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9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0" r:id="rId35"/>
  </p:sldIdLst>
  <p:sldSz cx="18288000" cy="10287000"/>
  <p:notesSz cx="6858000" cy="9144000"/>
  <p:embeddedFontLst>
    <p:embeddedFont>
      <p:font typeface="Microsoft JhengHei" panose="020B0604030504040204" pitchFamily="34" charset="-120"/>
      <p:regular r:id="rId37"/>
      <p:bold r:id="rId38"/>
    </p:embeddedFont>
    <p:embeddedFont>
      <p:font typeface="Arimo" panose="020B0604020202020204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AA4B"/>
    <a:srgbClr val="B944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65" autoAdjust="0"/>
    <p:restoredTop sz="77479" autoAdjust="0"/>
  </p:normalViewPr>
  <p:slideViewPr>
    <p:cSldViewPr>
      <p:cViewPr varScale="1">
        <p:scale>
          <a:sx n="54" d="100"/>
          <a:sy n="54" d="100"/>
        </p:scale>
        <p:origin x="272" y="4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道路和車站可能會被炸毀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商店和超市可能被炸毀、可能東西散落一地，沒有東西可以賣了</a:t>
            </a:r>
            <a:r>
              <a:rPr lang="en-US" dirty="0"/>
              <a:t>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我們的學校可能被炸毀</a:t>
            </a:r>
            <a:r>
              <a:rPr lang="en-US" dirty="0"/>
              <a:t>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醫院裡可能會擠滿受傷的人</a:t>
            </a:r>
            <a:r>
              <a:rPr lang="en-US" dirty="0"/>
              <a:t>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家人和朋友也可能會受傷</a:t>
            </a:r>
            <a:r>
              <a:rPr lang="en-US" dirty="0"/>
              <a:t>(</a:t>
            </a:r>
            <a:r>
              <a:rPr lang="en-US" dirty="0" err="1"/>
              <a:t>死亡</a:t>
            </a:r>
            <a:r>
              <a:rPr lang="en-US" dirty="0"/>
              <a:t>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Lily八歲的時候，國家發生戰爭，她覺得</a:t>
            </a:r>
            <a:r>
              <a:rPr lang="en-US" dirty="0"/>
              <a:t>......（</a:t>
            </a:r>
            <a:r>
              <a:rPr lang="en-US" dirty="0" err="1"/>
              <a:t>請小朋友一起說：戰爭真可怕</a:t>
            </a:r>
            <a:r>
              <a:rPr lang="en-US" dirty="0"/>
              <a:t>）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引導小朋友觀察畫面的圖像和顏色，說說看左右兩邊畫的是什麼</a:t>
            </a:r>
            <a:r>
              <a:rPr lang="en-US" dirty="0"/>
              <a:t>？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老師可以引導小朋友觀察圖片人物的表情、背景、顏色</a:t>
            </a:r>
            <a:r>
              <a:rPr lang="en-US" dirty="0"/>
              <a:t>......</a:t>
            </a:r>
            <a:r>
              <a:rPr lang="en-US" dirty="0" err="1"/>
              <a:t>等等地方，說說看兩者的差異</a:t>
            </a:r>
            <a:r>
              <a:rPr lang="en-US" dirty="0"/>
              <a:t>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表達難民兒童關懷的圖像</a:t>
            </a:r>
            <a:r>
              <a:rPr lang="en-US" dirty="0"/>
              <a:t>：</a:t>
            </a:r>
          </a:p>
          <a:p>
            <a:r>
              <a:rPr lang="en-US" dirty="0" err="1"/>
              <a:t>建議小朋友可以多多使用烏克蘭國旗的顏色</a:t>
            </a:r>
            <a:r>
              <a:rPr lang="en-US" dirty="0"/>
              <a:t>(</a:t>
            </a:r>
            <a:r>
              <a:rPr lang="en-US" dirty="0" err="1"/>
              <a:t>藍色和黃色</a:t>
            </a:r>
            <a:r>
              <a:rPr lang="en-US" dirty="0"/>
              <a:t>)，</a:t>
            </a:r>
            <a:r>
              <a:rPr lang="en-US" dirty="0" err="1"/>
              <a:t>表達對烏克蘭難民兒童的關心</a:t>
            </a:r>
            <a:endParaRPr lang="en-US" dirty="0"/>
          </a:p>
          <a:p>
            <a:endParaRPr lang="en-US" dirty="0"/>
          </a:p>
          <a:p>
            <a:r>
              <a:rPr lang="en-US" dirty="0"/>
              <a:t>1.和平鴿和YA手勢(</a:t>
            </a:r>
            <a:r>
              <a:rPr lang="en-US" dirty="0" err="1"/>
              <a:t>和平和善意</a:t>
            </a:r>
            <a:r>
              <a:rPr lang="en-US" dirty="0"/>
              <a:t>)</a:t>
            </a:r>
          </a:p>
          <a:p>
            <a:r>
              <a:rPr lang="en-US" dirty="0"/>
              <a:t>2.太陽、愛心、花朵(</a:t>
            </a:r>
            <a:r>
              <a:rPr lang="en-US" dirty="0" err="1"/>
              <a:t>美好的畫面</a:t>
            </a:r>
            <a:r>
              <a:rPr lang="en-US" dirty="0"/>
              <a:t>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老師可以徵詢家長和小朋友的同意，把畫作上傳到UAKIDS平台，表達對烏克蘭難民兒童的關懷</a:t>
            </a:r>
            <a:r>
              <a:rPr lang="en-US" dirty="0"/>
              <a:t>。</a:t>
            </a:r>
          </a:p>
          <a:p>
            <a:r>
              <a:rPr lang="en-US" dirty="0"/>
              <a:t>https://</a:t>
            </a:r>
            <a:r>
              <a:rPr lang="en-US" dirty="0" err="1"/>
              <a:t>www.uakids.today</a:t>
            </a:r>
            <a:r>
              <a:rPr lang="en-US" dirty="0"/>
              <a:t>/</a:t>
            </a:r>
            <a:r>
              <a:rPr lang="en-US" dirty="0" err="1"/>
              <a:t>en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請全班小朋友一起唸讀這段文字，作為課堂學習的總結。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7579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發生戰爭，道路被炸毀，腳踏車不能騎、也不能帶了。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1164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 dirty="0"/>
              <a:t>逃難的時候，自己的背包要自己背著，背包空間有限放不進所有的東西。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1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</a:t>
            </a:r>
            <a:r>
              <a:rPr lang="zh-TW" altLang="en-US" dirty="0"/>
              <a:t> 蔬菜水果</a:t>
            </a:r>
            <a:endParaRPr lang="en-US" altLang="zh-TW" dirty="0"/>
          </a:p>
          <a:p>
            <a:r>
              <a:rPr lang="en-US" dirty="0"/>
              <a:t>2 </a:t>
            </a:r>
            <a:r>
              <a:rPr lang="en-US" dirty="0" err="1"/>
              <a:t>枕頭棉被</a:t>
            </a:r>
            <a:endParaRPr lang="en-US" dirty="0"/>
          </a:p>
          <a:p>
            <a:r>
              <a:rPr lang="en-US" dirty="0"/>
              <a:t>3 </a:t>
            </a:r>
            <a:r>
              <a:rPr lang="en-US" dirty="0" err="1"/>
              <a:t>手電筒</a:t>
            </a:r>
            <a:endParaRPr lang="en-US" dirty="0"/>
          </a:p>
          <a:p>
            <a:r>
              <a:rPr lang="en-US" dirty="0"/>
              <a:t>4 </a:t>
            </a:r>
            <a:r>
              <a:rPr lang="en-US" dirty="0" err="1"/>
              <a:t>罐頭和營養餅乾</a:t>
            </a:r>
            <a:endParaRPr lang="en-US" dirty="0"/>
          </a:p>
          <a:p>
            <a:r>
              <a:rPr lang="en-US" dirty="0"/>
              <a:t>5飲用水</a:t>
            </a:r>
          </a:p>
          <a:p>
            <a:r>
              <a:rPr lang="en-US" dirty="0"/>
              <a:t>6 </a:t>
            </a:r>
            <a:r>
              <a:rPr lang="en-US" dirty="0" err="1"/>
              <a:t>電子遊戲機</a:t>
            </a:r>
            <a:endParaRPr lang="en-US" dirty="0"/>
          </a:p>
          <a:p>
            <a:r>
              <a:rPr lang="en-US" altLang="zh-TW" dirty="0"/>
              <a:t>7 </a:t>
            </a:r>
            <a:r>
              <a:rPr lang="zh-TW" altLang="en-US" dirty="0"/>
              <a:t>彩色蠟筆</a:t>
            </a:r>
            <a:endParaRPr lang="en-US" altLang="zh-TW" dirty="0"/>
          </a:p>
          <a:p>
            <a:r>
              <a:rPr lang="en-US" altLang="zh-TW" dirty="0"/>
              <a:t>8 </a:t>
            </a:r>
            <a:r>
              <a:rPr lang="zh-TW" altLang="en-US" dirty="0"/>
              <a:t>球</a:t>
            </a:r>
            <a:endParaRPr lang="en-US" altLang="zh-TW" dirty="0"/>
          </a:p>
          <a:p>
            <a:r>
              <a:rPr lang="en-US" dirty="0"/>
              <a:t>9 </a:t>
            </a:r>
            <a:r>
              <a:rPr lang="zh-TW" altLang="en-US" dirty="0"/>
              <a:t>保暖外套</a:t>
            </a:r>
            <a:endParaRPr lang="en-US" altLang="zh-TW" dirty="0"/>
          </a:p>
          <a:p>
            <a:r>
              <a:rPr lang="en-US" dirty="0"/>
              <a:t>10</a:t>
            </a:r>
            <a:r>
              <a:rPr lang="zh-TW" altLang="en-US" dirty="0"/>
              <a:t>書包和學習用品</a:t>
            </a:r>
            <a:endParaRPr lang="en-US" altLang="zh-TW" dirty="0"/>
          </a:p>
          <a:p>
            <a:r>
              <a:rPr lang="en-US" dirty="0"/>
              <a:t>11</a:t>
            </a:r>
            <a:r>
              <a:rPr lang="zh-TW" altLang="en-US" dirty="0"/>
              <a:t>藥品和急救箱</a:t>
            </a:r>
            <a:endParaRPr lang="en-US" altLang="zh-TW" dirty="0"/>
          </a:p>
          <a:p>
            <a:r>
              <a:rPr lang="en-US" dirty="0"/>
              <a:t>12</a:t>
            </a:r>
            <a:r>
              <a:rPr lang="zh-TW" altLang="en-US" dirty="0"/>
              <a:t>雨衣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 err="1"/>
              <a:t>參考回答</a:t>
            </a:r>
            <a:r>
              <a:rPr lang="en-US" dirty="0"/>
              <a:t>：</a:t>
            </a:r>
          </a:p>
          <a:p>
            <a:r>
              <a:rPr lang="en-US" dirty="0"/>
              <a:t>1 </a:t>
            </a:r>
            <a:r>
              <a:rPr lang="en-US" dirty="0" err="1"/>
              <a:t>如果我沒有吃蔬菜水果，我就不能健康長大</a:t>
            </a:r>
            <a:r>
              <a:rPr lang="en-US" dirty="0"/>
              <a:t>。</a:t>
            </a:r>
          </a:p>
          <a:p>
            <a:r>
              <a:rPr lang="en-US" dirty="0"/>
              <a:t>6 </a:t>
            </a:r>
            <a:r>
              <a:rPr lang="en-US" dirty="0" err="1"/>
              <a:t>如果我沒有電子遊戲機，我就不能開心的玩</a:t>
            </a:r>
            <a:r>
              <a:rPr lang="en-US" dirty="0"/>
              <a:t>。</a:t>
            </a:r>
          </a:p>
          <a:p>
            <a:r>
              <a:rPr lang="en-US" dirty="0"/>
              <a:t>7 </a:t>
            </a:r>
            <a:r>
              <a:rPr lang="en-US" dirty="0" err="1"/>
              <a:t>如果我沒有蠟筆，我就不能快樂的畫畫</a:t>
            </a:r>
            <a:r>
              <a:rPr lang="en-US" dirty="0"/>
              <a:t>。</a:t>
            </a:r>
          </a:p>
          <a:p>
            <a:r>
              <a:rPr lang="en-US" dirty="0"/>
              <a:t>8 </a:t>
            </a:r>
            <a:r>
              <a:rPr lang="en-US" dirty="0" err="1"/>
              <a:t>如果我沒有球，我就不能開心的運動</a:t>
            </a:r>
            <a:r>
              <a:rPr lang="en-US" dirty="0"/>
              <a:t>。</a:t>
            </a:r>
          </a:p>
          <a:p>
            <a:r>
              <a:rPr lang="en-US"/>
              <a:t>10如果我沒有書包和課本</a:t>
            </a:r>
            <a:r>
              <a:rPr lang="en-US" dirty="0" err="1"/>
              <a:t>，我就不能好好的上學</a:t>
            </a:r>
            <a:r>
              <a:rPr lang="en-US" dirty="0"/>
              <a:t>(</a:t>
            </a:r>
            <a:r>
              <a:rPr lang="en-US" dirty="0" err="1"/>
              <a:t>學習</a:t>
            </a:r>
            <a:r>
              <a:rPr lang="en-US" dirty="0"/>
              <a:t>)。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kids.today/en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uakids.today/e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10" Type="http://schemas.openxmlformats.org/officeDocument/2006/relationships/image" Target="../media/image45.jpeg"/><Relationship Id="rId4" Type="http://schemas.microsoft.com/office/2007/relationships/hdphoto" Target="../media/hdphoto1.wdp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4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0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Relationship Id="rId9" Type="http://schemas.openxmlformats.org/officeDocument/2006/relationships/hyperlink" Target="https://www.uakids.today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Relationship Id="rId9" Type="http://schemas.openxmlformats.org/officeDocument/2006/relationships/hyperlink" Target="https://www.uakids.toda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Relationship Id="rId9" Type="http://schemas.openxmlformats.org/officeDocument/2006/relationships/hyperlink" Target="https://www.uakids.today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Relationship Id="rId9" Type="http://schemas.openxmlformats.org/officeDocument/2006/relationships/hyperlink" Target="https://www.uakids.today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13" Type="http://schemas.openxmlformats.org/officeDocument/2006/relationships/image" Target="../media/image80.png"/><Relationship Id="rId18" Type="http://schemas.openxmlformats.org/officeDocument/2006/relationships/image" Target="../media/image8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sv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svg"/><Relationship Id="rId4" Type="http://schemas.openxmlformats.org/officeDocument/2006/relationships/image" Target="../media/image71.svg"/><Relationship Id="rId9" Type="http://schemas.openxmlformats.org/officeDocument/2006/relationships/image" Target="../media/image76.png"/><Relationship Id="rId14" Type="http://schemas.openxmlformats.org/officeDocument/2006/relationships/image" Target="../media/image8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1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8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939104" y="-6622592"/>
            <a:ext cx="15880892" cy="15880892"/>
          </a:xfrm>
          <a:custGeom>
            <a:avLst/>
            <a:gdLst/>
            <a:ahLst/>
            <a:cxnLst/>
            <a:rect l="l" t="t" r="r" b="b"/>
            <a:pathLst>
              <a:path w="15880892" h="15880892">
                <a:moveTo>
                  <a:pt x="0" y="0"/>
                </a:moveTo>
                <a:lnTo>
                  <a:pt x="15880892" y="0"/>
                </a:lnTo>
                <a:lnTo>
                  <a:pt x="15880892" y="15880892"/>
                </a:lnTo>
                <a:lnTo>
                  <a:pt x="0" y="158808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0463" y="3369542"/>
            <a:ext cx="19283617" cy="14234816"/>
          </a:xfrm>
          <a:custGeom>
            <a:avLst/>
            <a:gdLst/>
            <a:ahLst/>
            <a:cxnLst/>
            <a:rect l="l" t="t" r="r" b="b"/>
            <a:pathLst>
              <a:path w="19283617" h="14234816">
                <a:moveTo>
                  <a:pt x="0" y="0"/>
                </a:moveTo>
                <a:lnTo>
                  <a:pt x="19283617" y="0"/>
                </a:lnTo>
                <a:lnTo>
                  <a:pt x="19283617" y="14234816"/>
                </a:lnTo>
                <a:lnTo>
                  <a:pt x="0" y="142348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4768085"/>
            <a:ext cx="10424800" cy="3752441"/>
            <a:chOff x="0" y="0"/>
            <a:chExt cx="13899733" cy="5003254"/>
          </a:xfrm>
        </p:grpSpPr>
        <p:sp>
          <p:nvSpPr>
            <p:cNvPr id="5" name="TextBox 5"/>
            <p:cNvSpPr txBox="1"/>
            <p:nvPr/>
          </p:nvSpPr>
          <p:spPr>
            <a:xfrm>
              <a:off x="0" y="4003129"/>
              <a:ext cx="13899733" cy="1000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300"/>
                </a:lnSpc>
                <a:spcBef>
                  <a:spcPct val="0"/>
                </a:spcBef>
              </a:pPr>
              <a:r>
                <a:rPr lang="en-US" sz="4500" dirty="0">
                  <a:solidFill>
                    <a:srgbClr val="07174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2023世界人權日教材包         1-2年級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04775"/>
              <a:ext cx="13899733" cy="3633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799"/>
                </a:lnSpc>
              </a:pPr>
              <a:r>
                <a:rPr lang="en-US" sz="10000" spc="196" dirty="0" err="1">
                  <a:solidFill>
                    <a:srgbClr val="071742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戰爭與人權</a:t>
              </a:r>
              <a:endParaRPr lang="en-US" sz="10000" spc="196" dirty="0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ts val="8970"/>
                </a:lnSpc>
              </a:pPr>
              <a:r>
                <a:rPr lang="en-US" sz="7200" spc="138" dirty="0">
                  <a:solidFill>
                    <a:srgbClr val="0257B6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為󠇡難󠇡</a:t>
              </a:r>
              <a:r>
                <a:rPr lang="en-US" sz="7200" spc="138" dirty="0" err="1">
                  <a:solidFill>
                    <a:srgbClr val="0257B6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民兒童加油</a:t>
              </a:r>
              <a:endParaRPr lang="en-US" sz="7200" spc="138" dirty="0">
                <a:solidFill>
                  <a:srgbClr val="0257B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sp>
        <p:nvSpPr>
          <p:cNvPr id="7" name="AutoShape 7"/>
          <p:cNvSpPr/>
          <p:nvPr/>
        </p:nvSpPr>
        <p:spPr>
          <a:xfrm rot="-5400000">
            <a:off x="3208510" y="324968"/>
            <a:ext cx="9633" cy="4073251"/>
          </a:xfrm>
          <a:prstGeom prst="rect">
            <a:avLst/>
          </a:prstGeom>
          <a:solidFill>
            <a:srgbClr val="071742"/>
          </a:solidFill>
        </p:spPr>
      </p:sp>
      <p:sp>
        <p:nvSpPr>
          <p:cNvPr id="8" name="TextBox 8"/>
          <p:cNvSpPr txBox="1"/>
          <p:nvPr/>
        </p:nvSpPr>
        <p:spPr>
          <a:xfrm>
            <a:off x="1176701" y="2374743"/>
            <a:ext cx="4628499" cy="834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60"/>
              </a:lnSpc>
            </a:pPr>
            <a:r>
              <a:rPr lang="en-US" sz="2400" spc="48" dirty="0" err="1">
                <a:solidFill>
                  <a:srgbClr val="2F3B6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教育部國教署中央課程與教學</a:t>
            </a:r>
            <a:endParaRPr lang="en-US" sz="2400" spc="48" dirty="0">
              <a:solidFill>
                <a:srgbClr val="2F3B6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3360"/>
              </a:lnSpc>
            </a:pPr>
            <a:r>
              <a:rPr lang="en-US" sz="2400" spc="48" dirty="0" err="1">
                <a:solidFill>
                  <a:srgbClr val="2F3B6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輔導諮詢人權教育議題輔導群</a:t>
            </a:r>
            <a:endParaRPr lang="en-US" sz="2400" spc="48" dirty="0">
              <a:solidFill>
                <a:srgbClr val="2F3B6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910920" y="1427932"/>
            <a:ext cx="834838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dirty="0" err="1">
                <a:solidFill>
                  <a:srgbClr val="54545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簡報內兒童繪畫為烏克蘭兒童繪製</a:t>
            </a:r>
            <a:r>
              <a:rPr lang="en-US" sz="1800" dirty="0">
                <a:solidFill>
                  <a:srgbClr val="54545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sz="1800" dirty="0">
                <a:solidFill>
                  <a:srgbClr val="54545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hlinkClick r:id="rId7"/>
              </a:rPr>
              <a:t>https://uakids.today/en</a:t>
            </a:r>
            <a:endParaRPr lang="en-US" sz="1800" dirty="0">
              <a:solidFill>
                <a:srgbClr val="545454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hlinkClick r:id="rId8" tooltip="https://www.uakids.today/en"/>
            </a:endParaRPr>
          </a:p>
          <a:p>
            <a:pPr algn="r">
              <a:lnSpc>
                <a:spcPts val="2160"/>
              </a:lnSpc>
            </a:pPr>
            <a:r>
              <a:rPr lang="en-US" sz="1800" dirty="0" err="1">
                <a:solidFill>
                  <a:srgbClr val="54545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插圖為Microsoft</a:t>
            </a:r>
            <a:r>
              <a:rPr lang="en-US" sz="1800" dirty="0">
                <a:solidFill>
                  <a:srgbClr val="54545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Bing image </a:t>
            </a:r>
            <a:r>
              <a:rPr lang="en-US" sz="1800" dirty="0" err="1">
                <a:solidFill>
                  <a:srgbClr val="54545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creator、My</a:t>
            </a:r>
            <a:r>
              <a:rPr lang="en-US" sz="1800" dirty="0">
                <a:solidFill>
                  <a:srgbClr val="54545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sz="1800" dirty="0" err="1">
                <a:solidFill>
                  <a:srgbClr val="54545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Edit以及Canva教育版</a:t>
            </a:r>
            <a:r>
              <a:rPr lang="en-US" sz="1800" dirty="0">
                <a:solidFill>
                  <a:srgbClr val="54545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1800" dirty="0" err="1">
                <a:solidFill>
                  <a:srgbClr val="54545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AI生成</a:t>
            </a:r>
            <a:endParaRPr lang="en-US" sz="1800" dirty="0">
              <a:solidFill>
                <a:srgbClr val="545454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392133" y="1028700"/>
            <a:ext cx="3642388" cy="1242784"/>
            <a:chOff x="0" y="0"/>
            <a:chExt cx="4856517" cy="1657046"/>
          </a:xfrm>
        </p:grpSpPr>
        <p:sp>
          <p:nvSpPr>
            <p:cNvPr id="11" name="Freeform 11"/>
            <p:cNvSpPr/>
            <p:nvPr/>
          </p:nvSpPr>
          <p:spPr>
            <a:xfrm>
              <a:off x="0" y="99319"/>
              <a:ext cx="4123393" cy="1557726"/>
            </a:xfrm>
            <a:custGeom>
              <a:avLst/>
              <a:gdLst/>
              <a:ahLst/>
              <a:cxnLst/>
              <a:rect l="l" t="t" r="r" b="b"/>
              <a:pathLst>
                <a:path w="4123393" h="1557726">
                  <a:moveTo>
                    <a:pt x="0" y="0"/>
                  </a:moveTo>
                  <a:lnTo>
                    <a:pt x="4123393" y="0"/>
                  </a:lnTo>
                  <a:lnTo>
                    <a:pt x="4123393" y="1557727"/>
                  </a:lnTo>
                  <a:lnTo>
                    <a:pt x="0" y="1557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3958014" y="0"/>
              <a:ext cx="898502" cy="1208363"/>
            </a:xfrm>
            <a:custGeom>
              <a:avLst/>
              <a:gdLst/>
              <a:ahLst/>
              <a:cxnLst/>
              <a:rect l="l" t="t" r="r" b="b"/>
              <a:pathLst>
                <a:path w="898502" h="1208363">
                  <a:moveTo>
                    <a:pt x="0" y="0"/>
                  </a:moveTo>
                  <a:lnTo>
                    <a:pt x="898503" y="0"/>
                  </a:lnTo>
                  <a:lnTo>
                    <a:pt x="898503" y="1208363"/>
                  </a:lnTo>
                  <a:lnTo>
                    <a:pt x="0" y="1208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58918" t="-28912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11489619" y="2356777"/>
            <a:ext cx="5769681" cy="6163748"/>
          </a:xfrm>
          <a:custGeom>
            <a:avLst/>
            <a:gdLst/>
            <a:ahLst/>
            <a:cxnLst/>
            <a:rect l="l" t="t" r="r" b="b"/>
            <a:pathLst>
              <a:path w="5769681" h="6163748">
                <a:moveTo>
                  <a:pt x="0" y="0"/>
                </a:moveTo>
                <a:lnTo>
                  <a:pt x="5769681" y="0"/>
                </a:lnTo>
                <a:lnTo>
                  <a:pt x="5769681" y="6163749"/>
                </a:lnTo>
                <a:lnTo>
                  <a:pt x="0" y="61637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14" r="-3414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57" y="0"/>
            <a:ext cx="18272643" cy="10287000"/>
          </a:xfrm>
          <a:custGeom>
            <a:avLst/>
            <a:gdLst/>
            <a:ahLst/>
            <a:cxnLst/>
            <a:rect l="l" t="t" r="r" b="b"/>
            <a:pathLst>
              <a:path w="18272643" h="10287000">
                <a:moveTo>
                  <a:pt x="0" y="0"/>
                </a:moveTo>
                <a:lnTo>
                  <a:pt x="18272643" y="0"/>
                </a:lnTo>
                <a:lnTo>
                  <a:pt x="18272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t="-66548" b="-1107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57" y="2705100"/>
            <a:ext cx="7460696" cy="6870918"/>
          </a:xfrm>
          <a:custGeom>
            <a:avLst/>
            <a:gdLst/>
            <a:ahLst/>
            <a:cxnLst/>
            <a:rect l="l" t="t" r="r" b="b"/>
            <a:pathLst>
              <a:path w="8016151" h="7112320">
                <a:moveTo>
                  <a:pt x="0" y="0"/>
                </a:moveTo>
                <a:lnTo>
                  <a:pt x="8016151" y="0"/>
                </a:lnTo>
                <a:lnTo>
                  <a:pt x="8016151" y="7112320"/>
                </a:lnTo>
                <a:lnTo>
                  <a:pt x="0" y="7112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02" b="-10805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7674337" y="2201526"/>
            <a:ext cx="10581373" cy="537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爸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爸󠇡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媽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媽󠇡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忙著</a:t>
            </a:r>
            <a:r>
              <a:rPr lang="en-US" sz="60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打包東</a:t>
            </a:r>
            <a:r>
              <a:rPr lang="en-US" sz="6000" b="1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西󠇡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逃往比較安全的地方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因為情況危急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所以沒辦法幫她過生日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E59FD23-0A8B-A0D0-383D-AE438F8F3FDD}"/>
              </a:ext>
            </a:extLst>
          </p:cNvPr>
          <p:cNvSpPr txBox="1"/>
          <p:nvPr/>
        </p:nvSpPr>
        <p:spPr>
          <a:xfrm>
            <a:off x="1423512" y="1085515"/>
            <a:ext cx="9549288" cy="1116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Lily八歲生日的時候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81400" y="-4000500"/>
            <a:ext cx="13840956" cy="13840956"/>
          </a:xfrm>
          <a:custGeom>
            <a:avLst/>
            <a:gdLst/>
            <a:ahLst/>
            <a:cxnLst/>
            <a:rect l="l" t="t" r="r" b="b"/>
            <a:pathLst>
              <a:path w="13840956" h="13840956">
                <a:moveTo>
                  <a:pt x="0" y="0"/>
                </a:moveTo>
                <a:lnTo>
                  <a:pt x="13840956" y="0"/>
                </a:lnTo>
                <a:lnTo>
                  <a:pt x="13840956" y="13840956"/>
                </a:lnTo>
                <a:lnTo>
                  <a:pt x="0" y="13840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75930" y="783894"/>
            <a:ext cx="13085471" cy="13085471"/>
          </a:xfrm>
          <a:custGeom>
            <a:avLst/>
            <a:gdLst/>
            <a:ahLst/>
            <a:cxnLst/>
            <a:rect l="l" t="t" r="r" b="b"/>
            <a:pathLst>
              <a:path w="13085471" h="13085471">
                <a:moveTo>
                  <a:pt x="0" y="0"/>
                </a:moveTo>
                <a:lnTo>
                  <a:pt x="13085471" y="0"/>
                </a:lnTo>
                <a:lnTo>
                  <a:pt x="13085471" y="13085471"/>
                </a:lnTo>
                <a:lnTo>
                  <a:pt x="0" y="13085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54667" y="2035090"/>
            <a:ext cx="5604633" cy="7223210"/>
          </a:xfrm>
          <a:custGeom>
            <a:avLst/>
            <a:gdLst/>
            <a:ahLst/>
            <a:cxnLst/>
            <a:rect l="l" t="t" r="r" b="b"/>
            <a:pathLst>
              <a:path w="5604633" h="7223210">
                <a:moveTo>
                  <a:pt x="0" y="0"/>
                </a:moveTo>
                <a:lnTo>
                  <a:pt x="5604633" y="0"/>
                </a:lnTo>
                <a:lnTo>
                  <a:pt x="5604633" y="7223210"/>
                </a:lnTo>
                <a:lnTo>
                  <a:pt x="0" y="722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172" r="-1570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76400" y="6594302"/>
            <a:ext cx="7823826" cy="20313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b">
            <a:spAutoFit/>
          </a:bodyPr>
          <a:lstStyle/>
          <a:p>
            <a:pPr algn="dist"/>
            <a:r>
              <a:rPr lang="en-US" sz="13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難民兒童</a:t>
            </a:r>
            <a:endParaRPr lang="en-US" sz="13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62567" y="1661373"/>
            <a:ext cx="10325100" cy="3985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因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戰爭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 algn="just">
              <a:lnSpc>
                <a:spcPct val="150000"/>
              </a:lnSpc>
            </a:pP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8歲的Lily開始了逃難󠇡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 algn="just"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她因此成為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一󠇡個󠇡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無家可歸的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57" y="0"/>
            <a:ext cx="18272643" cy="10287000"/>
          </a:xfrm>
          <a:custGeom>
            <a:avLst/>
            <a:gdLst/>
            <a:ahLst/>
            <a:cxnLst/>
            <a:rect l="l" t="t" r="r" b="b"/>
            <a:pathLst>
              <a:path w="18272643" h="10287000">
                <a:moveTo>
                  <a:pt x="0" y="0"/>
                </a:moveTo>
                <a:lnTo>
                  <a:pt x="18272643" y="0"/>
                </a:lnTo>
                <a:lnTo>
                  <a:pt x="1827264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66548" b="-1107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297437" y="2954991"/>
            <a:ext cx="11990563" cy="5917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19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爸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爸󠇡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說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</a:p>
          <a:p>
            <a:pPr>
              <a:lnSpc>
                <a:spcPts val="7919"/>
              </a:lnSpc>
            </a:pP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只能帶走重要的東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西󠇡。」  </a:t>
            </a:r>
          </a:p>
          <a:p>
            <a:endParaRPr lang="en-US" sz="48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sz="48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sz="48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sz="48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7919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Lily連</a:t>
            </a:r>
            <a:r>
              <a:rPr lang="en-US" sz="60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心愛的腳踏車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也不能帶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4" name="Freeform 4"/>
          <p:cNvSpPr/>
          <p:nvPr/>
        </p:nvSpPr>
        <p:spPr>
          <a:xfrm>
            <a:off x="15357" y="2918149"/>
            <a:ext cx="6136685" cy="7368851"/>
          </a:xfrm>
          <a:custGeom>
            <a:avLst/>
            <a:gdLst/>
            <a:ahLst/>
            <a:cxnLst/>
            <a:rect l="l" t="t" r="r" b="b"/>
            <a:pathLst>
              <a:path w="6136685" h="7368851">
                <a:moveTo>
                  <a:pt x="0" y="0"/>
                </a:moveTo>
                <a:lnTo>
                  <a:pt x="6136685" y="0"/>
                </a:lnTo>
                <a:lnTo>
                  <a:pt x="6136685" y="7368851"/>
                </a:lnTo>
                <a:lnTo>
                  <a:pt x="0" y="73688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078"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458200" y="4976488"/>
            <a:ext cx="3297350" cy="3252171"/>
          </a:xfrm>
          <a:custGeom>
            <a:avLst/>
            <a:gdLst/>
            <a:ahLst/>
            <a:cxnLst/>
            <a:rect l="l" t="t" r="r" b="b"/>
            <a:pathLst>
              <a:path w="3297350" h="3252171">
                <a:moveTo>
                  <a:pt x="3297351" y="0"/>
                </a:moveTo>
                <a:lnTo>
                  <a:pt x="0" y="0"/>
                </a:lnTo>
                <a:lnTo>
                  <a:pt x="0" y="3252170"/>
                </a:lnTo>
                <a:lnTo>
                  <a:pt x="3297351" y="3252170"/>
                </a:lnTo>
                <a:lnTo>
                  <a:pt x="3297351" y="0"/>
                </a:lnTo>
                <a:close/>
              </a:path>
            </a:pathLst>
          </a:custGeom>
          <a:blipFill>
            <a:blip r:embed="rId5"/>
            <a:stretch>
              <a:fillRect l="-14641" t="-36502" r="-19990"/>
            </a:stretch>
          </a:blipFill>
        </p:spPr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FD77D1B4-1C54-78AB-B3B6-60E01E793682}"/>
              </a:ext>
            </a:extLst>
          </p:cNvPr>
          <p:cNvSpPr txBox="1"/>
          <p:nvPr/>
        </p:nvSpPr>
        <p:spPr>
          <a:xfrm>
            <a:off x="1423512" y="1085515"/>
            <a:ext cx="9549288" cy="1116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Lily八歲生日的時候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2391" y="2346152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50349" y="675826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445001" y="1163508"/>
            <a:ext cx="7842999" cy="9123492"/>
          </a:xfrm>
          <a:custGeom>
            <a:avLst/>
            <a:gdLst/>
            <a:ahLst/>
            <a:cxnLst/>
            <a:rect l="l" t="t" r="r" b="b"/>
            <a:pathLst>
              <a:path w="7842999" h="9123492">
                <a:moveTo>
                  <a:pt x="0" y="0"/>
                </a:moveTo>
                <a:lnTo>
                  <a:pt x="7842999" y="0"/>
                </a:lnTo>
                <a:lnTo>
                  <a:pt x="7842999" y="9123492"/>
                </a:lnTo>
                <a:lnTo>
                  <a:pt x="0" y="91234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7702" t="-18857" r="-20989" b="-1756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94200"/>
            <a:ext cx="8354510" cy="1116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如果戰爭來了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......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781300"/>
            <a:ext cx="11236525" cy="5370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spc="-26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如果發生戰爭了</a:t>
            </a:r>
            <a:r>
              <a:rPr lang="en-US" sz="6000" spc="-26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en-US" sz="6000" b="1" spc="-26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你必須</a:t>
            </a:r>
            <a:r>
              <a:rPr lang="en-US" sz="6000" b="1" spc="-260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背󠇡</a:t>
            </a:r>
            <a:r>
              <a:rPr lang="en-US" sz="6000" b="1" spc="-26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著自己的</a:t>
            </a:r>
            <a:r>
              <a:rPr lang="en-US" sz="6000" b="1" spc="-260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背󠇡</a:t>
            </a:r>
            <a:r>
              <a:rPr lang="en-US" sz="6000" b="1" spc="-26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包</a:t>
            </a:r>
            <a:endParaRPr lang="en-US" sz="6000" b="1" spc="-260" dirty="0">
              <a:solidFill>
                <a:srgbClr val="B9441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6000" spc="-26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離開家園，</a:t>
            </a:r>
            <a:r>
              <a:rPr lang="en-US" sz="6000" spc="-26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和󠇡</a:t>
            </a:r>
            <a:r>
              <a:rPr lang="en-US" sz="6000" spc="-26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爸</a:t>
            </a:r>
            <a:r>
              <a:rPr lang="en-US" sz="6000" spc="-26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爸󠇡</a:t>
            </a:r>
            <a:r>
              <a:rPr lang="en-US" sz="6000" spc="-26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媽</a:t>
            </a:r>
            <a:r>
              <a:rPr lang="en-US" sz="6000" spc="-26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媽󠇡</a:t>
            </a:r>
          </a:p>
          <a:p>
            <a:pPr>
              <a:lnSpc>
                <a:spcPct val="150000"/>
              </a:lnSpc>
            </a:pPr>
            <a:r>
              <a:rPr lang="en-US" sz="6000" spc="-26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前往安全</a:t>
            </a:r>
            <a:r>
              <a:rPr lang="en-US" sz="6000" spc="-26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6000" spc="-26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點的地方</a:t>
            </a:r>
            <a:r>
              <a:rPr lang="en-US" sz="6000" spc="-26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10816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35597" y="1859274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12119" y="2794638"/>
            <a:ext cx="8975881" cy="8456777"/>
          </a:xfrm>
          <a:custGeom>
            <a:avLst/>
            <a:gdLst/>
            <a:ahLst/>
            <a:cxnLst/>
            <a:rect l="l" t="t" r="r" b="b"/>
            <a:pathLst>
              <a:path w="8975881" h="8456777">
                <a:moveTo>
                  <a:pt x="0" y="0"/>
                </a:moveTo>
                <a:lnTo>
                  <a:pt x="8975881" y="0"/>
                </a:lnTo>
                <a:lnTo>
                  <a:pt x="8975881" y="8456777"/>
                </a:lnTo>
                <a:lnTo>
                  <a:pt x="0" y="84567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613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31145" y="966316"/>
            <a:ext cx="13225709" cy="1116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準備自己的避難背包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31312" y="3641208"/>
            <a:ext cx="13401431" cy="3985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spc="-26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緊急</a:t>
            </a:r>
            <a:r>
              <a:rPr lang="en-US" sz="6000" spc="-26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背󠇡</a:t>
            </a:r>
            <a:r>
              <a:rPr lang="en-US" sz="6000" spc="-26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包裡</a:t>
            </a:r>
            <a:endParaRPr lang="en-US" sz="6000" spc="-26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6000" b="1" spc="-26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只放得下</a:t>
            </a:r>
            <a:r>
              <a:rPr lang="en-US" sz="6000" b="1" spc="-260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6000" b="1" spc="-26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些東</a:t>
            </a:r>
            <a:r>
              <a:rPr lang="en-US" sz="6000" b="1" spc="-260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西󠇡</a:t>
            </a:r>
            <a:r>
              <a:rPr lang="en-US" sz="6000" b="1" spc="-26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en-US" sz="6000" spc="-26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你的選擇是什麼</a:t>
            </a:r>
            <a:r>
              <a:rPr lang="en-US" sz="6000" spc="-26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4F47ED30-507C-6530-AD9E-A2E7958C0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9" b="90000" l="0" r="98519">
                        <a14:foregroundMark x1="16667" y1="34815" x2="5000" y2="51481"/>
                        <a14:foregroundMark x1="5000" y1="51481" x2="17593" y2="67593"/>
                        <a14:foregroundMark x1="17593" y1="67593" x2="36111" y2="79074"/>
                        <a14:foregroundMark x1="36111" y1="79074" x2="56667" y2="81667"/>
                        <a14:foregroundMark x1="56667" y1="81667" x2="82593" y2="52963"/>
                        <a14:foregroundMark x1="82593" y1="52963" x2="78889" y2="33889"/>
                        <a14:foregroundMark x1="78889" y1="33889" x2="71481" y2="29074"/>
                        <a14:foregroundMark x1="82070" y1="27509" x2="98148" y2="33889"/>
                        <a14:foregroundMark x1="39815" y1="10741" x2="79927" y2="26658"/>
                        <a14:foregroundMark x1="98148" y1="33889" x2="98519" y2="33889"/>
                        <a14:foregroundMark x1="30185" y1="21481" x2="185" y2="56111"/>
                        <a14:foregroundMark x1="41667" y1="8889" x2="49444" y2="13704"/>
                        <a14:foregroundMark x1="87963" y1="47407" x2="80185" y2="55185"/>
                        <a14:foregroundMark x1="84074" y1="54259" x2="72593" y2="61852"/>
                        <a14:foregroundMark x1="64815" y1="74444" x2="98519" y2="50370"/>
                        <a14:foregroundMark x1="98519" y1="50370" x2="98519" y2="50370"/>
                        <a14:foregroundMark x1="88889" y1="53148" x2="62963" y2="75370"/>
                        <a14:foregroundMark x1="80185" y1="60000" x2="69630" y2="72407"/>
                        <a14:foregroundMark x1="84074" y1="59074" x2="70556" y2="74630"/>
                        <a14:foregroundMark x1="70556" y1="74630" x2="57037" y2="83148"/>
                        <a14:foregroundMark x1="44630" y1="9815" x2="54259" y2="15556"/>
                        <a14:backgroundMark x1="87963" y1="72407" x2="77407" y2="87037"/>
                        <a14:backgroundMark x1="95741" y1="69630" x2="89815" y2="73519"/>
                        <a14:backgroundMark x1="92778" y1="66667" x2="87963" y2="71481"/>
                        <a14:backgroundMark x1="84074" y1="67593" x2="81296" y2="74444"/>
                        <a14:backgroundMark x1="50370" y1="7963" x2="63889" y2="16481"/>
                        <a14:backgroundMark x1="66667" y1="17593" x2="84074" y2="25185"/>
                        <a14:backgroundMark x1="90926" y1="64815" x2="87963" y2="70556"/>
                        <a14:backgroundMark x1="75370" y1="79259" x2="70556" y2="85926"/>
                        <a14:backgroundMark x1="89815" y1="67593" x2="96667" y2="6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4" y="7179753"/>
            <a:ext cx="2766129" cy="276612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2157703" y="5177184"/>
            <a:ext cx="2332096" cy="1396960"/>
          </a:xfrm>
          <a:custGeom>
            <a:avLst/>
            <a:gdLst/>
            <a:ahLst/>
            <a:cxnLst/>
            <a:rect l="l" t="t" r="r" b="b"/>
            <a:pathLst>
              <a:path w="2332096" h="1396960">
                <a:moveTo>
                  <a:pt x="0" y="0"/>
                </a:moveTo>
                <a:lnTo>
                  <a:pt x="2332096" y="0"/>
                </a:lnTo>
                <a:lnTo>
                  <a:pt x="2332096" y="1396959"/>
                </a:lnTo>
                <a:lnTo>
                  <a:pt x="0" y="1396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5439" b="-3150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742887" y="6985778"/>
            <a:ext cx="2113295" cy="2584896"/>
          </a:xfrm>
          <a:custGeom>
            <a:avLst/>
            <a:gdLst/>
            <a:ahLst/>
            <a:cxnLst/>
            <a:rect l="l" t="t" r="r" b="b"/>
            <a:pathLst>
              <a:path w="2113295" h="2584896">
                <a:moveTo>
                  <a:pt x="0" y="0"/>
                </a:moveTo>
                <a:lnTo>
                  <a:pt x="2113295" y="0"/>
                </a:lnTo>
                <a:lnTo>
                  <a:pt x="2113295" y="2584895"/>
                </a:lnTo>
                <a:lnTo>
                  <a:pt x="0" y="25848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6394" t="-2961" r="-5403" b="-3749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86590" y="4765549"/>
            <a:ext cx="2760174" cy="2220228"/>
          </a:xfrm>
          <a:custGeom>
            <a:avLst/>
            <a:gdLst/>
            <a:ahLst/>
            <a:cxnLst/>
            <a:rect l="l" t="t" r="r" b="b"/>
            <a:pathLst>
              <a:path w="2760174" h="2220228">
                <a:moveTo>
                  <a:pt x="0" y="0"/>
                </a:moveTo>
                <a:lnTo>
                  <a:pt x="2760174" y="0"/>
                </a:lnTo>
                <a:lnTo>
                  <a:pt x="2760174" y="2220229"/>
                </a:lnTo>
                <a:lnTo>
                  <a:pt x="0" y="222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67" t="-16719" b="-1215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03824" y="5150804"/>
            <a:ext cx="3601656" cy="1764398"/>
          </a:xfrm>
          <a:custGeom>
            <a:avLst/>
            <a:gdLst/>
            <a:ahLst/>
            <a:cxnLst/>
            <a:rect l="l" t="t" r="r" b="b"/>
            <a:pathLst>
              <a:path w="3601656" h="1764398">
                <a:moveTo>
                  <a:pt x="0" y="0"/>
                </a:moveTo>
                <a:lnTo>
                  <a:pt x="3601656" y="0"/>
                </a:lnTo>
                <a:lnTo>
                  <a:pt x="3601656" y="1764399"/>
                </a:lnTo>
                <a:lnTo>
                  <a:pt x="0" y="17643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692" t="-105192" r="-14186" b="-5788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33480" y="6778748"/>
            <a:ext cx="3735897" cy="2791925"/>
          </a:xfrm>
          <a:custGeom>
            <a:avLst/>
            <a:gdLst/>
            <a:ahLst/>
            <a:cxnLst/>
            <a:rect l="l" t="t" r="r" b="b"/>
            <a:pathLst>
              <a:path w="3735897" h="2791925">
                <a:moveTo>
                  <a:pt x="0" y="0"/>
                </a:moveTo>
                <a:lnTo>
                  <a:pt x="3735897" y="0"/>
                </a:lnTo>
                <a:lnTo>
                  <a:pt x="3735897" y="2791925"/>
                </a:lnTo>
                <a:lnTo>
                  <a:pt x="0" y="27919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9632" r="-3667" b="-1908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218884" y="4208387"/>
            <a:ext cx="1163396" cy="2706816"/>
          </a:xfrm>
          <a:custGeom>
            <a:avLst/>
            <a:gdLst/>
            <a:ahLst/>
            <a:cxnLst/>
            <a:rect l="l" t="t" r="r" b="b"/>
            <a:pathLst>
              <a:path w="1163396" h="2706816">
                <a:moveTo>
                  <a:pt x="0" y="0"/>
                </a:moveTo>
                <a:lnTo>
                  <a:pt x="1163396" y="0"/>
                </a:lnTo>
                <a:lnTo>
                  <a:pt x="1163396" y="2706816"/>
                </a:lnTo>
                <a:lnTo>
                  <a:pt x="0" y="27068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6809" r="-6585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865817" y="5631612"/>
            <a:ext cx="2341380" cy="3843308"/>
          </a:xfrm>
          <a:custGeom>
            <a:avLst/>
            <a:gdLst/>
            <a:ahLst/>
            <a:cxnLst/>
            <a:rect l="l" t="t" r="r" b="b"/>
            <a:pathLst>
              <a:path w="2341380" h="3843308">
                <a:moveTo>
                  <a:pt x="0" y="0"/>
                </a:moveTo>
                <a:lnTo>
                  <a:pt x="2341380" y="0"/>
                </a:lnTo>
                <a:lnTo>
                  <a:pt x="2341380" y="3843308"/>
                </a:lnTo>
                <a:lnTo>
                  <a:pt x="0" y="38433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2116" t="-7067" r="-42333" b="-530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42772" y="6778748"/>
            <a:ext cx="2084549" cy="2712796"/>
          </a:xfrm>
          <a:custGeom>
            <a:avLst/>
            <a:gdLst/>
            <a:ahLst/>
            <a:cxnLst/>
            <a:rect l="l" t="t" r="r" b="b"/>
            <a:pathLst>
              <a:path w="2084549" h="2712796">
                <a:moveTo>
                  <a:pt x="0" y="0"/>
                </a:moveTo>
                <a:lnTo>
                  <a:pt x="2084550" y="0"/>
                </a:lnTo>
                <a:lnTo>
                  <a:pt x="2084550" y="2712797"/>
                </a:lnTo>
                <a:lnTo>
                  <a:pt x="0" y="271279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4380" t="-18677" r="-35831" b="-12116"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490131" y="2309650"/>
            <a:ext cx="3341020" cy="2914052"/>
          </a:xfrm>
          <a:custGeom>
            <a:avLst/>
            <a:gdLst/>
            <a:ahLst/>
            <a:cxnLst/>
            <a:rect l="l" t="t" r="r" b="b"/>
            <a:pathLst>
              <a:path w="3341020" h="2914052">
                <a:moveTo>
                  <a:pt x="3341020" y="0"/>
                </a:moveTo>
                <a:lnTo>
                  <a:pt x="0" y="0"/>
                </a:lnTo>
                <a:lnTo>
                  <a:pt x="0" y="2914052"/>
                </a:lnTo>
                <a:lnTo>
                  <a:pt x="3341020" y="2914052"/>
                </a:lnTo>
                <a:lnTo>
                  <a:pt x="3341020" y="0"/>
                </a:lnTo>
                <a:close/>
              </a:path>
            </a:pathLst>
          </a:custGeom>
          <a:blipFill>
            <a:blip r:embed="rId13"/>
            <a:stretch>
              <a:fillRect l="-6074" t="-12411" r="-3091" b="-1274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722048" y="7224878"/>
            <a:ext cx="3069605" cy="2693503"/>
          </a:xfrm>
          <a:custGeom>
            <a:avLst/>
            <a:gdLst/>
            <a:ahLst/>
            <a:cxnLst/>
            <a:rect l="l" t="t" r="r" b="b"/>
            <a:pathLst>
              <a:path w="3069605" h="2693503">
                <a:moveTo>
                  <a:pt x="0" y="0"/>
                </a:moveTo>
                <a:lnTo>
                  <a:pt x="3069605" y="0"/>
                </a:lnTo>
                <a:lnTo>
                  <a:pt x="3069605" y="2693503"/>
                </a:lnTo>
                <a:lnTo>
                  <a:pt x="0" y="26935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7534" t="-21536" r="-18585" b="-33590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788693" y="2364241"/>
            <a:ext cx="2510356" cy="2510356"/>
          </a:xfrm>
          <a:custGeom>
            <a:avLst/>
            <a:gdLst/>
            <a:ahLst/>
            <a:cxnLst/>
            <a:rect l="l" t="t" r="r" b="b"/>
            <a:pathLst>
              <a:path w="2510356" h="2510356">
                <a:moveTo>
                  <a:pt x="0" y="0"/>
                </a:moveTo>
                <a:lnTo>
                  <a:pt x="2510356" y="0"/>
                </a:lnTo>
                <a:lnTo>
                  <a:pt x="2510356" y="2510356"/>
                </a:lnTo>
                <a:lnTo>
                  <a:pt x="0" y="25103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028700" y="2346129"/>
            <a:ext cx="1305701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請從下面的東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</a:t>
            </a:r>
            <a:endParaRPr lang="en-US" sz="6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把</a:t>
            </a:r>
            <a:r>
              <a:rPr lang="en-US" sz="6000" b="1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不󠇡</a:t>
            </a:r>
            <a:r>
              <a:rPr lang="en-US" sz="60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要帶的六</a:t>
            </a:r>
            <a:r>
              <a:rPr lang="en-US" sz="6000" b="1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個󠇡</a:t>
            </a:r>
            <a:r>
              <a:rPr lang="en-US" sz="60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打</a:t>
            </a:r>
            <a:r>
              <a:rPr lang="en-US" sz="6000" b="1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✘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189657" y="3502828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22974" y="4673015"/>
            <a:ext cx="854758" cy="1023620"/>
          </a:xfrm>
          <a:prstGeom prst="rect">
            <a:avLst/>
          </a:prstGeom>
          <a:solidFill>
            <a:srgbClr val="B9441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299049" y="3713299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245000" y="4900594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48548" y="4526448"/>
            <a:ext cx="854757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4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73828" y="7207293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8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6036" y="7196599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7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514092" y="5082534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6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234635" y="7179753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9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27436" y="6937511"/>
            <a:ext cx="1029244" cy="1014893"/>
          </a:xfrm>
          <a:prstGeom prst="rect">
            <a:avLst/>
          </a:prstGeom>
          <a:solidFill>
            <a:srgbClr val="B9441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10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995580" y="6915202"/>
            <a:ext cx="879956" cy="1014893"/>
          </a:xfrm>
          <a:prstGeom prst="rect">
            <a:avLst/>
          </a:prstGeom>
          <a:solidFill>
            <a:srgbClr val="B9441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11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6579293" y="6928628"/>
            <a:ext cx="948172" cy="1014893"/>
          </a:xfrm>
          <a:prstGeom prst="rect">
            <a:avLst/>
          </a:prstGeom>
          <a:solidFill>
            <a:srgbClr val="B9441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12</a:t>
            </a:r>
          </a:p>
        </p:txBody>
      </p:sp>
      <p:sp>
        <p:nvSpPr>
          <p:cNvPr id="28" name="TextBox 5">
            <a:extLst>
              <a:ext uri="{FF2B5EF4-FFF2-40B4-BE49-F238E27FC236}">
                <a16:creationId xmlns:a16="http://schemas.microsoft.com/office/drawing/2014/main" id="{E940C45A-F819-F15D-A315-F74EB496732B}"/>
              </a:ext>
            </a:extLst>
          </p:cNvPr>
          <p:cNvSpPr txBox="1"/>
          <p:nvPr/>
        </p:nvSpPr>
        <p:spPr>
          <a:xfrm>
            <a:off x="2531145" y="966316"/>
            <a:ext cx="13225709" cy="1116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準備自己的避難背包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！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"/>
                            </p:stCondLst>
                            <p:childTnLst>
                              <p:par>
                                <p:cTn id="9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750"/>
                            </p:stCondLst>
                            <p:childTnLst>
                              <p:par>
                                <p:cTn id="1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2391" y="2346152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50349" y="675826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446172" y="4199770"/>
            <a:ext cx="6841828" cy="6087230"/>
          </a:xfrm>
          <a:custGeom>
            <a:avLst/>
            <a:gdLst/>
            <a:ahLst/>
            <a:cxnLst/>
            <a:rect l="l" t="t" r="r" b="b"/>
            <a:pathLst>
              <a:path w="6841828" h="6087230">
                <a:moveTo>
                  <a:pt x="6841828" y="0"/>
                </a:moveTo>
                <a:lnTo>
                  <a:pt x="0" y="0"/>
                </a:lnTo>
                <a:lnTo>
                  <a:pt x="0" y="6087230"/>
                </a:lnTo>
                <a:lnTo>
                  <a:pt x="6841828" y="6087230"/>
                </a:lnTo>
                <a:lnTo>
                  <a:pt x="6841828" y="0"/>
                </a:lnTo>
                <a:close/>
              </a:path>
            </a:pathLst>
          </a:custGeom>
          <a:blipFill>
            <a:blip r:embed="rId7"/>
            <a:stretch>
              <a:fillRect t="-6198" b="-6198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00150" y="2435692"/>
            <a:ext cx="15899711" cy="2600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沒有這些東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西󠇡，</a:t>
            </a: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會造成生活上的哪些</a:t>
            </a:r>
            <a:r>
              <a:rPr lang="en-US" sz="600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不方便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00150" y="5545729"/>
            <a:ext cx="10058400" cy="3586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可以這樣說</a:t>
            </a:r>
            <a:r>
              <a:rPr lang="en-US" sz="5400" dirty="0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en-US" sz="5400" dirty="0" err="1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如果我沒有</a:t>
            </a:r>
            <a:r>
              <a:rPr lang="en-US" sz="540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枕</a:t>
            </a:r>
            <a:r>
              <a:rPr lang="en-US" sz="5400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頭󠇡和󠇡</a:t>
            </a:r>
            <a:r>
              <a:rPr lang="en-US" sz="540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棉被</a:t>
            </a:r>
            <a:r>
              <a:rPr lang="en-US" sz="5400" dirty="0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我就</a:t>
            </a:r>
            <a:r>
              <a:rPr lang="en-US" sz="540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不能好好睡</a:t>
            </a:r>
            <a:r>
              <a:rPr lang="en-US" sz="5400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覺󠇡</a:t>
            </a:r>
            <a:r>
              <a:rPr lang="en-US" sz="5400" dirty="0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21907A2-CC89-8CD7-DFCC-0F4EC9C28221}"/>
              </a:ext>
            </a:extLst>
          </p:cNvPr>
          <p:cNvSpPr txBox="1"/>
          <p:nvPr/>
        </p:nvSpPr>
        <p:spPr>
          <a:xfrm>
            <a:off x="2531145" y="966316"/>
            <a:ext cx="13225709" cy="1116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準備自己的避難背包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！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94691" y="4814269"/>
            <a:ext cx="3290691" cy="1971172"/>
          </a:xfrm>
          <a:custGeom>
            <a:avLst/>
            <a:gdLst/>
            <a:ahLst/>
            <a:cxnLst/>
            <a:rect l="l" t="t" r="r" b="b"/>
            <a:pathLst>
              <a:path w="3290691" h="1971172">
                <a:moveTo>
                  <a:pt x="0" y="0"/>
                </a:moveTo>
                <a:lnTo>
                  <a:pt x="3290691" y="0"/>
                </a:lnTo>
                <a:lnTo>
                  <a:pt x="3290691" y="1971172"/>
                </a:lnTo>
                <a:lnTo>
                  <a:pt x="0" y="19711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439" b="-3150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696661" y="4388630"/>
            <a:ext cx="4041553" cy="5259607"/>
          </a:xfrm>
          <a:custGeom>
            <a:avLst/>
            <a:gdLst/>
            <a:ahLst/>
            <a:cxnLst/>
            <a:rect l="l" t="t" r="r" b="b"/>
            <a:pathLst>
              <a:path w="4041553" h="5259607">
                <a:moveTo>
                  <a:pt x="4041553" y="0"/>
                </a:moveTo>
                <a:lnTo>
                  <a:pt x="0" y="0"/>
                </a:lnTo>
                <a:lnTo>
                  <a:pt x="0" y="5259608"/>
                </a:lnTo>
                <a:lnTo>
                  <a:pt x="4041553" y="5259608"/>
                </a:lnTo>
                <a:lnTo>
                  <a:pt x="4041553" y="0"/>
                </a:lnTo>
                <a:close/>
              </a:path>
            </a:pathLst>
          </a:custGeom>
          <a:blipFill>
            <a:blip r:embed="rId4"/>
            <a:stretch>
              <a:fillRect l="-34380" t="-18677" r="-35831" b="-121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883836" y="2625827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1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504410" y="6597335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83456" y="5457362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6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36919" y="5619239"/>
            <a:ext cx="1034886" cy="1014893"/>
          </a:xfrm>
          <a:prstGeom prst="rect">
            <a:avLst/>
          </a:prstGeom>
          <a:solidFill>
            <a:srgbClr val="B9441E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10</a:t>
            </a:r>
          </a:p>
        </p:txBody>
      </p:sp>
      <p:sp>
        <p:nvSpPr>
          <p:cNvPr id="9" name="Freeform 9"/>
          <p:cNvSpPr/>
          <p:nvPr/>
        </p:nvSpPr>
        <p:spPr>
          <a:xfrm>
            <a:off x="7175984" y="5059479"/>
            <a:ext cx="3589052" cy="3149306"/>
          </a:xfrm>
          <a:custGeom>
            <a:avLst/>
            <a:gdLst/>
            <a:ahLst/>
            <a:cxnLst/>
            <a:rect l="l" t="t" r="r" b="b"/>
            <a:pathLst>
              <a:path w="3589052" h="3149306">
                <a:moveTo>
                  <a:pt x="0" y="0"/>
                </a:moveTo>
                <a:lnTo>
                  <a:pt x="3589052" y="0"/>
                </a:lnTo>
                <a:lnTo>
                  <a:pt x="3589052" y="3149306"/>
                </a:lnTo>
                <a:lnTo>
                  <a:pt x="0" y="31493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534" t="-21536" r="-18585" b="-3359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725764" y="333159"/>
            <a:ext cx="3573773" cy="3573773"/>
          </a:xfrm>
          <a:custGeom>
            <a:avLst/>
            <a:gdLst/>
            <a:ahLst/>
            <a:cxnLst/>
            <a:rect l="l" t="t" r="r" b="b"/>
            <a:pathLst>
              <a:path w="3573773" h="3573773">
                <a:moveTo>
                  <a:pt x="0" y="0"/>
                </a:moveTo>
                <a:lnTo>
                  <a:pt x="3573773" y="0"/>
                </a:lnTo>
                <a:lnTo>
                  <a:pt x="3573773" y="3573773"/>
                </a:lnTo>
                <a:lnTo>
                  <a:pt x="0" y="35737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493191" y="7890721"/>
            <a:ext cx="812825" cy="1023620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ea typeface="思源黑体"/>
              </a:rPr>
              <a:t>7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4067" y="2307209"/>
            <a:ext cx="15899711" cy="1833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沒有這些東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西󠇡，</a:t>
            </a:r>
          </a:p>
          <a:p>
            <a:pPr>
              <a:lnSpc>
                <a:spcPts val="728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會造成生活上的哪些</a:t>
            </a:r>
            <a:r>
              <a:rPr lang="en-US" sz="600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不方便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12615" y="1328437"/>
            <a:ext cx="12171163" cy="972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請小朋友舉手</a:t>
            </a:r>
            <a:r>
              <a:rPr lang="en-US" sz="4800" dirty="0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和󠇡</a:t>
            </a:r>
            <a:r>
              <a:rPr lang="en-US" sz="48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大家分享</a:t>
            </a:r>
            <a:endParaRPr lang="en-US" sz="4800" dirty="0">
              <a:solidFill>
                <a:srgbClr val="0362B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0C27C8A1-DCE6-9A19-66B1-A340D521142E}"/>
              </a:ext>
            </a:extLst>
          </p:cNvPr>
          <p:cNvSpPr txBox="1"/>
          <p:nvPr/>
        </p:nvSpPr>
        <p:spPr>
          <a:xfrm>
            <a:off x="1028700" y="1104523"/>
            <a:ext cx="3681888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說說看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B7AE7FA-A5BD-924E-3F69-7C6D9AEF8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0000" l="0" r="98519">
                        <a14:foregroundMark x1="16667" y1="34815" x2="5000" y2="51481"/>
                        <a14:foregroundMark x1="5000" y1="51481" x2="17593" y2="67593"/>
                        <a14:foregroundMark x1="17593" y1="67593" x2="36111" y2="79074"/>
                        <a14:foregroundMark x1="36111" y1="79074" x2="56667" y2="81667"/>
                        <a14:foregroundMark x1="56667" y1="81667" x2="82593" y2="52963"/>
                        <a14:foregroundMark x1="82593" y1="52963" x2="78889" y2="33889"/>
                        <a14:foregroundMark x1="78889" y1="33889" x2="71481" y2="29074"/>
                        <a14:foregroundMark x1="82070" y1="27509" x2="98148" y2="33889"/>
                        <a14:foregroundMark x1="39815" y1="10741" x2="79927" y2="26658"/>
                        <a14:foregroundMark x1="98148" y1="33889" x2="98519" y2="33889"/>
                        <a14:foregroundMark x1="30185" y1="21481" x2="185" y2="56111"/>
                        <a14:foregroundMark x1="41667" y1="8889" x2="49444" y2="13704"/>
                        <a14:foregroundMark x1="87963" y1="47407" x2="80185" y2="55185"/>
                        <a14:foregroundMark x1="84074" y1="54259" x2="72593" y2="61852"/>
                        <a14:foregroundMark x1="64815" y1="74444" x2="98519" y2="50370"/>
                        <a14:foregroundMark x1="98519" y1="50370" x2="98519" y2="50370"/>
                        <a14:foregroundMark x1="88889" y1="53148" x2="62963" y2="75370"/>
                        <a14:foregroundMark x1="80185" y1="60000" x2="69630" y2="72407"/>
                        <a14:foregroundMark x1="84074" y1="59074" x2="70556" y2="74630"/>
                        <a14:foregroundMark x1="70556" y1="74630" x2="57037" y2="83148"/>
                        <a14:foregroundMark x1="44630" y1="9815" x2="54259" y2="15556"/>
                        <a14:backgroundMark x1="87963" y1="72407" x2="77407" y2="87037"/>
                        <a14:backgroundMark x1="95741" y1="69630" x2="89815" y2="73519"/>
                        <a14:backgroundMark x1="92778" y1="66667" x2="87963" y2="71481"/>
                        <a14:backgroundMark x1="84074" y1="67593" x2="81296" y2="74444"/>
                        <a14:backgroundMark x1="50370" y1="7963" x2="63889" y2="16481"/>
                        <a14:backgroundMark x1="66667" y1="17593" x2="84074" y2="25185"/>
                        <a14:backgroundMark x1="90926" y1="64815" x2="87963" y2="70556"/>
                        <a14:backgroundMark x1="75370" y1="79259" x2="70556" y2="85926"/>
                        <a14:backgroundMark x1="89815" y1="67593" x2="96667" y2="6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016" y="6584393"/>
            <a:ext cx="3279366" cy="3279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2" grpId="0" animBg="1"/>
      <p:bldP spid="13" grpId="0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2261" y="3298616"/>
            <a:ext cx="8608784" cy="8608784"/>
          </a:xfrm>
          <a:custGeom>
            <a:avLst/>
            <a:gdLst/>
            <a:ahLst/>
            <a:cxnLst/>
            <a:rect l="l" t="t" r="r" b="b"/>
            <a:pathLst>
              <a:path w="8608784" h="8608784">
                <a:moveTo>
                  <a:pt x="0" y="0"/>
                </a:moveTo>
                <a:lnTo>
                  <a:pt x="8608784" y="0"/>
                </a:lnTo>
                <a:lnTo>
                  <a:pt x="8608784" y="8608784"/>
                </a:lnTo>
                <a:lnTo>
                  <a:pt x="0" y="8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19898" y="-1864192"/>
            <a:ext cx="9467200" cy="9467200"/>
          </a:xfrm>
          <a:custGeom>
            <a:avLst/>
            <a:gdLst/>
            <a:ahLst/>
            <a:cxnLst/>
            <a:rect l="l" t="t" r="r" b="b"/>
            <a:pathLst>
              <a:path w="9467200" h="9467200">
                <a:moveTo>
                  <a:pt x="0" y="0"/>
                </a:moveTo>
                <a:lnTo>
                  <a:pt x="9467200" y="0"/>
                </a:lnTo>
                <a:lnTo>
                  <a:pt x="9467200" y="9467200"/>
                </a:lnTo>
                <a:lnTo>
                  <a:pt x="0" y="9467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4857750"/>
            <a:ext cx="10843460" cy="286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道路</a:t>
            </a:r>
            <a:r>
              <a:rPr lang="en-US" sz="6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和󠇡</a:t>
            </a: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車站</a:t>
            </a:r>
            <a:endParaRPr lang="en-US" sz="66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可能會</a:t>
            </a:r>
            <a:r>
              <a:rPr lang="en-US" sz="6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......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28775" y="1320879"/>
            <a:ext cx="15030450" cy="1107996"/>
          </a:xfrm>
          <a:prstGeom prst="rect">
            <a:avLst/>
          </a:prstGeom>
          <a:solidFill>
            <a:srgbClr val="B9441E"/>
          </a:solidFill>
        </p:spPr>
        <p:txBody>
          <a:bodyPr wrap="square" lIns="0" tIns="0" rIns="0" bIns="0" rtlCol="0" anchor="ctr">
            <a:spAutoFit/>
          </a:bodyPr>
          <a:lstStyle/>
          <a:p>
            <a:pPr algn="dist"/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如果戰爭來了，會發生什麼事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28774" y="2859883"/>
            <a:ext cx="6372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大家</a:t>
            </a:r>
            <a:r>
              <a:rPr lang="en-US" sz="5400" dirty="0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54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起說說看</a:t>
            </a:r>
            <a:endParaRPr lang="en-US" sz="5400" dirty="0">
              <a:solidFill>
                <a:srgbClr val="0362B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2261" y="3298616"/>
            <a:ext cx="8608784" cy="8608784"/>
          </a:xfrm>
          <a:custGeom>
            <a:avLst/>
            <a:gdLst/>
            <a:ahLst/>
            <a:cxnLst/>
            <a:rect l="l" t="t" r="r" b="b"/>
            <a:pathLst>
              <a:path w="8608784" h="8608784">
                <a:moveTo>
                  <a:pt x="0" y="0"/>
                </a:moveTo>
                <a:lnTo>
                  <a:pt x="8608784" y="0"/>
                </a:lnTo>
                <a:lnTo>
                  <a:pt x="8608784" y="8608784"/>
                </a:lnTo>
                <a:lnTo>
                  <a:pt x="0" y="8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19898" y="-1864192"/>
            <a:ext cx="9467200" cy="9467200"/>
          </a:xfrm>
          <a:custGeom>
            <a:avLst/>
            <a:gdLst/>
            <a:ahLst/>
            <a:cxnLst/>
            <a:rect l="l" t="t" r="r" b="b"/>
            <a:pathLst>
              <a:path w="9467200" h="9467200">
                <a:moveTo>
                  <a:pt x="0" y="0"/>
                </a:moveTo>
                <a:lnTo>
                  <a:pt x="9467200" y="0"/>
                </a:lnTo>
                <a:lnTo>
                  <a:pt x="9467200" y="9467200"/>
                </a:lnTo>
                <a:lnTo>
                  <a:pt x="0" y="9467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C9D446C-EB89-8A8B-4461-F6A315DFCC9A}"/>
              </a:ext>
            </a:extLst>
          </p:cNvPr>
          <p:cNvSpPr txBox="1"/>
          <p:nvPr/>
        </p:nvSpPr>
        <p:spPr>
          <a:xfrm>
            <a:off x="1028700" y="4857750"/>
            <a:ext cx="10843460" cy="286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商店和超市</a:t>
            </a:r>
            <a:endParaRPr lang="en-US" sz="66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可能會</a:t>
            </a:r>
            <a:r>
              <a:rPr lang="en-US" sz="6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......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5373C81-E7B0-388A-3913-8C0C1D63738D}"/>
              </a:ext>
            </a:extLst>
          </p:cNvPr>
          <p:cNvSpPr txBox="1"/>
          <p:nvPr/>
        </p:nvSpPr>
        <p:spPr>
          <a:xfrm>
            <a:off x="1628775" y="1320879"/>
            <a:ext cx="15030450" cy="1107996"/>
          </a:xfrm>
          <a:prstGeom prst="rect">
            <a:avLst/>
          </a:prstGeom>
          <a:solidFill>
            <a:srgbClr val="B9441E"/>
          </a:solidFill>
        </p:spPr>
        <p:txBody>
          <a:bodyPr wrap="square" lIns="0" tIns="0" rIns="0" bIns="0" rtlCol="0" anchor="ctr">
            <a:spAutoFit/>
          </a:bodyPr>
          <a:lstStyle/>
          <a:p>
            <a:pPr algn="dist"/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如果戰爭來了，會發生什麼事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63724874-67FD-0670-3539-5251BD535F74}"/>
              </a:ext>
            </a:extLst>
          </p:cNvPr>
          <p:cNvSpPr txBox="1"/>
          <p:nvPr/>
        </p:nvSpPr>
        <p:spPr>
          <a:xfrm>
            <a:off x="1628774" y="2859883"/>
            <a:ext cx="6372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大家</a:t>
            </a:r>
            <a:r>
              <a:rPr lang="en-US" sz="5400" dirty="0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54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起說說看</a:t>
            </a:r>
            <a:endParaRPr lang="en-US" sz="5400" dirty="0">
              <a:solidFill>
                <a:srgbClr val="0362B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94604" y="2783778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095601" y="5950632"/>
            <a:ext cx="8672737" cy="8672737"/>
          </a:xfrm>
          <a:custGeom>
            <a:avLst/>
            <a:gdLst/>
            <a:ahLst/>
            <a:cxnLst/>
            <a:rect l="l" t="t" r="r" b="b"/>
            <a:pathLst>
              <a:path w="8672737" h="8672737">
                <a:moveTo>
                  <a:pt x="0" y="0"/>
                </a:moveTo>
                <a:lnTo>
                  <a:pt x="8672737" y="0"/>
                </a:lnTo>
                <a:lnTo>
                  <a:pt x="8672737" y="8672736"/>
                </a:lnTo>
                <a:lnTo>
                  <a:pt x="0" y="86727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169842"/>
            <a:ext cx="7860326" cy="6647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dirty="0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人E1</a:t>
            </a:r>
          </a:p>
          <a:p>
            <a:r>
              <a:rPr lang="en-US" sz="5400" dirty="0" err="1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認識人權是與生俱有的</a:t>
            </a:r>
            <a:r>
              <a:rPr lang="en-US" sz="5400" dirty="0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</a:p>
          <a:p>
            <a:r>
              <a:rPr lang="en-US" sz="5400" dirty="0" err="1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普遍的、不容剝奪的</a:t>
            </a:r>
            <a:r>
              <a:rPr lang="en-US" sz="5400" dirty="0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endParaRPr lang="en-US" sz="5400" dirty="0">
              <a:solidFill>
                <a:srgbClr val="071742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5400" dirty="0" err="1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</a:t>
            </a:r>
            <a:r>
              <a:rPr lang="en-US" sz="5400" dirty="0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E4 </a:t>
            </a:r>
          </a:p>
          <a:p>
            <a:r>
              <a:rPr lang="en-US" sz="5400" dirty="0" err="1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表達自己對</a:t>
            </a:r>
            <a:r>
              <a:rPr lang="en-US" sz="5400" dirty="0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一󠇡個󠇡</a:t>
            </a:r>
          </a:p>
          <a:p>
            <a:r>
              <a:rPr lang="en-US" sz="5400" dirty="0" err="1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美好世界的想法</a:t>
            </a:r>
            <a:r>
              <a:rPr lang="en-US" sz="5400" dirty="0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r>
              <a:rPr lang="en-US" sz="5400" dirty="0" err="1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並聆聽他人的想法</a:t>
            </a:r>
            <a:r>
              <a:rPr lang="en-US" sz="5400" dirty="0">
                <a:solidFill>
                  <a:srgbClr val="07174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5" name="Freeform 5"/>
          <p:cNvSpPr/>
          <p:nvPr/>
        </p:nvSpPr>
        <p:spPr>
          <a:xfrm>
            <a:off x="8889026" y="1016635"/>
            <a:ext cx="7885661" cy="8424248"/>
          </a:xfrm>
          <a:custGeom>
            <a:avLst/>
            <a:gdLst/>
            <a:ahLst/>
            <a:cxnLst/>
            <a:rect l="l" t="t" r="r" b="b"/>
            <a:pathLst>
              <a:path w="7885661" h="8424248">
                <a:moveTo>
                  <a:pt x="0" y="0"/>
                </a:moveTo>
                <a:lnTo>
                  <a:pt x="7885661" y="0"/>
                </a:lnTo>
                <a:lnTo>
                  <a:pt x="7885661" y="8424248"/>
                </a:lnTo>
                <a:lnTo>
                  <a:pt x="0" y="8424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414" r="-341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708868"/>
            <a:ext cx="4610100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實質內涵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2261" y="3298616"/>
            <a:ext cx="8608784" cy="8608784"/>
          </a:xfrm>
          <a:custGeom>
            <a:avLst/>
            <a:gdLst/>
            <a:ahLst/>
            <a:cxnLst/>
            <a:rect l="l" t="t" r="r" b="b"/>
            <a:pathLst>
              <a:path w="8608784" h="8608784">
                <a:moveTo>
                  <a:pt x="0" y="0"/>
                </a:moveTo>
                <a:lnTo>
                  <a:pt x="8608784" y="0"/>
                </a:lnTo>
                <a:lnTo>
                  <a:pt x="8608784" y="8608784"/>
                </a:lnTo>
                <a:lnTo>
                  <a:pt x="0" y="8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19898" y="-1864192"/>
            <a:ext cx="9467200" cy="9467200"/>
          </a:xfrm>
          <a:custGeom>
            <a:avLst/>
            <a:gdLst/>
            <a:ahLst/>
            <a:cxnLst/>
            <a:rect l="l" t="t" r="r" b="b"/>
            <a:pathLst>
              <a:path w="9467200" h="9467200">
                <a:moveTo>
                  <a:pt x="0" y="0"/>
                </a:moveTo>
                <a:lnTo>
                  <a:pt x="9467200" y="0"/>
                </a:lnTo>
                <a:lnTo>
                  <a:pt x="9467200" y="9467200"/>
                </a:lnTo>
                <a:lnTo>
                  <a:pt x="0" y="9467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0010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D6F3D42-4652-723E-4D59-CC554B209D3B}"/>
              </a:ext>
            </a:extLst>
          </p:cNvPr>
          <p:cNvSpPr txBox="1"/>
          <p:nvPr/>
        </p:nvSpPr>
        <p:spPr>
          <a:xfrm>
            <a:off x="1028700" y="4857750"/>
            <a:ext cx="10843460" cy="286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我們的學校</a:t>
            </a:r>
            <a:endParaRPr lang="en-US" sz="66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可能會</a:t>
            </a:r>
            <a:r>
              <a:rPr lang="en-US" sz="6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......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91D82AC-FE4E-49EC-357B-0D439C3CDBFB}"/>
              </a:ext>
            </a:extLst>
          </p:cNvPr>
          <p:cNvSpPr txBox="1"/>
          <p:nvPr/>
        </p:nvSpPr>
        <p:spPr>
          <a:xfrm>
            <a:off x="1628775" y="1320879"/>
            <a:ext cx="15030450" cy="1107996"/>
          </a:xfrm>
          <a:prstGeom prst="rect">
            <a:avLst/>
          </a:prstGeom>
          <a:solidFill>
            <a:srgbClr val="B9441E"/>
          </a:solidFill>
        </p:spPr>
        <p:txBody>
          <a:bodyPr wrap="square" lIns="0" tIns="0" rIns="0" bIns="0" rtlCol="0" anchor="ctr">
            <a:spAutoFit/>
          </a:bodyPr>
          <a:lstStyle/>
          <a:p>
            <a:pPr algn="dist"/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如果戰爭來了，會發生什麼事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84C58CE5-3039-DE21-D56E-E1796A2CA17C}"/>
              </a:ext>
            </a:extLst>
          </p:cNvPr>
          <p:cNvSpPr txBox="1"/>
          <p:nvPr/>
        </p:nvSpPr>
        <p:spPr>
          <a:xfrm>
            <a:off x="1628774" y="2859883"/>
            <a:ext cx="6372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大家</a:t>
            </a:r>
            <a:r>
              <a:rPr lang="en-US" sz="5400" dirty="0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54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起說說看</a:t>
            </a:r>
            <a:endParaRPr lang="en-US" sz="5400" dirty="0">
              <a:solidFill>
                <a:srgbClr val="0362B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2261" y="3298616"/>
            <a:ext cx="8608784" cy="8608784"/>
          </a:xfrm>
          <a:custGeom>
            <a:avLst/>
            <a:gdLst/>
            <a:ahLst/>
            <a:cxnLst/>
            <a:rect l="l" t="t" r="r" b="b"/>
            <a:pathLst>
              <a:path w="8608784" h="8608784">
                <a:moveTo>
                  <a:pt x="0" y="0"/>
                </a:moveTo>
                <a:lnTo>
                  <a:pt x="8608784" y="0"/>
                </a:lnTo>
                <a:lnTo>
                  <a:pt x="8608784" y="8608784"/>
                </a:lnTo>
                <a:lnTo>
                  <a:pt x="0" y="8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19898" y="-1864192"/>
            <a:ext cx="9467200" cy="9467200"/>
          </a:xfrm>
          <a:custGeom>
            <a:avLst/>
            <a:gdLst/>
            <a:ahLst/>
            <a:cxnLst/>
            <a:rect l="l" t="t" r="r" b="b"/>
            <a:pathLst>
              <a:path w="9467200" h="9467200">
                <a:moveTo>
                  <a:pt x="0" y="0"/>
                </a:moveTo>
                <a:lnTo>
                  <a:pt x="9467200" y="0"/>
                </a:lnTo>
                <a:lnTo>
                  <a:pt x="9467200" y="9467200"/>
                </a:lnTo>
                <a:lnTo>
                  <a:pt x="0" y="9467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47302" y="24536"/>
            <a:ext cx="10340698" cy="10340698"/>
          </a:xfrm>
          <a:custGeom>
            <a:avLst/>
            <a:gdLst/>
            <a:ahLst/>
            <a:cxnLst/>
            <a:rect l="l" t="t" r="r" b="b"/>
            <a:pathLst>
              <a:path w="10340698" h="10340698">
                <a:moveTo>
                  <a:pt x="0" y="0"/>
                </a:moveTo>
                <a:lnTo>
                  <a:pt x="10340698" y="0"/>
                </a:lnTo>
                <a:lnTo>
                  <a:pt x="10340698" y="10340698"/>
                </a:lnTo>
                <a:lnTo>
                  <a:pt x="0" y="10340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3AFF173-E263-6A3F-6CF5-D658FBFEE442}"/>
              </a:ext>
            </a:extLst>
          </p:cNvPr>
          <p:cNvSpPr txBox="1"/>
          <p:nvPr/>
        </p:nvSpPr>
        <p:spPr>
          <a:xfrm>
            <a:off x="1028700" y="4857750"/>
            <a:ext cx="10843460" cy="286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醫院裡</a:t>
            </a:r>
            <a:endParaRPr lang="en-US" sz="66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可能會</a:t>
            </a:r>
            <a:r>
              <a:rPr lang="en-US" sz="6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......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03740A9B-CBC0-6AA9-48B2-B786609C0DDC}"/>
              </a:ext>
            </a:extLst>
          </p:cNvPr>
          <p:cNvSpPr txBox="1"/>
          <p:nvPr/>
        </p:nvSpPr>
        <p:spPr>
          <a:xfrm>
            <a:off x="1628775" y="1320879"/>
            <a:ext cx="15030450" cy="1107996"/>
          </a:xfrm>
          <a:prstGeom prst="rect">
            <a:avLst/>
          </a:prstGeom>
          <a:solidFill>
            <a:srgbClr val="B9441E"/>
          </a:solidFill>
        </p:spPr>
        <p:txBody>
          <a:bodyPr wrap="square" lIns="0" tIns="0" rIns="0" bIns="0" rtlCol="0" anchor="ctr">
            <a:spAutoFit/>
          </a:bodyPr>
          <a:lstStyle/>
          <a:p>
            <a:pPr algn="dist"/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如果戰爭來了，會發生什麼事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77F1C992-2302-F0A3-F309-84F6CF61B0F7}"/>
              </a:ext>
            </a:extLst>
          </p:cNvPr>
          <p:cNvSpPr txBox="1"/>
          <p:nvPr/>
        </p:nvSpPr>
        <p:spPr>
          <a:xfrm>
            <a:off x="1628774" y="2859883"/>
            <a:ext cx="6372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大家</a:t>
            </a:r>
            <a:r>
              <a:rPr lang="en-US" sz="5400" dirty="0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54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起說說看</a:t>
            </a:r>
            <a:endParaRPr lang="en-US" sz="5400" dirty="0">
              <a:solidFill>
                <a:srgbClr val="0362B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2261" y="3298616"/>
            <a:ext cx="8608784" cy="8608784"/>
          </a:xfrm>
          <a:custGeom>
            <a:avLst/>
            <a:gdLst/>
            <a:ahLst/>
            <a:cxnLst/>
            <a:rect l="l" t="t" r="r" b="b"/>
            <a:pathLst>
              <a:path w="8608784" h="8608784">
                <a:moveTo>
                  <a:pt x="0" y="0"/>
                </a:moveTo>
                <a:lnTo>
                  <a:pt x="8608784" y="0"/>
                </a:lnTo>
                <a:lnTo>
                  <a:pt x="8608784" y="8608784"/>
                </a:lnTo>
                <a:lnTo>
                  <a:pt x="0" y="8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19898" y="-1864192"/>
            <a:ext cx="9467200" cy="9467200"/>
          </a:xfrm>
          <a:custGeom>
            <a:avLst/>
            <a:gdLst/>
            <a:ahLst/>
            <a:cxnLst/>
            <a:rect l="l" t="t" r="r" b="b"/>
            <a:pathLst>
              <a:path w="9467200" h="9467200">
                <a:moveTo>
                  <a:pt x="0" y="0"/>
                </a:moveTo>
                <a:lnTo>
                  <a:pt x="9467200" y="0"/>
                </a:lnTo>
                <a:lnTo>
                  <a:pt x="9467200" y="9467200"/>
                </a:lnTo>
                <a:lnTo>
                  <a:pt x="0" y="94672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475973" y="2559825"/>
            <a:ext cx="8812027" cy="7727175"/>
          </a:xfrm>
          <a:custGeom>
            <a:avLst/>
            <a:gdLst/>
            <a:ahLst/>
            <a:cxnLst/>
            <a:rect l="l" t="t" r="r" b="b"/>
            <a:pathLst>
              <a:path w="8812027" h="7727175">
                <a:moveTo>
                  <a:pt x="8812027" y="0"/>
                </a:moveTo>
                <a:lnTo>
                  <a:pt x="0" y="0"/>
                </a:lnTo>
                <a:lnTo>
                  <a:pt x="0" y="7727175"/>
                </a:lnTo>
                <a:lnTo>
                  <a:pt x="8812027" y="7727175"/>
                </a:lnTo>
                <a:lnTo>
                  <a:pt x="8812027" y="0"/>
                </a:lnTo>
                <a:close/>
              </a:path>
            </a:pathLst>
          </a:custGeom>
          <a:blipFill>
            <a:blip r:embed="rId7"/>
            <a:stretch>
              <a:fillRect b="-14039"/>
            </a:stretch>
          </a:blipFill>
        </p:spPr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2C22A68-4A8B-5B41-98B6-C28E3094E2B2}"/>
              </a:ext>
            </a:extLst>
          </p:cNvPr>
          <p:cNvSpPr txBox="1"/>
          <p:nvPr/>
        </p:nvSpPr>
        <p:spPr>
          <a:xfrm>
            <a:off x="1028700" y="4857750"/>
            <a:ext cx="10843460" cy="2860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家人和朋友</a:t>
            </a:r>
            <a:endParaRPr lang="en-US" sz="66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也可能會</a:t>
            </a:r>
            <a:r>
              <a:rPr lang="en-US" sz="6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......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0D839FD-7527-6A46-CCE5-57CCE89A0BBE}"/>
              </a:ext>
            </a:extLst>
          </p:cNvPr>
          <p:cNvSpPr txBox="1"/>
          <p:nvPr/>
        </p:nvSpPr>
        <p:spPr>
          <a:xfrm>
            <a:off x="1628775" y="1320879"/>
            <a:ext cx="15030450" cy="1107996"/>
          </a:xfrm>
          <a:prstGeom prst="rect">
            <a:avLst/>
          </a:prstGeom>
          <a:solidFill>
            <a:srgbClr val="B9441E"/>
          </a:solidFill>
        </p:spPr>
        <p:txBody>
          <a:bodyPr wrap="square" lIns="0" tIns="0" rIns="0" bIns="0" rtlCol="0" anchor="ctr">
            <a:spAutoFit/>
          </a:bodyPr>
          <a:lstStyle/>
          <a:p>
            <a:pPr algn="dist"/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如果戰爭來了，會發生什麼事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2B20BFFC-7B64-DBB0-AD7F-A9CF12CFC1DC}"/>
              </a:ext>
            </a:extLst>
          </p:cNvPr>
          <p:cNvSpPr txBox="1"/>
          <p:nvPr/>
        </p:nvSpPr>
        <p:spPr>
          <a:xfrm>
            <a:off x="1628774" y="2859883"/>
            <a:ext cx="637222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4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大家</a:t>
            </a:r>
            <a:r>
              <a:rPr lang="en-US" sz="5400" dirty="0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54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起說說看</a:t>
            </a:r>
            <a:endParaRPr lang="en-US" sz="5400" dirty="0">
              <a:solidFill>
                <a:srgbClr val="0362B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 flipH="1">
              <a:off x="3911547" y="0"/>
              <a:ext cx="14898024" cy="13716000"/>
            </a:xfrm>
            <a:custGeom>
              <a:avLst/>
              <a:gdLst/>
              <a:ahLst/>
              <a:cxnLst/>
              <a:rect l="l" t="t" r="r" b="b"/>
              <a:pathLst>
                <a:path w="14898024" h="13716000">
                  <a:moveTo>
                    <a:pt x="14898024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4898024" y="13716000"/>
                  </a:lnTo>
                  <a:lnTo>
                    <a:pt x="14898024" y="0"/>
                  </a:lnTo>
                  <a:close/>
                </a:path>
              </a:pathLst>
            </a:custGeom>
            <a:blipFill>
              <a:blip r:embed="rId3"/>
              <a:stretch>
                <a:fillRect t="-17733" r="-839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911547" cy="13716000"/>
            </a:xfrm>
            <a:custGeom>
              <a:avLst/>
              <a:gdLst/>
              <a:ahLst/>
              <a:cxnLst/>
              <a:rect l="l" t="t" r="r" b="b"/>
              <a:pathLst>
                <a:path w="3911547" h="13716000">
                  <a:moveTo>
                    <a:pt x="0" y="0"/>
                  </a:moveTo>
                  <a:lnTo>
                    <a:pt x="3911547" y="0"/>
                  </a:lnTo>
                  <a:lnTo>
                    <a:pt x="3911547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80872" t="-17733" r="-3196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8683227" y="0"/>
              <a:ext cx="5700773" cy="13716000"/>
            </a:xfrm>
            <a:custGeom>
              <a:avLst/>
              <a:gdLst/>
              <a:ahLst/>
              <a:cxnLst/>
              <a:rect l="l" t="t" r="r" b="b"/>
              <a:pathLst>
                <a:path w="5700773" h="13716000">
                  <a:moveTo>
                    <a:pt x="0" y="0"/>
                  </a:moveTo>
                  <a:lnTo>
                    <a:pt x="5700773" y="0"/>
                  </a:lnTo>
                  <a:lnTo>
                    <a:pt x="5700773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7733" r="-183265"/>
              </a:stretch>
            </a:blipFill>
          </p:spPr>
          <p:txBody>
            <a:bodyPr/>
            <a:lstStyle/>
            <a:p>
              <a:endParaRPr lang="zh-TW" altLang="en-US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927952" y="2476500"/>
            <a:ext cx="10432096" cy="1769715"/>
          </a:xfrm>
          <a:prstGeom prst="rect">
            <a:avLst/>
          </a:prstGeom>
          <a:solidFill>
            <a:srgbClr val="B9441E"/>
          </a:solidFill>
        </p:spPr>
        <p:txBody>
          <a:bodyPr lIns="0" tIns="0" rIns="0" bIns="0" rtlCol="0" anchor="t">
            <a:spAutoFit/>
          </a:bodyPr>
          <a:lstStyle/>
          <a:p>
            <a:pPr algn="dist"/>
            <a:r>
              <a:rPr lang="zh-TW" altLang="en-US" sz="115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115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戰爭真可怕</a:t>
            </a:r>
            <a:r>
              <a:rPr lang="en-US" sz="115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！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066909" y="2834466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27190" y="6560733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7" y="0"/>
                </a:lnTo>
                <a:lnTo>
                  <a:pt x="8133817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0154177" y="0"/>
            <a:ext cx="8133819" cy="10287000"/>
          </a:xfrm>
          <a:custGeom>
            <a:avLst/>
            <a:gdLst/>
            <a:ahLst/>
            <a:cxnLst/>
            <a:rect l="l" t="t" r="r" b="b"/>
            <a:pathLst>
              <a:path w="7394655" h="10287000">
                <a:moveTo>
                  <a:pt x="7394655" y="0"/>
                </a:moveTo>
                <a:lnTo>
                  <a:pt x="0" y="0"/>
                </a:lnTo>
                <a:lnTo>
                  <a:pt x="0" y="10287000"/>
                </a:lnTo>
                <a:lnTo>
                  <a:pt x="7394655" y="10287000"/>
                </a:lnTo>
                <a:lnTo>
                  <a:pt x="7394655" y="0"/>
                </a:lnTo>
                <a:close/>
              </a:path>
            </a:pathLst>
          </a:custGeom>
          <a:blipFill>
            <a:blip r:embed="rId6"/>
            <a:stretch>
              <a:fillRect r="-39113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1028700" y="2649500"/>
            <a:ext cx="9125477" cy="537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在什麼環境下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小朋友們才能</a:t>
            </a:r>
            <a:endParaRPr lang="en-US" sz="6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健健康康、快快樂樂</a:t>
            </a:r>
            <a:endParaRPr lang="en-US" sz="6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平平安安的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長󠇡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525C33C-1742-F4A7-9545-399AD741F5E2}"/>
              </a:ext>
            </a:extLst>
          </p:cNvPr>
          <p:cNvSpPr txBox="1"/>
          <p:nvPr/>
        </p:nvSpPr>
        <p:spPr>
          <a:xfrm>
            <a:off x="1028700" y="1104523"/>
            <a:ext cx="3681888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想一想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54182" y="275299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12" y="275299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09899" y="1166604"/>
            <a:ext cx="12268200" cy="1107996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b">
            <a:spAutoFit/>
          </a:bodyPr>
          <a:lstStyle/>
          <a:p>
            <a:pPr algn="dist"/>
            <a:r>
              <a:rPr lang="zh-TW" altLang="en-US" sz="72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健康快樂平安的長大</a:t>
            </a:r>
            <a:endParaRPr lang="en-US" sz="72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73273" y="4181475"/>
            <a:ext cx="1378737" cy="492442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000" spc="1600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受到保護</a:t>
            </a:r>
            <a:endParaRPr lang="en-US" sz="8000" spc="16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349801" y="5857876"/>
            <a:ext cx="3742581" cy="150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</a:t>
            </a:r>
            <a:r>
              <a:rPr lang="en-US" sz="8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sz="8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意</a:t>
            </a:r>
            <a:endParaRPr lang="en-US" sz="8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78797" y="5857876"/>
            <a:ext cx="4572000" cy="150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不同意</a:t>
            </a:r>
            <a:endParaRPr lang="en-US" sz="8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09899" y="2295767"/>
            <a:ext cx="12268200" cy="936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79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</a:t>
            </a:r>
            <a:r>
              <a:rPr lang="en-US" sz="6000" dirty="0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一󠇡</a:t>
            </a:r>
            <a:r>
              <a:rPr lang="en-US" sz="60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動，請小朋友起立選邊站</a:t>
            </a:r>
            <a:endParaRPr lang="en-US" sz="6000" dirty="0">
              <a:solidFill>
                <a:srgbClr val="0362B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54182" y="275299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12" y="275299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009899" y="1166604"/>
            <a:ext cx="12268200" cy="1107996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b">
            <a:spAutoFit/>
          </a:bodyPr>
          <a:lstStyle/>
          <a:p>
            <a:pPr algn="dist"/>
            <a:r>
              <a:rPr lang="zh-TW" altLang="en-US" sz="72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健康快樂平安的長大</a:t>
            </a:r>
            <a:endParaRPr lang="en-US" sz="72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73273" y="4181475"/>
            <a:ext cx="1378737" cy="492442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000" spc="1600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沒有戰爭</a:t>
            </a:r>
            <a:endParaRPr lang="en-US" sz="8000" spc="16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349801" y="5857876"/>
            <a:ext cx="3742581" cy="150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同</a:t>
            </a:r>
            <a:r>
              <a:rPr lang="en-US" sz="8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</a:t>
            </a:r>
            <a:r>
              <a:rPr lang="en-US" sz="8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意</a:t>
            </a:r>
            <a:endParaRPr lang="en-US" sz="8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778797" y="5857876"/>
            <a:ext cx="4572000" cy="150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不同意</a:t>
            </a:r>
            <a:endParaRPr lang="en-US" sz="8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009899" y="2295767"/>
            <a:ext cx="12268200" cy="936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7919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</a:t>
            </a:r>
            <a:r>
              <a:rPr lang="en-US" sz="6000" dirty="0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一󠇡</a:t>
            </a:r>
            <a:r>
              <a:rPr lang="en-US" sz="60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動，請小朋友起立選邊站</a:t>
            </a:r>
            <a:endParaRPr lang="en-US" sz="6000" dirty="0">
              <a:solidFill>
                <a:srgbClr val="0362B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00847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2391" y="2346152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50349" y="675826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2160588"/>
            <a:ext cx="8308916" cy="6648646"/>
          </a:xfrm>
          <a:custGeom>
            <a:avLst/>
            <a:gdLst/>
            <a:ahLst/>
            <a:cxnLst/>
            <a:rect l="l" t="t" r="r" b="b"/>
            <a:pathLst>
              <a:path w="8308916" h="6648646">
                <a:moveTo>
                  <a:pt x="0" y="0"/>
                </a:moveTo>
                <a:lnTo>
                  <a:pt x="8308916" y="0"/>
                </a:lnTo>
                <a:lnTo>
                  <a:pt x="8308916" y="6648646"/>
                </a:lnTo>
                <a:lnTo>
                  <a:pt x="0" y="66486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5260" r="-13007" b="-1596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632710" y="7247986"/>
            <a:ext cx="4598674" cy="2031325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 anchor="b">
            <a:spAutoFit/>
          </a:bodyPr>
          <a:lstStyle/>
          <a:p>
            <a:pPr algn="ctr"/>
            <a:r>
              <a:rPr lang="en-US" sz="13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</a:t>
            </a:r>
            <a:r>
              <a:rPr lang="en-US" sz="13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sz="13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</a:t>
            </a:r>
            <a:endParaRPr lang="en-US" sz="13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576094" y="2670243"/>
            <a:ext cx="8711906" cy="427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540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沒有戰爭</a:t>
            </a:r>
            <a:r>
              <a:rPr lang="en-US" sz="5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ts val="8580"/>
              </a:lnSpc>
            </a:pPr>
            <a:r>
              <a:rPr lang="en-US" sz="54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兒童權利</a:t>
            </a:r>
            <a:r>
              <a:rPr lang="en-US" sz="5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和󠇡</a:t>
            </a:r>
            <a:r>
              <a:rPr lang="en-US" sz="54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生活都能夠</a:t>
            </a:r>
            <a:endParaRPr lang="en-US" sz="54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8580"/>
              </a:lnSpc>
            </a:pPr>
            <a:r>
              <a:rPr lang="en-US" sz="540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受到保護</a:t>
            </a:r>
            <a:r>
              <a:rPr lang="en-US" sz="5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>
              <a:lnSpc>
                <a:spcPts val="8580"/>
              </a:lnSpc>
            </a:pPr>
            <a:r>
              <a:rPr lang="en-US" sz="54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這就是</a:t>
            </a:r>
            <a:r>
              <a:rPr lang="en-US" sz="5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81755" y="-3935679"/>
            <a:ext cx="15192128" cy="15192128"/>
          </a:xfrm>
          <a:custGeom>
            <a:avLst/>
            <a:gdLst/>
            <a:ahLst/>
            <a:cxnLst/>
            <a:rect l="l" t="t" r="r" b="b"/>
            <a:pathLst>
              <a:path w="15192128" h="15192128">
                <a:moveTo>
                  <a:pt x="0" y="0"/>
                </a:moveTo>
                <a:lnTo>
                  <a:pt x="15192128" y="0"/>
                </a:lnTo>
                <a:lnTo>
                  <a:pt x="15192128" y="15192129"/>
                </a:lnTo>
                <a:lnTo>
                  <a:pt x="0" y="15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9286" y="2525251"/>
            <a:ext cx="19283617" cy="14234816"/>
          </a:xfrm>
          <a:custGeom>
            <a:avLst/>
            <a:gdLst/>
            <a:ahLst/>
            <a:cxnLst/>
            <a:rect l="l" t="t" r="r" b="b"/>
            <a:pathLst>
              <a:path w="19283617" h="14234816">
                <a:moveTo>
                  <a:pt x="0" y="0"/>
                </a:moveTo>
                <a:lnTo>
                  <a:pt x="19283617" y="0"/>
                </a:lnTo>
                <a:lnTo>
                  <a:pt x="19283617" y="14234816"/>
                </a:lnTo>
                <a:lnTo>
                  <a:pt x="0" y="142348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26587" y="8013982"/>
            <a:ext cx="1432713" cy="884273"/>
          </a:xfrm>
          <a:custGeom>
            <a:avLst/>
            <a:gdLst/>
            <a:ahLst/>
            <a:cxnLst/>
            <a:rect l="l" t="t" r="r" b="b"/>
            <a:pathLst>
              <a:path w="1432713" h="884273">
                <a:moveTo>
                  <a:pt x="0" y="0"/>
                </a:moveTo>
                <a:lnTo>
                  <a:pt x="1432713" y="0"/>
                </a:lnTo>
                <a:lnTo>
                  <a:pt x="1432713" y="884273"/>
                </a:lnTo>
                <a:lnTo>
                  <a:pt x="0" y="88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724" t="-37676" r="-8943" b="-48110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0671" y="2525251"/>
            <a:ext cx="8881204" cy="6733049"/>
          </a:xfrm>
          <a:custGeom>
            <a:avLst/>
            <a:gdLst/>
            <a:ahLst/>
            <a:cxnLst/>
            <a:rect l="l" t="t" r="r" b="b"/>
            <a:pathLst>
              <a:path w="8881204" h="6733049">
                <a:moveTo>
                  <a:pt x="0" y="0"/>
                </a:moveTo>
                <a:lnTo>
                  <a:pt x="8881204" y="0"/>
                </a:lnTo>
                <a:lnTo>
                  <a:pt x="8881204" y="6733049"/>
                </a:lnTo>
                <a:lnTo>
                  <a:pt x="0" y="67330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594" t="-26174" r="-3519" b="-1907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837697" y="2372851"/>
            <a:ext cx="8450303" cy="5027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52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這是</a:t>
            </a:r>
            <a:r>
              <a:rPr lang="en-US" sz="5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一󠇡個󠇡</a:t>
            </a:r>
            <a:r>
              <a:rPr lang="en-US" sz="52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烏克蘭</a:t>
            </a:r>
            <a:endParaRPr lang="en-US" sz="5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7200"/>
              </a:lnSpc>
            </a:pPr>
            <a:r>
              <a:rPr lang="en-US" sz="52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小朋友畫的圖</a:t>
            </a:r>
            <a:r>
              <a:rPr lang="en-US" sz="5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ts val="7200"/>
              </a:lnSpc>
            </a:pPr>
            <a:r>
              <a:rPr lang="en-US" sz="52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說說看</a:t>
            </a:r>
            <a:r>
              <a:rPr lang="en-US" sz="5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ts val="7200"/>
              </a:lnSpc>
            </a:pPr>
            <a:r>
              <a:rPr lang="en-US" sz="52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圖畫左右兩邊畫的是什麼</a:t>
            </a:r>
            <a:r>
              <a:rPr lang="en-US" sz="5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  <a:p>
            <a:pPr>
              <a:lnSpc>
                <a:spcPts val="4800"/>
              </a:lnSpc>
            </a:pPr>
            <a:endParaRPr lang="en-US" sz="6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6000"/>
              </a:lnSpc>
            </a:pPr>
            <a:r>
              <a:rPr lang="en-US" sz="4800" dirty="0" err="1">
                <a:solidFill>
                  <a:srgbClr val="0362BC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請小朋友舉手跟大家說</a:t>
            </a:r>
            <a:endParaRPr lang="en-US" sz="4800" dirty="0">
              <a:solidFill>
                <a:srgbClr val="0362BC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AC4CFB99-59B3-369D-C8AE-03F6137FF7DD}"/>
              </a:ext>
            </a:extLst>
          </p:cNvPr>
          <p:cNvSpPr txBox="1"/>
          <p:nvPr/>
        </p:nvSpPr>
        <p:spPr>
          <a:xfrm>
            <a:off x="9837697" y="1028700"/>
            <a:ext cx="5326103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換你說說看</a:t>
            </a:r>
            <a:endParaRPr lang="en-US" sz="720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359E86A-4F43-52E5-8B2F-86D5BE5951FC}"/>
              </a:ext>
            </a:extLst>
          </p:cNvPr>
          <p:cNvSpPr txBox="1"/>
          <p:nvPr/>
        </p:nvSpPr>
        <p:spPr>
          <a:xfrm>
            <a:off x="11346401" y="8860155"/>
            <a:ext cx="5912899" cy="36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2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ea typeface="Arimo"/>
              </a:rPr>
              <a:t>圖片來源：</a:t>
            </a:r>
            <a:r>
              <a:rPr lang="en-US" sz="2400" u="sng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https</a:t>
            </a:r>
            <a:r>
              <a:rPr lang="en-US" sz="2400" u="sng" dirty="0">
                <a:solidFill>
                  <a:srgbClr val="000000"/>
                </a:solidFill>
                <a:latin typeface="Arimo"/>
                <a:hlinkClick r:id="rId9" tooltip="https://www.uakids.today"/>
              </a:rPr>
              <a:t>://</a:t>
            </a:r>
            <a:r>
              <a:rPr lang="en-US" sz="2400" u="sng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www.uakids.toda</a:t>
            </a:r>
            <a:r>
              <a:rPr lang="en-US" sz="2400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y</a:t>
            </a:r>
            <a:endParaRPr lang="en-US" sz="2400" dirty="0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81755" y="-3935679"/>
            <a:ext cx="15192128" cy="15192128"/>
          </a:xfrm>
          <a:custGeom>
            <a:avLst/>
            <a:gdLst/>
            <a:ahLst/>
            <a:cxnLst/>
            <a:rect l="l" t="t" r="r" b="b"/>
            <a:pathLst>
              <a:path w="15192128" h="15192128">
                <a:moveTo>
                  <a:pt x="0" y="0"/>
                </a:moveTo>
                <a:lnTo>
                  <a:pt x="15192128" y="0"/>
                </a:lnTo>
                <a:lnTo>
                  <a:pt x="15192128" y="15192129"/>
                </a:lnTo>
                <a:lnTo>
                  <a:pt x="0" y="15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29286" y="2525251"/>
            <a:ext cx="19283617" cy="14234816"/>
          </a:xfrm>
          <a:custGeom>
            <a:avLst/>
            <a:gdLst/>
            <a:ahLst/>
            <a:cxnLst/>
            <a:rect l="l" t="t" r="r" b="b"/>
            <a:pathLst>
              <a:path w="19283617" h="14234816">
                <a:moveTo>
                  <a:pt x="0" y="0"/>
                </a:moveTo>
                <a:lnTo>
                  <a:pt x="19283617" y="0"/>
                </a:lnTo>
                <a:lnTo>
                  <a:pt x="19283617" y="14234816"/>
                </a:lnTo>
                <a:lnTo>
                  <a:pt x="0" y="142348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353676"/>
            <a:ext cx="6698257" cy="8933324"/>
          </a:xfrm>
          <a:custGeom>
            <a:avLst/>
            <a:gdLst/>
            <a:ahLst/>
            <a:cxnLst/>
            <a:rect l="l" t="t" r="r" b="b"/>
            <a:pathLst>
              <a:path w="6698257" h="8933324">
                <a:moveTo>
                  <a:pt x="0" y="0"/>
                </a:moveTo>
                <a:lnTo>
                  <a:pt x="6698257" y="0"/>
                </a:lnTo>
                <a:lnTo>
                  <a:pt x="6698257" y="8933324"/>
                </a:lnTo>
                <a:lnTo>
                  <a:pt x="0" y="89333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882" t="-30785" r="-20108" b="-329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26587" y="8013982"/>
            <a:ext cx="1432713" cy="884273"/>
          </a:xfrm>
          <a:custGeom>
            <a:avLst/>
            <a:gdLst/>
            <a:ahLst/>
            <a:cxnLst/>
            <a:rect l="l" t="t" r="r" b="b"/>
            <a:pathLst>
              <a:path w="1432713" h="884273">
                <a:moveTo>
                  <a:pt x="0" y="0"/>
                </a:moveTo>
                <a:lnTo>
                  <a:pt x="1432713" y="0"/>
                </a:lnTo>
                <a:lnTo>
                  <a:pt x="1432713" y="884273"/>
                </a:lnTo>
                <a:lnTo>
                  <a:pt x="0" y="884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724" t="-37676" r="-8943" b="-4811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346401" y="8860155"/>
            <a:ext cx="5912899" cy="36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2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ea typeface="Arimo"/>
              </a:rPr>
              <a:t>圖片來源：</a:t>
            </a:r>
            <a:r>
              <a:rPr lang="en-US" sz="2400" u="sng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https</a:t>
            </a:r>
            <a:r>
              <a:rPr lang="en-US" sz="2400" u="sng" dirty="0">
                <a:solidFill>
                  <a:srgbClr val="000000"/>
                </a:solidFill>
                <a:latin typeface="Arimo"/>
                <a:hlinkClick r:id="rId9" tooltip="https://www.uakids.today"/>
              </a:rPr>
              <a:t>://</a:t>
            </a:r>
            <a:r>
              <a:rPr lang="en-US" sz="2400" u="sng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www.uakids.toda</a:t>
            </a:r>
            <a:r>
              <a:rPr lang="en-US" sz="2400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y</a:t>
            </a:r>
            <a:endParaRPr lang="en-US" sz="2400" dirty="0">
              <a:solidFill>
                <a:srgbClr val="000000"/>
              </a:solidFill>
              <a:latin typeface="Arim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225486" y="958388"/>
            <a:ext cx="10062514" cy="70664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蘇菲雅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(Sofia)6歲，</a:t>
            </a:r>
          </a:p>
          <a:p>
            <a:pPr>
              <a:lnSpc>
                <a:spcPts val="858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住在烏克蘭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ts val="858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她的家鄉發生戰爭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ts val="858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這是她的家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  <a:endParaRPr lang="en-US" sz="6000" dirty="0">
              <a:solidFill>
                <a:srgbClr val="B9441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8580"/>
              </a:lnSpc>
            </a:pPr>
            <a:r>
              <a:rPr lang="en-US" sz="6000" b="1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她家在2022年變成</a:t>
            </a:r>
          </a:p>
          <a:p>
            <a:pPr>
              <a:lnSpc>
                <a:spcPts val="13200"/>
              </a:lnSpc>
            </a:pPr>
            <a:r>
              <a:rPr lang="en-US" sz="96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右邊的模樣</a:t>
            </a:r>
            <a:r>
              <a:rPr lang="en-US" sz="9600" b="1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2391" y="2346152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50349" y="675826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90258" y="1763222"/>
            <a:ext cx="4648542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ctr">
            <a:spAutoFit/>
          </a:bodyPr>
          <a:lstStyle/>
          <a:p>
            <a:pPr algn="dist"/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學習目標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3902703"/>
            <a:ext cx="17259300" cy="355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1.了󠇡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解戰爭對生活造成的影響</a:t>
            </a:r>
            <a:endParaRPr lang="en-US" sz="6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9600"/>
              </a:lnSpc>
            </a:pP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2.體認和平對於兒童權利保障的重要性</a:t>
            </a:r>
          </a:p>
          <a:p>
            <a:pPr>
              <a:lnSpc>
                <a:spcPts val="9600"/>
              </a:lnSpc>
            </a:pP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3.表達對難󠇡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民兒童的關懷</a:t>
            </a:r>
            <a:endParaRPr lang="en-US" sz="6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99329" y="-3982017"/>
            <a:ext cx="15192128" cy="15192128"/>
          </a:xfrm>
          <a:custGeom>
            <a:avLst/>
            <a:gdLst/>
            <a:ahLst/>
            <a:cxnLst/>
            <a:rect l="l" t="t" r="r" b="b"/>
            <a:pathLst>
              <a:path w="15192128" h="15192128">
                <a:moveTo>
                  <a:pt x="0" y="0"/>
                </a:moveTo>
                <a:lnTo>
                  <a:pt x="15192128" y="0"/>
                </a:lnTo>
                <a:lnTo>
                  <a:pt x="15192128" y="15192129"/>
                </a:lnTo>
                <a:lnTo>
                  <a:pt x="0" y="15192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20504" y="2617927"/>
            <a:ext cx="19283617" cy="14234816"/>
          </a:xfrm>
          <a:custGeom>
            <a:avLst/>
            <a:gdLst/>
            <a:ahLst/>
            <a:cxnLst/>
            <a:rect l="l" t="t" r="r" b="b"/>
            <a:pathLst>
              <a:path w="19283617" h="14234816">
                <a:moveTo>
                  <a:pt x="0" y="0"/>
                </a:moveTo>
                <a:lnTo>
                  <a:pt x="19283617" y="0"/>
                </a:lnTo>
                <a:lnTo>
                  <a:pt x="19283617" y="14234816"/>
                </a:lnTo>
                <a:lnTo>
                  <a:pt x="0" y="142348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63255" y="1776251"/>
            <a:ext cx="6596045" cy="8510749"/>
          </a:xfrm>
          <a:custGeom>
            <a:avLst/>
            <a:gdLst/>
            <a:ahLst/>
            <a:cxnLst/>
            <a:rect l="l" t="t" r="r" b="b"/>
            <a:pathLst>
              <a:path w="6596045" h="8510749">
                <a:moveTo>
                  <a:pt x="0" y="0"/>
                </a:moveTo>
                <a:lnTo>
                  <a:pt x="6596045" y="0"/>
                </a:lnTo>
                <a:lnTo>
                  <a:pt x="6596045" y="8510749"/>
                </a:lnTo>
                <a:lnTo>
                  <a:pt x="0" y="85107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16" t="-11906" r="-12352" b="-516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013982"/>
            <a:ext cx="1432713" cy="884273"/>
          </a:xfrm>
          <a:custGeom>
            <a:avLst/>
            <a:gdLst/>
            <a:ahLst/>
            <a:cxnLst/>
            <a:rect l="l" t="t" r="r" b="b"/>
            <a:pathLst>
              <a:path w="1432713" h="884273">
                <a:moveTo>
                  <a:pt x="0" y="0"/>
                </a:moveTo>
                <a:lnTo>
                  <a:pt x="1432713" y="0"/>
                </a:lnTo>
                <a:lnTo>
                  <a:pt x="1432713" y="884273"/>
                </a:lnTo>
                <a:lnTo>
                  <a:pt x="0" y="884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724" t="-37676" r="-8943" b="-48110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547651"/>
            <a:ext cx="11176558" cy="594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8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提姆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(Timur)7歲，</a:t>
            </a:r>
          </a:p>
          <a:p>
            <a:pPr>
              <a:lnSpc>
                <a:spcPts val="858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也住在烏克蘭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>
              <a:lnSpc>
                <a:spcPts val="8580"/>
              </a:lnSpc>
            </a:pPr>
            <a:endParaRPr lang="en-US" sz="52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8580"/>
              </a:lnSpc>
            </a:pPr>
            <a:r>
              <a:rPr lang="en-US" sz="60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他希望大家的生活都能</a:t>
            </a:r>
            <a:endParaRPr lang="en-US" sz="6000" b="1" dirty="0">
              <a:solidFill>
                <a:srgbClr val="B9441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13200"/>
              </a:lnSpc>
            </a:pPr>
            <a:r>
              <a:rPr lang="en-US" sz="88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和平又安全</a:t>
            </a:r>
            <a:r>
              <a:rPr lang="en-US" sz="8800" b="1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E0C2E33-78B1-63E6-9C50-F0B2463DD5AA}"/>
              </a:ext>
            </a:extLst>
          </p:cNvPr>
          <p:cNvSpPr txBox="1"/>
          <p:nvPr/>
        </p:nvSpPr>
        <p:spPr>
          <a:xfrm>
            <a:off x="1028700" y="8898255"/>
            <a:ext cx="5912899" cy="36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ea typeface="Arimo"/>
              </a:rPr>
              <a:t>圖片來源：</a:t>
            </a:r>
            <a:r>
              <a:rPr lang="en-US" sz="2400" u="sng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https</a:t>
            </a:r>
            <a:r>
              <a:rPr lang="en-US" sz="2400" u="sng" dirty="0">
                <a:solidFill>
                  <a:srgbClr val="000000"/>
                </a:solidFill>
                <a:latin typeface="Arimo"/>
                <a:hlinkClick r:id="rId9" tooltip="https://www.uakids.today"/>
              </a:rPr>
              <a:t>://</a:t>
            </a:r>
            <a:r>
              <a:rPr lang="en-US" sz="2400" u="sng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www.uakids.toda</a:t>
            </a:r>
            <a:r>
              <a:rPr lang="en-US" sz="2400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y</a:t>
            </a:r>
            <a:endParaRPr lang="en-US" sz="2400" dirty="0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98966" y="-4404162"/>
            <a:ext cx="15192128" cy="15192128"/>
          </a:xfrm>
          <a:custGeom>
            <a:avLst/>
            <a:gdLst/>
            <a:ahLst/>
            <a:cxnLst/>
            <a:rect l="l" t="t" r="r" b="b"/>
            <a:pathLst>
              <a:path w="15192128" h="15192128">
                <a:moveTo>
                  <a:pt x="0" y="0"/>
                </a:moveTo>
                <a:lnTo>
                  <a:pt x="15192128" y="0"/>
                </a:lnTo>
                <a:lnTo>
                  <a:pt x="15192128" y="15192128"/>
                </a:lnTo>
                <a:lnTo>
                  <a:pt x="0" y="151921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020504" y="2617927"/>
            <a:ext cx="19283617" cy="14234816"/>
          </a:xfrm>
          <a:custGeom>
            <a:avLst/>
            <a:gdLst/>
            <a:ahLst/>
            <a:cxnLst/>
            <a:rect l="l" t="t" r="r" b="b"/>
            <a:pathLst>
              <a:path w="19283617" h="14234816">
                <a:moveTo>
                  <a:pt x="0" y="0"/>
                </a:moveTo>
                <a:lnTo>
                  <a:pt x="19283617" y="0"/>
                </a:lnTo>
                <a:lnTo>
                  <a:pt x="19283617" y="14234816"/>
                </a:lnTo>
                <a:lnTo>
                  <a:pt x="0" y="142348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23751" y="2242829"/>
            <a:ext cx="8835549" cy="8044171"/>
          </a:xfrm>
          <a:custGeom>
            <a:avLst/>
            <a:gdLst/>
            <a:ahLst/>
            <a:cxnLst/>
            <a:rect l="l" t="t" r="r" b="b"/>
            <a:pathLst>
              <a:path w="8835549" h="8044171">
                <a:moveTo>
                  <a:pt x="0" y="0"/>
                </a:moveTo>
                <a:lnTo>
                  <a:pt x="8835549" y="0"/>
                </a:lnTo>
                <a:lnTo>
                  <a:pt x="8835549" y="8044171"/>
                </a:lnTo>
                <a:lnTo>
                  <a:pt x="0" y="80441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090" t="-2020" r="-461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549223"/>
            <a:ext cx="11476723" cy="5588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8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全世界每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一󠇡個󠇡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兒童都有</a:t>
            </a:r>
            <a:endParaRPr lang="en-US" sz="60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4160"/>
              </a:lnSpc>
            </a:pPr>
            <a:endParaRPr lang="en-US" sz="56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en-US" sz="88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健康快樂</a:t>
            </a:r>
            <a:endParaRPr lang="en-US" sz="8800" b="1" dirty="0">
              <a:solidFill>
                <a:srgbClr val="B9441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en-US" sz="88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平安</a:t>
            </a:r>
            <a:r>
              <a:rPr lang="en-US" sz="8800" b="1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長󠇡</a:t>
            </a:r>
            <a:r>
              <a:rPr lang="en-US" sz="88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</a:t>
            </a:r>
            <a:endParaRPr lang="en-US" sz="8800" b="1" dirty="0">
              <a:solidFill>
                <a:srgbClr val="B9441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4160"/>
              </a:lnSpc>
            </a:pPr>
            <a:endParaRPr lang="en-US" sz="8000" dirty="0">
              <a:solidFill>
                <a:srgbClr val="B9441E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>
              <a:lnSpc>
                <a:spcPts val="728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的權利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7" name="Freeform 7"/>
          <p:cNvSpPr/>
          <p:nvPr/>
        </p:nvSpPr>
        <p:spPr>
          <a:xfrm>
            <a:off x="1028700" y="8013982"/>
            <a:ext cx="1432713" cy="884273"/>
          </a:xfrm>
          <a:custGeom>
            <a:avLst/>
            <a:gdLst/>
            <a:ahLst/>
            <a:cxnLst/>
            <a:rect l="l" t="t" r="r" b="b"/>
            <a:pathLst>
              <a:path w="1432713" h="884273">
                <a:moveTo>
                  <a:pt x="0" y="0"/>
                </a:moveTo>
                <a:lnTo>
                  <a:pt x="1432713" y="0"/>
                </a:lnTo>
                <a:lnTo>
                  <a:pt x="1432713" y="884273"/>
                </a:lnTo>
                <a:lnTo>
                  <a:pt x="0" y="884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724" t="-37676" r="-8943" b="-48110"/>
            </a:stretch>
          </a:blipFill>
        </p:spPr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AE80CD1-70DE-6640-04A3-3BF03D683C53}"/>
              </a:ext>
            </a:extLst>
          </p:cNvPr>
          <p:cNvSpPr txBox="1"/>
          <p:nvPr/>
        </p:nvSpPr>
        <p:spPr>
          <a:xfrm>
            <a:off x="1028700" y="8915482"/>
            <a:ext cx="5912899" cy="36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ea typeface="Arimo"/>
              </a:rPr>
              <a:t>圖片來源：</a:t>
            </a:r>
            <a:r>
              <a:rPr lang="en-US" sz="2400" u="sng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https</a:t>
            </a:r>
            <a:r>
              <a:rPr lang="en-US" sz="2400" u="sng" dirty="0">
                <a:solidFill>
                  <a:srgbClr val="000000"/>
                </a:solidFill>
                <a:latin typeface="Arimo"/>
                <a:hlinkClick r:id="rId9" tooltip="https://www.uakids.today"/>
              </a:rPr>
              <a:t>://</a:t>
            </a:r>
            <a:r>
              <a:rPr lang="en-US" sz="2400" u="sng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www.uakids.toda</a:t>
            </a:r>
            <a:r>
              <a:rPr lang="en-US" sz="2400" dirty="0" err="1">
                <a:solidFill>
                  <a:srgbClr val="000000"/>
                </a:solidFill>
                <a:latin typeface="Arimo"/>
                <a:hlinkClick r:id="rId9" tooltip="https://www.uakids.today"/>
              </a:rPr>
              <a:t>y</a:t>
            </a:r>
            <a:endParaRPr lang="en-US" sz="2400" dirty="0">
              <a:solidFill>
                <a:srgbClr val="000000"/>
              </a:solidFill>
              <a:latin typeface="Arimo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8479" y="4786535"/>
            <a:ext cx="4661117" cy="1805124"/>
          </a:xfrm>
          <a:custGeom>
            <a:avLst/>
            <a:gdLst/>
            <a:ahLst/>
            <a:cxnLst/>
            <a:rect l="l" t="t" r="r" b="b"/>
            <a:pathLst>
              <a:path w="4661117" h="1805124">
                <a:moveTo>
                  <a:pt x="0" y="0"/>
                </a:moveTo>
                <a:lnTo>
                  <a:pt x="4661118" y="0"/>
                </a:lnTo>
                <a:lnTo>
                  <a:pt x="4661118" y="1805124"/>
                </a:lnTo>
                <a:lnTo>
                  <a:pt x="0" y="18051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835385" y="6926643"/>
            <a:ext cx="1594271" cy="2331657"/>
          </a:xfrm>
          <a:custGeom>
            <a:avLst/>
            <a:gdLst/>
            <a:ahLst/>
            <a:cxnLst/>
            <a:rect l="l" t="t" r="r" b="b"/>
            <a:pathLst>
              <a:path w="1594271" h="2331657">
                <a:moveTo>
                  <a:pt x="0" y="0"/>
                </a:moveTo>
                <a:lnTo>
                  <a:pt x="1594271" y="0"/>
                </a:lnTo>
                <a:lnTo>
                  <a:pt x="1594271" y="2331657"/>
                </a:lnTo>
                <a:lnTo>
                  <a:pt x="0" y="2331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93968">
            <a:off x="10595252" y="6345491"/>
            <a:ext cx="3423127" cy="2576681"/>
          </a:xfrm>
          <a:custGeom>
            <a:avLst/>
            <a:gdLst/>
            <a:ahLst/>
            <a:cxnLst/>
            <a:rect l="l" t="t" r="r" b="b"/>
            <a:pathLst>
              <a:path w="3423127" h="2576681">
                <a:moveTo>
                  <a:pt x="0" y="0"/>
                </a:moveTo>
                <a:lnTo>
                  <a:pt x="3423127" y="0"/>
                </a:lnTo>
                <a:lnTo>
                  <a:pt x="3423127" y="2576681"/>
                </a:lnTo>
                <a:lnTo>
                  <a:pt x="0" y="2576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13667" y="6794912"/>
            <a:ext cx="2664565" cy="2296371"/>
          </a:xfrm>
          <a:custGeom>
            <a:avLst/>
            <a:gdLst/>
            <a:ahLst/>
            <a:cxnLst/>
            <a:rect l="l" t="t" r="r" b="b"/>
            <a:pathLst>
              <a:path w="2664565" h="2296371">
                <a:moveTo>
                  <a:pt x="0" y="0"/>
                </a:moveTo>
                <a:lnTo>
                  <a:pt x="2664565" y="0"/>
                </a:lnTo>
                <a:lnTo>
                  <a:pt x="2664565" y="2296370"/>
                </a:lnTo>
                <a:lnTo>
                  <a:pt x="0" y="22963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566440">
            <a:off x="13592378" y="4534259"/>
            <a:ext cx="3666922" cy="3680724"/>
          </a:xfrm>
          <a:custGeom>
            <a:avLst/>
            <a:gdLst/>
            <a:ahLst/>
            <a:cxnLst/>
            <a:rect l="l" t="t" r="r" b="b"/>
            <a:pathLst>
              <a:path w="3666922" h="3680724">
                <a:moveTo>
                  <a:pt x="0" y="0"/>
                </a:moveTo>
                <a:lnTo>
                  <a:pt x="3666922" y="0"/>
                </a:lnTo>
                <a:lnTo>
                  <a:pt x="3666922" y="3680724"/>
                </a:lnTo>
                <a:lnTo>
                  <a:pt x="0" y="3680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40331">
            <a:off x="9198745" y="5290404"/>
            <a:ext cx="1274484" cy="1357603"/>
          </a:xfrm>
          <a:custGeom>
            <a:avLst/>
            <a:gdLst/>
            <a:ahLst/>
            <a:cxnLst/>
            <a:rect l="l" t="t" r="r" b="b"/>
            <a:pathLst>
              <a:path w="1274484" h="1357603">
                <a:moveTo>
                  <a:pt x="0" y="0"/>
                </a:moveTo>
                <a:lnTo>
                  <a:pt x="1274485" y="0"/>
                </a:lnTo>
                <a:lnTo>
                  <a:pt x="1274485" y="1357603"/>
                </a:lnTo>
                <a:lnTo>
                  <a:pt x="0" y="135760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23908" t="-9651" r="-22279" b="-912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18480" y="952500"/>
            <a:ext cx="9214426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畫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張祝福的畫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2191925"/>
            <a:ext cx="16230600" cy="2270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4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祝福烏克蘭的小朋友們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ts val="924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擁有愛、和平，還有美好的生活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10" name="Freeform 10"/>
          <p:cNvSpPr/>
          <p:nvPr/>
        </p:nvSpPr>
        <p:spPr>
          <a:xfrm rot="1128656">
            <a:off x="7129913" y="5926277"/>
            <a:ext cx="2424854" cy="2582997"/>
          </a:xfrm>
          <a:custGeom>
            <a:avLst/>
            <a:gdLst/>
            <a:ahLst/>
            <a:cxnLst/>
            <a:rect l="l" t="t" r="r" b="b"/>
            <a:pathLst>
              <a:path w="2424854" h="2582997">
                <a:moveTo>
                  <a:pt x="0" y="0"/>
                </a:moveTo>
                <a:lnTo>
                  <a:pt x="2424854" y="0"/>
                </a:lnTo>
                <a:lnTo>
                  <a:pt x="2424854" y="2582996"/>
                </a:lnTo>
                <a:lnTo>
                  <a:pt x="0" y="25829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23908" t="-9651" r="-22279" b="-9121"/>
            </a:stretch>
          </a:blipFill>
        </p:spPr>
      </p:sp>
      <p:sp>
        <p:nvSpPr>
          <p:cNvPr id="11" name="Freeform 11"/>
          <p:cNvSpPr/>
          <p:nvPr/>
        </p:nvSpPr>
        <p:spPr>
          <a:xfrm rot="1659561">
            <a:off x="6261207" y="8423070"/>
            <a:ext cx="1034050" cy="891163"/>
          </a:xfrm>
          <a:custGeom>
            <a:avLst/>
            <a:gdLst/>
            <a:ahLst/>
            <a:cxnLst/>
            <a:rect l="l" t="t" r="r" b="b"/>
            <a:pathLst>
              <a:path w="1034050" h="891163">
                <a:moveTo>
                  <a:pt x="0" y="0"/>
                </a:moveTo>
                <a:lnTo>
                  <a:pt x="1034050" y="0"/>
                </a:lnTo>
                <a:lnTo>
                  <a:pt x="1034050" y="891163"/>
                </a:lnTo>
                <a:lnTo>
                  <a:pt x="0" y="8911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49909" y="-1111253"/>
            <a:ext cx="8581582" cy="8581582"/>
          </a:xfrm>
          <a:custGeom>
            <a:avLst/>
            <a:gdLst/>
            <a:ahLst/>
            <a:cxnLst/>
            <a:rect l="l" t="t" r="r" b="b"/>
            <a:pathLst>
              <a:path w="8581582" h="8581582">
                <a:moveTo>
                  <a:pt x="0" y="0"/>
                </a:moveTo>
                <a:lnTo>
                  <a:pt x="8581581" y="0"/>
                </a:lnTo>
                <a:lnTo>
                  <a:pt x="8581581" y="8581582"/>
                </a:lnTo>
                <a:lnTo>
                  <a:pt x="0" y="85815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30869" y="3404929"/>
            <a:ext cx="9500072" cy="9500072"/>
          </a:xfrm>
          <a:custGeom>
            <a:avLst/>
            <a:gdLst/>
            <a:ahLst/>
            <a:cxnLst/>
            <a:rect l="l" t="t" r="r" b="b"/>
            <a:pathLst>
              <a:path w="9500072" h="9500072">
                <a:moveTo>
                  <a:pt x="0" y="0"/>
                </a:moveTo>
                <a:lnTo>
                  <a:pt x="9500072" y="0"/>
                </a:lnTo>
                <a:lnTo>
                  <a:pt x="9500072" y="9500072"/>
                </a:lnTo>
                <a:lnTo>
                  <a:pt x="0" y="9500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23590" y="1089978"/>
            <a:ext cx="15840821" cy="1015663"/>
          </a:xfrm>
          <a:prstGeom prst="rect">
            <a:avLst/>
          </a:prstGeom>
          <a:solidFill>
            <a:srgbClr val="0070C0"/>
          </a:solidFill>
        </p:spPr>
        <p:txBody>
          <a:bodyPr lIns="0" tIns="0" rIns="0" bIns="0" rtlCol="0" anchor="t">
            <a:spAutoFit/>
          </a:bodyPr>
          <a:lstStyle/>
          <a:p>
            <a:pPr algn="dist"/>
            <a:r>
              <a:rPr lang="en-US" sz="6600" b="1" spc="-420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讓烏克蘭的小朋友們也能收到祝福</a:t>
            </a:r>
            <a:endParaRPr lang="en-US" sz="6600" b="1" spc="-42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47616" y="2102821"/>
            <a:ext cx="15592768" cy="723275"/>
          </a:xfrm>
          <a:prstGeom prst="rect">
            <a:avLst/>
          </a:prstGeom>
          <a:solidFill>
            <a:srgbClr val="FFC000"/>
          </a:solidFill>
        </p:spPr>
        <p:txBody>
          <a:bodyPr lIns="0" tIns="0" rIns="0" bIns="0" rtlCol="0" anchor="t">
            <a:spAutoFit/>
          </a:bodyPr>
          <a:lstStyle/>
          <a:p>
            <a:pPr algn="dist"/>
            <a:r>
              <a:rPr lang="en-US" sz="4700" spc="47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可以請爸爸媽媽和老師幫忙把畫作上傳到這裡</a:t>
            </a:r>
            <a:endParaRPr lang="en-US" sz="4700" spc="47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F5AB531-BF4D-68EC-8E6D-2FA7FC91DE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248" y="2824610"/>
            <a:ext cx="14554200" cy="744585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928553" y="2861928"/>
            <a:ext cx="2135857" cy="2135857"/>
          </a:xfrm>
          <a:custGeom>
            <a:avLst/>
            <a:gdLst/>
            <a:ahLst/>
            <a:cxnLst/>
            <a:rect l="l" t="t" r="r" b="b"/>
            <a:pathLst>
              <a:path w="2135857" h="2135857">
                <a:moveTo>
                  <a:pt x="0" y="0"/>
                </a:moveTo>
                <a:lnTo>
                  <a:pt x="2135857" y="0"/>
                </a:lnTo>
                <a:lnTo>
                  <a:pt x="2135857" y="2135857"/>
                </a:lnTo>
                <a:lnTo>
                  <a:pt x="0" y="21358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961294">
            <a:off x="9389674" y="5394743"/>
            <a:ext cx="14367885" cy="10606111"/>
          </a:xfrm>
          <a:custGeom>
            <a:avLst/>
            <a:gdLst/>
            <a:ahLst/>
            <a:cxnLst/>
            <a:rect l="l" t="t" r="r" b="b"/>
            <a:pathLst>
              <a:path w="14367885" h="10606111">
                <a:moveTo>
                  <a:pt x="0" y="0"/>
                </a:moveTo>
                <a:lnTo>
                  <a:pt x="14367885" y="0"/>
                </a:lnTo>
                <a:lnTo>
                  <a:pt x="14367885" y="10606111"/>
                </a:lnTo>
                <a:lnTo>
                  <a:pt x="0" y="106061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933553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67" y="1713403"/>
            <a:ext cx="6467395" cy="8586297"/>
          </a:xfrm>
          <a:custGeom>
            <a:avLst/>
            <a:gdLst/>
            <a:ahLst/>
            <a:cxnLst/>
            <a:rect l="l" t="t" r="r" b="b"/>
            <a:pathLst>
              <a:path w="6467395" h="8586297">
                <a:moveTo>
                  <a:pt x="0" y="0"/>
                </a:moveTo>
                <a:lnTo>
                  <a:pt x="6467395" y="0"/>
                </a:lnTo>
                <a:lnTo>
                  <a:pt x="6467395" y="8586297"/>
                </a:lnTo>
                <a:lnTo>
                  <a:pt x="0" y="85862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67395" y="2321299"/>
            <a:ext cx="10511888" cy="5358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spc="600" dirty="0" err="1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支持和平</a:t>
            </a:r>
            <a:r>
              <a:rPr lang="zh-TW" altLang="en-US" sz="8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♥</a:t>
            </a:r>
            <a:endParaRPr lang="en-US" sz="8000" b="1" spc="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8000" b="1" spc="600" dirty="0" err="1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守護人權</a:t>
            </a:r>
            <a:r>
              <a:rPr lang="zh-TW" altLang="en-US" dirty="0"/>
              <a:t> </a:t>
            </a:r>
            <a:r>
              <a:rPr lang="zh-TW" altLang="en-US" sz="8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👊🏻</a:t>
            </a:r>
            <a:endParaRPr lang="en-US" sz="8000" b="1" spc="600" dirty="0">
              <a:solidFill>
                <a:schemeClr val="accent6">
                  <a:lumMod val="40000"/>
                  <a:lumOff val="6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sz="8000" spc="600" dirty="0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為󠇡難󠇡</a:t>
            </a:r>
            <a:r>
              <a:rPr lang="en-US" sz="8000" spc="600" dirty="0" err="1">
                <a:solidFill>
                  <a:srgbClr val="004AA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民兒童加油</a:t>
            </a:r>
            <a:r>
              <a:rPr lang="zh-TW" altLang="en-US" dirty="0"/>
              <a:t> </a:t>
            </a:r>
            <a:r>
              <a:rPr lang="zh-TW" altLang="en-US" sz="8000" dirty="0">
                <a:solidFill>
                  <a:srgbClr val="E1AA4B"/>
                </a:solidFill>
              </a:rPr>
              <a:t>📣</a:t>
            </a:r>
            <a:endParaRPr lang="en-US" sz="8000" spc="600" dirty="0">
              <a:solidFill>
                <a:srgbClr val="E1AA4B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876D4E2-A4E2-C2C8-3AB6-86AD029B603D}"/>
              </a:ext>
            </a:extLst>
          </p:cNvPr>
          <p:cNvSpPr txBox="1"/>
          <p:nvPr/>
        </p:nvSpPr>
        <p:spPr>
          <a:xfrm>
            <a:off x="14665034" y="1634100"/>
            <a:ext cx="36145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pc="48" dirty="0" err="1">
                <a:solidFill>
                  <a:srgbClr val="2F3B69"/>
                </a:solidFill>
                <a:ea typeface="芫荽"/>
              </a:rPr>
              <a:t>教育部國教署中央課程與教學</a:t>
            </a:r>
            <a:endParaRPr lang="en-US" spc="48" dirty="0">
              <a:solidFill>
                <a:srgbClr val="2F3B69"/>
              </a:solidFill>
              <a:ea typeface="芫荽"/>
            </a:endParaRPr>
          </a:p>
          <a:p>
            <a:pPr algn="just"/>
            <a:r>
              <a:rPr lang="en-US" spc="48" dirty="0" err="1">
                <a:solidFill>
                  <a:srgbClr val="2F3B69"/>
                </a:solidFill>
                <a:ea typeface="芫荽"/>
              </a:rPr>
              <a:t>輔導諮詢人權教育議題輔導群</a:t>
            </a:r>
            <a:endParaRPr lang="en-US" spc="48" dirty="0">
              <a:solidFill>
                <a:srgbClr val="2F3B69"/>
              </a:solidFill>
              <a:ea typeface="芫荽"/>
            </a:endParaRPr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4E00FBC6-5741-9EC4-903C-FEFAD299C4E8}"/>
              </a:ext>
            </a:extLst>
          </p:cNvPr>
          <p:cNvGrpSpPr/>
          <p:nvPr/>
        </p:nvGrpSpPr>
        <p:grpSpPr>
          <a:xfrm>
            <a:off x="14665033" y="421913"/>
            <a:ext cx="3089567" cy="1075082"/>
            <a:chOff x="0" y="0"/>
            <a:chExt cx="4856517" cy="1657046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3CEB8872-D7E7-83F9-7249-60C768F54186}"/>
                </a:ext>
              </a:extLst>
            </p:cNvPr>
            <p:cNvSpPr/>
            <p:nvPr/>
          </p:nvSpPr>
          <p:spPr>
            <a:xfrm>
              <a:off x="0" y="99319"/>
              <a:ext cx="4123393" cy="1557726"/>
            </a:xfrm>
            <a:custGeom>
              <a:avLst/>
              <a:gdLst/>
              <a:ahLst/>
              <a:cxnLst/>
              <a:rect l="l" t="t" r="r" b="b"/>
              <a:pathLst>
                <a:path w="4123393" h="1557726">
                  <a:moveTo>
                    <a:pt x="0" y="0"/>
                  </a:moveTo>
                  <a:lnTo>
                    <a:pt x="4123393" y="0"/>
                  </a:lnTo>
                  <a:lnTo>
                    <a:pt x="4123393" y="1557727"/>
                  </a:lnTo>
                  <a:lnTo>
                    <a:pt x="0" y="1557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zh-TW" altLang="en-US" dirty="0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A8ABF8F3-410A-4020-ABE5-C0E0023AFC9F}"/>
                </a:ext>
              </a:extLst>
            </p:cNvPr>
            <p:cNvSpPr/>
            <p:nvPr/>
          </p:nvSpPr>
          <p:spPr>
            <a:xfrm>
              <a:off x="3958014" y="0"/>
              <a:ext cx="898502" cy="1208363"/>
            </a:xfrm>
            <a:custGeom>
              <a:avLst/>
              <a:gdLst/>
              <a:ahLst/>
              <a:cxnLst/>
              <a:rect l="l" t="t" r="r" b="b"/>
              <a:pathLst>
                <a:path w="898502" h="1208363">
                  <a:moveTo>
                    <a:pt x="0" y="0"/>
                  </a:moveTo>
                  <a:lnTo>
                    <a:pt x="898503" y="0"/>
                  </a:lnTo>
                  <a:lnTo>
                    <a:pt x="898503" y="1208363"/>
                  </a:lnTo>
                  <a:lnTo>
                    <a:pt x="0" y="12083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58918" t="-28912"/>
              </a:stretch>
            </a:blipFill>
          </p:spPr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2391" y="2346152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50349" y="675826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11040" y="4210040"/>
            <a:ext cx="5048260" cy="5048260"/>
          </a:xfrm>
          <a:custGeom>
            <a:avLst/>
            <a:gdLst/>
            <a:ahLst/>
            <a:cxnLst/>
            <a:rect l="l" t="t" r="r" b="b"/>
            <a:pathLst>
              <a:path w="5048260" h="5048260">
                <a:moveTo>
                  <a:pt x="0" y="0"/>
                </a:moveTo>
                <a:lnTo>
                  <a:pt x="5048260" y="0"/>
                </a:lnTo>
                <a:lnTo>
                  <a:pt x="5048260" y="5048260"/>
                </a:lnTo>
                <a:lnTo>
                  <a:pt x="0" y="50482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924503" y="6941904"/>
            <a:ext cx="1553433" cy="2316396"/>
          </a:xfrm>
          <a:custGeom>
            <a:avLst/>
            <a:gdLst/>
            <a:ahLst/>
            <a:cxnLst/>
            <a:rect l="l" t="t" r="r" b="b"/>
            <a:pathLst>
              <a:path w="1553433" h="2316396">
                <a:moveTo>
                  <a:pt x="0" y="0"/>
                </a:moveTo>
                <a:lnTo>
                  <a:pt x="1553434" y="0"/>
                </a:lnTo>
                <a:lnTo>
                  <a:pt x="1553434" y="2316396"/>
                </a:lnTo>
                <a:lnTo>
                  <a:pt x="0" y="23163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857683" y="7159774"/>
            <a:ext cx="2198317" cy="2098526"/>
          </a:xfrm>
          <a:custGeom>
            <a:avLst/>
            <a:gdLst/>
            <a:ahLst/>
            <a:cxnLst/>
            <a:rect l="l" t="t" r="r" b="b"/>
            <a:pathLst>
              <a:path w="2198317" h="2098526">
                <a:moveTo>
                  <a:pt x="2198317" y="0"/>
                </a:moveTo>
                <a:lnTo>
                  <a:pt x="0" y="0"/>
                </a:lnTo>
                <a:lnTo>
                  <a:pt x="0" y="2098526"/>
                </a:lnTo>
                <a:lnTo>
                  <a:pt x="2198317" y="2098526"/>
                </a:lnTo>
                <a:lnTo>
                  <a:pt x="2198317" y="0"/>
                </a:lnTo>
                <a:close/>
              </a:path>
            </a:pathLst>
          </a:custGeom>
          <a:blipFill>
            <a:blip r:embed="rId8"/>
            <a:stretch>
              <a:fillRect r="-52736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6172309"/>
            <a:ext cx="7734634" cy="3085991"/>
            <a:chOff x="0" y="0"/>
            <a:chExt cx="10312845" cy="41146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7767" cy="4114654"/>
            </a:xfrm>
            <a:custGeom>
              <a:avLst/>
              <a:gdLst/>
              <a:ahLst/>
              <a:cxnLst/>
              <a:rect l="l" t="t" r="r" b="b"/>
              <a:pathLst>
                <a:path w="3777767" h="4114654">
                  <a:moveTo>
                    <a:pt x="0" y="0"/>
                  </a:moveTo>
                  <a:lnTo>
                    <a:pt x="3777767" y="0"/>
                  </a:lnTo>
                  <a:lnTo>
                    <a:pt x="3777767" y="4114654"/>
                  </a:lnTo>
                  <a:lnTo>
                    <a:pt x="0" y="4114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8277638" y="1079863"/>
              <a:ext cx="2035207" cy="3034792"/>
            </a:xfrm>
            <a:custGeom>
              <a:avLst/>
              <a:gdLst/>
              <a:ahLst/>
              <a:cxnLst/>
              <a:rect l="l" t="t" r="r" b="b"/>
              <a:pathLst>
                <a:path w="2035207" h="3034792">
                  <a:moveTo>
                    <a:pt x="0" y="0"/>
                  </a:moveTo>
                  <a:lnTo>
                    <a:pt x="2035207" y="0"/>
                  </a:lnTo>
                  <a:lnTo>
                    <a:pt x="2035207" y="3034791"/>
                  </a:lnTo>
                  <a:lnTo>
                    <a:pt x="0" y="3034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551232" y="1079863"/>
              <a:ext cx="2240688" cy="3034792"/>
            </a:xfrm>
            <a:custGeom>
              <a:avLst/>
              <a:gdLst/>
              <a:ahLst/>
              <a:cxnLst/>
              <a:rect l="l" t="t" r="r" b="b"/>
              <a:pathLst>
                <a:path w="2240688" h="3034792">
                  <a:moveTo>
                    <a:pt x="0" y="0"/>
                  </a:moveTo>
                  <a:lnTo>
                    <a:pt x="2240688" y="0"/>
                  </a:lnTo>
                  <a:lnTo>
                    <a:pt x="2240688" y="3034791"/>
                  </a:lnTo>
                  <a:lnTo>
                    <a:pt x="0" y="3034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896278" y="1365303"/>
              <a:ext cx="4398963" cy="2749352"/>
            </a:xfrm>
            <a:custGeom>
              <a:avLst/>
              <a:gdLst/>
              <a:ahLst/>
              <a:cxnLst/>
              <a:rect l="l" t="t" r="r" b="b"/>
              <a:pathLst>
                <a:path w="4398963" h="2749352">
                  <a:moveTo>
                    <a:pt x="0" y="0"/>
                  </a:moveTo>
                  <a:lnTo>
                    <a:pt x="4398963" y="0"/>
                  </a:lnTo>
                  <a:lnTo>
                    <a:pt x="4398963" y="2749351"/>
                  </a:lnTo>
                  <a:lnTo>
                    <a:pt x="0" y="2749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028700" y="1104523"/>
            <a:ext cx="3681888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說說看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2385169"/>
            <a:ext cx="15469268" cy="345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八歲生日的時候</a:t>
            </a:r>
            <a:r>
              <a:rPr lang="en-US" sz="6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ts val="9900"/>
              </a:lnSpc>
            </a:pPr>
            <a:r>
              <a:rPr lang="en-US" sz="66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你想要什麼生日禮物呢</a:t>
            </a:r>
            <a:r>
              <a:rPr lang="en-US" sz="66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  <a:endParaRPr lang="en-US" sz="5400" dirty="0">
              <a:solidFill>
                <a:srgbClr val="11A4C8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ts val="7919"/>
              </a:lnSpc>
            </a:pPr>
            <a:r>
              <a:rPr lang="en-US" sz="5400" dirty="0" err="1">
                <a:solidFill>
                  <a:srgbClr val="11A4C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請跟旁邊的小朋友們分享</a:t>
            </a:r>
            <a:r>
              <a:rPr lang="en-US" sz="5400" dirty="0">
                <a:solidFill>
                  <a:srgbClr val="11A4C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37950" y="1525390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25154" y="4652254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8959" y="2652839"/>
            <a:ext cx="6697224" cy="6605461"/>
          </a:xfrm>
          <a:custGeom>
            <a:avLst/>
            <a:gdLst/>
            <a:ahLst/>
            <a:cxnLst/>
            <a:rect l="l" t="t" r="r" b="b"/>
            <a:pathLst>
              <a:path w="6697224" h="6605461">
                <a:moveTo>
                  <a:pt x="0" y="0"/>
                </a:moveTo>
                <a:lnTo>
                  <a:pt x="6697225" y="0"/>
                </a:lnTo>
                <a:lnTo>
                  <a:pt x="6697225" y="6605461"/>
                </a:lnTo>
                <a:lnTo>
                  <a:pt x="0" y="66054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4641" t="-36502" r="-1999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740603" y="2158007"/>
            <a:ext cx="3785497" cy="4563889"/>
          </a:xfrm>
          <a:custGeom>
            <a:avLst/>
            <a:gdLst/>
            <a:ahLst/>
            <a:cxnLst/>
            <a:rect l="l" t="t" r="r" b="b"/>
            <a:pathLst>
              <a:path w="3785497" h="4563889">
                <a:moveTo>
                  <a:pt x="0" y="0"/>
                </a:moveTo>
                <a:lnTo>
                  <a:pt x="3785497" y="0"/>
                </a:lnTo>
                <a:lnTo>
                  <a:pt x="3785497" y="4563888"/>
                </a:lnTo>
                <a:lnTo>
                  <a:pt x="0" y="45638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056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68124" y="5008497"/>
            <a:ext cx="3357798" cy="2523873"/>
          </a:xfrm>
          <a:custGeom>
            <a:avLst/>
            <a:gdLst/>
            <a:ahLst/>
            <a:cxnLst/>
            <a:rect l="l" t="t" r="r" b="b"/>
            <a:pathLst>
              <a:path w="3357798" h="2523873">
                <a:moveTo>
                  <a:pt x="0" y="0"/>
                </a:moveTo>
                <a:lnTo>
                  <a:pt x="3357798" y="0"/>
                </a:lnTo>
                <a:lnTo>
                  <a:pt x="3357798" y="2523873"/>
                </a:lnTo>
                <a:lnTo>
                  <a:pt x="0" y="2523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3041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125922" y="5911420"/>
            <a:ext cx="3636689" cy="1620950"/>
          </a:xfrm>
          <a:custGeom>
            <a:avLst/>
            <a:gdLst/>
            <a:ahLst/>
            <a:cxnLst/>
            <a:rect l="l" t="t" r="r" b="b"/>
            <a:pathLst>
              <a:path w="3636689" h="1620950">
                <a:moveTo>
                  <a:pt x="3636688" y="0"/>
                </a:moveTo>
                <a:lnTo>
                  <a:pt x="0" y="0"/>
                </a:lnTo>
                <a:lnTo>
                  <a:pt x="0" y="1620950"/>
                </a:lnTo>
                <a:lnTo>
                  <a:pt x="3636688" y="1620950"/>
                </a:lnTo>
                <a:lnTo>
                  <a:pt x="3636688" y="0"/>
                </a:lnTo>
                <a:close/>
              </a:path>
            </a:pathLst>
          </a:custGeom>
          <a:blipFill>
            <a:blip r:embed="rId9"/>
            <a:stretch>
              <a:fillRect t="-12435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362778" y="7313295"/>
            <a:ext cx="7896522" cy="1931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7919"/>
              </a:lnSpc>
            </a:pPr>
            <a:r>
              <a:rPr lang="en-US" sz="54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她收到很多的禮物</a:t>
            </a:r>
            <a:r>
              <a:rPr lang="en-US" sz="5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 algn="dist">
              <a:lnSpc>
                <a:spcPts val="7919"/>
              </a:lnSpc>
            </a:pPr>
            <a:r>
              <a:rPr lang="en-US" sz="54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還有最想要的</a:t>
            </a:r>
            <a:r>
              <a:rPr lang="en-US" sz="5400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腳踏車</a:t>
            </a:r>
            <a:r>
              <a:rPr lang="en-US" sz="54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93ECF59-BE06-0690-78CC-433273F576F0}"/>
              </a:ext>
            </a:extLst>
          </p:cNvPr>
          <p:cNvSpPr txBox="1"/>
          <p:nvPr/>
        </p:nvSpPr>
        <p:spPr>
          <a:xfrm>
            <a:off x="1423512" y="1085515"/>
            <a:ext cx="8711088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Lily的七歲生日派對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2391" y="2346152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50349" y="675826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74781" y="3141791"/>
            <a:ext cx="7884519" cy="6071055"/>
          </a:xfrm>
          <a:custGeom>
            <a:avLst/>
            <a:gdLst/>
            <a:ahLst/>
            <a:cxnLst/>
            <a:rect l="l" t="t" r="r" b="b"/>
            <a:pathLst>
              <a:path w="7884519" h="6071055">
                <a:moveTo>
                  <a:pt x="0" y="0"/>
                </a:moveTo>
                <a:lnTo>
                  <a:pt x="7884519" y="0"/>
                </a:lnTo>
                <a:lnTo>
                  <a:pt x="7884519" y="6071055"/>
                </a:lnTo>
                <a:lnTo>
                  <a:pt x="0" y="60710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987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23512" y="2526762"/>
            <a:ext cx="11585025" cy="3985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生日那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大家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為󠇡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她唱生日快樂歌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然後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起開心吃蛋糕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268C76C-9111-FAAB-D108-290B14AD6CF6}"/>
              </a:ext>
            </a:extLst>
          </p:cNvPr>
          <p:cNvSpPr txBox="1"/>
          <p:nvPr/>
        </p:nvSpPr>
        <p:spPr>
          <a:xfrm>
            <a:off x="1423512" y="1085515"/>
            <a:ext cx="8711088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Lily的七歲生日派對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2391" y="2346152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50349" y="6758261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17058" y="2916058"/>
            <a:ext cx="6342242" cy="6342242"/>
          </a:xfrm>
          <a:custGeom>
            <a:avLst/>
            <a:gdLst/>
            <a:ahLst/>
            <a:cxnLst/>
            <a:rect l="l" t="t" r="r" b="b"/>
            <a:pathLst>
              <a:path w="6342242" h="6342242">
                <a:moveTo>
                  <a:pt x="0" y="0"/>
                </a:moveTo>
                <a:lnTo>
                  <a:pt x="6342242" y="0"/>
                </a:lnTo>
                <a:lnTo>
                  <a:pt x="6342242" y="6342242"/>
                </a:lnTo>
                <a:lnTo>
                  <a:pt x="0" y="63422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23512" y="1085515"/>
            <a:ext cx="8711088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Lily的七歲生日派對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23512" y="2559546"/>
            <a:ext cx="13688584" cy="3985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她的生日願望是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每年都能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和󠇡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大家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起慶祝生日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也能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一󠇢</a:t>
            </a:r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直收到很多的禮物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92391" y="2346152"/>
            <a:ext cx="8133818" cy="8133818"/>
          </a:xfrm>
          <a:custGeom>
            <a:avLst/>
            <a:gdLst/>
            <a:ahLst/>
            <a:cxnLst/>
            <a:rect l="l" t="t" r="r" b="b"/>
            <a:pathLst>
              <a:path w="8133818" h="8133818">
                <a:moveTo>
                  <a:pt x="0" y="0"/>
                </a:moveTo>
                <a:lnTo>
                  <a:pt x="8133818" y="0"/>
                </a:lnTo>
                <a:lnTo>
                  <a:pt x="8133818" y="8133818"/>
                </a:lnTo>
                <a:lnTo>
                  <a:pt x="0" y="81338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377128" y="0"/>
            <a:ext cx="21665128" cy="10287000"/>
            <a:chOff x="0" y="0"/>
            <a:chExt cx="28886837" cy="13716000"/>
          </a:xfrm>
        </p:grpSpPr>
        <p:sp>
          <p:nvSpPr>
            <p:cNvPr id="4" name="Freeform 4"/>
            <p:cNvSpPr/>
            <p:nvPr/>
          </p:nvSpPr>
          <p:spPr>
            <a:xfrm>
              <a:off x="14443418" y="0"/>
              <a:ext cx="14443418" cy="13716000"/>
            </a:xfrm>
            <a:custGeom>
              <a:avLst/>
              <a:gdLst/>
              <a:ahLst/>
              <a:cxnLst/>
              <a:rect l="l" t="t" r="r" b="b"/>
              <a:pathLst>
                <a:path w="14443418" h="13716000">
                  <a:moveTo>
                    <a:pt x="0" y="0"/>
                  </a:moveTo>
                  <a:lnTo>
                    <a:pt x="14443419" y="0"/>
                  </a:lnTo>
                  <a:lnTo>
                    <a:pt x="14443419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 t="-5303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4443418" cy="13716000"/>
            </a:xfrm>
            <a:custGeom>
              <a:avLst/>
              <a:gdLst/>
              <a:ahLst/>
              <a:cxnLst/>
              <a:rect l="l" t="t" r="r" b="b"/>
              <a:pathLst>
                <a:path w="14443418" h="13716000">
                  <a:moveTo>
                    <a:pt x="14443418" y="0"/>
                  </a:moveTo>
                  <a:lnTo>
                    <a:pt x="0" y="0"/>
                  </a:lnTo>
                  <a:lnTo>
                    <a:pt x="0" y="13716000"/>
                  </a:lnTo>
                  <a:lnTo>
                    <a:pt x="14443418" y="13716000"/>
                  </a:lnTo>
                  <a:lnTo>
                    <a:pt x="14443418" y="0"/>
                  </a:ln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 t="-5303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0" y="6773954"/>
            <a:ext cx="6793849" cy="3706016"/>
          </a:xfrm>
          <a:custGeom>
            <a:avLst/>
            <a:gdLst/>
            <a:ahLst/>
            <a:cxnLst/>
            <a:rect l="l" t="t" r="r" b="b"/>
            <a:pathLst>
              <a:path w="6793849" h="3706016">
                <a:moveTo>
                  <a:pt x="0" y="0"/>
                </a:moveTo>
                <a:lnTo>
                  <a:pt x="6793849" y="0"/>
                </a:lnTo>
                <a:lnTo>
                  <a:pt x="6793849" y="3706016"/>
                </a:lnTo>
                <a:lnTo>
                  <a:pt x="0" y="37060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3319"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711469" y="2251375"/>
            <a:ext cx="4844898" cy="1645479"/>
          </a:xfrm>
          <a:custGeom>
            <a:avLst/>
            <a:gdLst/>
            <a:ahLst/>
            <a:cxnLst/>
            <a:rect l="l" t="t" r="r" b="b"/>
            <a:pathLst>
              <a:path w="4844898" h="1645479">
                <a:moveTo>
                  <a:pt x="4844899" y="0"/>
                </a:moveTo>
                <a:lnTo>
                  <a:pt x="0" y="0"/>
                </a:lnTo>
                <a:lnTo>
                  <a:pt x="0" y="1645479"/>
                </a:lnTo>
                <a:lnTo>
                  <a:pt x="4844899" y="1645479"/>
                </a:lnTo>
                <a:lnTo>
                  <a:pt x="4844899" y="0"/>
                </a:lnTo>
                <a:close/>
              </a:path>
            </a:pathLst>
          </a:custGeom>
          <a:blipFill>
            <a:blip r:embed="rId6"/>
            <a:stretch>
              <a:fillRect l="-19260" t="-122873" b="-128274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50242" y="3991631"/>
            <a:ext cx="14666421" cy="3120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Lily 8歲的時候國家發生戰爭，</a:t>
            </a:r>
          </a:p>
          <a:p>
            <a:pPr>
              <a:lnSpc>
                <a:spcPct val="150000"/>
              </a:lnSpc>
            </a:pPr>
            <a:r>
              <a:rPr lang="en-US" sz="72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附近都是</a:t>
            </a:r>
            <a:r>
              <a:rPr lang="en-US" sz="72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槍聲</a:t>
            </a:r>
            <a:r>
              <a:rPr lang="en-US" sz="7200" b="1" dirty="0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和󠇡</a:t>
            </a:r>
            <a:r>
              <a:rPr lang="en-US" sz="7200" b="1" dirty="0" err="1">
                <a:solidFill>
                  <a:srgbClr val="B9441E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轟炸</a:t>
            </a:r>
            <a:r>
              <a:rPr lang="en-US" sz="72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23512" y="1085515"/>
            <a:ext cx="9549288" cy="111601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Lily八歲生日的時候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52797" y="-454476"/>
            <a:ext cx="11371496" cy="11371496"/>
          </a:xfrm>
          <a:custGeom>
            <a:avLst/>
            <a:gdLst/>
            <a:ahLst/>
            <a:cxnLst/>
            <a:rect l="l" t="t" r="r" b="b"/>
            <a:pathLst>
              <a:path w="11371496" h="11371496">
                <a:moveTo>
                  <a:pt x="0" y="0"/>
                </a:moveTo>
                <a:lnTo>
                  <a:pt x="11371496" y="0"/>
                </a:lnTo>
                <a:lnTo>
                  <a:pt x="11371496" y="11371495"/>
                </a:lnTo>
                <a:lnTo>
                  <a:pt x="0" y="11371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864222"/>
            <a:ext cx="12119706" cy="12119706"/>
          </a:xfrm>
          <a:custGeom>
            <a:avLst/>
            <a:gdLst/>
            <a:ahLst/>
            <a:cxnLst/>
            <a:rect l="l" t="t" r="r" b="b"/>
            <a:pathLst>
              <a:path w="12119706" h="12119706">
                <a:moveTo>
                  <a:pt x="0" y="0"/>
                </a:moveTo>
                <a:lnTo>
                  <a:pt x="12119706" y="0"/>
                </a:lnTo>
                <a:lnTo>
                  <a:pt x="12119706" y="12119706"/>
                </a:lnTo>
                <a:lnTo>
                  <a:pt x="0" y="12119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23512" y="1085515"/>
            <a:ext cx="10158888" cy="1116011"/>
          </a:xfrm>
          <a:prstGeom prst="rect">
            <a:avLst/>
          </a:prstGeom>
          <a:solidFill>
            <a:srgbClr val="0070C0"/>
          </a:solidFill>
        </p:spPr>
        <p:txBody>
          <a:bodyPr wrap="square" lIns="0" tIns="0" rIns="0" bIns="0" rtlCol="0" anchor="t">
            <a:spAutoFit/>
          </a:bodyPr>
          <a:lstStyle/>
          <a:p>
            <a:pPr algn="dist">
              <a:lnSpc>
                <a:spcPts val="9360"/>
              </a:lnSpc>
            </a:pP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Lily </a:t>
            </a: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七歲</a:t>
            </a:r>
            <a:r>
              <a:rPr lang="en-US" sz="7200" b="1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和󠇡</a:t>
            </a:r>
            <a:r>
              <a:rPr lang="en-US" sz="7200" b="1" dirty="0" err="1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八歲的生日</a:t>
            </a:r>
            <a:endParaRPr lang="en-US" sz="7200" b="1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95400" y="3949451"/>
            <a:ext cx="7543800" cy="5654147"/>
          </a:xfrm>
          <a:custGeom>
            <a:avLst/>
            <a:gdLst/>
            <a:ahLst/>
            <a:cxnLst/>
            <a:rect l="l" t="t" r="r" b="b"/>
            <a:pathLst>
              <a:path w="7236748" h="5572274">
                <a:moveTo>
                  <a:pt x="0" y="0"/>
                </a:moveTo>
                <a:lnTo>
                  <a:pt x="7236748" y="0"/>
                </a:lnTo>
                <a:lnTo>
                  <a:pt x="7236748" y="5572274"/>
                </a:lnTo>
                <a:lnTo>
                  <a:pt x="0" y="55722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29870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423512" y="2287458"/>
            <a:ext cx="1633108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000" dirty="0" err="1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看看這兩張圖片，Lily的兩次生日有什麼不同</a:t>
            </a:r>
            <a:r>
              <a:rPr lang="en-US" sz="60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？</a:t>
            </a:r>
          </a:p>
          <a:p>
            <a:r>
              <a:rPr lang="en-US" sz="6000" dirty="0" err="1">
                <a:solidFill>
                  <a:srgbClr val="11A4C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請小朋友舉手跟大家分享</a:t>
            </a:r>
            <a:r>
              <a:rPr lang="en-US" sz="6000" dirty="0">
                <a:solidFill>
                  <a:srgbClr val="11A4C8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</p:txBody>
      </p:sp>
      <p:sp>
        <p:nvSpPr>
          <p:cNvPr id="7" name="Freeform 7"/>
          <p:cNvSpPr/>
          <p:nvPr/>
        </p:nvSpPr>
        <p:spPr>
          <a:xfrm>
            <a:off x="10139552" y="3118455"/>
            <a:ext cx="6701470" cy="6485143"/>
          </a:xfrm>
          <a:custGeom>
            <a:avLst/>
            <a:gdLst/>
            <a:ahLst/>
            <a:cxnLst/>
            <a:rect l="l" t="t" r="r" b="b"/>
            <a:pathLst>
              <a:path w="6701470" h="6485143">
                <a:moveTo>
                  <a:pt x="0" y="0"/>
                </a:moveTo>
                <a:lnTo>
                  <a:pt x="6701470" y="0"/>
                </a:lnTo>
                <a:lnTo>
                  <a:pt x="6701470" y="6485143"/>
                </a:lnTo>
                <a:lnTo>
                  <a:pt x="0" y="64851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3335"/>
            </a:stretch>
          </a:blipFill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613</Words>
  <Application>Microsoft Macintosh PowerPoint</Application>
  <PresentationFormat>自訂</PresentationFormat>
  <Paragraphs>253</Paragraphs>
  <Slides>34</Slides>
  <Notes>22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34</vt:i4>
      </vt:variant>
    </vt:vector>
  </HeadingPairs>
  <TitlesOfParts>
    <vt:vector size="39" baseType="lpstr">
      <vt:lpstr>Microsoft JhengHei</vt:lpstr>
      <vt:lpstr>Calibri</vt:lpstr>
      <vt:lpstr>Arimo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2023教材包-戰爭與人權(1-2年級)</dc:title>
  <cp:lastModifiedBy>Hanshu Yu</cp:lastModifiedBy>
  <cp:revision>21</cp:revision>
  <dcterms:created xsi:type="dcterms:W3CDTF">2006-08-16T00:00:00Z</dcterms:created>
  <dcterms:modified xsi:type="dcterms:W3CDTF">2023-10-13T02:41:38Z</dcterms:modified>
  <dc:identifier>DAFlSD-CLoY</dc:identifier>
</cp:coreProperties>
</file>