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7"/>
  </p:notesMasterIdLst>
  <p:handoutMasterIdLst>
    <p:handoutMasterId r:id="rId108"/>
  </p:handoutMasterIdLst>
  <p:sldIdLst>
    <p:sldId id="257" r:id="rId5"/>
    <p:sldId id="258" r:id="rId6"/>
    <p:sldId id="338" r:id="rId7"/>
    <p:sldId id="304" r:id="rId8"/>
    <p:sldId id="283" r:id="rId9"/>
    <p:sldId id="282" r:id="rId10"/>
    <p:sldId id="1138" r:id="rId11"/>
    <p:sldId id="1141" r:id="rId12"/>
    <p:sldId id="1140" r:id="rId13"/>
    <p:sldId id="1144" r:id="rId14"/>
    <p:sldId id="465" r:id="rId15"/>
    <p:sldId id="466" r:id="rId16"/>
    <p:sldId id="467" r:id="rId17"/>
    <p:sldId id="1134" r:id="rId18"/>
    <p:sldId id="1135" r:id="rId19"/>
    <p:sldId id="1136" r:id="rId20"/>
    <p:sldId id="1137" r:id="rId21"/>
    <p:sldId id="1146" r:id="rId22"/>
    <p:sldId id="260" r:id="rId23"/>
    <p:sldId id="1086" r:id="rId24"/>
    <p:sldId id="1145" r:id="rId25"/>
    <p:sldId id="344" r:id="rId26"/>
    <p:sldId id="345" r:id="rId27"/>
    <p:sldId id="343" r:id="rId28"/>
    <p:sldId id="346" r:id="rId29"/>
    <p:sldId id="347" r:id="rId30"/>
    <p:sldId id="1147" r:id="rId31"/>
    <p:sldId id="469" r:id="rId32"/>
    <p:sldId id="470" r:id="rId33"/>
    <p:sldId id="294" r:id="rId34"/>
    <p:sldId id="1149" r:id="rId35"/>
    <p:sldId id="1150" r:id="rId36"/>
    <p:sldId id="1065" r:id="rId37"/>
    <p:sldId id="1066" r:id="rId38"/>
    <p:sldId id="1148" r:id="rId39"/>
    <p:sldId id="1096" r:id="rId40"/>
    <p:sldId id="1098" r:id="rId41"/>
    <p:sldId id="1099" r:id="rId42"/>
    <p:sldId id="1122" r:id="rId43"/>
    <p:sldId id="350" r:id="rId44"/>
    <p:sldId id="352" r:id="rId45"/>
    <p:sldId id="330" r:id="rId46"/>
    <p:sldId id="271" r:id="rId47"/>
    <p:sldId id="1083" r:id="rId48"/>
    <p:sldId id="296" r:id="rId49"/>
    <p:sldId id="297" r:id="rId50"/>
    <p:sldId id="1094" r:id="rId51"/>
    <p:sldId id="1087" r:id="rId52"/>
    <p:sldId id="298" r:id="rId53"/>
    <p:sldId id="348" r:id="rId54"/>
    <p:sldId id="349" r:id="rId55"/>
    <p:sldId id="1143" r:id="rId56"/>
    <p:sldId id="361" r:id="rId57"/>
    <p:sldId id="351" r:id="rId58"/>
    <p:sldId id="299" r:id="rId59"/>
    <p:sldId id="300" r:id="rId60"/>
    <p:sldId id="301" r:id="rId61"/>
    <p:sldId id="1089" r:id="rId62"/>
    <p:sldId id="1090" r:id="rId63"/>
    <p:sldId id="1093" r:id="rId64"/>
    <p:sldId id="1060" r:id="rId65"/>
    <p:sldId id="1131" r:id="rId66"/>
    <p:sldId id="1132" r:id="rId67"/>
    <p:sldId id="1133" r:id="rId68"/>
    <p:sldId id="1130" r:id="rId69"/>
    <p:sldId id="1104" r:id="rId70"/>
    <p:sldId id="1103" r:id="rId71"/>
    <p:sldId id="1105" r:id="rId72"/>
    <p:sldId id="1116" r:id="rId73"/>
    <p:sldId id="1108" r:id="rId74"/>
    <p:sldId id="1106" r:id="rId75"/>
    <p:sldId id="1125" r:id="rId76"/>
    <p:sldId id="1155" r:id="rId77"/>
    <p:sldId id="1151" r:id="rId78"/>
    <p:sldId id="1067" r:id="rId79"/>
    <p:sldId id="1068" r:id="rId80"/>
    <p:sldId id="1069" r:id="rId81"/>
    <p:sldId id="1081" r:id="rId82"/>
    <p:sldId id="1071" r:id="rId83"/>
    <p:sldId id="264" r:id="rId84"/>
    <p:sldId id="1072" r:id="rId85"/>
    <p:sldId id="1153" r:id="rId86"/>
    <p:sldId id="1073" r:id="rId87"/>
    <p:sldId id="1074" r:id="rId88"/>
    <p:sldId id="1075" r:id="rId89"/>
    <p:sldId id="1076" r:id="rId90"/>
    <p:sldId id="1077" r:id="rId91"/>
    <p:sldId id="1080" r:id="rId92"/>
    <p:sldId id="411" r:id="rId93"/>
    <p:sldId id="1079" r:id="rId94"/>
    <p:sldId id="310" r:id="rId95"/>
    <p:sldId id="1109" r:id="rId96"/>
    <p:sldId id="1110" r:id="rId97"/>
    <p:sldId id="1124" r:id="rId98"/>
    <p:sldId id="1111" r:id="rId99"/>
    <p:sldId id="311" r:id="rId100"/>
    <p:sldId id="312" r:id="rId101"/>
    <p:sldId id="1123" r:id="rId102"/>
    <p:sldId id="1154" r:id="rId103"/>
    <p:sldId id="313" r:id="rId104"/>
    <p:sldId id="314" r:id="rId105"/>
    <p:sldId id="1152" r:id="rId106"/>
  </p:sldIdLst>
  <p:sldSz cx="12188825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37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70" autoAdjust="0"/>
  </p:normalViewPr>
  <p:slideViewPr>
    <p:cSldViewPr showGuides="1">
      <p:cViewPr varScale="1">
        <p:scale>
          <a:sx n="55" d="100"/>
          <a:sy n="55" d="100"/>
        </p:scale>
        <p:origin x="1028" y="44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69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presProps" Target="pres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FF1F0-29AA-459E-B09F-BEC80D323BBF}" type="doc">
      <dgm:prSet loTypeId="urn:microsoft.com/office/officeart/2005/8/layout/cycle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44464FF-76F4-4F87-A12A-C6721217603D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提高興趣</a:t>
          </a:r>
        </a:p>
      </dgm:t>
    </dgm:pt>
    <dgm:pt modelId="{A204914C-6732-44D8-B3CF-431559A94085}" type="parTrans" cxnId="{DF0080E3-9746-4116-B117-5A71A52ECC57}">
      <dgm:prSet/>
      <dgm:spPr/>
      <dgm:t>
        <a:bodyPr/>
        <a:lstStyle/>
        <a:p>
          <a:endParaRPr lang="zh-TW" altLang="en-US"/>
        </a:p>
      </dgm:t>
    </dgm:pt>
    <dgm:pt modelId="{1FC38B03-98F8-467F-A944-57BFCB392087}" type="sibTrans" cxnId="{DF0080E3-9746-4116-B117-5A71A52ECC57}">
      <dgm:prSet/>
      <dgm:spPr/>
      <dgm:t>
        <a:bodyPr/>
        <a:lstStyle/>
        <a:p>
          <a:endParaRPr lang="zh-TW" altLang="en-US"/>
        </a:p>
      </dgm:t>
    </dgm:pt>
    <dgm:pt modelId="{57BB4BEA-479C-4DD3-B0E7-84049B30908C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發現問題</a:t>
          </a:r>
        </a:p>
      </dgm:t>
    </dgm:pt>
    <dgm:pt modelId="{DB22DD4B-0023-4837-B4BD-0AEE551EF21B}" type="parTrans" cxnId="{57BCE59C-C0B3-4707-87CE-10F084E50915}">
      <dgm:prSet/>
      <dgm:spPr/>
      <dgm:t>
        <a:bodyPr/>
        <a:lstStyle/>
        <a:p>
          <a:endParaRPr lang="zh-TW" altLang="en-US"/>
        </a:p>
      </dgm:t>
    </dgm:pt>
    <dgm:pt modelId="{5EDEBCFF-CBC7-4203-9364-D60194E447E5}" type="sibTrans" cxnId="{57BCE59C-C0B3-4707-87CE-10F084E50915}">
      <dgm:prSet/>
      <dgm:spPr/>
      <dgm:t>
        <a:bodyPr/>
        <a:lstStyle/>
        <a:p>
          <a:endParaRPr lang="zh-TW" altLang="en-US"/>
        </a:p>
      </dgm:t>
    </dgm:pt>
    <dgm:pt modelId="{ECD4E329-0F71-4091-91EE-018EDEFA20F3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學習新知</a:t>
          </a:r>
        </a:p>
      </dgm:t>
    </dgm:pt>
    <dgm:pt modelId="{827ED464-67CA-43BB-B80E-F622B0F292DE}" type="parTrans" cxnId="{EAA6CFD9-6948-428E-AB5E-09948523D98C}">
      <dgm:prSet/>
      <dgm:spPr/>
      <dgm:t>
        <a:bodyPr/>
        <a:lstStyle/>
        <a:p>
          <a:endParaRPr lang="zh-TW" altLang="en-US"/>
        </a:p>
      </dgm:t>
    </dgm:pt>
    <dgm:pt modelId="{97ECF7F1-D286-4420-A290-0BB41CA1A1BA}" type="sibTrans" cxnId="{EAA6CFD9-6948-428E-AB5E-09948523D98C}">
      <dgm:prSet/>
      <dgm:spPr/>
      <dgm:t>
        <a:bodyPr/>
        <a:lstStyle/>
        <a:p>
          <a:endParaRPr lang="zh-TW" altLang="en-US"/>
        </a:p>
      </dgm:t>
    </dgm:pt>
    <dgm:pt modelId="{887C318D-5F6A-4176-9D50-76607CA89D1D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應用所學</a:t>
          </a:r>
        </a:p>
      </dgm:t>
    </dgm:pt>
    <dgm:pt modelId="{B73E699B-151F-4087-9BAB-379C9C91CF19}" type="parTrans" cxnId="{24815A64-25F5-404B-8325-10D71518CA6B}">
      <dgm:prSet/>
      <dgm:spPr/>
      <dgm:t>
        <a:bodyPr/>
        <a:lstStyle/>
        <a:p>
          <a:endParaRPr lang="zh-TW" altLang="en-US"/>
        </a:p>
      </dgm:t>
    </dgm:pt>
    <dgm:pt modelId="{5AFC8E6D-8D6C-495E-8E49-D2362EB0B031}" type="sibTrans" cxnId="{24815A64-25F5-404B-8325-10D71518CA6B}">
      <dgm:prSet/>
      <dgm:spPr/>
      <dgm:t>
        <a:bodyPr/>
        <a:lstStyle/>
        <a:p>
          <a:endParaRPr lang="zh-TW" altLang="en-US"/>
        </a:p>
      </dgm:t>
    </dgm:pt>
    <dgm:pt modelId="{905F0502-C65F-4794-A9C8-2F03685F174C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解決問題</a:t>
          </a:r>
        </a:p>
      </dgm:t>
    </dgm:pt>
    <dgm:pt modelId="{ED92A1FA-3CE2-4D43-A239-28946364E427}" type="parTrans" cxnId="{28716C60-F4DE-4961-9693-E5F739D7A7DA}">
      <dgm:prSet/>
      <dgm:spPr/>
      <dgm:t>
        <a:bodyPr/>
        <a:lstStyle/>
        <a:p>
          <a:endParaRPr lang="zh-TW" altLang="en-US"/>
        </a:p>
      </dgm:t>
    </dgm:pt>
    <dgm:pt modelId="{89FD6C85-5E70-44FE-8CB0-F371E63D882D}" type="sibTrans" cxnId="{28716C60-F4DE-4961-9693-E5F739D7A7DA}">
      <dgm:prSet/>
      <dgm:spPr/>
      <dgm:t>
        <a:bodyPr/>
        <a:lstStyle/>
        <a:p>
          <a:endParaRPr lang="zh-TW" altLang="en-US"/>
        </a:p>
      </dgm:t>
    </dgm:pt>
    <dgm:pt modelId="{5968D526-29D9-4F5E-AFE2-425568918992}" type="pres">
      <dgm:prSet presAssocID="{DACFF1F0-29AA-459E-B09F-BEC80D323BBF}" presName="cycle" presStyleCnt="0">
        <dgm:presLayoutVars>
          <dgm:dir/>
          <dgm:resizeHandles val="exact"/>
        </dgm:presLayoutVars>
      </dgm:prSet>
      <dgm:spPr/>
    </dgm:pt>
    <dgm:pt modelId="{BB653237-9E0C-41C1-9132-2DE2F591FDD9}" type="pres">
      <dgm:prSet presAssocID="{444464FF-76F4-4F87-A12A-C6721217603D}" presName="dummy" presStyleCnt="0"/>
      <dgm:spPr/>
    </dgm:pt>
    <dgm:pt modelId="{67DAEA13-5CAE-43BA-B5FF-4518DE0B3918}" type="pres">
      <dgm:prSet presAssocID="{444464FF-76F4-4F87-A12A-C6721217603D}" presName="node" presStyleLbl="revTx" presStyleIdx="0" presStyleCnt="5">
        <dgm:presLayoutVars>
          <dgm:bulletEnabled val="1"/>
        </dgm:presLayoutVars>
      </dgm:prSet>
      <dgm:spPr/>
    </dgm:pt>
    <dgm:pt modelId="{C4719D20-47D2-4B85-B279-DE5E1299C7E1}" type="pres">
      <dgm:prSet presAssocID="{1FC38B03-98F8-467F-A944-57BFCB392087}" presName="sibTrans" presStyleLbl="node1" presStyleIdx="0" presStyleCnt="5"/>
      <dgm:spPr/>
    </dgm:pt>
    <dgm:pt modelId="{A4E7F283-0979-4EE9-B2D7-CFC47D110DE5}" type="pres">
      <dgm:prSet presAssocID="{57BB4BEA-479C-4DD3-B0E7-84049B30908C}" presName="dummy" presStyleCnt="0"/>
      <dgm:spPr/>
    </dgm:pt>
    <dgm:pt modelId="{128BC011-B964-45AF-8F9D-7078DC3C3DFA}" type="pres">
      <dgm:prSet presAssocID="{57BB4BEA-479C-4DD3-B0E7-84049B30908C}" presName="node" presStyleLbl="revTx" presStyleIdx="1" presStyleCnt="5">
        <dgm:presLayoutVars>
          <dgm:bulletEnabled val="1"/>
        </dgm:presLayoutVars>
      </dgm:prSet>
      <dgm:spPr/>
    </dgm:pt>
    <dgm:pt modelId="{A308C3A9-8795-4617-B13B-ACE37B03C343}" type="pres">
      <dgm:prSet presAssocID="{5EDEBCFF-CBC7-4203-9364-D60194E447E5}" presName="sibTrans" presStyleLbl="node1" presStyleIdx="1" presStyleCnt="5"/>
      <dgm:spPr/>
    </dgm:pt>
    <dgm:pt modelId="{C0875F33-DB2B-4457-9920-3486889E3A42}" type="pres">
      <dgm:prSet presAssocID="{ECD4E329-0F71-4091-91EE-018EDEFA20F3}" presName="dummy" presStyleCnt="0"/>
      <dgm:spPr/>
    </dgm:pt>
    <dgm:pt modelId="{EE730DAC-2EDF-4E05-ABAC-44C2CF46608D}" type="pres">
      <dgm:prSet presAssocID="{ECD4E329-0F71-4091-91EE-018EDEFA20F3}" presName="node" presStyleLbl="revTx" presStyleIdx="2" presStyleCnt="5">
        <dgm:presLayoutVars>
          <dgm:bulletEnabled val="1"/>
        </dgm:presLayoutVars>
      </dgm:prSet>
      <dgm:spPr/>
    </dgm:pt>
    <dgm:pt modelId="{3C7EAAA8-045E-48EC-A861-4AC90D9E0103}" type="pres">
      <dgm:prSet presAssocID="{97ECF7F1-D286-4420-A290-0BB41CA1A1BA}" presName="sibTrans" presStyleLbl="node1" presStyleIdx="2" presStyleCnt="5"/>
      <dgm:spPr/>
    </dgm:pt>
    <dgm:pt modelId="{C940B46A-32DA-4340-85DA-0E3AE0146B06}" type="pres">
      <dgm:prSet presAssocID="{887C318D-5F6A-4176-9D50-76607CA89D1D}" presName="dummy" presStyleCnt="0"/>
      <dgm:spPr/>
    </dgm:pt>
    <dgm:pt modelId="{64357814-9578-4D28-B14C-6B835DB87A16}" type="pres">
      <dgm:prSet presAssocID="{887C318D-5F6A-4176-9D50-76607CA89D1D}" presName="node" presStyleLbl="revTx" presStyleIdx="3" presStyleCnt="5">
        <dgm:presLayoutVars>
          <dgm:bulletEnabled val="1"/>
        </dgm:presLayoutVars>
      </dgm:prSet>
      <dgm:spPr/>
    </dgm:pt>
    <dgm:pt modelId="{63020136-5461-457F-8F3D-E6FCB31DF5AD}" type="pres">
      <dgm:prSet presAssocID="{5AFC8E6D-8D6C-495E-8E49-D2362EB0B031}" presName="sibTrans" presStyleLbl="node1" presStyleIdx="3" presStyleCnt="5"/>
      <dgm:spPr/>
    </dgm:pt>
    <dgm:pt modelId="{F12A8E8A-7DCB-41B9-A5EC-5B3680451994}" type="pres">
      <dgm:prSet presAssocID="{905F0502-C65F-4794-A9C8-2F03685F174C}" presName="dummy" presStyleCnt="0"/>
      <dgm:spPr/>
    </dgm:pt>
    <dgm:pt modelId="{693DAF7A-919A-485D-9285-CA1D3DE5E912}" type="pres">
      <dgm:prSet presAssocID="{905F0502-C65F-4794-A9C8-2F03685F174C}" presName="node" presStyleLbl="revTx" presStyleIdx="4" presStyleCnt="5">
        <dgm:presLayoutVars>
          <dgm:bulletEnabled val="1"/>
        </dgm:presLayoutVars>
      </dgm:prSet>
      <dgm:spPr/>
    </dgm:pt>
    <dgm:pt modelId="{AE6C45F9-B2A7-4912-976D-513E731630A9}" type="pres">
      <dgm:prSet presAssocID="{89FD6C85-5E70-44FE-8CB0-F371E63D882D}" presName="sibTrans" presStyleLbl="node1" presStyleIdx="4" presStyleCnt="5"/>
      <dgm:spPr/>
    </dgm:pt>
  </dgm:ptLst>
  <dgm:cxnLst>
    <dgm:cxn modelId="{BE996203-97FC-4C49-A300-1485BC6AAB60}" type="presOf" srcId="{5AFC8E6D-8D6C-495E-8E49-D2362EB0B031}" destId="{63020136-5461-457F-8F3D-E6FCB31DF5AD}" srcOrd="0" destOrd="0" presId="urn:microsoft.com/office/officeart/2005/8/layout/cycle1"/>
    <dgm:cxn modelId="{D2F59520-4FA0-4273-A724-503BFE640EA2}" type="presOf" srcId="{1FC38B03-98F8-467F-A944-57BFCB392087}" destId="{C4719D20-47D2-4B85-B279-DE5E1299C7E1}" srcOrd="0" destOrd="0" presId="urn:microsoft.com/office/officeart/2005/8/layout/cycle1"/>
    <dgm:cxn modelId="{A97A6423-C9C7-420A-A828-9BFF00CF158F}" type="presOf" srcId="{887C318D-5F6A-4176-9D50-76607CA89D1D}" destId="{64357814-9578-4D28-B14C-6B835DB87A16}" srcOrd="0" destOrd="0" presId="urn:microsoft.com/office/officeart/2005/8/layout/cycle1"/>
    <dgm:cxn modelId="{90DEF324-6A3D-453F-89DD-B3A3564E07D6}" type="presOf" srcId="{5EDEBCFF-CBC7-4203-9364-D60194E447E5}" destId="{A308C3A9-8795-4617-B13B-ACE37B03C343}" srcOrd="0" destOrd="0" presId="urn:microsoft.com/office/officeart/2005/8/layout/cycle1"/>
    <dgm:cxn modelId="{E5401740-51F0-4BE3-B682-9082842D86F3}" type="presOf" srcId="{57BB4BEA-479C-4DD3-B0E7-84049B30908C}" destId="{128BC011-B964-45AF-8F9D-7078DC3C3DFA}" srcOrd="0" destOrd="0" presId="urn:microsoft.com/office/officeart/2005/8/layout/cycle1"/>
    <dgm:cxn modelId="{59F43B5F-B4EE-4634-A15C-AE7B9065F19A}" type="presOf" srcId="{444464FF-76F4-4F87-A12A-C6721217603D}" destId="{67DAEA13-5CAE-43BA-B5FF-4518DE0B3918}" srcOrd="0" destOrd="0" presId="urn:microsoft.com/office/officeart/2005/8/layout/cycle1"/>
    <dgm:cxn modelId="{28716C60-F4DE-4961-9693-E5F739D7A7DA}" srcId="{DACFF1F0-29AA-459E-B09F-BEC80D323BBF}" destId="{905F0502-C65F-4794-A9C8-2F03685F174C}" srcOrd="4" destOrd="0" parTransId="{ED92A1FA-3CE2-4D43-A239-28946364E427}" sibTransId="{89FD6C85-5E70-44FE-8CB0-F371E63D882D}"/>
    <dgm:cxn modelId="{7124BD43-4075-4382-8226-ABD678EA4966}" type="presOf" srcId="{DACFF1F0-29AA-459E-B09F-BEC80D323BBF}" destId="{5968D526-29D9-4F5E-AFE2-425568918992}" srcOrd="0" destOrd="0" presId="urn:microsoft.com/office/officeart/2005/8/layout/cycle1"/>
    <dgm:cxn modelId="{24815A64-25F5-404B-8325-10D71518CA6B}" srcId="{DACFF1F0-29AA-459E-B09F-BEC80D323BBF}" destId="{887C318D-5F6A-4176-9D50-76607CA89D1D}" srcOrd="3" destOrd="0" parTransId="{B73E699B-151F-4087-9BAB-379C9C91CF19}" sibTransId="{5AFC8E6D-8D6C-495E-8E49-D2362EB0B031}"/>
    <dgm:cxn modelId="{ADAC7C45-964F-4732-8F4F-33A308B08D17}" type="presOf" srcId="{905F0502-C65F-4794-A9C8-2F03685F174C}" destId="{693DAF7A-919A-485D-9285-CA1D3DE5E912}" srcOrd="0" destOrd="0" presId="urn:microsoft.com/office/officeart/2005/8/layout/cycle1"/>
    <dgm:cxn modelId="{B2B00D94-8C4F-4941-A09D-570994D7F50D}" type="presOf" srcId="{97ECF7F1-D286-4420-A290-0BB41CA1A1BA}" destId="{3C7EAAA8-045E-48EC-A861-4AC90D9E0103}" srcOrd="0" destOrd="0" presId="urn:microsoft.com/office/officeart/2005/8/layout/cycle1"/>
    <dgm:cxn modelId="{57BCE59C-C0B3-4707-87CE-10F084E50915}" srcId="{DACFF1F0-29AA-459E-B09F-BEC80D323BBF}" destId="{57BB4BEA-479C-4DD3-B0E7-84049B30908C}" srcOrd="1" destOrd="0" parTransId="{DB22DD4B-0023-4837-B4BD-0AEE551EF21B}" sibTransId="{5EDEBCFF-CBC7-4203-9364-D60194E447E5}"/>
    <dgm:cxn modelId="{6D4837BA-126A-4F39-9964-79ACD52EFCEA}" type="presOf" srcId="{ECD4E329-0F71-4091-91EE-018EDEFA20F3}" destId="{EE730DAC-2EDF-4E05-ABAC-44C2CF46608D}" srcOrd="0" destOrd="0" presId="urn:microsoft.com/office/officeart/2005/8/layout/cycle1"/>
    <dgm:cxn modelId="{1A2EAED9-D9D5-4A27-879D-56E80CB2459D}" type="presOf" srcId="{89FD6C85-5E70-44FE-8CB0-F371E63D882D}" destId="{AE6C45F9-B2A7-4912-976D-513E731630A9}" srcOrd="0" destOrd="0" presId="urn:microsoft.com/office/officeart/2005/8/layout/cycle1"/>
    <dgm:cxn modelId="{EAA6CFD9-6948-428E-AB5E-09948523D98C}" srcId="{DACFF1F0-29AA-459E-B09F-BEC80D323BBF}" destId="{ECD4E329-0F71-4091-91EE-018EDEFA20F3}" srcOrd="2" destOrd="0" parTransId="{827ED464-67CA-43BB-B80E-F622B0F292DE}" sibTransId="{97ECF7F1-D286-4420-A290-0BB41CA1A1BA}"/>
    <dgm:cxn modelId="{DF0080E3-9746-4116-B117-5A71A52ECC57}" srcId="{DACFF1F0-29AA-459E-B09F-BEC80D323BBF}" destId="{444464FF-76F4-4F87-A12A-C6721217603D}" srcOrd="0" destOrd="0" parTransId="{A204914C-6732-44D8-B3CF-431559A94085}" sibTransId="{1FC38B03-98F8-467F-A944-57BFCB392087}"/>
    <dgm:cxn modelId="{C6844F8B-8683-45F8-B08C-C7F65E0A3243}" type="presParOf" srcId="{5968D526-29D9-4F5E-AFE2-425568918992}" destId="{BB653237-9E0C-41C1-9132-2DE2F591FDD9}" srcOrd="0" destOrd="0" presId="urn:microsoft.com/office/officeart/2005/8/layout/cycle1"/>
    <dgm:cxn modelId="{563427E4-9C5A-4E85-BA1E-78975827434C}" type="presParOf" srcId="{5968D526-29D9-4F5E-AFE2-425568918992}" destId="{67DAEA13-5CAE-43BA-B5FF-4518DE0B3918}" srcOrd="1" destOrd="0" presId="urn:microsoft.com/office/officeart/2005/8/layout/cycle1"/>
    <dgm:cxn modelId="{FFB782C1-7B89-436D-9FEC-CE09831840D8}" type="presParOf" srcId="{5968D526-29D9-4F5E-AFE2-425568918992}" destId="{C4719D20-47D2-4B85-B279-DE5E1299C7E1}" srcOrd="2" destOrd="0" presId="urn:microsoft.com/office/officeart/2005/8/layout/cycle1"/>
    <dgm:cxn modelId="{5D0EA911-A6B7-4FA1-B410-55542F08C922}" type="presParOf" srcId="{5968D526-29D9-4F5E-AFE2-425568918992}" destId="{A4E7F283-0979-4EE9-B2D7-CFC47D110DE5}" srcOrd="3" destOrd="0" presId="urn:microsoft.com/office/officeart/2005/8/layout/cycle1"/>
    <dgm:cxn modelId="{81BCA600-91B0-4408-A3AC-60C7D789B47F}" type="presParOf" srcId="{5968D526-29D9-4F5E-AFE2-425568918992}" destId="{128BC011-B964-45AF-8F9D-7078DC3C3DFA}" srcOrd="4" destOrd="0" presId="urn:microsoft.com/office/officeart/2005/8/layout/cycle1"/>
    <dgm:cxn modelId="{506C1651-4D92-448D-8AC8-3807B7E5F6C1}" type="presParOf" srcId="{5968D526-29D9-4F5E-AFE2-425568918992}" destId="{A308C3A9-8795-4617-B13B-ACE37B03C343}" srcOrd="5" destOrd="0" presId="urn:microsoft.com/office/officeart/2005/8/layout/cycle1"/>
    <dgm:cxn modelId="{4B092CBA-893E-4863-858C-36DF0547F9F2}" type="presParOf" srcId="{5968D526-29D9-4F5E-AFE2-425568918992}" destId="{C0875F33-DB2B-4457-9920-3486889E3A42}" srcOrd="6" destOrd="0" presId="urn:microsoft.com/office/officeart/2005/8/layout/cycle1"/>
    <dgm:cxn modelId="{BD47C67D-33A1-465D-B203-D6A4AED9204F}" type="presParOf" srcId="{5968D526-29D9-4F5E-AFE2-425568918992}" destId="{EE730DAC-2EDF-4E05-ABAC-44C2CF46608D}" srcOrd="7" destOrd="0" presId="urn:microsoft.com/office/officeart/2005/8/layout/cycle1"/>
    <dgm:cxn modelId="{69D7E032-5A28-4462-8ADE-3818190ECA05}" type="presParOf" srcId="{5968D526-29D9-4F5E-AFE2-425568918992}" destId="{3C7EAAA8-045E-48EC-A861-4AC90D9E0103}" srcOrd="8" destOrd="0" presId="urn:microsoft.com/office/officeart/2005/8/layout/cycle1"/>
    <dgm:cxn modelId="{C3F69E55-60BF-4A5D-AF03-37987D6118E8}" type="presParOf" srcId="{5968D526-29D9-4F5E-AFE2-425568918992}" destId="{C940B46A-32DA-4340-85DA-0E3AE0146B06}" srcOrd="9" destOrd="0" presId="urn:microsoft.com/office/officeart/2005/8/layout/cycle1"/>
    <dgm:cxn modelId="{726B8E2B-9458-41F5-B308-EB73845A7331}" type="presParOf" srcId="{5968D526-29D9-4F5E-AFE2-425568918992}" destId="{64357814-9578-4D28-B14C-6B835DB87A16}" srcOrd="10" destOrd="0" presId="urn:microsoft.com/office/officeart/2005/8/layout/cycle1"/>
    <dgm:cxn modelId="{BCCB6821-7224-42BD-9C94-C981849167F2}" type="presParOf" srcId="{5968D526-29D9-4F5E-AFE2-425568918992}" destId="{63020136-5461-457F-8F3D-E6FCB31DF5AD}" srcOrd="11" destOrd="0" presId="urn:microsoft.com/office/officeart/2005/8/layout/cycle1"/>
    <dgm:cxn modelId="{231AEAB0-2595-4CB6-A907-32E05FD06533}" type="presParOf" srcId="{5968D526-29D9-4F5E-AFE2-425568918992}" destId="{F12A8E8A-7DCB-41B9-A5EC-5B3680451994}" srcOrd="12" destOrd="0" presId="urn:microsoft.com/office/officeart/2005/8/layout/cycle1"/>
    <dgm:cxn modelId="{B4CBD9F8-E24E-470C-8DC9-3F98BCE2B937}" type="presParOf" srcId="{5968D526-29D9-4F5E-AFE2-425568918992}" destId="{693DAF7A-919A-485D-9285-CA1D3DE5E912}" srcOrd="13" destOrd="0" presId="urn:microsoft.com/office/officeart/2005/8/layout/cycle1"/>
    <dgm:cxn modelId="{079391C7-0A01-4179-BFC9-D97242EFE095}" type="presParOf" srcId="{5968D526-29D9-4F5E-AFE2-425568918992}" destId="{AE6C45F9-B2A7-4912-976D-513E731630A9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7E8E14-D011-4E5E-A291-4B05AB45ADC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0CD38D8-4D4B-4D37-9853-36711FA0446B}">
      <dgm:prSet phldrT="[文字]"/>
      <dgm:spPr>
        <a:solidFill>
          <a:srgbClr val="C00000"/>
        </a:solidFill>
      </dgm:spPr>
      <dgm:t>
        <a:bodyPr/>
        <a:lstStyle/>
        <a:p>
          <a:r>
            <a:rPr lang="en-US" altLang="zh-TW" b="1" dirty="0"/>
            <a:t>anxiety</a:t>
          </a:r>
          <a:endParaRPr lang="zh-TW" altLang="en-US" b="1" dirty="0"/>
        </a:p>
      </dgm:t>
    </dgm:pt>
    <dgm:pt modelId="{4DF6F4BD-BBA9-4029-85E6-485795CA85E0}" type="parTrans" cxnId="{F10056A7-5562-4EFD-8A35-62FD76B7CC6F}">
      <dgm:prSet/>
      <dgm:spPr/>
      <dgm:t>
        <a:bodyPr/>
        <a:lstStyle/>
        <a:p>
          <a:endParaRPr lang="zh-TW" altLang="en-US"/>
        </a:p>
      </dgm:t>
    </dgm:pt>
    <dgm:pt modelId="{55DCB8FE-9D0F-413C-B0C8-650D53D54D4B}" type="sibTrans" cxnId="{F10056A7-5562-4EFD-8A35-62FD76B7CC6F}">
      <dgm:prSet/>
      <dgm:spPr>
        <a:solidFill>
          <a:srgbClr val="FFC000"/>
        </a:solidFill>
      </dgm:spPr>
      <dgm:t>
        <a:bodyPr/>
        <a:lstStyle/>
        <a:p>
          <a:endParaRPr lang="zh-TW" altLang="en-US"/>
        </a:p>
      </dgm:t>
    </dgm:pt>
    <dgm:pt modelId="{E094A3E6-92FA-4283-91C0-297B7592CAA6}">
      <dgm:prSet phldrT="[文字]"/>
      <dgm:spPr>
        <a:solidFill>
          <a:srgbClr val="7030A0"/>
        </a:solidFill>
      </dgm:spPr>
      <dgm:t>
        <a:bodyPr/>
        <a:lstStyle/>
        <a:p>
          <a:r>
            <a:rPr lang="en-US" altLang="zh-TW" b="1" dirty="0"/>
            <a:t>cognition</a:t>
          </a:r>
          <a:endParaRPr lang="zh-TW" altLang="en-US" b="1" dirty="0"/>
        </a:p>
      </dgm:t>
    </dgm:pt>
    <dgm:pt modelId="{88CE71B5-B5CE-423F-A04F-B29E9BCFE093}" type="parTrans" cxnId="{3B173B30-9ACA-4AA4-A2C2-36E7084F67D3}">
      <dgm:prSet/>
      <dgm:spPr/>
      <dgm:t>
        <a:bodyPr/>
        <a:lstStyle/>
        <a:p>
          <a:endParaRPr lang="zh-TW" altLang="en-US"/>
        </a:p>
      </dgm:t>
    </dgm:pt>
    <dgm:pt modelId="{849BA2B8-149B-4066-B789-3CA4F480EFCC}" type="sibTrans" cxnId="{3B173B30-9ACA-4AA4-A2C2-36E7084F67D3}">
      <dgm:prSet/>
      <dgm:spPr>
        <a:solidFill>
          <a:srgbClr val="FFC000"/>
        </a:solidFill>
      </dgm:spPr>
      <dgm:t>
        <a:bodyPr/>
        <a:lstStyle/>
        <a:p>
          <a:endParaRPr lang="zh-TW" altLang="en-US"/>
        </a:p>
      </dgm:t>
    </dgm:pt>
    <dgm:pt modelId="{719B65C9-5634-4CF1-8B54-296C39F19243}">
      <dgm:prSet phldrT="[文字]"/>
      <dgm:spPr>
        <a:solidFill>
          <a:srgbClr val="002060"/>
        </a:solidFill>
      </dgm:spPr>
      <dgm:t>
        <a:bodyPr/>
        <a:lstStyle/>
        <a:p>
          <a:r>
            <a:rPr lang="en-US" altLang="zh-TW" b="1" dirty="0"/>
            <a:t>behavior</a:t>
          </a:r>
          <a:endParaRPr lang="zh-TW" altLang="en-US" b="1" dirty="0"/>
        </a:p>
      </dgm:t>
    </dgm:pt>
    <dgm:pt modelId="{D08B5924-093B-43A8-AEFB-31A537D7C3DB}" type="parTrans" cxnId="{1808F5E9-39D9-4356-93DC-A01C8556BDD1}">
      <dgm:prSet/>
      <dgm:spPr/>
      <dgm:t>
        <a:bodyPr/>
        <a:lstStyle/>
        <a:p>
          <a:endParaRPr lang="zh-TW" altLang="en-US"/>
        </a:p>
      </dgm:t>
    </dgm:pt>
    <dgm:pt modelId="{F6E5B0F5-6C23-4434-B794-079411741EFC}" type="sibTrans" cxnId="{1808F5E9-39D9-4356-93DC-A01C8556BDD1}">
      <dgm:prSet/>
      <dgm:spPr>
        <a:solidFill>
          <a:srgbClr val="FFC000"/>
        </a:solidFill>
      </dgm:spPr>
      <dgm:t>
        <a:bodyPr/>
        <a:lstStyle/>
        <a:p>
          <a:endParaRPr lang="zh-TW" altLang="en-US">
            <a:solidFill>
              <a:srgbClr val="FFC000"/>
            </a:solidFill>
          </a:endParaRPr>
        </a:p>
      </dgm:t>
    </dgm:pt>
    <dgm:pt modelId="{8290F590-774E-4EF8-B179-F30384AF58DE}" type="pres">
      <dgm:prSet presAssocID="{7B7E8E14-D011-4E5E-A291-4B05AB45ADC3}" presName="Name0" presStyleCnt="0">
        <dgm:presLayoutVars>
          <dgm:dir/>
          <dgm:resizeHandles val="exact"/>
        </dgm:presLayoutVars>
      </dgm:prSet>
      <dgm:spPr/>
    </dgm:pt>
    <dgm:pt modelId="{44A6F86F-9D85-4751-BB73-F1F6820081BF}" type="pres">
      <dgm:prSet presAssocID="{F0CD38D8-4D4B-4D37-9853-36711FA0446B}" presName="node" presStyleLbl="node1" presStyleIdx="0" presStyleCnt="3" custScaleX="117711" custScaleY="130328">
        <dgm:presLayoutVars>
          <dgm:bulletEnabled val="1"/>
        </dgm:presLayoutVars>
      </dgm:prSet>
      <dgm:spPr/>
    </dgm:pt>
    <dgm:pt modelId="{23BD5F3B-F06D-429C-86C0-55D65A9F6EDD}" type="pres">
      <dgm:prSet presAssocID="{55DCB8FE-9D0F-413C-B0C8-650D53D54D4B}" presName="sibTrans" presStyleLbl="sibTrans2D1" presStyleIdx="0" presStyleCnt="3"/>
      <dgm:spPr/>
    </dgm:pt>
    <dgm:pt modelId="{2293AA19-4C3A-454B-999B-0F89A71E6086}" type="pres">
      <dgm:prSet presAssocID="{55DCB8FE-9D0F-413C-B0C8-650D53D54D4B}" presName="connectorText" presStyleLbl="sibTrans2D1" presStyleIdx="0" presStyleCnt="3"/>
      <dgm:spPr/>
    </dgm:pt>
    <dgm:pt modelId="{A1E09B6E-1F51-4A20-A656-5370F89C513D}" type="pres">
      <dgm:prSet presAssocID="{E094A3E6-92FA-4283-91C0-297B7592CAA6}" presName="node" presStyleLbl="node1" presStyleIdx="1" presStyleCnt="3" custScaleX="106933" custScaleY="117815">
        <dgm:presLayoutVars>
          <dgm:bulletEnabled val="1"/>
        </dgm:presLayoutVars>
      </dgm:prSet>
      <dgm:spPr/>
    </dgm:pt>
    <dgm:pt modelId="{7A3716B7-3FF7-4D01-B1B1-B52B7FE5D87B}" type="pres">
      <dgm:prSet presAssocID="{849BA2B8-149B-4066-B789-3CA4F480EFCC}" presName="sibTrans" presStyleLbl="sibTrans2D1" presStyleIdx="1" presStyleCnt="3"/>
      <dgm:spPr/>
    </dgm:pt>
    <dgm:pt modelId="{43E1AB52-5455-4A71-93BB-6EE4AF099C9B}" type="pres">
      <dgm:prSet presAssocID="{849BA2B8-149B-4066-B789-3CA4F480EFCC}" presName="connectorText" presStyleLbl="sibTrans2D1" presStyleIdx="1" presStyleCnt="3"/>
      <dgm:spPr/>
    </dgm:pt>
    <dgm:pt modelId="{514336BA-19CE-4892-97C6-3C80256911B0}" type="pres">
      <dgm:prSet presAssocID="{719B65C9-5634-4CF1-8B54-296C39F19243}" presName="node" presStyleLbl="node1" presStyleIdx="2" presStyleCnt="3" custScaleX="111465" custScaleY="124905">
        <dgm:presLayoutVars>
          <dgm:bulletEnabled val="1"/>
        </dgm:presLayoutVars>
      </dgm:prSet>
      <dgm:spPr/>
    </dgm:pt>
    <dgm:pt modelId="{C822B4D4-8916-473F-8C52-15375996E026}" type="pres">
      <dgm:prSet presAssocID="{F6E5B0F5-6C23-4434-B794-079411741EFC}" presName="sibTrans" presStyleLbl="sibTrans2D1" presStyleIdx="2" presStyleCnt="3"/>
      <dgm:spPr/>
    </dgm:pt>
    <dgm:pt modelId="{144764FA-9842-4335-B69B-1F5069BEF9E0}" type="pres">
      <dgm:prSet presAssocID="{F6E5B0F5-6C23-4434-B794-079411741EFC}" presName="connectorText" presStyleLbl="sibTrans2D1" presStyleIdx="2" presStyleCnt="3"/>
      <dgm:spPr/>
    </dgm:pt>
  </dgm:ptLst>
  <dgm:cxnLst>
    <dgm:cxn modelId="{8B047D0D-BECD-4D21-8C63-0F3192F7AF47}" type="presOf" srcId="{E094A3E6-92FA-4283-91C0-297B7592CAA6}" destId="{A1E09B6E-1F51-4A20-A656-5370F89C513D}" srcOrd="0" destOrd="0" presId="urn:microsoft.com/office/officeart/2005/8/layout/cycle7"/>
    <dgm:cxn modelId="{B0932A2D-B437-487A-A5A3-A77B18A56090}" type="presOf" srcId="{719B65C9-5634-4CF1-8B54-296C39F19243}" destId="{514336BA-19CE-4892-97C6-3C80256911B0}" srcOrd="0" destOrd="0" presId="urn:microsoft.com/office/officeart/2005/8/layout/cycle7"/>
    <dgm:cxn modelId="{8D8A442F-B62A-4B34-A9E5-A10F1BAA9D20}" type="presOf" srcId="{55DCB8FE-9D0F-413C-B0C8-650D53D54D4B}" destId="{23BD5F3B-F06D-429C-86C0-55D65A9F6EDD}" srcOrd="0" destOrd="0" presId="urn:microsoft.com/office/officeart/2005/8/layout/cycle7"/>
    <dgm:cxn modelId="{3B173B30-9ACA-4AA4-A2C2-36E7084F67D3}" srcId="{7B7E8E14-D011-4E5E-A291-4B05AB45ADC3}" destId="{E094A3E6-92FA-4283-91C0-297B7592CAA6}" srcOrd="1" destOrd="0" parTransId="{88CE71B5-B5CE-423F-A04F-B29E9BCFE093}" sibTransId="{849BA2B8-149B-4066-B789-3CA4F480EFCC}"/>
    <dgm:cxn modelId="{2366336D-74F4-4FE6-926D-CAACA0AD36E5}" type="presOf" srcId="{849BA2B8-149B-4066-B789-3CA4F480EFCC}" destId="{7A3716B7-3FF7-4D01-B1B1-B52B7FE5D87B}" srcOrd="0" destOrd="0" presId="urn:microsoft.com/office/officeart/2005/8/layout/cycle7"/>
    <dgm:cxn modelId="{414EE06F-15D4-48B8-AF57-A490D611D7B9}" type="presOf" srcId="{7B7E8E14-D011-4E5E-A291-4B05AB45ADC3}" destId="{8290F590-774E-4EF8-B179-F30384AF58DE}" srcOrd="0" destOrd="0" presId="urn:microsoft.com/office/officeart/2005/8/layout/cycle7"/>
    <dgm:cxn modelId="{FDA18D93-27B7-4D9D-9502-239F5F1E78CD}" type="presOf" srcId="{849BA2B8-149B-4066-B789-3CA4F480EFCC}" destId="{43E1AB52-5455-4A71-93BB-6EE4AF099C9B}" srcOrd="1" destOrd="0" presId="urn:microsoft.com/office/officeart/2005/8/layout/cycle7"/>
    <dgm:cxn modelId="{2CD5C5A5-C332-45A1-9107-8B93ABEB98C1}" type="presOf" srcId="{F0CD38D8-4D4B-4D37-9853-36711FA0446B}" destId="{44A6F86F-9D85-4751-BB73-F1F6820081BF}" srcOrd="0" destOrd="0" presId="urn:microsoft.com/office/officeart/2005/8/layout/cycle7"/>
    <dgm:cxn modelId="{F10056A7-5562-4EFD-8A35-62FD76B7CC6F}" srcId="{7B7E8E14-D011-4E5E-A291-4B05AB45ADC3}" destId="{F0CD38D8-4D4B-4D37-9853-36711FA0446B}" srcOrd="0" destOrd="0" parTransId="{4DF6F4BD-BBA9-4029-85E6-485795CA85E0}" sibTransId="{55DCB8FE-9D0F-413C-B0C8-650D53D54D4B}"/>
    <dgm:cxn modelId="{9D3C0CB2-FC3E-4238-AB6F-1434270886F2}" type="presOf" srcId="{55DCB8FE-9D0F-413C-B0C8-650D53D54D4B}" destId="{2293AA19-4C3A-454B-999B-0F89A71E6086}" srcOrd="1" destOrd="0" presId="urn:microsoft.com/office/officeart/2005/8/layout/cycle7"/>
    <dgm:cxn modelId="{4F2930CC-D912-4126-991C-9EEAB8961640}" type="presOf" srcId="{F6E5B0F5-6C23-4434-B794-079411741EFC}" destId="{C822B4D4-8916-473F-8C52-15375996E026}" srcOrd="0" destOrd="0" presId="urn:microsoft.com/office/officeart/2005/8/layout/cycle7"/>
    <dgm:cxn modelId="{00198CD6-1B29-472C-AB93-84779BAB331B}" type="presOf" srcId="{F6E5B0F5-6C23-4434-B794-079411741EFC}" destId="{144764FA-9842-4335-B69B-1F5069BEF9E0}" srcOrd="1" destOrd="0" presId="urn:microsoft.com/office/officeart/2005/8/layout/cycle7"/>
    <dgm:cxn modelId="{1808F5E9-39D9-4356-93DC-A01C8556BDD1}" srcId="{7B7E8E14-D011-4E5E-A291-4B05AB45ADC3}" destId="{719B65C9-5634-4CF1-8B54-296C39F19243}" srcOrd="2" destOrd="0" parTransId="{D08B5924-093B-43A8-AEFB-31A537D7C3DB}" sibTransId="{F6E5B0F5-6C23-4434-B794-079411741EFC}"/>
    <dgm:cxn modelId="{BAA64751-A221-4A96-A7BC-8F2843C5553E}" type="presParOf" srcId="{8290F590-774E-4EF8-B179-F30384AF58DE}" destId="{44A6F86F-9D85-4751-BB73-F1F6820081BF}" srcOrd="0" destOrd="0" presId="urn:microsoft.com/office/officeart/2005/8/layout/cycle7"/>
    <dgm:cxn modelId="{8395D731-5891-490A-A23C-6719F092904C}" type="presParOf" srcId="{8290F590-774E-4EF8-B179-F30384AF58DE}" destId="{23BD5F3B-F06D-429C-86C0-55D65A9F6EDD}" srcOrd="1" destOrd="0" presId="urn:microsoft.com/office/officeart/2005/8/layout/cycle7"/>
    <dgm:cxn modelId="{2EA67E91-9D1C-4835-856E-4BDB90466AA8}" type="presParOf" srcId="{23BD5F3B-F06D-429C-86C0-55D65A9F6EDD}" destId="{2293AA19-4C3A-454B-999B-0F89A71E6086}" srcOrd="0" destOrd="0" presId="urn:microsoft.com/office/officeart/2005/8/layout/cycle7"/>
    <dgm:cxn modelId="{6FE67C43-5A2F-4BCE-BDAC-7157DA7317C2}" type="presParOf" srcId="{8290F590-774E-4EF8-B179-F30384AF58DE}" destId="{A1E09B6E-1F51-4A20-A656-5370F89C513D}" srcOrd="2" destOrd="0" presId="urn:microsoft.com/office/officeart/2005/8/layout/cycle7"/>
    <dgm:cxn modelId="{B6683A03-2D2D-40F0-8771-7BAF36D307E1}" type="presParOf" srcId="{8290F590-774E-4EF8-B179-F30384AF58DE}" destId="{7A3716B7-3FF7-4D01-B1B1-B52B7FE5D87B}" srcOrd="3" destOrd="0" presId="urn:microsoft.com/office/officeart/2005/8/layout/cycle7"/>
    <dgm:cxn modelId="{9908FFBB-1A15-4C53-B9C4-C698EC95F9E9}" type="presParOf" srcId="{7A3716B7-3FF7-4D01-B1B1-B52B7FE5D87B}" destId="{43E1AB52-5455-4A71-93BB-6EE4AF099C9B}" srcOrd="0" destOrd="0" presId="urn:microsoft.com/office/officeart/2005/8/layout/cycle7"/>
    <dgm:cxn modelId="{177C57DD-456D-4FBD-9AC3-E18C7F76F050}" type="presParOf" srcId="{8290F590-774E-4EF8-B179-F30384AF58DE}" destId="{514336BA-19CE-4892-97C6-3C80256911B0}" srcOrd="4" destOrd="0" presId="urn:microsoft.com/office/officeart/2005/8/layout/cycle7"/>
    <dgm:cxn modelId="{8D3160EE-D839-40B8-A8A9-C2E6CBAD8C38}" type="presParOf" srcId="{8290F590-774E-4EF8-B179-F30384AF58DE}" destId="{C822B4D4-8916-473F-8C52-15375996E026}" srcOrd="5" destOrd="0" presId="urn:microsoft.com/office/officeart/2005/8/layout/cycle7"/>
    <dgm:cxn modelId="{E73A99D4-3D76-4158-B835-F29CE08F0004}" type="presParOf" srcId="{C822B4D4-8916-473F-8C52-15375996E026}" destId="{144764FA-9842-4335-B69B-1F5069BEF9E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9748CA-67EB-446D-B66D-07BE77A41B6E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363EC2D-B311-494D-B368-DB0A9BB58FD1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簡報</a:t>
          </a:r>
        </a:p>
      </dgm:t>
    </dgm:pt>
    <dgm:pt modelId="{63106F98-038D-43C6-8517-4E45B2FFC8AE}" type="parTrans" cxnId="{68B12652-D881-4863-BBA3-9CC617E474DD}">
      <dgm:prSet/>
      <dgm:spPr/>
      <dgm:t>
        <a:bodyPr/>
        <a:lstStyle/>
        <a:p>
          <a:endParaRPr lang="zh-TW" altLang="en-US"/>
        </a:p>
      </dgm:t>
    </dgm:pt>
    <dgm:pt modelId="{BF63D6C5-6FBC-40A6-B122-30B29E35D5DC}" type="sibTrans" cxnId="{68B12652-D881-4863-BBA3-9CC617E474DD}">
      <dgm:prSet/>
      <dgm:spPr/>
      <dgm:t>
        <a:bodyPr/>
        <a:lstStyle/>
        <a:p>
          <a:endParaRPr lang="zh-TW" altLang="en-US"/>
        </a:p>
      </dgm:t>
    </dgm:pt>
    <dgm:pt modelId="{6C8E225B-029B-48D9-B7A8-BE6B5AD4F088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教案</a:t>
          </a:r>
        </a:p>
      </dgm:t>
    </dgm:pt>
    <dgm:pt modelId="{461783A7-3669-4988-91AE-56E8799E6C27}" type="parTrans" cxnId="{C0A66ECF-4014-4310-8221-58D44BE240FC}">
      <dgm:prSet/>
      <dgm:spPr/>
      <dgm:t>
        <a:bodyPr/>
        <a:lstStyle/>
        <a:p>
          <a:endParaRPr lang="zh-TW" altLang="en-US"/>
        </a:p>
      </dgm:t>
    </dgm:pt>
    <dgm:pt modelId="{D553FE9A-3754-4C15-9867-A31A4093B396}" type="sibTrans" cxnId="{C0A66ECF-4014-4310-8221-58D44BE240FC}">
      <dgm:prSet/>
      <dgm:spPr>
        <a:solidFill>
          <a:srgbClr val="C00000"/>
        </a:solidFill>
      </dgm:spPr>
      <dgm:t>
        <a:bodyPr/>
        <a:lstStyle/>
        <a:p>
          <a:endParaRPr lang="zh-TW" altLang="en-US"/>
        </a:p>
      </dgm:t>
    </dgm:pt>
    <dgm:pt modelId="{9E6AB0CE-1C05-4DF9-ABCE-13CDAD1BA499}" type="pres">
      <dgm:prSet presAssocID="{A09748CA-67EB-446D-B66D-07BE77A41B6E}" presName="Name0" presStyleCnt="0">
        <dgm:presLayoutVars>
          <dgm:dir/>
          <dgm:resizeHandles val="exact"/>
        </dgm:presLayoutVars>
      </dgm:prSet>
      <dgm:spPr/>
    </dgm:pt>
    <dgm:pt modelId="{923D0BFF-1892-4BF1-A07B-13404A189276}" type="pres">
      <dgm:prSet presAssocID="{5363EC2D-B311-494D-B368-DB0A9BB58FD1}" presName="node" presStyleLbl="node1" presStyleIdx="0" presStyleCnt="2">
        <dgm:presLayoutVars>
          <dgm:bulletEnabled val="1"/>
        </dgm:presLayoutVars>
      </dgm:prSet>
      <dgm:spPr/>
    </dgm:pt>
    <dgm:pt modelId="{52233210-19AF-4808-A187-8E6B5AB57330}" type="pres">
      <dgm:prSet presAssocID="{BF63D6C5-6FBC-40A6-B122-30B29E35D5DC}" presName="sibTrans" presStyleLbl="sibTrans2D1" presStyleIdx="0" presStyleCnt="2"/>
      <dgm:spPr/>
    </dgm:pt>
    <dgm:pt modelId="{C039E120-5AC5-4D1C-990C-807B82B0851B}" type="pres">
      <dgm:prSet presAssocID="{BF63D6C5-6FBC-40A6-B122-30B29E35D5DC}" presName="connectorText" presStyleLbl="sibTrans2D1" presStyleIdx="0" presStyleCnt="2"/>
      <dgm:spPr/>
    </dgm:pt>
    <dgm:pt modelId="{C17D1377-FC06-4386-9B45-7E59D15340E8}" type="pres">
      <dgm:prSet presAssocID="{6C8E225B-029B-48D9-B7A8-BE6B5AD4F088}" presName="node" presStyleLbl="node1" presStyleIdx="1" presStyleCnt="2">
        <dgm:presLayoutVars>
          <dgm:bulletEnabled val="1"/>
        </dgm:presLayoutVars>
      </dgm:prSet>
      <dgm:spPr/>
    </dgm:pt>
    <dgm:pt modelId="{CB88CA8A-E972-4184-AB63-004805364B23}" type="pres">
      <dgm:prSet presAssocID="{D553FE9A-3754-4C15-9867-A31A4093B396}" presName="sibTrans" presStyleLbl="sibTrans2D1" presStyleIdx="1" presStyleCnt="2" custScaleY="165281"/>
      <dgm:spPr/>
    </dgm:pt>
    <dgm:pt modelId="{F5DBB169-EC82-4A3C-995D-D16D725D53F0}" type="pres">
      <dgm:prSet presAssocID="{D553FE9A-3754-4C15-9867-A31A4093B396}" presName="connectorText" presStyleLbl="sibTrans2D1" presStyleIdx="1" presStyleCnt="2"/>
      <dgm:spPr/>
    </dgm:pt>
  </dgm:ptLst>
  <dgm:cxnLst>
    <dgm:cxn modelId="{8852E239-8252-4A39-9AD6-3FBC3AE7645E}" type="presOf" srcId="{D553FE9A-3754-4C15-9867-A31A4093B396}" destId="{F5DBB169-EC82-4A3C-995D-D16D725D53F0}" srcOrd="1" destOrd="0" presId="urn:microsoft.com/office/officeart/2005/8/layout/cycle7"/>
    <dgm:cxn modelId="{ABFEC163-B6AD-4F21-9A88-36A3029E232C}" type="presOf" srcId="{A09748CA-67EB-446D-B66D-07BE77A41B6E}" destId="{9E6AB0CE-1C05-4DF9-ABCE-13CDAD1BA499}" srcOrd="0" destOrd="0" presId="urn:microsoft.com/office/officeart/2005/8/layout/cycle7"/>
    <dgm:cxn modelId="{CA76EF46-62F3-4843-A477-B45F4E730C0B}" type="presOf" srcId="{5363EC2D-B311-494D-B368-DB0A9BB58FD1}" destId="{923D0BFF-1892-4BF1-A07B-13404A189276}" srcOrd="0" destOrd="0" presId="urn:microsoft.com/office/officeart/2005/8/layout/cycle7"/>
    <dgm:cxn modelId="{68B12652-D881-4863-BBA3-9CC617E474DD}" srcId="{A09748CA-67EB-446D-B66D-07BE77A41B6E}" destId="{5363EC2D-B311-494D-B368-DB0A9BB58FD1}" srcOrd="0" destOrd="0" parTransId="{63106F98-038D-43C6-8517-4E45B2FFC8AE}" sibTransId="{BF63D6C5-6FBC-40A6-B122-30B29E35D5DC}"/>
    <dgm:cxn modelId="{AAD16984-CC67-48B1-84D3-62B45CFB0BC3}" type="presOf" srcId="{D553FE9A-3754-4C15-9867-A31A4093B396}" destId="{CB88CA8A-E972-4184-AB63-004805364B23}" srcOrd="0" destOrd="0" presId="urn:microsoft.com/office/officeart/2005/8/layout/cycle7"/>
    <dgm:cxn modelId="{F41902C1-ACA7-442C-A5E6-7B11722CEDB9}" type="presOf" srcId="{BF63D6C5-6FBC-40A6-B122-30B29E35D5DC}" destId="{C039E120-5AC5-4D1C-990C-807B82B0851B}" srcOrd="1" destOrd="0" presId="urn:microsoft.com/office/officeart/2005/8/layout/cycle7"/>
    <dgm:cxn modelId="{50E870CA-C2A5-4E2F-882A-E7281F4BDCEC}" type="presOf" srcId="{6C8E225B-029B-48D9-B7A8-BE6B5AD4F088}" destId="{C17D1377-FC06-4386-9B45-7E59D15340E8}" srcOrd="0" destOrd="0" presId="urn:microsoft.com/office/officeart/2005/8/layout/cycle7"/>
    <dgm:cxn modelId="{C0A66ECF-4014-4310-8221-58D44BE240FC}" srcId="{A09748CA-67EB-446D-B66D-07BE77A41B6E}" destId="{6C8E225B-029B-48D9-B7A8-BE6B5AD4F088}" srcOrd="1" destOrd="0" parTransId="{461783A7-3669-4988-91AE-56E8799E6C27}" sibTransId="{D553FE9A-3754-4C15-9867-A31A4093B396}"/>
    <dgm:cxn modelId="{31CB3BDB-324B-48C9-892B-1A3910272AFB}" type="presOf" srcId="{BF63D6C5-6FBC-40A6-B122-30B29E35D5DC}" destId="{52233210-19AF-4808-A187-8E6B5AB57330}" srcOrd="0" destOrd="0" presId="urn:microsoft.com/office/officeart/2005/8/layout/cycle7"/>
    <dgm:cxn modelId="{F4B66703-A8F4-4815-B588-4986E8638D0F}" type="presParOf" srcId="{9E6AB0CE-1C05-4DF9-ABCE-13CDAD1BA499}" destId="{923D0BFF-1892-4BF1-A07B-13404A189276}" srcOrd="0" destOrd="0" presId="urn:microsoft.com/office/officeart/2005/8/layout/cycle7"/>
    <dgm:cxn modelId="{7B96E513-97CF-4D2B-82CA-A1BF6B90CC8F}" type="presParOf" srcId="{9E6AB0CE-1C05-4DF9-ABCE-13CDAD1BA499}" destId="{52233210-19AF-4808-A187-8E6B5AB57330}" srcOrd="1" destOrd="0" presId="urn:microsoft.com/office/officeart/2005/8/layout/cycle7"/>
    <dgm:cxn modelId="{C63531F8-B0E2-4486-86A4-2076EE144052}" type="presParOf" srcId="{52233210-19AF-4808-A187-8E6B5AB57330}" destId="{C039E120-5AC5-4D1C-990C-807B82B0851B}" srcOrd="0" destOrd="0" presId="urn:microsoft.com/office/officeart/2005/8/layout/cycle7"/>
    <dgm:cxn modelId="{91A2930D-0157-4A62-89B9-9D7D9A3D9321}" type="presParOf" srcId="{9E6AB0CE-1C05-4DF9-ABCE-13CDAD1BA499}" destId="{C17D1377-FC06-4386-9B45-7E59D15340E8}" srcOrd="2" destOrd="0" presId="urn:microsoft.com/office/officeart/2005/8/layout/cycle7"/>
    <dgm:cxn modelId="{1EAA8E6B-9E95-4F99-A5A3-5ABFE695A8D8}" type="presParOf" srcId="{9E6AB0CE-1C05-4DF9-ABCE-13CDAD1BA499}" destId="{CB88CA8A-E972-4184-AB63-004805364B23}" srcOrd="3" destOrd="0" presId="urn:microsoft.com/office/officeart/2005/8/layout/cycle7"/>
    <dgm:cxn modelId="{CCDD24CC-1286-4192-B635-F37F2492769D}" type="presParOf" srcId="{CB88CA8A-E972-4184-AB63-004805364B23}" destId="{F5DBB169-EC82-4A3C-995D-D16D725D53F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C50AB0-FE24-47E7-8A21-563312629BBA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BA288F5-9AE1-4950-A09F-A348DB111625}">
      <dgm:prSet phldrT="[文字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altLang="zh-TW" sz="1800" b="1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4</a:t>
          </a:r>
          <a:endParaRPr lang="zh-TW" altLang="en-US" sz="1800" b="1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C7F04C-1381-4680-B7A3-ABEF89723C5E}" type="parTrans" cxnId="{CB74E9CC-D0E0-450D-BC49-F457369EF987}">
      <dgm:prSet/>
      <dgm:spPr/>
      <dgm:t>
        <a:bodyPr/>
        <a:lstStyle/>
        <a:p>
          <a:endParaRPr lang="zh-TW" altLang="en-US"/>
        </a:p>
      </dgm:t>
    </dgm:pt>
    <dgm:pt modelId="{C10E25FA-41ED-4E63-90D9-18039BFE73A4}" type="sibTrans" cxnId="{CB74E9CC-D0E0-450D-BC49-F457369EF987}">
      <dgm:prSet/>
      <dgm:spPr/>
      <dgm:t>
        <a:bodyPr/>
        <a:lstStyle/>
        <a:p>
          <a:endParaRPr lang="zh-TW" altLang="en-US"/>
        </a:p>
      </dgm:t>
    </dgm:pt>
    <dgm:pt modelId="{3C002695-96B3-445D-89DE-E236D85BB9D8}">
      <dgm:prSet phldrT="[文字]"/>
      <dgm:spPr/>
      <dgm:t>
        <a:bodyPr/>
        <a:lstStyle/>
        <a:p>
          <a:pPr rtl="0"/>
          <a:r>
            <a:rPr lang="en-US" altLang="zh-TW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Typhoons And Taiwan</a:t>
          </a:r>
          <a:r>
            <a:rPr lang="zh-TW" altLang="en-US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 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/>
        </a:p>
      </dgm:t>
    </dgm:pt>
    <dgm:pt modelId="{6A28B47D-5F23-424B-AFCC-9D9566C803F5}" type="parTrans" cxnId="{A3869650-5BE8-475F-B9C0-FE42F4F4B7F8}">
      <dgm:prSet/>
      <dgm:spPr/>
      <dgm:t>
        <a:bodyPr/>
        <a:lstStyle/>
        <a:p>
          <a:endParaRPr lang="zh-TW" altLang="en-US"/>
        </a:p>
      </dgm:t>
    </dgm:pt>
    <dgm:pt modelId="{37F493E2-07A3-47D7-8F0C-E8A5CA37879A}" type="sibTrans" cxnId="{A3869650-5BE8-475F-B9C0-FE42F4F4B7F8}">
      <dgm:prSet/>
      <dgm:spPr/>
      <dgm:t>
        <a:bodyPr/>
        <a:lstStyle/>
        <a:p>
          <a:endParaRPr lang="zh-TW" altLang="en-US"/>
        </a:p>
      </dgm:t>
    </dgm:pt>
    <dgm:pt modelId="{F227B6B9-253D-413B-A19D-BCF22C91E9BA}">
      <dgm:prSet phldrT="[文字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altLang="zh-TW" sz="1800" b="1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5</a:t>
          </a:r>
          <a:endParaRPr lang="zh-TW" altLang="en-US" sz="1800" b="1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A42E6A-3606-4388-8DC9-67AC54DC02A4}" type="parTrans" cxnId="{7ABA556C-D2A6-441A-9855-FA14DBE7A1E8}">
      <dgm:prSet/>
      <dgm:spPr/>
      <dgm:t>
        <a:bodyPr/>
        <a:lstStyle/>
        <a:p>
          <a:endParaRPr lang="zh-TW" altLang="en-US"/>
        </a:p>
      </dgm:t>
    </dgm:pt>
    <dgm:pt modelId="{915E7991-3CED-4507-B9BD-37EBB5C2BF30}" type="sibTrans" cxnId="{7ABA556C-D2A6-441A-9855-FA14DBE7A1E8}">
      <dgm:prSet/>
      <dgm:spPr/>
      <dgm:t>
        <a:bodyPr/>
        <a:lstStyle/>
        <a:p>
          <a:endParaRPr lang="zh-TW" altLang="en-US"/>
        </a:p>
      </dgm:t>
    </dgm:pt>
    <dgm:pt modelId="{C0B6900E-249D-4280-8036-F220C106FB16}">
      <dgm:prSet phldrT="[文字]"/>
      <dgm:spPr/>
      <dgm:t>
        <a:bodyPr/>
        <a:lstStyle/>
        <a:p>
          <a:r>
            <a:rPr lang="en-US" altLang="zh-TW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Water Resource In Taiwan</a:t>
          </a:r>
          <a:r>
            <a:rPr lang="zh-TW" altLang="en-US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/>
        </a:p>
      </dgm:t>
    </dgm:pt>
    <dgm:pt modelId="{4D4B8761-B53D-48A6-A34C-A1A507E1D3D4}" type="parTrans" cxnId="{BC3BCC24-30FB-43F6-A25F-19F52680B1F6}">
      <dgm:prSet/>
      <dgm:spPr/>
      <dgm:t>
        <a:bodyPr/>
        <a:lstStyle/>
        <a:p>
          <a:endParaRPr lang="zh-TW" altLang="en-US"/>
        </a:p>
      </dgm:t>
    </dgm:pt>
    <dgm:pt modelId="{0F2C9EE4-B73B-4EEF-806E-86E490A992A9}" type="sibTrans" cxnId="{BC3BCC24-30FB-43F6-A25F-19F52680B1F6}">
      <dgm:prSet/>
      <dgm:spPr/>
      <dgm:t>
        <a:bodyPr/>
        <a:lstStyle/>
        <a:p>
          <a:endParaRPr lang="zh-TW" altLang="en-US"/>
        </a:p>
      </dgm:t>
    </dgm:pt>
    <dgm:pt modelId="{F33EE53D-C704-4CAC-B9BE-0FD78CAB6C12}">
      <dgm:prSet phldrT="[文字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altLang="zh-TW" sz="1800" b="1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6</a:t>
          </a:r>
          <a:endParaRPr lang="zh-TW" altLang="en-US" sz="1800" b="1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17BAED-452D-49AC-BB4E-1AC7F47AE446}" type="parTrans" cxnId="{077785AA-B16B-4504-AFBE-06AED4BCE92F}">
      <dgm:prSet/>
      <dgm:spPr/>
      <dgm:t>
        <a:bodyPr/>
        <a:lstStyle/>
        <a:p>
          <a:endParaRPr lang="zh-TW" altLang="en-US"/>
        </a:p>
      </dgm:t>
    </dgm:pt>
    <dgm:pt modelId="{97531A3A-3D14-4394-AD8E-CDB5DCA25D86}" type="sibTrans" cxnId="{077785AA-B16B-4504-AFBE-06AED4BCE92F}">
      <dgm:prSet/>
      <dgm:spPr/>
      <dgm:t>
        <a:bodyPr/>
        <a:lstStyle/>
        <a:p>
          <a:endParaRPr lang="zh-TW" altLang="en-US"/>
        </a:p>
      </dgm:t>
    </dgm:pt>
    <dgm:pt modelId="{108B787A-D80F-4F5C-BA2C-494B086332D6}">
      <dgm:prSet phldrT="[文字]"/>
      <dgm:spPr/>
      <dgm:t>
        <a:bodyPr/>
        <a:lstStyle/>
        <a:p>
          <a:r>
            <a:rPr lang="en-US" altLang="zh-TW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Wind And Comfortable Homes</a:t>
          </a:r>
          <a:r>
            <a:rPr lang="zh-TW" altLang="en-US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(5</a:t>
          </a:r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含桌遊、小書製作各</a:t>
          </a:r>
          <a:r>
            <a:rPr lang="en-US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節</a:t>
          </a:r>
          <a:endParaRPr lang="zh-TW" altLang="en-US" dirty="0"/>
        </a:p>
      </dgm:t>
    </dgm:pt>
    <dgm:pt modelId="{1BC3E505-20E7-409D-B0D0-656A2AB20758}" type="parTrans" cxnId="{D5C21066-E25B-47C8-A6D5-E2CF2A0CD6AE}">
      <dgm:prSet/>
      <dgm:spPr/>
      <dgm:t>
        <a:bodyPr/>
        <a:lstStyle/>
        <a:p>
          <a:endParaRPr lang="zh-TW" altLang="en-US"/>
        </a:p>
      </dgm:t>
    </dgm:pt>
    <dgm:pt modelId="{CA626C84-C038-4892-8FDD-CE1DB42B44EC}" type="sibTrans" cxnId="{D5C21066-E25B-47C8-A6D5-E2CF2A0CD6AE}">
      <dgm:prSet/>
      <dgm:spPr/>
      <dgm:t>
        <a:bodyPr/>
        <a:lstStyle/>
        <a:p>
          <a:endParaRPr lang="zh-TW" altLang="en-US"/>
        </a:p>
      </dgm:t>
    </dgm:pt>
    <dgm:pt modelId="{1192105F-3B03-473B-B9CA-5E115E84138D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n-US" altLang="zh-TW" sz="1800" b="1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2</a:t>
          </a:r>
          <a:endParaRPr lang="zh-TW" altLang="en-US" sz="1800" b="1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ECDDA4-0135-4076-8CC9-7200AE68E4BB}" type="parTrans" cxnId="{79BAA411-66BD-4471-A7F5-208C1313B61B}">
      <dgm:prSet/>
      <dgm:spPr/>
      <dgm:t>
        <a:bodyPr/>
        <a:lstStyle/>
        <a:p>
          <a:endParaRPr lang="zh-TW" altLang="en-US"/>
        </a:p>
      </dgm:t>
    </dgm:pt>
    <dgm:pt modelId="{FB56BC54-33EF-467B-A4BC-42A31E6DD41E}" type="sibTrans" cxnId="{79BAA411-66BD-4471-A7F5-208C1313B61B}">
      <dgm:prSet/>
      <dgm:spPr/>
      <dgm:t>
        <a:bodyPr/>
        <a:lstStyle/>
        <a:p>
          <a:endParaRPr lang="zh-TW" altLang="en-US"/>
        </a:p>
      </dgm:t>
    </dgm:pt>
    <dgm:pt modelId="{0DF1A01D-0EBB-4949-824D-B31E009BA45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altLang="zh-TW" sz="1800" b="1" noProof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3</a:t>
          </a:r>
          <a:endParaRPr lang="zh-TW" altLang="en-US" sz="1800" b="1" noProof="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A2AC4A-77FD-48EA-8AB5-868D14F62CA5}" type="parTrans" cxnId="{F6753A5D-1E69-4852-9B42-32D4E71DA446}">
      <dgm:prSet/>
      <dgm:spPr/>
      <dgm:t>
        <a:bodyPr/>
        <a:lstStyle/>
        <a:p>
          <a:endParaRPr lang="zh-TW" altLang="en-US"/>
        </a:p>
      </dgm:t>
    </dgm:pt>
    <dgm:pt modelId="{17693B7D-1FFA-4E16-BB75-8BF43248CCF2}" type="sibTrans" cxnId="{F6753A5D-1E69-4852-9B42-32D4E71DA446}">
      <dgm:prSet/>
      <dgm:spPr/>
      <dgm:t>
        <a:bodyPr/>
        <a:lstStyle/>
        <a:p>
          <a:endParaRPr lang="zh-TW" altLang="en-US"/>
        </a:p>
      </dgm:t>
    </dgm:pt>
    <dgm:pt modelId="{A559A8E3-BEDB-4064-87A8-AD0A73C16279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altLang="zh-TW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1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C039856B-303A-40BB-A5DE-1D5F63B3EC2B}" type="parTrans" cxnId="{FC4FC9C5-162E-467C-88D6-2F353291030E}">
      <dgm:prSet/>
      <dgm:spPr/>
      <dgm:t>
        <a:bodyPr/>
        <a:lstStyle/>
        <a:p>
          <a:endParaRPr lang="zh-TW" altLang="en-US"/>
        </a:p>
      </dgm:t>
    </dgm:pt>
    <dgm:pt modelId="{A32C0EE6-B1D2-42F5-A723-0EEB7F263356}" type="sibTrans" cxnId="{FC4FC9C5-162E-467C-88D6-2F353291030E}">
      <dgm:prSet/>
      <dgm:spPr/>
      <dgm:t>
        <a:bodyPr/>
        <a:lstStyle/>
        <a:p>
          <a:endParaRPr lang="zh-TW" altLang="en-US"/>
        </a:p>
      </dgm:t>
    </dgm:pt>
    <dgm:pt modelId="{BFC7F0B6-9F9E-40F4-8506-0C20C5043F0D}">
      <dgm:prSet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Air Pressure And Wind    (2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/>
        </a:p>
      </dgm:t>
    </dgm:pt>
    <dgm:pt modelId="{753CCB7D-ED15-4394-97B2-299C2FF7F52E}" type="parTrans" cxnId="{550FE667-E574-486B-9D81-F4EAF534F5E9}">
      <dgm:prSet/>
      <dgm:spPr/>
      <dgm:t>
        <a:bodyPr/>
        <a:lstStyle/>
        <a:p>
          <a:endParaRPr lang="zh-TW" altLang="en-US"/>
        </a:p>
      </dgm:t>
    </dgm:pt>
    <dgm:pt modelId="{B0EA079E-CD41-41FF-A80F-72462AE4B272}" type="sibTrans" cxnId="{550FE667-E574-486B-9D81-F4EAF534F5E9}">
      <dgm:prSet/>
      <dgm:spPr/>
      <dgm:t>
        <a:bodyPr/>
        <a:lstStyle/>
        <a:p>
          <a:endParaRPr lang="zh-TW" altLang="en-US"/>
        </a:p>
      </dgm:t>
    </dgm:pt>
    <dgm:pt modelId="{43FE2D94-7F1B-4982-A461-16FDDB02BC0D}">
      <dgm:prSet/>
      <dgm:spPr/>
      <dgm:t>
        <a:bodyPr/>
        <a:lstStyle/>
        <a:p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Monsoons And Taiwan (I)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(2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/>
        </a:p>
      </dgm:t>
    </dgm:pt>
    <dgm:pt modelId="{0F61C255-8FDD-4DC2-8C46-5C8FE9266464}" type="parTrans" cxnId="{F5C0ADB9-1180-44DA-AADB-C0A6F3C09C00}">
      <dgm:prSet/>
      <dgm:spPr/>
      <dgm:t>
        <a:bodyPr/>
        <a:lstStyle/>
        <a:p>
          <a:endParaRPr lang="zh-TW" altLang="en-US"/>
        </a:p>
      </dgm:t>
    </dgm:pt>
    <dgm:pt modelId="{61F3D924-F725-4BE6-95CF-62055DAFB81A}" type="sibTrans" cxnId="{F5C0ADB9-1180-44DA-AADB-C0A6F3C09C00}">
      <dgm:prSet/>
      <dgm:spPr/>
      <dgm:t>
        <a:bodyPr/>
        <a:lstStyle/>
        <a:p>
          <a:endParaRPr lang="zh-TW" altLang="en-US"/>
        </a:p>
      </dgm:t>
    </dgm:pt>
    <dgm:pt modelId="{C4C41461-5A7D-4251-BF2B-15A40321E44C}">
      <dgm:prSet/>
      <dgm:spPr/>
      <dgm:t>
        <a:bodyPr/>
        <a:lstStyle/>
        <a:p>
          <a:pPr rtl="0"/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Monsoons And Taiwan (II)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/>
        </a:p>
      </dgm:t>
    </dgm:pt>
    <dgm:pt modelId="{317000C9-B8DC-4A71-AFB4-CA3AB6E4C6D8}" type="parTrans" cxnId="{391FE9DF-E4AF-411E-AF53-E8733C7874D7}">
      <dgm:prSet/>
      <dgm:spPr/>
      <dgm:t>
        <a:bodyPr/>
        <a:lstStyle/>
        <a:p>
          <a:endParaRPr lang="zh-TW" altLang="en-US"/>
        </a:p>
      </dgm:t>
    </dgm:pt>
    <dgm:pt modelId="{0A9DEC5A-9912-43D3-B688-D6A43713B718}" type="sibTrans" cxnId="{391FE9DF-E4AF-411E-AF53-E8733C7874D7}">
      <dgm:prSet/>
      <dgm:spPr/>
      <dgm:t>
        <a:bodyPr/>
        <a:lstStyle/>
        <a:p>
          <a:endParaRPr lang="zh-TW" altLang="en-US"/>
        </a:p>
      </dgm:t>
    </dgm:pt>
    <dgm:pt modelId="{7EE60DBE-6A56-43F6-A64F-38510973AC4C}" type="pres">
      <dgm:prSet presAssocID="{8FC50AB0-FE24-47E7-8A21-563312629BBA}" presName="linearFlow" presStyleCnt="0">
        <dgm:presLayoutVars>
          <dgm:dir/>
          <dgm:animLvl val="lvl"/>
          <dgm:resizeHandles val="exact"/>
        </dgm:presLayoutVars>
      </dgm:prSet>
      <dgm:spPr/>
    </dgm:pt>
    <dgm:pt modelId="{C236D2CA-E7F0-42C3-A6C3-6B7048C9965A}" type="pres">
      <dgm:prSet presAssocID="{A559A8E3-BEDB-4064-87A8-AD0A73C16279}" presName="composite" presStyleCnt="0"/>
      <dgm:spPr/>
    </dgm:pt>
    <dgm:pt modelId="{07B524ED-0B4D-4049-BC67-52E420E2556F}" type="pres">
      <dgm:prSet presAssocID="{A559A8E3-BEDB-4064-87A8-AD0A73C16279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7CD025D7-CB7E-4210-BD96-283A4E3954F4}" type="pres">
      <dgm:prSet presAssocID="{A559A8E3-BEDB-4064-87A8-AD0A73C16279}" presName="descendantText" presStyleLbl="alignAcc1" presStyleIdx="0" presStyleCnt="6">
        <dgm:presLayoutVars>
          <dgm:bulletEnabled val="1"/>
        </dgm:presLayoutVars>
      </dgm:prSet>
      <dgm:spPr/>
    </dgm:pt>
    <dgm:pt modelId="{5E801BD7-58DE-43D3-9F03-5E79CD32D154}" type="pres">
      <dgm:prSet presAssocID="{A32C0EE6-B1D2-42F5-A723-0EEB7F263356}" presName="sp" presStyleCnt="0"/>
      <dgm:spPr/>
    </dgm:pt>
    <dgm:pt modelId="{D5B3C603-AD8D-4B0C-AE84-26A3BD50E9F8}" type="pres">
      <dgm:prSet presAssocID="{1192105F-3B03-473B-B9CA-5E115E84138D}" presName="composite" presStyleCnt="0"/>
      <dgm:spPr/>
    </dgm:pt>
    <dgm:pt modelId="{E73C6619-18F8-43F0-9094-FE025B3CF3A9}" type="pres">
      <dgm:prSet presAssocID="{1192105F-3B03-473B-B9CA-5E115E84138D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61DC8001-75E8-4626-89C2-53255D3A71B5}" type="pres">
      <dgm:prSet presAssocID="{1192105F-3B03-473B-B9CA-5E115E84138D}" presName="descendantText" presStyleLbl="alignAcc1" presStyleIdx="1" presStyleCnt="6">
        <dgm:presLayoutVars>
          <dgm:bulletEnabled val="1"/>
        </dgm:presLayoutVars>
      </dgm:prSet>
      <dgm:spPr/>
    </dgm:pt>
    <dgm:pt modelId="{1E851832-B3C0-4533-AC94-2E9B0BF1C522}" type="pres">
      <dgm:prSet presAssocID="{FB56BC54-33EF-467B-A4BC-42A31E6DD41E}" presName="sp" presStyleCnt="0"/>
      <dgm:spPr/>
    </dgm:pt>
    <dgm:pt modelId="{0DB5F839-0215-408C-8602-BD6E4B96ECAD}" type="pres">
      <dgm:prSet presAssocID="{0DF1A01D-0EBB-4949-824D-B31E009BA457}" presName="composite" presStyleCnt="0"/>
      <dgm:spPr/>
    </dgm:pt>
    <dgm:pt modelId="{49008D21-78A4-4850-9435-1CCF0B2D442A}" type="pres">
      <dgm:prSet presAssocID="{0DF1A01D-0EBB-4949-824D-B31E009BA457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AEFC2D9E-B580-47C1-B09C-A14CF626E3E9}" type="pres">
      <dgm:prSet presAssocID="{0DF1A01D-0EBB-4949-824D-B31E009BA457}" presName="descendantText" presStyleLbl="alignAcc1" presStyleIdx="2" presStyleCnt="6">
        <dgm:presLayoutVars>
          <dgm:bulletEnabled val="1"/>
        </dgm:presLayoutVars>
      </dgm:prSet>
      <dgm:spPr/>
    </dgm:pt>
    <dgm:pt modelId="{1138E129-8E4B-487A-8FA9-A6A2D4BC2BA7}" type="pres">
      <dgm:prSet presAssocID="{17693B7D-1FFA-4E16-BB75-8BF43248CCF2}" presName="sp" presStyleCnt="0"/>
      <dgm:spPr/>
    </dgm:pt>
    <dgm:pt modelId="{34DB9E3E-69BD-4DF6-8456-C1AACEAB4A4F}" type="pres">
      <dgm:prSet presAssocID="{5BA288F5-9AE1-4950-A09F-A348DB111625}" presName="composite" presStyleCnt="0"/>
      <dgm:spPr/>
    </dgm:pt>
    <dgm:pt modelId="{E63A385A-D816-4CD6-98BA-30CF8F539D34}" type="pres">
      <dgm:prSet presAssocID="{5BA288F5-9AE1-4950-A09F-A348DB111625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4553AA86-E933-46A3-B91B-60B1BE7AC9D1}" type="pres">
      <dgm:prSet presAssocID="{5BA288F5-9AE1-4950-A09F-A348DB111625}" presName="descendantText" presStyleLbl="alignAcc1" presStyleIdx="3" presStyleCnt="6" custLinFactNeighborX="-403">
        <dgm:presLayoutVars>
          <dgm:bulletEnabled val="1"/>
        </dgm:presLayoutVars>
      </dgm:prSet>
      <dgm:spPr/>
    </dgm:pt>
    <dgm:pt modelId="{A7046FBD-3EB1-4601-9FEB-714CED255A87}" type="pres">
      <dgm:prSet presAssocID="{C10E25FA-41ED-4E63-90D9-18039BFE73A4}" presName="sp" presStyleCnt="0"/>
      <dgm:spPr/>
    </dgm:pt>
    <dgm:pt modelId="{6B44BDA0-DFCE-4891-8C95-C2A36102F9DF}" type="pres">
      <dgm:prSet presAssocID="{F227B6B9-253D-413B-A19D-BCF22C91E9BA}" presName="composite" presStyleCnt="0"/>
      <dgm:spPr/>
    </dgm:pt>
    <dgm:pt modelId="{402744DE-E12D-49D4-A6D7-7CA7D88A1F04}" type="pres">
      <dgm:prSet presAssocID="{F227B6B9-253D-413B-A19D-BCF22C91E9BA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DAE8DFD3-2547-43A0-8829-89783C0E9EA1}" type="pres">
      <dgm:prSet presAssocID="{F227B6B9-253D-413B-A19D-BCF22C91E9BA}" presName="descendantText" presStyleLbl="alignAcc1" presStyleIdx="4" presStyleCnt="6">
        <dgm:presLayoutVars>
          <dgm:bulletEnabled val="1"/>
        </dgm:presLayoutVars>
      </dgm:prSet>
      <dgm:spPr/>
    </dgm:pt>
    <dgm:pt modelId="{CA65C63F-9AD5-4EEF-A457-5406668A1850}" type="pres">
      <dgm:prSet presAssocID="{915E7991-3CED-4507-B9BD-37EBB5C2BF30}" presName="sp" presStyleCnt="0"/>
      <dgm:spPr/>
    </dgm:pt>
    <dgm:pt modelId="{FF9E74D3-6E25-4890-A201-B2F1FF13F86F}" type="pres">
      <dgm:prSet presAssocID="{F33EE53D-C704-4CAC-B9BE-0FD78CAB6C12}" presName="composite" presStyleCnt="0"/>
      <dgm:spPr/>
    </dgm:pt>
    <dgm:pt modelId="{3FDB657E-06D3-4430-A652-C6D250A2E9FB}" type="pres">
      <dgm:prSet presAssocID="{F33EE53D-C704-4CAC-B9BE-0FD78CAB6C12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FECD8D7A-10BE-4B3C-9B56-7A3BE996B5BF}" type="pres">
      <dgm:prSet presAssocID="{F33EE53D-C704-4CAC-B9BE-0FD78CAB6C12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79BAA411-66BD-4471-A7F5-208C1313B61B}" srcId="{8FC50AB0-FE24-47E7-8A21-563312629BBA}" destId="{1192105F-3B03-473B-B9CA-5E115E84138D}" srcOrd="1" destOrd="0" parTransId="{39ECDDA4-0135-4076-8CC9-7200AE68E4BB}" sibTransId="{FB56BC54-33EF-467B-A4BC-42A31E6DD41E}"/>
    <dgm:cxn modelId="{55DEC21F-BA41-4A60-8F88-881BD7D5A30D}" type="presOf" srcId="{3C002695-96B3-445D-89DE-E236D85BB9D8}" destId="{4553AA86-E933-46A3-B91B-60B1BE7AC9D1}" srcOrd="0" destOrd="0" presId="urn:microsoft.com/office/officeart/2005/8/layout/chevron2"/>
    <dgm:cxn modelId="{BC3BCC24-30FB-43F6-A25F-19F52680B1F6}" srcId="{F227B6B9-253D-413B-A19D-BCF22C91E9BA}" destId="{C0B6900E-249D-4280-8036-F220C106FB16}" srcOrd="0" destOrd="0" parTransId="{4D4B8761-B53D-48A6-A34C-A1A507E1D3D4}" sibTransId="{0F2C9EE4-B73B-4EEF-806E-86E490A992A9}"/>
    <dgm:cxn modelId="{F6753A5D-1E69-4852-9B42-32D4E71DA446}" srcId="{8FC50AB0-FE24-47E7-8A21-563312629BBA}" destId="{0DF1A01D-0EBB-4949-824D-B31E009BA457}" srcOrd="2" destOrd="0" parTransId="{7DA2AC4A-77FD-48EA-8AB5-868D14F62CA5}" sibTransId="{17693B7D-1FFA-4E16-BB75-8BF43248CCF2}"/>
    <dgm:cxn modelId="{D5C21066-E25B-47C8-A6D5-E2CF2A0CD6AE}" srcId="{F33EE53D-C704-4CAC-B9BE-0FD78CAB6C12}" destId="{108B787A-D80F-4F5C-BA2C-494B086332D6}" srcOrd="0" destOrd="0" parTransId="{1BC3E505-20E7-409D-B0D0-656A2AB20758}" sibTransId="{CA626C84-C038-4892-8FDD-CE1DB42B44EC}"/>
    <dgm:cxn modelId="{550FE667-E574-486B-9D81-F4EAF534F5E9}" srcId="{A559A8E3-BEDB-4064-87A8-AD0A73C16279}" destId="{BFC7F0B6-9F9E-40F4-8506-0C20C5043F0D}" srcOrd="0" destOrd="0" parTransId="{753CCB7D-ED15-4394-97B2-299C2FF7F52E}" sibTransId="{B0EA079E-CD41-41FF-A80F-72462AE4B272}"/>
    <dgm:cxn modelId="{7ABA556C-D2A6-441A-9855-FA14DBE7A1E8}" srcId="{8FC50AB0-FE24-47E7-8A21-563312629BBA}" destId="{F227B6B9-253D-413B-A19D-BCF22C91E9BA}" srcOrd="4" destOrd="0" parTransId="{FFA42E6A-3606-4388-8DC9-67AC54DC02A4}" sibTransId="{915E7991-3CED-4507-B9BD-37EBB5C2BF30}"/>
    <dgm:cxn modelId="{A7849B4C-3065-4C10-85C7-E70CB6420C21}" type="presOf" srcId="{BFC7F0B6-9F9E-40F4-8506-0C20C5043F0D}" destId="{7CD025D7-CB7E-4210-BD96-283A4E3954F4}" srcOrd="0" destOrd="0" presId="urn:microsoft.com/office/officeart/2005/8/layout/chevron2"/>
    <dgm:cxn modelId="{A3869650-5BE8-475F-B9C0-FE42F4F4B7F8}" srcId="{5BA288F5-9AE1-4950-A09F-A348DB111625}" destId="{3C002695-96B3-445D-89DE-E236D85BB9D8}" srcOrd="0" destOrd="0" parTransId="{6A28B47D-5F23-424B-AFCC-9D9566C803F5}" sibTransId="{37F493E2-07A3-47D7-8F0C-E8A5CA37879A}"/>
    <dgm:cxn modelId="{99391453-1F91-4D0C-81FA-DAFF7059D810}" type="presOf" srcId="{108B787A-D80F-4F5C-BA2C-494B086332D6}" destId="{FECD8D7A-10BE-4B3C-9B56-7A3BE996B5BF}" srcOrd="0" destOrd="0" presId="urn:microsoft.com/office/officeart/2005/8/layout/chevron2"/>
    <dgm:cxn modelId="{668A0F77-2ADC-4D63-8FA8-E34A546AFA7A}" type="presOf" srcId="{A559A8E3-BEDB-4064-87A8-AD0A73C16279}" destId="{07B524ED-0B4D-4049-BC67-52E420E2556F}" srcOrd="0" destOrd="0" presId="urn:microsoft.com/office/officeart/2005/8/layout/chevron2"/>
    <dgm:cxn modelId="{00717F94-FC05-42A5-B957-01E58EED8C17}" type="presOf" srcId="{F33EE53D-C704-4CAC-B9BE-0FD78CAB6C12}" destId="{3FDB657E-06D3-4430-A652-C6D250A2E9FB}" srcOrd="0" destOrd="0" presId="urn:microsoft.com/office/officeart/2005/8/layout/chevron2"/>
    <dgm:cxn modelId="{9AF4449F-2F24-448E-B8F0-C0163DA8203B}" type="presOf" srcId="{0DF1A01D-0EBB-4949-824D-B31E009BA457}" destId="{49008D21-78A4-4850-9435-1CCF0B2D442A}" srcOrd="0" destOrd="0" presId="urn:microsoft.com/office/officeart/2005/8/layout/chevron2"/>
    <dgm:cxn modelId="{077785AA-B16B-4504-AFBE-06AED4BCE92F}" srcId="{8FC50AB0-FE24-47E7-8A21-563312629BBA}" destId="{F33EE53D-C704-4CAC-B9BE-0FD78CAB6C12}" srcOrd="5" destOrd="0" parTransId="{0717BAED-452D-49AC-BB4E-1AC7F47AE446}" sibTransId="{97531A3A-3D14-4394-AD8E-CDB5DCA25D86}"/>
    <dgm:cxn modelId="{AB6D7FB0-B8D2-4E96-AB97-3CBF368B8216}" type="presOf" srcId="{C4C41461-5A7D-4251-BF2B-15A40321E44C}" destId="{AEFC2D9E-B580-47C1-B09C-A14CF626E3E9}" srcOrd="0" destOrd="0" presId="urn:microsoft.com/office/officeart/2005/8/layout/chevron2"/>
    <dgm:cxn modelId="{F5C0ADB9-1180-44DA-AADB-C0A6F3C09C00}" srcId="{1192105F-3B03-473B-B9CA-5E115E84138D}" destId="{43FE2D94-7F1B-4982-A461-16FDDB02BC0D}" srcOrd="0" destOrd="0" parTransId="{0F61C255-8FDD-4DC2-8C46-5C8FE9266464}" sibTransId="{61F3D924-F725-4BE6-95CF-62055DAFB81A}"/>
    <dgm:cxn modelId="{FC4FC9C5-162E-467C-88D6-2F353291030E}" srcId="{8FC50AB0-FE24-47E7-8A21-563312629BBA}" destId="{A559A8E3-BEDB-4064-87A8-AD0A73C16279}" srcOrd="0" destOrd="0" parTransId="{C039856B-303A-40BB-A5DE-1D5F63B3EC2B}" sibTransId="{A32C0EE6-B1D2-42F5-A723-0EEB7F263356}"/>
    <dgm:cxn modelId="{CB74E9CC-D0E0-450D-BC49-F457369EF987}" srcId="{8FC50AB0-FE24-47E7-8A21-563312629BBA}" destId="{5BA288F5-9AE1-4950-A09F-A348DB111625}" srcOrd="3" destOrd="0" parTransId="{1EC7F04C-1381-4680-B7A3-ABEF89723C5E}" sibTransId="{C10E25FA-41ED-4E63-90D9-18039BFE73A4}"/>
    <dgm:cxn modelId="{FE835DD5-46C4-4D87-A5E9-ADBC74367325}" type="presOf" srcId="{1192105F-3B03-473B-B9CA-5E115E84138D}" destId="{E73C6619-18F8-43F0-9094-FE025B3CF3A9}" srcOrd="0" destOrd="0" presId="urn:microsoft.com/office/officeart/2005/8/layout/chevron2"/>
    <dgm:cxn modelId="{FEFD18D6-EACD-434E-8295-E1D07398E139}" type="presOf" srcId="{8FC50AB0-FE24-47E7-8A21-563312629BBA}" destId="{7EE60DBE-6A56-43F6-A64F-38510973AC4C}" srcOrd="0" destOrd="0" presId="urn:microsoft.com/office/officeart/2005/8/layout/chevron2"/>
    <dgm:cxn modelId="{1C52C0D7-88EF-4BB7-99AD-40AD6F785EA3}" type="presOf" srcId="{C0B6900E-249D-4280-8036-F220C106FB16}" destId="{DAE8DFD3-2547-43A0-8829-89783C0E9EA1}" srcOrd="0" destOrd="0" presId="urn:microsoft.com/office/officeart/2005/8/layout/chevron2"/>
    <dgm:cxn modelId="{430FE2DA-1FF6-4CC8-892F-CB91BA077D66}" type="presOf" srcId="{5BA288F5-9AE1-4950-A09F-A348DB111625}" destId="{E63A385A-D816-4CD6-98BA-30CF8F539D34}" srcOrd="0" destOrd="0" presId="urn:microsoft.com/office/officeart/2005/8/layout/chevron2"/>
    <dgm:cxn modelId="{391FE9DF-E4AF-411E-AF53-E8733C7874D7}" srcId="{0DF1A01D-0EBB-4949-824D-B31E009BA457}" destId="{C4C41461-5A7D-4251-BF2B-15A40321E44C}" srcOrd="0" destOrd="0" parTransId="{317000C9-B8DC-4A71-AFB4-CA3AB6E4C6D8}" sibTransId="{0A9DEC5A-9912-43D3-B688-D6A43713B718}"/>
    <dgm:cxn modelId="{F0C696EC-9137-4150-87C4-30224EDAA0C2}" type="presOf" srcId="{F227B6B9-253D-413B-A19D-BCF22C91E9BA}" destId="{402744DE-E12D-49D4-A6D7-7CA7D88A1F04}" srcOrd="0" destOrd="0" presId="urn:microsoft.com/office/officeart/2005/8/layout/chevron2"/>
    <dgm:cxn modelId="{DAEAB7F3-4836-4DA5-8778-C6DCA0DCA2B3}" type="presOf" srcId="{43FE2D94-7F1B-4982-A461-16FDDB02BC0D}" destId="{61DC8001-75E8-4626-89C2-53255D3A71B5}" srcOrd="0" destOrd="0" presId="urn:microsoft.com/office/officeart/2005/8/layout/chevron2"/>
    <dgm:cxn modelId="{374A46AC-3E54-462B-AC54-F0F459290FAE}" type="presParOf" srcId="{7EE60DBE-6A56-43F6-A64F-38510973AC4C}" destId="{C236D2CA-E7F0-42C3-A6C3-6B7048C9965A}" srcOrd="0" destOrd="0" presId="urn:microsoft.com/office/officeart/2005/8/layout/chevron2"/>
    <dgm:cxn modelId="{E614B440-39DB-4B7B-AF61-C984235F8F54}" type="presParOf" srcId="{C236D2CA-E7F0-42C3-A6C3-6B7048C9965A}" destId="{07B524ED-0B4D-4049-BC67-52E420E2556F}" srcOrd="0" destOrd="0" presId="urn:microsoft.com/office/officeart/2005/8/layout/chevron2"/>
    <dgm:cxn modelId="{47529D6F-636A-45A8-8988-15CEEB548E6E}" type="presParOf" srcId="{C236D2CA-E7F0-42C3-A6C3-6B7048C9965A}" destId="{7CD025D7-CB7E-4210-BD96-283A4E3954F4}" srcOrd="1" destOrd="0" presId="urn:microsoft.com/office/officeart/2005/8/layout/chevron2"/>
    <dgm:cxn modelId="{8C80C132-2890-4946-ACB3-CF38B8B13739}" type="presParOf" srcId="{7EE60DBE-6A56-43F6-A64F-38510973AC4C}" destId="{5E801BD7-58DE-43D3-9F03-5E79CD32D154}" srcOrd="1" destOrd="0" presId="urn:microsoft.com/office/officeart/2005/8/layout/chevron2"/>
    <dgm:cxn modelId="{1F83DA00-6C3A-4637-A233-8D688319C750}" type="presParOf" srcId="{7EE60DBE-6A56-43F6-A64F-38510973AC4C}" destId="{D5B3C603-AD8D-4B0C-AE84-26A3BD50E9F8}" srcOrd="2" destOrd="0" presId="urn:microsoft.com/office/officeart/2005/8/layout/chevron2"/>
    <dgm:cxn modelId="{4AF000F7-8EA6-48AF-96AB-11AE67D94E11}" type="presParOf" srcId="{D5B3C603-AD8D-4B0C-AE84-26A3BD50E9F8}" destId="{E73C6619-18F8-43F0-9094-FE025B3CF3A9}" srcOrd="0" destOrd="0" presId="urn:microsoft.com/office/officeart/2005/8/layout/chevron2"/>
    <dgm:cxn modelId="{23CA1809-24F5-4826-8EA6-359D90B46189}" type="presParOf" srcId="{D5B3C603-AD8D-4B0C-AE84-26A3BD50E9F8}" destId="{61DC8001-75E8-4626-89C2-53255D3A71B5}" srcOrd="1" destOrd="0" presId="urn:microsoft.com/office/officeart/2005/8/layout/chevron2"/>
    <dgm:cxn modelId="{9323147D-95A4-4F2D-BC82-EEDE5B386AE2}" type="presParOf" srcId="{7EE60DBE-6A56-43F6-A64F-38510973AC4C}" destId="{1E851832-B3C0-4533-AC94-2E9B0BF1C522}" srcOrd="3" destOrd="0" presId="urn:microsoft.com/office/officeart/2005/8/layout/chevron2"/>
    <dgm:cxn modelId="{F967E587-33DE-48DE-AA27-0457F1DFB329}" type="presParOf" srcId="{7EE60DBE-6A56-43F6-A64F-38510973AC4C}" destId="{0DB5F839-0215-408C-8602-BD6E4B96ECAD}" srcOrd="4" destOrd="0" presId="urn:microsoft.com/office/officeart/2005/8/layout/chevron2"/>
    <dgm:cxn modelId="{380F423E-DD4F-477D-BBE4-14CC9BA16F6F}" type="presParOf" srcId="{0DB5F839-0215-408C-8602-BD6E4B96ECAD}" destId="{49008D21-78A4-4850-9435-1CCF0B2D442A}" srcOrd="0" destOrd="0" presId="urn:microsoft.com/office/officeart/2005/8/layout/chevron2"/>
    <dgm:cxn modelId="{4CC47D22-F430-40B3-940F-444FB9D2DE51}" type="presParOf" srcId="{0DB5F839-0215-408C-8602-BD6E4B96ECAD}" destId="{AEFC2D9E-B580-47C1-B09C-A14CF626E3E9}" srcOrd="1" destOrd="0" presId="urn:microsoft.com/office/officeart/2005/8/layout/chevron2"/>
    <dgm:cxn modelId="{6BD8E9C5-A3BC-468A-9E6F-49AA4FC01306}" type="presParOf" srcId="{7EE60DBE-6A56-43F6-A64F-38510973AC4C}" destId="{1138E129-8E4B-487A-8FA9-A6A2D4BC2BA7}" srcOrd="5" destOrd="0" presId="urn:microsoft.com/office/officeart/2005/8/layout/chevron2"/>
    <dgm:cxn modelId="{ED6BD600-235C-4610-A721-503A2F294556}" type="presParOf" srcId="{7EE60DBE-6A56-43F6-A64F-38510973AC4C}" destId="{34DB9E3E-69BD-4DF6-8456-C1AACEAB4A4F}" srcOrd="6" destOrd="0" presId="urn:microsoft.com/office/officeart/2005/8/layout/chevron2"/>
    <dgm:cxn modelId="{68A41FFC-1225-41E6-9165-63FA5BD18401}" type="presParOf" srcId="{34DB9E3E-69BD-4DF6-8456-C1AACEAB4A4F}" destId="{E63A385A-D816-4CD6-98BA-30CF8F539D34}" srcOrd="0" destOrd="0" presId="urn:microsoft.com/office/officeart/2005/8/layout/chevron2"/>
    <dgm:cxn modelId="{667283A7-2232-4BDF-9CD5-F754DE15D673}" type="presParOf" srcId="{34DB9E3E-69BD-4DF6-8456-C1AACEAB4A4F}" destId="{4553AA86-E933-46A3-B91B-60B1BE7AC9D1}" srcOrd="1" destOrd="0" presId="urn:microsoft.com/office/officeart/2005/8/layout/chevron2"/>
    <dgm:cxn modelId="{6D5EB255-5480-4229-8CF8-66D5FEA569EC}" type="presParOf" srcId="{7EE60DBE-6A56-43F6-A64F-38510973AC4C}" destId="{A7046FBD-3EB1-4601-9FEB-714CED255A87}" srcOrd="7" destOrd="0" presId="urn:microsoft.com/office/officeart/2005/8/layout/chevron2"/>
    <dgm:cxn modelId="{4B5E5260-18BC-47E9-A826-5863EF1CFF30}" type="presParOf" srcId="{7EE60DBE-6A56-43F6-A64F-38510973AC4C}" destId="{6B44BDA0-DFCE-4891-8C95-C2A36102F9DF}" srcOrd="8" destOrd="0" presId="urn:microsoft.com/office/officeart/2005/8/layout/chevron2"/>
    <dgm:cxn modelId="{59906FC7-E630-40C8-AB8A-29065BEAA62C}" type="presParOf" srcId="{6B44BDA0-DFCE-4891-8C95-C2A36102F9DF}" destId="{402744DE-E12D-49D4-A6D7-7CA7D88A1F04}" srcOrd="0" destOrd="0" presId="urn:microsoft.com/office/officeart/2005/8/layout/chevron2"/>
    <dgm:cxn modelId="{811093F8-E46C-482E-9C35-C9FFE274C34C}" type="presParOf" srcId="{6B44BDA0-DFCE-4891-8C95-C2A36102F9DF}" destId="{DAE8DFD3-2547-43A0-8829-89783C0E9EA1}" srcOrd="1" destOrd="0" presId="urn:microsoft.com/office/officeart/2005/8/layout/chevron2"/>
    <dgm:cxn modelId="{631E1ECA-FFBE-4E86-B3E7-D24EE40D3D8B}" type="presParOf" srcId="{7EE60DBE-6A56-43F6-A64F-38510973AC4C}" destId="{CA65C63F-9AD5-4EEF-A457-5406668A1850}" srcOrd="9" destOrd="0" presId="urn:microsoft.com/office/officeart/2005/8/layout/chevron2"/>
    <dgm:cxn modelId="{0D3EFF49-C97C-44F0-BA6E-4DD5C6E61081}" type="presParOf" srcId="{7EE60DBE-6A56-43F6-A64F-38510973AC4C}" destId="{FF9E74D3-6E25-4890-A201-B2F1FF13F86F}" srcOrd="10" destOrd="0" presId="urn:microsoft.com/office/officeart/2005/8/layout/chevron2"/>
    <dgm:cxn modelId="{A7EC25B8-064F-4C9C-A94B-DD0D113914A4}" type="presParOf" srcId="{FF9E74D3-6E25-4890-A201-B2F1FF13F86F}" destId="{3FDB657E-06D3-4430-A652-C6D250A2E9FB}" srcOrd="0" destOrd="0" presId="urn:microsoft.com/office/officeart/2005/8/layout/chevron2"/>
    <dgm:cxn modelId="{FD2DCB0A-8998-41E8-B975-C194CB59DC83}" type="presParOf" srcId="{FF9E74D3-6E25-4890-A201-B2F1FF13F86F}" destId="{FECD8D7A-10BE-4B3C-9B56-7A3BE996B5B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874C51-1F07-44DC-B63D-C559FEBA7FE7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82583E9-83AD-4087-A59D-A8F24EAC2348}">
      <dgm:prSet phldrT="[文字]" custT="1"/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螺旋式教學</a:t>
          </a:r>
          <a:endParaRPr lang="zh-TW" altLang="en-US" sz="3200" b="1" dirty="0">
            <a:solidFill>
              <a:schemeClr val="bg1"/>
            </a:solidFill>
          </a:endParaRPr>
        </a:p>
      </dgm:t>
    </dgm:pt>
    <dgm:pt modelId="{48BAD98B-F621-4EFF-A413-9C945E019200}" type="parTrans" cxnId="{D50603F4-AB75-4D9F-A768-2265D3234B00}">
      <dgm:prSet/>
      <dgm:spPr/>
      <dgm:t>
        <a:bodyPr/>
        <a:lstStyle/>
        <a:p>
          <a:endParaRPr lang="zh-TW" altLang="en-US"/>
        </a:p>
      </dgm:t>
    </dgm:pt>
    <dgm:pt modelId="{EAD55299-A1B7-4FC8-8BE1-D57DD45EBE60}" type="sibTrans" cxnId="{D50603F4-AB75-4D9F-A768-2265D3234B00}">
      <dgm:prSet/>
      <dgm:spPr/>
      <dgm:t>
        <a:bodyPr/>
        <a:lstStyle/>
        <a:p>
          <a:endParaRPr lang="zh-TW" altLang="en-US"/>
        </a:p>
      </dgm:t>
    </dgm:pt>
    <dgm:pt modelId="{D88B1893-B38F-46AB-9FDE-B6911DC1EEAE}">
      <dgm:prSet phldrT="[文字]" custT="1"/>
      <dgm:spPr>
        <a:solidFill>
          <a:srgbClr val="FFC0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差異化教學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9D1D5B78-5E6D-4F3D-A9F0-0A267A70C156}" type="parTrans" cxnId="{77C1D7FF-50C9-4901-A572-A345CE2F92DC}">
      <dgm:prSet/>
      <dgm:spPr/>
      <dgm:t>
        <a:bodyPr/>
        <a:lstStyle/>
        <a:p>
          <a:endParaRPr lang="zh-TW" altLang="en-US"/>
        </a:p>
      </dgm:t>
    </dgm:pt>
    <dgm:pt modelId="{06ED8C2F-0BF9-4AF0-A41C-FC022C1A98DA}" type="sibTrans" cxnId="{77C1D7FF-50C9-4901-A572-A345CE2F92DC}">
      <dgm:prSet/>
      <dgm:spPr/>
      <dgm:t>
        <a:bodyPr/>
        <a:lstStyle/>
        <a:p>
          <a:endParaRPr lang="zh-TW" altLang="en-US"/>
        </a:p>
      </dgm:t>
    </dgm:pt>
    <dgm:pt modelId="{83977FF2-1761-4AB0-ABD5-5D6703183D60}">
      <dgm:prSet phldrT="[文字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分組合作學習</a:t>
          </a:r>
          <a:endParaRPr lang="zh-TW" altLang="en-US" sz="2800" b="1" dirty="0">
            <a:solidFill>
              <a:schemeClr val="tx1"/>
            </a:solidFill>
          </a:endParaRPr>
        </a:p>
      </dgm:t>
    </dgm:pt>
    <dgm:pt modelId="{89555CF2-B1DB-4CFB-A0F8-3A97980515EA}" type="parTrans" cxnId="{83F2B9F6-4A2F-4554-96F5-82B5511B5261}">
      <dgm:prSet/>
      <dgm:spPr/>
      <dgm:t>
        <a:bodyPr/>
        <a:lstStyle/>
        <a:p>
          <a:endParaRPr lang="zh-TW" altLang="en-US"/>
        </a:p>
      </dgm:t>
    </dgm:pt>
    <dgm:pt modelId="{62741A3A-9F86-479A-8809-6C0EA939BE38}" type="sibTrans" cxnId="{83F2B9F6-4A2F-4554-96F5-82B5511B5261}">
      <dgm:prSet/>
      <dgm:spPr/>
      <dgm:t>
        <a:bodyPr/>
        <a:lstStyle/>
        <a:p>
          <a:endParaRPr lang="zh-TW" altLang="en-US"/>
        </a:p>
      </dgm:t>
    </dgm:pt>
    <dgm:pt modelId="{6AD8DCF8-4962-48C6-999D-D665F0E0513B}">
      <dgm:prSet phldrT="[文字]" custT="1"/>
      <dgm:spPr>
        <a:solidFill>
          <a:srgbClr val="89E0FF"/>
        </a:solidFill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任務導向教學</a:t>
          </a:r>
          <a:endParaRPr lang="zh-TW" altLang="en-US" sz="2800" b="1" dirty="0">
            <a:solidFill>
              <a:schemeClr val="tx1"/>
            </a:solidFill>
          </a:endParaRPr>
        </a:p>
      </dgm:t>
    </dgm:pt>
    <dgm:pt modelId="{A277B235-315C-4F2F-8272-48F4DFDF9441}" type="parTrans" cxnId="{79D6EC77-DCD3-4FAD-900A-0DB50F5D45C4}">
      <dgm:prSet/>
      <dgm:spPr/>
      <dgm:t>
        <a:bodyPr/>
        <a:lstStyle/>
        <a:p>
          <a:endParaRPr lang="zh-TW" altLang="en-US"/>
        </a:p>
      </dgm:t>
    </dgm:pt>
    <dgm:pt modelId="{F3A079E4-A4C3-4094-97BB-585ED916F1C0}" type="sibTrans" cxnId="{79D6EC77-DCD3-4FAD-900A-0DB50F5D45C4}">
      <dgm:prSet/>
      <dgm:spPr/>
      <dgm:t>
        <a:bodyPr/>
        <a:lstStyle/>
        <a:p>
          <a:endParaRPr lang="zh-TW" altLang="en-US"/>
        </a:p>
      </dgm:t>
    </dgm:pt>
    <dgm:pt modelId="{F4B0E6FB-2BE5-40AD-92B5-84D6D01980BE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多元方式評量</a:t>
          </a:r>
        </a:p>
        <a:p>
          <a:r>
            <a: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形成性</a:t>
          </a:r>
          <a:r>
            <a: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總結性</a:t>
          </a:r>
          <a:r>
            <a: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911CBC-A5E3-4A5C-AEC8-5A8776BA0F9B}" type="parTrans" cxnId="{897B76C2-E882-4570-BF52-8499CE4DA6D8}">
      <dgm:prSet/>
      <dgm:spPr/>
      <dgm:t>
        <a:bodyPr/>
        <a:lstStyle/>
        <a:p>
          <a:endParaRPr lang="zh-TW" altLang="en-US"/>
        </a:p>
      </dgm:t>
    </dgm:pt>
    <dgm:pt modelId="{1DA1F59B-9BE0-45C5-9408-BC59A53BBF20}" type="sibTrans" cxnId="{897B76C2-E882-4570-BF52-8499CE4DA6D8}">
      <dgm:prSet/>
      <dgm:spPr/>
      <dgm:t>
        <a:bodyPr/>
        <a:lstStyle/>
        <a:p>
          <a:endParaRPr lang="zh-TW" altLang="en-US"/>
        </a:p>
      </dgm:t>
    </dgm:pt>
    <dgm:pt modelId="{D66EC68F-ADCE-4BE6-9EF1-96C0A7AA77BC}" type="pres">
      <dgm:prSet presAssocID="{97874C51-1F07-44DC-B63D-C559FEBA7FE7}" presName="Name0" presStyleCnt="0">
        <dgm:presLayoutVars>
          <dgm:dir/>
          <dgm:resizeHandles val="exact"/>
        </dgm:presLayoutVars>
      </dgm:prSet>
      <dgm:spPr/>
    </dgm:pt>
    <dgm:pt modelId="{87B4B5CC-EAD8-4A62-8122-22337AD93432}" type="pres">
      <dgm:prSet presAssocID="{97874C51-1F07-44DC-B63D-C559FEBA7FE7}" presName="cycle" presStyleCnt="0"/>
      <dgm:spPr/>
    </dgm:pt>
    <dgm:pt modelId="{DE46A56D-2758-480F-8BAF-623EBF954236}" type="pres">
      <dgm:prSet presAssocID="{082583E9-83AD-4087-A59D-A8F24EAC2348}" presName="nodeFirstNode" presStyleLbl="node1" presStyleIdx="0" presStyleCnt="5" custRadScaleRad="100012" custRadScaleInc="1480">
        <dgm:presLayoutVars>
          <dgm:bulletEnabled val="1"/>
        </dgm:presLayoutVars>
      </dgm:prSet>
      <dgm:spPr/>
    </dgm:pt>
    <dgm:pt modelId="{1D03A35A-84F0-4959-B6AE-15615EEA66E0}" type="pres">
      <dgm:prSet presAssocID="{EAD55299-A1B7-4FC8-8BE1-D57DD45EBE60}" presName="sibTransFirstNode" presStyleLbl="bgShp" presStyleIdx="0" presStyleCnt="1" custLinFactNeighborX="1340" custLinFactNeighborY="1166"/>
      <dgm:spPr/>
    </dgm:pt>
    <dgm:pt modelId="{64D86F1A-DE7E-445B-BA9C-C51ED761C358}" type="pres">
      <dgm:prSet presAssocID="{D88B1893-B38F-46AB-9FDE-B6911DC1EEAE}" presName="nodeFollowingNodes" presStyleLbl="node1" presStyleIdx="1" presStyleCnt="5">
        <dgm:presLayoutVars>
          <dgm:bulletEnabled val="1"/>
        </dgm:presLayoutVars>
      </dgm:prSet>
      <dgm:spPr/>
    </dgm:pt>
    <dgm:pt modelId="{FD583654-2C31-4821-AFF4-635BC603CCFA}" type="pres">
      <dgm:prSet presAssocID="{83977FF2-1761-4AB0-ABD5-5D6703183D60}" presName="nodeFollowingNodes" presStyleLbl="node1" presStyleIdx="2" presStyleCnt="5" custRadScaleRad="104790" custRadScaleInc="-22893">
        <dgm:presLayoutVars>
          <dgm:bulletEnabled val="1"/>
        </dgm:presLayoutVars>
      </dgm:prSet>
      <dgm:spPr/>
    </dgm:pt>
    <dgm:pt modelId="{D4FA6718-6EEF-4CF5-873E-A9F7DE31053F}" type="pres">
      <dgm:prSet presAssocID="{6AD8DCF8-4962-48C6-999D-D665F0E0513B}" presName="nodeFollowingNodes" presStyleLbl="node1" presStyleIdx="3" presStyleCnt="5" custRadScaleRad="103477" custRadScaleInc="18000">
        <dgm:presLayoutVars>
          <dgm:bulletEnabled val="1"/>
        </dgm:presLayoutVars>
      </dgm:prSet>
      <dgm:spPr/>
    </dgm:pt>
    <dgm:pt modelId="{FAD7D573-77F2-484D-92B9-3F00D647422F}" type="pres">
      <dgm:prSet presAssocID="{F4B0E6FB-2BE5-40AD-92B5-84D6D01980BE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6BBF1B28-1B74-4A2C-8E2F-3FDDCB516DF3}" type="presOf" srcId="{F4B0E6FB-2BE5-40AD-92B5-84D6D01980BE}" destId="{FAD7D573-77F2-484D-92B9-3F00D647422F}" srcOrd="0" destOrd="0" presId="urn:microsoft.com/office/officeart/2005/8/layout/cycle3"/>
    <dgm:cxn modelId="{C1CE8F28-9A3A-4DDE-ADA0-A729D6A3D661}" type="presOf" srcId="{EAD55299-A1B7-4FC8-8BE1-D57DD45EBE60}" destId="{1D03A35A-84F0-4959-B6AE-15615EEA66E0}" srcOrd="0" destOrd="0" presId="urn:microsoft.com/office/officeart/2005/8/layout/cycle3"/>
    <dgm:cxn modelId="{79D6EC77-DCD3-4FAD-900A-0DB50F5D45C4}" srcId="{97874C51-1F07-44DC-B63D-C559FEBA7FE7}" destId="{6AD8DCF8-4962-48C6-999D-D665F0E0513B}" srcOrd="3" destOrd="0" parTransId="{A277B235-315C-4F2F-8272-48F4DFDF9441}" sibTransId="{F3A079E4-A4C3-4094-97BB-585ED916F1C0}"/>
    <dgm:cxn modelId="{6DEC0D98-E47B-4E80-AB7F-DC0087F50AC7}" type="presOf" srcId="{6AD8DCF8-4962-48C6-999D-D665F0E0513B}" destId="{D4FA6718-6EEF-4CF5-873E-A9F7DE31053F}" srcOrd="0" destOrd="0" presId="urn:microsoft.com/office/officeart/2005/8/layout/cycle3"/>
    <dgm:cxn modelId="{FFAB23A7-BFB9-43F3-9096-9F0EB2758828}" type="presOf" srcId="{83977FF2-1761-4AB0-ABD5-5D6703183D60}" destId="{FD583654-2C31-4821-AFF4-635BC603CCFA}" srcOrd="0" destOrd="0" presId="urn:microsoft.com/office/officeart/2005/8/layout/cycle3"/>
    <dgm:cxn modelId="{897B76C2-E882-4570-BF52-8499CE4DA6D8}" srcId="{97874C51-1F07-44DC-B63D-C559FEBA7FE7}" destId="{F4B0E6FB-2BE5-40AD-92B5-84D6D01980BE}" srcOrd="4" destOrd="0" parTransId="{F0911CBC-A5E3-4A5C-AEC8-5A8776BA0F9B}" sibTransId="{1DA1F59B-9BE0-45C5-9408-BC59A53BBF20}"/>
    <dgm:cxn modelId="{A10F9ED2-D113-4661-B4AE-948AA37FA190}" type="presOf" srcId="{97874C51-1F07-44DC-B63D-C559FEBA7FE7}" destId="{D66EC68F-ADCE-4BE6-9EF1-96C0A7AA77BC}" srcOrd="0" destOrd="0" presId="urn:microsoft.com/office/officeart/2005/8/layout/cycle3"/>
    <dgm:cxn modelId="{8C76C7E1-2C68-4DC7-9F26-413DAD3DCB29}" type="presOf" srcId="{D88B1893-B38F-46AB-9FDE-B6911DC1EEAE}" destId="{64D86F1A-DE7E-445B-BA9C-C51ED761C358}" srcOrd="0" destOrd="0" presId="urn:microsoft.com/office/officeart/2005/8/layout/cycle3"/>
    <dgm:cxn modelId="{01B0BBF1-EAB7-466E-B4E2-D84313586286}" type="presOf" srcId="{082583E9-83AD-4087-A59D-A8F24EAC2348}" destId="{DE46A56D-2758-480F-8BAF-623EBF954236}" srcOrd="0" destOrd="0" presId="urn:microsoft.com/office/officeart/2005/8/layout/cycle3"/>
    <dgm:cxn modelId="{D50603F4-AB75-4D9F-A768-2265D3234B00}" srcId="{97874C51-1F07-44DC-B63D-C559FEBA7FE7}" destId="{082583E9-83AD-4087-A59D-A8F24EAC2348}" srcOrd="0" destOrd="0" parTransId="{48BAD98B-F621-4EFF-A413-9C945E019200}" sibTransId="{EAD55299-A1B7-4FC8-8BE1-D57DD45EBE60}"/>
    <dgm:cxn modelId="{83F2B9F6-4A2F-4554-96F5-82B5511B5261}" srcId="{97874C51-1F07-44DC-B63D-C559FEBA7FE7}" destId="{83977FF2-1761-4AB0-ABD5-5D6703183D60}" srcOrd="2" destOrd="0" parTransId="{89555CF2-B1DB-4CFB-A0F8-3A97980515EA}" sibTransId="{62741A3A-9F86-479A-8809-6C0EA939BE38}"/>
    <dgm:cxn modelId="{77C1D7FF-50C9-4901-A572-A345CE2F92DC}" srcId="{97874C51-1F07-44DC-B63D-C559FEBA7FE7}" destId="{D88B1893-B38F-46AB-9FDE-B6911DC1EEAE}" srcOrd="1" destOrd="0" parTransId="{9D1D5B78-5E6D-4F3D-A9F0-0A267A70C156}" sibTransId="{06ED8C2F-0BF9-4AF0-A41C-FC022C1A98DA}"/>
    <dgm:cxn modelId="{FC49A417-37D2-4C99-9FBC-56F23AF2DE8D}" type="presParOf" srcId="{D66EC68F-ADCE-4BE6-9EF1-96C0A7AA77BC}" destId="{87B4B5CC-EAD8-4A62-8122-22337AD93432}" srcOrd="0" destOrd="0" presId="urn:microsoft.com/office/officeart/2005/8/layout/cycle3"/>
    <dgm:cxn modelId="{66CFE7BA-9446-4CB6-BE0E-4B2F714F5176}" type="presParOf" srcId="{87B4B5CC-EAD8-4A62-8122-22337AD93432}" destId="{DE46A56D-2758-480F-8BAF-623EBF954236}" srcOrd="0" destOrd="0" presId="urn:microsoft.com/office/officeart/2005/8/layout/cycle3"/>
    <dgm:cxn modelId="{422B8344-1464-413E-BAC8-A05FC656F794}" type="presParOf" srcId="{87B4B5CC-EAD8-4A62-8122-22337AD93432}" destId="{1D03A35A-84F0-4959-B6AE-15615EEA66E0}" srcOrd="1" destOrd="0" presId="urn:microsoft.com/office/officeart/2005/8/layout/cycle3"/>
    <dgm:cxn modelId="{2781601F-321D-4CCC-BE1C-0F1EC07CA3C7}" type="presParOf" srcId="{87B4B5CC-EAD8-4A62-8122-22337AD93432}" destId="{64D86F1A-DE7E-445B-BA9C-C51ED761C358}" srcOrd="2" destOrd="0" presId="urn:microsoft.com/office/officeart/2005/8/layout/cycle3"/>
    <dgm:cxn modelId="{B36693FD-85FE-44DD-9F9E-352DEA98C76E}" type="presParOf" srcId="{87B4B5CC-EAD8-4A62-8122-22337AD93432}" destId="{FD583654-2C31-4821-AFF4-635BC603CCFA}" srcOrd="3" destOrd="0" presId="urn:microsoft.com/office/officeart/2005/8/layout/cycle3"/>
    <dgm:cxn modelId="{2EECECAF-B805-4E95-9FE0-C9689917E5DC}" type="presParOf" srcId="{87B4B5CC-EAD8-4A62-8122-22337AD93432}" destId="{D4FA6718-6EEF-4CF5-873E-A9F7DE31053F}" srcOrd="4" destOrd="0" presId="urn:microsoft.com/office/officeart/2005/8/layout/cycle3"/>
    <dgm:cxn modelId="{8E3DA6F9-093F-4D0E-8F09-564856F95FAE}" type="presParOf" srcId="{87B4B5CC-EAD8-4A62-8122-22337AD93432}" destId="{FAD7D573-77F2-484D-92B9-3F00D647422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AEA13-5CAE-43BA-B5FF-4518DE0B3918}">
      <dsp:nvSpPr>
        <dsp:cNvPr id="0" name=""/>
        <dsp:cNvSpPr/>
      </dsp:nvSpPr>
      <dsp:spPr>
        <a:xfrm>
          <a:off x="3159118" y="30067"/>
          <a:ext cx="1032935" cy="103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提高興趣</a:t>
          </a:r>
        </a:p>
      </dsp:txBody>
      <dsp:txXfrm>
        <a:off x="3159118" y="30067"/>
        <a:ext cx="1032935" cy="1032935"/>
      </dsp:txXfrm>
    </dsp:sp>
    <dsp:sp modelId="{C4719D20-47D2-4B85-B279-DE5E1299C7E1}">
      <dsp:nvSpPr>
        <dsp:cNvPr id="0" name=""/>
        <dsp:cNvSpPr/>
      </dsp:nvSpPr>
      <dsp:spPr>
        <a:xfrm>
          <a:off x="725579" y="-260"/>
          <a:ext cx="3877433" cy="3877433"/>
        </a:xfrm>
        <a:prstGeom prst="circularArrow">
          <a:avLst>
            <a:gd name="adj1" fmla="val 5195"/>
            <a:gd name="adj2" fmla="val 335518"/>
            <a:gd name="adj3" fmla="val 21294852"/>
            <a:gd name="adj4" fmla="val 19764828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BC011-B964-45AF-8F9D-7078DC3C3DFA}">
      <dsp:nvSpPr>
        <dsp:cNvPr id="0" name=""/>
        <dsp:cNvSpPr/>
      </dsp:nvSpPr>
      <dsp:spPr>
        <a:xfrm>
          <a:off x="3784130" y="1953655"/>
          <a:ext cx="1032935" cy="103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發現問題</a:t>
          </a:r>
        </a:p>
      </dsp:txBody>
      <dsp:txXfrm>
        <a:off x="3784130" y="1953655"/>
        <a:ext cx="1032935" cy="1032935"/>
      </dsp:txXfrm>
    </dsp:sp>
    <dsp:sp modelId="{A308C3A9-8795-4617-B13B-ACE37B03C343}">
      <dsp:nvSpPr>
        <dsp:cNvPr id="0" name=""/>
        <dsp:cNvSpPr/>
      </dsp:nvSpPr>
      <dsp:spPr>
        <a:xfrm>
          <a:off x="725579" y="-260"/>
          <a:ext cx="3877433" cy="3877433"/>
        </a:xfrm>
        <a:prstGeom prst="circularArrow">
          <a:avLst>
            <a:gd name="adj1" fmla="val 5195"/>
            <a:gd name="adj2" fmla="val 335518"/>
            <a:gd name="adj3" fmla="val 4016367"/>
            <a:gd name="adj4" fmla="val 2251901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730DAC-2EDF-4E05-ABAC-44C2CF46608D}">
      <dsp:nvSpPr>
        <dsp:cNvPr id="0" name=""/>
        <dsp:cNvSpPr/>
      </dsp:nvSpPr>
      <dsp:spPr>
        <a:xfrm>
          <a:off x="2147828" y="3142498"/>
          <a:ext cx="1032935" cy="103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學習新知</a:t>
          </a:r>
        </a:p>
      </dsp:txBody>
      <dsp:txXfrm>
        <a:off x="2147828" y="3142498"/>
        <a:ext cx="1032935" cy="1032935"/>
      </dsp:txXfrm>
    </dsp:sp>
    <dsp:sp modelId="{3C7EAAA8-045E-48EC-A861-4AC90D9E0103}">
      <dsp:nvSpPr>
        <dsp:cNvPr id="0" name=""/>
        <dsp:cNvSpPr/>
      </dsp:nvSpPr>
      <dsp:spPr>
        <a:xfrm>
          <a:off x="725579" y="-260"/>
          <a:ext cx="3877433" cy="3877433"/>
        </a:xfrm>
        <a:prstGeom prst="circularArrow">
          <a:avLst>
            <a:gd name="adj1" fmla="val 5195"/>
            <a:gd name="adj2" fmla="val 335518"/>
            <a:gd name="adj3" fmla="val 8212582"/>
            <a:gd name="adj4" fmla="val 6448115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357814-9578-4D28-B14C-6B835DB87A16}">
      <dsp:nvSpPr>
        <dsp:cNvPr id="0" name=""/>
        <dsp:cNvSpPr/>
      </dsp:nvSpPr>
      <dsp:spPr>
        <a:xfrm>
          <a:off x="511526" y="1953655"/>
          <a:ext cx="1032935" cy="103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應用所學</a:t>
          </a:r>
        </a:p>
      </dsp:txBody>
      <dsp:txXfrm>
        <a:off x="511526" y="1953655"/>
        <a:ext cx="1032935" cy="1032935"/>
      </dsp:txXfrm>
    </dsp:sp>
    <dsp:sp modelId="{63020136-5461-457F-8F3D-E6FCB31DF5AD}">
      <dsp:nvSpPr>
        <dsp:cNvPr id="0" name=""/>
        <dsp:cNvSpPr/>
      </dsp:nvSpPr>
      <dsp:spPr>
        <a:xfrm>
          <a:off x="725579" y="-260"/>
          <a:ext cx="3877433" cy="3877433"/>
        </a:xfrm>
        <a:prstGeom prst="circularArrow">
          <a:avLst>
            <a:gd name="adj1" fmla="val 5195"/>
            <a:gd name="adj2" fmla="val 335518"/>
            <a:gd name="adj3" fmla="val 12299654"/>
            <a:gd name="adj4" fmla="val 10769630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DAF7A-919A-485D-9285-CA1D3DE5E912}">
      <dsp:nvSpPr>
        <dsp:cNvPr id="0" name=""/>
        <dsp:cNvSpPr/>
      </dsp:nvSpPr>
      <dsp:spPr>
        <a:xfrm>
          <a:off x="1136538" y="30067"/>
          <a:ext cx="1032935" cy="103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標楷體" panose="03000509000000000000" pitchFamily="65" charset="-120"/>
              <a:ea typeface="標楷體" panose="03000509000000000000" pitchFamily="65" charset="-120"/>
            </a:rPr>
            <a:t>解決問題</a:t>
          </a:r>
        </a:p>
      </dsp:txBody>
      <dsp:txXfrm>
        <a:off x="1136538" y="30067"/>
        <a:ext cx="1032935" cy="1032935"/>
      </dsp:txXfrm>
    </dsp:sp>
    <dsp:sp modelId="{AE6C45F9-B2A7-4912-976D-513E731630A9}">
      <dsp:nvSpPr>
        <dsp:cNvPr id="0" name=""/>
        <dsp:cNvSpPr/>
      </dsp:nvSpPr>
      <dsp:spPr>
        <a:xfrm>
          <a:off x="725579" y="-260"/>
          <a:ext cx="3877433" cy="3877433"/>
        </a:xfrm>
        <a:prstGeom prst="circularArrow">
          <a:avLst>
            <a:gd name="adj1" fmla="val 5195"/>
            <a:gd name="adj2" fmla="val 335518"/>
            <a:gd name="adj3" fmla="val 16867350"/>
            <a:gd name="adj4" fmla="val 15197132"/>
            <a:gd name="adj5" fmla="val 6061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6F86F-9D85-4751-BB73-F1F6820081BF}">
      <dsp:nvSpPr>
        <dsp:cNvPr id="0" name=""/>
        <dsp:cNvSpPr/>
      </dsp:nvSpPr>
      <dsp:spPr>
        <a:xfrm>
          <a:off x="2237229" y="-135841"/>
          <a:ext cx="2337529" cy="1294040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/>
            <a:t>anxiety</a:t>
          </a:r>
          <a:endParaRPr lang="zh-TW" altLang="en-US" sz="3200" b="1" kern="1200" dirty="0"/>
        </a:p>
      </dsp:txBody>
      <dsp:txXfrm>
        <a:off x="2275130" y="-97940"/>
        <a:ext cx="2261727" cy="1218238"/>
      </dsp:txXfrm>
    </dsp:sp>
    <dsp:sp modelId="{23BD5F3B-F06D-429C-86C0-55D65A9F6EDD}">
      <dsp:nvSpPr>
        <dsp:cNvPr id="0" name=""/>
        <dsp:cNvSpPr/>
      </dsp:nvSpPr>
      <dsp:spPr>
        <a:xfrm rot="3600000">
          <a:off x="3799278" y="1788895"/>
          <a:ext cx="889450" cy="34751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/>
        </a:p>
      </dsp:txBody>
      <dsp:txXfrm>
        <a:off x="3903533" y="1858399"/>
        <a:ext cx="680940" cy="208510"/>
      </dsp:txXfrm>
    </dsp:sp>
    <dsp:sp modelId="{A1E09B6E-1F51-4A20-A656-5370F89C513D}">
      <dsp:nvSpPr>
        <dsp:cNvPr id="0" name=""/>
        <dsp:cNvSpPr/>
      </dsp:nvSpPr>
      <dsp:spPr>
        <a:xfrm>
          <a:off x="3984399" y="2767111"/>
          <a:ext cx="2123497" cy="1169797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/>
            <a:t>cognition</a:t>
          </a:r>
          <a:endParaRPr lang="zh-TW" altLang="en-US" sz="3200" b="1" kern="1200" dirty="0"/>
        </a:p>
      </dsp:txBody>
      <dsp:txXfrm>
        <a:off x="4018661" y="2801373"/>
        <a:ext cx="2054973" cy="1101273"/>
      </dsp:txXfrm>
    </dsp:sp>
    <dsp:sp modelId="{7A3716B7-3FF7-4D01-B1B1-B52B7FE5D87B}">
      <dsp:nvSpPr>
        <dsp:cNvPr id="0" name=""/>
        <dsp:cNvSpPr/>
      </dsp:nvSpPr>
      <dsp:spPr>
        <a:xfrm rot="10800000">
          <a:off x="2983767" y="3178250"/>
          <a:ext cx="889450" cy="34751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/>
        </a:p>
      </dsp:txBody>
      <dsp:txXfrm rot="10800000">
        <a:off x="3088022" y="3247754"/>
        <a:ext cx="680940" cy="208510"/>
      </dsp:txXfrm>
    </dsp:sp>
    <dsp:sp modelId="{514336BA-19CE-4892-97C6-3C80256911B0}">
      <dsp:nvSpPr>
        <dsp:cNvPr id="0" name=""/>
        <dsp:cNvSpPr/>
      </dsp:nvSpPr>
      <dsp:spPr>
        <a:xfrm>
          <a:off x="659091" y="2731912"/>
          <a:ext cx="2213494" cy="1240194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b="1" kern="1200" dirty="0"/>
            <a:t>behavior</a:t>
          </a:r>
          <a:endParaRPr lang="zh-TW" altLang="en-US" sz="3200" b="1" kern="1200" dirty="0"/>
        </a:p>
      </dsp:txBody>
      <dsp:txXfrm>
        <a:off x="695415" y="2768236"/>
        <a:ext cx="2140846" cy="1167546"/>
      </dsp:txXfrm>
    </dsp:sp>
    <dsp:sp modelId="{C822B4D4-8916-473F-8C52-15375996E026}">
      <dsp:nvSpPr>
        <dsp:cNvPr id="0" name=""/>
        <dsp:cNvSpPr/>
      </dsp:nvSpPr>
      <dsp:spPr>
        <a:xfrm rot="18000000">
          <a:off x="2133419" y="1771296"/>
          <a:ext cx="889450" cy="347518"/>
        </a:xfrm>
        <a:prstGeom prst="left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>
            <a:solidFill>
              <a:srgbClr val="FFC000"/>
            </a:solidFill>
          </a:endParaRPr>
        </a:p>
      </dsp:txBody>
      <dsp:txXfrm>
        <a:off x="2237674" y="1840800"/>
        <a:ext cx="680940" cy="2085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D0BFF-1892-4BF1-A07B-13404A189276}">
      <dsp:nvSpPr>
        <dsp:cNvPr id="0" name=""/>
        <dsp:cNvSpPr/>
      </dsp:nvSpPr>
      <dsp:spPr>
        <a:xfrm>
          <a:off x="1381418" y="628"/>
          <a:ext cx="1964222" cy="982111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簡報</a:t>
          </a:r>
        </a:p>
      </dsp:txBody>
      <dsp:txXfrm>
        <a:off x="1410183" y="29393"/>
        <a:ext cx="1906692" cy="924581"/>
      </dsp:txXfrm>
    </dsp:sp>
    <dsp:sp modelId="{52233210-19AF-4808-A187-8E6B5AB57330}">
      <dsp:nvSpPr>
        <dsp:cNvPr id="0" name=""/>
        <dsp:cNvSpPr/>
      </dsp:nvSpPr>
      <dsp:spPr>
        <a:xfrm rot="5400000">
          <a:off x="1851812" y="1450517"/>
          <a:ext cx="1023434" cy="34373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/>
        </a:p>
      </dsp:txBody>
      <dsp:txXfrm>
        <a:off x="1954933" y="1519265"/>
        <a:ext cx="817192" cy="206242"/>
      </dsp:txXfrm>
    </dsp:sp>
    <dsp:sp modelId="{C17D1377-FC06-4386-9B45-7E59D15340E8}">
      <dsp:nvSpPr>
        <dsp:cNvPr id="0" name=""/>
        <dsp:cNvSpPr/>
      </dsp:nvSpPr>
      <dsp:spPr>
        <a:xfrm>
          <a:off x="1381418" y="2262033"/>
          <a:ext cx="1964222" cy="98211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教案</a:t>
          </a:r>
        </a:p>
      </dsp:txBody>
      <dsp:txXfrm>
        <a:off x="1410183" y="2290798"/>
        <a:ext cx="1906692" cy="924581"/>
      </dsp:txXfrm>
    </dsp:sp>
    <dsp:sp modelId="{CB88CA8A-E972-4184-AB63-004805364B23}">
      <dsp:nvSpPr>
        <dsp:cNvPr id="0" name=""/>
        <dsp:cNvSpPr/>
      </dsp:nvSpPr>
      <dsp:spPr>
        <a:xfrm rot="16200000">
          <a:off x="1851812" y="1338318"/>
          <a:ext cx="1023434" cy="568135"/>
        </a:xfrm>
        <a:prstGeom prst="left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200" kern="1200"/>
        </a:p>
      </dsp:txBody>
      <dsp:txXfrm>
        <a:off x="2022253" y="1451945"/>
        <a:ext cx="682553" cy="340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524ED-0B4D-4049-BC67-52E420E2556F}">
      <dsp:nvSpPr>
        <dsp:cNvPr id="0" name=""/>
        <dsp:cNvSpPr/>
      </dsp:nvSpPr>
      <dsp:spPr>
        <a:xfrm rot="5400000">
          <a:off x="-145275" y="148119"/>
          <a:ext cx="968501" cy="677951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1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 rot="-5400000">
        <a:off x="1" y="341820"/>
        <a:ext cx="677951" cy="290550"/>
      </dsp:txXfrm>
    </dsp:sp>
    <dsp:sp modelId="{7CD025D7-CB7E-4210-BD96-283A4E3954F4}">
      <dsp:nvSpPr>
        <dsp:cNvPr id="0" name=""/>
        <dsp:cNvSpPr/>
      </dsp:nvSpPr>
      <dsp:spPr>
        <a:xfrm rot="5400000">
          <a:off x="4886108" y="-4205312"/>
          <a:ext cx="629857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Air Pressure And Wind    (2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300" kern="1200" dirty="0"/>
        </a:p>
      </dsp:txBody>
      <dsp:txXfrm rot="-5400000">
        <a:off x="677952" y="33591"/>
        <a:ext cx="9015423" cy="568363"/>
      </dsp:txXfrm>
    </dsp:sp>
    <dsp:sp modelId="{E73C6619-18F8-43F0-9094-FE025B3CF3A9}">
      <dsp:nvSpPr>
        <dsp:cNvPr id="0" name=""/>
        <dsp:cNvSpPr/>
      </dsp:nvSpPr>
      <dsp:spPr>
        <a:xfrm rot="5400000">
          <a:off x="-145275" y="1019284"/>
          <a:ext cx="968501" cy="677951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accent5">
              <a:hueOff val="1202141"/>
              <a:satOff val="-5276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2</a:t>
          </a:r>
          <a:endParaRPr lang="zh-TW" altLang="en-US" sz="1800" b="1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1212985"/>
        <a:ext cx="677951" cy="290550"/>
      </dsp:txXfrm>
    </dsp:sp>
    <dsp:sp modelId="{61DC8001-75E8-4626-89C2-53255D3A71B5}">
      <dsp:nvSpPr>
        <dsp:cNvPr id="0" name=""/>
        <dsp:cNvSpPr/>
      </dsp:nvSpPr>
      <dsp:spPr>
        <a:xfrm rot="5400000">
          <a:off x="4886273" y="-3334313"/>
          <a:ext cx="629526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202141"/>
              <a:satOff val="-5276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Monsoons And Taiwan (I)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 </a:t>
          </a: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(2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300" kern="1200" dirty="0"/>
        </a:p>
      </dsp:txBody>
      <dsp:txXfrm rot="-5400000">
        <a:off x="677952" y="904739"/>
        <a:ext cx="9015439" cy="568064"/>
      </dsp:txXfrm>
    </dsp:sp>
    <dsp:sp modelId="{49008D21-78A4-4850-9435-1CCF0B2D442A}">
      <dsp:nvSpPr>
        <dsp:cNvPr id="0" name=""/>
        <dsp:cNvSpPr/>
      </dsp:nvSpPr>
      <dsp:spPr>
        <a:xfrm rot="5400000">
          <a:off x="-145275" y="1890449"/>
          <a:ext cx="968501" cy="677951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5">
              <a:hueOff val="2404281"/>
              <a:satOff val="-10552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noProof="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3</a:t>
          </a:r>
          <a:endParaRPr lang="zh-TW" altLang="en-US" sz="1800" b="1" kern="1200" noProof="0" dirty="0">
            <a:solidFill>
              <a:srgbClr val="FFFF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2084150"/>
        <a:ext cx="677951" cy="290550"/>
      </dsp:txXfrm>
    </dsp:sp>
    <dsp:sp modelId="{AEFC2D9E-B580-47C1-B09C-A14CF626E3E9}">
      <dsp:nvSpPr>
        <dsp:cNvPr id="0" name=""/>
        <dsp:cNvSpPr/>
      </dsp:nvSpPr>
      <dsp:spPr>
        <a:xfrm rot="5400000">
          <a:off x="4886273" y="-2463148"/>
          <a:ext cx="629526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404281"/>
              <a:satOff val="-10552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Monsoons And Taiwan (II)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    </a:t>
          </a: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300" kern="1200" dirty="0"/>
        </a:p>
      </dsp:txBody>
      <dsp:txXfrm rot="-5400000">
        <a:off x="677952" y="1775904"/>
        <a:ext cx="9015439" cy="568064"/>
      </dsp:txXfrm>
    </dsp:sp>
    <dsp:sp modelId="{E63A385A-D816-4CD6-98BA-30CF8F539D34}">
      <dsp:nvSpPr>
        <dsp:cNvPr id="0" name=""/>
        <dsp:cNvSpPr/>
      </dsp:nvSpPr>
      <dsp:spPr>
        <a:xfrm rot="5400000">
          <a:off x="-145275" y="2761614"/>
          <a:ext cx="968501" cy="677951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5">
              <a:hueOff val="3606422"/>
              <a:satOff val="-15828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4</a:t>
          </a:r>
          <a:endParaRPr lang="zh-TW" altLang="en-US" sz="1800" b="1" kern="1200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2955315"/>
        <a:ext cx="677951" cy="290550"/>
      </dsp:txXfrm>
    </dsp:sp>
    <dsp:sp modelId="{4553AA86-E933-46A3-B91B-60B1BE7AC9D1}">
      <dsp:nvSpPr>
        <dsp:cNvPr id="0" name=""/>
        <dsp:cNvSpPr/>
      </dsp:nvSpPr>
      <dsp:spPr>
        <a:xfrm rot="5400000">
          <a:off x="4849817" y="-1591983"/>
          <a:ext cx="629526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606422"/>
              <a:satOff val="-15828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Typhoons And Taiwan</a:t>
          </a:r>
          <a:r>
            <a:rPr lang="zh-TW" altLang="en-US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 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300" kern="1200" dirty="0"/>
        </a:p>
      </dsp:txBody>
      <dsp:txXfrm rot="-5400000">
        <a:off x="641496" y="2647069"/>
        <a:ext cx="9015439" cy="568064"/>
      </dsp:txXfrm>
    </dsp:sp>
    <dsp:sp modelId="{402744DE-E12D-49D4-A6D7-7CA7D88A1F04}">
      <dsp:nvSpPr>
        <dsp:cNvPr id="0" name=""/>
        <dsp:cNvSpPr/>
      </dsp:nvSpPr>
      <dsp:spPr>
        <a:xfrm rot="5400000">
          <a:off x="-145275" y="3632779"/>
          <a:ext cx="968501" cy="677951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5">
              <a:hueOff val="4808562"/>
              <a:satOff val="-21104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5</a:t>
          </a:r>
          <a:endParaRPr lang="zh-TW" altLang="en-US" sz="1800" b="1" kern="1200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3826480"/>
        <a:ext cx="677951" cy="290550"/>
      </dsp:txXfrm>
    </dsp:sp>
    <dsp:sp modelId="{DAE8DFD3-2547-43A0-8829-89783C0E9EA1}">
      <dsp:nvSpPr>
        <dsp:cNvPr id="0" name=""/>
        <dsp:cNvSpPr/>
      </dsp:nvSpPr>
      <dsp:spPr>
        <a:xfrm rot="5400000">
          <a:off x="4886273" y="-720818"/>
          <a:ext cx="629526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808562"/>
              <a:satOff val="-21104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Water Resource In Taiwan</a:t>
          </a:r>
          <a:r>
            <a:rPr lang="zh-TW" altLang="en-US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(3</a:t>
          </a:r>
          <a:r>
            <a:rPr lang="zh-TW" altLang="en-US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300" kern="1200" dirty="0"/>
        </a:p>
      </dsp:txBody>
      <dsp:txXfrm rot="-5400000">
        <a:off x="677952" y="3518234"/>
        <a:ext cx="9015439" cy="568064"/>
      </dsp:txXfrm>
    </dsp:sp>
    <dsp:sp modelId="{3FDB657E-06D3-4430-A652-C6D250A2E9FB}">
      <dsp:nvSpPr>
        <dsp:cNvPr id="0" name=""/>
        <dsp:cNvSpPr/>
      </dsp:nvSpPr>
      <dsp:spPr>
        <a:xfrm rot="5400000">
          <a:off x="-145275" y="4503944"/>
          <a:ext cx="968501" cy="677951"/>
        </a:xfrm>
        <a:prstGeom prst="chevron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b="1" kern="1200" noProof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Unit 6</a:t>
          </a:r>
          <a:endParaRPr lang="zh-TW" altLang="en-US" sz="1800" b="1" kern="1200" noProof="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" y="4697645"/>
        <a:ext cx="677951" cy="290550"/>
      </dsp:txXfrm>
    </dsp:sp>
    <dsp:sp modelId="{FECD8D7A-10BE-4B3C-9B56-7A3BE996B5BF}">
      <dsp:nvSpPr>
        <dsp:cNvPr id="0" name=""/>
        <dsp:cNvSpPr/>
      </dsp:nvSpPr>
      <dsp:spPr>
        <a:xfrm rot="5400000">
          <a:off x="4886273" y="150346"/>
          <a:ext cx="629526" cy="90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Wind And Comfortable Homes</a:t>
          </a:r>
          <a:r>
            <a:rPr lang="zh-TW" altLang="en-US" sz="2300" kern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(5</a:t>
          </a:r>
          <a:r>
            <a:rPr lang="zh-TW" altLang="en-US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節課</a:t>
          </a:r>
          <a:r>
            <a:rPr lang="en-US" altLang="zh-TW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3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300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含桌遊、小書製作各</a:t>
          </a:r>
          <a:r>
            <a:rPr lang="en-US" altLang="zh-TW" sz="2300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300" kern="1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節</a:t>
          </a:r>
          <a:endParaRPr lang="zh-TW" altLang="en-US" sz="2300" kern="1200" dirty="0"/>
        </a:p>
      </dsp:txBody>
      <dsp:txXfrm rot="-5400000">
        <a:off x="677952" y="4389399"/>
        <a:ext cx="9015439" cy="5680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3A35A-84F0-4959-B6AE-15615EEA66E0}">
      <dsp:nvSpPr>
        <dsp:cNvPr id="0" name=""/>
        <dsp:cNvSpPr/>
      </dsp:nvSpPr>
      <dsp:spPr>
        <a:xfrm>
          <a:off x="1484327" y="30740"/>
          <a:ext cx="5388812" cy="5388812"/>
        </a:xfrm>
        <a:prstGeom prst="circularArrow">
          <a:avLst>
            <a:gd name="adj1" fmla="val 5544"/>
            <a:gd name="adj2" fmla="val 330680"/>
            <a:gd name="adj3" fmla="val 13767645"/>
            <a:gd name="adj4" fmla="val 17391006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6A56D-2758-480F-8BAF-623EBF954236}">
      <dsp:nvSpPr>
        <dsp:cNvPr id="0" name=""/>
        <dsp:cNvSpPr/>
      </dsp:nvSpPr>
      <dsp:spPr>
        <a:xfrm>
          <a:off x="2840329" y="2278"/>
          <a:ext cx="2532389" cy="126619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kern="1200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螺旋式教學</a:t>
          </a:r>
          <a:endParaRPr lang="zh-TW" altLang="en-US" sz="3200" b="1" kern="1200" dirty="0">
            <a:solidFill>
              <a:schemeClr val="bg1"/>
            </a:solidFill>
          </a:endParaRPr>
        </a:p>
      </dsp:txBody>
      <dsp:txXfrm>
        <a:off x="2902139" y="64088"/>
        <a:ext cx="2408769" cy="1142574"/>
      </dsp:txXfrm>
    </dsp:sp>
    <dsp:sp modelId="{64D86F1A-DE7E-445B-BA9C-C51ED761C358}">
      <dsp:nvSpPr>
        <dsp:cNvPr id="0" name=""/>
        <dsp:cNvSpPr/>
      </dsp:nvSpPr>
      <dsp:spPr>
        <a:xfrm>
          <a:off x="4990239" y="1590157"/>
          <a:ext cx="2532389" cy="126619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b="1" kern="1200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差異化教學</a:t>
          </a:r>
          <a:endParaRPr lang="zh-TW" altLang="en-US" sz="3200" b="1" kern="1200" dirty="0">
            <a:solidFill>
              <a:schemeClr val="tx1"/>
            </a:solidFill>
          </a:endParaRPr>
        </a:p>
      </dsp:txBody>
      <dsp:txXfrm>
        <a:off x="5052049" y="1651967"/>
        <a:ext cx="2408769" cy="1142574"/>
      </dsp:txXfrm>
    </dsp:sp>
    <dsp:sp modelId="{FD583654-2C31-4821-AFF4-635BC603CCFA}">
      <dsp:nvSpPr>
        <dsp:cNvPr id="0" name=""/>
        <dsp:cNvSpPr/>
      </dsp:nvSpPr>
      <dsp:spPr>
        <a:xfrm>
          <a:off x="4642246" y="3856649"/>
          <a:ext cx="2532389" cy="126619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kern="1200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分組合作學習</a:t>
          </a:r>
          <a:endParaRPr lang="zh-TW" altLang="en-US" sz="2800" b="1" kern="1200" dirty="0">
            <a:solidFill>
              <a:schemeClr val="tx1"/>
            </a:solidFill>
          </a:endParaRPr>
        </a:p>
      </dsp:txBody>
      <dsp:txXfrm>
        <a:off x="4704056" y="3918459"/>
        <a:ext cx="2408769" cy="1142574"/>
      </dsp:txXfrm>
    </dsp:sp>
    <dsp:sp modelId="{D4FA6718-6EEF-4CF5-873E-A9F7DE31053F}">
      <dsp:nvSpPr>
        <dsp:cNvPr id="0" name=""/>
        <dsp:cNvSpPr/>
      </dsp:nvSpPr>
      <dsp:spPr>
        <a:xfrm>
          <a:off x="1071294" y="3928065"/>
          <a:ext cx="2532389" cy="1266194"/>
        </a:xfrm>
        <a:prstGeom prst="roundRect">
          <a:avLst/>
        </a:prstGeom>
        <a:solidFill>
          <a:srgbClr val="89E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任務導向教學</a:t>
          </a:r>
          <a:endParaRPr lang="zh-TW" altLang="en-US" sz="2800" b="1" kern="1200" dirty="0">
            <a:solidFill>
              <a:schemeClr val="tx1"/>
            </a:solidFill>
          </a:endParaRPr>
        </a:p>
      </dsp:txBody>
      <dsp:txXfrm>
        <a:off x="1133104" y="3989875"/>
        <a:ext cx="2408769" cy="1142574"/>
      </dsp:txXfrm>
    </dsp:sp>
    <dsp:sp modelId="{FAD7D573-77F2-484D-92B9-3F00D647422F}">
      <dsp:nvSpPr>
        <dsp:cNvPr id="0" name=""/>
        <dsp:cNvSpPr/>
      </dsp:nvSpPr>
      <dsp:spPr>
        <a:xfrm>
          <a:off x="619181" y="1590157"/>
          <a:ext cx="2532389" cy="1266194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多元方式評量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形成性</a:t>
          </a:r>
          <a:r>
            <a:rPr lang="en-US" altLang="zh-TW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總結性</a:t>
          </a:r>
          <a:r>
            <a:rPr lang="en-US" altLang="zh-TW" sz="24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4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0991" y="1651967"/>
        <a:ext cx="2408769" cy="1142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1BCFE4-69B7-40AF-9778-AAEF66EFE432}" type="datetime2">
              <a:rPr lang="zh-TW" altLang="en-US" smtClean="0">
                <a:latin typeface="細明體" panose="02020509000000000000" pitchFamily="49" charset="-120"/>
                <a:ea typeface="細明體" panose="02020509000000000000" pitchFamily="49" charset="-120"/>
              </a:rPr>
              <a:t>2018年10月25日</a:t>
            </a:fld>
            <a:endParaRPr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US" altLang="zh-TW">
                <a:latin typeface="細明體" panose="02020509000000000000" pitchFamily="49" charset="-120"/>
                <a:ea typeface="細明體" panose="02020509000000000000" pitchFamily="49" charset="-120"/>
              </a:rPr>
              <a:t>‹#›</a:t>
            </a:fld>
            <a:endParaRPr lang="zh-TW" altLang="en-US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A0AFF6A3-05A2-43C9-BAC6-E7F777C40D60}" type="datetime2">
              <a:rPr lang="zh-TW" altLang="en-US" smtClean="0"/>
              <a:pPr/>
              <a:t>2018年10月25日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6BB98AFB-CB0D-4DFE-87B9-B4B0D0DE73CD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細明體" panose="02020509000000000000" pitchFamily="49" charset="-120"/>
        <a:ea typeface="細明體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zht/%E8%A9%9E%E5%85%B8/%E8%8B%B1%E8%AA%9E/characteristic" TargetMode="External"/><Relationship Id="rId13" Type="http://schemas.openxmlformats.org/officeDocument/2006/relationships/hyperlink" Target="https://dictionary.cambridge.org/zht/%E8%A9%9E%E5%85%B8/%E8%8B%B1%E8%AA%9E/literary" TargetMode="External"/><Relationship Id="rId3" Type="http://schemas.openxmlformats.org/officeDocument/2006/relationships/hyperlink" Target="https://dictionary.cambridge.org/zht/%E8%A9%9E%E5%85%B8/%E8%8B%B1%E8%AA%9E/style" TargetMode="External"/><Relationship Id="rId7" Type="http://schemas.openxmlformats.org/officeDocument/2006/relationships/hyperlink" Target="https://dictionary.cambridge.org/zht/%E8%A9%9E%E5%85%B8/%E8%8B%B1%E8%AA%9E/particular" TargetMode="External"/><Relationship Id="rId12" Type="http://schemas.openxmlformats.org/officeDocument/2006/relationships/hyperlink" Target="https://dictionary.cambridge.org/zht/%E8%A9%9E%E5%85%B8/%E8%8B%B1%E8%AA%9E/tragedy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zht/%E8%A9%9E%E5%85%B8/%E8%8B%B1%E8%AA%9E/involve" TargetMode="External"/><Relationship Id="rId11" Type="http://schemas.openxmlformats.org/officeDocument/2006/relationships/hyperlink" Target="https://dictionary.cambridge.org/zht/%E8%A9%9E%E5%85%B8/%E8%8B%B1%E8%AA%9E/comedy" TargetMode="External"/><Relationship Id="rId5" Type="http://schemas.openxmlformats.org/officeDocument/2006/relationships/hyperlink" Target="https://dictionary.cambridge.org/zht/%E8%A9%9E%E5%85%B8/%E8%8B%B1%E8%AA%9E/arts" TargetMode="External"/><Relationship Id="rId15" Type="http://schemas.openxmlformats.org/officeDocument/2006/relationships/hyperlink" Target="https://dictionary.cambridge.org/zht/%E8%A9%9E%E5%85%B8/%E8%8B%B1%E8%AA%9E/film" TargetMode="External"/><Relationship Id="rId10" Type="http://schemas.openxmlformats.org/officeDocument/2006/relationships/hyperlink" Target="https://dictionary.cambridge.org/zht/%E8%A9%9E%E5%85%B8/%E8%8B%B1%E8%AA%9E/fall" TargetMode="External"/><Relationship Id="rId4" Type="http://schemas.openxmlformats.org/officeDocument/2006/relationships/hyperlink" Target="https://dictionary.cambridge.org/zht/%E8%A9%9E%E5%85%B8/%E8%8B%B1%E8%AA%9E/especially" TargetMode="External"/><Relationship Id="rId9" Type="http://schemas.openxmlformats.org/officeDocument/2006/relationships/hyperlink" Target="https://dictionary.cambridge.org/zht/%E8%A9%9E%E5%85%B8/%E8%8B%B1%E8%AA%9E/book" TargetMode="External"/><Relationship Id="rId14" Type="http://schemas.openxmlformats.org/officeDocument/2006/relationships/hyperlink" Target="https://dictionary.cambridge.org/zht/%E8%A9%9E%E5%85%B8/%E8%8B%B1%E8%AA%9E/musica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459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dirty="0"/>
              <a:t>英語科跨領域課程教學就是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content-based ESL instruction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content-based ESL instruction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有很多種型式，也沒有固定的教學法，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034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34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不用中文，而改用這種方式提示新字，也是英文閱讀的一環。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9308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沒限制範圍情況如：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自行選擇喜歡做的一道菜，並說出食材名稱與做法。</a:t>
            </a:r>
            <a:r>
              <a:rPr lang="en-US" altLang="zh-TW" dirty="0"/>
              <a:t>N</a:t>
            </a:r>
            <a:r>
              <a:rPr lang="zh-TW" altLang="en-US" dirty="0"/>
              <a:t>種的食材與做法，將會造成老師的詞窮；或是學生專挑簡單型，如生菜沙拉等。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選擇自己喜歡的國家，並說明原因。若改以限制歐洲國家，則因大部分國家有共同的特色，故在詞彙教學上會比較有範圍限制。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56040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5302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所以有些領域</a:t>
            </a:r>
            <a:r>
              <a:rPr lang="en-US" altLang="zh-TW" dirty="0"/>
              <a:t>/</a:t>
            </a:r>
            <a:r>
              <a:rPr lang="zh-TW" altLang="en-US" dirty="0"/>
              <a:t>科目如歷史、公民等比較難跨，因為會有很生字或因人而異的想法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6FFF6-EFF5-46FA-B62C-F141E1274D59}" type="slidenum">
              <a:rPr lang="en-US" altLang="zh-TW" noProof="0" smtClean="0"/>
              <a:pPr/>
              <a:t>46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6483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TW" dirty="0"/>
              <a:t>YouTube</a:t>
            </a:r>
            <a:r>
              <a:rPr lang="zh-TW" altLang="en-US" dirty="0"/>
              <a:t>是豐富的影片來源。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影片不要太長，必要時，要進行截取。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影片播完，有時會配合簡單評量。</a:t>
            </a:r>
            <a:endParaRPr lang="en-US" altLang="zh-TW" dirty="0"/>
          </a:p>
          <a:p>
            <a:pPr marL="228600" indent="-228600"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7595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6655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就如同</a:t>
            </a:r>
            <a:r>
              <a:rPr lang="en-US" altLang="zh-TW" dirty="0"/>
              <a:t>Madeline Hunter</a:t>
            </a:r>
            <a:r>
              <a:rPr lang="zh-TW" altLang="en-US" dirty="0"/>
              <a:t>所說：期望所有同年齡的孩子用同一種方式學習，就好像是期望所有同年齡的孩子，都穿同一</a:t>
            </a:r>
            <a:r>
              <a:rPr lang="en-US" altLang="zh-TW" dirty="0"/>
              <a:t>size</a:t>
            </a:r>
            <a:r>
              <a:rPr lang="zh-TW" altLang="en-US" dirty="0"/>
              <a:t>的衣、褲一樣。</a:t>
            </a:r>
            <a:r>
              <a:rPr lang="en-US" altLang="zh-TW" dirty="0"/>
              <a:t>(</a:t>
            </a:r>
            <a:r>
              <a:rPr lang="en-US" altLang="zh-TW" dirty="0" err="1"/>
              <a:t>Mehisto</a:t>
            </a:r>
            <a:r>
              <a:rPr lang="en-US" altLang="zh-TW" dirty="0"/>
              <a:t> et al, 2008, p. 167)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altLang="zh-TW" smtClean="0"/>
              <a:pPr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509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6325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50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1369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差異化學習、評量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1789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Renninger</a:t>
            </a:r>
            <a:r>
              <a:rPr lang="en-US" altLang="zh-TW" dirty="0"/>
              <a:t> &amp; </a:t>
            </a:r>
            <a:r>
              <a:rPr lang="en-US" altLang="zh-TW" dirty="0" err="1"/>
              <a:t>Hidi</a:t>
            </a:r>
            <a:r>
              <a:rPr lang="en-US" altLang="zh-TW" dirty="0"/>
              <a:t>. (2016). </a:t>
            </a:r>
            <a:r>
              <a:rPr lang="en-US" altLang="zh-TW" i="1" dirty="0"/>
              <a:t>The Power of Interest for Motivation and Engagement.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ea"/>
                <a:ea typeface="細明體" panose="02020509000000000000" pitchFamily="49" charset="-120"/>
                <a:cs typeface="+mn-cs"/>
              </a:rPr>
              <a:t>N. Y.: Routledge.</a:t>
            </a:r>
            <a:endParaRPr lang="en-US" altLang="zh-TW" dirty="0"/>
          </a:p>
          <a:p>
            <a:r>
              <a:rPr lang="zh-TW" altLang="en-US" dirty="0"/>
              <a:t>英語課綱「基本理念」第二段：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在發展上述諸多 認知能力之餘，更應重視學習興趣的培養、學習動機的激發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學生的學習動機及 實際的消化吸收應優於教學進度的考量。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尊重學生的個別差異與需求，提供適性學習的 環境，落實學習機會上的公平正義。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4541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66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0985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disposable face mask: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一次性使用口罩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67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6588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「寫作」評量示例：記者報導最近空污嚴重</a:t>
            </a:r>
            <a:r>
              <a:rPr lang="en-US" altLang="zh-TW" dirty="0"/>
              <a:t>/</a:t>
            </a:r>
            <a:r>
              <a:rPr lang="zh-TW" altLang="en-US" dirty="0"/>
              <a:t>感冒盛行，建議大家出門戴口罩。限字最好</a:t>
            </a:r>
            <a:r>
              <a:rPr lang="en-US" altLang="zh-TW" dirty="0"/>
              <a:t>80</a:t>
            </a:r>
            <a:r>
              <a:rPr lang="zh-TW" altLang="en-US" dirty="0"/>
              <a:t>個字以上。</a:t>
            </a:r>
            <a:endParaRPr lang="en-US" altLang="zh-TW" dirty="0"/>
          </a:p>
          <a:p>
            <a:r>
              <a:rPr lang="zh-TW" altLang="en-US" dirty="0"/>
              <a:t>評分指引：心測中心的寫作評分表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71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1342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78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65363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88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9332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dirty="0"/>
              <a:t>每張鈔票通常是代表著該國的文化、歷史或特殊事物，是藉以了解該國文化或自然特色的好介面，符合核心素養「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C3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多元文化與國際理解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」「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英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-J-C3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」。</a:t>
            </a:r>
            <a:endParaRPr lang="en-US" altLang="zh-TW" sz="1200" kern="1200" dirty="0">
              <a:solidFill>
                <a:schemeClr val="tx1"/>
              </a:solidFill>
              <a:effectLst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50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萬越南盾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=663.02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台幣。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台幣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=754.12</a:t>
            </a:r>
            <a:r>
              <a:rPr lang="zh-TW" altLang="en-US" sz="1200" kern="120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rPr>
              <a:t>越南盾。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89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8149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dirty="0"/>
              <a:t>讓枯燥乏味的數字教學，增添點趣味。</a:t>
            </a:r>
            <a:r>
              <a:rPr lang="en-US" altLang="zh-TW" dirty="0"/>
              <a:t>(</a:t>
            </a:r>
            <a:r>
              <a:rPr lang="zh-TW" altLang="en-US" dirty="0"/>
              <a:t>辛巴威一百兆，塞爾維亞五百億</a:t>
            </a:r>
            <a:r>
              <a:rPr lang="en-US" altLang="zh-TW" dirty="0"/>
              <a:t>)</a:t>
            </a:r>
          </a:p>
          <a:p>
            <a:pPr marL="228600" indent="-228600">
              <a:buAutoNum type="arabicPeriod"/>
            </a:pP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辛巴威最大面額幣正面的圖案是辛巴威著名的平衡石景觀。他可是自然而然就長成這樣，讓人讚嘆大自然的神奇。</a:t>
            </a:r>
            <a:b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</a:b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出處：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http://dreamyeh.pixnet.net/blog/post/24319932)</a:t>
            </a:r>
          </a:p>
          <a:p>
            <a:pPr marL="228600" indent="-228600">
              <a:buAutoNum type="arabicPeriod"/>
            </a:pPr>
            <a:r>
              <a:rPr lang="zh-TW" altLang="en-US" dirty="0"/>
              <a:t>塞內加爾首都貝爾格萊德內城堡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6FFF6-EFF5-46FA-B62C-F141E1274D59}" type="slidenum">
              <a:rPr lang="en-US" altLang="zh-TW" noProof="0" smtClean="0"/>
              <a:pPr/>
              <a:t>90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54214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TW" dirty="0"/>
              <a:t>trait anxiety </a:t>
            </a:r>
            <a:r>
              <a:rPr lang="zh-TW" altLang="en-US" dirty="0"/>
              <a:t>是在外語學習課時就有的。可能是自己嚇自己的焦慮，也可能是先前的外語學習經驗不佳所產生的焦慮。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state anxiety</a:t>
            </a:r>
            <a:r>
              <a:rPr lang="zh-TW" altLang="en-US" dirty="0"/>
              <a:t>是某一種狀況下所造成的臨時性焦慮。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situation specific anxiety</a:t>
            </a:r>
            <a:r>
              <a:rPr lang="zh-TW" altLang="en-US" dirty="0"/>
              <a:t>：外語學習焦慮是屬於此種焦慮。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Anxiety, behavior &amp; cognition</a:t>
            </a:r>
            <a:r>
              <a:rPr lang="zh-TW" altLang="en-US" dirty="0"/>
              <a:t>三者間是交叉互相影響，有時會有負面影響；例如，因為焦慮分心而沒注意聽，結果更聽不懂，就更表現不好，然後就變得更焦慮。如此惡性循環下去。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但有時也會有正面影響；例如因焦慮而更努力用功，致而更聽得懂，也因而在各方面表現更好。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4135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93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0292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6FFF6-EFF5-46FA-B62C-F141E1274D59}" type="slidenum">
              <a:rPr lang="en-US" altLang="zh-TW" noProof="0" smtClean="0"/>
              <a:pPr/>
              <a:t>97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57103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可以搭配水果的數量實施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100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966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TW" dirty="0"/>
              <a:t>trait anxiety </a:t>
            </a:r>
            <a:r>
              <a:rPr lang="zh-TW" altLang="en-US" dirty="0"/>
              <a:t>是在外語學習課時就有的。可能是自己嚇自己的焦慮，也可能是先前的外語學習經驗不佳所產生的焦慮。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state anxiety</a:t>
            </a:r>
            <a:r>
              <a:rPr lang="zh-TW" altLang="en-US" dirty="0"/>
              <a:t>是課堂上現場所造成的臨時性焦慮。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en-US" altLang="zh-TW" dirty="0"/>
              <a:t>Anxiety, behavior &amp; cognition</a:t>
            </a:r>
            <a:r>
              <a:rPr lang="zh-TW" altLang="en-US" dirty="0"/>
              <a:t>三者間是交叉互相影響，有時會有負面影響；例如，因為焦慮分心而沒注意聽，結果更聽不懂，就更表現不好，然後就變得更焦慮。如此惡性循環下去。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dirty="0"/>
              <a:t>但有時也會有正面影響；例如因焦慮而更努力用功，致而更聽得懂，也因而在各方面表現更好。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343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想想為何課綱要求要跨領域？為何連會考都會出現各種內容的文本試題？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343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 dirty="0"/>
              <a:t>在平時教學時，儘量提供學生聽和說的機會。</a:t>
            </a:r>
            <a:r>
              <a:rPr lang="en-US" altLang="zh-TW" b="1" dirty="0"/>
              <a:t>CLIL</a:t>
            </a:r>
            <a:r>
              <a:rPr lang="zh-TW" altLang="en-US" b="1" dirty="0"/>
              <a:t>教學也是以聽、說為主</a:t>
            </a:r>
            <a:r>
              <a:rPr lang="zh-TW" altLang="en-US" dirty="0"/>
              <a:t>，讀、寫為輔。</a:t>
            </a:r>
            <a:endParaRPr lang="en-US" altLang="zh-TW" dirty="0"/>
          </a:p>
          <a:p>
            <a:pPr marL="228600" indent="-228600">
              <a:buAutoNum type="arabicPeriod"/>
            </a:pPr>
            <a:r>
              <a:rPr lang="zh-TW" altLang="en-US" b="0" dirty="0"/>
              <a:t>閱讀部分配合前頁跨領域課程所言「融入知識性文本，</a:t>
            </a:r>
            <a:r>
              <a:rPr lang="zh-TW" altLang="zh-TW" sz="1200" b="0" kern="1200" dirty="0">
                <a:solidFill>
                  <a:schemeClr val="tx1"/>
                </a:solidFill>
                <a:latin typeface="+mj-ea"/>
                <a:ea typeface="Microsoft JhengHei UI" panose="020B0604030504040204" pitchFamily="34" charset="-120"/>
                <a:cs typeface="+mn-cs"/>
              </a:rPr>
              <a:t>以擴展學習範圍與強化學習深度</a:t>
            </a:r>
            <a:r>
              <a:rPr lang="zh-TW" altLang="en-US" b="0" dirty="0"/>
              <a:t>」，就可以理解為何教學實施是如此說了。當然，評量是隨著教學連動的，也就可以理解為何國教院的「青蛙與蟾蜍」核心素養導向題，是如此的設計了。</a:t>
            </a:r>
            <a:endParaRPr lang="en-US" altLang="zh-TW" b="0" dirty="0"/>
          </a:p>
          <a:p>
            <a:pPr marL="228600" indent="-228600">
              <a:buAutoNum type="arabicPeriod"/>
            </a:pPr>
            <a:r>
              <a:rPr lang="zh-TW" altLang="en-US" b="0" dirty="0"/>
              <a:t>對照總綱有關高職方面的跨領域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j-ea"/>
                <a:ea typeface="Microsoft JhengHei UI" panose="020B0604030504040204" pitchFamily="34" charset="-120"/>
                <a:cs typeface="+mn-cs"/>
              </a:rPr>
              <a:t>校訂科目規劃原則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j-ea"/>
                <a:ea typeface="Microsoft JhengHei UI" panose="020B0604030504040204" pitchFamily="34" charset="-120"/>
                <a:cs typeface="+mn-cs"/>
              </a:rPr>
              <a:t>「</a:t>
            </a:r>
            <a:r>
              <a:rPr lang="zh-TW" altLang="en-US" b="0" dirty="0"/>
              <a:t>教學目標」 </a:t>
            </a:r>
            <a:r>
              <a:rPr lang="en-US" altLang="zh-TW" b="0" dirty="0"/>
              <a:t>(</a:t>
            </a:r>
            <a:r>
              <a:rPr lang="zh-TW" altLang="en-US" b="0" dirty="0"/>
              <a:t>總綱</a:t>
            </a:r>
            <a:r>
              <a:rPr lang="en-US" altLang="zh-TW" b="0" dirty="0"/>
              <a:t>pp. 22-23)</a:t>
            </a:r>
            <a:r>
              <a:rPr lang="zh-TW" altLang="en-US" b="0" dirty="0"/>
              <a:t>，為強化學生未來自我行銷的能力，配合網路，也需要有寫作的能力。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6FFF6-EFF5-46FA-B62C-F141E1274D59}" type="slidenum">
              <a:rPr lang="en-US" altLang="zh-TW" noProof="0" smtClean="0"/>
              <a:pPr/>
              <a:t>11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5017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1.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陳其芬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國立高雄第一科技大學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學務長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)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  <a:cs typeface="+mn-cs"/>
              </a:rPr>
              <a:t>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ea"/>
                <a:ea typeface="細明體" panose="02020509000000000000" pitchFamily="49" charset="-120"/>
                <a:cs typeface="+mn-cs"/>
              </a:rPr>
              <a:t>談 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ea"/>
                <a:ea typeface="細明體" panose="02020509000000000000" pitchFamily="49" charset="-120"/>
                <a:cs typeface="+mn-cs"/>
              </a:rPr>
              <a:t>ESP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ea"/>
                <a:ea typeface="細明體" panose="02020509000000000000" pitchFamily="49" charset="-120"/>
                <a:cs typeface="+mn-cs"/>
              </a:rPr>
              <a:t>教學：以語言使用「適切性」為重點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ea"/>
                <a:ea typeface="細明體" panose="02020509000000000000" pitchFamily="49" charset="-120"/>
                <a:cs typeface="+mn-cs"/>
              </a:rPr>
              <a:t> (ESP: English for specific purposes)</a:t>
            </a:r>
            <a:endParaRPr lang="en-US" altLang="zh-TW" sz="1200" kern="1200" dirty="0">
              <a:solidFill>
                <a:schemeClr val="tx1"/>
              </a:solidFill>
              <a:effectLst/>
              <a:latin typeface="細明體" panose="02020509000000000000" pitchFamily="49" charset="-120"/>
              <a:ea typeface="細明體" panose="02020509000000000000" pitchFamily="49" charset="-120"/>
              <a:cs typeface="+mn-cs"/>
            </a:endParaRPr>
          </a:p>
          <a:p>
            <a:r>
              <a:rPr lang="en-US" altLang="zh-TW" dirty="0"/>
              <a:t>2. Genre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/ˈ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ʒɑːn.rə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/ : 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3" tooltip="style"/>
              </a:rPr>
              <a:t>style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,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4" tooltip="especially"/>
              </a:rPr>
              <a:t>especially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in the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5" tooltip="arts"/>
              </a:rPr>
              <a:t>arts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, that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6" tooltip="involves"/>
              </a:rPr>
              <a:t>involves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a </a:t>
            </a: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7" tooltip="particular"/>
              </a:rPr>
              <a:t>particular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set </a:t>
            </a:r>
            <a:r>
              <a:rPr lang="en-US" altLang="zh-TW" sz="1200" b="1" i="0" kern="1200" dirty="0" err="1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of</a:t>
            </a:r>
            <a:r>
              <a:rPr lang="en-US" altLang="zh-TW" sz="1200" b="1" i="0" u="none" strike="noStrike" kern="1200" dirty="0" err="1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8" tooltip="characteristics"/>
              </a:rPr>
              <a:t>characteristics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: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What genre does the 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9" tooltip="book"/>
              </a:rPr>
              <a:t>book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0" tooltip="fall"/>
              </a:rPr>
              <a:t>fall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into - 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1" tooltip="comedy"/>
              </a:rPr>
              <a:t>comedy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or 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2" tooltip="tragedy"/>
              </a:rPr>
              <a:t>tragedy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?</a:t>
            </a:r>
          </a:p>
          <a:p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 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3" tooltip="literary"/>
              </a:rPr>
              <a:t>literary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/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4" tooltip="musical"/>
              </a:rPr>
              <a:t>musical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/</a:t>
            </a:r>
            <a:r>
              <a:rPr lang="en-US" altLang="zh-TW" sz="1200" b="0" i="1" u="none" strike="noStrike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  <a:hlinkClick r:id="rId15" tooltip="film"/>
              </a:rPr>
              <a:t>film</a:t>
            </a:r>
            <a:r>
              <a:rPr lang="en-US" altLang="zh-TW" sz="1200" b="0" i="1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 genre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61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98AFB-CB0D-4DFE-87B9-B4B0D0DE73CD}" type="slidenum">
              <a:rPr lang="en-US" altLang="zh-TW" smtClean="0"/>
              <a:pPr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194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zh-TW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04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dirty="0"/>
              <a:t>按一下以編輯母片子標題樣式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>
            <a:lvl1pPr>
              <a:defRPr/>
            </a:lvl1pPr>
          </a:lstStyle>
          <a:p>
            <a:fld id="{DF1CA1B2-0B65-48FF-A4EF-D52F44E0BC0E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90557D-BF90-4EAC-8435-FD0F2293EA9D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06F219-A01D-46C2-AB8F-66850193113A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B8F7E0-475E-4A4F-B251-AF4D4B9F823E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D96140-6517-4429-8245-8048EFFD722F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214E14-FC91-4A98-BE2C-45A91C87CABA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600"/>
            </a:lvl1pPr>
            <a:lvl2pPr>
              <a:defRPr sz="24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90FCD0-1450-4EF5-9EB6-93838DB68598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F19C76-1DF4-4157-8E83-99CDD7C5813A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40150BE-B45A-4071-8F2D-10F115658B39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B22753-B0A9-4CCB-8874-8C3403729D00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600" b="1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fld id="{BD8E3081-8997-4FCC-AA9C-554AF3E1C629}" type="datetime2">
              <a:rPr lang="zh-TW" altLang="en-US" smtClean="0"/>
              <a:pPr/>
              <a:t>2018年10月25日</a:t>
            </a:fld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細明體" panose="02020509000000000000" pitchFamily="49" charset="-120"/>
              </a:defRPr>
            </a:lvl1pPr>
          </a:lstStyle>
          <a:p>
            <a:fld id="{AAEAE4A8-A6E5-453E-B946-FB774B73F48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.blog.voicetube.com/archives/18811" TargetMode="External"/><Relationship Id="rId4" Type="http://schemas.openxmlformats.org/officeDocument/2006/relationships/image" Target="../media/image8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ix" TargetMode="External"/><Relationship Id="rId2" Type="http://schemas.openxmlformats.org/officeDocument/2006/relationships/hyperlink" Target="https://en.wikipedia.org/wiki/Refractome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avoralchemy.com/journal/the-brix-of-sweet-fruit/" TargetMode="External"/><Relationship Id="rId4" Type="http://schemas.openxmlformats.org/officeDocument/2006/relationships/hyperlink" Target="http://www.kruess.com/documents/Applikationsberichte/Brixmessung_Refraktometrie_en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hyperlink" Target="http://mstar.pixnet.net/blog/post/16556022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zh-TW" altLang="en-US" dirty="0"/>
              <a:t>召集人研習</a:t>
            </a:r>
            <a:br>
              <a:rPr lang="en-US" altLang="zh-TW" dirty="0"/>
            </a:br>
            <a:r>
              <a:rPr lang="zh-TW" altLang="en-US" dirty="0"/>
              <a:t>十二年國民基本教育課綱跨領域教學設計</a:t>
            </a:r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zh-TW" altLang="en-US" dirty="0">
                <a:sym typeface="新細明體" panose="02020500000000000000" pitchFamily="18" charset="-120"/>
              </a:rPr>
              <a:t>地點：台南市新市國中</a:t>
            </a:r>
            <a:endParaRPr lang="en-US" altLang="zh-TW" dirty="0">
              <a:sym typeface="新細明體" panose="02020500000000000000" pitchFamily="18" charset="-120"/>
            </a:endParaRPr>
          </a:p>
          <a:p>
            <a:pPr rtl="0"/>
            <a:r>
              <a:rPr lang="zh-TW" altLang="en-US" dirty="0"/>
              <a:t>鍾長宏</a:t>
            </a:r>
            <a:endParaRPr lang="en-US" altLang="zh-TW" dirty="0"/>
          </a:p>
          <a:p>
            <a:pPr rtl="0"/>
            <a:r>
              <a:rPr lang="en-US" altLang="zh-TW" dirty="0"/>
              <a:t>20181025</a:t>
            </a:r>
            <a:endParaRPr lang="zh-TW" altLang="en-US" dirty="0"/>
          </a:p>
          <a:p>
            <a:pPr rtl="0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D1E88A-5C8E-45D0-B7C4-0F85CDA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ym typeface="新細明體" panose="02020500000000000000" pitchFamily="18" charset="-120"/>
              </a:rPr>
              <a:t>溝通式教學法的改變 </a:t>
            </a:r>
            <a:r>
              <a:rPr lang="en-US" altLang="zh-TW" sz="2799" b="0" dirty="0">
                <a:sym typeface="新細明體" panose="02020500000000000000" pitchFamily="18" charset="-120"/>
              </a:rPr>
              <a:t>(</a:t>
            </a:r>
            <a:r>
              <a:rPr lang="en-US" altLang="zh-TW" sz="2799" b="0" dirty="0"/>
              <a:t>Brown, Clara Lee, 2007)</a:t>
            </a:r>
            <a:endParaRPr lang="zh-TW" altLang="en-US" sz="2799" b="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1F74D3C-E601-43C6-9FBF-030119BB8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997752" cy="4191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zh-TW" dirty="0">
                <a:solidFill>
                  <a:srgbClr val="C00000"/>
                </a:solidFill>
              </a:rPr>
              <a:t>質疑點：</a:t>
            </a:r>
            <a:br>
              <a:rPr lang="en-US" altLang="zh-TW" dirty="0"/>
            </a:br>
            <a:r>
              <a:rPr lang="zh-TW" altLang="zh-TW" dirty="0">
                <a:solidFill>
                  <a:schemeClr val="tx1"/>
                </a:solidFill>
              </a:rPr>
              <a:t>只教導學習英語文的學生一般性對話能力與基礎的讀、寫功能，是</a:t>
            </a:r>
            <a:r>
              <a:rPr lang="zh-TW" altLang="zh-TW" dirty="0">
                <a:solidFill>
                  <a:srgbClr val="0000FF"/>
                </a:solidFill>
              </a:rPr>
              <a:t>無法適應於現今對於英語文學習者的學術成就之要求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  <a:endParaRPr lang="en-US" altLang="zh-TW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TW" altLang="zh-TW" b="1" dirty="0">
                <a:solidFill>
                  <a:srgbClr val="C00000"/>
                </a:solidFill>
              </a:rPr>
              <a:t>導正點：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zh-TW" altLang="en-US" dirty="0">
                <a:solidFill>
                  <a:schemeClr val="tx1"/>
                </a:solidFill>
              </a:rPr>
              <a:t>所提供的</a:t>
            </a:r>
            <a:r>
              <a:rPr lang="zh-TW" altLang="zh-TW" dirty="0">
                <a:solidFill>
                  <a:schemeClr val="tx1"/>
                </a:solidFill>
              </a:rPr>
              <a:t>學習教材與</a:t>
            </a:r>
            <a:r>
              <a:rPr lang="zh-TW" altLang="en-US" dirty="0">
                <a:solidFill>
                  <a:schemeClr val="tx1"/>
                </a:solidFill>
              </a:rPr>
              <a:t>老師的</a:t>
            </a:r>
            <a:r>
              <a:rPr lang="zh-TW" altLang="zh-TW" dirty="0">
                <a:solidFill>
                  <a:schemeClr val="tx1"/>
                </a:solidFill>
              </a:rPr>
              <a:t>教學法，</a:t>
            </a:r>
            <a:r>
              <a:rPr lang="zh-TW" altLang="zh-TW" dirty="0">
                <a:solidFill>
                  <a:srgbClr val="FF0000"/>
                </a:solidFill>
              </a:rPr>
              <a:t>應導為以整合語文和內容的學術語文發展</a:t>
            </a:r>
            <a:r>
              <a:rPr lang="zh-TW" altLang="zh-TW" dirty="0">
                <a:solidFill>
                  <a:schemeClr val="tx1"/>
                </a:solidFill>
              </a:rPr>
              <a:t>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C0A59A1-CD43-42B1-B288-DE636CD8927C}"/>
              </a:ext>
            </a:extLst>
          </p:cNvPr>
          <p:cNvSpPr/>
          <p:nvPr/>
        </p:nvSpPr>
        <p:spPr>
          <a:xfrm>
            <a:off x="1065212" y="5233016"/>
            <a:ext cx="9865096" cy="864096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所以領綱「實施要點」「課程發展」才會要求：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878E9E9-15CB-4861-A6AA-5AF5A2CAB4CF}"/>
              </a:ext>
            </a:extLst>
          </p:cNvPr>
          <p:cNvSpPr/>
          <p:nvPr/>
        </p:nvSpPr>
        <p:spPr>
          <a:xfrm>
            <a:off x="1065212" y="5233016"/>
            <a:ext cx="9865096" cy="86409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融入</a:t>
            </a:r>
            <a:r>
              <a:rPr lang="zh-TW" altLang="zh-TW" sz="32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知識性文本</a:t>
            </a:r>
            <a:r>
              <a:rPr lang="zh-TW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，以擴展學習範圍與強化學習深度</a:t>
            </a:r>
            <a:r>
              <a:rPr lang="zh-TW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6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6579" y="189484"/>
            <a:ext cx="8668642" cy="831409"/>
          </a:xfrm>
        </p:spPr>
        <p:txBody>
          <a:bodyPr/>
          <a:lstStyle/>
          <a:p>
            <a:r>
              <a:rPr lang="zh-TW" altLang="en-US" dirty="0"/>
              <a:t>跨數學科領域</a:t>
            </a:r>
            <a:r>
              <a:rPr lang="en-US" altLang="zh-TW" dirty="0"/>
              <a:t>-1 (</a:t>
            </a:r>
            <a:r>
              <a:rPr lang="zh-TW" altLang="en-US" dirty="0"/>
              <a:t>加、減讀法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79" y="1130254"/>
            <a:ext cx="7975203" cy="253701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79" y="3776628"/>
            <a:ext cx="9909637" cy="201013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7B00D58-54F7-4D00-83E6-058CD9067F23}"/>
              </a:ext>
            </a:extLst>
          </p:cNvPr>
          <p:cNvSpPr txBox="1"/>
          <p:nvPr/>
        </p:nvSpPr>
        <p:spPr>
          <a:xfrm>
            <a:off x="1406185" y="5899917"/>
            <a:ext cx="937645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參考網站：</a:t>
            </a:r>
            <a:r>
              <a:rPr lang="en-US" altLang="zh-TW" sz="2799" dirty="0">
                <a:hlinkClick r:id="rId5"/>
              </a:rPr>
              <a:t>https://tw.blog.voicetube.com/archives/18811</a:t>
            </a:r>
            <a:r>
              <a:rPr lang="en-US" altLang="zh-TW" sz="2799" dirty="0"/>
              <a:t> </a:t>
            </a:r>
            <a:endParaRPr lang="zh-TW" altLang="en-US" sz="2799" dirty="0"/>
          </a:p>
        </p:txBody>
      </p:sp>
    </p:spTree>
    <p:extLst>
      <p:ext uri="{BB962C8B-B14F-4D97-AF65-F5344CB8AC3E}">
        <p14:creationId xmlns:p14="http://schemas.microsoft.com/office/powerpoint/2010/main" val="6652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6327" y="365924"/>
            <a:ext cx="8751577" cy="903399"/>
          </a:xfrm>
        </p:spPr>
        <p:txBody>
          <a:bodyPr/>
          <a:lstStyle/>
          <a:p>
            <a:r>
              <a:rPr lang="zh-TW" altLang="en-US" dirty="0"/>
              <a:t>跨數學科領域</a:t>
            </a:r>
            <a:r>
              <a:rPr lang="en-US" altLang="zh-TW" dirty="0"/>
              <a:t>-2 (</a:t>
            </a:r>
            <a:r>
              <a:rPr lang="zh-TW" altLang="en-US" dirty="0"/>
              <a:t>乘、除讀法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1527317"/>
            <a:ext cx="8104404" cy="212595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3911267"/>
            <a:ext cx="10109280" cy="258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A2196B-6986-4BDA-BB17-2E2C7FA9C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1" y="2492896"/>
            <a:ext cx="8686801" cy="1469504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/>
              <a:t>感謝聆聽</a:t>
            </a:r>
          </a:p>
        </p:txBody>
      </p:sp>
    </p:spTree>
    <p:extLst>
      <p:ext uri="{BB962C8B-B14F-4D97-AF65-F5344CB8AC3E}">
        <p14:creationId xmlns:p14="http://schemas.microsoft.com/office/powerpoint/2010/main" val="59616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227D2A5-F53F-47FC-A40C-8BD2267F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8884"/>
          </a:xfrm>
        </p:spPr>
        <p:txBody>
          <a:bodyPr/>
          <a:lstStyle/>
          <a:p>
            <a:r>
              <a:rPr lang="zh-TW" altLang="en-US" dirty="0"/>
              <a:t>課綱 與 教學實施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332DEC-E98C-4D59-87A7-FDFC98A02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495929"/>
            <a:ext cx="10561784" cy="510282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799"/>
              </a:spcBef>
            </a:pPr>
            <a:r>
              <a:rPr lang="zh-TW" altLang="zh-TW" sz="2799" dirty="0"/>
              <a:t>國民中學教育階段應延伸聽、說、讀、寫及整合能力的訓練，利用菜單、時間表、行程表、地圖、指標、報章雜誌等各種實際生活資料</a:t>
            </a:r>
            <a:r>
              <a:rPr lang="zh-TW" altLang="zh-TW" sz="2799" b="1" dirty="0">
                <a:solidFill>
                  <a:srgbClr val="0000FF"/>
                </a:solidFill>
              </a:rPr>
              <a:t>進行口語及聽力活動</a:t>
            </a:r>
            <a:r>
              <a:rPr lang="zh-TW" altLang="zh-TW" sz="2799" dirty="0"/>
              <a:t>。</a:t>
            </a:r>
            <a:endParaRPr lang="en-US" altLang="zh-TW" sz="2799" dirty="0"/>
          </a:p>
          <a:p>
            <a:pPr>
              <a:lnSpc>
                <a:spcPct val="110000"/>
              </a:lnSpc>
              <a:spcBef>
                <a:spcPts val="1799"/>
              </a:spcBef>
            </a:pPr>
            <a:r>
              <a:rPr lang="zh-TW" altLang="zh-TW" sz="2799" b="1" dirty="0">
                <a:solidFill>
                  <a:srgbClr val="0000FF"/>
                </a:solidFill>
              </a:rPr>
              <a:t>閱讀方面</a:t>
            </a:r>
            <a:r>
              <a:rPr lang="zh-TW" altLang="zh-TW" sz="2799" dirty="0"/>
              <a:t>，</a:t>
            </a:r>
            <a:r>
              <a:rPr lang="zh-TW" altLang="zh-TW" sz="2799" b="1" dirty="0"/>
              <a:t>應</a:t>
            </a:r>
            <a:r>
              <a:rPr lang="zh-TW" altLang="zh-TW" sz="2799" b="1" dirty="0">
                <a:solidFill>
                  <a:srgbClr val="C00000"/>
                </a:solidFill>
              </a:rPr>
              <a:t>增加不同主題和體裁的教材</a:t>
            </a:r>
            <a:r>
              <a:rPr lang="zh-TW" altLang="zh-TW" sz="2799" b="1" dirty="0"/>
              <a:t>，以提高閱讀興趣、增強閱讀能力</a:t>
            </a:r>
            <a:r>
              <a:rPr lang="zh-TW" altLang="zh-TW" sz="2799" dirty="0"/>
              <a:t>，並幫助學生發展處理訊息的閱讀策略和能力；閱讀教學應該突破字彙量的框架與箝制，適度選取稍微超出學生現有字彙量的文本，</a:t>
            </a:r>
            <a:r>
              <a:rPr lang="zh-TW" altLang="zh-TW" sz="2799" b="1" u="sng" dirty="0"/>
              <a:t>鼓勵學生在</a:t>
            </a:r>
            <a:r>
              <a:rPr lang="zh-TW" altLang="zh-TW" sz="2799" b="1" u="sng" dirty="0">
                <a:solidFill>
                  <a:srgbClr val="C00000"/>
                </a:solidFill>
              </a:rPr>
              <a:t>有微量「生字」的情況下</a:t>
            </a:r>
            <a:r>
              <a:rPr lang="zh-TW" altLang="zh-TW" sz="2799" b="1" u="sng" dirty="0"/>
              <a:t>，仍有信心、能力處理文本的訊息</a:t>
            </a:r>
            <a:r>
              <a:rPr lang="zh-TW" altLang="zh-TW" sz="2799" dirty="0"/>
              <a:t>。</a:t>
            </a:r>
            <a:endParaRPr lang="en-US" altLang="zh-TW" sz="2799" dirty="0"/>
          </a:p>
          <a:p>
            <a:pPr>
              <a:lnSpc>
                <a:spcPct val="110000"/>
              </a:lnSpc>
              <a:spcBef>
                <a:spcPts val="1799"/>
              </a:spcBef>
            </a:pPr>
            <a:r>
              <a:rPr lang="zh-TW" altLang="zh-TW" sz="2799" b="1" dirty="0">
                <a:solidFill>
                  <a:srgbClr val="0000FF"/>
                </a:solidFill>
              </a:rPr>
              <a:t>寫作能力</a:t>
            </a:r>
            <a:r>
              <a:rPr lang="zh-TW" altLang="zh-TW" sz="2799" dirty="0"/>
              <a:t>的培養，應循序漸進從合併、改寫、完成句子、回答問題、造句到書寫簡單的段落。</a:t>
            </a:r>
            <a:endParaRPr lang="zh-TW" altLang="en-US" sz="2799" dirty="0"/>
          </a:p>
        </p:txBody>
      </p:sp>
      <p:sp>
        <p:nvSpPr>
          <p:cNvPr id="4" name="圓角矩形 3"/>
          <p:cNvSpPr/>
          <p:nvPr/>
        </p:nvSpPr>
        <p:spPr>
          <a:xfrm>
            <a:off x="6320529" y="442369"/>
            <a:ext cx="5666955" cy="808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999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skills </a:t>
            </a:r>
            <a:r>
              <a:rPr lang="zh-TW" altLang="en-US" sz="3999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能力擴展的方式</a:t>
            </a:r>
          </a:p>
        </p:txBody>
      </p:sp>
    </p:spTree>
    <p:extLst>
      <p:ext uri="{BB962C8B-B14F-4D97-AF65-F5344CB8AC3E}">
        <p14:creationId xmlns:p14="http://schemas.microsoft.com/office/powerpoint/2010/main" val="40702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國中英語科跨領域課程設計難嗎？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3789928"/>
            <a:ext cx="3662914" cy="27673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18366" y="2036059"/>
            <a:ext cx="6415471" cy="1753869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zh-TW" altLang="en-US" sz="539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不能說不難，</a:t>
            </a:r>
            <a:endParaRPr lang="en-US" altLang="zh-TW" sz="5398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39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但也沒想像中的難。</a:t>
            </a:r>
          </a:p>
        </p:txBody>
      </p:sp>
    </p:spTree>
    <p:extLst>
      <p:ext uri="{BB962C8B-B14F-4D97-AF65-F5344CB8AC3E}">
        <p14:creationId xmlns:p14="http://schemas.microsoft.com/office/powerpoint/2010/main" val="17352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您的其他領域長處是什麼？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16262" y="1638767"/>
            <a:ext cx="9486941" cy="4570809"/>
          </a:xfrm>
        </p:spPr>
        <p:txBody>
          <a:bodyPr>
            <a:normAutofit/>
          </a:bodyPr>
          <a:lstStyle/>
          <a:p>
            <a:r>
              <a:rPr lang="zh-TW" altLang="en-US" dirty="0"/>
              <a:t>除了文學、語言研究外，檢視您還有哪些領域的專長？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zh-TW" altLang="en-US" dirty="0"/>
              <a:t>從日常生活中，找到您的其他領域知識專長。</a:t>
            </a:r>
            <a:br>
              <a:rPr lang="en-US" altLang="zh-TW" dirty="0"/>
            </a:br>
            <a:r>
              <a:rPr lang="zh-TW" altLang="en-US" dirty="0"/>
              <a:t>先專精某學科的某單元後，再逐漸擴展到其他部分。</a:t>
            </a:r>
            <a:endParaRPr lang="en-US" altLang="zh-TW" dirty="0"/>
          </a:p>
          <a:p>
            <a:pPr marL="177747" indent="0">
              <a:buNone/>
            </a:pPr>
            <a:r>
              <a:rPr lang="en-US" altLang="zh-TW" dirty="0"/>
              <a:t>(Brown, Clara Lee, 2007. Content-based ESL instruction and curriculum.)</a:t>
            </a:r>
          </a:p>
          <a:p>
            <a:r>
              <a:rPr lang="zh-TW" altLang="en-US" dirty="0"/>
              <a:t>搜尋國中生所學的字彙、句型，您的領域專長該如何融入？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888706" y="1890266"/>
            <a:ext cx="10411412" cy="2303656"/>
            <a:chOff x="808651" y="2363136"/>
            <a:chExt cx="10414124" cy="2304256"/>
          </a:xfrm>
        </p:grpSpPr>
        <p:sp>
          <p:nvSpPr>
            <p:cNvPr id="5" name="圓角矩形圖說文字 4"/>
            <p:cNvSpPr/>
            <p:nvPr/>
          </p:nvSpPr>
          <p:spPr>
            <a:xfrm>
              <a:off x="808651" y="2363136"/>
              <a:ext cx="1008112" cy="2304256"/>
            </a:xfrm>
            <a:prstGeom prst="wedgeRoundRectCallout">
              <a:avLst>
                <a:gd name="adj1" fmla="val 80265"/>
                <a:gd name="adj2" fmla="val -23893"/>
                <a:gd name="adj3" fmla="val 16667"/>
              </a:avLst>
            </a:prstGeom>
            <a:solidFill>
              <a:srgbClr val="7030A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799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這個最</a:t>
              </a:r>
              <a:endPara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799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容易入手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181225" y="2657831"/>
              <a:ext cx="9041550" cy="110038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C6478E-C97A-44FE-8761-A5AE603DB916}"/>
              </a:ext>
            </a:extLst>
          </p:cNvPr>
          <p:cNvSpPr/>
          <p:nvPr/>
        </p:nvSpPr>
        <p:spPr>
          <a:xfrm>
            <a:off x="2578021" y="5012764"/>
            <a:ext cx="7032783" cy="12960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平時對於社會或全球議題、科技、自然等報導要多留意。</a:t>
            </a:r>
          </a:p>
        </p:txBody>
      </p:sp>
    </p:spTree>
    <p:extLst>
      <p:ext uri="{BB962C8B-B14F-4D97-AF65-F5344CB8AC3E}">
        <p14:creationId xmlns:p14="http://schemas.microsoft.com/office/powerpoint/2010/main" val="6910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AEE465-000E-4AD1-A85D-81030A248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編寫跨領域教材的基本原則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747754-018C-4C98-9F18-E5CFC872E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781728" cy="4191000"/>
          </a:xfrm>
        </p:spPr>
        <p:txBody>
          <a:bodyPr/>
          <a:lstStyle/>
          <a:p>
            <a:r>
              <a:rPr lang="zh-TW" altLang="en-US" sz="3199" dirty="0"/>
              <a:t>課程內容跨越其他領域</a:t>
            </a:r>
            <a:r>
              <a:rPr lang="en-US" altLang="zh-TW" sz="3199" dirty="0"/>
              <a:t>/</a:t>
            </a:r>
            <a:r>
              <a:rPr lang="zh-TW" altLang="en-US" sz="3199" dirty="0"/>
              <a:t>學科知識。</a:t>
            </a:r>
            <a:endParaRPr lang="en-US" altLang="zh-TW" sz="3199" dirty="0"/>
          </a:p>
          <a:p>
            <a:pPr>
              <a:lnSpc>
                <a:spcPct val="110000"/>
              </a:lnSpc>
            </a:pPr>
            <a:r>
              <a:rPr lang="zh-TW" altLang="en-US" sz="3199" dirty="0"/>
              <a:t>但同時也提供了在該單元中</a:t>
            </a:r>
            <a:r>
              <a:rPr lang="zh-TW" altLang="en-US" sz="3199" b="1" dirty="0">
                <a:solidFill>
                  <a:srgbClr val="C00000"/>
                </a:solidFill>
              </a:rPr>
              <a:t>可以使用的足夠且學生可以理解的語言知識</a:t>
            </a:r>
            <a:r>
              <a:rPr lang="zh-TW" altLang="en-US" sz="3199" dirty="0"/>
              <a:t>。</a:t>
            </a:r>
            <a:endParaRPr lang="en-US" altLang="zh-TW" sz="3199" dirty="0"/>
          </a:p>
          <a:p>
            <a:pPr marL="177747" indent="0">
              <a:buNone/>
            </a:pPr>
            <a:r>
              <a:rPr lang="en-US" altLang="zh-TW" dirty="0"/>
              <a:t>(Brown, Clara Lee, 2007. Content-based ESL instruction and curriculum.)</a:t>
            </a:r>
          </a:p>
        </p:txBody>
      </p:sp>
    </p:spTree>
    <p:extLst>
      <p:ext uri="{BB962C8B-B14F-4D97-AF65-F5344CB8AC3E}">
        <p14:creationId xmlns:p14="http://schemas.microsoft.com/office/powerpoint/2010/main" val="14020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06FEA8-BFEC-46F1-B92C-729EFD49B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748680"/>
          </a:xfrm>
        </p:spPr>
        <p:txBody>
          <a:bodyPr>
            <a:normAutofit/>
          </a:bodyPr>
          <a:lstStyle/>
          <a:p>
            <a:r>
              <a:rPr lang="zh-TW" altLang="en-US" dirty="0"/>
              <a:t>英語科跨領域課程教學有哪些教學法？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C2C776-2C2A-45F7-9F98-16081EA27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2292152"/>
            <a:ext cx="9780489" cy="42331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zh-TW" dirty="0"/>
              <a:t>傳統</a:t>
            </a:r>
            <a:r>
              <a:rPr lang="zh-TW" altLang="zh-TW" b="1" dirty="0"/>
              <a:t>文法翻譯教學法</a:t>
            </a:r>
            <a:r>
              <a:rPr lang="en-US" altLang="zh-TW" b="1" dirty="0"/>
              <a:t> </a:t>
            </a:r>
            <a:r>
              <a:rPr lang="en-US" altLang="zh-TW" dirty="0"/>
              <a:t>(Grammar-Translation Approach)</a:t>
            </a:r>
            <a:r>
              <a:rPr lang="zh-TW" altLang="en-US" dirty="0"/>
              <a:t>、</a:t>
            </a:r>
            <a:r>
              <a:rPr lang="zh-TW" altLang="zh-TW" b="1" dirty="0"/>
              <a:t>溝通式教學法</a:t>
            </a:r>
            <a:r>
              <a:rPr lang="en-US" altLang="zh-TW" b="1" dirty="0"/>
              <a:t> </a:t>
            </a:r>
            <a:r>
              <a:rPr lang="en-US" altLang="zh-TW" dirty="0"/>
              <a:t>(Communicative Language Teaching Approach) </a:t>
            </a:r>
            <a:r>
              <a:rPr lang="zh-TW" altLang="en-US" dirty="0"/>
              <a:t>、</a:t>
            </a:r>
            <a:r>
              <a:rPr lang="zh-TW" altLang="zh-TW" dirty="0"/>
              <a:t>以</a:t>
            </a:r>
            <a:r>
              <a:rPr lang="zh-TW" altLang="zh-TW" b="1" dirty="0"/>
              <a:t>文體類型為本的教學法</a:t>
            </a:r>
            <a:r>
              <a:rPr lang="en-US" altLang="zh-TW" b="1" dirty="0"/>
              <a:t> </a:t>
            </a:r>
            <a:r>
              <a:rPr lang="en-US" altLang="zh-TW" dirty="0"/>
              <a:t>(Genre-based Approach)</a:t>
            </a:r>
            <a:r>
              <a:rPr lang="zh-TW" altLang="en-US" dirty="0"/>
              <a:t>都可以用。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sz="3199" dirty="0">
                <a:solidFill>
                  <a:srgbClr val="C00000"/>
                </a:solidFill>
              </a:rPr>
              <a:t>但需依</a:t>
            </a:r>
            <a:r>
              <a:rPr lang="en-US" altLang="zh-TW" sz="3199" dirty="0">
                <a:solidFill>
                  <a:srgbClr val="C00000"/>
                </a:solidFill>
              </a:rPr>
              <a:t>Content-based Curriculum</a:t>
            </a:r>
            <a:r>
              <a:rPr lang="zh-TW" altLang="en-US" sz="3199" dirty="0">
                <a:solidFill>
                  <a:srgbClr val="C00000"/>
                </a:solidFill>
              </a:rPr>
              <a:t>的教學目標而有所調整</a:t>
            </a:r>
            <a:r>
              <a:rPr lang="zh-TW" altLang="en-US" dirty="0"/>
              <a:t>。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zh-TW" dirty="0"/>
              <a:t>陳其芬</a:t>
            </a:r>
            <a:r>
              <a:rPr lang="en-US" altLang="zh-TW" dirty="0"/>
              <a:t>, 2012)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975D1F34-E9B5-4CCF-8875-B776EC39040C}"/>
              </a:ext>
            </a:extLst>
          </p:cNvPr>
          <p:cNvSpPr/>
          <p:nvPr/>
        </p:nvSpPr>
        <p:spPr>
          <a:xfrm>
            <a:off x="1065212" y="1412776"/>
            <a:ext cx="2592288" cy="7486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沒固定</a:t>
            </a:r>
          </a:p>
        </p:txBody>
      </p:sp>
    </p:spTree>
    <p:extLst>
      <p:ext uri="{BB962C8B-B14F-4D97-AF65-F5344CB8AC3E}">
        <p14:creationId xmlns:p14="http://schemas.microsoft.com/office/powerpoint/2010/main" val="19965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9B7892-7D74-48D8-B784-B9EF2FEA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51" y="365924"/>
            <a:ext cx="11158333" cy="1082392"/>
          </a:xfrm>
        </p:spPr>
        <p:txBody>
          <a:bodyPr/>
          <a:lstStyle/>
          <a:p>
            <a:r>
              <a:rPr lang="zh-TW" altLang="en-US" dirty="0"/>
              <a:t>各式教學法在</a:t>
            </a:r>
            <a:r>
              <a:rPr lang="en-US" altLang="zh-TW" dirty="0">
                <a:solidFill>
                  <a:srgbClr val="C00000"/>
                </a:solidFill>
              </a:rPr>
              <a:t>Content-based Instruction</a:t>
            </a:r>
            <a:r>
              <a:rPr lang="zh-TW" altLang="en-US" dirty="0"/>
              <a:t>中如何調整？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3C5095-BFAF-4AC8-AADE-62FE958C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829217"/>
            <a:ext cx="9141619" cy="44073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zh-TW" b="1" dirty="0"/>
              <a:t>溝通式教學法</a:t>
            </a:r>
            <a:r>
              <a:rPr lang="zh-TW" altLang="zh-TW" dirty="0"/>
              <a:t>，雖然英文教師可能都很熟悉，但最重要的是要讓學生能根據情境脈絡</a:t>
            </a:r>
            <a:r>
              <a:rPr lang="en-US" altLang="zh-TW" dirty="0"/>
              <a:t> (context)</a:t>
            </a:r>
            <a:r>
              <a:rPr lang="zh-TW" altLang="zh-TW" dirty="0"/>
              <a:t>，特別是注意溝通目的與閱聽者的需求</a:t>
            </a:r>
            <a:r>
              <a:rPr lang="en-US" altLang="zh-TW" dirty="0"/>
              <a:t>(audience-based)</a:t>
            </a:r>
            <a:r>
              <a:rPr lang="zh-TW" altLang="zh-TW" dirty="0"/>
              <a:t>來決定語言使用的適切性。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zh-TW" dirty="0"/>
              <a:t>以</a:t>
            </a:r>
            <a:r>
              <a:rPr lang="zh-TW" altLang="zh-TW" b="1" dirty="0"/>
              <a:t>文體類型為本的教學法</a:t>
            </a:r>
            <a:r>
              <a:rPr lang="zh-TW" altLang="zh-TW" dirty="0"/>
              <a:t>，需讓學生了解</a:t>
            </a:r>
            <a:r>
              <a:rPr lang="zh-TW" altLang="zh-TW" dirty="0">
                <a:solidFill>
                  <a:srgbClr val="C00000"/>
                </a:solidFill>
              </a:rPr>
              <a:t>不同領域</a:t>
            </a:r>
            <a:r>
              <a:rPr lang="zh-TW" altLang="zh-TW" dirty="0"/>
              <a:t>及</a:t>
            </a:r>
            <a:r>
              <a:rPr lang="zh-TW" altLang="zh-TW" dirty="0">
                <a:solidFill>
                  <a:srgbClr val="C00000"/>
                </a:solidFill>
              </a:rPr>
              <a:t>不同溝通目的</a:t>
            </a:r>
            <a:r>
              <a:rPr lang="zh-TW" altLang="zh-TW" dirty="0"/>
              <a:t>會有不同的文體，再融合字彙及句法教學，以語言功能概念為導向，並加強文體結構之分析來強化語用適切性之學習。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zh-TW" dirty="0"/>
              <a:t>陳其芬</a:t>
            </a:r>
            <a:r>
              <a:rPr lang="en-US" altLang="zh-TW" dirty="0"/>
              <a:t>, 2012)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56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9C324C-E8F0-4BF8-A0A4-0D0A22F2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759420"/>
          </a:xfrm>
        </p:spPr>
        <p:txBody>
          <a:bodyPr/>
          <a:lstStyle/>
          <a:p>
            <a:r>
              <a:rPr lang="zh-TW" altLang="en-US" dirty="0"/>
              <a:t>跨領域教學一定要和其他學科老師協同教學嗎？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BDF1224-B446-4DAD-BD8E-4C557A74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156" y="2061204"/>
            <a:ext cx="9193065" cy="43193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zh-TW" altLang="zh-TW" dirty="0">
                <a:solidFill>
                  <a:srgbClr val="0000FF"/>
                </a:solidFill>
              </a:rPr>
              <a:t>若是教學內容，強調閱讀理解能力</a:t>
            </a:r>
            <a:r>
              <a:rPr lang="zh-TW" altLang="en-US" dirty="0">
                <a:solidFill>
                  <a:srgbClr val="0000FF"/>
                </a:solidFill>
              </a:rPr>
              <a:t>，</a:t>
            </a:r>
            <a:r>
              <a:rPr lang="zh-TW" altLang="zh-TW" dirty="0">
                <a:solidFill>
                  <a:srgbClr val="0000FF"/>
                </a:solidFill>
              </a:rPr>
              <a:t>以字彙為主</a:t>
            </a:r>
            <a:r>
              <a:rPr lang="zh-TW" altLang="en-US" dirty="0">
                <a:solidFill>
                  <a:srgbClr val="0000FF"/>
                </a:solidFill>
              </a:rPr>
              <a:t>、</a:t>
            </a:r>
            <a:r>
              <a:rPr lang="zh-TW" altLang="zh-TW" dirty="0">
                <a:solidFill>
                  <a:srgbClr val="0000FF"/>
                </a:solidFill>
              </a:rPr>
              <a:t>句法為輔，</a:t>
            </a:r>
            <a:r>
              <a:rPr lang="zh-TW" altLang="en-US" dirty="0">
                <a:solidFill>
                  <a:srgbClr val="0000FF"/>
                </a:solidFill>
              </a:rPr>
              <a:t>則</a:t>
            </a:r>
            <a:r>
              <a:rPr lang="zh-TW" altLang="zh-TW" dirty="0">
                <a:solidFill>
                  <a:srgbClr val="0000FF"/>
                </a:solidFill>
              </a:rPr>
              <a:t>專業教師有可能教的比英文教師好</a:t>
            </a:r>
            <a:r>
              <a:rPr lang="zh-TW" altLang="zh-TW" dirty="0"/>
              <a:t>，因為他們有充分的專業背景知識，對於專業性文章他們有可能較容易理解。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zh-TW" altLang="zh-TW" dirty="0">
                <a:solidFill>
                  <a:srgbClr val="0000FF"/>
                </a:solidFill>
              </a:rPr>
              <a:t>若是教學內容較</a:t>
            </a:r>
            <a:r>
              <a:rPr lang="zh-TW" altLang="zh-TW" b="1" dirty="0">
                <a:solidFill>
                  <a:srgbClr val="0000FF"/>
                </a:solidFill>
              </a:rPr>
              <a:t>強調語用及文體結構</a:t>
            </a:r>
            <a:r>
              <a:rPr lang="zh-TW" altLang="zh-TW" dirty="0">
                <a:solidFill>
                  <a:srgbClr val="0000FF"/>
                </a:solidFill>
              </a:rPr>
              <a:t>，</a:t>
            </a:r>
            <a:r>
              <a:rPr lang="zh-TW" altLang="zh-TW" b="1" dirty="0">
                <a:solidFill>
                  <a:srgbClr val="0000FF"/>
                </a:solidFill>
              </a:rPr>
              <a:t>以培養學生增進語言使用之適切性為目標</a:t>
            </a:r>
            <a:r>
              <a:rPr lang="zh-TW" altLang="zh-TW" dirty="0">
                <a:solidFill>
                  <a:srgbClr val="0000FF"/>
                </a:solidFill>
              </a:rPr>
              <a:t>，英文教師應該就會勝過專業教師</a:t>
            </a:r>
            <a:r>
              <a:rPr lang="zh-TW" altLang="zh-TW" dirty="0"/>
              <a:t>，因為英文教師的語用知識及言談或篇章分析能力較強，對語言的敏感度也較高，應較易知道如何引導學生注意語言適切性的問題</a:t>
            </a:r>
            <a:r>
              <a:rPr lang="en-US" altLang="zh-TW" dirty="0"/>
              <a:t> </a:t>
            </a:r>
            <a:r>
              <a:rPr lang="en-US" altLang="zh-TW" sz="2799" dirty="0"/>
              <a:t>(</a:t>
            </a:r>
            <a:r>
              <a:rPr lang="zh-TW" altLang="zh-TW" sz="2799" dirty="0"/>
              <a:t>陳其芬</a:t>
            </a:r>
            <a:r>
              <a:rPr lang="en-US" altLang="zh-TW" sz="2799" dirty="0"/>
              <a:t>, 2012)</a:t>
            </a:r>
            <a:r>
              <a:rPr lang="zh-TW" altLang="zh-TW" dirty="0"/>
              <a:t>。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E37CCF7-D903-4787-AC2D-DCBEA2464287}"/>
              </a:ext>
            </a:extLst>
          </p:cNvPr>
          <p:cNvSpPr/>
          <p:nvPr/>
        </p:nvSpPr>
        <p:spPr>
          <a:xfrm>
            <a:off x="983175" y="1125344"/>
            <a:ext cx="1655753" cy="75942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不一定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712336C-1CA4-4BE1-ADBF-9D3B7B1A7738}"/>
              </a:ext>
            </a:extLst>
          </p:cNvPr>
          <p:cNvSpPr/>
          <p:nvPr/>
        </p:nvSpPr>
        <p:spPr>
          <a:xfrm>
            <a:off x="3214092" y="1136073"/>
            <a:ext cx="5759890" cy="75942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視「</a:t>
            </a:r>
            <a:r>
              <a:rPr lang="zh-TW" altLang="zh-TW" sz="31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教什麼及如何教</a:t>
            </a:r>
            <a:r>
              <a:rPr lang="zh-TW" altLang="en-US" sz="31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」決定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1FB116-B2A2-4B45-AEB0-71A7174E7FC0}"/>
              </a:ext>
            </a:extLst>
          </p:cNvPr>
          <p:cNvSpPr/>
          <p:nvPr/>
        </p:nvSpPr>
        <p:spPr>
          <a:xfrm>
            <a:off x="6454452" y="5843361"/>
            <a:ext cx="184731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799" dirty="0"/>
          </a:p>
        </p:txBody>
      </p:sp>
    </p:spTree>
    <p:extLst>
      <p:ext uri="{BB962C8B-B14F-4D97-AF65-F5344CB8AC3E}">
        <p14:creationId xmlns:p14="http://schemas.microsoft.com/office/powerpoint/2010/main" val="37814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827E24-B539-4A83-8364-2A40192E5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但想想你有可能教太深嗎？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74CF5D-9E87-4267-82F0-2034B3321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781728" cy="4191000"/>
          </a:xfrm>
        </p:spPr>
        <p:txBody>
          <a:bodyPr/>
          <a:lstStyle/>
          <a:p>
            <a:pPr marL="358775" indent="-358775">
              <a:lnSpc>
                <a:spcPct val="110000"/>
              </a:lnSpc>
              <a:buAutoNum type="arabicPeriod"/>
            </a:pPr>
            <a:r>
              <a:rPr lang="zh-TW" altLang="en-US" dirty="0"/>
              <a:t>教太深入，不但英語老師自己不懂，學生要透過這麼不熟悉的語言去理解另一個學科，那困難度可想而知。</a:t>
            </a:r>
            <a:endParaRPr lang="en-US" altLang="zh-TW" dirty="0"/>
          </a:p>
          <a:p>
            <a:pPr marL="358775" indent="-358775">
              <a:lnSpc>
                <a:spcPct val="110000"/>
              </a:lnSpc>
              <a:buAutoNum type="arabicPeriod"/>
            </a:pPr>
            <a:r>
              <a:rPr lang="zh-TW" altLang="en-US" dirty="0"/>
              <a:t>故在內容上沒有太深的情況下，依經驗，建議仍由英語老師自己教為佳。</a:t>
            </a:r>
            <a:endParaRPr lang="en-US" altLang="zh-TW" dirty="0"/>
          </a:p>
          <a:p>
            <a:pPr marL="358775" indent="-358775">
              <a:lnSpc>
                <a:spcPct val="110000"/>
              </a:lnSpc>
              <a:buAutoNum type="arabicPeriod"/>
            </a:pPr>
            <a:r>
              <a:rPr lang="zh-TW" altLang="en-US" dirty="0"/>
              <a:t>且老師可以視學生的接受度，</a:t>
            </a:r>
            <a:r>
              <a:rPr lang="zh-TW" altLang="en-US" sz="3000" b="1" dirty="0">
                <a:solidFill>
                  <a:srgbClr val="C00000"/>
                </a:solidFill>
              </a:rPr>
              <a:t>隨時調整</a:t>
            </a:r>
            <a:r>
              <a:rPr lang="zh-TW" altLang="en-US" dirty="0"/>
              <a:t>教學內容和教學方法。</a:t>
            </a:r>
          </a:p>
          <a:p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A7BC2D0-E232-44EA-AF72-F635475B06C3}"/>
              </a:ext>
            </a:extLst>
          </p:cNvPr>
          <p:cNvSpPr/>
          <p:nvPr/>
        </p:nvSpPr>
        <p:spPr>
          <a:xfrm>
            <a:off x="2494012" y="5013176"/>
            <a:ext cx="8136904" cy="1066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當然，自己要多做功課是難免</a:t>
            </a:r>
            <a:r>
              <a:rPr lang="zh-TW" altLang="en-US" b="1" dirty="0">
                <a:solidFill>
                  <a:srgbClr val="FFFF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990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ea typeface="Microsoft JhengHei UI" panose="020B0604030504040204" pitchFamily="34" charset="-120"/>
              </a:rPr>
              <a:t>跨領域課程呈現的</a:t>
            </a:r>
            <a:r>
              <a:rPr lang="zh-TW" altLang="en-US" dirty="0">
                <a:solidFill>
                  <a:srgbClr val="C00000"/>
                </a:solidFill>
                <a:ea typeface="Microsoft JhengHei UI" panose="020B0604030504040204" pitchFamily="34" charset="-120"/>
              </a:rPr>
              <a:t>三種方式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065212" y="1828800"/>
            <a:ext cx="8989640" cy="4191000"/>
          </a:xfrm>
        </p:spPr>
        <p:txBody>
          <a:bodyPr rtlCol="0"/>
          <a:lstStyle/>
          <a:p>
            <a:pPr rtl="0"/>
            <a:r>
              <a:rPr lang="zh-TW" altLang="en-US" dirty="0"/>
              <a:t>找現成文章改寫為適用版本。</a:t>
            </a:r>
            <a:endParaRPr lang="en-US" altLang="zh-TW" dirty="0"/>
          </a:p>
          <a:p>
            <a:pPr rtl="0"/>
            <a:r>
              <a:rPr lang="zh-TW" altLang="en-US" dirty="0"/>
              <a:t>以主題方式，配合課本所學，自編教材。</a:t>
            </a:r>
            <a:endParaRPr lang="en-US" altLang="zh-TW" dirty="0"/>
          </a:p>
          <a:p>
            <a:r>
              <a:rPr lang="zh-TW" altLang="en-US" dirty="0"/>
              <a:t>以配合課本句型延伸練習為主，配以課外題材為背景。</a:t>
            </a:r>
          </a:p>
        </p:txBody>
      </p:sp>
    </p:spTree>
    <p:extLst>
      <p:ext uri="{BB962C8B-B14F-4D97-AF65-F5344CB8AC3E}">
        <p14:creationId xmlns:p14="http://schemas.microsoft.com/office/powerpoint/2010/main" val="42433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>
                <a:ea typeface="Microsoft JhengHei UI" panose="020B0604030504040204" pitchFamily="34" charset="-120"/>
              </a:rPr>
              <a:t>今天內容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zh-TW" altLang="en-US" dirty="0"/>
              <a:t>回憶</a:t>
            </a:r>
            <a:r>
              <a:rPr lang="zh-TW" altLang="en-US" dirty="0">
                <a:sym typeface="新細明體" panose="02020500000000000000" pitchFamily="18" charset="-120"/>
              </a:rPr>
              <a:t>為何需要跨領域教學？</a:t>
            </a:r>
            <a:endParaRPr lang="en-US" altLang="zh-TW" dirty="0"/>
          </a:p>
          <a:p>
            <a:pPr rtl="0"/>
            <a:r>
              <a:rPr lang="zh-TW" altLang="en-US" dirty="0"/>
              <a:t>跨領域課程呈現的方式與示例</a:t>
            </a:r>
            <a:endParaRPr lang="en-US" altLang="zh-TW" dirty="0"/>
          </a:p>
          <a:p>
            <a:pPr rtl="0"/>
            <a:r>
              <a:rPr lang="zh-TW" altLang="en-US" dirty="0"/>
              <a:t>經驗分享</a:t>
            </a:r>
            <a:endParaRPr lang="en-US" altLang="zh-TW" dirty="0"/>
          </a:p>
          <a:p>
            <a:pPr rtl="0"/>
            <a:r>
              <a:rPr lang="zh-TW" altLang="en-US" dirty="0"/>
              <a:t>實作</a:t>
            </a:r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401E581-3F89-412B-B69C-C7AE2576766E}"/>
              </a:ext>
            </a:extLst>
          </p:cNvPr>
          <p:cNvSpPr txBox="1">
            <a:spLocks/>
          </p:cNvSpPr>
          <p:nvPr/>
        </p:nvSpPr>
        <p:spPr>
          <a:xfrm>
            <a:off x="1523096" y="333462"/>
            <a:ext cx="9142633" cy="1799731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TW" altLang="en-US" sz="4399" dirty="0"/>
              <a:t>英語科跨領域課程教學的型式之一</a:t>
            </a:r>
            <a:br>
              <a:rPr lang="en-US" altLang="zh-TW" sz="4399" dirty="0"/>
            </a:br>
            <a:r>
              <a:rPr lang="en-US" altLang="zh-TW" sz="4399" b="1" dirty="0"/>
              <a:t>CLIL</a:t>
            </a:r>
            <a:r>
              <a:rPr lang="zh-TW" altLang="en-US" sz="4399" b="1" dirty="0"/>
              <a:t>教學</a:t>
            </a: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5839CF1-D27B-4165-BACB-F8AF846748D0}"/>
              </a:ext>
            </a:extLst>
          </p:cNvPr>
          <p:cNvSpPr/>
          <p:nvPr/>
        </p:nvSpPr>
        <p:spPr>
          <a:xfrm>
            <a:off x="1163147" y="2421150"/>
            <a:ext cx="9862527" cy="71989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199" b="1" dirty="0"/>
              <a:t>CLIL: Content and Language Integrated Learning</a:t>
            </a:r>
            <a:endParaRPr lang="zh-TW" altLang="en-US" sz="3199" b="1" dirty="0"/>
          </a:p>
        </p:txBody>
      </p:sp>
      <p:sp>
        <p:nvSpPr>
          <p:cNvPr id="4" name="圓角矩形 7">
            <a:extLst>
              <a:ext uri="{FF2B5EF4-FFF2-40B4-BE49-F238E27FC236}">
                <a16:creationId xmlns:a16="http://schemas.microsoft.com/office/drawing/2014/main" id="{1D20C1D4-E011-43FD-A7F7-D3D65EDF5B29}"/>
              </a:ext>
            </a:extLst>
          </p:cNvPr>
          <p:cNvSpPr/>
          <p:nvPr/>
        </p:nvSpPr>
        <p:spPr>
          <a:xfrm>
            <a:off x="1163147" y="3691224"/>
            <a:ext cx="9862527" cy="1007849"/>
          </a:xfrm>
          <a:prstGeom prst="roundRect">
            <a:avLst/>
          </a:prstGeom>
          <a:solidFill>
            <a:srgbClr val="9FE6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先參考他人如何修改既有篇章為合適的跨領域教材</a:t>
            </a:r>
            <a:r>
              <a:rPr lang="zh-TW" altLang="en-US" sz="3199" dirty="0">
                <a:sym typeface="Wingdings 3" panose="05040102010807070707" pitchFamily="18" charset="2"/>
              </a:rPr>
              <a:t></a:t>
            </a:r>
            <a:endParaRPr lang="zh-TW" altLang="en-US" sz="3199" dirty="0"/>
          </a:p>
        </p:txBody>
      </p:sp>
    </p:spTree>
    <p:extLst>
      <p:ext uri="{BB962C8B-B14F-4D97-AF65-F5344CB8AC3E}">
        <p14:creationId xmlns:p14="http://schemas.microsoft.com/office/powerpoint/2010/main" val="17317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38660" y="2420702"/>
            <a:ext cx="5575213" cy="1008298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altLang="zh-TW" b="1" dirty="0">
                <a:latin typeface="Salesforce Sans"/>
                <a:sym typeface="Salesforce Sans"/>
              </a:rPr>
              <a:t>Uncovering CLIL</a:t>
            </a:r>
            <a:r>
              <a:rPr lang="zh-TW" altLang="en-US" dirty="0">
                <a:latin typeface="Salesforce Sans"/>
                <a:sym typeface="Salesforce Sans"/>
              </a:rPr>
              <a:t>示例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AF1BA2C-20ED-42A7-BFDE-744B6A18B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484784"/>
            <a:ext cx="2278955" cy="2988221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40EC962-DD53-449C-8624-7506C1F6DB84}"/>
              </a:ext>
            </a:extLst>
          </p:cNvPr>
          <p:cNvSpPr txBox="1">
            <a:spLocks/>
          </p:cNvSpPr>
          <p:nvPr/>
        </p:nvSpPr>
        <p:spPr bwMode="auto">
          <a:xfrm>
            <a:off x="4438660" y="3573016"/>
            <a:ext cx="5575213" cy="1008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none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3600" b="0" dirty="0">
                <a:latin typeface="Salesforce Sans"/>
                <a:sym typeface="Salesforce Sans"/>
              </a:rPr>
              <a:t>(pp. 4-7)</a:t>
            </a:r>
            <a:endParaRPr lang="zh-TW" altLang="en-US" sz="3600" b="0" dirty="0">
              <a:latin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C49A51-D200-4007-AD8A-D06AE719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594" y="259905"/>
            <a:ext cx="11139126" cy="929398"/>
          </a:xfrm>
        </p:spPr>
        <p:txBody>
          <a:bodyPr/>
          <a:lstStyle/>
          <a:p>
            <a:r>
              <a:rPr lang="zh-TW" altLang="en-US" dirty="0"/>
              <a:t>跨領域選文改寫 </a:t>
            </a:r>
            <a:r>
              <a:rPr lang="en-US" altLang="zh-TW" dirty="0"/>
              <a:t>1</a:t>
            </a:r>
            <a:r>
              <a:rPr lang="zh-TW" altLang="en-US" dirty="0"/>
              <a:t>：用括弧插字代替中文 </a:t>
            </a:r>
            <a:r>
              <a:rPr lang="en-US" altLang="zh-TW" dirty="0"/>
              <a:t>(p. 4)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C7F5D97-9818-4135-926F-D9CCF8549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5" y="1502598"/>
            <a:ext cx="7345354" cy="509549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EA22AD3-E5A3-45DB-9CCA-DA4661DA3794}"/>
              </a:ext>
            </a:extLst>
          </p:cNvPr>
          <p:cNvSpPr/>
          <p:nvPr/>
        </p:nvSpPr>
        <p:spPr>
          <a:xfrm>
            <a:off x="413595" y="3806092"/>
            <a:ext cx="3437312" cy="4570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87BD21-ABB5-45FC-AC24-09ECD2C9D272}"/>
              </a:ext>
            </a:extLst>
          </p:cNvPr>
          <p:cNvGrpSpPr/>
          <p:nvPr/>
        </p:nvGrpSpPr>
        <p:grpSpPr>
          <a:xfrm>
            <a:off x="413595" y="4898321"/>
            <a:ext cx="6945408" cy="1033197"/>
            <a:chOff x="413703" y="4898704"/>
            <a:chExt cx="6947217" cy="103346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A0B1502-3077-4815-97CC-323650A29F5D}"/>
                </a:ext>
              </a:extLst>
            </p:cNvPr>
            <p:cNvSpPr/>
            <p:nvPr/>
          </p:nvSpPr>
          <p:spPr>
            <a:xfrm>
              <a:off x="413703" y="5474970"/>
              <a:ext cx="4924107" cy="4572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5182FD4-48CE-49E4-9491-6ECFAD6DB652}"/>
                </a:ext>
              </a:extLst>
            </p:cNvPr>
            <p:cNvSpPr/>
            <p:nvPr/>
          </p:nvSpPr>
          <p:spPr>
            <a:xfrm>
              <a:off x="5705793" y="4898704"/>
              <a:ext cx="1655127" cy="4572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F8F56639-52C7-4B2F-BBAE-D4A68252A932}"/>
              </a:ext>
            </a:extLst>
          </p:cNvPr>
          <p:cNvSpPr/>
          <p:nvPr/>
        </p:nvSpPr>
        <p:spPr>
          <a:xfrm>
            <a:off x="477554" y="6042928"/>
            <a:ext cx="2562034" cy="4570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C1A12B9D-4C42-4F33-A57C-82F47BE82792}"/>
              </a:ext>
            </a:extLst>
          </p:cNvPr>
          <p:cNvGrpSpPr/>
          <p:nvPr/>
        </p:nvGrpSpPr>
        <p:grpSpPr>
          <a:xfrm>
            <a:off x="45739" y="1411746"/>
            <a:ext cx="12143085" cy="2962837"/>
            <a:chOff x="0" y="1411219"/>
            <a:chExt cx="12192000" cy="300209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4E6F5768-9B85-4FF7-9CBB-75C5512DB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1219"/>
              <a:ext cx="12192000" cy="3002097"/>
            </a:xfrm>
            <a:prstGeom prst="rect">
              <a:avLst/>
            </a:prstGeom>
          </p:spPr>
        </p:pic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1106A725-0BC1-4811-8F55-186315CE9F66}"/>
                </a:ext>
              </a:extLst>
            </p:cNvPr>
            <p:cNvSpPr/>
            <p:nvPr/>
          </p:nvSpPr>
          <p:spPr>
            <a:xfrm>
              <a:off x="5429250" y="1910047"/>
              <a:ext cx="3863340" cy="74295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199" dirty="0">
                  <a:solidFill>
                    <a:srgbClr val="002060"/>
                  </a:solidFill>
                </a:rPr>
                <a:t>107</a:t>
              </a:r>
              <a:r>
                <a:rPr lang="zh-TW" altLang="en-US" sz="3199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年會考</a:t>
              </a:r>
              <a:r>
                <a:rPr lang="en-US" altLang="zh-TW" sz="3199" dirty="0">
                  <a:solidFill>
                    <a:srgbClr val="002060"/>
                  </a:solidFill>
                </a:rPr>
                <a:t>#35-37</a:t>
              </a:r>
              <a:endParaRPr lang="zh-TW" altLang="en-US" sz="3199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1D93884-C3D7-42C9-9108-54DD379CF73D}"/>
              </a:ext>
            </a:extLst>
          </p:cNvPr>
          <p:cNvGrpSpPr/>
          <p:nvPr/>
        </p:nvGrpSpPr>
        <p:grpSpPr>
          <a:xfrm>
            <a:off x="477555" y="3566125"/>
            <a:ext cx="11075166" cy="808458"/>
            <a:chOff x="477679" y="3566160"/>
            <a:chExt cx="11078051" cy="808669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801688B-52EC-48AA-8615-4BBFA930E1F5}"/>
                </a:ext>
              </a:extLst>
            </p:cNvPr>
            <p:cNvSpPr/>
            <p:nvPr/>
          </p:nvSpPr>
          <p:spPr>
            <a:xfrm>
              <a:off x="9384030" y="3566160"/>
              <a:ext cx="2171700" cy="411480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81504BE-F3DA-46E9-9B3A-34CF52CA363F}"/>
                </a:ext>
              </a:extLst>
            </p:cNvPr>
            <p:cNvSpPr/>
            <p:nvPr/>
          </p:nvSpPr>
          <p:spPr>
            <a:xfrm>
              <a:off x="477679" y="3965647"/>
              <a:ext cx="1305401" cy="409182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8669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FA80B-D1F3-4567-9E7B-6D7C04D5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3" y="305613"/>
            <a:ext cx="11494915" cy="837982"/>
          </a:xfrm>
        </p:spPr>
        <p:txBody>
          <a:bodyPr>
            <a:normAutofit/>
          </a:bodyPr>
          <a:lstStyle/>
          <a:p>
            <a:r>
              <a:rPr lang="zh-TW" altLang="en-US" dirty="0"/>
              <a:t>跨領域選文改寫 </a:t>
            </a:r>
            <a:r>
              <a:rPr lang="en-US" altLang="zh-TW" dirty="0"/>
              <a:t>2</a:t>
            </a:r>
            <a:r>
              <a:rPr lang="zh-TW" altLang="en-US" dirty="0"/>
              <a:t>：刪除不必要或太難、太專業的字句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F39E231-C988-408B-A9DF-AAD46E050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8" y="2405999"/>
            <a:ext cx="8923846" cy="405715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055B464-B350-4139-A249-7A3111E1E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01" y="1373664"/>
            <a:ext cx="7142886" cy="539049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3402262-1F74-451F-9BFB-EB82E6811211}"/>
              </a:ext>
            </a:extLst>
          </p:cNvPr>
          <p:cNvSpPr txBox="1"/>
          <p:nvPr/>
        </p:nvSpPr>
        <p:spPr>
          <a:xfrm>
            <a:off x="1051286" y="1373665"/>
            <a:ext cx="170271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199" dirty="0"/>
              <a:t>(pp. 4-7)</a:t>
            </a:r>
            <a:endParaRPr lang="zh-TW" altLang="en-US" sz="3199" dirty="0"/>
          </a:p>
        </p:txBody>
      </p:sp>
    </p:spTree>
    <p:extLst>
      <p:ext uri="{BB962C8B-B14F-4D97-AF65-F5344CB8AC3E}">
        <p14:creationId xmlns:p14="http://schemas.microsoft.com/office/powerpoint/2010/main" val="4139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3E9664-1984-4868-A709-EFD3C35F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用問題引導學生閱讀 </a:t>
            </a:r>
            <a:r>
              <a:rPr lang="en-US" altLang="zh-TW" dirty="0"/>
              <a:t>(pp. 4-6)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492BE3-AA38-4816-AC5A-36FD4DD45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Facilitating comprehension</a:t>
            </a:r>
            <a:endParaRPr lang="zh-TW" altLang="zh-TW" dirty="0"/>
          </a:p>
          <a:p>
            <a:pPr>
              <a:lnSpc>
                <a:spcPct val="110000"/>
              </a:lnSpc>
            </a:pPr>
            <a:r>
              <a:rPr lang="en-US" altLang="zh-TW" b="1" dirty="0"/>
              <a:t>Fostering critical thinking</a:t>
            </a:r>
            <a:br>
              <a:rPr lang="en-US" altLang="zh-TW" b="1" dirty="0"/>
            </a:br>
            <a:r>
              <a:rPr lang="en-US" altLang="zh-TW" dirty="0"/>
              <a:t>Using diagrams</a:t>
            </a:r>
            <a:endParaRPr lang="zh-TW" altLang="zh-TW" dirty="0"/>
          </a:p>
          <a:p>
            <a:r>
              <a:rPr lang="en-US" altLang="zh-TW" b="1" dirty="0" err="1"/>
              <a:t>Analysing</a:t>
            </a:r>
            <a:r>
              <a:rPr lang="en-US" altLang="zh-TW" b="1" dirty="0"/>
              <a:t> different perspectives</a:t>
            </a:r>
          </a:p>
          <a:p>
            <a:r>
              <a:rPr lang="en-US" altLang="zh-TW" b="1" dirty="0"/>
              <a:t>Comparing pollution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2891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D3821A-166C-4DFD-9D5F-935551B0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736" y="454165"/>
            <a:ext cx="2523150" cy="708475"/>
          </a:xfrm>
        </p:spPr>
        <p:txBody>
          <a:bodyPr/>
          <a:lstStyle/>
          <a:p>
            <a:r>
              <a:rPr lang="zh-TW" altLang="en-US" dirty="0"/>
              <a:t>學習目標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141315-B3BE-4BB6-ACAC-E998C34DE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16" y="202771"/>
            <a:ext cx="6610965" cy="6499088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89972CE-D438-4C94-9D21-1167910BF1EE}"/>
              </a:ext>
            </a:extLst>
          </p:cNvPr>
          <p:cNvSpPr txBox="1"/>
          <p:nvPr/>
        </p:nvSpPr>
        <p:spPr>
          <a:xfrm>
            <a:off x="3069085" y="511080"/>
            <a:ext cx="11144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199" dirty="0"/>
              <a:t>(p. 6)</a:t>
            </a:r>
            <a:endParaRPr lang="zh-TW" altLang="en-US" sz="3199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EB024E5-855F-45C9-BEC7-FEFB29177978}"/>
              </a:ext>
            </a:extLst>
          </p:cNvPr>
          <p:cNvSpPr/>
          <p:nvPr/>
        </p:nvSpPr>
        <p:spPr>
          <a:xfrm>
            <a:off x="2129349" y="1396955"/>
            <a:ext cx="2993880" cy="708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指出關鍵訊息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E5E9DA7-0F1D-40D5-9C83-0D84B9E7B8DD}"/>
              </a:ext>
            </a:extLst>
          </p:cNvPr>
          <p:cNvSpPr/>
          <p:nvPr/>
        </p:nvSpPr>
        <p:spPr>
          <a:xfrm>
            <a:off x="656736" y="2562511"/>
            <a:ext cx="4466494" cy="708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從多角度說出關切事項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EE5B7EF-4664-48A4-AAC0-098AEC3BDA5E}"/>
              </a:ext>
            </a:extLst>
          </p:cNvPr>
          <p:cNvSpPr/>
          <p:nvPr/>
        </p:nvSpPr>
        <p:spPr>
          <a:xfrm>
            <a:off x="91416" y="3728067"/>
            <a:ext cx="5206800" cy="708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呈現明確、具說服力的觀點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DBB193D-3535-414A-86C3-44E16FB0223A}"/>
              </a:ext>
            </a:extLst>
          </p:cNvPr>
          <p:cNvSpPr/>
          <p:nvPr/>
        </p:nvSpPr>
        <p:spPr>
          <a:xfrm>
            <a:off x="91416" y="4860725"/>
            <a:ext cx="5206800" cy="708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用適切的語辭寫信給政府部門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E0D8EB6-B319-4F5A-A50C-DF64242AC3A1}"/>
              </a:ext>
            </a:extLst>
          </p:cNvPr>
          <p:cNvSpPr/>
          <p:nvPr/>
        </p:nvSpPr>
        <p:spPr>
          <a:xfrm>
            <a:off x="656735" y="5993383"/>
            <a:ext cx="4466494" cy="7084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提出實際的解決方案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AA5205F-B0E0-42FE-BA82-112017A700CD}"/>
              </a:ext>
            </a:extLst>
          </p:cNvPr>
          <p:cNvSpPr/>
          <p:nvPr/>
        </p:nvSpPr>
        <p:spPr>
          <a:xfrm>
            <a:off x="4870276" y="1429853"/>
            <a:ext cx="1144689" cy="6755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68E9F11-6B60-43F8-B030-CBD0C3359EA4}"/>
              </a:ext>
            </a:extLst>
          </p:cNvPr>
          <p:cNvSpPr/>
          <p:nvPr/>
        </p:nvSpPr>
        <p:spPr>
          <a:xfrm>
            <a:off x="5298214" y="2578960"/>
            <a:ext cx="716750" cy="6755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83307A7-9B75-4612-A64C-F8F4B23668F5}"/>
              </a:ext>
            </a:extLst>
          </p:cNvPr>
          <p:cNvSpPr/>
          <p:nvPr/>
        </p:nvSpPr>
        <p:spPr>
          <a:xfrm>
            <a:off x="4799352" y="3721807"/>
            <a:ext cx="1215613" cy="6755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980EB51-4C21-4432-89E8-35FE6B142912}"/>
              </a:ext>
            </a:extLst>
          </p:cNvPr>
          <p:cNvSpPr/>
          <p:nvPr/>
        </p:nvSpPr>
        <p:spPr>
          <a:xfrm>
            <a:off x="5298214" y="4854465"/>
            <a:ext cx="716750" cy="6755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09DB394-2353-4A03-9D73-4D2B49B70855}"/>
              </a:ext>
            </a:extLst>
          </p:cNvPr>
          <p:cNvSpPr/>
          <p:nvPr/>
        </p:nvSpPr>
        <p:spPr>
          <a:xfrm>
            <a:off x="4799351" y="5991853"/>
            <a:ext cx="1215613" cy="6755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799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</a:p>
        </p:txBody>
      </p:sp>
    </p:spTree>
    <p:extLst>
      <p:ext uri="{BB962C8B-B14F-4D97-AF65-F5344CB8AC3E}">
        <p14:creationId xmlns:p14="http://schemas.microsoft.com/office/powerpoint/2010/main" val="41596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691E2-957A-4ECE-AD0B-A56CFDCF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67" y="400573"/>
            <a:ext cx="9370159" cy="1200103"/>
          </a:xfrm>
        </p:spPr>
        <p:txBody>
          <a:bodyPr/>
          <a:lstStyle/>
          <a:p>
            <a:r>
              <a:rPr lang="zh-TW" altLang="en-US" dirty="0"/>
              <a:t>課堂進行中，老師和學生應做事項 </a:t>
            </a:r>
            <a:r>
              <a:rPr lang="en-US" altLang="zh-TW" dirty="0"/>
              <a:t>(p. 7)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439B16-1D75-402A-893B-9860FCDA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567" y="1863498"/>
            <a:ext cx="9370159" cy="4113728"/>
          </a:xfrm>
        </p:spPr>
        <p:txBody>
          <a:bodyPr/>
          <a:lstStyle/>
          <a:p>
            <a:r>
              <a:rPr lang="en-US" altLang="zh-TW" b="1" dirty="0"/>
              <a:t>What the teacher does</a:t>
            </a:r>
          </a:p>
          <a:p>
            <a:r>
              <a:rPr lang="en-US" altLang="zh-TW" b="1" dirty="0"/>
              <a:t>What the students do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66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638A3E2-1FE1-48AC-BFFF-CD7769D078DC}"/>
              </a:ext>
            </a:extLst>
          </p:cNvPr>
          <p:cNvSpPr txBox="1">
            <a:spLocks/>
          </p:cNvSpPr>
          <p:nvPr/>
        </p:nvSpPr>
        <p:spPr>
          <a:xfrm>
            <a:off x="1523095" y="620688"/>
            <a:ext cx="9142633" cy="1799731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TW" altLang="en-US" sz="4399" dirty="0"/>
              <a:t>英語科跨領域課程教學的型式之二</a:t>
            </a:r>
            <a:br>
              <a:rPr lang="en-US" altLang="zh-TW" sz="4399" dirty="0"/>
            </a:br>
            <a:r>
              <a:rPr lang="zh-TW" altLang="en-US" sz="4399" b="1" dirty="0"/>
              <a:t>主題教學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3BADAE-3BC5-4238-9A31-7F0F0CC70A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7788" y="2636912"/>
            <a:ext cx="5274310" cy="29667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64ADB9-FAF3-4F0E-A199-EB4C30E67A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36728" y="3717032"/>
            <a:ext cx="5274310" cy="296672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5BF96F4-B163-4710-998D-5E35F8C9409C}"/>
              </a:ext>
            </a:extLst>
          </p:cNvPr>
          <p:cNvSpPr txBox="1"/>
          <p:nvPr/>
        </p:nvSpPr>
        <p:spPr>
          <a:xfrm>
            <a:off x="8110636" y="1737103"/>
            <a:ext cx="1907895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altLang="zh-TW" sz="3200" dirty="0"/>
              <a:t>(pp. 8-26)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499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603" y="365924"/>
            <a:ext cx="9141619" cy="831409"/>
          </a:xfrm>
        </p:spPr>
        <p:txBody>
          <a:bodyPr/>
          <a:lstStyle/>
          <a:p>
            <a:r>
              <a:rPr lang="zh-TW" altLang="en-US" dirty="0"/>
              <a:t>初期規劃步驟</a:t>
            </a:r>
            <a:r>
              <a:rPr lang="en-US" altLang="zh-TW" dirty="0"/>
              <a:t>-1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3603" y="1341312"/>
            <a:ext cx="9141619" cy="4391344"/>
          </a:xfrm>
        </p:spPr>
        <p:txBody>
          <a:bodyPr>
            <a:normAutofit/>
          </a:bodyPr>
          <a:lstStyle/>
          <a:p>
            <a:pPr>
              <a:spcBef>
                <a:spcPts val="1799"/>
              </a:spcBef>
            </a:pPr>
            <a:r>
              <a:rPr lang="zh-TW" altLang="en-US" sz="2999" b="1" dirty="0">
                <a:solidFill>
                  <a:srgbClr val="FF0000"/>
                </a:solidFill>
              </a:rPr>
              <a:t>先確定教材內容的主軸</a:t>
            </a:r>
            <a:r>
              <a:rPr lang="en-US" altLang="zh-TW" sz="2999" b="1" dirty="0">
                <a:solidFill>
                  <a:srgbClr val="FF0000"/>
                </a:solidFill>
              </a:rPr>
              <a:t>/</a:t>
            </a:r>
            <a:r>
              <a:rPr lang="zh-TW" altLang="en-US" sz="2999" b="1" dirty="0">
                <a:solidFill>
                  <a:srgbClr val="FF0000"/>
                </a:solidFill>
              </a:rPr>
              <a:t>主題</a:t>
            </a:r>
            <a:r>
              <a:rPr lang="zh-TW" altLang="en-US" sz="2999" dirty="0"/>
              <a:t>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先確認所跨的學科</a:t>
            </a:r>
            <a:r>
              <a:rPr lang="en-US" altLang="zh-TW" sz="2999" dirty="0"/>
              <a:t>/</a:t>
            </a:r>
            <a:r>
              <a:rPr lang="zh-TW" altLang="en-US" sz="2999" dirty="0"/>
              <a:t>領域。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確認要培養哪些核心素養能力？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適合年級、學期、時數。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課程架構：各單元主題安排。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合作開發編寫之教師團隊人員</a:t>
            </a:r>
            <a:r>
              <a:rPr lang="en-US" altLang="zh-TW" sz="2999" dirty="0"/>
              <a:t>(</a:t>
            </a:r>
            <a:r>
              <a:rPr lang="zh-TW" altLang="en-US" sz="2999" dirty="0"/>
              <a:t>含跨領域</a:t>
            </a:r>
            <a:r>
              <a:rPr lang="en-US" altLang="zh-TW" sz="2999" dirty="0"/>
              <a:t>/</a:t>
            </a:r>
            <a:r>
              <a:rPr lang="zh-TW" altLang="en-US" sz="2999" dirty="0"/>
              <a:t>學科教師</a:t>
            </a:r>
            <a:r>
              <a:rPr lang="en-US" altLang="zh-TW" sz="2999" dirty="0"/>
              <a:t>)</a:t>
            </a:r>
            <a:r>
              <a:rPr lang="zh-TW" altLang="en-US" sz="2999" dirty="0"/>
              <a:t> 。</a:t>
            </a:r>
            <a:endParaRPr lang="en-US" altLang="zh-TW" sz="2999" dirty="0"/>
          </a:p>
        </p:txBody>
      </p:sp>
    </p:spTree>
    <p:extLst>
      <p:ext uri="{BB962C8B-B14F-4D97-AF65-F5344CB8AC3E}">
        <p14:creationId xmlns:p14="http://schemas.microsoft.com/office/powerpoint/2010/main" val="32663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1844" y="309733"/>
            <a:ext cx="9034143" cy="831409"/>
          </a:xfrm>
        </p:spPr>
        <p:txBody>
          <a:bodyPr/>
          <a:lstStyle/>
          <a:p>
            <a:r>
              <a:rPr lang="zh-TW" altLang="en-US" dirty="0"/>
              <a:t>初期規劃步驟</a:t>
            </a:r>
            <a:r>
              <a:rPr lang="en-US" altLang="zh-TW" dirty="0"/>
              <a:t>-2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1844" y="1448316"/>
            <a:ext cx="10264251" cy="5134225"/>
          </a:xfrm>
        </p:spPr>
        <p:txBody>
          <a:bodyPr>
            <a:normAutofit/>
          </a:bodyPr>
          <a:lstStyle/>
          <a:p>
            <a:r>
              <a:rPr lang="zh-TW" altLang="en-US" sz="2999" b="1" dirty="0">
                <a:solidFill>
                  <a:srgbClr val="FF0000"/>
                </a:solidFill>
              </a:rPr>
              <a:t>確認需融合已學過的句型有哪些？</a:t>
            </a:r>
            <a:endParaRPr lang="en-US" altLang="zh-TW" sz="2999" dirty="0"/>
          </a:p>
          <a:p>
            <a:pPr>
              <a:lnSpc>
                <a:spcPct val="110000"/>
              </a:lnSpc>
              <a:spcBef>
                <a:spcPts val="2999"/>
              </a:spcBef>
            </a:pPr>
            <a:r>
              <a:rPr lang="zh-TW" altLang="en-US" sz="2999" dirty="0"/>
              <a:t>評量所對應之「</a:t>
            </a:r>
            <a:r>
              <a:rPr lang="zh-TW" altLang="en-US" sz="2999" b="1" dirty="0"/>
              <a:t>語言能力評量標準</a:t>
            </a:r>
            <a:r>
              <a:rPr lang="zh-TW" altLang="en-US" sz="2999" dirty="0"/>
              <a:t>」、</a:t>
            </a:r>
            <a:r>
              <a:rPr lang="zh-TW" altLang="en-US" sz="2999" b="1" dirty="0"/>
              <a:t>評量的設計</a:t>
            </a:r>
            <a:r>
              <a:rPr lang="zh-TW" altLang="en-US" sz="2999" dirty="0"/>
              <a:t>與「</a:t>
            </a:r>
            <a:r>
              <a:rPr lang="zh-TW" altLang="en-US" sz="2999" b="1" dirty="0"/>
              <a:t>評分指引</a:t>
            </a:r>
            <a:r>
              <a:rPr lang="zh-TW" altLang="en-US" sz="2999" dirty="0"/>
              <a:t>」。</a:t>
            </a:r>
            <a:br>
              <a:rPr lang="en-US" altLang="zh-TW" sz="2999" dirty="0"/>
            </a:br>
            <a:r>
              <a:rPr lang="en-US" altLang="zh-TW" sz="2999" dirty="0">
                <a:sym typeface="Wingdings 3" panose="05040102010807070707" pitchFamily="18" charset="2"/>
              </a:rPr>
              <a:t></a:t>
            </a:r>
            <a:r>
              <a:rPr lang="zh-TW" altLang="en-US" sz="2999" dirty="0">
                <a:sym typeface="Wingdings 3" panose="05040102010807070707" pitchFamily="18" charset="2"/>
              </a:rPr>
              <a:t>不一樣的評量目標，評量內容的設計就會不同。</a:t>
            </a:r>
            <a:br>
              <a:rPr lang="en-US" altLang="zh-TW" sz="2999" dirty="0"/>
            </a:br>
            <a:r>
              <a:rPr lang="en-US" altLang="zh-TW" sz="2999" dirty="0">
                <a:sym typeface="Wingdings 3" panose="05040102010807070707" pitchFamily="18" charset="2"/>
              </a:rPr>
              <a:t></a:t>
            </a:r>
            <a:r>
              <a:rPr lang="zh-TW" altLang="en-US" sz="2999" dirty="0">
                <a:sym typeface="Wingdings 3" panose="05040102010807070707" pitchFamily="18" charset="2"/>
              </a:rPr>
              <a:t>測同一語言能力者，</a:t>
            </a:r>
            <a:r>
              <a:rPr lang="zh-TW" altLang="en-US" sz="2999" b="1" dirty="0">
                <a:sym typeface="Wingdings 3" panose="05040102010807070707" pitchFamily="18" charset="2"/>
              </a:rPr>
              <a:t>可以試著多次的評量一起合併計算</a:t>
            </a:r>
            <a:r>
              <a:rPr lang="zh-TW" altLang="en-US" sz="2999" dirty="0">
                <a:sym typeface="Wingdings 3" panose="05040102010807070707" pitchFamily="18" charset="2"/>
              </a:rPr>
              <a:t>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網路資源之蒐集與研究。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照片、圖片、影片版權的取得。</a:t>
            </a:r>
            <a:endParaRPr lang="en-US" altLang="zh-TW" sz="2999" dirty="0"/>
          </a:p>
          <a:p>
            <a:pPr>
              <a:spcBef>
                <a:spcPts val="1799"/>
              </a:spcBef>
            </a:pPr>
            <a:r>
              <a:rPr lang="zh-TW" altLang="en-US" sz="2999" dirty="0"/>
              <a:t>繪圖人員。</a:t>
            </a:r>
          </a:p>
        </p:txBody>
      </p:sp>
    </p:spTree>
    <p:extLst>
      <p:ext uri="{BB962C8B-B14F-4D97-AF65-F5344CB8AC3E}">
        <p14:creationId xmlns:p14="http://schemas.microsoft.com/office/powerpoint/2010/main" val="4492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8D98A6-B2FB-4166-8BC4-9F198B03D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10069760" cy="106680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回憶</a:t>
            </a:r>
            <a:r>
              <a:rPr lang="zh-TW" altLang="en-US" sz="4000" dirty="0">
                <a:sym typeface="新細明體" panose="02020500000000000000" pitchFamily="18" charset="-120"/>
              </a:rPr>
              <a:t>為何需要跨領域教學？</a:t>
            </a:r>
            <a:endParaRPr lang="zh-TW" altLang="en-US" sz="4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09C7B4-A510-4218-AD72-2C72D4B00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31" y="2492896"/>
            <a:ext cx="11725561" cy="3456384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0ECFEB5-4632-475F-8D65-F308648C4D33}"/>
              </a:ext>
            </a:extLst>
          </p:cNvPr>
          <p:cNvCxnSpPr/>
          <p:nvPr/>
        </p:nvCxnSpPr>
        <p:spPr>
          <a:xfrm>
            <a:off x="4510236" y="4653136"/>
            <a:ext cx="1080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746C6DD-1F95-48B8-A383-FE06DAD7274D}"/>
              </a:ext>
            </a:extLst>
          </p:cNvPr>
          <p:cNvCxnSpPr>
            <a:cxnSpLocks/>
          </p:cNvCxnSpPr>
          <p:nvPr/>
        </p:nvCxnSpPr>
        <p:spPr>
          <a:xfrm flipV="1">
            <a:off x="5995686" y="4641449"/>
            <a:ext cx="2581155" cy="231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08FEDF56-C4ED-43A2-B2DC-17B7D7C0E85D}"/>
              </a:ext>
            </a:extLst>
          </p:cNvPr>
          <p:cNvCxnSpPr>
            <a:cxnSpLocks/>
          </p:cNvCxnSpPr>
          <p:nvPr/>
        </p:nvCxnSpPr>
        <p:spPr>
          <a:xfrm>
            <a:off x="8830716" y="4653136"/>
            <a:ext cx="23762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4C3D4283-AADD-4F2B-80F1-E2D0B28A3BB8}"/>
              </a:ext>
            </a:extLst>
          </p:cNvPr>
          <p:cNvGrpSpPr/>
          <p:nvPr/>
        </p:nvGrpSpPr>
        <p:grpSpPr>
          <a:xfrm>
            <a:off x="231631" y="4641561"/>
            <a:ext cx="11658145" cy="443623"/>
            <a:chOff x="231631" y="4209513"/>
            <a:chExt cx="11658145" cy="443623"/>
          </a:xfrm>
        </p:grpSpPr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0A2577DF-9D27-4EF3-AAA8-935A96EB5980}"/>
                </a:ext>
              </a:extLst>
            </p:cNvPr>
            <p:cNvCxnSpPr>
              <a:cxnSpLocks/>
            </p:cNvCxnSpPr>
            <p:nvPr/>
          </p:nvCxnSpPr>
          <p:spPr>
            <a:xfrm>
              <a:off x="11455039" y="4209513"/>
              <a:ext cx="43473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475764BD-B4F7-433F-A355-E8B7BDF47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631" y="4653023"/>
              <a:ext cx="2499994" cy="1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A899042D-BA0E-4C3B-9675-72EF1A68FFE3}"/>
              </a:ext>
            </a:extLst>
          </p:cNvPr>
          <p:cNvCxnSpPr>
            <a:cxnSpLocks/>
          </p:cNvCxnSpPr>
          <p:nvPr/>
        </p:nvCxnSpPr>
        <p:spPr>
          <a:xfrm flipV="1">
            <a:off x="2908618" y="5061922"/>
            <a:ext cx="2499994" cy="1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61EC118-E027-4B49-A9F4-88A93C0F5A86}"/>
              </a:ext>
            </a:extLst>
          </p:cNvPr>
          <p:cNvCxnSpPr>
            <a:cxnSpLocks/>
          </p:cNvCxnSpPr>
          <p:nvPr/>
        </p:nvCxnSpPr>
        <p:spPr>
          <a:xfrm>
            <a:off x="5590356" y="5061923"/>
            <a:ext cx="2419325" cy="115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8C1C010A-2B69-4981-8BF6-B6E5F623D1D8}"/>
              </a:ext>
            </a:extLst>
          </p:cNvPr>
          <p:cNvCxnSpPr>
            <a:cxnSpLocks/>
          </p:cNvCxnSpPr>
          <p:nvPr/>
        </p:nvCxnSpPr>
        <p:spPr>
          <a:xfrm flipV="1">
            <a:off x="8326660" y="5046562"/>
            <a:ext cx="2622991" cy="115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4BC0CE2E-B4E1-4E45-9788-8078A22B9DC3}"/>
              </a:ext>
            </a:extLst>
          </p:cNvPr>
          <p:cNvGrpSpPr/>
          <p:nvPr/>
        </p:nvGrpSpPr>
        <p:grpSpPr>
          <a:xfrm>
            <a:off x="257676" y="5058250"/>
            <a:ext cx="11525368" cy="453138"/>
            <a:chOff x="257676" y="4626202"/>
            <a:chExt cx="11525368" cy="453138"/>
          </a:xfrm>
        </p:grpSpPr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52953C78-0E25-4A48-9D5B-95B920528ADD}"/>
                </a:ext>
              </a:extLst>
            </p:cNvPr>
            <p:cNvCxnSpPr>
              <a:cxnSpLocks/>
            </p:cNvCxnSpPr>
            <p:nvPr/>
          </p:nvCxnSpPr>
          <p:spPr>
            <a:xfrm>
              <a:off x="11237670" y="4626202"/>
              <a:ext cx="54537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C78B320B-97F4-4084-B397-283647BB9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676" y="5079227"/>
              <a:ext cx="2499994" cy="1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CD04C1E8-98F8-4206-A26D-6D00B55ED312}"/>
              </a:ext>
            </a:extLst>
          </p:cNvPr>
          <p:cNvCxnSpPr>
            <a:cxnSpLocks/>
          </p:cNvCxnSpPr>
          <p:nvPr/>
        </p:nvCxnSpPr>
        <p:spPr>
          <a:xfrm>
            <a:off x="2969795" y="5470934"/>
            <a:ext cx="2643927" cy="76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0956238C-0BBD-4F4B-8B09-D471B5F46435}"/>
              </a:ext>
            </a:extLst>
          </p:cNvPr>
          <p:cNvSpPr txBox="1">
            <a:spLocks/>
          </p:cNvSpPr>
          <p:nvPr/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總綱的「修訂背景」揭示不得不改變的原因：</a:t>
            </a:r>
          </a:p>
        </p:txBody>
      </p:sp>
    </p:spTree>
    <p:extLst>
      <p:ext uri="{BB962C8B-B14F-4D97-AF65-F5344CB8AC3E}">
        <p14:creationId xmlns:p14="http://schemas.microsoft.com/office/powerpoint/2010/main" val="6956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8349" y="365924"/>
            <a:ext cx="9036872" cy="909908"/>
          </a:xfrm>
        </p:spPr>
        <p:txBody>
          <a:bodyPr/>
          <a:lstStyle/>
          <a:p>
            <a:r>
              <a:rPr lang="zh-TW" altLang="en-US" dirty="0"/>
              <a:t>教學簡報 與 教案 哪個先寫？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28350" y="2381732"/>
            <a:ext cx="6770512" cy="37897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2999" dirty="0">
                <a:solidFill>
                  <a:schemeClr val="tx2"/>
                </a:solidFill>
              </a:rPr>
              <a:t>用簡報設計流程</a:t>
            </a:r>
            <a:r>
              <a:rPr lang="zh-TW" altLang="en-US" sz="2999" b="1" dirty="0">
                <a:solidFill>
                  <a:srgbClr val="C00000"/>
                </a:solidFill>
              </a:rPr>
              <a:t>初稿</a:t>
            </a:r>
            <a:r>
              <a:rPr lang="zh-TW" altLang="en-US" sz="2999" dirty="0">
                <a:solidFill>
                  <a:schemeClr val="tx2"/>
                </a:solidFill>
              </a:rPr>
              <a:t>。</a:t>
            </a:r>
            <a:endParaRPr lang="en-US" altLang="zh-TW" sz="2999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1300"/>
              </a:spcBef>
            </a:pPr>
            <a:r>
              <a:rPr lang="zh-TW" altLang="en-US" sz="2999" dirty="0">
                <a:solidFill>
                  <a:schemeClr val="tx2"/>
                </a:solidFill>
              </a:rPr>
              <a:t>用教案</a:t>
            </a:r>
            <a:r>
              <a:rPr lang="en-US" altLang="zh-TW" sz="2999" dirty="0">
                <a:solidFill>
                  <a:schemeClr val="tx2"/>
                </a:solidFill>
              </a:rPr>
              <a:t>(</a:t>
            </a:r>
            <a:r>
              <a:rPr lang="zh-TW" altLang="en-US" sz="2999" dirty="0">
                <a:solidFill>
                  <a:schemeClr val="tx2"/>
                </a:solidFill>
              </a:rPr>
              <a:t>含各附件</a:t>
            </a:r>
            <a:r>
              <a:rPr lang="en-US" altLang="zh-TW" sz="2999" dirty="0">
                <a:solidFill>
                  <a:schemeClr val="tx2"/>
                </a:solidFill>
              </a:rPr>
              <a:t>)</a:t>
            </a:r>
            <a:r>
              <a:rPr lang="zh-TW" altLang="en-US" sz="2999" dirty="0">
                <a:solidFill>
                  <a:schemeClr val="tx2"/>
                </a:solidFill>
              </a:rPr>
              <a:t>說明流程與教法，</a:t>
            </a:r>
            <a:br>
              <a:rPr lang="en-US" altLang="zh-TW" sz="2999" dirty="0">
                <a:solidFill>
                  <a:schemeClr val="tx2"/>
                </a:solidFill>
              </a:rPr>
            </a:br>
            <a:r>
              <a:rPr lang="zh-TW" altLang="en-US" sz="2999" dirty="0">
                <a:solidFill>
                  <a:schemeClr val="tx2"/>
                </a:solidFill>
              </a:rPr>
              <a:t>並</a:t>
            </a:r>
            <a:r>
              <a:rPr lang="zh-TW" altLang="en-US" sz="2999" b="1" dirty="0">
                <a:solidFill>
                  <a:schemeClr val="tx2"/>
                </a:solidFill>
              </a:rPr>
              <a:t>計算時間</a:t>
            </a:r>
            <a:r>
              <a:rPr lang="zh-TW" altLang="en-US" sz="2999" dirty="0">
                <a:solidFill>
                  <a:schemeClr val="tx2"/>
                </a:solidFill>
              </a:rPr>
              <a:t>。</a:t>
            </a:r>
            <a:r>
              <a:rPr lang="en-US" altLang="zh-TW" sz="2999" dirty="0">
                <a:solidFill>
                  <a:schemeClr val="tx2"/>
                </a:solidFill>
              </a:rPr>
              <a:t>(pp. 4-5)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zh-TW" altLang="en-US" sz="2999" dirty="0">
                <a:solidFill>
                  <a:schemeClr val="tx2"/>
                </a:solidFill>
              </a:rPr>
              <a:t>根據教案修改簡報流程、動畫呈現。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1775058" y="1558392"/>
            <a:ext cx="3677157" cy="683110"/>
          </a:xfrm>
          <a:prstGeom prst="roundRect">
            <a:avLst/>
          </a:prstGeom>
          <a:solidFill>
            <a:srgbClr val="FFC000"/>
          </a:solidFill>
          <a:ln w="28575" cmpd="dbl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教學簡報先寫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905954516"/>
              </p:ext>
            </p:extLst>
          </p:nvPr>
        </p:nvGraphicFramePr>
        <p:xfrm>
          <a:off x="7313295" y="2101272"/>
          <a:ext cx="4727060" cy="3244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0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0A7C8B-A6BA-4E4B-81D7-A4F04EF5A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/>
          <a:lstStyle/>
          <a:p>
            <a:r>
              <a:rPr lang="zh-TW" altLang="en-US" dirty="0"/>
              <a:t>主題教學示例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E358D3-D632-47B4-BA04-E7C6DF5602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45940" y="1484784"/>
            <a:ext cx="8233501" cy="511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23984-7F0A-4D9A-B532-CA069EB04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80736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455FB0-179D-4ECD-B66C-4A1686F5F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834AED4-D0F8-4AF9-92BA-539D5DD16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53852" y="199186"/>
            <a:ext cx="10081120" cy="64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9978" y="332656"/>
            <a:ext cx="10055783" cy="887120"/>
          </a:xfrm>
        </p:spPr>
        <p:txBody>
          <a:bodyPr/>
          <a:lstStyle/>
          <a:p>
            <a:r>
              <a:rPr lang="zh-TW" altLang="en-US" dirty="0"/>
              <a:t>主題式教學示例：各單元安排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696811"/>
              </p:ext>
            </p:extLst>
          </p:nvPr>
        </p:nvGraphicFramePr>
        <p:xfrm>
          <a:off x="1629978" y="1412776"/>
          <a:ext cx="9724122" cy="5330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2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9144" y="405452"/>
            <a:ext cx="9320961" cy="747741"/>
          </a:xfrm>
        </p:spPr>
        <p:txBody>
          <a:bodyPr>
            <a:normAutofit/>
          </a:bodyPr>
          <a:lstStyle/>
          <a:p>
            <a:r>
              <a:rPr lang="zh-TW" altLang="en-US" dirty="0"/>
              <a:t>主題式教學示例：教學策略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09966828"/>
              </p:ext>
            </p:extLst>
          </p:nvPr>
        </p:nvGraphicFramePr>
        <p:xfrm>
          <a:off x="2233808" y="1238000"/>
          <a:ext cx="8141811" cy="5427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61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2A629B-0A5A-4800-B912-C3452E6C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01594A-53D1-4466-B258-2A958CDA8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836F60D-0A8C-4876-A79B-C229B06BE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1520" y="188640"/>
            <a:ext cx="1028578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4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0D02FE-511D-4E25-9917-87DEA0491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鷹架的搭建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8344EC-3EDE-4531-B378-2FE6A59F9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829217"/>
            <a:ext cx="9141619" cy="4335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b="1" dirty="0"/>
              <a:t>句型</a:t>
            </a:r>
            <a:r>
              <a:rPr lang="zh-TW" altLang="en-US" dirty="0"/>
              <a:t>：一定是學生已學過的句型</a:t>
            </a:r>
            <a:endParaRPr lang="en-US" altLang="zh-TW" dirty="0"/>
          </a:p>
          <a:p>
            <a:pPr>
              <a:lnSpc>
                <a:spcPct val="100000"/>
              </a:lnSpc>
              <a:tabLst>
                <a:tab pos="1258510" algn="l"/>
              </a:tabLst>
            </a:pPr>
            <a:r>
              <a:rPr lang="zh-TW" altLang="en-US" b="1" dirty="0"/>
              <a:t>單字</a:t>
            </a:r>
            <a:r>
              <a:rPr lang="zh-TW" altLang="en-US" dirty="0"/>
              <a:t>：每節課引進的生字越少越好，新字最好不要超過</a:t>
            </a:r>
            <a:r>
              <a:rPr lang="en-US" altLang="zh-TW" dirty="0"/>
              <a:t>	</a:t>
            </a:r>
            <a:r>
              <a:rPr lang="zh-TW" altLang="en-US" b="1" dirty="0">
                <a:solidFill>
                  <a:srgbClr val="FF0000"/>
                </a:solidFill>
              </a:rPr>
              <a:t>七</a:t>
            </a:r>
            <a:r>
              <a:rPr lang="zh-TW" altLang="en-US" dirty="0"/>
              <a:t>個。</a:t>
            </a:r>
            <a:r>
              <a:rPr lang="en-US" altLang="zh-TW" dirty="0"/>
              <a:t>(</a:t>
            </a:r>
            <a:r>
              <a:rPr lang="en-US" altLang="zh-TW" dirty="0" err="1"/>
              <a:t>Mehisto</a:t>
            </a:r>
            <a:r>
              <a:rPr lang="en-US" altLang="zh-TW" dirty="0"/>
              <a:t> et al., 2008, p. 146)</a:t>
            </a:r>
          </a:p>
          <a:p>
            <a:pPr>
              <a:lnSpc>
                <a:spcPct val="100000"/>
              </a:lnSpc>
            </a:pPr>
            <a:r>
              <a:rPr lang="zh-TW" altLang="en-US" b="1" dirty="0"/>
              <a:t>內容</a:t>
            </a:r>
            <a:r>
              <a:rPr lang="zh-TW" altLang="en-US" dirty="0"/>
              <a:t>：影片</a:t>
            </a:r>
            <a:r>
              <a:rPr lang="en-US" altLang="zh-TW" dirty="0"/>
              <a:t>/</a:t>
            </a:r>
            <a:r>
              <a:rPr lang="zh-TW" altLang="en-US" dirty="0"/>
              <a:t>圖片是好媒介。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b="1" dirty="0"/>
              <a:t>鷹架的組構</a:t>
            </a:r>
            <a:r>
              <a:rPr lang="zh-TW" altLang="en-US" dirty="0"/>
              <a:t>：</a:t>
            </a:r>
            <a:endParaRPr lang="en-US" altLang="zh-TW" dirty="0"/>
          </a:p>
          <a:p>
            <a:pPr marL="177747" indent="0">
              <a:lnSpc>
                <a:spcPct val="100000"/>
              </a:lnSpc>
              <a:buNone/>
            </a:pPr>
            <a:r>
              <a:rPr lang="en-US" altLang="zh-TW" dirty="0"/>
              <a:t>1. </a:t>
            </a:r>
            <a:r>
              <a:rPr lang="zh-TW" altLang="en-US" dirty="0"/>
              <a:t>「句型</a:t>
            </a:r>
            <a:r>
              <a:rPr lang="en-US" altLang="zh-TW" dirty="0"/>
              <a:t>+</a:t>
            </a:r>
            <a:r>
              <a:rPr lang="zh-TW" altLang="en-US" dirty="0"/>
              <a:t>單字</a:t>
            </a:r>
            <a:r>
              <a:rPr lang="en-US" altLang="zh-TW" dirty="0"/>
              <a:t>(</a:t>
            </a:r>
            <a:r>
              <a:rPr lang="zh-TW" altLang="en-US" dirty="0"/>
              <a:t>含新字</a:t>
            </a:r>
            <a:r>
              <a:rPr lang="en-US" altLang="zh-TW" dirty="0"/>
              <a:t>)+</a:t>
            </a:r>
            <a:r>
              <a:rPr lang="zh-TW" altLang="en-US" dirty="0"/>
              <a:t>內容」的套用練習。</a:t>
            </a:r>
            <a:endParaRPr lang="en-US" altLang="zh-TW" dirty="0"/>
          </a:p>
          <a:p>
            <a:pPr marL="177747" indent="0">
              <a:lnSpc>
                <a:spcPct val="100000"/>
              </a:lnSpc>
              <a:buNone/>
            </a:pPr>
            <a:r>
              <a:rPr lang="en-US" altLang="zh-TW" dirty="0"/>
              <a:t>2. </a:t>
            </a:r>
            <a:r>
              <a:rPr lang="zh-TW" altLang="en-US" dirty="0"/>
              <a:t>小總結評量的驗收。</a:t>
            </a:r>
          </a:p>
        </p:txBody>
      </p:sp>
    </p:spTree>
    <p:extLst>
      <p:ext uri="{BB962C8B-B14F-4D97-AF65-F5344CB8AC3E}">
        <p14:creationId xmlns:p14="http://schemas.microsoft.com/office/powerpoint/2010/main" val="114895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7ED81-C959-4D4A-AC66-B832EE25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專業知識的深入度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95D32D-9D4C-4D8F-AED5-BCBE7282A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781728" cy="4191000"/>
          </a:xfrm>
        </p:spPr>
        <p:txBody>
          <a:bodyPr>
            <a:normAutofit/>
          </a:bodyPr>
          <a:lstStyle/>
          <a:p>
            <a:r>
              <a:rPr lang="zh-TW" altLang="en-US" sz="3199" dirty="0">
                <a:solidFill>
                  <a:srgbClr val="FF0000"/>
                </a:solidFill>
              </a:rPr>
              <a:t>以了解現象為主</a:t>
            </a:r>
            <a:r>
              <a:rPr lang="zh-TW" altLang="en-US" sz="3199" dirty="0"/>
              <a:t>。</a:t>
            </a:r>
            <a:endParaRPr lang="en-US" altLang="zh-TW" sz="3199" dirty="0"/>
          </a:p>
          <a:p>
            <a:pPr marL="625475" indent="-449263">
              <a:lnSpc>
                <a:spcPct val="110000"/>
              </a:lnSpc>
              <a:buNone/>
              <a:tabLst>
                <a:tab pos="628461" algn="l"/>
              </a:tabLst>
            </a:pPr>
            <a:r>
              <a:rPr lang="zh-TW" altLang="zh-TW" sz="3199" dirty="0">
                <a:sym typeface="Wingdings 3" panose="05040102010807070707" pitchFamily="18" charset="2"/>
              </a:rPr>
              <a:t></a:t>
            </a:r>
            <a:r>
              <a:rPr lang="en-US" altLang="zh-TW" sz="3199" dirty="0">
                <a:sym typeface="Wingdings 3" panose="05040102010807070707" pitchFamily="18" charset="2"/>
              </a:rPr>
              <a:t> </a:t>
            </a:r>
            <a:r>
              <a:rPr lang="zh-TW" altLang="en-US" sz="3199" dirty="0">
                <a:sym typeface="Wingdings 3" panose="05040102010807070707" pitchFamily="18" charset="2"/>
              </a:rPr>
              <a:t>必須考慮到學生</a:t>
            </a:r>
            <a:r>
              <a:rPr lang="zh-TW" altLang="en-US" sz="3199" dirty="0">
                <a:solidFill>
                  <a:srgbClr val="0000FF"/>
                </a:solidFill>
                <a:sym typeface="Wingdings 3" panose="05040102010807070707" pitchFamily="18" charset="2"/>
              </a:rPr>
              <a:t>所學的單字量 </a:t>
            </a:r>
            <a:r>
              <a:rPr lang="zh-TW" altLang="en-US" sz="3199" dirty="0">
                <a:sym typeface="Wingdings 3" panose="05040102010807070707" pitchFamily="18" charset="2"/>
              </a:rPr>
              <a:t>及 </a:t>
            </a:r>
            <a:r>
              <a:rPr lang="zh-TW" altLang="en-US" sz="3199" dirty="0">
                <a:solidFill>
                  <a:srgbClr val="0000FF"/>
                </a:solidFill>
                <a:sym typeface="Wingdings 3" panose="05040102010807070707" pitchFamily="18" charset="2"/>
              </a:rPr>
              <a:t>所跨領域</a:t>
            </a:r>
            <a:r>
              <a:rPr lang="en-US" altLang="zh-TW" sz="3199" dirty="0">
                <a:solidFill>
                  <a:srgbClr val="0000FF"/>
                </a:solidFill>
                <a:sym typeface="Wingdings 3" panose="05040102010807070707" pitchFamily="18" charset="2"/>
              </a:rPr>
              <a:t>/</a:t>
            </a:r>
            <a:r>
              <a:rPr lang="zh-TW" altLang="en-US" sz="3199" dirty="0">
                <a:solidFill>
                  <a:srgbClr val="0000FF"/>
                </a:solidFill>
                <a:sym typeface="Wingdings 3" panose="05040102010807070707" pitchFamily="18" charset="2"/>
              </a:rPr>
              <a:t>學科的已學知識</a:t>
            </a:r>
            <a:r>
              <a:rPr lang="zh-TW" altLang="en-US" sz="3199" dirty="0">
                <a:sym typeface="Wingdings 3" panose="05040102010807070707" pitchFamily="18" charset="2"/>
              </a:rPr>
              <a:t>、</a:t>
            </a:r>
            <a:r>
              <a:rPr lang="zh-TW" altLang="en-US" sz="3199" dirty="0">
                <a:solidFill>
                  <a:srgbClr val="0000FF"/>
                </a:solidFill>
                <a:sym typeface="Wingdings 3" panose="05040102010807070707" pitchFamily="18" charset="2"/>
              </a:rPr>
              <a:t>生活經驗</a:t>
            </a:r>
            <a:r>
              <a:rPr lang="zh-TW" altLang="en-US" sz="3199" dirty="0">
                <a:sym typeface="Wingdings 3" panose="05040102010807070707" pitchFamily="18" charset="2"/>
              </a:rPr>
              <a:t>。</a:t>
            </a:r>
            <a:endParaRPr lang="en-US" altLang="zh-TW" sz="3199" dirty="0"/>
          </a:p>
          <a:p>
            <a:pPr>
              <a:lnSpc>
                <a:spcPct val="110000"/>
              </a:lnSpc>
            </a:pPr>
            <a:r>
              <a:rPr lang="zh-TW" altLang="en-US" sz="3199" dirty="0"/>
              <a:t>過度深入可能讓學生因難以理解，或生字太多，</a:t>
            </a:r>
            <a:r>
              <a:rPr lang="zh-TW" altLang="en-US" sz="3199" b="1" dirty="0"/>
              <a:t>而失去學習興趣</a:t>
            </a:r>
            <a:r>
              <a:rPr lang="zh-TW" altLang="en-US" sz="3199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022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171D04-553A-4D9C-B953-403AB2BC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提供學生任務</a:t>
            </a:r>
            <a:r>
              <a:rPr lang="en-US" altLang="zh-TW" dirty="0"/>
              <a:t>(task)</a:t>
            </a:r>
            <a:r>
              <a:rPr lang="zh-TW" altLang="en-US" dirty="0"/>
              <a:t>限制範圍的必要性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C80C35-86F4-454F-BCD7-44B54814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829216"/>
            <a:ext cx="9141619" cy="4048055"/>
          </a:xfrm>
        </p:spPr>
        <p:txBody>
          <a:bodyPr>
            <a:normAutofit/>
          </a:bodyPr>
          <a:lstStyle/>
          <a:p>
            <a:r>
              <a:rPr lang="zh-TW" altLang="en-US" sz="3199" dirty="0"/>
              <a:t>任務</a:t>
            </a:r>
            <a:r>
              <a:rPr lang="en-US" altLang="zh-TW" sz="3199" dirty="0"/>
              <a:t>(task)</a:t>
            </a:r>
            <a:r>
              <a:rPr lang="zh-TW" altLang="en-US" sz="3199" dirty="0"/>
              <a:t>型學習，總是受到學生喜愛與投入。</a:t>
            </a:r>
            <a:endParaRPr lang="en-US" altLang="zh-TW" sz="3199" dirty="0"/>
          </a:p>
          <a:p>
            <a:r>
              <a:rPr lang="zh-TW" altLang="en-US" sz="3199" dirty="0"/>
              <a:t>但最好提供一定的主題或範圍。</a:t>
            </a:r>
            <a:endParaRPr lang="en-US" altLang="zh-TW" sz="3199" dirty="0"/>
          </a:p>
          <a:p>
            <a:r>
              <a:rPr lang="zh-TW" altLang="en-US" sz="3199" b="1" dirty="0">
                <a:solidFill>
                  <a:srgbClr val="0000FF"/>
                </a:solidFill>
              </a:rPr>
              <a:t>若沒限制範圍，將導致於：</a:t>
            </a:r>
            <a:endParaRPr lang="en-US" altLang="zh-TW" sz="3199" b="1" dirty="0">
              <a:solidFill>
                <a:srgbClr val="0000FF"/>
              </a:solidFill>
            </a:endParaRPr>
          </a:p>
          <a:p>
            <a:pPr marL="712574" indent="-534828">
              <a:lnSpc>
                <a:spcPct val="110000"/>
              </a:lnSpc>
              <a:buAutoNum type="arabicPeriod"/>
            </a:pPr>
            <a:r>
              <a:rPr lang="zh-TW" altLang="en-US" sz="3199" dirty="0"/>
              <a:t>學生因依自己興趣訂主題，致超出之前所搭鷹架的詞彙範圍。</a:t>
            </a:r>
            <a:endParaRPr lang="en-US" altLang="zh-TW" sz="3199" dirty="0"/>
          </a:p>
          <a:p>
            <a:pPr marL="712574" indent="-534828">
              <a:buAutoNum type="arabicPeriod"/>
              <a:tabLst>
                <a:tab pos="534828" algn="l"/>
              </a:tabLst>
            </a:pPr>
            <a:r>
              <a:rPr lang="zh-TW" altLang="en-US" sz="3199" dirty="0"/>
              <a:t>原訂評分指引將難以適用。</a:t>
            </a:r>
            <a:endParaRPr lang="en-US" altLang="zh-TW" sz="3199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513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78E621-5999-4C93-AAEA-DE1834F0F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善用</a:t>
            </a:r>
            <a:r>
              <a:rPr lang="en-US" altLang="zh-TW" dirty="0"/>
              <a:t>PowerPoint</a:t>
            </a:r>
            <a:r>
              <a:rPr lang="zh-TW" altLang="en-US" dirty="0"/>
              <a:t>裡的動畫效果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BE43A6-E090-4E97-9DF9-2D31265A7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3199" dirty="0"/>
              <a:t>讓說明更清楚，學生更容易了解。</a:t>
            </a:r>
            <a:endParaRPr lang="en-US" altLang="zh-TW" sz="3199" dirty="0"/>
          </a:p>
          <a:p>
            <a:pPr>
              <a:lnSpc>
                <a:spcPct val="110000"/>
              </a:lnSpc>
            </a:pPr>
            <a:r>
              <a:rPr lang="zh-TW" altLang="en-US" sz="3199" dirty="0"/>
              <a:t>讓頁面的呈現更顯活潑、不單調。</a:t>
            </a:r>
            <a:endParaRPr lang="en-US" altLang="zh-TW" sz="3199" dirty="0"/>
          </a:p>
        </p:txBody>
      </p:sp>
    </p:spTree>
    <p:extLst>
      <p:ext uri="{BB962C8B-B14F-4D97-AF65-F5344CB8AC3E}">
        <p14:creationId xmlns:p14="http://schemas.microsoft.com/office/powerpoint/2010/main" val="31910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注重知識的轉移 </a:t>
            </a:r>
            <a:r>
              <a:rPr lang="zh-TW" altLang="en-US" dirty="0">
                <a:sym typeface="Wingdings 3" panose="05040102010807070707" pitchFamily="18" charset="2"/>
              </a:rPr>
              <a:t> </a:t>
            </a:r>
            <a:r>
              <a:rPr lang="zh-TW" altLang="en-US" dirty="0"/>
              <a:t>終身學習態度的培養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5213" y="1828800"/>
            <a:ext cx="4669159" cy="2392288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將所學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儘早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導入日常生活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中，以</a:t>
            </a: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提高學生學習興趣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indent="-361950"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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讓學生覺得在學校所學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是有用的知識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  <a:sym typeface="Wingdings 3" panose="05040102010807070707" pitchFamily="18" charset="2"/>
            </a:endParaRPr>
          </a:p>
          <a:p>
            <a:pPr marL="266700" indent="0"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" indent="0">
              <a:buNone/>
            </a:pP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50429959"/>
              </p:ext>
            </p:extLst>
          </p:nvPr>
        </p:nvGraphicFramePr>
        <p:xfrm>
          <a:off x="5950396" y="1828800"/>
          <a:ext cx="532859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F5AB52F0-C831-4A56-BAF5-3312554EFD0F}"/>
              </a:ext>
            </a:extLst>
          </p:cNvPr>
          <p:cNvSpPr/>
          <p:nvPr/>
        </p:nvSpPr>
        <p:spPr>
          <a:xfrm>
            <a:off x="189756" y="4831534"/>
            <a:ext cx="6408712" cy="18002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有意義的學習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(meaningful learning) (Anderson &amp; Krathwohl, 2001; Duncker, 1945; Mayer, 1992)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6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EA1017CE-3675-44F5-BC2C-824456EB9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04" y="335361"/>
            <a:ext cx="6143560" cy="6143560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1F11D8B-C1D6-4B3D-8133-1FD6D98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pPr rtl="0"/>
              <a:t>40</a:t>
            </a:fld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84442E-A10C-4484-8426-4AC8EC4FB8C7}"/>
              </a:ext>
            </a:extLst>
          </p:cNvPr>
          <p:cNvSpPr txBox="1"/>
          <p:nvPr/>
        </p:nvSpPr>
        <p:spPr>
          <a:xfrm>
            <a:off x="603517" y="1711261"/>
            <a:ext cx="1684638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329" indent="-571329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flow</a:t>
            </a:r>
            <a:endParaRPr lang="zh-TW" altLang="en-US" sz="35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C5F8B1-F4E6-41B7-BA79-D661A9041929}"/>
              </a:ext>
            </a:extLst>
          </p:cNvPr>
          <p:cNvSpPr txBox="1"/>
          <p:nvPr/>
        </p:nvSpPr>
        <p:spPr>
          <a:xfrm>
            <a:off x="484983" y="2714824"/>
            <a:ext cx="4436534" cy="138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e.g.</a:t>
            </a:r>
          </a:p>
          <a:p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river </a:t>
            </a:r>
            <a:r>
              <a:rPr lang="en-US" altLang="zh-TW" sz="2799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flows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from </a:t>
            </a:r>
            <a:b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mountains to the sea.</a:t>
            </a:r>
            <a:endParaRPr lang="zh-TW" altLang="en-US" sz="27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4EFA2A0-8459-45BB-A34C-AB4965346B0D}"/>
              </a:ext>
            </a:extLst>
          </p:cNvPr>
          <p:cNvGrpSpPr/>
          <p:nvPr/>
        </p:nvGrpSpPr>
        <p:grpSpPr>
          <a:xfrm>
            <a:off x="7168114" y="3148218"/>
            <a:ext cx="2236409" cy="1321750"/>
            <a:chOff x="7169981" y="3148145"/>
            <a:chExt cx="2236992" cy="1322094"/>
          </a:xfrm>
        </p:grpSpPr>
        <p:sp>
          <p:nvSpPr>
            <p:cNvPr id="9" name="箭號: 向左 8">
              <a:extLst>
                <a:ext uri="{FF2B5EF4-FFF2-40B4-BE49-F238E27FC236}">
                  <a16:creationId xmlns:a16="http://schemas.microsoft.com/office/drawing/2014/main" id="{51CAA6E2-34BC-4064-8E9B-CF01A32D0619}"/>
                </a:ext>
              </a:extLst>
            </p:cNvPr>
            <p:cNvSpPr/>
            <p:nvPr/>
          </p:nvSpPr>
          <p:spPr>
            <a:xfrm rot="-780000">
              <a:off x="7169981" y="4263342"/>
              <a:ext cx="422787" cy="206897"/>
            </a:xfrm>
            <a:prstGeom prst="leftArrow">
              <a:avLst/>
            </a:prstGeom>
            <a:solidFill>
              <a:schemeClr val="accent2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0" name="箭號: 向左 9">
              <a:extLst>
                <a:ext uri="{FF2B5EF4-FFF2-40B4-BE49-F238E27FC236}">
                  <a16:creationId xmlns:a16="http://schemas.microsoft.com/office/drawing/2014/main" id="{1EAE44A3-DDE3-4409-82B6-084B5806D102}"/>
                </a:ext>
              </a:extLst>
            </p:cNvPr>
            <p:cNvSpPr/>
            <p:nvPr/>
          </p:nvSpPr>
          <p:spPr>
            <a:xfrm rot="-1320000">
              <a:off x="8509340" y="3908750"/>
              <a:ext cx="422787" cy="206897"/>
            </a:xfrm>
            <a:prstGeom prst="leftArrow">
              <a:avLst/>
            </a:prstGeom>
            <a:solidFill>
              <a:schemeClr val="accent2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1" name="箭號: 向左 10">
              <a:extLst>
                <a:ext uri="{FF2B5EF4-FFF2-40B4-BE49-F238E27FC236}">
                  <a16:creationId xmlns:a16="http://schemas.microsoft.com/office/drawing/2014/main" id="{45FE82C8-82DD-451E-807B-EB3A49F88940}"/>
                </a:ext>
              </a:extLst>
            </p:cNvPr>
            <p:cNvSpPr/>
            <p:nvPr/>
          </p:nvSpPr>
          <p:spPr>
            <a:xfrm rot="-5640000">
              <a:off x="8932055" y="3578351"/>
              <a:ext cx="295549" cy="150623"/>
            </a:xfrm>
            <a:prstGeom prst="leftArrow">
              <a:avLst/>
            </a:prstGeom>
            <a:solidFill>
              <a:schemeClr val="accent2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2" name="箭號: 向左 11">
              <a:extLst>
                <a:ext uri="{FF2B5EF4-FFF2-40B4-BE49-F238E27FC236}">
                  <a16:creationId xmlns:a16="http://schemas.microsoft.com/office/drawing/2014/main" id="{CB5AB25A-D919-40D8-9D04-C76B9C643986}"/>
                </a:ext>
              </a:extLst>
            </p:cNvPr>
            <p:cNvSpPr/>
            <p:nvPr/>
          </p:nvSpPr>
          <p:spPr>
            <a:xfrm rot="-1080000">
              <a:off x="7820565" y="4114991"/>
              <a:ext cx="422787" cy="206897"/>
            </a:xfrm>
            <a:prstGeom prst="leftArrow">
              <a:avLst/>
            </a:prstGeom>
            <a:solidFill>
              <a:schemeClr val="accent2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3" name="箭號: 向左 12">
              <a:extLst>
                <a:ext uri="{FF2B5EF4-FFF2-40B4-BE49-F238E27FC236}">
                  <a16:creationId xmlns:a16="http://schemas.microsoft.com/office/drawing/2014/main" id="{DF1F1BF9-AA1B-4402-86C0-158322B625F9}"/>
                </a:ext>
              </a:extLst>
            </p:cNvPr>
            <p:cNvSpPr/>
            <p:nvPr/>
          </p:nvSpPr>
          <p:spPr>
            <a:xfrm rot="-2040000">
              <a:off x="9120913" y="3148145"/>
              <a:ext cx="286060" cy="109200"/>
            </a:xfrm>
            <a:prstGeom prst="leftArrow">
              <a:avLst/>
            </a:prstGeom>
            <a:solidFill>
              <a:schemeClr val="accent2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CF2ABCE0-6704-468A-9ED9-0F9A895812A7}"/>
              </a:ext>
            </a:extLst>
          </p:cNvPr>
          <p:cNvCxnSpPr>
            <a:cxnSpLocks/>
          </p:cNvCxnSpPr>
          <p:nvPr/>
        </p:nvCxnSpPr>
        <p:spPr>
          <a:xfrm>
            <a:off x="2288155" y="2157123"/>
            <a:ext cx="6195615" cy="1679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E4978BE3-EABF-4292-BA13-216F16D04CC5}"/>
              </a:ext>
            </a:extLst>
          </p:cNvPr>
          <p:cNvSpPr txBox="1"/>
          <p:nvPr/>
        </p:nvSpPr>
        <p:spPr>
          <a:xfrm>
            <a:off x="763774" y="563317"/>
            <a:ext cx="1364121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0884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A86DBB-1017-4056-8BC0-21B24559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pPr rtl="0"/>
              <a:t>41</a:t>
            </a:fld>
            <a:endParaRPr lang="zh-TW" altLang="en-US" dirty="0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03D282CA-B554-4C6D-A12C-9AAA50556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66" y="1629275"/>
            <a:ext cx="1268197" cy="3414376"/>
          </a:xfrm>
          <a:prstGeom prst="rect">
            <a:avLst/>
          </a:prstGeom>
        </p:spPr>
      </p:pic>
      <p:pic>
        <p:nvPicPr>
          <p:cNvPr id="47" name="圖片 46" descr="一張含有 物品 的圖片&#10;&#10;產生非常高可信度的描述">
            <a:extLst>
              <a:ext uri="{FF2B5EF4-FFF2-40B4-BE49-F238E27FC236}">
                <a16:creationId xmlns:a16="http://schemas.microsoft.com/office/drawing/2014/main" id="{7026B826-7534-43A3-B714-E216B8DC9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60" y="2160763"/>
            <a:ext cx="684223" cy="2647155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BBC796A2-A04C-4D27-9310-7BE74BD542AB}"/>
              </a:ext>
            </a:extLst>
          </p:cNvPr>
          <p:cNvSpPr txBox="1"/>
          <p:nvPr/>
        </p:nvSpPr>
        <p:spPr>
          <a:xfrm>
            <a:off x="1253547" y="2887261"/>
            <a:ext cx="4098985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99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temperature</a:t>
            </a:r>
            <a:endParaRPr lang="zh-TW" altLang="en-US" sz="3599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92D4B3B5-AC0A-4EE4-B9D9-ED02928A6FAE}"/>
              </a:ext>
            </a:extLst>
          </p:cNvPr>
          <p:cNvSpPr txBox="1"/>
          <p:nvPr/>
        </p:nvSpPr>
        <p:spPr>
          <a:xfrm>
            <a:off x="5092501" y="2738396"/>
            <a:ext cx="1444697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799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rise</a:t>
            </a:r>
            <a:r>
              <a:rPr lang="en-US" altLang="zh-TW" sz="35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s.</a:t>
            </a:r>
            <a:r>
              <a:rPr lang="en-US" altLang="zh-TW" sz="3599" dirty="0">
                <a:solidFill>
                  <a:srgbClr val="C62EC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599" dirty="0">
              <a:solidFill>
                <a:srgbClr val="C62EC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F4B191E-D9C6-401C-B7DB-F210895F6CA1}"/>
              </a:ext>
            </a:extLst>
          </p:cNvPr>
          <p:cNvSpPr txBox="1"/>
          <p:nvPr/>
        </p:nvSpPr>
        <p:spPr>
          <a:xfrm>
            <a:off x="8797089" y="3533423"/>
            <a:ext cx="731100" cy="522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99" dirty="0">
                <a:latin typeface="Arial" panose="020B0604020202020204" pitchFamily="34" charset="0"/>
                <a:cs typeface="Arial" panose="020B0604020202020204" pitchFamily="34" charset="0"/>
              </a:rPr>
              <a:t>0°C</a:t>
            </a:r>
            <a:endParaRPr lang="zh-TW" altLang="en-US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A5FEEE-9ABD-463F-AC84-F7D38FCDC07A}"/>
              </a:ext>
            </a:extLst>
          </p:cNvPr>
          <p:cNvSpPr txBox="1"/>
          <p:nvPr/>
        </p:nvSpPr>
        <p:spPr>
          <a:xfrm>
            <a:off x="8797090" y="2687257"/>
            <a:ext cx="931422" cy="522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99" dirty="0">
                <a:latin typeface="Arial" panose="020B0604020202020204" pitchFamily="34" charset="0"/>
                <a:cs typeface="Arial" panose="020B0604020202020204" pitchFamily="34" charset="0"/>
              </a:rPr>
              <a:t>40°C</a:t>
            </a:r>
            <a:endParaRPr lang="zh-TW" altLang="en-US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AC8D40D-4B9D-4F6B-938F-F607970A4B81}"/>
              </a:ext>
            </a:extLst>
          </p:cNvPr>
          <p:cNvSpPr txBox="1"/>
          <p:nvPr/>
        </p:nvSpPr>
        <p:spPr>
          <a:xfrm>
            <a:off x="763774" y="563317"/>
            <a:ext cx="1364121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7265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圖片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39" y="3993251"/>
            <a:ext cx="2458418" cy="18634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15253" y="432594"/>
            <a:ext cx="8151962" cy="786376"/>
          </a:xfrm>
        </p:spPr>
        <p:txBody>
          <a:bodyPr>
            <a:normAutofit/>
          </a:bodyPr>
          <a:lstStyle/>
          <a:p>
            <a:r>
              <a:rPr lang="en-US" altLang="zh-TW" dirty="0"/>
              <a:t>Today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dirty="0"/>
              <a:t>s New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0227" y="2301784"/>
            <a:ext cx="7128547" cy="194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799" dirty="0"/>
              <a:t>e.g.</a:t>
            </a:r>
          </a:p>
          <a:p>
            <a:pPr marL="0" indent="0">
              <a:buNone/>
            </a:pPr>
            <a:r>
              <a:rPr lang="en-US" altLang="zh-TW" sz="2799" dirty="0"/>
              <a:t>When the sun shines, </a:t>
            </a:r>
            <a:br>
              <a:rPr lang="en-US" altLang="zh-TW" sz="2799" dirty="0"/>
            </a:br>
            <a:r>
              <a:rPr lang="en-US" altLang="zh-TW" sz="2799" dirty="0"/>
              <a:t>the air </a:t>
            </a:r>
            <a:r>
              <a:rPr lang="en-US" altLang="zh-TW" sz="2799" b="1" dirty="0">
                <a:solidFill>
                  <a:srgbClr val="FF0000"/>
                </a:solidFill>
              </a:rPr>
              <a:t>expands</a:t>
            </a:r>
            <a:r>
              <a:rPr lang="en-US" altLang="zh-TW" sz="2799" dirty="0"/>
              <a:t>.</a:t>
            </a:r>
          </a:p>
        </p:txBody>
      </p:sp>
      <p:pic>
        <p:nvPicPr>
          <p:cNvPr id="12" name="圖片 11" descr="一張含有 物品, 物件 的圖片&#10;&#10;描述是以高可信度產生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84" y="783133"/>
            <a:ext cx="1625547" cy="1562049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02" y="3563572"/>
            <a:ext cx="3632093" cy="2753127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29" y="3193445"/>
            <a:ext cx="4478442" cy="3394660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73" y="2850753"/>
            <a:ext cx="5285428" cy="4006354"/>
          </a:xfrm>
          <a:prstGeom prst="rect">
            <a:avLst/>
          </a:prstGeom>
        </p:spPr>
      </p:pic>
      <p:pic>
        <p:nvPicPr>
          <p:cNvPr id="61" name="圖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92" y="2444698"/>
            <a:ext cx="6349793" cy="4813143"/>
          </a:xfrm>
          <a:prstGeom prst="rect">
            <a:avLst/>
          </a:prstGeom>
        </p:spPr>
      </p:pic>
      <p:grpSp>
        <p:nvGrpSpPr>
          <p:cNvPr id="59" name="群組 58"/>
          <p:cNvGrpSpPr/>
          <p:nvPr/>
        </p:nvGrpSpPr>
        <p:grpSpPr>
          <a:xfrm>
            <a:off x="7007989" y="2076160"/>
            <a:ext cx="3540059" cy="3986226"/>
            <a:chOff x="7009815" y="2075808"/>
            <a:chExt cx="3540981" cy="3987264"/>
          </a:xfrm>
        </p:grpSpPr>
        <p:cxnSp>
          <p:nvCxnSpPr>
            <p:cNvPr id="16" name="直線單箭頭接點 15"/>
            <p:cNvCxnSpPr>
              <a:cxnSpLocks/>
            </p:cNvCxnSpPr>
            <p:nvPr/>
          </p:nvCxnSpPr>
          <p:spPr>
            <a:xfrm flipH="1">
              <a:off x="8255795" y="2241755"/>
              <a:ext cx="1782940" cy="3088316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>
              <a:cxnSpLocks/>
            </p:cNvCxnSpPr>
            <p:nvPr/>
          </p:nvCxnSpPr>
          <p:spPr>
            <a:xfrm flipH="1">
              <a:off x="8755125" y="2291381"/>
              <a:ext cx="1426321" cy="3473362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>
              <a:cxnSpLocks/>
            </p:cNvCxnSpPr>
            <p:nvPr/>
          </p:nvCxnSpPr>
          <p:spPr>
            <a:xfrm flipH="1">
              <a:off x="9421329" y="2379793"/>
              <a:ext cx="916934" cy="3594876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>
              <a:cxnSpLocks/>
            </p:cNvCxnSpPr>
            <p:nvPr/>
          </p:nvCxnSpPr>
          <p:spPr>
            <a:xfrm flipH="1">
              <a:off x="10165759" y="2379793"/>
              <a:ext cx="385037" cy="3683279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>
              <a:cxnSpLocks/>
            </p:cNvCxnSpPr>
            <p:nvPr/>
          </p:nvCxnSpPr>
          <p:spPr>
            <a:xfrm flipH="1">
              <a:off x="7866100" y="2255368"/>
              <a:ext cx="2003588" cy="2768916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>
              <a:cxnSpLocks/>
            </p:cNvCxnSpPr>
            <p:nvPr/>
          </p:nvCxnSpPr>
          <p:spPr>
            <a:xfrm flipH="1">
              <a:off x="7468372" y="2166965"/>
              <a:ext cx="2299659" cy="2627804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>
              <a:cxnSpLocks/>
            </p:cNvCxnSpPr>
            <p:nvPr/>
          </p:nvCxnSpPr>
          <p:spPr>
            <a:xfrm flipH="1">
              <a:off x="7009815" y="2075808"/>
              <a:ext cx="2663228" cy="2344794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文字方塊 70"/>
          <p:cNvSpPr txBox="1"/>
          <p:nvPr/>
        </p:nvSpPr>
        <p:spPr>
          <a:xfrm>
            <a:off x="6755943" y="4859045"/>
            <a:ext cx="860909" cy="646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599" dirty="0"/>
              <a:t>Air</a:t>
            </a:r>
            <a:endParaRPr lang="zh-TW" altLang="en-US" sz="3599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pPr rtl="0"/>
              <a:t>42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FB170B5-78F5-48D4-B229-9E451C7E59D3}"/>
              </a:ext>
            </a:extLst>
          </p:cNvPr>
          <p:cNvSpPr txBox="1"/>
          <p:nvPr/>
        </p:nvSpPr>
        <p:spPr>
          <a:xfrm>
            <a:off x="690227" y="1456397"/>
            <a:ext cx="2141375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expand</a:t>
            </a:r>
            <a:endParaRPr lang="zh-TW" altLang="en-US" sz="35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24C4CD8-8ACB-4D00-BB06-76ABDEDDEB1B}"/>
              </a:ext>
            </a:extLst>
          </p:cNvPr>
          <p:cNvSpPr txBox="1"/>
          <p:nvPr/>
        </p:nvSpPr>
        <p:spPr>
          <a:xfrm>
            <a:off x="763774" y="563317"/>
            <a:ext cx="1364121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21432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66939" y="266294"/>
            <a:ext cx="8553778" cy="1218883"/>
          </a:xfrm>
        </p:spPr>
        <p:txBody>
          <a:bodyPr/>
          <a:lstStyle/>
          <a:p>
            <a:r>
              <a:rPr lang="en-US" altLang="zh-TW" dirty="0"/>
              <a:t>Let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zh-TW" dirty="0"/>
              <a:t>s Think About  Q1: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4934" y="1834133"/>
            <a:ext cx="5486557" cy="1125500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799" dirty="0"/>
              <a:t>What makes the water flow from Cup A to Cup B?</a:t>
            </a:r>
            <a:endParaRPr lang="zh-TW" altLang="zh-TW" sz="2799" dirty="0"/>
          </a:p>
          <a:p>
            <a:endParaRPr lang="zh-TW" altLang="en-US" dirty="0"/>
          </a:p>
        </p:txBody>
      </p:sp>
      <p:pic>
        <p:nvPicPr>
          <p:cNvPr id="5" name="內容版面配置區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01" y="1834133"/>
            <a:ext cx="5224689" cy="3707554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7922736" y="2277477"/>
            <a:ext cx="2907651" cy="2627985"/>
            <a:chOff x="7924800" y="2277177"/>
            <a:chExt cx="2908408" cy="2628670"/>
          </a:xfrm>
        </p:grpSpPr>
        <p:sp>
          <p:nvSpPr>
            <p:cNvPr id="7" name="箭號: 向下 6"/>
            <p:cNvSpPr/>
            <p:nvPr/>
          </p:nvSpPr>
          <p:spPr>
            <a:xfrm rot="5400000" flipV="1">
              <a:off x="9240177" y="2230033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4" name="箭號: 向下 3"/>
            <p:cNvSpPr/>
            <p:nvPr/>
          </p:nvSpPr>
          <p:spPr>
            <a:xfrm flipV="1">
              <a:off x="7924800" y="3522846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6" name="箭號: 向下 5"/>
            <p:cNvSpPr/>
            <p:nvPr/>
          </p:nvSpPr>
          <p:spPr>
            <a:xfrm rot="2220000" flipV="1">
              <a:off x="8076800" y="2348020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 dirty="0"/>
            </a:p>
          </p:txBody>
        </p:sp>
        <p:sp>
          <p:nvSpPr>
            <p:cNvPr id="8" name="箭號: 向下 7"/>
            <p:cNvSpPr/>
            <p:nvPr/>
          </p:nvSpPr>
          <p:spPr>
            <a:xfrm rot="19140000">
              <a:off x="10517839" y="2432061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9" name="箭號: 向下 8"/>
            <p:cNvSpPr/>
            <p:nvPr/>
          </p:nvSpPr>
          <p:spPr>
            <a:xfrm>
              <a:off x="10597234" y="3608939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0" name="箭號: 向下 9"/>
            <p:cNvSpPr/>
            <p:nvPr/>
          </p:nvSpPr>
          <p:spPr>
            <a:xfrm>
              <a:off x="10597234" y="4575586"/>
              <a:ext cx="235974" cy="330261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1232039" y="5172451"/>
            <a:ext cx="3536522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99" dirty="0"/>
              <a:t>(The answer is on the next slide.)</a:t>
            </a:r>
            <a:endParaRPr lang="zh-TW" altLang="en-US" sz="1799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altLang="zh-TW" smtClean="0"/>
              <a:pPr rtl="0"/>
              <a:t>43</a:t>
            </a:fld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E9EACC5-D16D-47F8-8C19-6E849E4A44B4}"/>
              </a:ext>
            </a:extLst>
          </p:cNvPr>
          <p:cNvSpPr txBox="1"/>
          <p:nvPr/>
        </p:nvSpPr>
        <p:spPr>
          <a:xfrm>
            <a:off x="763774" y="563317"/>
            <a:ext cx="1364121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</a:t>
            </a:r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150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401E581-3F89-412B-B69C-C7AE2576766E}"/>
              </a:ext>
            </a:extLst>
          </p:cNvPr>
          <p:cNvSpPr txBox="1">
            <a:spLocks/>
          </p:cNvSpPr>
          <p:nvPr/>
        </p:nvSpPr>
        <p:spPr>
          <a:xfrm>
            <a:off x="1786405" y="2636912"/>
            <a:ext cx="5904656" cy="1748337"/>
          </a:xfrm>
          <a:prstGeom prst="rect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4399" b="1" dirty="0">
                <a:solidFill>
                  <a:srgbClr val="FFFF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減輕負擔</a:t>
            </a:r>
            <a:endParaRPr lang="en-US" altLang="zh-TW" sz="4399" b="1" dirty="0">
              <a:solidFill>
                <a:srgbClr val="FFFF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lang="zh-TW" altLang="en-US" sz="4399" dirty="0">
                <a:solidFill>
                  <a:srgbClr val="FFFF00"/>
                </a:solidFill>
              </a:rPr>
              <a:t>又增加學習效率的方法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99084C1-F913-44AA-B0B8-C17B89DB4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1076259"/>
            <a:ext cx="4191955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903399"/>
          </a:xfrm>
        </p:spPr>
        <p:txBody>
          <a:bodyPr>
            <a:normAutofit/>
          </a:bodyPr>
          <a:lstStyle/>
          <a:p>
            <a:r>
              <a:rPr lang="zh-TW" altLang="en-US" sz="3599" dirty="0"/>
              <a:t>每週只上一節是困擾點嗎？</a:t>
            </a:r>
            <a:r>
              <a:rPr lang="en-US" altLang="zh-TW" sz="3599" dirty="0"/>
              <a:t>(</a:t>
            </a:r>
            <a:r>
              <a:rPr lang="zh-TW" altLang="en-US" sz="3599" dirty="0"/>
              <a:t>每節只有</a:t>
            </a:r>
            <a:r>
              <a:rPr lang="en-US" altLang="zh-TW" sz="3599" dirty="0"/>
              <a:t>45</a:t>
            </a:r>
            <a:r>
              <a:rPr lang="zh-TW" altLang="en-US" sz="3599" dirty="0"/>
              <a:t>分鐘</a:t>
            </a:r>
            <a:r>
              <a:rPr lang="en-US" altLang="zh-TW" sz="3599" dirty="0"/>
              <a:t>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99143" y="1407078"/>
            <a:ext cx="9646559" cy="4043844"/>
          </a:xfrm>
        </p:spPr>
        <p:txBody>
          <a:bodyPr>
            <a:noAutofit/>
          </a:bodyPr>
          <a:lstStyle/>
          <a:p>
            <a:r>
              <a:rPr lang="zh-TW" altLang="en-US" dirty="0"/>
              <a:t>每週只有上一節課。</a:t>
            </a:r>
            <a:endParaRPr lang="en-US" altLang="zh-TW" dirty="0"/>
          </a:p>
          <a:p>
            <a:pPr marL="266620" indent="0">
              <a:buNone/>
            </a:pPr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 </a:t>
            </a:r>
            <a:r>
              <a:rPr lang="zh-TW" altLang="en-US" dirty="0">
                <a:sym typeface="Wingdings 3" panose="05040102010807070707" pitchFamily="18" charset="2"/>
              </a:rPr>
              <a:t>所以學生來上課時，很有可能已忘了上週上什麼了。</a:t>
            </a:r>
            <a:endParaRPr lang="en-US" altLang="zh-TW" dirty="0">
              <a:sym typeface="Wingdings 3" panose="05040102010807070707" pitchFamily="18" charset="2"/>
            </a:endParaRPr>
          </a:p>
          <a:p>
            <a:pPr marL="266620" indent="0">
              <a:buNone/>
            </a:pPr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 </a:t>
            </a:r>
            <a:r>
              <a:rPr lang="zh-TW" altLang="en-US" dirty="0"/>
              <a:t>所以每節課你得用</a:t>
            </a:r>
            <a:r>
              <a:rPr lang="en-US" altLang="zh-TW" dirty="0"/>
              <a:t>10-15</a:t>
            </a:r>
            <a:r>
              <a:rPr lang="zh-TW" altLang="en-US" dirty="0"/>
              <a:t>分鐘的時間複習</a:t>
            </a:r>
            <a:r>
              <a:rPr lang="en-US" altLang="zh-TW" dirty="0"/>
              <a:t>(warm-up)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課尾還得要用約</a:t>
            </a:r>
            <a:r>
              <a:rPr lang="en-US" altLang="zh-TW" dirty="0"/>
              <a:t>5</a:t>
            </a:r>
            <a:r>
              <a:rPr lang="zh-TW" altLang="en-US" dirty="0"/>
              <a:t>分鐘</a:t>
            </a:r>
            <a:r>
              <a:rPr lang="en-US" altLang="zh-TW" dirty="0"/>
              <a:t>wrap-up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從試教中的</a:t>
            </a:r>
            <a:r>
              <a:rPr lang="zh-TW" altLang="en-US" sz="3599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警示</a:t>
            </a:r>
            <a:r>
              <a:rPr lang="zh-TW" altLang="en-US" dirty="0"/>
              <a:t>：學生在學習</a:t>
            </a:r>
            <a:r>
              <a:rPr lang="zh-TW" altLang="en-US" sz="3599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十分鐘</a:t>
            </a:r>
            <a:r>
              <a:rPr lang="zh-TW" altLang="en-US" dirty="0"/>
              <a:t>後，必須動起來，</a:t>
            </a:r>
            <a:br>
              <a:rPr lang="en-US" altLang="zh-TW" dirty="0"/>
            </a:br>
            <a:r>
              <a:rPr lang="zh-TW" altLang="en-US" sz="3599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避免昏迷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66620" indent="0">
              <a:buNone/>
            </a:pPr>
            <a:r>
              <a:rPr lang="en-US" altLang="zh-TW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</a:t>
            </a:r>
            <a:r>
              <a:rPr lang="en-US" altLang="zh-TW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</a:t>
            </a:r>
            <a:r>
              <a:rPr lang="zh-TW" altLang="en-US" dirty="0">
                <a:sym typeface="Wingdings 3" panose="05040102010807070707" pitchFamily="18" charset="2"/>
              </a:rPr>
              <a:t>通常一個「活動」不只進行</a:t>
            </a:r>
            <a:r>
              <a:rPr lang="en-US" altLang="zh-TW" dirty="0">
                <a:sym typeface="Wingdings 3" panose="05040102010807070707" pitchFamily="18" charset="2"/>
              </a:rPr>
              <a:t>5</a:t>
            </a:r>
            <a:r>
              <a:rPr lang="zh-TW" altLang="en-US" dirty="0">
                <a:sym typeface="Wingdings 3" panose="05040102010807070707" pitchFamily="18" charset="2"/>
              </a:rPr>
              <a:t>分鐘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 3" panose="05040102010807070707" pitchFamily="18" charset="2"/>
              </a:rPr>
              <a:t>。</a:t>
            </a:r>
            <a:endParaRPr lang="en-US" altLang="zh-TW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294681" y="5620255"/>
            <a:ext cx="4463333" cy="719892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7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別忘了還要教新單字。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557908" y="5588677"/>
            <a:ext cx="8891853" cy="10639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實際每節課會教新的內容，通常都只有一點點。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9705580" y="1269322"/>
            <a:ext cx="1919283" cy="74275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799" dirty="0"/>
              <a:t>NO.</a:t>
            </a:r>
            <a:endParaRPr lang="zh-TW" altLang="en-US" sz="4799" dirty="0"/>
          </a:p>
        </p:txBody>
      </p:sp>
    </p:spTree>
    <p:extLst>
      <p:ext uri="{BB962C8B-B14F-4D97-AF65-F5344CB8AC3E}">
        <p14:creationId xmlns:p14="http://schemas.microsoft.com/office/powerpoint/2010/main" val="42415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599" dirty="0"/>
              <a:t>將跨領域教材拆成小單元的優點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981" y="1829217"/>
            <a:ext cx="10367667" cy="34738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999" dirty="0"/>
              <a:t>用英文學習跨領域新知識，對國中生來說，是個大挑戰。</a:t>
            </a:r>
            <a:endParaRPr lang="en-US" altLang="zh-TW" sz="2999" dirty="0"/>
          </a:p>
          <a:p>
            <a:pPr>
              <a:lnSpc>
                <a:spcPct val="100000"/>
              </a:lnSpc>
            </a:pPr>
            <a:r>
              <a:rPr lang="zh-TW" altLang="en-US" sz="2999" dirty="0"/>
              <a:t>在學習新知時，為利於短期的記憶，一次所呈現者，</a:t>
            </a:r>
            <a:r>
              <a:rPr lang="zh-TW" altLang="en-US" sz="2999" b="1" dirty="0">
                <a:solidFill>
                  <a:srgbClr val="C00000"/>
                </a:solidFill>
              </a:rPr>
              <a:t>不要超過七個新訊息</a:t>
            </a:r>
            <a:r>
              <a:rPr lang="zh-TW" altLang="en-US" sz="2999" dirty="0"/>
              <a:t>。</a:t>
            </a:r>
            <a:r>
              <a:rPr lang="en-US" altLang="zh-TW" sz="2999" dirty="0"/>
              <a:t>(</a:t>
            </a:r>
            <a:r>
              <a:rPr lang="en-US" altLang="zh-TW" sz="2999" dirty="0" err="1"/>
              <a:t>Mehisto</a:t>
            </a:r>
            <a:r>
              <a:rPr lang="en-US" altLang="zh-TW" sz="2999" dirty="0"/>
              <a:t> et al., 2008, p. 146)</a:t>
            </a:r>
          </a:p>
          <a:p>
            <a:pPr>
              <a:lnSpc>
                <a:spcPct val="100000"/>
              </a:lnSpc>
            </a:pPr>
            <a:r>
              <a:rPr lang="zh-TW" altLang="en-US" sz="2999" dirty="0"/>
              <a:t>應用</a:t>
            </a:r>
            <a:r>
              <a:rPr lang="en-US" altLang="zh-TW" dirty="0"/>
              <a:t>Krashen (1982) </a:t>
            </a:r>
            <a:r>
              <a:rPr lang="zh-TW" altLang="en-US" dirty="0"/>
              <a:t>的 </a:t>
            </a:r>
            <a:r>
              <a:rPr lang="en-US" altLang="zh-TW" dirty="0"/>
              <a:t>“</a:t>
            </a:r>
            <a:r>
              <a:rPr lang="en-US" altLang="zh-TW" i="1" dirty="0" err="1"/>
              <a:t>i</a:t>
            </a:r>
            <a:r>
              <a:rPr lang="en-US" altLang="zh-TW" i="1" dirty="0"/>
              <a:t> </a:t>
            </a:r>
            <a:r>
              <a:rPr lang="en-US" altLang="zh-TW" dirty="0"/>
              <a:t>+ 1” </a:t>
            </a:r>
            <a:r>
              <a:rPr lang="zh-TW" altLang="en-US" dirty="0"/>
              <a:t>理論，因為</a:t>
            </a:r>
            <a:r>
              <a:rPr lang="zh-TW" altLang="zh-TW" dirty="0"/>
              <a:t>學生的進步僅發生在所提供給學生的課程內容，比學生已習得的語言知識稍微高階一點程度的狀況下。</a:t>
            </a:r>
            <a:endParaRPr lang="en-US" altLang="zh-TW" sz="2999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846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FE9399-C546-4660-9CB8-632C69EA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影片的使用時機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7C00BE-0125-45A9-B644-B419651A3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9216"/>
            <a:ext cx="9925743" cy="4495383"/>
          </a:xfrm>
        </p:spPr>
        <p:txBody>
          <a:bodyPr/>
          <a:lstStyle/>
          <a:p>
            <a:r>
              <a:rPr lang="zh-TW" altLang="en-US" sz="3199" b="1" dirty="0">
                <a:solidFill>
                  <a:srgbClr val="C00000"/>
                </a:solidFill>
              </a:rPr>
              <a:t>影片總是吸引學生的注意力。</a:t>
            </a:r>
            <a:endParaRPr lang="en-US" altLang="zh-TW" sz="3199" b="1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r>
              <a:rPr lang="zh-TW" altLang="en-US" dirty="0"/>
              <a:t>若是</a:t>
            </a:r>
            <a:r>
              <a:rPr lang="zh-TW" altLang="en-US" dirty="0">
                <a:solidFill>
                  <a:srgbClr val="C00000"/>
                </a:solidFill>
              </a:rPr>
              <a:t>跨領域的教學內容</a:t>
            </a:r>
            <a:r>
              <a:rPr lang="zh-TW" altLang="en-US" dirty="0"/>
              <a:t>，</a:t>
            </a:r>
            <a:r>
              <a:rPr lang="zh-TW" altLang="en-US" b="1" u="sng" dirty="0"/>
              <a:t>先用</a:t>
            </a:r>
            <a:r>
              <a:rPr lang="zh-TW" altLang="en-US" b="1" u="sng" dirty="0">
                <a:solidFill>
                  <a:srgbClr val="C00000"/>
                </a:solidFill>
              </a:rPr>
              <a:t>母語影片</a:t>
            </a:r>
            <a:r>
              <a:rPr lang="zh-TW" altLang="en-US" b="1" u="sng" dirty="0"/>
              <a:t>介紹</a:t>
            </a:r>
            <a:r>
              <a:rPr lang="zh-TW" altLang="en-US" dirty="0"/>
              <a:t>，可以有效地建立學生的先備知識。</a:t>
            </a:r>
            <a:br>
              <a:rPr lang="en-US" altLang="zh-TW" dirty="0"/>
            </a:br>
            <a:r>
              <a:rPr lang="en-US" altLang="zh-TW" dirty="0">
                <a:solidFill>
                  <a:srgbClr val="0000FF"/>
                </a:solidFill>
                <a:sym typeface="Wingdings 3" panose="05040102010807070707" pitchFamily="18" charset="2"/>
              </a:rPr>
              <a:t> </a:t>
            </a:r>
            <a:r>
              <a:rPr lang="zh-TW" altLang="en-US" dirty="0">
                <a:solidFill>
                  <a:srgbClr val="0000FF"/>
                </a:solidFill>
                <a:sym typeface="Wingdings 3" panose="05040102010807070707" pitchFamily="18" charset="2"/>
              </a:rPr>
              <a:t>搭鷹架的一環。</a:t>
            </a:r>
            <a:endParaRPr lang="en-US" altLang="zh-TW" dirty="0">
              <a:solidFill>
                <a:srgbClr val="0000FF"/>
              </a:solidFill>
            </a:endParaRPr>
          </a:p>
          <a:p>
            <a:r>
              <a:rPr lang="zh-TW" altLang="en-US" dirty="0"/>
              <a:t>若非是跨領域的專業教學內容，儘量不要使用母語影片。</a:t>
            </a:r>
            <a:endParaRPr lang="en-US" altLang="zh-TW" dirty="0"/>
          </a:p>
          <a:p>
            <a:r>
              <a:rPr lang="zh-TW" altLang="en-US" dirty="0"/>
              <a:t>若是純英語情境影片，要注意</a:t>
            </a:r>
            <a:r>
              <a:rPr lang="zh-TW" altLang="en-US" dirty="0">
                <a:solidFill>
                  <a:srgbClr val="FF0000"/>
                </a:solidFill>
              </a:rPr>
              <a:t>學生適合的語速</a:t>
            </a:r>
            <a:r>
              <a:rPr lang="zh-TW" altLang="en-US" dirty="0"/>
              <a:t>。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481C4AF-C6BD-4A76-911F-6B008D6CD81A}"/>
              </a:ext>
            </a:extLst>
          </p:cNvPr>
          <p:cNvSpPr/>
          <p:nvPr/>
        </p:nvSpPr>
        <p:spPr>
          <a:xfrm>
            <a:off x="1919035" y="5445224"/>
            <a:ext cx="8350753" cy="719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語速太快，等於鴨子聽雷，一點效果都沒有。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114C226-1B39-495B-9678-D9808E94F0BE}"/>
              </a:ext>
            </a:extLst>
          </p:cNvPr>
          <p:cNvSpPr/>
          <p:nvPr/>
        </p:nvSpPr>
        <p:spPr>
          <a:xfrm>
            <a:off x="7030516" y="1700808"/>
            <a:ext cx="3600400" cy="719892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但影片不要太長！</a:t>
            </a:r>
          </a:p>
        </p:txBody>
      </p:sp>
    </p:spTree>
    <p:extLst>
      <p:ext uri="{BB962C8B-B14F-4D97-AF65-F5344CB8AC3E}">
        <p14:creationId xmlns:p14="http://schemas.microsoft.com/office/powerpoint/2010/main" val="35705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708D8514-0BFD-49F0-B6FC-F07FCAAF0709}"/>
              </a:ext>
            </a:extLst>
          </p:cNvPr>
          <p:cNvSpPr/>
          <p:nvPr/>
        </p:nvSpPr>
        <p:spPr>
          <a:xfrm>
            <a:off x="5590487" y="1917226"/>
            <a:ext cx="5831129" cy="10078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老師改站在協助的立場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D553CE6-55F9-41CF-8C1C-2481EB517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759420"/>
          </a:xfrm>
        </p:spPr>
        <p:txBody>
          <a:bodyPr/>
          <a:lstStyle/>
          <a:p>
            <a:r>
              <a:rPr lang="en-US" altLang="zh-TW" dirty="0"/>
              <a:t>Student-centered Activities </a:t>
            </a:r>
            <a:r>
              <a:rPr lang="zh-TW" altLang="en-US" dirty="0"/>
              <a:t>總是受歡迎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8960D2-7C54-4283-86CB-CE954B404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341312"/>
            <a:ext cx="9141619" cy="4895269"/>
          </a:xfrm>
        </p:spPr>
        <p:txBody>
          <a:bodyPr/>
          <a:lstStyle/>
          <a:p>
            <a:r>
              <a:rPr lang="zh-TW" altLang="en-US" dirty="0"/>
              <a:t>受學生歡迎七項原因 </a:t>
            </a:r>
            <a:r>
              <a:rPr lang="en-US" altLang="zh-TW" dirty="0"/>
              <a:t>(</a:t>
            </a:r>
            <a:r>
              <a:rPr lang="en-US" altLang="zh-TW" dirty="0" err="1"/>
              <a:t>Schlechty</a:t>
            </a:r>
            <a:r>
              <a:rPr lang="en-US" altLang="zh-TW" dirty="0"/>
              <a:t>, 2011)</a:t>
            </a:r>
            <a:r>
              <a:rPr lang="zh-TW" altLang="en-US" dirty="0"/>
              <a:t>：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en-US" dirty="0"/>
              <a:t>內容</a:t>
            </a:r>
            <a:r>
              <a:rPr lang="zh-TW" altLang="zh-TW" dirty="0"/>
              <a:t>新穎</a:t>
            </a:r>
            <a:r>
              <a:rPr lang="zh-TW" altLang="en-US" dirty="0"/>
              <a:t>、</a:t>
            </a:r>
            <a:r>
              <a:rPr lang="zh-TW" altLang="zh-TW" dirty="0"/>
              <a:t>真實</a:t>
            </a:r>
            <a:r>
              <a:rPr lang="zh-TW" altLang="en-US" dirty="0"/>
              <a:t>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en-US" dirty="0"/>
              <a:t>提供了肯定與撰擇。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zh-TW" dirty="0"/>
              <a:t>在完成指定作業</a:t>
            </a:r>
            <a:r>
              <a:rPr lang="zh-TW" altLang="en-US" dirty="0"/>
              <a:t>期間</a:t>
            </a:r>
            <a:r>
              <a:rPr lang="zh-TW" altLang="zh-TW" dirty="0"/>
              <a:t>，能</a:t>
            </a:r>
            <a:r>
              <a:rPr lang="zh-TW" altLang="en-US" dirty="0"/>
              <a:t>得到</a:t>
            </a:r>
            <a:r>
              <a:rPr lang="zh-TW" altLang="zh-TW" dirty="0"/>
              <a:t>協助</a:t>
            </a:r>
            <a:r>
              <a:rPr lang="zh-TW" altLang="en-US" dirty="0"/>
              <a:t>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zh-TW" dirty="0"/>
              <a:t>在群組合作中能有討論的機會</a:t>
            </a:r>
            <a:r>
              <a:rPr lang="zh-TW" altLang="en-US" dirty="0"/>
              <a:t>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zh-TW" dirty="0"/>
              <a:t>學習內容豐富</a:t>
            </a:r>
            <a:r>
              <a:rPr lang="zh-TW" altLang="en-US" dirty="0"/>
              <a:t>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en-US" dirty="0"/>
              <a:t>有讓學生</a:t>
            </a:r>
            <a:r>
              <a:rPr lang="zh-TW" altLang="zh-TW" dirty="0"/>
              <a:t>完成作品</a:t>
            </a:r>
            <a:r>
              <a:rPr lang="zh-TW" altLang="en-US" dirty="0"/>
              <a:t>的機會。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zh-TW" dirty="0"/>
              <a:t>對於任務完成有明確的標準</a:t>
            </a:r>
            <a:r>
              <a:rPr lang="zh-TW" altLang="en-US" dirty="0"/>
              <a:t>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F4A9E73-FA2B-4239-A596-0B095E7DF7B6}"/>
              </a:ext>
            </a:extLst>
          </p:cNvPr>
          <p:cNvSpPr/>
          <p:nvPr/>
        </p:nvSpPr>
        <p:spPr>
          <a:xfrm>
            <a:off x="5590486" y="1917225"/>
            <a:ext cx="5831129" cy="1007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老師會很訝異看到學生的投入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FEB148E-30B2-4D8C-BF08-BCD2DA357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89" y="4229017"/>
            <a:ext cx="1493126" cy="20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3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903399"/>
          </a:xfrm>
        </p:spPr>
        <p:txBody>
          <a:bodyPr>
            <a:normAutofit/>
          </a:bodyPr>
          <a:lstStyle/>
          <a:p>
            <a:r>
              <a:rPr lang="zh-TW" altLang="en-US" sz="3599" dirty="0"/>
              <a:t>活用肢體活動</a:t>
            </a:r>
            <a:r>
              <a:rPr lang="en-US" altLang="zh-TW" sz="3599" dirty="0"/>
              <a:t>(Kinesthetic activity)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5165" y="1413301"/>
            <a:ext cx="10078495" cy="424736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altLang="en-US" b="1" dirty="0"/>
              <a:t>兼顧到多元智能的不同學習方式</a:t>
            </a:r>
            <a:r>
              <a:rPr lang="zh-TW" altLang="en-US" dirty="0"/>
              <a:t>，以促進教學 </a:t>
            </a:r>
            <a:r>
              <a:rPr lang="en-US" altLang="zh-TW" dirty="0"/>
              <a:t>&amp; </a:t>
            </a:r>
            <a:r>
              <a:rPr lang="zh-TW" altLang="en-US" dirty="0"/>
              <a:t>學習成效：</a:t>
            </a:r>
            <a:r>
              <a:rPr lang="en-US" altLang="zh-TW" dirty="0">
                <a:solidFill>
                  <a:srgbClr val="0000FF"/>
                </a:solidFill>
              </a:rPr>
              <a:t>visual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0000FF"/>
                </a:solidFill>
              </a:rPr>
              <a:t>auditory</a:t>
            </a:r>
            <a:r>
              <a:rPr lang="en-US" altLang="zh-TW" dirty="0"/>
              <a:t> &amp; </a:t>
            </a:r>
            <a:r>
              <a:rPr lang="en-US" altLang="zh-TW" dirty="0">
                <a:solidFill>
                  <a:srgbClr val="0000FF"/>
                </a:solidFill>
              </a:rPr>
              <a:t>kinesthetic</a:t>
            </a:r>
            <a:r>
              <a:rPr lang="en-US" altLang="zh-TW" dirty="0"/>
              <a:t> </a:t>
            </a:r>
            <a:r>
              <a:rPr lang="en-US" altLang="zh-TW" b="1" dirty="0"/>
              <a:t>preferences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en-US" altLang="zh-TW" dirty="0" err="1"/>
              <a:t>Mehisto</a:t>
            </a:r>
            <a:r>
              <a:rPr lang="en-US" altLang="zh-TW" dirty="0"/>
              <a:t> et al., 2008, pp. 167-168)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71382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zh-TW" altLang="en-US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TW" altLang="en-US" dirty="0"/>
              <a:t>透過肢體活動，</a:t>
            </a:r>
            <a:r>
              <a:rPr lang="zh-TW" altLang="en-US" b="1" dirty="0"/>
              <a:t>將語言和學習內容連結起來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71382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zh-TW" altLang="en-US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TW" altLang="en-US" dirty="0"/>
              <a:t>學生在學習</a:t>
            </a:r>
            <a:r>
              <a:rPr lang="zh-TW" altLang="en-US" sz="3599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十分鐘</a:t>
            </a:r>
            <a:r>
              <a:rPr lang="zh-TW" altLang="en-US" dirty="0"/>
              <a:t>後，必須動起來，</a:t>
            </a:r>
            <a:r>
              <a:rPr lang="zh-TW" altLang="en-US" sz="3599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避免昏迷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altLang="en-US" dirty="0"/>
              <a:t>遊戲式的活動</a:t>
            </a:r>
            <a:r>
              <a:rPr lang="en-US" altLang="zh-TW" dirty="0"/>
              <a:t>(playtime)</a:t>
            </a:r>
            <a:r>
              <a:rPr lang="zh-TW" altLang="en-US" dirty="0"/>
              <a:t>是將學生與詞彙連結的絕佳方式</a:t>
            </a:r>
            <a:r>
              <a:rPr lang="en-US" altLang="zh-TW" dirty="0"/>
              <a:t>(</a:t>
            </a:r>
            <a:r>
              <a:rPr lang="en-US" altLang="zh-TW" dirty="0" err="1"/>
              <a:t>Mehisto</a:t>
            </a:r>
            <a:r>
              <a:rPr lang="en-US" altLang="zh-TW" dirty="0"/>
              <a:t> et al., 2008, p. 41)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18092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zh-TW" altLang="en-US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TW" altLang="en-US" dirty="0"/>
              <a:t>也是觀察學生投入學習程度的好機會。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00291" y="4865025"/>
            <a:ext cx="2478868" cy="18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2118444"/>
            <a:ext cx="5894228" cy="4406900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21804" y="188640"/>
            <a:ext cx="10801200" cy="86409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Bloom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dirty="0"/>
              <a:t>s Taxonomy</a:t>
            </a:r>
            <a:r>
              <a:rPr lang="zh-TW" altLang="en-US" dirty="0"/>
              <a:t>修正版</a:t>
            </a:r>
            <a:r>
              <a:rPr lang="zh-TW" altLang="zh-TW" dirty="0"/>
              <a:t>的六個認知</a:t>
            </a:r>
            <a:r>
              <a:rPr lang="zh-TW" altLang="en-US" dirty="0"/>
              <a:t>過程向度</a:t>
            </a:r>
            <a:r>
              <a:rPr lang="zh-TW" altLang="zh-TW" dirty="0"/>
              <a:t>層次</a:t>
            </a:r>
            <a:endParaRPr lang="zh-TW" altLang="en-US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1125860" y="4354264"/>
            <a:ext cx="2373952" cy="1008112"/>
          </a:xfrm>
          <a:prstGeom prst="wedgeRoundRectCallout">
            <a:avLst>
              <a:gd name="adj1" fmla="val 56813"/>
              <a:gd name="adj2" fmla="val -183050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altLang="zh-TW" sz="2400" dirty="0"/>
              <a:t>(</a:t>
            </a:r>
            <a:r>
              <a:rPr lang="zh-TW" altLang="en-US" sz="2400" dirty="0"/>
              <a:t>利用資訊創造新事物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7" name="圓角矩形圖說文字 6"/>
          <p:cNvSpPr/>
          <p:nvPr/>
        </p:nvSpPr>
        <p:spPr>
          <a:xfrm>
            <a:off x="6958508" y="1124744"/>
            <a:ext cx="3456384" cy="864096"/>
          </a:xfrm>
          <a:prstGeom prst="wedgeRoundRectCallout">
            <a:avLst>
              <a:gd name="adj1" fmla="val -66223"/>
              <a:gd name="adj2" fmla="val 6574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zh-TW" sz="2400" dirty="0"/>
              <a:t>(</a:t>
            </a:r>
            <a:r>
              <a:rPr lang="zh-TW" altLang="zh-TW" sz="2400" dirty="0"/>
              <a:t>依據某項標準作價值判斷的能力</a:t>
            </a:r>
            <a:r>
              <a:rPr lang="en-US" altLang="zh-TW" sz="2400" dirty="0"/>
              <a:t>)</a:t>
            </a:r>
            <a:endParaRPr lang="zh-TW" altLang="en-US" sz="2400" dirty="0"/>
          </a:p>
          <a:p>
            <a:pPr algn="ctr"/>
            <a:endParaRPr lang="zh-TW" altLang="en-US" dirty="0"/>
          </a:p>
        </p:txBody>
      </p:sp>
      <p:sp>
        <p:nvSpPr>
          <p:cNvPr id="8" name="圓角矩形圖說文字 7"/>
          <p:cNvSpPr/>
          <p:nvPr/>
        </p:nvSpPr>
        <p:spPr>
          <a:xfrm>
            <a:off x="8254652" y="4951298"/>
            <a:ext cx="3528392" cy="1440160"/>
          </a:xfrm>
          <a:prstGeom prst="wedgeRoundRectCallout">
            <a:avLst>
              <a:gd name="adj1" fmla="val -36742"/>
              <a:gd name="adj2" fmla="val -176627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/>
              <a:t>(</a:t>
            </a:r>
            <a:r>
              <a:rPr lang="zh-TW" altLang="zh-TW" sz="2400" dirty="0"/>
              <a:t>將所學分析為各個構成的部分，或找出各部分間的相互關係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pic>
        <p:nvPicPr>
          <p:cNvPr id="9" name="Picture 2" descr="A Taxonomy for Learning, Teaching, and Assessing: A Revision of Bloom’s Taxonomy of Educational Objectives, Comple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5" t="22509" r="28092" b="22605"/>
          <a:stretch/>
        </p:blipFill>
        <p:spPr bwMode="auto">
          <a:xfrm>
            <a:off x="378147" y="1287120"/>
            <a:ext cx="1851756" cy="235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6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9916" y="1375328"/>
            <a:ext cx="9001000" cy="1621623"/>
          </a:xfrm>
        </p:spPr>
        <p:txBody>
          <a:bodyPr rtlCol="0">
            <a:normAutofit/>
          </a:bodyPr>
          <a:lstStyle/>
          <a:p>
            <a:pPr algn="ctr"/>
            <a:r>
              <a:rPr lang="zh-TW" altLang="en-US" b="1" dirty="0">
                <a:latin typeface="Salesforce Sans"/>
                <a:sym typeface="Salesforce Sans"/>
              </a:rPr>
              <a:t>閱讀教學的小撇步 </a:t>
            </a:r>
            <a:br>
              <a:rPr lang="en-US" altLang="zh-TW" b="1" dirty="0">
                <a:latin typeface="Salesforce Sans"/>
                <a:sym typeface="Salesforce Sans"/>
              </a:rPr>
            </a:br>
            <a:r>
              <a:rPr lang="en-US" altLang="zh-TW" b="0" dirty="0">
                <a:latin typeface="Salesforce Sans"/>
                <a:sym typeface="Salesforce Sans"/>
              </a:rPr>
              <a:t>(pp. 27-30)</a:t>
            </a:r>
            <a:endParaRPr lang="zh-TW" altLang="en-US" b="0" dirty="0">
              <a:latin typeface="Salesforce Sans"/>
              <a:sym typeface="Salesforce Sans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351926" y="5025591"/>
            <a:ext cx="5484971" cy="91416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3599" dirty="0">
                <a:solidFill>
                  <a:schemeClr val="tx1"/>
                </a:solidFill>
                <a:latin typeface="Salesforce Sans"/>
                <a:sym typeface="Salesforce Sans"/>
              </a:rPr>
              <a:t>崔宏伊 </a:t>
            </a:r>
            <a:r>
              <a:rPr lang="en-US" altLang="zh-TW" sz="3599" dirty="0">
                <a:solidFill>
                  <a:schemeClr val="tx1"/>
                </a:solidFill>
                <a:latin typeface="Salesforce Sans"/>
                <a:sym typeface="Salesforce Sans"/>
              </a:rPr>
              <a:t>(</a:t>
            </a:r>
            <a:r>
              <a:rPr lang="zh-TW" altLang="en-US" sz="3599" dirty="0">
                <a:solidFill>
                  <a:schemeClr val="tx1"/>
                </a:solidFill>
                <a:latin typeface="Salesforce Sans"/>
                <a:sym typeface="Salesforce Sans"/>
              </a:rPr>
              <a:t>花蓮縣立宜昌國中</a:t>
            </a:r>
            <a:r>
              <a:rPr lang="en-US" altLang="zh-TW" sz="3599" dirty="0">
                <a:solidFill>
                  <a:schemeClr val="tx1"/>
                </a:solidFill>
                <a:latin typeface="Salesforce Sans"/>
                <a:sym typeface="Salesforce Sans"/>
              </a:rPr>
              <a:t>)</a:t>
            </a:r>
            <a:endParaRPr lang="zh-TW" altLang="en-US" sz="3599" dirty="0">
              <a:solidFill>
                <a:schemeClr val="tx1"/>
              </a:solidFill>
              <a:latin typeface="Salesforce Sans"/>
              <a:sym typeface="Salesforce Sans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D8174BE-B700-4022-AA14-6E94EF1D5235}"/>
              </a:ext>
            </a:extLst>
          </p:cNvPr>
          <p:cNvSpPr txBox="1">
            <a:spLocks/>
          </p:cNvSpPr>
          <p:nvPr/>
        </p:nvSpPr>
        <p:spPr>
          <a:xfrm>
            <a:off x="2926060" y="2996952"/>
            <a:ext cx="6653073" cy="1421534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399" dirty="0"/>
              <a:t>「</a:t>
            </a:r>
            <a:r>
              <a:rPr lang="zh-TW" altLang="en-US" sz="4399" b="1" dirty="0"/>
              <a:t>大家來找喳</a:t>
            </a:r>
            <a:r>
              <a:rPr lang="zh-TW" altLang="en-US" sz="4399" dirty="0"/>
              <a:t>」</a:t>
            </a:r>
            <a:br>
              <a:rPr lang="en-US" altLang="zh-TW" sz="4399" dirty="0"/>
            </a:br>
            <a:r>
              <a:rPr lang="en-US" altLang="zh-TW" sz="4399" dirty="0"/>
              <a:t>(</a:t>
            </a:r>
            <a:r>
              <a:rPr lang="zh-TW" altLang="en-US" sz="4399" dirty="0"/>
              <a:t>或稱「</a:t>
            </a:r>
            <a:r>
              <a:rPr lang="zh-TW" altLang="en-US" sz="4399" b="1" dirty="0"/>
              <a:t>大家來抓錯</a:t>
            </a:r>
            <a:r>
              <a:rPr lang="zh-TW" altLang="en-US" sz="4399" dirty="0"/>
              <a:t>」</a:t>
            </a:r>
            <a:r>
              <a:rPr lang="en-US" altLang="zh-TW" sz="4399" dirty="0"/>
              <a:t>)</a:t>
            </a:r>
            <a:r>
              <a:rPr lang="zh-TW" altLang="en-US" sz="4399" dirty="0"/>
              <a:t>活動</a:t>
            </a:r>
            <a:endParaRPr lang="zh-TW" altLang="en-US" sz="4399" b="1" dirty="0">
              <a:latin typeface="Salesforce San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val="4092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2617A35-8F5E-4CE3-8C47-032E2B5AC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1" y="268413"/>
            <a:ext cx="9241708" cy="133226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0FE905-12B4-493F-AB3B-3CB1ECF23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1" y="1839593"/>
            <a:ext cx="9771469" cy="141905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7C1D62-F0CF-433E-8899-53E6FD1A9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0" y="3429000"/>
            <a:ext cx="8019548" cy="269134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0C59DEE-4773-4A7D-BAB9-7D510989F495}"/>
              </a:ext>
            </a:extLst>
          </p:cNvPr>
          <p:cNvSpPr/>
          <p:nvPr/>
        </p:nvSpPr>
        <p:spPr>
          <a:xfrm>
            <a:off x="1350610" y="926482"/>
            <a:ext cx="9241708" cy="6741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4A8F062-FD85-482A-AF2C-1C7C34B8AA47}"/>
              </a:ext>
            </a:extLst>
          </p:cNvPr>
          <p:cNvSpPr/>
          <p:nvPr/>
        </p:nvSpPr>
        <p:spPr>
          <a:xfrm>
            <a:off x="1350610" y="5497291"/>
            <a:ext cx="8019548" cy="6230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2498D5B1-8591-4501-A16A-28341E2044E8}"/>
              </a:ext>
            </a:extLst>
          </p:cNvPr>
          <p:cNvSpPr/>
          <p:nvPr/>
        </p:nvSpPr>
        <p:spPr>
          <a:xfrm>
            <a:off x="7816084" y="4218515"/>
            <a:ext cx="3999458" cy="948443"/>
          </a:xfrm>
          <a:prstGeom prst="wedgeRoundRectCallout">
            <a:avLst>
              <a:gd name="adj1" fmla="val -38743"/>
              <a:gd name="adj2" fmla="val 8539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39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培養學習興趣</a:t>
            </a:r>
          </a:p>
        </p:txBody>
      </p:sp>
    </p:spTree>
    <p:extLst>
      <p:ext uri="{BB962C8B-B14F-4D97-AF65-F5344CB8AC3E}">
        <p14:creationId xmlns:p14="http://schemas.microsoft.com/office/powerpoint/2010/main" val="17003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75712-335B-4CF5-847D-966F5FA8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99" y="256096"/>
            <a:ext cx="9370159" cy="837982"/>
          </a:xfrm>
        </p:spPr>
        <p:txBody>
          <a:bodyPr/>
          <a:lstStyle/>
          <a:p>
            <a:r>
              <a:rPr lang="zh-TW" altLang="zh-TW" dirty="0"/>
              <a:t>活動設計進行方式</a:t>
            </a:r>
            <a:r>
              <a:rPr lang="en-US" altLang="zh-TW" dirty="0"/>
              <a:t> -1 (p. 27)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56B71F-78F4-4DF9-9569-E882F5E77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199" y="1412776"/>
            <a:ext cx="9886598" cy="47701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(</a:t>
            </a:r>
            <a:r>
              <a:rPr lang="zh-TW" altLang="en-US" dirty="0"/>
              <a:t>若是對話</a:t>
            </a:r>
            <a:r>
              <a:rPr lang="en-US" altLang="zh-TW" dirty="0"/>
              <a:t>) </a:t>
            </a:r>
            <a:r>
              <a:rPr lang="zh-TW" altLang="zh-TW" b="1" dirty="0"/>
              <a:t>第一次</a:t>
            </a:r>
            <a:r>
              <a:rPr lang="zh-TW" altLang="zh-TW" dirty="0"/>
              <a:t>教師請學生輪流</a:t>
            </a:r>
            <a:r>
              <a:rPr lang="en-US" altLang="zh-TW" dirty="0"/>
              <a:t>role play</a:t>
            </a:r>
            <a:r>
              <a:rPr lang="zh-TW" altLang="zh-TW" dirty="0"/>
              <a:t>兩個腳色。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zh-TW" altLang="zh-TW" b="1" dirty="0"/>
              <a:t>第二次</a:t>
            </a:r>
            <a:r>
              <a:rPr lang="zh-TW" altLang="zh-TW" dirty="0"/>
              <a:t>教師先設定</a:t>
            </a:r>
            <a:r>
              <a:rPr lang="en-US" altLang="zh-TW" dirty="0"/>
              <a:t>key word(</a:t>
            </a:r>
            <a:r>
              <a:rPr lang="zh-TW" altLang="zh-TW" dirty="0"/>
              <a:t>如最常出現的字</a:t>
            </a:r>
            <a:r>
              <a:rPr lang="en-US" altLang="zh-TW" dirty="0"/>
              <a:t>/</a:t>
            </a:r>
            <a:r>
              <a:rPr lang="zh-TW" altLang="zh-TW" dirty="0"/>
              <a:t>要學生學的新字詞等</a:t>
            </a:r>
            <a:r>
              <a:rPr lang="en-US" altLang="zh-TW" dirty="0"/>
              <a:t>)</a:t>
            </a:r>
            <a:r>
              <a:rPr lang="zh-TW" altLang="zh-TW" dirty="0"/>
              <a:t>，當學生唸到關鍵字詞時就需拍手或是做其他動作。</a:t>
            </a:r>
            <a:endParaRPr lang="en-US" altLang="zh-TW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57322AF9-21E8-4B98-A424-04ECA6A445E6}"/>
              </a:ext>
            </a:extLst>
          </p:cNvPr>
          <p:cNvSpPr/>
          <p:nvPr/>
        </p:nvSpPr>
        <p:spPr>
          <a:xfrm>
            <a:off x="2246831" y="4713560"/>
            <a:ext cx="7695161" cy="89101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9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提振學生的注意力</a:t>
            </a:r>
            <a:endParaRPr lang="zh-TW" altLang="en-US" sz="39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328A80D-4BE8-412D-A2DD-07A4611C370F}"/>
              </a:ext>
            </a:extLst>
          </p:cNvPr>
          <p:cNvSpPr/>
          <p:nvPr/>
        </p:nvSpPr>
        <p:spPr>
          <a:xfrm>
            <a:off x="1691199" y="3286622"/>
            <a:ext cx="9886598" cy="109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7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聆聽能力差異化評量</a:t>
            </a:r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依所讀錯的內容難易度，請程度不一的學生回答。</a:t>
            </a:r>
          </a:p>
        </p:txBody>
      </p:sp>
    </p:spTree>
    <p:extLst>
      <p:ext uri="{BB962C8B-B14F-4D97-AF65-F5344CB8AC3E}">
        <p14:creationId xmlns:p14="http://schemas.microsoft.com/office/powerpoint/2010/main" val="38687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921EC-BBB2-472C-9ED0-03291C4B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904" y="404664"/>
            <a:ext cx="7762057" cy="951384"/>
          </a:xfrm>
        </p:spPr>
        <p:txBody>
          <a:bodyPr/>
          <a:lstStyle/>
          <a:p>
            <a:r>
              <a:rPr lang="zh-TW" altLang="zh-TW" dirty="0"/>
              <a:t>活動設計進行方式</a:t>
            </a:r>
            <a:r>
              <a:rPr lang="en-US" altLang="zh-TW" dirty="0"/>
              <a:t> -2 (p. 29)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561BFC-EFD3-42BE-9313-183C23883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904" y="1650947"/>
            <a:ext cx="9370159" cy="467365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zh-TW" b="1" dirty="0"/>
              <a:t>第三次</a:t>
            </a:r>
            <a:r>
              <a:rPr lang="zh-TW" altLang="zh-TW" dirty="0"/>
              <a:t>教師請</a:t>
            </a:r>
            <a:r>
              <a:rPr lang="zh-TW" altLang="zh-TW" b="1" dirty="0">
                <a:solidFill>
                  <a:srgbClr val="FF0000"/>
                </a:solidFill>
              </a:rPr>
              <a:t>學生只能看</a:t>
            </a:r>
            <a:r>
              <a:rPr lang="en-US" altLang="zh-TW" b="1" dirty="0">
                <a:solidFill>
                  <a:srgbClr val="FF0000"/>
                </a:solidFill>
              </a:rPr>
              <a:t>ppt</a:t>
            </a:r>
            <a:r>
              <a:rPr lang="zh-TW" altLang="zh-TW" b="1" dirty="0">
                <a:solidFill>
                  <a:srgbClr val="FF0000"/>
                </a:solidFill>
              </a:rPr>
              <a:t>的文本內容</a:t>
            </a:r>
            <a:r>
              <a:rPr lang="en-US" altLang="zh-TW" b="1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(</a:t>
            </a:r>
            <a:r>
              <a:rPr lang="zh-TW" altLang="zh-TW" dirty="0"/>
              <a:t>前兩次有紙本可以看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63446" indent="0">
              <a:lnSpc>
                <a:spcPct val="110000"/>
              </a:lnSpc>
              <a:buNone/>
            </a:pPr>
            <a:r>
              <a:rPr lang="zh-TW" altLang="zh-TW" dirty="0">
                <a:solidFill>
                  <a:srgbClr val="C00000"/>
                </a:solidFill>
              </a:rPr>
              <a:t>教師從頭唸文本，並在唸的過程中</a:t>
            </a:r>
            <a:r>
              <a:rPr lang="zh-TW" altLang="zh-TW" b="1" dirty="0">
                <a:solidFill>
                  <a:srgbClr val="C00000"/>
                </a:solidFill>
              </a:rPr>
              <a:t>故意唸錯字</a:t>
            </a:r>
            <a:r>
              <a:rPr lang="en-US" altLang="zh-TW" dirty="0">
                <a:solidFill>
                  <a:srgbClr val="C00000"/>
                </a:solidFill>
              </a:rPr>
              <a:t>(</a:t>
            </a:r>
            <a:r>
              <a:rPr lang="zh-TW" altLang="zh-TW" dirty="0">
                <a:solidFill>
                  <a:srgbClr val="C00000"/>
                </a:solidFill>
              </a:rPr>
              <a:t>如一句一個錯，但不一定每一句都要有錯</a:t>
            </a:r>
            <a:r>
              <a:rPr lang="en-US" altLang="zh-TW" dirty="0">
                <a:solidFill>
                  <a:srgbClr val="C00000"/>
                </a:solidFill>
              </a:rPr>
              <a:t>)</a:t>
            </a:r>
            <a:r>
              <a:rPr lang="zh-TW" altLang="zh-TW" dirty="0"/>
              <a:t>，</a:t>
            </a:r>
            <a:r>
              <a:rPr lang="zh-TW" altLang="zh-TW" dirty="0">
                <a:solidFill>
                  <a:srgbClr val="0000FF"/>
                </a:solidFill>
              </a:rPr>
              <a:t>讓學生專注聽並檢視老師唸錯的字</a:t>
            </a:r>
            <a:r>
              <a:rPr lang="zh-TW" altLang="zh-TW" dirty="0"/>
              <a:t>，</a:t>
            </a:r>
            <a:r>
              <a:rPr lang="zh-TW" altLang="zh-TW" dirty="0">
                <a:solidFill>
                  <a:srgbClr val="C00000"/>
                </a:solidFill>
              </a:rPr>
              <a:t>一聽到則可舉手回答出正確的句子，最快最正確者</a:t>
            </a:r>
            <a:r>
              <a:rPr lang="zh-TW" altLang="en-US" dirty="0">
                <a:solidFill>
                  <a:srgbClr val="C00000"/>
                </a:solidFill>
              </a:rPr>
              <a:t>，</a:t>
            </a:r>
            <a:r>
              <a:rPr lang="zh-TW" altLang="zh-TW" dirty="0">
                <a:solidFill>
                  <a:srgbClr val="C00000"/>
                </a:solidFill>
              </a:rPr>
              <a:t>教師給予加分獎勵</a:t>
            </a:r>
            <a:r>
              <a:rPr lang="zh-TW" altLang="en-US" dirty="0"/>
              <a:t>。</a:t>
            </a:r>
            <a:endParaRPr lang="en-US" altLang="zh-TW" dirty="0"/>
          </a:p>
          <a:p>
            <a:pPr marL="263446" indent="0">
              <a:lnSpc>
                <a:spcPct val="110000"/>
              </a:lnSpc>
              <a:buNone/>
            </a:pPr>
            <a:r>
              <a:rPr lang="zh-TW" altLang="zh-TW" dirty="0">
                <a:solidFill>
                  <a:srgbClr val="002060"/>
                </a:solidFill>
              </a:rPr>
              <a:t>並規定回答過的同學不可重複舉手，但可督促與協助同組的組員回答。</a:t>
            </a:r>
            <a:endParaRPr lang="zh-TW" altLang="en-US" sz="2799" dirty="0">
              <a:solidFill>
                <a:srgbClr val="002060"/>
              </a:solidFill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4E2EDB1-7FEB-4264-A797-B84AF8D45648}"/>
              </a:ext>
            </a:extLst>
          </p:cNvPr>
          <p:cNvSpPr/>
          <p:nvPr/>
        </p:nvSpPr>
        <p:spPr>
          <a:xfrm>
            <a:off x="3934172" y="5545204"/>
            <a:ext cx="7200800" cy="80736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融入了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肢體活動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(Kinesthetic activity)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78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C5786D-E36B-401A-BA3C-0F681E1D7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638" y="305614"/>
            <a:ext cx="9370159" cy="1089376"/>
          </a:xfrm>
        </p:spPr>
        <p:txBody>
          <a:bodyPr/>
          <a:lstStyle/>
          <a:p>
            <a:r>
              <a:rPr lang="zh-TW" altLang="zh-TW" dirty="0"/>
              <a:t>活動設計進行方式</a:t>
            </a:r>
            <a:r>
              <a:rPr lang="en-US" altLang="zh-TW" dirty="0"/>
              <a:t> -3 (p. 30)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1D9D5F-3DCA-47DC-8588-D97D2318A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b="1" dirty="0"/>
              <a:t>最後</a:t>
            </a:r>
            <a:r>
              <a:rPr lang="zh-TW" altLang="zh-TW" dirty="0"/>
              <a:t>才讓學生依文本內容，</a:t>
            </a:r>
            <a:r>
              <a:rPr lang="zh-TW" altLang="zh-TW" dirty="0">
                <a:solidFill>
                  <a:srgbClr val="C00000"/>
                </a:solidFill>
              </a:rPr>
              <a:t>回答學習單的問題</a:t>
            </a:r>
            <a:r>
              <a:rPr lang="zh-TW" altLang="zh-TW" dirty="0"/>
              <a:t>。</a:t>
            </a:r>
            <a:endParaRPr lang="en-US" altLang="zh-TW" dirty="0"/>
          </a:p>
          <a:p>
            <a:r>
              <a:rPr lang="zh-TW" altLang="zh-TW" dirty="0"/>
              <a:t>公布答案，答對的學生教師給予加分獎勵。</a:t>
            </a:r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D595BC-9322-4BB1-A486-8346AE0E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" y="3247059"/>
            <a:ext cx="5880391" cy="330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82F6EC5-48E6-4986-88E8-8AB4576F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857" y="3246168"/>
            <a:ext cx="5881978" cy="330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7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599" dirty="0"/>
              <a:t>兩個複習性活動可供參考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TW" altLang="en-US" sz="2999" dirty="0"/>
              <a:t>大富翁式的桌遊：</a:t>
            </a:r>
            <a:r>
              <a:rPr lang="en-US" altLang="zh-TW" sz="2999" dirty="0"/>
              <a:t>(</a:t>
            </a:r>
            <a:r>
              <a:rPr lang="en-US" altLang="zh-TW" sz="2999" b="1" dirty="0"/>
              <a:t>1-3</a:t>
            </a:r>
            <a:r>
              <a:rPr lang="zh-TW" altLang="en-US" sz="2999" b="1" dirty="0"/>
              <a:t>節</a:t>
            </a:r>
            <a:r>
              <a:rPr lang="en-US" altLang="zh-TW" sz="2999" dirty="0"/>
              <a:t>)</a:t>
            </a:r>
          </a:p>
          <a:p>
            <a:pPr marL="361841" indent="0">
              <a:spcBef>
                <a:spcPts val="1200"/>
              </a:spcBef>
              <a:buNone/>
            </a:pPr>
            <a:r>
              <a:rPr lang="en-US" altLang="zh-TW" sz="2999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en-US" altLang="zh-TW" sz="2999" dirty="0">
                <a:sym typeface="Wingdings 3" panose="05040102010807070707" pitchFamily="18" charset="2"/>
              </a:rPr>
              <a:t> </a:t>
            </a:r>
            <a:r>
              <a:rPr lang="zh-TW" altLang="en-US" sz="2999" dirty="0">
                <a:sym typeface="Wingdings 3" panose="05040102010807070707" pitchFamily="18" charset="2"/>
              </a:rPr>
              <a:t>從遊戲中複習所學。</a:t>
            </a:r>
            <a:endParaRPr lang="en-US" altLang="zh-TW" sz="2999" dirty="0"/>
          </a:p>
          <a:p>
            <a:pPr>
              <a:spcBef>
                <a:spcPts val="1200"/>
              </a:spcBef>
            </a:pPr>
            <a:r>
              <a:rPr lang="zh-TW" altLang="en-US" sz="2999" dirty="0"/>
              <a:t>小書製作：</a:t>
            </a:r>
            <a:r>
              <a:rPr lang="en-US" altLang="zh-TW" sz="2999" dirty="0"/>
              <a:t> (</a:t>
            </a:r>
            <a:r>
              <a:rPr lang="en-US" altLang="zh-TW" sz="2999" b="1" dirty="0"/>
              <a:t>1</a:t>
            </a:r>
            <a:r>
              <a:rPr lang="zh-TW" altLang="en-US" sz="2999" b="1" dirty="0"/>
              <a:t>節</a:t>
            </a:r>
            <a:r>
              <a:rPr lang="en-US" altLang="zh-TW" sz="2999" dirty="0"/>
              <a:t>)</a:t>
            </a:r>
          </a:p>
          <a:p>
            <a:pPr marL="361841" indent="0">
              <a:spcBef>
                <a:spcPts val="1200"/>
              </a:spcBef>
              <a:buNone/>
            </a:pPr>
            <a:r>
              <a:rPr lang="en-US" altLang="zh-TW" sz="2999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en-US" altLang="zh-TW" sz="2999" dirty="0">
                <a:sym typeface="Wingdings 3" panose="05040102010807070707" pitchFamily="18" charset="2"/>
              </a:rPr>
              <a:t> </a:t>
            </a:r>
            <a:r>
              <a:rPr lang="zh-TW" altLang="en-US" sz="2999" dirty="0">
                <a:sym typeface="Wingdings 3" panose="05040102010807070707" pitchFamily="18" charset="2"/>
              </a:rPr>
              <a:t>差異化複習</a:t>
            </a:r>
            <a:endParaRPr lang="zh-TW" altLang="en-US" sz="2999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8166" t="20460" r="10893" b="12698"/>
          <a:stretch>
            <a:fillRect/>
          </a:stretch>
        </p:blipFill>
        <p:spPr bwMode="auto">
          <a:xfrm>
            <a:off x="7085202" y="1448316"/>
            <a:ext cx="4823280" cy="318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906" t="23016" r="3442" b="20916"/>
          <a:stretch>
            <a:fillRect/>
          </a:stretch>
        </p:blipFill>
        <p:spPr bwMode="auto">
          <a:xfrm>
            <a:off x="1571219" y="4078044"/>
            <a:ext cx="5193274" cy="248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599" dirty="0"/>
              <a:t>桌遊</a:t>
            </a:r>
            <a:r>
              <a:rPr lang="en-US" altLang="zh-TW" sz="3599" dirty="0"/>
              <a:t>(board game)</a:t>
            </a:r>
            <a:r>
              <a:rPr lang="zh-TW" altLang="en-US" sz="3599" dirty="0"/>
              <a:t>的設計 </a:t>
            </a:r>
            <a:r>
              <a:rPr lang="en-US" altLang="zh-TW" dirty="0"/>
              <a:t>(pp. 31-39)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1186" y="1629269"/>
            <a:ext cx="10582419" cy="469533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TW" altLang="en-US" sz="2999" dirty="0"/>
              <a:t>由老師依所教內容先設計好，然後交給學生使用。</a:t>
            </a:r>
            <a:r>
              <a:rPr lang="en-US" altLang="zh-TW" sz="2999" dirty="0"/>
              <a:t>(1</a:t>
            </a:r>
            <a:r>
              <a:rPr lang="zh-TW" altLang="en-US" sz="2999" dirty="0"/>
              <a:t>節</a:t>
            </a:r>
            <a:r>
              <a:rPr lang="en-US" altLang="zh-TW" sz="2999" dirty="0"/>
              <a:t>)</a:t>
            </a:r>
            <a:endParaRPr lang="zh-TW" altLang="en-US" sz="2999" dirty="0"/>
          </a:p>
          <a:p>
            <a:pPr>
              <a:spcBef>
                <a:spcPts val="2399"/>
              </a:spcBef>
            </a:pPr>
            <a:r>
              <a:rPr lang="zh-TW" altLang="en-US" sz="2999" b="1" dirty="0"/>
              <a:t>由各分組學生自行設計，然後交給別組學生使用</a:t>
            </a:r>
            <a:r>
              <a:rPr lang="zh-TW" altLang="en-US" sz="2999" dirty="0"/>
              <a:t>。</a:t>
            </a:r>
            <a:r>
              <a:rPr lang="en-US" altLang="zh-TW" sz="2999" dirty="0"/>
              <a:t>(3</a:t>
            </a:r>
            <a:r>
              <a:rPr lang="zh-TW" altLang="en-US" sz="2999" dirty="0"/>
              <a:t>節</a:t>
            </a:r>
            <a:r>
              <a:rPr lang="en-US" altLang="zh-TW" sz="2999" dirty="0"/>
              <a:t>)</a:t>
            </a:r>
          </a:p>
          <a:p>
            <a:pPr marL="785577" indent="-514196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學生為製作桌遊，必須得自行再把所學內容更熟悉化。</a:t>
            </a:r>
            <a:endParaRPr lang="en-US" altLang="zh-TW" sz="2999" dirty="0"/>
          </a:p>
          <a:p>
            <a:pPr marL="785577" indent="-514196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然後再將所學新知重組。</a:t>
            </a:r>
            <a:endParaRPr lang="en-US" altLang="zh-TW" sz="2999" dirty="0"/>
          </a:p>
          <a:p>
            <a:pPr marL="785577" indent="-514196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自行制訂遊戲規則。</a:t>
            </a:r>
            <a:endParaRPr lang="en-US" altLang="zh-TW" sz="2999" dirty="0"/>
          </a:p>
          <a:p>
            <a:pPr marL="785577" indent="-514196"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用英語向別組同學說明如何使用該遊戲。</a:t>
            </a:r>
            <a:br>
              <a:rPr lang="en-US" altLang="zh-TW" sz="2999" dirty="0"/>
            </a:br>
            <a:r>
              <a:rPr lang="en-US" altLang="zh-TW" sz="3199" dirty="0"/>
              <a:t>(</a:t>
            </a:r>
            <a:r>
              <a:rPr lang="en-US" altLang="zh-TW" sz="3199" dirty="0" err="1"/>
              <a:t>Mehisto</a:t>
            </a:r>
            <a:r>
              <a:rPr lang="en-US" altLang="zh-TW" sz="3199" dirty="0"/>
              <a:t> et al., 2008, p. 176)</a:t>
            </a:r>
            <a:endParaRPr lang="en-US" altLang="zh-TW" sz="2999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8166" t="20460" r="10893" b="12698"/>
          <a:stretch>
            <a:fillRect/>
          </a:stretch>
        </p:blipFill>
        <p:spPr bwMode="auto">
          <a:xfrm>
            <a:off x="8830003" y="4724807"/>
            <a:ext cx="2941790" cy="194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5F5EA71A-012A-4097-8B8D-DB457EDED8E1}"/>
              </a:ext>
            </a:extLst>
          </p:cNvPr>
          <p:cNvSpPr/>
          <p:nvPr/>
        </p:nvSpPr>
        <p:spPr>
          <a:xfrm>
            <a:off x="1629916" y="5714475"/>
            <a:ext cx="4824536" cy="93504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skills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都用上了！</a:t>
            </a:r>
          </a:p>
        </p:txBody>
      </p:sp>
    </p:spTree>
    <p:extLst>
      <p:ext uri="{BB962C8B-B14F-4D97-AF65-F5344CB8AC3E}">
        <p14:creationId xmlns:p14="http://schemas.microsoft.com/office/powerpoint/2010/main" val="20826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831409"/>
          </a:xfrm>
        </p:spPr>
        <p:txBody>
          <a:bodyPr>
            <a:normAutofit/>
          </a:bodyPr>
          <a:lstStyle/>
          <a:p>
            <a:r>
              <a:rPr lang="zh-TW" altLang="en-US" sz="3599" dirty="0"/>
              <a:t>小書的編寫 </a:t>
            </a:r>
            <a:r>
              <a:rPr lang="en-US" altLang="zh-TW" sz="3599" dirty="0"/>
              <a:t>(</a:t>
            </a:r>
            <a:r>
              <a:rPr lang="zh-TW" altLang="en-US" sz="3599" dirty="0"/>
              <a:t>差異化評量</a:t>
            </a:r>
            <a:r>
              <a:rPr lang="en-US" altLang="zh-TW" sz="3599" dirty="0"/>
              <a:t>) (pp. 40-47)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7100" y="1269323"/>
            <a:ext cx="9394089" cy="49672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999" dirty="0"/>
              <a:t>是作為</a:t>
            </a:r>
            <a:r>
              <a:rPr lang="en-US" altLang="zh-TW" sz="2999" dirty="0"/>
              <a:t>wrap-up/review</a:t>
            </a:r>
            <a:r>
              <a:rPr lang="zh-TW" altLang="en-US" sz="2999" dirty="0"/>
              <a:t>的好活動。</a:t>
            </a:r>
            <a:endParaRPr lang="en-US" altLang="zh-TW" sz="2999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999" dirty="0"/>
              <a:t>以一張</a:t>
            </a:r>
            <a:r>
              <a:rPr lang="en-US" altLang="zh-TW" sz="2999" dirty="0"/>
              <a:t>A4</a:t>
            </a:r>
            <a:r>
              <a:rPr lang="zh-TW" altLang="en-US" sz="2999" dirty="0"/>
              <a:t>紙折切而成。</a:t>
            </a:r>
            <a:endParaRPr lang="en-US" altLang="zh-TW" sz="2999" dirty="0"/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zh-TW" altLang="en-US" sz="2999" dirty="0"/>
              <a:t>請學生以圖文並茂的方式呈現。</a:t>
            </a:r>
            <a:endParaRPr lang="en-US" altLang="zh-TW" sz="2999" dirty="0"/>
          </a:p>
          <a:p>
            <a:pPr marL="36184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zh-TW" sz="2999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TW" altLang="en-US" sz="2999" dirty="0">
                <a:sym typeface="Wingdings 3" panose="05040102010807070707" pitchFamily="18" charset="2"/>
              </a:rPr>
              <a:t>兼顧了多元智能的學習方式。</a:t>
            </a:r>
            <a:endParaRPr lang="en-US" altLang="zh-TW" sz="2999" dirty="0">
              <a:sym typeface="Wingdings 3" panose="05040102010807070707" pitchFamily="18" charset="2"/>
            </a:endParaRPr>
          </a:p>
          <a:p>
            <a:pPr marL="361841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zh-TW" altLang="zh-TW" sz="2999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HK" altLang="zh-TW" sz="2999" dirty="0"/>
              <a:t>也是藝術與語言的整合</a:t>
            </a:r>
            <a:r>
              <a:rPr lang="zh-TW" altLang="en-US" sz="2999" dirty="0"/>
              <a:t>。</a:t>
            </a:r>
            <a:endParaRPr lang="en-US" altLang="zh-TW" sz="2999" dirty="0"/>
          </a:p>
          <a:p>
            <a:pPr marL="271382" indent="-271382">
              <a:lnSpc>
                <a:spcPct val="120000"/>
              </a:lnSpc>
              <a:spcBef>
                <a:spcPts val="1200"/>
              </a:spcBef>
            </a:pPr>
            <a:r>
              <a:rPr lang="zh-TW" altLang="en-US" sz="2999" dirty="0"/>
              <a:t>實施時機：</a:t>
            </a:r>
            <a:endParaRPr lang="en-US" altLang="zh-TW" sz="2999" dirty="0"/>
          </a:p>
          <a:p>
            <a:pPr marL="785577" indent="-514196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每單元後。</a:t>
            </a:r>
            <a:endParaRPr lang="en-US" altLang="zh-TW" sz="2999" dirty="0"/>
          </a:p>
          <a:p>
            <a:pPr marL="785577" indent="-514196">
              <a:lnSpc>
                <a:spcPct val="12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sz="2999" dirty="0"/>
              <a:t>整個課程教完後的最後一節。</a:t>
            </a:r>
            <a:endParaRPr lang="en-US" altLang="zh-TW" sz="2999" dirty="0"/>
          </a:p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6" t="23016" r="3442" b="20916"/>
          <a:stretch>
            <a:fillRect/>
          </a:stretch>
        </p:blipFill>
        <p:spPr bwMode="auto">
          <a:xfrm>
            <a:off x="7424088" y="3300023"/>
            <a:ext cx="4484394" cy="214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E1EFA8E-FCE8-463D-8023-20DDD24E1167}"/>
              </a:ext>
            </a:extLst>
          </p:cNvPr>
          <p:cNvSpPr/>
          <p:nvPr/>
        </p:nvSpPr>
        <p:spPr>
          <a:xfrm>
            <a:off x="1775058" y="6236581"/>
            <a:ext cx="5473230" cy="523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799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Mehisto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et al., 2008, pp. 40-44)</a:t>
            </a:r>
            <a:endParaRPr lang="zh-TW" altLang="en-US" sz="27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79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800E04-74C8-43FD-B591-B5B011005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07" y="226004"/>
            <a:ext cx="5327204" cy="67139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總結性評量：讀 </a:t>
            </a:r>
            <a:r>
              <a:rPr lang="en-US" altLang="zh-TW" dirty="0"/>
              <a:t>(pp. 48-49)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80B457E-AA93-4C37-9455-48AFB4F77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7536" y="1099758"/>
            <a:ext cx="3989876" cy="572503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5B41F22-BAC9-4976-997C-61E1693D9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856" y="178368"/>
            <a:ext cx="5944179" cy="65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C74954-3B0F-482A-8D78-3F0728B4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51" y="693409"/>
            <a:ext cx="5903118" cy="1295806"/>
          </a:xfrm>
        </p:spPr>
        <p:txBody>
          <a:bodyPr/>
          <a:lstStyle/>
          <a:p>
            <a:r>
              <a:rPr lang="zh-TW" altLang="en-US" dirty="0"/>
              <a:t>總結性評量：讀</a:t>
            </a:r>
            <a:r>
              <a:rPr lang="en-US" altLang="zh-TW" dirty="0"/>
              <a:t>(</a:t>
            </a:r>
            <a:r>
              <a:rPr lang="zh-TW" altLang="en-US" dirty="0"/>
              <a:t>圖文轉換</a:t>
            </a:r>
            <a:r>
              <a:rPr lang="en-US" altLang="zh-TW" dirty="0"/>
              <a:t>) (p. 50)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D80FCE-E0A3-4C7E-B97D-A294F8CC5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337" y="126403"/>
            <a:ext cx="4895269" cy="6605195"/>
          </a:xfrm>
        </p:spPr>
      </p:pic>
    </p:spTree>
    <p:extLst>
      <p:ext uri="{BB962C8B-B14F-4D97-AF65-F5344CB8AC3E}">
        <p14:creationId xmlns:p14="http://schemas.microsoft.com/office/powerpoint/2010/main" val="103452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英語科課程目標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5212" y="1828800"/>
            <a:ext cx="9997752" cy="4191000"/>
          </a:xfrm>
        </p:spPr>
        <p:txBody>
          <a:bodyPr>
            <a:noAutofit/>
          </a:bodyPr>
          <a:lstStyle/>
          <a:p>
            <a:pPr marL="625475" indent="-625475">
              <a:buClr>
                <a:schemeClr val="tx1"/>
              </a:buClr>
              <a:buFont typeface="+mj-ea"/>
              <a:buAutoNum type="ea1ChtPeriod"/>
            </a:pP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培養英語文聽、說、讀、寫的能力，應用於日常生活溝通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indent="-625475">
              <a:buClr>
                <a:schemeClr val="tx1"/>
              </a:buClr>
              <a:buFont typeface="+mj-ea"/>
              <a:buAutoNum type="ea1ChtPeriod"/>
            </a:pPr>
            <a:r>
              <a:rPr lang="x-none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提升學習英語文的興趣並涵育積極的學習態度，主動涉獵各領域知識</a:t>
            </a: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indent="-625475">
              <a:buClr>
                <a:schemeClr val="tx1"/>
              </a:buClr>
              <a:buFont typeface="+mj-ea"/>
              <a:buAutoNum type="ea1ChtPeriod"/>
            </a:pP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建構有效的英語文學習方法，</a:t>
            </a:r>
            <a:r>
              <a:rPr lang="x-none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強化自學能力，奠定終身學習之基礎</a:t>
            </a: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indent="-625475">
              <a:buClr>
                <a:schemeClr val="tx1"/>
              </a:buClr>
              <a:buFont typeface="+mj-ea"/>
              <a:buAutoNum type="ea1ChtPeriod"/>
            </a:pP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尊重與悅納多元文化，培養國際視野與全球永續發展的世界觀。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indent="-625475">
              <a:buClr>
                <a:schemeClr val="tx1"/>
              </a:buClr>
              <a:buFont typeface="+mj-ea"/>
              <a:buAutoNum type="ea1ChtPeriod"/>
            </a:pPr>
            <a:r>
              <a:rPr lang="x-none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培養以英語文進行邏輯思考、分析、整合與創新的能力。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流程圖: 合併 3"/>
          <p:cNvSpPr/>
          <p:nvPr/>
        </p:nvSpPr>
        <p:spPr>
          <a:xfrm>
            <a:off x="477788" y="1828800"/>
            <a:ext cx="432048" cy="4191000"/>
          </a:xfrm>
          <a:prstGeom prst="flowChartMerg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773932" y="980728"/>
            <a:ext cx="9289032" cy="1296144"/>
            <a:chOff x="1773932" y="980728"/>
            <a:chExt cx="9289032" cy="1296144"/>
          </a:xfrm>
        </p:grpSpPr>
        <p:sp>
          <p:nvSpPr>
            <p:cNvPr id="5" name="圓角矩形圖說文字 4"/>
            <p:cNvSpPr/>
            <p:nvPr/>
          </p:nvSpPr>
          <p:spPr>
            <a:xfrm>
              <a:off x="5518348" y="980728"/>
              <a:ext cx="5544616" cy="619472"/>
            </a:xfrm>
            <a:prstGeom prst="wedgeRoundRectCallout">
              <a:avLst>
                <a:gd name="adj1" fmla="val 17819"/>
                <a:gd name="adj2" fmla="val 8556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這是最基礎的課程目標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1773932" y="1828800"/>
              <a:ext cx="9145016" cy="4480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773932" y="5373216"/>
            <a:ext cx="8856984" cy="1296144"/>
            <a:chOff x="1773932" y="5373216"/>
            <a:chExt cx="8856984" cy="1296144"/>
          </a:xfrm>
        </p:grpSpPr>
        <p:sp>
          <p:nvSpPr>
            <p:cNvPr id="8" name="矩形 7"/>
            <p:cNvSpPr/>
            <p:nvPr/>
          </p:nvSpPr>
          <p:spPr>
            <a:xfrm>
              <a:off x="1773932" y="5373216"/>
              <a:ext cx="8856984" cy="50405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圓角矩形圖說文字 9"/>
            <p:cNvSpPr/>
            <p:nvPr/>
          </p:nvSpPr>
          <p:spPr>
            <a:xfrm>
              <a:off x="5014292" y="6093296"/>
              <a:ext cx="5616624" cy="576064"/>
            </a:xfrm>
            <a:prstGeom prst="wedgeRoundRectCallout">
              <a:avLst>
                <a:gd name="adj1" fmla="val 20716"/>
                <a:gd name="adj2" fmla="val -89619"/>
                <a:gd name="adj3" fmla="val 16667"/>
              </a:avLst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這是最高階的課程目標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9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37C60-7844-4CB6-91DB-FFDE2204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62" y="592073"/>
            <a:ext cx="3599462" cy="1397142"/>
          </a:xfrm>
        </p:spPr>
        <p:txBody>
          <a:bodyPr/>
          <a:lstStyle/>
          <a:p>
            <a:r>
              <a:rPr lang="zh-TW" altLang="en-US" dirty="0"/>
              <a:t>總結性評量：寫 </a:t>
            </a:r>
            <a:r>
              <a:rPr lang="en-US" altLang="zh-TW" dirty="0"/>
              <a:t>(pp. 51-53)</a:t>
            </a:r>
            <a:r>
              <a:rPr lang="zh-TW" altLang="en-US" dirty="0"/>
              <a:t> 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F06E358-1262-4E11-ABB8-BAF06DF44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670" y="306553"/>
            <a:ext cx="7720415" cy="6185523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D2135A1-B414-4604-9C52-C0EB58FF2B1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8" y="2461355"/>
            <a:ext cx="3465562" cy="43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23A08-08D1-40B9-9A3B-BA3DD2B4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862083"/>
          </a:xfrm>
        </p:spPr>
        <p:txBody>
          <a:bodyPr/>
          <a:lstStyle/>
          <a:p>
            <a:r>
              <a:rPr lang="zh-TW" altLang="en-US" dirty="0"/>
              <a:t>跨領域教學不趕進度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6FD86E-398E-4BB1-B10C-3EC1BED24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1448316"/>
            <a:ext cx="9994837" cy="3420469"/>
          </a:xfrm>
        </p:spPr>
        <p:txBody>
          <a:bodyPr>
            <a:normAutofit/>
          </a:bodyPr>
          <a:lstStyle/>
          <a:p>
            <a:pPr>
              <a:spcBef>
                <a:spcPts val="1799"/>
              </a:spcBef>
            </a:pPr>
            <a:r>
              <a:rPr lang="zh-TW" altLang="en-US" dirty="0"/>
              <a:t>跨領域教學是</a:t>
            </a:r>
            <a:r>
              <a:rPr lang="zh-TW" altLang="en-US" b="1" dirty="0"/>
              <a:t>已學習的</a:t>
            </a:r>
            <a:r>
              <a:rPr lang="zh-TW" altLang="en-US" b="1" dirty="0">
                <a:solidFill>
                  <a:srgbClr val="C00000"/>
                </a:solidFill>
              </a:rPr>
              <a:t>延伸應用</a:t>
            </a:r>
            <a:r>
              <a:rPr lang="zh-TW" altLang="en-US" dirty="0"/>
              <a:t>，故有</a:t>
            </a:r>
            <a:r>
              <a:rPr lang="zh-TW" altLang="en-US" sz="3599" b="1" dirty="0">
                <a:solidFill>
                  <a:srgbClr val="C00000"/>
                </a:solidFill>
              </a:rPr>
              <a:t>複習性質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是以學生已學會內容與否，來決定是否進入下個單元或活動。</a:t>
            </a:r>
            <a:endParaRPr lang="en-US" altLang="zh-TW" dirty="0"/>
          </a:p>
          <a:p>
            <a:r>
              <a:rPr lang="zh-TW" altLang="en-US" dirty="0"/>
              <a:t>發現學生有興趣減低現象時</a:t>
            </a:r>
            <a:r>
              <a:rPr lang="en-US" altLang="zh-TW" dirty="0"/>
              <a:t> (</a:t>
            </a:r>
            <a:r>
              <a:rPr lang="en-US" altLang="zh-TW" dirty="0" err="1"/>
              <a:t>Renninger</a:t>
            </a:r>
            <a:r>
              <a:rPr lang="en-US" altLang="zh-TW" dirty="0"/>
              <a:t> &amp; </a:t>
            </a:r>
            <a:r>
              <a:rPr lang="en-US" altLang="zh-TW" dirty="0" err="1"/>
              <a:t>Hidi</a:t>
            </a:r>
            <a:r>
              <a:rPr lang="en-US" altLang="zh-TW" dirty="0"/>
              <a:t>, 2016, p. 117)</a:t>
            </a:r>
            <a:r>
              <a:rPr lang="zh-TW" altLang="en-US" dirty="0"/>
              <a:t>。</a:t>
            </a:r>
            <a:endParaRPr lang="en-US" altLang="zh-TW" dirty="0"/>
          </a:p>
          <a:p>
            <a:pPr marL="450715" indent="-272968">
              <a:lnSpc>
                <a:spcPct val="120000"/>
              </a:lnSpc>
              <a:buNone/>
            </a:pPr>
            <a:r>
              <a:rPr lang="en-US" altLang="zh-TW" dirty="0">
                <a:solidFill>
                  <a:srgbClr val="0000FF"/>
                </a:solidFill>
                <a:sym typeface="Wingdings 3" panose="05040102010807070707" pitchFamily="18" charset="2"/>
              </a:rPr>
              <a:t></a:t>
            </a:r>
            <a:r>
              <a:rPr lang="zh-TW" altLang="en-US" dirty="0"/>
              <a:t>英語課綱「基本理念」：</a:t>
            </a:r>
            <a:r>
              <a:rPr lang="zh-TW" altLang="zh-TW" b="1" dirty="0"/>
              <a:t>學生的學習動機及實際的消化吸收應優於教學進度的考量。</a:t>
            </a:r>
            <a:endParaRPr lang="en-US" altLang="zh-TW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B4FE819-CC45-4844-BE05-0EAA4350B845}"/>
              </a:ext>
            </a:extLst>
          </p:cNvPr>
          <p:cNvSpPr/>
          <p:nvPr/>
        </p:nvSpPr>
        <p:spPr>
          <a:xfrm>
            <a:off x="947181" y="5084752"/>
            <a:ext cx="10294462" cy="870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199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所以常會有因應學生理解進度，而調整教學內容之情事。</a:t>
            </a:r>
          </a:p>
        </p:txBody>
      </p:sp>
    </p:spTree>
    <p:extLst>
      <p:ext uri="{BB962C8B-B14F-4D97-AF65-F5344CB8AC3E}">
        <p14:creationId xmlns:p14="http://schemas.microsoft.com/office/powerpoint/2010/main" val="40326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AF3321-B6C5-4603-AD55-7811B24D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10439657" cy="1082392"/>
          </a:xfrm>
        </p:spPr>
        <p:txBody>
          <a:bodyPr/>
          <a:lstStyle/>
          <a:p>
            <a:r>
              <a:rPr lang="zh-TW" altLang="en-US" dirty="0"/>
              <a:t>因應學生興趣減低，而調整教學內容之示例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9926527-9F50-4659-96D3-B7A19F4B9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53"/>
          <a:stretch/>
        </p:blipFill>
        <p:spPr>
          <a:xfrm>
            <a:off x="983175" y="1809242"/>
            <a:ext cx="4634267" cy="323951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76439C-694F-40D3-B132-8C80AD66A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7" t="19950" r="18925" b="19476"/>
          <a:stretch/>
        </p:blipFill>
        <p:spPr>
          <a:xfrm>
            <a:off x="5898661" y="2709107"/>
            <a:ext cx="6045863" cy="367145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E673AF3-AB62-431E-B35B-5AA5AD8E8EC8}"/>
              </a:ext>
            </a:extLst>
          </p:cNvPr>
          <p:cNvSpPr txBox="1"/>
          <p:nvPr/>
        </p:nvSpPr>
        <p:spPr>
          <a:xfrm>
            <a:off x="2135003" y="5409684"/>
            <a:ext cx="1466686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493" indent="-355493">
              <a:buFont typeface="Arial" panose="020B0604020202020204" pitchFamily="34" charset="0"/>
              <a:buChar char="•"/>
            </a:pP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6ECB1F-736C-4BDB-A7AC-90C02C8353AB}"/>
              </a:ext>
            </a:extLst>
          </p:cNvPr>
          <p:cNvSpPr txBox="1"/>
          <p:nvPr/>
        </p:nvSpPr>
        <p:spPr>
          <a:xfrm>
            <a:off x="5898661" y="1755630"/>
            <a:ext cx="5943522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493" indent="-355493">
              <a:buFont typeface="Arial" panose="020B0604020202020204" pitchFamily="34" charset="0"/>
              <a:buChar char="•"/>
            </a:pP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製作季風氣候區國家海報</a:t>
            </a:r>
          </a:p>
        </p:txBody>
      </p:sp>
    </p:spTree>
    <p:extLst>
      <p:ext uri="{BB962C8B-B14F-4D97-AF65-F5344CB8AC3E}">
        <p14:creationId xmlns:p14="http://schemas.microsoft.com/office/powerpoint/2010/main" val="12194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3057F-AEB8-41D3-BC98-9930C066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1082392"/>
          </a:xfrm>
        </p:spPr>
        <p:txBody>
          <a:bodyPr/>
          <a:lstStyle/>
          <a:p>
            <a:r>
              <a:rPr lang="zh-TW" altLang="en-US" dirty="0"/>
              <a:t>因應學生理解進度，而調整教學內容之示例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B33F4C-B03C-48E8-95D3-31EA955D6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186" y="1629269"/>
            <a:ext cx="9239572" cy="591934"/>
          </a:xfrm>
        </p:spPr>
        <p:txBody>
          <a:bodyPr>
            <a:normAutofit/>
          </a:bodyPr>
          <a:lstStyle/>
          <a:p>
            <a:r>
              <a:rPr lang="zh-TW" altLang="en-US" sz="3199" dirty="0"/>
              <a:t>製作過程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60E1FCE-3AD2-499F-843F-643F97DE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626" y="1448316"/>
            <a:ext cx="6973596" cy="52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E2302A-5E35-4DD1-98CE-A0D671D6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因應學生理解進度，而調整教學內容之示例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BF62E0-EC54-45B9-9002-0879EDCD6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542" y="1858430"/>
            <a:ext cx="6226562" cy="591934"/>
          </a:xfrm>
        </p:spPr>
        <p:txBody>
          <a:bodyPr>
            <a:normAutofit/>
          </a:bodyPr>
          <a:lstStyle/>
          <a:p>
            <a:r>
              <a:rPr lang="zh-TW" altLang="en-US" sz="3199" dirty="0"/>
              <a:t>口頭發表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A9DC7A8-38FA-49C4-9438-B4F033F53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774" y="1570968"/>
            <a:ext cx="6603756" cy="37160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C6C5F65-9495-4A7E-BA6E-E7335535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3" y="2997064"/>
            <a:ext cx="4932818" cy="369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744AFE-368F-44EF-B8F9-938BAB10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若是預訂進度沒上完怎麼辦？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E7D66A-9A4C-4DFC-BA06-C8F229683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637712" cy="4191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sz="3199" dirty="0"/>
              <a:t>主軸內容不變，但配合新進度，</a:t>
            </a:r>
            <a:r>
              <a:rPr lang="zh-TW" altLang="en-US" sz="3199" b="1" dirty="0"/>
              <a:t>修改</a:t>
            </a:r>
            <a:r>
              <a:rPr lang="zh-TW" altLang="en-US" sz="3200" b="1" dirty="0"/>
              <a:t>並</a:t>
            </a:r>
            <a:r>
              <a:rPr lang="zh-TW" altLang="en-US" sz="3199" b="1" dirty="0">
                <a:solidFill>
                  <a:srgbClr val="C00000"/>
                </a:solidFill>
              </a:rPr>
              <a:t>加入已習得的新句型應用</a:t>
            </a:r>
            <a:r>
              <a:rPr lang="zh-TW" altLang="en-US" sz="3199" dirty="0"/>
              <a:t>。</a:t>
            </a:r>
          </a:p>
          <a:p>
            <a:pPr marL="903017" indent="-630049">
              <a:lnSpc>
                <a:spcPct val="110000"/>
              </a:lnSpc>
              <a:buNone/>
            </a:pPr>
            <a:r>
              <a:rPr lang="zh-TW" altLang="en-US" dirty="0"/>
              <a:t>例：本來是八年級上課的內容，必須延到九年級上學期時，則修改內容，加入</a:t>
            </a:r>
            <a:r>
              <a:rPr lang="zh-TW" altLang="en-US" b="1" dirty="0"/>
              <a:t>現在完成式</a:t>
            </a:r>
            <a:r>
              <a:rPr lang="zh-TW" altLang="en-US" dirty="0"/>
              <a:t>、</a:t>
            </a:r>
            <a:r>
              <a:rPr lang="zh-TW" altLang="en-US" b="1" dirty="0"/>
              <a:t>關係子句</a:t>
            </a:r>
            <a:r>
              <a:rPr lang="zh-TW" altLang="en-US" dirty="0"/>
              <a:t>等。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708FE9F-17B7-46FB-9C2C-FE663D08F55C}"/>
              </a:ext>
            </a:extLst>
          </p:cNvPr>
          <p:cNvSpPr/>
          <p:nvPr/>
        </p:nvSpPr>
        <p:spPr>
          <a:xfrm>
            <a:off x="405781" y="4779236"/>
            <a:ext cx="2160240" cy="122264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別忘了，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FE827E9-0D08-4270-93D9-455BD22F35C5}"/>
              </a:ext>
            </a:extLst>
          </p:cNvPr>
          <p:cNvSpPr/>
          <p:nvPr/>
        </p:nvSpPr>
        <p:spPr>
          <a:xfrm>
            <a:off x="2145333" y="4779236"/>
            <a:ext cx="9637711" cy="122264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以學生已學會內容與否，來決定是否進入下個單元或活動。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80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401E581-3F89-412B-B69C-C7AE2576766E}"/>
              </a:ext>
            </a:extLst>
          </p:cNvPr>
          <p:cNvSpPr txBox="1">
            <a:spLocks/>
          </p:cNvSpPr>
          <p:nvPr/>
        </p:nvSpPr>
        <p:spPr>
          <a:xfrm>
            <a:off x="3330660" y="333462"/>
            <a:ext cx="5527505" cy="1471801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398" b="1" dirty="0"/>
              <a:t>大單元實作</a:t>
            </a:r>
            <a:endParaRPr lang="zh-TW" altLang="en-US" sz="5398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2F734A4C-8C77-4660-B4D9-9B5B8CD85EA1}"/>
              </a:ext>
            </a:extLst>
          </p:cNvPr>
          <p:cNvSpPr txBox="1">
            <a:spLocks/>
          </p:cNvSpPr>
          <p:nvPr/>
        </p:nvSpPr>
        <p:spPr>
          <a:xfrm>
            <a:off x="3330660" y="1772503"/>
            <a:ext cx="5527505" cy="1041809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accent2">
                    <a:lumMod val="50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extLst/>
          </a:lstStyle>
          <a:p>
            <a:pPr marL="82271"/>
            <a:r>
              <a:rPr lang="en-US" altLang="zh-TW" sz="5398" dirty="0"/>
              <a:t>(</a:t>
            </a:r>
            <a:r>
              <a:rPr lang="zh-TW" altLang="en-US" sz="5398" dirty="0"/>
              <a:t>口罩 </a:t>
            </a:r>
            <a:r>
              <a:rPr lang="en-US" altLang="zh-TW" sz="5398" dirty="0"/>
              <a:t>mask)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A7CCA37-B7EE-431B-B6CE-B4C1978D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42" y="3141043"/>
            <a:ext cx="2992740" cy="32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7412ED-15D7-4C3C-AC64-5145A5BB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可跨越之領域</a:t>
            </a:r>
            <a:r>
              <a:rPr lang="en-US" altLang="zh-TW" dirty="0"/>
              <a:t>/</a:t>
            </a:r>
            <a:r>
              <a:rPr lang="zh-TW" altLang="en-US" dirty="0"/>
              <a:t>學科為何？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5B19A7E-48FD-47D8-B870-681054D85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199" dirty="0"/>
              <a:t>健康與體育領域</a:t>
            </a:r>
            <a:endParaRPr lang="en-US" altLang="zh-TW" sz="3199" dirty="0"/>
          </a:p>
          <a:p>
            <a:r>
              <a:rPr lang="zh-TW" altLang="en-US" sz="3199" dirty="0"/>
              <a:t>綜合活動領域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01FADAB-71CC-4CDF-AE81-CEB7AEC1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283" y="1829217"/>
            <a:ext cx="2519624" cy="29926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B523C94-D1C9-46FB-8D12-16AD0A2F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366" y="3551897"/>
            <a:ext cx="5079835" cy="25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ABAA6F-67D6-48E6-89DA-787CD002F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可融入之議題為何？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C890B1-E05C-4376-81B6-214E61185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199" dirty="0"/>
              <a:t>環境教育</a:t>
            </a:r>
            <a:endParaRPr lang="en-US" altLang="zh-TW" sz="3199" dirty="0"/>
          </a:p>
          <a:p>
            <a:r>
              <a:rPr lang="en-US" altLang="zh-TW" sz="3199" dirty="0" err="1"/>
              <a:t>多元文化教育</a:t>
            </a:r>
            <a:endParaRPr lang="en-US" altLang="zh-TW" sz="3199" dirty="0"/>
          </a:p>
          <a:p>
            <a:endParaRPr lang="zh-TW" altLang="en-US" sz="3199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F71E240-5452-4D1D-9020-41C303E4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326" y="1829217"/>
            <a:ext cx="2992740" cy="32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2A6A27-AD94-4B26-9325-981B5762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可培養之核心素養？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A1D6C5-CE0A-4206-80C4-33D9243A9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829217"/>
            <a:ext cx="9141619" cy="3831450"/>
          </a:xfrm>
        </p:spPr>
        <p:txBody>
          <a:bodyPr>
            <a:normAutofit/>
          </a:bodyPr>
          <a:lstStyle/>
          <a:p>
            <a:r>
              <a:rPr lang="en-US" altLang="zh-TW" sz="2999" dirty="0"/>
              <a:t>A </a:t>
            </a:r>
            <a:r>
              <a:rPr lang="zh-TW" altLang="en-US" sz="2999" dirty="0"/>
              <a:t>自主行動</a:t>
            </a:r>
            <a:endParaRPr lang="en-US" altLang="zh-TW" sz="2999" dirty="0"/>
          </a:p>
          <a:p>
            <a:pPr marL="534828" indent="0">
              <a:buNone/>
            </a:pPr>
            <a:r>
              <a:rPr lang="en-US" altLang="zh-TW" sz="2999" dirty="0"/>
              <a:t>英-J-A1</a:t>
            </a:r>
            <a:r>
              <a:rPr lang="zh-TW" altLang="en-US" sz="2999" dirty="0"/>
              <a:t>、</a:t>
            </a:r>
            <a:r>
              <a:rPr lang="en-US" altLang="zh-TW" sz="2999" dirty="0"/>
              <a:t>英-J-A2</a:t>
            </a:r>
          </a:p>
          <a:p>
            <a:r>
              <a:rPr lang="en-US" altLang="zh-TW" sz="2999" dirty="0"/>
              <a:t>B </a:t>
            </a:r>
            <a:r>
              <a:rPr lang="zh-TW" altLang="en-US" sz="2999" dirty="0"/>
              <a:t>溝通互動</a:t>
            </a:r>
            <a:endParaRPr lang="en-US" altLang="zh-TW" sz="2999" dirty="0"/>
          </a:p>
          <a:p>
            <a:pPr marL="534828" indent="0">
              <a:buNone/>
            </a:pPr>
            <a:r>
              <a:rPr lang="en-US" altLang="zh-TW" sz="2999" dirty="0"/>
              <a:t>英-J-B1</a:t>
            </a:r>
            <a:r>
              <a:rPr lang="zh-TW" altLang="en-US" sz="2999" dirty="0"/>
              <a:t>、</a:t>
            </a:r>
            <a:r>
              <a:rPr lang="en-US" altLang="zh-TW" sz="2999" dirty="0"/>
              <a:t>(英-J-B2)</a:t>
            </a:r>
          </a:p>
          <a:p>
            <a:r>
              <a:rPr lang="en-US" altLang="zh-TW" sz="2999" dirty="0"/>
              <a:t>C </a:t>
            </a:r>
            <a:r>
              <a:rPr lang="zh-TW" altLang="en-US" sz="2999" dirty="0"/>
              <a:t>社會參與</a:t>
            </a:r>
            <a:endParaRPr lang="en-US" altLang="zh-TW" sz="2999" dirty="0"/>
          </a:p>
          <a:p>
            <a:pPr marL="534828" indent="0">
              <a:buNone/>
            </a:pPr>
            <a:r>
              <a:rPr lang="en-US" altLang="zh-TW" sz="2999" dirty="0"/>
              <a:t>英-J-C2</a:t>
            </a:r>
            <a:r>
              <a:rPr lang="zh-TW" altLang="en-US" sz="2999" dirty="0"/>
              <a:t>、</a:t>
            </a:r>
            <a:r>
              <a:rPr lang="en-US" altLang="zh-TW" sz="2999" dirty="0"/>
              <a:t>英-J-C3</a:t>
            </a:r>
            <a:endParaRPr lang="zh-TW" altLang="en-US" sz="2999" dirty="0"/>
          </a:p>
        </p:txBody>
      </p:sp>
    </p:spTree>
    <p:extLst>
      <p:ext uri="{BB962C8B-B14F-4D97-AF65-F5344CB8AC3E}">
        <p14:creationId xmlns:p14="http://schemas.microsoft.com/office/powerpoint/2010/main" val="42368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5BA5A-6FC2-4E4E-B6B9-B701973A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831409"/>
          </a:xfrm>
        </p:spPr>
        <p:txBody>
          <a:bodyPr/>
          <a:lstStyle/>
          <a:p>
            <a:r>
              <a:rPr lang="zh-TW" altLang="en-US" dirty="0"/>
              <a:t>認識 </a:t>
            </a:r>
            <a:r>
              <a:rPr lang="en-US" altLang="zh-TW" dirty="0"/>
              <a:t>anxiety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D1D558-7546-419A-A68B-F5B1B56D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341312"/>
            <a:ext cx="9141619" cy="482328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TW" dirty="0"/>
              <a:t>Anxiety</a:t>
            </a:r>
            <a:r>
              <a:rPr lang="zh-TW" altLang="en-US" dirty="0"/>
              <a:t>是一種</a:t>
            </a:r>
            <a:r>
              <a:rPr lang="zh-TW" altLang="zh-TW" dirty="0"/>
              <a:t>自主神經系統所引發的緊張、憂慮、煩惱主觀感覺。</a:t>
            </a:r>
            <a:r>
              <a:rPr lang="en-US" altLang="zh-TW" dirty="0"/>
              <a:t>(Horwitz, Horwitz, &amp; Cope, 1986)</a:t>
            </a:r>
          </a:p>
          <a:p>
            <a:pPr>
              <a:lnSpc>
                <a:spcPct val="120000"/>
              </a:lnSpc>
            </a:pPr>
            <a:r>
              <a:rPr lang="zh-TW" altLang="en-US" b="1" dirty="0"/>
              <a:t>認識三種</a:t>
            </a:r>
            <a:r>
              <a:rPr lang="en-US" altLang="zh-TW" b="1" dirty="0"/>
              <a:t>anxiety</a:t>
            </a:r>
            <a:r>
              <a:rPr lang="zh-TW" altLang="en-US" dirty="0"/>
              <a:t>：</a:t>
            </a:r>
            <a:br>
              <a:rPr lang="en-US" altLang="zh-TW" dirty="0"/>
            </a:br>
            <a:r>
              <a:rPr lang="zh-TW" altLang="zh-TW" dirty="0"/>
              <a:t>個性焦慮</a:t>
            </a:r>
            <a:r>
              <a:rPr lang="en-US" altLang="zh-TW" dirty="0"/>
              <a:t>(trait anxiety)</a:t>
            </a:r>
            <a:br>
              <a:rPr lang="en-US" altLang="zh-TW" dirty="0"/>
            </a:br>
            <a:r>
              <a:rPr lang="zh-TW" altLang="zh-TW" dirty="0"/>
              <a:t>情境焦慮</a:t>
            </a:r>
            <a:r>
              <a:rPr lang="en-US" altLang="zh-TW" dirty="0"/>
              <a:t>(state anxiety)</a:t>
            </a:r>
            <a:br>
              <a:rPr lang="en-US" altLang="zh-TW" dirty="0"/>
            </a:br>
            <a:r>
              <a:rPr lang="zh-TW" altLang="zh-TW" dirty="0"/>
              <a:t>特定情境下特殊性焦慮</a:t>
            </a:r>
            <a:r>
              <a:rPr lang="en-US" altLang="zh-TW" dirty="0"/>
              <a:t>(situation specific anxiety) (</a:t>
            </a:r>
            <a:r>
              <a:rPr lang="en-US" altLang="zh-TW" dirty="0" err="1"/>
              <a:t>MacIntyre</a:t>
            </a:r>
            <a:r>
              <a:rPr lang="en-US" altLang="zh-TW" dirty="0"/>
              <a:t>, 1995) 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244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66187B-4915-4455-801E-FD8470DE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可套用句型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F663FA-7DBD-4381-94EE-6A00756C4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199" dirty="0"/>
              <a:t>There is/are …</a:t>
            </a:r>
          </a:p>
          <a:p>
            <a:r>
              <a:rPr lang="zh-TW" altLang="en-US" sz="3199" dirty="0"/>
              <a:t>副詞性連接詞</a:t>
            </a:r>
            <a:r>
              <a:rPr lang="en-US" altLang="zh-TW" sz="3199" dirty="0"/>
              <a:t>when, if, before</a:t>
            </a:r>
            <a:r>
              <a:rPr lang="zh-TW" altLang="en-US" sz="3199" dirty="0"/>
              <a:t>等</a:t>
            </a:r>
            <a:endParaRPr lang="en-US" altLang="zh-TW" sz="3199" dirty="0"/>
          </a:p>
          <a:p>
            <a:r>
              <a:rPr lang="zh-TW" altLang="en-US" sz="3199" dirty="0"/>
              <a:t>其他</a:t>
            </a:r>
          </a:p>
        </p:txBody>
      </p:sp>
    </p:spTree>
    <p:extLst>
      <p:ext uri="{BB962C8B-B14F-4D97-AF65-F5344CB8AC3E}">
        <p14:creationId xmlns:p14="http://schemas.microsoft.com/office/powerpoint/2010/main" val="38125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E02584-A669-4BB8-B40A-B1F135D9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評量的編寫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AD81CB-6899-4BEC-8401-B748942E7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829217"/>
            <a:ext cx="9141619" cy="3831450"/>
          </a:xfrm>
        </p:spPr>
        <p:txBody>
          <a:bodyPr>
            <a:normAutofit/>
          </a:bodyPr>
          <a:lstStyle/>
          <a:p>
            <a:r>
              <a:rPr lang="zh-TW" altLang="en-US" sz="2999" dirty="0"/>
              <a:t>「聆聽、口說」評量：可在平時課堂上進行</a:t>
            </a:r>
            <a:endParaRPr lang="en-US" altLang="zh-TW" sz="2999" dirty="0"/>
          </a:p>
          <a:p>
            <a:r>
              <a:rPr lang="zh-TW" altLang="en-US" sz="2999" dirty="0"/>
              <a:t>「閱讀」評量：</a:t>
            </a:r>
            <a:r>
              <a:rPr lang="en-US" altLang="zh-TW" sz="2999" dirty="0"/>
              <a:t>(</a:t>
            </a:r>
            <a:r>
              <a:rPr lang="zh-TW" altLang="en-US" sz="2999" dirty="0"/>
              <a:t>本文主題示例</a:t>
            </a:r>
            <a:r>
              <a:rPr lang="en-US" altLang="zh-TW" sz="2999" dirty="0"/>
              <a:t>)</a:t>
            </a:r>
          </a:p>
          <a:p>
            <a:pPr marL="787164" indent="-514196">
              <a:buFont typeface="+mj-lt"/>
              <a:buAutoNum type="arabicPeriod"/>
            </a:pPr>
            <a:r>
              <a:rPr lang="zh-TW" altLang="en-US" sz="2999" dirty="0"/>
              <a:t>我國建議戴口罩</a:t>
            </a:r>
            <a:endParaRPr lang="en-US" altLang="zh-TW" sz="2999" dirty="0"/>
          </a:p>
          <a:p>
            <a:pPr marL="787164" indent="-514196">
              <a:buFont typeface="+mj-lt"/>
              <a:buAutoNum type="arabicPeriod"/>
            </a:pPr>
            <a:r>
              <a:rPr lang="zh-TW" altLang="en-US" sz="2999" dirty="0"/>
              <a:t>各國對於戴口罩意義不同的看法。</a:t>
            </a:r>
            <a:endParaRPr lang="en-US" altLang="zh-TW" sz="2999" dirty="0"/>
          </a:p>
          <a:p>
            <a:r>
              <a:rPr lang="zh-TW" altLang="en-US" sz="2999" dirty="0"/>
              <a:t>「寫作」評量：</a:t>
            </a:r>
            <a:endParaRPr lang="en-US" altLang="zh-TW" sz="2999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8509106-3412-4209-8C82-F2C124184E47}"/>
              </a:ext>
            </a:extLst>
          </p:cNvPr>
          <p:cNvSpPr txBox="1"/>
          <p:nvPr/>
        </p:nvSpPr>
        <p:spPr>
          <a:xfrm>
            <a:off x="4510648" y="4220882"/>
            <a:ext cx="4823280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3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要如何打分數？</a:t>
            </a:r>
          </a:p>
        </p:txBody>
      </p:sp>
    </p:spTree>
    <p:extLst>
      <p:ext uri="{BB962C8B-B14F-4D97-AF65-F5344CB8AC3E}">
        <p14:creationId xmlns:p14="http://schemas.microsoft.com/office/powerpoint/2010/main" val="8934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36F294-62EF-4853-B1DA-5B6469B1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759420"/>
          </a:xfrm>
        </p:spPr>
        <p:txBody>
          <a:bodyPr/>
          <a:lstStyle/>
          <a:p>
            <a:r>
              <a:rPr lang="zh-TW" altLang="en-US" dirty="0"/>
              <a:t>心測中心的寫作表現標準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F8BCC43F-ADCE-4BB7-BFD9-BAAFEEC36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72" y="1197333"/>
            <a:ext cx="11585627" cy="2375645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8A16328-8AB0-4A4A-B9C8-4CFD5973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03" y="3688753"/>
            <a:ext cx="3815430" cy="3131204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6122814-99A6-4633-9D84-250CB7E700BF}"/>
              </a:ext>
            </a:extLst>
          </p:cNvPr>
          <p:cNvCxnSpPr>
            <a:cxnSpLocks/>
          </p:cNvCxnSpPr>
          <p:nvPr/>
        </p:nvCxnSpPr>
        <p:spPr>
          <a:xfrm>
            <a:off x="8182100" y="3329670"/>
            <a:ext cx="575914" cy="62040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CC2BDD3-25FB-4344-9426-74B5FE227705}"/>
              </a:ext>
            </a:extLst>
          </p:cNvPr>
          <p:cNvGrpSpPr/>
          <p:nvPr/>
        </p:nvGrpSpPr>
        <p:grpSpPr>
          <a:xfrm>
            <a:off x="8470058" y="4211190"/>
            <a:ext cx="3132445" cy="1871223"/>
            <a:chOff x="4618923" y="4149080"/>
            <a:chExt cx="3133261" cy="187171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6930390-5DEA-4B69-8C02-9B33F6F0050E}"/>
                </a:ext>
              </a:extLst>
            </p:cNvPr>
            <p:cNvSpPr/>
            <p:nvPr/>
          </p:nvSpPr>
          <p:spPr>
            <a:xfrm>
              <a:off x="5447928" y="4149080"/>
              <a:ext cx="2304256" cy="36004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E9524AB-D872-4384-8FF6-2FAC81745D78}"/>
                </a:ext>
              </a:extLst>
            </p:cNvPr>
            <p:cNvSpPr/>
            <p:nvPr/>
          </p:nvSpPr>
          <p:spPr>
            <a:xfrm>
              <a:off x="4643252" y="5094513"/>
              <a:ext cx="1377538" cy="32063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153C78C-A9D9-4F6A-BC1F-66168D545E38}"/>
                </a:ext>
              </a:extLst>
            </p:cNvPr>
            <p:cNvSpPr/>
            <p:nvPr/>
          </p:nvSpPr>
          <p:spPr>
            <a:xfrm>
              <a:off x="4618923" y="5695560"/>
              <a:ext cx="1413742" cy="32523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472930B-58A6-4A62-8D34-E8BF7314D401}"/>
              </a:ext>
            </a:extLst>
          </p:cNvPr>
          <p:cNvSpPr/>
          <p:nvPr/>
        </p:nvSpPr>
        <p:spPr>
          <a:xfrm>
            <a:off x="765820" y="3688753"/>
            <a:ext cx="6775759" cy="1324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只要是應用所學，</a:t>
            </a:r>
            <a:r>
              <a:rPr lang="zh-TW" altLang="en-US" sz="3599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嘗試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寫出與主題有關的內容，</a:t>
            </a:r>
            <a:r>
              <a:rPr lang="zh-TW" altLang="en-US" sz="3599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en-US" altLang="zh-TW" sz="3599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3599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855475E-142B-4D53-AA1E-7DD2A8C548C0}"/>
              </a:ext>
            </a:extLst>
          </p:cNvPr>
          <p:cNvSpPr/>
          <p:nvPr/>
        </p:nvSpPr>
        <p:spPr>
          <a:xfrm>
            <a:off x="1530719" y="5173062"/>
            <a:ext cx="6012015" cy="158835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就是在</a:t>
            </a:r>
            <a:r>
              <a:rPr lang="zh-TW" altLang="en-US" sz="3599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</a:t>
            </a: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b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應用所學表達意思。</a:t>
            </a:r>
          </a:p>
        </p:txBody>
      </p:sp>
    </p:spTree>
    <p:extLst>
      <p:ext uri="{BB962C8B-B14F-4D97-AF65-F5344CB8AC3E}">
        <p14:creationId xmlns:p14="http://schemas.microsoft.com/office/powerpoint/2010/main" val="153201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A31100-E399-475B-8524-A6C9D18F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寫作文意表達評分表 </a:t>
            </a:r>
            <a:r>
              <a:rPr lang="en-US" altLang="zh-TW" dirty="0"/>
              <a:t>(p. 54)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EB244E8-4513-42A0-BE94-077F29C6A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5" y="1720065"/>
            <a:ext cx="11716753" cy="4623792"/>
          </a:xfrm>
        </p:spPr>
      </p:pic>
    </p:spTree>
    <p:extLst>
      <p:ext uri="{BB962C8B-B14F-4D97-AF65-F5344CB8AC3E}">
        <p14:creationId xmlns:p14="http://schemas.microsoft.com/office/powerpoint/2010/main" val="40805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8F007E-DDF3-4054-A79F-3513C41A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1" y="1844824"/>
            <a:ext cx="8686801" cy="1066800"/>
          </a:xfrm>
        </p:spPr>
        <p:txBody>
          <a:bodyPr/>
          <a:lstStyle/>
          <a:p>
            <a:pPr algn="ctr"/>
            <a:r>
              <a:rPr lang="zh-TW" altLang="en-US" dirty="0"/>
              <a:t>以句型延伸性練習為主的小單元跨領域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3DD3180-73B6-4E8A-8FE2-6EDE77C4FB4E}"/>
              </a:ext>
            </a:extLst>
          </p:cNvPr>
          <p:cNvGrpSpPr/>
          <p:nvPr/>
        </p:nvGrpSpPr>
        <p:grpSpPr>
          <a:xfrm>
            <a:off x="806291" y="5013176"/>
            <a:ext cx="10290142" cy="534219"/>
            <a:chOff x="1567870" y="5099251"/>
            <a:chExt cx="10290142" cy="534219"/>
          </a:xfrm>
        </p:grpSpPr>
        <p:pic>
          <p:nvPicPr>
            <p:cNvPr id="5" name="內容版面配置區 3">
              <a:extLst>
                <a:ext uri="{FF2B5EF4-FFF2-40B4-BE49-F238E27FC236}">
                  <a16:creationId xmlns:a16="http://schemas.microsoft.com/office/drawing/2014/main" id="{9458E2E4-17AE-4E3A-802F-236341C4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190" y="5099251"/>
              <a:ext cx="789579" cy="525429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0421588-C93D-4378-BAD1-A0C2B6542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842" y="5107083"/>
              <a:ext cx="789579" cy="525429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71198A4-EBEE-4DD1-9093-94A53905E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311" y="5107083"/>
              <a:ext cx="788144" cy="525429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DBA15C7-4996-40D9-AA75-6E952FB49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393" y="5099251"/>
              <a:ext cx="789525" cy="52635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6F9B516-E442-4FC6-B2D1-CFBC6B81F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6287" y="5099251"/>
              <a:ext cx="1031725" cy="51586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A3016B6-912B-4ED4-8C19-8C82EC10D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48" y="5107964"/>
              <a:ext cx="786822" cy="52454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8429295-1F7F-413C-921B-D733461FE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870" y="5099251"/>
              <a:ext cx="1031725" cy="51586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9DD3C9F-A77E-4C53-92D7-BE45A7C44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344" y="5116650"/>
              <a:ext cx="1031725" cy="51586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7E9BD58-D7F8-45F2-BCE3-0E627BFA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923" y="5099251"/>
              <a:ext cx="1031725" cy="51586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EEB1D47-AD6B-4DDC-81CA-2DBE488C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463" y="5107083"/>
              <a:ext cx="789579" cy="526387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5953A14-B88C-4082-8957-91A42683C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702" y="5107083"/>
              <a:ext cx="788144" cy="525429"/>
            </a:xfrm>
            <a:prstGeom prst="rect">
              <a:avLst/>
            </a:prstGeom>
          </p:spPr>
        </p:pic>
      </p:grpSp>
      <p:sp>
        <p:nvSpPr>
          <p:cNvPr id="16" name="標題 1">
            <a:extLst>
              <a:ext uri="{FF2B5EF4-FFF2-40B4-BE49-F238E27FC236}">
                <a16:creationId xmlns:a16="http://schemas.microsoft.com/office/drawing/2014/main" id="{BED67456-BFC6-4111-B4B1-5BDEA0368067}"/>
              </a:ext>
            </a:extLst>
          </p:cNvPr>
          <p:cNvSpPr txBox="1">
            <a:spLocks/>
          </p:cNvSpPr>
          <p:nvPr/>
        </p:nvSpPr>
        <p:spPr bwMode="auto">
          <a:xfrm>
            <a:off x="1576272" y="3120658"/>
            <a:ext cx="8686801" cy="850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B37E43"/>
                </a:solidFill>
              </a:rPr>
              <a:t>東南亞國家國土面積、人口比一比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CDAC687D-CBB9-4C23-B0B2-7047927290C1}"/>
              </a:ext>
            </a:extLst>
          </p:cNvPr>
          <p:cNvSpPr txBox="1">
            <a:spLocks/>
          </p:cNvSpPr>
          <p:nvPr/>
        </p:nvSpPr>
        <p:spPr>
          <a:xfrm>
            <a:off x="1523095" y="994384"/>
            <a:ext cx="9142633" cy="1224136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TW" altLang="en-US" sz="4399" dirty="0"/>
              <a:t>英語科跨領域課程教學的型式之三</a:t>
            </a:r>
            <a:endParaRPr lang="zh-TW" altLang="en-US" sz="4399" b="1" dirty="0"/>
          </a:p>
        </p:txBody>
      </p:sp>
    </p:spTree>
    <p:extLst>
      <p:ext uri="{BB962C8B-B14F-4D97-AF65-F5344CB8AC3E}">
        <p14:creationId xmlns:p14="http://schemas.microsoft.com/office/powerpoint/2010/main" val="31438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小單元示例：內容</a:t>
            </a:r>
            <a:r>
              <a:rPr lang="en-US" altLang="zh-TW" dirty="0"/>
              <a:t>-1 </a:t>
            </a:r>
            <a:r>
              <a:rPr lang="en-US" altLang="zh-TW" sz="3599" dirty="0"/>
              <a:t>(pp. 55-67)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55165" y="1916832"/>
            <a:ext cx="9827240" cy="3386200"/>
          </a:xfrm>
        </p:spPr>
        <p:txBody>
          <a:bodyPr/>
          <a:lstStyle/>
          <a:p>
            <a:pPr>
              <a:spcBef>
                <a:spcPts val="2399"/>
              </a:spcBef>
            </a:pPr>
            <a:r>
              <a:rPr lang="zh-TW" altLang="en-US" dirty="0"/>
              <a:t>形容詞比較級、最高級句型延伸練習評量：</a:t>
            </a:r>
            <a:r>
              <a:rPr lang="zh-TW" altLang="en-US" b="1" dirty="0">
                <a:solidFill>
                  <a:srgbClr val="C00000"/>
                </a:solidFill>
              </a:rPr>
              <a:t>認識東南亞各國</a:t>
            </a:r>
            <a:endParaRPr lang="en-US" altLang="zh-TW" b="1" dirty="0">
              <a:solidFill>
                <a:srgbClr val="C00000"/>
              </a:solidFill>
            </a:endParaRPr>
          </a:p>
          <a:p>
            <a:pPr>
              <a:spcBef>
                <a:spcPts val="2399"/>
              </a:spcBef>
            </a:pPr>
            <a:r>
              <a:rPr lang="zh-TW" altLang="en-US" dirty="0"/>
              <a:t>練習使用</a:t>
            </a:r>
            <a:r>
              <a:rPr lang="en-US" altLang="zh-TW" dirty="0"/>
              <a:t>hundred, thousand, million</a:t>
            </a:r>
            <a:r>
              <a:rPr lang="zh-TW" altLang="en-US" dirty="0"/>
              <a:t>，熟悉長數字的說法。</a:t>
            </a:r>
            <a:endParaRPr lang="en-US" altLang="zh-TW" dirty="0"/>
          </a:p>
          <a:p>
            <a:pPr>
              <a:spcBef>
                <a:spcPts val="2399"/>
              </a:spcBef>
            </a:pPr>
            <a:r>
              <a:rPr lang="zh-TW" altLang="en-US" dirty="0"/>
              <a:t>康軒版八下第</a:t>
            </a:r>
            <a:r>
              <a:rPr lang="en-US" altLang="zh-TW" dirty="0"/>
              <a:t>3</a:t>
            </a:r>
            <a:r>
              <a:rPr lang="zh-TW" altLang="en-US" dirty="0"/>
              <a:t>學習段適用</a:t>
            </a: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83" y="3429000"/>
            <a:ext cx="4633277" cy="30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小單元示例：取材說明</a:t>
            </a:r>
            <a:endParaRPr lang="zh-TW" altLang="en-US" sz="31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981" y="1829217"/>
            <a:ext cx="10511646" cy="3473815"/>
          </a:xfrm>
        </p:spPr>
        <p:txBody>
          <a:bodyPr>
            <a:normAutofit/>
          </a:bodyPr>
          <a:lstStyle/>
          <a:p>
            <a:pPr>
              <a:spcBef>
                <a:spcPts val="2099"/>
              </a:spcBef>
            </a:pPr>
            <a:r>
              <a:rPr lang="zh-TW" altLang="en-US" sz="2999" dirty="0"/>
              <a:t>目前因各種原因來台的東南亞各國人士與日俱增。</a:t>
            </a:r>
            <a:endParaRPr lang="en-US" altLang="zh-TW" sz="2999" dirty="0"/>
          </a:p>
          <a:p>
            <a:pPr>
              <a:spcBef>
                <a:spcPts val="2099"/>
              </a:spcBef>
            </a:pPr>
            <a:r>
              <a:rPr lang="zh-TW" altLang="en-US" sz="2999" dirty="0"/>
              <a:t>學生家長是東南亞新移民者，人數漸增。</a:t>
            </a:r>
            <a:endParaRPr lang="en-US" altLang="zh-TW" sz="2999" dirty="0"/>
          </a:p>
          <a:p>
            <a:pPr>
              <a:spcBef>
                <a:spcPts val="2099"/>
              </a:spcBef>
            </a:pPr>
            <a:r>
              <a:rPr lang="zh-TW" altLang="en-US" sz="2999" dirty="0"/>
              <a:t>東南亞計有</a:t>
            </a:r>
            <a:r>
              <a:rPr lang="en-US" altLang="zh-TW" sz="2999" dirty="0"/>
              <a:t>11</a:t>
            </a:r>
            <a:r>
              <a:rPr lang="zh-TW" altLang="en-US" sz="2999" dirty="0"/>
              <a:t>國，人口多，海陸資源豐富，是很有發展潛力的地方，與我國關係日益密切。</a:t>
            </a:r>
            <a:endParaRPr lang="en-US" altLang="zh-TW" sz="2999" dirty="0"/>
          </a:p>
          <a:p>
            <a:pPr>
              <a:spcBef>
                <a:spcPts val="2099"/>
              </a:spcBef>
            </a:pPr>
            <a:r>
              <a:rPr lang="zh-TW" altLang="en-US" sz="2999" dirty="0"/>
              <a:t>配合政府新南向政策。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AFB6CE7-3F82-447B-9946-D765DB93240E}"/>
              </a:ext>
            </a:extLst>
          </p:cNvPr>
          <p:cNvGrpSpPr/>
          <p:nvPr/>
        </p:nvGrpSpPr>
        <p:grpSpPr>
          <a:xfrm>
            <a:off x="837981" y="5157192"/>
            <a:ext cx="10290142" cy="534219"/>
            <a:chOff x="1567870" y="5099251"/>
            <a:chExt cx="10290142" cy="534219"/>
          </a:xfrm>
        </p:grpSpPr>
        <p:pic>
          <p:nvPicPr>
            <p:cNvPr id="4" name="內容版面配置區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190" y="5099251"/>
              <a:ext cx="789579" cy="525429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842" y="5107083"/>
              <a:ext cx="789579" cy="52542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311" y="5107083"/>
              <a:ext cx="788144" cy="525429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393" y="5099251"/>
              <a:ext cx="789525" cy="526351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6287" y="5099251"/>
              <a:ext cx="1031725" cy="515863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48" y="5107964"/>
              <a:ext cx="786822" cy="52454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870" y="5099251"/>
              <a:ext cx="1031725" cy="515863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344" y="5116650"/>
              <a:ext cx="1031725" cy="515863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923" y="5099251"/>
              <a:ext cx="1031725" cy="515863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463" y="5107083"/>
              <a:ext cx="789579" cy="526387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702" y="5107083"/>
              <a:ext cx="788144" cy="525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7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831409"/>
          </a:xfrm>
        </p:spPr>
        <p:txBody>
          <a:bodyPr/>
          <a:lstStyle/>
          <a:p>
            <a:r>
              <a:rPr lang="zh-TW" altLang="en-US" dirty="0"/>
              <a:t>小單元示例：內容</a:t>
            </a:r>
            <a:r>
              <a:rPr lang="en-US" altLang="zh-TW" dirty="0"/>
              <a:t>-2 </a:t>
            </a:r>
            <a:r>
              <a:rPr lang="en-US" altLang="zh-TW" sz="3599" dirty="0"/>
              <a:t>(p. 68)</a:t>
            </a:r>
            <a:endParaRPr lang="zh-TW" altLang="en-US" sz="3599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981" y="1557279"/>
            <a:ext cx="10223689" cy="42473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2399"/>
              </a:spcBef>
            </a:pPr>
            <a:r>
              <a:rPr lang="zh-TW" altLang="en-US" sz="3499" dirty="0"/>
              <a:t>可再擴增為「</a:t>
            </a:r>
            <a:r>
              <a:rPr lang="en-US" altLang="zh-TW" sz="3499" dirty="0"/>
              <a:t>It takes + </a:t>
            </a:r>
            <a:r>
              <a:rPr lang="zh-TW" altLang="en-US" sz="3499" dirty="0"/>
              <a:t>人 </a:t>
            </a:r>
            <a:r>
              <a:rPr lang="en-US" altLang="zh-TW" sz="3499" dirty="0"/>
              <a:t>+ </a:t>
            </a:r>
            <a:r>
              <a:rPr lang="zh-TW" altLang="en-US" sz="3499" dirty="0"/>
              <a:t>一段時間 </a:t>
            </a:r>
            <a:r>
              <a:rPr lang="en-US" altLang="zh-TW" sz="3499" dirty="0"/>
              <a:t>+ to V…</a:t>
            </a:r>
            <a:r>
              <a:rPr lang="zh-TW" altLang="en-US" sz="3499" dirty="0"/>
              <a:t>」</a:t>
            </a:r>
            <a:endParaRPr lang="en-US" altLang="zh-TW" sz="3499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82271" indent="0">
              <a:buNone/>
            </a:pPr>
            <a:r>
              <a:rPr lang="zh-TW" altLang="en-US" dirty="0">
                <a:solidFill>
                  <a:srgbClr val="0000FF"/>
                </a:solidFill>
              </a:rPr>
              <a:t>           </a:t>
            </a:r>
            <a:endParaRPr lang="en-US" altLang="zh-TW" dirty="0">
              <a:solidFill>
                <a:srgbClr val="0000FF"/>
              </a:solidFill>
            </a:endParaRPr>
          </a:p>
        </p:txBody>
      </p:sp>
      <p:pic>
        <p:nvPicPr>
          <p:cNvPr id="4" name="圖片 3"/>
          <p:cNvPicPr/>
          <p:nvPr/>
        </p:nvPicPr>
        <p:blipFill rotWithShape="1">
          <a:blip r:embed="rId2"/>
          <a:srcRect l="9579" t="6657" r="11503"/>
          <a:stretch/>
        </p:blipFill>
        <p:spPr>
          <a:xfrm>
            <a:off x="1298193" y="2303898"/>
            <a:ext cx="4161341" cy="2768514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259863" y="3688155"/>
            <a:ext cx="5272936" cy="29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401E581-3F89-412B-B69C-C7AE2576766E}"/>
              </a:ext>
            </a:extLst>
          </p:cNvPr>
          <p:cNvSpPr txBox="1">
            <a:spLocks/>
          </p:cNvSpPr>
          <p:nvPr/>
        </p:nvSpPr>
        <p:spPr>
          <a:xfrm>
            <a:off x="2349996" y="1196752"/>
            <a:ext cx="5527505" cy="1471801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398" b="1" dirty="0"/>
              <a:t>小單元實作</a:t>
            </a:r>
            <a:endParaRPr lang="zh-TW" altLang="en-US" sz="5398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2F734A4C-8C77-4660-B4D9-9B5B8CD85EA1}"/>
              </a:ext>
            </a:extLst>
          </p:cNvPr>
          <p:cNvSpPr txBox="1">
            <a:spLocks/>
          </p:cNvSpPr>
          <p:nvPr/>
        </p:nvSpPr>
        <p:spPr>
          <a:xfrm>
            <a:off x="2349995" y="2668553"/>
            <a:ext cx="5527505" cy="183784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chemeClr val="accent2">
                    <a:lumMod val="50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  <a:extLst/>
          </a:lstStyle>
          <a:p>
            <a:pPr marL="82271"/>
            <a:r>
              <a:rPr lang="en-US" altLang="zh-TW" sz="5398" dirty="0"/>
              <a:t>(</a:t>
            </a:r>
            <a:r>
              <a:rPr lang="zh-TW" altLang="en-US" sz="5398" dirty="0"/>
              <a:t>糖度計</a:t>
            </a:r>
            <a:r>
              <a:rPr lang="en-US" altLang="zh-TW" sz="5398" dirty="0"/>
              <a:t>)</a:t>
            </a:r>
          </a:p>
          <a:p>
            <a:pPr marL="82271"/>
            <a:r>
              <a:rPr lang="en-US" altLang="zh-TW" sz="3199" dirty="0"/>
              <a:t>(pp. 69-70)</a:t>
            </a:r>
            <a:endParaRPr lang="zh-TW" altLang="en-US" sz="3199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C90B756-3896-4538-AAF5-39337090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00" y="1981577"/>
            <a:ext cx="2894846" cy="28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999" dirty="0"/>
              <a:t>參考資料來源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3603" y="1629269"/>
            <a:ext cx="9141619" cy="3673763"/>
          </a:xfrm>
        </p:spPr>
        <p:txBody>
          <a:bodyPr/>
          <a:lstStyle/>
          <a:p>
            <a:r>
              <a:rPr lang="en-US" altLang="zh-TW" sz="2799" dirty="0"/>
              <a:t>Wikipedia:</a:t>
            </a:r>
            <a:br>
              <a:rPr lang="en-US" altLang="zh-TW" sz="2799" dirty="0"/>
            </a:br>
            <a:r>
              <a:rPr lang="en-US" altLang="zh-TW" sz="2799" dirty="0">
                <a:hlinkClick r:id="rId2"/>
              </a:rPr>
              <a:t>https://en.wikipedia.org/wiki/Refractometer</a:t>
            </a:r>
            <a:br>
              <a:rPr lang="en-US" altLang="zh-TW" sz="2799" dirty="0"/>
            </a:br>
            <a:r>
              <a:rPr lang="en-US" altLang="zh-TW" sz="2799" dirty="0">
                <a:hlinkClick r:id="rId3"/>
              </a:rPr>
              <a:t>https://en.wikipedia.org/wiki/Brix</a:t>
            </a:r>
            <a:r>
              <a:rPr lang="en-US" altLang="zh-TW" sz="2799" dirty="0"/>
              <a:t> </a:t>
            </a:r>
          </a:p>
          <a:p>
            <a:r>
              <a:rPr lang="en-US" altLang="zh-TW" sz="2799" dirty="0">
                <a:hlinkClick r:id="rId4"/>
              </a:rPr>
              <a:t>http://www.kruess.com/documents/Applikationsberichte/Brixmessung_Refraktometrie_en.pdf</a:t>
            </a:r>
            <a:endParaRPr lang="en-US" altLang="zh-TW" sz="2799" dirty="0"/>
          </a:p>
          <a:p>
            <a:r>
              <a:rPr lang="en-US" altLang="zh-TW" sz="2799" dirty="0">
                <a:solidFill>
                  <a:srgbClr val="0000FF"/>
                </a:solidFill>
                <a:hlinkClick r:id="rId5"/>
              </a:rPr>
              <a:t>https://www.flavoralchemy.com/journal/the-brix-of-sweet-fruit/</a:t>
            </a:r>
            <a:r>
              <a:rPr lang="en-US" altLang="zh-TW" sz="2799" dirty="0">
                <a:solidFill>
                  <a:srgbClr val="0000FF"/>
                </a:solidFill>
              </a:rPr>
              <a:t> </a:t>
            </a:r>
            <a:endParaRPr lang="zh-TW" altLang="en-US" sz="2799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5BA5A-6FC2-4E4E-B6B9-B701973A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831409"/>
          </a:xfrm>
        </p:spPr>
        <p:txBody>
          <a:bodyPr/>
          <a:lstStyle/>
          <a:p>
            <a:r>
              <a:rPr lang="en-US" altLang="zh-TW" dirty="0"/>
              <a:t>Anxiety</a:t>
            </a:r>
            <a:r>
              <a:rPr lang="zh-TW" altLang="en-US" dirty="0"/>
              <a:t>對於外語學習的影響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D1D558-7546-419A-A68B-F5B1B56D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1341312"/>
            <a:ext cx="9827241" cy="347381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zh-TW" altLang="en-US" dirty="0"/>
              <a:t>外語學習</a:t>
            </a:r>
            <a:r>
              <a:rPr lang="zh-TW" altLang="zh-TW" dirty="0"/>
              <a:t>焦慮</a:t>
            </a:r>
            <a:r>
              <a:rPr lang="zh-TW" altLang="en-US" dirty="0"/>
              <a:t>會</a:t>
            </a:r>
            <a:r>
              <a:rPr lang="zh-TW" altLang="zh-TW" dirty="0"/>
              <a:t>干擾與影響</a:t>
            </a:r>
            <a:r>
              <a:rPr lang="zh-TW" altLang="en-US" dirty="0"/>
              <a:t>外語的學習。有外語學習焦慮的學生，在</a:t>
            </a:r>
            <a:r>
              <a:rPr lang="zh-TW" altLang="zh-TW" dirty="0"/>
              <a:t>學習時容易分心，進而造成學習成效不佳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/>
              <a:t>MacIntyre</a:t>
            </a:r>
            <a:r>
              <a:rPr lang="en-US" altLang="zh-TW" dirty="0"/>
              <a:t>, 1995)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50721192-A268-4948-B95E-A8BB5FEB4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4677845"/>
              </p:ext>
            </p:extLst>
          </p:nvPr>
        </p:nvGraphicFramePr>
        <p:xfrm>
          <a:off x="3142853" y="2637119"/>
          <a:ext cx="6766989" cy="383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45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12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實作：</a:t>
            </a:r>
            <a:r>
              <a:rPr lang="en-US" altLang="zh-TW" dirty="0"/>
              <a:t>John Always Likes Sweeter Fruit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3176" y="1701258"/>
            <a:ext cx="6770892" cy="40946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199" dirty="0"/>
              <a:t>John </a:t>
            </a:r>
            <a:r>
              <a:rPr lang="en-US" altLang="zh-TW" sz="3199" b="1" dirty="0">
                <a:solidFill>
                  <a:srgbClr val="C00000"/>
                </a:solidFill>
              </a:rPr>
              <a:t>always</a:t>
            </a:r>
            <a:r>
              <a:rPr lang="en-US" altLang="zh-TW" sz="3199" dirty="0">
                <a:solidFill>
                  <a:srgbClr val="C00000"/>
                </a:solidFill>
              </a:rPr>
              <a:t> </a:t>
            </a:r>
            <a:r>
              <a:rPr lang="en-US" altLang="zh-TW" sz="3199" dirty="0"/>
              <a:t>likes sweeter fruit.  Last month, John</a:t>
            </a:r>
            <a:r>
              <a:rPr lang="en-US" altLang="zh-TW" sz="3199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sz="3199" dirty="0"/>
              <a:t>s uncle, Tom, sent him a </a:t>
            </a:r>
            <a:r>
              <a:rPr lang="en-US" altLang="zh-TW" sz="3199" b="1" dirty="0" err="1"/>
              <a:t>refractometer</a:t>
            </a:r>
            <a:r>
              <a:rPr lang="en-US" altLang="zh-TW" sz="3199" dirty="0"/>
              <a:t> for his birthday gift on his birthday. 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8326078" y="1701258"/>
            <a:ext cx="3022829" cy="3705847"/>
            <a:chOff x="8951976" y="1514475"/>
            <a:chExt cx="3023616" cy="370681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5984" y="1514475"/>
              <a:ext cx="2895600" cy="2895600"/>
            </a:xfrm>
            <a:prstGeom prst="rect">
              <a:avLst/>
            </a:prstGeom>
          </p:spPr>
        </p:pic>
        <p:sp>
          <p:nvSpPr>
            <p:cNvPr id="5" name="圓角矩形 4"/>
            <p:cNvSpPr/>
            <p:nvPr/>
          </p:nvSpPr>
          <p:spPr>
            <a:xfrm>
              <a:off x="8951976" y="4506912"/>
              <a:ext cx="3023616" cy="714375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799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 </a:t>
              </a:r>
              <a:r>
                <a:rPr lang="en-US" altLang="zh-TW" sz="2799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refractometer</a:t>
              </a:r>
              <a:endPara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1775058" y="5864266"/>
            <a:ext cx="2030796" cy="369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照片提供：侯耀仁</a:t>
            </a:r>
          </a:p>
        </p:txBody>
      </p:sp>
    </p:spTree>
    <p:extLst>
      <p:ext uri="{BB962C8B-B14F-4D97-AF65-F5344CB8AC3E}">
        <p14:creationId xmlns:p14="http://schemas.microsoft.com/office/powerpoint/2010/main" val="14290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28024" y="461961"/>
            <a:ext cx="5874238" cy="21901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TW" sz="3199" dirty="0"/>
              <a:t>From then on, he always uses the </a:t>
            </a:r>
            <a:r>
              <a:rPr lang="en-US" altLang="zh-TW" sz="3199" dirty="0" err="1"/>
              <a:t>refractometer</a:t>
            </a:r>
            <a:r>
              <a:rPr lang="en-US" altLang="zh-TW" sz="3199" dirty="0"/>
              <a:t> to </a:t>
            </a:r>
            <a:r>
              <a:rPr lang="en-US" altLang="zh-TW" sz="3199" b="1" dirty="0"/>
              <a:t>measure</a:t>
            </a:r>
            <a:r>
              <a:rPr lang="en-US" altLang="zh-TW" sz="3199" dirty="0"/>
              <a:t> the sweetness of the fruit.</a:t>
            </a:r>
            <a:endParaRPr lang="zh-TW" altLang="en-US" sz="3199" dirty="0"/>
          </a:p>
        </p:txBody>
      </p:sp>
      <p:pic>
        <p:nvPicPr>
          <p:cNvPr id="4" name="測甜計實作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7988" y="125744"/>
            <a:ext cx="3732828" cy="66361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90" y="3762288"/>
            <a:ext cx="1923549" cy="192354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3642363" y="3762288"/>
            <a:ext cx="2890085" cy="1923549"/>
            <a:chOff x="3648075" y="2686049"/>
            <a:chExt cx="2890838" cy="19240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863" y="2686049"/>
              <a:ext cx="1924050" cy="1924050"/>
            </a:xfrm>
            <a:prstGeom prst="rect">
              <a:avLst/>
            </a:prstGeom>
          </p:spPr>
        </p:pic>
        <p:sp>
          <p:nvSpPr>
            <p:cNvPr id="7" name="向右箭號 6"/>
            <p:cNvSpPr/>
            <p:nvPr/>
          </p:nvSpPr>
          <p:spPr>
            <a:xfrm>
              <a:off x="3648075" y="3457575"/>
              <a:ext cx="885825" cy="6096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799"/>
            </a:p>
          </p:txBody>
        </p:sp>
      </p:grpSp>
      <p:sp>
        <p:nvSpPr>
          <p:cNvPr id="8" name="向右箭號 7"/>
          <p:cNvSpPr/>
          <p:nvPr/>
        </p:nvSpPr>
        <p:spPr>
          <a:xfrm>
            <a:off x="6732421" y="4533613"/>
            <a:ext cx="885594" cy="609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10" name="圓角矩形 9"/>
          <p:cNvSpPr/>
          <p:nvPr/>
        </p:nvSpPr>
        <p:spPr>
          <a:xfrm>
            <a:off x="1629372" y="2795752"/>
            <a:ext cx="3628081" cy="59991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799" dirty="0">
                <a:sym typeface="Wingdings" panose="05000000000000000000" pitchFamily="2" charset="2"/>
              </a:rPr>
              <a:t> 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measure</a:t>
            </a:r>
            <a:r>
              <a:rPr lang="en-US" altLang="zh-TW" sz="2799" dirty="0"/>
              <a:t> </a:t>
            </a:r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測量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643901" y="5911761"/>
            <a:ext cx="2723114" cy="3692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照片、影片提供：侯耀仁</a:t>
            </a:r>
          </a:p>
        </p:txBody>
      </p:sp>
      <p:sp>
        <p:nvSpPr>
          <p:cNvPr id="13" name="語音泡泡: 橢圓形 12">
            <a:extLst>
              <a:ext uri="{FF2B5EF4-FFF2-40B4-BE49-F238E27FC236}">
                <a16:creationId xmlns:a16="http://schemas.microsoft.com/office/drawing/2014/main" id="{677A0B02-967A-4A5C-9DF1-737036184528}"/>
              </a:ext>
            </a:extLst>
          </p:cNvPr>
          <p:cNvSpPr/>
          <p:nvPr/>
        </p:nvSpPr>
        <p:spPr>
          <a:xfrm>
            <a:off x="6284483" y="2126022"/>
            <a:ext cx="1381145" cy="969690"/>
          </a:xfrm>
          <a:prstGeom prst="wedgeEllipseCallout">
            <a:avLst>
              <a:gd name="adj1" fmla="val 105962"/>
              <a:gd name="adj2" fmla="val 35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399" dirty="0">
                <a:solidFill>
                  <a:schemeClr val="bg1"/>
                </a:solidFill>
              </a:rPr>
              <a:t>9.5</a:t>
            </a:r>
            <a:endParaRPr lang="zh-TW" altLang="en-US" sz="4399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391083" y="1418162"/>
            <a:ext cx="6399133" cy="4799350"/>
          </a:xfrm>
        </p:spPr>
      </p:pic>
      <p:sp>
        <p:nvSpPr>
          <p:cNvPr id="5" name="向右箭號 4"/>
          <p:cNvSpPr/>
          <p:nvPr/>
        </p:nvSpPr>
        <p:spPr>
          <a:xfrm>
            <a:off x="5272818" y="2319914"/>
            <a:ext cx="1894980" cy="89511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6" name="文字方塊 5"/>
          <p:cNvSpPr txBox="1"/>
          <p:nvPr/>
        </p:nvSpPr>
        <p:spPr>
          <a:xfrm>
            <a:off x="911186" y="2475162"/>
            <a:ext cx="447989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9°Bx (degrees Brix) </a:t>
            </a:r>
            <a:endParaRPr lang="zh-TW" altLang="en-US" sz="35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79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3603" y="1413301"/>
            <a:ext cx="9141619" cy="388973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TW" sz="3199" dirty="0"/>
              <a:t>The </a:t>
            </a:r>
            <a:r>
              <a:rPr lang="en-US" altLang="zh-TW" sz="3199" b="1" dirty="0"/>
              <a:t>unit</a:t>
            </a:r>
            <a:r>
              <a:rPr lang="en-US" altLang="zh-TW" sz="3199" dirty="0"/>
              <a:t> of the sweetness is </a:t>
            </a:r>
            <a:r>
              <a:rPr lang="en-US" altLang="zh-TW" sz="3199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TW" sz="3199" b="1" dirty="0">
                <a:solidFill>
                  <a:srgbClr val="C00000"/>
                </a:solidFill>
              </a:rPr>
              <a:t>°Bx</a:t>
            </a:r>
            <a:r>
              <a:rPr lang="en-US" altLang="zh-TW" sz="3199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zh-TW" sz="3199" dirty="0"/>
              <a:t>.  It is read </a:t>
            </a:r>
            <a:r>
              <a:rPr lang="en-US" altLang="zh-TW" sz="3199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TW" sz="3199" b="1" dirty="0">
                <a:solidFill>
                  <a:srgbClr val="C00000"/>
                </a:solidFill>
              </a:rPr>
              <a:t>degrees Brix</a:t>
            </a:r>
            <a:r>
              <a:rPr lang="en-US" altLang="zh-TW" sz="3199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zh-TW" sz="3199" dirty="0"/>
              <a:t>.  The higher the degrees Brix, the sweeter the fruit.</a:t>
            </a:r>
          </a:p>
          <a:p>
            <a:pPr marL="82271" indent="0">
              <a:buNone/>
            </a:pP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2399673" y="3248072"/>
            <a:ext cx="2623405" cy="59991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799" dirty="0">
                <a:sym typeface="Wingdings" panose="05000000000000000000" pitchFamily="2" charset="2"/>
              </a:rPr>
              <a:t> 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unit </a:t>
            </a:r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</a:p>
        </p:txBody>
      </p:sp>
    </p:spTree>
    <p:extLst>
      <p:ext uri="{BB962C8B-B14F-4D97-AF65-F5344CB8AC3E}">
        <p14:creationId xmlns:p14="http://schemas.microsoft.com/office/powerpoint/2010/main" val="241481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13645" y="275459"/>
            <a:ext cx="9994837" cy="849091"/>
          </a:xfrm>
        </p:spPr>
        <p:txBody>
          <a:bodyPr>
            <a:normAutofit/>
          </a:bodyPr>
          <a:lstStyle/>
          <a:p>
            <a:r>
              <a:rPr lang="en-US" altLang="zh-TW" sz="3999" dirty="0"/>
              <a:t>Some Fruit</a:t>
            </a:r>
            <a:r>
              <a:rPr lang="en-US" altLang="zh-TW" sz="3999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TW" sz="3999" dirty="0"/>
              <a:t>s Degrees Brix</a:t>
            </a:r>
            <a:endParaRPr lang="zh-TW" altLang="en-US" sz="3999" dirty="0"/>
          </a:p>
        </p:txBody>
      </p:sp>
      <p:sp>
        <p:nvSpPr>
          <p:cNvPr id="5" name="文字方塊 4"/>
          <p:cNvSpPr txBox="1"/>
          <p:nvPr/>
        </p:nvSpPr>
        <p:spPr>
          <a:xfrm>
            <a:off x="8621990" y="1463552"/>
            <a:ext cx="3286492" cy="206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For example, </a:t>
            </a:r>
            <a:b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bananas have </a:t>
            </a:r>
            <a:b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12°Bx (degrees Brix).</a:t>
            </a:r>
            <a:endParaRPr lang="zh-TW" altLang="en-US" sz="31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621990" y="4112757"/>
            <a:ext cx="3286492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Tomatoes have</a:t>
            </a:r>
            <a:b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9°Bx (degrees Brix).</a:t>
            </a:r>
            <a:endParaRPr lang="zh-TW" altLang="en-US" sz="3199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45" y="1122685"/>
            <a:ext cx="6349446" cy="5658241"/>
          </a:xfrm>
        </p:spPr>
      </p:pic>
    </p:spTree>
    <p:extLst>
      <p:ext uri="{BB962C8B-B14F-4D97-AF65-F5344CB8AC3E}">
        <p14:creationId xmlns:p14="http://schemas.microsoft.com/office/powerpoint/2010/main" val="16978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76925" y="2091360"/>
            <a:ext cx="8834974" cy="1526704"/>
          </a:xfrm>
        </p:spPr>
        <p:txBody>
          <a:bodyPr>
            <a:normAutofit/>
          </a:bodyPr>
          <a:lstStyle/>
          <a:p>
            <a:pPr marL="82271" indent="0" algn="ctr">
              <a:buNone/>
            </a:pPr>
            <a:r>
              <a:rPr lang="zh-TW" altLang="en-US" sz="5998" b="1" dirty="0"/>
              <a:t>想想可套用哪些句型？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87" y="3778493"/>
            <a:ext cx="3167527" cy="30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603" y="365924"/>
            <a:ext cx="9141619" cy="1082392"/>
          </a:xfrm>
        </p:spPr>
        <p:txBody>
          <a:bodyPr>
            <a:normAutofit/>
          </a:bodyPr>
          <a:lstStyle/>
          <a:p>
            <a:r>
              <a:rPr lang="zh-TW" altLang="en-US" sz="3999" dirty="0"/>
              <a:t>可套用句型：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199" dirty="0"/>
              <a:t>形容詞比較級、最高級</a:t>
            </a:r>
            <a:endParaRPr lang="en-US" altLang="zh-TW" sz="3199" dirty="0"/>
          </a:p>
          <a:p>
            <a:r>
              <a:rPr lang="en-US" altLang="zh-TW" sz="3199" dirty="0"/>
              <a:t>because + </a:t>
            </a:r>
            <a:r>
              <a:rPr lang="zh-TW" altLang="en-US" sz="3199" dirty="0"/>
              <a:t>子句</a:t>
            </a:r>
            <a:endParaRPr lang="en-US" altLang="zh-TW" sz="3199" dirty="0"/>
          </a:p>
          <a:p>
            <a:r>
              <a:rPr lang="zh-TW" altLang="en-US" sz="3199" dirty="0"/>
              <a:t>其他？</a:t>
            </a:r>
          </a:p>
        </p:txBody>
      </p:sp>
    </p:spTree>
    <p:extLst>
      <p:ext uri="{BB962C8B-B14F-4D97-AF65-F5344CB8AC3E}">
        <p14:creationId xmlns:p14="http://schemas.microsoft.com/office/powerpoint/2010/main" val="17905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999" dirty="0"/>
              <a:t>可套用的評量標準有哪些？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199" dirty="0"/>
              <a:t>聆聽？</a:t>
            </a:r>
            <a:endParaRPr lang="en-US" altLang="zh-TW" sz="3199" dirty="0"/>
          </a:p>
          <a:p>
            <a:r>
              <a:rPr lang="zh-TW" altLang="en-US" sz="3199" dirty="0"/>
              <a:t>口說？</a:t>
            </a:r>
            <a:endParaRPr lang="en-US" altLang="zh-TW" sz="3199" dirty="0"/>
          </a:p>
          <a:p>
            <a:r>
              <a:rPr lang="zh-TW" altLang="en-US" sz="3199" dirty="0"/>
              <a:t>閱讀？</a:t>
            </a:r>
            <a:endParaRPr lang="en-US" altLang="zh-TW" sz="3199" dirty="0"/>
          </a:p>
          <a:p>
            <a:r>
              <a:rPr lang="zh-TW" altLang="en-US" sz="3199" dirty="0"/>
              <a:t>寫作？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4753640" y="2060163"/>
            <a:ext cx="6370265" cy="11354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9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評分指引又要如何撰寫？</a:t>
            </a:r>
          </a:p>
        </p:txBody>
      </p:sp>
    </p:spTree>
    <p:extLst>
      <p:ext uri="{BB962C8B-B14F-4D97-AF65-F5344CB8AC3E}">
        <p14:creationId xmlns:p14="http://schemas.microsoft.com/office/powerpoint/2010/main" val="35584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7D93A710-38E5-4799-8844-84B404F9FE8B}"/>
              </a:ext>
            </a:extLst>
          </p:cNvPr>
          <p:cNvSpPr txBox="1">
            <a:spLocks/>
          </p:cNvSpPr>
          <p:nvPr/>
        </p:nvSpPr>
        <p:spPr>
          <a:xfrm>
            <a:off x="3075042" y="1269323"/>
            <a:ext cx="6038740" cy="2375645"/>
          </a:xfrm>
          <a:prstGeom prst="rect">
            <a:avLst/>
          </a:prstGeom>
        </p:spPr>
        <p:txBody>
          <a:bodyPr vert="horz" lIns="91416" tIns="45708" rIns="91416" bIns="45708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TW" altLang="en-US" sz="5398" b="1" dirty="0"/>
              <a:t>用各國鈔票 </a:t>
            </a:r>
            <a:r>
              <a:rPr lang="en-US" altLang="zh-TW" sz="5398" b="1" dirty="0"/>
              <a:t>(notes)</a:t>
            </a:r>
          </a:p>
          <a:p>
            <a:pPr algn="ctr"/>
            <a:r>
              <a:rPr lang="zh-TW" altLang="en-US" sz="5398" b="1" dirty="0"/>
              <a:t>教長串數字</a:t>
            </a:r>
          </a:p>
        </p:txBody>
      </p:sp>
    </p:spTree>
    <p:extLst>
      <p:ext uri="{BB962C8B-B14F-4D97-AF65-F5344CB8AC3E}">
        <p14:creationId xmlns:p14="http://schemas.microsoft.com/office/powerpoint/2010/main" val="35668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40" y="275460"/>
            <a:ext cx="11086344" cy="712317"/>
          </a:xfrm>
        </p:spPr>
        <p:txBody>
          <a:bodyPr/>
          <a:lstStyle/>
          <a:p>
            <a:r>
              <a:rPr lang="en-US" altLang="zh-TW" cap="none" dirty="0"/>
              <a:t>Activity 1: </a:t>
            </a:r>
            <a:r>
              <a:rPr lang="en-US" altLang="zh-TW" cap="none" dirty="0">
                <a:solidFill>
                  <a:schemeClr val="tx2"/>
                </a:solidFill>
              </a:rPr>
              <a:t>Read</a:t>
            </a:r>
            <a:r>
              <a:rPr lang="en-US" altLang="zh-TW" dirty="0">
                <a:solidFill>
                  <a:schemeClr val="tx2"/>
                </a:solidFill>
              </a:rPr>
              <a:t> </a:t>
            </a:r>
            <a:r>
              <a:rPr lang="en-US" altLang="zh-TW" cap="none" dirty="0">
                <a:solidFill>
                  <a:schemeClr val="tx2"/>
                </a:solidFill>
              </a:rPr>
              <a:t>the Numbers on the Notes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1" y="1053356"/>
            <a:ext cx="3344382" cy="1467433"/>
          </a:xfr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796" y="1063234"/>
            <a:ext cx="3214345" cy="145755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757363" y="2588287"/>
            <a:ext cx="932134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Laos</a:t>
            </a:r>
            <a:endParaRPr lang="zh-TW" altLang="en-US" sz="2399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391114" y="2625542"/>
            <a:ext cx="1661674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Malaysia</a:t>
            </a:r>
            <a:endParaRPr lang="zh-TW" altLang="en-US" sz="2399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1" y="3054446"/>
            <a:ext cx="3344382" cy="1524235"/>
          </a:xfrm>
          <a:prstGeom prst="rect">
            <a:avLst/>
          </a:prstGeom>
        </p:spPr>
      </p:pic>
      <p:pic>
        <p:nvPicPr>
          <p:cNvPr id="13" name="內容版面配置區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701" y="3019123"/>
            <a:ext cx="3553962" cy="1523126"/>
          </a:xfrm>
          <a:prstGeom prst="rect">
            <a:avLst/>
          </a:prstGeom>
        </p:spPr>
      </p:pic>
      <p:pic>
        <p:nvPicPr>
          <p:cNvPr id="14" name="內容版面配置區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16" y="1041338"/>
            <a:ext cx="3214347" cy="147859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90" y="3012908"/>
            <a:ext cx="3344382" cy="152934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375318" y="4620218"/>
            <a:ext cx="1696220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Indonesia</a:t>
            </a:r>
            <a:endParaRPr lang="zh-TW" altLang="en-US" sz="2399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5501496" y="4620218"/>
            <a:ext cx="1625368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Myanmar</a:t>
            </a:r>
            <a:endParaRPr lang="zh-TW" altLang="en-US" sz="2399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9471346" y="2625542"/>
            <a:ext cx="1535569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Thailand</a:t>
            </a:r>
            <a:endParaRPr lang="zh-TW" altLang="en-US" sz="2399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9693876" y="4617706"/>
            <a:ext cx="1450095" cy="42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Vietnam</a:t>
            </a:r>
            <a:endParaRPr lang="zh-TW" altLang="en-US" sz="2399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3" y="5112323"/>
            <a:ext cx="3336760" cy="138464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03" y="5124863"/>
            <a:ext cx="3336760" cy="1498137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6930821" y="5873930"/>
            <a:ext cx="1590086" cy="424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Singapore</a:t>
            </a:r>
            <a:endParaRPr lang="zh-TW" altLang="en-US" sz="2399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930619" y="5400474"/>
            <a:ext cx="2330480" cy="424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399" dirty="0"/>
              <a:t>The Philippines</a:t>
            </a:r>
            <a:endParaRPr lang="zh-TW" altLang="en-US" sz="2399" dirty="0"/>
          </a:p>
        </p:txBody>
      </p:sp>
    </p:spTree>
    <p:extLst>
      <p:ext uri="{BB962C8B-B14F-4D97-AF65-F5344CB8AC3E}">
        <p14:creationId xmlns:p14="http://schemas.microsoft.com/office/powerpoint/2010/main" val="10384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22DD1-5A00-4690-A5EA-F54CDBA9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924"/>
            <a:ext cx="9827240" cy="903399"/>
          </a:xfrm>
        </p:spPr>
        <p:txBody>
          <a:bodyPr>
            <a:normAutofit/>
          </a:bodyPr>
          <a:lstStyle/>
          <a:p>
            <a:r>
              <a:rPr lang="zh-TW" altLang="en-US" dirty="0"/>
              <a:t>緩解焦慮是促進學生</a:t>
            </a:r>
            <a:r>
              <a:rPr lang="zh-TW" altLang="en-US"/>
              <a:t>有效學習不可迴避之務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9F9168-E167-4CF1-8E1E-E68FE33B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557279"/>
            <a:ext cx="9141619" cy="482328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緩解焦慮必須是全方面的：</a:t>
            </a:r>
            <a:endParaRPr lang="en-US" altLang="zh-TW" b="1" dirty="0"/>
          </a:p>
          <a:p>
            <a:r>
              <a:rPr lang="zh-TW" altLang="en-US" dirty="0"/>
              <a:t>課程教材內容：不要過難，尤其是跨領域內容。</a:t>
            </a:r>
            <a:endParaRPr lang="en-US" altLang="zh-TW" dirty="0"/>
          </a:p>
          <a:p>
            <a:r>
              <a:rPr lang="zh-TW" altLang="en-US" dirty="0"/>
              <a:t>教學法，或活動</a:t>
            </a:r>
            <a:r>
              <a:rPr lang="en-US" altLang="zh-TW" dirty="0"/>
              <a:t>/</a:t>
            </a:r>
            <a:r>
              <a:rPr lang="zh-TW" altLang="en-US" dirty="0"/>
              <a:t>任務設計：隨時依上課時學生反應而調整。</a:t>
            </a:r>
            <a:endParaRPr lang="en-US" altLang="zh-TW" dirty="0"/>
          </a:p>
          <a:p>
            <a:r>
              <a:rPr lang="zh-TW" altLang="en-US" dirty="0"/>
              <a:t>評量：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en-US" dirty="0"/>
              <a:t>要讓各種程度學生都可以回答 </a:t>
            </a:r>
            <a:r>
              <a:rPr lang="en-US" altLang="zh-TW" dirty="0"/>
              <a:t>(</a:t>
            </a:r>
            <a:r>
              <a:rPr lang="zh-TW" altLang="en-US" dirty="0"/>
              <a:t>差異化評量</a:t>
            </a:r>
            <a:r>
              <a:rPr lang="en-US" altLang="zh-TW" dirty="0"/>
              <a:t>)</a:t>
            </a:r>
          </a:p>
          <a:p>
            <a:pPr marL="691942" indent="-514196">
              <a:buAutoNum type="arabicPeriod"/>
            </a:pPr>
            <a:r>
              <a:rPr lang="zh-TW" altLang="en-US" dirty="0"/>
              <a:t>依標準本位評量表現標準評等第</a:t>
            </a:r>
            <a:endParaRPr lang="en-US" altLang="zh-TW" dirty="0"/>
          </a:p>
          <a:p>
            <a:pPr marL="691942" indent="-514196">
              <a:buAutoNum type="arabicPeriod"/>
            </a:pPr>
            <a:r>
              <a:rPr lang="zh-TW" altLang="en-US" dirty="0"/>
              <a:t>依評等結果實施補救</a:t>
            </a:r>
            <a:r>
              <a:rPr lang="en-US" altLang="zh-TW" dirty="0"/>
              <a:t>/</a:t>
            </a:r>
            <a:r>
              <a:rPr lang="zh-TW" altLang="en-US" dirty="0"/>
              <a:t>加深加廣教學</a:t>
            </a:r>
          </a:p>
        </p:txBody>
      </p:sp>
    </p:spTree>
    <p:extLst>
      <p:ext uri="{BB962C8B-B14F-4D97-AF65-F5344CB8AC3E}">
        <p14:creationId xmlns:p14="http://schemas.microsoft.com/office/powerpoint/2010/main" val="17209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1586" y="216981"/>
            <a:ext cx="9994837" cy="658640"/>
          </a:xfrm>
        </p:spPr>
        <p:txBody>
          <a:bodyPr>
            <a:normAutofit/>
          </a:bodyPr>
          <a:lstStyle/>
          <a:p>
            <a:r>
              <a:rPr lang="zh-TW" altLang="en-US" dirty="0"/>
              <a:t>各國超大面額紙鈔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710" y="3605735"/>
            <a:ext cx="6090223" cy="2850742"/>
          </a:xfrm>
        </p:spPr>
      </p:pic>
      <p:sp>
        <p:nvSpPr>
          <p:cNvPr id="4" name="文字方塊 3"/>
          <p:cNvSpPr txBox="1"/>
          <p:nvPr/>
        </p:nvSpPr>
        <p:spPr>
          <a:xfrm>
            <a:off x="1561693" y="6133395"/>
            <a:ext cx="4557369" cy="645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799" dirty="0"/>
              <a:t>圖片出處：</a:t>
            </a:r>
            <a:br>
              <a:rPr lang="en-US" altLang="zh-TW" sz="1799" dirty="0"/>
            </a:br>
            <a:r>
              <a:rPr lang="en-US" altLang="zh-TW" sz="1799" dirty="0">
                <a:hlinkClick r:id="rId4"/>
              </a:rPr>
              <a:t>http://mstar.pixnet.net/blog/post/16556022</a:t>
            </a:r>
            <a:r>
              <a:rPr lang="en-US" altLang="zh-TW" sz="1799" dirty="0"/>
              <a:t> </a:t>
            </a:r>
            <a:endParaRPr lang="zh-TW" altLang="en-US" sz="1799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86" y="875622"/>
            <a:ext cx="5401554" cy="268384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043140" y="921890"/>
            <a:ext cx="1886821" cy="522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99" dirty="0"/>
              <a:t>Zimbabwe</a:t>
            </a:r>
            <a:endParaRPr lang="zh-TW" altLang="en-US" sz="2799" dirty="0"/>
          </a:p>
        </p:txBody>
      </p:sp>
      <p:sp>
        <p:nvSpPr>
          <p:cNvPr id="8" name="文字方塊 7"/>
          <p:cNvSpPr txBox="1"/>
          <p:nvPr/>
        </p:nvSpPr>
        <p:spPr>
          <a:xfrm>
            <a:off x="9951032" y="3082650"/>
            <a:ext cx="1168606" cy="522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799" dirty="0"/>
              <a:t>Serbia</a:t>
            </a:r>
            <a:endParaRPr lang="zh-TW" altLang="en-US" sz="2799" dirty="0"/>
          </a:p>
        </p:txBody>
      </p:sp>
      <p:sp>
        <p:nvSpPr>
          <p:cNvPr id="3" name="圓角矩形圖說文字 2"/>
          <p:cNvSpPr/>
          <p:nvPr/>
        </p:nvSpPr>
        <p:spPr>
          <a:xfrm>
            <a:off x="1641585" y="3555270"/>
            <a:ext cx="2976836" cy="1318302"/>
          </a:xfrm>
          <a:prstGeom prst="wedgeRoundRectCallout">
            <a:avLst>
              <a:gd name="adj1" fmla="val -22342"/>
              <a:gd name="adj2" fmla="val -6641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79882" r="75388"/>
          <a:stretch/>
        </p:blipFill>
        <p:spPr>
          <a:xfrm>
            <a:off x="1813935" y="3605734"/>
            <a:ext cx="2589740" cy="1213554"/>
          </a:xfrm>
          <a:prstGeom prst="rect">
            <a:avLst/>
          </a:prstGeom>
        </p:spPr>
      </p:pic>
      <p:sp>
        <p:nvSpPr>
          <p:cNvPr id="10" name="圓角矩形圖說文字 9"/>
          <p:cNvSpPr/>
          <p:nvPr/>
        </p:nvSpPr>
        <p:spPr>
          <a:xfrm>
            <a:off x="3342404" y="5031105"/>
            <a:ext cx="2542513" cy="1204716"/>
          </a:xfrm>
          <a:prstGeom prst="wedgeRoundRectCallout">
            <a:avLst>
              <a:gd name="adj1" fmla="val 57142"/>
              <a:gd name="adj2" fmla="val 282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pic>
        <p:nvPicPr>
          <p:cNvPr id="11" name="內容版面配置區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67288" r="72636" b="8661"/>
          <a:stretch/>
        </p:blipFill>
        <p:spPr>
          <a:xfrm>
            <a:off x="3399539" y="5081906"/>
            <a:ext cx="2420722" cy="11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idx="1"/>
          </p:nvPr>
        </p:nvSpPr>
        <p:spPr>
          <a:xfrm>
            <a:off x="2674923" y="2205183"/>
            <a:ext cx="6838979" cy="1677757"/>
          </a:xfrm>
        </p:spPr>
        <p:txBody>
          <a:bodyPr>
            <a:normAutofit fontScale="97500"/>
          </a:bodyPr>
          <a:lstStyle/>
          <a:p>
            <a:pPr marL="82271" indent="0" algn="ctr">
              <a:buNone/>
            </a:pPr>
            <a:r>
              <a:rPr lang="zh-TW" altLang="en-US" sz="4399" b="1" dirty="0"/>
              <a:t>若以「水果」當主題，</a:t>
            </a:r>
            <a:endParaRPr lang="en-US" altLang="zh-TW" sz="4399" b="1" dirty="0"/>
          </a:p>
          <a:p>
            <a:pPr marL="82271" indent="0" algn="ctr">
              <a:buNone/>
            </a:pPr>
            <a:r>
              <a:rPr lang="zh-TW" altLang="en-US" sz="4399" b="1" dirty="0">
                <a:solidFill>
                  <a:srgbClr val="C00000"/>
                </a:solidFill>
              </a:rPr>
              <a:t>七年級</a:t>
            </a:r>
            <a:r>
              <a:rPr lang="zh-TW" altLang="en-US" sz="4399" b="1" dirty="0"/>
              <a:t>還可以如何做？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5343D4-30E9-4F65-9DB8-87A0426DA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0" y="3236725"/>
            <a:ext cx="1905000" cy="1905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4F8FD15-5D25-4AD5-9091-4C4636DB3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4149080"/>
            <a:ext cx="1905000" cy="1905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A78D5A-04E4-4AA9-A364-D7FBFCFD3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3645024"/>
            <a:ext cx="1905000" cy="1905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BA055EC-E1F1-4B48-ADFD-E5ACC12C5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28" y="908720"/>
            <a:ext cx="1905000" cy="190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615A64D-F51E-4914-A4DD-1EFDBD7FD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552457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4CB87-0E86-406F-87D2-21BC56CF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跨生物科領域</a:t>
            </a:r>
            <a:r>
              <a:rPr lang="en-US" altLang="zh-TW" dirty="0"/>
              <a:t>-1 (</a:t>
            </a:r>
            <a:r>
              <a:rPr lang="zh-TW" altLang="en-US" dirty="0"/>
              <a:t>增加水果名稱詞彙 </a:t>
            </a:r>
            <a:r>
              <a:rPr lang="en-US" altLang="zh-TW" dirty="0"/>
              <a:t>I)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34E33C-E186-4DA8-B5B2-85C7CB3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199" dirty="0"/>
              <a:t>apple:</a:t>
            </a:r>
          </a:p>
          <a:p>
            <a:pPr marL="177747" indent="0">
              <a:buNone/>
            </a:pPr>
            <a:endParaRPr lang="en-US" altLang="zh-TW" sz="3199" dirty="0"/>
          </a:p>
          <a:p>
            <a:r>
              <a:rPr lang="en-US" altLang="zh-TW" sz="3199" dirty="0"/>
              <a:t>fruit:</a:t>
            </a:r>
          </a:p>
          <a:p>
            <a:endParaRPr lang="zh-TW" altLang="en-US" sz="3199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F905FA-0CCB-429E-AD75-09579AEA6A43}"/>
              </a:ext>
            </a:extLst>
          </p:cNvPr>
          <p:cNvSpPr/>
          <p:nvPr/>
        </p:nvSpPr>
        <p:spPr>
          <a:xfrm>
            <a:off x="1822281" y="2421151"/>
            <a:ext cx="2544389" cy="64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pineapple,</a:t>
            </a:r>
            <a:endParaRPr lang="zh-TW" altLang="en-US" sz="3199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60053B-35BC-45C1-9C18-090A508D1507}"/>
              </a:ext>
            </a:extLst>
          </p:cNvPr>
          <p:cNvSpPr/>
          <p:nvPr/>
        </p:nvSpPr>
        <p:spPr>
          <a:xfrm>
            <a:off x="4366670" y="2421151"/>
            <a:ext cx="2544389" cy="64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sugar apple,</a:t>
            </a:r>
            <a:endParaRPr lang="zh-TW" altLang="en-US" sz="3199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341272-31EE-4D52-B364-5A1D17A8F7A2}"/>
              </a:ext>
            </a:extLst>
          </p:cNvPr>
          <p:cNvSpPr/>
          <p:nvPr/>
        </p:nvSpPr>
        <p:spPr>
          <a:xfrm>
            <a:off x="6911059" y="2421151"/>
            <a:ext cx="2544389" cy="647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wax apple</a:t>
            </a:r>
            <a:endParaRPr lang="zh-TW" altLang="en-US" sz="3199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2068B3-AC8E-4FCE-A818-315C6F9F0335}"/>
              </a:ext>
            </a:extLst>
          </p:cNvPr>
          <p:cNvSpPr/>
          <p:nvPr/>
        </p:nvSpPr>
        <p:spPr>
          <a:xfrm>
            <a:off x="1822281" y="3788947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star fruit,</a:t>
            </a:r>
            <a:endParaRPr lang="zh-TW" altLang="en-US" sz="3199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E7C1D17-69CC-4010-9C1B-CF1273A3DAB4}"/>
              </a:ext>
            </a:extLst>
          </p:cNvPr>
          <p:cNvSpPr/>
          <p:nvPr/>
        </p:nvSpPr>
        <p:spPr>
          <a:xfrm>
            <a:off x="4366670" y="3788947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passion fruit,</a:t>
            </a:r>
            <a:endParaRPr lang="zh-TW" altLang="en-US" sz="31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66067F-DB5B-48F6-8351-3260B720AFB6}"/>
              </a:ext>
            </a:extLst>
          </p:cNvPr>
          <p:cNvSpPr/>
          <p:nvPr/>
        </p:nvSpPr>
        <p:spPr>
          <a:xfrm>
            <a:off x="6911059" y="3788947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bell fruit,</a:t>
            </a:r>
            <a:endParaRPr lang="zh-TW" altLang="en-US" sz="3199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E243BF-6E3A-4CF1-99B2-6D57D49EFFA5}"/>
              </a:ext>
            </a:extLst>
          </p:cNvPr>
          <p:cNvSpPr/>
          <p:nvPr/>
        </p:nvSpPr>
        <p:spPr>
          <a:xfrm>
            <a:off x="1822281" y="4655129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kiwi fruit,</a:t>
            </a:r>
            <a:endParaRPr lang="zh-TW" altLang="en-US" sz="3199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7038556-E369-4435-9E7A-F0CDA948E9E7}"/>
              </a:ext>
            </a:extLst>
          </p:cNvPr>
          <p:cNvSpPr/>
          <p:nvPr/>
        </p:nvSpPr>
        <p:spPr>
          <a:xfrm>
            <a:off x="4366670" y="4655129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dragon fruit</a:t>
            </a:r>
            <a:endParaRPr lang="zh-TW" altLang="en-US" sz="3199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454384-C391-4FA6-967B-B66C3C91DD5D}"/>
              </a:ext>
            </a:extLst>
          </p:cNvPr>
          <p:cNvSpPr/>
          <p:nvPr/>
        </p:nvSpPr>
        <p:spPr>
          <a:xfrm>
            <a:off x="6911059" y="4655129"/>
            <a:ext cx="2544389" cy="6479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grapefruit</a:t>
            </a:r>
            <a:endParaRPr lang="zh-TW" altLang="en-US" sz="3199" dirty="0"/>
          </a:p>
        </p:txBody>
      </p:sp>
    </p:spTree>
    <p:extLst>
      <p:ext uri="{BB962C8B-B14F-4D97-AF65-F5344CB8AC3E}">
        <p14:creationId xmlns:p14="http://schemas.microsoft.com/office/powerpoint/2010/main" val="28371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4D56BA-09AF-4374-B3B1-DE87C521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跨生物科領域</a:t>
            </a:r>
            <a:r>
              <a:rPr lang="en-US" altLang="zh-TW" dirty="0"/>
              <a:t>-2 (</a:t>
            </a:r>
            <a:r>
              <a:rPr lang="zh-TW" altLang="en-US" dirty="0"/>
              <a:t>增加水果名稱詞彙 </a:t>
            </a:r>
            <a:r>
              <a:rPr lang="en-US" altLang="zh-TW" dirty="0"/>
              <a:t>II)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A65E46-05D2-4856-BDE7-464253224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03" y="1701258"/>
            <a:ext cx="9141619" cy="4103387"/>
          </a:xfrm>
        </p:spPr>
        <p:txBody>
          <a:bodyPr>
            <a:normAutofit/>
          </a:bodyPr>
          <a:lstStyle/>
          <a:p>
            <a:r>
              <a:rPr lang="zh-TW" altLang="en-US" sz="3199" dirty="0"/>
              <a:t>中、英文名稱發音很像的水果：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1D2C4D-8D13-44DA-801F-183164B16EFF}"/>
              </a:ext>
            </a:extLst>
          </p:cNvPr>
          <p:cNvSpPr/>
          <p:nvPr/>
        </p:nvSpPr>
        <p:spPr>
          <a:xfrm>
            <a:off x="4366668" y="2421151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 err="1"/>
              <a:t>longan</a:t>
            </a:r>
            <a:r>
              <a:rPr lang="en-US" altLang="zh-TW" sz="3199" dirty="0"/>
              <a:t>,</a:t>
            </a:r>
            <a:endParaRPr lang="zh-TW" altLang="en-US" sz="3199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C4AF553-6063-41D6-A5AD-7583F4A71813}"/>
              </a:ext>
            </a:extLst>
          </p:cNvPr>
          <p:cNvSpPr/>
          <p:nvPr/>
        </p:nvSpPr>
        <p:spPr>
          <a:xfrm>
            <a:off x="6911058" y="2421151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lychee,</a:t>
            </a:r>
            <a:endParaRPr lang="zh-TW" altLang="en-US" sz="3199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E148B9D-9C9C-42B3-8FF8-2AA9FA4DDC9C}"/>
              </a:ext>
            </a:extLst>
          </p:cNvPr>
          <p:cNvSpPr/>
          <p:nvPr/>
        </p:nvSpPr>
        <p:spPr>
          <a:xfrm>
            <a:off x="1824953" y="3540202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melon,</a:t>
            </a:r>
            <a:endParaRPr lang="zh-TW" altLang="en-US" sz="3199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280CF5-4038-45E3-A73C-FFFBA2F120B3}"/>
              </a:ext>
            </a:extLst>
          </p:cNvPr>
          <p:cNvSpPr/>
          <p:nvPr/>
        </p:nvSpPr>
        <p:spPr>
          <a:xfrm>
            <a:off x="4366668" y="3540201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lemon,</a:t>
            </a:r>
            <a:endParaRPr lang="zh-TW" altLang="en-US" sz="3199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1A51C7-C19E-4F4D-B4CE-1BF32AD50B42}"/>
              </a:ext>
            </a:extLst>
          </p:cNvPr>
          <p:cNvSpPr/>
          <p:nvPr/>
        </p:nvSpPr>
        <p:spPr>
          <a:xfrm>
            <a:off x="6911057" y="3540200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lime,</a:t>
            </a:r>
            <a:endParaRPr lang="zh-TW" altLang="en-US" sz="3199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CD06CE-9D3F-4D46-90BD-6E2D9ABB1024}"/>
              </a:ext>
            </a:extLst>
          </p:cNvPr>
          <p:cNvSpPr/>
          <p:nvPr/>
        </p:nvSpPr>
        <p:spPr>
          <a:xfrm>
            <a:off x="1822280" y="4646080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durian</a:t>
            </a:r>
            <a:endParaRPr lang="zh-TW" altLang="en-US" sz="3199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37ADA2-FA5C-4A06-96D1-C39A7CA5E937}"/>
              </a:ext>
            </a:extLst>
          </p:cNvPr>
          <p:cNvSpPr/>
          <p:nvPr/>
        </p:nvSpPr>
        <p:spPr>
          <a:xfrm>
            <a:off x="6911057" y="4646079"/>
            <a:ext cx="2544389" cy="64790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tomato</a:t>
            </a:r>
            <a:endParaRPr lang="zh-TW" altLang="en-US" sz="3199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A4B5B3-CDDC-42C4-98E1-BB3077E10DC5}"/>
              </a:ext>
            </a:extLst>
          </p:cNvPr>
          <p:cNvSpPr/>
          <p:nvPr/>
        </p:nvSpPr>
        <p:spPr>
          <a:xfrm>
            <a:off x="1822278" y="2421151"/>
            <a:ext cx="2544389" cy="64790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 dirty="0"/>
              <a:t>mango,</a:t>
            </a:r>
            <a:endParaRPr lang="zh-TW" altLang="en-US" sz="3199" dirty="0"/>
          </a:p>
        </p:txBody>
      </p:sp>
    </p:spTree>
    <p:extLst>
      <p:ext uri="{BB962C8B-B14F-4D97-AF65-F5344CB8AC3E}">
        <p14:creationId xmlns:p14="http://schemas.microsoft.com/office/powerpoint/2010/main" val="3623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8C20C2-98AE-4B57-961C-A690D44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92" y="2346608"/>
            <a:ext cx="9827240" cy="1082392"/>
          </a:xfrm>
        </p:spPr>
        <p:txBody>
          <a:bodyPr>
            <a:normAutofit/>
          </a:bodyPr>
          <a:lstStyle/>
          <a:p>
            <a:pPr algn="ctr"/>
            <a:r>
              <a:rPr lang="zh-TW" altLang="en-US" sz="5398" dirty="0"/>
              <a:t>可以設計哪些</a:t>
            </a:r>
            <a:r>
              <a:rPr lang="en-US" altLang="zh-TW" sz="5398" dirty="0"/>
              <a:t>activities</a:t>
            </a:r>
            <a:r>
              <a:rPr lang="zh-TW" altLang="en-US" sz="5398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0561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1784A0-4B23-4F36-AA1D-D8E81AF6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603" y="365924"/>
            <a:ext cx="9141619" cy="1082392"/>
          </a:xfrm>
        </p:spPr>
        <p:txBody>
          <a:bodyPr/>
          <a:lstStyle/>
          <a:p>
            <a:r>
              <a:rPr lang="en-US" altLang="zh-TW" dirty="0"/>
              <a:t>Activity</a:t>
            </a:r>
            <a:r>
              <a:rPr lang="zh-TW" altLang="en-US" dirty="0"/>
              <a:t>參考</a:t>
            </a:r>
            <a:r>
              <a:rPr lang="en-US" altLang="zh-TW" dirty="0"/>
              <a:t>-1 (</a:t>
            </a:r>
            <a:r>
              <a:rPr lang="zh-TW" altLang="en-US" dirty="0"/>
              <a:t>口說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C9EF31-AE9F-4644-9343-2B00990D3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853736" cy="4191000"/>
          </a:xfrm>
        </p:spPr>
        <p:txBody>
          <a:bodyPr>
            <a:normAutofit/>
          </a:bodyPr>
          <a:lstStyle/>
          <a:p>
            <a:r>
              <a:rPr lang="zh-TW" altLang="en-US" sz="3199" dirty="0"/>
              <a:t>可出示以上所教過的水果圖示，然後要求學生搶答。</a:t>
            </a:r>
            <a:endParaRPr lang="en-US" altLang="zh-TW" sz="3199" dirty="0"/>
          </a:p>
          <a:p>
            <a:r>
              <a:rPr lang="zh-TW" altLang="en-US" sz="3199" dirty="0"/>
              <a:t>或用配對方式，請學生搶答。</a:t>
            </a:r>
          </a:p>
        </p:txBody>
      </p:sp>
    </p:spTree>
    <p:extLst>
      <p:ext uri="{BB962C8B-B14F-4D97-AF65-F5344CB8AC3E}">
        <p14:creationId xmlns:p14="http://schemas.microsoft.com/office/powerpoint/2010/main" val="33911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603" y="333462"/>
            <a:ext cx="9827240" cy="1082392"/>
          </a:xfrm>
        </p:spPr>
        <p:txBody>
          <a:bodyPr/>
          <a:lstStyle/>
          <a:p>
            <a:r>
              <a:rPr lang="en-US" altLang="zh-TW" dirty="0"/>
              <a:t>Activity</a:t>
            </a:r>
            <a:r>
              <a:rPr lang="zh-TW" altLang="en-US" dirty="0"/>
              <a:t>參考</a:t>
            </a:r>
            <a:r>
              <a:rPr lang="en-US" altLang="zh-TW" dirty="0"/>
              <a:t>-2a (</a:t>
            </a:r>
            <a:r>
              <a:rPr lang="zh-TW" altLang="en-US" dirty="0"/>
              <a:t>口說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5212" y="1828800"/>
            <a:ext cx="9493696" cy="4191000"/>
          </a:xfrm>
        </p:spPr>
        <p:txBody>
          <a:bodyPr/>
          <a:lstStyle/>
          <a:p>
            <a:pPr>
              <a:spcBef>
                <a:spcPts val="1799"/>
              </a:spcBef>
            </a:pPr>
            <a:r>
              <a:rPr lang="zh-TW" altLang="en-US" sz="3199" dirty="0"/>
              <a:t>由甲學生在乙學生背後寫一水果名，然後請乙學生猜出該水果英文字，並再</a:t>
            </a:r>
            <a:r>
              <a:rPr lang="zh-TW" altLang="en-US" sz="3199" b="1" dirty="0"/>
              <a:t>說</a:t>
            </a:r>
            <a:r>
              <a:rPr lang="zh-TW" altLang="en-US" sz="3199" dirty="0"/>
              <a:t>、</a:t>
            </a:r>
            <a:r>
              <a:rPr lang="zh-TW" altLang="en-US" sz="3199" b="1" dirty="0"/>
              <a:t>拼</a:t>
            </a:r>
            <a:r>
              <a:rPr lang="zh-TW" altLang="en-US" sz="3199" dirty="0"/>
              <a:t>出其</a:t>
            </a:r>
            <a:r>
              <a:rPr lang="zh-TW" altLang="en-US" sz="3199" b="1" dirty="0"/>
              <a:t>複數形</a:t>
            </a:r>
            <a:r>
              <a:rPr lang="zh-TW" altLang="en-US" sz="3199" dirty="0"/>
              <a:t>。</a:t>
            </a:r>
            <a:endParaRPr lang="en-US" altLang="zh-TW" sz="3199" dirty="0"/>
          </a:p>
          <a:p>
            <a:pPr>
              <a:spcBef>
                <a:spcPts val="1799"/>
              </a:spcBef>
            </a:pPr>
            <a:r>
              <a:rPr lang="en-US" altLang="zh-TW" sz="3199" dirty="0"/>
              <a:t>※ </a:t>
            </a:r>
            <a:r>
              <a:rPr lang="zh-TW" altLang="en-US" sz="3199" dirty="0"/>
              <a:t>因有身體碰觸，</a:t>
            </a:r>
            <a:r>
              <a:rPr lang="zh-TW" altLang="en-US" sz="3199" b="1" dirty="0"/>
              <a:t>男女分開</a:t>
            </a:r>
            <a:r>
              <a:rPr lang="zh-TW" altLang="en-US" sz="3199" dirty="0"/>
              <a:t>二人一組。</a:t>
            </a:r>
            <a:endParaRPr lang="en-US" altLang="zh-TW" sz="3199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754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31079" y="333462"/>
            <a:ext cx="9827240" cy="1082392"/>
          </a:xfrm>
        </p:spPr>
        <p:txBody>
          <a:bodyPr/>
          <a:lstStyle/>
          <a:p>
            <a:r>
              <a:rPr lang="en-US" altLang="zh-TW" dirty="0"/>
              <a:t>Activity</a:t>
            </a:r>
            <a:r>
              <a:rPr lang="zh-TW" altLang="en-US" dirty="0"/>
              <a:t>參考</a:t>
            </a:r>
            <a:r>
              <a:rPr lang="en-US" altLang="zh-TW" dirty="0"/>
              <a:t>-2b (</a:t>
            </a:r>
            <a:r>
              <a:rPr lang="zh-TW" altLang="en-US" dirty="0"/>
              <a:t>口說評分方式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645175" y="1701258"/>
            <a:ext cx="9994837" cy="4028618"/>
          </a:xfrm>
        </p:spPr>
        <p:txBody>
          <a:bodyPr>
            <a:normAutofit/>
          </a:bodyPr>
          <a:lstStyle/>
          <a:p>
            <a:pPr marL="82271" indent="0">
              <a:lnSpc>
                <a:spcPct val="110000"/>
              </a:lnSpc>
              <a:spcBef>
                <a:spcPts val="2399"/>
              </a:spcBef>
              <a:buNone/>
            </a:pP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在「猜出水果英文名字」、「</a:t>
            </a:r>
            <a:r>
              <a:rPr lang="zh-TW" altLang="en-US" sz="3199" b="1" dirty="0"/>
              <a:t>說</a:t>
            </a:r>
            <a:r>
              <a:rPr lang="zh-TW" altLang="en-US" sz="3199" dirty="0"/>
              <a:t>、</a:t>
            </a:r>
            <a:r>
              <a:rPr lang="zh-TW" altLang="en-US" sz="3199" b="1" dirty="0"/>
              <a:t>拼</a:t>
            </a:r>
            <a:r>
              <a:rPr lang="zh-TW" altLang="en-US" sz="3199" dirty="0"/>
              <a:t>出其</a:t>
            </a:r>
            <a:r>
              <a:rPr lang="zh-TW" altLang="en-US" sz="3199" b="1" dirty="0"/>
              <a:t>複數形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」二項</a:t>
            </a:r>
            <a:r>
              <a:rPr lang="zh-TW" altLang="en-US" sz="3199" b="1" dirty="0">
                <a:solidFill>
                  <a:srgbClr val="222222"/>
                </a:solidFill>
                <a:cs typeface="Arial" panose="020B0604020202020204" pitchFamily="34" charset="0"/>
              </a:rPr>
              <a:t>口說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評量中：</a:t>
            </a:r>
            <a:endParaRPr lang="en-US" altLang="zh-TW" sz="3199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>
              <a:spcBef>
                <a:spcPts val="2399"/>
              </a:spcBef>
            </a:pP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兩者都答對為 </a:t>
            </a:r>
            <a:r>
              <a:rPr lang="en-US" altLang="zh-TW" sz="3199" dirty="0">
                <a:solidFill>
                  <a:srgbClr val="222222"/>
                </a:solidFill>
                <a:cs typeface="Arial" panose="020B0604020202020204" pitchFamily="34" charset="0"/>
              </a:rPr>
              <a:t>B 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等級</a:t>
            </a:r>
            <a:endParaRPr lang="en-US" altLang="zh-TW" sz="3199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只答對一個，則為 </a:t>
            </a:r>
            <a:r>
              <a:rPr lang="en-US" altLang="zh-TW" sz="3199" dirty="0">
                <a:solidFill>
                  <a:srgbClr val="222222"/>
                </a:solidFill>
                <a:cs typeface="Arial" panose="020B0604020202020204" pitchFamily="34" charset="0"/>
              </a:rPr>
              <a:t>C 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等級</a:t>
            </a:r>
            <a:endParaRPr lang="en-US" altLang="zh-TW" sz="3199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若拼錯字，則為 </a:t>
            </a:r>
            <a:r>
              <a:rPr lang="en-US" altLang="zh-TW" sz="3199" dirty="0">
                <a:solidFill>
                  <a:srgbClr val="222222"/>
                </a:solidFill>
                <a:cs typeface="Arial" panose="020B0604020202020204" pitchFamily="34" charset="0"/>
              </a:rPr>
              <a:t>D 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等級</a:t>
            </a:r>
            <a:endParaRPr lang="en-US" altLang="zh-TW" sz="3199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都沒說，則為 </a:t>
            </a:r>
            <a:r>
              <a:rPr lang="en-US" altLang="zh-TW" sz="3199" dirty="0">
                <a:solidFill>
                  <a:srgbClr val="222222"/>
                </a:solidFill>
                <a:cs typeface="Arial" panose="020B0604020202020204" pitchFamily="34" charset="0"/>
              </a:rPr>
              <a:t>E </a:t>
            </a:r>
            <a:r>
              <a:rPr lang="zh-TW" altLang="en-US" sz="3199" dirty="0">
                <a:solidFill>
                  <a:srgbClr val="222222"/>
                </a:solidFill>
                <a:cs typeface="Arial" panose="020B0604020202020204" pitchFamily="34" charset="0"/>
              </a:rPr>
              <a:t>等級</a:t>
            </a:r>
          </a:p>
        </p:txBody>
      </p:sp>
    </p:spTree>
    <p:extLst>
      <p:ext uri="{BB962C8B-B14F-4D97-AF65-F5344CB8AC3E}">
        <p14:creationId xmlns:p14="http://schemas.microsoft.com/office/powerpoint/2010/main" val="28474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6B55BD-4261-48C6-89D9-A1499B07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Activity</a:t>
            </a:r>
            <a:r>
              <a:rPr lang="zh-TW" altLang="en-US" dirty="0"/>
              <a:t>參考</a:t>
            </a:r>
            <a:r>
              <a:rPr lang="en-US" altLang="zh-TW" dirty="0"/>
              <a:t>-3 (</a:t>
            </a:r>
            <a:r>
              <a:rPr lang="zh-TW" altLang="en-US" dirty="0"/>
              <a:t>聆聽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0A1162-B65C-4067-B329-B3B07CD5F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212" y="1828800"/>
            <a:ext cx="9493696" cy="4191000"/>
          </a:xfrm>
        </p:spPr>
        <p:txBody>
          <a:bodyPr/>
          <a:lstStyle/>
          <a:p>
            <a:r>
              <a:rPr lang="zh-TW" altLang="en-US" sz="2999" dirty="0"/>
              <a:t>老師先張貼一張有</a:t>
            </a:r>
            <a:r>
              <a:rPr lang="en-US" altLang="zh-TW" sz="2999" dirty="0"/>
              <a:t>12</a:t>
            </a:r>
            <a:r>
              <a:rPr lang="zh-TW" altLang="en-US" sz="2999" dirty="0"/>
              <a:t>個月份的表在黑板上。</a:t>
            </a:r>
            <a:endParaRPr lang="en-US" altLang="zh-TW" sz="2999" dirty="0"/>
          </a:p>
          <a:p>
            <a:pPr>
              <a:lnSpc>
                <a:spcPct val="100000"/>
              </a:lnSpc>
            </a:pPr>
            <a:r>
              <a:rPr lang="zh-TW" altLang="en-US" sz="2999" dirty="0"/>
              <a:t>然後老師唸出一個句子，如</a:t>
            </a:r>
            <a:r>
              <a:rPr lang="en-US" altLang="zh-TW" sz="2999" dirty="0"/>
              <a:t>We can eat strawberries in January, February, March, and April.</a:t>
            </a:r>
          </a:p>
          <a:p>
            <a:pPr>
              <a:lnSpc>
                <a:spcPct val="100000"/>
              </a:lnSpc>
            </a:pPr>
            <a:r>
              <a:rPr lang="zh-TW" altLang="en-US" sz="2999" dirty="0"/>
              <a:t>然後學生得依所聽到的內容，先挑出草莓圖，然後貼在黑板上正確的月份上。</a:t>
            </a:r>
            <a:endParaRPr lang="en-US" altLang="zh-TW" sz="2999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15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017C53-4EA8-44E7-AAED-8D2AA860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1" y="2564904"/>
            <a:ext cx="8686801" cy="1066800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也可以試試  </a:t>
            </a:r>
            <a:r>
              <a:rPr lang="zh-TW" altLang="en-US" sz="5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跨數學領域</a:t>
            </a:r>
          </a:p>
        </p:txBody>
      </p:sp>
    </p:spTree>
    <p:extLst>
      <p:ext uri="{BB962C8B-B14F-4D97-AF65-F5344CB8AC3E}">
        <p14:creationId xmlns:p14="http://schemas.microsoft.com/office/powerpoint/2010/main" val="31821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商務策略簡報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1901_TF03460663.potx" id="{CA205AA1-F0A2-4EFA-8929-33A26053ED7C}" vid="{5DDE2F13-7488-4895-811E-FD5DE3AB6C6B}"/>
    </a:ext>
  </a:extLst>
</a:theme>
</file>

<file path=ppt/theme/theme2.xml><?xml version="1.0" encoding="utf-8"?>
<a:theme xmlns:a="http://schemas.openxmlformats.org/drawingml/2006/main" name="Office 佈景主題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FF1070-8794-47AC-90B7-1F2E078096F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商務策略簡報</Template>
  <TotalTime>984</TotalTime>
  <Words>5017</Words>
  <Application>Microsoft Office PowerPoint</Application>
  <PresentationFormat>自訂</PresentationFormat>
  <Paragraphs>530</Paragraphs>
  <Slides>102</Slides>
  <Notes>32</Notes>
  <HiddenSlides>0</HiddenSlides>
  <MMClips>1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102</vt:i4>
      </vt:variant>
    </vt:vector>
  </HeadingPairs>
  <TitlesOfParts>
    <vt:vector size="115" baseType="lpstr">
      <vt:lpstr>Arial Unicode MS</vt:lpstr>
      <vt:lpstr>Microsoft JhengHei UI</vt:lpstr>
      <vt:lpstr>Salesforce Sans</vt:lpstr>
      <vt:lpstr>細明體</vt:lpstr>
      <vt:lpstr>微軟正黑體</vt:lpstr>
      <vt:lpstr>新細明體</vt:lpstr>
      <vt:lpstr>標楷體</vt:lpstr>
      <vt:lpstr>Arial</vt:lpstr>
      <vt:lpstr>Palatino Linotype</vt:lpstr>
      <vt:lpstr>Times New Roman</vt:lpstr>
      <vt:lpstr>Wingdings</vt:lpstr>
      <vt:lpstr>Wingdings 3</vt:lpstr>
      <vt:lpstr>商務策略簡報</vt:lpstr>
      <vt:lpstr>召集人研習 十二年國民基本教育課綱跨領域教學設計</vt:lpstr>
      <vt:lpstr>今天內容</vt:lpstr>
      <vt:lpstr>回憶為何需要跨領域教學？</vt:lpstr>
      <vt:lpstr>注重知識的轉移  終身學習態度的培養</vt:lpstr>
      <vt:lpstr>Bloom’s Taxonomy修正版的六個認知過程向度層次</vt:lpstr>
      <vt:lpstr>英語科課程目標</vt:lpstr>
      <vt:lpstr>認識 anxiety</vt:lpstr>
      <vt:lpstr>Anxiety對於外語學習的影響</vt:lpstr>
      <vt:lpstr>緩解焦慮是促進學生有效學習不可迴避之務</vt:lpstr>
      <vt:lpstr>溝通式教學法的改變 (Brown, Clara Lee, 2007)</vt:lpstr>
      <vt:lpstr>課綱 與 教學實施</vt:lpstr>
      <vt:lpstr>國中英語科跨領域課程設計難嗎？</vt:lpstr>
      <vt:lpstr>您的其他領域長處是什麼？</vt:lpstr>
      <vt:lpstr>編寫跨領域教材的基本原則</vt:lpstr>
      <vt:lpstr>英語科跨領域課程教學有哪些教學法？</vt:lpstr>
      <vt:lpstr>各式教學法在Content-based Instruction中如何調整？</vt:lpstr>
      <vt:lpstr>跨領域教學一定要和其他學科老師協同教學嗎？</vt:lpstr>
      <vt:lpstr>但想想你有可能教太深嗎？</vt:lpstr>
      <vt:lpstr>跨領域課程呈現的三種方式</vt:lpstr>
      <vt:lpstr>PowerPoint 簡報</vt:lpstr>
      <vt:lpstr>Uncovering CLIL示例</vt:lpstr>
      <vt:lpstr>跨領域選文改寫 1：用括弧插字代替中文 (p. 4)</vt:lpstr>
      <vt:lpstr>跨領域選文改寫 2：刪除不必要或太難、太專業的字句</vt:lpstr>
      <vt:lpstr>用問題引導學生閱讀 (pp. 4-6)</vt:lpstr>
      <vt:lpstr>學習目標</vt:lpstr>
      <vt:lpstr>課堂進行中，老師和學生應做事項 (p. 7)</vt:lpstr>
      <vt:lpstr>PowerPoint 簡報</vt:lpstr>
      <vt:lpstr>初期規劃步驟-1</vt:lpstr>
      <vt:lpstr>初期規劃步驟-2</vt:lpstr>
      <vt:lpstr>教學簡報 與 教案 哪個先寫？</vt:lpstr>
      <vt:lpstr>主題教學示例</vt:lpstr>
      <vt:lpstr>PowerPoint 簡報</vt:lpstr>
      <vt:lpstr>主題式教學示例：各單元安排</vt:lpstr>
      <vt:lpstr>主題式教學示例：教學策略</vt:lpstr>
      <vt:lpstr>PowerPoint 簡報</vt:lpstr>
      <vt:lpstr>鷹架的搭建</vt:lpstr>
      <vt:lpstr>專業知識的深入度</vt:lpstr>
      <vt:lpstr>提供學生任務(task)限制範圍的必要性</vt:lpstr>
      <vt:lpstr>善用PowerPoint裡的動畫效果</vt:lpstr>
      <vt:lpstr>PowerPoint 簡報</vt:lpstr>
      <vt:lpstr>PowerPoint 簡報</vt:lpstr>
      <vt:lpstr>Today’s New Word</vt:lpstr>
      <vt:lpstr>Let’s Think About  Q1:</vt:lpstr>
      <vt:lpstr>PowerPoint 簡報</vt:lpstr>
      <vt:lpstr>每週只上一節是困擾點嗎？(每節只有45分鐘)</vt:lpstr>
      <vt:lpstr>將跨領域教材拆成小單元的優點</vt:lpstr>
      <vt:lpstr>影片的使用時機</vt:lpstr>
      <vt:lpstr>Student-centered Activities 總是受歡迎</vt:lpstr>
      <vt:lpstr>活用肢體活動(Kinesthetic activity)</vt:lpstr>
      <vt:lpstr>閱讀教學的小撇步  (pp. 27-30)</vt:lpstr>
      <vt:lpstr>PowerPoint 簡報</vt:lpstr>
      <vt:lpstr>活動設計進行方式 -1 (p. 27)</vt:lpstr>
      <vt:lpstr>活動設計進行方式 -2 (p. 29)</vt:lpstr>
      <vt:lpstr>活動設計進行方式 -3 (p. 30)</vt:lpstr>
      <vt:lpstr>兩個複習性活動可供參考</vt:lpstr>
      <vt:lpstr>桌遊(board game)的設計 (pp. 31-39)</vt:lpstr>
      <vt:lpstr>小書的編寫 (差異化評量) (pp. 40-47)</vt:lpstr>
      <vt:lpstr>總結性評量：讀 (pp. 48-49)</vt:lpstr>
      <vt:lpstr>總結性評量：讀(圖文轉換) (p. 50)</vt:lpstr>
      <vt:lpstr>總結性評量：寫 (pp. 51-53) </vt:lpstr>
      <vt:lpstr>跨領域教學不趕進度</vt:lpstr>
      <vt:lpstr>因應學生興趣減低，而調整教學內容之示例</vt:lpstr>
      <vt:lpstr>因應學生理解進度，而調整教學內容之示例</vt:lpstr>
      <vt:lpstr>因應學生理解進度，而調整教學內容之示例</vt:lpstr>
      <vt:lpstr>若是預訂進度沒上完怎麼辦？</vt:lpstr>
      <vt:lpstr>PowerPoint 簡報</vt:lpstr>
      <vt:lpstr>可跨越之領域/學科為何？</vt:lpstr>
      <vt:lpstr>可融入之議題為何？</vt:lpstr>
      <vt:lpstr>可培養之核心素養？</vt:lpstr>
      <vt:lpstr>可套用句型</vt:lpstr>
      <vt:lpstr>評量的編寫</vt:lpstr>
      <vt:lpstr>心測中心的寫作表現標準</vt:lpstr>
      <vt:lpstr>寫作文意表達評分表 (p. 54)</vt:lpstr>
      <vt:lpstr>以句型延伸性練習為主的小單元跨領域</vt:lpstr>
      <vt:lpstr>小單元示例：內容-1 (pp. 55-67)</vt:lpstr>
      <vt:lpstr>小單元示例：取材說明</vt:lpstr>
      <vt:lpstr>小單元示例：內容-2 (p. 68)</vt:lpstr>
      <vt:lpstr>PowerPoint 簡報</vt:lpstr>
      <vt:lpstr>參考資料來源</vt:lpstr>
      <vt:lpstr>實作：John Always Likes Sweeter Fruit</vt:lpstr>
      <vt:lpstr>PowerPoint 簡報</vt:lpstr>
      <vt:lpstr>PowerPoint 簡報</vt:lpstr>
      <vt:lpstr>PowerPoint 簡報</vt:lpstr>
      <vt:lpstr>Some Fruit’s Degrees Brix</vt:lpstr>
      <vt:lpstr>PowerPoint 簡報</vt:lpstr>
      <vt:lpstr>可套用句型：</vt:lpstr>
      <vt:lpstr>可套用的評量標準有哪些？</vt:lpstr>
      <vt:lpstr>PowerPoint 簡報</vt:lpstr>
      <vt:lpstr>Activity 1: Read the Numbers on the Notes</vt:lpstr>
      <vt:lpstr>各國超大面額紙鈔</vt:lpstr>
      <vt:lpstr>PowerPoint 簡報</vt:lpstr>
      <vt:lpstr>跨生物科領域-1 (增加水果名稱詞彙 I)</vt:lpstr>
      <vt:lpstr>跨生物科領域-2 (增加水果名稱詞彙 II)</vt:lpstr>
      <vt:lpstr>可以設計哪些activities？</vt:lpstr>
      <vt:lpstr>Activity參考-1 (口說)</vt:lpstr>
      <vt:lpstr>Activity參考-2a (口說)</vt:lpstr>
      <vt:lpstr>Activity參考-2b (口說評分方式)</vt:lpstr>
      <vt:lpstr>Activity參考-3 (聆聽)</vt:lpstr>
      <vt:lpstr>也可以試試  跨數學領域</vt:lpstr>
      <vt:lpstr>跨數學科領域-1 (加、減讀法)</vt:lpstr>
      <vt:lpstr>跨數學科領域-2 (乘、除讀法)</vt:lpstr>
      <vt:lpstr>感謝聆聽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召集人研習 十二年國民基本教育課綱跨領域教學設計</dc:title>
  <dc:creator>長宏 鍾</dc:creator>
  <cp:lastModifiedBy>長宏 鍾</cp:lastModifiedBy>
  <cp:revision>180</cp:revision>
  <dcterms:created xsi:type="dcterms:W3CDTF">2018-09-27T07:08:37Z</dcterms:created>
  <dcterms:modified xsi:type="dcterms:W3CDTF">2018-10-25T12:53:23Z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