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64" r:id="rId1"/>
  </p:sldMasterIdLst>
  <p:notesMasterIdLst>
    <p:notesMasterId r:id="rId85"/>
  </p:notesMasterIdLst>
  <p:sldIdLst>
    <p:sldId id="479" r:id="rId2"/>
    <p:sldId id="480" r:id="rId3"/>
    <p:sldId id="481" r:id="rId4"/>
    <p:sldId id="482" r:id="rId5"/>
    <p:sldId id="483" r:id="rId6"/>
    <p:sldId id="532" r:id="rId7"/>
    <p:sldId id="412" r:id="rId8"/>
    <p:sldId id="484" r:id="rId9"/>
    <p:sldId id="485" r:id="rId10"/>
    <p:sldId id="486" r:id="rId11"/>
    <p:sldId id="487" r:id="rId12"/>
    <p:sldId id="488" r:id="rId13"/>
    <p:sldId id="504" r:id="rId14"/>
    <p:sldId id="506" r:id="rId15"/>
    <p:sldId id="507" r:id="rId16"/>
    <p:sldId id="489" r:id="rId17"/>
    <p:sldId id="490" r:id="rId18"/>
    <p:sldId id="491" r:id="rId19"/>
    <p:sldId id="492" r:id="rId20"/>
    <p:sldId id="493" r:id="rId21"/>
    <p:sldId id="494" r:id="rId22"/>
    <p:sldId id="495" r:id="rId23"/>
    <p:sldId id="496" r:id="rId24"/>
    <p:sldId id="497" r:id="rId25"/>
    <p:sldId id="498" r:id="rId26"/>
    <p:sldId id="499" r:id="rId27"/>
    <p:sldId id="500" r:id="rId28"/>
    <p:sldId id="501" r:id="rId29"/>
    <p:sldId id="502" r:id="rId30"/>
    <p:sldId id="268" r:id="rId31"/>
    <p:sldId id="316" r:id="rId32"/>
    <p:sldId id="301" r:id="rId33"/>
    <p:sldId id="269" r:id="rId34"/>
    <p:sldId id="277" r:id="rId35"/>
    <p:sldId id="524" r:id="rId36"/>
    <p:sldId id="516" r:id="rId37"/>
    <p:sldId id="518" r:id="rId38"/>
    <p:sldId id="517" r:id="rId39"/>
    <p:sldId id="519" r:id="rId40"/>
    <p:sldId id="462" r:id="rId41"/>
    <p:sldId id="278" r:id="rId42"/>
    <p:sldId id="280" r:id="rId43"/>
    <p:sldId id="279" r:id="rId44"/>
    <p:sldId id="317" r:id="rId45"/>
    <p:sldId id="270" r:id="rId46"/>
    <p:sldId id="297" r:id="rId47"/>
    <p:sldId id="300" r:id="rId48"/>
    <p:sldId id="299" r:id="rId49"/>
    <p:sldId id="322" r:id="rId50"/>
    <p:sldId id="323" r:id="rId51"/>
    <p:sldId id="310" r:id="rId52"/>
    <p:sldId id="312" r:id="rId53"/>
    <p:sldId id="326" r:id="rId54"/>
    <p:sldId id="332" r:id="rId55"/>
    <p:sldId id="315" r:id="rId56"/>
    <p:sldId id="341" r:id="rId57"/>
    <p:sldId id="442" r:id="rId58"/>
    <p:sldId id="340" r:id="rId59"/>
    <p:sldId id="344" r:id="rId60"/>
    <p:sldId id="346" r:id="rId61"/>
    <p:sldId id="347" r:id="rId62"/>
    <p:sldId id="327" r:id="rId63"/>
    <p:sldId id="333" r:id="rId64"/>
    <p:sldId id="348" r:id="rId65"/>
    <p:sldId id="350" r:id="rId66"/>
    <p:sldId id="351" r:id="rId67"/>
    <p:sldId id="352" r:id="rId68"/>
    <p:sldId id="353" r:id="rId69"/>
    <p:sldId id="354" r:id="rId70"/>
    <p:sldId id="357" r:id="rId71"/>
    <p:sldId id="358" r:id="rId72"/>
    <p:sldId id="360" r:id="rId73"/>
    <p:sldId id="525" r:id="rId74"/>
    <p:sldId id="526" r:id="rId75"/>
    <p:sldId id="527" r:id="rId76"/>
    <p:sldId id="529" r:id="rId77"/>
    <p:sldId id="531" r:id="rId78"/>
    <p:sldId id="528" r:id="rId79"/>
    <p:sldId id="328" r:id="rId80"/>
    <p:sldId id="362" r:id="rId81"/>
    <p:sldId id="364" r:id="rId82"/>
    <p:sldId id="365" r:id="rId83"/>
    <p:sldId id="534" r:id="rId8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A4"/>
    <a:srgbClr val="0000FF"/>
    <a:srgbClr val="81DEFF"/>
    <a:srgbClr val="FF6699"/>
    <a:srgbClr val="FF99CC"/>
    <a:srgbClr val="99ACBA"/>
    <a:srgbClr val="FFFFFF"/>
    <a:srgbClr val="C0C0C0"/>
    <a:srgbClr val="808080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68" autoAdjust="0"/>
  </p:normalViewPr>
  <p:slideViewPr>
    <p:cSldViewPr>
      <p:cViewPr varScale="1">
        <p:scale>
          <a:sx n="71" d="100"/>
          <a:sy n="71" d="100"/>
        </p:scale>
        <p:origin x="71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9-04T12:58:15.162" idx="1">
    <p:pos x="10" y="10"/>
    <p:text>調整動畫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7FF21-967B-431C-B7EF-7438ABDD8350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6B4ED-7ADD-4F11-B434-981B39177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9469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8459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8390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zh-TW" altLang="en-US" smtClean="0"/>
              <a:t>　公頃的單位符號用“</a:t>
            </a:r>
            <a:r>
              <a:rPr lang="en-US" altLang="zh-TW" smtClean="0"/>
              <a:t>h㎡”</a:t>
            </a:r>
            <a:r>
              <a:rPr lang="zh-TW" altLang="en-US" smtClean="0"/>
              <a:t>表示，其中</a:t>
            </a:r>
            <a:r>
              <a:rPr lang="en-US" altLang="zh-TW" smtClean="0"/>
              <a:t>hm</a:t>
            </a:r>
            <a:r>
              <a:rPr lang="zh-TW" altLang="en-US" smtClean="0"/>
              <a:t>表示百米，</a:t>
            </a:r>
            <a:r>
              <a:rPr lang="en-US" altLang="zh-TW" smtClean="0"/>
              <a:t>h㎡</a:t>
            </a:r>
            <a:r>
              <a:rPr lang="zh-TW" altLang="en-US" smtClean="0"/>
              <a:t>的含義就是百米的平方（英文為</a:t>
            </a:r>
            <a:r>
              <a:rPr lang="en-US" altLang="zh-TW" smtClean="0"/>
              <a:t>square hectometer</a:t>
            </a:r>
            <a:r>
              <a:rPr lang="zh-TW" altLang="en-US" smtClean="0"/>
              <a:t>），也就是</a:t>
            </a:r>
            <a:r>
              <a:rPr lang="en-US" altLang="zh-TW" smtClean="0"/>
              <a:t>10000</a:t>
            </a:r>
            <a:r>
              <a:rPr lang="zh-TW" altLang="en-US" smtClean="0"/>
              <a:t>平方米，即</a:t>
            </a:r>
            <a:r>
              <a:rPr lang="en-US" altLang="zh-TW" smtClean="0"/>
              <a:t>1</a:t>
            </a:r>
            <a:r>
              <a:rPr lang="zh-TW" altLang="en-US" smtClean="0"/>
              <a:t>公頃。 </a:t>
            </a:r>
          </a:p>
          <a:p>
            <a:pPr eaLnBrk="1" hangingPunct="1"/>
            <a:r>
              <a:rPr lang="zh-TW" altLang="en-US" smtClean="0"/>
              <a:t>　　另外公頃還可以用</a:t>
            </a:r>
            <a:r>
              <a:rPr lang="en-US" altLang="zh-TW" smtClean="0"/>
              <a:t>ha</a:t>
            </a:r>
            <a:r>
              <a:rPr lang="zh-TW" altLang="en-US" smtClean="0"/>
              <a:t>表示，是面積單位公頃（</a:t>
            </a:r>
            <a:r>
              <a:rPr lang="en-US" altLang="zh-TW" smtClean="0"/>
              <a:t>hectare</a:t>
            </a:r>
            <a:r>
              <a:rPr lang="zh-TW" altLang="en-US" smtClean="0"/>
              <a:t>）的英文縮寫。國內不推薦使用</a:t>
            </a:r>
            <a:r>
              <a:rPr lang="en-US" altLang="zh-TW" smtClean="0"/>
              <a:t>ha</a:t>
            </a:r>
            <a:r>
              <a:rPr lang="zh-TW" altLang="en-US" smtClean="0"/>
              <a:t>。 </a:t>
            </a:r>
          </a:p>
          <a:p>
            <a:pPr eaLnBrk="1" hangingPunct="1"/>
            <a:r>
              <a:rPr lang="zh-TW" altLang="en-US" smtClean="0"/>
              <a:t>　　我國規定的土地面積單位有三個：平方米</a:t>
            </a:r>
            <a:r>
              <a:rPr lang="en-US" altLang="zh-TW" smtClean="0"/>
              <a:t>(㎡)</a:t>
            </a:r>
            <a:r>
              <a:rPr lang="zh-TW" altLang="en-US" smtClean="0"/>
              <a:t>，公頃</a:t>
            </a:r>
            <a:r>
              <a:rPr lang="en-US" altLang="zh-TW" smtClean="0"/>
              <a:t>(h㎡)</a:t>
            </a:r>
            <a:r>
              <a:rPr lang="zh-TW" altLang="en-US" smtClean="0"/>
              <a:t>，平方公里</a:t>
            </a:r>
            <a:r>
              <a:rPr lang="en-US" altLang="zh-TW" smtClean="0"/>
              <a:t>(k㎡)</a:t>
            </a:r>
            <a:r>
              <a:rPr lang="zh-TW" altLang="en-US" smtClean="0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516820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228596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2ECBA-F523-4ED3-80A8-F8A9F5BECFB7}" type="slidenum">
              <a:rPr lang="zh-TW" altLang="en-US" smtClean="0"/>
              <a:pPr/>
              <a:t>25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9732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2ECBA-F523-4ED3-80A8-F8A9F5BECFB7}" type="slidenum">
              <a:rPr lang="zh-TW" altLang="en-US" smtClean="0"/>
              <a:pPr/>
              <a:t>26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8595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2ECBA-F523-4ED3-80A8-F8A9F5BECFB7}" type="slidenum">
              <a:rPr lang="zh-TW" altLang="en-US" smtClean="0"/>
              <a:pPr/>
              <a:t>27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4290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844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844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844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844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2339249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71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80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dirty="0" smtClean="0"/>
              <a:t>量的什錦餐</a:t>
            </a:r>
            <a:endParaRPr lang="en-US" altLang="zh-TW" sz="1200" dirty="0" smtClean="0"/>
          </a:p>
          <a:p>
            <a:r>
              <a:rPr lang="zh-TW" altLang="en-US" sz="1200" dirty="0" smtClean="0"/>
              <a:t>數字搶拼數字白板筆</a:t>
            </a:r>
            <a:endParaRPr lang="en-US" altLang="zh-TW" sz="120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20FD0-1364-4E44-9477-2D3623AB8EFF}" type="slidenum">
              <a:rPr lang="zh-CN" altLang="en-US" smtClean="0"/>
              <a:pPr/>
              <a:t>73</a:t>
            </a:fld>
            <a:endParaRPr lang="en-US" altLang="zh-TW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>
              <a:lnSpc>
                <a:spcPct val="90000"/>
              </a:lnSpc>
            </a:pPr>
            <a:r>
              <a:rPr lang="zh-TW" altLang="en-US" sz="900"/>
              <a:t>棉花＆鐵重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九年一貫在量與實測下，列了長度、重量、容量、時間、面積、體積、角度等日常生活中常用的七種量，這些量的性質有很大的差異，在教學時一定要考慮。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（一） 感官具體量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長度、重量、面積、體積，這四種量都可以用具體實物，透過視覺或肌肉對輕重的感覺，向初學者溝通該具體實物所具有的此一屬性，稱為感官具體量。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 （二） 工具量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時間是最典型的工具量。因時間只會流逝，所以時間的比較只能依賴留在刻度工具上的紀錄。都是利用如沙漏、鐘、電子鐘等可以週而復始的現象的計數做成工具來量時間。因為時間有此一特性，因此使時間的教學課程設計與其他量的設計大為不同。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（三） 幾何量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長度、面積、體積和角度這四種量的認識，都與幾何概念的發展有關。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角是從一定點發出的射線的旋轉的量，但是在有限範圍內無法表示射線，射線只是一種概念。因此角量與角的二邊長度無關，這是角度教學中必須解決的問題。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 面積和體積的個別單位，是以長度的個別單位為邊長，分別做出正方形及正方體。而以這二個形體為個別單位，由堆疊求出長方形及長方體的體積，後來再逐步的求出其他形體的面積及體積。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（四） 外延量及強度量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 一再堆積、延長而繼續增加的量，稱為外延量，以上七種皆為外延量，英文為</a:t>
            </a:r>
            <a:r>
              <a:rPr lang="en-US" altLang="zh-TW" sz="900"/>
              <a:t>extensity</a:t>
            </a:r>
            <a:r>
              <a:rPr lang="zh-TW" altLang="en-US" sz="900"/>
              <a:t>，其意為範圍之量。 另一種表示密度、速率、角速率等，為兩外延量的比值，稱為強度量，英文為</a:t>
            </a:r>
            <a:r>
              <a:rPr lang="en-US" altLang="zh-TW" sz="900"/>
              <a:t>intensity</a:t>
            </a:r>
            <a:r>
              <a:rPr lang="zh-TW" altLang="en-US" sz="900"/>
              <a:t>，其意為劇烈的程度。強度量的學習必需配合比例運思的發展，因此國小</a:t>
            </a:r>
            <a:r>
              <a:rPr lang="en-US" altLang="zh-TW" sz="900"/>
              <a:t>82</a:t>
            </a:r>
            <a:r>
              <a:rPr lang="zh-TW" altLang="en-US" sz="900"/>
              <a:t>年課程僅列速率初步概念。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（五） 自然量 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900"/>
              <a:t>　　與自然界的現象描述有關的量為自然量，前面所敘述的七種都是。</a:t>
            </a:r>
          </a:p>
        </p:txBody>
      </p:sp>
    </p:spTree>
    <p:extLst>
      <p:ext uri="{BB962C8B-B14F-4D97-AF65-F5344CB8AC3E}">
        <p14:creationId xmlns:p14="http://schemas.microsoft.com/office/powerpoint/2010/main" val="23978322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1D7A0-9460-4DC1-B98E-235FA03DE862}" type="slidenum">
              <a:rPr lang="zh-TW" altLang="en-US" smtClean="0"/>
              <a:t>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45313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1D7A0-9460-4DC1-B98E-235FA03DE862}" type="slidenum">
              <a:rPr lang="zh-TW" altLang="en-US" smtClean="0"/>
              <a:t>75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87535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1D7A0-9460-4DC1-B98E-235FA03DE862}" type="slidenum">
              <a:rPr lang="zh-TW" altLang="en-US" smtClean="0"/>
              <a:t>76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16838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1D7A0-9460-4DC1-B98E-235FA03DE862}" type="slidenum">
              <a:rPr lang="zh-TW" altLang="en-US" smtClean="0"/>
              <a:t>77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26646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1D7A0-9460-4DC1-B98E-235FA03DE862}" type="slidenum">
              <a:rPr lang="zh-TW" altLang="en-US" smtClean="0"/>
              <a:t>78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27197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前一個是四年級的測驗，後一個是五年級的測驗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6B4ED-7ADD-4F11-B434-981B39177147}" type="slidenum">
              <a:rPr lang="zh-TW" altLang="en-US" smtClean="0"/>
              <a:t>79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844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2ECBA-F523-4ED3-80A8-F8A9F5BECFB7}" type="slidenum">
              <a:rPr lang="zh-TW" altLang="en-US" smtClean="0"/>
              <a:pPr/>
              <a:t>14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48991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0937" cy="3722688"/>
          </a:xfrm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59784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580262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TW" altLang="en-US" smtClean="0"/>
              <a:t>因為容積與重量是兩個不同的量 </a:t>
            </a:r>
          </a:p>
          <a:p>
            <a:pPr eaLnBrk="1" hangingPunct="1"/>
            <a:r>
              <a:rPr lang="zh-TW" altLang="en-US" smtClean="0"/>
              <a:t>這兩個量不能這樣換算 </a:t>
            </a:r>
          </a:p>
          <a:p>
            <a:pPr eaLnBrk="1" hangingPunct="1"/>
            <a:r>
              <a:rPr lang="zh-TW" altLang="en-US" smtClean="0"/>
              <a:t>不是普遍存在的規律，而只是水才有這個關係 </a:t>
            </a:r>
          </a:p>
          <a:p>
            <a:pPr eaLnBrk="1" hangingPunct="1"/>
            <a:endParaRPr lang="zh-TW" altLang="en-US" smtClean="0"/>
          </a:p>
          <a:p>
            <a:pPr eaLnBrk="1" hangingPunct="1"/>
            <a:r>
              <a:rPr lang="zh-TW" altLang="en-US" smtClean="0"/>
              <a:t>體積和容積是屬於同一總“量”，因此，它們相應的度量單位之間可以進行換算 </a:t>
            </a:r>
          </a:p>
          <a:p>
            <a:pPr eaLnBrk="1" hangingPunct="1"/>
            <a:endParaRPr lang="zh-TW" altLang="en-US" smtClean="0"/>
          </a:p>
          <a:p>
            <a:pPr eaLnBrk="1" hangingPunct="1"/>
            <a:r>
              <a:rPr lang="zh-TW" altLang="en-US" smtClean="0"/>
              <a:t>容積和重量是屬於完全不同的兩類“量”，不存在普遍的規律，因此，不能進行換算。 </a:t>
            </a:r>
          </a:p>
        </p:txBody>
      </p:sp>
    </p:spTree>
    <p:extLst>
      <p:ext uri="{BB962C8B-B14F-4D97-AF65-F5344CB8AC3E}">
        <p14:creationId xmlns:p14="http://schemas.microsoft.com/office/powerpoint/2010/main" val="1628896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586309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>
          <a:xfrm>
            <a:off x="685494" y="4343401"/>
            <a:ext cx="5487013" cy="4114800"/>
          </a:xfrm>
          <a:noFill/>
        </p:spPr>
        <p:txBody>
          <a:bodyPr lIns="91432" tIns="45716" rIns="91432" bIns="45716"/>
          <a:lstStyle/>
          <a:p>
            <a:pPr eaLnBrk="1" hangingPunct="1"/>
            <a:r>
              <a:rPr lang="en-US" altLang="zh-CN" smtClean="0"/>
              <a:t>"</a:t>
            </a:r>
            <a:r>
              <a:rPr lang="zh-CN" altLang="en-US" smtClean="0"/>
              <a:t>時點</a:t>
            </a:r>
            <a:r>
              <a:rPr lang="en-US" altLang="zh-CN" smtClean="0"/>
              <a:t>"</a:t>
            </a:r>
            <a:r>
              <a:rPr lang="zh-CN" altLang="en-US" smtClean="0"/>
              <a:t>及</a:t>
            </a:r>
            <a:r>
              <a:rPr lang="en-US" altLang="zh-CN" smtClean="0"/>
              <a:t>"</a:t>
            </a:r>
            <a:r>
              <a:rPr lang="zh-CN" altLang="en-US" smtClean="0"/>
              <a:t>時段</a:t>
            </a:r>
            <a:r>
              <a:rPr lang="en-US" altLang="zh-CN" smtClean="0"/>
              <a:t>"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787058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38675" y="40430"/>
            <a:ext cx="294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書體" panose="03000509000000000000" pitchFamily="65" charset="-120"/>
                <a:ea typeface="華康行書體" panose="03000509000000000000" pitchFamily="65" charset="-120"/>
              </a:rPr>
              <a:t>台南市數學輔導團</a:t>
            </a:r>
            <a:endParaRPr lang="zh-TW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行書體" panose="03000509000000000000" pitchFamily="65" charset="-120"/>
              <a:ea typeface="華康行書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5673892" y="101985"/>
            <a:ext cx="3451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楷體W5" panose="03000509000000000000" pitchFamily="65" charset="-120"/>
                <a:ea typeface="華康行楷體W5" panose="03000509000000000000" pitchFamily="65" charset="-120"/>
              </a:rPr>
              <a:t>鹽水國小何鳳珠 </a:t>
            </a:r>
            <a:r>
              <a:rPr lang="en-US" altLang="zh-TW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楷體W5" panose="03000509000000000000" pitchFamily="65" charset="-120"/>
                <a:ea typeface="華康行楷體W5" panose="03000509000000000000" pitchFamily="65" charset="-120"/>
              </a:rPr>
              <a:t>2015/01/28</a:t>
            </a:r>
            <a:endParaRPr lang="zh-TW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18" Type="http://schemas.openxmlformats.org/officeDocument/2006/relationships/slide" Target="../slides/slide3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slide" Target="../slides/slide30.xml"/><Relationship Id="rId2" Type="http://schemas.openxmlformats.org/officeDocument/2006/relationships/slideLayout" Target="../slideLayouts/slideLayout2.xml"/><Relationship Id="rId16" Type="http://schemas.openxmlformats.org/officeDocument/2006/relationships/hyperlink" Target="&#36899;&#32080;&#27284;&#26696;/&#31070;&#29356;&#23567;&#29399;&#23376;.mp4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BC1548F-5A52-4062-8EE7-CAF0E9E6A4DD}" type="datetimeFigureOut">
              <a:rPr lang="zh-TW" altLang="en-US" smtClean="0"/>
              <a:t>2016-09-08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BB0C62F-E716-494E-819D-A47E88C0D3A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文字方塊 14"/>
          <p:cNvSpPr txBox="1"/>
          <p:nvPr userDrawn="1"/>
        </p:nvSpPr>
        <p:spPr>
          <a:xfrm>
            <a:off x="38675" y="40430"/>
            <a:ext cx="294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書體" panose="03000509000000000000" pitchFamily="65" charset="-120"/>
                <a:ea typeface="華康行書體" panose="03000509000000000000" pitchFamily="65" charset="-120"/>
              </a:rPr>
              <a:t>台南市數學輔導團</a:t>
            </a:r>
            <a:endParaRPr lang="zh-TW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行書體" panose="03000509000000000000" pitchFamily="65" charset="-120"/>
              <a:ea typeface="華康行書體" panose="03000509000000000000" pitchFamily="65" charset="-120"/>
            </a:endParaRP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5673892" y="101985"/>
            <a:ext cx="3451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楷體W5" panose="03000509000000000000" pitchFamily="65" charset="-120"/>
                <a:ea typeface="華康行楷體W5" panose="03000509000000000000" pitchFamily="65" charset="-120"/>
              </a:rPr>
              <a:t>鹽水國小何鳳珠 </a:t>
            </a:r>
            <a:r>
              <a:rPr lang="en-US" altLang="zh-TW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行楷體W5" panose="03000509000000000000" pitchFamily="65" charset="-120"/>
                <a:ea typeface="華康行楷體W5" panose="03000509000000000000" pitchFamily="65" charset="-120"/>
              </a:rPr>
              <a:t>2016/09/08</a:t>
            </a:r>
            <a:endParaRPr lang="zh-TW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sp>
        <p:nvSpPr>
          <p:cNvPr id="17" name="橢圓 16">
            <a:hlinkClick r:id="rId15" action="ppaction://hlinksldjump"/>
          </p:cNvPr>
          <p:cNvSpPr/>
          <p:nvPr userDrawn="1"/>
        </p:nvSpPr>
        <p:spPr>
          <a:xfrm>
            <a:off x="452989" y="302040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>
            <a:hlinkClick r:id="" action="ppaction://noaction"/>
          </p:cNvPr>
          <p:cNvSpPr/>
          <p:nvPr userDrawn="1"/>
        </p:nvSpPr>
        <p:spPr>
          <a:xfrm>
            <a:off x="8028384" y="302192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>
            <a:hlinkClick r:id="" action="ppaction://noaction"/>
          </p:cNvPr>
          <p:cNvSpPr/>
          <p:nvPr userDrawn="1"/>
        </p:nvSpPr>
        <p:spPr>
          <a:xfrm>
            <a:off x="467544" y="5984310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>
            <a:hlinkClick r:id="" action="ppaction://noaction"/>
          </p:cNvPr>
          <p:cNvSpPr/>
          <p:nvPr userDrawn="1"/>
        </p:nvSpPr>
        <p:spPr>
          <a:xfrm>
            <a:off x="8136464" y="5962388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>
            <a:hlinkClick r:id="rId16" action="ppaction://hlinkfile"/>
          </p:cNvPr>
          <p:cNvSpPr/>
          <p:nvPr userDrawn="1"/>
        </p:nvSpPr>
        <p:spPr>
          <a:xfrm>
            <a:off x="3995936" y="44624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>
            <a:hlinkClick r:id="rId17" action="ppaction://hlinksldjump"/>
          </p:cNvPr>
          <p:cNvSpPr/>
          <p:nvPr userDrawn="1"/>
        </p:nvSpPr>
        <p:spPr>
          <a:xfrm>
            <a:off x="2483768" y="8688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>
            <a:hlinkClick r:id="rId18" action="ppaction://hlinksldjump"/>
          </p:cNvPr>
          <p:cNvSpPr/>
          <p:nvPr userDrawn="1"/>
        </p:nvSpPr>
        <p:spPr>
          <a:xfrm>
            <a:off x="5367892" y="-30373"/>
            <a:ext cx="612000" cy="6120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65" r:id="rId1"/>
    <p:sldLayoutId id="2147484766" r:id="rId2"/>
    <p:sldLayoutId id="2147484767" r:id="rId3"/>
    <p:sldLayoutId id="2147484768" r:id="rId4"/>
    <p:sldLayoutId id="2147484769" r:id="rId5"/>
    <p:sldLayoutId id="2147484770" r:id="rId6"/>
    <p:sldLayoutId id="2147484771" r:id="rId7"/>
    <p:sldLayoutId id="2147484772" r:id="rId8"/>
    <p:sldLayoutId id="2147484773" r:id="rId9"/>
    <p:sldLayoutId id="2147484774" r:id="rId10"/>
    <p:sldLayoutId id="214748477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36899;&#32080;&#27284;&#26696;/&#25945;&#23416;&#24433;&#29255;/&#37327;&#30340;&#20160;&#37670;&#39184;(&#23439;&#35946;&amp;&#29020;&#37178;&amp;&#20305;&#24311;)1000926.MO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hyperlink" Target="&#23567;&#31777;&#22577;&#36899;&#32080;/&#37327;&#30340;&#20160;&#37670;&#39184;.ppt#-1,1,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5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24" Type="http://schemas.openxmlformats.org/officeDocument/2006/relationships/image" Target="../media/image50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4.png"/><Relationship Id="rId3" Type="http://schemas.openxmlformats.org/officeDocument/2006/relationships/image" Target="../media/image25.png"/><Relationship Id="rId21" Type="http://schemas.openxmlformats.org/officeDocument/2006/relationships/image" Target="../media/image4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5" Type="http://schemas.openxmlformats.org/officeDocument/2006/relationships/image" Target="../media/image52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51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Relationship Id="rId27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36899;&#32080;&#27284;&#26696;/&#39340;&#20113;&#38598;&#37670;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hyperlink" Target="file:///G:\&#28436;&#35611;&#31777;&#22577;\&#38651;&#23376;&#30333;&#26495;&#20998;&#20139;&#31034;&#31684;&#27284;\&#37327;&#30340;&#20160;&#37670;&#39184;5.nxb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28436;&#35611;&#31777;&#22577;\&#23567;&#31777;&#22577;&#36899;&#32080;\&#37327;&#30340;&#20160;&#37670;&#39184;.ppt#-1,1,1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7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76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5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85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86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103.png"/><Relationship Id="rId7" Type="http://schemas.openxmlformats.org/officeDocument/2006/relationships/image" Target="../media/image106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36899;&#32080;&#27284;&#26696;/&#20446;&#27491;&#24378;&#12298;&#26893;&#26641;&#38382;&#39064;&#12299;%20&#21326;&#19996;&#20845;&#30465;%20&#20840;%20%2020150421&#19978;&#20256;%20.fl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&#36899;&#32080;&#27284;&#26696;/&#12298;&#26893;&#26641;&#38382;&#39064;&#12299;&#20446;&#27491;&#24378;&#19982;&#25253;&#21578;&#12298;&#35838;&#25913;&#65292;&#25105;&#20204;&#25913;&#20160;&#20040;&#65311;&#12299;.flv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g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38" y="0"/>
            <a:ext cx="914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761" y="2654910"/>
            <a:ext cx="5772653" cy="336637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779912" y="5235694"/>
            <a:ext cx="2736304" cy="40240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975777" y="702276"/>
            <a:ext cx="7290274" cy="1718612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娟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娟房間的地板剛好可以用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24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塊，邊長為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50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公分的正方形木板鋪滿。她房間的地板面積是多少平方公尺</a:t>
            </a: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？</a:t>
            </a:r>
            <a:endParaRPr lang="en-US" altLang="zh-TW" sz="28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2654910"/>
            <a:ext cx="2375545" cy="29084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3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6</a:t>
            </a:r>
          </a:p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60</a:t>
            </a:r>
          </a:p>
          <a:p>
            <a:pPr>
              <a:lnSpc>
                <a:spcPct val="150000"/>
              </a:lnSpc>
            </a:pPr>
            <a:r>
              <a:rPr lang="zh-TW" altLang="en-US" sz="3000" dirty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3000" dirty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64</a:t>
            </a:r>
          </a:p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0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72</a:t>
            </a:r>
            <a:endParaRPr lang="en-US" altLang="zh-TW" sz="30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07504" y="6309320"/>
            <a:ext cx="8964488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4-n-15 </a:t>
            </a:r>
            <a:r>
              <a:rPr lang="zh-TW" altLang="zh-TW" spc="-18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能認識面積單位「平方公尺」，及「平方公分」、「平方公尺」間的關係，並作相關計算</a:t>
            </a:r>
            <a:r>
              <a:rPr lang="zh-TW" altLang="en-US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8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766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9" name="Rectangle 3"/>
          <p:cNvSpPr>
            <a:spLocks/>
          </p:cNvSpPr>
          <p:nvPr/>
        </p:nvSpPr>
        <p:spPr bwMode="auto">
          <a:xfrm>
            <a:off x="899592" y="1967375"/>
            <a:ext cx="4341572" cy="3561432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20000"/>
              </a:lnSpc>
              <a:spcBef>
                <a:spcPct val="40000"/>
              </a:spcBef>
              <a:buFontTx/>
              <a:buBlip>
                <a:blip r:embed="rId3"/>
              </a:buBlip>
            </a:pPr>
            <a:r>
              <a:rPr kumimoji="0" lang="zh-TW" altLang="en-US" sz="2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長度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、面積、體積、容量、重量</a:t>
            </a:r>
            <a:r>
              <a:rPr kumimoji="0"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單位混淆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使用</a:t>
            </a:r>
            <a:endParaRPr kumimoji="0" lang="en-US" altLang="zh-TW" sz="24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Tx/>
              <a:buBlip>
                <a:blip r:embed="rId3"/>
              </a:buBlip>
            </a:pP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十進位、百進位、千進位單位混淆，因此解題時，常搞不清楚是</a:t>
            </a:r>
            <a:r>
              <a:rPr kumimoji="0"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兩單位間的關係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是</a:t>
            </a:r>
            <a:r>
              <a:rPr kumimoji="0" lang="en-US" altLang="zh-TW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10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倍、</a:t>
            </a:r>
            <a:r>
              <a:rPr kumimoji="0" lang="en-US" altLang="zh-TW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100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倍還是</a:t>
            </a:r>
            <a:r>
              <a:rPr kumimoji="0" lang="en-US" altLang="zh-TW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1000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倍。</a:t>
            </a:r>
          </a:p>
          <a:p>
            <a:pPr>
              <a:lnSpc>
                <a:spcPct val="120000"/>
              </a:lnSpc>
              <a:spcBef>
                <a:spcPct val="40000"/>
              </a:spcBef>
              <a:buFontTx/>
              <a:buBlip>
                <a:blip r:embed="rId3"/>
              </a:buBlip>
            </a:pPr>
            <a:r>
              <a:rPr kumimoji="0"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國際單位</a:t>
            </a:r>
            <a:r>
              <a:rPr kumimoji="0" lang="zh-TW" altLang="en-US" sz="24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符號背錯混用 </a:t>
            </a:r>
          </a:p>
          <a:p>
            <a:pPr>
              <a:lnSpc>
                <a:spcPct val="120000"/>
              </a:lnSpc>
              <a:spcBef>
                <a:spcPct val="40000"/>
              </a:spcBef>
              <a:buFontTx/>
              <a:buNone/>
            </a:pPr>
            <a:endParaRPr kumimoji="0" lang="zh-TW" altLang="en-US" sz="24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76808" name="AutoShape 36"/>
          <p:cNvSpPr>
            <a:spLocks noChangeArrowheads="1"/>
          </p:cNvSpPr>
          <p:nvPr/>
        </p:nvSpPr>
        <p:spPr bwMode="auto">
          <a:xfrm>
            <a:off x="3181432" y="908720"/>
            <a:ext cx="2752080" cy="644664"/>
          </a:xfrm>
          <a:prstGeom prst="roundRect">
            <a:avLst>
              <a:gd name="adj" fmla="val 32597"/>
            </a:avLst>
          </a:prstGeom>
          <a:solidFill>
            <a:srgbClr val="240048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2800" dirty="0" smtClean="0">
                <a:solidFill>
                  <a:schemeClr val="bg1"/>
                </a:solidFill>
                <a:latin typeface="華康儷粗圓" pitchFamily="1" charset="-120"/>
                <a:ea typeface="華康儷粗圓" pitchFamily="1" charset="-120"/>
              </a:rPr>
              <a:t>幾何</a:t>
            </a:r>
            <a:r>
              <a:rPr kumimoji="0" lang="zh-TW" altLang="en-US" sz="2800" dirty="0">
                <a:solidFill>
                  <a:schemeClr val="bg1"/>
                </a:solidFill>
                <a:latin typeface="華康儷粗圓" pitchFamily="1" charset="-120"/>
                <a:ea typeface="華康儷粗圓" pitchFamily="1" charset="-120"/>
              </a:rPr>
              <a:t>量的</a:t>
            </a:r>
            <a:r>
              <a:rPr kumimoji="0" lang="zh-TW" altLang="en-US" sz="2800" dirty="0" smtClean="0">
                <a:solidFill>
                  <a:schemeClr val="bg1"/>
                </a:solidFill>
                <a:latin typeface="華康儷粗圓" pitchFamily="1" charset="-120"/>
                <a:ea typeface="華康儷粗圓" pitchFamily="1" charset="-120"/>
              </a:rPr>
              <a:t>混淆</a:t>
            </a:r>
            <a:endParaRPr lang="en-US" altLang="zh-TW" sz="2800" dirty="0">
              <a:solidFill>
                <a:schemeClr val="bg1"/>
              </a:solidFill>
              <a:latin typeface="華康儷粗圓" pitchFamily="1" charset="-120"/>
              <a:ea typeface="華康儷粗圓" pitchFamily="1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1895474"/>
            <a:ext cx="2615461" cy="369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6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7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4629150" y="1701800"/>
            <a:ext cx="3254375" cy="4464050"/>
            <a:chOff x="2463" y="1344"/>
            <a:chExt cx="2050" cy="2812"/>
          </a:xfrm>
        </p:grpSpPr>
        <p:sp>
          <p:nvSpPr>
            <p:cNvPr id="77846" name="Text Box 5"/>
            <p:cNvSpPr txBox="1">
              <a:spLocks noChangeArrowheads="1"/>
            </p:cNvSpPr>
            <p:nvPr/>
          </p:nvSpPr>
          <p:spPr bwMode="auto">
            <a:xfrm>
              <a:off x="3743" y="1770"/>
              <a:ext cx="635" cy="33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TW" altLang="en-US" sz="2800">
                  <a:solidFill>
                    <a:srgbClr val="FFFFFF"/>
                  </a:solidFill>
                  <a:latin typeface="Arial" charset="0"/>
                  <a:ea typeface="華康儷中黑" pitchFamily="1" charset="-120"/>
                </a:rPr>
                <a:t>時間</a:t>
              </a:r>
            </a:p>
          </p:txBody>
        </p:sp>
        <p:grpSp>
          <p:nvGrpSpPr>
            <p:cNvPr id="77847" name="Group 6"/>
            <p:cNvGrpSpPr>
              <a:grpSpLocks/>
            </p:cNvGrpSpPr>
            <p:nvPr/>
          </p:nvGrpSpPr>
          <p:grpSpPr bwMode="auto">
            <a:xfrm>
              <a:off x="2463" y="1344"/>
              <a:ext cx="2050" cy="2812"/>
              <a:chOff x="2463" y="1344"/>
              <a:chExt cx="2050" cy="2812"/>
            </a:xfrm>
          </p:grpSpPr>
          <p:grpSp>
            <p:nvGrpSpPr>
              <p:cNvPr id="77848" name="Group 7"/>
              <p:cNvGrpSpPr>
                <a:grpSpLocks/>
              </p:cNvGrpSpPr>
              <p:nvPr/>
            </p:nvGrpSpPr>
            <p:grpSpPr bwMode="auto">
              <a:xfrm>
                <a:off x="2608" y="1782"/>
                <a:ext cx="635" cy="2374"/>
                <a:chOff x="1383" y="1555"/>
                <a:chExt cx="635" cy="2374"/>
              </a:xfrm>
            </p:grpSpPr>
            <p:sp>
              <p:nvSpPr>
                <p:cNvPr id="7785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383" y="1555"/>
                  <a:ext cx="635" cy="333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FFFFFF"/>
                      </a:solidFill>
                      <a:latin typeface="Arial" charset="0"/>
                      <a:ea typeface="華康儷中黑" pitchFamily="1" charset="-120"/>
                    </a:rPr>
                    <a:t>長度</a:t>
                  </a:r>
                </a:p>
              </p:txBody>
            </p:sp>
            <p:sp>
              <p:nvSpPr>
                <p:cNvPr id="7785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383" y="1963"/>
                  <a:ext cx="635" cy="333"/>
                </a:xfrm>
                <a:prstGeom prst="rect">
                  <a:avLst/>
                </a:prstGeom>
                <a:solidFill>
                  <a:srgbClr val="9A3E00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FFFFFF"/>
                      </a:solidFill>
                      <a:latin typeface="Arial" charset="0"/>
                      <a:ea typeface="華康儷中黑" pitchFamily="1" charset="-120"/>
                    </a:rPr>
                    <a:t>重量</a:t>
                  </a:r>
                </a:p>
              </p:txBody>
            </p:sp>
            <p:sp>
              <p:nvSpPr>
                <p:cNvPr id="7785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383" y="2371"/>
                  <a:ext cx="635" cy="333"/>
                </a:xfrm>
                <a:prstGeom prst="rect">
                  <a:avLst/>
                </a:prstGeom>
                <a:solidFill>
                  <a:srgbClr val="FF9966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A50021"/>
                      </a:solidFill>
                      <a:latin typeface="Arial" charset="0"/>
                      <a:ea typeface="華康儷中黑" pitchFamily="1" charset="-120"/>
                    </a:rPr>
                    <a:t>容量</a:t>
                  </a:r>
                </a:p>
              </p:txBody>
            </p:sp>
            <p:sp>
              <p:nvSpPr>
                <p:cNvPr id="7785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83" y="2780"/>
                  <a:ext cx="635" cy="333"/>
                </a:xfrm>
                <a:prstGeom prst="rect">
                  <a:avLst/>
                </a:prstGeom>
                <a:solidFill>
                  <a:srgbClr val="FF9966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A50021"/>
                      </a:solidFill>
                      <a:latin typeface="Arial" charset="0"/>
                      <a:ea typeface="華康儷中黑" pitchFamily="1" charset="-120"/>
                    </a:rPr>
                    <a:t>角度</a:t>
                  </a:r>
                </a:p>
              </p:txBody>
            </p:sp>
            <p:sp>
              <p:nvSpPr>
                <p:cNvPr id="7785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383" y="3188"/>
                  <a:ext cx="635" cy="333"/>
                </a:xfrm>
                <a:prstGeom prst="rect">
                  <a:avLst/>
                </a:prstGeom>
                <a:solidFill>
                  <a:srgbClr val="FF9966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A50021"/>
                      </a:solidFill>
                      <a:latin typeface="Arial" charset="0"/>
                      <a:ea typeface="華康儷中黑" pitchFamily="1" charset="-120"/>
                    </a:rPr>
                    <a:t>面積</a:t>
                  </a:r>
                </a:p>
              </p:txBody>
            </p:sp>
            <p:sp>
              <p:nvSpPr>
                <p:cNvPr id="7785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383" y="3596"/>
                  <a:ext cx="635" cy="333"/>
                </a:xfrm>
                <a:prstGeom prst="rect">
                  <a:avLst/>
                </a:prstGeom>
                <a:solidFill>
                  <a:srgbClr val="FF9966"/>
                </a:solidFill>
                <a:ln w="9525">
                  <a:solidFill>
                    <a:srgbClr val="A5002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華康中黑體" pitchFamily="49" charset="-120"/>
                      <a:ea typeface="華康中黑體" pitchFamily="49" charset="-120"/>
                      <a:cs typeface="華康中黑體" pitchFamily="49" charset="-12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zh-TW" altLang="en-US" sz="2800">
                      <a:solidFill>
                        <a:srgbClr val="A50021"/>
                      </a:solidFill>
                      <a:latin typeface="Arial" charset="0"/>
                      <a:ea typeface="華康儷中黑" pitchFamily="1" charset="-120"/>
                    </a:rPr>
                    <a:t>體積</a:t>
                  </a:r>
                </a:p>
              </p:txBody>
            </p:sp>
          </p:grpSp>
          <p:sp>
            <p:nvSpPr>
              <p:cNvPr id="41998" name="Text Box 14"/>
              <p:cNvSpPr txBox="1">
                <a:spLocks noChangeArrowheads="1"/>
              </p:cNvSpPr>
              <p:nvPr/>
            </p:nvSpPr>
            <p:spPr bwMode="auto">
              <a:xfrm>
                <a:off x="2463" y="1344"/>
                <a:ext cx="952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TW" altLang="en-US" sz="3200" b="1" u="sng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標楷體" pitchFamily="65" charset="-120"/>
                  </a:rPr>
                  <a:t>幾何量</a:t>
                </a:r>
              </a:p>
            </p:txBody>
          </p:sp>
          <p:sp>
            <p:nvSpPr>
              <p:cNvPr id="41999" name="Text Box 15"/>
              <p:cNvSpPr txBox="1">
                <a:spLocks noChangeArrowheads="1"/>
              </p:cNvSpPr>
              <p:nvPr/>
            </p:nvSpPr>
            <p:spPr bwMode="auto">
              <a:xfrm>
                <a:off x="3561" y="1344"/>
                <a:ext cx="952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TW" altLang="en-US" sz="3200" b="1" u="sng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標楷體" pitchFamily="65" charset="-120"/>
                  </a:rPr>
                  <a:t>工具量</a:t>
                </a:r>
              </a:p>
            </p:txBody>
          </p:sp>
          <p:sp>
            <p:nvSpPr>
              <p:cNvPr id="77851" name="Line 16"/>
              <p:cNvSpPr>
                <a:spLocks noChangeShapeType="1"/>
              </p:cNvSpPr>
              <p:nvPr/>
            </p:nvSpPr>
            <p:spPr bwMode="auto">
              <a:xfrm>
                <a:off x="3469" y="1389"/>
                <a:ext cx="0" cy="27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grpSp>
        <p:nvGrpSpPr>
          <p:cNvPr id="42002" name="Group 18"/>
          <p:cNvGrpSpPr>
            <a:grpSpLocks/>
          </p:cNvGrpSpPr>
          <p:nvPr/>
        </p:nvGrpSpPr>
        <p:grpSpPr bwMode="auto">
          <a:xfrm>
            <a:off x="6587504" y="2986088"/>
            <a:ext cx="1512888" cy="3240088"/>
            <a:chOff x="3787" y="2160"/>
            <a:chExt cx="953" cy="2041"/>
          </a:xfrm>
        </p:grpSpPr>
        <p:sp>
          <p:nvSpPr>
            <p:cNvPr id="77844" name="Text Box 19"/>
            <p:cNvSpPr txBox="1">
              <a:spLocks noChangeArrowheads="1"/>
            </p:cNvSpPr>
            <p:nvPr/>
          </p:nvSpPr>
          <p:spPr bwMode="auto">
            <a:xfrm>
              <a:off x="4158" y="2177"/>
              <a:ext cx="582" cy="20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vert="eaVert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 b="1" dirty="0">
                  <a:solidFill>
                    <a:srgbClr val="006600"/>
                  </a:solidFill>
                  <a:latin typeface="Arial" charset="0"/>
                  <a:ea typeface="標楷體" pitchFamily="65" charset="-120"/>
                </a:rPr>
                <a:t>看不到也摸不到，只能從工具的使用入門。</a:t>
              </a:r>
            </a:p>
          </p:txBody>
        </p:sp>
        <p:sp>
          <p:nvSpPr>
            <p:cNvPr id="77845" name="AutoShape 20"/>
            <p:cNvSpPr>
              <a:spLocks noChangeArrowheads="1"/>
            </p:cNvSpPr>
            <p:nvPr/>
          </p:nvSpPr>
          <p:spPr bwMode="auto">
            <a:xfrm>
              <a:off x="3787" y="2160"/>
              <a:ext cx="272" cy="454"/>
            </a:xfrm>
            <a:prstGeom prst="curvedRightArrow">
              <a:avLst>
                <a:gd name="adj1" fmla="val 33382"/>
                <a:gd name="adj2" fmla="val 66765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</p:grpSp>
      <p:grpSp>
        <p:nvGrpSpPr>
          <p:cNvPr id="42005" name="Group 21"/>
          <p:cNvGrpSpPr>
            <a:grpSpLocks/>
          </p:cNvGrpSpPr>
          <p:nvPr/>
        </p:nvGrpSpPr>
        <p:grpSpPr bwMode="auto">
          <a:xfrm>
            <a:off x="898525" y="1844675"/>
            <a:ext cx="3960813" cy="4121151"/>
            <a:chOff x="113" y="1434"/>
            <a:chExt cx="2495" cy="2596"/>
          </a:xfrm>
        </p:grpSpPr>
        <p:sp>
          <p:nvSpPr>
            <p:cNvPr id="77842" name="Text Box 22"/>
            <p:cNvSpPr txBox="1">
              <a:spLocks noChangeArrowheads="1"/>
            </p:cNvSpPr>
            <p:nvPr/>
          </p:nvSpPr>
          <p:spPr bwMode="auto">
            <a:xfrm>
              <a:off x="113" y="1434"/>
              <a:ext cx="2268" cy="25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179388" indent="-179388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zh-TW" altLang="en-US" sz="2400" b="1" dirty="0">
                  <a:solidFill>
                    <a:srgbClr val="FF0000"/>
                  </a:solidFill>
                  <a:latin typeface="Arial" charset="0"/>
                  <a:ea typeface="標楷體" pitchFamily="65" charset="-120"/>
                </a:rPr>
                <a:t>保留概念</a:t>
              </a:r>
              <a:r>
                <a:rPr lang="zh-TW" altLang="en-US" sz="2400" dirty="0">
                  <a:latin typeface="Arial" charset="0"/>
                  <a:ea typeface="標楷體" pitchFamily="65" charset="-120"/>
                </a:rPr>
                <a:t>最早成熟的量</a:t>
              </a:r>
            </a:p>
            <a:p>
              <a:pPr eaLnBrk="1" hangingPunct="1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zh-TW" altLang="en-US" sz="2400" b="1" dirty="0">
                  <a:solidFill>
                    <a:srgbClr val="FF0000"/>
                  </a:solidFill>
                  <a:latin typeface="Arial" charset="0"/>
                  <a:ea typeface="標楷體" pitchFamily="65" charset="-120"/>
                </a:rPr>
                <a:t>分數、小數</a:t>
              </a:r>
              <a:r>
                <a:rPr lang="zh-TW" altLang="en-US" sz="2400" dirty="0">
                  <a:latin typeface="Arial" charset="0"/>
                  <a:ea typeface="標楷體" pitchFamily="65" charset="-120"/>
                </a:rPr>
                <a:t>教學的自然入口</a:t>
              </a:r>
            </a:p>
            <a:p>
              <a:pPr eaLnBrk="1" hangingPunct="1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zh-TW" altLang="en-US" sz="2400" dirty="0">
                  <a:latin typeface="Arial" charset="0"/>
                  <a:ea typeface="標楷體" pitchFamily="65" charset="-120"/>
                </a:rPr>
                <a:t>學習</a:t>
              </a:r>
              <a:r>
                <a:rPr lang="zh-TW" altLang="en-US" sz="2400" b="1" dirty="0">
                  <a:solidFill>
                    <a:srgbClr val="FF0000"/>
                  </a:solidFill>
                  <a:latin typeface="Arial" charset="0"/>
                  <a:ea typeface="標楷體" pitchFamily="65" charset="-120"/>
                </a:rPr>
                <a:t>數線</a:t>
              </a:r>
              <a:r>
                <a:rPr lang="zh-TW" altLang="en-US" sz="2400" dirty="0">
                  <a:latin typeface="Arial" charset="0"/>
                  <a:ea typeface="標楷體" pitchFamily="65" charset="-120"/>
                </a:rPr>
                <a:t>的典型模型</a:t>
              </a:r>
            </a:p>
            <a:p>
              <a:pPr eaLnBrk="1" hangingPunct="1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zh-TW" altLang="en-US" sz="2400" dirty="0">
                  <a:latin typeface="Arial" charset="0"/>
                  <a:ea typeface="標楷體" pitchFamily="65" charset="-120"/>
                </a:rPr>
                <a:t>數線上的比較與加減運算能將</a:t>
              </a:r>
              <a:r>
                <a:rPr lang="zh-TW" altLang="en-US" sz="2400" b="1" dirty="0">
                  <a:solidFill>
                    <a:srgbClr val="FF0000"/>
                  </a:solidFill>
                  <a:latin typeface="Arial" charset="0"/>
                  <a:ea typeface="標楷體" pitchFamily="65" charset="-120"/>
                </a:rPr>
                <a:t>整數與有理數</a:t>
              </a:r>
              <a:r>
                <a:rPr lang="zh-TW" altLang="en-US" sz="2400" dirty="0" smtClean="0">
                  <a:latin typeface="Arial" charset="0"/>
                  <a:ea typeface="標楷體" pitchFamily="65" charset="-120"/>
                </a:rPr>
                <a:t>徹底整合，作為負數、實數、幾何</a:t>
              </a:r>
              <a:r>
                <a:rPr lang="zh-TW" altLang="en-US" sz="2400" dirty="0">
                  <a:latin typeface="Arial" charset="0"/>
                  <a:ea typeface="標楷體" pitchFamily="65" charset="-120"/>
                </a:rPr>
                <a:t>的基礎。</a:t>
              </a:r>
            </a:p>
            <a:p>
              <a:pPr eaLnBrk="1" hangingPunct="1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zh-TW" altLang="en-US" sz="2400" dirty="0">
                  <a:solidFill>
                    <a:srgbClr val="CC0099"/>
                  </a:solidFill>
                  <a:latin typeface="Arial" charset="0"/>
                  <a:ea typeface="標楷體" pitchFamily="65" charset="-120"/>
                </a:rPr>
                <a:t>數線可以解決各種問題</a:t>
              </a:r>
            </a:p>
          </p:txBody>
        </p:sp>
        <p:sp>
          <p:nvSpPr>
            <p:cNvPr id="77843" name="AutoShape 23"/>
            <p:cNvSpPr>
              <a:spLocks noChangeArrowheads="1"/>
            </p:cNvSpPr>
            <p:nvPr/>
          </p:nvSpPr>
          <p:spPr bwMode="auto">
            <a:xfrm>
              <a:off x="2381" y="1842"/>
              <a:ext cx="227" cy="182"/>
            </a:xfrm>
            <a:prstGeom prst="rightArrow">
              <a:avLst>
                <a:gd name="adj1" fmla="val 50000"/>
                <a:gd name="adj2" fmla="val 31181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</p:grpSp>
      <p:sp>
        <p:nvSpPr>
          <p:cNvPr id="42008" name="Text Box 24"/>
          <p:cNvSpPr txBox="1">
            <a:spLocks noChangeArrowheads="1"/>
          </p:cNvSpPr>
          <p:nvPr/>
        </p:nvSpPr>
        <p:spPr bwMode="auto">
          <a:xfrm>
            <a:off x="6484848" y="2986088"/>
            <a:ext cx="1871663" cy="3170099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lin ang="2700000" scaled="1"/>
          </a:gradFill>
          <a:ln w="19050">
            <a:solidFill>
              <a:srgbClr val="57201F"/>
            </a:solidFill>
            <a:miter lim="800000"/>
            <a:headEnd/>
            <a:tailEnd/>
          </a:ln>
        </p:spPr>
        <p:txBody>
          <a:bodyPr wrap="square" lIns="18000" rIns="180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2400" b="1" dirty="0">
                <a:solidFill>
                  <a:schemeClr val="accent2"/>
                </a:solidFill>
                <a:latin typeface="Arial" charset="0"/>
                <a:ea typeface="標楷體" pitchFamily="65" charset="-120"/>
              </a:rPr>
              <a:t>低年級</a:t>
            </a:r>
            <a:r>
              <a:rPr lang="zh-TW" altLang="en-US" sz="2400" dirty="0">
                <a:latin typeface="Arial" charset="0"/>
                <a:ea typeface="標楷體" pitchFamily="65" charset="-120"/>
              </a:rPr>
              <a:t>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報讀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時鐘刻度、認識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月曆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、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年曆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及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星期</a:t>
            </a:r>
            <a:r>
              <a:rPr lang="zh-TW" altLang="en-US" sz="1900" dirty="0" smtClean="0">
                <a:latin typeface="Arial" charset="0"/>
                <a:ea typeface="標楷體" pitchFamily="65" charset="-120"/>
              </a:rPr>
              <a:t>等，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將時間的刻度與事件先後的順序做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合理的連結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2400" b="1" dirty="0" smtClean="0">
                <a:solidFill>
                  <a:schemeClr val="accent2"/>
                </a:solidFill>
                <a:latin typeface="Arial" charset="0"/>
                <a:ea typeface="標楷體" pitchFamily="65" charset="-120"/>
              </a:rPr>
              <a:t>中</a:t>
            </a:r>
            <a:r>
              <a:rPr lang="zh-TW" altLang="en-US" sz="2400" b="1" dirty="0">
                <a:solidFill>
                  <a:schemeClr val="accent2"/>
                </a:solidFill>
                <a:latin typeface="Arial" charset="0"/>
                <a:ea typeface="標楷體" pitchFamily="65" charset="-120"/>
              </a:rPr>
              <a:t>年級</a:t>
            </a:r>
            <a:r>
              <a:rPr lang="zh-TW" altLang="en-US" sz="2400" dirty="0">
                <a:latin typeface="Arial" charset="0"/>
                <a:ea typeface="標楷體" pitchFamily="65" charset="-120"/>
              </a:rPr>
              <a:t>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900" dirty="0">
                <a:latin typeface="Arial" charset="0"/>
                <a:ea typeface="標楷體" pitchFamily="65" charset="-120"/>
              </a:rPr>
              <a:t>時間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換算</a:t>
            </a:r>
            <a:r>
              <a:rPr lang="zh-TW" altLang="en-US" sz="1900" dirty="0">
                <a:latin typeface="Arial" charset="0"/>
                <a:ea typeface="標楷體" pitchFamily="65" charset="-120"/>
              </a:rPr>
              <a:t>與加減</a:t>
            </a:r>
            <a:r>
              <a:rPr lang="zh-TW" altLang="en-US" sz="1900" dirty="0">
                <a:solidFill>
                  <a:srgbClr val="0033CC"/>
                </a:solidFill>
                <a:latin typeface="Arial" charset="0"/>
                <a:ea typeface="標楷體" pitchFamily="65" charset="-120"/>
              </a:rPr>
              <a:t>運算</a:t>
            </a:r>
          </a:p>
        </p:txBody>
      </p:sp>
      <p:sp>
        <p:nvSpPr>
          <p:cNvPr id="35" name="AutoShape 36"/>
          <p:cNvSpPr>
            <a:spLocks noChangeArrowheads="1"/>
          </p:cNvSpPr>
          <p:nvPr/>
        </p:nvSpPr>
        <p:spPr bwMode="auto">
          <a:xfrm>
            <a:off x="2672000" y="936220"/>
            <a:ext cx="3844216" cy="644664"/>
          </a:xfrm>
          <a:prstGeom prst="roundRect">
            <a:avLst>
              <a:gd name="adj" fmla="val 32597"/>
            </a:avLst>
          </a:prstGeom>
          <a:solidFill>
            <a:srgbClr val="240048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dirty="0" smtClean="0">
                <a:solidFill>
                  <a:schemeClr val="bg1"/>
                </a:solidFill>
                <a:latin typeface="華康儷粗圓" pitchFamily="1" charset="-120"/>
                <a:ea typeface="華康儷粗圓" pitchFamily="1" charset="-120"/>
              </a:rPr>
              <a:t>生活中</a:t>
            </a:r>
            <a:r>
              <a:rPr lang="zh-TW" altLang="en-US" sz="2800" dirty="0">
                <a:solidFill>
                  <a:schemeClr val="bg1"/>
                </a:solidFill>
                <a:latin typeface="華康儷粗圓" pitchFamily="1" charset="-120"/>
                <a:ea typeface="華康儷粗圓" pitchFamily="1" charset="-120"/>
              </a:rPr>
              <a:t>常用的七種量</a:t>
            </a:r>
            <a:endParaRPr lang="en-US" altLang="zh-TW" sz="2800" dirty="0">
              <a:solidFill>
                <a:schemeClr val="bg1"/>
              </a:solidFill>
              <a:latin typeface="華康儷粗圓" pitchFamily="1" charset="-120"/>
              <a:ea typeface="華康儷粗圓" pitchFamily="1" charset="-120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6012160" y="3309144"/>
            <a:ext cx="2917510" cy="3327572"/>
            <a:chOff x="5541969" y="3179810"/>
            <a:chExt cx="2917510" cy="3327572"/>
          </a:xfrm>
        </p:grpSpPr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0381" y="4797152"/>
              <a:ext cx="1449098" cy="1710230"/>
            </a:xfrm>
            <a:prstGeom prst="rect">
              <a:avLst/>
            </a:prstGeom>
          </p:spPr>
        </p:pic>
        <p:sp>
          <p:nvSpPr>
            <p:cNvPr id="27" name="雲朵形圖說文字 26"/>
            <p:cNvSpPr/>
            <p:nvPr/>
          </p:nvSpPr>
          <p:spPr>
            <a:xfrm>
              <a:off x="5541969" y="3179810"/>
              <a:ext cx="2557140" cy="1431161"/>
            </a:xfrm>
            <a:prstGeom prst="cloudCallout">
              <a:avLst>
                <a:gd name="adj1" fmla="val 22646"/>
                <a:gd name="adj2" fmla="val 76536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>
                <a:lnSpc>
                  <a:spcPct val="12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一分鐘有多長？</a:t>
              </a:r>
              <a:endPara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0116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8"/>
          <p:cNvSpPr>
            <a:spLocks noGrp="1"/>
          </p:cNvSpPr>
          <p:nvPr>
            <p:ph type="body" idx="1"/>
          </p:nvPr>
        </p:nvSpPr>
        <p:spPr>
          <a:xfrm>
            <a:off x="1115616" y="764704"/>
            <a:ext cx="8229600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sz="2800" dirty="0" smtClean="0">
                <a:ea typeface="華康儷中宋" panose="02020509000000000000" pitchFamily="49" charset="-120"/>
              </a:rPr>
              <a:t>學生對“量”的迷思概念</a:t>
            </a:r>
            <a:endParaRPr lang="en-US" altLang="zh-TW" sz="2800" dirty="0" smtClean="0">
              <a:ea typeface="華康儷中宋" panose="02020509000000000000" pitchFamily="49" charset="-120"/>
            </a:endParaRPr>
          </a:p>
        </p:txBody>
      </p:sp>
      <p:pic>
        <p:nvPicPr>
          <p:cNvPr id="59395" name="Picture 9" descr="uvs120204-00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484313"/>
            <a:ext cx="6480175" cy="427990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9" descr="1628385_170305059_2">
            <a:hlinkClick r:id="rId4" action="ppaction://hlinkpres?slideindex=1&amp;slidetitle=7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238" y="1370013"/>
            <a:ext cx="10366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99727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9"/>
          <p:cNvSpPr>
            <a:spLocks noGrp="1"/>
          </p:cNvSpPr>
          <p:nvPr>
            <p:ph type="body" idx="1"/>
          </p:nvPr>
        </p:nvSpPr>
        <p:spPr>
          <a:xfrm>
            <a:off x="775860" y="935087"/>
            <a:ext cx="8207375" cy="620713"/>
          </a:xfrm>
        </p:spPr>
        <p:txBody>
          <a:bodyPr/>
          <a:lstStyle/>
          <a:p>
            <a:pPr eaLnBrk="1" hangingPunct="1"/>
            <a:r>
              <a:rPr lang="zh-TW" altLang="en-US" sz="2800" dirty="0" smtClean="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</a:rPr>
              <a:t>自製小教具搭配工作單，來輔助學生操作熟練</a:t>
            </a:r>
          </a:p>
        </p:txBody>
      </p:sp>
      <p:pic>
        <p:nvPicPr>
          <p:cNvPr id="489482" name="Picture 10" descr="63463984486687500033019"/>
          <p:cNvPicPr>
            <a:picLocks noChangeAspect="1" noChangeArrowheads="1"/>
          </p:cNvPicPr>
          <p:nvPr/>
        </p:nvPicPr>
        <p:blipFill>
          <a:blip r:embed="rId3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255" y="1507364"/>
            <a:ext cx="4464050" cy="440213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/>
          <p:cNvGrpSpPr/>
          <p:nvPr/>
        </p:nvGrpSpPr>
        <p:grpSpPr>
          <a:xfrm>
            <a:off x="1115392" y="1603425"/>
            <a:ext cx="6985000" cy="4489450"/>
            <a:chOff x="179388" y="1963738"/>
            <a:chExt cx="6985000" cy="4489450"/>
          </a:xfrm>
        </p:grpSpPr>
        <p:pic>
          <p:nvPicPr>
            <p:cNvPr id="489483" name="Picture 11" descr="63463984587046875016823"/>
            <p:cNvPicPr>
              <a:picLocks noChangeAspect="1" noChangeArrowheads="1"/>
            </p:cNvPicPr>
            <p:nvPr/>
          </p:nvPicPr>
          <p:blipFill>
            <a:blip r:embed="rId4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1963738"/>
              <a:ext cx="6985000" cy="4489450"/>
            </a:xfrm>
            <a:prstGeom prst="rect">
              <a:avLst/>
            </a:prstGeom>
            <a:noFill/>
            <a:ln w="57150">
              <a:solidFill>
                <a:srgbClr val="77777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7961" y="5135562"/>
              <a:ext cx="771525" cy="495300"/>
            </a:xfrm>
            <a:prstGeom prst="rect">
              <a:avLst/>
            </a:prstGeom>
          </p:spPr>
        </p:pic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6049" y="4506912"/>
              <a:ext cx="8953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24109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1844824"/>
            <a:ext cx="58326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TW" altLang="en-US" sz="7200" spc="50" dirty="0" smtClean="0">
                <a:ln w="12700" cmpd="sng">
                  <a:noFill/>
                  <a:prstDash val="solid"/>
                </a:ln>
                <a:solidFill>
                  <a:srgbClr val="C00000"/>
                </a:solidFill>
                <a:effectLst>
                  <a:glow rad="228600">
                    <a:srgbClr val="FFC000">
                      <a:alpha val="78000"/>
                    </a:srgb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挑戰一下～</a:t>
            </a:r>
            <a:endParaRPr lang="zh-TW" altLang="en-US" sz="7200" spc="50" dirty="0">
              <a:ln w="12700" cmpd="sng">
                <a:noFill/>
                <a:prstDash val="solid"/>
              </a:ln>
              <a:solidFill>
                <a:srgbClr val="C00000"/>
              </a:solidFill>
              <a:effectLst>
                <a:glow rad="228600">
                  <a:srgbClr val="FFC000">
                    <a:alpha val="78000"/>
                  </a:srgbClr>
                </a:glow>
              </a:effectLst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5" name="圓角矩形 4">
            <a:hlinkClick r:id="" action="ppaction://noaction"/>
          </p:cNvPr>
          <p:cNvSpPr/>
          <p:nvPr/>
        </p:nvSpPr>
        <p:spPr>
          <a:xfrm>
            <a:off x="0" y="5510212"/>
            <a:ext cx="868363" cy="1347788"/>
          </a:xfrm>
          <a:prstGeom prst="round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12976"/>
            <a:ext cx="452266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2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428742" y="1692945"/>
            <a:ext cx="6867525" cy="4414837"/>
            <a:chOff x="1712913" y="1909763"/>
            <a:chExt cx="6867525" cy="4414837"/>
          </a:xfrm>
        </p:grpSpPr>
        <p:pic>
          <p:nvPicPr>
            <p:cNvPr id="13316" name="Picture 10" descr="63463984587046875016823"/>
            <p:cNvPicPr>
              <a:picLocks noChangeAspect="1" noChangeArrowheads="1"/>
            </p:cNvPicPr>
            <p:nvPr/>
          </p:nvPicPr>
          <p:blipFill>
            <a:blip r:embed="rId2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913" y="1909763"/>
              <a:ext cx="6867525" cy="4414837"/>
            </a:xfrm>
            <a:prstGeom prst="rect">
              <a:avLst/>
            </a:prstGeom>
            <a:noFill/>
            <a:ln w="57150">
              <a:solidFill>
                <a:srgbClr val="77777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731" y="5107608"/>
              <a:ext cx="752475" cy="485775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731" y="4509120"/>
              <a:ext cx="771525" cy="466725"/>
            </a:xfrm>
            <a:prstGeom prst="rect">
              <a:avLst/>
            </a:prstGeom>
          </p:spPr>
        </p:pic>
      </p:grpSp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42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29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929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圖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29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42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圖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54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圖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54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圖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129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圖片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67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29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圖片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54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圖片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29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圖片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42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圖片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54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圖片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29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圖片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354" y="908720"/>
            <a:ext cx="51593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圖片 2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42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圖片 2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29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圖片 2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54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9505"/>
            <a:ext cx="1754277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2441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37587 0.214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85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0.28021 0.3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1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0.42309 0.393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46" y="1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0.17777 0.214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9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13733 0.214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/>
        </p:nvGrpSpPr>
        <p:grpSpPr>
          <a:xfrm>
            <a:off x="1133226" y="1052687"/>
            <a:ext cx="7529513" cy="4840287"/>
            <a:chOff x="1133226" y="1484313"/>
            <a:chExt cx="7529513" cy="4840287"/>
          </a:xfrm>
        </p:grpSpPr>
        <p:pic>
          <p:nvPicPr>
            <p:cNvPr id="29" name="Picture 10" descr="63463984587046875016823"/>
            <p:cNvPicPr>
              <a:picLocks noChangeAspect="1" noChangeArrowheads="1"/>
            </p:cNvPicPr>
            <p:nvPr/>
          </p:nvPicPr>
          <p:blipFill>
            <a:blip r:embed="rId3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226" y="1484313"/>
              <a:ext cx="7529513" cy="4840287"/>
            </a:xfrm>
            <a:prstGeom prst="rect">
              <a:avLst/>
            </a:prstGeom>
            <a:noFill/>
            <a:ln w="57150">
              <a:solidFill>
                <a:srgbClr val="77777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5674" y="5024437"/>
              <a:ext cx="809625" cy="485775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2435" y="4365104"/>
              <a:ext cx="752475" cy="476250"/>
            </a:xfrm>
            <a:prstGeom prst="rect">
              <a:avLst/>
            </a:prstGeom>
          </p:spPr>
        </p:pic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101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539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026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589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126" y="1044749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76" y="1044749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51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826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51" y="1052687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114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039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014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626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51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114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789" y="44624"/>
            <a:ext cx="5159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414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151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189" y="44624"/>
            <a:ext cx="5143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圓角矩形 38">
            <a:hlinkClick r:id="" action="ppaction://noaction"/>
          </p:cNvPr>
          <p:cNvSpPr/>
          <p:nvPr/>
        </p:nvSpPr>
        <p:spPr>
          <a:xfrm>
            <a:off x="0" y="5078586"/>
            <a:ext cx="868363" cy="1347788"/>
          </a:xfrm>
          <a:prstGeom prst="round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8" name="群組 27"/>
          <p:cNvGrpSpPr>
            <a:grpSpLocks/>
          </p:cNvGrpSpPr>
          <p:nvPr/>
        </p:nvGrpSpPr>
        <p:grpSpPr bwMode="auto">
          <a:xfrm>
            <a:off x="1242764" y="1919462"/>
            <a:ext cx="7310437" cy="3238500"/>
            <a:chOff x="1535112" y="2168302"/>
            <a:chExt cx="7310438" cy="3238028"/>
          </a:xfrm>
        </p:grpSpPr>
        <p:sp>
          <p:nvSpPr>
            <p:cNvPr id="30" name="矩形 29"/>
            <p:cNvSpPr/>
            <p:nvPr/>
          </p:nvSpPr>
          <p:spPr>
            <a:xfrm>
              <a:off x="1535112" y="2168302"/>
              <a:ext cx="7310438" cy="32380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pic>
          <p:nvPicPr>
            <p:cNvPr id="32" name="Picture 24"/>
            <p:cNvPicPr>
              <a:picLocks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379" y="2527316"/>
              <a:ext cx="3240000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5"/>
            <p:cNvPicPr>
              <a:picLocks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0986" y="2527316"/>
              <a:ext cx="3240000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七角星形 33"/>
          <p:cNvSpPr/>
          <p:nvPr/>
        </p:nvSpPr>
        <p:spPr>
          <a:xfrm>
            <a:off x="198189" y="4653137"/>
            <a:ext cx="768350" cy="792162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1400" dirty="0">
                <a:solidFill>
                  <a:schemeClr val="bg2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替代</a:t>
            </a:r>
          </a:p>
        </p:txBody>
      </p:sp>
      <p:pic>
        <p:nvPicPr>
          <p:cNvPr id="35" name="Picture 26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088" y="3127947"/>
            <a:ext cx="2433638" cy="1903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7033871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01927 0.11018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00573 0.11018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-0.07639 0.1101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23177 0.11018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56076 0.20579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38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0.34219 0.20579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1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26736 0.21504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0.18455 0.21504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10886 0.21504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0.01181 0.45671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2282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-0.35365 0.45671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1" y="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0.0901 0.55115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2754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0.00816 0.55115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2754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-0.01423 0.55115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2754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0.16146 0.55115 " pathEditMode="relative" rAng="0" ptsTypes="AA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2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0.28698 0.6456 " pathEditMode="relative" rAng="0" ptsTypes="AA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0" y="3226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13664 0.6456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322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-0.01371 0.6456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3226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0.15399 0.6456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8" y="3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/>
          </p:cNvSpPr>
          <p:nvPr/>
        </p:nvSpPr>
        <p:spPr bwMode="auto">
          <a:xfrm>
            <a:off x="899593" y="1468103"/>
            <a:ext cx="7200800" cy="116880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tIns="0" bIns="0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marL="0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kumimoji="0" lang="zh-TW" altLang="en-US" sz="1000" b="1" dirty="0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 dirty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 dirty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1</a:t>
            </a:r>
            <a:r>
              <a:rPr kumimoji="0" lang="zh-TW" altLang="en-US" sz="2800" b="1" dirty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：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各種</a:t>
            </a:r>
            <a:r>
              <a:rPr kumimoji="0" lang="zh-TW" altLang="en-US" sz="2800" b="1" u="sng" dirty="0">
                <a:solidFill>
                  <a:srgbClr val="0033CC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量的整合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並搭配生活</a:t>
            </a:r>
            <a:r>
              <a:rPr kumimoji="0" lang="zh-TW" altLang="en-US" sz="2800" b="1" dirty="0" smtClean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情境培養</a:t>
            </a:r>
            <a:endParaRPr kumimoji="0" lang="en-US" altLang="zh-TW" sz="2800" b="1" dirty="0" smtClean="0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 </a:t>
            </a:r>
            <a:r>
              <a:rPr lang="zh-TW" altLang="en-US" sz="2800" b="1" dirty="0" smtClean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                 </a:t>
            </a:r>
            <a:r>
              <a:rPr kumimoji="0" lang="zh-TW" altLang="en-US" sz="2800" b="1" dirty="0" smtClean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量感</a:t>
            </a:r>
            <a:r>
              <a:rPr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。</a:t>
            </a:r>
            <a:endParaRPr kumimoji="0" lang="zh-TW" altLang="en-US" sz="2800" b="1" dirty="0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3232845" y="980728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16" y="2685770"/>
            <a:ext cx="6768752" cy="343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354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0" y="0"/>
            <a:ext cx="9144000" cy="6882246"/>
            <a:chOff x="0" y="0"/>
            <a:chExt cx="9144000" cy="6882246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rgbClr val="99A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0" y="6405574"/>
              <a:ext cx="9144000" cy="476672"/>
            </a:xfrm>
            <a:prstGeom prst="rect">
              <a:avLst/>
            </a:prstGeom>
            <a:solidFill>
              <a:srgbClr val="99A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532488" name="Picture 8" descr="634521098271562500930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292411"/>
            <a:ext cx="477678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89" name="Picture 9" descr="634521097800937500420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67998"/>
            <a:ext cx="476726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90" name="Picture 10" descr="6345210992350000002915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2863536"/>
            <a:ext cx="480536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91" name="Picture 11" descr="634521099112656250324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1657036"/>
            <a:ext cx="570388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92" name="Picture 12" descr="6345210989967187501884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4068448"/>
            <a:ext cx="47958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493" name="Rectangle 13"/>
          <p:cNvSpPr>
            <a:spLocks noChangeAspect="1" noChangeArrowheads="1"/>
          </p:cNvSpPr>
          <p:nvPr/>
        </p:nvSpPr>
        <p:spPr bwMode="auto">
          <a:xfrm>
            <a:off x="3779838" y="1661798"/>
            <a:ext cx="500062" cy="5715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494" name="Rectangle 14"/>
          <p:cNvSpPr>
            <a:spLocks noChangeAspect="1" noChangeArrowheads="1"/>
          </p:cNvSpPr>
          <p:nvPr/>
        </p:nvSpPr>
        <p:spPr bwMode="auto">
          <a:xfrm>
            <a:off x="4714875" y="501336"/>
            <a:ext cx="500063" cy="5715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495" name="Rectangle 15"/>
          <p:cNvSpPr>
            <a:spLocks noChangeAspect="1" noChangeArrowheads="1"/>
          </p:cNvSpPr>
          <p:nvPr/>
        </p:nvSpPr>
        <p:spPr bwMode="auto">
          <a:xfrm>
            <a:off x="2843213" y="2896873"/>
            <a:ext cx="500062" cy="5715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496" name="Rectangle 16"/>
          <p:cNvSpPr>
            <a:spLocks noChangeArrowheads="1"/>
          </p:cNvSpPr>
          <p:nvPr/>
        </p:nvSpPr>
        <p:spPr bwMode="auto">
          <a:xfrm>
            <a:off x="5667375" y="467998"/>
            <a:ext cx="503238" cy="3527425"/>
          </a:xfrm>
          <a:prstGeom prst="rect">
            <a:avLst/>
          </a:prstGeom>
          <a:noFill/>
          <a:ln w="57150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532497" name="Group 17"/>
          <p:cNvGrpSpPr>
            <a:grpSpLocks/>
          </p:cNvGrpSpPr>
          <p:nvPr/>
        </p:nvGrpSpPr>
        <p:grpSpPr bwMode="auto">
          <a:xfrm>
            <a:off x="4868863" y="1158561"/>
            <a:ext cx="1187450" cy="365125"/>
            <a:chOff x="3067" y="917"/>
            <a:chExt cx="748" cy="230"/>
          </a:xfrm>
        </p:grpSpPr>
        <p:sp>
          <p:nvSpPr>
            <p:cNvPr id="1133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067" y="920"/>
              <a:ext cx="91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CC0000"/>
                  </a:solidFill>
                  <a:ea typeface="華康儷粗圓"/>
                </a:rPr>
                <a:t>1</a:t>
              </a:r>
              <a:endParaRPr lang="zh-TW" altLang="en-US" sz="3600" kern="10">
                <a:solidFill>
                  <a:srgbClr val="CC0000"/>
                </a:solidFill>
                <a:ea typeface="華康儷粗圓"/>
              </a:endParaRPr>
            </a:p>
          </p:txBody>
        </p:sp>
        <p:grpSp>
          <p:nvGrpSpPr>
            <p:cNvPr id="11339" name="Group 19"/>
            <p:cNvGrpSpPr>
              <a:grpSpLocks/>
            </p:cNvGrpSpPr>
            <p:nvPr/>
          </p:nvGrpSpPr>
          <p:grpSpPr bwMode="auto">
            <a:xfrm>
              <a:off x="3336" y="917"/>
              <a:ext cx="479" cy="227"/>
              <a:chOff x="3336" y="917"/>
              <a:chExt cx="479" cy="227"/>
            </a:xfrm>
          </p:grpSpPr>
          <p:sp>
            <p:nvSpPr>
              <p:cNvPr id="1134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336" y="917"/>
                <a:ext cx="164" cy="22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TW" sz="3600" kern="10">
                    <a:solidFill>
                      <a:srgbClr val="0000CC"/>
                    </a:solidFill>
                    <a:ea typeface="華康儷粗圓"/>
                  </a:rPr>
                  <a:t>0</a:t>
                </a:r>
                <a:endParaRPr lang="zh-TW" altLang="en-US" sz="3600" kern="10">
                  <a:solidFill>
                    <a:srgbClr val="0000CC"/>
                  </a:solidFill>
                  <a:ea typeface="華康儷粗圓"/>
                </a:endParaRPr>
              </a:p>
            </p:txBody>
          </p:sp>
          <p:sp>
            <p:nvSpPr>
              <p:cNvPr id="11341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651" y="917"/>
                <a:ext cx="164" cy="22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TW" sz="3600" kern="10">
                    <a:solidFill>
                      <a:srgbClr val="0000CC"/>
                    </a:solidFill>
                    <a:ea typeface="華康儷粗圓"/>
                  </a:rPr>
                  <a:t>0</a:t>
                </a:r>
                <a:endParaRPr lang="zh-TW" altLang="en-US" sz="3600" kern="10">
                  <a:solidFill>
                    <a:srgbClr val="0000CC"/>
                  </a:solidFill>
                  <a:ea typeface="華康儷粗圓"/>
                </a:endParaRPr>
              </a:p>
            </p:txBody>
          </p:sp>
        </p:grpSp>
      </p:grpSp>
      <p:sp>
        <p:nvSpPr>
          <p:cNvPr id="532502" name="WordArt 22"/>
          <p:cNvSpPr>
            <a:spLocks noChangeArrowheads="1" noChangeShapeType="1" noTextEdit="1"/>
          </p:cNvSpPr>
          <p:nvPr/>
        </p:nvSpPr>
        <p:spPr bwMode="auto">
          <a:xfrm>
            <a:off x="3929063" y="2344423"/>
            <a:ext cx="144462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TW" sz="3600" kern="10">
                <a:solidFill>
                  <a:srgbClr val="CC0000"/>
                </a:solidFill>
                <a:ea typeface="華康儷粗圓"/>
              </a:rPr>
              <a:t>1</a:t>
            </a:r>
            <a:endParaRPr lang="zh-TW" altLang="en-US" sz="3600" kern="10">
              <a:solidFill>
                <a:srgbClr val="CC0000"/>
              </a:solidFill>
              <a:ea typeface="華康儷粗圓"/>
            </a:endParaRPr>
          </a:p>
        </p:txBody>
      </p:sp>
      <p:grpSp>
        <p:nvGrpSpPr>
          <p:cNvPr id="532503" name="Group 23"/>
          <p:cNvGrpSpPr>
            <a:grpSpLocks/>
          </p:cNvGrpSpPr>
          <p:nvPr/>
        </p:nvGrpSpPr>
        <p:grpSpPr bwMode="auto">
          <a:xfrm>
            <a:off x="4356100" y="2339661"/>
            <a:ext cx="760413" cy="360362"/>
            <a:chOff x="3336" y="917"/>
            <a:chExt cx="479" cy="227"/>
          </a:xfrm>
        </p:grpSpPr>
        <p:sp>
          <p:nvSpPr>
            <p:cNvPr id="11336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3336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0000CC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0000CC"/>
                </a:solidFill>
                <a:ea typeface="華康儷粗圓"/>
              </a:endParaRPr>
            </a:p>
          </p:txBody>
        </p:sp>
        <p:sp>
          <p:nvSpPr>
            <p:cNvPr id="11337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651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0000CC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0000CC"/>
                </a:solidFill>
                <a:ea typeface="華康儷粗圓"/>
              </a:endParaRPr>
            </a:p>
          </p:txBody>
        </p:sp>
      </p:grpSp>
      <p:grpSp>
        <p:nvGrpSpPr>
          <p:cNvPr id="532506" name="Group 26"/>
          <p:cNvGrpSpPr>
            <a:grpSpLocks/>
          </p:cNvGrpSpPr>
          <p:nvPr/>
        </p:nvGrpSpPr>
        <p:grpSpPr bwMode="auto">
          <a:xfrm>
            <a:off x="5308600" y="2339661"/>
            <a:ext cx="760413" cy="360362"/>
            <a:chOff x="3336" y="917"/>
            <a:chExt cx="479" cy="227"/>
          </a:xfrm>
        </p:grpSpPr>
        <p:sp>
          <p:nvSpPr>
            <p:cNvPr id="11334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336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CC0099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CC0099"/>
                </a:solidFill>
                <a:ea typeface="華康儷粗圓"/>
              </a:endParaRPr>
            </a:p>
          </p:txBody>
        </p:sp>
        <p:sp>
          <p:nvSpPr>
            <p:cNvPr id="11335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3651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CC0099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CC0099"/>
                </a:solidFill>
                <a:ea typeface="華康儷粗圓"/>
              </a:endParaRPr>
            </a:p>
          </p:txBody>
        </p:sp>
      </p:grpSp>
      <p:sp>
        <p:nvSpPr>
          <p:cNvPr id="532509" name="WordArt 29"/>
          <p:cNvSpPr>
            <a:spLocks noChangeArrowheads="1" noChangeShapeType="1" noTextEdit="1"/>
          </p:cNvSpPr>
          <p:nvPr/>
        </p:nvSpPr>
        <p:spPr bwMode="auto">
          <a:xfrm>
            <a:off x="3001963" y="3563623"/>
            <a:ext cx="144462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TW" sz="3600" kern="10">
                <a:solidFill>
                  <a:srgbClr val="CC0000"/>
                </a:solidFill>
                <a:ea typeface="華康儷粗圓"/>
              </a:rPr>
              <a:t>1</a:t>
            </a:r>
            <a:endParaRPr lang="zh-TW" altLang="en-US" sz="3600" kern="10">
              <a:solidFill>
                <a:srgbClr val="CC0000"/>
              </a:solidFill>
              <a:ea typeface="華康儷粗圓"/>
            </a:endParaRPr>
          </a:p>
        </p:txBody>
      </p:sp>
      <p:grpSp>
        <p:nvGrpSpPr>
          <p:cNvPr id="532510" name="Group 30"/>
          <p:cNvGrpSpPr>
            <a:grpSpLocks/>
          </p:cNvGrpSpPr>
          <p:nvPr/>
        </p:nvGrpSpPr>
        <p:grpSpPr bwMode="auto">
          <a:xfrm>
            <a:off x="3429000" y="3558861"/>
            <a:ext cx="760413" cy="360362"/>
            <a:chOff x="3336" y="917"/>
            <a:chExt cx="479" cy="227"/>
          </a:xfrm>
        </p:grpSpPr>
        <p:sp>
          <p:nvSpPr>
            <p:cNvPr id="11332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3336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0000CC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0000CC"/>
                </a:solidFill>
                <a:ea typeface="華康儷粗圓"/>
              </a:endParaRPr>
            </a:p>
          </p:txBody>
        </p:sp>
        <p:sp>
          <p:nvSpPr>
            <p:cNvPr id="11333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3651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0000CC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0000CC"/>
                </a:solidFill>
                <a:ea typeface="華康儷粗圓"/>
              </a:endParaRPr>
            </a:p>
          </p:txBody>
        </p:sp>
      </p:grpSp>
      <p:grpSp>
        <p:nvGrpSpPr>
          <p:cNvPr id="532513" name="Group 33"/>
          <p:cNvGrpSpPr>
            <a:grpSpLocks/>
          </p:cNvGrpSpPr>
          <p:nvPr/>
        </p:nvGrpSpPr>
        <p:grpSpPr bwMode="auto">
          <a:xfrm>
            <a:off x="4381500" y="3558861"/>
            <a:ext cx="760413" cy="360362"/>
            <a:chOff x="3336" y="917"/>
            <a:chExt cx="479" cy="227"/>
          </a:xfrm>
        </p:grpSpPr>
        <p:sp>
          <p:nvSpPr>
            <p:cNvPr id="11330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3336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CC0099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CC0099"/>
                </a:solidFill>
                <a:ea typeface="華康儷粗圓"/>
              </a:endParaRPr>
            </a:p>
          </p:txBody>
        </p:sp>
        <p:sp>
          <p:nvSpPr>
            <p:cNvPr id="11331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651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CC0099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CC0099"/>
                </a:solidFill>
                <a:ea typeface="華康儷粗圓"/>
              </a:endParaRPr>
            </a:p>
          </p:txBody>
        </p:sp>
      </p:grpSp>
      <p:grpSp>
        <p:nvGrpSpPr>
          <p:cNvPr id="532516" name="Group 36"/>
          <p:cNvGrpSpPr>
            <a:grpSpLocks/>
          </p:cNvGrpSpPr>
          <p:nvPr/>
        </p:nvGrpSpPr>
        <p:grpSpPr bwMode="auto">
          <a:xfrm>
            <a:off x="5314950" y="3563623"/>
            <a:ext cx="760413" cy="360363"/>
            <a:chOff x="3336" y="917"/>
            <a:chExt cx="479" cy="227"/>
          </a:xfrm>
        </p:grpSpPr>
        <p:sp>
          <p:nvSpPr>
            <p:cNvPr id="11328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3336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339933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339933"/>
                </a:solidFill>
                <a:ea typeface="華康儷粗圓"/>
              </a:endParaRPr>
            </a:p>
          </p:txBody>
        </p:sp>
        <p:sp>
          <p:nvSpPr>
            <p:cNvPr id="1132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3651" y="917"/>
              <a:ext cx="164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solidFill>
                    <a:srgbClr val="339933"/>
                  </a:solidFill>
                  <a:ea typeface="華康儷粗圓"/>
                </a:rPr>
                <a:t>0</a:t>
              </a:r>
              <a:endParaRPr lang="zh-TW" altLang="en-US" sz="3600" kern="10">
                <a:solidFill>
                  <a:srgbClr val="339933"/>
                </a:solidFill>
                <a:ea typeface="華康儷粗圓"/>
              </a:endParaRPr>
            </a:p>
          </p:txBody>
        </p:sp>
      </p:grpSp>
      <p:grpSp>
        <p:nvGrpSpPr>
          <p:cNvPr id="532522" name="Group 42"/>
          <p:cNvGrpSpPr>
            <a:grpSpLocks/>
          </p:cNvGrpSpPr>
          <p:nvPr/>
        </p:nvGrpSpPr>
        <p:grpSpPr bwMode="auto">
          <a:xfrm>
            <a:off x="6443663" y="1763398"/>
            <a:ext cx="2232025" cy="2160588"/>
            <a:chOff x="4059" y="1298"/>
            <a:chExt cx="1406" cy="1361"/>
          </a:xfrm>
        </p:grpSpPr>
        <p:sp>
          <p:nvSpPr>
            <p:cNvPr id="11326" name="Rectangle 43"/>
            <p:cNvSpPr>
              <a:spLocks noChangeArrowheads="1"/>
            </p:cNvSpPr>
            <p:nvPr/>
          </p:nvSpPr>
          <p:spPr bwMode="auto">
            <a:xfrm>
              <a:off x="4059" y="1298"/>
              <a:ext cx="1406" cy="136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11327" name="AutoShape 44"/>
            <p:cNvSpPr>
              <a:spLocks noChangeArrowheads="1"/>
            </p:cNvSpPr>
            <p:nvPr/>
          </p:nvSpPr>
          <p:spPr bwMode="auto">
            <a:xfrm>
              <a:off x="4554" y="1679"/>
              <a:ext cx="382" cy="415"/>
            </a:xfrm>
            <a:prstGeom prst="cube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532525" name="Group 45"/>
          <p:cNvGrpSpPr>
            <a:grpSpLocks/>
          </p:cNvGrpSpPr>
          <p:nvPr/>
        </p:nvGrpSpPr>
        <p:grpSpPr bwMode="auto">
          <a:xfrm>
            <a:off x="6789738" y="2052323"/>
            <a:ext cx="1539875" cy="1636713"/>
            <a:chOff x="4060" y="2399"/>
            <a:chExt cx="1269" cy="1349"/>
          </a:xfrm>
        </p:grpSpPr>
        <p:sp>
          <p:nvSpPr>
            <p:cNvPr id="11321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4555" y="2399"/>
              <a:ext cx="345" cy="1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22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4060" y="2893"/>
              <a:ext cx="345" cy="1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23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4984" y="2705"/>
              <a:ext cx="345" cy="1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24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4304" y="3435"/>
              <a:ext cx="585" cy="3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1cm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  <p:sp>
          <p:nvSpPr>
            <p:cNvPr id="11325" name="WordArt 5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4860" y="3431"/>
              <a:ext cx="107" cy="1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3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</p:grpSp>
      <p:grpSp>
        <p:nvGrpSpPr>
          <p:cNvPr id="532531" name="Group 51"/>
          <p:cNvGrpSpPr>
            <a:grpSpLocks/>
          </p:cNvGrpSpPr>
          <p:nvPr/>
        </p:nvGrpSpPr>
        <p:grpSpPr bwMode="auto">
          <a:xfrm>
            <a:off x="6678613" y="2071373"/>
            <a:ext cx="1728787" cy="1636713"/>
            <a:chOff x="4195" y="2671"/>
            <a:chExt cx="1089" cy="1031"/>
          </a:xfrm>
        </p:grpSpPr>
        <p:sp>
          <p:nvSpPr>
            <p:cNvPr id="11316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4604" y="2671"/>
              <a:ext cx="317" cy="14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7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4195" y="3049"/>
              <a:ext cx="317" cy="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4967" y="2905"/>
              <a:ext cx="317" cy="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9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4413" y="3463"/>
              <a:ext cx="680" cy="23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1000cm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  <p:sp>
          <p:nvSpPr>
            <p:cNvPr id="11320" name="WordArt 5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100" y="3457"/>
              <a:ext cx="81" cy="1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3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</p:grpSp>
      <p:grpSp>
        <p:nvGrpSpPr>
          <p:cNvPr id="532537" name="Group 57"/>
          <p:cNvGrpSpPr>
            <a:grpSpLocks/>
          </p:cNvGrpSpPr>
          <p:nvPr/>
        </p:nvGrpSpPr>
        <p:grpSpPr bwMode="auto">
          <a:xfrm>
            <a:off x="6516688" y="2033273"/>
            <a:ext cx="2087562" cy="1636713"/>
            <a:chOff x="4105" y="2898"/>
            <a:chExt cx="1315" cy="1031"/>
          </a:xfrm>
        </p:grpSpPr>
        <p:sp>
          <p:nvSpPr>
            <p:cNvPr id="11311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4604" y="2898"/>
              <a:ext cx="385" cy="14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100cm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2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4105" y="3276"/>
              <a:ext cx="385" cy="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100cm</a:t>
              </a:r>
              <a:endParaRPr lang="zh-TW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3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5035" y="3132"/>
              <a:ext cx="385" cy="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100cm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11314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195" y="3690"/>
              <a:ext cx="1111" cy="23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1000000cm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  <p:sp>
          <p:nvSpPr>
            <p:cNvPr id="11315" name="WordArt 62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5303" y="3684"/>
              <a:ext cx="81" cy="1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n w="9525">
                    <a:solidFill>
                      <a:srgbClr val="D60000"/>
                    </a:solidFill>
                    <a:round/>
                    <a:headEnd/>
                    <a:tailEnd/>
                  </a:ln>
                  <a:solidFill>
                    <a:srgbClr val="D60000"/>
                  </a:solidFill>
                  <a:latin typeface="新細明體"/>
                  <a:ea typeface="新細明體"/>
                </a:rPr>
                <a:t>3</a:t>
              </a:r>
              <a:endParaRPr lang="zh-TW" altLang="en-US" sz="3600" b="1" kern="10">
                <a:ln w="9525">
                  <a:solidFill>
                    <a:srgbClr val="D60000"/>
                  </a:solidFill>
                  <a:round/>
                  <a:headEnd/>
                  <a:tailEnd/>
                </a:ln>
                <a:solidFill>
                  <a:srgbClr val="D60000"/>
                </a:solidFill>
                <a:latin typeface="新細明體"/>
                <a:ea typeface="新細明體"/>
              </a:endParaRPr>
            </a:p>
          </p:txBody>
        </p:sp>
      </p:grpSp>
      <p:sp>
        <p:nvSpPr>
          <p:cNvPr id="532543" name="WordArt 63"/>
          <p:cNvSpPr>
            <a:spLocks noChangeArrowheads="1" noChangeShapeType="1" noTextEdit="1"/>
          </p:cNvSpPr>
          <p:nvPr/>
        </p:nvSpPr>
        <p:spPr bwMode="auto">
          <a:xfrm>
            <a:off x="4295775" y="2947673"/>
            <a:ext cx="385763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3600" b="1" kern="10">
                <a:solidFill>
                  <a:srgbClr val="000099"/>
                </a:solidFill>
                <a:ea typeface="華康儷中黑"/>
              </a:rPr>
              <a:t>公立</a:t>
            </a:r>
          </a:p>
          <a:p>
            <a:pPr algn="ctr"/>
            <a:r>
              <a:rPr lang="zh-TW" altLang="en-US" sz="3600" b="1" kern="10">
                <a:solidFill>
                  <a:srgbClr val="000099"/>
                </a:solidFill>
                <a:ea typeface="華康儷中黑"/>
              </a:rPr>
              <a:t>寸方</a:t>
            </a:r>
          </a:p>
        </p:txBody>
      </p:sp>
      <p:sp>
        <p:nvSpPr>
          <p:cNvPr id="532544" name="WordArt 64"/>
          <p:cNvSpPr>
            <a:spLocks noChangeArrowheads="1" noChangeShapeType="1" noTextEdit="1"/>
          </p:cNvSpPr>
          <p:nvPr/>
        </p:nvSpPr>
        <p:spPr bwMode="auto">
          <a:xfrm rot="5400000">
            <a:off x="6419851" y="3412810"/>
            <a:ext cx="4964112" cy="2270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TW" altLang="en-US" sz="3600" kern="10">
                <a:solidFill>
                  <a:srgbClr val="990000"/>
                </a:solidFill>
                <a:latin typeface="華康儷中宋"/>
                <a:ea typeface="華康儷中宋"/>
              </a:rPr>
              <a:t>最好搭配實際的形體大小來說明。</a:t>
            </a:r>
          </a:p>
        </p:txBody>
      </p:sp>
      <p:sp>
        <p:nvSpPr>
          <p:cNvPr id="532552" name="Line 72"/>
          <p:cNvSpPr>
            <a:spLocks noChangeShapeType="1"/>
          </p:cNvSpPr>
          <p:nvPr/>
        </p:nvSpPr>
        <p:spPr bwMode="auto">
          <a:xfrm>
            <a:off x="6877050" y="971236"/>
            <a:ext cx="7191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532553" name="Rectangle 73"/>
          <p:cNvSpPr>
            <a:spLocks noChangeArrowheads="1"/>
          </p:cNvSpPr>
          <p:nvPr/>
        </p:nvSpPr>
        <p:spPr bwMode="auto">
          <a:xfrm>
            <a:off x="6804025" y="1834836"/>
            <a:ext cx="720725" cy="720725"/>
          </a:xfrm>
          <a:prstGeom prst="rect">
            <a:avLst/>
          </a:prstGeom>
          <a:solidFill>
            <a:srgbClr val="FF9999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554" name="AutoShape 74"/>
          <p:cNvSpPr>
            <a:spLocks noChangeArrowheads="1"/>
          </p:cNvSpPr>
          <p:nvPr/>
        </p:nvSpPr>
        <p:spPr bwMode="auto">
          <a:xfrm>
            <a:off x="6804025" y="2844486"/>
            <a:ext cx="1008063" cy="1008062"/>
          </a:xfrm>
          <a:prstGeom prst="cube">
            <a:avLst>
              <a:gd name="adj" fmla="val 25000"/>
            </a:avLst>
          </a:prstGeom>
          <a:solidFill>
            <a:srgbClr val="FF99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532555" name="Group 75"/>
          <p:cNvGrpSpPr>
            <a:grpSpLocks/>
          </p:cNvGrpSpPr>
          <p:nvPr/>
        </p:nvGrpSpPr>
        <p:grpSpPr bwMode="auto">
          <a:xfrm>
            <a:off x="6804025" y="1331598"/>
            <a:ext cx="1868488" cy="325438"/>
            <a:chOff x="4286" y="1026"/>
            <a:chExt cx="1177" cy="205"/>
          </a:xfrm>
        </p:grpSpPr>
        <p:sp>
          <p:nvSpPr>
            <p:cNvPr id="11304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4286" y="1026"/>
              <a:ext cx="1177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kern="10">
                  <a:solidFill>
                    <a:srgbClr val="003399"/>
                  </a:solidFill>
                  <a:latin typeface="華康粗黑體"/>
                  <a:ea typeface="華康粗黑體"/>
                </a:rPr>
                <a:t>以小白顆粒方塊為模型</a:t>
              </a:r>
            </a:p>
          </p:txBody>
        </p:sp>
        <p:sp>
          <p:nvSpPr>
            <p:cNvPr id="11305" name="Line 77"/>
            <p:cNvSpPr>
              <a:spLocks noChangeShapeType="1"/>
            </p:cNvSpPr>
            <p:nvPr/>
          </p:nvSpPr>
          <p:spPr bwMode="auto">
            <a:xfrm>
              <a:off x="4389" y="1231"/>
              <a:ext cx="726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TW" altLang="en-US"/>
            </a:p>
          </p:txBody>
        </p:sp>
      </p:grpSp>
      <p:sp>
        <p:nvSpPr>
          <p:cNvPr id="532558" name="WordArt 78"/>
          <p:cNvSpPr>
            <a:spLocks noChangeArrowheads="1" noChangeShapeType="1" noTextEdit="1"/>
          </p:cNvSpPr>
          <p:nvPr/>
        </p:nvSpPr>
        <p:spPr bwMode="auto">
          <a:xfrm>
            <a:off x="7019925" y="1331598"/>
            <a:ext cx="1512888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TW" altLang="en-US" sz="3600" kern="10">
                <a:solidFill>
                  <a:srgbClr val="003399"/>
                </a:solidFill>
                <a:latin typeface="華康粗黑體"/>
                <a:ea typeface="華康粗黑體"/>
              </a:rPr>
              <a:t>邊長皆放大</a:t>
            </a:r>
            <a:r>
              <a:rPr lang="en-US" altLang="zh-TW" sz="3600" kern="10">
                <a:solidFill>
                  <a:srgbClr val="003399"/>
                </a:solidFill>
                <a:latin typeface="華康粗黑體"/>
                <a:ea typeface="華康粗黑體"/>
              </a:rPr>
              <a:t>10</a:t>
            </a:r>
            <a:r>
              <a:rPr lang="zh-TW" altLang="en-US" sz="3600" kern="10">
                <a:solidFill>
                  <a:srgbClr val="003399"/>
                </a:solidFill>
                <a:latin typeface="華康粗黑體"/>
                <a:ea typeface="華康粗黑體"/>
              </a:rPr>
              <a:t>倍</a:t>
            </a:r>
          </a:p>
        </p:txBody>
      </p:sp>
      <p:sp>
        <p:nvSpPr>
          <p:cNvPr id="532559" name="WordArt 79"/>
          <p:cNvSpPr>
            <a:spLocks noChangeArrowheads="1" noChangeShapeType="1" noTextEdit="1"/>
          </p:cNvSpPr>
          <p:nvPr/>
        </p:nvSpPr>
        <p:spPr bwMode="auto">
          <a:xfrm>
            <a:off x="6948488" y="1331598"/>
            <a:ext cx="1512887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TW" altLang="en-US" sz="3600" kern="10">
                <a:solidFill>
                  <a:srgbClr val="003399"/>
                </a:solidFill>
                <a:latin typeface="華康粗黑體"/>
                <a:ea typeface="華康粗黑體"/>
              </a:rPr>
              <a:t>邊長皆放大</a:t>
            </a:r>
            <a:r>
              <a:rPr lang="en-US" altLang="zh-TW" sz="3600" kern="10">
                <a:solidFill>
                  <a:srgbClr val="003399"/>
                </a:solidFill>
                <a:latin typeface="華康粗黑體"/>
                <a:ea typeface="華康粗黑體"/>
              </a:rPr>
              <a:t>100</a:t>
            </a:r>
            <a:r>
              <a:rPr lang="zh-TW" altLang="en-US" sz="3600" kern="10">
                <a:solidFill>
                  <a:srgbClr val="003399"/>
                </a:solidFill>
                <a:latin typeface="華康粗黑體"/>
                <a:ea typeface="華康粗黑體"/>
              </a:rPr>
              <a:t>倍</a:t>
            </a:r>
          </a:p>
        </p:txBody>
      </p:sp>
      <p:grpSp>
        <p:nvGrpSpPr>
          <p:cNvPr id="532560" name="Group 80"/>
          <p:cNvGrpSpPr>
            <a:grpSpLocks/>
          </p:cNvGrpSpPr>
          <p:nvPr/>
        </p:nvGrpSpPr>
        <p:grpSpPr bwMode="auto">
          <a:xfrm>
            <a:off x="8243888" y="3923986"/>
            <a:ext cx="288925" cy="1985962"/>
            <a:chOff x="5193" y="2659"/>
            <a:chExt cx="182" cy="1251"/>
          </a:xfrm>
        </p:grpSpPr>
        <p:sp>
          <p:nvSpPr>
            <p:cNvPr id="11302" name="AutoShape 81"/>
            <p:cNvSpPr>
              <a:spLocks noChangeArrowheads="1"/>
            </p:cNvSpPr>
            <p:nvPr/>
          </p:nvSpPr>
          <p:spPr bwMode="auto">
            <a:xfrm>
              <a:off x="5193" y="2659"/>
              <a:ext cx="182" cy="227"/>
            </a:xfrm>
            <a:prstGeom prst="downArrow">
              <a:avLst>
                <a:gd name="adj1" fmla="val 49454"/>
                <a:gd name="adj2" fmla="val 60988"/>
              </a:avLst>
            </a:prstGeom>
            <a:solidFill>
              <a:srgbClr val="CC0000"/>
            </a:solidFill>
            <a:ln w="9525" algn="ctr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532562" name="WordArt 82"/>
            <p:cNvSpPr>
              <a:spLocks noChangeArrowheads="1" noChangeShapeType="1" noTextEdit="1"/>
            </p:cNvSpPr>
            <p:nvPr/>
          </p:nvSpPr>
          <p:spPr bwMode="auto">
            <a:xfrm rot="5400000">
              <a:off x="4783" y="3355"/>
              <a:ext cx="997" cy="11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defRPr/>
              </a:pPr>
              <a:r>
                <a:rPr lang="en-US" altLang="zh-TW" sz="3600" kern="10">
                  <a:ln w="9525">
                    <a:solidFill>
                      <a:srgbClr val="003366"/>
                    </a:solidFill>
                    <a:round/>
                    <a:headEnd/>
                    <a:tailEnd/>
                  </a:ln>
                  <a:solidFill>
                    <a:srgbClr val="003366"/>
                  </a:solidFill>
                  <a:latin typeface="華康儷中宋"/>
                  <a:ea typeface="華康儷中宋"/>
                </a:rPr>
                <a:t>4</a:t>
              </a:r>
              <a:r>
                <a:rPr lang="zh-TW" altLang="en-US" sz="3600" kern="10">
                  <a:ln w="9525">
                    <a:solidFill>
                      <a:srgbClr val="003366"/>
                    </a:solidFill>
                    <a:round/>
                    <a:headEnd/>
                    <a:tailEnd/>
                  </a:ln>
                  <a:solidFill>
                    <a:srgbClr val="003366"/>
                  </a:solidFill>
                  <a:latin typeface="華康儷中宋"/>
                  <a:ea typeface="華康儷中宋"/>
                </a:rPr>
                <a:t>度</a:t>
              </a:r>
              <a:r>
                <a:rPr lang="en-US" altLang="zh-TW" sz="3600" kern="10">
                  <a:ln w="9525">
                    <a:solidFill>
                      <a:srgbClr val="003366"/>
                    </a:solidFill>
                    <a:round/>
                    <a:headEnd/>
                    <a:tailEnd/>
                  </a:ln>
                  <a:solidFill>
                    <a:srgbClr val="003366"/>
                  </a:solidFill>
                  <a:latin typeface="華康儷中宋"/>
                  <a:ea typeface="華康儷中宋"/>
                </a:rPr>
                <a:t>C</a:t>
              </a:r>
              <a:r>
                <a:rPr lang="zh-TW" altLang="en-US" sz="3600" kern="10">
                  <a:ln w="9525">
                    <a:solidFill>
                      <a:srgbClr val="003366"/>
                    </a:solidFill>
                    <a:round/>
                    <a:headEnd/>
                    <a:tailEnd/>
                  </a:ln>
                  <a:solidFill>
                    <a:srgbClr val="003366"/>
                  </a:solidFill>
                  <a:latin typeface="華康儷中宋"/>
                  <a:ea typeface="華康儷中宋"/>
                </a:rPr>
                <a:t>時的水量</a:t>
              </a:r>
            </a:p>
          </p:txBody>
        </p:sp>
      </p:grpSp>
      <p:sp>
        <p:nvSpPr>
          <p:cNvPr id="532564" name="Rectangle 84"/>
          <p:cNvSpPr>
            <a:spLocks noChangeArrowheads="1"/>
          </p:cNvSpPr>
          <p:nvPr/>
        </p:nvSpPr>
        <p:spPr bwMode="auto">
          <a:xfrm>
            <a:off x="1403350" y="2915923"/>
            <a:ext cx="4754563" cy="2303463"/>
          </a:xfrm>
          <a:prstGeom prst="rect">
            <a:avLst/>
          </a:prstGeom>
          <a:noFill/>
          <a:ln w="762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25882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519" name="Rectangle 39"/>
          <p:cNvSpPr>
            <a:spLocks noChangeArrowheads="1"/>
          </p:cNvSpPr>
          <p:nvPr/>
        </p:nvSpPr>
        <p:spPr bwMode="auto">
          <a:xfrm>
            <a:off x="5672138" y="2898461"/>
            <a:ext cx="503237" cy="3527425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520" name="Rectangle 40"/>
          <p:cNvSpPr>
            <a:spLocks noChangeArrowheads="1"/>
          </p:cNvSpPr>
          <p:nvPr/>
        </p:nvSpPr>
        <p:spPr bwMode="auto">
          <a:xfrm>
            <a:off x="4249738" y="2896873"/>
            <a:ext cx="503237" cy="3527425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32521" name="Rectangle 41"/>
          <p:cNvSpPr>
            <a:spLocks noChangeArrowheads="1"/>
          </p:cNvSpPr>
          <p:nvPr/>
        </p:nvSpPr>
        <p:spPr bwMode="auto">
          <a:xfrm>
            <a:off x="2828925" y="2896873"/>
            <a:ext cx="503238" cy="3527425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75" name="WordArt 60"/>
          <p:cNvSpPr>
            <a:spLocks noChangeArrowheads="1" noChangeShapeType="1" noTextEdit="1"/>
          </p:cNvSpPr>
          <p:nvPr/>
        </p:nvSpPr>
        <p:spPr bwMode="auto">
          <a:xfrm>
            <a:off x="7015163" y="654105"/>
            <a:ext cx="412750" cy="239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TW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rPr>
              <a:t>1m</a:t>
            </a:r>
            <a:endParaRPr lang="zh-TW" alt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新細明體"/>
              <a:ea typeface="新細明體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6377221" y="1518130"/>
            <a:ext cx="987099" cy="850106"/>
            <a:chOff x="6377221" y="1518130"/>
            <a:chExt cx="987099" cy="850106"/>
          </a:xfrm>
        </p:grpSpPr>
        <p:sp>
          <p:nvSpPr>
            <p:cNvPr id="76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6951570" y="1518130"/>
              <a:ext cx="412750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77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6377221" y="2128524"/>
              <a:ext cx="412750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419897" y="2864483"/>
            <a:ext cx="1399175" cy="800740"/>
            <a:chOff x="6419897" y="2864483"/>
            <a:chExt cx="1399175" cy="800740"/>
          </a:xfrm>
        </p:grpSpPr>
        <p:sp>
          <p:nvSpPr>
            <p:cNvPr id="78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6954278" y="3122626"/>
              <a:ext cx="412750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79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6419897" y="3425511"/>
              <a:ext cx="412750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  <p:sp>
          <p:nvSpPr>
            <p:cNvPr id="81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7406322" y="2864483"/>
              <a:ext cx="412750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新細明體"/>
                  <a:ea typeface="新細明體"/>
                </a:rPr>
                <a:t>1m</a:t>
              </a:r>
              <a:endParaRPr lang="zh-TW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新細明體"/>
                <a:ea typeface="新細明體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6762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3.33333E-6 L 0.15677 -3.33333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532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0243 1.11111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532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10243 -3.33333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532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0.2585 4.44444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3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3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3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3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3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3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32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32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32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3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532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32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32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32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3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3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32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3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32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32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532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32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32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32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532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32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532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32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32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32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32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32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32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32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32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32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532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32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532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32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32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32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532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532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532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32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32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532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532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32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32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32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532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532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532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32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532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532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53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53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53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53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53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1" dur="500"/>
                                        <p:tgtEl>
                                          <p:spTgt spid="53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53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53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53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 nodeType="clickPar">
                      <p:stCondLst>
                        <p:cond delay="indefinite"/>
                      </p:stCondLst>
                      <p:childTnLst>
                        <p:par>
                          <p:cTn id="2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53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5" presetID="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53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3" grpId="0" animBg="1"/>
      <p:bldP spid="532493" grpId="1" animBg="1"/>
      <p:bldP spid="532494" grpId="0" animBg="1"/>
      <p:bldP spid="532494" grpId="1" animBg="1"/>
      <p:bldP spid="532495" grpId="0" animBg="1"/>
      <p:bldP spid="532495" grpId="1" animBg="1"/>
      <p:bldP spid="532496" grpId="0" animBg="1"/>
      <p:bldP spid="532496" grpId="1" animBg="1"/>
      <p:bldP spid="532502" grpId="0" animBg="1"/>
      <p:bldP spid="532502" grpId="1" animBg="1"/>
      <p:bldP spid="532509" grpId="0" animBg="1"/>
      <p:bldP spid="532509" grpId="1" animBg="1"/>
      <p:bldP spid="532543" grpId="0" animBg="1"/>
      <p:bldP spid="532544" grpId="0" animBg="1"/>
      <p:bldP spid="532552" grpId="0" animBg="1"/>
      <p:bldP spid="532552" grpId="1" animBg="1"/>
      <p:bldP spid="532553" grpId="0" animBg="1"/>
      <p:bldP spid="532553" grpId="1" animBg="1"/>
      <p:bldP spid="532554" grpId="0" animBg="1"/>
      <p:bldP spid="532554" grpId="1" animBg="1"/>
      <p:bldP spid="532564" grpId="0" animBg="1"/>
      <p:bldP spid="532519" grpId="0" animBg="1"/>
      <p:bldP spid="532520" grpId="0" animBg="1"/>
      <p:bldP spid="532521" grpId="0" animBg="1"/>
      <p:bldP spid="75" grpId="0"/>
      <p:bldP spid="7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259632" y="1124744"/>
            <a:ext cx="6480720" cy="38318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9600" dirty="0" smtClean="0">
                <a:solidFill>
                  <a:sysClr val="windowText" lastClr="000000"/>
                </a:solidFill>
                <a:latin typeface="金梅毛流行國際碼" panose="02010509060101010101" pitchFamily="49" charset="-120"/>
                <a:ea typeface="金梅毛流行國際碼" panose="02010509060101010101" pitchFamily="49" charset="-120"/>
              </a:rPr>
              <a:t>我們</a:t>
            </a:r>
            <a:r>
              <a:rPr lang="zh-TW" altLang="en-US" sz="3600" dirty="0" smtClean="0">
                <a:solidFill>
                  <a:sysClr val="windowText" lastClr="000000"/>
                </a:solidFill>
                <a:latin typeface="金梅毛流行國際碼" panose="02010509060101010101" pitchFamily="49" charset="-120"/>
                <a:ea typeface="金梅毛流行國際碼" panose="02010509060101010101" pitchFamily="49" charset="-120"/>
              </a:rPr>
              <a:t> </a:t>
            </a:r>
            <a:r>
              <a:rPr lang="zh-TW" altLang="en-US" sz="54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皆有可能成為學生的</a:t>
            </a:r>
            <a:r>
              <a:rPr lang="zh-TW" altLang="en-US" sz="6600" dirty="0" smtClean="0">
                <a:solidFill>
                  <a:srgbClr val="FF0000"/>
                </a:solidFill>
                <a:latin typeface="金梅新毛楷國際碼" panose="02010509060101010101" pitchFamily="49" charset="-120"/>
                <a:ea typeface="金梅新毛楷國際碼" panose="02010509060101010101" pitchFamily="49" charset="-120"/>
              </a:rPr>
              <a:t>貴人</a:t>
            </a:r>
            <a:r>
              <a:rPr lang="zh-TW" altLang="en-US" sz="54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！</a:t>
            </a:r>
            <a:endParaRPr lang="zh-TW" altLang="en-US" sz="54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5" name="圖片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941168"/>
            <a:ext cx="1717472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5" name="Rectangle 3"/>
          <p:cNvSpPr>
            <a:spLocks/>
          </p:cNvSpPr>
          <p:nvPr/>
        </p:nvSpPr>
        <p:spPr bwMode="auto">
          <a:xfrm>
            <a:off x="899592" y="1307753"/>
            <a:ext cx="6840760" cy="9096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endParaRPr kumimoji="0" lang="zh-TW" altLang="en-US" sz="1000" b="1" dirty="0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 dirty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 dirty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2</a:t>
            </a:r>
            <a:r>
              <a:rPr kumimoji="0" lang="zh-TW" altLang="en-US" sz="2800" b="1" dirty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：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定位板的變化應用</a:t>
            </a:r>
            <a:endParaRPr kumimoji="0" lang="en-US" altLang="zh-TW" sz="2800" b="1" dirty="0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81923" name="AutoShape 5"/>
          <p:cNvSpPr>
            <a:spLocks noChangeArrowheads="1"/>
          </p:cNvSpPr>
          <p:nvPr/>
        </p:nvSpPr>
        <p:spPr bwMode="auto">
          <a:xfrm>
            <a:off x="3232845" y="980728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pic>
        <p:nvPicPr>
          <p:cNvPr id="1139717" name="Picture 5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720" y="2290415"/>
            <a:ext cx="53149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群組 2"/>
          <p:cNvGrpSpPr>
            <a:grpSpLocks/>
          </p:cNvGrpSpPr>
          <p:nvPr/>
        </p:nvGrpSpPr>
        <p:grpSpPr bwMode="auto">
          <a:xfrm>
            <a:off x="1362770" y="2217390"/>
            <a:ext cx="6484937" cy="3656013"/>
            <a:chOff x="1470996" y="2578893"/>
            <a:chExt cx="6485380" cy="3656013"/>
          </a:xfrm>
        </p:grpSpPr>
        <p:pic>
          <p:nvPicPr>
            <p:cNvPr id="81932" name="Picture 6" descr="1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0996" y="2578893"/>
              <a:ext cx="6485380" cy="36560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485284" y="4941093"/>
              <a:ext cx="2986292" cy="12223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</p:grpSp>
      <p:sp>
        <p:nvSpPr>
          <p:cNvPr id="4" name="圓角矩形 3"/>
          <p:cNvSpPr/>
          <p:nvPr/>
        </p:nvSpPr>
        <p:spPr>
          <a:xfrm>
            <a:off x="2999482" y="4703415"/>
            <a:ext cx="466725" cy="6826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ea typeface="華康儷粗圓" panose="02010601000101010101" pitchFamily="1" charset="-120"/>
              </a:rPr>
              <a:t>公分</a:t>
            </a:r>
          </a:p>
        </p:txBody>
      </p:sp>
      <p:sp>
        <p:nvSpPr>
          <p:cNvPr id="22" name="圓角矩形 21"/>
          <p:cNvSpPr/>
          <p:nvPr/>
        </p:nvSpPr>
        <p:spPr>
          <a:xfrm>
            <a:off x="2408932" y="4705003"/>
            <a:ext cx="468313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ea typeface="華康儷粗圓" panose="02010601000101010101" pitchFamily="1" charset="-120"/>
              </a:rPr>
              <a:t>公尺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1826320" y="4717703"/>
            <a:ext cx="468312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ea typeface="華康儷粗圓" panose="02010601000101010101" pitchFamily="1" charset="-120"/>
              </a:rPr>
              <a:t>公里</a:t>
            </a:r>
          </a:p>
        </p:txBody>
      </p:sp>
      <p:sp>
        <p:nvSpPr>
          <p:cNvPr id="24" name="圓角矩形 23"/>
          <p:cNvSpPr/>
          <p:nvPr/>
        </p:nvSpPr>
        <p:spPr>
          <a:xfrm>
            <a:off x="3594795" y="4717703"/>
            <a:ext cx="468312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ea typeface="華康儷粗圓" panose="02010601000101010101" pitchFamily="1" charset="-120"/>
              </a:rPr>
              <a:t>毫米</a:t>
            </a:r>
          </a:p>
        </p:txBody>
      </p:sp>
    </p:spTree>
    <p:extLst>
      <p:ext uri="{BB962C8B-B14F-4D97-AF65-F5344CB8AC3E}">
        <p14:creationId xmlns:p14="http://schemas.microsoft.com/office/powerpoint/2010/main" val="551522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3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13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40017 -0.27569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-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39445 -0.2736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-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7.40741E-7 L 0.31719 -0.27384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51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1.11111E-6 L 0.17622 -0.27569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715" grpId="0" build="p"/>
      <p:bldP spid="4" grpId="0" animBg="1"/>
      <p:bldP spid="4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5" name="Rectangle 3"/>
          <p:cNvSpPr>
            <a:spLocks/>
          </p:cNvSpPr>
          <p:nvPr/>
        </p:nvSpPr>
        <p:spPr bwMode="auto">
          <a:xfrm>
            <a:off x="864419" y="1379761"/>
            <a:ext cx="6155853" cy="9096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endParaRPr kumimoji="0" lang="zh-TW" altLang="en-US" sz="1000" b="1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2</a:t>
            </a:r>
            <a:r>
              <a:rPr kumimoji="0" lang="zh-TW" altLang="en-US" sz="2800" b="1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：</a:t>
            </a:r>
            <a:r>
              <a:rPr kumimoji="0" lang="zh-TW" altLang="en-US" sz="2800" b="1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定位板的變化應用</a:t>
            </a:r>
            <a:endParaRPr kumimoji="0" lang="en-US" altLang="zh-TW" sz="2800" b="1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82947" name="AutoShape 5"/>
          <p:cNvSpPr>
            <a:spLocks noChangeArrowheads="1"/>
          </p:cNvSpPr>
          <p:nvPr/>
        </p:nvSpPr>
        <p:spPr bwMode="auto">
          <a:xfrm>
            <a:off x="3341688" y="1052736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pic>
        <p:nvPicPr>
          <p:cNvPr id="1139717" name="Picture 5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2362423"/>
            <a:ext cx="53149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951" name="群組 2"/>
          <p:cNvGrpSpPr>
            <a:grpSpLocks/>
          </p:cNvGrpSpPr>
          <p:nvPr/>
        </p:nvGrpSpPr>
        <p:grpSpPr bwMode="auto">
          <a:xfrm>
            <a:off x="1471613" y="2289398"/>
            <a:ext cx="6484937" cy="3656013"/>
            <a:chOff x="1470996" y="2578893"/>
            <a:chExt cx="6485380" cy="3656013"/>
          </a:xfrm>
        </p:grpSpPr>
        <p:pic>
          <p:nvPicPr>
            <p:cNvPr id="82956" name="Picture 6" descr="1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0996" y="2578893"/>
              <a:ext cx="6485380" cy="36560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485284" y="4941093"/>
              <a:ext cx="2986292" cy="12223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</p:grpSp>
      <p:sp>
        <p:nvSpPr>
          <p:cNvPr id="4" name="圓角矩形 3"/>
          <p:cNvSpPr/>
          <p:nvPr/>
        </p:nvSpPr>
        <p:spPr>
          <a:xfrm>
            <a:off x="3108325" y="4775423"/>
            <a:ext cx="466725" cy="68262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solidFill>
                  <a:srgbClr val="800000"/>
                </a:solidFill>
                <a:ea typeface="華康儷粗圓" panose="02010601000101010101" pitchFamily="1" charset="-120"/>
              </a:rPr>
              <a:t>毫米</a:t>
            </a:r>
          </a:p>
        </p:txBody>
      </p:sp>
      <p:sp>
        <p:nvSpPr>
          <p:cNvPr id="22" name="圓角矩形 21"/>
          <p:cNvSpPr/>
          <p:nvPr/>
        </p:nvSpPr>
        <p:spPr>
          <a:xfrm>
            <a:off x="2517775" y="4777011"/>
            <a:ext cx="468313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solidFill>
                  <a:srgbClr val="800000"/>
                </a:solidFill>
                <a:ea typeface="華康儷粗圓" panose="02010601000101010101" pitchFamily="1" charset="-120"/>
              </a:rPr>
              <a:t>公里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1935163" y="4789711"/>
            <a:ext cx="468312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solidFill>
                  <a:srgbClr val="800000"/>
                </a:solidFill>
                <a:ea typeface="華康儷粗圓" panose="02010601000101010101" pitchFamily="1" charset="-120"/>
              </a:rPr>
              <a:t>公分</a:t>
            </a:r>
          </a:p>
        </p:txBody>
      </p:sp>
      <p:sp>
        <p:nvSpPr>
          <p:cNvPr id="24" name="圓角矩形 23"/>
          <p:cNvSpPr/>
          <p:nvPr/>
        </p:nvSpPr>
        <p:spPr>
          <a:xfrm>
            <a:off x="3703638" y="4789711"/>
            <a:ext cx="468312" cy="6842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dirty="0">
                <a:solidFill>
                  <a:srgbClr val="800000"/>
                </a:solidFill>
                <a:ea typeface="華康儷粗圓" panose="02010601000101010101" pitchFamily="1" charset="-120"/>
              </a:rPr>
              <a:t>公尺</a:t>
            </a:r>
          </a:p>
        </p:txBody>
      </p:sp>
    </p:spTree>
    <p:extLst>
      <p:ext uri="{BB962C8B-B14F-4D97-AF65-F5344CB8AC3E}">
        <p14:creationId xmlns:p14="http://schemas.microsoft.com/office/powerpoint/2010/main" val="804925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3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0.05364 -0.2798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" y="-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0.32361 -0.2777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1" y="-1388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-0.02917 -0.2780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-1391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0.38091 -0.2798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45" y="-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715" grpId="0" build="p"/>
      <p:bldP spid="4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5" name="Rectangle 3"/>
          <p:cNvSpPr>
            <a:spLocks/>
          </p:cNvSpPr>
          <p:nvPr/>
        </p:nvSpPr>
        <p:spPr bwMode="auto">
          <a:xfrm>
            <a:off x="792411" y="1340768"/>
            <a:ext cx="5939829" cy="8969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endParaRPr kumimoji="0" lang="zh-TW" altLang="en-US" sz="1000" b="1" dirty="0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 dirty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 dirty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2</a:t>
            </a:r>
            <a:r>
              <a:rPr kumimoji="0" lang="zh-TW" altLang="en-US" sz="2800" b="1" dirty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：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定位板的變化應用</a:t>
            </a:r>
            <a:endParaRPr kumimoji="0" lang="en-US" altLang="zh-TW" sz="2800" b="1" dirty="0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83971" name="AutoShape 5"/>
          <p:cNvSpPr>
            <a:spLocks noChangeArrowheads="1"/>
          </p:cNvSpPr>
          <p:nvPr/>
        </p:nvSpPr>
        <p:spPr bwMode="auto">
          <a:xfrm>
            <a:off x="3290888" y="783462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 dirty="0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pic>
        <p:nvPicPr>
          <p:cNvPr id="1139719" name="Picture 7" descr="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19" y="2386387"/>
            <a:ext cx="7451997" cy="3656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群組 2"/>
          <p:cNvGrpSpPr/>
          <p:nvPr/>
        </p:nvGrpSpPr>
        <p:grpSpPr>
          <a:xfrm>
            <a:off x="7832840" y="1476687"/>
            <a:ext cx="967151" cy="898376"/>
            <a:chOff x="7866458" y="665017"/>
            <a:chExt cx="967151" cy="898376"/>
          </a:xfrm>
        </p:grpSpPr>
        <p:pic>
          <p:nvPicPr>
            <p:cNvPr id="2" name="圖片 1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6458" y="776112"/>
              <a:ext cx="899916" cy="787281"/>
            </a:xfrm>
            <a:prstGeom prst="rect">
              <a:avLst/>
            </a:prstGeom>
          </p:spPr>
        </p:pic>
        <p:sp>
          <p:nvSpPr>
            <p:cNvPr id="7" name="Rectangle 3"/>
            <p:cNvSpPr>
              <a:spLocks/>
            </p:cNvSpPr>
            <p:nvPr/>
          </p:nvSpPr>
          <p:spPr bwMode="auto">
            <a:xfrm>
              <a:off x="7933693" y="665017"/>
              <a:ext cx="899916" cy="72953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endParaRPr kumimoji="0" lang="zh-TW" altLang="en-US" sz="800" b="1" dirty="0">
                <a:solidFill>
                  <a:schemeClr val="bg1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endParaRPr>
            </a:p>
            <a:p>
              <a:pPr marL="0" indent="0">
                <a:lnSpc>
                  <a:spcPct val="135000"/>
                </a:lnSpc>
                <a:spcBef>
                  <a:spcPct val="0"/>
                </a:spcBef>
                <a:buNone/>
              </a:pPr>
              <a:r>
                <a:rPr kumimoji="0" lang="zh-TW" altLang="en-US" sz="2000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  <a:cs typeface="Times New Roman" pitchFamily="18" charset="0"/>
                </a:rPr>
                <a:t>白板</a:t>
              </a:r>
              <a:endParaRPr kumimoji="0"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2549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39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3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71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1" name="Rectangle 3"/>
          <p:cNvSpPr>
            <a:spLocks/>
          </p:cNvSpPr>
          <p:nvPr/>
        </p:nvSpPr>
        <p:spPr bwMode="auto">
          <a:xfrm>
            <a:off x="791642" y="1268760"/>
            <a:ext cx="4716462" cy="8255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endParaRPr kumimoji="0" lang="zh-TW" altLang="en-US" sz="1000" b="1" dirty="0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 dirty="0" smtClean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 dirty="0" smtClean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3</a:t>
            </a:r>
            <a:r>
              <a:rPr kumimoji="0" lang="zh-TW" altLang="en-US" sz="2800" b="1" dirty="0" smtClean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：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與國際單位接軌</a:t>
            </a:r>
            <a:endParaRPr kumimoji="0" lang="en-US" altLang="zh-TW" sz="2800" b="1" dirty="0">
              <a:solidFill>
                <a:srgbClr val="006400"/>
              </a:solidFill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88067" name="AutoShape 5"/>
          <p:cNvSpPr>
            <a:spLocks noChangeArrowheads="1"/>
          </p:cNvSpPr>
          <p:nvPr/>
        </p:nvSpPr>
        <p:spPr bwMode="auto">
          <a:xfrm>
            <a:off x="3341688" y="836712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grpSp>
        <p:nvGrpSpPr>
          <p:cNvPr id="1143814" name="Group 6"/>
          <p:cNvGrpSpPr>
            <a:grpSpLocks/>
          </p:cNvGrpSpPr>
          <p:nvPr/>
        </p:nvGrpSpPr>
        <p:grpSpPr bwMode="auto">
          <a:xfrm>
            <a:off x="1402011" y="2794397"/>
            <a:ext cx="936625" cy="1081088"/>
            <a:chOff x="1247" y="1979"/>
            <a:chExt cx="590" cy="681"/>
          </a:xfrm>
        </p:grpSpPr>
        <p:sp>
          <p:nvSpPr>
            <p:cNvPr id="88146" name="Rectangle 34"/>
            <p:cNvSpPr>
              <a:spLocks noChangeArrowheads="1"/>
            </p:cNvSpPr>
            <p:nvPr/>
          </p:nvSpPr>
          <p:spPr bwMode="auto">
            <a:xfrm>
              <a:off x="1247" y="197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4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65" y="204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公分</a:t>
              </a:r>
            </a:p>
          </p:txBody>
        </p:sp>
        <p:sp>
          <p:nvSpPr>
            <p:cNvPr id="88148" name="Line 9"/>
            <p:cNvSpPr>
              <a:spLocks noChangeShapeType="1"/>
            </p:cNvSpPr>
            <p:nvPr/>
          </p:nvSpPr>
          <p:spPr bwMode="auto">
            <a:xfrm>
              <a:off x="1247" y="232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4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10" y="2414"/>
              <a:ext cx="245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cm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19" name="Group 11"/>
          <p:cNvGrpSpPr>
            <a:grpSpLocks/>
          </p:cNvGrpSpPr>
          <p:nvPr/>
        </p:nvGrpSpPr>
        <p:grpSpPr bwMode="auto">
          <a:xfrm>
            <a:off x="2481511" y="2794397"/>
            <a:ext cx="936625" cy="1081088"/>
            <a:chOff x="1201" y="2069"/>
            <a:chExt cx="590" cy="681"/>
          </a:xfrm>
        </p:grpSpPr>
        <p:sp>
          <p:nvSpPr>
            <p:cNvPr id="88142" name="Rectangle 34"/>
            <p:cNvSpPr>
              <a:spLocks noChangeArrowheads="1"/>
            </p:cNvSpPr>
            <p:nvPr/>
          </p:nvSpPr>
          <p:spPr bwMode="auto">
            <a:xfrm>
              <a:off x="1201" y="206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43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19" y="213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公尺</a:t>
              </a:r>
            </a:p>
          </p:txBody>
        </p:sp>
        <p:sp>
          <p:nvSpPr>
            <p:cNvPr id="88144" name="Line 14"/>
            <p:cNvSpPr>
              <a:spLocks noChangeShapeType="1"/>
            </p:cNvSpPr>
            <p:nvPr/>
          </p:nvSpPr>
          <p:spPr bwMode="auto">
            <a:xfrm>
              <a:off x="1201" y="241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45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29" y="2504"/>
              <a:ext cx="136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m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24" name="Group 16"/>
          <p:cNvGrpSpPr>
            <a:grpSpLocks/>
          </p:cNvGrpSpPr>
          <p:nvPr/>
        </p:nvGrpSpPr>
        <p:grpSpPr bwMode="auto">
          <a:xfrm>
            <a:off x="3562598" y="2794397"/>
            <a:ext cx="936625" cy="1081088"/>
            <a:chOff x="1247" y="1979"/>
            <a:chExt cx="590" cy="681"/>
          </a:xfrm>
        </p:grpSpPr>
        <p:sp>
          <p:nvSpPr>
            <p:cNvPr id="88138" name="Rectangle 34"/>
            <p:cNvSpPr>
              <a:spLocks noChangeArrowheads="1"/>
            </p:cNvSpPr>
            <p:nvPr/>
          </p:nvSpPr>
          <p:spPr bwMode="auto">
            <a:xfrm>
              <a:off x="1247" y="197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3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65" y="204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公里</a:t>
              </a:r>
            </a:p>
          </p:txBody>
        </p:sp>
        <p:sp>
          <p:nvSpPr>
            <p:cNvPr id="88140" name="Line 19"/>
            <p:cNvSpPr>
              <a:spLocks noChangeShapeType="1"/>
            </p:cNvSpPr>
            <p:nvPr/>
          </p:nvSpPr>
          <p:spPr bwMode="auto">
            <a:xfrm>
              <a:off x="1247" y="232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4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10" y="2414"/>
              <a:ext cx="245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km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29" name="Group 21"/>
          <p:cNvGrpSpPr>
            <a:grpSpLocks/>
          </p:cNvGrpSpPr>
          <p:nvPr/>
        </p:nvGrpSpPr>
        <p:grpSpPr bwMode="auto">
          <a:xfrm>
            <a:off x="5723186" y="2794397"/>
            <a:ext cx="936625" cy="1081088"/>
            <a:chOff x="1247" y="1979"/>
            <a:chExt cx="590" cy="681"/>
          </a:xfrm>
        </p:grpSpPr>
        <p:sp>
          <p:nvSpPr>
            <p:cNvPr id="88134" name="Rectangle 34"/>
            <p:cNvSpPr>
              <a:spLocks noChangeArrowheads="1"/>
            </p:cNvSpPr>
            <p:nvPr/>
          </p:nvSpPr>
          <p:spPr bwMode="auto">
            <a:xfrm>
              <a:off x="1247" y="197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35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65" y="204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公斤</a:t>
              </a:r>
            </a:p>
          </p:txBody>
        </p:sp>
        <p:sp>
          <p:nvSpPr>
            <p:cNvPr id="88136" name="Line 24"/>
            <p:cNvSpPr>
              <a:spLocks noChangeShapeType="1"/>
            </p:cNvSpPr>
            <p:nvPr/>
          </p:nvSpPr>
          <p:spPr bwMode="auto">
            <a:xfrm>
              <a:off x="1247" y="232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3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10" y="2414"/>
              <a:ext cx="245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kg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34" name="Group 26"/>
          <p:cNvGrpSpPr>
            <a:grpSpLocks/>
          </p:cNvGrpSpPr>
          <p:nvPr/>
        </p:nvGrpSpPr>
        <p:grpSpPr bwMode="auto">
          <a:xfrm>
            <a:off x="5188198" y="4162822"/>
            <a:ext cx="936625" cy="1081088"/>
            <a:chOff x="4604" y="2069"/>
            <a:chExt cx="590" cy="681"/>
          </a:xfrm>
        </p:grpSpPr>
        <p:sp>
          <p:nvSpPr>
            <p:cNvPr id="88130" name="Rectangle 34"/>
            <p:cNvSpPr>
              <a:spLocks noChangeArrowheads="1"/>
            </p:cNvSpPr>
            <p:nvPr/>
          </p:nvSpPr>
          <p:spPr bwMode="auto">
            <a:xfrm>
              <a:off x="4604" y="206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3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658" y="2132"/>
              <a:ext cx="471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分公升</a:t>
              </a:r>
            </a:p>
          </p:txBody>
        </p:sp>
        <p:sp>
          <p:nvSpPr>
            <p:cNvPr id="88132" name="Line 29"/>
            <p:cNvSpPr>
              <a:spLocks noChangeShapeType="1"/>
            </p:cNvSpPr>
            <p:nvPr/>
          </p:nvSpPr>
          <p:spPr bwMode="auto">
            <a:xfrm>
              <a:off x="4604" y="241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33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767" y="2504"/>
              <a:ext cx="199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dl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39" name="Group 31"/>
          <p:cNvGrpSpPr>
            <a:grpSpLocks/>
          </p:cNvGrpSpPr>
          <p:nvPr/>
        </p:nvGrpSpPr>
        <p:grpSpPr bwMode="auto">
          <a:xfrm>
            <a:off x="4642098" y="2794397"/>
            <a:ext cx="936625" cy="1081088"/>
            <a:chOff x="1201" y="2069"/>
            <a:chExt cx="590" cy="681"/>
          </a:xfrm>
        </p:grpSpPr>
        <p:sp>
          <p:nvSpPr>
            <p:cNvPr id="88126" name="Rectangle 34"/>
            <p:cNvSpPr>
              <a:spLocks noChangeArrowheads="1"/>
            </p:cNvSpPr>
            <p:nvPr/>
          </p:nvSpPr>
          <p:spPr bwMode="auto">
            <a:xfrm>
              <a:off x="1201" y="206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2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19" y="213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公克</a:t>
              </a:r>
            </a:p>
          </p:txBody>
        </p:sp>
        <p:sp>
          <p:nvSpPr>
            <p:cNvPr id="88128" name="Line 34"/>
            <p:cNvSpPr>
              <a:spLocks noChangeShapeType="1"/>
            </p:cNvSpPr>
            <p:nvPr/>
          </p:nvSpPr>
          <p:spPr bwMode="auto">
            <a:xfrm>
              <a:off x="1201" y="241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2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29" y="2504"/>
              <a:ext cx="136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g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44" name="Group 36"/>
          <p:cNvGrpSpPr>
            <a:grpSpLocks/>
          </p:cNvGrpSpPr>
          <p:nvPr/>
        </p:nvGrpSpPr>
        <p:grpSpPr bwMode="auto">
          <a:xfrm>
            <a:off x="6802686" y="2794397"/>
            <a:ext cx="936625" cy="1081088"/>
            <a:chOff x="3923" y="2069"/>
            <a:chExt cx="590" cy="681"/>
          </a:xfrm>
        </p:grpSpPr>
        <p:sp>
          <p:nvSpPr>
            <p:cNvPr id="88122" name="Rectangle 34"/>
            <p:cNvSpPr>
              <a:spLocks noChangeArrowheads="1"/>
            </p:cNvSpPr>
            <p:nvPr/>
          </p:nvSpPr>
          <p:spPr bwMode="auto">
            <a:xfrm>
              <a:off x="3923" y="206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23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41" y="213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公升</a:t>
              </a:r>
            </a:p>
          </p:txBody>
        </p:sp>
        <p:sp>
          <p:nvSpPr>
            <p:cNvPr id="88124" name="Line 39"/>
            <p:cNvSpPr>
              <a:spLocks noChangeShapeType="1"/>
            </p:cNvSpPr>
            <p:nvPr/>
          </p:nvSpPr>
          <p:spPr bwMode="auto">
            <a:xfrm>
              <a:off x="3923" y="241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25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214" y="2504"/>
              <a:ext cx="23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l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49" name="Group 41"/>
          <p:cNvGrpSpPr>
            <a:grpSpLocks/>
          </p:cNvGrpSpPr>
          <p:nvPr/>
        </p:nvGrpSpPr>
        <p:grpSpPr bwMode="auto">
          <a:xfrm>
            <a:off x="1948111" y="4162822"/>
            <a:ext cx="936625" cy="1081088"/>
            <a:chOff x="1247" y="1979"/>
            <a:chExt cx="590" cy="681"/>
          </a:xfrm>
        </p:grpSpPr>
        <p:sp>
          <p:nvSpPr>
            <p:cNvPr id="88118" name="Rectangle 34"/>
            <p:cNvSpPr>
              <a:spLocks noChangeArrowheads="1"/>
            </p:cNvSpPr>
            <p:nvPr/>
          </p:nvSpPr>
          <p:spPr bwMode="auto">
            <a:xfrm>
              <a:off x="1247" y="197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1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65" y="204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公釐</a:t>
              </a:r>
            </a:p>
          </p:txBody>
        </p:sp>
        <p:sp>
          <p:nvSpPr>
            <p:cNvPr id="88120" name="Line 44"/>
            <p:cNvSpPr>
              <a:spLocks noChangeShapeType="1"/>
            </p:cNvSpPr>
            <p:nvPr/>
          </p:nvSpPr>
          <p:spPr bwMode="auto">
            <a:xfrm>
              <a:off x="1247" y="232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2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10" y="2414"/>
              <a:ext cx="245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mm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54" name="Group 46"/>
          <p:cNvGrpSpPr>
            <a:grpSpLocks/>
          </p:cNvGrpSpPr>
          <p:nvPr/>
        </p:nvGrpSpPr>
        <p:grpSpPr bwMode="auto">
          <a:xfrm>
            <a:off x="3027611" y="4162822"/>
            <a:ext cx="936625" cy="1081088"/>
            <a:chOff x="1201" y="2069"/>
            <a:chExt cx="590" cy="681"/>
          </a:xfrm>
        </p:grpSpPr>
        <p:sp>
          <p:nvSpPr>
            <p:cNvPr id="88114" name="Rectangle 34"/>
            <p:cNvSpPr>
              <a:spLocks noChangeArrowheads="1"/>
            </p:cNvSpPr>
            <p:nvPr/>
          </p:nvSpPr>
          <p:spPr bwMode="auto">
            <a:xfrm>
              <a:off x="1201" y="206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15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19" y="213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公噸</a:t>
              </a:r>
            </a:p>
          </p:txBody>
        </p:sp>
        <p:sp>
          <p:nvSpPr>
            <p:cNvPr id="88116" name="Line 49"/>
            <p:cNvSpPr>
              <a:spLocks noChangeShapeType="1"/>
            </p:cNvSpPr>
            <p:nvPr/>
          </p:nvSpPr>
          <p:spPr bwMode="auto">
            <a:xfrm>
              <a:off x="1201" y="241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1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29" y="2504"/>
              <a:ext cx="136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t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59" name="Group 51"/>
          <p:cNvGrpSpPr>
            <a:grpSpLocks/>
          </p:cNvGrpSpPr>
          <p:nvPr/>
        </p:nvGrpSpPr>
        <p:grpSpPr bwMode="auto">
          <a:xfrm>
            <a:off x="4108698" y="4162822"/>
            <a:ext cx="936625" cy="1081088"/>
            <a:chOff x="1247" y="1979"/>
            <a:chExt cx="590" cy="681"/>
          </a:xfrm>
        </p:grpSpPr>
        <p:sp>
          <p:nvSpPr>
            <p:cNvPr id="88110" name="Rectangle 34"/>
            <p:cNvSpPr>
              <a:spLocks noChangeArrowheads="1"/>
            </p:cNvSpPr>
            <p:nvPr/>
          </p:nvSpPr>
          <p:spPr bwMode="auto">
            <a:xfrm>
              <a:off x="1247" y="1979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1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365" y="2042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毫升</a:t>
              </a:r>
            </a:p>
          </p:txBody>
        </p:sp>
        <p:sp>
          <p:nvSpPr>
            <p:cNvPr id="88112" name="Line 54"/>
            <p:cNvSpPr>
              <a:spLocks noChangeShapeType="1"/>
            </p:cNvSpPr>
            <p:nvPr/>
          </p:nvSpPr>
          <p:spPr bwMode="auto">
            <a:xfrm>
              <a:off x="1247" y="2323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13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410" y="2414"/>
              <a:ext cx="245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ml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grpSp>
        <p:nvGrpSpPr>
          <p:cNvPr id="1143864" name="Group 56"/>
          <p:cNvGrpSpPr>
            <a:grpSpLocks/>
          </p:cNvGrpSpPr>
          <p:nvPr/>
        </p:nvGrpSpPr>
        <p:grpSpPr bwMode="auto">
          <a:xfrm>
            <a:off x="6269286" y="4162822"/>
            <a:ext cx="936625" cy="1081088"/>
            <a:chOff x="3904" y="2931"/>
            <a:chExt cx="590" cy="681"/>
          </a:xfrm>
        </p:grpSpPr>
        <p:sp>
          <p:nvSpPr>
            <p:cNvPr id="88106" name="Rectangle 34"/>
            <p:cNvSpPr>
              <a:spLocks noChangeArrowheads="1"/>
            </p:cNvSpPr>
            <p:nvPr/>
          </p:nvSpPr>
          <p:spPr bwMode="auto">
            <a:xfrm>
              <a:off x="3904" y="2931"/>
              <a:ext cx="589" cy="681"/>
            </a:xfrm>
            <a:prstGeom prst="rect">
              <a:avLst/>
            </a:prstGeom>
            <a:solidFill>
              <a:srgbClr val="FFCCCC"/>
            </a:solidFill>
            <a:ln w="19050">
              <a:solidFill>
                <a:srgbClr val="8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CC6600"/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華康中黑體" pitchFamily="49" charset="-120"/>
                  <a:ea typeface="華康中黑體" pitchFamily="49" charset="-120"/>
                  <a:cs typeface="華康中黑體" pitchFamily="49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latin typeface="Arial" charset="0"/>
                <a:ea typeface="新細明體" pitchFamily="18" charset="-120"/>
              </a:endParaRPr>
            </a:p>
          </p:txBody>
        </p:sp>
        <p:sp>
          <p:nvSpPr>
            <p:cNvPr id="8810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22" y="2994"/>
              <a:ext cx="362" cy="2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b="1" kern="10">
                  <a:latin typeface="微軟正黑體"/>
                  <a:ea typeface="微軟正黑體"/>
                </a:rPr>
                <a:t>公秉</a:t>
              </a:r>
            </a:p>
          </p:txBody>
        </p:sp>
        <p:sp>
          <p:nvSpPr>
            <p:cNvPr id="88108" name="Line 59"/>
            <p:cNvSpPr>
              <a:spLocks noChangeShapeType="1"/>
            </p:cNvSpPr>
            <p:nvPr/>
          </p:nvSpPr>
          <p:spPr bwMode="auto">
            <a:xfrm>
              <a:off x="3904" y="3275"/>
              <a:ext cx="590" cy="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810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113" y="3366"/>
              <a:ext cx="199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b="1" kern="10">
                  <a:latin typeface="微軟正黑體"/>
                  <a:ea typeface="微軟正黑體"/>
                </a:rPr>
                <a:t>kl</a:t>
              </a:r>
              <a:endParaRPr lang="zh-TW" altLang="en-US" sz="3600" b="1" kern="10">
                <a:latin typeface="微軟正黑體"/>
                <a:ea typeface="微軟正黑體"/>
              </a:endParaRPr>
            </a:p>
          </p:txBody>
        </p:sp>
      </p:grpSp>
      <p:pic>
        <p:nvPicPr>
          <p:cNvPr id="1143869" name="Picture 61" descr="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61" y="2722960"/>
            <a:ext cx="79724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3870" name="Picture 62" descr="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1" y="2291160"/>
            <a:ext cx="69437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3871" name="Rectangle 63"/>
          <p:cNvSpPr>
            <a:spLocks noChangeArrowheads="1"/>
          </p:cNvSpPr>
          <p:nvPr/>
        </p:nvSpPr>
        <p:spPr bwMode="auto">
          <a:xfrm>
            <a:off x="1128961" y="2291160"/>
            <a:ext cx="1008062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2" name="Rectangle 64"/>
          <p:cNvSpPr>
            <a:spLocks noChangeArrowheads="1"/>
          </p:cNvSpPr>
          <p:nvPr/>
        </p:nvSpPr>
        <p:spPr bwMode="auto">
          <a:xfrm>
            <a:off x="4095998" y="2291160"/>
            <a:ext cx="1008063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3" name="Rectangle 65"/>
          <p:cNvSpPr>
            <a:spLocks noChangeArrowheads="1"/>
          </p:cNvSpPr>
          <p:nvPr/>
        </p:nvSpPr>
        <p:spPr bwMode="auto">
          <a:xfrm>
            <a:off x="6083548" y="2291160"/>
            <a:ext cx="1008063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4" name="Rectangle 66"/>
          <p:cNvSpPr>
            <a:spLocks noChangeArrowheads="1"/>
          </p:cNvSpPr>
          <p:nvPr/>
        </p:nvSpPr>
        <p:spPr bwMode="auto">
          <a:xfrm>
            <a:off x="7063036" y="2291160"/>
            <a:ext cx="1008062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pic>
        <p:nvPicPr>
          <p:cNvPr id="1143875" name="Picture 67" descr="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1" y="2291160"/>
            <a:ext cx="69342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3876" name="Rectangle 68"/>
          <p:cNvSpPr>
            <a:spLocks noChangeArrowheads="1"/>
          </p:cNvSpPr>
          <p:nvPr/>
        </p:nvSpPr>
        <p:spPr bwMode="auto">
          <a:xfrm>
            <a:off x="1114673" y="2291160"/>
            <a:ext cx="1008063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7" name="Rectangle 69"/>
          <p:cNvSpPr>
            <a:spLocks noChangeArrowheads="1"/>
          </p:cNvSpPr>
          <p:nvPr/>
        </p:nvSpPr>
        <p:spPr bwMode="auto">
          <a:xfrm>
            <a:off x="4095998" y="2291160"/>
            <a:ext cx="1008063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8" name="Rectangle 70"/>
          <p:cNvSpPr>
            <a:spLocks noChangeArrowheads="1"/>
          </p:cNvSpPr>
          <p:nvPr/>
        </p:nvSpPr>
        <p:spPr bwMode="auto">
          <a:xfrm>
            <a:off x="7063036" y="2291160"/>
            <a:ext cx="1008062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79" name="Rectangle 71"/>
          <p:cNvSpPr>
            <a:spLocks noChangeArrowheads="1"/>
          </p:cNvSpPr>
          <p:nvPr/>
        </p:nvSpPr>
        <p:spPr bwMode="auto">
          <a:xfrm>
            <a:off x="5089773" y="2291160"/>
            <a:ext cx="1008063" cy="3743325"/>
          </a:xfrm>
          <a:prstGeom prst="rect">
            <a:avLst/>
          </a:prstGeom>
          <a:noFill/>
          <a:ln w="57150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pic>
        <p:nvPicPr>
          <p:cNvPr id="1143880" name="Picture 72" descr="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6" y="2276872"/>
            <a:ext cx="83153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3881" name="Rectangle 73"/>
          <p:cNvSpPr>
            <a:spLocks noChangeArrowheads="1"/>
          </p:cNvSpPr>
          <p:nvPr/>
        </p:nvSpPr>
        <p:spPr bwMode="auto">
          <a:xfrm>
            <a:off x="395536" y="2291160"/>
            <a:ext cx="863600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82" name="Rectangle 74"/>
          <p:cNvSpPr>
            <a:spLocks noChangeArrowheads="1"/>
          </p:cNvSpPr>
          <p:nvPr/>
        </p:nvSpPr>
        <p:spPr bwMode="auto">
          <a:xfrm>
            <a:off x="2886323" y="2276872"/>
            <a:ext cx="863600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83" name="Rectangle 75"/>
          <p:cNvSpPr>
            <a:spLocks noChangeArrowheads="1"/>
          </p:cNvSpPr>
          <p:nvPr/>
        </p:nvSpPr>
        <p:spPr bwMode="auto">
          <a:xfrm>
            <a:off x="5378698" y="2276872"/>
            <a:ext cx="863600" cy="37433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  <p:sp>
        <p:nvSpPr>
          <p:cNvPr id="1143884" name="Rectangle 76"/>
          <p:cNvSpPr>
            <a:spLocks noChangeArrowheads="1"/>
          </p:cNvSpPr>
          <p:nvPr/>
        </p:nvSpPr>
        <p:spPr bwMode="auto">
          <a:xfrm>
            <a:off x="7869486" y="2276872"/>
            <a:ext cx="863600" cy="3743325"/>
          </a:xfrm>
          <a:prstGeom prst="rect">
            <a:avLst/>
          </a:prstGeom>
          <a:noFill/>
          <a:ln w="57150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800">
              <a:latin typeface="華康儷粗圓" pitchFamily="1" charset="-120"/>
              <a:ea typeface="華康儷粗圓" pitchFamily="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0933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43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4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4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4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4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4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4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4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4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4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4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4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4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4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4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4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4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14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14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14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4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43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14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143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143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143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143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11" grpId="0" build="p"/>
      <p:bldP spid="1143871" grpId="0" animBg="1"/>
      <p:bldP spid="1143871" grpId="1" animBg="1"/>
      <p:bldP spid="1143872" grpId="0" animBg="1"/>
      <p:bldP spid="1143872" grpId="1" animBg="1"/>
      <p:bldP spid="1143873" grpId="0" animBg="1"/>
      <p:bldP spid="1143873" grpId="1" animBg="1"/>
      <p:bldP spid="1143874" grpId="0" animBg="1"/>
      <p:bldP spid="1143874" grpId="1" animBg="1"/>
      <p:bldP spid="1143876" grpId="0" animBg="1"/>
      <p:bldP spid="1143876" grpId="1" animBg="1"/>
      <p:bldP spid="1143877" grpId="0" animBg="1"/>
      <p:bldP spid="1143877" grpId="1" animBg="1"/>
      <p:bldP spid="1143878" grpId="0" animBg="1"/>
      <p:bldP spid="1143878" grpId="1" animBg="1"/>
      <p:bldP spid="1143879" grpId="0" animBg="1"/>
      <p:bldP spid="1143879" grpId="1" animBg="1"/>
      <p:bldP spid="1143881" grpId="0" animBg="1"/>
      <p:bldP spid="1143882" grpId="0" animBg="1"/>
      <p:bldP spid="1143883" grpId="0" animBg="1"/>
      <p:bldP spid="114388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763" name="Rectangle 3"/>
          <p:cNvSpPr>
            <a:spLocks/>
          </p:cNvSpPr>
          <p:nvPr/>
        </p:nvSpPr>
        <p:spPr bwMode="auto">
          <a:xfrm>
            <a:off x="648395" y="1290464"/>
            <a:ext cx="8100069" cy="914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endParaRPr kumimoji="0" lang="zh-TW" altLang="en-US" sz="1000" b="1" dirty="0">
              <a:solidFill>
                <a:srgbClr val="006400"/>
              </a:solidFill>
              <a:latin typeface="Corbel" pitchFamily="34" charset="0"/>
              <a:ea typeface="微軟正黑體" pitchFamily="34" charset="-120"/>
              <a:cs typeface="Times New Roman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 typeface="Wingdings" pitchFamily="2" charset="2"/>
              <a:buChar char="n"/>
            </a:pPr>
            <a:r>
              <a:rPr kumimoji="0" lang="zh-TW" altLang="en-US" sz="2800" b="1" dirty="0" smtClean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策略</a:t>
            </a:r>
            <a:r>
              <a:rPr kumimoji="0" lang="en-US" altLang="zh-TW" sz="2800" b="1" dirty="0" smtClean="0">
                <a:solidFill>
                  <a:srgbClr val="80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4</a:t>
            </a:r>
            <a:r>
              <a:rPr kumimoji="0" lang="zh-TW" altLang="en-US" sz="2800" b="1" dirty="0" smtClean="0">
                <a:solidFill>
                  <a:srgbClr val="800000"/>
                </a:solidFill>
                <a:latin typeface="Corbel" pitchFamily="34" charset="0"/>
                <a:ea typeface="微軟正黑體" pitchFamily="34" charset="-120"/>
                <a:cs typeface="Times New Roman" pitchFamily="18" charset="0"/>
              </a:rPr>
              <a:t>：</a:t>
            </a:r>
            <a:r>
              <a:rPr lang="zh-TW" altLang="en-US" sz="2800" b="1" dirty="0" smtClean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應用</a:t>
            </a:r>
            <a:r>
              <a:rPr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學具</a:t>
            </a:r>
            <a:r>
              <a:rPr kumimoji="0" lang="zh-TW" altLang="en-US" sz="2800" b="1" dirty="0" smtClean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有助於</a:t>
            </a:r>
            <a:r>
              <a:rPr kumimoji="0" lang="zh-TW" altLang="en-US" sz="2800" b="1" dirty="0">
                <a:solidFill>
                  <a:srgbClr val="0064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強化單位兩兩間的關係</a:t>
            </a:r>
            <a:endParaRPr kumimoji="0" lang="zh-TW" altLang="en-US" sz="1800" b="1" dirty="0">
              <a:solidFill>
                <a:srgbClr val="006400"/>
              </a:solidFill>
              <a:latin typeface="Arial" charset="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87043" name="AutoShape 5"/>
          <p:cNvSpPr>
            <a:spLocks noChangeArrowheads="1"/>
          </p:cNvSpPr>
          <p:nvPr/>
        </p:nvSpPr>
        <p:spPr bwMode="auto">
          <a:xfrm>
            <a:off x="3275856" y="836712"/>
            <a:ext cx="2743200" cy="568325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華康中黑體" pitchFamily="49" charset="-120"/>
                <a:ea typeface="華康中黑體" pitchFamily="49" charset="-120"/>
                <a:cs typeface="華康中黑體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Arial" charset="0"/>
                <a:ea typeface="微軟正黑體" pitchFamily="34" charset="-120"/>
              </a:rPr>
              <a:t>解決策略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1187624" y="2204864"/>
            <a:ext cx="6696000" cy="3888000"/>
            <a:chOff x="1187624" y="2204864"/>
            <a:chExt cx="6696000" cy="3888000"/>
          </a:xfrm>
        </p:grpSpPr>
        <p:pic>
          <p:nvPicPr>
            <p:cNvPr id="87056" name="Picture 7" descr="36">
              <a:hlinkClick r:id="rId3" action="ppaction://hlinkpres?slideindex=1&amp;slidetitle=11"/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2204864"/>
              <a:ext cx="6696000" cy="3888000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59632" y="3275402"/>
              <a:ext cx="5256584" cy="267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2003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504" name="Picture 8" descr="P1350229"/>
          <p:cNvPicPr>
            <a:picLocks noChangeAspect="1" noChangeArrowheads="1"/>
          </p:cNvPicPr>
          <p:nvPr/>
        </p:nvPicPr>
        <p:blipFill>
          <a:blip r:embed="rId3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714649"/>
            <a:ext cx="5722938" cy="4291012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1475656" y="1008211"/>
            <a:ext cx="1439863" cy="476250"/>
          </a:xfrm>
          <a:prstGeom prst="rect">
            <a:avLst/>
          </a:prstGeom>
          <a:solidFill>
            <a:srgbClr val="FFFF00"/>
          </a:solidFill>
          <a:ln w="19050">
            <a:solidFill>
              <a:srgbClr val="99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TW" altLang="en-US" sz="24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中文單位</a:t>
            </a:r>
          </a:p>
        </p:txBody>
      </p:sp>
      <p:grpSp>
        <p:nvGrpSpPr>
          <p:cNvPr id="490507" name="Group 11"/>
          <p:cNvGrpSpPr>
            <a:grpSpLocks/>
          </p:cNvGrpSpPr>
          <p:nvPr/>
        </p:nvGrpSpPr>
        <p:grpSpPr bwMode="auto">
          <a:xfrm>
            <a:off x="3017119" y="1008211"/>
            <a:ext cx="1698625" cy="503238"/>
            <a:chOff x="1683" y="890"/>
            <a:chExt cx="1070" cy="317"/>
          </a:xfrm>
        </p:grpSpPr>
        <p:sp>
          <p:nvSpPr>
            <p:cNvPr id="14359" name="Text Box 12"/>
            <p:cNvSpPr txBox="1">
              <a:spLocks noChangeArrowheads="1"/>
            </p:cNvSpPr>
            <p:nvPr/>
          </p:nvSpPr>
          <p:spPr bwMode="auto">
            <a:xfrm>
              <a:off x="2027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分　類</a:t>
              </a:r>
            </a:p>
          </p:txBody>
        </p:sp>
        <p:sp>
          <p:nvSpPr>
            <p:cNvPr id="14360" name="AutoShape 13"/>
            <p:cNvSpPr>
              <a:spLocks noChangeArrowheads="1"/>
            </p:cNvSpPr>
            <p:nvPr/>
          </p:nvSpPr>
          <p:spPr bwMode="auto">
            <a:xfrm>
              <a:off x="1683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0510" name="Group 14"/>
          <p:cNvGrpSpPr>
            <a:grpSpLocks/>
          </p:cNvGrpSpPr>
          <p:nvPr/>
        </p:nvGrpSpPr>
        <p:grpSpPr bwMode="auto">
          <a:xfrm>
            <a:off x="4803056" y="1008211"/>
            <a:ext cx="1698625" cy="503238"/>
            <a:chOff x="2808" y="890"/>
            <a:chExt cx="1070" cy="317"/>
          </a:xfrm>
        </p:grpSpPr>
        <p:sp>
          <p:nvSpPr>
            <p:cNvPr id="14357" name="Text Box 15"/>
            <p:cNvSpPr txBox="1">
              <a:spLocks noChangeArrowheads="1"/>
            </p:cNvSpPr>
            <p:nvPr/>
          </p:nvSpPr>
          <p:spPr bwMode="auto">
            <a:xfrm>
              <a:off x="3152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排　序</a:t>
              </a:r>
            </a:p>
          </p:txBody>
        </p:sp>
        <p:sp>
          <p:nvSpPr>
            <p:cNvPr id="14358" name="AutoShape 16"/>
            <p:cNvSpPr>
              <a:spLocks noChangeArrowheads="1"/>
            </p:cNvSpPr>
            <p:nvPr/>
          </p:nvSpPr>
          <p:spPr bwMode="auto">
            <a:xfrm>
              <a:off x="2808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0513" name="Group 17"/>
          <p:cNvGrpSpPr>
            <a:grpSpLocks/>
          </p:cNvGrpSpPr>
          <p:nvPr/>
        </p:nvGrpSpPr>
        <p:grpSpPr bwMode="auto">
          <a:xfrm>
            <a:off x="6603281" y="1008211"/>
            <a:ext cx="1698625" cy="503238"/>
            <a:chOff x="3942" y="890"/>
            <a:chExt cx="1070" cy="317"/>
          </a:xfrm>
        </p:grpSpPr>
        <p:sp>
          <p:nvSpPr>
            <p:cNvPr id="14355" name="Text Box 18"/>
            <p:cNvSpPr txBox="1">
              <a:spLocks noChangeArrowheads="1"/>
            </p:cNvSpPr>
            <p:nvPr/>
          </p:nvSpPr>
          <p:spPr bwMode="auto">
            <a:xfrm>
              <a:off x="4286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定　位</a:t>
              </a:r>
            </a:p>
          </p:txBody>
        </p:sp>
        <p:sp>
          <p:nvSpPr>
            <p:cNvPr id="14356" name="AutoShape 19"/>
            <p:cNvSpPr>
              <a:spLocks noChangeArrowheads="1"/>
            </p:cNvSpPr>
            <p:nvPr/>
          </p:nvSpPr>
          <p:spPr bwMode="auto">
            <a:xfrm>
              <a:off x="3942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14344" name="AutoShape 20"/>
          <p:cNvSpPr>
            <a:spLocks noChangeArrowheads="1"/>
          </p:cNvSpPr>
          <p:nvPr/>
        </p:nvSpPr>
        <p:spPr bwMode="auto">
          <a:xfrm>
            <a:off x="468313" y="792311"/>
            <a:ext cx="576262" cy="3095625"/>
          </a:xfrm>
          <a:prstGeom prst="wedgeRectCallout">
            <a:avLst>
              <a:gd name="adj1" fmla="val 23278"/>
              <a:gd name="adj2" fmla="val 62565"/>
            </a:avLst>
          </a:prstGeom>
          <a:gradFill rotWithShape="1">
            <a:gsLst>
              <a:gs pos="0">
                <a:schemeClr val="bg1"/>
              </a:gs>
              <a:gs pos="100000">
                <a:srgbClr val="66FF33"/>
              </a:gs>
            </a:gsLst>
            <a:lin ang="2700000" scaled="1"/>
          </a:gradFill>
          <a:ln w="19050">
            <a:solidFill>
              <a:srgbClr val="0066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你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可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以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這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樣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玩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！</a:t>
            </a:r>
          </a:p>
        </p:txBody>
      </p:sp>
      <p:pic>
        <p:nvPicPr>
          <p:cNvPr id="490517" name="Picture 21" descr="P1350227"/>
          <p:cNvPicPr>
            <a:picLocks noChangeAspect="1" noChangeArrowheads="1"/>
          </p:cNvPicPr>
          <p:nvPr/>
        </p:nvPicPr>
        <p:blipFill>
          <a:blip r:embed="rId4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714649"/>
            <a:ext cx="5722938" cy="4291012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0518" name="Picture 22" descr="P1350228"/>
          <p:cNvPicPr>
            <a:picLocks noChangeAspect="1" noChangeArrowheads="1"/>
          </p:cNvPicPr>
          <p:nvPr/>
        </p:nvPicPr>
        <p:blipFill>
          <a:blip r:embed="rId5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714649"/>
            <a:ext cx="5722938" cy="4291012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0519" name="Picture 23" descr="P1350200"/>
          <p:cNvPicPr>
            <a:picLocks noChangeAspect="1" noChangeArrowheads="1"/>
          </p:cNvPicPr>
          <p:nvPr/>
        </p:nvPicPr>
        <p:blipFill>
          <a:blip r:embed="rId6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714649"/>
            <a:ext cx="5722938" cy="4291012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24" descr="206293010431412943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156224"/>
            <a:ext cx="1836738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21324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9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9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9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9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9"/>
          <p:cNvSpPr txBox="1">
            <a:spLocks noChangeArrowheads="1"/>
          </p:cNvSpPr>
          <p:nvPr/>
        </p:nvSpPr>
        <p:spPr bwMode="auto">
          <a:xfrm>
            <a:off x="1475656" y="980604"/>
            <a:ext cx="1439863" cy="476250"/>
          </a:xfrm>
          <a:prstGeom prst="rect">
            <a:avLst/>
          </a:prstGeom>
          <a:solidFill>
            <a:srgbClr val="FFFF00"/>
          </a:solidFill>
          <a:ln w="19050">
            <a:solidFill>
              <a:srgbClr val="99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TW" altLang="en-US" sz="24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國際符號</a:t>
            </a:r>
          </a:p>
        </p:txBody>
      </p:sp>
      <p:grpSp>
        <p:nvGrpSpPr>
          <p:cNvPr id="491530" name="Group 10"/>
          <p:cNvGrpSpPr>
            <a:grpSpLocks/>
          </p:cNvGrpSpPr>
          <p:nvPr/>
        </p:nvGrpSpPr>
        <p:grpSpPr bwMode="auto">
          <a:xfrm>
            <a:off x="3017119" y="980604"/>
            <a:ext cx="1698625" cy="503238"/>
            <a:chOff x="1683" y="890"/>
            <a:chExt cx="1070" cy="317"/>
          </a:xfrm>
        </p:grpSpPr>
        <p:sp>
          <p:nvSpPr>
            <p:cNvPr id="15383" name="Text Box 11"/>
            <p:cNvSpPr txBox="1">
              <a:spLocks noChangeArrowheads="1"/>
            </p:cNvSpPr>
            <p:nvPr/>
          </p:nvSpPr>
          <p:spPr bwMode="auto">
            <a:xfrm>
              <a:off x="2027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分　類</a:t>
              </a:r>
            </a:p>
          </p:txBody>
        </p:sp>
        <p:sp>
          <p:nvSpPr>
            <p:cNvPr id="15384" name="AutoShape 12"/>
            <p:cNvSpPr>
              <a:spLocks noChangeArrowheads="1"/>
            </p:cNvSpPr>
            <p:nvPr/>
          </p:nvSpPr>
          <p:spPr bwMode="auto">
            <a:xfrm>
              <a:off x="1683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1533" name="Group 13"/>
          <p:cNvGrpSpPr>
            <a:grpSpLocks/>
          </p:cNvGrpSpPr>
          <p:nvPr/>
        </p:nvGrpSpPr>
        <p:grpSpPr bwMode="auto">
          <a:xfrm>
            <a:off x="4803056" y="980604"/>
            <a:ext cx="1698625" cy="503238"/>
            <a:chOff x="2808" y="890"/>
            <a:chExt cx="1070" cy="317"/>
          </a:xfrm>
        </p:grpSpPr>
        <p:sp>
          <p:nvSpPr>
            <p:cNvPr id="15381" name="Text Box 14"/>
            <p:cNvSpPr txBox="1">
              <a:spLocks noChangeArrowheads="1"/>
            </p:cNvSpPr>
            <p:nvPr/>
          </p:nvSpPr>
          <p:spPr bwMode="auto">
            <a:xfrm>
              <a:off x="3152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排　序</a:t>
              </a:r>
            </a:p>
          </p:txBody>
        </p:sp>
        <p:sp>
          <p:nvSpPr>
            <p:cNvPr id="15382" name="AutoShape 15"/>
            <p:cNvSpPr>
              <a:spLocks noChangeArrowheads="1"/>
            </p:cNvSpPr>
            <p:nvPr/>
          </p:nvSpPr>
          <p:spPr bwMode="auto">
            <a:xfrm>
              <a:off x="2808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1536" name="Group 16"/>
          <p:cNvGrpSpPr>
            <a:grpSpLocks/>
          </p:cNvGrpSpPr>
          <p:nvPr/>
        </p:nvGrpSpPr>
        <p:grpSpPr bwMode="auto">
          <a:xfrm>
            <a:off x="6603281" y="980604"/>
            <a:ext cx="1698625" cy="503238"/>
            <a:chOff x="3942" y="890"/>
            <a:chExt cx="1070" cy="317"/>
          </a:xfrm>
        </p:grpSpPr>
        <p:sp>
          <p:nvSpPr>
            <p:cNvPr id="15379" name="Text Box 17"/>
            <p:cNvSpPr txBox="1">
              <a:spLocks noChangeArrowheads="1"/>
            </p:cNvSpPr>
            <p:nvPr/>
          </p:nvSpPr>
          <p:spPr bwMode="auto">
            <a:xfrm>
              <a:off x="4286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定　位</a:t>
              </a:r>
            </a:p>
          </p:txBody>
        </p:sp>
        <p:sp>
          <p:nvSpPr>
            <p:cNvPr id="15380" name="AutoShape 18"/>
            <p:cNvSpPr>
              <a:spLocks noChangeArrowheads="1"/>
            </p:cNvSpPr>
            <p:nvPr/>
          </p:nvSpPr>
          <p:spPr bwMode="auto">
            <a:xfrm>
              <a:off x="3942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491539" name="Picture 19" descr="P1350230"/>
          <p:cNvPicPr>
            <a:picLocks noChangeAspect="1" noChangeArrowheads="1"/>
          </p:cNvPicPr>
          <p:nvPr/>
        </p:nvPicPr>
        <p:blipFill>
          <a:blip r:embed="rId3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1329"/>
            <a:ext cx="5722938" cy="4291013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0" name="Picture 20" descr="P1350231"/>
          <p:cNvPicPr>
            <a:picLocks noChangeAspect="1" noChangeArrowheads="1"/>
          </p:cNvPicPr>
          <p:nvPr/>
        </p:nvPicPr>
        <p:blipFill>
          <a:blip r:embed="rId4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1329"/>
            <a:ext cx="5722938" cy="4291013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1" name="Picture 21" descr="P1350232"/>
          <p:cNvPicPr>
            <a:picLocks noChangeAspect="1" noChangeArrowheads="1"/>
          </p:cNvPicPr>
          <p:nvPr/>
        </p:nvPicPr>
        <p:blipFill>
          <a:blip r:embed="rId5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1329"/>
            <a:ext cx="5722938" cy="4291013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2" name="Picture 22" descr="P1350209"/>
          <p:cNvPicPr>
            <a:picLocks noChangeAspect="1" noChangeArrowheads="1"/>
          </p:cNvPicPr>
          <p:nvPr/>
        </p:nvPicPr>
        <p:blipFill>
          <a:blip r:embed="rId6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1329"/>
            <a:ext cx="5722938" cy="4291013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23" descr="206293010431412943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128617"/>
            <a:ext cx="1836738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AutoShape 24"/>
          <p:cNvSpPr>
            <a:spLocks noChangeArrowheads="1"/>
          </p:cNvSpPr>
          <p:nvPr/>
        </p:nvSpPr>
        <p:spPr bwMode="auto">
          <a:xfrm>
            <a:off x="468313" y="764704"/>
            <a:ext cx="576262" cy="3095625"/>
          </a:xfrm>
          <a:prstGeom prst="wedgeRectCallout">
            <a:avLst>
              <a:gd name="adj1" fmla="val 23278"/>
              <a:gd name="adj2" fmla="val 62565"/>
            </a:avLst>
          </a:prstGeom>
          <a:gradFill rotWithShape="1">
            <a:gsLst>
              <a:gs pos="0">
                <a:schemeClr val="bg1"/>
              </a:gs>
              <a:gs pos="100000">
                <a:srgbClr val="66FF33"/>
              </a:gs>
            </a:gsLst>
            <a:lin ang="2700000" scaled="1"/>
          </a:gradFill>
          <a:ln w="19050">
            <a:solidFill>
              <a:srgbClr val="0066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也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可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以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這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樣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玩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403413700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9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9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9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9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52" name="Picture 8" descr="P1350236"/>
          <p:cNvPicPr>
            <a:picLocks noChangeAspect="1" noChangeArrowheads="1"/>
          </p:cNvPicPr>
          <p:nvPr/>
        </p:nvPicPr>
        <p:blipFill>
          <a:blip r:embed="rId3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0312"/>
            <a:ext cx="5722938" cy="4291013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475656" y="1052612"/>
            <a:ext cx="1439863" cy="476250"/>
          </a:xfrm>
          <a:prstGeom prst="rect">
            <a:avLst/>
          </a:prstGeom>
          <a:solidFill>
            <a:srgbClr val="FFFF00"/>
          </a:solidFill>
          <a:ln w="19050">
            <a:solidFill>
              <a:srgbClr val="99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TW" altLang="en-US" sz="24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中英混合</a:t>
            </a:r>
          </a:p>
        </p:txBody>
      </p:sp>
      <p:grpSp>
        <p:nvGrpSpPr>
          <p:cNvPr id="492555" name="Group 11"/>
          <p:cNvGrpSpPr>
            <a:grpSpLocks/>
          </p:cNvGrpSpPr>
          <p:nvPr/>
        </p:nvGrpSpPr>
        <p:grpSpPr bwMode="auto">
          <a:xfrm>
            <a:off x="3017119" y="1052612"/>
            <a:ext cx="1698625" cy="503238"/>
            <a:chOff x="1683" y="890"/>
            <a:chExt cx="1070" cy="317"/>
          </a:xfrm>
        </p:grpSpPr>
        <p:sp>
          <p:nvSpPr>
            <p:cNvPr id="16407" name="Text Box 12"/>
            <p:cNvSpPr txBox="1">
              <a:spLocks noChangeArrowheads="1"/>
            </p:cNvSpPr>
            <p:nvPr/>
          </p:nvSpPr>
          <p:spPr bwMode="auto">
            <a:xfrm>
              <a:off x="2027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分　類</a:t>
              </a:r>
            </a:p>
          </p:txBody>
        </p:sp>
        <p:sp>
          <p:nvSpPr>
            <p:cNvPr id="16408" name="AutoShape 13"/>
            <p:cNvSpPr>
              <a:spLocks noChangeArrowheads="1"/>
            </p:cNvSpPr>
            <p:nvPr/>
          </p:nvSpPr>
          <p:spPr bwMode="auto">
            <a:xfrm>
              <a:off x="1683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2558" name="Group 14"/>
          <p:cNvGrpSpPr>
            <a:grpSpLocks/>
          </p:cNvGrpSpPr>
          <p:nvPr/>
        </p:nvGrpSpPr>
        <p:grpSpPr bwMode="auto">
          <a:xfrm>
            <a:off x="4803056" y="1052612"/>
            <a:ext cx="1698625" cy="503238"/>
            <a:chOff x="2808" y="890"/>
            <a:chExt cx="1070" cy="317"/>
          </a:xfrm>
        </p:grpSpPr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3152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排　序</a:t>
              </a:r>
            </a:p>
          </p:txBody>
        </p:sp>
        <p:sp>
          <p:nvSpPr>
            <p:cNvPr id="16406" name="AutoShape 16"/>
            <p:cNvSpPr>
              <a:spLocks noChangeArrowheads="1"/>
            </p:cNvSpPr>
            <p:nvPr/>
          </p:nvSpPr>
          <p:spPr bwMode="auto">
            <a:xfrm>
              <a:off x="2808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grpSp>
        <p:nvGrpSpPr>
          <p:cNvPr id="492561" name="Group 17"/>
          <p:cNvGrpSpPr>
            <a:grpSpLocks/>
          </p:cNvGrpSpPr>
          <p:nvPr/>
        </p:nvGrpSpPr>
        <p:grpSpPr bwMode="auto">
          <a:xfrm>
            <a:off x="6603281" y="1052612"/>
            <a:ext cx="1698625" cy="503238"/>
            <a:chOff x="3942" y="890"/>
            <a:chExt cx="1070" cy="317"/>
          </a:xfrm>
        </p:grpSpPr>
        <p:sp>
          <p:nvSpPr>
            <p:cNvPr id="16403" name="Text Box 18"/>
            <p:cNvSpPr txBox="1">
              <a:spLocks noChangeArrowheads="1"/>
            </p:cNvSpPr>
            <p:nvPr/>
          </p:nvSpPr>
          <p:spPr bwMode="auto">
            <a:xfrm>
              <a:off x="4286" y="890"/>
              <a:ext cx="726" cy="3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99000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華康儷粗圓" pitchFamily="1" charset="-120"/>
                  <a:ea typeface="華康儷粗圓" pitchFamily="1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zh-TW" altLang="en-US" sz="2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定　位</a:t>
              </a:r>
            </a:p>
          </p:txBody>
        </p:sp>
        <p:sp>
          <p:nvSpPr>
            <p:cNvPr id="16404" name="AutoShape 19"/>
            <p:cNvSpPr>
              <a:spLocks noChangeArrowheads="1"/>
            </p:cNvSpPr>
            <p:nvPr/>
          </p:nvSpPr>
          <p:spPr bwMode="auto">
            <a:xfrm>
              <a:off x="3942" y="890"/>
              <a:ext cx="317" cy="317"/>
            </a:xfrm>
            <a:custGeom>
              <a:avLst/>
              <a:gdLst>
                <a:gd name="T0" fmla="*/ 181 w 21600"/>
                <a:gd name="T1" fmla="*/ 0 h 21600"/>
                <a:gd name="T2" fmla="*/ 0 w 21600"/>
                <a:gd name="T3" fmla="*/ 159 h 21600"/>
                <a:gd name="T4" fmla="*/ 181 w 21600"/>
                <a:gd name="T5" fmla="*/ 317 h 21600"/>
                <a:gd name="T6" fmla="*/ 317 w 21600"/>
                <a:gd name="T7" fmla="*/ 15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407 w 21600"/>
                <a:gd name="T13" fmla="*/ 5383 h 21600"/>
                <a:gd name="T14" fmla="*/ 16967 w 21600"/>
                <a:gd name="T15" fmla="*/ 162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35" y="0"/>
                  </a:moveTo>
                  <a:lnTo>
                    <a:pt x="12335" y="5388"/>
                  </a:lnTo>
                  <a:lnTo>
                    <a:pt x="3375" y="5388"/>
                  </a:lnTo>
                  <a:lnTo>
                    <a:pt x="3375" y="16212"/>
                  </a:lnTo>
                  <a:lnTo>
                    <a:pt x="12335" y="16212"/>
                  </a:lnTo>
                  <a:lnTo>
                    <a:pt x="12335" y="21600"/>
                  </a:lnTo>
                  <a:lnTo>
                    <a:pt x="21600" y="10800"/>
                  </a:lnTo>
                  <a:lnTo>
                    <a:pt x="12335" y="0"/>
                  </a:lnTo>
                  <a:close/>
                </a:path>
                <a:path w="21600" h="21600">
                  <a:moveTo>
                    <a:pt x="1350" y="5388"/>
                  </a:moveTo>
                  <a:lnTo>
                    <a:pt x="1350" y="16212"/>
                  </a:lnTo>
                  <a:lnTo>
                    <a:pt x="2700" y="16212"/>
                  </a:lnTo>
                  <a:lnTo>
                    <a:pt x="2700" y="5388"/>
                  </a:lnTo>
                  <a:lnTo>
                    <a:pt x="1350" y="5388"/>
                  </a:lnTo>
                  <a:close/>
                </a:path>
                <a:path w="21600" h="21600">
                  <a:moveTo>
                    <a:pt x="0" y="5388"/>
                  </a:moveTo>
                  <a:lnTo>
                    <a:pt x="0" y="16212"/>
                  </a:lnTo>
                  <a:lnTo>
                    <a:pt x="675" y="16212"/>
                  </a:lnTo>
                  <a:lnTo>
                    <a:pt x="675" y="5388"/>
                  </a:lnTo>
                  <a:lnTo>
                    <a:pt x="0" y="5388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16392" name="Picture 20" descr="2062930104314129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200625"/>
            <a:ext cx="1836738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AutoShape 21"/>
          <p:cNvSpPr>
            <a:spLocks noChangeArrowheads="1"/>
          </p:cNvSpPr>
          <p:nvPr/>
        </p:nvSpPr>
        <p:spPr bwMode="auto">
          <a:xfrm>
            <a:off x="468313" y="836712"/>
            <a:ext cx="576262" cy="3095625"/>
          </a:xfrm>
          <a:prstGeom prst="wedgeRectCallout">
            <a:avLst>
              <a:gd name="adj1" fmla="val 23278"/>
              <a:gd name="adj2" fmla="val 62565"/>
            </a:avLst>
          </a:prstGeom>
          <a:gradFill rotWithShape="1">
            <a:gsLst>
              <a:gs pos="0">
                <a:schemeClr val="bg1"/>
              </a:gs>
              <a:gs pos="100000">
                <a:srgbClr val="66FF33"/>
              </a:gs>
            </a:gsLst>
            <a:lin ang="2700000" scaled="1"/>
          </a:gradFill>
          <a:ln w="19050">
            <a:solidFill>
              <a:srgbClr val="0066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華康儷粗圓" pitchFamily="1" charset="-120"/>
                <a:ea typeface="華康儷粗圓" pitchFamily="1" charset="-120"/>
              </a:defRPr>
            </a:lvl9pPr>
          </a:lstStyle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還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可</a:t>
            </a:r>
          </a:p>
          <a:p>
            <a:pPr algn="ctr" eaLnBrk="1" hangingPunct="1"/>
            <a:r>
              <a:rPr kumimoji="0" lang="zh-TW" altLang="en-US" sz="2400" b="1" dirty="0">
                <a:solidFill>
                  <a:srgbClr val="990000"/>
                </a:solidFill>
                <a:latin typeface="Arial" charset="0"/>
                <a:ea typeface="華康儷中宋" pitchFamily="49" charset="-120"/>
              </a:rPr>
              <a:t>以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這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樣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玩</a:t>
            </a:r>
          </a:p>
          <a:p>
            <a:pPr algn="ctr" eaLnBrk="1" hangingPunct="1"/>
            <a:r>
              <a:rPr kumimoji="0" lang="zh-TW" altLang="en-US" sz="2400" dirty="0">
                <a:latin typeface="Arial" charset="0"/>
                <a:ea typeface="華康儷中宋" pitchFamily="49" charset="-120"/>
              </a:rPr>
              <a:t>！</a:t>
            </a:r>
          </a:p>
        </p:txBody>
      </p:sp>
      <p:pic>
        <p:nvPicPr>
          <p:cNvPr id="492566" name="Picture 22" descr="P1350237"/>
          <p:cNvPicPr>
            <a:picLocks noChangeAspect="1" noChangeArrowheads="1"/>
          </p:cNvPicPr>
          <p:nvPr/>
        </p:nvPicPr>
        <p:blipFill>
          <a:blip r:embed="rId5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0312"/>
            <a:ext cx="5722938" cy="4291013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2567" name="Picture 23" descr="P1350238"/>
          <p:cNvPicPr>
            <a:picLocks noChangeAspect="1" noChangeArrowheads="1"/>
          </p:cNvPicPr>
          <p:nvPr/>
        </p:nvPicPr>
        <p:blipFill>
          <a:blip r:embed="rId6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0312"/>
            <a:ext cx="5722938" cy="4291013"/>
          </a:xfrm>
          <a:prstGeom prst="rect">
            <a:avLst/>
          </a:prstGeom>
          <a:noFill/>
          <a:ln w="57150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2568" name="Picture 24" descr="P1350217"/>
          <p:cNvPicPr>
            <a:picLocks noChangeAspect="1" noChangeArrowheads="1"/>
          </p:cNvPicPr>
          <p:nvPr/>
        </p:nvPicPr>
        <p:blipFill>
          <a:blip r:embed="rId7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700312"/>
            <a:ext cx="5722938" cy="4291013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48834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9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9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9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9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-324544" y="1469343"/>
            <a:ext cx="9030581" cy="5407330"/>
            <a:chOff x="-324544" y="1469343"/>
            <a:chExt cx="9030581" cy="5407330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4544" y="3029764"/>
              <a:ext cx="3298222" cy="3846909"/>
            </a:xfrm>
            <a:prstGeom prst="rect">
              <a:avLst/>
            </a:prstGeom>
          </p:spPr>
        </p:pic>
        <p:sp>
          <p:nvSpPr>
            <p:cNvPr id="3" name="雲朵形圖說文字 2"/>
            <p:cNvSpPr/>
            <p:nvPr/>
          </p:nvSpPr>
          <p:spPr bwMode="auto">
            <a:xfrm>
              <a:off x="3161190" y="1469343"/>
              <a:ext cx="5544847" cy="3528392"/>
            </a:xfrm>
            <a:prstGeom prst="cloudCallout">
              <a:avLst>
                <a:gd name="adj1" fmla="val -60848"/>
                <a:gd name="adj2" fmla="val 51067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TW" altLang="en-US" sz="5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glow rad="177800">
                      <a:schemeClr val="bg2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還可以怎麼玩呢？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4996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9974" y="908720"/>
            <a:ext cx="11017224" cy="5400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6" name="圖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8715" y="2559288"/>
            <a:ext cx="5941285" cy="3006000"/>
          </a:xfrm>
          <a:prstGeom prst="rect">
            <a:avLst/>
          </a:prstGeom>
        </p:spPr>
      </p:pic>
      <p:pic>
        <p:nvPicPr>
          <p:cNvPr id="4" name="Picture 10" descr="63463984587046875016823"/>
          <p:cNvPicPr>
            <a:picLocks noChangeAspect="1" noChangeArrowheads="1"/>
          </p:cNvPicPr>
          <p:nvPr/>
        </p:nvPicPr>
        <p:blipFill rotWithShape="1"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1" r="3609"/>
          <a:stretch/>
        </p:blipFill>
        <p:spPr bwMode="auto">
          <a:xfrm>
            <a:off x="-36512" y="2420888"/>
            <a:ext cx="5544616" cy="367418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/>
          <a:srcRect t="50000"/>
          <a:stretch/>
        </p:blipFill>
        <p:spPr>
          <a:xfrm>
            <a:off x="83394" y="4528170"/>
            <a:ext cx="723900" cy="452437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 rotWithShape="1">
          <a:blip r:embed="rId4"/>
          <a:srcRect t="2253" b="57958"/>
          <a:stretch/>
        </p:blipFill>
        <p:spPr>
          <a:xfrm>
            <a:off x="83394" y="5076076"/>
            <a:ext cx="723900" cy="360040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801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288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588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圖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388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001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圖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613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圖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13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圖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788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圖片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26" y="908720"/>
            <a:ext cx="5143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488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圖片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13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圖片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988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圖片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601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圖片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413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圖片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188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圖片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013" y="908720"/>
            <a:ext cx="51593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圖片 2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801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圖片 2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788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圖片 2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13" y="908720"/>
            <a:ext cx="514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49393 -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2239 0.59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2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31145 0.3726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7639 0.5196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2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0509 L -0.45347 0.299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17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0.00452 0.446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190" y="852809"/>
            <a:ext cx="5247619" cy="51523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04048" y="620688"/>
            <a:ext cx="1290188" cy="127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1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501401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51.97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50.14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1354790" y="2622014"/>
            <a:ext cx="6696744" cy="8745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1354790" y="2708920"/>
            <a:ext cx="6696744" cy="20886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4-n-01 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</a:t>
            </a:r>
            <a:r>
              <a:rPr lang="zh-TW" altLang="en-US" sz="30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透過位值概念，延伸整數的認識到大數（含「億」、「兆」之位名），並作位值單位的換算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356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303515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51.97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50.14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962034" y="926967"/>
            <a:ext cx="7290274" cy="2169825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能根據聯合國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2006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年的調查，全世界人口最多的國家是</a:t>
            </a:r>
            <a:r>
              <a:rPr lang="zh-TW" altLang="en-US" sz="3000" u="sng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中國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，其總人口數約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1284303705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人，請問以下哪個說法正確？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089101" y="3212976"/>
            <a:ext cx="7290274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</a:t>
            </a:r>
            <a:r>
              <a:rPr lang="zh-TW" altLang="en-US" sz="3000" b="1" u="sng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中國</a:t>
            </a: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人口總數約一千二百多萬人</a:t>
            </a:r>
            <a:endParaRPr lang="en-US" altLang="zh-TW" sz="3000" b="1" dirty="0" smtClean="0">
              <a:solidFill>
                <a:sysClr val="windowText" lastClr="000000"/>
              </a:solidFill>
              <a:latin typeface="華康楷書體W3" panose="03000309000000000000" pitchFamily="65" charset="-120"/>
              <a:ea typeface="華康楷書體W3" panose="03000309000000000000" pitchFamily="65" charset="-120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zh-TW" altLang="en-US" sz="3000" b="1" u="sng" dirty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中國</a:t>
            </a:r>
            <a:r>
              <a:rPr lang="zh-TW" altLang="en-US" sz="3000" b="1" dirty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人口總數約</a:t>
            </a: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一億二千八百多萬</a:t>
            </a:r>
            <a:r>
              <a:rPr lang="zh-TW" altLang="en-US" sz="3000" b="1" dirty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</a:t>
            </a:r>
            <a:endParaRPr lang="en-US" altLang="zh-TW" sz="3000" b="1" dirty="0">
              <a:solidFill>
                <a:sysClr val="windowText" lastClr="000000"/>
              </a:solidFill>
              <a:latin typeface="華康楷書體W3" panose="03000309000000000000" pitchFamily="65" charset="-120"/>
              <a:ea typeface="華康楷書體W3" panose="03000309000000000000" pitchFamily="65" charset="-120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rgbClr val="FF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zh-TW" altLang="en-US" sz="3000" b="1" u="sng" dirty="0">
                <a:solidFill>
                  <a:srgbClr val="FF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中國</a:t>
            </a:r>
            <a:r>
              <a:rPr lang="zh-TW" altLang="en-US" sz="3000" b="1" dirty="0">
                <a:solidFill>
                  <a:srgbClr val="FF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人口總數</a:t>
            </a:r>
            <a:r>
              <a:rPr lang="zh-TW" altLang="en-US" sz="3000" b="1" dirty="0" smtClean="0">
                <a:solidFill>
                  <a:srgbClr val="FF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約十二億八千多萬</a:t>
            </a:r>
            <a:r>
              <a:rPr lang="zh-TW" altLang="en-US" sz="3000" b="1" dirty="0">
                <a:solidFill>
                  <a:srgbClr val="FF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</a:t>
            </a:r>
            <a:endParaRPr lang="en-US" altLang="zh-TW" sz="3000" b="1" dirty="0">
              <a:solidFill>
                <a:srgbClr val="FF0000"/>
              </a:solidFill>
              <a:latin typeface="華康楷書體W3" panose="03000309000000000000" pitchFamily="65" charset="-120"/>
              <a:ea typeface="華康楷書體W3" panose="03000309000000000000" pitchFamily="65" charset="-120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zh-TW" altLang="en-US" sz="3000" b="1" u="sng" dirty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中國</a:t>
            </a:r>
            <a:r>
              <a:rPr lang="zh-TW" altLang="en-US" sz="3000" b="1" dirty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人口總數約</a:t>
            </a:r>
            <a:r>
              <a:rPr lang="zh-TW" altLang="en-US" sz="3000" b="1" dirty="0" smtClean="0">
                <a:solidFill>
                  <a:sysClr val="windowText" lastClr="000000"/>
                </a:solidFill>
                <a:latin typeface="華康楷書體W3" panose="03000309000000000000" pitchFamily="65" charset="-120"/>
                <a:ea typeface="華康楷書體W3" panose="03000309000000000000" pitchFamily="65" charset="-120"/>
                <a:cs typeface="華康楷書體W3" panose="03000309000000000000" pitchFamily="65" charset="-120"/>
                <a:sym typeface="Wingdings"/>
              </a:rPr>
              <a:t>一百二十多萬人</a:t>
            </a:r>
            <a:endParaRPr lang="en-US" altLang="zh-TW" sz="3000" b="1" dirty="0">
              <a:solidFill>
                <a:sysClr val="windowText" lastClr="000000"/>
              </a:solidFill>
              <a:latin typeface="華康楷書體W3" panose="03000309000000000000" pitchFamily="65" charset="-120"/>
              <a:ea typeface="華康楷書體W3" panose="03000309000000000000" pitchFamily="65" charset="-120"/>
              <a:cs typeface="華康楷書體W3" panose="03000309000000000000" pitchFamily="65" charset="-120"/>
              <a:sym typeface="Wingdings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058" y="734217"/>
            <a:ext cx="1290188" cy="1277662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</p:spTree>
    <p:extLst>
      <p:ext uri="{BB962C8B-B14F-4D97-AF65-F5344CB8AC3E}">
        <p14:creationId xmlns:p14="http://schemas.microsoft.com/office/powerpoint/2010/main" val="2584878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490871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51.97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50.14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812994"/>
            <a:ext cx="1290188" cy="1277662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958671" y="3212976"/>
            <a:ext cx="72756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加強學生</a:t>
            </a:r>
            <a:r>
              <a:rPr lang="zh-TW" altLang="en-US" sz="26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位值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的概念。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(2)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透過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定位板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進行數的大小比較及運算。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962034" y="926967"/>
            <a:ext cx="7290274" cy="2169825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能根據聯合國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2006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年的調查，全世界人口最多的國家是</a:t>
            </a:r>
            <a:r>
              <a:rPr lang="zh-TW" altLang="en-US" sz="3000" u="sng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中國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，其總人口數約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1284303705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人，請問以下哪個說法正確？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</p:spTree>
    <p:extLst>
      <p:ext uri="{BB962C8B-B14F-4D97-AF65-F5344CB8AC3E}">
        <p14:creationId xmlns:p14="http://schemas.microsoft.com/office/powerpoint/2010/main" val="8872666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nap5"/>
          <p:cNvPicPr>
            <a:picLocks noChangeArrowheads="1"/>
          </p:cNvPicPr>
          <p:nvPr/>
        </p:nvPicPr>
        <p:blipFill>
          <a:blip r:embed="rId2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72" y="764704"/>
            <a:ext cx="6837362" cy="539908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Snap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72" y="764704"/>
            <a:ext cx="6837362" cy="5399087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580112" y="3933056"/>
            <a:ext cx="2016224" cy="208823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543716" y="3933056"/>
            <a:ext cx="2016224" cy="208823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475656" y="3933056"/>
            <a:ext cx="2016224" cy="2088232"/>
          </a:xfrm>
          <a:prstGeom prst="rect">
            <a:avLst/>
          </a:prstGeom>
          <a:noFill/>
          <a:ln w="762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</p:spTree>
    <p:extLst>
      <p:ext uri="{BB962C8B-B14F-4D97-AF65-F5344CB8AC3E}">
        <p14:creationId xmlns:p14="http://schemas.microsoft.com/office/powerpoint/2010/main" val="21935677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002" name="Picture 2" descr="Snap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98" y="729979"/>
            <a:ext cx="6478588" cy="539908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32" b="58204" l="31422" r="589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59" t="12361" r="40367" b="38828"/>
          <a:stretch/>
        </p:blipFill>
        <p:spPr bwMode="auto">
          <a:xfrm>
            <a:off x="5724128" y="548680"/>
            <a:ext cx="1441939" cy="169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2003" name="Picture 3" descr="Snap1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62" y="729978"/>
            <a:ext cx="6478588" cy="539908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圓角矩形 1"/>
          <p:cNvSpPr/>
          <p:nvPr/>
        </p:nvSpPr>
        <p:spPr>
          <a:xfrm>
            <a:off x="4619792" y="2248526"/>
            <a:ext cx="816304" cy="276465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橢圓 2"/>
          <p:cNvSpPr/>
          <p:nvPr/>
        </p:nvSpPr>
        <p:spPr>
          <a:xfrm>
            <a:off x="4389042" y="4437112"/>
            <a:ext cx="252000" cy="25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7" name="群組 6"/>
          <p:cNvGrpSpPr/>
          <p:nvPr/>
        </p:nvGrpSpPr>
        <p:grpSpPr>
          <a:xfrm>
            <a:off x="626940" y="836712"/>
            <a:ext cx="3456384" cy="5164626"/>
            <a:chOff x="626940" y="836712"/>
            <a:chExt cx="3456384" cy="5164626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940" y="3638309"/>
              <a:ext cx="1759460" cy="2363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雲朵形圖說文字 9"/>
            <p:cNvSpPr/>
            <p:nvPr/>
          </p:nvSpPr>
          <p:spPr>
            <a:xfrm>
              <a:off x="626940" y="836712"/>
              <a:ext cx="3456384" cy="1573891"/>
            </a:xfrm>
            <a:prstGeom prst="cloudCallout">
              <a:avLst>
                <a:gd name="adj1" fmla="val -19853"/>
                <a:gd name="adj2" fmla="val 150337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有沒有哪個地方奇怪呢</a:t>
              </a:r>
              <a:r>
                <a:rPr lang="en-US" altLang="zh-TW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?</a:t>
              </a:r>
              <a:endPara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7940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5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962034" y="926967"/>
            <a:ext cx="7290274" cy="70365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下列關於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98.7654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位名的敘述何者正確？</a:t>
            </a:r>
            <a:endParaRPr lang="en-US" altLang="zh-TW" sz="3000" dirty="0" smtClean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962034" y="1847580"/>
            <a:ext cx="7290274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 </a:t>
            </a:r>
            <a:r>
              <a:rPr lang="en-US" altLang="zh-TW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7</a:t>
            </a: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是十位數字</a:t>
            </a:r>
            <a:endParaRPr lang="en-US" altLang="zh-TW" sz="3000" b="1" dirty="0" smtClean="0">
              <a:solidFill>
                <a:schemeClr val="tx1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 </a:t>
            </a:r>
            <a:r>
              <a:rPr lang="en-US" altLang="zh-TW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9</a:t>
            </a: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是十分位數字</a:t>
            </a:r>
            <a:endParaRPr lang="en-US" altLang="zh-TW" sz="3000" b="1" dirty="0">
              <a:solidFill>
                <a:schemeClr val="tx1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 </a:t>
            </a:r>
            <a:r>
              <a:rPr lang="en-US" altLang="zh-TW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5</a:t>
            </a:r>
            <a:r>
              <a:rPr lang="zh-TW" altLang="en-US" sz="3000" b="1" dirty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是千分位數字</a:t>
            </a:r>
            <a:endParaRPr lang="en-US" altLang="zh-TW" sz="3000" b="1" dirty="0">
              <a:solidFill>
                <a:schemeClr val="tx1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 </a:t>
            </a:r>
            <a:r>
              <a:rPr lang="en-US" altLang="zh-TW" sz="3000" b="1" dirty="0" smtClean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8</a:t>
            </a:r>
            <a:r>
              <a:rPr lang="zh-TW" altLang="en-US" sz="3000" b="1" dirty="0">
                <a:solidFill>
                  <a:schemeClr val="tx1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/>
              </a:rPr>
              <a:t>是萬位數字</a:t>
            </a:r>
            <a:endParaRPr lang="en-US" altLang="zh-TW" sz="3000" b="1" dirty="0">
              <a:solidFill>
                <a:schemeClr val="tx1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058" y="734217"/>
            <a:ext cx="1290188" cy="1277662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0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5-n-10</a:t>
            </a:r>
            <a:r>
              <a:rPr lang="zh-TW" altLang="en-US" sz="1700" kern="1700" spc="-10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能認識多位小數，並做比較與加、減與整數倍的計算，以及解決生活中的問題。</a:t>
            </a:r>
            <a:endParaRPr lang="zh-TW" altLang="en-US" sz="1700" kern="1700" spc="-10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96" y="4921253"/>
            <a:ext cx="6694149" cy="114265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254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0" y="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TW" altLang="en-US" sz="1800">
                <a:latin typeface="Arial" charset="0"/>
              </a:rPr>
              <a:t> </a:t>
            </a:r>
          </a:p>
        </p:txBody>
      </p:sp>
      <p:sp>
        <p:nvSpPr>
          <p:cNvPr id="2" name="圓角化對角線角落矩形 1"/>
          <p:cNvSpPr/>
          <p:nvPr/>
        </p:nvSpPr>
        <p:spPr bwMode="auto">
          <a:xfrm>
            <a:off x="969926" y="730414"/>
            <a:ext cx="3888432" cy="576000"/>
          </a:xfrm>
          <a:prstGeom prst="round2DiagRect">
            <a:avLst>
              <a:gd name="adj1" fmla="val 29825"/>
              <a:gd name="adj2" fmla="val 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dist" eaLnBrk="1" hangingPunct="1"/>
            <a:r>
              <a:rPr lang="zh-TW" altLang="en-US" sz="3000" dirty="0">
                <a:solidFill>
                  <a:srgbClr val="FFFFFF"/>
                </a:solidFill>
              </a:rPr>
              <a:t>小數點的意義的澄清</a:t>
            </a:r>
            <a:endParaRPr kumimoji="0" lang="zh-TW" altLang="en-US" sz="30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768007" y="1433122"/>
            <a:ext cx="7710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39863" indent="-1439863">
              <a:lnSpc>
                <a:spcPct val="125000"/>
              </a:lnSpc>
            </a:pPr>
            <a:r>
              <a:rPr lang="zh-TW" altLang="en-US" sz="3200" u="sng" spc="-7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思考</a:t>
            </a:r>
            <a:r>
              <a:rPr lang="en-US" altLang="zh-TW" sz="3200" u="sng" spc="-7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1</a:t>
            </a:r>
            <a:r>
              <a:rPr lang="zh-TW" altLang="en-US" sz="3200" spc="-70" dirty="0" smtClean="0">
                <a:latin typeface="+mn-ea"/>
                <a:ea typeface="+mn-ea"/>
              </a:rPr>
              <a:t>：下方這些</a:t>
            </a:r>
            <a:r>
              <a:rPr lang="zh-TW" altLang="en-US" sz="3200" spc="-70" dirty="0">
                <a:latin typeface="+mn-ea"/>
                <a:ea typeface="+mn-ea"/>
              </a:rPr>
              <a:t>小數中</a:t>
            </a:r>
            <a:r>
              <a:rPr lang="zh-TW" altLang="en-US" sz="3200" spc="-70" dirty="0" smtClean="0">
                <a:latin typeface="+mn-ea"/>
                <a:ea typeface="+mn-ea"/>
              </a:rPr>
              <a:t>，哪些小</a:t>
            </a:r>
            <a:r>
              <a:rPr lang="zh-TW" altLang="en-US" sz="3200" spc="-70" dirty="0">
                <a:latin typeface="+mn-ea"/>
                <a:ea typeface="+mn-ea"/>
              </a:rPr>
              <a:t>數的位名</a:t>
            </a:r>
            <a:r>
              <a:rPr lang="zh-TW" altLang="en-US" sz="3200" b="1" spc="-70" dirty="0">
                <a:solidFill>
                  <a:srgbClr val="0000FF"/>
                </a:solidFill>
                <a:latin typeface="+mn-ea"/>
                <a:ea typeface="+mn-ea"/>
              </a:rPr>
              <a:t>左右對稱</a:t>
            </a:r>
            <a:r>
              <a:rPr lang="zh-TW" altLang="en-US" sz="3200" spc="-70" dirty="0">
                <a:latin typeface="+mn-ea"/>
                <a:ea typeface="+mn-ea"/>
              </a:rPr>
              <a:t>？你是怎麼判斷的</a:t>
            </a:r>
            <a:r>
              <a:rPr lang="en-US" altLang="zh-TW" sz="3200" spc="-70" dirty="0" smtClean="0">
                <a:latin typeface="+mn-ea"/>
                <a:ea typeface="+mn-ea"/>
              </a:rPr>
              <a:t>?</a:t>
            </a:r>
            <a:endParaRPr lang="en-US" altLang="zh-TW" sz="3200" spc="-7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5987076" y="4361300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123.45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3740485" y="3246116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23.67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6015078" y="3211052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45.678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1478574" y="4361300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1.7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3740485" y="4361300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12.7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1478574" y="3199974"/>
            <a:ext cx="1944216" cy="648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234.567</a:t>
            </a:r>
            <a:endParaRPr kumimoji="0" lang="zh-TW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圓角矩形 5"/>
          <p:cNvSpPr/>
          <p:nvPr/>
        </p:nvSpPr>
        <p:spPr bwMode="auto">
          <a:xfrm>
            <a:off x="1241889" y="5225396"/>
            <a:ext cx="6768752" cy="72008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dist" eaLnBrk="1" hangingPunct="1"/>
            <a:r>
              <a:rPr lang="zh-TW" altLang="en-US" sz="3600" b="1" spc="-70" dirty="0">
                <a:solidFill>
                  <a:sysClr val="windowText" lastClr="000000"/>
                </a:solidFill>
                <a:latin typeface="+mn-ea"/>
              </a:rPr>
              <a:t>小數點並不是位值的對稱中心</a:t>
            </a:r>
            <a:endParaRPr kumimoji="0" lang="zh-TW" altLang="en-US" sz="3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pic>
        <p:nvPicPr>
          <p:cNvPr id="18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245"/>
          <a:stretch/>
        </p:blipFill>
        <p:spPr bwMode="auto">
          <a:xfrm>
            <a:off x="4493729" y="3697562"/>
            <a:ext cx="1190972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94" r="4634"/>
          <a:stretch/>
        </p:blipFill>
        <p:spPr bwMode="auto">
          <a:xfrm>
            <a:off x="2022057" y="2498856"/>
            <a:ext cx="857250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245"/>
          <a:stretch/>
        </p:blipFill>
        <p:spPr bwMode="auto">
          <a:xfrm>
            <a:off x="6767206" y="3676210"/>
            <a:ext cx="1190972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94" r="4634"/>
          <a:stretch/>
        </p:blipFill>
        <p:spPr bwMode="auto">
          <a:xfrm>
            <a:off x="4283968" y="2420888"/>
            <a:ext cx="857250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94" r="4634"/>
          <a:stretch/>
        </p:blipFill>
        <p:spPr bwMode="auto">
          <a:xfrm>
            <a:off x="6505442" y="2392308"/>
            <a:ext cx="857250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kuqin.com/upimg/allimg/111105/2056416014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8" b="89968" l="3125" r="90000">
                        <a14:foregroundMark x1="9375" y1="54693" x2="16667" y2="69903"/>
                        <a14:foregroundMark x1="47292" y1="15210" x2="30417" y2="37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94" r="4634"/>
          <a:stretch/>
        </p:blipFill>
        <p:spPr bwMode="auto">
          <a:xfrm>
            <a:off x="2059810" y="3465872"/>
            <a:ext cx="857250" cy="132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11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0" y="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TW" altLang="en-US" sz="1800">
                <a:latin typeface="Arial" charset="0"/>
              </a:rPr>
              <a:t> 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971600" y="980728"/>
            <a:ext cx="7344816" cy="2376264"/>
            <a:chOff x="971600" y="980728"/>
            <a:chExt cx="7344816" cy="2376264"/>
          </a:xfrm>
        </p:grpSpPr>
        <p:sp>
          <p:nvSpPr>
            <p:cNvPr id="4" name="圓角矩形圖說文字 3"/>
            <p:cNvSpPr/>
            <p:nvPr/>
          </p:nvSpPr>
          <p:spPr>
            <a:xfrm>
              <a:off x="971600" y="980728"/>
              <a:ext cx="7344816" cy="2376264"/>
            </a:xfrm>
            <a:prstGeom prst="wedgeRoundRectCallout">
              <a:avLst>
                <a:gd name="adj1" fmla="val 5897"/>
                <a:gd name="adj2" fmla="val 73171"/>
                <a:gd name="adj3" fmla="val 16667"/>
              </a:avLst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rgbClr val="00B0F0"/>
                </a:gs>
              </a:gsLst>
            </a:gradFill>
            <a:ln w="28575">
              <a:solidFill>
                <a:srgbClr val="0000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1302829" y="1196752"/>
              <a:ext cx="680827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3200" spc="-70" dirty="0" smtClean="0">
                  <a:latin typeface="+mn-ea"/>
                  <a:ea typeface="+mn-ea"/>
                </a:rPr>
                <a:t>整數中</a:t>
              </a:r>
              <a:r>
                <a:rPr lang="zh-TW" altLang="en-US" sz="3200" spc="-70" dirty="0">
                  <a:latin typeface="+mn-ea"/>
                  <a:ea typeface="+mn-ea"/>
                </a:rPr>
                <a:t>有「個位、十位、百位、千位</a:t>
              </a:r>
              <a:r>
                <a:rPr lang="zh-TW" altLang="en-US" sz="3200" spc="-70" dirty="0" smtClean="0">
                  <a:latin typeface="+mn-ea"/>
                  <a:ea typeface="+mn-ea"/>
                </a:rPr>
                <a:t>」小數中</a:t>
              </a:r>
              <a:r>
                <a:rPr lang="zh-TW" altLang="en-US" sz="3200" spc="-70" dirty="0">
                  <a:latin typeface="+mn-ea"/>
                  <a:ea typeface="+mn-ea"/>
                </a:rPr>
                <a:t>有「十分位、百分位、千分位</a:t>
              </a:r>
              <a:r>
                <a:rPr lang="zh-TW" altLang="en-US" sz="3200" spc="-70" dirty="0" smtClean="0">
                  <a:latin typeface="+mn-ea"/>
                  <a:ea typeface="+mn-ea"/>
                </a:rPr>
                <a:t>」</a:t>
              </a:r>
              <a:r>
                <a:rPr lang="zh-TW" altLang="en-US" sz="3200" b="1" u="sng" spc="-70" dirty="0" smtClean="0">
                  <a:solidFill>
                    <a:srgbClr val="0000FF"/>
                  </a:solidFill>
                  <a:latin typeface="+mn-ea"/>
                  <a:ea typeface="+mn-ea"/>
                </a:rPr>
                <a:t>為什麼</a:t>
              </a:r>
              <a:r>
                <a:rPr lang="zh-TW" altLang="en-US" sz="3200" b="1" u="sng" spc="-70" dirty="0">
                  <a:solidFill>
                    <a:srgbClr val="0000FF"/>
                  </a:solidFill>
                  <a:latin typeface="+mn-ea"/>
                  <a:ea typeface="+mn-ea"/>
                </a:rPr>
                <a:t>沒有</a:t>
              </a:r>
              <a:r>
                <a:rPr lang="en-US" altLang="zh-TW" sz="3200" b="1" u="sng" spc="-70" dirty="0">
                  <a:solidFill>
                    <a:srgbClr val="0000FF"/>
                  </a:solidFill>
                  <a:latin typeface="+mn-ea"/>
                  <a:ea typeface="+mn-ea"/>
                </a:rPr>
                <a:t>『</a:t>
              </a:r>
              <a:r>
                <a:rPr lang="zh-TW" altLang="en-US" sz="3200" b="1" u="sng" spc="-70" dirty="0">
                  <a:solidFill>
                    <a:srgbClr val="0000FF"/>
                  </a:solidFill>
                  <a:latin typeface="+mn-ea"/>
                  <a:ea typeface="+mn-ea"/>
                </a:rPr>
                <a:t>個分位</a:t>
              </a:r>
              <a:r>
                <a:rPr lang="en-US" altLang="zh-TW" sz="3200" b="1" u="sng" spc="-70" dirty="0" smtClean="0">
                  <a:solidFill>
                    <a:srgbClr val="0000FF"/>
                  </a:solidFill>
                  <a:latin typeface="+mn-ea"/>
                  <a:ea typeface="+mn-ea"/>
                </a:rPr>
                <a:t>』</a:t>
              </a:r>
              <a:r>
                <a:rPr lang="zh-TW" altLang="en-US" sz="3200" b="1" u="sng" spc="-70" dirty="0" smtClean="0">
                  <a:solidFill>
                    <a:srgbClr val="0000FF"/>
                  </a:solidFill>
                  <a:latin typeface="+mn-ea"/>
                  <a:ea typeface="+mn-ea"/>
                </a:rPr>
                <a:t>呢</a:t>
              </a:r>
              <a:r>
                <a:rPr lang="zh-TW" altLang="en-US" sz="3200" spc="-70" dirty="0" smtClean="0">
                  <a:latin typeface="+mn-ea"/>
                  <a:ea typeface="+mn-ea"/>
                </a:rPr>
                <a:t>？</a:t>
              </a:r>
              <a:endParaRPr lang="en-US" altLang="zh-TW" sz="3200" spc="-70" dirty="0">
                <a:latin typeface="+mn-ea"/>
                <a:ea typeface="+mn-ea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40514"/>
            <a:ext cx="3249613" cy="32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0" y="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TW" altLang="en-US" sz="1800">
                <a:latin typeface="Arial" charset="0"/>
              </a:rPr>
              <a:t> </a:t>
            </a:r>
          </a:p>
        </p:txBody>
      </p:sp>
      <p:sp>
        <p:nvSpPr>
          <p:cNvPr id="2" name="圓角化對角線角落矩形 1"/>
          <p:cNvSpPr/>
          <p:nvPr/>
        </p:nvSpPr>
        <p:spPr bwMode="auto">
          <a:xfrm>
            <a:off x="899592" y="913148"/>
            <a:ext cx="3888432" cy="576000"/>
          </a:xfrm>
          <a:prstGeom prst="round2DiagRect">
            <a:avLst>
              <a:gd name="adj1" fmla="val 29825"/>
              <a:gd name="adj2" fmla="val 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dist" eaLnBrk="1" hangingPunct="1"/>
            <a:r>
              <a:rPr lang="zh-TW" altLang="en-US" sz="3000" dirty="0">
                <a:solidFill>
                  <a:srgbClr val="FFFFFF"/>
                </a:solidFill>
              </a:rPr>
              <a:t>小數點的意義的澄清</a:t>
            </a:r>
            <a:endParaRPr kumimoji="0" lang="zh-TW" altLang="en-US" sz="30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893984" y="1803312"/>
            <a:ext cx="729019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65225" indent="-1165225">
              <a:lnSpc>
                <a:spcPct val="125000"/>
              </a:lnSpc>
            </a:pPr>
            <a:r>
              <a:rPr lang="zh-TW" altLang="en-US" sz="3200" spc="-70" dirty="0" smtClean="0">
                <a:latin typeface="+mn-ea"/>
                <a:ea typeface="+mn-ea"/>
              </a:rPr>
              <a:t>分析：</a:t>
            </a:r>
            <a:r>
              <a:rPr lang="zh-TW" altLang="en-US" sz="2800" spc="-70" dirty="0" smtClean="0">
                <a:latin typeface="+mn-ea"/>
                <a:ea typeface="+mn-ea"/>
              </a:rPr>
              <a:t>倘若</a:t>
            </a:r>
            <a:r>
              <a:rPr lang="zh-TW" altLang="en-US" sz="2800" spc="-70" dirty="0">
                <a:latin typeface="+mn-ea"/>
                <a:ea typeface="+mn-ea"/>
              </a:rPr>
              <a:t>小數點是位值的對稱中心，</a:t>
            </a:r>
            <a:r>
              <a:rPr lang="zh-TW" altLang="en-US" sz="2800" b="1" spc="-70" dirty="0">
                <a:solidFill>
                  <a:srgbClr val="FF3300"/>
                </a:solidFill>
                <a:latin typeface="+mn-ea"/>
                <a:ea typeface="+mn-ea"/>
              </a:rPr>
              <a:t>那麼左邊有“</a:t>
            </a:r>
            <a:r>
              <a:rPr lang="zh-TW" altLang="en-US" sz="2800" b="1" u="sng" spc="-70" dirty="0">
                <a:solidFill>
                  <a:srgbClr val="FF3300"/>
                </a:solidFill>
                <a:latin typeface="+mn-ea"/>
                <a:ea typeface="+mn-ea"/>
              </a:rPr>
              <a:t>個位</a:t>
            </a:r>
            <a:r>
              <a:rPr lang="zh-TW" altLang="en-US" sz="2800" b="1" spc="-70" dirty="0">
                <a:solidFill>
                  <a:srgbClr val="FF3300"/>
                </a:solidFill>
                <a:latin typeface="+mn-ea"/>
                <a:ea typeface="+mn-ea"/>
              </a:rPr>
              <a:t>”</a:t>
            </a:r>
            <a:r>
              <a:rPr lang="zh-TW" altLang="en-US" sz="2800" spc="-70" dirty="0">
                <a:latin typeface="+mn-ea"/>
                <a:ea typeface="+mn-ea"/>
              </a:rPr>
              <a:t>，那麼右邊是不是也該有個</a:t>
            </a:r>
            <a:r>
              <a:rPr lang="zh-TW" altLang="en-US" sz="2800" b="1" spc="-70" dirty="0">
                <a:solidFill>
                  <a:srgbClr val="FF3300"/>
                </a:solidFill>
                <a:latin typeface="+mn-ea"/>
                <a:ea typeface="+mn-ea"/>
              </a:rPr>
              <a:t>“</a:t>
            </a:r>
            <a:r>
              <a:rPr lang="zh-TW" altLang="en-US" sz="2800" b="1" u="sng" spc="-70" dirty="0">
                <a:solidFill>
                  <a:srgbClr val="FF3300"/>
                </a:solidFill>
                <a:latin typeface="+mn-ea"/>
                <a:ea typeface="+mn-ea"/>
              </a:rPr>
              <a:t>個分位</a:t>
            </a:r>
            <a:r>
              <a:rPr lang="zh-TW" altLang="en-US" sz="2800" b="1" spc="-70" dirty="0">
                <a:solidFill>
                  <a:srgbClr val="FF3300"/>
                </a:solidFill>
                <a:latin typeface="+mn-ea"/>
                <a:ea typeface="+mn-ea"/>
              </a:rPr>
              <a:t>”</a:t>
            </a:r>
            <a:r>
              <a:rPr lang="zh-TW" altLang="en-US" sz="2800" spc="-70" dirty="0">
                <a:latin typeface="+mn-ea"/>
                <a:ea typeface="+mn-ea"/>
              </a:rPr>
              <a:t>呢？因此，這裡需要澄清一下，</a:t>
            </a:r>
            <a:r>
              <a:rPr lang="zh-TW" altLang="en-US" sz="2800" b="1" u="sng" spc="-70" dirty="0">
                <a:solidFill>
                  <a:srgbClr val="0000FF"/>
                </a:solidFill>
                <a:latin typeface="+mn-ea"/>
                <a:ea typeface="+mn-ea"/>
              </a:rPr>
              <a:t>“個位”才是位值的對稱中心</a:t>
            </a:r>
            <a:r>
              <a:rPr lang="zh-TW" altLang="en-US" sz="2800" u="sng" spc="-70" dirty="0">
                <a:latin typeface="+mn-ea"/>
                <a:ea typeface="+mn-ea"/>
              </a:rPr>
              <a:t>，</a:t>
            </a:r>
            <a:r>
              <a:rPr lang="zh-TW" altLang="en-US" sz="2800" b="1" u="sng" spc="-70" dirty="0">
                <a:solidFill>
                  <a:srgbClr val="0000FF"/>
                </a:solidFill>
                <a:latin typeface="+mn-ea"/>
                <a:ea typeface="+mn-ea"/>
              </a:rPr>
              <a:t>小數點只告訴我們個位數字在哪裡</a:t>
            </a:r>
            <a:r>
              <a:rPr lang="zh-TW" altLang="en-US" sz="2800" spc="-70" dirty="0">
                <a:latin typeface="+mn-ea"/>
                <a:ea typeface="+mn-ea"/>
              </a:rPr>
              <a:t>，當我們討論位名時，不可以將小數點看成對稱中心，必須將個位看成對稱中心。</a:t>
            </a:r>
          </a:p>
        </p:txBody>
      </p:sp>
    </p:spTree>
    <p:extLst>
      <p:ext uri="{BB962C8B-B14F-4D97-AF65-F5344CB8AC3E}">
        <p14:creationId xmlns:p14="http://schemas.microsoft.com/office/powerpoint/2010/main" val="42138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"/>
          <p:cNvSpPr>
            <a:spLocks noChangeArrowheads="1"/>
          </p:cNvSpPr>
          <p:nvPr/>
        </p:nvSpPr>
        <p:spPr bwMode="auto">
          <a:xfrm>
            <a:off x="0" y="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28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TW" altLang="en-US" sz="1800">
                <a:latin typeface="Arial" charset="0"/>
              </a:rPr>
              <a:t> </a:t>
            </a:r>
          </a:p>
        </p:txBody>
      </p:sp>
      <p:sp>
        <p:nvSpPr>
          <p:cNvPr id="2" name="圓角化對角線角落矩形 1"/>
          <p:cNvSpPr/>
          <p:nvPr/>
        </p:nvSpPr>
        <p:spPr bwMode="auto">
          <a:xfrm>
            <a:off x="971600" y="842524"/>
            <a:ext cx="3888432" cy="576000"/>
          </a:xfrm>
          <a:prstGeom prst="round2DiagRect">
            <a:avLst>
              <a:gd name="adj1" fmla="val 29825"/>
              <a:gd name="adj2" fmla="val 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dist" eaLnBrk="1" hangingPunct="1"/>
            <a:r>
              <a:rPr lang="zh-TW" altLang="en-US" sz="3000" dirty="0">
                <a:solidFill>
                  <a:srgbClr val="FFFFFF"/>
                </a:solidFill>
              </a:rPr>
              <a:t>小數點的意義的澄清</a:t>
            </a:r>
            <a:endParaRPr kumimoji="0" lang="zh-TW" altLang="en-US" sz="30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899593" y="1656368"/>
            <a:ext cx="741682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65225" indent="-1165225">
              <a:lnSpc>
                <a:spcPct val="120000"/>
              </a:lnSpc>
            </a:pPr>
            <a:r>
              <a:rPr lang="zh-TW" altLang="en-US" sz="3200" spc="-70" dirty="0">
                <a:latin typeface="+mn-ea"/>
                <a:ea typeface="+mn-ea"/>
              </a:rPr>
              <a:t>分析：</a:t>
            </a:r>
            <a:r>
              <a:rPr lang="zh-TW" altLang="en-US" sz="2800" b="1" u="sng" spc="-70" dirty="0">
                <a:solidFill>
                  <a:srgbClr val="FF0000"/>
                </a:solidFill>
                <a:latin typeface="+mn-ea"/>
                <a:ea typeface="+mn-ea"/>
              </a:rPr>
              <a:t>以個位為對稱中心</a:t>
            </a:r>
            <a:r>
              <a:rPr lang="zh-TW" altLang="en-US" sz="2800" spc="-70" dirty="0">
                <a:latin typeface="+mn-ea"/>
                <a:ea typeface="+mn-ea"/>
              </a:rPr>
              <a:t>，個位的左邊是十位</a:t>
            </a:r>
            <a:r>
              <a:rPr lang="zh-TW" altLang="en-US" sz="2800" spc="-70" dirty="0" smtClean="0">
                <a:latin typeface="+mn-ea"/>
                <a:ea typeface="+mn-ea"/>
              </a:rPr>
              <a:t>，右邊</a:t>
            </a:r>
            <a:r>
              <a:rPr lang="zh-TW" altLang="en-US" sz="2800" spc="-70" dirty="0">
                <a:latin typeface="+mn-ea"/>
                <a:ea typeface="+mn-ea"/>
              </a:rPr>
              <a:t>是十分位，十位和十分位對稱於個位；再延伸一位，個位的左邊是百位</a:t>
            </a:r>
            <a:r>
              <a:rPr lang="zh-TW" altLang="en-US" sz="2800" spc="-70" dirty="0" smtClean="0">
                <a:latin typeface="+mn-ea"/>
                <a:ea typeface="+mn-ea"/>
              </a:rPr>
              <a:t>，右邊</a:t>
            </a:r>
            <a:r>
              <a:rPr lang="zh-TW" altLang="en-US" sz="2800" spc="-70" dirty="0">
                <a:latin typeface="+mn-ea"/>
                <a:ea typeface="+mn-ea"/>
              </a:rPr>
              <a:t>是百分位，百位和百分位對稱於</a:t>
            </a:r>
            <a:r>
              <a:rPr lang="zh-TW" altLang="en-US" sz="2800" spc="-70" dirty="0" smtClean="0">
                <a:latin typeface="+mn-ea"/>
                <a:ea typeface="+mn-ea"/>
              </a:rPr>
              <a:t>個位</a:t>
            </a:r>
            <a:r>
              <a:rPr lang="en-US" altLang="zh-TW" sz="2800" spc="-70" dirty="0" smtClean="0">
                <a:latin typeface="+mn-ea"/>
                <a:ea typeface="+mn-ea"/>
              </a:rPr>
              <a:t>……</a:t>
            </a:r>
            <a:r>
              <a:rPr lang="zh-TW" altLang="en-US" sz="2800" spc="-70" dirty="0" smtClean="0">
                <a:latin typeface="+mn-ea"/>
                <a:ea typeface="+mn-ea"/>
              </a:rPr>
              <a:t>以此類推</a:t>
            </a:r>
            <a:r>
              <a:rPr lang="zh-TW" altLang="en-US" sz="2800" spc="-70" dirty="0">
                <a:latin typeface="+mn-ea"/>
                <a:ea typeface="+mn-ea"/>
              </a:rPr>
              <a:t>。因此不存在個分位。。</a:t>
            </a:r>
          </a:p>
        </p:txBody>
      </p:sp>
      <p:pic>
        <p:nvPicPr>
          <p:cNvPr id="12" name="圖片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494" y="4645734"/>
            <a:ext cx="5925076" cy="146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7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428" y="890905"/>
            <a:ext cx="5257143" cy="50761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27984" y="620688"/>
            <a:ext cx="1290188" cy="127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0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2232238" cy="5279514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rrowheads="1"/>
          </p:cNvSpPr>
          <p:nvPr/>
        </p:nvSpPr>
        <p:spPr bwMode="auto">
          <a:xfrm>
            <a:off x="3059822" y="1700808"/>
            <a:ext cx="489654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TW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咱們</a:t>
            </a:r>
            <a:endParaRPr lang="en-US" altLang="zh-TW" sz="6000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思考一個問題</a:t>
            </a:r>
            <a:endParaRPr lang="en-US" altLang="zh-TW" sz="60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51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13897"/>
            <a:ext cx="6594003" cy="4675233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607294" y="1623277"/>
            <a:ext cx="61071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Q1</a:t>
            </a:r>
            <a:r>
              <a:rPr lang="zh-TW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：</a:t>
            </a:r>
            <a:r>
              <a:rPr lang="en-US" altLang="zh-TW" sz="6000" dirty="0">
                <a:ln w="18415" cmpd="sng">
                  <a:noFill/>
                  <a:prstDash val="solid"/>
                </a:ln>
                <a:solidFill>
                  <a:srgbClr val="FFFF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40500</a:t>
            </a:r>
            <a:r>
              <a:rPr lang="zh-TW" altLang="zh-TW" sz="6000" dirty="0">
                <a:ln w="18415" cmpd="sng">
                  <a:noFill/>
                  <a:prstDash val="solid"/>
                </a:ln>
                <a:solidFill>
                  <a:srgbClr val="FFFF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萬</a:t>
            </a:r>
            <a:r>
              <a:rPr lang="zh-TW" altLang="zh-TW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怎麼讀？</a:t>
            </a:r>
            <a:endParaRPr lang="zh-TW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itchFamily="49" charset="-120"/>
              <a:ea typeface="華康儷中宋" pitchFamily="49" charset="-120"/>
            </a:endParaRPr>
          </a:p>
        </p:txBody>
      </p:sp>
      <p:sp>
        <p:nvSpPr>
          <p:cNvPr id="17" name="文字方塊 16"/>
          <p:cNvSpPr txBox="1">
            <a:spLocks noChangeArrowheads="1"/>
          </p:cNvSpPr>
          <p:nvPr/>
        </p:nvSpPr>
        <p:spPr bwMode="auto">
          <a:xfrm>
            <a:off x="2515344" y="2785327"/>
            <a:ext cx="4094163" cy="148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→</a:t>
            </a:r>
            <a:r>
              <a:rPr lang="zh-TW" altLang="zh-TW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四萬零五百萬</a:t>
            </a:r>
            <a:r>
              <a:rPr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？</a:t>
            </a:r>
            <a:endParaRPr lang="en-US" altLang="zh-TW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娃娃體" pitchFamily="49" charset="-120"/>
              <a:ea typeface="華康娃娃體" pitchFamily="49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→</a:t>
            </a:r>
            <a:r>
              <a:rPr lang="zh-TW" altLang="zh-TW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四</a:t>
            </a:r>
            <a:r>
              <a:rPr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億</a:t>
            </a:r>
            <a:r>
              <a:rPr lang="zh-TW" altLang="zh-TW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零五百萬</a:t>
            </a:r>
            <a:r>
              <a:rPr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娃娃體" pitchFamily="49" charset="-120"/>
                <a:ea typeface="華康娃娃體" pitchFamily="49" charset="-120"/>
              </a:rPr>
              <a:t>？</a:t>
            </a:r>
            <a:endParaRPr lang="en-US" altLang="zh-TW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娃娃體" pitchFamily="49" charset="-120"/>
              <a:ea typeface="華康娃娃體" pitchFamily="49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6807" y="4414475"/>
            <a:ext cx="43396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5400" dirty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四萬萬＝４億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</p:spTree>
    <p:extLst>
      <p:ext uri="{BB962C8B-B14F-4D97-AF65-F5344CB8AC3E}">
        <p14:creationId xmlns:p14="http://schemas.microsoft.com/office/powerpoint/2010/main" val="27223833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30031"/>
            <a:ext cx="6594003" cy="4675233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460649" y="1654055"/>
            <a:ext cx="5917034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Q2</a:t>
            </a:r>
            <a:r>
              <a:rPr lang="zh-TW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：</a:t>
            </a:r>
            <a:r>
              <a:rPr lang="zh-TW" altLang="en-US" sz="4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華康儷中宋" pitchFamily="49" charset="-120"/>
                <a:ea typeface="華康儷中宋" pitchFamily="49" charset="-120"/>
              </a:rPr>
              <a:t>十三億零六百五十萬</a:t>
            </a:r>
            <a:r>
              <a:rPr lang="zh-TW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，寫作</a:t>
            </a:r>
            <a:r>
              <a:rPr lang="en-US" altLang="zh-TW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……</a:t>
            </a:r>
            <a:endParaRPr lang="zh-TW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itchFamily="49" charset="-120"/>
              <a:ea typeface="華康儷中宋" pitchFamily="49" charset="-120"/>
            </a:endParaRPr>
          </a:p>
        </p:txBody>
      </p:sp>
      <p:sp>
        <p:nvSpPr>
          <p:cNvPr id="15" name="文字方塊 14"/>
          <p:cNvSpPr txBox="1">
            <a:spLocks noChangeArrowheads="1"/>
          </p:cNvSpPr>
          <p:nvPr/>
        </p:nvSpPr>
        <p:spPr bwMode="auto">
          <a:xfrm>
            <a:off x="1866852" y="3879373"/>
            <a:ext cx="35295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dist" eaLnBrk="1" hangingPunct="1"/>
            <a:r>
              <a:rPr lang="zh-TW" altLang="en-US" sz="3600" b="1" dirty="0" smtClean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→</a:t>
            </a:r>
            <a:r>
              <a:rPr lang="en-US" altLang="zh-TW" sz="3600" b="1" dirty="0" smtClean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13,0650,0000</a:t>
            </a:r>
            <a:endParaRPr lang="en-US" altLang="zh-TW" sz="3600" b="1" dirty="0">
              <a:ln w="18415" cmpd="sng">
                <a:noFill/>
                <a:prstDash val="solid"/>
              </a:ln>
              <a:solidFill>
                <a:srgbClr val="66FF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7" name="文字方塊 16"/>
          <p:cNvSpPr txBox="1">
            <a:spLocks noChangeArrowheads="1"/>
          </p:cNvSpPr>
          <p:nvPr/>
        </p:nvSpPr>
        <p:spPr bwMode="auto">
          <a:xfrm>
            <a:off x="1862882" y="4570436"/>
            <a:ext cx="5112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dist" eaLnBrk="1" hangingPunct="1"/>
            <a:r>
              <a:rPr lang="zh-TW" altLang="en-US" sz="3600" b="1" dirty="0" smtClean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→</a:t>
            </a:r>
            <a:r>
              <a:rPr lang="en-US" altLang="zh-TW" sz="3600" b="1" dirty="0" smtClean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13,0000,0650,0000</a:t>
            </a:r>
            <a:endParaRPr lang="en-US" altLang="zh-TW" sz="3600" b="1" dirty="0">
              <a:ln w="18415" cmpd="sng">
                <a:noFill/>
                <a:prstDash val="solid"/>
              </a:ln>
              <a:solidFill>
                <a:srgbClr val="66FF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394" y="3601200"/>
            <a:ext cx="936276" cy="87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13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6594003" cy="4675233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607294" y="1412776"/>
            <a:ext cx="6107113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Q3</a:t>
            </a:r>
            <a:r>
              <a:rPr lang="zh-TW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：</a:t>
            </a:r>
            <a:r>
              <a:rPr lang="en-US" altLang="zh-TW" sz="44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latin typeface="華康儷中宋" pitchFamily="49" charset="-120"/>
                <a:ea typeface="華康儷中宋" pitchFamily="49" charset="-120"/>
              </a:rPr>
              <a:t>13,0000,0650,0000</a:t>
            </a:r>
            <a:r>
              <a:rPr lang="zh-TW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，以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66FF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萬</a:t>
            </a:r>
            <a:r>
              <a:rPr lang="zh-TW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做單位</a:t>
            </a:r>
            <a:r>
              <a:rPr lang="zh-TW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，</a:t>
            </a:r>
            <a:r>
              <a:rPr lang="zh-TW" altLang="zh-TW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怎麼</a:t>
            </a:r>
            <a:r>
              <a:rPr lang="zh-TW" altLang="zh-TW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itchFamily="49" charset="-120"/>
                <a:ea typeface="華康儷中宋" pitchFamily="49" charset="-120"/>
              </a:rPr>
              <a:t>讀？</a:t>
            </a:r>
            <a:endParaRPr lang="zh-TW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itchFamily="49" charset="-120"/>
              <a:ea typeface="華康儷中宋" pitchFamily="49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79512" y="6309320"/>
            <a:ext cx="8964488" cy="4387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4-n-01</a:t>
            </a:r>
            <a:r>
              <a:rPr lang="zh-TW" altLang="en-US" sz="1700" kern="1700" spc="-15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能透過位值概念，延伸整數的認識到大數（含「億」、「兆」之位名），並作位值單位的換算。</a:t>
            </a:r>
          </a:p>
        </p:txBody>
      </p:sp>
      <p:sp>
        <p:nvSpPr>
          <p:cNvPr id="6" name="文字方塊 5"/>
          <p:cNvSpPr txBox="1">
            <a:spLocks noChangeArrowheads="1"/>
          </p:cNvSpPr>
          <p:nvPr/>
        </p:nvSpPr>
        <p:spPr bwMode="auto">
          <a:xfrm>
            <a:off x="1607294" y="3630278"/>
            <a:ext cx="4937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dist" eaLnBrk="1" hangingPunct="1"/>
            <a:r>
              <a:rPr lang="zh-TW" altLang="en-US" sz="3600" b="1" dirty="0" smtClean="0">
                <a:ln w="18415" cmpd="sng">
                  <a:noFill/>
                  <a:prstDash val="solid"/>
                </a:ln>
                <a:solidFill>
                  <a:srgbClr val="81DE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→十三億零六百五十萬</a:t>
            </a:r>
            <a:endParaRPr lang="en-US" altLang="zh-TW" sz="3600" b="1" dirty="0">
              <a:ln w="18415" cmpd="sng">
                <a:noFill/>
                <a:prstDash val="solid"/>
              </a:ln>
              <a:solidFill>
                <a:srgbClr val="81DE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7" name="六角星形 6"/>
          <p:cNvSpPr/>
          <p:nvPr/>
        </p:nvSpPr>
        <p:spPr>
          <a:xfrm>
            <a:off x="7701513" y="694390"/>
            <a:ext cx="634107" cy="718386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2483768" y="1556792"/>
            <a:ext cx="4994560" cy="87164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9" name="群組 8"/>
          <p:cNvGrpSpPr/>
          <p:nvPr/>
        </p:nvGrpSpPr>
        <p:grpSpPr>
          <a:xfrm>
            <a:off x="5220072" y="4422445"/>
            <a:ext cx="3778491" cy="2285244"/>
            <a:chOff x="5220072" y="4422445"/>
            <a:chExt cx="3778491" cy="2285244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0072" y="4422445"/>
              <a:ext cx="3778491" cy="2285244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0072" y="4594962"/>
              <a:ext cx="400000" cy="419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65297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1" name="文字方塊 10"/>
          <p:cNvSpPr txBox="1"/>
          <p:nvPr/>
        </p:nvSpPr>
        <p:spPr>
          <a:xfrm>
            <a:off x="1354790" y="2959784"/>
            <a:ext cx="6696744" cy="14773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</a:t>
            </a:r>
            <a:r>
              <a:rPr lang="zh-TW" altLang="en-US" sz="3000" dirty="0" smtClean="0">
                <a:solidFill>
                  <a:srgbClr val="0033CC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商為三位小數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的計算。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030557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46.75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38.84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323528" y="6309320"/>
            <a:ext cx="6696744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能用直式處理整數除以整數，商為三位小數的計算。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198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135409" y="2348880"/>
            <a:ext cx="5917585" cy="285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2.05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2.5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20.5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25</a:t>
            </a:r>
            <a:endParaRPr lang="zh-TW" altLang="en-US" sz="3200" b="1" dirty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000796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46.75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38.84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462" y="710150"/>
            <a:ext cx="1290188" cy="1277662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958671" y="997154"/>
            <a:ext cx="7290274" cy="70365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算式「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123÷6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」的答案是多少？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23528" y="6309320"/>
            <a:ext cx="6696744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能用直式處理整數除以整數，商為三位小數的計算。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2812540" y="2103966"/>
            <a:ext cx="4656868" cy="4221088"/>
            <a:chOff x="3275856" y="2636912"/>
            <a:chExt cx="4656868" cy="422108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73264" y="4494971"/>
              <a:ext cx="1759460" cy="2363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雲朵形圖說文字 14"/>
            <p:cNvSpPr/>
            <p:nvPr/>
          </p:nvSpPr>
          <p:spPr>
            <a:xfrm>
              <a:off x="3275856" y="2636912"/>
              <a:ext cx="4193552" cy="1920711"/>
            </a:xfrm>
            <a:prstGeom prst="cloudCallout">
              <a:avLst>
                <a:gd name="adj1" fmla="val 11351"/>
                <a:gd name="adj2" fmla="val 72183"/>
              </a:avLst>
            </a:prstGeom>
            <a:solidFill>
              <a:srgbClr val="6600CC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每個選項都具有誘答力</a:t>
              </a:r>
              <a:r>
                <a:rPr lang="zh-TW" alt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。</a:t>
              </a: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827584" y="2342474"/>
            <a:ext cx="7960297" cy="3737263"/>
            <a:chOff x="909638" y="2852936"/>
            <a:chExt cx="7960297" cy="3737263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7596" y="3789040"/>
              <a:ext cx="1842339" cy="28011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雲朵形圖說文字 3"/>
            <p:cNvSpPr/>
            <p:nvPr/>
          </p:nvSpPr>
          <p:spPr>
            <a:xfrm>
              <a:off x="909638" y="2852936"/>
              <a:ext cx="5900405" cy="2664296"/>
            </a:xfrm>
            <a:prstGeom prst="cloudCallout">
              <a:avLst>
                <a:gd name="adj1" fmla="val 52141"/>
                <a:gd name="adj2" fmla="val 28614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你會出怎樣的選項來測驗學生呢？</a:t>
              </a:r>
              <a:endPara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5677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786801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46.75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38.84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958671" y="1916832"/>
            <a:ext cx="7275692" cy="318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錯誤可能原因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：</a:t>
            </a:r>
            <a:endParaRPr lang="en-US" altLang="zh-TW" sz="32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Wingdings 2"/>
            </a:endParaRPr>
          </a:p>
          <a:p>
            <a:pPr marL="900113" indent="-900113">
              <a:lnSpc>
                <a:spcPct val="200000"/>
              </a:lnSpc>
              <a:defRPr/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(1)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對於</a:t>
            </a:r>
            <a:r>
              <a:rPr lang="zh-TW" altLang="en-US" sz="26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商的缺位補</a:t>
            </a:r>
            <a:r>
              <a:rPr lang="en-US" altLang="zh-TW" sz="26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0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的記錄格式不甚理解。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 2"/>
            </a:endParaRPr>
          </a:p>
          <a:p>
            <a:pPr marL="900113" indent="-900113">
              <a:lnSpc>
                <a:spcPct val="200000"/>
              </a:lnSpc>
              <a:defRPr/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(2)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小數點位置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的正確記錄不是很理解。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 2"/>
            </a:endParaRPr>
          </a:p>
          <a:p>
            <a:pPr marL="900113" indent="-900113">
              <a:lnSpc>
                <a:spcPct val="200000"/>
              </a:lnSpc>
              <a:defRPr/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(3)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餘數轉換為小數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 2"/>
              </a:rPr>
              <a:t>的後續計算不清楚。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  <a:sym typeface="Wingdings 2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958671" y="997154"/>
            <a:ext cx="7290274" cy="70365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算式「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123÷6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」的答案是多少？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836712"/>
            <a:ext cx="1290188" cy="1277662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323528" y="6309320"/>
            <a:ext cx="6696744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能用直式處理整數除以整數，商為三位小數的計算。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28813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710614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46.75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38.84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16726"/>
              </p:ext>
            </p:extLst>
          </p:nvPr>
        </p:nvGraphicFramePr>
        <p:xfrm>
          <a:off x="2811621" y="2522987"/>
          <a:ext cx="245473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23"/>
                <a:gridCol w="409123"/>
                <a:gridCol w="409123"/>
                <a:gridCol w="409123"/>
                <a:gridCol w="409123"/>
                <a:gridCol w="409123"/>
              </a:tblGrid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zh-TW" alt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zh-TW" alt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zh-TW" alt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群組 18"/>
          <p:cNvGrpSpPr/>
          <p:nvPr/>
        </p:nvGrpSpPr>
        <p:grpSpPr>
          <a:xfrm>
            <a:off x="2483768" y="2811019"/>
            <a:ext cx="2422550" cy="2016224"/>
            <a:chOff x="3733625" y="3324944"/>
            <a:chExt cx="2422550" cy="2016224"/>
          </a:xfrm>
        </p:grpSpPr>
        <p:cxnSp>
          <p:nvCxnSpPr>
            <p:cNvPr id="6" name="直線接點 5"/>
            <p:cNvCxnSpPr/>
            <p:nvPr/>
          </p:nvCxnSpPr>
          <p:spPr>
            <a:xfrm>
              <a:off x="4499991" y="3540968"/>
              <a:ext cx="1656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弧形 11"/>
            <p:cNvSpPr/>
            <p:nvPr/>
          </p:nvSpPr>
          <p:spPr>
            <a:xfrm rot="3779989">
              <a:off x="3769629" y="3320208"/>
              <a:ext cx="720080" cy="792088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4499991" y="4448341"/>
              <a:ext cx="1656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5328083" y="5341168"/>
              <a:ext cx="8280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橢圓 16"/>
            <p:cNvSpPr/>
            <p:nvPr/>
          </p:nvSpPr>
          <p:spPr>
            <a:xfrm>
              <a:off x="5652119" y="332494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21" name="直線接點 20"/>
          <p:cNvCxnSpPr/>
          <p:nvPr/>
        </p:nvCxnSpPr>
        <p:spPr>
          <a:xfrm>
            <a:off x="3633325" y="2601335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4042223" y="2601335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4462696" y="2601335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288" y="3495209"/>
            <a:ext cx="1759460" cy="2363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雲朵形圖說文字 27"/>
          <p:cNvSpPr/>
          <p:nvPr/>
        </p:nvSpPr>
        <p:spPr>
          <a:xfrm>
            <a:off x="5004048" y="2132856"/>
            <a:ext cx="3456384" cy="1425005"/>
          </a:xfrm>
          <a:prstGeom prst="cloudCallout">
            <a:avLst>
              <a:gd name="adj1" fmla="val 11351"/>
              <a:gd name="adj2" fmla="val 72183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可以用</a:t>
            </a:r>
            <a:r>
              <a:rPr lang="zh-TW" altLang="en-US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直線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來輔助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958671" y="997154"/>
            <a:ext cx="7290274" cy="70365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算式「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123÷6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」的答案是多少？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836712"/>
            <a:ext cx="1290188" cy="1277662"/>
          </a:xfrm>
          <a:prstGeom prst="rect">
            <a:avLst/>
          </a:prstGeom>
        </p:spPr>
      </p:pic>
      <p:sp>
        <p:nvSpPr>
          <p:cNvPr id="26" name="文字方塊 25"/>
          <p:cNvSpPr txBox="1"/>
          <p:nvPr/>
        </p:nvSpPr>
        <p:spPr>
          <a:xfrm>
            <a:off x="1135409" y="2348880"/>
            <a:ext cx="5917585" cy="285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2.05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2.5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20.5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25</a:t>
            </a:r>
            <a:endParaRPr lang="zh-TW" altLang="en-US" sz="3200" b="1" dirty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323528" y="6309320"/>
            <a:ext cx="6696744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能用直式處理整數除以整數，商為三位小數的計算。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970060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172334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46.75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38.84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263508"/>
              </p:ext>
            </p:extLst>
          </p:nvPr>
        </p:nvGraphicFramePr>
        <p:xfrm>
          <a:off x="6077702" y="2576479"/>
          <a:ext cx="225389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23"/>
                <a:gridCol w="409123"/>
                <a:gridCol w="409123"/>
                <a:gridCol w="409123"/>
                <a:gridCol w="409123"/>
                <a:gridCol w="208280"/>
              </a:tblGrid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zh-TW" altLang="en-US" sz="24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zh-TW" alt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zh-TW" altLang="en-US" sz="2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6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1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zh-TW" altLang="en-US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</a:t>
                      </a:r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440"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2" name="群組 21"/>
          <p:cNvGrpSpPr/>
          <p:nvPr/>
        </p:nvGrpSpPr>
        <p:grpSpPr>
          <a:xfrm>
            <a:off x="5749849" y="2864511"/>
            <a:ext cx="2422550" cy="2016224"/>
            <a:chOff x="3733625" y="3324944"/>
            <a:chExt cx="2422550" cy="2016224"/>
          </a:xfrm>
        </p:grpSpPr>
        <p:cxnSp>
          <p:nvCxnSpPr>
            <p:cNvPr id="26" name="直線接點 25"/>
            <p:cNvCxnSpPr/>
            <p:nvPr/>
          </p:nvCxnSpPr>
          <p:spPr>
            <a:xfrm>
              <a:off x="4499991" y="3540968"/>
              <a:ext cx="1656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/>
            <p:cNvSpPr/>
            <p:nvPr/>
          </p:nvSpPr>
          <p:spPr>
            <a:xfrm rot="3779989">
              <a:off x="3769629" y="3320208"/>
              <a:ext cx="720080" cy="792088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4499991" y="4448341"/>
              <a:ext cx="16561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>
              <a:off x="5328083" y="5341168"/>
              <a:ext cx="8280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橢圓 30"/>
            <p:cNvSpPr/>
            <p:nvPr/>
          </p:nvSpPr>
          <p:spPr>
            <a:xfrm>
              <a:off x="5652119" y="332494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69" y="2470836"/>
            <a:ext cx="10096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91759"/>
            <a:ext cx="6667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118" y="2481560"/>
            <a:ext cx="5810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66910"/>
            <a:ext cx="6667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118" y="2978485"/>
            <a:ext cx="5810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117" y="3459537"/>
            <a:ext cx="5810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09161" y="2326577"/>
            <a:ext cx="689612" cy="6792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TW" sz="5400" b="1" cap="none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reetwise buddy" panose="00000400000000000000" pitchFamily="2" charset="0"/>
              </a:rPr>
              <a:t>x</a:t>
            </a:r>
            <a:endParaRPr lang="zh-TW" altLang="en-US" sz="5400" b="1" cap="none" spc="50" dirty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reetwise buddy" panose="00000400000000000000" pitchFamily="2" charset="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809463" y="3460105"/>
            <a:ext cx="1386273" cy="2356734"/>
            <a:chOff x="809463" y="3880578"/>
            <a:chExt cx="1386273" cy="2356734"/>
          </a:xfrm>
        </p:grpSpPr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480" y="3880578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480" y="4355729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463" y="4822454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463" y="5297605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009" y="5768096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986" y="3883069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986" y="4358220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969" y="4824945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969" y="5300096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515" y="5770587"/>
              <a:ext cx="66675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向下箭號 4"/>
          <p:cNvSpPr/>
          <p:nvPr/>
        </p:nvSpPr>
        <p:spPr>
          <a:xfrm>
            <a:off x="6973985" y="2170619"/>
            <a:ext cx="262311" cy="3960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向下箭號 50"/>
          <p:cNvSpPr/>
          <p:nvPr/>
        </p:nvSpPr>
        <p:spPr>
          <a:xfrm>
            <a:off x="7359746" y="2169296"/>
            <a:ext cx="262311" cy="3960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矩形 51"/>
          <p:cNvSpPr/>
          <p:nvPr/>
        </p:nvSpPr>
        <p:spPr>
          <a:xfrm>
            <a:off x="2987824" y="2860635"/>
            <a:ext cx="689612" cy="6792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TW" sz="5400" b="1" cap="none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reetwise buddy" panose="00000400000000000000" pitchFamily="2" charset="0"/>
              </a:rPr>
              <a:t>x</a:t>
            </a:r>
            <a:endParaRPr lang="zh-TW" altLang="en-US" sz="5400" b="1" cap="none" spc="50" dirty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reetwise buddy" panose="00000400000000000000" pitchFamily="2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3759520" y="2481560"/>
            <a:ext cx="2343150" cy="3202945"/>
            <a:chOff x="3759520" y="2902033"/>
            <a:chExt cx="2343150" cy="3202945"/>
          </a:xfrm>
        </p:grpSpPr>
        <p:grpSp>
          <p:nvGrpSpPr>
            <p:cNvPr id="11" name="群組 10"/>
            <p:cNvGrpSpPr/>
            <p:nvPr/>
          </p:nvGrpSpPr>
          <p:grpSpPr>
            <a:xfrm>
              <a:off x="3759520" y="2902033"/>
              <a:ext cx="781050" cy="3191263"/>
              <a:chOff x="3995936" y="2902033"/>
              <a:chExt cx="781050" cy="3191263"/>
            </a:xfrm>
          </p:grpSpPr>
          <p:pic>
            <p:nvPicPr>
              <p:cNvPr id="4103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2902033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391717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883544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4370665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橢圓 9"/>
              <p:cNvSpPr/>
              <p:nvPr/>
            </p:nvSpPr>
            <p:spPr>
              <a:xfrm>
                <a:off x="4344401" y="4941168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6" name="橢圓 65"/>
              <p:cNvSpPr/>
              <p:nvPr/>
            </p:nvSpPr>
            <p:spPr>
              <a:xfrm>
                <a:off x="4344401" y="50851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7" name="橢圓 66"/>
              <p:cNvSpPr/>
              <p:nvPr/>
            </p:nvSpPr>
            <p:spPr>
              <a:xfrm>
                <a:off x="4344401" y="52375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8" name="橢圓 67"/>
              <p:cNvSpPr/>
              <p:nvPr/>
            </p:nvSpPr>
            <p:spPr>
              <a:xfrm>
                <a:off x="4344401" y="53899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9" name="橢圓 68"/>
              <p:cNvSpPr/>
              <p:nvPr/>
            </p:nvSpPr>
            <p:spPr>
              <a:xfrm>
                <a:off x="4344401" y="55423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0" name="橢圓 69"/>
              <p:cNvSpPr/>
              <p:nvPr/>
            </p:nvSpPr>
            <p:spPr>
              <a:xfrm>
                <a:off x="4355976" y="57164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1" name="橢圓 70"/>
              <p:cNvSpPr/>
              <p:nvPr/>
            </p:nvSpPr>
            <p:spPr>
              <a:xfrm>
                <a:off x="4355976" y="58688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2" name="橢圓 71"/>
              <p:cNvSpPr/>
              <p:nvPr/>
            </p:nvSpPr>
            <p:spPr>
              <a:xfrm>
                <a:off x="4355976" y="60212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74" name="群組 73"/>
            <p:cNvGrpSpPr/>
            <p:nvPr/>
          </p:nvGrpSpPr>
          <p:grpSpPr>
            <a:xfrm>
              <a:off x="4540570" y="2902141"/>
              <a:ext cx="781050" cy="3191263"/>
              <a:chOff x="3995936" y="2902033"/>
              <a:chExt cx="781050" cy="3191263"/>
            </a:xfrm>
          </p:grpSpPr>
          <p:pic>
            <p:nvPicPr>
              <p:cNvPr id="75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2902033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391717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883544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4370665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橢圓 78"/>
              <p:cNvSpPr/>
              <p:nvPr/>
            </p:nvSpPr>
            <p:spPr>
              <a:xfrm>
                <a:off x="4344401" y="4941168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0" name="橢圓 79"/>
              <p:cNvSpPr/>
              <p:nvPr/>
            </p:nvSpPr>
            <p:spPr>
              <a:xfrm>
                <a:off x="4344401" y="50851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1" name="橢圓 80"/>
              <p:cNvSpPr/>
              <p:nvPr/>
            </p:nvSpPr>
            <p:spPr>
              <a:xfrm>
                <a:off x="4344401" y="52375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2" name="橢圓 81"/>
              <p:cNvSpPr/>
              <p:nvPr/>
            </p:nvSpPr>
            <p:spPr>
              <a:xfrm>
                <a:off x="4344401" y="53899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3" name="橢圓 82"/>
              <p:cNvSpPr/>
              <p:nvPr/>
            </p:nvSpPr>
            <p:spPr>
              <a:xfrm>
                <a:off x="4344401" y="55423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" name="橢圓 83"/>
              <p:cNvSpPr/>
              <p:nvPr/>
            </p:nvSpPr>
            <p:spPr>
              <a:xfrm>
                <a:off x="4355976" y="57164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5" name="橢圓 84"/>
              <p:cNvSpPr/>
              <p:nvPr/>
            </p:nvSpPr>
            <p:spPr>
              <a:xfrm>
                <a:off x="4355976" y="58688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6" name="橢圓 85"/>
              <p:cNvSpPr/>
              <p:nvPr/>
            </p:nvSpPr>
            <p:spPr>
              <a:xfrm>
                <a:off x="4355976" y="60212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87" name="群組 86"/>
            <p:cNvGrpSpPr/>
            <p:nvPr/>
          </p:nvGrpSpPr>
          <p:grpSpPr>
            <a:xfrm>
              <a:off x="5321620" y="2913715"/>
              <a:ext cx="781050" cy="3191263"/>
              <a:chOff x="3995936" y="2902033"/>
              <a:chExt cx="781050" cy="3191263"/>
            </a:xfrm>
          </p:grpSpPr>
          <p:pic>
            <p:nvPicPr>
              <p:cNvPr id="88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2902033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391717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883544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4370665"/>
                <a:ext cx="781050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橢圓 91"/>
              <p:cNvSpPr/>
              <p:nvPr/>
            </p:nvSpPr>
            <p:spPr>
              <a:xfrm>
                <a:off x="4344401" y="4941168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3" name="橢圓 92"/>
              <p:cNvSpPr/>
              <p:nvPr/>
            </p:nvSpPr>
            <p:spPr>
              <a:xfrm>
                <a:off x="4344401" y="50851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4" name="橢圓 93"/>
              <p:cNvSpPr/>
              <p:nvPr/>
            </p:nvSpPr>
            <p:spPr>
              <a:xfrm>
                <a:off x="4344401" y="52375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" name="橢圓 94"/>
              <p:cNvSpPr/>
              <p:nvPr/>
            </p:nvSpPr>
            <p:spPr>
              <a:xfrm>
                <a:off x="4344401" y="53899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" name="橢圓 95"/>
              <p:cNvSpPr/>
              <p:nvPr/>
            </p:nvSpPr>
            <p:spPr>
              <a:xfrm>
                <a:off x="4344401" y="5542384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" name="橢圓 96"/>
              <p:cNvSpPr/>
              <p:nvPr/>
            </p:nvSpPr>
            <p:spPr>
              <a:xfrm>
                <a:off x="4355976" y="57164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" name="橢圓 97"/>
              <p:cNvSpPr/>
              <p:nvPr/>
            </p:nvSpPr>
            <p:spPr>
              <a:xfrm>
                <a:off x="4355976" y="58688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" name="橢圓 98"/>
              <p:cNvSpPr/>
              <p:nvPr/>
            </p:nvSpPr>
            <p:spPr>
              <a:xfrm>
                <a:off x="4355976" y="6021296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01" name="向下箭號 100"/>
          <p:cNvSpPr/>
          <p:nvPr/>
        </p:nvSpPr>
        <p:spPr>
          <a:xfrm rot="5400000" flipH="1" flipV="1">
            <a:off x="6904016" y="4466818"/>
            <a:ext cx="262311" cy="3960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0" name="文字方塊 99"/>
          <p:cNvSpPr txBox="1"/>
          <p:nvPr/>
        </p:nvSpPr>
        <p:spPr>
          <a:xfrm>
            <a:off x="958671" y="997154"/>
            <a:ext cx="7290274" cy="70365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算式「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123÷6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」的答案是多少？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102" name="圖片 10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836712"/>
            <a:ext cx="1290188" cy="1277662"/>
          </a:xfrm>
          <a:prstGeom prst="rect">
            <a:avLst/>
          </a:prstGeom>
        </p:spPr>
      </p:pic>
      <p:sp>
        <p:nvSpPr>
          <p:cNvPr id="104" name="文字方塊 103"/>
          <p:cNvSpPr txBox="1"/>
          <p:nvPr/>
        </p:nvSpPr>
        <p:spPr>
          <a:xfrm>
            <a:off x="323528" y="6309320"/>
            <a:ext cx="6696744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4-n-10</a:t>
            </a: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能用直式處理整數除以整數，商為三位小數的計算。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cxnSp>
        <p:nvCxnSpPr>
          <p:cNvPr id="6" name="直線接點 5"/>
          <p:cNvCxnSpPr/>
          <p:nvPr/>
        </p:nvCxnSpPr>
        <p:spPr>
          <a:xfrm>
            <a:off x="1158855" y="3356992"/>
            <a:ext cx="0" cy="2459847"/>
          </a:xfrm>
          <a:prstGeom prst="line">
            <a:avLst/>
          </a:prstGeom>
          <a:ln w="1524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>
            <a:off x="1825462" y="3374453"/>
            <a:ext cx="0" cy="2459847"/>
          </a:xfrm>
          <a:prstGeom prst="line">
            <a:avLst/>
          </a:prstGeom>
          <a:ln w="1524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接點 106"/>
          <p:cNvCxnSpPr/>
          <p:nvPr/>
        </p:nvCxnSpPr>
        <p:spPr>
          <a:xfrm>
            <a:off x="2529111" y="2336127"/>
            <a:ext cx="0" cy="1229923"/>
          </a:xfrm>
          <a:prstGeom prst="line">
            <a:avLst/>
          </a:prstGeom>
          <a:ln w="1524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圖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1852" y="2614315"/>
            <a:ext cx="304762" cy="400000"/>
          </a:xfrm>
          <a:prstGeom prst="rect">
            <a:avLst/>
          </a:prstGeom>
        </p:spPr>
      </p:pic>
      <p:pic>
        <p:nvPicPr>
          <p:cNvPr id="103" name="圖片 1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4148" y="3499919"/>
            <a:ext cx="633614" cy="400000"/>
          </a:xfrm>
          <a:prstGeom prst="rect">
            <a:avLst/>
          </a:prstGeom>
        </p:spPr>
      </p:pic>
      <p:pic>
        <p:nvPicPr>
          <p:cNvPr id="105" name="圖片 1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7035" y="3933950"/>
            <a:ext cx="1773909" cy="121341"/>
          </a:xfrm>
          <a:prstGeom prst="rect">
            <a:avLst/>
          </a:prstGeom>
        </p:spPr>
      </p:pic>
      <p:pic>
        <p:nvPicPr>
          <p:cNvPr id="108" name="圖片 10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0765" y="4042900"/>
            <a:ext cx="243157" cy="400000"/>
          </a:xfrm>
          <a:prstGeom prst="rect">
            <a:avLst/>
          </a:prstGeom>
        </p:spPr>
      </p:pic>
      <p:pic>
        <p:nvPicPr>
          <p:cNvPr id="109" name="圖片 1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1885" y="2611440"/>
            <a:ext cx="243157" cy="400000"/>
          </a:xfrm>
          <a:prstGeom prst="rect">
            <a:avLst/>
          </a:prstGeom>
        </p:spPr>
      </p:pic>
      <p:pic>
        <p:nvPicPr>
          <p:cNvPr id="111" name="圖片 1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2490" y="4002604"/>
            <a:ext cx="243157" cy="400000"/>
          </a:xfrm>
          <a:prstGeom prst="rect">
            <a:avLst/>
          </a:prstGeom>
        </p:spPr>
      </p:pic>
      <p:pic>
        <p:nvPicPr>
          <p:cNvPr id="112" name="圖片 1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4287" y="2599523"/>
            <a:ext cx="654307" cy="400000"/>
          </a:xfrm>
          <a:prstGeom prst="rect">
            <a:avLst/>
          </a:prstGeom>
        </p:spPr>
      </p:pic>
      <p:pic>
        <p:nvPicPr>
          <p:cNvPr id="113" name="圖片 1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4226" y="4428793"/>
            <a:ext cx="654307" cy="400000"/>
          </a:xfrm>
          <a:prstGeom prst="rect">
            <a:avLst/>
          </a:prstGeom>
        </p:spPr>
      </p:pic>
      <p:pic>
        <p:nvPicPr>
          <p:cNvPr id="114" name="圖片 1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8262" y="4819389"/>
            <a:ext cx="1117122" cy="137051"/>
          </a:xfrm>
          <a:prstGeom prst="rect">
            <a:avLst/>
          </a:prstGeom>
        </p:spPr>
      </p:pic>
      <p:pic>
        <p:nvPicPr>
          <p:cNvPr id="115" name="圖片 1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5376" y="4966659"/>
            <a:ext cx="243157" cy="400000"/>
          </a:xfrm>
          <a:prstGeom prst="rect">
            <a:avLst/>
          </a:prstGeom>
        </p:spPr>
      </p:pic>
      <p:cxnSp>
        <p:nvCxnSpPr>
          <p:cNvPr id="33" name="直線接點 32"/>
          <p:cNvCxnSpPr/>
          <p:nvPr/>
        </p:nvCxnSpPr>
        <p:spPr>
          <a:xfrm>
            <a:off x="7308304" y="2654827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>
            <a:off x="7728777" y="2654827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6888031" y="2654827"/>
            <a:ext cx="0" cy="2571849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6385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1" grpId="0" animBg="1"/>
      <p:bldP spid="52" grpId="0"/>
      <p:bldP spid="10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9" name="文字方塊 18"/>
          <p:cNvSpPr txBox="1"/>
          <p:nvPr/>
        </p:nvSpPr>
        <p:spPr>
          <a:xfrm>
            <a:off x="1354790" y="3352199"/>
            <a:ext cx="6696744" cy="7848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6</a:t>
            </a: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-n-05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能作分數的兩步驟四則混合計算。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375565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44.78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39.93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6-n-05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能作分數的兩步驟四則混合計算。</a:t>
            </a:r>
          </a:p>
        </p:txBody>
      </p:sp>
    </p:spTree>
    <p:extLst>
      <p:ext uri="{BB962C8B-B14F-4D97-AF65-F5344CB8AC3E}">
        <p14:creationId xmlns:p14="http://schemas.microsoft.com/office/powerpoint/2010/main" val="291038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948190" y="886143"/>
            <a:ext cx="5247619" cy="5085714"/>
            <a:chOff x="1948190" y="886143"/>
            <a:chExt cx="5247619" cy="5085714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8190" y="886143"/>
              <a:ext cx="5247619" cy="5085714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1760" y="1124744"/>
              <a:ext cx="819048" cy="390476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88024" y="548680"/>
            <a:ext cx="1290188" cy="127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9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方塊 9"/>
          <p:cNvSpPr txBox="1"/>
          <p:nvPr/>
        </p:nvSpPr>
        <p:spPr>
          <a:xfrm>
            <a:off x="958671" y="997154"/>
            <a:ext cx="7290274" cy="286232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便利超商推出冬季限定商品，媽媽買了</a:t>
            </a:r>
            <a:r>
              <a:rPr lang="zh-TW" altLang="en-US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一瓶</a:t>
            </a:r>
            <a:r>
              <a:rPr lang="en-US" altLang="zh-TW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</a:t>
            </a:r>
            <a:r>
              <a:rPr lang="zh-TW" altLang="en-US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公升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的草莓奶茶，先倒</a:t>
            </a:r>
            <a:r>
              <a:rPr lang="en-US" altLang="zh-TW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1/4</a:t>
            </a:r>
            <a:r>
              <a:rPr lang="zh-TW" altLang="en-US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瓶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給妹妹喝，剩下的與弟弟平分，請問弟弟</a:t>
            </a:r>
            <a:r>
              <a:rPr lang="zh-TW" altLang="en-US" sz="30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可以喝到多少公升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草莓奶茶？？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836712"/>
            <a:ext cx="1290188" cy="1277662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89295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44.78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39.93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7" name="文字方塊 16"/>
          <p:cNvSpPr txBox="1"/>
          <p:nvPr/>
        </p:nvSpPr>
        <p:spPr>
          <a:xfrm>
            <a:off x="975965" y="4293096"/>
            <a:ext cx="3901361" cy="1471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3/4    </a:t>
            </a:r>
            <a:r>
              <a:rPr lang="en-US" altLang="zh-TW" sz="3200" b="1" dirty="0" smtClean="0">
                <a:latin typeface="+mn-ea"/>
                <a:cs typeface="華康楷書體W3" panose="03000309000000000000" pitchFamily="65" charset="-120"/>
                <a:sym typeface="Wingdings 2"/>
              </a:rPr>
              <a:t>3/8   </a:t>
            </a:r>
          </a:p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dirty="0" smtClean="0">
                <a:latin typeface="+mn-ea"/>
                <a:cs typeface="華康楷書體W3" panose="03000309000000000000" pitchFamily="65" charset="-120"/>
                <a:sym typeface="Wingdings 2"/>
              </a:rPr>
              <a:t>1/8    </a:t>
            </a:r>
            <a:r>
              <a:rPr lang="zh-TW" altLang="en-US" sz="3200" b="1" dirty="0" smtClean="0"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200" b="1" dirty="0" smtClean="0">
                <a:latin typeface="+mn-ea"/>
                <a:cs typeface="華康楷書體W3" panose="03000309000000000000" pitchFamily="65" charset="-120"/>
                <a:sym typeface="Wingdings 2"/>
              </a:rPr>
              <a:t>7/8</a:t>
            </a:r>
            <a:endParaRPr lang="en-US" altLang="zh-TW" sz="3200" b="1" dirty="0">
              <a:latin typeface="+mn-ea"/>
              <a:cs typeface="華康楷書體W3" panose="03000309000000000000" pitchFamily="65" charset="-120"/>
              <a:sym typeface="Wingdings 2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1043608" y="4006537"/>
            <a:ext cx="7820621" cy="2801159"/>
            <a:chOff x="1049314" y="3789040"/>
            <a:chExt cx="7820621" cy="2801159"/>
          </a:xfrm>
        </p:grpSpPr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7596" y="3789040"/>
              <a:ext cx="1842339" cy="28011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雲朵形圖說文字 15"/>
            <p:cNvSpPr/>
            <p:nvPr/>
          </p:nvSpPr>
          <p:spPr>
            <a:xfrm>
              <a:off x="1049314" y="3805721"/>
              <a:ext cx="5900405" cy="2036474"/>
            </a:xfrm>
            <a:prstGeom prst="cloudCallout">
              <a:avLst>
                <a:gd name="adj1" fmla="val 52141"/>
                <a:gd name="adj2" fmla="val 28614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你會出怎樣的選項來測驗學生呢？</a:t>
              </a:r>
              <a:endPara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8" name="文字方塊 17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6-n-05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能作分數的兩步驟四則混合計算。</a:t>
            </a:r>
          </a:p>
        </p:txBody>
      </p:sp>
    </p:spTree>
    <p:extLst>
      <p:ext uri="{BB962C8B-B14F-4D97-AF65-F5344CB8AC3E}">
        <p14:creationId xmlns:p14="http://schemas.microsoft.com/office/powerpoint/2010/main" val="20810430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413579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44.78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39.93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958671" y="2852936"/>
            <a:ext cx="727569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不理解分數兩步驟問題的題意→</a:t>
            </a:r>
            <a:r>
              <a:rPr lang="zh-TW" altLang="en-US" sz="26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畫示意圖</a:t>
            </a:r>
            <a:r>
              <a:rPr lang="zh-TW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。 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(2)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澄清「用去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整瓶的</a:t>
            </a:r>
            <a:r>
              <a:rPr lang="en-US" altLang="zh-TW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1/2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」、「用去</a:t>
            </a:r>
            <a:r>
              <a:rPr lang="en-US" altLang="zh-TW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1/2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瓶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」、「用去</a:t>
            </a:r>
            <a:r>
              <a:rPr lang="en-US" altLang="zh-TW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1/2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」等語意。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</a:t>
            </a:r>
            <a:r>
              <a:rPr lang="en-US" altLang="zh-TW" sz="26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3</a:t>
            </a: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)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分段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布</a:t>
            </a:r>
            <a:r>
              <a:rPr lang="zh-TW" altLang="en-US" sz="26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題記錄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→進行併式</a:t>
            </a:r>
            <a:r>
              <a:rPr lang="zh-TW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。</a:t>
            </a:r>
            <a:endParaRPr lang="zh-TW" altLang="en-US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6-n-05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能作分數的兩步驟四則混合計算。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958671" y="997154"/>
            <a:ext cx="7290274" cy="175432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便利超商推出冬季限定商品，媽媽買了</a:t>
            </a:r>
            <a:r>
              <a:rPr lang="zh-TW" altLang="en-US" sz="24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一瓶</a:t>
            </a:r>
            <a:r>
              <a:rPr lang="en-US" altLang="zh-TW" sz="24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</a:t>
            </a:r>
            <a:r>
              <a:rPr lang="zh-TW" altLang="en-US" sz="2400" dirty="0" smtClean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公升</a:t>
            </a:r>
            <a:r>
              <a:rPr lang="zh-TW" altLang="en-US" sz="24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的草莓奶茶，</a:t>
            </a:r>
            <a:r>
              <a:rPr lang="zh-TW" altLang="en-US" sz="2400" dirty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先倒</a:t>
            </a:r>
            <a:r>
              <a:rPr lang="en-US" altLang="zh-TW" sz="2400" dirty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1/4</a:t>
            </a:r>
            <a:r>
              <a:rPr lang="zh-TW" altLang="en-US" sz="2400" dirty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瓶</a:t>
            </a:r>
            <a:r>
              <a:rPr lang="zh-TW" altLang="en-US" sz="24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給妹妹喝，剩下的與弟弟平分，請問弟弟可以</a:t>
            </a:r>
            <a:r>
              <a:rPr lang="zh-TW" altLang="en-US" sz="2400" dirty="0">
                <a:solidFill>
                  <a:srgbClr val="0000A4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喝到多少公升</a:t>
            </a:r>
            <a:r>
              <a:rPr lang="zh-TW" altLang="en-US" sz="24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草莓奶茶？？</a:t>
            </a:r>
            <a:endParaRPr lang="zh-TW" altLang="en-US" sz="24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103" name="圖片 10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764704"/>
            <a:ext cx="1290188" cy="127766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43220" y="4291426"/>
            <a:ext cx="5220000" cy="540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9635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558255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44.78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39.93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899592" y="764704"/>
            <a:ext cx="7275692" cy="556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127000">
                  <a:schemeClr val="accent1">
                    <a:satMod val="175000"/>
                    <a:alpha val="91000"/>
                  </a:schemeClr>
                </a:glow>
              </a:effectLst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Q1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：媽媽買了一瓶</a:t>
            </a: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瓶給妹妹喝，剩下的與弟弟平分，問弟弟喝到多少公升的果汁？</a:t>
            </a:r>
            <a:r>
              <a:rPr lang="zh-TW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Q1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：媽媽買了一瓶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瓶給妹妹喝，剩下的與弟弟平分，問弟弟喝到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多少瓶的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果汁？</a:t>
            </a:r>
            <a:r>
              <a:rPr lang="zh-TW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Q2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媽媽買了一瓶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公升給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妹妹喝，剩下的與弟弟平分，問弟弟喝到多少公升的果汁？</a:t>
            </a:r>
            <a:r>
              <a:rPr lang="zh-TW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899592" y="764704"/>
            <a:ext cx="7275692" cy="5515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127000">
                  <a:schemeClr val="accent1">
                    <a:satMod val="175000"/>
                    <a:alpha val="91000"/>
                  </a:schemeClr>
                </a:glow>
              </a:effectLst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Q1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：媽媽買了一瓶</a:t>
            </a: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瓶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給妹妹喝，剩下的與弟弟平分，問弟弟</a:t>
            </a:r>
            <a:r>
              <a:rPr lang="zh-TW" altLang="en-US" sz="24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喝到多少公升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的果汁？</a:t>
            </a:r>
            <a:r>
              <a:rPr lang="zh-TW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Q1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：媽媽買了一瓶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u="sng" dirty="0">
                <a:ln w="18415" cmpd="sng">
                  <a:noFill/>
                  <a:prstDash val="solid"/>
                </a:ln>
                <a:solidFill>
                  <a:srgbClr val="FF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u="sng" dirty="0">
                <a:ln w="18415" cmpd="sng">
                  <a:noFill/>
                  <a:prstDash val="solid"/>
                </a:ln>
                <a:solidFill>
                  <a:srgbClr val="FF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瓶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給妹妹喝，剩下的與弟弟平分，問弟弟</a:t>
            </a:r>
            <a:r>
              <a:rPr lang="zh-TW" altLang="en-US" sz="2400" b="1" u="sng" dirty="0">
                <a:ln w="18415" cmpd="sng">
                  <a:noFill/>
                  <a:prstDash val="solid"/>
                </a:ln>
                <a:solidFill>
                  <a:srgbClr val="FF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喝到多少瓶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的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果汁？</a:t>
            </a:r>
            <a:r>
              <a:rPr lang="zh-TW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450850" indent="-450850">
              <a:lnSpc>
                <a:spcPct val="130000"/>
              </a:lnSpc>
              <a:spcBef>
                <a:spcPts val="1200"/>
              </a:spcBef>
            </a:pPr>
            <a:r>
              <a:rPr lang="en-US" altLang="zh-TW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Q2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：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媽媽買了一瓶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2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公升的果汁，先倒</a:t>
            </a:r>
            <a:r>
              <a:rPr lang="en-US" altLang="zh-TW" sz="2400" b="1" u="sng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1/4</a:t>
            </a:r>
            <a:r>
              <a:rPr lang="zh-TW" altLang="en-US" sz="2400" b="1" u="sng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公升</a:t>
            </a:r>
            <a:r>
              <a:rPr lang="zh-TW" altLang="en-US" sz="24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給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妹妹喝，剩下的與弟弟平分，問弟弟</a:t>
            </a:r>
            <a:r>
              <a:rPr lang="zh-TW" altLang="en-US" sz="2400" b="1" u="sng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喝到多少公升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的果汁？</a:t>
            </a:r>
            <a:r>
              <a:rPr lang="zh-TW" altLang="zh-TW" sz="24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 </a:t>
            </a:r>
            <a:endParaRPr lang="en-US" altLang="zh-TW" sz="2400" b="1" dirty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6-n-05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能作分數的兩步驟四則混合計算。</a:t>
            </a:r>
          </a:p>
        </p:txBody>
      </p:sp>
    </p:spTree>
    <p:extLst>
      <p:ext uri="{BB962C8B-B14F-4D97-AF65-F5344CB8AC3E}">
        <p14:creationId xmlns:p14="http://schemas.microsoft.com/office/powerpoint/2010/main" val="16407700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9" name="文字方塊 18"/>
          <p:cNvSpPr txBox="1"/>
          <p:nvPr/>
        </p:nvSpPr>
        <p:spPr>
          <a:xfrm>
            <a:off x="1354790" y="2708920"/>
            <a:ext cx="6696744" cy="21698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594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975777" y="702276"/>
            <a:ext cx="7290274" cy="2332946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「百貨公司大促銷，運動服一件原價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399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元，購買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10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件以上，每件便宜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24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元，小朱買了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15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件，請問小朱要付多少錢？」請問下列何者是該題的算式填充題？</a:t>
            </a:r>
            <a:endParaRPr lang="en-US" altLang="zh-TW" sz="2800" dirty="0" smtClean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5777" y="3212976"/>
            <a:ext cx="5540439" cy="29084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(399-24)×15=(    )</a:t>
            </a: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(399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×15)-24=(    )</a:t>
            </a:r>
            <a:endParaRPr lang="en-US" altLang="zh-TW" sz="3000" b="1" dirty="0" smtClean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 2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30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(399×15)-(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24×10)=(    )</a:t>
            </a:r>
            <a:endParaRPr lang="en-US" altLang="zh-TW" sz="3000" b="1" dirty="0">
              <a:solidFill>
                <a:srgbClr val="FF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(399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×10)+(399-24)×5=(    )</a:t>
            </a:r>
            <a:endParaRPr lang="en-US" altLang="zh-TW" sz="3000" b="1" dirty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92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99792" y="5517232"/>
            <a:ext cx="3240360" cy="28803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16" y="764704"/>
            <a:ext cx="7206183" cy="2204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3284984"/>
            <a:ext cx="7056785" cy="2843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446485" y="5470931"/>
            <a:ext cx="3528392" cy="40186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6372200" y="4221088"/>
            <a:ext cx="1512168" cy="48540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267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975777" y="702276"/>
            <a:ext cx="7290274" cy="2332946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「百貨公司大促銷，運動服一件原價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399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元，購買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10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件以上，每件便宜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24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元，小朱買了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15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件，請問小朱要付多少錢？」請問下列何者是該題的算式填充題？</a:t>
            </a:r>
            <a:endParaRPr lang="en-US" altLang="zh-TW" sz="2800" dirty="0" smtClean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1119793" y="3275399"/>
            <a:ext cx="6908591" cy="2866755"/>
            <a:chOff x="1119793" y="3275399"/>
            <a:chExt cx="6908591" cy="2866755"/>
          </a:xfrm>
        </p:grpSpPr>
        <p:sp>
          <p:nvSpPr>
            <p:cNvPr id="14" name="文字方塊 13"/>
            <p:cNvSpPr txBox="1"/>
            <p:nvPr/>
          </p:nvSpPr>
          <p:spPr>
            <a:xfrm>
              <a:off x="1119793" y="3275399"/>
              <a:ext cx="2804135" cy="2862322"/>
            </a:xfrm>
            <a:prstGeom prst="rect">
              <a:avLst/>
            </a:prstGeom>
            <a:noFill/>
            <a:ln w="5715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000" b="1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分段解題：</a:t>
              </a:r>
              <a:endParaRPr lang="en-US" altLang="zh-TW" sz="3000" b="1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399</a:t>
              </a:r>
              <a:r>
                <a:rPr lang="zh-TW" altLang="en-US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－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24</a:t>
              </a:r>
              <a:r>
                <a:rPr lang="zh-TW" altLang="en-US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＝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375</a:t>
              </a:r>
            </a:p>
            <a:p>
              <a:pPr>
                <a:lnSpc>
                  <a:spcPct val="150000"/>
                </a:lnSpc>
              </a:pP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375×15</a:t>
              </a:r>
              <a:r>
                <a:rPr lang="zh-TW" altLang="en-US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＝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5625</a:t>
              </a:r>
            </a:p>
            <a:p>
              <a:pPr>
                <a:lnSpc>
                  <a:spcPct val="150000"/>
                </a:lnSpc>
              </a:pPr>
              <a:endParaRPr lang="en-US" altLang="zh-TW" sz="3000" dirty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5148064" y="3279832"/>
              <a:ext cx="2880320" cy="2862322"/>
            </a:xfrm>
            <a:prstGeom prst="rect">
              <a:avLst/>
            </a:prstGeom>
            <a:noFill/>
            <a:ln w="5715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000" b="1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併式：</a:t>
              </a:r>
              <a:endParaRPr lang="en-US" altLang="zh-TW" sz="3000" b="1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TW" sz="3000" b="1" dirty="0">
                  <a:solidFill>
                    <a:srgbClr val="FF0000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(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399</a:t>
              </a:r>
              <a:r>
                <a:rPr lang="zh-TW" altLang="en-US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－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24</a:t>
              </a:r>
              <a:r>
                <a:rPr lang="en-US" altLang="zh-TW" sz="3000" b="1" dirty="0">
                  <a:solidFill>
                    <a:srgbClr val="FF0000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)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×15</a:t>
              </a:r>
            </a:p>
            <a:p>
              <a:pPr>
                <a:lnSpc>
                  <a:spcPct val="150000"/>
                </a:lnSpc>
              </a:pPr>
              <a:r>
                <a:rPr lang="zh-TW" altLang="en-US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＝</a:t>
              </a: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375×15</a:t>
              </a:r>
            </a:p>
            <a:p>
              <a:pPr>
                <a:lnSpc>
                  <a:spcPct val="150000"/>
                </a:lnSpc>
              </a:pPr>
              <a:r>
                <a:rPr lang="en-US" altLang="zh-TW" sz="3000" dirty="0" smtClean="0">
                  <a:solidFill>
                    <a:srgbClr val="0000FF"/>
                  </a:solidFill>
                  <a:latin typeface="華康新特明體" panose="02020909000000000000" pitchFamily="49" charset="-120"/>
                  <a:ea typeface="華康新特明體" panose="02020909000000000000" pitchFamily="49" charset="-120"/>
                  <a:cs typeface="華康楷書體W3" panose="03000309000000000000" pitchFamily="65" charset="-120"/>
                  <a:sym typeface="Wingdings"/>
                </a:rPr>
                <a:t>=5625</a:t>
              </a:r>
              <a:endParaRPr lang="en-US" altLang="zh-TW" sz="3000" dirty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endParaRPr>
            </a:p>
          </p:txBody>
        </p:sp>
        <p:sp>
          <p:nvSpPr>
            <p:cNvPr id="2" name="向右箭號 1"/>
            <p:cNvSpPr/>
            <p:nvPr/>
          </p:nvSpPr>
          <p:spPr>
            <a:xfrm>
              <a:off x="4067944" y="4437112"/>
              <a:ext cx="936104" cy="576064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061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雲朵形圖說文字 10"/>
          <p:cNvSpPr/>
          <p:nvPr/>
        </p:nvSpPr>
        <p:spPr>
          <a:xfrm>
            <a:off x="755576" y="764704"/>
            <a:ext cx="7488832" cy="2376264"/>
          </a:xfrm>
          <a:prstGeom prst="cloudCallout">
            <a:avLst>
              <a:gd name="adj1" fmla="val 12935"/>
              <a:gd name="adj2" fmla="val 79332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50000"/>
              </a:lnSpc>
            </a:pPr>
            <a:r>
              <a:rPr lang="zh-TW" altLang="en-US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為何要先乘除後加減，而不是先加减后乘除呢？</a:t>
            </a:r>
            <a:endParaRPr lang="zh-TW" altLang="en-US" sz="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2927359"/>
            <a:ext cx="4054534" cy="3354645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1065530" y="3898334"/>
            <a:ext cx="3506470" cy="14126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TW" sz="6600" dirty="0" smtClean="0">
                <a:solidFill>
                  <a:schemeClr val="tx1"/>
                </a:solidFill>
                <a:latin typeface="華康新特圓體" panose="020F0909000000000000" pitchFamily="49" charset="-120"/>
                <a:ea typeface="華康新特圓體" panose="020F0909000000000000" pitchFamily="49" charset="-120"/>
                <a:cs typeface="華康楷書體W3" panose="03000309000000000000" pitchFamily="65" charset="-120"/>
                <a:sym typeface="Wingdings"/>
              </a:rPr>
              <a:t>3+5×6</a:t>
            </a:r>
            <a:endParaRPr lang="en-US" altLang="zh-TW" sz="6600" dirty="0">
              <a:solidFill>
                <a:schemeClr val="tx1"/>
              </a:solidFill>
              <a:latin typeface="華康新特圓體" panose="020F0909000000000000" pitchFamily="49" charset="-120"/>
              <a:ea typeface="華康新特圓體" panose="020F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cxnSp>
        <p:nvCxnSpPr>
          <p:cNvPr id="4" name="直線接點 3"/>
          <p:cNvCxnSpPr/>
          <p:nvPr/>
        </p:nvCxnSpPr>
        <p:spPr>
          <a:xfrm>
            <a:off x="2411760" y="5098577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14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975777" y="702276"/>
            <a:ext cx="7290274" cy="1212640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運動服一件原價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399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元，媽媽買了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10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件，付</a:t>
            </a:r>
            <a:r>
              <a:rPr lang="en-US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4000</a:t>
            </a:r>
            <a:r>
              <a:rPr lang="zh-TW" altLang="en-US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元，要找回多少元？</a:t>
            </a:r>
            <a:endParaRPr lang="en-US" altLang="zh-TW" sz="2800" dirty="0" smtClean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5777" y="2204864"/>
            <a:ext cx="6836583" cy="14773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分段解題：</a:t>
            </a:r>
            <a:endParaRPr lang="en-US" altLang="zh-TW" sz="3000" dirty="0" smtClean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altLang="zh-TW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399×10</a:t>
            </a:r>
            <a:r>
              <a:rPr lang="zh-TW" altLang="en-US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＝</a:t>
            </a:r>
            <a:r>
              <a:rPr lang="en-US" altLang="zh-TW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3990     4000</a:t>
            </a:r>
            <a:r>
              <a:rPr lang="zh-TW" altLang="en-US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－</a:t>
            </a:r>
            <a:r>
              <a:rPr lang="en-US" altLang="zh-TW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3990</a:t>
            </a:r>
            <a:r>
              <a:rPr lang="zh-TW" altLang="en-US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＝</a:t>
            </a:r>
            <a:r>
              <a:rPr lang="en-US" altLang="zh-TW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10</a:t>
            </a:r>
            <a:endParaRPr lang="en-US" altLang="zh-TW" sz="3000" dirty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975777" y="3861048"/>
            <a:ext cx="3960440" cy="7036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併式：</a:t>
            </a:r>
            <a:endParaRPr lang="en-US" altLang="zh-TW" sz="3000" dirty="0" smtClean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441006" y="4641675"/>
            <a:ext cx="2211114" cy="9074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TW" sz="4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399×10</a:t>
            </a:r>
            <a:endParaRPr lang="en-US" altLang="zh-TW" sz="4000" dirty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843808" y="4468486"/>
            <a:ext cx="3411966" cy="11927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TW" altLang="en-US" sz="5400" b="1" dirty="0" smtClean="0">
                <a:solidFill>
                  <a:srgbClr val="FF00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（  ）</a:t>
            </a:r>
            <a:endParaRPr lang="en-US" altLang="zh-TW" sz="5400" b="1" dirty="0">
              <a:solidFill>
                <a:srgbClr val="FF0000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426798" y="4659718"/>
            <a:ext cx="1849058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TW" sz="4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4000</a:t>
            </a:r>
            <a:r>
              <a:rPr lang="zh-TW" altLang="en-US" sz="4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－</a:t>
            </a:r>
            <a:endParaRPr lang="en-US" altLang="zh-TW" sz="4000" dirty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207302"/>
            <a:ext cx="2401316" cy="206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44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9" grpId="0"/>
      <p:bldP spid="10" grpId="0"/>
      <p:bldP spid="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字方塊 18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899592" y="1441623"/>
            <a:ext cx="7967638" cy="4872820"/>
            <a:chOff x="743229" y="1628800"/>
            <a:chExt cx="7967638" cy="4872820"/>
          </a:xfrm>
        </p:grpSpPr>
        <p:grpSp>
          <p:nvGrpSpPr>
            <p:cNvPr id="23" name="群組 22"/>
            <p:cNvGrpSpPr/>
            <p:nvPr/>
          </p:nvGrpSpPr>
          <p:grpSpPr>
            <a:xfrm>
              <a:off x="743229" y="1628800"/>
              <a:ext cx="7967638" cy="4872820"/>
              <a:chOff x="743229" y="1628800"/>
              <a:chExt cx="7967638" cy="4872820"/>
            </a:xfrm>
          </p:grpSpPr>
          <p:pic>
            <p:nvPicPr>
              <p:cNvPr id="25" name="圖片 2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97903" y="3495212"/>
                <a:ext cx="2412964" cy="3006408"/>
              </a:xfrm>
              <a:prstGeom prst="rect">
                <a:avLst/>
              </a:prstGeom>
            </p:spPr>
          </p:pic>
          <p:sp>
            <p:nvSpPr>
              <p:cNvPr id="26" name="雲朵形 25"/>
              <p:cNvSpPr/>
              <p:nvPr/>
            </p:nvSpPr>
            <p:spPr>
              <a:xfrm>
                <a:off x="743229" y="1628800"/>
                <a:ext cx="5586054" cy="3456384"/>
              </a:xfrm>
              <a:prstGeom prst="cloud">
                <a:avLst/>
              </a:prstGeom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TW" altLang="en-US" sz="2800" dirty="0"/>
              </a:p>
            </p:txBody>
          </p:sp>
        </p:grpSp>
        <p:sp>
          <p:nvSpPr>
            <p:cNvPr id="24" name="文字方塊 23"/>
            <p:cNvSpPr txBox="1"/>
            <p:nvPr/>
          </p:nvSpPr>
          <p:spPr>
            <a:xfrm>
              <a:off x="1463309" y="2110497"/>
              <a:ext cx="4464228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200" dirty="0" smtClean="0">
                  <a:solidFill>
                    <a:schemeClr val="bg1"/>
                  </a:solidFill>
                </a:rPr>
                <a:t>要先算的，都</a:t>
              </a:r>
              <a:r>
                <a:rPr lang="zh-TW" altLang="en-US" sz="4000" b="1" u="sng" dirty="0" smtClean="0">
                  <a:solidFill>
                    <a:srgbClr val="FFFF00"/>
                  </a:solidFill>
                </a:rPr>
                <a:t>用括號</a:t>
              </a:r>
              <a:r>
                <a:rPr lang="zh-TW" altLang="en-US" sz="3200" dirty="0" smtClean="0">
                  <a:solidFill>
                    <a:schemeClr val="bg1"/>
                  </a:solidFill>
                </a:rPr>
                <a:t>括起來，不管是乘或除或加或減。</a:t>
              </a:r>
              <a:endParaRPr lang="zh-TW" altLang="en-US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305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1187624" y="1772816"/>
            <a:ext cx="6912768" cy="1754326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街道長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20m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，每隔５ｍ種一棵樹，共需種多少棵樹？</a:t>
            </a:r>
            <a:endParaRPr lang="zh-TW" altLang="en-US" sz="36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6228184" y="3515891"/>
            <a:ext cx="2448272" cy="2687588"/>
            <a:chOff x="6228184" y="3515891"/>
            <a:chExt cx="2448272" cy="2687588"/>
          </a:xfrm>
        </p:grpSpPr>
        <p:pic>
          <p:nvPicPr>
            <p:cNvPr id="14" name="圖片 13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3515891"/>
              <a:ext cx="2304256" cy="2687588"/>
            </a:xfrm>
            <a:prstGeom prst="rect">
              <a:avLst/>
            </a:prstGeom>
          </p:spPr>
        </p:pic>
        <p:sp>
          <p:nvSpPr>
            <p:cNvPr id="2" name="文字方塊 1"/>
            <p:cNvSpPr txBox="1"/>
            <p:nvPr/>
          </p:nvSpPr>
          <p:spPr>
            <a:xfrm>
              <a:off x="6228184" y="5733256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華東六省</a:t>
              </a:r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83567" y="4005064"/>
            <a:ext cx="2376265" cy="2279765"/>
            <a:chOff x="683567" y="4005064"/>
            <a:chExt cx="2376265" cy="2279765"/>
          </a:xfrm>
        </p:grpSpPr>
        <p:pic>
          <p:nvPicPr>
            <p:cNvPr id="4" name="圖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3567" y="4005064"/>
              <a:ext cx="1954601" cy="2279765"/>
            </a:xfrm>
            <a:prstGeom prst="rect">
              <a:avLst/>
            </a:prstGeom>
          </p:spPr>
        </p:pic>
        <p:sp>
          <p:nvSpPr>
            <p:cNvPr id="7" name="文字方塊 6"/>
            <p:cNvSpPr txBox="1"/>
            <p:nvPr/>
          </p:nvSpPr>
          <p:spPr>
            <a:xfrm>
              <a:off x="1907704" y="5733256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上海</a:t>
              </a:r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28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/>
          <p:cNvSpPr txBox="1"/>
          <p:nvPr/>
        </p:nvSpPr>
        <p:spPr>
          <a:xfrm>
            <a:off x="975777" y="702276"/>
            <a:ext cx="7290274" cy="2031325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zh-TW" sz="2800" u="sng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</a:t>
            </a:r>
            <a:r>
              <a:rPr lang="zh-TW" altLang="zh-TW" sz="2800" u="sng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花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有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80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</a:t>
            </a:r>
            <a:r>
              <a:rPr lang="zh-TW" altLang="zh-TW" sz="2800" u="sng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小杉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的錢是</a:t>
            </a:r>
            <a:r>
              <a:rPr lang="zh-TW" altLang="zh-TW" sz="2800" u="sng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小花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的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45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倍。若要計算</a:t>
            </a:r>
            <a:r>
              <a:rPr lang="zh-TW" altLang="zh-TW" sz="2800" u="sng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小花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和</a:t>
            </a:r>
            <a:r>
              <a:rPr lang="zh-TW" altLang="zh-TW" sz="2800" u="sng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小杉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共有多少元，下面哪個算式是正確的？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975777" y="2852936"/>
            <a:ext cx="3452207" cy="29084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80</a:t>
            </a: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＋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45</a:t>
            </a: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80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×45</a:t>
            </a:r>
            <a:endParaRPr lang="en-US" altLang="zh-TW" sz="3000" b="1" dirty="0" smtClean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 2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80×45</a:t>
            </a: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＋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45</a:t>
            </a:r>
            <a:endParaRPr lang="en-US" altLang="zh-TW" sz="3000" b="1" dirty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80</a:t>
            </a:r>
            <a:r>
              <a:rPr lang="zh-TW" altLang="en-US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＋</a:t>
            </a:r>
            <a:r>
              <a:rPr lang="en-US" altLang="zh-TW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80</a:t>
            </a:r>
            <a:r>
              <a:rPr lang="en-US" altLang="zh-TW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×45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245" y="2996952"/>
            <a:ext cx="4918187" cy="295232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3470237" y="5470930"/>
            <a:ext cx="3528392" cy="40186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7358669" y="4039789"/>
            <a:ext cx="1080120" cy="48540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40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字方塊 15"/>
          <p:cNvSpPr txBox="1"/>
          <p:nvPr/>
        </p:nvSpPr>
        <p:spPr>
          <a:xfrm>
            <a:off x="975777" y="702276"/>
            <a:ext cx="7290274" cy="1955600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小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花有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80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元，小杉的錢是小花的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45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倍。若要計算小花和小杉共有多少元，下面哪個算式是正確的？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179512" y="6309320"/>
            <a:ext cx="878497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4-n-03</a:t>
            </a:r>
            <a:r>
              <a:rPr lang="zh-TW" altLang="en-US" spc="-14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能在具體情境中，解決兩步驟問題，並學習併式的記法（包括連乘、連除、乘除混合）</a:t>
            </a:r>
            <a:r>
              <a:rPr lang="zh-TW" altLang="en-US" spc="-14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4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975777" y="4077072"/>
            <a:ext cx="3960440" cy="7036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併式：</a:t>
            </a:r>
            <a:endParaRPr lang="en-US" altLang="zh-TW" sz="3000" b="1" dirty="0" smtClean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122823" y="4855027"/>
            <a:ext cx="2016224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TW" sz="4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80×45</a:t>
            </a:r>
            <a:endParaRPr lang="en-US" altLang="zh-TW" sz="4000" dirty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593059" y="4693444"/>
            <a:ext cx="3096344" cy="13388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TW" altLang="en-US" sz="5400" b="1" dirty="0" smtClean="0">
                <a:solidFill>
                  <a:srgbClr val="FF00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（  ）</a:t>
            </a:r>
            <a:endParaRPr lang="en-US" altLang="zh-TW" sz="5400" b="1" dirty="0">
              <a:solidFill>
                <a:srgbClr val="FF0000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426798" y="4875742"/>
            <a:ext cx="768938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TW" sz="4000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80</a:t>
            </a:r>
            <a:endParaRPr lang="en-US" altLang="zh-TW" sz="4000" dirty="0">
              <a:solidFill>
                <a:srgbClr val="0000FF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72323" y="2996952"/>
            <a:ext cx="3960440" cy="8259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rgbClr val="0000FF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想法：</a:t>
            </a:r>
            <a:r>
              <a:rPr lang="zh-TW" altLang="en-US" sz="3600" b="1" u="sng" dirty="0" smtClean="0">
                <a:solidFill>
                  <a:srgbClr val="0066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小花</a:t>
            </a:r>
            <a:r>
              <a:rPr lang="zh-TW" altLang="en-US" sz="3600" b="1" dirty="0" smtClean="0">
                <a:solidFill>
                  <a:srgbClr val="0066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＋</a:t>
            </a:r>
            <a:r>
              <a:rPr lang="zh-TW" altLang="en-US" sz="3600" b="1" u="sng" dirty="0" smtClean="0">
                <a:solidFill>
                  <a:srgbClr val="0066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小杉</a:t>
            </a:r>
            <a:endParaRPr lang="en-US" altLang="zh-TW" sz="3600" b="1" u="sng" dirty="0" smtClean="0">
              <a:solidFill>
                <a:srgbClr val="006600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2066205" y="4682138"/>
            <a:ext cx="1053707" cy="11927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TW" altLang="en-US" sz="5400" b="1" dirty="0" smtClean="0">
                <a:solidFill>
                  <a:srgbClr val="FF33CC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＋</a:t>
            </a:r>
            <a:endParaRPr lang="en-US" altLang="zh-TW" sz="5400" b="1" dirty="0">
              <a:solidFill>
                <a:srgbClr val="FF33CC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873885" y="4664711"/>
            <a:ext cx="1825907" cy="13388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TW" altLang="en-US" sz="5400" b="1" dirty="0" smtClean="0">
                <a:solidFill>
                  <a:srgbClr val="FF0000"/>
                </a:solidFill>
                <a:latin typeface="華康新特明體" panose="02020909000000000000" pitchFamily="49" charset="-120"/>
                <a:ea typeface="華康新特明體" panose="02020909000000000000" pitchFamily="49" charset="-120"/>
                <a:cs typeface="華康楷書體W3" panose="03000309000000000000" pitchFamily="65" charset="-120"/>
                <a:sym typeface="Wingdings"/>
              </a:rPr>
              <a:t>（）</a:t>
            </a:r>
            <a:endParaRPr lang="en-US" altLang="zh-TW" sz="5400" b="1" dirty="0">
              <a:solidFill>
                <a:srgbClr val="FF0000"/>
              </a:solidFill>
              <a:latin typeface="華康新特明體" panose="02020909000000000000" pitchFamily="49" charset="-120"/>
              <a:ea typeface="華康新特明體" panose="020209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cxnSp>
        <p:nvCxnSpPr>
          <p:cNvPr id="3" name="直線接點 2"/>
          <p:cNvCxnSpPr/>
          <p:nvPr/>
        </p:nvCxnSpPr>
        <p:spPr>
          <a:xfrm>
            <a:off x="1763688" y="1988840"/>
            <a:ext cx="3600400" cy="0"/>
          </a:xfrm>
          <a:prstGeom prst="line">
            <a:avLst/>
          </a:prstGeom>
          <a:ln w="38100">
            <a:solidFill>
              <a:srgbClr val="000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13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9" name="文字方塊 18"/>
          <p:cNvSpPr txBox="1"/>
          <p:nvPr/>
        </p:nvSpPr>
        <p:spPr>
          <a:xfrm>
            <a:off x="1354790" y="3068960"/>
            <a:ext cx="6696744" cy="14773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</a:t>
            </a:r>
            <a:r>
              <a:rPr lang="zh-TW" altLang="zh-TW" sz="30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作整數四則混合計算（兩步驟）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095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75777" y="702276"/>
            <a:ext cx="7290274" cy="652486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在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下面的選項中，哪個說法是對的</a:t>
            </a: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？</a:t>
            </a:r>
            <a:endParaRPr lang="en-US" altLang="zh-TW" sz="28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1628800"/>
            <a:ext cx="7293732" cy="245297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(57+7)×3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57+7×3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</a:t>
            </a:r>
            <a:endParaRPr lang="en-US" altLang="zh-TW" sz="2800" b="1" dirty="0" smtClean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3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(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3+5)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40÷3+5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的計算結果一樣</a:t>
            </a:r>
            <a:endParaRPr lang="en-US" altLang="zh-TW" sz="2800" b="1" dirty="0" smtClean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 2"/>
            </a:endParaRPr>
          </a:p>
          <a:p>
            <a:pPr>
              <a:lnSpc>
                <a:spcPct val="130000"/>
              </a:lnSpc>
            </a:pPr>
            <a:r>
              <a:rPr lang="zh-TW" altLang="en-US" sz="30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×(4+6)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25×4+6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計算結果一樣</a:t>
            </a:r>
            <a:endParaRPr lang="en-US" altLang="zh-TW" sz="2800" b="1" dirty="0">
              <a:solidFill>
                <a:srgbClr val="FF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3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28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100-(32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×3)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100-32×3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</a:t>
            </a:r>
            <a:endParaRPr lang="en-US" altLang="zh-TW" sz="2800" b="1" dirty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2318" y="3524158"/>
            <a:ext cx="7056065" cy="50405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67" y="4088414"/>
            <a:ext cx="7056065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67744" y="4820302"/>
            <a:ext cx="3816424" cy="50405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533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1628800"/>
            <a:ext cx="7293732" cy="5949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(57+7)×3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57+7×3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的計算結果一樣嗎？</a:t>
            </a:r>
            <a:endParaRPr lang="en-US" altLang="zh-TW" sz="2800" b="1" dirty="0" smtClean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r>
              <a:rPr lang="en-US" altLang="zh-TW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....</a:t>
            </a:r>
            <a:r>
              <a:rPr lang="zh-TW" altLang="en-US" sz="2800" dirty="0" smtClean="0">
                <a:ln w="12700">
                  <a:noFill/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從看懂算式開始</a:t>
            </a:r>
            <a:endParaRPr lang="en-US" altLang="zh-TW" sz="2800" dirty="0">
              <a:ln w="12700">
                <a:noFill/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367644" y="2636912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(57+7)×3</a:t>
            </a:r>
            <a:endParaRPr lang="zh-TW" altLang="en-US" sz="3600" spc="2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剪去並圓角化單一角落矩形 9"/>
          <p:cNvSpPr/>
          <p:nvPr/>
        </p:nvSpPr>
        <p:spPr>
          <a:xfrm>
            <a:off x="4716016" y="2646965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57+7×3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331759" y="3807565"/>
            <a:ext cx="5986648" cy="2385808"/>
            <a:chOff x="2331759" y="3807565"/>
            <a:chExt cx="5986648" cy="2385808"/>
          </a:xfrm>
        </p:grpSpPr>
        <p:grpSp>
          <p:nvGrpSpPr>
            <p:cNvPr id="3" name="群組 2"/>
            <p:cNvGrpSpPr/>
            <p:nvPr/>
          </p:nvGrpSpPr>
          <p:grpSpPr>
            <a:xfrm>
              <a:off x="2331759" y="3807565"/>
              <a:ext cx="4283215" cy="1800200"/>
              <a:chOff x="1979712" y="3825045"/>
              <a:chExt cx="4283215" cy="18002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雲朵形 11"/>
              <p:cNvSpPr/>
              <p:nvPr/>
            </p:nvSpPr>
            <p:spPr>
              <a:xfrm>
                <a:off x="1979712" y="3825045"/>
                <a:ext cx="4283215" cy="1800200"/>
              </a:xfrm>
              <a:prstGeom prst="cloud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TW" altLang="en-US" sz="2800" dirty="0"/>
              </a:p>
            </p:txBody>
          </p:sp>
          <p:sp>
            <p:nvSpPr>
              <p:cNvPr id="15" name="文字方塊 14"/>
              <p:cNvSpPr txBox="1"/>
              <p:nvPr/>
            </p:nvSpPr>
            <p:spPr>
              <a:xfrm>
                <a:off x="2657271" y="4329100"/>
                <a:ext cx="3004769" cy="7004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TW" altLang="en-US" sz="3600" b="1" dirty="0" smtClean="0">
                    <a:solidFill>
                      <a:schemeClr val="bg1"/>
                    </a:solidFill>
                    <a:latin typeface="華康中圓體" panose="020F0509000000000000" pitchFamily="49" charset="-120"/>
                    <a:ea typeface="超研澤粗行楷" panose="02010609010101010101" pitchFamily="49" charset="-120"/>
                  </a:rPr>
                  <a:t>哪裡不一樣？</a:t>
                </a:r>
                <a:endParaRPr lang="zh-TW" altLang="en-US" sz="3600" b="1" dirty="0">
                  <a:solidFill>
                    <a:schemeClr val="bg1"/>
                  </a:solidFill>
                  <a:latin typeface="華康中圓體" panose="020F0509000000000000" pitchFamily="49" charset="-120"/>
                  <a:ea typeface="超研澤粗行楷" panose="02010609010101010101" pitchFamily="49" charset="-120"/>
                </a:endParaRPr>
              </a:p>
            </p:txBody>
          </p:sp>
        </p:grpSp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42216" y="3979087"/>
              <a:ext cx="1876191" cy="2214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417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1628800"/>
            <a:ext cx="7293732" cy="5978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40÷(3+5)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和</a:t>
            </a: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40÷5+3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的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計算結果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一樣嗎？</a:t>
            </a:r>
            <a:endParaRPr lang="en-US" altLang="zh-TW" sz="2800" b="1" dirty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 2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367644" y="2636912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</a:t>
            </a:r>
            <a:r>
              <a:rPr lang="en-US" altLang="zh-TW" sz="36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÷(3+5)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10" name="剪去並圓角化單一角落矩形 9"/>
          <p:cNvSpPr/>
          <p:nvPr/>
        </p:nvSpPr>
        <p:spPr>
          <a:xfrm>
            <a:off x="4716016" y="2646965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40÷5+3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2331759" y="3807565"/>
            <a:ext cx="5986648" cy="2385808"/>
            <a:chOff x="2331759" y="3807565"/>
            <a:chExt cx="5986648" cy="2385808"/>
          </a:xfrm>
        </p:grpSpPr>
        <p:grpSp>
          <p:nvGrpSpPr>
            <p:cNvPr id="17" name="群組 16"/>
            <p:cNvGrpSpPr/>
            <p:nvPr/>
          </p:nvGrpSpPr>
          <p:grpSpPr>
            <a:xfrm>
              <a:off x="2331759" y="3807565"/>
              <a:ext cx="4283215" cy="1800200"/>
              <a:chOff x="1979712" y="3825045"/>
              <a:chExt cx="4283215" cy="18002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雲朵形 19"/>
              <p:cNvSpPr/>
              <p:nvPr/>
            </p:nvSpPr>
            <p:spPr>
              <a:xfrm>
                <a:off x="1979712" y="3825045"/>
                <a:ext cx="4283215" cy="1800200"/>
              </a:xfrm>
              <a:prstGeom prst="cloud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TW" altLang="en-US" sz="2800" dirty="0"/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2657271" y="4329100"/>
                <a:ext cx="3004769" cy="7004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TW" altLang="en-US" sz="3600" b="1" dirty="0" smtClean="0">
                    <a:solidFill>
                      <a:schemeClr val="bg1"/>
                    </a:solidFill>
                    <a:latin typeface="華康中圓體" panose="020F0509000000000000" pitchFamily="49" charset="-120"/>
                    <a:ea typeface="超研澤粗行楷" panose="02010609010101010101" pitchFamily="49" charset="-120"/>
                  </a:rPr>
                  <a:t>哪裡不一樣？</a:t>
                </a:r>
                <a:endParaRPr lang="zh-TW" altLang="en-US" sz="3600" b="1" dirty="0">
                  <a:solidFill>
                    <a:schemeClr val="bg1"/>
                  </a:solidFill>
                  <a:latin typeface="華康中圓體" panose="020F0509000000000000" pitchFamily="49" charset="-120"/>
                  <a:ea typeface="超研澤粗行楷" panose="02010609010101010101" pitchFamily="49" charset="-120"/>
                </a:endParaRPr>
              </a:p>
            </p:txBody>
          </p:sp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42216" y="3979087"/>
              <a:ext cx="1876191" cy="2214286"/>
            </a:xfrm>
            <a:prstGeom prst="rect">
              <a:avLst/>
            </a:prstGeom>
          </p:spPr>
        </p:pic>
      </p:grpSp>
      <p:sp>
        <p:nvSpPr>
          <p:cNvPr id="12" name="文字方塊 11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r>
              <a:rPr lang="en-US" altLang="zh-TW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....</a:t>
            </a:r>
            <a:r>
              <a:rPr lang="zh-TW" altLang="en-US" sz="2800" dirty="0" smtClean="0">
                <a:ln w="12700">
                  <a:noFill/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從看懂算式開始</a:t>
            </a:r>
            <a:endParaRPr lang="en-US" altLang="zh-TW" sz="2800" dirty="0">
              <a:ln w="12700">
                <a:noFill/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</p:spTree>
    <p:extLst>
      <p:ext uri="{BB962C8B-B14F-4D97-AF65-F5344CB8AC3E}">
        <p14:creationId xmlns:p14="http://schemas.microsoft.com/office/powerpoint/2010/main" val="232308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1628800"/>
            <a:ext cx="7293732" cy="6524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25×(4+6)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25×4+6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一樣嗎？</a:t>
            </a:r>
            <a:endParaRPr lang="en-US" altLang="zh-TW" sz="2800" b="1" dirty="0">
              <a:solidFill>
                <a:srgbClr val="FF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367644" y="2636912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</a:t>
            </a:r>
            <a:r>
              <a:rPr lang="en-US" altLang="zh-TW" sz="36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×(4+6)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10" name="剪去並圓角化單一角落矩形 9"/>
          <p:cNvSpPr/>
          <p:nvPr/>
        </p:nvSpPr>
        <p:spPr>
          <a:xfrm>
            <a:off x="4716016" y="2646965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25×4+6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2331759" y="3807565"/>
            <a:ext cx="5986648" cy="2385808"/>
            <a:chOff x="2331759" y="3807565"/>
            <a:chExt cx="5986648" cy="2385808"/>
          </a:xfrm>
        </p:grpSpPr>
        <p:grpSp>
          <p:nvGrpSpPr>
            <p:cNvPr id="17" name="群組 16"/>
            <p:cNvGrpSpPr/>
            <p:nvPr/>
          </p:nvGrpSpPr>
          <p:grpSpPr>
            <a:xfrm>
              <a:off x="2331759" y="3807565"/>
              <a:ext cx="4283215" cy="1800200"/>
              <a:chOff x="1979712" y="3825045"/>
              <a:chExt cx="4283215" cy="18002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雲朵形 19"/>
              <p:cNvSpPr/>
              <p:nvPr/>
            </p:nvSpPr>
            <p:spPr>
              <a:xfrm>
                <a:off x="1979712" y="3825045"/>
                <a:ext cx="4283215" cy="1800200"/>
              </a:xfrm>
              <a:prstGeom prst="cloud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TW" altLang="en-US" sz="2800" dirty="0"/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2657271" y="4329100"/>
                <a:ext cx="3004769" cy="701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TW" altLang="en-US" sz="3600" b="1" dirty="0" smtClean="0">
                    <a:solidFill>
                      <a:schemeClr val="bg1"/>
                    </a:solidFill>
                    <a:latin typeface="華康中圓體" panose="020F0509000000000000" pitchFamily="49" charset="-120"/>
                    <a:ea typeface="超研澤粗行楷" panose="02010609010101010101" pitchFamily="49" charset="-120"/>
                  </a:rPr>
                  <a:t>哪裡不一樣？</a:t>
                </a:r>
                <a:endParaRPr lang="zh-TW" altLang="en-US" sz="3600" b="1" dirty="0">
                  <a:solidFill>
                    <a:schemeClr val="bg1"/>
                  </a:solidFill>
                  <a:latin typeface="華康中圓體" panose="020F0509000000000000" pitchFamily="49" charset="-120"/>
                  <a:ea typeface="超研澤粗行楷" panose="02010609010101010101" pitchFamily="49" charset="-120"/>
                </a:endParaRPr>
              </a:p>
            </p:txBody>
          </p:sp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42216" y="3979087"/>
              <a:ext cx="1876191" cy="2214286"/>
            </a:xfrm>
            <a:prstGeom prst="rect">
              <a:avLst/>
            </a:prstGeom>
          </p:spPr>
        </p:pic>
      </p:grpSp>
      <p:sp>
        <p:nvSpPr>
          <p:cNvPr id="12" name="文字方塊 11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r>
              <a:rPr lang="en-US" altLang="zh-TW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....</a:t>
            </a:r>
            <a:r>
              <a:rPr lang="zh-TW" altLang="en-US" sz="2800" dirty="0" smtClean="0">
                <a:ln w="12700">
                  <a:noFill/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從看懂算式開始</a:t>
            </a:r>
            <a:endParaRPr lang="en-US" altLang="zh-TW" sz="2800" dirty="0">
              <a:ln w="12700">
                <a:noFill/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</p:spTree>
    <p:extLst>
      <p:ext uri="{BB962C8B-B14F-4D97-AF65-F5344CB8AC3E}">
        <p14:creationId xmlns:p14="http://schemas.microsoft.com/office/powerpoint/2010/main" val="250568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1628800"/>
            <a:ext cx="7293732" cy="5978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2800" b="1" dirty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100-(32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×3)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100-32×3</a:t>
            </a:r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</a:t>
            </a:r>
            <a:r>
              <a:rPr lang="zh-TW" altLang="en-US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一樣？</a:t>
            </a:r>
            <a:endParaRPr lang="en-US" altLang="zh-TW" sz="2800" b="1" dirty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367644" y="2636912"/>
            <a:ext cx="298833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</a:t>
            </a:r>
            <a:r>
              <a:rPr lang="en-US" altLang="zh-TW" sz="3600" b="1" spc="210" dirty="0">
                <a:solidFill>
                  <a:srgbClr val="FFFF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</a:t>
            </a:r>
            <a:r>
              <a:rPr lang="en-US" altLang="zh-TW" sz="36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32×3</a:t>
            </a:r>
            <a:r>
              <a:rPr lang="en-US" altLang="zh-TW" sz="3600" b="1" spc="210" dirty="0">
                <a:solidFill>
                  <a:srgbClr val="FFFF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)</a:t>
            </a:r>
            <a:endParaRPr lang="zh-TW" altLang="en-US" sz="3600" b="1" spc="210" dirty="0">
              <a:solidFill>
                <a:srgbClr val="FFFF00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10" name="剪去並圓角化單一角落矩形 9"/>
          <p:cNvSpPr/>
          <p:nvPr/>
        </p:nvSpPr>
        <p:spPr>
          <a:xfrm>
            <a:off x="4716016" y="2646965"/>
            <a:ext cx="2664296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100-32×3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2209155" y="3708726"/>
            <a:ext cx="5986648" cy="2385808"/>
            <a:chOff x="2331759" y="3807565"/>
            <a:chExt cx="5986648" cy="2385808"/>
          </a:xfrm>
        </p:grpSpPr>
        <p:grpSp>
          <p:nvGrpSpPr>
            <p:cNvPr id="17" name="群組 16"/>
            <p:cNvGrpSpPr/>
            <p:nvPr/>
          </p:nvGrpSpPr>
          <p:grpSpPr>
            <a:xfrm>
              <a:off x="2331759" y="3807565"/>
              <a:ext cx="4283215" cy="1800200"/>
              <a:chOff x="1979712" y="3825045"/>
              <a:chExt cx="4283215" cy="18002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雲朵形 19"/>
              <p:cNvSpPr/>
              <p:nvPr/>
            </p:nvSpPr>
            <p:spPr>
              <a:xfrm>
                <a:off x="1979712" y="3825045"/>
                <a:ext cx="4283215" cy="1800200"/>
              </a:xfrm>
              <a:prstGeom prst="cloud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TW" altLang="en-US" sz="2800" dirty="0"/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2657271" y="4329100"/>
                <a:ext cx="3004769" cy="701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TW" altLang="en-US" sz="3600" b="1" dirty="0" smtClean="0">
                    <a:latin typeface="華康中圓體" panose="020F0509000000000000" pitchFamily="49" charset="-120"/>
                    <a:ea typeface="超研澤粗行楷" panose="02010609010101010101" pitchFamily="49" charset="-120"/>
                  </a:rPr>
                  <a:t>哪裡不一樣？</a:t>
                </a:r>
                <a:endParaRPr lang="zh-TW" altLang="en-US" sz="3600" b="1" dirty="0">
                  <a:latin typeface="華康中圓體" panose="020F0509000000000000" pitchFamily="49" charset="-120"/>
                  <a:ea typeface="超研澤粗行楷" panose="02010609010101010101" pitchFamily="49" charset="-120"/>
                </a:endParaRPr>
              </a:p>
            </p:txBody>
          </p:sp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42216" y="3979087"/>
              <a:ext cx="1876191" cy="2214286"/>
            </a:xfrm>
            <a:prstGeom prst="rect">
              <a:avLst/>
            </a:prstGeom>
          </p:spPr>
        </p:pic>
      </p:grpSp>
      <p:sp>
        <p:nvSpPr>
          <p:cNvPr id="12" name="剪去並圓角化單一角落矩形 11"/>
          <p:cNvSpPr/>
          <p:nvPr/>
        </p:nvSpPr>
        <p:spPr>
          <a:xfrm>
            <a:off x="2886714" y="4149080"/>
            <a:ext cx="3183154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spc="210" dirty="0">
                <a:solidFill>
                  <a:srgbClr val="FFFF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</a:t>
            </a:r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100-32</a:t>
            </a:r>
            <a:r>
              <a:rPr lang="en-US" altLang="zh-TW" sz="3600" b="1" spc="210" dirty="0" smtClean="0">
                <a:solidFill>
                  <a:srgbClr val="FFFF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)</a:t>
            </a:r>
            <a:r>
              <a:rPr lang="en-US" altLang="zh-TW" sz="36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×3</a:t>
            </a:r>
            <a:endParaRPr lang="zh-TW" altLang="en-US" sz="36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策略參考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r>
              <a:rPr lang="en-US" altLang="zh-TW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....</a:t>
            </a:r>
            <a:r>
              <a:rPr lang="zh-TW" altLang="en-US" sz="2800" dirty="0" smtClean="0">
                <a:ln w="12700">
                  <a:noFill/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從看懂算式開始</a:t>
            </a:r>
            <a:endParaRPr lang="en-US" altLang="zh-TW" sz="2800" dirty="0">
              <a:ln w="12700">
                <a:noFill/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</p:spTree>
    <p:extLst>
      <p:ext uri="{BB962C8B-B14F-4D97-AF65-F5344CB8AC3E}">
        <p14:creationId xmlns:p14="http://schemas.microsoft.com/office/powerpoint/2010/main" val="23254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771176"/>
              </p:ext>
            </p:extLst>
          </p:nvPr>
        </p:nvGraphicFramePr>
        <p:xfrm>
          <a:off x="5940152" y="44624"/>
          <a:ext cx="2183904" cy="77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91952"/>
                <a:gridCol w="1091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台南市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全體</a:t>
                      </a:r>
                      <a:endParaRPr lang="zh-TW" altLang="en-US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marT="3600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44.78</a:t>
                      </a:r>
                      <a:endParaRPr lang="zh-TW" altLang="en-US" sz="2400" b="0" dirty="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dirty="0" smtClean="0">
                          <a:solidFill>
                            <a:srgbClr val="C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超世紀新粗黑" panose="02000000000000000000" pitchFamily="2" charset="-120"/>
                          <a:ea typeface="超世紀新粗黑" panose="02000000000000000000" pitchFamily="2" charset="-120"/>
                        </a:rPr>
                        <a:t>39.93</a:t>
                      </a:r>
                      <a:endParaRPr lang="zh-TW" altLang="en-US" sz="2400" b="0" dirty="0" smtClean="0">
                        <a:solidFill>
                          <a:srgbClr val="C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超世紀新粗黑" panose="02000000000000000000" pitchFamily="2" charset="-120"/>
                        <a:ea typeface="超世紀新粗黑" panose="02000000000000000000" pitchFamily="2" charset="-120"/>
                      </a:endParaRPr>
                    </a:p>
                  </a:txBody>
                  <a:tcPr marT="36000" marB="0"/>
                </a:tc>
              </a:tr>
            </a:tbl>
          </a:graphicData>
        </a:graphic>
      </p:graphicFrame>
      <p:pic>
        <p:nvPicPr>
          <p:cNvPr id="103" name="圖片 10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340768"/>
            <a:ext cx="1290188" cy="1277662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958671" y="2996952"/>
            <a:ext cx="727569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利用</a:t>
            </a:r>
            <a:r>
              <a:rPr lang="zh-TW" altLang="en-US" sz="2600" b="1" u="sng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情境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引入</a:t>
            </a:r>
            <a:r>
              <a:rPr lang="zh-TW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</a:rPr>
              <a:t>。 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(2)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簡化</a:t>
            </a:r>
            <a:r>
              <a:rPr lang="zh-TW" altLang="en-US" sz="26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數字去除障礙。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</a:t>
            </a:r>
            <a:r>
              <a:rPr lang="en-US" altLang="zh-TW" sz="26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3</a:t>
            </a: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)</a:t>
            </a:r>
            <a:r>
              <a:rPr lang="zh-TW" altLang="en-US" sz="2600" b="1" dirty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嘗試依算式來</a:t>
            </a:r>
            <a:r>
              <a:rPr lang="zh-TW" altLang="en-US" sz="2600" b="1" u="sng" dirty="0">
                <a:ln w="18415" cmpd="sng">
                  <a:noFill/>
                  <a:prstDash val="solid"/>
                </a:ln>
                <a:solidFill>
                  <a:srgbClr val="FF0000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擬題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。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(4)</a:t>
            </a: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運用點子圖、數棒。 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958671" y="997154"/>
            <a:ext cx="7290274" cy="2012859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24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(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57+7)×3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57+7×3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</a:t>
            </a:r>
            <a:endParaRPr lang="en-US" altLang="zh-TW" sz="2400" b="1" dirty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3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40÷(3+5)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和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40÷3+5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的計算結果一樣</a:t>
            </a:r>
            <a:endParaRPr lang="en-US" altLang="zh-TW" sz="2400" b="1" dirty="0">
              <a:solidFill>
                <a:sysClr val="windowText" lastClr="000000"/>
              </a:solidFill>
              <a:latin typeface="+mn-ea"/>
              <a:cs typeface="華康楷書體W3" panose="03000309000000000000" pitchFamily="65" charset="-120"/>
              <a:sym typeface="Wingdings 2"/>
            </a:endParaRPr>
          </a:p>
          <a:p>
            <a:pPr>
              <a:lnSpc>
                <a:spcPct val="13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25×(4+6)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25×4+6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</a:t>
            </a:r>
            <a:endParaRPr lang="en-US" altLang="zh-TW" sz="2400" b="1" dirty="0">
              <a:solidFill>
                <a:srgbClr val="FF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3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2400" b="1" dirty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100-(32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×3)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和</a:t>
            </a:r>
            <a:r>
              <a:rPr lang="en-US" altLang="zh-TW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100-32×3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的計算結果一樣</a:t>
            </a:r>
            <a:endParaRPr lang="zh-TW" altLang="en-US" sz="240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792" y="4021300"/>
            <a:ext cx="1967889" cy="22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1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835696" y="1768997"/>
            <a:ext cx="136815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×2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點子圖的應用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  <p:sp>
        <p:nvSpPr>
          <p:cNvPr id="24" name="剪去並圓角化單一角落矩形 23"/>
          <p:cNvSpPr/>
          <p:nvPr/>
        </p:nvSpPr>
        <p:spPr>
          <a:xfrm>
            <a:off x="3227376" y="5409220"/>
            <a:ext cx="2736304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×(2+3)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979712" y="3068960"/>
            <a:ext cx="1008112" cy="2160240"/>
            <a:chOff x="2771800" y="3140968"/>
            <a:chExt cx="1008112" cy="2160240"/>
          </a:xfrm>
        </p:grpSpPr>
        <p:sp>
          <p:nvSpPr>
            <p:cNvPr id="4" name="橢圓 3"/>
            <p:cNvSpPr/>
            <p:nvPr/>
          </p:nvSpPr>
          <p:spPr>
            <a:xfrm>
              <a:off x="2771800" y="3140968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2771800" y="3717032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/>
          </p:nvSpPr>
          <p:spPr>
            <a:xfrm>
              <a:off x="2771800" y="4293096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2771800" y="4869160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3347864" y="3140968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3347864" y="3717032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3347864" y="4293096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/>
            <p:cNvSpPr/>
            <p:nvPr/>
          </p:nvSpPr>
          <p:spPr>
            <a:xfrm>
              <a:off x="3347864" y="4869160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940152" y="3068960"/>
            <a:ext cx="1584176" cy="2160240"/>
            <a:chOff x="4860032" y="3140968"/>
            <a:chExt cx="1584176" cy="2160240"/>
          </a:xfrm>
        </p:grpSpPr>
        <p:sp>
          <p:nvSpPr>
            <p:cNvPr id="29" name="橢圓 28"/>
            <p:cNvSpPr/>
            <p:nvPr/>
          </p:nvSpPr>
          <p:spPr>
            <a:xfrm>
              <a:off x="4860032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4860032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4860032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4860032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5436096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5436096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5436096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5436096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6012160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6012160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6012160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6012160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8" name="直線單箭頭接點 7"/>
          <p:cNvCxnSpPr/>
          <p:nvPr/>
        </p:nvCxnSpPr>
        <p:spPr>
          <a:xfrm>
            <a:off x="2195736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剪去並圓角化單一角落矩形 41"/>
          <p:cNvSpPr/>
          <p:nvPr/>
        </p:nvSpPr>
        <p:spPr>
          <a:xfrm>
            <a:off x="6048164" y="1768997"/>
            <a:ext cx="1476164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×3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970228" y="1484784"/>
            <a:ext cx="8598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b="1" dirty="0">
                <a:solidFill>
                  <a:srgbClr val="FF0000"/>
                </a:solidFill>
              </a:rPr>
              <a:t>＋</a:t>
            </a:r>
          </a:p>
        </p:txBody>
      </p:sp>
      <p:cxnSp>
        <p:nvCxnSpPr>
          <p:cNvPr id="44" name="直線單箭頭接點 43"/>
          <p:cNvCxnSpPr/>
          <p:nvPr/>
        </p:nvCxnSpPr>
        <p:spPr>
          <a:xfrm>
            <a:off x="2399284" y="5733256"/>
            <a:ext cx="756084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圓角矩形 2"/>
          <p:cNvSpPr/>
          <p:nvPr/>
        </p:nvSpPr>
        <p:spPr>
          <a:xfrm rot="5400000">
            <a:off x="2413865" y="3915284"/>
            <a:ext cx="2292555" cy="51529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1" name="直線單箭頭接點 40"/>
          <p:cNvCxnSpPr/>
          <p:nvPr/>
        </p:nvCxnSpPr>
        <p:spPr>
          <a:xfrm>
            <a:off x="2771800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/>
          <p:nvPr/>
        </p:nvCxnSpPr>
        <p:spPr>
          <a:xfrm>
            <a:off x="6156176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/>
          <p:cNvCxnSpPr/>
          <p:nvPr/>
        </p:nvCxnSpPr>
        <p:spPr>
          <a:xfrm>
            <a:off x="6732240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45"/>
          <p:cNvCxnSpPr/>
          <p:nvPr/>
        </p:nvCxnSpPr>
        <p:spPr>
          <a:xfrm>
            <a:off x="7308304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單箭頭接點 46"/>
          <p:cNvCxnSpPr/>
          <p:nvPr/>
        </p:nvCxnSpPr>
        <p:spPr>
          <a:xfrm>
            <a:off x="3563888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/>
          <p:nvPr/>
        </p:nvCxnSpPr>
        <p:spPr>
          <a:xfrm>
            <a:off x="4139952" y="2522599"/>
            <a:ext cx="0" cy="5040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單箭頭接點 48"/>
          <p:cNvCxnSpPr/>
          <p:nvPr/>
        </p:nvCxnSpPr>
        <p:spPr>
          <a:xfrm>
            <a:off x="4716016" y="2522599"/>
            <a:ext cx="0" cy="50405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/>
          <p:nvPr/>
        </p:nvCxnSpPr>
        <p:spPr>
          <a:xfrm>
            <a:off x="5292080" y="2522599"/>
            <a:ext cx="0" cy="50405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/>
          <p:cNvCxnSpPr/>
          <p:nvPr/>
        </p:nvCxnSpPr>
        <p:spPr>
          <a:xfrm>
            <a:off x="5868144" y="2522599"/>
            <a:ext cx="0" cy="50405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84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0777E-7 L 0.09844 -3.60777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2014 -2.59259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0.14965 -1.11111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-0.15746 -1.11111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4" grpId="0" animBg="1"/>
      <p:bldP spid="42" grpId="0" animBg="1"/>
      <p:bldP spid="42" grpId="1" animBg="1"/>
      <p:bldP spid="9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971600" y="980728"/>
            <a:ext cx="7128792" cy="27363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Brush Script MT" pitchFamily="66" charset="0"/>
              <a:buNone/>
            </a:pPr>
            <a:r>
              <a:rPr lang="zh-TW" altLang="en-US" sz="4800" b="1" dirty="0" smtClean="0">
                <a:latin typeface="Times New Roman" pitchFamily="18" charset="0"/>
              </a:rPr>
              <a:t>數學檢測</a:t>
            </a:r>
            <a:endParaRPr lang="en-US" altLang="zh-TW" sz="4800" b="1" dirty="0" smtClean="0">
              <a:latin typeface="Times New Roman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Brush Script MT" pitchFamily="66" charset="0"/>
              <a:buNone/>
            </a:pPr>
            <a:r>
              <a:rPr lang="zh-TW" altLang="en-US" sz="5400" u="sng" dirty="0">
                <a:latin typeface="金梅浪漫豆豆字體" panose="02010509060101010101" pitchFamily="49" charset="-120"/>
                <a:ea typeface="金梅浪漫豆豆字體" panose="02010509060101010101" pitchFamily="49" charset="-120"/>
                <a:cs typeface="超研澤海報體" panose="020B0609010101010101" pitchFamily="49" charset="-120"/>
              </a:rPr>
              <a:t>題型</a:t>
            </a:r>
            <a:r>
              <a:rPr lang="zh-TW" altLang="en-US" sz="5400" u="sng" dirty="0" smtClean="0">
                <a:latin typeface="金梅浪漫豆豆字體" panose="02010509060101010101" pitchFamily="49" charset="-120"/>
                <a:ea typeface="金梅浪漫豆豆字體" panose="02010509060101010101" pitchFamily="49" charset="-120"/>
                <a:cs typeface="超研澤海報體" panose="020B0609010101010101" pitchFamily="49" charset="-120"/>
              </a:rPr>
              <a:t>分析</a:t>
            </a:r>
            <a:r>
              <a:rPr lang="zh-TW" altLang="en-US" sz="2000" dirty="0" smtClean="0">
                <a:latin typeface="金梅浪漫豆豆字體" panose="02010509060101010101" pitchFamily="49" charset="-120"/>
                <a:ea typeface="金梅浪漫豆豆字體" panose="02010509060101010101" pitchFamily="49" charset="-120"/>
                <a:cs typeface="超研澤海報體" panose="020B0609010101010101" pitchFamily="49" charset="-120"/>
              </a:rPr>
              <a:t> </a:t>
            </a:r>
            <a:r>
              <a:rPr lang="zh-TW" altLang="en-US" sz="3600" b="1" dirty="0" smtClean="0">
                <a:latin typeface="Times New Roman" pitchFamily="18" charset="0"/>
              </a:rPr>
              <a:t>與</a:t>
            </a:r>
            <a:r>
              <a:rPr lang="zh-TW" altLang="en-US" sz="1800" b="1" dirty="0">
                <a:latin typeface="超研澤海報體" panose="020B0609010101010101" pitchFamily="49" charset="-120"/>
                <a:ea typeface="超研澤海報體" panose="020B0609010101010101" pitchFamily="49" charset="-120"/>
                <a:cs typeface="超研澤海報體" panose="020B0609010101010101" pitchFamily="49" charset="-120"/>
              </a:rPr>
              <a:t> </a:t>
            </a:r>
            <a:r>
              <a:rPr lang="zh-TW" altLang="en-US" sz="5400" u="sng" dirty="0">
                <a:latin typeface="金梅浪漫豆豆字體" panose="02010509060101010101" pitchFamily="49" charset="-120"/>
                <a:ea typeface="金梅浪漫豆豆字體" panose="02010509060101010101" pitchFamily="49" charset="-120"/>
                <a:cs typeface="超研澤海報體" panose="020B0609010101010101" pitchFamily="49" charset="-120"/>
              </a:rPr>
              <a:t>教學建議</a:t>
            </a:r>
            <a:endParaRPr lang="en-US" altLang="zh-TW" sz="5400" u="sng" dirty="0">
              <a:latin typeface="金梅浪漫豆豆字體" panose="02010509060101010101" pitchFamily="49" charset="-120"/>
              <a:ea typeface="金梅浪漫豆豆字體" panose="02010509060101010101" pitchFamily="49" charset="-120"/>
              <a:cs typeface="超研澤海報體" panose="020B0609010101010101" pitchFamily="49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12" y="3789717"/>
            <a:ext cx="6278143" cy="250998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379760" cy="230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0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835696" y="1768997"/>
            <a:ext cx="136815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×4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24" name="剪去並圓角化單一角落矩形 23"/>
          <p:cNvSpPr/>
          <p:nvPr/>
        </p:nvSpPr>
        <p:spPr>
          <a:xfrm>
            <a:off x="3203848" y="5301208"/>
            <a:ext cx="316835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（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2+3</a:t>
            </a:r>
            <a:r>
              <a:rPr lang="zh-TW" altLang="en-US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）</a:t>
            </a:r>
            <a:r>
              <a:rPr lang="en-US" altLang="zh-TW" sz="4000" b="1" spc="210" dirty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 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979712" y="2864177"/>
            <a:ext cx="1008112" cy="2160240"/>
            <a:chOff x="2771800" y="3140968"/>
            <a:chExt cx="1008112" cy="2160240"/>
          </a:xfrm>
        </p:grpSpPr>
        <p:sp>
          <p:nvSpPr>
            <p:cNvPr id="4" name="橢圓 3"/>
            <p:cNvSpPr/>
            <p:nvPr/>
          </p:nvSpPr>
          <p:spPr>
            <a:xfrm>
              <a:off x="2771800" y="3140968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2771800" y="3717032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/>
          </p:nvSpPr>
          <p:spPr>
            <a:xfrm>
              <a:off x="2771800" y="4293096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2771800" y="4869160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3347864" y="3140968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3347864" y="3717032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3347864" y="4293096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/>
            <p:cNvSpPr/>
            <p:nvPr/>
          </p:nvSpPr>
          <p:spPr>
            <a:xfrm>
              <a:off x="3347864" y="4869160"/>
              <a:ext cx="432048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940152" y="2864177"/>
            <a:ext cx="1584176" cy="2160240"/>
            <a:chOff x="4860032" y="3140968"/>
            <a:chExt cx="1584176" cy="2160240"/>
          </a:xfrm>
        </p:grpSpPr>
        <p:sp>
          <p:nvSpPr>
            <p:cNvPr id="29" name="橢圓 28"/>
            <p:cNvSpPr/>
            <p:nvPr/>
          </p:nvSpPr>
          <p:spPr>
            <a:xfrm>
              <a:off x="4860032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4860032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4860032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4860032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5436096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5436096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5436096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5436096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6012160" y="3140968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6012160" y="3717032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6012160" y="4293096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6012160" y="4869160"/>
              <a:ext cx="432048" cy="432048"/>
            </a:xfrm>
            <a:prstGeom prst="ellipse">
              <a:avLst/>
            </a:prstGeom>
            <a:solidFill>
              <a:srgbClr val="FF33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8" name="直線單箭頭接點 7"/>
          <p:cNvCxnSpPr/>
          <p:nvPr/>
        </p:nvCxnSpPr>
        <p:spPr>
          <a:xfrm>
            <a:off x="971600" y="3068960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剪去並圓角化單一角落矩形 41"/>
          <p:cNvSpPr/>
          <p:nvPr/>
        </p:nvSpPr>
        <p:spPr>
          <a:xfrm>
            <a:off x="6048164" y="1768997"/>
            <a:ext cx="1476164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3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×4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970228" y="1484784"/>
            <a:ext cx="8598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b="1" dirty="0">
                <a:solidFill>
                  <a:srgbClr val="FF0000"/>
                </a:solidFill>
              </a:rPr>
              <a:t>＋</a:t>
            </a:r>
          </a:p>
        </p:txBody>
      </p:sp>
      <p:cxnSp>
        <p:nvCxnSpPr>
          <p:cNvPr id="44" name="直線單箭頭接點 43"/>
          <p:cNvCxnSpPr/>
          <p:nvPr/>
        </p:nvCxnSpPr>
        <p:spPr>
          <a:xfrm>
            <a:off x="2375756" y="5625244"/>
            <a:ext cx="756084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字方塊 40"/>
          <p:cNvSpPr txBox="1"/>
          <p:nvPr/>
        </p:nvSpPr>
        <p:spPr>
          <a:xfrm>
            <a:off x="990359" y="764704"/>
            <a:ext cx="6966017" cy="707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點子圖的應用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227376" y="2821872"/>
            <a:ext cx="2916324" cy="51529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5" name="直線單箭頭接點 44"/>
          <p:cNvCxnSpPr/>
          <p:nvPr/>
        </p:nvCxnSpPr>
        <p:spPr>
          <a:xfrm>
            <a:off x="971600" y="3645024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45"/>
          <p:cNvCxnSpPr/>
          <p:nvPr/>
        </p:nvCxnSpPr>
        <p:spPr>
          <a:xfrm>
            <a:off x="990359" y="4221088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單箭頭接點 46"/>
          <p:cNvCxnSpPr/>
          <p:nvPr/>
        </p:nvCxnSpPr>
        <p:spPr>
          <a:xfrm>
            <a:off x="990359" y="4797152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/>
          <p:nvPr/>
        </p:nvCxnSpPr>
        <p:spPr>
          <a:xfrm>
            <a:off x="2267744" y="3068960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單箭頭接點 48"/>
          <p:cNvCxnSpPr/>
          <p:nvPr/>
        </p:nvCxnSpPr>
        <p:spPr>
          <a:xfrm>
            <a:off x="2267744" y="3645024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/>
          <p:nvPr/>
        </p:nvCxnSpPr>
        <p:spPr>
          <a:xfrm>
            <a:off x="2286503" y="4221088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/>
          <p:cNvCxnSpPr/>
          <p:nvPr/>
        </p:nvCxnSpPr>
        <p:spPr>
          <a:xfrm>
            <a:off x="2286503" y="4797152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78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0777E-7 L 0.09844 -3.60777E-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2014 -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91489E-6 L 0.14965 1.91489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1489E-6 L -0.15746 1.91489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4" grpId="0" animBg="1"/>
      <p:bldP spid="42" grpId="0" animBg="1"/>
      <p:bldP spid="42" grpId="1" animBg="1"/>
      <p:bldP spid="9" grpId="0"/>
      <p:bldP spid="4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2" name="剪去並圓角化單一角落矩形 1"/>
          <p:cNvSpPr/>
          <p:nvPr/>
        </p:nvSpPr>
        <p:spPr>
          <a:xfrm>
            <a:off x="1596531" y="2107356"/>
            <a:ext cx="136815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3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×2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42" name="剪去並圓角化單一角落矩形 41"/>
          <p:cNvSpPr/>
          <p:nvPr/>
        </p:nvSpPr>
        <p:spPr>
          <a:xfrm>
            <a:off x="5796136" y="2084206"/>
            <a:ext cx="1440160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×2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815802" y="1797112"/>
            <a:ext cx="8598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b="1" dirty="0">
                <a:solidFill>
                  <a:srgbClr val="FF0000"/>
                </a:solidFill>
              </a:rPr>
              <a:t>＋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827584" y="3057385"/>
            <a:ext cx="2819400" cy="587639"/>
            <a:chOff x="827584" y="3068960"/>
            <a:chExt cx="2819400" cy="587639"/>
          </a:xfrm>
        </p:grpSpPr>
        <p:grpSp>
          <p:nvGrpSpPr>
            <p:cNvPr id="55" name="群組 54"/>
            <p:cNvGrpSpPr/>
            <p:nvPr/>
          </p:nvGrpSpPr>
          <p:grpSpPr>
            <a:xfrm>
              <a:off x="827584" y="3068960"/>
              <a:ext cx="1409700" cy="584775"/>
              <a:chOff x="2893690" y="4536390"/>
              <a:chExt cx="1409700" cy="584775"/>
            </a:xfrm>
          </p:grpSpPr>
          <p:pic>
            <p:nvPicPr>
              <p:cNvPr id="56" name="Picture 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3690" y="4581128"/>
                <a:ext cx="14097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" name="矩形 56"/>
              <p:cNvSpPr/>
              <p:nvPr/>
            </p:nvSpPr>
            <p:spPr>
              <a:xfrm>
                <a:off x="2937013" y="453639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rgbClr val="00823B"/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3</a:t>
                </a:r>
                <a:endParaRPr lang="zh-TW" altLang="en-US" sz="3200" dirty="0">
                  <a:solidFill>
                    <a:srgbClr val="00823B"/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  <p:grpSp>
          <p:nvGrpSpPr>
            <p:cNvPr id="58" name="群組 57"/>
            <p:cNvGrpSpPr/>
            <p:nvPr/>
          </p:nvGrpSpPr>
          <p:grpSpPr>
            <a:xfrm>
              <a:off x="2237284" y="3071824"/>
              <a:ext cx="1409700" cy="584775"/>
              <a:chOff x="2893690" y="4536390"/>
              <a:chExt cx="1409700" cy="584775"/>
            </a:xfrm>
          </p:grpSpPr>
          <p:pic>
            <p:nvPicPr>
              <p:cNvPr id="59" name="Picture 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3690" y="4581128"/>
                <a:ext cx="14097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矩形 59"/>
              <p:cNvSpPr/>
              <p:nvPr/>
            </p:nvSpPr>
            <p:spPr>
              <a:xfrm>
                <a:off x="2937013" y="453639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rgbClr val="00823B"/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3</a:t>
                </a:r>
                <a:endParaRPr lang="zh-TW" altLang="en-US" sz="3200" dirty="0">
                  <a:solidFill>
                    <a:srgbClr val="00823B"/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</p:grpSp>
      <p:grpSp>
        <p:nvGrpSpPr>
          <p:cNvPr id="7" name="群組 6"/>
          <p:cNvGrpSpPr/>
          <p:nvPr/>
        </p:nvGrpSpPr>
        <p:grpSpPr>
          <a:xfrm>
            <a:off x="4574910" y="3043460"/>
            <a:ext cx="3741506" cy="587483"/>
            <a:chOff x="4574910" y="3055035"/>
            <a:chExt cx="3741506" cy="587483"/>
          </a:xfrm>
        </p:grpSpPr>
        <p:grpSp>
          <p:nvGrpSpPr>
            <p:cNvPr id="61" name="群組 60"/>
            <p:cNvGrpSpPr/>
            <p:nvPr/>
          </p:nvGrpSpPr>
          <p:grpSpPr>
            <a:xfrm>
              <a:off x="4574910" y="3055035"/>
              <a:ext cx="1866900" cy="584775"/>
              <a:chOff x="4908006" y="2376150"/>
              <a:chExt cx="1866900" cy="584775"/>
            </a:xfrm>
          </p:grpSpPr>
          <p:pic>
            <p:nvPicPr>
              <p:cNvPr id="62" name="Picture 1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8006" y="2420888"/>
                <a:ext cx="18669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矩形 62"/>
              <p:cNvSpPr/>
              <p:nvPr/>
            </p:nvSpPr>
            <p:spPr>
              <a:xfrm>
                <a:off x="4926795" y="237615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4</a:t>
                </a:r>
                <a:endParaRPr lang="zh-TW" altLang="en-US" sz="32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  <p:grpSp>
          <p:nvGrpSpPr>
            <p:cNvPr id="64" name="群組 63"/>
            <p:cNvGrpSpPr/>
            <p:nvPr/>
          </p:nvGrpSpPr>
          <p:grpSpPr>
            <a:xfrm>
              <a:off x="6449516" y="3057743"/>
              <a:ext cx="1866900" cy="584775"/>
              <a:chOff x="4908006" y="2376150"/>
              <a:chExt cx="1866900" cy="584775"/>
            </a:xfrm>
          </p:grpSpPr>
          <p:pic>
            <p:nvPicPr>
              <p:cNvPr id="65" name="Picture 1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8006" y="2420888"/>
                <a:ext cx="18669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矩形 65"/>
              <p:cNvSpPr/>
              <p:nvPr/>
            </p:nvSpPr>
            <p:spPr>
              <a:xfrm>
                <a:off x="4926795" y="237615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4</a:t>
                </a:r>
                <a:endParaRPr lang="zh-TW" altLang="en-US" sz="32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</p:grpSp>
      <p:sp>
        <p:nvSpPr>
          <p:cNvPr id="74" name="文字方塊 73"/>
          <p:cNvSpPr txBox="1"/>
          <p:nvPr/>
        </p:nvSpPr>
        <p:spPr>
          <a:xfrm>
            <a:off x="990359" y="764704"/>
            <a:ext cx="6966017" cy="781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數棒的應用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79" y="4289626"/>
            <a:ext cx="6054319" cy="224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1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9334E-6 L 0.10885 -1.19334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12396 2.59259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4.23682E-6 L 0.04514 -4.23682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071E-6 L -0.05521 -2.83071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2" grpId="0" animBg="1"/>
      <p:bldP spid="42" grpId="1" animBg="1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4-n-04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能作整數四則混合計算（兩步驟）</a:t>
            </a:r>
            <a:r>
              <a:rPr lang="zh-TW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67" name="剪去並圓角化單一角落矩形 66"/>
          <p:cNvSpPr/>
          <p:nvPr/>
        </p:nvSpPr>
        <p:spPr>
          <a:xfrm>
            <a:off x="1532041" y="2132856"/>
            <a:ext cx="1368152" cy="648072"/>
          </a:xfrm>
          <a:prstGeom prst="snipRoundRect">
            <a:avLst/>
          </a:prstGeom>
          <a:solidFill>
            <a:srgbClr val="FF0000"/>
          </a:solidFill>
          <a:effectLst>
            <a:glow rad="139700">
              <a:schemeClr val="accent1">
                <a:satMod val="175000"/>
              </a:schemeClr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FF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3+4</a:t>
            </a:r>
            <a:endParaRPr lang="zh-TW" altLang="en-US" sz="4000" b="1" spc="210" dirty="0">
              <a:solidFill>
                <a:srgbClr val="FFFF00"/>
              </a:solidFill>
              <a:latin typeface="+mn-ea"/>
              <a:cs typeface="華康楷書體W3" panose="03000309000000000000" pitchFamily="65" charset="-120"/>
            </a:endParaRPr>
          </a:p>
        </p:txBody>
      </p:sp>
      <p:grpSp>
        <p:nvGrpSpPr>
          <p:cNvPr id="68" name="群組 67"/>
          <p:cNvGrpSpPr/>
          <p:nvPr/>
        </p:nvGrpSpPr>
        <p:grpSpPr>
          <a:xfrm>
            <a:off x="2339752" y="3284984"/>
            <a:ext cx="1866900" cy="584775"/>
            <a:chOff x="4908006" y="2376150"/>
            <a:chExt cx="1866900" cy="584775"/>
          </a:xfrm>
        </p:grpSpPr>
        <p:pic>
          <p:nvPicPr>
            <p:cNvPr id="69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8006" y="2420888"/>
              <a:ext cx="18669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4926795" y="2376150"/>
              <a:ext cx="40748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TW" sz="3200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rPr>
                <a:t>4</a:t>
              </a:r>
              <a:endParaRPr lang="zh-TW" altLang="en-US" sz="3200" dirty="0">
                <a:solidFill>
                  <a:schemeClr val="accent4">
                    <a:lumMod val="40000"/>
                    <a:lumOff val="60000"/>
                  </a:schemeClr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939092" y="3290198"/>
            <a:ext cx="1409700" cy="584775"/>
            <a:chOff x="2893690" y="4536390"/>
            <a:chExt cx="1409700" cy="584775"/>
          </a:xfrm>
        </p:grpSpPr>
        <p:pic>
          <p:nvPicPr>
            <p:cNvPr id="72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690" y="4581128"/>
              <a:ext cx="14097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矩形 72"/>
            <p:cNvSpPr/>
            <p:nvPr/>
          </p:nvSpPr>
          <p:spPr>
            <a:xfrm>
              <a:off x="2937013" y="4536390"/>
              <a:ext cx="40748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TW" sz="3200" dirty="0" smtClean="0">
                  <a:solidFill>
                    <a:srgbClr val="00823B"/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rPr>
                <a:t>3</a:t>
              </a:r>
              <a:endParaRPr lang="zh-TW" altLang="en-US" sz="3200" dirty="0">
                <a:solidFill>
                  <a:srgbClr val="00823B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2938355" y="1902894"/>
            <a:ext cx="1535012" cy="1107996"/>
            <a:chOff x="2938355" y="1902894"/>
            <a:chExt cx="1535012" cy="1107996"/>
          </a:xfrm>
        </p:grpSpPr>
        <p:sp>
          <p:nvSpPr>
            <p:cNvPr id="28" name="文字方塊 27"/>
            <p:cNvSpPr txBox="1"/>
            <p:nvPr/>
          </p:nvSpPr>
          <p:spPr>
            <a:xfrm>
              <a:off x="2938355" y="1902894"/>
              <a:ext cx="8598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FF0000"/>
                  </a:solidFill>
                </a:rPr>
                <a:t>×</a:t>
              </a:r>
              <a:endParaRPr lang="zh-TW" altLang="en-US" sz="66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3613530" y="1902894"/>
              <a:ext cx="8598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FF0000"/>
                  </a:solidFill>
                </a:rPr>
                <a:t>2</a:t>
              </a:r>
              <a:endParaRPr lang="zh-TW" altLang="en-US" sz="6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2" name="文字方塊 31"/>
          <p:cNvSpPr txBox="1"/>
          <p:nvPr/>
        </p:nvSpPr>
        <p:spPr>
          <a:xfrm>
            <a:off x="4397351" y="2102949"/>
            <a:ext cx="3699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000099"/>
                </a:solidFill>
              </a:rPr>
              <a:t>→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</a:t>
            </a:r>
            <a:r>
              <a:rPr lang="en-US" altLang="zh-TW" sz="4000" b="1" dirty="0" smtClean="0">
                <a:solidFill>
                  <a:srgbClr val="000099"/>
                </a:solidFill>
              </a:rPr>
              <a:t>3+4</a:t>
            </a:r>
            <a:r>
              <a:rPr lang="zh-TW" altLang="en-US" sz="4000" b="1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r>
              <a:rPr lang="en-US" altLang="zh-TW" sz="4000" b="1" dirty="0" smtClean="0">
                <a:solidFill>
                  <a:srgbClr val="000099"/>
                </a:solidFill>
              </a:rPr>
              <a:t>×2</a:t>
            </a:r>
            <a:endParaRPr lang="zh-TW" altLang="en-US" sz="4000" b="1" dirty="0">
              <a:solidFill>
                <a:srgbClr val="000099"/>
              </a:solidFill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945756" y="3282634"/>
            <a:ext cx="3267560" cy="589989"/>
            <a:chOff x="815457" y="4581128"/>
            <a:chExt cx="3267560" cy="589989"/>
          </a:xfrm>
        </p:grpSpPr>
        <p:grpSp>
          <p:nvGrpSpPr>
            <p:cNvPr id="34" name="群組 33"/>
            <p:cNvGrpSpPr/>
            <p:nvPr/>
          </p:nvGrpSpPr>
          <p:grpSpPr>
            <a:xfrm>
              <a:off x="2216117" y="4581128"/>
              <a:ext cx="1866900" cy="584775"/>
              <a:chOff x="4908006" y="2376150"/>
              <a:chExt cx="1866900" cy="584775"/>
            </a:xfrm>
          </p:grpSpPr>
          <p:pic>
            <p:nvPicPr>
              <p:cNvPr id="35" name="Picture 1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8006" y="2420888"/>
                <a:ext cx="18669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矩形 35"/>
              <p:cNvSpPr/>
              <p:nvPr/>
            </p:nvSpPr>
            <p:spPr>
              <a:xfrm>
                <a:off x="4926795" y="237615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4</a:t>
                </a:r>
                <a:endParaRPr lang="zh-TW" altLang="en-US" sz="32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  <p:grpSp>
          <p:nvGrpSpPr>
            <p:cNvPr id="37" name="群組 36"/>
            <p:cNvGrpSpPr/>
            <p:nvPr/>
          </p:nvGrpSpPr>
          <p:grpSpPr>
            <a:xfrm>
              <a:off x="815457" y="4586342"/>
              <a:ext cx="1409700" cy="584775"/>
              <a:chOff x="2893690" y="4536390"/>
              <a:chExt cx="1409700" cy="584775"/>
            </a:xfrm>
          </p:grpSpPr>
          <p:pic>
            <p:nvPicPr>
              <p:cNvPr id="38" name="Picture 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3690" y="4581128"/>
                <a:ext cx="1409700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矩形 38"/>
              <p:cNvSpPr/>
              <p:nvPr/>
            </p:nvSpPr>
            <p:spPr>
              <a:xfrm>
                <a:off x="2937013" y="4536390"/>
                <a:ext cx="407484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TW" sz="3200" dirty="0" smtClean="0">
                    <a:solidFill>
                      <a:srgbClr val="00823B"/>
                    </a:solidFill>
                    <a:latin typeface="超世紀新粗黑" panose="02000000000000000000" pitchFamily="2" charset="-120"/>
                    <a:ea typeface="超世紀新粗黑" panose="02000000000000000000" pitchFamily="2" charset="-120"/>
                  </a:rPr>
                  <a:t>3</a:t>
                </a:r>
                <a:endParaRPr lang="zh-TW" altLang="en-US" sz="3200" dirty="0">
                  <a:solidFill>
                    <a:srgbClr val="00823B"/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endParaRPr>
              </a:p>
            </p:txBody>
          </p:sp>
        </p:grpSp>
      </p:grpSp>
      <p:grpSp>
        <p:nvGrpSpPr>
          <p:cNvPr id="43" name="群組 42"/>
          <p:cNvGrpSpPr/>
          <p:nvPr/>
        </p:nvGrpSpPr>
        <p:grpSpPr>
          <a:xfrm>
            <a:off x="5774691" y="3271059"/>
            <a:ext cx="1866900" cy="584775"/>
            <a:chOff x="4908006" y="2376150"/>
            <a:chExt cx="1866900" cy="584775"/>
          </a:xfrm>
        </p:grpSpPr>
        <p:pic>
          <p:nvPicPr>
            <p:cNvPr id="47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8006" y="2420888"/>
              <a:ext cx="18669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4926795" y="2376150"/>
              <a:ext cx="40748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TW" sz="3200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rPr>
                <a:t>4</a:t>
              </a:r>
              <a:endParaRPr lang="zh-TW" altLang="en-US" sz="3200" dirty="0">
                <a:solidFill>
                  <a:schemeClr val="accent4">
                    <a:lumMod val="40000"/>
                    <a:lumOff val="60000"/>
                  </a:schemeClr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4374031" y="3276273"/>
            <a:ext cx="1409700" cy="584775"/>
            <a:chOff x="2893690" y="4536390"/>
            <a:chExt cx="1409700" cy="584775"/>
          </a:xfrm>
        </p:grpSpPr>
        <p:pic>
          <p:nvPicPr>
            <p:cNvPr id="45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690" y="4581128"/>
              <a:ext cx="14097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2937013" y="4536390"/>
              <a:ext cx="40748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TW" sz="3200" dirty="0" smtClean="0">
                  <a:solidFill>
                    <a:srgbClr val="00823B"/>
                  </a:solidFill>
                  <a:latin typeface="超世紀新粗黑" panose="02000000000000000000" pitchFamily="2" charset="-120"/>
                  <a:ea typeface="超世紀新粗黑" panose="02000000000000000000" pitchFamily="2" charset="-120"/>
                </a:rPr>
                <a:t>3</a:t>
              </a:r>
              <a:endParaRPr lang="zh-TW" altLang="en-US" sz="3200" dirty="0">
                <a:solidFill>
                  <a:srgbClr val="00823B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endParaRPr>
            </a:p>
          </p:txBody>
        </p:sp>
      </p:grpSp>
      <p:sp>
        <p:nvSpPr>
          <p:cNvPr id="49" name="剪去並圓角化單一角落矩形 48"/>
          <p:cNvSpPr/>
          <p:nvPr/>
        </p:nvSpPr>
        <p:spPr>
          <a:xfrm>
            <a:off x="1187624" y="5215262"/>
            <a:ext cx="1368152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66FF33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3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×2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50" name="剪去並圓角化單一角落矩形 49"/>
          <p:cNvSpPr/>
          <p:nvPr/>
        </p:nvSpPr>
        <p:spPr>
          <a:xfrm>
            <a:off x="4851524" y="5215262"/>
            <a:ext cx="1489009" cy="648072"/>
          </a:xfrm>
          <a:prstGeom prst="snipRoundRect">
            <a:avLst/>
          </a:prstGeom>
          <a:solidFill>
            <a:srgbClr val="000099"/>
          </a:solidFill>
          <a:effectLst>
            <a:glow rad="114300">
              <a:srgbClr val="00B0F0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spc="210" dirty="0" smtClean="0">
                <a:solidFill>
                  <a:srgbClr val="FF33CC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4</a:t>
            </a:r>
            <a:r>
              <a:rPr lang="en-US" altLang="zh-TW" sz="4000" b="1" spc="210" dirty="0" smtClean="0">
                <a:solidFill>
                  <a:schemeClr val="bg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×2</a:t>
            </a:r>
            <a:endParaRPr lang="zh-TW" altLang="en-US" sz="4000" b="1" spc="210" dirty="0">
              <a:solidFill>
                <a:schemeClr val="bg1"/>
              </a:solidFill>
              <a:latin typeface="+mn-ea"/>
              <a:cs typeface="華康楷書體W3" panose="03000309000000000000" pitchFamily="65" charset="-120"/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2400185" y="4941168"/>
            <a:ext cx="8598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b="1" dirty="0">
                <a:solidFill>
                  <a:srgbClr val="FF0000"/>
                </a:solidFill>
              </a:rPr>
              <a:t>＋</a:t>
            </a:r>
          </a:p>
        </p:txBody>
      </p:sp>
      <p:sp>
        <p:nvSpPr>
          <p:cNvPr id="52" name="文字方塊 51"/>
          <p:cNvSpPr txBox="1"/>
          <p:nvPr/>
        </p:nvSpPr>
        <p:spPr>
          <a:xfrm>
            <a:off x="4749500" y="5079667"/>
            <a:ext cx="3156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000099"/>
                </a:solidFill>
              </a:rPr>
              <a:t>→</a:t>
            </a:r>
            <a:r>
              <a:rPr lang="en-US" altLang="zh-TW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zh-TW" sz="4000" b="1" dirty="0" smtClean="0">
                <a:solidFill>
                  <a:srgbClr val="000099"/>
                </a:solidFill>
              </a:rPr>
              <a:t>×2</a:t>
            </a:r>
            <a:r>
              <a:rPr lang="en-US" altLang="zh-TW" sz="4800" b="1" dirty="0" smtClean="0">
                <a:solidFill>
                  <a:srgbClr val="FF0000"/>
                </a:solidFill>
              </a:rPr>
              <a:t>+</a:t>
            </a:r>
            <a:r>
              <a:rPr lang="en-US" altLang="zh-TW" sz="4000" b="1" dirty="0" smtClean="0">
                <a:solidFill>
                  <a:srgbClr val="FF33CC"/>
                </a:solidFill>
              </a:rPr>
              <a:t>4</a:t>
            </a:r>
            <a:r>
              <a:rPr lang="en-US" altLang="zh-TW" sz="4000" b="1" dirty="0" smtClean="0">
                <a:solidFill>
                  <a:srgbClr val="000099"/>
                </a:solidFill>
              </a:rPr>
              <a:t>×2</a:t>
            </a:r>
            <a:endParaRPr lang="zh-TW" altLang="en-US" sz="4000" b="1" dirty="0">
              <a:solidFill>
                <a:srgbClr val="000099"/>
              </a:solidFill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990359" y="764704"/>
            <a:ext cx="6966017" cy="781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40000"/>
              </a:lnSpc>
              <a:defRPr/>
            </a:pP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數棒的應用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</p:txBody>
      </p:sp>
    </p:spTree>
    <p:extLst>
      <p:ext uri="{BB962C8B-B14F-4D97-AF65-F5344CB8AC3E}">
        <p14:creationId xmlns:p14="http://schemas.microsoft.com/office/powerpoint/2010/main" val="48814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66512E-6 L 0.37535 -1.66512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9778E-7 L -1.11111E-6 0.1454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00833E-6 L -0.22083 0.1475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2" y="7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6716E-6 L 0.17343 0.14639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7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036E-6 L 0.0026 0.14824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5" presetClass="path" presetSubtype="0" accel="50000" decel="5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1.11111E-6 L -0.18056 1.11111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2" grpId="0"/>
      <p:bldP spid="49" grpId="0" animBg="1"/>
      <p:bldP spid="50" grpId="0" animBg="1"/>
      <p:bldP spid="50" grpId="1" animBg="1"/>
      <p:bldP spid="51" grpId="0"/>
      <p:bldP spid="5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3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 bwMode="auto">
          <a:xfrm>
            <a:off x="467544" y="1484784"/>
            <a:ext cx="7200800" cy="12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32607" y="2684070"/>
            <a:ext cx="7200800" cy="12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7544" y="3861184"/>
            <a:ext cx="7200800" cy="12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67544" y="5085184"/>
            <a:ext cx="7200800" cy="12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9" y="3207583"/>
            <a:ext cx="67627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65688"/>
            <a:ext cx="3276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818569"/>
            <a:ext cx="55626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6" y="1906689"/>
            <a:ext cx="9001125" cy="3648075"/>
          </a:xfrm>
          <a:prstGeom prst="rect">
            <a:avLst/>
          </a:prstGeom>
          <a:noFill/>
          <a:ln w="7620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336" y="432194"/>
            <a:ext cx="10763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字方塊 16"/>
          <p:cNvSpPr txBox="1"/>
          <p:nvPr/>
        </p:nvSpPr>
        <p:spPr>
          <a:xfrm>
            <a:off x="5076923" y="6577607"/>
            <a:ext cx="3994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TW" altLang="en-US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何鳳珠　</a:t>
            </a:r>
            <a:r>
              <a:rPr lang="en-US" altLang="zh-TW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2016/0</a:t>
            </a:r>
            <a:r>
              <a:rPr lang="en-US" altLang="zh-TW" sz="1400" spc="140" dirty="0" smtClean="0">
                <a:solidFill>
                  <a:srgbClr val="004200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8</a:t>
            </a:r>
            <a:r>
              <a:rPr lang="en-US" altLang="zh-TW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/</a:t>
            </a:r>
            <a:r>
              <a:rPr lang="en-US" altLang="zh-CN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23</a:t>
            </a:r>
            <a:r>
              <a:rPr lang="en-US" altLang="zh-TW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 </a:t>
            </a:r>
            <a:r>
              <a:rPr lang="zh-TW" altLang="en-US" sz="1400" spc="140" baseline="0" dirty="0" smtClean="0">
                <a:solidFill>
                  <a:srgbClr val="004200"/>
                </a:solidFill>
                <a:effectLst/>
                <a:latin typeface="華康中圓體" panose="020F0509000000000000" pitchFamily="49" charset="-120"/>
                <a:ea typeface="華康中圓體" panose="020F0509000000000000" pitchFamily="49" charset="-120"/>
              </a:rPr>
              <a:t>於</a:t>
            </a:r>
            <a:r>
              <a:rPr lang="zh-TW" altLang="en-US" sz="1400" spc="140" dirty="0" smtClean="0">
                <a:solidFill>
                  <a:srgbClr val="004200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台中市特教中心</a:t>
            </a:r>
            <a:endParaRPr lang="zh-TW" altLang="en-US" sz="1400" spc="140" baseline="0" dirty="0">
              <a:solidFill>
                <a:srgbClr val="004200"/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236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15616" y="548680"/>
            <a:ext cx="70567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接力棒</a:t>
            </a:r>
            <a:r>
              <a:rPr lang="zh-TW" altLang="en-US" sz="32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－接力棒～乘加混合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運算模組</a:t>
            </a:r>
            <a:r>
              <a:rPr lang="zh-TW" altLang="en-US" sz="24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　　　　　　　　　　　　　　　　　　　　　　　　　　　　　　　　　　　　　　　　　　　　　　　　　　　　　　　　　　　　　　　　　</a:t>
            </a:r>
            <a:endParaRPr lang="zh-TW" altLang="en-US" sz="3200" spc="300" dirty="0">
              <a:ln w="11430" cmpd="sng">
                <a:noFill/>
                <a:prstDash val="solid"/>
                <a:miter lim="800000"/>
              </a:ln>
              <a:solidFill>
                <a:srgbClr val="FFFF00"/>
              </a:solidFill>
              <a:effectLst>
                <a:glow rad="76200">
                  <a:srgbClr val="FFFF00"/>
                </a:glo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484784"/>
            <a:ext cx="7128792" cy="4469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667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圓角化對角線角落矩形 92"/>
          <p:cNvSpPr/>
          <p:nvPr/>
        </p:nvSpPr>
        <p:spPr>
          <a:xfrm>
            <a:off x="996335" y="1484784"/>
            <a:ext cx="6921070" cy="832073"/>
          </a:xfrm>
          <a:prstGeom prst="round2Diag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076325" indent="-1076325">
              <a:lnSpc>
                <a:spcPct val="125000"/>
              </a:lnSpc>
            </a:pP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任務：看</a:t>
            </a:r>
            <a:r>
              <a:rPr lang="zh-TW" altLang="en-US" sz="3200" dirty="0" smtClean="0">
                <a:solidFill>
                  <a:srgbClr val="FF0000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算式牌</a:t>
            </a: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取出相對應的數棒。</a:t>
            </a:r>
            <a:endParaRPr lang="en-US" altLang="zh-TW" sz="3200" dirty="0">
              <a:solidFill>
                <a:schemeClr val="bg2"/>
              </a:solidFill>
              <a:latin typeface="超世紀新粗黑" panose="02000000000000000000" pitchFamily="2" charset="-120"/>
              <a:ea typeface="超世紀新粗黑" panose="02000000000000000000" pitchFamily="2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630160"/>
            <a:ext cx="61926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接力棒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－做數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lang="zh-TW" altLang="en-US" sz="3200" spc="300" dirty="0">
              <a:ln w="11430" cmpd="sng">
                <a:noFill/>
                <a:prstDash val="solid"/>
                <a:miter lim="800000"/>
              </a:ln>
              <a:solidFill>
                <a:srgbClr val="FFFF00"/>
              </a:solidFill>
              <a:effectLst>
                <a:glow rad="76200">
                  <a:srgbClr val="FFFF00"/>
                </a:glo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pic>
        <p:nvPicPr>
          <p:cNvPr id="3" name="圖片 2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780928"/>
            <a:ext cx="446449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群組 1"/>
          <p:cNvGrpSpPr/>
          <p:nvPr/>
        </p:nvGrpSpPr>
        <p:grpSpPr>
          <a:xfrm>
            <a:off x="5655195" y="4509120"/>
            <a:ext cx="1049611" cy="432048"/>
            <a:chOff x="5655195" y="4509120"/>
            <a:chExt cx="1049611" cy="432048"/>
          </a:xfrm>
        </p:grpSpPr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9" t="-2135" b="90713"/>
            <a:stretch/>
          </p:blipFill>
          <p:spPr>
            <a:xfrm flipH="1">
              <a:off x="5655195" y="4509120"/>
              <a:ext cx="576065" cy="432048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9" t="-2135" b="90713"/>
            <a:stretch/>
          </p:blipFill>
          <p:spPr>
            <a:xfrm flipH="1">
              <a:off x="6128741" y="4509120"/>
              <a:ext cx="576065" cy="432048"/>
            </a:xfrm>
            <a:prstGeom prst="rect">
              <a:avLst/>
            </a:prstGeom>
          </p:spPr>
        </p:pic>
      </p:grpSp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4" t="69760" r="-3914" b="20722"/>
          <a:stretch/>
        </p:blipFill>
        <p:spPr>
          <a:xfrm flipH="1">
            <a:off x="5550813" y="3521020"/>
            <a:ext cx="2916000" cy="3600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83" t="49700" b="40782"/>
          <a:stretch/>
        </p:blipFill>
        <p:spPr>
          <a:xfrm flipH="1">
            <a:off x="5691579" y="4052798"/>
            <a:ext cx="216024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5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圓角化對角線角落矩形 92"/>
          <p:cNvSpPr/>
          <p:nvPr/>
        </p:nvSpPr>
        <p:spPr>
          <a:xfrm>
            <a:off x="996335" y="1484784"/>
            <a:ext cx="6921070" cy="832073"/>
          </a:xfrm>
          <a:prstGeom prst="round2Diag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076325" indent="-1076325">
              <a:lnSpc>
                <a:spcPct val="125000"/>
              </a:lnSpc>
            </a:pP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任務：看</a:t>
            </a:r>
            <a:r>
              <a:rPr lang="zh-TW" altLang="en-US" sz="3200" dirty="0" smtClean="0">
                <a:solidFill>
                  <a:srgbClr val="FF0000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算式牌</a:t>
            </a: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取出相對應的數棒。</a:t>
            </a:r>
            <a:endParaRPr lang="en-US" altLang="zh-TW" sz="3200" dirty="0">
              <a:solidFill>
                <a:schemeClr val="bg2"/>
              </a:solidFill>
              <a:latin typeface="超世紀新粗黑" panose="02000000000000000000" pitchFamily="2" charset="-120"/>
              <a:ea typeface="超世紀新粗黑" panose="02000000000000000000" pitchFamily="2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630160"/>
            <a:ext cx="61926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接力棒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－做數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lang="zh-TW" altLang="en-US" sz="3200" spc="300" dirty="0">
              <a:ln w="11430" cmpd="sng">
                <a:noFill/>
                <a:prstDash val="solid"/>
                <a:miter lim="800000"/>
              </a:ln>
              <a:solidFill>
                <a:srgbClr val="FFFF00"/>
              </a:solidFill>
              <a:effectLst>
                <a:glow rad="76200">
                  <a:srgbClr val="FFFF00"/>
                </a:glo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pic>
        <p:nvPicPr>
          <p:cNvPr id="7" name="圖片 6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72" y="2924944"/>
            <a:ext cx="446449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71"/>
          <a:stretch/>
        </p:blipFill>
        <p:spPr>
          <a:xfrm flipH="1">
            <a:off x="5652120" y="4874141"/>
            <a:ext cx="3312369" cy="398268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5" t="9344" b="81137"/>
          <a:stretch/>
        </p:blipFill>
        <p:spPr>
          <a:xfrm flipH="1">
            <a:off x="5654824" y="4338882"/>
            <a:ext cx="1008111" cy="36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5" t="9344" b="81137"/>
          <a:stretch/>
        </p:blipFill>
        <p:spPr>
          <a:xfrm flipH="1">
            <a:off x="5654824" y="3895330"/>
            <a:ext cx="1008111" cy="36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5" t="9344" b="81137"/>
          <a:stretch/>
        </p:blipFill>
        <p:spPr>
          <a:xfrm flipH="1">
            <a:off x="5654824" y="3429000"/>
            <a:ext cx="100811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5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圓角化對角線角落矩形 92"/>
          <p:cNvSpPr/>
          <p:nvPr/>
        </p:nvSpPr>
        <p:spPr>
          <a:xfrm>
            <a:off x="996335" y="1484784"/>
            <a:ext cx="6921070" cy="832073"/>
          </a:xfrm>
          <a:prstGeom prst="round2Diag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076325" indent="-1076325">
              <a:lnSpc>
                <a:spcPct val="125000"/>
              </a:lnSpc>
            </a:pP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任務：看</a:t>
            </a:r>
            <a:r>
              <a:rPr lang="zh-TW" altLang="en-US" sz="3200" dirty="0" smtClean="0">
                <a:solidFill>
                  <a:srgbClr val="FF0000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算式牌</a:t>
            </a: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取出相對應的數棒。</a:t>
            </a:r>
            <a:endParaRPr lang="en-US" altLang="zh-TW" sz="3200" dirty="0">
              <a:solidFill>
                <a:schemeClr val="bg2"/>
              </a:solidFill>
              <a:latin typeface="超世紀新粗黑" panose="02000000000000000000" pitchFamily="2" charset="-120"/>
              <a:ea typeface="超世紀新粗黑" panose="02000000000000000000" pitchFamily="2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630160"/>
            <a:ext cx="61926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接力棒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－做數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lang="zh-TW" altLang="en-US" sz="3200" spc="300" dirty="0">
              <a:ln w="11430" cmpd="sng">
                <a:noFill/>
                <a:prstDash val="solid"/>
                <a:miter lim="800000"/>
              </a:ln>
              <a:solidFill>
                <a:srgbClr val="FFFF00"/>
              </a:solidFill>
              <a:effectLst>
                <a:glow rad="76200">
                  <a:srgbClr val="FFFF00"/>
                </a:glo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pic>
        <p:nvPicPr>
          <p:cNvPr id="8" name="圖片 7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08920"/>
            <a:ext cx="446449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9385" r="12" b="10146"/>
          <a:stretch/>
        </p:blipFill>
        <p:spPr>
          <a:xfrm flipH="1">
            <a:off x="5652120" y="3284984"/>
            <a:ext cx="3312000" cy="396000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5661620" y="3861048"/>
            <a:ext cx="1049611" cy="432048"/>
            <a:chOff x="5661620" y="3861048"/>
            <a:chExt cx="1049611" cy="432048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9" t="-2135" b="90713"/>
            <a:stretch/>
          </p:blipFill>
          <p:spPr>
            <a:xfrm flipH="1">
              <a:off x="5661620" y="3861048"/>
              <a:ext cx="576065" cy="432048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9" t="-2135" b="90713"/>
            <a:stretch/>
          </p:blipFill>
          <p:spPr>
            <a:xfrm flipH="1">
              <a:off x="6135166" y="3861048"/>
              <a:ext cx="576065" cy="432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77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圓角化對角線角落矩形 92"/>
          <p:cNvSpPr/>
          <p:nvPr/>
        </p:nvSpPr>
        <p:spPr>
          <a:xfrm>
            <a:off x="998530" y="1484784"/>
            <a:ext cx="6921070" cy="832073"/>
          </a:xfrm>
          <a:prstGeom prst="round2Diag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076325" indent="-1076325">
              <a:lnSpc>
                <a:spcPct val="125000"/>
              </a:lnSpc>
            </a:pP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任務：看</a:t>
            </a:r>
            <a:r>
              <a:rPr lang="zh-TW" altLang="en-US" sz="3200" dirty="0" smtClean="0">
                <a:solidFill>
                  <a:srgbClr val="FF0000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數棒牌</a:t>
            </a:r>
            <a:r>
              <a:rPr lang="zh-TW" altLang="en-US" sz="3200" u="sng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喊出</a:t>
            </a: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或</a:t>
            </a:r>
            <a:r>
              <a:rPr lang="zh-TW" altLang="en-US" sz="3200" u="sng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寫出</a:t>
            </a:r>
            <a:r>
              <a:rPr lang="zh-TW" altLang="en-US" sz="3200" dirty="0" smtClean="0">
                <a:solidFill>
                  <a:schemeClr val="bg2"/>
                </a:solidFill>
                <a:latin typeface="超世紀新粗黑" panose="02000000000000000000" pitchFamily="2" charset="-120"/>
                <a:ea typeface="超世紀新粗黑" panose="02000000000000000000" pitchFamily="2" charset="-120"/>
              </a:rPr>
              <a:t>算式。</a:t>
            </a:r>
            <a:endParaRPr lang="en-US" altLang="zh-TW" sz="3200" dirty="0">
              <a:solidFill>
                <a:schemeClr val="bg2"/>
              </a:solidFill>
              <a:latin typeface="超世紀新粗黑" panose="02000000000000000000" pitchFamily="2" charset="-120"/>
              <a:ea typeface="超世紀新粗黑" panose="02000000000000000000" pitchFamily="2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630160"/>
            <a:ext cx="61926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接力棒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zh-TW" altLang="en-US" sz="40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寫</a:t>
            </a:r>
            <a:r>
              <a:rPr lang="zh-TW" altLang="en-US" sz="40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數</a:t>
            </a:r>
            <a:r>
              <a:rPr lang="zh-TW" altLang="en-US" sz="3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　　　　　　　　　　　　　　　　　　　　　　　　　　　　　　　　　　　　　　　　　　　　　　　　　　　　　　　　　　　　　　　　　　　　　　　</a:t>
            </a:r>
            <a:endParaRPr lang="zh-TW" altLang="en-US" sz="3200" spc="300" dirty="0">
              <a:ln w="11430" cmpd="sng">
                <a:noFill/>
                <a:prstDash val="solid"/>
                <a:miter lim="800000"/>
              </a:ln>
              <a:solidFill>
                <a:srgbClr val="FFFF00"/>
              </a:solidFill>
              <a:effectLst>
                <a:glow rad="76200">
                  <a:srgbClr val="FFFF00"/>
                </a:glow>
              </a:effectLst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63595"/>
            <a:ext cx="5626893" cy="34397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63595"/>
            <a:ext cx="5626892" cy="342952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63595"/>
            <a:ext cx="5616624" cy="34397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63595"/>
            <a:ext cx="5616624" cy="34397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449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9" name="文字方塊 18"/>
          <p:cNvSpPr txBox="1"/>
          <p:nvPr/>
        </p:nvSpPr>
        <p:spPr>
          <a:xfrm>
            <a:off x="1354790" y="3068960"/>
            <a:ext cx="6696744" cy="1396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4-n-06 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</a:t>
            </a:r>
            <a:r>
              <a:rPr lang="zh-TW" altLang="zh-TW" sz="30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在平分情境中，理解分數之「整數相除」的意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涵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23528" y="6309320"/>
            <a:ext cx="8424936" cy="4591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4-n-06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能在平分情境中，理解分數之「整數相除」的意涵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3095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671993" y="980728"/>
            <a:ext cx="7775198" cy="4536504"/>
            <a:chOff x="671993" y="1124744"/>
            <a:chExt cx="7775198" cy="4536504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786"/>
            <a:stretch/>
          </p:blipFill>
          <p:spPr>
            <a:xfrm>
              <a:off x="742335" y="1124744"/>
              <a:ext cx="7704856" cy="2548326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76"/>
            <a:stretch/>
          </p:blipFill>
          <p:spPr>
            <a:xfrm>
              <a:off x="742335" y="4101903"/>
              <a:ext cx="7704856" cy="155934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71" t="54498" r="871" b="26988"/>
            <a:stretch/>
          </p:blipFill>
          <p:spPr>
            <a:xfrm>
              <a:off x="671993" y="3606556"/>
              <a:ext cx="7704856" cy="627272"/>
            </a:xfrm>
            <a:prstGeom prst="rect">
              <a:avLst/>
            </a:prstGeom>
          </p:spPr>
        </p:pic>
      </p:grpSp>
      <p:sp>
        <p:nvSpPr>
          <p:cNvPr id="19" name="文字方塊 18"/>
          <p:cNvSpPr txBox="1"/>
          <p:nvPr/>
        </p:nvSpPr>
        <p:spPr>
          <a:xfrm>
            <a:off x="1354790" y="2708920"/>
            <a:ext cx="6696744" cy="21348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4-n-15 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</a:t>
            </a:r>
            <a:r>
              <a:rPr lang="zh-TW" altLang="zh-TW" sz="30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認識面積單位「平方公尺」，及「平方公分」、「平方公尺」間的關係，並作相關</a:t>
            </a:r>
            <a:r>
              <a:rPr lang="zh-TW" altLang="zh-TW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計算</a:t>
            </a:r>
            <a:r>
              <a:rPr lang="zh-TW" altLang="en-US" sz="30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z="30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07504" y="6309320"/>
            <a:ext cx="8964488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4-n-15 </a:t>
            </a:r>
            <a:r>
              <a:rPr lang="zh-TW" altLang="zh-TW" spc="-18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能認識面積單位「平方公尺」，及「平方公分」、「平方公尺」間的關係，並作相關計算</a:t>
            </a:r>
            <a:r>
              <a:rPr lang="zh-TW" altLang="en-US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8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819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2" y="2708920"/>
            <a:ext cx="5724469" cy="325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79912" y="5235277"/>
            <a:ext cx="2736304" cy="42597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323528" y="6309320"/>
            <a:ext cx="8424936" cy="8745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4-n-06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能在平分情境中，理解分數之「整數相除」的意涵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</a:p>
          <a:p>
            <a:pPr>
              <a:lnSpc>
                <a:spcPct val="150000"/>
              </a:lnSpc>
            </a:pP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75777" y="702276"/>
            <a:ext cx="7290274" cy="1212640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一瓶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果汁可以倒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12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杯，媽媽將一瓶果汁全部平分給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6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人，每人可分得多少瓶</a:t>
            </a: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？</a:t>
            </a:r>
            <a:endParaRPr lang="en-US" altLang="zh-TW" sz="28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2348880"/>
            <a:ext cx="2375545" cy="29084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12/6</a:t>
            </a: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3000" b="1" dirty="0" smtClean="0">
                <a:solidFill>
                  <a:sysClr val="windowText" lastClr="00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6/12</a:t>
            </a: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3000" b="1" dirty="0" smtClean="0">
                <a:solidFill>
                  <a:srgbClr val="FF0000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1/6</a:t>
            </a:r>
            <a:endParaRPr lang="en-US" altLang="zh-TW" sz="3000" b="1" dirty="0">
              <a:solidFill>
                <a:srgbClr val="FF0000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000" b="1" dirty="0" smtClean="0">
                <a:solidFill>
                  <a:schemeClr val="tx1"/>
                </a:solidFill>
                <a:latin typeface="+mn-ea"/>
                <a:cs typeface="華康楷書體W3" panose="03000309000000000000" pitchFamily="65" charset="-120"/>
                <a:sym typeface="Wingdings"/>
              </a:rPr>
              <a:t>1/12</a:t>
            </a:r>
            <a:endParaRPr lang="en-US" altLang="zh-TW" sz="3000" b="1" dirty="0">
              <a:solidFill>
                <a:schemeClr val="tx1"/>
              </a:solidFill>
              <a:latin typeface="+mn-ea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6212" y="3861048"/>
            <a:ext cx="2736304" cy="42597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7120759" y="3717032"/>
            <a:ext cx="1145292" cy="7587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" name="群組 9"/>
          <p:cNvGrpSpPr/>
          <p:nvPr/>
        </p:nvGrpSpPr>
        <p:grpSpPr>
          <a:xfrm>
            <a:off x="1164901" y="2813111"/>
            <a:ext cx="7960297" cy="3521239"/>
            <a:chOff x="909638" y="3068960"/>
            <a:chExt cx="7960297" cy="3521239"/>
          </a:xfrm>
        </p:grpSpPr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7596" y="3789040"/>
              <a:ext cx="1842339" cy="280115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雲朵形圖說文字 16"/>
            <p:cNvSpPr/>
            <p:nvPr/>
          </p:nvSpPr>
          <p:spPr>
            <a:xfrm>
              <a:off x="909638" y="3068960"/>
              <a:ext cx="5900405" cy="2664296"/>
            </a:xfrm>
            <a:prstGeom prst="cloudCallout">
              <a:avLst>
                <a:gd name="adj1" fmla="val 52141"/>
                <a:gd name="adj2" fmla="val 28614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TW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你會出怎樣的選項來測驗學生呢？</a:t>
              </a:r>
              <a:endPara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橢圓 1"/>
          <p:cNvSpPr/>
          <p:nvPr/>
        </p:nvSpPr>
        <p:spPr>
          <a:xfrm>
            <a:off x="987018" y="776608"/>
            <a:ext cx="848678" cy="5319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3491880" y="776608"/>
            <a:ext cx="848678" cy="5319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987018" y="1331476"/>
            <a:ext cx="1784782" cy="5319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4770024" y="1331476"/>
            <a:ext cx="1242135" cy="5319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02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8" grpId="0" animBg="1"/>
      <p:bldP spid="19" grpId="0" animBg="1"/>
      <p:bldP spid="2" grpId="0" animBg="1"/>
      <p:bldP spid="15" grpId="0" animBg="1"/>
      <p:bldP spid="20" grpId="0" animBg="1"/>
      <p:bldP spid="2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8745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4-n-06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能在平分情境中，理解分數之「整數相除」的意涵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</a:p>
          <a:p>
            <a:pPr>
              <a:lnSpc>
                <a:spcPct val="150000"/>
              </a:lnSpc>
            </a:pP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015264" y="903040"/>
            <a:ext cx="727569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</a:p>
          <a:p>
            <a:pPr marL="531813" indent="-531813">
              <a:lnSpc>
                <a:spcPct val="150000"/>
              </a:lnSpc>
            </a:pP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讓學生辨認下列題目有何相異之處：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zh-TW" sz="2400" dirty="0">
                <a:latin typeface="+mn-ea"/>
              </a:rPr>
              <a:t>一瓶果汁可以倒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人，每人可分得多少瓶？</a:t>
            </a:r>
            <a:endParaRPr lang="en-US" altLang="zh-TW" sz="2400" dirty="0">
              <a:latin typeface="+mn-ea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400" dirty="0">
                <a:latin typeface="+mn-ea"/>
                <a:sym typeface="Wingdings 2"/>
              </a:rPr>
              <a:t>(2)</a:t>
            </a:r>
            <a:r>
              <a:rPr lang="zh-TW" altLang="zh-TW" sz="2400" dirty="0">
                <a:latin typeface="+mn-ea"/>
              </a:rPr>
              <a:t>一瓶果汁可以倒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dirty="0" smtClean="0">
                <a:latin typeface="+mn-ea"/>
              </a:rPr>
              <a:t>多少</a:t>
            </a:r>
            <a:r>
              <a:rPr lang="zh-TW" altLang="en-US" sz="2400" dirty="0" smtClean="0">
                <a:latin typeface="+mn-ea"/>
              </a:rPr>
              <a:t>杯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 smtClean="0">
              <a:latin typeface="+mn-ea"/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1015264" y="905408"/>
            <a:ext cx="727569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</a:p>
          <a:p>
            <a:pPr marL="531813" indent="-531813">
              <a:lnSpc>
                <a:spcPct val="150000"/>
              </a:lnSpc>
            </a:pP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+mn-ea"/>
                <a:cs typeface="華康標楷體" panose="03000509000000000000" pitchFamily="65" charset="-120"/>
                <a:sym typeface="Wingdings 2"/>
              </a:rPr>
              <a:t>讓學生辨認下列題目有何相異之處：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+mn-ea"/>
              <a:cs typeface="華康標楷體" panose="03000509000000000000" pitchFamily="65" charset="-120"/>
              <a:sym typeface="Wingdings 2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zh-TW" sz="2400" b="1" dirty="0">
                <a:solidFill>
                  <a:srgbClr val="FF0000"/>
                </a:solidFill>
                <a:latin typeface="+mn-ea"/>
              </a:rPr>
              <a:t>一瓶</a:t>
            </a:r>
            <a:r>
              <a:rPr lang="zh-TW" altLang="zh-TW" sz="2400" dirty="0">
                <a:latin typeface="+mn-ea"/>
              </a:rPr>
              <a:t>果汁可以倒</a:t>
            </a:r>
            <a:r>
              <a:rPr lang="en-US" altLang="zh-TW" sz="2400" b="1" dirty="0">
                <a:solidFill>
                  <a:srgbClr val="FF0000"/>
                </a:solidFill>
                <a:latin typeface="+mn-ea"/>
              </a:rPr>
              <a:t>12</a:t>
            </a:r>
            <a:r>
              <a:rPr lang="zh-TW" altLang="zh-TW" sz="2400" b="1" dirty="0">
                <a:solidFill>
                  <a:srgbClr val="FF0000"/>
                </a:solidFill>
                <a:latin typeface="+mn-ea"/>
              </a:rPr>
              <a:t>杯</a:t>
            </a:r>
            <a:r>
              <a:rPr lang="zh-TW" altLang="zh-TW" sz="2400" dirty="0">
                <a:latin typeface="+mn-ea"/>
              </a:rPr>
              <a:t>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人，每人可分得多少</a:t>
            </a:r>
            <a:r>
              <a:rPr lang="zh-TW" altLang="zh-TW" sz="2400" b="1" dirty="0">
                <a:solidFill>
                  <a:srgbClr val="0000FF"/>
                </a:solidFill>
                <a:latin typeface="+mn-ea"/>
              </a:rPr>
              <a:t>瓶</a:t>
            </a:r>
            <a:r>
              <a:rPr lang="zh-TW" altLang="zh-TW" sz="2400" dirty="0">
                <a:latin typeface="+mn-ea"/>
              </a:rPr>
              <a:t>？</a:t>
            </a:r>
            <a:endParaRPr lang="en-US" altLang="zh-TW" sz="2400" dirty="0">
              <a:latin typeface="+mn-ea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400" dirty="0">
                <a:latin typeface="+mn-ea"/>
                <a:sym typeface="Wingdings 2"/>
              </a:rPr>
              <a:t>(2</a:t>
            </a:r>
            <a:r>
              <a:rPr lang="en-US" altLang="zh-TW" sz="2400" dirty="0" smtClean="0">
                <a:latin typeface="+mn-ea"/>
                <a:sym typeface="Wingdings 2"/>
              </a:rPr>
              <a:t>)</a:t>
            </a:r>
            <a:r>
              <a:rPr lang="zh-TW" altLang="zh-TW" sz="2400" b="1" dirty="0">
                <a:solidFill>
                  <a:srgbClr val="FF0000"/>
                </a:solidFill>
                <a:latin typeface="+mn-ea"/>
              </a:rPr>
              <a:t>一瓶</a:t>
            </a:r>
            <a:r>
              <a:rPr lang="zh-TW" altLang="zh-TW" sz="2400" dirty="0" smtClean="0">
                <a:latin typeface="+mn-ea"/>
              </a:rPr>
              <a:t>果汁</a:t>
            </a:r>
            <a:r>
              <a:rPr lang="zh-TW" altLang="zh-TW" sz="2400" dirty="0">
                <a:latin typeface="+mn-ea"/>
              </a:rPr>
              <a:t>可以倒</a:t>
            </a:r>
            <a:r>
              <a:rPr lang="en-US" altLang="zh-TW" sz="2400" b="1" dirty="0">
                <a:solidFill>
                  <a:srgbClr val="FF0000"/>
                </a:solidFill>
                <a:latin typeface="+mn-ea"/>
              </a:rPr>
              <a:t>12</a:t>
            </a:r>
            <a:r>
              <a:rPr lang="zh-TW" altLang="zh-TW" sz="2400" b="1" dirty="0">
                <a:solidFill>
                  <a:srgbClr val="FF0000"/>
                </a:solidFill>
                <a:latin typeface="+mn-ea"/>
              </a:rPr>
              <a:t>杯</a:t>
            </a:r>
            <a:r>
              <a:rPr lang="zh-TW" altLang="zh-TW" sz="2400" dirty="0">
                <a:latin typeface="+mn-ea"/>
              </a:rPr>
              <a:t>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dirty="0" smtClean="0">
                <a:latin typeface="+mn-ea"/>
              </a:rPr>
              <a:t>多少</a:t>
            </a:r>
            <a:r>
              <a:rPr lang="zh-TW" altLang="en-US" sz="2400" b="1" dirty="0">
                <a:solidFill>
                  <a:srgbClr val="0000FF"/>
                </a:solidFill>
                <a:latin typeface="+mn-ea"/>
              </a:rPr>
              <a:t>杯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766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323528" y="6309320"/>
            <a:ext cx="8424936" cy="8745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4-n-06 </a:t>
            </a:r>
            <a:r>
              <a:rPr lang="zh-TW" altLang="zh-TW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能在平分情境中，理解分數之「整數相除」的意涵</a:t>
            </a:r>
            <a:r>
              <a:rPr lang="zh-TW" altLang="en-US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</a:p>
          <a:p>
            <a:pPr>
              <a:lnSpc>
                <a:spcPct val="150000"/>
              </a:lnSpc>
            </a:pPr>
            <a:endParaRPr lang="zh-TW" altLang="en-US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015264" y="908720"/>
            <a:ext cx="727569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r>
              <a:rPr lang="en-US" altLang="zh-TW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……</a:t>
            </a:r>
            <a:r>
              <a:rPr lang="zh-TW" altLang="en-US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再拓展</a:t>
            </a:r>
            <a:endParaRPr lang="en-US" altLang="zh-TW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127000">
                  <a:schemeClr val="accent1">
                    <a:satMod val="175000"/>
                    <a:alpha val="91000"/>
                  </a:schemeClr>
                </a:glow>
              </a:effectLst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  <a:p>
            <a:pPr marL="531813" indent="-531813">
              <a:lnSpc>
                <a:spcPct val="150000"/>
              </a:lnSpc>
            </a:pP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標楷體" panose="03000509000000000000" pitchFamily="65" charset="-120"/>
                <a:ea typeface="華康標楷體" panose="03000509000000000000" pitchFamily="65" charset="-120"/>
                <a:cs typeface="華康標楷體" panose="03000509000000000000" pitchFamily="65" charset="-120"/>
                <a:sym typeface="Wingdings 2"/>
              </a:rPr>
              <a:t>讓學生辨認下列題目有何相異之處：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華康標楷體" panose="03000509000000000000" pitchFamily="65" charset="-120"/>
              <a:ea typeface="華康標楷體" panose="03000509000000000000" pitchFamily="65" charset="-120"/>
              <a:cs typeface="華康標楷體" panose="03000509000000000000" pitchFamily="65" charset="-120"/>
              <a:sym typeface="Wingdings 2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zh-TW" sz="2400" dirty="0">
                <a:latin typeface="+mn-ea"/>
              </a:rPr>
              <a:t>一瓶</a:t>
            </a:r>
            <a:r>
              <a:rPr lang="zh-TW" altLang="zh-TW" sz="2400" dirty="0" smtClean="0">
                <a:latin typeface="+mn-ea"/>
              </a:rPr>
              <a:t>果汁</a:t>
            </a:r>
            <a:r>
              <a:rPr lang="zh-TW" altLang="en-US" sz="2400" dirty="0" smtClean="0">
                <a:latin typeface="+mn-ea"/>
              </a:rPr>
              <a:t>容量是</a:t>
            </a:r>
            <a:r>
              <a:rPr lang="en-US" altLang="zh-TW" sz="2400" dirty="0" smtClean="0">
                <a:latin typeface="+mn-ea"/>
              </a:rPr>
              <a:t>2</a:t>
            </a:r>
            <a:r>
              <a:rPr lang="zh-TW" altLang="en-US" sz="2400" dirty="0" smtClean="0">
                <a:latin typeface="+mn-ea"/>
              </a:rPr>
              <a:t>公升，</a:t>
            </a:r>
            <a:r>
              <a:rPr lang="zh-TW" altLang="zh-TW" sz="2400" dirty="0" smtClean="0">
                <a:latin typeface="+mn-ea"/>
              </a:rPr>
              <a:t>可以倒</a:t>
            </a:r>
            <a:r>
              <a:rPr lang="zh-TW" altLang="en-US" sz="2400" dirty="0" smtClean="0">
                <a:latin typeface="+mn-ea"/>
              </a:rPr>
              <a:t>成</a:t>
            </a:r>
            <a:r>
              <a:rPr lang="en-US" altLang="zh-TW" sz="2400" dirty="0" smtClean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人，每人可分得多少瓶？</a:t>
            </a:r>
            <a:endParaRPr lang="en-US" altLang="zh-TW" sz="2400" dirty="0">
              <a:latin typeface="+mn-ea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400" dirty="0">
                <a:latin typeface="+mn-ea"/>
                <a:sym typeface="Wingdings 2"/>
              </a:rPr>
              <a:t>(2</a:t>
            </a:r>
            <a:r>
              <a:rPr lang="en-US" altLang="zh-TW" sz="2400" dirty="0" smtClean="0">
                <a:latin typeface="+mn-ea"/>
                <a:sym typeface="Wingdings 2"/>
              </a:rPr>
              <a:t>)</a:t>
            </a:r>
            <a:r>
              <a:rPr lang="zh-TW" altLang="zh-TW" sz="2400" dirty="0">
                <a:latin typeface="+mn-ea"/>
              </a:rPr>
              <a:t>一瓶果汁</a:t>
            </a:r>
            <a:r>
              <a:rPr lang="zh-TW" altLang="en-US" sz="2400" dirty="0">
                <a:latin typeface="+mn-ea"/>
              </a:rPr>
              <a:t>容量</a:t>
            </a:r>
            <a:r>
              <a:rPr lang="zh-TW" altLang="en-US" sz="2400" dirty="0" smtClean="0">
                <a:latin typeface="+mn-ea"/>
              </a:rPr>
              <a:t>是</a:t>
            </a:r>
            <a:r>
              <a:rPr lang="en-US" altLang="zh-TW" sz="2400" dirty="0" smtClean="0">
                <a:latin typeface="+mn-ea"/>
              </a:rPr>
              <a:t>2</a:t>
            </a:r>
            <a:r>
              <a:rPr lang="zh-TW" altLang="en-US" sz="2400" dirty="0" smtClean="0">
                <a:latin typeface="+mn-ea"/>
              </a:rPr>
              <a:t>公升</a:t>
            </a:r>
            <a:r>
              <a:rPr lang="zh-TW" altLang="en-US" sz="2400" dirty="0">
                <a:latin typeface="+mn-ea"/>
              </a:rPr>
              <a:t>，</a:t>
            </a:r>
            <a:r>
              <a:rPr lang="zh-TW" altLang="zh-TW" sz="2400" dirty="0">
                <a:latin typeface="+mn-ea"/>
              </a:rPr>
              <a:t>可以倒</a:t>
            </a:r>
            <a:r>
              <a:rPr lang="zh-TW" altLang="en-US" sz="2400" dirty="0">
                <a:latin typeface="+mn-ea"/>
              </a:rPr>
              <a:t>成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dirty="0" smtClean="0">
                <a:latin typeface="+mn-ea"/>
              </a:rPr>
              <a:t>多少</a:t>
            </a:r>
            <a:r>
              <a:rPr lang="zh-TW" altLang="en-US" sz="2400" dirty="0">
                <a:latin typeface="+mn-ea"/>
              </a:rPr>
              <a:t>杯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 smtClean="0">
              <a:latin typeface="+mn-ea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400" dirty="0" smtClean="0">
                <a:latin typeface="+mn-ea"/>
              </a:rPr>
              <a:t>(3)</a:t>
            </a:r>
            <a:r>
              <a:rPr lang="zh-TW" altLang="zh-TW" sz="2400" dirty="0">
                <a:latin typeface="+mn-ea"/>
              </a:rPr>
              <a:t>一瓶果汁</a:t>
            </a:r>
            <a:r>
              <a:rPr lang="zh-TW" altLang="en-US" sz="2400" dirty="0">
                <a:latin typeface="+mn-ea"/>
              </a:rPr>
              <a:t>容量</a:t>
            </a:r>
            <a:r>
              <a:rPr lang="zh-TW" altLang="en-US" sz="2400" dirty="0" smtClean="0">
                <a:latin typeface="+mn-ea"/>
              </a:rPr>
              <a:t>是</a:t>
            </a:r>
            <a:r>
              <a:rPr lang="en-US" altLang="zh-TW" sz="2400" dirty="0" smtClean="0">
                <a:latin typeface="+mn-ea"/>
              </a:rPr>
              <a:t>2</a:t>
            </a:r>
            <a:r>
              <a:rPr lang="zh-TW" altLang="en-US" sz="2400" dirty="0" smtClean="0">
                <a:latin typeface="+mn-ea"/>
              </a:rPr>
              <a:t>公升</a:t>
            </a:r>
            <a:r>
              <a:rPr lang="zh-TW" altLang="en-US" sz="2400" dirty="0">
                <a:latin typeface="+mn-ea"/>
              </a:rPr>
              <a:t>，</a:t>
            </a:r>
            <a:r>
              <a:rPr lang="zh-TW" altLang="zh-TW" sz="2400" dirty="0">
                <a:latin typeface="+mn-ea"/>
              </a:rPr>
              <a:t>可以倒</a:t>
            </a:r>
            <a:r>
              <a:rPr lang="zh-TW" altLang="en-US" sz="2400" dirty="0">
                <a:latin typeface="+mn-ea"/>
              </a:rPr>
              <a:t>成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dirty="0" smtClean="0">
                <a:latin typeface="+mn-ea"/>
              </a:rPr>
              <a:t>多少</a:t>
            </a:r>
            <a:r>
              <a:rPr lang="zh-TW" altLang="en-US" sz="2400" dirty="0" smtClean="0">
                <a:latin typeface="+mn-ea"/>
              </a:rPr>
              <a:t>公升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015264" y="908720"/>
            <a:ext cx="727569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0113" indent="-900113">
              <a:lnSpc>
                <a:spcPct val="150000"/>
              </a:lnSpc>
              <a:defRPr/>
            </a:pPr>
            <a:r>
              <a:rPr lang="en-US" altLang="zh-TW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《</a:t>
            </a:r>
            <a:r>
              <a:rPr lang="zh-TW" altLang="en-U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教學建議</a:t>
            </a:r>
            <a:r>
              <a:rPr lang="en-US" altLang="zh-TW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27000">
                    <a:schemeClr val="accent1">
                      <a:satMod val="175000"/>
                      <a:alpha val="91000"/>
                    </a:schemeClr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  <a:sym typeface="Wingdings 2"/>
              </a:rPr>
              <a:t>》</a:t>
            </a:r>
            <a:endParaRPr lang="en-US" altLang="zh-TW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 2"/>
            </a:endParaRPr>
          </a:p>
          <a:p>
            <a:pPr marL="531813" indent="-531813">
              <a:lnSpc>
                <a:spcPct val="150000"/>
              </a:lnSpc>
            </a:pPr>
            <a:r>
              <a:rPr lang="zh-TW" altLang="en-US" sz="2600" b="1" dirty="0" smtClean="0">
                <a:ln w="18415" cmpd="sng">
                  <a:noFill/>
                  <a:prstDash val="solid"/>
                </a:ln>
                <a:solidFill>
                  <a:srgbClr val="0033CC"/>
                </a:solidFill>
                <a:latin typeface="華康標楷體" panose="03000509000000000000" pitchFamily="65" charset="-120"/>
                <a:ea typeface="華康標楷體" panose="03000509000000000000" pitchFamily="65" charset="-120"/>
                <a:cs typeface="華康標楷體" panose="03000509000000000000" pitchFamily="65" charset="-120"/>
                <a:sym typeface="Wingdings 2"/>
              </a:rPr>
              <a:t>讓學生辨認下列題目有何相異之處：</a:t>
            </a:r>
            <a:endParaRPr lang="en-US" altLang="zh-TW" sz="2600" b="1" dirty="0" smtClean="0">
              <a:ln w="18415" cmpd="sng">
                <a:noFill/>
                <a:prstDash val="solid"/>
              </a:ln>
              <a:solidFill>
                <a:srgbClr val="0033CC"/>
              </a:solidFill>
              <a:latin typeface="華康標楷體" panose="03000509000000000000" pitchFamily="65" charset="-120"/>
              <a:ea typeface="華康標楷體" panose="03000509000000000000" pitchFamily="65" charset="-120"/>
              <a:cs typeface="華康標楷體" panose="03000509000000000000" pitchFamily="65" charset="-120"/>
              <a:sym typeface="Wingdings 2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600" b="1" dirty="0" smtClean="0">
                <a:ln w="18415" cmpd="sng">
                  <a:noFill/>
                  <a:prstDash val="solid"/>
                </a:ln>
                <a:latin typeface="+mn-ea"/>
                <a:cs typeface="華康標楷體" panose="03000509000000000000" pitchFamily="65" charset="-120"/>
                <a:sym typeface="Wingdings 2"/>
              </a:rPr>
              <a:t>(1)</a:t>
            </a:r>
            <a:r>
              <a:rPr lang="zh-TW" altLang="zh-TW" sz="2400" b="1" u="sng" dirty="0">
                <a:solidFill>
                  <a:srgbClr val="FF0000"/>
                </a:solidFill>
                <a:latin typeface="+mn-ea"/>
              </a:rPr>
              <a:t>一瓶</a:t>
            </a:r>
            <a:r>
              <a:rPr lang="zh-TW" altLang="zh-TW" sz="2400" dirty="0" smtClean="0">
                <a:latin typeface="+mn-ea"/>
              </a:rPr>
              <a:t>果汁</a:t>
            </a:r>
            <a:r>
              <a:rPr lang="zh-TW" altLang="en-US" sz="2400" dirty="0" smtClean="0">
                <a:latin typeface="+mn-ea"/>
              </a:rPr>
              <a:t>容量是</a:t>
            </a:r>
            <a:r>
              <a:rPr lang="en-US" altLang="zh-TW" sz="2400" dirty="0">
                <a:latin typeface="+mn-ea"/>
              </a:rPr>
              <a:t>2</a:t>
            </a:r>
            <a:r>
              <a:rPr lang="zh-TW" altLang="en-US" sz="2400" dirty="0">
                <a:latin typeface="+mn-ea"/>
              </a:rPr>
              <a:t>公升</a:t>
            </a:r>
            <a:r>
              <a:rPr lang="zh-TW" altLang="en-US" sz="2400" dirty="0" smtClean="0">
                <a:latin typeface="+mn-ea"/>
              </a:rPr>
              <a:t>，</a:t>
            </a:r>
            <a:r>
              <a:rPr lang="zh-TW" altLang="zh-TW" sz="2400" dirty="0" smtClean="0">
                <a:latin typeface="+mn-ea"/>
              </a:rPr>
              <a:t>可以倒</a:t>
            </a:r>
            <a:r>
              <a:rPr lang="zh-TW" altLang="en-US" sz="2400" dirty="0" smtClean="0">
                <a:latin typeface="+mn-ea"/>
              </a:rPr>
              <a:t>成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b="1" u="sng" dirty="0">
                <a:solidFill>
                  <a:srgbClr val="FF0000"/>
                </a:solidFill>
                <a:latin typeface="+mn-ea"/>
              </a:rPr>
              <a:t>多少瓶</a:t>
            </a:r>
            <a:r>
              <a:rPr lang="zh-TW" altLang="zh-TW" sz="2400" dirty="0">
                <a:latin typeface="+mn-ea"/>
              </a:rPr>
              <a:t>？</a:t>
            </a:r>
            <a:endParaRPr lang="en-US" altLang="zh-TW" sz="2400" dirty="0">
              <a:latin typeface="+mn-ea"/>
            </a:endParaRPr>
          </a:p>
          <a:p>
            <a:pPr marL="531813" lvl="0" indent="-531813">
              <a:lnSpc>
                <a:spcPct val="150000"/>
              </a:lnSpc>
            </a:pPr>
            <a:r>
              <a:rPr lang="en-US" altLang="zh-TW" sz="2400" dirty="0">
                <a:latin typeface="+mn-ea"/>
                <a:sym typeface="Wingdings 2"/>
              </a:rPr>
              <a:t>(2</a:t>
            </a:r>
            <a:r>
              <a:rPr lang="en-US" altLang="zh-TW" sz="2400" dirty="0" smtClean="0">
                <a:latin typeface="+mn-ea"/>
                <a:sym typeface="Wingdings 2"/>
              </a:rPr>
              <a:t>)</a:t>
            </a:r>
            <a:r>
              <a:rPr lang="zh-TW" altLang="zh-TW" sz="2400" dirty="0">
                <a:latin typeface="+mn-ea"/>
              </a:rPr>
              <a:t>一瓶果汁</a:t>
            </a:r>
            <a:r>
              <a:rPr lang="zh-TW" altLang="en-US" sz="2400" dirty="0">
                <a:latin typeface="+mn-ea"/>
              </a:rPr>
              <a:t>容量是</a:t>
            </a:r>
            <a:r>
              <a:rPr lang="en-US" altLang="zh-TW" sz="2400" dirty="0">
                <a:latin typeface="+mn-ea"/>
              </a:rPr>
              <a:t>2</a:t>
            </a:r>
            <a:r>
              <a:rPr lang="zh-TW" altLang="en-US" sz="2400" dirty="0">
                <a:latin typeface="+mn-ea"/>
              </a:rPr>
              <a:t>公升，</a:t>
            </a:r>
            <a:r>
              <a:rPr lang="zh-TW" altLang="zh-TW" sz="2400" dirty="0">
                <a:latin typeface="+mn-ea"/>
              </a:rPr>
              <a:t>可以倒</a:t>
            </a:r>
            <a:r>
              <a:rPr lang="zh-TW" altLang="en-US" sz="2400" dirty="0">
                <a:latin typeface="+mn-ea"/>
              </a:rPr>
              <a:t>成</a:t>
            </a:r>
            <a:r>
              <a:rPr lang="en-US" altLang="zh-TW" sz="2400" b="1" u="sng" dirty="0">
                <a:solidFill>
                  <a:srgbClr val="FF0000"/>
                </a:solidFill>
                <a:latin typeface="+mn-ea"/>
              </a:rPr>
              <a:t>12</a:t>
            </a:r>
            <a:r>
              <a:rPr lang="zh-TW" altLang="zh-TW" sz="2400" b="1" u="sng" dirty="0">
                <a:solidFill>
                  <a:srgbClr val="FF0000"/>
                </a:solidFill>
                <a:latin typeface="+mn-ea"/>
              </a:rPr>
              <a:t>杯</a:t>
            </a:r>
            <a:r>
              <a:rPr lang="zh-TW" altLang="zh-TW" sz="2400" dirty="0">
                <a:latin typeface="+mn-ea"/>
              </a:rPr>
              <a:t>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b="1" u="sng" dirty="0">
                <a:solidFill>
                  <a:srgbClr val="FF0000"/>
                </a:solidFill>
                <a:latin typeface="+mn-ea"/>
              </a:rPr>
              <a:t>多少</a:t>
            </a:r>
            <a:r>
              <a:rPr lang="zh-TW" altLang="en-US" sz="2400" b="1" u="sng" dirty="0">
                <a:solidFill>
                  <a:srgbClr val="FF0000"/>
                </a:solidFill>
                <a:latin typeface="+mn-ea"/>
              </a:rPr>
              <a:t>杯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 smtClean="0">
              <a:latin typeface="+mn-ea"/>
            </a:endParaRPr>
          </a:p>
          <a:p>
            <a:pPr marL="531813" indent="-531813">
              <a:lnSpc>
                <a:spcPct val="150000"/>
              </a:lnSpc>
            </a:pPr>
            <a:r>
              <a:rPr lang="en-US" altLang="zh-TW" sz="2400" dirty="0" smtClean="0">
                <a:latin typeface="+mn-ea"/>
              </a:rPr>
              <a:t>(3)</a:t>
            </a:r>
            <a:r>
              <a:rPr lang="zh-TW" altLang="zh-TW" sz="2400" dirty="0">
                <a:latin typeface="+mn-ea"/>
              </a:rPr>
              <a:t>一瓶果汁</a:t>
            </a:r>
            <a:r>
              <a:rPr lang="zh-TW" altLang="en-US" sz="2400" dirty="0">
                <a:latin typeface="+mn-ea"/>
              </a:rPr>
              <a:t>容量</a:t>
            </a:r>
            <a:r>
              <a:rPr lang="zh-TW" altLang="en-US" sz="2400" dirty="0" smtClean="0">
                <a:latin typeface="+mn-ea"/>
              </a:rPr>
              <a:t>是</a:t>
            </a:r>
            <a:r>
              <a:rPr lang="en-US" altLang="zh-TW" sz="2400" b="1" u="sng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TW" altLang="en-US" sz="2400" b="1" u="sng" dirty="0">
                <a:solidFill>
                  <a:srgbClr val="FF0000"/>
                </a:solidFill>
                <a:latin typeface="+mn-ea"/>
              </a:rPr>
              <a:t>公升</a:t>
            </a:r>
            <a:r>
              <a:rPr lang="zh-TW" altLang="en-US" sz="2400" dirty="0">
                <a:latin typeface="+mn-ea"/>
              </a:rPr>
              <a:t>，</a:t>
            </a:r>
            <a:r>
              <a:rPr lang="zh-TW" altLang="zh-TW" sz="2400" dirty="0">
                <a:latin typeface="+mn-ea"/>
              </a:rPr>
              <a:t>可以倒</a:t>
            </a:r>
            <a:r>
              <a:rPr lang="zh-TW" altLang="en-US" sz="2400" dirty="0">
                <a:latin typeface="+mn-ea"/>
              </a:rPr>
              <a:t>成</a:t>
            </a:r>
            <a:r>
              <a:rPr lang="en-US" altLang="zh-TW" sz="2400" dirty="0">
                <a:latin typeface="+mn-ea"/>
              </a:rPr>
              <a:t>12</a:t>
            </a:r>
            <a:r>
              <a:rPr lang="zh-TW" altLang="zh-TW" sz="2400" dirty="0">
                <a:latin typeface="+mn-ea"/>
              </a:rPr>
              <a:t>杯，媽媽將一瓶果汁全部平分給</a:t>
            </a:r>
            <a:r>
              <a:rPr lang="en-US" altLang="zh-TW" sz="2400" dirty="0">
                <a:latin typeface="+mn-ea"/>
              </a:rPr>
              <a:t>6</a:t>
            </a:r>
            <a:r>
              <a:rPr lang="zh-TW" altLang="zh-TW" sz="2400" dirty="0">
                <a:latin typeface="+mn-ea"/>
              </a:rPr>
              <a:t>人，每人可分得</a:t>
            </a:r>
            <a:r>
              <a:rPr lang="zh-TW" altLang="zh-TW" sz="2400" b="1" u="sng" dirty="0">
                <a:solidFill>
                  <a:srgbClr val="FF0000"/>
                </a:solidFill>
                <a:latin typeface="+mn-ea"/>
              </a:rPr>
              <a:t>多少</a:t>
            </a:r>
            <a:r>
              <a:rPr lang="zh-TW" altLang="en-US" sz="2400" b="1" u="sng" dirty="0">
                <a:solidFill>
                  <a:srgbClr val="FF0000"/>
                </a:solidFill>
                <a:latin typeface="+mn-ea"/>
              </a:rPr>
              <a:t>公升</a:t>
            </a:r>
            <a:r>
              <a:rPr lang="zh-TW" altLang="zh-TW" sz="2400" dirty="0" smtClean="0">
                <a:latin typeface="+mn-ea"/>
              </a:rPr>
              <a:t>？</a:t>
            </a:r>
            <a:endParaRPr lang="en-US" altLang="zh-TW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7827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081952" y="1632007"/>
            <a:ext cx="72014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如何命出好題目？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如何命出有創意的題目？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如何設計誘答選項？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如何抓住題型的核心概念？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這點點滴滴需要我們慢慢去體會</a:t>
            </a:r>
            <a:r>
              <a:rPr lang="en-US" altLang="zh-TW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……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728632" y="581507"/>
            <a:ext cx="1908076" cy="1050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TW" altLang="en-US" u="sng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結語</a:t>
            </a:r>
          </a:p>
        </p:txBody>
      </p:sp>
    </p:spTree>
    <p:extLst>
      <p:ext uri="{BB962C8B-B14F-4D97-AF65-F5344CB8AC3E}">
        <p14:creationId xmlns:p14="http://schemas.microsoft.com/office/powerpoint/2010/main" val="10999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956" y="2630759"/>
            <a:ext cx="5143500" cy="329436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139952" y="5149553"/>
            <a:ext cx="2448272" cy="40240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975777" y="702276"/>
            <a:ext cx="7290274" cy="1158459"/>
          </a:xfrm>
          <a:prstGeom prst="rect">
            <a:avLst/>
          </a:prstGeom>
          <a:gradFill>
            <a:gsLst>
              <a:gs pos="77000">
                <a:srgbClr val="FFCB1A"/>
              </a:gs>
              <a:gs pos="0">
                <a:srgbClr val="FFFF00"/>
              </a:gs>
              <a:gs pos="100000">
                <a:srgbClr val="FF9933"/>
              </a:gs>
            </a:gsLst>
            <a:lin ang="5400000" scaled="0"/>
          </a:gra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1001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公園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草地的面積是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25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平方公尺又</a:t>
            </a:r>
            <a:r>
              <a:rPr lang="en-US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300</a:t>
            </a:r>
            <a:r>
              <a:rPr lang="zh-TW" altLang="zh-TW" sz="2800" dirty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平方公分，也可以說是多少平方公分</a:t>
            </a:r>
            <a:r>
              <a:rPr lang="zh-TW" altLang="zh-TW" sz="2800" dirty="0" smtClean="0">
                <a:solidFill>
                  <a:sysClr val="windowText" lastClr="000000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？</a:t>
            </a:r>
            <a:endParaRPr lang="en-US" altLang="zh-TW" sz="2800" dirty="0">
              <a:solidFill>
                <a:sysClr val="windowText" lastClr="000000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72319" y="2654910"/>
            <a:ext cx="2375545" cy="27815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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2800</a:t>
            </a:r>
          </a:p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</a:t>
            </a:r>
            <a:r>
              <a:rPr lang="en-US" altLang="zh-TW" sz="30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25300</a:t>
            </a:r>
          </a:p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</a:t>
            </a:r>
            <a:r>
              <a:rPr lang="en-US" altLang="zh-TW" sz="3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250300</a:t>
            </a:r>
            <a:endParaRPr lang="en-US" altLang="zh-TW" sz="3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cs typeface="華康楷書體W3" panose="03000309000000000000" pitchFamily="65" charset="-120"/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zh-TW" altLang="en-US" sz="30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 2"/>
              </a:rPr>
              <a:t></a:t>
            </a:r>
            <a:r>
              <a:rPr lang="en-US" altLang="zh-TW" sz="30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cs typeface="華康楷書體W3" panose="03000309000000000000" pitchFamily="65" charset="-120"/>
                <a:sym typeface="Wingdings"/>
              </a:rPr>
              <a:t>2500300</a:t>
            </a:r>
            <a:endParaRPr lang="en-US" altLang="zh-TW" sz="30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cs typeface="華康楷書體W3" panose="03000309000000000000" pitchFamily="65" charset="-120"/>
              <a:sym typeface="Wingdings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07504" y="6309320"/>
            <a:ext cx="8964488" cy="5078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4-n-15 </a:t>
            </a:r>
            <a:r>
              <a:rPr lang="zh-TW" altLang="zh-TW" spc="-180" dirty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能認識面積單位「平方公尺」，及「平方公分」、「平方公尺」間的關係，並作相關計算</a:t>
            </a:r>
            <a:r>
              <a:rPr lang="zh-TW" altLang="en-US" spc="-180" dirty="0" smtClean="0">
                <a:solidFill>
                  <a:schemeClr val="bg1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。</a:t>
            </a:r>
            <a:endParaRPr lang="zh-TW" altLang="en-US" spc="-180" dirty="0">
              <a:solidFill>
                <a:schemeClr val="bg1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376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圖釘">
  <a:themeElements>
    <a:clrScheme name="圖釘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圖釘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圖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3312</TotalTime>
  <Words>4242</Words>
  <Application>Microsoft Office PowerPoint</Application>
  <PresentationFormat>如螢幕大小 (4:3)</PresentationFormat>
  <Paragraphs>600</Paragraphs>
  <Slides>83</Slides>
  <Notes>35</Notes>
  <HiddenSlides>0</HiddenSlides>
  <MMClips>0</MMClips>
  <ScaleCrop>false</ScaleCrop>
  <HeadingPairs>
    <vt:vector size="6" baseType="variant">
      <vt:variant>
        <vt:lpstr>使用字型</vt:lpstr>
      </vt:variant>
      <vt:variant>
        <vt:i4>35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83</vt:i4>
      </vt:variant>
    </vt:vector>
  </HeadingPairs>
  <TitlesOfParts>
    <vt:vector size="119" baseType="lpstr">
      <vt:lpstr>宋体</vt:lpstr>
      <vt:lpstr>Streetwise buddy</vt:lpstr>
      <vt:lpstr>金梅毛流行國際碼</vt:lpstr>
      <vt:lpstr>金梅浪漫豆豆字體</vt:lpstr>
      <vt:lpstr>金梅新毛楷國際碼</vt:lpstr>
      <vt:lpstr>華康中特圓體</vt:lpstr>
      <vt:lpstr>華康中黑體</vt:lpstr>
      <vt:lpstr>華康中圓體</vt:lpstr>
      <vt:lpstr>華康行書體</vt:lpstr>
      <vt:lpstr>華康行楷體W5</vt:lpstr>
      <vt:lpstr>華康娃娃體</vt:lpstr>
      <vt:lpstr>華康粗黑體</vt:lpstr>
      <vt:lpstr>華康新特明體</vt:lpstr>
      <vt:lpstr>華康新特圓體</vt:lpstr>
      <vt:lpstr>華康楷書體W3</vt:lpstr>
      <vt:lpstr>華康標楷體</vt:lpstr>
      <vt:lpstr>華康儷中宋</vt:lpstr>
      <vt:lpstr>華康儷中黑</vt:lpstr>
      <vt:lpstr>華康儷粗圓</vt:lpstr>
      <vt:lpstr>超世紀新粗黑</vt:lpstr>
      <vt:lpstr>超研澤海報體</vt:lpstr>
      <vt:lpstr>超研澤粗行楷</vt:lpstr>
      <vt:lpstr>微軟正黑體</vt:lpstr>
      <vt:lpstr>新細明體</vt:lpstr>
      <vt:lpstr>標楷體</vt:lpstr>
      <vt:lpstr>Arial</vt:lpstr>
      <vt:lpstr>Brush Script MT</vt:lpstr>
      <vt:lpstr>Calibri</vt:lpstr>
      <vt:lpstr>Constantia</vt:lpstr>
      <vt:lpstr>Corbel</vt:lpstr>
      <vt:lpstr>Franklin Gothic Book</vt:lpstr>
      <vt:lpstr>Rage Italic</vt:lpstr>
      <vt:lpstr>Times New Roman</vt:lpstr>
      <vt:lpstr>Wingdings</vt:lpstr>
      <vt:lpstr>Wingdings 2</vt:lpstr>
      <vt:lpstr>圖釘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766</cp:revision>
  <dcterms:created xsi:type="dcterms:W3CDTF">2015-01-21T11:53:34Z</dcterms:created>
  <dcterms:modified xsi:type="dcterms:W3CDTF">2016-09-08T14:37:26Z</dcterms:modified>
</cp:coreProperties>
</file>