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303" r:id="rId2"/>
    <p:sldId id="1181" r:id="rId3"/>
    <p:sldId id="1183" r:id="rId4"/>
    <p:sldId id="1184" r:id="rId5"/>
    <p:sldId id="1117" r:id="rId6"/>
    <p:sldId id="1051" r:id="rId7"/>
    <p:sldId id="1120" r:id="rId8"/>
    <p:sldId id="1052" r:id="rId9"/>
    <p:sldId id="1053" r:id="rId10"/>
    <p:sldId id="1054" r:id="rId11"/>
    <p:sldId id="1059" r:id="rId12"/>
    <p:sldId id="1061" r:id="rId13"/>
    <p:sldId id="1062" r:id="rId14"/>
    <p:sldId id="1158" r:id="rId15"/>
    <p:sldId id="1063" r:id="rId16"/>
    <p:sldId id="1065" r:id="rId17"/>
    <p:sldId id="1064" r:id="rId18"/>
    <p:sldId id="1164" r:id="rId19"/>
    <p:sldId id="1066" r:id="rId20"/>
    <p:sldId id="1165" r:id="rId21"/>
    <p:sldId id="1071" r:id="rId22"/>
    <p:sldId id="1072" r:id="rId23"/>
    <p:sldId id="1073" r:id="rId24"/>
    <p:sldId id="1074" r:id="rId25"/>
    <p:sldId id="1075" r:id="rId26"/>
    <p:sldId id="1077" r:id="rId27"/>
    <p:sldId id="1088" r:id="rId28"/>
    <p:sldId id="1126" r:id="rId29"/>
    <p:sldId id="1163" r:id="rId30"/>
    <p:sldId id="1131" r:id="rId31"/>
    <p:sldId id="1132" r:id="rId32"/>
    <p:sldId id="1133" r:id="rId33"/>
    <p:sldId id="1136" r:id="rId34"/>
    <p:sldId id="1137" r:id="rId35"/>
    <p:sldId id="1127" r:id="rId36"/>
    <p:sldId id="1139" r:id="rId37"/>
    <p:sldId id="1140" r:id="rId38"/>
    <p:sldId id="1179" r:id="rId39"/>
    <p:sldId id="1185" r:id="rId40"/>
    <p:sldId id="1186" r:id="rId41"/>
    <p:sldId id="1187" r:id="rId42"/>
    <p:sldId id="1188" r:id="rId43"/>
    <p:sldId id="1189" r:id="rId44"/>
    <p:sldId id="1190" r:id="rId45"/>
    <p:sldId id="1191" r:id="rId46"/>
    <p:sldId id="1192" r:id="rId47"/>
    <p:sldId id="1193" r:id="rId48"/>
    <p:sldId id="1194" r:id="rId49"/>
    <p:sldId id="1180" r:id="rId50"/>
    <p:sldId id="1195" r:id="rId51"/>
    <p:sldId id="1196" r:id="rId52"/>
    <p:sldId id="1197" r:id="rId53"/>
    <p:sldId id="1198" r:id="rId54"/>
    <p:sldId id="1199" r:id="rId55"/>
    <p:sldId id="1200" r:id="rId56"/>
    <p:sldId id="1201" r:id="rId57"/>
    <p:sldId id="1202" r:id="rId58"/>
    <p:sldId id="1203" r:id="rId59"/>
    <p:sldId id="1204" r:id="rId60"/>
    <p:sldId id="1205" r:id="rId61"/>
    <p:sldId id="1206" r:id="rId62"/>
    <p:sldId id="1208" r:id="rId63"/>
    <p:sldId id="1209" r:id="rId64"/>
    <p:sldId id="1210" r:id="rId65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990099"/>
    <a:srgbClr val="FFCC00"/>
    <a:srgbClr val="FF9900"/>
    <a:srgbClr val="FF6600"/>
    <a:srgbClr val="A50021"/>
    <a:srgbClr val="4F81BD"/>
    <a:srgbClr val="FAED9E"/>
    <a:srgbClr val="FFFF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4" autoAdjust="0"/>
    <p:restoredTop sz="91299" autoAdjust="0"/>
  </p:normalViewPr>
  <p:slideViewPr>
    <p:cSldViewPr>
      <p:cViewPr varScale="1">
        <p:scale>
          <a:sx n="59" d="100"/>
          <a:sy n="59" d="100"/>
        </p:scale>
        <p:origin x="-160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&#27963;&#38913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0">
                    <a:srgbClr val="0000FF"/>
                  </a:gs>
                  <a:gs pos="6400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rgbClr val="0000FF"/>
                  </a:gs>
                  <a:gs pos="64000">
                    <a:schemeClr val="bg1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0">
                    <a:srgbClr val="0000FF"/>
                  </a:gs>
                  <a:gs pos="64000">
                    <a:schemeClr val="bg1"/>
                  </a:gs>
                  <a:gs pos="100000">
                    <a:schemeClr val="bg1"/>
                  </a:gs>
                </a:gsLst>
                <a:lin ang="10800000" scaled="1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rgbClr val="FF6600"/>
                  </a:gs>
                  <a:gs pos="64000">
                    <a:schemeClr val="bg1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gradFill>
                <a:gsLst>
                  <a:gs pos="0">
                    <a:srgbClr val="FF6600"/>
                  </a:gs>
                  <a:gs pos="64000">
                    <a:schemeClr val="bg1"/>
                  </a:gs>
                  <a:gs pos="100000">
                    <a:schemeClr val="bg1"/>
                  </a:gs>
                </a:gsLst>
                <a:lin ang="13500000" scaled="1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gradFill flip="none" rotWithShape="1">
                <a:gsLst>
                  <a:gs pos="0">
                    <a:srgbClr val="FF6600"/>
                  </a:gs>
                  <a:gs pos="64000">
                    <a:schemeClr val="bg1"/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gradFill flip="none" rotWithShape="1">
                <a:gsLst>
                  <a:gs pos="0">
                    <a:srgbClr val="FF0000"/>
                  </a:gs>
                  <a:gs pos="64000">
                    <a:schemeClr val="bg1"/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gradFill flip="none" rotWithShape="1">
                <a:gsLst>
                  <a:gs pos="0">
                    <a:srgbClr val="FF0000"/>
                  </a:gs>
                  <a:gs pos="64000">
                    <a:schemeClr val="bg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gradFill flip="none" rotWithShape="1">
                <a:gsLst>
                  <a:gs pos="0">
                    <a:srgbClr val="FF0000"/>
                  </a:gs>
                  <a:gs pos="64000">
                    <a:schemeClr val="bg1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工作表1!$A$1:$I$1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B37A15-FF9C-472E-B65C-3BA5B39DEC1A}" type="doc">
      <dgm:prSet loTypeId="urn:microsoft.com/office/officeart/2005/8/layout/funnel1" loCatId="process" qsTypeId="urn:microsoft.com/office/officeart/2005/8/quickstyle/simple1#4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202A4D2C-FC54-4F4D-945A-76BC718CEECA}">
      <dgm:prSet phldrT="[文字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自主行動</a:t>
          </a:r>
          <a:endParaRPr lang="zh-TW" altLang="en-US" sz="2400" b="1" dirty="0">
            <a:latin typeface="標楷體" pitchFamily="65" charset="-120"/>
            <a:ea typeface="標楷體" pitchFamily="65" charset="-120"/>
          </a:endParaRPr>
        </a:p>
      </dgm:t>
    </dgm:pt>
    <dgm:pt modelId="{322F3F4F-3738-4360-B11C-B8A0143CAD84}" type="parTrans" cxnId="{A03D0225-F24F-43EA-BA09-F847806C69AC}">
      <dgm:prSet/>
      <dgm:spPr/>
      <dgm:t>
        <a:bodyPr/>
        <a:lstStyle/>
        <a:p>
          <a:endParaRPr lang="zh-TW" altLang="en-US"/>
        </a:p>
      </dgm:t>
    </dgm:pt>
    <dgm:pt modelId="{69935A19-BD00-47A8-A193-D1DB4742BEA2}" type="sibTrans" cxnId="{A03D0225-F24F-43EA-BA09-F847806C69AC}">
      <dgm:prSet/>
      <dgm:spPr/>
      <dgm:t>
        <a:bodyPr/>
        <a:lstStyle/>
        <a:p>
          <a:endParaRPr lang="zh-TW" altLang="en-US"/>
        </a:p>
      </dgm:t>
    </dgm:pt>
    <dgm:pt modelId="{E85CB8E3-4BEB-4B6F-A52E-1BA0EBF2B935}">
      <dgm:prSet phldrT="[文字]" custT="1"/>
      <dgm:spPr>
        <a:solidFill>
          <a:srgbClr val="F67B00"/>
        </a:solidFill>
      </dgm:spPr>
      <dgm:t>
        <a:bodyPr/>
        <a:lstStyle/>
        <a:p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溝通互動</a:t>
          </a:r>
          <a:endParaRPr lang="zh-TW" altLang="en-US" sz="2400" b="1" dirty="0">
            <a:latin typeface="標楷體" pitchFamily="65" charset="-120"/>
            <a:ea typeface="標楷體" pitchFamily="65" charset="-120"/>
          </a:endParaRPr>
        </a:p>
      </dgm:t>
    </dgm:pt>
    <dgm:pt modelId="{29951DBA-C144-4094-A6EF-8B1700A2D0D4}" type="parTrans" cxnId="{6A4D02E6-DBBE-4FE3-9AE0-ECF031FF9629}">
      <dgm:prSet/>
      <dgm:spPr/>
      <dgm:t>
        <a:bodyPr/>
        <a:lstStyle/>
        <a:p>
          <a:endParaRPr lang="zh-TW" altLang="en-US"/>
        </a:p>
      </dgm:t>
    </dgm:pt>
    <dgm:pt modelId="{4294175F-4C8C-4F43-B098-848A855BF7E5}" type="sibTrans" cxnId="{6A4D02E6-DBBE-4FE3-9AE0-ECF031FF9629}">
      <dgm:prSet/>
      <dgm:spPr/>
      <dgm:t>
        <a:bodyPr/>
        <a:lstStyle/>
        <a:p>
          <a:endParaRPr lang="zh-TW" altLang="en-US"/>
        </a:p>
      </dgm:t>
    </dgm:pt>
    <dgm:pt modelId="{747D940A-943C-4A52-B054-FDC54F4AC9FD}">
      <dgm:prSet phldrT="[文字]"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社會參與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1B1F4191-90F7-484B-A7FA-DAB2BB0A0CCF}" type="parTrans" cxnId="{691F45AD-FDAF-4F1D-8396-98E76E87FAB7}">
      <dgm:prSet/>
      <dgm:spPr/>
      <dgm:t>
        <a:bodyPr/>
        <a:lstStyle/>
        <a:p>
          <a:endParaRPr lang="zh-TW" altLang="en-US"/>
        </a:p>
      </dgm:t>
    </dgm:pt>
    <dgm:pt modelId="{6D161602-C259-4032-9EBC-A4E40CF144FE}" type="sibTrans" cxnId="{691F45AD-FDAF-4F1D-8396-98E76E87FAB7}">
      <dgm:prSet/>
      <dgm:spPr/>
      <dgm:t>
        <a:bodyPr/>
        <a:lstStyle/>
        <a:p>
          <a:endParaRPr lang="zh-TW" altLang="en-US"/>
        </a:p>
      </dgm:t>
    </dgm:pt>
    <dgm:pt modelId="{6048DC29-DAD1-4A4B-9266-4EC1EB93FFBA}">
      <dgm:prSet phldrT="[文字]" custT="1"/>
      <dgm:spPr/>
      <dgm:t>
        <a:bodyPr/>
        <a:lstStyle/>
        <a:p>
          <a:r>
            <a:rPr lang="zh-TW" altLang="en-US" sz="36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終身學習者</a:t>
          </a:r>
          <a:endParaRPr lang="zh-TW" altLang="en-US" sz="3600" dirty="0">
            <a:solidFill>
              <a:srgbClr val="0000FF"/>
            </a:solidFill>
            <a:latin typeface="標楷體" pitchFamily="65" charset="-120"/>
            <a:ea typeface="標楷體" pitchFamily="65" charset="-120"/>
          </a:endParaRPr>
        </a:p>
      </dgm:t>
    </dgm:pt>
    <dgm:pt modelId="{9205CFD0-A942-48F8-BE10-56DCEB225C19}" type="parTrans" cxnId="{5A51AAEA-75C0-44C4-92C1-37E9DBCEE42F}">
      <dgm:prSet/>
      <dgm:spPr/>
      <dgm:t>
        <a:bodyPr/>
        <a:lstStyle/>
        <a:p>
          <a:endParaRPr lang="zh-TW" altLang="en-US"/>
        </a:p>
      </dgm:t>
    </dgm:pt>
    <dgm:pt modelId="{F487B861-77FE-4909-8A27-9BB14A5B5B30}" type="sibTrans" cxnId="{5A51AAEA-75C0-44C4-92C1-37E9DBCEE42F}">
      <dgm:prSet/>
      <dgm:spPr/>
      <dgm:t>
        <a:bodyPr/>
        <a:lstStyle/>
        <a:p>
          <a:endParaRPr lang="zh-TW" altLang="en-US"/>
        </a:p>
      </dgm:t>
    </dgm:pt>
    <dgm:pt modelId="{702F35DD-3A37-4E72-84C4-64C4557D7877}" type="pres">
      <dgm:prSet presAssocID="{87B37A15-FF9C-472E-B65C-3BA5B39DEC1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F999980-735B-4303-ADC3-855D9B7ED578}" type="pres">
      <dgm:prSet presAssocID="{87B37A15-FF9C-472E-B65C-3BA5B39DEC1A}" presName="ellipse" presStyleLbl="trBgShp" presStyleIdx="0" presStyleCnt="1" custScaleX="303557" custLinFactNeighborX="1819" custLinFactNeighborY="23331"/>
      <dgm:spPr/>
    </dgm:pt>
    <dgm:pt modelId="{DFBFE8D9-AA29-4FEF-8645-E607DD98A56D}" type="pres">
      <dgm:prSet presAssocID="{87B37A15-FF9C-472E-B65C-3BA5B39DEC1A}" presName="arrow1" presStyleLbl="fgShp" presStyleIdx="0" presStyleCnt="1" custScaleX="410099" custScaleY="108491" custLinFactY="-100000" custLinFactNeighborX="28124" custLinFactNeighborY="-123746"/>
      <dgm:spPr>
        <a:solidFill>
          <a:srgbClr val="A793BF"/>
        </a:solidFill>
      </dgm:spPr>
      <dgm:t>
        <a:bodyPr/>
        <a:lstStyle/>
        <a:p>
          <a:endParaRPr lang="zh-TW" altLang="en-US"/>
        </a:p>
      </dgm:t>
    </dgm:pt>
    <dgm:pt modelId="{33EE4B17-326E-4515-B97B-8F644A40736E}" type="pres">
      <dgm:prSet presAssocID="{87B37A15-FF9C-472E-B65C-3BA5B39DEC1A}" presName="rectangle" presStyleLbl="revTx" presStyleIdx="0" presStyleCnt="1" custScaleX="205280" custLinFactY="-11957" custLinFactNeighborX="4781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6F0BE4-956A-42E9-9095-BCD2D745D55B}" type="pres">
      <dgm:prSet presAssocID="{E85CB8E3-4BEB-4B6F-A52E-1BA0EBF2B935}" presName="item1" presStyleLbl="node1" presStyleIdx="0" presStyleCnt="3" custScaleX="255187" custScaleY="97048" custLinFactX="100000" custLinFactNeighborX="137972" custLinFactNeighborY="-8664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68540A-E7CA-4E37-835C-2D973CE29091}" type="pres">
      <dgm:prSet presAssocID="{747D940A-943C-4A52-B054-FDC54F4AC9FD}" presName="item2" presStyleLbl="node1" presStyleIdx="1" presStyleCnt="3" custScaleX="259530" custScaleY="120648" custLinFactNeighborX="93761" custLinFactNeighborY="-1235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D3D208-B410-4548-9346-0E459574D922}" type="pres">
      <dgm:prSet presAssocID="{6048DC29-DAD1-4A4B-9266-4EC1EB93FFBA}" presName="item3" presStyleLbl="node1" presStyleIdx="2" presStyleCnt="3" custScaleX="290500" custScaleY="124208" custLinFactX="-100000" custLinFactNeighborX="-129982" custLinFactNeighborY="1641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9179EF-53EB-4A74-9BDE-8A7108752AAF}" type="pres">
      <dgm:prSet presAssocID="{87B37A15-FF9C-472E-B65C-3BA5B39DEC1A}" presName="funnel" presStyleLbl="trAlignAcc1" presStyleIdx="0" presStyleCnt="1" custScaleX="286417" custScaleY="61938" custLinFactNeighborX="0" custLinFactNeighborY="-899"/>
      <dgm:spPr/>
    </dgm:pt>
  </dgm:ptLst>
  <dgm:cxnLst>
    <dgm:cxn modelId="{F62C13C3-A10B-4662-B521-53BA5F69D22A}" type="presOf" srcId="{E85CB8E3-4BEB-4B6F-A52E-1BA0EBF2B935}" destId="{C068540A-E7CA-4E37-835C-2D973CE29091}" srcOrd="0" destOrd="0" presId="urn:microsoft.com/office/officeart/2005/8/layout/funnel1"/>
    <dgm:cxn modelId="{6A4D02E6-DBBE-4FE3-9AE0-ECF031FF9629}" srcId="{87B37A15-FF9C-472E-B65C-3BA5B39DEC1A}" destId="{E85CB8E3-4BEB-4B6F-A52E-1BA0EBF2B935}" srcOrd="1" destOrd="0" parTransId="{29951DBA-C144-4094-A6EF-8B1700A2D0D4}" sibTransId="{4294175F-4C8C-4F43-B098-848A855BF7E5}"/>
    <dgm:cxn modelId="{21C1168A-19FC-4078-A9FC-A22F8FB84B4C}" type="presOf" srcId="{747D940A-943C-4A52-B054-FDC54F4AC9FD}" destId="{BF6F0BE4-956A-42E9-9095-BCD2D745D55B}" srcOrd="0" destOrd="0" presId="urn:microsoft.com/office/officeart/2005/8/layout/funnel1"/>
    <dgm:cxn modelId="{691F45AD-FDAF-4F1D-8396-98E76E87FAB7}" srcId="{87B37A15-FF9C-472E-B65C-3BA5B39DEC1A}" destId="{747D940A-943C-4A52-B054-FDC54F4AC9FD}" srcOrd="2" destOrd="0" parTransId="{1B1F4191-90F7-484B-A7FA-DAB2BB0A0CCF}" sibTransId="{6D161602-C259-4032-9EBC-A4E40CF144FE}"/>
    <dgm:cxn modelId="{7CB65AF7-4292-43AA-80CE-910EBAF5BE80}" type="presOf" srcId="{6048DC29-DAD1-4A4B-9266-4EC1EB93FFBA}" destId="{33EE4B17-326E-4515-B97B-8F644A40736E}" srcOrd="0" destOrd="0" presId="urn:microsoft.com/office/officeart/2005/8/layout/funnel1"/>
    <dgm:cxn modelId="{05AA5336-8ED9-43D8-97B3-7AD168902595}" type="presOf" srcId="{87B37A15-FF9C-472E-B65C-3BA5B39DEC1A}" destId="{702F35DD-3A37-4E72-84C4-64C4557D7877}" srcOrd="0" destOrd="0" presId="urn:microsoft.com/office/officeart/2005/8/layout/funnel1"/>
    <dgm:cxn modelId="{5A51AAEA-75C0-44C4-92C1-37E9DBCEE42F}" srcId="{87B37A15-FF9C-472E-B65C-3BA5B39DEC1A}" destId="{6048DC29-DAD1-4A4B-9266-4EC1EB93FFBA}" srcOrd="3" destOrd="0" parTransId="{9205CFD0-A942-48F8-BE10-56DCEB225C19}" sibTransId="{F487B861-77FE-4909-8A27-9BB14A5B5B30}"/>
    <dgm:cxn modelId="{AAE09A75-E18A-4575-829D-F608D08D91A9}" type="presOf" srcId="{202A4D2C-FC54-4F4D-945A-76BC718CEECA}" destId="{A2D3D208-B410-4548-9346-0E459574D922}" srcOrd="0" destOrd="0" presId="urn:microsoft.com/office/officeart/2005/8/layout/funnel1"/>
    <dgm:cxn modelId="{A03D0225-F24F-43EA-BA09-F847806C69AC}" srcId="{87B37A15-FF9C-472E-B65C-3BA5B39DEC1A}" destId="{202A4D2C-FC54-4F4D-945A-76BC718CEECA}" srcOrd="0" destOrd="0" parTransId="{322F3F4F-3738-4360-B11C-B8A0143CAD84}" sibTransId="{69935A19-BD00-47A8-A193-D1DB4742BEA2}"/>
    <dgm:cxn modelId="{5C9DA51E-75B1-43A7-8A54-1974C7050EC9}" type="presParOf" srcId="{702F35DD-3A37-4E72-84C4-64C4557D7877}" destId="{4F999980-735B-4303-ADC3-855D9B7ED578}" srcOrd="0" destOrd="0" presId="urn:microsoft.com/office/officeart/2005/8/layout/funnel1"/>
    <dgm:cxn modelId="{BA24DD59-1500-4D1F-AF11-A9965D12D266}" type="presParOf" srcId="{702F35DD-3A37-4E72-84C4-64C4557D7877}" destId="{DFBFE8D9-AA29-4FEF-8645-E607DD98A56D}" srcOrd="1" destOrd="0" presId="urn:microsoft.com/office/officeart/2005/8/layout/funnel1"/>
    <dgm:cxn modelId="{83FA5651-157A-4873-B448-E048B3BB84EC}" type="presParOf" srcId="{702F35DD-3A37-4E72-84C4-64C4557D7877}" destId="{33EE4B17-326E-4515-B97B-8F644A40736E}" srcOrd="2" destOrd="0" presId="urn:microsoft.com/office/officeart/2005/8/layout/funnel1"/>
    <dgm:cxn modelId="{01CE19DB-0865-4B15-B9B2-9F1496625A9B}" type="presParOf" srcId="{702F35DD-3A37-4E72-84C4-64C4557D7877}" destId="{BF6F0BE4-956A-42E9-9095-BCD2D745D55B}" srcOrd="3" destOrd="0" presId="urn:microsoft.com/office/officeart/2005/8/layout/funnel1"/>
    <dgm:cxn modelId="{EACB5C6E-B64E-4EDD-A167-A0D89A582021}" type="presParOf" srcId="{702F35DD-3A37-4E72-84C4-64C4557D7877}" destId="{C068540A-E7CA-4E37-835C-2D973CE29091}" srcOrd="4" destOrd="0" presId="urn:microsoft.com/office/officeart/2005/8/layout/funnel1"/>
    <dgm:cxn modelId="{A9EECE09-E114-4958-AC55-C41210E62F5E}" type="presParOf" srcId="{702F35DD-3A37-4E72-84C4-64C4557D7877}" destId="{A2D3D208-B410-4548-9346-0E459574D922}" srcOrd="5" destOrd="0" presId="urn:microsoft.com/office/officeart/2005/8/layout/funnel1"/>
    <dgm:cxn modelId="{89172278-53BB-4CDA-8E38-D1F9D57A2B3C}" type="presParOf" srcId="{702F35DD-3A37-4E72-84C4-64C4557D7877}" destId="{239179EF-53EB-4A74-9BDE-8A7108752AA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AE2E30-15BB-4DB4-BF4C-73D1E8BF8333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480B349-582D-4C08-A8F7-C9E48DB1BED8}">
      <dgm:prSet phldrT="[文字]" custT="1"/>
      <dgm:spPr/>
      <dgm:t>
        <a:bodyPr anchor="ctr"/>
        <a:lstStyle/>
        <a:p>
          <a:r>
            <a:rPr lang="zh-TW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數學是一種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語言</a:t>
          </a:r>
          <a:r>
            <a:rPr lang="zh-TW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，宜由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自然語言的題材導入學習</a:t>
          </a:r>
        </a:p>
      </dgm:t>
    </dgm:pt>
    <dgm:pt modelId="{5A03C1EB-FABC-4E25-8CB5-DAB85CA4C44A}" type="parTrans" cxnId="{E7A204C1-C35A-4118-8B3B-4B80A5920F93}">
      <dgm:prSet/>
      <dgm:spPr/>
      <dgm:t>
        <a:bodyPr/>
        <a:lstStyle/>
        <a:p>
          <a:endParaRPr lang="zh-TW" altLang="en-US"/>
        </a:p>
      </dgm:t>
    </dgm:pt>
    <dgm:pt modelId="{E28CE207-14DD-4D37-B3FC-458ACC1644AF}" type="sibTrans" cxnId="{E7A204C1-C35A-4118-8B3B-4B80A5920F93}">
      <dgm:prSet/>
      <dgm:spPr/>
      <dgm:t>
        <a:bodyPr/>
        <a:lstStyle/>
        <a:p>
          <a:endParaRPr lang="zh-TW" altLang="en-US"/>
        </a:p>
      </dgm:t>
    </dgm:pt>
    <dgm:pt modelId="{FD5CF88F-AB9F-494E-9136-41D6533E9336}">
      <dgm:prSet phldrT="[文字]" custT="1"/>
      <dgm:spPr/>
      <dgm:t>
        <a:bodyPr anchor="ctr"/>
        <a:lstStyle/>
        <a:p>
          <a:r>
            <a:rPr lang="zh-TW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數學是一種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實用的規律科學</a:t>
          </a:r>
          <a:r>
            <a:rPr lang="zh-TW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，其教學宜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重視跨領域的應用</a:t>
          </a:r>
        </a:p>
      </dgm:t>
    </dgm:pt>
    <dgm:pt modelId="{020A80C4-ABEB-4040-8630-B6EC9711BC2C}" type="parTrans" cxnId="{A775473F-0482-4DEB-BDB1-E67FD8365E35}">
      <dgm:prSet/>
      <dgm:spPr/>
      <dgm:t>
        <a:bodyPr/>
        <a:lstStyle/>
        <a:p>
          <a:endParaRPr lang="zh-TW" altLang="en-US"/>
        </a:p>
      </dgm:t>
    </dgm:pt>
    <dgm:pt modelId="{CFFE34AA-074B-4E88-9225-885D11E5EDB1}" type="sibTrans" cxnId="{A775473F-0482-4DEB-BDB1-E67FD8365E35}">
      <dgm:prSet/>
      <dgm:spPr/>
      <dgm:t>
        <a:bodyPr/>
        <a:lstStyle/>
        <a:p>
          <a:endParaRPr lang="zh-TW" altLang="en-US"/>
        </a:p>
      </dgm:t>
    </dgm:pt>
    <dgm:pt modelId="{BAF723A6-1548-4135-ADFB-6ED25F1A6BC8}">
      <dgm:prSet phldrT="[文字]" custT="1"/>
      <dgm:spPr/>
      <dgm:t>
        <a:bodyPr anchor="ctr"/>
        <a:lstStyle/>
        <a:p>
          <a:r>
            <a:rPr lang="zh-TW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數學是一種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人文素養</a:t>
          </a:r>
          <a:r>
            <a:rPr lang="zh-TW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，宜培養學生的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文化美感</a:t>
          </a:r>
        </a:p>
      </dgm:t>
    </dgm:pt>
    <dgm:pt modelId="{E029B7DC-964B-4178-9A3A-80BFCC3D0C69}" type="parTrans" cxnId="{A89E7D83-26C1-4670-AFC0-D37C325B8FF1}">
      <dgm:prSet/>
      <dgm:spPr/>
      <dgm:t>
        <a:bodyPr/>
        <a:lstStyle/>
        <a:p>
          <a:endParaRPr lang="zh-TW" altLang="en-US"/>
        </a:p>
      </dgm:t>
    </dgm:pt>
    <dgm:pt modelId="{4D664330-0F82-41AF-ACC5-684A0D37F6DC}" type="sibTrans" cxnId="{A89E7D83-26C1-4670-AFC0-D37C325B8FF1}">
      <dgm:prSet/>
      <dgm:spPr/>
      <dgm:t>
        <a:bodyPr/>
        <a:lstStyle/>
        <a:p>
          <a:endParaRPr lang="zh-TW" altLang="en-US"/>
        </a:p>
      </dgm:t>
    </dgm:pt>
    <dgm:pt modelId="{08C1BBDA-2597-D243-A023-6A05F6AAB7BD}">
      <dgm:prSet phldrT="[文字]" custT="1"/>
      <dgm:spPr/>
      <dgm:t>
        <a:bodyPr anchor="ctr"/>
        <a:lstStyle/>
        <a:p>
          <a:r>
            <a:rPr lang="zh-TW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數學應提供每位學生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有感的學習機會</a:t>
          </a:r>
        </a:p>
      </dgm:t>
    </dgm:pt>
    <dgm:pt modelId="{911672AE-1C60-B847-B92B-8C8E8F758FCC}" type="parTrans" cxnId="{6716C1DC-09CA-DF49-835A-D2FB5F89D534}">
      <dgm:prSet/>
      <dgm:spPr/>
      <dgm:t>
        <a:bodyPr/>
        <a:lstStyle/>
        <a:p>
          <a:endParaRPr lang="zh-TW" altLang="en-US"/>
        </a:p>
      </dgm:t>
    </dgm:pt>
    <dgm:pt modelId="{14102871-A41E-4544-BE29-8CB9A441A57C}" type="sibTrans" cxnId="{6716C1DC-09CA-DF49-835A-D2FB5F89D534}">
      <dgm:prSet/>
      <dgm:spPr/>
      <dgm:t>
        <a:bodyPr/>
        <a:lstStyle/>
        <a:p>
          <a:endParaRPr lang="zh-TW" altLang="en-US"/>
        </a:p>
      </dgm:t>
    </dgm:pt>
    <dgm:pt modelId="{B440224B-B580-414A-94DD-C620C7C3F27B}">
      <dgm:prSet phldrT="[文字]" custT="1"/>
      <dgm:spPr/>
      <dgm:t>
        <a:bodyPr anchor="ctr"/>
        <a:lstStyle/>
        <a:p>
          <a:r>
            <a:rPr lang="zh-TW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數學教學應培養學生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正確使用工具的素養</a:t>
          </a:r>
        </a:p>
      </dgm:t>
    </dgm:pt>
    <dgm:pt modelId="{CC17C4BB-6841-E94F-95A6-47695963F4D5}" type="parTrans" cxnId="{7884A94C-AACB-F24B-AC02-E4484E8121B3}">
      <dgm:prSet/>
      <dgm:spPr/>
      <dgm:t>
        <a:bodyPr/>
        <a:lstStyle/>
        <a:p>
          <a:endParaRPr lang="zh-TW" altLang="en-US"/>
        </a:p>
      </dgm:t>
    </dgm:pt>
    <dgm:pt modelId="{9607E39E-2860-4046-8D34-B7D19756F026}" type="sibTrans" cxnId="{7884A94C-AACB-F24B-AC02-E4484E8121B3}">
      <dgm:prSet/>
      <dgm:spPr/>
      <dgm:t>
        <a:bodyPr/>
        <a:lstStyle/>
        <a:p>
          <a:endParaRPr lang="zh-TW" altLang="en-US"/>
        </a:p>
      </dgm:t>
    </dgm:pt>
    <dgm:pt modelId="{AB44BD70-75AB-429A-B64C-53816EAACD2C}" type="pres">
      <dgm:prSet presAssocID="{18AE2E30-15BB-4DB4-BF4C-73D1E8BF833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F6DEB18B-BEB5-42C7-8540-81563B3E2541}" type="pres">
      <dgm:prSet presAssocID="{0480B349-582D-4C08-A8F7-C9E48DB1BED8}" presName="thickLine" presStyleLbl="alignNode1" presStyleIdx="0" presStyleCnt="5"/>
      <dgm:spPr/>
    </dgm:pt>
    <dgm:pt modelId="{D44610B2-660A-46E1-B89C-5217A10D596F}" type="pres">
      <dgm:prSet presAssocID="{0480B349-582D-4C08-A8F7-C9E48DB1BED8}" presName="horz1" presStyleCnt="0"/>
      <dgm:spPr/>
    </dgm:pt>
    <dgm:pt modelId="{9B9528A2-9A05-415D-9339-ACD45FC205EE}" type="pres">
      <dgm:prSet presAssocID="{0480B349-582D-4C08-A8F7-C9E48DB1BED8}" presName="tx1" presStyleLbl="revTx" presStyleIdx="0" presStyleCnt="5"/>
      <dgm:spPr/>
      <dgm:t>
        <a:bodyPr/>
        <a:lstStyle/>
        <a:p>
          <a:endParaRPr lang="zh-TW" altLang="en-US"/>
        </a:p>
      </dgm:t>
    </dgm:pt>
    <dgm:pt modelId="{BC1CA28E-C25A-42F2-BB61-7E786FBC1256}" type="pres">
      <dgm:prSet presAssocID="{0480B349-582D-4C08-A8F7-C9E48DB1BED8}" presName="vert1" presStyleCnt="0"/>
      <dgm:spPr/>
    </dgm:pt>
    <dgm:pt modelId="{916F10AA-BCF7-4F0B-A480-54FD4A6DDCD6}" type="pres">
      <dgm:prSet presAssocID="{FD5CF88F-AB9F-494E-9136-41D6533E9336}" presName="thickLine" presStyleLbl="alignNode1" presStyleIdx="1" presStyleCnt="5"/>
      <dgm:spPr/>
    </dgm:pt>
    <dgm:pt modelId="{C76A9746-C49C-4747-8BFB-730746E1F4CC}" type="pres">
      <dgm:prSet presAssocID="{FD5CF88F-AB9F-494E-9136-41D6533E9336}" presName="horz1" presStyleCnt="0"/>
      <dgm:spPr/>
    </dgm:pt>
    <dgm:pt modelId="{F8E3BD84-1616-47D7-80FD-ACE67E87508C}" type="pres">
      <dgm:prSet presAssocID="{FD5CF88F-AB9F-494E-9136-41D6533E9336}" presName="tx1" presStyleLbl="revTx" presStyleIdx="1" presStyleCnt="5"/>
      <dgm:spPr/>
      <dgm:t>
        <a:bodyPr/>
        <a:lstStyle/>
        <a:p>
          <a:endParaRPr lang="zh-TW" altLang="en-US"/>
        </a:p>
      </dgm:t>
    </dgm:pt>
    <dgm:pt modelId="{D02C2E92-FDCD-4308-A0B3-300FBD3394CF}" type="pres">
      <dgm:prSet presAssocID="{FD5CF88F-AB9F-494E-9136-41D6533E9336}" presName="vert1" presStyleCnt="0"/>
      <dgm:spPr/>
    </dgm:pt>
    <dgm:pt modelId="{FB10BABB-C430-4F55-A963-134F5789D384}" type="pres">
      <dgm:prSet presAssocID="{BAF723A6-1548-4135-ADFB-6ED25F1A6BC8}" presName="thickLine" presStyleLbl="alignNode1" presStyleIdx="2" presStyleCnt="5"/>
      <dgm:spPr/>
    </dgm:pt>
    <dgm:pt modelId="{109197BC-CE64-4F86-82FF-17AA87873F21}" type="pres">
      <dgm:prSet presAssocID="{BAF723A6-1548-4135-ADFB-6ED25F1A6BC8}" presName="horz1" presStyleCnt="0"/>
      <dgm:spPr/>
    </dgm:pt>
    <dgm:pt modelId="{6CFD202F-F02D-4A73-B044-909AA652D41C}" type="pres">
      <dgm:prSet presAssocID="{BAF723A6-1548-4135-ADFB-6ED25F1A6BC8}" presName="tx1" presStyleLbl="revTx" presStyleIdx="2" presStyleCnt="5"/>
      <dgm:spPr/>
      <dgm:t>
        <a:bodyPr/>
        <a:lstStyle/>
        <a:p>
          <a:endParaRPr lang="zh-TW" altLang="en-US"/>
        </a:p>
      </dgm:t>
    </dgm:pt>
    <dgm:pt modelId="{5AD0CBEA-7205-44EF-8902-7B5B539DBE17}" type="pres">
      <dgm:prSet presAssocID="{BAF723A6-1548-4135-ADFB-6ED25F1A6BC8}" presName="vert1" presStyleCnt="0"/>
      <dgm:spPr/>
    </dgm:pt>
    <dgm:pt modelId="{7895EC2D-301C-4C65-BF4C-8898D135D49C}" type="pres">
      <dgm:prSet presAssocID="{08C1BBDA-2597-D243-A023-6A05F6AAB7BD}" presName="thickLine" presStyleLbl="alignNode1" presStyleIdx="3" presStyleCnt="5"/>
      <dgm:spPr/>
    </dgm:pt>
    <dgm:pt modelId="{CD644F95-AA1D-4ABE-BB24-4C89A40DFF6C}" type="pres">
      <dgm:prSet presAssocID="{08C1BBDA-2597-D243-A023-6A05F6AAB7BD}" presName="horz1" presStyleCnt="0"/>
      <dgm:spPr/>
    </dgm:pt>
    <dgm:pt modelId="{15AACE0B-9C1F-47F1-8AF0-5690759772DD}" type="pres">
      <dgm:prSet presAssocID="{08C1BBDA-2597-D243-A023-6A05F6AAB7BD}" presName="tx1" presStyleLbl="revTx" presStyleIdx="3" presStyleCnt="5"/>
      <dgm:spPr/>
      <dgm:t>
        <a:bodyPr/>
        <a:lstStyle/>
        <a:p>
          <a:endParaRPr lang="zh-TW" altLang="en-US"/>
        </a:p>
      </dgm:t>
    </dgm:pt>
    <dgm:pt modelId="{F55DA602-BB9E-4570-B8E7-36F2CEF8DFF6}" type="pres">
      <dgm:prSet presAssocID="{08C1BBDA-2597-D243-A023-6A05F6AAB7BD}" presName="vert1" presStyleCnt="0"/>
      <dgm:spPr/>
    </dgm:pt>
    <dgm:pt modelId="{F7A4EE74-B791-41DA-B62F-40BFA22A20DC}" type="pres">
      <dgm:prSet presAssocID="{B440224B-B580-414A-94DD-C620C7C3F27B}" presName="thickLine" presStyleLbl="alignNode1" presStyleIdx="4" presStyleCnt="5"/>
      <dgm:spPr/>
    </dgm:pt>
    <dgm:pt modelId="{8551FD71-E475-4AD4-A497-B1F5E65F4534}" type="pres">
      <dgm:prSet presAssocID="{B440224B-B580-414A-94DD-C620C7C3F27B}" presName="horz1" presStyleCnt="0"/>
      <dgm:spPr/>
    </dgm:pt>
    <dgm:pt modelId="{F4F787C8-C93C-4CEE-A0BB-8A157B499FA2}" type="pres">
      <dgm:prSet presAssocID="{B440224B-B580-414A-94DD-C620C7C3F27B}" presName="tx1" presStyleLbl="revTx" presStyleIdx="4" presStyleCnt="5"/>
      <dgm:spPr/>
      <dgm:t>
        <a:bodyPr/>
        <a:lstStyle/>
        <a:p>
          <a:endParaRPr lang="zh-TW" altLang="en-US"/>
        </a:p>
      </dgm:t>
    </dgm:pt>
    <dgm:pt modelId="{75D31568-D51C-4AA6-B00C-A360F2673721}" type="pres">
      <dgm:prSet presAssocID="{B440224B-B580-414A-94DD-C620C7C3F27B}" presName="vert1" presStyleCnt="0"/>
      <dgm:spPr/>
    </dgm:pt>
  </dgm:ptLst>
  <dgm:cxnLst>
    <dgm:cxn modelId="{6716C1DC-09CA-DF49-835A-D2FB5F89D534}" srcId="{18AE2E30-15BB-4DB4-BF4C-73D1E8BF8333}" destId="{08C1BBDA-2597-D243-A023-6A05F6AAB7BD}" srcOrd="3" destOrd="0" parTransId="{911672AE-1C60-B847-B92B-8C8E8F758FCC}" sibTransId="{14102871-A41E-4544-BE29-8CB9A441A57C}"/>
    <dgm:cxn modelId="{EF4CD7F2-3A80-402F-B07E-9955E0A16BE1}" type="presOf" srcId="{BAF723A6-1548-4135-ADFB-6ED25F1A6BC8}" destId="{6CFD202F-F02D-4A73-B044-909AA652D41C}" srcOrd="0" destOrd="0" presId="urn:microsoft.com/office/officeart/2008/layout/LinedList"/>
    <dgm:cxn modelId="{62EBB2AB-2DAD-4434-993F-EC118AF16417}" type="presOf" srcId="{FD5CF88F-AB9F-494E-9136-41D6533E9336}" destId="{F8E3BD84-1616-47D7-80FD-ACE67E87508C}" srcOrd="0" destOrd="0" presId="urn:microsoft.com/office/officeart/2008/layout/LinedList"/>
    <dgm:cxn modelId="{1C927C76-9640-48B6-9592-1354F85BFFE9}" type="presOf" srcId="{0480B349-582D-4C08-A8F7-C9E48DB1BED8}" destId="{9B9528A2-9A05-415D-9339-ACD45FC205EE}" srcOrd="0" destOrd="0" presId="urn:microsoft.com/office/officeart/2008/layout/LinedList"/>
    <dgm:cxn modelId="{1EA94493-C9C0-48B2-9DDC-E8B2E3E041E9}" type="presOf" srcId="{B440224B-B580-414A-94DD-C620C7C3F27B}" destId="{F4F787C8-C93C-4CEE-A0BB-8A157B499FA2}" srcOrd="0" destOrd="0" presId="urn:microsoft.com/office/officeart/2008/layout/LinedList"/>
    <dgm:cxn modelId="{E7A204C1-C35A-4118-8B3B-4B80A5920F93}" srcId="{18AE2E30-15BB-4DB4-BF4C-73D1E8BF8333}" destId="{0480B349-582D-4C08-A8F7-C9E48DB1BED8}" srcOrd="0" destOrd="0" parTransId="{5A03C1EB-FABC-4E25-8CB5-DAB85CA4C44A}" sibTransId="{E28CE207-14DD-4D37-B3FC-458ACC1644AF}"/>
    <dgm:cxn modelId="{D715A2E0-AC62-4C22-BAC6-DF7A0B8FE7BE}" type="presOf" srcId="{18AE2E30-15BB-4DB4-BF4C-73D1E8BF8333}" destId="{AB44BD70-75AB-429A-B64C-53816EAACD2C}" srcOrd="0" destOrd="0" presId="urn:microsoft.com/office/officeart/2008/layout/LinedList"/>
    <dgm:cxn modelId="{A89E7D83-26C1-4670-AFC0-D37C325B8FF1}" srcId="{18AE2E30-15BB-4DB4-BF4C-73D1E8BF8333}" destId="{BAF723A6-1548-4135-ADFB-6ED25F1A6BC8}" srcOrd="2" destOrd="0" parTransId="{E029B7DC-964B-4178-9A3A-80BFCC3D0C69}" sibTransId="{4D664330-0F82-41AF-ACC5-684A0D37F6DC}"/>
    <dgm:cxn modelId="{7884A94C-AACB-F24B-AC02-E4484E8121B3}" srcId="{18AE2E30-15BB-4DB4-BF4C-73D1E8BF8333}" destId="{B440224B-B580-414A-94DD-C620C7C3F27B}" srcOrd="4" destOrd="0" parTransId="{CC17C4BB-6841-E94F-95A6-47695963F4D5}" sibTransId="{9607E39E-2860-4046-8D34-B7D19756F026}"/>
    <dgm:cxn modelId="{478BEDB3-48E0-4D89-B3F0-3934DBD80AE6}" type="presOf" srcId="{08C1BBDA-2597-D243-A023-6A05F6AAB7BD}" destId="{15AACE0B-9C1F-47F1-8AF0-5690759772DD}" srcOrd="0" destOrd="0" presId="urn:microsoft.com/office/officeart/2008/layout/LinedList"/>
    <dgm:cxn modelId="{A775473F-0482-4DEB-BDB1-E67FD8365E35}" srcId="{18AE2E30-15BB-4DB4-BF4C-73D1E8BF8333}" destId="{FD5CF88F-AB9F-494E-9136-41D6533E9336}" srcOrd="1" destOrd="0" parTransId="{020A80C4-ABEB-4040-8630-B6EC9711BC2C}" sibTransId="{CFFE34AA-074B-4E88-9225-885D11E5EDB1}"/>
    <dgm:cxn modelId="{0E6A3F29-A11C-4D9B-8834-AA26E331CBCB}" type="presParOf" srcId="{AB44BD70-75AB-429A-B64C-53816EAACD2C}" destId="{F6DEB18B-BEB5-42C7-8540-81563B3E2541}" srcOrd="0" destOrd="0" presId="urn:microsoft.com/office/officeart/2008/layout/LinedList"/>
    <dgm:cxn modelId="{4FEFD287-C10D-4045-BDA7-1FF09B914CA8}" type="presParOf" srcId="{AB44BD70-75AB-429A-B64C-53816EAACD2C}" destId="{D44610B2-660A-46E1-B89C-5217A10D596F}" srcOrd="1" destOrd="0" presId="urn:microsoft.com/office/officeart/2008/layout/LinedList"/>
    <dgm:cxn modelId="{BB389037-5C4A-4E12-8120-25401A7C0FC7}" type="presParOf" srcId="{D44610B2-660A-46E1-B89C-5217A10D596F}" destId="{9B9528A2-9A05-415D-9339-ACD45FC205EE}" srcOrd="0" destOrd="0" presId="urn:microsoft.com/office/officeart/2008/layout/LinedList"/>
    <dgm:cxn modelId="{698ADA8C-A896-4AE6-8945-614351CA034C}" type="presParOf" srcId="{D44610B2-660A-46E1-B89C-5217A10D596F}" destId="{BC1CA28E-C25A-42F2-BB61-7E786FBC1256}" srcOrd="1" destOrd="0" presId="urn:microsoft.com/office/officeart/2008/layout/LinedList"/>
    <dgm:cxn modelId="{D7AC643A-D759-4A6A-9F6C-63D92D6D9B29}" type="presParOf" srcId="{AB44BD70-75AB-429A-B64C-53816EAACD2C}" destId="{916F10AA-BCF7-4F0B-A480-54FD4A6DDCD6}" srcOrd="2" destOrd="0" presId="urn:microsoft.com/office/officeart/2008/layout/LinedList"/>
    <dgm:cxn modelId="{9483292C-0895-4A7E-A5F9-FC1176FCD0E9}" type="presParOf" srcId="{AB44BD70-75AB-429A-B64C-53816EAACD2C}" destId="{C76A9746-C49C-4747-8BFB-730746E1F4CC}" srcOrd="3" destOrd="0" presId="urn:microsoft.com/office/officeart/2008/layout/LinedList"/>
    <dgm:cxn modelId="{13E2741B-A913-4DF1-BB47-C16ED1DD862B}" type="presParOf" srcId="{C76A9746-C49C-4747-8BFB-730746E1F4CC}" destId="{F8E3BD84-1616-47D7-80FD-ACE67E87508C}" srcOrd="0" destOrd="0" presId="urn:microsoft.com/office/officeart/2008/layout/LinedList"/>
    <dgm:cxn modelId="{DDC782F0-B66A-4FB5-B3A5-57A90A5FE9BD}" type="presParOf" srcId="{C76A9746-C49C-4747-8BFB-730746E1F4CC}" destId="{D02C2E92-FDCD-4308-A0B3-300FBD3394CF}" srcOrd="1" destOrd="0" presId="urn:microsoft.com/office/officeart/2008/layout/LinedList"/>
    <dgm:cxn modelId="{A2998D6F-7531-4656-8FEC-81179F9A8B64}" type="presParOf" srcId="{AB44BD70-75AB-429A-B64C-53816EAACD2C}" destId="{FB10BABB-C430-4F55-A963-134F5789D384}" srcOrd="4" destOrd="0" presId="urn:microsoft.com/office/officeart/2008/layout/LinedList"/>
    <dgm:cxn modelId="{7F057E0C-8DD1-440A-B04D-EE88580859C4}" type="presParOf" srcId="{AB44BD70-75AB-429A-B64C-53816EAACD2C}" destId="{109197BC-CE64-4F86-82FF-17AA87873F21}" srcOrd="5" destOrd="0" presId="urn:microsoft.com/office/officeart/2008/layout/LinedList"/>
    <dgm:cxn modelId="{B51F4640-F082-4547-9E3A-A6FFE33628B0}" type="presParOf" srcId="{109197BC-CE64-4F86-82FF-17AA87873F21}" destId="{6CFD202F-F02D-4A73-B044-909AA652D41C}" srcOrd="0" destOrd="0" presId="urn:microsoft.com/office/officeart/2008/layout/LinedList"/>
    <dgm:cxn modelId="{51479FC3-0388-4A53-B3E9-11C873DF315C}" type="presParOf" srcId="{109197BC-CE64-4F86-82FF-17AA87873F21}" destId="{5AD0CBEA-7205-44EF-8902-7B5B539DBE17}" srcOrd="1" destOrd="0" presId="urn:microsoft.com/office/officeart/2008/layout/LinedList"/>
    <dgm:cxn modelId="{9BC56BA7-1B9E-4C23-978B-088FB6E956FB}" type="presParOf" srcId="{AB44BD70-75AB-429A-B64C-53816EAACD2C}" destId="{7895EC2D-301C-4C65-BF4C-8898D135D49C}" srcOrd="6" destOrd="0" presId="urn:microsoft.com/office/officeart/2008/layout/LinedList"/>
    <dgm:cxn modelId="{BCF6FB52-5514-40DD-AF3B-EBCF0A0FA67B}" type="presParOf" srcId="{AB44BD70-75AB-429A-B64C-53816EAACD2C}" destId="{CD644F95-AA1D-4ABE-BB24-4C89A40DFF6C}" srcOrd="7" destOrd="0" presId="urn:microsoft.com/office/officeart/2008/layout/LinedList"/>
    <dgm:cxn modelId="{0FA52726-E31F-484E-810C-6C348D94AA82}" type="presParOf" srcId="{CD644F95-AA1D-4ABE-BB24-4C89A40DFF6C}" destId="{15AACE0B-9C1F-47F1-8AF0-5690759772DD}" srcOrd="0" destOrd="0" presId="urn:microsoft.com/office/officeart/2008/layout/LinedList"/>
    <dgm:cxn modelId="{8FD943B1-9A91-4BFB-9AB0-838147D33350}" type="presParOf" srcId="{CD644F95-AA1D-4ABE-BB24-4C89A40DFF6C}" destId="{F55DA602-BB9E-4570-B8E7-36F2CEF8DFF6}" srcOrd="1" destOrd="0" presId="urn:microsoft.com/office/officeart/2008/layout/LinedList"/>
    <dgm:cxn modelId="{8D82ECA9-963A-4C37-8F15-AF989C0D4C3A}" type="presParOf" srcId="{AB44BD70-75AB-429A-B64C-53816EAACD2C}" destId="{F7A4EE74-B791-41DA-B62F-40BFA22A20DC}" srcOrd="8" destOrd="0" presId="urn:microsoft.com/office/officeart/2008/layout/LinedList"/>
    <dgm:cxn modelId="{4B886372-E96E-4CA5-903F-EE062E71211D}" type="presParOf" srcId="{AB44BD70-75AB-429A-B64C-53816EAACD2C}" destId="{8551FD71-E475-4AD4-A497-B1F5E65F4534}" srcOrd="9" destOrd="0" presId="urn:microsoft.com/office/officeart/2008/layout/LinedList"/>
    <dgm:cxn modelId="{47A59B1F-2BAC-48AC-B901-E17239CBDCC4}" type="presParOf" srcId="{8551FD71-E475-4AD4-A497-B1F5E65F4534}" destId="{F4F787C8-C93C-4CEE-A0BB-8A157B499FA2}" srcOrd="0" destOrd="0" presId="urn:microsoft.com/office/officeart/2008/layout/LinedList"/>
    <dgm:cxn modelId="{0CB64631-7DB1-4ADB-A8AE-51D466A22CD5}" type="presParOf" srcId="{8551FD71-E475-4AD4-A497-B1F5E65F4534}" destId="{75D31568-D51C-4AA6-B00C-A360F267372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FF3BF6-D637-414F-A9EA-268E63678570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62C06FC-700E-2643-9E53-116959CBF1E8}">
      <dgm:prSet phldrT="[文字]" custT="1"/>
      <dgm:spPr/>
      <dgm:t>
        <a:bodyPr/>
        <a:lstStyle/>
        <a:p>
          <a:pPr algn="just">
            <a:lnSpc>
              <a:spcPts val="3200"/>
            </a:lnSpc>
            <a:spcBef>
              <a:spcPts val="600"/>
            </a:spcBef>
            <a:spcAft>
              <a:spcPts val="0"/>
            </a:spcAft>
          </a:pPr>
          <a:r>
            <a:rPr lang="zh-TW" sz="2400" b="1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提供所有學生公平受教、適性揚才的機會，</a:t>
          </a:r>
          <a:r>
            <a:rPr lang="zh-TW" sz="2400" b="1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培育其探索數學的信心與正向態度。</a:t>
          </a:r>
          <a:endParaRPr lang="zh-TW" altLang="en-US" sz="2400" b="1" dirty="0">
            <a:solidFill>
              <a:srgbClr val="FF0000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2698D3-B6EF-7C4D-B6E1-D4C5EEA54E31}" type="parTrans" cxnId="{368A069F-9455-DB4F-9E32-C3A4DD201963}">
      <dgm:prSet/>
      <dgm:spPr/>
      <dgm:t>
        <a:bodyPr/>
        <a:lstStyle/>
        <a:p>
          <a:endParaRPr lang="zh-TW" altLang="en-US"/>
        </a:p>
      </dgm:t>
    </dgm:pt>
    <dgm:pt modelId="{A00B90D9-EA06-D54D-9BB6-08F34112AD5A}" type="sibTrans" cxnId="{368A069F-9455-DB4F-9E32-C3A4DD201963}">
      <dgm:prSet/>
      <dgm:spPr/>
      <dgm:t>
        <a:bodyPr/>
        <a:lstStyle/>
        <a:p>
          <a:endParaRPr lang="zh-TW" altLang="en-US"/>
        </a:p>
      </dgm:t>
    </dgm:pt>
    <dgm:pt modelId="{EFF2A9DF-E1AF-B84A-8F16-3131B7640A89}">
      <dgm:prSet custT="1"/>
      <dgm:spPr/>
      <dgm:t>
        <a:bodyPr/>
        <a:lstStyle/>
        <a:p>
          <a:pPr algn="just">
            <a:lnSpc>
              <a:spcPts val="3200"/>
            </a:lnSpc>
            <a:spcBef>
              <a:spcPts val="1200"/>
            </a:spcBef>
            <a:spcAft>
              <a:spcPts val="0"/>
            </a:spcAft>
          </a:pPr>
          <a:r>
            <a:rPr lang="zh-TW" altLang="en-US" sz="2400" b="1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培養學生的</a:t>
          </a:r>
          <a:r>
            <a:rPr lang="zh-TW" altLang="en-US" sz="2400" b="1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好奇心</a:t>
          </a:r>
          <a:r>
            <a:rPr lang="zh-TW" altLang="en-US" sz="2400" b="1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，及</a:t>
          </a:r>
          <a:r>
            <a:rPr lang="zh-TW" altLang="en-US" sz="2400" b="1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觀察規律、演算、抽象、推論、溝通及數學表述等各項能力</a:t>
          </a:r>
          <a:r>
            <a:rPr lang="zh-TW" altLang="en-US" sz="2400" b="1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</a:p>
      </dgm:t>
    </dgm:pt>
    <dgm:pt modelId="{8213F330-8B07-B941-A423-6B2D612DA323}" type="parTrans" cxnId="{344F9AB2-22A6-5146-9CB9-AAC81B9502B6}">
      <dgm:prSet/>
      <dgm:spPr/>
      <dgm:t>
        <a:bodyPr/>
        <a:lstStyle/>
        <a:p>
          <a:endParaRPr lang="zh-TW" altLang="en-US"/>
        </a:p>
      </dgm:t>
    </dgm:pt>
    <dgm:pt modelId="{F5E44A6A-4EFA-BD4A-BF27-B33821EF2491}" type="sibTrans" cxnId="{344F9AB2-22A6-5146-9CB9-AAC81B9502B6}">
      <dgm:prSet/>
      <dgm:spPr/>
      <dgm:t>
        <a:bodyPr/>
        <a:lstStyle/>
        <a:p>
          <a:endParaRPr lang="zh-TW" altLang="en-US"/>
        </a:p>
      </dgm:t>
    </dgm:pt>
    <dgm:pt modelId="{53496D8A-D7DD-374C-8844-72293E998047}">
      <dgm:prSet custT="1"/>
      <dgm:spPr/>
      <dgm:t>
        <a:bodyPr/>
        <a:lstStyle/>
        <a:p>
          <a:pPr algn="just"/>
          <a:r>
            <a:rPr lang="zh-TW" altLang="en-US" sz="2400" b="1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培養學生使用工具，運用於數學程序及解決問題的正確態度。</a:t>
          </a:r>
        </a:p>
      </dgm:t>
    </dgm:pt>
    <dgm:pt modelId="{251EFF15-7DE7-3044-B067-EFD29EEABCC4}" type="parTrans" cxnId="{F3412529-99E9-F241-BF72-6E61887923CF}">
      <dgm:prSet/>
      <dgm:spPr/>
      <dgm:t>
        <a:bodyPr/>
        <a:lstStyle/>
        <a:p>
          <a:endParaRPr lang="zh-TW" altLang="en-US"/>
        </a:p>
      </dgm:t>
    </dgm:pt>
    <dgm:pt modelId="{7FF17918-8952-D444-AD05-380C0CBFBDF2}" type="sibTrans" cxnId="{F3412529-99E9-F241-BF72-6E61887923CF}">
      <dgm:prSet/>
      <dgm:spPr/>
      <dgm:t>
        <a:bodyPr/>
        <a:lstStyle/>
        <a:p>
          <a:endParaRPr lang="zh-TW" altLang="en-US"/>
        </a:p>
      </dgm:t>
    </dgm:pt>
    <dgm:pt modelId="{F36078E5-7E27-584B-9941-CF6724201953}">
      <dgm:prSet custT="1"/>
      <dgm:spPr/>
      <dgm:t>
        <a:bodyPr/>
        <a:lstStyle/>
        <a:p>
          <a:r>
            <a:rPr lang="zh-TW" altLang="en-US" sz="2400" b="1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培養學生運用數學思考問題、分析問題和解決問題的能力。</a:t>
          </a:r>
        </a:p>
      </dgm:t>
    </dgm:pt>
    <dgm:pt modelId="{2C07BDBC-9686-C94D-95DB-88E7A89CB7A8}" type="parTrans" cxnId="{4DF60B9A-89F6-014F-B3DD-DB83A15CD42A}">
      <dgm:prSet/>
      <dgm:spPr/>
      <dgm:t>
        <a:bodyPr/>
        <a:lstStyle/>
        <a:p>
          <a:endParaRPr lang="zh-TW" altLang="en-US"/>
        </a:p>
      </dgm:t>
    </dgm:pt>
    <dgm:pt modelId="{264037CC-16F9-1749-B01D-BAB2FCF38974}" type="sibTrans" cxnId="{4DF60B9A-89F6-014F-B3DD-DB83A15CD42A}">
      <dgm:prSet/>
      <dgm:spPr/>
      <dgm:t>
        <a:bodyPr/>
        <a:lstStyle/>
        <a:p>
          <a:endParaRPr lang="zh-TW" altLang="en-US"/>
        </a:p>
      </dgm:t>
    </dgm:pt>
    <dgm:pt modelId="{0F9FBFE0-0C9B-4D44-8508-3C54FB98D676}">
      <dgm:prSet custT="1"/>
      <dgm:spPr/>
      <dgm:t>
        <a:bodyPr/>
        <a:lstStyle/>
        <a:p>
          <a:r>
            <a:rPr lang="zh-TW" altLang="en-US" sz="2400" b="1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培養學生日常生活應用與學習其他學科所需的數學知能。</a:t>
          </a:r>
        </a:p>
      </dgm:t>
    </dgm:pt>
    <dgm:pt modelId="{F9EF9D21-1618-A043-92DE-949FCEFC4E3F}" type="parTrans" cxnId="{6DA08A8F-6347-494F-9323-D484D45BCF21}">
      <dgm:prSet/>
      <dgm:spPr/>
      <dgm:t>
        <a:bodyPr/>
        <a:lstStyle/>
        <a:p>
          <a:endParaRPr lang="zh-TW" altLang="en-US"/>
        </a:p>
      </dgm:t>
    </dgm:pt>
    <dgm:pt modelId="{90E48163-5820-B745-921C-25CF513B6B33}" type="sibTrans" cxnId="{6DA08A8F-6347-494F-9323-D484D45BCF21}">
      <dgm:prSet/>
      <dgm:spPr/>
      <dgm:t>
        <a:bodyPr/>
        <a:lstStyle/>
        <a:p>
          <a:endParaRPr lang="zh-TW" altLang="en-US"/>
        </a:p>
      </dgm:t>
    </dgm:pt>
    <dgm:pt modelId="{D33CB17D-F173-074B-A6F4-02368BE029BF}">
      <dgm:prSet custT="1"/>
      <dgm:spPr/>
      <dgm:t>
        <a:bodyPr/>
        <a:lstStyle/>
        <a:p>
          <a:pPr algn="just">
            <a:lnSpc>
              <a:spcPts val="3200"/>
            </a:lnSpc>
          </a:pPr>
          <a:r>
            <a:rPr lang="zh-TW" altLang="en-US" sz="2400" b="1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培養學生欣賞數學的人文內涵中，以簡馭繁的精神與結構嚴謹完美的特質。</a:t>
          </a:r>
        </a:p>
      </dgm:t>
    </dgm:pt>
    <dgm:pt modelId="{5FF045E0-51D0-424D-83D5-761CC7C27D20}" type="parTrans" cxnId="{C19C881A-34D0-BA4B-8046-EDDC2D752396}">
      <dgm:prSet/>
      <dgm:spPr/>
      <dgm:t>
        <a:bodyPr/>
        <a:lstStyle/>
        <a:p>
          <a:endParaRPr lang="zh-TW" altLang="en-US"/>
        </a:p>
      </dgm:t>
    </dgm:pt>
    <dgm:pt modelId="{1843B0B9-8487-BC47-B4A0-FD77BE417B13}" type="sibTrans" cxnId="{C19C881A-34D0-BA4B-8046-EDDC2D752396}">
      <dgm:prSet/>
      <dgm:spPr/>
      <dgm:t>
        <a:bodyPr/>
        <a:lstStyle/>
        <a:p>
          <a:endParaRPr lang="zh-TW" altLang="en-US"/>
        </a:p>
      </dgm:t>
    </dgm:pt>
    <dgm:pt modelId="{BFD3BD5D-5D78-43CD-8DDE-8EDC9B537F44}" type="pres">
      <dgm:prSet presAssocID="{86FF3BF6-D637-414F-A9EA-268E6367857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723E0D13-667B-4F46-A370-5B15F32ED28F}" type="pres">
      <dgm:prSet presAssocID="{262C06FC-700E-2643-9E53-116959CBF1E8}" presName="thickLine" presStyleLbl="alignNode1" presStyleIdx="0" presStyleCnt="6"/>
      <dgm:spPr/>
    </dgm:pt>
    <dgm:pt modelId="{000B826D-8567-4BCE-A6E1-2B6342AB6E79}" type="pres">
      <dgm:prSet presAssocID="{262C06FC-700E-2643-9E53-116959CBF1E8}" presName="horz1" presStyleCnt="0"/>
      <dgm:spPr/>
    </dgm:pt>
    <dgm:pt modelId="{9B26D74F-3F54-4481-8C01-01947DF75EC1}" type="pres">
      <dgm:prSet presAssocID="{262C06FC-700E-2643-9E53-116959CBF1E8}" presName="tx1" presStyleLbl="revTx" presStyleIdx="0" presStyleCnt="6" custLinFactNeighborX="3298" custLinFactNeighborY="7926"/>
      <dgm:spPr/>
      <dgm:t>
        <a:bodyPr/>
        <a:lstStyle/>
        <a:p>
          <a:endParaRPr lang="zh-TW" altLang="en-US"/>
        </a:p>
      </dgm:t>
    </dgm:pt>
    <dgm:pt modelId="{B8DE0EFF-BED8-424E-A834-F433999FB9E2}" type="pres">
      <dgm:prSet presAssocID="{262C06FC-700E-2643-9E53-116959CBF1E8}" presName="vert1" presStyleCnt="0"/>
      <dgm:spPr/>
    </dgm:pt>
    <dgm:pt modelId="{E6EAECC1-BC5B-467B-8B85-861C1BA93965}" type="pres">
      <dgm:prSet presAssocID="{EFF2A9DF-E1AF-B84A-8F16-3131B7640A89}" presName="thickLine" presStyleLbl="alignNode1" presStyleIdx="1" presStyleCnt="6"/>
      <dgm:spPr/>
    </dgm:pt>
    <dgm:pt modelId="{BD8B6993-80F7-4A9A-9E76-2EC95C01E8F7}" type="pres">
      <dgm:prSet presAssocID="{EFF2A9DF-E1AF-B84A-8F16-3131B7640A89}" presName="horz1" presStyleCnt="0"/>
      <dgm:spPr/>
    </dgm:pt>
    <dgm:pt modelId="{DE796992-A81D-4A7C-8DCF-9EE35F213FE9}" type="pres">
      <dgm:prSet presAssocID="{EFF2A9DF-E1AF-B84A-8F16-3131B7640A89}" presName="tx1" presStyleLbl="revTx" presStyleIdx="1" presStyleCnt="6" custLinFactNeighborX="3298" custLinFactNeighborY="-1438"/>
      <dgm:spPr/>
      <dgm:t>
        <a:bodyPr/>
        <a:lstStyle/>
        <a:p>
          <a:endParaRPr lang="zh-TW" altLang="en-US"/>
        </a:p>
      </dgm:t>
    </dgm:pt>
    <dgm:pt modelId="{B2378AB5-FBC1-4108-AA07-81767E61D07B}" type="pres">
      <dgm:prSet presAssocID="{EFF2A9DF-E1AF-B84A-8F16-3131B7640A89}" presName="vert1" presStyleCnt="0"/>
      <dgm:spPr/>
    </dgm:pt>
    <dgm:pt modelId="{ED009E0A-860B-42B8-B331-F03DA58D5433}" type="pres">
      <dgm:prSet presAssocID="{53496D8A-D7DD-374C-8844-72293E998047}" presName="thickLine" presStyleLbl="alignNode1" presStyleIdx="2" presStyleCnt="6"/>
      <dgm:spPr/>
    </dgm:pt>
    <dgm:pt modelId="{3AC933F3-B5F8-4626-98E3-7D51FC2D1460}" type="pres">
      <dgm:prSet presAssocID="{53496D8A-D7DD-374C-8844-72293E998047}" presName="horz1" presStyleCnt="0"/>
      <dgm:spPr/>
    </dgm:pt>
    <dgm:pt modelId="{37E0D837-5957-4C08-AE9C-596736E04F97}" type="pres">
      <dgm:prSet presAssocID="{53496D8A-D7DD-374C-8844-72293E998047}" presName="tx1" presStyleLbl="revTx" presStyleIdx="2" presStyleCnt="6" custLinFactNeighborX="3298" custLinFactNeighborY="-1438"/>
      <dgm:spPr/>
      <dgm:t>
        <a:bodyPr/>
        <a:lstStyle/>
        <a:p>
          <a:endParaRPr lang="zh-TW" altLang="en-US"/>
        </a:p>
      </dgm:t>
    </dgm:pt>
    <dgm:pt modelId="{AC58D54B-02DE-4B3A-A955-CA7D753A79ED}" type="pres">
      <dgm:prSet presAssocID="{53496D8A-D7DD-374C-8844-72293E998047}" presName="vert1" presStyleCnt="0"/>
      <dgm:spPr/>
    </dgm:pt>
    <dgm:pt modelId="{3ED5CD3B-FA9C-4B74-9629-2D2AD3DDEED9}" type="pres">
      <dgm:prSet presAssocID="{F36078E5-7E27-584B-9941-CF6724201953}" presName="thickLine" presStyleLbl="alignNode1" presStyleIdx="3" presStyleCnt="6"/>
      <dgm:spPr/>
    </dgm:pt>
    <dgm:pt modelId="{6D2F977C-F8B5-4DBB-9CD0-1638437A9636}" type="pres">
      <dgm:prSet presAssocID="{F36078E5-7E27-584B-9941-CF6724201953}" presName="horz1" presStyleCnt="0"/>
      <dgm:spPr/>
    </dgm:pt>
    <dgm:pt modelId="{2F83CC36-096F-4A82-A337-3F7E94CB9EB3}" type="pres">
      <dgm:prSet presAssocID="{F36078E5-7E27-584B-9941-CF6724201953}" presName="tx1" presStyleLbl="revTx" presStyleIdx="3" presStyleCnt="6" custLinFactNeighborX="3298" custLinFactNeighborY="-1438"/>
      <dgm:spPr/>
      <dgm:t>
        <a:bodyPr/>
        <a:lstStyle/>
        <a:p>
          <a:endParaRPr lang="zh-TW" altLang="en-US"/>
        </a:p>
      </dgm:t>
    </dgm:pt>
    <dgm:pt modelId="{29224BCE-C117-4157-B9B2-BE3ADBDE8788}" type="pres">
      <dgm:prSet presAssocID="{F36078E5-7E27-584B-9941-CF6724201953}" presName="vert1" presStyleCnt="0"/>
      <dgm:spPr/>
    </dgm:pt>
    <dgm:pt modelId="{BBF8934E-EAFD-479E-B9F2-3A6F3A868D27}" type="pres">
      <dgm:prSet presAssocID="{0F9FBFE0-0C9B-4D44-8508-3C54FB98D676}" presName="thickLine" presStyleLbl="alignNode1" presStyleIdx="4" presStyleCnt="6"/>
      <dgm:spPr/>
    </dgm:pt>
    <dgm:pt modelId="{1F142134-3024-439B-8B82-D251EF97F4D6}" type="pres">
      <dgm:prSet presAssocID="{0F9FBFE0-0C9B-4D44-8508-3C54FB98D676}" presName="horz1" presStyleCnt="0"/>
      <dgm:spPr/>
    </dgm:pt>
    <dgm:pt modelId="{A0A6AA3B-28B2-4611-8BCB-C0B0E3FDE247}" type="pres">
      <dgm:prSet presAssocID="{0F9FBFE0-0C9B-4D44-8508-3C54FB98D676}" presName="tx1" presStyleLbl="revTx" presStyleIdx="4" presStyleCnt="6" custLinFactNeighborX="3298" custLinFactNeighborY="-1438"/>
      <dgm:spPr/>
      <dgm:t>
        <a:bodyPr/>
        <a:lstStyle/>
        <a:p>
          <a:endParaRPr lang="zh-TW" altLang="en-US"/>
        </a:p>
      </dgm:t>
    </dgm:pt>
    <dgm:pt modelId="{35CA91D0-6AEE-4234-9D53-0C9D640F8311}" type="pres">
      <dgm:prSet presAssocID="{0F9FBFE0-0C9B-4D44-8508-3C54FB98D676}" presName="vert1" presStyleCnt="0"/>
      <dgm:spPr/>
    </dgm:pt>
    <dgm:pt modelId="{749EB6BC-35B8-4BE7-A797-AB0C39A4326F}" type="pres">
      <dgm:prSet presAssocID="{D33CB17D-F173-074B-A6F4-02368BE029BF}" presName="thickLine" presStyleLbl="alignNode1" presStyleIdx="5" presStyleCnt="6"/>
      <dgm:spPr/>
    </dgm:pt>
    <dgm:pt modelId="{823DF59D-07C0-423E-AA70-ACADF131D49F}" type="pres">
      <dgm:prSet presAssocID="{D33CB17D-F173-074B-A6F4-02368BE029BF}" presName="horz1" presStyleCnt="0"/>
      <dgm:spPr/>
    </dgm:pt>
    <dgm:pt modelId="{A9BF74D2-1014-424D-98CF-02330F584E4A}" type="pres">
      <dgm:prSet presAssocID="{D33CB17D-F173-074B-A6F4-02368BE029BF}" presName="tx1" presStyleLbl="revTx" presStyleIdx="5" presStyleCnt="6" custLinFactNeighborX="3298" custLinFactNeighborY="-1438"/>
      <dgm:spPr/>
      <dgm:t>
        <a:bodyPr/>
        <a:lstStyle/>
        <a:p>
          <a:endParaRPr lang="zh-TW" altLang="en-US"/>
        </a:p>
      </dgm:t>
    </dgm:pt>
    <dgm:pt modelId="{9890A9E7-52CF-4833-AF28-97F6000C0CEF}" type="pres">
      <dgm:prSet presAssocID="{D33CB17D-F173-074B-A6F4-02368BE029BF}" presName="vert1" presStyleCnt="0"/>
      <dgm:spPr/>
    </dgm:pt>
  </dgm:ptLst>
  <dgm:cxnLst>
    <dgm:cxn modelId="{27AC2326-39A1-43BD-AC09-D5F8545F44EB}" type="presOf" srcId="{D33CB17D-F173-074B-A6F4-02368BE029BF}" destId="{A9BF74D2-1014-424D-98CF-02330F584E4A}" srcOrd="0" destOrd="0" presId="urn:microsoft.com/office/officeart/2008/layout/LinedList"/>
    <dgm:cxn modelId="{F3412529-99E9-F241-BF72-6E61887923CF}" srcId="{86FF3BF6-D637-414F-A9EA-268E63678570}" destId="{53496D8A-D7DD-374C-8844-72293E998047}" srcOrd="2" destOrd="0" parTransId="{251EFF15-7DE7-3044-B067-EFD29EEABCC4}" sibTransId="{7FF17918-8952-D444-AD05-380C0CBFBDF2}"/>
    <dgm:cxn modelId="{368A069F-9455-DB4F-9E32-C3A4DD201963}" srcId="{86FF3BF6-D637-414F-A9EA-268E63678570}" destId="{262C06FC-700E-2643-9E53-116959CBF1E8}" srcOrd="0" destOrd="0" parTransId="{B32698D3-B6EF-7C4D-B6E1-D4C5EEA54E31}" sibTransId="{A00B90D9-EA06-D54D-9BB6-08F34112AD5A}"/>
    <dgm:cxn modelId="{18539502-FA29-4777-B44D-93264F11462B}" type="presOf" srcId="{262C06FC-700E-2643-9E53-116959CBF1E8}" destId="{9B26D74F-3F54-4481-8C01-01947DF75EC1}" srcOrd="0" destOrd="0" presId="urn:microsoft.com/office/officeart/2008/layout/LinedList"/>
    <dgm:cxn modelId="{A8F8092A-B40B-4FCD-8B3A-CAA9413F42F5}" type="presOf" srcId="{0F9FBFE0-0C9B-4D44-8508-3C54FB98D676}" destId="{A0A6AA3B-28B2-4611-8BCB-C0B0E3FDE247}" srcOrd="0" destOrd="0" presId="urn:microsoft.com/office/officeart/2008/layout/LinedList"/>
    <dgm:cxn modelId="{A7383CB0-EDE1-412A-A39F-DC0DB729B560}" type="presOf" srcId="{EFF2A9DF-E1AF-B84A-8F16-3131B7640A89}" destId="{DE796992-A81D-4A7C-8DCF-9EE35F213FE9}" srcOrd="0" destOrd="0" presId="urn:microsoft.com/office/officeart/2008/layout/LinedList"/>
    <dgm:cxn modelId="{6DA08A8F-6347-494F-9323-D484D45BCF21}" srcId="{86FF3BF6-D637-414F-A9EA-268E63678570}" destId="{0F9FBFE0-0C9B-4D44-8508-3C54FB98D676}" srcOrd="4" destOrd="0" parTransId="{F9EF9D21-1618-A043-92DE-949FCEFC4E3F}" sibTransId="{90E48163-5820-B745-921C-25CF513B6B33}"/>
    <dgm:cxn modelId="{4DF60B9A-89F6-014F-B3DD-DB83A15CD42A}" srcId="{86FF3BF6-D637-414F-A9EA-268E63678570}" destId="{F36078E5-7E27-584B-9941-CF6724201953}" srcOrd="3" destOrd="0" parTransId="{2C07BDBC-9686-C94D-95DB-88E7A89CB7A8}" sibTransId="{264037CC-16F9-1749-B01D-BAB2FCF38974}"/>
    <dgm:cxn modelId="{344F9AB2-22A6-5146-9CB9-AAC81B9502B6}" srcId="{86FF3BF6-D637-414F-A9EA-268E63678570}" destId="{EFF2A9DF-E1AF-B84A-8F16-3131B7640A89}" srcOrd="1" destOrd="0" parTransId="{8213F330-8B07-B941-A423-6B2D612DA323}" sibTransId="{F5E44A6A-4EFA-BD4A-BF27-B33821EF2491}"/>
    <dgm:cxn modelId="{2470EF5C-F307-4172-8FDE-638FF811FA1D}" type="presOf" srcId="{53496D8A-D7DD-374C-8844-72293E998047}" destId="{37E0D837-5957-4C08-AE9C-596736E04F97}" srcOrd="0" destOrd="0" presId="urn:microsoft.com/office/officeart/2008/layout/LinedList"/>
    <dgm:cxn modelId="{C19C881A-34D0-BA4B-8046-EDDC2D752396}" srcId="{86FF3BF6-D637-414F-A9EA-268E63678570}" destId="{D33CB17D-F173-074B-A6F4-02368BE029BF}" srcOrd="5" destOrd="0" parTransId="{5FF045E0-51D0-424D-83D5-761CC7C27D20}" sibTransId="{1843B0B9-8487-BC47-B4A0-FD77BE417B13}"/>
    <dgm:cxn modelId="{54EE87F5-4626-48AC-8652-23DA266A25A1}" type="presOf" srcId="{86FF3BF6-D637-414F-A9EA-268E63678570}" destId="{BFD3BD5D-5D78-43CD-8DDE-8EDC9B537F44}" srcOrd="0" destOrd="0" presId="urn:microsoft.com/office/officeart/2008/layout/LinedList"/>
    <dgm:cxn modelId="{2744B106-341A-44CB-8314-E7B0B0718405}" type="presOf" srcId="{F36078E5-7E27-584B-9941-CF6724201953}" destId="{2F83CC36-096F-4A82-A337-3F7E94CB9EB3}" srcOrd="0" destOrd="0" presId="urn:microsoft.com/office/officeart/2008/layout/LinedList"/>
    <dgm:cxn modelId="{87975DD6-95EA-4477-9F8E-E7CBE1A3F782}" type="presParOf" srcId="{BFD3BD5D-5D78-43CD-8DDE-8EDC9B537F44}" destId="{723E0D13-667B-4F46-A370-5B15F32ED28F}" srcOrd="0" destOrd="0" presId="urn:microsoft.com/office/officeart/2008/layout/LinedList"/>
    <dgm:cxn modelId="{FD9CE173-569A-4DB4-89AC-8284E3EC5A1C}" type="presParOf" srcId="{BFD3BD5D-5D78-43CD-8DDE-8EDC9B537F44}" destId="{000B826D-8567-4BCE-A6E1-2B6342AB6E79}" srcOrd="1" destOrd="0" presId="urn:microsoft.com/office/officeart/2008/layout/LinedList"/>
    <dgm:cxn modelId="{55D85876-02D7-4FB7-8B42-9174E51787A0}" type="presParOf" srcId="{000B826D-8567-4BCE-A6E1-2B6342AB6E79}" destId="{9B26D74F-3F54-4481-8C01-01947DF75EC1}" srcOrd="0" destOrd="0" presId="urn:microsoft.com/office/officeart/2008/layout/LinedList"/>
    <dgm:cxn modelId="{825B19BD-0052-4CBB-914D-4BB1C1AF776C}" type="presParOf" srcId="{000B826D-8567-4BCE-A6E1-2B6342AB6E79}" destId="{B8DE0EFF-BED8-424E-A834-F433999FB9E2}" srcOrd="1" destOrd="0" presId="urn:microsoft.com/office/officeart/2008/layout/LinedList"/>
    <dgm:cxn modelId="{CDFDC5F6-AC93-4C44-B1FA-985DF028087A}" type="presParOf" srcId="{BFD3BD5D-5D78-43CD-8DDE-8EDC9B537F44}" destId="{E6EAECC1-BC5B-467B-8B85-861C1BA93965}" srcOrd="2" destOrd="0" presId="urn:microsoft.com/office/officeart/2008/layout/LinedList"/>
    <dgm:cxn modelId="{8C0777D6-5A68-4A91-A63B-385A8B6DBD07}" type="presParOf" srcId="{BFD3BD5D-5D78-43CD-8DDE-8EDC9B537F44}" destId="{BD8B6993-80F7-4A9A-9E76-2EC95C01E8F7}" srcOrd="3" destOrd="0" presId="urn:microsoft.com/office/officeart/2008/layout/LinedList"/>
    <dgm:cxn modelId="{A88D3758-9EAA-4694-ACBE-A13497A93637}" type="presParOf" srcId="{BD8B6993-80F7-4A9A-9E76-2EC95C01E8F7}" destId="{DE796992-A81D-4A7C-8DCF-9EE35F213FE9}" srcOrd="0" destOrd="0" presId="urn:microsoft.com/office/officeart/2008/layout/LinedList"/>
    <dgm:cxn modelId="{19B561F7-B3A5-42FF-9AA9-DC7DA205C784}" type="presParOf" srcId="{BD8B6993-80F7-4A9A-9E76-2EC95C01E8F7}" destId="{B2378AB5-FBC1-4108-AA07-81767E61D07B}" srcOrd="1" destOrd="0" presId="urn:microsoft.com/office/officeart/2008/layout/LinedList"/>
    <dgm:cxn modelId="{D83717A2-EC50-4009-9B0F-D3B7B6ECD361}" type="presParOf" srcId="{BFD3BD5D-5D78-43CD-8DDE-8EDC9B537F44}" destId="{ED009E0A-860B-42B8-B331-F03DA58D5433}" srcOrd="4" destOrd="0" presId="urn:microsoft.com/office/officeart/2008/layout/LinedList"/>
    <dgm:cxn modelId="{B5B323E8-AF75-40F3-9BB3-679EA1809F0D}" type="presParOf" srcId="{BFD3BD5D-5D78-43CD-8DDE-8EDC9B537F44}" destId="{3AC933F3-B5F8-4626-98E3-7D51FC2D1460}" srcOrd="5" destOrd="0" presId="urn:microsoft.com/office/officeart/2008/layout/LinedList"/>
    <dgm:cxn modelId="{CE63BEE3-B6A4-4201-8A58-B41CC431408A}" type="presParOf" srcId="{3AC933F3-B5F8-4626-98E3-7D51FC2D1460}" destId="{37E0D837-5957-4C08-AE9C-596736E04F97}" srcOrd="0" destOrd="0" presId="urn:microsoft.com/office/officeart/2008/layout/LinedList"/>
    <dgm:cxn modelId="{BF16552E-0048-4541-8B32-2AA6FEB79B97}" type="presParOf" srcId="{3AC933F3-B5F8-4626-98E3-7D51FC2D1460}" destId="{AC58D54B-02DE-4B3A-A955-CA7D753A79ED}" srcOrd="1" destOrd="0" presId="urn:microsoft.com/office/officeart/2008/layout/LinedList"/>
    <dgm:cxn modelId="{EDE65498-774C-4A57-981B-A537C0242379}" type="presParOf" srcId="{BFD3BD5D-5D78-43CD-8DDE-8EDC9B537F44}" destId="{3ED5CD3B-FA9C-4B74-9629-2D2AD3DDEED9}" srcOrd="6" destOrd="0" presId="urn:microsoft.com/office/officeart/2008/layout/LinedList"/>
    <dgm:cxn modelId="{4CB05869-2308-41E8-B047-95183CF7B8C9}" type="presParOf" srcId="{BFD3BD5D-5D78-43CD-8DDE-8EDC9B537F44}" destId="{6D2F977C-F8B5-4DBB-9CD0-1638437A9636}" srcOrd="7" destOrd="0" presId="urn:microsoft.com/office/officeart/2008/layout/LinedList"/>
    <dgm:cxn modelId="{8ED031ED-889C-42CB-BD3A-64E36F2E1A61}" type="presParOf" srcId="{6D2F977C-F8B5-4DBB-9CD0-1638437A9636}" destId="{2F83CC36-096F-4A82-A337-3F7E94CB9EB3}" srcOrd="0" destOrd="0" presId="urn:microsoft.com/office/officeart/2008/layout/LinedList"/>
    <dgm:cxn modelId="{1F9B128F-33D6-4BED-93DB-BBD371ED1017}" type="presParOf" srcId="{6D2F977C-F8B5-4DBB-9CD0-1638437A9636}" destId="{29224BCE-C117-4157-B9B2-BE3ADBDE8788}" srcOrd="1" destOrd="0" presId="urn:microsoft.com/office/officeart/2008/layout/LinedList"/>
    <dgm:cxn modelId="{ADBDF875-2D3C-4A57-AC1D-6BEB0419453D}" type="presParOf" srcId="{BFD3BD5D-5D78-43CD-8DDE-8EDC9B537F44}" destId="{BBF8934E-EAFD-479E-B9F2-3A6F3A868D27}" srcOrd="8" destOrd="0" presId="urn:microsoft.com/office/officeart/2008/layout/LinedList"/>
    <dgm:cxn modelId="{9D058610-AC7E-43AE-AF81-7A373292FB34}" type="presParOf" srcId="{BFD3BD5D-5D78-43CD-8DDE-8EDC9B537F44}" destId="{1F142134-3024-439B-8B82-D251EF97F4D6}" srcOrd="9" destOrd="0" presId="urn:microsoft.com/office/officeart/2008/layout/LinedList"/>
    <dgm:cxn modelId="{23983C7E-E8EC-4E75-9494-CA644DE8EAB4}" type="presParOf" srcId="{1F142134-3024-439B-8B82-D251EF97F4D6}" destId="{A0A6AA3B-28B2-4611-8BCB-C0B0E3FDE247}" srcOrd="0" destOrd="0" presId="urn:microsoft.com/office/officeart/2008/layout/LinedList"/>
    <dgm:cxn modelId="{478E453B-CD8D-49CD-8C4E-26711407EE13}" type="presParOf" srcId="{1F142134-3024-439B-8B82-D251EF97F4D6}" destId="{35CA91D0-6AEE-4234-9D53-0C9D640F8311}" srcOrd="1" destOrd="0" presId="urn:microsoft.com/office/officeart/2008/layout/LinedList"/>
    <dgm:cxn modelId="{7FCD87AA-4BFB-4328-AAA3-33AB2E0612E9}" type="presParOf" srcId="{BFD3BD5D-5D78-43CD-8DDE-8EDC9B537F44}" destId="{749EB6BC-35B8-4BE7-A797-AB0C39A4326F}" srcOrd="10" destOrd="0" presId="urn:microsoft.com/office/officeart/2008/layout/LinedList"/>
    <dgm:cxn modelId="{9B72FC0E-C282-4CED-B562-3A9A515A5DC4}" type="presParOf" srcId="{BFD3BD5D-5D78-43CD-8DDE-8EDC9B537F44}" destId="{823DF59D-07C0-423E-AA70-ACADF131D49F}" srcOrd="11" destOrd="0" presId="urn:microsoft.com/office/officeart/2008/layout/LinedList"/>
    <dgm:cxn modelId="{1573ACF8-AD24-4229-BDEE-462969FC3A55}" type="presParOf" srcId="{823DF59D-07C0-423E-AA70-ACADF131D49F}" destId="{A9BF74D2-1014-424D-98CF-02330F584E4A}" srcOrd="0" destOrd="0" presId="urn:microsoft.com/office/officeart/2008/layout/LinedList"/>
    <dgm:cxn modelId="{4CAC2A4C-CC1A-42D9-8EFD-66070FC55299}" type="presParOf" srcId="{823DF59D-07C0-423E-AA70-ACADF131D49F}" destId="{9890A9E7-52CF-4833-AF28-97F6000C0CE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6881EF-DE48-4534-9B72-416C13BD1AB2}" type="doc">
      <dgm:prSet loTypeId="urn:microsoft.com/office/officeart/2005/8/layout/cycle4#2" loCatId="cycle" qsTypeId="urn:microsoft.com/office/officeart/2005/8/quickstyle/simple2" qsCatId="simple" csTypeId="urn:microsoft.com/office/officeart/2005/8/colors/colorful1#5" csCatId="colorful" phldr="1"/>
      <dgm:spPr/>
      <dgm:t>
        <a:bodyPr/>
        <a:lstStyle/>
        <a:p>
          <a:endParaRPr lang="zh-TW" altLang="en-US"/>
        </a:p>
      </dgm:t>
    </dgm:pt>
    <dgm:pt modelId="{075EB1B9-66B0-41ED-8286-BAB41EA9E9B4}">
      <dgm:prSet phldrT="[文字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小學五、六年級專業師資</a:t>
          </a:r>
        </a:p>
      </dgm:t>
    </dgm:pt>
    <dgm:pt modelId="{22258B84-678F-4FFD-BC7E-4273835F1260}" type="parTrans" cxnId="{5B43DC54-E9EF-419D-9490-5551AC8D7662}">
      <dgm:prSet/>
      <dgm:spPr/>
      <dgm:t>
        <a:bodyPr/>
        <a:lstStyle/>
        <a:p>
          <a:endParaRPr lang="zh-TW" altLang="en-US"/>
        </a:p>
      </dgm:t>
    </dgm:pt>
    <dgm:pt modelId="{21895FF7-94B0-488B-AA90-2F8D18FE04F2}" type="sibTrans" cxnId="{5B43DC54-E9EF-419D-9490-5551AC8D7662}">
      <dgm:prSet/>
      <dgm:spPr/>
      <dgm:t>
        <a:bodyPr/>
        <a:lstStyle/>
        <a:p>
          <a:endParaRPr lang="zh-TW" altLang="en-US"/>
        </a:p>
      </dgm:t>
    </dgm:pt>
    <dgm:pt modelId="{D5A4BD02-48DE-4DDE-AE60-0490565C615C}">
      <dgm:prSet phldrT="[文字]" custT="1"/>
      <dgm:spPr>
        <a:solidFill>
          <a:schemeClr val="accent3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彈性學習課程進行補救教學</a:t>
          </a:r>
        </a:p>
      </dgm:t>
    </dgm:pt>
    <dgm:pt modelId="{049BF45D-BF93-476A-91CB-E32D6C6AD33E}" type="parTrans" cxnId="{93501EAF-5B15-4479-B880-302229B1D94B}">
      <dgm:prSet/>
      <dgm:spPr/>
      <dgm:t>
        <a:bodyPr/>
        <a:lstStyle/>
        <a:p>
          <a:endParaRPr lang="zh-TW" altLang="en-US"/>
        </a:p>
      </dgm:t>
    </dgm:pt>
    <dgm:pt modelId="{F4BE7149-ADC9-41DC-9F54-CC0F0DA14EF7}" type="sibTrans" cxnId="{93501EAF-5B15-4479-B880-302229B1D94B}">
      <dgm:prSet/>
      <dgm:spPr/>
      <dgm:t>
        <a:bodyPr/>
        <a:lstStyle/>
        <a:p>
          <a:endParaRPr lang="zh-TW" altLang="en-US"/>
        </a:p>
      </dgm:t>
    </dgm:pt>
    <dgm:pt modelId="{E81765A9-D27C-487C-A198-016E73497DFF}">
      <dgm:prSet phldrT="[文字]" custT="1"/>
      <dgm:spPr>
        <a:scene3d>
          <a:camera prst="orthographicFront"/>
          <a:lightRig rig="threePt" dir="t"/>
        </a:scene3d>
        <a:sp3d>
          <a:bevelT/>
        </a:sp3d>
      </dgm:spPr>
      <dgm:t>
        <a:bodyPr tIns="288000"/>
        <a:lstStyle/>
        <a:p>
          <a:pPr algn="l"/>
          <a:r>
            <a:rPr lang="zh-TW" altLang="en-US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全國性大型考試使用計算機</a:t>
          </a:r>
        </a:p>
      </dgm:t>
    </dgm:pt>
    <dgm:pt modelId="{B47AAE39-91B1-463B-941F-46A9F013685A}" type="parTrans" cxnId="{1D83E635-9B4A-4DCD-B8AF-7A5C6485740C}">
      <dgm:prSet/>
      <dgm:spPr/>
      <dgm:t>
        <a:bodyPr/>
        <a:lstStyle/>
        <a:p>
          <a:endParaRPr lang="zh-TW" altLang="en-US"/>
        </a:p>
      </dgm:t>
    </dgm:pt>
    <dgm:pt modelId="{B5D8F83C-FDC4-455B-9627-A337DF2B00A7}" type="sibTrans" cxnId="{1D83E635-9B4A-4DCD-B8AF-7A5C6485740C}">
      <dgm:prSet/>
      <dgm:spPr/>
      <dgm:t>
        <a:bodyPr/>
        <a:lstStyle/>
        <a:p>
          <a:endParaRPr lang="zh-TW" altLang="en-US"/>
        </a:p>
      </dgm:t>
    </dgm:pt>
    <dgm:pt modelId="{39559E74-B4CB-432A-A761-C6E8FE245B31}">
      <dgm:prSet custT="1"/>
      <dgm:spPr>
        <a:solidFill>
          <a:schemeClr val="accent6">
            <a:lumMod val="75000"/>
          </a:schemeClr>
        </a:solidFill>
        <a:ln w="38100">
          <a:solidFill>
            <a:srgbClr val="092C6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lIns="68400" tIns="0" rIns="68400" bIns="468000" anchor="ctr" anchorCtr="0"/>
        <a:lstStyle/>
        <a:p>
          <a:pPr marL="0">
            <a:spcAft>
              <a:spcPts val="0"/>
            </a:spcAft>
          </a:pPr>
          <a:endParaRPr lang="en-US" altLang="zh-TW" sz="16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>
            <a:spcAft>
              <a:spcPts val="0"/>
            </a:spcAft>
          </a:pPr>
          <a:endParaRPr lang="en-US" altLang="zh-TW" sz="16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>
            <a:spcAft>
              <a:spcPts val="0"/>
            </a:spcAft>
          </a:pPr>
          <a:r>
            <a: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endParaRPr lang="en-US" altLang="zh-TW" sz="2000" b="1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>
            <a:spcAft>
              <a:spcPts val="0"/>
            </a:spcAft>
          </a:pPr>
          <a:r>
            <a:rPr lang="zh-TW" altLang="en-US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調整全國性考試的實施方式</a:t>
          </a:r>
        </a:p>
      </dgm:t>
    </dgm:pt>
    <dgm:pt modelId="{A041817F-A986-4B35-B7A6-D5C41B311B67}" type="sibTrans" cxnId="{CFE4EE90-079C-47B4-BE3E-9D80FB1C1F9E}">
      <dgm:prSet/>
      <dgm:spPr/>
      <dgm:t>
        <a:bodyPr/>
        <a:lstStyle/>
        <a:p>
          <a:endParaRPr lang="zh-TW" altLang="en-US"/>
        </a:p>
      </dgm:t>
    </dgm:pt>
    <dgm:pt modelId="{8BFD283D-5C51-4884-8D8F-AD7F29069BB4}" type="parTrans" cxnId="{CFE4EE90-079C-47B4-BE3E-9D80FB1C1F9E}">
      <dgm:prSet/>
      <dgm:spPr/>
      <dgm:t>
        <a:bodyPr/>
        <a:lstStyle/>
        <a:p>
          <a:endParaRPr lang="zh-TW" altLang="en-US"/>
        </a:p>
      </dgm:t>
    </dgm:pt>
    <dgm:pt modelId="{52587D18-5604-43E2-ABCD-2CBC5990B5E4}" type="pres">
      <dgm:prSet presAssocID="{1D6881EF-DE48-4534-9B72-416C13BD1AB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62AF737-2DC0-453A-98D8-427B9BAE4C8E}" type="pres">
      <dgm:prSet presAssocID="{1D6881EF-DE48-4534-9B72-416C13BD1AB2}" presName="children" presStyleCnt="0"/>
      <dgm:spPr/>
    </dgm:pt>
    <dgm:pt modelId="{E5A8B877-64F4-4202-87C1-69704DFE7C89}" type="pres">
      <dgm:prSet presAssocID="{1D6881EF-DE48-4534-9B72-416C13BD1AB2}" presName="childPlaceholder" presStyleCnt="0"/>
      <dgm:spPr/>
    </dgm:pt>
    <dgm:pt modelId="{17EC4326-5390-4BF5-A48D-8151404BF327}" type="pres">
      <dgm:prSet presAssocID="{1D6881EF-DE48-4534-9B72-416C13BD1AB2}" presName="circle" presStyleCnt="0"/>
      <dgm:spPr/>
    </dgm:pt>
    <dgm:pt modelId="{7EFE1964-4267-4FBF-9AC6-8D39C3D82746}" type="pres">
      <dgm:prSet presAssocID="{1D6881EF-DE48-4534-9B72-416C13BD1AB2}" presName="quadrant1" presStyleLbl="node1" presStyleIdx="0" presStyleCnt="4" custScaleY="102191" custLinFactNeighborX="68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00E4085-F397-4AC7-AF67-379595000D83}" type="pres">
      <dgm:prSet presAssocID="{1D6881EF-DE48-4534-9B72-416C13BD1AB2}" presName="quadrant2" presStyleLbl="node1" presStyleIdx="1" presStyleCnt="4" custScaleX="103498" custScaleY="101669" custLinFactNeighborX="818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93C543-0190-4EE7-8D59-6BCFE6262AA2}" type="pres">
      <dgm:prSet presAssocID="{1D6881EF-DE48-4534-9B72-416C13BD1AB2}" presName="quadrant3" presStyleLbl="node1" presStyleIdx="2" presStyleCnt="4" custScaleX="102008" custLinFactNeighborX="409" custLinFactNeighborY="-40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CB82F0-ABF2-4A8E-8A25-037C13B7F1EC}" type="pres">
      <dgm:prSet presAssocID="{1D6881EF-DE48-4534-9B72-416C13BD1AB2}" presName="quadrant4" presStyleLbl="node1" presStyleIdx="3" presStyleCnt="4" custLinFactNeighborX="818" custLinFactNeighborY="-40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8259B9-75F8-4A3E-AAF2-6B50F86AE51A}" type="pres">
      <dgm:prSet presAssocID="{1D6881EF-DE48-4534-9B72-416C13BD1AB2}" presName="quadrantPlaceholder" presStyleCnt="0"/>
      <dgm:spPr/>
    </dgm:pt>
    <dgm:pt modelId="{C8CEBB27-54C6-46E2-A1B0-1F466BAB420D}" type="pres">
      <dgm:prSet presAssocID="{1D6881EF-DE48-4534-9B72-416C13BD1AB2}" presName="center1" presStyleLbl="fgShp" presStyleIdx="0" presStyleCnt="2"/>
      <dgm:spPr>
        <a:solidFill>
          <a:srgbClr val="92D050"/>
        </a:solidFill>
      </dgm:spPr>
    </dgm:pt>
    <dgm:pt modelId="{9750EE49-7091-43B9-91C6-E12541B391E7}" type="pres">
      <dgm:prSet presAssocID="{1D6881EF-DE48-4534-9B72-416C13BD1AB2}" presName="center2" presStyleLbl="fgShp" presStyleIdx="1" presStyleCnt="2"/>
      <dgm:spPr>
        <a:solidFill>
          <a:srgbClr val="92D050"/>
        </a:solidFill>
      </dgm:spPr>
    </dgm:pt>
  </dgm:ptLst>
  <dgm:cxnLst>
    <dgm:cxn modelId="{1D83E635-9B4A-4DCD-B8AF-7A5C6485740C}" srcId="{1D6881EF-DE48-4534-9B72-416C13BD1AB2}" destId="{E81765A9-D27C-487C-A198-016E73497DFF}" srcOrd="3" destOrd="0" parTransId="{B47AAE39-91B1-463B-941F-46A9F013685A}" sibTransId="{B5D8F83C-FDC4-455B-9627-A337DF2B00A7}"/>
    <dgm:cxn modelId="{93501EAF-5B15-4479-B880-302229B1D94B}" srcId="{1D6881EF-DE48-4534-9B72-416C13BD1AB2}" destId="{D5A4BD02-48DE-4DDE-AE60-0490565C615C}" srcOrd="1" destOrd="0" parTransId="{049BF45D-BF93-476A-91CB-E32D6C6AD33E}" sibTransId="{F4BE7149-ADC9-41DC-9F54-CC0F0DA14EF7}"/>
    <dgm:cxn modelId="{CFE4EE90-079C-47B4-BE3E-9D80FB1C1F9E}" srcId="{1D6881EF-DE48-4534-9B72-416C13BD1AB2}" destId="{39559E74-B4CB-432A-A761-C6E8FE245B31}" srcOrd="2" destOrd="0" parTransId="{8BFD283D-5C51-4884-8D8F-AD7F29069BB4}" sibTransId="{A041817F-A986-4B35-B7A6-D5C41B311B67}"/>
    <dgm:cxn modelId="{157217F6-2A18-8141-ACC0-6AB912B21453}" type="presOf" srcId="{E81765A9-D27C-487C-A198-016E73497DFF}" destId="{D8CB82F0-ABF2-4A8E-8A25-037C13B7F1EC}" srcOrd="0" destOrd="0" presId="urn:microsoft.com/office/officeart/2005/8/layout/cycle4#2"/>
    <dgm:cxn modelId="{5254D0D3-8CD5-7140-8EE7-B20B76CF2160}" type="presOf" srcId="{1D6881EF-DE48-4534-9B72-416C13BD1AB2}" destId="{52587D18-5604-43E2-ABCD-2CBC5990B5E4}" srcOrd="0" destOrd="0" presId="urn:microsoft.com/office/officeart/2005/8/layout/cycle4#2"/>
    <dgm:cxn modelId="{5B43DC54-E9EF-419D-9490-5551AC8D7662}" srcId="{1D6881EF-DE48-4534-9B72-416C13BD1AB2}" destId="{075EB1B9-66B0-41ED-8286-BAB41EA9E9B4}" srcOrd="0" destOrd="0" parTransId="{22258B84-678F-4FFD-BC7E-4273835F1260}" sibTransId="{21895FF7-94B0-488B-AA90-2F8D18FE04F2}"/>
    <dgm:cxn modelId="{7B241BF8-EA2C-2345-9637-03FDD4BBEFAC}" type="presOf" srcId="{D5A4BD02-48DE-4DDE-AE60-0490565C615C}" destId="{900E4085-F397-4AC7-AF67-379595000D83}" srcOrd="0" destOrd="0" presId="urn:microsoft.com/office/officeart/2005/8/layout/cycle4#2"/>
    <dgm:cxn modelId="{A88E201F-4F7F-C24D-AD47-E4B8C6F6E422}" type="presOf" srcId="{075EB1B9-66B0-41ED-8286-BAB41EA9E9B4}" destId="{7EFE1964-4267-4FBF-9AC6-8D39C3D82746}" srcOrd="0" destOrd="0" presId="urn:microsoft.com/office/officeart/2005/8/layout/cycle4#2"/>
    <dgm:cxn modelId="{5E9A6A11-DAB5-C542-8AE1-BCF9924E6889}" type="presOf" srcId="{39559E74-B4CB-432A-A761-C6E8FE245B31}" destId="{F193C543-0190-4EE7-8D59-6BCFE6262AA2}" srcOrd="0" destOrd="0" presId="urn:microsoft.com/office/officeart/2005/8/layout/cycle4#2"/>
    <dgm:cxn modelId="{903E8B62-B99C-0C44-AAFB-FE509D6D7478}" type="presParOf" srcId="{52587D18-5604-43E2-ABCD-2CBC5990B5E4}" destId="{162AF737-2DC0-453A-98D8-427B9BAE4C8E}" srcOrd="0" destOrd="0" presId="urn:microsoft.com/office/officeart/2005/8/layout/cycle4#2"/>
    <dgm:cxn modelId="{5E07E33F-4D1C-F04D-A2CF-290BF97E16ED}" type="presParOf" srcId="{162AF737-2DC0-453A-98D8-427B9BAE4C8E}" destId="{E5A8B877-64F4-4202-87C1-69704DFE7C89}" srcOrd="0" destOrd="0" presId="urn:microsoft.com/office/officeart/2005/8/layout/cycle4#2"/>
    <dgm:cxn modelId="{5764D911-317E-744C-BC4C-6D3D3716A7C6}" type="presParOf" srcId="{52587D18-5604-43E2-ABCD-2CBC5990B5E4}" destId="{17EC4326-5390-4BF5-A48D-8151404BF327}" srcOrd="1" destOrd="0" presId="urn:microsoft.com/office/officeart/2005/8/layout/cycle4#2"/>
    <dgm:cxn modelId="{C864B360-AEC0-0E40-8A6B-6039B3506F23}" type="presParOf" srcId="{17EC4326-5390-4BF5-A48D-8151404BF327}" destId="{7EFE1964-4267-4FBF-9AC6-8D39C3D82746}" srcOrd="0" destOrd="0" presId="urn:microsoft.com/office/officeart/2005/8/layout/cycle4#2"/>
    <dgm:cxn modelId="{080BE799-7ED6-B840-8A15-D75CC8CCB487}" type="presParOf" srcId="{17EC4326-5390-4BF5-A48D-8151404BF327}" destId="{900E4085-F397-4AC7-AF67-379595000D83}" srcOrd="1" destOrd="0" presId="urn:microsoft.com/office/officeart/2005/8/layout/cycle4#2"/>
    <dgm:cxn modelId="{28604424-E0B4-7141-9CC5-8043A87E8828}" type="presParOf" srcId="{17EC4326-5390-4BF5-A48D-8151404BF327}" destId="{F193C543-0190-4EE7-8D59-6BCFE6262AA2}" srcOrd="2" destOrd="0" presId="urn:microsoft.com/office/officeart/2005/8/layout/cycle4#2"/>
    <dgm:cxn modelId="{F3BE2B2A-7652-E44F-BA5A-A1BCDF8FD7D3}" type="presParOf" srcId="{17EC4326-5390-4BF5-A48D-8151404BF327}" destId="{D8CB82F0-ABF2-4A8E-8A25-037C13B7F1EC}" srcOrd="3" destOrd="0" presId="urn:microsoft.com/office/officeart/2005/8/layout/cycle4#2"/>
    <dgm:cxn modelId="{AD743613-0B9A-9E48-A17F-8AE9D3D5B048}" type="presParOf" srcId="{17EC4326-5390-4BF5-A48D-8151404BF327}" destId="{F38259B9-75F8-4A3E-AAF2-6B50F86AE51A}" srcOrd="4" destOrd="0" presId="urn:microsoft.com/office/officeart/2005/8/layout/cycle4#2"/>
    <dgm:cxn modelId="{01F0CA9A-2215-9D4B-BC92-00C67110806D}" type="presParOf" srcId="{52587D18-5604-43E2-ABCD-2CBC5990B5E4}" destId="{C8CEBB27-54C6-46E2-A1B0-1F466BAB420D}" srcOrd="2" destOrd="0" presId="urn:microsoft.com/office/officeart/2005/8/layout/cycle4#2"/>
    <dgm:cxn modelId="{49E9A46E-253B-FA48-BD30-19061CE06853}" type="presParOf" srcId="{52587D18-5604-43E2-ABCD-2CBC5990B5E4}" destId="{9750EE49-7091-43B9-91C6-E12541B391E7}" srcOrd="3" destOrd="0" presId="urn:microsoft.com/office/officeart/2005/8/layout/cycle4#2"/>
  </dgm:cxnLst>
  <dgm:bg/>
  <dgm:whole>
    <a:ln w="3810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CE4506-3939-40AD-89A5-AF68080CFBC8}" type="doc">
      <dgm:prSet loTypeId="urn:microsoft.com/office/officeart/2005/8/layout/venn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695A1B4D-CF13-4235-9DC7-C1864BA925FE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整合知識、技能與態度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92036F15-D5FF-4792-9130-CBBA64A575EC}" type="par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A62C4192-8761-4034-8DF2-FDFA8C37A612}" type="sib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36079B1A-9ECA-4141-B929-2A48759B4557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情境脈絡化的學習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A633E81B-D05C-46A8-8B95-DB4D50161D7B}" type="par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FEB51D9B-839E-4009-BCBD-68B939AB4839}" type="sib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ED52FEB6-FD99-4108-A2A6-EB904A9DA24A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學習方法及策略</a:t>
          </a:r>
        </a:p>
      </dgm:t>
    </dgm:pt>
    <dgm:pt modelId="{17F1C51E-E5F8-41CF-BB7C-ED9BD2188D9D}" type="par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75F71903-6502-4466-832D-E5E0F893DC4D}" type="sib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E1C2496E-0635-439D-A7DC-57D01ACDC57A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實踐力行的表現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8D162820-1871-4B98-B085-B89C7B152B8B}" type="parTrans" cxnId="{C64B8ECC-5A90-47E3-BAE9-AD11AE16B19F}">
      <dgm:prSet/>
      <dgm:spPr/>
      <dgm:t>
        <a:bodyPr/>
        <a:lstStyle/>
        <a:p>
          <a:endParaRPr lang="zh-TW" altLang="en-US"/>
        </a:p>
      </dgm:t>
    </dgm:pt>
    <dgm:pt modelId="{3EC173CB-31BE-4EBC-BA86-D6AD9AE8F2C0}" type="sibTrans" cxnId="{C64B8ECC-5A90-47E3-BAE9-AD11AE16B19F}">
      <dgm:prSet/>
      <dgm:spPr/>
      <dgm:t>
        <a:bodyPr/>
        <a:lstStyle/>
        <a:p>
          <a:endParaRPr lang="zh-TW" altLang="en-US"/>
        </a:p>
      </dgm:t>
    </dgm:pt>
    <dgm:pt modelId="{89CA2C92-1C19-4274-AAA7-3D91B827B6CE}" type="pres">
      <dgm:prSet presAssocID="{05CE4506-3939-40AD-89A5-AF68080CFBC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D043B91-A83C-4D01-A798-B12100C215BE}" type="pres">
      <dgm:prSet presAssocID="{695A1B4D-CF13-4235-9DC7-C1864BA925FE}" presName="Name5" presStyleLbl="vennNode1" presStyleIdx="0" presStyleCnt="4" custLinFactNeighborY="144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882255-9A32-4B90-92B0-C00B10C4CD4D}" type="pres">
      <dgm:prSet presAssocID="{A62C4192-8761-4034-8DF2-FDFA8C37A612}" presName="space" presStyleCnt="0"/>
      <dgm:spPr/>
      <dgm:t>
        <a:bodyPr/>
        <a:lstStyle/>
        <a:p>
          <a:endParaRPr lang="zh-TW" altLang="en-US"/>
        </a:p>
      </dgm:t>
    </dgm:pt>
    <dgm:pt modelId="{95915C4A-70EC-4FBE-B2CD-86B61962E913}" type="pres">
      <dgm:prSet presAssocID="{36079B1A-9ECA-4141-B929-2A48759B4557}" presName="Name5" presStyleLbl="vennNode1" presStyleIdx="1" presStyleCnt="4" custLinFactNeighborX="-2030" custLinFactNeighborY="21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1309D2-7E0A-4E9E-BBFD-337B20DD16E7}" type="pres">
      <dgm:prSet presAssocID="{FEB51D9B-839E-4009-BCBD-68B939AB4839}" presName="space" presStyleCnt="0"/>
      <dgm:spPr/>
      <dgm:t>
        <a:bodyPr/>
        <a:lstStyle/>
        <a:p>
          <a:endParaRPr lang="zh-TW" altLang="en-US"/>
        </a:p>
      </dgm:t>
    </dgm:pt>
    <dgm:pt modelId="{5D35B74E-FA5E-4CBD-A81A-B9DA938CC41A}" type="pres">
      <dgm:prSet presAssocID="{ED52FEB6-FD99-4108-A2A6-EB904A9DA24A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BA8767-0BDB-4F49-90D1-66361B1F6A83}" type="pres">
      <dgm:prSet presAssocID="{75F71903-6502-4466-832D-E5E0F893DC4D}" presName="space" presStyleCnt="0"/>
      <dgm:spPr/>
      <dgm:t>
        <a:bodyPr/>
        <a:lstStyle/>
        <a:p>
          <a:endParaRPr lang="zh-TW" altLang="en-US"/>
        </a:p>
      </dgm:t>
    </dgm:pt>
    <dgm:pt modelId="{62C80D46-0835-4038-97A2-D68798CEC271}" type="pres">
      <dgm:prSet presAssocID="{E1C2496E-0635-439D-A7DC-57D01ACDC57A}" presName="Name5" presStyleLbl="vennNode1" presStyleIdx="3" presStyleCnt="4" custLinFactNeighborX="8842" custLinFactNeighborY="22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CF06D20-2607-4237-85F9-5245A70BD157}" type="presOf" srcId="{ED52FEB6-FD99-4108-A2A6-EB904A9DA24A}" destId="{5D35B74E-FA5E-4CBD-A81A-B9DA938CC41A}" srcOrd="0" destOrd="0" presId="urn:microsoft.com/office/officeart/2005/8/layout/venn3"/>
    <dgm:cxn modelId="{6D5EF6DA-4123-4321-95D2-876B4C0614B2}" type="presOf" srcId="{695A1B4D-CF13-4235-9DC7-C1864BA925FE}" destId="{ED043B91-A83C-4D01-A798-B12100C215BE}" srcOrd="0" destOrd="0" presId="urn:microsoft.com/office/officeart/2005/8/layout/venn3"/>
    <dgm:cxn modelId="{91FC727E-6606-4257-9DF5-5F32164ED0BA}" srcId="{05CE4506-3939-40AD-89A5-AF68080CFBC8}" destId="{36079B1A-9ECA-4141-B929-2A48759B4557}" srcOrd="1" destOrd="0" parTransId="{A633E81B-D05C-46A8-8B95-DB4D50161D7B}" sibTransId="{FEB51D9B-839E-4009-BCBD-68B939AB4839}"/>
    <dgm:cxn modelId="{8EC37B30-8C10-4C9E-B612-A669C7B558FD}" srcId="{05CE4506-3939-40AD-89A5-AF68080CFBC8}" destId="{ED52FEB6-FD99-4108-A2A6-EB904A9DA24A}" srcOrd="2" destOrd="0" parTransId="{17F1C51E-E5F8-41CF-BB7C-ED9BD2188D9D}" sibTransId="{75F71903-6502-4466-832D-E5E0F893DC4D}"/>
    <dgm:cxn modelId="{C64B8ECC-5A90-47E3-BAE9-AD11AE16B19F}" srcId="{05CE4506-3939-40AD-89A5-AF68080CFBC8}" destId="{E1C2496E-0635-439D-A7DC-57D01ACDC57A}" srcOrd="3" destOrd="0" parTransId="{8D162820-1871-4B98-B085-B89C7B152B8B}" sibTransId="{3EC173CB-31BE-4EBC-BA86-D6AD9AE8F2C0}"/>
    <dgm:cxn modelId="{5A183ACC-3B5A-4A64-BE94-61B600540342}" type="presOf" srcId="{05CE4506-3939-40AD-89A5-AF68080CFBC8}" destId="{89CA2C92-1C19-4274-AAA7-3D91B827B6CE}" srcOrd="0" destOrd="0" presId="urn:microsoft.com/office/officeart/2005/8/layout/venn3"/>
    <dgm:cxn modelId="{6873E72D-19DA-4087-8B4C-F103C976D500}" type="presOf" srcId="{E1C2496E-0635-439D-A7DC-57D01ACDC57A}" destId="{62C80D46-0835-4038-97A2-D68798CEC271}" srcOrd="0" destOrd="0" presId="urn:microsoft.com/office/officeart/2005/8/layout/venn3"/>
    <dgm:cxn modelId="{8B516D32-F694-480B-B111-94E62B8A3A3A}" srcId="{05CE4506-3939-40AD-89A5-AF68080CFBC8}" destId="{695A1B4D-CF13-4235-9DC7-C1864BA925FE}" srcOrd="0" destOrd="0" parTransId="{92036F15-D5FF-4792-9130-CBBA64A575EC}" sibTransId="{A62C4192-8761-4034-8DF2-FDFA8C37A612}"/>
    <dgm:cxn modelId="{8A31396F-125C-4BAC-AF04-81F4AC594EAA}" type="presOf" srcId="{36079B1A-9ECA-4141-B929-2A48759B4557}" destId="{95915C4A-70EC-4FBE-B2CD-86B61962E913}" srcOrd="0" destOrd="0" presId="urn:microsoft.com/office/officeart/2005/8/layout/venn3"/>
    <dgm:cxn modelId="{4776856B-22F3-4454-B59E-591603ED1CCC}" type="presParOf" srcId="{89CA2C92-1C19-4274-AAA7-3D91B827B6CE}" destId="{ED043B91-A83C-4D01-A798-B12100C215BE}" srcOrd="0" destOrd="0" presId="urn:microsoft.com/office/officeart/2005/8/layout/venn3"/>
    <dgm:cxn modelId="{4F5B091E-72A4-4842-8A00-135EE47A47DF}" type="presParOf" srcId="{89CA2C92-1C19-4274-AAA7-3D91B827B6CE}" destId="{1A882255-9A32-4B90-92B0-C00B10C4CD4D}" srcOrd="1" destOrd="0" presId="urn:microsoft.com/office/officeart/2005/8/layout/venn3"/>
    <dgm:cxn modelId="{1603A007-AA22-4232-961F-3F7842280E3F}" type="presParOf" srcId="{89CA2C92-1C19-4274-AAA7-3D91B827B6CE}" destId="{95915C4A-70EC-4FBE-B2CD-86B61962E913}" srcOrd="2" destOrd="0" presId="urn:microsoft.com/office/officeart/2005/8/layout/venn3"/>
    <dgm:cxn modelId="{43507911-E627-42AE-9825-6E5D001B1322}" type="presParOf" srcId="{89CA2C92-1C19-4274-AAA7-3D91B827B6CE}" destId="{F41309D2-7E0A-4E9E-BBFD-337B20DD16E7}" srcOrd="3" destOrd="0" presId="urn:microsoft.com/office/officeart/2005/8/layout/venn3"/>
    <dgm:cxn modelId="{38DDB06E-725C-4922-B9E6-0B6B4D6332ED}" type="presParOf" srcId="{89CA2C92-1C19-4274-AAA7-3D91B827B6CE}" destId="{5D35B74E-FA5E-4CBD-A81A-B9DA938CC41A}" srcOrd="4" destOrd="0" presId="urn:microsoft.com/office/officeart/2005/8/layout/venn3"/>
    <dgm:cxn modelId="{3E5A7847-6C7A-4546-AAE0-9FC61F487859}" type="presParOf" srcId="{89CA2C92-1C19-4274-AAA7-3D91B827B6CE}" destId="{F7BA8767-0BDB-4F49-90D1-66361B1F6A83}" srcOrd="5" destOrd="0" presId="urn:microsoft.com/office/officeart/2005/8/layout/venn3"/>
    <dgm:cxn modelId="{627A178C-8DF7-40D2-9402-0BAA3CB1978A}" type="presParOf" srcId="{89CA2C92-1C19-4274-AAA7-3D91B827B6CE}" destId="{62C80D46-0835-4038-97A2-D68798CEC271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9BD989-CFCC-415E-8C8D-347C0C54C15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7AD1DF8-DE74-4BC8-B6C2-11B3AD629C69}">
      <dgm:prSet phldrT="[文字]" custT="1"/>
      <dgm:spPr/>
      <dgm:t>
        <a:bodyPr/>
        <a:lstStyle/>
        <a:p>
          <a:pPr algn="ctr"/>
          <a:r>
            <a:rPr lang="zh-TW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自主行動</a:t>
          </a:r>
          <a:endParaRPr lang="zh-TW" alt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5EF897-453E-4DD2-A369-C8968930C64B}" type="parTrans" cxnId="{7EE08BB2-8286-4740-91D8-4A6D8FA0BEDC}">
      <dgm:prSet/>
      <dgm:spPr/>
      <dgm:t>
        <a:bodyPr/>
        <a:lstStyle/>
        <a:p>
          <a:endParaRPr lang="zh-TW" altLang="en-US"/>
        </a:p>
      </dgm:t>
    </dgm:pt>
    <dgm:pt modelId="{31F046D1-A90F-4170-A657-22537C6B6105}" type="sibTrans" cxnId="{7EE08BB2-8286-4740-91D8-4A6D8FA0BEDC}">
      <dgm:prSet/>
      <dgm:spPr/>
      <dgm:t>
        <a:bodyPr/>
        <a:lstStyle/>
        <a:p>
          <a:endParaRPr lang="zh-TW" altLang="en-US"/>
        </a:p>
      </dgm:t>
    </dgm:pt>
    <dgm:pt modelId="{D391644A-83BD-4259-BAFC-C6EA877A274C}">
      <dgm:prSet phldrT="[文字]" custT="1"/>
      <dgm:spPr/>
      <dgm:t>
        <a:bodyPr/>
        <a:lstStyle/>
        <a:p>
          <a:r>
            <a:rPr lang="zh-TW" altLang="en-US" sz="1800" dirty="0" smtClean="0"/>
            <a:t>強調個人為</a:t>
          </a:r>
          <a:r>
            <a:rPr lang="zh-TW" altLang="en-US" sz="1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學習的主體</a:t>
          </a:r>
          <a:r>
            <a:rPr lang="zh-TW" altLang="en-US" sz="1800" dirty="0" smtClean="0"/>
            <a:t>，學習者應能選擇適當學習方式，進行系統思考以解決問題並具備創造力與行動力。學習者在社會情境脈絡中，能</a:t>
          </a:r>
          <a:r>
            <a:rPr lang="zh-TW" altLang="en-US" sz="1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自我管理</a:t>
          </a:r>
          <a:r>
            <a:rPr lang="zh-TW" altLang="en-US" sz="1800" dirty="0" smtClean="0"/>
            <a:t>，並</a:t>
          </a:r>
          <a:r>
            <a:rPr lang="zh-TW" altLang="en-US" sz="1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採取適切行動</a:t>
          </a:r>
          <a:r>
            <a:rPr lang="zh-TW" altLang="en-US" sz="1800" dirty="0" smtClean="0"/>
            <a:t>，提升身心素質，裨益</a:t>
          </a:r>
          <a:r>
            <a:rPr lang="zh-TW" altLang="en-US" sz="1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自我精進</a:t>
          </a:r>
          <a:r>
            <a:rPr lang="zh-TW" altLang="en-US" sz="1800" dirty="0" smtClean="0"/>
            <a:t>。</a:t>
          </a:r>
          <a:endParaRPr lang="zh-TW" altLang="en-US" sz="1800" dirty="0"/>
        </a:p>
      </dgm:t>
    </dgm:pt>
    <dgm:pt modelId="{4C739095-7BFB-45AF-8C97-C07D5AD0B056}" type="parTrans" cxnId="{1499C6D6-6C2E-4604-B5D1-15B2337C3057}">
      <dgm:prSet/>
      <dgm:spPr/>
      <dgm:t>
        <a:bodyPr/>
        <a:lstStyle/>
        <a:p>
          <a:endParaRPr lang="zh-TW" altLang="en-US"/>
        </a:p>
      </dgm:t>
    </dgm:pt>
    <dgm:pt modelId="{438C12FA-FE2E-4B1C-9FEA-3E4387662A0D}" type="sibTrans" cxnId="{1499C6D6-6C2E-4604-B5D1-15B2337C3057}">
      <dgm:prSet/>
      <dgm:spPr/>
      <dgm:t>
        <a:bodyPr/>
        <a:lstStyle/>
        <a:p>
          <a:endParaRPr lang="zh-TW" altLang="en-US"/>
        </a:p>
      </dgm:t>
    </dgm:pt>
    <dgm:pt modelId="{24AC304E-5B77-4268-836F-D9EEB5DB82F0}" type="pres">
      <dgm:prSet presAssocID="{749BD989-CFCC-415E-8C8D-347C0C54C1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9F5C22C-4DB4-4B44-9F4C-5F3767440528}" type="pres">
      <dgm:prSet presAssocID="{47AD1DF8-DE74-4BC8-B6C2-11B3AD629C69}" presName="parentText" presStyleLbl="node1" presStyleIdx="0" presStyleCnt="1" custScaleY="3151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F21A1B-11E8-4E26-8FD8-F4B3A9290478}" type="pres">
      <dgm:prSet presAssocID="{47AD1DF8-DE74-4BC8-B6C2-11B3AD629C69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091FE2E-C6EB-4378-9A9E-9365B988F2A9}" type="presOf" srcId="{47AD1DF8-DE74-4BC8-B6C2-11B3AD629C69}" destId="{39F5C22C-4DB4-4B44-9F4C-5F3767440528}" srcOrd="0" destOrd="0" presId="urn:microsoft.com/office/officeart/2005/8/layout/vList2"/>
    <dgm:cxn modelId="{1499C6D6-6C2E-4604-B5D1-15B2337C3057}" srcId="{47AD1DF8-DE74-4BC8-B6C2-11B3AD629C69}" destId="{D391644A-83BD-4259-BAFC-C6EA877A274C}" srcOrd="0" destOrd="0" parTransId="{4C739095-7BFB-45AF-8C97-C07D5AD0B056}" sibTransId="{438C12FA-FE2E-4B1C-9FEA-3E4387662A0D}"/>
    <dgm:cxn modelId="{B2A431B0-D813-4BA3-B417-FFB076B7BBF7}" type="presOf" srcId="{D391644A-83BD-4259-BAFC-C6EA877A274C}" destId="{3FF21A1B-11E8-4E26-8FD8-F4B3A9290478}" srcOrd="0" destOrd="0" presId="urn:microsoft.com/office/officeart/2005/8/layout/vList2"/>
    <dgm:cxn modelId="{236879BC-D651-498D-8C85-EA6172A58ED6}" type="presOf" srcId="{749BD989-CFCC-415E-8C8D-347C0C54C156}" destId="{24AC304E-5B77-4268-836F-D9EEB5DB82F0}" srcOrd="0" destOrd="0" presId="urn:microsoft.com/office/officeart/2005/8/layout/vList2"/>
    <dgm:cxn modelId="{7EE08BB2-8286-4740-91D8-4A6D8FA0BEDC}" srcId="{749BD989-CFCC-415E-8C8D-347C0C54C156}" destId="{47AD1DF8-DE74-4BC8-B6C2-11B3AD629C69}" srcOrd="0" destOrd="0" parTransId="{385EF897-453E-4DD2-A369-C8968930C64B}" sibTransId="{31F046D1-A90F-4170-A657-22537C6B6105}"/>
    <dgm:cxn modelId="{B31E766D-9C84-45F9-90D0-ADF8FD10AB9B}" type="presParOf" srcId="{24AC304E-5B77-4268-836F-D9EEB5DB82F0}" destId="{39F5C22C-4DB4-4B44-9F4C-5F3767440528}" srcOrd="0" destOrd="0" presId="urn:microsoft.com/office/officeart/2005/8/layout/vList2"/>
    <dgm:cxn modelId="{DB17BDC4-FCC7-4E59-BD1E-A4E04A9B6836}" type="presParOf" srcId="{24AC304E-5B77-4268-836F-D9EEB5DB82F0}" destId="{3FF21A1B-11E8-4E26-8FD8-F4B3A9290478}" srcOrd="1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9BD989-CFCC-415E-8C8D-347C0C54C15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59A55C1-7155-4DC0-854E-8387A100B5A0}">
      <dgm:prSet custT="1"/>
      <dgm:spPr/>
      <dgm:t>
        <a:bodyPr/>
        <a:lstStyle/>
        <a:p>
          <a:pPr algn="ctr"/>
          <a:r>
            <a:rPr lang="zh-TW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溝通互動</a:t>
          </a:r>
          <a:endParaRPr lang="zh-TW" alt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0FFFDA-D058-4ABE-B87E-0B55037EEAED}" type="parTrans" cxnId="{F9E6E18F-C90E-4D61-8E3F-BDB21269203A}">
      <dgm:prSet/>
      <dgm:spPr/>
      <dgm:t>
        <a:bodyPr/>
        <a:lstStyle/>
        <a:p>
          <a:endParaRPr lang="zh-TW" altLang="en-US"/>
        </a:p>
      </dgm:t>
    </dgm:pt>
    <dgm:pt modelId="{05318D09-83B6-4004-9732-2BD541C94B9E}" type="sibTrans" cxnId="{F9E6E18F-C90E-4D61-8E3F-BDB21269203A}">
      <dgm:prSet/>
      <dgm:spPr/>
      <dgm:t>
        <a:bodyPr/>
        <a:lstStyle/>
        <a:p>
          <a:endParaRPr lang="zh-TW" altLang="en-US"/>
        </a:p>
      </dgm:t>
    </dgm:pt>
    <dgm:pt modelId="{295D622A-13F0-4835-ABD5-A62421FEA158}">
      <dgm:prSet custT="1"/>
      <dgm:spPr/>
      <dgm:t>
        <a:bodyPr/>
        <a:lstStyle/>
        <a:p>
          <a:r>
            <a:rPr lang="zh-TW" sz="2000" dirty="0" smtClean="0"/>
            <a:t>強調</a:t>
          </a:r>
          <a:r>
            <a:rPr lang="zh-TW" altLang="en-US" sz="2000" dirty="0" smtClean="0"/>
            <a:t>學習者</a:t>
          </a:r>
          <a:r>
            <a:rPr lang="zh-TW" sz="2000" dirty="0" smtClean="0"/>
            <a:t>廣泛運用</a:t>
          </a:r>
          <a:r>
            <a:rPr lang="zh-TW" altLang="en-US" sz="2000" dirty="0" smtClean="0"/>
            <a:t>各種</a:t>
          </a:r>
          <a:r>
            <a:rPr lang="zh-TW" sz="2000" dirty="0" smtClean="0"/>
            <a:t>工具，</a:t>
          </a:r>
          <a:r>
            <a:rPr lang="zh-TW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有效與人及環境互動</a:t>
          </a:r>
          <a:r>
            <a:rPr lang="zh-TW" sz="2000" dirty="0" smtClean="0"/>
            <a:t>。</a:t>
          </a:r>
          <a:r>
            <a:rPr lang="en-US" altLang="zh-TW" sz="2000" dirty="0" smtClean="0"/>
            <a:t>….</a:t>
          </a:r>
          <a:r>
            <a:rPr lang="zh-TW" sz="2000" dirty="0" smtClean="0"/>
            <a:t>於此，</a:t>
          </a:r>
          <a:r>
            <a:rPr lang="zh-TW" altLang="en-US" sz="2000" dirty="0" smtClean="0"/>
            <a:t>藝術也是重要的溝通工具，國民應</a:t>
          </a:r>
          <a:r>
            <a:rPr lang="zh-TW" altLang="en-US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具備藝術涵養與生活美感，並善用這些工具</a:t>
          </a:r>
          <a:r>
            <a:rPr lang="zh-TW" altLang="en-US" sz="2000" dirty="0" smtClean="0"/>
            <a:t>。</a:t>
          </a:r>
          <a:endParaRPr lang="zh-TW" sz="2000" dirty="0"/>
        </a:p>
      </dgm:t>
    </dgm:pt>
    <dgm:pt modelId="{5D7065FE-2012-4125-866B-1F59A6A28E37}" type="parTrans" cxnId="{00246DA1-D022-42B9-AED8-7B314186C8CA}">
      <dgm:prSet/>
      <dgm:spPr/>
      <dgm:t>
        <a:bodyPr/>
        <a:lstStyle/>
        <a:p>
          <a:endParaRPr lang="zh-TW" altLang="en-US"/>
        </a:p>
      </dgm:t>
    </dgm:pt>
    <dgm:pt modelId="{2C93C6BA-CE6C-42AB-A08B-C5CF12CB27D4}" type="sibTrans" cxnId="{00246DA1-D022-42B9-AED8-7B314186C8CA}">
      <dgm:prSet/>
      <dgm:spPr/>
      <dgm:t>
        <a:bodyPr/>
        <a:lstStyle/>
        <a:p>
          <a:endParaRPr lang="zh-TW" altLang="en-US"/>
        </a:p>
      </dgm:t>
    </dgm:pt>
    <dgm:pt modelId="{24AC304E-5B77-4268-836F-D9EEB5DB82F0}" type="pres">
      <dgm:prSet presAssocID="{749BD989-CFCC-415E-8C8D-347C0C54C1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B15EA38-9C1E-4C02-983C-210AEB647ED7}" type="pres">
      <dgm:prSet presAssocID="{159A55C1-7155-4DC0-854E-8387A100B5A0}" presName="parentText" presStyleLbl="node1" presStyleIdx="0" presStyleCnt="1" custScaleY="3151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28289B-5D7D-4341-95F9-9F329D6A976B}" type="pres">
      <dgm:prSet presAssocID="{159A55C1-7155-4DC0-854E-8387A100B5A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9E6E18F-C90E-4D61-8E3F-BDB21269203A}" srcId="{749BD989-CFCC-415E-8C8D-347C0C54C156}" destId="{159A55C1-7155-4DC0-854E-8387A100B5A0}" srcOrd="0" destOrd="0" parTransId="{540FFFDA-D058-4ABE-B87E-0B55037EEAED}" sibTransId="{05318D09-83B6-4004-9732-2BD541C94B9E}"/>
    <dgm:cxn modelId="{00246DA1-D022-42B9-AED8-7B314186C8CA}" srcId="{159A55C1-7155-4DC0-854E-8387A100B5A0}" destId="{295D622A-13F0-4835-ABD5-A62421FEA158}" srcOrd="0" destOrd="0" parTransId="{5D7065FE-2012-4125-866B-1F59A6A28E37}" sibTransId="{2C93C6BA-CE6C-42AB-A08B-C5CF12CB27D4}"/>
    <dgm:cxn modelId="{B0EAD776-CA51-4990-8AF5-36EDE6C6D50E}" type="presOf" srcId="{159A55C1-7155-4DC0-854E-8387A100B5A0}" destId="{AB15EA38-9C1E-4C02-983C-210AEB647ED7}" srcOrd="0" destOrd="0" presId="urn:microsoft.com/office/officeart/2005/8/layout/vList2"/>
    <dgm:cxn modelId="{BF98801C-A9A8-4EF6-8CCB-ABBC3BC20A55}" type="presOf" srcId="{749BD989-CFCC-415E-8C8D-347C0C54C156}" destId="{24AC304E-5B77-4268-836F-D9EEB5DB82F0}" srcOrd="0" destOrd="0" presId="urn:microsoft.com/office/officeart/2005/8/layout/vList2"/>
    <dgm:cxn modelId="{686E2859-72F0-4214-BAAB-5662A8E6179E}" type="presOf" srcId="{295D622A-13F0-4835-ABD5-A62421FEA158}" destId="{1E28289B-5D7D-4341-95F9-9F329D6A976B}" srcOrd="0" destOrd="0" presId="urn:microsoft.com/office/officeart/2005/8/layout/vList2"/>
    <dgm:cxn modelId="{3DBAB1B6-671D-4B84-9335-3953565C1A88}" type="presParOf" srcId="{24AC304E-5B77-4268-836F-D9EEB5DB82F0}" destId="{AB15EA38-9C1E-4C02-983C-210AEB647ED7}" srcOrd="0" destOrd="0" presId="urn:microsoft.com/office/officeart/2005/8/layout/vList2"/>
    <dgm:cxn modelId="{350471A5-7F39-42DB-A75A-4C9D671D8652}" type="presParOf" srcId="{24AC304E-5B77-4268-836F-D9EEB5DB82F0}" destId="{1E28289B-5D7D-4341-95F9-9F329D6A976B}" srcOrd="1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49BD989-CFCC-415E-8C8D-347C0C54C15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519A769-8524-4172-818E-FD59CB2BCF25}">
      <dgm:prSet custT="1"/>
      <dgm:spPr/>
      <dgm:t>
        <a:bodyPr/>
        <a:lstStyle/>
        <a:p>
          <a:pPr algn="ctr"/>
          <a:r>
            <a:rPr 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社會參與</a:t>
          </a:r>
          <a:endParaRPr lang="zh-TW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B7C1A2-9E19-4EAD-95F3-2214D2EA5CFE}" type="parTrans" cxnId="{0AFC62F0-9C3C-4FBF-BAF9-847754F70CE6}">
      <dgm:prSet/>
      <dgm:spPr/>
      <dgm:t>
        <a:bodyPr/>
        <a:lstStyle/>
        <a:p>
          <a:endParaRPr lang="zh-TW" altLang="en-US"/>
        </a:p>
      </dgm:t>
    </dgm:pt>
    <dgm:pt modelId="{4FD21285-835C-47E2-89B4-02D780BBBBF0}" type="sibTrans" cxnId="{0AFC62F0-9C3C-4FBF-BAF9-847754F70CE6}">
      <dgm:prSet/>
      <dgm:spPr/>
      <dgm:t>
        <a:bodyPr/>
        <a:lstStyle/>
        <a:p>
          <a:endParaRPr lang="zh-TW" altLang="en-US"/>
        </a:p>
      </dgm:t>
    </dgm:pt>
    <dgm:pt modelId="{E4D92B9E-1A6B-45ED-9679-DEAC3454CE18}">
      <dgm:prSet custT="1"/>
      <dgm:spPr/>
      <dgm:t>
        <a:bodyPr/>
        <a:lstStyle/>
        <a:p>
          <a:r>
            <a:rPr lang="zh-TW" altLang="en-US" sz="1600" dirty="0" smtClean="0"/>
            <a:t>強調學習者在彼此緊密連結的地球村中，需要</a:t>
          </a:r>
          <a:r>
            <a:rPr lang="zh-TW" altLang="en-US" sz="1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學習處理社會的多元性</a:t>
          </a:r>
          <a:r>
            <a:rPr lang="zh-TW" altLang="en-US" sz="1600" dirty="0" smtClean="0"/>
            <a:t>，</a:t>
          </a:r>
          <a:r>
            <a:rPr lang="zh-TW" altLang="en-US" sz="1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以參與行動與他人建立適切的合作模式與人際關係</a:t>
          </a:r>
          <a:r>
            <a:rPr lang="zh-TW" altLang="en-US" sz="1600" dirty="0" smtClean="0"/>
            <a:t>。每個人都需要以參與方式培養</a:t>
          </a:r>
          <a:r>
            <a:rPr lang="zh-TW" altLang="en-US" sz="1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與他人或群體互動的素養</a:t>
          </a:r>
          <a:r>
            <a:rPr lang="zh-TW" altLang="en-US" sz="1600" dirty="0" smtClean="0"/>
            <a:t>，以提升人類整體生活品質。社會參與既是一種</a:t>
          </a:r>
          <a:r>
            <a:rPr lang="zh-TW" alt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社會</a:t>
          </a:r>
          <a:r>
            <a:rPr lang="zh-TW" altLang="en-US" sz="1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素養</a:t>
          </a:r>
          <a:r>
            <a:rPr lang="zh-TW" altLang="en-US" sz="1600" dirty="0" smtClean="0"/>
            <a:t>，也是一種</a:t>
          </a:r>
          <a:r>
            <a:rPr lang="zh-TW" altLang="en-US" sz="1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公民意識</a:t>
          </a:r>
          <a:r>
            <a:rPr lang="zh-TW" altLang="en-US" sz="1600" dirty="0" smtClean="0"/>
            <a:t>。</a:t>
          </a:r>
          <a:endParaRPr lang="zh-TW" altLang="en-US" sz="1600" dirty="0"/>
        </a:p>
      </dgm:t>
    </dgm:pt>
    <dgm:pt modelId="{8C947C95-72FD-4A0D-B0BB-E7F3B8B8BF6B}" type="parTrans" cxnId="{24A856EB-2635-4326-A06B-25787252B1C2}">
      <dgm:prSet/>
      <dgm:spPr/>
      <dgm:t>
        <a:bodyPr/>
        <a:lstStyle/>
        <a:p>
          <a:endParaRPr lang="zh-TW" altLang="en-US"/>
        </a:p>
      </dgm:t>
    </dgm:pt>
    <dgm:pt modelId="{A9B965CB-CBB8-4555-BAC9-034CE0F96051}" type="sibTrans" cxnId="{24A856EB-2635-4326-A06B-25787252B1C2}">
      <dgm:prSet/>
      <dgm:spPr/>
      <dgm:t>
        <a:bodyPr/>
        <a:lstStyle/>
        <a:p>
          <a:endParaRPr lang="zh-TW" altLang="en-US"/>
        </a:p>
      </dgm:t>
    </dgm:pt>
    <dgm:pt modelId="{24AC304E-5B77-4268-836F-D9EEB5DB82F0}" type="pres">
      <dgm:prSet presAssocID="{749BD989-CFCC-415E-8C8D-347C0C54C1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347CDBB-6506-427F-BD1B-E87FB72A2683}" type="pres">
      <dgm:prSet presAssocID="{B519A769-8524-4172-818E-FD59CB2BCF25}" presName="parentText" presStyleLbl="node1" presStyleIdx="0" presStyleCnt="1" custScaleY="31510" custLinFactNeighborY="-1658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CD6BB47-40AB-45CE-AD2D-8C0E1E1FA1B2}" type="pres">
      <dgm:prSet presAssocID="{B519A769-8524-4172-818E-FD59CB2BCF25}" presName="childText" presStyleLbl="revTx" presStyleIdx="0" presStyleCnt="1" custLinFactNeighborY="-73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7B41D1A-38B9-4EF4-ACC2-5BBBCA4B500C}" type="presOf" srcId="{749BD989-CFCC-415E-8C8D-347C0C54C156}" destId="{24AC304E-5B77-4268-836F-D9EEB5DB82F0}" srcOrd="0" destOrd="0" presId="urn:microsoft.com/office/officeart/2005/8/layout/vList2"/>
    <dgm:cxn modelId="{0AFC62F0-9C3C-4FBF-BAF9-847754F70CE6}" srcId="{749BD989-CFCC-415E-8C8D-347C0C54C156}" destId="{B519A769-8524-4172-818E-FD59CB2BCF25}" srcOrd="0" destOrd="0" parTransId="{BAB7C1A2-9E19-4EAD-95F3-2214D2EA5CFE}" sibTransId="{4FD21285-835C-47E2-89B4-02D780BBBBF0}"/>
    <dgm:cxn modelId="{DC679513-78D1-4F25-A855-96360B93E4B0}" type="presOf" srcId="{B519A769-8524-4172-818E-FD59CB2BCF25}" destId="{0347CDBB-6506-427F-BD1B-E87FB72A2683}" srcOrd="0" destOrd="0" presId="urn:microsoft.com/office/officeart/2005/8/layout/vList2"/>
    <dgm:cxn modelId="{D0133827-2D7A-4D95-A8CA-6E2FA39BFEE5}" type="presOf" srcId="{E4D92B9E-1A6B-45ED-9679-DEAC3454CE18}" destId="{DCD6BB47-40AB-45CE-AD2D-8C0E1E1FA1B2}" srcOrd="0" destOrd="0" presId="urn:microsoft.com/office/officeart/2005/8/layout/vList2"/>
    <dgm:cxn modelId="{24A856EB-2635-4326-A06B-25787252B1C2}" srcId="{B519A769-8524-4172-818E-FD59CB2BCF25}" destId="{E4D92B9E-1A6B-45ED-9679-DEAC3454CE18}" srcOrd="0" destOrd="0" parTransId="{8C947C95-72FD-4A0D-B0BB-E7F3B8B8BF6B}" sibTransId="{A9B965CB-CBB8-4555-BAC9-034CE0F96051}"/>
    <dgm:cxn modelId="{96F76FB4-8FF0-4079-96DA-2982E7A24F4D}" type="presParOf" srcId="{24AC304E-5B77-4268-836F-D9EEB5DB82F0}" destId="{0347CDBB-6506-427F-BD1B-E87FB72A2683}" srcOrd="0" destOrd="0" presId="urn:microsoft.com/office/officeart/2005/8/layout/vList2"/>
    <dgm:cxn modelId="{3B97945E-2589-4692-BDB5-2DC76410E320}" type="presParOf" srcId="{24AC304E-5B77-4268-836F-D9EEB5DB82F0}" destId="{DCD6BB47-40AB-45CE-AD2D-8C0E1E1FA1B2}" srcOrd="1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1925C59-0D43-45BA-B009-21CC830568F7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C786CCD4-FE65-4052-B0FD-E3467FF4D918}">
      <dgm:prSet phldrT="[文字]" custT="1"/>
      <dgm:spPr/>
      <dgm:t>
        <a:bodyPr/>
        <a:lstStyle/>
        <a:p>
          <a:r>
            <a:rPr lang="zh-TW" altLang="en-US" sz="40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MS Gothic" panose="020B0609070205080204" pitchFamily="49" charset="-128"/>
            </a:rPr>
            <a:t>❶</a:t>
          </a:r>
          <a:r>
            <a:rPr lang="zh-TW" altLang="en-US" sz="40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rPr>
            <a:t>「動機落差」取代「數位落差」，</a:t>
          </a:r>
          <a:r>
            <a: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rPr>
            <a:t/>
          </a:r>
          <a:br>
            <a: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rPr>
          </a:br>
          <a:r>
            <a:rPr lang="zh-TW" altLang="en-US" sz="40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rPr>
            <a:t>        成為輸贏關鍵</a:t>
          </a:r>
          <a:endParaRPr lang="zh-TW" altLang="en-US" sz="4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D8D245-1D99-405B-BF1D-019A7CF4739E}" type="parTrans" cxnId="{EBCA3DCD-0A17-476A-A0E2-D46A828CE9C5}">
      <dgm:prSet/>
      <dgm:spPr/>
      <dgm:t>
        <a:bodyPr/>
        <a:lstStyle/>
        <a:p>
          <a:endParaRPr lang="zh-TW" altLang="en-US"/>
        </a:p>
      </dgm:t>
    </dgm:pt>
    <dgm:pt modelId="{E08467E4-E708-42D6-9BA8-76AF7D8A8F25}" type="sibTrans" cxnId="{EBCA3DCD-0A17-476A-A0E2-D46A828CE9C5}">
      <dgm:prSet/>
      <dgm:spPr/>
      <dgm:t>
        <a:bodyPr/>
        <a:lstStyle/>
        <a:p>
          <a:endParaRPr lang="zh-TW" altLang="en-US"/>
        </a:p>
      </dgm:t>
    </dgm:pt>
    <dgm:pt modelId="{AF71F27C-A2EE-40A3-973D-18D143328DD9}">
      <dgm:prSet custT="1"/>
      <dgm:spPr/>
      <dgm:t>
        <a:bodyPr/>
        <a:lstStyle/>
        <a:p>
          <a:r>
            <a:rPr lang="zh-TW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❷ 最好的老師，應該要留給</a:t>
          </a:r>
          <a:r>
            <a: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4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  </a:t>
          </a:r>
          <a:r>
            <a:rPr lang="zh-TW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最弱勢的學生</a:t>
          </a:r>
          <a:endParaRPr lang="zh-TW" altLang="zh-TW" sz="4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53972E-6C20-457B-A7FB-4F18791EF433}" type="parTrans" cxnId="{263DC13B-C1C6-4346-89DD-28F9548960C5}">
      <dgm:prSet/>
      <dgm:spPr/>
      <dgm:t>
        <a:bodyPr/>
        <a:lstStyle/>
        <a:p>
          <a:endParaRPr lang="zh-TW" altLang="en-US"/>
        </a:p>
      </dgm:t>
    </dgm:pt>
    <dgm:pt modelId="{17FE13A1-8EED-4ED1-B805-B691D3D93F0E}" type="sibTrans" cxnId="{263DC13B-C1C6-4346-89DD-28F9548960C5}">
      <dgm:prSet/>
      <dgm:spPr/>
      <dgm:t>
        <a:bodyPr/>
        <a:lstStyle/>
        <a:p>
          <a:endParaRPr lang="zh-TW" altLang="en-US"/>
        </a:p>
      </dgm:t>
    </dgm:pt>
    <dgm:pt modelId="{42BE4D6D-2DDC-4B9F-A9EE-2646537130F5}">
      <dgm:prSet custT="1"/>
      <dgm:spPr/>
      <dgm:t>
        <a:bodyPr/>
        <a:lstStyle/>
        <a:p>
          <a:r>
            <a: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❸</a:t>
          </a:r>
          <a:r>
            <a:rPr lang="zh-TW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「自主權」決定成就高低</a:t>
          </a:r>
          <a:endParaRPr lang="zh-TW" altLang="zh-TW" sz="4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F96757-C915-4F52-BC55-4B0AB2FF61E8}" type="parTrans" cxnId="{4BBCC44E-D36A-4759-A0C5-6522A5AD7F46}">
      <dgm:prSet/>
      <dgm:spPr/>
      <dgm:t>
        <a:bodyPr/>
        <a:lstStyle/>
        <a:p>
          <a:endParaRPr lang="zh-TW" altLang="en-US"/>
        </a:p>
      </dgm:t>
    </dgm:pt>
    <dgm:pt modelId="{09EF03A0-980F-466A-AB3F-3519182626F0}" type="sibTrans" cxnId="{4BBCC44E-D36A-4759-A0C5-6522A5AD7F46}">
      <dgm:prSet/>
      <dgm:spPr/>
      <dgm:t>
        <a:bodyPr/>
        <a:lstStyle/>
        <a:p>
          <a:endParaRPr lang="zh-TW" altLang="en-US"/>
        </a:p>
      </dgm:t>
    </dgm:pt>
    <dgm:pt modelId="{0AC2DD39-E27D-4F52-815D-10BA336DFAF4}" type="pres">
      <dgm:prSet presAssocID="{F1925C59-0D43-45BA-B009-21CC830568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C21CEAB-E4BA-4989-9EB5-8DDDE91B83D9}" type="pres">
      <dgm:prSet presAssocID="{C786CCD4-FE65-4052-B0FD-E3467FF4D918}" presName="parentText" presStyleLbl="node1" presStyleIdx="0" presStyleCnt="3" custScaleY="109016" custLinFactY="2624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0F6004-09BA-467A-A13D-3E05E1903434}" type="pres">
      <dgm:prSet presAssocID="{E08467E4-E708-42D6-9BA8-76AF7D8A8F25}" presName="spacer" presStyleCnt="0"/>
      <dgm:spPr/>
    </dgm:pt>
    <dgm:pt modelId="{BE56001F-2D79-4F2F-A267-5281445B2D76}" type="pres">
      <dgm:prSet presAssocID="{AF71F27C-A2EE-40A3-973D-18D143328DD9}" presName="parentText" presStyleLbl="node1" presStyleIdx="1" presStyleCnt="3" custScaleY="112579" custLinFactY="1402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B496482-46FE-4798-8EE9-04B9E041F2E0}" type="pres">
      <dgm:prSet presAssocID="{17FE13A1-8EED-4ED1-B805-B691D3D93F0E}" presName="spacer" presStyleCnt="0"/>
      <dgm:spPr/>
    </dgm:pt>
    <dgm:pt modelId="{E04CF43E-BE14-47F6-B353-7C0906433325}" type="pres">
      <dgm:prSet presAssocID="{42BE4D6D-2DDC-4B9F-A9EE-2646537130F5}" presName="parentText" presStyleLbl="node1" presStyleIdx="2" presStyleCnt="3" custScaleY="71744" custLinFactY="2584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208105C-A243-4F35-8E60-3EF4247C0FF6}" type="presOf" srcId="{42BE4D6D-2DDC-4B9F-A9EE-2646537130F5}" destId="{E04CF43E-BE14-47F6-B353-7C0906433325}" srcOrd="0" destOrd="0" presId="urn:microsoft.com/office/officeart/2005/8/layout/vList2"/>
    <dgm:cxn modelId="{9EE7D6D3-BF9C-452E-A56C-5554D3330731}" type="presOf" srcId="{F1925C59-0D43-45BA-B009-21CC830568F7}" destId="{0AC2DD39-E27D-4F52-815D-10BA336DFAF4}" srcOrd="0" destOrd="0" presId="urn:microsoft.com/office/officeart/2005/8/layout/vList2"/>
    <dgm:cxn modelId="{263DC13B-C1C6-4346-89DD-28F9548960C5}" srcId="{F1925C59-0D43-45BA-B009-21CC830568F7}" destId="{AF71F27C-A2EE-40A3-973D-18D143328DD9}" srcOrd="1" destOrd="0" parTransId="{F153972E-6C20-457B-A7FB-4F18791EF433}" sibTransId="{17FE13A1-8EED-4ED1-B805-B691D3D93F0E}"/>
    <dgm:cxn modelId="{447CFE69-6A46-4B1D-A104-835F997B4E22}" type="presOf" srcId="{AF71F27C-A2EE-40A3-973D-18D143328DD9}" destId="{BE56001F-2D79-4F2F-A267-5281445B2D76}" srcOrd="0" destOrd="0" presId="urn:microsoft.com/office/officeart/2005/8/layout/vList2"/>
    <dgm:cxn modelId="{4BBCC44E-D36A-4759-A0C5-6522A5AD7F46}" srcId="{F1925C59-0D43-45BA-B009-21CC830568F7}" destId="{42BE4D6D-2DDC-4B9F-A9EE-2646537130F5}" srcOrd="2" destOrd="0" parTransId="{06F96757-C915-4F52-BC55-4B0AB2FF61E8}" sibTransId="{09EF03A0-980F-466A-AB3F-3519182626F0}"/>
    <dgm:cxn modelId="{EBCA3DCD-0A17-476A-A0E2-D46A828CE9C5}" srcId="{F1925C59-0D43-45BA-B009-21CC830568F7}" destId="{C786CCD4-FE65-4052-B0FD-E3467FF4D918}" srcOrd="0" destOrd="0" parTransId="{95D8D245-1D99-405B-BF1D-019A7CF4739E}" sibTransId="{E08467E4-E708-42D6-9BA8-76AF7D8A8F25}"/>
    <dgm:cxn modelId="{FA8343E8-6CCB-4581-B390-F6612CAB39C2}" type="presOf" srcId="{C786CCD4-FE65-4052-B0FD-E3467FF4D918}" destId="{FC21CEAB-E4BA-4989-9EB5-8DDDE91B83D9}" srcOrd="0" destOrd="0" presId="urn:microsoft.com/office/officeart/2005/8/layout/vList2"/>
    <dgm:cxn modelId="{4DD35A77-14CF-4968-8A4E-E572393DBA57}" type="presParOf" srcId="{0AC2DD39-E27D-4F52-815D-10BA336DFAF4}" destId="{FC21CEAB-E4BA-4989-9EB5-8DDDE91B83D9}" srcOrd="0" destOrd="0" presId="urn:microsoft.com/office/officeart/2005/8/layout/vList2"/>
    <dgm:cxn modelId="{3E1F0A1F-CD34-43CC-9D1B-1A9E0C9CEEA7}" type="presParOf" srcId="{0AC2DD39-E27D-4F52-815D-10BA336DFAF4}" destId="{070F6004-09BA-467A-A13D-3E05E1903434}" srcOrd="1" destOrd="0" presId="urn:microsoft.com/office/officeart/2005/8/layout/vList2"/>
    <dgm:cxn modelId="{5E6298B2-2FFE-4B5E-863E-CA4BFA571D85}" type="presParOf" srcId="{0AC2DD39-E27D-4F52-815D-10BA336DFAF4}" destId="{BE56001F-2D79-4F2F-A267-5281445B2D76}" srcOrd="2" destOrd="0" presId="urn:microsoft.com/office/officeart/2005/8/layout/vList2"/>
    <dgm:cxn modelId="{65B4BBE5-4F20-45AE-BCAD-31C158EF55EB}" type="presParOf" srcId="{0AC2DD39-E27D-4F52-815D-10BA336DFAF4}" destId="{9B496482-46FE-4798-8EE9-04B9E041F2E0}" srcOrd="3" destOrd="0" presId="urn:microsoft.com/office/officeart/2005/8/layout/vList2"/>
    <dgm:cxn modelId="{3EB60C08-E1C6-4994-94C9-32EB39F62BFE}" type="presParOf" srcId="{0AC2DD39-E27D-4F52-815D-10BA336DFAF4}" destId="{E04CF43E-BE14-47F6-B353-7C090643332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999980-735B-4303-ADC3-855D9B7ED578}">
      <dsp:nvSpPr>
        <dsp:cNvPr id="0" name=""/>
        <dsp:cNvSpPr/>
      </dsp:nvSpPr>
      <dsp:spPr>
        <a:xfrm>
          <a:off x="560228" y="277461"/>
          <a:ext cx="7187945" cy="822342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FE8D9-AA29-4FEF-8645-E607DD98A56D}">
      <dsp:nvSpPr>
        <dsp:cNvPr id="0" name=""/>
        <dsp:cNvSpPr/>
      </dsp:nvSpPr>
      <dsp:spPr>
        <a:xfrm>
          <a:off x="3302894" y="1429641"/>
          <a:ext cx="1881930" cy="318631"/>
        </a:xfrm>
        <a:prstGeom prst="downArrow">
          <a:avLst/>
        </a:prstGeom>
        <a:solidFill>
          <a:srgbClr val="A793B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E4B17-326E-4515-B97B-8F644A40736E}">
      <dsp:nvSpPr>
        <dsp:cNvPr id="0" name=""/>
        <dsp:cNvSpPr/>
      </dsp:nvSpPr>
      <dsp:spPr>
        <a:xfrm>
          <a:off x="1959256" y="1717673"/>
          <a:ext cx="4521709" cy="550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終身學習者</a:t>
          </a:r>
          <a:endParaRPr lang="zh-TW" altLang="en-US" sz="3600" kern="1200" dirty="0">
            <a:solidFill>
              <a:srgbClr val="0000FF"/>
            </a:solidFill>
            <a:latin typeface="標楷體" pitchFamily="65" charset="-120"/>
            <a:ea typeface="標楷體" pitchFamily="65" charset="-120"/>
          </a:endParaRPr>
        </a:p>
      </dsp:txBody>
      <dsp:txXfrm>
        <a:off x="1959256" y="1717673"/>
        <a:ext cx="4521709" cy="550675"/>
      </dsp:txXfrm>
    </dsp:sp>
    <dsp:sp modelId="{BF6F0BE4-956A-42E9-9095-BCD2D745D55B}">
      <dsp:nvSpPr>
        <dsp:cNvPr id="0" name=""/>
        <dsp:cNvSpPr/>
      </dsp:nvSpPr>
      <dsp:spPr>
        <a:xfrm>
          <a:off x="5112814" y="267971"/>
          <a:ext cx="2107879" cy="8016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 smtClean="0">
              <a:latin typeface="標楷體" pitchFamily="65" charset="-120"/>
              <a:ea typeface="標楷體" pitchFamily="65" charset="-120"/>
            </a:rPr>
            <a:t>社會參與</a:t>
          </a:r>
          <a:endParaRPr lang="zh-TW" altLang="en-US" sz="26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5421506" y="385367"/>
        <a:ext cx="1490495" cy="566837"/>
      </dsp:txXfrm>
    </dsp:sp>
    <dsp:sp modelId="{C068540A-E7CA-4E37-835C-2D973CE29091}">
      <dsp:nvSpPr>
        <dsp:cNvPr id="0" name=""/>
        <dsp:cNvSpPr/>
      </dsp:nvSpPr>
      <dsp:spPr>
        <a:xfrm>
          <a:off x="3312615" y="164404"/>
          <a:ext cx="2143753" cy="996569"/>
        </a:xfrm>
        <a:prstGeom prst="ellipse">
          <a:avLst/>
        </a:prstGeom>
        <a:solidFill>
          <a:srgbClr val="F67B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溝通互動</a:t>
          </a:r>
          <a:endParaRPr lang="zh-TW" altLang="en-US" sz="24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3626560" y="310348"/>
        <a:ext cx="1515863" cy="704681"/>
      </dsp:txXfrm>
    </dsp:sp>
    <dsp:sp modelId="{A2D3D208-B410-4548-9346-0E459574D922}">
      <dsp:nvSpPr>
        <dsp:cNvPr id="0" name=""/>
        <dsp:cNvSpPr/>
      </dsp:nvSpPr>
      <dsp:spPr>
        <a:xfrm>
          <a:off x="1354915" y="187641"/>
          <a:ext cx="2399570" cy="1025975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自主行動</a:t>
          </a:r>
          <a:endParaRPr lang="zh-TW" altLang="en-US" sz="24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1706324" y="337892"/>
        <a:ext cx="1696752" cy="725473"/>
      </dsp:txXfrm>
    </dsp:sp>
    <dsp:sp modelId="{239179EF-53EB-4A74-9BDE-8A7108752AAF}">
      <dsp:nvSpPr>
        <dsp:cNvPr id="0" name=""/>
        <dsp:cNvSpPr/>
      </dsp:nvSpPr>
      <dsp:spPr>
        <a:xfrm>
          <a:off x="434598" y="357411"/>
          <a:ext cx="7360403" cy="127335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CEAB-E4BA-4989-9EB5-8DDDE91B83D9}">
      <dsp:nvSpPr>
        <dsp:cNvPr id="0" name=""/>
        <dsp:cNvSpPr/>
      </dsp:nvSpPr>
      <dsp:spPr>
        <a:xfrm>
          <a:off x="0" y="419835"/>
          <a:ext cx="8928992" cy="170588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MS Gothic" panose="020B0609070205080204" pitchFamily="49" charset="-128"/>
            </a:rPr>
            <a:t>❶</a:t>
          </a:r>
          <a:r>
            <a:rPr lang="zh-TW" altLang="en-US" sz="40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rPr>
            <a:t>「動機落差」取代「數位落差」，</a:t>
          </a:r>
          <a:r>
            <a:rPr lang="en-US" altLang="zh-TW" sz="40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rPr>
            <a:t/>
          </a:r>
          <a:br>
            <a:rPr lang="en-US" altLang="zh-TW" sz="40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rPr>
          </a:br>
          <a:r>
            <a:rPr lang="zh-TW" altLang="en-US" sz="40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rPr>
            <a:t>        成為輸贏關鍵</a:t>
          </a:r>
          <a:endParaRPr lang="zh-TW" altLang="en-US" sz="4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3274" y="503109"/>
        <a:ext cx="8762444" cy="1539336"/>
      </dsp:txXfrm>
    </dsp:sp>
    <dsp:sp modelId="{BE56001F-2D79-4F2F-A267-5281445B2D76}">
      <dsp:nvSpPr>
        <dsp:cNvPr id="0" name=""/>
        <dsp:cNvSpPr/>
      </dsp:nvSpPr>
      <dsp:spPr>
        <a:xfrm>
          <a:off x="0" y="1943127"/>
          <a:ext cx="8928992" cy="1761638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4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❷ 最好的老師，應該要留給</a:t>
          </a:r>
          <a:r>
            <a:rPr lang="en-US" altLang="zh-TW" sz="4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4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4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  </a:t>
          </a:r>
          <a:r>
            <a:rPr lang="zh-TW" altLang="zh-TW" sz="4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最弱勢的學生</a:t>
          </a:r>
          <a:endParaRPr lang="zh-TW" altLang="zh-TW" sz="4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5996" y="2029123"/>
        <a:ext cx="8757000" cy="1589646"/>
      </dsp:txXfrm>
    </dsp:sp>
    <dsp:sp modelId="{E04CF43E-BE14-47F6-B353-7C0906433325}">
      <dsp:nvSpPr>
        <dsp:cNvPr id="0" name=""/>
        <dsp:cNvSpPr/>
      </dsp:nvSpPr>
      <dsp:spPr>
        <a:xfrm>
          <a:off x="0" y="3485860"/>
          <a:ext cx="8928992" cy="1122651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❸</a:t>
          </a:r>
          <a:r>
            <a:rPr lang="zh-TW" altLang="zh-TW" sz="4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「自主權」決定成就高低</a:t>
          </a:r>
          <a:endParaRPr lang="zh-TW" altLang="zh-TW" sz="4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4803" y="3540663"/>
        <a:ext cx="8819386" cy="1013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9" tIns="45619" rIns="91239" bIns="4561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9" tIns="45619" rIns="91239" bIns="4561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F414159-59E6-45BB-A8F0-DB60B8A50845}" type="datetimeFigureOut">
              <a:rPr lang="zh-TW" altLang="en-US"/>
              <a:pPr>
                <a:defRPr/>
              </a:pPr>
              <a:t>2018/1/16</a:t>
            </a:fld>
            <a:endParaRPr lang="en-US" altLang="zh-TW" dirty="0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9" tIns="45619" rIns="91239" bIns="4561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9" tIns="45619" rIns="91239" bIns="4561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75221C7-4FFF-4E32-9CE2-B6F65F6041B1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04478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4813" cy="4984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defTabSz="913974">
              <a:defRPr kumimoji="0" sz="12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 bwMode="auto">
          <a:xfrm>
            <a:off x="3851275" y="0"/>
            <a:ext cx="2944813" cy="4984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r" defTabSz="913974">
              <a:defRPr kumimoji="0" sz="1200">
                <a:latin typeface="Calibri" pitchFamily="34" charset="0"/>
              </a:defRPr>
            </a:lvl1pPr>
          </a:lstStyle>
          <a:p>
            <a:pPr>
              <a:defRPr/>
            </a:pPr>
            <a:fld id="{703378D2-EEF4-4D1C-A329-E195AD1F591D}" type="datetimeFigureOut">
              <a:rPr lang="zh-TW" altLang="en-US"/>
              <a:pPr>
                <a:defRPr/>
              </a:pPr>
              <a:t>2018/1/16</a:t>
            </a:fld>
            <a:endParaRPr lang="en-US" altLang="zh-TW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39" tIns="45619" rIns="91239" bIns="45619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 bwMode="auto">
          <a:xfrm>
            <a:off x="0" y="9426575"/>
            <a:ext cx="2944813" cy="4984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defTabSz="913974">
              <a:defRPr kumimoji="0" sz="12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 bwMode="auto">
          <a:xfrm>
            <a:off x="3851275" y="9426575"/>
            <a:ext cx="2944813" cy="4984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r" defTabSz="913974">
              <a:defRPr kumimoji="0" sz="1200">
                <a:latin typeface="Calibri" pitchFamily="34" charset="0"/>
              </a:defRPr>
            </a:lvl1pPr>
          </a:lstStyle>
          <a:p>
            <a:pPr>
              <a:defRPr/>
            </a:pPr>
            <a:fld id="{93D1630C-26BD-4C3C-8246-D525E0BD3594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787086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DDC27655-1375-4D0A-A7AB-EA4BDACBC90C}" type="slidenum">
              <a:rPr lang="zh-TW" altLang="en-US" smtClean="0"/>
              <a:pPr defTabSz="912813"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60570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長度：「公分」、「公尺」。實測、量感、估測與計算。 單位換算。</a:t>
            </a:r>
            <a:endParaRPr lang="en-US" altLang="zh-TW" dirty="0" smtClean="0"/>
          </a:p>
          <a:p>
            <a:r>
              <a:rPr lang="zh-TW" altLang="en-US" dirty="0" smtClean="0"/>
              <a:t>解題：多步驟應用問題。除「平均」之外，原則上為三 步驟解題應用。</a:t>
            </a:r>
            <a:endParaRPr lang="en-US" altLang="zh-TW" dirty="0" smtClean="0"/>
          </a:p>
          <a:p>
            <a:r>
              <a:rPr lang="zh-TW" altLang="en-US" dirty="0" smtClean="0"/>
              <a:t>比與比值：異類量的比與同類量的比之比值的意義。理 解相等的比中牽涉到的兩種倍數關係（比例思考的基 礎）。解決比的應用問題。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7172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AC50E9-2A04-4909-8A77-0AD6BCDF1925}" type="slidenum">
              <a:rPr lang="zh-TW" altLang="en-US">
                <a:solidFill>
                  <a:srgbClr val="000000"/>
                </a:solidFill>
              </a:rPr>
              <a:pPr/>
              <a:t>27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02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AC50E9-2A04-4909-8A77-0AD6BCDF1925}" type="slidenum">
              <a:rPr lang="zh-TW" altLang="en-US">
                <a:solidFill>
                  <a:srgbClr val="000000"/>
                </a:solidFill>
              </a:rPr>
              <a:pPr/>
              <a:t>38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78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CCAD3-9DC9-4F37-9F3B-9EB742A90B82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43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本簡報目的是希望幫助種子講師，能夠精準掌握課程三大理念與三面九向核心素養的對應關係，掌握更上位之核心素養的內涵精神，以將之靈活應用在課程設計，或者是教師教學實踐面上的跨科教學策略與班級經營的精進上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CCAD3-9DC9-4F37-9F3B-9EB742A90B82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4552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本簡報目的是希望幫助種子講師，能夠精準掌握課程三大理念與三面九向核心素養的對應關係，掌握更上位之核心素養的內涵精神，以將之靈活應用在課程設計，或者是教師教學實踐面上的跨科教學策略與班級經營的精進上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CCAD3-9DC9-4F37-9F3B-9EB742A90B82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5962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本簡報目的是希望幫助種子講師，能夠精準掌握課程三大理念與三面九向核心素養的對應關係，掌握更上位之核心素養的內涵精神，以將之靈活應用在課程設計，或者是教師教學實踐面上的跨科教學策略與班級經營的精進上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CCAD3-9DC9-4F37-9F3B-9EB742A90B82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994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55811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C8605-3E19-4A7E-82CF-7E05D7B5143C}" type="slidenum">
              <a:rPr lang="zh-TW" altLang="en-US" smtClean="0"/>
              <a:pPr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5164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1626AF7-A98F-4C0D-899C-D8263F2482BE}" type="slidenum">
              <a:rPr lang="zh-TW" altLang="en-US">
                <a:solidFill>
                  <a:srgbClr val="000000"/>
                </a:solidFill>
              </a:rPr>
              <a:pPr/>
              <a:t>6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89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4161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390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862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原本只說含四捨五入，十二年國教修正為無條件進位、無條件捨去和四捨五入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二年級加入單位分數的認識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21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76154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944CD-86AB-4D36-90CB-88D5B8037613}" type="datetime1">
              <a:rPr lang="zh-TW" altLang="en-US"/>
              <a:pPr>
                <a:defRPr/>
              </a:pPr>
              <a:t>2018/1/16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DBE42-963B-4A89-B8FA-AC9CE5C016B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B13F9-D2B8-4C9B-9186-3BBD96218079}" type="datetime1">
              <a:rPr lang="zh-TW" altLang="en-US"/>
              <a:pPr>
                <a:defRPr/>
              </a:pPr>
              <a:t>2018/1/16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6CC41-A7C1-43EF-85E4-32A70571D0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9C45-8EF8-4C63-B5FD-3FAB9C35A4A7}" type="datetime1">
              <a:rPr lang="zh-TW" altLang="en-US"/>
              <a:pPr>
                <a:defRPr/>
              </a:pPr>
              <a:t>2018/1/16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8CDAB-7FF3-43EA-ABC0-28B03FD1579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380226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535781" y="2536031"/>
            <a:ext cx="8072438" cy="178593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2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</a:rPr>
              <a:t>標題文字</a:t>
            </a:r>
          </a:p>
        </p:txBody>
      </p:sp>
    </p:spTree>
    <p:extLst>
      <p:ext uri="{BB962C8B-B14F-4D97-AF65-F5344CB8AC3E}">
        <p14:creationId xmlns:p14="http://schemas.microsoft.com/office/powerpoint/2010/main" val="31298736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C2361-C66D-4F13-83B3-E58B45368C99}" type="datetime1">
              <a:rPr lang="zh-TW" altLang="en-US"/>
              <a:pPr>
                <a:defRPr/>
              </a:pPr>
              <a:t>2018/1/16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3862D-E695-4545-88C2-9979944A62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777E1-E4E5-446F-8AE7-C7673F9D1F1C}" type="datetime1">
              <a:rPr lang="zh-TW" altLang="en-US"/>
              <a:pPr>
                <a:defRPr/>
              </a:pPr>
              <a:t>2018/1/16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45D53-F8B9-4901-9DCA-60BA82F135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61440-D158-40E8-859B-8042D407BFDA}" type="datetime1">
              <a:rPr lang="zh-TW" altLang="en-US"/>
              <a:pPr>
                <a:defRPr/>
              </a:pPr>
              <a:t>2018/1/16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91785-7487-416D-BDA9-E8D9B923F8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C5BB9-B2FE-4905-B4A9-CDF9E754941F}" type="datetime1">
              <a:rPr lang="zh-TW" altLang="en-US"/>
              <a:pPr>
                <a:defRPr/>
              </a:pPr>
              <a:t>2018/1/16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5F3D5-A9DB-4CD8-BA07-E1D501DDB0B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5CBA-6A8C-4967-9E8C-EFD4AED72B1F}" type="datetime1">
              <a:rPr lang="zh-TW" altLang="en-US"/>
              <a:pPr>
                <a:defRPr/>
              </a:pPr>
              <a:t>2018/1/16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2E899-C6CC-4E61-8AF7-6432D2F377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C462F-465D-4753-BB82-E87C5B9D5FFB}" type="datetime1">
              <a:rPr lang="zh-TW" altLang="en-US"/>
              <a:pPr>
                <a:defRPr/>
              </a:pPr>
              <a:t>2018/1/16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69C6E-5B5B-42A0-A246-D25A5533518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6F2C-8CA2-4388-8532-C5FD682BE2B4}" type="datetime1">
              <a:rPr lang="zh-TW" altLang="en-US"/>
              <a:pPr>
                <a:defRPr/>
              </a:pPr>
              <a:t>2018/1/16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A4C13-F245-498B-A070-61E9C3862A5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908D8-933B-419F-BB47-76F0CABB3C4D}" type="datetime1">
              <a:rPr lang="zh-TW" altLang="en-US"/>
              <a:pPr>
                <a:defRPr/>
              </a:pPr>
              <a:t>2018/1/16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661A0-FF3C-429E-ADAC-1214161B86D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15B5058-0EB5-4E45-98CC-26889F0FAD88}" type="datetime1">
              <a:rPr lang="zh-TW" altLang="en-US"/>
              <a:pPr>
                <a:defRPr/>
              </a:pPr>
              <a:t>2018/1/16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D1DE31F-632F-41BB-B749-AF26ADD073E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big5.ftchinese.com/story/001075040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UGd5euQw-g" TargetMode="External"/><Relationship Id="rId2" Type="http://schemas.openxmlformats.org/officeDocument/2006/relationships/hyperlink" Target="https://www.youtube.com/watch?v=tfpIXAc10T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er.edu.tw/bin/home.php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12cur.naer.edu.tw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28.png"/><Relationship Id="rId4" Type="http://schemas.openxmlformats.org/officeDocument/2006/relationships/image" Target="../media/image39.tif"/><Relationship Id="rId9" Type="http://schemas.microsoft.com/office/2007/relationships/diagramDrawing" Target="../diagrams/drawing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28.png"/><Relationship Id="rId4" Type="http://schemas.openxmlformats.org/officeDocument/2006/relationships/image" Target="../media/image39.tif"/><Relationship Id="rId9" Type="http://schemas.microsoft.com/office/2007/relationships/diagramDrawing" Target="../diagrams/drawing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28.png"/><Relationship Id="rId4" Type="http://schemas.openxmlformats.org/officeDocument/2006/relationships/image" Target="../media/image39.tif"/><Relationship Id="rId9" Type="http://schemas.microsoft.com/office/2007/relationships/diagramDrawing" Target="../diagrams/drawing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ctrTitle"/>
          </p:nvPr>
        </p:nvSpPr>
        <p:spPr>
          <a:xfrm>
            <a:off x="585236" y="1268760"/>
            <a:ext cx="8101564" cy="3180422"/>
          </a:xfrm>
        </p:spPr>
        <p:txBody>
          <a:bodyPr/>
          <a:lstStyle/>
          <a:p>
            <a:r>
              <a:rPr lang="zh-TW" altLang="en-US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數學</a:t>
            </a:r>
            <a:r>
              <a:rPr lang="zh-TW" altLang="zh-TW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領域</a:t>
            </a:r>
            <a:r>
              <a:rPr lang="zh-TW" altLang="zh-TW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課程增能工作</a:t>
            </a:r>
            <a:r>
              <a:rPr lang="zh-TW" altLang="zh-TW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坊</a:t>
            </a:r>
            <a:r>
              <a:rPr lang="en-US" altLang="zh-TW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核心素養導向教學設計</a:t>
            </a:r>
            <a:endParaRPr lang="en-US" altLang="zh-TW" sz="4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E0F51-AD20-4448-A34D-2F0524ACB6C4}" type="slidenum">
              <a:rPr lang="zh-TW" altLang="en-US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>
                <a:defRPr/>
              </a:pPr>
              <a:t>1</a:t>
            </a:fld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03848" y="4293096"/>
            <a:ext cx="3349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促進者：蔡寶桂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51520" y="5661248"/>
            <a:ext cx="878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簡報資料參考自國家教育研究院 鄭章華「</a:t>
            </a:r>
            <a:r>
              <a:rPr lang="zh-TW" altLang="en-US" dirty="0" smtClean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十二年</a:t>
            </a:r>
            <a:r>
              <a:rPr lang="zh-TW" altLang="en-US" dirty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國教數學領綱</a:t>
            </a:r>
            <a:r>
              <a:rPr lang="zh-TW" altLang="zh-TW" dirty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解析與</a:t>
            </a:r>
            <a:r>
              <a:rPr lang="zh-TW" altLang="en-US" dirty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素養導向</a:t>
            </a:r>
            <a:r>
              <a:rPr lang="zh-TW" altLang="en-US" dirty="0" smtClean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教學」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457199" y="33082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219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</a:t>
            </a:r>
            <a:r>
              <a:rPr lang="zh-TW" altLang="zh-TW" sz="4219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年國教數學課程架構</a:t>
            </a:r>
            <a:r>
              <a:rPr lang="zh-TW" altLang="en-US" sz="4219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  <a:r>
              <a:rPr lang="zh-TW" altLang="zh-TW" sz="4219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lang="zh-TW" altLang="en-US" sz="4219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5" name="內容版面配置區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r="44215" b="28947"/>
          <a:stretch>
            <a:fillRect/>
          </a:stretch>
        </p:blipFill>
        <p:spPr bwMode="auto">
          <a:xfrm>
            <a:off x="2060410" y="1280592"/>
            <a:ext cx="5023179" cy="510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7"/>
          <p:cNvSpPr txBox="1"/>
          <p:nvPr/>
        </p:nvSpPr>
        <p:spPr>
          <a:xfrm>
            <a:off x="2024138" y="1473829"/>
            <a:ext cx="1552575" cy="31591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9" tIns="45719" rIns="91439" bIns="45719"/>
          <a:lstStyle/>
          <a:p>
            <a:pPr>
              <a:defRPr/>
            </a:pPr>
            <a:r>
              <a:rPr lang="zh-TW" altLang="en-US" sz="2391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數學內容</a:t>
            </a:r>
          </a:p>
        </p:txBody>
      </p:sp>
      <p:sp>
        <p:nvSpPr>
          <p:cNvPr id="13" name="文字方塊 2"/>
          <p:cNvSpPr txBox="1">
            <a:spLocks noChangeArrowheads="1"/>
          </p:cNvSpPr>
          <p:nvPr/>
        </p:nvSpPr>
        <p:spPr bwMode="auto">
          <a:xfrm>
            <a:off x="6588224" y="5359276"/>
            <a:ext cx="2808039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pPr>
              <a:defRPr/>
            </a:pPr>
            <a:r>
              <a:rPr lang="zh-TW" altLang="en-US" sz="1969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實做與應用：</a:t>
            </a:r>
            <a:endParaRPr lang="en-US" altLang="zh-TW" sz="1969" b="1" kern="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>
              <a:defRPr/>
            </a:pPr>
            <a:r>
              <a:rPr lang="zh-TW" altLang="en-US" sz="1969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數學能力</a:t>
            </a:r>
          </a:p>
        </p:txBody>
      </p:sp>
      <p:sp>
        <p:nvSpPr>
          <p:cNvPr id="14" name="文字方塊 2"/>
          <p:cNvSpPr txBox="1">
            <a:spLocks noChangeArrowheads="1"/>
          </p:cNvSpPr>
          <p:nvPr/>
        </p:nvSpPr>
        <p:spPr bwMode="auto">
          <a:xfrm>
            <a:off x="899592" y="5517232"/>
            <a:ext cx="2902039" cy="3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defRPr/>
            </a:pPr>
            <a:r>
              <a:rPr lang="zh-TW" altLang="en-US" sz="1969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認識、見識、賞識</a:t>
            </a:r>
          </a:p>
        </p:txBody>
      </p:sp>
    </p:spTree>
    <p:extLst>
      <p:ext uri="{BB962C8B-B14F-4D97-AF65-F5344CB8AC3E}">
        <p14:creationId xmlns:p14="http://schemas.microsoft.com/office/powerpoint/2010/main" val="9146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85800"/>
            <a:ext cx="8229600" cy="1143000"/>
          </a:xfrm>
        </p:spPr>
        <p:txBody>
          <a:bodyPr>
            <a:normAutofit/>
          </a:bodyPr>
          <a:lstStyle/>
          <a:p>
            <a:pPr marL="712751" lvl="1" indent="-712751"/>
            <a:r>
              <a:rPr lang="zh-TW" altLang="zh-TW" sz="5062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理念、目標與核心素養</a:t>
            </a:r>
            <a:endParaRPr lang="zh-TW" altLang="en-US" sz="5062" b="1" dirty="0">
              <a:solidFill>
                <a:srgbClr val="092C6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599" y="1786905"/>
            <a:ext cx="7128793" cy="4018359"/>
          </a:xfrm>
        </p:spPr>
        <p:txBody>
          <a:bodyPr>
            <a:normAutofit lnSpcReduction="10000"/>
          </a:bodyPr>
          <a:lstStyle/>
          <a:p>
            <a:pPr marL="344238" indent="-344238" algn="just"/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從數學的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本質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出發，提出十二年國教數學教育的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理念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4238" indent="-344238" algn="just"/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首要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為提供所有學生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公平受教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適性揚才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的機會，培育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學習者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探索數學的信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與正向態度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4238" indent="-344238" algn="just"/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素養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強調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日常生活中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數學思維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問題，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溝通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數學想法，以及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欣賞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數學之美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1" lang="zh-TW" altLang="en-US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444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239000" cy="770344"/>
          </a:xfrm>
        </p:spPr>
        <p:txBody>
          <a:bodyPr>
            <a:noAutofit/>
          </a:bodyPr>
          <a:lstStyle/>
          <a:p>
            <a:pPr algn="ctr"/>
            <a:r>
              <a:rPr lang="zh-TW" altLang="zh-TW" sz="5062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細明體"/>
              </a:rPr>
              <a:t>基本理念</a:t>
            </a:r>
            <a:endParaRPr lang="zh-TW" altLang="en-US" sz="5062" b="1" dirty="0">
              <a:solidFill>
                <a:srgbClr val="092C6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細明體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704250314"/>
              </p:ext>
            </p:extLst>
          </p:nvPr>
        </p:nvGraphicFramePr>
        <p:xfrm>
          <a:off x="757606" y="1340768"/>
          <a:ext cx="7846842" cy="5121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801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7023" y="231161"/>
            <a:ext cx="7239000" cy="80470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5062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細明體"/>
              </a:rPr>
              <a:t>課</a:t>
            </a:r>
            <a:r>
              <a:rPr lang="zh-TW" altLang="zh-TW" sz="5062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細明體"/>
              </a:rPr>
              <a:t>程目標</a:t>
            </a:r>
            <a:endParaRPr lang="zh-TW" altLang="en-US" sz="5062" b="1" dirty="0">
              <a:solidFill>
                <a:srgbClr val="092C6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細明體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969711"/>
              </p:ext>
            </p:extLst>
          </p:nvPr>
        </p:nvGraphicFramePr>
        <p:xfrm>
          <a:off x="871628" y="1021666"/>
          <a:ext cx="7588804" cy="5531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328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1556792"/>
            <a:ext cx="6624736" cy="4320480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個人的數學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能力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與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態度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，使其在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學習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、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生活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與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職業生涯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的情境脈絡中面臨問題時，能辨識問題與數學的關聯，從而根據數學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知識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、運用數學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技能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、並藉由適當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工具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與資訊，去描述、模擬、解釋與預測各種現象，發揮數學思維方式的特長，做出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理性反思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與判斷，並在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解決問題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的歷程中，能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有效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與他人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溝通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觀點。</a:t>
            </a:r>
            <a:endParaRPr lang="en-US" altLang="zh-TW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李國偉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、黃文璋、楊德清、劉柏宏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(2013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                                                                                                     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880492" y="692696"/>
            <a:ext cx="7239000" cy="770344"/>
          </a:xfrm>
        </p:spPr>
        <p:txBody>
          <a:bodyPr>
            <a:noAutofit/>
          </a:bodyPr>
          <a:lstStyle/>
          <a:p>
            <a:pPr algn="ctr"/>
            <a:r>
              <a:rPr lang="zh-TW" altLang="en-US" sz="5100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細明體"/>
              </a:rPr>
              <a:t>國民數學素養</a:t>
            </a:r>
          </a:p>
        </p:txBody>
      </p:sp>
    </p:spTree>
    <p:extLst>
      <p:ext uri="{BB962C8B-B14F-4D97-AF65-F5344CB8AC3E}">
        <p14:creationId xmlns:p14="http://schemas.microsoft.com/office/powerpoint/2010/main" val="36017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115616" y="814052"/>
            <a:ext cx="7239000" cy="80470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zh-TW" sz="5062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細明體"/>
              </a:rPr>
              <a:t>時間分配</a:t>
            </a:r>
            <a:endParaRPr lang="en-US" altLang="zh-TW" sz="5062" b="1" dirty="0">
              <a:solidFill>
                <a:srgbClr val="092C6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細明體"/>
            </a:endParaRPr>
          </a:p>
        </p:txBody>
      </p:sp>
      <p:graphicFrame>
        <p:nvGraphicFramePr>
          <p:cNvPr id="6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3337994"/>
              </p:ext>
            </p:extLst>
          </p:nvPr>
        </p:nvGraphicFramePr>
        <p:xfrm>
          <a:off x="1331640" y="2150917"/>
          <a:ext cx="6624736" cy="1987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9394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國中、小階段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高中階段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3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8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r>
                        <a:rPr lang="zh-TW" altLang="en-US" sz="28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必修學分</a:t>
                      </a:r>
                      <a:r>
                        <a:rPr lang="zh-TW" altLang="en-US" sz="2800" b="1" baseline="30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★</a:t>
                      </a:r>
                      <a:r>
                        <a:rPr lang="en-US" altLang="zh-TW" sz="28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</a:p>
                    <a:p>
                      <a:pPr algn="ctr"/>
                      <a:r>
                        <a:rPr lang="en-US" altLang="zh-TW" sz="28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28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加深加廣學分</a:t>
                      </a:r>
                      <a:endParaRPr lang="zh-TW" altLang="en-US" sz="2800" b="1" baseline="3000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1514149" y="4670976"/>
            <a:ext cx="6101491" cy="69839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266687" indent="-266687"/>
            <a:r>
              <a:rPr lang="zh-TW" altLang="en-US" sz="1969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 數學領綱在高二規劃</a:t>
            </a:r>
            <a:r>
              <a:rPr lang="en-US" altLang="zh-TW" sz="1969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969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學分的分類課程，以滿足不同數學需求學生的學習需要。</a:t>
            </a:r>
          </a:p>
        </p:txBody>
      </p:sp>
    </p:spTree>
    <p:extLst>
      <p:ext uri="{BB962C8B-B14F-4D97-AF65-F5344CB8AC3E}">
        <p14:creationId xmlns:p14="http://schemas.microsoft.com/office/powerpoint/2010/main" val="46017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712751" indent="-712751"/>
            <a:r>
              <a:rPr lang="zh-TW" altLang="en-US" sz="5062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r>
              <a:rPr kumimoji="1" lang="en-US" altLang="zh-TW" sz="2531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(</a:t>
            </a:r>
            <a:r>
              <a:rPr kumimoji="1" lang="zh-TW" altLang="en-US" sz="2531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續</a:t>
            </a:r>
            <a:r>
              <a:rPr kumimoji="1" lang="en-US" altLang="zh-TW" sz="2531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)</a:t>
            </a:r>
            <a:endParaRPr lang="zh-TW" altLang="en-US" sz="2531" b="1" dirty="0">
              <a:solidFill>
                <a:srgbClr val="092C6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869160"/>
            <a:ext cx="8072438" cy="1330757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sz="2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落實</a:t>
            </a:r>
            <a:r>
              <a:rPr lang="zh-TW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計算機</a:t>
            </a:r>
            <a:r>
              <a:rPr lang="zh-TW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教學，本次學習重點內特別在適當條文中，納入教導使用計算機的</a:t>
            </a:r>
            <a:r>
              <a:rPr lang="zh-TW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方法</a:t>
            </a:r>
            <a:r>
              <a:rPr lang="zh-TW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及正確</a:t>
            </a:r>
            <a:r>
              <a:rPr lang="zh-TW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態度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TW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計算機教學從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</a:t>
            </a:r>
            <a:r>
              <a:rPr lang="zh-TW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</a:t>
            </a:r>
            <a:r>
              <a:rPr lang="zh-TW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 </a:t>
            </a:r>
            <a:r>
              <a:rPr lang="zh-TW" altLang="en-US" sz="2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手繪多邊形 5"/>
          <p:cNvSpPr/>
          <p:nvPr/>
        </p:nvSpPr>
        <p:spPr>
          <a:xfrm>
            <a:off x="977650" y="1196752"/>
            <a:ext cx="2010174" cy="792088"/>
          </a:xfrm>
          <a:custGeom>
            <a:avLst/>
            <a:gdLst>
              <a:gd name="connsiteX0" fmla="*/ 0 w 2300590"/>
              <a:gd name="connsiteY0" fmla="*/ 0 h 2952328"/>
              <a:gd name="connsiteX1" fmla="*/ 2300590 w 2300590"/>
              <a:gd name="connsiteY1" fmla="*/ 0 h 2952328"/>
              <a:gd name="connsiteX2" fmla="*/ 2300590 w 2300590"/>
              <a:gd name="connsiteY2" fmla="*/ 2952328 h 2952328"/>
              <a:gd name="connsiteX3" fmla="*/ 0 w 2300590"/>
              <a:gd name="connsiteY3" fmla="*/ 2952328 h 2952328"/>
              <a:gd name="connsiteX4" fmla="*/ 0 w 2300590"/>
              <a:gd name="connsiteY4" fmla="*/ 0 h 295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0590" h="2952328">
                <a:moveTo>
                  <a:pt x="0" y="0"/>
                </a:moveTo>
                <a:lnTo>
                  <a:pt x="2300590" y="0"/>
                </a:lnTo>
                <a:lnTo>
                  <a:pt x="2300590" y="2952328"/>
                </a:lnTo>
                <a:lnTo>
                  <a:pt x="0" y="29523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99568" tIns="56896" rIns="99568" bIns="56896" numCol="1" spcCol="1270" anchor="ctr" anchorCtr="0">
            <a:noAutofit/>
          </a:bodyPr>
          <a:lstStyle/>
          <a:p>
            <a:pPr lvl="0" algn="ctr" defTabSz="622300">
              <a:spcBef>
                <a:spcPct val="0"/>
              </a:spcBef>
              <a:spcAft>
                <a:spcPts val="0"/>
              </a:spcAft>
            </a:pPr>
            <a:r>
              <a:rPr lang="zh-TW" altLang="en-US" sz="2000" b="1" kern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第一學習階段</a:t>
            </a:r>
            <a:r>
              <a:rPr lang="en-US" altLang="zh-TW" sz="2000" b="1" kern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kern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（國民小學一至二年級）</a:t>
            </a:r>
            <a:endParaRPr lang="zh-TW" altLang="en-US" sz="1400" kern="1200" dirty="0"/>
          </a:p>
        </p:txBody>
      </p:sp>
      <p:sp>
        <p:nvSpPr>
          <p:cNvPr id="7" name="矩形 6"/>
          <p:cNvSpPr/>
          <p:nvPr/>
        </p:nvSpPr>
        <p:spPr>
          <a:xfrm>
            <a:off x="977650" y="1988838"/>
            <a:ext cx="2010174" cy="2520281"/>
          </a:xfrm>
          <a:prstGeom prst="rect">
            <a:avLst/>
          </a:prstGeom>
        </p:spPr>
        <p:style>
          <a:ln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676" tIns="74676" rIns="99568" bIns="112014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2000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能初步掌握數、量、形的概念，其重點在自然數及其運算、長度與簡單圖形的認識。</a:t>
            </a:r>
            <a:endParaRPr lang="zh-TW" altLang="en-US" sz="2000" kern="1200" dirty="0"/>
          </a:p>
        </p:txBody>
      </p:sp>
      <p:sp>
        <p:nvSpPr>
          <p:cNvPr id="8" name="手繪多邊形 7"/>
          <p:cNvSpPr/>
          <p:nvPr/>
        </p:nvSpPr>
        <p:spPr>
          <a:xfrm>
            <a:off x="3131840" y="1196752"/>
            <a:ext cx="2952327" cy="792088"/>
          </a:xfrm>
          <a:custGeom>
            <a:avLst/>
            <a:gdLst>
              <a:gd name="connsiteX0" fmla="*/ 0 w 2300590"/>
              <a:gd name="connsiteY0" fmla="*/ 0 h 2952328"/>
              <a:gd name="connsiteX1" fmla="*/ 2300590 w 2300590"/>
              <a:gd name="connsiteY1" fmla="*/ 0 h 2952328"/>
              <a:gd name="connsiteX2" fmla="*/ 2300590 w 2300590"/>
              <a:gd name="connsiteY2" fmla="*/ 2952328 h 2952328"/>
              <a:gd name="connsiteX3" fmla="*/ 0 w 2300590"/>
              <a:gd name="connsiteY3" fmla="*/ 2952328 h 2952328"/>
              <a:gd name="connsiteX4" fmla="*/ 0 w 2300590"/>
              <a:gd name="connsiteY4" fmla="*/ 0 h 295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0590" h="2952328">
                <a:moveTo>
                  <a:pt x="0" y="0"/>
                </a:moveTo>
                <a:lnTo>
                  <a:pt x="2300590" y="0"/>
                </a:lnTo>
                <a:lnTo>
                  <a:pt x="2300590" y="2952328"/>
                </a:lnTo>
                <a:lnTo>
                  <a:pt x="0" y="29523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5">
              <a:hueOff val="-4966938"/>
              <a:satOff val="19906"/>
              <a:lumOff val="4314"/>
              <a:alphaOff val="0"/>
            </a:schemeClr>
          </a:lnRef>
          <a:fillRef idx="2">
            <a:schemeClr val="accent5">
              <a:hueOff val="-4966938"/>
              <a:satOff val="19906"/>
              <a:lumOff val="4314"/>
              <a:alphaOff val="0"/>
            </a:schemeClr>
          </a:fillRef>
          <a:effectRef idx="1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99568" tIns="56896" rIns="99568" bIns="5689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第二學習階段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14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（國民小學三至四年級）</a:t>
            </a:r>
            <a:endParaRPr lang="zh-TW" altLang="zh-TW" sz="1400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31840" y="1988839"/>
            <a:ext cx="2952327" cy="2520280"/>
          </a:xfrm>
          <a:prstGeom prst="rect">
            <a:avLst/>
          </a:prstGeom>
        </p:spPr>
        <p:style>
          <a:lnRef idx="1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lnRef>
          <a:fillRef idx="1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fillRef>
          <a:effectRef idx="0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676" tIns="74676" rIns="99568" bIns="112014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zh-TW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數方面，能確實掌握自然數的四則與混合運算，培養流暢的數字感，並初步學習分數與小數的概念。在量方面，以長度為基礎，學習量的常用單位及其計算。在幾何方面，發展以角、邊要素認識幾何圖形的能力，並能以操作認識幾何圖形的性質。 </a:t>
            </a:r>
            <a:endParaRPr lang="zh-TW" altLang="zh-TW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6222997" y="1196752"/>
            <a:ext cx="2300590" cy="792088"/>
          </a:xfrm>
          <a:custGeom>
            <a:avLst/>
            <a:gdLst>
              <a:gd name="connsiteX0" fmla="*/ 0 w 2300590"/>
              <a:gd name="connsiteY0" fmla="*/ 0 h 2952328"/>
              <a:gd name="connsiteX1" fmla="*/ 2300590 w 2300590"/>
              <a:gd name="connsiteY1" fmla="*/ 0 h 2952328"/>
              <a:gd name="connsiteX2" fmla="*/ 2300590 w 2300590"/>
              <a:gd name="connsiteY2" fmla="*/ 2952328 h 2952328"/>
              <a:gd name="connsiteX3" fmla="*/ 0 w 2300590"/>
              <a:gd name="connsiteY3" fmla="*/ 2952328 h 2952328"/>
              <a:gd name="connsiteX4" fmla="*/ 0 w 2300590"/>
              <a:gd name="connsiteY4" fmla="*/ 0 h 295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0590" h="2952328">
                <a:moveTo>
                  <a:pt x="0" y="0"/>
                </a:moveTo>
                <a:lnTo>
                  <a:pt x="2300590" y="0"/>
                </a:lnTo>
                <a:lnTo>
                  <a:pt x="2300590" y="2952328"/>
                </a:lnTo>
                <a:lnTo>
                  <a:pt x="0" y="29523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5">
              <a:hueOff val="-9933876"/>
              <a:satOff val="39811"/>
              <a:lumOff val="8628"/>
              <a:alphaOff val="0"/>
            </a:schemeClr>
          </a:lnRef>
          <a:fillRef idx="2">
            <a:schemeClr val="accent5">
              <a:hueOff val="-9933876"/>
              <a:satOff val="39811"/>
              <a:lumOff val="8628"/>
              <a:alphaOff val="0"/>
            </a:schemeClr>
          </a:fillRef>
          <a:effectRef idx="1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99568" tIns="56896" rIns="99568" bIns="5689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第三學習階段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14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（國民小學五至六年級）</a:t>
            </a:r>
            <a:endParaRPr lang="zh-TW" altLang="zh-TW" sz="1400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22997" y="1988839"/>
            <a:ext cx="2300590" cy="2520279"/>
          </a:xfrm>
          <a:prstGeom prst="rect">
            <a:avLst/>
          </a:prstGeom>
        </p:spPr>
        <p:style>
          <a:lnRef idx="1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lnRef>
          <a:fillRef idx="1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fillRef>
          <a:effectRef idx="0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676" tIns="74676" rIns="99568" bIns="112014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zh-TW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確實掌握分數與小數的四則計算。能以常用的數量關係，解決日常生活的問題。能認識簡單平面與立體形體的幾何性質，並理解其面積與體積的計算。能製作簡單的統計圖表。 </a:t>
            </a:r>
            <a:endParaRPr lang="zh-TW" altLang="zh-TW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43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712751" indent="-712751"/>
            <a:r>
              <a:rPr lang="zh-TW" altLang="en-US" sz="5062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5781" y="1628800"/>
            <a:ext cx="8072438" cy="4018359"/>
          </a:xfrm>
        </p:spPr>
        <p:txBody>
          <a:bodyPr/>
          <a:lstStyle/>
          <a:p>
            <a:pPr algn="just"/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學習重點由「學習表現」與「學習內容」兩個向度所組成 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認知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（求知、應用、推理）與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情意態度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（賞識）之學習展現，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「非內容」向度 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學習內容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領域之重要事實、概念、原理原則、技能與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後設認知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4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marL="712751" indent="-712751"/>
            <a:r>
              <a:rPr lang="zh-TW" altLang="en-US" sz="5062" b="1" dirty="0" smtClean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主題類別與表現類別</a:t>
            </a:r>
            <a:r>
              <a:rPr kumimoji="1" lang="en-US" altLang="zh-TW" sz="2531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(</a:t>
            </a:r>
            <a:r>
              <a:rPr kumimoji="1" lang="zh-TW" altLang="en-US" sz="2531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續</a:t>
            </a:r>
            <a:r>
              <a:rPr kumimoji="1" lang="en-US" altLang="zh-TW" sz="2531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)</a:t>
            </a:r>
            <a:endParaRPr lang="zh-TW" altLang="en-US" sz="2531" b="1" dirty="0">
              <a:solidFill>
                <a:srgbClr val="092C6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2891" y="5372801"/>
            <a:ext cx="8433909" cy="1104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75" marR="143510" indent="-466725" algn="just">
              <a:lnSpc>
                <a:spcPct val="137000"/>
              </a:lnSpc>
              <a:spcAft>
                <a:spcPts val="15"/>
              </a:spcAft>
            </a:pPr>
            <a:r>
              <a:rPr lang="zh-TW" altLang="en-US" sz="1200" kern="1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學習</a:t>
            </a:r>
            <a:r>
              <a:rPr lang="zh-TW" altLang="en-US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表現：第一</a:t>
            </a:r>
            <a:r>
              <a:rPr lang="zh-TW" altLang="en-US" sz="1200" kern="1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碼表現類別</a:t>
            </a:r>
            <a:r>
              <a:rPr lang="en-US" altLang="zh-TW" sz="1200" kern="1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(</a:t>
            </a:r>
            <a:r>
              <a:rPr lang="zh-TW" altLang="en-US" sz="1200" kern="1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英文代碼小寫</a:t>
            </a:r>
            <a:r>
              <a:rPr lang="en-US" altLang="zh-TW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)</a:t>
            </a:r>
            <a:r>
              <a:rPr lang="zh-TW" altLang="en-US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、</a:t>
            </a:r>
            <a:r>
              <a:rPr lang="zh-TW" altLang="zh-TW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第 </a:t>
            </a:r>
            <a:r>
              <a:rPr lang="en-US" altLang="zh-TW" sz="1200" kern="100" dirty="0">
                <a:solidFill>
                  <a:srgbClr val="000000"/>
                </a:solidFill>
                <a:latin typeface="+mn-ea"/>
                <a:ea typeface="+mn-ea"/>
                <a:cs typeface="Calibri" panose="020F0502020204030204" pitchFamily="34" charset="0"/>
              </a:rPr>
              <a:t>2 </a:t>
            </a:r>
            <a:r>
              <a:rPr lang="zh-TW" altLang="zh-TW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碼年級階段</a:t>
            </a:r>
            <a:r>
              <a:rPr lang="zh-TW" altLang="zh-TW" sz="1200" kern="1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別</a:t>
            </a:r>
            <a:r>
              <a:rPr lang="zh-TW" altLang="en-US" sz="1200" kern="1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，</a:t>
            </a:r>
            <a:r>
              <a:rPr lang="zh-TW" altLang="zh-TW" sz="1200" dirty="0">
                <a:latin typeface="+mn-ea"/>
                <a:ea typeface="+mn-ea"/>
              </a:rPr>
              <a:t>依序為 </a:t>
            </a:r>
            <a:r>
              <a:rPr lang="en-US" altLang="zh-TW" sz="1200" dirty="0">
                <a:latin typeface="+mn-ea"/>
                <a:ea typeface="+mn-ea"/>
              </a:rPr>
              <a:t>I</a:t>
            </a:r>
            <a:r>
              <a:rPr lang="zh-TW" altLang="zh-TW" sz="1200" dirty="0">
                <a:latin typeface="+mn-ea"/>
                <a:ea typeface="+mn-ea"/>
              </a:rPr>
              <a:t>（國民小學低年級）、</a:t>
            </a:r>
            <a:r>
              <a:rPr lang="en-US" altLang="zh-TW" sz="1200" dirty="0">
                <a:latin typeface="+mn-ea"/>
                <a:ea typeface="+mn-ea"/>
              </a:rPr>
              <a:t>II</a:t>
            </a:r>
            <a:r>
              <a:rPr lang="zh-TW" altLang="zh-TW" sz="1200" dirty="0">
                <a:latin typeface="+mn-ea"/>
                <a:ea typeface="+mn-ea"/>
              </a:rPr>
              <a:t>（國民小學中年級）、</a:t>
            </a:r>
            <a:r>
              <a:rPr lang="en-US" altLang="zh-TW" sz="1200" dirty="0">
                <a:latin typeface="+mn-ea"/>
                <a:ea typeface="+mn-ea"/>
              </a:rPr>
              <a:t>III</a:t>
            </a:r>
            <a:r>
              <a:rPr lang="zh-TW" altLang="zh-TW" sz="1200" dirty="0">
                <a:latin typeface="+mn-ea"/>
                <a:ea typeface="+mn-ea"/>
              </a:rPr>
              <a:t>（國民小學高年級）、</a:t>
            </a:r>
            <a:r>
              <a:rPr lang="en-US" altLang="zh-TW" sz="1200" dirty="0">
                <a:latin typeface="+mn-ea"/>
                <a:ea typeface="+mn-ea"/>
              </a:rPr>
              <a:t>IV</a:t>
            </a:r>
            <a:r>
              <a:rPr lang="zh-TW" altLang="zh-TW" sz="1200" dirty="0">
                <a:latin typeface="+mn-ea"/>
                <a:ea typeface="+mn-ea"/>
              </a:rPr>
              <a:t>（國民中學）、</a:t>
            </a:r>
            <a:r>
              <a:rPr lang="en-US" altLang="zh-TW" sz="1200" dirty="0">
                <a:latin typeface="+mn-ea"/>
                <a:ea typeface="+mn-ea"/>
              </a:rPr>
              <a:t>V</a:t>
            </a:r>
            <a:r>
              <a:rPr lang="zh-TW" altLang="zh-TW" sz="1200" dirty="0">
                <a:latin typeface="+mn-ea"/>
                <a:ea typeface="+mn-ea"/>
              </a:rPr>
              <a:t>（普通型高級中等學校）。</a:t>
            </a:r>
            <a:endParaRPr lang="en-US" altLang="zh-TW" sz="1200" kern="100" dirty="0" smtClean="0">
              <a:solidFill>
                <a:srgbClr val="000000"/>
              </a:solidFill>
              <a:latin typeface="+mn-ea"/>
              <a:ea typeface="+mn-ea"/>
              <a:cs typeface="標楷體" panose="03000509000000000000" pitchFamily="65" charset="-120"/>
            </a:endParaRPr>
          </a:p>
          <a:p>
            <a:pPr marL="841375" marR="143510" indent="-466725" algn="just">
              <a:lnSpc>
                <a:spcPct val="137000"/>
              </a:lnSpc>
              <a:spcAft>
                <a:spcPts val="15"/>
              </a:spcAft>
            </a:pPr>
            <a:r>
              <a:rPr lang="zh-TW" altLang="en-US" sz="1200" kern="1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學習內容：第一碼主題類別</a:t>
            </a:r>
            <a:r>
              <a:rPr lang="en-US" altLang="zh-TW" sz="1200" kern="1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(</a:t>
            </a:r>
            <a:r>
              <a:rPr lang="zh-TW" altLang="en-US" sz="1200" kern="1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英文代碼大寫</a:t>
            </a:r>
            <a:r>
              <a:rPr lang="en-US" altLang="zh-TW" sz="1200" kern="1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)</a:t>
            </a:r>
            <a:r>
              <a:rPr lang="zh-TW" altLang="en-US" sz="1200" kern="1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、</a:t>
            </a:r>
            <a:r>
              <a:rPr lang="zh-TW" altLang="zh-TW" sz="1200" kern="1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第 </a:t>
            </a:r>
            <a:r>
              <a:rPr lang="en-US" altLang="zh-TW" sz="1200" kern="100" dirty="0">
                <a:solidFill>
                  <a:srgbClr val="000000"/>
                </a:solidFill>
                <a:latin typeface="+mn-ea"/>
                <a:ea typeface="+mn-ea"/>
                <a:cs typeface="Calibri" panose="020F0502020204030204" pitchFamily="34" charset="0"/>
              </a:rPr>
              <a:t>2 </a:t>
            </a:r>
            <a:r>
              <a:rPr lang="zh-TW" altLang="zh-TW" sz="1200" kern="1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碼年級階段別</a:t>
            </a:r>
            <a:r>
              <a:rPr lang="zh-TW" altLang="zh-TW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，依年級區分，依序為 </a:t>
            </a:r>
            <a:r>
              <a:rPr lang="en-US" altLang="zh-TW" sz="1200" kern="100" dirty="0">
                <a:solidFill>
                  <a:srgbClr val="000000"/>
                </a:solidFill>
                <a:latin typeface="+mn-ea"/>
                <a:ea typeface="+mn-ea"/>
                <a:cs typeface="Calibri" panose="020F0502020204030204" pitchFamily="34" charset="0"/>
              </a:rPr>
              <a:t>1 </a:t>
            </a:r>
            <a:r>
              <a:rPr lang="zh-TW" altLang="zh-TW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至 </a:t>
            </a:r>
            <a:r>
              <a:rPr lang="en-US" altLang="zh-TW" sz="1200" kern="100" dirty="0">
                <a:solidFill>
                  <a:srgbClr val="000000"/>
                </a:solidFill>
                <a:latin typeface="+mn-ea"/>
                <a:ea typeface="+mn-ea"/>
                <a:cs typeface="Calibri" panose="020F0502020204030204" pitchFamily="34" charset="0"/>
              </a:rPr>
              <a:t>12 </a:t>
            </a:r>
            <a:r>
              <a:rPr lang="zh-TW" altLang="zh-TW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年級，以阿拉伯數字 </a:t>
            </a:r>
            <a:r>
              <a:rPr lang="en-US" altLang="zh-TW" sz="1200" kern="100" dirty="0">
                <a:solidFill>
                  <a:srgbClr val="000000"/>
                </a:solidFill>
                <a:latin typeface="+mn-ea"/>
                <a:ea typeface="+mn-ea"/>
                <a:cs typeface="Calibri" panose="020F0502020204030204" pitchFamily="34" charset="0"/>
              </a:rPr>
              <a:t>1 </a:t>
            </a:r>
            <a:r>
              <a:rPr lang="zh-TW" altLang="zh-TW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至 </a:t>
            </a:r>
            <a:r>
              <a:rPr lang="en-US" altLang="zh-TW" sz="1200" kern="100" dirty="0">
                <a:solidFill>
                  <a:srgbClr val="000000"/>
                </a:solidFill>
                <a:latin typeface="+mn-ea"/>
                <a:ea typeface="+mn-ea"/>
                <a:cs typeface="Calibri" panose="020F0502020204030204" pitchFamily="34" charset="0"/>
              </a:rPr>
              <a:t>12 </a:t>
            </a:r>
            <a:r>
              <a:rPr lang="zh-TW" altLang="zh-TW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表示。</a:t>
            </a:r>
            <a:r>
              <a:rPr lang="en-US" altLang="zh-TW" sz="1200" kern="100" dirty="0">
                <a:solidFill>
                  <a:srgbClr val="000000"/>
                </a:solidFill>
                <a:latin typeface="+mn-ea"/>
                <a:ea typeface="+mn-ea"/>
                <a:cs typeface="Calibri" panose="020F0502020204030204" pitchFamily="34" charset="0"/>
              </a:rPr>
              <a:t>11 </a:t>
            </a:r>
            <a:r>
              <a:rPr lang="zh-TW" altLang="zh-TW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年級分 </a:t>
            </a:r>
            <a:r>
              <a:rPr lang="en-US" altLang="zh-TW" sz="1200" kern="100" dirty="0">
                <a:solidFill>
                  <a:srgbClr val="000000"/>
                </a:solidFill>
                <a:latin typeface="+mn-ea"/>
                <a:ea typeface="+mn-ea"/>
                <a:cs typeface="Calibri" panose="020F0502020204030204" pitchFamily="34" charset="0"/>
              </a:rPr>
              <a:t>11A </a:t>
            </a:r>
            <a:r>
              <a:rPr lang="zh-TW" altLang="zh-TW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與 </a:t>
            </a:r>
            <a:r>
              <a:rPr lang="en-US" altLang="zh-TW" sz="1200" kern="100" dirty="0">
                <a:solidFill>
                  <a:srgbClr val="000000"/>
                </a:solidFill>
                <a:latin typeface="+mn-ea"/>
                <a:ea typeface="+mn-ea"/>
                <a:cs typeface="Calibri" panose="020F0502020204030204" pitchFamily="34" charset="0"/>
              </a:rPr>
              <a:t>11B </a:t>
            </a:r>
            <a:r>
              <a:rPr lang="zh-TW" altLang="zh-TW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兩類，</a:t>
            </a:r>
            <a:r>
              <a:rPr lang="en-US" altLang="zh-TW" sz="1200" kern="100" dirty="0">
                <a:solidFill>
                  <a:srgbClr val="000000"/>
                </a:solidFill>
                <a:latin typeface="+mn-ea"/>
                <a:ea typeface="+mn-ea"/>
                <a:cs typeface="Calibri" panose="020F0502020204030204" pitchFamily="34" charset="0"/>
              </a:rPr>
              <a:t>12 </a:t>
            </a:r>
            <a:r>
              <a:rPr lang="zh-TW" altLang="zh-TW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年級加深加廣選修課程分 </a:t>
            </a:r>
            <a:r>
              <a:rPr lang="en-US" altLang="zh-TW" sz="1200" kern="100" dirty="0">
                <a:solidFill>
                  <a:srgbClr val="000000"/>
                </a:solidFill>
                <a:latin typeface="+mn-ea"/>
                <a:ea typeface="+mn-ea"/>
                <a:cs typeface="Calibri" panose="020F0502020204030204" pitchFamily="34" charset="0"/>
              </a:rPr>
              <a:t>12 </a:t>
            </a:r>
            <a:r>
              <a:rPr lang="zh-TW" altLang="zh-TW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甲與 </a:t>
            </a:r>
            <a:r>
              <a:rPr lang="en-US" altLang="zh-TW" sz="1200" kern="100" dirty="0">
                <a:solidFill>
                  <a:srgbClr val="000000"/>
                </a:solidFill>
                <a:latin typeface="+mn-ea"/>
                <a:ea typeface="+mn-ea"/>
                <a:cs typeface="Calibri" panose="020F0502020204030204" pitchFamily="34" charset="0"/>
              </a:rPr>
              <a:t>12 </a:t>
            </a:r>
            <a:r>
              <a:rPr lang="zh-TW" altLang="zh-TW" sz="1200" kern="1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乙兩類</a:t>
            </a:r>
            <a:r>
              <a:rPr lang="zh-TW" altLang="zh-TW" sz="1200" kern="1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。</a:t>
            </a:r>
            <a:r>
              <a:rPr lang="zh-TW" altLang="zh-TW" sz="12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第 </a:t>
            </a:r>
            <a:r>
              <a:rPr lang="en-US" altLang="zh-TW" sz="1200" dirty="0">
                <a:solidFill>
                  <a:srgbClr val="000000"/>
                </a:solidFill>
                <a:latin typeface="+mn-ea"/>
                <a:ea typeface="+mn-ea"/>
                <a:cs typeface="Calibri" panose="020F0502020204030204" pitchFamily="34" charset="0"/>
              </a:rPr>
              <a:t>3 </a:t>
            </a:r>
            <a:r>
              <a:rPr lang="zh-TW" altLang="zh-TW" sz="1200" dirty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碼為流水號</a:t>
            </a:r>
            <a:r>
              <a:rPr lang="zh-TW" altLang="zh-TW" sz="1200" dirty="0" smtClean="0">
                <a:solidFill>
                  <a:srgbClr val="000000"/>
                </a:solidFill>
                <a:latin typeface="+mn-ea"/>
                <a:ea typeface="+mn-ea"/>
                <a:cs typeface="標楷體" panose="03000509000000000000" pitchFamily="65" charset="-120"/>
              </a:rPr>
              <a:t>。</a:t>
            </a:r>
            <a:endParaRPr lang="zh-TW" altLang="en-US" sz="1200" dirty="0">
              <a:latin typeface="+mn-ea"/>
              <a:ea typeface="+mn-ea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693596" y="1302028"/>
            <a:ext cx="2510408" cy="4064000"/>
          </a:xfrm>
          <a:custGeom>
            <a:avLst/>
            <a:gdLst>
              <a:gd name="connsiteX0" fmla="*/ 0 w 694421"/>
              <a:gd name="connsiteY0" fmla="*/ 69442 h 4064000"/>
              <a:gd name="connsiteX1" fmla="*/ 69442 w 694421"/>
              <a:gd name="connsiteY1" fmla="*/ 0 h 4064000"/>
              <a:gd name="connsiteX2" fmla="*/ 624979 w 694421"/>
              <a:gd name="connsiteY2" fmla="*/ 0 h 4064000"/>
              <a:gd name="connsiteX3" fmla="*/ 694421 w 694421"/>
              <a:gd name="connsiteY3" fmla="*/ 69442 h 4064000"/>
              <a:gd name="connsiteX4" fmla="*/ 694421 w 694421"/>
              <a:gd name="connsiteY4" fmla="*/ 3994558 h 4064000"/>
              <a:gd name="connsiteX5" fmla="*/ 624979 w 694421"/>
              <a:gd name="connsiteY5" fmla="*/ 4064000 h 4064000"/>
              <a:gd name="connsiteX6" fmla="*/ 69442 w 694421"/>
              <a:gd name="connsiteY6" fmla="*/ 4064000 h 4064000"/>
              <a:gd name="connsiteX7" fmla="*/ 0 w 694421"/>
              <a:gd name="connsiteY7" fmla="*/ 3994558 h 4064000"/>
              <a:gd name="connsiteX8" fmla="*/ 0 w 694421"/>
              <a:gd name="connsiteY8" fmla="*/ 69442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421" h="4064000">
                <a:moveTo>
                  <a:pt x="0" y="69442"/>
                </a:moveTo>
                <a:cubicBezTo>
                  <a:pt x="0" y="31090"/>
                  <a:pt x="31090" y="0"/>
                  <a:pt x="69442" y="0"/>
                </a:cubicBezTo>
                <a:lnTo>
                  <a:pt x="624979" y="0"/>
                </a:lnTo>
                <a:cubicBezTo>
                  <a:pt x="663331" y="0"/>
                  <a:pt x="694421" y="31090"/>
                  <a:pt x="694421" y="69442"/>
                </a:cubicBezTo>
                <a:lnTo>
                  <a:pt x="694421" y="3994558"/>
                </a:lnTo>
                <a:cubicBezTo>
                  <a:pt x="694421" y="4032910"/>
                  <a:pt x="663331" y="4064000"/>
                  <a:pt x="624979" y="4064000"/>
                </a:cubicBezTo>
                <a:lnTo>
                  <a:pt x="69442" y="4064000"/>
                </a:lnTo>
                <a:cubicBezTo>
                  <a:pt x="31090" y="4064000"/>
                  <a:pt x="0" y="4032910"/>
                  <a:pt x="0" y="3994558"/>
                </a:cubicBezTo>
                <a:lnTo>
                  <a:pt x="0" y="69442"/>
                </a:lnTo>
                <a:close/>
              </a:path>
            </a:pathLst>
          </a:cu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144000" rIns="72000" bIns="2890520" numCol="1" spcCol="1270" anchor="t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國小階段</a:t>
            </a:r>
            <a:endParaRPr lang="zh-TW" altLang="en-US" sz="44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3299767" y="1302028"/>
            <a:ext cx="2510408" cy="4064000"/>
          </a:xfrm>
          <a:custGeom>
            <a:avLst/>
            <a:gdLst>
              <a:gd name="connsiteX0" fmla="*/ 0 w 694421"/>
              <a:gd name="connsiteY0" fmla="*/ 69442 h 4064000"/>
              <a:gd name="connsiteX1" fmla="*/ 69442 w 694421"/>
              <a:gd name="connsiteY1" fmla="*/ 0 h 4064000"/>
              <a:gd name="connsiteX2" fmla="*/ 624979 w 694421"/>
              <a:gd name="connsiteY2" fmla="*/ 0 h 4064000"/>
              <a:gd name="connsiteX3" fmla="*/ 694421 w 694421"/>
              <a:gd name="connsiteY3" fmla="*/ 69442 h 4064000"/>
              <a:gd name="connsiteX4" fmla="*/ 694421 w 694421"/>
              <a:gd name="connsiteY4" fmla="*/ 3994558 h 4064000"/>
              <a:gd name="connsiteX5" fmla="*/ 624979 w 694421"/>
              <a:gd name="connsiteY5" fmla="*/ 4064000 h 4064000"/>
              <a:gd name="connsiteX6" fmla="*/ 69442 w 694421"/>
              <a:gd name="connsiteY6" fmla="*/ 4064000 h 4064000"/>
              <a:gd name="connsiteX7" fmla="*/ 0 w 694421"/>
              <a:gd name="connsiteY7" fmla="*/ 3994558 h 4064000"/>
              <a:gd name="connsiteX8" fmla="*/ 0 w 694421"/>
              <a:gd name="connsiteY8" fmla="*/ 69442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421" h="4064000">
                <a:moveTo>
                  <a:pt x="0" y="69442"/>
                </a:moveTo>
                <a:cubicBezTo>
                  <a:pt x="0" y="31090"/>
                  <a:pt x="31090" y="0"/>
                  <a:pt x="69442" y="0"/>
                </a:cubicBezTo>
                <a:lnTo>
                  <a:pt x="624979" y="0"/>
                </a:lnTo>
                <a:cubicBezTo>
                  <a:pt x="663331" y="0"/>
                  <a:pt x="694421" y="31090"/>
                  <a:pt x="694421" y="69442"/>
                </a:cubicBezTo>
                <a:lnTo>
                  <a:pt x="694421" y="3994558"/>
                </a:lnTo>
                <a:cubicBezTo>
                  <a:pt x="694421" y="4032910"/>
                  <a:pt x="663331" y="4064000"/>
                  <a:pt x="624979" y="4064000"/>
                </a:cubicBezTo>
                <a:lnTo>
                  <a:pt x="69442" y="4064000"/>
                </a:lnTo>
                <a:cubicBezTo>
                  <a:pt x="31090" y="4064000"/>
                  <a:pt x="0" y="4032910"/>
                  <a:pt x="0" y="3994558"/>
                </a:cubicBezTo>
                <a:lnTo>
                  <a:pt x="0" y="69442"/>
                </a:lnTo>
                <a:close/>
              </a:path>
            </a:pathLst>
          </a:cu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144000" rIns="72000" bIns="2890520" numCol="1" spcCol="1270" anchor="t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</a:t>
            </a:r>
            <a:endPara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5878016" y="1264233"/>
            <a:ext cx="2510408" cy="4064000"/>
          </a:xfrm>
          <a:custGeom>
            <a:avLst/>
            <a:gdLst>
              <a:gd name="connsiteX0" fmla="*/ 0 w 694421"/>
              <a:gd name="connsiteY0" fmla="*/ 69442 h 4064000"/>
              <a:gd name="connsiteX1" fmla="*/ 69442 w 694421"/>
              <a:gd name="connsiteY1" fmla="*/ 0 h 4064000"/>
              <a:gd name="connsiteX2" fmla="*/ 624979 w 694421"/>
              <a:gd name="connsiteY2" fmla="*/ 0 h 4064000"/>
              <a:gd name="connsiteX3" fmla="*/ 694421 w 694421"/>
              <a:gd name="connsiteY3" fmla="*/ 69442 h 4064000"/>
              <a:gd name="connsiteX4" fmla="*/ 694421 w 694421"/>
              <a:gd name="connsiteY4" fmla="*/ 3994558 h 4064000"/>
              <a:gd name="connsiteX5" fmla="*/ 624979 w 694421"/>
              <a:gd name="connsiteY5" fmla="*/ 4064000 h 4064000"/>
              <a:gd name="connsiteX6" fmla="*/ 69442 w 694421"/>
              <a:gd name="connsiteY6" fmla="*/ 4064000 h 4064000"/>
              <a:gd name="connsiteX7" fmla="*/ 0 w 694421"/>
              <a:gd name="connsiteY7" fmla="*/ 3994558 h 4064000"/>
              <a:gd name="connsiteX8" fmla="*/ 0 w 694421"/>
              <a:gd name="connsiteY8" fmla="*/ 69442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421" h="4064000">
                <a:moveTo>
                  <a:pt x="0" y="69442"/>
                </a:moveTo>
                <a:cubicBezTo>
                  <a:pt x="0" y="31090"/>
                  <a:pt x="31090" y="0"/>
                  <a:pt x="69442" y="0"/>
                </a:cubicBezTo>
                <a:lnTo>
                  <a:pt x="624979" y="0"/>
                </a:lnTo>
                <a:cubicBezTo>
                  <a:pt x="663331" y="0"/>
                  <a:pt x="694421" y="31090"/>
                  <a:pt x="694421" y="69442"/>
                </a:cubicBezTo>
                <a:lnTo>
                  <a:pt x="694421" y="3994558"/>
                </a:lnTo>
                <a:cubicBezTo>
                  <a:pt x="694421" y="4032910"/>
                  <a:pt x="663331" y="4064000"/>
                  <a:pt x="624979" y="4064000"/>
                </a:cubicBezTo>
                <a:lnTo>
                  <a:pt x="69442" y="4064000"/>
                </a:lnTo>
                <a:cubicBezTo>
                  <a:pt x="31090" y="4064000"/>
                  <a:pt x="0" y="4032910"/>
                  <a:pt x="0" y="3994558"/>
                </a:cubicBezTo>
                <a:lnTo>
                  <a:pt x="0" y="69442"/>
                </a:lnTo>
                <a:close/>
              </a:path>
            </a:pathLst>
          </a:cu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144000" rIns="72000" bIns="2890520" numCol="1" spcCol="1270" anchor="t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普通型高級中學</a:t>
            </a:r>
            <a:endPara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693596" y="1844824"/>
            <a:ext cx="7687542" cy="540000"/>
          </a:xfrm>
          <a:custGeom>
            <a:avLst/>
            <a:gdLst>
              <a:gd name="connsiteX0" fmla="*/ 0 w 555537"/>
              <a:gd name="connsiteY0" fmla="*/ 55554 h 2641600"/>
              <a:gd name="connsiteX1" fmla="*/ 55554 w 555537"/>
              <a:gd name="connsiteY1" fmla="*/ 0 h 2641600"/>
              <a:gd name="connsiteX2" fmla="*/ 499983 w 555537"/>
              <a:gd name="connsiteY2" fmla="*/ 0 h 2641600"/>
              <a:gd name="connsiteX3" fmla="*/ 555537 w 555537"/>
              <a:gd name="connsiteY3" fmla="*/ 55554 h 2641600"/>
              <a:gd name="connsiteX4" fmla="*/ 555537 w 555537"/>
              <a:gd name="connsiteY4" fmla="*/ 2586046 h 2641600"/>
              <a:gd name="connsiteX5" fmla="*/ 499983 w 555537"/>
              <a:gd name="connsiteY5" fmla="*/ 2641600 h 2641600"/>
              <a:gd name="connsiteX6" fmla="*/ 55554 w 555537"/>
              <a:gd name="connsiteY6" fmla="*/ 2641600 h 2641600"/>
              <a:gd name="connsiteX7" fmla="*/ 0 w 555537"/>
              <a:gd name="connsiteY7" fmla="*/ 2586046 h 2641600"/>
              <a:gd name="connsiteX8" fmla="*/ 0 w 555537"/>
              <a:gd name="connsiteY8" fmla="*/ 55554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537" h="2641600">
                <a:moveTo>
                  <a:pt x="0" y="55554"/>
                </a:moveTo>
                <a:cubicBezTo>
                  <a:pt x="0" y="24872"/>
                  <a:pt x="24872" y="0"/>
                  <a:pt x="55554" y="0"/>
                </a:cubicBezTo>
                <a:lnTo>
                  <a:pt x="499983" y="0"/>
                </a:lnTo>
                <a:cubicBezTo>
                  <a:pt x="530665" y="0"/>
                  <a:pt x="555537" y="24872"/>
                  <a:pt x="555537" y="55554"/>
                </a:cubicBezTo>
                <a:lnTo>
                  <a:pt x="555537" y="2586046"/>
                </a:lnTo>
                <a:cubicBezTo>
                  <a:pt x="555537" y="2616728"/>
                  <a:pt x="530665" y="2641600"/>
                  <a:pt x="499983" y="2641600"/>
                </a:cubicBezTo>
                <a:lnTo>
                  <a:pt x="55554" y="2641600"/>
                </a:lnTo>
                <a:cubicBezTo>
                  <a:pt x="24872" y="2641600"/>
                  <a:pt x="0" y="2616728"/>
                  <a:pt x="0" y="2586046"/>
                </a:cubicBezTo>
                <a:lnTo>
                  <a:pt x="0" y="5555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751" tIns="39131" rIns="46751" bIns="3913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zh-TW" altLang="zh-TW" sz="2400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 數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與量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（</a:t>
            </a:r>
            <a:r>
              <a:rPr lang="en-US" altLang="zh-TW" sz="2400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N, n</a:t>
            </a:r>
            <a:r>
              <a:rPr lang="zh-TW" altLang="zh-TW" sz="2400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）</a:t>
            </a:r>
            <a:endPara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手繪多邊形 14"/>
          <p:cNvSpPr/>
          <p:nvPr/>
        </p:nvSpPr>
        <p:spPr>
          <a:xfrm>
            <a:off x="693596" y="2420888"/>
            <a:ext cx="7687542" cy="540000"/>
          </a:xfrm>
          <a:custGeom>
            <a:avLst/>
            <a:gdLst>
              <a:gd name="connsiteX0" fmla="*/ 0 w 555537"/>
              <a:gd name="connsiteY0" fmla="*/ 55554 h 2641600"/>
              <a:gd name="connsiteX1" fmla="*/ 55554 w 555537"/>
              <a:gd name="connsiteY1" fmla="*/ 0 h 2641600"/>
              <a:gd name="connsiteX2" fmla="*/ 499983 w 555537"/>
              <a:gd name="connsiteY2" fmla="*/ 0 h 2641600"/>
              <a:gd name="connsiteX3" fmla="*/ 555537 w 555537"/>
              <a:gd name="connsiteY3" fmla="*/ 55554 h 2641600"/>
              <a:gd name="connsiteX4" fmla="*/ 555537 w 555537"/>
              <a:gd name="connsiteY4" fmla="*/ 2586046 h 2641600"/>
              <a:gd name="connsiteX5" fmla="*/ 499983 w 555537"/>
              <a:gd name="connsiteY5" fmla="*/ 2641600 h 2641600"/>
              <a:gd name="connsiteX6" fmla="*/ 55554 w 555537"/>
              <a:gd name="connsiteY6" fmla="*/ 2641600 h 2641600"/>
              <a:gd name="connsiteX7" fmla="*/ 0 w 555537"/>
              <a:gd name="connsiteY7" fmla="*/ 2586046 h 2641600"/>
              <a:gd name="connsiteX8" fmla="*/ 0 w 555537"/>
              <a:gd name="connsiteY8" fmla="*/ 55554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537" h="2641600">
                <a:moveTo>
                  <a:pt x="0" y="55554"/>
                </a:moveTo>
                <a:cubicBezTo>
                  <a:pt x="0" y="24872"/>
                  <a:pt x="24872" y="0"/>
                  <a:pt x="55554" y="0"/>
                </a:cubicBezTo>
                <a:lnTo>
                  <a:pt x="499983" y="0"/>
                </a:lnTo>
                <a:cubicBezTo>
                  <a:pt x="530665" y="0"/>
                  <a:pt x="555537" y="24872"/>
                  <a:pt x="555537" y="55554"/>
                </a:cubicBezTo>
                <a:lnTo>
                  <a:pt x="555537" y="2586046"/>
                </a:lnTo>
                <a:cubicBezTo>
                  <a:pt x="555537" y="2616728"/>
                  <a:pt x="530665" y="2641600"/>
                  <a:pt x="499983" y="2641600"/>
                </a:cubicBezTo>
                <a:lnTo>
                  <a:pt x="55554" y="2641600"/>
                </a:lnTo>
                <a:cubicBezTo>
                  <a:pt x="24872" y="2641600"/>
                  <a:pt x="0" y="2616728"/>
                  <a:pt x="0" y="2586046"/>
                </a:cubicBezTo>
                <a:lnTo>
                  <a:pt x="0" y="5555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1655646"/>
              <a:satOff val="6635"/>
              <a:lumOff val="1438"/>
              <a:alphaOff val="0"/>
            </a:schemeClr>
          </a:fillRef>
          <a:effectRef idx="3">
            <a:schemeClr val="accent5">
              <a:hueOff val="-1655646"/>
              <a:satOff val="6635"/>
              <a:lumOff val="143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751" tIns="39131" rIns="46751" bIns="3913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zh-TW" altLang="zh-TW" sz="2400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空間與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形狀（ 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S, s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）</a:t>
            </a:r>
            <a:endPara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手繪多邊形 16"/>
          <p:cNvSpPr/>
          <p:nvPr/>
        </p:nvSpPr>
        <p:spPr>
          <a:xfrm>
            <a:off x="3271845" y="2988568"/>
            <a:ext cx="5109293" cy="540000"/>
          </a:xfrm>
          <a:custGeom>
            <a:avLst/>
            <a:gdLst>
              <a:gd name="connsiteX0" fmla="*/ 0 w 555537"/>
              <a:gd name="connsiteY0" fmla="*/ 55554 h 2641600"/>
              <a:gd name="connsiteX1" fmla="*/ 55554 w 555537"/>
              <a:gd name="connsiteY1" fmla="*/ 0 h 2641600"/>
              <a:gd name="connsiteX2" fmla="*/ 499983 w 555537"/>
              <a:gd name="connsiteY2" fmla="*/ 0 h 2641600"/>
              <a:gd name="connsiteX3" fmla="*/ 555537 w 555537"/>
              <a:gd name="connsiteY3" fmla="*/ 55554 h 2641600"/>
              <a:gd name="connsiteX4" fmla="*/ 555537 w 555537"/>
              <a:gd name="connsiteY4" fmla="*/ 2586046 h 2641600"/>
              <a:gd name="connsiteX5" fmla="*/ 499983 w 555537"/>
              <a:gd name="connsiteY5" fmla="*/ 2641600 h 2641600"/>
              <a:gd name="connsiteX6" fmla="*/ 55554 w 555537"/>
              <a:gd name="connsiteY6" fmla="*/ 2641600 h 2641600"/>
              <a:gd name="connsiteX7" fmla="*/ 0 w 555537"/>
              <a:gd name="connsiteY7" fmla="*/ 2586046 h 2641600"/>
              <a:gd name="connsiteX8" fmla="*/ 0 w 555537"/>
              <a:gd name="connsiteY8" fmla="*/ 55554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537" h="2641600">
                <a:moveTo>
                  <a:pt x="0" y="55554"/>
                </a:moveTo>
                <a:cubicBezTo>
                  <a:pt x="0" y="24872"/>
                  <a:pt x="24872" y="0"/>
                  <a:pt x="55554" y="0"/>
                </a:cubicBezTo>
                <a:lnTo>
                  <a:pt x="499983" y="0"/>
                </a:lnTo>
                <a:cubicBezTo>
                  <a:pt x="530665" y="0"/>
                  <a:pt x="555537" y="24872"/>
                  <a:pt x="555537" y="55554"/>
                </a:cubicBezTo>
                <a:lnTo>
                  <a:pt x="555537" y="2586046"/>
                </a:lnTo>
                <a:cubicBezTo>
                  <a:pt x="555537" y="2616728"/>
                  <a:pt x="530665" y="2641600"/>
                  <a:pt x="499983" y="2641600"/>
                </a:cubicBezTo>
                <a:lnTo>
                  <a:pt x="55554" y="2641600"/>
                </a:lnTo>
                <a:cubicBezTo>
                  <a:pt x="24872" y="2641600"/>
                  <a:pt x="0" y="2616728"/>
                  <a:pt x="0" y="2586046"/>
                </a:cubicBezTo>
                <a:lnTo>
                  <a:pt x="0" y="5555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311292"/>
              <a:satOff val="13270"/>
              <a:lumOff val="2876"/>
              <a:alphaOff val="0"/>
            </a:schemeClr>
          </a:fillRef>
          <a:effectRef idx="3">
            <a:schemeClr val="accent5">
              <a:hueOff val="-3311292"/>
              <a:satOff val="13270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751" tIns="39131" rIns="46751" bIns="3913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zh-TW" altLang="zh-TW" sz="2400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坐標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幾何（ 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G, g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）</a:t>
            </a:r>
            <a:endPara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手繪多邊形 18"/>
          <p:cNvSpPr/>
          <p:nvPr/>
        </p:nvSpPr>
        <p:spPr>
          <a:xfrm>
            <a:off x="761647" y="3573136"/>
            <a:ext cx="2470279" cy="1080000"/>
          </a:xfrm>
          <a:custGeom>
            <a:avLst/>
            <a:gdLst>
              <a:gd name="connsiteX0" fmla="*/ 0 w 555537"/>
              <a:gd name="connsiteY0" fmla="*/ 55554 h 2641600"/>
              <a:gd name="connsiteX1" fmla="*/ 55554 w 555537"/>
              <a:gd name="connsiteY1" fmla="*/ 0 h 2641600"/>
              <a:gd name="connsiteX2" fmla="*/ 499983 w 555537"/>
              <a:gd name="connsiteY2" fmla="*/ 0 h 2641600"/>
              <a:gd name="connsiteX3" fmla="*/ 555537 w 555537"/>
              <a:gd name="connsiteY3" fmla="*/ 55554 h 2641600"/>
              <a:gd name="connsiteX4" fmla="*/ 555537 w 555537"/>
              <a:gd name="connsiteY4" fmla="*/ 2586046 h 2641600"/>
              <a:gd name="connsiteX5" fmla="*/ 499983 w 555537"/>
              <a:gd name="connsiteY5" fmla="*/ 2641600 h 2641600"/>
              <a:gd name="connsiteX6" fmla="*/ 55554 w 555537"/>
              <a:gd name="connsiteY6" fmla="*/ 2641600 h 2641600"/>
              <a:gd name="connsiteX7" fmla="*/ 0 w 555537"/>
              <a:gd name="connsiteY7" fmla="*/ 2586046 h 2641600"/>
              <a:gd name="connsiteX8" fmla="*/ 0 w 555537"/>
              <a:gd name="connsiteY8" fmla="*/ 55554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537" h="2641600">
                <a:moveTo>
                  <a:pt x="0" y="55554"/>
                </a:moveTo>
                <a:cubicBezTo>
                  <a:pt x="0" y="24872"/>
                  <a:pt x="24872" y="0"/>
                  <a:pt x="55554" y="0"/>
                </a:cubicBezTo>
                <a:lnTo>
                  <a:pt x="499983" y="0"/>
                </a:lnTo>
                <a:cubicBezTo>
                  <a:pt x="530665" y="0"/>
                  <a:pt x="555537" y="24872"/>
                  <a:pt x="555537" y="55554"/>
                </a:cubicBezTo>
                <a:lnTo>
                  <a:pt x="555537" y="2586046"/>
                </a:lnTo>
                <a:cubicBezTo>
                  <a:pt x="555537" y="2616728"/>
                  <a:pt x="530665" y="2641600"/>
                  <a:pt x="499983" y="2641600"/>
                </a:cubicBezTo>
                <a:lnTo>
                  <a:pt x="55554" y="2641600"/>
                </a:lnTo>
                <a:cubicBezTo>
                  <a:pt x="24872" y="2641600"/>
                  <a:pt x="0" y="2616728"/>
                  <a:pt x="0" y="2586046"/>
                </a:cubicBezTo>
                <a:lnTo>
                  <a:pt x="0" y="5555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4966938"/>
              <a:satOff val="19906"/>
              <a:lumOff val="4314"/>
              <a:alphaOff val="0"/>
            </a:schemeClr>
          </a:fillRef>
          <a:effectRef idx="3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751" tIns="39131" rIns="46751" bIns="39131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關係（ 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R, r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）</a:t>
            </a:r>
            <a:endPara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手繪多邊形 20"/>
          <p:cNvSpPr/>
          <p:nvPr/>
        </p:nvSpPr>
        <p:spPr>
          <a:xfrm>
            <a:off x="3276424" y="3560085"/>
            <a:ext cx="5112000" cy="540000"/>
          </a:xfrm>
          <a:custGeom>
            <a:avLst/>
            <a:gdLst>
              <a:gd name="connsiteX0" fmla="*/ 0 w 555537"/>
              <a:gd name="connsiteY0" fmla="*/ 55554 h 1225351"/>
              <a:gd name="connsiteX1" fmla="*/ 55554 w 555537"/>
              <a:gd name="connsiteY1" fmla="*/ 0 h 1225351"/>
              <a:gd name="connsiteX2" fmla="*/ 499983 w 555537"/>
              <a:gd name="connsiteY2" fmla="*/ 0 h 1225351"/>
              <a:gd name="connsiteX3" fmla="*/ 555537 w 555537"/>
              <a:gd name="connsiteY3" fmla="*/ 55554 h 1225351"/>
              <a:gd name="connsiteX4" fmla="*/ 555537 w 555537"/>
              <a:gd name="connsiteY4" fmla="*/ 1169797 h 1225351"/>
              <a:gd name="connsiteX5" fmla="*/ 499983 w 555537"/>
              <a:gd name="connsiteY5" fmla="*/ 1225351 h 1225351"/>
              <a:gd name="connsiteX6" fmla="*/ 55554 w 555537"/>
              <a:gd name="connsiteY6" fmla="*/ 1225351 h 1225351"/>
              <a:gd name="connsiteX7" fmla="*/ 0 w 555537"/>
              <a:gd name="connsiteY7" fmla="*/ 1169797 h 1225351"/>
              <a:gd name="connsiteX8" fmla="*/ 0 w 555537"/>
              <a:gd name="connsiteY8" fmla="*/ 55554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537" h="1225351">
                <a:moveTo>
                  <a:pt x="0" y="55554"/>
                </a:moveTo>
                <a:cubicBezTo>
                  <a:pt x="0" y="24872"/>
                  <a:pt x="24872" y="0"/>
                  <a:pt x="55554" y="0"/>
                </a:cubicBezTo>
                <a:lnTo>
                  <a:pt x="499983" y="0"/>
                </a:lnTo>
                <a:cubicBezTo>
                  <a:pt x="530665" y="0"/>
                  <a:pt x="555537" y="24872"/>
                  <a:pt x="555537" y="55554"/>
                </a:cubicBezTo>
                <a:lnTo>
                  <a:pt x="555537" y="1169797"/>
                </a:lnTo>
                <a:cubicBezTo>
                  <a:pt x="555537" y="1200479"/>
                  <a:pt x="530665" y="1225351"/>
                  <a:pt x="499983" y="1225351"/>
                </a:cubicBezTo>
                <a:lnTo>
                  <a:pt x="55554" y="1225351"/>
                </a:lnTo>
                <a:cubicBezTo>
                  <a:pt x="24872" y="1225351"/>
                  <a:pt x="0" y="1200479"/>
                  <a:pt x="0" y="1169797"/>
                </a:cubicBezTo>
                <a:lnTo>
                  <a:pt x="0" y="5555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622584"/>
              <a:satOff val="26541"/>
              <a:lumOff val="5752"/>
              <a:alphaOff val="0"/>
            </a:schemeClr>
          </a:fillRef>
          <a:effectRef idx="3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751" tIns="39131" rIns="46751" bIns="3913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代數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（ 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A , a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）</a:t>
            </a:r>
            <a:endPara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手繪多邊形 21"/>
          <p:cNvSpPr/>
          <p:nvPr/>
        </p:nvSpPr>
        <p:spPr>
          <a:xfrm>
            <a:off x="3276424" y="4113136"/>
            <a:ext cx="5112000" cy="540000"/>
          </a:xfrm>
          <a:custGeom>
            <a:avLst/>
            <a:gdLst>
              <a:gd name="connsiteX0" fmla="*/ 0 w 555537"/>
              <a:gd name="connsiteY0" fmla="*/ 55554 h 1225351"/>
              <a:gd name="connsiteX1" fmla="*/ 55554 w 555537"/>
              <a:gd name="connsiteY1" fmla="*/ 0 h 1225351"/>
              <a:gd name="connsiteX2" fmla="*/ 499983 w 555537"/>
              <a:gd name="connsiteY2" fmla="*/ 0 h 1225351"/>
              <a:gd name="connsiteX3" fmla="*/ 555537 w 555537"/>
              <a:gd name="connsiteY3" fmla="*/ 55554 h 1225351"/>
              <a:gd name="connsiteX4" fmla="*/ 555537 w 555537"/>
              <a:gd name="connsiteY4" fmla="*/ 1169797 h 1225351"/>
              <a:gd name="connsiteX5" fmla="*/ 499983 w 555537"/>
              <a:gd name="connsiteY5" fmla="*/ 1225351 h 1225351"/>
              <a:gd name="connsiteX6" fmla="*/ 55554 w 555537"/>
              <a:gd name="connsiteY6" fmla="*/ 1225351 h 1225351"/>
              <a:gd name="connsiteX7" fmla="*/ 0 w 555537"/>
              <a:gd name="connsiteY7" fmla="*/ 1169797 h 1225351"/>
              <a:gd name="connsiteX8" fmla="*/ 0 w 555537"/>
              <a:gd name="connsiteY8" fmla="*/ 55554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537" h="1225351">
                <a:moveTo>
                  <a:pt x="0" y="55554"/>
                </a:moveTo>
                <a:cubicBezTo>
                  <a:pt x="0" y="24872"/>
                  <a:pt x="24872" y="0"/>
                  <a:pt x="55554" y="0"/>
                </a:cubicBezTo>
                <a:lnTo>
                  <a:pt x="499983" y="0"/>
                </a:lnTo>
                <a:cubicBezTo>
                  <a:pt x="530665" y="0"/>
                  <a:pt x="555537" y="24872"/>
                  <a:pt x="555537" y="55554"/>
                </a:cubicBezTo>
                <a:lnTo>
                  <a:pt x="555537" y="1169797"/>
                </a:lnTo>
                <a:cubicBezTo>
                  <a:pt x="555537" y="1200479"/>
                  <a:pt x="530665" y="1225351"/>
                  <a:pt x="499983" y="1225351"/>
                </a:cubicBezTo>
                <a:lnTo>
                  <a:pt x="55554" y="1225351"/>
                </a:lnTo>
                <a:cubicBezTo>
                  <a:pt x="24872" y="1225351"/>
                  <a:pt x="0" y="1200479"/>
                  <a:pt x="0" y="1169797"/>
                </a:cubicBezTo>
                <a:lnTo>
                  <a:pt x="0" y="5555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8278230"/>
              <a:satOff val="33176"/>
              <a:lumOff val="7190"/>
              <a:alphaOff val="0"/>
            </a:schemeClr>
          </a:fillRef>
          <a:effectRef idx="3">
            <a:schemeClr val="accent5">
              <a:hueOff val="-8278230"/>
              <a:satOff val="33176"/>
              <a:lumOff val="719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751" tIns="39131" rIns="46751" bIns="3913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函數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（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F, f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 ）</a:t>
            </a:r>
            <a:endPara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手繪多邊形 23"/>
          <p:cNvSpPr/>
          <p:nvPr/>
        </p:nvSpPr>
        <p:spPr>
          <a:xfrm>
            <a:off x="691840" y="4671603"/>
            <a:ext cx="7696584" cy="576000"/>
          </a:xfrm>
          <a:custGeom>
            <a:avLst/>
            <a:gdLst>
              <a:gd name="connsiteX0" fmla="*/ 0 w 555537"/>
              <a:gd name="connsiteY0" fmla="*/ 55554 h 2641600"/>
              <a:gd name="connsiteX1" fmla="*/ 55554 w 555537"/>
              <a:gd name="connsiteY1" fmla="*/ 0 h 2641600"/>
              <a:gd name="connsiteX2" fmla="*/ 499983 w 555537"/>
              <a:gd name="connsiteY2" fmla="*/ 0 h 2641600"/>
              <a:gd name="connsiteX3" fmla="*/ 555537 w 555537"/>
              <a:gd name="connsiteY3" fmla="*/ 55554 h 2641600"/>
              <a:gd name="connsiteX4" fmla="*/ 555537 w 555537"/>
              <a:gd name="connsiteY4" fmla="*/ 2586046 h 2641600"/>
              <a:gd name="connsiteX5" fmla="*/ 499983 w 555537"/>
              <a:gd name="connsiteY5" fmla="*/ 2641600 h 2641600"/>
              <a:gd name="connsiteX6" fmla="*/ 55554 w 555537"/>
              <a:gd name="connsiteY6" fmla="*/ 2641600 h 2641600"/>
              <a:gd name="connsiteX7" fmla="*/ 0 w 555537"/>
              <a:gd name="connsiteY7" fmla="*/ 2586046 h 2641600"/>
              <a:gd name="connsiteX8" fmla="*/ 0 w 555537"/>
              <a:gd name="connsiteY8" fmla="*/ 55554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537" h="2641600">
                <a:moveTo>
                  <a:pt x="0" y="55554"/>
                </a:moveTo>
                <a:cubicBezTo>
                  <a:pt x="0" y="24872"/>
                  <a:pt x="24872" y="0"/>
                  <a:pt x="55554" y="0"/>
                </a:cubicBezTo>
                <a:lnTo>
                  <a:pt x="499983" y="0"/>
                </a:lnTo>
                <a:cubicBezTo>
                  <a:pt x="530665" y="0"/>
                  <a:pt x="555537" y="24872"/>
                  <a:pt x="555537" y="55554"/>
                </a:cubicBezTo>
                <a:lnTo>
                  <a:pt x="555537" y="2586046"/>
                </a:lnTo>
                <a:cubicBezTo>
                  <a:pt x="555537" y="2616728"/>
                  <a:pt x="530665" y="2641600"/>
                  <a:pt x="499983" y="2641600"/>
                </a:cubicBezTo>
                <a:lnTo>
                  <a:pt x="55554" y="2641600"/>
                </a:lnTo>
                <a:cubicBezTo>
                  <a:pt x="24872" y="2641600"/>
                  <a:pt x="0" y="2616728"/>
                  <a:pt x="0" y="2586046"/>
                </a:cubicBezTo>
                <a:lnTo>
                  <a:pt x="0" y="5555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751" tIns="39131" rIns="46751" bIns="3913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zh-TW" altLang="zh-TW" sz="2400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資料與不確定性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（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D, d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）</a:t>
            </a:r>
            <a:endPara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手繪多邊形 15"/>
          <p:cNvSpPr/>
          <p:nvPr/>
        </p:nvSpPr>
        <p:spPr>
          <a:xfrm>
            <a:off x="686310" y="2986836"/>
            <a:ext cx="2545616" cy="540000"/>
          </a:xfrm>
          <a:custGeom>
            <a:avLst/>
            <a:gdLst>
              <a:gd name="connsiteX0" fmla="*/ 0 w 555537"/>
              <a:gd name="connsiteY0" fmla="*/ 55554 h 2641600"/>
              <a:gd name="connsiteX1" fmla="*/ 55554 w 555537"/>
              <a:gd name="connsiteY1" fmla="*/ 0 h 2641600"/>
              <a:gd name="connsiteX2" fmla="*/ 499983 w 555537"/>
              <a:gd name="connsiteY2" fmla="*/ 0 h 2641600"/>
              <a:gd name="connsiteX3" fmla="*/ 555537 w 555537"/>
              <a:gd name="connsiteY3" fmla="*/ 55554 h 2641600"/>
              <a:gd name="connsiteX4" fmla="*/ 555537 w 555537"/>
              <a:gd name="connsiteY4" fmla="*/ 2586046 h 2641600"/>
              <a:gd name="connsiteX5" fmla="*/ 499983 w 555537"/>
              <a:gd name="connsiteY5" fmla="*/ 2641600 h 2641600"/>
              <a:gd name="connsiteX6" fmla="*/ 55554 w 555537"/>
              <a:gd name="connsiteY6" fmla="*/ 2641600 h 2641600"/>
              <a:gd name="connsiteX7" fmla="*/ 0 w 555537"/>
              <a:gd name="connsiteY7" fmla="*/ 2586046 h 2641600"/>
              <a:gd name="connsiteX8" fmla="*/ 0 w 555537"/>
              <a:gd name="connsiteY8" fmla="*/ 55554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537" h="2641600">
                <a:moveTo>
                  <a:pt x="0" y="55554"/>
                </a:moveTo>
                <a:cubicBezTo>
                  <a:pt x="0" y="24872"/>
                  <a:pt x="24872" y="0"/>
                  <a:pt x="55554" y="0"/>
                </a:cubicBezTo>
                <a:lnTo>
                  <a:pt x="499983" y="0"/>
                </a:lnTo>
                <a:cubicBezTo>
                  <a:pt x="530665" y="0"/>
                  <a:pt x="555537" y="24872"/>
                  <a:pt x="555537" y="55554"/>
                </a:cubicBezTo>
                <a:lnTo>
                  <a:pt x="555537" y="2586046"/>
                </a:lnTo>
                <a:cubicBezTo>
                  <a:pt x="555537" y="2616728"/>
                  <a:pt x="530665" y="2641600"/>
                  <a:pt x="499983" y="2641600"/>
                </a:cubicBezTo>
                <a:lnTo>
                  <a:pt x="55554" y="2641600"/>
                </a:lnTo>
                <a:cubicBezTo>
                  <a:pt x="24872" y="2641600"/>
                  <a:pt x="0" y="2616728"/>
                  <a:pt x="0" y="2586046"/>
                </a:cubicBezTo>
                <a:lnTo>
                  <a:pt x="0" y="5555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1655646"/>
              <a:satOff val="6635"/>
              <a:lumOff val="1438"/>
              <a:alphaOff val="0"/>
            </a:schemeClr>
          </a:fillRef>
          <a:effectRef idx="3">
            <a:schemeClr val="accent5">
              <a:hueOff val="-1655646"/>
              <a:satOff val="6635"/>
              <a:lumOff val="143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751" tIns="39131" rIns="46751" bIns="3913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zh-TW" altLang="zh-TW" sz="2400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空間與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形狀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(S, s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）</a:t>
            </a:r>
            <a:endPara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92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學習表現舉隅</a:t>
            </a:r>
            <a:r>
              <a:rPr lang="en-US" altLang="zh-TW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數與量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277951"/>
              </p:ext>
            </p:extLst>
          </p:nvPr>
        </p:nvGraphicFramePr>
        <p:xfrm>
          <a:off x="406400" y="1278910"/>
          <a:ext cx="8305800" cy="520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61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527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第一學習階段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第二學習階段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第三學習階段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第四學習階段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第五學習階段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9140">
                <a:tc>
                  <a:txBody>
                    <a:bodyPr/>
                    <a:lstStyle/>
                    <a:p>
                      <a:pPr algn="just"/>
                      <a:r>
                        <a:rPr lang="en-US" altLang="zh-TW" sz="180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n-I-1 </a:t>
                      </a:r>
                      <a:r>
                        <a:rPr lang="zh-TW" altLang="zh-TW" sz="180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理解一千以內數的位值結構，據以做為四則運算之基礎。</a:t>
                      </a:r>
                      <a:r>
                        <a:rPr lang="zh-TW" alt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en-US" altLang="zh-TW" sz="18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just"/>
                      <a:endParaRPr lang="en-US" altLang="zh-TW" sz="18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just"/>
                      <a:endParaRPr lang="zh-TW" altLang="en-US" sz="1800" b="1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TW" sz="180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n-II-1 </a:t>
                      </a:r>
                      <a:r>
                        <a:rPr lang="zh-TW" altLang="zh-TW" sz="180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理解一億以內數的位值結構，並據以做為各種運算與估算之基礎。</a:t>
                      </a:r>
                      <a:r>
                        <a:rPr lang="zh-TW" alt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zh-TW" altLang="en-US" sz="1800" b="1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TW" sz="180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n-III-1 </a:t>
                      </a:r>
                      <a:r>
                        <a:rPr lang="zh-TW" altLang="zh-TW" sz="180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理解數的十進位的位值結構，並能據以延伸認識更大與更小的數。</a:t>
                      </a:r>
                      <a:r>
                        <a:rPr lang="zh-TW" alt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zh-TW" altLang="zh-TW" sz="1800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just"/>
                      <a:endParaRPr lang="zh-TW" altLang="en-US" sz="1800" b="1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TW" sz="180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n-IV-1</a:t>
                      </a:r>
                      <a:r>
                        <a:rPr lang="zh-TW" altLang="zh-TW" sz="180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理解因數、倍數、質數、最大公因數、最小公倍數的意義及熟練其計算，並能運用到日常生活的情境解決問題。</a:t>
                      </a:r>
                      <a:r>
                        <a:rPr lang="zh-TW" alt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8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  <a:p>
                      <a:pPr algn="just"/>
                      <a:endParaRPr lang="zh-TW" altLang="en-US" sz="1800" b="1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n-V-1</a:t>
                      </a:r>
                      <a:r>
                        <a:rPr lang="zh-TW" altLang="zh-TW" sz="180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理解實數與數線的關係，理解其十進位表示法的意義，理解整數、有理數、無理數的特質，並熟練其四則與次方運算，具備指數與對數的數感，能用區間描述數線上的範圍，能用實數描述現象並解決問題。</a:t>
                      </a:r>
                      <a:r>
                        <a:rPr lang="zh-TW" alt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zh-TW" altLang="en-US" sz="1800" b="1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56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pic>
        <p:nvPicPr>
          <p:cNvPr id="5" name="Picture 2" descr="https://www.ft.com/__origami/service/image/v2/images/raw/http%3A%2F%2Fi.ftimg.net%2Fpicture%2F1%2F000073961_piclink.jpg?source=ftchinese&amp;width=1340&amp;height=754&amp;fit=cov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5076"/>
            <a:ext cx="8751308" cy="492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6300028"/>
            <a:ext cx="2598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solidFill>
                  <a:srgbClr val="777777"/>
                </a:solidFill>
                <a:latin typeface="Helvetica Neue"/>
              </a:rPr>
              <a:t>AlphaGo</a:t>
            </a:r>
            <a:r>
              <a:rPr lang="zh-TW" altLang="en-US" dirty="0">
                <a:solidFill>
                  <a:srgbClr val="777777"/>
                </a:solidFill>
                <a:latin typeface="Helvetica Neue"/>
              </a:rPr>
              <a:t>的「人肉手臂」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5865487" y="1477419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第一，贏了韓國李世石。</a:t>
            </a:r>
          </a:p>
        </p:txBody>
      </p:sp>
      <p:sp>
        <p:nvSpPr>
          <p:cNvPr id="8" name="矩形 7"/>
          <p:cNvSpPr/>
          <p:nvPr/>
        </p:nvSpPr>
        <p:spPr>
          <a:xfrm>
            <a:off x="5865486" y="1916832"/>
            <a:ext cx="2810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</a:t>
            </a:r>
            <a:r>
              <a:rPr lang="zh-TW" altLang="en-US" sz="20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000" b="1" dirty="0" err="1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AlphaGo</a:t>
            </a:r>
            <a:r>
              <a:rPr lang="zh-TW" altLang="en-US" sz="2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升級</a:t>
            </a:r>
            <a:r>
              <a:rPr lang="zh-TW" altLang="en-US" sz="20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  </a:t>
            </a:r>
            <a:r>
              <a:rPr lang="en-US" altLang="zh-TW" sz="20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</a:t>
            </a:r>
            <a:r>
              <a:rPr lang="en-US" altLang="zh-TW" sz="20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Master</a:t>
            </a:r>
            <a:endParaRPr lang="zh-TW" altLang="en-US" sz="20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65486" y="2636912"/>
            <a:ext cx="3278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第三，和世界冠軍柯</a:t>
            </a:r>
            <a:r>
              <a:rPr lang="zh-TW" altLang="en-US" sz="20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潔</a:t>
            </a:r>
            <a:r>
              <a:rPr lang="en-US" altLang="zh-TW" sz="20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九</a:t>
            </a:r>
            <a:r>
              <a:rPr lang="zh-TW" altLang="en-US" sz="2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段下棋。</a:t>
            </a:r>
          </a:p>
        </p:txBody>
      </p:sp>
      <p:sp>
        <p:nvSpPr>
          <p:cNvPr id="10" name="矩形 9"/>
          <p:cNvSpPr/>
          <p:nvPr/>
        </p:nvSpPr>
        <p:spPr>
          <a:xfrm>
            <a:off x="5865486" y="3429000"/>
            <a:ext cx="318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第四，</a:t>
            </a:r>
            <a:r>
              <a:rPr lang="en-US" altLang="zh-TW" sz="20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AlphaGo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Zero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出現</a:t>
            </a:r>
            <a:endPara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19630" y="3861048"/>
            <a:ext cx="265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err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AlphaGo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Master</a:t>
            </a:r>
            <a:br>
              <a:rPr lang="en-US" altLang="zh-TW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VS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b="1" dirty="0" err="1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AlphaGo</a:t>
            </a:r>
            <a:r>
              <a:rPr lang="en-US" altLang="zh-TW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Zero</a:t>
            </a:r>
            <a:endParaRPr lang="zh-TW" altLang="en-US" sz="2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5576" y="410458"/>
            <a:ext cx="5909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AlphaGo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設計師黃士傑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最強的學習技能在人類的腦袋裡」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321221" y="6552060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http://big5.ftchinese.com/story/001075040</a:t>
            </a:r>
          </a:p>
        </p:txBody>
      </p:sp>
    </p:spTree>
    <p:extLst>
      <p:ext uri="{BB962C8B-B14F-4D97-AF65-F5344CB8AC3E}">
        <p14:creationId xmlns:p14="http://schemas.microsoft.com/office/powerpoint/2010/main" val="1789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學習內容舉</a:t>
            </a:r>
            <a:r>
              <a:rPr lang="zh-TW" altLang="en-US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隅</a:t>
            </a:r>
            <a:r>
              <a:rPr lang="en-US" altLang="zh-TW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數與量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831584"/>
              </p:ext>
            </p:extLst>
          </p:nvPr>
        </p:nvGraphicFramePr>
        <p:xfrm>
          <a:off x="827584" y="1417638"/>
          <a:ext cx="7488832" cy="463785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49273"/>
                <a:gridCol w="4646417"/>
                <a:gridCol w="1324439"/>
                <a:gridCol w="768703"/>
              </a:tblGrid>
              <a:tr h="627413">
                <a:tc>
                  <a:txBody>
                    <a:bodyPr/>
                    <a:lstStyle/>
                    <a:p>
                      <a:pPr marL="8763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編號 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  <a:tc>
                  <a:txBody>
                    <a:bodyPr/>
                    <a:lstStyle/>
                    <a:p>
                      <a:pPr marL="40005" marR="7302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學習內容條目及說明（依年級排序） 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  <a:tc>
                  <a:txBody>
                    <a:bodyPr/>
                    <a:lstStyle/>
                    <a:p>
                      <a:pPr marL="16764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參考教具 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  <a:tc>
                  <a:txBody>
                    <a:bodyPr/>
                    <a:lstStyle/>
                    <a:p>
                      <a:pPr marL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對應學習表現 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/>
                </a:tc>
              </a:tr>
              <a:tr h="473003">
                <a:tc gridSpan="3">
                  <a:txBody>
                    <a:bodyPr/>
                    <a:lstStyle/>
                    <a:p>
                      <a:pPr marL="56388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r>
                        <a:rPr lang="zh-TW" sz="1600" kern="100">
                          <a:effectLst/>
                        </a:rPr>
                        <a:t>年級 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/>
                </a:tc>
              </a:tr>
              <a:tr h="1015393">
                <a:tc>
                  <a:txBody>
                    <a:bodyPr/>
                    <a:lstStyle/>
                    <a:p>
                      <a:pPr marL="40005" marR="6731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N-1-1 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  <a:tc>
                  <a:txBody>
                    <a:bodyPr/>
                    <a:lstStyle/>
                    <a:p>
                      <a:pPr marL="40005" indent="-6350">
                        <a:lnSpc>
                          <a:spcPct val="104000"/>
                        </a:lnSpc>
                        <a:spcAft>
                          <a:spcPts val="15"/>
                        </a:spcAft>
                      </a:pPr>
                      <a:r>
                        <a:rPr lang="zh-TW" sz="16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一百以內的數</a:t>
                      </a:r>
                      <a:r>
                        <a:rPr lang="zh-TW" sz="1600" kern="100" dirty="0">
                          <a:effectLst/>
                        </a:rPr>
                        <a:t>：含操作活動。用數表示多少與順序。結合數數、位值表徵、位值表。位值單位「個」和「十」。</a:t>
                      </a:r>
                    </a:p>
                    <a:p>
                      <a:pPr marL="4000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位值單位換算。認識</a:t>
                      </a:r>
                      <a:r>
                        <a:rPr lang="en-US" sz="1600" kern="100" dirty="0">
                          <a:effectLst/>
                        </a:rPr>
                        <a:t> 0 </a:t>
                      </a:r>
                      <a:r>
                        <a:rPr lang="zh-TW" sz="1600" kern="100" dirty="0">
                          <a:effectLst/>
                        </a:rPr>
                        <a:t>的位值意義。 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/>
                </a:tc>
                <a:tc>
                  <a:txBody>
                    <a:bodyPr/>
                    <a:lstStyle/>
                    <a:p>
                      <a:pPr marL="317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位值表、位值積木、花片 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  <a:tc>
                  <a:txBody>
                    <a:bodyPr/>
                    <a:lstStyle/>
                    <a:p>
                      <a:pPr marL="40005" marR="7112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n-I-1 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</a:tr>
              <a:tr h="1008552">
                <a:tc>
                  <a:txBody>
                    <a:bodyPr/>
                    <a:lstStyle/>
                    <a:p>
                      <a:pPr marL="40005" marR="6731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N-1-2 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  <a:tc>
                  <a:txBody>
                    <a:bodyPr/>
                    <a:lstStyle/>
                    <a:p>
                      <a:pPr marL="4000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加法和減法</a:t>
                      </a:r>
                      <a:r>
                        <a:rPr lang="zh-TW" sz="1600" kern="100" dirty="0">
                          <a:effectLst/>
                        </a:rPr>
                        <a:t>：加法和減法的意義與應用。含「添加拿走型」、「併加分解型」、「比較型」等應用問題。加法和減法算式。 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/>
                </a:tc>
                <a:tc>
                  <a:txBody>
                    <a:bodyPr/>
                    <a:lstStyle/>
                    <a:p>
                      <a:pPr marL="317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花片 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  <a:tc>
                  <a:txBody>
                    <a:bodyPr/>
                    <a:lstStyle/>
                    <a:p>
                      <a:pPr marL="40005" marR="7112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n-I-2 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</a:tr>
              <a:tr h="703641">
                <a:tc>
                  <a:txBody>
                    <a:bodyPr/>
                    <a:lstStyle/>
                    <a:p>
                      <a:pPr marL="40005" marR="6731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N-1-3 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  <a:tc>
                  <a:txBody>
                    <a:bodyPr/>
                    <a:lstStyle/>
                    <a:p>
                      <a:pPr marL="40005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基本加減法</a:t>
                      </a:r>
                      <a:r>
                        <a:rPr lang="zh-TW" sz="1600" kern="100" dirty="0">
                          <a:effectLst/>
                        </a:rPr>
                        <a:t>：以操作活動為主。以熟練為目標。指</a:t>
                      </a:r>
                      <a:r>
                        <a:rPr lang="en-US" sz="1600" kern="100" dirty="0">
                          <a:effectLst/>
                        </a:rPr>
                        <a:t> 1 </a:t>
                      </a:r>
                      <a:r>
                        <a:rPr lang="zh-TW" sz="1600" kern="100" dirty="0">
                          <a:effectLst/>
                        </a:rPr>
                        <a:t>到</a:t>
                      </a:r>
                    </a:p>
                    <a:p>
                      <a:pPr marL="4000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 </a:t>
                      </a:r>
                      <a:r>
                        <a:rPr lang="zh-TW" sz="1600" kern="100" dirty="0">
                          <a:effectLst/>
                        </a:rPr>
                        <a:t>之數與</a:t>
                      </a:r>
                      <a:r>
                        <a:rPr lang="en-US" sz="1600" kern="100" dirty="0">
                          <a:effectLst/>
                        </a:rPr>
                        <a:t> 1 </a:t>
                      </a:r>
                      <a:r>
                        <a:rPr lang="zh-TW" sz="1600" kern="100" dirty="0">
                          <a:effectLst/>
                        </a:rPr>
                        <a:t>到</a:t>
                      </a:r>
                      <a:r>
                        <a:rPr lang="en-US" sz="1600" kern="100" dirty="0">
                          <a:effectLst/>
                        </a:rPr>
                        <a:t> 10 </a:t>
                      </a:r>
                      <a:r>
                        <a:rPr lang="zh-TW" sz="1600" kern="100" dirty="0">
                          <a:effectLst/>
                        </a:rPr>
                        <a:t>之數的加法，及反向的減法計算。 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/>
                </a:tc>
                <a:tc>
                  <a:txBody>
                    <a:bodyPr/>
                    <a:lstStyle/>
                    <a:p>
                      <a:pPr marL="317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合十卡（撲克牌） 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/>
                </a:tc>
                <a:tc>
                  <a:txBody>
                    <a:bodyPr/>
                    <a:lstStyle/>
                    <a:p>
                      <a:pPr marL="40005" marR="7112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n-I-2 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</a:tr>
              <a:tr h="703641">
                <a:tc>
                  <a:txBody>
                    <a:bodyPr/>
                    <a:lstStyle/>
                    <a:p>
                      <a:pPr marL="40005" marR="6731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N-1-4 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  <a:tc>
                  <a:txBody>
                    <a:bodyPr/>
                    <a:lstStyle/>
                    <a:p>
                      <a:pPr marL="4000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解題</a:t>
                      </a:r>
                      <a:r>
                        <a:rPr lang="zh-TW" sz="1600" kern="100" dirty="0">
                          <a:effectLst/>
                        </a:rPr>
                        <a:t>：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zh-TW" sz="1600" kern="100" dirty="0">
                          <a:effectLst/>
                        </a:rPr>
                        <a:t>元、</a:t>
                      </a:r>
                      <a:r>
                        <a:rPr lang="en-US" sz="1600" kern="100" dirty="0">
                          <a:effectLst/>
                        </a:rPr>
                        <a:t>5</a:t>
                      </a:r>
                      <a:r>
                        <a:rPr lang="zh-TW" sz="1600" kern="100" dirty="0">
                          <a:effectLst/>
                        </a:rPr>
                        <a:t>元、</a:t>
                      </a:r>
                      <a:r>
                        <a:rPr lang="en-US" sz="1600" kern="100" dirty="0">
                          <a:effectLst/>
                        </a:rPr>
                        <a:t>10</a:t>
                      </a:r>
                      <a:r>
                        <a:rPr lang="zh-TW" sz="1600" kern="100" dirty="0">
                          <a:effectLst/>
                        </a:rPr>
                        <a:t>元、</a:t>
                      </a:r>
                      <a:r>
                        <a:rPr lang="en-US" sz="1600" kern="100" dirty="0">
                          <a:effectLst/>
                        </a:rPr>
                        <a:t>50</a:t>
                      </a:r>
                      <a:r>
                        <a:rPr lang="zh-TW" sz="1600" kern="100" dirty="0">
                          <a:effectLst/>
                        </a:rPr>
                        <a:t>元。以操作活動為主。數錢、換錢、找錢。 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/>
                </a:tc>
                <a:tc>
                  <a:txBody>
                    <a:bodyPr/>
                    <a:lstStyle/>
                    <a:p>
                      <a:pPr marL="317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錢幣 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  <a:tc>
                  <a:txBody>
                    <a:bodyPr/>
                    <a:lstStyle/>
                    <a:p>
                      <a:pPr marL="40005" marR="7112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n-I-3 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7310" marR="0" marT="2349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96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797" b="1" dirty="0">
                <a:solidFill>
                  <a:srgbClr val="092C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國小新舊課程</a:t>
            </a:r>
            <a:r>
              <a:rPr lang="zh-TW" altLang="zh-TW" sz="3797" b="1" dirty="0">
                <a:solidFill>
                  <a:srgbClr val="092C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綱</a:t>
            </a:r>
            <a:r>
              <a:rPr lang="zh-TW" altLang="en-US" sz="3797" b="1" dirty="0">
                <a:solidFill>
                  <a:srgbClr val="092C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要內容</a:t>
            </a:r>
            <a:r>
              <a:rPr lang="zh-TW" altLang="zh-TW" sz="3797" b="1" dirty="0">
                <a:solidFill>
                  <a:srgbClr val="092C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差異對照表 </a:t>
            </a:r>
            <a:endParaRPr kumimoji="1" lang="zh-TW" altLang="en-US" sz="3797" b="1" dirty="0">
              <a:solidFill>
                <a:srgbClr val="092C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779182"/>
              </p:ext>
            </p:extLst>
          </p:nvPr>
        </p:nvGraphicFramePr>
        <p:xfrm>
          <a:off x="469660" y="1368953"/>
          <a:ext cx="8204677" cy="4906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0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7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3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3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3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31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31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4331">
                <a:tc rowSpan="2">
                  <a:txBody>
                    <a:bodyPr/>
                    <a:lstStyle/>
                    <a:p>
                      <a:r>
                        <a:rPr lang="zh-TW" altLang="en-US" sz="2000" dirty="0"/>
                        <a:t>主題</a:t>
                      </a:r>
                    </a:p>
                  </a:txBody>
                  <a:tcPr marL="64294" marR="64294" marT="32147" marB="32147" anchor="ctr"/>
                </a:tc>
                <a:tc rowSpan="2">
                  <a:txBody>
                    <a:bodyPr/>
                    <a:lstStyle/>
                    <a:p>
                      <a:r>
                        <a:rPr lang="zh-TW" altLang="en-US" sz="2000" dirty="0"/>
                        <a:t>學習內容</a:t>
                      </a:r>
                    </a:p>
                  </a:txBody>
                  <a:tcPr marL="64294" marR="64294" marT="32147" marB="32147" anchor="ctr"/>
                </a:tc>
                <a:tc gridSpan="5">
                  <a:txBody>
                    <a:bodyPr/>
                    <a:lstStyle/>
                    <a:p>
                      <a:r>
                        <a:rPr lang="zh-TW" altLang="en-US" sz="2000" dirty="0"/>
                        <a:t>年段</a:t>
                      </a:r>
                    </a:p>
                  </a:txBody>
                  <a:tcPr marL="64294" marR="64294" marT="32147" marB="32147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4331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8000"/>
                          </a:solidFill>
                          <a:effectLst/>
                        </a:rPr>
                        <a:t>新增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8000"/>
                          </a:solidFill>
                          <a:effectLst/>
                        </a:rPr>
                        <a:t>強化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8000"/>
                          </a:solidFill>
                          <a:effectLst/>
                        </a:rPr>
                        <a:t>調移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8000"/>
                          </a:solidFill>
                          <a:effectLst/>
                        </a:rPr>
                        <a:t>弱化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8000"/>
                          </a:solidFill>
                          <a:effectLst/>
                        </a:rPr>
                        <a:t>刪減</a:t>
                      </a:r>
                    </a:p>
                  </a:txBody>
                  <a:tcPr marL="64294" marR="64294" marT="32147" marB="32147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6250">
                <a:tc rowSpan="7">
                  <a:txBody>
                    <a:bodyPr/>
                    <a:lstStyle/>
                    <a:p>
                      <a:r>
                        <a:rPr lang="zh-TW" altLang="zh-TW" sz="2300" b="1" dirty="0">
                          <a:solidFill>
                            <a:srgbClr val="000000"/>
                          </a:solidFill>
                          <a:effectLst/>
                          <a:sym typeface="Baskerville"/>
                        </a:rPr>
                        <a:t>數與量</a:t>
                      </a:r>
                      <a:r>
                        <a:rPr lang="en-US" altLang="zh-TW" sz="2300" b="1" dirty="0">
                          <a:solidFill>
                            <a:srgbClr val="000000"/>
                          </a:solidFill>
                          <a:effectLst/>
                          <a:sym typeface="Baskerville"/>
                        </a:rPr>
                        <a:t>(N)</a:t>
                      </a:r>
                      <a:r>
                        <a:rPr lang="zh-TW" altLang="zh-TW" sz="23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zh-TW" altLang="en-US" sz="2300" b="1" dirty="0">
                        <a:solidFill>
                          <a:srgbClr val="000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spc="-3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N-1-4 </a:t>
                      </a:r>
                      <a:r>
                        <a:rPr lang="zh-TW" sz="1400" kern="0" spc="-3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解題：</a:t>
                      </a:r>
                      <a:r>
                        <a:rPr lang="en-US" sz="1400" kern="0" spc="-3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sz="1400" kern="0" spc="-3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元、</a:t>
                      </a:r>
                      <a:r>
                        <a:rPr lang="en-US" sz="1400" kern="0" spc="-3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sz="1400" kern="0" spc="-3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元、</a:t>
                      </a:r>
                      <a:r>
                        <a:rPr lang="en-US" sz="1400" kern="0" spc="-3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sz="1400" kern="0" spc="-3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元、</a:t>
                      </a:r>
                      <a:r>
                        <a:rPr lang="en-US" sz="1400" b="1" kern="0" spc="-3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sz="1400" b="1" kern="0" spc="-3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部分新增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625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N-2-5 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解題：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元、</a:t>
                      </a:r>
                      <a:r>
                        <a:rPr lang="en-US" sz="1400" b="1" kern="0" spc="-3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500</a:t>
                      </a:r>
                      <a:r>
                        <a:rPr lang="zh-TW" sz="1400" b="1" kern="0" spc="-3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部分新增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625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N-4-4 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解題：對大數</a:t>
                      </a:r>
                      <a:r>
                        <a:rPr lang="zh-TW" sz="1400" b="1" kern="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取概數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部分新增</a:t>
                      </a: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293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九年一貫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3-n-11 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能在具體情境中，初步認識分數，並解決同分母分數的比較與加減問題。</a:t>
                      </a: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、三</a:t>
                      </a: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5725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九年一貫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3-n-09 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能由長度測量的經驗來認識數線，標記整數值與一位小數，並在數線上做大小比較、加、減的操作。</a:t>
                      </a: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三、四</a:t>
                      </a: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4293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spc="-4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0" spc="-4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九年一貫</a:t>
                      </a:r>
                      <a:r>
                        <a:rPr lang="en-US" sz="1400" kern="0" spc="-4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en-US" sz="1400" kern="100" spc="-4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4-n-01 </a:t>
                      </a:r>
                      <a:r>
                        <a:rPr lang="zh-TW" sz="1400" kern="100" spc="-4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能透過位值概念，延伸整數的認識到大數</a:t>
                      </a:r>
                      <a:r>
                        <a:rPr lang="en-US" sz="1400" kern="100" spc="-4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 spc="-4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含「億」、「兆」之位名</a:t>
                      </a:r>
                      <a:r>
                        <a:rPr lang="en-US" sz="1400" kern="100" spc="-4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sz="1400" kern="100" spc="-4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，並做位值單位的換算。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四、</a:t>
                      </a: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6250">
                <a:tc vMerge="1">
                  <a:txBody>
                    <a:bodyPr/>
                    <a:lstStyle/>
                    <a:p>
                      <a:endParaRPr lang="zh-TW" altLang="en-US" sz="32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N-4-8 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數線與分數、小數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三、四、五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0006" marR="40006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4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6275927"/>
              </p:ext>
            </p:extLst>
          </p:nvPr>
        </p:nvGraphicFramePr>
        <p:xfrm>
          <a:off x="469661" y="264186"/>
          <a:ext cx="8204677" cy="6233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0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84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48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48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48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48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48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4331">
                <a:tc rowSpan="2">
                  <a:txBody>
                    <a:bodyPr/>
                    <a:lstStyle/>
                    <a:p>
                      <a:r>
                        <a:rPr lang="zh-TW" altLang="en-US" sz="2000" dirty="0"/>
                        <a:t>主題</a:t>
                      </a:r>
                    </a:p>
                  </a:txBody>
                  <a:tcPr marL="64294" marR="64294" marT="32147" marB="32147" anchor="ctr"/>
                </a:tc>
                <a:tc rowSpan="2">
                  <a:txBody>
                    <a:bodyPr/>
                    <a:lstStyle/>
                    <a:p>
                      <a:r>
                        <a:rPr lang="zh-TW" altLang="en-US" sz="2000" dirty="0"/>
                        <a:t>學習內容</a:t>
                      </a:r>
                    </a:p>
                  </a:txBody>
                  <a:tcPr marL="64294" marR="64294" marT="32147" marB="32147" anchor="ctr"/>
                </a:tc>
                <a:tc gridSpan="5">
                  <a:txBody>
                    <a:bodyPr/>
                    <a:lstStyle/>
                    <a:p>
                      <a:r>
                        <a:rPr lang="zh-TW" altLang="en-US" sz="2000" dirty="0"/>
                        <a:t>年段</a:t>
                      </a:r>
                    </a:p>
                  </a:txBody>
                  <a:tcPr marL="64294" marR="64294" marT="32147" marB="32147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4331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新增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強化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調移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弱化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刪減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2813">
                <a:tc rowSpan="8">
                  <a:txBody>
                    <a:bodyPr/>
                    <a:lstStyle/>
                    <a:p>
                      <a:r>
                        <a:rPr lang="zh-TW" altLang="zh-TW" sz="2300" b="1" dirty="0">
                          <a:solidFill>
                            <a:srgbClr val="000000"/>
                          </a:solidFill>
                          <a:effectLst/>
                          <a:sym typeface="Baskerville"/>
                        </a:rPr>
                        <a:t>數與量</a:t>
                      </a:r>
                      <a:r>
                        <a:rPr lang="en-US" altLang="zh-TW" sz="2300" b="1" dirty="0">
                          <a:solidFill>
                            <a:srgbClr val="000000"/>
                          </a:solidFill>
                          <a:effectLst/>
                          <a:sym typeface="Baskerville"/>
                        </a:rPr>
                        <a:t>(N)</a:t>
                      </a:r>
                      <a:r>
                        <a:rPr lang="zh-TW" altLang="zh-TW" sz="23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zh-TW" altLang="en-US" sz="2300" b="1" dirty="0">
                        <a:solidFill>
                          <a:srgbClr val="000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N-5-6</a:t>
                      </a: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整數相除之分數表示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281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N-5-11</a:t>
                      </a: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解題：對小數取概數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281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N-6-5</a:t>
                      </a: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解題：整數、分數、小數的四則應用問題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五、六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281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九年一貫</a:t>
                      </a: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1-n-06 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能做一位數之連加</a:t>
                      </a:r>
                      <a:r>
                        <a:rPr lang="zh-TW" sz="1700" b="1" strike="sngStrike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、連減與加減混合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計算。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1525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九年一貫</a:t>
                      </a: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2-n-14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能理解用不同個別單位測量同一長度時，其數值不同，並能說明原因。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內容保留</a:t>
                      </a: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3281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九年一貫</a:t>
                      </a: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5-n-01 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能熟練整數乘、除的直式計算。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內容保留</a:t>
                      </a: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32813">
                <a:tc vMerge="1">
                  <a:txBody>
                    <a:bodyPr/>
                    <a:lstStyle/>
                    <a:p>
                      <a:endParaRPr lang="zh-TW" altLang="en-US" sz="32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九年一貫</a:t>
                      </a: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6-n-10 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能理解</a:t>
                      </a:r>
                      <a:r>
                        <a:rPr lang="zh-TW" sz="17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正比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的意義，並解決生活中的問題。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71525">
                <a:tc vMerge="1">
                  <a:txBody>
                    <a:bodyPr/>
                    <a:lstStyle/>
                    <a:p>
                      <a:endParaRPr lang="zh-TW" altLang="en-US" sz="32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九年一貫</a:t>
                      </a: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6-n-11 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能理解常用</a:t>
                      </a:r>
                      <a:r>
                        <a:rPr lang="zh-TW" sz="17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導出量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單位的記法，並解決生活中的問題。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54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797" b="1" dirty="0">
                <a:solidFill>
                  <a:srgbClr val="092C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國中新舊課程</a:t>
            </a:r>
            <a:r>
              <a:rPr lang="zh-TW" altLang="zh-TW" sz="3797" b="1" dirty="0">
                <a:solidFill>
                  <a:srgbClr val="092C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綱</a:t>
            </a:r>
            <a:r>
              <a:rPr lang="zh-TW" altLang="en-US" sz="3797" b="1" dirty="0">
                <a:solidFill>
                  <a:srgbClr val="092C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要內容</a:t>
            </a:r>
            <a:r>
              <a:rPr lang="zh-TW" altLang="zh-TW" sz="3797" b="1" dirty="0">
                <a:solidFill>
                  <a:srgbClr val="092C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差異對照表 </a:t>
            </a:r>
            <a:endParaRPr kumimoji="1" lang="zh-TW" altLang="en-US" sz="3797" b="1" dirty="0">
              <a:solidFill>
                <a:srgbClr val="092C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469660" y="1414229"/>
          <a:ext cx="8204677" cy="4895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0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741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16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16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16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16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3167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4331">
                <a:tc rowSpan="2">
                  <a:txBody>
                    <a:bodyPr/>
                    <a:lstStyle/>
                    <a:p>
                      <a:r>
                        <a:rPr lang="zh-TW" altLang="en-US" sz="2000" dirty="0"/>
                        <a:t>主題</a:t>
                      </a:r>
                    </a:p>
                  </a:txBody>
                  <a:tcPr marL="64294" marR="64294" marT="32147" marB="32147" anchor="ctr"/>
                </a:tc>
                <a:tc rowSpan="2">
                  <a:txBody>
                    <a:bodyPr/>
                    <a:lstStyle/>
                    <a:p>
                      <a:r>
                        <a:rPr lang="zh-TW" altLang="en-US" sz="2000" dirty="0"/>
                        <a:t>學習內容</a:t>
                      </a:r>
                    </a:p>
                  </a:txBody>
                  <a:tcPr marL="64294" marR="64294" marT="32147" marB="32147" anchor="ctr"/>
                </a:tc>
                <a:tc gridSpan="5">
                  <a:txBody>
                    <a:bodyPr/>
                    <a:lstStyle/>
                    <a:p>
                      <a:r>
                        <a:rPr lang="zh-TW" altLang="en-US" sz="2000" dirty="0"/>
                        <a:t>年段</a:t>
                      </a:r>
                    </a:p>
                  </a:txBody>
                  <a:tcPr marL="64294" marR="64294" marT="32147" marB="32147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4331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新增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強化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調移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弱化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刪減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8537">
                <a:tc rowSpan="6">
                  <a:txBody>
                    <a:bodyPr/>
                    <a:lstStyle/>
                    <a:p>
                      <a:r>
                        <a:rPr lang="zh-TW" altLang="zh-TW" sz="2300" b="1" dirty="0">
                          <a:solidFill>
                            <a:srgbClr val="000000"/>
                          </a:solidFill>
                          <a:effectLst/>
                          <a:sym typeface="Baskerville"/>
                        </a:rPr>
                        <a:t>數與量</a:t>
                      </a:r>
                      <a:r>
                        <a:rPr lang="en-US" altLang="zh-TW" sz="2300" b="1" dirty="0">
                          <a:solidFill>
                            <a:srgbClr val="000000"/>
                          </a:solidFill>
                          <a:effectLst/>
                          <a:sym typeface="Baskerville"/>
                        </a:rPr>
                        <a:t>(N)</a:t>
                      </a:r>
                      <a:r>
                        <a:rPr lang="zh-TW" altLang="zh-TW" sz="23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zh-TW" altLang="en-US" sz="2300" b="1" dirty="0">
                        <a:solidFill>
                          <a:srgbClr val="000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N-8-6</a:t>
                      </a: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等比數列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87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計算機的使用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(N-7-9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D-7-1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D-7-2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N-8-2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D-8-1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N-9-1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S-9-5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D-9-1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D-9-3)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spc="-4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七、八、九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8537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N-9-1</a:t>
                      </a:r>
                      <a:r>
                        <a:rPr lang="zh-TW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連比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8537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N-8-5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等差數列求和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159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A-8-3</a:t>
                      </a: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多項式的四則運算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83415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九年一貫</a:t>
                      </a: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)7-n-05</a:t>
                      </a: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能認識絕對值，並能利用絕對值比較負數的大小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u="none" strike="noStrike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93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graphicFrame>
        <p:nvGraphicFramePr>
          <p:cNvPr id="4" name="內容版面配置區 4"/>
          <p:cNvGraphicFramePr>
            <a:graphicFrameLocks/>
          </p:cNvGraphicFramePr>
          <p:nvPr>
            <p:extLst/>
          </p:nvPr>
        </p:nvGraphicFramePr>
        <p:xfrm>
          <a:off x="178461" y="103106"/>
          <a:ext cx="8787080" cy="6900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91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667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35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00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554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519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010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4331">
                <a:tc rowSpan="2">
                  <a:txBody>
                    <a:bodyPr/>
                    <a:lstStyle/>
                    <a:p>
                      <a:r>
                        <a:rPr lang="zh-TW" altLang="en-US" sz="2000" dirty="0"/>
                        <a:t>主題</a:t>
                      </a:r>
                    </a:p>
                  </a:txBody>
                  <a:tcPr marL="64294" marR="64294" marT="32147" marB="32147" anchor="ctr"/>
                </a:tc>
                <a:tc rowSpan="2">
                  <a:txBody>
                    <a:bodyPr/>
                    <a:lstStyle/>
                    <a:p>
                      <a:r>
                        <a:rPr lang="zh-TW" altLang="en-US" sz="2000" dirty="0"/>
                        <a:t>學習內容</a:t>
                      </a:r>
                    </a:p>
                  </a:txBody>
                  <a:tcPr marL="64294" marR="64294" marT="32147" marB="32147" anchor="ctr"/>
                </a:tc>
                <a:tc gridSpan="5">
                  <a:txBody>
                    <a:bodyPr/>
                    <a:lstStyle/>
                    <a:p>
                      <a:r>
                        <a:rPr lang="zh-TW" altLang="en-US" sz="2000" dirty="0"/>
                        <a:t>年段</a:t>
                      </a:r>
                    </a:p>
                  </a:txBody>
                  <a:tcPr marL="64294" marR="64294" marT="32147" marB="32147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4331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新增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強化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調移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弱化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刪減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313">
                <a:tc rowSpan="13">
                  <a:txBody>
                    <a:bodyPr/>
                    <a:lstStyle/>
                    <a:p>
                      <a:r>
                        <a:rPr lang="zh-TW" altLang="zh-TW" sz="2300" b="1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Baskerville"/>
                        </a:rPr>
                        <a:t>空間與形狀</a:t>
                      </a:r>
                      <a:r>
                        <a:rPr lang="en-US" altLang="zh-TW" sz="2300" b="1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Baskerville"/>
                        </a:rPr>
                        <a:t>(S)</a:t>
                      </a:r>
                      <a:endParaRPr lang="zh-TW" altLang="zh-TW" sz="23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Baskerville"/>
                      </a:endParaRPr>
                    </a:p>
                    <a:p>
                      <a:r>
                        <a:rPr lang="zh-TW" altLang="zh-TW" sz="2300" b="1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Baskerville"/>
                        </a:rPr>
                        <a:t>坐標</a:t>
                      </a:r>
                      <a:endParaRPr lang="en-US" altLang="zh-TW" sz="2300" b="1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Baskerville"/>
                      </a:endParaRPr>
                    </a:p>
                    <a:p>
                      <a:r>
                        <a:rPr lang="zh-TW" altLang="zh-TW" sz="2300" b="1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Baskerville"/>
                        </a:rPr>
                        <a:t>幾何</a:t>
                      </a:r>
                      <a:r>
                        <a:rPr lang="en-US" altLang="zh-TW" sz="2300" b="1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Baskerville"/>
                        </a:rPr>
                        <a:t>(G)</a:t>
                      </a:r>
                      <a:r>
                        <a:rPr lang="zh-TW" altLang="zh-TW" sz="23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endParaRPr lang="zh-TW" altLang="en-US" sz="230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S-9-5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直角三角形的三角比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031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S-9-13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空間中的線與平面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031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S-7-1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簡單圖形與幾何符號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八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03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S-7-2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三視圖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u="none" strike="noStrike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u="none" strike="noStrike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u="none" strike="noStrike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u="none" strike="noStrike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031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S-7-3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垂直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八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031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S-7-4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線對稱的性質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八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031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S-7-5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線對稱基本圖形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八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0313">
                <a:tc vMerge="1">
                  <a:txBody>
                    <a:bodyPr/>
                    <a:lstStyle/>
                    <a:p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S-9-6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圓弧長與扇形面積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八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14350">
                <a:tc vMerge="1">
                  <a:txBody>
                    <a:bodyPr/>
                    <a:lstStyle/>
                    <a:p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九年一貫</a:t>
                      </a: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圓的弦切角、兩圓的外公切線長與內公切線長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30313">
                <a:tc vMerge="1">
                  <a:txBody>
                    <a:bodyPr/>
                    <a:lstStyle/>
                    <a:p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九年一貫</a:t>
                      </a: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凸多邊形外角和公式。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30313">
                <a:tc vMerge="1">
                  <a:txBody>
                    <a:bodyPr/>
                    <a:lstStyle/>
                    <a:p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九年一貫</a:t>
                      </a: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zh-TW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兩圓關係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14350">
                <a:tc vMerge="1">
                  <a:txBody>
                    <a:bodyPr/>
                    <a:lstStyle/>
                    <a:p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九年一貫</a:t>
                      </a: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9-s-08</a:t>
                      </a: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能理解多邊形外心的意義和相關性質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514350">
                <a:tc vMerge="1">
                  <a:txBody>
                    <a:bodyPr/>
                    <a:lstStyle/>
                    <a:p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九年一貫</a:t>
                      </a: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9-s-09</a:t>
                      </a: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能理解多邊形內心的意義和相關性質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80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4"/>
          <p:cNvGraphicFramePr>
            <a:graphicFrameLocks/>
          </p:cNvGraphicFramePr>
          <p:nvPr>
            <p:extLst/>
          </p:nvPr>
        </p:nvGraphicFramePr>
        <p:xfrm>
          <a:off x="469660" y="494400"/>
          <a:ext cx="8204682" cy="5571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0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50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64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64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64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64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7647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4331">
                <a:tc rowSpan="2">
                  <a:txBody>
                    <a:bodyPr/>
                    <a:lstStyle/>
                    <a:p>
                      <a:r>
                        <a:rPr lang="zh-TW" altLang="en-US" sz="2000" dirty="0"/>
                        <a:t>主題</a:t>
                      </a:r>
                    </a:p>
                  </a:txBody>
                  <a:tcPr marL="64294" marR="64294" marT="32147" marB="32147" anchor="ctr"/>
                </a:tc>
                <a:tc rowSpan="2">
                  <a:txBody>
                    <a:bodyPr/>
                    <a:lstStyle/>
                    <a:p>
                      <a:r>
                        <a:rPr lang="zh-TW" altLang="en-US" sz="2000" dirty="0"/>
                        <a:t>學習內容</a:t>
                      </a:r>
                    </a:p>
                  </a:txBody>
                  <a:tcPr marL="64294" marR="64294" marT="32147" marB="32147" anchor="ctr"/>
                </a:tc>
                <a:tc gridSpan="5">
                  <a:txBody>
                    <a:bodyPr/>
                    <a:lstStyle/>
                    <a:p>
                      <a:r>
                        <a:rPr lang="zh-TW" altLang="en-US" sz="2000" dirty="0"/>
                        <a:t>年段</a:t>
                      </a:r>
                    </a:p>
                  </a:txBody>
                  <a:tcPr marL="64294" marR="64294" marT="32147" marB="32147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7971">
                <a:tc vMerge="1"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新增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強化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調移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弱化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rgbClr val="008000"/>
                          </a:solidFill>
                        </a:rPr>
                        <a:t>刪減</a:t>
                      </a:r>
                      <a:endParaRPr lang="zh-TW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64294" marR="64294" marT="32147" marB="32147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2813">
                <a:tc rowSpan="3">
                  <a:txBody>
                    <a:bodyPr/>
                    <a:lstStyle/>
                    <a:p>
                      <a:r>
                        <a:rPr lang="zh-TW" altLang="zh-TW" sz="2300" b="1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Baskerville"/>
                        </a:rPr>
                        <a:t>函數</a:t>
                      </a:r>
                      <a:r>
                        <a:rPr lang="en-US" altLang="zh-TW" sz="2300" b="1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Baskerville"/>
                        </a:rPr>
                        <a:t>(F)</a:t>
                      </a:r>
                      <a:r>
                        <a:rPr lang="zh-TW" altLang="zh-TW" sz="2300" b="1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zh-TW" altLang="en-US" sz="2300" b="1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F-8-1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一次函數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281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F-8-2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一次函數的圖形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281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九年一貫</a:t>
                      </a: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二次函數的配方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2813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3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資料與不確定性</a:t>
                      </a:r>
                      <a:r>
                        <a:rPr lang="en-US" sz="23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(D)</a:t>
                      </a:r>
                      <a:endParaRPr lang="zh-TW" sz="2300" b="1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D-7-1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統計圖表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28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D-7-2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統計數據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328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D-8-1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統計資料處理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-&gt;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0287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3200" b="1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九年一貫</a:t>
                      </a: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9-d-04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能認識百分位數的概念，並認識第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75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 </a:t>
                      </a: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百分位數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</a:t>
                      </a:r>
                      <a:endParaRPr lang="zh-TW" sz="1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220" marR="4822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14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資料庫圖表 11"/>
          <p:cNvGraphicFramePr/>
          <p:nvPr>
            <p:extLst/>
          </p:nvPr>
        </p:nvGraphicFramePr>
        <p:xfrm>
          <a:off x="286731" y="1085645"/>
          <a:ext cx="8570539" cy="510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標題 55"/>
          <p:cNvSpPr txBox="1">
            <a:spLocks noGrp="1"/>
          </p:cNvSpPr>
          <p:nvPr>
            <p:ph type="title"/>
          </p:nvPr>
        </p:nvSpPr>
        <p:spPr>
          <a:xfrm>
            <a:off x="628650" y="365127"/>
            <a:ext cx="7886700" cy="738744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39" tIns="45719" rIns="91439" bIns="45719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TW" altLang="en-US" sz="3375" b="1" dirty="0">
                <a:solidFill>
                  <a:srgbClr val="092C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數學領域課程綱要配套建議</a:t>
            </a:r>
          </a:p>
        </p:txBody>
      </p:sp>
    </p:spTree>
    <p:extLst>
      <p:ext uri="{BB962C8B-B14F-4D97-AF65-F5344CB8AC3E}">
        <p14:creationId xmlns:p14="http://schemas.microsoft.com/office/powerpoint/2010/main" val="178360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701303" cy="6858000"/>
          </a:xfrm>
          <a:solidFill>
            <a:srgbClr val="FFCC00"/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marL="271463" lvl="0" algn="l" eaLnBrk="1" hangingPunct="1">
              <a:spcBef>
                <a:spcPts val="2400"/>
              </a:spcBef>
              <a:buClr>
                <a:srgbClr val="C00000"/>
              </a:buClr>
              <a:defRPr/>
            </a:pPr>
            <a:r>
              <a:rPr lang="zh-TW" altLang="en-US" sz="4800" b="1" dirty="0">
                <a:solidFill>
                  <a:srgbClr val="C00000"/>
                </a:solidFill>
                <a:ea typeface="微軟正黑體" pitchFamily="34" charset="-120"/>
              </a:rPr>
              <a:t>貳</a:t>
            </a:r>
            <a:r>
              <a:rPr lang="zh-TW" altLang="en-US" sz="4800" b="1" dirty="0" smtClean="0">
                <a:solidFill>
                  <a:srgbClr val="C00000"/>
                </a:solidFill>
                <a:ea typeface="微軟正黑體" pitchFamily="34" charset="-120"/>
              </a:rPr>
              <a:t>、</a:t>
            </a:r>
            <a:r>
              <a:rPr lang="en-US" altLang="zh-TW" sz="4800" b="1" dirty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b="1" dirty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zh-TW" altLang="en-US" sz="4800" b="1" dirty="0" smtClean="0">
                <a:solidFill>
                  <a:srgbClr val="C00000"/>
                </a:solidFill>
                <a:ea typeface="微軟正黑體" pitchFamily="34" charset="-120"/>
              </a:rPr>
              <a:t>數學素養</a:t>
            </a:r>
            <a:r>
              <a:rPr lang="en-US" altLang="zh-TW" sz="4800" b="1" dirty="0" smtClean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b="1" dirty="0" smtClean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zh-TW" altLang="en-US" sz="4800" b="1" dirty="0" smtClean="0">
                <a:solidFill>
                  <a:srgbClr val="C00000"/>
                </a:solidFill>
                <a:ea typeface="微軟正黑體" pitchFamily="34" charset="-120"/>
              </a:rPr>
              <a:t>導向教學</a:t>
            </a:r>
            <a:r>
              <a:rPr lang="zh-TW" altLang="en-US" sz="1600" dirty="0" smtClean="0">
                <a:solidFill>
                  <a:srgbClr val="C00000"/>
                </a:solidFill>
                <a:ea typeface="微軟正黑體" pitchFamily="34" charset="-120"/>
              </a:rPr>
              <a:t>  </a:t>
            </a:r>
            <a:r>
              <a:rPr lang="zh-TW" altLang="en-US" sz="2400" dirty="0" smtClean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en-US" altLang="zh-TW" sz="4800" dirty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dirty="0">
                <a:solidFill>
                  <a:srgbClr val="C00000"/>
                </a:solidFill>
                <a:ea typeface="微軟正黑體" pitchFamily="34" charset="-120"/>
              </a:rPr>
            </a:br>
            <a:endParaRPr lang="zh-TW" altLang="en-US" sz="28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2662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543DEB3-466C-4777-A327-AD6DB824D7B9}" type="slidenum">
              <a:rPr lang="en-US" altLang="zh-TW">
                <a:solidFill>
                  <a:srgbClr val="898989"/>
                </a:solidFill>
              </a:rPr>
              <a:pPr/>
              <a:t>27</a:t>
            </a:fld>
            <a:endParaRPr lang="en-US" altLang="zh-TW">
              <a:solidFill>
                <a:srgbClr val="898989"/>
              </a:solidFill>
            </a:endParaRPr>
          </a:p>
        </p:txBody>
      </p:sp>
      <p:pic>
        <p:nvPicPr>
          <p:cNvPr id="26628" name="pasted-image.t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302" y="620688"/>
            <a:ext cx="5442697" cy="4752528"/>
          </a:xfrm>
        </p:spPr>
      </p:pic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3905250" y="6094414"/>
            <a:ext cx="173637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TW" altLang="en-US" sz="1100" dirty="0"/>
              <a:t>圖片來源：道禾實驗學校</a:t>
            </a:r>
          </a:p>
        </p:txBody>
      </p:sp>
    </p:spTree>
    <p:extLst>
      <p:ext uri="{BB962C8B-B14F-4D97-AF65-F5344CB8AC3E}">
        <p14:creationId xmlns:p14="http://schemas.microsoft.com/office/powerpoint/2010/main" val="40993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898620" y="12576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</a:t>
            </a:r>
            <a:r>
              <a:rPr lang="zh-TW" altLang="zh-TW" sz="4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年國教數學課程架構</a:t>
            </a:r>
            <a:r>
              <a:rPr lang="zh-TW" altLang="en-US" sz="4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  <a:r>
              <a:rPr lang="zh-TW" altLang="zh-TW" sz="4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lang="zh-TW" altLang="en-US" sz="4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5" name="內容版面配置區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r="44215" b="28947"/>
          <a:stretch>
            <a:fillRect/>
          </a:stretch>
        </p:blipFill>
        <p:spPr bwMode="auto">
          <a:xfrm>
            <a:off x="2060411" y="1018527"/>
            <a:ext cx="5023179" cy="510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7"/>
          <p:cNvSpPr txBox="1"/>
          <p:nvPr/>
        </p:nvSpPr>
        <p:spPr>
          <a:xfrm>
            <a:off x="2024138" y="1473829"/>
            <a:ext cx="1552575" cy="31591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5" tIns="45718" rIns="91435" bIns="45718"/>
          <a:lstStyle/>
          <a:p>
            <a:pPr>
              <a:defRPr/>
            </a:pPr>
            <a:r>
              <a:rPr lang="zh-TW" altLang="en-US" sz="24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數學內容</a:t>
            </a:r>
          </a:p>
        </p:txBody>
      </p:sp>
      <p:sp>
        <p:nvSpPr>
          <p:cNvPr id="13" name="文字方塊 2"/>
          <p:cNvSpPr txBox="1">
            <a:spLocks noChangeArrowheads="1"/>
          </p:cNvSpPr>
          <p:nvPr/>
        </p:nvSpPr>
        <p:spPr bwMode="auto">
          <a:xfrm>
            <a:off x="6732240" y="4697264"/>
            <a:ext cx="2808039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defRPr/>
            </a:pPr>
            <a:r>
              <a:rPr lang="zh-TW" altLang="en-US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實做與應用：</a:t>
            </a:r>
            <a:endParaRPr lang="en-US" altLang="zh-TW" sz="2000" b="1" kern="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>
              <a:defRPr/>
            </a:pPr>
            <a:r>
              <a:rPr lang="zh-TW" altLang="en-US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數學能力</a:t>
            </a:r>
          </a:p>
        </p:txBody>
      </p:sp>
      <p:sp>
        <p:nvSpPr>
          <p:cNvPr id="14" name="文字方塊 2"/>
          <p:cNvSpPr txBox="1">
            <a:spLocks noChangeArrowheads="1"/>
          </p:cNvSpPr>
          <p:nvPr/>
        </p:nvSpPr>
        <p:spPr bwMode="auto">
          <a:xfrm>
            <a:off x="302841" y="4996584"/>
            <a:ext cx="290203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defRPr/>
            </a:pPr>
            <a:r>
              <a:rPr lang="zh-TW" altLang="en-US" sz="2000" b="1" kern="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認識、見識、賞識</a:t>
            </a:r>
          </a:p>
        </p:txBody>
      </p:sp>
    </p:spTree>
    <p:extLst>
      <p:ext uri="{BB962C8B-B14F-4D97-AF65-F5344CB8AC3E}">
        <p14:creationId xmlns:p14="http://schemas.microsoft.com/office/powerpoint/2010/main" val="186377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素養教學模組計畫</a:t>
            </a: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525963"/>
          </a:xfrm>
        </p:spPr>
        <p:txBody>
          <a:bodyPr/>
          <a:lstStyle/>
          <a:p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研修數學</a:t>
            </a:r>
            <a:r>
              <a:rPr lang="zh-TW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素養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導向</a:t>
            </a:r>
            <a:r>
              <a:rPr lang="zh-TW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教學模組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，將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核心素養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的理念結合及轉化於數學課程之中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提供數學教科書的另一種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2"/>
              </a:rPr>
              <a:t>想像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識別教學模組的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架構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研修原則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提供十二年國民基本教育數學領域</a:t>
            </a:r>
            <a:r>
              <a:rPr lang="zh-TW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教科書研發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或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教師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自編教材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參考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 descr="美感教育４.jp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4516"/>
            <a:ext cx="2987824" cy="22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4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5288" y="1052736"/>
            <a:ext cx="2592387" cy="287972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156325" y="1052736"/>
            <a:ext cx="2592388" cy="28797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276600" y="1052736"/>
            <a:ext cx="2590800" cy="2879725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075" y="1124174"/>
            <a:ext cx="2436813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0900" y="1322611"/>
            <a:ext cx="23622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0150" y="1298799"/>
            <a:ext cx="234473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714348" y="-4721"/>
            <a:ext cx="207170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zh-TW" altLang="en-US" sz="6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自發</a:t>
            </a:r>
            <a:endParaRPr lang="en-US" altLang="zh-TW" sz="66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3490914" y="9198"/>
            <a:ext cx="2117129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互動</a:t>
            </a:r>
            <a:endParaRPr lang="en-US" altLang="zh-TW" sz="6600" b="1" dirty="0">
              <a:solidFill>
                <a:srgbClr val="CC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6600" b="1" dirty="0">
              <a:solidFill>
                <a:srgbClr val="CC6600"/>
              </a:solidFill>
              <a:latin typeface="華康雅藝體W6(P)" pitchFamily="82" charset="-120"/>
              <a:ea typeface="華康雅藝體W6(P)" pitchFamily="82" charset="-120"/>
            </a:endParaRP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6556554" y="-4721"/>
            <a:ext cx="190885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共好</a:t>
            </a:r>
            <a:endParaRPr lang="en-US" altLang="zh-TW" sz="6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 sz="6600" b="1" dirty="0">
              <a:solidFill>
                <a:srgbClr val="CC6600"/>
              </a:solidFill>
              <a:latin typeface="華康雅藝體W6(P)" pitchFamily="82" charset="-120"/>
              <a:ea typeface="華康雅藝體W6(P)" pitchFamily="82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00034" y="3933056"/>
            <a:ext cx="2428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有意願、有動力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357554" y="3933056"/>
            <a:ext cx="2428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有知識、有方法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215074" y="3933056"/>
            <a:ext cx="2500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有善念、能活用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9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395288" y="4164470"/>
          <a:ext cx="8229600" cy="2936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文字方塊 19"/>
          <p:cNvSpPr txBox="1"/>
          <p:nvPr/>
        </p:nvSpPr>
        <p:spPr>
          <a:xfrm>
            <a:off x="928662" y="5070360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/>
              <a:t>學習意願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3301322" y="526360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學習知識、學習方法</a:t>
            </a:r>
            <a:endParaRPr lang="zh-TW" altLang="en-US" b="1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6825720" y="5070361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/>
              <a:t>活用學習</a:t>
            </a:r>
          </a:p>
        </p:txBody>
      </p:sp>
    </p:spTree>
    <p:extLst>
      <p:ext uri="{BB962C8B-B14F-4D97-AF65-F5344CB8AC3E}">
        <p14:creationId xmlns:p14="http://schemas.microsoft.com/office/powerpoint/2010/main" val="326306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0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4134271" y="1002798"/>
            <a:ext cx="3927276" cy="720080"/>
            <a:chOff x="434340" y="3546104"/>
            <a:chExt cx="8172237" cy="1151280"/>
          </a:xfrm>
          <a:solidFill>
            <a:srgbClr val="FF0000"/>
          </a:solidFill>
        </p:grpSpPr>
        <p:sp>
          <p:nvSpPr>
            <p:cNvPr id="5" name="圓角矩形 4"/>
            <p:cNvSpPr/>
            <p:nvPr/>
          </p:nvSpPr>
          <p:spPr>
            <a:xfrm>
              <a:off x="434340" y="3546104"/>
              <a:ext cx="8172237" cy="1151280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圓角矩形 4"/>
            <p:cNvSpPr/>
            <p:nvPr/>
          </p:nvSpPr>
          <p:spPr>
            <a:xfrm>
              <a:off x="490541" y="3602305"/>
              <a:ext cx="8059835" cy="103887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9838" tIns="0" rIns="229838" bIns="0" spcCol="1270" anchor="ctr"/>
            <a:lstStyle/>
            <a:p>
              <a:pPr defTabSz="124453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強調以操作活動為主</a:t>
              </a:r>
            </a:p>
          </p:txBody>
        </p:sp>
      </p:grp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-26987"/>
            <a:ext cx="6696744" cy="1143001"/>
          </a:xfrm>
        </p:spPr>
        <p:txBody>
          <a:bodyPr>
            <a:normAutofit/>
          </a:bodyPr>
          <a:lstStyle/>
          <a:p>
            <a:pPr algn="l" eaLnBrk="1" hangingPunct="1"/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流隸體W5(P)" charset="0"/>
              </a:rPr>
              <a:t>正方體與長方體教學模組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4134270" y="1953305"/>
            <a:ext cx="4830218" cy="705677"/>
            <a:chOff x="434340" y="3546104"/>
            <a:chExt cx="8172237" cy="1151280"/>
          </a:xfrm>
          <a:solidFill>
            <a:srgbClr val="FF0000"/>
          </a:solidFill>
        </p:grpSpPr>
        <p:sp>
          <p:nvSpPr>
            <p:cNvPr id="23" name="圓角矩形 22"/>
            <p:cNvSpPr/>
            <p:nvPr/>
          </p:nvSpPr>
          <p:spPr>
            <a:xfrm>
              <a:off x="434340" y="3546104"/>
              <a:ext cx="8172237" cy="1151280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圓角矩形 4"/>
            <p:cNvSpPr/>
            <p:nvPr/>
          </p:nvSpPr>
          <p:spPr>
            <a:xfrm>
              <a:off x="490541" y="3602305"/>
              <a:ext cx="8059835" cy="1038878"/>
            </a:xfrm>
            <a:prstGeom prst="rect">
              <a:avLst/>
            </a:prstGeom>
            <a:solidFill>
              <a:srgbClr val="FFC0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9838" tIns="0" rIns="229838" bIns="0" spcCol="1270" anchor="ctr"/>
            <a:lstStyle/>
            <a:p>
              <a:pPr defTabSz="124453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情境化、脈絡化、學習需求</a:t>
              </a: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4134270" y="3854319"/>
            <a:ext cx="4830218" cy="748879"/>
            <a:chOff x="434340" y="3546104"/>
            <a:chExt cx="8172237" cy="1151280"/>
          </a:xfrm>
          <a:solidFill>
            <a:srgbClr val="FF0000"/>
          </a:solidFill>
        </p:grpSpPr>
        <p:sp>
          <p:nvSpPr>
            <p:cNvPr id="28" name="圓角矩形 27"/>
            <p:cNvSpPr/>
            <p:nvPr/>
          </p:nvSpPr>
          <p:spPr>
            <a:xfrm>
              <a:off x="434340" y="3546104"/>
              <a:ext cx="8172237" cy="1151280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圓角矩形 4"/>
            <p:cNvSpPr/>
            <p:nvPr/>
          </p:nvSpPr>
          <p:spPr>
            <a:xfrm>
              <a:off x="490541" y="3602305"/>
              <a:ext cx="8059835" cy="1038878"/>
            </a:xfrm>
            <a:prstGeom prst="rect">
              <a:avLst/>
            </a:prstGeom>
            <a:solidFill>
              <a:srgbClr val="00B0F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9838" tIns="0" rIns="229838" bIns="0" spcCol="1270" anchor="ctr"/>
            <a:lstStyle/>
            <a:p>
              <a:pPr defTabSz="124453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整合知識、技能、態度、價值</a:t>
              </a: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4134270" y="5685030"/>
            <a:ext cx="3652795" cy="845790"/>
            <a:chOff x="434340" y="3546104"/>
            <a:chExt cx="8172237" cy="1151280"/>
          </a:xfrm>
          <a:solidFill>
            <a:srgbClr val="7030A0"/>
          </a:solidFill>
        </p:grpSpPr>
        <p:sp>
          <p:nvSpPr>
            <p:cNvPr id="31" name="圓角矩形 30"/>
            <p:cNvSpPr/>
            <p:nvPr/>
          </p:nvSpPr>
          <p:spPr>
            <a:xfrm>
              <a:off x="434340" y="3546104"/>
              <a:ext cx="8172237" cy="1151280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圓角矩形 4"/>
            <p:cNvSpPr/>
            <p:nvPr/>
          </p:nvSpPr>
          <p:spPr>
            <a:xfrm>
              <a:off x="490541" y="3602305"/>
              <a:ext cx="8059835" cy="103887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9838" tIns="0" rIns="229838" bIns="0" spcCol="1270" anchor="ctr"/>
            <a:lstStyle/>
            <a:p>
              <a:pPr defTabSz="124453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應用實踐</a:t>
              </a: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4134270" y="4804826"/>
            <a:ext cx="3678090" cy="845790"/>
            <a:chOff x="434340" y="3546104"/>
            <a:chExt cx="8172237" cy="115128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4" name="圓角矩形 33"/>
            <p:cNvSpPr/>
            <p:nvPr/>
          </p:nvSpPr>
          <p:spPr>
            <a:xfrm>
              <a:off x="434340" y="3546104"/>
              <a:ext cx="8172237" cy="1151280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圓角矩形 4"/>
            <p:cNvSpPr/>
            <p:nvPr/>
          </p:nvSpPr>
          <p:spPr>
            <a:xfrm>
              <a:off x="490541" y="3602305"/>
              <a:ext cx="8059835" cy="103887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9838" tIns="0" rIns="229838" bIns="0" spcCol="1270" anchor="ctr"/>
            <a:lstStyle/>
            <a:p>
              <a:pPr defTabSz="124453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幾何與量的連結</a:t>
              </a: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4134271" y="2903813"/>
            <a:ext cx="4797001" cy="763282"/>
            <a:chOff x="434340" y="3546104"/>
            <a:chExt cx="8172237" cy="1151280"/>
          </a:xfrm>
          <a:solidFill>
            <a:srgbClr val="92D050"/>
          </a:solidFill>
        </p:grpSpPr>
        <p:sp>
          <p:nvSpPr>
            <p:cNvPr id="38" name="圓角矩形 37"/>
            <p:cNvSpPr/>
            <p:nvPr/>
          </p:nvSpPr>
          <p:spPr>
            <a:xfrm>
              <a:off x="434340" y="3546104"/>
              <a:ext cx="8172237" cy="1151280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圓角矩形 4"/>
            <p:cNvSpPr/>
            <p:nvPr/>
          </p:nvSpPr>
          <p:spPr>
            <a:xfrm>
              <a:off x="490541" y="3602305"/>
              <a:ext cx="8059835" cy="103887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9838" tIns="0" rIns="229838" bIns="0" spcCol="1270" anchor="ctr"/>
            <a:lstStyle/>
            <a:p>
              <a:pPr defTabSz="124453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學習歷程、方法與策略</a:t>
              </a:r>
            </a:p>
          </p:txBody>
        </p:sp>
      </p:grpSp>
      <p:pic>
        <p:nvPicPr>
          <p:cNvPr id="4105" name="Picture 2" descr="C:\Users\Administrator.OYUIMJ4HXT5YMBC\Downloads\IMAG9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08063"/>
            <a:ext cx="3086100" cy="5522912"/>
          </a:xfrm>
          <a:prstGeom prst="rect">
            <a:avLst/>
          </a:prstGeom>
          <a:noFill/>
          <a:ln w="50800" cmpd="dbl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6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166688" y="-95250"/>
            <a:ext cx="6234112" cy="1143000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A50021"/>
                </a:solidFill>
                <a:latin typeface="華康流隸體W5(P)" charset="0"/>
                <a:ea typeface="華康流隸體W5(P)" charset="0"/>
                <a:cs typeface="華康流隸體W5(P)" charset="0"/>
              </a:rPr>
              <a:t>~~ </a:t>
            </a:r>
            <a:r>
              <a:rPr lang="zh-TW" altLang="en-US">
                <a:solidFill>
                  <a:srgbClr val="A50021"/>
                </a:solidFill>
                <a:latin typeface="華康流隸體W5(P)" charset="0"/>
                <a:ea typeface="華康流隸體W5(P)" charset="0"/>
                <a:cs typeface="華康流隸體W5(P)" charset="0"/>
              </a:rPr>
              <a:t>學生操作結果 </a:t>
            </a:r>
            <a:r>
              <a:rPr lang="en-US" altLang="zh-TW">
                <a:solidFill>
                  <a:srgbClr val="A50021"/>
                </a:solidFill>
                <a:latin typeface="華康流隸體W5(P)" charset="0"/>
                <a:ea typeface="華康流隸體W5(P)" charset="0"/>
                <a:cs typeface="華康流隸體W5(P)" charset="0"/>
              </a:rPr>
              <a:t>~~</a:t>
            </a:r>
            <a:endParaRPr lang="zh-TW" altLang="en-US">
              <a:solidFill>
                <a:srgbClr val="A50021"/>
              </a:solidFill>
              <a:latin typeface="華康流隸體W5(P)" charset="0"/>
              <a:ea typeface="華康流隸體W5(P)" charset="0"/>
              <a:cs typeface="華康流隸體W5(P)" charset="0"/>
            </a:endParaRPr>
          </a:p>
        </p:txBody>
      </p:sp>
      <p:pic>
        <p:nvPicPr>
          <p:cNvPr id="5123" name="Picture 7" descr="IMAG59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27914" r="33882" b="16644"/>
          <a:stretch>
            <a:fillRect/>
          </a:stretch>
        </p:blipFill>
        <p:spPr bwMode="auto">
          <a:xfrm>
            <a:off x="395289" y="1387475"/>
            <a:ext cx="5495925" cy="2674938"/>
          </a:xfrm>
          <a:prstGeom prst="rect">
            <a:avLst/>
          </a:prstGeom>
          <a:noFill/>
          <a:ln w="38100" cmpd="dbl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5899" r="4800" b="5882"/>
          <a:stretch>
            <a:fillRect/>
          </a:stretch>
        </p:blipFill>
        <p:spPr bwMode="auto">
          <a:xfrm>
            <a:off x="2692400" y="4229101"/>
            <a:ext cx="2095500" cy="1901825"/>
          </a:xfrm>
          <a:prstGeom prst="rect">
            <a:avLst/>
          </a:prstGeom>
          <a:noFill/>
          <a:ln w="38100" cmpd="dbl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8852" r="4257" b="8533"/>
          <a:stretch>
            <a:fillRect/>
          </a:stretch>
        </p:blipFill>
        <p:spPr bwMode="auto">
          <a:xfrm>
            <a:off x="4968876" y="5008564"/>
            <a:ext cx="1979613" cy="1849437"/>
          </a:xfrm>
          <a:prstGeom prst="rect">
            <a:avLst/>
          </a:prstGeom>
          <a:noFill/>
          <a:ln w="38100" cmpd="dbl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r="25226"/>
          <a:stretch>
            <a:fillRect/>
          </a:stretch>
        </p:blipFill>
        <p:spPr bwMode="auto">
          <a:xfrm>
            <a:off x="7208838" y="3686175"/>
            <a:ext cx="1541462" cy="2273300"/>
          </a:xfrm>
          <a:prstGeom prst="rect">
            <a:avLst/>
          </a:prstGeom>
          <a:noFill/>
          <a:ln w="38100" cmpd="dbl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6" y="1525589"/>
            <a:ext cx="1635125" cy="1970087"/>
          </a:xfrm>
          <a:prstGeom prst="rect">
            <a:avLst/>
          </a:prstGeom>
          <a:noFill/>
          <a:ln w="25400" cmpd="dbl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9" y="4652963"/>
            <a:ext cx="2386012" cy="1992312"/>
          </a:xfrm>
          <a:prstGeom prst="rect">
            <a:avLst/>
          </a:prstGeom>
          <a:noFill/>
          <a:ln w="25400" cmpd="dbl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9" name="Picture 6" descr="IMAG587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8" r="9480" b="26129"/>
          <a:stretch>
            <a:fillRect/>
          </a:stretch>
        </p:blipFill>
        <p:spPr bwMode="auto">
          <a:xfrm>
            <a:off x="7235825" y="476251"/>
            <a:ext cx="1701800" cy="1336675"/>
          </a:xfrm>
          <a:prstGeom prst="rect">
            <a:avLst/>
          </a:prstGeom>
          <a:noFill/>
          <a:ln w="25400" cmpd="dbl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9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ocument-page-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/>
          <a:stretch/>
        </p:blipFill>
        <p:spPr>
          <a:xfrm>
            <a:off x="395536" y="404664"/>
            <a:ext cx="4260776" cy="6093296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97347" y="404664"/>
            <a:ext cx="1728192" cy="720080"/>
          </a:xfrm>
        </p:spPr>
        <p:txBody>
          <a:bodyPr/>
          <a:lstStyle/>
          <a:p>
            <a:r>
              <a:rPr kumimoji="1" lang="zh-TW" altLang="en-US" sz="2400" b="1" dirty="0" smtClean="0">
                <a:solidFill>
                  <a:srgbClr val="660066"/>
                </a:solidFill>
                <a:latin typeface="BiauKai"/>
                <a:ea typeface="BiauKai"/>
                <a:cs typeface="BiauKai"/>
              </a:rPr>
              <a:t>國中教材</a:t>
            </a:r>
            <a:endParaRPr kumimoji="1" lang="zh-TW" altLang="en-US" sz="2400" b="1" dirty="0">
              <a:solidFill>
                <a:srgbClr val="660066"/>
              </a:solidFill>
              <a:latin typeface="BiauKai"/>
              <a:ea typeface="BiauKai"/>
              <a:cs typeface="BiauKai"/>
            </a:endParaRPr>
          </a:p>
        </p:txBody>
      </p:sp>
      <p:pic>
        <p:nvPicPr>
          <p:cNvPr id="6" name="圖片 5" descr="Document-page-002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 t="6300" r="8494" b="6551"/>
          <a:stretch/>
        </p:blipFill>
        <p:spPr>
          <a:xfrm>
            <a:off x="4644008" y="404664"/>
            <a:ext cx="410445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8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664821" y="646868"/>
            <a:ext cx="8072438" cy="94654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b="1" dirty="0">
                <a:solidFill>
                  <a:srgbClr val="660066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</a:rPr>
              <a:t>數學素養教材研修原則</a:t>
            </a:r>
          </a:p>
        </p:txBody>
      </p:sp>
      <p:sp>
        <p:nvSpPr>
          <p:cNvPr id="6" name="Shape 157"/>
          <p:cNvSpPr txBox="1">
            <a:spLocks/>
          </p:cNvSpPr>
          <p:nvPr/>
        </p:nvSpPr>
        <p:spPr>
          <a:xfrm>
            <a:off x="827584" y="1844824"/>
            <a:ext cx="7507580" cy="458233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rmAutofit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5pPr>
            <a:lvl6pPr marL="3200400" indent="-533400" defTabSz="584200">
              <a:spcBef>
                <a:spcPts val="4200"/>
              </a:spcBef>
              <a:buSzPct val="30000"/>
              <a:buBlip>
                <a:blip r:embed="rId2"/>
              </a:buBlip>
              <a:defRPr sz="4200">
                <a:solidFill>
                  <a:srgbClr val="6C6963"/>
                </a:solidFill>
                <a:latin typeface="+mn-lt"/>
                <a:ea typeface="+mn-ea"/>
                <a:cs typeface="+mn-cs"/>
                <a:sym typeface="Baskerville"/>
              </a:defRPr>
            </a:lvl6pPr>
            <a:lvl7pPr marL="3733800" indent="-533400" defTabSz="584200">
              <a:spcBef>
                <a:spcPts val="4200"/>
              </a:spcBef>
              <a:buSzPct val="30000"/>
              <a:buBlip>
                <a:blip r:embed="rId2"/>
              </a:buBlip>
              <a:defRPr sz="4200">
                <a:solidFill>
                  <a:srgbClr val="6C6963"/>
                </a:solidFill>
                <a:latin typeface="+mn-lt"/>
                <a:ea typeface="+mn-ea"/>
                <a:cs typeface="+mn-cs"/>
                <a:sym typeface="Baskerville"/>
              </a:defRPr>
            </a:lvl7pPr>
            <a:lvl8pPr marL="4267200" indent="-533400" defTabSz="584200">
              <a:spcBef>
                <a:spcPts val="4200"/>
              </a:spcBef>
              <a:buSzPct val="30000"/>
              <a:buBlip>
                <a:blip r:embed="rId2"/>
              </a:buBlip>
              <a:defRPr sz="4200">
                <a:solidFill>
                  <a:srgbClr val="6C6963"/>
                </a:solidFill>
                <a:latin typeface="+mn-lt"/>
                <a:ea typeface="+mn-ea"/>
                <a:cs typeface="+mn-cs"/>
                <a:sym typeface="Baskerville"/>
              </a:defRPr>
            </a:lvl8pPr>
            <a:lvl9pPr marL="4800600" indent="-533400" defTabSz="584200">
              <a:spcBef>
                <a:spcPts val="4200"/>
              </a:spcBef>
              <a:buSzPct val="30000"/>
              <a:buBlip>
                <a:blip r:embed="rId2"/>
              </a:buBlip>
              <a:defRPr sz="4200">
                <a:solidFill>
                  <a:srgbClr val="6C6963"/>
                </a:solidFill>
                <a:latin typeface="+mn-lt"/>
                <a:ea typeface="+mn-ea"/>
                <a:cs typeface="+mn-cs"/>
                <a:sym typeface="Baskerville"/>
              </a:defRPr>
            </a:lvl9pPr>
          </a:lstStyle>
          <a:p>
            <a:pPr marL="457177" indent="-457177" algn="l">
              <a:lnSpc>
                <a:spcPct val="150000"/>
              </a:lnSpc>
              <a:buFont typeface="Wingdings" charset="2"/>
              <a:buChar char="l"/>
            </a:pPr>
            <a:r>
              <a:rPr lang="zh-HK" altLang="en-US" sz="2800" i="0" dirty="0">
                <a:solidFill>
                  <a:srgbClr val="092C6C"/>
                </a:solidFill>
                <a:effectLst/>
                <a:latin typeface="BiauKai"/>
                <a:ea typeface="BiauKai"/>
                <a:cs typeface="BiauKai"/>
              </a:rPr>
              <a:t>透過現實情境、寓言故事或數學史引入教材，營造數學學習需求</a:t>
            </a:r>
          </a:p>
          <a:p>
            <a:pPr marL="457177" indent="-457177" algn="l">
              <a:lnSpc>
                <a:spcPct val="150000"/>
              </a:lnSpc>
              <a:buFont typeface="Wingdings" charset="2"/>
              <a:buChar char="l"/>
            </a:pPr>
            <a:r>
              <a:rPr lang="zh-HK" altLang="en-US" sz="2800" i="0" dirty="0">
                <a:solidFill>
                  <a:srgbClr val="092C6C"/>
                </a:solidFill>
                <a:effectLst/>
                <a:latin typeface="BiauKai"/>
                <a:ea typeface="BiauKai"/>
                <a:cs typeface="BiauKai"/>
              </a:rPr>
              <a:t>以任務鋪陳數學學習脈絡，引導學生進行探索與發展概念</a:t>
            </a:r>
          </a:p>
          <a:p>
            <a:pPr marL="457177" indent="-457177" algn="l">
              <a:lnSpc>
                <a:spcPct val="150000"/>
              </a:lnSpc>
              <a:buFont typeface="Wingdings" charset="2"/>
              <a:buChar char="l"/>
            </a:pPr>
            <a:r>
              <a:rPr lang="zh-HK" altLang="en-US" sz="2800" i="0" dirty="0">
                <a:solidFill>
                  <a:srgbClr val="092C6C"/>
                </a:solidFill>
                <a:effectLst/>
                <a:latin typeface="BiauKai"/>
                <a:ea typeface="BiauKai"/>
                <a:cs typeface="BiauKai"/>
              </a:rPr>
              <a:t>讓學生運用相關數學知識與能力解決問題，提出合理的觀點與他人溝通</a:t>
            </a:r>
          </a:p>
          <a:p>
            <a:pPr marL="321457" indent="-321457" algn="l">
              <a:lnSpc>
                <a:spcPct val="150000"/>
              </a:lnSpc>
              <a:buFont typeface="Wingdings" charset="2"/>
              <a:buChar char="l"/>
            </a:pPr>
            <a:endParaRPr lang="zh-HK" altLang="en-US" sz="2500" i="0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82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43608" y="2060848"/>
            <a:ext cx="7056784" cy="3323983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457177" indent="-457177">
              <a:lnSpc>
                <a:spcPct val="150000"/>
              </a:lnSpc>
              <a:buFont typeface="Wingdings" charset="2"/>
              <a:buChar char="l"/>
            </a:pPr>
            <a:r>
              <a:rPr lang="zh-TW" altLang="en-US" sz="2800" dirty="0">
                <a:solidFill>
                  <a:srgbClr val="092C6C"/>
                </a:solidFill>
                <a:latin typeface="BiauKai"/>
                <a:ea typeface="BiauKai"/>
                <a:cs typeface="BiauKai"/>
              </a:rPr>
              <a:t>教材安排從具體到抽象，提供學生有感的學習機會。</a:t>
            </a:r>
            <a:endParaRPr lang="en-US" altLang="zh-TW" sz="2800" dirty="0">
              <a:solidFill>
                <a:srgbClr val="092C6C"/>
              </a:solidFill>
              <a:latin typeface="BiauKai"/>
              <a:ea typeface="BiauKai"/>
              <a:cs typeface="BiauKai"/>
            </a:endParaRPr>
          </a:p>
          <a:p>
            <a:pPr marL="457177" indent="-457177">
              <a:lnSpc>
                <a:spcPct val="150000"/>
              </a:lnSpc>
              <a:buFont typeface="Wingdings" charset="2"/>
              <a:buChar char="l"/>
            </a:pPr>
            <a:r>
              <a:rPr lang="zh-TW" altLang="en-US" sz="2800" dirty="0">
                <a:solidFill>
                  <a:srgbClr val="092C6C"/>
                </a:solidFill>
                <a:latin typeface="BiauKai"/>
                <a:ea typeface="BiauKai"/>
                <a:cs typeface="BiauKai"/>
              </a:rPr>
              <a:t>教材設計具備多重表徵。</a:t>
            </a:r>
            <a:endParaRPr lang="en-US" altLang="zh-TW" sz="2800" dirty="0">
              <a:solidFill>
                <a:srgbClr val="092C6C"/>
              </a:solidFill>
              <a:latin typeface="BiauKai"/>
              <a:ea typeface="BiauKai"/>
              <a:cs typeface="BiauKai"/>
            </a:endParaRPr>
          </a:p>
          <a:p>
            <a:pPr marL="457177" indent="-457177">
              <a:lnSpc>
                <a:spcPct val="150000"/>
              </a:lnSpc>
              <a:buFont typeface="Wingdings" charset="2"/>
              <a:buChar char="l"/>
            </a:pPr>
            <a:r>
              <a:rPr lang="zh-TW" altLang="en-US" sz="2800" dirty="0">
                <a:solidFill>
                  <a:srgbClr val="092C6C"/>
                </a:solidFill>
                <a:latin typeface="BiauKai"/>
                <a:ea typeface="BiauKai"/>
                <a:cs typeface="BiauKai"/>
              </a:rPr>
              <a:t>學習任務具備形成性評量的功能，以評估與促進數學學習。 </a:t>
            </a:r>
          </a:p>
        </p:txBody>
      </p:sp>
      <p:sp>
        <p:nvSpPr>
          <p:cNvPr id="5" name="Shape 156"/>
          <p:cNvSpPr>
            <a:spLocks noGrp="1"/>
          </p:cNvSpPr>
          <p:nvPr>
            <p:ph type="title"/>
          </p:nvPr>
        </p:nvSpPr>
        <p:spPr>
          <a:xfrm>
            <a:off x="611560" y="764704"/>
            <a:ext cx="8072438" cy="94654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b="1" dirty="0">
                <a:solidFill>
                  <a:srgbClr val="660066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</a:rPr>
              <a:t>數學素養教材研修原則</a:t>
            </a:r>
          </a:p>
        </p:txBody>
      </p:sp>
    </p:spTree>
    <p:extLst>
      <p:ext uri="{BB962C8B-B14F-4D97-AF65-F5344CB8AC3E}">
        <p14:creationId xmlns:p14="http://schemas.microsoft.com/office/powerpoint/2010/main" val="34794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 r="49601" b="35300"/>
          <a:stretch/>
        </p:blipFill>
        <p:spPr>
          <a:xfrm>
            <a:off x="395536" y="315312"/>
            <a:ext cx="4752528" cy="27723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9" t="35300" b="35300"/>
          <a:stretch/>
        </p:blipFill>
        <p:spPr>
          <a:xfrm>
            <a:off x="3851921" y="2949246"/>
            <a:ext cx="5072629" cy="29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 smtClean="0">
                <a:solidFill>
                  <a:srgbClr val="000090"/>
                </a:solidFill>
              </a:rPr>
              <a:t>相關資源連結</a:t>
            </a:r>
            <a:endParaRPr kumimoji="1" lang="zh-TW" altLang="en-US" b="1" dirty="0">
              <a:solidFill>
                <a:srgbClr val="000090"/>
              </a:solidFill>
            </a:endParaRPr>
          </a:p>
        </p:txBody>
      </p:sp>
      <p:pic>
        <p:nvPicPr>
          <p:cNvPr id="4" name="內容版面配置區 3" descr="螢幕快照 2017-02-25 下午4.54.2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t="15655" r="10756" b="12986"/>
          <a:stretch/>
        </p:blipFill>
        <p:spPr>
          <a:xfrm>
            <a:off x="3669" y="1340768"/>
            <a:ext cx="9140331" cy="5039948"/>
          </a:xfrm>
        </p:spPr>
      </p:pic>
      <p:sp>
        <p:nvSpPr>
          <p:cNvPr id="5" name="橢圓 4">
            <a:hlinkClick r:id="rId3"/>
          </p:cNvPr>
          <p:cNvSpPr/>
          <p:nvPr/>
        </p:nvSpPr>
        <p:spPr>
          <a:xfrm>
            <a:off x="324503" y="2882902"/>
            <a:ext cx="1583201" cy="690114"/>
          </a:xfrm>
          <a:prstGeom prst="ellips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miter lim="400000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64291" tIns="32146" rIns="64291" bIns="32146"/>
          <a:lstStyle/>
          <a:p>
            <a:endParaRPr lang="zh-TW" altLang="en-US"/>
          </a:p>
        </p:txBody>
      </p:sp>
      <p:sp>
        <p:nvSpPr>
          <p:cNvPr id="7" name="橢圓 6">
            <a:hlinkClick r:id="rId4"/>
          </p:cNvPr>
          <p:cNvSpPr/>
          <p:nvPr/>
        </p:nvSpPr>
        <p:spPr>
          <a:xfrm>
            <a:off x="1769544" y="4435665"/>
            <a:ext cx="1558693" cy="649519"/>
          </a:xfrm>
          <a:prstGeom prst="ellipse">
            <a:avLst/>
          </a:prstGeom>
          <a:noFill/>
          <a:ln w="25400" cap="flat">
            <a:solidFill>
              <a:srgbClr val="FF0000"/>
            </a:solidFill>
            <a:miter lim="400000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64291" tIns="32146" rIns="64291" bIns="32146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51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素養導向教學推動的作為：解構與建構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"/>
          </p:nvPr>
        </p:nvSpPr>
        <p:spPr>
          <a:xfrm>
            <a:off x="1043608" y="2852936"/>
            <a:ext cx="7056784" cy="2664296"/>
          </a:xfrm>
        </p:spPr>
        <p:txBody>
          <a:bodyPr>
            <a:normAutofit/>
          </a:bodyPr>
          <a:lstStyle/>
          <a:p>
            <a:pPr lvl="0"/>
            <a:r>
              <a:rPr lang="zh-TW" altLang="en-US" dirty="0" smtClean="0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解構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：按素養導向設計原則分析現行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　　　　教科書或自編教材。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dirty="0" smtClean="0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建構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：按素養導向設計原則撰寫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　　　　單元教材。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27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701303" cy="6858000"/>
          </a:xfrm>
          <a:solidFill>
            <a:srgbClr val="FFCC00"/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marL="271463" lvl="0" algn="l" eaLnBrk="1" hangingPunct="1">
              <a:spcBef>
                <a:spcPts val="2400"/>
              </a:spcBef>
              <a:buClr>
                <a:srgbClr val="C00000"/>
              </a:buClr>
              <a:defRPr/>
            </a:pPr>
            <a:r>
              <a:rPr lang="zh-TW" altLang="en-US" sz="4800" b="1" dirty="0" smtClean="0">
                <a:solidFill>
                  <a:srgbClr val="C00000"/>
                </a:solidFill>
                <a:ea typeface="微軟正黑體" pitchFamily="34" charset="-120"/>
              </a:rPr>
              <a:t>參、</a:t>
            </a:r>
            <a:r>
              <a:rPr lang="en-US" altLang="zh-TW" sz="4800" b="1" dirty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b="1" dirty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zh-TW" altLang="en-US" sz="4800" b="1" dirty="0">
                <a:solidFill>
                  <a:srgbClr val="C00000"/>
                </a:solidFill>
                <a:ea typeface="微軟正黑體" pitchFamily="34" charset="-120"/>
              </a:rPr>
              <a:t>從核心素養導向切入教科書</a:t>
            </a:r>
            <a:r>
              <a:rPr lang="zh-TW" altLang="en-US" sz="4800" b="1" dirty="0" smtClean="0">
                <a:solidFill>
                  <a:srgbClr val="C00000"/>
                </a:solidFill>
                <a:ea typeface="微軟正黑體" pitchFamily="34" charset="-120"/>
              </a:rPr>
              <a:t>分析</a:t>
            </a:r>
            <a:r>
              <a:rPr lang="zh-TW" altLang="en-US" sz="1600" dirty="0" smtClean="0">
                <a:solidFill>
                  <a:srgbClr val="C00000"/>
                </a:solidFill>
                <a:ea typeface="微軟正黑體" pitchFamily="34" charset="-120"/>
              </a:rPr>
              <a:t>  </a:t>
            </a:r>
            <a:r>
              <a:rPr lang="zh-TW" altLang="en-US" sz="2400" dirty="0" smtClean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en-US" altLang="zh-TW" sz="4800" dirty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dirty="0">
                <a:solidFill>
                  <a:srgbClr val="C00000"/>
                </a:solidFill>
                <a:ea typeface="微軟正黑體" pitchFamily="34" charset="-120"/>
              </a:rPr>
            </a:br>
            <a:endParaRPr lang="zh-TW" altLang="en-US" sz="28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2662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543DEB3-466C-4777-A327-AD6DB824D7B9}" type="slidenum">
              <a:rPr lang="en-US" altLang="zh-TW">
                <a:solidFill>
                  <a:srgbClr val="898989"/>
                </a:solidFill>
              </a:rPr>
              <a:pPr/>
              <a:t>38</a:t>
            </a:fld>
            <a:endParaRPr lang="en-US" altLang="zh-TW">
              <a:solidFill>
                <a:srgbClr val="898989"/>
              </a:solidFill>
            </a:endParaRPr>
          </a:p>
        </p:txBody>
      </p:sp>
      <p:pic>
        <p:nvPicPr>
          <p:cNvPr id="7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8731" t="1777" r="4166" b="15733"/>
          <a:stretch/>
        </p:blipFill>
        <p:spPr>
          <a:xfrm>
            <a:off x="3701302" y="1366839"/>
            <a:ext cx="4687121" cy="461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7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426480" y="1808968"/>
            <a:ext cx="8291040" cy="1332000"/>
            <a:chOff x="486929" y="1700808"/>
            <a:chExt cx="8291040" cy="1332000"/>
          </a:xfrm>
        </p:grpSpPr>
        <p:sp>
          <p:nvSpPr>
            <p:cNvPr id="11" name="矩形 10"/>
            <p:cNvSpPr/>
            <p:nvPr/>
          </p:nvSpPr>
          <p:spPr>
            <a:xfrm>
              <a:off x="1001105" y="1700808"/>
              <a:ext cx="7776864" cy="133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「核心素養」是指一個人為適應現在生活及面對未來挑戰，所應具備的</a:t>
              </a:r>
              <a:r>
                <a:rPr lang="zh-TW" altLang="en-US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知識、能力</a:t>
              </a:r>
              <a:r>
                <a:rPr lang="zh-TW" altLang="en-US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</a:t>
              </a:r>
              <a:r>
                <a:rPr lang="zh-TW" altLang="en-US" sz="200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態</a:t>
              </a:r>
              <a:r>
                <a:rPr lang="zh-TW" altLang="en-US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度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。「核心素養」強調學習</a:t>
              </a:r>
              <a:r>
                <a:rPr lang="zh-TW" altLang="en-US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不宜以學科知識及技能為限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，而應關注</a:t>
              </a:r>
              <a:r>
                <a:rPr lang="zh-TW" altLang="en-US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學習與生活的結合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 透過</a:t>
              </a:r>
              <a:r>
                <a:rPr lang="zh-TW" altLang="en-US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實踐力行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而彰顯學習者的</a:t>
              </a:r>
              <a:r>
                <a:rPr lang="zh-TW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全人發展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486929" y="1700808"/>
              <a:ext cx="504056" cy="13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bg1"/>
                  </a:solidFill>
                </a:rPr>
                <a:t>p.3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4" name="資料庫圖表 13"/>
          <p:cNvGraphicFramePr/>
          <p:nvPr>
            <p:extLst/>
          </p:nvPr>
        </p:nvGraphicFramePr>
        <p:xfrm>
          <a:off x="531404" y="2492896"/>
          <a:ext cx="8215370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文字方塊 14"/>
          <p:cNvSpPr txBox="1"/>
          <p:nvPr/>
        </p:nvSpPr>
        <p:spPr>
          <a:xfrm>
            <a:off x="3851920" y="5877272"/>
            <a:ext cx="5402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總綱宣講國民中小學階段公播版簡報</a:t>
            </a:r>
            <a:r>
              <a:rPr lang="en-US" altLang="zh-TW" sz="1200" dirty="0" smtClean="0"/>
              <a:t>105.11.9</a:t>
            </a:r>
            <a:r>
              <a:rPr lang="zh-TW" altLang="en-US" sz="1200" dirty="0" smtClean="0"/>
              <a:t>第</a:t>
            </a:r>
            <a:r>
              <a:rPr lang="en-US" altLang="zh-TW" sz="1200" dirty="0" smtClean="0"/>
              <a:t>54</a:t>
            </a:r>
            <a:r>
              <a:rPr lang="zh-TW" altLang="en-US" sz="1200" dirty="0" smtClean="0"/>
              <a:t>頁「朝向素養導向的教學」</a:t>
            </a:r>
            <a:endParaRPr lang="zh-TW" altLang="en-US" sz="12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107504" y="102499"/>
            <a:ext cx="3226018" cy="1530399"/>
            <a:chOff x="944802" y="44624"/>
            <a:chExt cx="3946098" cy="1872000"/>
          </a:xfrm>
        </p:grpSpPr>
        <p:grpSp>
          <p:nvGrpSpPr>
            <p:cNvPr id="16" name="群組 15"/>
            <p:cNvGrpSpPr>
              <a:grpSpLocks noChangeAspect="1"/>
            </p:cNvGrpSpPr>
            <p:nvPr/>
          </p:nvGrpSpPr>
          <p:grpSpPr>
            <a:xfrm>
              <a:off x="944802" y="44624"/>
              <a:ext cx="3946098" cy="1872000"/>
              <a:chOff x="201530" y="187034"/>
              <a:chExt cx="4553183" cy="2160000"/>
            </a:xfrm>
          </p:grpSpPr>
          <p:pic>
            <p:nvPicPr>
              <p:cNvPr id="19" name="图片 1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290" y="187034"/>
                <a:ext cx="4515423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橢圓 19"/>
              <p:cNvSpPr/>
              <p:nvPr/>
            </p:nvSpPr>
            <p:spPr>
              <a:xfrm>
                <a:off x="201530" y="983051"/>
                <a:ext cx="1250525" cy="1250526"/>
              </a:xfrm>
              <a:prstGeom prst="ellipse">
                <a:avLst/>
              </a:prstGeom>
              <a:gradFill>
                <a:gsLst>
                  <a:gs pos="0">
                    <a:srgbClr val="FF6699"/>
                  </a:gs>
                  <a:gs pos="75000">
                    <a:srgbClr val="66CCFF"/>
                  </a:gs>
                  <a:gs pos="50000">
                    <a:srgbClr val="99FF99"/>
                  </a:gs>
                  <a:gs pos="25000">
                    <a:srgbClr val="FFCC66"/>
                  </a:gs>
                  <a:gs pos="100000">
                    <a:srgbClr val="CC99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/>
              <p:cNvSpPr/>
              <p:nvPr/>
            </p:nvSpPr>
            <p:spPr>
              <a:xfrm>
                <a:off x="277311" y="1058832"/>
                <a:ext cx="1098946" cy="10989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7" name="TextBox 15"/>
            <p:cNvSpPr>
              <a:spLocks noChangeArrowheads="1"/>
            </p:cNvSpPr>
            <p:nvPr/>
          </p:nvSpPr>
          <p:spPr bwMode="auto">
            <a:xfrm flipH="1">
              <a:off x="1012949" y="1062613"/>
              <a:ext cx="787400" cy="53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TW" sz="2800" b="1" i="1" dirty="0" smtClean="0"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01</a:t>
              </a:r>
              <a:endParaRPr lang="zh-CN" altLang="en-US" sz="2800" b="1" i="1" dirty="0"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>
              <a:spLocks noChangeArrowheads="1"/>
            </p:cNvSpPr>
            <p:nvPr/>
          </p:nvSpPr>
          <p:spPr bwMode="auto">
            <a:xfrm>
              <a:off x="2239465" y="842544"/>
              <a:ext cx="26514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en-US" sz="2800" b="1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核心素養</a:t>
              </a:r>
              <a:endParaRPr lang="en-US" altLang="zh-TW" sz="28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0" y="339043"/>
            <a:ext cx="9144000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6000" b="1" cap="all" dirty="0" smtClean="0">
                <a:ln w="9000" cmpd="sng">
                  <a:noFill/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</a:rPr>
              <a:t>                 </a:t>
            </a:r>
            <a:r>
              <a:rPr lang="zh-TW" altLang="en-US" sz="6000" b="1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</a:rPr>
              <a:t>涵義及</a:t>
            </a:r>
            <a:r>
              <a:rPr lang="zh-TW" altLang="en-US" sz="6000" b="1" cap="all" dirty="0" smtClean="0">
                <a:ln w="9000" cmpd="sng">
                  <a:noFill/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</a:rPr>
              <a:t>四大原則</a:t>
            </a:r>
            <a:endParaRPr lang="zh-TW" altLang="en-US" sz="6000" b="1" cap="all" dirty="0">
              <a:ln w="9000" cmpd="sng">
                <a:noFill/>
                <a:prstDash val="solid"/>
              </a:ln>
              <a:solidFill>
                <a:srgbClr val="FFC000"/>
              </a:solidFill>
              <a:effectLst>
                <a:reflection blurRad="12700" stA="28000" endPos="45000" dist="381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78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19EC-D75B-4B17-9C97-C8B9AFC69699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43898" y="164241"/>
            <a:ext cx="4176464" cy="621708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99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唯</a:t>
            </a:r>
            <a:endParaRPr lang="en-US" altLang="zh-TW" sz="19900" b="1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199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</a:t>
            </a:r>
            <a:endParaRPr lang="zh-TW" altLang="en-US" sz="199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72000" y="143665"/>
            <a:ext cx="4392488" cy="621708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99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唯</a:t>
            </a:r>
            <a:endParaRPr lang="en-US" altLang="zh-TW" sz="19900" b="1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199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心</a:t>
            </a:r>
            <a:endParaRPr lang="zh-TW" altLang="en-US" sz="199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203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1993000" y="1605474"/>
            <a:ext cx="4914900" cy="4667250"/>
            <a:chOff x="1993000" y="1605474"/>
            <a:chExt cx="4914900" cy="466725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000" y="1605474"/>
              <a:ext cx="4914900" cy="4667250"/>
            </a:xfrm>
            <a:prstGeom prst="rect">
              <a:avLst/>
            </a:prstGeom>
          </p:spPr>
        </p:pic>
        <p:sp>
          <p:nvSpPr>
            <p:cNvPr id="8" name="向下箭號 7"/>
            <p:cNvSpPr/>
            <p:nvPr/>
          </p:nvSpPr>
          <p:spPr>
            <a:xfrm rot="12450483">
              <a:off x="5281174" y="1679063"/>
              <a:ext cx="288032" cy="360040"/>
            </a:xfrm>
            <a:prstGeom prst="downArrow">
              <a:avLst/>
            </a:prstGeom>
            <a:solidFill>
              <a:srgbClr val="00006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向下箭號 30"/>
            <p:cNvSpPr/>
            <p:nvPr/>
          </p:nvSpPr>
          <p:spPr>
            <a:xfrm rot="14815345">
              <a:off x="6450249" y="2897251"/>
              <a:ext cx="288032" cy="360040"/>
            </a:xfrm>
            <a:prstGeom prst="downArrow">
              <a:avLst/>
            </a:prstGeom>
            <a:solidFill>
              <a:srgbClr val="00006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向下箭號 31"/>
            <p:cNvSpPr/>
            <p:nvPr/>
          </p:nvSpPr>
          <p:spPr>
            <a:xfrm rot="17770215">
              <a:off x="6435149" y="4624507"/>
              <a:ext cx="288032" cy="360040"/>
            </a:xfrm>
            <a:prstGeom prst="downArrow">
              <a:avLst/>
            </a:prstGeom>
            <a:solidFill>
              <a:srgbClr val="00006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向下箭號 32"/>
            <p:cNvSpPr/>
            <p:nvPr/>
          </p:nvSpPr>
          <p:spPr>
            <a:xfrm rot="19995434">
              <a:off x="5295376" y="5762363"/>
              <a:ext cx="288032" cy="360040"/>
            </a:xfrm>
            <a:prstGeom prst="downArrow">
              <a:avLst/>
            </a:prstGeom>
            <a:solidFill>
              <a:srgbClr val="00006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" name="群組 8"/>
            <p:cNvGrpSpPr/>
            <p:nvPr/>
          </p:nvGrpSpPr>
          <p:grpSpPr>
            <a:xfrm rot="10800000">
              <a:off x="2237781" y="1674350"/>
              <a:ext cx="1523075" cy="4444788"/>
              <a:chOff x="5433574" y="1784465"/>
              <a:chExt cx="1523075" cy="4444788"/>
            </a:xfrm>
          </p:grpSpPr>
          <p:sp>
            <p:nvSpPr>
              <p:cNvPr id="38" name="向下箭號 37"/>
              <p:cNvSpPr/>
              <p:nvPr/>
            </p:nvSpPr>
            <p:spPr>
              <a:xfrm rot="12450483">
                <a:off x="5433574" y="1784465"/>
                <a:ext cx="288032" cy="360040"/>
              </a:xfrm>
              <a:prstGeom prst="downArrow">
                <a:avLst/>
              </a:prstGeom>
              <a:solidFill>
                <a:srgbClr val="000066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向下箭號 38"/>
              <p:cNvSpPr/>
              <p:nvPr/>
            </p:nvSpPr>
            <p:spPr>
              <a:xfrm rot="14815345">
                <a:off x="6632613" y="3049651"/>
                <a:ext cx="288032" cy="360040"/>
              </a:xfrm>
              <a:prstGeom prst="downArrow">
                <a:avLst/>
              </a:prstGeom>
              <a:solidFill>
                <a:srgbClr val="000066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0" name="向下箭號 39"/>
              <p:cNvSpPr/>
              <p:nvPr/>
            </p:nvSpPr>
            <p:spPr>
              <a:xfrm rot="17770215">
                <a:off x="6587549" y="4776907"/>
                <a:ext cx="288032" cy="360040"/>
              </a:xfrm>
              <a:prstGeom prst="downArrow">
                <a:avLst/>
              </a:prstGeom>
              <a:solidFill>
                <a:srgbClr val="000066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向下箭號 40"/>
              <p:cNvSpPr/>
              <p:nvPr/>
            </p:nvSpPr>
            <p:spPr>
              <a:xfrm rot="19995434">
                <a:off x="5447776" y="5869213"/>
                <a:ext cx="288032" cy="360040"/>
              </a:xfrm>
              <a:prstGeom prst="downArrow">
                <a:avLst/>
              </a:prstGeom>
              <a:solidFill>
                <a:srgbClr val="000066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2" name="群組 11"/>
          <p:cNvGrpSpPr/>
          <p:nvPr/>
        </p:nvGrpSpPr>
        <p:grpSpPr>
          <a:xfrm>
            <a:off x="107504" y="102499"/>
            <a:ext cx="3226018" cy="1530399"/>
            <a:chOff x="944802" y="44624"/>
            <a:chExt cx="3946098" cy="1872000"/>
          </a:xfrm>
        </p:grpSpPr>
        <p:grpSp>
          <p:nvGrpSpPr>
            <p:cNvPr id="16" name="群組 15"/>
            <p:cNvGrpSpPr>
              <a:grpSpLocks noChangeAspect="1"/>
            </p:cNvGrpSpPr>
            <p:nvPr/>
          </p:nvGrpSpPr>
          <p:grpSpPr>
            <a:xfrm>
              <a:off x="944802" y="44624"/>
              <a:ext cx="3946098" cy="1872000"/>
              <a:chOff x="201530" y="187034"/>
              <a:chExt cx="4553183" cy="2160000"/>
            </a:xfrm>
          </p:grpSpPr>
          <p:pic>
            <p:nvPicPr>
              <p:cNvPr id="19" name="图片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290" y="187034"/>
                <a:ext cx="4515423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橢圓 19"/>
              <p:cNvSpPr/>
              <p:nvPr/>
            </p:nvSpPr>
            <p:spPr>
              <a:xfrm>
                <a:off x="201530" y="983051"/>
                <a:ext cx="1250525" cy="1250526"/>
              </a:xfrm>
              <a:prstGeom prst="ellipse">
                <a:avLst/>
              </a:prstGeom>
              <a:gradFill>
                <a:gsLst>
                  <a:gs pos="0">
                    <a:srgbClr val="FF6699"/>
                  </a:gs>
                  <a:gs pos="75000">
                    <a:srgbClr val="66CCFF"/>
                  </a:gs>
                  <a:gs pos="50000">
                    <a:srgbClr val="99FF99"/>
                  </a:gs>
                  <a:gs pos="25000">
                    <a:srgbClr val="FFCC66"/>
                  </a:gs>
                  <a:gs pos="100000">
                    <a:srgbClr val="CC99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/>
              <p:cNvSpPr/>
              <p:nvPr/>
            </p:nvSpPr>
            <p:spPr>
              <a:xfrm>
                <a:off x="277311" y="1058832"/>
                <a:ext cx="1098946" cy="10989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7" name="TextBox 15"/>
            <p:cNvSpPr>
              <a:spLocks noChangeArrowheads="1"/>
            </p:cNvSpPr>
            <p:nvPr/>
          </p:nvSpPr>
          <p:spPr bwMode="auto">
            <a:xfrm flipH="1">
              <a:off x="1012949" y="1062613"/>
              <a:ext cx="787400" cy="53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TW" sz="2800" b="1" i="1" dirty="0" smtClean="0"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01</a:t>
              </a:r>
              <a:endParaRPr lang="zh-CN" altLang="en-US" sz="2800" b="1" i="1" dirty="0"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>
              <a:spLocks noChangeArrowheads="1"/>
            </p:cNvSpPr>
            <p:nvPr/>
          </p:nvSpPr>
          <p:spPr bwMode="auto">
            <a:xfrm>
              <a:off x="2239465" y="842544"/>
              <a:ext cx="26514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en-US" sz="2800" b="1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核心素養</a:t>
              </a:r>
              <a:endParaRPr lang="en-US" altLang="zh-TW" sz="28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0" y="339043"/>
            <a:ext cx="9144000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6000" b="1" cap="all" dirty="0" smtClean="0">
                <a:ln w="9000" cmpd="sng">
                  <a:noFill/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</a:rPr>
              <a:t>                 </a:t>
            </a:r>
            <a:r>
              <a:rPr lang="zh-TW" altLang="en-US" sz="6000" b="1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</a:rPr>
              <a:t>素養</a:t>
            </a:r>
            <a:r>
              <a:rPr lang="en-US" altLang="zh-TW" sz="6000" b="1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</a:rPr>
              <a:t>VS</a:t>
            </a:r>
            <a:r>
              <a:rPr lang="zh-TW" altLang="en-US" sz="6000" b="1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</a:rPr>
              <a:t>核心素養</a:t>
            </a:r>
            <a:endParaRPr lang="zh-TW" altLang="en-US" sz="6000" b="1" cap="all" dirty="0">
              <a:ln w="9000" cmpd="sng">
                <a:noFill/>
                <a:prstDash val="solid"/>
              </a:ln>
              <a:solidFill>
                <a:schemeClr val="tx1"/>
              </a:solidFill>
              <a:effectLst>
                <a:reflection blurRad="12700" stA="28000" endPos="45000" dist="381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新細明體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588675" y="3431267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素養</a:t>
            </a:r>
            <a:endParaRPr lang="zh-TW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649010" y="1459651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健康與體育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763741" y="278488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科技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804248" y="451213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綜合活動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649010" y="575363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藝術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1665739" y="579655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自然科學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115617" y="444692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社會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1232379" y="259804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數學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411760" y="147607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語文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1993000" y="1605474"/>
            <a:ext cx="4914900" cy="4667250"/>
            <a:chOff x="1993000" y="1605474"/>
            <a:chExt cx="4914900" cy="466725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000" y="1605474"/>
              <a:ext cx="4914900" cy="4667250"/>
            </a:xfrm>
            <a:prstGeom prst="rect">
              <a:avLst/>
            </a:prstGeom>
          </p:spPr>
        </p:pic>
        <p:sp>
          <p:nvSpPr>
            <p:cNvPr id="8" name="向下箭號 7"/>
            <p:cNvSpPr/>
            <p:nvPr/>
          </p:nvSpPr>
          <p:spPr>
            <a:xfrm rot="1650483">
              <a:off x="5281174" y="1679063"/>
              <a:ext cx="288032" cy="360040"/>
            </a:xfrm>
            <a:prstGeom prst="downArrow">
              <a:avLst/>
            </a:prstGeom>
            <a:solidFill>
              <a:srgbClr val="CC006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向下箭號 30"/>
            <p:cNvSpPr/>
            <p:nvPr/>
          </p:nvSpPr>
          <p:spPr>
            <a:xfrm rot="4015345">
              <a:off x="6450249" y="2897251"/>
              <a:ext cx="288032" cy="360040"/>
            </a:xfrm>
            <a:prstGeom prst="downArrow">
              <a:avLst/>
            </a:prstGeom>
            <a:solidFill>
              <a:srgbClr val="CC006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向下箭號 31"/>
            <p:cNvSpPr/>
            <p:nvPr/>
          </p:nvSpPr>
          <p:spPr>
            <a:xfrm rot="6970215">
              <a:off x="6435149" y="4624507"/>
              <a:ext cx="288032" cy="360040"/>
            </a:xfrm>
            <a:prstGeom prst="downArrow">
              <a:avLst/>
            </a:prstGeom>
            <a:solidFill>
              <a:srgbClr val="CC006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向下箭號 32"/>
            <p:cNvSpPr/>
            <p:nvPr/>
          </p:nvSpPr>
          <p:spPr>
            <a:xfrm rot="9195434">
              <a:off x="5295376" y="5762363"/>
              <a:ext cx="288032" cy="360040"/>
            </a:xfrm>
            <a:prstGeom prst="downArrow">
              <a:avLst/>
            </a:prstGeom>
            <a:solidFill>
              <a:srgbClr val="CC006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" name="群組 8"/>
            <p:cNvGrpSpPr/>
            <p:nvPr/>
          </p:nvGrpSpPr>
          <p:grpSpPr>
            <a:xfrm rot="10800000">
              <a:off x="2237781" y="1674350"/>
              <a:ext cx="1523075" cy="4444788"/>
              <a:chOff x="5433574" y="1784465"/>
              <a:chExt cx="1523075" cy="4444788"/>
            </a:xfrm>
          </p:grpSpPr>
          <p:sp>
            <p:nvSpPr>
              <p:cNvPr id="38" name="向下箭號 37"/>
              <p:cNvSpPr/>
              <p:nvPr/>
            </p:nvSpPr>
            <p:spPr>
              <a:xfrm rot="1650483">
                <a:off x="5433574" y="1784465"/>
                <a:ext cx="288032" cy="360040"/>
              </a:xfrm>
              <a:prstGeom prst="downArrow">
                <a:avLst/>
              </a:prstGeom>
              <a:solidFill>
                <a:srgbClr val="CC0066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向下箭號 38"/>
              <p:cNvSpPr/>
              <p:nvPr/>
            </p:nvSpPr>
            <p:spPr>
              <a:xfrm rot="4015345">
                <a:off x="6632613" y="3049651"/>
                <a:ext cx="288032" cy="360040"/>
              </a:xfrm>
              <a:prstGeom prst="downArrow">
                <a:avLst/>
              </a:prstGeom>
              <a:solidFill>
                <a:srgbClr val="CC0066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0" name="向下箭號 39"/>
              <p:cNvSpPr/>
              <p:nvPr/>
            </p:nvSpPr>
            <p:spPr>
              <a:xfrm rot="6970215">
                <a:off x="6587549" y="4776907"/>
                <a:ext cx="288032" cy="360040"/>
              </a:xfrm>
              <a:prstGeom prst="downArrow">
                <a:avLst/>
              </a:prstGeom>
              <a:solidFill>
                <a:srgbClr val="CC0066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向下箭號 40"/>
              <p:cNvSpPr/>
              <p:nvPr/>
            </p:nvSpPr>
            <p:spPr>
              <a:xfrm rot="9195434">
                <a:off x="5447776" y="5869213"/>
                <a:ext cx="288032" cy="360040"/>
              </a:xfrm>
              <a:prstGeom prst="downArrow">
                <a:avLst/>
              </a:prstGeom>
              <a:solidFill>
                <a:srgbClr val="CC0066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2" name="群組 11"/>
          <p:cNvGrpSpPr/>
          <p:nvPr/>
        </p:nvGrpSpPr>
        <p:grpSpPr>
          <a:xfrm>
            <a:off x="107504" y="102499"/>
            <a:ext cx="3226018" cy="1530399"/>
            <a:chOff x="944802" y="44624"/>
            <a:chExt cx="3946098" cy="1872000"/>
          </a:xfrm>
        </p:grpSpPr>
        <p:grpSp>
          <p:nvGrpSpPr>
            <p:cNvPr id="16" name="群組 15"/>
            <p:cNvGrpSpPr>
              <a:grpSpLocks noChangeAspect="1"/>
            </p:cNvGrpSpPr>
            <p:nvPr/>
          </p:nvGrpSpPr>
          <p:grpSpPr>
            <a:xfrm>
              <a:off x="944802" y="44624"/>
              <a:ext cx="3946098" cy="1872000"/>
              <a:chOff x="201530" y="187034"/>
              <a:chExt cx="4553183" cy="2160000"/>
            </a:xfrm>
          </p:grpSpPr>
          <p:pic>
            <p:nvPicPr>
              <p:cNvPr id="19" name="图片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290" y="187034"/>
                <a:ext cx="4515423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橢圓 19"/>
              <p:cNvSpPr/>
              <p:nvPr/>
            </p:nvSpPr>
            <p:spPr>
              <a:xfrm>
                <a:off x="201530" y="983051"/>
                <a:ext cx="1250525" cy="1250526"/>
              </a:xfrm>
              <a:prstGeom prst="ellipse">
                <a:avLst/>
              </a:prstGeom>
              <a:gradFill>
                <a:gsLst>
                  <a:gs pos="0">
                    <a:srgbClr val="FF6699"/>
                  </a:gs>
                  <a:gs pos="75000">
                    <a:srgbClr val="66CCFF"/>
                  </a:gs>
                  <a:gs pos="50000">
                    <a:srgbClr val="99FF99"/>
                  </a:gs>
                  <a:gs pos="25000">
                    <a:srgbClr val="FFCC66"/>
                  </a:gs>
                  <a:gs pos="100000">
                    <a:srgbClr val="CC99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/>
              <p:cNvSpPr/>
              <p:nvPr/>
            </p:nvSpPr>
            <p:spPr>
              <a:xfrm>
                <a:off x="277311" y="1058832"/>
                <a:ext cx="1098946" cy="10989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7" name="TextBox 15"/>
            <p:cNvSpPr>
              <a:spLocks noChangeArrowheads="1"/>
            </p:cNvSpPr>
            <p:nvPr/>
          </p:nvSpPr>
          <p:spPr bwMode="auto">
            <a:xfrm flipH="1">
              <a:off x="1012949" y="1062613"/>
              <a:ext cx="787400" cy="53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TW" sz="2800" b="1" i="1" dirty="0" smtClean="0"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01</a:t>
              </a:r>
              <a:endParaRPr lang="zh-CN" altLang="en-US" sz="2800" b="1" i="1" dirty="0"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>
              <a:spLocks noChangeArrowheads="1"/>
            </p:cNvSpPr>
            <p:nvPr/>
          </p:nvSpPr>
          <p:spPr bwMode="auto">
            <a:xfrm>
              <a:off x="2239465" y="842544"/>
              <a:ext cx="26514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en-US" sz="2800" b="1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核心素養</a:t>
              </a:r>
              <a:endParaRPr lang="en-US" altLang="zh-TW" sz="28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0" y="339043"/>
            <a:ext cx="9144000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6000" b="1" cap="all" dirty="0" smtClean="0">
                <a:ln w="9000" cmpd="sng">
                  <a:noFill/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</a:rPr>
              <a:t>                 </a:t>
            </a:r>
            <a:r>
              <a:rPr lang="zh-TW" altLang="en-US" sz="6000" b="1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</a:rPr>
              <a:t>素養</a:t>
            </a:r>
            <a:r>
              <a:rPr lang="en-US" altLang="zh-TW" sz="6000" b="1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</a:rPr>
              <a:t>VS</a:t>
            </a:r>
            <a:r>
              <a:rPr lang="zh-TW" altLang="en-US" sz="6000" b="1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</a:rPr>
              <a:t>核心素養</a:t>
            </a:r>
            <a:endParaRPr lang="zh-TW" altLang="en-US" sz="6000" b="1" cap="all" dirty="0">
              <a:ln w="9000" cmpd="sng">
                <a:noFill/>
                <a:prstDash val="solid"/>
              </a:ln>
              <a:solidFill>
                <a:schemeClr val="tx1"/>
              </a:solidFill>
              <a:effectLst>
                <a:reflection blurRad="12700" stA="28000" endPos="45000" dist="381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新細明體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640539" y="2924944"/>
            <a:ext cx="17235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 smtClean="0">
                <a:ln w="22225">
                  <a:solidFill>
                    <a:srgbClr val="A50021"/>
                  </a:solidFill>
                  <a:prstDash val="solid"/>
                </a:ln>
                <a:solidFill>
                  <a:srgbClr val="FF7C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</a:t>
            </a:r>
            <a:endParaRPr lang="en-US" altLang="zh-TW" sz="6000" b="1" dirty="0" smtClean="0">
              <a:ln w="22225">
                <a:solidFill>
                  <a:srgbClr val="A50021"/>
                </a:solidFill>
                <a:prstDash val="solid"/>
              </a:ln>
              <a:solidFill>
                <a:srgbClr val="FF7C8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n w="22225">
                  <a:solidFill>
                    <a:srgbClr val="A50021"/>
                  </a:solidFill>
                  <a:prstDash val="solid"/>
                </a:ln>
                <a:solidFill>
                  <a:srgbClr val="FF7C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素養</a:t>
            </a:r>
            <a:endParaRPr lang="zh-TW" altLang="en-US" sz="6000" b="1" dirty="0">
              <a:ln w="22225">
                <a:solidFill>
                  <a:srgbClr val="A50021"/>
                </a:solidFill>
                <a:prstDash val="solid"/>
              </a:ln>
              <a:solidFill>
                <a:srgbClr val="FF7C8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649010" y="1459651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健康與體育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763741" y="278488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科技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804248" y="451213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綜合活動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649010" y="575363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藝術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1665739" y="579655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自然科學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115617" y="444692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社會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1232379" y="259804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數學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411760" y="147607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語文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56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三面九項核心素養」的圖片搜尋結果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10" y="1248722"/>
            <a:ext cx="6411666" cy="504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6"/>
          <p:cNvSpPr>
            <a:spLocks noChangeArrowheads="1"/>
          </p:cNvSpPr>
          <p:nvPr/>
        </p:nvSpPr>
        <p:spPr bwMode="auto">
          <a:xfrm>
            <a:off x="3138162" y="226094"/>
            <a:ext cx="5758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TW" altLang="en-US" sz="4800" b="1" dirty="0" smtClean="0">
                <a:solidFill>
                  <a:srgbClr val="3F3F3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三大面向與九大項目</a:t>
            </a:r>
            <a:endParaRPr lang="zh-TW" altLang="en-US" sz="1600" dirty="0">
              <a:solidFill>
                <a:srgbClr val="FFC000"/>
              </a:solidFill>
            </a:endParaRPr>
          </a:p>
        </p:txBody>
      </p:sp>
      <p:sp>
        <p:nvSpPr>
          <p:cNvPr id="10" name="TextBox 17"/>
          <p:cNvSpPr>
            <a:spLocks noChangeArrowheads="1"/>
          </p:cNvSpPr>
          <p:nvPr/>
        </p:nvSpPr>
        <p:spPr bwMode="auto">
          <a:xfrm>
            <a:off x="755576" y="332656"/>
            <a:ext cx="23825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TW" altLang="en-US" sz="36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核心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/>
            </a:r>
            <a:br>
              <a:rPr lang="en-US" altLang="zh-TW" sz="36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</a:br>
            <a:r>
              <a:rPr lang="zh-TW" altLang="en-US" sz="36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素養</a:t>
            </a:r>
            <a:endParaRPr lang="en-US" altLang="zh-TW" sz="3600" b="1" dirty="0">
              <a:solidFill>
                <a:srgbClr val="FFFFFF"/>
              </a:solidFill>
              <a:latin typeface="Arial Rounded MT Bold" panose="020F0704030504030204" pitchFamily="34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07504" y="102499"/>
            <a:ext cx="3226018" cy="1530399"/>
            <a:chOff x="944802" y="44624"/>
            <a:chExt cx="3946098" cy="1872000"/>
          </a:xfrm>
        </p:grpSpPr>
        <p:grpSp>
          <p:nvGrpSpPr>
            <p:cNvPr id="12" name="群組 11"/>
            <p:cNvGrpSpPr>
              <a:grpSpLocks noChangeAspect="1"/>
            </p:cNvGrpSpPr>
            <p:nvPr/>
          </p:nvGrpSpPr>
          <p:grpSpPr>
            <a:xfrm>
              <a:off x="944802" y="44624"/>
              <a:ext cx="3946098" cy="1872000"/>
              <a:chOff x="201530" y="187034"/>
              <a:chExt cx="4553183" cy="2160000"/>
            </a:xfrm>
          </p:grpSpPr>
          <p:pic>
            <p:nvPicPr>
              <p:cNvPr id="15" name="图片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290" y="187034"/>
                <a:ext cx="4515423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橢圓 15"/>
              <p:cNvSpPr/>
              <p:nvPr/>
            </p:nvSpPr>
            <p:spPr>
              <a:xfrm>
                <a:off x="201530" y="983051"/>
                <a:ext cx="1250525" cy="1250526"/>
              </a:xfrm>
              <a:prstGeom prst="ellipse">
                <a:avLst/>
              </a:prstGeom>
              <a:gradFill>
                <a:gsLst>
                  <a:gs pos="0">
                    <a:srgbClr val="FF6699"/>
                  </a:gs>
                  <a:gs pos="75000">
                    <a:srgbClr val="66CCFF"/>
                  </a:gs>
                  <a:gs pos="50000">
                    <a:srgbClr val="99FF99"/>
                  </a:gs>
                  <a:gs pos="25000">
                    <a:srgbClr val="FFCC66"/>
                  </a:gs>
                  <a:gs pos="100000">
                    <a:srgbClr val="CC99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/>
              <p:cNvSpPr/>
              <p:nvPr/>
            </p:nvSpPr>
            <p:spPr>
              <a:xfrm>
                <a:off x="277311" y="1058832"/>
                <a:ext cx="1098946" cy="10989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3" name="TextBox 15"/>
            <p:cNvSpPr>
              <a:spLocks noChangeArrowheads="1"/>
            </p:cNvSpPr>
            <p:nvPr/>
          </p:nvSpPr>
          <p:spPr bwMode="auto">
            <a:xfrm flipH="1">
              <a:off x="1012949" y="1062613"/>
              <a:ext cx="787400" cy="53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TW" sz="2800" b="1" i="1" dirty="0" smtClean="0"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01</a:t>
              </a:r>
              <a:endParaRPr lang="zh-CN" altLang="en-US" sz="2800" b="1" i="1" dirty="0"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4" name="TextBox 17"/>
            <p:cNvSpPr>
              <a:spLocks noChangeArrowheads="1"/>
            </p:cNvSpPr>
            <p:nvPr/>
          </p:nvSpPr>
          <p:spPr bwMode="auto">
            <a:xfrm>
              <a:off x="2239465" y="842544"/>
              <a:ext cx="26514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en-US" sz="2800" b="1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核心素養</a:t>
              </a:r>
              <a:endParaRPr lang="en-US" altLang="zh-TW" sz="28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75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6"/>
          <p:cNvSpPr>
            <a:spLocks noChangeArrowheads="1"/>
          </p:cNvSpPr>
          <p:nvPr/>
        </p:nvSpPr>
        <p:spPr bwMode="auto">
          <a:xfrm>
            <a:off x="2987824" y="-99392"/>
            <a:ext cx="583264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TW" altLang="en-US" sz="6000" b="1" dirty="0" smtClean="0">
                <a:solidFill>
                  <a:srgbClr val="3F3F3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作用 與 內涵</a:t>
            </a:r>
            <a:endParaRPr lang="zh-TW" altLang="en-US" sz="3600" dirty="0"/>
          </a:p>
        </p:txBody>
      </p:sp>
      <p:sp>
        <p:nvSpPr>
          <p:cNvPr id="11" name="矩形 10"/>
          <p:cNvSpPr/>
          <p:nvPr/>
        </p:nvSpPr>
        <p:spPr>
          <a:xfrm>
            <a:off x="3642218" y="777478"/>
            <a:ext cx="550178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dirty="0"/>
              <a:t>為落實十二年國民基本教育課程的理念與目標，茲以「核心素養」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做為課程發展之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主軸</a:t>
            </a:r>
            <a:r>
              <a:rPr lang="zh-TW" altLang="en-US" dirty="0"/>
              <a:t>，以裨益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各教育階段間的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連貫</a:t>
            </a:r>
            <a:r>
              <a:rPr lang="zh-TW" altLang="en-US" dirty="0"/>
              <a:t>以及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各領域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科目間的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統整</a:t>
            </a:r>
            <a:r>
              <a:rPr lang="zh-TW" altLang="en-US" dirty="0"/>
              <a:t>。</a:t>
            </a:r>
          </a:p>
        </p:txBody>
      </p:sp>
      <p:sp>
        <p:nvSpPr>
          <p:cNvPr id="9" name="矩形 8"/>
          <p:cNvSpPr/>
          <p:nvPr/>
        </p:nvSpPr>
        <p:spPr>
          <a:xfrm>
            <a:off x="3347864" y="795527"/>
            <a:ext cx="294354" cy="905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0070C0"/>
                </a:solidFill>
              </a:rPr>
              <a:t>p.3</a:t>
            </a:r>
            <a:endParaRPr lang="zh-TW" altLang="en-US" dirty="0">
              <a:solidFill>
                <a:srgbClr val="0070C0"/>
              </a:solidFill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/>
          </p:nvPr>
        </p:nvGraphicFramePr>
        <p:xfrm>
          <a:off x="0" y="1752980"/>
          <a:ext cx="9098804" cy="53609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37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15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9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224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547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547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02241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71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關鍵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要素</a:t>
                      </a:r>
                      <a:endParaRPr lang="zh-TW" sz="800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核心素養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面向</a:t>
                      </a:r>
                      <a:endParaRPr lang="zh-TW" sz="800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核心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素養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項目</a:t>
                      </a:r>
                      <a:endParaRPr lang="zh-TW" sz="800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核心素養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具體內涵</a:t>
                      </a:r>
                      <a:endParaRPr lang="zh-TW" sz="800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國小教育</a:t>
                      </a:r>
                      <a:endParaRPr lang="zh-TW" sz="800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國中教育</a:t>
                      </a:r>
                      <a:endParaRPr lang="zh-TW" sz="800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高級中等教育</a:t>
                      </a:r>
                      <a:endParaRPr lang="zh-TW" sz="800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8771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身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習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者</a:t>
                      </a:r>
                      <a:endParaRPr lang="zh-TW" sz="800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A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800" kern="0" dirty="0">
                          <a:effectLst/>
                        </a:rPr>
                        <a:t>自主行動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A1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身心素質</a:t>
                      </a:r>
                      <a:endParaRPr lang="en-US" altLang="zh-TW" sz="8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與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自我精</a:t>
                      </a:r>
                      <a:r>
                        <a:rPr lang="zh-TW" sz="800" kern="100" dirty="0">
                          <a:effectLst/>
                        </a:rPr>
                        <a:t>進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effectLst/>
                        </a:rPr>
                        <a:t>具備身心健全發展的素質，擁有合宜的人性觀與自我觀，同時透過選擇、分析與運用新知，有效規劃生涯發展，探尋生命意義，並不斷自我精進，追求至善。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E-A1 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具備良好的生活習慣，促進身心健全發展，並認識個人特質，發展生命潛能。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J-A1 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具備良好的身心發展知能與態度，並展現自我潛能、探索人性、自我價值與生命意義、積極實踐。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U-A1 </a:t>
                      </a: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提升各項身心健全發展素質，發展個人潛能，探索自我觀，肯定自我價值，有效規劃生涯，並透過自我精進與超越，追求至善與幸福人生。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58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A2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系統思考</a:t>
                      </a:r>
                      <a:endParaRPr lang="en-US" altLang="zh-TW" sz="8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與</a:t>
                      </a:r>
                      <a:endParaRPr lang="en-US" altLang="zh-TW" sz="8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解決問題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effectLst/>
                        </a:rPr>
                        <a:t>具備問題理解、思辨分析、推理批判的系統思考與後設思考素養，並能行動與反思，以有效處理及解決生活、生命問題。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E-A2 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具備探索問題的思考能力，並透過體驗與實踐處理日常生活問題。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J-A2 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具備理解情境全貌，並做獨立思考與分析的知能，運用適當的策略處理解決生活及生命議題。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U-A2 </a:t>
                      </a: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具備系統思考、分析與探索的素養，深化後設思考，並積極面對挑戰以解決人生的各種問題。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58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A3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規劃執行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與</a:t>
                      </a:r>
                      <a:endParaRPr lang="en-US" altLang="zh-TW" sz="8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創新應變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effectLst/>
                        </a:rPr>
                        <a:t>具備規劃及執行計畫的能力，並試探與發展多元專業知能、充實生活經驗，發揮創新精神，以因應社會變遷、增進個人的彈性適應力。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E-A3</a:t>
                      </a: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具備擬定計畫與實作的能力，並以創新思考方式，因應日常生活情境。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J-A3 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具備善用資源以擬定計畫，有效執行，並發揮主動學習與創新求變的素養。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U-A3 </a:t>
                      </a: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具備規劃、實踐與檢討反省的素養，並以創新的態度與作為因應新的情境或問題。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97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B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溝通互動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B1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符號運用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effectLst/>
                        </a:rPr>
                        <a:t>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溝通表達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effectLst/>
                        </a:rPr>
                        <a:t>具備理解及使用語言、文字、數理、肢體及藝術等各種符號進行表達、溝通及互動，並能瞭解與同理他人，應用在日常生活及工作上。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E-B1</a:t>
                      </a:r>
                      <a:r>
                        <a:rPr lang="zh-TW" sz="800" kern="100">
                          <a:solidFill>
                            <a:schemeClr val="tx1"/>
                          </a:solidFill>
                          <a:effectLst/>
                        </a:rPr>
                        <a:t>具備「聽、說、讀、寫、作」的基本語文素養，並具有生活所需的基礎數理、肢體及藝術等符號知能，能以同理心應用在生活與人際溝通。</a:t>
                      </a:r>
                      <a:endParaRPr lang="zh-TW" sz="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J-B1 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具備運用各類符號表情達意的素養，能以同理心與人溝通互動，並理解數理、美學等基本概念，應用於日常生活中。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U-B1 </a:t>
                      </a: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具備精確掌握各類符號表達的能力，以進行經驗、思想、價值與情意之表達，能以同理心與他人溝通並解決問題。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58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B2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科技資訊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effectLst/>
                        </a:rPr>
                        <a:t>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媒體素養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>
                          <a:effectLst/>
                        </a:rPr>
                        <a:t>具備善用科技、資訊與各類媒體之能力，培養相關倫理及媒體識讀的素養，俾能分析、思辨、批判人與科技、資訊及媒體之關係。</a:t>
                      </a:r>
                      <a:endParaRPr lang="zh-TW" sz="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E-B2 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具備科技與資訊應用的基本素養，並理解各類媒體內容的意義與影響。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J-B2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具備善用科技、資訊與媒體以增進學習的素養，並察覺、思辨人與科技、資訊、媒體的互動關係。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U-B2</a:t>
                      </a: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具備適當運用科技、資訊與媒體之素養，進行各類媒體識讀與批判，並能反思科技、資訊與媒體倫理的議題。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87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B3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藝術涵養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effectLst/>
                        </a:rPr>
                        <a:t>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美感素養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effectLst/>
                        </a:rPr>
                        <a:t>具備藝術感知、創作與鑑賞能力，體會藝術文化之美，透過生活美學的省思，豐富美感體驗，培養對美善的人事物，進行賞析、建構與分享的態度與能力。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E-B3 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具備藝術創作與欣賞的基本素養，促進多元感官的發展，培養生活環境中的美感體驗。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J-B3 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具備藝術展演的一般知能及表現，欣賞各種藝術的風格和價值，並瞭解美感的特質、認知與表現方式，增進生活的豐富性與美感體驗。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U-B3</a:t>
                      </a: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具備藝術感知、欣賞、創作與鑑賞的能力，體會藝術創作與社會、歷史、文化之間的互動關係，透過生活美學的涵養，對美善的人事物，進行賞析、建構與分享。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97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社會參與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C1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道德實踐</a:t>
                      </a:r>
                      <a:endParaRPr lang="zh-TW" sz="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effectLst/>
                        </a:rPr>
                        <a:t>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effectLst/>
                        </a:rPr>
                        <a:t>公民意識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effectLst/>
                        </a:rPr>
                        <a:t>具備道德實踐的素養，從個人小我到社會公民，循序漸進，養成社會責任感及公民意識，主動關注公共議題並積極參與社會活動，關懷自然生態與人類永續發展，而展現知善、樂善與行善的品德。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E-C1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具備個人生活道德的知識與是非判斷的能力，理解並遵守社會道德規範，培養公民意識，關懷生態環境。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J-C1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培養道德思辨與實踐能力，具備民主素養、法治觀念與環境意識，並主動參與公益團體活動，關懷生命倫理議題與生態環境。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U-C1</a:t>
                      </a: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具備對道德課題與公共議題的思考與對話素養，培養良好品德、公民意識與社會責任，主動參與環境保育與社會公益活動。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58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</a:rPr>
                        <a:t>C2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人際關係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團隊合作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具備友善的人際情懷及與他人建立良好的互動關係，並發展與人溝通協調、包容異己、社會參與及服務等團隊合作的素養。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</a:rPr>
                        <a:t>E-C2</a:t>
                      </a:r>
                      <a:r>
                        <a:rPr lang="zh-TW" sz="800" b="0" kern="100">
                          <a:solidFill>
                            <a:schemeClr val="tx1"/>
                          </a:solidFill>
                          <a:effectLst/>
                        </a:rPr>
                        <a:t>具備理解他人感受，樂於與人互動，並與團隊成員合作之素養。</a:t>
                      </a:r>
                      <a:endParaRPr lang="zh-TW" sz="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</a:rPr>
                        <a:t>J-C2</a:t>
                      </a:r>
                      <a:r>
                        <a:rPr lang="zh-TW" sz="800" b="0" kern="100">
                          <a:solidFill>
                            <a:schemeClr val="tx1"/>
                          </a:solidFill>
                          <a:effectLst/>
                        </a:rPr>
                        <a:t>具備利他與合群的知能與態度，並培育相互合作及與人和諧互動的素養。</a:t>
                      </a:r>
                      <a:endParaRPr lang="zh-TW" sz="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U-C2</a:t>
                      </a: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發展適切的人際互動關係，並展現包容異己、溝通協調及團隊合作的精神與行動。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887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</a:rPr>
                        <a:t>C3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多元文化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國際理解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具備自我文化認同的信念，並尊重與欣賞多元文化，積極關心全球議題及國際情勢，且能順應時代脈動與社會需要，發展國際理解、多元文化價值觀與世界和平的胸懷。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</a:rPr>
                        <a:t>E-C3</a:t>
                      </a: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具備理解與關心本土與國際事務的素養，並認識與包容文化的多元性。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</a:rPr>
                        <a:t>J-C3</a:t>
                      </a: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具備敏察和接納多元文化的涵養，關心本土與國際事務，並尊重與欣賞差異。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U-C3</a:t>
                      </a:r>
                      <a:r>
                        <a:rPr lang="zh-TW" sz="800" b="0" kern="100" dirty="0">
                          <a:solidFill>
                            <a:schemeClr val="tx1"/>
                          </a:solidFill>
                          <a:effectLst/>
                        </a:rPr>
                        <a:t>在堅定自我文化價值的同時，又能尊重欣賞多元文化，拓展國際化視野，並主動關心全球議題或國際情勢，具備國際移動力。</a:t>
                      </a:r>
                      <a:endParaRPr lang="zh-TW" sz="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5" name="TextBox 17"/>
          <p:cNvSpPr>
            <a:spLocks noChangeArrowheads="1"/>
          </p:cNvSpPr>
          <p:nvPr/>
        </p:nvSpPr>
        <p:spPr bwMode="auto">
          <a:xfrm>
            <a:off x="893270" y="332656"/>
            <a:ext cx="23825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TW" altLang="en-US" sz="36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如何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/>
            </a:r>
            <a:br>
              <a:rPr lang="en-US" altLang="zh-TW" sz="36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</a:br>
            <a:r>
              <a:rPr lang="zh-TW" altLang="en-US" sz="36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實踐</a:t>
            </a:r>
            <a:endParaRPr lang="en-US" altLang="zh-TW" sz="3600" b="1" dirty="0">
              <a:solidFill>
                <a:srgbClr val="FFFFFF"/>
              </a:solidFill>
              <a:latin typeface="Arial Rounded MT Bold" panose="020F0704030504030204" pitchFamily="34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07504" y="102499"/>
            <a:ext cx="3226018" cy="1530399"/>
            <a:chOff x="944802" y="44624"/>
            <a:chExt cx="3946098" cy="1872000"/>
          </a:xfrm>
        </p:grpSpPr>
        <p:grpSp>
          <p:nvGrpSpPr>
            <p:cNvPr id="17" name="群組 16"/>
            <p:cNvGrpSpPr>
              <a:grpSpLocks noChangeAspect="1"/>
            </p:cNvGrpSpPr>
            <p:nvPr/>
          </p:nvGrpSpPr>
          <p:grpSpPr>
            <a:xfrm>
              <a:off x="944802" y="44624"/>
              <a:ext cx="3946098" cy="1872000"/>
              <a:chOff x="201530" y="187034"/>
              <a:chExt cx="4553183" cy="2160000"/>
            </a:xfrm>
          </p:grpSpPr>
          <p:pic>
            <p:nvPicPr>
              <p:cNvPr id="20" name="图片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290" y="187034"/>
                <a:ext cx="4515423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橢圓 20"/>
              <p:cNvSpPr/>
              <p:nvPr/>
            </p:nvSpPr>
            <p:spPr>
              <a:xfrm>
                <a:off x="201530" y="983051"/>
                <a:ext cx="1250525" cy="1250526"/>
              </a:xfrm>
              <a:prstGeom prst="ellipse">
                <a:avLst/>
              </a:prstGeom>
              <a:gradFill>
                <a:gsLst>
                  <a:gs pos="0">
                    <a:srgbClr val="FF6699"/>
                  </a:gs>
                  <a:gs pos="75000">
                    <a:srgbClr val="66CCFF"/>
                  </a:gs>
                  <a:gs pos="50000">
                    <a:srgbClr val="99FF99"/>
                  </a:gs>
                  <a:gs pos="25000">
                    <a:srgbClr val="FFCC66"/>
                  </a:gs>
                  <a:gs pos="100000">
                    <a:srgbClr val="CC99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21"/>
              <p:cNvSpPr/>
              <p:nvPr/>
            </p:nvSpPr>
            <p:spPr>
              <a:xfrm>
                <a:off x="277311" y="1058832"/>
                <a:ext cx="1098946" cy="10989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" name="TextBox 15"/>
            <p:cNvSpPr>
              <a:spLocks noChangeArrowheads="1"/>
            </p:cNvSpPr>
            <p:nvPr/>
          </p:nvSpPr>
          <p:spPr bwMode="auto">
            <a:xfrm flipH="1">
              <a:off x="1012949" y="1062613"/>
              <a:ext cx="787400" cy="53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TW" sz="2800" b="1" i="1" dirty="0" smtClean="0"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02</a:t>
              </a:r>
              <a:endParaRPr lang="zh-CN" altLang="en-US" sz="2800" b="1" i="1" dirty="0"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9" name="TextBox 17"/>
            <p:cNvSpPr>
              <a:spLocks noChangeArrowheads="1"/>
            </p:cNvSpPr>
            <p:nvPr/>
          </p:nvSpPr>
          <p:spPr bwMode="auto">
            <a:xfrm>
              <a:off x="2239465" y="842543"/>
              <a:ext cx="2651435" cy="64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en-US" sz="2800" b="1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如何實踐</a:t>
              </a:r>
              <a:endParaRPr lang="en-US" altLang="zh-TW" sz="28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341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6"/>
          <p:cNvSpPr>
            <a:spLocks noChangeArrowheads="1"/>
          </p:cNvSpPr>
          <p:nvPr/>
        </p:nvSpPr>
        <p:spPr bwMode="auto">
          <a:xfrm>
            <a:off x="3059832" y="226094"/>
            <a:ext cx="58326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TW" altLang="zh-TW" sz="4800" b="1" dirty="0" smtClean="0">
                <a:solidFill>
                  <a:srgbClr val="3F3F3F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介入</a:t>
            </a:r>
            <a:r>
              <a:rPr lang="zh-TW" altLang="en-US" sz="4800" b="1" dirty="0" smtClean="0">
                <a:solidFill>
                  <a:srgbClr val="3F3F3F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TW" sz="4800" b="1" dirty="0" smtClean="0">
                <a:solidFill>
                  <a:srgbClr val="3F3F3F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+</a:t>
            </a:r>
            <a:r>
              <a:rPr lang="zh-TW" altLang="en-US" sz="4800" b="1" dirty="0" smtClean="0">
                <a:solidFill>
                  <a:srgbClr val="3F3F3F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 </a:t>
            </a:r>
            <a:r>
              <a:rPr lang="zh-TW" altLang="zh-TW" sz="4800" b="1" dirty="0" smtClean="0">
                <a:solidFill>
                  <a:srgbClr val="3F3F3F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產出</a:t>
            </a:r>
            <a:endParaRPr lang="zh-TW" altLang="en-US" sz="4800" b="1" dirty="0">
              <a:solidFill>
                <a:srgbClr val="3F3F3F"/>
              </a:solidFill>
              <a:latin typeface="Arial Rounded MT Bold" panose="020F07040305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7740352" y="6529490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引自范信賢研究員</a:t>
            </a:r>
            <a:endParaRPr lang="zh-TW" altLang="en-US" sz="12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28775">
            <a:off x="3975985" y="1869149"/>
            <a:ext cx="1657906" cy="137570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9147" y="2587835"/>
            <a:ext cx="3783333" cy="342359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 rot="492110">
            <a:off x="3777456" y="4452726"/>
            <a:ext cx="22528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TW" sz="3600" b="1" cap="none" spc="0" dirty="0" smtClean="0">
                <a:ln/>
                <a:solidFill>
                  <a:schemeClr val="accent4"/>
                </a:solidFill>
                <a:effectLst/>
                <a:latin typeface="Cooper Black" panose="0208090404030B020404" pitchFamily="18" charset="0"/>
              </a:rPr>
              <a:t>outcome</a:t>
            </a:r>
            <a:endParaRPr lang="zh-TW" altLang="en-US" sz="3600" b="1" cap="none" spc="0" dirty="0">
              <a:ln/>
              <a:solidFill>
                <a:schemeClr val="accent4"/>
              </a:solidFill>
              <a:effectLst/>
              <a:latin typeface="Cooper Black" panose="0208090404030B020404" pitchFamily="18" charset="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2" r="5175" b="23543"/>
          <a:stretch/>
        </p:blipFill>
        <p:spPr>
          <a:xfrm>
            <a:off x="171561" y="2360886"/>
            <a:ext cx="3838647" cy="3600400"/>
          </a:xfrm>
          <a:prstGeom prst="rect">
            <a:avLst/>
          </a:prstGeom>
        </p:spPr>
      </p:pic>
      <p:sp>
        <p:nvSpPr>
          <p:cNvPr id="19" name="向下箭號 18"/>
          <p:cNvSpPr/>
          <p:nvPr/>
        </p:nvSpPr>
        <p:spPr>
          <a:xfrm rot="4034208">
            <a:off x="4245089" y="2382373"/>
            <a:ext cx="720000" cy="1800000"/>
          </a:xfrm>
          <a:prstGeom prst="downArrow">
            <a:avLst/>
          </a:prstGeom>
          <a:solidFill>
            <a:srgbClr val="CC006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 rot="16575340">
            <a:off x="4324717" y="4305322"/>
            <a:ext cx="720000" cy="1800000"/>
          </a:xfrm>
          <a:prstGeom prst="downArrow">
            <a:avLst/>
          </a:prstGeom>
          <a:solidFill>
            <a:srgbClr val="00006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107504" y="102499"/>
            <a:ext cx="3226018" cy="1530399"/>
            <a:chOff x="944802" y="44624"/>
            <a:chExt cx="3946098" cy="1872000"/>
          </a:xfrm>
        </p:grpSpPr>
        <p:grpSp>
          <p:nvGrpSpPr>
            <p:cNvPr id="22" name="群組 21"/>
            <p:cNvGrpSpPr>
              <a:grpSpLocks noChangeAspect="1"/>
            </p:cNvGrpSpPr>
            <p:nvPr/>
          </p:nvGrpSpPr>
          <p:grpSpPr>
            <a:xfrm>
              <a:off x="944802" y="44624"/>
              <a:ext cx="3946098" cy="1872000"/>
              <a:chOff x="201530" y="187034"/>
              <a:chExt cx="4553183" cy="2160000"/>
            </a:xfrm>
          </p:grpSpPr>
          <p:pic>
            <p:nvPicPr>
              <p:cNvPr id="25" name="图片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290" y="187034"/>
                <a:ext cx="4515423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橢圓 25"/>
              <p:cNvSpPr/>
              <p:nvPr/>
            </p:nvSpPr>
            <p:spPr>
              <a:xfrm>
                <a:off x="201530" y="983051"/>
                <a:ext cx="1250525" cy="1250526"/>
              </a:xfrm>
              <a:prstGeom prst="ellipse">
                <a:avLst/>
              </a:prstGeom>
              <a:gradFill>
                <a:gsLst>
                  <a:gs pos="0">
                    <a:srgbClr val="FF6699"/>
                  </a:gs>
                  <a:gs pos="75000">
                    <a:srgbClr val="66CCFF"/>
                  </a:gs>
                  <a:gs pos="50000">
                    <a:srgbClr val="99FF99"/>
                  </a:gs>
                  <a:gs pos="25000">
                    <a:srgbClr val="FFCC66"/>
                  </a:gs>
                  <a:gs pos="100000">
                    <a:srgbClr val="CC99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橢圓 26"/>
              <p:cNvSpPr/>
              <p:nvPr/>
            </p:nvSpPr>
            <p:spPr>
              <a:xfrm>
                <a:off x="277311" y="1058832"/>
                <a:ext cx="1098946" cy="10989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3" name="TextBox 15"/>
            <p:cNvSpPr>
              <a:spLocks noChangeArrowheads="1"/>
            </p:cNvSpPr>
            <p:nvPr/>
          </p:nvSpPr>
          <p:spPr bwMode="auto">
            <a:xfrm flipH="1">
              <a:off x="1012949" y="1062613"/>
              <a:ext cx="787400" cy="53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TW" sz="2800" b="1" i="1" dirty="0" smtClean="0"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02</a:t>
              </a:r>
              <a:endParaRPr lang="zh-CN" altLang="en-US" sz="2800" b="1" i="1" dirty="0"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4" name="TextBox 17"/>
            <p:cNvSpPr>
              <a:spLocks noChangeArrowheads="1"/>
            </p:cNvSpPr>
            <p:nvPr/>
          </p:nvSpPr>
          <p:spPr bwMode="auto">
            <a:xfrm>
              <a:off x="2239465" y="842543"/>
              <a:ext cx="2651435" cy="64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en-US" sz="2800" b="1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如何實踐</a:t>
              </a:r>
              <a:endParaRPr lang="en-US" altLang="zh-TW" sz="28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29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格 11"/>
          <p:cNvGraphicFramePr>
            <a:graphicFrameLocks noGrp="1"/>
          </p:cNvGraphicFramePr>
          <p:nvPr>
            <p:extLst/>
          </p:nvPr>
        </p:nvGraphicFramePr>
        <p:xfrm>
          <a:off x="0" y="1752980"/>
          <a:ext cx="9098804" cy="53609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37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15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9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224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547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547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02241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71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關鍵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要素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核心素養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面向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核心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素養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項目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核心素養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具體內涵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國小教育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國中教育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高級中等教育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8771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身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習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者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800" kern="0" dirty="0">
                          <a:solidFill>
                            <a:schemeClr val="bg1"/>
                          </a:solidFill>
                          <a:effectLst/>
                        </a:rPr>
                        <a:t>自主行動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A1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身心素質</a:t>
                      </a:r>
                      <a:endParaRPr lang="en-US" altLang="zh-TW" sz="800" kern="1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與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自我精</a:t>
                      </a: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進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具備身心健全發展的素質，擁有合宜的人性觀與自我觀，同時透過選擇、分析與運用新知，有效規劃生涯發展，探尋生命意義，並不斷自我精進，追求至善。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</a:rPr>
                        <a:t>E-A1 </a:t>
                      </a: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具備良好的生活習慣，促進身心健全發展，並認識個人特質，發展生命潛能。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</a:rPr>
                        <a:t>J-A1 </a:t>
                      </a: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具備良好的身心發展知能與態度，並展現自我潛能、探索人性、自我價值與生命意義、積極實踐。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/>
                          </a:solidFill>
                          <a:effectLst/>
                        </a:rPr>
                        <a:t>U-A1 </a:t>
                      </a:r>
                      <a:r>
                        <a:rPr lang="zh-TW" sz="800" b="0" kern="100" dirty="0">
                          <a:solidFill>
                            <a:schemeClr val="bg1"/>
                          </a:solidFill>
                          <a:effectLst/>
                        </a:rPr>
                        <a:t>提升各項身心健全發展素質，發展個人潛能，探索自我觀，肯定自我價值，有效規劃生涯，並透過自我精進與超越，追求至善與幸福人生。</a:t>
                      </a:r>
                      <a:endParaRPr lang="zh-TW" sz="8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58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A2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系統思考</a:t>
                      </a:r>
                      <a:endParaRPr lang="en-US" altLang="zh-TW" sz="800" kern="1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與</a:t>
                      </a:r>
                      <a:endParaRPr lang="en-US" altLang="zh-TW" sz="800" kern="1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解決問題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具備問題理解、思辨分析、推理批判的系統思考與後設思考素養，並能行動與反思，以有效處理及解決生活、生命問題。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</a:rPr>
                        <a:t>E-A2 </a:t>
                      </a: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具備探索問題的思考能力，並透過體驗與實踐處理日常生活問題。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</a:rPr>
                        <a:t>J-A2 </a:t>
                      </a: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具備理解情境全貌，並做獨立思考與分析的知能，運用適當的策略處理解決生活及生命議題。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/>
                          </a:solidFill>
                          <a:effectLst/>
                        </a:rPr>
                        <a:t>U-A2 </a:t>
                      </a:r>
                      <a:r>
                        <a:rPr lang="zh-TW" sz="800" b="0" kern="100" dirty="0">
                          <a:solidFill>
                            <a:schemeClr val="bg1"/>
                          </a:solidFill>
                          <a:effectLst/>
                        </a:rPr>
                        <a:t>具備系統思考、分析與探索的素養，深化後設思考，並積極面對挑戰以解決人生的各種問題。</a:t>
                      </a:r>
                      <a:endParaRPr lang="zh-TW" sz="8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58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A3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規劃執行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與</a:t>
                      </a:r>
                      <a:endParaRPr lang="en-US" altLang="zh-TW" sz="800" kern="1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創新應變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具備規劃及執行計畫的能力，並試探與發展多元專業知能、充實生活經驗，發揮創新精神，以因應社會變遷、增進個人的彈性適應力。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</a:rPr>
                        <a:t>E-A3</a:t>
                      </a: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具備擬定計畫與實作的能力，並以創新思考方式，因應日常生活情境。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</a:rPr>
                        <a:t>J-A3 </a:t>
                      </a: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具備善用資源以擬定計畫，有效執行，並發揮主動學習與創新求變的素養。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/>
                          </a:solidFill>
                          <a:effectLst/>
                        </a:rPr>
                        <a:t>U-A3 </a:t>
                      </a:r>
                      <a:r>
                        <a:rPr lang="zh-TW" sz="800" b="0" kern="100" dirty="0">
                          <a:solidFill>
                            <a:schemeClr val="bg1"/>
                          </a:solidFill>
                          <a:effectLst/>
                        </a:rPr>
                        <a:t>具備規劃、實踐與檢討反省的素養，並以創新的態度與作為因應新的情境或問題。</a:t>
                      </a:r>
                      <a:endParaRPr lang="zh-TW" sz="8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97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溝通互動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B1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符號運用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溝通表達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具備理解及使用語言、文字、數理、肢體及藝術等各種符號進行表達、溝通及互動，並能瞭解與同理他人，應用在日常生活及工作上。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E-B1</a:t>
                      </a:r>
                      <a:r>
                        <a:rPr lang="zh-TW" sz="800" kern="100">
                          <a:solidFill>
                            <a:schemeClr val="bg1"/>
                          </a:solidFill>
                          <a:effectLst/>
                        </a:rPr>
                        <a:t>具備「聽、說、讀、寫、作」的基本語文素養，並具有生活所需的基礎數理、肢體及藝術等符號知能，能以同理心應用在生活與人際溝通。</a:t>
                      </a:r>
                      <a:endParaRPr lang="zh-TW" sz="8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J-B1 </a:t>
                      </a: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具備運用各類符號表情達意的素養，能以同理心與人溝通互動，並理解數理、美學等基本概念，應用於日常生活中。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/>
                          </a:solidFill>
                          <a:effectLst/>
                        </a:rPr>
                        <a:t>U-B1 </a:t>
                      </a:r>
                      <a:r>
                        <a:rPr lang="zh-TW" sz="800" b="0" kern="100" dirty="0">
                          <a:solidFill>
                            <a:schemeClr val="bg1"/>
                          </a:solidFill>
                          <a:effectLst/>
                        </a:rPr>
                        <a:t>具備精確掌握各類符號表達的能力，以進行經驗、思想、價值與情意之表達，能以同理心與他人溝通並解決問題。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TW" sz="8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58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B2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科技資訊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媒體素養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具備善用科技、資訊與各類媒體之能力，培養相關倫理及媒體識讀的素養，俾能分析、思辨、批判人與科技、資訊及媒體之關係。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E-B2 </a:t>
                      </a: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具備科技與資訊應用的基本素養，並理解各類媒體內容的意義與影響。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J-B2</a:t>
                      </a: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具備善用科技、資訊與媒體以增進學習的素養，並察覺、思辨人與科技、資訊、媒體的互動關係。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/>
                          </a:solidFill>
                          <a:effectLst/>
                        </a:rPr>
                        <a:t>U-B2</a:t>
                      </a:r>
                      <a:r>
                        <a:rPr lang="zh-TW" sz="800" b="0" kern="100" dirty="0">
                          <a:solidFill>
                            <a:schemeClr val="bg1"/>
                          </a:solidFill>
                          <a:effectLst/>
                        </a:rPr>
                        <a:t>具備適當運用科技、資訊與媒體之素養，進行各類媒體識讀與批判，並能反思科技、資訊與媒體倫理的議題。</a:t>
                      </a:r>
                      <a:endParaRPr lang="zh-TW" sz="8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87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B3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藝術涵養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/>
                          </a:solidFill>
                          <a:effectLst/>
                        </a:rPr>
                        <a:t>美感素養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具備藝術感知、創作與鑑賞能力，體會藝術文化之美，透過生活美學的省思，豐富美感體驗，培養對美善的人事物，進行賞析、建構與分享的態度與能力。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E-B3 </a:t>
                      </a: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具備藝術創作與欣賞的基本素養，促進多元感官的發展，培養生活環境中的美感體驗。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/>
                          </a:solidFill>
                          <a:effectLst/>
                        </a:rPr>
                        <a:t>J-B3 </a:t>
                      </a:r>
                      <a:r>
                        <a:rPr lang="zh-TW" sz="800" kern="100" dirty="0">
                          <a:solidFill>
                            <a:schemeClr val="bg1"/>
                          </a:solidFill>
                          <a:effectLst/>
                        </a:rPr>
                        <a:t>具備藝術展演的一般知能及表現，欣賞各種藝術的風格和價值，並瞭解美感的特質、認知與表現方式，增進生活的豐富性與美感體驗。</a:t>
                      </a:r>
                      <a:endParaRPr lang="zh-TW" sz="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/>
                          </a:solidFill>
                          <a:effectLst/>
                        </a:rPr>
                        <a:t>U-B3</a:t>
                      </a:r>
                      <a:r>
                        <a:rPr lang="zh-TW" sz="800" b="0" kern="100" dirty="0">
                          <a:solidFill>
                            <a:schemeClr val="bg1"/>
                          </a:solidFill>
                          <a:effectLst/>
                        </a:rPr>
                        <a:t>具備藝術感知、欣賞、創作與鑑賞的能力，體會藝術創作與社會、歷史、文化之間的互動關係，透過生活美學的涵養，對美善的人事物，進行賞析、建構與分享。</a:t>
                      </a:r>
                      <a:endParaRPr lang="zh-TW" sz="8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97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C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b="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社會參與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C1</a:t>
                      </a:r>
                      <a:endParaRPr lang="zh-TW" sz="8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道德實踐</a:t>
                      </a:r>
                      <a:endParaRPr lang="zh-TW" sz="8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公民意識</a:t>
                      </a:r>
                      <a:endParaRPr lang="zh-TW" sz="8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具備道德實踐的素養，從個人小我到社會公民，循序漸進，養成社會責任感及公民意識，主動關注公共議題並積極參與社會活動，關懷自然生態與人類永續發展，而展現知善、樂善與行善的品德。</a:t>
                      </a:r>
                      <a:endParaRPr lang="zh-TW" sz="8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E-C1</a:t>
                      </a:r>
                      <a:r>
                        <a:rPr lang="zh-TW" sz="8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具備個人生活道德的知識與是非判斷的能力，理解並遵守社會道德規範，培養公民意識，關懷生態環境。</a:t>
                      </a:r>
                      <a:endParaRPr lang="zh-TW" sz="8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J-C1</a:t>
                      </a:r>
                      <a:r>
                        <a:rPr lang="zh-TW" sz="8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培養道德思辨與實踐能力，具備民主素養、法治觀念與環境意識，並主動參與公益團體活動，關懷生命倫理議題與生態環境。</a:t>
                      </a:r>
                      <a:endParaRPr lang="zh-TW" sz="8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U-C1</a:t>
                      </a:r>
                      <a:r>
                        <a:rPr lang="zh-TW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具備對道德課題與公共議題的思考與對話素養，培養良好品德、公民意識與社會責任，主動參與環境保育與社會公益活動。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58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C2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b="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人際關係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b="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團隊合作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具備友善的人際情懷及與他人建立良好的互動關係，並發展與人溝通協調、包容異己、社會參與及服務等團隊合作的素養。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E-C2</a:t>
                      </a:r>
                      <a:r>
                        <a:rPr lang="zh-TW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具備理解他人感受，樂於與人互動，並與團隊成員合作之素養。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J-C2</a:t>
                      </a:r>
                      <a:r>
                        <a:rPr lang="zh-TW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具備利他與合群的知能與態度，並培育相互合作及與人和諧互動的素養。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U-C2</a:t>
                      </a:r>
                      <a:r>
                        <a:rPr lang="zh-TW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發展適切的人際互動關係，並展現包容異己、溝通協調及團隊合作的精神與行動。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887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C3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b="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多元文化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b="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國際理解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具備自我文化認同的信念，並尊重與欣賞多元文化，積極關心全球議題及國際情勢，且能順應時代脈動與社會需要，發展國際理解、多元文化價值觀與世界和平的胸懷。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E-C3</a:t>
                      </a:r>
                      <a:r>
                        <a:rPr lang="zh-TW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具備理解與關心本土與國際事務的素養，並認識與包容文化的多元性。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J-C3</a:t>
                      </a:r>
                      <a:r>
                        <a:rPr lang="zh-TW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具備敏察和接納多元文化的涵養，關心本土與國際事務，並尊重與欣賞差異。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U-C3</a:t>
                      </a:r>
                      <a:r>
                        <a:rPr lang="zh-TW" sz="800" b="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在堅定自我文化價值的同時，又能尊重欣賞多元文化，拓展國際化視野，並主動關心全球議題或國際情勢，具備國際移動力。</a:t>
                      </a:r>
                      <a:endParaRPr lang="zh-TW" sz="8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8118" marR="1811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89441"/>
            <a:ext cx="3993089" cy="3791887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17" name="TextBox 16"/>
          <p:cNvSpPr>
            <a:spLocks noChangeArrowheads="1"/>
          </p:cNvSpPr>
          <p:nvPr/>
        </p:nvSpPr>
        <p:spPr bwMode="auto">
          <a:xfrm>
            <a:off x="2411760" y="188640"/>
            <a:ext cx="58326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TW" altLang="en-US" sz="5400" b="1" cap="all" dirty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拼圖 </a:t>
            </a:r>
            <a:r>
              <a:rPr lang="en-US" altLang="zh-TW" sz="5400" b="1" cap="all" dirty="0" smtClean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+</a:t>
            </a:r>
            <a:r>
              <a:rPr lang="zh-TW" altLang="en-US" sz="5400" b="1" cap="all" dirty="0" smtClean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 </a:t>
            </a:r>
            <a:r>
              <a:rPr lang="zh-TW" altLang="en-US" sz="5400" b="1" cap="all" dirty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共織</a:t>
            </a:r>
            <a:endParaRPr lang="zh-TW" altLang="en-US" sz="5400" b="1" cap="all" dirty="0">
              <a:ln w="9000" cmpd="sng">
                <a:noFill/>
                <a:prstDash val="solid"/>
              </a:ln>
              <a:effectLst>
                <a:reflection blurRad="12700" stA="28000" endPos="45000" dist="381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新細明體" charset="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07504" y="102499"/>
            <a:ext cx="3226018" cy="1530399"/>
            <a:chOff x="944802" y="44624"/>
            <a:chExt cx="3946098" cy="1872000"/>
          </a:xfrm>
        </p:grpSpPr>
        <p:grpSp>
          <p:nvGrpSpPr>
            <p:cNvPr id="18" name="群組 17"/>
            <p:cNvGrpSpPr>
              <a:grpSpLocks noChangeAspect="1"/>
            </p:cNvGrpSpPr>
            <p:nvPr/>
          </p:nvGrpSpPr>
          <p:grpSpPr>
            <a:xfrm>
              <a:off x="944802" y="44624"/>
              <a:ext cx="3946098" cy="1872000"/>
              <a:chOff x="201530" y="187034"/>
              <a:chExt cx="4553183" cy="2160000"/>
            </a:xfrm>
          </p:grpSpPr>
          <p:pic>
            <p:nvPicPr>
              <p:cNvPr id="21" name="图片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290" y="187034"/>
                <a:ext cx="4515423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橢圓 21"/>
              <p:cNvSpPr/>
              <p:nvPr/>
            </p:nvSpPr>
            <p:spPr>
              <a:xfrm>
                <a:off x="201530" y="983051"/>
                <a:ext cx="1250525" cy="1250526"/>
              </a:xfrm>
              <a:prstGeom prst="ellipse">
                <a:avLst/>
              </a:prstGeom>
              <a:gradFill>
                <a:gsLst>
                  <a:gs pos="0">
                    <a:srgbClr val="FF6699"/>
                  </a:gs>
                  <a:gs pos="75000">
                    <a:srgbClr val="66CCFF"/>
                  </a:gs>
                  <a:gs pos="50000">
                    <a:srgbClr val="99FF99"/>
                  </a:gs>
                  <a:gs pos="25000">
                    <a:srgbClr val="FFCC66"/>
                  </a:gs>
                  <a:gs pos="100000">
                    <a:srgbClr val="CC99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/>
              <p:cNvSpPr/>
              <p:nvPr/>
            </p:nvSpPr>
            <p:spPr>
              <a:xfrm>
                <a:off x="277311" y="1058832"/>
                <a:ext cx="1098946" cy="10989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9" name="TextBox 15"/>
            <p:cNvSpPr>
              <a:spLocks noChangeArrowheads="1"/>
            </p:cNvSpPr>
            <p:nvPr/>
          </p:nvSpPr>
          <p:spPr bwMode="auto">
            <a:xfrm flipH="1">
              <a:off x="1012949" y="1062613"/>
              <a:ext cx="787400" cy="53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TW" sz="2800" b="1" i="1" dirty="0" smtClean="0"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02</a:t>
              </a:r>
              <a:endParaRPr lang="zh-CN" altLang="en-US" sz="2800" b="1" i="1" dirty="0"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0" name="TextBox 17"/>
            <p:cNvSpPr>
              <a:spLocks noChangeArrowheads="1"/>
            </p:cNvSpPr>
            <p:nvPr/>
          </p:nvSpPr>
          <p:spPr bwMode="auto">
            <a:xfrm>
              <a:off x="2239465" y="842543"/>
              <a:ext cx="2651435" cy="64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en-US" sz="2800" b="1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如何實踐</a:t>
              </a:r>
              <a:endParaRPr lang="en-US" altLang="zh-TW" sz="28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10" y="2539702"/>
            <a:ext cx="4210050" cy="405765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grpSp>
        <p:nvGrpSpPr>
          <p:cNvPr id="7" name="群組 6"/>
          <p:cNvGrpSpPr/>
          <p:nvPr/>
        </p:nvGrpSpPr>
        <p:grpSpPr>
          <a:xfrm>
            <a:off x="2915816" y="1196856"/>
            <a:ext cx="5802458" cy="936000"/>
            <a:chOff x="3341542" y="764704"/>
            <a:chExt cx="5802458" cy="936000"/>
          </a:xfrm>
        </p:grpSpPr>
        <p:sp>
          <p:nvSpPr>
            <p:cNvPr id="11" name="矩形 10"/>
            <p:cNvSpPr/>
            <p:nvPr/>
          </p:nvSpPr>
          <p:spPr>
            <a:xfrm>
              <a:off x="3642218" y="764704"/>
              <a:ext cx="5501782" cy="936000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TW" altLang="en-US" dirty="0"/>
                <a:t>為落實十二年國民基本教育課程的理念與目標，茲以「核心素養」</a:t>
              </a:r>
              <a:r>
                <a:rPr lang="zh-TW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做為課程發展之</a:t>
              </a:r>
              <a:r>
                <a:rPr lang="zh-TW" alt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主軸</a:t>
              </a:r>
              <a:r>
                <a:rPr lang="zh-TW" altLang="en-US" dirty="0"/>
                <a:t>，以裨益</a:t>
              </a:r>
              <a:r>
                <a:rPr lang="zh-TW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各教育階段間的</a:t>
              </a:r>
              <a:r>
                <a:rPr lang="zh-TW" altLang="en-US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連貫</a:t>
              </a:r>
              <a:r>
                <a:rPr lang="zh-TW" altLang="en-US" dirty="0"/>
                <a:t>以及</a:t>
              </a:r>
              <a:r>
                <a:rPr lang="zh-TW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各領域</a:t>
              </a:r>
              <a:r>
                <a:rPr lang="en-US" altLang="zh-TW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/</a:t>
              </a:r>
              <a:r>
                <a:rPr lang="zh-TW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科目間的</a:t>
              </a:r>
              <a:r>
                <a:rPr lang="zh-TW" altLang="en-US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統整</a:t>
              </a:r>
              <a:r>
                <a:rPr lang="zh-TW" altLang="en-US" dirty="0"/>
                <a:t>。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3341542" y="764704"/>
              <a:ext cx="294354" cy="93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rgbClr val="0070C0"/>
                  </a:solidFill>
                </a:rPr>
                <a:t>p.3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78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6"/>
          <p:cNvSpPr>
            <a:spLocks noChangeArrowheads="1"/>
          </p:cNvSpPr>
          <p:nvPr/>
        </p:nvSpPr>
        <p:spPr bwMode="auto">
          <a:xfrm>
            <a:off x="3059832" y="413755"/>
            <a:ext cx="58326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TW" altLang="en-US" sz="4800" b="1" dirty="0" smtClean="0">
                <a:solidFill>
                  <a:srgbClr val="3F3F3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呼應 </a:t>
            </a:r>
            <a:r>
              <a:rPr lang="en-US" altLang="zh-TW" sz="4800" b="1" dirty="0" smtClean="0">
                <a:solidFill>
                  <a:srgbClr val="3F3F3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+</a:t>
            </a:r>
            <a:r>
              <a:rPr lang="zh-TW" altLang="en-US" sz="4800" b="1" dirty="0" smtClean="0">
                <a:solidFill>
                  <a:srgbClr val="3F3F3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 開展</a:t>
            </a:r>
            <a:endParaRPr lang="zh-TW" altLang="en-US" sz="28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7740352" y="6529490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引自范信賢研究員</a:t>
            </a:r>
            <a:endParaRPr lang="zh-TW" altLang="en-US" sz="1200" dirty="0"/>
          </a:p>
        </p:txBody>
      </p:sp>
      <p:sp>
        <p:nvSpPr>
          <p:cNvPr id="21" name="橢圓 20"/>
          <p:cNvSpPr/>
          <p:nvPr/>
        </p:nvSpPr>
        <p:spPr>
          <a:xfrm>
            <a:off x="4464442" y="1335955"/>
            <a:ext cx="530476" cy="53046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橢圓 21"/>
          <p:cNvSpPr/>
          <p:nvPr/>
        </p:nvSpPr>
        <p:spPr>
          <a:xfrm>
            <a:off x="3208330" y="5968632"/>
            <a:ext cx="384107" cy="38447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2779"/>
              <a:satOff val="-852"/>
              <a:lumOff val="-327"/>
              <a:alphaOff val="0"/>
            </a:schemeClr>
          </a:fillRef>
          <a:effectRef idx="0">
            <a:schemeClr val="accent5">
              <a:hueOff val="-612779"/>
              <a:satOff val="-852"/>
              <a:lumOff val="-327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橢圓 22"/>
          <p:cNvSpPr/>
          <p:nvPr/>
        </p:nvSpPr>
        <p:spPr>
          <a:xfrm>
            <a:off x="6819652" y="3489030"/>
            <a:ext cx="384107" cy="38447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5557"/>
              <a:satOff val="-1705"/>
              <a:lumOff val="-654"/>
              <a:alphaOff val="0"/>
            </a:schemeClr>
          </a:fillRef>
          <a:effectRef idx="0">
            <a:schemeClr val="accent5">
              <a:hueOff val="-1225557"/>
              <a:satOff val="-1705"/>
              <a:lumOff val="-654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橢圓 23"/>
          <p:cNvSpPr/>
          <p:nvPr/>
        </p:nvSpPr>
        <p:spPr>
          <a:xfrm>
            <a:off x="4981613" y="6377627"/>
            <a:ext cx="530476" cy="53046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838336"/>
              <a:satOff val="-2557"/>
              <a:lumOff val="-981"/>
              <a:alphaOff val="0"/>
            </a:schemeClr>
          </a:fillRef>
          <a:effectRef idx="0">
            <a:schemeClr val="accent5">
              <a:hueOff val="-1838336"/>
              <a:satOff val="-2557"/>
              <a:lumOff val="-981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橢圓 24"/>
          <p:cNvSpPr/>
          <p:nvPr/>
        </p:nvSpPr>
        <p:spPr>
          <a:xfrm>
            <a:off x="3000365" y="1857364"/>
            <a:ext cx="384107" cy="38447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451115"/>
              <a:satOff val="-3409"/>
              <a:lumOff val="-1307"/>
              <a:alphaOff val="0"/>
            </a:schemeClr>
          </a:fillRef>
          <a:effectRef idx="0">
            <a:schemeClr val="accent5">
              <a:hueOff val="-2451115"/>
              <a:satOff val="-3409"/>
              <a:lumOff val="-1307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橢圓 25"/>
          <p:cNvSpPr/>
          <p:nvPr/>
        </p:nvSpPr>
        <p:spPr>
          <a:xfrm>
            <a:off x="2027147" y="4527859"/>
            <a:ext cx="330274" cy="329901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3063894"/>
              <a:satOff val="-4262"/>
              <a:lumOff val="-1634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橢圓 26"/>
          <p:cNvSpPr/>
          <p:nvPr/>
        </p:nvSpPr>
        <p:spPr>
          <a:xfrm>
            <a:off x="7143768" y="5214947"/>
            <a:ext cx="356050" cy="35606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289451"/>
              <a:satOff val="-5966"/>
              <a:lumOff val="-2288"/>
              <a:alphaOff val="0"/>
            </a:schemeClr>
          </a:fillRef>
          <a:effectRef idx="0">
            <a:schemeClr val="accent5">
              <a:hueOff val="-4289451"/>
              <a:satOff val="-5966"/>
              <a:lumOff val="-2288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橢圓 27"/>
          <p:cNvSpPr/>
          <p:nvPr/>
        </p:nvSpPr>
        <p:spPr>
          <a:xfrm>
            <a:off x="434417" y="4921070"/>
            <a:ext cx="958938" cy="95896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02230"/>
              <a:satOff val="-6819"/>
              <a:lumOff val="-2615"/>
              <a:alphaOff val="0"/>
            </a:schemeClr>
          </a:fillRef>
          <a:effectRef idx="0">
            <a:schemeClr val="accent5">
              <a:hueOff val="-4902230"/>
              <a:satOff val="-6819"/>
              <a:lumOff val="-2615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橢圓 28"/>
          <p:cNvSpPr/>
          <p:nvPr/>
        </p:nvSpPr>
        <p:spPr>
          <a:xfrm>
            <a:off x="6136597" y="2840432"/>
            <a:ext cx="530476" cy="53046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27787"/>
              <a:satOff val="-8523"/>
              <a:lumOff val="-3268"/>
              <a:alphaOff val="0"/>
            </a:schemeClr>
          </a:fillRef>
          <a:effectRef idx="0">
            <a:schemeClr val="accent5">
              <a:hueOff val="-6127787"/>
              <a:satOff val="-8523"/>
              <a:lumOff val="-3268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橢圓 29"/>
          <p:cNvSpPr/>
          <p:nvPr/>
        </p:nvSpPr>
        <p:spPr>
          <a:xfrm>
            <a:off x="69825" y="6062244"/>
            <a:ext cx="384107" cy="38447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740566"/>
              <a:satOff val="-9376"/>
              <a:lumOff val="-3595"/>
              <a:alphaOff val="0"/>
            </a:schemeClr>
          </a:fillRef>
          <a:effectRef idx="0">
            <a:schemeClr val="accent5">
              <a:hueOff val="-6740566"/>
              <a:satOff val="-9376"/>
              <a:lumOff val="-3595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橢圓 30"/>
          <p:cNvSpPr/>
          <p:nvPr/>
        </p:nvSpPr>
        <p:spPr>
          <a:xfrm>
            <a:off x="3900256" y="5515060"/>
            <a:ext cx="384107" cy="38447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353344"/>
              <a:satOff val="-10228"/>
              <a:lumOff val="-3922"/>
              <a:alphaOff val="0"/>
            </a:schemeClr>
          </a:fillRef>
          <a:effectRef idx="0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0885" y="1604197"/>
            <a:ext cx="4926484" cy="4458047"/>
          </a:xfrm>
          <a:prstGeom prst="rect">
            <a:avLst/>
          </a:prstGeom>
        </p:spPr>
      </p:pic>
      <p:sp>
        <p:nvSpPr>
          <p:cNvPr id="35" name="手繪多邊形 34"/>
          <p:cNvSpPr/>
          <p:nvPr/>
        </p:nvSpPr>
        <p:spPr>
          <a:xfrm>
            <a:off x="170274" y="2185999"/>
            <a:ext cx="3168000" cy="3168000"/>
          </a:xfrm>
          <a:custGeom>
            <a:avLst/>
            <a:gdLst>
              <a:gd name="connsiteX0" fmla="*/ 0 w 2476374"/>
              <a:gd name="connsiteY0" fmla="*/ 1214393 h 2428786"/>
              <a:gd name="connsiteX1" fmla="*/ 1238187 w 2476374"/>
              <a:gd name="connsiteY1" fmla="*/ 0 h 2428786"/>
              <a:gd name="connsiteX2" fmla="*/ 2476374 w 2476374"/>
              <a:gd name="connsiteY2" fmla="*/ 1214393 h 2428786"/>
              <a:gd name="connsiteX3" fmla="*/ 1238187 w 2476374"/>
              <a:gd name="connsiteY3" fmla="*/ 2428786 h 2428786"/>
              <a:gd name="connsiteX4" fmla="*/ 0 w 2476374"/>
              <a:gd name="connsiteY4" fmla="*/ 1214393 h 242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374" h="2428786">
                <a:moveTo>
                  <a:pt x="0" y="1214393"/>
                </a:moveTo>
                <a:cubicBezTo>
                  <a:pt x="0" y="543702"/>
                  <a:pt x="554355" y="0"/>
                  <a:pt x="1238187" y="0"/>
                </a:cubicBezTo>
                <a:cubicBezTo>
                  <a:pt x="1922019" y="0"/>
                  <a:pt x="2476374" y="543702"/>
                  <a:pt x="2476374" y="1214393"/>
                </a:cubicBezTo>
                <a:cubicBezTo>
                  <a:pt x="2476374" y="1885084"/>
                  <a:pt x="1922019" y="2428786"/>
                  <a:pt x="1238187" y="2428786"/>
                </a:cubicBezTo>
                <a:cubicBezTo>
                  <a:pt x="554355" y="2428786"/>
                  <a:pt x="0" y="1885084"/>
                  <a:pt x="0" y="1214393"/>
                </a:cubicBez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676672"/>
              <a:satOff val="-5114"/>
              <a:lumOff val="-1961"/>
              <a:alphaOff val="0"/>
            </a:schemeClr>
          </a:fillRef>
          <a:effectRef idx="0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4577" tIns="477607" rIns="484577" bIns="477607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b="1" kern="1200" dirty="0" smtClean="0">
                <a:solidFill>
                  <a:srgbClr val="7030A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呼應</a:t>
            </a:r>
            <a:endParaRPr lang="en-US" altLang="zh-TW" sz="3600" b="1" kern="1200" dirty="0" smtClean="0">
              <a:solidFill>
                <a:srgbClr val="7030A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領域、議題提供與核心素養相關之學習經驗，共織核心素養的發展。</a:t>
            </a:r>
            <a:endParaRPr lang="zh-TW" altLang="en-US" sz="2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手繪多邊形 35"/>
          <p:cNvSpPr/>
          <p:nvPr/>
        </p:nvSpPr>
        <p:spPr>
          <a:xfrm>
            <a:off x="5148064" y="1268760"/>
            <a:ext cx="3885968" cy="3896309"/>
          </a:xfrm>
          <a:custGeom>
            <a:avLst/>
            <a:gdLst>
              <a:gd name="connsiteX0" fmla="*/ 0 w 2470886"/>
              <a:gd name="connsiteY0" fmla="*/ 1235514 h 2471027"/>
              <a:gd name="connsiteX1" fmla="*/ 1235443 w 2470886"/>
              <a:gd name="connsiteY1" fmla="*/ 0 h 2471027"/>
              <a:gd name="connsiteX2" fmla="*/ 2470886 w 2470886"/>
              <a:gd name="connsiteY2" fmla="*/ 1235514 h 2471027"/>
              <a:gd name="connsiteX3" fmla="*/ 1235443 w 2470886"/>
              <a:gd name="connsiteY3" fmla="*/ 2471028 h 2471027"/>
              <a:gd name="connsiteX4" fmla="*/ 0 w 2470886"/>
              <a:gd name="connsiteY4" fmla="*/ 1235514 h 247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0886" h="2471027">
                <a:moveTo>
                  <a:pt x="0" y="1235514"/>
                </a:moveTo>
                <a:cubicBezTo>
                  <a:pt x="0" y="553158"/>
                  <a:pt x="553127" y="0"/>
                  <a:pt x="1235443" y="0"/>
                </a:cubicBezTo>
                <a:cubicBezTo>
                  <a:pt x="1917759" y="0"/>
                  <a:pt x="2470886" y="553158"/>
                  <a:pt x="2470886" y="1235514"/>
                </a:cubicBezTo>
                <a:cubicBezTo>
                  <a:pt x="2470886" y="1917870"/>
                  <a:pt x="1917759" y="2471028"/>
                  <a:pt x="1235443" y="2471028"/>
                </a:cubicBezTo>
                <a:cubicBezTo>
                  <a:pt x="553127" y="2471028"/>
                  <a:pt x="0" y="1917870"/>
                  <a:pt x="0" y="1235514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515009"/>
              <a:satOff val="-7671"/>
              <a:lumOff val="-2942"/>
              <a:alphaOff val="0"/>
            </a:schemeClr>
          </a:fillRef>
          <a:effectRef idx="0">
            <a:schemeClr val="accent5">
              <a:hueOff val="-5515009"/>
              <a:satOff val="-7671"/>
              <a:lumOff val="-294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853" tIns="361874" rIns="361853" bIns="361874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Aft>
                <a:spcPct val="35000"/>
              </a:spcAft>
            </a:pPr>
            <a:r>
              <a:rPr lang="zh-TW" altLang="en-US" sz="3600" b="1" dirty="0">
                <a:solidFill>
                  <a:srgbClr val="7030A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開展</a:t>
            </a:r>
            <a:endParaRPr lang="en-US" altLang="zh-TW" sz="3600" b="1" dirty="0">
              <a:solidFill>
                <a:srgbClr val="7030A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從跨領域之教學策略、學習策略切入</a:t>
            </a:r>
            <a:r>
              <a:rPr lang="en-US" altLang="zh-TW" sz="2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(INPUT)</a:t>
            </a:r>
            <a:r>
              <a:rPr lang="zh-TW" altLang="en-US" sz="2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，豐富並</a:t>
            </a:r>
            <a:r>
              <a:rPr lang="zh-TW" sz="2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落實</a:t>
            </a:r>
            <a:r>
              <a:rPr lang="zh-TW" altLang="en-US" sz="2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以學生為學習主體之素養導向的教與學</a:t>
            </a:r>
            <a:r>
              <a:rPr lang="zh-TW" sz="2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" name="群組 37"/>
          <p:cNvGrpSpPr/>
          <p:nvPr/>
        </p:nvGrpSpPr>
        <p:grpSpPr>
          <a:xfrm>
            <a:off x="107504" y="102499"/>
            <a:ext cx="3226018" cy="1530399"/>
            <a:chOff x="944802" y="44624"/>
            <a:chExt cx="3946098" cy="1872000"/>
          </a:xfrm>
        </p:grpSpPr>
        <p:grpSp>
          <p:nvGrpSpPr>
            <p:cNvPr id="39" name="群組 38"/>
            <p:cNvGrpSpPr>
              <a:grpSpLocks noChangeAspect="1"/>
            </p:cNvGrpSpPr>
            <p:nvPr/>
          </p:nvGrpSpPr>
          <p:grpSpPr>
            <a:xfrm>
              <a:off x="944802" y="44624"/>
              <a:ext cx="3946098" cy="1872000"/>
              <a:chOff x="201530" y="187034"/>
              <a:chExt cx="4553183" cy="2160000"/>
            </a:xfrm>
          </p:grpSpPr>
          <p:pic>
            <p:nvPicPr>
              <p:cNvPr id="42" name="图片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290" y="187034"/>
                <a:ext cx="4515423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橢圓 42"/>
              <p:cNvSpPr/>
              <p:nvPr/>
            </p:nvSpPr>
            <p:spPr>
              <a:xfrm>
                <a:off x="201530" y="983051"/>
                <a:ext cx="1250525" cy="1250526"/>
              </a:xfrm>
              <a:prstGeom prst="ellipse">
                <a:avLst/>
              </a:prstGeom>
              <a:gradFill>
                <a:gsLst>
                  <a:gs pos="0">
                    <a:srgbClr val="FF6699"/>
                  </a:gs>
                  <a:gs pos="75000">
                    <a:srgbClr val="66CCFF"/>
                  </a:gs>
                  <a:gs pos="50000">
                    <a:srgbClr val="99FF99"/>
                  </a:gs>
                  <a:gs pos="25000">
                    <a:srgbClr val="FFCC66"/>
                  </a:gs>
                  <a:gs pos="100000">
                    <a:srgbClr val="CC99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277311" y="1058832"/>
                <a:ext cx="1098946" cy="10989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0" name="TextBox 15"/>
            <p:cNvSpPr>
              <a:spLocks noChangeArrowheads="1"/>
            </p:cNvSpPr>
            <p:nvPr/>
          </p:nvSpPr>
          <p:spPr bwMode="auto">
            <a:xfrm flipH="1">
              <a:off x="1012949" y="1062613"/>
              <a:ext cx="787400" cy="53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TW" sz="2800" b="1" i="1" dirty="0" smtClean="0"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02</a:t>
              </a:r>
              <a:endParaRPr lang="zh-CN" altLang="en-US" sz="2800" b="1" i="1" dirty="0"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1" name="TextBox 17"/>
            <p:cNvSpPr>
              <a:spLocks noChangeArrowheads="1"/>
            </p:cNvSpPr>
            <p:nvPr/>
          </p:nvSpPr>
          <p:spPr bwMode="auto">
            <a:xfrm>
              <a:off x="2239465" y="842543"/>
              <a:ext cx="2651435" cy="64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en-US" sz="2800" b="1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如何實踐</a:t>
              </a:r>
              <a:endParaRPr lang="en-US" altLang="zh-TW" sz="28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762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7504" y="102499"/>
            <a:ext cx="3226018" cy="1530399"/>
            <a:chOff x="944802" y="44624"/>
            <a:chExt cx="3946098" cy="1872000"/>
          </a:xfrm>
        </p:grpSpPr>
        <p:grpSp>
          <p:nvGrpSpPr>
            <p:cNvPr id="5" name="群組 4"/>
            <p:cNvGrpSpPr>
              <a:grpSpLocks noChangeAspect="1"/>
            </p:cNvGrpSpPr>
            <p:nvPr/>
          </p:nvGrpSpPr>
          <p:grpSpPr>
            <a:xfrm>
              <a:off x="944802" y="44624"/>
              <a:ext cx="3946098" cy="1872000"/>
              <a:chOff x="201530" y="187034"/>
              <a:chExt cx="4553183" cy="2160000"/>
            </a:xfrm>
          </p:grpSpPr>
          <p:pic>
            <p:nvPicPr>
              <p:cNvPr id="8" name="图片 1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290" y="187034"/>
                <a:ext cx="4515423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橢圓 8"/>
              <p:cNvSpPr/>
              <p:nvPr/>
            </p:nvSpPr>
            <p:spPr>
              <a:xfrm>
                <a:off x="201530" y="983051"/>
                <a:ext cx="1250525" cy="1250526"/>
              </a:xfrm>
              <a:prstGeom prst="ellipse">
                <a:avLst/>
              </a:prstGeom>
              <a:gradFill>
                <a:gsLst>
                  <a:gs pos="0">
                    <a:srgbClr val="FF6699"/>
                  </a:gs>
                  <a:gs pos="75000">
                    <a:srgbClr val="66CCFF"/>
                  </a:gs>
                  <a:gs pos="50000">
                    <a:srgbClr val="99FF99"/>
                  </a:gs>
                  <a:gs pos="25000">
                    <a:srgbClr val="FFCC66"/>
                  </a:gs>
                  <a:gs pos="100000">
                    <a:srgbClr val="CC99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橢圓 9"/>
              <p:cNvSpPr/>
              <p:nvPr/>
            </p:nvSpPr>
            <p:spPr>
              <a:xfrm>
                <a:off x="277311" y="1058832"/>
                <a:ext cx="1098946" cy="10989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" name="TextBox 15"/>
            <p:cNvSpPr>
              <a:spLocks noChangeArrowheads="1"/>
            </p:cNvSpPr>
            <p:nvPr/>
          </p:nvSpPr>
          <p:spPr bwMode="auto">
            <a:xfrm flipH="1">
              <a:off x="1012949" y="1062613"/>
              <a:ext cx="787400" cy="53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TW" sz="2800" b="1" i="1" dirty="0" smtClean="0"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02</a:t>
              </a:r>
              <a:endParaRPr lang="zh-CN" altLang="en-US" sz="2800" b="1" i="1" dirty="0"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" name="TextBox 17"/>
            <p:cNvSpPr>
              <a:spLocks noChangeArrowheads="1"/>
            </p:cNvSpPr>
            <p:nvPr/>
          </p:nvSpPr>
          <p:spPr bwMode="auto">
            <a:xfrm>
              <a:off x="2239465" y="842543"/>
              <a:ext cx="2651435" cy="64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en-US" sz="2800" b="1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如何實踐</a:t>
              </a:r>
              <a:endParaRPr lang="en-US" altLang="zh-TW" sz="28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11" name="TextBox 16"/>
          <p:cNvSpPr>
            <a:spLocks noChangeArrowheads="1"/>
          </p:cNvSpPr>
          <p:nvPr/>
        </p:nvSpPr>
        <p:spPr bwMode="auto">
          <a:xfrm>
            <a:off x="2195736" y="116632"/>
            <a:ext cx="6622272" cy="13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5000"/>
              </a:lnSpc>
            </a:pPr>
            <a:r>
              <a:rPr lang="zh-TW" altLang="en-US" sz="5000" b="1" cap="all" dirty="0" smtClean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    </a:t>
            </a:r>
            <a:r>
              <a:rPr lang="zh-TW" altLang="en-US" sz="4400" b="1" cap="all" dirty="0" smtClean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核心素養在課程實施的三個層面</a:t>
            </a:r>
            <a:endParaRPr lang="zh-TW" altLang="en-US" sz="4400" b="1" cap="all" dirty="0">
              <a:ln w="9000" cmpd="sng">
                <a:noFill/>
                <a:prstDash val="solid"/>
              </a:ln>
              <a:effectLst>
                <a:reflection blurRad="12700" stA="28000" endPos="45000" dist="381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新細明體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24136" y="1660115"/>
            <a:ext cx="5950206" cy="5369285"/>
            <a:chOff x="1536790" y="1236355"/>
            <a:chExt cx="5950206" cy="5369285"/>
          </a:xfrm>
        </p:grpSpPr>
        <p:grpSp>
          <p:nvGrpSpPr>
            <p:cNvPr id="13" name="群組 12"/>
            <p:cNvGrpSpPr/>
            <p:nvPr/>
          </p:nvGrpSpPr>
          <p:grpSpPr>
            <a:xfrm rot="11846906">
              <a:off x="2899706" y="1236355"/>
              <a:ext cx="3442637" cy="3252765"/>
              <a:chOff x="539552" y="608283"/>
              <a:chExt cx="3442637" cy="3252765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539552" y="1844824"/>
                <a:ext cx="2016224" cy="2016224"/>
              </a:xfrm>
              <a:prstGeom prst="rect">
                <a:avLst/>
              </a:prstGeom>
              <a:gradFill>
                <a:gsLst>
                  <a:gs pos="100000">
                    <a:srgbClr val="945D00"/>
                  </a:gs>
                  <a:gs pos="1000">
                    <a:srgbClr val="FEDE7D"/>
                  </a:gs>
                  <a:gs pos="0">
                    <a:srgbClr val="FDECB9"/>
                  </a:gs>
                  <a:gs pos="54000">
                    <a:srgbClr val="FFC000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663300"/>
                  </a:gs>
                </a:gsLst>
                <a:lin ang="18900000" scaled="1"/>
              </a:gradFill>
              <a:ln w="76200">
                <a:noFill/>
              </a:ln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250285" y="608283"/>
                <a:ext cx="2016224" cy="2016224"/>
              </a:xfrm>
              <a:prstGeom prst="rect">
                <a:avLst/>
              </a:prstGeom>
              <a:gradFill flip="none" rotWithShape="1">
                <a:gsLst>
                  <a:gs pos="100000">
                    <a:srgbClr val="A36B00"/>
                  </a:gs>
                  <a:gs pos="1000">
                    <a:srgbClr val="FEDC74"/>
                  </a:gs>
                  <a:gs pos="0">
                    <a:srgbClr val="FDEBB5"/>
                  </a:gs>
                  <a:gs pos="54000">
                    <a:srgbClr val="FFC000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663300"/>
                  </a:gs>
                </a:gsLst>
                <a:lin ang="18900000" scaled="1"/>
                <a:tileRect/>
              </a:gradFill>
              <a:ln w="76200">
                <a:noFill/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965965" y="1837704"/>
                <a:ext cx="2016224" cy="2016224"/>
              </a:xfrm>
              <a:prstGeom prst="rect">
                <a:avLst/>
              </a:prstGeom>
              <a:gradFill>
                <a:gsLst>
                  <a:gs pos="100000">
                    <a:srgbClr val="9A6300"/>
                  </a:gs>
                  <a:gs pos="2000">
                    <a:srgbClr val="FDE7A3"/>
                  </a:gs>
                  <a:gs pos="54000">
                    <a:srgbClr val="FFC000"/>
                  </a:gs>
                  <a:gs pos="100000">
                    <a:srgbClr val="663300"/>
                  </a:gs>
                </a:gsLst>
                <a:lin ang="18900000" scaled="1"/>
              </a:gradFill>
              <a:ln w="76200">
                <a:noFill/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4" name="群組 13"/>
            <p:cNvGrpSpPr/>
            <p:nvPr/>
          </p:nvGrpSpPr>
          <p:grpSpPr>
            <a:xfrm rot="11846906">
              <a:off x="1536790" y="3352875"/>
              <a:ext cx="3442637" cy="3252765"/>
              <a:chOff x="539552" y="608283"/>
              <a:chExt cx="3442637" cy="3252765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539552" y="1844824"/>
                <a:ext cx="2016224" cy="2016224"/>
              </a:xfrm>
              <a:prstGeom prst="rect">
                <a:avLst/>
              </a:prstGeom>
              <a:gradFill>
                <a:gsLst>
                  <a:gs pos="100000">
                    <a:srgbClr val="800000"/>
                  </a:gs>
                  <a:gs pos="3000">
                    <a:srgbClr val="E2C8C8"/>
                  </a:gs>
                  <a:gs pos="55000">
                    <a:srgbClr val="B87272"/>
                  </a:gs>
                </a:gsLst>
                <a:lin ang="18900000" scaled="1"/>
              </a:gradFill>
              <a:ln w="76200">
                <a:noFill/>
              </a:ln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250285" y="608283"/>
                <a:ext cx="2016224" cy="2016224"/>
              </a:xfrm>
              <a:prstGeom prst="rect">
                <a:avLst/>
              </a:prstGeom>
              <a:gradFill>
                <a:gsLst>
                  <a:gs pos="0">
                    <a:srgbClr val="DDBBBB"/>
                  </a:gs>
                  <a:gs pos="49500">
                    <a:srgbClr val="C08181"/>
                  </a:gs>
                  <a:gs pos="100000">
                    <a:srgbClr val="800000"/>
                  </a:gs>
                </a:gsLst>
                <a:lin ang="18900000" scaled="1"/>
              </a:gradFill>
              <a:ln w="76200">
                <a:noFill/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965965" y="1837704"/>
                <a:ext cx="2016224" cy="2016224"/>
              </a:xfrm>
              <a:prstGeom prst="rect">
                <a:avLst/>
              </a:prstGeom>
              <a:gradFill>
                <a:gsLst>
                  <a:gs pos="0">
                    <a:srgbClr val="DDBBBB"/>
                  </a:gs>
                  <a:gs pos="41000">
                    <a:srgbClr val="C08080"/>
                  </a:gs>
                  <a:gs pos="83000">
                    <a:srgbClr val="800000"/>
                  </a:gs>
                </a:gsLst>
                <a:lin ang="18900000" scaled="1"/>
              </a:gradFill>
              <a:ln w="76200">
                <a:noFill/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5" name="群組 14"/>
            <p:cNvGrpSpPr/>
            <p:nvPr/>
          </p:nvGrpSpPr>
          <p:grpSpPr>
            <a:xfrm rot="11846906">
              <a:off x="4044359" y="3222227"/>
              <a:ext cx="3442637" cy="3252765"/>
              <a:chOff x="539552" y="608283"/>
              <a:chExt cx="3442637" cy="3252765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539552" y="1844824"/>
                <a:ext cx="2016224" cy="2016224"/>
              </a:xfrm>
              <a:prstGeom prst="rect">
                <a:avLst/>
              </a:prstGeom>
              <a:gradFill>
                <a:gsLst>
                  <a:gs pos="100000">
                    <a:schemeClr val="accent5">
                      <a:lumMod val="10000"/>
                    </a:schemeClr>
                  </a:gs>
                  <a:gs pos="0">
                    <a:srgbClr val="8EC0C5"/>
                  </a:gs>
                  <a:gs pos="52000">
                    <a:schemeClr val="accent5">
                      <a:lumMod val="50000"/>
                    </a:schemeClr>
                  </a:gs>
                </a:gsLst>
                <a:lin ang="18900000" scaled="1"/>
              </a:gradFill>
              <a:ln w="76200">
                <a:noFill/>
              </a:ln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250285" y="608283"/>
                <a:ext cx="2016224" cy="2016224"/>
              </a:xfrm>
              <a:prstGeom prst="rect">
                <a:avLst/>
              </a:prstGeom>
              <a:gradFill flip="none" rotWithShape="1">
                <a:gsLst>
                  <a:gs pos="0">
                    <a:srgbClr val="9CC8CC"/>
                  </a:gs>
                  <a:gs pos="97248">
                    <a:schemeClr val="accent5">
                      <a:lumMod val="25000"/>
                    </a:schemeClr>
                  </a:gs>
                  <a:gs pos="47000">
                    <a:schemeClr val="accent5">
                      <a:lumMod val="50000"/>
                    </a:schemeClr>
                  </a:gs>
                </a:gsLst>
                <a:lin ang="18900000" scaled="1"/>
                <a:tileRect/>
              </a:gradFill>
              <a:ln w="76200">
                <a:noFill/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965965" y="1837704"/>
                <a:ext cx="2016224" cy="2016224"/>
              </a:xfrm>
              <a:prstGeom prst="rect">
                <a:avLst/>
              </a:prstGeom>
              <a:gradFill>
                <a:gsLst>
                  <a:gs pos="98165">
                    <a:schemeClr val="accent5">
                      <a:lumMod val="10000"/>
                    </a:schemeClr>
                  </a:gs>
                  <a:gs pos="1000">
                    <a:srgbClr val="A8CED3"/>
                  </a:gs>
                  <a:gs pos="51000">
                    <a:schemeClr val="accent5">
                      <a:lumMod val="50000"/>
                    </a:schemeClr>
                  </a:gs>
                </a:gsLst>
                <a:lin ang="18900000" scaled="1"/>
              </a:gradFill>
              <a:ln w="76200">
                <a:noFill/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25" name="矩形 24"/>
          <p:cNvSpPr/>
          <p:nvPr/>
        </p:nvSpPr>
        <p:spPr>
          <a:xfrm>
            <a:off x="3358227" y="3147450"/>
            <a:ext cx="18261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32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實踐於</a:t>
            </a:r>
            <a:r>
              <a:rPr lang="en-US" altLang="zh-TW" sz="32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/>
            </a:r>
            <a:br>
              <a:rPr lang="en-US" altLang="zh-TW" sz="32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</a:br>
            <a:r>
              <a:rPr lang="zh-TW" altLang="en-US" sz="32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教學歷程</a:t>
            </a:r>
          </a:p>
        </p:txBody>
      </p:sp>
      <p:sp>
        <p:nvSpPr>
          <p:cNvPr id="26" name="TextBox 29"/>
          <p:cNvSpPr>
            <a:spLocks noChangeArrowheads="1"/>
          </p:cNvSpPr>
          <p:nvPr/>
        </p:nvSpPr>
        <p:spPr bwMode="auto">
          <a:xfrm>
            <a:off x="2915816" y="1844229"/>
            <a:ext cx="27352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教學內容知識</a:t>
            </a:r>
            <a:endParaRPr lang="en-US" altLang="zh-TW" sz="24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CK</a:t>
            </a:r>
            <a:r>
              <a:rPr lang="en-US" altLang="zh-TW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(content </a:t>
            </a:r>
            <a:r>
              <a:rPr lang="en-US" altLang="zh-TW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knowledge)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的對應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7" name="TextBox 30"/>
          <p:cNvSpPr>
            <a:spLocks noChangeArrowheads="1"/>
          </p:cNvSpPr>
          <p:nvPr/>
        </p:nvSpPr>
        <p:spPr bwMode="auto">
          <a:xfrm>
            <a:off x="36512" y="4796979"/>
            <a:ext cx="49323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核心素養與領綱</a:t>
            </a:r>
            <a:r>
              <a:rPr lang="zh-TW" altLang="en-US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學科內容教學知識</a:t>
            </a:r>
            <a:endParaRPr lang="en-US" altLang="zh-TW" sz="24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PCK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(pedagogical content knowledge)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的對應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TextBox 29"/>
          <p:cNvSpPr>
            <a:spLocks noChangeArrowheads="1"/>
          </p:cNvSpPr>
          <p:nvPr/>
        </p:nvSpPr>
        <p:spPr bwMode="auto">
          <a:xfrm>
            <a:off x="5378450" y="4796979"/>
            <a:ext cx="3802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核心素養與領綱</a:t>
            </a:r>
            <a:r>
              <a:rPr lang="zh-TW" altLang="en-US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教學知識</a:t>
            </a:r>
            <a:endParaRPr lang="en-US" altLang="zh-TW" sz="24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PK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(pedagogical knowledge)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的對應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直線圖說文字 2 30"/>
          <p:cNvSpPr/>
          <p:nvPr/>
        </p:nvSpPr>
        <p:spPr>
          <a:xfrm>
            <a:off x="5235610" y="3763042"/>
            <a:ext cx="3846066" cy="2690294"/>
          </a:xfrm>
          <a:prstGeom prst="borderCallout2">
            <a:avLst>
              <a:gd name="adj1" fmla="val -61"/>
              <a:gd name="adj2" fmla="val 53187"/>
              <a:gd name="adj3" fmla="val -8274"/>
              <a:gd name="adj4" fmla="val 57306"/>
              <a:gd name="adj5" fmla="val -12816"/>
              <a:gd name="adj6" fmla="val 663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TextBox 16"/>
          <p:cNvSpPr>
            <a:spLocks noChangeArrowheads="1"/>
          </p:cNvSpPr>
          <p:nvPr/>
        </p:nvSpPr>
        <p:spPr bwMode="auto">
          <a:xfrm>
            <a:off x="6021490" y="2817388"/>
            <a:ext cx="3102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TW" altLang="en-US" sz="2800" b="1" dirty="0" smtClean="0">
                <a:solidFill>
                  <a:srgbClr val="FF0000"/>
                </a:solidFill>
                <a:latin typeface="華康中圓體"/>
                <a:ea typeface="標楷體" panose="03000509000000000000" pitchFamily="65" charset="-120"/>
                <a:sym typeface="Times New Roman" panose="02020603050405020304" pitchFamily="18" charset="0"/>
              </a:rPr>
              <a:t>本課程體驗焦點</a:t>
            </a:r>
            <a:endParaRPr lang="zh-TW" altLang="en-US" sz="1400" dirty="0">
              <a:solidFill>
                <a:srgbClr val="FF0000"/>
              </a:solidFill>
              <a:latin typeface="華康中圓體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289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1196752"/>
            <a:ext cx="6034618" cy="4752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3462291" y="411922"/>
            <a:ext cx="5256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教學轉變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107504" y="102499"/>
            <a:ext cx="3226018" cy="1530399"/>
            <a:chOff x="944802" y="44624"/>
            <a:chExt cx="3946098" cy="1872000"/>
          </a:xfrm>
        </p:grpSpPr>
        <p:grpSp>
          <p:nvGrpSpPr>
            <p:cNvPr id="10" name="群組 9"/>
            <p:cNvGrpSpPr>
              <a:grpSpLocks noChangeAspect="1"/>
            </p:cNvGrpSpPr>
            <p:nvPr/>
          </p:nvGrpSpPr>
          <p:grpSpPr>
            <a:xfrm>
              <a:off x="944802" y="44624"/>
              <a:ext cx="3946098" cy="1872000"/>
              <a:chOff x="201530" y="187034"/>
              <a:chExt cx="4553183" cy="2160000"/>
            </a:xfrm>
          </p:grpSpPr>
          <p:pic>
            <p:nvPicPr>
              <p:cNvPr id="13" name="图片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290" y="187034"/>
                <a:ext cx="4515423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橢圓 13"/>
              <p:cNvSpPr/>
              <p:nvPr/>
            </p:nvSpPr>
            <p:spPr>
              <a:xfrm>
                <a:off x="201530" y="983051"/>
                <a:ext cx="1250525" cy="1250526"/>
              </a:xfrm>
              <a:prstGeom prst="ellipse">
                <a:avLst/>
              </a:prstGeom>
              <a:gradFill>
                <a:gsLst>
                  <a:gs pos="0">
                    <a:srgbClr val="FF6699"/>
                  </a:gs>
                  <a:gs pos="75000">
                    <a:srgbClr val="66CCFF"/>
                  </a:gs>
                  <a:gs pos="50000">
                    <a:srgbClr val="99FF99"/>
                  </a:gs>
                  <a:gs pos="25000">
                    <a:srgbClr val="FFCC66"/>
                  </a:gs>
                  <a:gs pos="100000">
                    <a:srgbClr val="CC99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橢圓 14"/>
              <p:cNvSpPr/>
              <p:nvPr/>
            </p:nvSpPr>
            <p:spPr>
              <a:xfrm>
                <a:off x="277311" y="1058832"/>
                <a:ext cx="1098946" cy="10989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" name="TextBox 15"/>
            <p:cNvSpPr>
              <a:spLocks noChangeArrowheads="1"/>
            </p:cNvSpPr>
            <p:nvPr/>
          </p:nvSpPr>
          <p:spPr bwMode="auto">
            <a:xfrm flipH="1">
              <a:off x="1012949" y="1062613"/>
              <a:ext cx="787400" cy="53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TW" sz="2800" b="1" i="1" dirty="0" smtClean="0"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02</a:t>
              </a:r>
              <a:endParaRPr lang="zh-CN" altLang="en-US" sz="2800" b="1" i="1" dirty="0"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" name="TextBox 17"/>
            <p:cNvSpPr>
              <a:spLocks noChangeArrowheads="1"/>
            </p:cNvSpPr>
            <p:nvPr/>
          </p:nvSpPr>
          <p:spPr bwMode="auto">
            <a:xfrm>
              <a:off x="2239465" y="842544"/>
              <a:ext cx="2651435" cy="64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en-US" sz="2800" b="1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實踐目標</a:t>
              </a:r>
              <a:endParaRPr lang="en-US" altLang="zh-TW" sz="28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83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5272505"/>
              </p:ext>
            </p:extLst>
          </p:nvPr>
        </p:nvGraphicFramePr>
        <p:xfrm>
          <a:off x="-972616" y="225908"/>
          <a:ext cx="10989985" cy="6593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群組 6"/>
          <p:cNvGrpSpPr/>
          <p:nvPr/>
        </p:nvGrpSpPr>
        <p:grpSpPr>
          <a:xfrm>
            <a:off x="3030836" y="1989578"/>
            <a:ext cx="2987040" cy="2987040"/>
            <a:chOff x="4856259" y="1513332"/>
            <a:chExt cx="2987040" cy="2987040"/>
          </a:xfrm>
        </p:grpSpPr>
        <p:sp>
          <p:nvSpPr>
            <p:cNvPr id="8" name="手繪多邊形 7"/>
            <p:cNvSpPr/>
            <p:nvPr/>
          </p:nvSpPr>
          <p:spPr>
            <a:xfrm>
              <a:off x="4856259" y="1513332"/>
              <a:ext cx="2987040" cy="2987040"/>
            </a:xfrm>
            <a:custGeom>
              <a:avLst/>
              <a:gdLst>
                <a:gd name="connsiteX0" fmla="*/ 200094 w 2987040"/>
                <a:gd name="connsiteY0" fmla="*/ 2240280 h 2987040"/>
                <a:gd name="connsiteX1" fmla="*/ 200094 w 2987040"/>
                <a:gd name="connsiteY1" fmla="*/ 746760 h 2987040"/>
                <a:gd name="connsiteX2" fmla="*/ 1493520 w 2987040"/>
                <a:gd name="connsiteY2" fmla="*/ 0 h 2987040"/>
                <a:gd name="connsiteX3" fmla="*/ 1493520 w 2987040"/>
                <a:gd name="connsiteY3" fmla="*/ 1493520 h 2987040"/>
                <a:gd name="connsiteX4" fmla="*/ 200094 w 2987040"/>
                <a:gd name="connsiteY4" fmla="*/ 2240280 h 298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7040" h="2987040">
                  <a:moveTo>
                    <a:pt x="200094" y="2240280"/>
                  </a:moveTo>
                  <a:cubicBezTo>
                    <a:pt x="-66698" y="1778183"/>
                    <a:pt x="-66698" y="1208857"/>
                    <a:pt x="200094" y="746760"/>
                  </a:cubicBezTo>
                  <a:cubicBezTo>
                    <a:pt x="466886" y="284663"/>
                    <a:pt x="959937" y="0"/>
                    <a:pt x="1493520" y="0"/>
                  </a:cubicBezTo>
                  <a:lnTo>
                    <a:pt x="1493520" y="1493520"/>
                  </a:lnTo>
                  <a:lnTo>
                    <a:pt x="200094" y="2240280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9250" tIns="615951" rIns="1682750" bIns="1433829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3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18210238">
              <a:off x="4686912" y="2219670"/>
              <a:ext cx="182614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8895971"/>
                </a:avLst>
              </a:prstTxWarp>
              <a:spAutoFit/>
            </a:bodyPr>
            <a:lstStyle/>
            <a:p>
              <a:pPr algn="ctr"/>
              <a:r>
                <a:rPr lang="zh-TW" altLang="en-US" sz="2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社會參與</a:t>
              </a:r>
              <a:endParaRPr lang="zh-TW" alt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035877" y="2010646"/>
            <a:ext cx="2987040" cy="2987040"/>
            <a:chOff x="5547100" y="1467721"/>
            <a:chExt cx="2987040" cy="2987040"/>
          </a:xfrm>
        </p:grpSpPr>
        <p:sp>
          <p:nvSpPr>
            <p:cNvPr id="11" name="手繪多邊形 10"/>
            <p:cNvSpPr/>
            <p:nvPr/>
          </p:nvSpPr>
          <p:spPr>
            <a:xfrm>
              <a:off x="5547100" y="1467721"/>
              <a:ext cx="2987040" cy="2987040"/>
            </a:xfrm>
            <a:custGeom>
              <a:avLst/>
              <a:gdLst>
                <a:gd name="connsiteX0" fmla="*/ 1493520 w 2987040"/>
                <a:gd name="connsiteY0" fmla="*/ 0 h 2987040"/>
                <a:gd name="connsiteX1" fmla="*/ 2786946 w 2987040"/>
                <a:gd name="connsiteY1" fmla="*/ 746760 h 2987040"/>
                <a:gd name="connsiteX2" fmla="*/ 2786946 w 2987040"/>
                <a:gd name="connsiteY2" fmla="*/ 2240280 h 2987040"/>
                <a:gd name="connsiteX3" fmla="*/ 1493520 w 2987040"/>
                <a:gd name="connsiteY3" fmla="*/ 1493520 h 2987040"/>
                <a:gd name="connsiteX4" fmla="*/ 1493520 w 2987040"/>
                <a:gd name="connsiteY4" fmla="*/ 0 h 298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7040" h="2987040">
                  <a:moveTo>
                    <a:pt x="1493520" y="0"/>
                  </a:moveTo>
                  <a:cubicBezTo>
                    <a:pt x="2027103" y="0"/>
                    <a:pt x="2520155" y="284663"/>
                    <a:pt x="2786946" y="746760"/>
                  </a:cubicBezTo>
                  <a:cubicBezTo>
                    <a:pt x="3053738" y="1208857"/>
                    <a:pt x="3053738" y="1778183"/>
                    <a:pt x="2786946" y="2240280"/>
                  </a:cubicBezTo>
                  <a:lnTo>
                    <a:pt x="1493520" y="1493520"/>
                  </a:lnTo>
                  <a:lnTo>
                    <a:pt x="1493520" y="0"/>
                  </a:lnTo>
                  <a:close/>
                </a:path>
              </a:pathLst>
            </a:custGeom>
            <a:solidFill>
              <a:srgbClr val="0000FF">
                <a:alpha val="50000"/>
              </a:srgb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3235" tIns="580390" rIns="378765" bIns="146939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3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rot="3955207">
              <a:off x="6906955" y="2273153"/>
              <a:ext cx="182614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8895971"/>
                </a:avLst>
              </a:prstTxWarp>
              <a:spAutoFit/>
            </a:bodyPr>
            <a:lstStyle/>
            <a:p>
              <a:pPr algn="ctr"/>
              <a:r>
                <a:rPr lang="zh-TW" altLang="en-US" sz="2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自主行動</a:t>
              </a:r>
              <a:endParaRPr lang="zh-TW" alt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3030836" y="2020348"/>
            <a:ext cx="2987040" cy="2987040"/>
            <a:chOff x="4856259" y="2556679"/>
            <a:chExt cx="2987040" cy="2987040"/>
          </a:xfrm>
        </p:grpSpPr>
        <p:sp>
          <p:nvSpPr>
            <p:cNvPr id="14" name="手繪多邊形 13"/>
            <p:cNvSpPr/>
            <p:nvPr/>
          </p:nvSpPr>
          <p:spPr>
            <a:xfrm>
              <a:off x="4856259" y="2556679"/>
              <a:ext cx="2987040" cy="2987040"/>
            </a:xfrm>
            <a:custGeom>
              <a:avLst/>
              <a:gdLst>
                <a:gd name="connsiteX0" fmla="*/ 2786946 w 2987040"/>
                <a:gd name="connsiteY0" fmla="*/ 2240280 h 2987040"/>
                <a:gd name="connsiteX1" fmla="*/ 1493520 w 2987040"/>
                <a:gd name="connsiteY1" fmla="*/ 2987040 h 2987040"/>
                <a:gd name="connsiteX2" fmla="*/ 200094 w 2987040"/>
                <a:gd name="connsiteY2" fmla="*/ 2240280 h 2987040"/>
                <a:gd name="connsiteX3" fmla="*/ 1493520 w 2987040"/>
                <a:gd name="connsiteY3" fmla="*/ 1493520 h 2987040"/>
                <a:gd name="connsiteX4" fmla="*/ 2786946 w 2987040"/>
                <a:gd name="connsiteY4" fmla="*/ 2240280 h 298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7040" h="2987040">
                  <a:moveTo>
                    <a:pt x="2786946" y="2240280"/>
                  </a:moveTo>
                  <a:cubicBezTo>
                    <a:pt x="2520154" y="2702377"/>
                    <a:pt x="2027103" y="2987040"/>
                    <a:pt x="1493520" y="2987040"/>
                  </a:cubicBezTo>
                  <a:cubicBezTo>
                    <a:pt x="959937" y="2987040"/>
                    <a:pt x="466885" y="2702377"/>
                    <a:pt x="200094" y="2240280"/>
                  </a:cubicBezTo>
                  <a:lnTo>
                    <a:pt x="1493520" y="1493520"/>
                  </a:lnTo>
                  <a:lnTo>
                    <a:pt x="2786946" y="2240280"/>
                  </a:lnTo>
                  <a:close/>
                </a:path>
              </a:pathLst>
            </a:custGeom>
            <a:solidFill>
              <a:srgbClr val="FF6600">
                <a:alpha val="50000"/>
              </a:srgb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7090" tIns="1913891" rIns="847090" bIns="207009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3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rot="176945">
              <a:off x="5442289" y="4765850"/>
              <a:ext cx="182614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21174868"/>
                </a:avLst>
              </a:prstTxWarp>
              <a:spAutoFit/>
            </a:bodyPr>
            <a:lstStyle/>
            <a:p>
              <a:pPr algn="ctr"/>
              <a:r>
                <a:rPr lang="zh-TW" altLang="en-US" sz="24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溝通互動</a:t>
              </a:r>
              <a:endParaRPr lang="zh-TW" alt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3470113" y="2457720"/>
            <a:ext cx="2118438" cy="2120060"/>
            <a:chOff x="5295536" y="2457720"/>
            <a:chExt cx="2118438" cy="2120060"/>
          </a:xfrm>
        </p:grpSpPr>
        <p:sp>
          <p:nvSpPr>
            <p:cNvPr id="17" name="手繪多邊形 16"/>
            <p:cNvSpPr/>
            <p:nvPr/>
          </p:nvSpPr>
          <p:spPr>
            <a:xfrm rot="21587193">
              <a:off x="5295536" y="2472628"/>
              <a:ext cx="2105152" cy="2105152"/>
            </a:xfrm>
            <a:custGeom>
              <a:avLst/>
              <a:gdLst>
                <a:gd name="connsiteX0" fmla="*/ 1052576 w 2105152"/>
                <a:gd name="connsiteY0" fmla="*/ 0 h 2105152"/>
                <a:gd name="connsiteX1" fmla="*/ 1964134 w 2105152"/>
                <a:gd name="connsiteY1" fmla="*/ 526288 h 2105152"/>
                <a:gd name="connsiteX2" fmla="*/ 1964134 w 2105152"/>
                <a:gd name="connsiteY2" fmla="*/ 1578864 h 2105152"/>
                <a:gd name="connsiteX3" fmla="*/ 1052576 w 2105152"/>
                <a:gd name="connsiteY3" fmla="*/ 1052576 h 2105152"/>
                <a:gd name="connsiteX4" fmla="*/ 1052576 w 2105152"/>
                <a:gd name="connsiteY4" fmla="*/ 0 h 210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5152" h="2105152">
                  <a:moveTo>
                    <a:pt x="1052576" y="0"/>
                  </a:moveTo>
                  <a:cubicBezTo>
                    <a:pt x="1428625" y="0"/>
                    <a:pt x="1776109" y="200620"/>
                    <a:pt x="1964134" y="526288"/>
                  </a:cubicBezTo>
                  <a:cubicBezTo>
                    <a:pt x="2152159" y="851956"/>
                    <a:pt x="2152159" y="1253196"/>
                    <a:pt x="1964134" y="1578864"/>
                  </a:cubicBezTo>
                  <a:lnTo>
                    <a:pt x="1052576" y="1052576"/>
                  </a:lnTo>
                  <a:lnTo>
                    <a:pt x="1052576" y="0"/>
                  </a:lnTo>
                  <a:close/>
                </a:path>
              </a:pathLst>
            </a:custGeom>
            <a:solidFill>
              <a:srgbClr val="0000FF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6301" tIns="420200" rIns="278103" bIns="104673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5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自發</a:t>
              </a:r>
              <a:endParaRPr lang="zh-TW" altLang="en-US" sz="25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 17"/>
            <p:cNvSpPr/>
            <p:nvPr/>
          </p:nvSpPr>
          <p:spPr>
            <a:xfrm rot="21587193">
              <a:off x="5308822" y="2457720"/>
              <a:ext cx="2105152" cy="2105152"/>
            </a:xfrm>
            <a:custGeom>
              <a:avLst/>
              <a:gdLst>
                <a:gd name="connsiteX0" fmla="*/ 1964134 w 2105152"/>
                <a:gd name="connsiteY0" fmla="*/ 1578864 h 2105152"/>
                <a:gd name="connsiteX1" fmla="*/ 1052576 w 2105152"/>
                <a:gd name="connsiteY1" fmla="*/ 2105152 h 2105152"/>
                <a:gd name="connsiteX2" fmla="*/ 141018 w 2105152"/>
                <a:gd name="connsiteY2" fmla="*/ 1578864 h 2105152"/>
                <a:gd name="connsiteX3" fmla="*/ 1052576 w 2105152"/>
                <a:gd name="connsiteY3" fmla="*/ 1052576 h 2105152"/>
                <a:gd name="connsiteX4" fmla="*/ 1964134 w 2105152"/>
                <a:gd name="connsiteY4" fmla="*/ 1578864 h 210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5152" h="2105152">
                  <a:moveTo>
                    <a:pt x="1964134" y="1578864"/>
                  </a:moveTo>
                  <a:cubicBezTo>
                    <a:pt x="1776109" y="1904532"/>
                    <a:pt x="1428626" y="2105152"/>
                    <a:pt x="1052576" y="2105152"/>
                  </a:cubicBezTo>
                  <a:cubicBezTo>
                    <a:pt x="676527" y="2105152"/>
                    <a:pt x="329043" y="1904532"/>
                    <a:pt x="141018" y="1578864"/>
                  </a:cubicBezTo>
                  <a:lnTo>
                    <a:pt x="1052576" y="1052576"/>
                  </a:lnTo>
                  <a:lnTo>
                    <a:pt x="1964134" y="1578864"/>
                  </a:lnTo>
                  <a:close/>
                </a:path>
              </a:pathLst>
            </a:custGeom>
            <a:solidFill>
              <a:srgbClr val="FF66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8161" tIns="1360001" rIns="608161" bIns="157057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5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互動</a:t>
              </a:r>
              <a:endParaRPr lang="zh-TW" altLang="en-US" sz="25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 18"/>
            <p:cNvSpPr/>
            <p:nvPr/>
          </p:nvSpPr>
          <p:spPr>
            <a:xfrm rot="21587193">
              <a:off x="5308822" y="2457720"/>
              <a:ext cx="2105152" cy="2105152"/>
            </a:xfrm>
            <a:custGeom>
              <a:avLst/>
              <a:gdLst>
                <a:gd name="connsiteX0" fmla="*/ 141018 w 2105152"/>
                <a:gd name="connsiteY0" fmla="*/ 1578864 h 2105152"/>
                <a:gd name="connsiteX1" fmla="*/ 141018 w 2105152"/>
                <a:gd name="connsiteY1" fmla="*/ 526288 h 2105152"/>
                <a:gd name="connsiteX2" fmla="*/ 1052576 w 2105152"/>
                <a:gd name="connsiteY2" fmla="*/ 0 h 2105152"/>
                <a:gd name="connsiteX3" fmla="*/ 1052576 w 2105152"/>
                <a:gd name="connsiteY3" fmla="*/ 1052576 h 2105152"/>
                <a:gd name="connsiteX4" fmla="*/ 141018 w 2105152"/>
                <a:gd name="connsiteY4" fmla="*/ 1578864 h 210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5152" h="2105152">
                  <a:moveTo>
                    <a:pt x="141018" y="1578864"/>
                  </a:moveTo>
                  <a:cubicBezTo>
                    <a:pt x="-47007" y="1253196"/>
                    <a:pt x="-47007" y="851956"/>
                    <a:pt x="141018" y="526288"/>
                  </a:cubicBezTo>
                  <a:cubicBezTo>
                    <a:pt x="329043" y="200620"/>
                    <a:pt x="676526" y="0"/>
                    <a:pt x="1052576" y="0"/>
                  </a:cubicBezTo>
                  <a:lnTo>
                    <a:pt x="1052576" y="1052576"/>
                  </a:lnTo>
                  <a:lnTo>
                    <a:pt x="141018" y="1578864"/>
                  </a:ln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302" tIns="445262" rIns="1197102" bIns="1021673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5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共好</a:t>
              </a:r>
              <a:endParaRPr lang="zh-TW" altLang="en-US" sz="25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4522376" y="763287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身心素質</a:t>
            </a:r>
            <a:endParaRPr lang="en-US" altLang="zh-TW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與自我精進</a:t>
            </a:r>
            <a:endPara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786436" y="1968510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系統思考</a:t>
            </a:r>
            <a:endParaRPr lang="en-US" altLang="zh-TW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與解決問題</a:t>
            </a:r>
            <a:endPara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893092" y="3438738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規劃執行</a:t>
            </a:r>
            <a:endParaRPr lang="en-US" altLang="zh-TW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與創新應變</a:t>
            </a:r>
            <a:endPara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268251" y="4798146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符號運用</a:t>
            </a:r>
            <a:endParaRPr lang="en-US" altLang="zh-TW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與溝通表達</a:t>
            </a:r>
            <a:endParaRPr lang="zh-TW" alt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667622" y="5488443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科技資訊</a:t>
            </a:r>
            <a:endParaRPr lang="en-US" altLang="zh-TW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與媒體素養</a:t>
            </a:r>
            <a:endParaRPr lang="zh-TW" alt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086358" y="4780208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藝術涵養</a:t>
            </a:r>
            <a:endParaRPr lang="en-US" altLang="zh-TW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與美感素養</a:t>
            </a:r>
            <a:endParaRPr lang="zh-TW" alt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386828" y="3473413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道德實踐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與公民意識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1566663" y="1925029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人際關係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與團隊合作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825486" y="788125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多元文化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與國際理解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74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1562" y="1866317"/>
            <a:ext cx="8072438" cy="1785938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kumimoji="1" lang="en-US" altLang="zh-TW" sz="3400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Kaiti TC Bold"/>
              </a:rPr>
              <a:t/>
            </a:r>
            <a:br>
              <a:rPr kumimoji="1" lang="en-US" altLang="zh-TW" sz="3400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Kaiti TC Bold"/>
              </a:rPr>
            </a:br>
            <a:r>
              <a:rPr kumimoji="1" lang="zh-TW" altLang="en-US" sz="34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Kaiti TC Bold"/>
              </a:rPr>
              <a:t>一</a:t>
            </a:r>
            <a:r>
              <a:rPr kumimoji="1" lang="zh-TW" altLang="en-US" sz="34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Kaiti TC Bold"/>
              </a:rPr>
              <a:t>、十二年國教數學領綱說明</a:t>
            </a:r>
            <a:r>
              <a:rPr kumimoji="1" lang="en-US" altLang="zh-TW" sz="34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Kaiti TC Bold"/>
              </a:rPr>
              <a:t/>
            </a:r>
            <a:br>
              <a:rPr kumimoji="1" lang="en-US" altLang="zh-TW" sz="34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Kaiti TC Bold"/>
              </a:rPr>
            </a:br>
            <a:r>
              <a:rPr kumimoji="1" lang="zh-TW" altLang="en-US" sz="34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Kaiti TC Bold"/>
              </a:rPr>
              <a:t>二、數學素養導向教學</a:t>
            </a:r>
            <a:r>
              <a:rPr kumimoji="1" lang="en-US" altLang="zh-TW" sz="34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Kaiti TC Bold"/>
              </a:rPr>
              <a:t/>
            </a:r>
            <a:br>
              <a:rPr kumimoji="1" lang="en-US" altLang="zh-TW" sz="34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Kaiti TC Bold"/>
              </a:rPr>
            </a:br>
            <a:r>
              <a:rPr kumimoji="1" lang="zh-TW" altLang="en-US" sz="34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Kaiti TC Bold"/>
              </a:rPr>
              <a:t>三、從核心素養導向切入教科書分析</a:t>
            </a:r>
            <a:endParaRPr kumimoji="1" lang="zh-TW" altLang="en-US" sz="34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  <a:cs typeface="Kaiti TC Bold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539552" y="794754"/>
            <a:ext cx="8072438" cy="1071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584200">
              <a:defRPr sz="7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  <a:lvl2pPr indent="228600" algn="ctr" defTabSz="584200">
              <a:defRPr sz="7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2pPr>
            <a:lvl3pPr indent="457200" algn="ctr" defTabSz="584200">
              <a:defRPr sz="7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3pPr>
            <a:lvl4pPr indent="685800" algn="ctr" defTabSz="584200">
              <a:defRPr sz="7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4pPr>
            <a:lvl5pPr indent="914400" algn="ctr" defTabSz="584200">
              <a:defRPr sz="7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5pPr>
            <a:lvl6pPr indent="1143000" algn="ctr" defTabSz="584200">
              <a:defRPr sz="7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6pPr>
            <a:lvl7pPr indent="1371600" algn="ctr" defTabSz="584200">
              <a:defRPr sz="7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7pPr>
            <a:lvl8pPr indent="1600200" algn="ctr" defTabSz="584200">
              <a:defRPr sz="7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8pPr>
            <a:lvl9pPr indent="1828800" algn="ctr" defTabSz="584200">
              <a:defRPr sz="7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9pPr>
          </a:lstStyle>
          <a:p>
            <a:r>
              <a:rPr lang="zh-TW" altLang="en-US" sz="5100" b="1" dirty="0">
                <a:solidFill>
                  <a:srgbClr val="0000FF"/>
                </a:solidFill>
                <a:latin typeface="微軟正黑體"/>
                <a:ea typeface="微軟正黑體"/>
                <a:cs typeface="微軟正黑體"/>
              </a:rPr>
              <a:t>簡報重點</a:t>
            </a:r>
          </a:p>
        </p:txBody>
      </p:sp>
    </p:spTree>
    <p:extLst>
      <p:ext uri="{BB962C8B-B14F-4D97-AF65-F5344CB8AC3E}">
        <p14:creationId xmlns:p14="http://schemas.microsoft.com/office/powerpoint/2010/main" val="2727359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6"/>
          <p:cNvSpPr>
            <a:spLocks noChangeArrowheads="1"/>
          </p:cNvSpPr>
          <p:nvPr/>
        </p:nvSpPr>
        <p:spPr bwMode="auto">
          <a:xfrm>
            <a:off x="3168000" y="324000"/>
            <a:ext cx="5832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en-US" sz="40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自發</a:t>
            </a:r>
            <a:r>
              <a:rPr lang="zh-TW" altLang="en-US" sz="4000" b="1" cap="all" dirty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面向</a:t>
            </a:r>
            <a:r>
              <a:rPr lang="zh-TW" altLang="en-US" sz="4000" b="1" cap="all" dirty="0" smtClean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與核心</a:t>
            </a:r>
            <a:r>
              <a:rPr lang="zh-TW" altLang="en-US" sz="4000" b="1" cap="all" dirty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素養項目</a:t>
            </a:r>
            <a:endParaRPr lang="zh-TW" altLang="en-US" sz="4000" b="1" cap="all" dirty="0">
              <a:ln w="9000" cmpd="sng">
                <a:noFill/>
                <a:prstDash val="solid"/>
              </a:ln>
              <a:effectLst>
                <a:reflection blurRad="12700" stA="28000" endPos="45000" dist="381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新細明體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5745"/>
          <a:stretch/>
        </p:blipFill>
        <p:spPr bwMode="auto">
          <a:xfrm>
            <a:off x="1420043" y="1226368"/>
            <a:ext cx="7904485" cy="56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2" t="47453" r="37988" b="25585"/>
          <a:stretch/>
        </p:blipFill>
        <p:spPr>
          <a:xfrm>
            <a:off x="4626252" y="3672642"/>
            <a:ext cx="1800200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資料庫圖表 1"/>
          <p:cNvGraphicFramePr/>
          <p:nvPr>
            <p:extLst/>
          </p:nvPr>
        </p:nvGraphicFramePr>
        <p:xfrm>
          <a:off x="0" y="2121871"/>
          <a:ext cx="1931876" cy="4736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矩形 12"/>
          <p:cNvSpPr/>
          <p:nvPr/>
        </p:nvSpPr>
        <p:spPr>
          <a:xfrm>
            <a:off x="0" y="1798851"/>
            <a:ext cx="1931876" cy="334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0070C0"/>
                </a:solidFill>
              </a:rPr>
              <a:t>p.4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4" name="手繪多邊形 3"/>
          <p:cNvSpPr/>
          <p:nvPr/>
        </p:nvSpPr>
        <p:spPr>
          <a:xfrm>
            <a:off x="2002055" y="2550695"/>
            <a:ext cx="7161196" cy="4321743"/>
          </a:xfrm>
          <a:custGeom>
            <a:avLst/>
            <a:gdLst>
              <a:gd name="connsiteX0" fmla="*/ 3522846 w 7161196"/>
              <a:gd name="connsiteY0" fmla="*/ 1944303 h 4321743"/>
              <a:gd name="connsiteX1" fmla="*/ 48126 w 7161196"/>
              <a:gd name="connsiteY1" fmla="*/ 0 h 4321743"/>
              <a:gd name="connsiteX2" fmla="*/ 0 w 7161196"/>
              <a:gd name="connsiteY2" fmla="*/ 4283242 h 4321743"/>
              <a:gd name="connsiteX3" fmla="*/ 7161196 w 7161196"/>
              <a:gd name="connsiteY3" fmla="*/ 4321743 h 4321743"/>
              <a:gd name="connsiteX4" fmla="*/ 7122694 w 7161196"/>
              <a:gd name="connsiteY4" fmla="*/ 173254 h 4321743"/>
              <a:gd name="connsiteX5" fmla="*/ 3522846 w 7161196"/>
              <a:gd name="connsiteY5" fmla="*/ 1944303 h 432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1196" h="4321743">
                <a:moveTo>
                  <a:pt x="3522846" y="1944303"/>
                </a:moveTo>
                <a:lnTo>
                  <a:pt x="48126" y="0"/>
                </a:lnTo>
                <a:lnTo>
                  <a:pt x="0" y="4283242"/>
                </a:lnTo>
                <a:lnTo>
                  <a:pt x="7161196" y="4321743"/>
                </a:lnTo>
                <a:lnTo>
                  <a:pt x="7122694" y="173254"/>
                </a:lnTo>
                <a:lnTo>
                  <a:pt x="3522846" y="1944303"/>
                </a:lnTo>
                <a:close/>
              </a:path>
            </a:pathLst>
          </a:custGeom>
          <a:gradFill>
            <a:gsLst>
              <a:gs pos="35000">
                <a:schemeClr val="accent5">
                  <a:tint val="37000"/>
                  <a:satMod val="300000"/>
                  <a:alpha val="7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107504" y="102499"/>
            <a:ext cx="3226018" cy="1530399"/>
            <a:chOff x="944802" y="44624"/>
            <a:chExt cx="3946098" cy="1872000"/>
          </a:xfrm>
        </p:grpSpPr>
        <p:grpSp>
          <p:nvGrpSpPr>
            <p:cNvPr id="17" name="群組 16"/>
            <p:cNvGrpSpPr>
              <a:grpSpLocks noChangeAspect="1"/>
            </p:cNvGrpSpPr>
            <p:nvPr/>
          </p:nvGrpSpPr>
          <p:grpSpPr>
            <a:xfrm>
              <a:off x="944802" y="44624"/>
              <a:ext cx="3946098" cy="1872000"/>
              <a:chOff x="201530" y="187034"/>
              <a:chExt cx="4553183" cy="2160000"/>
            </a:xfrm>
          </p:grpSpPr>
          <p:pic>
            <p:nvPicPr>
              <p:cNvPr id="20" name="图片 1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290" y="187034"/>
                <a:ext cx="4515423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橢圓 20"/>
              <p:cNvSpPr/>
              <p:nvPr/>
            </p:nvSpPr>
            <p:spPr>
              <a:xfrm>
                <a:off x="201530" y="983051"/>
                <a:ext cx="1250525" cy="1250526"/>
              </a:xfrm>
              <a:prstGeom prst="ellipse">
                <a:avLst/>
              </a:prstGeom>
              <a:gradFill>
                <a:gsLst>
                  <a:gs pos="0">
                    <a:srgbClr val="FF6699"/>
                  </a:gs>
                  <a:gs pos="75000">
                    <a:srgbClr val="66CCFF"/>
                  </a:gs>
                  <a:gs pos="50000">
                    <a:srgbClr val="99FF99"/>
                  </a:gs>
                  <a:gs pos="25000">
                    <a:srgbClr val="FFCC66"/>
                  </a:gs>
                  <a:gs pos="100000">
                    <a:srgbClr val="CC99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21"/>
              <p:cNvSpPr/>
              <p:nvPr/>
            </p:nvSpPr>
            <p:spPr>
              <a:xfrm>
                <a:off x="277311" y="1058832"/>
                <a:ext cx="1098946" cy="10989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" name="TextBox 15"/>
            <p:cNvSpPr>
              <a:spLocks noChangeArrowheads="1"/>
            </p:cNvSpPr>
            <p:nvPr/>
          </p:nvSpPr>
          <p:spPr bwMode="auto">
            <a:xfrm flipH="1">
              <a:off x="1012949" y="1062613"/>
              <a:ext cx="787400" cy="53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TW" sz="2800" b="1" i="1" dirty="0" smtClean="0"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03</a:t>
              </a:r>
              <a:endParaRPr lang="zh-CN" altLang="en-US" sz="2800" b="1" i="1" dirty="0"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9" name="TextBox 17"/>
            <p:cNvSpPr>
              <a:spLocks noChangeArrowheads="1"/>
            </p:cNvSpPr>
            <p:nvPr/>
          </p:nvSpPr>
          <p:spPr bwMode="auto">
            <a:xfrm>
              <a:off x="2239465" y="842543"/>
              <a:ext cx="2651435" cy="64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en-US" sz="2800" b="1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體驗活動</a:t>
              </a:r>
              <a:endParaRPr lang="en-US" altLang="zh-TW" sz="28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8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F5C22C-4DB4-4B44-9F4C-5F37674405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39F5C22C-4DB4-4B44-9F4C-5F37674405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F21A1B-11E8-4E26-8FD8-F4B3A92904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3FF21A1B-11E8-4E26-8FD8-F4B3A92904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611188" y="549275"/>
            <a:ext cx="8351837" cy="6121400"/>
          </a:xfrm>
          <a:prstGeom prst="rect">
            <a:avLst/>
          </a:prstGeom>
          <a:noFill/>
          <a:ln w="571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2052" name="Picture 8"/>
          <p:cNvPicPr>
            <a:picLocks noChangeAspect="1" noChangeArrowheads="1"/>
          </p:cNvPicPr>
          <p:nvPr/>
        </p:nvPicPr>
        <p:blipFill>
          <a:blip r:embed="rId2">
            <a:lum bright="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482">
            <a:off x="468313" y="333375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395288" y="1773238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1670">
            <a:off x="323850" y="3213100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2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468313" y="4868863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060138" y="572402"/>
            <a:ext cx="653416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en-US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NewRoman,Bold"/>
              </a:rPr>
              <a:t>A1</a:t>
            </a:r>
            <a:r>
              <a:rPr lang="zh-TW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身心素質與自我精進</a:t>
            </a:r>
            <a:endParaRPr lang="zh-TW" altLang="zh-TW" sz="4800" b="1" kern="1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441575" y="1412776"/>
            <a:ext cx="6018213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考量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學生身心發展、先備知識、生活環境與體驗，透過學生有感的學習情境鋪陳，引發並維持學生學習動機、精進學習的意願，使得身心發展有逐漸進步之趨勢。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58" name="文字方塊 10"/>
          <p:cNvSpPr txBox="1">
            <a:spLocks noChangeArrowheads="1"/>
          </p:cNvSpPr>
          <p:nvPr/>
        </p:nvSpPr>
        <p:spPr bwMode="auto">
          <a:xfrm>
            <a:off x="2041526" y="2908150"/>
            <a:ext cx="685006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學生在此學習主題的相關背景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先備知識或學習經驗為何？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相關的日常生活經驗為何？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對此學習主題可能感興趣的相關問題為何？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建構學生對此學習主題的那些議題的探討，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對現在與未來的社會適應是有助益的？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如何引發學生對此主題的關注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如何觸動學生對此主題的探討興趣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zh-TW" sz="2400" dirty="0"/>
              <a:t>如何在教學過程中持續保有學習興趣？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122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611188" y="549275"/>
            <a:ext cx="8351837" cy="6121400"/>
          </a:xfrm>
          <a:prstGeom prst="rect">
            <a:avLst/>
          </a:prstGeom>
          <a:noFill/>
          <a:ln w="571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3076" name="Picture 8"/>
          <p:cNvPicPr>
            <a:picLocks noChangeAspect="1" noChangeArrowheads="1"/>
          </p:cNvPicPr>
          <p:nvPr/>
        </p:nvPicPr>
        <p:blipFill>
          <a:blip r:embed="rId2">
            <a:lum bright="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482">
            <a:off x="468313" y="333375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395288" y="1773238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1670">
            <a:off x="323850" y="3213100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2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468313" y="4868863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060138" y="572402"/>
            <a:ext cx="653416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en-US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NewRoman,Bold"/>
              </a:rPr>
              <a:t>A2</a:t>
            </a:r>
            <a:r>
              <a:rPr lang="zh-TW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系統思考與解決問題</a:t>
            </a:r>
            <a:endParaRPr lang="zh-TW" altLang="zh-TW" sz="4800" b="1" kern="1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239602" y="1360488"/>
            <a:ext cx="6436703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引導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學生能以整體的角度看待問題，找出相關聯的影響因素與問題結構之方式，分析教材之領域知識脈絡的發展、關鍵提問、思維邏輯等，並設計問題導向的學習任務與反覆嘗試修正。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2" name="文字方塊 9"/>
          <p:cNvSpPr txBox="1">
            <a:spLocks noChangeArrowheads="1"/>
          </p:cNvSpPr>
          <p:nvPr/>
        </p:nvSpPr>
        <p:spPr bwMode="auto">
          <a:xfrm>
            <a:off x="2060138" y="3004874"/>
            <a:ext cx="68500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此學習主題的學習目標為何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教科書中的概念發展邏輯為何？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此概念發展邏輯與引起動機的情境鋪陳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要如何關聯？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此發展邏輯是否恰當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是否需調整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此主題的學習任務設計為何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擬定一系列的探討問題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擬定此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探討主題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相關的關鍵提問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lvl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策略試作比較後的結果是否有效解決問題？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05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611188" y="549275"/>
            <a:ext cx="8351837" cy="6121400"/>
          </a:xfrm>
          <a:prstGeom prst="rect">
            <a:avLst/>
          </a:prstGeom>
          <a:noFill/>
          <a:ln w="571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2">
            <a:lum bright="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482">
            <a:off x="468313" y="333375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395288" y="1773238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1670">
            <a:off x="323850" y="3213100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2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468313" y="4868863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060138" y="572402"/>
            <a:ext cx="653416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en-US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NewRoman,Bold"/>
              </a:rPr>
              <a:t>A3</a:t>
            </a:r>
            <a:r>
              <a:rPr lang="zh-TW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規劃執行與創新應變</a:t>
            </a:r>
            <a:endParaRPr lang="zh-TW" altLang="zh-TW" sz="4800" b="1" kern="1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239602" y="1414463"/>
            <a:ext cx="6508861" cy="110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主題或議題的學習任務設計，跳脫領域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學科框架，引導學生展現個人特有風格與進行創新多元的專案規劃與執行，並保有彈性調整之應變措施與機制。</a:t>
            </a:r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106" name="文字方塊 9"/>
          <p:cNvSpPr txBox="1">
            <a:spLocks noChangeArrowheads="1"/>
          </p:cNvSpPr>
          <p:nvPr/>
        </p:nvSpPr>
        <p:spPr bwMode="auto">
          <a:xfrm>
            <a:off x="2112963" y="2627313"/>
            <a:ext cx="6850062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學生在此學習主題下可以進行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教科書內可以組織的規劃主題？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跳脫教科書可以規劃的主題？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規劃過程中的具體執行步驟為何？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學生如何成功執行規劃的內容？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此主題可能涉及跨領域概念，處理的原則為何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如何保有學科本質，又能藉由跨領域延伸學習的內容？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0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跳脫教科書的主題，且為學生感興趣想要持續之時，教學時數不足怎麼辦</a:t>
            </a:r>
            <a:r>
              <a:rPr lang="en-US" altLang="zh-TW" sz="20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0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其他人不感興趣怎麼辦</a:t>
            </a:r>
            <a:r>
              <a:rPr lang="en-US" altLang="zh-TW" sz="20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0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80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5745"/>
          <a:stretch/>
        </p:blipFill>
        <p:spPr bwMode="auto">
          <a:xfrm>
            <a:off x="1420043" y="1226368"/>
            <a:ext cx="7904485" cy="56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2" t="47453" r="37988" b="25585"/>
          <a:stretch/>
        </p:blipFill>
        <p:spPr>
          <a:xfrm>
            <a:off x="4626252" y="3672642"/>
            <a:ext cx="1800200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資料庫圖表 1"/>
          <p:cNvGraphicFramePr/>
          <p:nvPr>
            <p:extLst/>
          </p:nvPr>
        </p:nvGraphicFramePr>
        <p:xfrm>
          <a:off x="0" y="2121871"/>
          <a:ext cx="1931876" cy="4736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矩形 12"/>
          <p:cNvSpPr/>
          <p:nvPr/>
        </p:nvSpPr>
        <p:spPr>
          <a:xfrm>
            <a:off x="0" y="1798851"/>
            <a:ext cx="1931876" cy="334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0070C0"/>
                </a:solidFill>
              </a:rPr>
              <a:t>p.4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手繪多邊形 2"/>
          <p:cNvSpPr/>
          <p:nvPr/>
        </p:nvSpPr>
        <p:spPr>
          <a:xfrm>
            <a:off x="1925053" y="1164657"/>
            <a:ext cx="7141945" cy="5678905"/>
          </a:xfrm>
          <a:custGeom>
            <a:avLst/>
            <a:gdLst>
              <a:gd name="connsiteX0" fmla="*/ 3590223 w 7141945"/>
              <a:gd name="connsiteY0" fmla="*/ 3320716 h 5678905"/>
              <a:gd name="connsiteX1" fmla="*/ 7141945 w 7141945"/>
              <a:gd name="connsiteY1" fmla="*/ 1742172 h 5678905"/>
              <a:gd name="connsiteX2" fmla="*/ 7132320 w 7141945"/>
              <a:gd name="connsiteY2" fmla="*/ 240631 h 5678905"/>
              <a:gd name="connsiteX3" fmla="*/ 7122694 w 7141945"/>
              <a:gd name="connsiteY3" fmla="*/ 9625 h 5678905"/>
              <a:gd name="connsiteX4" fmla="*/ 1482290 w 7141945"/>
              <a:gd name="connsiteY4" fmla="*/ 0 h 5678905"/>
              <a:gd name="connsiteX5" fmla="*/ 105878 w 7141945"/>
              <a:gd name="connsiteY5" fmla="*/ 2165684 h 5678905"/>
              <a:gd name="connsiteX6" fmla="*/ 19250 w 7141945"/>
              <a:gd name="connsiteY6" fmla="*/ 2646947 h 5678905"/>
              <a:gd name="connsiteX7" fmla="*/ 0 w 7141945"/>
              <a:gd name="connsiteY7" fmla="*/ 5669280 h 5678905"/>
              <a:gd name="connsiteX8" fmla="*/ 3686475 w 7141945"/>
              <a:gd name="connsiteY8" fmla="*/ 5678905 h 5678905"/>
              <a:gd name="connsiteX9" fmla="*/ 3590223 w 7141945"/>
              <a:gd name="connsiteY9" fmla="*/ 3320716 h 567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41945" h="5678905">
                <a:moveTo>
                  <a:pt x="3590223" y="3320716"/>
                </a:moveTo>
                <a:lnTo>
                  <a:pt x="7141945" y="1742172"/>
                </a:lnTo>
                <a:cubicBezTo>
                  <a:pt x="7138737" y="1241658"/>
                  <a:pt x="7135528" y="741145"/>
                  <a:pt x="7132320" y="240631"/>
                </a:cubicBezTo>
                <a:lnTo>
                  <a:pt x="7122694" y="9625"/>
                </a:lnTo>
                <a:lnTo>
                  <a:pt x="1482290" y="0"/>
                </a:lnTo>
                <a:lnTo>
                  <a:pt x="105878" y="2165684"/>
                </a:lnTo>
                <a:lnTo>
                  <a:pt x="19250" y="2646947"/>
                </a:lnTo>
                <a:lnTo>
                  <a:pt x="0" y="5669280"/>
                </a:lnTo>
                <a:lnTo>
                  <a:pt x="3686475" y="5678905"/>
                </a:lnTo>
                <a:lnTo>
                  <a:pt x="3590223" y="3320716"/>
                </a:lnTo>
                <a:close/>
              </a:path>
            </a:pathLst>
          </a:custGeom>
          <a:gradFill>
            <a:gsLst>
              <a:gs pos="35000">
                <a:schemeClr val="accent5">
                  <a:tint val="37000"/>
                  <a:satMod val="300000"/>
                  <a:alpha val="7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Box 16"/>
          <p:cNvSpPr>
            <a:spLocks noChangeArrowheads="1"/>
          </p:cNvSpPr>
          <p:nvPr/>
        </p:nvSpPr>
        <p:spPr bwMode="auto">
          <a:xfrm>
            <a:off x="3167844" y="324000"/>
            <a:ext cx="5832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5000"/>
              </a:lnSpc>
            </a:pPr>
            <a:r>
              <a:rPr lang="zh-TW" altLang="en-US" sz="4000" b="1" cap="all" dirty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互動</a:t>
            </a:r>
            <a:r>
              <a:rPr lang="zh-TW" altLang="en-US" sz="4000" b="1" cap="all" dirty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面向</a:t>
            </a:r>
            <a:r>
              <a:rPr lang="zh-TW" altLang="en-US" sz="4000" b="1" cap="all" dirty="0" smtClean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與核心</a:t>
            </a:r>
            <a:r>
              <a:rPr lang="zh-TW" altLang="en-US" sz="4000" b="1" cap="all" dirty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素養項目</a:t>
            </a:r>
            <a:endParaRPr lang="zh-TW" altLang="en-US" sz="4000" b="1" cap="all" dirty="0">
              <a:ln w="9000" cmpd="sng">
                <a:noFill/>
                <a:prstDash val="solid"/>
              </a:ln>
              <a:effectLst>
                <a:reflection blurRad="12700" stA="28000" endPos="45000" dist="381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新細明體" charset="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107504" y="102499"/>
            <a:ext cx="3226018" cy="1530399"/>
            <a:chOff x="944802" y="44624"/>
            <a:chExt cx="3946098" cy="1872000"/>
          </a:xfrm>
        </p:grpSpPr>
        <p:grpSp>
          <p:nvGrpSpPr>
            <p:cNvPr id="15" name="群組 14"/>
            <p:cNvGrpSpPr>
              <a:grpSpLocks noChangeAspect="1"/>
            </p:cNvGrpSpPr>
            <p:nvPr/>
          </p:nvGrpSpPr>
          <p:grpSpPr>
            <a:xfrm>
              <a:off x="944802" y="44624"/>
              <a:ext cx="3946098" cy="1872000"/>
              <a:chOff x="201530" y="187034"/>
              <a:chExt cx="4553183" cy="2160000"/>
            </a:xfrm>
          </p:grpSpPr>
          <p:pic>
            <p:nvPicPr>
              <p:cNvPr id="18" name="图片 1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290" y="187034"/>
                <a:ext cx="4515423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橢圓 18"/>
              <p:cNvSpPr/>
              <p:nvPr/>
            </p:nvSpPr>
            <p:spPr>
              <a:xfrm>
                <a:off x="201530" y="983051"/>
                <a:ext cx="1250525" cy="1250526"/>
              </a:xfrm>
              <a:prstGeom prst="ellipse">
                <a:avLst/>
              </a:prstGeom>
              <a:gradFill>
                <a:gsLst>
                  <a:gs pos="0">
                    <a:srgbClr val="FF6699"/>
                  </a:gs>
                  <a:gs pos="75000">
                    <a:srgbClr val="66CCFF"/>
                  </a:gs>
                  <a:gs pos="50000">
                    <a:srgbClr val="99FF99"/>
                  </a:gs>
                  <a:gs pos="25000">
                    <a:srgbClr val="FFCC66"/>
                  </a:gs>
                  <a:gs pos="100000">
                    <a:srgbClr val="CC99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橢圓 19"/>
              <p:cNvSpPr/>
              <p:nvPr/>
            </p:nvSpPr>
            <p:spPr>
              <a:xfrm>
                <a:off x="277311" y="1058832"/>
                <a:ext cx="1098946" cy="10989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6" name="TextBox 15"/>
            <p:cNvSpPr>
              <a:spLocks noChangeArrowheads="1"/>
            </p:cNvSpPr>
            <p:nvPr/>
          </p:nvSpPr>
          <p:spPr bwMode="auto">
            <a:xfrm flipH="1">
              <a:off x="1012949" y="1062613"/>
              <a:ext cx="787400" cy="53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TW" sz="2800" b="1" i="1" dirty="0" smtClean="0"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01</a:t>
              </a:r>
              <a:endParaRPr lang="zh-CN" altLang="en-US" sz="2800" b="1" i="1" dirty="0"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7" name="TextBox 17"/>
            <p:cNvSpPr>
              <a:spLocks noChangeArrowheads="1"/>
            </p:cNvSpPr>
            <p:nvPr/>
          </p:nvSpPr>
          <p:spPr bwMode="auto">
            <a:xfrm>
              <a:off x="2239465" y="842544"/>
              <a:ext cx="26514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en-US" sz="2800" b="1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核心素養</a:t>
              </a:r>
              <a:endParaRPr lang="en-US" altLang="zh-TW" sz="28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44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15EA38-9C1E-4C02-983C-210AEB647E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AB15EA38-9C1E-4C02-983C-210AEB647E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8289B-5D7D-4341-95F9-9F329D6A9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1E28289B-5D7D-4341-95F9-9F329D6A97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611188" y="549275"/>
            <a:ext cx="8351837" cy="6121400"/>
          </a:xfrm>
          <a:prstGeom prst="rect">
            <a:avLst/>
          </a:prstGeom>
          <a:noFill/>
          <a:ln w="571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5124" name="Picture 8"/>
          <p:cNvPicPr>
            <a:picLocks noChangeAspect="1" noChangeArrowheads="1"/>
          </p:cNvPicPr>
          <p:nvPr/>
        </p:nvPicPr>
        <p:blipFill>
          <a:blip r:embed="rId2">
            <a:lum bright="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482">
            <a:off x="468313" y="333375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395288" y="1773238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1670">
            <a:off x="323850" y="3213100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2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468313" y="4868863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082579" y="572402"/>
            <a:ext cx="648927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en-US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NewRoman,Bold"/>
              </a:rPr>
              <a:t>B1</a:t>
            </a:r>
            <a:r>
              <a:rPr lang="zh-TW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符號運用與溝通表達</a:t>
            </a:r>
            <a:endParaRPr lang="zh-TW" altLang="zh-TW" sz="4800" b="1" kern="1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251160" y="1292081"/>
            <a:ext cx="6392133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掌握於領域學習成果展現的各類表徵，以及各類表徵之間的轉化，引導學生發展出團隊共同、特有的肢體語言或符號，做為工具，營造彼此間優質的溝通表達與良性互動的機制。</a:t>
            </a:r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130" name="文字方塊 9"/>
          <p:cNvSpPr txBox="1">
            <a:spLocks noChangeArrowheads="1"/>
          </p:cNvSpPr>
          <p:nvPr/>
        </p:nvSpPr>
        <p:spPr bwMode="auto">
          <a:xfrm>
            <a:off x="1950704" y="2742061"/>
            <a:ext cx="6958597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學生可以表達其學習結果的方式有哪些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語言、文字、圖像、符號、成品、肢體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、影像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此學習主題涉及到的概念表徵符號有哪些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表徵符號，是否適合其年齡與學習程度？</a:t>
            </a:r>
          </a:p>
          <a:p>
            <a:pPr lvl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表徵符號對學生而言，由易到難的發展為何？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數理抽象化程度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表徵符號對學生而言，要學些什麼？學到什麼程度？用什麼方法學？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社會人文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如何善用這些表徵符號進行更有效、更有意義的溝通？</a:t>
            </a:r>
          </a:p>
        </p:txBody>
      </p:sp>
    </p:spTree>
    <p:extLst>
      <p:ext uri="{BB962C8B-B14F-4D97-AF65-F5344CB8AC3E}">
        <p14:creationId xmlns:p14="http://schemas.microsoft.com/office/powerpoint/2010/main" val="23952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611188" y="549275"/>
            <a:ext cx="8351837" cy="6121400"/>
          </a:xfrm>
          <a:prstGeom prst="rect">
            <a:avLst/>
          </a:prstGeom>
          <a:noFill/>
          <a:ln w="571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6148" name="Picture 8"/>
          <p:cNvPicPr>
            <a:picLocks noChangeAspect="1" noChangeArrowheads="1"/>
          </p:cNvPicPr>
          <p:nvPr/>
        </p:nvPicPr>
        <p:blipFill>
          <a:blip r:embed="rId2">
            <a:lum bright="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482">
            <a:off x="468313" y="333375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395288" y="1773238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1670">
            <a:off x="323850" y="3213100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2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468313" y="4868863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082579" y="572402"/>
            <a:ext cx="648927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en-US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NewRoman,Bold"/>
              </a:rPr>
              <a:t>B2</a:t>
            </a:r>
            <a:r>
              <a:rPr lang="zh-TW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科技資訊與媒體素養</a:t>
            </a:r>
            <a:endParaRPr lang="zh-TW" altLang="zh-TW" sz="4800" b="1" kern="1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442328" y="1331629"/>
            <a:ext cx="6018213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引導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學生利用數位科技搜尋、分析、組織學習題材進而成為有用資訊，進而作為學習成果展現或討論的平台；包含網路倫理、資訊真偽與立場辨識，以有效輔助各學科相關學習內容之效能。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4" name="文字方塊 9"/>
          <p:cNvSpPr txBox="1">
            <a:spLocks noChangeArrowheads="1"/>
          </p:cNvSpPr>
          <p:nvPr/>
        </p:nvSpPr>
        <p:spPr bwMode="auto">
          <a:xfrm>
            <a:off x="2112963" y="2627313"/>
            <a:ext cx="68500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此學習主題的學習資源足夠嗎？學生是否需要上網查詢？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學生的學習成果展現或討論互動的介面是否可以善用網路平台？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網路上的成果展現應注意哪些著作財產權的問題？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網路上進行討論互動，應注意哪些人際互動的禮貌與用語，而不會涉及人身攻擊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科技資訊與產品的應用能否增進學習表現？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566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611188" y="549275"/>
            <a:ext cx="8351837" cy="6121400"/>
          </a:xfrm>
          <a:prstGeom prst="rect">
            <a:avLst/>
          </a:prstGeom>
          <a:noFill/>
          <a:ln w="571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2">
            <a:lum bright="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482">
            <a:off x="468313" y="333375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395288" y="1773238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1670">
            <a:off x="323850" y="3213100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2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468313" y="4868863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082579" y="572402"/>
            <a:ext cx="648927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en-US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NewRoman,Bold"/>
              </a:rPr>
              <a:t>B3</a:t>
            </a:r>
            <a:r>
              <a:rPr lang="zh-TW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藝術涵養與美感素養</a:t>
            </a:r>
            <a:endParaRPr lang="zh-TW" altLang="zh-TW" sz="4800" b="1" kern="1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449513" y="1362075"/>
            <a:ext cx="6018212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zh-TW" sz="22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掌握學科</a:t>
            </a:r>
            <a:r>
              <a:rPr lang="zh-TW" altLang="zh-TW" sz="2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內容知識</a:t>
            </a:r>
            <a:r>
              <a:rPr lang="zh-TW" altLang="zh-TW" sz="22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與美感</a:t>
            </a:r>
            <a:r>
              <a:rPr lang="zh-TW" altLang="zh-TW" sz="2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形式的基本認知，引導學生將美感融入學習過程及成果作品，並鑑賞同儕成果，與人討論、分享美感體悟，使美感融入學習甚至生活中的大小事。</a:t>
            </a:r>
            <a:endParaRPr lang="zh-TW" altLang="en-US" sz="2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8" name="文字方塊 9"/>
          <p:cNvSpPr txBox="1">
            <a:spLocks noChangeArrowheads="1"/>
          </p:cNvSpPr>
          <p:nvPr/>
        </p:nvSpPr>
        <p:spPr bwMode="auto">
          <a:xfrm>
            <a:off x="2221015" y="2925919"/>
            <a:ext cx="62039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zh-TW" sz="2400" dirty="0"/>
              <a:t>是否提供五感探索經驗，享受各種藝術媒介的學習樂趣？</a:t>
            </a: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語言符號或數位平台的展現，是否也能善用藝術展演方式，呈現其學習結果？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學生對於此學習主題的學習成果之展現，是否在內容之外，也能從美的角度考量作品的品質？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學生是否能將對於美的追求融入學習的過程中呢？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980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5745"/>
          <a:stretch/>
        </p:blipFill>
        <p:spPr bwMode="auto">
          <a:xfrm>
            <a:off x="1420043" y="1226368"/>
            <a:ext cx="7904485" cy="56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2" t="47453" r="37988" b="25585"/>
          <a:stretch/>
        </p:blipFill>
        <p:spPr>
          <a:xfrm>
            <a:off x="4626252" y="3672642"/>
            <a:ext cx="1800200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資料庫圖表 1"/>
          <p:cNvGraphicFramePr/>
          <p:nvPr>
            <p:extLst/>
          </p:nvPr>
        </p:nvGraphicFramePr>
        <p:xfrm>
          <a:off x="0" y="2121871"/>
          <a:ext cx="1931876" cy="4736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矩形 12"/>
          <p:cNvSpPr/>
          <p:nvPr/>
        </p:nvSpPr>
        <p:spPr>
          <a:xfrm>
            <a:off x="0" y="1798851"/>
            <a:ext cx="1931876" cy="334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0070C0"/>
                </a:solidFill>
              </a:rPr>
              <a:t>p.4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手繪多邊形 2"/>
          <p:cNvSpPr/>
          <p:nvPr/>
        </p:nvSpPr>
        <p:spPr>
          <a:xfrm>
            <a:off x="2011680" y="1106905"/>
            <a:ext cx="7122695" cy="5765533"/>
          </a:xfrm>
          <a:custGeom>
            <a:avLst/>
            <a:gdLst>
              <a:gd name="connsiteX0" fmla="*/ 3503596 w 7122695"/>
              <a:gd name="connsiteY0" fmla="*/ 3378468 h 5765533"/>
              <a:gd name="connsiteX1" fmla="*/ 3484345 w 7122695"/>
              <a:gd name="connsiteY1" fmla="*/ 3359217 h 5765533"/>
              <a:gd name="connsiteX2" fmla="*/ 3359217 w 7122695"/>
              <a:gd name="connsiteY2" fmla="*/ 3320716 h 5765533"/>
              <a:gd name="connsiteX3" fmla="*/ 3291840 w 7122695"/>
              <a:gd name="connsiteY3" fmla="*/ 3311091 h 5765533"/>
              <a:gd name="connsiteX4" fmla="*/ 3243714 w 7122695"/>
              <a:gd name="connsiteY4" fmla="*/ 3282215 h 5765533"/>
              <a:gd name="connsiteX5" fmla="*/ 3176337 w 7122695"/>
              <a:gd name="connsiteY5" fmla="*/ 3262964 h 5765533"/>
              <a:gd name="connsiteX6" fmla="*/ 3128211 w 7122695"/>
              <a:gd name="connsiteY6" fmla="*/ 3234089 h 5765533"/>
              <a:gd name="connsiteX7" fmla="*/ 0 w 7122695"/>
              <a:gd name="connsiteY7" fmla="*/ 1491916 h 5765533"/>
              <a:gd name="connsiteX8" fmla="*/ 9625 w 7122695"/>
              <a:gd name="connsiteY8" fmla="*/ 664143 h 5765533"/>
              <a:gd name="connsiteX9" fmla="*/ 3667225 w 7122695"/>
              <a:gd name="connsiteY9" fmla="*/ 0 h 5765533"/>
              <a:gd name="connsiteX10" fmla="*/ 7122695 w 7122695"/>
              <a:gd name="connsiteY10" fmla="*/ 67377 h 5765533"/>
              <a:gd name="connsiteX11" fmla="*/ 7113069 w 7122695"/>
              <a:gd name="connsiteY11" fmla="*/ 5765533 h 5765533"/>
              <a:gd name="connsiteX12" fmla="*/ 3599848 w 7122695"/>
              <a:gd name="connsiteY12" fmla="*/ 5736657 h 5765533"/>
              <a:gd name="connsiteX13" fmla="*/ 3503596 w 7122695"/>
              <a:gd name="connsiteY13" fmla="*/ 3378468 h 5765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22695" h="5765533">
                <a:moveTo>
                  <a:pt x="3503596" y="3378468"/>
                </a:moveTo>
                <a:lnTo>
                  <a:pt x="3484345" y="3359217"/>
                </a:lnTo>
                <a:cubicBezTo>
                  <a:pt x="3442636" y="3346383"/>
                  <a:pt x="3401553" y="3331300"/>
                  <a:pt x="3359217" y="3320716"/>
                </a:cubicBezTo>
                <a:cubicBezTo>
                  <a:pt x="3337207" y="3315214"/>
                  <a:pt x="3313363" y="3318265"/>
                  <a:pt x="3291840" y="3311091"/>
                </a:cubicBezTo>
                <a:cubicBezTo>
                  <a:pt x="3274092" y="3305175"/>
                  <a:pt x="3260810" y="3289813"/>
                  <a:pt x="3243714" y="3282215"/>
                </a:cubicBezTo>
                <a:cubicBezTo>
                  <a:pt x="3188171" y="3257529"/>
                  <a:pt x="3223284" y="3286438"/>
                  <a:pt x="3176337" y="3262964"/>
                </a:cubicBezTo>
                <a:cubicBezTo>
                  <a:pt x="3159604" y="3254598"/>
                  <a:pt x="3128211" y="3234089"/>
                  <a:pt x="3128211" y="3234089"/>
                </a:cubicBezTo>
                <a:lnTo>
                  <a:pt x="0" y="1491916"/>
                </a:lnTo>
                <a:lnTo>
                  <a:pt x="9625" y="664143"/>
                </a:lnTo>
                <a:lnTo>
                  <a:pt x="3667225" y="0"/>
                </a:lnTo>
                <a:lnTo>
                  <a:pt x="7122695" y="67377"/>
                </a:lnTo>
                <a:cubicBezTo>
                  <a:pt x="7119486" y="1966762"/>
                  <a:pt x="7116278" y="3866148"/>
                  <a:pt x="7113069" y="5765533"/>
                </a:cubicBezTo>
                <a:lnTo>
                  <a:pt x="3599848" y="5736657"/>
                </a:lnTo>
                <a:lnTo>
                  <a:pt x="3503596" y="3378468"/>
                </a:lnTo>
                <a:close/>
              </a:path>
            </a:pathLst>
          </a:custGeom>
          <a:gradFill>
            <a:gsLst>
              <a:gs pos="35000">
                <a:schemeClr val="accent5">
                  <a:tint val="37000"/>
                  <a:satMod val="300000"/>
                  <a:alpha val="59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Box 16"/>
          <p:cNvSpPr>
            <a:spLocks noChangeArrowheads="1"/>
          </p:cNvSpPr>
          <p:nvPr/>
        </p:nvSpPr>
        <p:spPr bwMode="auto">
          <a:xfrm>
            <a:off x="3168000" y="324000"/>
            <a:ext cx="5832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en-US" sz="4000" b="1" cap="all" dirty="0">
                <a:ln w="9000" cmpd="sng">
                  <a:noFill/>
                  <a:prstDash val="solid"/>
                </a:ln>
                <a:solidFill>
                  <a:srgbClr val="9900CC"/>
                </a:solidFill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共好</a:t>
            </a:r>
            <a:r>
              <a:rPr lang="zh-TW" altLang="en-US" sz="4000" b="1" cap="all" dirty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面向</a:t>
            </a:r>
            <a:r>
              <a:rPr lang="zh-TW" altLang="en-US" sz="4000" b="1" cap="all" dirty="0" smtClean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與核心</a:t>
            </a:r>
            <a:r>
              <a:rPr lang="zh-TW" altLang="en-US" sz="4000" b="1" cap="all" dirty="0">
                <a:ln w="9000" cmpd="sng">
                  <a:noFill/>
                  <a:prstDash val="solid"/>
                </a:ln>
                <a:effectLst>
                  <a:reflection blurRad="12700" stA="28000" endPos="45000" dist="381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  <a:sym typeface="Times New Roman" panose="02020603050405020304" pitchFamily="18" charset="0"/>
              </a:rPr>
              <a:t>素養項目</a:t>
            </a:r>
            <a:endParaRPr lang="zh-TW" altLang="en-US" sz="4000" b="1" cap="all" dirty="0">
              <a:ln w="9000" cmpd="sng">
                <a:noFill/>
                <a:prstDash val="solid"/>
              </a:ln>
              <a:effectLst>
                <a:reflection blurRad="12700" stA="28000" endPos="45000" dist="381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新細明體" charset="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107504" y="102499"/>
            <a:ext cx="3226018" cy="1530399"/>
            <a:chOff x="944802" y="44624"/>
            <a:chExt cx="3946098" cy="1872000"/>
          </a:xfrm>
        </p:grpSpPr>
        <p:grpSp>
          <p:nvGrpSpPr>
            <p:cNvPr id="15" name="群組 14"/>
            <p:cNvGrpSpPr>
              <a:grpSpLocks noChangeAspect="1"/>
            </p:cNvGrpSpPr>
            <p:nvPr/>
          </p:nvGrpSpPr>
          <p:grpSpPr>
            <a:xfrm>
              <a:off x="944802" y="44624"/>
              <a:ext cx="3946098" cy="1872000"/>
              <a:chOff x="201530" y="187034"/>
              <a:chExt cx="4553183" cy="2160000"/>
            </a:xfrm>
          </p:grpSpPr>
          <p:pic>
            <p:nvPicPr>
              <p:cNvPr id="18" name="图片 1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290" y="187034"/>
                <a:ext cx="4515423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橢圓 18"/>
              <p:cNvSpPr/>
              <p:nvPr/>
            </p:nvSpPr>
            <p:spPr>
              <a:xfrm>
                <a:off x="201530" y="983051"/>
                <a:ext cx="1250525" cy="1250526"/>
              </a:xfrm>
              <a:prstGeom prst="ellipse">
                <a:avLst/>
              </a:prstGeom>
              <a:gradFill>
                <a:gsLst>
                  <a:gs pos="0">
                    <a:srgbClr val="FF6699"/>
                  </a:gs>
                  <a:gs pos="75000">
                    <a:srgbClr val="66CCFF"/>
                  </a:gs>
                  <a:gs pos="50000">
                    <a:srgbClr val="99FF99"/>
                  </a:gs>
                  <a:gs pos="25000">
                    <a:srgbClr val="FFCC66"/>
                  </a:gs>
                  <a:gs pos="100000">
                    <a:srgbClr val="CC99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橢圓 19"/>
              <p:cNvSpPr/>
              <p:nvPr/>
            </p:nvSpPr>
            <p:spPr>
              <a:xfrm>
                <a:off x="277311" y="1058832"/>
                <a:ext cx="1098946" cy="10989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6" name="TextBox 15"/>
            <p:cNvSpPr>
              <a:spLocks noChangeArrowheads="1"/>
            </p:cNvSpPr>
            <p:nvPr/>
          </p:nvSpPr>
          <p:spPr bwMode="auto">
            <a:xfrm flipH="1">
              <a:off x="1012949" y="1062613"/>
              <a:ext cx="787400" cy="53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TW" sz="2800" b="1" i="1" dirty="0" smtClean="0"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01</a:t>
              </a:r>
              <a:endParaRPr lang="zh-CN" altLang="en-US" sz="2800" b="1" i="1" dirty="0"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7" name="TextBox 17"/>
            <p:cNvSpPr>
              <a:spLocks noChangeArrowheads="1"/>
            </p:cNvSpPr>
            <p:nvPr/>
          </p:nvSpPr>
          <p:spPr bwMode="auto">
            <a:xfrm>
              <a:off x="2239465" y="842544"/>
              <a:ext cx="26514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en-US" sz="2800" b="1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核心素養</a:t>
              </a:r>
              <a:endParaRPr lang="en-US" altLang="zh-TW" sz="28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77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47CDBB-6506-427F-BD1B-E87FB72A2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0347CDBB-6506-427F-BD1B-E87FB72A2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D6BB47-40AB-45CE-AD2D-8C0E1E1FA1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DCD6BB47-40AB-45CE-AD2D-8C0E1E1FA1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611188" y="549275"/>
            <a:ext cx="8351837" cy="6121400"/>
          </a:xfrm>
          <a:prstGeom prst="rect">
            <a:avLst/>
          </a:prstGeom>
          <a:noFill/>
          <a:ln w="571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2">
            <a:lum bright="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482">
            <a:off x="468313" y="333375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395288" y="1773238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1670">
            <a:off x="323850" y="3213100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2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468313" y="4868863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075366" y="572402"/>
            <a:ext cx="650370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en-US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NewRoman,Bold"/>
              </a:rPr>
              <a:t>C1</a:t>
            </a:r>
            <a:r>
              <a:rPr lang="zh-TW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道德實踐與公民意識</a:t>
            </a:r>
            <a:endParaRPr lang="zh-TW" altLang="zh-TW" sz="4800" b="1" kern="1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369303" y="1374855"/>
            <a:ext cx="6352641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引導</a:t>
            </a:r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學生藉由思辨進而理解班級常規、課堂學習規範與公民意識，並能實踐於班級、學校生活中。</a:t>
            </a:r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202" name="文字方塊 9"/>
          <p:cNvSpPr txBox="1">
            <a:spLocks noChangeArrowheads="1"/>
          </p:cNvSpPr>
          <p:nvPr/>
        </p:nvSpPr>
        <p:spPr bwMode="auto">
          <a:xfrm>
            <a:off x="2120592" y="2241563"/>
            <a:ext cx="6850062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班級常規</a:t>
            </a:r>
          </a:p>
          <a:p>
            <a:pPr lvl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教育學生更能意識到自己身為學校學生，在校內外所應盡的責任和義務為何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教育學生更能意識到自己身為班上學生，在班級中所應盡的責任和義務為何？</a:t>
            </a:r>
          </a:p>
          <a:p>
            <a:pPr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課堂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學習規範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(Norm)</a:t>
            </a:r>
            <a:endParaRPr lang="zh-TW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能否與學生共同討論並擬定課堂學習規範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能否遵守課堂學習規範中不應該出現的行為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能否表現出課堂學習規範中積極的參與行為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對於學習成果能真實呈現，不作弊、不造假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主題特殊規範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(Norm)</a:t>
            </a:r>
            <a:endParaRPr lang="zh-TW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在進行此學習主題的活動進行過程中，可能會有哪些規範上的問題？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73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/>
          <p:cNvSpPr>
            <a:spLocks noGrp="1"/>
          </p:cNvSpPr>
          <p:nvPr>
            <p:ph type="title"/>
          </p:nvPr>
        </p:nvSpPr>
        <p:spPr bwMode="auto">
          <a:xfrm>
            <a:off x="1" y="0"/>
            <a:ext cx="2857487" cy="6858000"/>
          </a:xfrm>
          <a:solidFill>
            <a:srgbClr val="FFC000"/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marL="90488" algn="l" eaLnBrk="1" hangingPunct="1">
              <a:defRPr/>
            </a:pPr>
            <a:r>
              <a:rPr lang="zh-TW" altLang="en-US" sz="4800" b="1" dirty="0">
                <a:solidFill>
                  <a:srgbClr val="C00000"/>
                </a:solidFill>
                <a:ea typeface="微軟正黑體" pitchFamily="34" charset="-120"/>
              </a:rPr>
              <a:t>壹</a:t>
            </a:r>
            <a:r>
              <a:rPr lang="zh-TW" altLang="en-US" sz="4800" b="1" dirty="0" smtClean="0">
                <a:solidFill>
                  <a:srgbClr val="C00000"/>
                </a:solidFill>
                <a:ea typeface="微軟正黑體" pitchFamily="34" charset="-120"/>
              </a:rPr>
              <a:t>、</a:t>
            </a:r>
            <a:r>
              <a:rPr lang="en-US" altLang="zh-TW" sz="4800" b="1" dirty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b="1" dirty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zh-TW" altLang="en-US" sz="4800" b="1" dirty="0">
                <a:solidFill>
                  <a:srgbClr val="C00000"/>
                </a:solidFill>
                <a:ea typeface="微軟正黑體" pitchFamily="34" charset="-120"/>
              </a:rPr>
              <a:t>十二年國教數學領綱簡介</a:t>
            </a:r>
          </a:p>
        </p:txBody>
      </p:sp>
      <p:sp>
        <p:nvSpPr>
          <p:cNvPr id="3174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BE826CB-6821-4FF1-B4A0-602F1844BE82}" type="slidenum">
              <a:rPr lang="en-US" altLang="zh-TW">
                <a:solidFill>
                  <a:srgbClr val="898989"/>
                </a:solidFill>
              </a:rPr>
              <a:pPr/>
              <a:t>6</a:t>
            </a:fld>
            <a:endParaRPr lang="en-US" altLang="zh-TW">
              <a:solidFill>
                <a:srgbClr val="898989"/>
              </a:solidFill>
            </a:endParaRPr>
          </a:p>
        </p:txBody>
      </p:sp>
      <p:pic>
        <p:nvPicPr>
          <p:cNvPr id="5" name="圖片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098" y="1545434"/>
            <a:ext cx="6275902" cy="331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06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611188" y="549275"/>
            <a:ext cx="8351837" cy="6121400"/>
          </a:xfrm>
          <a:prstGeom prst="rect">
            <a:avLst/>
          </a:prstGeom>
          <a:noFill/>
          <a:ln w="571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2">
            <a:lum bright="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482">
            <a:off x="468313" y="333375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395288" y="1773238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1670">
            <a:off x="323850" y="3213100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2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468313" y="4868863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075366" y="572402"/>
            <a:ext cx="650370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en-US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NewRoman,Bold"/>
              </a:rPr>
              <a:t>C2</a:t>
            </a:r>
            <a:r>
              <a:rPr lang="zh-TW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人際關係與團隊合作</a:t>
            </a:r>
            <a:endParaRPr lang="zh-TW" altLang="zh-TW" sz="4800" b="1" kern="1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441575" y="1412776"/>
            <a:ext cx="6018213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規劃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分組活動的學習任務，引導學生在小組中之溝通協調，以及團隊合作之間如何和諧、有效的達成學習任務。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226" name="文字方塊 9"/>
          <p:cNvSpPr txBox="1">
            <a:spLocks noChangeArrowheads="1"/>
          </p:cNvSpPr>
          <p:nvPr/>
        </p:nvSpPr>
        <p:spPr bwMode="auto">
          <a:xfrm>
            <a:off x="2112963" y="2627313"/>
            <a:ext cx="6850062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分組後，學生是否能理解並確實執行團隊任務？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學生在團隊中所扮演的角色以及任務為何？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成員之間如何確實發揮暨分工又合作的團隊精神？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團隊合作過程中，如何幫助不同人格特質的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學生可以發展良好的人際關係？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如何預先知道哪些學生可能被排擠？分組的策略該如何進行，可以避免此現象？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如何使用合宜恰當的表達方式，達到不同意見的溝通交流，進而形成團隊共識與默契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87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611188" y="549275"/>
            <a:ext cx="8351837" cy="6121400"/>
          </a:xfrm>
          <a:prstGeom prst="rect">
            <a:avLst/>
          </a:prstGeom>
          <a:noFill/>
          <a:ln w="571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2">
            <a:lum bright="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482">
            <a:off x="468313" y="333375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395288" y="1773238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1670">
            <a:off x="323850" y="3213100"/>
            <a:ext cx="1419225" cy="1458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2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339">
            <a:off x="468313" y="4868863"/>
            <a:ext cx="1419225" cy="14589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075366" y="572402"/>
            <a:ext cx="650370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en-US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NewRoman,Bold"/>
              </a:rPr>
              <a:t>C3</a:t>
            </a:r>
            <a:r>
              <a:rPr lang="zh-TW" altLang="zh-TW" sz="4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多元文化與國際理解</a:t>
            </a:r>
            <a:endParaRPr lang="zh-TW" alt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charset="0"/>
              <a:ea typeface="新細明體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164933" y="1313473"/>
            <a:ext cx="6511523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藉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由同理心的引導，使學生增進彼此理解，進而培養尊重、理解與欣賞不同國際文化間觀念與作法的異同，並適時地關心或參與國際相關議題的發展或事務，以擴展文化包容力與認同本土文化特色及在地精神之價值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250" name="文字方塊 5"/>
          <p:cNvSpPr txBox="1">
            <a:spLocks noChangeArrowheads="1"/>
          </p:cNvSpPr>
          <p:nvPr/>
        </p:nvSpPr>
        <p:spPr bwMode="auto">
          <a:xfrm>
            <a:off x="2112963" y="2627313"/>
            <a:ext cx="68500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班級中有哪些次級團體？它的次級文化為何？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性別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族群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學業成就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價值認同？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此次級文化對於學生個人的學習或團隊合作的影響為何？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教師如何協助學生藉由對於次級文化的理解，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進而達到團體間的包容與尊重？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u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如何涵養學生藉由班級內次級文化的理解、尊重、包容與接納，進而擴大到班級外、學校、社會、甚至是國際之多元文化的學習與欣賞？</a:t>
            </a:r>
          </a:p>
        </p:txBody>
      </p:sp>
    </p:spTree>
    <p:extLst>
      <p:ext uri="{BB962C8B-B14F-4D97-AF65-F5344CB8AC3E}">
        <p14:creationId xmlns:p14="http://schemas.microsoft.com/office/powerpoint/2010/main" val="57866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47664" y="1340768"/>
            <a:ext cx="6552728" cy="51090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數位落差</a:t>
            </a:r>
            <a:endParaRPr lang="en-US" altLang="zh-TW" sz="115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VS</a:t>
            </a:r>
          </a:p>
          <a:p>
            <a:pPr algn="ctr"/>
            <a:r>
              <a:rPr lang="zh-TW" altLang="en-U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動機落差</a:t>
            </a:r>
            <a:endParaRPr lang="zh-TW" alt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21846" y="98401"/>
            <a:ext cx="3226018" cy="1530399"/>
            <a:chOff x="944802" y="44624"/>
            <a:chExt cx="3946098" cy="1872000"/>
          </a:xfrm>
        </p:grpSpPr>
        <p:grpSp>
          <p:nvGrpSpPr>
            <p:cNvPr id="9" name="群組 8"/>
            <p:cNvGrpSpPr>
              <a:grpSpLocks noChangeAspect="1"/>
            </p:cNvGrpSpPr>
            <p:nvPr/>
          </p:nvGrpSpPr>
          <p:grpSpPr>
            <a:xfrm>
              <a:off x="944802" y="44624"/>
              <a:ext cx="3946098" cy="1872000"/>
              <a:chOff x="201530" y="187034"/>
              <a:chExt cx="4553183" cy="2160000"/>
            </a:xfrm>
          </p:grpSpPr>
          <p:pic>
            <p:nvPicPr>
              <p:cNvPr id="12" name="图片 1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290" y="187034"/>
                <a:ext cx="4515423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橢圓 12"/>
              <p:cNvSpPr/>
              <p:nvPr/>
            </p:nvSpPr>
            <p:spPr>
              <a:xfrm>
                <a:off x="201530" y="983051"/>
                <a:ext cx="1250525" cy="1250526"/>
              </a:xfrm>
              <a:prstGeom prst="ellipse">
                <a:avLst/>
              </a:prstGeom>
              <a:gradFill>
                <a:gsLst>
                  <a:gs pos="0">
                    <a:srgbClr val="FF6699"/>
                  </a:gs>
                  <a:gs pos="75000">
                    <a:srgbClr val="66CCFF"/>
                  </a:gs>
                  <a:gs pos="50000">
                    <a:srgbClr val="99FF99"/>
                  </a:gs>
                  <a:gs pos="25000">
                    <a:srgbClr val="FFCC66"/>
                  </a:gs>
                  <a:gs pos="100000">
                    <a:srgbClr val="CC99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橢圓 13"/>
              <p:cNvSpPr/>
              <p:nvPr/>
            </p:nvSpPr>
            <p:spPr>
              <a:xfrm>
                <a:off x="277311" y="1058832"/>
                <a:ext cx="1098946" cy="10989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0" name="TextBox 15"/>
            <p:cNvSpPr>
              <a:spLocks noChangeArrowheads="1"/>
            </p:cNvSpPr>
            <p:nvPr/>
          </p:nvSpPr>
          <p:spPr bwMode="auto">
            <a:xfrm flipH="1">
              <a:off x="1012949" y="1062613"/>
              <a:ext cx="787400" cy="53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TW" sz="2800" b="1" i="1" dirty="0" smtClean="0"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00</a:t>
              </a:r>
              <a:endParaRPr lang="zh-CN" altLang="en-US" sz="2800" b="1" i="1" dirty="0"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" name="TextBox 17"/>
            <p:cNvSpPr>
              <a:spLocks noChangeArrowheads="1"/>
            </p:cNvSpPr>
            <p:nvPr/>
          </p:nvSpPr>
          <p:spPr bwMode="auto">
            <a:xfrm>
              <a:off x="2239465" y="842544"/>
              <a:ext cx="26514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en-US" sz="2800" b="1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關鍵省思</a:t>
              </a:r>
              <a:endParaRPr lang="en-US" altLang="zh-TW" sz="28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00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58" t="13360" r="39261" b="64645"/>
          <a:stretch/>
        </p:blipFill>
        <p:spPr>
          <a:xfrm>
            <a:off x="179512" y="4867"/>
            <a:ext cx="8712968" cy="1911965"/>
          </a:xfrm>
          <a:prstGeom prst="rect">
            <a:avLst/>
          </a:prstGeom>
        </p:spPr>
      </p:pic>
      <p:graphicFrame>
        <p:nvGraphicFramePr>
          <p:cNvPr id="3" name="資料庫圖表 2"/>
          <p:cNvGraphicFramePr/>
          <p:nvPr>
            <p:extLst/>
          </p:nvPr>
        </p:nvGraphicFramePr>
        <p:xfrm>
          <a:off x="179512" y="2132856"/>
          <a:ext cx="892899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內容版面配置區 4"/>
          <p:cNvPicPr>
            <a:picLocks noChangeAspect="1"/>
          </p:cNvPicPr>
          <p:nvPr/>
        </p:nvPicPr>
        <p:blipFill rotWithShape="1">
          <a:blip r:embed="rId2"/>
          <a:srcRect l="4358" t="54311" r="39261" b="38966"/>
          <a:stretch/>
        </p:blipFill>
        <p:spPr bwMode="auto">
          <a:xfrm>
            <a:off x="178700" y="1948881"/>
            <a:ext cx="8712968" cy="58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566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pic>
        <p:nvPicPr>
          <p:cNvPr id="1026" name="Picture 2" descr="「教育不是注滿一桶水 葉慈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917092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031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3AC9838-7D7F-47A1-A5A3-93C445F5C3A1}" type="slidenum">
              <a:rPr kumimoji="0" lang="en-US" altLang="zh-TW" sz="1400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kumimoji="0" lang="en-US" altLang="zh-TW" sz="1400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/>
          </p:cNvSpPr>
          <p:nvPr/>
        </p:nvSpPr>
        <p:spPr bwMode="auto">
          <a:xfrm>
            <a:off x="468313" y="116632"/>
            <a:ext cx="82296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微軟正黑體" pitchFamily="34" charset="-120"/>
                <a:cs typeface="Arial" charset="0"/>
              </a:rPr>
              <a:t>PISA</a:t>
            </a:r>
            <a:r>
              <a:rPr lang="zh-TW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微軟正黑體" pitchFamily="34" charset="-120"/>
                <a:cs typeface="Arial" charset="0"/>
              </a:rPr>
              <a:t> </a:t>
            </a:r>
            <a:r>
              <a:rPr lang="en-US" altLang="zh-TW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微軟正黑體" pitchFamily="34" charset="-120"/>
                <a:cs typeface="Arial" charset="0"/>
              </a:rPr>
              <a:t>2012</a:t>
            </a:r>
            <a:r>
              <a:rPr lang="zh-TW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rial" charset="0"/>
              </a:rPr>
              <a:t>各國數學素養表現變異</a:t>
            </a: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1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zh-TW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10" y="472070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zh-TW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10" y="472070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zh-TW" sz="18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5" name="圖片 14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14282" y="1428736"/>
            <a:ext cx="8640960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1259632" y="1600887"/>
            <a:ext cx="2016224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000" b="1" dirty="0">
                <a:latin typeface="BiauKai"/>
                <a:ea typeface="BiauKai"/>
                <a:cs typeface="BiauKai"/>
              </a:rPr>
              <a:t>高表現高差距</a:t>
            </a:r>
          </a:p>
        </p:txBody>
      </p:sp>
      <p:sp>
        <p:nvSpPr>
          <p:cNvPr id="6" name="橢圓 5"/>
          <p:cNvSpPr/>
          <p:nvPr/>
        </p:nvSpPr>
        <p:spPr>
          <a:xfrm>
            <a:off x="1331640" y="2407411"/>
            <a:ext cx="648072" cy="648072"/>
          </a:xfrm>
          <a:prstGeom prst="ellipse">
            <a:avLst/>
          </a:prstGeom>
          <a:solidFill>
            <a:srgbClr val="FFFF00">
              <a:alpha val="2900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923928" y="836712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臺灣前後段學生差距世界第一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52319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5781" y="629245"/>
            <a:ext cx="8072438" cy="1071563"/>
          </a:xfrm>
        </p:spPr>
        <p:txBody>
          <a:bodyPr>
            <a:normAutofit/>
          </a:bodyPr>
          <a:lstStyle/>
          <a:p>
            <a:r>
              <a:rPr kumimoji="1" lang="zh-TW" altLang="en-US" sz="4800" b="1" dirty="0">
                <a:solidFill>
                  <a:srgbClr val="000099"/>
                </a:solidFill>
                <a:latin typeface="微軟正黑體"/>
                <a:ea typeface="微軟正黑體"/>
                <a:cs typeface="微軟正黑體"/>
              </a:rPr>
              <a:t>數學領綱研修的挑戰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47664" y="2276872"/>
            <a:ext cx="6408712" cy="3298279"/>
          </a:xfrm>
        </p:spPr>
        <p:txBody>
          <a:bodyPr/>
          <a:lstStyle/>
          <a:p>
            <a:pPr algn="just"/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數學學習成就的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巨大落差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Weibei TC Bold"/>
            </a:endParaRPr>
          </a:p>
          <a:p>
            <a:pPr algn="just"/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數學學習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負面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態度與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低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自我概念</a:t>
            </a:r>
            <a:endParaRPr lang="en-US" altLang="zh-TW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Weibei TC Bold"/>
            </a:endParaRPr>
          </a:p>
          <a:p>
            <a:pPr algn="just"/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國小、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國中、普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高、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技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高課程內容的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銜接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與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連貫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Weibei TC Bold"/>
            </a:endParaRPr>
          </a:p>
          <a:p>
            <a:pPr algn="just"/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普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高、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技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高</a:t>
            </a:r>
            <a:r>
              <a:rPr kumimoji="1"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十年級課程的</a:t>
            </a:r>
            <a:r>
              <a:rPr kumimoji="1"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落差</a:t>
            </a:r>
            <a:endParaRPr kumimoji="1"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Weibei TC Bold"/>
            </a:endParaRPr>
          </a:p>
        </p:txBody>
      </p:sp>
    </p:spTree>
    <p:extLst>
      <p:ext uri="{BB962C8B-B14F-4D97-AF65-F5344CB8AC3E}">
        <p14:creationId xmlns:p14="http://schemas.microsoft.com/office/powerpoint/2010/main" val="195319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072438" cy="1071563"/>
          </a:xfrm>
        </p:spPr>
        <p:txBody>
          <a:bodyPr>
            <a:normAutofit/>
          </a:bodyPr>
          <a:lstStyle/>
          <a:p>
            <a:pPr lvl="0"/>
            <a:r>
              <a:rPr kumimoji="1" lang="zh-TW" altLang="en-US" sz="4800" b="1" dirty="0">
                <a:solidFill>
                  <a:srgbClr val="000099"/>
                </a:solidFill>
                <a:latin typeface="微軟正黑體"/>
                <a:ea typeface="微軟正黑體"/>
                <a:cs typeface="微軟正黑體"/>
              </a:rPr>
              <a:t>數學領</a:t>
            </a:r>
            <a:r>
              <a:rPr kumimoji="1" lang="zh-TW" altLang="en-US" sz="4800" b="1" dirty="0" smtClean="0">
                <a:solidFill>
                  <a:srgbClr val="000099"/>
                </a:solidFill>
                <a:latin typeface="微軟正黑體"/>
                <a:ea typeface="微軟正黑體"/>
                <a:cs typeface="微軟正黑體"/>
              </a:rPr>
              <a:t>綱研修的原則</a:t>
            </a:r>
            <a:endParaRPr kumimoji="1" lang="zh-TW" altLang="en-US" sz="4800" b="1" dirty="0">
              <a:solidFill>
                <a:srgbClr val="000099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0" y="1916832"/>
            <a:ext cx="7416824" cy="4093915"/>
          </a:xfrm>
        </p:spPr>
        <p:txBody>
          <a:bodyPr>
            <a:normAutofit/>
          </a:bodyPr>
          <a:lstStyle/>
          <a:p>
            <a:pPr marL="344238" lvl="2" indent="-344238"/>
            <a:r>
              <a:rPr lang="zh-TW" altLang="zh-TW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呼應總綱核心素養建構本領域之</a:t>
            </a:r>
            <a:r>
              <a:rPr lang="zh-TW" altLang="zh-TW" sz="2812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核心素養</a:t>
            </a:r>
            <a:r>
              <a:rPr lang="zh-TW" altLang="zh-TW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。</a:t>
            </a:r>
          </a:p>
          <a:p>
            <a:pPr marL="344238" indent="-344238"/>
            <a:r>
              <a:rPr lang="zh-TW" altLang="zh-TW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強化</a:t>
            </a:r>
            <a:r>
              <a:rPr lang="zh-TW" altLang="en-US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各</a:t>
            </a:r>
            <a:r>
              <a:rPr lang="zh-TW" altLang="zh-TW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學習階段課程</a:t>
            </a:r>
            <a:r>
              <a:rPr lang="zh-TW" altLang="zh-TW" sz="2812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縱向連貫</a:t>
            </a:r>
            <a:r>
              <a:rPr lang="zh-TW" altLang="zh-TW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與</a:t>
            </a:r>
            <a:r>
              <a:rPr lang="zh-TW" altLang="zh-TW" sz="2812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橫向統整</a:t>
            </a:r>
            <a:r>
              <a:rPr lang="zh-TW" altLang="zh-TW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。</a:t>
            </a:r>
            <a:r>
              <a:rPr lang="zh-TW" altLang="zh-TW" sz="2812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 </a:t>
            </a:r>
            <a:endParaRPr lang="en-US" altLang="zh-TW" sz="2812" b="1" dirty="0">
              <a:latin typeface="微軟正黑體" panose="020B0604030504040204" pitchFamily="34" charset="-120"/>
              <a:ea typeface="微軟正黑體" panose="020B0604030504040204" pitchFamily="34" charset="-120"/>
              <a:cs typeface="Weibei TC Bold"/>
            </a:endParaRPr>
          </a:p>
          <a:p>
            <a:pPr marL="344238" indent="-344238"/>
            <a:r>
              <a:rPr lang="zh-TW" altLang="zh-TW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著重</a:t>
            </a:r>
            <a:r>
              <a:rPr lang="zh-TW" altLang="en-US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普高與技高</a:t>
            </a:r>
            <a:r>
              <a:rPr lang="en-US" altLang="zh-TW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10</a:t>
            </a:r>
            <a:r>
              <a:rPr lang="zh-TW" altLang="zh-TW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年級學習內容的</a:t>
            </a:r>
            <a:r>
              <a:rPr lang="zh-TW" altLang="zh-TW" sz="2812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共通性</a:t>
            </a:r>
            <a:r>
              <a:rPr lang="zh-TW" altLang="zh-TW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。</a:t>
            </a:r>
            <a:r>
              <a:rPr lang="zh-TW" altLang="zh-TW" sz="2812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 </a:t>
            </a:r>
            <a:endParaRPr lang="en-US" altLang="zh-TW" sz="2812" b="1" dirty="0">
              <a:latin typeface="微軟正黑體" panose="020B0604030504040204" pitchFamily="34" charset="-120"/>
              <a:ea typeface="微軟正黑體" panose="020B0604030504040204" pitchFamily="34" charset="-120"/>
              <a:cs typeface="Weibei TC Bold"/>
            </a:endParaRPr>
          </a:p>
          <a:p>
            <a:pPr marL="344238" indent="-344238"/>
            <a:r>
              <a:rPr lang="zh-TW" altLang="zh-TW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學習重點與實施要點納入</a:t>
            </a:r>
            <a:r>
              <a:rPr lang="zh-TW" altLang="zh-TW" sz="2812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計算機</a:t>
            </a:r>
            <a:r>
              <a:rPr lang="zh-TW" altLang="zh-TW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的使用與相關配套。</a:t>
            </a:r>
            <a:endParaRPr lang="en-US" altLang="zh-TW" sz="2812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Weibei TC Bold"/>
            </a:endParaRPr>
          </a:p>
          <a:p>
            <a:pPr marL="344238" indent="-344238"/>
            <a:r>
              <a:rPr lang="zh-TW" altLang="zh-TW" sz="281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eibei TC Bold"/>
              </a:rPr>
              <a:t>實施要點納入適性學習、差異化教學、有效教學、多元評量等理念。 </a:t>
            </a:r>
            <a:endParaRPr kumimoji="1" lang="zh-TW" altLang="en-US" sz="2812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Weibei TC Bold"/>
            </a:endParaRPr>
          </a:p>
        </p:txBody>
      </p:sp>
    </p:spTree>
    <p:extLst>
      <p:ext uri="{BB962C8B-B14F-4D97-AF65-F5344CB8AC3E}">
        <p14:creationId xmlns:p14="http://schemas.microsoft.com/office/powerpoint/2010/main" val="33822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11301</TotalTime>
  <Words>7129</Words>
  <Application>Microsoft Office PowerPoint</Application>
  <PresentationFormat>如螢幕大小 (4:3)</PresentationFormat>
  <Paragraphs>912</Paragraphs>
  <Slides>64</Slides>
  <Notes>16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64</vt:i4>
      </vt:variant>
    </vt:vector>
  </HeadingPairs>
  <TitlesOfParts>
    <vt:vector size="65" baseType="lpstr">
      <vt:lpstr>Office 佈景主題</vt:lpstr>
      <vt:lpstr>數學領域課程增能工作坊 ~核心素養導向教學設計</vt:lpstr>
      <vt:lpstr>PowerPoint 簡報</vt:lpstr>
      <vt:lpstr>PowerPoint 簡報</vt:lpstr>
      <vt:lpstr>PowerPoint 簡報</vt:lpstr>
      <vt:lpstr> 一、十二年國教數學領綱說明 二、數學素養導向教學 三、從核心素養導向切入教科書分析</vt:lpstr>
      <vt:lpstr>壹、 十二年國教數學領綱簡介</vt:lpstr>
      <vt:lpstr>PowerPoint 簡報</vt:lpstr>
      <vt:lpstr>數學領綱研修的挑戰</vt:lpstr>
      <vt:lpstr>數學領綱研修的原則</vt:lpstr>
      <vt:lpstr>十二年國教數學課程架構建議圖</vt:lpstr>
      <vt:lpstr>理念、目標與核心素養</vt:lpstr>
      <vt:lpstr>基本理念</vt:lpstr>
      <vt:lpstr>課程目標</vt:lpstr>
      <vt:lpstr>國民數學素養</vt:lpstr>
      <vt:lpstr>時間分配</vt:lpstr>
      <vt:lpstr>學習重點(續)</vt:lpstr>
      <vt:lpstr>學習重點</vt:lpstr>
      <vt:lpstr>主題類別與表現類別(續)</vt:lpstr>
      <vt:lpstr>學習表現舉隅-數與量</vt:lpstr>
      <vt:lpstr>學習內容舉隅-數與量</vt:lpstr>
      <vt:lpstr>國小新舊課程綱要內容差異對照表 </vt:lpstr>
      <vt:lpstr>PowerPoint 簡報</vt:lpstr>
      <vt:lpstr>國中新舊課程綱要內容差異對照表 </vt:lpstr>
      <vt:lpstr>PowerPoint 簡報</vt:lpstr>
      <vt:lpstr>PowerPoint 簡報</vt:lpstr>
      <vt:lpstr>數學領域課程綱要配套建議</vt:lpstr>
      <vt:lpstr>貳、 數學素養 導向教學    </vt:lpstr>
      <vt:lpstr>十二年國教數學課程架構建議圖</vt:lpstr>
      <vt:lpstr>素養教學模組計畫</vt:lpstr>
      <vt:lpstr>正方體與長方體教學模組</vt:lpstr>
      <vt:lpstr>~~ 學生操作結果 ~~</vt:lpstr>
      <vt:lpstr>國中教材</vt:lpstr>
      <vt:lpstr>數學素養教材研修原則</vt:lpstr>
      <vt:lpstr>數學素養教材研修原則</vt:lpstr>
      <vt:lpstr>PowerPoint 簡報</vt:lpstr>
      <vt:lpstr>相關資源連結</vt:lpstr>
      <vt:lpstr>素養導向教學推動的作為：解構與建構</vt:lpstr>
      <vt:lpstr>參、 從核心素養導向切入教科書分析 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Your Company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Your User Name</dc:creator>
  <cp:lastModifiedBy>user</cp:lastModifiedBy>
  <cp:revision>1310</cp:revision>
  <cp:lastPrinted>2012-11-22T02:44:47Z</cp:lastPrinted>
  <dcterms:created xsi:type="dcterms:W3CDTF">2012-09-28T06:32:41Z</dcterms:created>
  <dcterms:modified xsi:type="dcterms:W3CDTF">2018-01-16T04:44:36Z</dcterms:modified>
</cp:coreProperties>
</file>