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65" r:id="rId6"/>
    <p:sldId id="1064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84" r:id="rId17"/>
    <p:sldId id="285" r:id="rId18"/>
    <p:sldId id="291" r:id="rId19"/>
    <p:sldId id="292" r:id="rId20"/>
    <p:sldId id="338" r:id="rId21"/>
    <p:sldId id="336" r:id="rId22"/>
    <p:sldId id="1067" r:id="rId23"/>
    <p:sldId id="269" r:id="rId24"/>
    <p:sldId id="278" r:id="rId25"/>
    <p:sldId id="307" r:id="rId26"/>
    <p:sldId id="279" r:id="rId27"/>
    <p:sldId id="280" r:id="rId28"/>
    <p:sldId id="308" r:id="rId29"/>
    <p:sldId id="281" r:id="rId30"/>
    <p:sldId id="282" r:id="rId31"/>
    <p:sldId id="1051" r:id="rId32"/>
    <p:sldId id="1053" r:id="rId33"/>
    <p:sldId id="1054" r:id="rId34"/>
    <p:sldId id="1052" r:id="rId35"/>
    <p:sldId id="1055" r:id="rId36"/>
    <p:sldId id="1056" r:id="rId37"/>
    <p:sldId id="1059" r:id="rId38"/>
    <p:sldId id="1057" r:id="rId39"/>
    <p:sldId id="1058" r:id="rId40"/>
    <p:sldId id="1061" r:id="rId41"/>
    <p:sldId id="1062" r:id="rId42"/>
    <p:sldId id="1063" r:id="rId43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6340" autoAdjust="0"/>
  </p:normalViewPr>
  <p:slideViewPr>
    <p:cSldViewPr showGuides="1">
      <p:cViewPr varScale="1">
        <p:scale>
          <a:sx n="55" d="100"/>
          <a:sy n="55" d="100"/>
        </p:scale>
        <p:origin x="400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3T17:53:10.753" idx="1">
    <p:pos x="25" y="-26"/>
    <p:text/>
    <p:extLst mod="1"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575D2-2748-42AA-B14F-D401967BC4BA}" type="datetime2">
              <a:rPr lang="zh-TW" altLang="en-US" b="1" smtClean="0">
                <a:latin typeface="+mj-ea"/>
                <a:ea typeface="+mj-ea"/>
              </a:rPr>
              <a:t>2018年6月13日</a:t>
            </a:fld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n-US" altLang="zh-TW" b="1" smtClean="0">
                <a:latin typeface="+mj-ea"/>
                <a:ea typeface="+mj-ea"/>
              </a:rPr>
              <a:t>‹#›</a:t>
            </a:fld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>
                <a:latin typeface="+mj-ea"/>
                <a:ea typeface="+mj-ea"/>
              </a:defRPr>
            </a:lvl1pPr>
          </a:lstStyle>
          <a:p>
            <a:fld id="{D483F0FF-D51E-42C6-9123-2966B0EADBDB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latin typeface="+mj-ea"/>
                <a:ea typeface="+mj-ea"/>
              </a:defRPr>
            </a:lvl1pPr>
          </a:lstStyle>
          <a:p>
            <a:fld id="{6BB98AFB-CB0D-4DFE-87B9-B4B0D0DE73CD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b="1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94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/>
              <a:t>就是希望老師們擺脫在文法堆打轉的教法，要「</a:t>
            </a:r>
            <a:r>
              <a:rPr lang="zh-TW" altLang="zh-TW" sz="1200" b="1" u="none" dirty="0"/>
              <a:t>化繁為簡，儘早導入語言知識的運用及語言技能的培養。</a:t>
            </a:r>
            <a:r>
              <a:rPr lang="zh-TW" altLang="en-US" dirty="0"/>
              <a:t>」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唯有如此，方能達到遠程的課程目標。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zh-TW" noProof="0" smtClean="0"/>
              <a:pPr/>
              <a:t>25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799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b="0" dirty="0"/>
              <a:t>在平時教學時，儘量提供學生聽和說的機會。</a:t>
            </a:r>
            <a:endParaRPr lang="en-US" altLang="zh-TW" b="0" dirty="0"/>
          </a:p>
          <a:p>
            <a:pPr marL="228600" indent="-228600">
              <a:buAutoNum type="arabicPeriod"/>
            </a:pPr>
            <a:r>
              <a:rPr lang="zh-TW" altLang="en-US" b="0" dirty="0"/>
              <a:t>閱讀部分配合前頁跨領域課程所言「融入知識性文本，</a:t>
            </a:r>
            <a:r>
              <a:rPr lang="zh-TW" altLang="zh-TW" sz="1200" b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以擴展學習範圍與強化學習深度</a:t>
            </a:r>
            <a:r>
              <a:rPr lang="zh-TW" altLang="en-US" b="0" dirty="0"/>
              <a:t>」，就可以理解為何教學實施是如此說了。當然，評量是隨著教學連動的，也就可以理解為何國教院的「青蛙與蟾蜍」核心素養導向題，是如此的設計了。</a:t>
            </a:r>
            <a:endParaRPr lang="en-US" altLang="zh-TW" b="0" dirty="0"/>
          </a:p>
          <a:p>
            <a:pPr marL="228600" indent="-228600">
              <a:buAutoNum type="arabicPeriod"/>
            </a:pPr>
            <a:r>
              <a:rPr lang="zh-TW" altLang="en-US" b="0" dirty="0"/>
              <a:t>對照總綱有關高職方面的跨領域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校訂科目規劃原則</a:t>
            </a:r>
            <a:r>
              <a:rPr lang="zh-TW" altLang="en-US" b="0" dirty="0"/>
              <a:t>教學 </a:t>
            </a:r>
            <a:r>
              <a:rPr lang="en-US" altLang="zh-TW" b="0" dirty="0"/>
              <a:t>(</a:t>
            </a:r>
            <a:r>
              <a:rPr lang="zh-TW" altLang="en-US" b="0" dirty="0"/>
              <a:t>總綱</a:t>
            </a:r>
            <a:r>
              <a:rPr lang="en-US" altLang="zh-TW" b="0" dirty="0"/>
              <a:t>pp. 22-23)</a:t>
            </a:r>
            <a:r>
              <a:rPr lang="zh-TW" altLang="en-US" b="0" dirty="0"/>
              <a:t>說明，為強化學生未來自我行銷的能力，配合網路，也需要有寫作的能力。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zh-TW" noProof="0" smtClean="0"/>
              <a:pPr/>
              <a:t>27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3756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sz="1000" dirty="0"/>
              <a:t>只是一味地練習，沒有評量，是無法得知學生目前的認知能力是達到什麼程度的。</a:t>
            </a:r>
            <a:endParaRPr lang="en-US" altLang="zh-TW" sz="1000" dirty="0"/>
          </a:p>
          <a:p>
            <a:pPr marL="228600" indent="-228600">
              <a:buAutoNum type="arabicPeriod"/>
            </a:pPr>
            <a:r>
              <a:rPr lang="zh-TW" altLang="en-US" sz="1000" dirty="0"/>
              <a:t>請參考</a:t>
            </a:r>
            <a:r>
              <a:rPr lang="en-US" altLang="zh-TW" sz="1000" dirty="0"/>
              <a:t>Bloom’s Taxonomy</a:t>
            </a:r>
            <a:endParaRPr lang="zh-TW" altLang="en-US" sz="1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zh-TW" noProof="0" smtClean="0"/>
              <a:pPr/>
              <a:t>30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864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100" b="1" dirty="0"/>
              <a:t>就是恢復語言是「溝通工具」的本質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zh-TW" noProof="0" smtClean="0"/>
              <a:pPr/>
              <a:t>33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7310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zh-TW" noProof="0" smtClean="0"/>
              <a:pPr/>
              <a:t>34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28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提供學生的學習地圖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zh-TW" noProof="0" smtClean="0"/>
              <a:pPr/>
              <a:t>37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7702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945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77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98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1.</a:t>
            </a:r>
            <a:r>
              <a:rPr lang="zh-TW" altLang="en-US" dirty="0"/>
              <a:t>很推薦各位讀</a:t>
            </a:r>
            <a:r>
              <a:rPr lang="en-US" altLang="zh-TW" dirty="0"/>
              <a:t>Alec Ross</a:t>
            </a:r>
            <a:r>
              <a:rPr lang="zh-TW" altLang="en-US" dirty="0"/>
              <a:t>的「未來產業」這本書。在看了這本書，以及接續有關陳良基部長的文章，各位該冷靜思考，老師這個行業有無可能被替代？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在新生兒減少的情況下，要如何保持我國人力上的競爭力呢？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63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所謂的學生能力的全面提升，到底要提升到什麼程度呢？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76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在評量上，要如何做才能配合教學達到高層次的認知層次領域呢？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456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5G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實測結果，網速比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4G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有的媒體如「數位時代」報導是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；高通表示，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5G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將徹底改變人類生活，因速度快、低延遲，包括車聯網、遠距手術及工程救災施工等應用都將實現。「未來世界，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5G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就像電力，無所不在！」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noProof="0" smtClean="0"/>
              <a:pPr/>
              <a:t>16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46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zh-TW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624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40EB5-2BF4-4F73-831F-8FF554C6131A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EDBB72-F4F6-468B-A7F6-25883BEB9BB1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F77D93-024F-46C2-824C-D62F95C8BE35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0BDB57-698E-4982-AF7F-41AEB70F6F83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CC87C0-2BEB-41B0-810E-0D820E13889F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0212C9-03D4-45AB-B216-B32DC5452EDD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79F19-2837-4842-9171-E1231D551C0E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92162C-EB02-4CF4-B552-2D778858CCF5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3E5719-DBFC-4467-8CD2-65F72A6FD6CF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3FB3ED-4915-4CAA-8A41-C45860D7A42F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fld id="{606FFB69-BB74-433F-B5CD-B62A9F136EC7}" type="datetime2">
              <a:rPr lang="zh-TW" altLang="en-US" smtClean="0"/>
              <a:pPr/>
              <a:t>2018年6月13日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fld id="{AAEAE4A8-A6E5-453E-B946-FB774B73F48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ea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b="0" kern="1200">
          <a:solidFill>
            <a:schemeClr val="tx1">
              <a:lumMod val="65000"/>
              <a:lumOff val="35000"/>
            </a:schemeClr>
          </a:solidFill>
          <a:latin typeface="+mj-ea"/>
          <a:ea typeface="+mj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ers.com.tw/article/article.action?id=50307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p.nace.edu.tw/documents/103capmanual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m.com.tw/article.html?id=3462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2" y="914399"/>
            <a:ext cx="7981528" cy="25146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HK" sz="4800" dirty="0"/>
              <a:t>2018061</a:t>
            </a:r>
            <a:r>
              <a:rPr lang="en-US" altLang="zh-TW" sz="4800" dirty="0"/>
              <a:t>4</a:t>
            </a:r>
            <a:r>
              <a:rPr lang="zh-TW" altLang="en-US" sz="4800" dirty="0"/>
              <a:t>台南市研習內容</a:t>
            </a:r>
            <a:endParaRPr lang="zh-TW" altLang="en-US" sz="4800" dirty="0">
              <a:sym typeface="新細明體" panose="02020500000000000000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717032"/>
            <a:ext cx="5029201" cy="1584176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新細明體" panose="02020500000000000000" pitchFamily="18" charset="-120"/>
              </a:rPr>
              <a:t>地點：台南市新市國中</a:t>
            </a:r>
            <a:endParaRPr lang="en-US" altLang="zh-TW" dirty="0">
              <a:sym typeface="新細明體" panose="02020500000000000000" pitchFamily="18" charset="-120"/>
            </a:endParaRPr>
          </a:p>
          <a:p>
            <a:r>
              <a:rPr lang="zh-TW" altLang="en-US" dirty="0">
                <a:sym typeface="新細明體" panose="02020500000000000000" pitchFamily="18" charset="-120"/>
              </a:rPr>
              <a:t>鍾長宏</a:t>
            </a:r>
            <a:endParaRPr lang="en-US" altLang="zh-TW" dirty="0">
              <a:sym typeface="新細明體" panose="02020500000000000000" pitchFamily="18" charset="-120"/>
            </a:endParaRPr>
          </a:p>
          <a:p>
            <a:r>
              <a:rPr lang="en-US" altLang="zh-TW" dirty="0">
                <a:sym typeface="新細明體" panose="02020500000000000000" pitchFamily="18" charset="-120"/>
              </a:rPr>
              <a:t>20180614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50" y="1988840"/>
            <a:ext cx="6115050" cy="4572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25860" y="66328"/>
            <a:ext cx="8640960" cy="9144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Bloom</a:t>
            </a:r>
            <a:r>
              <a:rPr lang="zh-TW" altLang="zh-TW" sz="4000" dirty="0"/>
              <a:t>的認知領域六個層次</a:t>
            </a:r>
            <a:r>
              <a:rPr lang="en-US" altLang="zh-TW" sz="4000" dirty="0"/>
              <a:t> (p. 7)</a:t>
            </a:r>
            <a:endParaRPr lang="zh-TW" altLang="en-US" sz="40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178741" y="2529796"/>
            <a:ext cx="3107359" cy="721528"/>
          </a:xfrm>
          <a:prstGeom prst="wedgeRoundRectCallout">
            <a:avLst>
              <a:gd name="adj1" fmla="val 57675"/>
              <a:gd name="adj2" fmla="val -354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en-US" sz="2400" dirty="0"/>
              <a:t>整合、利用所學創造新事物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6958508" y="1124744"/>
            <a:ext cx="4752528" cy="576064"/>
          </a:xfrm>
          <a:prstGeom prst="wedgeRoundRectCallout">
            <a:avLst>
              <a:gd name="adj1" fmla="val -65022"/>
              <a:gd name="adj2" fmla="val 10020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TW" altLang="zh-TW" sz="2400" dirty="0"/>
              <a:t>依據某項標準作價值判斷的能力</a:t>
            </a:r>
            <a:endParaRPr lang="zh-TW" altLang="en-US" sz="2400" dirty="0"/>
          </a:p>
          <a:p>
            <a:pPr algn="ctr"/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8326660" y="4251216"/>
            <a:ext cx="3600400" cy="1914087"/>
          </a:xfrm>
          <a:prstGeom prst="wedgeRoundRectCallout">
            <a:avLst>
              <a:gd name="adj1" fmla="val -34932"/>
              <a:gd name="adj2" fmla="val -1114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800" dirty="0"/>
              <a:t>將</a:t>
            </a:r>
            <a:r>
              <a:rPr lang="zh-TW" altLang="en-US" sz="2800" dirty="0"/>
              <a:t>問題</a:t>
            </a:r>
            <a:r>
              <a:rPr lang="zh-TW" altLang="zh-TW" sz="2800" dirty="0"/>
              <a:t>分析為各個構成的部分，或找出各部分間的相互關係</a:t>
            </a:r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DC6C59-ECC2-415A-9F4F-67A6B86DC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4251216"/>
            <a:ext cx="1927237" cy="23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3892" y="381000"/>
            <a:ext cx="10009112" cy="12192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專業成功要件：以吳寶春為例</a:t>
            </a:r>
            <a:r>
              <a:rPr lang="en-US" altLang="zh-TW" sz="4000" dirty="0"/>
              <a:t>-1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</a:rPr>
              <a:t>讓學習是</a:t>
            </a:r>
            <a:r>
              <a:rPr lang="zh-TW" altLang="en-US" sz="3200" dirty="0">
                <a:solidFill>
                  <a:srgbClr val="C00000"/>
                </a:solidFill>
              </a:rPr>
              <a:t>在需要的條件中</a:t>
            </a:r>
            <a:r>
              <a:rPr lang="zh-TW" altLang="en-US" sz="3200" dirty="0">
                <a:solidFill>
                  <a:schemeClr val="tx1"/>
                </a:solidFill>
              </a:rPr>
              <a:t>，產生動機。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180975" indent="0">
              <a:buNone/>
            </a:pPr>
            <a:r>
              <a:rPr lang="zh-TW" altLang="zh-TW" sz="3200" b="1" dirty="0">
                <a:solidFill>
                  <a:srgbClr val="0000FF"/>
                </a:solidFill>
                <a:sym typeface="Wingdings 3" panose="05040102010807070707" pitchFamily="18" charset="2"/>
              </a:rPr>
              <a:t></a:t>
            </a:r>
            <a:r>
              <a:rPr lang="en-US" altLang="zh-TW" sz="3200" b="1" dirty="0">
                <a:solidFill>
                  <a:srgbClr val="0000FF"/>
                </a:solidFill>
                <a:sym typeface="Wingdings 3" panose="05040102010807070707" pitchFamily="18" charset="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</a:rPr>
              <a:t>知識轉移到日常生活中的應用</a:t>
            </a:r>
            <a:endParaRPr lang="en-US" altLang="zh-TW" sz="3200" dirty="0">
              <a:solidFill>
                <a:srgbClr val="0000FF"/>
              </a:solidFill>
            </a:endParaRPr>
          </a:p>
          <a:p>
            <a:r>
              <a:rPr lang="zh-TW" altLang="en-US" sz="3200" dirty="0">
                <a:solidFill>
                  <a:srgbClr val="C00000"/>
                </a:solidFill>
              </a:rPr>
              <a:t>多元智能</a:t>
            </a:r>
            <a:r>
              <a:rPr lang="zh-TW" altLang="en-US" sz="3200" dirty="0">
                <a:solidFill>
                  <a:schemeClr val="tx1"/>
                </a:solidFill>
              </a:rPr>
              <a:t>的綜合應用。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zh-TW" altLang="en-US" sz="3200" dirty="0">
                <a:solidFill>
                  <a:srgbClr val="C00000"/>
                </a:solidFill>
              </a:rPr>
              <a:t>跨領域的終身學習</a:t>
            </a:r>
            <a:endParaRPr lang="en-US" altLang="zh-TW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資料來源：親子天下雜誌 </a:t>
            </a:r>
            <a:r>
              <a:rPr lang="en-US" altLang="zh-TW" u="sng" dirty="0">
                <a:hlinkClick r:id="rId2"/>
              </a:rPr>
              <a:t>http://www.cheers.com.tw/article/article.action?id=5030719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9471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1844" y="404664"/>
            <a:ext cx="9144001" cy="81575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專業成功要件：以吳寶春為例</a:t>
            </a:r>
            <a:r>
              <a:rPr lang="en-US" altLang="zh-TW" sz="4000" dirty="0"/>
              <a:t>-2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844" y="1556792"/>
            <a:ext cx="10141769" cy="4392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zh-TW" sz="3200" dirty="0">
                <a:solidFill>
                  <a:schemeClr val="tx1"/>
                </a:solidFill>
              </a:rPr>
              <a:t>因為不知求學的意義何在，國中畢業後就北上當麵包學徒，</a:t>
            </a:r>
            <a:r>
              <a:rPr lang="zh-TW" altLang="zh-TW" sz="3600" b="1" u="dbl" dirty="0">
                <a:solidFill>
                  <a:srgbClr val="0000FF"/>
                </a:solidFill>
              </a:rPr>
              <a:t>才發現「沒讀冊」讓他吃足苦頭</a:t>
            </a:r>
            <a:r>
              <a:rPr lang="zh-TW" altLang="zh-TW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zh-TW" altLang="zh-TW" sz="3200" b="1" dirty="0">
                <a:solidFill>
                  <a:srgbClr val="C00000"/>
                </a:solidFill>
              </a:rPr>
              <a:t>當兵時，為了突破瓶頸，吳寶春才開始認真「讀書識字」</a:t>
            </a:r>
            <a:r>
              <a:rPr lang="zh-TW" altLang="zh-TW" sz="3200" dirty="0">
                <a:solidFill>
                  <a:schemeClr val="tx1"/>
                </a:solidFill>
              </a:rPr>
              <a:t>。服役期間，他一邊看電視一邊看字幕認字。讀不懂的地方，就去問大專兵。</a:t>
            </a:r>
            <a:r>
              <a:rPr lang="zh-TW" altLang="zh-TW" sz="3200" b="1" dirty="0">
                <a:solidFill>
                  <a:srgbClr val="C00000"/>
                </a:solidFill>
              </a:rPr>
              <a:t>他最喜歡讀商業、勵志的書</a:t>
            </a:r>
            <a:r>
              <a:rPr lang="zh-TW" altLang="zh-TW" sz="3200" dirty="0">
                <a:solidFill>
                  <a:schemeClr val="tx1"/>
                </a:solidFill>
              </a:rPr>
              <a:t>。讀大專兵案頭上杜斯妥也夫斯基的《罪與罰》，讓他首次感受到心靈的戰慄。閱讀讓他彷彿長出一對得以高飛的雙翼。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2" y="332656"/>
            <a:ext cx="9144001" cy="959768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專業成功要件：以吳寶春為例</a:t>
            </a:r>
            <a:r>
              <a:rPr lang="en-US" altLang="zh-TW" sz="4000" dirty="0"/>
              <a:t>-3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3892" y="1556792"/>
            <a:ext cx="1008112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吳寶春說：</a:t>
            </a:r>
            <a:endParaRPr lang="en-US" altLang="zh-TW" sz="2800" dirty="0">
              <a:solidFill>
                <a:srgbClr val="C00000"/>
              </a:solidFill>
            </a:endParaRPr>
          </a:p>
          <a:p>
            <a:r>
              <a:rPr lang="zh-TW" altLang="zh-TW" sz="2800" dirty="0">
                <a:solidFill>
                  <a:schemeClr val="tx1"/>
                </a:solidFill>
              </a:rPr>
              <a:t>麵包是我的專業，</a:t>
            </a:r>
            <a:r>
              <a:rPr lang="zh-TW" altLang="zh-TW" sz="2800" b="1" dirty="0">
                <a:solidFill>
                  <a:srgbClr val="0000FF"/>
                </a:solidFill>
              </a:rPr>
              <a:t>但如何讓我的專業更豐富、更精采</a:t>
            </a:r>
            <a:r>
              <a:rPr lang="zh-TW" altLang="zh-TW" sz="2800" dirty="0"/>
              <a:t>，</a:t>
            </a:r>
            <a:endParaRPr lang="en-US" altLang="zh-TW" sz="2800" dirty="0"/>
          </a:p>
          <a:p>
            <a:endParaRPr lang="en-US" altLang="zh-TW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29916" y="2624234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800" dirty="0">
                <a:solidFill>
                  <a:srgbClr val="FF0000"/>
                </a:solidFill>
              </a:rPr>
              <a:t>就必須學習</a:t>
            </a:r>
            <a:r>
              <a:rPr lang="zh-TW" altLang="zh-TW" sz="2800" b="1" dirty="0">
                <a:solidFill>
                  <a:srgbClr val="FF0000"/>
                </a:solidFill>
              </a:rPr>
              <a:t>廚藝</a:t>
            </a:r>
            <a:r>
              <a:rPr lang="zh-TW" altLang="zh-TW" sz="2800" dirty="0">
                <a:solidFill>
                  <a:srgbClr val="FF0000"/>
                </a:solidFill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美術</a:t>
            </a:r>
            <a:r>
              <a:rPr lang="zh-TW" altLang="zh-TW" sz="2800" dirty="0">
                <a:solidFill>
                  <a:srgbClr val="FF0000"/>
                </a:solidFill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音樂</a:t>
            </a:r>
            <a:r>
              <a:rPr lang="zh-TW" altLang="zh-TW" sz="2800" dirty="0">
                <a:solidFill>
                  <a:srgbClr val="FF0000"/>
                </a:solidFill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品</a:t>
            </a:r>
            <a:r>
              <a:rPr lang="zh-TW" altLang="en-US" sz="2800" b="1" dirty="0">
                <a:solidFill>
                  <a:srgbClr val="FF0000"/>
                </a:solidFill>
              </a:rPr>
              <a:t>嚐</a:t>
            </a:r>
            <a:r>
              <a:rPr lang="zh-TW" altLang="zh-TW" sz="2800" b="1" dirty="0">
                <a:solidFill>
                  <a:srgbClr val="FF0000"/>
                </a:solidFill>
              </a:rPr>
              <a:t>美食</a:t>
            </a:r>
            <a:r>
              <a:rPr lang="zh-TW" altLang="zh-TW" sz="2800" dirty="0">
                <a:solidFill>
                  <a:srgbClr val="FF0000"/>
                </a:solidFill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品酒</a:t>
            </a:r>
            <a:r>
              <a:rPr lang="zh-TW" altLang="zh-TW" sz="2800" dirty="0">
                <a:solidFill>
                  <a:srgbClr val="FF0000"/>
                </a:solidFill>
              </a:rPr>
              <a:t>等</a:t>
            </a:r>
            <a:r>
              <a:rPr lang="zh-TW" altLang="zh-TW" sz="2800" dirty="0"/>
              <a:t>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13892" y="3441973"/>
            <a:ext cx="972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zh-TW" altLang="zh-TW" sz="2800" dirty="0"/>
              <a:t>我也曾經為了學習如何發酵老麵，而去</a:t>
            </a:r>
            <a:r>
              <a:rPr lang="zh-TW" altLang="zh-TW" sz="2800" b="1" dirty="0">
                <a:solidFill>
                  <a:srgbClr val="C00000"/>
                </a:solidFill>
              </a:rPr>
              <a:t>研究微生物</a:t>
            </a:r>
            <a:r>
              <a:rPr lang="zh-TW" altLang="zh-TW" sz="2800" dirty="0"/>
              <a:t>。在台灣結合微生物和烘焙的書很少，</a:t>
            </a:r>
            <a:r>
              <a:rPr lang="zh-TW" altLang="zh-TW" sz="2800" b="1" dirty="0">
                <a:solidFill>
                  <a:srgbClr val="C00000"/>
                </a:solidFill>
              </a:rPr>
              <a:t>所以我就去看日文的書</a:t>
            </a:r>
            <a:r>
              <a:rPr lang="zh-TW" altLang="zh-TW" sz="2800" dirty="0"/>
              <a:t>。 </a:t>
            </a:r>
            <a:endParaRPr lang="en-US" altLang="zh-TW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13892" y="4566861"/>
            <a:ext cx="97210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800" dirty="0">
                <a:solidFill>
                  <a:srgbClr val="C00000"/>
                </a:solidFill>
              </a:rPr>
              <a:t>當我學習愈多，瓶頸就愈少；學習愈多，我的失敗也愈少。</a:t>
            </a:r>
            <a:r>
              <a:rPr lang="zh-TW" altLang="zh-TW" sz="2800" dirty="0"/>
              <a:t>我把失敗當智慧的累積、當考驗。跟媽媽一樣，我從來不怨天尤人。</a:t>
            </a:r>
            <a:r>
              <a:rPr lang="zh-TW" altLang="zh-TW" sz="2800" dirty="0">
                <a:solidFill>
                  <a:srgbClr val="0000FF"/>
                </a:solidFill>
              </a:rPr>
              <a:t>我會自我反省，就算學習過程遍體鱗傷，我都會站起來繼續努力。</a:t>
            </a:r>
            <a:endParaRPr lang="zh-TW" altLang="en-US" sz="2800" b="1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9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0017" y="332656"/>
            <a:ext cx="9371383" cy="12192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跨領域是什麼？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900" y="1817783"/>
            <a:ext cx="7931224" cy="4419600"/>
          </a:xfrm>
        </p:spPr>
        <p:txBody>
          <a:bodyPr>
            <a:normAutofit/>
          </a:bodyPr>
          <a:lstStyle/>
          <a:p>
            <a:r>
              <a:rPr lang="zh-HK" altLang="zh-TW" sz="2800" dirty="0">
                <a:solidFill>
                  <a:schemeClr val="tx1"/>
                </a:solidFill>
              </a:rPr>
              <a:t>根據</a:t>
            </a:r>
            <a:r>
              <a:rPr lang="en-US" altLang="zh-TW" sz="2800" dirty="0">
                <a:solidFill>
                  <a:schemeClr val="tx1"/>
                </a:solidFill>
              </a:rPr>
              <a:t>Klein and Newell (1997)</a:t>
            </a:r>
            <a:r>
              <a:rPr lang="zh-HK" altLang="zh-TW" sz="2800" dirty="0">
                <a:solidFill>
                  <a:schemeClr val="tx1"/>
                </a:solidFill>
              </a:rPr>
              <a:t>的定義</a:t>
            </a:r>
            <a:r>
              <a:rPr lang="zh-TW" altLang="en-US" sz="2800" dirty="0">
                <a:solidFill>
                  <a:schemeClr val="tx1"/>
                </a:solidFill>
              </a:rPr>
              <a:t>：</a:t>
            </a:r>
            <a:endParaRPr lang="en-US" altLang="zh-HK" sz="2800" dirty="0">
              <a:solidFill>
                <a:schemeClr val="tx1"/>
              </a:solidFill>
            </a:endParaRPr>
          </a:p>
          <a:p>
            <a:pPr marL="180975" indent="0">
              <a:lnSpc>
                <a:spcPct val="120000"/>
              </a:lnSpc>
              <a:buNone/>
            </a:pPr>
            <a:r>
              <a:rPr lang="zh-HK" altLang="zh-TW" sz="2800" dirty="0">
                <a:solidFill>
                  <a:schemeClr val="tx1"/>
                </a:solidFill>
              </a:rPr>
              <a:t>所謂的「跨領域」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en-US" altLang="zh-TW" sz="2800" dirty="0" err="1">
                <a:solidFill>
                  <a:schemeClr val="tx1"/>
                </a:solidFill>
              </a:rPr>
              <a:t>interdisciplinarity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HK" altLang="zh-TW" sz="2800" dirty="0">
                <a:solidFill>
                  <a:schemeClr val="tx1"/>
                </a:solidFill>
              </a:rPr>
              <a:t>是指，對於一個</a:t>
            </a:r>
            <a:r>
              <a:rPr lang="zh-HK" altLang="zh-TW" sz="2800" dirty="0">
                <a:solidFill>
                  <a:srgbClr val="C00000"/>
                </a:solidFill>
              </a:rPr>
              <a:t>範圍過於龐大或複雜</a:t>
            </a:r>
            <a:r>
              <a:rPr lang="zh-HK" altLang="zh-TW" sz="2800" dirty="0">
                <a:solidFill>
                  <a:schemeClr val="tx1"/>
                </a:solidFill>
              </a:rPr>
              <a:t>，致而難以用單一種學科妥適處理的議題內之問題的回答</a:t>
            </a:r>
            <a:r>
              <a:rPr lang="zh-TW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chemeClr val="tx1"/>
                </a:solidFill>
              </a:rPr>
              <a:t>或其問題的解決或處理等，</a:t>
            </a:r>
            <a:r>
              <a:rPr lang="zh-HK" altLang="zh-TW" sz="2800" dirty="0">
                <a:solidFill>
                  <a:srgbClr val="FF0000"/>
                </a:solidFill>
              </a:rPr>
              <a:t>透過相關學科的意見、看法的</a:t>
            </a:r>
            <a:r>
              <a:rPr lang="zh-HK" altLang="zh-TW" sz="2800" b="1" dirty="0">
                <a:solidFill>
                  <a:srgbClr val="FF0000"/>
                </a:solidFill>
              </a:rPr>
              <a:t>整合</a:t>
            </a:r>
            <a:r>
              <a:rPr lang="zh-HK" altLang="zh-TW" sz="2800" dirty="0">
                <a:solidFill>
                  <a:schemeClr val="tx1"/>
                </a:solidFill>
              </a:rPr>
              <a:t>，而</a:t>
            </a:r>
            <a:r>
              <a:rPr lang="zh-HK" altLang="zh-TW" sz="2800" dirty="0">
                <a:solidFill>
                  <a:srgbClr val="FF0000"/>
                </a:solidFill>
              </a:rPr>
              <a:t>建構出一個</a:t>
            </a:r>
            <a:r>
              <a:rPr lang="zh-HK" altLang="zh-TW" sz="2800" b="1" dirty="0">
                <a:solidFill>
                  <a:srgbClr val="FF0000"/>
                </a:solidFill>
              </a:rPr>
              <a:t>更全面性</a:t>
            </a:r>
            <a:r>
              <a:rPr lang="zh-HK" altLang="zh-TW" sz="2800" dirty="0">
                <a:solidFill>
                  <a:srgbClr val="FF0000"/>
                </a:solidFill>
              </a:rPr>
              <a:t>的觀點</a:t>
            </a:r>
            <a:r>
              <a:rPr lang="zh-HK" altLang="zh-TW" sz="2800" dirty="0">
                <a:solidFill>
                  <a:schemeClr val="tx1"/>
                </a:solidFill>
              </a:rPr>
              <a:t>。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817783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4374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為何需要跨領域？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49796" y="1268760"/>
            <a:ext cx="10585176" cy="5256584"/>
          </a:xfrm>
        </p:spPr>
        <p:txBody>
          <a:bodyPr>
            <a:normAutofit/>
          </a:bodyPr>
          <a:lstStyle/>
          <a:p>
            <a:r>
              <a:rPr lang="zh-HK" altLang="zh-TW" sz="2800" dirty="0">
                <a:solidFill>
                  <a:schemeClr val="tx1"/>
                </a:solidFill>
              </a:rPr>
              <a:t>「</a:t>
            </a:r>
            <a:r>
              <a:rPr lang="zh-HK" altLang="zh-TW" sz="2800" b="1" dirty="0">
                <a:solidFill>
                  <a:srgbClr val="FF0000"/>
                </a:solidFill>
              </a:rPr>
              <a:t>錯綜複雜</a:t>
            </a:r>
            <a:r>
              <a:rPr lang="zh-HK" altLang="zh-TW" sz="2800" dirty="0">
                <a:solidFill>
                  <a:schemeClr val="tx1"/>
                </a:solidFill>
              </a:rPr>
              <a:t>」</a:t>
            </a:r>
            <a:r>
              <a:rPr lang="en-US" altLang="zh-HK" sz="2800" dirty="0">
                <a:solidFill>
                  <a:schemeClr val="tx1"/>
                </a:solidFill>
              </a:rPr>
              <a:t>(complexity) </a:t>
            </a:r>
            <a:r>
              <a:rPr lang="zh-HK" altLang="zh-TW" sz="2800" dirty="0">
                <a:solidFill>
                  <a:schemeClr val="tx1"/>
                </a:solidFill>
              </a:rPr>
              <a:t>是現今社會的主要特色之一</a:t>
            </a:r>
            <a:r>
              <a:rPr lang="zh-TW" altLang="en-US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266700" indent="0">
              <a:lnSpc>
                <a:spcPct val="120000"/>
              </a:lnSpc>
              <a:buNone/>
            </a:pPr>
            <a:r>
              <a:rPr lang="zh-HK" altLang="zh-TW" sz="2800" dirty="0">
                <a:solidFill>
                  <a:schemeClr val="tx1"/>
                </a:solidFill>
              </a:rPr>
              <a:t>就如同英國物理學家</a:t>
            </a:r>
            <a:r>
              <a:rPr lang="en-US" altLang="zh-TW" sz="2800" dirty="0">
                <a:solidFill>
                  <a:schemeClr val="tx1"/>
                </a:solidFill>
              </a:rPr>
              <a:t>Stephen Hawking</a:t>
            </a:r>
            <a:r>
              <a:rPr lang="zh-HK" altLang="zh-TW" sz="2800" dirty="0">
                <a:solidFill>
                  <a:schemeClr val="tx1"/>
                </a:solidFill>
              </a:rPr>
              <a:t>所言，「</a:t>
            </a:r>
            <a:r>
              <a:rPr lang="zh-HK" altLang="zh-TW" sz="2800" b="1" dirty="0">
                <a:solidFill>
                  <a:schemeClr val="tx1"/>
                </a:solidFill>
              </a:rPr>
              <a:t>現今世紀是個錯綜複雜的世紀</a:t>
            </a:r>
            <a:r>
              <a:rPr lang="zh-HK" altLang="zh-TW" sz="2800" dirty="0">
                <a:solidFill>
                  <a:schemeClr val="tx1"/>
                </a:solidFill>
              </a:rPr>
              <a:t>，而這種錯綜複雜和其相關的人工生命理論與技術、代理人基模型</a:t>
            </a:r>
            <a:r>
              <a:rPr lang="en-US" altLang="zh-TW" sz="2800" dirty="0">
                <a:solidFill>
                  <a:schemeClr val="tx1"/>
                </a:solidFill>
              </a:rPr>
              <a:t>((agent-based model</a:t>
            </a:r>
            <a:r>
              <a:rPr lang="zh-HK" altLang="zh-TW" sz="2800" dirty="0">
                <a:solidFill>
                  <a:schemeClr val="tx1"/>
                </a:solidFill>
              </a:rPr>
              <a:t>，</a:t>
            </a:r>
            <a:r>
              <a:rPr lang="en-US" altLang="zh-TW" sz="2800" dirty="0">
                <a:solidFill>
                  <a:schemeClr val="tx1"/>
                </a:solidFill>
              </a:rPr>
              <a:t>ABM) </a:t>
            </a:r>
            <a:r>
              <a:rPr lang="zh-HK" altLang="zh-TW" sz="2800" dirty="0">
                <a:solidFill>
                  <a:schemeClr val="tx1"/>
                </a:solidFill>
              </a:rPr>
              <a:t>，又稱</a:t>
            </a:r>
            <a:r>
              <a:rPr lang="zh-TW" altLang="zh-TW" sz="2800" dirty="0">
                <a:solidFill>
                  <a:schemeClr val="tx1"/>
                </a:solidFill>
              </a:rPr>
              <a:t>多元代理人系統</a:t>
            </a:r>
            <a:r>
              <a:rPr lang="en-US" altLang="zh-TW" sz="2800" dirty="0">
                <a:solidFill>
                  <a:schemeClr val="tx1"/>
                </a:solidFill>
              </a:rPr>
              <a:t>(multi-agent system, MAS))</a:t>
            </a:r>
            <a:r>
              <a:rPr lang="zh-HK" altLang="zh-TW" sz="2800" dirty="0">
                <a:solidFill>
                  <a:schemeClr val="tx1"/>
                </a:solidFill>
              </a:rPr>
              <a:t>、自我</a:t>
            </a:r>
            <a:r>
              <a:rPr lang="zh-TW" altLang="en-US" sz="2800" dirty="0">
                <a:solidFill>
                  <a:schemeClr val="tx1"/>
                </a:solidFill>
              </a:rPr>
              <a:t>組織</a:t>
            </a:r>
            <a:r>
              <a:rPr lang="zh-HK" altLang="zh-TW" sz="2800" dirty="0">
                <a:solidFill>
                  <a:schemeClr val="tx1"/>
                </a:solidFill>
              </a:rPr>
              <a:t>，以及網路科技等，都將使得</a:t>
            </a:r>
            <a:r>
              <a:rPr lang="zh-TW" altLang="en-US" sz="2800" dirty="0">
                <a:solidFill>
                  <a:schemeClr val="tx1"/>
                </a:solidFill>
              </a:rPr>
              <a:t>現今</a:t>
            </a:r>
            <a:r>
              <a:rPr lang="zh-HK" altLang="zh-TW" sz="2800" dirty="0">
                <a:solidFill>
                  <a:schemeClr val="tx1"/>
                </a:solidFill>
              </a:rPr>
              <a:t>科學研究方法產生革命性的翻轉。」</a:t>
            </a:r>
            <a:endParaRPr lang="en-US" altLang="zh-HK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HK" altLang="zh-TW" sz="2800" dirty="0">
                <a:solidFill>
                  <a:schemeClr val="tx1"/>
                </a:solidFill>
              </a:rPr>
              <a:t>需要跨領域方法探究的問題或現象</a:t>
            </a:r>
            <a:r>
              <a:rPr lang="zh-TW" altLang="zh-TW" sz="2800" dirty="0">
                <a:solidFill>
                  <a:schemeClr val="tx1"/>
                </a:solidFill>
              </a:rPr>
              <a:t>，</a:t>
            </a:r>
            <a:r>
              <a:rPr lang="zh-HK" altLang="zh-TW" sz="2800" dirty="0">
                <a:solidFill>
                  <a:schemeClr val="tx1"/>
                </a:solidFill>
              </a:rPr>
              <a:t>其本身都顯示出</a:t>
            </a:r>
            <a:r>
              <a:rPr lang="zh-HK" altLang="zh-TW" sz="2800" b="1" dirty="0">
                <a:solidFill>
                  <a:schemeClr val="tx1"/>
                </a:solidFill>
              </a:rPr>
              <a:t>會</a:t>
            </a:r>
            <a:r>
              <a:rPr lang="zh-TW" altLang="en-US" sz="2800" b="1" dirty="0">
                <a:solidFill>
                  <a:schemeClr val="tx1"/>
                </a:solidFill>
              </a:rPr>
              <a:t>自變性</a:t>
            </a:r>
            <a:r>
              <a:rPr lang="zh-HK" altLang="zh-TW" sz="2800" b="1" dirty="0">
                <a:solidFill>
                  <a:schemeClr val="tx1"/>
                </a:solidFill>
              </a:rPr>
              <a:t>的複雜系統</a:t>
            </a:r>
            <a:r>
              <a:rPr lang="en-US" altLang="zh-HK" sz="2800" dirty="0">
                <a:solidFill>
                  <a:schemeClr val="tx1"/>
                </a:solidFill>
              </a:rPr>
              <a:t> (complex adaptive systems)</a:t>
            </a:r>
            <a:r>
              <a:rPr lang="zh-HK" altLang="zh-TW" sz="2800" dirty="0">
                <a:solidFill>
                  <a:schemeClr val="tx1"/>
                </a:solidFill>
              </a:rPr>
              <a:t>。</a:t>
            </a:r>
            <a:endParaRPr lang="en-US" altLang="zh-HK" sz="2800" dirty="0">
              <a:solidFill>
                <a:schemeClr val="tx1"/>
              </a:solidFill>
            </a:endParaRPr>
          </a:p>
          <a:p>
            <a:pPr marL="180975" indent="0">
              <a:buNone/>
            </a:pPr>
            <a:r>
              <a:rPr lang="zh-HK" altLang="zh-HK" sz="2800" dirty="0">
                <a:solidFill>
                  <a:srgbClr val="0000FF"/>
                </a:solidFill>
                <a:sym typeface="Wingdings 3" panose="05040102010807070707" pitchFamily="18" charset="2"/>
              </a:rPr>
              <a:t></a:t>
            </a:r>
            <a:r>
              <a:rPr lang="en-US" altLang="zh-HK" sz="2800" dirty="0">
                <a:solidFill>
                  <a:srgbClr val="0000FF"/>
                </a:solidFill>
                <a:sym typeface="Wingdings 3" panose="05040102010807070707" pitchFamily="18" charset="2"/>
              </a:rPr>
              <a:t> </a:t>
            </a:r>
            <a:r>
              <a:rPr lang="zh-TW" altLang="en-US" sz="2800" dirty="0">
                <a:solidFill>
                  <a:srgbClr val="0000FF"/>
                </a:solidFill>
                <a:sym typeface="Wingdings 3" panose="05040102010807070707" pitchFamily="18" charset="2"/>
              </a:rPr>
              <a:t>牽一髮而動全身的複雜</a:t>
            </a:r>
            <a:r>
              <a:rPr lang="zh-TW" altLang="en-US" sz="2800" dirty="0">
                <a:sym typeface="Wingdings 3" panose="05040102010807070707" pitchFamily="18" charset="2"/>
              </a:rPr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99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916" y="381000"/>
            <a:ext cx="9793088" cy="12192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自變性</a:t>
            </a:r>
            <a:r>
              <a:rPr lang="zh-HK" altLang="zh-TW" sz="4000" dirty="0"/>
              <a:t>複雜系統</a:t>
            </a:r>
            <a:r>
              <a:rPr lang="zh-TW" altLang="en-US" sz="4000" dirty="0"/>
              <a:t>與終身學習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29916" y="1828800"/>
            <a:ext cx="9793088" cy="4419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自變性</a:t>
            </a:r>
            <a:r>
              <a:rPr lang="zh-HK" altLang="zh-TW" sz="2800" dirty="0">
                <a:solidFill>
                  <a:schemeClr val="tx1"/>
                </a:solidFill>
              </a:rPr>
              <a:t>複雜系統</a:t>
            </a:r>
            <a:r>
              <a:rPr lang="en-US" altLang="zh-HK" sz="2800" dirty="0">
                <a:solidFill>
                  <a:schemeClr val="tx1"/>
                </a:solidFill>
              </a:rPr>
              <a:t> (complex adaptive systems) </a:t>
            </a:r>
            <a:r>
              <a:rPr lang="zh-TW" altLang="en-US" sz="2800" dirty="0">
                <a:solidFill>
                  <a:schemeClr val="tx1"/>
                </a:solidFill>
              </a:rPr>
              <a:t>因各組成因素間相互扣合影響，故</a:t>
            </a:r>
            <a:r>
              <a:rPr lang="zh-TW" altLang="en-US" sz="2800" dirty="0">
                <a:solidFill>
                  <a:srgbClr val="0000FF"/>
                </a:solidFill>
              </a:rPr>
              <a:t>造成牽一髮就會動全身的連動關係</a:t>
            </a:r>
            <a:r>
              <a:rPr lang="zh-TW" altLang="en-US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C00000"/>
                </a:solidFill>
              </a:rPr>
              <a:t>電腦</a:t>
            </a:r>
            <a:r>
              <a:rPr lang="en-US" altLang="zh-TW" sz="2800" dirty="0">
                <a:solidFill>
                  <a:schemeClr val="tx1"/>
                </a:solidFill>
              </a:rPr>
              <a:t>+</a:t>
            </a:r>
            <a:r>
              <a:rPr lang="en-US" altLang="zh-TW" sz="2800" b="1" dirty="0">
                <a:solidFill>
                  <a:srgbClr val="C00000"/>
                </a:solidFill>
              </a:rPr>
              <a:t>5G</a:t>
            </a:r>
            <a:r>
              <a:rPr lang="zh-TW" altLang="en-US" sz="2800" b="1" dirty="0">
                <a:solidFill>
                  <a:srgbClr val="C00000"/>
                </a:solidFill>
              </a:rPr>
              <a:t>網速</a:t>
            </a:r>
            <a:r>
              <a:rPr lang="en-US" altLang="zh-TW" sz="2800" dirty="0">
                <a:solidFill>
                  <a:schemeClr val="tx1"/>
                </a:solidFill>
              </a:rPr>
              <a:t>+</a:t>
            </a:r>
            <a:r>
              <a:rPr lang="zh-TW" altLang="en-US" sz="2800" b="1" dirty="0">
                <a:solidFill>
                  <a:srgbClr val="C00000"/>
                </a:solidFill>
              </a:rPr>
              <a:t>機器人</a:t>
            </a:r>
            <a:r>
              <a:rPr lang="en-US" altLang="zh-TW" sz="2800" dirty="0">
                <a:solidFill>
                  <a:schemeClr val="tx1"/>
                </a:solidFill>
              </a:rPr>
              <a:t>+</a:t>
            </a:r>
            <a:r>
              <a:rPr lang="zh-TW" altLang="en-US" sz="2800" b="1" dirty="0">
                <a:solidFill>
                  <a:srgbClr val="C00000"/>
                </a:solidFill>
              </a:rPr>
              <a:t>大數據分析 </a:t>
            </a:r>
            <a:r>
              <a:rPr lang="en-US" altLang="zh-TW" sz="2800" dirty="0">
                <a:solidFill>
                  <a:schemeClr val="tx1"/>
                </a:solidFill>
              </a:rPr>
              <a:t>= </a:t>
            </a:r>
            <a:r>
              <a:rPr lang="zh-TW" altLang="en-US" sz="2800" dirty="0">
                <a:solidFill>
                  <a:schemeClr val="tx1"/>
                </a:solidFill>
              </a:rPr>
              <a:t>加速了複雜度的變化與程度。</a:t>
            </a:r>
            <a:r>
              <a:rPr lang="en-US" altLang="zh-TW" sz="2800" dirty="0">
                <a:solidFill>
                  <a:schemeClr val="tx1"/>
                </a:solidFill>
              </a:rPr>
              <a:t>(5G</a:t>
            </a:r>
            <a:r>
              <a:rPr lang="zh-TW" altLang="en-US" sz="2800" dirty="0">
                <a:solidFill>
                  <a:schemeClr val="tx1"/>
                </a:solidFill>
              </a:rPr>
              <a:t>網速與應用：</a:t>
            </a:r>
            <a:r>
              <a:rPr lang="en-US" altLang="zh-TW" sz="2800" dirty="0">
                <a:solidFill>
                  <a:schemeClr val="tx1"/>
                </a:solidFill>
              </a:rPr>
              <a:t>pp. 8-10)</a:t>
            </a:r>
          </a:p>
          <a:p>
            <a:pPr marL="180975" indent="0">
              <a:buNone/>
            </a:pPr>
            <a:r>
              <a:rPr lang="zh-TW" altLang="zh-TW" sz="3600" b="1" dirty="0">
                <a:sym typeface="Wingdings 3" panose="05040102010807070707" pitchFamily="18" charset="2"/>
              </a:rPr>
              <a:t></a:t>
            </a:r>
            <a:r>
              <a:rPr lang="en-US" altLang="zh-TW" sz="3600" b="1" dirty="0">
                <a:sym typeface="Wingdings 3" panose="05040102010807070707" pitchFamily="18" charset="2"/>
              </a:rPr>
              <a:t> </a:t>
            </a:r>
            <a:r>
              <a:rPr lang="zh-TW" altLang="en-US" sz="3600" b="1" dirty="0">
                <a:sym typeface="Wingdings 3" panose="05040102010807070707" pitchFamily="18" charset="2"/>
              </a:rPr>
              <a:t>不終身學習就會落伍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51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8D98A6-B2FB-4166-8BC4-9F198B03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69760" cy="10668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總綱的「修訂背景」揭示不得不改變的原因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709C7B4-A510-4218-AD72-2C72D4B00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31" y="2060848"/>
            <a:ext cx="11725561" cy="3456384"/>
          </a:xfr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D0ECFEB5-4632-475F-8D65-F308648C4D33}"/>
              </a:ext>
            </a:extLst>
          </p:cNvPr>
          <p:cNvCxnSpPr/>
          <p:nvPr/>
        </p:nvCxnSpPr>
        <p:spPr>
          <a:xfrm>
            <a:off x="4510236" y="4221088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746C6DD-1F95-48B8-A383-FE06DAD7274D}"/>
              </a:ext>
            </a:extLst>
          </p:cNvPr>
          <p:cNvCxnSpPr>
            <a:cxnSpLocks/>
          </p:cNvCxnSpPr>
          <p:nvPr/>
        </p:nvCxnSpPr>
        <p:spPr>
          <a:xfrm>
            <a:off x="7750596" y="422108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8FEDF56-C4ED-43A2-B2DC-17B7D7C0E85D}"/>
              </a:ext>
            </a:extLst>
          </p:cNvPr>
          <p:cNvCxnSpPr>
            <a:cxnSpLocks/>
          </p:cNvCxnSpPr>
          <p:nvPr/>
        </p:nvCxnSpPr>
        <p:spPr>
          <a:xfrm>
            <a:off x="8830716" y="4221088"/>
            <a:ext cx="2376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C3D4283-AADD-4F2B-80F1-E2D0B28A3BB8}"/>
              </a:ext>
            </a:extLst>
          </p:cNvPr>
          <p:cNvGrpSpPr/>
          <p:nvPr/>
        </p:nvGrpSpPr>
        <p:grpSpPr>
          <a:xfrm>
            <a:off x="231631" y="4209513"/>
            <a:ext cx="11658145" cy="443623"/>
            <a:chOff x="231631" y="4209513"/>
            <a:chExt cx="11658145" cy="443623"/>
          </a:xfrm>
        </p:grpSpPr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0A2577DF-9D27-4EF3-AAA8-935A96EB5980}"/>
                </a:ext>
              </a:extLst>
            </p:cNvPr>
            <p:cNvCxnSpPr>
              <a:cxnSpLocks/>
            </p:cNvCxnSpPr>
            <p:nvPr/>
          </p:nvCxnSpPr>
          <p:spPr>
            <a:xfrm>
              <a:off x="11455039" y="4209513"/>
              <a:ext cx="43473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475764BD-B4F7-433F-A355-E8B7BDF47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31" y="4653023"/>
              <a:ext cx="2499994" cy="1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A899042D-BA0E-4C3B-9675-72EF1A68FFE3}"/>
              </a:ext>
            </a:extLst>
          </p:cNvPr>
          <p:cNvCxnSpPr>
            <a:cxnSpLocks/>
          </p:cNvCxnSpPr>
          <p:nvPr/>
        </p:nvCxnSpPr>
        <p:spPr>
          <a:xfrm flipV="1">
            <a:off x="2908618" y="4629874"/>
            <a:ext cx="2499994" cy="1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61EC118-E027-4B49-A9F4-88A93C0F5A86}"/>
              </a:ext>
            </a:extLst>
          </p:cNvPr>
          <p:cNvCxnSpPr>
            <a:cxnSpLocks/>
          </p:cNvCxnSpPr>
          <p:nvPr/>
        </p:nvCxnSpPr>
        <p:spPr>
          <a:xfrm>
            <a:off x="5590356" y="4629875"/>
            <a:ext cx="2419325" cy="115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C1C010A-2B69-4981-8BF6-B6E5F623D1D8}"/>
              </a:ext>
            </a:extLst>
          </p:cNvPr>
          <p:cNvCxnSpPr>
            <a:cxnSpLocks/>
          </p:cNvCxnSpPr>
          <p:nvPr/>
        </p:nvCxnSpPr>
        <p:spPr>
          <a:xfrm flipV="1">
            <a:off x="8326660" y="4629873"/>
            <a:ext cx="2622991" cy="115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4BC0CE2E-B4E1-4E45-9788-8078A22B9DC3}"/>
              </a:ext>
            </a:extLst>
          </p:cNvPr>
          <p:cNvGrpSpPr/>
          <p:nvPr/>
        </p:nvGrpSpPr>
        <p:grpSpPr>
          <a:xfrm>
            <a:off x="257676" y="4626202"/>
            <a:ext cx="11525368" cy="453138"/>
            <a:chOff x="257676" y="4626202"/>
            <a:chExt cx="11525368" cy="453138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52953C78-0E25-4A48-9D5B-95B920528ADD}"/>
                </a:ext>
              </a:extLst>
            </p:cNvPr>
            <p:cNvCxnSpPr>
              <a:cxnSpLocks/>
            </p:cNvCxnSpPr>
            <p:nvPr/>
          </p:nvCxnSpPr>
          <p:spPr>
            <a:xfrm>
              <a:off x="11237670" y="4626202"/>
              <a:ext cx="54537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C78B320B-97F4-4084-B397-283647BB9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676" y="5079227"/>
              <a:ext cx="2499994" cy="1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CD04C1E8-98F8-4206-A26D-6D00B55ED312}"/>
              </a:ext>
            </a:extLst>
          </p:cNvPr>
          <p:cNvCxnSpPr>
            <a:cxnSpLocks/>
          </p:cNvCxnSpPr>
          <p:nvPr/>
        </p:nvCxnSpPr>
        <p:spPr>
          <a:xfrm>
            <a:off x="2969795" y="5038886"/>
            <a:ext cx="2643927" cy="7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Uncovering CLIL</a:t>
            </a:r>
            <a:r>
              <a:rPr lang="zh-TW" altLang="en-US" sz="4000" dirty="0"/>
              <a:t>的啟示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828800"/>
            <a:ext cx="8039102" cy="4191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現實日常生活環境中，並沒有明確地劃分各領域、各學科知識。</a:t>
            </a:r>
            <a:r>
              <a:rPr lang="zh-TW" altLang="en-US" sz="2800" b="1" dirty="0">
                <a:solidFill>
                  <a:schemeClr val="tx1"/>
                </a:solidFill>
              </a:rPr>
              <a:t>相反地，卻常得同時整合數科</a:t>
            </a:r>
            <a:r>
              <a:rPr lang="en-US" altLang="zh-TW" sz="2800" b="1" dirty="0">
                <a:solidFill>
                  <a:schemeClr val="tx1"/>
                </a:solidFill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</a:rPr>
              <a:t>領域知識，以利問題的解決</a:t>
            </a:r>
            <a:r>
              <a:rPr lang="zh-TW" altLang="en-US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跨科</a:t>
            </a:r>
            <a:r>
              <a:rPr lang="en-US" altLang="zh-TW" sz="2800" dirty="0">
                <a:solidFill>
                  <a:schemeClr val="tx1"/>
                </a:solidFill>
              </a:rPr>
              <a:t>/</a:t>
            </a:r>
            <a:r>
              <a:rPr lang="zh-TW" altLang="en-US" sz="2800" dirty="0">
                <a:solidFill>
                  <a:schemeClr val="tx1"/>
                </a:solidFill>
              </a:rPr>
              <a:t>領域整合因通常得</a:t>
            </a:r>
            <a:r>
              <a:rPr lang="zh-TW" altLang="en-US" sz="2800" b="1" dirty="0">
                <a:solidFill>
                  <a:schemeClr val="tx1"/>
                </a:solidFill>
              </a:rPr>
              <a:t>反應現實生活中的各項環境因素</a:t>
            </a:r>
            <a:r>
              <a:rPr lang="zh-TW" altLang="en-US" sz="2800" dirty="0">
                <a:solidFill>
                  <a:schemeClr val="tx1"/>
                </a:solidFill>
              </a:rPr>
              <a:t>，故而</a:t>
            </a:r>
            <a:r>
              <a:rPr lang="zh-TW" altLang="en-US" sz="2800" b="1" dirty="0">
                <a:solidFill>
                  <a:schemeClr val="tx1"/>
                </a:solidFill>
              </a:rPr>
              <a:t>使得學習變得更有意義</a:t>
            </a:r>
            <a:r>
              <a:rPr lang="zh-TW" altLang="en-US" sz="2800" dirty="0">
                <a:solidFill>
                  <a:schemeClr val="tx1"/>
                </a:solidFill>
              </a:rPr>
              <a:t>，</a:t>
            </a:r>
            <a:r>
              <a:rPr lang="zh-TW" altLang="en-US" sz="2800" b="1" dirty="0">
                <a:solidFill>
                  <a:schemeClr val="tx1"/>
                </a:solidFill>
              </a:rPr>
              <a:t>促使學生更投入學習</a:t>
            </a:r>
            <a:r>
              <a:rPr lang="zh-TW" altLang="en-US" sz="2800" dirty="0">
                <a:solidFill>
                  <a:schemeClr val="tx1"/>
                </a:solidFill>
              </a:rPr>
              <a:t>，更進而</a:t>
            </a:r>
            <a:r>
              <a:rPr lang="zh-TW" altLang="en-US" sz="2800" b="1" dirty="0">
                <a:solidFill>
                  <a:schemeClr val="tx1"/>
                </a:solidFill>
              </a:rPr>
              <a:t>使得學生更能將所學應用到日後的生活中</a:t>
            </a:r>
            <a:r>
              <a:rPr lang="zh-TW" altLang="en-US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1828800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B5E78-06A1-4394-991D-BF8C1768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用學習環境的塑造，觸發學生的學習興趣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21D7A-0D23-4D9B-BCE9-D99083B0A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9565704" cy="4191000"/>
          </a:xfrm>
        </p:spPr>
        <p:txBody>
          <a:bodyPr/>
          <a:lstStyle/>
          <a:p>
            <a:pPr>
              <a:lnSpc>
                <a:spcPts val="3999"/>
              </a:lnSpc>
            </a:pPr>
            <a:r>
              <a:rPr lang="zh-TW" altLang="en-US" sz="2999" dirty="0">
                <a:solidFill>
                  <a:schemeClr val="tx1"/>
                </a:solidFill>
              </a:rPr>
              <a:t>讓學生覺得他正在學習的知識是有趣的、有吸引力的。</a:t>
            </a:r>
            <a:endParaRPr lang="en-US" altLang="zh-TW" sz="2999" dirty="0">
              <a:solidFill>
                <a:schemeClr val="tx1"/>
              </a:solidFill>
            </a:endParaRPr>
          </a:p>
          <a:p>
            <a:pPr>
              <a:lnSpc>
                <a:spcPts val="3999"/>
              </a:lnSpc>
            </a:pPr>
            <a:r>
              <a:rPr lang="zh-TW" altLang="en-US" sz="2999" dirty="0">
                <a:solidFill>
                  <a:schemeClr val="tx1"/>
                </a:solidFill>
              </a:rPr>
              <a:t>讓學生覺得他正在學習的知識是重要的、有價值的。</a:t>
            </a:r>
            <a:br>
              <a:rPr lang="en-US" altLang="zh-TW" sz="2999" dirty="0">
                <a:solidFill>
                  <a:schemeClr val="tx1"/>
                </a:solidFill>
              </a:rPr>
            </a:br>
            <a:r>
              <a:rPr lang="en-US" altLang="zh-TW" sz="2999" dirty="0">
                <a:solidFill>
                  <a:schemeClr val="tx1"/>
                </a:solidFill>
              </a:rPr>
              <a:t>(K. Ann </a:t>
            </a:r>
            <a:r>
              <a:rPr lang="en-US" altLang="zh-TW" sz="2999" dirty="0" err="1">
                <a:solidFill>
                  <a:schemeClr val="tx1"/>
                </a:solidFill>
              </a:rPr>
              <a:t>Renninger</a:t>
            </a:r>
            <a:r>
              <a:rPr lang="en-US" altLang="zh-TW" sz="2999" dirty="0">
                <a:solidFill>
                  <a:schemeClr val="tx1"/>
                </a:solidFill>
              </a:rPr>
              <a:t> &amp; Suzanne E. </a:t>
            </a:r>
            <a:r>
              <a:rPr lang="en-US" altLang="zh-TW" sz="2999" dirty="0" err="1">
                <a:solidFill>
                  <a:schemeClr val="tx1"/>
                </a:solidFill>
              </a:rPr>
              <a:t>Hidi</a:t>
            </a:r>
            <a:r>
              <a:rPr lang="en-US" altLang="zh-TW" sz="2999" dirty="0">
                <a:solidFill>
                  <a:schemeClr val="tx1"/>
                </a:solidFill>
              </a:rPr>
              <a:t>, 2016, p. 11)</a:t>
            </a:r>
          </a:p>
          <a:p>
            <a:pPr>
              <a:lnSpc>
                <a:spcPts val="3999"/>
              </a:lnSpc>
            </a:pPr>
            <a:endParaRPr lang="en-US" altLang="zh-TW" dirty="0">
              <a:solidFill>
                <a:schemeClr val="tx1"/>
              </a:solidFill>
            </a:endParaRPr>
          </a:p>
          <a:p>
            <a:pPr marL="80939" indent="0">
              <a:lnSpc>
                <a:spcPts val="3999"/>
              </a:lnSpc>
              <a:buNone/>
            </a:pPr>
            <a:r>
              <a:rPr lang="en-US" altLang="zh-TW" sz="3599" dirty="0">
                <a:solidFill>
                  <a:schemeClr val="tx1"/>
                </a:solidFill>
                <a:sym typeface="Wingdings 3" panose="05040102010807070707" pitchFamily="18" charset="2"/>
              </a:rPr>
              <a:t> </a:t>
            </a:r>
            <a:r>
              <a:rPr lang="zh-TW" altLang="en-US" sz="3599" b="1" dirty="0">
                <a:solidFill>
                  <a:schemeClr val="tx1"/>
                </a:solidFill>
                <a:sym typeface="Wingdings 3" panose="05040102010807070707" pitchFamily="18" charset="2"/>
              </a:rPr>
              <a:t>進而培養其終身學習的態度</a:t>
            </a:r>
            <a:r>
              <a:rPr lang="zh-TW" altLang="en-US" sz="3599" dirty="0">
                <a:solidFill>
                  <a:schemeClr val="tx1"/>
                </a:solidFill>
                <a:sym typeface="Wingdings 3" panose="05040102010807070707" pitchFamily="18" charset="2"/>
              </a:rPr>
              <a:t>。</a:t>
            </a:r>
            <a:endParaRPr lang="en-US" altLang="zh-TW" sz="3599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B09E35-BA32-465A-870D-A0ED1DF1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96" y="3856066"/>
            <a:ext cx="1882808" cy="27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dirty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今天的內容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141768" cy="4191000"/>
          </a:xfrm>
        </p:spPr>
        <p:txBody>
          <a:bodyPr rtlCol="0">
            <a:normAutofit/>
          </a:bodyPr>
          <a:lstStyle/>
          <a:p>
            <a:r>
              <a:rPr lang="zh-HK" altLang="zh-TW" sz="2800" dirty="0">
                <a:solidFill>
                  <a:schemeClr val="tx1"/>
                </a:solidFill>
              </a:rPr>
              <a:t>為何</a:t>
            </a:r>
            <a:r>
              <a:rPr lang="en-US" altLang="zh-TW" sz="2800" dirty="0">
                <a:solidFill>
                  <a:schemeClr val="tx1"/>
                </a:solidFill>
              </a:rPr>
              <a:t>12</a:t>
            </a:r>
            <a:r>
              <a:rPr lang="zh-HK" altLang="zh-TW" sz="2800" dirty="0">
                <a:solidFill>
                  <a:schemeClr val="tx1"/>
                </a:solidFill>
              </a:rPr>
              <a:t>年國教課綱要求需跨領域</a:t>
            </a:r>
            <a:r>
              <a:rPr lang="zh-TW" altLang="en-US" sz="2800" dirty="0">
                <a:solidFill>
                  <a:schemeClr val="tx1"/>
                </a:solidFill>
              </a:rPr>
              <a:t>的核心素養導向</a:t>
            </a:r>
            <a:r>
              <a:rPr lang="zh-HK" altLang="zh-TW" sz="2800" dirty="0">
                <a:solidFill>
                  <a:schemeClr val="tx1"/>
                </a:solidFill>
              </a:rPr>
              <a:t>教學與評量？</a:t>
            </a:r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zh-HK" altLang="zh-TW" sz="2800" dirty="0">
                <a:solidFill>
                  <a:schemeClr val="tx1"/>
                </a:solidFill>
              </a:rPr>
              <a:t>認識閱讀能力表現標準</a:t>
            </a:r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zh-HK" altLang="zh-TW" sz="2800" dirty="0">
                <a:solidFill>
                  <a:schemeClr val="tx1"/>
                </a:solidFill>
              </a:rPr>
              <a:t>國教院示例</a:t>
            </a:r>
            <a:r>
              <a:rPr lang="zh-TW" altLang="zh-TW" sz="2800" dirty="0">
                <a:solidFill>
                  <a:schemeClr val="tx1"/>
                </a:solidFill>
              </a:rPr>
              <a:t>、</a:t>
            </a:r>
            <a:r>
              <a:rPr lang="zh-HK" altLang="zh-TW" sz="2800" dirty="0">
                <a:solidFill>
                  <a:schemeClr val="tx1"/>
                </a:solidFill>
              </a:rPr>
              <a:t>會考跨領域題探究與實作</a:t>
            </a:r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zh-HK" altLang="zh-TW" sz="2800" dirty="0">
                <a:solidFill>
                  <a:schemeClr val="tx1"/>
                </a:solidFill>
              </a:rPr>
              <a:t>實作與分享</a:t>
            </a:r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zh-HK" altLang="zh-TW" sz="2800" dirty="0">
                <a:solidFill>
                  <a:schemeClr val="tx1"/>
                </a:solidFill>
              </a:rPr>
              <a:t>動詞時態試題編寫說明與實作、分享</a:t>
            </a:r>
            <a:endParaRPr lang="zh-TW" altLang="en-US" sz="2800" dirty="0">
              <a:solidFill>
                <a:schemeClr val="tx1"/>
              </a:solidFill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0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852" y="1916832"/>
            <a:ext cx="9145016" cy="2376264"/>
          </a:xfrm>
        </p:spPr>
        <p:txBody>
          <a:bodyPr rtlCol="0">
            <a:noAutofit/>
          </a:bodyPr>
          <a:lstStyle/>
          <a:p>
            <a:pPr marL="4572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dirty="0"/>
              <a:t>總綱、英語課綱 </a:t>
            </a:r>
            <a:br>
              <a:rPr lang="en-US" altLang="zh-TW" sz="4400" dirty="0"/>
            </a:br>
            <a:r>
              <a:rPr lang="zh-TW" altLang="en-US" sz="4400" dirty="0"/>
              <a:t>與</a:t>
            </a:r>
            <a:br>
              <a:rPr lang="en-US" altLang="zh-TW" sz="4400" dirty="0"/>
            </a:br>
            <a:r>
              <a:rPr lang="zh-TW" altLang="en-US" sz="4400" dirty="0"/>
              <a:t>跨領域教學</a:t>
            </a:r>
            <a:r>
              <a:rPr lang="en-US" altLang="zh-TW" sz="4400" dirty="0"/>
              <a:t>(</a:t>
            </a:r>
            <a:r>
              <a:rPr lang="zh-TW" altLang="en-US" sz="4400" dirty="0"/>
              <a:t>含評量</a:t>
            </a:r>
            <a:r>
              <a:rPr lang="en-US" altLang="zh-TW" sz="4400" dirty="0"/>
              <a:t>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725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CCE99-C0D8-4E3F-B42E-2CED7EB5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總綱 與 跨領域教學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EC6D9B-CCD6-44CD-9AD7-67AA48A7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9926308" cy="4191000"/>
          </a:xfrm>
        </p:spPr>
        <p:txBody>
          <a:bodyPr>
            <a:normAutofit/>
          </a:bodyPr>
          <a:lstStyle/>
          <a:p>
            <a:pPr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透過適當的課程設計與教學安排，強化</a:t>
            </a:r>
            <a:r>
              <a:rPr lang="zh-TW" altLang="zh-TW" sz="2799" b="1" dirty="0">
                <a:solidFill>
                  <a:schemeClr val="tx1"/>
                </a:solidFill>
              </a:rPr>
              <a:t>領域課程統整</a:t>
            </a:r>
            <a:r>
              <a:rPr lang="zh-TW" altLang="zh-TW" sz="2799" dirty="0">
                <a:solidFill>
                  <a:schemeClr val="tx1"/>
                </a:solidFill>
              </a:rPr>
              <a:t>與</a:t>
            </a:r>
            <a:r>
              <a:rPr lang="zh-TW" altLang="zh-TW" sz="2799" b="1" dirty="0">
                <a:solidFill>
                  <a:schemeClr val="tx1"/>
                </a:solidFill>
              </a:rPr>
              <a:t>學生學習應用</a:t>
            </a:r>
            <a:r>
              <a:rPr lang="zh-TW" altLang="en-US" sz="2799" b="1" dirty="0">
                <a:solidFill>
                  <a:schemeClr val="tx1"/>
                </a:solidFill>
              </a:rPr>
              <a:t>。</a:t>
            </a:r>
            <a:endParaRPr lang="en-US" altLang="zh-TW" sz="2799" b="1" dirty="0">
              <a:solidFill>
                <a:schemeClr val="tx1"/>
              </a:solidFill>
            </a:endParaRPr>
          </a:p>
          <a:p>
            <a:pPr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領域課程綱要可以規劃</a:t>
            </a:r>
            <a:r>
              <a:rPr lang="zh-TW" altLang="zh-TW" sz="2799" b="1" dirty="0">
                <a:solidFill>
                  <a:schemeClr val="tx1"/>
                </a:solidFill>
              </a:rPr>
              <a:t>跨科統整型、探究型或實作型</a:t>
            </a:r>
            <a:r>
              <a:rPr lang="zh-TW" altLang="zh-TW" sz="2799" dirty="0">
                <a:solidFill>
                  <a:schemeClr val="tx1"/>
                </a:solidFill>
              </a:rPr>
              <a:t>之學習內容，</a:t>
            </a:r>
            <a:r>
              <a:rPr lang="zh-TW" altLang="zh-TW" sz="2799" b="1" u="dbl" dirty="0">
                <a:solidFill>
                  <a:schemeClr val="tx1"/>
                </a:solidFill>
              </a:rPr>
              <a:t>發展學生整合所學運用於真實情境的素養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彈性學習課程可以</a:t>
            </a:r>
            <a:r>
              <a:rPr lang="zh-TW" altLang="zh-TW" sz="2799" b="1" dirty="0">
                <a:solidFill>
                  <a:schemeClr val="tx1"/>
                </a:solidFill>
              </a:rPr>
              <a:t>跨領域</a:t>
            </a:r>
            <a:r>
              <a:rPr lang="en-US" altLang="zh-TW" sz="2799" b="1" dirty="0">
                <a:solidFill>
                  <a:schemeClr val="tx1"/>
                </a:solidFill>
              </a:rPr>
              <a:t>/</a:t>
            </a:r>
            <a:r>
              <a:rPr lang="zh-TW" altLang="zh-TW" sz="2799" b="1" dirty="0">
                <a:solidFill>
                  <a:schemeClr val="tx1"/>
                </a:solidFill>
              </a:rPr>
              <a:t>科目或結合各項議題</a:t>
            </a:r>
            <a:r>
              <a:rPr lang="zh-TW" altLang="zh-TW" sz="2799" dirty="0">
                <a:solidFill>
                  <a:schemeClr val="tx1"/>
                </a:solidFill>
              </a:rPr>
              <a:t>，發展「統整性主題</a:t>
            </a:r>
            <a:r>
              <a:rPr lang="en-US" altLang="zh-TW" sz="2799" dirty="0">
                <a:solidFill>
                  <a:schemeClr val="tx1"/>
                </a:solidFill>
              </a:rPr>
              <a:t>/</a:t>
            </a:r>
            <a:r>
              <a:rPr lang="zh-TW" altLang="zh-TW" sz="2799" dirty="0">
                <a:solidFill>
                  <a:schemeClr val="tx1"/>
                </a:solidFill>
              </a:rPr>
              <a:t>專題</a:t>
            </a:r>
            <a:r>
              <a:rPr lang="en-US" altLang="zh-TW" sz="2799" dirty="0">
                <a:solidFill>
                  <a:schemeClr val="tx1"/>
                </a:solidFill>
              </a:rPr>
              <a:t>/</a:t>
            </a:r>
            <a:r>
              <a:rPr lang="zh-TW" altLang="zh-TW" sz="2799" dirty="0">
                <a:solidFill>
                  <a:schemeClr val="tx1"/>
                </a:solidFill>
              </a:rPr>
              <a:t>議題探究課程」，</a:t>
            </a:r>
            <a:r>
              <a:rPr lang="zh-TW" altLang="zh-TW" sz="2799" b="1" dirty="0">
                <a:solidFill>
                  <a:schemeClr val="tx1"/>
                </a:solidFill>
              </a:rPr>
              <a:t>強化知能整合與生活運用能力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zh-TW" altLang="en-US" sz="2799" dirty="0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4961282" y="2797832"/>
            <a:ext cx="4656512" cy="457081"/>
            <a:chOff x="5905500" y="2533649"/>
            <a:chExt cx="4657725" cy="457200"/>
          </a:xfrm>
        </p:grpSpPr>
        <p:sp>
          <p:nvSpPr>
            <p:cNvPr id="4" name="矩形 3"/>
            <p:cNvSpPr/>
            <p:nvPr/>
          </p:nvSpPr>
          <p:spPr>
            <a:xfrm>
              <a:off x="5905500" y="2562225"/>
              <a:ext cx="1847850" cy="42840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5" name="矩形 4"/>
            <p:cNvSpPr/>
            <p:nvPr/>
          </p:nvSpPr>
          <p:spPr>
            <a:xfrm>
              <a:off x="7994142" y="2543174"/>
              <a:ext cx="1159383" cy="447675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6" name="矩形 5"/>
            <p:cNvSpPr/>
            <p:nvPr/>
          </p:nvSpPr>
          <p:spPr>
            <a:xfrm>
              <a:off x="9480042" y="2533649"/>
              <a:ext cx="1083183" cy="447675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452517" y="2235241"/>
            <a:ext cx="9184474" cy="379889"/>
            <a:chOff x="2367534" y="1952051"/>
            <a:chExt cx="9186866" cy="379988"/>
          </a:xfrm>
        </p:grpSpPr>
        <p:cxnSp>
          <p:nvCxnSpPr>
            <p:cNvPr id="8" name="直線接點 7"/>
            <p:cNvCxnSpPr/>
            <p:nvPr/>
          </p:nvCxnSpPr>
          <p:spPr>
            <a:xfrm flipV="1">
              <a:off x="8408767" y="1969478"/>
              <a:ext cx="2085975" cy="95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10868600" y="1952051"/>
              <a:ext cx="685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2367534" y="2324100"/>
              <a:ext cx="1413891" cy="79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1417334" y="3818360"/>
            <a:ext cx="9297596" cy="1256805"/>
            <a:chOff x="2310958" y="3271000"/>
            <a:chExt cx="9300019" cy="1257133"/>
          </a:xfrm>
        </p:grpSpPr>
        <p:grpSp>
          <p:nvGrpSpPr>
            <p:cNvPr id="20" name="群組 19"/>
            <p:cNvGrpSpPr/>
            <p:nvPr/>
          </p:nvGrpSpPr>
          <p:grpSpPr>
            <a:xfrm>
              <a:off x="2310958" y="3662413"/>
              <a:ext cx="9300019" cy="865720"/>
              <a:chOff x="2310958" y="3662413"/>
              <a:chExt cx="9300019" cy="86572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205335" y="3662413"/>
                <a:ext cx="4405642" cy="447675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99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310958" y="4080458"/>
                <a:ext cx="442341" cy="447675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99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310958" y="3271000"/>
              <a:ext cx="2156841" cy="42862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2504605" y="3626754"/>
            <a:ext cx="6377623" cy="107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1197305" y="5462096"/>
            <a:ext cx="9926722" cy="9446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就是利彈性課程的設計，達到所學知識轉移，應用到生活中，培養解決問題的能力。</a:t>
            </a:r>
          </a:p>
        </p:txBody>
      </p:sp>
    </p:spTree>
    <p:extLst>
      <p:ext uri="{BB962C8B-B14F-4D97-AF65-F5344CB8AC3E}">
        <p14:creationId xmlns:p14="http://schemas.microsoft.com/office/powerpoint/2010/main" val="28157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12</a:t>
            </a:r>
            <a:r>
              <a:rPr lang="zh-TW" altLang="zh-TW" sz="4000" dirty="0"/>
              <a:t>年國教英語文</a:t>
            </a:r>
            <a:r>
              <a:rPr lang="zh-TW" altLang="en-US" sz="4000" dirty="0"/>
              <a:t>課綱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7868" y="1744268"/>
            <a:ext cx="9994837" cy="4580332"/>
          </a:xfrm>
        </p:spPr>
        <p:txBody>
          <a:bodyPr>
            <a:normAutofit/>
          </a:bodyPr>
          <a:lstStyle/>
          <a:p>
            <a:pPr marL="82271" indent="0">
              <a:buNone/>
            </a:pPr>
            <a:r>
              <a:rPr lang="zh-TW" altLang="en-US" sz="2999" b="1" dirty="0">
                <a:solidFill>
                  <a:schemeClr val="tx1"/>
                </a:solidFill>
              </a:rPr>
              <a:t>基本理念：</a:t>
            </a:r>
            <a:endParaRPr lang="en-US" altLang="zh-TW" sz="2999" b="1" dirty="0">
              <a:solidFill>
                <a:schemeClr val="tx1"/>
              </a:solidFill>
            </a:endParaRPr>
          </a:p>
          <a:p>
            <a:r>
              <a:rPr lang="zh-TW" altLang="zh-TW" sz="2799" dirty="0">
                <a:solidFill>
                  <a:srgbClr val="C00000"/>
                </a:solidFill>
              </a:rPr>
              <a:t>語文是社會</a:t>
            </a:r>
            <a:r>
              <a:rPr lang="zh-TW" altLang="zh-TW" sz="2799" b="1" dirty="0">
                <a:solidFill>
                  <a:srgbClr val="C00000"/>
                </a:solidFill>
              </a:rPr>
              <a:t>溝通與互動的媒介</a:t>
            </a:r>
            <a:r>
              <a:rPr lang="zh-TW" altLang="zh-TW" sz="2799" dirty="0">
                <a:solidFill>
                  <a:schemeClr val="tx1"/>
                </a:solidFill>
              </a:rPr>
              <a:t>，也是文化的載體。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語文教育旨在</a:t>
            </a:r>
            <a:r>
              <a:rPr lang="zh-TW" altLang="zh-TW" sz="2799" b="1" dirty="0">
                <a:solidFill>
                  <a:schemeClr val="tx1"/>
                </a:solidFill>
              </a:rPr>
              <a:t>培養學生語言溝通與理性思辨的知能</a:t>
            </a:r>
            <a:r>
              <a:rPr lang="zh-TW" altLang="zh-TW" sz="2799" dirty="0">
                <a:solidFill>
                  <a:schemeClr val="tx1"/>
                </a:solidFill>
              </a:rPr>
              <a:t>，奠定適性發展與終身學習的基礎，</a:t>
            </a:r>
            <a:r>
              <a:rPr lang="zh-TW" altLang="zh-TW" sz="2799" b="1" dirty="0">
                <a:solidFill>
                  <a:schemeClr val="tx1"/>
                </a:solidFill>
              </a:rPr>
              <a:t>幫助學生</a:t>
            </a:r>
            <a:r>
              <a:rPr lang="zh-TW" altLang="zh-TW" sz="2799" dirty="0">
                <a:solidFill>
                  <a:schemeClr val="tx1"/>
                </a:solidFill>
              </a:rPr>
              <a:t>了解並探究不同的文化與價值觀，促進族群互動與相互理解。</a:t>
            </a:r>
            <a:endParaRPr lang="zh-TW" altLang="en-US" sz="2799" dirty="0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652156" y="4797152"/>
            <a:ext cx="8884511" cy="92368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999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語文的本質就是「溝通的工具」</a:t>
            </a:r>
          </a:p>
        </p:txBody>
      </p:sp>
    </p:spTree>
    <p:extLst>
      <p:ext uri="{BB962C8B-B14F-4D97-AF65-F5344CB8AC3E}">
        <p14:creationId xmlns:p14="http://schemas.microsoft.com/office/powerpoint/2010/main" val="16738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4FAF0E-3931-40E0-B660-E0A7A8F5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24" y="207058"/>
            <a:ext cx="10018175" cy="1292994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12</a:t>
            </a:r>
            <a:r>
              <a:rPr lang="zh-TW" altLang="zh-TW" sz="4000" dirty="0"/>
              <a:t>年國教英語文</a:t>
            </a:r>
            <a:r>
              <a:rPr lang="zh-TW" altLang="en-US" sz="4000" dirty="0"/>
              <a:t>課綱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6BC534-291E-4846-A76E-5A0B52FD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24" y="1719441"/>
            <a:ext cx="10392952" cy="4743042"/>
          </a:xfrm>
        </p:spPr>
        <p:txBody>
          <a:bodyPr>
            <a:noAutofit/>
          </a:bodyPr>
          <a:lstStyle/>
          <a:p>
            <a:r>
              <a:rPr lang="zh-TW" altLang="en-US" sz="2799" b="1" dirty="0">
                <a:solidFill>
                  <a:schemeClr val="tx1"/>
                </a:solidFill>
              </a:rPr>
              <a:t>課程目標：</a:t>
            </a:r>
            <a:endParaRPr lang="en-US" altLang="zh-TW" sz="2799" b="1" dirty="0">
              <a:solidFill>
                <a:schemeClr val="tx1"/>
              </a:solidFill>
            </a:endParaRPr>
          </a:p>
          <a:p>
            <a:pPr marL="814144" indent="-457063">
              <a:spcBef>
                <a:spcPts val="1799"/>
              </a:spcBef>
              <a:buAutoNum type="arabicPeriod"/>
            </a:pPr>
            <a:r>
              <a:rPr lang="zh-TW" altLang="zh-TW" sz="2799" dirty="0">
                <a:solidFill>
                  <a:schemeClr val="tx1"/>
                </a:solidFill>
              </a:rPr>
              <a:t>培養英語文聽、說、讀、寫的能力，應用於日常生活溝通。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 marL="814144" indent="-457063">
              <a:spcBef>
                <a:spcPts val="1799"/>
              </a:spcBef>
              <a:buAutoNum type="arabicPeriod"/>
            </a:pPr>
            <a:r>
              <a:rPr lang="zh-TW" altLang="zh-TW" sz="2799" dirty="0">
                <a:solidFill>
                  <a:schemeClr val="tx1"/>
                </a:solidFill>
              </a:rPr>
              <a:t>提升學習英語文的興趣並涵育積極的學習態度，主動涉獵各領域知識。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 marL="814144" indent="-457063">
              <a:spcBef>
                <a:spcPts val="1799"/>
              </a:spcBef>
              <a:buAutoNum type="arabicPeriod"/>
            </a:pPr>
            <a:r>
              <a:rPr lang="zh-TW" altLang="zh-TW" sz="2799" dirty="0">
                <a:solidFill>
                  <a:schemeClr val="tx1"/>
                </a:solidFill>
              </a:rPr>
              <a:t>建構有效的英語文學習方法，強化自學能力，奠定終身學習之基礎。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 marL="814144" indent="-457063">
              <a:spcBef>
                <a:spcPts val="1799"/>
              </a:spcBef>
              <a:buAutoNum type="arabicPeriod"/>
            </a:pPr>
            <a:r>
              <a:rPr lang="zh-TW" altLang="zh-TW" sz="2799" dirty="0">
                <a:solidFill>
                  <a:schemeClr val="tx1"/>
                </a:solidFill>
              </a:rPr>
              <a:t>尊重與悅納多元文化，培養國際視野與全球永續發展的世界觀。</a:t>
            </a:r>
            <a:endParaRPr lang="en-US" altLang="zh-TW" sz="2799" dirty="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40963" y="1250302"/>
            <a:ext cx="10027310" cy="1596402"/>
            <a:chOff x="1433277" y="1398647"/>
            <a:chExt cx="10029922" cy="1859649"/>
          </a:xfrm>
        </p:grpSpPr>
        <p:sp>
          <p:nvSpPr>
            <p:cNvPr id="4" name="矩形 3"/>
            <p:cNvSpPr/>
            <p:nvPr/>
          </p:nvSpPr>
          <p:spPr>
            <a:xfrm>
              <a:off x="1433277" y="2550496"/>
              <a:ext cx="9850691" cy="707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 dirty="0"/>
            </a:p>
          </p:txBody>
        </p:sp>
        <p:sp>
          <p:nvSpPr>
            <p:cNvPr id="5" name="圓角矩形圖說文字 4"/>
            <p:cNvSpPr/>
            <p:nvPr/>
          </p:nvSpPr>
          <p:spPr>
            <a:xfrm>
              <a:off x="6243499" y="1398647"/>
              <a:ext cx="5219700" cy="742950"/>
            </a:xfrm>
            <a:prstGeom prst="wedgeRoundRectCallout">
              <a:avLst>
                <a:gd name="adj1" fmla="val -21055"/>
                <a:gd name="adj2" fmla="val 8972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99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這是</a:t>
              </a:r>
              <a:r>
                <a:rPr lang="zh-TW" altLang="en-US" sz="3599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最基本</a:t>
              </a:r>
              <a:r>
                <a:rPr lang="zh-TW" altLang="en-US" sz="3599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的課程目標</a:t>
              </a:r>
            </a:p>
          </p:txBody>
        </p:sp>
      </p:grpSp>
      <p:sp>
        <p:nvSpPr>
          <p:cNvPr id="7" name="流程圖: 合併 6"/>
          <p:cNvSpPr/>
          <p:nvPr/>
        </p:nvSpPr>
        <p:spPr>
          <a:xfrm>
            <a:off x="710549" y="2239099"/>
            <a:ext cx="552306" cy="3618557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grpSp>
        <p:nvGrpSpPr>
          <p:cNvPr id="10" name="群組 9"/>
          <p:cNvGrpSpPr/>
          <p:nvPr/>
        </p:nvGrpSpPr>
        <p:grpSpPr>
          <a:xfrm>
            <a:off x="1440963" y="4853177"/>
            <a:ext cx="9840067" cy="1609306"/>
            <a:chOff x="1962150" y="5172075"/>
            <a:chExt cx="9842631" cy="1609725"/>
          </a:xfrm>
        </p:grpSpPr>
        <p:sp>
          <p:nvSpPr>
            <p:cNvPr id="8" name="矩形 7"/>
            <p:cNvSpPr/>
            <p:nvPr/>
          </p:nvSpPr>
          <p:spPr>
            <a:xfrm>
              <a:off x="1962150" y="5172075"/>
              <a:ext cx="9842631" cy="9144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 dirty="0"/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3409950" y="6229350"/>
              <a:ext cx="5048250" cy="552450"/>
            </a:xfrm>
            <a:prstGeom prst="wedgeRoundRectCallout">
              <a:avLst>
                <a:gd name="adj1" fmla="val -19890"/>
                <a:gd name="adj2" fmla="val -6508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99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這是遠程的課程目標</a:t>
              </a:r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2066386" y="3495658"/>
            <a:ext cx="9561093" cy="847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99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如果一直在文法堆裡打轉，連第一個課程目標都無法達成。</a:t>
            </a:r>
          </a:p>
        </p:txBody>
      </p:sp>
    </p:spTree>
    <p:extLst>
      <p:ext uri="{BB962C8B-B14F-4D97-AF65-F5344CB8AC3E}">
        <p14:creationId xmlns:p14="http://schemas.microsoft.com/office/powerpoint/2010/main" val="41168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C8224-22FD-46BA-A673-FC5AF25D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課綱 與 課程發展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041035-E53E-47CA-8FB8-035E47E9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9853736" cy="4495800"/>
          </a:xfrm>
        </p:spPr>
        <p:txBody>
          <a:bodyPr>
            <a:normAutofit/>
          </a:bodyPr>
          <a:lstStyle/>
          <a:p>
            <a:pPr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英語文科目課程規劃，應兼顧語言的本質與功能，</a:t>
            </a:r>
            <a:r>
              <a:rPr lang="zh-TW" altLang="zh-TW" sz="2799" b="1" dirty="0">
                <a:solidFill>
                  <a:schemeClr val="tx1"/>
                </a:solidFill>
              </a:rPr>
              <a:t>涵蓋</a:t>
            </a:r>
            <a:r>
              <a:rPr lang="zh-TW" altLang="zh-TW" sz="2799" dirty="0">
                <a:solidFill>
                  <a:srgbClr val="FF0000"/>
                </a:solidFill>
              </a:rPr>
              <a:t>語言知識</a:t>
            </a:r>
            <a:r>
              <a:rPr lang="zh-TW" altLang="zh-TW" sz="2799" dirty="0">
                <a:solidFill>
                  <a:schemeClr val="tx1"/>
                </a:solidFill>
              </a:rPr>
              <a:t>與</a:t>
            </a:r>
            <a:r>
              <a:rPr lang="zh-TW" altLang="zh-TW" sz="2799" dirty="0">
                <a:solidFill>
                  <a:srgbClr val="FF0000"/>
                </a:solidFill>
              </a:rPr>
              <a:t>語言溝通技能</a:t>
            </a:r>
            <a:r>
              <a:rPr lang="zh-TW" altLang="zh-TW" sz="2799" b="1" dirty="0">
                <a:solidFill>
                  <a:schemeClr val="tx1"/>
                </a:solidFill>
              </a:rPr>
              <a:t>兩大面向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語言知識是語言學習的基礎，為學習過程重要的一環，</a:t>
            </a:r>
            <a:r>
              <a:rPr lang="zh-TW" altLang="zh-TW" sz="2799" b="1" dirty="0">
                <a:solidFill>
                  <a:srgbClr val="C00000"/>
                </a:solidFill>
              </a:rPr>
              <a:t>並非目的</a:t>
            </a:r>
            <a:r>
              <a:rPr lang="zh-TW" altLang="zh-TW" sz="2799" dirty="0">
                <a:solidFill>
                  <a:schemeClr val="tx1"/>
                </a:solidFill>
              </a:rPr>
              <a:t>，</a:t>
            </a:r>
            <a:r>
              <a:rPr lang="zh-TW" altLang="zh-TW" sz="2799" b="1" u="dbl" dirty="0">
                <a:solidFill>
                  <a:schemeClr val="tx1"/>
                </a:solidFill>
              </a:rPr>
              <a:t>在課程呈現時，宜化繁為簡，儘早導入語言知識的運用及語言技能的培養。</a:t>
            </a:r>
            <a:endParaRPr lang="en-US" altLang="zh-TW" sz="2799" b="1" u="dbl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zh-TW" altLang="zh-TW" sz="2799" dirty="0">
                <a:solidFill>
                  <a:srgbClr val="FF0000"/>
                </a:solidFill>
              </a:rPr>
              <a:t>課程發展</a:t>
            </a:r>
            <a:r>
              <a:rPr lang="zh-TW" altLang="zh-TW" sz="2799" b="1" dirty="0">
                <a:solidFill>
                  <a:srgbClr val="FF0000"/>
                </a:solidFill>
              </a:rPr>
              <a:t>環繞</a:t>
            </a:r>
            <a:r>
              <a:rPr lang="zh-TW" altLang="zh-TW" sz="2799" dirty="0">
                <a:solidFill>
                  <a:schemeClr val="tx1"/>
                </a:solidFill>
              </a:rPr>
              <a:t>前方所揭示的</a:t>
            </a:r>
            <a:r>
              <a:rPr lang="zh-TW" altLang="zh-TW" sz="2799" b="1" dirty="0">
                <a:solidFill>
                  <a:schemeClr val="tx1"/>
                </a:solidFill>
              </a:rPr>
              <a:t>課程目標</a:t>
            </a:r>
            <a:r>
              <a:rPr lang="zh-TW" altLang="zh-TW" sz="2799" dirty="0">
                <a:solidFill>
                  <a:schemeClr val="tx1"/>
                </a:solidFill>
              </a:rPr>
              <a:t>：人際溝通、學習方法策略、主動積極並獲取新知、文化涵養與國際觀邏輯思考與創意，</a:t>
            </a:r>
            <a:r>
              <a:rPr lang="zh-TW" altLang="zh-TW" sz="2799" dirty="0">
                <a:solidFill>
                  <a:srgbClr val="FF0000"/>
                </a:solidFill>
              </a:rPr>
              <a:t>以呼應英語文學習的基本理念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zh-TW" altLang="en-US" sz="2799" dirty="0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603256" y="5631630"/>
            <a:ext cx="8982312" cy="9236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999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就是要回復語文是「溝通工具」的本質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85895E6D-8E7E-4BE1-9BC1-19B755B8C2CA}"/>
              </a:ext>
            </a:extLst>
          </p:cNvPr>
          <p:cNvSpPr/>
          <p:nvPr/>
        </p:nvSpPr>
        <p:spPr>
          <a:xfrm>
            <a:off x="1599255" y="4388380"/>
            <a:ext cx="9855752" cy="923684"/>
          </a:xfrm>
          <a:prstGeom prst="wedgeRoundRectCallout">
            <a:avLst>
              <a:gd name="adj1" fmla="val 13750"/>
              <a:gd name="adj2" fmla="val -10377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002060"/>
                </a:solidFill>
              </a:rPr>
              <a:t>語言知識是要應用的，</a:t>
            </a:r>
            <a:r>
              <a:rPr lang="zh-TW" altLang="en-US" sz="3200" dirty="0">
                <a:solidFill>
                  <a:srgbClr val="FFC000"/>
                </a:solidFill>
              </a:rPr>
              <a:t>語言技能的培養才是重點</a:t>
            </a:r>
            <a:r>
              <a:rPr lang="zh-TW" altLang="en-US" sz="3200" dirty="0">
                <a:solidFill>
                  <a:srgbClr val="002060"/>
                </a:solidFill>
              </a:rPr>
              <a:t>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07878CA-2591-4C45-BA59-98516D383D47}"/>
              </a:ext>
            </a:extLst>
          </p:cNvPr>
          <p:cNvSpPr txBox="1"/>
          <p:nvPr/>
        </p:nvSpPr>
        <p:spPr>
          <a:xfrm>
            <a:off x="5961708" y="455783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</a:rPr>
              <a:t>語言技能的培養才是重點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46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5" grpId="1" animBg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5920" y="1412776"/>
            <a:ext cx="8856984" cy="185689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所以想想，</a:t>
            </a:r>
            <a:br>
              <a:rPr lang="en-US" altLang="zh-TW" sz="4000" dirty="0"/>
            </a:br>
            <a:r>
              <a:rPr lang="zh-TW" altLang="en-US" sz="4000" dirty="0"/>
              <a:t>每班從每週四節減為三節的理由為何？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E3745F-B037-48B9-832D-12FD9CA0A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3269666"/>
            <a:ext cx="3600400" cy="34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6BFC8-5698-4E4A-9885-9CF8F750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課綱 與 跨領域課程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8A01B1-9906-49CE-87D2-F403CE10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9853736" cy="4191000"/>
          </a:xfrm>
        </p:spPr>
        <p:txBody>
          <a:bodyPr>
            <a:normAutofit/>
          </a:bodyPr>
          <a:lstStyle/>
          <a:p>
            <a:pPr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注重與其他課程的</a:t>
            </a:r>
            <a:r>
              <a:rPr lang="zh-TW" altLang="zh-TW" sz="2799" b="1" dirty="0">
                <a:solidFill>
                  <a:schemeClr val="tx1"/>
                </a:solidFill>
              </a:rPr>
              <a:t>橫向整合、連結</a:t>
            </a:r>
            <a:r>
              <a:rPr lang="zh-TW" altLang="zh-TW" sz="2799" dirty="0">
                <a:solidFill>
                  <a:schemeClr val="tx1"/>
                </a:solidFill>
              </a:rPr>
              <a:t>：英語文課程固然有語言本身蘊含的文化、文學作為其重要學習內容，但仍應該儘量與其他領域</a:t>
            </a:r>
            <a:r>
              <a:rPr lang="en-US" altLang="zh-TW" sz="2799" dirty="0">
                <a:solidFill>
                  <a:schemeClr val="tx1"/>
                </a:solidFill>
              </a:rPr>
              <a:t>/</a:t>
            </a:r>
            <a:r>
              <a:rPr lang="zh-TW" altLang="zh-TW" sz="2799" dirty="0">
                <a:solidFill>
                  <a:schemeClr val="tx1"/>
                </a:solidFill>
              </a:rPr>
              <a:t>科目連結，共同規劃課程，</a:t>
            </a:r>
            <a:r>
              <a:rPr lang="zh-TW" altLang="zh-TW" sz="2799" b="1" u="dbl" dirty="0">
                <a:solidFill>
                  <a:schemeClr val="tx1"/>
                </a:solidFill>
              </a:rPr>
              <a:t>融入知識性文本，以擴展學習範圍與強化學習深度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>
              <a:spcBef>
                <a:spcPts val="1799"/>
              </a:spcBef>
            </a:pPr>
            <a:endParaRPr lang="en-US" altLang="zh-TW" sz="2799" dirty="0"/>
          </a:p>
          <a:p>
            <a:pPr>
              <a:spcBef>
                <a:spcPts val="1799"/>
              </a:spcBef>
            </a:pPr>
            <a:endParaRPr lang="en-US" altLang="zh-TW" sz="2799" dirty="0"/>
          </a:p>
          <a:p>
            <a:pPr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透過課程的統整或學習主題的連結，</a:t>
            </a:r>
            <a:r>
              <a:rPr lang="zh-TW" altLang="zh-TW" sz="2799" b="1" dirty="0">
                <a:solidFill>
                  <a:srgbClr val="C00000"/>
                </a:solidFill>
              </a:rPr>
              <a:t>提供語言使用的豐富情境，不但活化語言學習，更有助於學習動機與效能的提升</a:t>
            </a:r>
            <a:r>
              <a:rPr lang="zh-TW" altLang="zh-TW" sz="2799" dirty="0">
                <a:solidFill>
                  <a:srgbClr val="C00000"/>
                </a:solidFill>
              </a:rPr>
              <a:t>。</a:t>
            </a:r>
            <a:endParaRPr lang="zh-TW" altLang="en-US" sz="2799" dirty="0">
              <a:solidFill>
                <a:srgbClr val="C00000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250715" y="687410"/>
            <a:ext cx="6899963" cy="1936328"/>
            <a:chOff x="5204178" y="366101"/>
            <a:chExt cx="6901760" cy="1936832"/>
          </a:xfrm>
        </p:grpSpPr>
        <p:sp>
          <p:nvSpPr>
            <p:cNvPr id="4" name="圓角矩形圖說文字 3"/>
            <p:cNvSpPr/>
            <p:nvPr/>
          </p:nvSpPr>
          <p:spPr>
            <a:xfrm>
              <a:off x="6777317" y="366101"/>
              <a:ext cx="5328621" cy="846668"/>
            </a:xfrm>
            <a:prstGeom prst="wedgeRoundRectCallout">
              <a:avLst>
                <a:gd name="adj1" fmla="val -63213"/>
                <a:gd name="adj2" fmla="val 129877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99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文學只是生活中的一部分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5204178" y="1907822"/>
              <a:ext cx="756355" cy="39511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sp>
        <p:nvSpPr>
          <p:cNvPr id="7" name="圓角矩形 6"/>
          <p:cNvSpPr/>
          <p:nvPr/>
        </p:nvSpPr>
        <p:spPr>
          <a:xfrm>
            <a:off x="1433315" y="5808248"/>
            <a:ext cx="9322194" cy="8803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99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唯有讓學生覺得</a:t>
            </a:r>
            <a:r>
              <a:rPr lang="zh-TW" altLang="en-US" sz="2799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有興趣</a:t>
            </a:r>
            <a:r>
              <a:rPr lang="zh-TW" altLang="en-US" sz="2799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，方能培養其終身學習的態度。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823444" y="3032227"/>
            <a:ext cx="4904210" cy="1468878"/>
            <a:chOff x="5862918" y="2807746"/>
            <a:chExt cx="4905487" cy="1469261"/>
          </a:xfrm>
        </p:grpSpPr>
        <p:sp>
          <p:nvSpPr>
            <p:cNvPr id="8" name="圓角矩形圖說文字 7"/>
            <p:cNvSpPr/>
            <p:nvPr/>
          </p:nvSpPr>
          <p:spPr>
            <a:xfrm>
              <a:off x="5862918" y="3416395"/>
              <a:ext cx="4905487" cy="860612"/>
            </a:xfrm>
            <a:prstGeom prst="wedgeRoundRectCallout">
              <a:avLst>
                <a:gd name="adj1" fmla="val 1316"/>
                <a:gd name="adj2" fmla="val 92500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799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這才是重點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8993393" y="2807746"/>
              <a:ext cx="448234" cy="612957"/>
            </a:xfrm>
            <a:prstGeom prst="triangle">
              <a:avLst>
                <a:gd name="adj" fmla="val 4369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sp>
        <p:nvSpPr>
          <p:cNvPr id="11" name="矩形 10"/>
          <p:cNvSpPr/>
          <p:nvPr/>
        </p:nvSpPr>
        <p:spPr>
          <a:xfrm>
            <a:off x="7610945" y="2600518"/>
            <a:ext cx="2538143" cy="42939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</p:spTree>
    <p:extLst>
      <p:ext uri="{BB962C8B-B14F-4D97-AF65-F5344CB8AC3E}">
        <p14:creationId xmlns:p14="http://schemas.microsoft.com/office/powerpoint/2010/main" val="36230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27D2A5-F53F-47FC-A40C-8BD2267F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4" y="548680"/>
            <a:ext cx="8686801" cy="80888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課綱 與 教學實施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332DEC-E98C-4D59-87A7-FDFC98A0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44" y="1463876"/>
            <a:ext cx="10501135" cy="5134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799"/>
              </a:spcBef>
            </a:pPr>
            <a:r>
              <a:rPr lang="zh-TW" altLang="zh-TW" sz="2799" dirty="0">
                <a:solidFill>
                  <a:schemeClr val="tx1"/>
                </a:solidFill>
              </a:rPr>
              <a:t>國民中學教育階段應延伸聽、說、讀、寫及整合能力的訓練，利用菜單、時間表、行程表、地圖、指標、報章雜誌等各種實際生活資料</a:t>
            </a:r>
            <a:r>
              <a:rPr lang="zh-TW" altLang="zh-TW" sz="2799" b="1" dirty="0">
                <a:solidFill>
                  <a:srgbClr val="0000FF"/>
                </a:solidFill>
              </a:rPr>
              <a:t>進行口語及聽力活動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799"/>
              </a:spcBef>
            </a:pPr>
            <a:r>
              <a:rPr lang="zh-TW" altLang="zh-TW" sz="2799" b="1" dirty="0">
                <a:solidFill>
                  <a:srgbClr val="0000FF"/>
                </a:solidFill>
              </a:rPr>
              <a:t>閱讀方面</a:t>
            </a:r>
            <a:r>
              <a:rPr lang="zh-TW" altLang="zh-TW" sz="2799" dirty="0">
                <a:solidFill>
                  <a:schemeClr val="tx1"/>
                </a:solidFill>
              </a:rPr>
              <a:t>，</a:t>
            </a:r>
            <a:r>
              <a:rPr lang="zh-TW" altLang="zh-TW" sz="2799" b="1" dirty="0">
                <a:solidFill>
                  <a:schemeClr val="tx1"/>
                </a:solidFill>
              </a:rPr>
              <a:t>應增加不同主題和體裁的教材，以提高閱讀興趣、增強閱讀能力</a:t>
            </a:r>
            <a:r>
              <a:rPr lang="zh-TW" altLang="zh-TW" sz="2799" dirty="0">
                <a:solidFill>
                  <a:schemeClr val="tx1"/>
                </a:solidFill>
              </a:rPr>
              <a:t>，並幫助學生發展處理訊息的閱讀策略和能力；閱讀教學應該突破字彙量的框架與箝制，適度選取稍微超出學生現有字彙量的文本，</a:t>
            </a:r>
            <a:r>
              <a:rPr lang="zh-TW" altLang="zh-TW" sz="2799" b="1" dirty="0">
                <a:solidFill>
                  <a:schemeClr val="tx1"/>
                </a:solidFill>
              </a:rPr>
              <a:t>鼓勵學生在</a:t>
            </a:r>
            <a:r>
              <a:rPr lang="zh-TW" altLang="zh-TW" sz="2799" b="1" dirty="0">
                <a:solidFill>
                  <a:srgbClr val="C00000"/>
                </a:solidFill>
              </a:rPr>
              <a:t>有微量「生字」的情況下</a:t>
            </a:r>
            <a:r>
              <a:rPr lang="zh-TW" altLang="zh-TW" sz="2799" b="1" dirty="0">
                <a:solidFill>
                  <a:schemeClr val="tx1"/>
                </a:solidFill>
              </a:rPr>
              <a:t>，仍有信心、能力處理文本的訊息</a:t>
            </a:r>
            <a:r>
              <a:rPr lang="zh-TW" altLang="zh-TW" sz="2799" dirty="0">
                <a:solidFill>
                  <a:schemeClr val="tx1"/>
                </a:solidFill>
              </a:rPr>
              <a:t>。</a:t>
            </a:r>
            <a:endParaRPr lang="en-US" altLang="zh-TW" sz="2799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799"/>
              </a:spcBef>
            </a:pPr>
            <a:r>
              <a:rPr lang="zh-TW" altLang="zh-TW" sz="2799" b="1" dirty="0">
                <a:solidFill>
                  <a:srgbClr val="0000FF"/>
                </a:solidFill>
              </a:rPr>
              <a:t>寫作能力</a:t>
            </a:r>
            <a:r>
              <a:rPr lang="zh-TW" altLang="zh-TW" sz="2799" dirty="0">
                <a:solidFill>
                  <a:schemeClr val="tx1"/>
                </a:solidFill>
              </a:rPr>
              <a:t>的培養，應循序漸進從合併、改寫、完成句子、回答問題、造句到書寫簡單的段落。</a:t>
            </a:r>
            <a:endParaRPr lang="zh-TW" altLang="en-US" sz="2799" dirty="0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518348" y="501429"/>
            <a:ext cx="5666955" cy="808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9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skills </a:t>
            </a:r>
            <a:r>
              <a:rPr lang="zh-TW" altLang="en-US" sz="39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能力擴展的方式</a:t>
            </a:r>
          </a:p>
        </p:txBody>
      </p:sp>
    </p:spTree>
    <p:extLst>
      <p:ext uri="{BB962C8B-B14F-4D97-AF65-F5344CB8AC3E}">
        <p14:creationId xmlns:p14="http://schemas.microsoft.com/office/powerpoint/2010/main" val="40702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72B677-EBE7-4397-A913-28838B9D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9133656" cy="10668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總綱</a:t>
            </a:r>
            <a:r>
              <a:rPr lang="en-US" altLang="zh-TW" sz="4000" dirty="0">
                <a:solidFill>
                  <a:srgbClr val="D76B29"/>
                </a:solidFill>
              </a:rPr>
              <a:t>p. 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-1 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30EC96A-8CCA-4280-9E84-3D56530B1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51" y="2132856"/>
            <a:ext cx="11565521" cy="2049973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FD4A05C-41E5-41B1-8D91-AF33BE71CBB8}"/>
              </a:ext>
            </a:extLst>
          </p:cNvPr>
          <p:cNvSpPr/>
          <p:nvPr/>
        </p:nvSpPr>
        <p:spPr>
          <a:xfrm>
            <a:off x="3557520" y="2817093"/>
            <a:ext cx="7037946" cy="35244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D65318-8455-48A6-8C9C-661315985345}"/>
              </a:ext>
            </a:extLst>
          </p:cNvPr>
          <p:cNvSpPr/>
          <p:nvPr/>
        </p:nvSpPr>
        <p:spPr>
          <a:xfrm>
            <a:off x="2951750" y="3275558"/>
            <a:ext cx="8822213" cy="352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14A6C7-39E0-4DBF-97A3-39C3D95C9BD0}"/>
              </a:ext>
            </a:extLst>
          </p:cNvPr>
          <p:cNvSpPr/>
          <p:nvPr/>
        </p:nvSpPr>
        <p:spPr>
          <a:xfrm>
            <a:off x="311651" y="3687200"/>
            <a:ext cx="5966327" cy="3944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0E3B1F96-FF74-42A2-8181-22E84659CC88}"/>
              </a:ext>
            </a:extLst>
          </p:cNvPr>
          <p:cNvSpPr/>
          <p:nvPr/>
        </p:nvSpPr>
        <p:spPr>
          <a:xfrm>
            <a:off x="2423078" y="4700486"/>
            <a:ext cx="7258225" cy="1266610"/>
          </a:xfrm>
          <a:prstGeom prst="wedgeRoundRectCallout">
            <a:avLst>
              <a:gd name="adj1" fmla="val -23032"/>
              <a:gd name="adj2" fmla="val -905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3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明白揭示「評量」的意義</a:t>
            </a:r>
          </a:p>
        </p:txBody>
      </p:sp>
    </p:spTree>
    <p:extLst>
      <p:ext uri="{BB962C8B-B14F-4D97-AF65-F5344CB8AC3E}">
        <p14:creationId xmlns:p14="http://schemas.microsoft.com/office/powerpoint/2010/main" val="21283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533F8-0341-4EB2-8147-9F0381AE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285415"/>
            <a:ext cx="8686801" cy="898958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總綱</a:t>
            </a:r>
            <a:r>
              <a:rPr lang="en-US" altLang="zh-TW" sz="4000" dirty="0">
                <a:solidFill>
                  <a:srgbClr val="D76B29"/>
                </a:solidFill>
              </a:rPr>
              <a:t>p. 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-2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06D3312-4A8A-4DE3-A0A9-53085C649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62" y="1327163"/>
            <a:ext cx="10617045" cy="5397077"/>
          </a:xfr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F365691D-F3B0-49D4-9304-4BEDF3655244}"/>
              </a:ext>
            </a:extLst>
          </p:cNvPr>
          <p:cNvGrpSpPr/>
          <p:nvPr/>
        </p:nvGrpSpPr>
        <p:grpSpPr>
          <a:xfrm>
            <a:off x="1299652" y="2280791"/>
            <a:ext cx="10430256" cy="4417065"/>
            <a:chOff x="1299990" y="2280492"/>
            <a:chExt cx="10432973" cy="441821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6F35DCA-CF1F-41F9-BFEF-7704F1841EFA}"/>
                </a:ext>
              </a:extLst>
            </p:cNvPr>
            <p:cNvSpPr/>
            <p:nvPr/>
          </p:nvSpPr>
          <p:spPr>
            <a:xfrm>
              <a:off x="1299990" y="2280492"/>
              <a:ext cx="10432973" cy="7932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D44447C-7ADD-4F07-9434-9B9352C1C368}"/>
                </a:ext>
              </a:extLst>
            </p:cNvPr>
            <p:cNvSpPr/>
            <p:nvPr/>
          </p:nvSpPr>
          <p:spPr>
            <a:xfrm>
              <a:off x="1299990" y="5555709"/>
              <a:ext cx="10432973" cy="11429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C65C91B9-0A80-4C41-8BB9-501A04C9A296}"/>
              </a:ext>
            </a:extLst>
          </p:cNvPr>
          <p:cNvCxnSpPr>
            <a:cxnSpLocks/>
          </p:cNvCxnSpPr>
          <p:nvPr/>
        </p:nvCxnSpPr>
        <p:spPr>
          <a:xfrm>
            <a:off x="7606580" y="3499850"/>
            <a:ext cx="1296144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12A1C49-8DB5-41C3-98BF-8A3A0FFCEC15}"/>
              </a:ext>
            </a:extLst>
          </p:cNvPr>
          <p:cNvCxnSpPr>
            <a:cxnSpLocks/>
          </p:cNvCxnSpPr>
          <p:nvPr/>
        </p:nvCxnSpPr>
        <p:spPr>
          <a:xfrm flipV="1">
            <a:off x="2205980" y="5092861"/>
            <a:ext cx="1196977" cy="1581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F039D6E-B091-4AC4-BC10-36149A992F12}"/>
              </a:ext>
            </a:extLst>
          </p:cNvPr>
          <p:cNvGrpSpPr/>
          <p:nvPr/>
        </p:nvGrpSpPr>
        <p:grpSpPr>
          <a:xfrm>
            <a:off x="4438228" y="2652437"/>
            <a:ext cx="6057699" cy="1926790"/>
            <a:chOff x="4439384" y="2652235"/>
            <a:chExt cx="6059277" cy="1927292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2A6B02D5-16A5-4567-84F0-3E1E95174B3A}"/>
                </a:ext>
              </a:extLst>
            </p:cNvPr>
            <p:cNvSpPr/>
            <p:nvPr/>
          </p:nvSpPr>
          <p:spPr>
            <a:xfrm>
              <a:off x="9700351" y="2652235"/>
              <a:ext cx="550843" cy="78268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10" name="語音泡泡: 圓角矩形 9">
              <a:extLst>
                <a:ext uri="{FF2B5EF4-FFF2-40B4-BE49-F238E27FC236}">
                  <a16:creationId xmlns:a16="http://schemas.microsoft.com/office/drawing/2014/main" id="{DDA91149-74EA-422A-B3E0-A925C49A0A63}"/>
                </a:ext>
              </a:extLst>
            </p:cNvPr>
            <p:cNvSpPr/>
            <p:nvPr/>
          </p:nvSpPr>
          <p:spPr>
            <a:xfrm>
              <a:off x="4439384" y="3436528"/>
              <a:ext cx="6059277" cy="1142999"/>
            </a:xfrm>
            <a:prstGeom prst="wedgeRoundRectCallout">
              <a:avLst>
                <a:gd name="adj1" fmla="val -54469"/>
                <a:gd name="adj2" fmla="val 16852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599" b="1" u="heavy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學生學習成就標準本位評量</a:t>
              </a:r>
              <a:r>
                <a:rPr lang="zh-TW" altLang="en-US" sz="3599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的由來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2" y="914399"/>
            <a:ext cx="7981528" cy="25146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HK" altLang="zh-TW" dirty="0"/>
              <a:t>為何</a:t>
            </a:r>
            <a:r>
              <a:rPr lang="en-US" altLang="zh-TW" dirty="0"/>
              <a:t>12</a:t>
            </a:r>
            <a:r>
              <a:rPr lang="zh-HK" altLang="zh-TW" dirty="0"/>
              <a:t>年國教課綱要求需跨領域教學與評量？</a:t>
            </a:r>
            <a:endParaRPr lang="zh-TW" altLang="en-US" dirty="0">
              <a:sym typeface="新細明體" panose="02020500000000000000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717032"/>
            <a:ext cx="5029201" cy="1083568"/>
          </a:xfrm>
        </p:spPr>
        <p:txBody>
          <a:bodyPr/>
          <a:lstStyle/>
          <a:p>
            <a:r>
              <a:rPr lang="zh-TW" altLang="en-US" dirty="0">
                <a:sym typeface="新細明體" panose="02020500000000000000" pitchFamily="18" charset="-120"/>
              </a:rPr>
              <a:t>鍾長宏</a:t>
            </a:r>
            <a:endParaRPr lang="en-US" altLang="zh-TW" dirty="0">
              <a:sym typeface="新細明體" panose="02020500000000000000" pitchFamily="18" charset="-120"/>
            </a:endParaRPr>
          </a:p>
          <a:p>
            <a:r>
              <a:rPr lang="en-US" altLang="zh-TW" dirty="0">
                <a:sym typeface="新細明體" panose="02020500000000000000" pitchFamily="18" charset="-120"/>
              </a:rPr>
              <a:t>20180614</a:t>
            </a:r>
          </a:p>
        </p:txBody>
      </p:sp>
    </p:spTree>
    <p:extLst>
      <p:ext uri="{BB962C8B-B14F-4D97-AF65-F5344CB8AC3E}">
        <p14:creationId xmlns:p14="http://schemas.microsoft.com/office/powerpoint/2010/main" val="34104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6B1BE1-0DEC-45E3-A06C-F42A6451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407036"/>
            <a:ext cx="8686801" cy="807368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總綱</a:t>
            </a:r>
            <a:r>
              <a:rPr lang="en-US" altLang="zh-TW" sz="4000" dirty="0">
                <a:solidFill>
                  <a:srgbClr val="D76B29"/>
                </a:solidFill>
              </a:rPr>
              <a:t>p. 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-3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6A859F1-D0C0-4FB6-9186-C202A92A1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122" y="1418162"/>
            <a:ext cx="11456143" cy="2823121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35C1856-7EA9-494E-A81A-0A84BE8C62DB}"/>
              </a:ext>
            </a:extLst>
          </p:cNvPr>
          <p:cNvSpPr/>
          <p:nvPr/>
        </p:nvSpPr>
        <p:spPr>
          <a:xfrm>
            <a:off x="715909" y="4648800"/>
            <a:ext cx="10782705" cy="16961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這就是為何要把現行學校常用的評量與測驗，改為</a:t>
            </a:r>
            <a:r>
              <a:rPr lang="zh-TW" altLang="en-US" sz="3599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標準參照的「學生學習成就標準本位評量」</a:t>
            </a:r>
            <a:r>
              <a:rPr lang="zh-TW" altLang="en-US" sz="35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之原因。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084572D-F341-4699-BE01-3FC8FED4EAF6}"/>
              </a:ext>
            </a:extLst>
          </p:cNvPr>
          <p:cNvSpPr/>
          <p:nvPr/>
        </p:nvSpPr>
        <p:spPr>
          <a:xfrm>
            <a:off x="715908" y="4648800"/>
            <a:ext cx="10782705" cy="16961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找到學生的某面向學習能力成就定位點，</a:t>
            </a:r>
            <a:br>
              <a:rPr lang="en-US" altLang="zh-TW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並據以</a:t>
            </a:r>
            <a:r>
              <a:rPr lang="zh-TW" altLang="en-US" sz="35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實施補救教學</a:t>
            </a: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5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提供加深加廣學習</a:t>
            </a: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978F62C-3126-4DE9-B6D1-837318D4FBF3}"/>
              </a:ext>
            </a:extLst>
          </p:cNvPr>
          <p:cNvGrpSpPr/>
          <p:nvPr/>
        </p:nvGrpSpPr>
        <p:grpSpPr>
          <a:xfrm>
            <a:off x="1307160" y="2467186"/>
            <a:ext cx="10452735" cy="411459"/>
            <a:chOff x="1307160" y="2467186"/>
            <a:chExt cx="10452735" cy="411459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F2807680-E07C-4BA8-8C57-A495C776C3DB}"/>
                </a:ext>
              </a:extLst>
            </p:cNvPr>
            <p:cNvCxnSpPr/>
            <p:nvPr/>
          </p:nvCxnSpPr>
          <p:spPr>
            <a:xfrm>
              <a:off x="9959695" y="2467186"/>
              <a:ext cx="18002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AB386876-871D-4CB1-8183-3164999703A0}"/>
                </a:ext>
              </a:extLst>
            </p:cNvPr>
            <p:cNvCxnSpPr/>
            <p:nvPr/>
          </p:nvCxnSpPr>
          <p:spPr>
            <a:xfrm>
              <a:off x="1307160" y="2877800"/>
              <a:ext cx="18002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64778B73-953A-4390-BDA2-C190E26210E6}"/>
                </a:ext>
              </a:extLst>
            </p:cNvPr>
            <p:cNvCxnSpPr/>
            <p:nvPr/>
          </p:nvCxnSpPr>
          <p:spPr>
            <a:xfrm>
              <a:off x="4803389" y="2878645"/>
              <a:ext cx="18002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FA0DEF5-F7C5-4359-A967-BA3C692D96A9}"/>
              </a:ext>
            </a:extLst>
          </p:cNvPr>
          <p:cNvGrpSpPr/>
          <p:nvPr/>
        </p:nvGrpSpPr>
        <p:grpSpPr>
          <a:xfrm>
            <a:off x="871266" y="3322268"/>
            <a:ext cx="10853888" cy="946283"/>
            <a:chOff x="871266" y="3322268"/>
            <a:chExt cx="10853888" cy="946283"/>
          </a:xfrm>
        </p:grpSpPr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32B9483E-D89A-4E2E-A226-0A0D0381611C}"/>
                </a:ext>
              </a:extLst>
            </p:cNvPr>
            <p:cNvCxnSpPr>
              <a:cxnSpLocks/>
            </p:cNvCxnSpPr>
            <p:nvPr/>
          </p:nvCxnSpPr>
          <p:spPr>
            <a:xfrm>
              <a:off x="5448900" y="3322268"/>
              <a:ext cx="2661736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9C678E2B-69BF-42D7-962C-E47D82B41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0176" y="3761772"/>
              <a:ext cx="6857819" cy="2726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055C2D4-4ECD-440B-AFC1-5B2913957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266" y="4224759"/>
              <a:ext cx="6605980" cy="4379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817A6B24-02AB-4047-BE49-288995AA041A}"/>
                </a:ext>
              </a:extLst>
            </p:cNvPr>
            <p:cNvCxnSpPr>
              <a:cxnSpLocks/>
            </p:cNvCxnSpPr>
            <p:nvPr/>
          </p:nvCxnSpPr>
          <p:spPr>
            <a:xfrm>
              <a:off x="11498613" y="3757988"/>
              <a:ext cx="226541" cy="378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7A4E423-86CF-433C-8993-BCFE84613CF5}"/>
              </a:ext>
            </a:extLst>
          </p:cNvPr>
          <p:cNvCxnSpPr>
            <a:cxnSpLocks/>
          </p:cNvCxnSpPr>
          <p:nvPr/>
        </p:nvCxnSpPr>
        <p:spPr>
          <a:xfrm>
            <a:off x="3107360" y="2877800"/>
            <a:ext cx="2289892" cy="2358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7C0ECF-7299-49AD-BD10-C75E4E3D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83" y="273098"/>
            <a:ext cx="9994837" cy="1142702"/>
          </a:xfrm>
        </p:spPr>
        <p:txBody>
          <a:bodyPr>
            <a:normAutofit/>
          </a:bodyPr>
          <a:lstStyle/>
          <a:p>
            <a:r>
              <a:rPr lang="zh-TW" altLang="en-US" sz="4000" u="dbl" dirty="0"/>
              <a:t>英語領綱</a:t>
            </a:r>
            <a:r>
              <a:rPr lang="en-US" altLang="zh-TW" sz="4000" dirty="0">
                <a:solidFill>
                  <a:srgbClr val="D76B29"/>
                </a:solidFill>
              </a:rPr>
              <a:t>pp. 32-33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-1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0FB90AD-5C04-4C46-A255-13D2CFE5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89" y="1700808"/>
            <a:ext cx="11260708" cy="2426617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7A798B3-D776-4403-842D-811427D2B52E}"/>
              </a:ext>
            </a:extLst>
          </p:cNvPr>
          <p:cNvSpPr/>
          <p:nvPr/>
        </p:nvSpPr>
        <p:spPr>
          <a:xfrm>
            <a:off x="1208246" y="2409241"/>
            <a:ext cx="7412421" cy="385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426545B-7DD4-4C05-9B88-5061F64A8B3C}"/>
              </a:ext>
            </a:extLst>
          </p:cNvPr>
          <p:cNvGrpSpPr/>
          <p:nvPr/>
        </p:nvGrpSpPr>
        <p:grpSpPr>
          <a:xfrm>
            <a:off x="376535" y="3268333"/>
            <a:ext cx="11186861" cy="815037"/>
            <a:chOff x="501112" y="2985571"/>
            <a:chExt cx="11189775" cy="81524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64A9A3F-6BBE-4963-A60F-CA7F6899D645}"/>
                </a:ext>
              </a:extLst>
            </p:cNvPr>
            <p:cNvSpPr/>
            <p:nvPr/>
          </p:nvSpPr>
          <p:spPr>
            <a:xfrm>
              <a:off x="2710148" y="2985571"/>
              <a:ext cx="8980739" cy="38559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8F521E7-5B76-4BBE-8FA4-6D41DEC119AE}"/>
                </a:ext>
              </a:extLst>
            </p:cNvPr>
            <p:cNvSpPr/>
            <p:nvPr/>
          </p:nvSpPr>
          <p:spPr>
            <a:xfrm>
              <a:off x="501112" y="3415229"/>
              <a:ext cx="3288690" cy="38559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203C249-1122-4DBA-8BBA-66EB3CBF1952}"/>
              </a:ext>
            </a:extLst>
          </p:cNvPr>
          <p:cNvSpPr/>
          <p:nvPr/>
        </p:nvSpPr>
        <p:spPr>
          <a:xfrm>
            <a:off x="1087092" y="4766236"/>
            <a:ext cx="10055781" cy="1145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明白揭示評量的</a:t>
            </a:r>
            <a:r>
              <a:rPr lang="zh-TW" altLang="en-US" sz="35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，及其與課程之間的</a:t>
            </a:r>
            <a:r>
              <a:rPr lang="zh-TW" altLang="en-US" sz="35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810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C7D38-20E7-498A-AD24-61CF4877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06" y="275460"/>
            <a:ext cx="9994837" cy="1142702"/>
          </a:xfrm>
        </p:spPr>
        <p:txBody>
          <a:bodyPr>
            <a:normAutofit/>
          </a:bodyPr>
          <a:lstStyle/>
          <a:p>
            <a:r>
              <a:rPr lang="zh-TW" altLang="en-US" sz="4000" u="dbl" dirty="0"/>
              <a:t>英語領綱</a:t>
            </a:r>
            <a:r>
              <a:rPr lang="en-US" altLang="zh-TW" sz="4000" dirty="0">
                <a:solidFill>
                  <a:srgbClr val="D76B29"/>
                </a:solidFill>
              </a:rPr>
              <a:t>pp. 32-33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-2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1C0B690-A16F-4746-A56A-E517693A7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56" y="1844824"/>
            <a:ext cx="11136449" cy="1049867"/>
          </a:xfr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B4727878-6D8B-49F6-8E38-8D80E694BB6E}"/>
              </a:ext>
            </a:extLst>
          </p:cNvPr>
          <p:cNvSpPr/>
          <p:nvPr/>
        </p:nvSpPr>
        <p:spPr>
          <a:xfrm>
            <a:off x="595331" y="3472142"/>
            <a:ext cx="10749663" cy="1453847"/>
          </a:xfrm>
          <a:prstGeom prst="wedgeRoundRectCallout">
            <a:avLst>
              <a:gd name="adj1" fmla="val 39824"/>
              <a:gd name="adj2" fmla="val -1297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3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「學生學習成就評量」就是要提供學生</a:t>
            </a:r>
            <a:r>
              <a:rPr lang="zh-TW" altLang="en-US" sz="33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學習地圖</a:t>
            </a:r>
            <a:r>
              <a:rPr lang="zh-TW" altLang="en-US" sz="33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，使其在評量結果後，知道</a:t>
            </a:r>
            <a:r>
              <a:rPr lang="zh-TW" altLang="en-US" sz="33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在某面向能力上要如何努力</a:t>
            </a:r>
            <a:r>
              <a:rPr lang="zh-TW" altLang="en-US" sz="33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8C441F0-D69D-4CEA-89CF-8EF46A11DE20}"/>
              </a:ext>
            </a:extLst>
          </p:cNvPr>
          <p:cNvCxnSpPr/>
          <p:nvPr/>
        </p:nvCxnSpPr>
        <p:spPr>
          <a:xfrm flipV="1">
            <a:off x="7390556" y="2291787"/>
            <a:ext cx="3836887" cy="570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F2D7099A-CBF1-48D7-8AE0-B5D5E6C8F369}"/>
              </a:ext>
            </a:extLst>
          </p:cNvPr>
          <p:cNvCxnSpPr/>
          <p:nvPr/>
        </p:nvCxnSpPr>
        <p:spPr>
          <a:xfrm flipV="1">
            <a:off x="1197868" y="2696901"/>
            <a:ext cx="1070770" cy="1201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F9755F-560F-43EC-A10C-DBE7C1A7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58" y="275727"/>
            <a:ext cx="9994837" cy="1142702"/>
          </a:xfrm>
        </p:spPr>
        <p:txBody>
          <a:bodyPr>
            <a:normAutofit/>
          </a:bodyPr>
          <a:lstStyle/>
          <a:p>
            <a:r>
              <a:rPr lang="zh-TW" altLang="en-US" sz="4000" u="dbl" dirty="0"/>
              <a:t>英語領綱</a:t>
            </a:r>
            <a:r>
              <a:rPr lang="en-US" altLang="zh-TW" sz="4000" dirty="0">
                <a:solidFill>
                  <a:srgbClr val="D76B29"/>
                </a:solidFill>
              </a:rPr>
              <a:t>pp. 32-33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-3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57FB4A-B629-49DD-85BC-EBC6B6D0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0E568D-4A4A-4A20-BBCE-5835EA99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83" y="2861253"/>
            <a:ext cx="11136449" cy="2607031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EE884D84-D05A-4B6A-8E10-536BEBC2542E}"/>
              </a:ext>
            </a:extLst>
          </p:cNvPr>
          <p:cNvGrpSpPr/>
          <p:nvPr/>
        </p:nvGrpSpPr>
        <p:grpSpPr>
          <a:xfrm>
            <a:off x="1475876" y="2849610"/>
            <a:ext cx="10165921" cy="851461"/>
            <a:chOff x="1355074" y="1748298"/>
            <a:chExt cx="10168569" cy="8516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6D6507B-9CB2-4791-8CA1-F080EF115D4D}"/>
                </a:ext>
              </a:extLst>
            </p:cNvPr>
            <p:cNvSpPr/>
            <p:nvPr/>
          </p:nvSpPr>
          <p:spPr>
            <a:xfrm>
              <a:off x="9254169" y="1748298"/>
              <a:ext cx="2269474" cy="43304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45B81F-1CE6-47AE-ADD3-26F25776A2EF}"/>
                </a:ext>
              </a:extLst>
            </p:cNvPr>
            <p:cNvSpPr/>
            <p:nvPr/>
          </p:nvSpPr>
          <p:spPr>
            <a:xfrm>
              <a:off x="1355074" y="2214391"/>
              <a:ext cx="9265185" cy="38559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3107271-71D1-436C-A63C-8354411765DB}"/>
              </a:ext>
            </a:extLst>
          </p:cNvPr>
          <p:cNvGrpSpPr/>
          <p:nvPr/>
        </p:nvGrpSpPr>
        <p:grpSpPr>
          <a:xfrm>
            <a:off x="1475876" y="3347426"/>
            <a:ext cx="10198962" cy="767596"/>
            <a:chOff x="1322024" y="2228792"/>
            <a:chExt cx="10201619" cy="76779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BD178E9-24E4-43D1-8148-7E2522DC736B}"/>
                </a:ext>
              </a:extLst>
            </p:cNvPr>
            <p:cNvSpPr/>
            <p:nvPr/>
          </p:nvSpPr>
          <p:spPr>
            <a:xfrm>
              <a:off x="1322024" y="2647433"/>
              <a:ext cx="8141465" cy="349155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E3985D7-EA9A-4B82-95A5-99E0318380A9}"/>
                </a:ext>
              </a:extLst>
            </p:cNvPr>
            <p:cNvSpPr/>
            <p:nvPr/>
          </p:nvSpPr>
          <p:spPr>
            <a:xfrm>
              <a:off x="10620259" y="2228792"/>
              <a:ext cx="903384" cy="37118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A891632D-3FCC-4299-B4B0-DE32FC63D5CD}"/>
              </a:ext>
            </a:extLst>
          </p:cNvPr>
          <p:cNvSpPr/>
          <p:nvPr/>
        </p:nvSpPr>
        <p:spPr>
          <a:xfrm>
            <a:off x="1989956" y="1872758"/>
            <a:ext cx="9901585" cy="755536"/>
          </a:xfrm>
          <a:prstGeom prst="wedgeRoundRectCallout">
            <a:avLst>
              <a:gd name="adj1" fmla="val 25697"/>
              <a:gd name="adj2" fmla="val 699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1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唯有標準參照的標準本位評量，方能達成此目標。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F5607DA0-8A64-4E56-86A8-575CF3A1EF53}"/>
              </a:ext>
            </a:extLst>
          </p:cNvPr>
          <p:cNvSpPr/>
          <p:nvPr/>
        </p:nvSpPr>
        <p:spPr>
          <a:xfrm>
            <a:off x="1354722" y="4891109"/>
            <a:ext cx="10449910" cy="1796889"/>
          </a:xfrm>
          <a:prstGeom prst="wedgeRoundRectCallout">
            <a:avLst>
              <a:gd name="adj1" fmla="val -11655"/>
              <a:gd name="adj2" fmla="val -8938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en-US" altLang="zh-TW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skills</a:t>
            </a:r>
            <a:r>
              <a:rPr lang="zh-TW" altLang="en-US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並重的評量，方能達成領綱「壹、基本理念」所揭示</a:t>
            </a:r>
            <a:br>
              <a:rPr lang="en-US" altLang="zh-TW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語文教育旨在培養學生語言溝通與理性思辨的知能，奠定適性發展與終身學習的基礎</a:t>
            </a:r>
            <a:r>
              <a:rPr lang="zh-TW" altLang="en-US" sz="2799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」之意涵。</a:t>
            </a:r>
          </a:p>
        </p:txBody>
      </p:sp>
    </p:spTree>
    <p:extLst>
      <p:ext uri="{BB962C8B-B14F-4D97-AF65-F5344CB8AC3E}">
        <p14:creationId xmlns:p14="http://schemas.microsoft.com/office/powerpoint/2010/main" val="25187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F1A732-2E24-41BF-BC2B-E40D306E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59" y="275460"/>
            <a:ext cx="10366523" cy="1142702"/>
          </a:xfrm>
        </p:spPr>
        <p:txBody>
          <a:bodyPr>
            <a:normAutofit/>
          </a:bodyPr>
          <a:lstStyle/>
          <a:p>
            <a:r>
              <a:rPr lang="zh-TW" altLang="en-US" sz="4000" u="dbl" dirty="0"/>
              <a:t>英語領綱</a:t>
            </a:r>
            <a:r>
              <a:rPr lang="en-US" altLang="zh-TW" sz="4000" dirty="0">
                <a:solidFill>
                  <a:srgbClr val="D76B29"/>
                </a:solidFill>
              </a:rPr>
              <a:t>pp. 32-33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-4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2BF340E-8EDE-4B1D-AC61-7F7573B3D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895" y="1844824"/>
            <a:ext cx="11441034" cy="2213743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A85446A-F11F-4ACD-8BAD-D1E6E17F5B00}"/>
              </a:ext>
            </a:extLst>
          </p:cNvPr>
          <p:cNvSpPr/>
          <p:nvPr/>
        </p:nvSpPr>
        <p:spPr>
          <a:xfrm>
            <a:off x="3217916" y="1844824"/>
            <a:ext cx="3854900" cy="45150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5930BC-2107-4783-A27A-2FCD72BAE4F9}"/>
              </a:ext>
            </a:extLst>
          </p:cNvPr>
          <p:cNvSpPr/>
          <p:nvPr/>
        </p:nvSpPr>
        <p:spPr>
          <a:xfrm>
            <a:off x="7403235" y="1844824"/>
            <a:ext cx="4130249" cy="45150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6C9A08-966E-4725-9B13-BA1524290171}"/>
              </a:ext>
            </a:extLst>
          </p:cNvPr>
          <p:cNvSpPr/>
          <p:nvPr/>
        </p:nvSpPr>
        <p:spPr>
          <a:xfrm>
            <a:off x="2380852" y="2373425"/>
            <a:ext cx="2070632" cy="3194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2FDB4D-459F-4C1E-A6E3-9B60BED5268A}"/>
              </a:ext>
            </a:extLst>
          </p:cNvPr>
          <p:cNvSpPr/>
          <p:nvPr/>
        </p:nvSpPr>
        <p:spPr>
          <a:xfrm>
            <a:off x="4715820" y="2373425"/>
            <a:ext cx="4647907" cy="3194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8" name="圓角矩形 10">
            <a:extLst>
              <a:ext uri="{FF2B5EF4-FFF2-40B4-BE49-F238E27FC236}">
                <a16:creationId xmlns:a16="http://schemas.microsoft.com/office/drawing/2014/main" id="{36156091-63F5-4402-B92D-3B96106DE44A}"/>
              </a:ext>
            </a:extLst>
          </p:cNvPr>
          <p:cNvSpPr/>
          <p:nvPr/>
        </p:nvSpPr>
        <p:spPr>
          <a:xfrm>
            <a:off x="373896" y="4515935"/>
            <a:ext cx="11346828" cy="15802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99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不要一直在文法堆裡打轉，</a:t>
            </a:r>
            <a:endParaRPr lang="en-US" altLang="zh-TW" sz="2799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599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zh-TW" sz="3599" b="1" u="heavy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儘早導入</a:t>
            </a:r>
            <a:r>
              <a:rPr lang="zh-TW" altLang="zh-TW" sz="3599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語言知識的運用及語言技能的培養</a:t>
            </a:r>
            <a:r>
              <a:rPr lang="zh-TW" altLang="zh-TW" sz="2799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799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1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FB16A-0165-4512-810E-BDAB9510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239" y="305614"/>
            <a:ext cx="9994837" cy="1142702"/>
          </a:xfrm>
        </p:spPr>
        <p:txBody>
          <a:bodyPr>
            <a:normAutofit/>
          </a:bodyPr>
          <a:lstStyle/>
          <a:p>
            <a:r>
              <a:rPr lang="zh-TW" altLang="en-US" sz="4000" u="dbl" dirty="0"/>
              <a:t>英語領綱</a:t>
            </a:r>
            <a:r>
              <a:rPr lang="en-US" altLang="zh-TW" sz="4000" dirty="0">
                <a:solidFill>
                  <a:srgbClr val="D76B29"/>
                </a:solidFill>
              </a:rPr>
              <a:t>pp. 32-33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-5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F0DE46-920B-4313-A5D6-B615D62F8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22" y="2099392"/>
            <a:ext cx="11263380" cy="1340402"/>
          </a:xfr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475DFE07-8DDB-417C-832F-2DCB36A9EB7A}"/>
              </a:ext>
            </a:extLst>
          </p:cNvPr>
          <p:cNvCxnSpPr/>
          <p:nvPr/>
        </p:nvCxnSpPr>
        <p:spPr>
          <a:xfrm>
            <a:off x="6449345" y="2537199"/>
            <a:ext cx="31279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D74166-D8D7-4645-9734-EB3C1E82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25" y="220390"/>
            <a:ext cx="9994837" cy="1142702"/>
          </a:xfrm>
        </p:spPr>
        <p:txBody>
          <a:bodyPr>
            <a:normAutofit/>
          </a:bodyPr>
          <a:lstStyle/>
          <a:p>
            <a:r>
              <a:rPr lang="zh-TW" altLang="en-US" sz="4000" u="dbl" dirty="0"/>
              <a:t>英語領綱</a:t>
            </a:r>
            <a:r>
              <a:rPr lang="en-US" altLang="zh-TW" sz="4000" dirty="0">
                <a:solidFill>
                  <a:srgbClr val="D76B29"/>
                </a:solidFill>
              </a:rPr>
              <a:t>pp. 32-33</a:t>
            </a:r>
            <a:r>
              <a:rPr lang="zh-TW" altLang="en-US" sz="4000" dirty="0">
                <a:solidFill>
                  <a:srgbClr val="D76B29"/>
                </a:solidFill>
              </a:rPr>
              <a:t> </a:t>
            </a:r>
            <a:r>
              <a:rPr lang="zh-TW" altLang="en-US" sz="4000" dirty="0"/>
              <a:t>對於 評量 的說明 </a:t>
            </a:r>
            <a:r>
              <a:rPr lang="en-US" altLang="zh-TW" sz="4000" dirty="0"/>
              <a:t>-6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EF3D44C-A1E8-4433-B00C-12648B91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78" y="1992968"/>
            <a:ext cx="11506269" cy="1318213"/>
          </a:xfr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2D947AA9-D213-416D-9549-9AD061C890BD}"/>
              </a:ext>
            </a:extLst>
          </p:cNvPr>
          <p:cNvGrpSpPr/>
          <p:nvPr/>
        </p:nvGrpSpPr>
        <p:grpSpPr>
          <a:xfrm>
            <a:off x="1233569" y="2397020"/>
            <a:ext cx="10507354" cy="462589"/>
            <a:chOff x="1233890" y="2137272"/>
            <a:chExt cx="10510091" cy="462709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17CFBDAA-1C7B-41B3-B48E-C18E0210B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3162" y="2137272"/>
              <a:ext cx="3800819" cy="1101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4E9304B0-F639-4DA3-9324-3C8843B82409}"/>
                </a:ext>
              </a:extLst>
            </p:cNvPr>
            <p:cNvCxnSpPr>
              <a:cxnSpLocks/>
            </p:cNvCxnSpPr>
            <p:nvPr/>
          </p:nvCxnSpPr>
          <p:spPr>
            <a:xfrm>
              <a:off x="1233890" y="2599981"/>
              <a:ext cx="231354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CB7014C-E32F-45C4-988A-224BBCC751D9}"/>
              </a:ext>
            </a:extLst>
          </p:cNvPr>
          <p:cNvGrpSpPr/>
          <p:nvPr/>
        </p:nvGrpSpPr>
        <p:grpSpPr>
          <a:xfrm>
            <a:off x="1134441" y="2487884"/>
            <a:ext cx="10606481" cy="815037"/>
            <a:chOff x="1156771" y="2214390"/>
            <a:chExt cx="10609244" cy="81524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0EBADF6-2482-4EA2-94EA-219E9FA8A39C}"/>
                </a:ext>
              </a:extLst>
            </p:cNvPr>
            <p:cNvSpPr/>
            <p:nvPr/>
          </p:nvSpPr>
          <p:spPr>
            <a:xfrm>
              <a:off x="4142342" y="2214390"/>
              <a:ext cx="7623673" cy="4041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DE18EB7-6526-4673-8830-66A0D71ACA84}"/>
                </a:ext>
              </a:extLst>
            </p:cNvPr>
            <p:cNvSpPr/>
            <p:nvPr/>
          </p:nvSpPr>
          <p:spPr>
            <a:xfrm>
              <a:off x="1156771" y="2662001"/>
              <a:ext cx="1938969" cy="36763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99"/>
            </a:p>
          </p:txBody>
        </p:sp>
      </p:grp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10199068-53DF-4FE7-8671-7E9976AF51CA}"/>
              </a:ext>
            </a:extLst>
          </p:cNvPr>
          <p:cNvSpPr/>
          <p:nvPr/>
        </p:nvSpPr>
        <p:spPr>
          <a:xfrm>
            <a:off x="752623" y="4005064"/>
            <a:ext cx="10782705" cy="1696156"/>
          </a:xfrm>
          <a:prstGeom prst="roundRect">
            <a:avLst/>
          </a:prstGeom>
          <a:solidFill>
            <a:srgbClr val="89E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對應總綱的「二、評量結果應用」。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0902A56E-F7CA-4643-8162-830C97275740}"/>
              </a:ext>
            </a:extLst>
          </p:cNvPr>
          <p:cNvSpPr/>
          <p:nvPr/>
        </p:nvSpPr>
        <p:spPr>
          <a:xfrm>
            <a:off x="752623" y="4005064"/>
            <a:ext cx="10782705" cy="16961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找到學生的某面向學習能力成就定位點，</a:t>
            </a:r>
            <a:br>
              <a:rPr lang="en-US" altLang="zh-TW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並據以</a:t>
            </a:r>
            <a:r>
              <a:rPr lang="zh-TW" altLang="en-US" sz="35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實施補救教學</a:t>
            </a: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59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提供加深加廣學習</a:t>
            </a:r>
            <a:r>
              <a:rPr lang="zh-TW" altLang="en-US" sz="3599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87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A33B34-E777-4012-9A68-7AA7E3EB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標準本位評量與會考的關係 </a:t>
            </a:r>
            <a:r>
              <a:rPr lang="en-US" altLang="zh-TW" sz="4000" dirty="0"/>
              <a:t>-1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50B1D56-72A0-4B0C-9C28-82FE2623B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997" y="1704821"/>
            <a:ext cx="11674831" cy="3448358"/>
          </a:xfr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0532B5CA-C810-48FF-93DA-6EF40757F477}"/>
              </a:ext>
            </a:extLst>
          </p:cNvPr>
          <p:cNvGrpSpPr/>
          <p:nvPr/>
        </p:nvGrpSpPr>
        <p:grpSpPr>
          <a:xfrm>
            <a:off x="650790" y="3055813"/>
            <a:ext cx="11129169" cy="509153"/>
            <a:chOff x="650960" y="3055716"/>
            <a:chExt cx="11132068" cy="509286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4C2DC96E-77CE-4140-8D2D-F512D4905407}"/>
                </a:ext>
              </a:extLst>
            </p:cNvPr>
            <p:cNvCxnSpPr>
              <a:cxnSpLocks/>
            </p:cNvCxnSpPr>
            <p:nvPr/>
          </p:nvCxnSpPr>
          <p:spPr>
            <a:xfrm>
              <a:off x="6912864" y="3055716"/>
              <a:ext cx="487016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9393A402-B633-4830-A528-47755C532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960" y="3518704"/>
              <a:ext cx="6942032" cy="462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614B5BE-3685-441E-8F9B-C0EB72058E89}"/>
              </a:ext>
            </a:extLst>
          </p:cNvPr>
          <p:cNvSpPr txBox="1"/>
          <p:nvPr/>
        </p:nvSpPr>
        <p:spPr>
          <a:xfrm>
            <a:off x="1491763" y="5616045"/>
            <a:ext cx="1064593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9" dirty="0"/>
              <a:t>103</a:t>
            </a:r>
            <a:r>
              <a:rPr lang="zh-TW" altLang="en-US" sz="1999" dirty="0"/>
              <a:t>年國中教育會考問與答：</a:t>
            </a:r>
            <a:r>
              <a:rPr lang="en-US" altLang="zh-TW" sz="1999" dirty="0">
                <a:hlinkClick r:id="rId4"/>
              </a:rPr>
              <a:t>https://cap.nace.edu.tw/documents/103capmanual.pdf</a:t>
            </a:r>
            <a:r>
              <a:rPr lang="en-US" altLang="zh-TW" sz="1999" dirty="0"/>
              <a:t> </a:t>
            </a:r>
            <a:endParaRPr lang="zh-TW" altLang="en-US" sz="1999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C967D7-6A2D-4A42-B160-79CCCCD6570B}"/>
              </a:ext>
            </a:extLst>
          </p:cNvPr>
          <p:cNvSpPr/>
          <p:nvPr/>
        </p:nvSpPr>
        <p:spPr>
          <a:xfrm>
            <a:off x="1331089" y="2636912"/>
            <a:ext cx="1378947" cy="40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70CA43-3226-4BE6-81DD-26DAFB74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標準本位評量與會考的關係 </a:t>
            </a:r>
            <a:r>
              <a:rPr lang="en-US" altLang="zh-TW" sz="4000" dirty="0"/>
              <a:t>-2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55C89ED-7C02-40C8-ADB2-D9843BEDE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73" y="1916832"/>
            <a:ext cx="11523278" cy="4076788"/>
          </a:xfr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9DC0D879-479A-4E52-88FE-CB14082E35A0}"/>
              </a:ext>
            </a:extLst>
          </p:cNvPr>
          <p:cNvSpPr/>
          <p:nvPr/>
        </p:nvSpPr>
        <p:spPr>
          <a:xfrm>
            <a:off x="4456632" y="1974691"/>
            <a:ext cx="5369254" cy="555439"/>
          </a:xfrm>
          <a:prstGeom prst="wedgeRoundRectCallout">
            <a:avLst>
              <a:gd name="adj1" fmla="val -34971"/>
              <a:gd name="adj2" fmla="val 10833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99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現改為與十二年國教課綱相對應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E966121-FA10-4487-AA26-2D43EF4A93D3}"/>
              </a:ext>
            </a:extLst>
          </p:cNvPr>
          <p:cNvGrpSpPr/>
          <p:nvPr/>
        </p:nvGrpSpPr>
        <p:grpSpPr>
          <a:xfrm>
            <a:off x="718983" y="3143430"/>
            <a:ext cx="10923656" cy="902590"/>
            <a:chOff x="740780" y="2754775"/>
            <a:chExt cx="10926501" cy="902825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7919319C-9074-4171-814F-6D92D0B92477}"/>
                </a:ext>
              </a:extLst>
            </p:cNvPr>
            <p:cNvCxnSpPr/>
            <p:nvPr/>
          </p:nvCxnSpPr>
          <p:spPr>
            <a:xfrm>
              <a:off x="10324618" y="2754775"/>
              <a:ext cx="134266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CB171A57-C1BF-4D4E-A7D8-942B44D01C47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" y="3229337"/>
              <a:ext cx="1092650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B667723E-0A27-4CD8-9374-A59D515CDFB3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" y="3657600"/>
              <a:ext cx="52664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6D69522-B7E1-478B-819C-FB97DCA6D213}"/>
              </a:ext>
            </a:extLst>
          </p:cNvPr>
          <p:cNvSpPr/>
          <p:nvPr/>
        </p:nvSpPr>
        <p:spPr>
          <a:xfrm>
            <a:off x="1341884" y="2736200"/>
            <a:ext cx="1378947" cy="40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2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4F278E-345F-455B-878E-FD992A62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414556"/>
            <a:ext cx="8686801" cy="88476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標準本位評量與會考的關係 </a:t>
            </a:r>
            <a:r>
              <a:rPr lang="en-US" altLang="zh-TW" sz="4000" dirty="0"/>
              <a:t>-3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18D32E3-236D-4CD4-A270-0F3F28979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58" y="1418162"/>
            <a:ext cx="11262309" cy="5043790"/>
          </a:xfr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D4676BE7-0E5F-4CD6-BBCD-7E407C8DDC0E}"/>
              </a:ext>
            </a:extLst>
          </p:cNvPr>
          <p:cNvGrpSpPr/>
          <p:nvPr/>
        </p:nvGrpSpPr>
        <p:grpSpPr>
          <a:xfrm>
            <a:off x="729015" y="3021099"/>
            <a:ext cx="10703794" cy="497581"/>
            <a:chOff x="729205" y="3020992"/>
            <a:chExt cx="10706582" cy="497711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0DEB58DF-5761-410A-B106-EEE0452CB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6496" y="3020992"/>
              <a:ext cx="7639291" cy="115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EA07C4FD-AA0C-4F89-A8A7-6A99879FF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205" y="3507129"/>
              <a:ext cx="4745620" cy="115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173CB01-865C-47A8-ADEF-20ED7690ED18}"/>
              </a:ext>
            </a:extLst>
          </p:cNvPr>
          <p:cNvGrpSpPr/>
          <p:nvPr/>
        </p:nvGrpSpPr>
        <p:grpSpPr>
          <a:xfrm>
            <a:off x="729014" y="4155121"/>
            <a:ext cx="10669080" cy="416579"/>
            <a:chOff x="729204" y="4155310"/>
            <a:chExt cx="10671859" cy="416688"/>
          </a:xfrm>
        </p:grpSpPr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02D5928A-3480-410C-994C-E10D86B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1388962" y="4155310"/>
              <a:ext cx="10012101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03D02F2B-01D5-4C13-B755-55DA0ADBD4D8}"/>
                </a:ext>
              </a:extLst>
            </p:cNvPr>
            <p:cNvCxnSpPr>
              <a:cxnSpLocks/>
            </p:cNvCxnSpPr>
            <p:nvPr/>
          </p:nvCxnSpPr>
          <p:spPr>
            <a:xfrm>
              <a:off x="729204" y="4571998"/>
              <a:ext cx="50349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B35741A-3FA7-40F3-916E-744DFC469896}"/>
              </a:ext>
            </a:extLst>
          </p:cNvPr>
          <p:cNvSpPr/>
          <p:nvPr/>
        </p:nvSpPr>
        <p:spPr>
          <a:xfrm>
            <a:off x="3718148" y="2633780"/>
            <a:ext cx="1378947" cy="40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4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828800"/>
            <a:ext cx="9205664" cy="41910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瞭解我國的新生人口變化，就知道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提升我國人力素質與競爭力有多重要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Alec Ross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所說的未來孩子所需的十大關鍵能力。</a:t>
            </a:r>
            <a:b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(Alec Ross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是「未來產業」的作者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Picture 2" descr="「the industries of the futur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52" y="3674881"/>
            <a:ext cx="1598024" cy="24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「the industries of the futur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4250945"/>
            <a:ext cx="1317065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764" y="945787"/>
            <a:ext cx="8686801" cy="1066800"/>
          </a:xfrm>
        </p:spPr>
        <p:txBody>
          <a:bodyPr/>
          <a:lstStyle/>
          <a:p>
            <a:pPr marL="0" indent="0"/>
            <a:r>
              <a:rPr lang="zh-TW" altLang="en-US" dirty="0"/>
              <a:t>我國近年的人口出生數</a:t>
            </a:r>
            <a:endParaRPr lang="en-US" altLang="zh-TW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5236208" y="249401"/>
          <a:ext cx="4632717" cy="648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PhotoImpact" r:id="rId3" imgW="5114880" imgH="7162560" progId="PI3.Image">
                  <p:embed/>
                </p:oleObj>
              </mc:Choice>
              <mc:Fallback>
                <p:oleObj name="PhotoImpact" r:id="rId3" imgW="5114880" imgH="7162560" progId="PI3.Image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6208" y="249401"/>
                        <a:ext cx="4632717" cy="648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547917" y="2395325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ea typeface="微軟正黑體" panose="020B0604030504040204" pitchFamily="34" charset="-120"/>
              </a:rPr>
              <a:t>106</a:t>
            </a:r>
            <a:r>
              <a:rPr lang="zh-TW" altLang="en-US" sz="3200" dirty="0">
                <a:ea typeface="微軟正黑體" panose="020B0604030504040204" pitchFamily="34" charset="-120"/>
              </a:rPr>
              <a:t>年</a:t>
            </a:r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ea typeface="微軟正黑體" panose="020B0604030504040204" pitchFamily="34" charset="-120"/>
              </a:rPr>
              <a:t>新生兒出生人數</a:t>
            </a:r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193,844</a:t>
            </a:r>
            <a:r>
              <a:rPr lang="zh-TW" altLang="en-US" sz="3200" dirty="0"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5" name="矩形 4"/>
          <p:cNvSpPr/>
          <p:nvPr/>
        </p:nvSpPr>
        <p:spPr>
          <a:xfrm>
            <a:off x="5236208" y="4278580"/>
            <a:ext cx="4632717" cy="353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36207" y="289595"/>
            <a:ext cx="4632717" cy="353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36207" y="945787"/>
            <a:ext cx="4632717" cy="3537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236207" y="4941168"/>
            <a:ext cx="4632717" cy="3537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5" y="260648"/>
            <a:ext cx="8802357" cy="6161650"/>
          </a:xfrm>
        </p:spPr>
      </p:pic>
      <p:sp>
        <p:nvSpPr>
          <p:cNvPr id="3" name="圓角矩形 2"/>
          <p:cNvSpPr/>
          <p:nvPr/>
        </p:nvSpPr>
        <p:spPr>
          <a:xfrm>
            <a:off x="4006180" y="6067425"/>
            <a:ext cx="1042070" cy="2857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9046740" y="3429000"/>
            <a:ext cx="648072" cy="43204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7030516" y="1916832"/>
            <a:ext cx="0" cy="252028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語音泡泡: 橢圓形 5"/>
          <p:cNvSpPr/>
          <p:nvPr/>
        </p:nvSpPr>
        <p:spPr>
          <a:xfrm>
            <a:off x="8994342" y="4440562"/>
            <a:ext cx="1237932" cy="720080"/>
          </a:xfrm>
          <a:prstGeom prst="wedgeEllipseCallout">
            <a:avLst>
              <a:gd name="adj1" fmla="val -22175"/>
              <a:gd name="adj2" fmla="val -906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6</a:t>
            </a:r>
            <a:r>
              <a:rPr lang="zh-TW" altLang="en-US" sz="3200" dirty="0"/>
              <a:t>萬</a:t>
            </a:r>
          </a:p>
        </p:txBody>
      </p:sp>
      <p:sp>
        <p:nvSpPr>
          <p:cNvPr id="9" name="語音泡泡: 橢圓形 6"/>
          <p:cNvSpPr/>
          <p:nvPr/>
        </p:nvSpPr>
        <p:spPr>
          <a:xfrm>
            <a:off x="8778320" y="1988840"/>
            <a:ext cx="1346737" cy="833058"/>
          </a:xfrm>
          <a:prstGeom prst="wedgeEllipseCallout">
            <a:avLst>
              <a:gd name="adj1" fmla="val -22679"/>
              <a:gd name="adj2" fmla="val 7654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18</a:t>
            </a:r>
            <a:r>
              <a:rPr lang="zh-TW" altLang="en-US" sz="2400" dirty="0"/>
              <a:t>萬</a:t>
            </a:r>
          </a:p>
        </p:txBody>
      </p:sp>
    </p:spTree>
    <p:extLst>
      <p:ext uri="{BB962C8B-B14F-4D97-AF65-F5344CB8AC3E}">
        <p14:creationId xmlns:p14="http://schemas.microsoft.com/office/powerpoint/2010/main" val="6329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/>
              <a:t>Alec Ross</a:t>
            </a:r>
            <a:br>
              <a:rPr lang="en-US" altLang="zh-TW" dirty="0"/>
            </a:br>
            <a:r>
              <a:rPr lang="en-US" altLang="zh-TW" sz="3100" dirty="0"/>
              <a:t> (The Industries of the Future, 2016 </a:t>
            </a:r>
            <a:r>
              <a:rPr lang="zh-TW" altLang="en-US" sz="3100" dirty="0"/>
              <a:t>作者</a:t>
            </a:r>
            <a:r>
              <a:rPr lang="en-US" altLang="zh-TW" sz="3100" dirty="0"/>
              <a:t>)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父母要積極參與孩子的教育，並歸納出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大能力，是孩子贏在未來的關鍵：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053" indent="-385763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文化的理解力與流暢度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20053" indent="-385763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外語能力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20053" indent="-385763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移動能力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20053" indent="-385763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數位能力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20053" indent="-385763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跨領域學習</a:t>
            </a: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705812" y="3169745"/>
            <a:ext cx="3744415" cy="30786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lang="zh-TW"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3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4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1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053" indent="-385763">
              <a:spcBef>
                <a:spcPts val="1500"/>
              </a:spcBef>
              <a:buFont typeface="+mj-lt"/>
              <a:buAutoNum type="arabicPeriod" startAt="6"/>
            </a:pPr>
            <a:r>
              <a:rPr lang="zh-TW" altLang="en-US" dirty="0">
                <a:cs typeface="Times New Roman" panose="02020603050405020304" pitchFamily="18" charset="0"/>
              </a:rPr>
              <a:t>終身學習</a:t>
            </a:r>
          </a:p>
          <a:p>
            <a:pPr marL="420053" indent="-385763">
              <a:spcBef>
                <a:spcPts val="1500"/>
              </a:spcBef>
              <a:buFont typeface="+mj-lt"/>
              <a:buAutoNum type="arabicPeriod" startAt="6"/>
            </a:pPr>
            <a:r>
              <a:rPr lang="en-US" altLang="zh-TW" dirty="0">
                <a:cs typeface="Times New Roman" panose="02020603050405020304" pitchFamily="18" charset="0"/>
              </a:rPr>
              <a:t>EQ</a:t>
            </a:r>
            <a:r>
              <a:rPr lang="zh-TW" altLang="en-US" dirty="0">
                <a:cs typeface="Times New Roman" panose="02020603050405020304" pitchFamily="18" charset="0"/>
              </a:rPr>
              <a:t>（情感智商）</a:t>
            </a:r>
          </a:p>
          <a:p>
            <a:pPr marL="420053" indent="-385763">
              <a:spcBef>
                <a:spcPts val="1500"/>
              </a:spcBef>
              <a:buFont typeface="+mj-lt"/>
              <a:buAutoNum type="arabicPeriod" startAt="6"/>
            </a:pPr>
            <a:r>
              <a:rPr lang="zh-TW" altLang="en-US" dirty="0">
                <a:cs typeface="Times New Roman" panose="02020603050405020304" pitchFamily="18" charset="0"/>
              </a:rPr>
              <a:t>創新創造力</a:t>
            </a:r>
          </a:p>
          <a:p>
            <a:pPr marL="420053" indent="-385763">
              <a:spcBef>
                <a:spcPts val="1500"/>
              </a:spcBef>
              <a:buFont typeface="+mj-lt"/>
              <a:buAutoNum type="arabicPeriod" startAt="6"/>
            </a:pPr>
            <a:r>
              <a:rPr lang="zh-TW" altLang="en-US" dirty="0">
                <a:cs typeface="Times New Roman" panose="02020603050405020304" pitchFamily="18" charset="0"/>
              </a:rPr>
              <a:t>學習如何思考</a:t>
            </a:r>
          </a:p>
          <a:p>
            <a:pPr marL="420053" indent="-385763">
              <a:spcBef>
                <a:spcPts val="1500"/>
              </a:spcBef>
              <a:buFont typeface="+mj-lt"/>
              <a:buAutoNum type="arabicPeriod" startAt="6"/>
            </a:pPr>
            <a:r>
              <a:rPr lang="zh-TW" altLang="en-US" dirty="0">
                <a:cs typeface="Times New Roman" panose="02020603050405020304" pitchFamily="18" charset="0"/>
              </a:rPr>
              <a:t>解決問題的能力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1116998" y="3169745"/>
            <a:ext cx="8984122" cy="3549373"/>
            <a:chOff x="613760" y="3236419"/>
            <a:chExt cx="8984122" cy="3549373"/>
          </a:xfrm>
        </p:grpSpPr>
        <p:grpSp>
          <p:nvGrpSpPr>
            <p:cNvPr id="8" name="群組 7"/>
            <p:cNvGrpSpPr/>
            <p:nvPr/>
          </p:nvGrpSpPr>
          <p:grpSpPr>
            <a:xfrm>
              <a:off x="613760" y="3236419"/>
              <a:ext cx="8984122" cy="2901192"/>
              <a:chOff x="613759" y="2748882"/>
              <a:chExt cx="8984122" cy="2901192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613759" y="2748882"/>
                <a:ext cx="4176465" cy="462952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613759" y="3440407"/>
                <a:ext cx="2743200" cy="37861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619439" y="5271455"/>
                <a:ext cx="2743200" cy="37861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6070192" y="2748882"/>
                <a:ext cx="2895942" cy="4286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6070192" y="3877755"/>
                <a:ext cx="2895942" cy="43046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6070192" y="4469710"/>
                <a:ext cx="3255946" cy="42174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6070192" y="5014874"/>
                <a:ext cx="3499586" cy="513162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6070192" y="3314796"/>
                <a:ext cx="3527689" cy="43953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sp>
          <p:nvSpPr>
            <p:cNvPr id="16" name="圓角矩形 15"/>
            <p:cNvSpPr/>
            <p:nvPr/>
          </p:nvSpPr>
          <p:spPr>
            <a:xfrm>
              <a:off x="3356960" y="6124808"/>
              <a:ext cx="4030482" cy="66098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和英語科有關者</a:t>
              </a:r>
            </a:p>
          </p:txBody>
        </p:sp>
      </p:grpSp>
      <p:pic>
        <p:nvPicPr>
          <p:cNvPr id="18" name="Picture 2" descr="「the industries of the futur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72" y="624187"/>
            <a:ext cx="1598024" cy="24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68" y="325114"/>
            <a:ext cx="8136904" cy="914638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快速變遷的國內外社會與終身學習</a:t>
            </a:r>
            <a:endParaRPr lang="en-US" altLang="zh-TW" sz="4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197868" y="1556793"/>
            <a:ext cx="9721080" cy="3987309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lang="zh-TW"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/>
              <a:t>必須有更多跨領域的嘗試，融合科學與人文，才能協助孩子為未來做好準備，</a:t>
            </a:r>
            <a:r>
              <a:rPr lang="zh-TW" altLang="en-US" sz="2800" b="1" dirty="0"/>
              <a:t>因為在未來世界中，各領域之間的藩籬早已開始倒塌崩解</a:t>
            </a:r>
            <a:r>
              <a:rPr lang="zh-TW" altLang="en-US" sz="2800" dirty="0"/>
              <a:t>。</a:t>
            </a:r>
            <a:r>
              <a:rPr lang="en-US" altLang="zh-TW" sz="2800" dirty="0"/>
              <a:t>(Alec Ross, 2017)</a:t>
            </a:r>
          </a:p>
          <a:p>
            <a:r>
              <a:rPr lang="zh-TW" altLang="zh-TW" sz="2800" b="1" dirty="0"/>
              <a:t>出了校門後</a:t>
            </a:r>
            <a:r>
              <a:rPr lang="zh-TW" altLang="zh-TW" sz="2800" dirty="0"/>
              <a:t>，是否可能再</a:t>
            </a:r>
            <a:r>
              <a:rPr lang="zh-TW" altLang="zh-TW" sz="2800" b="1" dirty="0">
                <a:solidFill>
                  <a:srgbClr val="FF0000"/>
                </a:solidFill>
              </a:rPr>
              <a:t>重啟學習機制</a:t>
            </a:r>
            <a:r>
              <a:rPr lang="zh-TW" altLang="zh-TW" sz="2800" dirty="0"/>
              <a:t>，甚至終身學習，這是未來競爭的關鍵。</a:t>
            </a:r>
            <a:r>
              <a:rPr lang="en-US" altLang="zh-TW" sz="2800" dirty="0"/>
              <a:t>(</a:t>
            </a:r>
            <a:r>
              <a:rPr lang="zh-TW" altLang="en-US" sz="2800" dirty="0"/>
              <a:t>陳良基，</a:t>
            </a:r>
            <a:r>
              <a:rPr lang="en-US" altLang="zh-TW" sz="2800" dirty="0"/>
              <a:t>2016)</a:t>
            </a:r>
            <a:br>
              <a:rPr lang="en-US" altLang="zh-TW" sz="2800" dirty="0"/>
            </a:br>
            <a:r>
              <a:rPr lang="en-US" altLang="zh-TW" sz="2800" dirty="0"/>
              <a:t>(</a:t>
            </a:r>
            <a:r>
              <a:rPr lang="zh-TW" altLang="zh-TW" sz="2800" dirty="0"/>
              <a:t>遠見雜誌：</a:t>
            </a:r>
            <a:r>
              <a:rPr lang="en-US" altLang="zh-TW" sz="2800" u="sng" dirty="0">
                <a:hlinkClick r:id="rId3"/>
              </a:rPr>
              <a:t>https://www.gvm.com.tw/article.html?id=34625</a:t>
            </a:r>
            <a:r>
              <a:rPr lang="en-US" altLang="zh-TW" sz="2800" u="sng" dirty="0"/>
              <a:t>)</a:t>
            </a:r>
            <a:br>
              <a:rPr lang="en-US" altLang="zh-TW" sz="2800" u="sng" dirty="0"/>
            </a:br>
            <a:r>
              <a:rPr lang="en-US" altLang="zh-TW" sz="2800" dirty="0"/>
              <a:t>(pp. 1-4)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197868" y="5197780"/>
            <a:ext cx="10006622" cy="6926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68598" tIns="34299" rIns="68598" bIns="342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051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在學生學習的過程中，維持其興趣與好奇心</a:t>
            </a:r>
          </a:p>
        </p:txBody>
      </p:sp>
    </p:spTree>
    <p:extLst>
      <p:ext uri="{BB962C8B-B14F-4D97-AF65-F5344CB8AC3E}">
        <p14:creationId xmlns:p14="http://schemas.microsoft.com/office/powerpoint/2010/main" val="27201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421688" cy="1066800"/>
          </a:xfrm>
        </p:spPr>
        <p:txBody>
          <a:bodyPr/>
          <a:lstStyle/>
          <a:p>
            <a:r>
              <a:rPr lang="zh-TW" altLang="en-US" dirty="0"/>
              <a:t>在未來人力漸顯不足的情況下，當務之急是：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828800"/>
            <a:ext cx="9637712" cy="4191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隨時掌握學生的學習狀況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，適時提供加深加廣，或是適當的補救教學措施。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擴強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扶中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濟弱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宋曜廷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2012) 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全面提升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學生能力之效益。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(pp. 5-6)</a:t>
            </a: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4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商務對比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162_TF02895266.potx" id="{E7A2D77C-90CA-4818-B0E1-7532CEA4E47A}" vid="{756E39B5-6AF3-456E-ABD3-FE8E7DEA79F9}"/>
    </a:ext>
  </a:extLst>
</a:theme>
</file>

<file path=ppt/theme/theme2.xml><?xml version="1.0" encoding="utf-8"?>
<a:theme xmlns:a="http://schemas.openxmlformats.org/drawingml/2006/main" name="Office 佈景主題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a4f35948-e619-41b3-aa29-22878b09cfd2"/>
    <ds:schemaRef ds:uri="40262f94-9f35-4ac3-9a90-690165a166b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商務對比簡報 (寬螢幕)</Template>
  <TotalTime>307</TotalTime>
  <Words>2523</Words>
  <Application>Microsoft Office PowerPoint</Application>
  <PresentationFormat>自訂</PresentationFormat>
  <Paragraphs>179</Paragraphs>
  <Slides>39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8" baseType="lpstr">
      <vt:lpstr>微軟正黑體</vt:lpstr>
      <vt:lpstr>新細明體</vt:lpstr>
      <vt:lpstr>標楷體</vt:lpstr>
      <vt:lpstr>Arial</vt:lpstr>
      <vt:lpstr>Franklin Gothic Medium</vt:lpstr>
      <vt:lpstr>Times New Roman</vt:lpstr>
      <vt:lpstr>Wingdings 3</vt:lpstr>
      <vt:lpstr>商務對比 16x9</vt:lpstr>
      <vt:lpstr>PhotoImpact</vt:lpstr>
      <vt:lpstr>20180614台南市研習內容</vt:lpstr>
      <vt:lpstr>今天的內容</vt:lpstr>
      <vt:lpstr>為何12年國教課綱要求需跨領域教學與評量？</vt:lpstr>
      <vt:lpstr>前言</vt:lpstr>
      <vt:lpstr>我國近年的人口出生數</vt:lpstr>
      <vt:lpstr>PowerPoint 簡報</vt:lpstr>
      <vt:lpstr>  Alec Ross  (The Industries of the Future, 2016 作者)</vt:lpstr>
      <vt:lpstr>快速變遷的國內外社會與終身學習</vt:lpstr>
      <vt:lpstr>在未來人力漸顯不足的情況下，當務之急是：</vt:lpstr>
      <vt:lpstr>Bloom的認知領域六個層次 (p. 7)</vt:lpstr>
      <vt:lpstr>專業成功要件：以吳寶春為例-1 </vt:lpstr>
      <vt:lpstr>專業成功要件：以吳寶春為例-2</vt:lpstr>
      <vt:lpstr>專業成功要件：以吳寶春為例-3</vt:lpstr>
      <vt:lpstr>跨領域是什麼？</vt:lpstr>
      <vt:lpstr>為何需要跨領域？</vt:lpstr>
      <vt:lpstr>自變性複雜系統與終身學習</vt:lpstr>
      <vt:lpstr>總綱的「修訂背景」揭示不得不改變的原因</vt:lpstr>
      <vt:lpstr>Uncovering CLIL的啟示</vt:lpstr>
      <vt:lpstr>用學習環境的塑造，觸發學生的學習興趣</vt:lpstr>
      <vt:lpstr>總綱、英語課綱  與 跨領域教學(含評量)</vt:lpstr>
      <vt:lpstr>總綱 與 跨領域教學</vt:lpstr>
      <vt:lpstr>12年國教英語文課綱</vt:lpstr>
      <vt:lpstr>12年國教英語文課綱</vt:lpstr>
      <vt:lpstr>課綱 與 課程發展</vt:lpstr>
      <vt:lpstr>所以想想， 每班從每週四節減為三節的理由為何？</vt:lpstr>
      <vt:lpstr>課綱 與 跨領域課程</vt:lpstr>
      <vt:lpstr>課綱 與 教學實施</vt:lpstr>
      <vt:lpstr>總綱p. 33 對於 評量 的說明 -1 </vt:lpstr>
      <vt:lpstr>總綱p. 33 對於 評量 的說明 -2</vt:lpstr>
      <vt:lpstr>總綱p. 33 對於 評量 的說明 -3</vt:lpstr>
      <vt:lpstr>英語領綱pp. 32-33 對於 評量 的說明 -1</vt:lpstr>
      <vt:lpstr>英語領綱pp. 32-33 對於 評量 的說明 -2</vt:lpstr>
      <vt:lpstr>英語領綱pp. 32-33 對於 評量 的說明 -3</vt:lpstr>
      <vt:lpstr>英語領綱pp. 32-33 對於 評量 的說明 -4</vt:lpstr>
      <vt:lpstr>英語領綱pp. 32-33 對於 評量 的說明 -5</vt:lpstr>
      <vt:lpstr>英語領綱pp. 32-33 對於 評量 的說明 -6</vt:lpstr>
      <vt:lpstr>標準本位評量與會考的關係 -1</vt:lpstr>
      <vt:lpstr>標準本位評量與會考的關係 -2</vt:lpstr>
      <vt:lpstr>標準本位評量與會考的關係 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跨領域教學與評量</dc:title>
  <dc:creator>User</dc:creator>
  <cp:lastModifiedBy>長宏 鍾</cp:lastModifiedBy>
  <cp:revision>118</cp:revision>
  <dcterms:created xsi:type="dcterms:W3CDTF">2018-04-22T14:09:14Z</dcterms:created>
  <dcterms:modified xsi:type="dcterms:W3CDTF">2018-06-13T14:59:29Z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