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14" r:id="rId4"/>
    <p:sldId id="312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5" r:id="rId14"/>
    <p:sldId id="337" r:id="rId15"/>
    <p:sldId id="338" r:id="rId16"/>
    <p:sldId id="326" r:id="rId17"/>
    <p:sldId id="327" r:id="rId18"/>
    <p:sldId id="328" r:id="rId19"/>
    <p:sldId id="329" r:id="rId20"/>
    <p:sldId id="330" r:id="rId21"/>
    <p:sldId id="331" r:id="rId22"/>
    <p:sldId id="336" r:id="rId23"/>
    <p:sldId id="332" r:id="rId24"/>
    <p:sldId id="316" r:id="rId25"/>
    <p:sldId id="333" r:id="rId26"/>
    <p:sldId id="334" r:id="rId27"/>
    <p:sldId id="335" r:id="rId28"/>
    <p:sldId id="339" r:id="rId29"/>
    <p:sldId id="294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60656"/>
    <a:srgbClr val="339966"/>
    <a:srgbClr val="996600"/>
    <a:srgbClr val="99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F4C07-EE9D-4B24-9A19-9773129EE30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D78FB79-473C-443C-AEB8-AE4DD555AB11}">
      <dgm:prSet phldrT="[文字]"/>
      <dgm:spPr/>
      <dgm:t>
        <a:bodyPr/>
        <a:lstStyle/>
        <a:p>
          <a:r>
            <a:rPr lang="zh-TW" altLang="en-US" dirty="0" smtClean="0"/>
            <a:t>如何促進孩子思考</a:t>
          </a:r>
          <a:r>
            <a:rPr lang="en-US" altLang="zh-TW" dirty="0" smtClean="0"/>
            <a:t>?(10min)</a:t>
          </a:r>
          <a:endParaRPr lang="zh-TW" altLang="en-US" dirty="0"/>
        </a:p>
      </dgm:t>
    </dgm:pt>
    <dgm:pt modelId="{5386A4F2-FDB6-4CFC-A6CA-A458243FFB89}" type="parTrans" cxnId="{E19DDC1A-7678-47BB-A82A-799340BDEF70}">
      <dgm:prSet/>
      <dgm:spPr/>
      <dgm:t>
        <a:bodyPr/>
        <a:lstStyle/>
        <a:p>
          <a:endParaRPr lang="zh-TW" altLang="en-US"/>
        </a:p>
      </dgm:t>
    </dgm:pt>
    <dgm:pt modelId="{7A15ECA3-FE51-40B7-A0DE-48A13DC94822}" type="sibTrans" cxnId="{E19DDC1A-7678-47BB-A82A-799340BDEF70}">
      <dgm:prSet/>
      <dgm:spPr/>
      <dgm:t>
        <a:bodyPr/>
        <a:lstStyle/>
        <a:p>
          <a:endParaRPr lang="zh-TW" altLang="en-US"/>
        </a:p>
      </dgm:t>
    </dgm:pt>
    <dgm:pt modelId="{5FC9939C-77FD-4486-A293-B2BB84A4BB2B}">
      <dgm:prSet phldrT="[文字]"/>
      <dgm:spPr/>
      <dgm:t>
        <a:bodyPr/>
        <a:lstStyle/>
        <a:p>
          <a:r>
            <a:rPr lang="zh-TW" altLang="en-US" dirty="0" smtClean="0"/>
            <a:t>曼陀羅思考圖課堂實作分享</a:t>
          </a:r>
          <a:r>
            <a:rPr lang="en-US" altLang="zh-TW" dirty="0" smtClean="0"/>
            <a:t>(20min)</a:t>
          </a:r>
          <a:endParaRPr lang="zh-TW" altLang="en-US" dirty="0"/>
        </a:p>
      </dgm:t>
    </dgm:pt>
    <dgm:pt modelId="{C7A8B591-C9F5-4BDF-9417-A4DC25246CBA}" type="parTrans" cxnId="{11D56300-7C5E-4530-A93E-EBBECFC5C5E3}">
      <dgm:prSet/>
      <dgm:spPr/>
      <dgm:t>
        <a:bodyPr/>
        <a:lstStyle/>
        <a:p>
          <a:endParaRPr lang="zh-TW" altLang="en-US"/>
        </a:p>
      </dgm:t>
    </dgm:pt>
    <dgm:pt modelId="{BA08FD0F-1A0F-4C53-AC80-1B31110D53C7}" type="sibTrans" cxnId="{11D56300-7C5E-4530-A93E-EBBECFC5C5E3}">
      <dgm:prSet/>
      <dgm:spPr/>
      <dgm:t>
        <a:bodyPr/>
        <a:lstStyle/>
        <a:p>
          <a:endParaRPr lang="zh-TW" altLang="en-US"/>
        </a:p>
      </dgm:t>
    </dgm:pt>
    <dgm:pt modelId="{670D6463-CA45-425C-A55E-003E50D338BA}">
      <dgm:prSet phldrT="[文字]"/>
      <dgm:spPr/>
      <dgm:t>
        <a:bodyPr/>
        <a:lstStyle/>
        <a:p>
          <a:r>
            <a:rPr lang="zh-TW" altLang="en-US" dirty="0" smtClean="0"/>
            <a:t>聽聽別人怎麼說</a:t>
          </a:r>
          <a:r>
            <a:rPr lang="en-US" altLang="zh-TW" dirty="0" smtClean="0"/>
            <a:t>(30min)</a:t>
          </a:r>
          <a:endParaRPr lang="zh-TW" altLang="en-US" dirty="0"/>
        </a:p>
      </dgm:t>
    </dgm:pt>
    <dgm:pt modelId="{14668C60-E1C9-43F2-950E-08B53AC1E240}" type="parTrans" cxnId="{EC3650F1-DA78-4229-9AE2-420F74A4C2C4}">
      <dgm:prSet/>
      <dgm:spPr/>
      <dgm:t>
        <a:bodyPr/>
        <a:lstStyle/>
        <a:p>
          <a:endParaRPr lang="zh-TW" altLang="en-US"/>
        </a:p>
      </dgm:t>
    </dgm:pt>
    <dgm:pt modelId="{39500B99-3497-40AE-8844-9009B63C11D2}" type="sibTrans" cxnId="{EC3650F1-DA78-4229-9AE2-420F74A4C2C4}">
      <dgm:prSet/>
      <dgm:spPr/>
      <dgm:t>
        <a:bodyPr/>
        <a:lstStyle/>
        <a:p>
          <a:endParaRPr lang="zh-TW" altLang="en-US"/>
        </a:p>
      </dgm:t>
    </dgm:pt>
    <dgm:pt modelId="{BF3F42CE-FCF8-40B2-826B-48EA2B5FC32B}">
      <dgm:prSet/>
      <dgm:spPr/>
      <dgm:t>
        <a:bodyPr/>
        <a:lstStyle/>
        <a:p>
          <a:r>
            <a:rPr lang="zh-TW" altLang="en-US" dirty="0" smtClean="0"/>
            <a:t>大家一起動動腦</a:t>
          </a:r>
          <a:r>
            <a:rPr lang="en-US" altLang="zh-TW" dirty="0" smtClean="0"/>
            <a:t>(30min)</a:t>
          </a:r>
          <a:endParaRPr lang="zh-TW" altLang="en-US" dirty="0"/>
        </a:p>
      </dgm:t>
    </dgm:pt>
    <dgm:pt modelId="{E1F1E543-3447-4001-B42D-DDF5F5E420CE}" type="parTrans" cxnId="{B6A66E98-FB85-4AF1-9AB5-6D7ACFB3A1E5}">
      <dgm:prSet/>
      <dgm:spPr/>
      <dgm:t>
        <a:bodyPr/>
        <a:lstStyle/>
        <a:p>
          <a:endParaRPr lang="zh-TW" altLang="en-US"/>
        </a:p>
      </dgm:t>
    </dgm:pt>
    <dgm:pt modelId="{D5CAE691-54BF-4965-BC56-71141DCB1B54}" type="sibTrans" cxnId="{B6A66E98-FB85-4AF1-9AB5-6D7ACFB3A1E5}">
      <dgm:prSet/>
      <dgm:spPr/>
      <dgm:t>
        <a:bodyPr/>
        <a:lstStyle/>
        <a:p>
          <a:endParaRPr lang="zh-TW" altLang="en-US"/>
        </a:p>
      </dgm:t>
    </dgm:pt>
    <dgm:pt modelId="{BF275E25-AAD0-4020-95F3-A82E7B26DAA0}" type="pres">
      <dgm:prSet presAssocID="{BD0F4C07-EE9D-4B24-9A19-9773129EE3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9D18892-3492-4F98-8817-5CD9C3EF5D16}" type="pres">
      <dgm:prSet presAssocID="{BD0F4C07-EE9D-4B24-9A19-9773129EE30D}" presName="Name1" presStyleCnt="0"/>
      <dgm:spPr/>
      <dgm:t>
        <a:bodyPr/>
        <a:lstStyle/>
        <a:p>
          <a:endParaRPr lang="zh-TW" altLang="en-US"/>
        </a:p>
      </dgm:t>
    </dgm:pt>
    <dgm:pt modelId="{839C5344-8BC7-4451-85E9-E82055535D3F}" type="pres">
      <dgm:prSet presAssocID="{BD0F4C07-EE9D-4B24-9A19-9773129EE30D}" presName="cycle" presStyleCnt="0"/>
      <dgm:spPr/>
      <dgm:t>
        <a:bodyPr/>
        <a:lstStyle/>
        <a:p>
          <a:endParaRPr lang="zh-TW" altLang="en-US"/>
        </a:p>
      </dgm:t>
    </dgm:pt>
    <dgm:pt modelId="{178EC560-D612-48E9-B14C-A07A56222B15}" type="pres">
      <dgm:prSet presAssocID="{BD0F4C07-EE9D-4B24-9A19-9773129EE30D}" presName="srcNode" presStyleLbl="node1" presStyleIdx="0" presStyleCnt="4"/>
      <dgm:spPr/>
      <dgm:t>
        <a:bodyPr/>
        <a:lstStyle/>
        <a:p>
          <a:endParaRPr lang="zh-TW" altLang="en-US"/>
        </a:p>
      </dgm:t>
    </dgm:pt>
    <dgm:pt modelId="{23151696-881E-42B3-85E8-7085DDE930B4}" type="pres">
      <dgm:prSet presAssocID="{BD0F4C07-EE9D-4B24-9A19-9773129EE30D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44DEA6EA-C687-4D35-906E-BE4FEF6620D3}" type="pres">
      <dgm:prSet presAssocID="{BD0F4C07-EE9D-4B24-9A19-9773129EE30D}" presName="extraNode" presStyleLbl="node1" presStyleIdx="0" presStyleCnt="4"/>
      <dgm:spPr/>
      <dgm:t>
        <a:bodyPr/>
        <a:lstStyle/>
        <a:p>
          <a:endParaRPr lang="zh-TW" altLang="en-US"/>
        </a:p>
      </dgm:t>
    </dgm:pt>
    <dgm:pt modelId="{85D6C18E-6E62-4473-BFBD-6913342EEBE9}" type="pres">
      <dgm:prSet presAssocID="{BD0F4C07-EE9D-4B24-9A19-9773129EE30D}" presName="dstNode" presStyleLbl="node1" presStyleIdx="0" presStyleCnt="4"/>
      <dgm:spPr/>
      <dgm:t>
        <a:bodyPr/>
        <a:lstStyle/>
        <a:p>
          <a:endParaRPr lang="zh-TW" altLang="en-US"/>
        </a:p>
      </dgm:t>
    </dgm:pt>
    <dgm:pt modelId="{F408A0EA-D1E0-414F-AC78-2475C1209220}" type="pres">
      <dgm:prSet presAssocID="{BD78FB79-473C-443C-AEB8-AE4DD555AB11}" presName="text_1" presStyleLbl="node1" presStyleIdx="0" presStyleCnt="4" custLinFactNeighborX="-5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066370-2819-47FC-9799-2DCF1A0F684B}" type="pres">
      <dgm:prSet presAssocID="{BD78FB79-473C-443C-AEB8-AE4DD555AB11}" presName="accent_1" presStyleCnt="0"/>
      <dgm:spPr/>
      <dgm:t>
        <a:bodyPr/>
        <a:lstStyle/>
        <a:p>
          <a:endParaRPr lang="zh-TW" altLang="en-US"/>
        </a:p>
      </dgm:t>
    </dgm:pt>
    <dgm:pt modelId="{BF3C6EE7-2567-4C0C-A49C-42A6C93B326F}" type="pres">
      <dgm:prSet presAssocID="{BD78FB79-473C-443C-AEB8-AE4DD555AB11}" presName="accentRepeatNode" presStyleLbl="solidFgAcc1" presStyleIdx="0" presStyleCnt="4"/>
      <dgm:spPr/>
      <dgm:t>
        <a:bodyPr/>
        <a:lstStyle/>
        <a:p>
          <a:endParaRPr lang="zh-TW" altLang="en-US"/>
        </a:p>
      </dgm:t>
    </dgm:pt>
    <dgm:pt modelId="{F626D679-34A1-47EB-8272-7356A7C074D7}" type="pres">
      <dgm:prSet presAssocID="{5FC9939C-77FD-4486-A293-B2BB84A4BB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1B5D9-26E8-40AF-9D68-15974BFAF5F4}" type="pres">
      <dgm:prSet presAssocID="{5FC9939C-77FD-4486-A293-B2BB84A4BB2B}" presName="accent_2" presStyleCnt="0"/>
      <dgm:spPr/>
      <dgm:t>
        <a:bodyPr/>
        <a:lstStyle/>
        <a:p>
          <a:endParaRPr lang="zh-TW" altLang="en-US"/>
        </a:p>
      </dgm:t>
    </dgm:pt>
    <dgm:pt modelId="{29C1EA10-1964-4C0E-B56B-923527C4692C}" type="pres">
      <dgm:prSet presAssocID="{5FC9939C-77FD-4486-A293-B2BB84A4BB2B}" presName="accentRepeatNode" presStyleLbl="solidFgAcc1" presStyleIdx="1" presStyleCnt="4" custLinFactNeighborX="2704"/>
      <dgm:spPr/>
      <dgm:t>
        <a:bodyPr/>
        <a:lstStyle/>
        <a:p>
          <a:endParaRPr lang="zh-TW" altLang="en-US"/>
        </a:p>
      </dgm:t>
    </dgm:pt>
    <dgm:pt modelId="{E3C3FD43-AD79-46E2-9DAD-90053C0C27DE}" type="pres">
      <dgm:prSet presAssocID="{BF3F42CE-FCF8-40B2-826B-48EA2B5FC32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C3D146-F5B3-435E-8547-45FB7D9B190D}" type="pres">
      <dgm:prSet presAssocID="{BF3F42CE-FCF8-40B2-826B-48EA2B5FC32B}" presName="accent_3" presStyleCnt="0"/>
      <dgm:spPr/>
    </dgm:pt>
    <dgm:pt modelId="{DDFDB2EF-DC51-491C-BFD8-06E42A6C2A2E}" type="pres">
      <dgm:prSet presAssocID="{BF3F42CE-FCF8-40B2-826B-48EA2B5FC32B}" presName="accentRepeatNode" presStyleLbl="solidFgAcc1" presStyleIdx="2" presStyleCnt="4"/>
      <dgm:spPr/>
    </dgm:pt>
    <dgm:pt modelId="{A31C06CC-2C9C-42AF-B7AC-CA032A8559C0}" type="pres">
      <dgm:prSet presAssocID="{670D6463-CA45-425C-A55E-003E50D338B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CDACBB-900D-4760-9528-9405C3271EDC}" type="pres">
      <dgm:prSet presAssocID="{670D6463-CA45-425C-A55E-003E50D338BA}" presName="accent_4" presStyleCnt="0"/>
      <dgm:spPr/>
    </dgm:pt>
    <dgm:pt modelId="{3CD330B4-CE39-43DC-8126-B4B4C59FA89D}" type="pres">
      <dgm:prSet presAssocID="{670D6463-CA45-425C-A55E-003E50D338BA}" presName="accentRepeatNode" presStyleLbl="solidFgAcc1" presStyleIdx="3" presStyleCnt="4"/>
      <dgm:spPr/>
      <dgm:t>
        <a:bodyPr/>
        <a:lstStyle/>
        <a:p>
          <a:endParaRPr lang="zh-TW" altLang="en-US"/>
        </a:p>
      </dgm:t>
    </dgm:pt>
  </dgm:ptLst>
  <dgm:cxnLst>
    <dgm:cxn modelId="{EC3650F1-DA78-4229-9AE2-420F74A4C2C4}" srcId="{BD0F4C07-EE9D-4B24-9A19-9773129EE30D}" destId="{670D6463-CA45-425C-A55E-003E50D338BA}" srcOrd="3" destOrd="0" parTransId="{14668C60-E1C9-43F2-950E-08B53AC1E240}" sibTransId="{39500B99-3497-40AE-8844-9009B63C11D2}"/>
    <dgm:cxn modelId="{B6A66E98-FB85-4AF1-9AB5-6D7ACFB3A1E5}" srcId="{BD0F4C07-EE9D-4B24-9A19-9773129EE30D}" destId="{BF3F42CE-FCF8-40B2-826B-48EA2B5FC32B}" srcOrd="2" destOrd="0" parTransId="{E1F1E543-3447-4001-B42D-DDF5F5E420CE}" sibTransId="{D5CAE691-54BF-4965-BC56-71141DCB1B54}"/>
    <dgm:cxn modelId="{11D56300-7C5E-4530-A93E-EBBECFC5C5E3}" srcId="{BD0F4C07-EE9D-4B24-9A19-9773129EE30D}" destId="{5FC9939C-77FD-4486-A293-B2BB84A4BB2B}" srcOrd="1" destOrd="0" parTransId="{C7A8B591-C9F5-4BDF-9417-A4DC25246CBA}" sibTransId="{BA08FD0F-1A0F-4C53-AC80-1B31110D53C7}"/>
    <dgm:cxn modelId="{7730E3E4-FE75-4D7A-AD20-ED83B69124A6}" type="presOf" srcId="{BF3F42CE-FCF8-40B2-826B-48EA2B5FC32B}" destId="{E3C3FD43-AD79-46E2-9DAD-90053C0C27DE}" srcOrd="0" destOrd="0" presId="urn:microsoft.com/office/officeart/2008/layout/VerticalCurvedList"/>
    <dgm:cxn modelId="{E19DDC1A-7678-47BB-A82A-799340BDEF70}" srcId="{BD0F4C07-EE9D-4B24-9A19-9773129EE30D}" destId="{BD78FB79-473C-443C-AEB8-AE4DD555AB11}" srcOrd="0" destOrd="0" parTransId="{5386A4F2-FDB6-4CFC-A6CA-A458243FFB89}" sibTransId="{7A15ECA3-FE51-40B7-A0DE-48A13DC94822}"/>
    <dgm:cxn modelId="{C1C3CF26-7F47-4DCC-88E6-CB98E5BA08D5}" type="presOf" srcId="{BD0F4C07-EE9D-4B24-9A19-9773129EE30D}" destId="{BF275E25-AAD0-4020-95F3-A82E7B26DAA0}" srcOrd="0" destOrd="0" presId="urn:microsoft.com/office/officeart/2008/layout/VerticalCurvedList"/>
    <dgm:cxn modelId="{ED1C74C5-0F87-439E-AD31-BCD805AACE02}" type="presOf" srcId="{7A15ECA3-FE51-40B7-A0DE-48A13DC94822}" destId="{23151696-881E-42B3-85E8-7085DDE930B4}" srcOrd="0" destOrd="0" presId="urn:microsoft.com/office/officeart/2008/layout/VerticalCurvedList"/>
    <dgm:cxn modelId="{6A0F8E49-CD42-4E7B-AE44-F6F2AD7A3939}" type="presOf" srcId="{5FC9939C-77FD-4486-A293-B2BB84A4BB2B}" destId="{F626D679-34A1-47EB-8272-7356A7C074D7}" srcOrd="0" destOrd="0" presId="urn:microsoft.com/office/officeart/2008/layout/VerticalCurvedList"/>
    <dgm:cxn modelId="{D4B2210C-9BBD-417C-A31A-DBA05C1DABED}" type="presOf" srcId="{BD78FB79-473C-443C-AEB8-AE4DD555AB11}" destId="{F408A0EA-D1E0-414F-AC78-2475C1209220}" srcOrd="0" destOrd="0" presId="urn:microsoft.com/office/officeart/2008/layout/VerticalCurvedList"/>
    <dgm:cxn modelId="{A32B6322-0AA3-4CE9-A20C-4EF99FFF8AB9}" type="presOf" srcId="{670D6463-CA45-425C-A55E-003E50D338BA}" destId="{A31C06CC-2C9C-42AF-B7AC-CA032A8559C0}" srcOrd="0" destOrd="0" presId="urn:microsoft.com/office/officeart/2008/layout/VerticalCurvedList"/>
    <dgm:cxn modelId="{EE285CD5-45EA-419A-9C57-8504F9C56EBE}" type="presParOf" srcId="{BF275E25-AAD0-4020-95F3-A82E7B26DAA0}" destId="{69D18892-3492-4F98-8817-5CD9C3EF5D16}" srcOrd="0" destOrd="0" presId="urn:microsoft.com/office/officeart/2008/layout/VerticalCurvedList"/>
    <dgm:cxn modelId="{974B64D0-F2C2-485E-9150-0EB1CCEFAD5A}" type="presParOf" srcId="{69D18892-3492-4F98-8817-5CD9C3EF5D16}" destId="{839C5344-8BC7-4451-85E9-E82055535D3F}" srcOrd="0" destOrd="0" presId="urn:microsoft.com/office/officeart/2008/layout/VerticalCurvedList"/>
    <dgm:cxn modelId="{2B93BA49-E5C8-43FB-A362-002D90B1D74F}" type="presParOf" srcId="{839C5344-8BC7-4451-85E9-E82055535D3F}" destId="{178EC560-D612-48E9-B14C-A07A56222B15}" srcOrd="0" destOrd="0" presId="urn:microsoft.com/office/officeart/2008/layout/VerticalCurvedList"/>
    <dgm:cxn modelId="{6835C793-F677-403B-A574-C75B245E82B9}" type="presParOf" srcId="{839C5344-8BC7-4451-85E9-E82055535D3F}" destId="{23151696-881E-42B3-85E8-7085DDE930B4}" srcOrd="1" destOrd="0" presId="urn:microsoft.com/office/officeart/2008/layout/VerticalCurvedList"/>
    <dgm:cxn modelId="{E9A7C91E-C1B3-4F72-81C4-A7EC63A4DE26}" type="presParOf" srcId="{839C5344-8BC7-4451-85E9-E82055535D3F}" destId="{44DEA6EA-C687-4D35-906E-BE4FEF6620D3}" srcOrd="2" destOrd="0" presId="urn:microsoft.com/office/officeart/2008/layout/VerticalCurvedList"/>
    <dgm:cxn modelId="{41F64F47-F9FB-4897-BBDA-461B1BBB75D3}" type="presParOf" srcId="{839C5344-8BC7-4451-85E9-E82055535D3F}" destId="{85D6C18E-6E62-4473-BFBD-6913342EEBE9}" srcOrd="3" destOrd="0" presId="urn:microsoft.com/office/officeart/2008/layout/VerticalCurvedList"/>
    <dgm:cxn modelId="{577E8FDF-3346-48CA-A5B3-92F13C9424AD}" type="presParOf" srcId="{69D18892-3492-4F98-8817-5CD9C3EF5D16}" destId="{F408A0EA-D1E0-414F-AC78-2475C1209220}" srcOrd="1" destOrd="0" presId="urn:microsoft.com/office/officeart/2008/layout/VerticalCurvedList"/>
    <dgm:cxn modelId="{9E9538C2-6ED9-4110-A2D6-BFDC6B7AB947}" type="presParOf" srcId="{69D18892-3492-4F98-8817-5CD9C3EF5D16}" destId="{99066370-2819-47FC-9799-2DCF1A0F684B}" srcOrd="2" destOrd="0" presId="urn:microsoft.com/office/officeart/2008/layout/VerticalCurvedList"/>
    <dgm:cxn modelId="{E02B8C17-CF55-4633-98DB-B2360E30E525}" type="presParOf" srcId="{99066370-2819-47FC-9799-2DCF1A0F684B}" destId="{BF3C6EE7-2567-4C0C-A49C-42A6C93B326F}" srcOrd="0" destOrd="0" presId="urn:microsoft.com/office/officeart/2008/layout/VerticalCurvedList"/>
    <dgm:cxn modelId="{5C4AC9DA-11CC-4C3B-9047-6F35630F04D9}" type="presParOf" srcId="{69D18892-3492-4F98-8817-5CD9C3EF5D16}" destId="{F626D679-34A1-47EB-8272-7356A7C074D7}" srcOrd="3" destOrd="0" presId="urn:microsoft.com/office/officeart/2008/layout/VerticalCurvedList"/>
    <dgm:cxn modelId="{CAD4A7A6-0788-4DC4-9CC4-91516FD7A4C6}" type="presParOf" srcId="{69D18892-3492-4F98-8817-5CD9C3EF5D16}" destId="{B741B5D9-26E8-40AF-9D68-15974BFAF5F4}" srcOrd="4" destOrd="0" presId="urn:microsoft.com/office/officeart/2008/layout/VerticalCurvedList"/>
    <dgm:cxn modelId="{37E69E40-20E4-4DAF-A307-B833FD3857C0}" type="presParOf" srcId="{B741B5D9-26E8-40AF-9D68-15974BFAF5F4}" destId="{29C1EA10-1964-4C0E-B56B-923527C4692C}" srcOrd="0" destOrd="0" presId="urn:microsoft.com/office/officeart/2008/layout/VerticalCurvedList"/>
    <dgm:cxn modelId="{F93C2973-09FD-4962-A748-72D974368119}" type="presParOf" srcId="{69D18892-3492-4F98-8817-5CD9C3EF5D16}" destId="{E3C3FD43-AD79-46E2-9DAD-90053C0C27DE}" srcOrd="5" destOrd="0" presId="urn:microsoft.com/office/officeart/2008/layout/VerticalCurvedList"/>
    <dgm:cxn modelId="{738C3783-98E9-4A9D-97BB-7CEA50DCD0C2}" type="presParOf" srcId="{69D18892-3492-4F98-8817-5CD9C3EF5D16}" destId="{91C3D146-F5B3-435E-8547-45FB7D9B190D}" srcOrd="6" destOrd="0" presId="urn:microsoft.com/office/officeart/2008/layout/VerticalCurvedList"/>
    <dgm:cxn modelId="{1B802C8A-EFAE-4484-9C27-AB8941954080}" type="presParOf" srcId="{91C3D146-F5B3-435E-8547-45FB7D9B190D}" destId="{DDFDB2EF-DC51-491C-BFD8-06E42A6C2A2E}" srcOrd="0" destOrd="0" presId="urn:microsoft.com/office/officeart/2008/layout/VerticalCurvedList"/>
    <dgm:cxn modelId="{56EC5847-FCEA-4B25-9741-FA2783E0B392}" type="presParOf" srcId="{69D18892-3492-4F98-8817-5CD9C3EF5D16}" destId="{A31C06CC-2C9C-42AF-B7AC-CA032A8559C0}" srcOrd="7" destOrd="0" presId="urn:microsoft.com/office/officeart/2008/layout/VerticalCurvedList"/>
    <dgm:cxn modelId="{5373B803-C039-4251-B080-F9E9D44B28DF}" type="presParOf" srcId="{69D18892-3492-4F98-8817-5CD9C3EF5D16}" destId="{1BCDACBB-900D-4760-9528-9405C3271EDC}" srcOrd="8" destOrd="0" presId="urn:microsoft.com/office/officeart/2008/layout/VerticalCurvedList"/>
    <dgm:cxn modelId="{4C71C5E1-E15A-433C-B0AA-D6307E8FC7AA}" type="presParOf" srcId="{1BCDACBB-900D-4760-9528-9405C3271EDC}" destId="{3CD330B4-CE39-43DC-8126-B4B4C59FA8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C3CD2-43EF-4639-8CAE-CCE72740295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F537CF-A2CB-4CC3-BB09-38B5B29A7B80}">
      <dgm:prSet phldrT="[文字]"/>
      <dgm:spPr/>
      <dgm:t>
        <a:bodyPr/>
        <a:lstStyle/>
        <a:p>
          <a:r>
            <a:rPr lang="zh-TW" altLang="en-US" dirty="0" smtClean="0"/>
            <a:t>要求學生回憶或重複所見所聞的事實</a:t>
          </a:r>
          <a:endParaRPr lang="zh-TW" altLang="en-US" dirty="0"/>
        </a:p>
      </dgm:t>
    </dgm:pt>
    <dgm:pt modelId="{9583A1E1-D80E-456F-B7DE-59DAA8005EB1}" type="parTrans" cxnId="{ACF607F2-EAD5-4C1E-BF85-7B967E07C0EA}">
      <dgm:prSet/>
      <dgm:spPr/>
      <dgm:t>
        <a:bodyPr/>
        <a:lstStyle/>
        <a:p>
          <a:endParaRPr lang="zh-TW" altLang="en-US"/>
        </a:p>
      </dgm:t>
    </dgm:pt>
    <dgm:pt modelId="{8AD23337-A350-4733-B32D-6E9EAB74F231}" type="sibTrans" cxnId="{ACF607F2-EAD5-4C1E-BF85-7B967E07C0EA}">
      <dgm:prSet/>
      <dgm:spPr/>
      <dgm:t>
        <a:bodyPr/>
        <a:lstStyle/>
        <a:p>
          <a:endParaRPr lang="zh-TW" altLang="en-US"/>
        </a:p>
      </dgm:t>
    </dgm:pt>
    <dgm:pt modelId="{AF974BD9-7CCC-45DC-87EA-BC92F0AEEBC3}">
      <dgm:prSet phldrT="[文字]"/>
      <dgm:spPr/>
      <dgm:t>
        <a:bodyPr/>
        <a:lstStyle/>
        <a:p>
          <a:r>
            <a:rPr lang="zh-TW" altLang="en-US" dirty="0" smtClean="0"/>
            <a:t>要求學生明確闡述某個歷程或術語</a:t>
          </a:r>
          <a:endParaRPr lang="zh-TW" altLang="en-US" dirty="0"/>
        </a:p>
      </dgm:t>
    </dgm:pt>
    <dgm:pt modelId="{A8A0C9FF-1889-4FCA-AF0D-2E7CA9E957B8}" type="parTrans" cxnId="{815E1AC5-5F27-4679-8DF5-1B6B328A7BB2}">
      <dgm:prSet/>
      <dgm:spPr/>
      <dgm:t>
        <a:bodyPr/>
        <a:lstStyle/>
        <a:p>
          <a:endParaRPr lang="zh-TW" altLang="en-US"/>
        </a:p>
      </dgm:t>
    </dgm:pt>
    <dgm:pt modelId="{1FDB4D1A-68E0-415E-B214-0E7FF151DFF1}" type="sibTrans" cxnId="{815E1AC5-5F27-4679-8DF5-1B6B328A7BB2}">
      <dgm:prSet/>
      <dgm:spPr/>
      <dgm:t>
        <a:bodyPr/>
        <a:lstStyle/>
        <a:p>
          <a:endParaRPr lang="zh-TW" altLang="en-US"/>
        </a:p>
      </dgm:t>
    </dgm:pt>
    <dgm:pt modelId="{900F102A-5622-4E87-A3DF-30953961C0E0}">
      <dgm:prSet phldrT="[文字]"/>
      <dgm:spPr/>
      <dgm:t>
        <a:bodyPr/>
        <a:lstStyle/>
        <a:p>
          <a:r>
            <a:rPr lang="zh-TW" altLang="en-US" dirty="0" smtClean="0"/>
            <a:t>要求學生</a:t>
          </a:r>
          <a:r>
            <a:rPr lang="zh-TW" altLang="en-US" b="1" dirty="0" smtClean="0">
              <a:solidFill>
                <a:srgbClr val="FF0000"/>
              </a:solidFill>
            </a:rPr>
            <a:t>聯結兩種以上的概念</a:t>
          </a:r>
          <a:r>
            <a:rPr lang="zh-TW" altLang="en-US" dirty="0" smtClean="0"/>
            <a:t>進行比較、分析、創造、應用、推論、判斷。</a:t>
          </a:r>
          <a:endParaRPr lang="zh-TW" altLang="en-US" dirty="0"/>
        </a:p>
      </dgm:t>
    </dgm:pt>
    <dgm:pt modelId="{ADFA5DF3-3A9B-4538-B77B-D47E262CFF4F}" type="parTrans" cxnId="{E76F27D2-D3B0-405A-BBE8-33B603DF65BF}">
      <dgm:prSet/>
      <dgm:spPr/>
      <dgm:t>
        <a:bodyPr/>
        <a:lstStyle/>
        <a:p>
          <a:endParaRPr lang="zh-TW" altLang="en-US"/>
        </a:p>
      </dgm:t>
    </dgm:pt>
    <dgm:pt modelId="{4840CC23-860C-4B99-80CB-E45B0599455B}" type="sibTrans" cxnId="{E76F27D2-D3B0-405A-BBE8-33B603DF65BF}">
      <dgm:prSet/>
      <dgm:spPr/>
      <dgm:t>
        <a:bodyPr/>
        <a:lstStyle/>
        <a:p>
          <a:endParaRPr lang="zh-TW" altLang="en-US"/>
        </a:p>
      </dgm:t>
    </dgm:pt>
    <dgm:pt modelId="{3AB73EC4-718F-48A3-9A62-1433BA125A48}" type="pres">
      <dgm:prSet presAssocID="{689C3CD2-43EF-4639-8CAE-CCE72740295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60F66F3-6F4F-4C74-8247-4B7D09F1BEB9}" type="pres">
      <dgm:prSet presAssocID="{26F537CF-A2CB-4CC3-BB09-38B5B29A7B80}" presName="composite" presStyleCnt="0"/>
      <dgm:spPr/>
    </dgm:pt>
    <dgm:pt modelId="{3D86DD16-648E-44F3-9D12-9C4AE3727E1E}" type="pres">
      <dgm:prSet presAssocID="{26F537CF-A2CB-4CC3-BB09-38B5B29A7B80}" presName="LShape" presStyleLbl="alignNode1" presStyleIdx="0" presStyleCnt="5"/>
      <dgm:spPr/>
    </dgm:pt>
    <dgm:pt modelId="{312737D1-1AA4-4F46-8488-25E02BC40624}" type="pres">
      <dgm:prSet presAssocID="{26F537CF-A2CB-4CC3-BB09-38B5B29A7B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2CC64-4068-4506-8574-EB957A44E788}" type="pres">
      <dgm:prSet presAssocID="{26F537CF-A2CB-4CC3-BB09-38B5B29A7B80}" presName="Triangle" presStyleLbl="alignNode1" presStyleIdx="1" presStyleCnt="5"/>
      <dgm:spPr/>
    </dgm:pt>
    <dgm:pt modelId="{A6C2465F-799D-44EE-BC88-41DD9F550406}" type="pres">
      <dgm:prSet presAssocID="{8AD23337-A350-4733-B32D-6E9EAB74F231}" presName="sibTrans" presStyleCnt="0"/>
      <dgm:spPr/>
    </dgm:pt>
    <dgm:pt modelId="{C4C41032-EC28-44C2-A8A0-790BE840B7B9}" type="pres">
      <dgm:prSet presAssocID="{8AD23337-A350-4733-B32D-6E9EAB74F231}" presName="space" presStyleCnt="0"/>
      <dgm:spPr/>
    </dgm:pt>
    <dgm:pt modelId="{2CDA8798-923F-47F8-BD7B-FFD26855B57E}" type="pres">
      <dgm:prSet presAssocID="{AF974BD9-7CCC-45DC-87EA-BC92F0AEEBC3}" presName="composite" presStyleCnt="0"/>
      <dgm:spPr/>
    </dgm:pt>
    <dgm:pt modelId="{723658BB-5308-4998-9C78-67EA60A07581}" type="pres">
      <dgm:prSet presAssocID="{AF974BD9-7CCC-45DC-87EA-BC92F0AEEBC3}" presName="LShape" presStyleLbl="alignNode1" presStyleIdx="2" presStyleCnt="5"/>
      <dgm:spPr/>
    </dgm:pt>
    <dgm:pt modelId="{C2E4F39C-638B-439F-853E-1616C836B965}" type="pres">
      <dgm:prSet presAssocID="{AF974BD9-7CCC-45DC-87EA-BC92F0AEEBC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D074BD-D687-40C8-A40E-D288210C105A}" type="pres">
      <dgm:prSet presAssocID="{AF974BD9-7CCC-45DC-87EA-BC92F0AEEBC3}" presName="Triangle" presStyleLbl="alignNode1" presStyleIdx="3" presStyleCnt="5"/>
      <dgm:spPr/>
    </dgm:pt>
    <dgm:pt modelId="{9ED14435-1501-4226-8F0D-B91EBA182DF2}" type="pres">
      <dgm:prSet presAssocID="{1FDB4D1A-68E0-415E-B214-0E7FF151DFF1}" presName="sibTrans" presStyleCnt="0"/>
      <dgm:spPr/>
    </dgm:pt>
    <dgm:pt modelId="{D7B45C86-65CC-485A-99EC-92503B110F2C}" type="pres">
      <dgm:prSet presAssocID="{1FDB4D1A-68E0-415E-B214-0E7FF151DFF1}" presName="space" presStyleCnt="0"/>
      <dgm:spPr/>
    </dgm:pt>
    <dgm:pt modelId="{4206C268-DD1D-4A1C-8D82-F00E6ACCE1A1}" type="pres">
      <dgm:prSet presAssocID="{900F102A-5622-4E87-A3DF-30953961C0E0}" presName="composite" presStyleCnt="0"/>
      <dgm:spPr/>
    </dgm:pt>
    <dgm:pt modelId="{DE0E3C8A-4CC2-4F14-87CC-10D1E71E4ABD}" type="pres">
      <dgm:prSet presAssocID="{900F102A-5622-4E87-A3DF-30953961C0E0}" presName="LShape" presStyleLbl="alignNode1" presStyleIdx="4" presStyleCnt="5"/>
      <dgm:spPr/>
    </dgm:pt>
    <dgm:pt modelId="{B2477820-DD58-4BFB-87D1-D4CA092F9BEF}" type="pres">
      <dgm:prSet presAssocID="{900F102A-5622-4E87-A3DF-30953961C0E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5E1AC5-5F27-4679-8DF5-1B6B328A7BB2}" srcId="{689C3CD2-43EF-4639-8CAE-CCE727402950}" destId="{AF974BD9-7CCC-45DC-87EA-BC92F0AEEBC3}" srcOrd="1" destOrd="0" parTransId="{A8A0C9FF-1889-4FCA-AF0D-2E7CA9E957B8}" sibTransId="{1FDB4D1A-68E0-415E-B214-0E7FF151DFF1}"/>
    <dgm:cxn modelId="{ACF607F2-EAD5-4C1E-BF85-7B967E07C0EA}" srcId="{689C3CD2-43EF-4639-8CAE-CCE727402950}" destId="{26F537CF-A2CB-4CC3-BB09-38B5B29A7B80}" srcOrd="0" destOrd="0" parTransId="{9583A1E1-D80E-456F-B7DE-59DAA8005EB1}" sibTransId="{8AD23337-A350-4733-B32D-6E9EAB74F231}"/>
    <dgm:cxn modelId="{F8B3FC95-D09A-4F8F-9C5B-8FCCF704E8D1}" type="presOf" srcId="{900F102A-5622-4E87-A3DF-30953961C0E0}" destId="{B2477820-DD58-4BFB-87D1-D4CA092F9BEF}" srcOrd="0" destOrd="0" presId="urn:microsoft.com/office/officeart/2009/3/layout/StepUpProcess"/>
    <dgm:cxn modelId="{407C317D-EC34-4DA4-BD1C-51599C3BF76C}" type="presOf" srcId="{26F537CF-A2CB-4CC3-BB09-38B5B29A7B80}" destId="{312737D1-1AA4-4F46-8488-25E02BC40624}" srcOrd="0" destOrd="0" presId="urn:microsoft.com/office/officeart/2009/3/layout/StepUpProcess"/>
    <dgm:cxn modelId="{E76F27D2-D3B0-405A-BBE8-33B603DF65BF}" srcId="{689C3CD2-43EF-4639-8CAE-CCE727402950}" destId="{900F102A-5622-4E87-A3DF-30953961C0E0}" srcOrd="2" destOrd="0" parTransId="{ADFA5DF3-3A9B-4538-B77B-D47E262CFF4F}" sibTransId="{4840CC23-860C-4B99-80CB-E45B0599455B}"/>
    <dgm:cxn modelId="{69D483F6-E26F-4F93-9E94-6B9B08D1D128}" type="presOf" srcId="{689C3CD2-43EF-4639-8CAE-CCE727402950}" destId="{3AB73EC4-718F-48A3-9A62-1433BA125A48}" srcOrd="0" destOrd="0" presId="urn:microsoft.com/office/officeart/2009/3/layout/StepUpProcess"/>
    <dgm:cxn modelId="{3278B96F-5C11-4E92-9A2F-B4801E30FFE6}" type="presOf" srcId="{AF974BD9-7CCC-45DC-87EA-BC92F0AEEBC3}" destId="{C2E4F39C-638B-439F-853E-1616C836B965}" srcOrd="0" destOrd="0" presId="urn:microsoft.com/office/officeart/2009/3/layout/StepUpProcess"/>
    <dgm:cxn modelId="{2F612506-4E76-4E30-8942-75DBF574F601}" type="presParOf" srcId="{3AB73EC4-718F-48A3-9A62-1433BA125A48}" destId="{260F66F3-6F4F-4C74-8247-4B7D09F1BEB9}" srcOrd="0" destOrd="0" presId="urn:microsoft.com/office/officeart/2009/3/layout/StepUpProcess"/>
    <dgm:cxn modelId="{A7C893FF-27D7-4F68-A2D2-21B07B07DFAE}" type="presParOf" srcId="{260F66F3-6F4F-4C74-8247-4B7D09F1BEB9}" destId="{3D86DD16-648E-44F3-9D12-9C4AE3727E1E}" srcOrd="0" destOrd="0" presId="urn:microsoft.com/office/officeart/2009/3/layout/StepUpProcess"/>
    <dgm:cxn modelId="{9555C271-0C1B-4CD9-B1BF-4A389CD172FB}" type="presParOf" srcId="{260F66F3-6F4F-4C74-8247-4B7D09F1BEB9}" destId="{312737D1-1AA4-4F46-8488-25E02BC40624}" srcOrd="1" destOrd="0" presId="urn:microsoft.com/office/officeart/2009/3/layout/StepUpProcess"/>
    <dgm:cxn modelId="{4F48E3E8-BCEB-40AE-B4AB-7FA819AFB2BF}" type="presParOf" srcId="{260F66F3-6F4F-4C74-8247-4B7D09F1BEB9}" destId="{6F62CC64-4068-4506-8574-EB957A44E788}" srcOrd="2" destOrd="0" presId="urn:microsoft.com/office/officeart/2009/3/layout/StepUpProcess"/>
    <dgm:cxn modelId="{4E3D543B-AD6D-40F0-A82C-5AFF970061AB}" type="presParOf" srcId="{3AB73EC4-718F-48A3-9A62-1433BA125A48}" destId="{A6C2465F-799D-44EE-BC88-41DD9F550406}" srcOrd="1" destOrd="0" presId="urn:microsoft.com/office/officeart/2009/3/layout/StepUpProcess"/>
    <dgm:cxn modelId="{34C90B52-F3F8-4621-9E4E-43DD1C088314}" type="presParOf" srcId="{A6C2465F-799D-44EE-BC88-41DD9F550406}" destId="{C4C41032-EC28-44C2-A8A0-790BE840B7B9}" srcOrd="0" destOrd="0" presId="urn:microsoft.com/office/officeart/2009/3/layout/StepUpProcess"/>
    <dgm:cxn modelId="{FFE6EF42-5E1E-4F82-9D40-1B61F6B003C3}" type="presParOf" srcId="{3AB73EC4-718F-48A3-9A62-1433BA125A48}" destId="{2CDA8798-923F-47F8-BD7B-FFD26855B57E}" srcOrd="2" destOrd="0" presId="urn:microsoft.com/office/officeart/2009/3/layout/StepUpProcess"/>
    <dgm:cxn modelId="{8AA4FAC2-E6CB-496A-8F7E-DE8810BAC0E6}" type="presParOf" srcId="{2CDA8798-923F-47F8-BD7B-FFD26855B57E}" destId="{723658BB-5308-4998-9C78-67EA60A07581}" srcOrd="0" destOrd="0" presId="urn:microsoft.com/office/officeart/2009/3/layout/StepUpProcess"/>
    <dgm:cxn modelId="{B25C3E0A-643C-4E43-94E0-D75E3BEC4719}" type="presParOf" srcId="{2CDA8798-923F-47F8-BD7B-FFD26855B57E}" destId="{C2E4F39C-638B-439F-853E-1616C836B965}" srcOrd="1" destOrd="0" presId="urn:microsoft.com/office/officeart/2009/3/layout/StepUpProcess"/>
    <dgm:cxn modelId="{648CFF64-9542-49DA-97ED-771C969FEEA2}" type="presParOf" srcId="{2CDA8798-923F-47F8-BD7B-FFD26855B57E}" destId="{5CD074BD-D687-40C8-A40E-D288210C105A}" srcOrd="2" destOrd="0" presId="urn:microsoft.com/office/officeart/2009/3/layout/StepUpProcess"/>
    <dgm:cxn modelId="{3F3CFB12-134D-4921-9F02-03CE2E591064}" type="presParOf" srcId="{3AB73EC4-718F-48A3-9A62-1433BA125A48}" destId="{9ED14435-1501-4226-8F0D-B91EBA182DF2}" srcOrd="3" destOrd="0" presId="urn:microsoft.com/office/officeart/2009/3/layout/StepUpProcess"/>
    <dgm:cxn modelId="{747D1015-0EDA-40B3-AEB6-65EE12B8BE35}" type="presParOf" srcId="{9ED14435-1501-4226-8F0D-B91EBA182DF2}" destId="{D7B45C86-65CC-485A-99EC-92503B110F2C}" srcOrd="0" destOrd="0" presId="urn:microsoft.com/office/officeart/2009/3/layout/StepUpProcess"/>
    <dgm:cxn modelId="{D8DF6A07-956B-4395-A64A-9324DADDE116}" type="presParOf" srcId="{3AB73EC4-718F-48A3-9A62-1433BA125A48}" destId="{4206C268-DD1D-4A1C-8D82-F00E6ACCE1A1}" srcOrd="4" destOrd="0" presId="urn:microsoft.com/office/officeart/2009/3/layout/StepUpProcess"/>
    <dgm:cxn modelId="{75DBE57F-83AD-49F2-9BC4-ACDFFC877A51}" type="presParOf" srcId="{4206C268-DD1D-4A1C-8D82-F00E6ACCE1A1}" destId="{DE0E3C8A-4CC2-4F14-87CC-10D1E71E4ABD}" srcOrd="0" destOrd="0" presId="urn:microsoft.com/office/officeart/2009/3/layout/StepUpProcess"/>
    <dgm:cxn modelId="{665C39F5-957B-4774-8E97-66EF2459003F}" type="presParOf" srcId="{4206C268-DD1D-4A1C-8D82-F00E6ACCE1A1}" destId="{B2477820-DD58-4BFB-87D1-D4CA092F9BE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9A06D-7E4B-4059-BBB1-6F9E3DF89F9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4833-DC8C-43DB-9346-9497979C8D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09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7F70-FBB9-480C-93AA-7395D986C313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E2D7-5208-40AC-AD58-84F3AE9EB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98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450C-16FA-40ED-AEBC-ABA67D86D2F8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73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2B71-3FA7-4D5A-8C37-5A629433C511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2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FB2-7810-499B-A5F9-4B9CBBF56EE9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0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 t="-8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SzPct val="130000"/>
              <a:buFontTx/>
              <a:buBlip>
                <a:blip r:embed="rId3"/>
              </a:buBlip>
              <a:defRPr/>
            </a:lvl1pPr>
            <a:lvl2pPr marL="800100" indent="-342900">
              <a:buClr>
                <a:schemeClr val="accent4">
                  <a:lumMod val="60000"/>
                  <a:lumOff val="40000"/>
                </a:schemeClr>
              </a:buClr>
              <a:buSzPct val="130000"/>
              <a:buFontTx/>
              <a:buBlip>
                <a:blip r:embed="rId4"/>
              </a:buBlip>
              <a:defRPr/>
            </a:lvl2pPr>
            <a:lvl3pPr marL="1143000" indent="-228600">
              <a:buSzPct val="130000"/>
              <a:buFontTx/>
              <a:buBlip>
                <a:blip r:embed="rId5"/>
              </a:buBlip>
              <a:defRPr/>
            </a:lvl3pPr>
            <a:lvl4pPr marL="1600200" indent="-228600">
              <a:buSzPct val="130000"/>
              <a:buFontTx/>
              <a:buBlip>
                <a:blip r:embed="rId6"/>
              </a:buBlip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634F-EB36-42B6-BDBF-938FACDD2F15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 sz="4800"/>
            </a:lvl1pPr>
          </a:lstStyle>
          <a:p>
            <a:fld id="{359D1077-69C1-4546-ADD7-03B893F61E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8477"/>
            <a:ext cx="8580120" cy="7722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580">
            <a:off x="10775132" y="283270"/>
            <a:ext cx="1114884" cy="14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C3FB-3377-452D-91D1-853CCE85BC78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28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bg>
      <p:bgPr>
        <a:blipFill dpi="0" rotWithShape="1">
          <a:blip r:embed="rId2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9320" y="1370172"/>
            <a:ext cx="10439400" cy="4351338"/>
          </a:xfrm>
        </p:spPr>
        <p:txBody>
          <a:bodyPr/>
          <a:lstStyle>
            <a:lvl1pPr marL="228600" indent="-228600">
              <a:buSzPct val="130000"/>
              <a:buFontTx/>
              <a:buBlip>
                <a:blip r:embed="rId3"/>
              </a:buBlip>
              <a:defRPr/>
            </a:lvl1pPr>
            <a:lvl2pPr marL="685800" indent="-228600">
              <a:buSzPct val="130000"/>
              <a:buFontTx/>
              <a:buBlip>
                <a:blip r:embed="rId4"/>
              </a:buBlip>
              <a:defRPr/>
            </a:lvl2pPr>
            <a:lvl3pPr marL="1143000" indent="-228600">
              <a:buSzPct val="130000"/>
              <a:buFontTx/>
              <a:buBlip>
                <a:blip r:embed="rId5"/>
              </a:buBlip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A2D3-1776-48CE-B198-4334233E211C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240520" y="6173787"/>
            <a:ext cx="2743200" cy="365125"/>
          </a:xfrm>
        </p:spPr>
        <p:txBody>
          <a:bodyPr/>
          <a:lstStyle>
            <a:lvl1pPr>
              <a:defRPr sz="4400"/>
            </a:lvl1pPr>
          </a:lstStyle>
          <a:p>
            <a:fld id="{359D1077-69C1-4546-ADD7-03B893F61E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9548"/>
            <a:ext cx="10515600" cy="42062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580">
            <a:off x="10816761" y="304809"/>
            <a:ext cx="1145197" cy="15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6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8F98-DBC4-4236-AB52-C74F81BD17FF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28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FBE0-FF6D-4FC2-B456-4C85E4748494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83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E3BD-C6DE-4F42-A9B1-255DFE10267E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48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D8-B531-45A0-A411-D0D9882D2836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31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4AAE-2125-4B69-AB61-FD89A4E59ECD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16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7940-5F71-422C-8B98-9F869D38A4D0}" type="datetime1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1077-69C1-4546-ADD7-03B893F61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79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523631" y="1111347"/>
            <a:ext cx="9433170" cy="3134043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年度國民教育輔導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學習領域輔導小組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「領域召集人培訓及回流增能研習」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539630" y="4439138"/>
            <a:ext cx="9144000" cy="196166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地理科分科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帶領人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永康國中 沙寶鳳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1" y="4715546"/>
            <a:ext cx="2030569" cy="20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23888" y="188913"/>
            <a:ext cx="1126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8400" indent="-11684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lang="zh-TW" altLang="en-US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問題</a:t>
            </a:r>
            <a:r>
              <a:rPr lang="en-US" altLang="zh-TW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6</a:t>
            </a:r>
            <a:r>
              <a:rPr lang="zh-TW" altLang="en-US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：</a:t>
            </a:r>
            <a:r>
              <a:rPr lang="zh-TW" altLang="en-US" b="1">
                <a:solidFill>
                  <a:srgbClr val="FF0000"/>
                </a:solidFill>
                <a:effectLst/>
                <a:latin typeface="標楷體" panose="03000509000000000000" pitchFamily="65" charset="-120"/>
              </a:rPr>
              <a:t>你同意哪一封信的論點？</a:t>
            </a:r>
            <a:r>
              <a:rPr lang="zh-TW" altLang="en-US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請參照兩封信件內容，並用</a:t>
            </a:r>
            <a:r>
              <a:rPr lang="zh-TW" altLang="en-US" b="1" u="sng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自己的文字</a:t>
            </a:r>
            <a:r>
              <a:rPr lang="zh-TW" altLang="en-US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解釋答案。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26874" r="15320" b="6694"/>
          <a:stretch>
            <a:fillRect/>
          </a:stretch>
        </p:blipFill>
        <p:spPr bwMode="auto">
          <a:xfrm>
            <a:off x="1868488" y="1628775"/>
            <a:ext cx="8932862" cy="4968875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40163" r="35252" b="52959"/>
          <a:stretch>
            <a:fillRect/>
          </a:stretch>
        </p:blipFill>
        <p:spPr bwMode="auto">
          <a:xfrm>
            <a:off x="5029200" y="1419225"/>
            <a:ext cx="5551488" cy="5207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873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type="body" idx="1"/>
          </p:nvPr>
        </p:nvSpPr>
        <p:spPr>
          <a:xfrm>
            <a:off x="0" y="755650"/>
            <a:ext cx="12192000" cy="5983288"/>
          </a:xfrm>
          <a:solidFill>
            <a:srgbClr val="CCFF66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2800" b="1" smtClean="0">
                <a:solidFill>
                  <a:srgbClr val="0000FF"/>
                </a:solidFill>
                <a:ea typeface="微軟正黑體" panose="020B0604030504040204" pitchFamily="34" charset="-120"/>
              </a:rPr>
              <a:t>未來的方式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b="1" smtClean="0">
                <a:ea typeface="新細明體" panose="02020500000000000000" pitchFamily="18" charset="-120"/>
              </a:rPr>
              <a:t>　　　</a:t>
            </a:r>
            <a:r>
              <a:rPr lang="zh-TW" altLang="en-US" sz="2800" b="1" smtClean="0">
                <a:solidFill>
                  <a:schemeClr val="tx2"/>
                </a:solidFill>
                <a:ea typeface="標楷體" panose="03000509000000000000" pitchFamily="65" charset="-120"/>
              </a:rPr>
              <a:t>想像一下，「遠距辦公」是件多麼美好的事，在電信的高速公路上班，你所有的工作都是在電腦上或是藉著電話完成！你不再需要讓你的身軀擠塞在擁擠的公車或火車上，也不必浪費好幾個小時在上班的往返路途上。你可以在任何你想工作的地方工作</a:t>
            </a:r>
            <a:r>
              <a:rPr lang="en-GB" altLang="zh-TW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1" smtClean="0">
                <a:solidFill>
                  <a:schemeClr val="tx2"/>
                </a:solidFill>
                <a:ea typeface="標楷體" panose="03000509000000000000" pitchFamily="65" charset="-120"/>
              </a:rPr>
              <a:t>想想，所有的工作機會也將因此而開啟！</a:t>
            </a:r>
            <a:r>
              <a:rPr lang="zh-TW" altLang="en-US" sz="2800" b="1" smtClean="0">
                <a:solidFill>
                  <a:schemeClr val="tx2"/>
                </a:solidFill>
                <a:ea typeface="新細明體" panose="02020500000000000000" pitchFamily="18" charset="-120"/>
              </a:rPr>
              <a:t>                                            　　　　　　　　　　　　　　　　　　　　　　　　　　　　  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</a:t>
            </a:r>
            <a:r>
              <a:rPr lang="zh-TW" altLang="en-US" sz="2800" b="1" u="sng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怡君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>
                <a:solidFill>
                  <a:srgbClr val="0000FF"/>
                </a:solidFill>
                <a:ea typeface="微軟正黑體" panose="020B0604030504040204" pitchFamily="34" charset="-120"/>
              </a:rPr>
              <a:t>即將形成的災難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</a:t>
            </a:r>
            <a:r>
              <a:rPr lang="zh-TW" altLang="en-US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縮短通勤的時數和減少通勤的體力耗損，很明顯的是一個好主意。但是，這樣的目標應該藉由改善大眾運輸，或確保工作地點是在居家附近來達成。</a:t>
            </a:r>
            <a:r>
              <a:rPr lang="zh-TW" altLang="zh-TW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遠距辦公應是改善生活方</a:t>
            </a:r>
            <a:r>
              <a:rPr lang="zh-TW" altLang="en-US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zh-TW" altLang="zh-TW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的某種構想，但</a:t>
            </a:r>
            <a:r>
              <a:rPr lang="zh-TW" altLang="en-US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只會導致人們變得越來越專注於自身。難道我們還要更進一步惡化我們的社會歸屬感嗎？                                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</a:t>
            </a:r>
            <a:r>
              <a:rPr lang="zh-TW" altLang="en-US" sz="2800" b="1" u="sng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志明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941763" y="139700"/>
            <a:ext cx="4802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lang="zh-TW" altLang="en-US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範例</a:t>
            </a:r>
            <a:r>
              <a:rPr lang="en-US" altLang="zh-TW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2:</a:t>
            </a:r>
            <a:r>
              <a:rPr lang="zh-TW" altLang="en-US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遠距辦公</a:t>
            </a:r>
            <a:r>
              <a:rPr lang="en-US" altLang="zh-TW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(2009)</a:t>
            </a:r>
          </a:p>
        </p:txBody>
      </p:sp>
    </p:spTree>
    <p:extLst>
      <p:ext uri="{BB962C8B-B14F-4D97-AF65-F5344CB8AC3E}">
        <p14:creationId xmlns:p14="http://schemas.microsoft.com/office/powerpoint/2010/main" val="2581220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內容版面配置區 2"/>
          <p:cNvSpPr>
            <a:spLocks/>
          </p:cNvSpPr>
          <p:nvPr/>
        </p:nvSpPr>
        <p:spPr bwMode="auto">
          <a:xfrm>
            <a:off x="0" y="908050"/>
            <a:ext cx="12192000" cy="30083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68400" indent="-11684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lnSpc>
                <a:spcPts val="3600"/>
              </a:lnSpc>
              <a:spcBef>
                <a:spcPts val="600"/>
              </a:spcBef>
            </a:pPr>
            <a:r>
              <a:rPr lang="zh-TW" altLang="en-US" sz="3200" b="1" u="sng">
                <a:solidFill>
                  <a:srgbClr val="FF0000"/>
                </a:solidFill>
                <a:effectLst/>
              </a:rPr>
              <a:t>問題</a:t>
            </a:r>
            <a:r>
              <a:rPr lang="en-US" altLang="zh-TW" sz="3200" b="1" u="sng">
                <a:solidFill>
                  <a:srgbClr val="FF0000"/>
                </a:solidFill>
                <a:effectLst/>
              </a:rPr>
              <a:t>1</a:t>
            </a:r>
            <a:r>
              <a:rPr lang="zh-TW" altLang="en-US" sz="3200" b="1" u="sng">
                <a:solidFill>
                  <a:srgbClr val="FF0000"/>
                </a:solidFill>
                <a:effectLst/>
              </a:rPr>
              <a:t>：「未來的方式」和「即將形成的災難」之間有什麼關係？</a:t>
            </a:r>
          </a:p>
          <a:p>
            <a:pPr algn="l" eaLnBrk="1" hangingPunct="1">
              <a:spcBef>
                <a:spcPts val="600"/>
              </a:spcBef>
            </a:pPr>
            <a:r>
              <a:rPr lang="en-GB" altLang="zh-TW" sz="3200" b="1">
                <a:solidFill>
                  <a:schemeClr val="tx2"/>
                </a:solidFill>
                <a:effectLst/>
              </a:rPr>
              <a:t>    </a:t>
            </a:r>
            <a:r>
              <a:rPr lang="en-GB" altLang="zh-TW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A  </a:t>
            </a:r>
            <a:r>
              <a:rPr lang="zh-TW" altLang="en-US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它們使用不同的論點達到相同的一般結論。</a:t>
            </a:r>
          </a:p>
          <a:p>
            <a:pPr algn="l" eaLnBrk="1" hangingPunct="1">
              <a:spcBef>
                <a:spcPts val="600"/>
              </a:spcBef>
            </a:pPr>
            <a:r>
              <a:rPr lang="en-GB" altLang="zh-TW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  B  </a:t>
            </a:r>
            <a:r>
              <a:rPr lang="zh-TW" altLang="en-US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它們以相同的文體書寫，但針對的是完全不同的議題。</a:t>
            </a:r>
          </a:p>
          <a:p>
            <a:pPr algn="l" eaLnBrk="1" hangingPunct="1">
              <a:spcBef>
                <a:spcPts val="600"/>
              </a:spcBef>
            </a:pPr>
            <a:r>
              <a:rPr lang="en-GB" altLang="zh-TW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  C  </a:t>
            </a:r>
            <a:r>
              <a:rPr lang="zh-TW" altLang="en-US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它們表達相同的一般看法，但是形成不同的結論。</a:t>
            </a:r>
          </a:p>
          <a:p>
            <a:pPr algn="l" eaLnBrk="1" hangingPunct="1">
              <a:spcBef>
                <a:spcPts val="600"/>
              </a:spcBef>
            </a:pPr>
            <a:r>
              <a:rPr lang="en-GB" altLang="zh-TW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  D  </a:t>
            </a:r>
            <a:r>
              <a:rPr lang="zh-TW" altLang="en-US" sz="3200" b="1">
                <a:solidFill>
                  <a:schemeClr val="tx2"/>
                </a:solidFill>
                <a:effectLst/>
                <a:latin typeface="標楷體" panose="03000509000000000000" pitchFamily="65" charset="-120"/>
              </a:rPr>
              <a:t>它們表達在相同的議題上的對立看法。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14388" y="260350"/>
            <a:ext cx="921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3333FF"/>
                </a:solidFill>
                <a:effectLst/>
              </a:rPr>
              <a:t>依據以上的</a:t>
            </a:r>
            <a:r>
              <a:rPr lang="en-US" altLang="zh-TW" sz="2800" b="1">
                <a:solidFill>
                  <a:srgbClr val="3333FF"/>
                </a:solidFill>
                <a:effectLst/>
              </a:rPr>
              <a:t>〈</a:t>
            </a:r>
            <a:r>
              <a:rPr lang="zh-TW" altLang="en-US" sz="2800" b="1">
                <a:solidFill>
                  <a:srgbClr val="3333FF"/>
                </a:solidFill>
                <a:effectLst/>
              </a:rPr>
              <a:t>遠距辦公</a:t>
            </a:r>
            <a:r>
              <a:rPr lang="en-US" altLang="zh-TW" sz="2800" b="1">
                <a:solidFill>
                  <a:srgbClr val="3333FF"/>
                </a:solidFill>
                <a:effectLst/>
              </a:rPr>
              <a:t>〉</a:t>
            </a:r>
            <a:r>
              <a:rPr lang="zh-TW" altLang="en-US" sz="2800" b="1">
                <a:solidFill>
                  <a:srgbClr val="3333FF"/>
                </a:solidFill>
                <a:effectLst/>
              </a:rPr>
              <a:t>回答下列問題。</a:t>
            </a:r>
          </a:p>
        </p:txBody>
      </p:sp>
      <p:pic>
        <p:nvPicPr>
          <p:cNvPr id="15364" name="Picture 7" descr="掃瞄0026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45178" r="18230" b="37167"/>
          <a:stretch>
            <a:fillRect/>
          </a:stretch>
        </p:blipFill>
        <p:spPr bwMode="auto">
          <a:xfrm>
            <a:off x="2351088" y="4941888"/>
            <a:ext cx="8832850" cy="15716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3888" y="4292600"/>
            <a:ext cx="10272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effectLst/>
                <a:ea typeface="微軟正黑體" panose="020B0604030504040204" pitchFamily="34" charset="-120"/>
              </a:rPr>
              <a:t>題旨：統整與解釋</a:t>
            </a:r>
            <a:r>
              <a:rPr lang="zh-TW" altLang="en-US" sz="2800" b="1">
                <a:solidFill>
                  <a:srgbClr val="FF0000"/>
                </a:solidFill>
                <a:effectLst/>
              </a:rPr>
              <a:t>：</a:t>
            </a:r>
            <a:r>
              <a:rPr lang="zh-TW" altLang="en-US" sz="2800" b="1">
                <a:solidFill>
                  <a:srgbClr val="FF0000"/>
                </a:solidFill>
                <a:effectLst/>
                <a:ea typeface="微軟正黑體" panose="020B0604030504040204" pitchFamily="34" charset="-120"/>
              </a:rPr>
              <a:t>形成廣泛的理解</a:t>
            </a:r>
          </a:p>
        </p:txBody>
      </p:sp>
    </p:spTree>
    <p:extLst>
      <p:ext uri="{BB962C8B-B14F-4D97-AF65-F5344CB8AC3E}">
        <p14:creationId xmlns:p14="http://schemas.microsoft.com/office/powerpoint/2010/main" val="2253472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0" r="1256" b="5710"/>
          <a:stretch>
            <a:fillRect/>
          </a:stretch>
        </p:blipFill>
        <p:spPr bwMode="auto">
          <a:xfrm>
            <a:off x="334963" y="1412875"/>
            <a:ext cx="11522075" cy="477996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23913" y="509588"/>
            <a:ext cx="979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樣本試題可參考</a:t>
            </a:r>
            <a:r>
              <a:rPr lang="zh-TW" altLang="en-US" sz="4000" b="1" u="sng" dirty="0">
                <a:solidFill>
                  <a:srgbClr val="FF0000"/>
                </a:solidFill>
                <a:effectLst/>
                <a:latin typeface="標楷體" panose="03000509000000000000" pitchFamily="65" charset="-120"/>
              </a:rPr>
              <a:t>臺灣</a:t>
            </a:r>
            <a:r>
              <a:rPr lang="en-US" altLang="zh-TW" sz="4000" b="1" u="sng" dirty="0">
                <a:solidFill>
                  <a:srgbClr val="FF0000"/>
                </a:solidFill>
                <a:effectLst/>
                <a:latin typeface="標楷體" panose="03000509000000000000" pitchFamily="65" charset="-120"/>
              </a:rPr>
              <a:t>PISA</a:t>
            </a:r>
            <a:r>
              <a:rPr lang="zh-TW" altLang="en-US" sz="4000" b="1" u="sng" dirty="0">
                <a:solidFill>
                  <a:srgbClr val="FF0000"/>
                </a:solidFill>
                <a:effectLst/>
                <a:latin typeface="標楷體" panose="03000509000000000000" pitchFamily="65" charset="-120"/>
              </a:rPr>
              <a:t>國家研究中心</a:t>
            </a:r>
          </a:p>
        </p:txBody>
      </p:sp>
    </p:spTree>
    <p:extLst>
      <p:ext uri="{BB962C8B-B14F-4D97-AF65-F5344CB8AC3E}">
        <p14:creationId xmlns:p14="http://schemas.microsoft.com/office/powerpoint/2010/main" val="2523789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提升教學成效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曼陀羅思考圖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7" y="1847849"/>
            <a:ext cx="9959097" cy="4771891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426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5"/>
          <p:cNvSpPr txBox="1">
            <a:spLocks noChangeArrowheads="1"/>
          </p:cNvSpPr>
          <p:nvPr/>
        </p:nvSpPr>
        <p:spPr bwMode="auto">
          <a:xfrm>
            <a:off x="292100" y="146050"/>
            <a:ext cx="69024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例</a:t>
            </a:r>
            <a:r>
              <a:rPr lang="en-US" altLang="zh-TW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(9)</a:t>
            </a:r>
            <a:r>
              <a:rPr lang="zh-TW" altLang="en-US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清領前後期之超級比一比</a:t>
            </a:r>
          </a:p>
        </p:txBody>
      </p:sp>
      <p:grpSp>
        <p:nvGrpSpPr>
          <p:cNvPr id="49155" name="群組 8"/>
          <p:cNvGrpSpPr>
            <a:grpSpLocks/>
          </p:cNvGrpSpPr>
          <p:nvPr/>
        </p:nvGrpSpPr>
        <p:grpSpPr bwMode="auto">
          <a:xfrm>
            <a:off x="311150" y="1116013"/>
            <a:ext cx="7089775" cy="5365750"/>
            <a:chOff x="311150" y="1115529"/>
            <a:chExt cx="7089775" cy="5366234"/>
          </a:xfrm>
        </p:grpSpPr>
        <p:pic>
          <p:nvPicPr>
            <p:cNvPr id="49160" name="圖片 10" descr="IMG_20140922_195145.jpg"/>
            <p:cNvPicPr>
              <a:picLocks noChangeAspect="1"/>
            </p:cNvPicPr>
            <p:nvPr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" t="3279"/>
            <a:stretch>
              <a:fillRect/>
            </a:stretch>
          </p:blipFill>
          <p:spPr bwMode="auto">
            <a:xfrm>
              <a:off x="311150" y="1155700"/>
              <a:ext cx="7089775" cy="5326063"/>
            </a:xfrm>
            <a:prstGeom prst="rect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>
              <a:spLocks noChangeArrowheads="1"/>
            </p:cNvSpPr>
            <p:nvPr/>
          </p:nvSpPr>
          <p:spPr bwMode="auto">
            <a:xfrm>
              <a:off x="5830888" y="1115529"/>
              <a:ext cx="1525587" cy="473118"/>
            </a:xfrm>
            <a:prstGeom prst="rect">
              <a:avLst/>
            </a:prstGeom>
            <a:solidFill>
              <a:srgbClr val="D9D9D9"/>
            </a:solidFill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000" dirty="0"/>
            </a:p>
          </p:txBody>
        </p:sp>
      </p:grpSp>
      <p:grpSp>
        <p:nvGrpSpPr>
          <p:cNvPr id="3" name="群組 12"/>
          <p:cNvGrpSpPr>
            <a:grpSpLocks/>
          </p:cNvGrpSpPr>
          <p:nvPr/>
        </p:nvGrpSpPr>
        <p:grpSpPr bwMode="auto">
          <a:xfrm>
            <a:off x="4511675" y="984250"/>
            <a:ext cx="7216775" cy="5387975"/>
            <a:chOff x="-988545" y="1606379"/>
            <a:chExt cx="7216350" cy="5387546"/>
          </a:xfrm>
        </p:grpSpPr>
        <p:pic>
          <p:nvPicPr>
            <p:cNvPr id="49158" name="圖片 13" descr="IMG_20140922_195533.jpg"/>
            <p:cNvPicPr>
              <a:picLocks noChangeAspect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" b="2908"/>
            <a:stretch>
              <a:fillRect/>
            </a:stretch>
          </p:blipFill>
          <p:spPr bwMode="auto">
            <a:xfrm>
              <a:off x="-988545" y="1631091"/>
              <a:ext cx="7216350" cy="5362834"/>
            </a:xfrm>
            <a:prstGeom prst="rect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>
              <a:spLocks noChangeArrowheads="1"/>
            </p:cNvSpPr>
            <p:nvPr/>
          </p:nvSpPr>
          <p:spPr bwMode="auto">
            <a:xfrm>
              <a:off x="4819776" y="1606379"/>
              <a:ext cx="1309610" cy="473037"/>
            </a:xfrm>
            <a:prstGeom prst="rect">
              <a:avLst/>
            </a:prstGeom>
            <a:solidFill>
              <a:srgbClr val="D9D9D9"/>
            </a:solidFill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2000" dirty="0"/>
            </a:p>
          </p:txBody>
        </p:sp>
      </p:grpSp>
      <p:sp>
        <p:nvSpPr>
          <p:cNvPr id="10" name="Rectangle 2"/>
          <p:cNvSpPr txBox="1">
            <a:spLocks/>
          </p:cNvSpPr>
          <p:nvPr/>
        </p:nvSpPr>
        <p:spPr bwMode="auto">
          <a:xfrm>
            <a:off x="7553325" y="158750"/>
            <a:ext cx="3717925" cy="709613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6075" indent="-346075">
              <a:lnSpc>
                <a:spcPct val="110000"/>
              </a:lnSpc>
              <a:buFont typeface="Arial" charset="0"/>
              <a:buNone/>
              <a:defRPr/>
            </a:pPr>
            <a:r>
              <a:rPr lang="zh-TW" altLang="en-US" sz="4400" b="1" dirty="0">
                <a:solidFill>
                  <a:schemeClr val="tx2"/>
                </a:solidFill>
                <a:effectLst/>
                <a:latin typeface="標楷體" pitchFamily="65" charset="-120"/>
              </a:rPr>
              <a:t>曼陀羅思考法</a:t>
            </a:r>
            <a:endParaRPr lang="en-US" altLang="zh-TW" sz="4400" b="1" dirty="0">
              <a:solidFill>
                <a:schemeClr val="tx2"/>
              </a:solidFill>
              <a:effectLst/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203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提升教學成效策略</a:t>
            </a:r>
            <a:r>
              <a:rPr lang="en-US" altLang="zh-TW" dirty="0" smtClean="0"/>
              <a:t>-</a:t>
            </a:r>
            <a:r>
              <a:rPr lang="zh-TW" altLang="en-US" dirty="0" smtClean="0"/>
              <a:t>曼陀羅思考圖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新接班級的第一次的嘗試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一</a:t>
            </a:r>
            <a:r>
              <a:rPr lang="zh-TW" altLang="en-US" dirty="0"/>
              <a:t>、</a:t>
            </a:r>
            <a:r>
              <a:rPr lang="zh-TW" altLang="en-US" dirty="0" smtClean="0"/>
              <a:t>對象</a:t>
            </a:r>
            <a:r>
              <a:rPr lang="en-US" altLang="zh-TW" dirty="0" smtClean="0"/>
              <a:t>:</a:t>
            </a:r>
            <a:r>
              <a:rPr lang="zh-TW" altLang="en-US" dirty="0" smtClean="0"/>
              <a:t>國三剛接的普通班學生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二、教學目標</a:t>
            </a:r>
            <a:r>
              <a:rPr lang="en-US" altLang="zh-TW" dirty="0" smtClean="0"/>
              <a:t>:</a:t>
            </a:r>
            <a:r>
              <a:rPr lang="zh-TW" altLang="en-US" b="1" dirty="0" smtClean="0">
                <a:solidFill>
                  <a:srgbClr val="FF0000"/>
                </a:solidFill>
              </a:rPr>
              <a:t>統整西、歐各國的產業特色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三、活動實施時間</a:t>
            </a:r>
            <a:r>
              <a:rPr lang="en-US" altLang="zh-TW" dirty="0" smtClean="0"/>
              <a:t>:</a:t>
            </a:r>
            <a:r>
              <a:rPr lang="zh-TW" altLang="en-US" dirty="0" smtClean="0"/>
              <a:t>西、北歐課程完成或上完西歐之後。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四</a:t>
            </a:r>
            <a:r>
              <a:rPr lang="zh-TW" altLang="en-US" dirty="0" smtClean="0"/>
              <a:t>、說明作業書寫方式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b="1" dirty="0" smtClean="0">
                <a:solidFill>
                  <a:srgbClr val="FF0000"/>
                </a:solidFill>
              </a:rPr>
              <a:t>5</a:t>
            </a:r>
            <a:r>
              <a:rPr lang="zh-TW" altLang="en-US" b="1" dirty="0" smtClean="0">
                <a:solidFill>
                  <a:srgbClr val="FF0000"/>
                </a:solidFill>
              </a:rPr>
              <a:t>分鐘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回家作業，需</a:t>
            </a:r>
            <a:r>
              <a:rPr lang="en-US" altLang="zh-TW" dirty="0" smtClean="0"/>
              <a:t>10-15</a:t>
            </a:r>
            <a:r>
              <a:rPr lang="zh-TW" altLang="en-US" dirty="0" smtClean="0"/>
              <a:t>分鐘完成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以課本為主要參考資料，佐以網路搜尋。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如果有</a:t>
            </a:r>
            <a:r>
              <a:rPr lang="zh-TW" altLang="en-US" dirty="0"/>
              <a:t>借</a:t>
            </a:r>
            <a:r>
              <a:rPr lang="zh-TW" altLang="en-US" dirty="0" smtClean="0"/>
              <a:t>別人抄，要在作業上註明抄的人是誰。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尊重智慧財產權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交換確認內容是否正確</a:t>
            </a:r>
            <a:r>
              <a:rPr lang="zh-TW" altLang="en-US" dirty="0" smtClean="0">
                <a:sym typeface="Wingdings" panose="05000000000000000000" pitchFamily="2" charset="2"/>
              </a:rPr>
              <a:t>教師收回審閱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五</a:t>
            </a:r>
            <a:r>
              <a:rPr lang="zh-TW" altLang="en-US" dirty="0">
                <a:sym typeface="Wingdings" panose="05000000000000000000" pitchFamily="2" charset="2"/>
              </a:rPr>
              <a:t>、</a:t>
            </a:r>
            <a:r>
              <a:rPr lang="zh-TW" altLang="en-US" dirty="0" smtClean="0">
                <a:sym typeface="Wingdings" panose="05000000000000000000" pitchFamily="2" charset="2"/>
              </a:rPr>
              <a:t>進行賓果遊戲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連滿一條線即賓果</a:t>
            </a:r>
            <a:r>
              <a:rPr lang="en-US" altLang="zh-TW" dirty="0" smtClean="0">
                <a:sym typeface="Wingdings" panose="05000000000000000000" pitchFamily="2" charset="2"/>
              </a:rPr>
              <a:t>)---</a:t>
            </a:r>
            <a:r>
              <a:rPr lang="en-US" altLang="zh-TW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10</a:t>
            </a:r>
            <a:r>
              <a:rPr lang="zh-TW" altLang="en-US" b="1" dirty="0" smtClean="0">
                <a:solidFill>
                  <a:srgbClr val="FF0000"/>
                </a:solidFill>
              </a:rPr>
              <a:t>分鐘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470"/>
            <a:ext cx="9144000" cy="674853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524001" y="1390918"/>
            <a:ext cx="4378817" cy="6439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68042" y="1658200"/>
            <a:ext cx="4378817" cy="6439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524000" y="4969098"/>
            <a:ext cx="4378817" cy="6439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6168041" y="4827431"/>
            <a:ext cx="4378817" cy="6439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8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</a:t>
            </a:r>
            <a:r>
              <a:rPr lang="zh-TW" altLang="en-US" dirty="0" smtClean="0"/>
              <a:t>圖應用</a:t>
            </a:r>
            <a:r>
              <a:rPr lang="en-US" altLang="zh-TW" dirty="0" smtClean="0"/>
              <a:t>2-</a:t>
            </a:r>
            <a:r>
              <a:rPr lang="zh-TW" altLang="en-US" dirty="0" smtClean="0"/>
              <a:t>複習統整</a:t>
            </a:r>
            <a:endParaRPr lang="zh-TW" altLang="en-US" dirty="0"/>
          </a:p>
        </p:txBody>
      </p:sp>
      <p:sp>
        <p:nvSpPr>
          <p:cNvPr id="4" name="內容版面配置區 4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849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新接班級的第二次的嘗試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一、對象</a:t>
            </a:r>
            <a:r>
              <a:rPr lang="en-US" altLang="zh-TW" dirty="0" smtClean="0"/>
              <a:t>:</a:t>
            </a:r>
            <a:r>
              <a:rPr lang="zh-TW" altLang="en-US" dirty="0" smtClean="0"/>
              <a:t>國三剛接的普通班學生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二、教學目標</a:t>
            </a:r>
            <a:r>
              <a:rPr lang="en-US" altLang="zh-TW" dirty="0" smtClean="0"/>
              <a:t>:</a:t>
            </a:r>
            <a:r>
              <a:rPr lang="zh-TW" altLang="en-US" b="1" dirty="0" smtClean="0">
                <a:solidFill>
                  <a:srgbClr val="FF0000"/>
                </a:solidFill>
              </a:rPr>
              <a:t>統整俄羅斯的產業發展特色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三、活動實施時間</a:t>
            </a:r>
            <a:r>
              <a:rPr lang="en-US" altLang="zh-TW" dirty="0" smtClean="0"/>
              <a:t>:</a:t>
            </a:r>
            <a:r>
              <a:rPr lang="zh-TW" altLang="en-US" dirty="0" smtClean="0"/>
              <a:t>第二次段考前。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四、下課前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(15</a:t>
            </a:r>
            <a:r>
              <a:rPr lang="zh-TW" altLang="en-US" b="1" dirty="0" smtClean="0">
                <a:solidFill>
                  <a:srgbClr val="FF0000"/>
                </a:solidFill>
              </a:rPr>
              <a:t>分鐘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需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分鐘完成，可</a:t>
            </a:r>
            <a:r>
              <a:rPr lang="zh-TW" altLang="en-US" b="1" dirty="0" smtClean="0">
                <a:solidFill>
                  <a:srgbClr val="FF0000"/>
                </a:solidFill>
              </a:rPr>
              <a:t>翻閱課本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交換確認內容是否正確</a:t>
            </a:r>
            <a:r>
              <a:rPr lang="zh-TW" altLang="en-US" dirty="0" smtClean="0">
                <a:sym typeface="Wingdings" panose="05000000000000000000" pitchFamily="2" charset="2"/>
              </a:rPr>
              <a:t>教師收回審閱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/>
              <a:t>*</a:t>
            </a:r>
            <a:r>
              <a:rPr lang="zh-TW" altLang="en-US" b="1" dirty="0" smtClean="0">
                <a:solidFill>
                  <a:srgbClr val="FF0000"/>
                </a:solidFill>
              </a:rPr>
              <a:t>設定基本要完成的格數。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*</a:t>
            </a:r>
            <a:r>
              <a:rPr lang="zh-TW" altLang="en-US" dirty="0" smtClean="0"/>
              <a:t>多元評量成績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   A</a:t>
            </a:r>
            <a:r>
              <a:rPr lang="en-US" altLang="zh-TW" baseline="30000" dirty="0" smtClean="0"/>
              <a:t>+ </a:t>
            </a:r>
            <a:r>
              <a:rPr lang="en-US" altLang="zh-TW" dirty="0" smtClean="0"/>
              <a:t>100 A95 A</a:t>
            </a:r>
            <a:r>
              <a:rPr lang="en-US" altLang="zh-TW" baseline="30000" dirty="0" smtClean="0"/>
              <a:t>-</a:t>
            </a:r>
            <a:r>
              <a:rPr lang="en-US" altLang="zh-TW" dirty="0" smtClean="0"/>
              <a:t>90</a:t>
            </a:r>
            <a:endParaRPr lang="en-US" altLang="zh-TW" baseline="30000" dirty="0" smtClean="0"/>
          </a:p>
          <a:p>
            <a:pPr marL="0" indent="0">
              <a:buNone/>
            </a:pPr>
            <a:r>
              <a:rPr lang="en-US" altLang="zh-TW" dirty="0" smtClean="0"/>
              <a:t>   B</a:t>
            </a:r>
            <a:r>
              <a:rPr lang="en-US" altLang="zh-TW" baseline="30000" dirty="0" smtClean="0"/>
              <a:t>+  </a:t>
            </a:r>
            <a:r>
              <a:rPr lang="en-US" altLang="zh-TW" dirty="0" smtClean="0"/>
              <a:t>86  B83  B</a:t>
            </a:r>
            <a:r>
              <a:rPr lang="en-US" altLang="zh-TW" baseline="30000" dirty="0" smtClean="0"/>
              <a:t>-</a:t>
            </a:r>
            <a:r>
              <a:rPr lang="en-US" altLang="zh-TW" dirty="0" smtClean="0"/>
              <a:t>80</a:t>
            </a:r>
          </a:p>
          <a:p>
            <a:pPr marL="0" indent="0">
              <a:buNone/>
            </a:pPr>
            <a:r>
              <a:rPr lang="en-US" altLang="zh-TW" dirty="0" smtClean="0"/>
              <a:t>   C</a:t>
            </a:r>
            <a:r>
              <a:rPr lang="en-US" altLang="zh-TW" baseline="30000" dirty="0" smtClean="0"/>
              <a:t>+  </a:t>
            </a:r>
            <a:r>
              <a:rPr lang="en-US" altLang="zh-TW" dirty="0" smtClean="0"/>
              <a:t>76  C73  C</a:t>
            </a:r>
            <a:r>
              <a:rPr lang="en-US" altLang="zh-TW" baseline="30000" dirty="0" smtClean="0"/>
              <a:t>-</a:t>
            </a:r>
            <a:r>
              <a:rPr lang="en-US" altLang="zh-TW" dirty="0" smtClean="0"/>
              <a:t>70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52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曼陀羅思考圖應用</a:t>
            </a:r>
            <a:r>
              <a:rPr lang="en-US" altLang="zh-TW" dirty="0"/>
              <a:t>2-</a:t>
            </a:r>
            <a:r>
              <a:rPr lang="zh-TW" altLang="en-US" dirty="0"/>
              <a:t>複習統整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" b="50333"/>
          <a:stretch/>
        </p:blipFill>
        <p:spPr>
          <a:xfrm>
            <a:off x="1652789" y="914400"/>
            <a:ext cx="8994156" cy="5969359"/>
          </a:xfrm>
        </p:spPr>
      </p:pic>
    </p:spTree>
    <p:extLst>
      <p:ext uri="{BB962C8B-B14F-4D97-AF65-F5344CB8AC3E}">
        <p14:creationId xmlns:p14="http://schemas.microsoft.com/office/powerpoint/2010/main" val="17689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076" y="159063"/>
            <a:ext cx="10515600" cy="1325563"/>
          </a:xfrm>
        </p:spPr>
        <p:txBody>
          <a:bodyPr/>
          <a:lstStyle/>
          <a:p>
            <a:r>
              <a:rPr lang="zh-TW" altLang="en-US" dirty="0"/>
              <a:t>曼陀羅思考圖應用</a:t>
            </a:r>
            <a:r>
              <a:rPr lang="en-US" altLang="zh-TW" dirty="0"/>
              <a:t>2-</a:t>
            </a:r>
            <a:r>
              <a:rPr lang="zh-TW" altLang="en-US" dirty="0"/>
              <a:t>複習統整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5" b="2789"/>
          <a:stretch/>
        </p:blipFill>
        <p:spPr>
          <a:xfrm>
            <a:off x="1525591" y="1259726"/>
            <a:ext cx="8717406" cy="5893245"/>
          </a:xfrm>
        </p:spPr>
      </p:pic>
      <p:cxnSp>
        <p:nvCxnSpPr>
          <p:cNvPr id="5" name="直線單箭頭接點 4"/>
          <p:cNvCxnSpPr/>
          <p:nvPr/>
        </p:nvCxnSpPr>
        <p:spPr>
          <a:xfrm flipV="1">
            <a:off x="6697014" y="3477296"/>
            <a:ext cx="798490" cy="528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5737002" y="3296992"/>
            <a:ext cx="11010" cy="708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4108361" y="3296992"/>
            <a:ext cx="641520" cy="667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4032161" y="4430332"/>
            <a:ext cx="793920" cy="86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6697014" y="4533364"/>
            <a:ext cx="798490" cy="128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4108361" y="4795683"/>
            <a:ext cx="717720" cy="56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5748012" y="4825029"/>
            <a:ext cx="0" cy="6484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6814812" y="4795683"/>
            <a:ext cx="680692" cy="56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今天的重點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72123"/>
              </p:ext>
            </p:extLst>
          </p:nvPr>
        </p:nvGraphicFramePr>
        <p:xfrm>
          <a:off x="838200" y="1473200"/>
          <a:ext cx="1051560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37634" y="1867286"/>
            <a:ext cx="52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前言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94835" y="3188117"/>
            <a:ext cx="56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一、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94835" y="4404124"/>
            <a:ext cx="68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二</a:t>
            </a:r>
            <a:r>
              <a:rPr lang="zh-TW" altLang="en-US" sz="2400" dirty="0" smtClean="0"/>
              <a:t>、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07584" y="5512159"/>
            <a:ext cx="55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三</a:t>
            </a:r>
            <a:r>
              <a:rPr lang="zh-TW" altLang="en-US" sz="2400" dirty="0" smtClean="0"/>
              <a:t>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9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曼陀羅思考圖應用</a:t>
            </a:r>
            <a:r>
              <a:rPr lang="en-US" altLang="zh-TW" dirty="0"/>
              <a:t>3-</a:t>
            </a:r>
            <a:r>
              <a:rPr lang="zh-TW" altLang="en-US" b="1" dirty="0">
                <a:solidFill>
                  <a:srgbClr val="FF0000"/>
                </a:solidFill>
              </a:rPr>
              <a:t>上課筆記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6278" y="1825625"/>
            <a:ext cx="8343072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/>
              <a:t>新接班級的第三次的嘗試</a:t>
            </a:r>
            <a:r>
              <a:rPr lang="en-US" altLang="zh-TW" sz="3200" dirty="0"/>
              <a:t>:</a:t>
            </a:r>
          </a:p>
          <a:p>
            <a:pPr marL="0" indent="0">
              <a:buNone/>
            </a:pPr>
            <a:r>
              <a:rPr lang="zh-TW" altLang="en-US" sz="2400" dirty="0"/>
              <a:t>一、對象</a:t>
            </a:r>
            <a:r>
              <a:rPr lang="en-US" altLang="zh-TW" sz="2400" dirty="0"/>
              <a:t>:</a:t>
            </a:r>
            <a:r>
              <a:rPr lang="zh-TW" altLang="en-US" sz="2400" dirty="0"/>
              <a:t>國三普通班學生</a:t>
            </a:r>
            <a:r>
              <a:rPr lang="en-US" altLang="zh-TW" sz="2400" dirty="0"/>
              <a:t>(</a:t>
            </a:r>
            <a:r>
              <a:rPr lang="zh-TW" altLang="en-US" sz="2400" dirty="0"/>
              <a:t>第二次段考後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二、教學目標</a:t>
            </a:r>
            <a:r>
              <a:rPr lang="en-US" altLang="zh-TW" sz="2400" dirty="0"/>
              <a:t>:</a:t>
            </a:r>
            <a:r>
              <a:rPr lang="zh-TW" altLang="en-US" sz="2400" b="1" dirty="0">
                <a:solidFill>
                  <a:srgbClr val="FF0000"/>
                </a:solidFill>
              </a:rPr>
              <a:t>統整美式工業的特色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dirty="0"/>
              <a:t>三、活動實施時間</a:t>
            </a:r>
            <a:r>
              <a:rPr lang="en-US" altLang="zh-TW" sz="2400" dirty="0"/>
              <a:t>:</a:t>
            </a:r>
            <a:r>
              <a:rPr lang="zh-TW" altLang="en-US" sz="2400" dirty="0"/>
              <a:t>北美洲第三堂課。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四、</a:t>
            </a:r>
            <a:r>
              <a:rPr lang="zh-TW" altLang="en-US" sz="2400" b="1" dirty="0">
                <a:solidFill>
                  <a:srgbClr val="FF0000"/>
                </a:solidFill>
              </a:rPr>
              <a:t>下課前</a:t>
            </a:r>
            <a:r>
              <a:rPr lang="en-US" altLang="zh-TW" sz="2400" b="1" dirty="0">
                <a:solidFill>
                  <a:srgbClr val="FF0000"/>
                </a:solidFill>
              </a:rPr>
              <a:t>10</a:t>
            </a:r>
            <a:r>
              <a:rPr lang="zh-TW" altLang="en-US" sz="2400" b="1" dirty="0">
                <a:solidFill>
                  <a:srgbClr val="FF0000"/>
                </a:solidFill>
              </a:rPr>
              <a:t>分鐘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包含下一次課程的檢討共需</a:t>
            </a:r>
            <a:r>
              <a:rPr lang="en-US" altLang="zh-TW" sz="2400" dirty="0"/>
              <a:t>15</a:t>
            </a:r>
            <a:r>
              <a:rPr lang="zh-TW" altLang="en-US" sz="2400" dirty="0"/>
              <a:t>分鐘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先於</a:t>
            </a:r>
            <a:r>
              <a:rPr lang="zh-TW" altLang="en-US" sz="2400" b="1" dirty="0">
                <a:solidFill>
                  <a:srgbClr val="FF0000"/>
                </a:solidFill>
              </a:rPr>
              <a:t>投影片中</a:t>
            </a:r>
            <a:r>
              <a:rPr lang="zh-TW" altLang="en-US" sz="2400" dirty="0"/>
              <a:t>介紹相關的美式企業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學生回家後補上該企業的中文名稱</a:t>
            </a:r>
            <a:endParaRPr lang="en-US" altLang="zh-TW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49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</a:t>
            </a:r>
            <a:r>
              <a:rPr lang="zh-TW" altLang="en-US" dirty="0" smtClean="0"/>
              <a:t>圖應用</a:t>
            </a:r>
            <a:r>
              <a:rPr lang="en-US" altLang="zh-TW" dirty="0" smtClean="0"/>
              <a:t>3-</a:t>
            </a:r>
            <a:r>
              <a:rPr lang="zh-TW" altLang="en-US" dirty="0" smtClean="0"/>
              <a:t>上課筆記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0" b="15424"/>
          <a:stretch/>
        </p:blipFill>
        <p:spPr>
          <a:xfrm>
            <a:off x="686389" y="2296527"/>
            <a:ext cx="9242566" cy="40598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9" b="14789"/>
          <a:stretch/>
        </p:blipFill>
        <p:spPr>
          <a:xfrm>
            <a:off x="1036324" y="2342050"/>
            <a:ext cx="9009276" cy="4014300"/>
          </a:xfrm>
          <a:prstGeom prst="rect">
            <a:avLst/>
          </a:prstGeom>
        </p:spPr>
      </p:pic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7" b="15341"/>
          <a:stretch/>
        </p:blipFill>
        <p:spPr>
          <a:xfrm>
            <a:off x="686389" y="1736211"/>
            <a:ext cx="11451885" cy="49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曼陀羅思考圖</a:t>
            </a:r>
            <a:r>
              <a:rPr lang="zh-TW" altLang="en-US" dirty="0" smtClean="0"/>
              <a:t>應用</a:t>
            </a:r>
            <a:r>
              <a:rPr lang="en-US" altLang="zh-TW" dirty="0" smtClean="0"/>
              <a:t>4-</a:t>
            </a:r>
            <a:r>
              <a:rPr lang="zh-TW" altLang="en-US" dirty="0"/>
              <a:t>上課筆記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不公平咖啡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殖民式經濟的困境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9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曼陀羅思考圖</a:t>
            </a:r>
            <a:r>
              <a:rPr lang="zh-TW" altLang="en-US" dirty="0" smtClean="0"/>
              <a:t>應用</a:t>
            </a:r>
            <a:r>
              <a:rPr lang="en-US" altLang="zh-TW" dirty="0" smtClean="0"/>
              <a:t>5-</a:t>
            </a:r>
            <a:r>
              <a:rPr lang="zh-TW" altLang="en-US" dirty="0"/>
              <a:t>國一周末班課程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21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曼陀羅思考圖</a:t>
            </a:r>
            <a:r>
              <a:rPr lang="zh-TW" altLang="en-US" dirty="0" smtClean="0"/>
              <a:t>應用</a:t>
            </a:r>
            <a:r>
              <a:rPr lang="en-US" altLang="zh-TW" dirty="0" smtClean="0"/>
              <a:t>4-</a:t>
            </a:r>
            <a:r>
              <a:rPr lang="zh-TW" altLang="en-US" dirty="0" smtClean="0"/>
              <a:t>國一周末班課程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" y="1202588"/>
            <a:ext cx="5801782" cy="435133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79" y="1202588"/>
            <a:ext cx="5400541" cy="40504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09" y="3068392"/>
            <a:ext cx="5052811" cy="37896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1180722"/>
            <a:ext cx="7358130" cy="55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曼陀羅思考圖</a:t>
            </a:r>
            <a:r>
              <a:rPr lang="zh-TW" altLang="en-US" dirty="0" smtClean="0"/>
              <a:t>應用</a:t>
            </a:r>
            <a:r>
              <a:rPr lang="en-US" altLang="zh-TW" dirty="0" smtClean="0"/>
              <a:t>6-</a:t>
            </a:r>
            <a:r>
              <a:rPr lang="zh-TW" altLang="en-US" dirty="0" smtClean="0"/>
              <a:t>國三複習課程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季風氣候觀念統整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0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提升教學成效工作坊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曼陀羅思考圖的應用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37882" y="1325563"/>
            <a:ext cx="10872202" cy="4351338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各組依據主題設計曼陀羅思考圖的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引導鷹架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(20min)</a:t>
            </a:r>
          </a:p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各組交換設計好的思考圖，進行書寫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(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10min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各組說明思考圖設計概念，並由他組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提供書寫後的建議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(30min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3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496888"/>
            <a:ext cx="10058400" cy="102711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提升教學成效工作坊</a:t>
            </a: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-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曼陀羅思考圖的應用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1065213" y="1765479"/>
            <a:ext cx="10304462" cy="4787900"/>
          </a:xfrm>
          <a:solidFill>
            <a:srgbClr val="CCFF66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主題：</a:t>
            </a:r>
            <a:endParaRPr lang="en-US" altLang="zh-TW" sz="40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美洲的地形特徵</a:t>
            </a:r>
            <a:endParaRPr lang="en-US" altLang="zh-TW" sz="40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南美洲的氣候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熱帶雨林的特色</a:t>
            </a:r>
          </a:p>
        </p:txBody>
      </p:sp>
    </p:spTree>
    <p:extLst>
      <p:ext uri="{BB962C8B-B14F-4D97-AF65-F5344CB8AC3E}">
        <p14:creationId xmlns:p14="http://schemas.microsoft.com/office/powerpoint/2010/main" val="1250917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大家一起動動腦</a:t>
            </a:r>
            <a:r>
              <a:rPr lang="en-US" altLang="zh-TW" dirty="0"/>
              <a:t>(30min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0121"/>
              </p:ext>
            </p:extLst>
          </p:nvPr>
        </p:nvGraphicFramePr>
        <p:xfrm>
          <a:off x="838200" y="1847850"/>
          <a:ext cx="105156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美洲的地形特徵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370361"/>
              </p:ext>
            </p:extLst>
          </p:nvPr>
        </p:nvGraphicFramePr>
        <p:xfrm>
          <a:off x="838200" y="3262380"/>
          <a:ext cx="10515600" cy="1244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南美洲的氣候</a:t>
                      </a:r>
                      <a:endParaRPr lang="zh-TW" altLang="en-US" sz="18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585926"/>
              </p:ext>
            </p:extLst>
          </p:nvPr>
        </p:nvGraphicFramePr>
        <p:xfrm>
          <a:off x="838200" y="5086668"/>
          <a:ext cx="10515600" cy="1244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18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熱帶雨林的特色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6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305059" y="877664"/>
            <a:ext cx="9144000" cy="2387600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謝</a:t>
            </a:r>
            <a:r>
              <a:rPr lang="zh-TW" altLang="en-US" dirty="0"/>
              <a:t>謝聆聽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0633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潘慧玲、黃淑馨、李麗君、余霖、劉秀嫚、薛雅慈。</a:t>
            </a:r>
            <a:endParaRPr lang="en-US" altLang="zh-TW" dirty="0" smtClean="0"/>
          </a:p>
          <a:p>
            <a:r>
              <a:rPr lang="zh-TW" altLang="en-US" dirty="0" smtClean="0"/>
              <a:t>學習領導下的學習共同體進階手冊</a:t>
            </a:r>
            <a:r>
              <a:rPr lang="en-US" altLang="zh-TW" dirty="0" smtClean="0"/>
              <a:t>2.0</a:t>
            </a:r>
            <a:r>
              <a:rPr lang="zh-TW" altLang="en-US" dirty="0" smtClean="0"/>
              <a:t>版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劉慧蘭。新</a:t>
            </a:r>
            <a:r>
              <a:rPr lang="zh-TW" altLang="en-US" dirty="0"/>
              <a:t>北市鷺江國中教師</a:t>
            </a:r>
            <a:r>
              <a:rPr lang="en-US" altLang="zh-TW" dirty="0"/>
              <a:t>/</a:t>
            </a:r>
            <a:r>
              <a:rPr lang="zh-TW" altLang="en-US" dirty="0"/>
              <a:t>新北市社會領域輔導小組團員</a:t>
            </a:r>
          </a:p>
          <a:p>
            <a:r>
              <a:rPr lang="zh-TW" altLang="en-US" dirty="0" smtClean="0"/>
              <a:t>台南市共備工作坊分享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2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鼓勵</a:t>
            </a:r>
            <a:r>
              <a:rPr lang="zh-TW" altLang="en-US" dirty="0"/>
              <a:t>及促進孩子思考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9320" y="1370171"/>
            <a:ext cx="10439400" cy="506926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設計的內容提高問題的層次，以激發學生課堂中的思考。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單的設計多以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理解及統整性問題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為主，減少封閉題型，以促進反思。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導入、開展、挑戰的教學歷程中，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善用各種教學策略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以促進學生理解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學生的協同學習中，不斷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聆聽、串聯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其想法，以深化學生的思考。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返回教材的陳述中，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學生的討論與課本傳達的訊息，以促進學生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性思考。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中掌握學生各種伸展跳躍的時機並珍視其發生，從中鼓勵學生邁向高層次的思考。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5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如何促進孩子思考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9320" y="1468192"/>
            <a:ext cx="11074400" cy="53898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善用各種能提高問題思考層次的學習策略與教學法，以啟發及引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導學生思考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提問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激起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，引發學生主動探究和發展反思意識。</a:t>
            </a: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激勵更多學生相互交流與互助共學，培養合作能力。</a:t>
            </a: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藉由分享思考歷程，培養學生思路清晰與理性表達的能力。</a:t>
            </a: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搭建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學習鷹架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，提高學生的理解並深化學習。</a:t>
            </a: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判斷學生已習得的知識或已達成的技能水準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瞭解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學生不清楚或困惑之處，立即調整教學行為或修正課程設計。</a:t>
            </a: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運用高層次的問題，誘發學生進行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批判性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高水準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的思考。</a:t>
            </a: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透過師生的問與答，創造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動態學習環境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92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提問的問題類型可分為三類：</a:t>
            </a:r>
            <a:endParaRPr lang="en-US" altLang="zh-TW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2357748"/>
              </p:ext>
            </p:extLst>
          </p:nvPr>
        </p:nvGraphicFramePr>
        <p:xfrm>
          <a:off x="677819" y="2187575"/>
          <a:ext cx="104394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1077-69C1-4546-ADD7-03B893F61EE3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07582" y="2987898"/>
            <a:ext cx="248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低層次的</a:t>
            </a:r>
            <a:r>
              <a:rPr lang="zh-TW" altLang="en-US" sz="2400" dirty="0">
                <a:solidFill>
                  <a:srgbClr val="FF0000"/>
                </a:solidFill>
              </a:rPr>
              <a:t>事實性</a:t>
            </a:r>
            <a:r>
              <a:rPr lang="zh-TW" altLang="en-US" sz="2400" dirty="0" smtClean="0"/>
              <a:t>問題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記憶</a:t>
            </a:r>
            <a:r>
              <a:rPr lang="en-US" altLang="zh-TW" sz="2400" dirty="0" smtClean="0"/>
              <a:t>)</a:t>
            </a:r>
            <a:endParaRPr lang="zh-TW" altLang="en-US" sz="24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54708" y="2064731"/>
            <a:ext cx="248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中層次的</a:t>
            </a:r>
            <a:r>
              <a:rPr lang="zh-TW" altLang="en-US" sz="2400" dirty="0">
                <a:solidFill>
                  <a:srgbClr val="FF0000"/>
                </a:solidFill>
              </a:rPr>
              <a:t>理解性</a:t>
            </a:r>
            <a:r>
              <a:rPr lang="zh-TW" altLang="en-US" sz="2400" dirty="0" smtClean="0"/>
              <a:t>問題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思考</a:t>
            </a:r>
            <a:r>
              <a:rPr lang="en-US" altLang="zh-TW" sz="2400" dirty="0" smtClean="0"/>
              <a:t>)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97709" y="1325563"/>
            <a:ext cx="248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高層次的</a:t>
            </a:r>
            <a:r>
              <a:rPr lang="zh-TW" altLang="en-US" sz="2400" dirty="0">
                <a:solidFill>
                  <a:srgbClr val="FF0000"/>
                </a:solidFill>
              </a:rPr>
              <a:t>統整性</a:t>
            </a:r>
            <a:r>
              <a:rPr lang="zh-TW" altLang="en-US" sz="2400" dirty="0" smtClean="0"/>
              <a:t>問題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思考</a:t>
            </a:r>
            <a:r>
              <a:rPr lang="en-US" altLang="zh-TW" sz="2400" dirty="0" smtClean="0"/>
              <a:t>)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41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33469" r="11406" b="27022"/>
          <a:stretch>
            <a:fillRect/>
          </a:stretch>
        </p:blipFill>
        <p:spPr bwMode="auto">
          <a:xfrm>
            <a:off x="0" y="1173163"/>
            <a:ext cx="11866563" cy="42735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8356600" y="3389313"/>
            <a:ext cx="2735263" cy="936625"/>
          </a:xfrm>
          <a:prstGeom prst="ellipse">
            <a:avLst/>
          </a:prstGeom>
          <a:noFill/>
          <a:ln w="7620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180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328988" y="3357563"/>
            <a:ext cx="2733675" cy="936625"/>
          </a:xfrm>
          <a:prstGeom prst="ellipse">
            <a:avLst/>
          </a:prstGeom>
          <a:noFill/>
          <a:ln w="7620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180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0" y="3389313"/>
            <a:ext cx="2735263" cy="936625"/>
          </a:xfrm>
          <a:prstGeom prst="ellipse">
            <a:avLst/>
          </a:prstGeom>
          <a:noFill/>
          <a:ln w="7620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180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0338" y="5538788"/>
            <a:ext cx="90852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b="1" dirty="0">
                <a:solidFill>
                  <a:srgbClr val="FF0000"/>
                </a:solidFill>
                <a:effectLst/>
                <a:latin typeface="標楷體" pitchFamily="65" charset="-120"/>
              </a:rPr>
              <a:t>PISA</a:t>
            </a:r>
            <a:r>
              <a:rPr kumimoji="0" lang="zh-TW" altLang="en-US" b="1" dirty="0">
                <a:solidFill>
                  <a:srgbClr val="FF0000"/>
                </a:solidFill>
                <a:effectLst/>
                <a:latin typeface="標楷體" pitchFamily="65" charset="-120"/>
              </a:rPr>
              <a:t>期待一個公民應有的能力，</a:t>
            </a:r>
            <a:r>
              <a:rPr kumimoji="0" lang="zh-TW" altLang="en-US" b="1" dirty="0" smtClean="0">
                <a:solidFill>
                  <a:srgbClr val="FF0000"/>
                </a:solidFill>
                <a:effectLst/>
                <a:latin typeface="標楷體" pitchFamily="65" charset="-120"/>
              </a:rPr>
              <a:t>與社會科教學</a:t>
            </a:r>
            <a:r>
              <a:rPr kumimoji="0" lang="zh-TW" altLang="en-US" b="1" dirty="0">
                <a:solidFill>
                  <a:srgbClr val="FF0000"/>
                </a:solidFill>
                <a:effectLst/>
                <a:latin typeface="標楷體" pitchFamily="65" charset="-120"/>
              </a:rPr>
              <a:t>所欲培養的能力，有許多相通之處！</a:t>
            </a:r>
            <a:endParaRPr lang="zh-TW" alt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57350" y="247650"/>
            <a:ext cx="8467725" cy="708025"/>
          </a:xfrm>
          <a:prstGeom prst="rect">
            <a:avLst/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1F5C1F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rgbClr val="FFFF00"/>
                </a:solidFill>
                <a:effectLst/>
                <a:latin typeface="標楷體" pitchFamily="65" charset="-120"/>
              </a:rPr>
              <a:t>二、</a:t>
            </a:r>
            <a:r>
              <a:rPr lang="en-US" altLang="zh-TW" sz="4000" b="1" i="1" dirty="0">
                <a:solidFill>
                  <a:srgbClr val="FFFF00"/>
                </a:solidFill>
                <a:effectLst/>
                <a:latin typeface="+mn-lt"/>
                <a:ea typeface="+mj-ea"/>
              </a:rPr>
              <a:t>PISA</a:t>
            </a:r>
            <a:r>
              <a:rPr lang="zh-TW" altLang="en-US" sz="4000" b="1" dirty="0" smtClean="0">
                <a:solidFill>
                  <a:srgbClr val="FFFF00"/>
                </a:solidFill>
                <a:effectLst/>
                <a:latin typeface="+mn-lt"/>
                <a:ea typeface="+mj-ea"/>
              </a:rPr>
              <a:t>提供</a:t>
            </a:r>
            <a:r>
              <a:rPr lang="zh-TW" altLang="en-US" sz="4000" b="1" dirty="0" smtClean="0">
                <a:solidFill>
                  <a:srgbClr val="FFFF00"/>
                </a:solidFill>
                <a:ea typeface="+mj-ea"/>
              </a:rPr>
              <a:t>社會</a:t>
            </a:r>
            <a:r>
              <a:rPr lang="zh-TW" altLang="en-US" sz="4000" b="1" dirty="0">
                <a:solidFill>
                  <a:srgbClr val="FFFF00"/>
                </a:solidFill>
                <a:ea typeface="+mj-ea"/>
              </a:rPr>
              <a:t>科</a:t>
            </a:r>
            <a:r>
              <a:rPr lang="zh-TW" altLang="en-US" sz="4000" b="1" dirty="0" smtClean="0">
                <a:solidFill>
                  <a:srgbClr val="FFFF00"/>
                </a:solidFill>
                <a:effectLst/>
                <a:latin typeface="+mn-lt"/>
                <a:ea typeface="+mj-ea"/>
              </a:rPr>
              <a:t>教學</a:t>
            </a:r>
            <a:r>
              <a:rPr lang="zh-TW" altLang="en-US" sz="4000" b="1" dirty="0">
                <a:solidFill>
                  <a:srgbClr val="FFFF00"/>
                </a:solidFill>
                <a:effectLst/>
                <a:latin typeface="標楷體" pitchFamily="65" charset="-120"/>
              </a:rPr>
              <a:t>的啟發</a:t>
            </a:r>
          </a:p>
        </p:txBody>
      </p:sp>
    </p:spTree>
    <p:extLst>
      <p:ext uri="{BB962C8B-B14F-4D97-AF65-F5344CB8AC3E}">
        <p14:creationId xmlns:p14="http://schemas.microsoft.com/office/powerpoint/2010/main" val="3031737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100513" y="179388"/>
            <a:ext cx="387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lang="zh-TW" altLang="en-US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範例</a:t>
            </a:r>
            <a:r>
              <a:rPr lang="en-US" altLang="zh-TW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1:</a:t>
            </a:r>
            <a:r>
              <a:rPr lang="zh-TW" altLang="en-US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塗鴉</a:t>
            </a:r>
            <a:r>
              <a:rPr lang="en-US" altLang="zh-TW" b="1">
                <a:solidFill>
                  <a:srgbClr val="3333FF"/>
                </a:solidFill>
                <a:effectLst/>
                <a:latin typeface="標楷體" panose="03000509000000000000" pitchFamily="65" charset="-120"/>
              </a:rPr>
              <a:t>(2006)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28349" r="19713" b="26381"/>
          <a:stretch>
            <a:fillRect/>
          </a:stretch>
        </p:blipFill>
        <p:spPr bwMode="auto">
          <a:xfrm>
            <a:off x="393700" y="973138"/>
            <a:ext cx="11433175" cy="560705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88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27365" r="19011" b="7678"/>
          <a:stretch>
            <a:fillRect/>
          </a:stretch>
        </p:blipFill>
        <p:spPr bwMode="auto">
          <a:xfrm>
            <a:off x="357188" y="0"/>
            <a:ext cx="11450637" cy="685800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77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0" y="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lang="zh-TW" altLang="en-US" b="1">
                <a:solidFill>
                  <a:srgbClr val="0000FF"/>
                </a:solidFill>
                <a:effectLst/>
                <a:latin typeface="標楷體" panose="03000509000000000000" pitchFamily="65" charset="-120"/>
              </a:rPr>
              <a:t>前頁是發表在網路上有關塗鴉的兩封信</a:t>
            </a:r>
            <a:r>
              <a:rPr lang="zh-TW" altLang="en-US" b="1">
                <a:solidFill>
                  <a:srgbClr val="0000FF"/>
                </a:solidFill>
                <a:effectLst/>
              </a:rPr>
              <a:t>。塗鴉是指在牆上或其他地方不合法的畫畫或寫字。請參考信件回答下列問題。</a:t>
            </a:r>
            <a:endParaRPr lang="zh-TW" altLang="en-US" b="1">
              <a:solidFill>
                <a:srgbClr val="0000FF"/>
              </a:solidFill>
              <a:effectLst/>
              <a:latin typeface="標楷體" panose="03000509000000000000" pitchFamily="65" charset="-12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5825" y="1928813"/>
            <a:ext cx="5221288" cy="206216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lang="en-US" altLang="zh-TW" sz="3200" b="1">
                <a:solidFill>
                  <a:schemeClr val="tx2"/>
                </a:solidFill>
                <a:effectLst/>
              </a:rPr>
              <a:t>A</a:t>
            </a:r>
            <a:r>
              <a:rPr lang="zh-TW" altLang="en-US" sz="3200" b="1">
                <a:solidFill>
                  <a:schemeClr val="tx2"/>
                </a:solidFill>
                <a:effectLst/>
              </a:rPr>
              <a:t>  解釋什麼是塗鴉</a:t>
            </a:r>
            <a:endParaRPr lang="en-US" altLang="zh-TW" sz="3200" b="1">
              <a:solidFill>
                <a:schemeClr val="tx2"/>
              </a:solidFill>
              <a:effectLst/>
            </a:endParaRPr>
          </a:p>
          <a:p>
            <a:pPr algn="l" eaLnBrk="1" hangingPunct="1"/>
            <a:r>
              <a:rPr lang="en-US" altLang="zh-TW" sz="3200" b="1">
                <a:solidFill>
                  <a:schemeClr val="tx2"/>
                </a:solidFill>
                <a:effectLst/>
              </a:rPr>
              <a:t>B</a:t>
            </a:r>
            <a:r>
              <a:rPr lang="zh-TW" altLang="en-US" sz="3200" b="1">
                <a:solidFill>
                  <a:schemeClr val="tx2"/>
                </a:solidFill>
                <a:effectLst/>
              </a:rPr>
              <a:t>  發表對塗鴉的意見</a:t>
            </a:r>
            <a:endParaRPr lang="en-US" altLang="zh-TW" sz="3200" b="1">
              <a:solidFill>
                <a:schemeClr val="tx2"/>
              </a:solidFill>
              <a:effectLst/>
            </a:endParaRPr>
          </a:p>
          <a:p>
            <a:pPr algn="l" eaLnBrk="1" hangingPunct="1"/>
            <a:r>
              <a:rPr lang="en-US" altLang="zh-TW" sz="3200" b="1">
                <a:solidFill>
                  <a:schemeClr val="tx2"/>
                </a:solidFill>
                <a:effectLst/>
              </a:rPr>
              <a:t>C</a:t>
            </a:r>
            <a:r>
              <a:rPr lang="zh-TW" altLang="en-US" sz="3200" b="1">
                <a:solidFill>
                  <a:schemeClr val="tx2"/>
                </a:solidFill>
                <a:effectLst/>
              </a:rPr>
              <a:t>  證實塗鴉的流行程度</a:t>
            </a:r>
            <a:endParaRPr lang="en-US" altLang="zh-TW" sz="3200" b="1">
              <a:solidFill>
                <a:schemeClr val="tx2"/>
              </a:solidFill>
              <a:effectLst/>
            </a:endParaRPr>
          </a:p>
          <a:p>
            <a:pPr algn="l" eaLnBrk="1" hangingPunct="1"/>
            <a:r>
              <a:rPr lang="en-US" altLang="zh-TW" sz="3200" b="1">
                <a:solidFill>
                  <a:schemeClr val="tx2"/>
                </a:solidFill>
                <a:effectLst/>
              </a:rPr>
              <a:t>D</a:t>
            </a:r>
            <a:r>
              <a:rPr lang="zh-TW" altLang="en-US" sz="3200" b="1">
                <a:solidFill>
                  <a:schemeClr val="tx2"/>
                </a:solidFill>
                <a:effectLst/>
              </a:rPr>
              <a:t> 告訴讀者清除塗鴉的成本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19463" y="4843463"/>
            <a:ext cx="5129212" cy="1816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lang="zh-TW" altLang="en-US" sz="2800" b="1">
                <a:solidFill>
                  <a:schemeClr val="tx2"/>
                </a:solidFill>
                <a:effectLst/>
              </a:rPr>
              <a:t>計分：</a:t>
            </a:r>
            <a:endParaRPr lang="en-US" altLang="zh-TW" sz="2800" b="1">
              <a:solidFill>
                <a:schemeClr val="tx2"/>
              </a:solidFill>
              <a:effectLst/>
            </a:endParaRPr>
          </a:p>
          <a:p>
            <a:pPr algn="l" eaLnBrk="1" hangingPunct="1"/>
            <a:r>
              <a:rPr lang="zh-TW" altLang="en-US" sz="2800" b="1">
                <a:solidFill>
                  <a:schemeClr val="tx2"/>
                </a:solidFill>
                <a:effectLst/>
              </a:rPr>
              <a:t>代號</a:t>
            </a:r>
            <a:r>
              <a:rPr lang="en-US" altLang="zh-TW" sz="2800" b="1">
                <a:solidFill>
                  <a:schemeClr val="tx2"/>
                </a:solidFill>
                <a:effectLst/>
              </a:rPr>
              <a:t>1</a:t>
            </a:r>
            <a:r>
              <a:rPr lang="zh-TW" altLang="en-US" sz="2800" b="1">
                <a:solidFill>
                  <a:schemeClr val="tx2"/>
                </a:solidFill>
                <a:effectLst/>
              </a:rPr>
              <a:t>：</a:t>
            </a:r>
            <a:r>
              <a:rPr lang="en-US" altLang="zh-TW" sz="2800" b="1">
                <a:solidFill>
                  <a:schemeClr val="tx2"/>
                </a:solidFill>
                <a:effectLst/>
              </a:rPr>
              <a:t>B</a:t>
            </a:r>
            <a:r>
              <a:rPr lang="zh-TW" altLang="en-US" sz="2800" b="1">
                <a:solidFill>
                  <a:schemeClr val="tx2"/>
                </a:solidFill>
                <a:effectLst/>
              </a:rPr>
              <a:t> 發表對塗鴉的意見</a:t>
            </a:r>
            <a:endParaRPr lang="en-US" altLang="zh-TW" sz="2800" b="1">
              <a:solidFill>
                <a:schemeClr val="tx2"/>
              </a:solidFill>
              <a:effectLst/>
            </a:endParaRPr>
          </a:p>
          <a:p>
            <a:pPr algn="l" eaLnBrk="1" hangingPunct="1"/>
            <a:r>
              <a:rPr lang="zh-TW" altLang="en-US" sz="2800" b="1">
                <a:solidFill>
                  <a:schemeClr val="tx2"/>
                </a:solidFill>
                <a:effectLst/>
              </a:rPr>
              <a:t>代號</a:t>
            </a:r>
            <a:r>
              <a:rPr lang="en-US" altLang="zh-TW" sz="2800" b="1">
                <a:solidFill>
                  <a:schemeClr val="tx2"/>
                </a:solidFill>
                <a:effectLst/>
              </a:rPr>
              <a:t>0</a:t>
            </a:r>
            <a:r>
              <a:rPr lang="zh-TW" altLang="en-US" sz="2800" b="1">
                <a:solidFill>
                  <a:schemeClr val="tx2"/>
                </a:solidFill>
                <a:effectLst/>
              </a:rPr>
              <a:t>：其他答案</a:t>
            </a:r>
            <a:endParaRPr lang="en-US" altLang="zh-TW" sz="2800" b="1">
              <a:solidFill>
                <a:schemeClr val="tx2"/>
              </a:solidFill>
              <a:effectLst/>
            </a:endParaRPr>
          </a:p>
          <a:p>
            <a:pPr algn="l" eaLnBrk="1" hangingPunct="1"/>
            <a:r>
              <a:rPr lang="zh-TW" altLang="en-US" sz="2800" b="1">
                <a:solidFill>
                  <a:schemeClr val="tx2"/>
                </a:solidFill>
                <a:effectLst/>
              </a:rPr>
              <a:t>代號</a:t>
            </a:r>
            <a:r>
              <a:rPr lang="en-US" altLang="zh-TW" sz="2800" b="1">
                <a:solidFill>
                  <a:schemeClr val="tx2"/>
                </a:solidFill>
                <a:effectLst/>
              </a:rPr>
              <a:t>9</a:t>
            </a:r>
            <a:r>
              <a:rPr lang="zh-TW" altLang="en-US" sz="2800" b="1">
                <a:solidFill>
                  <a:schemeClr val="tx2"/>
                </a:solidFill>
                <a:effectLst/>
              </a:rPr>
              <a:t>：沒有作答</a:t>
            </a:r>
            <a:endParaRPr lang="en-US" altLang="zh-TW" sz="2800" b="1">
              <a:solidFill>
                <a:schemeClr val="tx2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4638" y="4140200"/>
            <a:ext cx="84947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/>
                <a:latin typeface="Arial" charset="0"/>
              </a:rPr>
              <a:t>題旨：形成廣泛的理解：辨認文章的目的</a:t>
            </a:r>
            <a:endParaRPr lang="zh-TW" altLang="en-US" dirty="0">
              <a:latin typeface="Arial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636713" y="1277938"/>
            <a:ext cx="7388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/>
            <a:r>
              <a:rPr lang="zh-TW" altLang="en-US" b="1">
                <a:solidFill>
                  <a:srgbClr val="FF0000"/>
                </a:solidFill>
                <a:effectLst/>
              </a:rPr>
              <a:t>問題</a:t>
            </a:r>
            <a:r>
              <a:rPr lang="en-US" altLang="zh-TW" b="1">
                <a:solidFill>
                  <a:srgbClr val="FF0000"/>
                </a:solidFill>
                <a:effectLst/>
              </a:rPr>
              <a:t>1</a:t>
            </a:r>
            <a:r>
              <a:rPr lang="zh-TW" altLang="en-US" b="1">
                <a:solidFill>
                  <a:srgbClr val="FF0000"/>
                </a:solidFill>
                <a:effectLst/>
              </a:rPr>
              <a:t>：這兩封信的寫作目的都在：</a:t>
            </a:r>
            <a:endParaRPr lang="en-US" altLang="zh-TW" b="1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5202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1386</Words>
  <Application>Microsoft Office PowerPoint</Application>
  <PresentationFormat>寬螢幕</PresentationFormat>
  <Paragraphs>148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Calibri</vt:lpstr>
      <vt:lpstr>Calibri Light</vt:lpstr>
      <vt:lpstr>Comic Sans MS</vt:lpstr>
      <vt:lpstr>Wingdings</vt:lpstr>
      <vt:lpstr>Office 佈景主題</vt:lpstr>
      <vt:lpstr>臺南市104年度國民教育輔導團 社會學習領域輔導小組 「領域召集人培訓及回流增能研習」</vt:lpstr>
      <vt:lpstr>今天的重點</vt:lpstr>
      <vt:lpstr>鼓勵及促進孩子思考：</vt:lpstr>
      <vt:lpstr>如何促進孩子思考?</vt:lpstr>
      <vt:lpstr>提問的問題類型可分為三類：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提升教學成效策略-曼陀羅思考圖</vt:lpstr>
      <vt:lpstr>PowerPoint 簡報</vt:lpstr>
      <vt:lpstr>提升教學成效策略-曼陀羅思考圖</vt:lpstr>
      <vt:lpstr>曼陀羅思考圖應用2-複習統整</vt:lpstr>
      <vt:lpstr>曼陀羅思考圖應用2-複習統整</vt:lpstr>
      <vt:lpstr>曼陀羅思考圖應用2-複習統整</vt:lpstr>
      <vt:lpstr>曼陀羅思考圖應用3-上課筆記</vt:lpstr>
      <vt:lpstr>曼陀羅思考圖應用3-上課筆記</vt:lpstr>
      <vt:lpstr>曼陀羅思考圖應用4-上課筆記</vt:lpstr>
      <vt:lpstr>曼陀羅思考圖應用5-國一周末班課程</vt:lpstr>
      <vt:lpstr>曼陀羅思考圖應用4-國一周末班課程</vt:lpstr>
      <vt:lpstr>曼陀羅思考圖應用6-國三複習課程</vt:lpstr>
      <vt:lpstr>提升教學成效工作坊-曼陀羅思考圖的應用</vt:lpstr>
      <vt:lpstr>提升教學成效工作坊-曼陀羅思考圖的應用</vt:lpstr>
      <vt:lpstr>大家一起動動腦(30min)</vt:lpstr>
      <vt:lpstr> 謝謝聆聽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從教師專業發展評鑑探究國中專業學習社群之成效：以高雄市為例</dc:title>
  <dc:creator>王楀瑄</dc:creator>
  <cp:lastModifiedBy>User</cp:lastModifiedBy>
  <cp:revision>154</cp:revision>
  <dcterms:created xsi:type="dcterms:W3CDTF">2015-12-11T13:48:51Z</dcterms:created>
  <dcterms:modified xsi:type="dcterms:W3CDTF">2016-01-03T12:40:55Z</dcterms:modified>
</cp:coreProperties>
</file>