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1216" r:id="rId2"/>
    <p:sldId id="1226" r:id="rId3"/>
    <p:sldId id="1224" r:id="rId4"/>
    <p:sldId id="1234" r:id="rId5"/>
    <p:sldId id="1228" r:id="rId6"/>
    <p:sldId id="1229" r:id="rId7"/>
    <p:sldId id="1230" r:id="rId8"/>
    <p:sldId id="1236" r:id="rId9"/>
    <p:sldId id="1235" r:id="rId10"/>
    <p:sldId id="1231" r:id="rId11"/>
    <p:sldId id="1232" r:id="rId12"/>
    <p:sldId id="1223" r:id="rId13"/>
    <p:sldId id="1217" r:id="rId14"/>
    <p:sldId id="1218" r:id="rId15"/>
    <p:sldId id="1219" r:id="rId16"/>
    <p:sldId id="1222" r:id="rId17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B0119"/>
    <a:srgbClr val="0000FF"/>
    <a:srgbClr val="CC6600"/>
    <a:srgbClr val="FF33CC"/>
    <a:srgbClr val="FF99FF"/>
    <a:srgbClr val="33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2005" autoAdjust="0"/>
  </p:normalViewPr>
  <p:slideViewPr>
    <p:cSldViewPr>
      <p:cViewPr varScale="1">
        <p:scale>
          <a:sx n="63" d="100"/>
          <a:sy n="63" d="100"/>
        </p:scale>
        <p:origin x="864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kumimoji="1"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kumimoji="1"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kumimoji="1"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kumimoji="1"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21E9252-8A26-4E65-AFC6-A4739D35C0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250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kumimoji="1"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kumimoji="1"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kumimoji="1"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kumimoji="1"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E08C0CD-E3B8-4D19-AAA2-EE0CA864F9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7517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83C9-AA2E-4156-8600-5D62772DB8A2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60361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83C9-AA2E-4156-8600-5D62772DB8A2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32948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83C9-AA2E-4156-8600-5D62772DB8A2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26167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1D82F-07C8-4B4B-B093-77E5AFC90934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73686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CE30E-1CE3-400F-8C77-2E83E5D632D1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1224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83C9-AA2E-4156-8600-5D62772DB8A2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5114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83C9-AA2E-4156-8600-5D62772DB8A2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5248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83C9-AA2E-4156-8600-5D62772DB8A2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1489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83C9-AA2E-4156-8600-5D62772DB8A2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0720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83C9-AA2E-4156-8600-5D62772DB8A2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4064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83C9-AA2E-4156-8600-5D62772DB8A2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8812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83C9-AA2E-4156-8600-5D62772DB8A2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71191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83C9-AA2E-4156-8600-5D62772DB8A2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5697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553200" cy="1524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66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28F3-7273-4968-860A-87054D9AC3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007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4D0AA-038B-426A-B984-5D6388517E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88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34200" y="473075"/>
            <a:ext cx="1752600" cy="55832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76400" y="473075"/>
            <a:ext cx="5105400" cy="55832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EBAF7-C327-4D09-8C81-EEA7B9721A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613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676400" y="473075"/>
            <a:ext cx="7010400" cy="14319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676400" y="1941513"/>
            <a:ext cx="3429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257800" y="1941513"/>
            <a:ext cx="3429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676400" y="4075113"/>
            <a:ext cx="3429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57800" y="4075113"/>
            <a:ext cx="3429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07ED-2E06-4FD9-978B-E36029A165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48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6400" y="473075"/>
            <a:ext cx="7010400" cy="14319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676400" y="1941513"/>
            <a:ext cx="7010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0583D-50D3-42F8-9F96-2934A1FF3E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855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8CF4-1155-4E01-BE4E-E16F8F0C3E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448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7974-734C-4A91-8CDC-4A608A0440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529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76400" y="1941513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57800" y="1941513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EAE1B-141E-438C-A2DC-DFB6647C7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501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B530-9D97-47B6-904B-9B06D6B3C7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39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19238-B7ED-4CBD-ABE3-144675FC68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25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BF51-AAE7-48DD-9DA3-49D4BE6DBD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973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417A-2A6F-46EE-AD6B-B282EDA911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849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7CED-B554-4C45-89E6-A0C5596FF1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523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73075"/>
            <a:ext cx="701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41513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F8CC530-689C-4E26-A0A1-44DE4CE779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150000"/>
        <a:buFont typeface="Wingdings" pitchFamily="2" charset="2"/>
        <a:buBlip>
          <a:blip r:embed="rId16"/>
        </a:buBlip>
        <a:defRPr sz="3200">
          <a:solidFill>
            <a:srgbClr val="F3F4D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Blip>
          <a:blip r:embed="rId16"/>
        </a:buBlip>
        <a:defRPr sz="2800">
          <a:solidFill>
            <a:srgbClr val="F3F4D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50000"/>
        <a:buFont typeface="Wingdings" pitchFamily="2" charset="2"/>
        <a:buBlip>
          <a:blip r:embed="rId16"/>
        </a:buBlip>
        <a:defRPr sz="2400">
          <a:solidFill>
            <a:srgbClr val="F3F4D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Blip>
          <a:blip r:embed="rId16"/>
        </a:buBlip>
        <a:defRPr sz="2000">
          <a:solidFill>
            <a:srgbClr val="F3F4D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Wingdings" pitchFamily="2" charset="2"/>
        <a:buBlip>
          <a:blip r:embed="rId16"/>
        </a:buBlip>
        <a:defRPr sz="2000">
          <a:solidFill>
            <a:srgbClr val="F3F4D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Wingdings" pitchFamily="2" charset="2"/>
        <a:buBlip>
          <a:blip r:embed="rId16"/>
        </a:buBlip>
        <a:defRPr sz="2000">
          <a:solidFill>
            <a:srgbClr val="F3F4D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Wingdings" pitchFamily="2" charset="2"/>
        <a:buBlip>
          <a:blip r:embed="rId16"/>
        </a:buBlip>
        <a:defRPr sz="2000">
          <a:solidFill>
            <a:srgbClr val="F3F4D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Wingdings" pitchFamily="2" charset="2"/>
        <a:buBlip>
          <a:blip r:embed="rId16"/>
        </a:buBlip>
        <a:defRPr sz="2000">
          <a:solidFill>
            <a:srgbClr val="F3F4D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Wingdings" pitchFamily="2" charset="2"/>
        <a:buBlip>
          <a:blip r:embed="rId16"/>
        </a:buBlip>
        <a:defRPr sz="2000">
          <a:solidFill>
            <a:srgbClr val="F3F4D8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n-iclong.blogspot.com/2015/01/21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66800" y="1772816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9pPr>
          </a:lstStyle>
          <a:p>
            <a:r>
              <a:rPr lang="zh-TW" altLang="en-US" sz="7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ea typeface="標楷體" pitchFamily="65" charset="-120"/>
              </a:rPr>
              <a:t>魔術雲霧</a:t>
            </a:r>
            <a:endParaRPr lang="zh-TW" altLang="en-US" sz="72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50" endPos="85000" dist="29997" dir="5400000" sy="-100000" algn="bl" rotWithShape="0"/>
              </a:effectLst>
              <a:latin typeface="標楷體" panose="03000509000000000000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40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99592" y="332656"/>
            <a:ext cx="806489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150000"/>
              <a:buFont typeface="Wingdings" pitchFamily="2" charset="2"/>
              <a:buBlip>
                <a:blip r:embed="rId4"/>
              </a:buBlip>
              <a:defRPr sz="3200">
                <a:solidFill>
                  <a:srgbClr val="F3F4D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Wingdings" pitchFamily="2" charset="2"/>
              <a:buBlip>
                <a:blip r:embed="rId4"/>
              </a:buBlip>
              <a:defRPr sz="2800">
                <a:solidFill>
                  <a:srgbClr val="F3F4D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50000"/>
              <a:buFont typeface="Wingdings" pitchFamily="2" charset="2"/>
              <a:buBlip>
                <a:blip r:embed="rId4"/>
              </a:buBlip>
              <a:defRPr sz="2400">
                <a:solidFill>
                  <a:srgbClr val="F3F4D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打開瓶蓋，一手點燃打火機，將火焰靠近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寶特瓶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口，拿寶特瓶的手，輕壓瓶身，可見火焰朝瓶內燃燒。</a:t>
            </a:r>
            <a:endParaRPr lang="zh-TW" altLang="en-US" sz="36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10801" r="10625" b="2400"/>
          <a:stretch/>
        </p:blipFill>
        <p:spPr>
          <a:xfrm>
            <a:off x="1907704" y="2348880"/>
            <a:ext cx="5832648" cy="42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74748" y="476672"/>
            <a:ext cx="78848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150000"/>
              <a:buFont typeface="Wingdings" pitchFamily="2" charset="2"/>
              <a:buBlip>
                <a:blip r:embed="rId4"/>
              </a:buBlip>
              <a:defRPr sz="3200">
                <a:solidFill>
                  <a:srgbClr val="F3F4D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Wingdings" pitchFamily="2" charset="2"/>
              <a:buBlip>
                <a:blip r:embed="rId4"/>
              </a:buBlip>
              <a:defRPr sz="2800">
                <a:solidFill>
                  <a:srgbClr val="F3F4D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50000"/>
              <a:buFont typeface="Wingdings" pitchFamily="2" charset="2"/>
              <a:buBlip>
                <a:blip r:embed="rId4"/>
              </a:buBlip>
              <a:defRPr sz="2400">
                <a:solidFill>
                  <a:srgbClr val="F3F4D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12.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口白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：「龍王很高興噴出火焰，騰雲駕霧回天上去了。」</a:t>
            </a:r>
            <a:endParaRPr lang="en-US" altLang="zh-TW" sz="36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0800" r="5113" b="8001"/>
          <a:stretch/>
        </p:blipFill>
        <p:spPr>
          <a:xfrm>
            <a:off x="755576" y="1916832"/>
            <a:ext cx="7882367" cy="48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2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624" y="589330"/>
            <a:ext cx="7010400" cy="10156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ea typeface="標楷體" pitchFamily="65" charset="-120"/>
              </a:rPr>
              <a:t>科學原理</a:t>
            </a:r>
            <a:endParaRPr lang="zh-TW" alt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50" endPos="85000" dist="29997" dir="5400000" sy="-100000" algn="bl" rotWithShape="0"/>
              </a:effectLst>
              <a:latin typeface="標楷體" panose="03000509000000000000" pitchFamily="65" charset="-120"/>
              <a:ea typeface="標楷體" pitchFamily="65" charset="-120"/>
            </a:endParaRPr>
          </a:p>
        </p:txBody>
      </p:sp>
      <p:sp>
        <p:nvSpPr>
          <p:cNvPr id="562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3608" y="2176885"/>
            <a:ext cx="7560840" cy="3412355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、絕熱膨脹：當氣體急劇膨脹時，因來不及吸收外界的熱量，便將自己一部份的能量轉變為膨脹作功所需的能量，於是氣體溫度</a:t>
            </a:r>
            <a:r>
              <a:rPr lang="zh-TW" altLang="en-US" sz="4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下降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97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雲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70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71600" y="1196752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B0119"/>
                </a:solidFill>
                <a:latin typeface="標楷體" pitchFamily="65" charset="-120"/>
              </a:rPr>
              <a:t>2</a:t>
            </a:r>
            <a:r>
              <a:rPr lang="zh-TW" altLang="en-US" sz="4000" dirty="0">
                <a:solidFill>
                  <a:srgbClr val="FB0119"/>
                </a:solidFill>
                <a:latin typeface="標楷體" pitchFamily="65" charset="-120"/>
              </a:rPr>
              <a:t>、絕熱壓縮：當對氣體壓縮時，外界作功轉換為氣體的熱能，於是氣體溫度便</a:t>
            </a:r>
            <a:r>
              <a:rPr lang="zh-TW" altLang="en-US" sz="4000" u="sng" dirty="0">
                <a:solidFill>
                  <a:srgbClr val="FB0119"/>
                </a:solidFill>
                <a:latin typeface="標楷體" pitchFamily="65" charset="-120"/>
              </a:rPr>
              <a:t>上升</a:t>
            </a:r>
            <a:r>
              <a:rPr lang="zh-TW" altLang="en-US" sz="4000" dirty="0" smtClean="0">
                <a:solidFill>
                  <a:srgbClr val="FB0119"/>
                </a:solidFill>
                <a:latin typeface="標楷體" pitchFamily="65" charset="-120"/>
              </a:rPr>
              <a:t>。</a:t>
            </a:r>
            <a:endParaRPr lang="en-US" altLang="zh-TW" sz="4000" dirty="0" smtClean="0">
              <a:solidFill>
                <a:srgbClr val="FB0119"/>
              </a:solidFill>
              <a:latin typeface="標楷體" pitchFamily="65" charset="-120"/>
            </a:endParaRPr>
          </a:p>
          <a:p>
            <a:endParaRPr lang="en-US" altLang="zh-TW" sz="4000" dirty="0" smtClean="0">
              <a:solidFill>
                <a:srgbClr val="FB0119"/>
              </a:solidFill>
              <a:latin typeface="標楷體" pitchFamily="65" charset="-120"/>
            </a:endParaRPr>
          </a:p>
          <a:p>
            <a:r>
              <a:rPr lang="en-US" altLang="zh-TW" sz="4000" dirty="0" smtClean="0">
                <a:solidFill>
                  <a:srgbClr val="FB0119"/>
                </a:solidFill>
                <a:latin typeface="標楷體" pitchFamily="65" charset="-120"/>
              </a:rPr>
              <a:t>3</a:t>
            </a:r>
            <a:r>
              <a:rPr lang="zh-TW" altLang="en-US" sz="4000" dirty="0" smtClean="0">
                <a:solidFill>
                  <a:srgbClr val="FB0119"/>
                </a:solidFill>
                <a:latin typeface="標楷體" pitchFamily="65" charset="-120"/>
              </a:rPr>
              <a:t>、此活動使用酒精的原因，是因為酒精較易揮發，產生雲霧的效果，非常明顯。最後，還有酷炫的聲光效果。</a:t>
            </a:r>
            <a:endParaRPr lang="zh-TW" altLang="en-US" sz="4000" dirty="0">
              <a:solidFill>
                <a:srgbClr val="FB0119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73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6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-14808" y="0"/>
            <a:ext cx="915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4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1640" y="836712"/>
            <a:ext cx="7128792" cy="5472608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4000" dirty="0" smtClean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當水蒸發變成水蒸氣後，水蒸氣在上升到高空的過程，因高空壓力較小，水蒸氣便進行</a:t>
            </a:r>
            <a:r>
              <a:rPr lang="zh-TW" altLang="en-US" sz="4000" u="sng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絕熱</a:t>
            </a:r>
            <a:r>
              <a:rPr lang="zh-TW" altLang="en-US" sz="4000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膨脹</a:t>
            </a:r>
            <a:r>
              <a:rPr lang="zh-TW" altLang="en-US" sz="4000" dirty="0" smtClean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，溫度下降，加上</a:t>
            </a:r>
            <a:r>
              <a:rPr lang="zh-TW" altLang="en-US" sz="4000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高空溫度亦較低，當水氣達飽和</a:t>
            </a:r>
            <a:r>
              <a:rPr lang="zh-TW" altLang="en-US" sz="4000" dirty="0" smtClean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且有</a:t>
            </a:r>
            <a:r>
              <a:rPr lang="zh-TW" altLang="en-US" sz="4000" u="sng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凝結核</a:t>
            </a:r>
            <a:r>
              <a:rPr lang="zh-TW" altLang="en-US" sz="4000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時，便凝結成小水滴，就是我們所見得雲。</a:t>
            </a:r>
          </a:p>
          <a:p>
            <a:pPr>
              <a:buFont typeface="Wingdings" pitchFamily="2" charset="2"/>
              <a:buNone/>
            </a:pPr>
            <a:endParaRPr lang="en-US" altLang="zh-TW" sz="3600" dirty="0">
              <a:solidFill>
                <a:srgbClr val="FB011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35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4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6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2764" y="836612"/>
            <a:ext cx="7658472" cy="5184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dirty="0">
              <a:solidFill>
                <a:srgbClr val="FB011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4000" dirty="0" smtClean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000" dirty="0" smtClean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線香在此實驗提供</a:t>
            </a:r>
            <a:r>
              <a:rPr lang="zh-TW" altLang="en-US" sz="4000" u="sng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凝結核</a:t>
            </a:r>
            <a:r>
              <a:rPr lang="zh-TW" altLang="en-US" sz="4000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。人造雨以</a:t>
            </a:r>
            <a:r>
              <a:rPr lang="zh-TW" altLang="en-US" sz="4000" u="sng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碘化銀</a:t>
            </a:r>
            <a:r>
              <a:rPr lang="zh-TW" altLang="en-US" sz="4000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或燃燒稻草為凝結核。</a:t>
            </a:r>
          </a:p>
          <a:p>
            <a:pPr>
              <a:lnSpc>
                <a:spcPct val="80000"/>
              </a:lnSpc>
            </a:pPr>
            <a:r>
              <a:rPr lang="en-US" altLang="zh-TW" sz="4000" dirty="0" smtClean="0">
                <a:solidFill>
                  <a:srgbClr val="FB0119"/>
                </a:solidFill>
                <a:ea typeface="標楷體" pitchFamily="65" charset="-120"/>
              </a:rPr>
              <a:t>6</a:t>
            </a:r>
            <a:r>
              <a:rPr lang="zh-TW" altLang="en-US" sz="4000" dirty="0" smtClean="0">
                <a:solidFill>
                  <a:srgbClr val="FB0119"/>
                </a:solidFill>
                <a:ea typeface="標楷體" pitchFamily="65" charset="-120"/>
              </a:rPr>
              <a:t>、</a:t>
            </a:r>
            <a:r>
              <a:rPr lang="zh-TW" altLang="en-US" sz="4000" dirty="0" smtClean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一般</a:t>
            </a:r>
            <a:r>
              <a:rPr lang="zh-TW" altLang="en-US" sz="4000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在工業區和城市</a:t>
            </a:r>
            <a:r>
              <a:rPr lang="zh-TW" altLang="en-US" sz="4000" dirty="0" smtClean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中心上空常會有一層薄霧，因為</a:t>
            </a:r>
            <a:r>
              <a:rPr lang="zh-TW" altLang="en-US" sz="4000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那裏有豐富的</a:t>
            </a:r>
            <a:r>
              <a:rPr lang="zh-TW" altLang="en-US" sz="4000" u="sng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凝結核</a:t>
            </a:r>
            <a:r>
              <a:rPr lang="zh-TW" altLang="en-US" sz="4000" dirty="0">
                <a:solidFill>
                  <a:srgbClr val="FB0119"/>
                </a:solidFill>
                <a:latin typeface="標楷體" pitchFamily="65" charset="-120"/>
                <a:ea typeface="標楷體" pitchFamily="65" charset="-120"/>
              </a:rPr>
              <a:t>存在。</a:t>
            </a:r>
          </a:p>
        </p:txBody>
      </p:sp>
    </p:spTree>
    <p:extLst>
      <p:ext uri="{BB962C8B-B14F-4D97-AF65-F5344CB8AC3E}">
        <p14:creationId xmlns:p14="http://schemas.microsoft.com/office/powerpoint/2010/main" val="13713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383631"/>
            <a:ext cx="7010400" cy="8309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zh-TW" sz="48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雲的形成</a:t>
            </a:r>
            <a:r>
              <a:rPr lang="zh-TW" altLang="zh-TW" sz="4800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示意圖</a:t>
            </a:r>
            <a:endParaRPr lang="zh-TW" altLang="en-US" sz="4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8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3"/>
            <a:ext cx="9144000" cy="554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6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66800" y="609655"/>
            <a:ext cx="701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9pPr>
          </a:lstStyle>
          <a:p>
            <a:r>
              <a:rPr lang="zh-TW" altLang="en-US" sz="5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ea typeface="標楷體" pitchFamily="65" charset="-120"/>
              </a:rPr>
              <a:t>實驗器材</a:t>
            </a:r>
            <a:endParaRPr lang="zh-TW" altLang="en-US" sz="5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50" endPos="85000" dist="29997" dir="5400000" sy="-100000" algn="bl" rotWithShape="0"/>
              </a:effectLst>
              <a:latin typeface="標楷體" panose="03000509000000000000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1600" y="2076149"/>
            <a:ext cx="7416824" cy="387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150000"/>
              <a:buFont typeface="Wingdings" pitchFamily="2" charset="2"/>
              <a:buBlip>
                <a:blip r:embed="rId4"/>
              </a:buBlip>
              <a:defRPr sz="3200">
                <a:solidFill>
                  <a:srgbClr val="F3F4D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Wingdings" pitchFamily="2" charset="2"/>
              <a:buBlip>
                <a:blip r:embed="rId4"/>
              </a:buBlip>
              <a:defRPr sz="2800">
                <a:solidFill>
                  <a:srgbClr val="F3F4D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50000"/>
              <a:buFont typeface="Wingdings" pitchFamily="2" charset="2"/>
              <a:buBlip>
                <a:blip r:embed="rId4"/>
              </a:buBlip>
              <a:defRPr sz="2400">
                <a:solidFill>
                  <a:srgbClr val="F3F4D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40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0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透明寶特瓶</a:t>
            </a:r>
            <a:endParaRPr lang="en-US" altLang="zh-TW" sz="40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線香</a:t>
            </a:r>
            <a:endParaRPr lang="en-US" altLang="zh-TW" sz="40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0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</a:t>
            </a:r>
            <a:r>
              <a:rPr lang="zh-TW" altLang="en-US" sz="40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風打火機</a:t>
            </a:r>
            <a:endParaRPr lang="en-US" altLang="zh-TW" sz="40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0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酒精</a:t>
            </a:r>
            <a:endParaRPr lang="en-US" altLang="zh-TW" sz="40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40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噴霧罐</a:t>
            </a:r>
            <a:endParaRPr lang="zh-TW" altLang="en-US" sz="40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 r="31888"/>
          <a:stretch/>
        </p:blipFill>
        <p:spPr>
          <a:xfrm>
            <a:off x="6156176" y="2072349"/>
            <a:ext cx="2033384" cy="440132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19850" y="594928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0" dirty="0">
                <a:solidFill>
                  <a:srgbClr val="FF0000"/>
                </a:solidFill>
                <a:latin typeface="標楷體" pitchFamily="65" charset="-120"/>
              </a:rPr>
              <a:t>噴霧罐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822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124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66800" y="476672"/>
            <a:ext cx="701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9pPr>
          </a:lstStyle>
          <a:p>
            <a:r>
              <a:rPr lang="zh-TW" altLang="en-US" sz="5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ea typeface="標楷體" pitchFamily="65" charset="-120"/>
              </a:rPr>
              <a:t>實驗步驟</a:t>
            </a:r>
            <a:endParaRPr lang="zh-TW" altLang="en-US" sz="5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50" endPos="85000" dist="29997" dir="5400000" sy="-100000" algn="bl" rotWithShape="0"/>
              </a:effectLst>
              <a:latin typeface="標楷體" panose="03000509000000000000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2432" y="2132856"/>
            <a:ext cx="5253228" cy="45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150000"/>
              <a:buFont typeface="Wingdings" pitchFamily="2" charset="2"/>
              <a:buBlip>
                <a:blip r:embed="rId4"/>
              </a:buBlip>
              <a:defRPr sz="3200">
                <a:solidFill>
                  <a:srgbClr val="F3F4D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Wingdings" pitchFamily="2" charset="2"/>
              <a:buBlip>
                <a:blip r:embed="rId4"/>
              </a:buBlip>
              <a:defRPr sz="2800">
                <a:solidFill>
                  <a:srgbClr val="F3F4D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50000"/>
              <a:buFont typeface="Wingdings" pitchFamily="2" charset="2"/>
              <a:buBlip>
                <a:blip r:embed="rId4"/>
              </a:buBlip>
              <a:defRPr sz="2400">
                <a:solidFill>
                  <a:srgbClr val="F3F4D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事前準備工作：提早十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分鐘，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將裝有酒精的噴霧罐，噴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酒精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入寶特瓶內，</a:t>
            </a:r>
            <a:r>
              <a:rPr lang="en-US" altLang="zh-TW" sz="3600" kern="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1250C.C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約噴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3~5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下。讓酒精揮發成酒精蒸氣。注意：要使用乾燥的寶特瓶才容易成功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1"/>
          <a:stretch/>
        </p:blipFill>
        <p:spPr>
          <a:xfrm>
            <a:off x="5122154" y="2564904"/>
            <a:ext cx="3986443" cy="3501007"/>
          </a:xfrm>
        </p:spPr>
      </p:pic>
    </p:spTree>
    <p:extLst>
      <p:ext uri="{BB962C8B-B14F-4D97-AF65-F5344CB8AC3E}">
        <p14:creationId xmlns:p14="http://schemas.microsoft.com/office/powerpoint/2010/main" val="18841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66800" y="476672"/>
            <a:ext cx="701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9pPr>
          </a:lstStyle>
          <a:p>
            <a:r>
              <a:rPr lang="zh-TW" altLang="en-US" sz="5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ea typeface="標楷體" pitchFamily="65" charset="-120"/>
              </a:rPr>
              <a:t>實驗步驟</a:t>
            </a:r>
            <a:endParaRPr lang="zh-TW" altLang="en-US" sz="5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50" endPos="85000" dist="29997" dir="5400000" sy="-100000" algn="bl" rotWithShape="0"/>
              </a:effectLst>
              <a:latin typeface="標楷體" panose="03000509000000000000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30992" y="1876674"/>
            <a:ext cx="7416824" cy="421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150000"/>
              <a:buFont typeface="Wingdings" pitchFamily="2" charset="2"/>
              <a:buBlip>
                <a:blip r:embed="rId4"/>
              </a:buBlip>
              <a:defRPr sz="3200">
                <a:solidFill>
                  <a:srgbClr val="F3F4D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Wingdings" pitchFamily="2" charset="2"/>
              <a:buBlip>
                <a:blip r:embed="rId4"/>
              </a:buBlip>
              <a:defRPr sz="2800">
                <a:solidFill>
                  <a:srgbClr val="F3F4D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50000"/>
              <a:buFont typeface="Wingdings" pitchFamily="2" charset="2"/>
              <a:buBlip>
                <a:blip r:embed="rId4"/>
              </a:buBlip>
              <a:defRPr sz="2400">
                <a:solidFill>
                  <a:srgbClr val="F3F4D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上課時詢問學生，口白：「民間傳說「司雨之神」負責降雨，你們知道是誰嗎？ 」</a:t>
            </a:r>
            <a:endParaRPr lang="en-US" altLang="zh-TW" sz="36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kern="0" dirty="0" err="1">
                <a:solidFill>
                  <a:srgbClr val="FF0000"/>
                </a:solidFill>
                <a:latin typeface="標楷體" pitchFamily="65" charset="-120"/>
              </a:rPr>
              <a:t>ANS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</a:rPr>
              <a:t>：</a:t>
            </a:r>
            <a:r>
              <a:rPr lang="zh-TW" altLang="en-US" sz="3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龍王</a:t>
            </a:r>
            <a:endParaRPr lang="en-US" altLang="zh-TW" sz="3600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口白： 「現在要產生雲霧，所以，我們要來召喚龍王。」</a:t>
            </a:r>
          </a:p>
          <a:p>
            <a:endParaRPr lang="en-US" altLang="zh-TW" sz="36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368325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TW" sz="3600" kern="0" dirty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33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27584" y="620688"/>
            <a:ext cx="74168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150000"/>
              <a:buFont typeface="Wingdings" pitchFamily="2" charset="2"/>
              <a:buBlip>
                <a:blip r:embed="rId4"/>
              </a:buBlip>
              <a:defRPr sz="3200">
                <a:solidFill>
                  <a:srgbClr val="F3F4D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Wingdings" pitchFamily="2" charset="2"/>
              <a:buBlip>
                <a:blip r:embed="rId4"/>
              </a:buBlip>
              <a:defRPr sz="2800">
                <a:solidFill>
                  <a:srgbClr val="F3F4D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50000"/>
              <a:buFont typeface="Wingdings" pitchFamily="2" charset="2"/>
              <a:buBlip>
                <a:blip r:embed="rId4"/>
              </a:buBlip>
              <a:defRPr sz="2400">
                <a:solidFill>
                  <a:srgbClr val="F3F4D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口白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：「要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召喚神明必須點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香呼請」，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點燃三柱線香後，將線香的火，放在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寶特瓶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口處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口白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「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呼請還必須念咒語」</a:t>
            </a:r>
            <a:endParaRPr lang="zh-TW" altLang="en-US" sz="36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/>
          <a:stretch/>
        </p:blipFill>
        <p:spPr>
          <a:xfrm>
            <a:off x="1475656" y="3264827"/>
            <a:ext cx="5760640" cy="3423654"/>
          </a:xfrm>
        </p:spPr>
      </p:pic>
    </p:spTree>
    <p:extLst>
      <p:ext uri="{BB962C8B-B14F-4D97-AF65-F5344CB8AC3E}">
        <p14:creationId xmlns:p14="http://schemas.microsoft.com/office/powerpoint/2010/main" val="10963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83568" y="692696"/>
            <a:ext cx="777686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150000"/>
              <a:buFont typeface="Wingdings" pitchFamily="2" charset="2"/>
              <a:buBlip>
                <a:blip r:embed="rId4"/>
              </a:buBlip>
              <a:defRPr sz="3200">
                <a:solidFill>
                  <a:srgbClr val="F3F4D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Wingdings" pitchFamily="2" charset="2"/>
              <a:buBlip>
                <a:blip r:embed="rId4"/>
              </a:buBlip>
              <a:defRPr sz="2800">
                <a:solidFill>
                  <a:srgbClr val="F3F4D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50000"/>
              <a:buFont typeface="Wingdings" pitchFamily="2" charset="2"/>
              <a:buBlip>
                <a:blip r:embed="rId4"/>
              </a:buBlip>
              <a:defRPr sz="2400">
                <a:solidFill>
                  <a:srgbClr val="F3F4D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口白：「一請地王公，二請三嬸婆，三請三叔公，天靈靈，地靈靈，龍王現身。」念口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白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時間，讓線香燃燒產生的白煙飄入瓶中，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10~12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秒鐘。</a:t>
            </a:r>
            <a:endParaRPr lang="en-US" altLang="zh-TW" sz="36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鎖緊瓶蓋，拿起寶特瓶雙手用力壓瓶身，口白：「見證奇蹟的時候到了。</a:t>
            </a:r>
            <a:r>
              <a:rPr lang="en-US" altLang="zh-TW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。」放鬆壓寶特瓶的雙手，即可看到白色煙霧。</a:t>
            </a:r>
          </a:p>
          <a:p>
            <a:pPr marL="0" indent="0">
              <a:buNone/>
            </a:pPr>
            <a:endParaRPr lang="zh-TW" altLang="en-US" sz="36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3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5" r="20909"/>
          <a:stretch/>
        </p:blipFill>
        <p:spPr>
          <a:xfrm>
            <a:off x="107504" y="1280438"/>
            <a:ext cx="4250407" cy="4952417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9" r="15738"/>
          <a:stretch/>
        </p:blipFill>
        <p:spPr>
          <a:xfrm>
            <a:off x="4572000" y="1262374"/>
            <a:ext cx="4411588" cy="50018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55576" y="52388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</a:rPr>
              <a:t>雙手用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</a:rPr>
              <a:t>力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</a:rPr>
              <a:t>壓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</a:rPr>
              <a:t>瓶身</a:t>
            </a:r>
            <a:endParaRPr lang="zh-TW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5796136" y="488960"/>
            <a:ext cx="2665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</a:rPr>
              <a:t>雙手放鬆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122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r="1962" b="660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46" y="1351635"/>
            <a:ext cx="5122307" cy="3397797"/>
          </a:xfrm>
          <a:prstGeom prst="ellipse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9592" y="6101066"/>
            <a:ext cx="707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B0119"/>
                </a:solidFill>
                <a:hlinkClick r:id="rId4"/>
              </a:rPr>
              <a:t>取材自http</a:t>
            </a:r>
            <a:r>
              <a:rPr lang="zh-TW" altLang="en-US" dirty="0">
                <a:solidFill>
                  <a:srgbClr val="FB0119"/>
                </a:solidFill>
                <a:hlinkClick r:id="rId4"/>
              </a:rPr>
              <a:t>://sun-iclong.blogspot.com/2015/01/21</a:t>
            </a:r>
            <a:r>
              <a:rPr lang="zh-TW" altLang="en-US" dirty="0" smtClean="0">
                <a:solidFill>
                  <a:srgbClr val="FB0119"/>
                </a:solidFill>
                <a:hlinkClick r:id="rId4"/>
              </a:rPr>
              <a:t>.html</a:t>
            </a:r>
            <a:endParaRPr lang="zh-TW" altLang="en-US" dirty="0">
              <a:solidFill>
                <a:srgbClr val="FB011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4875" y="383552"/>
            <a:ext cx="3394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zh-TW" altLang="en-US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cs typeface="+mj-cs"/>
              </a:rPr>
              <a:t>龍王現身</a:t>
            </a:r>
          </a:p>
        </p:txBody>
      </p:sp>
    </p:spTree>
    <p:extLst>
      <p:ext uri="{BB962C8B-B14F-4D97-AF65-F5344CB8AC3E}">
        <p14:creationId xmlns:p14="http://schemas.microsoft.com/office/powerpoint/2010/main" val="11862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雲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8873" r="8080" b="6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27584" y="404664"/>
            <a:ext cx="802889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150000"/>
              <a:buFont typeface="Wingdings" pitchFamily="2" charset="2"/>
              <a:buBlip>
                <a:blip r:embed="rId4"/>
              </a:buBlip>
              <a:defRPr sz="3200">
                <a:solidFill>
                  <a:srgbClr val="F3F4D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Wingdings" pitchFamily="2" charset="2"/>
              <a:buBlip>
                <a:blip r:embed="rId4"/>
              </a:buBlip>
              <a:defRPr sz="2800">
                <a:solidFill>
                  <a:srgbClr val="F3F4D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50000"/>
              <a:buFont typeface="Wingdings" pitchFamily="2" charset="2"/>
              <a:buBlip>
                <a:blip r:embed="rId4"/>
              </a:buBlip>
              <a:defRPr sz="2400">
                <a:solidFill>
                  <a:srgbClr val="F3F4D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口白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：「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雙手用力壓瓶身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雲霧消失，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雙手放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鬆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，雲霧出現。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」，多壓、放幾次雲霧會比較明顯。</a:t>
            </a:r>
            <a:endParaRPr lang="en-US" altLang="zh-TW" sz="36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口白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：「雲霧是液體還是氣體？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36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kern="0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ANS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：液體</a:t>
            </a:r>
            <a:endParaRPr lang="en-US" altLang="zh-TW" sz="36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36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將寶特瓶傳下去讓學生實際體驗。</a:t>
            </a:r>
            <a:endParaRPr lang="en-US" altLang="zh-TW" sz="36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36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口白：「龍王看到你們這麼認真做實驗，很高興，現在必須將龍王請回去。」</a:t>
            </a:r>
            <a:endParaRPr lang="en-US" altLang="zh-TW" sz="36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6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78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科學-3">
  <a:themeElements>
    <a:clrScheme name="">
      <a:dk1>
        <a:srgbClr val="000000"/>
      </a:dk1>
      <a:lt1>
        <a:srgbClr val="FFFFCC"/>
      </a:lt1>
      <a:dk2>
        <a:srgbClr val="3B362B"/>
      </a:dk2>
      <a:lt2>
        <a:srgbClr val="FFFFFF"/>
      </a:lt2>
      <a:accent1>
        <a:srgbClr val="666633"/>
      </a:accent1>
      <a:accent2>
        <a:srgbClr val="CC9900"/>
      </a:accent2>
      <a:accent3>
        <a:srgbClr val="AFAEAC"/>
      </a:accent3>
      <a:accent4>
        <a:srgbClr val="DADAAE"/>
      </a:accent4>
      <a:accent5>
        <a:srgbClr val="B8B8AD"/>
      </a:accent5>
      <a:accent6>
        <a:srgbClr val="B98A00"/>
      </a:accent6>
      <a:hlink>
        <a:srgbClr val="CC6600"/>
      </a:hlink>
      <a:folHlink>
        <a:srgbClr val="969696"/>
      </a:folHlink>
    </a:clrScheme>
    <a:fontScheme name="科學-3">
      <a:majorFont>
        <a:latin typeface="Verdana"/>
        <a:ea typeface="華康新儷粗黑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科學-3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學-3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科學-3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科學-3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學-3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學-3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學-3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科學-3</Template>
  <TotalTime>7702</TotalTime>
  <Words>673</Words>
  <Application>Microsoft Office PowerPoint</Application>
  <PresentationFormat>如螢幕大小 (4:3)</PresentationFormat>
  <Paragraphs>51</Paragraphs>
  <Slides>16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華康新儷粗黑</vt:lpstr>
      <vt:lpstr>新細明體</vt:lpstr>
      <vt:lpstr>標楷體</vt:lpstr>
      <vt:lpstr>Arial</vt:lpstr>
      <vt:lpstr>Times New Roman</vt:lpstr>
      <vt:lpstr>Verdana</vt:lpstr>
      <vt:lpstr>Wingdings</vt:lpstr>
      <vt:lpstr>科學-3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科學原理</vt:lpstr>
      <vt:lpstr>PowerPoint 簡報</vt:lpstr>
      <vt:lpstr>PowerPoint 簡報</vt:lpstr>
      <vt:lpstr>PowerPoint 簡報</vt:lpstr>
      <vt:lpstr>雲的形成示意圖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SuperXP</dc:creator>
  <cp:lastModifiedBy>jane</cp:lastModifiedBy>
  <cp:revision>509</cp:revision>
  <dcterms:created xsi:type="dcterms:W3CDTF">2007-03-20T01:03:52Z</dcterms:created>
  <dcterms:modified xsi:type="dcterms:W3CDTF">2018-08-16T02:27:21Z</dcterms:modified>
</cp:coreProperties>
</file>