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4"/>
  </p:notesMasterIdLst>
  <p:sldIdLst>
    <p:sldId id="256" r:id="rId2"/>
    <p:sldId id="257" r:id="rId3"/>
    <p:sldId id="339" r:id="rId4"/>
    <p:sldId id="326" r:id="rId5"/>
    <p:sldId id="265" r:id="rId6"/>
    <p:sldId id="270" r:id="rId7"/>
    <p:sldId id="273" r:id="rId8"/>
    <p:sldId id="280" r:id="rId9"/>
    <p:sldId id="338" r:id="rId10"/>
    <p:sldId id="264" r:id="rId11"/>
    <p:sldId id="307" r:id="rId12"/>
    <p:sldId id="315" r:id="rId13"/>
    <p:sldId id="311" r:id="rId14"/>
    <p:sldId id="313" r:id="rId15"/>
    <p:sldId id="332" r:id="rId16"/>
    <p:sldId id="327" r:id="rId17"/>
    <p:sldId id="342" r:id="rId18"/>
    <p:sldId id="333" r:id="rId19"/>
    <p:sldId id="340" r:id="rId20"/>
    <p:sldId id="341" r:id="rId21"/>
    <p:sldId id="321" r:id="rId22"/>
    <p:sldId id="330" r:id="rId23"/>
  </p:sldIdLst>
  <p:sldSz cx="9144000" cy="6858000" type="screen4x3"/>
  <p:notesSz cx="6858000" cy="9144000"/>
  <p:embeddedFontLst>
    <p:embeddedFont>
      <p:font typeface="Franklin Gothic Book" panose="020B0503020102020204" pitchFamily="34" charset="0"/>
      <p:regular r:id="rId25"/>
      <p:italic r:id="rId26"/>
    </p:embeddedFont>
    <p:embeddedFont>
      <p:font typeface="標楷體" panose="03000509000000000000" pitchFamily="65" charset="-120"/>
      <p:regular r:id="rId27"/>
    </p:embeddedFont>
    <p:embeddedFont>
      <p:font typeface="Calibri" panose="020F0502020204030204" pitchFamily="34" charset="0"/>
      <p:regular r:id="rId28"/>
      <p:bold r:id="rId29"/>
      <p:italic r:id="rId30"/>
      <p:boldItalic r:id="rId31"/>
    </p:embeddedFont>
    <p:embeddedFont>
      <p:font typeface="Brush Script MT" panose="03060802040406070304" pitchFamily="66" charset="0"/>
      <p:italic r:id="rId32"/>
    </p:embeddedFont>
    <p:embeddedFont>
      <p:font typeface="微軟正黑體" panose="020B0604030504040204" pitchFamily="34" charset="-120"/>
      <p:regular r:id="rId33"/>
      <p:bold r:id="rId34"/>
    </p:embeddedFont>
    <p:embeddedFont>
      <p:font typeface="Constantia" panose="02030602050306030303" pitchFamily="18" charset="0"/>
      <p:regular r:id="rId35"/>
      <p:bold r:id="rId36"/>
      <p:italic r:id="rId37"/>
      <p:boldItalic r:id="rId38"/>
    </p:embeddedFont>
    <p:embeddedFont>
      <p:font typeface="Rage Italic" panose="03070502040507070304" pitchFamily="66" charset="0"/>
      <p:regular r:id="rId39"/>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anwu" initials="RW" lastIdx="1" clrIdx="0">
    <p:extLst>
      <p:ext uri="{19B8F6BF-5375-455C-9EA6-DF929625EA0E}">
        <p15:presenceInfo xmlns:p15="http://schemas.microsoft.com/office/powerpoint/2012/main" userId="ryanw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74" autoAdjust="0"/>
    <p:restoredTop sz="77386" autoAdjust="0"/>
  </p:normalViewPr>
  <p:slideViewPr>
    <p:cSldViewPr>
      <p:cViewPr varScale="1">
        <p:scale>
          <a:sx n="70" d="100"/>
          <a:sy n="70" d="100"/>
        </p:scale>
        <p:origin x="114" y="48"/>
      </p:cViewPr>
      <p:guideLst>
        <p:guide orient="horz" pos="2160"/>
        <p:guide pos="2880"/>
      </p:guideLst>
    </p:cSldViewPr>
  </p:slideViewPr>
  <p:outlineViewPr>
    <p:cViewPr>
      <p:scale>
        <a:sx n="33" d="100"/>
        <a:sy n="33" d="100"/>
      </p:scale>
      <p:origin x="0" y="-10890"/>
    </p:cViewPr>
  </p:outlineViewPr>
  <p:notesTextViewPr>
    <p:cViewPr>
      <p:scale>
        <a:sx n="3" d="2"/>
        <a:sy n="3" d="2"/>
      </p:scale>
      <p:origin x="0" y="0"/>
    </p:cViewPr>
  </p:notesTextViewPr>
  <p:sorterViewPr>
    <p:cViewPr varScale="1">
      <p:scale>
        <a:sx n="1" d="1"/>
        <a:sy n="1" d="1"/>
      </p:scale>
      <p:origin x="0" y="-234"/>
    </p:cViewPr>
  </p:sorterViewPr>
  <p:notesViewPr>
    <p:cSldViewPr>
      <p:cViewPr varScale="1">
        <p:scale>
          <a:sx n="66" d="100"/>
          <a:sy n="66" d="100"/>
        </p:scale>
        <p:origin x="204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1A23DE-2961-407A-99A0-EBDF307D0A8F}" type="datetimeFigureOut">
              <a:rPr lang="zh-TW" altLang="en-US" smtClean="0"/>
              <a:t>2016/10/24</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37E3EE-5630-4904-80E9-CD04CB24DF13}" type="slidenum">
              <a:rPr lang="zh-TW" altLang="en-US" smtClean="0"/>
              <a:t>‹#›</a:t>
            </a:fld>
            <a:endParaRPr lang="zh-TW" altLang="en-US"/>
          </a:p>
        </p:txBody>
      </p:sp>
    </p:spTree>
    <p:extLst>
      <p:ext uri="{BB962C8B-B14F-4D97-AF65-F5344CB8AC3E}">
        <p14:creationId xmlns:p14="http://schemas.microsoft.com/office/powerpoint/2010/main" val="1391262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op.equalexchange.coop/"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zwbk.org/MyLemmaShow.aspx?zh=zh-tw&amp;lid=15310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zh.wikipedia.org/wiki/%E4%B8%96%E7%95%8C%E4%BA%BA%E6%AC%8A%E5%AE%A3%E8%A8%80" TargetMode="External"/><Relationship Id="rId3" Type="http://schemas.openxmlformats.org/officeDocument/2006/relationships/hyperlink" Target="https://zh.wikipedia.org/wiki/1950%E5%B9%B4" TargetMode="External"/><Relationship Id="rId7" Type="http://schemas.openxmlformats.org/officeDocument/2006/relationships/hyperlink" Target="https://zh.wikipedia.org/wiki/1948%E5%B9%B4"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zh.wikipedia.org/wiki/%E8%81%AF%E5%90%88%E5%9C%8B" TargetMode="External"/><Relationship Id="rId5" Type="http://schemas.openxmlformats.org/officeDocument/2006/relationships/hyperlink" Target="https://zh.wikipedia.org/wiki/12%E6%9C%8810%E6%97%A5" TargetMode="External"/><Relationship Id="rId4" Type="http://schemas.openxmlformats.org/officeDocument/2006/relationships/hyperlink" Target="https://zh.wikipedia.org/wiki/%E8%81%AF%E5%90%88%E5%9C%8B%E5%A4%A7%E6%9C%8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rediff.com/business/column/column-harsh-truths-about-child-labour-in-india/20141022.ht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smtClean="0"/>
              <a:t>本頁為教學簡報首頁。本頁預告本次教學將說明巧克力的生產過程，尤其是食物作物在栽種與收成的過程。常是動用很多童工灑藥、採集、搬運與晾曬。</a:t>
            </a:r>
            <a:r>
              <a:rPr lang="en-US" altLang="zh-TW" sz="1200" dirty="0" smtClean="0"/>
              <a:t/>
            </a:r>
            <a:br>
              <a:rPr lang="en-US" altLang="zh-TW" sz="1200" dirty="0" smtClean="0"/>
            </a:br>
            <a:r>
              <a:rPr lang="zh-TW" altLang="en-US" sz="1200" dirty="0" smtClean="0"/>
              <a:t>巧克力是由可可果所製成。可可果栽種時須除草、施肥與使用農藥，這些對農工的健康不利。</a:t>
            </a:r>
            <a:r>
              <a:rPr lang="en-US" altLang="zh-TW" sz="1200" dirty="0" smtClean="0"/>
              <a:t/>
            </a:r>
            <a:br>
              <a:rPr lang="en-US" altLang="zh-TW" sz="1200" dirty="0" smtClean="0"/>
            </a:br>
            <a:r>
              <a:rPr lang="zh-TW" altLang="en-US" sz="1200" dirty="0" smtClean="0"/>
              <a:t>可可果須收工摘下，內有白色果肉包覆的可可籽，農工須手工把白色肉膜去除，以得到褐色的可可籽。可可籽需要經過晾曬，才適合運送到世界各地。這些生產，常是利用兒童工作來達成。</a:t>
            </a:r>
            <a:endParaRPr lang="en-US" altLang="zh-TW" sz="1200" dirty="0" smtClean="0"/>
          </a:p>
          <a:p>
            <a:endParaRPr lang="en-US" altLang="zh-TW" sz="1200" dirty="0" smtClean="0"/>
          </a:p>
          <a:p>
            <a:r>
              <a:rPr lang="zh-TW" altLang="en-US" sz="1200" dirty="0" smtClean="0"/>
              <a:t>右照片引用自</a:t>
            </a:r>
            <a:r>
              <a:rPr lang="en-US" altLang="zh-TW" sz="1200" dirty="0" err="1" smtClean="0"/>
              <a:t>Hipwell</a:t>
            </a:r>
            <a:r>
              <a:rPr lang="en-US" altLang="zh-TW" sz="1200" dirty="0" smtClean="0"/>
              <a:t>, Deirdre. "The Crisis That Threatens to Smash Easter</a:t>
            </a:r>
            <a:r>
              <a:rPr lang="en-US" altLang="zh-TW" sz="1200" kern="1200" dirty="0" smtClean="0">
                <a:solidFill>
                  <a:schemeClr val="tx1"/>
                </a:solidFill>
                <a:latin typeface="+mn-lt"/>
                <a:ea typeface="+mn-ea"/>
                <a:cs typeface="+mn-cs"/>
              </a:rPr>
              <a:t>’s Egg." The Times, http://www.thetimes.co.uk/tto/business/industries/consumer/article4401874.ece.</a:t>
            </a:r>
            <a:endParaRPr lang="zh-TW" altLang="en-US" sz="1200" dirty="0"/>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1</a:t>
            </a:fld>
            <a:endParaRPr lang="zh-TW" altLang="en-US"/>
          </a:p>
        </p:txBody>
      </p:sp>
    </p:spTree>
    <p:extLst>
      <p:ext uri="{BB962C8B-B14F-4D97-AF65-F5344CB8AC3E}">
        <p14:creationId xmlns:p14="http://schemas.microsoft.com/office/powerpoint/2010/main" val="4254698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對國中生而言，「剝削」是常聽到也是口語經常使用的字眼，但學生可能並不知道可用哪些準則來判定「剝削」。「剝削」是與本課程有關的新概念，教師在講解「剝削」時須節制在此概念停留的時間，以利有足夠時間推行本課程設定的能力指標。</a:t>
            </a:r>
            <a:r>
              <a:rPr lang="en-US" altLang="zh-TW" dirty="0" smtClean="0"/>
              <a:t/>
            </a:r>
            <a:br>
              <a:rPr lang="en-US" altLang="zh-TW" dirty="0" smtClean="0"/>
            </a:br>
            <a:r>
              <a:rPr lang="zh-TW" altLang="en-US" dirty="0" smtClean="0"/>
              <a:t>依據「剝削」的定義，教師若有時間，可提問：</a:t>
            </a:r>
            <a:endParaRPr lang="en-US" altLang="zh-TW" dirty="0" smtClean="0"/>
          </a:p>
          <a:p>
            <a:r>
              <a:rPr lang="en-US" altLang="zh-TW" dirty="0" smtClean="0"/>
              <a:t>1.</a:t>
            </a:r>
            <a:r>
              <a:rPr lang="zh-TW" altLang="en-US" dirty="0" smtClean="0"/>
              <a:t>關於童工採集可可果的現象，發生哪些資方對童工不公平與不公道的事？</a:t>
            </a:r>
            <a:endParaRPr lang="en-US" altLang="zh-TW" dirty="0" smtClean="0"/>
          </a:p>
          <a:p>
            <a:r>
              <a:rPr lang="en-US" altLang="zh-TW" dirty="0" smtClean="0"/>
              <a:t>2.</a:t>
            </a:r>
            <a:r>
              <a:rPr lang="zh-TW" altLang="en-US" dirty="0" smtClean="0"/>
              <a:t>教師還可再問：怎樣才是對兒童公道的對待呢？這個啟發性的問題教師不用讓學生充分回答，因這個問題是提示即將討論的兒童權益等議題。從另一方面來看，並非所有要求兒童工作都屬剝削的作為，其實，許多兒童幫助家庭的勞動與經濟，具有親情、家庭技能傳承，或是學習的意義，這些未必被視為屬受剝削的童工。剝削的認定，主在於本項</a:t>
            </a:r>
            <a:r>
              <a:rPr lang="en-US" altLang="zh-TW" dirty="0" smtClean="0"/>
              <a:t>《</a:t>
            </a:r>
            <a:r>
              <a:rPr lang="zh-TW" altLang="en-US" dirty="0" smtClean="0"/>
              <a:t>聯合國兒童權利宣言</a:t>
            </a:r>
            <a:r>
              <a:rPr lang="en-US" altLang="zh-TW" dirty="0" smtClean="0"/>
              <a:t>》</a:t>
            </a:r>
            <a:r>
              <a:rPr lang="zh-TW" altLang="en-US" dirty="0" smtClean="0"/>
              <a:t>的認定：年齡不適合、危害健康、阻礙身心發展、排擠童年與就學的人生。</a:t>
            </a:r>
            <a:endParaRPr lang="en-US" altLang="zh-TW" dirty="0" smtClean="0"/>
          </a:p>
          <a:p>
            <a:endParaRPr lang="en-US" altLang="zh-TW" dirty="0" smtClean="0"/>
          </a:p>
          <a:p>
            <a:r>
              <a:rPr lang="zh-TW" altLang="en-US" dirty="0" smtClean="0"/>
              <a:t>國際勞工組織</a:t>
            </a:r>
            <a:r>
              <a:rPr lang="en-US" altLang="zh-TW" dirty="0" smtClean="0"/>
              <a:t>ILO</a:t>
            </a:r>
            <a:r>
              <a:rPr lang="zh-TW" altLang="en-US" dirty="0" smtClean="0"/>
              <a:t>指出，並非兒童都不能工作，其實兒童能幫助家務，從中學習並改善家庭經濟，亦有正面的意義。但若是危害建康、阻礙身心發展、使兒童失去應有的童年，尤其是影響就學，就是不當的童工。</a:t>
            </a:r>
            <a:endParaRPr lang="en-US" altLang="zh-TW" dirty="0" smtClean="0"/>
          </a:p>
          <a:p>
            <a:r>
              <a:rPr lang="zh-TW" altLang="en-US" sz="1200" dirty="0" smtClean="0"/>
              <a:t>本處童工定義參考自國際勞工組織</a:t>
            </a:r>
            <a:r>
              <a:rPr lang="en-US" altLang="zh-TW" sz="1200" dirty="0" smtClean="0"/>
              <a:t>ILO</a:t>
            </a:r>
            <a:r>
              <a:rPr lang="zh-TW" altLang="en-US" sz="1200" dirty="0" smtClean="0"/>
              <a:t>出版之</a:t>
            </a:r>
            <a:r>
              <a:rPr lang="en-US" altLang="zh-TW" sz="1200" dirty="0" smtClean="0"/>
              <a:t>《</a:t>
            </a:r>
            <a:r>
              <a:rPr lang="zh-TW" altLang="en-US" sz="1200" dirty="0" smtClean="0"/>
              <a:t>童工議題之大學教科書</a:t>
            </a:r>
            <a:r>
              <a:rPr lang="en-US" altLang="zh-TW" sz="1200" dirty="0" smtClean="0"/>
              <a:t>》International</a:t>
            </a:r>
            <a:r>
              <a:rPr lang="en-US" altLang="zh-TW" sz="1200" kern="1200" dirty="0" smtClean="0">
                <a:solidFill>
                  <a:schemeClr val="tx1"/>
                </a:solidFill>
                <a:latin typeface="+mn-lt"/>
                <a:ea typeface="+mn-ea"/>
                <a:cs typeface="+mn-cs"/>
              </a:rPr>
              <a:t> </a:t>
            </a:r>
            <a:r>
              <a:rPr lang="en-US" altLang="zh-TW" sz="1200" kern="1200" dirty="0" err="1" smtClean="0">
                <a:solidFill>
                  <a:schemeClr val="tx1"/>
                </a:solidFill>
                <a:latin typeface="+mn-lt"/>
                <a:ea typeface="+mn-ea"/>
                <a:cs typeface="+mn-cs"/>
              </a:rPr>
              <a:t>Labour</a:t>
            </a:r>
            <a:r>
              <a:rPr lang="en-US" altLang="zh-TW" sz="1200" kern="1200" dirty="0" smtClean="0">
                <a:solidFill>
                  <a:schemeClr val="tx1"/>
                </a:solidFill>
                <a:latin typeface="+mn-lt"/>
                <a:ea typeface="+mn-ea"/>
                <a:cs typeface="+mn-cs"/>
              </a:rPr>
              <a:t> Office. </a:t>
            </a:r>
            <a:r>
              <a:rPr lang="en-US" altLang="zh-TW" sz="1200" i="1" kern="1200" dirty="0" smtClean="0">
                <a:solidFill>
                  <a:schemeClr val="tx1"/>
                </a:solidFill>
                <a:latin typeface="+mn-lt"/>
                <a:ea typeface="+mn-ea"/>
                <a:cs typeface="+mn-cs"/>
              </a:rPr>
              <a:t>Child </a:t>
            </a:r>
            <a:r>
              <a:rPr lang="en-US" altLang="zh-TW" sz="1200" i="1" kern="1200" dirty="0" err="1" smtClean="0">
                <a:solidFill>
                  <a:schemeClr val="tx1"/>
                </a:solidFill>
                <a:latin typeface="+mn-lt"/>
                <a:ea typeface="+mn-ea"/>
                <a:cs typeface="+mn-cs"/>
              </a:rPr>
              <a:t>Labour</a:t>
            </a:r>
            <a:r>
              <a:rPr lang="en-US" altLang="zh-TW" sz="1200" i="1" kern="1200" dirty="0" smtClean="0">
                <a:solidFill>
                  <a:schemeClr val="tx1"/>
                </a:solidFill>
                <a:latin typeface="+mn-lt"/>
                <a:ea typeface="+mn-ea"/>
                <a:cs typeface="+mn-cs"/>
              </a:rPr>
              <a:t>: A Textbook for University Students</a:t>
            </a:r>
            <a:r>
              <a:rPr lang="en-US" altLang="zh-TW" sz="1200" i="0" kern="1200" dirty="0" smtClean="0">
                <a:solidFill>
                  <a:schemeClr val="tx1"/>
                </a:solidFill>
                <a:latin typeface="+mn-lt"/>
                <a:ea typeface="+mn-ea"/>
                <a:cs typeface="+mn-cs"/>
              </a:rPr>
              <a:t>.  Geneva: International </a:t>
            </a:r>
            <a:r>
              <a:rPr lang="en-US" altLang="zh-TW" sz="1200" i="0" kern="1200" dirty="0" err="1" smtClean="0">
                <a:solidFill>
                  <a:schemeClr val="tx1"/>
                </a:solidFill>
                <a:latin typeface="+mn-lt"/>
                <a:ea typeface="+mn-ea"/>
                <a:cs typeface="+mn-cs"/>
              </a:rPr>
              <a:t>Labour</a:t>
            </a:r>
            <a:r>
              <a:rPr lang="en-US" altLang="zh-TW" sz="1200" i="0" kern="1200" dirty="0" smtClean="0">
                <a:solidFill>
                  <a:schemeClr val="tx1"/>
                </a:solidFill>
                <a:latin typeface="+mn-lt"/>
                <a:ea typeface="+mn-ea"/>
                <a:cs typeface="+mn-cs"/>
              </a:rPr>
              <a:t> Office  (International </a:t>
            </a:r>
            <a:r>
              <a:rPr lang="en-US" altLang="zh-TW" sz="1200" i="0" kern="1200" dirty="0" err="1" smtClean="0">
                <a:solidFill>
                  <a:schemeClr val="tx1"/>
                </a:solidFill>
                <a:latin typeface="+mn-lt"/>
                <a:ea typeface="+mn-ea"/>
                <a:cs typeface="+mn-cs"/>
              </a:rPr>
              <a:t>Programe</a:t>
            </a:r>
            <a:r>
              <a:rPr lang="en-US" altLang="zh-TW" sz="1200" i="0" kern="1200" dirty="0" smtClean="0">
                <a:solidFill>
                  <a:schemeClr val="tx1"/>
                </a:solidFill>
                <a:latin typeface="+mn-lt"/>
                <a:ea typeface="+mn-ea"/>
                <a:cs typeface="+mn-cs"/>
              </a:rPr>
              <a:t> on the Elimination of Child </a:t>
            </a:r>
            <a:r>
              <a:rPr lang="en-US" altLang="zh-TW" sz="1200" i="0" kern="1200" dirty="0" err="1" smtClean="0">
                <a:solidFill>
                  <a:schemeClr val="tx1"/>
                </a:solidFill>
                <a:latin typeface="+mn-lt"/>
                <a:ea typeface="+mn-ea"/>
                <a:cs typeface="+mn-cs"/>
              </a:rPr>
              <a:t>Labour</a:t>
            </a:r>
            <a:r>
              <a:rPr lang="en-US" altLang="zh-TW" sz="1200" i="0" kern="1200" dirty="0" smtClean="0">
                <a:solidFill>
                  <a:schemeClr val="tx1"/>
                </a:solidFill>
                <a:latin typeface="+mn-lt"/>
                <a:ea typeface="+mn-ea"/>
                <a:cs typeface="+mn-cs"/>
              </a:rPr>
              <a:t>), 2004.</a:t>
            </a:r>
            <a:r>
              <a:rPr lang="zh-TW" altLang="en-US" sz="1200" i="0" kern="1200" dirty="0" smtClean="0">
                <a:solidFill>
                  <a:schemeClr val="tx1"/>
                </a:solidFill>
                <a:latin typeface="+mn-lt"/>
                <a:ea typeface="+mn-ea"/>
                <a:cs typeface="+mn-cs"/>
              </a:rPr>
              <a:t> </a:t>
            </a:r>
            <a:r>
              <a:rPr lang="en-US" altLang="zh-TW" sz="1200" i="0" kern="1200" dirty="0" smtClean="0">
                <a:solidFill>
                  <a:schemeClr val="tx1"/>
                </a:solidFill>
                <a:latin typeface="+mn-lt"/>
                <a:ea typeface="+mn-ea"/>
                <a:cs typeface="+mn-cs"/>
              </a:rPr>
              <a:t>p.16</a:t>
            </a:r>
          </a:p>
          <a:p>
            <a:endParaRPr lang="en-US" altLang="zh-TW" dirty="0" smtClean="0"/>
          </a:p>
          <a:p>
            <a:pPr rtl="0" latinLnBrk="0"/>
            <a:r>
              <a:rPr lang="zh-TW" altLang="en-US" sz="1200" b="0" i="0" kern="1200" dirty="0" smtClean="0">
                <a:solidFill>
                  <a:schemeClr val="tx1"/>
                </a:solidFill>
                <a:effectLst/>
                <a:latin typeface="+mn-lt"/>
                <a:ea typeface="+mn-ea"/>
                <a:cs typeface="+mn-cs"/>
              </a:rPr>
              <a:t>從我國</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勞基法</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的規定中，也可看到對兒童人權的保障與重視。</a:t>
            </a:r>
            <a:br>
              <a:rPr lang="zh-TW" altLang="en-US" sz="1200" b="0" i="0" kern="1200" dirty="0" smtClean="0">
                <a:solidFill>
                  <a:schemeClr val="tx1"/>
                </a:solidFill>
                <a:effectLst/>
                <a:latin typeface="+mn-lt"/>
                <a:ea typeface="+mn-ea"/>
                <a:cs typeface="+mn-cs"/>
              </a:rPr>
            </a:br>
            <a:r>
              <a:rPr lang="zh-TW" altLang="en-US" sz="1200" b="0" i="0" kern="1200" dirty="0" smtClean="0">
                <a:solidFill>
                  <a:schemeClr val="tx1"/>
                </a:solidFill>
                <a:effectLst/>
                <a:latin typeface="+mn-lt"/>
                <a:ea typeface="+mn-ea"/>
                <a:cs typeface="+mn-cs"/>
              </a:rPr>
              <a:t>我國</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勞動基準法</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規定：</a:t>
            </a:r>
          </a:p>
          <a:p>
            <a:r>
              <a:rPr lang="zh-TW" altLang="en-US" sz="1200" b="0" i="0" kern="1200" dirty="0" smtClean="0">
                <a:solidFill>
                  <a:schemeClr val="tx1"/>
                </a:solidFill>
                <a:effectLst/>
                <a:latin typeface="+mn-lt"/>
                <a:ea typeface="+mn-ea"/>
                <a:cs typeface="+mn-cs"/>
              </a:rPr>
              <a:t>第四十四條：十五歲以上未滿十六歲之受僱從事工作者，為童工 童工及十六未滿十八歲之人，不得從事危險性或歲以上有害性之工作。</a:t>
            </a:r>
          </a:p>
          <a:p>
            <a:r>
              <a:rPr lang="zh-TW" altLang="en-US" sz="1200" b="0" i="0" kern="1200" dirty="0" smtClean="0">
                <a:solidFill>
                  <a:schemeClr val="tx1"/>
                </a:solidFill>
                <a:effectLst/>
                <a:latin typeface="+mn-lt"/>
                <a:ea typeface="+mn-ea"/>
                <a:cs typeface="+mn-cs"/>
              </a:rPr>
              <a:t> </a:t>
            </a:r>
          </a:p>
          <a:p>
            <a:r>
              <a:rPr lang="zh-TW" altLang="en-US" sz="1200" b="0" i="0" kern="1200" dirty="0" smtClean="0">
                <a:solidFill>
                  <a:schemeClr val="tx1"/>
                </a:solidFill>
                <a:effectLst/>
                <a:latin typeface="+mn-lt"/>
                <a:ea typeface="+mn-ea"/>
                <a:cs typeface="+mn-cs"/>
              </a:rPr>
              <a:t>第四十五條：雇主不得僱用未滿十五歲之人從事工作。但國民中學畢業或經主管機關認定其工作性質及環境無礙其身心健康而許可者，不在此限。</a:t>
            </a:r>
          </a:p>
          <a:p>
            <a:pPr rtl="0" latinLnBrk="0"/>
            <a:r>
              <a:rPr lang="zh-TW" altLang="en-US" sz="1200" b="0" i="0" kern="1200" dirty="0" smtClean="0">
                <a:solidFill>
                  <a:schemeClr val="tx1"/>
                </a:solidFill>
                <a:effectLst/>
                <a:latin typeface="+mn-lt"/>
                <a:ea typeface="+mn-ea"/>
                <a:cs typeface="+mn-cs"/>
              </a:rPr>
              <a:t/>
            </a:r>
            <a:br>
              <a:rPr lang="zh-TW" altLang="en-US" sz="1200" b="0" i="0" kern="1200" dirty="0" smtClean="0">
                <a:solidFill>
                  <a:schemeClr val="tx1"/>
                </a:solidFill>
                <a:effectLst/>
                <a:latin typeface="+mn-lt"/>
                <a:ea typeface="+mn-ea"/>
                <a:cs typeface="+mn-cs"/>
              </a:rPr>
            </a:br>
            <a:r>
              <a:rPr lang="zh-TW" altLang="en-US" sz="1200" b="0" i="0" kern="1200" dirty="0" smtClean="0">
                <a:solidFill>
                  <a:schemeClr val="tx1"/>
                </a:solidFill>
                <a:effectLst/>
                <a:latin typeface="+mn-lt"/>
                <a:ea typeface="+mn-ea"/>
                <a:cs typeface="+mn-cs"/>
              </a:rPr>
              <a:t>對應後面學習單所列的</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聯合國兒童權利宣言</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第九條，再與我國</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勞基法</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都很重視兒童工作需無損兒童身心發展，並也需維護兒童的就學權益。</a:t>
            </a:r>
          </a:p>
          <a:p>
            <a:pPr rtl="0" latinLnBrk="0"/>
            <a:r>
              <a:rPr lang="zh-TW" altLang="en-US" sz="1200" b="0" i="0" kern="1200" dirty="0" smtClean="0">
                <a:solidFill>
                  <a:schemeClr val="tx1"/>
                </a:solidFill>
                <a:effectLst/>
                <a:latin typeface="+mn-lt"/>
                <a:ea typeface="+mn-ea"/>
                <a:cs typeface="+mn-cs"/>
              </a:rPr>
              <a:t>教師可以帶到，兒童人權的概念中，兒童的階段任務是學習與成長。兒童工作將排擠到就學，也可能影響身心成長，因此各國多有制訂相關童工最低年齡限制的規定。</a:t>
            </a:r>
          </a:p>
          <a:p>
            <a:endParaRPr lang="zh-TW" altLang="en-US" dirty="0"/>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10</a:t>
            </a:fld>
            <a:endParaRPr lang="zh-TW" altLang="en-US"/>
          </a:p>
        </p:txBody>
      </p:sp>
    </p:spTree>
    <p:extLst>
      <p:ext uri="{BB962C8B-B14F-4D97-AF65-F5344CB8AC3E}">
        <p14:creationId xmlns:p14="http://schemas.microsoft.com/office/powerpoint/2010/main" val="1099289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本項活動的實施，同學可以各依自己的思考勾選，教師可任依同學選擇的內容，讓同學解釋為何要勾選該項條目。</a:t>
            </a:r>
            <a:endParaRPr lang="zh-TW" altLang="en-US" dirty="0"/>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11</a:t>
            </a:fld>
            <a:endParaRPr lang="zh-TW" altLang="en-US"/>
          </a:p>
        </p:txBody>
      </p:sp>
    </p:spTree>
    <p:extLst>
      <p:ext uri="{BB962C8B-B14F-4D97-AF65-F5344CB8AC3E}">
        <p14:creationId xmlns:p14="http://schemas.microsoft.com/office/powerpoint/2010/main" val="913453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第一層次的提問，可以讓學生先構思看看。當學生腦力激盪到某種地步，老師可展示一些兒童楷模的例子。</a:t>
            </a:r>
            <a:endParaRPr lang="zh-TW" altLang="en-US" dirty="0"/>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12</a:t>
            </a:fld>
            <a:endParaRPr lang="zh-TW" altLang="en-US"/>
          </a:p>
        </p:txBody>
      </p:sp>
    </p:spTree>
    <p:extLst>
      <p:ext uri="{BB962C8B-B14F-4D97-AF65-F5344CB8AC3E}">
        <p14:creationId xmlns:p14="http://schemas.microsoft.com/office/powerpoint/2010/main" val="160220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在閱讀理解的測試上，教師可問學生：「你們從這樣的故事中，覺得哪一方的人暗殺了伊克寶呢？」</a:t>
            </a:r>
            <a:endParaRPr lang="zh-TW" altLang="en-US" dirty="0"/>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13</a:t>
            </a:fld>
            <a:endParaRPr lang="zh-TW" altLang="en-US"/>
          </a:p>
        </p:txBody>
      </p:sp>
    </p:spTree>
    <p:extLst>
      <p:ext uri="{BB962C8B-B14F-4D97-AF65-F5344CB8AC3E}">
        <p14:creationId xmlns:p14="http://schemas.microsoft.com/office/powerpoint/2010/main" val="2847649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本張投影片呈現許多「倡議」的行動。圖例中有兒童繪製海報、有上街遊行與宣導、有青少年在知名巧克力商店前演說，亦有簽名連署陳情。</a:t>
            </a:r>
            <a:endParaRPr lang="en-US" altLang="zh-TW" dirty="0" smtClean="0"/>
          </a:p>
          <a:p>
            <a:r>
              <a:rPr lang="zh-TW" altLang="en-US" dirty="0" smtClean="0"/>
              <a:t>延伸還可怎麼行動的問題，教師可引導學生思考若要終止童工，尚可從解決「童工」的處境、童工發生的原因、雇用童工的原因，督促政府的方式，或是防止消費導致雇用童工等多個角度來思考，進而討論出更多行動方案。</a:t>
            </a:r>
            <a:endParaRPr lang="en-US" altLang="zh-TW" dirty="0" smtClean="0"/>
          </a:p>
          <a:p>
            <a:endParaRPr lang="en-US" altLang="zh-TW" dirty="0" smtClean="0"/>
          </a:p>
          <a:p>
            <a:r>
              <a:rPr lang="zh-TW" altLang="en-US" dirty="0" smtClean="0"/>
              <a:t>圖片上排與下排左右：印度</a:t>
            </a:r>
            <a:r>
              <a:rPr lang="en-US" altLang="zh-TW" dirty="0" smtClean="0"/>
              <a:t>Child Line 1098</a:t>
            </a:r>
            <a:r>
              <a:rPr lang="zh-TW" altLang="en-US" dirty="0" smtClean="0"/>
              <a:t>組織在世界反童工日所進行的遊行</a:t>
            </a:r>
            <a:r>
              <a:rPr lang="en-US" altLang="zh-TW" dirty="0" smtClean="0"/>
              <a:t/>
            </a:r>
            <a:br>
              <a:rPr lang="en-US" altLang="zh-TW" dirty="0" smtClean="0"/>
            </a:br>
            <a:r>
              <a:rPr lang="en-US" altLang="zh-TW" dirty="0" smtClean="0"/>
              <a:t>http://www.childlineindia.org.in/1098/world-day-against-child-labour-2014.htm</a:t>
            </a:r>
          </a:p>
          <a:p>
            <a:r>
              <a:rPr lang="zh-TW" altLang="en-US" dirty="0" smtClean="0"/>
              <a:t>左下</a:t>
            </a:r>
            <a:r>
              <a:rPr lang="en-US" altLang="zh-TW" dirty="0" smtClean="0"/>
              <a:t>1</a:t>
            </a:r>
            <a:r>
              <a:rPr lang="zh-TW" altLang="en-US" dirty="0" smtClean="0"/>
              <a:t>：為印度曾發起的「給雇用童工者紅牌」活動，引喻自足球裁判裁決退賽的典故。</a:t>
            </a:r>
            <a:endParaRPr lang="en-US" altLang="zh-TW" dirty="0" smtClean="0"/>
          </a:p>
          <a:p>
            <a:r>
              <a:rPr lang="zh-TW" altLang="en-US" dirty="0" smtClean="0"/>
              <a:t>下中圖：為青少年至知名巧克力品牌之公司前倡議與演講。</a:t>
            </a:r>
            <a:endParaRPr lang="zh-TW" altLang="en-US" dirty="0"/>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15</a:t>
            </a:fld>
            <a:endParaRPr lang="zh-TW" altLang="en-US"/>
          </a:p>
        </p:txBody>
      </p:sp>
    </p:spTree>
    <p:extLst>
      <p:ext uri="{BB962C8B-B14F-4D97-AF65-F5344CB8AC3E}">
        <p14:creationId xmlns:p14="http://schemas.microsoft.com/office/powerpoint/2010/main" val="329243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符合公平交易認證，須達到下列幾項指標：</a:t>
            </a:r>
            <a:r>
              <a:rPr lang="en-US" altLang="zh-TW" dirty="0" smtClean="0"/>
              <a:t/>
            </a:r>
            <a:br>
              <a:rPr lang="en-US" altLang="zh-TW" dirty="0" smtClean="0"/>
            </a:br>
            <a:endParaRPr lang="en-US" altLang="zh-TW" dirty="0" smtClean="0"/>
          </a:p>
          <a:p>
            <a:r>
              <a:rPr lang="zh-TW" altLang="en-US" dirty="0" smtClean="0"/>
              <a:t>不可以有童工 （不能強迫、或是剝削）</a:t>
            </a:r>
            <a:endParaRPr lang="en-US" altLang="zh-TW" dirty="0" smtClean="0"/>
          </a:p>
          <a:p>
            <a:r>
              <a:rPr lang="zh-TW" altLang="en-US" dirty="0" smtClean="0"/>
              <a:t>不可以有工作環境的歧視（要性別平等、並有請辭的權利）</a:t>
            </a:r>
            <a:endParaRPr lang="en-US" altLang="zh-TW" dirty="0" smtClean="0"/>
          </a:p>
          <a:p>
            <a:r>
              <a:rPr lang="zh-TW" altLang="en-US" dirty="0" smtClean="0"/>
              <a:t>產品成分有所規範</a:t>
            </a:r>
            <a:endParaRPr lang="en-US" altLang="zh-TW" dirty="0" smtClean="0"/>
          </a:p>
          <a:p>
            <a:r>
              <a:rPr lang="zh-TW" altLang="en-US" dirty="0" smtClean="0"/>
              <a:t>安全工作環境、合理的工作時間</a:t>
            </a:r>
            <a:endParaRPr lang="en-US" altLang="zh-TW" dirty="0" smtClean="0"/>
          </a:p>
          <a:p>
            <a:r>
              <a:rPr lang="zh-TW" altLang="en-US" dirty="0" smtClean="0"/>
              <a:t>能達成永續環境的目標</a:t>
            </a:r>
            <a:endParaRPr lang="en-US" altLang="zh-TW" dirty="0" smtClean="0"/>
          </a:p>
          <a:p>
            <a:r>
              <a:rPr lang="zh-TW" altLang="en-US" dirty="0" smtClean="0"/>
              <a:t>產製過程透明並且可被追蹤</a:t>
            </a:r>
            <a:endParaRPr lang="en-US" altLang="zh-TW" dirty="0" smtClean="0"/>
          </a:p>
          <a:p>
            <a:endParaRPr lang="en-US" altLang="zh-TW" dirty="0" smtClean="0"/>
          </a:p>
          <a:p>
            <a:r>
              <a:rPr lang="zh-TW" altLang="en-US" dirty="0" smtClean="0"/>
              <a:t>紅色公平交易標章 </a:t>
            </a:r>
            <a:r>
              <a:rPr lang="en-US" altLang="zh-TW" dirty="0" smtClean="0"/>
              <a:t>Equal Exchange  </a:t>
            </a:r>
            <a:r>
              <a:rPr lang="en-US" altLang="zh-TW" dirty="0" smtClean="0">
                <a:hlinkClick r:id="rId3"/>
              </a:rPr>
              <a:t>http://shop.equalexchange.coop/</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16</a:t>
            </a:fld>
            <a:endParaRPr lang="zh-TW" altLang="en-US"/>
          </a:p>
        </p:txBody>
      </p:sp>
    </p:spTree>
    <p:extLst>
      <p:ext uri="{BB962C8B-B14F-4D97-AF65-F5344CB8AC3E}">
        <p14:creationId xmlns:p14="http://schemas.microsoft.com/office/powerpoint/2010/main" val="2017203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t>圖例是個真實的實例，該巧克力產品註明其反童工的理念。這個巧克力商品於包裝盒上清楚載明：「</a:t>
            </a:r>
            <a:r>
              <a:rPr lang="en-US" altLang="zh-TW" dirty="0" smtClean="0"/>
              <a:t>OOO</a:t>
            </a:r>
            <a:r>
              <a:rPr lang="zh-TW" altLang="en-US" dirty="0" smtClean="0"/>
              <a:t>產品絕對不使用童工栽種之原料</a:t>
            </a:r>
            <a:r>
              <a:rPr lang="en-US" altLang="zh-TW" dirty="0" smtClean="0"/>
              <a:t>“It‘s one world-stop child slavery”</a:t>
            </a:r>
            <a:r>
              <a:rPr lang="zh-TW" altLang="en-US" dirty="0" smtClean="0"/>
              <a:t>就是要喚起對各種形式的童工說</a:t>
            </a:r>
            <a:r>
              <a:rPr lang="en-US" altLang="zh-TW" dirty="0" smtClean="0"/>
              <a:t>“No!”</a:t>
            </a:r>
            <a:r>
              <a:rPr lang="zh-TW" altLang="en-US" dirty="0" smtClean="0"/>
              <a:t>，讓我們一起努力。」</a:t>
            </a:r>
          </a:p>
        </p:txBody>
      </p:sp>
      <p:sp>
        <p:nvSpPr>
          <p:cNvPr id="419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79AB785-3AE7-44F7-B5E4-EFB8A4DE19A0}" type="slidenum">
              <a:rPr kumimoji="0" lang="zh-TW" altLang="en-US">
                <a:latin typeface="Calibri" panose="020F0502020204030204" pitchFamily="34" charset="0"/>
              </a:rPr>
              <a:pPr/>
              <a:t>17</a:t>
            </a:fld>
            <a:endParaRPr kumimoji="0" lang="en-US" altLang="zh-TW">
              <a:latin typeface="Calibri" panose="020F0502020204030204" pitchFamily="34" charset="0"/>
            </a:endParaRPr>
          </a:p>
        </p:txBody>
      </p:sp>
    </p:spTree>
    <p:extLst>
      <p:ext uri="{BB962C8B-B14F-4D97-AF65-F5344CB8AC3E}">
        <p14:creationId xmlns:p14="http://schemas.microsoft.com/office/powerpoint/2010/main" val="294664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2002</a:t>
            </a:r>
            <a:r>
              <a:rPr lang="zh-TW" altLang="en-US" sz="1200" b="0" i="0" kern="1200" dirty="0" smtClean="0">
                <a:solidFill>
                  <a:schemeClr val="tx1"/>
                </a:solidFill>
                <a:effectLst/>
                <a:latin typeface="+mn-lt"/>
                <a:ea typeface="+mn-ea"/>
                <a:cs typeface="+mn-cs"/>
              </a:rPr>
              <a:t>年</a:t>
            </a:r>
            <a:r>
              <a:rPr lang="en-US" altLang="zh-TW" sz="1200" b="0" i="0" kern="1200" dirty="0" smtClean="0">
                <a:solidFill>
                  <a:schemeClr val="tx1"/>
                </a:solidFill>
                <a:effectLst/>
                <a:latin typeface="+mn-lt"/>
                <a:ea typeface="+mn-ea"/>
                <a:cs typeface="+mn-cs"/>
              </a:rPr>
              <a:t>6</a:t>
            </a:r>
            <a:r>
              <a:rPr lang="zh-TW" altLang="en-US" sz="1200" b="0" i="0" kern="1200" dirty="0" smtClean="0">
                <a:solidFill>
                  <a:schemeClr val="tx1"/>
                </a:solidFill>
                <a:effectLst/>
                <a:latin typeface="+mn-lt"/>
                <a:ea typeface="+mn-ea"/>
                <a:cs typeface="+mn-cs"/>
              </a:rPr>
              <a:t>月，在</a:t>
            </a:r>
            <a:r>
              <a:rPr lang="zh-TW" altLang="en-US" sz="1200" b="0" i="0" u="none" strike="noStrike" kern="1200" dirty="0" smtClean="0">
                <a:solidFill>
                  <a:schemeClr val="tx1"/>
                </a:solidFill>
                <a:effectLst/>
                <a:latin typeface="+mn-lt"/>
                <a:ea typeface="+mn-ea"/>
                <a:cs typeface="+mn-cs"/>
                <a:hlinkClick r:id="rId3"/>
              </a:rPr>
              <a:t>日内瓦</a:t>
            </a:r>
            <a:r>
              <a:rPr lang="zh-TW" altLang="en-US" sz="1200" b="0" i="0" kern="1200" dirty="0" smtClean="0">
                <a:solidFill>
                  <a:schemeClr val="tx1"/>
                </a:solidFill>
                <a:effectLst/>
                <a:latin typeface="+mn-lt"/>
                <a:ea typeface="+mn-ea"/>
                <a:cs typeface="+mn-cs"/>
              </a:rPr>
              <a:t>召開的第</a:t>
            </a:r>
            <a:r>
              <a:rPr lang="en-US" altLang="zh-TW" sz="1200" b="0" i="0" kern="1200" dirty="0" smtClean="0">
                <a:solidFill>
                  <a:schemeClr val="tx1"/>
                </a:solidFill>
                <a:effectLst/>
                <a:latin typeface="+mn-lt"/>
                <a:ea typeface="+mn-ea"/>
                <a:cs typeface="+mn-cs"/>
              </a:rPr>
              <a:t>90</a:t>
            </a:r>
            <a:r>
              <a:rPr lang="zh-TW" altLang="en-US" sz="1200" b="0" i="0" kern="1200" dirty="0" smtClean="0">
                <a:solidFill>
                  <a:schemeClr val="tx1"/>
                </a:solidFill>
                <a:effectLst/>
                <a:latin typeface="+mn-lt"/>
                <a:ea typeface="+mn-ea"/>
                <a:cs typeface="+mn-cs"/>
              </a:rPr>
              <a:t>屆國際勞工大會決定每年的</a:t>
            </a:r>
            <a:r>
              <a:rPr lang="en-US" altLang="zh-TW" sz="1200" b="0" i="0" kern="1200" dirty="0" smtClean="0">
                <a:solidFill>
                  <a:schemeClr val="tx1"/>
                </a:solidFill>
                <a:effectLst/>
                <a:latin typeface="+mn-lt"/>
                <a:ea typeface="+mn-ea"/>
                <a:cs typeface="+mn-cs"/>
              </a:rPr>
              <a:t>6</a:t>
            </a:r>
            <a:r>
              <a:rPr lang="zh-TW" altLang="en-US" sz="1200" b="0" i="0" kern="1200" dirty="0" smtClean="0">
                <a:solidFill>
                  <a:schemeClr val="tx1"/>
                </a:solidFill>
                <a:effectLst/>
                <a:latin typeface="+mn-lt"/>
                <a:ea typeface="+mn-ea"/>
                <a:cs typeface="+mn-cs"/>
              </a:rPr>
              <a:t>月</a:t>
            </a:r>
            <a:r>
              <a:rPr lang="en-US" altLang="zh-TW" sz="1200" b="0" i="0" kern="1200" dirty="0" smtClean="0">
                <a:solidFill>
                  <a:schemeClr val="tx1"/>
                </a:solidFill>
                <a:effectLst/>
                <a:latin typeface="+mn-lt"/>
                <a:ea typeface="+mn-ea"/>
                <a:cs typeface="+mn-cs"/>
              </a:rPr>
              <a:t>12</a:t>
            </a:r>
            <a:r>
              <a:rPr lang="zh-TW" altLang="en-US" sz="1200" b="0" i="0" kern="1200" dirty="0" smtClean="0">
                <a:solidFill>
                  <a:schemeClr val="tx1"/>
                </a:solidFill>
                <a:effectLst/>
                <a:latin typeface="+mn-lt"/>
                <a:ea typeface="+mn-ea"/>
                <a:cs typeface="+mn-cs"/>
              </a:rPr>
              <a:t>日訂爲「世界無童工日（</a:t>
            </a:r>
            <a:r>
              <a:rPr lang="en-US" altLang="zh-TW" sz="1200" b="0" i="0" kern="1200" dirty="0" smtClean="0">
                <a:solidFill>
                  <a:schemeClr val="tx1"/>
                </a:solidFill>
                <a:effectLst/>
                <a:latin typeface="+mn-lt"/>
                <a:ea typeface="+mn-ea"/>
                <a:cs typeface="+mn-cs"/>
              </a:rPr>
              <a:t>the World Day Against Child Labor</a:t>
            </a:r>
            <a:r>
              <a:rPr lang="zh-TW" altLang="en-US" sz="1200" b="0" i="0" kern="1200" dirty="0" smtClean="0">
                <a:solidFill>
                  <a:schemeClr val="tx1"/>
                </a:solidFill>
                <a:effectLst/>
                <a:latin typeface="+mn-lt"/>
                <a:ea typeface="+mn-ea"/>
                <a:cs typeface="+mn-cs"/>
              </a:rPr>
              <a:t>）」，同時呼籲世界各國密切關注日益嚴重的童工問題，並呼籲採取確實有效的措施解決童工問題。</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18</a:t>
            </a:fld>
            <a:endParaRPr lang="zh-TW" altLang="en-US"/>
          </a:p>
        </p:txBody>
      </p:sp>
    </p:spTree>
    <p:extLst>
      <p:ext uri="{BB962C8B-B14F-4D97-AF65-F5344CB8AC3E}">
        <p14:creationId xmlns:p14="http://schemas.microsoft.com/office/powerpoint/2010/main" val="2319914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20</a:t>
            </a:fld>
            <a:endParaRPr lang="zh-TW" altLang="en-US"/>
          </a:p>
        </p:txBody>
      </p:sp>
    </p:spTree>
    <p:extLst>
      <p:ext uri="{BB962C8B-B14F-4D97-AF65-F5344CB8AC3E}">
        <p14:creationId xmlns:p14="http://schemas.microsoft.com/office/powerpoint/2010/main" val="3649209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dirty="0" smtClean="0">
                <a:solidFill>
                  <a:schemeClr val="tx1"/>
                </a:solidFill>
                <a:effectLst/>
                <a:latin typeface="+mn-lt"/>
                <a:ea typeface="+mn-ea"/>
                <a:cs typeface="+mn-cs"/>
                <a:hlinkClick r:id="rId3" tooltip="1950年"/>
              </a:rPr>
              <a:t>1950</a:t>
            </a:r>
            <a:r>
              <a:rPr lang="zh-TW" altLang="en-US" sz="1200" b="0" i="0" u="none" strike="noStrike" kern="1200" dirty="0" smtClean="0">
                <a:solidFill>
                  <a:schemeClr val="tx1"/>
                </a:solidFill>
                <a:effectLst/>
                <a:latin typeface="+mn-lt"/>
                <a:ea typeface="+mn-ea"/>
                <a:cs typeface="+mn-cs"/>
                <a:hlinkClick r:id="rId3" tooltip="1950年"/>
              </a:rPr>
              <a:t>年</a:t>
            </a:r>
            <a:r>
              <a:rPr lang="zh-TW" altLang="en-US" sz="1200" b="0" i="0" kern="1200" dirty="0" smtClean="0">
                <a:solidFill>
                  <a:schemeClr val="tx1"/>
                </a:solidFill>
                <a:effectLst/>
                <a:latin typeface="+mn-lt"/>
                <a:ea typeface="+mn-ea"/>
                <a:cs typeface="+mn-cs"/>
              </a:rPr>
              <a:t>起，</a:t>
            </a:r>
            <a:r>
              <a:rPr lang="zh-TW" altLang="en-US" sz="1200" b="0" i="0" u="none" strike="noStrike" kern="1200" dirty="0" smtClean="0">
                <a:solidFill>
                  <a:schemeClr val="tx1"/>
                </a:solidFill>
                <a:effectLst/>
                <a:latin typeface="+mn-lt"/>
                <a:ea typeface="+mn-ea"/>
                <a:cs typeface="+mn-cs"/>
                <a:hlinkClick r:id="rId4" tooltip="聯合國大會"/>
              </a:rPr>
              <a:t>聯合國大會</a:t>
            </a:r>
            <a:r>
              <a:rPr lang="zh-TW" altLang="en-US" sz="1200" b="0" i="0" kern="1200" dirty="0" smtClean="0">
                <a:solidFill>
                  <a:schemeClr val="tx1"/>
                </a:solidFill>
                <a:effectLst/>
                <a:latin typeface="+mn-lt"/>
                <a:ea typeface="+mn-ea"/>
                <a:cs typeface="+mn-cs"/>
              </a:rPr>
              <a:t>定每年的</a:t>
            </a:r>
            <a:r>
              <a:rPr lang="en-US" altLang="zh-TW" sz="1200" b="0" i="0" u="none" strike="noStrike" kern="1200" dirty="0" smtClean="0">
                <a:solidFill>
                  <a:schemeClr val="tx1"/>
                </a:solidFill>
                <a:effectLst/>
                <a:latin typeface="+mn-lt"/>
                <a:ea typeface="+mn-ea"/>
                <a:cs typeface="+mn-cs"/>
                <a:hlinkClick r:id="rId5" tooltip="12月10日"/>
              </a:rPr>
              <a:t>12</a:t>
            </a:r>
            <a:r>
              <a:rPr lang="zh-TW" altLang="en-US" sz="1200" b="0" i="0" u="none" strike="noStrike" kern="1200" dirty="0" smtClean="0">
                <a:solidFill>
                  <a:schemeClr val="tx1"/>
                </a:solidFill>
                <a:effectLst/>
                <a:latin typeface="+mn-lt"/>
                <a:ea typeface="+mn-ea"/>
                <a:cs typeface="+mn-cs"/>
                <a:hlinkClick r:id="rId5" tooltip="12月10日"/>
              </a:rPr>
              <a:t>月</a:t>
            </a:r>
            <a:r>
              <a:rPr lang="en-US" altLang="zh-TW" sz="1200" b="0" i="0" u="none" strike="noStrike" kern="1200" dirty="0" smtClean="0">
                <a:solidFill>
                  <a:schemeClr val="tx1"/>
                </a:solidFill>
                <a:effectLst/>
                <a:latin typeface="+mn-lt"/>
                <a:ea typeface="+mn-ea"/>
                <a:cs typeface="+mn-cs"/>
                <a:hlinkClick r:id="rId5" tooltip="12月10日"/>
              </a:rPr>
              <a:t>10</a:t>
            </a:r>
            <a:r>
              <a:rPr lang="zh-TW" altLang="en-US" sz="1200" b="0" i="0" u="none" strike="noStrike" kern="1200" dirty="0" smtClean="0">
                <a:solidFill>
                  <a:schemeClr val="tx1"/>
                </a:solidFill>
                <a:effectLst/>
                <a:latin typeface="+mn-lt"/>
                <a:ea typeface="+mn-ea"/>
                <a:cs typeface="+mn-cs"/>
                <a:hlinkClick r:id="rId5" tooltip="12月10日"/>
              </a:rPr>
              <a:t>日</a:t>
            </a:r>
            <a:r>
              <a:rPr lang="zh-TW" altLang="en-US" sz="1200" b="0" i="0" kern="1200" dirty="0" smtClean="0">
                <a:solidFill>
                  <a:schemeClr val="tx1"/>
                </a:solidFill>
                <a:effectLst/>
                <a:latin typeface="+mn-lt"/>
                <a:ea typeface="+mn-ea"/>
                <a:cs typeface="+mn-cs"/>
              </a:rPr>
              <a:t>為</a:t>
            </a:r>
            <a:r>
              <a:rPr lang="zh-TW" altLang="en-US" sz="1200" b="1" i="0" kern="1200" dirty="0" smtClean="0">
                <a:solidFill>
                  <a:schemeClr val="tx1"/>
                </a:solidFill>
                <a:effectLst/>
                <a:latin typeface="+mn-lt"/>
                <a:ea typeface="+mn-ea"/>
                <a:cs typeface="+mn-cs"/>
              </a:rPr>
              <a:t>國際人權日</a:t>
            </a:r>
            <a:r>
              <a:rPr lang="zh-TW" altLang="en-US" sz="1200" b="0" i="0" kern="1200" dirty="0" smtClean="0">
                <a:solidFill>
                  <a:schemeClr val="tx1"/>
                </a:solidFill>
                <a:effectLst/>
                <a:latin typeface="+mn-lt"/>
                <a:ea typeface="+mn-ea"/>
                <a:cs typeface="+mn-cs"/>
              </a:rPr>
              <a:t>，以紀念</a:t>
            </a:r>
            <a:r>
              <a:rPr lang="zh-TW" altLang="en-US" sz="1200" b="0" i="0" u="none" strike="noStrike" kern="1200" dirty="0" smtClean="0">
                <a:solidFill>
                  <a:schemeClr val="tx1"/>
                </a:solidFill>
                <a:effectLst/>
                <a:latin typeface="+mn-lt"/>
                <a:ea typeface="+mn-ea"/>
                <a:cs typeface="+mn-cs"/>
                <a:hlinkClick r:id="rId6" tooltip="聯合國"/>
              </a:rPr>
              <a:t>聯合國</a:t>
            </a:r>
            <a:r>
              <a:rPr lang="zh-TW" altLang="en-US" sz="1200" b="0" i="0" kern="1200" dirty="0" smtClean="0">
                <a:solidFill>
                  <a:schemeClr val="tx1"/>
                </a:solidFill>
                <a:effectLst/>
                <a:latin typeface="+mn-lt"/>
                <a:ea typeface="+mn-ea"/>
                <a:cs typeface="+mn-cs"/>
              </a:rPr>
              <a:t>於</a:t>
            </a:r>
            <a:r>
              <a:rPr lang="en-US" altLang="zh-TW" sz="1200" b="0" i="0" u="none" strike="noStrike" kern="1200" dirty="0" smtClean="0">
                <a:solidFill>
                  <a:schemeClr val="tx1"/>
                </a:solidFill>
                <a:effectLst/>
                <a:latin typeface="+mn-lt"/>
                <a:ea typeface="+mn-ea"/>
                <a:cs typeface="+mn-cs"/>
                <a:hlinkClick r:id="rId7" tooltip="1948年"/>
              </a:rPr>
              <a:t>1948</a:t>
            </a:r>
            <a:r>
              <a:rPr lang="zh-TW" altLang="en-US" sz="1200" b="0" i="0" u="none" strike="noStrike" kern="1200" dirty="0" smtClean="0">
                <a:solidFill>
                  <a:schemeClr val="tx1"/>
                </a:solidFill>
                <a:effectLst/>
                <a:latin typeface="+mn-lt"/>
                <a:ea typeface="+mn-ea"/>
                <a:cs typeface="+mn-cs"/>
                <a:hlinkClick r:id="rId7" tooltip="1948年"/>
              </a:rPr>
              <a:t>年</a:t>
            </a:r>
            <a:r>
              <a:rPr lang="en-US" altLang="zh-TW" sz="1200" b="0" i="0" u="none" strike="noStrike" kern="1200" dirty="0" smtClean="0">
                <a:solidFill>
                  <a:schemeClr val="tx1"/>
                </a:solidFill>
                <a:effectLst/>
                <a:latin typeface="+mn-lt"/>
                <a:ea typeface="+mn-ea"/>
                <a:cs typeface="+mn-cs"/>
                <a:hlinkClick r:id="rId5" tooltip="12月10日"/>
              </a:rPr>
              <a:t>12</a:t>
            </a:r>
            <a:r>
              <a:rPr lang="zh-TW" altLang="en-US" sz="1200" b="0" i="0" u="none" strike="noStrike" kern="1200" dirty="0" smtClean="0">
                <a:solidFill>
                  <a:schemeClr val="tx1"/>
                </a:solidFill>
                <a:effectLst/>
                <a:latin typeface="+mn-lt"/>
                <a:ea typeface="+mn-ea"/>
                <a:cs typeface="+mn-cs"/>
                <a:hlinkClick r:id="rId5" tooltip="12月10日"/>
              </a:rPr>
              <a:t>月</a:t>
            </a:r>
            <a:r>
              <a:rPr lang="en-US" altLang="zh-TW" sz="1200" b="0" i="0" u="none" strike="noStrike" kern="1200" dirty="0" smtClean="0">
                <a:solidFill>
                  <a:schemeClr val="tx1"/>
                </a:solidFill>
                <a:effectLst/>
                <a:latin typeface="+mn-lt"/>
                <a:ea typeface="+mn-ea"/>
                <a:cs typeface="+mn-cs"/>
                <a:hlinkClick r:id="rId5" tooltip="12月10日"/>
              </a:rPr>
              <a:t>10</a:t>
            </a:r>
            <a:r>
              <a:rPr lang="zh-TW" altLang="en-US" sz="1200" b="0" i="0" u="none" strike="noStrike" kern="1200" dirty="0" smtClean="0">
                <a:solidFill>
                  <a:schemeClr val="tx1"/>
                </a:solidFill>
                <a:effectLst/>
                <a:latin typeface="+mn-lt"/>
                <a:ea typeface="+mn-ea"/>
                <a:cs typeface="+mn-cs"/>
                <a:hlinkClick r:id="rId5" tooltip="12月10日"/>
              </a:rPr>
              <a:t>日</a:t>
            </a:r>
            <a:r>
              <a:rPr lang="zh-TW" altLang="en-US" sz="1200" b="0" i="0" kern="1200" dirty="0" smtClean="0">
                <a:solidFill>
                  <a:schemeClr val="tx1"/>
                </a:solidFill>
                <a:effectLst/>
                <a:latin typeface="+mn-lt"/>
                <a:ea typeface="+mn-ea"/>
                <a:cs typeface="+mn-cs"/>
              </a:rPr>
              <a:t>通過了</a:t>
            </a:r>
            <a:r>
              <a:rPr lang="en-US" altLang="zh-TW" sz="1200" b="0" i="0" kern="1200" dirty="0" smtClean="0">
                <a:solidFill>
                  <a:schemeClr val="tx1"/>
                </a:solidFill>
                <a:effectLst/>
                <a:latin typeface="+mn-lt"/>
                <a:ea typeface="+mn-ea"/>
                <a:cs typeface="+mn-cs"/>
              </a:rPr>
              <a:t>《</a:t>
            </a:r>
            <a:r>
              <a:rPr lang="zh-TW" altLang="en-US" sz="1200" b="0" i="0" u="none" strike="noStrike" kern="1200" dirty="0" smtClean="0">
                <a:solidFill>
                  <a:schemeClr val="tx1"/>
                </a:solidFill>
                <a:effectLst/>
                <a:latin typeface="+mn-lt"/>
                <a:ea typeface="+mn-ea"/>
                <a:cs typeface="+mn-cs"/>
                <a:hlinkClick r:id="rId8" tooltip="世界人權宣言"/>
              </a:rPr>
              <a:t>世界人權宣言</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a:t>
            </a:r>
            <a:endParaRPr lang="en-US" altLang="zh-TW" sz="1200" b="0" i="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21</a:t>
            </a:fld>
            <a:endParaRPr lang="zh-TW" altLang="en-US"/>
          </a:p>
        </p:txBody>
      </p:sp>
    </p:spTree>
    <p:extLst>
      <p:ext uri="{BB962C8B-B14F-4D97-AF65-F5344CB8AC3E}">
        <p14:creationId xmlns:p14="http://schemas.microsoft.com/office/powerpoint/2010/main" val="3527382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能力指標</a:t>
            </a:r>
            <a:endParaRPr lang="en-US" altLang="zh-TW" dirty="0" smtClean="0"/>
          </a:p>
          <a:p>
            <a:r>
              <a:rPr lang="en-US" altLang="zh-TW" dirty="0" smtClean="0"/>
              <a:t>1-4-1</a:t>
            </a:r>
            <a:r>
              <a:rPr lang="zh-TW" altLang="en-US" dirty="0" smtClean="0"/>
              <a:t>探討違反人權的事件對個人、社區（部落）社會的影響，並提出改善策略、行動方案。</a:t>
            </a:r>
            <a:endParaRPr lang="en-US" altLang="zh-TW" dirty="0" smtClean="0"/>
          </a:p>
          <a:p>
            <a:r>
              <a:rPr lang="en-US" altLang="zh-TW" dirty="0" smtClean="0"/>
              <a:t>2-3-4</a:t>
            </a:r>
            <a:r>
              <a:rPr lang="zh-TW" altLang="en-US" dirty="0" smtClean="0"/>
              <a:t>理解貧窮、階級剝削的相互關係。</a:t>
            </a:r>
            <a:endParaRPr lang="zh-TW" altLang="en-US" dirty="0"/>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2</a:t>
            </a:fld>
            <a:endParaRPr lang="zh-TW" altLang="en-US"/>
          </a:p>
        </p:txBody>
      </p:sp>
    </p:spTree>
    <p:extLst>
      <p:ext uri="{BB962C8B-B14F-4D97-AF65-F5344CB8AC3E}">
        <p14:creationId xmlns:p14="http://schemas.microsoft.com/office/powerpoint/2010/main" val="2571342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為了方便解說，本頁圖片展現巧克力產品，也展現巧克力的原料</a:t>
            </a:r>
            <a:r>
              <a:rPr lang="en-US" altLang="zh-TW" dirty="0" smtClean="0"/>
              <a:t>—</a:t>
            </a:r>
            <a:r>
              <a:rPr lang="zh-TW" altLang="en-US" dirty="0" smtClean="0"/>
              <a:t>可可果。</a:t>
            </a:r>
            <a:r>
              <a:rPr lang="en-US" altLang="zh-TW" dirty="0" smtClean="0"/>
              <a:t/>
            </a:r>
            <a:br>
              <a:rPr lang="en-US" altLang="zh-TW" dirty="0" smtClean="0"/>
            </a:br>
            <a:r>
              <a:rPr lang="zh-TW" altLang="en-US" dirty="0" smtClean="0"/>
              <a:t>本項提問在理解學生對巧克力所知的起點狀態。</a:t>
            </a:r>
            <a:r>
              <a:rPr lang="en-US" altLang="zh-TW" dirty="0" smtClean="0"/>
              <a:t/>
            </a:r>
            <a:br>
              <a:rPr lang="en-US" altLang="zh-TW" dirty="0" smtClean="0"/>
            </a:br>
            <a:r>
              <a:rPr lang="zh-TW" altLang="en-US" dirty="0" smtClean="0"/>
              <a:t>可能學生會答：「巧克力是可可豆做的。」教師須再進一步問，可否有人見過可可豆？這豆長在哪？如果同學並不清楚可可豆，那教師可引導學生認識可可果。可可豆是指可可果的種子。這些種子都有包附白色肉膜，採摘可可果後要剖開厚皮的可可果，去除每個可可籽的白色覆膜，然後可見巧克力色的果籽，這些果籽經過曬乾，就可遠運。</a:t>
            </a:r>
            <a:endParaRPr lang="en-US" altLang="zh-TW" dirty="0" smtClean="0"/>
          </a:p>
          <a:p>
            <a:r>
              <a:rPr lang="zh-TW" altLang="en-US" dirty="0" smtClean="0"/>
              <a:t>經介紹原料產地、栽種、摘採、晾曬、運送等流程。進一步的提問，在於詢問可可果的產地？哪裡產量最多？（然後進入下一頁的說明）</a:t>
            </a:r>
            <a:endParaRPr lang="zh-TW" altLang="en-US" dirty="0"/>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3</a:t>
            </a:fld>
            <a:endParaRPr lang="zh-TW" altLang="en-US"/>
          </a:p>
        </p:txBody>
      </p:sp>
    </p:spTree>
    <p:extLst>
      <p:ext uri="{BB962C8B-B14F-4D97-AF65-F5344CB8AC3E}">
        <p14:creationId xmlns:p14="http://schemas.microsoft.com/office/powerpoint/2010/main" val="1675369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這份圖的數據參考了西方的食物教育網站</a:t>
            </a:r>
            <a:r>
              <a:rPr lang="en-US" altLang="zh-TW" dirty="0" smtClean="0"/>
              <a:t>”Chocolate</a:t>
            </a:r>
            <a:r>
              <a:rPr lang="en-US" altLang="zh-TW" baseline="0" dirty="0" smtClean="0"/>
              <a:t> Class: </a:t>
            </a:r>
            <a:r>
              <a:rPr lang="en-US" altLang="zh-TW" baseline="0" dirty="0" err="1" smtClean="0"/>
              <a:t>Multinedia</a:t>
            </a:r>
            <a:r>
              <a:rPr lang="en-US" altLang="zh-TW" baseline="0" dirty="0" smtClean="0"/>
              <a:t> Essays on </a:t>
            </a:r>
            <a:r>
              <a:rPr lang="en-US" altLang="zh-TW" baseline="0" dirty="0" err="1" smtClean="0"/>
              <a:t>Cholcolate</a:t>
            </a:r>
            <a:r>
              <a:rPr lang="en-US" altLang="zh-TW" baseline="0" dirty="0" smtClean="0"/>
              <a:t>, Culture and the Politics of food ”</a:t>
            </a:r>
            <a:r>
              <a:rPr lang="zh-TW" altLang="en-US" baseline="0" dirty="0" smtClean="0"/>
              <a:t> 內有詳細的童工與巧克力產業的敘述。網址：</a:t>
            </a:r>
            <a:r>
              <a:rPr lang="en-US" altLang="zh-TW" baseline="0" dirty="0" smtClean="0"/>
              <a:t>https://chocolateclass.wordpress.com/tag/child-labor/</a:t>
            </a:r>
          </a:p>
          <a:p>
            <a:endParaRPr lang="zh-TW" altLang="en-US" dirty="0"/>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4</a:t>
            </a:fld>
            <a:endParaRPr lang="zh-TW" altLang="en-US"/>
          </a:p>
        </p:txBody>
      </p:sp>
    </p:spTree>
    <p:extLst>
      <p:ext uri="{BB962C8B-B14F-4D97-AF65-F5344CB8AC3E}">
        <p14:creationId xmlns:p14="http://schemas.microsoft.com/office/powerpoint/2010/main" val="550488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這張圖，說明了很多西非童工手工地刨開厚皮果子，取出可可豆。</a:t>
            </a:r>
            <a:r>
              <a:rPr lang="en-US" altLang="zh-TW" dirty="0" smtClean="0"/>
              <a:t/>
            </a:r>
            <a:br>
              <a:rPr lang="en-US" altLang="zh-TW" dirty="0" smtClean="0"/>
            </a:br>
            <a:endParaRPr lang="zh-TW" altLang="en-US" dirty="0"/>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5</a:t>
            </a:fld>
            <a:endParaRPr lang="zh-TW" altLang="en-US"/>
          </a:p>
        </p:txBody>
      </p:sp>
    </p:spTree>
    <p:extLst>
      <p:ext uri="{BB962C8B-B14F-4D97-AF65-F5344CB8AC3E}">
        <p14:creationId xmlns:p14="http://schemas.microsoft.com/office/powerpoint/2010/main" val="3829018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左圖中，大顆的水果為可可果，其內有可可果籽。可可種子需經過曬乾以方便保存與運送。目前這些工作都僅能仰賴人力。而在西非，常強迫童工從事採收、晾曬與搬運的工作。</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6</a:t>
            </a:fld>
            <a:endParaRPr lang="zh-TW" altLang="en-US"/>
          </a:p>
        </p:txBody>
      </p:sp>
    </p:spTree>
    <p:extLst>
      <p:ext uri="{BB962C8B-B14F-4D97-AF65-F5344CB8AC3E}">
        <p14:creationId xmlns:p14="http://schemas.microsoft.com/office/powerpoint/2010/main" val="3113728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提問：「這些童工可以辭職不做嗎？為什麼逃離不開？」這個問題屬閱讀理解題。同學可在本頁敘述中得到推理。</a:t>
            </a:r>
            <a:r>
              <a:rPr lang="en-US" altLang="zh-TW" dirty="0" smtClean="0"/>
              <a:t/>
            </a:r>
            <a:br>
              <a:rPr lang="en-US" altLang="zh-TW" dirty="0" smtClean="0"/>
            </a:br>
            <a:r>
              <a:rPr lang="zh-TW" altLang="en-US" dirty="0" smtClean="0"/>
              <a:t>小朋友獨照參考自網站</a:t>
            </a:r>
            <a:r>
              <a:rPr lang="en-US" altLang="zh-TW" dirty="0" smtClean="0"/>
              <a:t>http://solidaridad.net/nestle-se-enfrenta-a-una-demanda-por-promover-la-esclavitud-infantil-en-costa-de-marfil/</a:t>
            </a:r>
          </a:p>
          <a:p>
            <a:r>
              <a:rPr lang="zh-TW" altLang="en-US" dirty="0" smtClean="0"/>
              <a:t>六格照中之右五格照是參考自</a:t>
            </a:r>
            <a:r>
              <a:rPr lang="en-US" altLang="zh-TW" dirty="0" smtClean="0"/>
              <a:t>https://www.behance.net/gallery/24071539/Behind-the-Beans</a:t>
            </a:r>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7</a:t>
            </a:fld>
            <a:endParaRPr lang="zh-TW" altLang="en-US"/>
          </a:p>
        </p:txBody>
      </p:sp>
    </p:spTree>
    <p:extLst>
      <p:ext uri="{BB962C8B-B14F-4D97-AF65-F5344CB8AC3E}">
        <p14:creationId xmlns:p14="http://schemas.microsoft.com/office/powerpoint/2010/main" val="36902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關於縫製球類的童工故事，書本</a:t>
            </a:r>
            <a:r>
              <a:rPr lang="en-US" altLang="zh-TW" sz="1200" dirty="0" smtClean="0"/>
              <a:t>《</a:t>
            </a:r>
            <a:r>
              <a:rPr lang="zh-TW" altLang="en-US" sz="1200" dirty="0" smtClean="0"/>
              <a:t>我八歲，我在可可田工作</a:t>
            </a:r>
            <a:r>
              <a:rPr lang="en-US" altLang="zh-TW" sz="1200" dirty="0" smtClean="0"/>
              <a:t>》</a:t>
            </a:r>
            <a:r>
              <a:rPr lang="zh-TW" altLang="en-US" sz="1200" dirty="0" smtClean="0"/>
              <a:t>提到蘇妮雅在陰暗家中縫製足球而失明的故事。</a:t>
            </a:r>
            <a:r>
              <a:rPr lang="en-US" altLang="zh-TW" sz="1200" dirty="0" smtClean="0"/>
              <a:t/>
            </a:r>
            <a:br>
              <a:rPr lang="en-US" altLang="zh-TW" sz="1200" dirty="0" smtClean="0"/>
            </a:br>
            <a:r>
              <a:rPr lang="zh-TW" altLang="en-US" sz="1200" u="sng" dirty="0" smtClean="0"/>
              <a:t>印度</a:t>
            </a:r>
            <a:r>
              <a:rPr lang="zh-TW" altLang="en-US" sz="1200" dirty="0" smtClean="0"/>
              <a:t>少女</a:t>
            </a:r>
            <a:r>
              <a:rPr lang="zh-TW" altLang="en-US" sz="1200" u="sng" dirty="0" smtClean="0"/>
              <a:t>蘇妮雅</a:t>
            </a:r>
            <a:r>
              <a:rPr lang="zh-TW" altLang="en-US" sz="1200" dirty="0" smtClean="0"/>
              <a:t>，從五歲起   就縫製足球養家。因在光線不足下縫製足球，蘇妮雅七歲時失明，十一歲因</a:t>
            </a:r>
            <a:r>
              <a:rPr lang="zh-TW" altLang="en-US" sz="1200" b="1" dirty="0" smtClean="0"/>
              <a:t>人權組織的援助</a:t>
            </a:r>
            <a:r>
              <a:rPr lang="zh-TW" altLang="en-US" sz="1200" dirty="0" smtClean="0"/>
              <a:t>，才得以</a:t>
            </a:r>
            <a:r>
              <a:rPr lang="zh-TW" altLang="en-US" sz="1200" b="1" dirty="0" smtClean="0"/>
              <a:t>脫離童工的生涯</a:t>
            </a:r>
            <a:r>
              <a:rPr lang="zh-TW" altLang="en-US" sz="1200" dirty="0" smtClean="0"/>
              <a:t>。</a:t>
            </a:r>
            <a:endParaRPr lang="en-US" altLang="zh-TW" sz="1200" dirty="0" smtClean="0"/>
          </a:p>
          <a:p>
            <a:pPr>
              <a:spcBef>
                <a:spcPts val="600"/>
              </a:spcBef>
              <a:spcAft>
                <a:spcPts val="600"/>
              </a:spcAft>
            </a:pPr>
            <a:r>
              <a:rPr lang="zh-TW" altLang="en-US" sz="1200" dirty="0" smtClean="0"/>
              <a:t>經過</a:t>
            </a:r>
            <a:r>
              <a:rPr lang="zh-TW" altLang="en-US" sz="1200" b="1" dirty="0" smtClean="0"/>
              <a:t>媒體報導披露</a:t>
            </a:r>
            <a:r>
              <a:rPr lang="zh-TW" altLang="en-US" sz="1200" dirty="0" smtClean="0"/>
              <a:t>，世人才</a:t>
            </a:r>
            <a:r>
              <a:rPr lang="zh-TW" altLang="en-US" sz="1200" b="1" dirty="0" smtClean="0"/>
              <a:t>了解童工問題</a:t>
            </a:r>
            <a:r>
              <a:rPr lang="zh-TW" altLang="en-US" sz="1200" dirty="0" smtClean="0"/>
              <a:t>嚴重。</a:t>
            </a:r>
            <a:endParaRPr lang="en-US" altLang="zh-TW" sz="1200" dirty="0" smtClean="0"/>
          </a:p>
          <a:p>
            <a:pPr>
              <a:spcBef>
                <a:spcPts val="600"/>
              </a:spcBef>
              <a:spcAft>
                <a:spcPts val="600"/>
              </a:spcAft>
            </a:pPr>
            <a:r>
              <a:rPr lang="zh-TW" altLang="en-US" sz="1200" dirty="0" smtClean="0"/>
              <a:t>十五歲的</a:t>
            </a:r>
            <a:r>
              <a:rPr lang="zh-TW" altLang="en-US" sz="1200" u="sng" dirty="0" smtClean="0"/>
              <a:t>蘇妮雅</a:t>
            </a:r>
            <a:r>
              <a:rPr lang="zh-TW" altLang="en-US" sz="1200" dirty="0" smtClean="0"/>
              <a:t>分享自己縫製足球的經驗，</a:t>
            </a:r>
            <a:r>
              <a:rPr lang="zh-TW" altLang="en-US" sz="1200" b="1" dirty="0" smtClean="0"/>
              <a:t>強烈呼籲全世界</a:t>
            </a:r>
            <a:r>
              <a:rPr lang="zh-TW" altLang="en-US" sz="1200" b="0" dirty="0" smtClean="0"/>
              <a:t>「</a:t>
            </a:r>
            <a:r>
              <a:rPr lang="zh-TW" altLang="en-US" sz="1200" b="1" dirty="0" smtClean="0"/>
              <a:t>不要讓兒童工作，讓他們去唸書</a:t>
            </a:r>
            <a:r>
              <a:rPr lang="zh-TW" altLang="en-US" sz="1200" b="0" dirty="0" smtClean="0"/>
              <a:t>！」</a:t>
            </a:r>
            <a:endParaRPr lang="en-US" altLang="zh-TW" sz="1200" dirty="0" smtClean="0"/>
          </a:p>
          <a:p>
            <a:pPr>
              <a:spcBef>
                <a:spcPts val="600"/>
              </a:spcBef>
              <a:spcAft>
                <a:spcPts val="600"/>
              </a:spcAft>
            </a:pPr>
            <a:r>
              <a:rPr lang="zh-TW" altLang="en-US" sz="1200" u="sng" dirty="0" smtClean="0"/>
              <a:t>蘇妮雅</a:t>
            </a:r>
            <a:r>
              <a:rPr lang="zh-TW" altLang="en-US" sz="1200" dirty="0" smtClean="0"/>
              <a:t>現在已經是充滿自信與堅持理念的成人！</a:t>
            </a:r>
            <a:endParaRPr lang="en-US" altLang="zh-TW"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altLang="zh-TW" sz="1200" dirty="0" smtClean="0">
              <a:latin typeface="Franklin Gothic Book"/>
              <a:ea typeface="微軟正黑體"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altLang="zh-TW" sz="1200" dirty="0" smtClean="0">
              <a:latin typeface="Franklin Gothic Book"/>
              <a:ea typeface="微軟正黑體"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dirty="0" smtClean="0">
              <a:latin typeface="Franklin Gothic Book"/>
              <a:ea typeface="微軟正黑體" pitchFamily="34" charset="-120"/>
            </a:endParaRPr>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8</a:t>
            </a:fld>
            <a:endParaRPr lang="zh-TW" altLang="en-US"/>
          </a:p>
        </p:txBody>
      </p:sp>
    </p:spTree>
    <p:extLst>
      <p:ext uri="{BB962C8B-B14F-4D97-AF65-F5344CB8AC3E}">
        <p14:creationId xmlns:p14="http://schemas.microsoft.com/office/powerpoint/2010/main" val="893040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觀察本張投影片，教師可問閱讀理解型的問題：</a:t>
            </a:r>
            <a:endParaRPr lang="en-US" altLang="zh-TW" dirty="0" smtClean="0"/>
          </a:p>
          <a:p>
            <a:r>
              <a:rPr lang="zh-TW" altLang="en-US" dirty="0" smtClean="0"/>
              <a:t>問題</a:t>
            </a:r>
            <a:r>
              <a:rPr lang="en-US" altLang="zh-TW" dirty="0" smtClean="0"/>
              <a:t>1</a:t>
            </a:r>
            <a:r>
              <a:rPr lang="zh-TW" altLang="en-US" dirty="0" smtClean="0"/>
              <a:t>：這些兒童在做什麼工作？（答：左二圖為製作磚塊、搬運建材；右上為搬運農產、右下為擔任採煤礦工）</a:t>
            </a:r>
            <a:endParaRPr lang="en-US" altLang="zh-TW" dirty="0" smtClean="0"/>
          </a:p>
          <a:p>
            <a:r>
              <a:rPr lang="zh-TW" altLang="en-US" dirty="0" smtClean="0"/>
              <a:t>問題</a:t>
            </a:r>
            <a:r>
              <a:rPr lang="en-US" altLang="zh-TW" dirty="0" smtClean="0"/>
              <a:t>2</a:t>
            </a:r>
            <a:r>
              <a:rPr lang="zh-TW" altLang="en-US" dirty="0" smtClean="0"/>
              <a:t>：這些兒童過得是否開心？</a:t>
            </a:r>
            <a:endParaRPr lang="en-US" altLang="zh-TW" dirty="0" smtClean="0"/>
          </a:p>
          <a:p>
            <a:r>
              <a:rPr lang="zh-TW" altLang="en-US" dirty="0" smtClean="0"/>
              <a:t>問題</a:t>
            </a:r>
            <a:r>
              <a:rPr lang="en-US" altLang="zh-TW" dirty="0" smtClean="0"/>
              <a:t>3</a:t>
            </a:r>
            <a:r>
              <a:rPr lang="zh-TW" altLang="en-US" dirty="0" smtClean="0"/>
              <a:t>：這些工作適合兒童來做嗎？</a:t>
            </a:r>
            <a:endParaRPr lang="en-US" altLang="zh-TW" dirty="0" smtClean="0"/>
          </a:p>
          <a:p>
            <a:endParaRPr lang="en-US" altLang="zh-TW" dirty="0" smtClean="0"/>
          </a:p>
          <a:p>
            <a:r>
              <a:rPr lang="zh-TW" altLang="en-US" dirty="0" smtClean="0"/>
              <a:t>若有時間，教師可以引導學生探討童工發生的原因，並瞭解受剝削的童工普遍有哪些處境。</a:t>
            </a:r>
            <a:r>
              <a:rPr lang="en-US" altLang="zh-TW" dirty="0" smtClean="0"/>
              <a:t/>
            </a:r>
            <a:br>
              <a:rPr lang="en-US" altLang="zh-TW" dirty="0" smtClean="0"/>
            </a:br>
            <a:r>
              <a:rPr lang="zh-TW" altLang="en-US" dirty="0" smtClean="0"/>
              <a:t>以下簡略歸納受剝削童工的處境：</a:t>
            </a:r>
            <a:endParaRPr lang="en-US" altLang="zh-TW" dirty="0" smtClean="0"/>
          </a:p>
          <a:p>
            <a:pPr>
              <a:spcBef>
                <a:spcPts val="600"/>
              </a:spcBef>
              <a:spcAft>
                <a:spcPts val="600"/>
              </a:spcAft>
            </a:pPr>
            <a:r>
              <a:rPr lang="en-US" altLang="zh-TW" sz="1200" b="1" dirty="0" smtClean="0"/>
              <a:t>1.</a:t>
            </a:r>
            <a:r>
              <a:rPr lang="zh-TW" altLang="en-US" sz="1200" b="1" dirty="0" smtClean="0"/>
              <a:t>工作時間長</a:t>
            </a:r>
            <a:endParaRPr lang="en-US" altLang="zh-TW" sz="1200" b="1" dirty="0" smtClean="0"/>
          </a:p>
          <a:p>
            <a:pPr>
              <a:spcBef>
                <a:spcPts val="600"/>
              </a:spcBef>
              <a:spcAft>
                <a:spcPts val="600"/>
              </a:spcAft>
            </a:pPr>
            <a:r>
              <a:rPr lang="en-US" altLang="zh-TW" sz="1200" b="1" dirty="0" smtClean="0"/>
              <a:t>2.</a:t>
            </a:r>
            <a:r>
              <a:rPr lang="zh-TW" altLang="en-US" sz="1200" b="1" dirty="0" smtClean="0"/>
              <a:t>工作超過體力與心智的負荷</a:t>
            </a:r>
            <a:endParaRPr lang="en-US" altLang="zh-TW" sz="1200" b="1" dirty="0" smtClean="0"/>
          </a:p>
          <a:p>
            <a:pPr>
              <a:spcBef>
                <a:spcPts val="600"/>
              </a:spcBef>
              <a:spcAft>
                <a:spcPts val="600"/>
              </a:spcAft>
            </a:pPr>
            <a:r>
              <a:rPr lang="en-US" altLang="zh-TW" sz="1200" b="1" dirty="0" smtClean="0"/>
              <a:t>3.</a:t>
            </a:r>
            <a:r>
              <a:rPr lang="zh-TW" altLang="en-US" sz="1200" b="1" dirty="0" smtClean="0"/>
              <a:t>暴露在危險和髒亂的場所</a:t>
            </a:r>
            <a:endParaRPr lang="en-US" altLang="zh-TW" sz="1200" b="1" dirty="0" smtClean="0"/>
          </a:p>
          <a:p>
            <a:pPr>
              <a:spcBef>
                <a:spcPts val="600"/>
              </a:spcBef>
              <a:spcAft>
                <a:spcPts val="600"/>
              </a:spcAft>
            </a:pPr>
            <a:r>
              <a:rPr lang="en-US" altLang="zh-TW" sz="1200" b="1" dirty="0" smtClean="0"/>
              <a:t>4.</a:t>
            </a:r>
            <a:r>
              <a:rPr lang="zh-TW" altLang="en-US" sz="1200" b="1" dirty="0" smtClean="0"/>
              <a:t>沒有行動和休息的自由</a:t>
            </a:r>
            <a:endParaRPr lang="en-US" altLang="zh-TW" sz="1200" b="1" dirty="0" smtClean="0"/>
          </a:p>
          <a:p>
            <a:pPr>
              <a:spcBef>
                <a:spcPts val="600"/>
              </a:spcBef>
              <a:spcAft>
                <a:spcPts val="600"/>
              </a:spcAft>
            </a:pPr>
            <a:r>
              <a:rPr lang="en-US" altLang="zh-TW" sz="1200" b="1" dirty="0" smtClean="0"/>
              <a:t>5.</a:t>
            </a:r>
            <a:r>
              <a:rPr lang="zh-TW" altLang="en-US" sz="1200" b="1" dirty="0" smtClean="0"/>
              <a:t>沒有合理的薪資</a:t>
            </a:r>
            <a:endParaRPr lang="en-US" altLang="zh-TW" sz="1200" b="1" dirty="0" smtClean="0"/>
          </a:p>
          <a:p>
            <a:pPr>
              <a:spcBef>
                <a:spcPts val="600"/>
              </a:spcBef>
              <a:spcAft>
                <a:spcPts val="600"/>
              </a:spcAft>
            </a:pPr>
            <a:r>
              <a:rPr lang="en-US" altLang="zh-TW" sz="1200" b="1" dirty="0" smtClean="0"/>
              <a:t>6.</a:t>
            </a:r>
            <a:r>
              <a:rPr lang="zh-TW" altLang="en-US" sz="1200" b="1" dirty="0" smtClean="0"/>
              <a:t>不能上學</a:t>
            </a:r>
            <a:endParaRPr lang="en-US" altLang="zh-TW" sz="1200" b="1" dirty="0" smtClean="0"/>
          </a:p>
          <a:p>
            <a:endParaRPr lang="en-US" altLang="zh-TW" dirty="0" smtClean="0"/>
          </a:p>
          <a:p>
            <a:endParaRPr lang="en-US" altLang="zh-TW" dirty="0" smtClean="0"/>
          </a:p>
          <a:p>
            <a:endParaRPr lang="en-US" altLang="zh-TW" dirty="0" smtClean="0"/>
          </a:p>
          <a:p>
            <a:r>
              <a:rPr lang="zh-TW" altLang="en-US" dirty="0" smtClean="0"/>
              <a:t>右上圖源自網站：</a:t>
            </a:r>
            <a:r>
              <a:rPr lang="en-US" altLang="zh-TW" dirty="0" smtClean="0"/>
              <a:t>Rediff.com</a:t>
            </a:r>
            <a:r>
              <a:rPr lang="zh-TW" altLang="en-US" dirty="0" smtClean="0"/>
              <a:t> 網頁篇章：</a:t>
            </a:r>
            <a:r>
              <a:rPr lang="en-US" altLang="zh-TW" b="1" dirty="0" smtClean="0"/>
              <a:t>Harsh truths about child </a:t>
            </a:r>
            <a:r>
              <a:rPr lang="en-US" altLang="zh-TW" b="1" dirty="0" err="1" smtClean="0"/>
              <a:t>labour</a:t>
            </a:r>
            <a:r>
              <a:rPr lang="en-US" altLang="zh-TW" b="1" dirty="0" smtClean="0"/>
              <a:t> in Indi</a:t>
            </a:r>
            <a:r>
              <a:rPr lang="en-US" altLang="zh-TW" dirty="0" smtClean="0"/>
              <a:t>a</a:t>
            </a:r>
          </a:p>
          <a:p>
            <a:r>
              <a:rPr lang="en-US" altLang="zh-TW" dirty="0" smtClean="0">
                <a:hlinkClick r:id="rId3"/>
              </a:rPr>
              <a:t>http://www.rediff.com/business/column/column-harsh-truths-about-child-labour-in-india/20141022.htm</a:t>
            </a:r>
            <a:r>
              <a:rPr lang="zh-TW" altLang="en-US" dirty="0" smtClean="0"/>
              <a:t>  </a:t>
            </a:r>
            <a:r>
              <a:rPr lang="en-US" altLang="zh-TW" dirty="0" smtClean="0"/>
              <a:t>2014.10.22</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0B37E3EE-5630-4904-80E9-CD04CB24DF13}" type="slidenum">
              <a:rPr lang="zh-TW" altLang="en-US" smtClean="0"/>
              <a:t>9</a:t>
            </a:fld>
            <a:endParaRPr lang="zh-TW" altLang="en-US"/>
          </a:p>
        </p:txBody>
      </p:sp>
    </p:spTree>
    <p:extLst>
      <p:ext uri="{BB962C8B-B14F-4D97-AF65-F5344CB8AC3E}">
        <p14:creationId xmlns:p14="http://schemas.microsoft.com/office/powerpoint/2010/main" val="2109097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zh-TW" altLang="en-US" smtClean="0"/>
              <a:t>按一下以編輯母片標題樣式</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FE8A0A42-65BD-44AF-BF4D-A0854B37C19E}" type="datetimeFigureOut">
              <a:rPr lang="zh-TW" altLang="en-US" smtClean="0"/>
              <a:t>2016/10/24</a:t>
            </a:fld>
            <a:endParaRPr lang="zh-TW" altLang="en-US"/>
          </a:p>
        </p:txBody>
      </p:sp>
      <p:sp>
        <p:nvSpPr>
          <p:cNvPr id="5" name="Footer Placeholder 4"/>
          <p:cNvSpPr>
            <a:spLocks noGrp="1"/>
          </p:cNvSpPr>
          <p:nvPr>
            <p:ph type="ftr" sz="quarter" idx="11"/>
          </p:nvPr>
        </p:nvSpPr>
        <p:spPr>
          <a:xfrm>
            <a:off x="1174044" y="5357592"/>
            <a:ext cx="5034845" cy="365125"/>
          </a:xfrm>
        </p:spPr>
        <p:txBody>
          <a:bodyPr/>
          <a:lstStyle/>
          <a:p>
            <a:endParaRPr lang="zh-TW" altLang="en-U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41BEBE7E-0041-4F35-8243-D4A7A6721437}"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nchor="ct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FE8A0A42-65BD-44AF-BF4D-A0854B37C19E}" type="datetimeFigureOut">
              <a:rPr lang="zh-TW" altLang="en-US" smtClean="0"/>
              <a:t>2016/10/24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1BEBE7E-0041-4F35-8243-D4A7A6721437}"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FE8A0A42-65BD-44AF-BF4D-A0854B37C19E}" type="datetimeFigureOut">
              <a:rPr lang="zh-TW" altLang="en-US" smtClean="0"/>
              <a:t>2016/10/24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1BEBE7E-0041-4F35-8243-D4A7A6721437}"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FE8A0A42-65BD-44AF-BF4D-A0854B37C19E}" type="datetimeFigureOut">
              <a:rPr lang="zh-TW" altLang="en-US" smtClean="0"/>
              <a:t>2016/10/24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1BEBE7E-0041-4F35-8243-D4A7A6721437}" type="slidenum">
              <a:rPr lang="zh-TW" altLang="en-US" smtClean="0"/>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FE8A0A42-65BD-44AF-BF4D-A0854B37C19E}" type="datetimeFigureOut">
              <a:rPr lang="zh-TW" altLang="en-US" smtClean="0"/>
              <a:t>2016/10/24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1BEBE7E-0041-4F35-8243-D4A7A6721437}"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5" name="Date Placeholder 4"/>
          <p:cNvSpPr>
            <a:spLocks noGrp="1"/>
          </p:cNvSpPr>
          <p:nvPr>
            <p:ph type="dt" sz="half" idx="10"/>
          </p:nvPr>
        </p:nvSpPr>
        <p:spPr/>
        <p:txBody>
          <a:bodyPr/>
          <a:lstStyle/>
          <a:p>
            <a:fld id="{FE8A0A42-65BD-44AF-BF4D-A0854B37C19E}" type="datetimeFigureOut">
              <a:rPr lang="zh-TW" altLang="en-US" smtClean="0"/>
              <a:t>2016/10/24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41BEBE7E-0041-4F35-8243-D4A7A6721437}" type="slidenum">
              <a:rPr lang="zh-TW" altLang="en-US" smtClean="0"/>
              <a:t>‹#›</a:t>
            </a:fld>
            <a:endParaRPr lang="zh-TW" altLang="en-US"/>
          </a:p>
        </p:txBody>
      </p:sp>
      <p:sp>
        <p:nvSpPr>
          <p:cNvPr id="9" name="Content Placeholder 8"/>
          <p:cNvSpPr>
            <a:spLocks noGrp="1"/>
          </p:cNvSpPr>
          <p:nvPr>
            <p:ph sz="quarter" idx="13"/>
          </p:nvPr>
        </p:nvSpPr>
        <p:spPr>
          <a:xfrm>
            <a:off x="1298448" y="2121407"/>
            <a:ext cx="3200400" cy="3602736"/>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7" name="Date Placeholder 6"/>
          <p:cNvSpPr>
            <a:spLocks noGrp="1"/>
          </p:cNvSpPr>
          <p:nvPr>
            <p:ph type="dt" sz="half" idx="10"/>
          </p:nvPr>
        </p:nvSpPr>
        <p:spPr/>
        <p:txBody>
          <a:bodyPr/>
          <a:lstStyle/>
          <a:p>
            <a:fld id="{FE8A0A42-65BD-44AF-BF4D-A0854B37C19E}" type="datetimeFigureOut">
              <a:rPr lang="zh-TW" altLang="en-US" smtClean="0"/>
              <a:t>2016/10/24</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41BEBE7E-0041-4F35-8243-D4A7A6721437}" type="slidenum">
              <a:rPr lang="zh-TW" altLang="en-US" smtClean="0"/>
              <a:t>‹#›</a:t>
            </a:fld>
            <a:endParaRPr lang="zh-TW" altLang="en-US"/>
          </a:p>
        </p:txBody>
      </p:sp>
      <p:sp>
        <p:nvSpPr>
          <p:cNvPr id="11" name="Content Placeholder 10"/>
          <p:cNvSpPr>
            <a:spLocks noGrp="1"/>
          </p:cNvSpPr>
          <p:nvPr>
            <p:ph sz="quarter" idx="13"/>
          </p:nvPr>
        </p:nvSpPr>
        <p:spPr>
          <a:xfrm>
            <a:off x="1298448" y="2944368"/>
            <a:ext cx="3227832" cy="2779776"/>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FE8A0A42-65BD-44AF-BF4D-A0854B37C19E}" type="datetimeFigureOut">
              <a:rPr lang="zh-TW" altLang="en-US" smtClean="0"/>
              <a:t>2016/10/24</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41BEBE7E-0041-4F35-8243-D4A7A6721437}"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8A0A42-65BD-44AF-BF4D-A0854B37C19E}" type="datetimeFigureOut">
              <a:rPr lang="zh-TW" altLang="en-US" smtClean="0"/>
              <a:t>2016/10/24</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41BEBE7E-0041-4F35-8243-D4A7A6721437}"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zh-TW" altLang="en-US" smtClean="0"/>
              <a:t>按一下以編輯母片標題樣式</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a:xfrm rot="60000">
            <a:off x="6341698" y="5885672"/>
            <a:ext cx="1213821" cy="365125"/>
          </a:xfrm>
        </p:spPr>
        <p:txBody>
          <a:bodyPr/>
          <a:lstStyle/>
          <a:p>
            <a:fld id="{FE8A0A42-65BD-44AF-BF4D-A0854B37C19E}" type="datetimeFigureOut">
              <a:rPr lang="zh-TW" altLang="en-US" smtClean="0"/>
              <a:t>2016/10/24</a:t>
            </a:fld>
            <a:endParaRPr lang="zh-TW" altLang="en-US"/>
          </a:p>
        </p:txBody>
      </p:sp>
      <p:sp>
        <p:nvSpPr>
          <p:cNvPr id="6" name="Footer Placeholder 5"/>
          <p:cNvSpPr>
            <a:spLocks noGrp="1"/>
          </p:cNvSpPr>
          <p:nvPr>
            <p:ph type="ftr" sz="quarter" idx="11"/>
          </p:nvPr>
        </p:nvSpPr>
        <p:spPr>
          <a:xfrm rot="-60000">
            <a:off x="914554" y="5829261"/>
            <a:ext cx="3522607" cy="365125"/>
          </a:xfrm>
        </p:spPr>
        <p:txBody>
          <a:bodyPr/>
          <a:lstStyle/>
          <a:p>
            <a:endParaRPr lang="zh-TW" altLang="en-US"/>
          </a:p>
        </p:txBody>
      </p:sp>
      <p:sp>
        <p:nvSpPr>
          <p:cNvPr id="7" name="Slide Number Placeholder 6"/>
          <p:cNvSpPr>
            <a:spLocks noGrp="1"/>
          </p:cNvSpPr>
          <p:nvPr>
            <p:ph type="sldNum" sz="quarter" idx="12"/>
          </p:nvPr>
        </p:nvSpPr>
        <p:spPr>
          <a:xfrm rot="60000">
            <a:off x="7557313" y="5896961"/>
            <a:ext cx="554023" cy="365125"/>
          </a:xfrm>
        </p:spPr>
        <p:txBody>
          <a:bodyPr/>
          <a:lstStyle/>
          <a:p>
            <a:fld id="{41BEBE7E-0041-4F35-8243-D4A7A6721437}" type="slidenum">
              <a:rPr lang="zh-TW" altLang="en-US" smtClean="0"/>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zh-TW" altLang="en-US" smtClean="0"/>
              <a:t>按一下以編輯母片標題樣式</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a:xfrm rot="60000">
            <a:off x="6345936" y="5888737"/>
            <a:ext cx="1213821" cy="365125"/>
          </a:xfrm>
        </p:spPr>
        <p:txBody>
          <a:bodyPr/>
          <a:lstStyle/>
          <a:p>
            <a:fld id="{FE8A0A42-65BD-44AF-BF4D-A0854B37C19E}" type="datetimeFigureOut">
              <a:rPr lang="zh-TW" altLang="en-US" smtClean="0"/>
              <a:t>2016/10/24</a:t>
            </a:fld>
            <a:endParaRPr lang="zh-TW" altLang="en-US"/>
          </a:p>
        </p:txBody>
      </p:sp>
      <p:sp>
        <p:nvSpPr>
          <p:cNvPr id="6" name="Footer Placeholder 5"/>
          <p:cNvSpPr>
            <a:spLocks noGrp="1"/>
          </p:cNvSpPr>
          <p:nvPr>
            <p:ph type="ftr" sz="quarter" idx="11"/>
          </p:nvPr>
        </p:nvSpPr>
        <p:spPr>
          <a:xfrm rot="-60000">
            <a:off x="914569" y="5831037"/>
            <a:ext cx="3319043" cy="365125"/>
          </a:xfrm>
        </p:spPr>
        <p:txBody>
          <a:bodyPr/>
          <a:lstStyle/>
          <a:p>
            <a:endParaRPr lang="zh-TW" altLang="en-US"/>
          </a:p>
        </p:txBody>
      </p:sp>
      <p:sp>
        <p:nvSpPr>
          <p:cNvPr id="7" name="Slide Number Placeholder 6"/>
          <p:cNvSpPr>
            <a:spLocks noGrp="1"/>
          </p:cNvSpPr>
          <p:nvPr>
            <p:ph type="sldNum" sz="quarter" idx="12"/>
          </p:nvPr>
        </p:nvSpPr>
        <p:spPr>
          <a:xfrm rot="60000">
            <a:off x="7562089" y="5900026"/>
            <a:ext cx="554023" cy="365125"/>
          </a:xfrm>
        </p:spPr>
        <p:txBody>
          <a:bodyPr/>
          <a:lstStyle/>
          <a:p>
            <a:fld id="{41BEBE7E-0041-4F35-8243-D4A7A6721437}" type="slidenum">
              <a:rPr lang="zh-TW" altLang="en-US" smtClean="0"/>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FE8A0A42-65BD-44AF-BF4D-A0854B37C19E}" type="datetimeFigureOut">
              <a:rPr lang="zh-TW" altLang="en-US" smtClean="0"/>
              <a:t>2016/10/24</a:t>
            </a:fld>
            <a:endParaRPr lang="zh-TW" altLang="en-U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zh-TW" altLang="en-U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41BEBE7E-0041-4F35-8243-D4A7A6721437}"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dreamstime.com/photos-images/chocolate-cocoa-bean.html" TargetMode="External"/><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dreamstime.com/hanaschwarz_inf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s://en.oxforddictionaries.com/definition/exploitat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www.yesmagazine.org/issues/the-human-cost-of-stuff/kids-raising-the-bar-for-other-kids/marierallyweb555.jpg/image" TargetMode="External"/><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hyperlink" Target="http://mybeautifulorissa.blogspot.tw/2014/09/child-labour-problem-in-odisha-21.htm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50.png"/><Relationship Id="rId7" Type="http://schemas.openxmlformats.org/officeDocument/2006/relationships/hyperlink" Target="https://en.wikipedia.org/wiki/Fairtrade_certificat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7.pn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3.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microsoft.com/office/2007/relationships/hdphoto" Target="../media/hdphoto14.wdp"/><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hyperlink" Target="https://youtu.be/7Vfbv6hNeng" TargetMode="External"/><Relationship Id="rId2" Type="http://schemas.openxmlformats.org/officeDocument/2006/relationships/hyperlink" Target="https://anntw.com/articles/20150614-Wvqn" TargetMode="External"/><Relationship Id="rId1" Type="http://schemas.openxmlformats.org/officeDocument/2006/relationships/slideLayout" Target="../slideLayouts/slideLayout10.xml"/><Relationship Id="rId6" Type="http://schemas.openxmlformats.org/officeDocument/2006/relationships/hyperlink" Target="http://theartofsimple.net/chocolate/" TargetMode="External"/><Relationship Id="rId5" Type="http://schemas.openxmlformats.org/officeDocument/2006/relationships/hyperlink" Target="http://borgenproject.org/forms-modern-day-child-labor/" TargetMode="External"/><Relationship Id="rId4" Type="http://schemas.openxmlformats.org/officeDocument/2006/relationships/hyperlink" Target="http://www.ilo.org/Search4/search.do?sitelang=en&amp;locale=en_EN&amp;consumercode=ILOHQ_STELLENT_PUBLIC&amp;searchWhat=chocolate+child+labor&amp;searchLanguage=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chocolateclass.wordpress.com/tag/child-labor/" TargetMode="External"/></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hyperlink" Target="http://theartofsimple.net/chocolate/" TargetMode="External"/><Relationship Id="rId5" Type="http://schemas.openxmlformats.org/officeDocument/2006/relationships/image" Target="../media/image15.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hyperlink" Target="http://solidaridad.net/nestle-se-enfrenta-a-una-demanda-por-promover-la-esclavitud-infantil-en-costa-de-marfi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2.wdp"/><Relationship Id="rId1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24.png"/><Relationship Id="rId12" Type="http://schemas.openxmlformats.org/officeDocument/2006/relationships/image" Target="../media/image27.png"/><Relationship Id="rId17" Type="http://schemas.openxmlformats.org/officeDocument/2006/relationships/image" Target="../media/image30.png"/><Relationship Id="rId2" Type="http://schemas.openxmlformats.org/officeDocument/2006/relationships/notesSlide" Target="../notesSlides/notesSlide8.xml"/><Relationship Id="rId16" Type="http://schemas.microsoft.com/office/2007/relationships/hdphoto" Target="../media/hdphoto13.wdp"/><Relationship Id="rId1" Type="http://schemas.openxmlformats.org/officeDocument/2006/relationships/slideLayout" Target="../slideLayouts/slideLayout2.xml"/><Relationship Id="rId6" Type="http://schemas.openxmlformats.org/officeDocument/2006/relationships/hyperlink" Target="https://www.flickr.com/photos/pestoverde/14921595104%20&#20854;&#39192;&#28858;CC0" TargetMode="External"/><Relationship Id="rId11" Type="http://schemas.microsoft.com/office/2007/relationships/hdphoto" Target="../media/hdphoto11.wdp"/><Relationship Id="rId5" Type="http://schemas.openxmlformats.org/officeDocument/2006/relationships/hyperlink" Target="http://www.compassion.com/poverty/child-labor-quick-facts.htm" TargetMode="External"/><Relationship Id="rId15" Type="http://schemas.openxmlformats.org/officeDocument/2006/relationships/image" Target="../media/image29.png"/><Relationship Id="rId10" Type="http://schemas.openxmlformats.org/officeDocument/2006/relationships/image" Target="../media/image26.png"/><Relationship Id="rId4" Type="http://schemas.microsoft.com/office/2007/relationships/hdphoto" Target="../media/hdphoto9.wdp"/><Relationship Id="rId9" Type="http://schemas.microsoft.com/office/2007/relationships/hdphoto" Target="../media/hdphoto10.wdp"/><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899592" y="1340768"/>
            <a:ext cx="7488832" cy="1470025"/>
          </a:xfrm>
        </p:spPr>
        <p:txBody>
          <a:bodyPr>
            <a:noAutofit/>
          </a:bodyPr>
          <a:lstStyle/>
          <a:p>
            <a:pPr algn="l"/>
            <a:r>
              <a:rPr lang="zh-TW" altLang="en-US" sz="4000" b="1" dirty="0" smtClean="0">
                <a:latin typeface="標楷體" panose="03000509000000000000" pitchFamily="65" charset="-120"/>
                <a:ea typeface="標楷體" panose="03000509000000000000" pitchFamily="65" charset="-120"/>
              </a:rPr>
              <a:t>我的幸福，誰的</a:t>
            </a:r>
            <a:r>
              <a:rPr lang="zh-TW" altLang="en-US" sz="4000" b="1" dirty="0" smtClean="0">
                <a:solidFill>
                  <a:srgbClr val="FF0000"/>
                </a:solidFill>
                <a:latin typeface="標楷體" panose="03000509000000000000" pitchFamily="65" charset="-120"/>
                <a:ea typeface="標楷體" panose="03000509000000000000" pitchFamily="65" charset="-120"/>
              </a:rPr>
              <a:t>血汗</a:t>
            </a:r>
            <a:r>
              <a:rPr lang="zh-TW" altLang="en-US" sz="4000" b="1" dirty="0" smtClean="0">
                <a:latin typeface="標楷體" panose="03000509000000000000" pitchFamily="65" charset="-120"/>
                <a:ea typeface="標楷體" panose="03000509000000000000" pitchFamily="65" charset="-120"/>
              </a:rPr>
              <a:t>？</a:t>
            </a:r>
            <a:r>
              <a:rPr lang="en-US" altLang="zh-TW" sz="4000" b="1" dirty="0" smtClean="0">
                <a:solidFill>
                  <a:srgbClr val="FF0000"/>
                </a:solidFill>
                <a:latin typeface="標楷體" panose="03000509000000000000" pitchFamily="65" charset="-120"/>
                <a:ea typeface="標楷體" panose="03000509000000000000" pitchFamily="65" charset="-120"/>
              </a:rPr>
              <a:t/>
            </a:r>
            <a:br>
              <a:rPr lang="en-US" altLang="zh-TW" sz="4000" b="1" dirty="0" smtClean="0">
                <a:solidFill>
                  <a:srgbClr val="FF0000"/>
                </a:solidFill>
                <a:latin typeface="標楷體" panose="03000509000000000000" pitchFamily="65" charset="-120"/>
                <a:ea typeface="標楷體" panose="03000509000000000000" pitchFamily="65" charset="-120"/>
              </a:rPr>
            </a:br>
            <a:r>
              <a:rPr lang="zh-TW" altLang="en-US" sz="4000" b="1" dirty="0" smtClean="0">
                <a:solidFill>
                  <a:srgbClr val="FF0000"/>
                </a:solidFill>
                <a:latin typeface="標楷體" panose="03000509000000000000" pitchFamily="65" charset="-120"/>
                <a:ea typeface="標楷體" panose="03000509000000000000" pitchFamily="65" charset="-120"/>
              </a:rPr>
              <a:t>            </a:t>
            </a:r>
            <a:r>
              <a:rPr lang="zh-TW" altLang="en-US" sz="4000" b="1" dirty="0" smtClean="0">
                <a:latin typeface="標楷體" panose="03000509000000000000" pitchFamily="65" charset="-120"/>
                <a:ea typeface="標楷體" panose="03000509000000000000" pitchFamily="65" charset="-120"/>
              </a:rPr>
              <a:t>─</a:t>
            </a:r>
            <a:r>
              <a:rPr lang="zh-TW" altLang="en-US" sz="4000" b="1" dirty="0" smtClean="0">
                <a:solidFill>
                  <a:srgbClr val="FF0000"/>
                </a:solidFill>
                <a:latin typeface="標楷體" panose="03000509000000000000" pitchFamily="65" charset="-120"/>
                <a:ea typeface="標楷體" panose="03000509000000000000" pitchFamily="65" charset="-120"/>
              </a:rPr>
              <a:t>童工</a:t>
            </a:r>
            <a:r>
              <a:rPr lang="zh-TW" altLang="en-US" sz="4000" b="1" dirty="0" smtClean="0">
                <a:latin typeface="標楷體" panose="03000509000000000000" pitchFamily="65" charset="-120"/>
                <a:ea typeface="標楷體" panose="03000509000000000000" pitchFamily="65" charset="-120"/>
              </a:rPr>
              <a:t>辛酸知多少</a:t>
            </a:r>
            <a:endParaRPr lang="zh-TW" altLang="en-US" sz="4000" b="1" dirty="0">
              <a:latin typeface="標楷體" panose="03000509000000000000" pitchFamily="65" charset="-120"/>
              <a:ea typeface="標楷體" panose="03000509000000000000" pitchFamily="65" charset="-120"/>
            </a:endParaRPr>
          </a:p>
        </p:txBody>
      </p:sp>
      <p:sp>
        <p:nvSpPr>
          <p:cNvPr id="6" name="Text Box 12"/>
          <p:cNvSpPr txBox="1">
            <a:spLocks noGrp="1" noChangeArrowheads="1"/>
          </p:cNvSpPr>
          <p:nvPr>
            <p:ph type="subTitle" idx="1"/>
          </p:nvPr>
        </p:nvSpPr>
        <p:spPr bwMode="auto">
          <a:xfrm>
            <a:off x="0" y="116632"/>
            <a:ext cx="64187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l" eaLnBrk="1" hangingPunct="1">
              <a:spcBef>
                <a:spcPct val="0"/>
              </a:spcBef>
              <a:buFontTx/>
              <a:buNone/>
            </a:pPr>
            <a:r>
              <a:rPr lang="en-US" altLang="zh-TW" sz="2000" b="1" dirty="0" smtClean="0">
                <a:latin typeface="細明體" panose="02020509000000000000" pitchFamily="49" charset="-120"/>
                <a:ea typeface="細明體" panose="02020509000000000000" pitchFamily="49" charset="-120"/>
              </a:rPr>
              <a:t>2016</a:t>
            </a:r>
            <a:r>
              <a:rPr lang="zh-TW" altLang="en-US" sz="2000" b="1" dirty="0" smtClean="0">
                <a:latin typeface="細明體" panose="02020509000000000000" pitchFamily="49" charset="-120"/>
                <a:ea typeface="細明體" panose="02020509000000000000" pitchFamily="49" charset="-120"/>
              </a:rPr>
              <a:t>世界</a:t>
            </a:r>
            <a:r>
              <a:rPr lang="zh-TW" altLang="en-US" sz="2000" b="1" dirty="0">
                <a:latin typeface="細明體" panose="02020509000000000000" pitchFamily="49" charset="-120"/>
                <a:ea typeface="細明體" panose="02020509000000000000" pitchFamily="49" charset="-120"/>
              </a:rPr>
              <a:t>人權日教學</a:t>
            </a:r>
            <a:r>
              <a:rPr lang="zh-TW" altLang="en-US" sz="2000" b="1" dirty="0" smtClean="0">
                <a:latin typeface="細明體" panose="02020509000000000000" pitchFamily="49" charset="-120"/>
                <a:ea typeface="細明體" panose="02020509000000000000" pitchFamily="49" charset="-120"/>
              </a:rPr>
              <a:t>簡報 （國中</a:t>
            </a:r>
            <a:r>
              <a:rPr lang="en-US" altLang="zh-TW" sz="2000" b="1" dirty="0" smtClean="0">
                <a:latin typeface="細明體" panose="02020509000000000000" pitchFamily="49" charset="-120"/>
                <a:ea typeface="細明體" panose="02020509000000000000" pitchFamily="49" charset="-120"/>
              </a:rPr>
              <a:t>7-9</a:t>
            </a:r>
            <a:r>
              <a:rPr lang="zh-TW" altLang="en-US" sz="2000" b="1" dirty="0" smtClean="0">
                <a:latin typeface="細明體" panose="02020509000000000000" pitchFamily="49" charset="-120"/>
                <a:ea typeface="細明體" panose="02020509000000000000" pitchFamily="49" charset="-120"/>
              </a:rPr>
              <a:t>年級版）</a:t>
            </a:r>
            <a:endParaRPr lang="zh-TW" altLang="en-US" sz="2000" b="1" dirty="0">
              <a:latin typeface="細明體" panose="02020509000000000000" pitchFamily="49" charset="-120"/>
              <a:ea typeface="細明體" panose="02020509000000000000" pitchFamily="49" charset="-120"/>
            </a:endParaRPr>
          </a:p>
          <a:p>
            <a:pPr algn="l" eaLnBrk="1" hangingPunct="1">
              <a:spcBef>
                <a:spcPct val="0"/>
              </a:spcBef>
              <a:buFontTx/>
              <a:buNone/>
            </a:pPr>
            <a:r>
              <a:rPr lang="zh-TW" altLang="en-US" sz="1600" dirty="0">
                <a:ea typeface="標楷體" pitchFamily="65" charset="-120"/>
              </a:rPr>
              <a:t>教育部國教</a:t>
            </a:r>
            <a:r>
              <a:rPr lang="zh-TW" altLang="en-US" sz="1600" dirty="0" smtClean="0">
                <a:ea typeface="標楷體" pitchFamily="65" charset="-120"/>
              </a:rPr>
              <a:t>署人權教育議題中央課程</a:t>
            </a:r>
            <a:r>
              <a:rPr lang="zh-TW" altLang="en-US" sz="1600" dirty="0">
                <a:ea typeface="標楷體" pitchFamily="65" charset="-120"/>
              </a:rPr>
              <a:t>與</a:t>
            </a:r>
            <a:r>
              <a:rPr lang="zh-TW" altLang="en-US" sz="1600" dirty="0" smtClean="0">
                <a:ea typeface="標楷體" pitchFamily="65" charset="-120"/>
              </a:rPr>
              <a:t>教學輔導諮詢教師</a:t>
            </a:r>
            <a:r>
              <a:rPr lang="en-US" altLang="zh-TW" sz="1600" dirty="0">
                <a:ea typeface="標楷體" pitchFamily="65" charset="-120"/>
              </a:rPr>
              <a:t>/</a:t>
            </a:r>
            <a:r>
              <a:rPr lang="zh-TW" altLang="en-US" sz="1600" dirty="0">
                <a:ea typeface="標楷體" pitchFamily="65" charset="-120"/>
              </a:rPr>
              <a:t>輔導群製作</a:t>
            </a:r>
          </a:p>
        </p:txBody>
      </p:sp>
      <p:sp>
        <p:nvSpPr>
          <p:cNvPr id="7" name="文字方塊 6"/>
          <p:cNvSpPr txBox="1"/>
          <p:nvPr/>
        </p:nvSpPr>
        <p:spPr>
          <a:xfrm>
            <a:off x="125760" y="6273225"/>
            <a:ext cx="9036496" cy="800219"/>
          </a:xfrm>
          <a:prstGeom prst="rect">
            <a:avLst/>
          </a:prstGeom>
          <a:noFill/>
        </p:spPr>
        <p:txBody>
          <a:bodyPr wrap="square" rtlCol="0">
            <a:spAutoFit/>
          </a:bodyPr>
          <a:lstStyle/>
          <a:p>
            <a:r>
              <a:rPr lang="zh-TW" altLang="en-US" sz="1400" b="1" dirty="0" smtClean="0">
                <a:solidFill>
                  <a:schemeClr val="bg1">
                    <a:lumMod val="85000"/>
                  </a:schemeClr>
                </a:solidFill>
              </a:rPr>
              <a:t>左圖：</a:t>
            </a:r>
            <a:r>
              <a:rPr lang="en-US" altLang="zh-TW" sz="1400" b="1" dirty="0" smtClean="0">
                <a:solidFill>
                  <a:schemeClr val="bg1">
                    <a:lumMod val="85000"/>
                  </a:schemeClr>
                </a:solidFill>
              </a:rPr>
              <a:t>Royalty </a:t>
            </a:r>
            <a:r>
              <a:rPr lang="en-US" altLang="zh-TW" sz="1400" b="1" dirty="0">
                <a:solidFill>
                  <a:schemeClr val="bg1">
                    <a:lumMod val="85000"/>
                  </a:schemeClr>
                </a:solidFill>
              </a:rPr>
              <a:t>Free Stock Image: </a:t>
            </a:r>
            <a:r>
              <a:rPr lang="en-US" altLang="zh-TW" sz="1400" b="1" dirty="0">
                <a:solidFill>
                  <a:schemeClr val="bg1">
                    <a:lumMod val="85000"/>
                  </a:schemeClr>
                </a:solidFill>
                <a:hlinkClick r:id="rId3" tooltip="Chocolate with cocoa bean"/>
              </a:rPr>
              <a:t>Chocolate with cocoa </a:t>
            </a:r>
            <a:r>
              <a:rPr lang="en-US" altLang="zh-TW" sz="1400" b="1" dirty="0" smtClean="0">
                <a:solidFill>
                  <a:schemeClr val="bg1">
                    <a:lumMod val="85000"/>
                  </a:schemeClr>
                </a:solidFill>
                <a:hlinkClick r:id="rId3" tooltip="Chocolate with cocoa bean"/>
              </a:rPr>
              <a:t>bean</a:t>
            </a:r>
            <a:r>
              <a:rPr lang="zh-TW" altLang="en-US" sz="1400" b="1" dirty="0" smtClean="0">
                <a:solidFill>
                  <a:schemeClr val="bg1">
                    <a:lumMod val="85000"/>
                  </a:schemeClr>
                </a:solidFill>
              </a:rPr>
              <a:t> </a:t>
            </a:r>
            <a:r>
              <a:rPr lang="en-US" altLang="zh-TW" sz="1400" dirty="0" smtClean="0">
                <a:solidFill>
                  <a:schemeClr val="bg1">
                    <a:lumMod val="85000"/>
                  </a:schemeClr>
                </a:solidFill>
              </a:rPr>
              <a:t>ID </a:t>
            </a:r>
            <a:r>
              <a:rPr lang="en-US" altLang="zh-TW" sz="1400" dirty="0">
                <a:solidFill>
                  <a:schemeClr val="bg1">
                    <a:lumMod val="85000"/>
                  </a:schemeClr>
                </a:solidFill>
              </a:rPr>
              <a:t>22828046 © </a:t>
            </a:r>
            <a:r>
              <a:rPr lang="en-US" altLang="zh-TW" sz="1400" dirty="0" err="1">
                <a:solidFill>
                  <a:schemeClr val="bg1">
                    <a:lumMod val="85000"/>
                  </a:schemeClr>
                </a:solidFill>
                <a:hlinkClick r:id="rId4" tooltip="Hanaschwarz"/>
              </a:rPr>
              <a:t>Hanaschwarz</a:t>
            </a:r>
            <a:r>
              <a:rPr lang="en-US" altLang="zh-TW" sz="1400" dirty="0">
                <a:solidFill>
                  <a:schemeClr val="bg1">
                    <a:lumMod val="85000"/>
                  </a:schemeClr>
                </a:solidFill>
              </a:rPr>
              <a:t> | </a:t>
            </a:r>
            <a:r>
              <a:rPr lang="en-US" altLang="zh-TW" sz="1400" dirty="0" smtClean="0">
                <a:solidFill>
                  <a:schemeClr val="bg1">
                    <a:lumMod val="85000"/>
                  </a:schemeClr>
                </a:solidFill>
              </a:rPr>
              <a:t>Dreamstime.com</a:t>
            </a:r>
          </a:p>
          <a:p>
            <a:r>
              <a:rPr lang="zh-TW" altLang="en-US" sz="1400" dirty="0">
                <a:solidFill>
                  <a:schemeClr val="bg1">
                    <a:lumMod val="85000"/>
                  </a:schemeClr>
                </a:solidFill>
              </a:rPr>
              <a:t>右</a:t>
            </a:r>
            <a:r>
              <a:rPr lang="zh-TW" altLang="en-US" sz="1400" dirty="0" smtClean="0">
                <a:solidFill>
                  <a:schemeClr val="bg1">
                    <a:lumMod val="85000"/>
                  </a:schemeClr>
                </a:solidFill>
              </a:rPr>
              <a:t>圖：源於</a:t>
            </a:r>
            <a:r>
              <a:rPr lang="en-US" altLang="zh-TW" sz="1400" dirty="0" smtClean="0">
                <a:solidFill>
                  <a:schemeClr val="bg1">
                    <a:lumMod val="85000"/>
                  </a:schemeClr>
                </a:solidFill>
              </a:rPr>
              <a:t>The Times</a:t>
            </a:r>
            <a:r>
              <a:rPr lang="zh-TW" altLang="en-US" sz="1400" dirty="0" smtClean="0">
                <a:solidFill>
                  <a:schemeClr val="bg1">
                    <a:lumMod val="85000"/>
                  </a:schemeClr>
                </a:solidFill>
              </a:rPr>
              <a:t> 引自</a:t>
            </a:r>
            <a:r>
              <a:rPr lang="en-US" altLang="zh-TW" sz="1400" dirty="0" smtClean="0">
                <a:solidFill>
                  <a:schemeClr val="bg1">
                    <a:lumMod val="85000"/>
                  </a:schemeClr>
                </a:solidFill>
              </a:rPr>
              <a:t>Reuters</a:t>
            </a:r>
            <a:r>
              <a:rPr lang="zh-TW" altLang="en-US" sz="1400" dirty="0" smtClean="0">
                <a:solidFill>
                  <a:schemeClr val="bg1">
                    <a:lumMod val="85000"/>
                  </a:schemeClr>
                </a:solidFill>
              </a:rPr>
              <a:t>。作者</a:t>
            </a:r>
            <a:r>
              <a:rPr lang="en-US" altLang="zh-TW" sz="1400" dirty="0" smtClean="0">
                <a:solidFill>
                  <a:schemeClr val="bg1">
                    <a:lumMod val="85000"/>
                  </a:schemeClr>
                </a:solidFill>
              </a:rPr>
              <a:t>Yusuf Ahmad</a:t>
            </a:r>
            <a:r>
              <a:rPr lang="zh-TW" altLang="en-US" sz="1400" dirty="0" smtClean="0">
                <a:solidFill>
                  <a:schemeClr val="bg1">
                    <a:lumMod val="85000"/>
                  </a:schemeClr>
                </a:solidFill>
              </a:rPr>
              <a:t>。</a:t>
            </a:r>
            <a:r>
              <a:rPr lang="en-US" altLang="zh-TW" sz="1400" dirty="0" smtClean="0">
                <a:solidFill>
                  <a:schemeClr val="bg1">
                    <a:lumMod val="85000"/>
                  </a:schemeClr>
                </a:solidFill>
              </a:rPr>
              <a:t>2015.4.4</a:t>
            </a:r>
            <a:r>
              <a:rPr lang="zh-TW" altLang="en-US" sz="1400" dirty="0" smtClean="0">
                <a:solidFill>
                  <a:schemeClr val="bg1">
                    <a:lumMod val="85000"/>
                  </a:schemeClr>
                </a:solidFill>
              </a:rPr>
              <a:t>報導</a:t>
            </a:r>
            <a:endParaRPr lang="en-US" altLang="zh-TW" sz="1400" dirty="0">
              <a:solidFill>
                <a:schemeClr val="bg1">
                  <a:lumMod val="85000"/>
                </a:schemeClr>
              </a:solidFill>
            </a:endParaRPr>
          </a:p>
          <a:p>
            <a:endParaRPr lang="zh-TW" altLang="en-US" dirty="0"/>
          </a:p>
        </p:txBody>
      </p:sp>
      <p:pic>
        <p:nvPicPr>
          <p:cNvPr id="8" name="圖片 7"/>
          <p:cNvPicPr>
            <a:picLocks noChangeAspect="1"/>
          </p:cNvPicPr>
          <p:nvPr/>
        </p:nvPicPr>
        <p:blipFill>
          <a:blip r:embed="rId5"/>
          <a:stretch>
            <a:fillRect/>
          </a:stretch>
        </p:blipFill>
        <p:spPr>
          <a:xfrm>
            <a:off x="4716016" y="2996952"/>
            <a:ext cx="3071441" cy="2088232"/>
          </a:xfrm>
          <a:prstGeom prst="rect">
            <a:avLst/>
          </a:prstGeom>
        </p:spPr>
      </p:pic>
      <p:grpSp>
        <p:nvGrpSpPr>
          <p:cNvPr id="9" name="群組 8"/>
          <p:cNvGrpSpPr>
            <a:grpSpLocks/>
          </p:cNvGrpSpPr>
          <p:nvPr/>
        </p:nvGrpSpPr>
        <p:grpSpPr bwMode="auto">
          <a:xfrm>
            <a:off x="1763688" y="3076734"/>
            <a:ext cx="2376264" cy="2297321"/>
            <a:chOff x="729917" y="1998370"/>
            <a:chExt cx="3749468" cy="3234777"/>
          </a:xfrm>
        </p:grpSpPr>
        <p:pic>
          <p:nvPicPr>
            <p:cNvPr id="10" name="Picture 11"/>
            <p:cNvPicPr>
              <a:picLocks noChangeAspect="1" noChangeArrowheads="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2375" b="100000" l="13556" r="88444">
                          <a14:foregroundMark x1="18222" y1="30769" x2="18222" y2="43144"/>
                        </a14:backgroundRemoval>
                      </a14:imgEffect>
                    </a14:imgLayer>
                  </a14:imgProps>
                </a:ext>
              </a:extLst>
            </a:blip>
            <a:srcRect l="12077" t="11116" r="10909" b="2837"/>
            <a:stretch>
              <a:fillRect/>
            </a:stretch>
          </p:blipFill>
          <p:spPr bwMode="auto">
            <a:xfrm>
              <a:off x="729917" y="1998370"/>
              <a:ext cx="3749468" cy="2783539"/>
            </a:xfrm>
            <a:prstGeom prst="rect">
              <a:avLst/>
            </a:prstGeom>
            <a:noFill/>
            <a:ln w="9525">
              <a:noFill/>
              <a:miter lim="800000"/>
              <a:headEnd/>
              <a:tailEnd/>
            </a:ln>
          </p:spPr>
        </p:pic>
        <p:sp>
          <p:nvSpPr>
            <p:cNvPr id="11" name="文字方塊 2"/>
            <p:cNvSpPr txBox="1">
              <a:spLocks noChangeArrowheads="1"/>
            </p:cNvSpPr>
            <p:nvPr/>
          </p:nvSpPr>
          <p:spPr bwMode="auto">
            <a:xfrm>
              <a:off x="1521639" y="4653523"/>
              <a:ext cx="2376356" cy="579624"/>
            </a:xfrm>
            <a:prstGeom prst="rect">
              <a:avLst/>
            </a:prstGeom>
            <a:noFill/>
            <a:ln w="9525">
              <a:noFill/>
              <a:miter lim="800000"/>
              <a:headEnd/>
              <a:tailEnd/>
            </a:ln>
          </p:spPr>
          <p:txBody>
            <a:bodyPr>
              <a:spAutoFit/>
            </a:bodyPr>
            <a:lstStyle/>
            <a:p>
              <a:pPr algn="ctr"/>
              <a:endParaRPr kumimoji="0" lang="zh-TW" altLang="en-US" sz="3200" b="1" dirty="0">
                <a:latin typeface="Franklin Gothic Book"/>
                <a:ea typeface="微軟正黑體" pitchFamily="34" charset="-120"/>
              </a:endParaRPr>
            </a:p>
          </p:txBody>
        </p:sp>
      </p:grpSp>
    </p:spTree>
    <p:extLst>
      <p:ext uri="{BB962C8B-B14F-4D97-AF65-F5344CB8AC3E}">
        <p14:creationId xmlns:p14="http://schemas.microsoft.com/office/powerpoint/2010/main" val="910009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stretch>
            <a:fillRect/>
          </a:stretch>
        </p:blipFill>
        <p:spPr>
          <a:xfrm>
            <a:off x="5570875" y="764704"/>
            <a:ext cx="2767126" cy="2472153"/>
          </a:xfrm>
          <a:prstGeom prst="rect">
            <a:avLst/>
          </a:prstGeom>
          <a:ln>
            <a:solidFill>
              <a:srgbClr val="0070C0"/>
            </a:solidFill>
          </a:ln>
        </p:spPr>
      </p:pic>
      <p:sp>
        <p:nvSpPr>
          <p:cNvPr id="3" name="標題 2"/>
          <p:cNvSpPr>
            <a:spLocks noGrp="1"/>
          </p:cNvSpPr>
          <p:nvPr>
            <p:ph type="title"/>
          </p:nvPr>
        </p:nvSpPr>
        <p:spPr>
          <a:xfrm>
            <a:off x="1043608" y="620687"/>
            <a:ext cx="4527267" cy="1350991"/>
          </a:xfrm>
        </p:spPr>
        <p:txBody>
          <a:bodyPr>
            <a:normAutofit/>
          </a:bodyPr>
          <a:lstStyle/>
          <a:p>
            <a:pPr algn="l"/>
            <a:r>
              <a:rPr lang="zh-TW" altLang="en-US" sz="4000" b="1" dirty="0" smtClean="0">
                <a:latin typeface="標楷體" panose="03000509000000000000" pitchFamily="65" charset="-120"/>
                <a:ea typeface="標楷體" panose="03000509000000000000" pitchFamily="65" charset="-120"/>
              </a:rPr>
              <a:t>童工常受到「剝削」的對待</a:t>
            </a:r>
            <a:endParaRPr lang="zh-TW" altLang="en-US" sz="4000" b="1" dirty="0">
              <a:latin typeface="標楷體" panose="03000509000000000000" pitchFamily="65" charset="-120"/>
              <a:ea typeface="標楷體" panose="03000509000000000000" pitchFamily="65" charset="-120"/>
            </a:endParaRPr>
          </a:p>
        </p:txBody>
      </p:sp>
      <p:sp>
        <p:nvSpPr>
          <p:cNvPr id="5" name="內容版面配置區 4"/>
          <p:cNvSpPr>
            <a:spLocks noGrp="1"/>
          </p:cNvSpPr>
          <p:nvPr>
            <p:ph idx="1"/>
          </p:nvPr>
        </p:nvSpPr>
        <p:spPr>
          <a:xfrm>
            <a:off x="1059149" y="2000780"/>
            <a:ext cx="4511726" cy="3862052"/>
          </a:xfrm>
        </p:spPr>
        <p:txBody>
          <a:bodyPr>
            <a:normAutofit/>
          </a:bodyPr>
          <a:lstStyle/>
          <a:p>
            <a:pPr>
              <a:spcBef>
                <a:spcPts val="1200"/>
              </a:spcBef>
              <a:spcAft>
                <a:spcPts val="600"/>
              </a:spcAft>
            </a:pPr>
            <a:r>
              <a:rPr lang="zh-TW" altLang="en-US" b="1" dirty="0" smtClean="0">
                <a:solidFill>
                  <a:srgbClr val="FF0000"/>
                </a:solidFill>
              </a:rPr>
              <a:t>剝削</a:t>
            </a:r>
            <a:r>
              <a:rPr lang="zh-TW" altLang="en-US" b="1" dirty="0" smtClean="0"/>
              <a:t>：</a:t>
            </a:r>
            <a:r>
              <a:rPr lang="zh-TW" altLang="en-US" dirty="0" smtClean="0"/>
              <a:t>用</a:t>
            </a:r>
            <a:r>
              <a:rPr lang="zh-TW" altLang="en-US" dirty="0" smtClean="0">
                <a:solidFill>
                  <a:srgbClr val="FF0000"/>
                </a:solidFill>
              </a:rPr>
              <a:t>不公平的</a:t>
            </a:r>
            <a:r>
              <a:rPr lang="zh-TW" altLang="en-US" dirty="0">
                <a:solidFill>
                  <a:srgbClr val="FF0000"/>
                </a:solidFill>
              </a:rPr>
              <a:t>對待</a:t>
            </a:r>
            <a:r>
              <a:rPr lang="zh-TW" altLang="en-US" dirty="0" smtClean="0"/>
              <a:t>來</a:t>
            </a:r>
            <a:r>
              <a:rPr lang="zh-TW" altLang="en-US" dirty="0"/>
              <a:t>要求</a:t>
            </a:r>
            <a:r>
              <a:rPr lang="zh-TW" altLang="en-US" dirty="0" smtClean="0"/>
              <a:t>別人做事以</a:t>
            </a:r>
            <a:r>
              <a:rPr lang="zh-TW" altLang="en-US" dirty="0"/>
              <a:t>謀</a:t>
            </a:r>
            <a:r>
              <a:rPr lang="zh-TW" altLang="en-US" dirty="0" smtClean="0"/>
              <a:t>得</a:t>
            </a:r>
            <a:r>
              <a:rPr lang="zh-TW" altLang="en-US" dirty="0"/>
              <a:t>個人利益</a:t>
            </a:r>
            <a:r>
              <a:rPr lang="zh-TW" altLang="en-US" dirty="0" smtClean="0"/>
              <a:t>。</a:t>
            </a:r>
            <a:endParaRPr lang="en-US" altLang="zh-TW" dirty="0"/>
          </a:p>
          <a:p>
            <a:pPr>
              <a:spcBef>
                <a:spcPts val="1200"/>
              </a:spcBef>
              <a:spcAft>
                <a:spcPts val="600"/>
              </a:spcAft>
            </a:pPr>
            <a:r>
              <a:rPr lang="zh-TW" altLang="en-US" dirty="0" smtClean="0"/>
              <a:t>根據</a:t>
            </a:r>
            <a:r>
              <a:rPr lang="zh-TW" altLang="en-US" dirty="0"/>
              <a:t>聯合國「兒童權利公約」的</a:t>
            </a:r>
            <a:r>
              <a:rPr lang="zh-TW" altLang="en-US" dirty="0" smtClean="0"/>
              <a:t>定義，兒童</a:t>
            </a:r>
            <a:r>
              <a:rPr lang="zh-TW" altLang="en-US" dirty="0"/>
              <a:t>是指未滿</a:t>
            </a:r>
            <a:r>
              <a:rPr lang="en-US" altLang="zh-TW" dirty="0"/>
              <a:t>18</a:t>
            </a:r>
            <a:r>
              <a:rPr lang="zh-TW" altLang="en-US" dirty="0"/>
              <a:t>歲的孩子。</a:t>
            </a:r>
            <a:endParaRPr lang="en-US" altLang="zh-TW" dirty="0"/>
          </a:p>
          <a:p>
            <a:pPr marL="0" indent="0">
              <a:spcBef>
                <a:spcPts val="1200"/>
              </a:spcBef>
              <a:spcAft>
                <a:spcPts val="600"/>
              </a:spcAft>
              <a:buNone/>
            </a:pPr>
            <a:r>
              <a:rPr lang="zh-TW" altLang="en-US" dirty="0" smtClean="0"/>
              <a:t>    兒童</a:t>
            </a:r>
            <a:r>
              <a:rPr lang="zh-TW" altLang="en-US" b="1" dirty="0" smtClean="0"/>
              <a:t>從事危害健康、阻礙身心</a:t>
            </a:r>
            <a:r>
              <a:rPr lang="en-US" altLang="zh-TW" b="1" dirty="0" smtClean="0"/>
              <a:t/>
            </a:r>
            <a:br>
              <a:rPr lang="en-US" altLang="zh-TW" b="1" dirty="0" smtClean="0"/>
            </a:br>
            <a:r>
              <a:rPr lang="zh-TW" altLang="en-US" b="1" dirty="0" smtClean="0"/>
              <a:t>    發展，並排擠應有童年與就學</a:t>
            </a:r>
            <a:r>
              <a:rPr lang="zh-TW" altLang="en-US" b="1" dirty="0"/>
              <a:t> </a:t>
            </a:r>
            <a:r>
              <a:rPr lang="en-US" altLang="zh-TW" b="1" dirty="0" smtClean="0"/>
              <a:t/>
            </a:r>
            <a:br>
              <a:rPr lang="en-US" altLang="zh-TW" b="1" dirty="0" smtClean="0"/>
            </a:br>
            <a:r>
              <a:rPr lang="zh-TW" altLang="en-US" b="1" dirty="0" smtClean="0"/>
              <a:t>    </a:t>
            </a:r>
            <a:r>
              <a:rPr lang="zh-TW" altLang="en-US" dirty="0" smtClean="0"/>
              <a:t>而工作，就是</a:t>
            </a:r>
            <a:r>
              <a:rPr lang="zh-TW" altLang="en-US" b="1" dirty="0" smtClean="0">
                <a:solidFill>
                  <a:srgbClr val="FF0000"/>
                </a:solidFill>
              </a:rPr>
              <a:t>受剝削的童工</a:t>
            </a:r>
            <a:r>
              <a:rPr lang="zh-TW" altLang="en-US" dirty="0" smtClean="0"/>
              <a:t>。</a:t>
            </a:r>
            <a:endParaRPr lang="zh-TW" altLang="en-US" dirty="0"/>
          </a:p>
        </p:txBody>
      </p:sp>
      <p:sp>
        <p:nvSpPr>
          <p:cNvPr id="4" name="矩形 3"/>
          <p:cNvSpPr/>
          <p:nvPr/>
        </p:nvSpPr>
        <p:spPr>
          <a:xfrm>
            <a:off x="5292080" y="6419997"/>
            <a:ext cx="3403845" cy="323165"/>
          </a:xfrm>
          <a:prstGeom prst="rect">
            <a:avLst/>
          </a:prstGeom>
        </p:spPr>
        <p:txBody>
          <a:bodyPr wrap="square">
            <a:spAutoFit/>
          </a:bodyPr>
          <a:lstStyle/>
          <a:p>
            <a:pPr algn="ctr"/>
            <a:r>
              <a:rPr lang="zh-TW" altLang="en-US" sz="700" dirty="0" smtClean="0">
                <a:solidFill>
                  <a:schemeClr val="bg1">
                    <a:lumMod val="85000"/>
                  </a:schemeClr>
                </a:solidFill>
              </a:rPr>
              <a:t>書籍圖片來源（上）</a:t>
            </a:r>
            <a:r>
              <a:rPr lang="en-US" altLang="zh-TW" sz="700" dirty="0">
                <a:solidFill>
                  <a:schemeClr val="bg1">
                    <a:lumMod val="85000"/>
                  </a:schemeClr>
                </a:solidFill>
              </a:rPr>
              <a:t>https://www.emaze.com/@</a:t>
            </a:r>
            <a:r>
              <a:rPr lang="en-US" altLang="zh-TW" sz="700" dirty="0" smtClean="0">
                <a:solidFill>
                  <a:schemeClr val="bg1">
                    <a:lumMod val="85000"/>
                  </a:schemeClr>
                </a:solidFill>
              </a:rPr>
              <a:t>AOORQTTW/Florence-kelley-</a:t>
            </a:r>
            <a:br>
              <a:rPr lang="en-US" altLang="zh-TW" sz="700" dirty="0" smtClean="0">
                <a:solidFill>
                  <a:schemeClr val="bg1">
                    <a:lumMod val="85000"/>
                  </a:schemeClr>
                </a:solidFill>
              </a:rPr>
            </a:br>
            <a:r>
              <a:rPr lang="zh-TW" altLang="en-US" sz="700" dirty="0" smtClean="0">
                <a:solidFill>
                  <a:schemeClr val="bg1">
                    <a:lumMod val="85000"/>
                  </a:schemeClr>
                </a:solidFill>
                <a:sym typeface="Wingdings" panose="05000000000000000000" pitchFamily="2" charset="2"/>
              </a:rPr>
              <a:t>（下</a:t>
            </a:r>
            <a:r>
              <a:rPr lang="zh-TW" altLang="en-US" sz="700" dirty="0" smtClean="0">
                <a:solidFill>
                  <a:schemeClr val="bg1">
                    <a:lumMod val="85000"/>
                  </a:schemeClr>
                </a:solidFill>
              </a:rPr>
              <a:t>）</a:t>
            </a:r>
            <a:r>
              <a:rPr lang="en-US" altLang="zh-TW" sz="800" dirty="0" smtClean="0">
                <a:solidFill>
                  <a:schemeClr val="bg1">
                    <a:lumMod val="85000"/>
                  </a:schemeClr>
                </a:solidFill>
              </a:rPr>
              <a:t>http://www.books.com.tw/products/0010573878</a:t>
            </a:r>
            <a:endParaRPr lang="zh-TW" altLang="en-US" sz="800" dirty="0">
              <a:solidFill>
                <a:schemeClr val="bg1">
                  <a:lumMod val="85000"/>
                </a:schemeClr>
              </a:solidFill>
            </a:endParaRPr>
          </a:p>
        </p:txBody>
      </p:sp>
      <p:sp>
        <p:nvSpPr>
          <p:cNvPr id="2" name="文字方塊 1"/>
          <p:cNvSpPr txBox="1"/>
          <p:nvPr/>
        </p:nvSpPr>
        <p:spPr>
          <a:xfrm>
            <a:off x="5272791" y="5988574"/>
            <a:ext cx="3329001" cy="307777"/>
          </a:xfrm>
          <a:prstGeom prst="rect">
            <a:avLst/>
          </a:prstGeom>
          <a:noFill/>
        </p:spPr>
        <p:txBody>
          <a:bodyPr wrap="square" rtlCol="0">
            <a:spAutoFit/>
          </a:bodyPr>
          <a:lstStyle/>
          <a:p>
            <a:r>
              <a:rPr lang="zh-TW" altLang="en-US" sz="1400" dirty="0" smtClean="0"/>
              <a:t>延伸閱讀：</a:t>
            </a:r>
            <a:r>
              <a:rPr lang="en-US" altLang="zh-TW" sz="1400" dirty="0" smtClean="0"/>
              <a:t>《</a:t>
            </a:r>
            <a:r>
              <a:rPr lang="zh-TW" altLang="en-US" sz="1400" dirty="0" smtClean="0"/>
              <a:t>我八歲，我在可可田工作</a:t>
            </a:r>
            <a:r>
              <a:rPr lang="en-US" altLang="zh-TW" sz="1400" dirty="0" smtClean="0"/>
              <a:t>》</a:t>
            </a:r>
            <a:endParaRPr lang="zh-TW" altLang="en-US" sz="1400" dirty="0"/>
          </a:p>
        </p:txBody>
      </p:sp>
      <p:sp>
        <p:nvSpPr>
          <p:cNvPr id="8" name="文字方塊 7"/>
          <p:cNvSpPr txBox="1"/>
          <p:nvPr/>
        </p:nvSpPr>
        <p:spPr>
          <a:xfrm>
            <a:off x="0" y="6357371"/>
            <a:ext cx="5425933" cy="415498"/>
          </a:xfrm>
          <a:prstGeom prst="rect">
            <a:avLst/>
          </a:prstGeom>
          <a:noFill/>
        </p:spPr>
        <p:txBody>
          <a:bodyPr wrap="square" rtlCol="0">
            <a:spAutoFit/>
          </a:bodyPr>
          <a:lstStyle/>
          <a:p>
            <a:r>
              <a:rPr lang="zh-TW" altLang="en-US" sz="1050" dirty="0" smtClean="0">
                <a:solidFill>
                  <a:schemeClr val="bg1">
                    <a:lumMod val="85000"/>
                  </a:schemeClr>
                </a:solidFill>
              </a:rPr>
              <a:t>「剝削」定義參考自牛津生活字典 </a:t>
            </a:r>
            <a:r>
              <a:rPr lang="en-US" altLang="zh-TW" sz="1050" dirty="0">
                <a:solidFill>
                  <a:schemeClr val="bg1">
                    <a:lumMod val="85000"/>
                  </a:schemeClr>
                </a:solidFill>
                <a:hlinkClick r:id="rId4"/>
              </a:rPr>
              <a:t>https://</a:t>
            </a:r>
            <a:r>
              <a:rPr lang="en-US" altLang="zh-TW" sz="1050" dirty="0" smtClean="0">
                <a:solidFill>
                  <a:schemeClr val="bg1">
                    <a:lumMod val="85000"/>
                  </a:schemeClr>
                </a:solidFill>
                <a:hlinkClick r:id="rId4"/>
              </a:rPr>
              <a:t>en.oxforddictionaries.com/definition/exploitation</a:t>
            </a:r>
            <a:endParaRPr lang="en-US" altLang="zh-TW" sz="1050" dirty="0" smtClean="0">
              <a:solidFill>
                <a:schemeClr val="bg1">
                  <a:lumMod val="85000"/>
                </a:schemeClr>
              </a:solidFill>
            </a:endParaRPr>
          </a:p>
          <a:p>
            <a:r>
              <a:rPr lang="zh-TW" altLang="en-US" sz="1050" dirty="0" smtClean="0">
                <a:solidFill>
                  <a:schemeClr val="bg1">
                    <a:lumMod val="85000"/>
                  </a:schemeClr>
                </a:solidFill>
              </a:rPr>
              <a:t>「童工」定義參考自國際勞工組織</a:t>
            </a:r>
            <a:r>
              <a:rPr lang="en-US" altLang="zh-TW" sz="1050" dirty="0" smtClean="0">
                <a:solidFill>
                  <a:schemeClr val="bg1">
                    <a:lumMod val="85000"/>
                  </a:schemeClr>
                </a:solidFill>
              </a:rPr>
              <a:t>ILO</a:t>
            </a:r>
            <a:r>
              <a:rPr lang="zh-TW" altLang="en-US" sz="1050" dirty="0" smtClean="0">
                <a:solidFill>
                  <a:schemeClr val="bg1">
                    <a:lumMod val="85000"/>
                  </a:schemeClr>
                </a:solidFill>
              </a:rPr>
              <a:t>出版之</a:t>
            </a:r>
            <a:r>
              <a:rPr lang="en-US" altLang="zh-TW" sz="1050" dirty="0" smtClean="0">
                <a:solidFill>
                  <a:schemeClr val="bg1">
                    <a:lumMod val="85000"/>
                  </a:schemeClr>
                </a:solidFill>
              </a:rPr>
              <a:t>《</a:t>
            </a:r>
            <a:r>
              <a:rPr lang="zh-TW" altLang="en-US" sz="1050" dirty="0" smtClean="0">
                <a:solidFill>
                  <a:schemeClr val="bg1">
                    <a:lumMod val="85000"/>
                  </a:schemeClr>
                </a:solidFill>
              </a:rPr>
              <a:t>童工議題之大學教科書</a:t>
            </a:r>
            <a:r>
              <a:rPr lang="en-US" altLang="zh-TW" sz="1050" dirty="0" smtClean="0">
                <a:solidFill>
                  <a:schemeClr val="bg1">
                    <a:lumMod val="85000"/>
                  </a:schemeClr>
                </a:solidFill>
              </a:rPr>
              <a:t>》P.16</a:t>
            </a:r>
            <a:endParaRPr lang="zh-TW" altLang="en-US" sz="1050" dirty="0">
              <a:solidFill>
                <a:schemeClr val="bg1">
                  <a:lumMod val="85000"/>
                </a:schemeClr>
              </a:solidFill>
            </a:endParaRPr>
          </a:p>
        </p:txBody>
      </p:sp>
      <p:pic>
        <p:nvPicPr>
          <p:cNvPr id="512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45"/>
          <a:stretch/>
        </p:blipFill>
        <p:spPr bwMode="auto">
          <a:xfrm>
            <a:off x="6429040" y="3329190"/>
            <a:ext cx="1908417" cy="2660990"/>
          </a:xfrm>
          <a:prstGeom prst="rect">
            <a:avLst/>
          </a:prstGeom>
          <a:solidFill>
            <a:srgbClr val="002060"/>
          </a:solidFill>
          <a:ln>
            <a:noFill/>
          </a:ln>
          <a:extLst/>
        </p:spPr>
      </p:pic>
    </p:spTree>
    <p:extLst>
      <p:ext uri="{BB962C8B-B14F-4D97-AF65-F5344CB8AC3E}">
        <p14:creationId xmlns:p14="http://schemas.microsoft.com/office/powerpoint/2010/main" val="29512429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4355976" y="692696"/>
            <a:ext cx="3803159" cy="5320515"/>
          </a:xfrm>
          <a:prstGeom prst="rect">
            <a:avLst/>
          </a:prstGeom>
        </p:spPr>
      </p:pic>
      <p:sp>
        <p:nvSpPr>
          <p:cNvPr id="7" name="文字方塊 6"/>
          <p:cNvSpPr txBox="1"/>
          <p:nvPr/>
        </p:nvSpPr>
        <p:spPr>
          <a:xfrm>
            <a:off x="0" y="2280519"/>
            <a:ext cx="5904656" cy="1569660"/>
          </a:xfrm>
          <a:prstGeom prst="rect">
            <a:avLst/>
          </a:prstGeom>
          <a:solidFill>
            <a:schemeClr val="accent1">
              <a:lumMod val="40000"/>
              <a:lumOff val="60000"/>
            </a:schemeClr>
          </a:solidFill>
        </p:spPr>
        <p:txBody>
          <a:bodyPr wrap="square" rtlCol="0">
            <a:spAutoFit/>
          </a:bodyPr>
          <a:lstStyle/>
          <a:p>
            <a:r>
              <a:rPr lang="zh-TW" altLang="en-US" sz="3200" dirty="0" smtClean="0"/>
              <a:t>●在學習單</a:t>
            </a:r>
            <a:r>
              <a:rPr lang="en-US" altLang="zh-TW" sz="3200" dirty="0" smtClean="0"/>
              <a:t>【</a:t>
            </a:r>
            <a:r>
              <a:rPr lang="zh-TW" altLang="en-US" sz="3200" dirty="0" smtClean="0"/>
              <a:t>活動一</a:t>
            </a:r>
            <a:r>
              <a:rPr lang="en-US" altLang="zh-TW" sz="3200" dirty="0" smtClean="0"/>
              <a:t>】</a:t>
            </a:r>
          </a:p>
          <a:p>
            <a:r>
              <a:rPr lang="zh-TW" altLang="en-US" sz="3200" dirty="0" smtClean="0"/>
              <a:t>勾出被剝削的童工失去了哪些人權的保障。</a:t>
            </a:r>
            <a:endParaRPr lang="zh-TW" altLang="en-US" sz="3200" dirty="0"/>
          </a:p>
        </p:txBody>
      </p:sp>
      <p:sp>
        <p:nvSpPr>
          <p:cNvPr id="4" name="爆炸 1 3"/>
          <p:cNvSpPr/>
          <p:nvPr/>
        </p:nvSpPr>
        <p:spPr>
          <a:xfrm rot="20435253">
            <a:off x="6021713" y="4896710"/>
            <a:ext cx="3534496" cy="1961958"/>
          </a:xfrm>
          <a:prstGeom prst="irregularSeal1">
            <a:avLst/>
          </a:prstGeom>
          <a:gradFill flip="none" rotWithShape="1">
            <a:gsLst>
              <a:gs pos="40000">
                <a:srgbClr val="FFCC99"/>
              </a:gs>
              <a:gs pos="80000">
                <a:schemeClr val="accent2">
                  <a:lumMod val="75000"/>
                </a:schemeClr>
              </a:gs>
              <a:gs pos="0">
                <a:srgbClr val="FFFF99"/>
              </a:gs>
            </a:gsLst>
            <a:path path="circle">
              <a:fillToRect l="50000" t="50000" r="50000" b="50000"/>
            </a:path>
            <a:tileRect/>
          </a:gradFill>
          <a:ln w="254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zh-TW" altLang="en-US" b="1" dirty="0">
                <a:solidFill>
                  <a:srgbClr val="800000"/>
                </a:solidFill>
                <a:latin typeface="+mn-ea"/>
              </a:rPr>
              <a:t>你覺得</a:t>
            </a:r>
            <a:r>
              <a:rPr lang="en-US" altLang="zh-TW" b="1" dirty="0">
                <a:solidFill>
                  <a:srgbClr val="800000"/>
                </a:solidFill>
                <a:latin typeface="+mn-ea"/>
              </a:rPr>
              <a:t>…</a:t>
            </a:r>
          </a:p>
          <a:p>
            <a:pPr algn="ctr">
              <a:defRPr/>
            </a:pPr>
            <a:r>
              <a:rPr lang="zh-TW" altLang="en-US" b="1" dirty="0">
                <a:solidFill>
                  <a:srgbClr val="800000"/>
                </a:solidFill>
                <a:latin typeface="+mn-ea"/>
              </a:rPr>
              <a:t>被剝削的童工</a:t>
            </a:r>
            <a:r>
              <a:rPr lang="en-US" altLang="zh-TW" b="1" dirty="0">
                <a:solidFill>
                  <a:srgbClr val="800000"/>
                </a:solidFill>
                <a:latin typeface="+mn-ea"/>
              </a:rPr>
              <a:t/>
            </a:r>
            <a:br>
              <a:rPr lang="en-US" altLang="zh-TW" b="1" dirty="0">
                <a:solidFill>
                  <a:srgbClr val="800000"/>
                </a:solidFill>
                <a:latin typeface="+mn-ea"/>
              </a:rPr>
            </a:br>
            <a:r>
              <a:rPr lang="zh-TW" altLang="en-US" b="1" dirty="0">
                <a:solidFill>
                  <a:srgbClr val="800000"/>
                </a:solidFill>
                <a:latin typeface="+mn-ea"/>
              </a:rPr>
              <a:t>哪些權利受到侵害？</a:t>
            </a:r>
          </a:p>
        </p:txBody>
      </p:sp>
      <p:pic>
        <p:nvPicPr>
          <p:cNvPr id="6" name="Picture 12"/>
          <p:cNvPicPr>
            <a:picLocks noChangeAspect="1" noChangeArrowheads="1"/>
          </p:cNvPicPr>
          <p:nvPr/>
        </p:nvPicPr>
        <p:blipFill>
          <a:blip r:embed="rId4"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34738" y="827208"/>
            <a:ext cx="771720" cy="77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3389">
            <a:off x="46657" y="346117"/>
            <a:ext cx="1898650"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7852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2190965"/>
            <a:ext cx="7181269" cy="1238035"/>
          </a:xfrm>
        </p:spPr>
        <p:txBody>
          <a:bodyPr>
            <a:normAutofit fontScale="90000"/>
          </a:bodyPr>
          <a:lstStyle/>
          <a:p>
            <a:r>
              <a:rPr lang="zh-TW" altLang="en-US" sz="3600" b="1" dirty="0" smtClean="0">
                <a:latin typeface="標楷體" panose="03000509000000000000" pitchFamily="65" charset="-120"/>
                <a:ea typeface="標楷體" panose="03000509000000000000" pitchFamily="65" charset="-120"/>
              </a:rPr>
              <a:t>許多童工的基本權利未獲保障</a:t>
            </a:r>
            <a:r>
              <a:rPr lang="en-US" altLang="zh-TW" sz="3600" b="1" dirty="0" smtClean="0">
                <a:latin typeface="標楷體" panose="03000509000000000000" pitchFamily="65" charset="-120"/>
                <a:ea typeface="標楷體" panose="03000509000000000000" pitchFamily="65" charset="-120"/>
              </a:rPr>
              <a:t/>
            </a:r>
            <a:br>
              <a:rPr lang="en-US" altLang="zh-TW" sz="3600" b="1" dirty="0" smtClean="0">
                <a:latin typeface="標楷體" panose="03000509000000000000" pitchFamily="65" charset="-120"/>
                <a:ea typeface="標楷體" panose="03000509000000000000" pitchFamily="65" charset="-120"/>
              </a:rPr>
            </a:br>
            <a:r>
              <a:rPr lang="zh-TW" altLang="en-US" sz="3600" b="1" dirty="0">
                <a:latin typeface="標楷體" panose="03000509000000000000" pitchFamily="65" charset="-120"/>
                <a:ea typeface="標楷體" panose="03000509000000000000" pitchFamily="65" charset="-120"/>
              </a:rPr>
              <a:t>我們能</a:t>
            </a:r>
            <a:r>
              <a:rPr lang="zh-TW" altLang="en-US" sz="3600" b="1" dirty="0" smtClean="0">
                <a:latin typeface="標楷體" panose="03000509000000000000" pitchFamily="65" charset="-120"/>
                <a:ea typeface="標楷體" panose="03000509000000000000" pitchFamily="65" charset="-120"/>
              </a:rPr>
              <a:t>怎麼做？</a:t>
            </a:r>
            <a:r>
              <a:rPr lang="en-US" altLang="zh-TW" sz="4000" b="1" dirty="0" smtClean="0">
                <a:latin typeface="標楷體" panose="03000509000000000000" pitchFamily="65" charset="-120"/>
                <a:ea typeface="標楷體" panose="03000509000000000000" pitchFamily="65" charset="-120"/>
              </a:rPr>
              <a:t/>
            </a:r>
            <a:br>
              <a:rPr lang="en-US" altLang="zh-TW" sz="4000" b="1" dirty="0" smtClean="0">
                <a:latin typeface="標楷體" panose="03000509000000000000" pitchFamily="65" charset="-120"/>
                <a:ea typeface="標楷體" panose="03000509000000000000" pitchFamily="65" charset="-120"/>
              </a:rPr>
            </a:br>
            <a:r>
              <a:rPr lang="zh-TW" altLang="en-US" sz="3600" b="1" dirty="0" smtClean="0">
                <a:latin typeface="標楷體" panose="03000509000000000000" pitchFamily="65" charset="-120"/>
                <a:ea typeface="標楷體" panose="03000509000000000000" pitchFamily="65" charset="-120"/>
              </a:rPr>
              <a:t>看看他們還是兒童，</a:t>
            </a:r>
            <a:r>
              <a:rPr lang="en-US" altLang="zh-TW" sz="3600" b="1" dirty="0" smtClean="0">
                <a:latin typeface="標楷體" panose="03000509000000000000" pitchFamily="65" charset="-120"/>
                <a:ea typeface="標楷體" panose="03000509000000000000" pitchFamily="65" charset="-120"/>
              </a:rPr>
              <a:t/>
            </a:r>
            <a:br>
              <a:rPr lang="en-US" altLang="zh-TW" sz="3600" b="1" dirty="0" smtClean="0">
                <a:latin typeface="標楷體" panose="03000509000000000000" pitchFamily="65" charset="-120"/>
                <a:ea typeface="標楷體" panose="03000509000000000000" pitchFamily="65" charset="-120"/>
              </a:rPr>
            </a:br>
            <a:r>
              <a:rPr lang="zh-TW" altLang="en-US" sz="3600" b="1" dirty="0" smtClean="0">
                <a:latin typeface="標楷體" panose="03000509000000000000" pitchFamily="65" charset="-120"/>
                <a:ea typeface="標楷體" panose="03000509000000000000" pitchFamily="65" charset="-120"/>
              </a:rPr>
              <a:t>卻為終止童工做了</a:t>
            </a:r>
            <a:r>
              <a:rPr lang="zh-TW" altLang="en-US" sz="3600" b="1" dirty="0">
                <a:latin typeface="標楷體" panose="03000509000000000000" pitchFamily="65" charset="-120"/>
                <a:ea typeface="標楷體" panose="03000509000000000000" pitchFamily="65" charset="-120"/>
              </a:rPr>
              <a:t>這麼多</a:t>
            </a:r>
            <a:r>
              <a:rPr lang="zh-TW" altLang="en-US" sz="3600" b="1" dirty="0" smtClean="0">
                <a:latin typeface="標楷體" panose="03000509000000000000" pitchFamily="65" charset="-120"/>
                <a:ea typeface="標楷體" panose="03000509000000000000" pitchFamily="65" charset="-120"/>
              </a:rPr>
              <a:t>！</a:t>
            </a:r>
            <a:r>
              <a:rPr lang="en-US" altLang="zh-TW" sz="4000" b="1" dirty="0" smtClean="0">
                <a:latin typeface="標楷體" panose="03000509000000000000" pitchFamily="65" charset="-120"/>
                <a:ea typeface="標楷體" panose="03000509000000000000" pitchFamily="65" charset="-120"/>
              </a:rPr>
              <a:t/>
            </a:r>
            <a:br>
              <a:rPr lang="en-US" altLang="zh-TW" sz="4000" b="1" dirty="0" smtClean="0">
                <a:latin typeface="標楷體" panose="03000509000000000000" pitchFamily="65" charset="-120"/>
                <a:ea typeface="標楷體" panose="03000509000000000000" pitchFamily="65" charset="-120"/>
              </a:rPr>
            </a:br>
            <a:r>
              <a:rPr lang="en-US" altLang="zh-TW" sz="4000" b="1" dirty="0" smtClean="0">
                <a:latin typeface="標楷體" panose="03000509000000000000" pitchFamily="65" charset="-120"/>
                <a:ea typeface="標楷體" panose="03000509000000000000" pitchFamily="65" charset="-120"/>
              </a:rPr>
              <a:t/>
            </a:r>
            <a:br>
              <a:rPr lang="en-US" altLang="zh-TW" sz="4000" b="1" dirty="0" smtClean="0">
                <a:latin typeface="標楷體" panose="03000509000000000000" pitchFamily="65" charset="-120"/>
                <a:ea typeface="標楷體" panose="03000509000000000000" pitchFamily="65" charset="-120"/>
              </a:rPr>
            </a:br>
            <a:endParaRPr lang="zh-TW" altLang="en-US" sz="4000" b="1" dirty="0">
              <a:latin typeface="標楷體" panose="03000509000000000000" pitchFamily="65" charset="-120"/>
              <a:ea typeface="標楷體" panose="03000509000000000000" pitchFamily="65" charset="-120"/>
            </a:endParaRPr>
          </a:p>
        </p:txBody>
      </p:sp>
      <p:sp>
        <p:nvSpPr>
          <p:cNvPr id="3" name="文字方塊 2"/>
          <p:cNvSpPr txBox="1"/>
          <p:nvPr/>
        </p:nvSpPr>
        <p:spPr>
          <a:xfrm>
            <a:off x="2555776" y="3789040"/>
            <a:ext cx="4464496" cy="1415772"/>
          </a:xfrm>
          <a:prstGeom prst="rect">
            <a:avLst/>
          </a:prstGeom>
          <a:noFill/>
        </p:spPr>
        <p:txBody>
          <a:bodyPr wrap="square" rtlCol="0">
            <a:spAutoFit/>
          </a:bodyPr>
          <a:lstStyle/>
          <a:p>
            <a:pPr marL="285750" indent="-285750">
              <a:buFont typeface="Wingdings" panose="05000000000000000000" pitchFamily="2" charset="2"/>
              <a:buChar char="Ø"/>
            </a:pPr>
            <a:r>
              <a:rPr lang="zh-TW" altLang="en-US" sz="2500" dirty="0">
                <a:solidFill>
                  <a:schemeClr val="accent2">
                    <a:lumMod val="75000"/>
                  </a:schemeClr>
                </a:solidFill>
              </a:rPr>
              <a:t>巴基斯坦地毯童工</a:t>
            </a:r>
            <a:r>
              <a:rPr lang="zh-TW" altLang="en-US" sz="2500" u="sng" dirty="0">
                <a:solidFill>
                  <a:schemeClr val="accent2">
                    <a:lumMod val="75000"/>
                  </a:schemeClr>
                </a:solidFill>
              </a:rPr>
              <a:t>伊克寶</a:t>
            </a:r>
            <a:endParaRPr lang="en-US" altLang="zh-TW" sz="2500" u="sng" dirty="0">
              <a:solidFill>
                <a:schemeClr val="accent2">
                  <a:lumMod val="75000"/>
                </a:schemeClr>
              </a:solidFill>
            </a:endParaRPr>
          </a:p>
          <a:p>
            <a:pPr marL="285750" indent="-285750">
              <a:buFont typeface="Wingdings" panose="05000000000000000000" pitchFamily="2" charset="2"/>
              <a:buChar char="Ø"/>
            </a:pPr>
            <a:r>
              <a:rPr lang="zh-TW" altLang="en-US" sz="2500" dirty="0">
                <a:solidFill>
                  <a:schemeClr val="accent2">
                    <a:lumMod val="75000"/>
                  </a:schemeClr>
                </a:solidFill>
              </a:rPr>
              <a:t>解放兒童組織</a:t>
            </a:r>
            <a:r>
              <a:rPr lang="zh-TW" altLang="en-US" sz="2500">
                <a:solidFill>
                  <a:schemeClr val="accent2">
                    <a:lumMod val="75000"/>
                  </a:schemeClr>
                </a:solidFill>
              </a:rPr>
              <a:t>發起人</a:t>
            </a:r>
            <a:r>
              <a:rPr lang="zh-TW" altLang="en-US" sz="2500" u="sng" smtClean="0">
                <a:solidFill>
                  <a:schemeClr val="accent2">
                    <a:lumMod val="75000"/>
                  </a:schemeClr>
                </a:solidFill>
              </a:rPr>
              <a:t>柯柏格</a:t>
            </a:r>
            <a:endParaRPr lang="en-US" altLang="zh-TW" sz="2500" u="sng" dirty="0">
              <a:solidFill>
                <a:schemeClr val="accent2">
                  <a:lumMod val="75000"/>
                </a:schemeClr>
              </a:solidFill>
            </a:endParaRPr>
          </a:p>
          <a:p>
            <a:endParaRPr lang="en-US" altLang="zh-TW" dirty="0" smtClean="0"/>
          </a:p>
          <a:p>
            <a:pPr marL="285750" indent="-285750">
              <a:buFont typeface="Wingdings" panose="05000000000000000000" pitchFamily="2" charset="2"/>
              <a:buChar char="Ø"/>
            </a:pPr>
            <a:endParaRPr lang="zh-TW" altLang="en-US" dirty="0"/>
          </a:p>
        </p:txBody>
      </p:sp>
    </p:spTree>
    <p:extLst>
      <p:ext uri="{BB962C8B-B14F-4D97-AF65-F5344CB8AC3E}">
        <p14:creationId xmlns:p14="http://schemas.microsoft.com/office/powerpoint/2010/main" val="3840673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stretch>
            <a:fillRect/>
          </a:stretch>
        </p:blipFill>
        <p:spPr>
          <a:xfrm>
            <a:off x="918991" y="853095"/>
            <a:ext cx="3148953" cy="4304097"/>
          </a:xfrm>
          <a:prstGeom prst="rect">
            <a:avLst/>
          </a:prstGeom>
        </p:spPr>
      </p:pic>
      <p:sp>
        <p:nvSpPr>
          <p:cNvPr id="5" name="文字方塊 4"/>
          <p:cNvSpPr txBox="1"/>
          <p:nvPr/>
        </p:nvSpPr>
        <p:spPr>
          <a:xfrm>
            <a:off x="755576" y="5157192"/>
            <a:ext cx="3520692" cy="646331"/>
          </a:xfrm>
          <a:prstGeom prst="rect">
            <a:avLst/>
          </a:prstGeom>
          <a:noFill/>
        </p:spPr>
        <p:txBody>
          <a:bodyPr wrap="square" rtlCol="0">
            <a:spAutoFit/>
          </a:bodyPr>
          <a:lstStyle/>
          <a:p>
            <a:r>
              <a:rPr lang="zh-TW" altLang="en-US" sz="1200" dirty="0" smtClean="0">
                <a:solidFill>
                  <a:schemeClr val="bg1">
                    <a:lumMod val="50000"/>
                  </a:schemeClr>
                </a:solidFill>
              </a:rPr>
              <a:t>延伸閱讀：</a:t>
            </a:r>
            <a:r>
              <a:rPr lang="en-US" altLang="zh-TW" sz="1200" dirty="0" err="1" smtClean="0">
                <a:solidFill>
                  <a:schemeClr val="bg1">
                    <a:lumMod val="50000"/>
                  </a:schemeClr>
                </a:solidFill>
              </a:rPr>
              <a:t>Adamo</a:t>
            </a:r>
            <a:r>
              <a:rPr lang="en-US" altLang="zh-TW" sz="1200" dirty="0">
                <a:solidFill>
                  <a:schemeClr val="bg1">
                    <a:lumMod val="50000"/>
                  </a:schemeClr>
                </a:solidFill>
              </a:rPr>
              <a:t>, Francesco D (</a:t>
            </a:r>
            <a:r>
              <a:rPr lang="zh-TW" altLang="en-US" sz="1200" dirty="0">
                <a:solidFill>
                  <a:schemeClr val="bg1">
                    <a:lumMod val="50000"/>
                  </a:schemeClr>
                </a:solidFill>
              </a:rPr>
              <a:t>法蘭西斯科</a:t>
            </a:r>
            <a:r>
              <a:rPr lang="en-US" altLang="zh-TW" sz="1200" dirty="0">
                <a:solidFill>
                  <a:schemeClr val="bg1">
                    <a:lumMod val="50000"/>
                  </a:schemeClr>
                </a:solidFill>
              </a:rPr>
              <a:t>‧</a:t>
            </a:r>
            <a:r>
              <a:rPr lang="zh-TW" altLang="en-US" sz="1200" dirty="0">
                <a:solidFill>
                  <a:schemeClr val="bg1">
                    <a:lumMod val="50000"/>
                  </a:schemeClr>
                </a:solidFill>
              </a:rPr>
              <a:t>德阿達摩</a:t>
            </a:r>
            <a:r>
              <a:rPr lang="en-US" altLang="zh-TW" sz="1200" dirty="0" smtClean="0">
                <a:solidFill>
                  <a:schemeClr val="bg1">
                    <a:lumMod val="50000"/>
                  </a:schemeClr>
                </a:solidFill>
              </a:rPr>
              <a:t>)</a:t>
            </a:r>
            <a:r>
              <a:rPr lang="zh-TW" altLang="en-US" sz="1200" dirty="0" smtClean="0">
                <a:solidFill>
                  <a:schemeClr val="bg1">
                    <a:lumMod val="50000"/>
                  </a:schemeClr>
                </a:solidFill>
              </a:rPr>
              <a:t>，</a:t>
            </a:r>
            <a:r>
              <a:rPr lang="zh-TW" altLang="en-US" sz="1200" dirty="0">
                <a:solidFill>
                  <a:schemeClr val="bg1">
                    <a:lumMod val="50000"/>
                  </a:schemeClr>
                </a:solidFill>
              </a:rPr>
              <a:t>林淑娟 譯  </a:t>
            </a:r>
            <a:r>
              <a:rPr lang="en-US" altLang="zh-TW" sz="1200" dirty="0">
                <a:solidFill>
                  <a:schemeClr val="bg1">
                    <a:lumMod val="50000"/>
                  </a:schemeClr>
                </a:solidFill>
              </a:rPr>
              <a:t>(2007)  《</a:t>
            </a:r>
            <a:r>
              <a:rPr lang="zh-TW" altLang="en-US" sz="1200" i="1" dirty="0">
                <a:solidFill>
                  <a:schemeClr val="bg1">
                    <a:lumMod val="50000"/>
                  </a:schemeClr>
                </a:solidFill>
              </a:rPr>
              <a:t>劃破地毯的少年：伊克寶的故事</a:t>
            </a:r>
            <a:r>
              <a:rPr lang="en-US" altLang="zh-TW" sz="1200" dirty="0">
                <a:solidFill>
                  <a:schemeClr val="bg1">
                    <a:lumMod val="50000"/>
                  </a:schemeClr>
                </a:solidFill>
              </a:rPr>
              <a:t>》</a:t>
            </a:r>
            <a:r>
              <a:rPr lang="zh-TW" altLang="en-US" sz="1200" dirty="0">
                <a:solidFill>
                  <a:schemeClr val="bg1">
                    <a:lumMod val="50000"/>
                  </a:schemeClr>
                </a:solidFill>
              </a:rPr>
              <a:t>。臺北市：先覺出版社。</a:t>
            </a:r>
          </a:p>
        </p:txBody>
      </p:sp>
      <p:sp>
        <p:nvSpPr>
          <p:cNvPr id="2" name="文字方塊 1"/>
          <p:cNvSpPr txBox="1"/>
          <p:nvPr/>
        </p:nvSpPr>
        <p:spPr>
          <a:xfrm>
            <a:off x="4231359" y="1114705"/>
            <a:ext cx="4237916" cy="4893647"/>
          </a:xfrm>
          <a:prstGeom prst="rect">
            <a:avLst/>
          </a:prstGeom>
          <a:noFill/>
        </p:spPr>
        <p:txBody>
          <a:bodyPr wrap="square" rtlCol="0">
            <a:spAutoFit/>
          </a:bodyPr>
          <a:lstStyle/>
          <a:p>
            <a:r>
              <a:rPr lang="zh-TW" altLang="en-US" sz="2400" dirty="0" smtClean="0"/>
              <a:t>巴基斯坦兒童</a:t>
            </a:r>
            <a:r>
              <a:rPr lang="zh-TW" altLang="en-US" sz="2400" u="sng" dirty="0" smtClean="0"/>
              <a:t>伊克寶</a:t>
            </a:r>
            <a:r>
              <a:rPr lang="zh-TW" altLang="en-US" sz="2400" dirty="0" smtClean="0"/>
              <a:t>，</a:t>
            </a:r>
            <a:r>
              <a:rPr lang="en-US" altLang="zh-TW" sz="2400" dirty="0" smtClean="0"/>
              <a:t>4</a:t>
            </a:r>
            <a:r>
              <a:rPr lang="zh-TW" altLang="en-US" sz="2400" dirty="0" smtClean="0"/>
              <a:t>歲</a:t>
            </a:r>
            <a:r>
              <a:rPr lang="zh-TW" altLang="en-US" sz="2400" dirty="0"/>
              <a:t>時被</a:t>
            </a:r>
            <a:r>
              <a:rPr lang="zh-TW" altLang="en-US" sz="2400" dirty="0" smtClean="0"/>
              <a:t>父母賣</a:t>
            </a:r>
            <a:r>
              <a:rPr lang="zh-TW" altLang="en-US" sz="2400" dirty="0"/>
              <a:t>為奴隸</a:t>
            </a:r>
            <a:r>
              <a:rPr lang="zh-TW" altLang="en-US" sz="2400" dirty="0" smtClean="0"/>
              <a:t>，他每天</a:t>
            </a:r>
            <a:r>
              <a:rPr lang="zh-TW" altLang="en-US" sz="2400" dirty="0"/>
              <a:t>工作十幾小時</a:t>
            </a:r>
            <a:r>
              <a:rPr lang="zh-TW" altLang="en-US" sz="2400" dirty="0" smtClean="0"/>
              <a:t>，稍有做錯就被罰錢，或被毒打。</a:t>
            </a:r>
            <a:endParaRPr lang="en-US" altLang="zh-TW" sz="2400" dirty="0" smtClean="0"/>
          </a:p>
          <a:p>
            <a:endParaRPr lang="en-US" altLang="zh-TW" sz="2400" dirty="0"/>
          </a:p>
          <a:p>
            <a:r>
              <a:rPr lang="zh-TW" altLang="en-US" sz="2400" dirty="0" smtClean="0"/>
              <a:t>伊克寶在</a:t>
            </a:r>
            <a:r>
              <a:rPr lang="en-US" altLang="zh-TW" sz="2400" b="1" dirty="0" smtClean="0"/>
              <a:t>10</a:t>
            </a:r>
            <a:r>
              <a:rPr lang="zh-TW" altLang="en-US" sz="2400" b="1" dirty="0" smtClean="0"/>
              <a:t>歲</a:t>
            </a:r>
            <a:r>
              <a:rPr lang="zh-TW" altLang="en-US" sz="2400" dirty="0" smtClean="0"/>
              <a:t>時逃脫</a:t>
            </a:r>
            <a:r>
              <a:rPr lang="zh-TW" altLang="en-US" sz="2400" dirty="0"/>
              <a:t>奴隸生活，進入學校讀書</a:t>
            </a:r>
            <a:r>
              <a:rPr lang="zh-TW" altLang="en-US" sz="2400" dirty="0" smtClean="0"/>
              <a:t>，他獲邀公開演說，成為</a:t>
            </a:r>
            <a:r>
              <a:rPr lang="zh-TW" altLang="en-US" sz="2400" dirty="0"/>
              <a:t>反</a:t>
            </a:r>
            <a:r>
              <a:rPr lang="zh-TW" altLang="en-US" sz="2400" dirty="0" smtClean="0"/>
              <a:t>童工、反</a:t>
            </a:r>
            <a:r>
              <a:rPr lang="zh-TW" altLang="en-US" sz="2400" dirty="0"/>
              <a:t>奴役的行動者</a:t>
            </a:r>
            <a:r>
              <a:rPr lang="zh-TW" altLang="en-US" sz="2400" dirty="0" smtClean="0"/>
              <a:t>。</a:t>
            </a:r>
            <a:endParaRPr lang="en-US" altLang="zh-TW" sz="2400" dirty="0" smtClean="0"/>
          </a:p>
          <a:p>
            <a:endParaRPr lang="en-US" altLang="zh-TW" sz="2400" dirty="0"/>
          </a:p>
          <a:p>
            <a:r>
              <a:rPr lang="zh-TW" altLang="en-US" sz="2400" dirty="0" smtClean="0"/>
              <a:t>但是</a:t>
            </a:r>
            <a:r>
              <a:rPr lang="en-US" altLang="zh-TW" sz="2400" dirty="0" smtClean="0"/>
              <a:t>1995</a:t>
            </a:r>
            <a:r>
              <a:rPr lang="zh-TW" altLang="en-US" sz="2400" dirty="0" smtClean="0"/>
              <a:t>年春天</a:t>
            </a:r>
            <a:r>
              <a:rPr lang="en-US" altLang="zh-TW" sz="2400" dirty="0" smtClean="0"/>
              <a:t>13</a:t>
            </a:r>
            <a:r>
              <a:rPr lang="zh-TW" altLang="en-US" sz="2400" dirty="0" smtClean="0"/>
              <a:t>歲那年，</a:t>
            </a:r>
            <a:r>
              <a:rPr lang="zh-TW" altLang="en-US" sz="2400" dirty="0"/>
              <a:t>他</a:t>
            </a:r>
            <a:r>
              <a:rPr lang="zh-TW" altLang="en-US" sz="2400" dirty="0" smtClean="0"/>
              <a:t>返鄉探望</a:t>
            </a:r>
            <a:r>
              <a:rPr lang="zh-TW" altLang="en-US" sz="2400" dirty="0"/>
              <a:t>家人時，在路上遭人</a:t>
            </a:r>
            <a:r>
              <a:rPr lang="zh-TW" altLang="en-US" sz="2400" dirty="0" smtClean="0"/>
              <a:t>暗殺</a:t>
            </a:r>
            <a:r>
              <a:rPr lang="en-US" altLang="zh-TW" sz="2400" dirty="0" smtClean="0"/>
              <a:t>......</a:t>
            </a:r>
            <a:r>
              <a:rPr lang="zh-TW" altLang="en-US" sz="2400" dirty="0" smtClean="0"/>
              <a:t> </a:t>
            </a:r>
            <a:endParaRPr lang="zh-TW" altLang="en-US" sz="2400" dirty="0"/>
          </a:p>
        </p:txBody>
      </p:sp>
      <p:sp>
        <p:nvSpPr>
          <p:cNvPr id="7" name="文字方塊 15"/>
          <p:cNvSpPr txBox="1"/>
          <p:nvPr/>
        </p:nvSpPr>
        <p:spPr>
          <a:xfrm>
            <a:off x="4329671" y="591485"/>
            <a:ext cx="3888432"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800" b="1" dirty="0" smtClean="0">
                <a:solidFill>
                  <a:srgbClr val="0070C0"/>
                </a:solidFill>
                <a:latin typeface="標楷體" panose="03000509000000000000" pitchFamily="65" charset="-120"/>
                <a:ea typeface="標楷體" panose="03000509000000000000" pitchFamily="65" charset="-120"/>
              </a:rPr>
              <a:t>地毯童工伊克寶的故事</a:t>
            </a:r>
            <a:endParaRPr lang="zh-TW" altLang="en-US" sz="2800" b="1"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551327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stretch>
            <a:fillRect/>
          </a:stretch>
        </p:blipFill>
        <p:spPr>
          <a:xfrm>
            <a:off x="5988716" y="844887"/>
            <a:ext cx="2213023" cy="3016161"/>
          </a:xfrm>
          <a:prstGeom prst="rect">
            <a:avLst/>
          </a:prstGeom>
        </p:spPr>
      </p:pic>
      <p:sp>
        <p:nvSpPr>
          <p:cNvPr id="9" name="文字方塊 8"/>
          <p:cNvSpPr txBox="1"/>
          <p:nvPr/>
        </p:nvSpPr>
        <p:spPr>
          <a:xfrm>
            <a:off x="5984700" y="3975157"/>
            <a:ext cx="2475732" cy="892552"/>
          </a:xfrm>
          <a:prstGeom prst="rect">
            <a:avLst/>
          </a:prstGeom>
          <a:noFill/>
        </p:spPr>
        <p:txBody>
          <a:bodyPr wrap="square" rtlCol="0">
            <a:spAutoFit/>
          </a:bodyPr>
          <a:lstStyle/>
          <a:p>
            <a:r>
              <a:rPr lang="zh-TW" altLang="en-US" sz="1200" dirty="0" smtClean="0">
                <a:solidFill>
                  <a:schemeClr val="bg1">
                    <a:lumMod val="50000"/>
                  </a:schemeClr>
                </a:solidFill>
              </a:rPr>
              <a:t>延伸閱讀：</a:t>
            </a:r>
            <a:r>
              <a:rPr lang="en-US" altLang="zh-TW" sz="1200" dirty="0" err="1" smtClean="0">
                <a:solidFill>
                  <a:schemeClr val="bg1">
                    <a:lumMod val="50000"/>
                  </a:schemeClr>
                </a:solidFill>
              </a:rPr>
              <a:t>Keiburger</a:t>
            </a:r>
            <a:r>
              <a:rPr lang="en-US" altLang="zh-TW" sz="1200" dirty="0">
                <a:solidFill>
                  <a:schemeClr val="bg1">
                    <a:lumMod val="50000"/>
                  </a:schemeClr>
                </a:solidFill>
              </a:rPr>
              <a:t>, Craig, </a:t>
            </a:r>
            <a:r>
              <a:rPr lang="zh-TW" altLang="en-US" sz="1200" dirty="0">
                <a:solidFill>
                  <a:schemeClr val="bg1">
                    <a:lumMod val="50000"/>
                  </a:schemeClr>
                </a:solidFill>
              </a:rPr>
              <a:t>（魁格</a:t>
            </a:r>
            <a:r>
              <a:rPr lang="en-US" altLang="zh-TW" sz="1200" dirty="0">
                <a:solidFill>
                  <a:schemeClr val="bg1">
                    <a:lumMod val="50000"/>
                  </a:schemeClr>
                </a:solidFill>
              </a:rPr>
              <a:t>‧</a:t>
            </a:r>
            <a:r>
              <a:rPr lang="zh-TW" altLang="en-US" sz="1200" dirty="0">
                <a:solidFill>
                  <a:schemeClr val="bg1">
                    <a:lumMod val="50000"/>
                  </a:schemeClr>
                </a:solidFill>
              </a:rPr>
              <a:t>柯柏格</a:t>
            </a:r>
            <a:r>
              <a:rPr lang="zh-TW" altLang="en-US" sz="1200" dirty="0" smtClean="0">
                <a:solidFill>
                  <a:schemeClr val="bg1">
                    <a:lumMod val="50000"/>
                  </a:schemeClr>
                </a:solidFill>
              </a:rPr>
              <a:t>）周靈芝譯  </a:t>
            </a:r>
            <a:r>
              <a:rPr lang="en-US" altLang="zh-TW" sz="1200" dirty="0">
                <a:solidFill>
                  <a:schemeClr val="bg1">
                    <a:lumMod val="50000"/>
                  </a:schemeClr>
                </a:solidFill>
              </a:rPr>
              <a:t>(2000)  《</a:t>
            </a:r>
            <a:r>
              <a:rPr lang="zh-TW" altLang="en-US" sz="1200" i="1" dirty="0">
                <a:solidFill>
                  <a:schemeClr val="bg1">
                    <a:lumMod val="50000"/>
                  </a:schemeClr>
                </a:solidFill>
              </a:rPr>
              <a:t>解放兒童</a:t>
            </a:r>
            <a:r>
              <a:rPr lang="en-US" altLang="zh-TW" sz="1200" i="1" dirty="0">
                <a:solidFill>
                  <a:schemeClr val="bg1">
                    <a:lumMod val="50000"/>
                  </a:schemeClr>
                </a:solidFill>
              </a:rPr>
              <a:t>(Free the children)</a:t>
            </a:r>
            <a:r>
              <a:rPr lang="en-US" altLang="zh-TW" sz="1200" dirty="0">
                <a:solidFill>
                  <a:schemeClr val="bg1">
                    <a:lumMod val="50000"/>
                  </a:schemeClr>
                </a:solidFill>
              </a:rPr>
              <a:t>》</a:t>
            </a:r>
            <a:r>
              <a:rPr lang="zh-TW" altLang="en-US" sz="1200" dirty="0">
                <a:solidFill>
                  <a:schemeClr val="bg1">
                    <a:lumMod val="50000"/>
                  </a:schemeClr>
                </a:solidFill>
              </a:rPr>
              <a:t>。臺北市：大塊文化出版社</a:t>
            </a:r>
            <a:r>
              <a:rPr lang="zh-TW" altLang="en-US" sz="1600" dirty="0">
                <a:solidFill>
                  <a:schemeClr val="bg1">
                    <a:lumMod val="50000"/>
                  </a:schemeClr>
                </a:solidFill>
              </a:rPr>
              <a:t>。</a:t>
            </a:r>
          </a:p>
        </p:txBody>
      </p:sp>
      <p:sp>
        <p:nvSpPr>
          <p:cNvPr id="15" name="文字方塊 14"/>
          <p:cNvSpPr txBox="1"/>
          <p:nvPr/>
        </p:nvSpPr>
        <p:spPr>
          <a:xfrm>
            <a:off x="923107" y="1358820"/>
            <a:ext cx="5061593" cy="4524315"/>
          </a:xfrm>
          <a:prstGeom prst="rect">
            <a:avLst/>
          </a:prstGeom>
          <a:noFill/>
        </p:spPr>
        <p:txBody>
          <a:bodyPr wrap="square" rtlCol="0">
            <a:spAutoFit/>
          </a:bodyPr>
          <a:lstStyle/>
          <a:p>
            <a:r>
              <a:rPr lang="zh-TW" altLang="en-US" sz="2400" dirty="0"/>
              <a:t>前篇巴基斯坦</a:t>
            </a:r>
            <a:r>
              <a:rPr lang="zh-TW" altLang="en-US" sz="2400" u="sng" dirty="0"/>
              <a:t>伊</a:t>
            </a:r>
            <a:r>
              <a:rPr lang="zh-TW" altLang="en-US" sz="2400" u="sng" dirty="0" smtClean="0"/>
              <a:t>克寶</a:t>
            </a:r>
            <a:r>
              <a:rPr lang="zh-TW" altLang="en-US" sz="2400" dirty="0" smtClean="0"/>
              <a:t>的</a:t>
            </a:r>
            <a:r>
              <a:rPr lang="zh-TW" altLang="en-US" sz="2400" dirty="0"/>
              <a:t>新聞</a:t>
            </a:r>
            <a:r>
              <a:rPr lang="zh-TW" altLang="en-US" sz="2400" dirty="0" smtClean="0"/>
              <a:t>，</a:t>
            </a:r>
            <a:r>
              <a:rPr lang="zh-TW" altLang="en-US" sz="2400" dirty="0"/>
              <a:t>深深讓</a:t>
            </a:r>
            <a:r>
              <a:rPr lang="en-US" altLang="zh-TW" sz="2400" b="1" dirty="0"/>
              <a:t>12</a:t>
            </a:r>
            <a:r>
              <a:rPr lang="zh-TW" altLang="en-US" sz="2400" b="1" dirty="0"/>
              <a:t>歲</a:t>
            </a:r>
            <a:r>
              <a:rPr lang="zh-TW" altLang="en-US" sz="2400" dirty="0"/>
              <a:t>加拿大少年</a:t>
            </a:r>
            <a:r>
              <a:rPr lang="zh-TW" altLang="en-US" sz="2400" u="sng" dirty="0"/>
              <a:t>魁格．柯柏格</a:t>
            </a:r>
            <a:r>
              <a:rPr lang="zh-TW" altLang="en-US" sz="2400" dirty="0" smtClean="0"/>
              <a:t>感傷；他</a:t>
            </a:r>
            <a:r>
              <a:rPr lang="zh-TW" altLang="en-US" sz="2400" dirty="0"/>
              <a:t>決定</a:t>
            </a:r>
            <a:r>
              <a:rPr lang="zh-TW" altLang="en-US" sz="2400" dirty="0" smtClean="0"/>
              <a:t>到</a:t>
            </a:r>
            <a:r>
              <a:rPr lang="zh-TW" altLang="en-US" sz="2400" dirty="0"/>
              <a:t>亞洲瞭解童工問題，</a:t>
            </a:r>
            <a:r>
              <a:rPr lang="zh-TW" altLang="en-US" sz="2400" dirty="0" smtClean="0"/>
              <a:t>之後</a:t>
            </a:r>
            <a:r>
              <a:rPr lang="en-US" altLang="zh-TW" sz="2400" dirty="0" smtClean="0"/>
              <a:t>(1995)</a:t>
            </a:r>
            <a:r>
              <a:rPr lang="zh-TW" altLang="en-US" sz="2400" dirty="0" smtClean="0"/>
              <a:t>他發起國際性</a:t>
            </a:r>
            <a:r>
              <a:rPr lang="zh-TW" altLang="en-US" sz="2400" dirty="0"/>
              <a:t>的「</a:t>
            </a:r>
            <a:r>
              <a:rPr lang="zh-TW" altLang="en-US" sz="2400" b="1" dirty="0">
                <a:solidFill>
                  <a:srgbClr val="0070C0"/>
                </a:solidFill>
              </a:rPr>
              <a:t>解放兒童組織</a:t>
            </a:r>
            <a:r>
              <a:rPr lang="zh-TW" altLang="en-US" sz="2400" dirty="0"/>
              <a:t>」，致力於拯救各地的童工</a:t>
            </a:r>
            <a:r>
              <a:rPr lang="zh-TW" altLang="en-US" sz="2400" dirty="0" smtClean="0"/>
              <a:t>。</a:t>
            </a:r>
            <a:endParaRPr lang="en-US" altLang="zh-TW" sz="2400" dirty="0" smtClean="0"/>
          </a:p>
          <a:p>
            <a:endParaRPr lang="en-US" altLang="zh-TW" sz="2400" dirty="0"/>
          </a:p>
          <a:p>
            <a:r>
              <a:rPr lang="en-US" altLang="zh-TW" sz="2400" dirty="0"/>
              <a:t> </a:t>
            </a:r>
            <a:r>
              <a:rPr lang="zh-TW" altLang="en-US" sz="2400" dirty="0"/>
              <a:t>短短十年間，這個成員都未滿</a:t>
            </a:r>
            <a:r>
              <a:rPr lang="en-US" altLang="zh-TW" sz="2400" dirty="0"/>
              <a:t>18</a:t>
            </a:r>
            <a:r>
              <a:rPr lang="zh-TW" altLang="en-US" sz="2400" dirty="0"/>
              <a:t>歲的兒童組織，除拯救</a:t>
            </a:r>
            <a:r>
              <a:rPr lang="zh-TW" altLang="en-US" sz="2400" dirty="0" smtClean="0"/>
              <a:t>童工、另也設立</a:t>
            </a:r>
            <a:r>
              <a:rPr lang="zh-TW" altLang="en-US" sz="2400" dirty="0"/>
              <a:t>小學，設法提升家庭</a:t>
            </a:r>
            <a:r>
              <a:rPr lang="zh-TW" altLang="en-US" sz="2400" dirty="0" smtClean="0"/>
              <a:t>收入以</a:t>
            </a:r>
            <a:r>
              <a:rPr lang="zh-TW" altLang="en-US" sz="2400" dirty="0"/>
              <a:t>支持兒童上學；此外，該組織設立醫療診所、改善飲水、公共衛生，</a:t>
            </a:r>
            <a:r>
              <a:rPr lang="zh-TW" altLang="en-US" sz="2400" dirty="0" smtClean="0"/>
              <a:t>並且促成標示無</a:t>
            </a:r>
            <a:r>
              <a:rPr lang="zh-TW" altLang="en-US" sz="2400" dirty="0"/>
              <a:t>童工參與的</a:t>
            </a:r>
            <a:r>
              <a:rPr lang="zh-TW" altLang="en-US" sz="2400" u="sng" dirty="0"/>
              <a:t>良心地毯</a:t>
            </a:r>
            <a:r>
              <a:rPr lang="zh-TW" altLang="en-US" sz="2400" u="sng" dirty="0" smtClean="0"/>
              <a:t>認證</a:t>
            </a:r>
            <a:r>
              <a:rPr lang="zh-TW" altLang="en-US" sz="2400" dirty="0" smtClean="0"/>
              <a:t>。</a:t>
            </a:r>
            <a:endParaRPr lang="zh-TW" altLang="en-US" sz="2400" dirty="0"/>
          </a:p>
        </p:txBody>
      </p:sp>
      <p:sp>
        <p:nvSpPr>
          <p:cNvPr id="16" name="文字方塊 15"/>
          <p:cNvSpPr txBox="1"/>
          <p:nvPr/>
        </p:nvSpPr>
        <p:spPr>
          <a:xfrm>
            <a:off x="887624" y="733946"/>
            <a:ext cx="5628592" cy="523220"/>
          </a:xfrm>
          <a:prstGeom prst="rect">
            <a:avLst/>
          </a:prstGeom>
          <a:noFill/>
        </p:spPr>
        <p:txBody>
          <a:bodyPr wrap="square" rtlCol="0">
            <a:spAutoFit/>
          </a:bodyPr>
          <a:lstStyle/>
          <a:p>
            <a:r>
              <a:rPr lang="zh-TW" altLang="en-US" sz="2800" b="1" dirty="0" smtClean="0">
                <a:solidFill>
                  <a:srgbClr val="0070C0"/>
                </a:solidFill>
                <a:latin typeface="標楷體" panose="03000509000000000000" pitchFamily="65" charset="-120"/>
                <a:ea typeface="標楷體" panose="03000509000000000000" pitchFamily="65" charset="-120"/>
              </a:rPr>
              <a:t>接力反童工：</a:t>
            </a:r>
            <a:r>
              <a:rPr lang="zh-TW" altLang="en-US" sz="2800" b="1" u="sng" dirty="0" smtClean="0">
                <a:solidFill>
                  <a:srgbClr val="0070C0"/>
                </a:solidFill>
                <a:latin typeface="標楷體" panose="03000509000000000000" pitchFamily="65" charset="-120"/>
                <a:ea typeface="標楷體" panose="03000509000000000000" pitchFamily="65" charset="-120"/>
              </a:rPr>
              <a:t>柯柏格</a:t>
            </a:r>
            <a:r>
              <a:rPr lang="zh-TW" altLang="en-US" sz="2800" b="1" dirty="0">
                <a:solidFill>
                  <a:srgbClr val="0070C0"/>
                </a:solidFill>
                <a:latin typeface="標楷體" panose="03000509000000000000" pitchFamily="65" charset="-120"/>
                <a:ea typeface="標楷體" panose="03000509000000000000" pitchFamily="65" charset="-120"/>
              </a:rPr>
              <a:t>的號召力</a:t>
            </a:r>
          </a:p>
        </p:txBody>
      </p:sp>
      <p:pic>
        <p:nvPicPr>
          <p:cNvPr id="2" name="圖片 1"/>
          <p:cNvPicPr>
            <a:picLocks noChangeAspect="1"/>
          </p:cNvPicPr>
          <p:nvPr/>
        </p:nvPicPr>
        <p:blipFill>
          <a:blip r:embed="rId3"/>
          <a:stretch>
            <a:fillRect/>
          </a:stretch>
        </p:blipFill>
        <p:spPr>
          <a:xfrm>
            <a:off x="6079582" y="4797152"/>
            <a:ext cx="2210790" cy="1468760"/>
          </a:xfrm>
          <a:prstGeom prst="rect">
            <a:avLst/>
          </a:prstGeom>
        </p:spPr>
      </p:pic>
      <p:cxnSp>
        <p:nvCxnSpPr>
          <p:cNvPr id="4" name="直線單箭頭接點 3"/>
          <p:cNvCxnSpPr/>
          <p:nvPr/>
        </p:nvCxnSpPr>
        <p:spPr>
          <a:xfrm>
            <a:off x="5076056" y="5589240"/>
            <a:ext cx="908644"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5" name="文字方塊 4"/>
          <p:cNvSpPr txBox="1"/>
          <p:nvPr/>
        </p:nvSpPr>
        <p:spPr>
          <a:xfrm>
            <a:off x="179512" y="6477385"/>
            <a:ext cx="8784976" cy="307777"/>
          </a:xfrm>
          <a:prstGeom prst="rect">
            <a:avLst/>
          </a:prstGeom>
          <a:noFill/>
        </p:spPr>
        <p:txBody>
          <a:bodyPr wrap="square" rtlCol="0">
            <a:spAutoFit/>
          </a:bodyPr>
          <a:lstStyle/>
          <a:p>
            <a:r>
              <a:rPr lang="zh-TW" altLang="en-US" sz="1400" dirty="0" smtClean="0">
                <a:solidFill>
                  <a:schemeClr val="bg1">
                    <a:lumMod val="85000"/>
                  </a:schemeClr>
                </a:solidFill>
              </a:rPr>
              <a:t>上圖為書照。下圖取自</a:t>
            </a:r>
            <a:r>
              <a:rPr lang="en-US" altLang="zh-TW" sz="1400" dirty="0" smtClean="0">
                <a:solidFill>
                  <a:schemeClr val="bg1">
                    <a:lumMod val="85000"/>
                  </a:schemeClr>
                </a:solidFill>
              </a:rPr>
              <a:t>https</a:t>
            </a:r>
            <a:r>
              <a:rPr lang="en-US" altLang="zh-TW" sz="1400" dirty="0">
                <a:solidFill>
                  <a:schemeClr val="bg1">
                    <a:lumMod val="85000"/>
                  </a:schemeClr>
                </a:solidFill>
              </a:rPr>
              <a:t>://capitalrugcleaning.com/brothers-cover-oriental-carpet-service-markets/</a:t>
            </a:r>
            <a:endParaRPr lang="zh-TW" altLang="en-US" sz="1400" dirty="0">
              <a:solidFill>
                <a:schemeClr val="bg1">
                  <a:lumMod val="85000"/>
                </a:schemeClr>
              </a:solidFill>
            </a:endParaRPr>
          </a:p>
        </p:txBody>
      </p:sp>
    </p:spTree>
    <p:extLst>
      <p:ext uri="{BB962C8B-B14F-4D97-AF65-F5344CB8AC3E}">
        <p14:creationId xmlns:p14="http://schemas.microsoft.com/office/powerpoint/2010/main" val="33428601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圖片 7"/>
          <p:cNvPicPr>
            <a:picLocks noChangeAspect="1"/>
          </p:cNvPicPr>
          <p:nvPr/>
        </p:nvPicPr>
        <p:blipFill>
          <a:blip r:embed="rId3"/>
          <a:stretch>
            <a:fillRect/>
          </a:stretch>
        </p:blipFill>
        <p:spPr>
          <a:xfrm>
            <a:off x="2634051" y="4184790"/>
            <a:ext cx="3519388" cy="2212369"/>
          </a:xfrm>
          <a:prstGeom prst="rect">
            <a:avLst/>
          </a:prstGeom>
        </p:spPr>
      </p:pic>
      <p:pic>
        <p:nvPicPr>
          <p:cNvPr id="2" name="圖片 1"/>
          <p:cNvPicPr>
            <a:picLocks noChangeAspect="1"/>
          </p:cNvPicPr>
          <p:nvPr/>
        </p:nvPicPr>
        <p:blipFill>
          <a:blip r:embed="rId4"/>
          <a:stretch>
            <a:fillRect/>
          </a:stretch>
        </p:blipFill>
        <p:spPr>
          <a:xfrm>
            <a:off x="1" y="1772816"/>
            <a:ext cx="3907976" cy="2237631"/>
          </a:xfrm>
          <a:prstGeom prst="rect">
            <a:avLst/>
          </a:prstGeom>
        </p:spPr>
      </p:pic>
      <p:pic>
        <p:nvPicPr>
          <p:cNvPr id="3" name="圖片 2"/>
          <p:cNvPicPr>
            <a:picLocks noChangeAspect="1"/>
          </p:cNvPicPr>
          <p:nvPr/>
        </p:nvPicPr>
        <p:blipFill>
          <a:blip r:embed="rId5"/>
          <a:stretch>
            <a:fillRect/>
          </a:stretch>
        </p:blipFill>
        <p:spPr>
          <a:xfrm>
            <a:off x="5928080" y="1772816"/>
            <a:ext cx="2943299" cy="2237631"/>
          </a:xfrm>
          <a:prstGeom prst="rect">
            <a:avLst/>
          </a:prstGeom>
        </p:spPr>
      </p:pic>
      <p:pic>
        <p:nvPicPr>
          <p:cNvPr id="5" name="圖片 4"/>
          <p:cNvPicPr>
            <a:picLocks noChangeAspect="1"/>
          </p:cNvPicPr>
          <p:nvPr/>
        </p:nvPicPr>
        <p:blipFill>
          <a:blip r:embed="rId6"/>
          <a:stretch>
            <a:fillRect/>
          </a:stretch>
        </p:blipFill>
        <p:spPr>
          <a:xfrm>
            <a:off x="5817458" y="4137619"/>
            <a:ext cx="3053921" cy="2369744"/>
          </a:xfrm>
          <a:prstGeom prst="rect">
            <a:avLst/>
          </a:prstGeom>
        </p:spPr>
      </p:pic>
      <p:pic>
        <p:nvPicPr>
          <p:cNvPr id="6" name="圖片 5"/>
          <p:cNvPicPr>
            <a:picLocks noChangeAspect="1"/>
          </p:cNvPicPr>
          <p:nvPr/>
        </p:nvPicPr>
        <p:blipFill>
          <a:blip r:embed="rId7"/>
          <a:stretch>
            <a:fillRect/>
          </a:stretch>
        </p:blipFill>
        <p:spPr>
          <a:xfrm>
            <a:off x="3039983" y="1783911"/>
            <a:ext cx="2853797" cy="2250882"/>
          </a:xfrm>
          <a:prstGeom prst="rect">
            <a:avLst/>
          </a:prstGeom>
        </p:spPr>
      </p:pic>
      <p:sp>
        <p:nvSpPr>
          <p:cNvPr id="9" name="文字方塊 8"/>
          <p:cNvSpPr txBox="1"/>
          <p:nvPr/>
        </p:nvSpPr>
        <p:spPr>
          <a:xfrm>
            <a:off x="1" y="6351831"/>
            <a:ext cx="9144000" cy="577081"/>
          </a:xfrm>
          <a:prstGeom prst="rect">
            <a:avLst/>
          </a:prstGeom>
          <a:noFill/>
        </p:spPr>
        <p:txBody>
          <a:bodyPr wrap="square" rtlCol="0">
            <a:spAutoFit/>
          </a:bodyPr>
          <a:lstStyle/>
          <a:p>
            <a:r>
              <a:rPr lang="zh-TW" altLang="en-US" sz="1050" dirty="0" smtClean="0">
                <a:solidFill>
                  <a:schemeClr val="bg1">
                    <a:lumMod val="85000"/>
                  </a:schemeClr>
                </a:solidFill>
              </a:rPr>
              <a:t>下中：：</a:t>
            </a:r>
            <a:r>
              <a:rPr lang="en-US" altLang="zh-TW" sz="1050" dirty="0">
                <a:solidFill>
                  <a:schemeClr val="bg1">
                    <a:lumMod val="85000"/>
                  </a:schemeClr>
                </a:solidFill>
                <a:hlinkClick r:id="rId8"/>
              </a:rPr>
              <a:t>http://</a:t>
            </a:r>
            <a:r>
              <a:rPr lang="en-US" altLang="zh-TW" sz="1050" dirty="0" smtClean="0">
                <a:solidFill>
                  <a:schemeClr val="bg1">
                    <a:lumMod val="85000"/>
                  </a:schemeClr>
                </a:solidFill>
                <a:hlinkClick r:id="rId8"/>
              </a:rPr>
              <a:t>www.yesmagazine.org/issues/the-human-cost-of-stuff/kids-raising-the-bar-for-other-kids/marierallyweb555.jpg/image</a:t>
            </a:r>
            <a:endParaRPr lang="en-US" altLang="zh-TW" sz="1050" dirty="0" smtClean="0">
              <a:solidFill>
                <a:schemeClr val="bg1">
                  <a:lumMod val="85000"/>
                </a:schemeClr>
              </a:solidFill>
            </a:endParaRPr>
          </a:p>
          <a:p>
            <a:r>
              <a:rPr lang="zh-TW" altLang="en-US" sz="1050" dirty="0" smtClean="0">
                <a:solidFill>
                  <a:schemeClr val="bg1">
                    <a:lumMod val="85000"/>
                  </a:schemeClr>
                </a:solidFill>
              </a:rPr>
              <a:t>其他：</a:t>
            </a:r>
            <a:r>
              <a:rPr lang="zh-TW" altLang="en-US" sz="1050" dirty="0">
                <a:solidFill>
                  <a:schemeClr val="bg1">
                    <a:lumMod val="85000"/>
                  </a:schemeClr>
                </a:solidFill>
              </a:rPr>
              <a:t>印度</a:t>
            </a:r>
            <a:r>
              <a:rPr lang="en-US" altLang="zh-TW" sz="1050" dirty="0">
                <a:solidFill>
                  <a:schemeClr val="bg1">
                    <a:lumMod val="85000"/>
                  </a:schemeClr>
                </a:solidFill>
              </a:rPr>
              <a:t>Child Line 1098</a:t>
            </a:r>
            <a:r>
              <a:rPr lang="zh-TW" altLang="en-US" sz="1050" dirty="0">
                <a:solidFill>
                  <a:schemeClr val="bg1">
                    <a:lumMod val="85000"/>
                  </a:schemeClr>
                </a:solidFill>
              </a:rPr>
              <a:t>組織在世界反童工日所進行的</a:t>
            </a:r>
            <a:r>
              <a:rPr lang="zh-TW" altLang="en-US" sz="1050" dirty="0" smtClean="0">
                <a:solidFill>
                  <a:schemeClr val="bg1">
                    <a:lumMod val="85000"/>
                  </a:schemeClr>
                </a:solidFill>
              </a:rPr>
              <a:t>遊行。左下</a:t>
            </a:r>
            <a:r>
              <a:rPr lang="en-US" altLang="zh-TW" sz="1050" dirty="0" smtClean="0">
                <a:solidFill>
                  <a:schemeClr val="bg1">
                    <a:lumMod val="85000"/>
                  </a:schemeClr>
                </a:solidFill>
              </a:rPr>
              <a:t>1</a:t>
            </a:r>
            <a:r>
              <a:rPr lang="zh-TW" altLang="en-US" sz="1050" dirty="0" smtClean="0">
                <a:solidFill>
                  <a:schemeClr val="bg1">
                    <a:lumMod val="85000"/>
                  </a:schemeClr>
                </a:solidFill>
              </a:rPr>
              <a:t>：</a:t>
            </a:r>
            <a:r>
              <a:rPr lang="zh-TW" altLang="en-US" sz="1050" dirty="0">
                <a:solidFill>
                  <a:schemeClr val="bg1">
                    <a:lumMod val="85000"/>
                  </a:schemeClr>
                </a:solidFill>
              </a:rPr>
              <a:t>給紅牌</a:t>
            </a:r>
            <a:r>
              <a:rPr lang="en-US" altLang="zh-TW" sz="1050" dirty="0" smtClean="0">
                <a:solidFill>
                  <a:schemeClr val="bg1">
                    <a:lumMod val="85000"/>
                  </a:schemeClr>
                </a:solidFill>
                <a:hlinkClick r:id="rId9"/>
              </a:rPr>
              <a:t>http</a:t>
            </a:r>
            <a:r>
              <a:rPr lang="en-US" altLang="zh-TW" sz="1050" dirty="0">
                <a:solidFill>
                  <a:schemeClr val="bg1">
                    <a:lumMod val="85000"/>
                  </a:schemeClr>
                </a:solidFill>
                <a:hlinkClick r:id="rId9"/>
              </a:rPr>
              <a:t>://</a:t>
            </a:r>
            <a:r>
              <a:rPr lang="en-US" altLang="zh-TW" sz="1050" dirty="0" smtClean="0">
                <a:solidFill>
                  <a:schemeClr val="bg1">
                    <a:lumMod val="85000"/>
                  </a:schemeClr>
                </a:solidFill>
                <a:hlinkClick r:id="rId9"/>
              </a:rPr>
              <a:t>mybeautifulorissa.blogspot.tw/2014/09/child-labour-problem-in-odisha-21.html</a:t>
            </a:r>
            <a:endParaRPr lang="zh-TW" altLang="en-US" sz="1050" dirty="0">
              <a:solidFill>
                <a:schemeClr val="bg1">
                  <a:lumMod val="85000"/>
                </a:schemeClr>
              </a:solidFill>
            </a:endParaRPr>
          </a:p>
        </p:txBody>
      </p:sp>
      <p:pic>
        <p:nvPicPr>
          <p:cNvPr id="11" name="圖片 10"/>
          <p:cNvPicPr>
            <a:picLocks noChangeAspect="1"/>
          </p:cNvPicPr>
          <p:nvPr/>
        </p:nvPicPr>
        <p:blipFill>
          <a:blip r:embed="rId10"/>
          <a:stretch>
            <a:fillRect/>
          </a:stretch>
        </p:blipFill>
        <p:spPr>
          <a:xfrm>
            <a:off x="110669" y="4200079"/>
            <a:ext cx="2878228" cy="2212369"/>
          </a:xfrm>
          <a:prstGeom prst="rect">
            <a:avLst/>
          </a:prstGeom>
        </p:spPr>
      </p:pic>
      <p:sp>
        <p:nvSpPr>
          <p:cNvPr id="4" name="文字方塊 3"/>
          <p:cNvSpPr txBox="1"/>
          <p:nvPr/>
        </p:nvSpPr>
        <p:spPr>
          <a:xfrm>
            <a:off x="242764" y="188640"/>
            <a:ext cx="8658472" cy="1077218"/>
          </a:xfrm>
          <a:prstGeom prst="rect">
            <a:avLst/>
          </a:prstGeom>
          <a:solidFill>
            <a:schemeClr val="accent4">
              <a:lumMod val="50000"/>
            </a:schemeClr>
          </a:solidFill>
        </p:spPr>
        <p:txBody>
          <a:bodyPr wrap="square" rtlCol="0">
            <a:spAutoFit/>
          </a:bodyPr>
          <a:lstStyle/>
          <a:p>
            <a:r>
              <a:rPr lang="zh-TW" altLang="en-US" sz="3200" dirty="0">
                <a:solidFill>
                  <a:schemeClr val="bg1"/>
                </a:solidFill>
                <a:latin typeface="標楷體" panose="03000509000000000000" pitchFamily="65" charset="-120"/>
                <a:ea typeface="標楷體" panose="03000509000000000000" pitchFamily="65" charset="-120"/>
              </a:rPr>
              <a:t>小組討論</a:t>
            </a:r>
            <a:r>
              <a:rPr lang="zh-TW" altLang="en-US" sz="3200" dirty="0" smtClean="0">
                <a:solidFill>
                  <a:schemeClr val="bg1"/>
                </a:solidFill>
                <a:latin typeface="標楷體" panose="03000509000000000000" pitchFamily="65" charset="-120"/>
                <a:ea typeface="標楷體" panose="03000509000000000000" pitchFamily="65" charset="-120"/>
              </a:rPr>
              <a:t>，他們為終止童工採取什麼行動？</a:t>
            </a:r>
            <a:endParaRPr lang="en-US" altLang="zh-TW" sz="3200" dirty="0" smtClean="0">
              <a:solidFill>
                <a:schemeClr val="bg1"/>
              </a:solidFill>
              <a:latin typeface="標楷體" panose="03000509000000000000" pitchFamily="65" charset="-120"/>
              <a:ea typeface="標楷體" panose="03000509000000000000" pitchFamily="65" charset="-120"/>
            </a:endParaRPr>
          </a:p>
          <a:p>
            <a:r>
              <a:rPr lang="zh-TW" altLang="en-US" sz="3200" dirty="0" smtClean="0">
                <a:solidFill>
                  <a:schemeClr val="bg1"/>
                </a:solidFill>
                <a:latin typeface="標楷體" panose="03000509000000000000" pitchFamily="65" charset="-120"/>
                <a:ea typeface="標楷體" panose="03000509000000000000" pitchFamily="65" charset="-120"/>
              </a:rPr>
              <a:t>看了一些例子，想想我們可以怎麼做？</a:t>
            </a:r>
            <a:endParaRPr lang="zh-TW" altLang="en-US" sz="3200" dirty="0">
              <a:solidFill>
                <a:schemeClr val="bg1"/>
              </a:solidFill>
              <a:latin typeface="標楷體" panose="03000509000000000000" pitchFamily="65" charset="-120"/>
              <a:ea typeface="標楷體" panose="03000509000000000000" pitchFamily="65" charset="-120"/>
            </a:endParaRPr>
          </a:p>
        </p:txBody>
      </p:sp>
      <p:sp>
        <p:nvSpPr>
          <p:cNvPr id="7" name="文字方塊 6"/>
          <p:cNvSpPr txBox="1"/>
          <p:nvPr/>
        </p:nvSpPr>
        <p:spPr>
          <a:xfrm>
            <a:off x="2339752" y="3605303"/>
            <a:ext cx="4623621" cy="369332"/>
          </a:xfrm>
          <a:prstGeom prst="rect">
            <a:avLst/>
          </a:prstGeom>
          <a:solidFill>
            <a:schemeClr val="accent2">
              <a:lumMod val="75000"/>
            </a:schemeClr>
          </a:solidFill>
        </p:spPr>
        <p:txBody>
          <a:bodyPr wrap="square" rtlCol="0">
            <a:spAutoFit/>
          </a:bodyPr>
          <a:lstStyle/>
          <a:p>
            <a:r>
              <a:rPr lang="en-US" altLang="zh-TW" dirty="0" smtClean="0">
                <a:solidFill>
                  <a:schemeClr val="bg1"/>
                </a:solidFill>
                <a:latin typeface="+mn-ea"/>
              </a:rPr>
              <a:t>2014</a:t>
            </a:r>
            <a:r>
              <a:rPr lang="zh-TW" altLang="en-US" dirty="0" smtClean="0">
                <a:solidFill>
                  <a:schemeClr val="bg1"/>
                </a:solidFill>
                <a:latin typeface="+mn-ea"/>
              </a:rPr>
              <a:t>年印度在「世界反童工日」發起活動。</a:t>
            </a:r>
            <a:endParaRPr lang="zh-TW" altLang="en-US" dirty="0">
              <a:solidFill>
                <a:schemeClr val="bg1"/>
              </a:solidFill>
              <a:latin typeface="+mn-ea"/>
            </a:endParaRPr>
          </a:p>
        </p:txBody>
      </p:sp>
      <p:sp>
        <p:nvSpPr>
          <p:cNvPr id="13" name="文字方塊 12"/>
          <p:cNvSpPr txBox="1"/>
          <p:nvPr/>
        </p:nvSpPr>
        <p:spPr bwMode="auto">
          <a:xfrm>
            <a:off x="510453" y="5885200"/>
            <a:ext cx="2092676" cy="553998"/>
          </a:xfrm>
          <a:prstGeom prst="rect">
            <a:avLst/>
          </a:prstGeom>
          <a:solidFill>
            <a:schemeClr val="accent2">
              <a:lumMod val="75000"/>
              <a:alpha val="85000"/>
            </a:schemeClr>
          </a:solidFill>
        </p:spPr>
        <p:txBody>
          <a:bodyPr wrap="square" lIns="0" tIns="0" rIns="0" bIns="0">
            <a:spAutoFit/>
          </a:bodyPr>
          <a:lstStyle/>
          <a:p>
            <a:pPr algn="ctr">
              <a:defRPr/>
            </a:pPr>
            <a:r>
              <a:rPr lang="zh-TW" altLang="en-US" dirty="0" smtClean="0">
                <a:solidFill>
                  <a:schemeClr val="bg1"/>
                </a:solidFill>
                <a:latin typeface="+mn-ea"/>
                <a:cs typeface="Calibri" panose="020F0502020204030204" pitchFamily="34" charset="0"/>
              </a:rPr>
              <a:t>學生</a:t>
            </a:r>
            <a:r>
              <a:rPr lang="zh-TW" altLang="en-US" dirty="0">
                <a:solidFill>
                  <a:schemeClr val="bg1"/>
                </a:solidFill>
                <a:latin typeface="+mn-ea"/>
                <a:cs typeface="Calibri" panose="020F0502020204030204" pitchFamily="34" charset="0"/>
              </a:rPr>
              <a:t>舉紅</a:t>
            </a:r>
            <a:r>
              <a:rPr lang="zh-TW" altLang="en-US" dirty="0" smtClean="0">
                <a:solidFill>
                  <a:schemeClr val="bg1"/>
                </a:solidFill>
                <a:latin typeface="+mn-ea"/>
                <a:cs typeface="Calibri" panose="020F0502020204030204" pitchFamily="34" charset="0"/>
              </a:rPr>
              <a:t>牌抗議</a:t>
            </a:r>
            <a:endParaRPr lang="en-US" altLang="zh-TW" dirty="0" smtClean="0">
              <a:solidFill>
                <a:schemeClr val="bg1"/>
              </a:solidFill>
              <a:latin typeface="+mn-ea"/>
              <a:cs typeface="Calibri" panose="020F0502020204030204" pitchFamily="34" charset="0"/>
            </a:endParaRPr>
          </a:p>
          <a:p>
            <a:pPr algn="ctr">
              <a:defRPr/>
            </a:pPr>
            <a:r>
              <a:rPr lang="zh-TW" altLang="en-US" dirty="0" smtClean="0">
                <a:solidFill>
                  <a:schemeClr val="bg1"/>
                </a:solidFill>
                <a:latin typeface="+mn-ea"/>
                <a:cs typeface="Calibri" panose="020F0502020204030204" pitchFamily="34" charset="0"/>
              </a:rPr>
              <a:t>使用</a:t>
            </a:r>
            <a:r>
              <a:rPr lang="zh-TW" altLang="en-US" dirty="0">
                <a:solidFill>
                  <a:schemeClr val="bg1"/>
                </a:solidFill>
                <a:latin typeface="+mn-ea"/>
                <a:cs typeface="Calibri" panose="020F0502020204030204" pitchFamily="34" charset="0"/>
              </a:rPr>
              <a:t>童工生產足球</a:t>
            </a:r>
          </a:p>
        </p:txBody>
      </p:sp>
      <p:sp>
        <p:nvSpPr>
          <p:cNvPr id="14" name="文字方塊 13"/>
          <p:cNvSpPr txBox="1"/>
          <p:nvPr/>
        </p:nvSpPr>
        <p:spPr bwMode="auto">
          <a:xfrm>
            <a:off x="3133713" y="5885200"/>
            <a:ext cx="2581772" cy="553998"/>
          </a:xfrm>
          <a:prstGeom prst="rect">
            <a:avLst/>
          </a:prstGeom>
          <a:solidFill>
            <a:schemeClr val="accent2">
              <a:lumMod val="75000"/>
              <a:alpha val="85000"/>
            </a:schemeClr>
          </a:solidFill>
        </p:spPr>
        <p:txBody>
          <a:bodyPr wrap="square" lIns="0" tIns="0" rIns="0" bIns="0">
            <a:spAutoFit/>
          </a:bodyPr>
          <a:lstStyle/>
          <a:p>
            <a:pPr algn="ctr">
              <a:defRPr/>
            </a:pPr>
            <a:r>
              <a:rPr lang="en-US" altLang="zh-TW" dirty="0">
                <a:solidFill>
                  <a:schemeClr val="bg1"/>
                </a:solidFill>
                <a:latin typeface="+mn-ea"/>
                <a:cs typeface="Calibri" panose="020F0502020204030204" pitchFamily="34" charset="0"/>
              </a:rPr>
              <a:t>11</a:t>
            </a:r>
            <a:r>
              <a:rPr lang="zh-TW" altLang="en-US" dirty="0">
                <a:solidFill>
                  <a:schemeClr val="bg1"/>
                </a:solidFill>
                <a:latin typeface="+mn-ea"/>
                <a:cs typeface="Calibri" panose="020F0502020204030204" pitchFamily="34" charset="0"/>
              </a:rPr>
              <a:t>歲</a:t>
            </a:r>
            <a:r>
              <a:rPr lang="en-US" altLang="zh-TW" dirty="0">
                <a:solidFill>
                  <a:schemeClr val="bg1"/>
                </a:solidFill>
                <a:latin typeface="+mn-ea"/>
                <a:cs typeface="Calibri" panose="020F0502020204030204" pitchFamily="34" charset="0"/>
              </a:rPr>
              <a:t>Marie Hogan</a:t>
            </a:r>
            <a:r>
              <a:rPr lang="zh-TW" altLang="en-US" dirty="0" smtClean="0">
                <a:solidFill>
                  <a:schemeClr val="bg1"/>
                </a:solidFill>
                <a:latin typeface="+mn-ea"/>
                <a:cs typeface="Calibri" panose="020F0502020204030204" pitchFamily="34" charset="0"/>
              </a:rPr>
              <a:t>呼籲巧克力企業重視童工問題</a:t>
            </a:r>
            <a:endParaRPr lang="zh-TW" altLang="en-US" dirty="0">
              <a:solidFill>
                <a:schemeClr val="bg1"/>
              </a:solidFill>
              <a:latin typeface="+mn-ea"/>
              <a:cs typeface="Calibri" panose="020F0502020204030204" pitchFamily="34" charset="0"/>
            </a:endParaRPr>
          </a:p>
        </p:txBody>
      </p:sp>
      <p:sp>
        <p:nvSpPr>
          <p:cNvPr id="15" name="文字方塊 14"/>
          <p:cNvSpPr txBox="1"/>
          <p:nvPr/>
        </p:nvSpPr>
        <p:spPr bwMode="auto">
          <a:xfrm>
            <a:off x="6246069" y="5864677"/>
            <a:ext cx="2411337" cy="553998"/>
          </a:xfrm>
          <a:prstGeom prst="rect">
            <a:avLst/>
          </a:prstGeom>
          <a:solidFill>
            <a:schemeClr val="accent2">
              <a:lumMod val="75000"/>
              <a:alpha val="85000"/>
            </a:schemeClr>
          </a:solidFill>
        </p:spPr>
        <p:txBody>
          <a:bodyPr wrap="square" lIns="0" tIns="0" rIns="0" bIns="0">
            <a:spAutoFit/>
          </a:bodyPr>
          <a:lstStyle/>
          <a:p>
            <a:pPr algn="ctr">
              <a:defRPr/>
            </a:pPr>
            <a:r>
              <a:rPr lang="zh-TW" altLang="en-US" dirty="0" smtClean="0">
                <a:solidFill>
                  <a:schemeClr val="bg1"/>
                </a:solidFill>
                <a:latin typeface="+mn-ea"/>
                <a:cs typeface="Calibri" panose="020F0502020204030204" pitchFamily="34" charset="0"/>
              </a:rPr>
              <a:t>人民要求政府嚴格督查違法雇用童工產業</a:t>
            </a:r>
            <a:endParaRPr lang="en-US" altLang="zh-TW" dirty="0" smtClean="0">
              <a:solidFill>
                <a:schemeClr val="bg1"/>
              </a:solidFill>
              <a:latin typeface="+mn-ea"/>
              <a:cs typeface="Calibri" panose="020F0502020204030204" pitchFamily="34" charset="0"/>
            </a:endParaRPr>
          </a:p>
        </p:txBody>
      </p:sp>
    </p:spTree>
    <p:extLst>
      <p:ext uri="{BB962C8B-B14F-4D97-AF65-F5344CB8AC3E}">
        <p14:creationId xmlns:p14="http://schemas.microsoft.com/office/powerpoint/2010/main" val="12472155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592" y="661928"/>
            <a:ext cx="7344816" cy="1202485"/>
          </a:xfrm>
        </p:spPr>
        <p:txBody>
          <a:bodyPr>
            <a:normAutofit/>
          </a:bodyPr>
          <a:lstStyle/>
          <a:p>
            <a:r>
              <a:rPr lang="zh-TW" altLang="en-US" sz="3200" dirty="0">
                <a:latin typeface="標楷體" panose="03000509000000000000" pitchFamily="65" charset="-120"/>
                <a:ea typeface="標楷體" panose="03000509000000000000" pitchFamily="65" charset="-120"/>
              </a:rPr>
              <a:t>告訴人們你知道的</a:t>
            </a:r>
            <a:r>
              <a:rPr lang="zh-TW" altLang="en-US" sz="3200" dirty="0" smtClean="0">
                <a:latin typeface="標楷體" panose="03000509000000000000" pitchFamily="65" charset="-120"/>
                <a:ea typeface="標楷體" panose="03000509000000000000" pitchFamily="65" charset="-120"/>
              </a:rPr>
              <a:t>故事、選購</a:t>
            </a:r>
            <a:r>
              <a:rPr lang="en-US" altLang="zh-TW" sz="3200" dirty="0" smtClean="0">
                <a:latin typeface="標楷體" panose="03000509000000000000" pitchFamily="65" charset="-120"/>
                <a:ea typeface="標楷體" panose="03000509000000000000" pitchFamily="65" charset="-120"/>
              </a:rPr>
              <a:t/>
            </a:r>
            <a:br>
              <a:rPr lang="en-US" altLang="zh-TW" sz="3200" dirty="0" smtClean="0">
                <a:latin typeface="標楷體" panose="03000509000000000000" pitchFamily="65" charset="-120"/>
                <a:ea typeface="標楷體" panose="03000509000000000000" pitchFamily="65" charset="-120"/>
              </a:rPr>
            </a:br>
            <a:r>
              <a:rPr lang="zh-TW" altLang="en-US" sz="3200" dirty="0">
                <a:latin typeface="標楷體" panose="03000509000000000000" pitchFamily="65" charset="-120"/>
                <a:ea typeface="標楷體" panose="03000509000000000000" pitchFamily="65" charset="-120"/>
              </a:rPr>
              <a:t>「</a:t>
            </a:r>
            <a:r>
              <a:rPr lang="zh-TW" altLang="en-US" sz="3200" dirty="0" smtClean="0">
                <a:latin typeface="標楷體" panose="03000509000000000000" pitchFamily="65" charset="-120"/>
                <a:ea typeface="標楷體" panose="03000509000000000000" pitchFamily="65" charset="-120"/>
              </a:rPr>
              <a:t>公平交易產品」 或 呼籲企業重視</a:t>
            </a:r>
            <a:endParaRPr lang="zh-TW" altLang="en-US" sz="3200" dirty="0">
              <a:latin typeface="標楷體" panose="03000509000000000000" pitchFamily="65" charset="-120"/>
              <a:ea typeface="標楷體" panose="03000509000000000000" pitchFamily="65" charset="-120"/>
            </a:endParaRPr>
          </a:p>
        </p:txBody>
      </p:sp>
      <p:pic>
        <p:nvPicPr>
          <p:cNvPr id="4" name="內容版面配置區 3"/>
          <p:cNvPicPr>
            <a:picLocks noGrp="1" noChangeAspect="1"/>
          </p:cNvPicPr>
          <p:nvPr>
            <p:ph idx="1"/>
          </p:nvPr>
        </p:nvPicPr>
        <p:blipFill>
          <a:blip r:embed="rId3"/>
          <a:stretch>
            <a:fillRect/>
          </a:stretch>
        </p:blipFill>
        <p:spPr>
          <a:xfrm>
            <a:off x="1230666" y="1940366"/>
            <a:ext cx="1343444" cy="1817601"/>
          </a:xfrm>
          <a:prstGeom prst="rect">
            <a:avLst/>
          </a:prstGeom>
        </p:spPr>
      </p:pic>
      <p:pic>
        <p:nvPicPr>
          <p:cNvPr id="3" name="圖片 2"/>
          <p:cNvPicPr>
            <a:picLocks noChangeAspect="1"/>
          </p:cNvPicPr>
          <p:nvPr/>
        </p:nvPicPr>
        <p:blipFill>
          <a:blip r:embed="rId4"/>
          <a:stretch>
            <a:fillRect/>
          </a:stretch>
        </p:blipFill>
        <p:spPr>
          <a:xfrm>
            <a:off x="1117913" y="4190851"/>
            <a:ext cx="1568950" cy="2065015"/>
          </a:xfrm>
          <a:prstGeom prst="rect">
            <a:avLst/>
          </a:prstGeom>
        </p:spPr>
      </p:pic>
      <p:pic>
        <p:nvPicPr>
          <p:cNvPr id="8" name="圖片 7"/>
          <p:cNvPicPr>
            <a:picLocks noChangeAspect="1"/>
          </p:cNvPicPr>
          <p:nvPr/>
        </p:nvPicPr>
        <p:blipFill>
          <a:blip r:embed="rId5"/>
          <a:stretch>
            <a:fillRect/>
          </a:stretch>
        </p:blipFill>
        <p:spPr>
          <a:xfrm>
            <a:off x="2915816" y="2009797"/>
            <a:ext cx="1498603" cy="1753268"/>
          </a:xfrm>
          <a:prstGeom prst="rect">
            <a:avLst/>
          </a:prstGeom>
        </p:spPr>
      </p:pic>
      <p:pic>
        <p:nvPicPr>
          <p:cNvPr id="6" name="圖片 5"/>
          <p:cNvPicPr>
            <a:picLocks noChangeAspect="1"/>
          </p:cNvPicPr>
          <p:nvPr/>
        </p:nvPicPr>
        <p:blipFill>
          <a:blip r:embed="rId6"/>
          <a:stretch>
            <a:fillRect/>
          </a:stretch>
        </p:blipFill>
        <p:spPr>
          <a:xfrm>
            <a:off x="3059832" y="4190851"/>
            <a:ext cx="1145466" cy="2028717"/>
          </a:xfrm>
          <a:prstGeom prst="rect">
            <a:avLst/>
          </a:prstGeom>
        </p:spPr>
      </p:pic>
      <p:sp>
        <p:nvSpPr>
          <p:cNvPr id="11" name="文字方塊 10"/>
          <p:cNvSpPr txBox="1"/>
          <p:nvPr/>
        </p:nvSpPr>
        <p:spPr>
          <a:xfrm>
            <a:off x="251520" y="6381328"/>
            <a:ext cx="8424936" cy="523220"/>
          </a:xfrm>
          <a:prstGeom prst="rect">
            <a:avLst/>
          </a:prstGeom>
          <a:noFill/>
        </p:spPr>
        <p:txBody>
          <a:bodyPr wrap="square" rtlCol="0">
            <a:spAutoFit/>
          </a:bodyPr>
          <a:lstStyle/>
          <a:p>
            <a:r>
              <a:rPr lang="zh-TW" altLang="en-US" sz="1400" dirty="0" smtClean="0">
                <a:solidFill>
                  <a:schemeClr val="bg1">
                    <a:lumMod val="85000"/>
                  </a:schemeClr>
                </a:solidFill>
              </a:rPr>
              <a:t>左</a:t>
            </a:r>
            <a:r>
              <a:rPr lang="zh-TW" altLang="en-US" sz="1400" dirty="0" smtClean="0">
                <a:solidFill>
                  <a:schemeClr val="bg1">
                    <a:lumMod val="85000"/>
                  </a:schemeClr>
                </a:solidFill>
              </a:rPr>
              <a:t>半圖</a:t>
            </a:r>
            <a:r>
              <a:rPr lang="zh-TW" altLang="en-US" sz="1400" dirty="0" smtClean="0">
                <a:solidFill>
                  <a:schemeClr val="bg1">
                    <a:lumMod val="85000"/>
                  </a:schemeClr>
                </a:solidFill>
              </a:rPr>
              <a:t>為各類公平貿易產品標章</a:t>
            </a:r>
            <a:r>
              <a:rPr lang="zh-TW" altLang="en-US" sz="1400" dirty="0" smtClean="0">
                <a:solidFill>
                  <a:schemeClr val="bg1">
                    <a:lumMod val="85000"/>
                  </a:schemeClr>
                </a:solidFill>
              </a:rPr>
              <a:t>。參考自</a:t>
            </a:r>
            <a:r>
              <a:rPr lang="en-US" altLang="zh-TW" sz="1400" dirty="0">
                <a:solidFill>
                  <a:schemeClr val="bg1">
                    <a:lumMod val="85000"/>
                  </a:schemeClr>
                </a:solidFill>
                <a:hlinkClick r:id="rId7"/>
              </a:rPr>
              <a:t>https://</a:t>
            </a:r>
            <a:r>
              <a:rPr lang="en-US" altLang="zh-TW" sz="1400" dirty="0" smtClean="0">
                <a:solidFill>
                  <a:schemeClr val="bg1">
                    <a:lumMod val="85000"/>
                  </a:schemeClr>
                </a:solidFill>
                <a:hlinkClick r:id="rId7"/>
              </a:rPr>
              <a:t>en.wikipedia.org/wiki/Fairtrade_certification</a:t>
            </a:r>
            <a:r>
              <a:rPr lang="zh-TW" altLang="en-US" sz="1400" dirty="0" smtClean="0">
                <a:solidFill>
                  <a:schemeClr val="bg1">
                    <a:lumMod val="85000"/>
                  </a:schemeClr>
                </a:solidFill>
              </a:rPr>
              <a:t>、</a:t>
            </a:r>
            <a:r>
              <a:rPr lang="en-US" altLang="zh-TW" sz="1400" dirty="0">
                <a:solidFill>
                  <a:schemeClr val="bg1">
                    <a:lumMod val="85000"/>
                  </a:schemeClr>
                </a:solidFill>
              </a:rPr>
              <a:t>http://theartofsimple.net/chocolate/</a:t>
            </a:r>
            <a:r>
              <a:rPr lang="zh-TW" altLang="en-US" sz="1400" dirty="0" smtClean="0">
                <a:solidFill>
                  <a:schemeClr val="bg1">
                    <a:lumMod val="85000"/>
                  </a:schemeClr>
                </a:solidFill>
              </a:rPr>
              <a:t>。</a:t>
            </a:r>
            <a:r>
              <a:rPr lang="zh-TW" altLang="en-US" sz="1400" dirty="0" smtClean="0">
                <a:solidFill>
                  <a:schemeClr val="bg1">
                    <a:lumMod val="85000"/>
                  </a:schemeClr>
                </a:solidFill>
              </a:rPr>
              <a:t>右</a:t>
            </a:r>
            <a:r>
              <a:rPr lang="zh-TW" altLang="en-US" sz="1400" dirty="0" smtClean="0">
                <a:solidFill>
                  <a:schemeClr val="bg1">
                    <a:lumMod val="85000"/>
                  </a:schemeClr>
                </a:solidFill>
              </a:rPr>
              <a:t>圖巧克力為</a:t>
            </a:r>
            <a:r>
              <a:rPr lang="en-US" altLang="zh-TW" sz="1400" dirty="0" smtClean="0">
                <a:solidFill>
                  <a:schemeClr val="bg1">
                    <a:lumMod val="85000"/>
                  </a:schemeClr>
                </a:solidFill>
              </a:rPr>
              <a:t>CC0</a:t>
            </a:r>
            <a:r>
              <a:rPr lang="zh-TW" altLang="en-US" sz="1400" dirty="0" smtClean="0">
                <a:solidFill>
                  <a:schemeClr val="bg1">
                    <a:lumMod val="85000"/>
                  </a:schemeClr>
                </a:solidFill>
              </a:rPr>
              <a:t>版權，作者</a:t>
            </a:r>
            <a:r>
              <a:rPr lang="en-US" altLang="zh-TW" sz="1400" dirty="0" err="1">
                <a:solidFill>
                  <a:schemeClr val="bg1">
                    <a:lumMod val="85000"/>
                  </a:schemeClr>
                </a:solidFill>
              </a:rPr>
              <a:t>WikimediaImage</a:t>
            </a:r>
            <a:endParaRPr lang="zh-TW" altLang="en-US" sz="1400" dirty="0">
              <a:solidFill>
                <a:schemeClr val="bg1">
                  <a:lumMod val="85000"/>
                </a:schemeClr>
              </a:solidFill>
            </a:endParaRPr>
          </a:p>
        </p:txBody>
      </p:sp>
      <p:grpSp>
        <p:nvGrpSpPr>
          <p:cNvPr id="15" name="群組 14"/>
          <p:cNvGrpSpPr/>
          <p:nvPr/>
        </p:nvGrpSpPr>
        <p:grpSpPr>
          <a:xfrm>
            <a:off x="4749886" y="2337834"/>
            <a:ext cx="3561384" cy="3755462"/>
            <a:chOff x="4749886" y="2337834"/>
            <a:chExt cx="3561384" cy="3755462"/>
          </a:xfrm>
        </p:grpSpPr>
        <p:sp>
          <p:nvSpPr>
            <p:cNvPr id="14" name="圓角矩形 13"/>
            <p:cNvSpPr/>
            <p:nvPr/>
          </p:nvSpPr>
          <p:spPr>
            <a:xfrm>
              <a:off x="4749886" y="2337834"/>
              <a:ext cx="3561384" cy="3755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4802183" y="2621191"/>
              <a:ext cx="3509086" cy="1569660"/>
            </a:xfrm>
            <a:prstGeom prst="rect">
              <a:avLst/>
            </a:prstGeom>
            <a:noFill/>
          </p:spPr>
          <p:txBody>
            <a:bodyPr wrap="square" rtlCol="0">
              <a:spAutoFit/>
            </a:bodyPr>
            <a:lstStyle/>
            <a:p>
              <a:r>
                <a:rPr lang="zh-TW" altLang="en-US" sz="2400" dirty="0" smtClean="0"/>
                <a:t>例如：讓巧克力大廠知道，我們希望重視可可原料來源，並關心童工議題。</a:t>
              </a:r>
              <a:endParaRPr lang="zh-TW" altLang="en-US" sz="2400" dirty="0"/>
            </a:p>
          </p:txBody>
        </p:sp>
        <p:pic>
          <p:nvPicPr>
            <p:cNvPr id="13" name="圖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2001" y="4524414"/>
              <a:ext cx="3337153" cy="1141932"/>
            </a:xfrm>
            <a:prstGeom prst="rect">
              <a:avLst/>
            </a:prstGeom>
          </p:spPr>
        </p:pic>
      </p:grpSp>
      <p:sp>
        <p:nvSpPr>
          <p:cNvPr id="16" name="文字方塊 15"/>
          <p:cNvSpPr txBox="1"/>
          <p:nvPr/>
        </p:nvSpPr>
        <p:spPr>
          <a:xfrm>
            <a:off x="1394050" y="3826617"/>
            <a:ext cx="2585626" cy="369332"/>
          </a:xfrm>
          <a:prstGeom prst="rect">
            <a:avLst/>
          </a:prstGeom>
          <a:noFill/>
        </p:spPr>
        <p:txBody>
          <a:bodyPr wrap="square" rtlCol="0">
            <a:spAutoFit/>
          </a:bodyPr>
          <a:lstStyle/>
          <a:p>
            <a:r>
              <a:rPr lang="zh-TW" altLang="en-US" b="1" dirty="0" smtClean="0">
                <a:solidFill>
                  <a:srgbClr val="0070C0"/>
                </a:solidFill>
              </a:rPr>
              <a:t>各種公平貿易商品標章</a:t>
            </a:r>
            <a:endParaRPr lang="zh-TW" altLang="en-US" b="1" dirty="0">
              <a:solidFill>
                <a:srgbClr val="0070C0"/>
              </a:solidFill>
            </a:endParaRPr>
          </a:p>
        </p:txBody>
      </p:sp>
      <p:sp>
        <p:nvSpPr>
          <p:cNvPr id="5" name="文字方塊 4"/>
          <p:cNvSpPr txBox="1"/>
          <p:nvPr/>
        </p:nvSpPr>
        <p:spPr>
          <a:xfrm>
            <a:off x="2885743" y="21827"/>
            <a:ext cx="3636404" cy="584775"/>
          </a:xfrm>
          <a:prstGeom prst="rect">
            <a:avLst/>
          </a:prstGeom>
          <a:solidFill>
            <a:schemeClr val="accent1">
              <a:lumMod val="40000"/>
              <a:lumOff val="60000"/>
            </a:schemeClr>
          </a:solidFill>
          <a:effectLst>
            <a:softEdge rad="88900"/>
          </a:effectLst>
        </p:spPr>
        <p:txBody>
          <a:bodyPr wrap="square" rtlCol="0">
            <a:spAutoFit/>
          </a:bodyPr>
          <a:lstStyle/>
          <a:p>
            <a:pPr algn="ctr"/>
            <a:r>
              <a:rPr lang="zh-TW" altLang="en-US" sz="3200" dirty="0" smtClean="0"/>
              <a:t>你可以這麼做：</a:t>
            </a:r>
            <a:endParaRPr lang="zh-TW" altLang="en-US" sz="3200" dirty="0"/>
          </a:p>
        </p:txBody>
      </p:sp>
    </p:spTree>
    <p:extLst>
      <p:ext uri="{BB962C8B-B14F-4D97-AF65-F5344CB8AC3E}">
        <p14:creationId xmlns:p14="http://schemas.microsoft.com/office/powerpoint/2010/main" val="19877784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a:grpSpLocks/>
          </p:cNvGrpSpPr>
          <p:nvPr/>
        </p:nvGrpSpPr>
        <p:grpSpPr bwMode="auto">
          <a:xfrm>
            <a:off x="4557713" y="692150"/>
            <a:ext cx="3527425" cy="5505450"/>
            <a:chOff x="5151357" y="712382"/>
            <a:chExt cx="3528392" cy="5504581"/>
          </a:xfrm>
        </p:grpSpPr>
        <p:pic>
          <p:nvPicPr>
            <p:cNvPr id="25612" name="Picture 15" descr="C:\Users\Jiachy Tsai\Downloads\Photos (1)\IMAG2317.jpg"/>
            <p:cNvPicPr>
              <a:picLocks noChangeAspect="1" noChangeArrowheads="1"/>
            </p:cNvPicPr>
            <p:nvPr/>
          </p:nvPicPr>
          <p:blipFill>
            <a:blip r:embed="rId3">
              <a:extLst>
                <a:ext uri="{28A0092B-C50C-407E-A947-70E740481C1C}">
                  <a14:useLocalDpi xmlns:a14="http://schemas.microsoft.com/office/drawing/2010/main" val="0"/>
                </a:ext>
              </a:extLst>
            </a:blip>
            <a:srcRect t="18311"/>
            <a:stretch>
              <a:fillRect/>
            </a:stretch>
          </p:blipFill>
          <p:spPr bwMode="auto">
            <a:xfrm>
              <a:off x="5151357" y="712382"/>
              <a:ext cx="3528392" cy="5504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6" descr="C:\Users\Jiachy Tsai\Downloads\Photos (1)\IMAG2316.jpg"/>
            <p:cNvPicPr>
              <a:picLocks noChangeAspect="1" noChangeArrowheads="1"/>
            </p:cNvPicPr>
            <p:nvPr/>
          </p:nvPicPr>
          <p:blipFill>
            <a:blip r:embed="rId4">
              <a:extLst>
                <a:ext uri="{28A0092B-C50C-407E-A947-70E740481C1C}">
                  <a14:useLocalDpi xmlns:a14="http://schemas.microsoft.com/office/drawing/2010/main" val="0"/>
                </a:ext>
              </a:extLst>
            </a:blip>
            <a:srcRect t="16100" b="21774"/>
            <a:stretch>
              <a:fillRect/>
            </a:stretch>
          </p:blipFill>
          <p:spPr bwMode="auto">
            <a:xfrm>
              <a:off x="5161990" y="1545262"/>
              <a:ext cx="3493199" cy="312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矩形 1"/>
          <p:cNvSpPr/>
          <p:nvPr/>
        </p:nvSpPr>
        <p:spPr>
          <a:xfrm>
            <a:off x="4716016" y="1557338"/>
            <a:ext cx="216024" cy="1434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4716016" y="1988840"/>
            <a:ext cx="216024"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5076056" y="3573016"/>
            <a:ext cx="144016" cy="144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603" name="標題 1"/>
          <p:cNvSpPr>
            <a:spLocks noGrp="1"/>
          </p:cNvSpPr>
          <p:nvPr>
            <p:ph type="title"/>
          </p:nvPr>
        </p:nvSpPr>
        <p:spPr>
          <a:xfrm>
            <a:off x="1116013" y="692150"/>
            <a:ext cx="6964362" cy="865188"/>
          </a:xfrm>
          <a:solidFill>
            <a:schemeClr val="accent1">
              <a:lumMod val="60000"/>
              <a:lumOff val="40000"/>
            </a:schemeClr>
          </a:solidFill>
          <a:effectLst>
            <a:softEdge rad="177800"/>
          </a:effectLst>
        </p:spPr>
        <p:txBody>
          <a:bodyPr>
            <a:normAutofit fontScale="90000"/>
          </a:bodyPr>
          <a:lstStyle/>
          <a:p>
            <a:pPr eaLnBrk="1" hangingPunct="1"/>
            <a:r>
              <a:rPr lang="zh-TW" altLang="en-US" sz="3200" dirty="0" smtClean="0">
                <a:ea typeface="標楷體" panose="03000509000000000000" pitchFamily="65" charset="-120"/>
              </a:rPr>
              <a:t>留意產品資訊，避免成為剝削童工的幫兇</a:t>
            </a:r>
          </a:p>
        </p:txBody>
      </p:sp>
      <p:sp>
        <p:nvSpPr>
          <p:cNvPr id="4" name="爆炸 1 3"/>
          <p:cNvSpPr/>
          <p:nvPr/>
        </p:nvSpPr>
        <p:spPr>
          <a:xfrm>
            <a:off x="6297613" y="5081588"/>
            <a:ext cx="1512887" cy="1658937"/>
          </a:xfrm>
          <a:prstGeom prst="irregularSeal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圓角矩形 22"/>
          <p:cNvSpPr/>
          <p:nvPr/>
        </p:nvSpPr>
        <p:spPr>
          <a:xfrm>
            <a:off x="4497388" y="1409274"/>
            <a:ext cx="3622675" cy="1116439"/>
          </a:xfrm>
          <a:prstGeom prst="roundRect">
            <a:avLst>
              <a:gd name="adj" fmla="val 33744"/>
            </a:avLst>
          </a:prstGeom>
          <a:noFill/>
          <a:ln w="635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5608"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893" r="41020" b="3674"/>
          <a:stretch>
            <a:fillRect/>
          </a:stretch>
        </p:blipFill>
        <p:spPr bwMode="auto">
          <a:xfrm rot="-290156">
            <a:off x="2808228" y="2714206"/>
            <a:ext cx="1809639" cy="2063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utoShape 13"/>
          <p:cNvSpPr>
            <a:spLocks noChangeArrowheads="1"/>
          </p:cNvSpPr>
          <p:nvPr/>
        </p:nvSpPr>
        <p:spPr bwMode="auto">
          <a:xfrm>
            <a:off x="1949780" y="1482001"/>
            <a:ext cx="2692400" cy="1236663"/>
          </a:xfrm>
          <a:prstGeom prst="homePlate">
            <a:avLst>
              <a:gd name="adj" fmla="val 46483"/>
            </a:avLst>
          </a:prstGeom>
          <a:solidFill>
            <a:schemeClr val="tx2">
              <a:alpha val="90000"/>
            </a:schemeClr>
          </a:solidFill>
          <a:ln>
            <a:noFill/>
          </a:ln>
          <a:effectLst/>
        </p:spPr>
        <p:txBody>
          <a:bodyPr wrap="none" lIns="0" anchor="ct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defRPr/>
            </a:pPr>
            <a:r>
              <a:rPr lang="en-US" altLang="zh-TW" sz="2400" b="1" dirty="0" smtClean="0">
                <a:solidFill>
                  <a:srgbClr val="FFFF00"/>
                </a:solidFill>
                <a:latin typeface="+mn-ea"/>
                <a:ea typeface="+mn-ea"/>
              </a:rPr>
              <a:t>1.</a:t>
            </a:r>
            <a:r>
              <a:rPr lang="zh-TW" altLang="en-US" sz="2400" b="1" dirty="0" smtClean="0">
                <a:solidFill>
                  <a:schemeClr val="bg1"/>
                </a:solidFill>
                <a:latin typeface="+mn-ea"/>
                <a:ea typeface="+mn-ea"/>
              </a:rPr>
              <a:t>檢視產品包裝</a:t>
            </a:r>
            <a:endParaRPr lang="en-US" altLang="zh-TW" sz="2400" b="1" dirty="0" smtClean="0">
              <a:solidFill>
                <a:schemeClr val="bg1"/>
              </a:solidFill>
              <a:latin typeface="+mn-ea"/>
              <a:ea typeface="+mn-ea"/>
            </a:endParaRPr>
          </a:p>
          <a:p>
            <a:pPr algn="ctr" eaLnBrk="1" hangingPunct="1">
              <a:defRPr/>
            </a:pPr>
            <a:r>
              <a:rPr lang="zh-TW" altLang="en-US" sz="2400" b="1" dirty="0" smtClean="0">
                <a:solidFill>
                  <a:schemeClr val="bg1"/>
                </a:solidFill>
                <a:latin typeface="+mn-ea"/>
                <a:ea typeface="+mn-ea"/>
              </a:rPr>
              <a:t>上網查詢</a:t>
            </a:r>
            <a:r>
              <a:rPr lang="en-US" altLang="zh-TW" sz="2400" b="1" dirty="0" smtClean="0">
                <a:solidFill>
                  <a:schemeClr val="bg1"/>
                </a:solidFill>
                <a:latin typeface="+mn-ea"/>
                <a:ea typeface="+mn-ea"/>
              </a:rPr>
              <a:t/>
            </a:r>
            <a:br>
              <a:rPr lang="en-US" altLang="zh-TW" sz="2400" b="1" dirty="0" smtClean="0">
                <a:solidFill>
                  <a:schemeClr val="bg1"/>
                </a:solidFill>
                <a:latin typeface="+mn-ea"/>
                <a:ea typeface="+mn-ea"/>
              </a:rPr>
            </a:br>
            <a:r>
              <a:rPr lang="zh-TW" altLang="en-US" sz="2400" b="1" dirty="0" smtClean="0">
                <a:solidFill>
                  <a:schemeClr val="bg1"/>
                </a:solidFill>
                <a:latin typeface="+mn-ea"/>
                <a:ea typeface="+mn-ea"/>
              </a:rPr>
              <a:t>商品原料來源</a:t>
            </a:r>
          </a:p>
        </p:txBody>
      </p:sp>
      <p:sp>
        <p:nvSpPr>
          <p:cNvPr id="16" name="AutoShape 13"/>
          <p:cNvSpPr>
            <a:spLocks noChangeArrowheads="1"/>
          </p:cNvSpPr>
          <p:nvPr/>
        </p:nvSpPr>
        <p:spPr bwMode="auto">
          <a:xfrm>
            <a:off x="3281363" y="5186363"/>
            <a:ext cx="3182937" cy="1266825"/>
          </a:xfrm>
          <a:prstGeom prst="homePlate">
            <a:avLst>
              <a:gd name="adj" fmla="val 46483"/>
            </a:avLst>
          </a:prstGeom>
          <a:solidFill>
            <a:schemeClr val="tx2">
              <a:alpha val="90000"/>
            </a:schemeClr>
          </a:solidFill>
          <a:ln>
            <a:noFill/>
          </a:ln>
          <a:effectLst/>
        </p:spPr>
        <p:txBody>
          <a:bodyPr wrap="none" anchor="ct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defRPr/>
            </a:pPr>
            <a:r>
              <a:rPr lang="en-US" altLang="zh-TW" sz="2400" b="1" dirty="0" smtClean="0">
                <a:solidFill>
                  <a:srgbClr val="FFFF00"/>
                </a:solidFill>
                <a:latin typeface="+mn-ea"/>
                <a:ea typeface="+mn-ea"/>
              </a:rPr>
              <a:t>2.</a:t>
            </a:r>
            <a:r>
              <a:rPr lang="zh-TW" altLang="en-US" sz="2400" b="1" dirty="0" smtClean="0">
                <a:solidFill>
                  <a:schemeClr val="bg1"/>
                </a:solidFill>
                <a:latin typeface="+mn-ea"/>
                <a:ea typeface="+mn-ea"/>
              </a:rPr>
              <a:t>選擇標示</a:t>
            </a:r>
            <a:r>
              <a:rPr lang="en-US" altLang="zh-TW" sz="2400" b="1" dirty="0" smtClean="0">
                <a:solidFill>
                  <a:schemeClr val="bg1"/>
                </a:solidFill>
                <a:latin typeface="+mn-ea"/>
                <a:ea typeface="+mn-ea"/>
              </a:rPr>
              <a:t/>
            </a:r>
            <a:br>
              <a:rPr lang="en-US" altLang="zh-TW" sz="2400" b="1" dirty="0" smtClean="0">
                <a:solidFill>
                  <a:schemeClr val="bg1"/>
                </a:solidFill>
                <a:latin typeface="+mn-ea"/>
                <a:ea typeface="+mn-ea"/>
              </a:rPr>
            </a:br>
            <a:r>
              <a:rPr lang="zh-TW" altLang="en-US" sz="2400" b="1" dirty="0" smtClean="0">
                <a:solidFill>
                  <a:schemeClr val="bg1"/>
                </a:solidFill>
                <a:latin typeface="+mn-ea"/>
                <a:ea typeface="+mn-ea"/>
              </a:rPr>
              <a:t>「拒絕各種形式童工」</a:t>
            </a:r>
            <a:endParaRPr lang="en-US" altLang="zh-TW" sz="2400" b="1" dirty="0" smtClean="0">
              <a:solidFill>
                <a:schemeClr val="bg1"/>
              </a:solidFill>
              <a:latin typeface="+mn-ea"/>
              <a:ea typeface="+mn-ea"/>
            </a:endParaRPr>
          </a:p>
          <a:p>
            <a:pPr algn="ctr" eaLnBrk="1" hangingPunct="1">
              <a:defRPr/>
            </a:pPr>
            <a:r>
              <a:rPr lang="zh-TW" altLang="en-US" sz="2400" b="1" dirty="0" smtClean="0">
                <a:solidFill>
                  <a:schemeClr val="bg1"/>
                </a:solidFill>
                <a:latin typeface="+mn-ea"/>
                <a:ea typeface="+mn-ea"/>
              </a:rPr>
              <a:t>之良心企業產品</a:t>
            </a:r>
          </a:p>
        </p:txBody>
      </p:sp>
      <p:sp>
        <p:nvSpPr>
          <p:cNvPr id="25611" name="矩形 2"/>
          <p:cNvSpPr>
            <a:spLocks noChangeArrowheads="1"/>
          </p:cNvSpPr>
          <p:nvPr/>
        </p:nvSpPr>
        <p:spPr bwMode="auto">
          <a:xfrm>
            <a:off x="105795" y="6434138"/>
            <a:ext cx="53641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1000" dirty="0">
                <a:solidFill>
                  <a:schemeClr val="bg1">
                    <a:lumMod val="85000"/>
                  </a:schemeClr>
                </a:solidFill>
              </a:rPr>
              <a:t>http://www.bpmwatch.com/research/talent-acquisition-in-21st-century-a-big-challenge/</a:t>
            </a:r>
            <a:endParaRPr lang="zh-TW" altLang="en-US" sz="1000" dirty="0">
              <a:solidFill>
                <a:schemeClr val="bg1">
                  <a:lumMod val="85000"/>
                </a:schemeClr>
              </a:solidFill>
            </a:endParaRPr>
          </a:p>
        </p:txBody>
      </p:sp>
      <p:grpSp>
        <p:nvGrpSpPr>
          <p:cNvPr id="14" name="群組 13"/>
          <p:cNvGrpSpPr>
            <a:grpSpLocks/>
          </p:cNvGrpSpPr>
          <p:nvPr/>
        </p:nvGrpSpPr>
        <p:grpSpPr bwMode="auto">
          <a:xfrm>
            <a:off x="921176" y="4128283"/>
            <a:ext cx="1866701" cy="2116159"/>
            <a:chOff x="729917" y="1998370"/>
            <a:chExt cx="3749468" cy="3234777"/>
          </a:xfrm>
        </p:grpSpPr>
        <p:pic>
          <p:nvPicPr>
            <p:cNvPr id="17" name="Picture 11"/>
            <p:cNvPicPr>
              <a:picLocks noChangeAspect="1" noChangeArrowheads="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2375" b="100000" l="13556" r="88444">
                          <a14:foregroundMark x1="18222" y1="30769" x2="18222" y2="43144"/>
                        </a14:backgroundRemoval>
                      </a14:imgEffect>
                    </a14:imgLayer>
                  </a14:imgProps>
                </a:ext>
              </a:extLst>
            </a:blip>
            <a:srcRect l="12077" t="11116" r="10909" b="2837"/>
            <a:stretch>
              <a:fillRect/>
            </a:stretch>
          </p:blipFill>
          <p:spPr bwMode="auto">
            <a:xfrm>
              <a:off x="729917" y="1998370"/>
              <a:ext cx="3749468" cy="2783539"/>
            </a:xfrm>
            <a:prstGeom prst="rect">
              <a:avLst/>
            </a:prstGeom>
            <a:noFill/>
            <a:ln w="9525">
              <a:noFill/>
              <a:miter lim="800000"/>
              <a:headEnd/>
              <a:tailEnd/>
            </a:ln>
          </p:spPr>
        </p:pic>
        <p:sp>
          <p:nvSpPr>
            <p:cNvPr id="18" name="文字方塊 2"/>
            <p:cNvSpPr txBox="1">
              <a:spLocks noChangeArrowheads="1"/>
            </p:cNvSpPr>
            <p:nvPr/>
          </p:nvSpPr>
          <p:spPr bwMode="auto">
            <a:xfrm>
              <a:off x="1521639" y="4653523"/>
              <a:ext cx="2376356" cy="579624"/>
            </a:xfrm>
            <a:prstGeom prst="rect">
              <a:avLst/>
            </a:prstGeom>
            <a:noFill/>
            <a:ln w="9525">
              <a:noFill/>
              <a:miter lim="800000"/>
              <a:headEnd/>
              <a:tailEnd/>
            </a:ln>
          </p:spPr>
          <p:txBody>
            <a:bodyPr>
              <a:spAutoFit/>
            </a:bodyPr>
            <a:lstStyle/>
            <a:p>
              <a:pPr algn="ctr"/>
              <a:endParaRPr kumimoji="0" lang="zh-TW" altLang="en-US" sz="3200" b="1" dirty="0">
                <a:latin typeface="Franklin Gothic Book"/>
                <a:ea typeface="微軟正黑體" pitchFamily="34" charset="-120"/>
              </a:endParaRPr>
            </a:p>
          </p:txBody>
        </p:sp>
      </p:grpSp>
      <p:sp>
        <p:nvSpPr>
          <p:cNvPr id="20" name="文字方塊 19"/>
          <p:cNvSpPr txBox="1"/>
          <p:nvPr/>
        </p:nvSpPr>
        <p:spPr>
          <a:xfrm>
            <a:off x="2679651" y="16893"/>
            <a:ext cx="3756124" cy="584775"/>
          </a:xfrm>
          <a:prstGeom prst="rect">
            <a:avLst/>
          </a:prstGeom>
          <a:solidFill>
            <a:schemeClr val="accent1">
              <a:lumMod val="40000"/>
              <a:lumOff val="60000"/>
            </a:schemeClr>
          </a:solidFill>
          <a:effectLst>
            <a:softEdge rad="88900"/>
          </a:effectLst>
        </p:spPr>
        <p:txBody>
          <a:bodyPr wrap="square" rtlCol="0">
            <a:spAutoFit/>
          </a:bodyPr>
          <a:lstStyle/>
          <a:p>
            <a:pPr algn="ctr"/>
            <a:r>
              <a:rPr lang="zh-TW" altLang="en-US" sz="3200" dirty="0" smtClean="0"/>
              <a:t>你可以這麼做：</a:t>
            </a:r>
            <a:endParaRPr lang="zh-TW" altLang="en-US" sz="3200" dirty="0"/>
          </a:p>
        </p:txBody>
      </p:sp>
    </p:spTree>
    <p:extLst>
      <p:ext uri="{BB962C8B-B14F-4D97-AF65-F5344CB8AC3E}">
        <p14:creationId xmlns:p14="http://schemas.microsoft.com/office/powerpoint/2010/main" val="4607708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057288" y="2564904"/>
            <a:ext cx="3153605" cy="3141968"/>
          </a:xfrm>
          <a:prstGeom prst="rect">
            <a:avLst/>
          </a:prstGeom>
        </p:spPr>
      </p:pic>
      <p:sp>
        <p:nvSpPr>
          <p:cNvPr id="3" name="文字方塊 2"/>
          <p:cNvSpPr txBox="1"/>
          <p:nvPr/>
        </p:nvSpPr>
        <p:spPr>
          <a:xfrm>
            <a:off x="1115616" y="764704"/>
            <a:ext cx="7117256" cy="1569660"/>
          </a:xfrm>
          <a:prstGeom prst="rect">
            <a:avLst/>
          </a:prstGeom>
          <a:noFill/>
        </p:spPr>
        <p:txBody>
          <a:bodyPr wrap="square" rtlCol="0">
            <a:spAutoFit/>
          </a:bodyPr>
          <a:lstStyle/>
          <a:p>
            <a:pPr marL="571500" indent="-571500">
              <a:buFont typeface="Wingdings" panose="05000000000000000000" pitchFamily="2" charset="2"/>
              <a:buChar char="Ø"/>
            </a:pPr>
            <a:r>
              <a:rPr lang="zh-TW" altLang="en-US" sz="3200" dirty="0" smtClean="0">
                <a:latin typeface="標楷體" panose="03000509000000000000" pitchFamily="65" charset="-120"/>
                <a:ea typeface="標楷體" panose="03000509000000000000" pitchFamily="65" charset="-120"/>
              </a:rPr>
              <a:t>抵制、不買雇用童工的產品。</a:t>
            </a:r>
            <a:endParaRPr lang="en-US" altLang="zh-TW" sz="3200" dirty="0" smtClean="0">
              <a:latin typeface="標楷體" panose="03000509000000000000" pitchFamily="65" charset="-120"/>
              <a:ea typeface="標楷體" panose="03000509000000000000" pitchFamily="65" charset="-120"/>
            </a:endParaRPr>
          </a:p>
          <a:p>
            <a:pPr marL="571500" indent="-571500">
              <a:buFont typeface="Wingdings" panose="05000000000000000000" pitchFamily="2" charset="2"/>
              <a:buChar char="Ø"/>
            </a:pPr>
            <a:r>
              <a:rPr lang="zh-TW" altLang="en-US" sz="3200" dirty="0" smtClean="0">
                <a:latin typeface="標楷體" panose="03000509000000000000" pitchFamily="65" charset="-120"/>
                <a:ea typeface="標楷體" panose="03000509000000000000" pitchFamily="65" charset="-120"/>
              </a:rPr>
              <a:t>提倡</a:t>
            </a:r>
            <a:r>
              <a:rPr lang="zh-TW" altLang="en-US" sz="3200" dirty="0">
                <a:latin typeface="標楷體" panose="03000509000000000000" pitchFamily="65" charset="-120"/>
                <a:ea typeface="標楷體" panose="03000509000000000000" pitchFamily="65" charset="-120"/>
              </a:rPr>
              <a:t>與呼籲重視</a:t>
            </a:r>
            <a:r>
              <a:rPr lang="zh-TW" altLang="en-US" sz="3200" dirty="0" smtClean="0">
                <a:latin typeface="標楷體" panose="03000509000000000000" pitchFamily="65" charset="-120"/>
                <a:ea typeface="標楷體" panose="03000509000000000000" pitchFamily="65" charset="-120"/>
              </a:rPr>
              <a:t>兒童人權。</a:t>
            </a:r>
            <a:endParaRPr lang="en-US" altLang="zh-TW" sz="3200" dirty="0" smtClean="0">
              <a:latin typeface="標楷體" panose="03000509000000000000" pitchFamily="65" charset="-120"/>
              <a:ea typeface="標楷體" panose="03000509000000000000" pitchFamily="65" charset="-120"/>
            </a:endParaRPr>
          </a:p>
          <a:p>
            <a:pPr marL="571500" indent="-571500">
              <a:buFont typeface="Wingdings" panose="05000000000000000000" pitchFamily="2" charset="2"/>
              <a:buChar char="Ø"/>
            </a:pPr>
            <a:r>
              <a:rPr lang="zh-TW" altLang="en-US" sz="3200" dirty="0" smtClean="0">
                <a:latin typeface="標楷體" panose="03000509000000000000" pitchFamily="65" charset="-120"/>
                <a:ea typeface="標楷體" panose="03000509000000000000" pitchFamily="65" charset="-120"/>
              </a:rPr>
              <a:t>在「世界</a:t>
            </a:r>
            <a:r>
              <a:rPr lang="zh-TW" altLang="en-US" sz="3200" dirty="0">
                <a:latin typeface="標楷體" panose="03000509000000000000" pitchFamily="65" charset="-120"/>
                <a:ea typeface="標楷體" panose="03000509000000000000" pitchFamily="65" charset="-120"/>
              </a:rPr>
              <a:t>反童工</a:t>
            </a:r>
            <a:r>
              <a:rPr lang="zh-TW" altLang="en-US" sz="3200" dirty="0" smtClean="0">
                <a:latin typeface="標楷體" panose="03000509000000000000" pitchFamily="65" charset="-120"/>
                <a:ea typeface="標楷體" panose="03000509000000000000" pitchFamily="65" charset="-120"/>
              </a:rPr>
              <a:t>日」發起相關活動。</a:t>
            </a:r>
            <a:endParaRPr lang="zh-TW" altLang="en-US" sz="3200"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4"/>
          <a:stretch>
            <a:fillRect/>
          </a:stretch>
        </p:blipFill>
        <p:spPr>
          <a:xfrm>
            <a:off x="4394237" y="3531598"/>
            <a:ext cx="1689931" cy="1265554"/>
          </a:xfrm>
          <a:prstGeom prst="rect">
            <a:avLst/>
          </a:prstGeom>
        </p:spPr>
      </p:pic>
      <p:sp>
        <p:nvSpPr>
          <p:cNvPr id="6" name="文字方塊 5"/>
          <p:cNvSpPr txBox="1"/>
          <p:nvPr/>
        </p:nvSpPr>
        <p:spPr>
          <a:xfrm>
            <a:off x="1117371" y="5828852"/>
            <a:ext cx="4464496" cy="369332"/>
          </a:xfrm>
          <a:prstGeom prst="rect">
            <a:avLst/>
          </a:prstGeom>
          <a:noFill/>
        </p:spPr>
        <p:txBody>
          <a:bodyPr wrap="square" rtlCol="0">
            <a:spAutoFit/>
          </a:bodyPr>
          <a:lstStyle/>
          <a:p>
            <a:r>
              <a:rPr lang="zh-TW" altLang="en-US" dirty="0" smtClean="0">
                <a:solidFill>
                  <a:schemeClr val="bg1">
                    <a:lumMod val="50000"/>
                  </a:schemeClr>
                </a:solidFill>
              </a:rPr>
              <a:t>倡導巧克力公平交易體制的宣傳單與漫畫</a:t>
            </a:r>
            <a:endParaRPr lang="zh-TW" altLang="en-US" dirty="0">
              <a:solidFill>
                <a:schemeClr val="bg1">
                  <a:lumMod val="50000"/>
                </a:schemeClr>
              </a:solidFill>
            </a:endParaRPr>
          </a:p>
        </p:txBody>
      </p:sp>
      <p:sp>
        <p:nvSpPr>
          <p:cNvPr id="7" name="文字方塊 6"/>
          <p:cNvSpPr txBox="1"/>
          <p:nvPr/>
        </p:nvSpPr>
        <p:spPr>
          <a:xfrm>
            <a:off x="2607268" y="0"/>
            <a:ext cx="4032448" cy="584775"/>
          </a:xfrm>
          <a:prstGeom prst="rect">
            <a:avLst/>
          </a:prstGeom>
          <a:solidFill>
            <a:schemeClr val="accent1">
              <a:lumMod val="40000"/>
              <a:lumOff val="60000"/>
            </a:schemeClr>
          </a:solidFill>
          <a:effectLst>
            <a:softEdge rad="88900"/>
          </a:effectLst>
        </p:spPr>
        <p:txBody>
          <a:bodyPr wrap="square" rtlCol="0">
            <a:spAutoFit/>
          </a:bodyPr>
          <a:lstStyle/>
          <a:p>
            <a:pPr algn="ctr"/>
            <a:r>
              <a:rPr lang="zh-TW" altLang="en-US" sz="3200" dirty="0" smtClean="0"/>
              <a:t>你也可以這麼做：</a:t>
            </a:r>
            <a:endParaRPr lang="zh-TW" altLang="en-US" sz="3200" dirty="0"/>
          </a:p>
        </p:txBody>
      </p:sp>
      <p:pic>
        <p:nvPicPr>
          <p:cNvPr id="4" name="Picture 2"/>
          <p:cNvPicPr>
            <a:picLocks noChangeAspect="1" noChangeArrowheads="1"/>
          </p:cNvPicPr>
          <p:nvPr/>
        </p:nvPicPr>
        <p:blipFill>
          <a:blip r:embed="rId5">
            <a:clrChange>
              <a:clrFrom>
                <a:srgbClr val="FFFFFF"/>
              </a:clrFrom>
              <a:clrTo>
                <a:srgbClr val="FFFFFF">
                  <a:alpha val="0"/>
                </a:srgbClr>
              </a:clrTo>
            </a:clrChange>
          </a:blip>
          <a:srcRect b="7172"/>
          <a:stretch>
            <a:fillRect/>
          </a:stretch>
        </p:blipFill>
        <p:spPr bwMode="auto">
          <a:xfrm>
            <a:off x="6084168" y="2212694"/>
            <a:ext cx="2098341" cy="2147486"/>
          </a:xfrm>
          <a:prstGeom prst="rect">
            <a:avLst/>
          </a:prstGeom>
          <a:noFill/>
          <a:ln w="9525">
            <a:noFill/>
            <a:miter lim="800000"/>
            <a:headEnd/>
            <a:tailEnd/>
          </a:ln>
        </p:spPr>
      </p:pic>
      <p:pic>
        <p:nvPicPr>
          <p:cNvPr id="10" name="圖片 9"/>
          <p:cNvPicPr>
            <a:picLocks noChangeAspect="1"/>
          </p:cNvPicPr>
          <p:nvPr/>
        </p:nvPicPr>
        <p:blipFill>
          <a:blip r:embed="rId6"/>
          <a:stretch>
            <a:fillRect/>
          </a:stretch>
        </p:blipFill>
        <p:spPr>
          <a:xfrm>
            <a:off x="4394237" y="4888176"/>
            <a:ext cx="3578080" cy="800575"/>
          </a:xfrm>
          <a:prstGeom prst="rect">
            <a:avLst/>
          </a:prstGeom>
        </p:spPr>
      </p:pic>
      <p:sp>
        <p:nvSpPr>
          <p:cNvPr id="12" name="文字方塊 11"/>
          <p:cNvSpPr txBox="1"/>
          <p:nvPr/>
        </p:nvSpPr>
        <p:spPr>
          <a:xfrm>
            <a:off x="4394237" y="4888176"/>
            <a:ext cx="3704937" cy="461665"/>
          </a:xfrm>
          <a:prstGeom prst="rect">
            <a:avLst/>
          </a:prstGeom>
          <a:noFill/>
        </p:spPr>
        <p:txBody>
          <a:bodyPr wrap="square" rtlCol="0">
            <a:spAutoFit/>
          </a:bodyPr>
          <a:lstStyle/>
          <a:p>
            <a:pPr algn="ctr"/>
            <a:r>
              <a:rPr lang="en-US" altLang="zh-TW" sz="2400" dirty="0" smtClean="0">
                <a:solidFill>
                  <a:schemeClr val="bg1"/>
                </a:solidFill>
              </a:rPr>
              <a:t>6/12</a:t>
            </a:r>
            <a:r>
              <a:rPr lang="zh-TW" altLang="en-US" sz="2400" dirty="0" smtClean="0">
                <a:solidFill>
                  <a:schemeClr val="bg1"/>
                </a:solidFill>
              </a:rPr>
              <a:t>   世界反童工日</a:t>
            </a:r>
            <a:endParaRPr lang="zh-TW" altLang="en-US" sz="2400" dirty="0">
              <a:solidFill>
                <a:schemeClr val="bg1"/>
              </a:solidFill>
            </a:endParaRPr>
          </a:p>
        </p:txBody>
      </p:sp>
    </p:spTree>
    <p:extLst>
      <p:ext uri="{BB962C8B-B14F-4D97-AF65-F5344CB8AC3E}">
        <p14:creationId xmlns:p14="http://schemas.microsoft.com/office/powerpoint/2010/main" val="205857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3904" y="1645724"/>
            <a:ext cx="1329832" cy="1351026"/>
          </a:xfrm>
          <a:prstGeom prst="rect">
            <a:avLst/>
          </a:prstGeom>
        </p:spPr>
      </p:pic>
      <p:pic>
        <p:nvPicPr>
          <p:cNvPr id="12" name="圖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66395">
            <a:off x="2766958" y="5036602"/>
            <a:ext cx="1803355" cy="1627059"/>
          </a:xfrm>
          <a:prstGeom prst="rect">
            <a:avLst/>
          </a:prstGeom>
        </p:spPr>
      </p:pic>
      <p:pic>
        <p:nvPicPr>
          <p:cNvPr id="4" name="圖片 3"/>
          <p:cNvPicPr>
            <a:picLocks noChangeAspect="1"/>
          </p:cNvPicPr>
          <p:nvPr/>
        </p:nvPicPr>
        <p:blipFill>
          <a:blip r:embed="rId4" cstate="print">
            <a:extLst>
              <a:ext uri="{BEBA8EAE-BF5A-486C-A8C5-ECC9F3942E4B}">
                <a14:imgProps xmlns:a14="http://schemas.microsoft.com/office/drawing/2010/main">
                  <a14:imgLayer r:embed="rId5">
                    <a14:imgEffect>
                      <a14:sharpenSoften amount="22000"/>
                    </a14:imgEffect>
                    <a14:imgEffect>
                      <a14:brightnessContrast bright="13000"/>
                    </a14:imgEffect>
                  </a14:imgLayer>
                </a14:imgProps>
              </a:ext>
              <a:ext uri="{28A0092B-C50C-407E-A947-70E740481C1C}">
                <a14:useLocalDpi xmlns:a14="http://schemas.microsoft.com/office/drawing/2010/main" val="0"/>
              </a:ext>
            </a:extLst>
          </a:blip>
          <a:stretch>
            <a:fillRect/>
          </a:stretch>
        </p:blipFill>
        <p:spPr>
          <a:xfrm rot="1260428">
            <a:off x="6852286" y="4632641"/>
            <a:ext cx="2097172" cy="1882529"/>
          </a:xfrm>
          <a:prstGeom prst="rect">
            <a:avLst/>
          </a:prstGeom>
        </p:spPr>
      </p:pic>
      <p:pic>
        <p:nvPicPr>
          <p:cNvPr id="5" name="圖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98380">
            <a:off x="3290697" y="1086900"/>
            <a:ext cx="2706622" cy="2122841"/>
          </a:xfrm>
          <a:prstGeom prst="rect">
            <a:avLst/>
          </a:prstGeom>
        </p:spPr>
      </p:pic>
      <p:pic>
        <p:nvPicPr>
          <p:cNvPr id="8" name="圖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49395">
            <a:off x="515632" y="2386258"/>
            <a:ext cx="2082893" cy="1916594"/>
          </a:xfrm>
          <a:prstGeom prst="rect">
            <a:avLst/>
          </a:prstGeom>
        </p:spPr>
      </p:pic>
      <p:pic>
        <p:nvPicPr>
          <p:cNvPr id="9" name="圖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4650" y="4854768"/>
            <a:ext cx="1779640" cy="1749074"/>
          </a:xfrm>
          <a:prstGeom prst="rect">
            <a:avLst/>
          </a:prstGeom>
        </p:spPr>
      </p:pic>
      <p:pic>
        <p:nvPicPr>
          <p:cNvPr id="13" name="圖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9250">
            <a:off x="376946" y="4253988"/>
            <a:ext cx="2499369" cy="1865011"/>
          </a:xfrm>
          <a:prstGeom prst="rect">
            <a:avLst/>
          </a:prstGeom>
        </p:spPr>
      </p:pic>
      <p:pic>
        <p:nvPicPr>
          <p:cNvPr id="15" name="圖片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8039" y="3098579"/>
            <a:ext cx="2483299" cy="2186643"/>
          </a:xfrm>
          <a:prstGeom prst="rect">
            <a:avLst/>
          </a:prstGeom>
        </p:spPr>
      </p:pic>
      <p:pic>
        <p:nvPicPr>
          <p:cNvPr id="16" name="圖片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65736">
            <a:off x="4596195" y="3178434"/>
            <a:ext cx="1890364" cy="1793066"/>
          </a:xfrm>
          <a:prstGeom prst="rect">
            <a:avLst/>
          </a:prstGeom>
        </p:spPr>
      </p:pic>
      <p:pic>
        <p:nvPicPr>
          <p:cNvPr id="19" name="圖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88909">
            <a:off x="291090" y="1480985"/>
            <a:ext cx="2240301" cy="1077478"/>
          </a:xfrm>
          <a:prstGeom prst="rect">
            <a:avLst/>
          </a:prstGeom>
        </p:spPr>
      </p:pic>
      <p:sp>
        <p:nvSpPr>
          <p:cNvPr id="2" name="標題 1"/>
          <p:cNvSpPr>
            <a:spLocks noGrp="1"/>
          </p:cNvSpPr>
          <p:nvPr>
            <p:ph type="title"/>
          </p:nvPr>
        </p:nvSpPr>
        <p:spPr>
          <a:xfrm>
            <a:off x="918548" y="479560"/>
            <a:ext cx="7200800" cy="1270809"/>
          </a:xfrm>
          <a:solidFill>
            <a:schemeClr val="accent1">
              <a:lumMod val="40000"/>
              <a:lumOff val="60000"/>
            </a:schemeClr>
          </a:solidFill>
          <a:effectLst>
            <a:softEdge rad="88900"/>
          </a:effectLst>
        </p:spPr>
        <p:txBody>
          <a:bodyPr>
            <a:normAutofit/>
          </a:bodyPr>
          <a:lstStyle/>
          <a:p>
            <a:pPr algn="l"/>
            <a:r>
              <a:rPr lang="zh-TW" altLang="en-US" sz="3600" dirty="0" smtClean="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試著</a:t>
            </a:r>
            <a:r>
              <a:rPr lang="zh-TW" altLang="en-US" sz="3600" dirty="0" smtClean="0">
                <a:latin typeface="標楷體" panose="03000509000000000000" pitchFamily="65" charset="-120"/>
                <a:ea typeface="標楷體" panose="03000509000000000000" pitchFamily="65" charset="-120"/>
              </a:rPr>
              <a:t>在</a:t>
            </a:r>
            <a:r>
              <a:rPr lang="en-US" altLang="zh-TW" sz="3600" dirty="0" smtClean="0">
                <a:latin typeface="標楷體" panose="03000509000000000000" pitchFamily="65" charset="-120"/>
                <a:ea typeface="標楷體" panose="03000509000000000000" pitchFamily="65" charset="-120"/>
              </a:rPr>
              <a:t>【</a:t>
            </a:r>
            <a:r>
              <a:rPr lang="zh-TW" altLang="en-US" sz="3600" dirty="0" smtClean="0">
                <a:latin typeface="標楷體" panose="03000509000000000000" pitchFamily="65" charset="-120"/>
                <a:ea typeface="標楷體" panose="03000509000000000000" pitchFamily="65" charset="-120"/>
              </a:rPr>
              <a:t>活動二</a:t>
            </a:r>
            <a:r>
              <a:rPr lang="en-US" altLang="zh-TW" sz="3600" dirty="0" smtClean="0">
                <a:latin typeface="標楷體" panose="03000509000000000000" pitchFamily="65" charset="-120"/>
                <a:ea typeface="標楷體" panose="03000509000000000000" pitchFamily="65" charset="-120"/>
              </a:rPr>
              <a:t>】</a:t>
            </a:r>
            <a:r>
              <a:rPr lang="zh-TW" altLang="en-US" sz="3600" dirty="0" smtClean="0">
                <a:latin typeface="標楷體" panose="03000509000000000000" pitchFamily="65" charset="-120"/>
                <a:ea typeface="標楷體" panose="03000509000000000000" pitchFamily="65" charset="-120"/>
              </a:rPr>
              <a:t>畫出一個反童工的標語或是小海報。</a:t>
            </a:r>
            <a:endParaRPr lang="zh-TW" altLang="en-US" sz="3600" dirty="0">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13"/>
          <a:stretch>
            <a:fillRect/>
          </a:stretch>
        </p:blipFill>
        <p:spPr>
          <a:xfrm rot="378373">
            <a:off x="6046164" y="1273304"/>
            <a:ext cx="2849211" cy="3971153"/>
          </a:xfrm>
          <a:prstGeom prst="rect">
            <a:avLst/>
          </a:prstGeom>
          <a:ln w="19050">
            <a:solidFill>
              <a:schemeClr val="bg2">
                <a:lumMod val="10000"/>
              </a:schemeClr>
            </a:solidFill>
          </a:ln>
        </p:spPr>
      </p:pic>
      <p:sp>
        <p:nvSpPr>
          <p:cNvPr id="14" name="文字方塊 13"/>
          <p:cNvSpPr txBox="1"/>
          <p:nvPr/>
        </p:nvSpPr>
        <p:spPr>
          <a:xfrm>
            <a:off x="918548" y="6480323"/>
            <a:ext cx="6821803" cy="369332"/>
          </a:xfrm>
          <a:prstGeom prst="rect">
            <a:avLst/>
          </a:prstGeom>
          <a:noFill/>
        </p:spPr>
        <p:txBody>
          <a:bodyPr wrap="square" rtlCol="0">
            <a:spAutoFit/>
          </a:bodyPr>
          <a:lstStyle/>
          <a:p>
            <a:r>
              <a:rPr lang="zh-TW" altLang="en-US" dirty="0" smtClean="0">
                <a:solidFill>
                  <a:schemeClr val="bg1">
                    <a:lumMod val="85000"/>
                  </a:schemeClr>
                </a:solidFill>
              </a:rPr>
              <a:t>左：新北市永和國中學生作品、右：新北市永和國中學生作品</a:t>
            </a:r>
            <a:endParaRPr lang="zh-TW" altLang="en-US" dirty="0">
              <a:solidFill>
                <a:schemeClr val="bg1">
                  <a:lumMod val="85000"/>
                </a:schemeClr>
              </a:solidFill>
            </a:endParaRPr>
          </a:p>
        </p:txBody>
      </p:sp>
    </p:spTree>
    <p:extLst>
      <p:ext uri="{BB962C8B-B14F-4D97-AF65-F5344CB8AC3E}">
        <p14:creationId xmlns:p14="http://schemas.microsoft.com/office/powerpoint/2010/main" val="3872112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023" y="817583"/>
            <a:ext cx="6965245" cy="883226"/>
          </a:xfrm>
        </p:spPr>
        <p:txBody>
          <a:bodyPr>
            <a:normAutofit/>
          </a:bodyPr>
          <a:lstStyle/>
          <a:p>
            <a:r>
              <a:rPr lang="zh-TW" altLang="en-US" sz="4000" b="1" dirty="0" smtClean="0">
                <a:latin typeface="標楷體" panose="03000509000000000000" pitchFamily="65" charset="-120"/>
                <a:ea typeface="標楷體" panose="03000509000000000000" pitchFamily="65" charset="-120"/>
              </a:rPr>
              <a:t>學習目標</a:t>
            </a:r>
            <a:endParaRPr lang="zh-TW" altLang="en-US" sz="4000" b="1" dirty="0">
              <a:latin typeface="標楷體" panose="03000509000000000000" pitchFamily="65" charset="-120"/>
              <a:ea typeface="標楷體" panose="03000509000000000000" pitchFamily="65" charset="-120"/>
            </a:endParaRPr>
          </a:p>
        </p:txBody>
      </p:sp>
      <p:pic>
        <p:nvPicPr>
          <p:cNvPr id="3074" name="Picture 2"/>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432466" y="1700809"/>
            <a:ext cx="633060" cy="633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2146795" y="1700809"/>
            <a:ext cx="5615566" cy="3416320"/>
          </a:xfrm>
          <a:prstGeom prst="rect">
            <a:avLst/>
          </a:prstGeom>
          <a:noFill/>
        </p:spPr>
        <p:txBody>
          <a:bodyPr wrap="square" rtlCol="0">
            <a:spAutoFit/>
          </a:bodyPr>
          <a:lstStyle/>
          <a:p>
            <a:r>
              <a:rPr lang="zh-TW" altLang="en-US" sz="3600" b="1" dirty="0" smtClean="0">
                <a:latin typeface="+mn-ea"/>
              </a:rPr>
              <a:t>瞭解</a:t>
            </a:r>
            <a:r>
              <a:rPr lang="zh-TW" altLang="en-US" sz="3600" b="1" dirty="0">
                <a:latin typeface="+mn-ea"/>
              </a:rPr>
              <a:t>童工受到的權利侵害。</a:t>
            </a:r>
          </a:p>
          <a:p>
            <a:endParaRPr lang="en-US" altLang="zh-TW" sz="3600" b="1" dirty="0" smtClean="0">
              <a:latin typeface="+mn-ea"/>
            </a:endParaRPr>
          </a:p>
          <a:p>
            <a:r>
              <a:rPr lang="zh-TW" altLang="en-US" sz="3600" b="1" dirty="0" smtClean="0">
                <a:latin typeface="+mn-ea"/>
              </a:rPr>
              <a:t>關懷</a:t>
            </a:r>
            <a:r>
              <a:rPr lang="zh-TW" altLang="en-US" sz="3600" b="1" dirty="0">
                <a:latin typeface="+mn-ea"/>
              </a:rPr>
              <a:t>童工的生活困境。</a:t>
            </a:r>
          </a:p>
          <a:p>
            <a:endParaRPr lang="en-US" altLang="zh-TW" sz="3600" b="1" dirty="0">
              <a:latin typeface="+mn-ea"/>
            </a:endParaRPr>
          </a:p>
          <a:p>
            <a:r>
              <a:rPr lang="zh-TW" altLang="en-US" sz="3600" b="1" dirty="0" smtClean="0">
                <a:latin typeface="+mn-ea"/>
              </a:rPr>
              <a:t>能</a:t>
            </a:r>
            <a:r>
              <a:rPr lang="zh-TW" altLang="en-US" sz="3600" b="1" dirty="0">
                <a:latin typeface="+mn-ea"/>
              </a:rPr>
              <a:t>採取行動倡議終止童工現象。</a:t>
            </a:r>
          </a:p>
        </p:txBody>
      </p:sp>
      <p:pic>
        <p:nvPicPr>
          <p:cNvPr id="6" name="Picture 2"/>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471510" y="2736841"/>
            <a:ext cx="633060" cy="633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473101" y="3717032"/>
            <a:ext cx="633060" cy="633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6182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983774" y="1636431"/>
            <a:ext cx="1521284" cy="2022806"/>
          </a:xfrm>
          <a:prstGeom prst="rect">
            <a:avLst/>
          </a:prstGeom>
        </p:spPr>
      </p:pic>
      <p:grpSp>
        <p:nvGrpSpPr>
          <p:cNvPr id="7" name="群組 6"/>
          <p:cNvGrpSpPr/>
          <p:nvPr/>
        </p:nvGrpSpPr>
        <p:grpSpPr>
          <a:xfrm>
            <a:off x="854554" y="4449596"/>
            <a:ext cx="2529396" cy="1429638"/>
            <a:chOff x="3747617" y="1708296"/>
            <a:chExt cx="4302067" cy="2368776"/>
          </a:xfrm>
        </p:grpSpPr>
        <p:pic>
          <p:nvPicPr>
            <p:cNvPr id="8" name="圖片 7"/>
            <p:cNvPicPr>
              <a:picLocks noChangeAspect="1"/>
            </p:cNvPicPr>
            <p:nvPr/>
          </p:nvPicPr>
          <p:blipFill>
            <a:blip r:embed="rId4"/>
            <a:stretch>
              <a:fillRect/>
            </a:stretch>
          </p:blipFill>
          <p:spPr>
            <a:xfrm>
              <a:off x="3747617" y="1708296"/>
              <a:ext cx="4302067" cy="2368776"/>
            </a:xfrm>
            <a:prstGeom prst="rect">
              <a:avLst/>
            </a:prstGeom>
          </p:spPr>
        </p:pic>
        <p:sp>
          <p:nvSpPr>
            <p:cNvPr id="5" name="圓角矩形 4"/>
            <p:cNvSpPr/>
            <p:nvPr/>
          </p:nvSpPr>
          <p:spPr>
            <a:xfrm>
              <a:off x="4566164" y="2121155"/>
              <a:ext cx="653908" cy="432048"/>
            </a:xfrm>
            <a:prstGeom prst="roundRect">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p:nvSpPr>
          <p:spPr>
            <a:xfrm>
              <a:off x="4644008" y="2780928"/>
              <a:ext cx="576064" cy="288032"/>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2785" y="3553805"/>
            <a:ext cx="3226955" cy="2420216"/>
          </a:xfrm>
          <a:prstGeom prst="rect">
            <a:avLst/>
          </a:prstGeom>
        </p:spPr>
      </p:pic>
      <p:pic>
        <p:nvPicPr>
          <p:cNvPr id="12" name="圖片 11"/>
          <p:cNvPicPr>
            <a:picLocks noChangeAspect="1"/>
          </p:cNvPicPr>
          <p:nvPr/>
        </p:nvPicPr>
        <p:blipFill>
          <a:blip r:embed="rId6"/>
          <a:stretch>
            <a:fillRect/>
          </a:stretch>
        </p:blipFill>
        <p:spPr>
          <a:xfrm>
            <a:off x="5132066" y="1457799"/>
            <a:ext cx="3199447" cy="1917876"/>
          </a:xfrm>
          <a:prstGeom prst="rect">
            <a:avLst/>
          </a:prstGeom>
        </p:spPr>
      </p:pic>
      <p:pic>
        <p:nvPicPr>
          <p:cNvPr id="14" name="圖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77486">
            <a:off x="2213972" y="1880672"/>
            <a:ext cx="1848729" cy="1918003"/>
          </a:xfrm>
          <a:prstGeom prst="rect">
            <a:avLst/>
          </a:prstGeom>
        </p:spPr>
      </p:pic>
      <p:sp>
        <p:nvSpPr>
          <p:cNvPr id="4" name="文字方塊 3"/>
          <p:cNvSpPr txBox="1"/>
          <p:nvPr/>
        </p:nvSpPr>
        <p:spPr>
          <a:xfrm>
            <a:off x="779033" y="3707246"/>
            <a:ext cx="3670318" cy="646331"/>
          </a:xfrm>
          <a:prstGeom prst="rect">
            <a:avLst/>
          </a:prstGeom>
          <a:noFill/>
        </p:spPr>
        <p:txBody>
          <a:bodyPr wrap="square" rtlCol="0">
            <a:spAutoFit/>
          </a:bodyPr>
          <a:lstStyle/>
          <a:p>
            <a:r>
              <a:rPr lang="zh-TW" altLang="en-US" dirty="0" smtClean="0"/>
              <a:t>↑貼在公佈欄。  </a:t>
            </a:r>
            <a:endParaRPr lang="en-US" altLang="zh-TW" dirty="0" smtClean="0"/>
          </a:p>
          <a:p>
            <a:r>
              <a:rPr lang="zh-TW" altLang="en-US" dirty="0" smtClean="0"/>
              <a:t>↓在街上告訴經過的人。</a:t>
            </a:r>
            <a:endParaRPr lang="zh-TW" altLang="en-US" dirty="0"/>
          </a:p>
        </p:txBody>
      </p:sp>
      <p:pic>
        <p:nvPicPr>
          <p:cNvPr id="16" name="圖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05038">
            <a:off x="3418382" y="3091997"/>
            <a:ext cx="1972957" cy="1915436"/>
          </a:xfrm>
          <a:prstGeom prst="rect">
            <a:avLst/>
          </a:prstGeom>
        </p:spPr>
      </p:pic>
      <p:pic>
        <p:nvPicPr>
          <p:cNvPr id="13" name="圖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40740">
            <a:off x="2551358" y="5153662"/>
            <a:ext cx="5882680" cy="727754"/>
          </a:xfrm>
          <a:prstGeom prst="rect">
            <a:avLst/>
          </a:prstGeom>
          <a:effectLst>
            <a:softEdge rad="25400"/>
          </a:effectLst>
        </p:spPr>
      </p:pic>
      <p:pic>
        <p:nvPicPr>
          <p:cNvPr id="18" name="圖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659642">
            <a:off x="3945943" y="1468189"/>
            <a:ext cx="1006818" cy="1466068"/>
          </a:xfrm>
          <a:prstGeom prst="rect">
            <a:avLst/>
          </a:prstGeom>
          <a:effectLst>
            <a:softEdge rad="127000"/>
          </a:effectLst>
        </p:spPr>
      </p:pic>
      <p:sp>
        <p:nvSpPr>
          <p:cNvPr id="10" name="文字方塊 9"/>
          <p:cNvSpPr txBox="1"/>
          <p:nvPr/>
        </p:nvSpPr>
        <p:spPr>
          <a:xfrm>
            <a:off x="1000921" y="559384"/>
            <a:ext cx="7056784" cy="1200329"/>
          </a:xfrm>
          <a:prstGeom prst="rect">
            <a:avLst/>
          </a:prstGeom>
          <a:solidFill>
            <a:schemeClr val="accent1">
              <a:lumMod val="40000"/>
              <a:lumOff val="60000"/>
            </a:schemeClr>
          </a:solidFill>
          <a:effectLst>
            <a:softEdge rad="88900"/>
          </a:effectLst>
        </p:spPr>
        <p:txBody>
          <a:bodyPr wrap="square" rtlCol="0">
            <a:spAutoFit/>
          </a:bodyPr>
          <a:lstStyle/>
          <a:p>
            <a:r>
              <a:rPr lang="zh-TW" altLang="en-US" sz="3600" dirty="0">
                <a:latin typeface="標楷體" panose="03000509000000000000" pitchFamily="65" charset="-120"/>
                <a:ea typeface="標楷體" panose="03000509000000000000" pitchFamily="65" charset="-120"/>
              </a:rPr>
              <a:t>●在</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活動三</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寫出你展示理念的地點或構想，並去實現</a:t>
            </a:r>
            <a:r>
              <a:rPr lang="zh-TW" altLang="en-US" sz="3600" b="1" dirty="0">
                <a:latin typeface="標楷體" panose="03000509000000000000" pitchFamily="65" charset="-120"/>
                <a:ea typeface="標楷體" panose="03000509000000000000" pitchFamily="65" charset="-120"/>
              </a:rPr>
              <a:t>。</a:t>
            </a:r>
            <a:endParaRPr lang="zh-TW" altLang="en-US" sz="3600" dirty="0">
              <a:latin typeface="標楷體" panose="03000509000000000000" pitchFamily="65" charset="-120"/>
              <a:ea typeface="標楷體" panose="03000509000000000000" pitchFamily="65" charset="-120"/>
            </a:endParaRPr>
          </a:p>
        </p:txBody>
      </p:sp>
      <p:sp>
        <p:nvSpPr>
          <p:cNvPr id="15" name="文字方塊 14"/>
          <p:cNvSpPr txBox="1"/>
          <p:nvPr/>
        </p:nvSpPr>
        <p:spPr>
          <a:xfrm>
            <a:off x="1605035" y="6351310"/>
            <a:ext cx="5688632" cy="369332"/>
          </a:xfrm>
          <a:prstGeom prst="rect">
            <a:avLst/>
          </a:prstGeom>
          <a:noFill/>
        </p:spPr>
        <p:txBody>
          <a:bodyPr wrap="square" rtlCol="0">
            <a:spAutoFit/>
          </a:bodyPr>
          <a:lstStyle/>
          <a:p>
            <a:r>
              <a:rPr lang="zh-TW" altLang="en-US" dirty="0" smtClean="0">
                <a:solidFill>
                  <a:schemeClr val="bg1">
                    <a:lumMod val="85000"/>
                  </a:schemeClr>
                </a:solidFill>
              </a:rPr>
              <a:t>左：新北市永和國中作品、右：新北市福和國中作品</a:t>
            </a:r>
            <a:endParaRPr lang="zh-TW" altLang="en-US" dirty="0">
              <a:solidFill>
                <a:schemeClr val="bg1">
                  <a:lumMod val="85000"/>
                </a:schemeClr>
              </a:solidFill>
            </a:endParaRPr>
          </a:p>
        </p:txBody>
      </p:sp>
    </p:spTree>
    <p:extLst>
      <p:ext uri="{BB962C8B-B14F-4D97-AF65-F5344CB8AC3E}">
        <p14:creationId xmlns:p14="http://schemas.microsoft.com/office/powerpoint/2010/main" val="35755324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標題 1"/>
          <p:cNvSpPr>
            <a:spLocks noGrp="1"/>
          </p:cNvSpPr>
          <p:nvPr>
            <p:ph type="title"/>
          </p:nvPr>
        </p:nvSpPr>
        <p:spPr>
          <a:xfrm>
            <a:off x="1379548" y="571215"/>
            <a:ext cx="6965245" cy="1202485"/>
          </a:xfrm>
        </p:spPr>
        <p:txBody>
          <a:bodyPr>
            <a:normAutofit/>
          </a:bodyPr>
          <a:lstStyle/>
          <a:p>
            <a:pPr eaLnBrk="1" hangingPunct="1"/>
            <a:r>
              <a:rPr lang="zh-TW" altLang="en-US" sz="3200" b="1" dirty="0" smtClean="0">
                <a:latin typeface="標楷體" pitchFamily="65" charset="-120"/>
                <a:ea typeface="標楷體" pitchFamily="65" charset="-120"/>
              </a:rPr>
              <a:t>今年，讓我們為關懷童工而行動！</a:t>
            </a:r>
            <a:r>
              <a:rPr lang="en-US" altLang="zh-TW" sz="3200" b="1" dirty="0" smtClean="0">
                <a:latin typeface="標楷體" pitchFamily="65" charset="-120"/>
                <a:ea typeface="標楷體" pitchFamily="65" charset="-120"/>
              </a:rPr>
              <a:t/>
            </a:r>
            <a:br>
              <a:rPr lang="en-US" altLang="zh-TW" sz="3200" b="1" dirty="0" smtClean="0">
                <a:latin typeface="標楷體" pitchFamily="65" charset="-120"/>
                <a:ea typeface="標楷體" pitchFamily="65" charset="-120"/>
              </a:rPr>
            </a:br>
            <a:r>
              <a:rPr lang="zh-TW" altLang="en-US" sz="3200" b="1" dirty="0">
                <a:latin typeface="標楷體" pitchFamily="65" charset="-120"/>
                <a:ea typeface="標楷體" pitchFamily="65" charset="-120"/>
              </a:rPr>
              <a:t>讓世界兒童同</a:t>
            </a:r>
            <a:r>
              <a:rPr lang="zh-TW" altLang="en-US" sz="3200" b="1" dirty="0" smtClean="0">
                <a:latin typeface="標楷體" pitchFamily="65" charset="-120"/>
                <a:ea typeface="標楷體" pitchFamily="65" charset="-120"/>
              </a:rPr>
              <a:t>享幸福！</a:t>
            </a:r>
          </a:p>
        </p:txBody>
      </p:sp>
      <p:pic>
        <p:nvPicPr>
          <p:cNvPr id="4098" name="Picture 2" descr="F:\Images\人權書籤圖檔\兒童C10.jpg"/>
          <p:cNvPicPr>
            <a:picLocks noChangeAspect="1" noChangeArrowheads="1"/>
          </p:cNvPicPr>
          <p:nvPr/>
        </p:nvPicPr>
        <p:blipFill>
          <a:blip r:embed="rId3">
            <a:clrChange>
              <a:clrFrom>
                <a:srgbClr val="FFFFFF"/>
              </a:clrFrom>
              <a:clrTo>
                <a:srgbClr val="FFFFFF">
                  <a:alpha val="0"/>
                </a:srgbClr>
              </a:clrTo>
            </a:clrChange>
          </a:blip>
          <a:srcRect l="61778" t="3107" r="1117" b="3107"/>
          <a:stretch>
            <a:fillRect/>
          </a:stretch>
        </p:blipFill>
        <p:spPr bwMode="auto">
          <a:xfrm rot="450422">
            <a:off x="978711" y="2779739"/>
            <a:ext cx="2981658" cy="2509098"/>
          </a:xfrm>
          <a:prstGeom prst="rect">
            <a:avLst/>
          </a:prstGeom>
          <a:noFill/>
          <a:ln w="9525">
            <a:noFill/>
            <a:miter lim="800000"/>
            <a:headEnd/>
            <a:tailEnd/>
          </a:ln>
        </p:spPr>
      </p:pic>
      <p:sp>
        <p:nvSpPr>
          <p:cNvPr id="4" name="矩形 3"/>
          <p:cNvSpPr/>
          <p:nvPr/>
        </p:nvSpPr>
        <p:spPr>
          <a:xfrm>
            <a:off x="827584" y="2060961"/>
            <a:ext cx="3624355"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kumimoji="0" lang="zh-TW" altLang="en-US" sz="2800" b="1" spc="50" dirty="0" smtClean="0">
                <a:ln w="11430"/>
                <a:gradFill>
                  <a:gsLst>
                    <a:gs pos="25000">
                      <a:schemeClr val="accent2">
                        <a:satMod val="155000"/>
                      </a:schemeClr>
                    </a:gs>
                    <a:gs pos="100000">
                      <a:schemeClr val="accent2">
                        <a:shade val="45000"/>
                        <a:satMod val="165000"/>
                      </a:schemeClr>
                    </a:gs>
                  </a:gsLst>
                  <a:lin ang="5400000"/>
                </a:gradFill>
                <a:latin typeface="+mn-ea"/>
                <a:ea typeface="+mn-ea"/>
              </a:rPr>
              <a:t>每年</a:t>
            </a:r>
            <a:r>
              <a:rPr kumimoji="0" lang="en-US" altLang="zh-TW" sz="2800" b="1" spc="50" dirty="0" smtClean="0">
                <a:ln w="11430"/>
                <a:gradFill>
                  <a:gsLst>
                    <a:gs pos="25000">
                      <a:schemeClr val="accent2">
                        <a:satMod val="155000"/>
                      </a:schemeClr>
                    </a:gs>
                    <a:gs pos="100000">
                      <a:schemeClr val="accent2">
                        <a:shade val="45000"/>
                        <a:satMod val="165000"/>
                      </a:schemeClr>
                    </a:gs>
                  </a:gsLst>
                  <a:lin ang="5400000"/>
                </a:gradFill>
                <a:latin typeface="+mn-ea"/>
                <a:ea typeface="+mn-ea"/>
              </a:rPr>
              <a:t>12</a:t>
            </a:r>
            <a:r>
              <a:rPr kumimoji="0" lang="zh-TW" altLang="en-US" sz="2800" b="1" spc="50" dirty="0">
                <a:ln w="11430"/>
                <a:gradFill>
                  <a:gsLst>
                    <a:gs pos="25000">
                      <a:schemeClr val="accent2">
                        <a:satMod val="155000"/>
                      </a:schemeClr>
                    </a:gs>
                    <a:gs pos="100000">
                      <a:schemeClr val="accent2">
                        <a:shade val="45000"/>
                        <a:satMod val="165000"/>
                      </a:schemeClr>
                    </a:gs>
                  </a:gsLst>
                  <a:lin ang="5400000"/>
                </a:gradFill>
                <a:latin typeface="+mn-ea"/>
                <a:ea typeface="+mn-ea"/>
              </a:rPr>
              <a:t>月</a:t>
            </a:r>
            <a:r>
              <a:rPr kumimoji="0" lang="en-US" altLang="zh-TW" sz="2800" b="1" spc="50" dirty="0">
                <a:ln w="11430"/>
                <a:gradFill>
                  <a:gsLst>
                    <a:gs pos="25000">
                      <a:schemeClr val="accent2">
                        <a:satMod val="155000"/>
                      </a:schemeClr>
                    </a:gs>
                    <a:gs pos="100000">
                      <a:schemeClr val="accent2">
                        <a:shade val="45000"/>
                        <a:satMod val="165000"/>
                      </a:schemeClr>
                    </a:gs>
                  </a:gsLst>
                  <a:lin ang="5400000"/>
                </a:gradFill>
                <a:latin typeface="+mn-ea"/>
                <a:ea typeface="+mn-ea"/>
              </a:rPr>
              <a:t>10</a:t>
            </a:r>
            <a:r>
              <a:rPr kumimoji="0" lang="zh-TW" altLang="en-US" sz="2800" b="1" spc="50" dirty="0" smtClean="0">
                <a:ln w="11430"/>
                <a:gradFill>
                  <a:gsLst>
                    <a:gs pos="25000">
                      <a:schemeClr val="accent2">
                        <a:satMod val="155000"/>
                      </a:schemeClr>
                    </a:gs>
                    <a:gs pos="100000">
                      <a:schemeClr val="accent2">
                        <a:shade val="45000"/>
                        <a:satMod val="165000"/>
                      </a:schemeClr>
                    </a:gs>
                  </a:gsLst>
                  <a:lin ang="5400000"/>
                </a:gradFill>
                <a:latin typeface="+mn-ea"/>
                <a:ea typeface="+mn-ea"/>
              </a:rPr>
              <a:t>日</a:t>
            </a:r>
            <a:endParaRPr kumimoji="0" lang="en-US" altLang="zh-TW" sz="2800" b="1" spc="50" dirty="0" smtClean="0">
              <a:ln w="11430"/>
              <a:gradFill>
                <a:gsLst>
                  <a:gs pos="25000">
                    <a:schemeClr val="accent2">
                      <a:satMod val="155000"/>
                    </a:schemeClr>
                  </a:gs>
                  <a:gs pos="100000">
                    <a:schemeClr val="accent2">
                      <a:shade val="45000"/>
                      <a:satMod val="165000"/>
                    </a:schemeClr>
                  </a:gs>
                </a:gsLst>
                <a:lin ang="5400000"/>
              </a:gradFill>
              <a:latin typeface="+mn-ea"/>
              <a:ea typeface="+mn-ea"/>
            </a:endParaRPr>
          </a:p>
          <a:p>
            <a:pPr algn="ctr" fontAlgn="auto">
              <a:spcBef>
                <a:spcPts val="0"/>
              </a:spcBef>
              <a:spcAft>
                <a:spcPts val="0"/>
              </a:spcAft>
              <a:defRPr/>
            </a:pPr>
            <a:r>
              <a:rPr kumimoji="0" lang="zh-TW" altLang="en-US" sz="2800" b="1" spc="50" dirty="0" smtClean="0">
                <a:ln w="11430"/>
                <a:gradFill>
                  <a:gsLst>
                    <a:gs pos="25000">
                      <a:schemeClr val="accent2">
                        <a:satMod val="155000"/>
                      </a:schemeClr>
                    </a:gs>
                    <a:gs pos="100000">
                      <a:schemeClr val="accent2">
                        <a:shade val="45000"/>
                        <a:satMod val="165000"/>
                      </a:schemeClr>
                    </a:gs>
                  </a:gsLst>
                  <a:lin ang="5400000"/>
                </a:gradFill>
                <a:latin typeface="+mn-ea"/>
                <a:ea typeface="+mn-ea"/>
              </a:rPr>
              <a:t>世界</a:t>
            </a:r>
            <a:r>
              <a:rPr kumimoji="0" lang="zh-TW" altLang="en-US" sz="2800" b="1" spc="50" dirty="0">
                <a:ln w="11430"/>
                <a:gradFill>
                  <a:gsLst>
                    <a:gs pos="25000">
                      <a:schemeClr val="accent2">
                        <a:satMod val="155000"/>
                      </a:schemeClr>
                    </a:gs>
                    <a:gs pos="100000">
                      <a:schemeClr val="accent2">
                        <a:shade val="45000"/>
                        <a:satMod val="165000"/>
                      </a:schemeClr>
                    </a:gs>
                  </a:gsLst>
                  <a:lin ang="5400000"/>
                </a:gradFill>
                <a:latin typeface="+mn-ea"/>
                <a:ea typeface="+mn-ea"/>
              </a:rPr>
              <a:t>人權日</a:t>
            </a:r>
          </a:p>
        </p:txBody>
      </p:sp>
      <p:pic>
        <p:nvPicPr>
          <p:cNvPr id="5" name="內容版面配置區 1"/>
          <p:cNvPicPr>
            <a:picLocks noGrp="1" noChangeAspect="1"/>
          </p:cNvPicPr>
          <p:nvPr>
            <p:ph idx="1"/>
          </p:nvPr>
        </p:nvPicPr>
        <p:blipFill>
          <a:blip r:embed="rId4"/>
          <a:stretch>
            <a:fillRect/>
          </a:stretch>
        </p:blipFill>
        <p:spPr>
          <a:xfrm>
            <a:off x="4351984" y="3038768"/>
            <a:ext cx="3963320" cy="2304256"/>
          </a:xfrm>
          <a:prstGeom prst="rect">
            <a:avLst/>
          </a:prstGeom>
        </p:spPr>
      </p:pic>
      <p:sp>
        <p:nvSpPr>
          <p:cNvPr id="6" name="文字方塊 5"/>
          <p:cNvSpPr txBox="1"/>
          <p:nvPr/>
        </p:nvSpPr>
        <p:spPr>
          <a:xfrm>
            <a:off x="4991705" y="2060960"/>
            <a:ext cx="2683878" cy="954107"/>
          </a:xfrm>
          <a:prstGeom prst="rect">
            <a:avLst/>
          </a:prstGeom>
          <a:noFill/>
        </p:spPr>
        <p:txBody>
          <a:bodyPr wrap="square" rtlCol="0">
            <a:spAutoFit/>
          </a:bodyPr>
          <a:lstStyle/>
          <a:p>
            <a:pPr algn="ctr">
              <a:defRPr/>
            </a:pPr>
            <a:r>
              <a:rPr lang="zh-TW" altLang="en-US" sz="2800" b="1" spc="50" dirty="0">
                <a:ln w="11430"/>
                <a:gradFill>
                  <a:gsLst>
                    <a:gs pos="25000">
                      <a:schemeClr val="accent2">
                        <a:satMod val="155000"/>
                      </a:schemeClr>
                    </a:gs>
                    <a:gs pos="100000">
                      <a:schemeClr val="accent2">
                        <a:shade val="45000"/>
                        <a:satMod val="165000"/>
                      </a:schemeClr>
                    </a:gs>
                  </a:gsLst>
                  <a:lin ang="5400000"/>
                </a:gradFill>
                <a:latin typeface="+mn-ea"/>
              </a:rPr>
              <a:t>每年</a:t>
            </a:r>
            <a:r>
              <a:rPr lang="en-US" altLang="zh-TW" sz="2800" b="1" spc="50" dirty="0">
                <a:ln w="11430"/>
                <a:gradFill>
                  <a:gsLst>
                    <a:gs pos="25000">
                      <a:schemeClr val="accent2">
                        <a:satMod val="155000"/>
                      </a:schemeClr>
                    </a:gs>
                    <a:gs pos="100000">
                      <a:schemeClr val="accent2">
                        <a:shade val="45000"/>
                        <a:satMod val="165000"/>
                      </a:schemeClr>
                    </a:gs>
                  </a:gsLst>
                  <a:lin ang="5400000"/>
                </a:gradFill>
                <a:latin typeface="+mn-ea"/>
              </a:rPr>
              <a:t>6</a:t>
            </a:r>
            <a:r>
              <a:rPr lang="zh-TW" altLang="en-US" sz="2800" b="1" spc="50" dirty="0">
                <a:ln w="11430"/>
                <a:gradFill>
                  <a:gsLst>
                    <a:gs pos="25000">
                      <a:schemeClr val="accent2">
                        <a:satMod val="155000"/>
                      </a:schemeClr>
                    </a:gs>
                    <a:gs pos="100000">
                      <a:schemeClr val="accent2">
                        <a:shade val="45000"/>
                        <a:satMod val="165000"/>
                      </a:schemeClr>
                    </a:gs>
                  </a:gsLst>
                  <a:lin ang="5400000"/>
                </a:gradFill>
                <a:latin typeface="+mn-ea"/>
              </a:rPr>
              <a:t>月</a:t>
            </a:r>
            <a:r>
              <a:rPr lang="en-US" altLang="zh-TW" sz="2800" b="1" spc="50" dirty="0">
                <a:ln w="11430"/>
                <a:gradFill>
                  <a:gsLst>
                    <a:gs pos="25000">
                      <a:schemeClr val="accent2">
                        <a:satMod val="155000"/>
                      </a:schemeClr>
                    </a:gs>
                    <a:gs pos="100000">
                      <a:schemeClr val="accent2">
                        <a:shade val="45000"/>
                        <a:satMod val="165000"/>
                      </a:schemeClr>
                    </a:gs>
                  </a:gsLst>
                  <a:lin ang="5400000"/>
                </a:gradFill>
                <a:latin typeface="+mn-ea"/>
              </a:rPr>
              <a:t>12</a:t>
            </a:r>
            <a:r>
              <a:rPr lang="zh-TW" altLang="en-US" sz="2800" b="1" spc="50" dirty="0">
                <a:ln w="11430"/>
                <a:gradFill>
                  <a:gsLst>
                    <a:gs pos="25000">
                      <a:schemeClr val="accent2">
                        <a:satMod val="155000"/>
                      </a:schemeClr>
                    </a:gs>
                    <a:gs pos="100000">
                      <a:schemeClr val="accent2">
                        <a:shade val="45000"/>
                        <a:satMod val="165000"/>
                      </a:schemeClr>
                    </a:gs>
                  </a:gsLst>
                  <a:lin ang="5400000"/>
                </a:gradFill>
                <a:latin typeface="+mn-ea"/>
              </a:rPr>
              <a:t>日</a:t>
            </a:r>
            <a:endParaRPr lang="en-US" altLang="zh-TW" sz="2800" b="1" spc="50" dirty="0">
              <a:ln w="11430"/>
              <a:gradFill>
                <a:gsLst>
                  <a:gs pos="25000">
                    <a:schemeClr val="accent2">
                      <a:satMod val="155000"/>
                    </a:schemeClr>
                  </a:gs>
                  <a:gs pos="100000">
                    <a:schemeClr val="accent2">
                      <a:shade val="45000"/>
                      <a:satMod val="165000"/>
                    </a:schemeClr>
                  </a:gs>
                </a:gsLst>
                <a:lin ang="5400000"/>
              </a:gradFill>
              <a:latin typeface="+mn-ea"/>
            </a:endParaRPr>
          </a:p>
          <a:p>
            <a:pPr algn="ctr">
              <a:defRPr/>
            </a:pPr>
            <a:r>
              <a:rPr lang="zh-TW" altLang="en-US" sz="2800" b="1" spc="50" dirty="0">
                <a:ln w="11430"/>
                <a:gradFill>
                  <a:gsLst>
                    <a:gs pos="25000">
                      <a:schemeClr val="accent2">
                        <a:satMod val="155000"/>
                      </a:schemeClr>
                    </a:gs>
                    <a:gs pos="100000">
                      <a:schemeClr val="accent2">
                        <a:shade val="45000"/>
                        <a:satMod val="165000"/>
                      </a:schemeClr>
                    </a:gs>
                  </a:gsLst>
                  <a:lin ang="5400000"/>
                </a:gradFill>
                <a:latin typeface="+mn-ea"/>
              </a:rPr>
              <a:t>世界反童工日</a:t>
            </a:r>
          </a:p>
        </p:txBody>
      </p:sp>
    </p:spTree>
    <p:extLst>
      <p:ext uri="{BB962C8B-B14F-4D97-AF65-F5344CB8AC3E}">
        <p14:creationId xmlns:p14="http://schemas.microsoft.com/office/powerpoint/2010/main" val="338828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80028" y="601559"/>
            <a:ext cx="6965245" cy="595193"/>
          </a:xfrm>
        </p:spPr>
        <p:txBody>
          <a:bodyPr>
            <a:normAutofit fontScale="90000"/>
          </a:bodyPr>
          <a:lstStyle/>
          <a:p>
            <a:r>
              <a:rPr lang="zh-TW" altLang="en-US" sz="3600" dirty="0"/>
              <a:t>參考</a:t>
            </a:r>
            <a:r>
              <a:rPr lang="zh-TW" altLang="en-US" sz="3600" dirty="0" smtClean="0"/>
              <a:t>資源：</a:t>
            </a:r>
            <a:endParaRPr lang="zh-TW" altLang="en-US" sz="3600" dirty="0"/>
          </a:p>
        </p:txBody>
      </p:sp>
      <p:sp>
        <p:nvSpPr>
          <p:cNvPr id="4" name="文字方塊 3"/>
          <p:cNvSpPr txBox="1"/>
          <p:nvPr/>
        </p:nvSpPr>
        <p:spPr>
          <a:xfrm>
            <a:off x="889349" y="1196752"/>
            <a:ext cx="7376592" cy="6217087"/>
          </a:xfrm>
          <a:prstGeom prst="rect">
            <a:avLst/>
          </a:prstGeom>
          <a:noFill/>
        </p:spPr>
        <p:txBody>
          <a:bodyPr wrap="square" rtlCol="0">
            <a:spAutoFit/>
          </a:bodyPr>
          <a:lstStyle/>
          <a:p>
            <a:r>
              <a:rPr lang="zh-TW" altLang="en-US" sz="1600" dirty="0"/>
              <a:t>岩附由香、白木朋子、水寄僚子，蕘合 譯  </a:t>
            </a:r>
            <a:r>
              <a:rPr lang="en-US" altLang="zh-TW" sz="1600" dirty="0"/>
              <a:t>(2013)  《</a:t>
            </a:r>
            <a:r>
              <a:rPr lang="zh-TW" altLang="en-US" sz="1600" i="1" dirty="0"/>
              <a:t>我八歲，我在可可田工作</a:t>
            </a:r>
            <a:r>
              <a:rPr lang="en-US" altLang="zh-TW" sz="1600" i="1" dirty="0"/>
              <a:t>》</a:t>
            </a:r>
            <a:r>
              <a:rPr lang="zh-TW" altLang="en-US" sz="1600" i="1" dirty="0"/>
              <a:t>。臺北市：科寶文化。</a:t>
            </a:r>
            <a:endParaRPr lang="en-US" altLang="zh-TW" sz="1600" dirty="0"/>
          </a:p>
          <a:p>
            <a:r>
              <a:rPr lang="zh-TW" altLang="en-US" sz="1600" dirty="0"/>
              <a:t>張心惟  </a:t>
            </a:r>
            <a:r>
              <a:rPr lang="en-US" altLang="zh-TW" sz="1600" dirty="0"/>
              <a:t>(2015)  〈</a:t>
            </a:r>
            <a:r>
              <a:rPr lang="zh-TW" altLang="en-US" sz="1600" dirty="0"/>
              <a:t>世界反童工日 </a:t>
            </a:r>
            <a:r>
              <a:rPr lang="en-US" altLang="zh-TW" sz="1600" dirty="0"/>
              <a:t>CNN</a:t>
            </a:r>
            <a:r>
              <a:rPr lang="zh-TW" altLang="en-US" sz="1600" dirty="0"/>
              <a:t>徵教育的見證</a:t>
            </a:r>
            <a:r>
              <a:rPr lang="en-US" altLang="zh-TW" sz="1600" dirty="0"/>
              <a:t>〉</a:t>
            </a:r>
            <a:r>
              <a:rPr lang="zh-TW" altLang="en-US" sz="1600" dirty="0"/>
              <a:t>，刊載於</a:t>
            </a:r>
            <a:r>
              <a:rPr lang="en-US" altLang="zh-TW" sz="1600" dirty="0"/>
              <a:t>《</a:t>
            </a:r>
            <a:r>
              <a:rPr lang="zh-TW" altLang="en-US" sz="1600" i="1" dirty="0"/>
              <a:t>台灣醒報</a:t>
            </a:r>
            <a:r>
              <a:rPr lang="en-US" altLang="zh-TW" sz="1600" dirty="0"/>
              <a:t>》</a:t>
            </a:r>
            <a:r>
              <a:rPr lang="zh-TW" altLang="en-US" sz="1600" dirty="0"/>
              <a:t>，第 ，</a:t>
            </a:r>
            <a:r>
              <a:rPr lang="en-US" altLang="zh-TW" sz="1600" dirty="0"/>
              <a:t>2015.06.14</a:t>
            </a:r>
            <a:r>
              <a:rPr lang="zh-TW" altLang="en-US" sz="1600" dirty="0"/>
              <a:t>。 </a:t>
            </a:r>
            <a:r>
              <a:rPr lang="en-US" altLang="zh-TW" sz="1600" dirty="0">
                <a:hlinkClick r:id="rId2"/>
              </a:rPr>
              <a:t>https://anntw.com/articles/20150614-Wvqn</a:t>
            </a:r>
            <a:r>
              <a:rPr lang="zh-TW" altLang="en-US" sz="1600" dirty="0"/>
              <a:t>。</a:t>
            </a:r>
            <a:endParaRPr lang="en-US" altLang="zh-TW" sz="1600" dirty="0"/>
          </a:p>
          <a:p>
            <a:r>
              <a:rPr lang="en-US" altLang="zh-TW" sz="1600" dirty="0"/>
              <a:t>《</a:t>
            </a:r>
            <a:r>
              <a:rPr lang="zh-TW" altLang="en-US" sz="1600" dirty="0"/>
              <a:t>劃破地毯的少年</a:t>
            </a:r>
            <a:r>
              <a:rPr lang="en-US" altLang="zh-TW" sz="1600" dirty="0"/>
              <a:t>》</a:t>
            </a:r>
            <a:r>
              <a:rPr lang="zh-TW" altLang="en-US" sz="1600" dirty="0"/>
              <a:t>、</a:t>
            </a:r>
            <a:r>
              <a:rPr lang="en-US" altLang="zh-TW" sz="1600" dirty="0"/>
              <a:t>《</a:t>
            </a:r>
            <a:r>
              <a:rPr lang="zh-TW" altLang="en-US" sz="1600" dirty="0"/>
              <a:t>解放兒童</a:t>
            </a:r>
            <a:r>
              <a:rPr lang="en-US" altLang="zh-TW" sz="1600" dirty="0"/>
              <a:t>》</a:t>
            </a:r>
            <a:r>
              <a:rPr lang="zh-TW" altLang="en-US" sz="1600" dirty="0"/>
              <a:t>書籍資訊請見投影片內註解。</a:t>
            </a:r>
            <a:endParaRPr lang="en-US" altLang="zh-TW" sz="1600" dirty="0"/>
          </a:p>
          <a:p>
            <a:r>
              <a:rPr lang="zh-TW" altLang="en-US" sz="1600" dirty="0" smtClean="0"/>
              <a:t>紀錄片：</a:t>
            </a:r>
            <a:r>
              <a:rPr lang="en-US" altLang="zh-TW" sz="1600" dirty="0" smtClean="0"/>
              <a:t>《</a:t>
            </a:r>
            <a:r>
              <a:rPr lang="zh-TW" altLang="en-US" sz="1600" dirty="0"/>
              <a:t>巧克力的黑暗</a:t>
            </a:r>
            <a:r>
              <a:rPr lang="zh-TW" altLang="en-US" sz="1600" dirty="0" smtClean="0"/>
              <a:t>面</a:t>
            </a:r>
            <a:r>
              <a:rPr lang="en-US" altLang="zh-TW" sz="1600" dirty="0" smtClean="0"/>
              <a:t>(</a:t>
            </a:r>
            <a:r>
              <a:rPr lang="en-US" altLang="zh-TW" sz="1600" dirty="0"/>
              <a:t>The Dark Side Of Chocolate</a:t>
            </a:r>
            <a:r>
              <a:rPr lang="en-US" altLang="zh-TW" sz="1600" dirty="0" smtClean="0"/>
              <a:t>)》(2010)</a:t>
            </a:r>
          </a:p>
          <a:p>
            <a:r>
              <a:rPr lang="en-US" altLang="zh-TW" sz="1600" dirty="0" smtClean="0"/>
              <a:t> </a:t>
            </a:r>
            <a:r>
              <a:rPr lang="en-US" altLang="zh-TW" sz="1600" dirty="0">
                <a:hlinkClick r:id="rId3"/>
              </a:rPr>
              <a:t>https://</a:t>
            </a:r>
            <a:r>
              <a:rPr lang="en-US" altLang="zh-TW" sz="1600" dirty="0" smtClean="0">
                <a:hlinkClick r:id="rId3"/>
              </a:rPr>
              <a:t>youtu.be/7Vfbv6hNeng</a:t>
            </a:r>
            <a:r>
              <a:rPr lang="zh-TW" altLang="en-US" sz="1600" dirty="0" smtClean="0"/>
              <a:t> （僅有英文字幕）</a:t>
            </a:r>
            <a:endParaRPr lang="en-US" altLang="zh-TW" sz="1600" dirty="0" smtClean="0"/>
          </a:p>
          <a:p>
            <a:r>
              <a:rPr lang="zh-TW" altLang="en-US" sz="1600" dirty="0"/>
              <a:t>國際</a:t>
            </a:r>
            <a:r>
              <a:rPr lang="zh-TW" altLang="en-US" sz="1600" dirty="0" smtClean="0"/>
              <a:t>勞工組織</a:t>
            </a:r>
            <a:r>
              <a:rPr lang="en-US" altLang="zh-TW" sz="1600" dirty="0" smtClean="0"/>
              <a:t>(ILO)</a:t>
            </a:r>
            <a:r>
              <a:rPr lang="zh-TW" altLang="en-US" sz="1600" dirty="0" smtClean="0"/>
              <a:t>相關巧克力生產童工的系列影音、書面出版品</a:t>
            </a:r>
            <a:endParaRPr lang="en-US" altLang="zh-TW" sz="1600" dirty="0" smtClean="0"/>
          </a:p>
          <a:p>
            <a:r>
              <a:rPr lang="en-US" altLang="zh-TW" sz="1400" dirty="0">
                <a:hlinkClick r:id="rId4"/>
              </a:rPr>
              <a:t>http://</a:t>
            </a:r>
            <a:r>
              <a:rPr lang="en-US" altLang="zh-TW" sz="1400" dirty="0" smtClean="0">
                <a:hlinkClick r:id="rId4"/>
              </a:rPr>
              <a:t>www.ilo.org/Search4/search.do?sitelang=en&amp;locale=en_EN&amp;consumercode=ILOHQ_STELLENT_PUBLIC&amp;searchWhat=chocolate+child+labor&amp;searchLanguage=en</a:t>
            </a:r>
            <a:endParaRPr lang="en-US" altLang="zh-TW" sz="1400" dirty="0" smtClean="0"/>
          </a:p>
          <a:p>
            <a:r>
              <a:rPr lang="en-US" altLang="zh-TW" sz="1600" dirty="0"/>
              <a:t>International </a:t>
            </a:r>
            <a:r>
              <a:rPr lang="en-US" altLang="zh-TW" sz="1600" dirty="0" err="1"/>
              <a:t>Labour</a:t>
            </a:r>
            <a:r>
              <a:rPr lang="en-US" altLang="zh-TW" sz="1600" dirty="0"/>
              <a:t> Office (2004) </a:t>
            </a:r>
            <a:r>
              <a:rPr lang="en-US" altLang="zh-TW" sz="1600" i="1" dirty="0"/>
              <a:t>Child </a:t>
            </a:r>
            <a:r>
              <a:rPr lang="en-US" altLang="zh-TW" sz="1600" i="1" dirty="0" err="1"/>
              <a:t>Labour</a:t>
            </a:r>
            <a:r>
              <a:rPr lang="en-US" altLang="zh-TW" sz="1600" i="1" dirty="0"/>
              <a:t>: A Textbook for University Students. Geneva: International </a:t>
            </a:r>
            <a:r>
              <a:rPr lang="en-US" altLang="zh-TW" sz="1600" i="1" dirty="0" err="1"/>
              <a:t>Labour</a:t>
            </a:r>
            <a:r>
              <a:rPr lang="en-US" altLang="zh-TW" sz="1600" i="1" dirty="0"/>
              <a:t> Office  (International </a:t>
            </a:r>
            <a:r>
              <a:rPr lang="en-US" altLang="zh-TW" sz="1600" i="1" dirty="0" err="1"/>
              <a:t>Programe</a:t>
            </a:r>
            <a:r>
              <a:rPr lang="en-US" altLang="zh-TW" sz="1600" i="1" dirty="0"/>
              <a:t> on the Elimination of Child </a:t>
            </a:r>
            <a:r>
              <a:rPr lang="en-US" altLang="zh-TW" sz="1600" i="1" dirty="0" err="1"/>
              <a:t>Labour</a:t>
            </a:r>
            <a:r>
              <a:rPr lang="en-US" altLang="zh-TW" sz="1600" i="1" dirty="0"/>
              <a:t>).</a:t>
            </a:r>
            <a:endParaRPr lang="zh-TW" altLang="zh-TW" sz="1600" dirty="0"/>
          </a:p>
          <a:p>
            <a:r>
              <a:rPr lang="en-US" altLang="zh-TW" sz="1600" dirty="0"/>
              <a:t>— (2016) </a:t>
            </a:r>
            <a:r>
              <a:rPr lang="en-US" altLang="zh-TW" sz="1600" i="1" dirty="0"/>
              <a:t>Trade Unions and Child </a:t>
            </a:r>
            <a:r>
              <a:rPr lang="en-US" altLang="zh-TW" sz="1600" i="1" dirty="0" err="1"/>
              <a:t>Labour</a:t>
            </a:r>
            <a:r>
              <a:rPr lang="en-US" altLang="zh-TW" sz="1600" i="1" dirty="0"/>
              <a:t>: A TOOL FOR ACTION. Geneva: International </a:t>
            </a:r>
            <a:r>
              <a:rPr lang="en-US" altLang="zh-TW" sz="1600" i="1" dirty="0" err="1"/>
              <a:t>Labour</a:t>
            </a:r>
            <a:r>
              <a:rPr lang="en-US" altLang="zh-TW" sz="1600" i="1" dirty="0"/>
              <a:t> Office.</a:t>
            </a:r>
            <a:endParaRPr lang="zh-TW" altLang="zh-TW" sz="1600" dirty="0"/>
          </a:p>
          <a:p>
            <a:r>
              <a:rPr lang="en-US" altLang="zh-TW" sz="1600" dirty="0" smtClean="0"/>
              <a:t>O‘Keefe</a:t>
            </a:r>
            <a:r>
              <a:rPr lang="en-US" altLang="zh-TW" sz="1600" dirty="0"/>
              <a:t>, Brian, Photographs by Benjamin Lowy  (2016)  </a:t>
            </a:r>
            <a:r>
              <a:rPr lang="zh-TW" altLang="zh-TW" sz="1600" dirty="0"/>
              <a:t>《</a:t>
            </a:r>
            <a:r>
              <a:rPr lang="en-US" altLang="zh-TW" sz="1600" i="1" dirty="0"/>
              <a:t>Bitter Sweets</a:t>
            </a:r>
            <a:r>
              <a:rPr lang="zh-TW" altLang="zh-TW" sz="1600" dirty="0"/>
              <a:t>》。</a:t>
            </a:r>
            <a:r>
              <a:rPr lang="en-US" altLang="zh-TW" sz="1600" dirty="0"/>
              <a:t>Web Site</a:t>
            </a:r>
            <a:r>
              <a:rPr lang="zh-TW" altLang="zh-TW" sz="1600" dirty="0"/>
              <a:t>：</a:t>
            </a:r>
            <a:r>
              <a:rPr lang="en-US" altLang="zh-TW" sz="1600" dirty="0" smtClean="0"/>
              <a:t>Fortune.</a:t>
            </a:r>
            <a:r>
              <a:rPr lang="zh-TW" altLang="en-US" sz="1600" smtClean="0"/>
              <a:t> </a:t>
            </a:r>
            <a:r>
              <a:rPr lang="en-US" altLang="zh-TW" sz="1600" smtClean="0"/>
              <a:t> </a:t>
            </a:r>
            <a:r>
              <a:rPr lang="en-US" altLang="zh-TW" sz="1600" dirty="0"/>
              <a:t>http://fortune.com/big-chocolate-child-labor/</a:t>
            </a:r>
            <a:r>
              <a:rPr lang="zh-TW" altLang="zh-TW" sz="1600" dirty="0"/>
              <a:t>。</a:t>
            </a:r>
          </a:p>
          <a:p>
            <a:r>
              <a:rPr lang="en-US" altLang="zh-TW" sz="1600" dirty="0"/>
              <a:t>The </a:t>
            </a:r>
            <a:r>
              <a:rPr lang="en-US" altLang="zh-TW" sz="1600" dirty="0" err="1"/>
              <a:t>Borgen</a:t>
            </a:r>
            <a:r>
              <a:rPr lang="en-US" altLang="zh-TW" sz="1600" dirty="0"/>
              <a:t> Project, </a:t>
            </a:r>
            <a:r>
              <a:rPr lang="en-US" altLang="zh-TW" sz="1600" b="1" u="sng" dirty="0">
                <a:hlinkClick r:id="rId5"/>
              </a:rPr>
              <a:t>Forms of Modern Day Child Labor </a:t>
            </a:r>
            <a:r>
              <a:rPr lang="zh-TW" altLang="zh-TW" sz="1600" b="1" dirty="0"/>
              <a:t>（現代各類童工情形）</a:t>
            </a:r>
            <a:r>
              <a:rPr lang="en-US" altLang="zh-TW" sz="1600" u="sng" dirty="0">
                <a:hlinkClick r:id="rId5"/>
              </a:rPr>
              <a:t>http://borgenproject.org/forms-modern-day-child-labor/</a:t>
            </a:r>
            <a:endParaRPr lang="zh-TW" altLang="zh-TW" sz="1600" dirty="0"/>
          </a:p>
          <a:p>
            <a:r>
              <a:rPr lang="en-US" altLang="zh-TW" sz="1600" dirty="0"/>
              <a:t>TSH OXENREIDER</a:t>
            </a:r>
            <a:r>
              <a:rPr lang="zh-TW" altLang="zh-TW" sz="1600" dirty="0"/>
              <a:t>，</a:t>
            </a:r>
            <a:r>
              <a:rPr lang="en-US" altLang="zh-TW" sz="1600" i="1" dirty="0"/>
              <a:t>Chocolate: the industry’s hidden truth (and the easy stuff we can do to still enjoy it)  </a:t>
            </a:r>
            <a:r>
              <a:rPr lang="en-US" altLang="zh-TW" sz="1600" i="1" u="sng" dirty="0">
                <a:hlinkClick r:id="rId6"/>
              </a:rPr>
              <a:t>http://theartofsimple.net/chocolate/</a:t>
            </a:r>
            <a:endParaRPr lang="en-US" altLang="zh-TW" sz="1600" i="1" dirty="0" smtClean="0"/>
          </a:p>
          <a:p>
            <a:endParaRPr lang="en-US" altLang="zh-TW" sz="1200" i="1" dirty="0"/>
          </a:p>
          <a:p>
            <a:endParaRPr lang="en-US" altLang="zh-TW" dirty="0" smtClean="0"/>
          </a:p>
          <a:p>
            <a:endParaRPr lang="en-US" altLang="zh-TW" dirty="0" smtClean="0"/>
          </a:p>
          <a:p>
            <a:endParaRPr lang="zh-TW" altLang="en-US" dirty="0"/>
          </a:p>
        </p:txBody>
      </p:sp>
    </p:spTree>
    <p:extLst>
      <p:ext uri="{BB962C8B-B14F-4D97-AF65-F5344CB8AC3E}">
        <p14:creationId xmlns:p14="http://schemas.microsoft.com/office/powerpoint/2010/main" val="16608738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b="1" dirty="0" smtClean="0">
                <a:latin typeface="標楷體" panose="03000509000000000000" pitchFamily="65" charset="-120"/>
                <a:ea typeface="標楷體" panose="03000509000000000000" pitchFamily="65" charset="-120"/>
              </a:rPr>
              <a:t>同學說看看，</a:t>
            </a:r>
            <a:r>
              <a:rPr lang="en-US" altLang="zh-TW" b="1" dirty="0" smtClean="0">
                <a:latin typeface="標楷體" panose="03000509000000000000" pitchFamily="65" charset="-120"/>
                <a:ea typeface="標楷體" panose="03000509000000000000" pitchFamily="65" charset="-120"/>
              </a:rPr>
              <a:t/>
            </a:r>
            <a:br>
              <a:rPr lang="en-US" altLang="zh-TW" b="1" dirty="0" smtClean="0">
                <a:latin typeface="標楷體" panose="03000509000000000000" pitchFamily="65" charset="-120"/>
                <a:ea typeface="標楷體" panose="03000509000000000000" pitchFamily="65" charset="-120"/>
              </a:rPr>
            </a:br>
            <a:r>
              <a:rPr lang="zh-TW" altLang="en-US" b="1" dirty="0" smtClean="0">
                <a:latin typeface="標楷體" panose="03000509000000000000" pitchFamily="65" charset="-120"/>
                <a:ea typeface="標楷體" panose="03000509000000000000" pitchFamily="65" charset="-120"/>
              </a:rPr>
              <a:t>巧克力是用什麼做的？</a:t>
            </a:r>
            <a:endParaRPr lang="zh-TW" altLang="en-US" b="1" dirty="0">
              <a:latin typeface="標楷體" panose="03000509000000000000" pitchFamily="65" charset="-120"/>
              <a:ea typeface="標楷體" panose="03000509000000000000" pitchFamily="65" charset="-120"/>
            </a:endParaRPr>
          </a:p>
        </p:txBody>
      </p:sp>
      <p:pic>
        <p:nvPicPr>
          <p:cNvPr id="4" name="內容版面配置區 3"/>
          <p:cNvPicPr>
            <a:picLocks noGrp="1" noChangeAspect="1"/>
          </p:cNvPicPr>
          <p:nvPr>
            <p:ph idx="1"/>
          </p:nvPr>
        </p:nvPicPr>
        <p:blipFill>
          <a:blip r:embed="rId3"/>
          <a:stretch>
            <a:fillRect/>
          </a:stretch>
        </p:blipFill>
        <p:spPr>
          <a:xfrm>
            <a:off x="2613819" y="2601913"/>
            <a:ext cx="3895725" cy="2638425"/>
          </a:xfrm>
          <a:prstGeom prst="rect">
            <a:avLst/>
          </a:prstGeom>
        </p:spPr>
      </p:pic>
    </p:spTree>
    <p:extLst>
      <p:ext uri="{BB962C8B-B14F-4D97-AF65-F5344CB8AC3E}">
        <p14:creationId xmlns:p14="http://schemas.microsoft.com/office/powerpoint/2010/main" val="105034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36" y="238637"/>
            <a:ext cx="8106632" cy="6079975"/>
          </a:xfrm>
          <a:prstGeom prst="rect">
            <a:avLst/>
          </a:prstGeom>
        </p:spPr>
      </p:pic>
      <p:sp>
        <p:nvSpPr>
          <p:cNvPr id="8" name="文字方塊 7"/>
          <p:cNvSpPr txBox="1"/>
          <p:nvPr/>
        </p:nvSpPr>
        <p:spPr>
          <a:xfrm>
            <a:off x="123354" y="6365003"/>
            <a:ext cx="8913142" cy="523220"/>
          </a:xfrm>
          <a:prstGeom prst="rect">
            <a:avLst/>
          </a:prstGeom>
          <a:noFill/>
        </p:spPr>
        <p:txBody>
          <a:bodyPr wrap="square" rtlCol="0">
            <a:spAutoFit/>
          </a:bodyPr>
          <a:lstStyle/>
          <a:p>
            <a:r>
              <a:rPr lang="zh-TW" altLang="en-US" sz="1400" dirty="0" smtClean="0">
                <a:solidFill>
                  <a:schemeClr val="bg1">
                    <a:lumMod val="85000"/>
                  </a:schemeClr>
                </a:solidFill>
              </a:rPr>
              <a:t>數據參考自</a:t>
            </a:r>
            <a:r>
              <a:rPr lang="en-US" altLang="zh-TW" sz="1400" dirty="0">
                <a:solidFill>
                  <a:schemeClr val="bg1">
                    <a:lumMod val="85000"/>
                  </a:schemeClr>
                </a:solidFill>
                <a:hlinkClick r:id="rId4"/>
              </a:rPr>
              <a:t>https://chocolateclass.wordpress.com/tag/child-labor</a:t>
            </a:r>
            <a:r>
              <a:rPr lang="en-US" altLang="zh-TW" sz="1400" dirty="0" smtClean="0">
                <a:solidFill>
                  <a:schemeClr val="bg1">
                    <a:lumMod val="85000"/>
                  </a:schemeClr>
                </a:solidFill>
                <a:hlinkClick r:id="rId4"/>
              </a:rPr>
              <a:t>/</a:t>
            </a:r>
            <a:endParaRPr lang="en-US" altLang="zh-TW" sz="1400" dirty="0" smtClean="0">
              <a:solidFill>
                <a:schemeClr val="bg1">
                  <a:lumMod val="85000"/>
                </a:schemeClr>
              </a:solidFill>
            </a:endParaRPr>
          </a:p>
          <a:p>
            <a:r>
              <a:rPr lang="zh-TW" altLang="en-US" sz="1400" dirty="0">
                <a:solidFill>
                  <a:schemeClr val="bg1">
                    <a:lumMod val="85000"/>
                  </a:schemeClr>
                </a:solidFill>
              </a:rPr>
              <a:t>圖片參考</a:t>
            </a:r>
            <a:r>
              <a:rPr lang="zh-TW" altLang="en-US" sz="1400" dirty="0" smtClean="0">
                <a:solidFill>
                  <a:schemeClr val="bg1">
                    <a:lumMod val="85000"/>
                  </a:schemeClr>
                </a:solidFill>
              </a:rPr>
              <a:t>自</a:t>
            </a:r>
            <a:r>
              <a:rPr lang="en-US" altLang="zh-TW" sz="1400" dirty="0">
                <a:solidFill>
                  <a:schemeClr val="bg1">
                    <a:lumMod val="85000"/>
                  </a:schemeClr>
                </a:solidFill>
              </a:rPr>
              <a:t>https://www.haikudeck.com/the-story-of-cocoa-education-presentation-h4XWjaSATE#slide2</a:t>
            </a:r>
            <a:endParaRPr lang="zh-TW" altLang="en-US" sz="1400" dirty="0">
              <a:solidFill>
                <a:schemeClr val="bg1">
                  <a:lumMod val="85000"/>
                </a:schemeClr>
              </a:solidFill>
            </a:endParaRPr>
          </a:p>
        </p:txBody>
      </p:sp>
      <p:sp>
        <p:nvSpPr>
          <p:cNvPr id="5" name="文字方塊 4"/>
          <p:cNvSpPr txBox="1"/>
          <p:nvPr/>
        </p:nvSpPr>
        <p:spPr>
          <a:xfrm>
            <a:off x="5948790" y="5949280"/>
            <a:ext cx="2475082" cy="369332"/>
          </a:xfrm>
          <a:prstGeom prst="rect">
            <a:avLst/>
          </a:prstGeom>
          <a:noFill/>
        </p:spPr>
        <p:txBody>
          <a:bodyPr wrap="square" rtlCol="0">
            <a:spAutoFit/>
          </a:bodyPr>
          <a:lstStyle/>
          <a:p>
            <a:r>
              <a:rPr lang="zh-TW" altLang="en-US" dirty="0" smtClean="0">
                <a:solidFill>
                  <a:schemeClr val="accent2">
                    <a:lumMod val="60000"/>
                    <a:lumOff val="40000"/>
                  </a:schemeClr>
                </a:solidFill>
              </a:rPr>
              <a:t>製成巧克力與可可飲料</a:t>
            </a:r>
            <a:endParaRPr lang="zh-TW" altLang="en-US" dirty="0">
              <a:solidFill>
                <a:schemeClr val="accent2">
                  <a:lumMod val="60000"/>
                  <a:lumOff val="40000"/>
                </a:schemeClr>
              </a:solidFill>
            </a:endParaRPr>
          </a:p>
        </p:txBody>
      </p:sp>
      <p:sp>
        <p:nvSpPr>
          <p:cNvPr id="9" name="文字方塊 8"/>
          <p:cNvSpPr txBox="1"/>
          <p:nvPr/>
        </p:nvSpPr>
        <p:spPr>
          <a:xfrm>
            <a:off x="5292791" y="6394536"/>
            <a:ext cx="1846372" cy="307777"/>
          </a:xfrm>
          <a:prstGeom prst="rect">
            <a:avLst/>
          </a:prstGeom>
          <a:noFill/>
        </p:spPr>
        <p:txBody>
          <a:bodyPr wrap="square" rtlCol="0">
            <a:spAutoFit/>
          </a:bodyPr>
          <a:lstStyle/>
          <a:p>
            <a:r>
              <a:rPr lang="zh-TW" altLang="en-US" sz="1400" dirty="0">
                <a:solidFill>
                  <a:schemeClr val="bg1">
                    <a:lumMod val="85000"/>
                  </a:schemeClr>
                </a:solidFill>
              </a:rPr>
              <a:t>產</a:t>
            </a:r>
            <a:r>
              <a:rPr lang="zh-TW" altLang="en-US" sz="1400" dirty="0" smtClean="0">
                <a:solidFill>
                  <a:schemeClr val="bg1">
                    <a:lumMod val="85000"/>
                  </a:schemeClr>
                </a:solidFill>
              </a:rPr>
              <a:t>品照片為</a:t>
            </a:r>
            <a:r>
              <a:rPr lang="en-US" altLang="zh-TW" sz="1400" dirty="0" smtClean="0">
                <a:solidFill>
                  <a:schemeClr val="bg1">
                    <a:lumMod val="85000"/>
                  </a:schemeClr>
                </a:solidFill>
              </a:rPr>
              <a:t>CC0</a:t>
            </a:r>
            <a:r>
              <a:rPr lang="zh-TW" altLang="en-US" sz="1400" dirty="0" smtClean="0">
                <a:solidFill>
                  <a:schemeClr val="bg1">
                    <a:lumMod val="85000"/>
                  </a:schemeClr>
                </a:solidFill>
              </a:rPr>
              <a:t>圖片</a:t>
            </a:r>
            <a:endParaRPr lang="zh-TW" altLang="en-US" sz="1400" dirty="0">
              <a:solidFill>
                <a:schemeClr val="bg1">
                  <a:lumMod val="85000"/>
                </a:schemeClr>
              </a:solidFill>
            </a:endParaRPr>
          </a:p>
        </p:txBody>
      </p:sp>
      <p:sp>
        <p:nvSpPr>
          <p:cNvPr id="4" name="文字方塊 3"/>
          <p:cNvSpPr txBox="1"/>
          <p:nvPr/>
        </p:nvSpPr>
        <p:spPr>
          <a:xfrm>
            <a:off x="1475656" y="3789040"/>
            <a:ext cx="1584176" cy="369332"/>
          </a:xfrm>
          <a:prstGeom prst="rect">
            <a:avLst/>
          </a:prstGeom>
          <a:solidFill>
            <a:srgbClr val="0070C0"/>
          </a:solidFill>
        </p:spPr>
        <p:txBody>
          <a:bodyPr wrap="square" rtlCol="0">
            <a:spAutoFit/>
          </a:bodyPr>
          <a:lstStyle/>
          <a:p>
            <a:r>
              <a:rPr lang="zh-TW" altLang="en-US" dirty="0" smtClean="0">
                <a:solidFill>
                  <a:schemeClr val="bg1"/>
                </a:solidFill>
              </a:rPr>
              <a:t>拉丁美洲</a:t>
            </a:r>
            <a:r>
              <a:rPr lang="en-US" altLang="zh-TW" dirty="0" smtClean="0">
                <a:solidFill>
                  <a:schemeClr val="bg1"/>
                </a:solidFill>
              </a:rPr>
              <a:t>16%</a:t>
            </a:r>
            <a:endParaRPr lang="zh-TW" altLang="en-US" dirty="0">
              <a:solidFill>
                <a:schemeClr val="bg1"/>
              </a:solidFill>
            </a:endParaRPr>
          </a:p>
        </p:txBody>
      </p:sp>
      <p:sp>
        <p:nvSpPr>
          <p:cNvPr id="10" name="文字方塊 9"/>
          <p:cNvSpPr txBox="1"/>
          <p:nvPr/>
        </p:nvSpPr>
        <p:spPr>
          <a:xfrm>
            <a:off x="4187326" y="3243831"/>
            <a:ext cx="1105465" cy="369332"/>
          </a:xfrm>
          <a:prstGeom prst="rect">
            <a:avLst/>
          </a:prstGeom>
          <a:solidFill>
            <a:srgbClr val="0070C0"/>
          </a:solidFill>
        </p:spPr>
        <p:txBody>
          <a:bodyPr wrap="square" rtlCol="0">
            <a:spAutoFit/>
          </a:bodyPr>
          <a:lstStyle/>
          <a:p>
            <a:r>
              <a:rPr lang="zh-TW" altLang="en-US" dirty="0" smtClean="0">
                <a:solidFill>
                  <a:schemeClr val="bg1"/>
                </a:solidFill>
              </a:rPr>
              <a:t>西非</a:t>
            </a:r>
            <a:r>
              <a:rPr lang="en-US" altLang="zh-TW" dirty="0" smtClean="0">
                <a:solidFill>
                  <a:schemeClr val="bg1"/>
                </a:solidFill>
              </a:rPr>
              <a:t>72%</a:t>
            </a:r>
            <a:endParaRPr lang="zh-TW" altLang="en-US" dirty="0">
              <a:solidFill>
                <a:schemeClr val="bg1"/>
              </a:solidFill>
            </a:endParaRPr>
          </a:p>
        </p:txBody>
      </p:sp>
      <p:sp>
        <p:nvSpPr>
          <p:cNvPr id="11" name="文字方塊 10"/>
          <p:cNvSpPr txBox="1"/>
          <p:nvPr/>
        </p:nvSpPr>
        <p:spPr>
          <a:xfrm>
            <a:off x="5581529" y="4503583"/>
            <a:ext cx="1814161" cy="646331"/>
          </a:xfrm>
          <a:prstGeom prst="rect">
            <a:avLst/>
          </a:prstGeom>
          <a:solidFill>
            <a:srgbClr val="0070C0"/>
          </a:solidFill>
        </p:spPr>
        <p:txBody>
          <a:bodyPr wrap="square" rtlCol="0">
            <a:spAutoFit/>
          </a:bodyPr>
          <a:lstStyle/>
          <a:p>
            <a:r>
              <a:rPr lang="zh-TW" altLang="en-US" dirty="0" smtClean="0">
                <a:solidFill>
                  <a:schemeClr val="bg1"/>
                </a:solidFill>
              </a:rPr>
              <a:t>印度、馬來西亞、印尼</a:t>
            </a:r>
            <a:r>
              <a:rPr lang="zh-TW" altLang="en-US" dirty="0">
                <a:solidFill>
                  <a:schemeClr val="bg1"/>
                </a:solidFill>
              </a:rPr>
              <a:t> </a:t>
            </a:r>
            <a:r>
              <a:rPr lang="en-US" altLang="zh-TW" dirty="0" smtClean="0">
                <a:solidFill>
                  <a:schemeClr val="bg1"/>
                </a:solidFill>
              </a:rPr>
              <a:t>12%</a:t>
            </a:r>
            <a:endParaRPr lang="zh-TW" altLang="en-US" dirty="0">
              <a:solidFill>
                <a:schemeClr val="bg1"/>
              </a:solidFill>
            </a:endParaRPr>
          </a:p>
        </p:txBody>
      </p:sp>
      <p:sp>
        <p:nvSpPr>
          <p:cNvPr id="12" name="文字方塊 11"/>
          <p:cNvSpPr txBox="1"/>
          <p:nvPr/>
        </p:nvSpPr>
        <p:spPr>
          <a:xfrm>
            <a:off x="4247100" y="3732167"/>
            <a:ext cx="1224136" cy="369332"/>
          </a:xfrm>
          <a:prstGeom prst="rect">
            <a:avLst/>
          </a:prstGeom>
          <a:solidFill>
            <a:srgbClr val="0070C0"/>
          </a:solidFill>
        </p:spPr>
        <p:txBody>
          <a:bodyPr wrap="square" rtlCol="0">
            <a:spAutoFit/>
          </a:bodyPr>
          <a:lstStyle/>
          <a:p>
            <a:r>
              <a:rPr lang="zh-TW" altLang="en-US" dirty="0" smtClean="0">
                <a:solidFill>
                  <a:schemeClr val="bg1"/>
                </a:solidFill>
              </a:rPr>
              <a:t>產量最多</a:t>
            </a:r>
            <a:endParaRPr lang="zh-TW" altLang="en-US" dirty="0">
              <a:solidFill>
                <a:schemeClr val="bg1"/>
              </a:solidFill>
            </a:endParaRPr>
          </a:p>
        </p:txBody>
      </p:sp>
      <p:pic>
        <p:nvPicPr>
          <p:cNvPr id="13" name="內容版面配置區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2764" y="4978116"/>
            <a:ext cx="862892" cy="934436"/>
          </a:xfrm>
          <a:prstGeom prst="rect">
            <a:avLst/>
          </a:prstGeom>
        </p:spPr>
      </p:pic>
      <p:pic>
        <p:nvPicPr>
          <p:cNvPr id="15" name="圖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3844" y="4916442"/>
            <a:ext cx="817432" cy="1094471"/>
          </a:xfrm>
          <a:prstGeom prst="rect">
            <a:avLst/>
          </a:prstGeom>
        </p:spPr>
      </p:pic>
      <p:pic>
        <p:nvPicPr>
          <p:cNvPr id="17" name="圖片 16"/>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469" r="98750">
                        <a14:foregroundMark x1="21927" y1="20500" x2="21927" y2="20500"/>
                        <a14:foregroundMark x1="14286" y1="35000" x2="14286" y2="35000"/>
                        <a14:foregroundMark x1="15282" y1="52000" x2="15282" y2="52000"/>
                        <a14:foregroundMark x1="9635" y1="59500" x2="9635" y2="59500"/>
                        <a14:foregroundMark x1="5648" y1="72500" x2="5648" y2="72500"/>
                        <a14:foregroundMark x1="17276" y1="68000" x2="17276" y2="68000"/>
                        <a14:foregroundMark x1="20930" y1="58000" x2="20930" y2="58000"/>
                        <a14:backgroundMark x1="75083" y1="74000" x2="75083" y2="74000"/>
                        <a14:backgroundMark x1="75083" y1="94000" x2="75083" y2="94000"/>
                      </a14:backgroundRemoval>
                    </a14:imgEffect>
                  </a14:imgLayer>
                </a14:imgProps>
              </a:ext>
              <a:ext uri="{28A0092B-C50C-407E-A947-70E740481C1C}">
                <a14:useLocalDpi xmlns:a14="http://schemas.microsoft.com/office/drawing/2010/main" val="0"/>
              </a:ext>
            </a:extLst>
          </a:blip>
          <a:stretch>
            <a:fillRect/>
          </a:stretch>
        </p:blipFill>
        <p:spPr>
          <a:xfrm>
            <a:off x="5828282" y="5127557"/>
            <a:ext cx="1250368" cy="832277"/>
          </a:xfrm>
          <a:prstGeom prst="rect">
            <a:avLst/>
          </a:prstGeom>
        </p:spPr>
      </p:pic>
      <p:sp>
        <p:nvSpPr>
          <p:cNvPr id="16" name="文字方塊 15"/>
          <p:cNvSpPr txBox="1"/>
          <p:nvPr/>
        </p:nvSpPr>
        <p:spPr>
          <a:xfrm>
            <a:off x="480815" y="245994"/>
            <a:ext cx="8091216" cy="584775"/>
          </a:xfrm>
          <a:prstGeom prst="rect">
            <a:avLst/>
          </a:prstGeom>
          <a:solidFill>
            <a:srgbClr val="C00000"/>
          </a:solidFill>
        </p:spPr>
        <p:txBody>
          <a:bodyPr wrap="square" rtlCol="0">
            <a:spAutoFit/>
          </a:bodyPr>
          <a:lstStyle/>
          <a:p>
            <a:pPr algn="ctr"/>
            <a:r>
              <a:rPr lang="zh-TW" altLang="en-US" sz="3200" b="1" dirty="0">
                <a:solidFill>
                  <a:schemeClr val="bg1"/>
                </a:solidFill>
                <a:latin typeface="標楷體" panose="03000509000000000000" pitchFamily="65" charset="-120"/>
                <a:ea typeface="標楷體" panose="03000509000000000000" pitchFamily="65" charset="-120"/>
              </a:rPr>
              <a:t>從數據觀察， 何處的可可果產量最多？</a:t>
            </a:r>
          </a:p>
        </p:txBody>
      </p:sp>
    </p:spTree>
    <p:extLst>
      <p:ext uri="{BB962C8B-B14F-4D97-AF65-F5344CB8AC3E}">
        <p14:creationId xmlns:p14="http://schemas.microsoft.com/office/powerpoint/2010/main" val="24660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3" cstate="print">
            <a:clrChange>
              <a:clrFrom>
                <a:srgbClr val="392A27"/>
              </a:clrFrom>
              <a:clrTo>
                <a:srgbClr val="392A27">
                  <a:alpha val="0"/>
                </a:srgbClr>
              </a:clrTo>
            </a:clrChang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12350" r="8497"/>
          <a:stretch/>
        </p:blipFill>
        <p:spPr bwMode="auto">
          <a:xfrm>
            <a:off x="3884788" y="311994"/>
            <a:ext cx="4922836" cy="3145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94828" y="3457532"/>
            <a:ext cx="5512796" cy="310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4392" t="9206" r="35562" b="6256"/>
          <a:stretch/>
        </p:blipFill>
        <p:spPr bwMode="auto">
          <a:xfrm>
            <a:off x="332606" y="304026"/>
            <a:ext cx="4838203" cy="3153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5041" t="6746" r="7228"/>
          <a:stretch/>
        </p:blipFill>
        <p:spPr bwMode="auto">
          <a:xfrm>
            <a:off x="332606" y="3457532"/>
            <a:ext cx="4383410" cy="3109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圓角矩形 3"/>
          <p:cNvSpPr/>
          <p:nvPr/>
        </p:nvSpPr>
        <p:spPr>
          <a:xfrm>
            <a:off x="3059832" y="2665444"/>
            <a:ext cx="3403220" cy="158417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spcBef>
                <a:spcPts val="600"/>
              </a:spcBef>
              <a:spcAft>
                <a:spcPts val="600"/>
              </a:spcAft>
            </a:pPr>
            <a:r>
              <a:rPr lang="zh-TW" altLang="en-US" sz="2500" dirty="0" smtClean="0">
                <a:latin typeface="+mn-ea"/>
              </a:rPr>
              <a:t>在</a:t>
            </a:r>
            <a:r>
              <a:rPr lang="zh-TW" altLang="en-US" sz="2500" u="sng" dirty="0">
                <a:latin typeface="+mn-ea"/>
              </a:rPr>
              <a:t>西</a:t>
            </a:r>
            <a:r>
              <a:rPr lang="zh-TW" altLang="en-US" sz="2500" u="sng" dirty="0" smtClean="0">
                <a:latin typeface="+mn-ea"/>
              </a:rPr>
              <a:t>非</a:t>
            </a:r>
            <a:r>
              <a:rPr lang="zh-TW" altLang="en-US" sz="2500" dirty="0" smtClean="0">
                <a:latin typeface="+mn-ea"/>
              </a:rPr>
              <a:t>，有些兒童</a:t>
            </a:r>
            <a:endParaRPr lang="en-US" altLang="zh-TW" sz="2500" dirty="0" smtClean="0">
              <a:latin typeface="+mn-ea"/>
            </a:endParaRPr>
          </a:p>
          <a:p>
            <a:pPr algn="ctr">
              <a:spcBef>
                <a:spcPts val="600"/>
              </a:spcBef>
              <a:spcAft>
                <a:spcPts val="600"/>
              </a:spcAft>
            </a:pPr>
            <a:r>
              <a:rPr lang="zh-TW" altLang="en-US" sz="2500" dirty="0">
                <a:latin typeface="+mn-ea"/>
              </a:rPr>
              <a:t>不能上學、不能</a:t>
            </a:r>
            <a:r>
              <a:rPr lang="zh-TW" altLang="en-US" sz="2500" dirty="0" smtClean="0">
                <a:latin typeface="+mn-ea"/>
              </a:rPr>
              <a:t>遊戲</a:t>
            </a:r>
            <a:endParaRPr lang="en-US" altLang="zh-TW" sz="2500" dirty="0" smtClean="0">
              <a:latin typeface="+mn-ea"/>
            </a:endParaRPr>
          </a:p>
          <a:p>
            <a:pPr algn="ctr">
              <a:spcBef>
                <a:spcPts val="600"/>
              </a:spcBef>
              <a:spcAft>
                <a:spcPts val="600"/>
              </a:spcAft>
            </a:pPr>
            <a:r>
              <a:rPr lang="zh-TW" altLang="en-US" sz="2500" dirty="0" smtClean="0">
                <a:latin typeface="+mn-ea"/>
              </a:rPr>
              <a:t>被迫在可可田工作</a:t>
            </a:r>
            <a:endParaRPr lang="zh-TW" altLang="en-US" sz="2500" dirty="0">
              <a:latin typeface="+mn-ea"/>
            </a:endParaRPr>
          </a:p>
        </p:txBody>
      </p:sp>
      <p:sp>
        <p:nvSpPr>
          <p:cNvPr id="2" name="文字方塊 1"/>
          <p:cNvSpPr txBox="1"/>
          <p:nvPr/>
        </p:nvSpPr>
        <p:spPr>
          <a:xfrm>
            <a:off x="179512" y="6558480"/>
            <a:ext cx="8784976" cy="369332"/>
          </a:xfrm>
          <a:prstGeom prst="rect">
            <a:avLst/>
          </a:prstGeom>
          <a:noFill/>
        </p:spPr>
        <p:txBody>
          <a:bodyPr wrap="square" rtlCol="0">
            <a:spAutoFit/>
          </a:bodyPr>
          <a:lstStyle/>
          <a:p>
            <a:r>
              <a:rPr lang="zh-TW" altLang="en-US" sz="1600" dirty="0" smtClean="0">
                <a:solidFill>
                  <a:schemeClr val="bg1">
                    <a:lumMod val="85000"/>
                  </a:schemeClr>
                </a:solidFill>
              </a:rPr>
              <a:t>圖片取自：</a:t>
            </a:r>
            <a:r>
              <a:rPr lang="en-US" altLang="zh-TW" sz="1600" dirty="0">
                <a:solidFill>
                  <a:schemeClr val="bg1">
                    <a:lumMod val="85000"/>
                  </a:schemeClr>
                </a:solidFill>
                <a:hlinkClick r:id="rId11"/>
              </a:rPr>
              <a:t>http://theartofsimple.net/chocolate</a:t>
            </a:r>
            <a:r>
              <a:rPr lang="en-US" altLang="zh-TW" sz="1600" dirty="0" smtClean="0">
                <a:solidFill>
                  <a:schemeClr val="bg1">
                    <a:lumMod val="85000"/>
                  </a:schemeClr>
                </a:solidFill>
                <a:hlinkClick r:id="rId11"/>
              </a:rPr>
              <a:t>/</a:t>
            </a:r>
            <a:r>
              <a:rPr lang="zh-TW" altLang="en-US" sz="1600" dirty="0" smtClean="0">
                <a:solidFill>
                  <a:schemeClr val="bg1">
                    <a:lumMod val="85000"/>
                  </a:schemeClr>
                </a:solidFill>
              </a:rPr>
              <a:t>、</a:t>
            </a:r>
            <a:r>
              <a:rPr lang="en-US" altLang="zh-TW" sz="1600" dirty="0">
                <a:solidFill>
                  <a:schemeClr val="bg1">
                    <a:lumMod val="85000"/>
                  </a:schemeClr>
                </a:solidFill>
              </a:rPr>
              <a:t>http://fortune.com/big-chocolate-child-labor</a:t>
            </a:r>
            <a:r>
              <a:rPr lang="en-US" altLang="zh-TW" dirty="0">
                <a:solidFill>
                  <a:schemeClr val="bg1">
                    <a:lumMod val="85000"/>
                  </a:schemeClr>
                </a:solidFill>
              </a:rPr>
              <a:t>/</a:t>
            </a:r>
            <a:endParaRPr lang="zh-TW" altLang="en-US" dirty="0">
              <a:solidFill>
                <a:schemeClr val="bg1">
                  <a:lumMod val="85000"/>
                </a:schemeClr>
              </a:solidFill>
            </a:endParaRPr>
          </a:p>
        </p:txBody>
      </p:sp>
    </p:spTree>
    <p:extLst>
      <p:ext uri="{BB962C8B-B14F-4D97-AF65-F5344CB8AC3E}">
        <p14:creationId xmlns:p14="http://schemas.microsoft.com/office/powerpoint/2010/main" val="704354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92910" y="6105904"/>
            <a:ext cx="4572000" cy="215444"/>
          </a:xfrm>
          <a:prstGeom prst="rect">
            <a:avLst/>
          </a:prstGeom>
        </p:spPr>
        <p:txBody>
          <a:bodyPr>
            <a:spAutoFit/>
          </a:bodyPr>
          <a:lstStyle/>
          <a:p>
            <a:pPr algn="r"/>
            <a:r>
              <a:rPr lang="en-US" altLang="zh-TW" sz="800" dirty="0"/>
              <a:t>https://www.youtube.com/watch?v=eHDxy04QPqM</a:t>
            </a:r>
            <a:endParaRPr lang="zh-TW" altLang="en-US" sz="800" dirty="0"/>
          </a:p>
        </p:txBody>
      </p:sp>
      <p:sp>
        <p:nvSpPr>
          <p:cNvPr id="3" name="文字方塊 2"/>
          <p:cNvSpPr txBox="1"/>
          <p:nvPr/>
        </p:nvSpPr>
        <p:spPr>
          <a:xfrm>
            <a:off x="909864" y="764704"/>
            <a:ext cx="7344816" cy="584775"/>
          </a:xfrm>
          <a:prstGeom prst="rect">
            <a:avLst/>
          </a:prstGeom>
          <a:noFill/>
        </p:spPr>
        <p:txBody>
          <a:bodyPr wrap="square" rtlCol="0">
            <a:spAutoFit/>
          </a:bodyPr>
          <a:lstStyle/>
          <a:p>
            <a:r>
              <a:rPr lang="zh-TW" altLang="en-US" sz="3200" b="1" dirty="0" smtClean="0">
                <a:solidFill>
                  <a:schemeClr val="accent2">
                    <a:lumMod val="75000"/>
                  </a:schemeClr>
                </a:solidFill>
                <a:latin typeface="標楷體" panose="03000509000000000000" pitchFamily="65" charset="-120"/>
                <a:ea typeface="標楷體" panose="03000509000000000000" pitchFamily="65" charset="-120"/>
              </a:rPr>
              <a:t>巧克力</a:t>
            </a:r>
            <a:r>
              <a:rPr lang="zh-TW" altLang="en-US" sz="3200" b="1" dirty="0" smtClean="0">
                <a:latin typeface="標楷體" panose="03000509000000000000" pitchFamily="65" charset="-120"/>
                <a:ea typeface="標楷體" panose="03000509000000000000" pitchFamily="65" charset="-120"/>
              </a:rPr>
              <a:t>背後，童工的</a:t>
            </a:r>
            <a:r>
              <a:rPr lang="zh-TW" altLang="en-US" sz="3200" b="1" dirty="0" smtClean="0">
                <a:solidFill>
                  <a:schemeClr val="accent2">
                    <a:lumMod val="75000"/>
                  </a:schemeClr>
                </a:solidFill>
                <a:latin typeface="標楷體" panose="03000509000000000000" pitchFamily="65" charset="-120"/>
                <a:ea typeface="標楷體" panose="03000509000000000000" pitchFamily="65" charset="-120"/>
              </a:rPr>
              <a:t>辛苦血汗</a:t>
            </a:r>
            <a:endParaRPr lang="zh-TW" altLang="en-US" dirty="0">
              <a:solidFill>
                <a:schemeClr val="accent2">
                  <a:lumMod val="75000"/>
                </a:schemeClr>
              </a:solidFill>
              <a:latin typeface="Calibri" panose="020F0502020204030204" pitchFamily="34" charset="0"/>
            </a:endParaRPr>
          </a:p>
        </p:txBody>
      </p:sp>
      <p:sp>
        <p:nvSpPr>
          <p:cNvPr id="4" name="矩形 3"/>
          <p:cNvSpPr/>
          <p:nvPr/>
        </p:nvSpPr>
        <p:spPr>
          <a:xfrm>
            <a:off x="1331640" y="1337119"/>
            <a:ext cx="6624736" cy="1246495"/>
          </a:xfrm>
          <a:prstGeom prst="rect">
            <a:avLst/>
          </a:prstGeom>
        </p:spPr>
        <p:txBody>
          <a:bodyPr wrap="square">
            <a:spAutoFit/>
          </a:bodyPr>
          <a:lstStyle/>
          <a:p>
            <a:r>
              <a:rPr lang="zh-TW" altLang="en-US" sz="2500" dirty="0" smtClean="0"/>
              <a:t>在</a:t>
            </a:r>
            <a:r>
              <a:rPr lang="zh-TW" altLang="en-US" sz="2500" u="sng" dirty="0"/>
              <a:t>西非</a:t>
            </a:r>
            <a:r>
              <a:rPr lang="zh-TW" altLang="en-US" sz="2500" dirty="0"/>
              <a:t>的</a:t>
            </a:r>
            <a:r>
              <a:rPr lang="zh-TW" altLang="en-US" sz="2500" u="sng" dirty="0"/>
              <a:t>象牙海岸</a:t>
            </a:r>
            <a:r>
              <a:rPr lang="zh-TW" altLang="en-US" sz="2500" dirty="0" smtClean="0"/>
              <a:t>，有</a:t>
            </a:r>
            <a:r>
              <a:rPr lang="en-US" altLang="zh-TW" sz="2500" dirty="0"/>
              <a:t>10</a:t>
            </a:r>
            <a:r>
              <a:rPr lang="zh-TW" altLang="en-US" sz="2500" dirty="0"/>
              <a:t>多萬名童工每天辛苦採收</a:t>
            </a:r>
            <a:r>
              <a:rPr lang="zh-TW" altLang="en-US" sz="2500" dirty="0" smtClean="0"/>
              <a:t>可可果。這些兒童用勞力挖取與晾曬可可籽。他們辛勞工作，卻未曾看過或嚐過巧克力 。                      </a:t>
            </a:r>
            <a:endParaRPr lang="en-US" altLang="zh-TW" sz="2500" dirty="0" smtClean="0"/>
          </a:p>
        </p:txBody>
      </p:sp>
      <p:sp>
        <p:nvSpPr>
          <p:cNvPr id="6" name="矩形 5"/>
          <p:cNvSpPr/>
          <p:nvPr/>
        </p:nvSpPr>
        <p:spPr>
          <a:xfrm>
            <a:off x="755576" y="6105903"/>
            <a:ext cx="2491388" cy="215444"/>
          </a:xfrm>
          <a:prstGeom prst="rect">
            <a:avLst/>
          </a:prstGeom>
        </p:spPr>
        <p:txBody>
          <a:bodyPr wrap="none">
            <a:spAutoFit/>
          </a:bodyPr>
          <a:lstStyle/>
          <a:p>
            <a:r>
              <a:rPr lang="zh-TW" altLang="en-US" sz="800" dirty="0" smtClean="0"/>
              <a:t>新聞出處：</a:t>
            </a:r>
            <a:r>
              <a:rPr lang="en-US" altLang="zh-TW" sz="800" dirty="0" smtClean="0"/>
              <a:t>http</a:t>
            </a:r>
            <a:r>
              <a:rPr lang="en-US" altLang="zh-TW" sz="800" dirty="0"/>
              <a:t>://www.coolloud.org.tw/node/66097</a:t>
            </a:r>
            <a:endParaRPr lang="zh-TW" altLang="en-US" sz="800" dirty="0"/>
          </a:p>
        </p:txBody>
      </p:sp>
      <p:pic>
        <p:nvPicPr>
          <p:cNvPr id="5" name="圖片 4"/>
          <p:cNvPicPr>
            <a:picLocks noChangeAspect="1"/>
          </p:cNvPicPr>
          <p:nvPr/>
        </p:nvPicPr>
        <p:blipFill>
          <a:blip r:embed="rId3"/>
          <a:stretch>
            <a:fillRect/>
          </a:stretch>
        </p:blipFill>
        <p:spPr>
          <a:xfrm>
            <a:off x="2554891" y="3644503"/>
            <a:ext cx="5905500" cy="2495550"/>
          </a:xfrm>
          <a:prstGeom prst="rect">
            <a:avLst/>
          </a:prstGeom>
        </p:spPr>
      </p:pic>
      <p:sp>
        <p:nvSpPr>
          <p:cNvPr id="7" name="文字方塊 6"/>
          <p:cNvSpPr txBox="1"/>
          <p:nvPr/>
        </p:nvSpPr>
        <p:spPr>
          <a:xfrm>
            <a:off x="755576" y="6341971"/>
            <a:ext cx="8136904" cy="523220"/>
          </a:xfrm>
          <a:prstGeom prst="rect">
            <a:avLst/>
          </a:prstGeom>
          <a:noFill/>
        </p:spPr>
        <p:txBody>
          <a:bodyPr wrap="square" rtlCol="0">
            <a:spAutoFit/>
          </a:bodyPr>
          <a:lstStyle/>
          <a:p>
            <a:r>
              <a:rPr lang="zh-TW" altLang="en-US" sz="1400" dirty="0" smtClean="0">
                <a:solidFill>
                  <a:schemeClr val="bg1">
                    <a:lumMod val="85000"/>
                  </a:schemeClr>
                </a:solidFill>
              </a:rPr>
              <a:t>圖參考</a:t>
            </a:r>
            <a:r>
              <a:rPr lang="zh-TW" altLang="en-US" sz="1400" dirty="0" smtClean="0">
                <a:solidFill>
                  <a:schemeClr val="bg1">
                    <a:lumMod val="85000"/>
                  </a:schemeClr>
                </a:solidFill>
              </a:rPr>
              <a:t>自</a:t>
            </a:r>
            <a:r>
              <a:rPr lang="en-US" altLang="zh-TW" sz="1400" dirty="0">
                <a:solidFill>
                  <a:schemeClr val="bg1">
                    <a:lumMod val="85000"/>
                  </a:schemeClr>
                </a:solidFill>
              </a:rPr>
              <a:t>http://usuncut.com/news/beware-of-these-10-popular-chocolate-brands-that-exploit-child-slaves/</a:t>
            </a:r>
            <a:r>
              <a:rPr lang="zh-TW" altLang="en-US" sz="1400" dirty="0" smtClean="0">
                <a:solidFill>
                  <a:schemeClr val="bg1">
                    <a:lumMod val="85000"/>
                  </a:schemeClr>
                </a:solidFill>
              </a:rPr>
              <a:t>、</a:t>
            </a:r>
            <a:r>
              <a:rPr lang="en-US" altLang="zh-TW" sz="1400" dirty="0" smtClean="0">
                <a:solidFill>
                  <a:schemeClr val="bg1">
                    <a:lumMod val="85000"/>
                  </a:schemeClr>
                </a:solidFill>
              </a:rPr>
              <a:t>http</a:t>
            </a:r>
            <a:r>
              <a:rPr lang="en-US" altLang="zh-TW" sz="1400" dirty="0">
                <a:solidFill>
                  <a:schemeClr val="bg1">
                    <a:lumMod val="85000"/>
                  </a:schemeClr>
                </a:solidFill>
              </a:rPr>
              <a:t>://theartofsimple.net/chocolate/</a:t>
            </a:r>
            <a:endParaRPr lang="zh-TW" altLang="en-US" sz="1400" dirty="0">
              <a:solidFill>
                <a:schemeClr val="bg1">
                  <a:lumMod val="85000"/>
                </a:schemeClr>
              </a:solidFill>
            </a:endParaRPr>
          </a:p>
        </p:txBody>
      </p:sp>
      <p:sp>
        <p:nvSpPr>
          <p:cNvPr id="8" name="文字方塊 7"/>
          <p:cNvSpPr txBox="1"/>
          <p:nvPr/>
        </p:nvSpPr>
        <p:spPr>
          <a:xfrm>
            <a:off x="6616838" y="1024628"/>
            <a:ext cx="1339538" cy="276999"/>
          </a:xfrm>
          <a:prstGeom prst="rect">
            <a:avLst/>
          </a:prstGeom>
          <a:noFill/>
        </p:spPr>
        <p:txBody>
          <a:bodyPr wrap="square" rtlCol="0">
            <a:spAutoFit/>
          </a:bodyPr>
          <a:lstStyle/>
          <a:p>
            <a:r>
              <a:rPr lang="zh-TW" altLang="en-US" sz="1200" dirty="0" smtClean="0"/>
              <a:t>改寫自民視報導</a:t>
            </a:r>
            <a:endParaRPr lang="zh-TW" altLang="en-US" sz="1200" dirty="0"/>
          </a:p>
        </p:txBody>
      </p:sp>
      <p:pic>
        <p:nvPicPr>
          <p:cNvPr id="9" name="圖片 8"/>
          <p:cNvPicPr>
            <a:picLocks noChangeAspect="1"/>
          </p:cNvPicPr>
          <p:nvPr/>
        </p:nvPicPr>
        <p:blipFill>
          <a:blip r:embed="rId4"/>
          <a:stretch>
            <a:fillRect/>
          </a:stretch>
        </p:blipFill>
        <p:spPr>
          <a:xfrm>
            <a:off x="783526" y="2597347"/>
            <a:ext cx="3644457" cy="2496756"/>
          </a:xfrm>
          <a:prstGeom prst="rect">
            <a:avLst/>
          </a:prstGeom>
        </p:spPr>
      </p:pic>
    </p:spTree>
    <p:extLst>
      <p:ext uri="{BB962C8B-B14F-4D97-AF65-F5344CB8AC3E}">
        <p14:creationId xmlns:p14="http://schemas.microsoft.com/office/powerpoint/2010/main" val="2331465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59632" y="977557"/>
            <a:ext cx="6696744" cy="1631216"/>
          </a:xfrm>
          <a:prstGeom prst="rect">
            <a:avLst/>
          </a:prstGeom>
        </p:spPr>
        <p:txBody>
          <a:bodyPr wrap="square">
            <a:spAutoFit/>
          </a:bodyPr>
          <a:lstStyle/>
          <a:p>
            <a:r>
              <a:rPr lang="zh-TW" altLang="en-US" sz="2500" u="sng" dirty="0" smtClean="0"/>
              <a:t>西非象牙海岸</a:t>
            </a:r>
            <a:r>
              <a:rPr lang="zh-TW" altLang="en-US" sz="2500" dirty="0" smtClean="0"/>
              <a:t>的農場利用兒童工作，情況相當嚴重</a:t>
            </a:r>
            <a:r>
              <a:rPr lang="zh-TW" altLang="en-US" sz="2500" dirty="0" smtClean="0">
                <a:solidFill>
                  <a:schemeClr val="accent2">
                    <a:lumMod val="75000"/>
                  </a:schemeClr>
                </a:solidFill>
              </a:rPr>
              <a:t>，</a:t>
            </a:r>
            <a:r>
              <a:rPr lang="zh-TW" altLang="en-US" sz="2500" b="1" dirty="0">
                <a:solidFill>
                  <a:schemeClr val="accent2">
                    <a:lumMod val="75000"/>
                  </a:schemeClr>
                </a:solidFill>
              </a:rPr>
              <a:t>有些</a:t>
            </a:r>
            <a:r>
              <a:rPr lang="zh-TW" altLang="en-US" sz="2500" b="1" dirty="0" smtClean="0">
                <a:solidFill>
                  <a:schemeClr val="accent2">
                    <a:lumMod val="75000"/>
                  </a:schemeClr>
                </a:solidFill>
              </a:rPr>
              <a:t>孩童甚至僅有</a:t>
            </a:r>
            <a:r>
              <a:rPr lang="en-US" altLang="zh-TW" sz="2500" b="1" dirty="0" smtClean="0">
                <a:solidFill>
                  <a:schemeClr val="accent2">
                    <a:lumMod val="75000"/>
                  </a:schemeClr>
                </a:solidFill>
              </a:rPr>
              <a:t>6</a:t>
            </a:r>
            <a:r>
              <a:rPr lang="zh-TW" altLang="en-US" sz="2500" b="1" dirty="0" smtClean="0">
                <a:solidFill>
                  <a:schemeClr val="accent2">
                    <a:lumMod val="75000"/>
                  </a:schemeClr>
                </a:solidFill>
              </a:rPr>
              <a:t>或</a:t>
            </a:r>
            <a:r>
              <a:rPr lang="en-US" altLang="zh-TW" sz="2500" b="1" dirty="0" smtClean="0">
                <a:solidFill>
                  <a:schemeClr val="accent2">
                    <a:lumMod val="75000"/>
                  </a:schemeClr>
                </a:solidFill>
              </a:rPr>
              <a:t>7</a:t>
            </a:r>
            <a:r>
              <a:rPr lang="zh-TW" altLang="en-US" sz="2500" b="1" dirty="0" smtClean="0">
                <a:solidFill>
                  <a:schemeClr val="accent2">
                    <a:lumMod val="75000"/>
                  </a:schemeClr>
                </a:solidFill>
              </a:rPr>
              <a:t>歲</a:t>
            </a:r>
            <a:r>
              <a:rPr lang="zh-TW" altLang="en-US" sz="2500" dirty="0" smtClean="0"/>
              <a:t>，</a:t>
            </a:r>
            <a:r>
              <a:rPr lang="zh-TW" altLang="en-US" sz="2500" dirty="0"/>
              <a:t>他們被綁架到封鎖的農園</a:t>
            </a:r>
            <a:r>
              <a:rPr lang="zh-TW" altLang="en-US" sz="2500" dirty="0" smtClean="0"/>
              <a:t>，</a:t>
            </a:r>
            <a:r>
              <a:rPr lang="zh-TW" altLang="en-US" sz="2500" b="1" dirty="0" smtClean="0">
                <a:solidFill>
                  <a:schemeClr val="accent5">
                    <a:lumMod val="75000"/>
                  </a:schemeClr>
                </a:solidFill>
              </a:rPr>
              <a:t>每天超時工作</a:t>
            </a:r>
            <a:r>
              <a:rPr lang="en-US" altLang="zh-TW" sz="2500" b="1" dirty="0" smtClean="0">
                <a:solidFill>
                  <a:schemeClr val="accent5">
                    <a:lumMod val="75000"/>
                  </a:schemeClr>
                </a:solidFill>
              </a:rPr>
              <a:t>11-15</a:t>
            </a:r>
            <a:r>
              <a:rPr lang="zh-TW" altLang="en-US" sz="2500" b="1" dirty="0">
                <a:solidFill>
                  <a:schemeClr val="accent5">
                    <a:lumMod val="75000"/>
                  </a:schemeClr>
                </a:solidFill>
              </a:rPr>
              <a:t>小時</a:t>
            </a:r>
            <a:r>
              <a:rPr lang="zh-TW" altLang="en-US" sz="2500" dirty="0" smtClean="0"/>
              <a:t>，做不好，</a:t>
            </a:r>
            <a:r>
              <a:rPr lang="zh-TW" altLang="en-US" sz="2500" dirty="0"/>
              <a:t>就受拳頭、皮帶或鞭子抽打。</a:t>
            </a:r>
          </a:p>
        </p:txBody>
      </p:sp>
      <p:sp>
        <p:nvSpPr>
          <p:cNvPr id="12" name="文字方塊 11"/>
          <p:cNvSpPr txBox="1"/>
          <p:nvPr/>
        </p:nvSpPr>
        <p:spPr>
          <a:xfrm>
            <a:off x="899592" y="6450450"/>
            <a:ext cx="6336704" cy="400110"/>
          </a:xfrm>
          <a:prstGeom prst="rect">
            <a:avLst/>
          </a:prstGeom>
          <a:noFill/>
        </p:spPr>
        <p:txBody>
          <a:bodyPr wrap="square" rtlCol="0">
            <a:spAutoFit/>
          </a:bodyPr>
          <a:lstStyle/>
          <a:p>
            <a:r>
              <a:rPr lang="zh-TW" altLang="en-US" sz="1000" dirty="0" smtClean="0">
                <a:solidFill>
                  <a:schemeClr val="bg1">
                    <a:lumMod val="85000"/>
                  </a:schemeClr>
                </a:solidFill>
              </a:rPr>
              <a:t>參考</a:t>
            </a:r>
            <a:r>
              <a:rPr lang="zh-TW" altLang="en-US" sz="1000" dirty="0">
                <a:solidFill>
                  <a:schemeClr val="bg1">
                    <a:lumMod val="85000"/>
                  </a:schemeClr>
                </a:solidFill>
              </a:rPr>
              <a:t>自網站</a:t>
            </a:r>
            <a:r>
              <a:rPr lang="en-US" altLang="zh-TW" sz="1000" dirty="0">
                <a:solidFill>
                  <a:schemeClr val="bg1">
                    <a:lumMod val="85000"/>
                  </a:schemeClr>
                </a:solidFill>
                <a:hlinkClick r:id="rId3"/>
              </a:rPr>
              <a:t>http://solidaridad.net/nestle-se-enfrenta-a-una-demanda-por-promover-la-esclavitud-infantil-en-costa-de-marfil</a:t>
            </a:r>
            <a:r>
              <a:rPr lang="en-US" altLang="zh-TW" sz="1000" dirty="0" smtClean="0">
                <a:solidFill>
                  <a:schemeClr val="bg1">
                    <a:lumMod val="85000"/>
                  </a:schemeClr>
                </a:solidFill>
                <a:hlinkClick r:id="rId3"/>
              </a:rPr>
              <a:t>/</a:t>
            </a:r>
            <a:r>
              <a:rPr lang="zh-TW" altLang="en-US" sz="1000" dirty="0" smtClean="0">
                <a:solidFill>
                  <a:schemeClr val="bg1">
                    <a:lumMod val="85000"/>
                  </a:schemeClr>
                </a:solidFill>
              </a:rPr>
              <a:t>以及參考</a:t>
            </a:r>
            <a:r>
              <a:rPr lang="zh-TW" altLang="en-US" sz="1000" dirty="0">
                <a:solidFill>
                  <a:schemeClr val="bg1">
                    <a:lumMod val="85000"/>
                  </a:schemeClr>
                </a:solidFill>
              </a:rPr>
              <a:t>自</a:t>
            </a:r>
            <a:r>
              <a:rPr lang="en-US" altLang="zh-TW" sz="1000" dirty="0">
                <a:solidFill>
                  <a:schemeClr val="bg1">
                    <a:lumMod val="85000"/>
                  </a:schemeClr>
                </a:solidFill>
              </a:rPr>
              <a:t>https://www.behance.net/gallery/24071539/Behind-the-Beans</a:t>
            </a:r>
          </a:p>
        </p:txBody>
      </p:sp>
      <p:sp>
        <p:nvSpPr>
          <p:cNvPr id="9" name="文字方塊 8"/>
          <p:cNvSpPr txBox="1"/>
          <p:nvPr/>
        </p:nvSpPr>
        <p:spPr>
          <a:xfrm>
            <a:off x="5436096" y="2515576"/>
            <a:ext cx="2592288" cy="307777"/>
          </a:xfrm>
          <a:prstGeom prst="rect">
            <a:avLst/>
          </a:prstGeom>
          <a:noFill/>
        </p:spPr>
        <p:txBody>
          <a:bodyPr wrap="square" rtlCol="0">
            <a:spAutoFit/>
          </a:bodyPr>
          <a:lstStyle/>
          <a:p>
            <a:r>
              <a:rPr lang="zh-TW" altLang="en-US" sz="1400" dirty="0" smtClean="0">
                <a:latin typeface="+mj-ea"/>
              </a:rPr>
              <a:t>資料引自台灣醒報</a:t>
            </a:r>
            <a:r>
              <a:rPr lang="en-US" altLang="zh-TW" sz="1400" dirty="0" smtClean="0">
                <a:latin typeface="+mj-ea"/>
              </a:rPr>
              <a:t>2015.11.03</a:t>
            </a:r>
            <a:endParaRPr lang="zh-TW" altLang="en-US" sz="1400" dirty="0"/>
          </a:p>
        </p:txBody>
      </p:sp>
      <p:grpSp>
        <p:nvGrpSpPr>
          <p:cNvPr id="3" name="群組 2"/>
          <p:cNvGrpSpPr/>
          <p:nvPr/>
        </p:nvGrpSpPr>
        <p:grpSpPr>
          <a:xfrm>
            <a:off x="1691680" y="2914488"/>
            <a:ext cx="6048672" cy="3106800"/>
            <a:chOff x="2051720" y="3018127"/>
            <a:chExt cx="5324475" cy="2724150"/>
          </a:xfrm>
        </p:grpSpPr>
        <p:grpSp>
          <p:nvGrpSpPr>
            <p:cNvPr id="18" name="群組 17"/>
            <p:cNvGrpSpPr/>
            <p:nvPr/>
          </p:nvGrpSpPr>
          <p:grpSpPr>
            <a:xfrm>
              <a:off x="2051720" y="3018127"/>
              <a:ext cx="5324475" cy="2724150"/>
              <a:chOff x="1763688" y="3440344"/>
              <a:chExt cx="5324475" cy="2724150"/>
            </a:xfrm>
          </p:grpSpPr>
          <p:pic>
            <p:nvPicPr>
              <p:cNvPr id="19" name="圖片 18"/>
              <p:cNvPicPr>
                <a:picLocks noChangeAspect="1"/>
              </p:cNvPicPr>
              <p:nvPr/>
            </p:nvPicPr>
            <p:blipFill>
              <a:blip r:embed="rId4"/>
              <a:stretch>
                <a:fillRect/>
              </a:stretch>
            </p:blipFill>
            <p:spPr>
              <a:xfrm>
                <a:off x="1763688" y="3440344"/>
                <a:ext cx="5324475" cy="2724150"/>
              </a:xfrm>
              <a:prstGeom prst="rect">
                <a:avLst/>
              </a:prstGeom>
            </p:spPr>
          </p:pic>
          <p:pic>
            <p:nvPicPr>
              <p:cNvPr id="20" name="圖片 19"/>
              <p:cNvPicPr>
                <a:picLocks noChangeAspect="1"/>
              </p:cNvPicPr>
              <p:nvPr/>
            </p:nvPicPr>
            <p:blipFill>
              <a:blip r:embed="rId5"/>
              <a:stretch>
                <a:fillRect/>
              </a:stretch>
            </p:blipFill>
            <p:spPr>
              <a:xfrm>
                <a:off x="1763688" y="3449583"/>
                <a:ext cx="1600294" cy="1214176"/>
              </a:xfrm>
              <a:prstGeom prst="rect">
                <a:avLst/>
              </a:prstGeom>
            </p:spPr>
          </p:pic>
        </p:grpSp>
        <p:pic>
          <p:nvPicPr>
            <p:cNvPr id="2" name="圖片 1"/>
            <p:cNvPicPr>
              <a:picLocks noChangeAspect="1"/>
            </p:cNvPicPr>
            <p:nvPr/>
          </p:nvPicPr>
          <p:blipFill>
            <a:blip r:embed="rId6"/>
            <a:stretch>
              <a:fillRect/>
            </a:stretch>
          </p:blipFill>
          <p:spPr>
            <a:xfrm>
              <a:off x="3675170" y="3018127"/>
              <a:ext cx="1976950" cy="1276351"/>
            </a:xfrm>
            <a:prstGeom prst="rect">
              <a:avLst/>
            </a:prstGeom>
          </p:spPr>
        </p:pic>
      </p:grpSp>
    </p:spTree>
    <p:extLst>
      <p:ext uri="{BB962C8B-B14F-4D97-AF65-F5344CB8AC3E}">
        <p14:creationId xmlns:p14="http://schemas.microsoft.com/office/powerpoint/2010/main" val="26768304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5576" y="638126"/>
            <a:ext cx="7488832" cy="806674"/>
          </a:xfrm>
        </p:spPr>
        <p:txBody>
          <a:bodyPr>
            <a:noAutofit/>
          </a:bodyPr>
          <a:lstStyle/>
          <a:p>
            <a:r>
              <a:rPr lang="zh-TW" altLang="en-US" sz="3200" b="1" dirty="0" smtClean="0">
                <a:latin typeface="標楷體" panose="03000509000000000000" pitchFamily="65" charset="-120"/>
                <a:ea typeface="標楷體" panose="03000509000000000000" pitchFamily="65" charset="-120"/>
              </a:rPr>
              <a:t>除了巧克力，</a:t>
            </a:r>
            <a:r>
              <a:rPr lang="en-US" altLang="zh-TW" sz="3200" b="1" dirty="0" smtClean="0">
                <a:latin typeface="標楷體" panose="03000509000000000000" pitchFamily="65" charset="-120"/>
                <a:ea typeface="標楷體" panose="03000509000000000000" pitchFamily="65" charset="-120"/>
              </a:rPr>
              <a:t/>
            </a:r>
            <a:br>
              <a:rPr lang="en-US" altLang="zh-TW" sz="3200" b="1" dirty="0" smtClean="0">
                <a:latin typeface="標楷體" panose="03000509000000000000" pitchFamily="65" charset="-120"/>
                <a:ea typeface="標楷體" panose="03000509000000000000" pitchFamily="65" charset="-120"/>
              </a:rPr>
            </a:br>
            <a:r>
              <a:rPr lang="zh-TW" altLang="en-US" sz="3200" b="1" dirty="0" smtClean="0">
                <a:latin typeface="標楷體" panose="03000509000000000000" pitchFamily="65" charset="-120"/>
                <a:ea typeface="標楷體" panose="03000509000000000000" pitchFamily="65" charset="-120"/>
              </a:rPr>
              <a:t>還有甚麼產品常有壓榨童工的情形？</a:t>
            </a:r>
            <a:endParaRPr lang="zh-TW" altLang="en-US" sz="3200" b="1" dirty="0">
              <a:latin typeface="標楷體" panose="03000509000000000000" pitchFamily="65" charset="-120"/>
              <a:ea typeface="標楷體" panose="03000509000000000000" pitchFamily="65" charset="-120"/>
            </a:endParaRPr>
          </a:p>
        </p:txBody>
      </p:sp>
      <p:grpSp>
        <p:nvGrpSpPr>
          <p:cNvPr id="17" name="群組 16"/>
          <p:cNvGrpSpPr/>
          <p:nvPr/>
        </p:nvGrpSpPr>
        <p:grpSpPr>
          <a:xfrm>
            <a:off x="853223" y="1832342"/>
            <a:ext cx="1951646" cy="1632818"/>
            <a:chOff x="1213910" y="1828195"/>
            <a:chExt cx="1951646" cy="1632818"/>
          </a:xfrm>
        </p:grpSpPr>
        <p:pic>
          <p:nvPicPr>
            <p:cNvPr id="4112" name="Picture 16"/>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rcRect l="20833" t="12327" r="14153" b="11009"/>
            <a:stretch/>
          </p:blipFill>
          <p:spPr bwMode="auto">
            <a:xfrm>
              <a:off x="1509372" y="2158396"/>
              <a:ext cx="1656184" cy="1302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橢圓 22"/>
            <p:cNvSpPr/>
            <p:nvPr/>
          </p:nvSpPr>
          <p:spPr>
            <a:xfrm rot="435664">
              <a:off x="1213910" y="1828195"/>
              <a:ext cx="1236662" cy="660400"/>
            </a:xfrm>
            <a:prstGeom prst="ellipse">
              <a:avLst/>
            </a:prstGeom>
            <a:solidFill>
              <a:schemeClr val="accent4">
                <a:lumMod val="75000"/>
                <a:alpha val="8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zh-TW" altLang="en-US" sz="1600" b="1" dirty="0"/>
                <a:t>稀有金屬</a:t>
              </a:r>
              <a:endParaRPr kumimoji="0" lang="zh-TW" altLang="en-US" sz="1600" b="1" dirty="0"/>
            </a:p>
          </p:txBody>
        </p:sp>
      </p:grpSp>
      <p:sp>
        <p:nvSpPr>
          <p:cNvPr id="25" name="文字方塊 24"/>
          <p:cNvSpPr txBox="1"/>
          <p:nvPr/>
        </p:nvSpPr>
        <p:spPr>
          <a:xfrm>
            <a:off x="91773" y="6236799"/>
            <a:ext cx="8511171" cy="646331"/>
          </a:xfrm>
          <a:prstGeom prst="rect">
            <a:avLst/>
          </a:prstGeom>
          <a:noFill/>
        </p:spPr>
        <p:txBody>
          <a:bodyPr wrap="square" rtlCol="0">
            <a:spAutoFit/>
          </a:bodyPr>
          <a:lstStyle/>
          <a:p>
            <a:pPr>
              <a:defRPr/>
            </a:pPr>
            <a:r>
              <a:rPr lang="zh-TW" altLang="en-US" sz="1200" dirty="0">
                <a:solidFill>
                  <a:schemeClr val="bg1"/>
                </a:solidFill>
              </a:rPr>
              <a:t>最</a:t>
            </a:r>
            <a:r>
              <a:rPr lang="zh-TW" altLang="en-US" sz="1200" dirty="0">
                <a:solidFill>
                  <a:schemeClr val="bg1">
                    <a:lumMod val="85000"/>
                  </a:schemeClr>
                </a:solidFill>
              </a:rPr>
              <a:t>左側</a:t>
            </a:r>
            <a:r>
              <a:rPr lang="zh-TW" altLang="en-US" sz="1200" dirty="0" smtClean="0">
                <a:solidFill>
                  <a:schemeClr val="bg1">
                    <a:lumMod val="85000"/>
                  </a:schemeClr>
                </a:solidFill>
              </a:rPr>
              <a:t>圖片</a:t>
            </a:r>
            <a:r>
              <a:rPr lang="zh-TW" altLang="en-US" sz="1200" dirty="0">
                <a:solidFill>
                  <a:schemeClr val="bg1">
                    <a:lumMod val="85000"/>
                  </a:schemeClr>
                </a:solidFill>
              </a:rPr>
              <a:t>參考自</a:t>
            </a:r>
            <a:r>
              <a:rPr lang="en-US" altLang="zh-TW" sz="1200" dirty="0">
                <a:solidFill>
                  <a:schemeClr val="bg1">
                    <a:lumMod val="85000"/>
                  </a:schemeClr>
                </a:solidFill>
                <a:hlinkClick r:id="rId5"/>
              </a:rPr>
              <a:t>http://www.compassion.com/poverty/child-labor-quick-facts.htm</a:t>
            </a:r>
            <a:endParaRPr lang="en-US" altLang="zh-TW" sz="1200" dirty="0">
              <a:solidFill>
                <a:schemeClr val="bg1">
                  <a:lumMod val="85000"/>
                </a:schemeClr>
              </a:solidFill>
            </a:endParaRPr>
          </a:p>
          <a:p>
            <a:pPr>
              <a:defRPr/>
            </a:pPr>
            <a:r>
              <a:rPr lang="zh-TW" altLang="en-US" sz="1200" dirty="0">
                <a:solidFill>
                  <a:schemeClr val="bg1">
                    <a:lumMod val="85000"/>
                  </a:schemeClr>
                </a:solidFill>
              </a:rPr>
              <a:t>最右上縫製球鞋圖片引用自</a:t>
            </a:r>
            <a:r>
              <a:rPr lang="en-US" altLang="zh-TW" sz="1200" dirty="0">
                <a:solidFill>
                  <a:schemeClr val="bg1">
                    <a:lumMod val="85000"/>
                  </a:schemeClr>
                </a:solidFill>
              </a:rPr>
              <a:t>http://thewei.com/kimi/nike-continues-a-long-tradition-of-youth-exploitation/</a:t>
            </a:r>
          </a:p>
          <a:p>
            <a:pPr>
              <a:defRPr/>
            </a:pPr>
            <a:r>
              <a:rPr lang="zh-TW" altLang="en-US" sz="1200" dirty="0">
                <a:solidFill>
                  <a:schemeClr val="bg1">
                    <a:lumMod val="85000"/>
                  </a:schemeClr>
                </a:solidFill>
              </a:rPr>
              <a:t>右下地毯圖引自 </a:t>
            </a:r>
            <a:r>
              <a:rPr lang="en-US" altLang="zh-TW" sz="1200" dirty="0">
                <a:solidFill>
                  <a:schemeClr val="bg1">
                    <a:lumMod val="85000"/>
                  </a:schemeClr>
                </a:solidFill>
                <a:hlinkClick r:id="rId6"/>
              </a:rPr>
              <a:t>https://</a:t>
            </a:r>
            <a:r>
              <a:rPr lang="en-US" altLang="zh-TW" sz="1200" dirty="0" smtClean="0">
                <a:solidFill>
                  <a:schemeClr val="bg1">
                    <a:lumMod val="85000"/>
                  </a:schemeClr>
                </a:solidFill>
                <a:hlinkClick r:id="rId6"/>
              </a:rPr>
              <a:t>www.flickr.com/photos/pestoverde/14921595104</a:t>
            </a:r>
            <a:r>
              <a:rPr lang="zh-TW" altLang="en-US" sz="1200" dirty="0" smtClean="0">
                <a:solidFill>
                  <a:schemeClr val="bg1">
                    <a:lumMod val="85000"/>
                  </a:schemeClr>
                </a:solidFill>
              </a:rPr>
              <a:t>  其餘為</a:t>
            </a:r>
            <a:r>
              <a:rPr lang="en-US" altLang="zh-TW" sz="1200" dirty="0" smtClean="0">
                <a:solidFill>
                  <a:schemeClr val="bg1">
                    <a:lumMod val="85000"/>
                  </a:schemeClr>
                </a:solidFill>
              </a:rPr>
              <a:t>CC0</a:t>
            </a:r>
            <a:r>
              <a:rPr lang="zh-TW" altLang="en-US" sz="1200" dirty="0" smtClean="0">
                <a:solidFill>
                  <a:schemeClr val="bg1">
                    <a:lumMod val="85000"/>
                  </a:schemeClr>
                </a:solidFill>
              </a:rPr>
              <a:t>圖片，作者有</a:t>
            </a:r>
            <a:r>
              <a:rPr lang="en-US" altLang="zh-TW" sz="1200" dirty="0" err="1" smtClean="0">
                <a:solidFill>
                  <a:schemeClr val="bg1">
                    <a:lumMod val="85000"/>
                  </a:schemeClr>
                </a:solidFill>
              </a:rPr>
              <a:t>skeeze</a:t>
            </a:r>
            <a:r>
              <a:rPr lang="en-US" altLang="zh-TW" sz="1200" dirty="0" smtClean="0">
                <a:solidFill>
                  <a:schemeClr val="bg1">
                    <a:lumMod val="85000"/>
                  </a:schemeClr>
                </a:solidFill>
              </a:rPr>
              <a:t>, </a:t>
            </a:r>
            <a:r>
              <a:rPr lang="en-US" altLang="zh-TW" sz="1200" dirty="0" err="1" smtClean="0">
                <a:solidFill>
                  <a:schemeClr val="bg1">
                    <a:lumMod val="85000"/>
                  </a:schemeClr>
                </a:solidFill>
              </a:rPr>
              <a:t>qimon</a:t>
            </a:r>
            <a:r>
              <a:rPr lang="en-US" altLang="zh-TW" sz="1200" dirty="0" err="1" smtClean="0">
                <a:solidFill>
                  <a:schemeClr val="bg1"/>
                </a:solidFill>
              </a:rPr>
              <a:t>o</a:t>
            </a:r>
            <a:endParaRPr lang="zh-TW" altLang="en-US" dirty="0"/>
          </a:p>
        </p:txBody>
      </p:sp>
      <p:grpSp>
        <p:nvGrpSpPr>
          <p:cNvPr id="20" name="群組 19"/>
          <p:cNvGrpSpPr/>
          <p:nvPr/>
        </p:nvGrpSpPr>
        <p:grpSpPr>
          <a:xfrm>
            <a:off x="2819237" y="1761913"/>
            <a:ext cx="2051295" cy="1566780"/>
            <a:chOff x="3062277" y="1822526"/>
            <a:chExt cx="2051295" cy="1566780"/>
          </a:xfrm>
        </p:grpSpPr>
        <p:grpSp>
          <p:nvGrpSpPr>
            <p:cNvPr id="9" name="群組 8"/>
            <p:cNvGrpSpPr/>
            <p:nvPr/>
          </p:nvGrpSpPr>
          <p:grpSpPr>
            <a:xfrm>
              <a:off x="3106631" y="1988991"/>
              <a:ext cx="2006941" cy="1400315"/>
              <a:chOff x="3216336" y="1740269"/>
              <a:chExt cx="2006941" cy="1400315"/>
            </a:xfrm>
          </p:grpSpPr>
          <p:pic>
            <p:nvPicPr>
              <p:cNvPr id="4111" name="Picture 15"/>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4871"/>
              <a:stretch/>
            </p:blipFill>
            <p:spPr bwMode="auto">
              <a:xfrm>
                <a:off x="3216336" y="1740269"/>
                <a:ext cx="2006941" cy="1400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手繪多邊形 2"/>
              <p:cNvSpPr/>
              <p:nvPr/>
            </p:nvSpPr>
            <p:spPr>
              <a:xfrm>
                <a:off x="3657600" y="2490537"/>
                <a:ext cx="733926" cy="445168"/>
              </a:xfrm>
              <a:custGeom>
                <a:avLst/>
                <a:gdLst>
                  <a:gd name="connsiteX0" fmla="*/ 336884 w 733926"/>
                  <a:gd name="connsiteY0" fmla="*/ 0 h 445168"/>
                  <a:gd name="connsiteX1" fmla="*/ 0 w 733926"/>
                  <a:gd name="connsiteY1" fmla="*/ 276726 h 445168"/>
                  <a:gd name="connsiteX2" fmla="*/ 517358 w 733926"/>
                  <a:gd name="connsiteY2" fmla="*/ 445168 h 445168"/>
                  <a:gd name="connsiteX3" fmla="*/ 733926 w 733926"/>
                  <a:gd name="connsiteY3" fmla="*/ 192505 h 445168"/>
                  <a:gd name="connsiteX4" fmla="*/ 336884 w 733926"/>
                  <a:gd name="connsiteY4" fmla="*/ 0 h 445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926" h="445168">
                    <a:moveTo>
                      <a:pt x="336884" y="0"/>
                    </a:moveTo>
                    <a:lnTo>
                      <a:pt x="0" y="276726"/>
                    </a:lnTo>
                    <a:lnTo>
                      <a:pt x="517358" y="445168"/>
                    </a:lnTo>
                    <a:lnTo>
                      <a:pt x="733926" y="192505"/>
                    </a:lnTo>
                    <a:lnTo>
                      <a:pt x="336884" y="0"/>
                    </a:ln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3419872" y="2564099"/>
                <a:ext cx="144016" cy="14902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4" name="橢圓 23"/>
            <p:cNvSpPr/>
            <p:nvPr/>
          </p:nvSpPr>
          <p:spPr>
            <a:xfrm rot="435664">
              <a:off x="3062277" y="1822526"/>
              <a:ext cx="1236662" cy="660400"/>
            </a:xfrm>
            <a:prstGeom prst="ellipse">
              <a:avLst/>
            </a:prstGeom>
            <a:solidFill>
              <a:schemeClr val="accent4">
                <a:lumMod val="75000"/>
                <a:alpha val="8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zh-TW" altLang="en-US" sz="1600" b="1" dirty="0" smtClean="0"/>
                <a:t>運動鞋</a:t>
              </a:r>
              <a:endParaRPr kumimoji="0" lang="zh-TW" altLang="en-US" sz="1600" b="1" dirty="0"/>
            </a:p>
          </p:txBody>
        </p:sp>
      </p:grpSp>
      <p:grpSp>
        <p:nvGrpSpPr>
          <p:cNvPr id="21" name="群組 20"/>
          <p:cNvGrpSpPr/>
          <p:nvPr/>
        </p:nvGrpSpPr>
        <p:grpSpPr>
          <a:xfrm>
            <a:off x="4944079" y="1835143"/>
            <a:ext cx="2034167" cy="1586251"/>
            <a:chOff x="4554057" y="1803055"/>
            <a:chExt cx="2034167" cy="1586251"/>
          </a:xfrm>
        </p:grpSpPr>
        <p:pic>
          <p:nvPicPr>
            <p:cNvPr id="14" name="圖片 13"/>
            <p:cNvPicPr>
              <a:picLocks noChangeAspect="1"/>
            </p:cNvPicPr>
            <p:nvPr/>
          </p:nvPicPr>
          <p:blipFill>
            <a:blip r:embed="rId8" cstate="print">
              <a:extLst>
                <a:ext uri="{BEBA8EAE-BF5A-486C-A8C5-ECC9F3942E4B}">
                  <a14:imgProps xmlns:a14="http://schemas.microsoft.com/office/drawing/2010/main">
                    <a14:imgLayer r:embed="rId9">
                      <a14:imgEffect>
                        <a14:backgroundRemoval t="625" b="96719" l="5845" r="99210">
                          <a14:foregroundMark x1="68088" y1="90313" x2="68088" y2="90313"/>
                          <a14:foregroundMark x1="62401" y1="86563" x2="62401" y2="86563"/>
                          <a14:foregroundMark x1="68720" y1="80313" x2="68720" y2="80313"/>
                          <a14:foregroundMark x1="64929" y1="83438" x2="64929" y2="83438"/>
                        </a14:backgroundRemoval>
                      </a14:imgEffect>
                    </a14:imgLayer>
                  </a14:imgProps>
                </a:ext>
                <a:ext uri="{28A0092B-C50C-407E-A947-70E740481C1C}">
                  <a14:useLocalDpi xmlns:a14="http://schemas.microsoft.com/office/drawing/2010/main" val="0"/>
                </a:ext>
              </a:extLst>
            </a:blip>
            <a:stretch>
              <a:fillRect/>
            </a:stretch>
          </p:blipFill>
          <p:spPr>
            <a:xfrm>
              <a:off x="5258183" y="2044556"/>
              <a:ext cx="1330041" cy="1344750"/>
            </a:xfrm>
            <a:prstGeom prst="rect">
              <a:avLst/>
            </a:prstGeom>
          </p:spPr>
        </p:pic>
        <p:sp>
          <p:nvSpPr>
            <p:cNvPr id="26" name="橢圓 25"/>
            <p:cNvSpPr/>
            <p:nvPr/>
          </p:nvSpPr>
          <p:spPr>
            <a:xfrm rot="435664">
              <a:off x="4554057" y="1803055"/>
              <a:ext cx="1236662" cy="660400"/>
            </a:xfrm>
            <a:prstGeom prst="ellipse">
              <a:avLst/>
            </a:prstGeom>
            <a:solidFill>
              <a:schemeClr val="accent4">
                <a:lumMod val="75000"/>
                <a:alpha val="8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zh-TW" altLang="en-US" sz="1600" b="1" dirty="0" smtClean="0"/>
                <a:t>阿薩姆</a:t>
              </a:r>
              <a:endParaRPr lang="en-US" altLang="zh-TW" sz="1600" b="1" dirty="0" smtClean="0"/>
            </a:p>
            <a:p>
              <a:pPr algn="ctr" fontAlgn="auto">
                <a:spcBef>
                  <a:spcPts val="0"/>
                </a:spcBef>
                <a:spcAft>
                  <a:spcPts val="0"/>
                </a:spcAft>
                <a:defRPr/>
              </a:pPr>
              <a:r>
                <a:rPr lang="zh-TW" altLang="en-US" sz="1600" b="1" dirty="0" smtClean="0"/>
                <a:t>紅茶</a:t>
              </a:r>
              <a:endParaRPr kumimoji="0" lang="zh-TW" altLang="en-US" sz="1600" b="1" dirty="0"/>
            </a:p>
          </p:txBody>
        </p:sp>
      </p:grpSp>
      <p:grpSp>
        <p:nvGrpSpPr>
          <p:cNvPr id="22" name="群組 21"/>
          <p:cNvGrpSpPr/>
          <p:nvPr/>
        </p:nvGrpSpPr>
        <p:grpSpPr>
          <a:xfrm>
            <a:off x="6675108" y="1724753"/>
            <a:ext cx="2623151" cy="1566888"/>
            <a:chOff x="6170992" y="1803056"/>
            <a:chExt cx="2623151" cy="1566888"/>
          </a:xfrm>
        </p:grpSpPr>
        <p:pic>
          <p:nvPicPr>
            <p:cNvPr id="16" name="圖片 15"/>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70992" y="1988991"/>
              <a:ext cx="2623151" cy="1380953"/>
            </a:xfrm>
            <a:prstGeom prst="rect">
              <a:avLst/>
            </a:prstGeom>
          </p:spPr>
        </p:pic>
        <p:sp>
          <p:nvSpPr>
            <p:cNvPr id="27" name="橢圓 26"/>
            <p:cNvSpPr/>
            <p:nvPr/>
          </p:nvSpPr>
          <p:spPr>
            <a:xfrm rot="435664">
              <a:off x="6368531" y="1803056"/>
              <a:ext cx="1236662" cy="660400"/>
            </a:xfrm>
            <a:prstGeom prst="ellipse">
              <a:avLst/>
            </a:prstGeom>
            <a:solidFill>
              <a:schemeClr val="accent4">
                <a:lumMod val="75000"/>
                <a:alpha val="8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zh-TW" altLang="en-US" sz="1600" b="1" dirty="0"/>
                <a:t>咖啡</a:t>
              </a:r>
              <a:endParaRPr kumimoji="0" lang="zh-TW" altLang="en-US" sz="1600" b="1" dirty="0"/>
            </a:p>
          </p:txBody>
        </p:sp>
      </p:grpSp>
      <p:grpSp>
        <p:nvGrpSpPr>
          <p:cNvPr id="31" name="群組 30"/>
          <p:cNvGrpSpPr/>
          <p:nvPr/>
        </p:nvGrpSpPr>
        <p:grpSpPr>
          <a:xfrm>
            <a:off x="974911" y="3729528"/>
            <a:ext cx="1738296" cy="1934809"/>
            <a:chOff x="1213910" y="3747563"/>
            <a:chExt cx="1738296" cy="1934809"/>
          </a:xfrm>
        </p:grpSpPr>
        <p:pic>
          <p:nvPicPr>
            <p:cNvPr id="15" name="圖片 14"/>
            <p:cNvPicPr>
              <a:picLocks noChangeAspect="1"/>
            </p:cNvPicPr>
            <p:nvPr/>
          </p:nvPicPr>
          <p:blipFill>
            <a:blip r:embed="rId12">
              <a:extLst>
                <a:ext uri="{BEBA8EAE-BF5A-486C-A8C5-ECC9F3942E4B}">
                  <a14:imgProps xmlns:a14="http://schemas.microsoft.com/office/drawing/2010/main">
                    <a14:imgLayer r:embed="rId13">
                      <a14:imgEffect>
                        <a14:backgroundRemoval t="1952" b="100000" l="0" r="100000"/>
                      </a14:imgEffect>
                    </a14:imgLayer>
                  </a14:imgProps>
                </a:ext>
              </a:extLst>
            </a:blip>
            <a:stretch>
              <a:fillRect/>
            </a:stretch>
          </p:blipFill>
          <p:spPr>
            <a:xfrm>
              <a:off x="1427261" y="4365104"/>
              <a:ext cx="1524945" cy="1317268"/>
            </a:xfrm>
            <a:prstGeom prst="rect">
              <a:avLst/>
            </a:prstGeom>
          </p:spPr>
        </p:pic>
        <p:sp>
          <p:nvSpPr>
            <p:cNvPr id="28" name="橢圓 27"/>
            <p:cNvSpPr/>
            <p:nvPr/>
          </p:nvSpPr>
          <p:spPr>
            <a:xfrm rot="435664">
              <a:off x="1213910" y="3747563"/>
              <a:ext cx="1236662" cy="660400"/>
            </a:xfrm>
            <a:prstGeom prst="ellipse">
              <a:avLst/>
            </a:prstGeom>
            <a:solidFill>
              <a:schemeClr val="accent4">
                <a:lumMod val="75000"/>
                <a:alpha val="8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zh-TW" altLang="en-US" sz="1600" b="1" dirty="0" smtClean="0"/>
                <a:t>成衣</a:t>
              </a:r>
              <a:endParaRPr lang="en-US" altLang="zh-TW" sz="1600" b="1" dirty="0" smtClean="0"/>
            </a:p>
            <a:p>
              <a:pPr algn="ctr" fontAlgn="auto">
                <a:spcBef>
                  <a:spcPts val="0"/>
                </a:spcBef>
                <a:spcAft>
                  <a:spcPts val="0"/>
                </a:spcAft>
                <a:defRPr/>
              </a:pPr>
              <a:r>
                <a:rPr lang="zh-TW" altLang="en-US" sz="1600" b="1" dirty="0" smtClean="0"/>
                <a:t>紡織品</a:t>
              </a:r>
              <a:endParaRPr kumimoji="0" lang="zh-TW" altLang="en-US" sz="1600" b="1" dirty="0"/>
            </a:p>
          </p:txBody>
        </p:sp>
      </p:grpSp>
      <p:grpSp>
        <p:nvGrpSpPr>
          <p:cNvPr id="4097" name="群組 4096"/>
          <p:cNvGrpSpPr/>
          <p:nvPr/>
        </p:nvGrpSpPr>
        <p:grpSpPr>
          <a:xfrm>
            <a:off x="5058318" y="3672059"/>
            <a:ext cx="3089433" cy="2212735"/>
            <a:chOff x="5058318" y="3672059"/>
            <a:chExt cx="3089433" cy="2212735"/>
          </a:xfrm>
        </p:grpSpPr>
        <p:pic>
          <p:nvPicPr>
            <p:cNvPr id="4" name="圖片 3"/>
            <p:cNvPicPr>
              <a:picLocks noChangeAspect="1"/>
            </p:cNvPicPr>
            <p:nvPr/>
          </p:nvPicPr>
          <p:blipFill>
            <a:blip r:embed="rId14"/>
            <a:stretch>
              <a:fillRect/>
            </a:stretch>
          </p:blipFill>
          <p:spPr>
            <a:xfrm>
              <a:off x="5223277" y="3672059"/>
              <a:ext cx="2924474" cy="2212735"/>
            </a:xfrm>
            <a:prstGeom prst="rect">
              <a:avLst/>
            </a:prstGeom>
          </p:spPr>
        </p:pic>
        <p:sp>
          <p:nvSpPr>
            <p:cNvPr id="30" name="橢圓 29"/>
            <p:cNvSpPr/>
            <p:nvPr/>
          </p:nvSpPr>
          <p:spPr>
            <a:xfrm rot="435664">
              <a:off x="5058318" y="3778541"/>
              <a:ext cx="1236662" cy="660400"/>
            </a:xfrm>
            <a:prstGeom prst="ellipse">
              <a:avLst/>
            </a:prstGeom>
            <a:solidFill>
              <a:schemeClr val="accent4">
                <a:lumMod val="75000"/>
                <a:alpha val="8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zh-TW" altLang="en-US" sz="1600" b="1" dirty="0"/>
                <a:t>地毯</a:t>
              </a:r>
              <a:endParaRPr kumimoji="0" lang="zh-TW" altLang="en-US" sz="1600" b="1" dirty="0"/>
            </a:p>
          </p:txBody>
        </p:sp>
      </p:grpSp>
      <p:grpSp>
        <p:nvGrpSpPr>
          <p:cNvPr id="10" name="群組 9"/>
          <p:cNvGrpSpPr/>
          <p:nvPr/>
        </p:nvGrpSpPr>
        <p:grpSpPr>
          <a:xfrm>
            <a:off x="3025951" y="3815311"/>
            <a:ext cx="1844581" cy="2021532"/>
            <a:chOff x="3178583" y="3790907"/>
            <a:chExt cx="1844581" cy="2021532"/>
          </a:xfrm>
        </p:grpSpPr>
        <p:grpSp>
          <p:nvGrpSpPr>
            <p:cNvPr id="13" name="群組 12"/>
            <p:cNvGrpSpPr/>
            <p:nvPr/>
          </p:nvGrpSpPr>
          <p:grpSpPr>
            <a:xfrm rot="18830500">
              <a:off x="2879789" y="4397760"/>
              <a:ext cx="1713473" cy="1115885"/>
              <a:chOff x="3020255" y="4605514"/>
              <a:chExt cx="2066925" cy="1247775"/>
            </a:xfrm>
          </p:grpSpPr>
          <p:pic>
            <p:nvPicPr>
              <p:cNvPr id="8" name="圖片 7"/>
              <p:cNvPicPr>
                <a:picLocks noChangeAspect="1"/>
              </p:cNvPicPr>
              <p:nvPr/>
            </p:nvPicPr>
            <p:blipFill>
              <a:blip r:embed="rId15">
                <a:extLst>
                  <a:ext uri="{BEBA8EAE-BF5A-486C-A8C5-ECC9F3942E4B}">
                    <a14:imgProps xmlns:a14="http://schemas.microsoft.com/office/drawing/2010/main">
                      <a14:imgLayer r:embed="rId16">
                        <a14:imgEffect>
                          <a14:backgroundRemoval t="1527" b="100000" l="0" r="100000">
                            <a14:foregroundMark x1="19816" y1="19847" x2="19816" y2="19847"/>
                            <a14:foregroundMark x1="19355" y1="76336" x2="19355" y2="76336"/>
                            <a14:foregroundMark x1="28571" y1="88550" x2="28571" y2="88550"/>
                            <a14:foregroundMark x1="27189" y1="15267" x2="27189" y2="15267"/>
                            <a14:foregroundMark x1="29032" y1="50382" x2="29032" y2="50382"/>
                            <a14:foregroundMark x1="40092" y1="25191" x2="40092" y2="25191"/>
                            <a14:foregroundMark x1="49309" y1="23664" x2="49309" y2="23664"/>
                            <a14:foregroundMark x1="57604" y1="24427" x2="57604" y2="24427"/>
                            <a14:foregroundMark x1="66359" y1="22137" x2="66359" y2="22137"/>
                            <a14:foregroundMark x1="79724" y1="21374" x2="79724" y2="21374"/>
                            <a14:foregroundMark x1="84793" y1="32824" x2="84793" y2="32824"/>
                            <a14:foregroundMark x1="79263" y1="54962" x2="79263" y2="54962"/>
                            <a14:foregroundMark x1="80184" y1="73282" x2="80184" y2="73282"/>
                            <a14:foregroundMark x1="84793" y1="73282" x2="84793" y2="73282"/>
                            <a14:foregroundMark x1="76959" y1="84733" x2="76959" y2="84733"/>
                            <a14:foregroundMark x1="49309" y1="5344" x2="49309" y2="5344"/>
                          </a14:backgroundRemoval>
                        </a14:imgEffect>
                      </a14:imgLayer>
                    </a14:imgProps>
                  </a:ext>
                </a:extLst>
              </a:blip>
              <a:stretch>
                <a:fillRect/>
              </a:stretch>
            </p:blipFill>
            <p:spPr>
              <a:xfrm>
                <a:off x="3020255" y="4605514"/>
                <a:ext cx="2066925" cy="1247775"/>
              </a:xfrm>
              <a:prstGeom prst="rect">
                <a:avLst/>
              </a:prstGeom>
            </p:spPr>
          </p:pic>
          <p:sp>
            <p:nvSpPr>
              <p:cNvPr id="12" name="手繪多邊形 11"/>
              <p:cNvSpPr/>
              <p:nvPr/>
            </p:nvSpPr>
            <p:spPr>
              <a:xfrm>
                <a:off x="3897365" y="4636590"/>
                <a:ext cx="380752" cy="10694"/>
              </a:xfrm>
              <a:custGeom>
                <a:avLst/>
                <a:gdLst>
                  <a:gd name="connsiteX0" fmla="*/ 0 w 380752"/>
                  <a:gd name="connsiteY0" fmla="*/ 5347 h 10694"/>
                  <a:gd name="connsiteX1" fmla="*/ 122990 w 380752"/>
                  <a:gd name="connsiteY1" fmla="*/ 0 h 10694"/>
                  <a:gd name="connsiteX2" fmla="*/ 363621 w 380752"/>
                  <a:gd name="connsiteY2" fmla="*/ 5347 h 10694"/>
                  <a:gd name="connsiteX3" fmla="*/ 342232 w 380752"/>
                  <a:gd name="connsiteY3" fmla="*/ 10694 h 10694"/>
                </a:gdLst>
                <a:ahLst/>
                <a:cxnLst>
                  <a:cxn ang="0">
                    <a:pos x="connsiteX0" y="connsiteY0"/>
                  </a:cxn>
                  <a:cxn ang="0">
                    <a:pos x="connsiteX1" y="connsiteY1"/>
                  </a:cxn>
                  <a:cxn ang="0">
                    <a:pos x="connsiteX2" y="connsiteY2"/>
                  </a:cxn>
                  <a:cxn ang="0">
                    <a:pos x="connsiteX3" y="connsiteY3"/>
                  </a:cxn>
                </a:cxnLst>
                <a:rect l="l" t="t" r="r" b="b"/>
                <a:pathLst>
                  <a:path w="380752" h="10694">
                    <a:moveTo>
                      <a:pt x="0" y="5347"/>
                    </a:moveTo>
                    <a:cubicBezTo>
                      <a:pt x="31193" y="2673"/>
                      <a:pt x="62387" y="0"/>
                      <a:pt x="122990" y="0"/>
                    </a:cubicBezTo>
                    <a:cubicBezTo>
                      <a:pt x="183593" y="0"/>
                      <a:pt x="327081" y="3565"/>
                      <a:pt x="363621" y="5347"/>
                    </a:cubicBezTo>
                    <a:cubicBezTo>
                      <a:pt x="400161" y="7129"/>
                      <a:pt x="371196" y="8911"/>
                      <a:pt x="342232" y="10694"/>
                    </a:cubicBez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29" name="橢圓 28"/>
            <p:cNvSpPr/>
            <p:nvPr/>
          </p:nvSpPr>
          <p:spPr>
            <a:xfrm rot="435664">
              <a:off x="3226554" y="3790907"/>
              <a:ext cx="1236662" cy="660400"/>
            </a:xfrm>
            <a:prstGeom prst="ellipse">
              <a:avLst/>
            </a:prstGeom>
            <a:solidFill>
              <a:schemeClr val="accent4">
                <a:lumMod val="75000"/>
                <a:alpha val="8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zh-TW" altLang="en-US" sz="1600" b="1" dirty="0"/>
                <a:t>球類</a:t>
              </a:r>
              <a:endParaRPr kumimoji="0" lang="zh-TW" altLang="en-US" sz="1600" b="1" dirty="0"/>
            </a:p>
          </p:txBody>
        </p:sp>
        <p:pic>
          <p:nvPicPr>
            <p:cNvPr id="6" name="圖片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12396">
              <a:off x="3976819" y="4466425"/>
              <a:ext cx="1046345" cy="1310490"/>
            </a:xfrm>
            <a:prstGeom prst="rect">
              <a:avLst/>
            </a:prstGeom>
          </p:spPr>
        </p:pic>
        <p:pic>
          <p:nvPicPr>
            <p:cNvPr id="7" name="圖片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3423755">
              <a:off x="4350022" y="5139971"/>
              <a:ext cx="623066" cy="607489"/>
            </a:xfrm>
            <a:prstGeom prst="rect">
              <a:avLst/>
            </a:prstGeom>
          </p:spPr>
        </p:pic>
      </p:grpSp>
    </p:spTree>
    <p:extLst>
      <p:ext uri="{BB962C8B-B14F-4D97-AF65-F5344CB8AC3E}">
        <p14:creationId xmlns:p14="http://schemas.microsoft.com/office/powerpoint/2010/main" val="290328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duotone>
              <a:schemeClr val="bg2">
                <a:shade val="80000"/>
                <a:satMod val="140000"/>
                <a:lumMod val="50000"/>
              </a:schemeClr>
              <a:schemeClr val="bg2">
                <a:tint val="95000"/>
                <a:satMod val="180000"/>
                <a:lumMod val="160000"/>
              </a:schemeClr>
            </a:duotone>
            <a:lum/>
          </a:blip>
          <a:srcRect/>
          <a:stretch>
            <a:fillRect/>
          </a:stretch>
        </a:blipFill>
        <a:effectLst/>
      </p:bgPr>
    </p:bg>
    <p:spTree>
      <p:nvGrpSpPr>
        <p:cNvPr id="1" name=""/>
        <p:cNvGrpSpPr/>
        <p:nvPr/>
      </p:nvGrpSpPr>
      <p:grpSpPr>
        <a:xfrm>
          <a:off x="0" y="0"/>
          <a:ext cx="0" cy="0"/>
          <a:chOff x="0" y="0"/>
          <a:chExt cx="0" cy="0"/>
        </a:xfrm>
      </p:grpSpPr>
      <p:pic>
        <p:nvPicPr>
          <p:cNvPr id="2" name="內容版面配置區 1"/>
          <p:cNvPicPr>
            <a:picLocks noGrp="1" noChangeAspect="1"/>
          </p:cNvPicPr>
          <p:nvPr>
            <p:ph idx="1"/>
          </p:nvPr>
        </p:nvPicPr>
        <p:blipFill>
          <a:blip r:embed="rId4"/>
          <a:stretch>
            <a:fillRect/>
          </a:stretch>
        </p:blipFill>
        <p:spPr>
          <a:xfrm>
            <a:off x="759898" y="894366"/>
            <a:ext cx="3576500" cy="2596821"/>
          </a:xfrm>
          <a:prstGeom prst="rect">
            <a:avLst/>
          </a:prstGeom>
        </p:spPr>
      </p:pic>
      <p:sp>
        <p:nvSpPr>
          <p:cNvPr id="5" name="文字方塊 4"/>
          <p:cNvSpPr txBox="1"/>
          <p:nvPr/>
        </p:nvSpPr>
        <p:spPr>
          <a:xfrm>
            <a:off x="283183" y="6071579"/>
            <a:ext cx="8533242" cy="461665"/>
          </a:xfrm>
          <a:prstGeom prst="rect">
            <a:avLst/>
          </a:prstGeom>
          <a:noFill/>
        </p:spPr>
        <p:txBody>
          <a:bodyPr wrap="square" rtlCol="0">
            <a:spAutoFit/>
          </a:bodyPr>
          <a:lstStyle/>
          <a:p>
            <a:r>
              <a:rPr lang="en-US" altLang="zh-TW" sz="1200" b="1" dirty="0">
                <a:solidFill>
                  <a:schemeClr val="tx1">
                    <a:lumMod val="50000"/>
                    <a:lumOff val="50000"/>
                  </a:schemeClr>
                </a:solidFill>
              </a:rPr>
              <a:t>Why Child Labor Isn’t Illegal in </a:t>
            </a:r>
            <a:r>
              <a:rPr lang="en-US" altLang="zh-TW" sz="1200" b="1" dirty="0" smtClean="0">
                <a:solidFill>
                  <a:schemeClr val="tx1">
                    <a:lumMod val="50000"/>
                    <a:lumOff val="50000"/>
                  </a:schemeClr>
                </a:solidFill>
              </a:rPr>
              <a:t>India</a:t>
            </a:r>
            <a:r>
              <a:rPr lang="zh-TW" altLang="en-US" sz="1200" b="1" dirty="0" smtClean="0">
                <a:solidFill>
                  <a:schemeClr val="tx1">
                    <a:lumMod val="50000"/>
                    <a:lumOff val="50000"/>
                  </a:schemeClr>
                </a:solidFill>
              </a:rPr>
              <a:t> </a:t>
            </a:r>
            <a:r>
              <a:rPr lang="en-US" altLang="zh-TW" sz="1200" dirty="0" smtClean="0">
                <a:solidFill>
                  <a:schemeClr val="tx1">
                    <a:lumMod val="50000"/>
                    <a:lumOff val="50000"/>
                  </a:schemeClr>
                </a:solidFill>
              </a:rPr>
              <a:t>By </a:t>
            </a:r>
            <a:r>
              <a:rPr lang="en-US" altLang="zh-TW" sz="1200" dirty="0" err="1">
                <a:solidFill>
                  <a:schemeClr val="tx1">
                    <a:lumMod val="50000"/>
                    <a:lumOff val="50000"/>
                  </a:schemeClr>
                </a:solidFill>
              </a:rPr>
              <a:t>Vibhuti</a:t>
            </a:r>
            <a:r>
              <a:rPr lang="en-US" altLang="zh-TW" sz="1200" dirty="0">
                <a:solidFill>
                  <a:schemeClr val="tx1">
                    <a:lumMod val="50000"/>
                    <a:lumOff val="50000"/>
                  </a:schemeClr>
                </a:solidFill>
              </a:rPr>
              <a:t> Agarwal </a:t>
            </a:r>
            <a:r>
              <a:rPr lang="en-US" altLang="zh-TW" sz="1200" dirty="0" smtClean="0">
                <a:solidFill>
                  <a:schemeClr val="tx1">
                    <a:lumMod val="50000"/>
                    <a:lumOff val="50000"/>
                  </a:schemeClr>
                </a:solidFill>
              </a:rPr>
              <a:t>Oct </a:t>
            </a:r>
            <a:r>
              <a:rPr lang="en-US" altLang="zh-TW" sz="1200" dirty="0">
                <a:solidFill>
                  <a:schemeClr val="tx1">
                    <a:lumMod val="50000"/>
                    <a:lumOff val="50000"/>
                  </a:schemeClr>
                </a:solidFill>
              </a:rPr>
              <a:t>10, 2014 6:15 pm </a:t>
            </a:r>
            <a:r>
              <a:rPr lang="en-US" altLang="zh-TW" sz="1200" dirty="0" smtClean="0">
                <a:solidFill>
                  <a:schemeClr val="tx1">
                    <a:lumMod val="50000"/>
                    <a:lumOff val="50000"/>
                  </a:schemeClr>
                </a:solidFill>
              </a:rPr>
              <a:t>IST</a:t>
            </a:r>
            <a:r>
              <a:rPr lang="zh-TW" altLang="en-US" sz="1200" dirty="0" smtClean="0">
                <a:solidFill>
                  <a:schemeClr val="tx1">
                    <a:lumMod val="50000"/>
                    <a:lumOff val="50000"/>
                  </a:schemeClr>
                </a:solidFill>
              </a:rPr>
              <a:t> </a:t>
            </a:r>
            <a:r>
              <a:rPr lang="en-US" altLang="zh-TW" sz="1200" dirty="0" smtClean="0">
                <a:solidFill>
                  <a:schemeClr val="tx1">
                    <a:lumMod val="50000"/>
                    <a:lumOff val="50000"/>
                  </a:schemeClr>
                </a:solidFill>
              </a:rPr>
              <a:t>“The Wall Street Journal”</a:t>
            </a:r>
          </a:p>
          <a:p>
            <a:r>
              <a:rPr lang="en-US" altLang="zh-TW" sz="1200" dirty="0">
                <a:solidFill>
                  <a:schemeClr val="tx1">
                    <a:lumMod val="50000"/>
                    <a:lumOff val="50000"/>
                  </a:schemeClr>
                </a:solidFill>
              </a:rPr>
              <a:t>http:/</a:t>
            </a:r>
            <a:r>
              <a:rPr lang="en-US" altLang="zh-TW" sz="1200" dirty="0">
                <a:solidFill>
                  <a:schemeClr val="bg1">
                    <a:lumMod val="85000"/>
                  </a:schemeClr>
                </a:solidFill>
              </a:rPr>
              <a:t>/blogs.wsj.com/indiarealtime/2014/10/10/why-child-labor-isnt-illegal-in-india/</a:t>
            </a:r>
          </a:p>
        </p:txBody>
      </p:sp>
      <p:pic>
        <p:nvPicPr>
          <p:cNvPr id="7" name="圖片 6"/>
          <p:cNvPicPr>
            <a:picLocks noChangeAspect="1"/>
          </p:cNvPicPr>
          <p:nvPr/>
        </p:nvPicPr>
        <p:blipFill>
          <a:blip r:embed="rId5"/>
          <a:stretch>
            <a:fillRect/>
          </a:stretch>
        </p:blipFill>
        <p:spPr>
          <a:xfrm>
            <a:off x="777932" y="3561874"/>
            <a:ext cx="3564690" cy="2529958"/>
          </a:xfrm>
          <a:prstGeom prst="rect">
            <a:avLst/>
          </a:prstGeom>
        </p:spPr>
      </p:pic>
      <p:sp>
        <p:nvSpPr>
          <p:cNvPr id="8" name="文字方塊 7"/>
          <p:cNvSpPr txBox="1"/>
          <p:nvPr/>
        </p:nvSpPr>
        <p:spPr>
          <a:xfrm>
            <a:off x="265201" y="6402459"/>
            <a:ext cx="7920880" cy="461665"/>
          </a:xfrm>
          <a:prstGeom prst="rect">
            <a:avLst/>
          </a:prstGeom>
          <a:noFill/>
        </p:spPr>
        <p:txBody>
          <a:bodyPr wrap="square" rtlCol="0">
            <a:spAutoFit/>
          </a:bodyPr>
          <a:lstStyle/>
          <a:p>
            <a:r>
              <a:rPr lang="zh-TW" altLang="en-US" sz="1200" dirty="0" smtClean="0">
                <a:solidFill>
                  <a:schemeClr val="bg1">
                    <a:lumMod val="85000"/>
                  </a:schemeClr>
                </a:solidFill>
              </a:rPr>
              <a:t>下圖照片參考自</a:t>
            </a:r>
            <a:r>
              <a:rPr lang="en-US" altLang="zh-TW" sz="1200" dirty="0" smtClean="0">
                <a:solidFill>
                  <a:schemeClr val="bg1">
                    <a:lumMod val="85000"/>
                  </a:schemeClr>
                </a:solidFill>
              </a:rPr>
              <a:t>ILO </a:t>
            </a:r>
            <a:r>
              <a:rPr lang="en-US" altLang="zh-TW" sz="1200" dirty="0">
                <a:solidFill>
                  <a:schemeClr val="bg1">
                    <a:lumMod val="85000"/>
                  </a:schemeClr>
                </a:solidFill>
              </a:rPr>
              <a:t>(2004) </a:t>
            </a:r>
            <a:r>
              <a:rPr lang="en-US" altLang="zh-TW" sz="1200" i="1" dirty="0">
                <a:solidFill>
                  <a:schemeClr val="bg1">
                    <a:lumMod val="85000"/>
                  </a:schemeClr>
                </a:solidFill>
              </a:rPr>
              <a:t>Child </a:t>
            </a:r>
            <a:r>
              <a:rPr lang="en-US" altLang="zh-TW" sz="1200" i="1" dirty="0" err="1">
                <a:solidFill>
                  <a:schemeClr val="bg1">
                    <a:lumMod val="85000"/>
                  </a:schemeClr>
                </a:solidFill>
              </a:rPr>
              <a:t>Labour</a:t>
            </a:r>
            <a:r>
              <a:rPr lang="en-US" altLang="zh-TW" sz="1200" i="1" dirty="0">
                <a:solidFill>
                  <a:schemeClr val="bg1">
                    <a:lumMod val="85000"/>
                  </a:schemeClr>
                </a:solidFill>
              </a:rPr>
              <a:t>: A textbook for university students. Geneva: International </a:t>
            </a:r>
            <a:r>
              <a:rPr lang="en-US" altLang="zh-TW" sz="1200" i="1" dirty="0" err="1">
                <a:solidFill>
                  <a:schemeClr val="bg1">
                    <a:lumMod val="85000"/>
                  </a:schemeClr>
                </a:solidFill>
              </a:rPr>
              <a:t>Labour</a:t>
            </a:r>
            <a:r>
              <a:rPr lang="en-US" altLang="zh-TW" sz="1200" i="1" dirty="0">
                <a:solidFill>
                  <a:schemeClr val="bg1">
                    <a:lumMod val="85000"/>
                  </a:schemeClr>
                </a:solidFill>
              </a:rPr>
              <a:t> Office  (International </a:t>
            </a:r>
            <a:r>
              <a:rPr lang="en-US" altLang="zh-TW" sz="1200" i="1" dirty="0" err="1">
                <a:solidFill>
                  <a:schemeClr val="bg1">
                    <a:lumMod val="85000"/>
                  </a:schemeClr>
                </a:solidFill>
              </a:rPr>
              <a:t>Programe</a:t>
            </a:r>
            <a:r>
              <a:rPr lang="en-US" altLang="zh-TW" sz="1200" i="1" dirty="0">
                <a:solidFill>
                  <a:schemeClr val="bg1">
                    <a:lumMod val="85000"/>
                  </a:schemeClr>
                </a:solidFill>
              </a:rPr>
              <a:t> on the Elimination of Child </a:t>
            </a:r>
            <a:r>
              <a:rPr lang="en-US" altLang="zh-TW" sz="1200" i="1" dirty="0" err="1">
                <a:solidFill>
                  <a:schemeClr val="bg1">
                    <a:lumMod val="85000"/>
                  </a:schemeClr>
                </a:solidFill>
              </a:rPr>
              <a:t>Labour</a:t>
            </a:r>
            <a:r>
              <a:rPr lang="en-US" altLang="zh-TW" sz="1200" i="1" dirty="0" smtClean="0">
                <a:solidFill>
                  <a:schemeClr val="bg1">
                    <a:lumMod val="85000"/>
                  </a:schemeClr>
                </a:solidFill>
              </a:rPr>
              <a:t>).</a:t>
            </a:r>
            <a:r>
              <a:rPr lang="zh-TW" altLang="en-US" sz="1200" i="1" dirty="0" smtClean="0">
                <a:solidFill>
                  <a:schemeClr val="bg1">
                    <a:lumMod val="85000"/>
                  </a:schemeClr>
                </a:solidFill>
              </a:rPr>
              <a:t>第</a:t>
            </a:r>
            <a:r>
              <a:rPr lang="en-US" altLang="zh-TW" sz="1200" i="1" dirty="0" smtClean="0">
                <a:solidFill>
                  <a:schemeClr val="bg1">
                    <a:lumMod val="85000"/>
                  </a:schemeClr>
                </a:solidFill>
              </a:rPr>
              <a:t>18</a:t>
            </a:r>
            <a:r>
              <a:rPr lang="zh-TW" altLang="en-US" sz="1200" i="1" dirty="0" smtClean="0">
                <a:solidFill>
                  <a:schemeClr val="bg1">
                    <a:lumMod val="85000"/>
                  </a:schemeClr>
                </a:solidFill>
              </a:rPr>
              <a:t>頁</a:t>
            </a:r>
            <a:endParaRPr lang="zh-TW" altLang="en-US" dirty="0">
              <a:solidFill>
                <a:schemeClr val="bg1">
                  <a:lumMod val="85000"/>
                </a:schemeClr>
              </a:solidFill>
            </a:endParaRPr>
          </a:p>
        </p:txBody>
      </p:sp>
      <p:sp>
        <p:nvSpPr>
          <p:cNvPr id="4" name="文字方塊 3"/>
          <p:cNvSpPr txBox="1"/>
          <p:nvPr/>
        </p:nvSpPr>
        <p:spPr>
          <a:xfrm>
            <a:off x="899592" y="3491187"/>
            <a:ext cx="2808312" cy="369332"/>
          </a:xfrm>
          <a:prstGeom prst="rect">
            <a:avLst/>
          </a:prstGeom>
          <a:noFill/>
        </p:spPr>
        <p:txBody>
          <a:bodyPr wrap="square" rtlCol="0">
            <a:spAutoFit/>
          </a:bodyPr>
          <a:lstStyle/>
          <a:p>
            <a:r>
              <a:rPr lang="zh-TW" altLang="en-US" dirty="0" smtClean="0"/>
              <a:t>南亞製作磚塊的孩童</a:t>
            </a:r>
            <a:endParaRPr lang="zh-TW" altLang="en-US" dirty="0"/>
          </a:p>
        </p:txBody>
      </p:sp>
      <p:pic>
        <p:nvPicPr>
          <p:cNvPr id="9" name="內容版面配置區 4"/>
          <p:cNvPicPr>
            <a:picLocks noChangeAspect="1"/>
          </p:cNvPicPr>
          <p:nvPr/>
        </p:nvPicPr>
        <p:blipFill>
          <a:blip r:embed="rId6"/>
          <a:stretch>
            <a:fillRect/>
          </a:stretch>
        </p:blipFill>
        <p:spPr>
          <a:xfrm>
            <a:off x="4537537" y="919398"/>
            <a:ext cx="3858601" cy="2629475"/>
          </a:xfrm>
          <a:prstGeom prst="rect">
            <a:avLst/>
          </a:prstGeom>
        </p:spPr>
      </p:pic>
      <p:pic>
        <p:nvPicPr>
          <p:cNvPr id="10" name="內容版面配置區 1"/>
          <p:cNvPicPr>
            <a:picLocks noChangeAspect="1"/>
          </p:cNvPicPr>
          <p:nvPr/>
        </p:nvPicPr>
        <p:blipFill>
          <a:blip r:embed="rId7"/>
          <a:stretch>
            <a:fillRect/>
          </a:stretch>
        </p:blipFill>
        <p:spPr>
          <a:xfrm>
            <a:off x="4518124" y="3847587"/>
            <a:ext cx="3821585" cy="2134513"/>
          </a:xfrm>
          <a:prstGeom prst="rect">
            <a:avLst/>
          </a:prstGeom>
        </p:spPr>
      </p:pic>
      <p:sp>
        <p:nvSpPr>
          <p:cNvPr id="11" name="文字方塊 10"/>
          <p:cNvSpPr txBox="1"/>
          <p:nvPr/>
        </p:nvSpPr>
        <p:spPr>
          <a:xfrm>
            <a:off x="4549804" y="3536359"/>
            <a:ext cx="3852377" cy="646331"/>
          </a:xfrm>
          <a:prstGeom prst="rect">
            <a:avLst/>
          </a:prstGeom>
          <a:noFill/>
        </p:spPr>
        <p:txBody>
          <a:bodyPr wrap="square" rtlCol="0">
            <a:spAutoFit/>
          </a:bodyPr>
          <a:lstStyle/>
          <a:p>
            <a:r>
              <a:rPr lang="en-US" altLang="zh-TW" dirty="0" smtClean="0"/>
              <a:t>17</a:t>
            </a:r>
            <a:r>
              <a:rPr lang="zh-TW" altLang="en-US" dirty="0" smtClean="0"/>
              <a:t>、</a:t>
            </a:r>
            <a:r>
              <a:rPr lang="en-US" altLang="zh-TW" dirty="0" smtClean="0"/>
              <a:t>18</a:t>
            </a:r>
            <a:r>
              <a:rPr lang="zh-TW" altLang="en-US" dirty="0" smtClean="0"/>
              <a:t>世紀 工業革命時 </a:t>
            </a:r>
            <a:endParaRPr lang="en-US" altLang="zh-TW" dirty="0" smtClean="0"/>
          </a:p>
          <a:p>
            <a:r>
              <a:rPr lang="zh-TW" altLang="en-US" dirty="0" smtClean="0"/>
              <a:t>英國採煤的兒童礦工</a:t>
            </a:r>
            <a:endParaRPr lang="zh-TW" altLang="en-US" dirty="0"/>
          </a:p>
        </p:txBody>
      </p:sp>
      <p:sp>
        <p:nvSpPr>
          <p:cNvPr id="12" name="文字方塊 11"/>
          <p:cNvSpPr txBox="1"/>
          <p:nvPr/>
        </p:nvSpPr>
        <p:spPr>
          <a:xfrm>
            <a:off x="1017594" y="176250"/>
            <a:ext cx="7052333" cy="584775"/>
          </a:xfrm>
          <a:prstGeom prst="rect">
            <a:avLst/>
          </a:prstGeom>
          <a:solidFill>
            <a:schemeClr val="accent4">
              <a:lumMod val="20000"/>
              <a:lumOff val="80000"/>
              <a:alpha val="58000"/>
            </a:schemeClr>
          </a:solidFill>
        </p:spPr>
        <p:txBody>
          <a:bodyPr wrap="square" rtlCol="0">
            <a:spAutoFit/>
          </a:bodyPr>
          <a:lstStyle/>
          <a:p>
            <a:r>
              <a:rPr lang="zh-TW" altLang="en-US" sz="3200" b="1" dirty="0" smtClean="0">
                <a:latin typeface="標楷體" panose="03000509000000000000" pitchFamily="65" charset="-120"/>
                <a:ea typeface="標楷體" panose="03000509000000000000" pitchFamily="65" charset="-120"/>
              </a:rPr>
              <a:t>觀察圖片，這些工作適合兒童來做嗎？</a:t>
            </a: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399483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圖釘">
  <a:themeElements>
    <a:clrScheme name="圖釘">
      <a:dk1>
        <a:sysClr val="windowText" lastClr="000000"/>
      </a:dk1>
      <a:lt1>
        <a:sysClr val="window" lastClr="C7EDCC"/>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圖釘">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釘">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C7EDCC"/>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Pushpin</Template>
  <TotalTime>8494</TotalTime>
  <Words>2377</Words>
  <Application>Microsoft Office PowerPoint</Application>
  <PresentationFormat>如螢幕大小 (4:3)</PresentationFormat>
  <Paragraphs>226</Paragraphs>
  <Slides>22</Slides>
  <Notes>19</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22</vt:i4>
      </vt:variant>
    </vt:vector>
  </HeadingPairs>
  <TitlesOfParts>
    <vt:vector size="34" baseType="lpstr">
      <vt:lpstr>Franklin Gothic Book</vt:lpstr>
      <vt:lpstr>Wingdings</vt:lpstr>
      <vt:lpstr>標楷體</vt:lpstr>
      <vt:lpstr>細明體</vt:lpstr>
      <vt:lpstr>Calibri</vt:lpstr>
      <vt:lpstr>Brush Script MT</vt:lpstr>
      <vt:lpstr>微軟正黑體</vt:lpstr>
      <vt:lpstr>Arial</vt:lpstr>
      <vt:lpstr>新細明體</vt:lpstr>
      <vt:lpstr>Constantia</vt:lpstr>
      <vt:lpstr>Rage Italic</vt:lpstr>
      <vt:lpstr>圖釘</vt:lpstr>
      <vt:lpstr>我的幸福，誰的血汗？             ─童工辛酸知多少</vt:lpstr>
      <vt:lpstr>學習目標</vt:lpstr>
      <vt:lpstr>同學說看看， 巧克力是用什麼做的？</vt:lpstr>
      <vt:lpstr>PowerPoint 簡報</vt:lpstr>
      <vt:lpstr>PowerPoint 簡報</vt:lpstr>
      <vt:lpstr>PowerPoint 簡報</vt:lpstr>
      <vt:lpstr>PowerPoint 簡報</vt:lpstr>
      <vt:lpstr>除了巧克力， 還有甚麼產品常有壓榨童工的情形？</vt:lpstr>
      <vt:lpstr>PowerPoint 簡報</vt:lpstr>
      <vt:lpstr>童工常受到「剝削」的對待</vt:lpstr>
      <vt:lpstr>PowerPoint 簡報</vt:lpstr>
      <vt:lpstr>許多童工的基本權利未獲保障 我們能怎麼做？ 看看他們還是兒童， 卻為終止童工做了這麼多！  </vt:lpstr>
      <vt:lpstr>PowerPoint 簡報</vt:lpstr>
      <vt:lpstr>PowerPoint 簡報</vt:lpstr>
      <vt:lpstr>PowerPoint 簡報</vt:lpstr>
      <vt:lpstr>告訴人們你知道的故事、選購 「公平交易產品」 或 呼籲企業重視</vt:lpstr>
      <vt:lpstr>留意產品資訊，避免成為剝削童工的幫兇</vt:lpstr>
      <vt:lpstr>PowerPoint 簡報</vt:lpstr>
      <vt:lpstr>●試著在【活動二】畫出一個反童工的標語或是小海報。</vt:lpstr>
      <vt:lpstr>PowerPoint 簡報</vt:lpstr>
      <vt:lpstr>今年，讓我們為關懷童工而行動！ 讓世界兒童同享幸福！</vt:lpstr>
      <vt:lpstr>參考資源：</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Ryan J.R. Wu</dc:creator>
  <cp:lastModifiedBy>ryanwu</cp:lastModifiedBy>
  <cp:revision>395</cp:revision>
  <dcterms:created xsi:type="dcterms:W3CDTF">2016-07-11T13:17:29Z</dcterms:created>
  <dcterms:modified xsi:type="dcterms:W3CDTF">2016-10-24T16:38:42Z</dcterms:modified>
</cp:coreProperties>
</file>