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1" roundtripDataSignature="AMtx7mjpUVPdl/C9XKKEy3j/Mikopq0T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zh-TW"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XV1W9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i.com/tw/about/privacy/"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i.com/tw/about/privacy/"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oQpVNj"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yberbiz.io/terms-of-customer/"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yberbiz.io/terms-of-customer/"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RXRMRz" TargetMode="External"/><Relationship Id="rId3" Type="http://schemas.openxmlformats.org/officeDocument/2006/relationships/hyperlink" Target="https://news.tvbs.com.tw/local/1551279"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eOnQNM"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r.ettoday.net/news/2085989"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RX8v9Z" TargetMode="External"/><Relationship Id="rId3" Type="http://schemas.openxmlformats.org/officeDocument/2006/relationships/hyperlink" Target="https://reurl.cc/zNoYkN"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youthforhumanrights.or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kEv2Nb"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RXRMRz" TargetMode="External"/><Relationship Id="rId3" Type="http://schemas.openxmlformats.org/officeDocument/2006/relationships/hyperlink" Target="https://news.tvbs.com.tw/local/1551279"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kEvb9K"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pMoov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0XAxR9"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3Yg5ZX"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kEYz1n"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nva.com/"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ZbKj6W"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2ReVnMEecAs" TargetMode="External"/><Relationship Id="rId3" Type="http://schemas.openxmlformats.org/officeDocument/2006/relationships/hyperlink" Target="https://reurl.cc/ZbKGk6"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2ReVnMEecAs" TargetMode="External"/><Relationship Id="rId3" Type="http://schemas.openxmlformats.org/officeDocument/2006/relationships/hyperlink" Target="https://reurl.cc/ZbKGk6"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url.cc/5pjrA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zh-TW"/>
              <a:t>教學指引：</a:t>
            </a:r>
            <a:endParaRPr/>
          </a:p>
          <a:p>
            <a:pPr indent="0" lvl="0" marL="0" rtl="0" algn="l">
              <a:lnSpc>
                <a:spcPct val="100000"/>
              </a:lnSpc>
              <a:spcBef>
                <a:spcPts val="0"/>
              </a:spcBef>
              <a:spcAft>
                <a:spcPts val="0"/>
              </a:spcAft>
              <a:buSzPts val="1400"/>
              <a:buNone/>
            </a:pPr>
            <a:r>
              <a:rPr b="1" lang="zh-TW"/>
              <a:t>課堂操作時可以多多鼓勵學生交流討論、表達</a:t>
            </a:r>
            <a:endParaRPr b="1"/>
          </a:p>
          <a:p>
            <a:pPr indent="0" lvl="0" marL="0" rtl="0" algn="l">
              <a:lnSpc>
                <a:spcPct val="100000"/>
              </a:lnSpc>
              <a:spcBef>
                <a:spcPts val="0"/>
              </a:spcBef>
              <a:spcAft>
                <a:spcPts val="0"/>
              </a:spcAft>
              <a:buSzPts val="1400"/>
              <a:buNone/>
            </a:pPr>
            <a:r>
              <a:rPr b="1" lang="zh-TW"/>
              <a:t>老師可以兩兩交流、三人小組討論、或是進行四～五人的分組合作學習</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Clr>
                <a:schemeClr val="dk1"/>
              </a:buClr>
              <a:buSzPts val="1100"/>
              <a:buFont typeface="Arial"/>
              <a:buNone/>
            </a:pPr>
            <a:r>
              <a:rPr lang="zh-TW"/>
              <a:t>◉分組合作學習(三人)的建議操作：</a:t>
            </a:r>
            <a:endParaRPr/>
          </a:p>
          <a:p>
            <a:pPr indent="0" lvl="0" marL="0" rtl="0" algn="l">
              <a:lnSpc>
                <a:spcPct val="100000"/>
              </a:lnSpc>
              <a:spcBef>
                <a:spcPts val="0"/>
              </a:spcBef>
              <a:spcAft>
                <a:spcPts val="0"/>
              </a:spcAft>
              <a:buClr>
                <a:schemeClr val="dk1"/>
              </a:buClr>
              <a:buSzPts val="1100"/>
              <a:buFont typeface="Arial"/>
              <a:buNone/>
            </a:pPr>
            <a:r>
              <a:rPr lang="zh-TW"/>
              <a:t>三人一組中間排不動，請左右側學生將桌椅向中間靠攏即可</a:t>
            </a:r>
            <a:endParaRPr/>
          </a:p>
          <a:p>
            <a:pPr indent="0" lvl="0" marL="0" rtl="0" algn="l">
              <a:lnSpc>
                <a:spcPct val="100000"/>
              </a:lnSpc>
              <a:spcBef>
                <a:spcPts val="0"/>
              </a:spcBef>
              <a:spcAft>
                <a:spcPts val="0"/>
              </a:spcAft>
              <a:buClr>
                <a:schemeClr val="dk1"/>
              </a:buClr>
              <a:buSzPts val="1100"/>
              <a:buFont typeface="Arial"/>
              <a:buNone/>
            </a:pPr>
            <a:r>
              <a:rPr lang="zh-TW"/>
              <a:t>組內三位同學分別為：</a:t>
            </a:r>
            <a:endParaRPr/>
          </a:p>
          <a:p>
            <a:pPr indent="0" lvl="0" marL="0" rtl="0" algn="l">
              <a:lnSpc>
                <a:spcPct val="100000"/>
              </a:lnSpc>
              <a:spcBef>
                <a:spcPts val="0"/>
              </a:spcBef>
              <a:spcAft>
                <a:spcPts val="0"/>
              </a:spcAft>
              <a:buClr>
                <a:schemeClr val="dk1"/>
              </a:buClr>
              <a:buSzPts val="1100"/>
              <a:buFont typeface="Arial"/>
              <a:buNone/>
            </a:pPr>
            <a:r>
              <a:rPr lang="zh-TW"/>
              <a:t>1.桌長(主持引導討論、檢查組員學習單完成度)</a:t>
            </a:r>
            <a:endParaRPr/>
          </a:p>
          <a:p>
            <a:pPr indent="0" lvl="0" marL="0" rtl="0" algn="l">
              <a:lnSpc>
                <a:spcPct val="100000"/>
              </a:lnSpc>
              <a:spcBef>
                <a:spcPts val="0"/>
              </a:spcBef>
              <a:spcAft>
                <a:spcPts val="0"/>
              </a:spcAft>
              <a:buClr>
                <a:schemeClr val="dk1"/>
              </a:buClr>
              <a:buSzPts val="1100"/>
              <a:buFont typeface="Arial"/>
              <a:buNone/>
            </a:pPr>
            <a:r>
              <a:rPr lang="zh-TW"/>
              <a:t>2.紀錄員(整理小白板等討論工具、將討論結果記錄下來)</a:t>
            </a:r>
            <a:endParaRPr/>
          </a:p>
          <a:p>
            <a:pPr indent="0" lvl="0" marL="0" rtl="0" algn="l">
              <a:lnSpc>
                <a:spcPct val="100000"/>
              </a:lnSpc>
              <a:spcBef>
                <a:spcPts val="0"/>
              </a:spcBef>
              <a:spcAft>
                <a:spcPts val="0"/>
              </a:spcAft>
              <a:buSzPts val="1400"/>
              <a:buNone/>
            </a:pPr>
            <a:r>
              <a:rPr lang="zh-TW"/>
              <a:t>3.發言人(收發學習單、代表小組作口頭表達)</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zh-TW"/>
              <a:t>◉分組合作學習(五人)的建議操作：</a:t>
            </a:r>
            <a:endParaRPr/>
          </a:p>
          <a:p>
            <a:pPr indent="0" lvl="0" marL="0" rtl="0" algn="l">
              <a:lnSpc>
                <a:spcPct val="100000"/>
              </a:lnSpc>
              <a:spcBef>
                <a:spcPts val="0"/>
              </a:spcBef>
              <a:spcAft>
                <a:spcPts val="0"/>
              </a:spcAft>
              <a:buSzPts val="1400"/>
              <a:buNone/>
            </a:pPr>
            <a:r>
              <a:rPr lang="zh-TW"/>
              <a:t>上課前將全班分六組(依班級人數做適當的調整)，各組任務分派：</a:t>
            </a:r>
            <a:endParaRPr/>
          </a:p>
          <a:p>
            <a:pPr indent="0" lvl="0" marL="0" rtl="0" algn="l">
              <a:lnSpc>
                <a:spcPct val="100000"/>
              </a:lnSpc>
              <a:spcBef>
                <a:spcPts val="0"/>
              </a:spcBef>
              <a:spcAft>
                <a:spcPts val="0"/>
              </a:spcAft>
              <a:buSzPts val="1400"/>
              <a:buNone/>
            </a:pPr>
            <a:r>
              <a:rPr lang="zh-TW"/>
              <a:t>1.組長(主持引導組員表達)</a:t>
            </a:r>
            <a:endParaRPr/>
          </a:p>
          <a:p>
            <a:pPr indent="0" lvl="0" marL="0" rtl="0" algn="l">
              <a:lnSpc>
                <a:spcPct val="100000"/>
              </a:lnSpc>
              <a:spcBef>
                <a:spcPts val="0"/>
              </a:spcBef>
              <a:spcAft>
                <a:spcPts val="0"/>
              </a:spcAft>
              <a:buSzPts val="1400"/>
              <a:buNone/>
            </a:pPr>
            <a:r>
              <a:rPr lang="zh-TW"/>
              <a:t>2.紀錄員(將討論結果記錄下來)</a:t>
            </a:r>
            <a:endParaRPr/>
          </a:p>
          <a:p>
            <a:pPr indent="0" lvl="0" marL="0" rtl="0" algn="l">
              <a:lnSpc>
                <a:spcPct val="100000"/>
              </a:lnSpc>
              <a:spcBef>
                <a:spcPts val="0"/>
              </a:spcBef>
              <a:spcAft>
                <a:spcPts val="0"/>
              </a:spcAft>
              <a:buSzPts val="1400"/>
              <a:buNone/>
            </a:pPr>
            <a:r>
              <a:rPr lang="zh-TW"/>
              <a:t>3.發言人(代表小組作口頭表達)</a:t>
            </a:r>
            <a:endParaRPr/>
          </a:p>
          <a:p>
            <a:pPr indent="0" lvl="0" marL="0" rtl="0" algn="l">
              <a:lnSpc>
                <a:spcPct val="100000"/>
              </a:lnSpc>
              <a:spcBef>
                <a:spcPts val="0"/>
              </a:spcBef>
              <a:spcAft>
                <a:spcPts val="0"/>
              </a:spcAft>
              <a:buSzPts val="1400"/>
              <a:buNone/>
            </a:pPr>
            <a:r>
              <a:rPr lang="zh-TW"/>
              <a:t>4.檢查長(檢查組員學習單完成度)</a:t>
            </a:r>
            <a:endParaRPr/>
          </a:p>
          <a:p>
            <a:pPr indent="0" lvl="0" marL="0" rtl="0" algn="l">
              <a:lnSpc>
                <a:spcPct val="100000"/>
              </a:lnSpc>
              <a:spcBef>
                <a:spcPts val="0"/>
              </a:spcBef>
              <a:spcAft>
                <a:spcPts val="0"/>
              </a:spcAft>
              <a:buClr>
                <a:schemeClr val="dk1"/>
              </a:buClr>
              <a:buSzPts val="1100"/>
              <a:buFont typeface="Arial"/>
              <a:buNone/>
            </a:pPr>
            <a:r>
              <a:rPr lang="zh-TW"/>
              <a:t>5.事務長(收發學習單、整理小組討論的小白板等工具)</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zh-TW"/>
              <a:t>圖：</a:t>
            </a:r>
            <a:r>
              <a:rPr lang="zh-TW" u="sng">
                <a:solidFill>
                  <a:schemeClr val="hlink"/>
                </a:solidFill>
                <a:hlinkClick r:id="rId2"/>
              </a:rPr>
              <a:t>https://reurl.cc/XV1W9e</a:t>
            </a:r>
            <a:endParaRPr/>
          </a:p>
        </p:txBody>
      </p:sp>
      <p:sp>
        <p:nvSpPr>
          <p:cNvPr id="90" name="Google Shape;9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zh-TW"/>
              <a:t>引起動機</a:t>
            </a:r>
            <a:endParaRPr b="1"/>
          </a:p>
          <a:p>
            <a:pPr indent="0" lvl="0" marL="0" rtl="0" algn="l">
              <a:lnSpc>
                <a:spcPct val="100000"/>
              </a:lnSpc>
              <a:spcBef>
                <a:spcPts val="0"/>
              </a:spcBef>
              <a:spcAft>
                <a:spcPts val="0"/>
              </a:spcAft>
              <a:buClr>
                <a:schemeClr val="dk1"/>
              </a:buClr>
              <a:buSzPts val="1100"/>
              <a:buFont typeface="Arial"/>
              <a:buNone/>
            </a:pPr>
            <a:r>
              <a:rPr lang="zh-TW"/>
              <a:t>教學指引：​​</a:t>
            </a:r>
            <a:endParaRPr/>
          </a:p>
          <a:p>
            <a:pPr indent="0" lvl="0" marL="0" rtl="0" algn="l">
              <a:lnSpc>
                <a:spcPct val="100000"/>
              </a:lnSpc>
              <a:spcBef>
                <a:spcPts val="0"/>
              </a:spcBef>
              <a:spcAft>
                <a:spcPts val="0"/>
              </a:spcAft>
              <a:buSzPts val="1400"/>
              <a:buNone/>
            </a:pPr>
            <a:r>
              <a:rPr lang="zh-TW"/>
              <a:t>請學生觀察四張生活情境的照片，找出共通點</a:t>
            </a:r>
            <a:endParaRPr/>
          </a:p>
          <a:p>
            <a:pPr indent="0" lvl="0" marL="0" rtl="0" algn="l">
              <a:lnSpc>
                <a:spcPct val="100000"/>
              </a:lnSpc>
              <a:spcBef>
                <a:spcPts val="0"/>
              </a:spcBef>
              <a:spcAft>
                <a:spcPts val="0"/>
              </a:spcAft>
              <a:buClr>
                <a:schemeClr val="dk1"/>
              </a:buClr>
              <a:buSzPts val="1100"/>
              <a:buFont typeface="Arial"/>
              <a:buNone/>
            </a:pPr>
            <a:r>
              <a:rPr lang="zh-TW"/>
              <a:t>老師可以抽籤或是加分邀請學生表達</a:t>
            </a:r>
            <a:endParaRPr/>
          </a:p>
          <a:p>
            <a:pPr indent="0" lvl="0" marL="0" rtl="0" algn="l">
              <a:lnSpc>
                <a:spcPct val="100000"/>
              </a:lnSpc>
              <a:spcBef>
                <a:spcPts val="0"/>
              </a:spcBef>
              <a:spcAft>
                <a:spcPts val="0"/>
              </a:spcAft>
              <a:buClr>
                <a:schemeClr val="dk1"/>
              </a:buClr>
              <a:buSzPts val="1100"/>
              <a:buFont typeface="Arial"/>
              <a:buNone/>
            </a:pPr>
            <a:r>
              <a:rPr lang="zh-TW"/>
              <a:t>亦可小組討論後發表由發言人說出答案</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zh-TW"/>
              <a:t>參考答案：</a:t>
            </a:r>
            <a:endParaRPr/>
          </a:p>
          <a:p>
            <a:pPr indent="0" lvl="0" marL="0" rtl="0" algn="l">
              <a:lnSpc>
                <a:spcPct val="100000"/>
              </a:lnSpc>
              <a:spcBef>
                <a:spcPts val="0"/>
              </a:spcBef>
              <a:spcAft>
                <a:spcPts val="0"/>
              </a:spcAft>
              <a:buSzPts val="1400"/>
              <a:buNone/>
            </a:pPr>
            <a:r>
              <a:rPr lang="zh-TW"/>
              <a:t>數位化已進入生活中的各領域</a:t>
            </a:r>
            <a:endParaRPr/>
          </a:p>
          <a:p>
            <a:pPr indent="0" lvl="0" marL="0" rtl="0" algn="l">
              <a:lnSpc>
                <a:spcPct val="115000"/>
              </a:lnSpc>
              <a:spcBef>
                <a:spcPts val="0"/>
              </a:spcBef>
              <a:spcAft>
                <a:spcPts val="0"/>
              </a:spcAft>
              <a:buSzPts val="1400"/>
              <a:buNone/>
            </a:pPr>
            <a:r>
              <a:rPr lang="zh-TW">
                <a:latin typeface="Arial"/>
                <a:ea typeface="Arial"/>
                <a:cs typeface="Arial"/>
                <a:sym typeface="Arial"/>
              </a:rPr>
              <a:t>(答案僅作為參考答案，只要同學能有道理的敘述相關答案，皆可視為正確)</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zh-TW"/>
              <a:t>發展活動</a:t>
            </a:r>
            <a:endParaRPr b="1"/>
          </a:p>
          <a:p>
            <a:pPr indent="0" lvl="0" marL="0" rtl="0" algn="l">
              <a:lnSpc>
                <a:spcPct val="100000"/>
              </a:lnSpc>
              <a:spcBef>
                <a:spcPts val="0"/>
              </a:spcBef>
              <a:spcAft>
                <a:spcPts val="0"/>
              </a:spcAft>
              <a:buSzPts val="1400"/>
              <a:buNone/>
            </a:pPr>
            <a:r>
              <a:rPr lang="zh-TW"/>
              <a:t>教學指引：</a:t>
            </a:r>
            <a:endParaRPr/>
          </a:p>
          <a:p>
            <a:pPr indent="0" lvl="0" marL="0" rtl="0" algn="l">
              <a:lnSpc>
                <a:spcPct val="100000"/>
              </a:lnSpc>
              <a:spcBef>
                <a:spcPts val="0"/>
              </a:spcBef>
              <a:spcAft>
                <a:spcPts val="0"/>
              </a:spcAft>
              <a:buSzPts val="1400"/>
              <a:buNone/>
            </a:pPr>
            <a:r>
              <a:rPr lang="zh-TW"/>
              <a:t>老師提問引導學生進入課程前先思考，邀請一兩位同學表達後，再進入後面的主要課程</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簡報p13~p23將會進行四個數位生活人權侵害事件的討論</a:t>
            </a:r>
            <a:endParaRPr/>
          </a:p>
        </p:txBody>
      </p:sp>
      <p:sp>
        <p:nvSpPr>
          <p:cNvPr id="171" name="Google Shape;17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zh-TW"/>
              <a:t>發展活動</a:t>
            </a:r>
            <a:endParaRPr b="1"/>
          </a:p>
          <a:p>
            <a:pPr indent="0" lvl="0" marL="0" rtl="0" algn="l">
              <a:lnSpc>
                <a:spcPct val="115000"/>
              </a:lnSpc>
              <a:spcBef>
                <a:spcPts val="0"/>
              </a:spcBef>
              <a:spcAft>
                <a:spcPts val="0"/>
              </a:spcAft>
              <a:buSzPts val="1400"/>
              <a:buNone/>
            </a:pPr>
            <a:r>
              <a:rPr lang="zh-TW"/>
              <a:t>教學指引：</a:t>
            </a:r>
            <a:endParaRPr/>
          </a:p>
          <a:p>
            <a:pPr indent="0" lvl="0" marL="0" rtl="0" algn="l">
              <a:lnSpc>
                <a:spcPct val="115000"/>
              </a:lnSpc>
              <a:spcBef>
                <a:spcPts val="0"/>
              </a:spcBef>
              <a:spcAft>
                <a:spcPts val="0"/>
              </a:spcAft>
              <a:buSzPts val="1400"/>
              <a:buNone/>
            </a:pPr>
            <a:r>
              <a:rPr lang="zh-TW"/>
              <a:t>1.先呈現照片和對話情境，老師提問：「有錄影畫面可以遠端監控的掃地機器人需要哪些個人資料？」</a:t>
            </a:r>
            <a:endParaRPr/>
          </a:p>
          <a:p>
            <a:pPr indent="0" lvl="0" marL="0" rtl="0" algn="l">
              <a:lnSpc>
                <a:spcPct val="115000"/>
              </a:lnSpc>
              <a:spcBef>
                <a:spcPts val="0"/>
              </a:spcBef>
              <a:spcAft>
                <a:spcPts val="0"/>
              </a:spcAft>
              <a:buSzPts val="1400"/>
              <a:buNone/>
            </a:pPr>
            <a:r>
              <a:rPr lang="zh-TW"/>
              <a:t>2.抽籤或是加分的方式邀請學生口頭表達</a:t>
            </a:r>
            <a:endParaRPr/>
          </a:p>
          <a:p>
            <a:pPr indent="0" lvl="0" marL="0" rtl="0" algn="l">
              <a:lnSpc>
                <a:spcPct val="115000"/>
              </a:lnSpc>
              <a:spcBef>
                <a:spcPts val="0"/>
              </a:spcBef>
              <a:spcAft>
                <a:spcPts val="0"/>
              </a:spcAft>
              <a:buSzPts val="1400"/>
              <a:buNone/>
            </a:pPr>
            <a:r>
              <a:rPr lang="zh-TW"/>
              <a:t>3.學生表達後再呈現公版簡報的資料</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zh-TW"/>
              <a:t>資料來源：</a:t>
            </a:r>
            <a:endParaRPr/>
          </a:p>
          <a:p>
            <a:pPr indent="0" lvl="0" marL="0" rtl="0" algn="l">
              <a:lnSpc>
                <a:spcPct val="115000"/>
              </a:lnSpc>
              <a:spcBef>
                <a:spcPts val="0"/>
              </a:spcBef>
              <a:spcAft>
                <a:spcPts val="0"/>
              </a:spcAft>
              <a:buClr>
                <a:schemeClr val="dk1"/>
              </a:buClr>
              <a:buSzPts val="1100"/>
              <a:buFont typeface="Arial"/>
              <a:buNone/>
            </a:pPr>
            <a:r>
              <a:rPr lang="zh-TW"/>
              <a:t>小米官網的隱私聲明</a:t>
            </a:r>
            <a:endParaRPr/>
          </a:p>
          <a:p>
            <a:pPr indent="0" lvl="0" marL="0" rtl="0" algn="l">
              <a:lnSpc>
                <a:spcPct val="115000"/>
              </a:lnSpc>
              <a:spcBef>
                <a:spcPts val="0"/>
              </a:spcBef>
              <a:spcAft>
                <a:spcPts val="0"/>
              </a:spcAft>
              <a:buSzPts val="1400"/>
              <a:buNone/>
            </a:pPr>
            <a:r>
              <a:rPr lang="zh-TW" u="sng">
                <a:solidFill>
                  <a:schemeClr val="hlink"/>
                </a:solidFill>
                <a:hlinkClick r:id="rId2"/>
              </a:rPr>
              <a:t>https://www.mi.com/tw/about/privacy/</a:t>
            </a:r>
            <a:endParaRPr/>
          </a:p>
        </p:txBody>
      </p:sp>
      <p:sp>
        <p:nvSpPr>
          <p:cNvPr id="178" name="Google Shape;17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zh-TW"/>
              <a:t>發展活動</a:t>
            </a:r>
            <a:endParaRPr b="1"/>
          </a:p>
          <a:p>
            <a:pPr indent="0" lvl="0" marL="0" rtl="0" algn="l">
              <a:lnSpc>
                <a:spcPct val="115000"/>
              </a:lnSpc>
              <a:spcBef>
                <a:spcPts val="0"/>
              </a:spcBef>
              <a:spcAft>
                <a:spcPts val="0"/>
              </a:spcAft>
              <a:buSzPts val="1400"/>
              <a:buNone/>
            </a:pPr>
            <a:r>
              <a:rPr lang="zh-TW"/>
              <a:t>教學指引：</a:t>
            </a:r>
            <a:endParaRPr/>
          </a:p>
          <a:p>
            <a:pPr indent="0" lvl="0" marL="0" rtl="0" algn="l">
              <a:lnSpc>
                <a:spcPct val="115000"/>
              </a:lnSpc>
              <a:spcBef>
                <a:spcPts val="0"/>
              </a:spcBef>
              <a:spcAft>
                <a:spcPts val="0"/>
              </a:spcAft>
              <a:buSzPts val="1400"/>
              <a:buNone/>
            </a:pPr>
            <a:r>
              <a:rPr lang="zh-TW"/>
              <a:t>1.老師提問：「提供這些資料可能會有什麼危險？」以抽籤或是加分方式邀請學生表達</a:t>
            </a:r>
            <a:endParaRPr/>
          </a:p>
          <a:p>
            <a:pPr indent="0" lvl="0" marL="0" rtl="0" algn="l">
              <a:lnSpc>
                <a:spcPct val="115000"/>
              </a:lnSpc>
              <a:spcBef>
                <a:spcPts val="0"/>
              </a:spcBef>
              <a:spcAft>
                <a:spcPts val="0"/>
              </a:spcAft>
              <a:buSzPts val="1400"/>
              <a:buNone/>
            </a:pPr>
            <a:r>
              <a:rPr lang="zh-TW"/>
              <a:t>2.學生回答後再呈現右側附圖</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rPr lang="zh-TW"/>
              <a:t>資料來源：</a:t>
            </a:r>
            <a:endParaRPr/>
          </a:p>
          <a:p>
            <a:pPr indent="0" lvl="0" marL="0" rtl="0" algn="l">
              <a:lnSpc>
                <a:spcPct val="115000"/>
              </a:lnSpc>
              <a:spcBef>
                <a:spcPts val="0"/>
              </a:spcBef>
              <a:spcAft>
                <a:spcPts val="0"/>
              </a:spcAft>
              <a:buSzPts val="1400"/>
              <a:buNone/>
            </a:pPr>
            <a:r>
              <a:rPr lang="zh-TW"/>
              <a:t>小米官網的隱私聲明</a:t>
            </a:r>
            <a:endParaRPr/>
          </a:p>
          <a:p>
            <a:pPr indent="0" lvl="0" marL="0" rtl="0" algn="l">
              <a:lnSpc>
                <a:spcPct val="115000"/>
              </a:lnSpc>
              <a:spcBef>
                <a:spcPts val="0"/>
              </a:spcBef>
              <a:spcAft>
                <a:spcPts val="0"/>
              </a:spcAft>
              <a:buSzPts val="1400"/>
              <a:buNone/>
            </a:pPr>
            <a:r>
              <a:rPr lang="zh-TW" u="sng">
                <a:solidFill>
                  <a:schemeClr val="hlink"/>
                </a:solidFill>
                <a:hlinkClick r:id="rId2"/>
              </a:rPr>
              <a:t>https://www.mi.com/tw/about/privacy/</a:t>
            </a:r>
            <a:endParaRPr/>
          </a:p>
        </p:txBody>
      </p:sp>
      <p:sp>
        <p:nvSpPr>
          <p:cNvPr id="193" name="Google Shape;19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zh-TW"/>
              <a:t>發展活動</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rPr lang="zh-TW"/>
              <a:t>資料來源：</a:t>
            </a:r>
            <a:endParaRPr/>
          </a:p>
          <a:p>
            <a:pPr indent="0" lvl="0" marL="0" rtl="0" algn="l">
              <a:lnSpc>
                <a:spcPct val="115000"/>
              </a:lnSpc>
              <a:spcBef>
                <a:spcPts val="0"/>
              </a:spcBef>
              <a:spcAft>
                <a:spcPts val="0"/>
              </a:spcAft>
              <a:buSzPts val="1400"/>
              <a:buNone/>
            </a:pPr>
            <a:r>
              <a:rPr lang="zh-TW"/>
              <a:t>公視新聞2021.02.09</a:t>
            </a:r>
            <a:endParaRPr/>
          </a:p>
          <a:p>
            <a:pPr indent="0" lvl="0" marL="0" rtl="0" algn="l">
              <a:lnSpc>
                <a:spcPct val="115000"/>
              </a:lnSpc>
              <a:spcBef>
                <a:spcPts val="0"/>
              </a:spcBef>
              <a:spcAft>
                <a:spcPts val="0"/>
              </a:spcAft>
              <a:buSzPts val="1400"/>
              <a:buNone/>
            </a:pPr>
            <a:r>
              <a:rPr lang="zh-TW" u="sng">
                <a:solidFill>
                  <a:schemeClr val="hlink"/>
                </a:solidFill>
                <a:hlinkClick r:id="rId2"/>
              </a:rPr>
              <a:t>https://reurl.cc/oQpVNj</a:t>
            </a:r>
            <a:endParaRPr/>
          </a:p>
        </p:txBody>
      </p:sp>
      <p:sp>
        <p:nvSpPr>
          <p:cNvPr id="205" name="Google Shape;2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zh-TW"/>
              <a:t>發展活動</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zh-TW"/>
              <a:t>教學指引：</a:t>
            </a:r>
            <a:endParaRPr/>
          </a:p>
          <a:p>
            <a:pPr indent="0" lvl="0" marL="0" rtl="0" algn="l">
              <a:lnSpc>
                <a:spcPct val="115000"/>
              </a:lnSpc>
              <a:spcBef>
                <a:spcPts val="0"/>
              </a:spcBef>
              <a:spcAft>
                <a:spcPts val="0"/>
              </a:spcAft>
              <a:buClr>
                <a:schemeClr val="dk1"/>
              </a:buClr>
              <a:buSzPts val="1100"/>
              <a:buFont typeface="Arial"/>
              <a:buNone/>
            </a:pPr>
            <a:r>
              <a:rPr lang="zh-TW"/>
              <a:t>1.先呈現照片和對話情境，老師提問：「點餐外送平台需要哪些個人資料？」</a:t>
            </a:r>
            <a:endParaRPr/>
          </a:p>
          <a:p>
            <a:pPr indent="0" lvl="0" marL="0" rtl="0" algn="l">
              <a:lnSpc>
                <a:spcPct val="115000"/>
              </a:lnSpc>
              <a:spcBef>
                <a:spcPts val="0"/>
              </a:spcBef>
              <a:spcAft>
                <a:spcPts val="0"/>
              </a:spcAft>
              <a:buClr>
                <a:schemeClr val="dk1"/>
              </a:buClr>
              <a:buSzPts val="1100"/>
              <a:buFont typeface="Arial"/>
              <a:buNone/>
            </a:pPr>
            <a:r>
              <a:rPr lang="zh-TW"/>
              <a:t>2.抽籤或是加分的方式邀請學生口頭表達</a:t>
            </a:r>
            <a:endParaRPr/>
          </a:p>
          <a:p>
            <a:pPr indent="0" lvl="0" marL="0" rtl="0" algn="l">
              <a:lnSpc>
                <a:spcPct val="115000"/>
              </a:lnSpc>
              <a:spcBef>
                <a:spcPts val="0"/>
              </a:spcBef>
              <a:spcAft>
                <a:spcPts val="0"/>
              </a:spcAft>
              <a:buClr>
                <a:schemeClr val="dk1"/>
              </a:buClr>
              <a:buSzPts val="1100"/>
              <a:buFont typeface="Arial"/>
              <a:buNone/>
            </a:pPr>
            <a:r>
              <a:rPr lang="zh-TW"/>
              <a:t>3.學生表達後再呈現公版簡報的資料</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rPr lang="zh-TW"/>
              <a:t>資料來源：</a:t>
            </a:r>
            <a:endParaRPr/>
          </a:p>
          <a:p>
            <a:pPr indent="0" lvl="0" marL="0" rtl="0" algn="l">
              <a:lnSpc>
                <a:spcPct val="115000"/>
              </a:lnSpc>
              <a:spcBef>
                <a:spcPts val="0"/>
              </a:spcBef>
              <a:spcAft>
                <a:spcPts val="0"/>
              </a:spcAft>
              <a:buSzPts val="1400"/>
              <a:buNone/>
            </a:pPr>
            <a:r>
              <a:rPr lang="zh-TW"/>
              <a:t>Uber Eats官網，新會員註冊時的會員責任規範與個資聲明</a:t>
            </a:r>
            <a:endParaRPr/>
          </a:p>
          <a:p>
            <a:pPr indent="0" lvl="0" marL="0" rtl="0" algn="l">
              <a:lnSpc>
                <a:spcPct val="115000"/>
              </a:lnSpc>
              <a:spcBef>
                <a:spcPts val="0"/>
              </a:spcBef>
              <a:spcAft>
                <a:spcPts val="0"/>
              </a:spcAft>
              <a:buSzPts val="1400"/>
              <a:buNone/>
            </a:pPr>
            <a:r>
              <a:rPr lang="zh-TW" u="sng">
                <a:solidFill>
                  <a:schemeClr val="hlink"/>
                </a:solidFill>
                <a:hlinkClick r:id="rId2"/>
              </a:rPr>
              <a:t>https://www.cyberbiz.io/terms-of-customer/</a:t>
            </a:r>
            <a:endParaRPr/>
          </a:p>
        </p:txBody>
      </p:sp>
      <p:sp>
        <p:nvSpPr>
          <p:cNvPr id="212" name="Google Shape;21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zh-TW"/>
              <a:t>發展活動</a:t>
            </a:r>
            <a:endParaRPr/>
          </a:p>
          <a:p>
            <a:pPr indent="0" lvl="0" marL="0" rtl="0" algn="l">
              <a:lnSpc>
                <a:spcPct val="115000"/>
              </a:lnSpc>
              <a:spcBef>
                <a:spcPts val="0"/>
              </a:spcBef>
              <a:spcAft>
                <a:spcPts val="0"/>
              </a:spcAft>
              <a:buClr>
                <a:schemeClr val="dk1"/>
              </a:buClr>
              <a:buSzPts val="1100"/>
              <a:buFont typeface="Arial"/>
              <a:buNone/>
            </a:pPr>
            <a:r>
              <a:rPr lang="zh-TW"/>
              <a:t>教學指引：</a:t>
            </a:r>
            <a:endParaRPr/>
          </a:p>
          <a:p>
            <a:pPr indent="0" lvl="0" marL="0" rtl="0" algn="l">
              <a:lnSpc>
                <a:spcPct val="115000"/>
              </a:lnSpc>
              <a:spcBef>
                <a:spcPts val="0"/>
              </a:spcBef>
              <a:spcAft>
                <a:spcPts val="0"/>
              </a:spcAft>
              <a:buClr>
                <a:schemeClr val="dk1"/>
              </a:buClr>
              <a:buSzPts val="1100"/>
              <a:buFont typeface="Arial"/>
              <a:buNone/>
            </a:pPr>
            <a:r>
              <a:rPr lang="zh-TW"/>
              <a:t>1.老師提問：「提供這些資料可能會有什麼危險？」以抽籤或是加分方式邀請學生表達</a:t>
            </a:r>
            <a:endParaRPr/>
          </a:p>
          <a:p>
            <a:pPr indent="0" lvl="0" marL="0" rtl="0" algn="l">
              <a:lnSpc>
                <a:spcPct val="115000"/>
              </a:lnSpc>
              <a:spcBef>
                <a:spcPts val="0"/>
              </a:spcBef>
              <a:spcAft>
                <a:spcPts val="0"/>
              </a:spcAft>
              <a:buClr>
                <a:schemeClr val="dk1"/>
              </a:buClr>
              <a:buSzPts val="1100"/>
              <a:buFont typeface="Arial"/>
              <a:buNone/>
            </a:pPr>
            <a:r>
              <a:rPr lang="zh-TW"/>
              <a:t>2.學生回答後再呈現右側附圖</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zh-TW"/>
              <a:t>資料來源：</a:t>
            </a:r>
            <a:endParaRPr/>
          </a:p>
          <a:p>
            <a:pPr indent="0" lvl="0" marL="0" rtl="0" algn="l">
              <a:lnSpc>
                <a:spcPct val="115000"/>
              </a:lnSpc>
              <a:spcBef>
                <a:spcPts val="0"/>
              </a:spcBef>
              <a:spcAft>
                <a:spcPts val="0"/>
              </a:spcAft>
              <a:buClr>
                <a:schemeClr val="dk1"/>
              </a:buClr>
              <a:buSzPts val="1100"/>
              <a:buFont typeface="Arial"/>
              <a:buNone/>
            </a:pPr>
            <a:r>
              <a:rPr lang="zh-TW"/>
              <a:t>Uber Eats官網，新會員註冊時的會員責任規範與個資聲明</a:t>
            </a:r>
            <a:endParaRPr/>
          </a:p>
          <a:p>
            <a:pPr indent="0" lvl="0" marL="0" rtl="0" algn="l">
              <a:lnSpc>
                <a:spcPct val="115000"/>
              </a:lnSpc>
              <a:spcBef>
                <a:spcPts val="0"/>
              </a:spcBef>
              <a:spcAft>
                <a:spcPts val="0"/>
              </a:spcAft>
              <a:buSzPts val="1400"/>
              <a:buNone/>
            </a:pPr>
            <a:r>
              <a:rPr lang="zh-TW" u="sng">
                <a:solidFill>
                  <a:schemeClr val="hlink"/>
                </a:solidFill>
                <a:hlinkClick r:id="rId2"/>
              </a:rPr>
              <a:t>https://www.cyberbiz.io/terms-of-customer/</a:t>
            </a:r>
            <a:endParaRPr/>
          </a:p>
        </p:txBody>
      </p:sp>
      <p:sp>
        <p:nvSpPr>
          <p:cNvPr id="225" name="Google Shape;2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zh-TW"/>
              <a:t>發展活動</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rPr lang="zh-TW"/>
              <a:t>資料來源：</a:t>
            </a:r>
            <a:endParaRPr/>
          </a:p>
          <a:p>
            <a:pPr indent="0" lvl="0" marL="0" rtl="0" algn="l">
              <a:lnSpc>
                <a:spcPct val="115000"/>
              </a:lnSpc>
              <a:spcBef>
                <a:spcPts val="0"/>
              </a:spcBef>
              <a:spcAft>
                <a:spcPts val="0"/>
              </a:spcAft>
              <a:buSzPts val="1400"/>
              <a:buNone/>
            </a:pPr>
            <a:r>
              <a:rPr lang="zh-TW"/>
              <a:t>蘋果新聞網2019.09.02</a:t>
            </a:r>
            <a:endParaRPr/>
          </a:p>
          <a:p>
            <a:pPr indent="0" lvl="0" marL="0" rtl="0" algn="l">
              <a:lnSpc>
                <a:spcPct val="115000"/>
              </a:lnSpc>
              <a:spcBef>
                <a:spcPts val="0"/>
              </a:spcBef>
              <a:spcAft>
                <a:spcPts val="0"/>
              </a:spcAft>
              <a:buSzPts val="1400"/>
              <a:buNone/>
            </a:pPr>
            <a:r>
              <a:rPr lang="zh-TW" u="sng">
                <a:solidFill>
                  <a:schemeClr val="hlink"/>
                </a:solidFill>
                <a:hlinkClick r:id="rId2"/>
              </a:rPr>
              <a:t>https://reurl.cc/RXRMRz</a:t>
            </a:r>
            <a:endParaRPr/>
          </a:p>
          <a:p>
            <a:pPr indent="0" lvl="0" marL="0" rtl="0" algn="l">
              <a:lnSpc>
                <a:spcPct val="115000"/>
              </a:lnSpc>
              <a:spcBef>
                <a:spcPts val="0"/>
              </a:spcBef>
              <a:spcAft>
                <a:spcPts val="0"/>
              </a:spcAft>
              <a:buSzPts val="1400"/>
              <a:buNone/>
            </a:pPr>
            <a:r>
              <a:rPr lang="zh-TW"/>
              <a:t>TVBS新聞網2021.07.23</a:t>
            </a:r>
            <a:endParaRPr/>
          </a:p>
          <a:p>
            <a:pPr indent="0" lvl="0" marL="0" rtl="0" algn="l">
              <a:lnSpc>
                <a:spcPct val="115000"/>
              </a:lnSpc>
              <a:spcBef>
                <a:spcPts val="0"/>
              </a:spcBef>
              <a:spcAft>
                <a:spcPts val="0"/>
              </a:spcAft>
              <a:buSzPts val="1400"/>
              <a:buNone/>
            </a:pPr>
            <a:r>
              <a:rPr lang="zh-TW" u="sng">
                <a:solidFill>
                  <a:schemeClr val="hlink"/>
                </a:solidFill>
                <a:hlinkClick r:id="rId3"/>
              </a:rPr>
              <a:t>https://news.tvbs.com.tw/local/1551279</a:t>
            </a:r>
            <a:endParaRPr/>
          </a:p>
        </p:txBody>
      </p:sp>
      <p:sp>
        <p:nvSpPr>
          <p:cNvPr id="234" name="Google Shape;23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zh-TW"/>
              <a:t>發展活動</a:t>
            </a:r>
            <a:endParaRPr b="1"/>
          </a:p>
          <a:p>
            <a:pPr indent="0" lvl="0" marL="0" rtl="0" algn="l">
              <a:lnSpc>
                <a:spcPct val="115000"/>
              </a:lnSpc>
              <a:spcBef>
                <a:spcPts val="0"/>
              </a:spcBef>
              <a:spcAft>
                <a:spcPts val="0"/>
              </a:spcAft>
              <a:buClr>
                <a:schemeClr val="dk1"/>
              </a:buClr>
              <a:buSzPts val="1100"/>
              <a:buFont typeface="Arial"/>
              <a:buNone/>
            </a:pPr>
            <a:r>
              <a:rPr lang="zh-TW"/>
              <a:t>教學指引：</a:t>
            </a:r>
            <a:endParaRPr/>
          </a:p>
          <a:p>
            <a:pPr indent="0" lvl="0" marL="0" rtl="0" algn="l">
              <a:lnSpc>
                <a:spcPct val="115000"/>
              </a:lnSpc>
              <a:spcBef>
                <a:spcPts val="0"/>
              </a:spcBef>
              <a:spcAft>
                <a:spcPts val="0"/>
              </a:spcAft>
              <a:buClr>
                <a:schemeClr val="dk1"/>
              </a:buClr>
              <a:buSzPts val="1100"/>
              <a:buFont typeface="Arial"/>
              <a:buNone/>
            </a:pPr>
            <a:r>
              <a:rPr lang="zh-TW"/>
              <a:t>1.先呈現照片和對話情境，老師提問：「線上課順暢學習需要哪些設備和能力？」</a:t>
            </a:r>
            <a:endParaRPr/>
          </a:p>
          <a:p>
            <a:pPr indent="0" lvl="0" marL="0" rtl="0" algn="l">
              <a:lnSpc>
                <a:spcPct val="115000"/>
              </a:lnSpc>
              <a:spcBef>
                <a:spcPts val="0"/>
              </a:spcBef>
              <a:spcAft>
                <a:spcPts val="0"/>
              </a:spcAft>
              <a:buClr>
                <a:schemeClr val="dk1"/>
              </a:buClr>
              <a:buSzPts val="1100"/>
              <a:buFont typeface="Arial"/>
              <a:buNone/>
            </a:pPr>
            <a:r>
              <a:rPr lang="zh-TW"/>
              <a:t>2.抽籤或是加分的方式邀請學生口頭表達</a:t>
            </a:r>
            <a:endParaRPr/>
          </a:p>
          <a:p>
            <a:pPr indent="0" lvl="0" marL="0" rtl="0" algn="l">
              <a:lnSpc>
                <a:spcPct val="115000"/>
              </a:lnSpc>
              <a:spcBef>
                <a:spcPts val="0"/>
              </a:spcBef>
              <a:spcAft>
                <a:spcPts val="0"/>
              </a:spcAft>
              <a:buSzPts val="1400"/>
              <a:buNone/>
            </a:pPr>
            <a:r>
              <a:rPr lang="zh-TW"/>
              <a:t>3.學生表達後再呈現公版簡報的資料</a:t>
            </a:r>
            <a:endParaRPr/>
          </a:p>
          <a:p>
            <a:pPr indent="0" lvl="0" marL="0" rtl="0" algn="l">
              <a:lnSpc>
                <a:spcPct val="115000"/>
              </a:lnSpc>
              <a:spcBef>
                <a:spcPts val="0"/>
              </a:spcBef>
              <a:spcAft>
                <a:spcPts val="0"/>
              </a:spcAft>
              <a:buSzPts val="1400"/>
              <a:buNone/>
            </a:pPr>
            <a:r>
              <a:t/>
            </a:r>
            <a:endParaRPr/>
          </a:p>
        </p:txBody>
      </p:sp>
      <p:sp>
        <p:nvSpPr>
          <p:cNvPr id="241" name="Google Shape;24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zh-TW"/>
              <a:t>發展活動</a:t>
            </a:r>
            <a:endParaRPr b="1"/>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zh-TW"/>
              <a:t>教學指引：</a:t>
            </a:r>
            <a:endParaRPr/>
          </a:p>
          <a:p>
            <a:pPr indent="0" lvl="0" marL="0" rtl="0" algn="l">
              <a:lnSpc>
                <a:spcPct val="115000"/>
              </a:lnSpc>
              <a:spcBef>
                <a:spcPts val="0"/>
              </a:spcBef>
              <a:spcAft>
                <a:spcPts val="0"/>
              </a:spcAft>
              <a:buClr>
                <a:schemeClr val="dk1"/>
              </a:buClr>
              <a:buSzPts val="1100"/>
              <a:buFont typeface="Arial"/>
              <a:buNone/>
            </a:pPr>
            <a:r>
              <a:rPr lang="zh-TW"/>
              <a:t>1.老師提問：「沒有這些設備和能力可能導致什麼問題？」以抽籤或是加分方式邀請學生表達</a:t>
            </a:r>
            <a:endParaRPr/>
          </a:p>
          <a:p>
            <a:pPr indent="0" lvl="0" marL="0" rtl="0" algn="l">
              <a:lnSpc>
                <a:spcPct val="115000"/>
              </a:lnSpc>
              <a:spcBef>
                <a:spcPts val="0"/>
              </a:spcBef>
              <a:spcAft>
                <a:spcPts val="0"/>
              </a:spcAft>
              <a:buSzPts val="1400"/>
              <a:buNone/>
            </a:pPr>
            <a:r>
              <a:rPr lang="zh-TW"/>
              <a:t>2.學生回答後再呈現下方附圖</a:t>
            </a:r>
            <a:endParaRPr/>
          </a:p>
        </p:txBody>
      </p:sp>
      <p:sp>
        <p:nvSpPr>
          <p:cNvPr id="254" name="Google Shape;25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450000" lvl="0" marL="45000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zh-TW"/>
              <a:t>發展活動</a:t>
            </a:r>
            <a:endParaRPr b="1"/>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rPr lang="zh-TW"/>
              <a:t>資料來源：</a:t>
            </a:r>
            <a:endParaRPr/>
          </a:p>
          <a:p>
            <a:pPr indent="0" lvl="0" marL="0" rtl="0" algn="l">
              <a:lnSpc>
                <a:spcPct val="115000"/>
              </a:lnSpc>
              <a:spcBef>
                <a:spcPts val="0"/>
              </a:spcBef>
              <a:spcAft>
                <a:spcPts val="0"/>
              </a:spcAft>
              <a:buSzPts val="1400"/>
              <a:buNone/>
            </a:pPr>
            <a:r>
              <a:rPr lang="zh-TW"/>
              <a:t>蘋果新聞2022.05.22</a:t>
            </a:r>
            <a:endParaRPr/>
          </a:p>
          <a:p>
            <a:pPr indent="0" lvl="0" marL="0" rtl="0" algn="l">
              <a:lnSpc>
                <a:spcPct val="115000"/>
              </a:lnSpc>
              <a:spcBef>
                <a:spcPts val="0"/>
              </a:spcBef>
              <a:spcAft>
                <a:spcPts val="0"/>
              </a:spcAft>
              <a:buSzPts val="1400"/>
              <a:buNone/>
            </a:pPr>
            <a:r>
              <a:rPr lang="zh-TW" u="sng">
                <a:solidFill>
                  <a:schemeClr val="hlink"/>
                </a:solidFill>
                <a:hlinkClick r:id="rId2"/>
              </a:rPr>
              <a:t>https://reurl.cc/eOnQNM</a:t>
            </a:r>
            <a:endParaRPr/>
          </a:p>
        </p:txBody>
      </p:sp>
      <p:sp>
        <p:nvSpPr>
          <p:cNvPr id="262" name="Google Shape;26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zh-TW"/>
              <a:t>發展活動</a:t>
            </a:r>
            <a:endParaRPr b="1"/>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zh-TW"/>
              <a:t>教學指引：</a:t>
            </a:r>
            <a:endParaRPr/>
          </a:p>
          <a:p>
            <a:pPr indent="0" lvl="0" marL="0" rtl="0" algn="l">
              <a:lnSpc>
                <a:spcPct val="115000"/>
              </a:lnSpc>
              <a:spcBef>
                <a:spcPts val="0"/>
              </a:spcBef>
              <a:spcAft>
                <a:spcPts val="0"/>
              </a:spcAft>
              <a:buClr>
                <a:schemeClr val="dk1"/>
              </a:buClr>
              <a:buSzPts val="1100"/>
              <a:buFont typeface="Arial"/>
              <a:buNone/>
            </a:pPr>
            <a:r>
              <a:rPr lang="zh-TW"/>
              <a:t>1.先呈現照片和對話情境，老師提問：「把別人的肖像照片拿來P圖後上傳，可能產生什麼問題？」</a:t>
            </a:r>
            <a:endParaRPr/>
          </a:p>
          <a:p>
            <a:pPr indent="0" lvl="0" marL="0" rtl="0" algn="l">
              <a:lnSpc>
                <a:spcPct val="115000"/>
              </a:lnSpc>
              <a:spcBef>
                <a:spcPts val="0"/>
              </a:spcBef>
              <a:spcAft>
                <a:spcPts val="0"/>
              </a:spcAft>
              <a:buClr>
                <a:schemeClr val="dk1"/>
              </a:buClr>
              <a:buSzPts val="1100"/>
              <a:buFont typeface="Arial"/>
              <a:buNone/>
            </a:pPr>
            <a:r>
              <a:rPr lang="zh-TW"/>
              <a:t>2.抽籤或是加分的方式邀請學生口頭表達</a:t>
            </a:r>
            <a:endParaRPr/>
          </a:p>
          <a:p>
            <a:pPr indent="0" lvl="0" marL="0" rtl="0" algn="l">
              <a:lnSpc>
                <a:spcPct val="115000"/>
              </a:lnSpc>
              <a:spcBef>
                <a:spcPts val="0"/>
              </a:spcBef>
              <a:spcAft>
                <a:spcPts val="0"/>
              </a:spcAft>
              <a:buClr>
                <a:schemeClr val="dk1"/>
              </a:buClr>
              <a:buSzPts val="1100"/>
              <a:buFont typeface="Arial"/>
              <a:buNone/>
            </a:pPr>
            <a:r>
              <a:rPr lang="zh-TW"/>
              <a:t>3.學生表達後再呈現公版簡報的資料</a:t>
            </a:r>
            <a:endParaRPr/>
          </a:p>
          <a:p>
            <a:pPr indent="0" lvl="0" marL="0" rtl="0" algn="l">
              <a:lnSpc>
                <a:spcPct val="115000"/>
              </a:lnSpc>
              <a:spcBef>
                <a:spcPts val="0"/>
              </a:spcBef>
              <a:spcAft>
                <a:spcPts val="0"/>
              </a:spcAft>
              <a:buSzPts val="1400"/>
              <a:buNone/>
            </a:pPr>
            <a:r>
              <a:t/>
            </a:r>
            <a:endParaRPr/>
          </a:p>
        </p:txBody>
      </p:sp>
      <p:sp>
        <p:nvSpPr>
          <p:cNvPr id="269" name="Google Shape;26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zh-TW"/>
              <a:t>發展活動</a:t>
            </a:r>
            <a:endParaRPr b="1"/>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rPr lang="zh-TW"/>
              <a:t>資料來源：</a:t>
            </a:r>
            <a:endParaRPr/>
          </a:p>
          <a:p>
            <a:pPr indent="0" lvl="0" marL="0" rtl="0" algn="l">
              <a:lnSpc>
                <a:spcPct val="115000"/>
              </a:lnSpc>
              <a:spcBef>
                <a:spcPts val="0"/>
              </a:spcBef>
              <a:spcAft>
                <a:spcPts val="0"/>
              </a:spcAft>
              <a:buSzPts val="1400"/>
              <a:buNone/>
            </a:pPr>
            <a:r>
              <a:rPr lang="zh-TW"/>
              <a:t>ETtoday新聞雲2021.09.23</a:t>
            </a:r>
            <a:endParaRPr/>
          </a:p>
          <a:p>
            <a:pPr indent="0" lvl="0" marL="0" rtl="0" algn="l">
              <a:lnSpc>
                <a:spcPct val="115000"/>
              </a:lnSpc>
              <a:spcBef>
                <a:spcPts val="0"/>
              </a:spcBef>
              <a:spcAft>
                <a:spcPts val="0"/>
              </a:spcAft>
              <a:buSzPts val="1400"/>
              <a:buNone/>
            </a:pPr>
            <a:r>
              <a:rPr lang="zh-TW" u="sng">
                <a:solidFill>
                  <a:schemeClr val="hlink"/>
                </a:solidFill>
                <a:hlinkClick r:id="rId2"/>
              </a:rPr>
              <a:t>https://star.ettoday.net/news/2085989</a:t>
            </a:r>
            <a:endParaRPr/>
          </a:p>
        </p:txBody>
      </p:sp>
      <p:sp>
        <p:nvSpPr>
          <p:cNvPr id="283" name="Google Shape;28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zh-TW"/>
              <a:t>發展活動</a:t>
            </a:r>
            <a:endParaRPr b="1"/>
          </a:p>
          <a:p>
            <a:pPr indent="0" lvl="0" marL="0" rtl="0" algn="l">
              <a:lnSpc>
                <a:spcPct val="100000"/>
              </a:lnSpc>
              <a:spcBef>
                <a:spcPts val="0"/>
              </a:spcBef>
              <a:spcAft>
                <a:spcPts val="0"/>
              </a:spcAft>
              <a:buClr>
                <a:schemeClr val="dk1"/>
              </a:buClr>
              <a:buSzPts val="1100"/>
              <a:buFont typeface="Arial"/>
              <a:buNone/>
            </a:pPr>
            <a:r>
              <a:rPr lang="zh-TW"/>
              <a:t>教學指引：</a:t>
            </a:r>
            <a:endParaRPr/>
          </a:p>
          <a:p>
            <a:pPr indent="0" lvl="0" marL="0" rtl="0" algn="l">
              <a:lnSpc>
                <a:spcPct val="100000"/>
              </a:lnSpc>
              <a:spcBef>
                <a:spcPts val="0"/>
              </a:spcBef>
              <a:spcAft>
                <a:spcPts val="0"/>
              </a:spcAft>
              <a:buSzPts val="1400"/>
              <a:buNone/>
            </a:pPr>
            <a:r>
              <a:rPr lang="zh-TW"/>
              <a:t>建議老師以此頁簡報資料引導學生統整前面的學習</a:t>
            </a:r>
            <a:endParaRPr/>
          </a:p>
          <a:p>
            <a:pPr indent="0" lvl="0" marL="0" rtl="0" algn="l">
              <a:lnSpc>
                <a:spcPct val="100000"/>
              </a:lnSpc>
              <a:spcBef>
                <a:spcPts val="0"/>
              </a:spcBef>
              <a:spcAft>
                <a:spcPts val="0"/>
              </a:spcAft>
              <a:buSzPts val="1400"/>
              <a:buNone/>
            </a:pPr>
            <a:r>
              <a:rPr b="1" lang="zh-TW"/>
              <a:t>(數位生活除了便利，也有隱藏的危機)</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資料來源：</a:t>
            </a:r>
            <a:endParaRPr/>
          </a:p>
          <a:p>
            <a:pPr indent="0" lvl="0" marL="0" rtl="0" algn="l">
              <a:lnSpc>
                <a:spcPct val="100000"/>
              </a:lnSpc>
              <a:spcBef>
                <a:spcPts val="0"/>
              </a:spcBef>
              <a:spcAft>
                <a:spcPts val="0"/>
              </a:spcAft>
              <a:buSzPts val="1400"/>
              <a:buNone/>
            </a:pPr>
            <a:r>
              <a:rPr lang="zh-TW"/>
              <a:t>警政署網路犯罪統計</a:t>
            </a:r>
            <a:endParaRPr/>
          </a:p>
          <a:p>
            <a:pPr indent="0" lvl="0" marL="0" rtl="0" algn="l">
              <a:lnSpc>
                <a:spcPct val="100000"/>
              </a:lnSpc>
              <a:spcBef>
                <a:spcPts val="0"/>
              </a:spcBef>
              <a:spcAft>
                <a:spcPts val="0"/>
              </a:spcAft>
              <a:buSzPts val="1400"/>
              <a:buNone/>
            </a:pPr>
            <a:r>
              <a:rPr lang="zh-TW" u="sng">
                <a:solidFill>
                  <a:schemeClr val="hlink"/>
                </a:solidFill>
                <a:hlinkClick r:id="rId2"/>
              </a:rPr>
              <a:t>https://reurl.cc/RX8v9Z</a:t>
            </a:r>
            <a:endParaRPr/>
          </a:p>
          <a:p>
            <a:pPr indent="0" lvl="0" marL="0" rtl="0" algn="l">
              <a:lnSpc>
                <a:spcPct val="100000"/>
              </a:lnSpc>
              <a:spcBef>
                <a:spcPts val="0"/>
              </a:spcBef>
              <a:spcAft>
                <a:spcPts val="0"/>
              </a:spcAft>
              <a:buSzPts val="1400"/>
              <a:buNone/>
            </a:pPr>
            <a:r>
              <a:rPr lang="zh-TW"/>
              <a:t>風險社會與政策研究中心-2021全球風險報告</a:t>
            </a:r>
            <a:endParaRPr/>
          </a:p>
          <a:p>
            <a:pPr indent="0" lvl="0" marL="0" rtl="0" algn="l">
              <a:lnSpc>
                <a:spcPct val="100000"/>
              </a:lnSpc>
              <a:spcBef>
                <a:spcPts val="0"/>
              </a:spcBef>
              <a:spcAft>
                <a:spcPts val="0"/>
              </a:spcAft>
              <a:buSzPts val="1400"/>
              <a:buNone/>
            </a:pPr>
            <a:r>
              <a:rPr lang="zh-TW" u="sng">
                <a:solidFill>
                  <a:schemeClr val="hlink"/>
                </a:solidFill>
                <a:hlinkClick r:id="rId3"/>
              </a:rPr>
              <a:t>https://reurl.cc/zNoYkN</a:t>
            </a:r>
            <a:endParaRPr/>
          </a:p>
        </p:txBody>
      </p:sp>
      <p:sp>
        <p:nvSpPr>
          <p:cNvPr id="290" name="Google Shape;29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zh-TW"/>
              <a:t>發展活動</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教學指引：</a:t>
            </a:r>
            <a:endParaRPr/>
          </a:p>
          <a:p>
            <a:pPr indent="0" lvl="0" marL="0" rtl="0" algn="l">
              <a:lnSpc>
                <a:spcPct val="100000"/>
              </a:lnSpc>
              <a:spcBef>
                <a:spcPts val="0"/>
              </a:spcBef>
              <a:spcAft>
                <a:spcPts val="0"/>
              </a:spcAft>
              <a:buSzPts val="1400"/>
              <a:buNone/>
            </a:pPr>
            <a:r>
              <a:rPr lang="zh-TW"/>
              <a:t>1.老師發下學習單，搭配學習單操作(15分鐘)</a:t>
            </a:r>
            <a:endParaRPr/>
          </a:p>
          <a:p>
            <a:pPr indent="0" lvl="0" marL="0" rtl="0" algn="l">
              <a:lnSpc>
                <a:spcPct val="100000"/>
              </a:lnSpc>
              <a:spcBef>
                <a:spcPts val="0"/>
              </a:spcBef>
              <a:spcAft>
                <a:spcPts val="0"/>
              </a:spcAft>
              <a:buSzPts val="1400"/>
              <a:buNone/>
            </a:pPr>
            <a:r>
              <a:rPr lang="zh-TW"/>
              <a:t>2.四個數位生活的新聞事件建議老師逐一引導，建議教學流程如下：</a:t>
            </a:r>
            <a:endParaRPr/>
          </a:p>
          <a:p>
            <a:pPr indent="0" lvl="0" marL="0" rtl="0" algn="l">
              <a:lnSpc>
                <a:spcPct val="100000"/>
              </a:lnSpc>
              <a:spcBef>
                <a:spcPts val="0"/>
              </a:spcBef>
              <a:spcAft>
                <a:spcPts val="0"/>
              </a:spcAft>
              <a:buSzPts val="1400"/>
              <a:buNone/>
            </a:pPr>
            <a:r>
              <a:rPr lang="zh-TW"/>
              <a:t>①從事件一到事件四逐一投影事件說明，請同學先自己完成學習單(世界人權宣言的編號和相關法規的代號，並在學習單上畫線標註判斷依據)</a:t>
            </a:r>
            <a:endParaRPr/>
          </a:p>
          <a:p>
            <a:pPr indent="0" lvl="0" marL="0" rtl="0" algn="l">
              <a:lnSpc>
                <a:spcPct val="100000"/>
              </a:lnSpc>
              <a:spcBef>
                <a:spcPts val="0"/>
              </a:spcBef>
              <a:spcAft>
                <a:spcPts val="0"/>
              </a:spcAft>
              <a:buSzPts val="1400"/>
              <a:buNone/>
            </a:pPr>
            <a:r>
              <a:rPr lang="zh-TW"/>
              <a:t>②小組討論後答案寫在小白板上，引導學生看見各組相同的和不同的答案</a:t>
            </a:r>
            <a:endParaRPr/>
          </a:p>
          <a:p>
            <a:pPr indent="0" lvl="0" marL="0" rtl="0" algn="l">
              <a:lnSpc>
                <a:spcPct val="100000"/>
              </a:lnSpc>
              <a:spcBef>
                <a:spcPts val="0"/>
              </a:spcBef>
              <a:spcAft>
                <a:spcPts val="0"/>
              </a:spcAft>
              <a:buSzPts val="1400"/>
              <a:buNone/>
            </a:pPr>
            <a:r>
              <a:rPr lang="zh-TW"/>
              <a:t>③分別邀請相同答案的一組和不同答案的一組發言人說明判斷依據</a:t>
            </a:r>
            <a:endParaRPr/>
          </a:p>
          <a:p>
            <a:pPr indent="0" lvl="0" marL="0" rtl="0" algn="l">
              <a:lnSpc>
                <a:spcPct val="100000"/>
              </a:lnSpc>
              <a:spcBef>
                <a:spcPts val="0"/>
              </a:spcBef>
              <a:spcAft>
                <a:spcPts val="0"/>
              </a:spcAft>
              <a:buSzPts val="1400"/>
              <a:buNone/>
            </a:pPr>
            <a:r>
              <a:rPr lang="zh-TW"/>
              <a:t>④學生表達後老師再呈現公版簡報的參考答案</a:t>
            </a:r>
            <a:endParaRPr/>
          </a:p>
        </p:txBody>
      </p:sp>
      <p:sp>
        <p:nvSpPr>
          <p:cNvPr id="298" name="Google Shape;29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zh-TW"/>
              <a:t>發展活動</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補充資料：</a:t>
            </a:r>
            <a:endParaRPr/>
          </a:p>
          <a:p>
            <a:pPr indent="0" lvl="0" marL="0" rtl="0" algn="l">
              <a:lnSpc>
                <a:spcPct val="100000"/>
              </a:lnSpc>
              <a:spcBef>
                <a:spcPts val="0"/>
              </a:spcBef>
              <a:spcAft>
                <a:spcPts val="0"/>
              </a:spcAft>
              <a:buSzPts val="1400"/>
              <a:buNone/>
            </a:pPr>
            <a:r>
              <a:rPr lang="zh-TW"/>
              <a:t>關於世界人權宣言30條的簡易版內容，以下網站連結提供給老師們做教學轉化的參考使用</a:t>
            </a:r>
            <a:endParaRPr/>
          </a:p>
          <a:p>
            <a:pPr indent="0" lvl="0" marL="0" rtl="0" algn="l">
              <a:lnSpc>
                <a:spcPct val="100000"/>
              </a:lnSpc>
              <a:spcBef>
                <a:spcPts val="0"/>
              </a:spcBef>
              <a:spcAft>
                <a:spcPts val="0"/>
              </a:spcAft>
              <a:buSzPts val="1400"/>
              <a:buNone/>
            </a:pPr>
            <a:r>
              <a:rPr b="1" lang="zh-TW"/>
              <a:t>世界人權宣言(青少年版)</a:t>
            </a:r>
            <a:endParaRPr b="1"/>
          </a:p>
          <a:p>
            <a:pPr indent="0" lvl="0" marL="0" rtl="0" algn="l">
              <a:lnSpc>
                <a:spcPct val="100000"/>
              </a:lnSpc>
              <a:spcBef>
                <a:spcPts val="0"/>
              </a:spcBef>
              <a:spcAft>
                <a:spcPts val="0"/>
              </a:spcAft>
              <a:buSzPts val="1400"/>
              <a:buNone/>
            </a:pPr>
            <a:r>
              <a:rPr lang="zh-TW" u="sng">
                <a:solidFill>
                  <a:schemeClr val="hlink"/>
                </a:solidFill>
                <a:hlinkClick r:id="rId2"/>
              </a:rPr>
              <a:t>https://tw.youthforhumanrights.org/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📌世界人權宣言(青少年版)30條摘要：</a:t>
            </a:r>
            <a:br>
              <a:rPr lang="zh-TW"/>
            </a:br>
            <a:r>
              <a:rPr lang="zh-TW"/>
              <a:t>1. 我們天生自由而且平等</a:t>
            </a:r>
            <a:endParaRPr/>
          </a:p>
          <a:p>
            <a:pPr indent="0" lvl="0" marL="0" rtl="0" algn="l">
              <a:lnSpc>
                <a:spcPct val="100000"/>
              </a:lnSpc>
              <a:spcBef>
                <a:spcPts val="0"/>
              </a:spcBef>
              <a:spcAft>
                <a:spcPts val="0"/>
              </a:spcAft>
              <a:buSzPts val="1400"/>
              <a:buNone/>
            </a:pPr>
            <a:r>
              <a:rPr lang="zh-TW"/>
              <a:t>2. 不要有差別待遇</a:t>
            </a:r>
            <a:endParaRPr/>
          </a:p>
          <a:p>
            <a:pPr indent="0" lvl="0" marL="0" rtl="0" algn="l">
              <a:lnSpc>
                <a:spcPct val="100000"/>
              </a:lnSpc>
              <a:spcBef>
                <a:spcPts val="0"/>
              </a:spcBef>
              <a:spcAft>
                <a:spcPts val="0"/>
              </a:spcAft>
              <a:buSzPts val="1400"/>
              <a:buNone/>
            </a:pPr>
            <a:r>
              <a:rPr lang="zh-TW"/>
              <a:t>3. 生存的權利</a:t>
            </a:r>
            <a:endParaRPr/>
          </a:p>
          <a:p>
            <a:pPr indent="0" lvl="0" marL="0" rtl="0" algn="l">
              <a:lnSpc>
                <a:spcPct val="100000"/>
              </a:lnSpc>
              <a:spcBef>
                <a:spcPts val="0"/>
              </a:spcBef>
              <a:spcAft>
                <a:spcPts val="0"/>
              </a:spcAft>
              <a:buSzPts val="1400"/>
              <a:buNone/>
            </a:pPr>
            <a:r>
              <a:rPr lang="zh-TW"/>
              <a:t>4. 不要有奴隸制度</a:t>
            </a:r>
            <a:endParaRPr/>
          </a:p>
          <a:p>
            <a:pPr indent="0" lvl="0" marL="0" rtl="0" algn="l">
              <a:lnSpc>
                <a:spcPct val="100000"/>
              </a:lnSpc>
              <a:spcBef>
                <a:spcPts val="0"/>
              </a:spcBef>
              <a:spcAft>
                <a:spcPts val="0"/>
              </a:spcAft>
              <a:buSzPts val="1400"/>
              <a:buNone/>
            </a:pPr>
            <a:r>
              <a:rPr lang="zh-TW"/>
              <a:t>5. 沒有折磨</a:t>
            </a:r>
            <a:endParaRPr/>
          </a:p>
          <a:p>
            <a:pPr indent="0" lvl="0" marL="0" rtl="0" algn="l">
              <a:lnSpc>
                <a:spcPct val="100000"/>
              </a:lnSpc>
              <a:spcBef>
                <a:spcPts val="0"/>
              </a:spcBef>
              <a:spcAft>
                <a:spcPts val="0"/>
              </a:spcAft>
              <a:buSzPts val="1400"/>
              <a:buNone/>
            </a:pPr>
            <a:r>
              <a:rPr lang="zh-TW"/>
              <a:t>6. 不管到哪裡，你都有權利</a:t>
            </a:r>
            <a:endParaRPr/>
          </a:p>
          <a:p>
            <a:pPr indent="0" lvl="0" marL="0" rtl="0" algn="l">
              <a:lnSpc>
                <a:spcPct val="100000"/>
              </a:lnSpc>
              <a:spcBef>
                <a:spcPts val="0"/>
              </a:spcBef>
              <a:spcAft>
                <a:spcPts val="0"/>
              </a:spcAft>
              <a:buSzPts val="1400"/>
              <a:buNone/>
            </a:pPr>
            <a:r>
              <a:rPr lang="zh-TW"/>
              <a:t>7. 法律之前，我們都是平等的</a:t>
            </a:r>
            <a:endParaRPr/>
          </a:p>
          <a:p>
            <a:pPr indent="0" lvl="0" marL="0" rtl="0" algn="l">
              <a:lnSpc>
                <a:spcPct val="100000"/>
              </a:lnSpc>
              <a:spcBef>
                <a:spcPts val="0"/>
              </a:spcBef>
              <a:spcAft>
                <a:spcPts val="0"/>
              </a:spcAft>
              <a:buSzPts val="1400"/>
              <a:buNone/>
            </a:pPr>
            <a:r>
              <a:rPr lang="zh-TW"/>
              <a:t>8. 你的人權受到法律的保護</a:t>
            </a:r>
            <a:endParaRPr/>
          </a:p>
          <a:p>
            <a:pPr indent="0" lvl="0" marL="0" rtl="0" algn="l">
              <a:lnSpc>
                <a:spcPct val="100000"/>
              </a:lnSpc>
              <a:spcBef>
                <a:spcPts val="0"/>
              </a:spcBef>
              <a:spcAft>
                <a:spcPts val="0"/>
              </a:spcAft>
              <a:buSzPts val="1400"/>
              <a:buNone/>
            </a:pPr>
            <a:r>
              <a:rPr lang="zh-TW"/>
              <a:t>9. 沒有不公平的拘留</a:t>
            </a:r>
            <a:endParaRPr/>
          </a:p>
          <a:p>
            <a:pPr indent="0" lvl="0" marL="0" rtl="0" algn="l">
              <a:lnSpc>
                <a:spcPct val="100000"/>
              </a:lnSpc>
              <a:spcBef>
                <a:spcPts val="0"/>
              </a:spcBef>
              <a:spcAft>
                <a:spcPts val="0"/>
              </a:spcAft>
              <a:buSzPts val="1400"/>
              <a:buNone/>
            </a:pPr>
            <a:r>
              <a:rPr lang="zh-TW"/>
              <a:t>10. 審判的權利</a:t>
            </a:r>
            <a:endParaRPr/>
          </a:p>
          <a:p>
            <a:pPr indent="0" lvl="0" marL="0" rtl="0" algn="l">
              <a:lnSpc>
                <a:spcPct val="100000"/>
              </a:lnSpc>
              <a:spcBef>
                <a:spcPts val="0"/>
              </a:spcBef>
              <a:spcAft>
                <a:spcPts val="0"/>
              </a:spcAft>
              <a:buSzPts val="1400"/>
              <a:buNone/>
            </a:pPr>
            <a:r>
              <a:rPr lang="zh-TW"/>
              <a:t>11. 直到被證明有罪之前，我們都是清白的</a:t>
            </a:r>
            <a:endParaRPr/>
          </a:p>
          <a:p>
            <a:pPr indent="0" lvl="0" marL="0" rtl="0" algn="l">
              <a:lnSpc>
                <a:spcPct val="100000"/>
              </a:lnSpc>
              <a:spcBef>
                <a:spcPts val="0"/>
              </a:spcBef>
              <a:spcAft>
                <a:spcPts val="0"/>
              </a:spcAft>
              <a:buSzPts val="1400"/>
              <a:buNone/>
            </a:pPr>
            <a:r>
              <a:rPr lang="zh-TW"/>
              <a:t>12. 隱私的權利</a:t>
            </a:r>
            <a:endParaRPr/>
          </a:p>
          <a:p>
            <a:pPr indent="0" lvl="0" marL="0" rtl="0" algn="l">
              <a:lnSpc>
                <a:spcPct val="100000"/>
              </a:lnSpc>
              <a:spcBef>
                <a:spcPts val="0"/>
              </a:spcBef>
              <a:spcAft>
                <a:spcPts val="0"/>
              </a:spcAft>
              <a:buSzPts val="1400"/>
              <a:buNone/>
            </a:pPr>
            <a:r>
              <a:rPr lang="zh-TW"/>
              <a:t>13. 行動的自由</a:t>
            </a:r>
            <a:endParaRPr/>
          </a:p>
          <a:p>
            <a:pPr indent="0" lvl="0" marL="0" rtl="0" algn="l">
              <a:lnSpc>
                <a:spcPct val="100000"/>
              </a:lnSpc>
              <a:spcBef>
                <a:spcPts val="0"/>
              </a:spcBef>
              <a:spcAft>
                <a:spcPts val="0"/>
              </a:spcAft>
              <a:buSzPts val="1400"/>
              <a:buNone/>
            </a:pPr>
            <a:r>
              <a:rPr lang="zh-TW"/>
              <a:t>14. 尋求安全居所的權利</a:t>
            </a:r>
            <a:endParaRPr/>
          </a:p>
          <a:p>
            <a:pPr indent="0" lvl="0" marL="0" rtl="0" algn="l">
              <a:lnSpc>
                <a:spcPct val="100000"/>
              </a:lnSpc>
              <a:spcBef>
                <a:spcPts val="0"/>
              </a:spcBef>
              <a:spcAft>
                <a:spcPts val="0"/>
              </a:spcAft>
              <a:buSzPts val="1400"/>
              <a:buNone/>
            </a:pPr>
            <a:r>
              <a:rPr lang="zh-TW"/>
              <a:t>15. 有國籍的權利</a:t>
            </a:r>
            <a:endParaRPr/>
          </a:p>
          <a:p>
            <a:pPr indent="0" lvl="0" marL="0" rtl="0" algn="l">
              <a:lnSpc>
                <a:spcPct val="100000"/>
              </a:lnSpc>
              <a:spcBef>
                <a:spcPts val="0"/>
              </a:spcBef>
              <a:spcAft>
                <a:spcPts val="0"/>
              </a:spcAft>
              <a:buSzPts val="1400"/>
              <a:buNone/>
            </a:pPr>
            <a:r>
              <a:rPr lang="zh-TW"/>
              <a:t>16. 結婚與家庭</a:t>
            </a:r>
            <a:endParaRPr/>
          </a:p>
          <a:p>
            <a:pPr indent="0" lvl="0" marL="0" rtl="0" algn="l">
              <a:lnSpc>
                <a:spcPct val="100000"/>
              </a:lnSpc>
              <a:spcBef>
                <a:spcPts val="0"/>
              </a:spcBef>
              <a:spcAft>
                <a:spcPts val="0"/>
              </a:spcAft>
              <a:buSzPts val="1400"/>
              <a:buNone/>
            </a:pPr>
            <a:r>
              <a:rPr lang="zh-TW"/>
              <a:t>17. 擁有屬於你自己東西的權利</a:t>
            </a:r>
            <a:endParaRPr/>
          </a:p>
          <a:p>
            <a:pPr indent="0" lvl="0" marL="0" rtl="0" algn="l">
              <a:lnSpc>
                <a:spcPct val="100000"/>
              </a:lnSpc>
              <a:spcBef>
                <a:spcPts val="0"/>
              </a:spcBef>
              <a:spcAft>
                <a:spcPts val="0"/>
              </a:spcAft>
              <a:buSzPts val="1400"/>
              <a:buNone/>
            </a:pPr>
            <a:r>
              <a:rPr lang="zh-TW"/>
              <a:t>18. 思想的自由</a:t>
            </a:r>
            <a:endParaRPr/>
          </a:p>
          <a:p>
            <a:pPr indent="0" lvl="0" marL="0" rtl="0" algn="l">
              <a:lnSpc>
                <a:spcPct val="100000"/>
              </a:lnSpc>
              <a:spcBef>
                <a:spcPts val="0"/>
              </a:spcBef>
              <a:spcAft>
                <a:spcPts val="0"/>
              </a:spcAft>
              <a:buSzPts val="1400"/>
              <a:buNone/>
            </a:pPr>
            <a:r>
              <a:rPr lang="zh-TW"/>
              <a:t>19. 表達的自由</a:t>
            </a:r>
            <a:endParaRPr/>
          </a:p>
          <a:p>
            <a:pPr indent="0" lvl="0" marL="0" rtl="0" algn="l">
              <a:lnSpc>
                <a:spcPct val="100000"/>
              </a:lnSpc>
              <a:spcBef>
                <a:spcPts val="0"/>
              </a:spcBef>
              <a:spcAft>
                <a:spcPts val="0"/>
              </a:spcAft>
              <a:buSzPts val="1400"/>
              <a:buNone/>
            </a:pPr>
            <a:r>
              <a:rPr lang="zh-TW"/>
              <a:t>20. 公眾集會的權利</a:t>
            </a:r>
            <a:endParaRPr/>
          </a:p>
          <a:p>
            <a:pPr indent="0" lvl="0" marL="0" rtl="0" algn="l">
              <a:lnSpc>
                <a:spcPct val="100000"/>
              </a:lnSpc>
              <a:spcBef>
                <a:spcPts val="0"/>
              </a:spcBef>
              <a:spcAft>
                <a:spcPts val="0"/>
              </a:spcAft>
              <a:buSzPts val="1400"/>
              <a:buNone/>
            </a:pPr>
            <a:r>
              <a:rPr lang="zh-TW"/>
              <a:t>21. 民主的權利</a:t>
            </a:r>
            <a:endParaRPr/>
          </a:p>
          <a:p>
            <a:pPr indent="0" lvl="0" marL="0" rtl="0" algn="l">
              <a:lnSpc>
                <a:spcPct val="100000"/>
              </a:lnSpc>
              <a:spcBef>
                <a:spcPts val="0"/>
              </a:spcBef>
              <a:spcAft>
                <a:spcPts val="0"/>
              </a:spcAft>
              <a:buSzPts val="1400"/>
              <a:buNone/>
            </a:pPr>
            <a:r>
              <a:rPr lang="zh-TW"/>
              <a:t>22. 社會保障</a:t>
            </a:r>
            <a:endParaRPr/>
          </a:p>
          <a:p>
            <a:pPr indent="0" lvl="0" marL="0" rtl="0" algn="l">
              <a:lnSpc>
                <a:spcPct val="100000"/>
              </a:lnSpc>
              <a:spcBef>
                <a:spcPts val="0"/>
              </a:spcBef>
              <a:spcAft>
                <a:spcPts val="0"/>
              </a:spcAft>
              <a:buSzPts val="1400"/>
              <a:buNone/>
            </a:pPr>
            <a:r>
              <a:rPr lang="zh-TW"/>
              <a:t>23. 工作者的權利</a:t>
            </a:r>
            <a:endParaRPr/>
          </a:p>
          <a:p>
            <a:pPr indent="0" lvl="0" marL="0" rtl="0" algn="l">
              <a:lnSpc>
                <a:spcPct val="100000"/>
              </a:lnSpc>
              <a:spcBef>
                <a:spcPts val="0"/>
              </a:spcBef>
              <a:spcAft>
                <a:spcPts val="0"/>
              </a:spcAft>
              <a:buSzPts val="1400"/>
              <a:buNone/>
            </a:pPr>
            <a:r>
              <a:rPr lang="zh-TW"/>
              <a:t>24. 玩的權利</a:t>
            </a:r>
            <a:endParaRPr/>
          </a:p>
          <a:p>
            <a:pPr indent="0" lvl="0" marL="0" rtl="0" algn="l">
              <a:lnSpc>
                <a:spcPct val="100000"/>
              </a:lnSpc>
              <a:spcBef>
                <a:spcPts val="0"/>
              </a:spcBef>
              <a:spcAft>
                <a:spcPts val="0"/>
              </a:spcAft>
              <a:buSzPts val="1400"/>
              <a:buNone/>
            </a:pPr>
            <a:r>
              <a:rPr lang="zh-TW"/>
              <a:t>25. 所有人都有食物與居所</a:t>
            </a:r>
            <a:endParaRPr/>
          </a:p>
          <a:p>
            <a:pPr indent="0" lvl="0" marL="0" rtl="0" algn="l">
              <a:lnSpc>
                <a:spcPct val="100000"/>
              </a:lnSpc>
              <a:spcBef>
                <a:spcPts val="0"/>
              </a:spcBef>
              <a:spcAft>
                <a:spcPts val="0"/>
              </a:spcAft>
              <a:buSzPts val="1400"/>
              <a:buNone/>
            </a:pPr>
            <a:r>
              <a:rPr lang="zh-TW"/>
              <a:t>26. 接受教育的權利</a:t>
            </a:r>
            <a:endParaRPr/>
          </a:p>
          <a:p>
            <a:pPr indent="0" lvl="0" marL="0" rtl="0" algn="l">
              <a:lnSpc>
                <a:spcPct val="100000"/>
              </a:lnSpc>
              <a:spcBef>
                <a:spcPts val="0"/>
              </a:spcBef>
              <a:spcAft>
                <a:spcPts val="0"/>
              </a:spcAft>
              <a:buSzPts val="1400"/>
              <a:buNone/>
            </a:pPr>
            <a:r>
              <a:rPr lang="zh-TW"/>
              <a:t>27. 著作權</a:t>
            </a:r>
            <a:endParaRPr/>
          </a:p>
          <a:p>
            <a:pPr indent="0" lvl="0" marL="0" rtl="0" algn="l">
              <a:lnSpc>
                <a:spcPct val="100000"/>
              </a:lnSpc>
              <a:spcBef>
                <a:spcPts val="0"/>
              </a:spcBef>
              <a:spcAft>
                <a:spcPts val="0"/>
              </a:spcAft>
              <a:buSzPts val="1400"/>
              <a:buNone/>
            </a:pPr>
            <a:r>
              <a:rPr lang="zh-TW"/>
              <a:t>28. 一個自由而公平的世界</a:t>
            </a:r>
            <a:endParaRPr/>
          </a:p>
          <a:p>
            <a:pPr indent="0" lvl="0" marL="0" rtl="0" algn="l">
              <a:lnSpc>
                <a:spcPct val="100000"/>
              </a:lnSpc>
              <a:spcBef>
                <a:spcPts val="0"/>
              </a:spcBef>
              <a:spcAft>
                <a:spcPts val="0"/>
              </a:spcAft>
              <a:buSzPts val="1400"/>
              <a:buNone/>
            </a:pPr>
            <a:r>
              <a:rPr lang="zh-TW"/>
              <a:t>29. 責任</a:t>
            </a:r>
            <a:endParaRPr/>
          </a:p>
          <a:p>
            <a:pPr indent="0" lvl="0" marL="0" rtl="0" algn="l">
              <a:lnSpc>
                <a:spcPct val="100000"/>
              </a:lnSpc>
              <a:spcBef>
                <a:spcPts val="0"/>
              </a:spcBef>
              <a:spcAft>
                <a:spcPts val="0"/>
              </a:spcAft>
              <a:buSzPts val="1400"/>
              <a:buNone/>
            </a:pPr>
            <a:r>
              <a:rPr lang="zh-TW"/>
              <a:t>30. 沒有人可以剝奪你的人權</a:t>
            </a:r>
            <a:endParaRPr/>
          </a:p>
        </p:txBody>
      </p:sp>
      <p:sp>
        <p:nvSpPr>
          <p:cNvPr id="305" name="Google Shape;30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zh-TW"/>
              <a:t>發展活動</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zh-TW"/>
              <a:t>四個數位生活人權侵害事件的相關法規保護</a:t>
            </a:r>
            <a:endParaRPr/>
          </a:p>
        </p:txBody>
      </p:sp>
      <p:sp>
        <p:nvSpPr>
          <p:cNvPr id="311" name="Google Shape;31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zh-TW"/>
              <a:t>新聞資料來源：</a:t>
            </a:r>
            <a:endParaRPr/>
          </a:p>
          <a:p>
            <a:pPr indent="0" lvl="0" marL="0" rtl="0" algn="l">
              <a:lnSpc>
                <a:spcPct val="100000"/>
              </a:lnSpc>
              <a:spcBef>
                <a:spcPts val="0"/>
              </a:spcBef>
              <a:spcAft>
                <a:spcPts val="0"/>
              </a:spcAft>
              <a:buClr>
                <a:schemeClr val="dk1"/>
              </a:buClr>
              <a:buSzPts val="1100"/>
              <a:buFont typeface="Arial"/>
              <a:buNone/>
            </a:pPr>
            <a:r>
              <a:rPr lang="zh-TW"/>
              <a:t>中時新聞2020.01.03</a:t>
            </a:r>
            <a:endParaRPr/>
          </a:p>
          <a:p>
            <a:pPr indent="0" lvl="0" marL="0" rtl="0" algn="l">
              <a:lnSpc>
                <a:spcPct val="100000"/>
              </a:lnSpc>
              <a:spcBef>
                <a:spcPts val="0"/>
              </a:spcBef>
              <a:spcAft>
                <a:spcPts val="0"/>
              </a:spcAft>
              <a:buClr>
                <a:schemeClr val="dk1"/>
              </a:buClr>
              <a:buSzPts val="1100"/>
              <a:buFont typeface="Arial"/>
              <a:buNone/>
            </a:pPr>
            <a:r>
              <a:rPr lang="zh-TW" u="sng">
                <a:solidFill>
                  <a:schemeClr val="hlink"/>
                </a:solidFill>
                <a:hlinkClick r:id="rId2"/>
              </a:rPr>
              <a:t>https://reurl.cc/kEv2Nb</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zh-TW"/>
              <a:t>發展活動</a:t>
            </a:r>
            <a:endParaRPr/>
          </a:p>
          <a:p>
            <a:pPr indent="0" lvl="0" marL="0" rtl="0" algn="l">
              <a:lnSpc>
                <a:spcPct val="100000"/>
              </a:lnSpc>
              <a:spcBef>
                <a:spcPts val="0"/>
              </a:spcBef>
              <a:spcAft>
                <a:spcPts val="0"/>
              </a:spcAft>
              <a:buSzPts val="1400"/>
              <a:buNone/>
            </a:pPr>
            <a:r>
              <a:rPr lang="zh-TW"/>
              <a:t>教學指引：</a:t>
            </a:r>
            <a:endParaRPr/>
          </a:p>
          <a:p>
            <a:pPr indent="0" lvl="0" marL="0" rtl="0" algn="l">
              <a:lnSpc>
                <a:spcPct val="100000"/>
              </a:lnSpc>
              <a:spcBef>
                <a:spcPts val="0"/>
              </a:spcBef>
              <a:spcAft>
                <a:spcPts val="0"/>
              </a:spcAft>
              <a:buSzPts val="1400"/>
              <a:buNone/>
            </a:pPr>
            <a:r>
              <a:rPr lang="zh-TW"/>
              <a:t>老師先呈現人權侵害的事件</a:t>
            </a:r>
            <a:endParaRPr/>
          </a:p>
          <a:p>
            <a:pPr indent="0" lvl="0" marL="0" rtl="0" algn="l">
              <a:lnSpc>
                <a:spcPct val="100000"/>
              </a:lnSpc>
              <a:spcBef>
                <a:spcPts val="0"/>
              </a:spcBef>
              <a:spcAft>
                <a:spcPts val="0"/>
              </a:spcAft>
              <a:buSzPts val="1400"/>
              <a:buNone/>
            </a:pPr>
            <a:r>
              <a:rPr lang="zh-TW"/>
              <a:t>待學生回答後，老師再呈現參考答案</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網路攝影機畫面外洩的人權侵害(世界人權宣言和相關法規的參考答案)</a:t>
            </a:r>
            <a:endParaRPr/>
          </a:p>
          <a:p>
            <a:pPr indent="0" lvl="0" marL="0" rtl="0" algn="l">
              <a:lnSpc>
                <a:spcPct val="100000"/>
              </a:lnSpc>
              <a:spcBef>
                <a:spcPts val="0"/>
              </a:spcBef>
              <a:spcAft>
                <a:spcPts val="0"/>
              </a:spcAft>
              <a:buClr>
                <a:schemeClr val="dk1"/>
              </a:buClr>
              <a:buSzPts val="1100"/>
              <a:buFont typeface="Arial"/>
              <a:buNone/>
            </a:pPr>
            <a:r>
              <a:rPr b="1" lang="zh-TW"/>
              <a:t>3人人享有人身安全</a:t>
            </a:r>
            <a:endParaRPr b="1"/>
          </a:p>
          <a:p>
            <a:pPr indent="0" lvl="0" marL="0" rtl="0" algn="l">
              <a:lnSpc>
                <a:spcPct val="100000"/>
              </a:lnSpc>
              <a:spcBef>
                <a:spcPts val="0"/>
              </a:spcBef>
              <a:spcAft>
                <a:spcPts val="0"/>
              </a:spcAft>
              <a:buClr>
                <a:schemeClr val="dk1"/>
              </a:buClr>
              <a:buSzPts val="1100"/>
              <a:buFont typeface="Arial"/>
              <a:buNone/>
            </a:pPr>
            <a:r>
              <a:rPr b="1" lang="zh-TW"/>
              <a:t>12隱私、住居、通訊受法律保護不受干擾</a:t>
            </a:r>
            <a:endParaRPr b="1"/>
          </a:p>
          <a:p>
            <a:pPr indent="0" lvl="0" marL="0" rtl="0" algn="l">
              <a:lnSpc>
                <a:spcPct val="115000"/>
              </a:lnSpc>
              <a:spcBef>
                <a:spcPts val="0"/>
              </a:spcBef>
              <a:spcAft>
                <a:spcPts val="0"/>
              </a:spcAft>
              <a:buSzPts val="1400"/>
              <a:buNone/>
            </a:pPr>
            <a:r>
              <a:rPr b="1" lang="zh-TW"/>
              <a:t>🅑資訊隱私權--釋字第603號</a:t>
            </a:r>
            <a:endParaRPr b="1"/>
          </a:p>
          <a:p>
            <a:pPr indent="0" lvl="0" marL="0" rtl="0" algn="l">
              <a:lnSpc>
                <a:spcPct val="115000"/>
              </a:lnSpc>
              <a:spcBef>
                <a:spcPts val="0"/>
              </a:spcBef>
              <a:spcAft>
                <a:spcPts val="0"/>
              </a:spcAft>
              <a:buSzPts val="1400"/>
              <a:buNone/>
            </a:pPr>
            <a:r>
              <a:rPr b="1" lang="zh-TW"/>
              <a:t>🅒隱私權--民法 (個資遭到侵害可請求賠償)</a:t>
            </a:r>
            <a:endParaRPr b="1"/>
          </a:p>
          <a:p>
            <a:pPr indent="0" lvl="0" marL="0" rtl="0" algn="l">
              <a:lnSpc>
                <a:spcPct val="115000"/>
              </a:lnSpc>
              <a:spcBef>
                <a:spcPts val="0"/>
              </a:spcBef>
              <a:spcAft>
                <a:spcPts val="0"/>
              </a:spcAft>
              <a:buSzPts val="1400"/>
              <a:buNone/>
            </a:pPr>
            <a:r>
              <a:rPr lang="zh-TW">
                <a:latin typeface="Arial"/>
                <a:ea typeface="Arial"/>
                <a:cs typeface="Arial"/>
                <a:sym typeface="Arial"/>
              </a:rPr>
              <a:t>(答案僅作為參考答案，答題的重點是希望藉由不同的數位生活型態讓學生思考數位生活與人權法規的關係，只要同學能有道理的敘述相關答案，皆可視為正確)</a:t>
            </a:r>
            <a:endParaRPr>
              <a:latin typeface="Arial"/>
              <a:ea typeface="Arial"/>
              <a:cs typeface="Arial"/>
              <a:sym typeface="Arial"/>
            </a:endParaRPr>
          </a:p>
          <a:p>
            <a:pPr indent="0" lvl="0" marL="0" rtl="0" algn="l">
              <a:lnSpc>
                <a:spcPct val="115000"/>
              </a:lnSpc>
              <a:spcBef>
                <a:spcPts val="0"/>
              </a:spcBef>
              <a:spcAft>
                <a:spcPts val="0"/>
              </a:spcAft>
              <a:buSzPts val="1400"/>
              <a:buNone/>
            </a:pPr>
            <a:r>
              <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補充資料：</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釋字第603號(解釋文的摘要)：</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維護人性尊嚴與尊重人格自由發展，乃自由民主憲政秩序之核心價值。隱私權雖非憲法明文列舉之權利，惟基於人性尊嚴與個人主體性之維護及人格發展之完整，並為保障個人生活私密領域免於他人侵擾及個人資料之自主控制，隱私權乃為不可或缺之基本權利，而受憲法保障。</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個人自主控制個人資料之資訊隱私權而言，乃保障人民決定是否揭露其個人資料、及在何種範圍內、於何時、以何種方式、向何人揭露之決定權，並保障人民對其個人資料之使用有知悉與控制權及資料記載錯誤之更正權。</a:t>
            </a:r>
            <a:endParaRPr>
              <a:latin typeface="Arial"/>
              <a:ea typeface="Arial"/>
              <a:cs typeface="Arial"/>
              <a:sym typeface="Arial"/>
            </a:endParaRPr>
          </a:p>
          <a:p>
            <a:pPr indent="0" lvl="0" marL="0" rtl="0" algn="l">
              <a:lnSpc>
                <a:spcPct val="115000"/>
              </a:lnSpc>
              <a:spcBef>
                <a:spcPts val="0"/>
              </a:spcBef>
              <a:spcAft>
                <a:spcPts val="0"/>
              </a:spcAft>
              <a:buSzPts val="1400"/>
              <a:buNone/>
            </a:pPr>
            <a:r>
              <a:rPr b="1" lang="zh-TW">
                <a:latin typeface="Arial"/>
                <a:ea typeface="Arial"/>
                <a:cs typeface="Arial"/>
                <a:sym typeface="Arial"/>
              </a:rPr>
              <a:t>📌法條重點說明：隱私權是維護人性尊嚴與人個自由發展不可或缺的基本權利，人民擁有個人資料的自主控制權</a:t>
            </a:r>
            <a:endParaRPr>
              <a:latin typeface="Arial"/>
              <a:ea typeface="Arial"/>
              <a:cs typeface="Arial"/>
              <a:sym typeface="Arial"/>
            </a:endParaRPr>
          </a:p>
          <a:p>
            <a:pPr indent="0" lvl="0" marL="0" rtl="0" algn="l">
              <a:lnSpc>
                <a:spcPct val="115000"/>
              </a:lnSpc>
              <a:spcBef>
                <a:spcPts val="0"/>
              </a:spcBef>
              <a:spcAft>
                <a:spcPts val="0"/>
              </a:spcAft>
              <a:buSzPts val="1400"/>
              <a:buNone/>
            </a:pPr>
            <a:r>
              <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民法第195條：</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不法侵害他人之身體、健康、名譽、自由、信用、隱私、貞操，或不法侵害其他人格法益而情節重大者，被害人雖非財產上之損害，亦得請求賠償相當之金額。其名譽被侵害者，並得請求回復名譽之適當處分。</a:t>
            </a:r>
            <a:endParaRPr>
              <a:latin typeface="Arial"/>
              <a:ea typeface="Arial"/>
              <a:cs typeface="Arial"/>
              <a:sym typeface="Arial"/>
            </a:endParaRPr>
          </a:p>
          <a:p>
            <a:pPr indent="0" lvl="0" marL="0" rtl="0" algn="l">
              <a:lnSpc>
                <a:spcPct val="115000"/>
              </a:lnSpc>
              <a:spcBef>
                <a:spcPts val="0"/>
              </a:spcBef>
              <a:spcAft>
                <a:spcPts val="0"/>
              </a:spcAft>
              <a:buSzPts val="1400"/>
              <a:buNone/>
            </a:pPr>
            <a:r>
              <a:rPr b="1" lang="zh-TW">
                <a:latin typeface="Arial"/>
                <a:ea typeface="Arial"/>
                <a:cs typeface="Arial"/>
                <a:sym typeface="Arial"/>
              </a:rPr>
              <a:t>📌法條重點說明：個人隱私權造成的侵害可請求賠償</a:t>
            </a:r>
            <a:endParaRPr b="1">
              <a:latin typeface="Arial"/>
              <a:ea typeface="Arial"/>
              <a:cs typeface="Arial"/>
              <a:sym typeface="Arial"/>
            </a:endParaRPr>
          </a:p>
        </p:txBody>
      </p:sp>
      <p:sp>
        <p:nvSpPr>
          <p:cNvPr id="324" name="Google Shape;32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zh-TW"/>
              <a:t>新聞資料來源：</a:t>
            </a:r>
            <a:endParaRPr/>
          </a:p>
          <a:p>
            <a:pPr indent="0" lvl="0" marL="0" rtl="0" algn="l">
              <a:lnSpc>
                <a:spcPct val="115000"/>
              </a:lnSpc>
              <a:spcBef>
                <a:spcPts val="0"/>
              </a:spcBef>
              <a:spcAft>
                <a:spcPts val="0"/>
              </a:spcAft>
              <a:buSzPts val="1400"/>
              <a:buNone/>
            </a:pPr>
            <a:r>
              <a:rPr lang="zh-TW"/>
              <a:t>蘋果新聞網2019.09.02</a:t>
            </a:r>
            <a:endParaRPr/>
          </a:p>
          <a:p>
            <a:pPr indent="0" lvl="0" marL="0" rtl="0" algn="l">
              <a:lnSpc>
                <a:spcPct val="115000"/>
              </a:lnSpc>
              <a:spcBef>
                <a:spcPts val="0"/>
              </a:spcBef>
              <a:spcAft>
                <a:spcPts val="0"/>
              </a:spcAft>
              <a:buSzPts val="1400"/>
              <a:buNone/>
            </a:pPr>
            <a:r>
              <a:rPr lang="zh-TW" u="sng">
                <a:solidFill>
                  <a:schemeClr val="hlink"/>
                </a:solidFill>
                <a:hlinkClick r:id="rId2"/>
              </a:rPr>
              <a:t>https://reurl.cc/RXRMRz</a:t>
            </a:r>
            <a:endParaRPr/>
          </a:p>
          <a:p>
            <a:pPr indent="0" lvl="0" marL="0" rtl="0" algn="l">
              <a:lnSpc>
                <a:spcPct val="115000"/>
              </a:lnSpc>
              <a:spcBef>
                <a:spcPts val="0"/>
              </a:spcBef>
              <a:spcAft>
                <a:spcPts val="0"/>
              </a:spcAft>
              <a:buSzPts val="1400"/>
              <a:buNone/>
            </a:pPr>
            <a:r>
              <a:rPr lang="zh-TW"/>
              <a:t>TVBS新聞網2021.07.23</a:t>
            </a:r>
            <a:endParaRPr/>
          </a:p>
          <a:p>
            <a:pPr indent="0" lvl="0" marL="0" rtl="0" algn="l">
              <a:lnSpc>
                <a:spcPct val="115000"/>
              </a:lnSpc>
              <a:spcBef>
                <a:spcPts val="0"/>
              </a:spcBef>
              <a:spcAft>
                <a:spcPts val="0"/>
              </a:spcAft>
              <a:buSzPts val="1400"/>
              <a:buNone/>
            </a:pPr>
            <a:r>
              <a:rPr lang="zh-TW" u="sng">
                <a:solidFill>
                  <a:schemeClr val="hlink"/>
                </a:solidFill>
                <a:hlinkClick r:id="rId3"/>
              </a:rPr>
              <a:t>https://news.tvbs.com.tw/local/1551279</a:t>
            </a:r>
            <a:endParaRPr>
              <a:latin typeface="Arial"/>
              <a:ea typeface="Arial"/>
              <a:cs typeface="Arial"/>
              <a:sym typeface="Arial"/>
            </a:endParaRPr>
          </a:p>
          <a:p>
            <a:pPr indent="0" lvl="0" marL="0" rtl="0" algn="l">
              <a:lnSpc>
                <a:spcPct val="115000"/>
              </a:lnSpc>
              <a:spcBef>
                <a:spcPts val="0"/>
              </a:spcBef>
              <a:spcAft>
                <a:spcPts val="0"/>
              </a:spcAft>
              <a:buSzPts val="1400"/>
              <a:buNone/>
            </a:pPr>
            <a:r>
              <a:t/>
            </a:r>
            <a:endParaRPr b="1"/>
          </a:p>
          <a:p>
            <a:pPr indent="0" lvl="0" marL="0" rtl="0" algn="l">
              <a:lnSpc>
                <a:spcPct val="115000"/>
              </a:lnSpc>
              <a:spcBef>
                <a:spcPts val="0"/>
              </a:spcBef>
              <a:spcAft>
                <a:spcPts val="0"/>
              </a:spcAft>
              <a:buClr>
                <a:schemeClr val="dk1"/>
              </a:buClr>
              <a:buSzPts val="1100"/>
              <a:buFont typeface="Arial"/>
              <a:buNone/>
            </a:pPr>
            <a:r>
              <a:rPr b="1" lang="zh-TW"/>
              <a:t>發展活動</a:t>
            </a:r>
            <a:endParaRPr b="1"/>
          </a:p>
          <a:p>
            <a:pPr indent="0" lvl="0" marL="0" rtl="0" algn="l">
              <a:lnSpc>
                <a:spcPct val="100000"/>
              </a:lnSpc>
              <a:spcBef>
                <a:spcPts val="0"/>
              </a:spcBef>
              <a:spcAft>
                <a:spcPts val="0"/>
              </a:spcAft>
              <a:buClr>
                <a:schemeClr val="dk1"/>
              </a:buClr>
              <a:buSzPts val="1100"/>
              <a:buFont typeface="Arial"/>
              <a:buNone/>
            </a:pPr>
            <a:r>
              <a:rPr lang="zh-TW"/>
              <a:t>教學指引：</a:t>
            </a:r>
            <a:endParaRPr/>
          </a:p>
          <a:p>
            <a:pPr indent="0" lvl="0" marL="0" rtl="0" algn="l">
              <a:lnSpc>
                <a:spcPct val="100000"/>
              </a:lnSpc>
              <a:spcBef>
                <a:spcPts val="0"/>
              </a:spcBef>
              <a:spcAft>
                <a:spcPts val="0"/>
              </a:spcAft>
              <a:buClr>
                <a:schemeClr val="dk1"/>
              </a:buClr>
              <a:buSzPts val="1100"/>
              <a:buFont typeface="Arial"/>
              <a:buNone/>
            </a:pPr>
            <a:r>
              <a:rPr lang="zh-TW"/>
              <a:t>老師先呈現人權侵害的事件</a:t>
            </a:r>
            <a:endParaRPr/>
          </a:p>
          <a:p>
            <a:pPr indent="0" lvl="0" marL="0" rtl="0" algn="l">
              <a:lnSpc>
                <a:spcPct val="100000"/>
              </a:lnSpc>
              <a:spcBef>
                <a:spcPts val="0"/>
              </a:spcBef>
              <a:spcAft>
                <a:spcPts val="0"/>
              </a:spcAft>
              <a:buClr>
                <a:schemeClr val="dk1"/>
              </a:buClr>
              <a:buSzPts val="1100"/>
              <a:buFont typeface="Arial"/>
              <a:buNone/>
            </a:pPr>
            <a:r>
              <a:rPr lang="zh-TW"/>
              <a:t>待學生回答後，老師再呈現參考答案</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zh-TW"/>
              <a:t>數位的外送點餐服務可能的人權侵害(世界人權宣言和相關法規的參考答案)</a:t>
            </a:r>
            <a:endParaRPr/>
          </a:p>
          <a:p>
            <a:pPr indent="0" lvl="0" marL="0" rtl="0" algn="l">
              <a:lnSpc>
                <a:spcPct val="100000"/>
              </a:lnSpc>
              <a:spcBef>
                <a:spcPts val="0"/>
              </a:spcBef>
              <a:spcAft>
                <a:spcPts val="0"/>
              </a:spcAft>
              <a:buClr>
                <a:schemeClr val="dk1"/>
              </a:buClr>
              <a:buSzPts val="1100"/>
              <a:buFont typeface="Arial"/>
              <a:buNone/>
            </a:pPr>
            <a:r>
              <a:rPr b="1" lang="zh-TW"/>
              <a:t>12隱私、住居、通訊受法律保護不受干擾</a:t>
            </a:r>
            <a:endParaRPr b="1"/>
          </a:p>
          <a:p>
            <a:pPr indent="0" lvl="0" marL="0" rtl="0" algn="l">
              <a:lnSpc>
                <a:spcPct val="115000"/>
              </a:lnSpc>
              <a:spcBef>
                <a:spcPts val="0"/>
              </a:spcBef>
              <a:spcAft>
                <a:spcPts val="0"/>
              </a:spcAft>
              <a:buSzPts val="1400"/>
              <a:buNone/>
            </a:pPr>
            <a:r>
              <a:rPr b="1" lang="zh-TW"/>
              <a:t>17人人享有財產權</a:t>
            </a:r>
            <a:endParaRPr b="1"/>
          </a:p>
          <a:p>
            <a:pPr indent="0" lvl="0" marL="0" rtl="0" algn="l">
              <a:lnSpc>
                <a:spcPct val="115000"/>
              </a:lnSpc>
              <a:spcBef>
                <a:spcPts val="0"/>
              </a:spcBef>
              <a:spcAft>
                <a:spcPts val="0"/>
              </a:spcAft>
              <a:buSzPts val="1400"/>
              <a:buNone/>
            </a:pPr>
            <a:r>
              <a:rPr b="1" lang="zh-TW"/>
              <a:t>🅑資訊隱私權--釋字第603號</a:t>
            </a:r>
            <a:endParaRPr b="1"/>
          </a:p>
          <a:p>
            <a:pPr indent="0" lvl="0" marL="0" rtl="0" algn="l">
              <a:lnSpc>
                <a:spcPct val="115000"/>
              </a:lnSpc>
              <a:spcBef>
                <a:spcPts val="0"/>
              </a:spcBef>
              <a:spcAft>
                <a:spcPts val="0"/>
              </a:spcAft>
              <a:buSzPts val="1400"/>
              <a:buNone/>
            </a:pPr>
            <a:r>
              <a:rPr b="1" lang="zh-TW"/>
              <a:t>🅓個人資料自主權--個人資料保護法</a:t>
            </a:r>
            <a:endParaRPr b="1"/>
          </a:p>
          <a:p>
            <a:pPr indent="0" lvl="0" marL="0" rtl="0" algn="l">
              <a:lnSpc>
                <a:spcPct val="115000"/>
              </a:lnSpc>
              <a:spcBef>
                <a:spcPts val="0"/>
              </a:spcBef>
              <a:spcAft>
                <a:spcPts val="0"/>
              </a:spcAft>
              <a:buClr>
                <a:schemeClr val="dk1"/>
              </a:buClr>
              <a:buSzPts val="1100"/>
              <a:buFont typeface="Arial"/>
              <a:buNone/>
            </a:pPr>
            <a:r>
              <a:rPr b="1" lang="zh-TW"/>
              <a:t>🅕財產權--刑法(詐欺罪的處罰)</a:t>
            </a:r>
            <a:endParaRPr b="1"/>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(答案僅作為參考答案，答題的重點是希望藉由不同的數位生活型態讓學生思考數位生活與人權的關係，只要同學能有道理的敘述相關答案，皆可視為正確)</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補充資料：</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個人資料保護法第3條</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當事人就其個人資料依本法規定行使下列權利--</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一、查詢或請求閱覽</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二、請求製給複製本</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三、請求補充或更正</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四、請求停止蒐集、處理或利用</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五、請求刪除</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zh-TW">
                <a:latin typeface="Arial"/>
                <a:ea typeface="Arial"/>
                <a:cs typeface="Arial"/>
                <a:sym typeface="Arial"/>
              </a:rPr>
              <a:t>📌法條重點說明：當事人對於已提供的個資有請求查詢、更正、停止利用和刪除等權利</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個人資料保護法第8條</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向當事人蒐集個人資料時，應明確告知當事人下列事項--</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一、機關(單位)名稱</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二、蒐集之目的</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三、個人資料之類別</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四、個人資料利用之期間、地區、對象及方式</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五、當事人依第三條規定得行使之權利及方式</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六、當事人得自由選擇提供個人資料時，</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      不提供將對其權益之影響</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zh-TW">
                <a:latin typeface="Arial"/>
                <a:ea typeface="Arial"/>
                <a:cs typeface="Arial"/>
                <a:sym typeface="Arial"/>
              </a:rPr>
              <a:t>📌法條重點說明：各機關向當事人蒐集個資時，必須善盡告知的義務</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刑法第339-3條：</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意圖為自己或第三人不法之所有，以不正方法將虛偽資料或不正指令輸入電腦或其相關設備，製作財產權之得喪、變更紀錄，而取得他人之財產者，處七年以下有期徒刑，得併科七十萬元以下罰金。</a:t>
            </a:r>
            <a:endParaRPr>
              <a:latin typeface="Arial"/>
              <a:ea typeface="Arial"/>
              <a:cs typeface="Arial"/>
              <a:sym typeface="Arial"/>
            </a:endParaRPr>
          </a:p>
          <a:p>
            <a:pPr indent="0" lvl="0" marL="0" rtl="0" algn="l">
              <a:lnSpc>
                <a:spcPct val="115000"/>
              </a:lnSpc>
              <a:spcBef>
                <a:spcPts val="0"/>
              </a:spcBef>
              <a:spcAft>
                <a:spcPts val="0"/>
              </a:spcAft>
              <a:buSzPts val="1400"/>
              <a:buNone/>
            </a:pPr>
            <a:r>
              <a:rPr b="1" lang="zh-TW">
                <a:latin typeface="Arial"/>
                <a:ea typeface="Arial"/>
                <a:cs typeface="Arial"/>
                <a:sym typeface="Arial"/>
              </a:rPr>
              <a:t>📌法條重點說明：駭客竊取金融帳號等個人資料已侵犯資訊隱私權，金融信用卡帳號遭盜刷的不法行為觸犯刑法339-3條</a:t>
            </a:r>
            <a:endParaRPr b="1"/>
          </a:p>
        </p:txBody>
      </p:sp>
      <p:sp>
        <p:nvSpPr>
          <p:cNvPr id="335" name="Google Shape;33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450000" lvl="0" marL="45000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zh-TW"/>
              <a:t>新聞資料來源：</a:t>
            </a:r>
            <a:endParaRPr/>
          </a:p>
          <a:p>
            <a:pPr indent="0" lvl="0" marL="0" rtl="0" algn="l">
              <a:lnSpc>
                <a:spcPct val="100000"/>
              </a:lnSpc>
              <a:spcBef>
                <a:spcPts val="0"/>
              </a:spcBef>
              <a:spcAft>
                <a:spcPts val="0"/>
              </a:spcAft>
              <a:buSzPts val="1400"/>
              <a:buNone/>
            </a:pPr>
            <a:r>
              <a:rPr lang="zh-TW"/>
              <a:t>信傳媒2022.05.26</a:t>
            </a:r>
            <a:endParaRPr/>
          </a:p>
          <a:p>
            <a:pPr indent="0" lvl="0" marL="0" rtl="0" algn="l">
              <a:lnSpc>
                <a:spcPct val="100000"/>
              </a:lnSpc>
              <a:spcBef>
                <a:spcPts val="0"/>
              </a:spcBef>
              <a:spcAft>
                <a:spcPts val="0"/>
              </a:spcAft>
              <a:buSzPts val="1400"/>
              <a:buNone/>
            </a:pPr>
            <a:r>
              <a:rPr lang="zh-TW" u="sng">
                <a:solidFill>
                  <a:schemeClr val="hlink"/>
                </a:solidFill>
                <a:hlinkClick r:id="rId2"/>
              </a:rPr>
              <a:t>https://reurl.cc/kEvb9K</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rPr b="1" lang="zh-TW"/>
              <a:t>發展活動</a:t>
            </a:r>
            <a:endParaRPr b="1"/>
          </a:p>
          <a:p>
            <a:pPr indent="0" lvl="0" marL="0" rtl="0" algn="l">
              <a:lnSpc>
                <a:spcPct val="100000"/>
              </a:lnSpc>
              <a:spcBef>
                <a:spcPts val="0"/>
              </a:spcBef>
              <a:spcAft>
                <a:spcPts val="0"/>
              </a:spcAft>
              <a:buSzPts val="1400"/>
              <a:buNone/>
            </a:pPr>
            <a:r>
              <a:rPr lang="zh-TW"/>
              <a:t>教學指引：</a:t>
            </a:r>
            <a:endParaRPr/>
          </a:p>
          <a:p>
            <a:pPr indent="0" lvl="0" marL="0" rtl="0" algn="l">
              <a:lnSpc>
                <a:spcPct val="100000"/>
              </a:lnSpc>
              <a:spcBef>
                <a:spcPts val="0"/>
              </a:spcBef>
              <a:spcAft>
                <a:spcPts val="0"/>
              </a:spcAft>
              <a:buClr>
                <a:schemeClr val="dk1"/>
              </a:buClr>
              <a:buSzPts val="1100"/>
              <a:buFont typeface="Arial"/>
              <a:buNone/>
            </a:pPr>
            <a:r>
              <a:rPr lang="zh-TW"/>
              <a:t>老師先呈現人權侵害的事件</a:t>
            </a:r>
            <a:endParaRPr/>
          </a:p>
          <a:p>
            <a:pPr indent="0" lvl="0" marL="0" rtl="0" algn="l">
              <a:lnSpc>
                <a:spcPct val="100000"/>
              </a:lnSpc>
              <a:spcBef>
                <a:spcPts val="0"/>
              </a:spcBef>
              <a:spcAft>
                <a:spcPts val="0"/>
              </a:spcAft>
              <a:buClr>
                <a:schemeClr val="dk1"/>
              </a:buClr>
              <a:buSzPts val="1100"/>
              <a:buFont typeface="Arial"/>
              <a:buNone/>
            </a:pPr>
            <a:r>
              <a:rPr lang="zh-TW"/>
              <a:t>待學生回答後，老師再呈現參考答案</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zh-TW"/>
              <a:t>數位學習落差的人權侵害(世界人權宣言與相關法規的參考答案)</a:t>
            </a:r>
            <a:endParaRPr/>
          </a:p>
          <a:p>
            <a:pPr indent="0" lvl="0" marL="0" rtl="0" algn="l">
              <a:lnSpc>
                <a:spcPct val="100000"/>
              </a:lnSpc>
              <a:spcBef>
                <a:spcPts val="0"/>
              </a:spcBef>
              <a:spcAft>
                <a:spcPts val="0"/>
              </a:spcAft>
              <a:buClr>
                <a:schemeClr val="dk1"/>
              </a:buClr>
              <a:buSzPts val="1100"/>
              <a:buFont typeface="Arial"/>
              <a:buNone/>
            </a:pPr>
            <a:r>
              <a:rPr b="1" lang="zh-TW"/>
              <a:t>7法律的平等保障</a:t>
            </a:r>
            <a:endParaRPr b="1"/>
          </a:p>
          <a:p>
            <a:pPr indent="0" lvl="0" marL="0" rtl="0" algn="l">
              <a:lnSpc>
                <a:spcPct val="100000"/>
              </a:lnSpc>
              <a:spcBef>
                <a:spcPts val="0"/>
              </a:spcBef>
              <a:spcAft>
                <a:spcPts val="0"/>
              </a:spcAft>
              <a:buSzPts val="1400"/>
              <a:buNone/>
            </a:pPr>
            <a:r>
              <a:rPr b="1" lang="zh-TW"/>
              <a:t>26人人享有受教育的權利</a:t>
            </a:r>
            <a:endParaRPr b="1"/>
          </a:p>
          <a:p>
            <a:pPr indent="0" lvl="0" marL="0" rtl="0" algn="l">
              <a:lnSpc>
                <a:spcPct val="115000"/>
              </a:lnSpc>
              <a:spcBef>
                <a:spcPts val="0"/>
              </a:spcBef>
              <a:spcAft>
                <a:spcPts val="0"/>
              </a:spcAft>
              <a:buSzPts val="1400"/>
              <a:buNone/>
            </a:pPr>
            <a:r>
              <a:rPr b="1" lang="zh-TW"/>
              <a:t>🅐平等權、受教權--憲法</a:t>
            </a:r>
            <a:endParaRPr b="1"/>
          </a:p>
          <a:p>
            <a:pPr indent="0" lvl="0" marL="0" rtl="0" algn="l">
              <a:lnSpc>
                <a:spcPct val="115000"/>
              </a:lnSpc>
              <a:spcBef>
                <a:spcPts val="0"/>
              </a:spcBef>
              <a:spcAft>
                <a:spcPts val="0"/>
              </a:spcAft>
              <a:buClr>
                <a:schemeClr val="dk1"/>
              </a:buClr>
              <a:buSzPts val="1100"/>
              <a:buFont typeface="Arial"/>
              <a:buNone/>
            </a:pPr>
            <a:r>
              <a:rPr b="1" lang="zh-TW"/>
              <a:t>🅔教育機會均等權--教育基本法</a:t>
            </a:r>
            <a:endParaRPr b="1"/>
          </a:p>
          <a:p>
            <a:pPr indent="0" lvl="0" marL="0" rtl="0" algn="l">
              <a:lnSpc>
                <a:spcPct val="115000"/>
              </a:lnSpc>
              <a:spcBef>
                <a:spcPts val="0"/>
              </a:spcBef>
              <a:spcAft>
                <a:spcPts val="0"/>
              </a:spcAft>
              <a:buSzPts val="1400"/>
              <a:buNone/>
            </a:pPr>
            <a:r>
              <a:rPr lang="zh-TW">
                <a:latin typeface="Arial"/>
                <a:ea typeface="Arial"/>
                <a:cs typeface="Arial"/>
                <a:sym typeface="Arial"/>
              </a:rPr>
              <a:t>(答案僅作為參考答案，答題的重點是希望藉由不同的數位生活型態讓學生思考數位生活與人權的關係，只要同學能有道理的敘述相關答案，皆可視為正確)</a:t>
            </a:r>
            <a:endParaRPr>
              <a:latin typeface="Arial"/>
              <a:ea typeface="Arial"/>
              <a:cs typeface="Arial"/>
              <a:sym typeface="Arial"/>
            </a:endParaRPr>
          </a:p>
          <a:p>
            <a:pPr indent="0" lvl="0" marL="0" rtl="0" algn="l">
              <a:lnSpc>
                <a:spcPct val="115000"/>
              </a:lnSpc>
              <a:spcBef>
                <a:spcPts val="0"/>
              </a:spcBef>
              <a:spcAft>
                <a:spcPts val="0"/>
              </a:spcAft>
              <a:buSzPts val="1400"/>
              <a:buNone/>
            </a:pPr>
            <a:r>
              <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補充資料：</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教育基本法第 4條：</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人民無分性別、年齡、能力、地域、族群、宗教信仰、政治理念、社經地位及其他條件，接受教育之機會一律平等。</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教育基本法第5條：</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各級政府應寬列教育經費，保障專款專用，並合理分配及運用教育資源。對偏遠及特殊地區之教育，應優先予以補助。</a:t>
            </a:r>
            <a:endParaRPr>
              <a:latin typeface="Arial"/>
              <a:ea typeface="Arial"/>
              <a:cs typeface="Arial"/>
              <a:sym typeface="Arial"/>
            </a:endParaRPr>
          </a:p>
          <a:p>
            <a:pPr indent="0" lvl="0" marL="0" rtl="0" algn="l">
              <a:lnSpc>
                <a:spcPct val="115000"/>
              </a:lnSpc>
              <a:spcBef>
                <a:spcPts val="0"/>
              </a:spcBef>
              <a:spcAft>
                <a:spcPts val="0"/>
              </a:spcAft>
              <a:buSzPts val="1400"/>
              <a:buNone/>
            </a:pPr>
            <a:r>
              <a:rPr b="1" lang="zh-TW">
                <a:latin typeface="Arial"/>
                <a:ea typeface="Arial"/>
                <a:cs typeface="Arial"/>
                <a:sym typeface="Arial"/>
              </a:rPr>
              <a:t>📌法條重點說明：合理分配資源，保障教育機會平等</a:t>
            </a:r>
            <a:endParaRPr b="1"/>
          </a:p>
        </p:txBody>
      </p:sp>
      <p:sp>
        <p:nvSpPr>
          <p:cNvPr id="346" name="Google Shape;34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zh-TW"/>
              <a:t>新聞資料來源：</a:t>
            </a:r>
            <a:endParaRPr/>
          </a:p>
          <a:p>
            <a:pPr indent="0" lvl="0" marL="0" rtl="0" algn="l">
              <a:lnSpc>
                <a:spcPct val="100000"/>
              </a:lnSpc>
              <a:spcBef>
                <a:spcPts val="0"/>
              </a:spcBef>
              <a:spcAft>
                <a:spcPts val="0"/>
              </a:spcAft>
              <a:buSzPts val="1400"/>
              <a:buNone/>
            </a:pPr>
            <a:r>
              <a:rPr lang="zh-TW"/>
              <a:t>關鍵評論2022.07.21</a:t>
            </a:r>
            <a:endParaRPr/>
          </a:p>
          <a:p>
            <a:pPr indent="0" lvl="0" marL="0" rtl="0" algn="l">
              <a:lnSpc>
                <a:spcPct val="100000"/>
              </a:lnSpc>
              <a:spcBef>
                <a:spcPts val="0"/>
              </a:spcBef>
              <a:spcAft>
                <a:spcPts val="0"/>
              </a:spcAft>
              <a:buSzPts val="1400"/>
              <a:buNone/>
            </a:pPr>
            <a:r>
              <a:rPr lang="zh-TW"/>
              <a:t>網紅小玉2022.07.21遭判刑五連六個月，沒收犯罪所得一千二百餘萬，地檢署認為判刑過輕已提出上訴</a:t>
            </a:r>
            <a:endParaRPr/>
          </a:p>
          <a:p>
            <a:pPr indent="0" lvl="0" marL="0" rtl="0" algn="l">
              <a:lnSpc>
                <a:spcPct val="115000"/>
              </a:lnSpc>
              <a:spcBef>
                <a:spcPts val="0"/>
              </a:spcBef>
              <a:spcAft>
                <a:spcPts val="0"/>
              </a:spcAft>
              <a:buSzPts val="1400"/>
              <a:buNone/>
            </a:pPr>
            <a:r>
              <a:rPr lang="zh-TW" u="sng">
                <a:solidFill>
                  <a:schemeClr val="hlink"/>
                </a:solidFill>
                <a:hlinkClick r:id="rId2"/>
              </a:rPr>
              <a:t>https://reurl.cc/pMoovl</a:t>
            </a:r>
            <a:endParaRPr b="1"/>
          </a:p>
          <a:p>
            <a:pPr indent="0" lvl="0" marL="0" rtl="0" algn="l">
              <a:lnSpc>
                <a:spcPct val="115000"/>
              </a:lnSpc>
              <a:spcBef>
                <a:spcPts val="0"/>
              </a:spcBef>
              <a:spcAft>
                <a:spcPts val="0"/>
              </a:spcAft>
              <a:buSzPts val="1400"/>
              <a:buNone/>
            </a:pPr>
            <a:r>
              <a:t/>
            </a:r>
            <a:endParaRPr b="1"/>
          </a:p>
          <a:p>
            <a:pPr indent="0" lvl="0" marL="0" rtl="0" algn="l">
              <a:lnSpc>
                <a:spcPct val="115000"/>
              </a:lnSpc>
              <a:spcBef>
                <a:spcPts val="0"/>
              </a:spcBef>
              <a:spcAft>
                <a:spcPts val="0"/>
              </a:spcAft>
              <a:buClr>
                <a:schemeClr val="dk1"/>
              </a:buClr>
              <a:buSzPts val="1100"/>
              <a:buFont typeface="Arial"/>
              <a:buNone/>
            </a:pPr>
            <a:r>
              <a:rPr b="1" lang="zh-TW"/>
              <a:t>發展活動</a:t>
            </a:r>
            <a:endParaRPr/>
          </a:p>
          <a:p>
            <a:pPr indent="0" lvl="0" marL="0" rtl="0" algn="l">
              <a:lnSpc>
                <a:spcPct val="100000"/>
              </a:lnSpc>
              <a:spcBef>
                <a:spcPts val="0"/>
              </a:spcBef>
              <a:spcAft>
                <a:spcPts val="0"/>
              </a:spcAft>
              <a:buClr>
                <a:schemeClr val="dk1"/>
              </a:buClr>
              <a:buSzPts val="1100"/>
              <a:buFont typeface="Arial"/>
              <a:buNone/>
            </a:pPr>
            <a:r>
              <a:rPr lang="zh-TW"/>
              <a:t>教學指引：</a:t>
            </a:r>
            <a:endParaRPr/>
          </a:p>
          <a:p>
            <a:pPr indent="0" lvl="0" marL="0" rtl="0" algn="l">
              <a:lnSpc>
                <a:spcPct val="100000"/>
              </a:lnSpc>
              <a:spcBef>
                <a:spcPts val="0"/>
              </a:spcBef>
              <a:spcAft>
                <a:spcPts val="0"/>
              </a:spcAft>
              <a:buClr>
                <a:schemeClr val="dk1"/>
              </a:buClr>
              <a:buSzPts val="1100"/>
              <a:buFont typeface="Arial"/>
              <a:buNone/>
            </a:pPr>
            <a:r>
              <a:rPr lang="zh-TW"/>
              <a:t>老師先呈現人權侵害的事件</a:t>
            </a:r>
            <a:endParaRPr/>
          </a:p>
          <a:p>
            <a:pPr indent="0" lvl="0" marL="0" rtl="0" algn="l">
              <a:lnSpc>
                <a:spcPct val="100000"/>
              </a:lnSpc>
              <a:spcBef>
                <a:spcPts val="0"/>
              </a:spcBef>
              <a:spcAft>
                <a:spcPts val="0"/>
              </a:spcAft>
              <a:buClr>
                <a:schemeClr val="dk1"/>
              </a:buClr>
              <a:buSzPts val="1100"/>
              <a:buFont typeface="Arial"/>
              <a:buNone/>
            </a:pPr>
            <a:r>
              <a:rPr lang="zh-TW"/>
              <a:t>待學生回答後，老師再呈現參考答案</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zh-TW"/>
              <a:t>蒐集他人照片P圖製作不雅影像的人權侵害(世界人權宣言參考答案)</a:t>
            </a:r>
            <a:endParaRPr/>
          </a:p>
          <a:p>
            <a:pPr indent="0" lvl="0" marL="0" rtl="0" algn="l">
              <a:lnSpc>
                <a:spcPct val="100000"/>
              </a:lnSpc>
              <a:spcBef>
                <a:spcPts val="0"/>
              </a:spcBef>
              <a:spcAft>
                <a:spcPts val="0"/>
              </a:spcAft>
              <a:buClr>
                <a:schemeClr val="dk1"/>
              </a:buClr>
              <a:buSzPts val="1100"/>
              <a:buFont typeface="Arial"/>
              <a:buNone/>
            </a:pPr>
            <a:r>
              <a:rPr b="1" lang="zh-TW"/>
              <a:t>12名譽受法律保護</a:t>
            </a:r>
            <a:endParaRPr b="1"/>
          </a:p>
          <a:p>
            <a:pPr indent="0" lvl="0" marL="0" rtl="0" algn="l">
              <a:lnSpc>
                <a:spcPct val="100000"/>
              </a:lnSpc>
              <a:spcBef>
                <a:spcPts val="0"/>
              </a:spcBef>
              <a:spcAft>
                <a:spcPts val="0"/>
              </a:spcAft>
              <a:buSzPts val="1400"/>
              <a:buNone/>
            </a:pPr>
            <a:r>
              <a:rPr b="1" lang="zh-TW"/>
              <a:t>17人人享有財產權(照片是他人的著作財產)</a:t>
            </a:r>
            <a:endParaRPr b="1"/>
          </a:p>
          <a:p>
            <a:pPr indent="0" lvl="0" marL="0" rtl="0" algn="l">
              <a:lnSpc>
                <a:spcPct val="115000"/>
              </a:lnSpc>
              <a:spcBef>
                <a:spcPts val="0"/>
              </a:spcBef>
              <a:spcAft>
                <a:spcPts val="0"/>
              </a:spcAft>
              <a:buSzPts val="1400"/>
              <a:buNone/>
            </a:pPr>
            <a:r>
              <a:rPr b="1" lang="zh-TW"/>
              <a:t>🅓個人資料自主權--個人資料保護法</a:t>
            </a:r>
            <a:endParaRPr b="1"/>
          </a:p>
          <a:p>
            <a:pPr indent="0" lvl="0" marL="0" rtl="0" algn="l">
              <a:lnSpc>
                <a:spcPct val="115000"/>
              </a:lnSpc>
              <a:spcBef>
                <a:spcPts val="0"/>
              </a:spcBef>
              <a:spcAft>
                <a:spcPts val="0"/>
              </a:spcAft>
              <a:buSzPts val="1400"/>
              <a:buNone/>
            </a:pPr>
            <a:r>
              <a:rPr b="1" lang="zh-TW"/>
              <a:t>🅖人格權--刑法(妨害名譽罪的處罰)</a:t>
            </a:r>
            <a:endParaRPr b="1"/>
          </a:p>
          <a:p>
            <a:pPr indent="0" lvl="0" marL="0" rtl="0" algn="l">
              <a:lnSpc>
                <a:spcPct val="115000"/>
              </a:lnSpc>
              <a:spcBef>
                <a:spcPts val="0"/>
              </a:spcBef>
              <a:spcAft>
                <a:spcPts val="0"/>
              </a:spcAft>
              <a:buClr>
                <a:schemeClr val="dk1"/>
              </a:buClr>
              <a:buSzPts val="1100"/>
              <a:buFont typeface="Arial"/>
              <a:buNone/>
            </a:pPr>
            <a:r>
              <a:rPr b="1" lang="zh-TW"/>
              <a:t>🅗維護社會風氣--刑法(妨害風化罪的處罰)</a:t>
            </a:r>
            <a:endParaRPr b="1"/>
          </a:p>
          <a:p>
            <a:pPr indent="0" lvl="0" marL="0" rtl="0" algn="l">
              <a:lnSpc>
                <a:spcPct val="115000"/>
              </a:lnSpc>
              <a:spcBef>
                <a:spcPts val="0"/>
              </a:spcBef>
              <a:spcAft>
                <a:spcPts val="0"/>
              </a:spcAft>
              <a:buClr>
                <a:schemeClr val="dk1"/>
              </a:buClr>
              <a:buSzPts val="1100"/>
              <a:buFont typeface="Arial"/>
              <a:buNone/>
            </a:pPr>
            <a:r>
              <a:rPr lang="zh-TW">
                <a:latin typeface="Arial"/>
                <a:ea typeface="Arial"/>
                <a:cs typeface="Arial"/>
                <a:sym typeface="Arial"/>
              </a:rPr>
              <a:t>(答案僅作為參考答案，答題的重點是希望藉由不同的數位生活型態讓學生思考數位生活與人權的關係，只要同學能有道理的敘述相關答案，皆可視為正確)</a:t>
            </a:r>
            <a:endParaRPr>
              <a:latin typeface="Arial"/>
              <a:ea typeface="Arial"/>
              <a:cs typeface="Arial"/>
              <a:sym typeface="Arial"/>
            </a:endParaRPr>
          </a:p>
          <a:p>
            <a:pPr indent="0" lvl="0" marL="0" rtl="0" algn="l">
              <a:lnSpc>
                <a:spcPct val="115000"/>
              </a:lnSpc>
              <a:spcBef>
                <a:spcPts val="0"/>
              </a:spcBef>
              <a:spcAft>
                <a:spcPts val="0"/>
              </a:spcAft>
              <a:buSzPts val="1400"/>
              <a:buNone/>
            </a:pPr>
            <a:r>
              <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刑法妨害名譽罪的補充資料：</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網路使用者為了嘲笑他人，做出像是把他人照片與豬隻合成以嘲諷他人肥胖，或在照片加註不雅字詞等，藉由合成照片貶低他人名譽，已涉及因意圖散布於眾，而指摘或傳述足以毀損他人名譽之事，構成刑法第310條第1項誹謗罪規定，又因為文字或者圖畫可以存留久遠，傳播方式迅速，實際上所造成的損害，遠較口頭言詞為嚴重，也會依法加重處罰。</a:t>
            </a:r>
            <a:endParaRPr>
              <a:latin typeface="Arial"/>
              <a:ea typeface="Arial"/>
              <a:cs typeface="Arial"/>
              <a:sym typeface="Arial"/>
            </a:endParaRPr>
          </a:p>
          <a:p>
            <a:pPr indent="0" lvl="0" marL="0" rtl="0" algn="l">
              <a:lnSpc>
                <a:spcPct val="115000"/>
              </a:lnSpc>
              <a:spcBef>
                <a:spcPts val="0"/>
              </a:spcBef>
              <a:spcAft>
                <a:spcPts val="0"/>
              </a:spcAft>
              <a:buSzPts val="1400"/>
              <a:buNone/>
            </a:pPr>
            <a:r>
              <a:rPr b="1" lang="zh-TW">
                <a:latin typeface="Arial"/>
                <a:ea typeface="Arial"/>
                <a:cs typeface="Arial"/>
                <a:sym typeface="Arial"/>
              </a:rPr>
              <a:t>📌建議老師可強調：網路上侵害他人名譽者，加重處罰</a:t>
            </a:r>
            <a:endParaRPr b="1"/>
          </a:p>
        </p:txBody>
      </p:sp>
      <p:sp>
        <p:nvSpPr>
          <p:cNvPr id="357" name="Google Shape;35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zh-TW"/>
              <a:t>總結活動</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教學指引：</a:t>
            </a:r>
            <a:endParaRPr/>
          </a:p>
          <a:p>
            <a:pPr indent="0" lvl="0" marL="0" rtl="0" algn="l">
              <a:lnSpc>
                <a:spcPct val="100000"/>
              </a:lnSpc>
              <a:spcBef>
                <a:spcPts val="0"/>
              </a:spcBef>
              <a:spcAft>
                <a:spcPts val="0"/>
              </a:spcAft>
              <a:buSzPts val="1400"/>
              <a:buNone/>
            </a:pPr>
            <a:r>
              <a:rPr lang="zh-TW"/>
              <a:t>1.引導學生回顧前面的學習，思考數位人權的重要性</a:t>
            </a:r>
            <a:endParaRPr/>
          </a:p>
          <a:p>
            <a:pPr indent="0" lvl="0" marL="0" rtl="0" algn="l">
              <a:lnSpc>
                <a:spcPct val="100000"/>
              </a:lnSpc>
              <a:spcBef>
                <a:spcPts val="0"/>
              </a:spcBef>
              <a:spcAft>
                <a:spcPts val="0"/>
              </a:spcAft>
              <a:buSzPts val="1400"/>
              <a:buNone/>
            </a:pPr>
            <a:r>
              <a:rPr lang="zh-TW"/>
              <a:t>2.請學生簡單的兩兩交流後，老師再以加分或是抽籤的方式邀請學生表達</a:t>
            </a:r>
            <a:endParaRPr/>
          </a:p>
          <a:p>
            <a:pPr indent="0" lvl="0" marL="0" rtl="0" algn="l">
              <a:lnSpc>
                <a:spcPct val="100000"/>
              </a:lnSpc>
              <a:spcBef>
                <a:spcPts val="0"/>
              </a:spcBef>
              <a:spcAft>
                <a:spcPts val="0"/>
              </a:spcAft>
              <a:buSzPts val="1400"/>
              <a:buNone/>
            </a:pPr>
            <a:r>
              <a:rPr lang="zh-TW"/>
              <a:t>(兩兩交流後再邀請學生表達，可減低學生因為要回答而產生的焦慮)</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圖：</a:t>
            </a:r>
            <a:r>
              <a:rPr lang="zh-TW" u="sng">
                <a:solidFill>
                  <a:schemeClr val="hlink"/>
                </a:solidFill>
                <a:hlinkClick r:id="rId2"/>
              </a:rPr>
              <a:t>https://reurl.cc/0XAxR9</a:t>
            </a:r>
            <a:endParaRPr/>
          </a:p>
        </p:txBody>
      </p:sp>
      <p:sp>
        <p:nvSpPr>
          <p:cNvPr id="368" name="Google Shape;36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zh-TW"/>
              <a:t>教學指引：</a:t>
            </a:r>
            <a:endParaRPr/>
          </a:p>
          <a:p>
            <a:pPr indent="0" lvl="0" marL="0" rtl="0" algn="l">
              <a:lnSpc>
                <a:spcPct val="100000"/>
              </a:lnSpc>
              <a:spcBef>
                <a:spcPts val="0"/>
              </a:spcBef>
              <a:spcAft>
                <a:spcPts val="0"/>
              </a:spcAft>
              <a:buSzPts val="1400"/>
              <a:buNone/>
            </a:pPr>
            <a:r>
              <a:rPr lang="zh-TW"/>
              <a:t>學生表達後，老師呈現這張簡報資料進行數位人權重要性的補充說明</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圖：</a:t>
            </a:r>
            <a:r>
              <a:rPr lang="zh-TW" u="sng">
                <a:solidFill>
                  <a:schemeClr val="hlink"/>
                </a:solidFill>
                <a:hlinkClick r:id="rId2"/>
              </a:rPr>
              <a:t>https://reurl.cc/3Yg5ZX</a:t>
            </a:r>
            <a:endParaRPr/>
          </a:p>
        </p:txBody>
      </p:sp>
      <p:sp>
        <p:nvSpPr>
          <p:cNvPr id="375" name="Google Shape;37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zh-TW"/>
              <a:t>教學指引：</a:t>
            </a:r>
            <a:endParaRPr/>
          </a:p>
          <a:p>
            <a:pPr indent="0" lvl="0" marL="0" rtl="0" algn="l">
              <a:lnSpc>
                <a:spcPct val="100000"/>
              </a:lnSpc>
              <a:spcBef>
                <a:spcPts val="0"/>
              </a:spcBef>
              <a:spcAft>
                <a:spcPts val="0"/>
              </a:spcAft>
              <a:buSzPts val="1400"/>
              <a:buNone/>
            </a:pPr>
            <a:r>
              <a:rPr lang="zh-TW"/>
              <a:t>發下數位人權倡議海報</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🅐紙本倡議的四個海報模板為淺色系，下方有連署簽名欄位，建議以A4紙張列印(黑白或是彩色皆可)</a:t>
            </a:r>
            <a:endParaRPr/>
          </a:p>
          <a:p>
            <a:pPr indent="0" lvl="0" marL="0" rtl="0" algn="l">
              <a:lnSpc>
                <a:spcPct val="100000"/>
              </a:lnSpc>
              <a:spcBef>
                <a:spcPts val="0"/>
              </a:spcBef>
              <a:spcAft>
                <a:spcPts val="0"/>
              </a:spcAft>
              <a:buSzPts val="1400"/>
              <a:buNone/>
            </a:pPr>
            <a:r>
              <a:rPr lang="zh-TW"/>
              <a:t>學生填寫(建議可提供彩色筆給學生填寫、彩繪美編)完成後，邀請家人和朋友在海報下方的格子裡連署簽名，隔週交回給老師</a:t>
            </a:r>
            <a:endParaRPr/>
          </a:p>
          <a:p>
            <a:pPr indent="0" lvl="0" marL="0" rtl="0" algn="l">
              <a:lnSpc>
                <a:spcPct val="100000"/>
              </a:lnSpc>
              <a:spcBef>
                <a:spcPts val="0"/>
              </a:spcBef>
              <a:spcAft>
                <a:spcPts val="0"/>
              </a:spcAft>
              <a:buSzPts val="1400"/>
              <a:buNone/>
            </a:pPr>
            <a:r>
              <a:rPr lang="zh-TW"/>
              <a:t>操作建議：</a:t>
            </a:r>
            <a:br>
              <a:rPr lang="zh-TW"/>
            </a:br>
            <a:r>
              <a:rPr lang="zh-TW"/>
              <a:t>1.填寫完自己的倡議海報之後，組內口頭交流，邀請組員們連署</a:t>
            </a:r>
            <a:endParaRPr/>
          </a:p>
          <a:p>
            <a:pPr indent="0" lvl="0" marL="0" rtl="0" algn="l">
              <a:lnSpc>
                <a:spcPct val="100000"/>
              </a:lnSpc>
              <a:spcBef>
                <a:spcPts val="0"/>
              </a:spcBef>
              <a:spcAft>
                <a:spcPts val="0"/>
              </a:spcAft>
              <a:buSzPts val="1400"/>
              <a:buNone/>
            </a:pPr>
            <a:r>
              <a:rPr lang="zh-TW"/>
              <a:t>2.跨組跑桌交流，可採用世界咖啡館的模式(各組前往下一組，兩分鐘後再換組)邀請同學們彼此連署</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🅑線上倡議的四個海報模板，沒有連署簽名的欄位</a:t>
            </a:r>
            <a:endParaRPr/>
          </a:p>
          <a:p>
            <a:pPr indent="0" lvl="0" marL="0" rtl="0" algn="l">
              <a:lnSpc>
                <a:spcPct val="100000"/>
              </a:lnSpc>
              <a:spcBef>
                <a:spcPts val="0"/>
              </a:spcBef>
              <a:spcAft>
                <a:spcPts val="0"/>
              </a:spcAft>
              <a:buSzPts val="1400"/>
              <a:buNone/>
            </a:pPr>
            <a:r>
              <a:rPr lang="zh-TW"/>
              <a:t>1.老師可以把檔案上傳到google classroom、Jamboard，或是以雲端硬碟連結等方式提供給學生下載</a:t>
            </a:r>
            <a:endParaRPr/>
          </a:p>
          <a:p>
            <a:pPr indent="0" lvl="0" marL="0" rtl="0" algn="l">
              <a:lnSpc>
                <a:spcPct val="100000"/>
              </a:lnSpc>
              <a:spcBef>
                <a:spcPts val="0"/>
              </a:spcBef>
              <a:spcAft>
                <a:spcPts val="0"/>
              </a:spcAft>
              <a:buSzPts val="1400"/>
              <a:buNone/>
            </a:pPr>
            <a:r>
              <a:rPr lang="zh-TW"/>
              <a:t>2.請學生在圖片檔案上打字編輯後po在網路社群平台讓更多人知道，隔週再截圖給老師</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📌提供倡議海報Jamboard版連結：</a:t>
            </a:r>
            <a:r>
              <a:rPr lang="zh-TW" u="sng">
                <a:solidFill>
                  <a:schemeClr val="hlink"/>
                </a:solidFill>
                <a:hlinkClick r:id="rId2"/>
              </a:rPr>
              <a:t>https://reurl.cc/kEYz1n</a:t>
            </a:r>
            <a:endParaRPr/>
          </a:p>
          <a:p>
            <a:pPr indent="0" lvl="0" marL="0" rtl="0" algn="l">
              <a:lnSpc>
                <a:spcPct val="100000"/>
              </a:lnSpc>
              <a:spcBef>
                <a:spcPts val="0"/>
              </a:spcBef>
              <a:spcAft>
                <a:spcPts val="0"/>
              </a:spcAft>
              <a:buSzPts val="1400"/>
              <a:buNone/>
            </a:pPr>
            <a:r>
              <a:rPr lang="zh-TW"/>
              <a:t>老師們可建立副本另存到自己的雲端硬碟中，依學生人數或是小組共創等教學需求複製頁面後，進行數位模式的教學操作</a:t>
            </a:r>
            <a:endParaRPr/>
          </a:p>
        </p:txBody>
      </p:sp>
      <p:sp>
        <p:nvSpPr>
          <p:cNvPr id="386" name="Google Shape;38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zh-TW"/>
              <a:t>上排淺色系-紙本倡議海報模板</a:t>
            </a:r>
            <a:endParaRPr/>
          </a:p>
          <a:p>
            <a:pPr indent="0" lvl="0" marL="0" rtl="0" algn="l">
              <a:lnSpc>
                <a:spcPct val="100000"/>
              </a:lnSpc>
              <a:spcBef>
                <a:spcPts val="0"/>
              </a:spcBef>
              <a:spcAft>
                <a:spcPts val="0"/>
              </a:spcAft>
              <a:buSzPts val="1400"/>
              <a:buNone/>
            </a:pPr>
            <a:r>
              <a:rPr lang="zh-TW"/>
              <a:t>下排鮮艷色-線上倡議海報模板</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海報模板：</a:t>
            </a:r>
            <a:r>
              <a:rPr lang="zh-TW" u="sng">
                <a:solidFill>
                  <a:schemeClr val="hlink"/>
                </a:solidFill>
                <a:hlinkClick r:id="rId2"/>
              </a:rPr>
              <a:t>https://www.canva.com/</a:t>
            </a:r>
            <a:br>
              <a:rPr lang="zh-TW"/>
            </a:br>
            <a:endParaRPr/>
          </a:p>
        </p:txBody>
      </p:sp>
      <p:sp>
        <p:nvSpPr>
          <p:cNvPr id="395" name="Google Shape;39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zh-TW"/>
              <a:t>圖：</a:t>
            </a:r>
            <a:r>
              <a:rPr lang="zh-TW" u="sng">
                <a:solidFill>
                  <a:schemeClr val="hlink"/>
                </a:solidFill>
                <a:hlinkClick r:id="rId2"/>
              </a:rPr>
              <a:t>https://reurl.cc/ZbKj6W</a:t>
            </a:r>
            <a:endParaRPr/>
          </a:p>
        </p:txBody>
      </p:sp>
      <p:sp>
        <p:nvSpPr>
          <p:cNvPr id="407" name="Google Shape;40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450000" lvl="0" marL="450000" rtl="0" algn="l">
              <a:lnSpc>
                <a:spcPct val="100000"/>
              </a:lnSpc>
              <a:spcBef>
                <a:spcPts val="0"/>
              </a:spcBef>
              <a:spcAft>
                <a:spcPts val="0"/>
              </a:spcAft>
              <a:buSzPts val="1400"/>
              <a:buNone/>
            </a:pPr>
            <a:r>
              <a:rPr b="1" lang="zh-TW"/>
              <a:t>引起動機</a:t>
            </a:r>
            <a:r>
              <a:rPr lang="zh-TW"/>
              <a:t>(7分鐘)</a:t>
            </a:r>
            <a:endParaRPr/>
          </a:p>
          <a:p>
            <a:pPr indent="0" lvl="0" marL="0" rtl="0" algn="l">
              <a:lnSpc>
                <a:spcPct val="100000"/>
              </a:lnSpc>
              <a:spcBef>
                <a:spcPts val="0"/>
              </a:spcBef>
              <a:spcAft>
                <a:spcPts val="0"/>
              </a:spcAft>
              <a:buSzPts val="1400"/>
              <a:buNone/>
            </a:pPr>
            <a:r>
              <a:rPr lang="zh-TW"/>
              <a:t>教學指引：</a:t>
            </a:r>
            <a:endParaRPr/>
          </a:p>
          <a:p>
            <a:pPr indent="0" lvl="0" marL="0" rtl="0" algn="l">
              <a:lnSpc>
                <a:spcPct val="100000"/>
              </a:lnSpc>
              <a:spcBef>
                <a:spcPts val="0"/>
              </a:spcBef>
              <a:spcAft>
                <a:spcPts val="0"/>
              </a:spcAft>
              <a:buSzPts val="1400"/>
              <a:buNone/>
            </a:pPr>
            <a:r>
              <a:rPr lang="zh-TW"/>
              <a:t>簡報p5~p10以生活情境引導學生發現生活各領域已進入數位化</a:t>
            </a:r>
            <a:endParaRPr/>
          </a:p>
          <a:p>
            <a:pPr indent="0" lvl="0" marL="0" rtl="0" algn="l">
              <a:lnSpc>
                <a:spcPct val="100000"/>
              </a:lnSpc>
              <a:spcBef>
                <a:spcPts val="0"/>
              </a:spcBef>
              <a:spcAft>
                <a:spcPts val="0"/>
              </a:spcAft>
              <a:buSzPts val="1400"/>
              <a:buNone/>
            </a:pPr>
            <a:r>
              <a:rPr lang="zh-TW"/>
              <a:t>建議老師可運用加分搶答的快問快答形式來操作</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zh-TW"/>
              <a:t>引起動機</a:t>
            </a:r>
            <a:endParaRPr b="1"/>
          </a:p>
          <a:p>
            <a:pPr indent="0" lvl="0" marL="0" rtl="0" algn="l">
              <a:lnSpc>
                <a:spcPct val="100000"/>
              </a:lnSpc>
              <a:spcBef>
                <a:spcPts val="0"/>
              </a:spcBef>
              <a:spcAft>
                <a:spcPts val="0"/>
              </a:spcAft>
              <a:buClr>
                <a:schemeClr val="dk1"/>
              </a:buClr>
              <a:buSzPts val="1100"/>
              <a:buFont typeface="Arial"/>
              <a:buNone/>
            </a:pPr>
            <a:r>
              <a:rPr lang="zh-TW"/>
              <a:t>教學指引：</a:t>
            </a:r>
            <a:endParaRPr/>
          </a:p>
          <a:p>
            <a:pPr indent="0" lvl="0" marL="0" rtl="0" algn="l">
              <a:lnSpc>
                <a:spcPct val="100000"/>
              </a:lnSpc>
              <a:spcBef>
                <a:spcPts val="0"/>
              </a:spcBef>
              <a:spcAft>
                <a:spcPts val="0"/>
              </a:spcAft>
              <a:buClr>
                <a:schemeClr val="dk1"/>
              </a:buClr>
              <a:buSzPts val="1100"/>
              <a:buFont typeface="Arial"/>
              <a:buNone/>
            </a:pPr>
            <a:r>
              <a:rPr lang="zh-TW"/>
              <a:t>老師可以抽籤或是加分邀請學生表達</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zh-TW"/>
              <a:t>參考答案：</a:t>
            </a:r>
            <a:endParaRPr/>
          </a:p>
          <a:p>
            <a:pPr indent="0" lvl="0" marL="0" rtl="0" algn="l">
              <a:lnSpc>
                <a:spcPct val="100000"/>
              </a:lnSpc>
              <a:spcBef>
                <a:spcPts val="0"/>
              </a:spcBef>
              <a:spcAft>
                <a:spcPts val="0"/>
              </a:spcAft>
              <a:buSzPts val="1400"/>
              <a:buNone/>
            </a:pPr>
            <a:r>
              <a:rPr lang="zh-TW"/>
              <a:t>1.實體課</a:t>
            </a:r>
            <a:endParaRPr/>
          </a:p>
          <a:p>
            <a:pPr indent="0" lvl="0" marL="0" rtl="0" algn="l">
              <a:lnSpc>
                <a:spcPct val="100000"/>
              </a:lnSpc>
              <a:spcBef>
                <a:spcPts val="0"/>
              </a:spcBef>
              <a:spcAft>
                <a:spcPts val="0"/>
              </a:spcAft>
              <a:buSzPts val="1400"/>
              <a:buNone/>
            </a:pPr>
            <a:r>
              <a:rPr lang="zh-TW"/>
              <a:t>2.線上課</a:t>
            </a:r>
            <a:endParaRPr/>
          </a:p>
          <a:p>
            <a:pPr indent="0" lvl="0" marL="0" rtl="0" algn="l">
              <a:lnSpc>
                <a:spcPct val="115000"/>
              </a:lnSpc>
              <a:spcBef>
                <a:spcPts val="0"/>
              </a:spcBef>
              <a:spcAft>
                <a:spcPts val="0"/>
              </a:spcAft>
              <a:buSzPts val="1400"/>
              <a:buNone/>
            </a:pPr>
            <a:r>
              <a:rPr lang="zh-TW">
                <a:latin typeface="Arial"/>
                <a:ea typeface="Arial"/>
                <a:cs typeface="Arial"/>
                <a:sym typeface="Arial"/>
              </a:rPr>
              <a:t>(答案僅作為參考答案，只要同學能有道理的敘述相關答案，皆可視為正確)</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zh-TW"/>
              <a:t>引起動機</a:t>
            </a:r>
            <a:endParaRPr b="1"/>
          </a:p>
          <a:p>
            <a:pPr indent="0" lvl="0" marL="0" rtl="0" algn="l">
              <a:lnSpc>
                <a:spcPct val="100000"/>
              </a:lnSpc>
              <a:spcBef>
                <a:spcPts val="0"/>
              </a:spcBef>
              <a:spcAft>
                <a:spcPts val="0"/>
              </a:spcAft>
              <a:buClr>
                <a:schemeClr val="dk1"/>
              </a:buClr>
              <a:buSzPts val="1100"/>
              <a:buFont typeface="Arial"/>
              <a:buNone/>
            </a:pPr>
            <a:r>
              <a:rPr lang="zh-TW"/>
              <a:t>教學指引：</a:t>
            </a:r>
            <a:endParaRPr/>
          </a:p>
          <a:p>
            <a:pPr indent="0" lvl="0" marL="0" rtl="0" algn="l">
              <a:lnSpc>
                <a:spcPct val="100000"/>
              </a:lnSpc>
              <a:spcBef>
                <a:spcPts val="0"/>
              </a:spcBef>
              <a:spcAft>
                <a:spcPts val="0"/>
              </a:spcAft>
              <a:buClr>
                <a:schemeClr val="dk1"/>
              </a:buClr>
              <a:buSzPts val="1100"/>
              <a:buFont typeface="Arial"/>
              <a:buNone/>
            </a:pPr>
            <a:r>
              <a:rPr lang="zh-TW"/>
              <a:t>老師可以抽籤或是加分邀請學生表達</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zh-TW"/>
              <a:t>參考答案：</a:t>
            </a:r>
            <a:endParaRPr/>
          </a:p>
          <a:p>
            <a:pPr indent="0" lvl="0" marL="0" rtl="0" algn="l">
              <a:lnSpc>
                <a:spcPct val="100000"/>
              </a:lnSpc>
              <a:spcBef>
                <a:spcPts val="0"/>
              </a:spcBef>
              <a:spcAft>
                <a:spcPts val="0"/>
              </a:spcAft>
              <a:buSzPts val="1400"/>
              <a:buNone/>
            </a:pPr>
            <a:r>
              <a:rPr lang="zh-TW"/>
              <a:t>1.需要用手機app</a:t>
            </a:r>
            <a:r>
              <a:rPr b="1" lang="zh-TW" sz="1400"/>
              <a:t>定位</a:t>
            </a:r>
            <a:r>
              <a:rPr lang="zh-TW"/>
              <a:t>租腳踏車</a:t>
            </a:r>
            <a:endParaRPr/>
          </a:p>
          <a:p>
            <a:pPr indent="0" lvl="0" marL="0" rtl="0" algn="l">
              <a:lnSpc>
                <a:spcPct val="100000"/>
              </a:lnSpc>
              <a:spcBef>
                <a:spcPts val="0"/>
              </a:spcBef>
              <a:spcAft>
                <a:spcPts val="0"/>
              </a:spcAft>
              <a:buSzPts val="1400"/>
              <a:buNone/>
            </a:pPr>
            <a:r>
              <a:rPr lang="zh-TW"/>
              <a:t>2.實體店面租腳踏車</a:t>
            </a:r>
            <a:endParaRPr/>
          </a:p>
          <a:p>
            <a:pPr indent="0" lvl="0" marL="0" rtl="0" algn="l">
              <a:lnSpc>
                <a:spcPct val="115000"/>
              </a:lnSpc>
              <a:spcBef>
                <a:spcPts val="0"/>
              </a:spcBef>
              <a:spcAft>
                <a:spcPts val="0"/>
              </a:spcAft>
              <a:buSzPts val="1400"/>
              <a:buNone/>
            </a:pPr>
            <a:r>
              <a:rPr lang="zh-TW">
                <a:latin typeface="Arial"/>
                <a:ea typeface="Arial"/>
                <a:cs typeface="Arial"/>
                <a:sym typeface="Arial"/>
              </a:rPr>
              <a:t>(答案僅作為參考答案，只要同學能有道理的敘述相關答案，皆可視為正確)</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zh-TW"/>
              <a:t>引起動機</a:t>
            </a:r>
            <a:endParaRPr b="1"/>
          </a:p>
          <a:p>
            <a:pPr indent="0" lvl="0" marL="0" rtl="0" algn="l">
              <a:lnSpc>
                <a:spcPct val="100000"/>
              </a:lnSpc>
              <a:spcBef>
                <a:spcPts val="0"/>
              </a:spcBef>
              <a:spcAft>
                <a:spcPts val="0"/>
              </a:spcAft>
              <a:buSzPts val="1400"/>
              <a:buNone/>
            </a:pPr>
            <a:r>
              <a:rPr lang="zh-TW"/>
              <a:t>教學指引：(p7和p8為相同題目，老師可自行選擇p7影片版或是p8圖片版來操作)​​</a:t>
            </a:r>
            <a:endParaRPr/>
          </a:p>
          <a:p>
            <a:pPr indent="0" lvl="0" marL="0" rtl="0" algn="l">
              <a:lnSpc>
                <a:spcPct val="100000"/>
              </a:lnSpc>
              <a:spcBef>
                <a:spcPts val="0"/>
              </a:spcBef>
              <a:spcAft>
                <a:spcPts val="0"/>
              </a:spcAft>
              <a:buSzPts val="1400"/>
              <a:buNone/>
            </a:pPr>
            <a:r>
              <a:rPr lang="zh-TW"/>
              <a:t>老師播放簡報，提問後邀請同學回答</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參考答案：</a:t>
            </a:r>
            <a:endParaRPr/>
          </a:p>
          <a:p>
            <a:pPr indent="0" lvl="0" marL="0" rtl="0" algn="l">
              <a:lnSpc>
                <a:spcPct val="100000"/>
              </a:lnSpc>
              <a:spcBef>
                <a:spcPts val="0"/>
              </a:spcBef>
              <a:spcAft>
                <a:spcPts val="0"/>
              </a:spcAft>
              <a:buSzPts val="1400"/>
              <a:buNone/>
            </a:pPr>
            <a:r>
              <a:rPr lang="zh-TW"/>
              <a:t>1.手機遠端遙控的吸塵器</a:t>
            </a:r>
            <a:endParaRPr/>
          </a:p>
          <a:p>
            <a:pPr indent="0" lvl="0" marL="0" rtl="0" algn="l">
              <a:lnSpc>
                <a:spcPct val="100000"/>
              </a:lnSpc>
              <a:spcBef>
                <a:spcPts val="0"/>
              </a:spcBef>
              <a:spcAft>
                <a:spcPts val="0"/>
              </a:spcAft>
              <a:buSzPts val="1400"/>
              <a:buNone/>
            </a:pPr>
            <a:r>
              <a:rPr lang="zh-TW"/>
              <a:t>2.人工操作的吸塵器</a:t>
            </a:r>
            <a:endParaRPr/>
          </a:p>
          <a:p>
            <a:pPr indent="0" lvl="0" marL="0" rtl="0" algn="l">
              <a:lnSpc>
                <a:spcPct val="100000"/>
              </a:lnSpc>
              <a:spcBef>
                <a:spcPts val="0"/>
              </a:spcBef>
              <a:spcAft>
                <a:spcPts val="0"/>
              </a:spcAft>
              <a:buSzPts val="1400"/>
              <a:buNone/>
            </a:pPr>
            <a:r>
              <a:rPr lang="zh-TW">
                <a:latin typeface="Arial"/>
                <a:ea typeface="Arial"/>
                <a:cs typeface="Arial"/>
                <a:sym typeface="Arial"/>
              </a:rPr>
              <a:t>(答案僅作為參考答案，只要同學能有道理的敘述相關答案，皆可視為正確)</a:t>
            </a:r>
            <a:endParaRPr>
              <a:latin typeface="Arial"/>
              <a:ea typeface="Arial"/>
              <a:cs typeface="Arial"/>
              <a:sym typeface="Arial"/>
            </a:endParaRPr>
          </a:p>
          <a:p>
            <a:pPr indent="0" lvl="0" marL="0" rtl="0" algn="l">
              <a:lnSpc>
                <a:spcPct val="115000"/>
              </a:lnSpc>
              <a:spcBef>
                <a:spcPts val="0"/>
              </a:spcBef>
              <a:spcAft>
                <a:spcPts val="0"/>
              </a:spcAft>
              <a:buSzPts val="1400"/>
              <a:buNone/>
            </a:pPr>
            <a:r>
              <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影片來源：</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遠端監控的數位吸塵器</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Roborock S6 MaxV 石頭掃地機器人-廣告</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u="sng">
                <a:solidFill>
                  <a:schemeClr val="hlink"/>
                </a:solidFill>
                <a:latin typeface="Arial"/>
                <a:ea typeface="Arial"/>
                <a:cs typeface="Arial"/>
                <a:sym typeface="Arial"/>
                <a:hlinkClick r:id="rId2"/>
              </a:rPr>
              <a:t>https://www.youtube.com/watch?v=2ReVnMEecAs</a:t>
            </a:r>
            <a:endParaRPr b="1"/>
          </a:p>
          <a:p>
            <a:pPr indent="0" lvl="0" marL="0" rtl="0" algn="l">
              <a:lnSpc>
                <a:spcPct val="115000"/>
              </a:lnSpc>
              <a:spcBef>
                <a:spcPts val="0"/>
              </a:spcBef>
              <a:spcAft>
                <a:spcPts val="0"/>
              </a:spcAft>
              <a:buSzPts val="1400"/>
              <a:buNone/>
            </a:pPr>
            <a:r>
              <a:rPr lang="zh-TW"/>
              <a:t>圖：</a:t>
            </a:r>
            <a:r>
              <a:rPr lang="zh-TW" u="sng">
                <a:solidFill>
                  <a:schemeClr val="hlink"/>
                </a:solidFill>
                <a:hlinkClick r:id="rId3"/>
              </a:rPr>
              <a:t>https://reurl.cc/ZbKGk6</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zh-TW"/>
              <a:t>引起動機</a:t>
            </a:r>
            <a:endParaRPr b="1"/>
          </a:p>
          <a:p>
            <a:pPr indent="0" lvl="0" marL="0" rtl="0" algn="l">
              <a:lnSpc>
                <a:spcPct val="100000"/>
              </a:lnSpc>
              <a:spcBef>
                <a:spcPts val="0"/>
              </a:spcBef>
              <a:spcAft>
                <a:spcPts val="0"/>
              </a:spcAft>
              <a:buSzPts val="1400"/>
              <a:buNone/>
            </a:pPr>
            <a:r>
              <a:rPr lang="zh-TW"/>
              <a:t>教學指引：</a:t>
            </a:r>
            <a:endParaRPr/>
          </a:p>
          <a:p>
            <a:pPr indent="0" lvl="0" marL="0" rtl="0" algn="l">
              <a:lnSpc>
                <a:spcPct val="100000"/>
              </a:lnSpc>
              <a:spcBef>
                <a:spcPts val="0"/>
              </a:spcBef>
              <a:spcAft>
                <a:spcPts val="0"/>
              </a:spcAft>
              <a:buSzPts val="1400"/>
              <a:buNone/>
            </a:pPr>
            <a:r>
              <a:rPr lang="zh-TW"/>
              <a:t>(p7和p8為相同題目，老師可依據教學設備自行選擇p7影片版或是p8圖片版來操作)​​</a:t>
            </a:r>
            <a:endParaRPr/>
          </a:p>
          <a:p>
            <a:pPr indent="0" lvl="0" marL="0" rtl="0" algn="l">
              <a:lnSpc>
                <a:spcPct val="100000"/>
              </a:lnSpc>
              <a:spcBef>
                <a:spcPts val="0"/>
              </a:spcBef>
              <a:spcAft>
                <a:spcPts val="0"/>
              </a:spcAft>
              <a:buClr>
                <a:schemeClr val="dk1"/>
              </a:buClr>
              <a:buSzPts val="1100"/>
              <a:buFont typeface="Arial"/>
              <a:buNone/>
            </a:pPr>
            <a:r>
              <a:rPr lang="zh-TW"/>
              <a:t>老師可以抽籤或是加分邀請學生表達</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TW"/>
              <a:t>參考答案：</a:t>
            </a:r>
            <a:endParaRPr/>
          </a:p>
          <a:p>
            <a:pPr indent="0" lvl="0" marL="0" rtl="0" algn="l">
              <a:lnSpc>
                <a:spcPct val="100000"/>
              </a:lnSpc>
              <a:spcBef>
                <a:spcPts val="0"/>
              </a:spcBef>
              <a:spcAft>
                <a:spcPts val="0"/>
              </a:spcAft>
              <a:buSzPts val="1400"/>
              <a:buNone/>
            </a:pPr>
            <a:r>
              <a:rPr lang="zh-TW"/>
              <a:t>1.可錄影有畫面的手機遠端遙控吸塵器</a:t>
            </a:r>
            <a:endParaRPr/>
          </a:p>
          <a:p>
            <a:pPr indent="0" lvl="0" marL="0" rtl="0" algn="l">
              <a:lnSpc>
                <a:spcPct val="100000"/>
              </a:lnSpc>
              <a:spcBef>
                <a:spcPts val="0"/>
              </a:spcBef>
              <a:spcAft>
                <a:spcPts val="0"/>
              </a:spcAft>
              <a:buSzPts val="1400"/>
              <a:buNone/>
            </a:pPr>
            <a:r>
              <a:rPr lang="zh-TW"/>
              <a:t>2.人工操作的吸塵器</a:t>
            </a:r>
            <a:endParaRPr/>
          </a:p>
          <a:p>
            <a:pPr indent="0" lvl="0" marL="0" rtl="0" algn="l">
              <a:lnSpc>
                <a:spcPct val="115000"/>
              </a:lnSpc>
              <a:spcBef>
                <a:spcPts val="0"/>
              </a:spcBef>
              <a:spcAft>
                <a:spcPts val="0"/>
              </a:spcAft>
              <a:buSzPts val="1400"/>
              <a:buNone/>
            </a:pPr>
            <a:r>
              <a:rPr lang="zh-TW">
                <a:latin typeface="Arial"/>
                <a:ea typeface="Arial"/>
                <a:cs typeface="Arial"/>
                <a:sym typeface="Arial"/>
              </a:rPr>
              <a:t>(答案僅作為參考答案，只要同學能有道理的敘述相關答案，皆可視為正確)</a:t>
            </a:r>
            <a:endParaRPr>
              <a:latin typeface="Arial"/>
              <a:ea typeface="Arial"/>
              <a:cs typeface="Arial"/>
              <a:sym typeface="Arial"/>
            </a:endParaRPr>
          </a:p>
          <a:p>
            <a:pPr indent="0" lvl="0" marL="0" rtl="0" algn="l">
              <a:lnSpc>
                <a:spcPct val="115000"/>
              </a:lnSpc>
              <a:spcBef>
                <a:spcPts val="0"/>
              </a:spcBef>
              <a:spcAft>
                <a:spcPts val="0"/>
              </a:spcAft>
              <a:buSzPts val="1400"/>
              <a:buNone/>
            </a:pPr>
            <a:r>
              <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圖片來源：</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遠端監控的數位吸塵器</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Roborock S6 MaxV 石頭掃地機器人-廣告(影片)</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u="sng">
                <a:solidFill>
                  <a:schemeClr val="hlink"/>
                </a:solidFill>
                <a:latin typeface="Arial"/>
                <a:ea typeface="Arial"/>
                <a:cs typeface="Arial"/>
                <a:sym typeface="Arial"/>
                <a:hlinkClick r:id="rId2"/>
              </a:rPr>
              <a:t>https://www.youtube.com/watch?v=2ReVnMEecAs</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t>圖：</a:t>
            </a:r>
            <a:r>
              <a:rPr lang="zh-TW" u="sng">
                <a:solidFill>
                  <a:schemeClr val="hlink"/>
                </a:solidFill>
                <a:hlinkClick r:id="rId3"/>
              </a:rPr>
              <a:t>https://reurl.cc/ZbKGk6</a:t>
            </a:r>
            <a:endParaRPr>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zh-TW"/>
              <a:t>引起動機</a:t>
            </a:r>
            <a:endParaRPr b="1"/>
          </a:p>
          <a:p>
            <a:pPr indent="0" lvl="0" marL="0" rtl="0" algn="l">
              <a:lnSpc>
                <a:spcPct val="100000"/>
              </a:lnSpc>
              <a:spcBef>
                <a:spcPts val="0"/>
              </a:spcBef>
              <a:spcAft>
                <a:spcPts val="0"/>
              </a:spcAft>
              <a:buClr>
                <a:schemeClr val="dk1"/>
              </a:buClr>
              <a:buSzPts val="1100"/>
              <a:buFont typeface="Arial"/>
              <a:buNone/>
            </a:pPr>
            <a:r>
              <a:rPr lang="zh-TW"/>
              <a:t>教學指引：</a:t>
            </a:r>
            <a:endParaRPr/>
          </a:p>
          <a:p>
            <a:pPr indent="0" lvl="0" marL="0" rtl="0" algn="l">
              <a:lnSpc>
                <a:spcPct val="100000"/>
              </a:lnSpc>
              <a:spcBef>
                <a:spcPts val="0"/>
              </a:spcBef>
              <a:spcAft>
                <a:spcPts val="0"/>
              </a:spcAft>
              <a:buClr>
                <a:schemeClr val="dk1"/>
              </a:buClr>
              <a:buSzPts val="1100"/>
              <a:buFont typeface="Arial"/>
              <a:buNone/>
            </a:pPr>
            <a:r>
              <a:rPr lang="zh-TW"/>
              <a:t>老師可以抽籤或是加分邀請學生表達</a:t>
            </a:r>
            <a:endParaRPr/>
          </a:p>
          <a:p>
            <a:pPr indent="0" lvl="0" marL="0" rtl="0" algn="l">
              <a:lnSpc>
                <a:spcPct val="100000"/>
              </a:lnSpc>
              <a:spcBef>
                <a:spcPts val="0"/>
              </a:spcBef>
              <a:spcAft>
                <a:spcPts val="0"/>
              </a:spcAft>
              <a:buClr>
                <a:schemeClr val="dk1"/>
              </a:buClr>
              <a:buSzPts val="1100"/>
              <a:buFont typeface="Arial"/>
              <a:buNone/>
            </a:pPr>
            <a:r>
              <a:rPr lang="zh-TW"/>
              <a:t>因為進階題難度較高，老師亦可在小組討論後請各組發言人說出答案(或是寫在小白板上)</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zh-TW"/>
              <a:t>參考答案：</a:t>
            </a:r>
            <a:endParaRPr/>
          </a:p>
          <a:p>
            <a:pPr indent="0" lvl="0" marL="0" rtl="0" algn="l">
              <a:lnSpc>
                <a:spcPct val="100000"/>
              </a:lnSpc>
              <a:spcBef>
                <a:spcPts val="0"/>
              </a:spcBef>
              <a:spcAft>
                <a:spcPts val="0"/>
              </a:spcAft>
              <a:buSzPts val="1400"/>
              <a:buNone/>
            </a:pPr>
            <a:r>
              <a:rPr lang="zh-TW"/>
              <a:t>1.需要手機</a:t>
            </a:r>
            <a:r>
              <a:rPr b="1" lang="zh-TW" sz="1400"/>
              <a:t>定位</a:t>
            </a:r>
            <a:r>
              <a:rPr lang="zh-TW"/>
              <a:t>的線上擴增實境手遊(寶可夢)</a:t>
            </a:r>
            <a:endParaRPr/>
          </a:p>
          <a:p>
            <a:pPr indent="0" lvl="0" marL="0" rtl="0" algn="l">
              <a:lnSpc>
                <a:spcPct val="100000"/>
              </a:lnSpc>
              <a:spcBef>
                <a:spcPts val="0"/>
              </a:spcBef>
              <a:spcAft>
                <a:spcPts val="0"/>
              </a:spcAft>
              <a:buSzPts val="1400"/>
              <a:buNone/>
            </a:pPr>
            <a:r>
              <a:rPr lang="zh-TW"/>
              <a:t>2.一般的線上手遊(吃雞)</a:t>
            </a:r>
            <a:endParaRPr/>
          </a:p>
          <a:p>
            <a:pPr indent="0" lvl="0" marL="0" rtl="0" algn="l">
              <a:lnSpc>
                <a:spcPct val="115000"/>
              </a:lnSpc>
              <a:spcBef>
                <a:spcPts val="0"/>
              </a:spcBef>
              <a:spcAft>
                <a:spcPts val="0"/>
              </a:spcAft>
              <a:buSzPts val="1400"/>
              <a:buNone/>
            </a:pPr>
            <a:r>
              <a:rPr lang="zh-TW">
                <a:latin typeface="Arial"/>
                <a:ea typeface="Arial"/>
                <a:cs typeface="Arial"/>
                <a:sym typeface="Arial"/>
              </a:rPr>
              <a:t>(答案僅作為參考答案，只要同學能有道理的敘述相關答案，皆可視為正確)</a:t>
            </a:r>
            <a:endParaRPr>
              <a:latin typeface="Arial"/>
              <a:ea typeface="Arial"/>
              <a:cs typeface="Arial"/>
              <a:sym typeface="Arial"/>
            </a:endParaRPr>
          </a:p>
          <a:p>
            <a:pPr indent="0" lvl="0" marL="0" rtl="0" algn="l">
              <a:lnSpc>
                <a:spcPct val="115000"/>
              </a:lnSpc>
              <a:spcBef>
                <a:spcPts val="0"/>
              </a:spcBef>
              <a:spcAft>
                <a:spcPts val="0"/>
              </a:spcAft>
              <a:buSzPts val="1400"/>
              <a:buNone/>
            </a:pPr>
            <a:r>
              <a:t/>
            </a:r>
            <a:endParaRPr>
              <a:latin typeface="Arial"/>
              <a:ea typeface="Arial"/>
              <a:cs typeface="Arial"/>
              <a:sym typeface="Arial"/>
            </a:endParaRPr>
          </a:p>
          <a:p>
            <a:pPr indent="0" lvl="0" marL="0" rtl="0" algn="l">
              <a:lnSpc>
                <a:spcPct val="115000"/>
              </a:lnSpc>
              <a:spcBef>
                <a:spcPts val="0"/>
              </a:spcBef>
              <a:spcAft>
                <a:spcPts val="0"/>
              </a:spcAft>
              <a:buSzPts val="1400"/>
              <a:buNone/>
            </a:pPr>
            <a:r>
              <a:rPr lang="zh-TW">
                <a:latin typeface="Arial"/>
                <a:ea typeface="Arial"/>
                <a:cs typeface="Arial"/>
                <a:sym typeface="Arial"/>
              </a:rPr>
              <a:t>圖：</a:t>
            </a:r>
            <a:r>
              <a:rPr lang="zh-TW" u="sng">
                <a:solidFill>
                  <a:schemeClr val="hlink"/>
                </a:solidFill>
                <a:latin typeface="Arial"/>
                <a:ea typeface="Arial"/>
                <a:cs typeface="Arial"/>
                <a:sym typeface="Arial"/>
                <a:hlinkClick r:id="rId2"/>
              </a:rPr>
              <a:t>https://reurl.cc/5pjrAG</a:t>
            </a: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15" name="Shape 15"/>
        <p:cNvGrpSpPr/>
        <p:nvPr/>
      </p:nvGrpSpPr>
      <p:grpSpPr>
        <a:xfrm>
          <a:off x="0" y="0"/>
          <a:ext cx="0" cy="0"/>
          <a:chOff x="0" y="0"/>
          <a:chExt cx="0" cy="0"/>
        </a:xfrm>
      </p:grpSpPr>
      <p:sp>
        <p:nvSpPr>
          <p:cNvPr id="16" name="Google Shape;16;p3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圖片" type="picTx">
  <p:cSld name="PICTURE_WITH_CAPTION_TEXT">
    <p:spTree>
      <p:nvGrpSpPr>
        <p:cNvPr id="69" name="Shape 69"/>
        <p:cNvGrpSpPr/>
        <p:nvPr/>
      </p:nvGrpSpPr>
      <p:grpSpPr>
        <a:xfrm>
          <a:off x="0" y="0"/>
          <a:ext cx="0" cy="0"/>
          <a:chOff x="0" y="0"/>
          <a:chExt cx="0" cy="0"/>
        </a:xfrm>
      </p:grpSpPr>
      <p:sp>
        <p:nvSpPr>
          <p:cNvPr id="70" name="Google Shape;70;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7"/>
          <p:cNvSpPr/>
          <p:nvPr>
            <p:ph idx="2" type="pic"/>
          </p:nvPr>
        </p:nvSpPr>
        <p:spPr>
          <a:xfrm>
            <a:off x="5183188" y="987425"/>
            <a:ext cx="6172200" cy="4873625"/>
          </a:xfrm>
          <a:prstGeom prst="rect">
            <a:avLst/>
          </a:prstGeom>
          <a:noFill/>
          <a:ln>
            <a:noFill/>
          </a:ln>
        </p:spPr>
      </p:sp>
      <p:sp>
        <p:nvSpPr>
          <p:cNvPr id="72" name="Google Shape;72;p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3" name="Google Shape;73;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76" name="Shape 76"/>
        <p:cNvGrpSpPr/>
        <p:nvPr/>
      </p:nvGrpSpPr>
      <p:grpSpPr>
        <a:xfrm>
          <a:off x="0" y="0"/>
          <a:ext cx="0" cy="0"/>
          <a:chOff x="0" y="0"/>
          <a:chExt cx="0" cy="0"/>
        </a:xfrm>
      </p:grpSpPr>
      <p:sp>
        <p:nvSpPr>
          <p:cNvPr id="77" name="Google Shape;77;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82" name="Shape 82"/>
        <p:cNvGrpSpPr/>
        <p:nvPr/>
      </p:nvGrpSpPr>
      <p:grpSpPr>
        <a:xfrm>
          <a:off x="0" y="0"/>
          <a:ext cx="0" cy="0"/>
          <a:chOff x="0" y="0"/>
          <a:chExt cx="0" cy="0"/>
        </a:xfrm>
      </p:grpSpPr>
      <p:sp>
        <p:nvSpPr>
          <p:cNvPr id="83" name="Google Shape;83;p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39"/>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9"/>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4" name="Google Shape;24;p39"/>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25" name="Shape 25"/>
        <p:cNvGrpSpPr/>
        <p:nvPr/>
      </p:nvGrpSpPr>
      <p:grpSpPr>
        <a:xfrm>
          <a:off x="0" y="0"/>
          <a:ext cx="0" cy="0"/>
          <a:chOff x="0" y="0"/>
          <a:chExt cx="0" cy="0"/>
        </a:xfrm>
      </p:grpSpPr>
      <p:sp>
        <p:nvSpPr>
          <p:cNvPr id="26" name="Google Shape;26;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30" name="Shape 30"/>
        <p:cNvGrpSpPr/>
        <p:nvPr/>
      </p:nvGrpSpPr>
      <p:grpSpPr>
        <a:xfrm>
          <a:off x="0" y="0"/>
          <a:ext cx="0" cy="0"/>
          <a:chOff x="0" y="0"/>
          <a:chExt cx="0" cy="0"/>
        </a:xfrm>
      </p:grpSpPr>
      <p:sp>
        <p:nvSpPr>
          <p:cNvPr id="31" name="Google Shape;31;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6" name="Shape 36"/>
        <p:cNvGrpSpPr/>
        <p:nvPr/>
      </p:nvGrpSpPr>
      <p:grpSpPr>
        <a:xfrm>
          <a:off x="0" y="0"/>
          <a:ext cx="0" cy="0"/>
          <a:chOff x="0" y="0"/>
          <a:chExt cx="0" cy="0"/>
        </a:xfrm>
      </p:grpSpPr>
      <p:sp>
        <p:nvSpPr>
          <p:cNvPr id="37" name="Google Shape;37;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40" name="Shape 40"/>
        <p:cNvGrpSpPr/>
        <p:nvPr/>
      </p:nvGrpSpPr>
      <p:grpSpPr>
        <a:xfrm>
          <a:off x="0" y="0"/>
          <a:ext cx="0" cy="0"/>
          <a:chOff x="0" y="0"/>
          <a:chExt cx="0" cy="0"/>
        </a:xfrm>
      </p:grpSpPr>
      <p:sp>
        <p:nvSpPr>
          <p:cNvPr id="41" name="Google Shape;41;p4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46" name="Shape 46"/>
        <p:cNvGrpSpPr/>
        <p:nvPr/>
      </p:nvGrpSpPr>
      <p:grpSpPr>
        <a:xfrm>
          <a:off x="0" y="0"/>
          <a:ext cx="0" cy="0"/>
          <a:chOff x="0" y="0"/>
          <a:chExt cx="0" cy="0"/>
        </a:xfrm>
      </p:grpSpPr>
      <p:sp>
        <p:nvSpPr>
          <p:cNvPr id="47" name="Google Shape;47;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4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53" name="Shape 53"/>
        <p:cNvGrpSpPr/>
        <p:nvPr/>
      </p:nvGrpSpPr>
      <p:grpSpPr>
        <a:xfrm>
          <a:off x="0" y="0"/>
          <a:ext cx="0" cy="0"/>
          <a:chOff x="0" y="0"/>
          <a:chExt cx="0" cy="0"/>
        </a:xfrm>
      </p:grpSpPr>
      <p:sp>
        <p:nvSpPr>
          <p:cNvPr id="54" name="Google Shape;54;p4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4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4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內容" type="objTx">
  <p:cSld name="OBJECT_WITH_CAPTION_TEXT">
    <p:spTree>
      <p:nvGrpSpPr>
        <p:cNvPr id="62" name="Shape 62"/>
        <p:cNvGrpSpPr/>
        <p:nvPr/>
      </p:nvGrpSpPr>
      <p:grpSpPr>
        <a:xfrm>
          <a:off x="0" y="0"/>
          <a:ext cx="0" cy="0"/>
          <a:chOff x="0" y="0"/>
          <a:chExt cx="0" cy="0"/>
        </a:xfrm>
      </p:grpSpPr>
      <p:sp>
        <p:nvSpPr>
          <p:cNvPr id="63" name="Google Shape;63;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5" name="Google Shape;65;p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3.png"/><Relationship Id="rId5" Type="http://schemas.openxmlformats.org/officeDocument/2006/relationships/image" Target="../media/image8.jpg"/><Relationship Id="rId6" Type="http://schemas.openxmlformats.org/officeDocument/2006/relationships/image" Target="../media/image20.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jpg"/><Relationship Id="rId4" Type="http://schemas.openxmlformats.org/officeDocument/2006/relationships/image" Target="../media/image26.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39.png"/><Relationship Id="rId5" Type="http://schemas.openxmlformats.org/officeDocument/2006/relationships/image" Target="../media/image34.jpg"/><Relationship Id="rId6"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5.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hyperlink" Target="https://reurl.cc/RXegq9" TargetMode="External"/><Relationship Id="rId5" Type="http://schemas.openxmlformats.org/officeDocument/2006/relationships/image" Target="../media/image5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0"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54.png"/><Relationship Id="rId9" Type="http://schemas.openxmlformats.org/officeDocument/2006/relationships/image" Target="../media/image58.png"/><Relationship Id="rId5" Type="http://schemas.openxmlformats.org/officeDocument/2006/relationships/image" Target="../media/image51.png"/><Relationship Id="rId6" Type="http://schemas.openxmlformats.org/officeDocument/2006/relationships/image" Target="../media/image46.png"/><Relationship Id="rId7" Type="http://schemas.openxmlformats.org/officeDocument/2006/relationships/image" Target="../media/image56.png"/><Relationship Id="rId8"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1" name="Shape 91"/>
        <p:cNvGrpSpPr/>
        <p:nvPr/>
      </p:nvGrpSpPr>
      <p:grpSpPr>
        <a:xfrm>
          <a:off x="0" y="0"/>
          <a:ext cx="0" cy="0"/>
          <a:chOff x="0" y="0"/>
          <a:chExt cx="0" cy="0"/>
        </a:xfrm>
      </p:grpSpPr>
      <p:sp>
        <p:nvSpPr>
          <p:cNvPr id="92" name="Google Shape;92;p1"/>
          <p:cNvSpPr txBox="1"/>
          <p:nvPr/>
        </p:nvSpPr>
        <p:spPr>
          <a:xfrm>
            <a:off x="5453175" y="4412325"/>
            <a:ext cx="43743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r>
              <a:rPr b="1" i="0" lang="zh-TW" sz="2400" u="none" cap="none" strike="noStrike">
                <a:solidFill>
                  <a:srgbClr val="434343"/>
                </a:solidFill>
                <a:latin typeface="Trebuchet MS"/>
                <a:ea typeface="Trebuchet MS"/>
                <a:cs typeface="Trebuchet MS"/>
                <a:sym typeface="Trebuchet MS"/>
              </a:rPr>
              <a:t>2022年世界人權日-7~9年級版</a:t>
            </a:r>
            <a:endParaRPr b="0" i="0" sz="2400" u="none" cap="none" strike="noStrike">
              <a:solidFill>
                <a:srgbClr val="434343"/>
              </a:solidFill>
              <a:latin typeface="Trebuchet MS"/>
              <a:ea typeface="Trebuchet MS"/>
              <a:cs typeface="Trebuchet MS"/>
              <a:sym typeface="Trebuchet MS"/>
            </a:endParaRPr>
          </a:p>
        </p:txBody>
      </p:sp>
      <p:sp>
        <p:nvSpPr>
          <p:cNvPr id="93" name="Google Shape;93;p1"/>
          <p:cNvSpPr txBox="1"/>
          <p:nvPr/>
        </p:nvSpPr>
        <p:spPr>
          <a:xfrm>
            <a:off x="274813" y="4896400"/>
            <a:ext cx="11280600" cy="8619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4800"/>
              <a:buFont typeface="Arial"/>
              <a:buNone/>
            </a:pPr>
            <a:r>
              <a:rPr b="1" i="0" lang="zh-TW" sz="4800" u="none" cap="none" strike="noStrike">
                <a:solidFill>
                  <a:srgbClr val="FFE599"/>
                </a:solidFill>
                <a:highlight>
                  <a:srgbClr val="434343"/>
                </a:highlight>
                <a:latin typeface="Trebuchet MS"/>
                <a:ea typeface="Trebuchet MS"/>
                <a:cs typeface="Trebuchet MS"/>
                <a:sym typeface="Trebuchet MS"/>
              </a:rPr>
              <a:t>數位人權</a:t>
            </a:r>
            <a:r>
              <a:rPr b="1" i="0" lang="zh-TW" sz="4800" u="none" cap="none" strike="noStrike">
                <a:solidFill>
                  <a:srgbClr val="434343"/>
                </a:solidFill>
                <a:latin typeface="Trebuchet MS"/>
                <a:ea typeface="Trebuchet MS"/>
                <a:cs typeface="Trebuchet MS"/>
                <a:sym typeface="Trebuchet MS"/>
              </a:rPr>
              <a:t>-數位生活裡的權利保障與行動</a:t>
            </a:r>
            <a:endParaRPr b="0" i="0" sz="4800" u="none" cap="none" strike="noStrike">
              <a:solidFill>
                <a:schemeClr val="lt2"/>
              </a:solidFill>
              <a:highlight>
                <a:srgbClr val="434343"/>
              </a:highlight>
              <a:latin typeface="Trebuchet MS"/>
              <a:ea typeface="Trebuchet MS"/>
              <a:cs typeface="Trebuchet MS"/>
              <a:sym typeface="Trebuchet MS"/>
            </a:endParaRPr>
          </a:p>
        </p:txBody>
      </p:sp>
      <p:sp>
        <p:nvSpPr>
          <p:cNvPr id="94" name="Google Shape;94;p1"/>
          <p:cNvSpPr txBox="1"/>
          <p:nvPr/>
        </p:nvSpPr>
        <p:spPr>
          <a:xfrm>
            <a:off x="9603900" y="6242400"/>
            <a:ext cx="2588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zh-TW" sz="1400" u="none" cap="none" strike="noStrike">
                <a:solidFill>
                  <a:srgbClr val="000000"/>
                </a:solidFill>
                <a:latin typeface="Trebuchet MS"/>
                <a:ea typeface="Trebuchet MS"/>
                <a:cs typeface="Trebuchet MS"/>
                <a:sym typeface="Trebuchet MS"/>
              </a:rPr>
              <a:t>教育部國教署中央課程與教學</a:t>
            </a:r>
            <a:endParaRPr b="0" i="0" sz="1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400"/>
              <a:buFont typeface="Arial"/>
              <a:buNone/>
            </a:pPr>
            <a:r>
              <a:rPr b="0" i="0" lang="zh-TW" sz="1400" u="none" cap="none" strike="noStrike">
                <a:solidFill>
                  <a:srgbClr val="000000"/>
                </a:solidFill>
                <a:latin typeface="Trebuchet MS"/>
                <a:ea typeface="Trebuchet MS"/>
                <a:cs typeface="Trebuchet MS"/>
                <a:sym typeface="Trebuchet MS"/>
              </a:rPr>
              <a:t>輔導諮詢人權教育議題輔導群</a:t>
            </a:r>
            <a:endParaRPr b="0" i="0" sz="1400" u="none" cap="none" strike="noStrike">
              <a:solidFill>
                <a:srgbClr val="000000"/>
              </a:solidFill>
              <a:latin typeface="Trebuchet MS"/>
              <a:ea typeface="Trebuchet MS"/>
              <a:cs typeface="Trebuchet MS"/>
              <a:sym typeface="Trebuchet MS"/>
            </a:endParaRPr>
          </a:p>
        </p:txBody>
      </p:sp>
      <p:pic>
        <p:nvPicPr>
          <p:cNvPr id="95" name="Google Shape;95;p1"/>
          <p:cNvPicPr preferRelativeResize="0"/>
          <p:nvPr/>
        </p:nvPicPr>
        <p:blipFill rotWithShape="1">
          <a:blip r:embed="rId3">
            <a:alphaModFix/>
          </a:blip>
          <a:srcRect b="10941" l="0" r="0" t="5529"/>
          <a:stretch/>
        </p:blipFill>
        <p:spPr>
          <a:xfrm>
            <a:off x="1903350" y="0"/>
            <a:ext cx="7924123" cy="44123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500"/>
                                        <p:tgtEl>
                                          <p:spTgt spid="9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0" name="Shape 160"/>
        <p:cNvGrpSpPr/>
        <p:nvPr/>
      </p:nvGrpSpPr>
      <p:grpSpPr>
        <a:xfrm>
          <a:off x="0" y="0"/>
          <a:ext cx="0" cy="0"/>
          <a:chOff x="0" y="0"/>
          <a:chExt cx="0" cy="0"/>
        </a:xfrm>
      </p:grpSpPr>
      <p:pic>
        <p:nvPicPr>
          <p:cNvPr id="161" name="Google Shape;161;p10"/>
          <p:cNvPicPr preferRelativeResize="0"/>
          <p:nvPr/>
        </p:nvPicPr>
        <p:blipFill rotWithShape="1">
          <a:blip r:embed="rId3">
            <a:alphaModFix/>
          </a:blip>
          <a:srcRect b="8809" l="24884" r="0" t="40696"/>
          <a:stretch/>
        </p:blipFill>
        <p:spPr>
          <a:xfrm>
            <a:off x="-25" y="4143625"/>
            <a:ext cx="6111600" cy="2714374"/>
          </a:xfrm>
          <a:prstGeom prst="rect">
            <a:avLst/>
          </a:prstGeom>
          <a:noFill/>
          <a:ln>
            <a:noFill/>
          </a:ln>
        </p:spPr>
      </p:pic>
      <p:sp>
        <p:nvSpPr>
          <p:cNvPr id="162" name="Google Shape;162;p10"/>
          <p:cNvSpPr txBox="1"/>
          <p:nvPr/>
        </p:nvSpPr>
        <p:spPr>
          <a:xfrm>
            <a:off x="0" y="458025"/>
            <a:ext cx="12233700" cy="985200"/>
          </a:xfrm>
          <a:prstGeom prst="rect">
            <a:avLst/>
          </a:prstGeom>
          <a:solidFill>
            <a:srgbClr val="434343"/>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1" i="0" lang="zh-TW" sz="4800" u="none" cap="none" strike="noStrike">
                <a:solidFill>
                  <a:schemeClr val="lt1"/>
                </a:solidFill>
                <a:highlight>
                  <a:srgbClr val="660000"/>
                </a:highlight>
                <a:latin typeface="Arial"/>
                <a:ea typeface="Arial"/>
                <a:cs typeface="Arial"/>
                <a:sym typeface="Arial"/>
              </a:rPr>
              <a:t>綜合題</a:t>
            </a:r>
            <a:r>
              <a:rPr b="0" i="0" lang="zh-TW" sz="4800" u="none" cap="none" strike="noStrike">
                <a:solidFill>
                  <a:schemeClr val="lt1"/>
                </a:solidFill>
                <a:latin typeface="Arial"/>
                <a:ea typeface="Arial"/>
                <a:cs typeface="Arial"/>
                <a:sym typeface="Arial"/>
              </a:rPr>
              <a:t> 請找出以下四個生活情境的共通點</a:t>
            </a:r>
            <a:endParaRPr b="0" i="0" sz="4800" u="none" cap="none" strike="noStrike">
              <a:solidFill>
                <a:schemeClr val="lt1"/>
              </a:solidFill>
              <a:latin typeface="Arial"/>
              <a:ea typeface="Arial"/>
              <a:cs typeface="Arial"/>
              <a:sym typeface="Arial"/>
            </a:endParaRPr>
          </a:p>
        </p:txBody>
      </p:sp>
      <p:pic>
        <p:nvPicPr>
          <p:cNvPr id="163" name="Google Shape;163;p10"/>
          <p:cNvPicPr preferRelativeResize="0"/>
          <p:nvPr/>
        </p:nvPicPr>
        <p:blipFill rotWithShape="1">
          <a:blip r:embed="rId4">
            <a:alphaModFix/>
          </a:blip>
          <a:srcRect b="6309" l="0" r="0" t="20988"/>
          <a:stretch/>
        </p:blipFill>
        <p:spPr>
          <a:xfrm>
            <a:off x="-25" y="1443225"/>
            <a:ext cx="6111598" cy="2740575"/>
          </a:xfrm>
          <a:prstGeom prst="rect">
            <a:avLst/>
          </a:prstGeom>
          <a:noFill/>
          <a:ln>
            <a:noFill/>
          </a:ln>
        </p:spPr>
      </p:pic>
      <p:pic>
        <p:nvPicPr>
          <p:cNvPr id="164" name="Google Shape;164;p10"/>
          <p:cNvPicPr preferRelativeResize="0"/>
          <p:nvPr/>
        </p:nvPicPr>
        <p:blipFill rotWithShape="1">
          <a:blip r:embed="rId5">
            <a:alphaModFix/>
          </a:blip>
          <a:srcRect b="3807" l="0" r="0" t="75419"/>
          <a:stretch/>
        </p:blipFill>
        <p:spPr>
          <a:xfrm>
            <a:off x="6122375" y="1443226"/>
            <a:ext cx="6100799" cy="2740577"/>
          </a:xfrm>
          <a:prstGeom prst="rect">
            <a:avLst/>
          </a:prstGeom>
          <a:noFill/>
          <a:ln>
            <a:noFill/>
          </a:ln>
        </p:spPr>
      </p:pic>
      <p:grpSp>
        <p:nvGrpSpPr>
          <p:cNvPr id="165" name="Google Shape;165;p10"/>
          <p:cNvGrpSpPr/>
          <p:nvPr/>
        </p:nvGrpSpPr>
        <p:grpSpPr>
          <a:xfrm>
            <a:off x="6116975" y="4183800"/>
            <a:ext cx="6111603" cy="2714376"/>
            <a:chOff x="6171980" y="1209221"/>
            <a:chExt cx="6111603" cy="2634805"/>
          </a:xfrm>
        </p:grpSpPr>
        <p:pic>
          <p:nvPicPr>
            <p:cNvPr id="166" name="Google Shape;166;p10"/>
            <p:cNvPicPr preferRelativeResize="0"/>
            <p:nvPr/>
          </p:nvPicPr>
          <p:blipFill rotWithShape="1">
            <a:blip r:embed="rId6">
              <a:alphaModFix/>
            </a:blip>
            <a:srcRect b="21819" l="6751" r="0" t="13337"/>
            <a:stretch/>
          </p:blipFill>
          <p:spPr>
            <a:xfrm>
              <a:off x="6182780" y="1209221"/>
              <a:ext cx="6100803" cy="2634805"/>
            </a:xfrm>
            <a:prstGeom prst="rect">
              <a:avLst/>
            </a:prstGeom>
            <a:noFill/>
            <a:ln>
              <a:noFill/>
            </a:ln>
          </p:spPr>
        </p:pic>
        <p:pic>
          <p:nvPicPr>
            <p:cNvPr id="167" name="Google Shape;167;p10"/>
            <p:cNvPicPr preferRelativeResize="0"/>
            <p:nvPr/>
          </p:nvPicPr>
          <p:blipFill rotWithShape="1">
            <a:blip r:embed="rId7">
              <a:alphaModFix/>
            </a:blip>
            <a:srcRect b="35161" l="0" r="13858" t="0"/>
            <a:stretch/>
          </p:blipFill>
          <p:spPr>
            <a:xfrm>
              <a:off x="6171980" y="1209221"/>
              <a:ext cx="3698851" cy="2634803"/>
            </a:xfrm>
            <a:prstGeom prst="rect">
              <a:avLst/>
            </a:prstGeom>
            <a:noFill/>
            <a:ln>
              <a:noFill/>
            </a:ln>
          </p:spPr>
        </p:pic>
      </p:grpSp>
      <p:sp>
        <p:nvSpPr>
          <p:cNvPr id="168" name="Google Shape;168;p10"/>
          <p:cNvSpPr txBox="1"/>
          <p:nvPr/>
        </p:nvSpPr>
        <p:spPr>
          <a:xfrm>
            <a:off x="-20850" y="3575975"/>
            <a:ext cx="12233700" cy="1169700"/>
          </a:xfrm>
          <a:prstGeom prst="rect">
            <a:avLst/>
          </a:prstGeom>
          <a:solidFill>
            <a:srgbClr val="660000"/>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6000"/>
              <a:buFont typeface="Arial"/>
              <a:buNone/>
            </a:pPr>
            <a:r>
              <a:rPr b="0" i="0" lang="zh-TW" sz="6000" u="none" cap="none" strike="noStrike">
                <a:solidFill>
                  <a:schemeClr val="lt1"/>
                </a:solidFill>
                <a:latin typeface="Arial"/>
                <a:ea typeface="Arial"/>
                <a:cs typeface="Arial"/>
                <a:sym typeface="Arial"/>
              </a:rPr>
              <a:t>數位化已進入生活中的各領域</a:t>
            </a:r>
            <a:endParaRPr b="0" i="0" sz="60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2" name="Shape 172"/>
        <p:cNvGrpSpPr/>
        <p:nvPr/>
      </p:nvGrpSpPr>
      <p:grpSpPr>
        <a:xfrm>
          <a:off x="0" y="0"/>
          <a:ext cx="0" cy="0"/>
          <a:chOff x="0" y="0"/>
          <a:chExt cx="0" cy="0"/>
        </a:xfrm>
      </p:grpSpPr>
      <p:sp>
        <p:nvSpPr>
          <p:cNvPr id="173" name="Google Shape;173;p11"/>
          <p:cNvSpPr txBox="1"/>
          <p:nvPr/>
        </p:nvSpPr>
        <p:spPr>
          <a:xfrm>
            <a:off x="0" y="4987375"/>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這些數位使用方式可能有什麼隱藏的危機？</a:t>
            </a:r>
            <a:endParaRPr b="0" i="0" sz="4800" u="none" cap="none" strike="noStrike">
              <a:solidFill>
                <a:schemeClr val="lt1"/>
              </a:solidFill>
              <a:latin typeface="Arial"/>
              <a:ea typeface="Arial"/>
              <a:cs typeface="Arial"/>
              <a:sym typeface="Arial"/>
            </a:endParaRPr>
          </a:p>
        </p:txBody>
      </p:sp>
      <p:sp>
        <p:nvSpPr>
          <p:cNvPr id="174" name="Google Shape;174;p11"/>
          <p:cNvSpPr txBox="1"/>
          <p:nvPr>
            <p:ph type="title"/>
          </p:nvPr>
        </p:nvSpPr>
        <p:spPr>
          <a:xfrm>
            <a:off x="563550" y="511675"/>
            <a:ext cx="8834100" cy="447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002060"/>
              </a:buClr>
              <a:buSzPts val="6600"/>
              <a:buFont typeface="Microsoft JhengHei"/>
              <a:buNone/>
            </a:pPr>
            <a:r>
              <a:rPr lang="zh-TW" sz="4800">
                <a:latin typeface="Arial"/>
                <a:ea typeface="Arial"/>
                <a:cs typeface="Arial"/>
                <a:sym typeface="Arial"/>
              </a:rPr>
              <a:t>想想看：</a:t>
            </a:r>
            <a:endParaRPr sz="4800">
              <a:latin typeface="Arial"/>
              <a:ea typeface="Arial"/>
              <a:cs typeface="Arial"/>
              <a:sym typeface="Arial"/>
            </a:endParaRPr>
          </a:p>
          <a:p>
            <a:pPr indent="0" lvl="0" marL="0" rtl="0" algn="l">
              <a:lnSpc>
                <a:spcPct val="115000"/>
              </a:lnSpc>
              <a:spcBef>
                <a:spcPts val="0"/>
              </a:spcBef>
              <a:spcAft>
                <a:spcPts val="0"/>
              </a:spcAft>
              <a:buClr>
                <a:srgbClr val="002060"/>
              </a:buClr>
              <a:buSzPts val="6600"/>
              <a:buFont typeface="Microsoft JhengHei"/>
              <a:buNone/>
            </a:pPr>
            <a:r>
              <a:rPr lang="zh-TW" sz="4800">
                <a:latin typeface="Arial"/>
                <a:ea typeface="Arial"/>
                <a:cs typeface="Arial"/>
                <a:sym typeface="Arial"/>
              </a:rPr>
              <a:t>1.可錄影監控的掃地機器人</a:t>
            </a:r>
            <a:endParaRPr sz="4800">
              <a:latin typeface="Arial"/>
              <a:ea typeface="Arial"/>
              <a:cs typeface="Arial"/>
              <a:sym typeface="Arial"/>
            </a:endParaRPr>
          </a:p>
          <a:p>
            <a:pPr indent="0" lvl="0" marL="0" rtl="0" algn="l">
              <a:lnSpc>
                <a:spcPct val="115000"/>
              </a:lnSpc>
              <a:spcBef>
                <a:spcPts val="0"/>
              </a:spcBef>
              <a:spcAft>
                <a:spcPts val="0"/>
              </a:spcAft>
              <a:buClr>
                <a:srgbClr val="002060"/>
              </a:buClr>
              <a:buSzPts val="6600"/>
              <a:buFont typeface="Microsoft JhengHei"/>
              <a:buNone/>
            </a:pPr>
            <a:r>
              <a:rPr lang="zh-TW" sz="4800">
                <a:latin typeface="Arial"/>
                <a:ea typeface="Arial"/>
                <a:cs typeface="Arial"/>
                <a:sym typeface="Arial"/>
              </a:rPr>
              <a:t>2.點餐外送平台的服務</a:t>
            </a:r>
            <a:endParaRPr sz="4800">
              <a:latin typeface="Arial"/>
              <a:ea typeface="Arial"/>
              <a:cs typeface="Arial"/>
              <a:sym typeface="Arial"/>
            </a:endParaRPr>
          </a:p>
          <a:p>
            <a:pPr indent="0" lvl="0" marL="0" rtl="0" algn="l">
              <a:lnSpc>
                <a:spcPct val="115000"/>
              </a:lnSpc>
              <a:spcBef>
                <a:spcPts val="0"/>
              </a:spcBef>
              <a:spcAft>
                <a:spcPts val="0"/>
              </a:spcAft>
              <a:buClr>
                <a:srgbClr val="002060"/>
              </a:buClr>
              <a:buSzPts val="6600"/>
              <a:buFont typeface="Microsoft JhengHei"/>
              <a:buNone/>
            </a:pPr>
            <a:r>
              <a:rPr lang="zh-TW" sz="4800">
                <a:latin typeface="Arial"/>
                <a:ea typeface="Arial"/>
                <a:cs typeface="Arial"/>
                <a:sym typeface="Arial"/>
              </a:rPr>
              <a:t>3.使用數位載具進行線上學習</a:t>
            </a:r>
            <a:endParaRPr sz="4800">
              <a:latin typeface="Arial"/>
              <a:ea typeface="Arial"/>
              <a:cs typeface="Arial"/>
              <a:sym typeface="Arial"/>
            </a:endParaRPr>
          </a:p>
          <a:p>
            <a:pPr indent="0" lvl="0" marL="0" rtl="0" algn="l">
              <a:lnSpc>
                <a:spcPct val="115000"/>
              </a:lnSpc>
              <a:spcBef>
                <a:spcPts val="0"/>
              </a:spcBef>
              <a:spcAft>
                <a:spcPts val="0"/>
              </a:spcAft>
              <a:buClr>
                <a:srgbClr val="002060"/>
              </a:buClr>
              <a:buSzPts val="6600"/>
              <a:buFont typeface="Microsoft JhengHei"/>
              <a:buNone/>
            </a:pPr>
            <a:r>
              <a:rPr lang="zh-TW" sz="4800">
                <a:latin typeface="Arial"/>
                <a:ea typeface="Arial"/>
                <a:cs typeface="Arial"/>
                <a:sym typeface="Arial"/>
              </a:rPr>
              <a:t>4.蒐集朋友或名人照片P圖分享</a:t>
            </a:r>
            <a:endParaRPr sz="4800">
              <a:latin typeface="Arial"/>
              <a:ea typeface="Arial"/>
              <a:cs typeface="Arial"/>
              <a:sym typeface="Arial"/>
            </a:endParaRPr>
          </a:p>
        </p:txBody>
      </p:sp>
      <p:pic>
        <p:nvPicPr>
          <p:cNvPr id="175" name="Google Shape;175;p11"/>
          <p:cNvPicPr preferRelativeResize="0"/>
          <p:nvPr/>
        </p:nvPicPr>
        <p:blipFill rotWithShape="1">
          <a:blip r:embed="rId3">
            <a:alphaModFix/>
          </a:blip>
          <a:srcRect b="39224" l="24838" r="24304" t="6929"/>
          <a:stretch/>
        </p:blipFill>
        <p:spPr>
          <a:xfrm rot="563938">
            <a:off x="9292334" y="3121465"/>
            <a:ext cx="1867056" cy="18865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74">
                                            <p:txEl>
                                              <p:pRg end="0" st="0"/>
                                            </p:txEl>
                                          </p:spTgt>
                                        </p:tgtEl>
                                        <p:attrNameLst>
                                          <p:attrName>style.visibility</p:attrName>
                                        </p:attrNameLst>
                                      </p:cBhvr>
                                      <p:to>
                                        <p:strVal val="visible"/>
                                      </p:to>
                                    </p:set>
                                    <p:anim calcmode="lin" valueType="num">
                                      <p:cBhvr additive="base">
                                        <p:cTn dur="500"/>
                                        <p:tgtEl>
                                          <p:spTgt spid="174">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4">
                                            <p:txEl>
                                              <p:pRg end="1" st="1"/>
                                            </p:txEl>
                                          </p:spTgt>
                                        </p:tgtEl>
                                        <p:attrNameLst>
                                          <p:attrName>style.visibility</p:attrName>
                                        </p:attrNameLst>
                                      </p:cBhvr>
                                      <p:to>
                                        <p:strVal val="visible"/>
                                      </p:to>
                                    </p:set>
                                    <p:anim calcmode="lin" valueType="num">
                                      <p:cBhvr additive="base">
                                        <p:cTn dur="500"/>
                                        <p:tgtEl>
                                          <p:spTgt spid="174">
                                            <p:txEl>
                                              <p:pRg end="1" st="1"/>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4">
                                            <p:txEl>
                                              <p:pRg end="2" st="2"/>
                                            </p:txEl>
                                          </p:spTgt>
                                        </p:tgtEl>
                                        <p:attrNameLst>
                                          <p:attrName>style.visibility</p:attrName>
                                        </p:attrNameLst>
                                      </p:cBhvr>
                                      <p:to>
                                        <p:strVal val="visible"/>
                                      </p:to>
                                    </p:set>
                                    <p:anim calcmode="lin" valueType="num">
                                      <p:cBhvr additive="base">
                                        <p:cTn dur="500"/>
                                        <p:tgtEl>
                                          <p:spTgt spid="174">
                                            <p:txEl>
                                              <p:pRg end="2" st="2"/>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4">
                                            <p:txEl>
                                              <p:pRg end="3" st="3"/>
                                            </p:txEl>
                                          </p:spTgt>
                                        </p:tgtEl>
                                        <p:attrNameLst>
                                          <p:attrName>style.visibility</p:attrName>
                                        </p:attrNameLst>
                                      </p:cBhvr>
                                      <p:to>
                                        <p:strVal val="visible"/>
                                      </p:to>
                                    </p:set>
                                    <p:anim calcmode="lin" valueType="num">
                                      <p:cBhvr additive="base">
                                        <p:cTn dur="500"/>
                                        <p:tgtEl>
                                          <p:spTgt spid="174">
                                            <p:txEl>
                                              <p:pRg end="3" st="3"/>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4">
                                            <p:txEl>
                                              <p:pRg end="4" st="4"/>
                                            </p:txEl>
                                          </p:spTgt>
                                        </p:tgtEl>
                                        <p:attrNameLst>
                                          <p:attrName>style.visibility</p:attrName>
                                        </p:attrNameLst>
                                      </p:cBhvr>
                                      <p:to>
                                        <p:strVal val="visible"/>
                                      </p:to>
                                    </p:set>
                                    <p:anim calcmode="lin" valueType="num">
                                      <p:cBhvr additive="base">
                                        <p:cTn dur="500"/>
                                        <p:tgtEl>
                                          <p:spTgt spid="174">
                                            <p:txEl>
                                              <p:pRg end="4" st="4"/>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par>
                                <p:cTn fill="hold" nodeType="withEffect" presetClass="entr" presetID="23" presetSubtype="16">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1500"/>
                                        <p:tgtEl>
                                          <p:spTgt spid="175"/>
                                        </p:tgtEl>
                                        <p:attrNameLst>
                                          <p:attrName>ppt_w</p:attrName>
                                        </p:attrNameLst>
                                      </p:cBhvr>
                                      <p:tavLst>
                                        <p:tav fmla="" tm="0">
                                          <p:val>
                                            <p:strVal val="0"/>
                                          </p:val>
                                        </p:tav>
                                        <p:tav fmla="" tm="100000">
                                          <p:val>
                                            <p:strVal val="#ppt_w"/>
                                          </p:val>
                                        </p:tav>
                                      </p:tavLst>
                                    </p:anim>
                                    <p:anim calcmode="lin" valueType="num">
                                      <p:cBhvr additive="base">
                                        <p:cTn dur="1500"/>
                                        <p:tgtEl>
                                          <p:spTgt spid="17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9" name="Shape 179"/>
        <p:cNvGrpSpPr/>
        <p:nvPr/>
      </p:nvGrpSpPr>
      <p:grpSpPr>
        <a:xfrm>
          <a:off x="0" y="0"/>
          <a:ext cx="0" cy="0"/>
          <a:chOff x="0" y="0"/>
          <a:chExt cx="0" cy="0"/>
        </a:xfrm>
      </p:grpSpPr>
      <p:grpSp>
        <p:nvGrpSpPr>
          <p:cNvPr id="180" name="Google Shape;180;p12"/>
          <p:cNvGrpSpPr/>
          <p:nvPr/>
        </p:nvGrpSpPr>
        <p:grpSpPr>
          <a:xfrm>
            <a:off x="8182800" y="0"/>
            <a:ext cx="4009327" cy="6875601"/>
            <a:chOff x="8182800" y="0"/>
            <a:chExt cx="4009327" cy="6875601"/>
          </a:xfrm>
        </p:grpSpPr>
        <p:pic>
          <p:nvPicPr>
            <p:cNvPr id="181" name="Google Shape;181;p12"/>
            <p:cNvPicPr preferRelativeResize="0"/>
            <p:nvPr/>
          </p:nvPicPr>
          <p:blipFill rotWithShape="1">
            <a:blip r:embed="rId3">
              <a:alphaModFix/>
            </a:blip>
            <a:srcRect b="16289" l="34988" r="0" t="42197"/>
            <a:stretch/>
          </p:blipFill>
          <p:spPr>
            <a:xfrm>
              <a:off x="8182800" y="0"/>
              <a:ext cx="4009201" cy="1590105"/>
            </a:xfrm>
            <a:prstGeom prst="rect">
              <a:avLst/>
            </a:prstGeom>
            <a:noFill/>
            <a:ln>
              <a:noFill/>
            </a:ln>
          </p:spPr>
        </p:pic>
        <p:pic>
          <p:nvPicPr>
            <p:cNvPr id="182" name="Google Shape;182;p12"/>
            <p:cNvPicPr preferRelativeResize="0"/>
            <p:nvPr/>
          </p:nvPicPr>
          <p:blipFill rotWithShape="1">
            <a:blip r:embed="rId4">
              <a:alphaModFix/>
            </a:blip>
            <a:srcRect b="2912" l="2442" r="28767" t="0"/>
            <a:stretch/>
          </p:blipFill>
          <p:spPr>
            <a:xfrm>
              <a:off x="8182925" y="1520750"/>
              <a:ext cx="4009202" cy="5354851"/>
            </a:xfrm>
            <a:prstGeom prst="rect">
              <a:avLst/>
            </a:prstGeom>
            <a:noFill/>
            <a:ln>
              <a:noFill/>
            </a:ln>
          </p:spPr>
        </p:pic>
      </p:grpSp>
      <p:sp>
        <p:nvSpPr>
          <p:cNvPr id="183" name="Google Shape;183;p12"/>
          <p:cNvSpPr txBox="1"/>
          <p:nvPr/>
        </p:nvSpPr>
        <p:spPr>
          <a:xfrm>
            <a:off x="0" y="5345100"/>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遠端監控的掃地機器人需要哪些個人資料？</a:t>
            </a:r>
            <a:endParaRPr b="0" i="0" sz="4800" u="none" cap="none" strike="noStrike">
              <a:solidFill>
                <a:schemeClr val="lt1"/>
              </a:solidFill>
              <a:latin typeface="Arial"/>
              <a:ea typeface="Arial"/>
              <a:cs typeface="Arial"/>
              <a:sym typeface="Arial"/>
            </a:endParaRPr>
          </a:p>
        </p:txBody>
      </p:sp>
      <p:grpSp>
        <p:nvGrpSpPr>
          <p:cNvPr id="184" name="Google Shape;184;p12"/>
          <p:cNvGrpSpPr/>
          <p:nvPr/>
        </p:nvGrpSpPr>
        <p:grpSpPr>
          <a:xfrm>
            <a:off x="299450" y="574825"/>
            <a:ext cx="7382775" cy="2050200"/>
            <a:chOff x="299450" y="574825"/>
            <a:chExt cx="7382775" cy="2050200"/>
          </a:xfrm>
        </p:grpSpPr>
        <p:sp>
          <p:nvSpPr>
            <p:cNvPr id="185" name="Google Shape;185;p12"/>
            <p:cNvSpPr/>
            <p:nvPr/>
          </p:nvSpPr>
          <p:spPr>
            <a:xfrm>
              <a:off x="2121125" y="574825"/>
              <a:ext cx="5561100" cy="2050200"/>
            </a:xfrm>
            <a:prstGeom prst="wedgeRoundRectCallout">
              <a:avLst>
                <a:gd fmla="val -58116" name="adj1"/>
                <a:gd fmla="val 10512" name="adj2"/>
                <a:gd fmla="val 0" name="adj3"/>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白天我們都不在家，你</a:t>
              </a:r>
              <a:r>
                <a:rPr b="0" i="0" lang="zh-TW" sz="3600" u="none" cap="none" strike="noStrike">
                  <a:solidFill>
                    <a:schemeClr val="dk1"/>
                  </a:solidFill>
                  <a:latin typeface="Arial"/>
                  <a:ea typeface="Arial"/>
                  <a:cs typeface="Arial"/>
                  <a:sym typeface="Arial"/>
                </a:rPr>
                <a:t>用手機看一下家裡掃地機器人</a:t>
              </a:r>
              <a:r>
                <a:rPr b="0" i="0" lang="zh-TW" sz="3600" u="none" cap="none" strike="noStrike">
                  <a:solidFill>
                    <a:srgbClr val="000000"/>
                  </a:solidFill>
                  <a:latin typeface="Arial"/>
                  <a:ea typeface="Arial"/>
                  <a:cs typeface="Arial"/>
                  <a:sym typeface="Arial"/>
                </a:rPr>
                <a:t>打掃的情況怎麼樣？</a:t>
              </a:r>
              <a:endParaRPr b="0" i="0" sz="3600" u="none" cap="none" strike="noStrike">
                <a:solidFill>
                  <a:srgbClr val="000000"/>
                </a:solidFill>
                <a:latin typeface="Arial"/>
                <a:ea typeface="Arial"/>
                <a:cs typeface="Arial"/>
                <a:sym typeface="Arial"/>
              </a:endParaRPr>
            </a:p>
          </p:txBody>
        </p:sp>
        <p:pic>
          <p:nvPicPr>
            <p:cNvPr id="186" name="Google Shape;186;p12"/>
            <p:cNvPicPr preferRelativeResize="0"/>
            <p:nvPr/>
          </p:nvPicPr>
          <p:blipFill rotWithShape="1">
            <a:blip r:embed="rId5">
              <a:alphaModFix/>
            </a:blip>
            <a:srcRect b="40242" l="25921" r="24400" t="7938"/>
            <a:stretch/>
          </p:blipFill>
          <p:spPr>
            <a:xfrm>
              <a:off x="299450" y="887425"/>
              <a:ext cx="1425000" cy="1425000"/>
            </a:xfrm>
            <a:prstGeom prst="rect">
              <a:avLst/>
            </a:prstGeom>
            <a:noFill/>
            <a:ln>
              <a:noFill/>
            </a:ln>
          </p:spPr>
        </p:pic>
      </p:grpSp>
      <p:grpSp>
        <p:nvGrpSpPr>
          <p:cNvPr id="187" name="Google Shape;187;p12"/>
          <p:cNvGrpSpPr/>
          <p:nvPr/>
        </p:nvGrpSpPr>
        <p:grpSpPr>
          <a:xfrm>
            <a:off x="299450" y="2844725"/>
            <a:ext cx="7382775" cy="2357400"/>
            <a:chOff x="299450" y="2844725"/>
            <a:chExt cx="7382775" cy="2357400"/>
          </a:xfrm>
        </p:grpSpPr>
        <p:sp>
          <p:nvSpPr>
            <p:cNvPr id="188" name="Google Shape;188;p12"/>
            <p:cNvSpPr/>
            <p:nvPr/>
          </p:nvSpPr>
          <p:spPr>
            <a:xfrm>
              <a:off x="2121125" y="2844725"/>
              <a:ext cx="5561100" cy="2357400"/>
            </a:xfrm>
            <a:prstGeom prst="wedgeRoundRectCallout">
              <a:avLst>
                <a:gd fmla="val -57261" name="adj1"/>
                <a:gd fmla="val -7218" name="adj2"/>
                <a:gd fmla="val 0" name="adj3"/>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沒問題。</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但是，可以錄影監控的掃地機器人好像有發生過居家影像曝光的事件......</a:t>
              </a:r>
              <a:endParaRPr b="0" i="0" sz="3600" u="none" cap="none" strike="noStrike">
                <a:solidFill>
                  <a:srgbClr val="000000"/>
                </a:solidFill>
                <a:latin typeface="Arial"/>
                <a:ea typeface="Arial"/>
                <a:cs typeface="Arial"/>
                <a:sym typeface="Arial"/>
              </a:endParaRPr>
            </a:p>
          </p:txBody>
        </p:sp>
        <p:pic>
          <p:nvPicPr>
            <p:cNvPr id="189" name="Google Shape;189;p12"/>
            <p:cNvPicPr preferRelativeResize="0"/>
            <p:nvPr/>
          </p:nvPicPr>
          <p:blipFill rotWithShape="1">
            <a:blip r:embed="rId6">
              <a:alphaModFix/>
            </a:blip>
            <a:srcRect b="36385" l="25555" r="25354" t="6530"/>
            <a:stretch/>
          </p:blipFill>
          <p:spPr>
            <a:xfrm>
              <a:off x="299450" y="3187249"/>
              <a:ext cx="1444100" cy="1595625"/>
            </a:xfrm>
            <a:prstGeom prst="rect">
              <a:avLst/>
            </a:prstGeom>
            <a:noFill/>
            <a:ln>
              <a:noFill/>
            </a:ln>
          </p:spPr>
        </p:pic>
      </p:grpSp>
      <p:sp>
        <p:nvSpPr>
          <p:cNvPr id="190" name="Google Shape;190;p12"/>
          <p:cNvSpPr txBox="1"/>
          <p:nvPr/>
        </p:nvSpPr>
        <p:spPr>
          <a:xfrm>
            <a:off x="0" y="399725"/>
            <a:ext cx="12192000" cy="4802400"/>
          </a:xfrm>
          <a:prstGeom prst="rect">
            <a:avLst/>
          </a:prstGeom>
          <a:solidFill>
            <a:schemeClr val="dk2"/>
          </a:solidFill>
          <a:ln>
            <a:noFill/>
          </a:ln>
        </p:spPr>
        <p:txBody>
          <a:bodyPr anchorCtr="0" anchor="t" bIns="91425" lIns="91425" spcFirstLastPara="1" rIns="91425" wrap="square" tIns="91425">
            <a:spAutoFit/>
          </a:bodyPr>
          <a:lstStyle/>
          <a:p>
            <a:pPr indent="0" lvl="0" marL="630000" marR="404488"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a:p>
            <a:pPr indent="0" lvl="0" marL="630000" marR="404488" rtl="0" algn="l">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姓名、生日、性別、手機號碼、</a:t>
            </a:r>
            <a:endParaRPr b="0" i="0" sz="4800" u="none" cap="none" strike="noStrike">
              <a:solidFill>
                <a:schemeClr val="lt1"/>
              </a:solidFill>
              <a:latin typeface="Arial"/>
              <a:ea typeface="Arial"/>
              <a:cs typeface="Arial"/>
              <a:sym typeface="Arial"/>
            </a:endParaRPr>
          </a:p>
          <a:p>
            <a:pPr indent="0" lvl="0" marL="630000" marR="404488" rtl="0" algn="l">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電子郵件、手機型號和序號、IP位址、GPS位置(所在國家和地址)、</a:t>
            </a:r>
            <a:endParaRPr b="0" i="0" sz="4800" u="none" cap="none" strike="noStrike">
              <a:solidFill>
                <a:schemeClr val="lt1"/>
              </a:solidFill>
              <a:latin typeface="Arial"/>
              <a:ea typeface="Arial"/>
              <a:cs typeface="Arial"/>
              <a:sym typeface="Arial"/>
            </a:endParaRPr>
          </a:p>
          <a:p>
            <a:pPr indent="0" lvl="0" marL="630000" marR="404488" rtl="0" algn="l">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在app上輸入的所有資訊</a:t>
            </a:r>
            <a:endParaRPr b="0" i="0" sz="4800" u="none" cap="none" strike="noStrike">
              <a:solidFill>
                <a:schemeClr val="lt1"/>
              </a:solidFill>
              <a:latin typeface="Arial"/>
              <a:ea typeface="Arial"/>
              <a:cs typeface="Arial"/>
              <a:sym typeface="Arial"/>
            </a:endParaRPr>
          </a:p>
          <a:p>
            <a:pPr indent="0" lvl="0" marL="630000" marR="404488" rtl="0" algn="l">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(居家空間和使用紀錄)、錄影畫面</a:t>
            </a:r>
            <a:endParaRPr b="0" i="0" sz="4800" u="none" cap="none" strike="noStrike">
              <a:solidFill>
                <a:schemeClr val="lt1"/>
              </a:solidFill>
              <a:latin typeface="Arial"/>
              <a:ea typeface="Arial"/>
              <a:cs typeface="Arial"/>
              <a:sym typeface="Arial"/>
            </a:endParaRPr>
          </a:p>
          <a:p>
            <a:pPr indent="0" lvl="0" marL="630000" marR="404488"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4" name="Shape 194"/>
        <p:cNvGrpSpPr/>
        <p:nvPr/>
      </p:nvGrpSpPr>
      <p:grpSpPr>
        <a:xfrm>
          <a:off x="0" y="0"/>
          <a:ext cx="0" cy="0"/>
          <a:chOff x="0" y="0"/>
          <a:chExt cx="0" cy="0"/>
        </a:xfrm>
      </p:grpSpPr>
      <p:grpSp>
        <p:nvGrpSpPr>
          <p:cNvPr id="195" name="Google Shape;195;p13"/>
          <p:cNvGrpSpPr/>
          <p:nvPr/>
        </p:nvGrpSpPr>
        <p:grpSpPr>
          <a:xfrm>
            <a:off x="8182800" y="0"/>
            <a:ext cx="4009327" cy="6875601"/>
            <a:chOff x="8182800" y="0"/>
            <a:chExt cx="4009327" cy="6875601"/>
          </a:xfrm>
        </p:grpSpPr>
        <p:pic>
          <p:nvPicPr>
            <p:cNvPr id="196" name="Google Shape;196;p13"/>
            <p:cNvPicPr preferRelativeResize="0"/>
            <p:nvPr/>
          </p:nvPicPr>
          <p:blipFill rotWithShape="1">
            <a:blip r:embed="rId3">
              <a:alphaModFix amt="50000"/>
            </a:blip>
            <a:srcRect b="16289" l="34988" r="0" t="42197"/>
            <a:stretch/>
          </p:blipFill>
          <p:spPr>
            <a:xfrm>
              <a:off x="8182800" y="0"/>
              <a:ext cx="4009201" cy="1590105"/>
            </a:xfrm>
            <a:prstGeom prst="rect">
              <a:avLst/>
            </a:prstGeom>
            <a:noFill/>
            <a:ln>
              <a:noFill/>
            </a:ln>
          </p:spPr>
        </p:pic>
        <p:pic>
          <p:nvPicPr>
            <p:cNvPr id="197" name="Google Shape;197;p13"/>
            <p:cNvPicPr preferRelativeResize="0"/>
            <p:nvPr/>
          </p:nvPicPr>
          <p:blipFill rotWithShape="1">
            <a:blip r:embed="rId4">
              <a:alphaModFix amt="50000"/>
            </a:blip>
            <a:srcRect b="2912" l="2442" r="28767" t="0"/>
            <a:stretch/>
          </p:blipFill>
          <p:spPr>
            <a:xfrm>
              <a:off x="8182925" y="1520750"/>
              <a:ext cx="4009202" cy="5354851"/>
            </a:xfrm>
            <a:prstGeom prst="rect">
              <a:avLst/>
            </a:prstGeom>
            <a:noFill/>
            <a:ln>
              <a:noFill/>
            </a:ln>
          </p:spPr>
        </p:pic>
      </p:grpSp>
      <p:sp>
        <p:nvSpPr>
          <p:cNvPr id="198" name="Google Shape;198;p13"/>
          <p:cNvSpPr txBox="1"/>
          <p:nvPr/>
        </p:nvSpPr>
        <p:spPr>
          <a:xfrm>
            <a:off x="0" y="428500"/>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提供這些資料可能會有什麼危機？</a:t>
            </a:r>
            <a:endParaRPr b="0" i="0" sz="4800" u="none" cap="none" strike="noStrike">
              <a:solidFill>
                <a:schemeClr val="lt1"/>
              </a:solidFill>
              <a:latin typeface="Arial"/>
              <a:ea typeface="Arial"/>
              <a:cs typeface="Arial"/>
              <a:sym typeface="Arial"/>
            </a:endParaRPr>
          </a:p>
        </p:txBody>
      </p:sp>
      <p:sp>
        <p:nvSpPr>
          <p:cNvPr id="199" name="Google Shape;199;p13"/>
          <p:cNvSpPr txBox="1"/>
          <p:nvPr/>
        </p:nvSpPr>
        <p:spPr>
          <a:xfrm>
            <a:off x="7985950" y="1413700"/>
            <a:ext cx="4241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0" name="Google Shape;200;p13"/>
          <p:cNvSpPr txBox="1"/>
          <p:nvPr/>
        </p:nvSpPr>
        <p:spPr>
          <a:xfrm>
            <a:off x="35050" y="1413700"/>
            <a:ext cx="12192000" cy="5464800"/>
          </a:xfrm>
          <a:prstGeom prst="rect">
            <a:avLst/>
          </a:prstGeom>
          <a:solidFill>
            <a:srgbClr val="EFEFEF"/>
          </a:solidFill>
          <a:ln>
            <a:noFill/>
          </a:ln>
        </p:spPr>
        <p:txBody>
          <a:bodyPr anchorCtr="0" anchor="ctr" bIns="91425" lIns="91425" spcFirstLastPara="1" rIns="91425" wrap="square" tIns="91425">
            <a:noAutofit/>
          </a:bodyPr>
          <a:lstStyle/>
          <a:p>
            <a:pPr indent="0" lvl="0" marL="450000" marR="280657" rtl="0" algn="l">
              <a:lnSpc>
                <a:spcPct val="115000"/>
              </a:lnSpc>
              <a:spcBef>
                <a:spcPts val="0"/>
              </a:spcBef>
              <a:spcAft>
                <a:spcPts val="0"/>
              </a:spcAft>
              <a:buClr>
                <a:srgbClr val="000000"/>
              </a:buClr>
              <a:buSzPts val="3100"/>
              <a:buFont typeface="Arial"/>
              <a:buNone/>
            </a:pPr>
            <a:r>
              <a:t/>
            </a:r>
            <a:endParaRPr b="1" i="0" sz="3100" u="none" cap="none" strike="noStrike">
              <a:solidFill>
                <a:srgbClr val="351C75"/>
              </a:solidFill>
              <a:latin typeface="Arial"/>
              <a:ea typeface="Arial"/>
              <a:cs typeface="Arial"/>
              <a:sym typeface="Arial"/>
            </a:endParaRPr>
          </a:p>
          <a:p>
            <a:pPr indent="0" lvl="0" marL="450000" marR="280657" rtl="0" algn="l">
              <a:lnSpc>
                <a:spcPct val="115000"/>
              </a:lnSpc>
              <a:spcBef>
                <a:spcPts val="0"/>
              </a:spcBef>
              <a:spcAft>
                <a:spcPts val="0"/>
              </a:spcAft>
              <a:buClr>
                <a:srgbClr val="000000"/>
              </a:buClr>
              <a:buSzPts val="3100"/>
              <a:buFont typeface="Arial"/>
              <a:buNone/>
            </a:pPr>
            <a:r>
              <a:rPr b="1" i="0" lang="zh-TW" sz="3100" u="none" cap="none" strike="noStrike">
                <a:solidFill>
                  <a:srgbClr val="351C75"/>
                </a:solidFill>
                <a:latin typeface="Arial"/>
                <a:ea typeface="Arial"/>
                <a:cs typeface="Arial"/>
                <a:sym typeface="Arial"/>
              </a:rPr>
              <a:t>錄影畫面</a:t>
            </a:r>
            <a:r>
              <a:rPr b="0" i="0" lang="zh-TW" sz="3100" u="none" cap="none" strike="noStrike">
                <a:solidFill>
                  <a:schemeClr val="dk1"/>
                </a:solidFill>
                <a:latin typeface="Arial"/>
                <a:ea typeface="Arial"/>
                <a:cs typeface="Arial"/>
                <a:sym typeface="Arial"/>
              </a:rPr>
              <a:t>、</a:t>
            </a:r>
            <a:endParaRPr b="0" i="0" sz="3100" u="none" cap="none" strike="noStrike">
              <a:solidFill>
                <a:schemeClr val="dk1"/>
              </a:solidFill>
              <a:latin typeface="Arial"/>
              <a:ea typeface="Arial"/>
              <a:cs typeface="Arial"/>
              <a:sym typeface="Arial"/>
            </a:endParaRPr>
          </a:p>
          <a:p>
            <a:pPr indent="0" lvl="0" marL="450000" marR="280657" rtl="0" algn="l">
              <a:lnSpc>
                <a:spcPct val="115000"/>
              </a:lnSpc>
              <a:spcBef>
                <a:spcPts val="0"/>
              </a:spcBef>
              <a:spcAft>
                <a:spcPts val="0"/>
              </a:spcAft>
              <a:buClr>
                <a:srgbClr val="000000"/>
              </a:buClr>
              <a:buSzPts val="3100"/>
              <a:buFont typeface="Arial"/>
              <a:buNone/>
            </a:pPr>
            <a:r>
              <a:rPr b="1" i="0" lang="zh-TW" sz="3100" u="none" cap="none" strike="noStrike">
                <a:solidFill>
                  <a:srgbClr val="134F5C"/>
                </a:solidFill>
                <a:latin typeface="Arial"/>
                <a:ea typeface="Arial"/>
                <a:cs typeface="Arial"/>
                <a:sym typeface="Arial"/>
              </a:rPr>
              <a:t>GPS位置(所在國家和地址)、</a:t>
            </a:r>
            <a:endParaRPr b="1" i="0" sz="3100" u="none" cap="none" strike="noStrike">
              <a:solidFill>
                <a:srgbClr val="134F5C"/>
              </a:solidFill>
              <a:latin typeface="Arial"/>
              <a:ea typeface="Arial"/>
              <a:cs typeface="Arial"/>
              <a:sym typeface="Arial"/>
            </a:endParaRPr>
          </a:p>
          <a:p>
            <a:pPr indent="0" lvl="0" marL="450000" marR="280657" rtl="0" algn="l">
              <a:lnSpc>
                <a:spcPct val="115000"/>
              </a:lnSpc>
              <a:spcBef>
                <a:spcPts val="0"/>
              </a:spcBef>
              <a:spcAft>
                <a:spcPts val="0"/>
              </a:spcAft>
              <a:buClr>
                <a:srgbClr val="000000"/>
              </a:buClr>
              <a:buSzPts val="3100"/>
              <a:buFont typeface="Arial"/>
              <a:buNone/>
            </a:pPr>
            <a:r>
              <a:rPr b="1" i="0" lang="zh-TW" sz="3100" u="none" cap="none" strike="noStrike">
                <a:solidFill>
                  <a:srgbClr val="134F5C"/>
                </a:solidFill>
                <a:latin typeface="Arial"/>
                <a:ea typeface="Arial"/>
                <a:cs typeface="Arial"/>
                <a:sym typeface="Arial"/>
              </a:rPr>
              <a:t>電子郵件、</a:t>
            </a:r>
            <a:endParaRPr b="1" i="0" sz="3100" u="none" cap="none" strike="noStrike">
              <a:solidFill>
                <a:srgbClr val="134F5C"/>
              </a:solidFill>
              <a:latin typeface="Arial"/>
              <a:ea typeface="Arial"/>
              <a:cs typeface="Arial"/>
              <a:sym typeface="Arial"/>
            </a:endParaRPr>
          </a:p>
          <a:p>
            <a:pPr indent="0" lvl="0" marL="450000" marR="280657" rtl="0" algn="l">
              <a:lnSpc>
                <a:spcPct val="115000"/>
              </a:lnSpc>
              <a:spcBef>
                <a:spcPts val="0"/>
              </a:spcBef>
              <a:spcAft>
                <a:spcPts val="0"/>
              </a:spcAft>
              <a:buClr>
                <a:srgbClr val="000000"/>
              </a:buClr>
              <a:buSzPts val="3100"/>
              <a:buFont typeface="Arial"/>
              <a:buNone/>
            </a:pPr>
            <a:r>
              <a:rPr b="1" i="0" lang="zh-TW" sz="3100" u="none" cap="none" strike="noStrike">
                <a:solidFill>
                  <a:srgbClr val="38761D"/>
                </a:solidFill>
                <a:latin typeface="Arial"/>
                <a:ea typeface="Arial"/>
                <a:cs typeface="Arial"/>
                <a:sym typeface="Arial"/>
              </a:rPr>
              <a:t>姓名、生日、性別、電話、</a:t>
            </a:r>
            <a:endParaRPr b="1" i="0" sz="3100" u="none" cap="none" strike="noStrike">
              <a:solidFill>
                <a:srgbClr val="38761D"/>
              </a:solidFill>
              <a:latin typeface="Arial"/>
              <a:ea typeface="Arial"/>
              <a:cs typeface="Arial"/>
              <a:sym typeface="Arial"/>
            </a:endParaRPr>
          </a:p>
          <a:p>
            <a:pPr indent="0" lvl="0" marL="450000" marR="280657" rtl="0" algn="l">
              <a:lnSpc>
                <a:spcPct val="115000"/>
              </a:lnSpc>
              <a:spcBef>
                <a:spcPts val="0"/>
              </a:spcBef>
              <a:spcAft>
                <a:spcPts val="0"/>
              </a:spcAft>
              <a:buClr>
                <a:srgbClr val="000000"/>
              </a:buClr>
              <a:buSzPts val="3100"/>
              <a:buFont typeface="Arial"/>
              <a:buNone/>
            </a:pPr>
            <a:r>
              <a:rPr b="1" i="0" lang="zh-TW" sz="3100" u="none" cap="none" strike="noStrike">
                <a:solidFill>
                  <a:srgbClr val="38761D"/>
                </a:solidFill>
                <a:latin typeface="Arial"/>
                <a:ea typeface="Arial"/>
                <a:cs typeface="Arial"/>
                <a:sym typeface="Arial"/>
              </a:rPr>
              <a:t>手機型號和序號、IP位址、</a:t>
            </a:r>
            <a:endParaRPr b="1" i="0" sz="3100" u="none" cap="none" strike="noStrike">
              <a:solidFill>
                <a:srgbClr val="38761D"/>
              </a:solidFill>
              <a:latin typeface="Arial"/>
              <a:ea typeface="Arial"/>
              <a:cs typeface="Arial"/>
              <a:sym typeface="Arial"/>
            </a:endParaRPr>
          </a:p>
          <a:p>
            <a:pPr indent="0" lvl="0" marL="450000" marR="280657" rtl="0" algn="l">
              <a:lnSpc>
                <a:spcPct val="115000"/>
              </a:lnSpc>
              <a:spcBef>
                <a:spcPts val="0"/>
              </a:spcBef>
              <a:spcAft>
                <a:spcPts val="0"/>
              </a:spcAft>
              <a:buClr>
                <a:srgbClr val="000000"/>
              </a:buClr>
              <a:buSzPts val="3100"/>
              <a:buFont typeface="Arial"/>
              <a:buNone/>
            </a:pPr>
            <a:r>
              <a:rPr b="1" i="0" lang="zh-TW" sz="3100" u="none" cap="none" strike="noStrike">
                <a:solidFill>
                  <a:srgbClr val="38761D"/>
                </a:solidFill>
                <a:latin typeface="Arial"/>
                <a:ea typeface="Arial"/>
                <a:cs typeface="Arial"/>
                <a:sym typeface="Arial"/>
              </a:rPr>
              <a:t>app上的所有資訊</a:t>
            </a:r>
            <a:endParaRPr b="1" i="0" sz="3100" u="none" cap="none" strike="noStrike">
              <a:solidFill>
                <a:srgbClr val="38761D"/>
              </a:solidFill>
              <a:latin typeface="Arial"/>
              <a:ea typeface="Arial"/>
              <a:cs typeface="Arial"/>
              <a:sym typeface="Arial"/>
            </a:endParaRPr>
          </a:p>
          <a:p>
            <a:pPr indent="0" lvl="0" marL="450000" marR="280657" rtl="0" algn="l">
              <a:lnSpc>
                <a:spcPct val="115000"/>
              </a:lnSpc>
              <a:spcBef>
                <a:spcPts val="0"/>
              </a:spcBef>
              <a:spcAft>
                <a:spcPts val="0"/>
              </a:spcAft>
              <a:buClr>
                <a:srgbClr val="000000"/>
              </a:buClr>
              <a:buSzPts val="3100"/>
              <a:buFont typeface="Arial"/>
              <a:buNone/>
            </a:pPr>
            <a:r>
              <a:rPr b="1" i="0" lang="zh-TW" sz="3100" u="none" cap="none" strike="noStrike">
                <a:solidFill>
                  <a:srgbClr val="38761D"/>
                </a:solidFill>
                <a:latin typeface="Arial"/>
                <a:ea typeface="Arial"/>
                <a:cs typeface="Arial"/>
                <a:sym typeface="Arial"/>
              </a:rPr>
              <a:t>(居家空間配置和使用紀錄)</a:t>
            </a:r>
            <a:endParaRPr b="1" i="0" sz="3100" u="none" cap="none" strike="noStrike">
              <a:solidFill>
                <a:srgbClr val="38761D"/>
              </a:solidFill>
              <a:latin typeface="Arial"/>
              <a:ea typeface="Arial"/>
              <a:cs typeface="Arial"/>
              <a:sym typeface="Arial"/>
            </a:endParaRPr>
          </a:p>
        </p:txBody>
      </p:sp>
      <p:pic>
        <p:nvPicPr>
          <p:cNvPr id="201" name="Google Shape;201;p13"/>
          <p:cNvPicPr preferRelativeResize="0"/>
          <p:nvPr/>
        </p:nvPicPr>
        <p:blipFill rotWithShape="1">
          <a:blip r:embed="rId5">
            <a:alphaModFix/>
          </a:blip>
          <a:srcRect b="0" l="1169" r="-1168" t="21085"/>
          <a:stretch/>
        </p:blipFill>
        <p:spPr>
          <a:xfrm>
            <a:off x="5883775" y="2486425"/>
            <a:ext cx="5909899" cy="3809999"/>
          </a:xfrm>
          <a:prstGeom prst="rect">
            <a:avLst/>
          </a:prstGeom>
          <a:noFill/>
          <a:ln>
            <a:noFill/>
          </a:ln>
        </p:spPr>
      </p:pic>
      <p:sp>
        <p:nvSpPr>
          <p:cNvPr id="202" name="Google Shape;202;p13"/>
          <p:cNvSpPr txBox="1"/>
          <p:nvPr/>
        </p:nvSpPr>
        <p:spPr>
          <a:xfrm>
            <a:off x="2710650" y="1549863"/>
            <a:ext cx="67707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0" i="0" lang="zh-TW" sz="4000" u="none" cap="none" strike="noStrike">
                <a:solidFill>
                  <a:srgbClr val="3F3F3F"/>
                </a:solidFill>
                <a:latin typeface="Calibri"/>
                <a:ea typeface="Calibri"/>
                <a:cs typeface="Calibri"/>
                <a:sym typeface="Calibri"/>
              </a:rPr>
              <a:t>監控影像和個資外洩的危機</a:t>
            </a:r>
            <a:endParaRPr b="0" i="0" sz="4000" u="none" cap="none" strike="noStrike">
              <a:solidFill>
                <a:srgbClr val="3F3F3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1"/>
                                        </p:tgtEl>
                                        <p:attrNameLst>
                                          <p:attrName>style.visibility</p:attrName>
                                        </p:attrNameLst>
                                      </p:cBhvr>
                                      <p:to>
                                        <p:strVal val="visible"/>
                                      </p:to>
                                    </p:set>
                                    <p:anim calcmode="lin" valueType="num">
                                      <p:cBhvr additive="base">
                                        <p:cTn dur="500"/>
                                        <p:tgtEl>
                                          <p:spTgt spid="201"/>
                                        </p:tgtEl>
                                        <p:attrNameLst>
                                          <p:attrName>ppt_w</p:attrName>
                                        </p:attrNameLst>
                                      </p:cBhvr>
                                      <p:tavLst>
                                        <p:tav fmla="" tm="0">
                                          <p:val>
                                            <p:strVal val="0"/>
                                          </p:val>
                                        </p:tav>
                                        <p:tav fmla="" tm="100000">
                                          <p:val>
                                            <p:strVal val="#ppt_w"/>
                                          </p:val>
                                        </p:tav>
                                      </p:tavLst>
                                    </p:anim>
                                    <p:anim calcmode="lin" valueType="num">
                                      <p:cBhvr additive="base">
                                        <p:cTn dur="500"/>
                                        <p:tgtEl>
                                          <p:spTgt spid="20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6" name="Shape 206"/>
        <p:cNvGrpSpPr/>
        <p:nvPr/>
      </p:nvGrpSpPr>
      <p:grpSpPr>
        <a:xfrm>
          <a:off x="0" y="0"/>
          <a:ext cx="0" cy="0"/>
          <a:chOff x="0" y="0"/>
          <a:chExt cx="0" cy="0"/>
        </a:xfrm>
      </p:grpSpPr>
      <p:sp>
        <p:nvSpPr>
          <p:cNvPr id="207" name="Google Shape;207;p14"/>
          <p:cNvSpPr txBox="1"/>
          <p:nvPr>
            <p:ph type="title"/>
          </p:nvPr>
        </p:nvSpPr>
        <p:spPr>
          <a:xfrm>
            <a:off x="560850" y="1804350"/>
            <a:ext cx="11070300" cy="46014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002060"/>
              </a:buClr>
              <a:buSzPts val="6600"/>
              <a:buFont typeface="Microsoft JhengHei"/>
              <a:buNone/>
            </a:pPr>
            <a:r>
              <a:rPr lang="zh-TW" sz="3500">
                <a:latin typeface="Microsoft JhengHei"/>
                <a:ea typeface="Microsoft JhengHei"/>
                <a:cs typeface="Microsoft JhengHei"/>
                <a:sym typeface="Microsoft JhengHei"/>
              </a:rPr>
              <a:t>      2021年2月，一位旅日的網路工程師接獲朋友投訴，家中的掃地機器人在偷偷傳輸資訊；經過App數據的實測分析，發現這些都送往中國的伺服器，</a:t>
            </a:r>
            <a:r>
              <a:rPr lang="zh-TW" sz="3500">
                <a:solidFill>
                  <a:srgbClr val="FFD966"/>
                </a:solidFill>
                <a:highlight>
                  <a:srgbClr val="434343"/>
                </a:highlight>
                <a:latin typeface="Microsoft JhengHei"/>
                <a:ea typeface="Microsoft JhengHei"/>
                <a:cs typeface="Microsoft JhengHei"/>
                <a:sym typeface="Microsoft JhengHei"/>
              </a:rPr>
              <a:t>資料可能會被竊取、監控</a:t>
            </a:r>
            <a:r>
              <a:rPr lang="zh-TW" sz="3500">
                <a:latin typeface="Microsoft JhengHei"/>
                <a:ea typeface="Microsoft JhengHei"/>
                <a:cs typeface="Microsoft JhengHei"/>
                <a:sym typeface="Microsoft JhengHei"/>
              </a:rPr>
              <a:t>。</a:t>
            </a:r>
            <a:endParaRPr sz="3500">
              <a:latin typeface="Microsoft JhengHei"/>
              <a:ea typeface="Microsoft JhengHei"/>
              <a:cs typeface="Microsoft JhengHei"/>
              <a:sym typeface="Microsoft JhengHei"/>
            </a:endParaRPr>
          </a:p>
          <a:p>
            <a:pPr indent="0" lvl="0" marL="0" rtl="0" algn="l">
              <a:lnSpc>
                <a:spcPct val="115000"/>
              </a:lnSpc>
              <a:spcBef>
                <a:spcPts val="0"/>
              </a:spcBef>
              <a:spcAft>
                <a:spcPts val="0"/>
              </a:spcAft>
              <a:buClr>
                <a:srgbClr val="002060"/>
              </a:buClr>
              <a:buSzPts val="6600"/>
              <a:buFont typeface="Microsoft JhengHei"/>
              <a:buNone/>
            </a:pPr>
            <a:r>
              <a:rPr lang="zh-TW" sz="3500">
                <a:latin typeface="Microsoft JhengHei"/>
                <a:ea typeface="Microsoft JhengHei"/>
                <a:cs typeface="Microsoft JhengHei"/>
                <a:sym typeface="Microsoft JhengHei"/>
              </a:rPr>
              <a:t>      許多民眾沒有資訊安全的觀念，使用手機、家電等數位設備，都可能有被監控、竊取資訊的漏洞風險。</a:t>
            </a:r>
            <a:endParaRPr sz="3500">
              <a:latin typeface="Microsoft JhengHei"/>
              <a:ea typeface="Microsoft JhengHei"/>
              <a:cs typeface="Microsoft JhengHei"/>
              <a:sym typeface="Microsoft JhengHei"/>
            </a:endParaRPr>
          </a:p>
          <a:p>
            <a:pPr indent="0" lvl="0" marL="0" rtl="0" algn="r">
              <a:lnSpc>
                <a:spcPct val="115000"/>
              </a:lnSpc>
              <a:spcBef>
                <a:spcPts val="0"/>
              </a:spcBef>
              <a:spcAft>
                <a:spcPts val="0"/>
              </a:spcAft>
              <a:buClr>
                <a:srgbClr val="002060"/>
              </a:buClr>
              <a:buSzPts val="6600"/>
              <a:buFont typeface="Microsoft JhengHei"/>
              <a:buNone/>
            </a:pPr>
            <a:r>
              <a:t/>
            </a:r>
            <a:endParaRPr sz="2400">
              <a:latin typeface="Microsoft JhengHei"/>
              <a:ea typeface="Microsoft JhengHei"/>
              <a:cs typeface="Microsoft JhengHei"/>
              <a:sym typeface="Microsoft JhengHei"/>
            </a:endParaRPr>
          </a:p>
          <a:p>
            <a:pPr indent="0" lvl="0" marL="0" rtl="0" algn="r">
              <a:lnSpc>
                <a:spcPct val="115000"/>
              </a:lnSpc>
              <a:spcBef>
                <a:spcPts val="0"/>
              </a:spcBef>
              <a:spcAft>
                <a:spcPts val="0"/>
              </a:spcAft>
              <a:buClr>
                <a:srgbClr val="002060"/>
              </a:buClr>
              <a:buSzPts val="6600"/>
              <a:buFont typeface="Microsoft JhengHei"/>
              <a:buNone/>
            </a:pPr>
            <a:r>
              <a:rPr lang="zh-TW" sz="1800">
                <a:latin typeface="Microsoft JhengHei"/>
                <a:ea typeface="Microsoft JhengHei"/>
                <a:cs typeface="Microsoft JhengHei"/>
                <a:sym typeface="Microsoft JhengHei"/>
              </a:rPr>
              <a:t>公視新聞2021.02.09</a:t>
            </a:r>
            <a:endParaRPr sz="1800">
              <a:latin typeface="Microsoft JhengHei"/>
              <a:ea typeface="Microsoft JhengHei"/>
              <a:cs typeface="Microsoft JhengHei"/>
              <a:sym typeface="Microsoft JhengHei"/>
            </a:endParaRPr>
          </a:p>
        </p:txBody>
      </p:sp>
      <p:sp>
        <p:nvSpPr>
          <p:cNvPr id="208" name="Google Shape;208;p14"/>
          <p:cNvSpPr txBox="1"/>
          <p:nvPr/>
        </p:nvSpPr>
        <p:spPr>
          <a:xfrm>
            <a:off x="0" y="351575"/>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掃地機器人將資料傳回中國！</a:t>
            </a:r>
            <a:endParaRPr b="0" i="0" sz="4800" u="none" cap="none" strike="noStrike">
              <a:solidFill>
                <a:schemeClr val="lt1"/>
              </a:solidFill>
              <a:latin typeface="Arial"/>
              <a:ea typeface="Arial"/>
              <a:cs typeface="Arial"/>
              <a:sym typeface="Arial"/>
            </a:endParaRPr>
          </a:p>
        </p:txBody>
      </p:sp>
      <p:pic>
        <p:nvPicPr>
          <p:cNvPr id="209" name="Google Shape;209;p14"/>
          <p:cNvPicPr preferRelativeResize="0"/>
          <p:nvPr/>
        </p:nvPicPr>
        <p:blipFill rotWithShape="1">
          <a:blip r:embed="rId3">
            <a:alphaModFix/>
          </a:blip>
          <a:srcRect b="38781" l="26910" r="25477" t="8638"/>
          <a:stretch/>
        </p:blipFill>
        <p:spPr>
          <a:xfrm rot="-1158966">
            <a:off x="329206" y="349367"/>
            <a:ext cx="1538313" cy="16212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500"/>
                                        <p:tgtEl>
                                          <p:spTgt spid="208"/>
                                        </p:tgtEl>
                                        <p:attrNameLst>
                                          <p:attrName>ppt_w</p:attrName>
                                        </p:attrNameLst>
                                      </p:cBhvr>
                                      <p:tavLst>
                                        <p:tav fmla="" tm="0">
                                          <p:val>
                                            <p:strVal val="0"/>
                                          </p:val>
                                        </p:tav>
                                        <p:tav fmla="" tm="100000">
                                          <p:val>
                                            <p:strVal val="#ppt_w"/>
                                          </p:val>
                                        </p:tav>
                                      </p:tavLst>
                                    </p:anim>
                                    <p:anim calcmode="lin" valueType="num">
                                      <p:cBhvr additive="base">
                                        <p:cTn dur="500"/>
                                        <p:tgtEl>
                                          <p:spTgt spid="208"/>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7">
                                            <p:txEl>
                                              <p:pRg end="0" st="0"/>
                                            </p:txEl>
                                          </p:spTgt>
                                        </p:tgtEl>
                                        <p:attrNameLst>
                                          <p:attrName>style.visibility</p:attrName>
                                        </p:attrNameLst>
                                      </p:cBhvr>
                                      <p:to>
                                        <p:strVal val="visible"/>
                                      </p:to>
                                    </p:set>
                                    <p:animEffect filter="fade" transition="in">
                                      <p:cBhvr>
                                        <p:cTn dur="500"/>
                                        <p:tgtEl>
                                          <p:spTgt spid="207">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7">
                                            <p:txEl>
                                              <p:pRg end="1" st="1"/>
                                            </p:txEl>
                                          </p:spTgt>
                                        </p:tgtEl>
                                        <p:attrNameLst>
                                          <p:attrName>style.visibility</p:attrName>
                                        </p:attrNameLst>
                                      </p:cBhvr>
                                      <p:to>
                                        <p:strVal val="visible"/>
                                      </p:to>
                                    </p:set>
                                    <p:animEffect filter="fade" transition="in">
                                      <p:cBhvr>
                                        <p:cTn dur="500"/>
                                        <p:tgtEl>
                                          <p:spTgt spid="207">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07">
                                            <p:txEl>
                                              <p:pRg end="2" st="2"/>
                                            </p:txEl>
                                          </p:spTgt>
                                        </p:tgtEl>
                                        <p:attrNameLst>
                                          <p:attrName>style.visibility</p:attrName>
                                        </p:attrNameLst>
                                      </p:cBhvr>
                                      <p:to>
                                        <p:strVal val="visible"/>
                                      </p:to>
                                    </p:set>
                                    <p:animEffect filter="fade" transition="in">
                                      <p:cBhvr>
                                        <p:cTn dur="500"/>
                                        <p:tgtEl>
                                          <p:spTgt spid="207">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07">
                                            <p:txEl>
                                              <p:pRg end="3" st="3"/>
                                            </p:txEl>
                                          </p:spTgt>
                                        </p:tgtEl>
                                        <p:attrNameLst>
                                          <p:attrName>style.visibility</p:attrName>
                                        </p:attrNameLst>
                                      </p:cBhvr>
                                      <p:to>
                                        <p:strVal val="visible"/>
                                      </p:to>
                                    </p:set>
                                    <p:animEffect filter="fade" transition="in">
                                      <p:cBhvr>
                                        <p:cTn dur="500"/>
                                        <p:tgtEl>
                                          <p:spTgt spid="207">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5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3" name="Shape 213"/>
        <p:cNvGrpSpPr/>
        <p:nvPr/>
      </p:nvGrpSpPr>
      <p:grpSpPr>
        <a:xfrm>
          <a:off x="0" y="0"/>
          <a:ext cx="0" cy="0"/>
          <a:chOff x="0" y="0"/>
          <a:chExt cx="0" cy="0"/>
        </a:xfrm>
      </p:grpSpPr>
      <p:pic>
        <p:nvPicPr>
          <p:cNvPr id="214" name="Google Shape;214;p15"/>
          <p:cNvPicPr preferRelativeResize="0"/>
          <p:nvPr/>
        </p:nvPicPr>
        <p:blipFill rotWithShape="1">
          <a:blip r:embed="rId3">
            <a:alphaModFix/>
          </a:blip>
          <a:srcRect b="0" l="0" r="0" t="0"/>
          <a:stretch/>
        </p:blipFill>
        <p:spPr>
          <a:xfrm>
            <a:off x="8182800" y="0"/>
            <a:ext cx="4009200" cy="6857999"/>
          </a:xfrm>
          <a:prstGeom prst="rect">
            <a:avLst/>
          </a:prstGeom>
          <a:noFill/>
          <a:ln>
            <a:noFill/>
          </a:ln>
        </p:spPr>
      </p:pic>
      <p:sp>
        <p:nvSpPr>
          <p:cNvPr id="215" name="Google Shape;215;p15"/>
          <p:cNvSpPr txBox="1"/>
          <p:nvPr/>
        </p:nvSpPr>
        <p:spPr>
          <a:xfrm>
            <a:off x="0" y="5345100"/>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點餐外送平台需要哪些個人資料？</a:t>
            </a:r>
            <a:endParaRPr b="0" i="0" sz="4800" u="none" cap="none" strike="noStrike">
              <a:solidFill>
                <a:schemeClr val="lt1"/>
              </a:solidFill>
              <a:latin typeface="Arial"/>
              <a:ea typeface="Arial"/>
              <a:cs typeface="Arial"/>
              <a:sym typeface="Arial"/>
            </a:endParaRPr>
          </a:p>
        </p:txBody>
      </p:sp>
      <p:grpSp>
        <p:nvGrpSpPr>
          <p:cNvPr id="216" name="Google Shape;216;p15"/>
          <p:cNvGrpSpPr/>
          <p:nvPr/>
        </p:nvGrpSpPr>
        <p:grpSpPr>
          <a:xfrm>
            <a:off x="321025" y="685313"/>
            <a:ext cx="7372950" cy="1774687"/>
            <a:chOff x="321025" y="685313"/>
            <a:chExt cx="7372950" cy="1774687"/>
          </a:xfrm>
        </p:grpSpPr>
        <p:sp>
          <p:nvSpPr>
            <p:cNvPr id="217" name="Google Shape;217;p15"/>
            <p:cNvSpPr/>
            <p:nvPr/>
          </p:nvSpPr>
          <p:spPr>
            <a:xfrm>
              <a:off x="2132875" y="736200"/>
              <a:ext cx="5561100" cy="1723800"/>
            </a:xfrm>
            <a:prstGeom prst="wedgeRoundRectCallout">
              <a:avLst>
                <a:gd fmla="val -60122" name="adj1"/>
                <a:gd fmla="val -10433" name="adj2"/>
                <a:gd fmla="val 0" name="adj3"/>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今天晚上我們用手機app點外送，在家吃大餐輕鬆一下！</a:t>
              </a:r>
              <a:endParaRPr b="0" i="0" sz="3600" u="none" cap="none" strike="noStrike">
                <a:solidFill>
                  <a:srgbClr val="000000"/>
                </a:solidFill>
                <a:latin typeface="Arial"/>
                <a:ea typeface="Arial"/>
                <a:cs typeface="Arial"/>
                <a:sym typeface="Arial"/>
              </a:endParaRPr>
            </a:p>
          </p:txBody>
        </p:sp>
        <p:pic>
          <p:nvPicPr>
            <p:cNvPr id="218" name="Google Shape;218;p15"/>
            <p:cNvPicPr preferRelativeResize="0"/>
            <p:nvPr/>
          </p:nvPicPr>
          <p:blipFill rotWithShape="1">
            <a:blip r:embed="rId4">
              <a:alphaModFix/>
            </a:blip>
            <a:srcRect b="38559" l="29808" r="28412" t="7211"/>
            <a:stretch/>
          </p:blipFill>
          <p:spPr>
            <a:xfrm>
              <a:off x="321025" y="685313"/>
              <a:ext cx="1323025" cy="1631750"/>
            </a:xfrm>
            <a:prstGeom prst="rect">
              <a:avLst/>
            </a:prstGeom>
            <a:noFill/>
            <a:ln>
              <a:noFill/>
            </a:ln>
          </p:spPr>
        </p:pic>
      </p:grpSp>
      <p:grpSp>
        <p:nvGrpSpPr>
          <p:cNvPr id="219" name="Google Shape;219;p15"/>
          <p:cNvGrpSpPr/>
          <p:nvPr/>
        </p:nvGrpSpPr>
        <p:grpSpPr>
          <a:xfrm>
            <a:off x="159225" y="2691599"/>
            <a:ext cx="7534825" cy="2421900"/>
            <a:chOff x="159225" y="2691599"/>
            <a:chExt cx="7534825" cy="2421900"/>
          </a:xfrm>
        </p:grpSpPr>
        <p:sp>
          <p:nvSpPr>
            <p:cNvPr id="220" name="Google Shape;220;p15"/>
            <p:cNvSpPr/>
            <p:nvPr/>
          </p:nvSpPr>
          <p:spPr>
            <a:xfrm>
              <a:off x="2132950" y="2691599"/>
              <a:ext cx="5561100" cy="2421900"/>
            </a:xfrm>
            <a:prstGeom prst="wedgeRoundRectCallout">
              <a:avLst>
                <a:gd fmla="val -59418" name="adj1"/>
                <a:gd fmla="val -12722" name="adj2"/>
                <a:gd fmla="val 0" name="adj3"/>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好呀！</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不過，我聽說有外送平台的個資外洩，結果發生詐騙事件......</a:t>
              </a:r>
              <a:endParaRPr b="0" i="0" sz="3600" u="none" cap="none" strike="noStrike">
                <a:solidFill>
                  <a:srgbClr val="000000"/>
                </a:solidFill>
                <a:latin typeface="Arial"/>
                <a:ea typeface="Arial"/>
                <a:cs typeface="Arial"/>
                <a:sym typeface="Arial"/>
              </a:endParaRPr>
            </a:p>
          </p:txBody>
        </p:sp>
        <p:pic>
          <p:nvPicPr>
            <p:cNvPr id="221" name="Google Shape;221;p15"/>
            <p:cNvPicPr preferRelativeResize="0"/>
            <p:nvPr/>
          </p:nvPicPr>
          <p:blipFill rotWithShape="1">
            <a:blip r:embed="rId5">
              <a:alphaModFix/>
            </a:blip>
            <a:srcRect b="40276" l="24628" r="24337" t="7740"/>
            <a:stretch/>
          </p:blipFill>
          <p:spPr>
            <a:xfrm>
              <a:off x="159225" y="2964025"/>
              <a:ext cx="1564775" cy="1521100"/>
            </a:xfrm>
            <a:prstGeom prst="rect">
              <a:avLst/>
            </a:prstGeom>
            <a:noFill/>
            <a:ln>
              <a:noFill/>
            </a:ln>
          </p:spPr>
        </p:pic>
      </p:grpSp>
      <p:sp>
        <p:nvSpPr>
          <p:cNvPr id="222" name="Google Shape;222;p15"/>
          <p:cNvSpPr txBox="1"/>
          <p:nvPr/>
        </p:nvSpPr>
        <p:spPr>
          <a:xfrm>
            <a:off x="0" y="495900"/>
            <a:ext cx="12192000" cy="4617600"/>
          </a:xfrm>
          <a:prstGeom prst="rect">
            <a:avLst/>
          </a:prstGeom>
          <a:solidFill>
            <a:schemeClr val="dk2"/>
          </a:solidFill>
          <a:ln>
            <a:noFill/>
          </a:ln>
        </p:spPr>
        <p:txBody>
          <a:bodyPr anchorCtr="0" anchor="t" bIns="91425" lIns="91425" spcFirstLastPara="1" rIns="91425" wrap="square" tIns="91425">
            <a:spAutoFit/>
          </a:bodyPr>
          <a:lstStyle/>
          <a:p>
            <a:pPr indent="0" lvl="0" marL="630000" marR="280657" rtl="0" algn="l">
              <a:lnSpc>
                <a:spcPct val="100000"/>
              </a:lnSpc>
              <a:spcBef>
                <a:spcPts val="0"/>
              </a:spcBef>
              <a:spcAft>
                <a:spcPts val="0"/>
              </a:spcAft>
              <a:buClr>
                <a:srgbClr val="000000"/>
              </a:buClr>
              <a:buSzPts val="4800"/>
              <a:buFont typeface="Arial"/>
              <a:buNone/>
            </a:pPr>
            <a:r>
              <a:t/>
            </a:r>
            <a:endParaRPr b="0" i="0" sz="4800" u="none" cap="none" strike="noStrike">
              <a:solidFill>
                <a:schemeClr val="lt1"/>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姓名、電話、性別、地址、電子郵件、</a:t>
            </a:r>
            <a:endParaRPr b="0" i="0" sz="4800" u="none" cap="none" strike="noStrike">
              <a:solidFill>
                <a:schemeClr val="lt1"/>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銀行帳戶號碼、身分證字號、護照編號、出生日期、婚姻、配偶姓名、家庭成員、法定監護人姓名、興趣/喜好</a:t>
            </a:r>
            <a:endParaRPr b="0" i="0" sz="4800" u="none" cap="none" strike="noStrike">
              <a:solidFill>
                <a:schemeClr val="lt1"/>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4800"/>
              <a:buFont typeface="Arial"/>
              <a:buNone/>
            </a:pPr>
            <a:r>
              <a:t/>
            </a:r>
            <a:endParaRPr b="0" i="0" sz="4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26" name="Shape 226"/>
        <p:cNvGrpSpPr/>
        <p:nvPr/>
      </p:nvGrpSpPr>
      <p:grpSpPr>
        <a:xfrm>
          <a:off x="0" y="0"/>
          <a:ext cx="0" cy="0"/>
          <a:chOff x="0" y="0"/>
          <a:chExt cx="0" cy="0"/>
        </a:xfrm>
      </p:grpSpPr>
      <p:pic>
        <p:nvPicPr>
          <p:cNvPr id="227" name="Google Shape;227;p16"/>
          <p:cNvPicPr preferRelativeResize="0"/>
          <p:nvPr/>
        </p:nvPicPr>
        <p:blipFill rotWithShape="1">
          <a:blip r:embed="rId3">
            <a:alphaModFix amt="70000"/>
          </a:blip>
          <a:srcRect b="0" l="0" r="0" t="0"/>
          <a:stretch/>
        </p:blipFill>
        <p:spPr>
          <a:xfrm>
            <a:off x="8182800" y="0"/>
            <a:ext cx="4009200" cy="6857999"/>
          </a:xfrm>
          <a:prstGeom prst="rect">
            <a:avLst/>
          </a:prstGeom>
          <a:noFill/>
          <a:ln>
            <a:noFill/>
          </a:ln>
        </p:spPr>
      </p:pic>
      <p:sp>
        <p:nvSpPr>
          <p:cNvPr id="228" name="Google Shape;228;p16"/>
          <p:cNvSpPr txBox="1"/>
          <p:nvPr/>
        </p:nvSpPr>
        <p:spPr>
          <a:xfrm>
            <a:off x="0" y="428500"/>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提供這些資料可能會有什麼危險？</a:t>
            </a:r>
            <a:endParaRPr b="0" i="0" sz="4800" u="none" cap="none" strike="noStrike">
              <a:solidFill>
                <a:schemeClr val="lt1"/>
              </a:solidFill>
              <a:latin typeface="Arial"/>
              <a:ea typeface="Arial"/>
              <a:cs typeface="Arial"/>
              <a:sym typeface="Arial"/>
            </a:endParaRPr>
          </a:p>
        </p:txBody>
      </p:sp>
      <p:sp>
        <p:nvSpPr>
          <p:cNvPr id="229" name="Google Shape;229;p16"/>
          <p:cNvSpPr txBox="1"/>
          <p:nvPr/>
        </p:nvSpPr>
        <p:spPr>
          <a:xfrm>
            <a:off x="0" y="1413700"/>
            <a:ext cx="12192000" cy="5464800"/>
          </a:xfrm>
          <a:prstGeom prst="rect">
            <a:avLst/>
          </a:prstGeom>
          <a:solidFill>
            <a:srgbClr val="E7E6E6"/>
          </a:solidFill>
          <a:ln>
            <a:noFill/>
          </a:ln>
        </p:spPr>
        <p:txBody>
          <a:bodyPr anchorCtr="0" anchor="ctr" bIns="91425" lIns="91425" spcFirstLastPara="1" rIns="91425" wrap="square" tIns="91425">
            <a:noAutofit/>
          </a:bodyPr>
          <a:lstStyle/>
          <a:p>
            <a:pPr indent="0" lvl="0" marL="630000" marR="280657" rtl="0" algn="l">
              <a:lnSpc>
                <a:spcPct val="100000"/>
              </a:lnSpc>
              <a:spcBef>
                <a:spcPts val="0"/>
              </a:spcBef>
              <a:spcAft>
                <a:spcPts val="0"/>
              </a:spcAft>
              <a:buClr>
                <a:srgbClr val="000000"/>
              </a:buClr>
              <a:buSzPts val="3100"/>
              <a:buFont typeface="Arial"/>
              <a:buNone/>
            </a:pPr>
            <a:r>
              <a:t/>
            </a:r>
            <a:endParaRPr b="1" i="0" sz="3100" u="none" cap="none" strike="noStrike">
              <a:solidFill>
                <a:srgbClr val="990000"/>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3100"/>
              <a:buFont typeface="Arial"/>
              <a:buNone/>
            </a:pPr>
            <a:r>
              <a:rPr b="1" i="0" lang="zh-TW" sz="3100" u="none" cap="none" strike="noStrike">
                <a:solidFill>
                  <a:srgbClr val="990000"/>
                </a:solidFill>
                <a:latin typeface="Arial"/>
                <a:ea typeface="Arial"/>
                <a:cs typeface="Arial"/>
                <a:sym typeface="Arial"/>
              </a:rPr>
              <a:t>地址</a:t>
            </a:r>
            <a:r>
              <a:rPr b="0" i="0" lang="zh-TW" sz="3200" u="none" cap="none" strike="noStrike">
                <a:solidFill>
                  <a:srgbClr val="434343"/>
                </a:solidFill>
                <a:latin typeface="Arial"/>
                <a:ea typeface="Arial"/>
                <a:cs typeface="Arial"/>
                <a:sym typeface="Arial"/>
              </a:rPr>
              <a:t>、</a:t>
            </a:r>
            <a:endParaRPr b="0" i="0" sz="3200" u="none" cap="none" strike="noStrike">
              <a:solidFill>
                <a:srgbClr val="434343"/>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3200"/>
              <a:buFont typeface="Arial"/>
              <a:buNone/>
            </a:pPr>
            <a:r>
              <a:rPr b="1" i="0" lang="zh-TW" sz="3200" u="none" cap="none" strike="noStrike">
                <a:solidFill>
                  <a:srgbClr val="7F6000"/>
                </a:solidFill>
                <a:latin typeface="Arial"/>
                <a:ea typeface="Arial"/>
                <a:cs typeface="Arial"/>
                <a:sym typeface="Arial"/>
              </a:rPr>
              <a:t>銀行帳戶號碼</a:t>
            </a:r>
            <a:r>
              <a:rPr b="0" i="0" lang="zh-TW" sz="3200" u="none" cap="none" strike="noStrike">
                <a:solidFill>
                  <a:srgbClr val="434343"/>
                </a:solidFill>
                <a:latin typeface="Arial"/>
                <a:ea typeface="Arial"/>
                <a:cs typeface="Arial"/>
                <a:sym typeface="Arial"/>
              </a:rPr>
              <a:t>、</a:t>
            </a:r>
            <a:endParaRPr b="0" i="0" sz="3200" u="none" cap="none" strike="noStrike">
              <a:solidFill>
                <a:srgbClr val="434343"/>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3200"/>
              <a:buFont typeface="Arial"/>
              <a:buNone/>
            </a:pPr>
            <a:r>
              <a:rPr b="1" i="0" lang="zh-TW" sz="3200" u="none" cap="none" strike="noStrike">
                <a:solidFill>
                  <a:srgbClr val="B2513E"/>
                </a:solidFill>
                <a:latin typeface="Arial"/>
                <a:ea typeface="Arial"/>
                <a:cs typeface="Arial"/>
                <a:sym typeface="Arial"/>
              </a:rPr>
              <a:t>姓名、電話、性別、</a:t>
            </a:r>
            <a:endParaRPr b="1" i="0" sz="3200" u="none" cap="none" strike="noStrike">
              <a:solidFill>
                <a:srgbClr val="B2513E"/>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3200"/>
              <a:buFont typeface="Arial"/>
              <a:buNone/>
            </a:pPr>
            <a:r>
              <a:rPr b="1" i="0" lang="zh-TW" sz="3200" u="none" cap="none" strike="noStrike">
                <a:solidFill>
                  <a:srgbClr val="B2513E"/>
                </a:solidFill>
                <a:latin typeface="Arial"/>
                <a:ea typeface="Arial"/>
                <a:cs typeface="Arial"/>
                <a:sym typeface="Arial"/>
              </a:rPr>
              <a:t>電子郵件、身分證字號、</a:t>
            </a:r>
            <a:endParaRPr b="1" i="0" sz="3200" u="none" cap="none" strike="noStrike">
              <a:solidFill>
                <a:srgbClr val="B2513E"/>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3200"/>
              <a:buFont typeface="Arial"/>
              <a:buNone/>
            </a:pPr>
            <a:r>
              <a:rPr b="1" i="0" lang="zh-TW" sz="3200" u="none" cap="none" strike="noStrike">
                <a:solidFill>
                  <a:srgbClr val="B2513E"/>
                </a:solidFill>
                <a:latin typeface="Arial"/>
                <a:ea typeface="Arial"/>
                <a:cs typeface="Arial"/>
                <a:sym typeface="Arial"/>
              </a:rPr>
              <a:t>護照編號、出生日期、</a:t>
            </a:r>
            <a:endParaRPr b="1" i="0" sz="3200" u="none" cap="none" strike="noStrike">
              <a:solidFill>
                <a:srgbClr val="B2513E"/>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3200"/>
              <a:buFont typeface="Arial"/>
              <a:buNone/>
            </a:pPr>
            <a:r>
              <a:rPr b="1" i="0" lang="zh-TW" sz="3200" u="none" cap="none" strike="noStrike">
                <a:solidFill>
                  <a:srgbClr val="B2513E"/>
                </a:solidFill>
                <a:latin typeface="Arial"/>
                <a:ea typeface="Arial"/>
                <a:cs typeface="Arial"/>
                <a:sym typeface="Arial"/>
              </a:rPr>
              <a:t>婚姻、配偶姓名、家庭成員、</a:t>
            </a:r>
            <a:endParaRPr b="1" i="0" sz="3200" u="none" cap="none" strike="noStrike">
              <a:solidFill>
                <a:srgbClr val="B2513E"/>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3200"/>
              <a:buFont typeface="Arial"/>
              <a:buNone/>
            </a:pPr>
            <a:r>
              <a:rPr b="1" i="0" lang="zh-TW" sz="3200" u="none" cap="none" strike="noStrike">
                <a:solidFill>
                  <a:srgbClr val="B2513E"/>
                </a:solidFill>
                <a:latin typeface="Arial"/>
                <a:ea typeface="Arial"/>
                <a:cs typeface="Arial"/>
                <a:sym typeface="Arial"/>
              </a:rPr>
              <a:t>法定監護人姓名、興趣/喜好</a:t>
            </a:r>
            <a:endParaRPr b="1" i="0" sz="3200" u="none" cap="none" strike="noStrike">
              <a:solidFill>
                <a:srgbClr val="B2513E"/>
              </a:solidFill>
              <a:latin typeface="Arial"/>
              <a:ea typeface="Arial"/>
              <a:cs typeface="Arial"/>
              <a:sym typeface="Arial"/>
            </a:endParaRPr>
          </a:p>
        </p:txBody>
      </p:sp>
      <p:pic>
        <p:nvPicPr>
          <p:cNvPr id="230" name="Google Shape;230;p16"/>
          <p:cNvPicPr preferRelativeResize="0"/>
          <p:nvPr/>
        </p:nvPicPr>
        <p:blipFill rotWithShape="1">
          <a:blip r:embed="rId4">
            <a:alphaModFix/>
          </a:blip>
          <a:srcRect b="0" l="0" r="-602" t="20986"/>
          <a:stretch/>
        </p:blipFill>
        <p:spPr>
          <a:xfrm>
            <a:off x="6199825" y="2294450"/>
            <a:ext cx="5567000" cy="3894350"/>
          </a:xfrm>
          <a:prstGeom prst="rect">
            <a:avLst/>
          </a:prstGeom>
          <a:noFill/>
          <a:ln>
            <a:noFill/>
          </a:ln>
        </p:spPr>
      </p:pic>
      <p:sp>
        <p:nvSpPr>
          <p:cNvPr id="231" name="Google Shape;231;p16"/>
          <p:cNvSpPr txBox="1"/>
          <p:nvPr/>
        </p:nvSpPr>
        <p:spPr>
          <a:xfrm>
            <a:off x="2710650" y="1549863"/>
            <a:ext cx="67707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0" i="0" lang="zh-TW" sz="4000" u="none" cap="none" strike="noStrike">
                <a:solidFill>
                  <a:srgbClr val="3F3F3F"/>
                </a:solidFill>
                <a:latin typeface="Calibri"/>
                <a:ea typeface="Calibri"/>
                <a:cs typeface="Calibri"/>
                <a:sym typeface="Calibri"/>
              </a:rPr>
              <a:t>外送點餐個資外洩的危機</a:t>
            </a:r>
            <a:endParaRPr b="0" i="0" sz="4000" u="none" cap="none" strike="noStrike">
              <a:solidFill>
                <a:srgbClr val="3F3F3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500"/>
                                        <p:tgtEl>
                                          <p:spTgt spid="230"/>
                                        </p:tgtEl>
                                        <p:attrNameLst>
                                          <p:attrName>ppt_w</p:attrName>
                                        </p:attrNameLst>
                                      </p:cBhvr>
                                      <p:tavLst>
                                        <p:tav fmla="" tm="0">
                                          <p:val>
                                            <p:strVal val="0"/>
                                          </p:val>
                                        </p:tav>
                                        <p:tav fmla="" tm="100000">
                                          <p:val>
                                            <p:strVal val="#ppt_w"/>
                                          </p:val>
                                        </p:tav>
                                      </p:tavLst>
                                    </p:anim>
                                    <p:anim calcmode="lin" valueType="num">
                                      <p:cBhvr additive="base">
                                        <p:cTn dur="500"/>
                                        <p:tgtEl>
                                          <p:spTgt spid="23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5" name="Shape 235"/>
        <p:cNvGrpSpPr/>
        <p:nvPr/>
      </p:nvGrpSpPr>
      <p:grpSpPr>
        <a:xfrm>
          <a:off x="0" y="0"/>
          <a:ext cx="0" cy="0"/>
          <a:chOff x="0" y="0"/>
          <a:chExt cx="0" cy="0"/>
        </a:xfrm>
      </p:grpSpPr>
      <p:sp>
        <p:nvSpPr>
          <p:cNvPr id="236" name="Google Shape;236;p17"/>
          <p:cNvSpPr txBox="1"/>
          <p:nvPr>
            <p:ph type="title"/>
          </p:nvPr>
        </p:nvSpPr>
        <p:spPr>
          <a:xfrm>
            <a:off x="580500" y="1336775"/>
            <a:ext cx="11031000" cy="50472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002060"/>
              </a:buClr>
              <a:buSzPts val="6600"/>
              <a:buFont typeface="Microsoft JhengHei"/>
              <a:buNone/>
            </a:pPr>
            <a:r>
              <a:rPr lang="zh-TW" sz="3500">
                <a:latin typeface="Microsoft JhengHei"/>
                <a:ea typeface="Microsoft JhengHei"/>
                <a:cs typeface="Microsoft JhengHei"/>
                <a:sym typeface="Microsoft JhengHei"/>
              </a:rPr>
              <a:t>      2019年9月，知名數位點餐外送平台foodpanda爆發</a:t>
            </a:r>
            <a:r>
              <a:rPr lang="zh-TW" sz="3500">
                <a:solidFill>
                  <a:srgbClr val="FFE599"/>
                </a:solidFill>
                <a:highlight>
                  <a:srgbClr val="434343"/>
                </a:highlight>
                <a:latin typeface="Microsoft JhengHei"/>
                <a:ea typeface="Microsoft JhengHei"/>
                <a:cs typeface="Microsoft JhengHei"/>
                <a:sym typeface="Microsoft JhengHei"/>
              </a:rPr>
              <a:t>外送員騷擾女顧客</a:t>
            </a:r>
            <a:r>
              <a:rPr lang="zh-TW" sz="3500">
                <a:latin typeface="Microsoft JhengHei"/>
                <a:ea typeface="Microsoft JhengHei"/>
                <a:cs typeface="Microsoft JhengHei"/>
                <a:sym typeface="Microsoft JhengHei"/>
              </a:rPr>
              <a:t>的誇張案例，後又遭爆外送員創LINE群組，分享各地正妹的</a:t>
            </a:r>
            <a:r>
              <a:rPr lang="zh-TW" sz="3500">
                <a:solidFill>
                  <a:srgbClr val="FFE599"/>
                </a:solidFill>
                <a:highlight>
                  <a:srgbClr val="434343"/>
                </a:highlight>
                <a:latin typeface="Microsoft JhengHei"/>
                <a:ea typeface="Microsoft JhengHei"/>
                <a:cs typeface="Microsoft JhengHei"/>
                <a:sym typeface="Microsoft JhengHei"/>
              </a:rPr>
              <a:t>地址電話</a:t>
            </a:r>
            <a:r>
              <a:rPr lang="zh-TW" sz="3500">
                <a:latin typeface="Microsoft JhengHei"/>
                <a:ea typeface="Microsoft JhengHei"/>
                <a:cs typeface="Microsoft JhengHei"/>
                <a:sym typeface="Microsoft JhengHei"/>
              </a:rPr>
              <a:t>，也有一些藝人的地址曾被Uber eats外送員公開在群組內......。</a:t>
            </a:r>
            <a:endParaRPr sz="3500">
              <a:latin typeface="Microsoft JhengHei"/>
              <a:ea typeface="Microsoft JhengHei"/>
              <a:cs typeface="Microsoft JhengHei"/>
              <a:sym typeface="Microsoft JhengHei"/>
            </a:endParaRPr>
          </a:p>
          <a:p>
            <a:pPr indent="0" lvl="0" marL="0" rtl="0" algn="l">
              <a:lnSpc>
                <a:spcPct val="115000"/>
              </a:lnSpc>
              <a:spcBef>
                <a:spcPts val="0"/>
              </a:spcBef>
              <a:spcAft>
                <a:spcPts val="0"/>
              </a:spcAft>
              <a:buClr>
                <a:srgbClr val="002060"/>
              </a:buClr>
              <a:buSzPts val="6600"/>
              <a:buFont typeface="Microsoft JhengHei"/>
              <a:buNone/>
            </a:pPr>
            <a:r>
              <a:rPr lang="zh-TW" sz="3500">
                <a:latin typeface="Microsoft JhengHei"/>
                <a:ea typeface="Microsoft JhengHei"/>
                <a:cs typeface="Microsoft JhengHei"/>
                <a:sym typeface="Microsoft JhengHei"/>
              </a:rPr>
              <a:t>      部分外送點餐平台要綁定信用卡，2021年7月曾有用戶的</a:t>
            </a:r>
            <a:r>
              <a:rPr lang="zh-TW" sz="3500">
                <a:solidFill>
                  <a:srgbClr val="FFE599"/>
                </a:solidFill>
                <a:highlight>
                  <a:srgbClr val="434343"/>
                </a:highlight>
                <a:latin typeface="Microsoft JhengHei"/>
                <a:ea typeface="Microsoft JhengHei"/>
                <a:cs typeface="Microsoft JhengHei"/>
                <a:sym typeface="Microsoft JhengHei"/>
              </a:rPr>
              <a:t>信用卡資料</a:t>
            </a:r>
            <a:r>
              <a:rPr lang="zh-TW" sz="3500">
                <a:latin typeface="Microsoft JhengHei"/>
                <a:ea typeface="Microsoft JhengHei"/>
                <a:cs typeface="Microsoft JhengHei"/>
                <a:sym typeface="Microsoft JhengHei"/>
              </a:rPr>
              <a:t>被駭客竊取，信用卡遭盜刷十萬元。</a:t>
            </a:r>
            <a:endParaRPr sz="3500">
              <a:latin typeface="Microsoft JhengHei"/>
              <a:ea typeface="Microsoft JhengHei"/>
              <a:cs typeface="Microsoft JhengHei"/>
              <a:sym typeface="Microsoft JhengHei"/>
            </a:endParaRPr>
          </a:p>
          <a:p>
            <a:pPr indent="0" lvl="0" marL="0" rtl="0" algn="r">
              <a:lnSpc>
                <a:spcPct val="115000"/>
              </a:lnSpc>
              <a:spcBef>
                <a:spcPts val="0"/>
              </a:spcBef>
              <a:spcAft>
                <a:spcPts val="0"/>
              </a:spcAft>
              <a:buClr>
                <a:srgbClr val="002060"/>
              </a:buClr>
              <a:buSzPts val="6600"/>
              <a:buFont typeface="Microsoft JhengHei"/>
              <a:buNone/>
            </a:pPr>
            <a:r>
              <a:t/>
            </a:r>
            <a:endParaRPr sz="1400">
              <a:latin typeface="Microsoft JhengHei"/>
              <a:ea typeface="Microsoft JhengHei"/>
              <a:cs typeface="Microsoft JhengHei"/>
              <a:sym typeface="Microsoft JhengHei"/>
            </a:endParaRPr>
          </a:p>
          <a:p>
            <a:pPr indent="0" lvl="0" marL="0" rtl="0" algn="r">
              <a:lnSpc>
                <a:spcPct val="115000"/>
              </a:lnSpc>
              <a:spcBef>
                <a:spcPts val="0"/>
              </a:spcBef>
              <a:spcAft>
                <a:spcPts val="0"/>
              </a:spcAft>
              <a:buClr>
                <a:srgbClr val="002060"/>
              </a:buClr>
              <a:buSzPts val="6600"/>
              <a:buFont typeface="Microsoft JhengHei"/>
              <a:buNone/>
            </a:pPr>
            <a:r>
              <a:rPr lang="zh-TW" sz="1800">
                <a:latin typeface="Microsoft JhengHei"/>
                <a:ea typeface="Microsoft JhengHei"/>
                <a:cs typeface="Microsoft JhengHei"/>
                <a:sym typeface="Microsoft JhengHei"/>
              </a:rPr>
              <a:t>蘋果新聞網2019.09.02</a:t>
            </a:r>
            <a:endParaRPr sz="1800">
              <a:latin typeface="Microsoft JhengHei"/>
              <a:ea typeface="Microsoft JhengHei"/>
              <a:cs typeface="Microsoft JhengHei"/>
              <a:sym typeface="Microsoft JhengHei"/>
            </a:endParaRPr>
          </a:p>
          <a:p>
            <a:pPr indent="0" lvl="0" marL="0" rtl="0" algn="r">
              <a:lnSpc>
                <a:spcPct val="115000"/>
              </a:lnSpc>
              <a:spcBef>
                <a:spcPts val="0"/>
              </a:spcBef>
              <a:spcAft>
                <a:spcPts val="0"/>
              </a:spcAft>
              <a:buClr>
                <a:srgbClr val="002060"/>
              </a:buClr>
              <a:buSzPts val="6600"/>
              <a:buFont typeface="Microsoft JhengHei"/>
              <a:buNone/>
            </a:pPr>
            <a:r>
              <a:rPr lang="zh-TW" sz="1800">
                <a:latin typeface="Microsoft JhengHei"/>
                <a:ea typeface="Microsoft JhengHei"/>
                <a:cs typeface="Microsoft JhengHei"/>
                <a:sym typeface="Microsoft JhengHei"/>
              </a:rPr>
              <a:t>TVBS新聞網2021.07.23</a:t>
            </a:r>
            <a:endParaRPr sz="1800">
              <a:latin typeface="Microsoft JhengHei"/>
              <a:ea typeface="Microsoft JhengHei"/>
              <a:cs typeface="Microsoft JhengHei"/>
              <a:sym typeface="Microsoft JhengHei"/>
            </a:endParaRPr>
          </a:p>
        </p:txBody>
      </p:sp>
      <p:sp>
        <p:nvSpPr>
          <p:cNvPr id="237" name="Google Shape;237;p17"/>
          <p:cNvSpPr txBox="1"/>
          <p:nvPr/>
        </p:nvSpPr>
        <p:spPr>
          <a:xfrm>
            <a:off x="0" y="351575"/>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知名數位點餐外送平台爆發個資外洩！</a:t>
            </a:r>
            <a:endParaRPr b="0" i="0" sz="4800" u="none" cap="none" strike="noStrike">
              <a:solidFill>
                <a:schemeClr val="lt1"/>
              </a:solidFill>
              <a:latin typeface="Arial"/>
              <a:ea typeface="Arial"/>
              <a:cs typeface="Arial"/>
              <a:sym typeface="Arial"/>
            </a:endParaRPr>
          </a:p>
        </p:txBody>
      </p:sp>
      <p:pic>
        <p:nvPicPr>
          <p:cNvPr id="238" name="Google Shape;238;p17"/>
          <p:cNvPicPr preferRelativeResize="0"/>
          <p:nvPr/>
        </p:nvPicPr>
        <p:blipFill rotWithShape="1">
          <a:blip r:embed="rId3">
            <a:alphaModFix/>
          </a:blip>
          <a:srcRect b="41472" l="26723" r="27288" t="8936"/>
          <a:stretch/>
        </p:blipFill>
        <p:spPr>
          <a:xfrm rot="14">
            <a:off x="4062225" y="5223753"/>
            <a:ext cx="1388924" cy="14232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ppt_w</p:attrName>
                                        </p:attrNameLst>
                                      </p:cBhvr>
                                      <p:tavLst>
                                        <p:tav fmla="" tm="0">
                                          <p:val>
                                            <p:strVal val="0"/>
                                          </p:val>
                                        </p:tav>
                                        <p:tav fmla="" tm="100000">
                                          <p:val>
                                            <p:strVal val="#ppt_w"/>
                                          </p:val>
                                        </p:tav>
                                      </p:tavLst>
                                    </p:anim>
                                    <p:anim calcmode="lin" valueType="num">
                                      <p:cBhvr additive="base">
                                        <p:cTn dur="500"/>
                                        <p:tgtEl>
                                          <p:spTgt spid="237"/>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6">
                                            <p:txEl>
                                              <p:pRg end="0" st="0"/>
                                            </p:txEl>
                                          </p:spTgt>
                                        </p:tgtEl>
                                        <p:attrNameLst>
                                          <p:attrName>style.visibility</p:attrName>
                                        </p:attrNameLst>
                                      </p:cBhvr>
                                      <p:to>
                                        <p:strVal val="visible"/>
                                      </p:to>
                                    </p:set>
                                    <p:animEffect filter="fade" transition="in">
                                      <p:cBhvr>
                                        <p:cTn dur="500"/>
                                        <p:tgtEl>
                                          <p:spTgt spid="23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6">
                                            <p:txEl>
                                              <p:pRg end="1" st="1"/>
                                            </p:txEl>
                                          </p:spTgt>
                                        </p:tgtEl>
                                        <p:attrNameLst>
                                          <p:attrName>style.visibility</p:attrName>
                                        </p:attrNameLst>
                                      </p:cBhvr>
                                      <p:to>
                                        <p:strVal val="visible"/>
                                      </p:to>
                                    </p:set>
                                    <p:animEffect filter="fade" transition="in">
                                      <p:cBhvr>
                                        <p:cTn dur="500"/>
                                        <p:tgtEl>
                                          <p:spTgt spid="236">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36">
                                            <p:txEl>
                                              <p:pRg end="2" st="2"/>
                                            </p:txEl>
                                          </p:spTgt>
                                        </p:tgtEl>
                                        <p:attrNameLst>
                                          <p:attrName>style.visibility</p:attrName>
                                        </p:attrNameLst>
                                      </p:cBhvr>
                                      <p:to>
                                        <p:strVal val="visible"/>
                                      </p:to>
                                    </p:set>
                                    <p:animEffect filter="fade" transition="in">
                                      <p:cBhvr>
                                        <p:cTn dur="500"/>
                                        <p:tgtEl>
                                          <p:spTgt spid="236">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36">
                                            <p:txEl>
                                              <p:pRg end="3" st="3"/>
                                            </p:txEl>
                                          </p:spTgt>
                                        </p:tgtEl>
                                        <p:attrNameLst>
                                          <p:attrName>style.visibility</p:attrName>
                                        </p:attrNameLst>
                                      </p:cBhvr>
                                      <p:to>
                                        <p:strVal val="visible"/>
                                      </p:to>
                                    </p:set>
                                    <p:animEffect filter="fade" transition="in">
                                      <p:cBhvr>
                                        <p:cTn dur="500"/>
                                        <p:tgtEl>
                                          <p:spTgt spid="236">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36">
                                            <p:txEl>
                                              <p:pRg end="4" st="4"/>
                                            </p:txEl>
                                          </p:spTgt>
                                        </p:tgtEl>
                                        <p:attrNameLst>
                                          <p:attrName>style.visibility</p:attrName>
                                        </p:attrNameLst>
                                      </p:cBhvr>
                                      <p:to>
                                        <p:strVal val="visible"/>
                                      </p:to>
                                    </p:set>
                                    <p:animEffect filter="fade" transition="in">
                                      <p:cBhvr>
                                        <p:cTn dur="500"/>
                                        <p:tgtEl>
                                          <p:spTgt spid="236">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5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2" name="Shape 242"/>
        <p:cNvGrpSpPr/>
        <p:nvPr/>
      </p:nvGrpSpPr>
      <p:grpSpPr>
        <a:xfrm>
          <a:off x="0" y="0"/>
          <a:ext cx="0" cy="0"/>
          <a:chOff x="0" y="0"/>
          <a:chExt cx="0" cy="0"/>
        </a:xfrm>
      </p:grpSpPr>
      <p:pic>
        <p:nvPicPr>
          <p:cNvPr id="243" name="Google Shape;243;p18"/>
          <p:cNvPicPr preferRelativeResize="0"/>
          <p:nvPr/>
        </p:nvPicPr>
        <p:blipFill rotWithShape="1">
          <a:blip r:embed="rId3">
            <a:alphaModFix/>
          </a:blip>
          <a:srcRect b="0" l="59985" r="8820" t="15231"/>
          <a:stretch/>
        </p:blipFill>
        <p:spPr>
          <a:xfrm>
            <a:off x="8182800" y="0"/>
            <a:ext cx="4038050" cy="6858000"/>
          </a:xfrm>
          <a:prstGeom prst="rect">
            <a:avLst/>
          </a:prstGeom>
          <a:noFill/>
          <a:ln>
            <a:noFill/>
          </a:ln>
        </p:spPr>
      </p:pic>
      <p:sp>
        <p:nvSpPr>
          <p:cNvPr id="244" name="Google Shape;244;p18"/>
          <p:cNvSpPr txBox="1"/>
          <p:nvPr/>
        </p:nvSpPr>
        <p:spPr>
          <a:xfrm>
            <a:off x="0" y="5345100"/>
            <a:ext cx="122208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線上課順暢學習需要哪些設備和能力？</a:t>
            </a:r>
            <a:endParaRPr b="0" i="0" sz="4800" u="none" cap="none" strike="noStrike">
              <a:solidFill>
                <a:schemeClr val="lt1"/>
              </a:solidFill>
              <a:latin typeface="Arial"/>
              <a:ea typeface="Arial"/>
              <a:cs typeface="Arial"/>
              <a:sym typeface="Arial"/>
            </a:endParaRPr>
          </a:p>
        </p:txBody>
      </p:sp>
      <p:grpSp>
        <p:nvGrpSpPr>
          <p:cNvPr id="245" name="Google Shape;245;p18"/>
          <p:cNvGrpSpPr/>
          <p:nvPr/>
        </p:nvGrpSpPr>
        <p:grpSpPr>
          <a:xfrm>
            <a:off x="140175" y="498832"/>
            <a:ext cx="7589325" cy="1808431"/>
            <a:chOff x="140175" y="498832"/>
            <a:chExt cx="7589325" cy="1808431"/>
          </a:xfrm>
        </p:grpSpPr>
        <p:sp>
          <p:nvSpPr>
            <p:cNvPr id="246" name="Google Shape;246;p18"/>
            <p:cNvSpPr/>
            <p:nvPr/>
          </p:nvSpPr>
          <p:spPr>
            <a:xfrm>
              <a:off x="2168400" y="583149"/>
              <a:ext cx="5561100" cy="1639800"/>
            </a:xfrm>
            <a:prstGeom prst="wedgeRoundRectCallout">
              <a:avLst>
                <a:gd fmla="val -55398" name="adj1"/>
                <a:gd fmla="val 5293" name="adj2"/>
                <a:gd fmla="val 0" name="adj3"/>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又要線上課，我家每個人都有平板或筆電，妳呢？</a:t>
              </a:r>
              <a:endParaRPr b="0" i="0" sz="3600" u="none" cap="none" strike="noStrike">
                <a:solidFill>
                  <a:srgbClr val="000000"/>
                </a:solidFill>
                <a:latin typeface="Arial"/>
                <a:ea typeface="Arial"/>
                <a:cs typeface="Arial"/>
                <a:sym typeface="Arial"/>
              </a:endParaRPr>
            </a:p>
          </p:txBody>
        </p:sp>
        <p:pic>
          <p:nvPicPr>
            <p:cNvPr id="247" name="Google Shape;247;p18"/>
            <p:cNvPicPr preferRelativeResize="0"/>
            <p:nvPr/>
          </p:nvPicPr>
          <p:blipFill rotWithShape="1">
            <a:blip r:embed="rId4">
              <a:alphaModFix/>
            </a:blip>
            <a:srcRect b="40409" l="24673" r="25055" t="11127"/>
            <a:stretch/>
          </p:blipFill>
          <p:spPr>
            <a:xfrm>
              <a:off x="140175" y="498832"/>
              <a:ext cx="1965750" cy="1808431"/>
            </a:xfrm>
            <a:prstGeom prst="rect">
              <a:avLst/>
            </a:prstGeom>
            <a:noFill/>
            <a:ln>
              <a:noFill/>
            </a:ln>
          </p:spPr>
        </p:pic>
      </p:grpSp>
      <p:grpSp>
        <p:nvGrpSpPr>
          <p:cNvPr id="248" name="Google Shape;248;p18"/>
          <p:cNvGrpSpPr/>
          <p:nvPr/>
        </p:nvGrpSpPr>
        <p:grpSpPr>
          <a:xfrm>
            <a:off x="291843" y="2574275"/>
            <a:ext cx="7437657" cy="2604600"/>
            <a:chOff x="291843" y="2574275"/>
            <a:chExt cx="7437657" cy="2604600"/>
          </a:xfrm>
        </p:grpSpPr>
        <p:sp>
          <p:nvSpPr>
            <p:cNvPr id="249" name="Google Shape;249;p18"/>
            <p:cNvSpPr/>
            <p:nvPr/>
          </p:nvSpPr>
          <p:spPr>
            <a:xfrm>
              <a:off x="2168400" y="2574275"/>
              <a:ext cx="5561100" cy="2604600"/>
            </a:xfrm>
            <a:prstGeom prst="wedgeRoundRectCallout">
              <a:avLst>
                <a:gd fmla="val -58729" name="adj1"/>
                <a:gd fmla="val -5113" name="adj2"/>
                <a:gd fmla="val 0" name="adj3"/>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我家只有手機，還好可以向學校申請平板來用。</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但是我家網路很不給力，我擔心上課會斷線......</a:t>
              </a:r>
              <a:endParaRPr b="0" i="0" sz="3600" u="none" cap="none" strike="noStrike">
                <a:solidFill>
                  <a:srgbClr val="000000"/>
                </a:solidFill>
                <a:latin typeface="Arial"/>
                <a:ea typeface="Arial"/>
                <a:cs typeface="Arial"/>
                <a:sym typeface="Arial"/>
              </a:endParaRPr>
            </a:p>
          </p:txBody>
        </p:sp>
        <p:pic>
          <p:nvPicPr>
            <p:cNvPr id="250" name="Google Shape;250;p18"/>
            <p:cNvPicPr preferRelativeResize="0"/>
            <p:nvPr/>
          </p:nvPicPr>
          <p:blipFill rotWithShape="1">
            <a:blip r:embed="rId5">
              <a:alphaModFix/>
            </a:blip>
            <a:srcRect b="37258" l="27597" r="25113" t="7104"/>
            <a:stretch/>
          </p:blipFill>
          <p:spPr>
            <a:xfrm>
              <a:off x="291843" y="2574275"/>
              <a:ext cx="1617632" cy="1808450"/>
            </a:xfrm>
            <a:prstGeom prst="rect">
              <a:avLst/>
            </a:prstGeom>
            <a:noFill/>
            <a:ln>
              <a:noFill/>
            </a:ln>
          </p:spPr>
        </p:pic>
      </p:grpSp>
      <p:sp>
        <p:nvSpPr>
          <p:cNvPr id="251" name="Google Shape;251;p18"/>
          <p:cNvSpPr txBox="1"/>
          <p:nvPr/>
        </p:nvSpPr>
        <p:spPr>
          <a:xfrm>
            <a:off x="0" y="0"/>
            <a:ext cx="12220800" cy="5370000"/>
          </a:xfrm>
          <a:prstGeom prst="rect">
            <a:avLst/>
          </a:prstGeom>
          <a:solidFill>
            <a:schemeClr val="dk2"/>
          </a:solidFill>
          <a:ln>
            <a:noFill/>
          </a:ln>
        </p:spPr>
        <p:txBody>
          <a:bodyPr anchorCtr="0" anchor="t" bIns="91425" lIns="91425" spcFirstLastPara="1" rIns="91425" wrap="square" tIns="91425">
            <a:spAutoFit/>
          </a:bodyPr>
          <a:lstStyle/>
          <a:p>
            <a:pPr indent="0" lvl="0" marL="630000" marR="280657" rtl="0" algn="l">
              <a:lnSpc>
                <a:spcPct val="100000"/>
              </a:lnSpc>
              <a:spcBef>
                <a:spcPts val="0"/>
              </a:spcBef>
              <a:spcAft>
                <a:spcPts val="0"/>
              </a:spcAft>
              <a:buClr>
                <a:srgbClr val="000000"/>
              </a:buClr>
              <a:buSzPts val="4800"/>
              <a:buFont typeface="Arial"/>
              <a:buNone/>
            </a:pPr>
            <a:r>
              <a:t/>
            </a:r>
            <a:endParaRPr sz="4800">
              <a:solidFill>
                <a:schemeClr val="lt1"/>
              </a:solidFill>
            </a:endParaRPr>
          </a:p>
          <a:p>
            <a:pPr indent="0" lvl="0" marL="630000" marR="280657" rtl="0" algn="l">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不會當機的載具(平板或筆電)、耳機、</a:t>
            </a:r>
            <a:endParaRPr b="0" i="0" sz="4800" u="none" cap="none" strike="noStrike">
              <a:solidFill>
                <a:schemeClr val="lt1"/>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麥克風、鏡頭、攝影機、穩定的網路、</a:t>
            </a:r>
            <a:endParaRPr b="0" i="0" sz="4800" u="none" cap="none" strike="noStrike">
              <a:solidFill>
                <a:schemeClr val="lt1"/>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學生帳號(電子郵件)、熟悉平板或筆電的操作技巧、具備數位學習平台使用的能力(GoogleClassroom、均一、因材網......)</a:t>
            </a:r>
            <a:endParaRPr b="0" i="0" sz="4800" u="none" cap="none" strike="noStrike">
              <a:solidFill>
                <a:schemeClr val="lt1"/>
              </a:solidFill>
              <a:latin typeface="Arial"/>
              <a:ea typeface="Arial"/>
              <a:cs typeface="Arial"/>
              <a:sym typeface="Arial"/>
            </a:endParaRPr>
          </a:p>
          <a:p>
            <a:pPr indent="0" lvl="0" marL="630000" marR="280657" rtl="0" algn="l">
              <a:lnSpc>
                <a:spcPct val="100000"/>
              </a:lnSpc>
              <a:spcBef>
                <a:spcPts val="0"/>
              </a:spcBef>
              <a:spcAft>
                <a:spcPts val="0"/>
              </a:spcAft>
              <a:buClr>
                <a:srgbClr val="000000"/>
              </a:buClr>
              <a:buSzPts val="4800"/>
              <a:buFont typeface="Arial"/>
              <a:buNone/>
            </a:pPr>
            <a:r>
              <a:t/>
            </a:r>
            <a:endParaRPr sz="48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5" name="Shape 255"/>
        <p:cNvGrpSpPr/>
        <p:nvPr/>
      </p:nvGrpSpPr>
      <p:grpSpPr>
        <a:xfrm>
          <a:off x="0" y="0"/>
          <a:ext cx="0" cy="0"/>
          <a:chOff x="0" y="0"/>
          <a:chExt cx="0" cy="0"/>
        </a:xfrm>
      </p:grpSpPr>
      <p:pic>
        <p:nvPicPr>
          <p:cNvPr id="256" name="Google Shape;256;p19"/>
          <p:cNvPicPr preferRelativeResize="0"/>
          <p:nvPr/>
        </p:nvPicPr>
        <p:blipFill rotWithShape="1">
          <a:blip r:embed="rId3">
            <a:alphaModFix amt="50000"/>
          </a:blip>
          <a:srcRect b="0" l="59985" r="8820" t="15231"/>
          <a:stretch/>
        </p:blipFill>
        <p:spPr>
          <a:xfrm>
            <a:off x="8182800" y="0"/>
            <a:ext cx="4038050" cy="6858000"/>
          </a:xfrm>
          <a:prstGeom prst="rect">
            <a:avLst/>
          </a:prstGeom>
          <a:noFill/>
          <a:ln>
            <a:noFill/>
          </a:ln>
        </p:spPr>
      </p:pic>
      <p:sp>
        <p:nvSpPr>
          <p:cNvPr id="257" name="Google Shape;257;p19"/>
          <p:cNvSpPr txBox="1"/>
          <p:nvPr/>
        </p:nvSpPr>
        <p:spPr>
          <a:xfrm>
            <a:off x="0" y="428500"/>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沒有這些設備和能力可能導致什麼問題？</a:t>
            </a:r>
            <a:endParaRPr b="0" i="0" sz="4800" u="none" cap="none" strike="noStrike">
              <a:solidFill>
                <a:schemeClr val="lt1"/>
              </a:solidFill>
              <a:latin typeface="Arial"/>
              <a:ea typeface="Arial"/>
              <a:cs typeface="Arial"/>
              <a:sym typeface="Arial"/>
            </a:endParaRPr>
          </a:p>
        </p:txBody>
      </p:sp>
      <p:sp>
        <p:nvSpPr>
          <p:cNvPr id="258" name="Google Shape;258;p19"/>
          <p:cNvSpPr txBox="1"/>
          <p:nvPr/>
        </p:nvSpPr>
        <p:spPr>
          <a:xfrm>
            <a:off x="0" y="1413700"/>
            <a:ext cx="12192000" cy="5444400"/>
          </a:xfrm>
          <a:prstGeom prst="rect">
            <a:avLst/>
          </a:prstGeom>
          <a:solidFill>
            <a:srgbClr val="E7E6E6"/>
          </a:solidFill>
          <a:ln>
            <a:noFill/>
          </a:ln>
        </p:spPr>
        <p:txBody>
          <a:bodyPr anchorCtr="0" anchor="ctr" bIns="91425" lIns="91425" spcFirstLastPara="1" rIns="91425" wrap="square" tIns="91425">
            <a:noAutofit/>
          </a:bodyPr>
          <a:lstStyle/>
          <a:p>
            <a:pPr indent="0" lvl="0" marL="899999" marR="280657" rtl="0" algn="l">
              <a:lnSpc>
                <a:spcPct val="100000"/>
              </a:lnSpc>
              <a:spcBef>
                <a:spcPts val="0"/>
              </a:spcBef>
              <a:spcAft>
                <a:spcPts val="0"/>
              </a:spcAft>
              <a:buClr>
                <a:srgbClr val="000000"/>
              </a:buClr>
              <a:buSzPts val="3600"/>
              <a:buFont typeface="Arial"/>
              <a:buNone/>
            </a:pPr>
            <a:r>
              <a:rPr b="1" i="0" lang="zh-TW" sz="3600" u="none" cap="none" strike="noStrike">
                <a:solidFill>
                  <a:srgbClr val="434343"/>
                </a:solidFill>
                <a:latin typeface="Arial"/>
                <a:ea typeface="Arial"/>
                <a:cs typeface="Arial"/>
                <a:sym typeface="Arial"/>
              </a:rPr>
              <a:t>穩定的載具(平板或筆電)、耳機、麥克風、鏡頭、</a:t>
            </a:r>
            <a:endParaRPr b="1" i="0" sz="3600" u="none" cap="none" strike="noStrike">
              <a:solidFill>
                <a:srgbClr val="434343"/>
              </a:solidFill>
              <a:latin typeface="Arial"/>
              <a:ea typeface="Arial"/>
              <a:cs typeface="Arial"/>
              <a:sym typeface="Arial"/>
            </a:endParaRPr>
          </a:p>
          <a:p>
            <a:pPr indent="0" lvl="0" marL="899999" marR="280657" rtl="0" algn="l">
              <a:lnSpc>
                <a:spcPct val="100000"/>
              </a:lnSpc>
              <a:spcBef>
                <a:spcPts val="0"/>
              </a:spcBef>
              <a:spcAft>
                <a:spcPts val="0"/>
              </a:spcAft>
              <a:buClr>
                <a:srgbClr val="000000"/>
              </a:buClr>
              <a:buSzPts val="3600"/>
              <a:buFont typeface="Arial"/>
              <a:buNone/>
            </a:pPr>
            <a:r>
              <a:rPr b="1" i="0" lang="zh-TW" sz="3600" u="none" cap="none" strike="noStrike">
                <a:solidFill>
                  <a:srgbClr val="434343"/>
                </a:solidFill>
                <a:latin typeface="Arial"/>
                <a:ea typeface="Arial"/>
                <a:cs typeface="Arial"/>
                <a:sym typeface="Arial"/>
              </a:rPr>
              <a:t>攝影機、穩定的網路</a:t>
            </a:r>
            <a:r>
              <a:rPr b="0" i="0" lang="zh-TW" sz="3600" u="none" cap="none" strike="noStrike">
                <a:solidFill>
                  <a:schemeClr val="dk1"/>
                </a:solidFill>
                <a:latin typeface="Arial"/>
                <a:ea typeface="Arial"/>
                <a:cs typeface="Arial"/>
                <a:sym typeface="Arial"/>
              </a:rPr>
              <a:t>、</a:t>
            </a:r>
            <a:r>
              <a:rPr b="1" i="0" lang="zh-TW" sz="3600" u="none" cap="none" strike="noStrike">
                <a:solidFill>
                  <a:srgbClr val="134F5C"/>
                </a:solidFill>
                <a:latin typeface="Arial"/>
                <a:ea typeface="Arial"/>
                <a:cs typeface="Arial"/>
                <a:sym typeface="Arial"/>
              </a:rPr>
              <a:t>學生帳號(電子郵件)操作、</a:t>
            </a:r>
            <a:endParaRPr b="1" i="0" sz="3600" u="none" cap="none" strike="noStrike">
              <a:solidFill>
                <a:srgbClr val="134F5C"/>
              </a:solidFill>
              <a:latin typeface="Arial"/>
              <a:ea typeface="Arial"/>
              <a:cs typeface="Arial"/>
              <a:sym typeface="Arial"/>
            </a:endParaRPr>
          </a:p>
          <a:p>
            <a:pPr indent="0" lvl="0" marL="899999" marR="280657" rtl="0" algn="l">
              <a:lnSpc>
                <a:spcPct val="100000"/>
              </a:lnSpc>
              <a:spcBef>
                <a:spcPts val="0"/>
              </a:spcBef>
              <a:spcAft>
                <a:spcPts val="0"/>
              </a:spcAft>
              <a:buClr>
                <a:srgbClr val="000000"/>
              </a:buClr>
              <a:buSzPts val="3600"/>
              <a:buFont typeface="Arial"/>
              <a:buNone/>
            </a:pPr>
            <a:r>
              <a:rPr b="1" i="0" lang="zh-TW" sz="3600" u="none" cap="none" strike="noStrike">
                <a:solidFill>
                  <a:srgbClr val="134F5C"/>
                </a:solidFill>
                <a:latin typeface="Arial"/>
                <a:ea typeface="Arial"/>
                <a:cs typeface="Arial"/>
                <a:sym typeface="Arial"/>
              </a:rPr>
              <a:t>平板或筆電的操作技巧、數位學習平台使用的能力</a:t>
            </a:r>
            <a:endParaRPr b="1" i="0" sz="3600" u="none" cap="none" strike="noStrike">
              <a:solidFill>
                <a:srgbClr val="134F5C"/>
              </a:solidFill>
              <a:latin typeface="Arial"/>
              <a:ea typeface="Arial"/>
              <a:cs typeface="Arial"/>
              <a:sym typeface="Arial"/>
            </a:endParaRPr>
          </a:p>
          <a:p>
            <a:pPr indent="0" lvl="0" marL="540000" marR="280657"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Arial"/>
              <a:ea typeface="Arial"/>
              <a:cs typeface="Arial"/>
              <a:sym typeface="Arial"/>
            </a:endParaRPr>
          </a:p>
          <a:p>
            <a:pPr indent="0" lvl="0" marL="540000" marR="280657"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Arial"/>
              <a:ea typeface="Arial"/>
              <a:cs typeface="Arial"/>
              <a:sym typeface="Arial"/>
            </a:endParaRPr>
          </a:p>
          <a:p>
            <a:pPr indent="0" lvl="0" marL="540000" marR="280657"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Arial"/>
              <a:ea typeface="Arial"/>
              <a:cs typeface="Arial"/>
              <a:sym typeface="Arial"/>
            </a:endParaRPr>
          </a:p>
          <a:p>
            <a:pPr indent="0" lvl="0" marL="540000" marR="280657"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Arial"/>
              <a:ea typeface="Arial"/>
              <a:cs typeface="Arial"/>
              <a:sym typeface="Arial"/>
            </a:endParaRPr>
          </a:p>
          <a:p>
            <a:pPr indent="0" lvl="0" marL="0" marR="280657"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Arial"/>
              <a:ea typeface="Arial"/>
              <a:cs typeface="Arial"/>
              <a:sym typeface="Arial"/>
            </a:endParaRPr>
          </a:p>
        </p:txBody>
      </p:sp>
      <p:pic>
        <p:nvPicPr>
          <p:cNvPr id="259" name="Google Shape;259;p19"/>
          <p:cNvPicPr preferRelativeResize="0"/>
          <p:nvPr/>
        </p:nvPicPr>
        <p:blipFill rotWithShape="1">
          <a:blip r:embed="rId4">
            <a:alphaModFix/>
          </a:blip>
          <a:srcRect b="7073" l="0" r="0" t="7074"/>
          <a:stretch/>
        </p:blipFill>
        <p:spPr>
          <a:xfrm>
            <a:off x="2015613" y="4010600"/>
            <a:ext cx="8160774" cy="2646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9"/>
                                        </p:tgtEl>
                                        <p:attrNameLst>
                                          <p:attrName>style.visibility</p:attrName>
                                        </p:attrNameLst>
                                      </p:cBhvr>
                                      <p:to>
                                        <p:strVal val="visible"/>
                                      </p:to>
                                    </p:set>
                                    <p:anim calcmode="lin" valueType="num">
                                      <p:cBhvr additive="base">
                                        <p:cTn dur="500"/>
                                        <p:tgtEl>
                                          <p:spTgt spid="259"/>
                                        </p:tgtEl>
                                        <p:attrNameLst>
                                          <p:attrName>ppt_w</p:attrName>
                                        </p:attrNameLst>
                                      </p:cBhvr>
                                      <p:tavLst>
                                        <p:tav fmla="" tm="0">
                                          <p:val>
                                            <p:strVal val="0"/>
                                          </p:val>
                                        </p:tav>
                                        <p:tav fmla="" tm="100000">
                                          <p:val>
                                            <p:strVal val="#ppt_w"/>
                                          </p:val>
                                        </p:tav>
                                      </p:tavLst>
                                    </p:anim>
                                    <p:anim calcmode="lin" valueType="num">
                                      <p:cBhvr additive="base">
                                        <p:cTn dur="500"/>
                                        <p:tgtEl>
                                          <p:spTgt spid="25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9" name="Shape 99"/>
        <p:cNvGrpSpPr/>
        <p:nvPr/>
      </p:nvGrpSpPr>
      <p:grpSpPr>
        <a:xfrm>
          <a:off x="0" y="0"/>
          <a:ext cx="0" cy="0"/>
          <a:chOff x="0" y="0"/>
          <a:chExt cx="0" cy="0"/>
        </a:xfrm>
      </p:grpSpPr>
      <p:sp>
        <p:nvSpPr>
          <p:cNvPr id="100" name="Google Shape;100;p2"/>
          <p:cNvSpPr txBox="1"/>
          <p:nvPr/>
        </p:nvSpPr>
        <p:spPr>
          <a:xfrm>
            <a:off x="407275" y="762000"/>
            <a:ext cx="30744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學習目標</a:t>
            </a:r>
            <a:endParaRPr b="0" i="0" sz="4800" u="none" cap="none" strike="noStrike">
              <a:solidFill>
                <a:schemeClr val="lt1"/>
              </a:solidFill>
              <a:latin typeface="Arial"/>
              <a:ea typeface="Arial"/>
              <a:cs typeface="Arial"/>
              <a:sym typeface="Arial"/>
            </a:endParaRPr>
          </a:p>
        </p:txBody>
      </p:sp>
      <p:sp>
        <p:nvSpPr>
          <p:cNvPr id="101" name="Google Shape;101;p2"/>
          <p:cNvSpPr txBox="1"/>
          <p:nvPr/>
        </p:nvSpPr>
        <p:spPr>
          <a:xfrm>
            <a:off x="413850" y="2471050"/>
            <a:ext cx="10022400" cy="326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500"/>
              <a:buFont typeface="Arial"/>
              <a:buNone/>
            </a:pPr>
            <a:r>
              <a:rPr b="0" i="0" lang="zh-TW" sz="4500" u="none" cap="none" strike="noStrike">
                <a:solidFill>
                  <a:schemeClr val="dk1"/>
                </a:solidFill>
                <a:latin typeface="Arial"/>
                <a:ea typeface="Arial"/>
                <a:cs typeface="Arial"/>
                <a:sym typeface="Arial"/>
              </a:rPr>
              <a:t>1.覺察並說出數位生活對人權的影響。</a:t>
            </a:r>
            <a:endParaRPr b="0" i="0" sz="4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4500"/>
              <a:buFont typeface="Arial"/>
              <a:buNone/>
            </a:pPr>
            <a:r>
              <a:rPr b="0" i="0" lang="zh-TW" sz="4500" u="none" cap="none" strike="noStrike">
                <a:solidFill>
                  <a:schemeClr val="dk1"/>
                </a:solidFill>
                <a:latin typeface="Arial"/>
                <a:ea typeface="Arial"/>
                <a:cs typeface="Arial"/>
                <a:sym typeface="Arial"/>
              </a:rPr>
              <a:t>2.理解法律對數位人權侵害的保障。</a:t>
            </a:r>
            <a:endParaRPr b="0" i="0" sz="4500" u="none" cap="none" strike="noStrike">
              <a:solidFill>
                <a:schemeClr val="dk1"/>
              </a:solidFill>
              <a:latin typeface="Arial"/>
              <a:ea typeface="Arial"/>
              <a:cs typeface="Arial"/>
              <a:sym typeface="Arial"/>
            </a:endParaRPr>
          </a:p>
          <a:p>
            <a:pPr indent="-450000" lvl="0" marL="450000" marR="0" rtl="0" algn="l">
              <a:lnSpc>
                <a:spcPct val="115000"/>
              </a:lnSpc>
              <a:spcBef>
                <a:spcPts val="0"/>
              </a:spcBef>
              <a:spcAft>
                <a:spcPts val="0"/>
              </a:spcAft>
              <a:buClr>
                <a:srgbClr val="000000"/>
              </a:buClr>
              <a:buSzPts val="4500"/>
              <a:buFont typeface="Arial"/>
              <a:buNone/>
            </a:pPr>
            <a:r>
              <a:rPr b="0" i="0" lang="zh-TW" sz="4500" u="none" cap="none" strike="noStrike">
                <a:solidFill>
                  <a:schemeClr val="dk1"/>
                </a:solidFill>
                <a:latin typeface="Arial"/>
                <a:ea typeface="Arial"/>
                <a:cs typeface="Arial"/>
                <a:sym typeface="Arial"/>
              </a:rPr>
              <a:t>3.願意保護自己和他人的數位人權，</a:t>
            </a:r>
            <a:endParaRPr b="0" i="0" sz="4500" u="none" cap="none" strike="noStrike">
              <a:solidFill>
                <a:schemeClr val="dk1"/>
              </a:solidFill>
              <a:latin typeface="Arial"/>
              <a:ea typeface="Arial"/>
              <a:cs typeface="Arial"/>
              <a:sym typeface="Arial"/>
            </a:endParaRPr>
          </a:p>
          <a:p>
            <a:pPr indent="0" lvl="0" marL="450000" marR="0" rtl="0" algn="l">
              <a:lnSpc>
                <a:spcPct val="115000"/>
              </a:lnSpc>
              <a:spcBef>
                <a:spcPts val="0"/>
              </a:spcBef>
              <a:spcAft>
                <a:spcPts val="0"/>
              </a:spcAft>
              <a:buClr>
                <a:srgbClr val="000000"/>
              </a:buClr>
              <a:buSzPts val="4500"/>
              <a:buFont typeface="Arial"/>
              <a:buNone/>
            </a:pPr>
            <a:r>
              <a:rPr b="0" i="0" lang="zh-TW" sz="4500" u="none" cap="none" strike="noStrike">
                <a:solidFill>
                  <a:schemeClr val="dk1"/>
                </a:solidFill>
                <a:latin typeface="Arial"/>
                <a:ea typeface="Arial"/>
                <a:cs typeface="Arial"/>
                <a:sym typeface="Arial"/>
              </a:rPr>
              <a:t>並向他人倡議。</a:t>
            </a:r>
            <a:endParaRPr b="0" i="0" sz="45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500"/>
                                        <p:tgtEl>
                                          <p:spTgt spid="10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1">
                                            <p:txEl>
                                              <p:pRg end="0" st="0"/>
                                            </p:txEl>
                                          </p:spTgt>
                                        </p:tgtEl>
                                        <p:attrNameLst>
                                          <p:attrName>style.visibility</p:attrName>
                                        </p:attrNameLst>
                                      </p:cBhvr>
                                      <p:to>
                                        <p:strVal val="visible"/>
                                      </p:to>
                                    </p:set>
                                    <p:animEffect filter="fade" transition="in">
                                      <p:cBhvr>
                                        <p:cTn dur="500"/>
                                        <p:tgtEl>
                                          <p:spTgt spid="101">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1">
                                            <p:txEl>
                                              <p:pRg end="1" st="1"/>
                                            </p:txEl>
                                          </p:spTgt>
                                        </p:tgtEl>
                                        <p:attrNameLst>
                                          <p:attrName>style.visibility</p:attrName>
                                        </p:attrNameLst>
                                      </p:cBhvr>
                                      <p:to>
                                        <p:strVal val="visible"/>
                                      </p:to>
                                    </p:set>
                                    <p:animEffect filter="fade" transition="in">
                                      <p:cBhvr>
                                        <p:cTn dur="500"/>
                                        <p:tgtEl>
                                          <p:spTgt spid="101">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1">
                                            <p:txEl>
                                              <p:pRg end="2" st="2"/>
                                            </p:txEl>
                                          </p:spTgt>
                                        </p:tgtEl>
                                        <p:attrNameLst>
                                          <p:attrName>style.visibility</p:attrName>
                                        </p:attrNameLst>
                                      </p:cBhvr>
                                      <p:to>
                                        <p:strVal val="visible"/>
                                      </p:to>
                                    </p:set>
                                    <p:animEffect filter="fade" transition="in">
                                      <p:cBhvr>
                                        <p:cTn dur="500"/>
                                        <p:tgtEl>
                                          <p:spTgt spid="101">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1">
                                            <p:txEl>
                                              <p:pRg end="3" st="3"/>
                                            </p:txEl>
                                          </p:spTgt>
                                        </p:tgtEl>
                                        <p:attrNameLst>
                                          <p:attrName>style.visibility</p:attrName>
                                        </p:attrNameLst>
                                      </p:cBhvr>
                                      <p:to>
                                        <p:strVal val="visible"/>
                                      </p:to>
                                    </p:set>
                                    <p:animEffect filter="fade" transition="in">
                                      <p:cBhvr>
                                        <p:cTn dur="500"/>
                                        <p:tgtEl>
                                          <p:spTgt spid="10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63" name="Shape 263"/>
        <p:cNvGrpSpPr/>
        <p:nvPr/>
      </p:nvGrpSpPr>
      <p:grpSpPr>
        <a:xfrm>
          <a:off x="0" y="0"/>
          <a:ext cx="0" cy="0"/>
          <a:chOff x="0" y="0"/>
          <a:chExt cx="0" cy="0"/>
        </a:xfrm>
      </p:grpSpPr>
      <p:sp>
        <p:nvSpPr>
          <p:cNvPr id="264" name="Google Shape;264;p20"/>
          <p:cNvSpPr txBox="1"/>
          <p:nvPr>
            <p:ph type="title"/>
          </p:nvPr>
        </p:nvSpPr>
        <p:spPr>
          <a:xfrm>
            <a:off x="552150" y="1537600"/>
            <a:ext cx="11087700" cy="52134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002060"/>
              </a:buClr>
              <a:buSzPts val="6600"/>
              <a:buFont typeface="Microsoft JhengHei"/>
              <a:buNone/>
            </a:pPr>
            <a:r>
              <a:rPr lang="zh-TW" sz="3400">
                <a:latin typeface="Microsoft JhengHei"/>
                <a:ea typeface="Microsoft JhengHei"/>
                <a:cs typeface="Microsoft JhengHei"/>
                <a:sym typeface="Microsoft JhengHei"/>
              </a:rPr>
              <a:t>      2022年5月，一名國小低年級的小女孩到圖書館準備進行線上課程，但她不知道自己的Google帳號、不清楚老師的會議室代碼，甚至連課本都沒帶，只能不知所措地站在電腦前，家長白天忙於工作也無暇協助孩子的學習，後來在圖書館員的協助下順利進行線上課程。</a:t>
            </a:r>
            <a:endParaRPr sz="3400">
              <a:latin typeface="Microsoft JhengHei"/>
              <a:ea typeface="Microsoft JhengHei"/>
              <a:cs typeface="Microsoft JhengHei"/>
              <a:sym typeface="Microsoft JhengHei"/>
            </a:endParaRPr>
          </a:p>
          <a:p>
            <a:pPr indent="0" lvl="0" marL="0" rtl="0" algn="l">
              <a:lnSpc>
                <a:spcPct val="115000"/>
              </a:lnSpc>
              <a:spcBef>
                <a:spcPts val="0"/>
              </a:spcBef>
              <a:spcAft>
                <a:spcPts val="0"/>
              </a:spcAft>
              <a:buClr>
                <a:srgbClr val="002060"/>
              </a:buClr>
              <a:buSzPts val="6600"/>
              <a:buFont typeface="Microsoft JhengHei"/>
              <a:buNone/>
            </a:pPr>
            <a:r>
              <a:rPr lang="zh-TW" sz="3400">
                <a:latin typeface="Microsoft JhengHei"/>
                <a:ea typeface="Microsoft JhengHei"/>
                <a:cs typeface="Microsoft JhengHei"/>
                <a:sym typeface="Microsoft JhengHei"/>
              </a:rPr>
              <a:t>      線上課程要能順利推展，需要的不只是</a:t>
            </a:r>
            <a:r>
              <a:rPr lang="zh-TW" sz="3400">
                <a:solidFill>
                  <a:srgbClr val="FFE599"/>
                </a:solidFill>
                <a:highlight>
                  <a:srgbClr val="434343"/>
                </a:highlight>
                <a:latin typeface="Microsoft JhengHei"/>
                <a:ea typeface="Microsoft JhengHei"/>
                <a:cs typeface="Microsoft JhengHei"/>
                <a:sym typeface="Microsoft JhengHei"/>
              </a:rPr>
              <a:t>設備、網路和數位學習的能力</a:t>
            </a:r>
            <a:r>
              <a:rPr lang="zh-TW" sz="3400">
                <a:latin typeface="Microsoft JhengHei"/>
                <a:ea typeface="Microsoft JhengHei"/>
                <a:cs typeface="Microsoft JhengHei"/>
                <a:sym typeface="Microsoft JhengHei"/>
              </a:rPr>
              <a:t>，還要有</a:t>
            </a:r>
            <a:r>
              <a:rPr lang="zh-TW" sz="3400">
                <a:solidFill>
                  <a:srgbClr val="FFE599"/>
                </a:solidFill>
                <a:highlight>
                  <a:srgbClr val="434343"/>
                </a:highlight>
                <a:latin typeface="Microsoft JhengHei"/>
                <a:ea typeface="Microsoft JhengHei"/>
                <a:cs typeface="Microsoft JhengHei"/>
                <a:sym typeface="Microsoft JhengHei"/>
              </a:rPr>
              <a:t>照顧者的引導及協助</a:t>
            </a:r>
            <a:r>
              <a:rPr lang="zh-TW" sz="3400">
                <a:latin typeface="Microsoft JhengHei"/>
                <a:ea typeface="Microsoft JhengHei"/>
                <a:cs typeface="Microsoft JhengHei"/>
                <a:sym typeface="Microsoft JhengHei"/>
              </a:rPr>
              <a:t>。</a:t>
            </a:r>
            <a:endParaRPr sz="3400">
              <a:latin typeface="Microsoft JhengHei"/>
              <a:ea typeface="Microsoft JhengHei"/>
              <a:cs typeface="Microsoft JhengHei"/>
              <a:sym typeface="Microsoft JhengHei"/>
            </a:endParaRPr>
          </a:p>
          <a:p>
            <a:pPr indent="0" lvl="0" marL="0" rtl="0" algn="r">
              <a:lnSpc>
                <a:spcPct val="115000"/>
              </a:lnSpc>
              <a:spcBef>
                <a:spcPts val="0"/>
              </a:spcBef>
              <a:spcAft>
                <a:spcPts val="0"/>
              </a:spcAft>
              <a:buClr>
                <a:srgbClr val="002060"/>
              </a:buClr>
              <a:buSzPts val="6600"/>
              <a:buFont typeface="Microsoft JhengHei"/>
              <a:buNone/>
            </a:pPr>
            <a:r>
              <a:rPr lang="zh-TW" sz="1700">
                <a:latin typeface="Microsoft JhengHei"/>
                <a:ea typeface="Microsoft JhengHei"/>
                <a:cs typeface="Microsoft JhengHei"/>
                <a:sym typeface="Microsoft JhengHei"/>
              </a:rPr>
              <a:t>蘋果新聞2022.05.22</a:t>
            </a:r>
            <a:endParaRPr sz="1700">
              <a:latin typeface="Microsoft JhengHei"/>
              <a:ea typeface="Microsoft JhengHei"/>
              <a:cs typeface="Microsoft JhengHei"/>
              <a:sym typeface="Microsoft JhengHei"/>
            </a:endParaRPr>
          </a:p>
        </p:txBody>
      </p:sp>
      <p:sp>
        <p:nvSpPr>
          <p:cNvPr id="265" name="Google Shape;265;p20"/>
          <p:cNvSpPr txBox="1"/>
          <p:nvPr/>
        </p:nvSpPr>
        <p:spPr>
          <a:xfrm>
            <a:off x="0" y="351575"/>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疫情下的線上教學擴大學習落差</a:t>
            </a:r>
            <a:endParaRPr b="0" i="0" sz="4800" u="none" cap="none" strike="noStrike">
              <a:solidFill>
                <a:schemeClr val="lt1"/>
              </a:solidFill>
              <a:latin typeface="Arial"/>
              <a:ea typeface="Arial"/>
              <a:cs typeface="Arial"/>
              <a:sym typeface="Arial"/>
            </a:endParaRPr>
          </a:p>
        </p:txBody>
      </p:sp>
      <p:pic>
        <p:nvPicPr>
          <p:cNvPr id="266" name="Google Shape;266;p20"/>
          <p:cNvPicPr preferRelativeResize="0"/>
          <p:nvPr/>
        </p:nvPicPr>
        <p:blipFill rotWithShape="1">
          <a:blip r:embed="rId3">
            <a:alphaModFix/>
          </a:blip>
          <a:srcRect b="42371" l="27764" r="27474" t="10726"/>
          <a:stretch/>
        </p:blipFill>
        <p:spPr>
          <a:xfrm>
            <a:off x="10454500" y="487700"/>
            <a:ext cx="1325400" cy="132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500"/>
                                        <p:tgtEl>
                                          <p:spTgt spid="265"/>
                                        </p:tgtEl>
                                        <p:attrNameLst>
                                          <p:attrName>ppt_w</p:attrName>
                                        </p:attrNameLst>
                                      </p:cBhvr>
                                      <p:tavLst>
                                        <p:tav fmla="" tm="0">
                                          <p:val>
                                            <p:strVal val="0"/>
                                          </p:val>
                                        </p:tav>
                                        <p:tav fmla="" tm="100000">
                                          <p:val>
                                            <p:strVal val="#ppt_w"/>
                                          </p:val>
                                        </p:tav>
                                      </p:tavLst>
                                    </p:anim>
                                    <p:anim calcmode="lin" valueType="num">
                                      <p:cBhvr additive="base">
                                        <p:cTn dur="500"/>
                                        <p:tgtEl>
                                          <p:spTgt spid="265"/>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4">
                                            <p:txEl>
                                              <p:pRg end="0" st="0"/>
                                            </p:txEl>
                                          </p:spTgt>
                                        </p:tgtEl>
                                        <p:attrNameLst>
                                          <p:attrName>style.visibility</p:attrName>
                                        </p:attrNameLst>
                                      </p:cBhvr>
                                      <p:to>
                                        <p:strVal val="visible"/>
                                      </p:to>
                                    </p:set>
                                    <p:animEffect filter="fade" transition="in">
                                      <p:cBhvr>
                                        <p:cTn dur="500"/>
                                        <p:tgtEl>
                                          <p:spTgt spid="26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4">
                                            <p:txEl>
                                              <p:pRg end="1" st="1"/>
                                            </p:txEl>
                                          </p:spTgt>
                                        </p:tgtEl>
                                        <p:attrNameLst>
                                          <p:attrName>style.visibility</p:attrName>
                                        </p:attrNameLst>
                                      </p:cBhvr>
                                      <p:to>
                                        <p:strVal val="visible"/>
                                      </p:to>
                                    </p:set>
                                    <p:animEffect filter="fade" transition="in">
                                      <p:cBhvr>
                                        <p:cTn dur="500"/>
                                        <p:tgtEl>
                                          <p:spTgt spid="264">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64">
                                            <p:txEl>
                                              <p:pRg end="2" st="2"/>
                                            </p:txEl>
                                          </p:spTgt>
                                        </p:tgtEl>
                                        <p:attrNameLst>
                                          <p:attrName>style.visibility</p:attrName>
                                        </p:attrNameLst>
                                      </p:cBhvr>
                                      <p:to>
                                        <p:strVal val="visible"/>
                                      </p:to>
                                    </p:set>
                                    <p:animEffect filter="fade" transition="in">
                                      <p:cBhvr>
                                        <p:cTn dur="500"/>
                                        <p:tgtEl>
                                          <p:spTgt spid="264">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5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70" name="Shape 270"/>
        <p:cNvGrpSpPr/>
        <p:nvPr/>
      </p:nvGrpSpPr>
      <p:grpSpPr>
        <a:xfrm>
          <a:off x="0" y="0"/>
          <a:ext cx="0" cy="0"/>
          <a:chOff x="0" y="0"/>
          <a:chExt cx="0" cy="0"/>
        </a:xfrm>
      </p:grpSpPr>
      <p:grpSp>
        <p:nvGrpSpPr>
          <p:cNvPr id="271" name="Google Shape;271;p21"/>
          <p:cNvGrpSpPr/>
          <p:nvPr/>
        </p:nvGrpSpPr>
        <p:grpSpPr>
          <a:xfrm>
            <a:off x="162975" y="499550"/>
            <a:ext cx="7543650" cy="2177100"/>
            <a:chOff x="162975" y="499550"/>
            <a:chExt cx="7543650" cy="2177100"/>
          </a:xfrm>
        </p:grpSpPr>
        <p:sp>
          <p:nvSpPr>
            <p:cNvPr id="272" name="Google Shape;272;p21"/>
            <p:cNvSpPr/>
            <p:nvPr/>
          </p:nvSpPr>
          <p:spPr>
            <a:xfrm>
              <a:off x="2145525" y="499550"/>
              <a:ext cx="5561100" cy="2177100"/>
            </a:xfrm>
            <a:prstGeom prst="wedgeRoundRectCallout">
              <a:avLst>
                <a:gd fmla="val -58729" name="adj1"/>
                <a:gd fmla="val 178" name="adj2"/>
                <a:gd fmla="val 0" name="adj3"/>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妳看過</a:t>
              </a:r>
              <a:r>
                <a:rPr b="0" i="0" lang="zh-TW" sz="3600" u="sng" cap="none" strike="noStrike">
                  <a:solidFill>
                    <a:srgbClr val="000000"/>
                  </a:solidFill>
                  <a:latin typeface="Arial"/>
                  <a:ea typeface="Arial"/>
                  <a:cs typeface="Arial"/>
                  <a:sym typeface="Arial"/>
                </a:rPr>
                <a:t>阿美</a:t>
              </a:r>
              <a:r>
                <a:rPr b="0" i="0" lang="zh-TW" sz="3600" u="none" cap="none" strike="noStrike">
                  <a:solidFill>
                    <a:srgbClr val="000000"/>
                  </a:solidFill>
                  <a:latin typeface="Arial"/>
                  <a:ea typeface="Arial"/>
                  <a:cs typeface="Arial"/>
                  <a:sym typeface="Arial"/>
                </a:rPr>
                <a:t>po在IG上那張</a:t>
              </a:r>
              <a:r>
                <a:rPr b="0" i="0" lang="zh-TW" sz="3600" u="sng" cap="none" strike="noStrike">
                  <a:solidFill>
                    <a:srgbClr val="000000"/>
                  </a:solidFill>
                  <a:latin typeface="Arial"/>
                  <a:ea typeface="Arial"/>
                  <a:cs typeface="Arial"/>
                  <a:sym typeface="Arial"/>
                </a:rPr>
                <a:t>小雅</a:t>
              </a:r>
              <a:r>
                <a:rPr b="0" i="0" lang="zh-TW" sz="3600" u="none" cap="none" strike="noStrike">
                  <a:solidFill>
                    <a:srgbClr val="000000"/>
                  </a:solidFill>
                  <a:latin typeface="Arial"/>
                  <a:ea typeface="Arial"/>
                  <a:cs typeface="Arial"/>
                  <a:sym typeface="Arial"/>
                </a:rPr>
                <a:t>的照片嗎？</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那張照片被</a:t>
              </a:r>
              <a:r>
                <a:rPr b="0" i="0" lang="zh-TW" sz="3600" u="sng" cap="none" strike="noStrike">
                  <a:solidFill>
                    <a:srgbClr val="000000"/>
                  </a:solidFill>
                  <a:latin typeface="Arial"/>
                  <a:ea typeface="Arial"/>
                  <a:cs typeface="Arial"/>
                  <a:sym typeface="Arial"/>
                </a:rPr>
                <a:t>阿美</a:t>
              </a:r>
              <a:r>
                <a:rPr b="0" i="0" lang="zh-TW" sz="3600" u="none" cap="none" strike="noStrike">
                  <a:solidFill>
                    <a:srgbClr val="000000"/>
                  </a:solidFill>
                  <a:latin typeface="Arial"/>
                  <a:ea typeface="Arial"/>
                  <a:cs typeface="Arial"/>
                  <a:sym typeface="Arial"/>
                </a:rPr>
                <a:t>P得超搞笑的啦😆</a:t>
              </a:r>
              <a:endParaRPr b="0" i="0" sz="3600" u="none" cap="none" strike="noStrike">
                <a:solidFill>
                  <a:srgbClr val="000000"/>
                </a:solidFill>
                <a:latin typeface="Arial"/>
                <a:ea typeface="Arial"/>
                <a:cs typeface="Arial"/>
                <a:sym typeface="Arial"/>
              </a:endParaRPr>
            </a:p>
          </p:txBody>
        </p:sp>
        <p:pic>
          <p:nvPicPr>
            <p:cNvPr id="273" name="Google Shape;273;p21"/>
            <p:cNvPicPr preferRelativeResize="0"/>
            <p:nvPr/>
          </p:nvPicPr>
          <p:blipFill rotWithShape="1">
            <a:blip r:embed="rId3">
              <a:alphaModFix/>
            </a:blip>
            <a:srcRect b="38959" l="23621" r="24801" t="6998"/>
            <a:stretch/>
          </p:blipFill>
          <p:spPr>
            <a:xfrm>
              <a:off x="162975" y="499550"/>
              <a:ext cx="1873776" cy="1873775"/>
            </a:xfrm>
            <a:prstGeom prst="rect">
              <a:avLst/>
            </a:prstGeom>
            <a:noFill/>
            <a:ln>
              <a:noFill/>
            </a:ln>
          </p:spPr>
        </p:pic>
      </p:grpSp>
      <p:grpSp>
        <p:nvGrpSpPr>
          <p:cNvPr id="274" name="Google Shape;274;p21"/>
          <p:cNvGrpSpPr/>
          <p:nvPr/>
        </p:nvGrpSpPr>
        <p:grpSpPr>
          <a:xfrm>
            <a:off x="296525" y="2829900"/>
            <a:ext cx="7426900" cy="2452500"/>
            <a:chOff x="296525" y="2829900"/>
            <a:chExt cx="7426900" cy="2452500"/>
          </a:xfrm>
        </p:grpSpPr>
        <p:sp>
          <p:nvSpPr>
            <p:cNvPr id="275" name="Google Shape;275;p21"/>
            <p:cNvSpPr/>
            <p:nvPr/>
          </p:nvSpPr>
          <p:spPr>
            <a:xfrm>
              <a:off x="2162325" y="2829900"/>
              <a:ext cx="5561100" cy="2452500"/>
            </a:xfrm>
            <a:prstGeom prst="wedgeRoundRectCallout">
              <a:avLst>
                <a:gd fmla="val -58488" name="adj1"/>
                <a:gd fmla="val -2976" name="adj2"/>
                <a:gd fmla="val 0" name="adj3"/>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嗯，我也看到了。</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但是</a:t>
              </a:r>
              <a:r>
                <a:rPr b="0" i="0" lang="zh-TW" sz="3600" u="sng" cap="none" strike="noStrike">
                  <a:solidFill>
                    <a:srgbClr val="000000"/>
                  </a:solidFill>
                  <a:latin typeface="Arial"/>
                  <a:ea typeface="Arial"/>
                  <a:cs typeface="Arial"/>
                  <a:sym typeface="Arial"/>
                </a:rPr>
                <a:t>小雅</a:t>
              </a:r>
              <a:r>
                <a:rPr b="0" i="0" lang="zh-TW" sz="3600" u="none" cap="none" strike="noStrike">
                  <a:solidFill>
                    <a:srgbClr val="000000"/>
                  </a:solidFill>
                  <a:latin typeface="Arial"/>
                  <a:ea typeface="Arial"/>
                  <a:cs typeface="Arial"/>
                  <a:sym typeface="Arial"/>
                </a:rPr>
                <a:t>不知道她IG上的照片被</a:t>
              </a:r>
              <a:r>
                <a:rPr b="0" i="0" lang="zh-TW" sz="3600" u="sng" cap="none" strike="noStrike">
                  <a:solidFill>
                    <a:srgbClr val="000000"/>
                  </a:solidFill>
                  <a:latin typeface="Arial"/>
                  <a:ea typeface="Arial"/>
                  <a:cs typeface="Arial"/>
                  <a:sym typeface="Arial"/>
                </a:rPr>
                <a:t>阿美</a:t>
              </a:r>
              <a:r>
                <a:rPr b="0" i="0" lang="zh-TW" sz="3600" u="none" cap="none" strike="noStrike">
                  <a:solidFill>
                    <a:srgbClr val="000000"/>
                  </a:solidFill>
                  <a:latin typeface="Arial"/>
                  <a:ea typeface="Arial"/>
                  <a:cs typeface="Arial"/>
                  <a:sym typeface="Arial"/>
                </a:rPr>
                <a:t>下載，還拿去P圖然後又上傳......😔</a:t>
              </a:r>
              <a:endParaRPr b="0" i="0" sz="3600" u="none" cap="none" strike="noStrike">
                <a:solidFill>
                  <a:srgbClr val="000000"/>
                </a:solidFill>
                <a:latin typeface="Arial"/>
                <a:ea typeface="Arial"/>
                <a:cs typeface="Arial"/>
                <a:sym typeface="Arial"/>
              </a:endParaRPr>
            </a:p>
          </p:txBody>
        </p:sp>
        <p:pic>
          <p:nvPicPr>
            <p:cNvPr id="276" name="Google Shape;276;p21"/>
            <p:cNvPicPr preferRelativeResize="0"/>
            <p:nvPr/>
          </p:nvPicPr>
          <p:blipFill rotWithShape="1">
            <a:blip r:embed="rId4">
              <a:alphaModFix/>
            </a:blip>
            <a:srcRect b="38239" l="29731" r="30229" t="8592"/>
            <a:stretch/>
          </p:blipFill>
          <p:spPr>
            <a:xfrm>
              <a:off x="296525" y="2829900"/>
              <a:ext cx="1478568" cy="1873775"/>
            </a:xfrm>
            <a:prstGeom prst="rect">
              <a:avLst/>
            </a:prstGeom>
            <a:noFill/>
            <a:ln>
              <a:noFill/>
            </a:ln>
          </p:spPr>
        </p:pic>
      </p:grpSp>
      <p:pic>
        <p:nvPicPr>
          <p:cNvPr id="277" name="Google Shape;277;p21"/>
          <p:cNvPicPr preferRelativeResize="0"/>
          <p:nvPr/>
        </p:nvPicPr>
        <p:blipFill rotWithShape="1">
          <a:blip r:embed="rId5">
            <a:alphaModFix/>
          </a:blip>
          <a:srcRect b="0" l="47658" r="13367" t="0"/>
          <a:stretch/>
        </p:blipFill>
        <p:spPr>
          <a:xfrm>
            <a:off x="8179037" y="1"/>
            <a:ext cx="4012964" cy="6857999"/>
          </a:xfrm>
          <a:prstGeom prst="rect">
            <a:avLst/>
          </a:prstGeom>
          <a:noFill/>
          <a:ln>
            <a:noFill/>
          </a:ln>
        </p:spPr>
      </p:pic>
      <p:sp>
        <p:nvSpPr>
          <p:cNvPr id="278" name="Google Shape;278;p21"/>
          <p:cNvSpPr/>
          <p:nvPr/>
        </p:nvSpPr>
        <p:spPr>
          <a:xfrm>
            <a:off x="0" y="0"/>
            <a:ext cx="12192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21"/>
          <p:cNvSpPr txBox="1"/>
          <p:nvPr/>
        </p:nvSpPr>
        <p:spPr>
          <a:xfrm>
            <a:off x="0" y="4648375"/>
            <a:ext cx="12192000" cy="17238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把別人的肖像照片拿來P圖搞笑後上傳，</a:t>
            </a:r>
            <a:endParaRPr b="0" i="0" sz="4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可能產生什麼問題？</a:t>
            </a:r>
            <a:endParaRPr b="0" i="0" sz="4800" u="none" cap="none" strike="noStrike">
              <a:solidFill>
                <a:schemeClr val="lt1"/>
              </a:solidFill>
              <a:latin typeface="Arial"/>
              <a:ea typeface="Arial"/>
              <a:cs typeface="Arial"/>
              <a:sym typeface="Arial"/>
            </a:endParaRPr>
          </a:p>
        </p:txBody>
      </p:sp>
      <p:pic>
        <p:nvPicPr>
          <p:cNvPr id="280" name="Google Shape;280;p21"/>
          <p:cNvPicPr preferRelativeResize="0"/>
          <p:nvPr/>
        </p:nvPicPr>
        <p:blipFill rotWithShape="1">
          <a:blip r:embed="rId6">
            <a:alphaModFix/>
          </a:blip>
          <a:srcRect b="0" l="0" r="0" t="0"/>
          <a:stretch/>
        </p:blipFill>
        <p:spPr>
          <a:xfrm>
            <a:off x="2375850" y="250575"/>
            <a:ext cx="7440299" cy="45227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500"/>
                                        <p:tgtEl>
                                          <p:spTgt spid="280"/>
                                        </p:tgtEl>
                                        <p:attrNameLst>
                                          <p:attrName>ppt_w</p:attrName>
                                        </p:attrNameLst>
                                      </p:cBhvr>
                                      <p:tavLst>
                                        <p:tav fmla="" tm="0">
                                          <p:val>
                                            <p:strVal val="0"/>
                                          </p:val>
                                        </p:tav>
                                        <p:tav fmla="" tm="100000">
                                          <p:val>
                                            <p:strVal val="#ppt_w"/>
                                          </p:val>
                                        </p:tav>
                                      </p:tavLst>
                                    </p:anim>
                                    <p:anim calcmode="lin" valueType="num">
                                      <p:cBhvr additive="base">
                                        <p:cTn dur="500"/>
                                        <p:tgtEl>
                                          <p:spTgt spid="28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4" name="Shape 284"/>
        <p:cNvGrpSpPr/>
        <p:nvPr/>
      </p:nvGrpSpPr>
      <p:grpSpPr>
        <a:xfrm>
          <a:off x="0" y="0"/>
          <a:ext cx="0" cy="0"/>
          <a:chOff x="0" y="0"/>
          <a:chExt cx="0" cy="0"/>
        </a:xfrm>
      </p:grpSpPr>
      <p:sp>
        <p:nvSpPr>
          <p:cNvPr id="285" name="Google Shape;285;p22"/>
          <p:cNvSpPr txBox="1"/>
          <p:nvPr>
            <p:ph type="title"/>
          </p:nvPr>
        </p:nvSpPr>
        <p:spPr>
          <a:xfrm>
            <a:off x="629700" y="1336775"/>
            <a:ext cx="10932600" cy="49350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002060"/>
              </a:buClr>
              <a:buSzPts val="6600"/>
              <a:buFont typeface="Microsoft JhengHei"/>
              <a:buNone/>
            </a:pPr>
            <a:r>
              <a:rPr lang="zh-TW" sz="3400">
                <a:latin typeface="Microsoft JhengHei"/>
                <a:ea typeface="Microsoft JhengHei"/>
                <a:cs typeface="Microsoft JhengHei"/>
                <a:sym typeface="Microsoft JhengHei"/>
              </a:rPr>
              <a:t>      2021年9月，歌手</a:t>
            </a:r>
            <a:r>
              <a:rPr lang="zh-TW" sz="3400" u="sng">
                <a:latin typeface="Microsoft JhengHei"/>
                <a:ea typeface="Microsoft JhengHei"/>
                <a:cs typeface="Microsoft JhengHei"/>
                <a:sym typeface="Microsoft JhengHei"/>
              </a:rPr>
              <a:t>林俊傑</a:t>
            </a:r>
            <a:r>
              <a:rPr lang="zh-TW" sz="3400">
                <a:latin typeface="Microsoft JhengHei"/>
                <a:ea typeface="Microsoft JhengHei"/>
                <a:cs typeface="Microsoft JhengHei"/>
                <a:sym typeface="Microsoft JhengHei"/>
              </a:rPr>
              <a:t>在社群網站分享的多張</a:t>
            </a:r>
            <a:r>
              <a:rPr lang="zh-TW" sz="3400">
                <a:solidFill>
                  <a:srgbClr val="FFD966"/>
                </a:solidFill>
                <a:highlight>
                  <a:srgbClr val="434343"/>
                </a:highlight>
                <a:latin typeface="Microsoft JhengHei"/>
                <a:ea typeface="Microsoft JhengHei"/>
                <a:cs typeface="Microsoft JhengHei"/>
                <a:sym typeface="Microsoft JhengHei"/>
              </a:rPr>
              <a:t>照片被</a:t>
            </a:r>
            <a:r>
              <a:rPr lang="zh-TW" sz="3400">
                <a:latin typeface="Microsoft JhengHei"/>
                <a:ea typeface="Microsoft JhengHei"/>
                <a:cs typeface="Microsoft JhengHei"/>
                <a:sym typeface="Microsoft JhengHei"/>
              </a:rPr>
              <a:t>一位網紅刻意</a:t>
            </a:r>
            <a:r>
              <a:rPr lang="zh-TW" sz="3400">
                <a:solidFill>
                  <a:srgbClr val="FFD966"/>
                </a:solidFill>
                <a:highlight>
                  <a:srgbClr val="434343"/>
                </a:highlight>
                <a:latin typeface="Microsoft JhengHei"/>
                <a:ea typeface="Microsoft JhengHei"/>
                <a:cs typeface="Microsoft JhengHei"/>
                <a:sym typeface="Microsoft JhengHei"/>
              </a:rPr>
              <a:t>蒐集</a:t>
            </a:r>
            <a:r>
              <a:rPr lang="zh-TW" sz="3400">
                <a:latin typeface="Microsoft JhengHei"/>
                <a:ea typeface="Microsoft JhengHei"/>
                <a:cs typeface="Microsoft JhengHei"/>
                <a:sym typeface="Microsoft JhengHei"/>
              </a:rPr>
              <a:t>，</a:t>
            </a:r>
            <a:r>
              <a:rPr lang="zh-TW" sz="3400">
                <a:solidFill>
                  <a:srgbClr val="FFD966"/>
                </a:solidFill>
                <a:highlight>
                  <a:srgbClr val="434343"/>
                </a:highlight>
                <a:latin typeface="Microsoft JhengHei"/>
                <a:ea typeface="Microsoft JhengHei"/>
                <a:cs typeface="Microsoft JhengHei"/>
                <a:sym typeface="Microsoft JhengHei"/>
              </a:rPr>
              <a:t>P圖惡搞</a:t>
            </a:r>
            <a:r>
              <a:rPr lang="zh-TW" sz="3400">
                <a:latin typeface="Microsoft JhengHei"/>
                <a:ea typeface="Microsoft JhengHei"/>
                <a:cs typeface="Microsoft JhengHei"/>
                <a:sym typeface="Microsoft JhengHei"/>
              </a:rPr>
              <a:t>製作成多不嘲笑揶揄的影片後，網紅將這些嘲笑影片發布在自己的社群平台上供人瀏覽。</a:t>
            </a:r>
            <a:endParaRPr sz="3400">
              <a:latin typeface="Microsoft JhengHei"/>
              <a:ea typeface="Microsoft JhengHei"/>
              <a:cs typeface="Microsoft JhengHei"/>
              <a:sym typeface="Microsoft JhengHei"/>
            </a:endParaRPr>
          </a:p>
          <a:p>
            <a:pPr indent="0" lvl="0" marL="0" rtl="0" algn="l">
              <a:lnSpc>
                <a:spcPct val="115000"/>
              </a:lnSpc>
              <a:spcBef>
                <a:spcPts val="0"/>
              </a:spcBef>
              <a:spcAft>
                <a:spcPts val="0"/>
              </a:spcAft>
              <a:buClr>
                <a:srgbClr val="002060"/>
              </a:buClr>
              <a:buSzPts val="6600"/>
              <a:buFont typeface="Microsoft JhengHei"/>
              <a:buNone/>
            </a:pPr>
            <a:r>
              <a:rPr lang="zh-TW" sz="3400">
                <a:latin typeface="Microsoft JhengHei"/>
                <a:ea typeface="Microsoft JhengHei"/>
                <a:cs typeface="Microsoft JhengHei"/>
                <a:sym typeface="Microsoft JhengHei"/>
              </a:rPr>
              <a:t>      </a:t>
            </a:r>
            <a:r>
              <a:rPr lang="zh-TW" sz="3400" u="sng">
                <a:latin typeface="Microsoft JhengHei"/>
                <a:ea typeface="Microsoft JhengHei"/>
                <a:cs typeface="Microsoft JhengHei"/>
                <a:sym typeface="Microsoft JhengHei"/>
              </a:rPr>
              <a:t>林俊傑</a:t>
            </a:r>
            <a:r>
              <a:rPr lang="zh-TW" sz="3400">
                <a:latin typeface="Microsoft JhengHei"/>
                <a:ea typeface="Microsoft JhengHei"/>
                <a:cs typeface="Microsoft JhengHei"/>
                <a:sym typeface="Microsoft JhengHei"/>
              </a:rPr>
              <a:t>先生因此以</a:t>
            </a:r>
            <a:r>
              <a:rPr lang="zh-TW" sz="3400">
                <a:solidFill>
                  <a:srgbClr val="FFD966"/>
                </a:solidFill>
                <a:highlight>
                  <a:srgbClr val="434343"/>
                </a:highlight>
                <a:latin typeface="Microsoft JhengHei"/>
                <a:ea typeface="Microsoft JhengHei"/>
                <a:cs typeface="Microsoft JhengHei"/>
                <a:sym typeface="Microsoft JhengHei"/>
              </a:rPr>
              <a:t>侵犯肖像權</a:t>
            </a:r>
            <a:r>
              <a:rPr lang="zh-TW" sz="3400">
                <a:latin typeface="Microsoft JhengHei"/>
                <a:ea typeface="Microsoft JhengHei"/>
                <a:cs typeface="Microsoft JhengHei"/>
                <a:sym typeface="Microsoft JhengHei"/>
              </a:rPr>
              <a:t>、</a:t>
            </a:r>
            <a:r>
              <a:rPr lang="zh-TW" sz="3400">
                <a:solidFill>
                  <a:srgbClr val="FFD966"/>
                </a:solidFill>
                <a:highlight>
                  <a:srgbClr val="434343"/>
                </a:highlight>
                <a:latin typeface="Microsoft JhengHei"/>
                <a:ea typeface="Microsoft JhengHei"/>
                <a:cs typeface="Microsoft JhengHei"/>
                <a:sym typeface="Microsoft JhengHei"/>
              </a:rPr>
              <a:t>妨害名譽</a:t>
            </a:r>
            <a:r>
              <a:rPr lang="zh-TW" sz="3400">
                <a:latin typeface="Microsoft JhengHei"/>
                <a:ea typeface="Microsoft JhengHei"/>
                <a:cs typeface="Microsoft JhengHei"/>
                <a:sym typeface="Microsoft JhengHei"/>
              </a:rPr>
              <a:t>等罪名向對方及對方公司提告，並求償經濟損失約新臺幣118萬元。</a:t>
            </a:r>
            <a:endParaRPr sz="3400">
              <a:latin typeface="Microsoft JhengHei"/>
              <a:ea typeface="Microsoft JhengHei"/>
              <a:cs typeface="Microsoft JhengHei"/>
              <a:sym typeface="Microsoft JhengHei"/>
            </a:endParaRPr>
          </a:p>
          <a:p>
            <a:pPr indent="0" lvl="0" marL="0" rtl="0" algn="r">
              <a:lnSpc>
                <a:spcPct val="115000"/>
              </a:lnSpc>
              <a:spcBef>
                <a:spcPts val="0"/>
              </a:spcBef>
              <a:spcAft>
                <a:spcPts val="0"/>
              </a:spcAft>
              <a:buClr>
                <a:srgbClr val="002060"/>
              </a:buClr>
              <a:buSzPts val="6600"/>
              <a:buFont typeface="Microsoft JhengHei"/>
              <a:buNone/>
            </a:pPr>
            <a:r>
              <a:rPr lang="zh-TW" sz="2300">
                <a:latin typeface="Microsoft JhengHei"/>
                <a:ea typeface="Microsoft JhengHei"/>
                <a:cs typeface="Microsoft JhengHei"/>
                <a:sym typeface="Microsoft JhengHei"/>
              </a:rPr>
              <a:t>ETtoday新聞雲2021.09.23</a:t>
            </a:r>
            <a:endParaRPr sz="2300">
              <a:latin typeface="Microsoft JhengHei"/>
              <a:ea typeface="Microsoft JhengHei"/>
              <a:cs typeface="Microsoft JhengHei"/>
              <a:sym typeface="Microsoft JhengHei"/>
            </a:endParaRPr>
          </a:p>
        </p:txBody>
      </p:sp>
      <p:sp>
        <p:nvSpPr>
          <p:cNvPr id="286" name="Google Shape;286;p22"/>
          <p:cNvSpPr txBox="1"/>
          <p:nvPr/>
        </p:nvSpPr>
        <p:spPr>
          <a:xfrm>
            <a:off x="0" y="351575"/>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藝人肖像遭P圖惡搞在網路上散布</a:t>
            </a:r>
            <a:endParaRPr b="0" i="0" sz="4800" u="none" cap="none" strike="noStrike">
              <a:solidFill>
                <a:schemeClr val="lt1"/>
              </a:solidFill>
              <a:latin typeface="Arial"/>
              <a:ea typeface="Arial"/>
              <a:cs typeface="Arial"/>
              <a:sym typeface="Arial"/>
            </a:endParaRPr>
          </a:p>
        </p:txBody>
      </p:sp>
      <p:pic>
        <p:nvPicPr>
          <p:cNvPr id="287" name="Google Shape;287;p22"/>
          <p:cNvPicPr preferRelativeResize="0"/>
          <p:nvPr/>
        </p:nvPicPr>
        <p:blipFill rotWithShape="1">
          <a:blip r:embed="rId3">
            <a:alphaModFix/>
          </a:blip>
          <a:srcRect b="42369" l="26339" r="27189" t="8935"/>
          <a:stretch/>
        </p:blipFill>
        <p:spPr>
          <a:xfrm>
            <a:off x="6102125" y="5225800"/>
            <a:ext cx="1474025" cy="1474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500"/>
                                        <p:tgtEl>
                                          <p:spTgt spid="286"/>
                                        </p:tgtEl>
                                        <p:attrNameLst>
                                          <p:attrName>ppt_w</p:attrName>
                                        </p:attrNameLst>
                                      </p:cBhvr>
                                      <p:tavLst>
                                        <p:tav fmla="" tm="0">
                                          <p:val>
                                            <p:strVal val="0"/>
                                          </p:val>
                                        </p:tav>
                                        <p:tav fmla="" tm="100000">
                                          <p:val>
                                            <p:strVal val="#ppt_w"/>
                                          </p:val>
                                        </p:tav>
                                      </p:tavLst>
                                    </p:anim>
                                    <p:anim calcmode="lin" valueType="num">
                                      <p:cBhvr additive="base">
                                        <p:cTn dur="500"/>
                                        <p:tgtEl>
                                          <p:spTgt spid="286"/>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5">
                                            <p:txEl>
                                              <p:pRg end="0" st="0"/>
                                            </p:txEl>
                                          </p:spTgt>
                                        </p:tgtEl>
                                        <p:attrNameLst>
                                          <p:attrName>style.visibility</p:attrName>
                                        </p:attrNameLst>
                                      </p:cBhvr>
                                      <p:to>
                                        <p:strVal val="visible"/>
                                      </p:to>
                                    </p:set>
                                    <p:animEffect filter="fade" transition="in">
                                      <p:cBhvr>
                                        <p:cTn dur="500"/>
                                        <p:tgtEl>
                                          <p:spTgt spid="285">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5">
                                            <p:txEl>
                                              <p:pRg end="1" st="1"/>
                                            </p:txEl>
                                          </p:spTgt>
                                        </p:tgtEl>
                                        <p:attrNameLst>
                                          <p:attrName>style.visibility</p:attrName>
                                        </p:attrNameLst>
                                      </p:cBhvr>
                                      <p:to>
                                        <p:strVal val="visible"/>
                                      </p:to>
                                    </p:set>
                                    <p:animEffect filter="fade" transition="in">
                                      <p:cBhvr>
                                        <p:cTn dur="500"/>
                                        <p:tgtEl>
                                          <p:spTgt spid="285">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85">
                                            <p:txEl>
                                              <p:pRg end="2" st="2"/>
                                            </p:txEl>
                                          </p:spTgt>
                                        </p:tgtEl>
                                        <p:attrNameLst>
                                          <p:attrName>style.visibility</p:attrName>
                                        </p:attrNameLst>
                                      </p:cBhvr>
                                      <p:to>
                                        <p:strVal val="visible"/>
                                      </p:to>
                                    </p:set>
                                    <p:animEffect filter="fade" transition="in">
                                      <p:cBhvr>
                                        <p:cTn dur="500"/>
                                        <p:tgtEl>
                                          <p:spTgt spid="285">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1DB"/>
        </a:solidFill>
      </p:bgPr>
    </p:bg>
    <p:spTree>
      <p:nvGrpSpPr>
        <p:cNvPr id="291" name="Shape 291"/>
        <p:cNvGrpSpPr/>
        <p:nvPr/>
      </p:nvGrpSpPr>
      <p:grpSpPr>
        <a:xfrm>
          <a:off x="0" y="0"/>
          <a:ext cx="0" cy="0"/>
          <a:chOff x="0" y="0"/>
          <a:chExt cx="0" cy="0"/>
        </a:xfrm>
      </p:grpSpPr>
      <p:sp>
        <p:nvSpPr>
          <p:cNvPr id="292" name="Google Shape;292;p23"/>
          <p:cNvSpPr txBox="1"/>
          <p:nvPr/>
        </p:nvSpPr>
        <p:spPr>
          <a:xfrm>
            <a:off x="0" y="418900"/>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數位生活方便有趣，同時也充滿危機！</a:t>
            </a:r>
            <a:endParaRPr b="0" i="0" sz="4800" u="none" cap="none" strike="noStrike">
              <a:solidFill>
                <a:schemeClr val="lt1"/>
              </a:solidFill>
              <a:latin typeface="Arial"/>
              <a:ea typeface="Arial"/>
              <a:cs typeface="Arial"/>
              <a:sym typeface="Arial"/>
            </a:endParaRPr>
          </a:p>
        </p:txBody>
      </p:sp>
      <p:sp>
        <p:nvSpPr>
          <p:cNvPr id="293" name="Google Shape;293;p23"/>
          <p:cNvSpPr txBox="1"/>
          <p:nvPr/>
        </p:nvSpPr>
        <p:spPr>
          <a:xfrm>
            <a:off x="1191850" y="1404100"/>
            <a:ext cx="10438200" cy="5170200"/>
          </a:xfrm>
          <a:prstGeom prst="rect">
            <a:avLst/>
          </a:prstGeom>
          <a:noFill/>
          <a:ln>
            <a:noFill/>
          </a:ln>
        </p:spPr>
        <p:txBody>
          <a:bodyPr anchorCtr="0" anchor="t" bIns="91425" lIns="540000" spcFirstLastPara="1" rIns="91425" wrap="square" tIns="91425">
            <a:spAutoFit/>
          </a:bodyPr>
          <a:lstStyle/>
          <a:p>
            <a:pPr indent="0" lvl="0" marL="0" marR="0" rtl="0" algn="l">
              <a:lnSpc>
                <a:spcPct val="115000"/>
              </a:lnSpc>
              <a:spcBef>
                <a:spcPts val="0"/>
              </a:spcBef>
              <a:spcAft>
                <a:spcPts val="0"/>
              </a:spcAft>
              <a:buClr>
                <a:srgbClr val="000000"/>
              </a:buClr>
              <a:buSzPts val="3600"/>
              <a:buFont typeface="Arial"/>
              <a:buNone/>
            </a:pPr>
            <a:r>
              <a:rPr b="0" i="0" lang="zh-TW" sz="3600" u="none" cap="none" strike="noStrike">
                <a:solidFill>
                  <a:schemeClr val="dk1"/>
                </a:solidFill>
                <a:latin typeface="Arial"/>
                <a:ea typeface="Arial"/>
                <a:cs typeface="Arial"/>
                <a:sym typeface="Arial"/>
              </a:rPr>
              <a:t>根據</a:t>
            </a:r>
            <a:r>
              <a:rPr b="1" i="0" lang="zh-TW" sz="3600" u="none" cap="none" strike="noStrike">
                <a:solidFill>
                  <a:schemeClr val="dk1"/>
                </a:solidFill>
                <a:latin typeface="Arial"/>
                <a:ea typeface="Arial"/>
                <a:cs typeface="Arial"/>
                <a:sym typeface="Arial"/>
              </a:rPr>
              <a:t>警政署犯罪統計網站</a:t>
            </a:r>
            <a:r>
              <a:rPr b="0" i="0" lang="zh-TW" sz="3600" u="none" cap="none" strike="noStrike">
                <a:solidFill>
                  <a:schemeClr val="dk1"/>
                </a:solidFill>
                <a:latin typeface="Arial"/>
                <a:ea typeface="Arial"/>
                <a:cs typeface="Arial"/>
                <a:sym typeface="Arial"/>
              </a:rPr>
              <a:t>，</a:t>
            </a:r>
            <a:endParaRPr b="0" i="0" sz="3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600"/>
              <a:buFont typeface="Arial"/>
              <a:buNone/>
            </a:pPr>
            <a:r>
              <a:rPr b="0" i="0" lang="zh-TW" sz="3600" u="none" cap="none" strike="noStrike">
                <a:solidFill>
                  <a:schemeClr val="dk1"/>
                </a:solidFill>
                <a:latin typeface="Arial"/>
                <a:ea typeface="Arial"/>
                <a:cs typeface="Arial"/>
                <a:sym typeface="Arial"/>
              </a:rPr>
              <a:t>2018~2020年</a:t>
            </a:r>
            <a:r>
              <a:rPr b="1" i="0" lang="zh-TW" sz="3600" u="none" cap="none" strike="noStrike">
                <a:solidFill>
                  <a:srgbClr val="FFE599"/>
                </a:solidFill>
                <a:highlight>
                  <a:srgbClr val="434343"/>
                </a:highlight>
                <a:latin typeface="Arial"/>
                <a:ea typeface="Arial"/>
                <a:cs typeface="Arial"/>
                <a:sym typeface="Arial"/>
              </a:rPr>
              <a:t>網路犯罪</a:t>
            </a:r>
            <a:r>
              <a:rPr b="0" i="0" lang="zh-TW" sz="3600" u="none" cap="none" strike="noStrike">
                <a:solidFill>
                  <a:schemeClr val="dk1"/>
                </a:solidFill>
                <a:latin typeface="Arial"/>
                <a:ea typeface="Arial"/>
                <a:cs typeface="Arial"/>
                <a:sym typeface="Arial"/>
              </a:rPr>
              <a:t>案件數在1萬3千到1萬4千件，其中詐欺和妨害名譽的案件佔多數。</a:t>
            </a:r>
            <a:endParaRPr b="0" i="0" sz="3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000"/>
              <a:buFont typeface="Arial"/>
              <a:buNone/>
            </a:pPr>
            <a:r>
              <a:t/>
            </a:r>
            <a:endParaRPr b="0" i="0" sz="3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600"/>
              <a:buFont typeface="Arial"/>
              <a:buNone/>
            </a:pPr>
            <a:r>
              <a:rPr b="1" i="0" lang="zh-TW" sz="3600" u="none" cap="none" strike="noStrike">
                <a:solidFill>
                  <a:schemeClr val="dk1"/>
                </a:solidFill>
                <a:latin typeface="Arial"/>
                <a:ea typeface="Arial"/>
                <a:cs typeface="Arial"/>
                <a:sym typeface="Arial"/>
              </a:rPr>
              <a:t>2021年全球風險報告</a:t>
            </a:r>
            <a:r>
              <a:rPr b="0" i="0" lang="zh-TW" sz="3600" u="none" cap="none" strike="noStrike">
                <a:solidFill>
                  <a:schemeClr val="dk1"/>
                </a:solidFill>
                <a:latin typeface="Arial"/>
                <a:ea typeface="Arial"/>
                <a:cs typeface="Arial"/>
                <a:sym typeface="Arial"/>
              </a:rPr>
              <a:t>提出，在全球科技快速發展下，</a:t>
            </a:r>
            <a:r>
              <a:rPr b="1" i="0" lang="zh-TW" sz="3600" u="none" cap="none" strike="noStrike">
                <a:solidFill>
                  <a:srgbClr val="FFE599"/>
                </a:solidFill>
                <a:highlight>
                  <a:srgbClr val="434343"/>
                </a:highlight>
                <a:latin typeface="Arial"/>
                <a:ea typeface="Arial"/>
                <a:cs typeface="Arial"/>
                <a:sym typeface="Arial"/>
              </a:rPr>
              <a:t>數位資源落差</a:t>
            </a:r>
            <a:r>
              <a:rPr b="0" i="0" lang="zh-TW" sz="3600" u="none" cap="none" strike="noStrike">
                <a:solidFill>
                  <a:schemeClr val="dk1"/>
                </a:solidFill>
                <a:latin typeface="Arial"/>
                <a:ea typeface="Arial"/>
                <a:cs typeface="Arial"/>
                <a:sym typeface="Arial"/>
              </a:rPr>
              <a:t>與</a:t>
            </a:r>
            <a:r>
              <a:rPr b="1" i="0" lang="zh-TW" sz="3600" u="none" cap="none" strike="noStrike">
                <a:solidFill>
                  <a:srgbClr val="FFE599"/>
                </a:solidFill>
                <a:highlight>
                  <a:srgbClr val="434343"/>
                </a:highlight>
                <a:latin typeface="Arial"/>
                <a:ea typeface="Arial"/>
                <a:cs typeface="Arial"/>
                <a:sym typeface="Arial"/>
              </a:rPr>
              <a:t>網路安全</a:t>
            </a:r>
            <a:r>
              <a:rPr b="0" i="0" lang="zh-TW" sz="3600" u="none" cap="none" strike="noStrike">
                <a:solidFill>
                  <a:schemeClr val="dk1"/>
                </a:solidFill>
                <a:latin typeface="Arial"/>
                <a:ea typeface="Arial"/>
                <a:cs typeface="Arial"/>
                <a:sym typeface="Arial"/>
              </a:rPr>
              <a:t>等問題所導致的人權侵害正大幅攀升。            </a:t>
            </a:r>
            <a:endParaRPr b="0" i="0" sz="3600" u="none" cap="none" strike="noStrike">
              <a:solidFill>
                <a:schemeClr val="dk1"/>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2000"/>
              <a:buFont typeface="Arial"/>
              <a:buNone/>
            </a:pPr>
            <a:r>
              <a:rPr b="0" i="0" lang="zh-TW" sz="2000" u="none" cap="none" strike="noStrike">
                <a:solidFill>
                  <a:schemeClr val="dk1"/>
                </a:solidFill>
                <a:latin typeface="Arial"/>
                <a:ea typeface="Arial"/>
                <a:cs typeface="Arial"/>
                <a:sym typeface="Arial"/>
              </a:rPr>
              <a:t> </a:t>
            </a:r>
            <a:r>
              <a:rPr b="0" i="0" lang="zh-TW" sz="1800" u="none" cap="none" strike="noStrike">
                <a:solidFill>
                  <a:schemeClr val="dk1"/>
                </a:solidFill>
                <a:latin typeface="Arial"/>
                <a:ea typeface="Arial"/>
                <a:cs typeface="Arial"/>
                <a:sym typeface="Arial"/>
              </a:rPr>
              <a:t>資料來源：警政署網路犯罪統計網站</a:t>
            </a:r>
            <a:endParaRPr b="0" i="0" sz="1800" u="none" cap="none" strike="noStrike">
              <a:solidFill>
                <a:schemeClr val="dk1"/>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800"/>
              <a:buFont typeface="Arial"/>
              <a:buNone/>
            </a:pPr>
            <a:r>
              <a:rPr b="0" i="0" lang="zh-TW" sz="1800" u="none" cap="none" strike="noStrike">
                <a:solidFill>
                  <a:schemeClr val="dk1"/>
                </a:solidFill>
                <a:latin typeface="Arial"/>
                <a:ea typeface="Arial"/>
                <a:cs typeface="Arial"/>
                <a:sym typeface="Arial"/>
              </a:rPr>
              <a:t>風險社會與政策研究中心</a:t>
            </a:r>
            <a:endParaRPr b="0" i="0" sz="1800" u="none" cap="none" strike="noStrike">
              <a:solidFill>
                <a:schemeClr val="dk1"/>
              </a:solidFill>
              <a:latin typeface="Arial"/>
              <a:ea typeface="Arial"/>
              <a:cs typeface="Arial"/>
              <a:sym typeface="Arial"/>
            </a:endParaRPr>
          </a:p>
        </p:txBody>
      </p:sp>
      <p:pic>
        <p:nvPicPr>
          <p:cNvPr id="294" name="Google Shape;294;p23"/>
          <p:cNvPicPr preferRelativeResize="0"/>
          <p:nvPr/>
        </p:nvPicPr>
        <p:blipFill rotWithShape="1">
          <a:blip r:embed="rId3">
            <a:alphaModFix/>
          </a:blip>
          <a:srcRect b="40444" l="26844" r="25927" t="10082"/>
          <a:stretch/>
        </p:blipFill>
        <p:spPr>
          <a:xfrm rot="-623112">
            <a:off x="115550" y="4290600"/>
            <a:ext cx="1410199" cy="1410174"/>
          </a:xfrm>
          <a:prstGeom prst="rect">
            <a:avLst/>
          </a:prstGeom>
          <a:noFill/>
          <a:ln>
            <a:noFill/>
          </a:ln>
        </p:spPr>
      </p:pic>
      <p:sp>
        <p:nvSpPr>
          <p:cNvPr id="295" name="Google Shape;295;p23"/>
          <p:cNvSpPr txBox="1"/>
          <p:nvPr/>
        </p:nvSpPr>
        <p:spPr>
          <a:xfrm rot="1110451">
            <a:off x="9471333" y="2505850"/>
            <a:ext cx="898783" cy="141610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0"/>
              <a:buFont typeface="Arial"/>
              <a:buNone/>
            </a:pPr>
            <a:r>
              <a:rPr b="0" i="0" lang="zh-TW" sz="8000" u="none" cap="none" strike="noStrike">
                <a:solidFill>
                  <a:srgbClr val="CC0000"/>
                </a:solidFill>
                <a:latin typeface="Impact"/>
                <a:ea typeface="Impact"/>
                <a:cs typeface="Impact"/>
                <a:sym typeface="Impact"/>
              </a:rPr>
              <a:t>!!</a:t>
            </a:r>
            <a:endParaRPr b="0" i="0" sz="8000" u="none" cap="none" strike="noStrike">
              <a:solidFill>
                <a:srgbClr val="CC0000"/>
              </a:solidFill>
              <a:latin typeface="Impact"/>
              <a:ea typeface="Impact"/>
              <a:cs typeface="Impact"/>
              <a:sym typeface="Impac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500"/>
                                        <p:tgtEl>
                                          <p:spTgt spid="292"/>
                                        </p:tgtEl>
                                        <p:attrNameLst>
                                          <p:attrName>ppt_w</p:attrName>
                                        </p:attrNameLst>
                                      </p:cBhvr>
                                      <p:tavLst>
                                        <p:tav fmla="" tm="0">
                                          <p:val>
                                            <p:strVal val="0"/>
                                          </p:val>
                                        </p:tav>
                                        <p:tav fmla="" tm="100000">
                                          <p:val>
                                            <p:strVal val="#ppt_w"/>
                                          </p:val>
                                        </p:tav>
                                      </p:tavLst>
                                    </p:anim>
                                    <p:anim calcmode="lin" valueType="num">
                                      <p:cBhvr additive="base">
                                        <p:cTn dur="500"/>
                                        <p:tgtEl>
                                          <p:spTgt spid="29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par>
                                <p:cTn fill="hold" nodeType="withEffect" presetClass="entr" presetID="23" presetSubtype="16">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1000"/>
                                        <p:tgtEl>
                                          <p:spTgt spid="295"/>
                                        </p:tgtEl>
                                        <p:attrNameLst>
                                          <p:attrName>ppt_w</p:attrName>
                                        </p:attrNameLst>
                                      </p:cBhvr>
                                      <p:tavLst>
                                        <p:tav fmla="" tm="0">
                                          <p:val>
                                            <p:strVal val="0"/>
                                          </p:val>
                                        </p:tav>
                                        <p:tav fmla="" tm="100000">
                                          <p:val>
                                            <p:strVal val="#ppt_w"/>
                                          </p:val>
                                        </p:tav>
                                      </p:tavLst>
                                    </p:anim>
                                    <p:anim calcmode="lin" valueType="num">
                                      <p:cBhvr additive="base">
                                        <p:cTn dur="1000"/>
                                        <p:tgtEl>
                                          <p:spTgt spid="29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94"/>
                                        </p:tgtEl>
                                        <p:attrNameLst>
                                          <p:attrName>style.visibility</p:attrName>
                                        </p:attrNameLst>
                                      </p:cBhvr>
                                      <p:to>
                                        <p:strVal val="visible"/>
                                      </p:to>
                                    </p:set>
                                    <p:anim calcmode="lin" valueType="num">
                                      <p:cBhvr additive="base">
                                        <p:cTn dur="1000"/>
                                        <p:tgtEl>
                                          <p:spTgt spid="294"/>
                                        </p:tgtEl>
                                        <p:attrNameLst>
                                          <p:attrName>ppt_w</p:attrName>
                                        </p:attrNameLst>
                                      </p:cBhvr>
                                      <p:tavLst>
                                        <p:tav fmla="" tm="0">
                                          <p:val>
                                            <p:strVal val="0"/>
                                          </p:val>
                                        </p:tav>
                                        <p:tav fmla="" tm="100000">
                                          <p:val>
                                            <p:strVal val="#ppt_w"/>
                                          </p:val>
                                        </p:tav>
                                      </p:tavLst>
                                    </p:anim>
                                    <p:anim calcmode="lin" valueType="num">
                                      <p:cBhvr additive="base">
                                        <p:cTn dur="1000"/>
                                        <p:tgtEl>
                                          <p:spTgt spid="29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9" name="Shape 299"/>
        <p:cNvGrpSpPr/>
        <p:nvPr/>
      </p:nvGrpSpPr>
      <p:grpSpPr>
        <a:xfrm>
          <a:off x="0" y="0"/>
          <a:ext cx="0" cy="0"/>
          <a:chOff x="0" y="0"/>
          <a:chExt cx="0" cy="0"/>
        </a:xfrm>
      </p:grpSpPr>
      <p:sp>
        <p:nvSpPr>
          <p:cNvPr id="300" name="Google Shape;300;p24"/>
          <p:cNvSpPr txBox="1"/>
          <p:nvPr/>
        </p:nvSpPr>
        <p:spPr>
          <a:xfrm>
            <a:off x="0" y="347975"/>
            <a:ext cx="12192000" cy="10773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5400"/>
              <a:buFont typeface="Arial"/>
              <a:buNone/>
            </a:pPr>
            <a:r>
              <a:rPr b="1" i="0" lang="zh-TW" sz="5400" u="none" cap="none" strike="noStrike">
                <a:solidFill>
                  <a:srgbClr val="FFE599"/>
                </a:solidFill>
                <a:latin typeface="Arial"/>
                <a:ea typeface="Arial"/>
                <a:cs typeface="Arial"/>
                <a:sym typeface="Arial"/>
              </a:rPr>
              <a:t>學習任務：</a:t>
            </a:r>
            <a:r>
              <a:rPr b="0" i="0" lang="zh-TW" sz="5400" u="none" cap="none" strike="noStrike">
                <a:solidFill>
                  <a:schemeClr val="lt1"/>
                </a:solidFill>
                <a:latin typeface="Arial"/>
                <a:ea typeface="Arial"/>
                <a:cs typeface="Arial"/>
                <a:sym typeface="Arial"/>
              </a:rPr>
              <a:t>數位生活中的人權侵害</a:t>
            </a:r>
            <a:endParaRPr b="0" i="0" sz="5400" u="none" cap="none" strike="noStrike">
              <a:solidFill>
                <a:schemeClr val="lt1"/>
              </a:solidFill>
              <a:latin typeface="Arial"/>
              <a:ea typeface="Arial"/>
              <a:cs typeface="Arial"/>
              <a:sym typeface="Arial"/>
            </a:endParaRPr>
          </a:p>
        </p:txBody>
      </p:sp>
      <p:sp>
        <p:nvSpPr>
          <p:cNvPr id="301" name="Google Shape;301;p24"/>
          <p:cNvSpPr txBox="1"/>
          <p:nvPr>
            <p:ph type="title"/>
          </p:nvPr>
        </p:nvSpPr>
        <p:spPr>
          <a:xfrm>
            <a:off x="609000" y="1425275"/>
            <a:ext cx="10974000" cy="46092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002060"/>
              </a:buClr>
              <a:buSzPts val="6600"/>
              <a:buFont typeface="Microsoft JhengHei"/>
              <a:buNone/>
            </a:pPr>
            <a:r>
              <a:rPr lang="zh-TW" sz="3600">
                <a:latin typeface="Microsoft JhengHei"/>
                <a:ea typeface="Microsoft JhengHei"/>
                <a:cs typeface="Microsoft JhengHei"/>
                <a:sym typeface="Microsoft JhengHei"/>
              </a:rPr>
              <a:t>四個數位生活中的人權侵害事件，</a:t>
            </a:r>
            <a:endParaRPr sz="3600">
              <a:latin typeface="Microsoft JhengHei"/>
              <a:ea typeface="Microsoft JhengHei"/>
              <a:cs typeface="Microsoft JhengHei"/>
              <a:sym typeface="Microsoft JhengHei"/>
            </a:endParaRPr>
          </a:p>
          <a:p>
            <a:pPr indent="0" lvl="0" marL="0" rtl="0" algn="l">
              <a:lnSpc>
                <a:spcPct val="115000"/>
              </a:lnSpc>
              <a:spcBef>
                <a:spcPts val="0"/>
              </a:spcBef>
              <a:spcAft>
                <a:spcPts val="0"/>
              </a:spcAft>
              <a:buClr>
                <a:schemeClr val="dk1"/>
              </a:buClr>
              <a:buSzPts val="1100"/>
              <a:buFont typeface="Arial"/>
              <a:buNone/>
            </a:pPr>
            <a:r>
              <a:rPr lang="zh-TW" sz="3600">
                <a:latin typeface="Arial"/>
                <a:ea typeface="Arial"/>
                <a:cs typeface="Arial"/>
                <a:sym typeface="Arial"/>
              </a:rPr>
              <a:t>和</a:t>
            </a:r>
            <a:r>
              <a:rPr b="1" lang="zh-TW" sz="3600">
                <a:solidFill>
                  <a:srgbClr val="FFE599"/>
                </a:solidFill>
                <a:highlight>
                  <a:srgbClr val="434343"/>
                </a:highlight>
                <a:latin typeface="Arial"/>
                <a:ea typeface="Arial"/>
                <a:cs typeface="Arial"/>
                <a:sym typeface="Arial"/>
              </a:rPr>
              <a:t>世界人權宣言</a:t>
            </a:r>
            <a:r>
              <a:rPr lang="zh-TW" sz="3600">
                <a:latin typeface="Arial"/>
                <a:ea typeface="Arial"/>
                <a:cs typeface="Arial"/>
                <a:sym typeface="Arial"/>
              </a:rPr>
              <a:t>保障的哪些權利有關？</a:t>
            </a:r>
            <a:endParaRPr sz="36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sz="3600">
                <a:latin typeface="Arial"/>
                <a:ea typeface="Arial"/>
                <a:cs typeface="Arial"/>
                <a:sym typeface="Arial"/>
              </a:rPr>
              <a:t>受到哪些</a:t>
            </a:r>
            <a:r>
              <a:rPr b="1" lang="zh-TW" sz="3600">
                <a:solidFill>
                  <a:srgbClr val="FFE599"/>
                </a:solidFill>
                <a:highlight>
                  <a:srgbClr val="434343"/>
                </a:highlight>
                <a:latin typeface="Arial"/>
                <a:ea typeface="Arial"/>
                <a:cs typeface="Arial"/>
                <a:sym typeface="Arial"/>
              </a:rPr>
              <a:t>相關法規</a:t>
            </a:r>
            <a:r>
              <a:rPr lang="zh-TW" sz="3600">
                <a:latin typeface="Arial"/>
                <a:ea typeface="Arial"/>
                <a:cs typeface="Arial"/>
                <a:sym typeface="Arial"/>
              </a:rPr>
              <a:t>的保護？</a:t>
            </a:r>
            <a:endParaRPr sz="36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2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zh-TW" sz="3600">
                <a:latin typeface="Arial"/>
                <a:ea typeface="Arial"/>
                <a:cs typeface="Arial"/>
                <a:sym typeface="Arial"/>
              </a:rPr>
              <a:t>1.學習單</a:t>
            </a:r>
            <a:r>
              <a:rPr b="1" lang="zh-TW" sz="3600">
                <a:latin typeface="Arial"/>
                <a:ea typeface="Arial"/>
                <a:cs typeface="Arial"/>
                <a:sym typeface="Arial"/>
              </a:rPr>
              <a:t>填寫⟪世界人權宣言⟫編號</a:t>
            </a:r>
            <a:r>
              <a:rPr lang="zh-TW" sz="3600">
                <a:latin typeface="Arial"/>
                <a:ea typeface="Arial"/>
                <a:cs typeface="Arial"/>
                <a:sym typeface="Arial"/>
              </a:rPr>
              <a:t>和</a:t>
            </a:r>
            <a:r>
              <a:rPr b="1" lang="zh-TW" sz="3600">
                <a:latin typeface="Arial"/>
                <a:ea typeface="Arial"/>
                <a:cs typeface="Arial"/>
                <a:sym typeface="Arial"/>
              </a:rPr>
              <a:t>相關法規的代號</a:t>
            </a:r>
            <a:endParaRPr b="1" sz="3600">
              <a:latin typeface="Arial"/>
              <a:ea typeface="Arial"/>
              <a:cs typeface="Arial"/>
              <a:sym typeface="Arial"/>
            </a:endParaRPr>
          </a:p>
          <a:p>
            <a:pPr indent="-360000" lvl="0" marL="360000" rtl="0" algn="l">
              <a:lnSpc>
                <a:spcPct val="115000"/>
              </a:lnSpc>
              <a:spcBef>
                <a:spcPts val="0"/>
              </a:spcBef>
              <a:spcAft>
                <a:spcPts val="0"/>
              </a:spcAft>
              <a:buClr>
                <a:schemeClr val="dk1"/>
              </a:buClr>
              <a:buSzPts val="1100"/>
              <a:buFont typeface="Arial"/>
              <a:buNone/>
            </a:pPr>
            <a:r>
              <a:rPr lang="zh-TW" sz="3600">
                <a:latin typeface="Arial"/>
                <a:ea typeface="Arial"/>
                <a:cs typeface="Arial"/>
                <a:sym typeface="Arial"/>
              </a:rPr>
              <a:t>2.用紅筆或是螢光筆</a:t>
            </a:r>
            <a:r>
              <a:rPr b="1" lang="zh-TW" sz="3600">
                <a:latin typeface="Arial"/>
                <a:ea typeface="Arial"/>
                <a:cs typeface="Arial"/>
                <a:sym typeface="Arial"/>
              </a:rPr>
              <a:t>把判斷的依據畫線標註</a:t>
            </a:r>
            <a:r>
              <a:rPr lang="zh-TW" sz="3600">
                <a:latin typeface="Arial"/>
                <a:ea typeface="Arial"/>
                <a:cs typeface="Arial"/>
                <a:sym typeface="Arial"/>
              </a:rPr>
              <a:t>起來</a:t>
            </a:r>
            <a:endParaRPr sz="3600">
              <a:latin typeface="Arial"/>
              <a:ea typeface="Arial"/>
              <a:cs typeface="Arial"/>
              <a:sym typeface="Arial"/>
            </a:endParaRPr>
          </a:p>
          <a:p>
            <a:pPr indent="-360000" lvl="0" marL="360000" rtl="0" algn="l">
              <a:lnSpc>
                <a:spcPct val="115000"/>
              </a:lnSpc>
              <a:spcBef>
                <a:spcPts val="0"/>
              </a:spcBef>
              <a:spcAft>
                <a:spcPts val="0"/>
              </a:spcAft>
              <a:buClr>
                <a:schemeClr val="dk1"/>
              </a:buClr>
              <a:buSzPts val="1100"/>
              <a:buFont typeface="Arial"/>
              <a:buNone/>
            </a:pPr>
            <a:r>
              <a:rPr lang="zh-TW" sz="3600">
                <a:latin typeface="Arial"/>
                <a:ea typeface="Arial"/>
                <a:cs typeface="Arial"/>
                <a:sym typeface="Arial"/>
              </a:rPr>
              <a:t>3.依照老師指示進行</a:t>
            </a:r>
            <a:r>
              <a:rPr b="1" lang="zh-TW" sz="3600">
                <a:latin typeface="Arial"/>
                <a:ea typeface="Arial"/>
                <a:cs typeface="Arial"/>
                <a:sym typeface="Arial"/>
              </a:rPr>
              <a:t>組內討論</a:t>
            </a:r>
            <a:r>
              <a:rPr lang="zh-TW" sz="3600">
                <a:latin typeface="Arial"/>
                <a:ea typeface="Arial"/>
                <a:cs typeface="Arial"/>
                <a:sym typeface="Arial"/>
              </a:rPr>
              <a:t>答案和判斷依據</a:t>
            </a:r>
            <a:endParaRPr sz="3600">
              <a:latin typeface="Arial"/>
              <a:ea typeface="Arial"/>
              <a:cs typeface="Arial"/>
              <a:sym typeface="Arial"/>
            </a:endParaRPr>
          </a:p>
          <a:p>
            <a:pPr indent="-360000" lvl="0" marL="360000" rtl="0" algn="l">
              <a:lnSpc>
                <a:spcPct val="115000"/>
              </a:lnSpc>
              <a:spcBef>
                <a:spcPts val="0"/>
              </a:spcBef>
              <a:spcAft>
                <a:spcPts val="0"/>
              </a:spcAft>
              <a:buClr>
                <a:schemeClr val="dk1"/>
              </a:buClr>
              <a:buSzPts val="1100"/>
              <a:buFont typeface="Arial"/>
              <a:buNone/>
            </a:pPr>
            <a:r>
              <a:rPr lang="zh-TW" sz="3600">
                <a:latin typeface="Arial"/>
                <a:ea typeface="Arial"/>
                <a:cs typeface="Arial"/>
                <a:sym typeface="Arial"/>
              </a:rPr>
              <a:t>4.</a:t>
            </a:r>
            <a:r>
              <a:rPr b="1" lang="zh-TW" sz="3600">
                <a:latin typeface="Arial"/>
                <a:ea typeface="Arial"/>
                <a:cs typeface="Arial"/>
                <a:sym typeface="Arial"/>
              </a:rPr>
              <a:t>各組分享</a:t>
            </a:r>
            <a:endParaRPr b="1" sz="3600">
              <a:latin typeface="Arial"/>
              <a:ea typeface="Arial"/>
              <a:cs typeface="Arial"/>
              <a:sym typeface="Arial"/>
            </a:endParaRPr>
          </a:p>
        </p:txBody>
      </p:sp>
      <p:pic>
        <p:nvPicPr>
          <p:cNvPr id="302" name="Google Shape;302;p24"/>
          <p:cNvPicPr preferRelativeResize="0"/>
          <p:nvPr/>
        </p:nvPicPr>
        <p:blipFill rotWithShape="1">
          <a:blip r:embed="rId3">
            <a:alphaModFix/>
          </a:blip>
          <a:srcRect b="38779" l="14571" r="11083" t="5782"/>
          <a:stretch/>
        </p:blipFill>
        <p:spPr>
          <a:xfrm>
            <a:off x="7157730" y="5486446"/>
            <a:ext cx="4135950" cy="13118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00"/>
                                        </p:tgtEl>
                                        <p:attrNameLst>
                                          <p:attrName>style.visibility</p:attrName>
                                        </p:attrNameLst>
                                      </p:cBhvr>
                                      <p:to>
                                        <p:strVal val="visible"/>
                                      </p:to>
                                    </p:set>
                                    <p:anim calcmode="lin" valueType="num">
                                      <p:cBhvr additive="base">
                                        <p:cTn dur="500"/>
                                        <p:tgtEl>
                                          <p:spTgt spid="300"/>
                                        </p:tgtEl>
                                        <p:attrNameLst>
                                          <p:attrName>ppt_w</p:attrName>
                                        </p:attrNameLst>
                                      </p:cBhvr>
                                      <p:tavLst>
                                        <p:tav fmla="" tm="0">
                                          <p:val>
                                            <p:strVal val="0"/>
                                          </p:val>
                                        </p:tav>
                                        <p:tav fmla="" tm="100000">
                                          <p:val>
                                            <p:strVal val="#ppt_w"/>
                                          </p:val>
                                        </p:tav>
                                      </p:tavLst>
                                    </p:anim>
                                    <p:anim calcmode="lin" valueType="num">
                                      <p:cBhvr additive="base">
                                        <p:cTn dur="500"/>
                                        <p:tgtEl>
                                          <p:spTgt spid="300"/>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301">
                                            <p:txEl>
                                              <p:pRg end="0" st="0"/>
                                            </p:txEl>
                                          </p:spTgt>
                                        </p:tgtEl>
                                        <p:attrNameLst>
                                          <p:attrName>style.visibility</p:attrName>
                                        </p:attrNameLst>
                                      </p:cBhvr>
                                      <p:to>
                                        <p:strVal val="visible"/>
                                      </p:to>
                                    </p:set>
                                    <p:anim calcmode="lin" valueType="num">
                                      <p:cBhvr additive="base">
                                        <p:cTn dur="500"/>
                                        <p:tgtEl>
                                          <p:spTgt spid="301">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301">
                                            <p:txEl>
                                              <p:pRg end="1" st="1"/>
                                            </p:txEl>
                                          </p:spTgt>
                                        </p:tgtEl>
                                        <p:attrNameLst>
                                          <p:attrName>style.visibility</p:attrName>
                                        </p:attrNameLst>
                                      </p:cBhvr>
                                      <p:to>
                                        <p:strVal val="visible"/>
                                      </p:to>
                                    </p:set>
                                    <p:anim calcmode="lin" valueType="num">
                                      <p:cBhvr additive="base">
                                        <p:cTn dur="500"/>
                                        <p:tgtEl>
                                          <p:spTgt spid="301">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301">
                                            <p:txEl>
                                              <p:pRg end="2" st="2"/>
                                            </p:txEl>
                                          </p:spTgt>
                                        </p:tgtEl>
                                        <p:attrNameLst>
                                          <p:attrName>style.visibility</p:attrName>
                                        </p:attrNameLst>
                                      </p:cBhvr>
                                      <p:to>
                                        <p:strVal val="visible"/>
                                      </p:to>
                                    </p:set>
                                    <p:anim calcmode="lin" valueType="num">
                                      <p:cBhvr additive="base">
                                        <p:cTn dur="500"/>
                                        <p:tgtEl>
                                          <p:spTgt spid="301">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301">
                                            <p:txEl>
                                              <p:pRg end="3" st="3"/>
                                            </p:txEl>
                                          </p:spTgt>
                                        </p:tgtEl>
                                        <p:attrNameLst>
                                          <p:attrName>style.visibility</p:attrName>
                                        </p:attrNameLst>
                                      </p:cBhvr>
                                      <p:to>
                                        <p:strVal val="visible"/>
                                      </p:to>
                                    </p:set>
                                    <p:anim calcmode="lin" valueType="num">
                                      <p:cBhvr additive="base">
                                        <p:cTn dur="500"/>
                                        <p:tgtEl>
                                          <p:spTgt spid="301">
                                            <p:txEl>
                                              <p:pRg end="3" st="3"/>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8">
                                  <p:stCondLst>
                                    <p:cond delay="0"/>
                                  </p:stCondLst>
                                  <p:childTnLst>
                                    <p:set>
                                      <p:cBhvr>
                                        <p:cTn dur="1" fill="hold">
                                          <p:stCondLst>
                                            <p:cond delay="0"/>
                                          </p:stCondLst>
                                        </p:cTn>
                                        <p:tgtEl>
                                          <p:spTgt spid="301">
                                            <p:txEl>
                                              <p:pRg end="4" st="4"/>
                                            </p:txEl>
                                          </p:spTgt>
                                        </p:tgtEl>
                                        <p:attrNameLst>
                                          <p:attrName>style.visibility</p:attrName>
                                        </p:attrNameLst>
                                      </p:cBhvr>
                                      <p:to>
                                        <p:strVal val="visible"/>
                                      </p:to>
                                    </p:set>
                                    <p:anim calcmode="lin" valueType="num">
                                      <p:cBhvr additive="base">
                                        <p:cTn dur="500"/>
                                        <p:tgtEl>
                                          <p:spTgt spid="301">
                                            <p:txEl>
                                              <p:pRg end="4" st="4"/>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301">
                                            <p:txEl>
                                              <p:pRg end="5" st="5"/>
                                            </p:txEl>
                                          </p:spTgt>
                                        </p:tgtEl>
                                        <p:attrNameLst>
                                          <p:attrName>style.visibility</p:attrName>
                                        </p:attrNameLst>
                                      </p:cBhvr>
                                      <p:to>
                                        <p:strVal val="visible"/>
                                      </p:to>
                                    </p:set>
                                    <p:anim calcmode="lin" valueType="num">
                                      <p:cBhvr additive="base">
                                        <p:cTn dur="500"/>
                                        <p:tgtEl>
                                          <p:spTgt spid="301">
                                            <p:txEl>
                                              <p:pRg end="5" st="5"/>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500"/>
                            </p:stCondLst>
                            <p:childTnLst>
                              <p:par>
                                <p:cTn fill="hold" nodeType="afterEffect" presetClass="entr" presetID="2" presetSubtype="8">
                                  <p:stCondLst>
                                    <p:cond delay="0"/>
                                  </p:stCondLst>
                                  <p:childTnLst>
                                    <p:set>
                                      <p:cBhvr>
                                        <p:cTn dur="1" fill="hold">
                                          <p:stCondLst>
                                            <p:cond delay="0"/>
                                          </p:stCondLst>
                                        </p:cTn>
                                        <p:tgtEl>
                                          <p:spTgt spid="301">
                                            <p:txEl>
                                              <p:pRg end="6" st="6"/>
                                            </p:txEl>
                                          </p:spTgt>
                                        </p:tgtEl>
                                        <p:attrNameLst>
                                          <p:attrName>style.visibility</p:attrName>
                                        </p:attrNameLst>
                                      </p:cBhvr>
                                      <p:to>
                                        <p:strVal val="visible"/>
                                      </p:to>
                                    </p:set>
                                    <p:anim calcmode="lin" valueType="num">
                                      <p:cBhvr additive="base">
                                        <p:cTn dur="500"/>
                                        <p:tgtEl>
                                          <p:spTgt spid="301">
                                            <p:txEl>
                                              <p:pRg end="6" st="6"/>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8">
                                  <p:stCondLst>
                                    <p:cond delay="0"/>
                                  </p:stCondLst>
                                  <p:childTnLst>
                                    <p:set>
                                      <p:cBhvr>
                                        <p:cTn dur="1" fill="hold">
                                          <p:stCondLst>
                                            <p:cond delay="0"/>
                                          </p:stCondLst>
                                        </p:cTn>
                                        <p:tgtEl>
                                          <p:spTgt spid="301">
                                            <p:txEl>
                                              <p:pRg end="7" st="7"/>
                                            </p:txEl>
                                          </p:spTgt>
                                        </p:tgtEl>
                                        <p:attrNameLst>
                                          <p:attrName>style.visibility</p:attrName>
                                        </p:attrNameLst>
                                      </p:cBhvr>
                                      <p:to>
                                        <p:strVal val="visible"/>
                                      </p:to>
                                    </p:set>
                                    <p:anim calcmode="lin" valueType="num">
                                      <p:cBhvr additive="base">
                                        <p:cTn dur="500"/>
                                        <p:tgtEl>
                                          <p:spTgt spid="301">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6" name="Shape 306"/>
        <p:cNvGrpSpPr/>
        <p:nvPr/>
      </p:nvGrpSpPr>
      <p:grpSpPr>
        <a:xfrm>
          <a:off x="0" y="0"/>
          <a:ext cx="0" cy="0"/>
          <a:chOff x="0" y="0"/>
          <a:chExt cx="0" cy="0"/>
        </a:xfrm>
      </p:grpSpPr>
      <p:sp>
        <p:nvSpPr>
          <p:cNvPr id="307" name="Google Shape;307;p25"/>
          <p:cNvSpPr txBox="1"/>
          <p:nvPr/>
        </p:nvSpPr>
        <p:spPr>
          <a:xfrm>
            <a:off x="0" y="298025"/>
            <a:ext cx="12192000" cy="861900"/>
          </a:xfrm>
          <a:prstGeom prst="rect">
            <a:avLst/>
          </a:prstGeom>
          <a:solidFill>
            <a:srgbClr val="3F3F3F"/>
          </a:solidFill>
          <a:ln>
            <a:noFill/>
          </a:ln>
        </p:spPr>
        <p:txBody>
          <a:bodyPr anchorCtr="0" anchor="t" bIns="121900" lIns="121900" spcFirstLastPara="1" rIns="121900" wrap="square" tIns="121900">
            <a:spAutoFit/>
          </a:bodyPr>
          <a:lstStyle/>
          <a:p>
            <a:pPr indent="0" lvl="0" marL="533400" marR="0" rtl="0" algn="l">
              <a:lnSpc>
                <a:spcPct val="100000"/>
              </a:lnSpc>
              <a:spcBef>
                <a:spcPts val="0"/>
              </a:spcBef>
              <a:spcAft>
                <a:spcPts val="0"/>
              </a:spcAft>
              <a:buClr>
                <a:srgbClr val="000000"/>
              </a:buClr>
              <a:buSzPts val="4000"/>
              <a:buFont typeface="Arial"/>
              <a:buNone/>
            </a:pPr>
            <a:r>
              <a:rPr b="1" i="0" lang="zh-TW" sz="4000" u="none" cap="none" strike="noStrike">
                <a:solidFill>
                  <a:schemeClr val="lt1"/>
                </a:solidFill>
                <a:latin typeface="Arial"/>
                <a:ea typeface="Arial"/>
                <a:cs typeface="Arial"/>
                <a:sym typeface="Arial"/>
              </a:rPr>
              <a:t>數位生活的新聞事件，與哪些</a:t>
            </a:r>
            <a:r>
              <a:rPr b="1" i="0" lang="zh-TW" sz="4000" u="none" cap="none" strike="noStrike">
                <a:solidFill>
                  <a:srgbClr val="FFE599"/>
                </a:solidFill>
                <a:latin typeface="Arial"/>
                <a:ea typeface="Arial"/>
                <a:cs typeface="Arial"/>
                <a:sym typeface="Arial"/>
              </a:rPr>
              <a:t>人權</a:t>
            </a:r>
            <a:r>
              <a:rPr b="1" i="0" lang="zh-TW" sz="4000" u="none" cap="none" strike="noStrike">
                <a:solidFill>
                  <a:schemeClr val="lt1"/>
                </a:solidFill>
                <a:latin typeface="Arial"/>
                <a:ea typeface="Arial"/>
                <a:cs typeface="Arial"/>
                <a:sym typeface="Arial"/>
              </a:rPr>
              <a:t>有關？</a:t>
            </a:r>
            <a:endParaRPr b="1" i="0" sz="4000" u="none" cap="none" strike="noStrike">
              <a:solidFill>
                <a:schemeClr val="lt1"/>
              </a:solidFill>
              <a:latin typeface="Arial"/>
              <a:ea typeface="Arial"/>
              <a:cs typeface="Arial"/>
              <a:sym typeface="Arial"/>
            </a:endParaRPr>
          </a:p>
        </p:txBody>
      </p:sp>
      <p:pic>
        <p:nvPicPr>
          <p:cNvPr id="308" name="Google Shape;308;p25"/>
          <p:cNvPicPr preferRelativeResize="0"/>
          <p:nvPr/>
        </p:nvPicPr>
        <p:blipFill rotWithShape="1">
          <a:blip r:embed="rId3">
            <a:alphaModFix/>
          </a:blip>
          <a:srcRect b="494" l="0" r="0" t="495"/>
          <a:stretch/>
        </p:blipFill>
        <p:spPr>
          <a:xfrm>
            <a:off x="249475" y="1159925"/>
            <a:ext cx="11693041" cy="5698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5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12" name="Shape 312"/>
        <p:cNvGrpSpPr/>
        <p:nvPr/>
      </p:nvGrpSpPr>
      <p:grpSpPr>
        <a:xfrm>
          <a:off x="0" y="0"/>
          <a:ext cx="0" cy="0"/>
          <a:chOff x="0" y="0"/>
          <a:chExt cx="0" cy="0"/>
        </a:xfrm>
      </p:grpSpPr>
      <p:sp>
        <p:nvSpPr>
          <p:cNvPr id="313" name="Google Shape;313;p26"/>
          <p:cNvSpPr txBox="1"/>
          <p:nvPr>
            <p:ph type="title"/>
          </p:nvPr>
        </p:nvSpPr>
        <p:spPr>
          <a:xfrm>
            <a:off x="443400" y="1343775"/>
            <a:ext cx="11305200" cy="51771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rgbClr val="002060"/>
              </a:buClr>
              <a:buSzPts val="5940"/>
              <a:buFont typeface="Microsoft JhengHei"/>
              <a:buNone/>
            </a:pPr>
            <a:r>
              <a:rPr lang="zh-TW" sz="3600">
                <a:latin typeface="Microsoft JhengHei"/>
                <a:ea typeface="Microsoft JhengHei"/>
                <a:cs typeface="Microsoft JhengHei"/>
                <a:sym typeface="Microsoft JhengHei"/>
              </a:rPr>
              <a:t>🅐平等權、受教權-</a:t>
            </a:r>
            <a:r>
              <a:rPr b="1" lang="zh-TW" sz="3600">
                <a:solidFill>
                  <a:srgbClr val="FFE599"/>
                </a:solidFill>
                <a:highlight>
                  <a:srgbClr val="434343"/>
                </a:highlight>
                <a:latin typeface="Microsoft JhengHei"/>
                <a:ea typeface="Microsoft JhengHei"/>
                <a:cs typeface="Microsoft JhengHei"/>
                <a:sym typeface="Microsoft JhengHei"/>
              </a:rPr>
              <a:t>憲法</a:t>
            </a:r>
            <a:endParaRPr b="1" sz="3600">
              <a:solidFill>
                <a:srgbClr val="FFE599"/>
              </a:solidFill>
              <a:highlight>
                <a:srgbClr val="434343"/>
              </a:highlight>
              <a:latin typeface="Microsoft JhengHei"/>
              <a:ea typeface="Microsoft JhengHei"/>
              <a:cs typeface="Microsoft JhengHei"/>
              <a:sym typeface="Microsoft JhengHei"/>
            </a:endParaRPr>
          </a:p>
          <a:p>
            <a:pPr indent="0" lvl="0" marL="0" rtl="0" algn="l">
              <a:lnSpc>
                <a:spcPct val="115000"/>
              </a:lnSpc>
              <a:spcBef>
                <a:spcPts val="0"/>
              </a:spcBef>
              <a:spcAft>
                <a:spcPts val="0"/>
              </a:spcAft>
              <a:buClr>
                <a:srgbClr val="002060"/>
              </a:buClr>
              <a:buSzPts val="5940"/>
              <a:buFont typeface="Microsoft JhengHei"/>
              <a:buNone/>
            </a:pPr>
            <a:r>
              <a:rPr lang="zh-TW" sz="3600">
                <a:latin typeface="Microsoft JhengHei"/>
                <a:ea typeface="Microsoft JhengHei"/>
                <a:cs typeface="Microsoft JhengHei"/>
                <a:sym typeface="Microsoft JhengHei"/>
              </a:rPr>
              <a:t>🅑資訊隱私權-</a:t>
            </a:r>
            <a:r>
              <a:rPr b="1" lang="zh-TW" sz="3600">
                <a:solidFill>
                  <a:srgbClr val="FFE599"/>
                </a:solidFill>
                <a:highlight>
                  <a:srgbClr val="434343"/>
                </a:highlight>
                <a:latin typeface="Microsoft JhengHei"/>
                <a:ea typeface="Microsoft JhengHei"/>
                <a:cs typeface="Microsoft JhengHei"/>
                <a:sym typeface="Microsoft JhengHei"/>
              </a:rPr>
              <a:t>憲法(釋603)</a:t>
            </a:r>
            <a:endParaRPr b="1" sz="3600">
              <a:solidFill>
                <a:srgbClr val="FFE599"/>
              </a:solidFill>
              <a:highlight>
                <a:srgbClr val="434343"/>
              </a:highlight>
              <a:latin typeface="Microsoft JhengHei"/>
              <a:ea typeface="Microsoft JhengHei"/>
              <a:cs typeface="Microsoft JhengHei"/>
              <a:sym typeface="Microsoft JhengHei"/>
            </a:endParaRPr>
          </a:p>
          <a:p>
            <a:pPr indent="0" lvl="0" marL="0" rtl="0" algn="l">
              <a:lnSpc>
                <a:spcPct val="115000"/>
              </a:lnSpc>
              <a:spcBef>
                <a:spcPts val="0"/>
              </a:spcBef>
              <a:spcAft>
                <a:spcPts val="0"/>
              </a:spcAft>
              <a:buClr>
                <a:srgbClr val="002060"/>
              </a:buClr>
              <a:buSzPts val="5940"/>
              <a:buFont typeface="Microsoft JhengHei"/>
              <a:buNone/>
            </a:pPr>
            <a:r>
              <a:rPr lang="zh-TW" sz="3600">
                <a:latin typeface="Microsoft JhengHei"/>
                <a:ea typeface="Microsoft JhengHei"/>
                <a:cs typeface="Microsoft JhengHei"/>
                <a:sym typeface="Microsoft JhengHei"/>
              </a:rPr>
              <a:t>🅒人格權(隱私)-</a:t>
            </a:r>
            <a:r>
              <a:rPr b="1" lang="zh-TW" sz="3600">
                <a:solidFill>
                  <a:srgbClr val="FFE599"/>
                </a:solidFill>
                <a:highlight>
                  <a:srgbClr val="434343"/>
                </a:highlight>
                <a:latin typeface="Microsoft JhengHei"/>
                <a:ea typeface="Microsoft JhengHei"/>
                <a:cs typeface="Microsoft JhengHei"/>
                <a:sym typeface="Microsoft JhengHei"/>
              </a:rPr>
              <a:t>民法(隱私遭到侵害可請求賠償)</a:t>
            </a:r>
            <a:endParaRPr b="1" sz="3600">
              <a:solidFill>
                <a:srgbClr val="FFE599"/>
              </a:solidFill>
              <a:highlight>
                <a:srgbClr val="434343"/>
              </a:highlight>
              <a:latin typeface="Microsoft JhengHei"/>
              <a:ea typeface="Microsoft JhengHei"/>
              <a:cs typeface="Microsoft JhengHei"/>
              <a:sym typeface="Microsoft JhengHei"/>
            </a:endParaRPr>
          </a:p>
          <a:p>
            <a:pPr indent="-360000" lvl="0" marL="360000" rtl="0" algn="l">
              <a:lnSpc>
                <a:spcPct val="115000"/>
              </a:lnSpc>
              <a:spcBef>
                <a:spcPts val="0"/>
              </a:spcBef>
              <a:spcAft>
                <a:spcPts val="0"/>
              </a:spcAft>
              <a:buClr>
                <a:srgbClr val="002060"/>
              </a:buClr>
              <a:buSzPts val="5940"/>
              <a:buFont typeface="Microsoft JhengHei"/>
              <a:buNone/>
            </a:pPr>
            <a:r>
              <a:rPr lang="zh-TW" sz="3600">
                <a:latin typeface="Microsoft JhengHei"/>
                <a:ea typeface="Microsoft JhengHei"/>
                <a:cs typeface="Microsoft JhengHei"/>
                <a:sym typeface="Microsoft JhengHei"/>
              </a:rPr>
              <a:t>🅓個人資料自主權-</a:t>
            </a:r>
            <a:r>
              <a:rPr b="1" lang="zh-TW" sz="3600">
                <a:solidFill>
                  <a:srgbClr val="FFE599"/>
                </a:solidFill>
                <a:highlight>
                  <a:srgbClr val="434343"/>
                </a:highlight>
                <a:latin typeface="Microsoft JhengHei"/>
                <a:ea typeface="Microsoft JhengHei"/>
                <a:cs typeface="Microsoft JhengHei"/>
                <a:sym typeface="Microsoft JhengHei"/>
              </a:rPr>
              <a:t>個人資料保護法</a:t>
            </a:r>
            <a:endParaRPr b="1" sz="3600">
              <a:solidFill>
                <a:srgbClr val="FFE599"/>
              </a:solidFill>
              <a:highlight>
                <a:srgbClr val="434343"/>
              </a:highlight>
              <a:latin typeface="Microsoft JhengHei"/>
              <a:ea typeface="Microsoft JhengHei"/>
              <a:cs typeface="Microsoft JhengHei"/>
              <a:sym typeface="Microsoft JhengHei"/>
            </a:endParaRPr>
          </a:p>
          <a:p>
            <a:pPr indent="-360000" lvl="0" marL="360000" rtl="0" algn="l">
              <a:lnSpc>
                <a:spcPct val="115000"/>
              </a:lnSpc>
              <a:spcBef>
                <a:spcPts val="0"/>
              </a:spcBef>
              <a:spcAft>
                <a:spcPts val="0"/>
              </a:spcAft>
              <a:buClr>
                <a:srgbClr val="002060"/>
              </a:buClr>
              <a:buSzPts val="5940"/>
              <a:buFont typeface="Microsoft JhengHei"/>
              <a:buNone/>
            </a:pPr>
            <a:r>
              <a:rPr lang="zh-TW" sz="3600">
                <a:latin typeface="Microsoft JhengHei"/>
                <a:ea typeface="Microsoft JhengHei"/>
                <a:cs typeface="Microsoft JhengHei"/>
                <a:sym typeface="Microsoft JhengHei"/>
              </a:rPr>
              <a:t>🅔教育機會均等權-</a:t>
            </a:r>
            <a:r>
              <a:rPr b="1" lang="zh-TW" sz="3600">
                <a:solidFill>
                  <a:srgbClr val="FFE599"/>
                </a:solidFill>
                <a:highlight>
                  <a:srgbClr val="434343"/>
                </a:highlight>
                <a:latin typeface="Microsoft JhengHei"/>
                <a:ea typeface="Microsoft JhengHei"/>
                <a:cs typeface="Microsoft JhengHei"/>
                <a:sym typeface="Microsoft JhengHei"/>
              </a:rPr>
              <a:t>教育基本法</a:t>
            </a:r>
            <a:endParaRPr b="1" sz="3600">
              <a:solidFill>
                <a:srgbClr val="FFE599"/>
              </a:solidFill>
              <a:highlight>
                <a:srgbClr val="434343"/>
              </a:highlight>
              <a:latin typeface="Microsoft JhengHei"/>
              <a:ea typeface="Microsoft JhengHei"/>
              <a:cs typeface="Microsoft JhengHei"/>
              <a:sym typeface="Microsoft JhengHei"/>
            </a:endParaRPr>
          </a:p>
          <a:p>
            <a:pPr indent="-360000" lvl="0" marL="360000" rtl="0" algn="l">
              <a:lnSpc>
                <a:spcPct val="115000"/>
              </a:lnSpc>
              <a:spcBef>
                <a:spcPts val="0"/>
              </a:spcBef>
              <a:spcAft>
                <a:spcPts val="0"/>
              </a:spcAft>
              <a:buClr>
                <a:srgbClr val="002060"/>
              </a:buClr>
              <a:buSzPts val="5940"/>
              <a:buFont typeface="Microsoft JhengHei"/>
              <a:buNone/>
            </a:pPr>
            <a:r>
              <a:rPr lang="zh-TW" sz="3600">
                <a:latin typeface="Microsoft JhengHei"/>
                <a:ea typeface="Microsoft JhengHei"/>
                <a:cs typeface="Microsoft JhengHei"/>
                <a:sym typeface="Microsoft JhengHei"/>
              </a:rPr>
              <a:t>🅕財產權-</a:t>
            </a:r>
            <a:r>
              <a:rPr b="1" lang="zh-TW" sz="3600">
                <a:solidFill>
                  <a:srgbClr val="FFE599"/>
                </a:solidFill>
                <a:highlight>
                  <a:srgbClr val="434343"/>
                </a:highlight>
                <a:latin typeface="Microsoft JhengHei"/>
                <a:ea typeface="Microsoft JhengHei"/>
                <a:cs typeface="Microsoft JhengHei"/>
                <a:sym typeface="Microsoft JhengHei"/>
              </a:rPr>
              <a:t>刑法(詐欺罪的處罰)</a:t>
            </a:r>
            <a:endParaRPr b="1" sz="3600">
              <a:solidFill>
                <a:srgbClr val="FFE599"/>
              </a:solidFill>
              <a:highlight>
                <a:srgbClr val="434343"/>
              </a:highlight>
              <a:latin typeface="Microsoft JhengHei"/>
              <a:ea typeface="Microsoft JhengHei"/>
              <a:cs typeface="Microsoft JhengHei"/>
              <a:sym typeface="Microsoft JhengHei"/>
            </a:endParaRPr>
          </a:p>
          <a:p>
            <a:pPr indent="-360000" lvl="0" marL="360000" rtl="0" algn="l">
              <a:lnSpc>
                <a:spcPct val="115000"/>
              </a:lnSpc>
              <a:spcBef>
                <a:spcPts val="0"/>
              </a:spcBef>
              <a:spcAft>
                <a:spcPts val="0"/>
              </a:spcAft>
              <a:buClr>
                <a:srgbClr val="002060"/>
              </a:buClr>
              <a:buSzPts val="5940"/>
              <a:buFont typeface="Microsoft JhengHei"/>
              <a:buNone/>
            </a:pPr>
            <a:r>
              <a:rPr lang="zh-TW" sz="3600">
                <a:latin typeface="Microsoft JhengHei"/>
                <a:ea typeface="Microsoft JhengHei"/>
                <a:cs typeface="Microsoft JhengHei"/>
                <a:sym typeface="Microsoft JhengHei"/>
              </a:rPr>
              <a:t>🅖名譽權-</a:t>
            </a:r>
            <a:r>
              <a:rPr b="1" lang="zh-TW" sz="3600">
                <a:solidFill>
                  <a:srgbClr val="FFE599"/>
                </a:solidFill>
                <a:highlight>
                  <a:srgbClr val="434343"/>
                </a:highlight>
                <a:latin typeface="Microsoft JhengHei"/>
                <a:ea typeface="Microsoft JhengHei"/>
                <a:cs typeface="Microsoft JhengHei"/>
                <a:sym typeface="Microsoft JhengHei"/>
              </a:rPr>
              <a:t>刑法(妨害名譽罪的處罰)</a:t>
            </a:r>
            <a:endParaRPr b="1" sz="3600">
              <a:solidFill>
                <a:srgbClr val="FFE599"/>
              </a:solidFill>
              <a:highlight>
                <a:srgbClr val="434343"/>
              </a:highlight>
              <a:latin typeface="Microsoft JhengHei"/>
              <a:ea typeface="Microsoft JhengHei"/>
              <a:cs typeface="Microsoft JhengHei"/>
              <a:sym typeface="Microsoft JhengHei"/>
            </a:endParaRPr>
          </a:p>
          <a:p>
            <a:pPr indent="-360000" lvl="0" marL="360000" rtl="0" algn="l">
              <a:lnSpc>
                <a:spcPct val="115000"/>
              </a:lnSpc>
              <a:spcBef>
                <a:spcPts val="0"/>
              </a:spcBef>
              <a:spcAft>
                <a:spcPts val="0"/>
              </a:spcAft>
              <a:buClr>
                <a:srgbClr val="002060"/>
              </a:buClr>
              <a:buSzPts val="5940"/>
              <a:buFont typeface="Microsoft JhengHei"/>
              <a:buNone/>
            </a:pPr>
            <a:r>
              <a:rPr lang="zh-TW" sz="3600">
                <a:latin typeface="Microsoft JhengHei"/>
                <a:ea typeface="Microsoft JhengHei"/>
                <a:cs typeface="Microsoft JhengHei"/>
                <a:sym typeface="Microsoft JhengHei"/>
              </a:rPr>
              <a:t>🅗維護社會風氣-</a:t>
            </a:r>
            <a:r>
              <a:rPr b="1" lang="zh-TW" sz="3600">
                <a:solidFill>
                  <a:srgbClr val="FFE599"/>
                </a:solidFill>
                <a:highlight>
                  <a:srgbClr val="434343"/>
                </a:highlight>
                <a:latin typeface="Microsoft JhengHei"/>
                <a:ea typeface="Microsoft JhengHei"/>
                <a:cs typeface="Microsoft JhengHei"/>
                <a:sym typeface="Microsoft JhengHei"/>
              </a:rPr>
              <a:t>刑法(妨害風化罪的處罰)</a:t>
            </a:r>
            <a:endParaRPr b="1" sz="3600">
              <a:solidFill>
                <a:srgbClr val="FFE599"/>
              </a:solidFill>
              <a:highlight>
                <a:srgbClr val="434343"/>
              </a:highlight>
              <a:latin typeface="Microsoft JhengHei"/>
              <a:ea typeface="Microsoft JhengHei"/>
              <a:cs typeface="Microsoft JhengHei"/>
              <a:sym typeface="Microsoft JhengHei"/>
            </a:endParaRPr>
          </a:p>
        </p:txBody>
      </p:sp>
      <p:sp>
        <p:nvSpPr>
          <p:cNvPr id="314" name="Google Shape;314;p26"/>
          <p:cNvSpPr txBox="1"/>
          <p:nvPr/>
        </p:nvSpPr>
        <p:spPr>
          <a:xfrm>
            <a:off x="443400" y="358575"/>
            <a:ext cx="72663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1" i="0" lang="zh-TW" sz="4800" u="none" cap="none" strike="noStrike">
                <a:solidFill>
                  <a:schemeClr val="lt1"/>
                </a:solidFill>
                <a:latin typeface="Arial"/>
                <a:ea typeface="Arial"/>
                <a:cs typeface="Arial"/>
                <a:sym typeface="Arial"/>
              </a:rPr>
              <a:t>人權侵害的相關法規保護</a:t>
            </a:r>
            <a:endParaRPr b="1" i="0" sz="4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14"/>
                                        </p:tgtEl>
                                        <p:attrNameLst>
                                          <p:attrName>style.visibility</p:attrName>
                                        </p:attrNameLst>
                                      </p:cBhvr>
                                      <p:to>
                                        <p:strVal val="visible"/>
                                      </p:to>
                                    </p:set>
                                    <p:anim calcmode="lin" valueType="num">
                                      <p:cBhvr additive="base">
                                        <p:cTn dur="500"/>
                                        <p:tgtEl>
                                          <p:spTgt spid="314"/>
                                        </p:tgtEl>
                                        <p:attrNameLst>
                                          <p:attrName>ppt_w</p:attrName>
                                        </p:attrNameLst>
                                      </p:cBhvr>
                                      <p:tavLst>
                                        <p:tav fmla="" tm="0">
                                          <p:val>
                                            <p:strVal val="0"/>
                                          </p:val>
                                        </p:tav>
                                        <p:tav fmla="" tm="100000">
                                          <p:val>
                                            <p:strVal val="#ppt_w"/>
                                          </p:val>
                                        </p:tav>
                                      </p:tavLst>
                                    </p:anim>
                                    <p:anim calcmode="lin" valueType="num">
                                      <p:cBhvr additive="base">
                                        <p:cTn dur="500"/>
                                        <p:tgtEl>
                                          <p:spTgt spid="314"/>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18" name="Shape 318"/>
        <p:cNvGrpSpPr/>
        <p:nvPr/>
      </p:nvGrpSpPr>
      <p:grpSpPr>
        <a:xfrm>
          <a:off x="0" y="0"/>
          <a:ext cx="0" cy="0"/>
          <a:chOff x="0" y="0"/>
          <a:chExt cx="0" cy="0"/>
        </a:xfrm>
      </p:grpSpPr>
      <p:pic>
        <p:nvPicPr>
          <p:cNvPr id="319" name="Google Shape;319;p27"/>
          <p:cNvPicPr preferRelativeResize="0"/>
          <p:nvPr/>
        </p:nvPicPr>
        <p:blipFill rotWithShape="1">
          <a:blip r:embed="rId3">
            <a:alphaModFix/>
          </a:blip>
          <a:srcRect b="0" l="18" r="9" t="0"/>
          <a:stretch/>
        </p:blipFill>
        <p:spPr>
          <a:xfrm>
            <a:off x="3966004" y="0"/>
            <a:ext cx="5130471" cy="6858001"/>
          </a:xfrm>
          <a:prstGeom prst="rect">
            <a:avLst/>
          </a:prstGeom>
          <a:noFill/>
          <a:ln>
            <a:noFill/>
          </a:ln>
        </p:spPr>
      </p:pic>
      <p:sp>
        <p:nvSpPr>
          <p:cNvPr id="320" name="Google Shape;320;p27"/>
          <p:cNvSpPr txBox="1"/>
          <p:nvPr/>
        </p:nvSpPr>
        <p:spPr>
          <a:xfrm>
            <a:off x="0" y="347975"/>
            <a:ext cx="3966000" cy="10773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5400"/>
              <a:buFont typeface="Arial"/>
              <a:buNone/>
            </a:pPr>
            <a:r>
              <a:rPr b="1" i="0" lang="zh-TW" sz="5400" u="none" cap="none" strike="noStrike">
                <a:solidFill>
                  <a:srgbClr val="FFE599"/>
                </a:solidFill>
                <a:latin typeface="Arial"/>
                <a:ea typeface="Arial"/>
                <a:cs typeface="Arial"/>
                <a:sym typeface="Arial"/>
              </a:rPr>
              <a:t>學習單</a:t>
            </a:r>
            <a:endParaRPr b="0" i="0" sz="5400" u="none" cap="none" strike="noStrike">
              <a:solidFill>
                <a:schemeClr val="lt1"/>
              </a:solidFill>
              <a:latin typeface="Arial"/>
              <a:ea typeface="Arial"/>
              <a:cs typeface="Arial"/>
              <a:sym typeface="Arial"/>
            </a:endParaRPr>
          </a:p>
        </p:txBody>
      </p:sp>
      <p:pic>
        <p:nvPicPr>
          <p:cNvPr id="321" name="Google Shape;321;p27"/>
          <p:cNvPicPr preferRelativeResize="0"/>
          <p:nvPr/>
        </p:nvPicPr>
        <p:blipFill rotWithShape="1">
          <a:blip r:embed="rId4">
            <a:alphaModFix/>
          </a:blip>
          <a:srcRect b="38779" l="14571" r="11083" t="5782"/>
          <a:stretch/>
        </p:blipFill>
        <p:spPr>
          <a:xfrm>
            <a:off x="7841355" y="5331371"/>
            <a:ext cx="4135950" cy="13118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5" name="Shape 325"/>
        <p:cNvGrpSpPr/>
        <p:nvPr/>
      </p:nvGrpSpPr>
      <p:grpSpPr>
        <a:xfrm>
          <a:off x="0" y="0"/>
          <a:ext cx="0" cy="0"/>
          <a:chOff x="0" y="0"/>
          <a:chExt cx="0" cy="0"/>
        </a:xfrm>
      </p:grpSpPr>
      <p:sp>
        <p:nvSpPr>
          <p:cNvPr id="326" name="Google Shape;326;p28"/>
          <p:cNvSpPr/>
          <p:nvPr/>
        </p:nvSpPr>
        <p:spPr>
          <a:xfrm>
            <a:off x="5570100" y="3457600"/>
            <a:ext cx="6123300" cy="2665500"/>
          </a:xfrm>
          <a:prstGeom prst="flowChartAlternateProcess">
            <a:avLst/>
          </a:prstGeom>
          <a:solidFill>
            <a:srgbClr val="E7E6E6"/>
          </a:solidFill>
          <a:ln cap="flat" cmpd="sng" w="76200">
            <a:solidFill>
              <a:srgbClr val="44546A"/>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rgbClr val="000000"/>
              </a:buClr>
              <a:buSzPts val="3500"/>
              <a:buFont typeface="Arial"/>
              <a:buNone/>
            </a:pPr>
            <a:r>
              <a:rPr b="0" i="0" lang="zh-TW" sz="3500" u="none" cap="none" strike="noStrike">
                <a:solidFill>
                  <a:srgbClr val="000000"/>
                </a:solidFill>
                <a:latin typeface="Arial"/>
                <a:ea typeface="Arial"/>
                <a:cs typeface="Arial"/>
                <a:sym typeface="Arial"/>
              </a:rPr>
              <a:t>🅑資訊隱私權-</a:t>
            </a:r>
            <a:r>
              <a:rPr b="1" i="0" lang="zh-TW" sz="3500" u="none" cap="none" strike="noStrike">
                <a:solidFill>
                  <a:srgbClr val="FFD966"/>
                </a:solidFill>
                <a:highlight>
                  <a:srgbClr val="434343"/>
                </a:highlight>
                <a:latin typeface="Arial"/>
                <a:ea typeface="Arial"/>
                <a:cs typeface="Arial"/>
                <a:sym typeface="Arial"/>
              </a:rPr>
              <a:t>憲法(釋603)</a:t>
            </a:r>
            <a:endParaRPr b="1" i="0" sz="3500" u="none" cap="none" strike="noStrike">
              <a:solidFill>
                <a:srgbClr val="FFD966"/>
              </a:solidFill>
              <a:highlight>
                <a:srgbClr val="434343"/>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3500"/>
              <a:buFont typeface="Arial"/>
              <a:buNone/>
            </a:pPr>
            <a:r>
              <a:rPr b="0" i="0" lang="zh-TW" sz="3500" u="none" cap="none" strike="noStrike">
                <a:solidFill>
                  <a:srgbClr val="000000"/>
                </a:solidFill>
                <a:latin typeface="Arial"/>
                <a:ea typeface="Arial"/>
                <a:cs typeface="Arial"/>
                <a:sym typeface="Arial"/>
              </a:rPr>
              <a:t>🅒人格權(隱私)-</a:t>
            </a:r>
            <a:r>
              <a:rPr b="1" i="0" lang="zh-TW" sz="3500" u="none" cap="none" strike="noStrike">
                <a:solidFill>
                  <a:srgbClr val="FFD966"/>
                </a:solidFill>
                <a:highlight>
                  <a:srgbClr val="434343"/>
                </a:highlight>
                <a:latin typeface="Arial"/>
                <a:ea typeface="Arial"/>
                <a:cs typeface="Arial"/>
                <a:sym typeface="Arial"/>
              </a:rPr>
              <a:t>民法</a:t>
            </a:r>
            <a:endParaRPr b="1" i="0" sz="3500" u="none" cap="none" strike="noStrike">
              <a:solidFill>
                <a:srgbClr val="FFD966"/>
              </a:solidFill>
              <a:highlight>
                <a:srgbClr val="434343"/>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3500"/>
              <a:buFont typeface="Arial"/>
              <a:buNone/>
            </a:pPr>
            <a:r>
              <a:rPr b="0" i="0" lang="zh-TW" sz="3500" u="none" cap="none" strike="noStrike">
                <a:solidFill>
                  <a:srgbClr val="000000"/>
                </a:solidFill>
                <a:latin typeface="Arial"/>
                <a:ea typeface="Arial"/>
                <a:cs typeface="Arial"/>
                <a:sym typeface="Arial"/>
              </a:rPr>
              <a:t>   </a:t>
            </a:r>
            <a:r>
              <a:rPr b="1" i="0" lang="zh-TW" sz="3500" u="none" cap="none" strike="noStrike">
                <a:solidFill>
                  <a:srgbClr val="FFD966"/>
                </a:solidFill>
                <a:highlight>
                  <a:srgbClr val="434343"/>
                </a:highlight>
                <a:latin typeface="Arial"/>
                <a:ea typeface="Arial"/>
                <a:cs typeface="Arial"/>
                <a:sym typeface="Arial"/>
              </a:rPr>
              <a:t>(隱私遭到侵害可請求賠償)</a:t>
            </a:r>
            <a:endParaRPr b="1" i="0" sz="3500" u="none" cap="none" strike="noStrike">
              <a:solidFill>
                <a:srgbClr val="FFD966"/>
              </a:solidFill>
              <a:highlight>
                <a:srgbClr val="434343"/>
              </a:highlight>
              <a:latin typeface="Arial"/>
              <a:ea typeface="Arial"/>
              <a:cs typeface="Arial"/>
              <a:sym typeface="Arial"/>
            </a:endParaRPr>
          </a:p>
        </p:txBody>
      </p:sp>
      <p:sp>
        <p:nvSpPr>
          <p:cNvPr id="327" name="Google Shape;327;p28"/>
          <p:cNvSpPr txBox="1"/>
          <p:nvPr/>
        </p:nvSpPr>
        <p:spPr>
          <a:xfrm>
            <a:off x="316425" y="314600"/>
            <a:ext cx="9439800" cy="25551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為了居家安全有不少民眾會在家裡裝設的網路攝影機，以便從手機上隨時監看家中狀況。</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不過，有用戶監看自家畫面時竟然也能看見其他人家裡的畫面，除了用戶的居家空間和擺設都被看光，有的畫面竟然還包含睡在床上的小嬰孩......。</a:t>
            </a:r>
            <a:endParaRPr b="0" i="0" sz="3000" u="none" cap="none" strike="noStrike">
              <a:solidFill>
                <a:schemeClr val="lt1"/>
              </a:solidFill>
              <a:latin typeface="Arial"/>
              <a:ea typeface="Arial"/>
              <a:cs typeface="Arial"/>
              <a:sym typeface="Arial"/>
            </a:endParaRPr>
          </a:p>
        </p:txBody>
      </p:sp>
      <p:sp>
        <p:nvSpPr>
          <p:cNvPr id="328" name="Google Shape;328;p28"/>
          <p:cNvSpPr/>
          <p:nvPr/>
        </p:nvSpPr>
        <p:spPr>
          <a:xfrm>
            <a:off x="378625" y="3457725"/>
            <a:ext cx="4779000" cy="2665500"/>
          </a:xfrm>
          <a:prstGeom prst="flowChartAlternateProcess">
            <a:avLst/>
          </a:prstGeom>
          <a:solidFill>
            <a:schemeClr val="lt2"/>
          </a:solidFill>
          <a:ln cap="flat" cmpd="sng" w="76200">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zh-TW" sz="3400" u="none" cap="none" strike="noStrike">
                <a:solidFill>
                  <a:srgbClr val="000000"/>
                </a:solidFill>
                <a:latin typeface="Arial"/>
                <a:ea typeface="Arial"/>
                <a:cs typeface="Arial"/>
                <a:sym typeface="Arial"/>
              </a:rPr>
              <a:t>  3人人享有人身安全</a:t>
            </a:r>
            <a:endParaRPr b="0" i="0" sz="3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rPr b="0" i="0" lang="zh-TW" sz="3400" u="none" cap="none" strike="noStrike">
                <a:solidFill>
                  <a:srgbClr val="000000"/>
                </a:solidFill>
                <a:latin typeface="Arial"/>
                <a:ea typeface="Arial"/>
                <a:cs typeface="Arial"/>
                <a:sym typeface="Arial"/>
              </a:rPr>
              <a:t>12隱私、住居</a:t>
            </a:r>
            <a:endParaRPr b="0" i="0" sz="3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rPr b="0" i="0" lang="zh-TW" sz="3400" u="none" cap="none" strike="noStrike">
                <a:solidFill>
                  <a:srgbClr val="000000"/>
                </a:solidFill>
                <a:latin typeface="Arial"/>
                <a:ea typeface="Arial"/>
                <a:cs typeface="Arial"/>
                <a:sym typeface="Arial"/>
              </a:rPr>
              <a:t>   受法律保護不受干擾</a:t>
            </a:r>
            <a:endParaRPr b="0" i="0" sz="3400" u="none" cap="none" strike="noStrike">
              <a:solidFill>
                <a:srgbClr val="000000"/>
              </a:solidFill>
              <a:latin typeface="Arial"/>
              <a:ea typeface="Arial"/>
              <a:cs typeface="Arial"/>
              <a:sym typeface="Arial"/>
            </a:endParaRPr>
          </a:p>
        </p:txBody>
      </p:sp>
      <p:sp>
        <p:nvSpPr>
          <p:cNvPr id="329" name="Google Shape;329;p28"/>
          <p:cNvSpPr/>
          <p:nvPr/>
        </p:nvSpPr>
        <p:spPr>
          <a:xfrm>
            <a:off x="316425" y="3114550"/>
            <a:ext cx="4903416" cy="941976"/>
          </a:xfrm>
          <a:prstGeom prst="flowChartDocument">
            <a:avLst/>
          </a:prstGeom>
          <a:solidFill>
            <a:srgbClr val="274E1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zh-TW" sz="3600" u="none" cap="none" strike="noStrike">
                <a:solidFill>
                  <a:schemeClr val="lt1"/>
                </a:solidFill>
                <a:latin typeface="Arial"/>
                <a:ea typeface="Arial"/>
                <a:cs typeface="Arial"/>
                <a:sym typeface="Arial"/>
              </a:rPr>
              <a:t>世界人權宣言</a:t>
            </a:r>
            <a:endParaRPr b="0" i="0" sz="3600" u="none" cap="none" strike="noStrike">
              <a:solidFill>
                <a:schemeClr val="lt1"/>
              </a:solidFill>
              <a:latin typeface="Arial"/>
              <a:ea typeface="Arial"/>
              <a:cs typeface="Arial"/>
              <a:sym typeface="Arial"/>
            </a:endParaRPr>
          </a:p>
        </p:txBody>
      </p:sp>
      <p:sp>
        <p:nvSpPr>
          <p:cNvPr id="330" name="Google Shape;330;p28"/>
          <p:cNvSpPr/>
          <p:nvPr/>
        </p:nvSpPr>
        <p:spPr>
          <a:xfrm>
            <a:off x="5445825" y="3114550"/>
            <a:ext cx="6315678" cy="874152"/>
          </a:xfrm>
          <a:prstGeom prst="flowChartDocument">
            <a:avLst/>
          </a:prstGeom>
          <a:solidFill>
            <a:srgbClr val="66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zh-TW" sz="3600" u="none" cap="none" strike="noStrike">
                <a:solidFill>
                  <a:srgbClr val="FFFFFF"/>
                </a:solidFill>
                <a:latin typeface="Arial"/>
                <a:ea typeface="Arial"/>
                <a:cs typeface="Arial"/>
                <a:sym typeface="Arial"/>
              </a:rPr>
              <a:t>我國相關的法規保護</a:t>
            </a:r>
            <a:endParaRPr b="0" i="0" sz="3600" u="none" cap="none" strike="noStrike">
              <a:solidFill>
                <a:srgbClr val="FFFFFF"/>
              </a:solidFill>
              <a:latin typeface="Arial"/>
              <a:ea typeface="Arial"/>
              <a:cs typeface="Arial"/>
              <a:sym typeface="Arial"/>
            </a:endParaRPr>
          </a:p>
        </p:txBody>
      </p:sp>
      <p:pic>
        <p:nvPicPr>
          <p:cNvPr id="331" name="Google Shape;331;p28"/>
          <p:cNvPicPr preferRelativeResize="0"/>
          <p:nvPr/>
        </p:nvPicPr>
        <p:blipFill rotWithShape="1">
          <a:blip r:embed="rId3">
            <a:alphaModFix/>
          </a:blip>
          <a:srcRect b="38779" l="14571" r="69401" t="5782"/>
          <a:stretch/>
        </p:blipFill>
        <p:spPr>
          <a:xfrm>
            <a:off x="10168449" y="1006325"/>
            <a:ext cx="1524951" cy="2243825"/>
          </a:xfrm>
          <a:prstGeom prst="rect">
            <a:avLst/>
          </a:prstGeom>
          <a:noFill/>
          <a:ln>
            <a:noFill/>
          </a:ln>
        </p:spPr>
      </p:pic>
      <p:sp>
        <p:nvSpPr>
          <p:cNvPr id="332" name="Google Shape;332;p28"/>
          <p:cNvSpPr txBox="1"/>
          <p:nvPr/>
        </p:nvSpPr>
        <p:spPr>
          <a:xfrm>
            <a:off x="316425" y="314600"/>
            <a:ext cx="9439800" cy="25551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為了居家安全有不少民眾會在家裡裝設的網路攝影機，以便從手機上隨時監看家中狀況。</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不過，有用戶監看自家畫面時竟然也能看見</a:t>
            </a:r>
            <a:r>
              <a:rPr b="1" i="0" lang="zh-TW" sz="3000" u="none" cap="none" strike="noStrike">
                <a:solidFill>
                  <a:srgbClr val="FFD966"/>
                </a:solidFill>
                <a:latin typeface="Arial"/>
                <a:ea typeface="Arial"/>
                <a:cs typeface="Arial"/>
                <a:sym typeface="Arial"/>
              </a:rPr>
              <a:t>其他人家裡的畫面</a:t>
            </a:r>
            <a:r>
              <a:rPr b="0" i="0" lang="zh-TW" sz="3000" u="none" cap="none" strike="noStrike">
                <a:solidFill>
                  <a:schemeClr val="lt1"/>
                </a:solidFill>
                <a:latin typeface="Arial"/>
                <a:ea typeface="Arial"/>
                <a:cs typeface="Arial"/>
                <a:sym typeface="Arial"/>
              </a:rPr>
              <a:t>，除了用戶的</a:t>
            </a:r>
            <a:r>
              <a:rPr b="1" i="0" lang="zh-TW" sz="3000" u="none" cap="none" strike="noStrike">
                <a:solidFill>
                  <a:srgbClr val="FFD966"/>
                </a:solidFill>
                <a:latin typeface="Arial"/>
                <a:ea typeface="Arial"/>
                <a:cs typeface="Arial"/>
                <a:sym typeface="Arial"/>
              </a:rPr>
              <a:t>居家空間和擺設都被看光，有的畫面竟然還包含睡在床上的小嬰孩</a:t>
            </a:r>
            <a:r>
              <a:rPr b="0" i="0" lang="zh-TW" sz="3000" u="none" cap="none" strike="noStrike">
                <a:solidFill>
                  <a:schemeClr val="lt1"/>
                </a:solidFill>
                <a:latin typeface="Arial"/>
                <a:ea typeface="Arial"/>
                <a:cs typeface="Arial"/>
                <a:sym typeface="Arial"/>
              </a:rPr>
              <a:t>......。</a:t>
            </a:r>
            <a:endParaRPr b="0" i="0" sz="30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500"/>
                                        <p:tgtEl>
                                          <p:spTgt spid="329"/>
                                        </p:tgtEl>
                                        <p:attrNameLst>
                                          <p:attrName>ppt_w</p:attrName>
                                        </p:attrNameLst>
                                      </p:cBhvr>
                                      <p:tavLst>
                                        <p:tav fmla="" tm="0">
                                          <p:val>
                                            <p:strVal val="0"/>
                                          </p:val>
                                        </p:tav>
                                        <p:tav fmla="" tm="100000">
                                          <p:val>
                                            <p:strVal val="#ppt_w"/>
                                          </p:val>
                                        </p:tav>
                                      </p:tavLst>
                                    </p:anim>
                                    <p:anim calcmode="lin" valueType="num">
                                      <p:cBhvr additive="base">
                                        <p:cTn dur="500"/>
                                        <p:tgtEl>
                                          <p:spTgt spid="32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30"/>
                                        </p:tgtEl>
                                        <p:attrNameLst>
                                          <p:attrName>style.visibility</p:attrName>
                                        </p:attrNameLst>
                                      </p:cBhvr>
                                      <p:to>
                                        <p:strVal val="visible"/>
                                      </p:to>
                                    </p:set>
                                    <p:anim calcmode="lin" valueType="num">
                                      <p:cBhvr additive="base">
                                        <p:cTn dur="500"/>
                                        <p:tgtEl>
                                          <p:spTgt spid="330"/>
                                        </p:tgtEl>
                                        <p:attrNameLst>
                                          <p:attrName>ppt_w</p:attrName>
                                        </p:attrNameLst>
                                      </p:cBhvr>
                                      <p:tavLst>
                                        <p:tav fmla="" tm="0">
                                          <p:val>
                                            <p:strVal val="0"/>
                                          </p:val>
                                        </p:tav>
                                        <p:tav fmla="" tm="100000">
                                          <p:val>
                                            <p:strVal val="#ppt_w"/>
                                          </p:val>
                                        </p:tav>
                                      </p:tavLst>
                                    </p:anim>
                                    <p:anim calcmode="lin" valueType="num">
                                      <p:cBhvr additive="base">
                                        <p:cTn dur="500"/>
                                        <p:tgtEl>
                                          <p:spTgt spid="330"/>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500"/>
                                        <p:tgtEl>
                                          <p:spTgt spid="32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500"/>
                                        <p:tgtEl>
                                          <p:spTgt spid="32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6" name="Shape 336"/>
        <p:cNvGrpSpPr/>
        <p:nvPr/>
      </p:nvGrpSpPr>
      <p:grpSpPr>
        <a:xfrm>
          <a:off x="0" y="0"/>
          <a:ext cx="0" cy="0"/>
          <a:chOff x="0" y="0"/>
          <a:chExt cx="0" cy="0"/>
        </a:xfrm>
      </p:grpSpPr>
      <p:sp>
        <p:nvSpPr>
          <p:cNvPr id="337" name="Google Shape;337;p29"/>
          <p:cNvSpPr/>
          <p:nvPr/>
        </p:nvSpPr>
        <p:spPr>
          <a:xfrm>
            <a:off x="5198075" y="3446500"/>
            <a:ext cx="6609300" cy="2676600"/>
          </a:xfrm>
          <a:prstGeom prst="flowChartAlternateProcess">
            <a:avLst/>
          </a:prstGeom>
          <a:solidFill>
            <a:srgbClr val="E7E6E6"/>
          </a:solidFill>
          <a:ln cap="flat" cmpd="sng" w="76200">
            <a:solidFill>
              <a:srgbClr val="44546A"/>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rgbClr val="000000"/>
              </a:buClr>
              <a:buSzPts val="3100"/>
              <a:buFont typeface="Arial"/>
              <a:buNone/>
            </a:pPr>
            <a:r>
              <a:rPr b="0" i="0" lang="zh-TW" sz="3100" u="none" cap="none" strike="noStrike">
                <a:solidFill>
                  <a:srgbClr val="000000"/>
                </a:solidFill>
                <a:latin typeface="Arial"/>
                <a:ea typeface="Arial"/>
                <a:cs typeface="Arial"/>
                <a:sym typeface="Arial"/>
              </a:rPr>
              <a:t>🅑資訊隱私權-</a:t>
            </a:r>
            <a:r>
              <a:rPr b="1" i="0" lang="zh-TW" sz="3100" u="none" cap="none" strike="noStrike">
                <a:solidFill>
                  <a:srgbClr val="FFD966"/>
                </a:solidFill>
                <a:highlight>
                  <a:srgbClr val="434343"/>
                </a:highlight>
                <a:latin typeface="Arial"/>
                <a:ea typeface="Arial"/>
                <a:cs typeface="Arial"/>
                <a:sym typeface="Arial"/>
              </a:rPr>
              <a:t>憲法(釋603)</a:t>
            </a:r>
            <a:endParaRPr b="1" i="0" sz="3100" u="none" cap="none" strike="noStrike">
              <a:solidFill>
                <a:srgbClr val="FFD966"/>
              </a:solidFill>
              <a:highlight>
                <a:srgbClr val="434343"/>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rPr b="0" i="0" lang="zh-TW" sz="3100" u="none" cap="none" strike="noStrike">
                <a:solidFill>
                  <a:srgbClr val="000000"/>
                </a:solidFill>
                <a:latin typeface="Arial"/>
                <a:ea typeface="Arial"/>
                <a:cs typeface="Arial"/>
                <a:sym typeface="Arial"/>
              </a:rPr>
              <a:t>🅓個人資料自主權-</a:t>
            </a:r>
            <a:r>
              <a:rPr b="1" i="0" lang="zh-TW" sz="3100" u="none" cap="none" strike="noStrike">
                <a:solidFill>
                  <a:srgbClr val="FFD966"/>
                </a:solidFill>
                <a:highlight>
                  <a:srgbClr val="434343"/>
                </a:highlight>
                <a:latin typeface="Arial"/>
                <a:ea typeface="Arial"/>
                <a:cs typeface="Arial"/>
                <a:sym typeface="Arial"/>
              </a:rPr>
              <a:t>個人資料保護法</a:t>
            </a:r>
            <a:endParaRPr b="1" i="0" sz="3100" u="none" cap="none" strike="noStrike">
              <a:solidFill>
                <a:srgbClr val="FFD966"/>
              </a:solidFill>
              <a:highlight>
                <a:srgbClr val="434343"/>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rPr b="0" i="0" lang="zh-TW" sz="3100" u="none" cap="none" strike="noStrike">
                <a:solidFill>
                  <a:srgbClr val="000000"/>
                </a:solidFill>
                <a:latin typeface="Arial"/>
                <a:ea typeface="Arial"/>
                <a:cs typeface="Arial"/>
                <a:sym typeface="Arial"/>
              </a:rPr>
              <a:t>🅕財產權-</a:t>
            </a:r>
            <a:r>
              <a:rPr b="1" i="0" lang="zh-TW" sz="3100" u="none" cap="none" strike="noStrike">
                <a:solidFill>
                  <a:srgbClr val="FFD966"/>
                </a:solidFill>
                <a:highlight>
                  <a:srgbClr val="434343"/>
                </a:highlight>
                <a:latin typeface="Arial"/>
                <a:ea typeface="Arial"/>
                <a:cs typeface="Arial"/>
                <a:sym typeface="Arial"/>
              </a:rPr>
              <a:t>刑法(詐欺罪的處罰)</a:t>
            </a:r>
            <a:endParaRPr b="1" i="0" sz="3100" u="none" cap="none" strike="noStrike">
              <a:solidFill>
                <a:srgbClr val="FFD966"/>
              </a:solidFill>
              <a:highlight>
                <a:srgbClr val="434343"/>
              </a:highlight>
              <a:latin typeface="Arial"/>
              <a:ea typeface="Arial"/>
              <a:cs typeface="Arial"/>
              <a:sym typeface="Arial"/>
            </a:endParaRPr>
          </a:p>
        </p:txBody>
      </p:sp>
      <p:sp>
        <p:nvSpPr>
          <p:cNvPr id="338" name="Google Shape;338;p29"/>
          <p:cNvSpPr txBox="1"/>
          <p:nvPr/>
        </p:nvSpPr>
        <p:spPr>
          <a:xfrm>
            <a:off x="316425" y="314600"/>
            <a:ext cx="9401400" cy="20934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全球知名的數位點餐外送平台有多名用戶姓名、地址、電話等個人資料遭到外送員散布，導致用戶被人騷擾。</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還有用戶的金融帳號資料遭到駭客竊取，信用卡也因此被多次盜刷。</a:t>
            </a:r>
            <a:endParaRPr b="0" i="0" sz="3000" u="none" cap="none" strike="noStrike">
              <a:solidFill>
                <a:schemeClr val="lt1"/>
              </a:solidFill>
              <a:latin typeface="Arial"/>
              <a:ea typeface="Arial"/>
              <a:cs typeface="Arial"/>
              <a:sym typeface="Arial"/>
            </a:endParaRPr>
          </a:p>
        </p:txBody>
      </p:sp>
      <p:sp>
        <p:nvSpPr>
          <p:cNvPr id="339" name="Google Shape;339;p29"/>
          <p:cNvSpPr/>
          <p:nvPr/>
        </p:nvSpPr>
        <p:spPr>
          <a:xfrm>
            <a:off x="373875" y="3446450"/>
            <a:ext cx="4528800" cy="2676600"/>
          </a:xfrm>
          <a:prstGeom prst="flowChartAlternateProcess">
            <a:avLst/>
          </a:prstGeom>
          <a:solidFill>
            <a:schemeClr val="lt2"/>
          </a:solidFill>
          <a:ln cap="flat" cmpd="sng" w="76200">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zh-TW" sz="3100" u="none" cap="none" strike="noStrike">
                <a:solidFill>
                  <a:srgbClr val="000000"/>
                </a:solidFill>
                <a:latin typeface="Arial"/>
                <a:ea typeface="Arial"/>
                <a:cs typeface="Arial"/>
                <a:sym typeface="Arial"/>
              </a:rPr>
              <a:t>12隱私、住居、通訊</a:t>
            </a:r>
            <a:endParaRPr b="0" i="0" sz="3100" u="none" cap="none" strike="noStrike">
              <a:solidFill>
                <a:srgbClr val="000000"/>
              </a:solidFill>
              <a:latin typeface="Arial"/>
              <a:ea typeface="Arial"/>
              <a:cs typeface="Arial"/>
              <a:sym typeface="Arial"/>
            </a:endParaRPr>
          </a:p>
          <a:p>
            <a:pPr indent="0" lvl="0" marL="450000" marR="0" rtl="0" algn="l">
              <a:lnSpc>
                <a:spcPct val="100000"/>
              </a:lnSpc>
              <a:spcBef>
                <a:spcPts val="0"/>
              </a:spcBef>
              <a:spcAft>
                <a:spcPts val="0"/>
              </a:spcAft>
              <a:buClr>
                <a:srgbClr val="000000"/>
              </a:buClr>
              <a:buSzPts val="3100"/>
              <a:buFont typeface="Arial"/>
              <a:buNone/>
            </a:pPr>
            <a:r>
              <a:rPr b="0" i="0" lang="zh-TW" sz="3100" u="none" cap="none" strike="noStrike">
                <a:solidFill>
                  <a:srgbClr val="000000"/>
                </a:solidFill>
                <a:latin typeface="Arial"/>
                <a:ea typeface="Arial"/>
                <a:cs typeface="Arial"/>
                <a:sym typeface="Arial"/>
              </a:rPr>
              <a:t>受法律保護不受干擾</a:t>
            </a:r>
            <a:endParaRPr b="0" i="0" sz="3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100"/>
              <a:buFont typeface="Arial"/>
              <a:buNone/>
            </a:pPr>
            <a:r>
              <a:rPr b="0" i="0" lang="zh-TW" sz="3100" u="none" cap="none" strike="noStrike">
                <a:solidFill>
                  <a:srgbClr val="000000"/>
                </a:solidFill>
                <a:latin typeface="Arial"/>
                <a:ea typeface="Arial"/>
                <a:cs typeface="Arial"/>
                <a:sym typeface="Arial"/>
              </a:rPr>
              <a:t>17人人享有財產權</a:t>
            </a:r>
            <a:endParaRPr b="0" i="0" sz="3100" u="none" cap="none" strike="noStrike">
              <a:solidFill>
                <a:srgbClr val="000000"/>
              </a:solidFill>
              <a:latin typeface="Arial"/>
              <a:ea typeface="Arial"/>
              <a:cs typeface="Arial"/>
              <a:sym typeface="Arial"/>
            </a:endParaRPr>
          </a:p>
        </p:txBody>
      </p:sp>
      <p:sp>
        <p:nvSpPr>
          <p:cNvPr id="340" name="Google Shape;340;p29"/>
          <p:cNvSpPr/>
          <p:nvPr/>
        </p:nvSpPr>
        <p:spPr>
          <a:xfrm>
            <a:off x="316425" y="3114550"/>
            <a:ext cx="4654854" cy="941976"/>
          </a:xfrm>
          <a:prstGeom prst="flowChartDocument">
            <a:avLst/>
          </a:prstGeom>
          <a:solidFill>
            <a:srgbClr val="274E1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zh-TW" sz="3600" u="none" cap="none" strike="noStrike">
                <a:solidFill>
                  <a:schemeClr val="lt1"/>
                </a:solidFill>
                <a:latin typeface="Arial"/>
                <a:ea typeface="Arial"/>
                <a:cs typeface="Arial"/>
                <a:sym typeface="Arial"/>
              </a:rPr>
              <a:t>世界人權宣言</a:t>
            </a:r>
            <a:endParaRPr b="0" i="0" sz="3600" u="none" cap="none" strike="noStrike">
              <a:solidFill>
                <a:schemeClr val="lt1"/>
              </a:solidFill>
              <a:latin typeface="Arial"/>
              <a:ea typeface="Arial"/>
              <a:cs typeface="Arial"/>
              <a:sym typeface="Arial"/>
            </a:endParaRPr>
          </a:p>
        </p:txBody>
      </p:sp>
      <p:sp>
        <p:nvSpPr>
          <p:cNvPr id="341" name="Google Shape;341;p29"/>
          <p:cNvSpPr/>
          <p:nvPr/>
        </p:nvSpPr>
        <p:spPr>
          <a:xfrm>
            <a:off x="5104725" y="3114550"/>
            <a:ext cx="6848064" cy="941976"/>
          </a:xfrm>
          <a:prstGeom prst="flowChartDocument">
            <a:avLst/>
          </a:prstGeom>
          <a:solidFill>
            <a:srgbClr val="66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zh-TW" sz="3600" u="none" cap="none" strike="noStrike">
                <a:solidFill>
                  <a:srgbClr val="FFFFFF"/>
                </a:solidFill>
                <a:latin typeface="Arial"/>
                <a:ea typeface="Arial"/>
                <a:cs typeface="Arial"/>
                <a:sym typeface="Arial"/>
              </a:rPr>
              <a:t>我國相關的法規保護</a:t>
            </a:r>
            <a:endParaRPr b="0" i="0" sz="3600" u="none" cap="none" strike="noStrike">
              <a:solidFill>
                <a:srgbClr val="FFFFFF"/>
              </a:solidFill>
              <a:latin typeface="Arial"/>
              <a:ea typeface="Arial"/>
              <a:cs typeface="Arial"/>
              <a:sym typeface="Arial"/>
            </a:endParaRPr>
          </a:p>
        </p:txBody>
      </p:sp>
      <p:sp>
        <p:nvSpPr>
          <p:cNvPr id="342" name="Google Shape;342;p29"/>
          <p:cNvSpPr txBox="1"/>
          <p:nvPr/>
        </p:nvSpPr>
        <p:spPr>
          <a:xfrm>
            <a:off x="316425" y="314600"/>
            <a:ext cx="9401400" cy="20934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全球知名的數位點餐外送平台有多名用戶</a:t>
            </a:r>
            <a:r>
              <a:rPr b="1" i="0" lang="zh-TW" sz="3000" u="none" cap="none" strike="noStrike">
                <a:solidFill>
                  <a:srgbClr val="FFD966"/>
                </a:solidFill>
                <a:latin typeface="Arial"/>
                <a:ea typeface="Arial"/>
                <a:cs typeface="Arial"/>
                <a:sym typeface="Arial"/>
              </a:rPr>
              <a:t>姓名、地址、電話等個人資料</a:t>
            </a:r>
            <a:r>
              <a:rPr b="0" i="0" lang="zh-TW" sz="3000" u="none" cap="none" strike="noStrike">
                <a:solidFill>
                  <a:schemeClr val="lt1"/>
                </a:solidFill>
                <a:latin typeface="Arial"/>
                <a:ea typeface="Arial"/>
                <a:cs typeface="Arial"/>
                <a:sym typeface="Arial"/>
              </a:rPr>
              <a:t>遭到外送員散布，導致用戶被人騷擾。</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還有用戶的</a:t>
            </a:r>
            <a:r>
              <a:rPr b="1" i="0" lang="zh-TW" sz="3000" u="none" cap="none" strike="noStrike">
                <a:solidFill>
                  <a:srgbClr val="FFD966"/>
                </a:solidFill>
                <a:latin typeface="Arial"/>
                <a:ea typeface="Arial"/>
                <a:cs typeface="Arial"/>
                <a:sym typeface="Arial"/>
              </a:rPr>
              <a:t>金融帳號</a:t>
            </a:r>
            <a:r>
              <a:rPr b="0" i="0" lang="zh-TW" sz="3000" u="none" cap="none" strike="noStrike">
                <a:solidFill>
                  <a:schemeClr val="lt1"/>
                </a:solidFill>
                <a:latin typeface="Arial"/>
                <a:ea typeface="Arial"/>
                <a:cs typeface="Arial"/>
                <a:sym typeface="Arial"/>
              </a:rPr>
              <a:t>資料遭到駭客竊取，</a:t>
            </a:r>
            <a:r>
              <a:rPr b="1" i="0" lang="zh-TW" sz="3000" u="none" cap="none" strike="noStrike">
                <a:solidFill>
                  <a:srgbClr val="FFD966"/>
                </a:solidFill>
                <a:latin typeface="Arial"/>
                <a:ea typeface="Arial"/>
                <a:cs typeface="Arial"/>
                <a:sym typeface="Arial"/>
              </a:rPr>
              <a:t>信用卡</a:t>
            </a:r>
            <a:r>
              <a:rPr b="0" i="0" lang="zh-TW" sz="3000" u="none" cap="none" strike="noStrike">
                <a:solidFill>
                  <a:schemeClr val="lt1"/>
                </a:solidFill>
                <a:latin typeface="Arial"/>
                <a:ea typeface="Arial"/>
                <a:cs typeface="Arial"/>
                <a:sym typeface="Arial"/>
              </a:rPr>
              <a:t>也因此被多次</a:t>
            </a:r>
            <a:r>
              <a:rPr b="1" i="0" lang="zh-TW" sz="3000" u="none" cap="none" strike="noStrike">
                <a:solidFill>
                  <a:srgbClr val="FFD966"/>
                </a:solidFill>
                <a:latin typeface="Arial"/>
                <a:ea typeface="Arial"/>
                <a:cs typeface="Arial"/>
                <a:sym typeface="Arial"/>
              </a:rPr>
              <a:t>盜刷</a:t>
            </a:r>
            <a:r>
              <a:rPr b="0" i="0" lang="zh-TW" sz="3000" u="none" cap="none" strike="noStrike">
                <a:solidFill>
                  <a:schemeClr val="lt1"/>
                </a:solidFill>
                <a:latin typeface="Arial"/>
                <a:ea typeface="Arial"/>
                <a:cs typeface="Arial"/>
                <a:sym typeface="Arial"/>
              </a:rPr>
              <a:t>。</a:t>
            </a:r>
            <a:endParaRPr b="0" i="0" sz="3000" u="none" cap="none" strike="noStrike">
              <a:solidFill>
                <a:schemeClr val="lt1"/>
              </a:solidFill>
              <a:latin typeface="Arial"/>
              <a:ea typeface="Arial"/>
              <a:cs typeface="Arial"/>
              <a:sym typeface="Arial"/>
            </a:endParaRPr>
          </a:p>
        </p:txBody>
      </p:sp>
      <p:pic>
        <p:nvPicPr>
          <p:cNvPr id="343" name="Google Shape;343;p29"/>
          <p:cNvPicPr preferRelativeResize="0"/>
          <p:nvPr/>
        </p:nvPicPr>
        <p:blipFill rotWithShape="1">
          <a:blip r:embed="rId3">
            <a:alphaModFix/>
          </a:blip>
          <a:srcRect b="39862" l="30577" r="26377" t="7670"/>
          <a:stretch/>
        </p:blipFill>
        <p:spPr>
          <a:xfrm>
            <a:off x="10016377" y="1214351"/>
            <a:ext cx="1791000" cy="1972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40"/>
                                        </p:tgtEl>
                                        <p:attrNameLst>
                                          <p:attrName>style.visibility</p:attrName>
                                        </p:attrNameLst>
                                      </p:cBhvr>
                                      <p:to>
                                        <p:strVal val="visible"/>
                                      </p:to>
                                    </p:set>
                                    <p:anim calcmode="lin" valueType="num">
                                      <p:cBhvr additive="base">
                                        <p:cTn dur="500"/>
                                        <p:tgtEl>
                                          <p:spTgt spid="340"/>
                                        </p:tgtEl>
                                        <p:attrNameLst>
                                          <p:attrName>ppt_w</p:attrName>
                                        </p:attrNameLst>
                                      </p:cBhvr>
                                      <p:tavLst>
                                        <p:tav fmla="" tm="0">
                                          <p:val>
                                            <p:strVal val="0"/>
                                          </p:val>
                                        </p:tav>
                                        <p:tav fmla="" tm="100000">
                                          <p:val>
                                            <p:strVal val="#ppt_w"/>
                                          </p:val>
                                        </p:tav>
                                      </p:tavLst>
                                    </p:anim>
                                    <p:anim calcmode="lin" valueType="num">
                                      <p:cBhvr additive="base">
                                        <p:cTn dur="500"/>
                                        <p:tgtEl>
                                          <p:spTgt spid="34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41"/>
                                        </p:tgtEl>
                                        <p:attrNameLst>
                                          <p:attrName>style.visibility</p:attrName>
                                        </p:attrNameLst>
                                      </p:cBhvr>
                                      <p:to>
                                        <p:strVal val="visible"/>
                                      </p:to>
                                    </p:set>
                                    <p:anim calcmode="lin" valueType="num">
                                      <p:cBhvr additive="base">
                                        <p:cTn dur="500"/>
                                        <p:tgtEl>
                                          <p:spTgt spid="341"/>
                                        </p:tgtEl>
                                        <p:attrNameLst>
                                          <p:attrName>ppt_w</p:attrName>
                                        </p:attrNameLst>
                                      </p:cBhvr>
                                      <p:tavLst>
                                        <p:tav fmla="" tm="0">
                                          <p:val>
                                            <p:strVal val="0"/>
                                          </p:val>
                                        </p:tav>
                                        <p:tav fmla="" tm="100000">
                                          <p:val>
                                            <p:strVal val="#ppt_w"/>
                                          </p:val>
                                        </p:tav>
                                      </p:tavLst>
                                    </p:anim>
                                    <p:anim calcmode="lin" valueType="num">
                                      <p:cBhvr additive="base">
                                        <p:cTn dur="500"/>
                                        <p:tgtEl>
                                          <p:spTgt spid="341"/>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500"/>
                                        <p:tgtEl>
                                          <p:spTgt spid="33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500"/>
                                        <p:tgtEl>
                                          <p:spTgt spid="33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2"/>
        </a:solidFill>
      </p:bgPr>
    </p:bg>
    <p:spTree>
      <p:nvGrpSpPr>
        <p:cNvPr id="105" name="Shape 105"/>
        <p:cNvGrpSpPr/>
        <p:nvPr/>
      </p:nvGrpSpPr>
      <p:grpSpPr>
        <a:xfrm>
          <a:off x="0" y="0"/>
          <a:ext cx="0" cy="0"/>
          <a:chOff x="0" y="0"/>
          <a:chExt cx="0" cy="0"/>
        </a:xfrm>
      </p:grpSpPr>
      <p:sp>
        <p:nvSpPr>
          <p:cNvPr id="106" name="Google Shape;106;p3"/>
          <p:cNvSpPr txBox="1"/>
          <p:nvPr/>
        </p:nvSpPr>
        <p:spPr>
          <a:xfrm>
            <a:off x="341700" y="774825"/>
            <a:ext cx="64788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人權教育議題實質內涵</a:t>
            </a:r>
            <a:endParaRPr b="0" i="0" sz="4800" u="none" cap="none" strike="noStrike">
              <a:solidFill>
                <a:schemeClr val="lt1"/>
              </a:solidFill>
              <a:latin typeface="Arial"/>
              <a:ea typeface="Arial"/>
              <a:cs typeface="Arial"/>
              <a:sym typeface="Arial"/>
            </a:endParaRPr>
          </a:p>
        </p:txBody>
      </p:sp>
      <p:sp>
        <p:nvSpPr>
          <p:cNvPr id="107" name="Google Shape;107;p3"/>
          <p:cNvSpPr txBox="1"/>
          <p:nvPr/>
        </p:nvSpPr>
        <p:spPr>
          <a:xfrm>
            <a:off x="341700" y="2496875"/>
            <a:ext cx="11635200" cy="3061500"/>
          </a:xfrm>
          <a:prstGeom prst="rect">
            <a:avLst/>
          </a:prstGeom>
          <a:noFill/>
          <a:ln>
            <a:noFill/>
          </a:ln>
        </p:spPr>
        <p:txBody>
          <a:bodyPr anchorCtr="0" anchor="t" bIns="91425" lIns="91425" spcFirstLastPara="1" rIns="91425" wrap="square" tIns="91425">
            <a:spAutoFit/>
          </a:bodyPr>
          <a:lstStyle/>
          <a:p>
            <a:pPr indent="-1080000" lvl="0" marL="1080000" marR="0" rtl="0" algn="l">
              <a:lnSpc>
                <a:spcPct val="115000"/>
              </a:lnSpc>
              <a:spcBef>
                <a:spcPts val="0"/>
              </a:spcBef>
              <a:spcAft>
                <a:spcPts val="0"/>
              </a:spcAft>
              <a:buClr>
                <a:srgbClr val="000000"/>
              </a:buClr>
              <a:buSzPts val="4200"/>
              <a:buFont typeface="Arial"/>
              <a:buNone/>
            </a:pPr>
            <a:r>
              <a:rPr b="0" i="0" lang="zh-TW" sz="4200" u="none" cap="none" strike="noStrike">
                <a:solidFill>
                  <a:schemeClr val="dk1"/>
                </a:solidFill>
                <a:latin typeface="Arial"/>
                <a:ea typeface="Arial"/>
                <a:cs typeface="Arial"/>
                <a:sym typeface="Arial"/>
              </a:rPr>
              <a:t>人J2 關懷國內人權議題，提出一個符合正義的</a:t>
            </a:r>
            <a:endParaRPr b="0" i="0" sz="4200" u="none" cap="none" strike="noStrike">
              <a:solidFill>
                <a:schemeClr val="dk1"/>
              </a:solidFill>
              <a:latin typeface="Arial"/>
              <a:ea typeface="Arial"/>
              <a:cs typeface="Arial"/>
              <a:sym typeface="Arial"/>
            </a:endParaRPr>
          </a:p>
          <a:p>
            <a:pPr indent="-1080000" lvl="0" marL="1080000" marR="0" rtl="0" algn="l">
              <a:lnSpc>
                <a:spcPct val="115000"/>
              </a:lnSpc>
              <a:spcBef>
                <a:spcPts val="0"/>
              </a:spcBef>
              <a:spcAft>
                <a:spcPts val="0"/>
              </a:spcAft>
              <a:buClr>
                <a:srgbClr val="000000"/>
              </a:buClr>
              <a:buSzPts val="4200"/>
              <a:buFont typeface="Arial"/>
              <a:buNone/>
            </a:pPr>
            <a:r>
              <a:rPr b="0" i="0" lang="zh-TW" sz="4200" u="none" cap="none" strike="noStrike">
                <a:solidFill>
                  <a:schemeClr val="dk1"/>
                </a:solidFill>
                <a:latin typeface="Arial"/>
                <a:ea typeface="Arial"/>
                <a:cs typeface="Arial"/>
                <a:sym typeface="Arial"/>
              </a:rPr>
              <a:t>        社會藍圖，並進行社會改進與行動。</a:t>
            </a:r>
            <a:endParaRPr b="0" i="0" sz="4200" u="none" cap="none" strike="noStrike">
              <a:solidFill>
                <a:schemeClr val="dk1"/>
              </a:solidFill>
              <a:latin typeface="Arial"/>
              <a:ea typeface="Arial"/>
              <a:cs typeface="Arial"/>
              <a:sym typeface="Arial"/>
            </a:endParaRPr>
          </a:p>
          <a:p>
            <a:pPr indent="-1080000" lvl="0" marL="1080000" marR="0" rtl="0" algn="l">
              <a:lnSpc>
                <a:spcPct val="115000"/>
              </a:lnSpc>
              <a:spcBef>
                <a:spcPts val="0"/>
              </a:spcBef>
              <a:spcAft>
                <a:spcPts val="0"/>
              </a:spcAft>
              <a:buClr>
                <a:srgbClr val="000000"/>
              </a:buClr>
              <a:buSzPts val="4200"/>
              <a:buFont typeface="Arial"/>
              <a:buNone/>
            </a:pPr>
            <a:r>
              <a:rPr b="0" i="0" lang="zh-TW" sz="4200" u="none" cap="none" strike="noStrike">
                <a:solidFill>
                  <a:schemeClr val="dk1"/>
                </a:solidFill>
                <a:latin typeface="Arial"/>
                <a:ea typeface="Arial"/>
                <a:cs typeface="Arial"/>
                <a:sym typeface="Arial"/>
              </a:rPr>
              <a:t>人J7 探討違反人權的事件對個人、社區/部落、</a:t>
            </a:r>
            <a:endParaRPr b="0" i="0" sz="4200" u="none" cap="none" strike="noStrike">
              <a:solidFill>
                <a:schemeClr val="dk1"/>
              </a:solidFill>
              <a:latin typeface="Arial"/>
              <a:ea typeface="Arial"/>
              <a:cs typeface="Arial"/>
              <a:sym typeface="Arial"/>
            </a:endParaRPr>
          </a:p>
          <a:p>
            <a:pPr indent="-1080000" lvl="0" marL="1080000" marR="0" rtl="0" algn="l">
              <a:lnSpc>
                <a:spcPct val="115000"/>
              </a:lnSpc>
              <a:spcBef>
                <a:spcPts val="0"/>
              </a:spcBef>
              <a:spcAft>
                <a:spcPts val="0"/>
              </a:spcAft>
              <a:buClr>
                <a:srgbClr val="000000"/>
              </a:buClr>
              <a:buSzPts val="4200"/>
              <a:buFont typeface="Arial"/>
              <a:buNone/>
            </a:pPr>
            <a:r>
              <a:rPr b="0" i="0" lang="zh-TW" sz="4200" u="none" cap="none" strike="noStrike">
                <a:solidFill>
                  <a:schemeClr val="dk1"/>
                </a:solidFill>
                <a:latin typeface="Arial"/>
                <a:ea typeface="Arial"/>
                <a:cs typeface="Arial"/>
                <a:sym typeface="Arial"/>
              </a:rPr>
              <a:t>        社會的影響，並提出改善策略或行動方案。</a:t>
            </a:r>
            <a:endParaRPr b="0" i="0" sz="42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500"/>
                                        <p:tgtEl>
                                          <p:spTgt spid="10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7">
                                            <p:txEl>
                                              <p:pRg end="0" st="0"/>
                                            </p:txEl>
                                          </p:spTgt>
                                        </p:tgtEl>
                                        <p:attrNameLst>
                                          <p:attrName>style.visibility</p:attrName>
                                        </p:attrNameLst>
                                      </p:cBhvr>
                                      <p:to>
                                        <p:strVal val="visible"/>
                                      </p:to>
                                    </p:set>
                                    <p:animEffect filter="fade" transition="in">
                                      <p:cBhvr>
                                        <p:cTn dur="500"/>
                                        <p:tgtEl>
                                          <p:spTgt spid="107">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7">
                                            <p:txEl>
                                              <p:pRg end="1" st="1"/>
                                            </p:txEl>
                                          </p:spTgt>
                                        </p:tgtEl>
                                        <p:attrNameLst>
                                          <p:attrName>style.visibility</p:attrName>
                                        </p:attrNameLst>
                                      </p:cBhvr>
                                      <p:to>
                                        <p:strVal val="visible"/>
                                      </p:to>
                                    </p:set>
                                    <p:animEffect filter="fade" transition="in">
                                      <p:cBhvr>
                                        <p:cTn dur="500"/>
                                        <p:tgtEl>
                                          <p:spTgt spid="107">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7">
                                            <p:txEl>
                                              <p:pRg end="2" st="2"/>
                                            </p:txEl>
                                          </p:spTgt>
                                        </p:tgtEl>
                                        <p:attrNameLst>
                                          <p:attrName>style.visibility</p:attrName>
                                        </p:attrNameLst>
                                      </p:cBhvr>
                                      <p:to>
                                        <p:strVal val="visible"/>
                                      </p:to>
                                    </p:set>
                                    <p:animEffect filter="fade" transition="in">
                                      <p:cBhvr>
                                        <p:cTn dur="500"/>
                                        <p:tgtEl>
                                          <p:spTgt spid="107">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7">
                                            <p:txEl>
                                              <p:pRg end="3" st="3"/>
                                            </p:txEl>
                                          </p:spTgt>
                                        </p:tgtEl>
                                        <p:attrNameLst>
                                          <p:attrName>style.visibility</p:attrName>
                                        </p:attrNameLst>
                                      </p:cBhvr>
                                      <p:to>
                                        <p:strVal val="visible"/>
                                      </p:to>
                                    </p:set>
                                    <p:animEffect filter="fade" transition="in">
                                      <p:cBhvr>
                                        <p:cTn dur="500"/>
                                        <p:tgtEl>
                                          <p:spTgt spid="10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47" name="Shape 347"/>
        <p:cNvGrpSpPr/>
        <p:nvPr/>
      </p:nvGrpSpPr>
      <p:grpSpPr>
        <a:xfrm>
          <a:off x="0" y="0"/>
          <a:ext cx="0" cy="0"/>
          <a:chOff x="0" y="0"/>
          <a:chExt cx="0" cy="0"/>
        </a:xfrm>
      </p:grpSpPr>
      <p:sp>
        <p:nvSpPr>
          <p:cNvPr id="348" name="Google Shape;348;p30"/>
          <p:cNvSpPr/>
          <p:nvPr/>
        </p:nvSpPr>
        <p:spPr>
          <a:xfrm>
            <a:off x="5209700" y="3842825"/>
            <a:ext cx="6609300" cy="2555100"/>
          </a:xfrm>
          <a:prstGeom prst="flowChartAlternateProcess">
            <a:avLst/>
          </a:prstGeom>
          <a:solidFill>
            <a:srgbClr val="E7E6E6"/>
          </a:solidFill>
          <a:ln cap="flat" cmpd="sng" w="76200">
            <a:solidFill>
              <a:srgbClr val="44546A"/>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🅐平等權、受教權-</a:t>
            </a:r>
            <a:r>
              <a:rPr b="1" i="0" lang="zh-TW" sz="3600" u="none" cap="none" strike="noStrike">
                <a:solidFill>
                  <a:srgbClr val="FFD966"/>
                </a:solidFill>
                <a:highlight>
                  <a:srgbClr val="434343"/>
                </a:highlight>
                <a:latin typeface="Arial"/>
                <a:ea typeface="Arial"/>
                <a:cs typeface="Arial"/>
                <a:sym typeface="Arial"/>
              </a:rPr>
              <a:t>憲法</a:t>
            </a:r>
            <a:endParaRPr b="1" i="0" sz="3600" u="none" cap="none" strike="noStrike">
              <a:solidFill>
                <a:srgbClr val="FFD966"/>
              </a:solidFill>
              <a:highlight>
                <a:srgbClr val="434343"/>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🅔教育機會均等權-</a:t>
            </a:r>
            <a:r>
              <a:rPr b="1" i="0" lang="zh-TW" sz="3600" u="none" cap="none" strike="noStrike">
                <a:solidFill>
                  <a:srgbClr val="FFD966"/>
                </a:solidFill>
                <a:highlight>
                  <a:srgbClr val="434343"/>
                </a:highlight>
                <a:latin typeface="Arial"/>
                <a:ea typeface="Arial"/>
                <a:cs typeface="Arial"/>
                <a:sym typeface="Arial"/>
              </a:rPr>
              <a:t>教育基本法</a:t>
            </a:r>
            <a:endParaRPr b="1" i="0" sz="3600" u="none" cap="none" strike="noStrike">
              <a:solidFill>
                <a:srgbClr val="FFD966"/>
              </a:solidFill>
              <a:highlight>
                <a:srgbClr val="434343"/>
              </a:highlight>
              <a:latin typeface="Arial"/>
              <a:ea typeface="Arial"/>
              <a:cs typeface="Arial"/>
              <a:sym typeface="Arial"/>
            </a:endParaRPr>
          </a:p>
        </p:txBody>
      </p:sp>
      <p:sp>
        <p:nvSpPr>
          <p:cNvPr id="349" name="Google Shape;349;p30"/>
          <p:cNvSpPr txBox="1"/>
          <p:nvPr/>
        </p:nvSpPr>
        <p:spPr>
          <a:xfrm>
            <a:off x="316425" y="314600"/>
            <a:ext cx="9413700" cy="30168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2020~2022年因應疫情下的遠距教學，偏鄉地區和弱勢家庭的學習落差問題擴大。</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一位彰化的國中老師老師提到，線上學習一開始是硬體設備資源不足、網路連線的問題，但在偏鄉除了硬體設備，學生家裡缺乏線上學習的引導者，學生無法順利進行線上學習。</a:t>
            </a:r>
            <a:endParaRPr b="0" i="0" sz="3000" u="none" cap="none" strike="noStrike">
              <a:solidFill>
                <a:schemeClr val="lt1"/>
              </a:solidFill>
              <a:latin typeface="Arial"/>
              <a:ea typeface="Arial"/>
              <a:cs typeface="Arial"/>
              <a:sym typeface="Arial"/>
            </a:endParaRPr>
          </a:p>
        </p:txBody>
      </p:sp>
      <p:sp>
        <p:nvSpPr>
          <p:cNvPr id="350" name="Google Shape;350;p30"/>
          <p:cNvSpPr/>
          <p:nvPr/>
        </p:nvSpPr>
        <p:spPr>
          <a:xfrm>
            <a:off x="373011" y="3842825"/>
            <a:ext cx="4413900" cy="2555100"/>
          </a:xfrm>
          <a:prstGeom prst="flowChartAlternateProcess">
            <a:avLst/>
          </a:prstGeom>
          <a:solidFill>
            <a:schemeClr val="lt2"/>
          </a:solidFill>
          <a:ln cap="flat" cmpd="sng" w="76200">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269999"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7法律的平等保障</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26人人享有</a:t>
            </a:r>
            <a:endParaRPr b="0" i="0" sz="3600" u="none" cap="none" strike="noStrike">
              <a:solidFill>
                <a:srgbClr val="000000"/>
              </a:solidFill>
              <a:latin typeface="Arial"/>
              <a:ea typeface="Arial"/>
              <a:cs typeface="Arial"/>
              <a:sym typeface="Arial"/>
            </a:endParaRPr>
          </a:p>
          <a:p>
            <a:pPr indent="0" lvl="0" marL="54000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受教育權利</a:t>
            </a:r>
            <a:endParaRPr b="0" i="0" sz="3600" u="none" cap="none" strike="noStrike">
              <a:solidFill>
                <a:srgbClr val="000000"/>
              </a:solidFill>
              <a:latin typeface="Arial"/>
              <a:ea typeface="Arial"/>
              <a:cs typeface="Arial"/>
              <a:sym typeface="Arial"/>
            </a:endParaRPr>
          </a:p>
        </p:txBody>
      </p:sp>
      <p:sp>
        <p:nvSpPr>
          <p:cNvPr id="351" name="Google Shape;351;p30"/>
          <p:cNvSpPr/>
          <p:nvPr/>
        </p:nvSpPr>
        <p:spPr>
          <a:xfrm>
            <a:off x="316425" y="3501800"/>
            <a:ext cx="4528926" cy="941976"/>
          </a:xfrm>
          <a:prstGeom prst="flowChartDocument">
            <a:avLst/>
          </a:prstGeom>
          <a:solidFill>
            <a:srgbClr val="274E1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zh-TW" sz="3600" u="none" cap="none" strike="noStrike">
                <a:solidFill>
                  <a:schemeClr val="lt1"/>
                </a:solidFill>
                <a:latin typeface="Arial"/>
                <a:ea typeface="Arial"/>
                <a:cs typeface="Arial"/>
                <a:sym typeface="Arial"/>
              </a:rPr>
              <a:t>世界人權宣言</a:t>
            </a:r>
            <a:endParaRPr b="0" i="0" sz="3600" u="none" cap="none" strike="noStrike">
              <a:solidFill>
                <a:schemeClr val="lt1"/>
              </a:solidFill>
              <a:latin typeface="Arial"/>
              <a:ea typeface="Arial"/>
              <a:cs typeface="Arial"/>
              <a:sym typeface="Arial"/>
            </a:endParaRPr>
          </a:p>
        </p:txBody>
      </p:sp>
      <p:sp>
        <p:nvSpPr>
          <p:cNvPr id="352" name="Google Shape;352;p30"/>
          <p:cNvSpPr/>
          <p:nvPr/>
        </p:nvSpPr>
        <p:spPr>
          <a:xfrm>
            <a:off x="5117225" y="3501800"/>
            <a:ext cx="6848064" cy="941976"/>
          </a:xfrm>
          <a:prstGeom prst="flowChartDocument">
            <a:avLst/>
          </a:prstGeom>
          <a:solidFill>
            <a:srgbClr val="66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zh-TW" sz="3600" u="none" cap="none" strike="noStrike">
                <a:solidFill>
                  <a:srgbClr val="FFFFFF"/>
                </a:solidFill>
                <a:latin typeface="Arial"/>
                <a:ea typeface="Arial"/>
                <a:cs typeface="Arial"/>
                <a:sym typeface="Arial"/>
              </a:rPr>
              <a:t>我國相關的法規保護</a:t>
            </a:r>
            <a:endParaRPr b="0" i="0" sz="3600" u="none" cap="none" strike="noStrike">
              <a:solidFill>
                <a:srgbClr val="FFFFFF"/>
              </a:solidFill>
              <a:latin typeface="Arial"/>
              <a:ea typeface="Arial"/>
              <a:cs typeface="Arial"/>
              <a:sym typeface="Arial"/>
            </a:endParaRPr>
          </a:p>
        </p:txBody>
      </p:sp>
      <p:sp>
        <p:nvSpPr>
          <p:cNvPr id="353" name="Google Shape;353;p30"/>
          <p:cNvSpPr txBox="1"/>
          <p:nvPr/>
        </p:nvSpPr>
        <p:spPr>
          <a:xfrm>
            <a:off x="316425" y="314588"/>
            <a:ext cx="9413700" cy="30168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2020~2022年因應疫情下的遠距教學，偏鄉地區和弱勢家庭的</a:t>
            </a:r>
            <a:r>
              <a:rPr b="1" i="0" lang="zh-TW" sz="3000" u="none" cap="none" strike="noStrike">
                <a:solidFill>
                  <a:srgbClr val="FFD966"/>
                </a:solidFill>
                <a:latin typeface="Arial"/>
                <a:ea typeface="Arial"/>
                <a:cs typeface="Arial"/>
                <a:sym typeface="Arial"/>
              </a:rPr>
              <a:t>學習落差</a:t>
            </a:r>
            <a:r>
              <a:rPr b="0" i="0" lang="zh-TW" sz="3000" u="none" cap="none" strike="noStrike">
                <a:solidFill>
                  <a:schemeClr val="lt1"/>
                </a:solidFill>
                <a:latin typeface="Arial"/>
                <a:ea typeface="Arial"/>
                <a:cs typeface="Arial"/>
                <a:sym typeface="Arial"/>
              </a:rPr>
              <a:t>問題擴大。</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一位</a:t>
            </a:r>
            <a:r>
              <a:rPr b="0" i="0" lang="zh-TW" sz="3000" u="sng" cap="none" strike="noStrike">
                <a:solidFill>
                  <a:schemeClr val="lt1"/>
                </a:solidFill>
                <a:latin typeface="Arial"/>
                <a:ea typeface="Arial"/>
                <a:cs typeface="Arial"/>
                <a:sym typeface="Arial"/>
              </a:rPr>
              <a:t>彰化</a:t>
            </a:r>
            <a:r>
              <a:rPr b="0" i="0" lang="zh-TW" sz="3000" u="none" cap="none" strike="noStrike">
                <a:solidFill>
                  <a:schemeClr val="lt1"/>
                </a:solidFill>
                <a:latin typeface="Arial"/>
                <a:ea typeface="Arial"/>
                <a:cs typeface="Arial"/>
                <a:sym typeface="Arial"/>
              </a:rPr>
              <a:t>的國中老師提到，線上學習一開始是</a:t>
            </a:r>
            <a:r>
              <a:rPr b="1" i="0" lang="zh-TW" sz="3000" u="none" cap="none" strike="noStrike">
                <a:solidFill>
                  <a:srgbClr val="FFD966"/>
                </a:solidFill>
                <a:latin typeface="Arial"/>
                <a:ea typeface="Arial"/>
                <a:cs typeface="Arial"/>
                <a:sym typeface="Arial"/>
              </a:rPr>
              <a:t>硬體設備資源不足、網路連線的問題</a:t>
            </a:r>
            <a:r>
              <a:rPr b="0" i="0" lang="zh-TW" sz="3000" u="none" cap="none" strike="noStrike">
                <a:solidFill>
                  <a:schemeClr val="lt1"/>
                </a:solidFill>
                <a:latin typeface="Arial"/>
                <a:ea typeface="Arial"/>
                <a:cs typeface="Arial"/>
                <a:sym typeface="Arial"/>
              </a:rPr>
              <a:t>，但在偏鄉除了硬體設備，還有學生家裡</a:t>
            </a:r>
            <a:r>
              <a:rPr b="1" i="0" lang="zh-TW" sz="3000" u="none" cap="none" strike="noStrike">
                <a:solidFill>
                  <a:srgbClr val="FFD966"/>
                </a:solidFill>
                <a:latin typeface="Arial"/>
                <a:ea typeface="Arial"/>
                <a:cs typeface="Arial"/>
                <a:sym typeface="Arial"/>
              </a:rPr>
              <a:t>缺乏線上學習的引導者</a:t>
            </a:r>
            <a:r>
              <a:rPr b="0" i="0" lang="zh-TW" sz="3000" u="none" cap="none" strike="noStrike">
                <a:solidFill>
                  <a:schemeClr val="lt1"/>
                </a:solidFill>
                <a:latin typeface="Arial"/>
                <a:ea typeface="Arial"/>
                <a:cs typeface="Arial"/>
                <a:sym typeface="Arial"/>
              </a:rPr>
              <a:t>，使得</a:t>
            </a:r>
            <a:r>
              <a:rPr b="1" i="0" lang="zh-TW" sz="3000" u="none" cap="none" strike="noStrike">
                <a:solidFill>
                  <a:srgbClr val="FFD966"/>
                </a:solidFill>
                <a:latin typeface="Arial"/>
                <a:ea typeface="Arial"/>
                <a:cs typeface="Arial"/>
                <a:sym typeface="Arial"/>
              </a:rPr>
              <a:t>學生無法順利進行線上學習</a:t>
            </a:r>
            <a:r>
              <a:rPr b="0" i="0" lang="zh-TW" sz="3000" u="none" cap="none" strike="noStrike">
                <a:solidFill>
                  <a:schemeClr val="lt1"/>
                </a:solidFill>
                <a:latin typeface="Arial"/>
                <a:ea typeface="Arial"/>
                <a:cs typeface="Arial"/>
                <a:sym typeface="Arial"/>
              </a:rPr>
              <a:t>。</a:t>
            </a:r>
            <a:endParaRPr b="0" i="0" sz="3000" u="none" cap="none" strike="noStrike">
              <a:solidFill>
                <a:schemeClr val="lt1"/>
              </a:solidFill>
              <a:latin typeface="Arial"/>
              <a:ea typeface="Arial"/>
              <a:cs typeface="Arial"/>
              <a:sym typeface="Arial"/>
            </a:endParaRPr>
          </a:p>
        </p:txBody>
      </p:sp>
      <p:pic>
        <p:nvPicPr>
          <p:cNvPr id="354" name="Google Shape;354;p30"/>
          <p:cNvPicPr preferRelativeResize="0"/>
          <p:nvPr/>
        </p:nvPicPr>
        <p:blipFill rotWithShape="1">
          <a:blip r:embed="rId3">
            <a:alphaModFix/>
          </a:blip>
          <a:srcRect b="40159" l="32547" r="28673" t="10303"/>
          <a:stretch/>
        </p:blipFill>
        <p:spPr>
          <a:xfrm>
            <a:off x="10104225" y="1574475"/>
            <a:ext cx="1652300" cy="2000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51"/>
                                        </p:tgtEl>
                                        <p:attrNameLst>
                                          <p:attrName>style.visibility</p:attrName>
                                        </p:attrNameLst>
                                      </p:cBhvr>
                                      <p:to>
                                        <p:strVal val="visible"/>
                                      </p:to>
                                    </p:set>
                                    <p:anim calcmode="lin" valueType="num">
                                      <p:cBhvr additive="base">
                                        <p:cTn dur="500"/>
                                        <p:tgtEl>
                                          <p:spTgt spid="351"/>
                                        </p:tgtEl>
                                        <p:attrNameLst>
                                          <p:attrName>ppt_w</p:attrName>
                                        </p:attrNameLst>
                                      </p:cBhvr>
                                      <p:tavLst>
                                        <p:tav fmla="" tm="0">
                                          <p:val>
                                            <p:strVal val="0"/>
                                          </p:val>
                                        </p:tav>
                                        <p:tav fmla="" tm="100000">
                                          <p:val>
                                            <p:strVal val="#ppt_w"/>
                                          </p:val>
                                        </p:tav>
                                      </p:tavLst>
                                    </p:anim>
                                    <p:anim calcmode="lin" valueType="num">
                                      <p:cBhvr additive="base">
                                        <p:cTn dur="500"/>
                                        <p:tgtEl>
                                          <p:spTgt spid="35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500"/>
                                        <p:tgtEl>
                                          <p:spTgt spid="352"/>
                                        </p:tgtEl>
                                        <p:attrNameLst>
                                          <p:attrName>ppt_w</p:attrName>
                                        </p:attrNameLst>
                                      </p:cBhvr>
                                      <p:tavLst>
                                        <p:tav fmla="" tm="0">
                                          <p:val>
                                            <p:strVal val="0"/>
                                          </p:val>
                                        </p:tav>
                                        <p:tav fmla="" tm="100000">
                                          <p:val>
                                            <p:strVal val="#ppt_w"/>
                                          </p:val>
                                        </p:tav>
                                      </p:tavLst>
                                    </p:anim>
                                    <p:anim calcmode="lin" valueType="num">
                                      <p:cBhvr additive="base">
                                        <p:cTn dur="500"/>
                                        <p:tgtEl>
                                          <p:spTgt spid="352"/>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500"/>
                                        <p:tgtEl>
                                          <p:spTgt spid="35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500"/>
                                        <p:tgtEl>
                                          <p:spTgt spid="34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8" name="Shape 358"/>
        <p:cNvGrpSpPr/>
        <p:nvPr/>
      </p:nvGrpSpPr>
      <p:grpSpPr>
        <a:xfrm>
          <a:off x="0" y="0"/>
          <a:ext cx="0" cy="0"/>
          <a:chOff x="0" y="0"/>
          <a:chExt cx="0" cy="0"/>
        </a:xfrm>
      </p:grpSpPr>
      <p:sp>
        <p:nvSpPr>
          <p:cNvPr id="359" name="Google Shape;359;p31"/>
          <p:cNvSpPr/>
          <p:nvPr/>
        </p:nvSpPr>
        <p:spPr>
          <a:xfrm>
            <a:off x="5066325" y="3446450"/>
            <a:ext cx="6749700" cy="3087600"/>
          </a:xfrm>
          <a:prstGeom prst="flowChartAlternateProcess">
            <a:avLst/>
          </a:prstGeom>
          <a:solidFill>
            <a:srgbClr val="E7E6E6"/>
          </a:solidFill>
          <a:ln cap="flat" cmpd="sng" w="76200">
            <a:solidFill>
              <a:srgbClr val="44546A"/>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rgbClr val="000000"/>
              </a:buClr>
              <a:buSzPts val="3200"/>
              <a:buFont typeface="Arial"/>
              <a:buNone/>
            </a:pPr>
            <a:r>
              <a:rPr b="0" i="0" lang="zh-TW" sz="3200" u="none" cap="none" strike="noStrike">
                <a:solidFill>
                  <a:srgbClr val="000000"/>
                </a:solidFill>
                <a:latin typeface="Arial"/>
                <a:ea typeface="Arial"/>
                <a:cs typeface="Arial"/>
                <a:sym typeface="Arial"/>
              </a:rPr>
              <a:t>🅓個人資料自主權-</a:t>
            </a:r>
            <a:r>
              <a:rPr b="1" i="0" lang="zh-TW" sz="3200" u="none" cap="none" strike="noStrike">
                <a:solidFill>
                  <a:srgbClr val="FFD966"/>
                </a:solidFill>
                <a:highlight>
                  <a:srgbClr val="434343"/>
                </a:highlight>
                <a:latin typeface="Arial"/>
                <a:ea typeface="Arial"/>
                <a:cs typeface="Arial"/>
                <a:sym typeface="Arial"/>
              </a:rPr>
              <a:t>個人資料保護法</a:t>
            </a:r>
            <a:endParaRPr b="1" i="0" sz="3200" u="none" cap="none" strike="noStrike">
              <a:solidFill>
                <a:srgbClr val="FFD966"/>
              </a:solidFill>
              <a:highlight>
                <a:srgbClr val="434343"/>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3200"/>
              <a:buFont typeface="Arial"/>
              <a:buNone/>
            </a:pPr>
            <a:r>
              <a:rPr b="0" i="0" lang="zh-TW" sz="3200" u="none" cap="none" strike="noStrike">
                <a:solidFill>
                  <a:srgbClr val="000000"/>
                </a:solidFill>
                <a:latin typeface="Arial"/>
                <a:ea typeface="Arial"/>
                <a:cs typeface="Arial"/>
                <a:sym typeface="Arial"/>
              </a:rPr>
              <a:t>🅖名譽權-</a:t>
            </a:r>
            <a:r>
              <a:rPr b="1" i="0" lang="zh-TW" sz="3200" u="none" cap="none" strike="noStrike">
                <a:solidFill>
                  <a:srgbClr val="FFD966"/>
                </a:solidFill>
                <a:highlight>
                  <a:srgbClr val="434343"/>
                </a:highlight>
                <a:latin typeface="Arial"/>
                <a:ea typeface="Arial"/>
                <a:cs typeface="Arial"/>
                <a:sym typeface="Arial"/>
              </a:rPr>
              <a:t>刑法(妨害名譽罪的處罰)</a:t>
            </a:r>
            <a:endParaRPr b="1" i="0" sz="3200" u="none" cap="none" strike="noStrike">
              <a:solidFill>
                <a:srgbClr val="FFD966"/>
              </a:solidFill>
              <a:highlight>
                <a:srgbClr val="434343"/>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3200"/>
              <a:buFont typeface="Arial"/>
              <a:buNone/>
            </a:pPr>
            <a:r>
              <a:rPr b="0" i="0" lang="zh-TW" sz="3200" u="none" cap="none" strike="noStrike">
                <a:solidFill>
                  <a:srgbClr val="000000"/>
                </a:solidFill>
                <a:latin typeface="Arial"/>
                <a:ea typeface="Arial"/>
                <a:cs typeface="Arial"/>
                <a:sym typeface="Arial"/>
              </a:rPr>
              <a:t>🅗維護社會風氣-</a:t>
            </a:r>
            <a:r>
              <a:rPr b="1" i="0" lang="zh-TW" sz="3200" u="none" cap="none" strike="noStrike">
                <a:solidFill>
                  <a:srgbClr val="FFD966"/>
                </a:solidFill>
                <a:highlight>
                  <a:srgbClr val="434343"/>
                </a:highlight>
                <a:latin typeface="Arial"/>
                <a:ea typeface="Arial"/>
                <a:cs typeface="Arial"/>
                <a:sym typeface="Arial"/>
              </a:rPr>
              <a:t>刑法</a:t>
            </a:r>
            <a:endParaRPr b="1" i="0" sz="3200" u="none" cap="none" strike="noStrike">
              <a:solidFill>
                <a:srgbClr val="FFD966"/>
              </a:solidFill>
              <a:highlight>
                <a:srgbClr val="434343"/>
              </a:highlight>
              <a:latin typeface="Arial"/>
              <a:ea typeface="Arial"/>
              <a:cs typeface="Arial"/>
              <a:sym typeface="Arial"/>
            </a:endParaRPr>
          </a:p>
          <a:p>
            <a:pPr indent="0" lvl="0" marL="0" marR="0" rtl="0" algn="r">
              <a:lnSpc>
                <a:spcPct val="115000"/>
              </a:lnSpc>
              <a:spcBef>
                <a:spcPts val="0"/>
              </a:spcBef>
              <a:spcAft>
                <a:spcPts val="0"/>
              </a:spcAft>
              <a:buClr>
                <a:srgbClr val="000000"/>
              </a:buClr>
              <a:buSzPts val="3200"/>
              <a:buFont typeface="Arial"/>
              <a:buNone/>
            </a:pPr>
            <a:r>
              <a:rPr b="1" i="0" lang="zh-TW" sz="3200" u="none" cap="none" strike="noStrike">
                <a:solidFill>
                  <a:srgbClr val="FFD966"/>
                </a:solidFill>
                <a:highlight>
                  <a:srgbClr val="434343"/>
                </a:highlight>
                <a:latin typeface="Arial"/>
                <a:ea typeface="Arial"/>
                <a:cs typeface="Arial"/>
                <a:sym typeface="Arial"/>
              </a:rPr>
              <a:t>(妨害風化罪的處罰)</a:t>
            </a:r>
            <a:endParaRPr b="1" i="0" sz="3200" u="none" cap="none" strike="noStrike">
              <a:solidFill>
                <a:srgbClr val="FFD966"/>
              </a:solidFill>
              <a:highlight>
                <a:srgbClr val="434343"/>
              </a:highlight>
              <a:latin typeface="Arial"/>
              <a:ea typeface="Arial"/>
              <a:cs typeface="Arial"/>
              <a:sym typeface="Arial"/>
            </a:endParaRPr>
          </a:p>
        </p:txBody>
      </p:sp>
      <p:sp>
        <p:nvSpPr>
          <p:cNvPr id="360" name="Google Shape;360;p31"/>
          <p:cNvSpPr txBox="1"/>
          <p:nvPr/>
        </p:nvSpPr>
        <p:spPr>
          <a:xfrm>
            <a:off x="316425" y="314600"/>
            <a:ext cx="9965400" cy="25551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2021年10月，網紅</a:t>
            </a:r>
            <a:r>
              <a:rPr b="0" i="0" lang="zh-TW" sz="3000" u="sng" cap="none" strike="noStrike">
                <a:solidFill>
                  <a:schemeClr val="lt1"/>
                </a:solidFill>
                <a:latin typeface="Arial"/>
                <a:ea typeface="Arial"/>
                <a:cs typeface="Arial"/>
                <a:sym typeface="Arial"/>
              </a:rPr>
              <a:t>小玉</a:t>
            </a:r>
            <a:r>
              <a:rPr b="0" i="0" lang="zh-TW" sz="3000" u="none" cap="none" strike="noStrike">
                <a:solidFill>
                  <a:schemeClr val="lt1"/>
                </a:solidFill>
                <a:latin typeface="Arial"/>
                <a:ea typeface="Arial"/>
                <a:cs typeface="Arial"/>
                <a:sym typeface="Arial"/>
              </a:rPr>
              <a:t>蒐集網路上的名人照片後，利用「深偽Deep Fake」的換臉技術合成被害人的臉部圖像，製作不雅影片在網路販賣以此賺錢。</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由於網路散播快速，影像一旦上傳難以收回、阻止，嚴重影響被害人身心和權益，小玉和他的助理也遭到判刑。</a:t>
            </a:r>
            <a:endParaRPr b="0" i="0" sz="3000" u="none" cap="none" strike="noStrike">
              <a:solidFill>
                <a:schemeClr val="lt1"/>
              </a:solidFill>
              <a:latin typeface="Arial"/>
              <a:ea typeface="Arial"/>
              <a:cs typeface="Arial"/>
              <a:sym typeface="Arial"/>
            </a:endParaRPr>
          </a:p>
        </p:txBody>
      </p:sp>
      <p:sp>
        <p:nvSpPr>
          <p:cNvPr id="361" name="Google Shape;361;p31"/>
          <p:cNvSpPr/>
          <p:nvPr/>
        </p:nvSpPr>
        <p:spPr>
          <a:xfrm>
            <a:off x="373000" y="3446450"/>
            <a:ext cx="4413900" cy="2212500"/>
          </a:xfrm>
          <a:prstGeom prst="flowChartAlternateProcess">
            <a:avLst/>
          </a:prstGeom>
          <a:solidFill>
            <a:schemeClr val="lt2"/>
          </a:solidFill>
          <a:ln cap="flat" cmpd="sng" w="76200">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12名譽受法律保護</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zh-TW" sz="3600" u="none" cap="none" strike="noStrike">
                <a:solidFill>
                  <a:srgbClr val="000000"/>
                </a:solidFill>
                <a:latin typeface="Arial"/>
                <a:ea typeface="Arial"/>
                <a:cs typeface="Arial"/>
                <a:sym typeface="Arial"/>
              </a:rPr>
              <a:t>17人人享有財產權</a:t>
            </a:r>
            <a:endParaRPr b="0" i="0" sz="3600" u="none" cap="none" strike="noStrike">
              <a:solidFill>
                <a:srgbClr val="000000"/>
              </a:solidFill>
              <a:latin typeface="Arial"/>
              <a:ea typeface="Arial"/>
              <a:cs typeface="Arial"/>
              <a:sym typeface="Arial"/>
            </a:endParaRPr>
          </a:p>
        </p:txBody>
      </p:sp>
      <p:sp>
        <p:nvSpPr>
          <p:cNvPr id="362" name="Google Shape;362;p31"/>
          <p:cNvSpPr/>
          <p:nvPr/>
        </p:nvSpPr>
        <p:spPr>
          <a:xfrm>
            <a:off x="316425" y="3189500"/>
            <a:ext cx="4528926" cy="833436"/>
          </a:xfrm>
          <a:prstGeom prst="flowChartDocument">
            <a:avLst/>
          </a:prstGeom>
          <a:solidFill>
            <a:srgbClr val="274E1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zh-TW" sz="3600" u="none" cap="none" strike="noStrike">
                <a:solidFill>
                  <a:schemeClr val="lt1"/>
                </a:solidFill>
                <a:latin typeface="Arial"/>
                <a:ea typeface="Arial"/>
                <a:cs typeface="Arial"/>
                <a:sym typeface="Arial"/>
              </a:rPr>
              <a:t>世界人權宣言</a:t>
            </a:r>
            <a:endParaRPr b="0" i="0" sz="3600" u="none" cap="none" strike="noStrike">
              <a:solidFill>
                <a:schemeClr val="lt1"/>
              </a:solidFill>
              <a:latin typeface="Arial"/>
              <a:ea typeface="Arial"/>
              <a:cs typeface="Arial"/>
              <a:sym typeface="Arial"/>
            </a:endParaRPr>
          </a:p>
        </p:txBody>
      </p:sp>
      <p:sp>
        <p:nvSpPr>
          <p:cNvPr id="363" name="Google Shape;363;p31"/>
          <p:cNvSpPr/>
          <p:nvPr/>
        </p:nvSpPr>
        <p:spPr>
          <a:xfrm>
            <a:off x="4944450" y="3189500"/>
            <a:ext cx="6993432" cy="833436"/>
          </a:xfrm>
          <a:prstGeom prst="flowChartDocument">
            <a:avLst/>
          </a:prstGeom>
          <a:solidFill>
            <a:srgbClr val="66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zh-TW" sz="3600" u="none" cap="none" strike="noStrike">
                <a:solidFill>
                  <a:srgbClr val="FFFFFF"/>
                </a:solidFill>
                <a:latin typeface="Arial"/>
                <a:ea typeface="Arial"/>
                <a:cs typeface="Arial"/>
                <a:sym typeface="Arial"/>
              </a:rPr>
              <a:t>我國相關的法規保護</a:t>
            </a:r>
            <a:endParaRPr b="0" i="0" sz="3600" u="none" cap="none" strike="noStrike">
              <a:solidFill>
                <a:srgbClr val="FFFFFF"/>
              </a:solidFill>
              <a:latin typeface="Arial"/>
              <a:ea typeface="Arial"/>
              <a:cs typeface="Arial"/>
              <a:sym typeface="Arial"/>
            </a:endParaRPr>
          </a:p>
        </p:txBody>
      </p:sp>
      <p:sp>
        <p:nvSpPr>
          <p:cNvPr id="364" name="Google Shape;364;p31"/>
          <p:cNvSpPr txBox="1"/>
          <p:nvPr/>
        </p:nvSpPr>
        <p:spPr>
          <a:xfrm>
            <a:off x="316425" y="314600"/>
            <a:ext cx="9965400" cy="25551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2021年10月，網紅</a:t>
            </a:r>
            <a:r>
              <a:rPr b="0" i="0" lang="zh-TW" sz="3000" u="sng" cap="none" strike="noStrike">
                <a:solidFill>
                  <a:schemeClr val="lt1"/>
                </a:solidFill>
                <a:latin typeface="Arial"/>
                <a:ea typeface="Arial"/>
                <a:cs typeface="Arial"/>
                <a:sym typeface="Arial"/>
              </a:rPr>
              <a:t>小玉</a:t>
            </a:r>
            <a:r>
              <a:rPr b="1" i="0" lang="zh-TW" sz="3000" u="none" cap="none" strike="noStrike">
                <a:solidFill>
                  <a:srgbClr val="FFD966"/>
                </a:solidFill>
                <a:latin typeface="Arial"/>
                <a:ea typeface="Arial"/>
                <a:cs typeface="Arial"/>
                <a:sym typeface="Arial"/>
              </a:rPr>
              <a:t>蒐集網路上的名人照片</a:t>
            </a:r>
            <a:r>
              <a:rPr b="0" i="0" lang="zh-TW" sz="3000" u="none" cap="none" strike="noStrike">
                <a:solidFill>
                  <a:schemeClr val="lt1"/>
                </a:solidFill>
                <a:latin typeface="Arial"/>
                <a:ea typeface="Arial"/>
                <a:cs typeface="Arial"/>
                <a:sym typeface="Arial"/>
              </a:rPr>
              <a:t>後，利用「深偽Deep Fake」的換臉技術合成被害人的臉部圖像，</a:t>
            </a:r>
            <a:r>
              <a:rPr b="1" i="0" lang="zh-TW" sz="3000" u="none" cap="none" strike="noStrike">
                <a:solidFill>
                  <a:srgbClr val="FFD966"/>
                </a:solidFill>
                <a:latin typeface="Arial"/>
                <a:ea typeface="Arial"/>
                <a:cs typeface="Arial"/>
                <a:sym typeface="Arial"/>
              </a:rPr>
              <a:t>製作不雅影片在網路販賣</a:t>
            </a:r>
            <a:r>
              <a:rPr b="0" i="0" lang="zh-TW" sz="3000" u="none" cap="none" strike="noStrike">
                <a:solidFill>
                  <a:schemeClr val="lt1"/>
                </a:solidFill>
                <a:latin typeface="Arial"/>
                <a:ea typeface="Arial"/>
                <a:cs typeface="Arial"/>
                <a:sym typeface="Arial"/>
              </a:rPr>
              <a:t>以此賺錢。</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0" i="0" lang="zh-TW" sz="3000" u="none" cap="none" strike="noStrike">
                <a:solidFill>
                  <a:schemeClr val="lt1"/>
                </a:solidFill>
                <a:latin typeface="Arial"/>
                <a:ea typeface="Arial"/>
                <a:cs typeface="Arial"/>
                <a:sym typeface="Arial"/>
              </a:rPr>
              <a:t>由於網路散播快速，影像一旦上傳難以收回、阻止，</a:t>
            </a:r>
            <a:r>
              <a:rPr b="1" i="0" lang="zh-TW" sz="3000" u="none" cap="none" strike="noStrike">
                <a:solidFill>
                  <a:srgbClr val="FFD966"/>
                </a:solidFill>
                <a:latin typeface="Arial"/>
                <a:ea typeface="Arial"/>
                <a:cs typeface="Arial"/>
                <a:sym typeface="Arial"/>
              </a:rPr>
              <a:t>嚴重影響被害人身心和權益</a:t>
            </a:r>
            <a:r>
              <a:rPr b="0" i="0" lang="zh-TW" sz="3000" u="none" cap="none" strike="noStrike">
                <a:solidFill>
                  <a:schemeClr val="lt1"/>
                </a:solidFill>
                <a:latin typeface="Arial"/>
                <a:ea typeface="Arial"/>
                <a:cs typeface="Arial"/>
                <a:sym typeface="Arial"/>
              </a:rPr>
              <a:t>，小玉和他的助理也遭到判刑。</a:t>
            </a:r>
            <a:endParaRPr b="0" i="0" sz="3000" u="none" cap="none" strike="noStrike">
              <a:solidFill>
                <a:schemeClr val="lt1"/>
              </a:solidFill>
              <a:latin typeface="Arial"/>
              <a:ea typeface="Arial"/>
              <a:cs typeface="Arial"/>
              <a:sym typeface="Arial"/>
            </a:endParaRPr>
          </a:p>
        </p:txBody>
      </p:sp>
      <p:pic>
        <p:nvPicPr>
          <p:cNvPr id="365" name="Google Shape;365;p31"/>
          <p:cNvPicPr preferRelativeResize="0"/>
          <p:nvPr/>
        </p:nvPicPr>
        <p:blipFill rotWithShape="1">
          <a:blip r:embed="rId3">
            <a:alphaModFix/>
          </a:blip>
          <a:srcRect b="39864" l="30856" r="24461" t="10600"/>
          <a:stretch/>
        </p:blipFill>
        <p:spPr>
          <a:xfrm>
            <a:off x="10230925" y="1408950"/>
            <a:ext cx="1869350" cy="1872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62"/>
                                        </p:tgtEl>
                                        <p:attrNameLst>
                                          <p:attrName>style.visibility</p:attrName>
                                        </p:attrNameLst>
                                      </p:cBhvr>
                                      <p:to>
                                        <p:strVal val="visible"/>
                                      </p:to>
                                    </p:set>
                                    <p:anim calcmode="lin" valueType="num">
                                      <p:cBhvr additive="base">
                                        <p:cTn dur="500"/>
                                        <p:tgtEl>
                                          <p:spTgt spid="362"/>
                                        </p:tgtEl>
                                        <p:attrNameLst>
                                          <p:attrName>ppt_w</p:attrName>
                                        </p:attrNameLst>
                                      </p:cBhvr>
                                      <p:tavLst>
                                        <p:tav fmla="" tm="0">
                                          <p:val>
                                            <p:strVal val="0"/>
                                          </p:val>
                                        </p:tav>
                                        <p:tav fmla="" tm="100000">
                                          <p:val>
                                            <p:strVal val="#ppt_w"/>
                                          </p:val>
                                        </p:tav>
                                      </p:tavLst>
                                    </p:anim>
                                    <p:anim calcmode="lin" valueType="num">
                                      <p:cBhvr additive="base">
                                        <p:cTn dur="500"/>
                                        <p:tgtEl>
                                          <p:spTgt spid="36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63"/>
                                        </p:tgtEl>
                                        <p:attrNameLst>
                                          <p:attrName>style.visibility</p:attrName>
                                        </p:attrNameLst>
                                      </p:cBhvr>
                                      <p:to>
                                        <p:strVal val="visible"/>
                                      </p:to>
                                    </p:set>
                                    <p:anim calcmode="lin" valueType="num">
                                      <p:cBhvr additive="base">
                                        <p:cTn dur="500"/>
                                        <p:tgtEl>
                                          <p:spTgt spid="363"/>
                                        </p:tgtEl>
                                        <p:attrNameLst>
                                          <p:attrName>ppt_w</p:attrName>
                                        </p:attrNameLst>
                                      </p:cBhvr>
                                      <p:tavLst>
                                        <p:tav fmla="" tm="0">
                                          <p:val>
                                            <p:strVal val="0"/>
                                          </p:val>
                                        </p:tav>
                                        <p:tav fmla="" tm="100000">
                                          <p:val>
                                            <p:strVal val="#ppt_w"/>
                                          </p:val>
                                        </p:tav>
                                      </p:tavLst>
                                    </p:anim>
                                    <p:anim calcmode="lin" valueType="num">
                                      <p:cBhvr additive="base">
                                        <p:cTn dur="500"/>
                                        <p:tgtEl>
                                          <p:spTgt spid="363"/>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61"/>
                                        </p:tgtEl>
                                        <p:attrNameLst>
                                          <p:attrName>style.visibility</p:attrName>
                                        </p:attrNameLst>
                                      </p:cBhvr>
                                      <p:to>
                                        <p:strVal val="visible"/>
                                      </p:to>
                                    </p:set>
                                    <p:anim calcmode="lin" valueType="num">
                                      <p:cBhvr additive="base">
                                        <p:cTn dur="500"/>
                                        <p:tgtEl>
                                          <p:spTgt spid="36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59"/>
                                        </p:tgtEl>
                                        <p:attrNameLst>
                                          <p:attrName>style.visibility</p:attrName>
                                        </p:attrNameLst>
                                      </p:cBhvr>
                                      <p:to>
                                        <p:strVal val="visible"/>
                                      </p:to>
                                    </p:set>
                                    <p:anim calcmode="lin" valueType="num">
                                      <p:cBhvr additive="base">
                                        <p:cTn dur="500"/>
                                        <p:tgtEl>
                                          <p:spTgt spid="35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9" name="Shape 369"/>
        <p:cNvGrpSpPr/>
        <p:nvPr/>
      </p:nvGrpSpPr>
      <p:grpSpPr>
        <a:xfrm>
          <a:off x="0" y="0"/>
          <a:ext cx="0" cy="0"/>
          <a:chOff x="0" y="0"/>
          <a:chExt cx="0" cy="0"/>
        </a:xfrm>
      </p:grpSpPr>
      <p:sp>
        <p:nvSpPr>
          <p:cNvPr id="370" name="Google Shape;370;p32"/>
          <p:cNvSpPr txBox="1"/>
          <p:nvPr/>
        </p:nvSpPr>
        <p:spPr>
          <a:xfrm>
            <a:off x="0" y="2890338"/>
            <a:ext cx="12192000" cy="10773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5400"/>
              <a:buFont typeface="Arial"/>
              <a:buNone/>
            </a:pPr>
            <a:r>
              <a:rPr b="1" i="0" lang="zh-TW" sz="5400" u="none" cap="none" strike="noStrike">
                <a:solidFill>
                  <a:srgbClr val="FFD966"/>
                </a:solidFill>
                <a:latin typeface="Arial"/>
                <a:ea typeface="Arial"/>
                <a:cs typeface="Arial"/>
                <a:sym typeface="Arial"/>
              </a:rPr>
              <a:t>數位</a:t>
            </a:r>
            <a:r>
              <a:rPr b="0" i="0" lang="zh-TW" sz="5400" u="none" cap="none" strike="noStrike">
                <a:solidFill>
                  <a:schemeClr val="lt1"/>
                </a:solidFill>
                <a:latin typeface="Arial"/>
                <a:ea typeface="Arial"/>
                <a:cs typeface="Arial"/>
                <a:sym typeface="Arial"/>
              </a:rPr>
              <a:t>生活裡的</a:t>
            </a:r>
            <a:r>
              <a:rPr b="1" i="0" lang="zh-TW" sz="5400" u="none" cap="none" strike="noStrike">
                <a:solidFill>
                  <a:srgbClr val="FFD966"/>
                </a:solidFill>
                <a:latin typeface="Arial"/>
                <a:ea typeface="Arial"/>
                <a:cs typeface="Arial"/>
                <a:sym typeface="Arial"/>
              </a:rPr>
              <a:t>人權</a:t>
            </a:r>
            <a:r>
              <a:rPr b="0" i="0" lang="zh-TW" sz="5400" u="none" cap="none" strike="noStrike">
                <a:solidFill>
                  <a:schemeClr val="lt1"/>
                </a:solidFill>
                <a:latin typeface="Arial"/>
                <a:ea typeface="Arial"/>
                <a:cs typeface="Arial"/>
                <a:sym typeface="Arial"/>
              </a:rPr>
              <a:t>，為什麼重要？</a:t>
            </a:r>
            <a:endParaRPr b="0" i="0" sz="5400" u="none" cap="none" strike="noStrike">
              <a:solidFill>
                <a:schemeClr val="lt1"/>
              </a:solidFill>
              <a:latin typeface="Arial"/>
              <a:ea typeface="Arial"/>
              <a:cs typeface="Arial"/>
              <a:sym typeface="Arial"/>
            </a:endParaRPr>
          </a:p>
        </p:txBody>
      </p:sp>
      <p:sp>
        <p:nvSpPr>
          <p:cNvPr id="371" name="Google Shape;371;p32"/>
          <p:cNvSpPr txBox="1"/>
          <p:nvPr/>
        </p:nvSpPr>
        <p:spPr>
          <a:xfrm>
            <a:off x="8882975" y="1243300"/>
            <a:ext cx="133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372" name="Google Shape;372;p32"/>
          <p:cNvPicPr preferRelativeResize="0"/>
          <p:nvPr/>
        </p:nvPicPr>
        <p:blipFill rotWithShape="1">
          <a:blip r:embed="rId3">
            <a:alphaModFix/>
          </a:blip>
          <a:srcRect b="20107" l="6001" r="6238" t="18035"/>
          <a:stretch/>
        </p:blipFill>
        <p:spPr>
          <a:xfrm>
            <a:off x="6724325" y="3967650"/>
            <a:ext cx="5467674" cy="2890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5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76" name="Shape 376"/>
        <p:cNvGrpSpPr/>
        <p:nvPr/>
      </p:nvGrpSpPr>
      <p:grpSpPr>
        <a:xfrm>
          <a:off x="0" y="0"/>
          <a:ext cx="0" cy="0"/>
          <a:chOff x="0" y="0"/>
          <a:chExt cx="0" cy="0"/>
        </a:xfrm>
      </p:grpSpPr>
      <p:sp>
        <p:nvSpPr>
          <p:cNvPr id="377" name="Google Shape;377;p33"/>
          <p:cNvSpPr txBox="1"/>
          <p:nvPr/>
        </p:nvSpPr>
        <p:spPr>
          <a:xfrm>
            <a:off x="8882975" y="1243300"/>
            <a:ext cx="133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78" name="Google Shape;378;p33"/>
          <p:cNvSpPr txBox="1"/>
          <p:nvPr>
            <p:ph type="title"/>
          </p:nvPr>
        </p:nvSpPr>
        <p:spPr>
          <a:xfrm>
            <a:off x="315425" y="145575"/>
            <a:ext cx="11600700" cy="49566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rgbClr val="002060"/>
              </a:buClr>
              <a:buSzPts val="6600"/>
              <a:buFont typeface="Microsoft JhengHei"/>
              <a:buNone/>
            </a:pPr>
            <a:r>
              <a:rPr lang="zh-TW" sz="3500">
                <a:latin typeface="Microsoft JhengHei"/>
                <a:ea typeface="Microsoft JhengHei"/>
                <a:cs typeface="Microsoft JhengHei"/>
                <a:sym typeface="Microsoft JhengHei"/>
              </a:rPr>
              <a:t>聯合國秘書長科技大使辦公室</a:t>
            </a:r>
            <a:endParaRPr sz="3500">
              <a:latin typeface="Microsoft JhengHei"/>
              <a:ea typeface="Microsoft JhengHei"/>
              <a:cs typeface="Microsoft JhengHei"/>
              <a:sym typeface="Microsoft JhengHei"/>
            </a:endParaRPr>
          </a:p>
          <a:p>
            <a:pPr indent="0" lvl="0" marL="0" rtl="0" algn="l">
              <a:lnSpc>
                <a:spcPct val="115000"/>
              </a:lnSpc>
              <a:spcBef>
                <a:spcPts val="0"/>
              </a:spcBef>
              <a:spcAft>
                <a:spcPts val="0"/>
              </a:spcAft>
              <a:buClr>
                <a:srgbClr val="002060"/>
              </a:buClr>
              <a:buSzPts val="6600"/>
              <a:buFont typeface="Microsoft JhengHei"/>
              <a:buNone/>
            </a:pPr>
            <a:r>
              <a:rPr lang="zh-TW" sz="3100">
                <a:latin typeface="Microsoft JhengHei"/>
                <a:ea typeface="Microsoft JhengHei"/>
                <a:cs typeface="Microsoft JhengHei"/>
                <a:sym typeface="Microsoft JhengHei"/>
              </a:rPr>
              <a:t>(Office of the Secretary-General's Envoy on Technology)</a:t>
            </a:r>
            <a:endParaRPr sz="3100">
              <a:latin typeface="Microsoft JhengHei"/>
              <a:ea typeface="Microsoft JhengHei"/>
              <a:cs typeface="Microsoft JhengHei"/>
              <a:sym typeface="Microsoft JhengHei"/>
            </a:endParaRPr>
          </a:p>
          <a:p>
            <a:pPr indent="0" lvl="0" marL="0" rtl="0" algn="l">
              <a:lnSpc>
                <a:spcPct val="115000"/>
              </a:lnSpc>
              <a:spcBef>
                <a:spcPts val="0"/>
              </a:spcBef>
              <a:spcAft>
                <a:spcPts val="0"/>
              </a:spcAft>
              <a:buClr>
                <a:srgbClr val="002060"/>
              </a:buClr>
              <a:buSzPts val="6600"/>
              <a:buFont typeface="Microsoft JhengHei"/>
              <a:buNone/>
            </a:pPr>
            <a:r>
              <a:rPr lang="zh-TW" sz="3500">
                <a:latin typeface="Microsoft JhengHei"/>
                <a:ea typeface="Microsoft JhengHei"/>
                <a:cs typeface="Microsoft JhengHei"/>
                <a:sym typeface="Microsoft JhengHei"/>
              </a:rPr>
              <a:t>2021年提出：</a:t>
            </a:r>
            <a:endParaRPr sz="3500">
              <a:latin typeface="Microsoft JhengHei"/>
              <a:ea typeface="Microsoft JhengHei"/>
              <a:cs typeface="Microsoft JhengHei"/>
              <a:sym typeface="Microsoft JhengHei"/>
            </a:endParaRPr>
          </a:p>
          <a:p>
            <a:pPr indent="-450000" lvl="0" marL="450000" rtl="0" algn="l">
              <a:lnSpc>
                <a:spcPct val="115000"/>
              </a:lnSpc>
              <a:spcBef>
                <a:spcPts val="0"/>
              </a:spcBef>
              <a:spcAft>
                <a:spcPts val="0"/>
              </a:spcAft>
              <a:buClr>
                <a:srgbClr val="002060"/>
              </a:buClr>
              <a:buSzPts val="6600"/>
              <a:buFont typeface="Microsoft JhengHei"/>
              <a:buNone/>
            </a:pPr>
            <a:r>
              <a:rPr lang="zh-TW" sz="3500">
                <a:latin typeface="Microsoft JhengHei"/>
                <a:ea typeface="Microsoft JhengHei"/>
                <a:cs typeface="Microsoft JhengHei"/>
                <a:sym typeface="Microsoft JhengHei"/>
              </a:rPr>
              <a:t>「數位轉型已經開始，正在改變世界，</a:t>
            </a:r>
            <a:r>
              <a:rPr b="1" lang="zh-TW" sz="3500">
                <a:solidFill>
                  <a:srgbClr val="FFD966"/>
                </a:solidFill>
                <a:highlight>
                  <a:srgbClr val="434343"/>
                </a:highlight>
                <a:latin typeface="Microsoft JhengHei"/>
                <a:ea typeface="Microsoft JhengHei"/>
                <a:cs typeface="Microsoft JhengHei"/>
                <a:sym typeface="Microsoft JhengHei"/>
              </a:rPr>
              <a:t>數位科技</a:t>
            </a:r>
            <a:r>
              <a:rPr lang="zh-TW" sz="3500">
                <a:latin typeface="Microsoft JhengHei"/>
                <a:ea typeface="Microsoft JhengHei"/>
                <a:cs typeface="Microsoft JhengHei"/>
                <a:sym typeface="Microsoft JhengHei"/>
              </a:rPr>
              <a:t>提供行使人權更多而且更便利的工具，但是往往被濫用反而侵害了人權。線上人權與(線下的)現實世界的人權同樣重要，當務之急是確保</a:t>
            </a:r>
            <a:r>
              <a:rPr b="1" lang="zh-TW" sz="3500">
                <a:solidFill>
                  <a:srgbClr val="FFD966"/>
                </a:solidFill>
                <a:highlight>
                  <a:srgbClr val="434343"/>
                </a:highlight>
                <a:latin typeface="Microsoft JhengHei"/>
                <a:ea typeface="Microsoft JhengHei"/>
                <a:cs typeface="Microsoft JhengHei"/>
                <a:sym typeface="Microsoft JhengHei"/>
              </a:rPr>
              <a:t>數位時代的人權保護</a:t>
            </a:r>
            <a:r>
              <a:rPr lang="zh-TW" sz="3500">
                <a:latin typeface="Microsoft JhengHei"/>
                <a:ea typeface="Microsoft JhengHei"/>
                <a:cs typeface="Microsoft JhengHei"/>
                <a:sym typeface="Microsoft JhengHei"/>
              </a:rPr>
              <a:t>。」</a:t>
            </a:r>
            <a:endParaRPr sz="3500">
              <a:latin typeface="Microsoft JhengHei"/>
              <a:ea typeface="Microsoft JhengHei"/>
              <a:cs typeface="Microsoft JhengHei"/>
              <a:sym typeface="Microsoft JhengHei"/>
            </a:endParaRPr>
          </a:p>
        </p:txBody>
      </p:sp>
      <p:pic>
        <p:nvPicPr>
          <p:cNvPr id="379" name="Google Shape;379;p33"/>
          <p:cNvPicPr preferRelativeResize="0"/>
          <p:nvPr/>
        </p:nvPicPr>
        <p:blipFill rotWithShape="1">
          <a:blip r:embed="rId3">
            <a:alphaModFix/>
          </a:blip>
          <a:srcRect b="0" l="0" r="0" t="0"/>
          <a:stretch/>
        </p:blipFill>
        <p:spPr>
          <a:xfrm>
            <a:off x="11063250" y="145575"/>
            <a:ext cx="990000" cy="990000"/>
          </a:xfrm>
          <a:prstGeom prst="rect">
            <a:avLst/>
          </a:prstGeom>
          <a:noFill/>
          <a:ln>
            <a:noFill/>
          </a:ln>
        </p:spPr>
      </p:pic>
      <p:sp>
        <p:nvSpPr>
          <p:cNvPr id="380" name="Google Shape;380;p33"/>
          <p:cNvSpPr txBox="1"/>
          <p:nvPr/>
        </p:nvSpPr>
        <p:spPr>
          <a:xfrm>
            <a:off x="7458475" y="735375"/>
            <a:ext cx="34881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zh-TW" sz="1400" u="sng" cap="none" strike="noStrike">
                <a:solidFill>
                  <a:schemeClr val="hlink"/>
                </a:solidFill>
                <a:latin typeface="Arial"/>
                <a:ea typeface="Arial"/>
                <a:cs typeface="Arial"/>
                <a:sym typeface="Arial"/>
              </a:rPr>
              <a:t>資料來源：</a:t>
            </a:r>
            <a:r>
              <a:rPr b="0" i="0" lang="zh-TW" sz="1400" u="sng" cap="none" strike="noStrike">
                <a:solidFill>
                  <a:schemeClr val="hlink"/>
                </a:solidFill>
                <a:latin typeface="Arial"/>
                <a:ea typeface="Arial"/>
                <a:cs typeface="Arial"/>
                <a:sym typeface="Arial"/>
                <a:hlinkClick r:id="rId4"/>
              </a:rPr>
              <a:t>https://reurl.cc/RXegq9</a:t>
            </a:r>
            <a:endParaRPr b="0" i="0" sz="1400" u="none" cap="none" strike="noStrike">
              <a:solidFill>
                <a:srgbClr val="000000"/>
              </a:solidFill>
              <a:latin typeface="Arial"/>
              <a:ea typeface="Arial"/>
              <a:cs typeface="Arial"/>
              <a:sym typeface="Arial"/>
            </a:endParaRPr>
          </a:p>
        </p:txBody>
      </p:sp>
      <p:grpSp>
        <p:nvGrpSpPr>
          <p:cNvPr id="381" name="Google Shape;381;p33"/>
          <p:cNvGrpSpPr/>
          <p:nvPr/>
        </p:nvGrpSpPr>
        <p:grpSpPr>
          <a:xfrm>
            <a:off x="0" y="4868163"/>
            <a:ext cx="12192000" cy="1844276"/>
            <a:chOff x="0" y="4868163"/>
            <a:chExt cx="12192000" cy="1844276"/>
          </a:xfrm>
        </p:grpSpPr>
        <p:sp>
          <p:nvSpPr>
            <p:cNvPr id="382" name="Google Shape;382;p33"/>
            <p:cNvSpPr txBox="1"/>
            <p:nvPr/>
          </p:nvSpPr>
          <p:spPr>
            <a:xfrm>
              <a:off x="4185600" y="5374800"/>
              <a:ext cx="8006400" cy="8310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800"/>
                <a:buFont typeface="Arial"/>
                <a:buNone/>
              </a:pPr>
              <a:r>
                <a:rPr b="1" i="0" lang="zh-TW" sz="3800" u="none" cap="none" strike="noStrike">
                  <a:solidFill>
                    <a:srgbClr val="FFD966"/>
                  </a:solidFill>
                  <a:latin typeface="Arial"/>
                  <a:ea typeface="Arial"/>
                  <a:cs typeface="Arial"/>
                  <a:sym typeface="Arial"/>
                </a:rPr>
                <a:t>數位人權</a:t>
              </a:r>
              <a:r>
                <a:rPr b="0" i="0" lang="zh-TW" sz="3800" u="none" cap="none" strike="noStrike">
                  <a:solidFill>
                    <a:schemeClr val="lt1"/>
                  </a:solidFill>
                  <a:latin typeface="Arial"/>
                  <a:ea typeface="Arial"/>
                  <a:cs typeface="Arial"/>
                  <a:sym typeface="Arial"/>
                </a:rPr>
                <a:t>的重要，要讓更多人知道！</a:t>
              </a:r>
              <a:endParaRPr b="1" i="0" sz="3800" u="none" cap="none" strike="noStrike">
                <a:solidFill>
                  <a:srgbClr val="FFE599"/>
                </a:solidFill>
                <a:latin typeface="Arial"/>
                <a:ea typeface="Arial"/>
                <a:cs typeface="Arial"/>
                <a:sym typeface="Arial"/>
              </a:endParaRPr>
            </a:p>
          </p:txBody>
        </p:sp>
        <p:pic>
          <p:nvPicPr>
            <p:cNvPr id="383" name="Google Shape;383;p33"/>
            <p:cNvPicPr preferRelativeResize="0"/>
            <p:nvPr/>
          </p:nvPicPr>
          <p:blipFill rotWithShape="1">
            <a:blip r:embed="rId5">
              <a:alphaModFix/>
            </a:blip>
            <a:srcRect b="0" l="0" r="0" t="0"/>
            <a:stretch/>
          </p:blipFill>
          <p:spPr>
            <a:xfrm>
              <a:off x="0" y="4868163"/>
              <a:ext cx="4185600" cy="184427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8">
                                            <p:txEl>
                                              <p:pRg end="0" st="0"/>
                                            </p:txEl>
                                          </p:spTgt>
                                        </p:tgtEl>
                                        <p:attrNameLst>
                                          <p:attrName>style.visibility</p:attrName>
                                        </p:attrNameLst>
                                      </p:cBhvr>
                                      <p:to>
                                        <p:strVal val="visible"/>
                                      </p:to>
                                    </p:set>
                                    <p:animEffect filter="fade" transition="in">
                                      <p:cBhvr>
                                        <p:cTn dur="500"/>
                                        <p:tgtEl>
                                          <p:spTgt spid="37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8">
                                            <p:txEl>
                                              <p:pRg end="1" st="1"/>
                                            </p:txEl>
                                          </p:spTgt>
                                        </p:tgtEl>
                                        <p:attrNameLst>
                                          <p:attrName>style.visibility</p:attrName>
                                        </p:attrNameLst>
                                      </p:cBhvr>
                                      <p:to>
                                        <p:strVal val="visible"/>
                                      </p:to>
                                    </p:set>
                                    <p:animEffect filter="fade" transition="in">
                                      <p:cBhvr>
                                        <p:cTn dur="500"/>
                                        <p:tgtEl>
                                          <p:spTgt spid="378">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8">
                                            <p:txEl>
                                              <p:pRg end="2" st="2"/>
                                            </p:txEl>
                                          </p:spTgt>
                                        </p:tgtEl>
                                        <p:attrNameLst>
                                          <p:attrName>style.visibility</p:attrName>
                                        </p:attrNameLst>
                                      </p:cBhvr>
                                      <p:to>
                                        <p:strVal val="visible"/>
                                      </p:to>
                                    </p:set>
                                    <p:animEffect filter="fade" transition="in">
                                      <p:cBhvr>
                                        <p:cTn dur="500"/>
                                        <p:tgtEl>
                                          <p:spTgt spid="378">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78">
                                            <p:txEl>
                                              <p:pRg end="3" st="3"/>
                                            </p:txEl>
                                          </p:spTgt>
                                        </p:tgtEl>
                                        <p:attrNameLst>
                                          <p:attrName>style.visibility</p:attrName>
                                        </p:attrNameLst>
                                      </p:cBhvr>
                                      <p:to>
                                        <p:strVal val="visible"/>
                                      </p:to>
                                    </p:set>
                                    <p:animEffect filter="fade" transition="in">
                                      <p:cBhvr>
                                        <p:cTn dur="500"/>
                                        <p:tgtEl>
                                          <p:spTgt spid="37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1000"/>
                                        <p:tgtEl>
                                          <p:spTgt spid="381"/>
                                        </p:tgtEl>
                                        <p:attrNameLst>
                                          <p:attrName>ppt_w</p:attrName>
                                        </p:attrNameLst>
                                      </p:cBhvr>
                                      <p:tavLst>
                                        <p:tav fmla="" tm="0">
                                          <p:val>
                                            <p:strVal val="0"/>
                                          </p:val>
                                        </p:tav>
                                        <p:tav fmla="" tm="100000">
                                          <p:val>
                                            <p:strVal val="#ppt_w"/>
                                          </p:val>
                                        </p:tav>
                                      </p:tavLst>
                                    </p:anim>
                                    <p:anim calcmode="lin" valueType="num">
                                      <p:cBhvr additive="base">
                                        <p:cTn dur="1000"/>
                                        <p:tgtEl>
                                          <p:spTgt spid="38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7" name="Shape 387"/>
        <p:cNvGrpSpPr/>
        <p:nvPr/>
      </p:nvGrpSpPr>
      <p:grpSpPr>
        <a:xfrm>
          <a:off x="0" y="0"/>
          <a:ext cx="0" cy="0"/>
          <a:chOff x="0" y="0"/>
          <a:chExt cx="0" cy="0"/>
        </a:xfrm>
      </p:grpSpPr>
      <p:sp>
        <p:nvSpPr>
          <p:cNvPr id="388" name="Google Shape;388;p34"/>
          <p:cNvSpPr txBox="1"/>
          <p:nvPr/>
        </p:nvSpPr>
        <p:spPr>
          <a:xfrm>
            <a:off x="0" y="0"/>
            <a:ext cx="7343100" cy="17238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1" i="0" lang="zh-TW" sz="4800" u="none" cap="none" strike="noStrike">
                <a:solidFill>
                  <a:srgbClr val="FFE599"/>
                </a:solidFill>
                <a:latin typeface="Arial"/>
                <a:ea typeface="Arial"/>
                <a:cs typeface="Arial"/>
                <a:sym typeface="Arial"/>
              </a:rPr>
              <a:t>行動！</a:t>
            </a:r>
            <a:endParaRPr b="1" i="0" sz="4800" u="none" cap="none" strike="noStrike">
              <a:solidFill>
                <a:srgbClr val="FFE59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數位人權倡議，我願意👍🏼</a:t>
            </a:r>
            <a:endParaRPr b="0" i="0" sz="4800" u="none" cap="none" strike="noStrike">
              <a:solidFill>
                <a:schemeClr val="lt1"/>
              </a:solidFill>
              <a:latin typeface="Arial"/>
              <a:ea typeface="Arial"/>
              <a:cs typeface="Arial"/>
              <a:sym typeface="Arial"/>
            </a:endParaRPr>
          </a:p>
        </p:txBody>
      </p:sp>
      <p:pic>
        <p:nvPicPr>
          <p:cNvPr id="389" name="Google Shape;389;p34"/>
          <p:cNvPicPr preferRelativeResize="0"/>
          <p:nvPr/>
        </p:nvPicPr>
        <p:blipFill rotWithShape="1">
          <a:blip r:embed="rId3">
            <a:alphaModFix/>
          </a:blip>
          <a:srcRect b="0" l="308" r="307" t="0"/>
          <a:stretch/>
        </p:blipFill>
        <p:spPr>
          <a:xfrm>
            <a:off x="7343184" y="0"/>
            <a:ext cx="4848827" cy="6857998"/>
          </a:xfrm>
          <a:prstGeom prst="rect">
            <a:avLst/>
          </a:prstGeom>
          <a:noFill/>
          <a:ln>
            <a:noFill/>
          </a:ln>
        </p:spPr>
      </p:pic>
      <p:sp>
        <p:nvSpPr>
          <p:cNvPr id="390" name="Google Shape;390;p34"/>
          <p:cNvSpPr txBox="1"/>
          <p:nvPr/>
        </p:nvSpPr>
        <p:spPr>
          <a:xfrm>
            <a:off x="345825" y="1844100"/>
            <a:ext cx="6861900" cy="45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0" i="0" lang="zh-TW" sz="2800" u="none" cap="none" strike="noStrike">
                <a:solidFill>
                  <a:schemeClr val="dk1"/>
                </a:solidFill>
                <a:latin typeface="Calibri"/>
                <a:ea typeface="Calibri"/>
                <a:cs typeface="Calibri"/>
                <a:sym typeface="Calibri"/>
              </a:rPr>
              <a:t>選擇一個老師提供的海報模板，填寫自己的名字，並在</a:t>
            </a:r>
            <a:r>
              <a:rPr b="1" i="0" lang="zh-TW" sz="2800" u="none" cap="none" strike="noStrike">
                <a:solidFill>
                  <a:schemeClr val="dk1"/>
                </a:solidFill>
                <a:latin typeface="Calibri"/>
                <a:ea typeface="Calibri"/>
                <a:cs typeface="Calibri"/>
                <a:sym typeface="Calibri"/>
              </a:rPr>
              <a:t>我支持</a:t>
            </a:r>
            <a:r>
              <a:rPr b="0" i="0" lang="zh-TW" sz="2800" u="none" cap="none" strike="noStrike">
                <a:solidFill>
                  <a:schemeClr val="dk1"/>
                </a:solidFill>
                <a:latin typeface="Calibri"/>
                <a:ea typeface="Calibri"/>
                <a:cs typeface="Calibri"/>
                <a:sym typeface="Calibri"/>
              </a:rPr>
              <a:t>的欄位寫一個你</a:t>
            </a:r>
            <a:r>
              <a:rPr b="1" i="0" lang="zh-TW" sz="2800" u="none" cap="none" strike="noStrike">
                <a:solidFill>
                  <a:schemeClr val="dk1"/>
                </a:solidFill>
                <a:latin typeface="Calibri"/>
                <a:ea typeface="Calibri"/>
                <a:cs typeface="Calibri"/>
                <a:sym typeface="Calibri"/>
              </a:rPr>
              <a:t>最重視的數位人權</a:t>
            </a:r>
            <a:endParaRPr b="1" i="0" sz="2800" u="none" cap="none" strike="noStrike">
              <a:solidFill>
                <a:schemeClr val="dk1"/>
              </a:solidFill>
              <a:latin typeface="Calibri"/>
              <a:ea typeface="Calibri"/>
              <a:cs typeface="Calibri"/>
              <a:sym typeface="Calibri"/>
            </a:endParaRPr>
          </a:p>
          <a:p>
            <a:pPr indent="-360000" lvl="0" marL="360000" marR="0" rtl="0" algn="l">
              <a:lnSpc>
                <a:spcPct val="115000"/>
              </a:lnSpc>
              <a:spcBef>
                <a:spcPts val="0"/>
              </a:spcBef>
              <a:spcAft>
                <a:spcPts val="0"/>
              </a:spcAft>
              <a:buClr>
                <a:srgbClr val="000000"/>
              </a:buClr>
              <a:buSzPts val="2800"/>
              <a:buFont typeface="Arial"/>
              <a:buNone/>
            </a:pPr>
            <a:r>
              <a:rPr b="1" i="0" lang="zh-TW" sz="2800" u="none" cap="none" strike="noStrike">
                <a:solidFill>
                  <a:schemeClr val="lt1"/>
                </a:solidFill>
                <a:highlight>
                  <a:srgbClr val="660000"/>
                </a:highlight>
                <a:latin typeface="Calibri"/>
                <a:ea typeface="Calibri"/>
                <a:cs typeface="Calibri"/>
                <a:sym typeface="Calibri"/>
              </a:rPr>
              <a:t>紙本倡議</a:t>
            </a:r>
            <a:endParaRPr b="1" i="0" sz="2800" u="none" cap="none" strike="noStrike">
              <a:solidFill>
                <a:schemeClr val="lt1"/>
              </a:solidFill>
              <a:highlight>
                <a:srgbClr val="660000"/>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800"/>
              <a:buFont typeface="Arial"/>
              <a:buNone/>
            </a:pPr>
            <a:r>
              <a:rPr b="0" i="0" lang="zh-TW" sz="2800" u="none" cap="none" strike="noStrike">
                <a:solidFill>
                  <a:schemeClr val="dk1"/>
                </a:solidFill>
                <a:latin typeface="Calibri"/>
                <a:ea typeface="Calibri"/>
                <a:cs typeface="Calibri"/>
                <a:sym typeface="Calibri"/>
              </a:rPr>
              <a:t>以學習單紙本呈現，向家人和朋友倡議後，邀請他們在你的倡議海報上簽名</a:t>
            </a:r>
            <a:endParaRPr b="0" i="0" sz="2800" u="none" cap="none" strike="noStrike">
              <a:solidFill>
                <a:schemeClr val="dk1"/>
              </a:solidFill>
              <a:latin typeface="Calibri"/>
              <a:ea typeface="Calibri"/>
              <a:cs typeface="Calibri"/>
              <a:sym typeface="Calibri"/>
            </a:endParaRPr>
          </a:p>
          <a:p>
            <a:pPr indent="-360000" lvl="0" marL="360000" marR="0" rtl="0" algn="l">
              <a:lnSpc>
                <a:spcPct val="115000"/>
              </a:lnSpc>
              <a:spcBef>
                <a:spcPts val="0"/>
              </a:spcBef>
              <a:spcAft>
                <a:spcPts val="0"/>
              </a:spcAft>
              <a:buClr>
                <a:srgbClr val="000000"/>
              </a:buClr>
              <a:buSzPts val="2800"/>
              <a:buFont typeface="Arial"/>
              <a:buNone/>
            </a:pPr>
            <a:r>
              <a:rPr b="1" i="0" lang="zh-TW" sz="2800" u="none" cap="none" strike="noStrike">
                <a:solidFill>
                  <a:schemeClr val="lt1"/>
                </a:solidFill>
                <a:highlight>
                  <a:srgbClr val="660000"/>
                </a:highlight>
                <a:latin typeface="Calibri"/>
                <a:ea typeface="Calibri"/>
                <a:cs typeface="Calibri"/>
                <a:sym typeface="Calibri"/>
              </a:rPr>
              <a:t>線上倡議</a:t>
            </a:r>
            <a:endParaRPr b="1" i="0" sz="2800" u="none" cap="none" strike="noStrike">
              <a:solidFill>
                <a:schemeClr val="lt1"/>
              </a:solidFill>
              <a:highlight>
                <a:srgbClr val="660000"/>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800"/>
              <a:buFont typeface="Arial"/>
              <a:buNone/>
            </a:pPr>
            <a:r>
              <a:rPr b="0" i="0" lang="zh-TW" sz="2800" u="none" cap="none" strike="noStrike">
                <a:solidFill>
                  <a:schemeClr val="dk1"/>
                </a:solidFill>
                <a:latin typeface="Calibri"/>
                <a:ea typeface="Calibri"/>
                <a:cs typeface="Calibri"/>
                <a:sym typeface="Calibri"/>
              </a:rPr>
              <a:t>以老師提供的模板檔案，填寫完成後PO在IG或FB等網路社群平台，讓更多人知道</a:t>
            </a:r>
            <a:endParaRPr b="0" i="0" sz="2800" u="none" cap="none" strike="noStrike">
              <a:solidFill>
                <a:schemeClr val="dk1"/>
              </a:solidFill>
              <a:latin typeface="Calibri"/>
              <a:ea typeface="Calibri"/>
              <a:cs typeface="Calibri"/>
              <a:sym typeface="Calibri"/>
            </a:endParaRPr>
          </a:p>
        </p:txBody>
      </p:sp>
      <p:sp>
        <p:nvSpPr>
          <p:cNvPr id="391" name="Google Shape;391;p34"/>
          <p:cNvSpPr txBox="1"/>
          <p:nvPr/>
        </p:nvSpPr>
        <p:spPr>
          <a:xfrm>
            <a:off x="7343138" y="1607063"/>
            <a:ext cx="4848900" cy="3140100"/>
          </a:xfrm>
          <a:prstGeom prst="rect">
            <a:avLst/>
          </a:prstGeom>
          <a:solidFill>
            <a:srgbClr val="7F6000"/>
          </a:solidFill>
          <a:ln>
            <a:noFill/>
          </a:ln>
        </p:spPr>
        <p:txBody>
          <a:bodyPr anchorCtr="0" anchor="t" bIns="91425" lIns="91425" spcFirstLastPara="1" rIns="91425" wrap="square" tIns="91425">
            <a:spAutoFit/>
          </a:bodyPr>
          <a:lstStyle/>
          <a:p>
            <a:pPr indent="-360000" lvl="0" marL="450000" marR="0" rtl="0" algn="l">
              <a:lnSpc>
                <a:spcPct val="100000"/>
              </a:lnSpc>
              <a:spcBef>
                <a:spcPts val="0"/>
              </a:spcBef>
              <a:spcAft>
                <a:spcPts val="0"/>
              </a:spcAft>
              <a:buClr>
                <a:srgbClr val="000000"/>
              </a:buClr>
              <a:buSzPts val="3200"/>
              <a:buFont typeface="Arial"/>
              <a:buNone/>
            </a:pPr>
            <a:r>
              <a:rPr b="1" i="0" lang="zh-TW" sz="3200" u="none" cap="none" strike="noStrike">
                <a:solidFill>
                  <a:srgbClr val="F8E7B4"/>
                </a:solidFill>
                <a:latin typeface="Calibri"/>
                <a:ea typeface="Calibri"/>
                <a:cs typeface="Calibri"/>
                <a:sym typeface="Calibri"/>
              </a:rPr>
              <a:t>範例：</a:t>
            </a:r>
            <a:endParaRPr b="1" i="0" sz="3200" u="none" cap="none" strike="noStrike">
              <a:solidFill>
                <a:srgbClr val="F8E7B4"/>
              </a:solidFill>
              <a:latin typeface="Calibri"/>
              <a:ea typeface="Calibri"/>
              <a:cs typeface="Calibri"/>
              <a:sym typeface="Calibri"/>
            </a:endParaRPr>
          </a:p>
          <a:p>
            <a:pPr indent="-360000" lvl="0" marL="450000" marR="0" rtl="0" algn="l">
              <a:lnSpc>
                <a:spcPct val="100000"/>
              </a:lnSpc>
              <a:spcBef>
                <a:spcPts val="0"/>
              </a:spcBef>
              <a:spcAft>
                <a:spcPts val="0"/>
              </a:spcAft>
              <a:buClr>
                <a:srgbClr val="000000"/>
              </a:buClr>
              <a:buSzPts val="3200"/>
              <a:buFont typeface="Arial"/>
              <a:buNone/>
            </a:pPr>
            <a:r>
              <a:rPr b="1" i="0" lang="zh-TW" sz="3200" u="none" cap="none" strike="noStrike">
                <a:solidFill>
                  <a:schemeClr val="lt1"/>
                </a:solidFill>
                <a:latin typeface="Calibri"/>
                <a:ea typeface="Calibri"/>
                <a:cs typeface="Calibri"/>
                <a:sym typeface="Calibri"/>
              </a:rPr>
              <a:t>我支持</a:t>
            </a:r>
            <a:endParaRPr b="1" i="0" sz="3200" u="none" cap="none" strike="noStrike">
              <a:solidFill>
                <a:srgbClr val="F8E7B4"/>
              </a:solidFill>
              <a:latin typeface="Calibri"/>
              <a:ea typeface="Calibri"/>
              <a:cs typeface="Calibri"/>
              <a:sym typeface="Calibri"/>
            </a:endParaRPr>
          </a:p>
          <a:p>
            <a:pPr indent="-360000" lvl="0" marL="450000" marR="0" rtl="0" algn="l">
              <a:lnSpc>
                <a:spcPct val="100000"/>
              </a:lnSpc>
              <a:spcBef>
                <a:spcPts val="0"/>
              </a:spcBef>
              <a:spcAft>
                <a:spcPts val="0"/>
              </a:spcAft>
              <a:buClr>
                <a:srgbClr val="000000"/>
              </a:buClr>
              <a:buSzPts val="3200"/>
              <a:buFont typeface="Arial"/>
              <a:buNone/>
            </a:pPr>
            <a:r>
              <a:rPr b="1" i="0" lang="zh-TW" sz="3200" u="none" cap="none" strike="noStrike">
                <a:solidFill>
                  <a:schemeClr val="lt1"/>
                </a:solidFill>
                <a:latin typeface="Calibri"/>
                <a:ea typeface="Calibri"/>
                <a:cs typeface="Calibri"/>
                <a:sym typeface="Calibri"/>
              </a:rPr>
              <a:t>❖加強數位人權保障</a:t>
            </a:r>
            <a:endParaRPr b="1" i="0" sz="3200" u="none" cap="none" strike="noStrike">
              <a:solidFill>
                <a:schemeClr val="lt1"/>
              </a:solidFill>
              <a:latin typeface="Calibri"/>
              <a:ea typeface="Calibri"/>
              <a:cs typeface="Calibri"/>
              <a:sym typeface="Calibri"/>
            </a:endParaRPr>
          </a:p>
          <a:p>
            <a:pPr indent="-360000" lvl="0" marL="450000" marR="0" rtl="0" algn="l">
              <a:lnSpc>
                <a:spcPct val="100000"/>
              </a:lnSpc>
              <a:spcBef>
                <a:spcPts val="0"/>
              </a:spcBef>
              <a:spcAft>
                <a:spcPts val="0"/>
              </a:spcAft>
              <a:buClr>
                <a:srgbClr val="000000"/>
              </a:buClr>
              <a:buSzPts val="3200"/>
              <a:buFont typeface="Arial"/>
              <a:buNone/>
            </a:pPr>
            <a:r>
              <a:rPr b="1" i="0" lang="zh-TW" sz="3200" u="none" cap="none" strike="noStrike">
                <a:solidFill>
                  <a:schemeClr val="lt1"/>
                </a:solidFill>
                <a:latin typeface="Calibri"/>
                <a:ea typeface="Calibri"/>
                <a:cs typeface="Calibri"/>
                <a:sym typeface="Calibri"/>
              </a:rPr>
              <a:t>❖落實數位隱私權保護</a:t>
            </a:r>
            <a:endParaRPr b="1" i="0" sz="3200" u="none" cap="none" strike="noStrike">
              <a:solidFill>
                <a:schemeClr val="lt1"/>
              </a:solidFill>
              <a:latin typeface="Calibri"/>
              <a:ea typeface="Calibri"/>
              <a:cs typeface="Calibri"/>
              <a:sym typeface="Calibri"/>
            </a:endParaRPr>
          </a:p>
          <a:p>
            <a:pPr indent="-360000" lvl="0" marL="450000" marR="0" rtl="0" algn="l">
              <a:lnSpc>
                <a:spcPct val="100000"/>
              </a:lnSpc>
              <a:spcBef>
                <a:spcPts val="0"/>
              </a:spcBef>
              <a:spcAft>
                <a:spcPts val="0"/>
              </a:spcAft>
              <a:buClr>
                <a:srgbClr val="000000"/>
              </a:buClr>
              <a:buSzPts val="3200"/>
              <a:buFont typeface="Arial"/>
              <a:buNone/>
            </a:pPr>
            <a:r>
              <a:rPr b="1" i="0" lang="zh-TW" sz="3200" u="none" cap="none" strike="noStrike">
                <a:solidFill>
                  <a:schemeClr val="lt1"/>
                </a:solidFill>
                <a:latin typeface="Calibri"/>
                <a:ea typeface="Calibri"/>
                <a:cs typeface="Calibri"/>
                <a:sym typeface="Calibri"/>
              </a:rPr>
              <a:t>❖消除數位落差不平等</a:t>
            </a:r>
            <a:endParaRPr b="1" i="0" sz="3200" u="none" cap="none" strike="noStrike">
              <a:solidFill>
                <a:schemeClr val="lt1"/>
              </a:solidFill>
              <a:latin typeface="Calibri"/>
              <a:ea typeface="Calibri"/>
              <a:cs typeface="Calibri"/>
              <a:sym typeface="Calibri"/>
            </a:endParaRPr>
          </a:p>
          <a:p>
            <a:pPr indent="-360000" lvl="0" marL="450000" marR="0" rtl="0" algn="l">
              <a:lnSpc>
                <a:spcPct val="100000"/>
              </a:lnSpc>
              <a:spcBef>
                <a:spcPts val="0"/>
              </a:spcBef>
              <a:spcAft>
                <a:spcPts val="0"/>
              </a:spcAft>
              <a:buClr>
                <a:srgbClr val="000000"/>
              </a:buClr>
              <a:buSzPts val="3200"/>
              <a:buFont typeface="Arial"/>
              <a:buNone/>
            </a:pPr>
            <a:r>
              <a:rPr b="1" i="0" lang="zh-TW" sz="3200" u="none" cap="none" strike="noStrike">
                <a:solidFill>
                  <a:schemeClr val="lt1"/>
                </a:solidFill>
                <a:latin typeface="Calibri"/>
                <a:ea typeface="Calibri"/>
                <a:cs typeface="Calibri"/>
                <a:sym typeface="Calibri"/>
              </a:rPr>
              <a:t>❖大家共同維護數位安全</a:t>
            </a:r>
            <a:endParaRPr b="1" i="0" sz="3200" u="none" cap="none" strike="noStrike">
              <a:solidFill>
                <a:schemeClr val="lt1"/>
              </a:solidFill>
              <a:latin typeface="Calibri"/>
              <a:ea typeface="Calibri"/>
              <a:cs typeface="Calibri"/>
              <a:sym typeface="Calibri"/>
            </a:endParaRPr>
          </a:p>
        </p:txBody>
      </p:sp>
      <p:sp>
        <p:nvSpPr>
          <p:cNvPr id="392" name="Google Shape;392;p34"/>
          <p:cNvSpPr/>
          <p:nvPr/>
        </p:nvSpPr>
        <p:spPr>
          <a:xfrm>
            <a:off x="7343175" y="4826450"/>
            <a:ext cx="2420700" cy="1354200"/>
          </a:xfrm>
          <a:prstGeom prst="roundRect">
            <a:avLst>
              <a:gd fmla="val 16667" name="adj"/>
            </a:avLst>
          </a:prstGeom>
          <a:noFill/>
          <a:ln cap="flat" cmpd="sng" w="1524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500"/>
                                        <p:tgtEl>
                                          <p:spTgt spid="388"/>
                                        </p:tgtEl>
                                        <p:attrNameLst>
                                          <p:attrName>ppt_w</p:attrName>
                                        </p:attrNameLst>
                                      </p:cBhvr>
                                      <p:tavLst>
                                        <p:tav fmla="" tm="0">
                                          <p:val>
                                            <p:strVal val="0"/>
                                          </p:val>
                                        </p:tav>
                                        <p:tav fmla="" tm="100000">
                                          <p:val>
                                            <p:strVal val="#ppt_w"/>
                                          </p:val>
                                        </p:tav>
                                      </p:tavLst>
                                    </p:anim>
                                    <p:anim calcmode="lin" valueType="num">
                                      <p:cBhvr additive="base">
                                        <p:cTn dur="500"/>
                                        <p:tgtEl>
                                          <p:spTgt spid="388"/>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90">
                                            <p:txEl>
                                              <p:pRg end="0" st="0"/>
                                            </p:txEl>
                                          </p:spTgt>
                                        </p:tgtEl>
                                        <p:attrNameLst>
                                          <p:attrName>style.visibility</p:attrName>
                                        </p:attrNameLst>
                                      </p:cBhvr>
                                      <p:to>
                                        <p:strVal val="visible"/>
                                      </p:to>
                                    </p:set>
                                    <p:animEffect filter="fade" transition="in">
                                      <p:cBhvr>
                                        <p:cTn dur="500"/>
                                        <p:tgtEl>
                                          <p:spTgt spid="390">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90">
                                            <p:txEl>
                                              <p:pRg end="1" st="1"/>
                                            </p:txEl>
                                          </p:spTgt>
                                        </p:tgtEl>
                                        <p:attrNameLst>
                                          <p:attrName>style.visibility</p:attrName>
                                        </p:attrNameLst>
                                      </p:cBhvr>
                                      <p:to>
                                        <p:strVal val="visible"/>
                                      </p:to>
                                    </p:set>
                                    <p:animEffect filter="fade" transition="in">
                                      <p:cBhvr>
                                        <p:cTn dur="500"/>
                                        <p:tgtEl>
                                          <p:spTgt spid="390">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90">
                                            <p:txEl>
                                              <p:pRg end="2" st="2"/>
                                            </p:txEl>
                                          </p:spTgt>
                                        </p:tgtEl>
                                        <p:attrNameLst>
                                          <p:attrName>style.visibility</p:attrName>
                                        </p:attrNameLst>
                                      </p:cBhvr>
                                      <p:to>
                                        <p:strVal val="visible"/>
                                      </p:to>
                                    </p:set>
                                    <p:animEffect filter="fade" transition="in">
                                      <p:cBhvr>
                                        <p:cTn dur="500"/>
                                        <p:tgtEl>
                                          <p:spTgt spid="390">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90">
                                            <p:txEl>
                                              <p:pRg end="3" st="3"/>
                                            </p:txEl>
                                          </p:spTgt>
                                        </p:tgtEl>
                                        <p:attrNameLst>
                                          <p:attrName>style.visibility</p:attrName>
                                        </p:attrNameLst>
                                      </p:cBhvr>
                                      <p:to>
                                        <p:strVal val="visible"/>
                                      </p:to>
                                    </p:set>
                                    <p:animEffect filter="fade" transition="in">
                                      <p:cBhvr>
                                        <p:cTn dur="500"/>
                                        <p:tgtEl>
                                          <p:spTgt spid="390">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90">
                                            <p:txEl>
                                              <p:pRg end="4" st="4"/>
                                            </p:txEl>
                                          </p:spTgt>
                                        </p:tgtEl>
                                        <p:attrNameLst>
                                          <p:attrName>style.visibility</p:attrName>
                                        </p:attrNameLst>
                                      </p:cBhvr>
                                      <p:to>
                                        <p:strVal val="visible"/>
                                      </p:to>
                                    </p:set>
                                    <p:animEffect filter="fade" transition="in">
                                      <p:cBhvr>
                                        <p:cTn dur="500"/>
                                        <p:tgtEl>
                                          <p:spTgt spid="39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500"/>
                                        <p:tgtEl>
                                          <p:spTgt spid="392"/>
                                        </p:tgtEl>
                                        <p:attrNameLst>
                                          <p:attrName>ppt_w</p:attrName>
                                        </p:attrNameLst>
                                      </p:cBhvr>
                                      <p:tavLst>
                                        <p:tav fmla="" tm="0">
                                          <p:val>
                                            <p:strVal val="0"/>
                                          </p:val>
                                        </p:tav>
                                        <p:tav fmla="" tm="100000">
                                          <p:val>
                                            <p:strVal val="#ppt_w"/>
                                          </p:val>
                                        </p:tav>
                                      </p:tavLst>
                                    </p:anim>
                                    <p:anim calcmode="lin" valueType="num">
                                      <p:cBhvr additive="base">
                                        <p:cTn dur="500"/>
                                        <p:tgtEl>
                                          <p:spTgt spid="39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6" name="Shape 396"/>
        <p:cNvGrpSpPr/>
        <p:nvPr/>
      </p:nvGrpSpPr>
      <p:grpSpPr>
        <a:xfrm>
          <a:off x="0" y="0"/>
          <a:ext cx="0" cy="0"/>
          <a:chOff x="0" y="0"/>
          <a:chExt cx="0" cy="0"/>
        </a:xfrm>
      </p:grpSpPr>
      <p:pic>
        <p:nvPicPr>
          <p:cNvPr id="397" name="Google Shape;397;p35"/>
          <p:cNvPicPr preferRelativeResize="0"/>
          <p:nvPr/>
        </p:nvPicPr>
        <p:blipFill rotWithShape="1">
          <a:blip r:embed="rId3">
            <a:alphaModFix/>
          </a:blip>
          <a:srcRect b="0" l="0" r="0" t="0"/>
          <a:stretch/>
        </p:blipFill>
        <p:spPr>
          <a:xfrm>
            <a:off x="805325" y="0"/>
            <a:ext cx="2432425" cy="3419276"/>
          </a:xfrm>
          <a:prstGeom prst="rect">
            <a:avLst/>
          </a:prstGeom>
          <a:noFill/>
          <a:ln>
            <a:noFill/>
          </a:ln>
        </p:spPr>
      </p:pic>
      <p:pic>
        <p:nvPicPr>
          <p:cNvPr id="398" name="Google Shape;398;p35"/>
          <p:cNvPicPr preferRelativeResize="0"/>
          <p:nvPr/>
        </p:nvPicPr>
        <p:blipFill rotWithShape="1">
          <a:blip r:embed="rId4">
            <a:alphaModFix/>
          </a:blip>
          <a:srcRect b="0" l="0" r="0" t="0"/>
          <a:stretch/>
        </p:blipFill>
        <p:spPr>
          <a:xfrm>
            <a:off x="3521638" y="0"/>
            <a:ext cx="2432425" cy="3419276"/>
          </a:xfrm>
          <a:prstGeom prst="rect">
            <a:avLst/>
          </a:prstGeom>
          <a:noFill/>
          <a:ln>
            <a:noFill/>
          </a:ln>
        </p:spPr>
      </p:pic>
      <p:pic>
        <p:nvPicPr>
          <p:cNvPr id="399" name="Google Shape;399;p35"/>
          <p:cNvPicPr preferRelativeResize="0"/>
          <p:nvPr/>
        </p:nvPicPr>
        <p:blipFill rotWithShape="1">
          <a:blip r:embed="rId5">
            <a:alphaModFix/>
          </a:blip>
          <a:srcRect b="0" l="0" r="0" t="0"/>
          <a:stretch/>
        </p:blipFill>
        <p:spPr>
          <a:xfrm>
            <a:off x="6237938" y="0"/>
            <a:ext cx="2432425" cy="3419276"/>
          </a:xfrm>
          <a:prstGeom prst="rect">
            <a:avLst/>
          </a:prstGeom>
          <a:noFill/>
          <a:ln>
            <a:noFill/>
          </a:ln>
        </p:spPr>
      </p:pic>
      <p:pic>
        <p:nvPicPr>
          <p:cNvPr id="400" name="Google Shape;400;p35"/>
          <p:cNvPicPr preferRelativeResize="0"/>
          <p:nvPr/>
        </p:nvPicPr>
        <p:blipFill rotWithShape="1">
          <a:blip r:embed="rId6">
            <a:alphaModFix/>
          </a:blip>
          <a:srcRect b="0" l="0" r="0" t="0"/>
          <a:stretch/>
        </p:blipFill>
        <p:spPr>
          <a:xfrm>
            <a:off x="8954250" y="0"/>
            <a:ext cx="2432425" cy="3419276"/>
          </a:xfrm>
          <a:prstGeom prst="rect">
            <a:avLst/>
          </a:prstGeom>
          <a:noFill/>
          <a:ln>
            <a:noFill/>
          </a:ln>
        </p:spPr>
      </p:pic>
      <p:pic>
        <p:nvPicPr>
          <p:cNvPr id="401" name="Google Shape;401;p35"/>
          <p:cNvPicPr preferRelativeResize="0"/>
          <p:nvPr/>
        </p:nvPicPr>
        <p:blipFill rotWithShape="1">
          <a:blip r:embed="rId7">
            <a:alphaModFix/>
          </a:blip>
          <a:srcRect b="0" l="0" r="0" t="0"/>
          <a:stretch/>
        </p:blipFill>
        <p:spPr>
          <a:xfrm>
            <a:off x="805325" y="3438725"/>
            <a:ext cx="2432425" cy="3419276"/>
          </a:xfrm>
          <a:prstGeom prst="rect">
            <a:avLst/>
          </a:prstGeom>
          <a:noFill/>
          <a:ln>
            <a:noFill/>
          </a:ln>
        </p:spPr>
      </p:pic>
      <p:pic>
        <p:nvPicPr>
          <p:cNvPr id="402" name="Google Shape;402;p35"/>
          <p:cNvPicPr preferRelativeResize="0"/>
          <p:nvPr/>
        </p:nvPicPr>
        <p:blipFill rotWithShape="1">
          <a:blip r:embed="rId8">
            <a:alphaModFix/>
          </a:blip>
          <a:srcRect b="0" l="0" r="0" t="0"/>
          <a:stretch/>
        </p:blipFill>
        <p:spPr>
          <a:xfrm>
            <a:off x="3521638" y="3438725"/>
            <a:ext cx="2432425" cy="3419276"/>
          </a:xfrm>
          <a:prstGeom prst="rect">
            <a:avLst/>
          </a:prstGeom>
          <a:noFill/>
          <a:ln>
            <a:noFill/>
          </a:ln>
        </p:spPr>
      </p:pic>
      <p:pic>
        <p:nvPicPr>
          <p:cNvPr id="403" name="Google Shape;403;p35"/>
          <p:cNvPicPr preferRelativeResize="0"/>
          <p:nvPr/>
        </p:nvPicPr>
        <p:blipFill rotWithShape="1">
          <a:blip r:embed="rId9">
            <a:alphaModFix/>
          </a:blip>
          <a:srcRect b="0" l="0" r="0" t="0"/>
          <a:stretch/>
        </p:blipFill>
        <p:spPr>
          <a:xfrm>
            <a:off x="6237938" y="3438725"/>
            <a:ext cx="2432425" cy="3419276"/>
          </a:xfrm>
          <a:prstGeom prst="rect">
            <a:avLst/>
          </a:prstGeom>
          <a:noFill/>
          <a:ln>
            <a:noFill/>
          </a:ln>
        </p:spPr>
      </p:pic>
      <p:pic>
        <p:nvPicPr>
          <p:cNvPr id="404" name="Google Shape;404;p35"/>
          <p:cNvPicPr preferRelativeResize="0"/>
          <p:nvPr/>
        </p:nvPicPr>
        <p:blipFill rotWithShape="1">
          <a:blip r:embed="rId10">
            <a:alphaModFix/>
          </a:blip>
          <a:srcRect b="0" l="0" r="0" t="0"/>
          <a:stretch/>
        </p:blipFill>
        <p:spPr>
          <a:xfrm>
            <a:off x="8954250" y="3438725"/>
            <a:ext cx="2432425" cy="34192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300"/>
                                        <p:tgtEl>
                                          <p:spTgt spid="397"/>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300"/>
                                        <p:tgtEl>
                                          <p:spTgt spid="398"/>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300"/>
                                        <p:tgtEl>
                                          <p:spTgt spid="399"/>
                                        </p:tgtEl>
                                      </p:cBhvr>
                                    </p:animEffect>
                                  </p:childTnLst>
                                </p:cTn>
                              </p:par>
                            </p:childTnLst>
                          </p:cTn>
                        </p:par>
                        <p:par>
                          <p:cTn fill="hold">
                            <p:stCondLst>
                              <p:cond delay="900"/>
                            </p:stCondLst>
                            <p:childTnLst>
                              <p:par>
                                <p:cTn fill="hold" nodeType="after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300"/>
                                        <p:tgtEl>
                                          <p:spTgt spid="400"/>
                                        </p:tgtEl>
                                      </p:cBhvr>
                                    </p:animEffect>
                                  </p:childTnLst>
                                </p:cTn>
                              </p:par>
                            </p:childTnLst>
                          </p:cTn>
                        </p:par>
                        <p:par>
                          <p:cTn fill="hold">
                            <p:stCondLst>
                              <p:cond delay="1200"/>
                            </p:stCondLst>
                            <p:childTnLst>
                              <p:par>
                                <p:cTn fill="hold" nodeType="after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300"/>
                                        <p:tgtEl>
                                          <p:spTgt spid="401"/>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300"/>
                                        <p:tgtEl>
                                          <p:spTgt spid="402"/>
                                        </p:tgtEl>
                                      </p:cBhvr>
                                    </p:animEffect>
                                  </p:childTnLst>
                                </p:cTn>
                              </p:par>
                            </p:childTnLst>
                          </p:cTn>
                        </p:par>
                        <p:par>
                          <p:cTn fill="hold">
                            <p:stCondLst>
                              <p:cond delay="1800"/>
                            </p:stCondLst>
                            <p:childTnLst>
                              <p:par>
                                <p:cTn fill="hold" nodeType="after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300"/>
                                        <p:tgtEl>
                                          <p:spTgt spid="403"/>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3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8" name="Shape 408"/>
        <p:cNvGrpSpPr/>
        <p:nvPr/>
      </p:nvGrpSpPr>
      <p:grpSpPr>
        <a:xfrm>
          <a:off x="0" y="0"/>
          <a:ext cx="0" cy="0"/>
          <a:chOff x="0" y="0"/>
          <a:chExt cx="0" cy="0"/>
        </a:xfrm>
      </p:grpSpPr>
      <p:sp>
        <p:nvSpPr>
          <p:cNvPr id="409" name="Google Shape;409;p36"/>
          <p:cNvSpPr txBox="1"/>
          <p:nvPr/>
        </p:nvSpPr>
        <p:spPr>
          <a:xfrm>
            <a:off x="0" y="4458338"/>
            <a:ext cx="12192000" cy="10773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5400"/>
              <a:buFont typeface="Arial"/>
              <a:buNone/>
            </a:pPr>
            <a:r>
              <a:rPr b="1" i="0" lang="zh-TW" sz="5400" u="none" cap="none" strike="noStrike">
                <a:solidFill>
                  <a:srgbClr val="FFD966"/>
                </a:solidFill>
                <a:latin typeface="Arial"/>
                <a:ea typeface="Arial"/>
                <a:cs typeface="Arial"/>
                <a:sym typeface="Arial"/>
              </a:rPr>
              <a:t>數位人權</a:t>
            </a:r>
            <a:r>
              <a:rPr b="0" i="0" lang="zh-TW" sz="5400" u="none" cap="none" strike="noStrike">
                <a:solidFill>
                  <a:schemeClr val="lt1"/>
                </a:solidFill>
                <a:latin typeface="Arial"/>
                <a:ea typeface="Arial"/>
                <a:cs typeface="Arial"/>
                <a:sym typeface="Arial"/>
              </a:rPr>
              <a:t>，需要大家一起重視！</a:t>
            </a:r>
            <a:endParaRPr b="0" i="0" sz="5400" u="none" cap="none" strike="noStrike">
              <a:solidFill>
                <a:schemeClr val="lt1"/>
              </a:solidFill>
              <a:latin typeface="Arial"/>
              <a:ea typeface="Arial"/>
              <a:cs typeface="Arial"/>
              <a:sym typeface="Arial"/>
            </a:endParaRPr>
          </a:p>
        </p:txBody>
      </p:sp>
      <p:sp>
        <p:nvSpPr>
          <p:cNvPr id="410" name="Google Shape;410;p36"/>
          <p:cNvSpPr txBox="1"/>
          <p:nvPr/>
        </p:nvSpPr>
        <p:spPr>
          <a:xfrm>
            <a:off x="8882975" y="1243300"/>
            <a:ext cx="133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411" name="Google Shape;411;p36"/>
          <p:cNvPicPr preferRelativeResize="0"/>
          <p:nvPr/>
        </p:nvPicPr>
        <p:blipFill rotWithShape="1">
          <a:blip r:embed="rId3">
            <a:alphaModFix/>
          </a:blip>
          <a:srcRect b="0" l="0" r="0" t="0"/>
          <a:stretch/>
        </p:blipFill>
        <p:spPr>
          <a:xfrm>
            <a:off x="0" y="0"/>
            <a:ext cx="6690128" cy="4458350"/>
          </a:xfrm>
          <a:prstGeom prst="rect">
            <a:avLst/>
          </a:prstGeom>
          <a:noFill/>
          <a:ln>
            <a:noFill/>
          </a:ln>
        </p:spPr>
      </p:pic>
      <p:sp>
        <p:nvSpPr>
          <p:cNvPr id="412" name="Google Shape;412;p36"/>
          <p:cNvSpPr txBox="1"/>
          <p:nvPr/>
        </p:nvSpPr>
        <p:spPr>
          <a:xfrm>
            <a:off x="9603900" y="6242400"/>
            <a:ext cx="2588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zh-TW" sz="1400" u="none" cap="none" strike="noStrike">
                <a:solidFill>
                  <a:srgbClr val="000000"/>
                </a:solidFill>
                <a:latin typeface="Trebuchet MS"/>
                <a:ea typeface="Trebuchet MS"/>
                <a:cs typeface="Trebuchet MS"/>
                <a:sym typeface="Trebuchet MS"/>
              </a:rPr>
              <a:t>教育部國教署中央課程與教學</a:t>
            </a:r>
            <a:endParaRPr b="0" i="0" sz="1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400"/>
              <a:buFont typeface="Arial"/>
              <a:buNone/>
            </a:pPr>
            <a:r>
              <a:rPr b="0" i="0" lang="zh-TW" sz="1400" u="none" cap="none" strike="noStrike">
                <a:solidFill>
                  <a:srgbClr val="000000"/>
                </a:solidFill>
                <a:latin typeface="Trebuchet MS"/>
                <a:ea typeface="Trebuchet MS"/>
                <a:cs typeface="Trebuchet MS"/>
                <a:sym typeface="Trebuchet MS"/>
              </a:rPr>
              <a:t>輔導諮詢人權教育議題輔導群</a:t>
            </a:r>
            <a:endParaRPr b="0" i="0" sz="1400" u="none" cap="none" strike="noStrike">
              <a:solidFill>
                <a:srgbClr val="000000"/>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1000"/>
                                        <p:tgtEl>
                                          <p:spTgt spid="409"/>
                                        </p:tgtEl>
                                        <p:attrNameLst>
                                          <p:attrName>ppt_w</p:attrName>
                                        </p:attrNameLst>
                                      </p:cBhvr>
                                      <p:tavLst>
                                        <p:tav fmla="" tm="0">
                                          <p:val>
                                            <p:strVal val="0"/>
                                          </p:val>
                                        </p:tav>
                                        <p:tav fmla="" tm="100000">
                                          <p:val>
                                            <p:strVal val="#ppt_w"/>
                                          </p:val>
                                        </p:tav>
                                      </p:tavLst>
                                    </p:anim>
                                    <p:anim calcmode="lin" valueType="num">
                                      <p:cBhvr additive="base">
                                        <p:cTn dur="1000"/>
                                        <p:tgtEl>
                                          <p:spTgt spid="40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1" name="Shape 111"/>
        <p:cNvGrpSpPr/>
        <p:nvPr/>
      </p:nvGrpSpPr>
      <p:grpSpPr>
        <a:xfrm>
          <a:off x="0" y="0"/>
          <a:ext cx="0" cy="0"/>
          <a:chOff x="0" y="0"/>
          <a:chExt cx="0" cy="0"/>
        </a:xfrm>
      </p:grpSpPr>
      <p:sp>
        <p:nvSpPr>
          <p:cNvPr id="112" name="Google Shape;112;p4"/>
          <p:cNvSpPr txBox="1"/>
          <p:nvPr/>
        </p:nvSpPr>
        <p:spPr>
          <a:xfrm>
            <a:off x="1797075" y="2074575"/>
            <a:ext cx="9857700" cy="4063500"/>
          </a:xfrm>
          <a:prstGeom prst="rect">
            <a:avLst/>
          </a:prstGeom>
          <a:noFill/>
          <a:ln>
            <a:noFill/>
          </a:ln>
        </p:spPr>
        <p:txBody>
          <a:bodyPr anchorCtr="0" anchor="t" bIns="91425" lIns="540000" spcFirstLastPara="1" rIns="91425" wrap="square" tIns="91425">
            <a:spAutoFit/>
          </a:bodyPr>
          <a:lstStyle/>
          <a:p>
            <a:pPr indent="-450000" lvl="0" marL="450000" marR="0" rtl="0" algn="l">
              <a:lnSpc>
                <a:spcPct val="115000"/>
              </a:lnSpc>
              <a:spcBef>
                <a:spcPts val="0"/>
              </a:spcBef>
              <a:spcAft>
                <a:spcPts val="0"/>
              </a:spcAft>
              <a:buClr>
                <a:srgbClr val="000000"/>
              </a:buClr>
              <a:buSzPts val="4500"/>
              <a:buFont typeface="Arial"/>
              <a:buNone/>
            </a:pPr>
            <a:r>
              <a:rPr b="0" i="0" lang="zh-TW" sz="4500" u="none" cap="none" strike="noStrike">
                <a:solidFill>
                  <a:schemeClr val="dk1"/>
                </a:solidFill>
                <a:latin typeface="Arial"/>
                <a:ea typeface="Arial"/>
                <a:cs typeface="Arial"/>
                <a:sym typeface="Arial"/>
              </a:rPr>
              <a:t>觀察以下四個生活情境，</a:t>
            </a:r>
            <a:endParaRPr b="0" i="0" sz="4500" u="none" cap="none" strike="noStrike">
              <a:solidFill>
                <a:schemeClr val="dk1"/>
              </a:solidFill>
              <a:latin typeface="Arial"/>
              <a:ea typeface="Arial"/>
              <a:cs typeface="Arial"/>
              <a:sym typeface="Arial"/>
            </a:endParaRPr>
          </a:p>
          <a:p>
            <a:pPr indent="-450000" lvl="0" marL="450000" marR="0" rtl="0" algn="l">
              <a:lnSpc>
                <a:spcPct val="115000"/>
              </a:lnSpc>
              <a:spcBef>
                <a:spcPts val="0"/>
              </a:spcBef>
              <a:spcAft>
                <a:spcPts val="0"/>
              </a:spcAft>
              <a:buClr>
                <a:srgbClr val="000000"/>
              </a:buClr>
              <a:buSzPts val="4500"/>
              <a:buFont typeface="Arial"/>
              <a:buNone/>
            </a:pPr>
            <a:r>
              <a:rPr b="0" i="0" lang="zh-TW" sz="4500" u="none" cap="none" strike="noStrike">
                <a:solidFill>
                  <a:schemeClr val="dk1"/>
                </a:solidFill>
                <a:latin typeface="Arial"/>
                <a:ea typeface="Arial"/>
                <a:cs typeface="Arial"/>
                <a:sym typeface="Arial"/>
              </a:rPr>
              <a:t>請找出兩兩配對裡不一樣的地方。</a:t>
            </a:r>
            <a:endParaRPr b="0" i="0" sz="4500" u="none" cap="none" strike="noStrike">
              <a:solidFill>
                <a:schemeClr val="dk1"/>
              </a:solidFill>
              <a:latin typeface="Arial"/>
              <a:ea typeface="Arial"/>
              <a:cs typeface="Arial"/>
              <a:sym typeface="Arial"/>
            </a:endParaRPr>
          </a:p>
          <a:p>
            <a:pPr indent="-450000" lvl="0" marL="450000" marR="0" rtl="0" algn="l">
              <a:lnSpc>
                <a:spcPct val="115000"/>
              </a:lnSpc>
              <a:spcBef>
                <a:spcPts val="0"/>
              </a:spcBef>
              <a:spcAft>
                <a:spcPts val="0"/>
              </a:spcAft>
              <a:buClr>
                <a:srgbClr val="000000"/>
              </a:buClr>
              <a:buSzPts val="4500"/>
              <a:buFont typeface="Arial"/>
              <a:buNone/>
            </a:pPr>
            <a:r>
              <a:t/>
            </a:r>
            <a:endParaRPr b="0" i="0" sz="4500" u="none" cap="none" strike="noStrike">
              <a:solidFill>
                <a:schemeClr val="dk1"/>
              </a:solidFill>
              <a:latin typeface="Arial"/>
              <a:ea typeface="Arial"/>
              <a:cs typeface="Arial"/>
              <a:sym typeface="Arial"/>
            </a:endParaRPr>
          </a:p>
          <a:p>
            <a:pPr indent="-450000" lvl="0" marL="450000" marR="0" rtl="0" algn="l">
              <a:lnSpc>
                <a:spcPct val="115000"/>
              </a:lnSpc>
              <a:spcBef>
                <a:spcPts val="0"/>
              </a:spcBef>
              <a:spcAft>
                <a:spcPts val="0"/>
              </a:spcAft>
              <a:buClr>
                <a:srgbClr val="000000"/>
              </a:buClr>
              <a:buSzPts val="4500"/>
              <a:buFont typeface="Arial"/>
              <a:buNone/>
            </a:pPr>
            <a:r>
              <a:rPr b="0" i="0" lang="zh-TW" sz="4500" u="none" cap="none" strike="noStrike">
                <a:solidFill>
                  <a:schemeClr val="dk1"/>
                </a:solidFill>
                <a:latin typeface="Arial"/>
                <a:ea typeface="Arial"/>
                <a:cs typeface="Arial"/>
                <a:sym typeface="Arial"/>
              </a:rPr>
              <a:t>有三道</a:t>
            </a:r>
            <a:r>
              <a:rPr b="1" i="0" lang="zh-TW" sz="4500" u="none" cap="none" strike="noStrike">
                <a:solidFill>
                  <a:schemeClr val="lt1"/>
                </a:solidFill>
                <a:highlight>
                  <a:srgbClr val="38761D"/>
                </a:highlight>
                <a:latin typeface="Arial"/>
                <a:ea typeface="Arial"/>
                <a:cs typeface="Arial"/>
                <a:sym typeface="Arial"/>
              </a:rPr>
              <a:t>基礎題</a:t>
            </a:r>
            <a:r>
              <a:rPr b="0" i="0" lang="zh-TW" sz="4500" u="none" cap="none" strike="noStrike">
                <a:solidFill>
                  <a:schemeClr val="dk1"/>
                </a:solidFill>
                <a:latin typeface="Arial"/>
                <a:ea typeface="Arial"/>
                <a:cs typeface="Arial"/>
                <a:sym typeface="Arial"/>
              </a:rPr>
              <a:t>、一道</a:t>
            </a:r>
            <a:r>
              <a:rPr b="1" i="0" lang="zh-TW" sz="4500" u="none" cap="none" strike="noStrike">
                <a:solidFill>
                  <a:schemeClr val="lt1"/>
                </a:solidFill>
                <a:highlight>
                  <a:srgbClr val="B45F06"/>
                </a:highlight>
                <a:latin typeface="Arial"/>
                <a:ea typeface="Arial"/>
                <a:cs typeface="Arial"/>
                <a:sym typeface="Arial"/>
              </a:rPr>
              <a:t>進階題</a:t>
            </a:r>
            <a:r>
              <a:rPr b="0" i="0" lang="zh-TW" sz="4500" u="none" cap="none" strike="noStrike">
                <a:solidFill>
                  <a:schemeClr val="dk1"/>
                </a:solidFill>
                <a:latin typeface="Arial"/>
                <a:ea typeface="Arial"/>
                <a:cs typeface="Arial"/>
                <a:sym typeface="Arial"/>
              </a:rPr>
              <a:t>，</a:t>
            </a:r>
            <a:endParaRPr b="0" i="0" sz="4500" u="none" cap="none" strike="noStrike">
              <a:solidFill>
                <a:schemeClr val="dk1"/>
              </a:solidFill>
              <a:latin typeface="Arial"/>
              <a:ea typeface="Arial"/>
              <a:cs typeface="Arial"/>
              <a:sym typeface="Arial"/>
            </a:endParaRPr>
          </a:p>
          <a:p>
            <a:pPr indent="-450000" lvl="0" marL="450000" marR="0" rtl="0" algn="l">
              <a:lnSpc>
                <a:spcPct val="115000"/>
              </a:lnSpc>
              <a:spcBef>
                <a:spcPts val="0"/>
              </a:spcBef>
              <a:spcAft>
                <a:spcPts val="0"/>
              </a:spcAft>
              <a:buClr>
                <a:srgbClr val="000000"/>
              </a:buClr>
              <a:buSzPts val="4500"/>
              <a:buFont typeface="Arial"/>
              <a:buNone/>
            </a:pPr>
            <a:r>
              <a:rPr b="0" i="0" lang="zh-TW" sz="4500" u="none" cap="none" strike="noStrike">
                <a:solidFill>
                  <a:schemeClr val="dk1"/>
                </a:solidFill>
                <a:latin typeface="Arial"/>
                <a:ea typeface="Arial"/>
                <a:cs typeface="Arial"/>
                <a:sym typeface="Arial"/>
              </a:rPr>
              <a:t>還有一道</a:t>
            </a:r>
            <a:r>
              <a:rPr b="1" i="0" lang="zh-TW" sz="4500" u="none" cap="none" strike="noStrike">
                <a:solidFill>
                  <a:schemeClr val="lt1"/>
                </a:solidFill>
                <a:highlight>
                  <a:srgbClr val="660000"/>
                </a:highlight>
                <a:latin typeface="Arial"/>
                <a:ea typeface="Arial"/>
                <a:cs typeface="Arial"/>
                <a:sym typeface="Arial"/>
              </a:rPr>
              <a:t>綜合題</a:t>
            </a:r>
            <a:r>
              <a:rPr b="0" i="0" lang="zh-TW" sz="4500" u="none" cap="none" strike="noStrike">
                <a:solidFill>
                  <a:schemeClr val="dk1"/>
                </a:solidFill>
                <a:latin typeface="Arial"/>
                <a:ea typeface="Arial"/>
                <a:cs typeface="Arial"/>
                <a:sym typeface="Arial"/>
              </a:rPr>
              <a:t>，大家一起來挑戰！</a:t>
            </a:r>
            <a:endParaRPr b="0" i="0" sz="4500" u="none" cap="none" strike="noStrike">
              <a:solidFill>
                <a:schemeClr val="dk1"/>
              </a:solidFill>
              <a:latin typeface="Arial"/>
              <a:ea typeface="Arial"/>
              <a:cs typeface="Arial"/>
              <a:sym typeface="Arial"/>
            </a:endParaRPr>
          </a:p>
        </p:txBody>
      </p:sp>
      <p:sp>
        <p:nvSpPr>
          <p:cNvPr id="113" name="Google Shape;113;p4"/>
          <p:cNvSpPr/>
          <p:nvPr/>
        </p:nvSpPr>
        <p:spPr>
          <a:xfrm>
            <a:off x="1544000" y="845325"/>
            <a:ext cx="7184592" cy="1229256"/>
          </a:xfrm>
          <a:prstGeom prst="flowChartDocument">
            <a:avLst/>
          </a:prstGeom>
          <a:solidFill>
            <a:srgbClr val="7F6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zh-TW" sz="4800" u="none" cap="none" strike="noStrike">
                <a:solidFill>
                  <a:schemeClr val="lt1"/>
                </a:solidFill>
                <a:latin typeface="Arial"/>
                <a:ea typeface="Arial"/>
                <a:cs typeface="Arial"/>
                <a:sym typeface="Arial"/>
              </a:rPr>
              <a:t>日常生活裡的大發現</a:t>
            </a:r>
            <a:endParaRPr b="0" i="0" sz="4800" u="none" cap="none" strike="noStrike">
              <a:solidFill>
                <a:schemeClr val="lt1"/>
              </a:solidFill>
              <a:latin typeface="Arial"/>
              <a:ea typeface="Arial"/>
              <a:cs typeface="Arial"/>
              <a:sym typeface="Arial"/>
            </a:endParaRPr>
          </a:p>
        </p:txBody>
      </p:sp>
      <p:pic>
        <p:nvPicPr>
          <p:cNvPr id="114" name="Google Shape;114;p4"/>
          <p:cNvPicPr preferRelativeResize="0"/>
          <p:nvPr/>
        </p:nvPicPr>
        <p:blipFill rotWithShape="1">
          <a:blip r:embed="rId3">
            <a:alphaModFix/>
          </a:blip>
          <a:srcRect b="38119" l="30249" r="23310" t="7831"/>
          <a:stretch/>
        </p:blipFill>
        <p:spPr>
          <a:xfrm>
            <a:off x="341425" y="74225"/>
            <a:ext cx="1929750" cy="2143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2">
                                            <p:txEl>
                                              <p:pRg end="0" st="0"/>
                                            </p:txEl>
                                          </p:spTgt>
                                        </p:tgtEl>
                                        <p:attrNameLst>
                                          <p:attrName>style.visibility</p:attrName>
                                        </p:attrNameLst>
                                      </p:cBhvr>
                                      <p:to>
                                        <p:strVal val="visible"/>
                                      </p:to>
                                    </p:set>
                                    <p:animEffect filter="fade" transition="in">
                                      <p:cBhvr>
                                        <p:cTn dur="500"/>
                                        <p:tgtEl>
                                          <p:spTgt spid="11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
                                            <p:txEl>
                                              <p:pRg end="1" st="1"/>
                                            </p:txEl>
                                          </p:spTgt>
                                        </p:tgtEl>
                                        <p:attrNameLst>
                                          <p:attrName>style.visibility</p:attrName>
                                        </p:attrNameLst>
                                      </p:cBhvr>
                                      <p:to>
                                        <p:strVal val="visible"/>
                                      </p:to>
                                    </p:set>
                                    <p:animEffect filter="fade" transition="in">
                                      <p:cBhvr>
                                        <p:cTn dur="500"/>
                                        <p:tgtEl>
                                          <p:spTgt spid="11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
                                            <p:txEl>
                                              <p:pRg end="2" st="2"/>
                                            </p:txEl>
                                          </p:spTgt>
                                        </p:tgtEl>
                                        <p:attrNameLst>
                                          <p:attrName>style.visibility</p:attrName>
                                        </p:attrNameLst>
                                      </p:cBhvr>
                                      <p:to>
                                        <p:strVal val="visible"/>
                                      </p:to>
                                    </p:set>
                                    <p:animEffect filter="fade" transition="in">
                                      <p:cBhvr>
                                        <p:cTn dur="500"/>
                                        <p:tgtEl>
                                          <p:spTgt spid="112">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
                                            <p:txEl>
                                              <p:pRg end="3" st="3"/>
                                            </p:txEl>
                                          </p:spTgt>
                                        </p:tgtEl>
                                        <p:attrNameLst>
                                          <p:attrName>style.visibility</p:attrName>
                                        </p:attrNameLst>
                                      </p:cBhvr>
                                      <p:to>
                                        <p:strVal val="visible"/>
                                      </p:to>
                                    </p:set>
                                    <p:animEffect filter="fade" transition="in">
                                      <p:cBhvr>
                                        <p:cTn dur="500"/>
                                        <p:tgtEl>
                                          <p:spTgt spid="112">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
                                            <p:txEl>
                                              <p:pRg end="4" st="4"/>
                                            </p:txEl>
                                          </p:spTgt>
                                        </p:tgtEl>
                                        <p:attrNameLst>
                                          <p:attrName>style.visibility</p:attrName>
                                        </p:attrNameLst>
                                      </p:cBhvr>
                                      <p:to>
                                        <p:strVal val="visible"/>
                                      </p:to>
                                    </p:set>
                                    <p:animEffect filter="fade" transition="in">
                                      <p:cBhvr>
                                        <p:cTn dur="500"/>
                                        <p:tgtEl>
                                          <p:spTgt spid="11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8" name="Shape 118"/>
        <p:cNvGrpSpPr/>
        <p:nvPr/>
      </p:nvGrpSpPr>
      <p:grpSpPr>
        <a:xfrm>
          <a:off x="0" y="0"/>
          <a:ext cx="0" cy="0"/>
          <a:chOff x="0" y="0"/>
          <a:chExt cx="0" cy="0"/>
        </a:xfrm>
      </p:grpSpPr>
      <p:pic>
        <p:nvPicPr>
          <p:cNvPr id="119" name="Google Shape;119;p5"/>
          <p:cNvPicPr preferRelativeResize="0"/>
          <p:nvPr/>
        </p:nvPicPr>
        <p:blipFill rotWithShape="1">
          <a:blip r:embed="rId3">
            <a:alphaModFix/>
          </a:blip>
          <a:srcRect b="5463" l="0" r="0" t="0"/>
          <a:stretch/>
        </p:blipFill>
        <p:spPr>
          <a:xfrm>
            <a:off x="-62" y="1391375"/>
            <a:ext cx="6069724" cy="3826776"/>
          </a:xfrm>
          <a:prstGeom prst="rect">
            <a:avLst/>
          </a:prstGeom>
          <a:noFill/>
          <a:ln>
            <a:noFill/>
          </a:ln>
        </p:spPr>
      </p:pic>
      <p:pic>
        <p:nvPicPr>
          <p:cNvPr id="120" name="Google Shape;120;p5"/>
          <p:cNvPicPr preferRelativeResize="0"/>
          <p:nvPr/>
        </p:nvPicPr>
        <p:blipFill rotWithShape="1">
          <a:blip r:embed="rId4">
            <a:alphaModFix/>
          </a:blip>
          <a:srcRect b="0" l="661" r="660" t="0"/>
          <a:stretch/>
        </p:blipFill>
        <p:spPr>
          <a:xfrm>
            <a:off x="6069663" y="1391375"/>
            <a:ext cx="6122398" cy="3826766"/>
          </a:xfrm>
          <a:prstGeom prst="rect">
            <a:avLst/>
          </a:prstGeom>
          <a:noFill/>
          <a:ln>
            <a:noFill/>
          </a:ln>
        </p:spPr>
      </p:pic>
      <p:sp>
        <p:nvSpPr>
          <p:cNvPr id="121" name="Google Shape;121;p5"/>
          <p:cNvSpPr txBox="1"/>
          <p:nvPr/>
        </p:nvSpPr>
        <p:spPr>
          <a:xfrm>
            <a:off x="0" y="406175"/>
            <a:ext cx="12192000" cy="985200"/>
          </a:xfrm>
          <a:prstGeom prst="rect">
            <a:avLst/>
          </a:prstGeom>
          <a:solidFill>
            <a:srgbClr val="434343"/>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1" i="0" lang="zh-TW" sz="4800" u="none" cap="none" strike="noStrike">
                <a:solidFill>
                  <a:schemeClr val="lt1"/>
                </a:solidFill>
                <a:highlight>
                  <a:srgbClr val="38761D"/>
                </a:highlight>
                <a:latin typeface="Arial"/>
                <a:ea typeface="Arial"/>
                <a:cs typeface="Arial"/>
                <a:sym typeface="Arial"/>
              </a:rPr>
              <a:t>基礎題1</a:t>
            </a:r>
            <a:r>
              <a:rPr b="1" i="0" lang="zh-TW" sz="4800" u="none" cap="none" strike="noStrike">
                <a:solidFill>
                  <a:schemeClr val="lt1"/>
                </a:solidFill>
                <a:latin typeface="Arial"/>
                <a:ea typeface="Arial"/>
                <a:cs typeface="Arial"/>
                <a:sym typeface="Arial"/>
              </a:rPr>
              <a:t> </a:t>
            </a:r>
            <a:r>
              <a:rPr b="0" i="0" lang="zh-TW" sz="4800" u="none" cap="none" strike="noStrike">
                <a:solidFill>
                  <a:schemeClr val="lt1"/>
                </a:solidFill>
                <a:latin typeface="Arial"/>
                <a:ea typeface="Arial"/>
                <a:cs typeface="Arial"/>
                <a:sym typeface="Arial"/>
              </a:rPr>
              <a:t>上課方式有什麼不一樣？</a:t>
            </a:r>
            <a:endParaRPr b="0" i="0" sz="4800" u="none" cap="none" strike="noStrike">
              <a:solidFill>
                <a:schemeClr val="lt1"/>
              </a:solidFill>
              <a:latin typeface="Arial"/>
              <a:ea typeface="Arial"/>
              <a:cs typeface="Arial"/>
              <a:sym typeface="Arial"/>
            </a:endParaRPr>
          </a:p>
        </p:txBody>
      </p:sp>
      <p:sp>
        <p:nvSpPr>
          <p:cNvPr id="122" name="Google Shape;122;p5"/>
          <p:cNvSpPr txBox="1"/>
          <p:nvPr/>
        </p:nvSpPr>
        <p:spPr>
          <a:xfrm>
            <a:off x="0" y="5218141"/>
            <a:ext cx="12192000" cy="1139100"/>
          </a:xfrm>
          <a:prstGeom prst="rect">
            <a:avLst/>
          </a:prstGeom>
          <a:solidFill>
            <a:srgbClr val="7F6000"/>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5800"/>
              <a:buFont typeface="Arial"/>
              <a:buNone/>
            </a:pPr>
            <a:r>
              <a:rPr b="0" i="0" lang="zh-TW" sz="5800" u="none" cap="none" strike="noStrike">
                <a:solidFill>
                  <a:schemeClr val="lt1"/>
                </a:solidFill>
                <a:latin typeface="Arial"/>
                <a:ea typeface="Arial"/>
                <a:cs typeface="Arial"/>
                <a:sym typeface="Arial"/>
              </a:rPr>
              <a:t>實體課、線上課</a:t>
            </a:r>
            <a:endParaRPr b="0" i="0" sz="5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6" name="Shape 126"/>
        <p:cNvGrpSpPr/>
        <p:nvPr/>
      </p:nvGrpSpPr>
      <p:grpSpPr>
        <a:xfrm>
          <a:off x="0" y="0"/>
          <a:ext cx="0" cy="0"/>
          <a:chOff x="0" y="0"/>
          <a:chExt cx="0" cy="0"/>
        </a:xfrm>
      </p:grpSpPr>
      <p:sp>
        <p:nvSpPr>
          <p:cNvPr id="127" name="Google Shape;127;p6"/>
          <p:cNvSpPr txBox="1"/>
          <p:nvPr/>
        </p:nvSpPr>
        <p:spPr>
          <a:xfrm>
            <a:off x="0" y="410200"/>
            <a:ext cx="12192000" cy="985200"/>
          </a:xfrm>
          <a:prstGeom prst="rect">
            <a:avLst/>
          </a:prstGeom>
          <a:solidFill>
            <a:srgbClr val="434343"/>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1" i="0" lang="zh-TW" sz="4800" u="none" cap="none" strike="noStrike">
                <a:solidFill>
                  <a:schemeClr val="lt1"/>
                </a:solidFill>
                <a:highlight>
                  <a:srgbClr val="38761D"/>
                </a:highlight>
                <a:latin typeface="Arial"/>
                <a:ea typeface="Arial"/>
                <a:cs typeface="Arial"/>
                <a:sym typeface="Arial"/>
              </a:rPr>
              <a:t>基礎題2</a:t>
            </a:r>
            <a:r>
              <a:rPr b="1" i="0" lang="zh-TW" sz="4800" u="none" cap="none" strike="noStrike">
                <a:solidFill>
                  <a:schemeClr val="lt1"/>
                </a:solidFill>
                <a:latin typeface="Arial"/>
                <a:ea typeface="Arial"/>
                <a:cs typeface="Arial"/>
                <a:sym typeface="Arial"/>
              </a:rPr>
              <a:t> </a:t>
            </a:r>
            <a:r>
              <a:rPr b="0" i="0" lang="zh-TW" sz="4800" u="none" cap="none" strike="noStrike">
                <a:solidFill>
                  <a:schemeClr val="lt1"/>
                </a:solidFill>
                <a:latin typeface="Arial"/>
                <a:ea typeface="Arial"/>
                <a:cs typeface="Arial"/>
                <a:sym typeface="Arial"/>
              </a:rPr>
              <a:t>租車方式有什麼不一樣？</a:t>
            </a:r>
            <a:endParaRPr b="0" i="0" sz="4800" u="none" cap="none" strike="noStrike">
              <a:solidFill>
                <a:schemeClr val="lt1"/>
              </a:solidFill>
              <a:latin typeface="Arial"/>
              <a:ea typeface="Arial"/>
              <a:cs typeface="Arial"/>
              <a:sym typeface="Arial"/>
            </a:endParaRPr>
          </a:p>
        </p:txBody>
      </p:sp>
      <p:pic>
        <p:nvPicPr>
          <p:cNvPr id="128" name="Google Shape;128;p6"/>
          <p:cNvPicPr preferRelativeResize="0"/>
          <p:nvPr/>
        </p:nvPicPr>
        <p:blipFill rotWithShape="1">
          <a:blip r:embed="rId3">
            <a:alphaModFix/>
          </a:blip>
          <a:srcRect b="0" l="0" r="0" t="0"/>
          <a:stretch/>
        </p:blipFill>
        <p:spPr>
          <a:xfrm>
            <a:off x="6091150" y="1395392"/>
            <a:ext cx="6100800" cy="4067210"/>
          </a:xfrm>
          <a:prstGeom prst="rect">
            <a:avLst/>
          </a:prstGeom>
          <a:noFill/>
          <a:ln>
            <a:noFill/>
          </a:ln>
        </p:spPr>
      </p:pic>
      <p:pic>
        <p:nvPicPr>
          <p:cNvPr id="129" name="Google Shape;129;p6"/>
          <p:cNvPicPr preferRelativeResize="0"/>
          <p:nvPr/>
        </p:nvPicPr>
        <p:blipFill rotWithShape="1">
          <a:blip r:embed="rId4">
            <a:alphaModFix/>
          </a:blip>
          <a:srcRect b="2300" l="0" r="0" t="62732"/>
          <a:stretch/>
        </p:blipFill>
        <p:spPr>
          <a:xfrm>
            <a:off x="0" y="1395399"/>
            <a:ext cx="6100799" cy="4613325"/>
          </a:xfrm>
          <a:prstGeom prst="rect">
            <a:avLst/>
          </a:prstGeom>
          <a:noFill/>
          <a:ln>
            <a:noFill/>
          </a:ln>
        </p:spPr>
      </p:pic>
      <p:sp>
        <p:nvSpPr>
          <p:cNvPr id="130" name="Google Shape;130;p6"/>
          <p:cNvSpPr txBox="1"/>
          <p:nvPr/>
        </p:nvSpPr>
        <p:spPr>
          <a:xfrm>
            <a:off x="-4900" y="5313651"/>
            <a:ext cx="12192000" cy="1139100"/>
          </a:xfrm>
          <a:prstGeom prst="rect">
            <a:avLst/>
          </a:prstGeom>
          <a:solidFill>
            <a:srgbClr val="7F6000"/>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5800"/>
              <a:buFont typeface="Arial"/>
              <a:buNone/>
            </a:pPr>
            <a:r>
              <a:rPr b="0" i="0" lang="zh-TW" sz="5800" u="none" cap="none" strike="noStrike">
                <a:solidFill>
                  <a:schemeClr val="lt1"/>
                </a:solidFill>
                <a:latin typeface="Arial"/>
                <a:ea typeface="Arial"/>
                <a:cs typeface="Arial"/>
                <a:sym typeface="Arial"/>
              </a:rPr>
              <a:t>手機app租車、店面租車</a:t>
            </a:r>
            <a:endParaRPr b="0" i="0" sz="5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2"/>
        </a:solidFill>
      </p:bgPr>
    </p:bg>
    <p:spTree>
      <p:nvGrpSpPr>
        <p:cNvPr id="134" name="Shape 134"/>
        <p:cNvGrpSpPr/>
        <p:nvPr/>
      </p:nvGrpSpPr>
      <p:grpSpPr>
        <a:xfrm>
          <a:off x="0" y="0"/>
          <a:ext cx="0" cy="0"/>
          <a:chOff x="0" y="0"/>
          <a:chExt cx="0" cy="0"/>
        </a:xfrm>
      </p:grpSpPr>
      <p:sp>
        <p:nvSpPr>
          <p:cNvPr id="135" name="Google Shape;135;p7"/>
          <p:cNvSpPr txBox="1"/>
          <p:nvPr/>
        </p:nvSpPr>
        <p:spPr>
          <a:xfrm>
            <a:off x="0" y="406175"/>
            <a:ext cx="12192000" cy="985200"/>
          </a:xfrm>
          <a:prstGeom prst="rect">
            <a:avLst/>
          </a:prstGeom>
          <a:solidFill>
            <a:srgbClr val="434343"/>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1" i="0" lang="zh-TW" sz="4800" u="none" cap="none" strike="noStrike">
                <a:solidFill>
                  <a:schemeClr val="lt1"/>
                </a:solidFill>
                <a:highlight>
                  <a:srgbClr val="38761D"/>
                </a:highlight>
                <a:latin typeface="Arial"/>
                <a:ea typeface="Arial"/>
                <a:cs typeface="Arial"/>
                <a:sym typeface="Arial"/>
              </a:rPr>
              <a:t>基礎題3</a:t>
            </a:r>
            <a:r>
              <a:rPr b="1" i="0" lang="zh-TW" sz="4800" u="none" cap="none" strike="noStrike">
                <a:solidFill>
                  <a:srgbClr val="FFE599"/>
                </a:solidFill>
                <a:latin typeface="Arial"/>
                <a:ea typeface="Arial"/>
                <a:cs typeface="Arial"/>
                <a:sym typeface="Arial"/>
              </a:rPr>
              <a:t> </a:t>
            </a:r>
            <a:r>
              <a:rPr b="0" i="0" lang="zh-TW" sz="4800" u="none" cap="none" strike="noStrike">
                <a:solidFill>
                  <a:schemeClr val="lt1"/>
                </a:solidFill>
                <a:latin typeface="Arial"/>
                <a:ea typeface="Arial"/>
                <a:cs typeface="Arial"/>
                <a:sym typeface="Arial"/>
              </a:rPr>
              <a:t>吸塵清潔的方式有什麼不一樣？</a:t>
            </a:r>
            <a:endParaRPr b="0" i="0" sz="4800" u="none" cap="none" strike="noStrike">
              <a:solidFill>
                <a:schemeClr val="lt1"/>
              </a:solidFill>
              <a:latin typeface="Arial"/>
              <a:ea typeface="Arial"/>
              <a:cs typeface="Arial"/>
              <a:sym typeface="Arial"/>
            </a:endParaRPr>
          </a:p>
        </p:txBody>
      </p:sp>
      <p:pic>
        <p:nvPicPr>
          <p:cNvPr descr="錄影遙控掃地機器人.mp4" id="136" name="Google Shape;136;p7"/>
          <p:cNvPicPr preferRelativeResize="0"/>
          <p:nvPr/>
        </p:nvPicPr>
        <p:blipFill rotWithShape="1">
          <a:blip r:embed="rId3">
            <a:alphaModFix/>
          </a:blip>
          <a:srcRect b="0" l="0" r="0" t="0"/>
          <a:stretch/>
        </p:blipFill>
        <p:spPr>
          <a:xfrm>
            <a:off x="-2" y="1391375"/>
            <a:ext cx="7344232" cy="4127906"/>
          </a:xfrm>
          <a:prstGeom prst="rect">
            <a:avLst/>
          </a:prstGeom>
          <a:noFill/>
          <a:ln>
            <a:noFill/>
          </a:ln>
        </p:spPr>
      </p:pic>
      <p:pic>
        <p:nvPicPr>
          <p:cNvPr id="137" name="Google Shape;137;p7"/>
          <p:cNvPicPr preferRelativeResize="0"/>
          <p:nvPr/>
        </p:nvPicPr>
        <p:blipFill rotWithShape="1">
          <a:blip r:embed="rId4">
            <a:alphaModFix/>
          </a:blip>
          <a:srcRect b="1497" l="0" r="0" t="0"/>
          <a:stretch/>
        </p:blipFill>
        <p:spPr>
          <a:xfrm>
            <a:off x="6031050" y="1397175"/>
            <a:ext cx="6160952" cy="4127075"/>
          </a:xfrm>
          <a:prstGeom prst="rect">
            <a:avLst/>
          </a:prstGeom>
          <a:noFill/>
          <a:ln>
            <a:noFill/>
          </a:ln>
        </p:spPr>
      </p:pic>
      <p:sp>
        <p:nvSpPr>
          <p:cNvPr id="138" name="Google Shape;138;p7"/>
          <p:cNvSpPr txBox="1"/>
          <p:nvPr/>
        </p:nvSpPr>
        <p:spPr>
          <a:xfrm>
            <a:off x="0" y="5291179"/>
            <a:ext cx="12192000" cy="1139100"/>
          </a:xfrm>
          <a:prstGeom prst="rect">
            <a:avLst/>
          </a:prstGeom>
          <a:solidFill>
            <a:srgbClr val="7F6000"/>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5800"/>
              <a:buFont typeface="Arial"/>
              <a:buNone/>
            </a:pPr>
            <a:r>
              <a:rPr b="0" i="0" lang="zh-TW" sz="5800" u="none" cap="none" strike="noStrike">
                <a:solidFill>
                  <a:schemeClr val="lt1"/>
                </a:solidFill>
                <a:latin typeface="Arial"/>
                <a:ea typeface="Arial"/>
                <a:cs typeface="Arial"/>
                <a:sym typeface="Arial"/>
              </a:rPr>
              <a:t>手機遠端遙控吸塵、人工操作吸塵</a:t>
            </a:r>
            <a:endParaRPr b="0" i="0" sz="5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0"/>
                                        <p:tgtEl>
                                          <p:spTgt spid="136"/>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2" name="Shape 142"/>
        <p:cNvGrpSpPr/>
        <p:nvPr/>
      </p:nvGrpSpPr>
      <p:grpSpPr>
        <a:xfrm>
          <a:off x="0" y="0"/>
          <a:ext cx="0" cy="0"/>
          <a:chOff x="0" y="0"/>
          <a:chExt cx="0" cy="0"/>
        </a:xfrm>
      </p:grpSpPr>
      <p:sp>
        <p:nvSpPr>
          <p:cNvPr id="143" name="Google Shape;143;p8"/>
          <p:cNvSpPr txBox="1"/>
          <p:nvPr/>
        </p:nvSpPr>
        <p:spPr>
          <a:xfrm>
            <a:off x="0" y="5380475"/>
            <a:ext cx="12192000" cy="1139100"/>
          </a:xfrm>
          <a:prstGeom prst="rect">
            <a:avLst/>
          </a:prstGeom>
          <a:solidFill>
            <a:srgbClr val="7F6000"/>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5800"/>
              <a:buFont typeface="Arial"/>
              <a:buNone/>
            </a:pPr>
            <a:r>
              <a:rPr b="0" i="0" lang="zh-TW" sz="5800" u="none" cap="none" strike="noStrike">
                <a:solidFill>
                  <a:schemeClr val="lt1"/>
                </a:solidFill>
                <a:latin typeface="Arial"/>
                <a:ea typeface="Arial"/>
                <a:cs typeface="Arial"/>
                <a:sym typeface="Arial"/>
              </a:rPr>
              <a:t>手機遠端遙控吸塵、人工操作吸塵</a:t>
            </a:r>
            <a:endParaRPr b="0" i="0" sz="5800" u="none" cap="none" strike="noStrike">
              <a:solidFill>
                <a:schemeClr val="lt1"/>
              </a:solidFill>
              <a:latin typeface="Arial"/>
              <a:ea typeface="Arial"/>
              <a:cs typeface="Arial"/>
              <a:sym typeface="Arial"/>
            </a:endParaRPr>
          </a:p>
        </p:txBody>
      </p:sp>
      <p:pic>
        <p:nvPicPr>
          <p:cNvPr id="144" name="Google Shape;144;p8"/>
          <p:cNvPicPr preferRelativeResize="0"/>
          <p:nvPr/>
        </p:nvPicPr>
        <p:blipFill rotWithShape="1">
          <a:blip r:embed="rId3">
            <a:alphaModFix/>
          </a:blip>
          <a:srcRect b="3005" l="0" r="0" t="0"/>
          <a:stretch/>
        </p:blipFill>
        <p:spPr>
          <a:xfrm>
            <a:off x="6031050" y="1397175"/>
            <a:ext cx="6160952" cy="4063650"/>
          </a:xfrm>
          <a:prstGeom prst="rect">
            <a:avLst/>
          </a:prstGeom>
          <a:noFill/>
          <a:ln>
            <a:noFill/>
          </a:ln>
        </p:spPr>
      </p:pic>
      <p:sp>
        <p:nvSpPr>
          <p:cNvPr id="145" name="Google Shape;145;p8"/>
          <p:cNvSpPr txBox="1"/>
          <p:nvPr/>
        </p:nvSpPr>
        <p:spPr>
          <a:xfrm>
            <a:off x="0" y="406175"/>
            <a:ext cx="12192000" cy="985200"/>
          </a:xfrm>
          <a:prstGeom prst="rect">
            <a:avLst/>
          </a:prstGeom>
          <a:solidFill>
            <a:srgbClr val="434343"/>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1" i="0" lang="zh-TW" sz="4800" u="none" cap="none" strike="noStrike">
                <a:solidFill>
                  <a:schemeClr val="lt1"/>
                </a:solidFill>
                <a:highlight>
                  <a:srgbClr val="38761D"/>
                </a:highlight>
                <a:latin typeface="Arial"/>
                <a:ea typeface="Arial"/>
                <a:cs typeface="Arial"/>
                <a:sym typeface="Arial"/>
              </a:rPr>
              <a:t>基礎題3</a:t>
            </a:r>
            <a:r>
              <a:rPr b="1" i="0" lang="zh-TW" sz="4800" u="none" cap="none" strike="noStrike">
                <a:solidFill>
                  <a:srgbClr val="FFE599"/>
                </a:solidFill>
                <a:latin typeface="Arial"/>
                <a:ea typeface="Arial"/>
                <a:cs typeface="Arial"/>
                <a:sym typeface="Arial"/>
              </a:rPr>
              <a:t> </a:t>
            </a:r>
            <a:r>
              <a:rPr b="0" i="0" lang="zh-TW" sz="4800" u="none" cap="none" strike="noStrike">
                <a:solidFill>
                  <a:schemeClr val="lt1"/>
                </a:solidFill>
                <a:latin typeface="Arial"/>
                <a:ea typeface="Arial"/>
                <a:cs typeface="Arial"/>
                <a:sym typeface="Arial"/>
              </a:rPr>
              <a:t>吸塵清潔的方式有什麼不一樣？</a:t>
            </a:r>
            <a:endParaRPr b="0" i="0" sz="4800" u="none" cap="none" strike="noStrike">
              <a:solidFill>
                <a:schemeClr val="lt1"/>
              </a:solidFill>
              <a:latin typeface="Arial"/>
              <a:ea typeface="Arial"/>
              <a:cs typeface="Arial"/>
              <a:sym typeface="Arial"/>
            </a:endParaRPr>
          </a:p>
        </p:txBody>
      </p:sp>
      <p:grpSp>
        <p:nvGrpSpPr>
          <p:cNvPr id="146" name="Google Shape;146;p8"/>
          <p:cNvGrpSpPr/>
          <p:nvPr/>
        </p:nvGrpSpPr>
        <p:grpSpPr>
          <a:xfrm>
            <a:off x="32600" y="1397175"/>
            <a:ext cx="5998450" cy="4063651"/>
            <a:chOff x="6193550" y="1391375"/>
            <a:chExt cx="5998450" cy="4063651"/>
          </a:xfrm>
        </p:grpSpPr>
        <p:pic>
          <p:nvPicPr>
            <p:cNvPr id="147" name="Google Shape;147;p8"/>
            <p:cNvPicPr preferRelativeResize="0"/>
            <p:nvPr/>
          </p:nvPicPr>
          <p:blipFill rotWithShape="1">
            <a:blip r:embed="rId4">
              <a:alphaModFix/>
            </a:blip>
            <a:srcRect b="0" l="8315" r="0" t="0"/>
            <a:stretch/>
          </p:blipFill>
          <p:spPr>
            <a:xfrm>
              <a:off x="6193556" y="1391375"/>
              <a:ext cx="5998444" cy="4063649"/>
            </a:xfrm>
            <a:prstGeom prst="rect">
              <a:avLst/>
            </a:prstGeom>
            <a:noFill/>
            <a:ln>
              <a:noFill/>
            </a:ln>
          </p:spPr>
        </p:pic>
        <p:pic>
          <p:nvPicPr>
            <p:cNvPr id="148" name="Google Shape;148;p8"/>
            <p:cNvPicPr preferRelativeResize="0"/>
            <p:nvPr/>
          </p:nvPicPr>
          <p:blipFill rotWithShape="1">
            <a:blip r:embed="rId5">
              <a:alphaModFix/>
            </a:blip>
            <a:srcRect b="0" l="0" r="13858" t="0"/>
            <a:stretch/>
          </p:blipFill>
          <p:spPr>
            <a:xfrm>
              <a:off x="6193550" y="1391375"/>
              <a:ext cx="3698869" cy="4063651"/>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2" name="Shape 152"/>
        <p:cNvGrpSpPr/>
        <p:nvPr/>
      </p:nvGrpSpPr>
      <p:grpSpPr>
        <a:xfrm>
          <a:off x="0" y="0"/>
          <a:ext cx="0" cy="0"/>
          <a:chOff x="0" y="0"/>
          <a:chExt cx="0" cy="0"/>
        </a:xfrm>
      </p:grpSpPr>
      <p:sp>
        <p:nvSpPr>
          <p:cNvPr id="153" name="Google Shape;153;p9"/>
          <p:cNvSpPr txBox="1"/>
          <p:nvPr/>
        </p:nvSpPr>
        <p:spPr>
          <a:xfrm>
            <a:off x="0" y="543625"/>
            <a:ext cx="12192000" cy="985200"/>
          </a:xfrm>
          <a:prstGeom prst="rect">
            <a:avLst/>
          </a:prstGeom>
          <a:solidFill>
            <a:srgbClr val="3F3F3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4800"/>
              <a:buFont typeface="Arial"/>
              <a:buNone/>
            </a:pPr>
            <a:r>
              <a:rPr b="1" i="0" lang="zh-TW" sz="4800" u="none" cap="none" strike="noStrike">
                <a:solidFill>
                  <a:schemeClr val="lt1"/>
                </a:solidFill>
                <a:highlight>
                  <a:srgbClr val="B45F06"/>
                </a:highlight>
                <a:latin typeface="Arial"/>
                <a:ea typeface="Arial"/>
                <a:cs typeface="Arial"/>
                <a:sym typeface="Arial"/>
              </a:rPr>
              <a:t>進階題</a:t>
            </a:r>
            <a:r>
              <a:rPr b="0" i="0" lang="zh-TW" sz="4800" u="none" cap="none" strike="noStrike">
                <a:solidFill>
                  <a:schemeClr val="lt1"/>
                </a:solidFill>
                <a:latin typeface="Arial"/>
                <a:ea typeface="Arial"/>
                <a:cs typeface="Arial"/>
                <a:sym typeface="Arial"/>
              </a:rPr>
              <a:t> 手遊連線的方式有什麼不一樣？</a:t>
            </a:r>
            <a:endParaRPr b="0" i="0" sz="4800" u="none" cap="none" strike="noStrike">
              <a:solidFill>
                <a:schemeClr val="lt1"/>
              </a:solidFill>
              <a:latin typeface="Arial"/>
              <a:ea typeface="Arial"/>
              <a:cs typeface="Arial"/>
              <a:sym typeface="Arial"/>
            </a:endParaRPr>
          </a:p>
        </p:txBody>
      </p:sp>
      <p:pic>
        <p:nvPicPr>
          <p:cNvPr id="154" name="Google Shape;154;p9"/>
          <p:cNvPicPr preferRelativeResize="0"/>
          <p:nvPr/>
        </p:nvPicPr>
        <p:blipFill rotWithShape="1">
          <a:blip r:embed="rId3">
            <a:alphaModFix/>
          </a:blip>
          <a:srcRect b="2161" l="0" r="0" t="0"/>
          <a:stretch/>
        </p:blipFill>
        <p:spPr>
          <a:xfrm>
            <a:off x="75" y="1528825"/>
            <a:ext cx="6160950" cy="4017176"/>
          </a:xfrm>
          <a:prstGeom prst="rect">
            <a:avLst/>
          </a:prstGeom>
          <a:noFill/>
          <a:ln>
            <a:noFill/>
          </a:ln>
        </p:spPr>
      </p:pic>
      <p:pic>
        <p:nvPicPr>
          <p:cNvPr id="155" name="Google Shape;155;p9"/>
          <p:cNvPicPr preferRelativeResize="0"/>
          <p:nvPr/>
        </p:nvPicPr>
        <p:blipFill rotWithShape="1">
          <a:blip r:embed="rId4">
            <a:alphaModFix/>
          </a:blip>
          <a:srcRect b="0" l="17210" r="8670" t="25278"/>
          <a:stretch/>
        </p:blipFill>
        <p:spPr>
          <a:xfrm>
            <a:off x="6161034" y="1528825"/>
            <a:ext cx="6030890" cy="4017176"/>
          </a:xfrm>
          <a:prstGeom prst="rect">
            <a:avLst/>
          </a:prstGeom>
          <a:noFill/>
          <a:ln>
            <a:noFill/>
          </a:ln>
        </p:spPr>
      </p:pic>
      <p:sp>
        <p:nvSpPr>
          <p:cNvPr id="156" name="Google Shape;156;p9"/>
          <p:cNvSpPr txBox="1"/>
          <p:nvPr/>
        </p:nvSpPr>
        <p:spPr>
          <a:xfrm>
            <a:off x="0" y="5428350"/>
            <a:ext cx="12192000" cy="1139100"/>
          </a:xfrm>
          <a:prstGeom prst="rect">
            <a:avLst/>
          </a:prstGeom>
          <a:solidFill>
            <a:srgbClr val="7F6000"/>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5800"/>
              <a:buFont typeface="Arial"/>
              <a:buNone/>
            </a:pPr>
            <a:r>
              <a:rPr b="0" i="0" lang="zh-TW" sz="5800" u="none" cap="none" strike="noStrike">
                <a:solidFill>
                  <a:schemeClr val="lt1"/>
                </a:solidFill>
                <a:latin typeface="Arial"/>
                <a:ea typeface="Arial"/>
                <a:cs typeface="Arial"/>
                <a:sym typeface="Arial"/>
              </a:rPr>
              <a:t>一般連線手遊、GPS定位手遊</a:t>
            </a:r>
            <a:endParaRPr b="0" i="0" sz="5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