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9"/>
  </p:notesMasterIdLst>
  <p:sldIdLst>
    <p:sldId id="257" r:id="rId2"/>
    <p:sldId id="265" r:id="rId3"/>
    <p:sldId id="266" r:id="rId4"/>
    <p:sldId id="267" r:id="rId5"/>
    <p:sldId id="268" r:id="rId6"/>
    <p:sldId id="259" r:id="rId7"/>
    <p:sldId id="260" r:id="rId8"/>
    <p:sldId id="299" r:id="rId9"/>
    <p:sldId id="337" r:id="rId10"/>
    <p:sldId id="348" r:id="rId11"/>
    <p:sldId id="336" r:id="rId12"/>
    <p:sldId id="351" r:id="rId13"/>
    <p:sldId id="349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400" r:id="rId23"/>
    <p:sldId id="401" r:id="rId24"/>
    <p:sldId id="402" r:id="rId25"/>
    <p:sldId id="360" r:id="rId26"/>
    <p:sldId id="385" r:id="rId27"/>
    <p:sldId id="384" r:id="rId28"/>
    <p:sldId id="366" r:id="rId29"/>
    <p:sldId id="367" r:id="rId30"/>
    <p:sldId id="368" r:id="rId31"/>
    <p:sldId id="386" r:id="rId32"/>
    <p:sldId id="261" r:id="rId33"/>
    <p:sldId id="389" r:id="rId34"/>
    <p:sldId id="390" r:id="rId35"/>
    <p:sldId id="396" r:id="rId36"/>
    <p:sldId id="408" r:id="rId37"/>
    <p:sldId id="391" r:id="rId38"/>
    <p:sldId id="392" r:id="rId39"/>
    <p:sldId id="393" r:id="rId40"/>
    <p:sldId id="394" r:id="rId41"/>
    <p:sldId id="387" r:id="rId42"/>
    <p:sldId id="270" r:id="rId43"/>
    <p:sldId id="273" r:id="rId44"/>
    <p:sldId id="274" r:id="rId45"/>
    <p:sldId id="275" r:id="rId46"/>
    <p:sldId id="276" r:id="rId47"/>
    <p:sldId id="272" r:id="rId48"/>
    <p:sldId id="277" r:id="rId49"/>
    <p:sldId id="278" r:id="rId50"/>
    <p:sldId id="279" r:id="rId51"/>
    <p:sldId id="280" r:id="rId52"/>
    <p:sldId id="395" r:id="rId53"/>
    <p:sldId id="405" r:id="rId54"/>
    <p:sldId id="403" r:id="rId55"/>
    <p:sldId id="406" r:id="rId56"/>
    <p:sldId id="407" r:id="rId57"/>
    <p:sldId id="409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410" r:id="rId66"/>
    <p:sldId id="411" r:id="rId67"/>
    <p:sldId id="412" r:id="rId6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00"/>
    <a:srgbClr val="008000"/>
    <a:srgbClr val="00FFFF"/>
    <a:srgbClr val="FFCCFF"/>
    <a:srgbClr val="66FF33"/>
    <a:srgbClr val="D60000"/>
    <a:srgbClr val="CC0000"/>
    <a:srgbClr val="A9C1DB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47" autoAdjust="0"/>
    <p:restoredTop sz="94660"/>
  </p:normalViewPr>
  <p:slideViewPr>
    <p:cSldViewPr snapToGrid="0">
      <p:cViewPr varScale="1">
        <p:scale>
          <a:sx n="71" d="100"/>
          <a:sy n="71" d="100"/>
        </p:scale>
        <p:origin x="30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5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1546B-FD83-407D-BA12-3B96C771448A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D7788-C233-47FD-A311-83E8B3370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078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7809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2840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7883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1657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936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885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27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901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9597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599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029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720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156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67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951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746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74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59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7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959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82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6770AD6-92E3-4ACA-A10C-7826C20E69B1}" type="datetimeFigureOut">
              <a:rPr lang="zh-TW" altLang="en-US" smtClean="0"/>
              <a:t>2016-09-09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文字方塊 11"/>
          <p:cNvSpPr txBox="1"/>
          <p:nvPr userDrawn="1"/>
        </p:nvSpPr>
        <p:spPr>
          <a:xfrm>
            <a:off x="4978401" y="6487886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華康隸書體W5" panose="03000509000000000000" pitchFamily="65" charset="-120"/>
                <a:ea typeface="華康隸書體W5" panose="03000509000000000000" pitchFamily="65" charset="-120"/>
              </a:rPr>
              <a:t>台南市鹽水國小何鳳珠 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華康隸書體W5" panose="03000509000000000000" pitchFamily="65" charset="-120"/>
                <a:ea typeface="華康隸書體W5" panose="03000509000000000000" pitchFamily="65" charset="-120"/>
              </a:rPr>
              <a:t>2016-09-08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latin typeface="華康隸書體W5" panose="03000509000000000000" pitchFamily="65" charset="-120"/>
              <a:ea typeface="華康隸書體W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689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3367087"/>
            <a:ext cx="5372100" cy="123825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68752" y="2800272"/>
            <a:ext cx="4978785" cy="1050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試題編製實務工作坊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39"/>
          <a:stretch/>
        </p:blipFill>
        <p:spPr>
          <a:xfrm>
            <a:off x="1630074" y="1816854"/>
            <a:ext cx="1716666" cy="1266825"/>
          </a:xfrm>
          <a:prstGeom prst="rect">
            <a:avLst/>
          </a:prstGeom>
        </p:spPr>
      </p:pic>
      <p:sp>
        <p:nvSpPr>
          <p:cNvPr id="8" name="Rectangle 3"/>
          <p:cNvSpPr txBox="1">
            <a:spLocks/>
          </p:cNvSpPr>
          <p:nvPr/>
        </p:nvSpPr>
        <p:spPr>
          <a:xfrm>
            <a:off x="1885950" y="4331862"/>
            <a:ext cx="5538260" cy="6262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sz="2000" dirty="0" smtClean="0">
                <a:latin typeface="+mj-ea"/>
                <a:ea typeface="+mj-ea"/>
              </a:rPr>
              <a:t>台南市國教輔導團國小數學組  何鳳珠</a:t>
            </a:r>
          </a:p>
        </p:txBody>
      </p:sp>
    </p:spTree>
    <p:extLst>
      <p:ext uri="{BB962C8B-B14F-4D97-AF65-F5344CB8AC3E}">
        <p14:creationId xmlns:p14="http://schemas.microsoft.com/office/powerpoint/2010/main" val="375643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5" t="9020" r="28388" b="10784"/>
          <a:stretch/>
        </p:blipFill>
        <p:spPr>
          <a:xfrm>
            <a:off x="756070" y="658906"/>
            <a:ext cx="7580470" cy="107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0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1.38889E-6 -0.78218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1129554" y="502925"/>
            <a:ext cx="7288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dirty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dirty="0">
              <a:solidFill>
                <a:srgbClr val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402170"/>
              </p:ext>
            </p:extLst>
          </p:nvPr>
        </p:nvGraphicFramePr>
        <p:xfrm>
          <a:off x="744070" y="1290893"/>
          <a:ext cx="7512424" cy="486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848"/>
                <a:gridCol w="1658470"/>
                <a:gridCol w="1658470"/>
                <a:gridCol w="1658470"/>
                <a:gridCol w="847166"/>
              </a:tblGrid>
              <a:tr h="551288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主題名稱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認知歷程向度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配分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551288">
                <a:tc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概念理解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程序執行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解題思考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645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小數乘以整數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14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26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5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一億以上的數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7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6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17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5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時間的加減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13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12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25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5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等值分數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6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6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A9C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20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5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立方公分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12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12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37884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+mj-ea"/>
                          <a:ea typeface="+mj-ea"/>
                        </a:rPr>
                        <a:t>合計</a:t>
                      </a:r>
                      <a:endParaRPr lang="zh-TW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27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45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28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latin typeface="+mj-ea"/>
                          <a:ea typeface="+mj-ea"/>
                        </a:rPr>
                        <a:t>100</a:t>
                      </a:r>
                      <a:endParaRPr lang="zh-TW" altLang="en-US" sz="28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6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958104" y="1809750"/>
            <a:ext cx="75572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  <a:r>
              <a:rPr lang="zh-TW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一兆是幾個億合起來的？</a:t>
            </a:r>
          </a:p>
          <a:p>
            <a:pPr>
              <a:lnSpc>
                <a:spcPct val="150000"/>
              </a:lnSpc>
            </a:pP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➀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100000 </a:t>
            </a:r>
            <a:r>
              <a:rPr lang="zh-TW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➁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10000 </a:t>
            </a:r>
          </a:p>
          <a:p>
            <a:pPr>
              <a:lnSpc>
                <a:spcPct val="150000"/>
              </a:lnSpc>
            </a:pP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➂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1000   </a:t>
            </a:r>
            <a:r>
              <a:rPr lang="zh-TW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➃ 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100</a:t>
            </a:r>
            <a:endParaRPr lang="zh-TW" altLang="zh-TW" sz="36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678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23633" y="1563470"/>
            <a:ext cx="7557246" cy="334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5850" indent="-1085850">
              <a:lnSpc>
                <a:spcPct val="12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：奶奶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繞公園一圈需要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6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48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，爺爺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繞公園一圈需要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478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秒，兩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人花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的時間相差幾分幾秒？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</a:t>
            </a:r>
          </a:p>
          <a:p>
            <a:pPr indent="895350">
              <a:lnSpc>
                <a:spcPct val="120000"/>
              </a:lnSpc>
              <a:spcBef>
                <a:spcPts val="600"/>
              </a:spcBef>
            </a:pP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➀ 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 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➁ 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</a:t>
            </a:r>
            <a:endParaRPr lang="en-US" altLang="zh-TW" sz="3600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 indent="895350">
              <a:lnSpc>
                <a:spcPct val="120000"/>
              </a:lnSpc>
            </a:pP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➂ 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 ➃ </a:t>
            </a:r>
            <a:r>
              <a:rPr lang="en-US" altLang="zh-TW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11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10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秒</a:t>
            </a: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8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23633" y="1563470"/>
            <a:ext cx="755724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5850" indent="-1085850">
              <a:lnSpc>
                <a:spcPct val="12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：已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知 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25×134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＝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3350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，回答下面問題： </a:t>
            </a:r>
          </a:p>
          <a:p>
            <a:pPr marL="1085850" indent="-1085850">
              <a:lnSpc>
                <a:spcPct val="150000"/>
              </a:lnSpc>
              <a:spcBef>
                <a:spcPts val="1200"/>
              </a:spcBef>
            </a:pP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➀ 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25×1.34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＝（     ） </a:t>
            </a:r>
          </a:p>
          <a:p>
            <a:pPr marL="1085850" indent="-1085850">
              <a:lnSpc>
                <a:spcPct val="120000"/>
              </a:lnSpc>
            </a:pP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➁ </a:t>
            </a:r>
            <a:r>
              <a:rPr lang="en-US" altLang="zh-TW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2.5×134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＝（     ）</a:t>
            </a:r>
            <a:endParaRPr lang="zh-TW" altLang="en-US" sz="36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504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23633" y="1563470"/>
            <a:ext cx="7557246" cy="1483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5850" indent="-1085850">
              <a:lnSpc>
                <a:spcPct val="15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232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小時</a:t>
            </a:r>
            <a:endParaRPr lang="en-US" altLang="zh-TW" sz="3200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 marL="1085850" indent="-1085850">
              <a:lnSpc>
                <a:spcPct val="150000"/>
              </a:lnSpc>
            </a:pP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＝（   ）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日（  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時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6703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823633" y="1334870"/>
                <a:ext cx="7557246" cy="30223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085850" indent="-1085850">
                  <a:lnSpc>
                    <a:spcPct val="150000"/>
                  </a:lnSpc>
                </a:pP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例</a:t>
                </a:r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5</a:t>
                </a: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：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大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又小於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28</m:t>
                        </m:r>
                      </m:num>
                      <m:den>
                        <m:r>
                          <a:rPr lang="en-US" altLang="zh-TW" sz="44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40</m:t>
                        </m:r>
                      </m:den>
                    </m:f>
                  </m:oMath>
                </a14:m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，且分母為</a:t>
                </a:r>
                <a:r>
                  <a:rPr lang="en-US" altLang="zh-TW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40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的分數有</a:t>
                </a: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哪些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？</a:t>
                </a:r>
              </a:p>
              <a:p>
                <a:pPr marL="1085850" indent="-1085850">
                  <a:lnSpc>
                    <a:spcPct val="150000"/>
                  </a:lnSpc>
                </a:pPr>
                <a:endParaRPr lang="zh-TW" altLang="en-US" sz="3600" dirty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633" y="1334870"/>
                <a:ext cx="7557246" cy="3022302"/>
              </a:xfrm>
              <a:prstGeom prst="rect">
                <a:avLst/>
              </a:prstGeom>
              <a:blipFill rotWithShape="0">
                <a:blip r:embed="rId2"/>
                <a:stretch>
                  <a:fillRect l="-201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00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ＸＸ國小四下第二次段考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（ＸＸ版</a:t>
            </a:r>
            <a:r>
              <a:rPr lang="zh-TW" altLang="en-US" sz="3200" u="sng" dirty="0" smtClean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）</a:t>
            </a:r>
            <a:endParaRPr lang="zh-TW" altLang="en-US" sz="3200" u="sng" dirty="0">
              <a:solidFill>
                <a:srgbClr val="CC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729504" y="1080015"/>
                <a:ext cx="7995396" cy="3677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085850" indent="-1085850">
                  <a:lnSpc>
                    <a:spcPct val="120000"/>
                  </a:lnSpc>
                </a:pP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例</a:t>
                </a:r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6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：一瓶汽水</a:t>
                </a:r>
                <a:r>
                  <a:rPr lang="en-US" altLang="zh-TW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2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公升</a:t>
                </a: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瓶汽水是多少公升？請問下列哪個算式能算出正確的答案？</a:t>
                </a:r>
              </a:p>
              <a:p>
                <a:pPr marL="1085850" indent="-1085850">
                  <a:lnSpc>
                    <a:spcPct val="120000"/>
                  </a:lnSpc>
                </a:pPr>
                <a:r>
                  <a:rPr lang="zh-TW" altLang="en-US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① 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2</a:t>
                </a:r>
                <a:r>
                  <a:rPr lang="zh-TW" altLang="en-US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②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÷2 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③ 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2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④ 2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4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</a:t>
                </a:r>
              </a:p>
              <a:p>
                <a:pPr marL="1085850" indent="-1085850">
                  <a:lnSpc>
                    <a:spcPct val="120000"/>
                  </a:lnSpc>
                </a:pPr>
                <a:endParaRPr lang="zh-TW" altLang="en-US" sz="3600" dirty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504" y="1080015"/>
                <a:ext cx="7995396" cy="3677417"/>
              </a:xfrm>
              <a:prstGeom prst="rect">
                <a:avLst/>
              </a:prstGeom>
              <a:blipFill rotWithShape="0">
                <a:blip r:embed="rId2"/>
                <a:stretch>
                  <a:fillRect l="-2365" r="-701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493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2015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臺南市數學成就測驗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805704" y="1378804"/>
            <a:ext cx="7995396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5850" indent="-1085850">
              <a:lnSpc>
                <a:spcPct val="12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7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：右圖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為長方體，請問下列敘述何者正確？</a:t>
            </a:r>
          </a:p>
          <a:p>
            <a:pPr marL="1085850" indent="-1085850">
              <a:lnSpc>
                <a:spcPct val="12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① 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ABCD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與面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EFGH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互相垂直</a:t>
            </a:r>
          </a:p>
          <a:p>
            <a:pPr marL="1085850" indent="-1085850">
              <a:lnSpc>
                <a:spcPct val="120000"/>
              </a:lnSpc>
            </a:pP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② 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ADHE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與面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DCGH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互相垂直</a:t>
            </a:r>
          </a:p>
          <a:p>
            <a:pPr marL="1085850" indent="-1085850">
              <a:lnSpc>
                <a:spcPct val="120000"/>
              </a:lnSpc>
            </a:pP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③ 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ABFE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與面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EFGH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互相平行</a:t>
            </a:r>
          </a:p>
          <a:p>
            <a:pPr marL="1085850" indent="-1085850">
              <a:lnSpc>
                <a:spcPct val="120000"/>
              </a:lnSpc>
            </a:pP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④ 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DCGH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與面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ABFE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互相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垂直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9" name="圖片 8" descr="螢幕截圖 2015-03-19 19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0" t="29919" r="59334" b="30115"/>
          <a:stretch>
            <a:fillRect/>
          </a:stretch>
        </p:blipFill>
        <p:spPr bwMode="auto">
          <a:xfrm>
            <a:off x="6135370" y="2495151"/>
            <a:ext cx="2399030" cy="15529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465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2015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臺南市數學成就測驗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805704" y="1378804"/>
            <a:ext cx="76334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5850" indent="-1085850">
              <a:lnSpc>
                <a:spcPct val="15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例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8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三邊長是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9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公分、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12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公分、</a:t>
            </a:r>
            <a:r>
              <a:rPr lang="en-US" altLang="zh-TW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15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公分的直角三角形，請問面積為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多少平方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</a:t>
            </a: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？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 marL="1085850" indent="-1085850">
              <a:lnSpc>
                <a:spcPct val="150000"/>
              </a:lnSpc>
            </a:pPr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 ① </a:t>
            </a:r>
            <a:r>
              <a:rPr lang="en-US" altLang="zh-TW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36  ② 54  ③ 67.5  ④ 90</a:t>
            </a:r>
            <a:endParaRPr lang="en-US" altLang="zh-TW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972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458139"/>
            <a:ext cx="6798734" cy="19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cap="none" dirty="0" smtClean="0"/>
              <a:t>數學科評量架構</a:t>
            </a:r>
            <a:r>
              <a:rPr lang="en-US" altLang="zh-TW" sz="3600" cap="none" dirty="0" smtClean="0"/>
              <a:t/>
            </a:r>
            <a:br>
              <a:rPr lang="en-US" altLang="zh-TW" sz="3600" cap="none" dirty="0" smtClean="0"/>
            </a:b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雙向細目</a:t>
            </a:r>
            <a:endParaRPr lang="zh-TW" altLang="en-US" cap="none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1176866" y="2517029"/>
            <a:ext cx="7093076" cy="344499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一、縱向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知識向度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)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 smtClean="0"/>
              <a:t>        </a:t>
            </a:r>
            <a:r>
              <a:rPr lang="zh-TW" altLang="en-US" b="1" dirty="0" smtClean="0">
                <a:solidFill>
                  <a:srgbClr val="00B050"/>
                </a:solidFill>
                <a:latin typeface="+mj-ea"/>
                <a:ea typeface="+mj-ea"/>
              </a:rPr>
              <a:t>內容包含：</a:t>
            </a:r>
            <a:r>
              <a:rPr lang="zh-TW" altLang="en-US" b="1" u="sng" dirty="0" smtClean="0">
                <a:solidFill>
                  <a:srgbClr val="00B050"/>
                </a:solidFill>
                <a:latin typeface="+mj-ea"/>
                <a:ea typeface="+mj-ea"/>
              </a:rPr>
              <a:t>數與量</a:t>
            </a:r>
            <a:r>
              <a:rPr lang="zh-TW" altLang="en-US" b="1" dirty="0" smtClean="0">
                <a:solidFill>
                  <a:srgbClr val="00B050"/>
                </a:solidFill>
                <a:latin typeface="+mj-ea"/>
                <a:ea typeface="+mj-ea"/>
              </a:rPr>
              <a:t>、</a:t>
            </a:r>
            <a:r>
              <a:rPr lang="zh-TW" altLang="en-US" b="1" u="sng" dirty="0" smtClean="0">
                <a:solidFill>
                  <a:srgbClr val="00B050"/>
                </a:solidFill>
                <a:latin typeface="+mj-ea"/>
                <a:ea typeface="+mj-ea"/>
              </a:rPr>
              <a:t>幾何</a:t>
            </a:r>
            <a:r>
              <a:rPr lang="zh-TW" altLang="en-US" b="1" dirty="0" smtClean="0">
                <a:solidFill>
                  <a:srgbClr val="00B050"/>
                </a:solidFill>
                <a:latin typeface="+mj-ea"/>
                <a:ea typeface="+mj-ea"/>
              </a:rPr>
              <a:t>、</a:t>
            </a:r>
            <a:r>
              <a:rPr lang="zh-TW" altLang="en-US" b="1" u="sng" dirty="0" smtClean="0">
                <a:solidFill>
                  <a:srgbClr val="00B050"/>
                </a:solidFill>
                <a:latin typeface="+mj-ea"/>
                <a:ea typeface="+mj-ea"/>
              </a:rPr>
              <a:t>統計與機率</a:t>
            </a:r>
            <a:r>
              <a:rPr lang="zh-TW" altLang="en-US" b="1" dirty="0" smtClean="0">
                <a:solidFill>
                  <a:srgbClr val="00B050"/>
                </a:solidFill>
                <a:latin typeface="+mj-ea"/>
                <a:ea typeface="+mj-ea"/>
              </a:rPr>
              <a:t>、</a:t>
            </a:r>
            <a:r>
              <a:rPr lang="zh-TW" altLang="en-US" b="1" u="sng" dirty="0" smtClean="0">
                <a:solidFill>
                  <a:srgbClr val="00B050"/>
                </a:solidFill>
                <a:latin typeface="+mj-ea"/>
                <a:ea typeface="+mj-ea"/>
              </a:rPr>
              <a:t>代數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二、橫向</a:t>
            </a:r>
            <a:r>
              <a: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認知歷程向度</a:t>
            </a:r>
            <a:r>
              <a: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)</a:t>
            </a: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 smtClean="0"/>
              <a:t>        </a:t>
            </a:r>
            <a:r>
              <a:rPr lang="zh-TW" altLang="en-US" dirty="0">
                <a:latin typeface="+mj-ea"/>
                <a:ea typeface="+mj-ea"/>
              </a:rPr>
              <a:t>內容包含：概念理解、程序執行、解題思考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79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2015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臺南市數學成就測驗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805704" y="1378804"/>
                <a:ext cx="7633446" cy="3663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085850" indent="-1085850">
                  <a:lnSpc>
                    <a:spcPct val="120000"/>
                  </a:lnSpc>
                </a:pP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例</a:t>
                </a:r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9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：下圖是分數數線，（　）內要填入哪一個數字</a:t>
                </a: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？</a:t>
                </a:r>
                <a:endParaRPr lang="en-US" altLang="zh-TW" sz="32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  <a:p>
                <a:pPr marL="1085850" indent="-1085850">
                  <a:lnSpc>
                    <a:spcPct val="120000"/>
                  </a:lnSpc>
                </a:pPr>
                <a:endParaRPr lang="en-US" altLang="zh-TW" sz="3600" dirty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  <a:p>
                <a:pPr marL="1085850" indent="-1085850">
                  <a:lnSpc>
                    <a:spcPct val="120000"/>
                  </a:lnSpc>
                </a:pPr>
                <a:endParaRPr lang="en-US" altLang="zh-TW" sz="36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  <a:p>
                <a:pPr marL="1085850" indent="-1085850">
                  <a:lnSpc>
                    <a:spcPct val="120000"/>
                  </a:lnSpc>
                </a:pP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    ① </a:t>
                </a:r>
                <a14:m>
                  <m:oMath xmlns:m="http://schemas.openxmlformats.org/officeDocument/2006/math">
                    <m:r>
                      <a:rPr lang="en-US" altLang="zh-TW" sz="4000" b="0" i="0" dirty="0" smtClean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3</m:t>
                    </m:r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5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TW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 </a:t>
                </a:r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② </a:t>
                </a:r>
                <a14:m>
                  <m:oMath xmlns:m="http://schemas.openxmlformats.org/officeDocument/2006/math">
                    <m:r>
                      <a:rPr lang="en-US" altLang="zh-TW" sz="4000" dirty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3</m:t>
                    </m:r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6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 ③ </a:t>
                </a:r>
                <a14:m>
                  <m:oMath xmlns:m="http://schemas.openxmlformats.org/officeDocument/2006/math">
                    <m:r>
                      <a:rPr lang="en-US" altLang="zh-TW" sz="4000" b="0" i="0" dirty="0" smtClean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4</m:t>
                    </m:r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  ④ </a:t>
                </a:r>
                <a14:m>
                  <m:oMath xmlns:m="http://schemas.openxmlformats.org/officeDocument/2006/math">
                    <m:r>
                      <a:rPr lang="en-US" altLang="zh-TW" sz="4000" dirty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4</m:t>
                    </m:r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7</m:t>
                        </m:r>
                      </m:den>
                    </m:f>
                  </m:oMath>
                </a14:m>
                <a:endParaRPr lang="en-US" altLang="zh-TW" sz="3200" dirty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704" y="1378804"/>
                <a:ext cx="7633446" cy="3663567"/>
              </a:xfrm>
              <a:prstGeom prst="rect">
                <a:avLst/>
              </a:prstGeom>
              <a:blipFill rotWithShape="0">
                <a:blip r:embed="rId2"/>
                <a:stretch>
                  <a:fillRect l="-1997" t="-83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9" name="圖片 8" descr="螢幕截圖 2015-04-12 12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3" t="42445" r="25470" b="31456"/>
          <a:stretch>
            <a:fillRect/>
          </a:stretch>
        </p:blipFill>
        <p:spPr bwMode="auto">
          <a:xfrm>
            <a:off x="1974477" y="2926397"/>
            <a:ext cx="5343898" cy="1119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95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/>
          <p:cNvSpPr txBox="1"/>
          <p:nvPr/>
        </p:nvSpPr>
        <p:spPr>
          <a:xfrm>
            <a:off x="958104" y="502925"/>
            <a:ext cx="7288305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2015</a:t>
            </a:r>
            <a:r>
              <a:rPr lang="zh-TW" altLang="en-US" sz="3200" u="sng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臺南市數學成就測驗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805704" y="1378804"/>
                <a:ext cx="7633446" cy="2772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085850" indent="-1085850">
                  <a:lnSpc>
                    <a:spcPct val="120000"/>
                  </a:lnSpc>
                </a:pPr>
                <a:r>
                  <a:rPr lang="zh-TW" altLang="en-US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例</a:t>
                </a:r>
                <a:r>
                  <a:rPr lang="en-US" altLang="zh-TW" sz="32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10</a:t>
                </a:r>
                <a:r>
                  <a:rPr lang="zh-TW" altLang="en-US" sz="32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：下列算式何者不正確？</a:t>
                </a:r>
              </a:p>
              <a:p>
                <a:pPr marL="1085850" indent="-190500">
                  <a:lnSpc>
                    <a:spcPct val="120000"/>
                  </a:lnSpc>
                </a:pPr>
                <a:r>
                  <a:rPr lang="zh-TW" altLang="en-US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4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zh-TW" altLang="en-US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＝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40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%  ② 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27.5%</a:t>
                </a:r>
                <a:r>
                  <a:rPr lang="zh-TW" altLang="en-US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＝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0.275</a:t>
                </a:r>
              </a:p>
              <a:p>
                <a:pPr marL="1085850" indent="-190500">
                  <a:lnSpc>
                    <a:spcPct val="120000"/>
                  </a:lnSpc>
                </a:pP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4000" i="1" dirty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4000" b="0" i="1" dirty="0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zh-TW" altLang="en-US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＝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25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%   ④ 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0.01</a:t>
                </a:r>
                <a:r>
                  <a:rPr lang="zh-TW" altLang="en-US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＝</a:t>
                </a:r>
                <a:r>
                  <a:rPr lang="en-US" altLang="zh-TW" sz="36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10</a:t>
                </a:r>
                <a:r>
                  <a:rPr lang="en-US" altLang="zh-TW" sz="36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%</a:t>
                </a:r>
                <a:endParaRPr lang="en-US" altLang="zh-TW" sz="3600" dirty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704" y="1378804"/>
                <a:ext cx="7633446" cy="2772426"/>
              </a:xfrm>
              <a:prstGeom prst="rect">
                <a:avLst/>
              </a:prstGeom>
              <a:blipFill rotWithShape="0">
                <a:blip r:embed="rId2"/>
                <a:stretch>
                  <a:fillRect l="-1997" t="-1099" b="-44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圓角化對角線角落矩形 2"/>
          <p:cNvSpPr/>
          <p:nvPr/>
        </p:nvSpPr>
        <p:spPr>
          <a:xfrm>
            <a:off x="920004" y="5295900"/>
            <a:ext cx="2108946" cy="723900"/>
          </a:xfrm>
          <a:prstGeom prst="round2Diag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3453654" y="5295900"/>
            <a:ext cx="2108946" cy="723900"/>
          </a:xfrm>
          <a:prstGeom prst="round2DiagRect">
            <a:avLst/>
          </a:prstGeom>
          <a:solidFill>
            <a:srgbClr val="0033CC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5987304" y="5295900"/>
            <a:ext cx="2108946" cy="723900"/>
          </a:xfrm>
          <a:prstGeom prst="round2Diag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802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300256" y="1299605"/>
            <a:ext cx="720090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>
                <a:solidFill>
                  <a:srgbClr val="CC00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係指傳統評量，檢驗</a:t>
            </a:r>
            <a:r>
              <a:rPr lang="zh-TW" altLang="en-US" sz="2800" u="sng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數學概念的獲得</a:t>
            </a:r>
            <a:r>
              <a:rPr lang="zh-TW" altLang="en-US" sz="2800" dirty="0">
                <a:solidFill>
                  <a:srgbClr val="CC00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，計算的</a:t>
            </a:r>
            <a:r>
              <a:rPr lang="zh-TW" altLang="en-US" sz="2800" u="sng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精確與熟練度</a:t>
            </a:r>
            <a:r>
              <a:rPr lang="zh-TW" altLang="en-US" sz="2800" dirty="0">
                <a:solidFill>
                  <a:srgbClr val="CC00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，</a:t>
            </a:r>
            <a:r>
              <a:rPr lang="zh-TW" altLang="en-US" sz="2800" u="sng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問題解決的能力</a:t>
            </a:r>
            <a:r>
              <a:rPr lang="zh-TW" altLang="en-US" sz="2800" dirty="0">
                <a:solidFill>
                  <a:srgbClr val="CC00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。</a:t>
            </a:r>
            <a:r>
              <a:rPr lang="zh-TW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440749" y="2921333"/>
            <a:ext cx="7127875" cy="17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>
                <a:solidFill>
                  <a:srgbClr val="000099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選擇題、填充題、計算題、應用題、比較題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>
                <a:solidFill>
                  <a:srgbClr val="000099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填填看、是非題、勾勾看、配合題、連連看畫畫看、量量看 </a:t>
            </a:r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>
            <a:off x="723994" y="782172"/>
            <a:ext cx="1152525" cy="576262"/>
          </a:xfrm>
          <a:prstGeom prst="roundRect">
            <a:avLst>
              <a:gd name="adj" fmla="val 0"/>
            </a:avLst>
          </a:prstGeom>
          <a:solidFill>
            <a:srgbClr val="CC0000"/>
          </a:solidFill>
          <a:ln w="9525">
            <a:solidFill>
              <a:srgbClr val="FF7C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zh-TW" altLang="en-US" b="0">
                <a:solidFill>
                  <a:schemeClr val="bg1"/>
                </a:solidFill>
                <a:latin typeface="Arial" panose="020B0604020202020204" pitchFamily="34" charset="0"/>
                <a:ea typeface="華康海報體W9" panose="040B0909000000000000" pitchFamily="81" charset="-120"/>
              </a:rPr>
              <a:t>定義</a:t>
            </a:r>
          </a:p>
        </p:txBody>
      </p:sp>
      <p:sp>
        <p:nvSpPr>
          <p:cNvPr id="22533" name="AutoShape 7"/>
          <p:cNvSpPr>
            <a:spLocks noChangeArrowheads="1"/>
          </p:cNvSpPr>
          <p:nvPr/>
        </p:nvSpPr>
        <p:spPr bwMode="auto">
          <a:xfrm>
            <a:off x="723994" y="2456657"/>
            <a:ext cx="1152525" cy="576263"/>
          </a:xfrm>
          <a:prstGeom prst="roundRect">
            <a:avLst>
              <a:gd name="adj" fmla="val 0"/>
            </a:avLst>
          </a:prstGeom>
          <a:solidFill>
            <a:srgbClr val="000099"/>
          </a:solidFill>
          <a:ln w="9525">
            <a:solidFill>
              <a:srgbClr val="75DB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zh-TW" altLang="en-US" b="0">
                <a:solidFill>
                  <a:schemeClr val="bg1"/>
                </a:solidFill>
                <a:latin typeface="Arial" panose="020B0604020202020204" pitchFamily="34" charset="0"/>
                <a:ea typeface="華康海報體W9" panose="040B0909000000000000" pitchFamily="81" charset="-120"/>
              </a:rPr>
              <a:t>舉例</a:t>
            </a:r>
          </a:p>
        </p:txBody>
      </p:sp>
      <p:grpSp>
        <p:nvGrpSpPr>
          <p:cNvPr id="333832" name="Group 8"/>
          <p:cNvGrpSpPr>
            <a:grpSpLocks/>
          </p:cNvGrpSpPr>
          <p:nvPr/>
        </p:nvGrpSpPr>
        <p:grpSpPr bwMode="auto">
          <a:xfrm>
            <a:off x="652556" y="4611688"/>
            <a:ext cx="7739063" cy="1531938"/>
            <a:chOff x="95" y="971"/>
            <a:chExt cx="4875" cy="965"/>
          </a:xfrm>
        </p:grpSpPr>
        <p:sp>
          <p:nvSpPr>
            <p:cNvPr id="22539" name="Text Box 9"/>
            <p:cNvSpPr txBox="1">
              <a:spLocks noChangeArrowheads="1"/>
            </p:cNvSpPr>
            <p:nvPr/>
          </p:nvSpPr>
          <p:spPr bwMode="auto">
            <a:xfrm>
              <a:off x="703" y="1071"/>
              <a:ext cx="4267" cy="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TW" altLang="en-US" dirty="0">
                  <a:solidFill>
                    <a:srgbClr val="000099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紙筆測驗有其必要性，</a:t>
              </a:r>
              <a:r>
                <a:rPr lang="zh-TW" altLang="en-US" u="sng" dirty="0">
                  <a:solidFill>
                    <a:srgbClr val="FF33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題目設計得當</a:t>
              </a:r>
              <a:r>
                <a:rPr lang="zh-TW" altLang="en-US" dirty="0">
                  <a:solidFill>
                    <a:srgbClr val="000099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可以</a:t>
              </a:r>
              <a:r>
                <a:rPr lang="zh-TW" altLang="en-US" u="sng" dirty="0">
                  <a:solidFill>
                    <a:srgbClr val="FF00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檢驗</a:t>
              </a:r>
              <a:r>
                <a:rPr lang="zh-TW" altLang="en-US" u="sng" dirty="0">
                  <a:solidFill>
                    <a:srgbClr val="000099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學童的</a:t>
              </a:r>
              <a:r>
                <a:rPr lang="zh-TW" altLang="en-US" u="sng" dirty="0">
                  <a:solidFill>
                    <a:srgbClr val="FF00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迷思概念</a:t>
              </a:r>
              <a:r>
                <a:rPr lang="zh-TW" altLang="en-US" dirty="0">
                  <a:solidFill>
                    <a:srgbClr val="000099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。</a:t>
              </a:r>
              <a:r>
                <a:rPr lang="zh-TW" altLang="en-US" dirty="0">
                  <a:solidFill>
                    <a:srgbClr val="CC00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 </a:t>
              </a:r>
            </a:p>
          </p:txBody>
        </p:sp>
        <p:pic>
          <p:nvPicPr>
            <p:cNvPr id="22540" name="Picture 10" descr="5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" y="971"/>
              <a:ext cx="771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群組 2"/>
          <p:cNvGrpSpPr/>
          <p:nvPr/>
        </p:nvGrpSpPr>
        <p:grpSpPr>
          <a:xfrm>
            <a:off x="6300788" y="260350"/>
            <a:ext cx="2663825" cy="720725"/>
            <a:chOff x="6300788" y="260350"/>
            <a:chExt cx="2663825" cy="720725"/>
          </a:xfrm>
        </p:grpSpPr>
        <p:sp>
          <p:nvSpPr>
            <p:cNvPr id="333835" name="Oval 11"/>
            <p:cNvSpPr>
              <a:spLocks noChangeArrowheads="1"/>
            </p:cNvSpPr>
            <p:nvPr/>
          </p:nvSpPr>
          <p:spPr bwMode="auto">
            <a:xfrm>
              <a:off x="63007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傳</a:t>
              </a:r>
            </a:p>
          </p:txBody>
        </p:sp>
        <p:sp>
          <p:nvSpPr>
            <p:cNvPr id="333836" name="Oval 12"/>
            <p:cNvSpPr>
              <a:spLocks noChangeArrowheads="1"/>
            </p:cNvSpPr>
            <p:nvPr/>
          </p:nvSpPr>
          <p:spPr bwMode="auto">
            <a:xfrm>
              <a:off x="6946900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統</a:t>
              </a:r>
            </a:p>
          </p:txBody>
        </p:sp>
        <p:sp>
          <p:nvSpPr>
            <p:cNvPr id="333837" name="Oval 13"/>
            <p:cNvSpPr>
              <a:spLocks noChangeArrowheads="1"/>
            </p:cNvSpPr>
            <p:nvPr/>
          </p:nvSpPr>
          <p:spPr bwMode="auto">
            <a:xfrm>
              <a:off x="7597775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評</a:t>
              </a:r>
            </a:p>
          </p:txBody>
        </p:sp>
        <p:sp>
          <p:nvSpPr>
            <p:cNvPr id="333838" name="Oval 14"/>
            <p:cNvSpPr>
              <a:spLocks noChangeArrowheads="1"/>
            </p:cNvSpPr>
            <p:nvPr/>
          </p:nvSpPr>
          <p:spPr bwMode="auto">
            <a:xfrm>
              <a:off x="82438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量</a:t>
              </a:r>
            </a:p>
          </p:txBody>
        </p:sp>
      </p:grpSp>
      <p:sp>
        <p:nvSpPr>
          <p:cNvPr id="2" name="圓角矩形 1"/>
          <p:cNvSpPr/>
          <p:nvPr/>
        </p:nvSpPr>
        <p:spPr>
          <a:xfrm>
            <a:off x="652556" y="4719637"/>
            <a:ext cx="7872879" cy="1409700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452680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17270" y="2177396"/>
            <a:ext cx="8229600" cy="37449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選擇題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：基本概念題</a:t>
            </a:r>
            <a:endParaRPr lang="en-US" altLang="zh-TW" sz="24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spcBef>
                <a:spcPct val="50000"/>
              </a:spcBef>
            </a:pP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填充題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：基本概念題或簡易換算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計算題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：以熟練算則為主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應用題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單層次題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多次轉換題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spcBef>
                <a:spcPct val="50000"/>
              </a:spcBef>
            </a:pP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開放性思考題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～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題</a:t>
            </a:r>
            <a:r>
              <a:rPr lang="en-US" altLang="zh-TW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酌量給分</a:t>
            </a:r>
            <a:r>
              <a:rPr lang="en-US" altLang="zh-TW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</p:txBody>
      </p:sp>
      <p:sp>
        <p:nvSpPr>
          <p:cNvPr id="23555" name="WordArt 5"/>
          <p:cNvSpPr>
            <a:spLocks noChangeArrowheads="1" noChangeShapeType="1" noTextEdit="1"/>
          </p:cNvSpPr>
          <p:nvPr/>
        </p:nvSpPr>
        <p:spPr bwMode="auto">
          <a:xfrm>
            <a:off x="865188" y="1291104"/>
            <a:ext cx="6156325" cy="576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3600" kern="10" dirty="0" smtClean="0">
                <a:solidFill>
                  <a:srgbClr val="993366"/>
                </a:solidFill>
                <a:latin typeface="超世紀中疊黑" panose="02000000000000000000" pitchFamily="2" charset="-120"/>
                <a:ea typeface="超世紀中疊黑" panose="02000000000000000000" pitchFamily="2" charset="-120"/>
              </a:rPr>
              <a:t>紙</a:t>
            </a:r>
            <a:r>
              <a:rPr lang="zh-TW" altLang="en-US" sz="3600" kern="10" dirty="0">
                <a:solidFill>
                  <a:srgbClr val="993366"/>
                </a:solidFill>
                <a:latin typeface="超世紀中疊黑" panose="02000000000000000000" pitchFamily="2" charset="-120"/>
                <a:ea typeface="超世紀中疊黑" panose="02000000000000000000" pitchFamily="2" charset="-120"/>
              </a:rPr>
              <a:t>筆評量出題方式建議</a:t>
            </a:r>
          </a:p>
        </p:txBody>
      </p:sp>
      <p:grpSp>
        <p:nvGrpSpPr>
          <p:cNvPr id="8" name="群組 7"/>
          <p:cNvGrpSpPr/>
          <p:nvPr/>
        </p:nvGrpSpPr>
        <p:grpSpPr>
          <a:xfrm>
            <a:off x="6300788" y="260350"/>
            <a:ext cx="2663825" cy="720725"/>
            <a:chOff x="6300788" y="260350"/>
            <a:chExt cx="2663825" cy="72072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63007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傳</a:t>
              </a: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6946900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統</a:t>
              </a: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7597775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評</a:t>
              </a:r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82438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量</a:t>
              </a: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4477871" y="2177396"/>
            <a:ext cx="3917889" cy="993507"/>
            <a:chOff x="4477871" y="2177396"/>
            <a:chExt cx="3917889" cy="993507"/>
          </a:xfrm>
        </p:grpSpPr>
        <p:sp>
          <p:nvSpPr>
            <p:cNvPr id="13" name="圓角化對角線角落矩形 12"/>
            <p:cNvSpPr/>
            <p:nvPr/>
          </p:nvSpPr>
          <p:spPr>
            <a:xfrm>
              <a:off x="7363852" y="2177396"/>
              <a:ext cx="1031908" cy="884055"/>
            </a:xfrm>
            <a:prstGeom prst="round2DiagRect">
              <a:avLst/>
            </a:prstGeom>
            <a:solidFill>
              <a:srgbClr val="00B050"/>
            </a:solidFill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概念理解</a:t>
              </a:r>
              <a:endPara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cxnSp>
          <p:nvCxnSpPr>
            <p:cNvPr id="3" name="直線單箭頭接點 2"/>
            <p:cNvCxnSpPr/>
            <p:nvPr/>
          </p:nvCxnSpPr>
          <p:spPr>
            <a:xfrm>
              <a:off x="4477871" y="2447365"/>
              <a:ext cx="2829391" cy="0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單箭頭接點 17"/>
            <p:cNvCxnSpPr>
              <a:endCxn id="13" idx="2"/>
            </p:cNvCxnSpPr>
            <p:nvPr/>
          </p:nvCxnSpPr>
          <p:spPr>
            <a:xfrm flipV="1">
              <a:off x="6135329" y="2619424"/>
              <a:ext cx="1228523" cy="551479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群組 26"/>
          <p:cNvGrpSpPr/>
          <p:nvPr/>
        </p:nvGrpSpPr>
        <p:grpSpPr>
          <a:xfrm>
            <a:off x="5043948" y="3199103"/>
            <a:ext cx="3341787" cy="1080159"/>
            <a:chOff x="5043948" y="3199103"/>
            <a:chExt cx="3341787" cy="1080159"/>
          </a:xfrm>
        </p:grpSpPr>
        <p:sp>
          <p:nvSpPr>
            <p:cNvPr id="14" name="圓角化對角線角落矩形 13"/>
            <p:cNvSpPr/>
            <p:nvPr/>
          </p:nvSpPr>
          <p:spPr>
            <a:xfrm>
              <a:off x="7375654" y="3355476"/>
              <a:ext cx="1010081" cy="923786"/>
            </a:xfrm>
            <a:prstGeom prst="round2DiagRect">
              <a:avLst/>
            </a:prstGeom>
            <a:solidFill>
              <a:srgbClr val="0033CC"/>
            </a:solidFill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程序執行</a:t>
              </a:r>
            </a:p>
          </p:txBody>
        </p:sp>
        <p:cxnSp>
          <p:nvCxnSpPr>
            <p:cNvPr id="20" name="直線單箭頭接點 19"/>
            <p:cNvCxnSpPr/>
            <p:nvPr/>
          </p:nvCxnSpPr>
          <p:spPr>
            <a:xfrm>
              <a:off x="6120581" y="3199103"/>
              <a:ext cx="1240325" cy="603518"/>
            </a:xfrm>
            <a:prstGeom prst="straightConnector1">
              <a:avLst/>
            </a:prstGeom>
            <a:ln w="28575">
              <a:solidFill>
                <a:srgbClr val="0033C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單箭頭接點 23"/>
            <p:cNvCxnSpPr/>
            <p:nvPr/>
          </p:nvCxnSpPr>
          <p:spPr>
            <a:xfrm>
              <a:off x="5043948" y="3922641"/>
              <a:ext cx="2331706" cy="36561"/>
            </a:xfrm>
            <a:prstGeom prst="straightConnector1">
              <a:avLst/>
            </a:prstGeom>
            <a:ln w="28575">
              <a:solidFill>
                <a:srgbClr val="0033C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>
            <a:off x="6202427" y="4573287"/>
            <a:ext cx="2171506" cy="923786"/>
            <a:chOff x="6202427" y="4573287"/>
            <a:chExt cx="2171506" cy="923786"/>
          </a:xfrm>
        </p:grpSpPr>
        <p:sp>
          <p:nvSpPr>
            <p:cNvPr id="15" name="圓角化對角線角落矩形 14"/>
            <p:cNvSpPr/>
            <p:nvPr/>
          </p:nvSpPr>
          <p:spPr>
            <a:xfrm>
              <a:off x="7363852" y="4573287"/>
              <a:ext cx="1010081" cy="923786"/>
            </a:xfrm>
            <a:prstGeom prst="round2DiagRect">
              <a:avLst/>
            </a:prstGeom>
            <a:solidFill>
              <a:srgbClr val="FF0000"/>
            </a:solidFill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8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解題思考</a:t>
              </a:r>
              <a:endPara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cxnSp>
          <p:nvCxnSpPr>
            <p:cNvPr id="28" name="直線單箭頭接點 27"/>
            <p:cNvCxnSpPr>
              <a:endCxn id="15" idx="2"/>
            </p:cNvCxnSpPr>
            <p:nvPr/>
          </p:nvCxnSpPr>
          <p:spPr>
            <a:xfrm>
              <a:off x="6202427" y="4605864"/>
              <a:ext cx="1161425" cy="42931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單箭頭接點 30"/>
            <p:cNvCxnSpPr/>
            <p:nvPr/>
          </p:nvCxnSpPr>
          <p:spPr>
            <a:xfrm flipV="1">
              <a:off x="6209801" y="5182000"/>
              <a:ext cx="1151105" cy="16321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764837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4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4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4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4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54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8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3"/>
          <p:cNvSpPr>
            <a:spLocks noChangeArrowheads="1" noChangeShapeType="1" noTextEdit="1"/>
          </p:cNvSpPr>
          <p:nvPr/>
        </p:nvSpPr>
        <p:spPr bwMode="auto">
          <a:xfrm>
            <a:off x="865188" y="1115733"/>
            <a:ext cx="6156325" cy="576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3600" kern="10" dirty="0">
                <a:solidFill>
                  <a:srgbClr val="993366"/>
                </a:solidFill>
                <a:latin typeface="超世紀中疊黑" panose="02000000000000000000" pitchFamily="2" charset="-120"/>
                <a:ea typeface="超世紀中疊黑" panose="02000000000000000000" pitchFamily="2" charset="-120"/>
              </a:rPr>
              <a:t>傳統紙筆評量出題方式建議</a:t>
            </a:r>
          </a:p>
        </p:txBody>
      </p:sp>
      <p:pic>
        <p:nvPicPr>
          <p:cNvPr id="677899" name="Picture 11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7496175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7900" name="Rectangle 12"/>
          <p:cNvSpPr>
            <a:spLocks noGrp="1" noChangeArrowheads="1"/>
          </p:cNvSpPr>
          <p:nvPr>
            <p:ph type="body" idx="1"/>
          </p:nvPr>
        </p:nvSpPr>
        <p:spPr bwMode="black">
          <a:xfrm>
            <a:off x="539750" y="1844675"/>
            <a:ext cx="8353425" cy="7239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solidFill>
                  <a:srgbClr val="CC0000"/>
                </a:solidFill>
                <a:ea typeface="標楷體" panose="03000509000000000000" pitchFamily="65" charset="-120"/>
              </a:rPr>
              <a:t>基準量與比較量</a:t>
            </a:r>
          </a:p>
        </p:txBody>
      </p:sp>
      <p:grpSp>
        <p:nvGrpSpPr>
          <p:cNvPr id="677904" name="Group 16"/>
          <p:cNvGrpSpPr>
            <a:grpSpLocks/>
          </p:cNvGrpSpPr>
          <p:nvPr/>
        </p:nvGrpSpPr>
        <p:grpSpPr bwMode="auto">
          <a:xfrm>
            <a:off x="4932363" y="3538538"/>
            <a:ext cx="1655762" cy="322262"/>
            <a:chOff x="3107" y="2229"/>
            <a:chExt cx="1043" cy="203"/>
          </a:xfrm>
        </p:grpSpPr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>
              <a:off x="3107" y="2341"/>
              <a:ext cx="272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14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385" y="2229"/>
              <a:ext cx="765" cy="2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kern="10">
                  <a:solidFill>
                    <a:srgbClr val="CC0000"/>
                  </a:solidFill>
                  <a:latin typeface="華康儷中宋" panose="02020509000000000000" pitchFamily="49" charset="-120"/>
                  <a:ea typeface="華康儷中宋" panose="02020509000000000000" pitchFamily="49" charset="-120"/>
                </a:rPr>
                <a:t>單層次題型</a:t>
              </a:r>
            </a:p>
          </p:txBody>
        </p:sp>
      </p:grpSp>
      <p:grpSp>
        <p:nvGrpSpPr>
          <p:cNvPr id="677905" name="Group 17"/>
          <p:cNvGrpSpPr>
            <a:grpSpLocks/>
          </p:cNvGrpSpPr>
          <p:nvPr/>
        </p:nvGrpSpPr>
        <p:grpSpPr bwMode="auto">
          <a:xfrm>
            <a:off x="6516688" y="5267325"/>
            <a:ext cx="1655762" cy="322263"/>
            <a:chOff x="3107" y="2229"/>
            <a:chExt cx="1043" cy="203"/>
          </a:xfrm>
        </p:grpSpPr>
        <p:sp>
          <p:nvSpPr>
            <p:cNvPr id="25611" name="Line 18"/>
            <p:cNvSpPr>
              <a:spLocks noChangeShapeType="1"/>
            </p:cNvSpPr>
            <p:nvPr/>
          </p:nvSpPr>
          <p:spPr bwMode="auto">
            <a:xfrm>
              <a:off x="3107" y="2341"/>
              <a:ext cx="272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12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385" y="2229"/>
              <a:ext cx="765" cy="2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TW" altLang="en-US" sz="3600" kern="10">
                  <a:solidFill>
                    <a:srgbClr val="CC0000"/>
                  </a:solidFill>
                  <a:latin typeface="華康儷中宋" panose="02020509000000000000" pitchFamily="49" charset="-120"/>
                  <a:ea typeface="華康儷中宋" panose="02020509000000000000" pitchFamily="49" charset="-120"/>
                </a:rPr>
                <a:t>多次轉換題型</a:t>
              </a: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6300788" y="260350"/>
            <a:ext cx="2663825" cy="720725"/>
            <a:chOff x="6300788" y="260350"/>
            <a:chExt cx="2663825" cy="720725"/>
          </a:xfrm>
        </p:grpSpPr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63007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傳</a:t>
              </a:r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6946900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統</a:t>
              </a:r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7597775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評</a:t>
              </a:r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8243888" y="260350"/>
              <a:ext cx="720725" cy="72072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0800" anchor="ctr"/>
            <a:lstStyle/>
            <a:p>
              <a:pPr algn="ctr">
                <a:defRPr/>
              </a:pPr>
              <a:r>
                <a:rPr lang="zh-TW" altLang="en-US" sz="36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077508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900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968187" y="3297425"/>
            <a:ext cx="7009697" cy="3082424"/>
            <a:chOff x="968187" y="3297425"/>
            <a:chExt cx="7009697" cy="3082424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187" y="3297425"/>
              <a:ext cx="7009697" cy="3082424"/>
            </a:xfrm>
            <a:prstGeom prst="rect">
              <a:avLst/>
            </a:prstGeom>
          </p:spPr>
        </p:pic>
        <p:sp>
          <p:nvSpPr>
            <p:cNvPr id="27" name="文字方塊 26"/>
            <p:cNvSpPr txBox="1"/>
            <p:nvPr/>
          </p:nvSpPr>
          <p:spPr>
            <a:xfrm>
              <a:off x="1720384" y="4583143"/>
              <a:ext cx="5567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TW" altLang="en-US" sz="56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今天的實作任務</a:t>
              </a:r>
              <a:endParaRPr lang="en-US" altLang="zh-TW" sz="56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28" name="直線圖說文字 1 27"/>
          <p:cNvSpPr/>
          <p:nvPr/>
        </p:nvSpPr>
        <p:spPr>
          <a:xfrm>
            <a:off x="968187" y="802156"/>
            <a:ext cx="5318313" cy="752100"/>
          </a:xfrm>
          <a:prstGeom prst="borderCallout1">
            <a:avLst>
              <a:gd name="adj1" fmla="val 118685"/>
              <a:gd name="adj2" fmla="val 14402"/>
              <a:gd name="adj3" fmla="val 387404"/>
              <a:gd name="adj4" fmla="val 25558"/>
            </a:avLst>
          </a:prstGeom>
          <a:solidFill>
            <a:srgbClr val="D60000"/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一：設計誘答選項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3200400" y="2040436"/>
            <a:ext cx="5143499" cy="752100"/>
          </a:xfrm>
          <a:prstGeom prst="borderCallout1">
            <a:avLst>
              <a:gd name="adj1" fmla="val 122261"/>
              <a:gd name="adj2" fmla="val 27613"/>
              <a:gd name="adj3" fmla="val 230066"/>
              <a:gd name="adj4" fmla="val 22369"/>
            </a:avLst>
          </a:prstGeom>
          <a:solidFill>
            <a:srgbClr val="00800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任務二：修改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題目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類型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793655" y="614894"/>
            <a:ext cx="5667375" cy="1126624"/>
          </a:xfrm>
          <a:prstGeom prst="roundRect">
            <a:avLst>
              <a:gd name="adj" fmla="val 50000"/>
            </a:avLst>
          </a:prstGeom>
          <a:noFill/>
          <a:ln w="1270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782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723900" y="1146735"/>
            <a:ext cx="6441189" cy="3617259"/>
            <a:chOff x="1098925" y="1146735"/>
            <a:chExt cx="6066164" cy="3617259"/>
          </a:xfrm>
        </p:grpSpPr>
        <p:sp>
          <p:nvSpPr>
            <p:cNvPr id="9" name="雲朵形圖說文字 8"/>
            <p:cNvSpPr/>
            <p:nvPr/>
          </p:nvSpPr>
          <p:spPr>
            <a:xfrm>
              <a:off x="1098925" y="1146735"/>
              <a:ext cx="6066164" cy="3617259"/>
            </a:xfrm>
            <a:prstGeom prst="cloudCallout">
              <a:avLst>
                <a:gd name="adj1" fmla="val 39488"/>
                <a:gd name="adj2" fmla="val 60270"/>
              </a:avLst>
            </a:prstGeom>
            <a:gradFill>
              <a:gsLst>
                <a:gs pos="0">
                  <a:srgbClr val="FFFF00"/>
                </a:gs>
                <a:gs pos="100000">
                  <a:srgbClr val="C00000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818207" y="1679232"/>
              <a:ext cx="4694677" cy="223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TW" altLang="en-US" sz="4400" u="sng" dirty="0">
                  <a:solidFill>
                    <a:srgbClr val="FF0000"/>
                  </a:solidFill>
                  <a:latin typeface="華康行楷體W5" panose="03000509000000000000" pitchFamily="65" charset="-120"/>
                  <a:ea typeface="華康行楷體W5" panose="03000509000000000000" pitchFamily="65" charset="-120"/>
                </a:rPr>
                <a:t>選擇題</a:t>
              </a: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設計出漂亮的</a:t>
              </a:r>
              <a:r>
                <a:rPr lang="zh-TW" altLang="en-US" sz="4000" dirty="0" smtClean="0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</a:effectLst>
                  <a:latin typeface="華康行楷體W5" panose="03000509000000000000" pitchFamily="65" charset="-120"/>
                  <a:ea typeface="華康行楷體W5" panose="03000509000000000000" pitchFamily="65" charset="-120"/>
                </a:rPr>
                <a:t>誘答選項</a:t>
              </a: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，也可以很有效的檢驗出學童</a:t>
              </a:r>
              <a:r>
                <a:rPr lang="zh-TW" altLang="en-US" sz="3200" dirty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的迷思概念。 </a:t>
              </a:r>
            </a:p>
          </p:txBody>
        </p:sp>
      </p:grp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772" y="931938"/>
            <a:ext cx="2417005" cy="571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5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352" name="Picture 8" descr="01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095" y="708063"/>
            <a:ext cx="7200000" cy="5472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3" name="WordArt 10"/>
          <p:cNvSpPr>
            <a:spLocks noChangeArrowheads="1" noChangeShapeType="1" noTextEdit="1"/>
          </p:cNvSpPr>
          <p:nvPr/>
        </p:nvSpPr>
        <p:spPr bwMode="auto">
          <a:xfrm rot="5400000">
            <a:off x="-477837" y="3654425"/>
            <a:ext cx="2706688" cy="382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TW" altLang="en-US" sz="3600" kern="1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數字常識題</a:t>
            </a:r>
          </a:p>
        </p:txBody>
      </p:sp>
      <p:pic>
        <p:nvPicPr>
          <p:cNvPr id="697355" name="Picture 11" descr="04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095" y="708063"/>
            <a:ext cx="7200000" cy="5472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7356" name="Picture 12" descr="0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47" y="715945"/>
            <a:ext cx="7200000" cy="5472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7357" name="Picture 13" descr="03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095" y="700181"/>
            <a:ext cx="7200000" cy="5472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7" name="AutoShape 1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908050"/>
            <a:ext cx="323850" cy="360363"/>
          </a:xfrm>
          <a:prstGeom prst="actionButtonReturn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>
              <a:latin typeface="Arial" panose="020B0604020202020204" pitchFamily="34" charset="0"/>
              <a:ea typeface="華康儷粗黑" pitchFamily="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2677148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9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2" name="Text Box 4"/>
          <p:cNvSpPr txBox="1">
            <a:spLocks noChangeArrowheads="1"/>
          </p:cNvSpPr>
          <p:nvPr/>
        </p:nvSpPr>
        <p:spPr bwMode="auto">
          <a:xfrm>
            <a:off x="769938" y="746126"/>
            <a:ext cx="64801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範例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1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：下列鐘面上的時刻是幾點幾分？</a:t>
            </a:r>
          </a:p>
        </p:txBody>
      </p:sp>
      <p:pic>
        <p:nvPicPr>
          <p:cNvPr id="3348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4B2B5"/>
              </a:clrFrom>
              <a:clrTo>
                <a:srgbClr val="94B2B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2" t="16731" r="25439" b="33073"/>
          <a:stretch>
            <a:fillRect/>
          </a:stretch>
        </p:blipFill>
        <p:spPr bwMode="auto">
          <a:xfrm>
            <a:off x="4572000" y="2205038"/>
            <a:ext cx="3348038" cy="322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4854" name="Text Box 6"/>
          <p:cNvSpPr txBox="1">
            <a:spLocks noChangeArrowheads="1"/>
          </p:cNvSpPr>
          <p:nvPr/>
        </p:nvSpPr>
        <p:spPr bwMode="auto">
          <a:xfrm>
            <a:off x="1258888" y="1700213"/>
            <a:ext cx="3817937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AutoNum type="arabicParenBoth"/>
            </a:pP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9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點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1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分     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AutoNum type="arabicParenBoth"/>
            </a:pP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9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點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5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分   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(3)1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點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9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分     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(4)1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點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45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分</a:t>
            </a:r>
            <a:endParaRPr lang="en-US" altLang="zh-TW" sz="2800" dirty="0">
              <a:solidFill>
                <a:srgbClr val="006600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334855" name="Text Box 7"/>
          <p:cNvSpPr txBox="1">
            <a:spLocks noChangeArrowheads="1"/>
          </p:cNvSpPr>
          <p:nvPr/>
        </p:nvSpPr>
        <p:spPr bwMode="auto">
          <a:xfrm>
            <a:off x="769938" y="5564187"/>
            <a:ext cx="4608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800" i="1" dirty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2-n-12 </a:t>
            </a:r>
            <a:r>
              <a:rPr lang="zh-TW" altLang="en-US" sz="1800" i="1" dirty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能認識鐘面上的時刻是幾點幾分。</a:t>
            </a:r>
            <a:r>
              <a:rPr lang="zh-TW" altLang="en-US" sz="1600" dirty="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34856" name="AutoShape 8"/>
          <p:cNvSpPr>
            <a:spLocks noChangeArrowheads="1"/>
          </p:cNvSpPr>
          <p:nvPr/>
        </p:nvSpPr>
        <p:spPr bwMode="auto">
          <a:xfrm>
            <a:off x="1122363" y="2468563"/>
            <a:ext cx="2017712" cy="576262"/>
          </a:xfrm>
          <a:prstGeom prst="roundRect">
            <a:avLst>
              <a:gd name="adj" fmla="val 41324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>
              <a:latin typeface="Arial" panose="020B0604020202020204" pitchFamily="34" charset="0"/>
              <a:ea typeface="華康儷粗黑" pitchFamily="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071929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2" grpId="0"/>
      <p:bldP spid="334854" grpId="0"/>
      <p:bldP spid="334855" grpId="0"/>
      <p:bldP spid="33485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5"/>
          <p:cNvPicPr>
            <a:picLocks noChangeArrowheads="1"/>
          </p:cNvPicPr>
          <p:nvPr/>
        </p:nvPicPr>
        <p:blipFill>
          <a:blip r:embed="rId2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954463"/>
            <a:ext cx="748823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9650" name="Text Box 2"/>
          <p:cNvSpPr txBox="1">
            <a:spLocks noChangeArrowheads="1"/>
          </p:cNvSpPr>
          <p:nvPr/>
        </p:nvSpPr>
        <p:spPr bwMode="auto">
          <a:xfrm>
            <a:off x="769938" y="675481"/>
            <a:ext cx="8208962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範例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2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：下圖中，鉛筆的長度是多少公分？</a:t>
            </a:r>
          </a:p>
        </p:txBody>
      </p:sp>
      <p:sp>
        <p:nvSpPr>
          <p:cNvPr id="539651" name="Text Box 3"/>
          <p:cNvSpPr txBox="1">
            <a:spLocks noChangeArrowheads="1"/>
          </p:cNvSpPr>
          <p:nvPr/>
        </p:nvSpPr>
        <p:spPr bwMode="auto">
          <a:xfrm>
            <a:off x="1258888" y="1700213"/>
            <a:ext cx="3817937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(1) 6</a:t>
            </a:r>
            <a:r>
              <a:rPr lang="zh-TW" altLang="en-US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公分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(2) 60</a:t>
            </a:r>
            <a:r>
              <a:rPr lang="zh-TW" altLang="en-US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公分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(3) 5</a:t>
            </a:r>
            <a:r>
              <a:rPr lang="zh-TW" altLang="en-US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公分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(4) 50</a:t>
            </a:r>
            <a:r>
              <a:rPr lang="zh-TW" altLang="en-US" sz="280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公分</a:t>
            </a:r>
          </a:p>
        </p:txBody>
      </p:sp>
      <p:sp>
        <p:nvSpPr>
          <p:cNvPr id="539652" name="Text Box 4"/>
          <p:cNvSpPr txBox="1">
            <a:spLocks noChangeArrowheads="1"/>
          </p:cNvSpPr>
          <p:nvPr/>
        </p:nvSpPr>
        <p:spPr bwMode="auto">
          <a:xfrm>
            <a:off x="769938" y="5552281"/>
            <a:ext cx="8137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800" i="1" dirty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2-s-03 </a:t>
            </a:r>
            <a:r>
              <a:rPr lang="zh-TW" altLang="en-US" sz="1800" i="1" dirty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能使用直尺處理與線段有關的問題。</a:t>
            </a:r>
            <a:r>
              <a:rPr lang="zh-TW" altLang="en-US" dirty="0">
                <a:latin typeface="Arial" panose="020B0604020202020204" pitchFamily="34" charset="0"/>
                <a:ea typeface="華康儷粗黑" pitchFamily="1" charset="-120"/>
              </a:rPr>
              <a:t> </a:t>
            </a:r>
          </a:p>
        </p:txBody>
      </p:sp>
      <p:sp>
        <p:nvSpPr>
          <p:cNvPr id="539653" name="AutoShape 5"/>
          <p:cNvSpPr>
            <a:spLocks noChangeArrowheads="1"/>
          </p:cNvSpPr>
          <p:nvPr/>
        </p:nvSpPr>
        <p:spPr bwMode="auto">
          <a:xfrm>
            <a:off x="1301750" y="3141663"/>
            <a:ext cx="1584325" cy="576262"/>
          </a:xfrm>
          <a:prstGeom prst="roundRect">
            <a:avLst>
              <a:gd name="adj" fmla="val 41324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>
              <a:latin typeface="Arial" panose="020B0604020202020204" pitchFamily="34" charset="0"/>
              <a:ea typeface="華康儷粗黑" pitchFamily="1" charset="-120"/>
            </a:endParaRPr>
          </a:p>
        </p:txBody>
      </p:sp>
      <p:pic>
        <p:nvPicPr>
          <p:cNvPr id="28683" name="Picture 12" descr="54893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42" b="82487"/>
          <a:stretch>
            <a:fillRect/>
          </a:stretch>
        </p:blipFill>
        <p:spPr bwMode="auto">
          <a:xfrm>
            <a:off x="3563938" y="3379788"/>
            <a:ext cx="4371975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群組 2"/>
          <p:cNvGrpSpPr/>
          <p:nvPr/>
        </p:nvGrpSpPr>
        <p:grpSpPr>
          <a:xfrm>
            <a:off x="3373439" y="1579562"/>
            <a:ext cx="5654453" cy="1389233"/>
            <a:chOff x="3373439" y="1579562"/>
            <a:chExt cx="5654453" cy="1389233"/>
          </a:xfrm>
        </p:grpSpPr>
        <p:sp>
          <p:nvSpPr>
            <p:cNvPr id="28685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373439" y="1579562"/>
              <a:ext cx="5122861" cy="711596"/>
            </a:xfrm>
            <a:prstGeom prst="rect">
              <a:avLst/>
            </a:prstGeom>
            <a:solidFill>
              <a:srgbClr val="FF0000"/>
            </a:solidFill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fromWordArt="1"/>
            <a:lstStyle/>
            <a:p>
              <a:pPr algn="ctr"/>
              <a:r>
                <a:rPr lang="zh-TW" altLang="en-US" sz="3200" kern="1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你會設計哪些選答項目呢？</a:t>
              </a:r>
            </a:p>
          </p:txBody>
        </p:sp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04052">
              <a:off x="7964709" y="1639816"/>
              <a:ext cx="1063183" cy="13289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048026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3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3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1" grpId="0"/>
      <p:bldP spid="5396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1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TW" altLang="en-US" u="sng" cap="none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1176865" y="1793452"/>
            <a:ext cx="6798736" cy="2081864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 smtClean="0">
                <a:latin typeface="+mj-ea"/>
                <a:ea typeface="+mj-ea"/>
              </a:rPr>
              <a:t>係指數學內容的概念性知識，此類試題是測驗學生是否</a:t>
            </a:r>
            <a:r>
              <a:rPr lang="zh-TW" altLang="en-US" b="1" u="sng" dirty="0" smtClean="0">
                <a:solidFill>
                  <a:srgbClr val="FF0000"/>
                </a:solidFill>
                <a:latin typeface="+mj-ea"/>
                <a:ea typeface="+mj-ea"/>
              </a:rPr>
              <a:t>具備數學基本概念</a:t>
            </a:r>
            <a:r>
              <a:rPr lang="zh-TW" altLang="en-US" dirty="0" smtClean="0">
                <a:latin typeface="+mj-ea"/>
                <a:ea typeface="+mj-ea"/>
              </a:rPr>
              <a:t>，要求作答者將腦中的記憶知識應用出來做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判斷</a:t>
            </a:r>
            <a:r>
              <a:rPr lang="zh-TW" altLang="en-US" dirty="0" smtClean="0">
                <a:latin typeface="+mj-ea"/>
                <a:ea typeface="+mj-ea"/>
              </a:rPr>
              <a:t>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6" y="3933372"/>
            <a:ext cx="7776000" cy="22131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3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81" name="Text Box 5"/>
          <p:cNvSpPr txBox="1">
            <a:spLocks noChangeArrowheads="1"/>
          </p:cNvSpPr>
          <p:nvPr/>
        </p:nvSpPr>
        <p:spPr bwMode="auto">
          <a:xfrm>
            <a:off x="612775" y="4416267"/>
            <a:ext cx="7489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800" b="0" dirty="0">
                <a:latin typeface="Times New Roman" pitchFamily="18" charset="0"/>
                <a:ea typeface="華康粗黑體" pitchFamily="49" charset="-120"/>
              </a:rPr>
              <a:t>選答</a:t>
            </a:r>
            <a:r>
              <a:rPr lang="en-US" altLang="zh-TW" sz="2800" b="0" dirty="0">
                <a:latin typeface="Times New Roman" pitchFamily="18" charset="0"/>
                <a:ea typeface="華康粗黑體" pitchFamily="49" charset="-120"/>
              </a:rPr>
              <a:t>A</a:t>
            </a:r>
            <a:r>
              <a:rPr lang="zh-TW" altLang="en-US" sz="2800" b="0" dirty="0">
                <a:latin typeface="Times New Roman" pitchFamily="18" charset="0"/>
                <a:ea typeface="華康粗黑體" pitchFamily="49" charset="-120"/>
              </a:rPr>
              <a:t>型： </a:t>
            </a:r>
            <a:r>
              <a:rPr kumimoji="0" lang="zh-TW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</a:t>
            </a:r>
            <a:r>
              <a:rPr lang="en-US" altLang="zh-TW" sz="2800" b="0" dirty="0">
                <a:latin typeface="Times New Roman" pitchFamily="18" charset="0"/>
              </a:rPr>
              <a:t>34cm</a:t>
            </a:r>
            <a:r>
              <a:rPr lang="en-US" altLang="zh-TW" sz="2800" b="0" baseline="30000" dirty="0">
                <a:latin typeface="Times New Roman" pitchFamily="18" charset="0"/>
              </a:rPr>
              <a:t>2 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</a:t>
            </a:r>
            <a:r>
              <a:rPr lang="en-US" altLang="zh-TW" sz="2800" b="0" dirty="0">
                <a:latin typeface="Times New Roman" pitchFamily="18" charset="0"/>
              </a:rPr>
              <a:t>35cm</a:t>
            </a:r>
            <a:r>
              <a:rPr lang="en-US" altLang="zh-TW" sz="2800" b="0" baseline="30000" dirty="0">
                <a:latin typeface="Times New Roman" pitchFamily="18" charset="0"/>
              </a:rPr>
              <a:t>2 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</a:t>
            </a:r>
            <a:r>
              <a:rPr lang="en-US" altLang="zh-TW" sz="2800" b="0" dirty="0">
                <a:latin typeface="Times New Roman" pitchFamily="18" charset="0"/>
              </a:rPr>
              <a:t>36cm</a:t>
            </a:r>
            <a:r>
              <a:rPr lang="en-US" altLang="zh-TW" sz="2800" b="0" baseline="30000" dirty="0">
                <a:latin typeface="Times New Roman" pitchFamily="18" charset="0"/>
              </a:rPr>
              <a:t>2 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</a:t>
            </a:r>
            <a:r>
              <a:rPr lang="en-US" altLang="zh-TW" sz="1800" b="0" dirty="0">
                <a:latin typeface="Arial" charset="0"/>
              </a:rPr>
              <a:t> </a:t>
            </a:r>
            <a:r>
              <a:rPr lang="en-US" altLang="zh-TW" sz="2800" b="0" dirty="0">
                <a:latin typeface="Times New Roman" pitchFamily="18" charset="0"/>
              </a:rPr>
              <a:t>37cm</a:t>
            </a:r>
            <a:r>
              <a:rPr lang="en-US" altLang="zh-TW" sz="2800" b="0" baseline="30000" dirty="0">
                <a:latin typeface="Times New Roman" pitchFamily="18" charset="0"/>
              </a:rPr>
              <a:t>2</a:t>
            </a:r>
          </a:p>
        </p:txBody>
      </p:sp>
      <p:sp>
        <p:nvSpPr>
          <p:cNvPr id="357382" name="Text Box 6"/>
          <p:cNvSpPr txBox="1">
            <a:spLocks noChangeArrowheads="1"/>
          </p:cNvSpPr>
          <p:nvPr/>
        </p:nvSpPr>
        <p:spPr bwMode="auto">
          <a:xfrm>
            <a:off x="612775" y="5065555"/>
            <a:ext cx="8137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800" b="0" dirty="0">
                <a:latin typeface="Times New Roman" pitchFamily="18" charset="0"/>
                <a:ea typeface="華康粗黑體" pitchFamily="49" charset="-120"/>
              </a:rPr>
              <a:t>選答</a:t>
            </a:r>
            <a:r>
              <a:rPr lang="en-US" altLang="zh-TW" sz="2800" b="0" dirty="0">
                <a:latin typeface="Times New Roman" pitchFamily="18" charset="0"/>
                <a:ea typeface="華康粗黑體" pitchFamily="49" charset="-120"/>
              </a:rPr>
              <a:t>B</a:t>
            </a:r>
            <a:r>
              <a:rPr lang="zh-TW" altLang="en-US" sz="2800" b="0" dirty="0">
                <a:latin typeface="Times New Roman" pitchFamily="18" charset="0"/>
                <a:ea typeface="華康粗黑體" pitchFamily="49" charset="-120"/>
              </a:rPr>
              <a:t>型： </a:t>
            </a:r>
            <a:r>
              <a:rPr kumimoji="0" lang="zh-TW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</a:t>
            </a:r>
            <a:r>
              <a:rPr lang="zh-TW" altLang="en-US" sz="1800" b="0" dirty="0">
                <a:latin typeface="Arial" charset="0"/>
              </a:rPr>
              <a:t> </a:t>
            </a:r>
            <a:r>
              <a:rPr lang="en-US" altLang="zh-TW" sz="2800" b="0" dirty="0">
                <a:latin typeface="Times New Roman" pitchFamily="18" charset="0"/>
              </a:rPr>
              <a:t>36cm</a:t>
            </a:r>
            <a:r>
              <a:rPr lang="en-US" altLang="zh-TW" sz="2800" b="0" baseline="30000" dirty="0">
                <a:latin typeface="Times New Roman" pitchFamily="18" charset="0"/>
              </a:rPr>
              <a:t>2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</a:t>
            </a:r>
            <a:r>
              <a:rPr lang="en-US" altLang="zh-TW" sz="1800" b="0" dirty="0">
                <a:latin typeface="Arial" charset="0"/>
              </a:rPr>
              <a:t> </a:t>
            </a:r>
            <a:r>
              <a:rPr lang="en-US" altLang="zh-TW" sz="2800" b="0" dirty="0">
                <a:latin typeface="Times New Roman" pitchFamily="18" charset="0"/>
              </a:rPr>
              <a:t>40cm</a:t>
            </a:r>
            <a:r>
              <a:rPr lang="en-US" altLang="zh-TW" sz="2800" b="0" baseline="30000" dirty="0">
                <a:latin typeface="Times New Roman" pitchFamily="18" charset="0"/>
              </a:rPr>
              <a:t>2 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</a:t>
            </a:r>
            <a:r>
              <a:rPr lang="en-US" altLang="zh-TW" sz="2800" b="0" dirty="0">
                <a:latin typeface="Times New Roman" pitchFamily="18" charset="0"/>
              </a:rPr>
              <a:t>72cm</a:t>
            </a:r>
            <a:r>
              <a:rPr lang="en-US" altLang="zh-TW" sz="2800" b="0" baseline="30000" dirty="0">
                <a:latin typeface="Times New Roman" pitchFamily="18" charset="0"/>
              </a:rPr>
              <a:t>2  </a:t>
            </a:r>
            <a:r>
              <a:rPr kumimoji="0" lang="en-US" altLang="zh-TW" b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 2" pitchFamily="18" charset="2"/>
              </a:rPr>
              <a:t></a:t>
            </a:r>
            <a:r>
              <a:rPr lang="en-US" altLang="zh-TW" sz="2800" b="0" dirty="0">
                <a:latin typeface="Times New Roman" pitchFamily="18" charset="0"/>
                <a:sym typeface="Wingdings 2" pitchFamily="18" charset="2"/>
              </a:rPr>
              <a:t>80</a:t>
            </a:r>
            <a:r>
              <a:rPr lang="en-US" altLang="zh-TW" sz="2800" b="0" dirty="0">
                <a:latin typeface="Times New Roman" pitchFamily="18" charset="0"/>
              </a:rPr>
              <a:t>cm</a:t>
            </a:r>
            <a:r>
              <a:rPr lang="en-US" altLang="zh-TW" sz="2800" b="0" baseline="30000" dirty="0">
                <a:latin typeface="Times New Roman" pitchFamily="18" charset="0"/>
              </a:rPr>
              <a:t>2</a:t>
            </a:r>
          </a:p>
        </p:txBody>
      </p:sp>
      <p:pic>
        <p:nvPicPr>
          <p:cNvPr id="29700" name="Picture 7" descr="三角形概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75" y="1431925"/>
            <a:ext cx="3192462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612775" y="855663"/>
            <a:ext cx="71278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範例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3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：求此三角形的面積是多少？</a:t>
            </a:r>
          </a:p>
        </p:txBody>
      </p:sp>
      <p:sp>
        <p:nvSpPr>
          <p:cNvPr id="357385" name="Text Box 9"/>
          <p:cNvSpPr txBox="1">
            <a:spLocks noChangeArrowheads="1"/>
          </p:cNvSpPr>
          <p:nvPr/>
        </p:nvSpPr>
        <p:spPr bwMode="auto">
          <a:xfrm>
            <a:off x="7442959" y="971550"/>
            <a:ext cx="978729" cy="52197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15000"/>
              </a:spcBef>
              <a:buFontTx/>
              <a:buNone/>
            </a:pP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思考：</a:t>
            </a:r>
          </a:p>
          <a:p>
            <a:pPr eaLnBrk="1" hangingPunct="1">
              <a:spcBef>
                <a:spcPct val="15000"/>
              </a:spcBef>
              <a:buFontTx/>
              <a:buNone/>
            </a:pP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　學童可能會犯什麼樣的錯誤類型？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000083"/>
              </p:ext>
            </p:extLst>
          </p:nvPr>
        </p:nvGraphicFramePr>
        <p:xfrm>
          <a:off x="463930" y="5850176"/>
          <a:ext cx="8435214" cy="274320"/>
        </p:xfrm>
        <a:graphic>
          <a:graphicData uri="http://schemas.openxmlformats.org/drawingml/2006/table">
            <a:tbl>
              <a:tblPr/>
              <a:tblGrid>
                <a:gridCol w="1006584"/>
                <a:gridCol w="7428630"/>
              </a:tblGrid>
              <a:tr h="0">
                <a:tc>
                  <a:txBody>
                    <a:bodyPr/>
                    <a:lstStyle/>
                    <a:p>
                      <a:pPr marL="38100" marR="3810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i="1" kern="1200" dirty="0">
                          <a:solidFill>
                            <a:srgbClr val="CC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5-n-18</a:t>
                      </a:r>
                      <a:endParaRPr lang="zh-TW" sz="1800" i="1" kern="1200" dirty="0">
                        <a:solidFill>
                          <a:srgbClr val="CC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8100" marR="3810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800" i="1" kern="1200" dirty="0">
                          <a:solidFill>
                            <a:srgbClr val="CC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能運用切割重組，理解三角形、平行四邊形與梯形的面積公式</a:t>
                      </a:r>
                      <a:r>
                        <a:rPr lang="zh-TW" sz="1800" i="1" kern="1200" dirty="0" smtClean="0">
                          <a:solidFill>
                            <a:srgbClr val="CC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。</a:t>
                      </a:r>
                      <a:endParaRPr lang="zh-TW" sz="1800" i="1" kern="1200" dirty="0">
                        <a:solidFill>
                          <a:srgbClr val="CC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26375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5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81" grpId="0" autoUpdateAnimBg="0"/>
      <p:bldP spid="357382" grpId="0" autoUpdateAnimBg="0"/>
      <p:bldP spid="35738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2" name="Text Box 4"/>
          <p:cNvSpPr txBox="1">
            <a:spLocks noChangeArrowheads="1"/>
          </p:cNvSpPr>
          <p:nvPr/>
        </p:nvSpPr>
        <p:spPr bwMode="auto">
          <a:xfrm>
            <a:off x="769938" y="746126"/>
            <a:ext cx="7821612" cy="171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marL="1250950" indent="-125095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TW" altLang="en-US" sz="2800" dirty="0" smtClean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範例</a:t>
            </a:r>
            <a:r>
              <a:rPr lang="en-US" altLang="zh-TW" sz="2800" dirty="0" smtClean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4</a:t>
            </a:r>
            <a:r>
              <a:rPr lang="zh-TW" altLang="en-US" sz="2800" dirty="0" smtClean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：用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一條長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100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公尺的繩子圍長方形花園一圈，用</a:t>
            </a:r>
            <a:r>
              <a:rPr lang="en-US" altLang="zh-TW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zh-TW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表示花園的長，花園的寬可以怎麼記</a:t>
            </a:r>
            <a:r>
              <a:rPr lang="zh-TW" altLang="en-US" sz="2800" dirty="0" smtClean="0">
                <a:solidFill>
                  <a:srgbClr val="0066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？　　　　　</a:t>
            </a:r>
            <a:endParaRPr lang="en-US" altLang="zh-TW" sz="2800" dirty="0" smtClean="0">
              <a:solidFill>
                <a:srgbClr val="006600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334855" name="Text Box 7"/>
          <p:cNvSpPr txBox="1">
            <a:spLocks noChangeArrowheads="1"/>
          </p:cNvSpPr>
          <p:nvPr/>
        </p:nvSpPr>
        <p:spPr bwMode="auto">
          <a:xfrm>
            <a:off x="769938" y="5849937"/>
            <a:ext cx="63166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800" i="1" dirty="0" smtClean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4-n-18</a:t>
            </a:r>
            <a:r>
              <a:rPr lang="zh-TW" altLang="en-US" sz="1800" i="1" dirty="0" smtClean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能</a:t>
            </a:r>
            <a:r>
              <a:rPr lang="zh-TW" altLang="en-US" sz="1800" i="1" dirty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理解長方形和正方形的面積公式與周長公式</a:t>
            </a:r>
            <a:r>
              <a:rPr lang="zh-TW" altLang="en-US" sz="1800" i="1" dirty="0" smtClean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sz="1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402047" y="1912599"/>
            <a:ext cx="20764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zh-TW" altLang="en-US" sz="2000" dirty="0" smtClean="0">
                <a:solidFill>
                  <a:srgbClr val="CC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來源：網路試題</a:t>
            </a:r>
            <a:endParaRPr lang="zh-TW" altLang="en-US" sz="2000" dirty="0">
              <a:solidFill>
                <a:srgbClr val="CC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997341" y="2733018"/>
            <a:ext cx="6721271" cy="272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AutoNum type="arabicParenBoth"/>
            </a:pP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100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－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       </a:t>
            </a:r>
            <a:endParaRPr lang="en-US" altLang="zh-TW" sz="2800" dirty="0" smtClean="0">
              <a:latin typeface="Arial" panose="020B0604020202020204" pitchFamily="34" charset="0"/>
              <a:ea typeface="標楷體" panose="03000509000000000000" pitchFamily="65" charset="-120"/>
            </a:endParaRP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AutoNum type="arabicParenBoth"/>
            </a:pP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100÷B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   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(3)50÷B           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(4)50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－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      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3031227" y="2985818"/>
            <a:ext cx="5654453" cy="1389233"/>
            <a:chOff x="3373439" y="1579562"/>
            <a:chExt cx="5654453" cy="1389233"/>
          </a:xfrm>
        </p:grpSpPr>
        <p:sp>
          <p:nvSpPr>
            <p:cNvPr id="10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373439" y="1579562"/>
              <a:ext cx="5122861" cy="711596"/>
            </a:xfrm>
            <a:prstGeom prst="rect">
              <a:avLst/>
            </a:prstGeom>
            <a:solidFill>
              <a:srgbClr val="FF0000"/>
            </a:solidFill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fromWordArt="1"/>
            <a:lstStyle/>
            <a:p>
              <a:pPr algn="ctr"/>
              <a:r>
                <a:rPr lang="zh-TW" altLang="en-US" sz="3200" kern="1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可以</a:t>
              </a:r>
              <a:r>
                <a:rPr lang="zh-TW" altLang="en-US" sz="3200" kern="1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如何設計誘</a:t>
              </a:r>
              <a:r>
                <a:rPr lang="zh-TW" altLang="en-US" sz="3200" kern="1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答選項呢</a:t>
              </a:r>
              <a:r>
                <a:rPr lang="zh-TW" altLang="en-US" sz="3200" kern="1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？</a:t>
              </a:r>
            </a:p>
          </p:txBody>
        </p:sp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04052">
              <a:off x="7964709" y="1639816"/>
              <a:ext cx="1063183" cy="13289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942815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927" y="4078823"/>
            <a:ext cx="3389096" cy="2913647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609600" y="647700"/>
            <a:ext cx="6555489" cy="4972049"/>
            <a:chOff x="1098925" y="1146735"/>
            <a:chExt cx="6066164" cy="3617259"/>
          </a:xfrm>
        </p:grpSpPr>
        <p:sp>
          <p:nvSpPr>
            <p:cNvPr id="9" name="雲朵形圖說文字 8"/>
            <p:cNvSpPr/>
            <p:nvPr/>
          </p:nvSpPr>
          <p:spPr>
            <a:xfrm>
              <a:off x="1098925" y="1146735"/>
              <a:ext cx="6066164" cy="3617259"/>
            </a:xfrm>
            <a:prstGeom prst="cloudCallout">
              <a:avLst>
                <a:gd name="adj1" fmla="val 33095"/>
                <a:gd name="adj2" fmla="val 54523"/>
              </a:avLst>
            </a:prstGeom>
            <a:gradFill>
              <a:gsLst>
                <a:gs pos="0">
                  <a:srgbClr val="FFFF00"/>
                </a:gs>
                <a:gs pos="100000">
                  <a:srgbClr val="C00000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676401" y="1708924"/>
              <a:ext cx="5086350" cy="1580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你會設計誘答選項了嗎？</a:t>
              </a:r>
              <a:endParaRPr lang="en-US" altLang="zh-TW" sz="32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  <a:p>
              <a:pPr>
                <a:lnSpc>
                  <a:spcPct val="130000"/>
                </a:lnSpc>
              </a:pPr>
              <a:r>
                <a:rPr lang="zh-TW" altLang="en-US" sz="3200" dirty="0" smtClean="0">
                  <a:solidFill>
                    <a:srgbClr val="C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原則：</a:t>
              </a:r>
              <a:r>
                <a:rPr lang="zh-TW" altLang="en-US" sz="3600" dirty="0" smtClean="0"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掌握學生出錯的可能原因（即迷思點）。</a:t>
              </a:r>
              <a:endParaRPr lang="en-US" altLang="zh-TW" sz="3600" dirty="0" smtClean="0"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11" name="文字方塊 10"/>
          <p:cNvSpPr txBox="1"/>
          <p:nvPr/>
        </p:nvSpPr>
        <p:spPr>
          <a:xfrm>
            <a:off x="1668450" y="3485492"/>
            <a:ext cx="5496639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3600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但</a:t>
            </a:r>
            <a:r>
              <a:rPr lang="en-US" altLang="zh-TW" sz="3600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……</a:t>
            </a:r>
            <a:r>
              <a:rPr lang="zh-TW" altLang="en-US" sz="5400" dirty="0" smtClean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不要多</a:t>
            </a:r>
            <a:endParaRPr lang="zh-TW" altLang="en-US" sz="3200" dirty="0">
              <a:solidFill>
                <a:srgbClr val="FF0000"/>
              </a:solidFill>
              <a:effectLst>
                <a:glow rad="177800">
                  <a:schemeClr val="bg1"/>
                </a:glow>
              </a:effectLst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cxnSp>
        <p:nvCxnSpPr>
          <p:cNvPr id="4" name="直線接點 3"/>
          <p:cNvCxnSpPr/>
          <p:nvPr/>
        </p:nvCxnSpPr>
        <p:spPr>
          <a:xfrm>
            <a:off x="2533650" y="2781300"/>
            <a:ext cx="3714750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1390650" y="3517151"/>
            <a:ext cx="4019550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78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1029051" y="1831696"/>
            <a:ext cx="7009697" cy="3082424"/>
            <a:chOff x="968187" y="3297425"/>
            <a:chExt cx="7009697" cy="3082424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187" y="3297425"/>
              <a:ext cx="7009697" cy="3082424"/>
            </a:xfrm>
            <a:prstGeom prst="rect">
              <a:avLst/>
            </a:prstGeom>
          </p:spPr>
        </p:pic>
        <p:sp>
          <p:nvSpPr>
            <p:cNvPr id="27" name="文字方塊 26"/>
            <p:cNvSpPr txBox="1"/>
            <p:nvPr/>
          </p:nvSpPr>
          <p:spPr>
            <a:xfrm>
              <a:off x="2069129" y="4435225"/>
              <a:ext cx="4996948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TW" altLang="en-US" sz="54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設計</a:t>
              </a:r>
              <a:r>
                <a:rPr lang="zh-TW" altLang="en-US" sz="66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誘答</a:t>
              </a:r>
              <a:r>
                <a:rPr lang="zh-TW" altLang="en-US" sz="54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選項 </a:t>
              </a:r>
              <a:endParaRPr lang="en-US" altLang="zh-TW" sz="54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82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497545" y="546357"/>
            <a:ext cx="1968845" cy="2046565"/>
            <a:chOff x="336181" y="4300451"/>
            <a:chExt cx="1968845" cy="2046565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81" y="4300451"/>
              <a:ext cx="1968845" cy="2046565"/>
            </a:xfrm>
            <a:prstGeom prst="rect">
              <a:avLst/>
            </a:prstGeom>
          </p:spPr>
        </p:pic>
        <p:sp>
          <p:nvSpPr>
            <p:cNvPr id="6" name="文字方塊 5"/>
            <p:cNvSpPr txBox="1"/>
            <p:nvPr/>
          </p:nvSpPr>
          <p:spPr>
            <a:xfrm rot="21363909">
              <a:off x="858622" y="5087573"/>
              <a:ext cx="1329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000" dirty="0" smtClean="0">
                  <a:solidFill>
                    <a:srgbClr val="CC00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誘答</a:t>
              </a:r>
              <a:endParaRPr lang="zh-TW" altLang="en-US" sz="4000" dirty="0">
                <a:solidFill>
                  <a:srgbClr val="CC0000"/>
                </a:solidFill>
                <a:latin typeface="華康海報體W9" panose="040B0909000000000000" pitchFamily="81" charset="-120"/>
                <a:ea typeface="華康海報體W9" panose="040B0909000000000000" pitchFamily="81" charset="-120"/>
              </a:endParaRPr>
            </a:p>
          </p:txBody>
        </p:sp>
      </p:grp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4"/>
          <a:srcRect r="52496" b="46982"/>
          <a:stretch/>
        </p:blipFill>
        <p:spPr>
          <a:xfrm>
            <a:off x="2966108" y="1025103"/>
            <a:ext cx="4893519" cy="10492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/>
          </p:nvPr>
        </p:nvGraphicFramePr>
        <p:xfrm>
          <a:off x="905435" y="2488514"/>
          <a:ext cx="7310717" cy="3576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447"/>
                <a:gridCol w="1573306"/>
                <a:gridCol w="4961964"/>
              </a:tblGrid>
              <a:tr h="65009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題號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選項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            明 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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 smtClean="0"/>
                        <a:t>33</a:t>
                      </a:r>
                      <a:endParaRPr lang="zh-TW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先乘後除，即先做</a:t>
                      </a:r>
                      <a:r>
                        <a:rPr lang="en-US" altLang="zh-TW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2×4</a:t>
                      </a:r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，再用</a:t>
                      </a:r>
                      <a:r>
                        <a:rPr lang="en-US" altLang="zh-TW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8</a:t>
                      </a:r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去除</a:t>
                      </a:r>
                      <a:endParaRPr lang="zh-TW" altLang="en-US" sz="22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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 smtClean="0"/>
                        <a:t>48</a:t>
                      </a:r>
                      <a:endParaRPr lang="zh-TW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正解</a:t>
                      </a:r>
                      <a:endParaRPr lang="zh-TW" altLang="en-US" sz="22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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 smtClean="0"/>
                        <a:t>80</a:t>
                      </a:r>
                      <a:endParaRPr lang="zh-TW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直接由左往右算</a:t>
                      </a:r>
                      <a:endParaRPr lang="zh-TW" altLang="en-US" sz="22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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 smtClean="0"/>
                        <a:t>144</a:t>
                      </a:r>
                      <a:endParaRPr lang="zh-TW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先做</a:t>
                      </a:r>
                      <a:r>
                        <a:rPr lang="en-US" altLang="zh-TW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8÷2</a:t>
                      </a:r>
                      <a:r>
                        <a:rPr lang="zh-TW" altLang="en-US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後沒有再繼續乘以</a:t>
                      </a:r>
                      <a:r>
                        <a:rPr lang="en-US" altLang="zh-TW" sz="220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zh-TW" altLang="en-US" sz="22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937" y="3171032"/>
            <a:ext cx="4829175" cy="63817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8702" y="3182855"/>
            <a:ext cx="1014998" cy="638175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8512" y="3884423"/>
            <a:ext cx="4829175" cy="638175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277" y="3896246"/>
            <a:ext cx="1014998" cy="638175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9827" y="4646403"/>
            <a:ext cx="4829175" cy="638175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8592" y="4658226"/>
            <a:ext cx="1014998" cy="638175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8512" y="5379677"/>
            <a:ext cx="4829175" cy="638175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277" y="5391500"/>
            <a:ext cx="101499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-1" y="-2"/>
            <a:ext cx="5266281" cy="1485901"/>
            <a:chOff x="0" y="-1"/>
            <a:chExt cx="3975712" cy="1121762"/>
          </a:xfrm>
        </p:grpSpPr>
        <p:grpSp>
          <p:nvGrpSpPr>
            <p:cNvPr id="10" name="群組 9"/>
            <p:cNvGrpSpPr/>
            <p:nvPr/>
          </p:nvGrpSpPr>
          <p:grpSpPr>
            <a:xfrm>
              <a:off x="0" y="-1"/>
              <a:ext cx="3975712" cy="1121762"/>
              <a:chOff x="0" y="-1"/>
              <a:chExt cx="3975712" cy="1121762"/>
            </a:xfrm>
          </p:grpSpPr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2572735" cy="1121761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981"/>
              <a:stretch/>
            </p:blipFill>
            <p:spPr>
              <a:xfrm>
                <a:off x="2380130" y="-1"/>
                <a:ext cx="1595582" cy="1121761"/>
              </a:xfrm>
              <a:prstGeom prst="rect">
                <a:avLst/>
              </a:prstGeom>
            </p:spPr>
          </p:pic>
        </p:grpSp>
        <p:sp>
          <p:nvSpPr>
            <p:cNvPr id="20" name="文字方塊 19"/>
            <p:cNvSpPr txBox="1"/>
            <p:nvPr/>
          </p:nvSpPr>
          <p:spPr>
            <a:xfrm>
              <a:off x="941294" y="299269"/>
              <a:ext cx="2958252" cy="487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老師們的實作分享</a:t>
              </a:r>
              <a:endPara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29" y="57810"/>
              <a:ext cx="709425" cy="792887"/>
            </a:xfrm>
            <a:prstGeom prst="rect">
              <a:avLst/>
            </a:prstGeom>
          </p:spPr>
        </p:pic>
      </p:grpSp>
      <p:pic>
        <p:nvPicPr>
          <p:cNvPr id="23" name="圖片 22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圖片 23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圖片 24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圖片 25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圖片 26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圖片 27"/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圖片 28"/>
          <p:cNvPicPr preferRelativeResize="0"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圖片 29"/>
          <p:cNvPicPr preferRelativeResize="0"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1044000" y="1368000"/>
            <a:ext cx="7200000" cy="46800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3605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706169" y="707373"/>
            <a:ext cx="7063791" cy="904863"/>
          </a:xfrm>
          <a:prstGeom prst="rect">
            <a:avLst/>
          </a:prstGeom>
          <a:solidFill>
            <a:srgbClr val="C00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【</a:t>
            </a:r>
            <a:r>
              <a:rPr lang="zh-TW" altLang="en-US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設計誘答選項</a:t>
            </a:r>
            <a:r>
              <a:rPr lang="en-US" altLang="zh-TW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】</a:t>
            </a:r>
            <a:r>
              <a:rPr lang="zh-TW" altLang="en-US" sz="4400" dirty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四</a:t>
            </a:r>
            <a:r>
              <a:rPr lang="zh-TW" altLang="en-US" sz="4400" dirty="0" smtClean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擇一</a:t>
            </a:r>
            <a:endParaRPr lang="zh-TW" altLang="en-US" sz="44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12" y="3411722"/>
            <a:ext cx="2676474" cy="3561874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3348318" y="2729753"/>
            <a:ext cx="5077750" cy="3502306"/>
            <a:chOff x="2618920" y="1847368"/>
            <a:chExt cx="5807148" cy="4384691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1439" y="1847368"/>
              <a:ext cx="2837680" cy="2136606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1696" y="1847368"/>
              <a:ext cx="2854372" cy="2124087"/>
            </a:xfrm>
            <a:prstGeom prst="rect">
              <a:avLst/>
            </a:prstGeom>
          </p:spPr>
        </p:pic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18920" y="4087107"/>
              <a:ext cx="2850199" cy="2144952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72624" y="4087107"/>
              <a:ext cx="2846026" cy="2144952"/>
            </a:xfrm>
            <a:prstGeom prst="rect">
              <a:avLst/>
            </a:prstGeom>
          </p:spPr>
        </p:pic>
      </p:grpSp>
      <p:grpSp>
        <p:nvGrpSpPr>
          <p:cNvPr id="13" name="群組 12"/>
          <p:cNvGrpSpPr/>
          <p:nvPr/>
        </p:nvGrpSpPr>
        <p:grpSpPr>
          <a:xfrm>
            <a:off x="720176" y="1881037"/>
            <a:ext cx="7832153" cy="707886"/>
            <a:chOff x="834278" y="1881037"/>
            <a:chExt cx="7832153" cy="707886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1576093" y="1881037"/>
              <a:ext cx="70903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先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個別思考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試作，再小組相互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分享交流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。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1" name="向右箭號 10"/>
            <p:cNvSpPr/>
            <p:nvPr/>
          </p:nvSpPr>
          <p:spPr>
            <a:xfrm>
              <a:off x="834278" y="2041297"/>
              <a:ext cx="712694" cy="430035"/>
            </a:xfrm>
            <a:prstGeom prst="rightArrow">
              <a:avLst/>
            </a:prstGeom>
            <a:solidFill>
              <a:srgbClr val="0033CC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65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750430" y="1208984"/>
            <a:ext cx="76846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外面邊長為</a:t>
            </a:r>
            <a:r>
              <a:rPr lang="en-US" altLang="zh-TW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24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公分，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厚度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的無蓋正方體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木盒，容量是幾公升？</a:t>
            </a:r>
            <a:endParaRPr lang="en-US" altLang="zh-TW" sz="2800" dirty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905435" y="2488514"/>
          <a:ext cx="7310717" cy="3576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447"/>
                <a:gridCol w="1573306"/>
                <a:gridCol w="4961964"/>
              </a:tblGrid>
              <a:tr h="65009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題號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選項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            明 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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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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3150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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5-n-21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理解容量、容積和體積間的關係。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8457859" y="-65790"/>
            <a:ext cx="696000" cy="4046525"/>
            <a:chOff x="8457859" y="-65790"/>
            <a:chExt cx="696000" cy="4046525"/>
          </a:xfrm>
        </p:grpSpPr>
        <p:grpSp>
          <p:nvGrpSpPr>
            <p:cNvPr id="6" name="群組 5"/>
            <p:cNvGrpSpPr>
              <a:grpSpLocks noChangeAspect="1"/>
            </p:cNvGrpSpPr>
            <p:nvPr/>
          </p:nvGrpSpPr>
          <p:grpSpPr>
            <a:xfrm rot="5400000">
              <a:off x="6809491" y="1636367"/>
              <a:ext cx="3992736" cy="696000"/>
              <a:chOff x="5288888" y="32012"/>
              <a:chExt cx="3442016" cy="600000"/>
            </a:xfrm>
          </p:grpSpPr>
          <p:pic>
            <p:nvPicPr>
              <p:cNvPr id="4" name="圖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8888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9" name="圖片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5184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10" name="圖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3761" y="32012"/>
                <a:ext cx="1497143" cy="600000"/>
              </a:xfrm>
              <a:prstGeom prst="rect">
                <a:avLst/>
              </a:prstGeom>
            </p:spPr>
          </p:pic>
        </p:grpSp>
        <p:sp>
          <p:nvSpPr>
            <p:cNvPr id="13" name="文字方塊 12"/>
            <p:cNvSpPr txBox="1"/>
            <p:nvPr/>
          </p:nvSpPr>
          <p:spPr>
            <a:xfrm>
              <a:off x="8484068" y="-65790"/>
              <a:ext cx="6435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誘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8484068" y="509364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答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8487618" y="1084518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選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8487618" y="1659672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項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8484068" y="2194485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設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8487618" y="2769639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計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8487618" y="3344793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b="1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１</a:t>
              </a:r>
              <a:endParaRPr lang="en-US" altLang="zh-TW" sz="2800" b="1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437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750429" y="1208984"/>
            <a:ext cx="78960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有一個等腰三角形，它的其中兩邊長分別是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6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公分和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13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公分，它的第三邊的邊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長可能是多少公分？</a:t>
            </a:r>
            <a:endParaRPr lang="en-US" altLang="zh-TW" sz="2800" dirty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905435" y="2595283"/>
          <a:ext cx="7310717" cy="3469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447"/>
                <a:gridCol w="1143000"/>
                <a:gridCol w="5392270"/>
              </a:tblGrid>
              <a:tr h="63069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題號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選項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            明 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70966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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0966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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</a:tr>
              <a:tr h="70966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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096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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5-s-02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透過操作，理解三角形任意兩邊和大於第三邊。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8457859" y="-65790"/>
            <a:ext cx="696000" cy="4046525"/>
            <a:chOff x="8457859" y="-65790"/>
            <a:chExt cx="696000" cy="4046525"/>
          </a:xfrm>
        </p:grpSpPr>
        <p:grpSp>
          <p:nvGrpSpPr>
            <p:cNvPr id="10" name="群組 9"/>
            <p:cNvGrpSpPr>
              <a:grpSpLocks noChangeAspect="1"/>
            </p:cNvGrpSpPr>
            <p:nvPr/>
          </p:nvGrpSpPr>
          <p:grpSpPr>
            <a:xfrm rot="5400000">
              <a:off x="6809491" y="1636367"/>
              <a:ext cx="3992736" cy="696000"/>
              <a:chOff x="5288888" y="32012"/>
              <a:chExt cx="3442016" cy="600000"/>
            </a:xfrm>
          </p:grpSpPr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8888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5184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3761" y="32012"/>
                <a:ext cx="1497143" cy="600000"/>
              </a:xfrm>
              <a:prstGeom prst="rect">
                <a:avLst/>
              </a:prstGeom>
            </p:spPr>
          </p:pic>
        </p:grpSp>
        <p:sp>
          <p:nvSpPr>
            <p:cNvPr id="11" name="文字方塊 10"/>
            <p:cNvSpPr txBox="1"/>
            <p:nvPr/>
          </p:nvSpPr>
          <p:spPr>
            <a:xfrm>
              <a:off x="8484068" y="-65790"/>
              <a:ext cx="6435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誘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8484068" y="509364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答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8487618" y="1084518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選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8487618" y="1659672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項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8484068" y="2194485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設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8487618" y="2769639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計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8487618" y="3344793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b="1" dirty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２</a:t>
              </a:r>
              <a:endParaRPr lang="en-US" altLang="zh-TW" sz="2800" b="1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630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750430" y="1276219"/>
            <a:ext cx="7684616" cy="11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家中的時鐘上共有十二個刻度，請問時針從一走到三，所形成的扇形圓心角是幾度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？</a:t>
            </a:r>
            <a:endParaRPr lang="en-US" altLang="zh-TW" sz="2800" dirty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905435" y="2678110"/>
          <a:ext cx="7310717" cy="3386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447"/>
                <a:gridCol w="1143000"/>
                <a:gridCol w="5392270"/>
              </a:tblGrid>
              <a:tr h="6773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題號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選項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            明 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6773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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</a:tr>
              <a:tr h="6773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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</a:tr>
              <a:tr h="6773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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67730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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5-s-03 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能認識圓心角，並認識扇形。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8457859" y="-65790"/>
            <a:ext cx="696000" cy="4046525"/>
            <a:chOff x="8457859" y="-65790"/>
            <a:chExt cx="696000" cy="4046525"/>
          </a:xfrm>
        </p:grpSpPr>
        <p:grpSp>
          <p:nvGrpSpPr>
            <p:cNvPr id="12" name="群組 11"/>
            <p:cNvGrpSpPr>
              <a:grpSpLocks noChangeAspect="1"/>
            </p:cNvGrpSpPr>
            <p:nvPr/>
          </p:nvGrpSpPr>
          <p:grpSpPr>
            <a:xfrm rot="5400000">
              <a:off x="6809491" y="1636367"/>
              <a:ext cx="3992736" cy="696000"/>
              <a:chOff x="5288888" y="32012"/>
              <a:chExt cx="3442016" cy="600000"/>
            </a:xfrm>
          </p:grpSpPr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8888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5184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22" name="圖片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3761" y="32012"/>
                <a:ext cx="1497143" cy="600000"/>
              </a:xfrm>
              <a:prstGeom prst="rect">
                <a:avLst/>
              </a:prstGeom>
            </p:spPr>
          </p:pic>
        </p:grpSp>
        <p:sp>
          <p:nvSpPr>
            <p:cNvPr id="13" name="文字方塊 12"/>
            <p:cNvSpPr txBox="1"/>
            <p:nvPr/>
          </p:nvSpPr>
          <p:spPr>
            <a:xfrm>
              <a:off x="8484068" y="-65790"/>
              <a:ext cx="6435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誘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8484068" y="509364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答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8487618" y="1084518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選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8487618" y="1659672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項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8484068" y="2194485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設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8487618" y="2769639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計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8487618" y="3344793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b="1" dirty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３</a:t>
              </a:r>
              <a:endParaRPr lang="en-US" altLang="zh-TW" sz="2800" b="1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9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0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zh-TW" altLang="en-US" u="sng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176865" y="1764423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係指數學內容的程序性知識，此類試題是測驗學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生是否「知道要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如何完成數學運算</a:t>
            </a:r>
            <a:r>
              <a:rPr lang="zh-TW" altLang="en-US" dirty="0">
                <a:latin typeface="+mj-ea"/>
                <a:ea typeface="+mj-ea"/>
              </a:rPr>
              <a:t>」的數學知識，</a:t>
            </a:r>
            <a:r>
              <a:rPr lang="zh-TW" altLang="en-US" dirty="0" smtClean="0">
                <a:latin typeface="+mj-ea"/>
                <a:ea typeface="+mj-ea"/>
              </a:rPr>
              <a:t>包括</a:t>
            </a:r>
            <a:r>
              <a:rPr lang="zh-TW" altLang="en-US" dirty="0">
                <a:latin typeface="+mj-ea"/>
                <a:ea typeface="+mj-ea"/>
              </a:rPr>
              <a:t>操作數與符號的運算及估計，正確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選擇適當的程序</a:t>
            </a:r>
            <a:r>
              <a:rPr lang="zh-TW" altLang="en-US" dirty="0">
                <a:latin typeface="+mj-ea"/>
                <a:ea typeface="+mj-ea"/>
              </a:rPr>
              <a:t>。 </a:t>
            </a:r>
            <a:endParaRPr lang="zh-TW" altLang="en-US" dirty="0" smtClean="0">
              <a:latin typeface="+mj-ea"/>
              <a:ea typeface="+mj-ea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>
              <a:latin typeface="+mj-ea"/>
              <a:ea typeface="+mj-ea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270" y="4587648"/>
            <a:ext cx="7019925" cy="15144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1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750430" y="1208984"/>
            <a:ext cx="76846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28</a:t>
            </a:r>
            <a:r>
              <a:rPr lang="en-US" altLang="zh-TW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×411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28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和下列哪個算式算出來的答案相同？</a:t>
            </a:r>
            <a:endParaRPr lang="en-US" altLang="zh-TW" sz="2800" dirty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905435" y="2057402"/>
          <a:ext cx="7310717" cy="40072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447"/>
                <a:gridCol w="2837330"/>
                <a:gridCol w="3697940"/>
              </a:tblGrid>
              <a:tr h="72847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題號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選項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            明 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8196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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8196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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</a:tr>
              <a:tr h="8196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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81968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sym typeface="Wingdings" panose="05000000000000000000" pitchFamily="2" charset="2"/>
                        </a:rPr>
                        <a:t></a:t>
                      </a:r>
                      <a:endParaRPr lang="zh-TW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29406" y="632012"/>
            <a:ext cx="7909475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TW" sz="2400" spc="-11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5-a-03 </a:t>
            </a:r>
            <a:r>
              <a:rPr lang="zh-TW" altLang="en-US" sz="2400" spc="-11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spc="-11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熟練運用四則運算的性質，做整數四則混合</a:t>
            </a:r>
            <a:r>
              <a:rPr lang="zh-TW" altLang="en-US" sz="2400" spc="-11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計算</a:t>
            </a:r>
            <a:endParaRPr lang="zh-TW" altLang="en-US" sz="2400" spc="-11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8457859" y="-65790"/>
            <a:ext cx="696000" cy="4046525"/>
            <a:chOff x="8457859" y="-65790"/>
            <a:chExt cx="696000" cy="4046525"/>
          </a:xfrm>
        </p:grpSpPr>
        <p:grpSp>
          <p:nvGrpSpPr>
            <p:cNvPr id="10" name="群組 9"/>
            <p:cNvGrpSpPr>
              <a:grpSpLocks noChangeAspect="1"/>
            </p:cNvGrpSpPr>
            <p:nvPr/>
          </p:nvGrpSpPr>
          <p:grpSpPr>
            <a:xfrm rot="5400000">
              <a:off x="6809491" y="1636367"/>
              <a:ext cx="3992736" cy="696000"/>
              <a:chOff x="5288888" y="32012"/>
              <a:chExt cx="3442016" cy="600000"/>
            </a:xfrm>
          </p:grpSpPr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8888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5184" y="32012"/>
                <a:ext cx="1497143" cy="600000"/>
              </a:xfrm>
              <a:prstGeom prst="rect">
                <a:avLst/>
              </a:prstGeom>
            </p:spPr>
          </p:pic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3761" y="32012"/>
                <a:ext cx="1497143" cy="600000"/>
              </a:xfrm>
              <a:prstGeom prst="rect">
                <a:avLst/>
              </a:prstGeom>
            </p:spPr>
          </p:pic>
        </p:grpSp>
        <p:sp>
          <p:nvSpPr>
            <p:cNvPr id="11" name="文字方塊 10"/>
            <p:cNvSpPr txBox="1"/>
            <p:nvPr/>
          </p:nvSpPr>
          <p:spPr>
            <a:xfrm>
              <a:off x="8484068" y="-65790"/>
              <a:ext cx="6435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誘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8484068" y="509364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答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8487618" y="1084518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選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8487618" y="1659672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項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8484068" y="2194485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設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8487618" y="2769639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計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8487618" y="3344793"/>
              <a:ext cx="643582" cy="582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TW" altLang="en-US" sz="2800" b="1" dirty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４</a:t>
              </a:r>
              <a:endParaRPr lang="en-US" altLang="zh-TW" sz="2800" b="1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7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968187" y="3297425"/>
            <a:ext cx="7009697" cy="3082424"/>
            <a:chOff x="968187" y="3297425"/>
            <a:chExt cx="7009697" cy="3082424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187" y="3297425"/>
              <a:ext cx="7009697" cy="3082424"/>
            </a:xfrm>
            <a:prstGeom prst="rect">
              <a:avLst/>
            </a:prstGeom>
          </p:spPr>
        </p:pic>
        <p:sp>
          <p:nvSpPr>
            <p:cNvPr id="27" name="文字方塊 26"/>
            <p:cNvSpPr txBox="1"/>
            <p:nvPr/>
          </p:nvSpPr>
          <p:spPr>
            <a:xfrm>
              <a:off x="1720384" y="4583143"/>
              <a:ext cx="5567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TW" altLang="en-US" sz="56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今天的實作任務</a:t>
              </a:r>
              <a:endParaRPr lang="en-US" altLang="zh-TW" sz="56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28" name="直線圖說文字 1 27"/>
          <p:cNvSpPr/>
          <p:nvPr/>
        </p:nvSpPr>
        <p:spPr>
          <a:xfrm>
            <a:off x="968187" y="802156"/>
            <a:ext cx="5318313" cy="752100"/>
          </a:xfrm>
          <a:prstGeom prst="borderCallout1">
            <a:avLst>
              <a:gd name="adj1" fmla="val 118685"/>
              <a:gd name="adj2" fmla="val 14402"/>
              <a:gd name="adj3" fmla="val 387404"/>
              <a:gd name="adj4" fmla="val 25558"/>
            </a:avLst>
          </a:prstGeom>
          <a:solidFill>
            <a:srgbClr val="D60000"/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一：設計誘答選項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9" name="直線圖說文字 1 28"/>
          <p:cNvSpPr/>
          <p:nvPr/>
        </p:nvSpPr>
        <p:spPr>
          <a:xfrm>
            <a:off x="3200400" y="2040436"/>
            <a:ext cx="5143499" cy="752100"/>
          </a:xfrm>
          <a:prstGeom prst="borderCallout1">
            <a:avLst>
              <a:gd name="adj1" fmla="val 122261"/>
              <a:gd name="adj2" fmla="val 27613"/>
              <a:gd name="adj3" fmla="val 230066"/>
              <a:gd name="adj4" fmla="val 22369"/>
            </a:avLst>
          </a:prstGeom>
          <a:solidFill>
            <a:srgbClr val="00800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任務二：修改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題目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類型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2962274" y="1845207"/>
            <a:ext cx="5667375" cy="1126624"/>
          </a:xfrm>
          <a:prstGeom prst="roundRect">
            <a:avLst>
              <a:gd name="adj" fmla="val 50000"/>
            </a:avLst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4" y="3231895"/>
            <a:ext cx="5844824" cy="2792293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4762504" y="388206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75332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0.64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141560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35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94129" y="70886"/>
            <a:ext cx="8960971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概念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理解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63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21024" y="70886"/>
            <a:ext cx="8934076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30539" y="3002420"/>
            <a:ext cx="7483741" cy="28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TW" altLang="en-US" sz="2400" dirty="0">
                <a:latin typeface="+mj-ea"/>
                <a:ea typeface="+mj-ea"/>
              </a:rPr>
              <a:t>將一顆石頭丟入內部長</a:t>
            </a:r>
            <a:r>
              <a:rPr lang="en-US" altLang="zh-TW" sz="2400" dirty="0">
                <a:latin typeface="+mj-ea"/>
                <a:ea typeface="+mj-ea"/>
              </a:rPr>
              <a:t>20</a:t>
            </a:r>
            <a:r>
              <a:rPr lang="zh-TW" altLang="en-US" sz="2400" dirty="0">
                <a:latin typeface="+mj-ea"/>
                <a:ea typeface="+mj-ea"/>
              </a:rPr>
              <a:t>公分，寬</a:t>
            </a:r>
            <a:r>
              <a:rPr lang="en-US" altLang="zh-TW" sz="2400" dirty="0">
                <a:latin typeface="+mj-ea"/>
                <a:ea typeface="+mj-ea"/>
              </a:rPr>
              <a:t>30</a:t>
            </a:r>
            <a:r>
              <a:rPr lang="zh-TW" altLang="en-US" sz="2400" dirty="0">
                <a:latin typeface="+mj-ea"/>
                <a:ea typeface="+mj-ea"/>
              </a:rPr>
              <a:t>公分，高</a:t>
            </a:r>
            <a:r>
              <a:rPr lang="en-US" altLang="zh-TW" sz="2400" dirty="0">
                <a:latin typeface="+mj-ea"/>
                <a:ea typeface="+mj-ea"/>
              </a:rPr>
              <a:t>10</a:t>
            </a:r>
            <a:r>
              <a:rPr lang="zh-TW" altLang="en-US" sz="2400" dirty="0">
                <a:latin typeface="+mj-ea"/>
                <a:ea typeface="+mj-ea"/>
              </a:rPr>
              <a:t>公分的長方體容器中，石頭完全沒入水中，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結果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水位上升了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公分，下列哪個算式可以計算出石頭的體積？</a:t>
            </a:r>
          </a:p>
          <a:p>
            <a:pPr>
              <a:lnSpc>
                <a:spcPct val="140000"/>
              </a:lnSpc>
            </a:pPr>
            <a:endParaRPr lang="en-US" altLang="zh-TW" sz="9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20×30×10      ② </a:t>
            </a:r>
            <a:r>
              <a:rPr lang="en-US" altLang="zh-TW" sz="2400" dirty="0" smtClean="0">
                <a:latin typeface="+mj-ea"/>
              </a:rPr>
              <a:t>20×30×2</a:t>
            </a:r>
            <a:endParaRPr lang="en-US" altLang="zh-TW" sz="24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en-US" altLang="zh-TW" sz="2400" dirty="0" smtClean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</a:rPr>
              <a:t>20×10×2          </a:t>
            </a:r>
            <a:r>
              <a:rPr lang="en-US" altLang="zh-TW" sz="2400" dirty="0" smtClean="0">
                <a:latin typeface="+mj-ea"/>
                <a:ea typeface="+mj-ea"/>
              </a:rPr>
              <a:t>④ 3</a:t>
            </a:r>
            <a:r>
              <a:rPr lang="en-US" altLang="zh-TW" sz="2400" dirty="0" smtClean="0">
                <a:latin typeface="+mj-ea"/>
              </a:rPr>
              <a:t>0×10×2</a:t>
            </a:r>
            <a:endParaRPr lang="en-US" altLang="zh-TW" sz="2400" dirty="0">
              <a:latin typeface="+mj-ea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5227" y="756778"/>
            <a:ext cx="7659053" cy="13763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7010400" y="4640178"/>
            <a:ext cx="2133600" cy="2217822"/>
            <a:chOff x="7010400" y="4640178"/>
            <a:chExt cx="2133600" cy="2217822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0400" y="4640178"/>
              <a:ext cx="2133600" cy="2217822"/>
            </a:xfrm>
            <a:prstGeom prst="rect">
              <a:avLst/>
            </a:prstGeom>
          </p:spPr>
        </p:pic>
        <p:sp>
          <p:nvSpPr>
            <p:cNvPr id="9" name="文字方塊 8"/>
            <p:cNvSpPr txBox="1"/>
            <p:nvPr/>
          </p:nvSpPr>
          <p:spPr>
            <a:xfrm>
              <a:off x="7310127" y="5458476"/>
              <a:ext cx="113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6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參考</a:t>
              </a:r>
              <a:endParaRPr lang="zh-TW" altLang="en-US" sz="4000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768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07576" y="70886"/>
            <a:ext cx="894752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解題思考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1607484" y="4721064"/>
            <a:ext cx="3233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 smtClean="0">
                <a:solidFill>
                  <a:srgbClr val="FFFF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《</a:t>
            </a:r>
            <a:r>
              <a:rPr lang="zh-TW" altLang="en-US" sz="3200" dirty="0" smtClean="0">
                <a:solidFill>
                  <a:srgbClr val="FFFF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層次再提高</a:t>
            </a:r>
            <a:r>
              <a:rPr lang="en-US" altLang="zh-TW" sz="3200" dirty="0" smtClean="0">
                <a:solidFill>
                  <a:srgbClr val="FFFF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》</a:t>
            </a:r>
            <a:endParaRPr lang="zh-TW" altLang="en-US" sz="3200" dirty="0">
              <a:solidFill>
                <a:srgbClr val="FFFF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27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07576" y="70886"/>
            <a:ext cx="894752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30539" y="3002420"/>
            <a:ext cx="7483741" cy="28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TW" altLang="en-US" sz="2400" dirty="0">
                <a:latin typeface="+mj-ea"/>
                <a:ea typeface="+mj-ea"/>
              </a:rPr>
              <a:t>將一顆石頭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丟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入底面積為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600cm</a:t>
            </a:r>
            <a:r>
              <a:rPr lang="en-US" altLang="zh-TW" sz="2400" b="1" baseline="30000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TW" altLang="en-US" sz="2400" dirty="0" smtClean="0">
                <a:latin typeface="+mj-ea"/>
                <a:ea typeface="+mj-ea"/>
              </a:rPr>
              <a:t>的</a:t>
            </a:r>
            <a:r>
              <a:rPr lang="zh-TW" altLang="en-US" sz="2400" dirty="0">
                <a:latin typeface="+mj-ea"/>
                <a:ea typeface="+mj-ea"/>
              </a:rPr>
              <a:t>長方體容器中，石頭完全沒入水中，結果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水位上升了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2cm</a:t>
            </a:r>
            <a:r>
              <a:rPr lang="zh-TW" altLang="en-US" sz="2400" dirty="0" smtClean="0">
                <a:latin typeface="+mj-ea"/>
                <a:ea typeface="+mj-ea"/>
              </a:rPr>
              <a:t>，</a:t>
            </a:r>
            <a:r>
              <a:rPr lang="zh-TW" altLang="en-US" sz="2400" dirty="0">
                <a:latin typeface="+mj-ea"/>
                <a:ea typeface="+mj-ea"/>
              </a:rPr>
              <a:t>若將它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丟入底面積為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150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</a:rPr>
              <a:t>cm</a:t>
            </a:r>
            <a:r>
              <a:rPr lang="en-US" altLang="zh-TW" sz="2400" b="1" baseline="30000" dirty="0">
                <a:solidFill>
                  <a:srgbClr val="FF0000"/>
                </a:solidFill>
                <a:latin typeface="+mj-ea"/>
              </a:rPr>
              <a:t>2</a:t>
            </a:r>
            <a:r>
              <a:rPr lang="zh-TW" altLang="en-US" sz="2400" dirty="0" smtClean="0">
                <a:latin typeface="+mj-ea"/>
                <a:ea typeface="+mj-ea"/>
              </a:rPr>
              <a:t>的</a:t>
            </a:r>
            <a:r>
              <a:rPr lang="zh-TW" altLang="en-US" sz="2400" dirty="0">
                <a:latin typeface="+mj-ea"/>
                <a:ea typeface="+mj-ea"/>
              </a:rPr>
              <a:t>長方體容器中，石頭完全沒入水中，則水位上升</a:t>
            </a:r>
            <a:r>
              <a:rPr lang="zh-TW" altLang="en-US" sz="2400" dirty="0" smtClean="0">
                <a:latin typeface="+mj-ea"/>
                <a:ea typeface="+mj-ea"/>
              </a:rPr>
              <a:t>多少？（無溢出的情況下）</a:t>
            </a:r>
            <a:endParaRPr lang="en-US" altLang="zh-TW" sz="24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endParaRPr lang="en-US" altLang="zh-TW" sz="9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0.5 cm      ② </a:t>
            </a:r>
            <a:r>
              <a:rPr lang="en-US" altLang="zh-TW" sz="2400" dirty="0" smtClean="0">
                <a:latin typeface="+mj-ea"/>
              </a:rPr>
              <a:t>4cm     </a:t>
            </a:r>
            <a:r>
              <a:rPr lang="en-US" altLang="zh-TW" sz="2400" dirty="0" smtClean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</a:rPr>
              <a:t>6cm       </a:t>
            </a:r>
            <a:r>
              <a:rPr lang="en-US" altLang="zh-TW" sz="2400" dirty="0" smtClean="0">
                <a:latin typeface="+mj-ea"/>
                <a:ea typeface="+mj-ea"/>
              </a:rPr>
              <a:t>④ 8cm</a:t>
            </a:r>
            <a:endParaRPr lang="en-US" altLang="zh-TW" sz="2400" dirty="0">
              <a:latin typeface="+mj-ea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5227" y="756778"/>
            <a:ext cx="7659053" cy="13763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7010400" y="4640178"/>
            <a:ext cx="2133600" cy="2217822"/>
            <a:chOff x="7010400" y="4640178"/>
            <a:chExt cx="2133600" cy="221782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0400" y="4640178"/>
              <a:ext cx="2133600" cy="2217822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7310127" y="5458476"/>
              <a:ext cx="113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6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參考</a:t>
              </a:r>
              <a:endParaRPr lang="zh-TW" altLang="en-US" sz="4000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13" name="文字方塊 12"/>
          <p:cNvSpPr txBox="1"/>
          <p:nvPr/>
        </p:nvSpPr>
        <p:spPr>
          <a:xfrm>
            <a:off x="3776943" y="2341673"/>
            <a:ext cx="3233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 smtClean="0">
                <a:solidFill>
                  <a:srgbClr val="008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《</a:t>
            </a:r>
            <a:r>
              <a:rPr lang="zh-TW" altLang="en-US" sz="3200" dirty="0" smtClean="0">
                <a:solidFill>
                  <a:srgbClr val="008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高層次思考題</a:t>
            </a:r>
            <a:r>
              <a:rPr lang="en-US" altLang="zh-TW" sz="3200" dirty="0" smtClean="0">
                <a:solidFill>
                  <a:srgbClr val="008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》</a:t>
            </a:r>
            <a:endParaRPr lang="zh-TW" altLang="en-US" sz="3200" dirty="0">
              <a:solidFill>
                <a:srgbClr val="008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3079376" y="3096728"/>
            <a:ext cx="2474259" cy="439849"/>
          </a:xfrm>
          <a:prstGeom prst="roundRect">
            <a:avLst/>
          </a:prstGeom>
          <a:noFill/>
          <a:ln w="571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930539" y="4147649"/>
            <a:ext cx="2474259" cy="439849"/>
          </a:xfrm>
          <a:prstGeom prst="roundRect">
            <a:avLst/>
          </a:prstGeom>
          <a:noFill/>
          <a:ln w="571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963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animBg="1"/>
      <p:bldP spid="1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1" y="3231895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843187" y="505898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4751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0.61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63861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0.62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sp>
        <p:nvSpPr>
          <p:cNvPr id="10" name="圓角矩形 9"/>
          <p:cNvSpPr/>
          <p:nvPr/>
        </p:nvSpPr>
        <p:spPr>
          <a:xfrm>
            <a:off x="4128247" y="826434"/>
            <a:ext cx="1707777" cy="439849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3478311" y="1281279"/>
            <a:ext cx="945772" cy="439849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74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概念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理解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圓角矩形 10"/>
          <p:cNvSpPr/>
          <p:nvPr/>
        </p:nvSpPr>
        <p:spPr>
          <a:xfrm>
            <a:off x="3778624" y="110370"/>
            <a:ext cx="2541495" cy="439849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279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930539" y="3002420"/>
            <a:ext cx="74837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曉華每天</a:t>
            </a:r>
            <a:r>
              <a:rPr lang="zh-TW" altLang="en-US" sz="2400" dirty="0" smtClean="0">
                <a:latin typeface="+mj-ea"/>
                <a:ea typeface="+mj-ea"/>
              </a:rPr>
              <a:t>存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43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，小</a:t>
            </a:r>
            <a:r>
              <a:rPr lang="zh-TW" altLang="en-US" sz="2400" dirty="0" smtClean="0">
                <a:latin typeface="+mj-ea"/>
                <a:ea typeface="+mj-ea"/>
              </a:rPr>
              <a:t>明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每天存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57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，請問下列哪個算式</a:t>
            </a:r>
            <a:r>
              <a:rPr lang="zh-TW" altLang="en-US" sz="2400" b="1" u="sng" dirty="0">
                <a:latin typeface="+mj-ea"/>
                <a:ea typeface="+mj-ea"/>
              </a:rPr>
              <a:t>不能</a:t>
            </a:r>
            <a:r>
              <a:rPr lang="zh-TW" altLang="en-US" sz="2400" dirty="0">
                <a:latin typeface="+mj-ea"/>
                <a:ea typeface="+mj-ea"/>
              </a:rPr>
              <a:t>算出兩</a:t>
            </a:r>
            <a:r>
              <a:rPr lang="zh-TW" altLang="en-US" sz="2400" dirty="0" smtClean="0">
                <a:latin typeface="+mj-ea"/>
                <a:ea typeface="+mj-ea"/>
              </a:rPr>
              <a:t>個人</a:t>
            </a:r>
            <a:r>
              <a:rPr lang="en-US" altLang="zh-TW" sz="2400" dirty="0" smtClean="0">
                <a:latin typeface="+mj-ea"/>
                <a:ea typeface="+mj-ea"/>
              </a:rPr>
              <a:t>1</a:t>
            </a:r>
            <a:r>
              <a:rPr lang="zh-TW" altLang="en-US" sz="2400" dirty="0" smtClean="0">
                <a:latin typeface="+mj-ea"/>
                <a:ea typeface="+mj-ea"/>
              </a:rPr>
              <a:t>週</a:t>
            </a:r>
            <a:r>
              <a:rPr lang="zh-TW" altLang="en-US" sz="2400" dirty="0">
                <a:latin typeface="+mj-ea"/>
                <a:ea typeface="+mj-ea"/>
              </a:rPr>
              <a:t>後一共存了</a:t>
            </a:r>
            <a:r>
              <a:rPr lang="zh-TW" altLang="en-US" sz="2400" dirty="0" smtClean="0">
                <a:latin typeface="+mj-ea"/>
                <a:ea typeface="+mj-ea"/>
              </a:rPr>
              <a:t>多少元？</a:t>
            </a:r>
            <a:endParaRPr lang="zh-TW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en-US" altLang="zh-TW" sz="2400" dirty="0">
                <a:latin typeface="+mj-ea"/>
                <a:ea typeface="+mj-ea"/>
              </a:rPr>
              <a:t>( </a:t>
            </a:r>
            <a:r>
              <a:rPr lang="en-US" altLang="zh-TW" sz="2400" dirty="0" smtClean="0">
                <a:latin typeface="+mj-ea"/>
                <a:ea typeface="+mj-ea"/>
              </a:rPr>
              <a:t>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57 )×7            </a:t>
            </a:r>
            <a:r>
              <a:rPr lang="en-US" altLang="zh-TW" sz="2400" dirty="0">
                <a:latin typeface="+mj-ea"/>
                <a:ea typeface="+mj-ea"/>
              </a:rPr>
              <a:t>② </a:t>
            </a:r>
            <a:r>
              <a:rPr lang="en-US" altLang="zh-TW" sz="2400" dirty="0" smtClean="0">
                <a:latin typeface="+mj-ea"/>
                <a:ea typeface="+mj-ea"/>
              </a:rPr>
              <a:t> 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57×7</a:t>
            </a:r>
            <a:endParaRPr lang="en-US" altLang="zh-TW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  <a:ea typeface="+mj-ea"/>
              </a:rPr>
              <a:t> 43×7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57×7          </a:t>
            </a:r>
            <a:r>
              <a:rPr lang="en-US" altLang="zh-TW" sz="2400" dirty="0">
                <a:latin typeface="+mj-ea"/>
                <a:ea typeface="+mj-ea"/>
              </a:rPr>
              <a:t>④ </a:t>
            </a:r>
            <a:r>
              <a:rPr lang="en-US" altLang="zh-TW" sz="2400" dirty="0" smtClean="0">
                <a:latin typeface="+mj-ea"/>
                <a:ea typeface="+mj-ea"/>
              </a:rPr>
              <a:t> 7×( 43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57 )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68148" y="705563"/>
            <a:ext cx="7492344" cy="1424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7010400" y="4640178"/>
            <a:ext cx="2133600" cy="2217822"/>
            <a:chOff x="7010400" y="4640178"/>
            <a:chExt cx="2133600" cy="2217822"/>
          </a:xfrm>
        </p:grpSpPr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0400" y="4640178"/>
              <a:ext cx="2133600" cy="2217822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7310127" y="5458476"/>
              <a:ext cx="113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6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參考</a:t>
              </a:r>
              <a:endParaRPr lang="zh-TW" altLang="en-US" sz="4000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44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0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zh-TW" altLang="en-US" u="sng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1176865" y="1735391"/>
            <a:ext cx="709307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 係指對數學問題的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解題能力</a:t>
            </a:r>
            <a:r>
              <a:rPr lang="zh-TW" altLang="en-US" dirty="0">
                <a:latin typeface="+mj-ea"/>
                <a:ea typeface="+mj-ea"/>
              </a:rPr>
              <a:t>，此類試題是測驗</a:t>
            </a:r>
            <a:r>
              <a:rPr lang="zh-TW" altLang="en-US" dirty="0" smtClean="0">
                <a:latin typeface="+mj-ea"/>
                <a:ea typeface="+mj-ea"/>
              </a:rPr>
              <a:t>學生</a:t>
            </a:r>
            <a:r>
              <a:rPr lang="zh-TW" altLang="en-US" dirty="0">
                <a:latin typeface="+mj-ea"/>
                <a:ea typeface="+mj-ea"/>
              </a:rPr>
              <a:t>是否能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瞭解題目</a:t>
            </a:r>
            <a:r>
              <a:rPr lang="zh-TW" altLang="en-US" dirty="0">
                <a:latin typeface="+mj-ea"/>
                <a:ea typeface="+mj-ea"/>
              </a:rPr>
              <a:t>及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組織相關的數學知識</a:t>
            </a:r>
            <a:r>
              <a:rPr lang="zh-TW" altLang="en-US" dirty="0">
                <a:latin typeface="+mj-ea"/>
                <a:ea typeface="+mj-ea"/>
              </a:rPr>
              <a:t>，來進行</a:t>
            </a:r>
            <a:r>
              <a:rPr lang="zh-TW" altLang="en-US" dirty="0" smtClean="0">
                <a:latin typeface="+mj-ea"/>
                <a:ea typeface="+mj-ea"/>
              </a:rPr>
              <a:t>解題</a:t>
            </a:r>
            <a:r>
              <a:rPr lang="zh-TW" altLang="en-US" dirty="0">
                <a:latin typeface="+mj-ea"/>
                <a:ea typeface="+mj-ea"/>
              </a:rPr>
              <a:t>思考，並採取適當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解題策略</a:t>
            </a:r>
            <a:r>
              <a:rPr lang="zh-TW" altLang="en-US" dirty="0">
                <a:latin typeface="+mj-ea"/>
                <a:ea typeface="+mj-ea"/>
              </a:rPr>
              <a:t>且使用數學語言表達</a:t>
            </a:r>
            <a:r>
              <a:rPr lang="zh-TW" altLang="en-US" dirty="0" smtClean="0">
                <a:latin typeface="+mj-ea"/>
                <a:ea typeface="+mj-ea"/>
              </a:rPr>
              <a:t>解題</a:t>
            </a:r>
            <a:r>
              <a:rPr lang="zh-TW" altLang="en-US" dirty="0">
                <a:latin typeface="+mj-ea"/>
                <a:ea typeface="+mj-ea"/>
              </a:rPr>
              <a:t>過程。一般而言，</a:t>
            </a:r>
            <a:r>
              <a:rPr lang="zh-TW" altLang="en-US" b="1" dirty="0">
                <a:solidFill>
                  <a:srgbClr val="0033CC"/>
                </a:solidFill>
                <a:latin typeface="+mj-ea"/>
                <a:ea typeface="+mj-ea"/>
              </a:rPr>
              <a:t>這部份的數學能力表現通常</a:t>
            </a:r>
            <a:r>
              <a:rPr lang="zh-TW" altLang="en-US" b="1" dirty="0" smtClean="0">
                <a:solidFill>
                  <a:srgbClr val="0033CC"/>
                </a:solidFill>
                <a:latin typeface="+mj-ea"/>
                <a:ea typeface="+mj-ea"/>
              </a:rPr>
              <a:t>需要數學</a:t>
            </a:r>
            <a:r>
              <a:rPr lang="zh-TW" altLang="en-US" b="1" dirty="0">
                <a:solidFill>
                  <a:srgbClr val="0033CC"/>
                </a:solidFill>
                <a:latin typeface="+mj-ea"/>
                <a:ea typeface="+mj-ea"/>
              </a:rPr>
              <a:t>的概念理解和程序執行的基礎來充實</a:t>
            </a:r>
            <a:r>
              <a:rPr lang="zh-TW" altLang="en-US" dirty="0">
                <a:latin typeface="+mj-ea"/>
                <a:ea typeface="+mj-ea"/>
              </a:rPr>
              <a:t>。</a:t>
            </a:r>
            <a:endParaRPr lang="zh-TW" altLang="en-US" b="1" dirty="0" smtClean="0">
              <a:latin typeface="+mj-ea"/>
              <a:ea typeface="+mj-ea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28" y="4824679"/>
            <a:ext cx="7524000" cy="130344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86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程序執行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51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/>
        </p:nvGrpSpPr>
        <p:grpSpPr>
          <a:xfrm>
            <a:off x="7010400" y="4640178"/>
            <a:ext cx="2133600" cy="2217822"/>
            <a:chOff x="7010400" y="4640178"/>
            <a:chExt cx="2133600" cy="2217822"/>
          </a:xfrm>
        </p:grpSpPr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0400" y="4640178"/>
              <a:ext cx="2133600" cy="2217822"/>
            </a:xfrm>
            <a:prstGeom prst="rect">
              <a:avLst/>
            </a:prstGeom>
          </p:spPr>
        </p:pic>
        <p:sp>
          <p:nvSpPr>
            <p:cNvPr id="16" name="文字方塊 15"/>
            <p:cNvSpPr txBox="1"/>
            <p:nvPr/>
          </p:nvSpPr>
          <p:spPr>
            <a:xfrm>
              <a:off x="7310127" y="5458476"/>
              <a:ext cx="113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6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參考</a:t>
              </a:r>
              <a:endParaRPr lang="zh-TW" altLang="en-US" sz="4000" dirty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68148" y="705563"/>
            <a:ext cx="7492344" cy="1424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930539" y="3002420"/>
            <a:ext cx="7483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曉華每天</a:t>
            </a:r>
            <a:r>
              <a:rPr lang="zh-TW" altLang="en-US" sz="2400" dirty="0" smtClean="0">
                <a:latin typeface="+mj-ea"/>
                <a:ea typeface="+mj-ea"/>
              </a:rPr>
              <a:t>存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43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，小</a:t>
            </a:r>
            <a:r>
              <a:rPr lang="zh-TW" altLang="en-US" sz="2400" dirty="0" smtClean="0">
                <a:latin typeface="+mj-ea"/>
                <a:ea typeface="+mj-ea"/>
              </a:rPr>
              <a:t>明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每天存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57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 smtClean="0">
                <a:latin typeface="+mj-ea"/>
                <a:ea typeface="+mj-ea"/>
              </a:rPr>
              <a:t>，兩個人</a:t>
            </a:r>
            <a:r>
              <a:rPr lang="en-US" altLang="zh-TW" sz="2400" dirty="0" smtClean="0">
                <a:latin typeface="+mj-ea"/>
                <a:ea typeface="+mj-ea"/>
              </a:rPr>
              <a:t>1</a:t>
            </a:r>
            <a:r>
              <a:rPr lang="zh-TW" altLang="en-US" sz="2400" dirty="0" smtClean="0">
                <a:latin typeface="+mj-ea"/>
                <a:ea typeface="+mj-ea"/>
              </a:rPr>
              <a:t>週後相差多少元？</a:t>
            </a:r>
            <a:endParaRPr lang="zh-TW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14      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② 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</a:rPr>
              <a:t>98 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</a:rPr>
              <a:t>     </a:t>
            </a:r>
            <a:r>
              <a:rPr lang="en-US" altLang="zh-TW" sz="2400" dirty="0" smtClean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</a:rPr>
              <a:t>100</a:t>
            </a:r>
            <a:r>
              <a:rPr lang="en-US" altLang="zh-TW" sz="2400" dirty="0" smtClean="0">
                <a:latin typeface="+mj-ea"/>
                <a:ea typeface="+mj-ea"/>
              </a:rPr>
              <a:t>     ④  700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3" name="矩形圖說文字 2"/>
          <p:cNvSpPr/>
          <p:nvPr/>
        </p:nvSpPr>
        <p:spPr>
          <a:xfrm>
            <a:off x="2289989" y="5240908"/>
            <a:ext cx="3827137" cy="628286"/>
          </a:xfrm>
          <a:prstGeom prst="wedgeRectCallout">
            <a:avLst>
              <a:gd name="adj1" fmla="val -2999"/>
              <a:gd name="adj2" fmla="val -159376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沒注意到一週且問相差</a:t>
            </a:r>
          </a:p>
        </p:txBody>
      </p:sp>
      <p:sp>
        <p:nvSpPr>
          <p:cNvPr id="17" name="矩形圖說文字 16"/>
          <p:cNvSpPr/>
          <p:nvPr/>
        </p:nvSpPr>
        <p:spPr>
          <a:xfrm>
            <a:off x="612990" y="5294446"/>
            <a:ext cx="2426046" cy="628286"/>
          </a:xfrm>
          <a:prstGeom prst="wedgeRectCallout">
            <a:avLst>
              <a:gd name="adj1" fmla="val -9495"/>
              <a:gd name="adj2" fmla="val -159494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沒注意到</a:t>
            </a:r>
            <a:r>
              <a:rPr lang="en-US" altLang="zh-TW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週</a:t>
            </a:r>
            <a:endParaRPr lang="zh-TW" altLang="en-US" sz="28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8" name="矩形圖說文字 17"/>
          <p:cNvSpPr/>
          <p:nvPr/>
        </p:nvSpPr>
        <p:spPr>
          <a:xfrm>
            <a:off x="3751729" y="5267677"/>
            <a:ext cx="2812034" cy="628286"/>
          </a:xfrm>
          <a:prstGeom prst="wedgeRectCallout">
            <a:avLst>
              <a:gd name="adj1" fmla="val 10432"/>
              <a:gd name="adj2" fmla="val -157235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沒注意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到問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相差</a:t>
            </a:r>
          </a:p>
        </p:txBody>
      </p:sp>
    </p:spTree>
    <p:extLst>
      <p:ext uri="{BB962C8B-B14F-4D97-AF65-F5344CB8AC3E}">
        <p14:creationId xmlns:p14="http://schemas.microsoft.com/office/powerpoint/2010/main" val="75385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966" y="2146763"/>
            <a:ext cx="6686550" cy="104775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1069392" y="1697222"/>
            <a:ext cx="7009697" cy="3082424"/>
            <a:chOff x="968187" y="3297425"/>
            <a:chExt cx="7009697" cy="3082424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187" y="3297425"/>
              <a:ext cx="7009697" cy="3082424"/>
            </a:xfrm>
            <a:prstGeom prst="rect">
              <a:avLst/>
            </a:prstGeom>
          </p:spPr>
        </p:pic>
        <p:sp>
          <p:nvSpPr>
            <p:cNvPr id="27" name="文字方塊 26"/>
            <p:cNvSpPr txBox="1"/>
            <p:nvPr/>
          </p:nvSpPr>
          <p:spPr>
            <a:xfrm>
              <a:off x="1714148" y="4435225"/>
              <a:ext cx="5889812" cy="1315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TW" altLang="en-US" sz="48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修改題目</a:t>
              </a:r>
              <a:r>
                <a:rPr lang="zh-TW" altLang="en-US" sz="60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類型層次</a:t>
              </a:r>
              <a:r>
                <a:rPr lang="zh-TW" altLang="en-US" sz="48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endParaRPr lang="en-US" altLang="zh-TW" sz="48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16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5-n-04 </a:t>
            </a:r>
            <a:r>
              <a:rPr lang="zh-TW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理解因數和倍數。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12615" y="1114856"/>
            <a:ext cx="768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下列哪一個數是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的倍數？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0001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11011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3"/>
          <a:srcRect r="18076" b="15783"/>
          <a:stretch/>
        </p:blipFill>
        <p:spPr>
          <a:xfrm>
            <a:off x="3675900" y="2534298"/>
            <a:ext cx="4454717" cy="2512072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5217458" y="319845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6112652" y="3385225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2" name="向上箭號圖說文字 11"/>
          <p:cNvSpPr/>
          <p:nvPr/>
        </p:nvSpPr>
        <p:spPr>
          <a:xfrm>
            <a:off x="7154741" y="3385225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6569296" y="487733"/>
            <a:ext cx="1968845" cy="2046565"/>
            <a:chOff x="336181" y="4300451"/>
            <a:chExt cx="1968845" cy="204656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6181" y="4300451"/>
              <a:ext cx="1968845" cy="2046565"/>
            </a:xfrm>
            <a:prstGeom prst="rect">
              <a:avLst/>
            </a:prstGeom>
          </p:spPr>
        </p:pic>
        <p:sp>
          <p:nvSpPr>
            <p:cNvPr id="15" name="文字方塊 14"/>
            <p:cNvSpPr txBox="1"/>
            <p:nvPr/>
          </p:nvSpPr>
          <p:spPr>
            <a:xfrm rot="253666">
              <a:off x="538811" y="5114954"/>
              <a:ext cx="1329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000" dirty="0" smtClean="0">
                  <a:solidFill>
                    <a:srgbClr val="CC0000"/>
                  </a:solidFill>
                  <a:latin typeface="華康海報體W9" panose="040B0909000000000000" pitchFamily="81" charset="-120"/>
                  <a:ea typeface="華康海報體W9" panose="040B0909000000000000" pitchFamily="81" charset="-120"/>
                </a:rPr>
                <a:t>修題</a:t>
              </a:r>
              <a:endParaRPr lang="zh-TW" altLang="en-US" sz="4000" dirty="0">
                <a:solidFill>
                  <a:srgbClr val="CC0000"/>
                </a:solidFill>
                <a:latin typeface="華康海報體W9" panose="040B0909000000000000" pitchFamily="81" charset="-120"/>
                <a:ea typeface="華康海報體W9" panose="040B0909000000000000" pitchFamily="81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91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-1" y="-2"/>
            <a:ext cx="5266281" cy="1485901"/>
            <a:chOff x="0" y="-1"/>
            <a:chExt cx="3975712" cy="1121762"/>
          </a:xfrm>
        </p:grpSpPr>
        <p:grpSp>
          <p:nvGrpSpPr>
            <p:cNvPr id="10" name="群組 9"/>
            <p:cNvGrpSpPr/>
            <p:nvPr/>
          </p:nvGrpSpPr>
          <p:grpSpPr>
            <a:xfrm>
              <a:off x="0" y="-1"/>
              <a:ext cx="3975712" cy="1121762"/>
              <a:chOff x="0" y="-1"/>
              <a:chExt cx="3975712" cy="1121762"/>
            </a:xfrm>
          </p:grpSpPr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2572735" cy="1121761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981"/>
              <a:stretch/>
            </p:blipFill>
            <p:spPr>
              <a:xfrm>
                <a:off x="2380130" y="-1"/>
                <a:ext cx="1595582" cy="1121761"/>
              </a:xfrm>
              <a:prstGeom prst="rect">
                <a:avLst/>
              </a:prstGeom>
            </p:spPr>
          </p:pic>
        </p:grpSp>
        <p:sp>
          <p:nvSpPr>
            <p:cNvPr id="20" name="文字方塊 19"/>
            <p:cNvSpPr txBox="1"/>
            <p:nvPr/>
          </p:nvSpPr>
          <p:spPr>
            <a:xfrm>
              <a:off x="941294" y="299269"/>
              <a:ext cx="2958252" cy="487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老師們的實作分享</a:t>
              </a:r>
              <a:endPara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29" y="57810"/>
              <a:ext cx="709425" cy="792887"/>
            </a:xfrm>
            <a:prstGeom prst="rect">
              <a:avLst/>
            </a:prstGeom>
          </p:spPr>
        </p:pic>
      </p:grpSp>
      <p:sp>
        <p:nvSpPr>
          <p:cNvPr id="24" name="文字方塊 23"/>
          <p:cNvSpPr txBox="1"/>
          <p:nvPr/>
        </p:nvSpPr>
        <p:spPr>
          <a:xfrm>
            <a:off x="807273" y="1126844"/>
            <a:ext cx="768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下列哪一個數是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的倍數？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0001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11011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3206120" y="1805738"/>
            <a:ext cx="4892060" cy="4398114"/>
            <a:chOff x="3206120" y="1805738"/>
            <a:chExt cx="4892060" cy="4398114"/>
          </a:xfrm>
        </p:grpSpPr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06120" y="1805738"/>
              <a:ext cx="4892060" cy="4398114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橢圓 24"/>
            <p:cNvSpPr/>
            <p:nvPr/>
          </p:nvSpPr>
          <p:spPr>
            <a:xfrm>
              <a:off x="4959272" y="3263705"/>
              <a:ext cx="614015" cy="43609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7249961" y="2051539"/>
              <a:ext cx="726421" cy="60725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28" name="圖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804" y="4417818"/>
            <a:ext cx="2448388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1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-1" y="-2"/>
            <a:ext cx="5266281" cy="1485901"/>
            <a:chOff x="0" y="-1"/>
            <a:chExt cx="3975712" cy="1121762"/>
          </a:xfrm>
        </p:grpSpPr>
        <p:grpSp>
          <p:nvGrpSpPr>
            <p:cNvPr id="10" name="群組 9"/>
            <p:cNvGrpSpPr/>
            <p:nvPr/>
          </p:nvGrpSpPr>
          <p:grpSpPr>
            <a:xfrm>
              <a:off x="0" y="-1"/>
              <a:ext cx="3975712" cy="1121762"/>
              <a:chOff x="0" y="-1"/>
              <a:chExt cx="3975712" cy="1121762"/>
            </a:xfrm>
          </p:grpSpPr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2572735" cy="1121761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981"/>
              <a:stretch/>
            </p:blipFill>
            <p:spPr>
              <a:xfrm>
                <a:off x="2380130" y="-1"/>
                <a:ext cx="1595582" cy="1121761"/>
              </a:xfrm>
              <a:prstGeom prst="rect">
                <a:avLst/>
              </a:prstGeom>
            </p:spPr>
          </p:pic>
        </p:grpSp>
        <p:sp>
          <p:nvSpPr>
            <p:cNvPr id="20" name="文字方塊 19"/>
            <p:cNvSpPr txBox="1"/>
            <p:nvPr/>
          </p:nvSpPr>
          <p:spPr>
            <a:xfrm>
              <a:off x="941294" y="299269"/>
              <a:ext cx="2958252" cy="487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老師們的實作分享</a:t>
              </a:r>
              <a:endPara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29" y="57810"/>
              <a:ext cx="709425" cy="792887"/>
            </a:xfrm>
            <a:prstGeom prst="rect">
              <a:avLst/>
            </a:prstGeom>
          </p:spPr>
        </p:pic>
      </p:grpSp>
      <p:sp>
        <p:nvSpPr>
          <p:cNvPr id="24" name="文字方塊 23"/>
          <p:cNvSpPr txBox="1"/>
          <p:nvPr/>
        </p:nvSpPr>
        <p:spPr>
          <a:xfrm>
            <a:off x="807273" y="1126844"/>
            <a:ext cx="768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下列哪一個數是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的倍數？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0001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11011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120" y="1805738"/>
            <a:ext cx="5015581" cy="442001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橢圓 13"/>
          <p:cNvSpPr/>
          <p:nvPr/>
        </p:nvSpPr>
        <p:spPr>
          <a:xfrm>
            <a:off x="4959272" y="3263705"/>
            <a:ext cx="614015" cy="436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6771659" y="2051539"/>
            <a:ext cx="726421" cy="6072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804" y="4417818"/>
            <a:ext cx="2448388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-1" y="-2"/>
            <a:ext cx="5266281" cy="1485901"/>
            <a:chOff x="0" y="-1"/>
            <a:chExt cx="3975712" cy="1121762"/>
          </a:xfrm>
        </p:grpSpPr>
        <p:grpSp>
          <p:nvGrpSpPr>
            <p:cNvPr id="10" name="群組 9"/>
            <p:cNvGrpSpPr/>
            <p:nvPr/>
          </p:nvGrpSpPr>
          <p:grpSpPr>
            <a:xfrm>
              <a:off x="0" y="-1"/>
              <a:ext cx="3975712" cy="1121762"/>
              <a:chOff x="0" y="-1"/>
              <a:chExt cx="3975712" cy="1121762"/>
            </a:xfrm>
          </p:grpSpPr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2572735" cy="1121761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981"/>
              <a:stretch/>
            </p:blipFill>
            <p:spPr>
              <a:xfrm>
                <a:off x="2380130" y="-1"/>
                <a:ext cx="1595582" cy="1121761"/>
              </a:xfrm>
              <a:prstGeom prst="rect">
                <a:avLst/>
              </a:prstGeom>
            </p:spPr>
          </p:pic>
        </p:grpSp>
        <p:sp>
          <p:nvSpPr>
            <p:cNvPr id="20" name="文字方塊 19"/>
            <p:cNvSpPr txBox="1"/>
            <p:nvPr/>
          </p:nvSpPr>
          <p:spPr>
            <a:xfrm>
              <a:off x="941294" y="299269"/>
              <a:ext cx="2958252" cy="487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老師們的實作分享</a:t>
              </a:r>
              <a:endPara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29" y="57810"/>
              <a:ext cx="709425" cy="792887"/>
            </a:xfrm>
            <a:prstGeom prst="rect">
              <a:avLst/>
            </a:prstGeom>
          </p:spPr>
        </p:pic>
      </p:grpSp>
      <p:sp>
        <p:nvSpPr>
          <p:cNvPr id="24" name="文字方塊 23"/>
          <p:cNvSpPr txBox="1"/>
          <p:nvPr/>
        </p:nvSpPr>
        <p:spPr>
          <a:xfrm>
            <a:off x="807273" y="1126844"/>
            <a:ext cx="768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下列哪一個數是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的倍數？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0001</a:t>
            </a: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11011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4959272" y="3263705"/>
            <a:ext cx="614015" cy="436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6771659" y="2051539"/>
            <a:ext cx="726421" cy="6072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04" y="4417818"/>
            <a:ext cx="2448388" cy="1819048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4397" y="1882314"/>
            <a:ext cx="5314286" cy="427256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橢圓 17"/>
          <p:cNvSpPr/>
          <p:nvPr/>
        </p:nvSpPr>
        <p:spPr>
          <a:xfrm>
            <a:off x="4959272" y="3349543"/>
            <a:ext cx="614015" cy="4360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7419338" y="2051539"/>
            <a:ext cx="726421" cy="6072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861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706169" y="707373"/>
            <a:ext cx="7063791" cy="836639"/>
          </a:xfrm>
          <a:prstGeom prst="rect">
            <a:avLst/>
          </a:prstGeom>
          <a:solidFill>
            <a:srgbClr val="C00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4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【</a:t>
            </a:r>
            <a:r>
              <a:rPr lang="zh-TW" altLang="en-US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修改類型層次</a:t>
            </a:r>
            <a:r>
              <a:rPr lang="en-US" altLang="zh-TW" sz="4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】</a:t>
            </a:r>
            <a:r>
              <a:rPr lang="zh-TW" altLang="en-US" sz="4400" dirty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六</a:t>
            </a:r>
            <a:r>
              <a:rPr lang="zh-TW" altLang="en-US" sz="4400" dirty="0" smtClean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擇一</a:t>
            </a:r>
            <a:endParaRPr lang="zh-TW" altLang="en-US" sz="44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720176" y="1747687"/>
            <a:ext cx="7832153" cy="707886"/>
            <a:chOff x="834278" y="1881037"/>
            <a:chExt cx="7832153" cy="707886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1576093" y="1881037"/>
              <a:ext cx="70903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先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個別思考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試作，再小組相互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分享交流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。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1" name="向右箭號 10"/>
            <p:cNvSpPr/>
            <p:nvPr/>
          </p:nvSpPr>
          <p:spPr>
            <a:xfrm>
              <a:off x="834278" y="2041297"/>
              <a:ext cx="712694" cy="430035"/>
            </a:xfrm>
            <a:prstGeom prst="rightArrow">
              <a:avLst/>
            </a:prstGeom>
            <a:solidFill>
              <a:srgbClr val="0033CC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1238646" y="2492602"/>
            <a:ext cx="6524427" cy="3746848"/>
            <a:chOff x="259849" y="2694347"/>
            <a:chExt cx="8305985" cy="4769961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148" y="2694347"/>
              <a:ext cx="2692771" cy="2329054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9452" y="2724552"/>
              <a:ext cx="2700692" cy="2324514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7677" y="2727987"/>
              <a:ext cx="2704652" cy="233359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9849" y="5144333"/>
              <a:ext cx="2708612" cy="2315434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3412" y="5135253"/>
              <a:ext cx="2696732" cy="232905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9102" y="5135253"/>
              <a:ext cx="2696732" cy="23245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855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763877" y="1670259"/>
            <a:ext cx="7684616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TW" altLang="en-US" sz="28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下面的敘述哪一個是合理的？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TW" altLang="en-US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①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一個小朋友每次使用漱口水</a:t>
            </a:r>
            <a:r>
              <a:rPr lang="en-US" altLang="zh-TW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100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毫公升。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TW" altLang="en-US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②</a:t>
            </a:r>
            <a:r>
              <a:rPr lang="en-US" altLang="zh-TW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1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瓶養樂多大約</a:t>
            </a:r>
            <a:r>
              <a:rPr lang="en-US" altLang="zh-TW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100</a:t>
            </a:r>
            <a:r>
              <a:rPr lang="zh-TW" altLang="en-US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公升。</a:t>
            </a:r>
            <a:endParaRPr lang="en-US" altLang="zh-TW" sz="2400" dirty="0" smtClean="0"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TW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③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一瓶鮮奶的</a:t>
            </a:r>
            <a:r>
              <a:rPr lang="zh-TW" altLang="en-US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容量是</a:t>
            </a:r>
            <a:r>
              <a:rPr lang="en-US" altLang="zh-TW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0.2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公升。 </a:t>
            </a:r>
            <a:endParaRPr lang="en-US" altLang="zh-TW" sz="2400" dirty="0" smtClean="0"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TW" altLang="en-US" sz="2400" dirty="0" smtClean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④游泳池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的容量是</a:t>
            </a:r>
            <a:r>
              <a:rPr lang="en-US" altLang="zh-TW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10ml</a:t>
            </a:r>
            <a:r>
              <a:rPr lang="zh-TW" altLang="en-US" sz="2400" dirty="0"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。</a:t>
            </a:r>
            <a:endParaRPr lang="en-US" altLang="zh-TW" sz="2400" dirty="0"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endParaRPr lang="en-US" altLang="zh-TW" sz="2400" dirty="0"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25000"/>
              </a:lnSpc>
            </a:pPr>
            <a:endParaRPr lang="zh-TW" altLang="en-US" sz="2800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endParaRPr lang="en-US" altLang="zh-TW" sz="2800" dirty="0" smtClean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zh-TW" sz="2800" dirty="0">
              <a:solidFill>
                <a:srgbClr val="002060"/>
              </a:solidFill>
              <a:latin typeface="華康中特圓體" panose="020F0809000000000000" pitchFamily="49" charset="-120"/>
              <a:ea typeface="華康中特圓體" panose="020F0809000000000000" pitchFamily="49" charset="-120"/>
              <a:sym typeface="Wingdings" panose="05000000000000000000" pitchFamily="2" charset="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477" y="623698"/>
            <a:ext cx="7908734" cy="9776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6325" indent="-1076325">
              <a:lnSpc>
                <a:spcPct val="120000"/>
              </a:lnSpc>
            </a:pPr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3-n-15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認識容量單位「公升」、「毫公升」</a:t>
            </a:r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簡稱「毫升」</a:t>
            </a:r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)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及其關係，並做相關的實測、估測與計算。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3"/>
          <a:srcRect r="18076" b="15783"/>
          <a:stretch/>
        </p:blipFill>
        <p:spPr>
          <a:xfrm>
            <a:off x="4138064" y="3777335"/>
            <a:ext cx="4454717" cy="2512072"/>
          </a:xfrm>
          <a:prstGeom prst="rect">
            <a:avLst/>
          </a:prstGeom>
        </p:spPr>
      </p:pic>
      <p:sp>
        <p:nvSpPr>
          <p:cNvPr id="4" name="橢圓 3"/>
          <p:cNvSpPr/>
          <p:nvPr/>
        </p:nvSpPr>
        <p:spPr>
          <a:xfrm>
            <a:off x="76971" y="1207735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A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679622" y="443785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6596556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2" name="向上箭號圖說文字 11"/>
          <p:cNvSpPr/>
          <p:nvPr/>
        </p:nvSpPr>
        <p:spPr>
          <a:xfrm>
            <a:off x="7691829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524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4-s-09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理解長方形和正方形的面積公式與周長公式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。</a:t>
            </a:r>
            <a:endParaRPr lang="zh-TW" altLang="en-US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12615" y="1114856"/>
            <a:ext cx="768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正方形每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邊長度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增加</a:t>
            </a:r>
            <a:r>
              <a:rPr lang="en-US" altLang="zh-TW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公分，周長會增加幾公分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？</a:t>
            </a:r>
            <a:endParaRPr lang="zh-TW" altLang="en-US" sz="28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1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公分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2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公分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4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公分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16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公分</a:t>
            </a:r>
            <a:endParaRPr lang="zh-TW" altLang="en-US" sz="3200" dirty="0"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3"/>
          <a:srcRect r="18076" b="15783"/>
          <a:stretch/>
        </p:blipFill>
        <p:spPr>
          <a:xfrm>
            <a:off x="4114799" y="3722557"/>
            <a:ext cx="4454717" cy="2512072"/>
          </a:xfrm>
          <a:prstGeom prst="rect">
            <a:avLst/>
          </a:prstGeom>
        </p:spPr>
      </p:pic>
      <p:sp>
        <p:nvSpPr>
          <p:cNvPr id="10" name="橢圓 9"/>
          <p:cNvSpPr/>
          <p:nvPr/>
        </p:nvSpPr>
        <p:spPr>
          <a:xfrm>
            <a:off x="76971" y="1207735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B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656357" y="445469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6577774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2" name="向上箭號圖說文字 11"/>
          <p:cNvSpPr/>
          <p:nvPr/>
        </p:nvSpPr>
        <p:spPr>
          <a:xfrm>
            <a:off x="7673047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04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6" y="398224"/>
            <a:ext cx="8310282" cy="602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5-s-01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透過操作，理解三角形三內角和為</a:t>
            </a:r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180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度。</a:t>
            </a:r>
            <a:endParaRPr lang="zh-TW" altLang="zh-TW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799168" y="1168644"/>
            <a:ext cx="7684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甲是正三角形，乙是等腰直角三角形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，★角的度數是幾度？</a:t>
            </a:r>
            <a:endParaRPr lang="en-US" altLang="zh-TW" sz="2800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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45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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60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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75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</a:t>
            </a:r>
            <a:r>
              <a:rPr lang="en-US" altLang="zh-TW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85</a:t>
            </a:r>
            <a:endParaRPr lang="zh-TW" altLang="en-US" sz="3200" dirty="0"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774" y="2010896"/>
            <a:ext cx="3438525" cy="130492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/>
          <a:srcRect r="18076" b="15783"/>
          <a:stretch/>
        </p:blipFill>
        <p:spPr>
          <a:xfrm>
            <a:off x="4114799" y="3722557"/>
            <a:ext cx="4454717" cy="2512072"/>
          </a:xfrm>
          <a:prstGeom prst="rect">
            <a:avLst/>
          </a:prstGeom>
        </p:spPr>
      </p:pic>
      <p:sp>
        <p:nvSpPr>
          <p:cNvPr id="9" name="橢圓 8"/>
          <p:cNvSpPr/>
          <p:nvPr/>
        </p:nvSpPr>
        <p:spPr>
          <a:xfrm>
            <a:off x="76971" y="1207735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C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7797984" y="485465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5528904" y="4626914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2" name="向上箭號圖說文字 11"/>
          <p:cNvSpPr/>
          <p:nvPr/>
        </p:nvSpPr>
        <p:spPr>
          <a:xfrm>
            <a:off x="6624177" y="4626914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027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407" y="632012"/>
            <a:ext cx="7908734" cy="85936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5-s-05</a:t>
            </a:r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運用切割重組，理解三角形、平行四邊形與梯形的面積公式。</a:t>
            </a:r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同</a:t>
            </a:r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5-n-18)</a:t>
            </a:r>
            <a:endParaRPr lang="zh-TW" altLang="zh-TW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799168" y="1491372"/>
            <a:ext cx="7684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甲、乙、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丙</a:t>
            </a:r>
            <a:r>
              <a:rPr lang="en-US" altLang="zh-TW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個</a:t>
            </a:r>
            <a:r>
              <a:rPr lang="zh-TW" altLang="en-US" sz="28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三角形的底都一樣長，但面積是丙＜乙＜甲，哪一個三角形的高最長</a:t>
            </a:r>
            <a:r>
              <a:rPr lang="zh-TW" altLang="en-US" sz="28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？</a:t>
            </a:r>
            <a:endParaRPr lang="zh-TW" altLang="en-US" sz="28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甲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   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乙</a:t>
            </a: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</a:rPr>
              <a:t>  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丙</a:t>
            </a:r>
            <a:endParaRPr lang="en-US" altLang="zh-TW" sz="2800" dirty="0" smtClean="0">
              <a:solidFill>
                <a:srgbClr val="002060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黑體" panose="020B0509000000000000" pitchFamily="49" charset="-120"/>
                <a:ea typeface="華康中黑體" panose="020B0509000000000000" pitchFamily="49" charset="-120"/>
                <a:cs typeface="華康中黑體" panose="020B0509000000000000" pitchFamily="49" charset="-120"/>
                <a:sym typeface="Wingdings" panose="05000000000000000000" pitchFamily="2" charset="2"/>
              </a:rPr>
              <a:t>一樣長</a:t>
            </a:r>
            <a:endParaRPr lang="zh-TW" altLang="en-US" sz="3200" dirty="0">
              <a:solidFill>
                <a:srgbClr val="0033CC"/>
              </a:solidFill>
              <a:latin typeface="華康中黑體" panose="020B0509000000000000" pitchFamily="49" charset="-120"/>
              <a:ea typeface="華康中黑體" panose="020B0509000000000000" pitchFamily="49" charset="-120"/>
              <a:cs typeface="華康中黑體" panose="020B0509000000000000" pitchFamily="49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r="18076" b="15783"/>
          <a:stretch/>
        </p:blipFill>
        <p:spPr>
          <a:xfrm>
            <a:off x="4114799" y="3722557"/>
            <a:ext cx="4454717" cy="2512072"/>
          </a:xfrm>
          <a:prstGeom prst="rect">
            <a:avLst/>
          </a:prstGeom>
        </p:spPr>
      </p:pic>
      <p:sp>
        <p:nvSpPr>
          <p:cNvPr id="7" name="橢圓 6"/>
          <p:cNvSpPr/>
          <p:nvPr/>
        </p:nvSpPr>
        <p:spPr>
          <a:xfrm>
            <a:off x="76971" y="1611145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D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7797984" y="4881552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0" name="向上箭號圖說文字 9"/>
          <p:cNvSpPr/>
          <p:nvPr/>
        </p:nvSpPr>
        <p:spPr>
          <a:xfrm>
            <a:off x="5515457" y="4606781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6610730" y="4606781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0037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407" y="632012"/>
            <a:ext cx="7908734" cy="4669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6-n-05 </a:t>
            </a:r>
            <a:r>
              <a:rPr lang="zh-TW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作分數的兩步驟四則混合計算</a:t>
            </a:r>
            <a:r>
              <a:rPr lang="zh-TW" altLang="zh-TW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 rotWithShape="1">
          <a:blip r:embed="rId3"/>
          <a:srcRect r="18076" b="15783"/>
          <a:stretch/>
        </p:blipFill>
        <p:spPr>
          <a:xfrm>
            <a:off x="4114799" y="3722557"/>
            <a:ext cx="4454717" cy="25120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785721" y="1141750"/>
                <a:ext cx="7684616" cy="2444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3</m:t>
                    </m:r>
                    <m:f>
                      <m:fPr>
                        <m:ctrlPr>
                          <a:rPr lang="en-US" altLang="zh-TW" sz="3600" i="1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3600" b="0" i="1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2</m:t>
                        </m:r>
                      </m:den>
                    </m:f>
                    <m:r>
                      <a:rPr lang="zh-TW" altLang="en-US" sz="3600" b="0" i="1" smtClean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−</m:t>
                    </m:r>
                    <m:f>
                      <m:fPr>
                        <m:ctrlP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2</m:t>
                        </m:r>
                      </m:den>
                    </m:f>
                    <m:r>
                      <a:rPr lang="en-US" altLang="zh-TW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TW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的答案是多少？</a:t>
                </a:r>
              </a:p>
              <a:p>
                <a:pPr>
                  <a:lnSpc>
                    <a:spcPct val="150000"/>
                  </a:lnSpc>
                </a:pP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</a:rPr>
                  <a:t>   </a:t>
                </a: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</a:rPr>
                  <a:t>   </a:t>
                </a: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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</m:ctrlPr>
                      </m:fPr>
                      <m:num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3600" i="1">
                            <a:latin typeface="Cambria Math" panose="02040503050406030204" pitchFamily="18" charset="0"/>
                            <a:ea typeface="華康中特圓體" panose="020F0809000000000000" pitchFamily="49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</a:rPr>
                  <a:t>   </a:t>
                </a: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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 panose="02040503050406030204" pitchFamily="18" charset="0"/>
                        <a:ea typeface="華康中特圓體" panose="020F0809000000000000" pitchFamily="49" charset="-120"/>
                      </a:rPr>
                      <m:t>18</m:t>
                    </m:r>
                  </m:oMath>
                </a14:m>
                <a:endParaRPr lang="zh-TW" altLang="en-US" sz="3200" dirty="0">
                  <a:solidFill>
                    <a:srgbClr val="0033CC"/>
                  </a:solidFill>
                  <a:latin typeface="華康中黑體" panose="020B0509000000000000" pitchFamily="49" charset="-120"/>
                  <a:ea typeface="華康中黑體" panose="020B0509000000000000" pitchFamily="49" charset="-120"/>
                  <a:cs typeface="華康中黑體" panose="020B0509000000000000" pitchFamily="49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21" y="1141750"/>
                <a:ext cx="7684616" cy="2444580"/>
              </a:xfrm>
              <a:prstGeom prst="rect">
                <a:avLst/>
              </a:prstGeom>
              <a:blipFill rotWithShape="0">
                <a:blip r:embed="rId4"/>
                <a:stretch>
                  <a:fillRect l="-1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橢圓 5"/>
          <p:cNvSpPr/>
          <p:nvPr/>
        </p:nvSpPr>
        <p:spPr>
          <a:xfrm>
            <a:off x="76971" y="1207735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E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678334" y="4441487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向上箭號圖說文字 8"/>
          <p:cNvSpPr/>
          <p:nvPr/>
        </p:nvSpPr>
        <p:spPr>
          <a:xfrm>
            <a:off x="5555802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0" name="向上箭號圖說文字 9"/>
          <p:cNvSpPr/>
          <p:nvPr/>
        </p:nvSpPr>
        <p:spPr>
          <a:xfrm>
            <a:off x="7619259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35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字方塊 27"/>
              <p:cNvSpPr txBox="1"/>
              <p:nvPr/>
            </p:nvSpPr>
            <p:spPr>
              <a:xfrm>
                <a:off x="750430" y="1531712"/>
                <a:ext cx="7684616" cy="2361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圓Ａ的半徑是</a:t>
                </a:r>
                <a:r>
                  <a:rPr lang="en-US" altLang="zh-TW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10</a:t>
                </a:r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公分，圓Ｂ的半徑是</a:t>
                </a:r>
                <a:r>
                  <a:rPr lang="en-US" altLang="zh-TW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5</a:t>
                </a:r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公分，請問</a:t>
                </a:r>
                <a:r>
                  <a:rPr lang="zh-TW" altLang="en-US" sz="28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圓Ａ</a:t>
                </a:r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對圓Ｂ的</a:t>
                </a:r>
                <a:r>
                  <a:rPr lang="zh-TW" altLang="en-US" sz="2800" dirty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周長比值為</a:t>
                </a:r>
                <a:r>
                  <a:rPr lang="zh-TW" altLang="en-US" sz="2800" dirty="0" smtClean="0">
                    <a:latin typeface="華康中特圓體" panose="020F0809000000000000" pitchFamily="49" charset="-120"/>
                    <a:ea typeface="華康中特圓體" panose="020F0809000000000000" pitchFamily="49" charset="-120"/>
                  </a:rPr>
                  <a:t>多少？</a:t>
                </a:r>
                <a:endParaRPr lang="en-US" altLang="zh-TW" sz="2800" dirty="0" smtClean="0">
                  <a:latin typeface="華康中特圓體" panose="020F0809000000000000" pitchFamily="49" charset="-120"/>
                  <a:ea typeface="華康中特圓體" panose="020F0809000000000000" pitchFamily="49" charset="-12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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zh-TW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  <m:t>𝟏</m:t>
                        </m:r>
                      </m:num>
                      <m:den>
                        <m:r>
                          <a:rPr lang="en-US" altLang="zh-TW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   </a:t>
                </a:r>
                <a:r>
                  <a:rPr lang="el-GR" altLang="zh-TW" sz="2800" dirty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zh-TW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  <m:t>𝟓</m:t>
                        </m:r>
                      </m:num>
                      <m:den>
                        <m:r>
                          <a:rPr lang="en-US" altLang="zh-TW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華康中特圓體" panose="020F0809000000000000" pitchFamily="49" charset="-120"/>
                            <a:sym typeface="Wingdings" panose="05000000000000000000" pitchFamily="2" charset="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</a:rPr>
                  <a:t>    </a:t>
                </a: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 </a:t>
                </a:r>
                <a:r>
                  <a:rPr lang="en-US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2</a:t>
                </a:r>
                <a:r>
                  <a:rPr lang="el-GR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</a:t>
                </a:r>
                <a:r>
                  <a:rPr lang="en-US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  </a:t>
                </a:r>
                <a:r>
                  <a:rPr lang="zh-TW" altLang="en-US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</a:t>
                </a:r>
                <a:r>
                  <a:rPr lang="el-GR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</a:t>
                </a:r>
                <a:r>
                  <a:rPr lang="en-US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4</a:t>
                </a:r>
                <a:r>
                  <a:rPr lang="el-GR" altLang="zh-TW" sz="2800" dirty="0" smtClean="0">
                    <a:solidFill>
                      <a:srgbClr val="002060"/>
                    </a:solidFill>
                    <a:latin typeface="華康中黑體" panose="020B0509000000000000" pitchFamily="49" charset="-120"/>
                    <a:ea typeface="華康中黑體" panose="020B0509000000000000" pitchFamily="49" charset="-120"/>
                    <a:cs typeface="華康中黑體" panose="020B0509000000000000" pitchFamily="49" charset="-120"/>
                    <a:sym typeface="Wingdings" panose="05000000000000000000" pitchFamily="2" charset="2"/>
                  </a:rPr>
                  <a:t> </a:t>
                </a:r>
                <a:endParaRPr lang="zh-TW" altLang="en-US" sz="3200" dirty="0">
                  <a:solidFill>
                    <a:srgbClr val="0033CC"/>
                  </a:solidFill>
                  <a:latin typeface="華康中黑體" panose="020B0509000000000000" pitchFamily="49" charset="-120"/>
                  <a:ea typeface="華康中黑體" panose="020B0509000000000000" pitchFamily="49" charset="-120"/>
                  <a:cs typeface="華康中黑體" panose="020B0509000000000000" pitchFamily="49" charset="-120"/>
                </a:endParaRPr>
              </a:p>
            </p:txBody>
          </p:sp>
        </mc:Choice>
        <mc:Fallback xmlns="">
          <p:sp>
            <p:nvSpPr>
              <p:cNvPr id="28" name="文字方塊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430" y="1531712"/>
                <a:ext cx="7684616" cy="2361800"/>
              </a:xfrm>
              <a:prstGeom prst="rect">
                <a:avLst/>
              </a:prstGeom>
              <a:blipFill rotWithShape="0">
                <a:blip r:embed="rId3"/>
                <a:stretch>
                  <a:fillRect l="-158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629407" y="632012"/>
            <a:ext cx="7908734" cy="6177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6-n-09 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能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認識比和比值，並解決生活中的問題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。</a:t>
            </a:r>
            <a:endParaRPr lang="zh-TW" altLang="en-US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/>
          <a:srcRect r="18076" b="15783"/>
          <a:stretch/>
        </p:blipFill>
        <p:spPr>
          <a:xfrm>
            <a:off x="4114799" y="3722557"/>
            <a:ext cx="4454717" cy="2512072"/>
          </a:xfrm>
          <a:prstGeom prst="rect">
            <a:avLst/>
          </a:prstGeom>
        </p:spPr>
      </p:pic>
      <p:sp>
        <p:nvSpPr>
          <p:cNvPr id="9" name="橢圓 8"/>
          <p:cNvSpPr/>
          <p:nvPr/>
        </p:nvSpPr>
        <p:spPr>
          <a:xfrm>
            <a:off x="76971" y="1557357"/>
            <a:ext cx="686906" cy="6869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ZCuYuan-M03S" panose="02010601030101010101" pitchFamily="2" charset="-122"/>
                <a:ea typeface="FZCuYuan-M03S" panose="02010601030101010101" pitchFamily="2" charset="-122"/>
              </a:rPr>
              <a:t>F</a:t>
            </a:r>
            <a:endParaRPr lang="zh-TW" alt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ZCuYuan-M03S" panose="02010601030101010101" pitchFamily="2" charset="-122"/>
              <a:ea typeface="FZCuYuan-M03S" panose="02010601030101010101" pitchFamily="2" charset="-122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656357" y="4495277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6564327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修改成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  <p:sp>
        <p:nvSpPr>
          <p:cNvPr id="12" name="向上箭號圖說文字 11"/>
          <p:cNvSpPr/>
          <p:nvPr/>
        </p:nvSpPr>
        <p:spPr>
          <a:xfrm>
            <a:off x="7659600" y="4562007"/>
            <a:ext cx="766482" cy="18375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7985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華康海報體W9" panose="040B0909000000000000" pitchFamily="81" charset="-120"/>
                <a:ea typeface="華康海報體W9" panose="040B0909000000000000" pitchFamily="81" charset="-120"/>
              </a:rPr>
              <a:t>或改成</a:t>
            </a:r>
            <a:endParaRPr lang="zh-TW" altLang="en-US" sz="2800" dirty="0">
              <a:latin typeface="華康海報體W9" panose="040B0909000000000000" pitchFamily="81" charset="-120"/>
              <a:ea typeface="華康海報體W9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6997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927" y="4078823"/>
            <a:ext cx="3389096" cy="2913647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3167604" y="712104"/>
            <a:ext cx="5280072" cy="1990755"/>
            <a:chOff x="1190625" y="1254311"/>
            <a:chExt cx="6066164" cy="2962955"/>
          </a:xfrm>
        </p:grpSpPr>
        <p:sp>
          <p:nvSpPr>
            <p:cNvPr id="9" name="雲朵形圖說文字 8"/>
            <p:cNvSpPr/>
            <p:nvPr/>
          </p:nvSpPr>
          <p:spPr>
            <a:xfrm>
              <a:off x="1190625" y="1254311"/>
              <a:ext cx="6066164" cy="2962955"/>
            </a:xfrm>
            <a:prstGeom prst="cloudCallout">
              <a:avLst>
                <a:gd name="adj1" fmla="val 29004"/>
                <a:gd name="adj2" fmla="val 125399"/>
              </a:avLst>
            </a:prstGeom>
            <a:gradFill>
              <a:gsLst>
                <a:gs pos="0">
                  <a:srgbClr val="FFFF00"/>
                </a:gs>
                <a:gs pos="100000">
                  <a:srgbClr val="C00000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940480" y="1450991"/>
              <a:ext cx="4566453" cy="2198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60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動手實作</a:t>
              </a:r>
              <a:endParaRPr lang="en-US" altLang="zh-TW" sz="60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22" name="直線圖說文字 1 21"/>
          <p:cNvSpPr/>
          <p:nvPr/>
        </p:nvSpPr>
        <p:spPr>
          <a:xfrm>
            <a:off x="856811" y="3070899"/>
            <a:ext cx="5318313" cy="752100"/>
          </a:xfrm>
          <a:prstGeom prst="borderCallout1">
            <a:avLst>
              <a:gd name="adj1" fmla="val 118685"/>
              <a:gd name="adj2" fmla="val 14402"/>
              <a:gd name="adj3" fmla="val 119214"/>
              <a:gd name="adj4" fmla="val 14686"/>
            </a:avLst>
          </a:prstGeom>
          <a:solidFill>
            <a:srgbClr val="D60000"/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一：設計誘答選項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3" name="直線圖說文字 1 22"/>
          <p:cNvSpPr/>
          <p:nvPr/>
        </p:nvSpPr>
        <p:spPr>
          <a:xfrm>
            <a:off x="856811" y="4507886"/>
            <a:ext cx="5143499" cy="752100"/>
          </a:xfrm>
          <a:prstGeom prst="borderCallout1">
            <a:avLst>
              <a:gd name="adj1" fmla="val 122261"/>
              <a:gd name="adj2" fmla="val 27613"/>
              <a:gd name="adj3" fmla="val 124578"/>
              <a:gd name="adj4" fmla="val 28382"/>
            </a:avLst>
          </a:prstGeom>
          <a:solidFill>
            <a:srgbClr val="0080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任務二：修改</a:t>
            </a:r>
            <a:r>
              <a:rPr lang="zh-TW" altLang="en-US" sz="36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題目</a:t>
            </a:r>
            <a:r>
              <a:rPr lang="zh-TW" altLang="en-US" sz="36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類型</a:t>
            </a:r>
            <a:endParaRPr lang="zh-TW" altLang="en-US" sz="36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287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706169" y="707373"/>
            <a:ext cx="7063791" cy="904863"/>
          </a:xfrm>
          <a:prstGeom prst="rect">
            <a:avLst/>
          </a:prstGeom>
          <a:solidFill>
            <a:srgbClr val="C00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【</a:t>
            </a:r>
            <a:r>
              <a:rPr lang="zh-TW" altLang="en-US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設計誘答選項</a:t>
            </a:r>
            <a:r>
              <a:rPr lang="en-US" altLang="zh-TW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】</a:t>
            </a:r>
            <a:r>
              <a:rPr lang="zh-TW" altLang="en-US" sz="4400" dirty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四</a:t>
            </a:r>
            <a:r>
              <a:rPr lang="zh-TW" altLang="en-US" sz="4400" dirty="0" smtClean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擇一</a:t>
            </a:r>
            <a:endParaRPr lang="zh-TW" altLang="en-US" sz="44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12" y="3411722"/>
            <a:ext cx="2676474" cy="3561874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3348318" y="2729753"/>
            <a:ext cx="5077750" cy="3502306"/>
            <a:chOff x="2618920" y="1847368"/>
            <a:chExt cx="5807148" cy="4384691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1439" y="1847368"/>
              <a:ext cx="2837680" cy="2136606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1696" y="1847368"/>
              <a:ext cx="2854372" cy="2124087"/>
            </a:xfrm>
            <a:prstGeom prst="rect">
              <a:avLst/>
            </a:prstGeom>
          </p:spPr>
        </p:pic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18920" y="4087107"/>
              <a:ext cx="2850199" cy="2144952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72624" y="4087107"/>
              <a:ext cx="2846026" cy="2144952"/>
            </a:xfrm>
            <a:prstGeom prst="rect">
              <a:avLst/>
            </a:prstGeom>
          </p:spPr>
        </p:pic>
      </p:grpSp>
      <p:grpSp>
        <p:nvGrpSpPr>
          <p:cNvPr id="13" name="群組 12"/>
          <p:cNvGrpSpPr/>
          <p:nvPr/>
        </p:nvGrpSpPr>
        <p:grpSpPr>
          <a:xfrm>
            <a:off x="720176" y="1881037"/>
            <a:ext cx="7832153" cy="707886"/>
            <a:chOff x="834278" y="1881037"/>
            <a:chExt cx="7832153" cy="707886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1576093" y="1881037"/>
              <a:ext cx="70903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先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個別思考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試作，再小組相互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分享交流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。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1" name="向右箭號 10"/>
            <p:cNvSpPr/>
            <p:nvPr/>
          </p:nvSpPr>
          <p:spPr>
            <a:xfrm>
              <a:off x="834278" y="2041297"/>
              <a:ext cx="712694" cy="430035"/>
            </a:xfrm>
            <a:prstGeom prst="rightArrow">
              <a:avLst/>
            </a:prstGeom>
            <a:solidFill>
              <a:srgbClr val="0033CC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966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706169" y="707373"/>
            <a:ext cx="7063791" cy="836639"/>
          </a:xfrm>
          <a:prstGeom prst="rect">
            <a:avLst/>
          </a:prstGeom>
          <a:solidFill>
            <a:srgbClr val="C00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4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【</a:t>
            </a:r>
            <a:r>
              <a:rPr lang="zh-TW" altLang="en-US" sz="4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修改類型層次</a:t>
            </a:r>
            <a:r>
              <a:rPr lang="en-US" altLang="zh-TW" sz="4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】</a:t>
            </a:r>
            <a:r>
              <a:rPr lang="zh-TW" altLang="en-US" sz="4400" dirty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六</a:t>
            </a:r>
            <a:r>
              <a:rPr lang="zh-TW" altLang="en-US" sz="4400" dirty="0" smtClean="0">
                <a:solidFill>
                  <a:srgbClr val="FFFF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擇一</a:t>
            </a:r>
            <a:endParaRPr lang="zh-TW" altLang="en-US" sz="44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720176" y="1747687"/>
            <a:ext cx="7832153" cy="707886"/>
            <a:chOff x="834278" y="1881037"/>
            <a:chExt cx="7832153" cy="707886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1576093" y="1881037"/>
              <a:ext cx="70903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先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個別思考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試作，再小組相互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分享交流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。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1" name="向右箭號 10"/>
            <p:cNvSpPr/>
            <p:nvPr/>
          </p:nvSpPr>
          <p:spPr>
            <a:xfrm>
              <a:off x="834278" y="2041297"/>
              <a:ext cx="712694" cy="430035"/>
            </a:xfrm>
            <a:prstGeom prst="rightArrow">
              <a:avLst/>
            </a:prstGeom>
            <a:solidFill>
              <a:srgbClr val="0033CC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1238646" y="2492602"/>
            <a:ext cx="6524427" cy="3746848"/>
            <a:chOff x="259849" y="2694347"/>
            <a:chExt cx="8305985" cy="4769961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148" y="2694347"/>
              <a:ext cx="2692771" cy="2329054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9452" y="2724552"/>
              <a:ext cx="2700692" cy="2324514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7677" y="2727987"/>
              <a:ext cx="2704652" cy="233359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9849" y="5144333"/>
              <a:ext cx="2708612" cy="2315434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3412" y="5135253"/>
              <a:ext cx="2696732" cy="232905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9102" y="5135253"/>
              <a:ext cx="2696732" cy="23245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875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720176" y="1747687"/>
            <a:ext cx="7832153" cy="707886"/>
            <a:chOff x="834278" y="1881037"/>
            <a:chExt cx="7832153" cy="707886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1576093" y="1881037"/>
              <a:ext cx="70903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先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個別思考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試作，再小組相互</a:t>
              </a:r>
              <a:r>
                <a:rPr lang="zh-TW" altLang="en-US" sz="3200" dirty="0" smtClean="0">
                  <a:solidFill>
                    <a:srgbClr val="FF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分享交流</a:t>
              </a:r>
              <a:r>
                <a:rPr lang="zh-TW" altLang="en-US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  <a:sym typeface="Wingdings" panose="05000000000000000000" pitchFamily="2" charset="2"/>
                </a:rPr>
                <a:t>。</a:t>
              </a:r>
              <a:endPara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endParaRPr>
            </a:p>
          </p:txBody>
        </p:sp>
        <p:sp>
          <p:nvSpPr>
            <p:cNvPr id="11" name="向右箭號 10"/>
            <p:cNvSpPr/>
            <p:nvPr/>
          </p:nvSpPr>
          <p:spPr>
            <a:xfrm>
              <a:off x="834278" y="2041297"/>
              <a:ext cx="712694" cy="430035"/>
            </a:xfrm>
            <a:prstGeom prst="rightArrow">
              <a:avLst/>
            </a:prstGeom>
            <a:solidFill>
              <a:srgbClr val="0033CC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1238646" y="2492602"/>
            <a:ext cx="6524427" cy="3746848"/>
            <a:chOff x="259849" y="2694347"/>
            <a:chExt cx="8305985" cy="4769961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148" y="2694347"/>
              <a:ext cx="2692771" cy="2329054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9452" y="2724552"/>
              <a:ext cx="2700692" cy="2324514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7677" y="2727987"/>
              <a:ext cx="2704652" cy="233359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9849" y="5144333"/>
              <a:ext cx="2708612" cy="2315434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3412" y="5135253"/>
              <a:ext cx="2696732" cy="232905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9102" y="5135253"/>
              <a:ext cx="2696732" cy="2324514"/>
            </a:xfrm>
            <a:prstGeom prst="rect">
              <a:avLst/>
            </a:prstGeom>
          </p:spPr>
        </p:pic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764343" y="5230095"/>
            <a:ext cx="4394116" cy="1005788"/>
          </a:xfrm>
          <a:prstGeom prst="rect">
            <a:avLst/>
          </a:prstGeom>
          <a:solidFill>
            <a:srgbClr val="C00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5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【</a:t>
            </a:r>
            <a:r>
              <a:rPr lang="zh-TW" altLang="en-US" sz="5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任務分組</a:t>
            </a:r>
            <a:r>
              <a:rPr lang="en-US" altLang="zh-TW" sz="5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】</a:t>
            </a:r>
            <a:endParaRPr lang="zh-TW" altLang="en-US" sz="5400" dirty="0">
              <a:solidFill>
                <a:srgbClr val="FFFF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4081" y="1649385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81163" y="1649385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B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86760" y="1649385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C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2357" y="1649385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D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4081" y="2600714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E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81163" y="2600714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F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86760" y="2600714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A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92357" y="2600714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B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74081" y="3572588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1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C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81163" y="3572588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D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86760" y="3572588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3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E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92357" y="3572588"/>
            <a:ext cx="1171377" cy="6885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4</a:t>
            </a:r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－</a:t>
            </a:r>
            <a:r>
              <a:rPr lang="en-US" altLang="zh-TW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F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81163" y="660736"/>
            <a:ext cx="2849855" cy="6885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講  台</a:t>
            </a:r>
            <a:endParaRPr lang="zh-TW" altLang="en-US" sz="3600" dirty="0">
              <a:solidFill>
                <a:schemeClr val="tx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52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81000"/>
            <a:ext cx="8153400" cy="6096000"/>
          </a:xfrm>
          <a:prstGeom prst="rect">
            <a:avLst/>
          </a:prstGeom>
        </p:spPr>
      </p:pic>
      <p:sp>
        <p:nvSpPr>
          <p:cNvPr id="10" name="矩形圖說文字 9"/>
          <p:cNvSpPr/>
          <p:nvPr/>
        </p:nvSpPr>
        <p:spPr>
          <a:xfrm>
            <a:off x="5257801" y="1868279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９題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矩形圖說文字 10"/>
          <p:cNvSpPr/>
          <p:nvPr/>
        </p:nvSpPr>
        <p:spPr>
          <a:xfrm>
            <a:off x="7088841" y="3136612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４題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2" name="矩形圖說文字 11"/>
          <p:cNvSpPr/>
          <p:nvPr/>
        </p:nvSpPr>
        <p:spPr>
          <a:xfrm>
            <a:off x="5997389" y="4806806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７題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3" name="矩形圖說文字 12"/>
          <p:cNvSpPr/>
          <p:nvPr/>
        </p:nvSpPr>
        <p:spPr>
          <a:xfrm>
            <a:off x="858370" y="5391581"/>
            <a:ext cx="1107140" cy="584775"/>
          </a:xfrm>
          <a:prstGeom prst="wedgeRectCallout">
            <a:avLst>
              <a:gd name="adj1" fmla="val 116856"/>
              <a:gd name="adj2" fmla="val -62789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３題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4" name="矩形圖說文字 13"/>
          <p:cNvSpPr/>
          <p:nvPr/>
        </p:nvSpPr>
        <p:spPr>
          <a:xfrm>
            <a:off x="858370" y="2453054"/>
            <a:ext cx="1107140" cy="584775"/>
          </a:xfrm>
          <a:prstGeom prst="wedgeRectCallout">
            <a:avLst>
              <a:gd name="adj1" fmla="val 25763"/>
              <a:gd name="adj2" fmla="val 98178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２題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1553" y="1075764"/>
            <a:ext cx="2891117" cy="3899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2014</a:t>
            </a: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年學力檢測</a:t>
            </a:r>
            <a:r>
              <a:rPr lang="zh-TW" altLang="en-US" sz="9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24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五年級</a:t>
            </a:r>
            <a:endParaRPr lang="zh-TW" altLang="en-US" sz="24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207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467913" y="660984"/>
            <a:ext cx="44476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2014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學力檢測雙向細目表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746416" y="1530277"/>
            <a:ext cx="7574968" cy="4373591"/>
            <a:chOff x="746416" y="1530277"/>
            <a:chExt cx="7574968" cy="4373591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416" y="1530277"/>
              <a:ext cx="7574968" cy="4373591"/>
            </a:xfrm>
            <a:prstGeom prst="rect">
              <a:avLst/>
            </a:prstGeom>
          </p:spPr>
        </p:pic>
        <p:sp>
          <p:nvSpPr>
            <p:cNvPr id="7" name="文字方塊 6"/>
            <p:cNvSpPr txBox="1"/>
            <p:nvPr/>
          </p:nvSpPr>
          <p:spPr>
            <a:xfrm>
              <a:off x="2663858" y="278215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093248" y="2790777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8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5569864" y="278215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4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970226" y="2790777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663858" y="339677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4093248" y="340539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569864" y="339677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6970226" y="340539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7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2663858" y="402001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093248" y="402863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5569864" y="402001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0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6970226" y="402863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2663858" y="4634628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0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4093248" y="464325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569864" y="4634628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6970226" y="464325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63858" y="5225972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4093248" y="5234595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5569864" y="5225972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9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970226" y="5234595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25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sp>
        <p:nvSpPr>
          <p:cNvPr id="2" name="圓角矩形 1"/>
          <p:cNvSpPr/>
          <p:nvPr/>
        </p:nvSpPr>
        <p:spPr>
          <a:xfrm>
            <a:off x="679181" y="2657173"/>
            <a:ext cx="1917442" cy="2623564"/>
          </a:xfrm>
          <a:prstGeom prst="roundRect">
            <a:avLst>
              <a:gd name="adj" fmla="val 1105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751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83" y="619464"/>
            <a:ext cx="7586267" cy="5609886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236191" y="157799"/>
            <a:ext cx="474345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布魯姆</a:t>
            </a:r>
            <a:r>
              <a:rPr lang="en-US" altLang="zh-TW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(Bloom)</a:t>
            </a:r>
            <a:r>
              <a:rPr lang="zh-TW" altLang="en-US" sz="24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的教育目標</a:t>
            </a:r>
            <a:r>
              <a:rPr lang="zh-TW" altLang="en-US" sz="24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分類</a:t>
            </a:r>
            <a:endParaRPr lang="zh-TW" altLang="en-US" sz="24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35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1413</TotalTime>
  <Words>2430</Words>
  <Application>Microsoft Office PowerPoint</Application>
  <PresentationFormat>如螢幕大小 (4:3)</PresentationFormat>
  <Paragraphs>459</Paragraphs>
  <Slides>67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20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67</vt:i4>
      </vt:variant>
    </vt:vector>
  </HeadingPairs>
  <TitlesOfParts>
    <vt:vector size="88" baseType="lpstr">
      <vt:lpstr>FZCuYuan-M03S</vt:lpstr>
      <vt:lpstr>華康中特圓體</vt:lpstr>
      <vt:lpstr>華康中黑體</vt:lpstr>
      <vt:lpstr>華康行楷體W5</vt:lpstr>
      <vt:lpstr>華康海報體W9</vt:lpstr>
      <vt:lpstr>華康粗黑體</vt:lpstr>
      <vt:lpstr>華康隸書體W5</vt:lpstr>
      <vt:lpstr>華康儷中宋</vt:lpstr>
      <vt:lpstr>華康儷粗黑</vt:lpstr>
      <vt:lpstr>超世紀中疊黑</vt:lpstr>
      <vt:lpstr>微軟正黑體</vt:lpstr>
      <vt:lpstr>新細明體</vt:lpstr>
      <vt:lpstr>標楷體</vt:lpstr>
      <vt:lpstr>Arial</vt:lpstr>
      <vt:lpstr>Calibri</vt:lpstr>
      <vt:lpstr>Cambria Math</vt:lpstr>
      <vt:lpstr>Garamond</vt:lpstr>
      <vt:lpstr>Times New Roman</vt:lpstr>
      <vt:lpstr>Wingdings</vt:lpstr>
      <vt:lpstr>Wingdings 2</vt:lpstr>
      <vt:lpstr>有機</vt:lpstr>
      <vt:lpstr>PowerPoint 簡報</vt:lpstr>
      <vt:lpstr>數學科評量架構 雙向細目</vt:lpstr>
      <vt:lpstr>概念理解</vt:lpstr>
      <vt:lpstr>程序執行</vt:lpstr>
      <vt:lpstr>解題思考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259</cp:revision>
  <dcterms:created xsi:type="dcterms:W3CDTF">2016-03-03T07:42:37Z</dcterms:created>
  <dcterms:modified xsi:type="dcterms:W3CDTF">2016-09-09T04:40:39Z</dcterms:modified>
</cp:coreProperties>
</file>