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56" r:id="rId3"/>
    <p:sldId id="288" r:id="rId4"/>
    <p:sldId id="365" r:id="rId5"/>
    <p:sldId id="366" r:id="rId6"/>
    <p:sldId id="367" r:id="rId7"/>
    <p:sldId id="368" r:id="rId8"/>
    <p:sldId id="369" r:id="rId9"/>
    <p:sldId id="382" r:id="rId10"/>
    <p:sldId id="364" r:id="rId11"/>
    <p:sldId id="346" r:id="rId12"/>
    <p:sldId id="325" r:id="rId13"/>
    <p:sldId id="374" r:id="rId14"/>
    <p:sldId id="371" r:id="rId15"/>
    <p:sldId id="373" r:id="rId16"/>
    <p:sldId id="378" r:id="rId17"/>
    <p:sldId id="326" r:id="rId18"/>
    <p:sldId id="327" r:id="rId19"/>
    <p:sldId id="361" r:id="rId20"/>
    <p:sldId id="362" r:id="rId21"/>
    <p:sldId id="381" r:id="rId22"/>
    <p:sldId id="329" r:id="rId23"/>
    <p:sldId id="383" r:id="rId24"/>
    <p:sldId id="380" r:id="rId25"/>
    <p:sldId id="372" r:id="rId26"/>
    <p:sldId id="375" r:id="rId27"/>
    <p:sldId id="377" r:id="rId28"/>
    <p:sldId id="376" r:id="rId29"/>
    <p:sldId id="33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DDAC6BC-DB69-4E1C-A2DE-5871BF3C0869}">
          <p14:sldIdLst>
            <p14:sldId id="256"/>
            <p14:sldId id="288"/>
            <p14:sldId id="365"/>
            <p14:sldId id="366"/>
            <p14:sldId id="367"/>
            <p14:sldId id="368"/>
            <p14:sldId id="369"/>
            <p14:sldId id="382"/>
            <p14:sldId id="364"/>
            <p14:sldId id="346"/>
            <p14:sldId id="325"/>
            <p14:sldId id="374"/>
            <p14:sldId id="371"/>
            <p14:sldId id="373"/>
            <p14:sldId id="378"/>
            <p14:sldId id="326"/>
            <p14:sldId id="327"/>
            <p14:sldId id="361"/>
            <p14:sldId id="362"/>
            <p14:sldId id="381"/>
            <p14:sldId id="329"/>
            <p14:sldId id="383"/>
            <p14:sldId id="380"/>
            <p14:sldId id="372"/>
            <p14:sldId id="375"/>
            <p14:sldId id="377"/>
            <p14:sldId id="376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52B91"/>
    <a:srgbClr val="0000FF"/>
    <a:srgbClr val="E9F40A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 autoAdjust="0"/>
  </p:normalViewPr>
  <p:slideViewPr>
    <p:cSldViewPr snapToGrid="0">
      <p:cViewPr varScale="1">
        <p:scale>
          <a:sx n="60" d="100"/>
          <a:sy n="60" d="100"/>
        </p:scale>
        <p:origin x="80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75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0EA5F0D-C1DC-412F-A146-DDB3A74B588F}" type="datetimeFigureOut">
              <a:rPr lang="en-US" altLang="zh-TW"/>
              <a:t>6/14/2018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BAE14B8-3CC9-472D-9BC5-A84D80684DE2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A8CDE508-72C8-4AB5-AA9C-1584D31690E0}" type="datetimeFigureOut">
              <a:t>2018/6/14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FB667E1-E601-4AAF-B95C-B25720D70A6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dirty="0"/>
              <a:t>請注意看藍色標示字，三個等級都相同。紫色標示字，</a:t>
            </a:r>
            <a:r>
              <a:rPr lang="en-US" altLang="zh-TW" sz="2800" dirty="0"/>
              <a:t>A</a:t>
            </a:r>
            <a:r>
              <a:rPr lang="zh-TW" altLang="en-US" sz="2800" dirty="0"/>
              <a:t>和</a:t>
            </a:r>
            <a:r>
              <a:rPr lang="en-US" altLang="zh-TW" sz="2800" dirty="0"/>
              <a:t>B</a:t>
            </a:r>
            <a:r>
              <a:rPr lang="zh-TW" altLang="en-US" sz="2800" dirty="0"/>
              <a:t>等級都相同。這代表什麼意思呢？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61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「電腦適性測驗」概念就是，過了這關，就會跳到下一更高挑戰關。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6800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若再加上「</a:t>
            </a:r>
            <a:r>
              <a:rPr lang="zh-TW" altLang="en-US" dirty="0"/>
              <a:t>觸動連</a:t>
            </a:r>
            <a:r>
              <a:rPr lang="zh-TW" altLang="en-US"/>
              <a:t>想」，可以想出更多的題目出來。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6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提醒事項：不要為了隱藏</a:t>
            </a:r>
            <a:r>
              <a:rPr lang="en-US" altLang="zh-TW" dirty="0"/>
              <a:t>time</a:t>
            </a:r>
            <a:r>
              <a:rPr lang="en-US" altLang="zh-TW" baseline="0" dirty="0"/>
              <a:t> marker</a:t>
            </a:r>
            <a:r>
              <a:rPr lang="zh-TW" altLang="en-US" baseline="0" dirty="0"/>
              <a:t>，而使得表達方式變得不自然。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57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zh-TW" sz="660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latinLnBrk="0">
              <a:buNone/>
              <a:defRPr lang="zh-TW" sz="2800"/>
            </a:lvl2pPr>
            <a:lvl3pPr marL="914400" indent="0" algn="ctr" latinLnBrk="0">
              <a:buNone/>
              <a:defRPr lang="zh-TW" sz="2400"/>
            </a:lvl3pPr>
            <a:lvl4pPr marL="1371600" indent="0" algn="ctr" latinLnBrk="0">
              <a:buNone/>
              <a:defRPr lang="zh-TW" sz="2000"/>
            </a:lvl4pPr>
            <a:lvl5pPr marL="1828800" indent="0" algn="ctr" latinLnBrk="0">
              <a:buNone/>
              <a:defRPr lang="zh-TW" sz="2000"/>
            </a:lvl5pPr>
            <a:lvl6pPr marL="2286000" indent="0" algn="ctr" latinLnBrk="0">
              <a:buNone/>
              <a:defRPr lang="zh-TW" sz="2000"/>
            </a:lvl6pPr>
            <a:lvl7pPr marL="2743200" indent="0" algn="ctr" latinLnBrk="0">
              <a:buNone/>
              <a:defRPr lang="zh-TW" sz="2000"/>
            </a:lvl7pPr>
            <a:lvl8pPr marL="3200400" indent="0" algn="ctr" latinLnBrk="0">
              <a:buNone/>
              <a:defRPr lang="zh-TW" sz="2000"/>
            </a:lvl8pPr>
            <a:lvl9pPr marL="3657600" indent="0" algn="ctr" latinLnBrk="0">
              <a:buNone/>
              <a:defRPr lang="zh-TW" sz="20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  <p:grpSp>
        <p:nvGrpSpPr>
          <p:cNvPr id="4" name="群組中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手繪多邊形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群組中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手繪多邊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手繪多邊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手繪多邊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手繪多邊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手繪多邊形 500"/>
          <p:cNvSpPr>
            <a:spLocks/>
          </p:cNvSpPr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群組中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手繪多邊形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手繪多邊形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手繪多邊形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手繪多邊形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手繪多邊形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手繪多邊形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手繪多邊形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手繪多邊形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手繪多邊形 413"/>
          <p:cNvSpPr>
            <a:spLocks/>
          </p:cNvSpPr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手繪多邊形 414"/>
          <p:cNvSpPr>
            <a:spLocks/>
          </p:cNvSpPr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群組中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手繪多邊形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手繪多邊形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手繪多邊形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手繪多邊形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手繪多邊形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手繪多邊形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手繪多邊形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手繪多邊形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手繪多邊形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群組中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手繪多邊形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手繪多邊形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手繪多邊形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手繪多邊形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手繪多邊形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群組中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群組中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手繪多邊形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手繪多邊形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手繪多邊形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手繪多邊形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群組中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群組中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手繪多邊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手繪多邊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手繪多邊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手繪多邊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手繪多邊形 8"/>
          <p:cNvSpPr>
            <a:spLocks/>
          </p:cNvSpPr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手繪多邊形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群組中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群組中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手繪多邊形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手繪多邊形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手繪多邊形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手繪多邊形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手繪多邊形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手繪多邊形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手繪多邊形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手繪多邊形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手繪多邊形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群組中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2018/6/14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2018/6/14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/>
            </a:lvl8pPr>
            <a:lvl9pPr latinLnBrk="0">
              <a:defRPr lang="zh-TW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2018/6/14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zh-TW" sz="5200" b="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2018/6/14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F12952B5-7A2F-4CC8-B7CE-9234E21C2837}" type="datetime1">
              <a:t>2018/6/14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CE1DA07A-9201-4B4B-BAF2-015AFA30F520}" type="datetime1">
              <a:t>2018/6/14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zh-TW" sz="600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894" name="手繪多邊形 92"/>
          <p:cNvSpPr>
            <a:spLocks/>
          </p:cNvSpPr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95" name="手繪多邊形 50"/>
          <p:cNvSpPr>
            <a:spLocks/>
          </p:cNvSpPr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96" name="手繪多邊形 51"/>
          <p:cNvSpPr>
            <a:spLocks/>
          </p:cNvSpPr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897" name="群組中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898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9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0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1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7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8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9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0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1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2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3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4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5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6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7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8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9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0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1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2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3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4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5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6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7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8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9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0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1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2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3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4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5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6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7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8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9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0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1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2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3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4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5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6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7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8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9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0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1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2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3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4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5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6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7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8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9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0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1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2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3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4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5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6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7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8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9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0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1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2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3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4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5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6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7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8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9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0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81" name="群組中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82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3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4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5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6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7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8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9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0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1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2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3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4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5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6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7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8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9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0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1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2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3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4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5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6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7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8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9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0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1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2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3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4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5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6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7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8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9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0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1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2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3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4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5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6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7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8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9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0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1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2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3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4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5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6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7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8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9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0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1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2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3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4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5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6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7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8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9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0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1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2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3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4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5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6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7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8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9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0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1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2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3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4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5" name="群組中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066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7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8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9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0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1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2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3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4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5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6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7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8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9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0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1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2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3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4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5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6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7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8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9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0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1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2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3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4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5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6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7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8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9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0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1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2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3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4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5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6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7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8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9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0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1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2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3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4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5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6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7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8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9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0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1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2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3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4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5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6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7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8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9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0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1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2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3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4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5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6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7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8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9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0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1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2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3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4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5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6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7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148" name="群組中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1149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0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1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2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3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4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5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6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7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8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9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0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1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162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3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4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5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166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7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8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9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0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1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2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73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74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5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6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177" name="群組中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1178" name="手繪多邊形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9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0" name="手繪多邊形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1" name="手繪多邊形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2" name="手繪多邊形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3" name="手繪多邊形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4" name="手繪多邊形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5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6" name="手繪多邊形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7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8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9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0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1" name="手繪多邊形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2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3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4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5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6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7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98" name="手繪多邊形 52"/>
          <p:cNvSpPr>
            <a:spLocks/>
          </p:cNvSpPr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199" name="群組中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1200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1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2" name="手繪多邊形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3" name="手繪多邊形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4" name="手繪多邊形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5" name="手繪多邊形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6" name="手繪多邊形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7" name="手繪多邊形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8" name="手繪多邊形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9" name="手繪多邊形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0" name="手繪多邊形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1" name="手繪多邊形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2" name="手繪多邊形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3" name="手繪多邊形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4" name="手繪多邊形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5" name="手繪多邊形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6" name="手繪多邊形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7" name="手繪多邊形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8" name="手繪多邊形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9" name="手繪多邊形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0" name="手繪多邊形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1" name="手繪多邊形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2" name="手繪多邊形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3" name="手繪多邊形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4" name="手繪多邊形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5" name="手繪多邊形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6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7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8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9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0" name="手繪多邊形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1" name="手繪多邊形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2" name="手繪多邊形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3" name="手繪多邊形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4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5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236" name="群組中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1237" name="群組中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1263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4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5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6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7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8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9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0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1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2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3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4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5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6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7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8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9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0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1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2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3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4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5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6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7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8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9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0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1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2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3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4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5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6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7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8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9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0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1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2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3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4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5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6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7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8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9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8" name="群組中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1254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5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6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7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8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9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0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1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2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9" name="群組中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1247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8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9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0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1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2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3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40" name="群組中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1241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2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3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4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5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6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1310" name="群組中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1311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2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3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5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6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7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8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319" name="群組中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1320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1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2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3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4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5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6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7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328" name="群組中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1329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0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1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2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3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4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5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6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337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/>
          <a:p>
            <a:fld id="{9E583DDF-CA54-461A-A486-592D2374C532}" type="datetimeFigureOut">
              <a:rPr lang="en-US"/>
              <a:t>6/14/2018</a:t>
            </a:fld>
            <a:endParaRPr/>
          </a:p>
        </p:txBody>
      </p:sp>
      <p:sp>
        <p:nvSpPr>
          <p:cNvPr id="133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/>
          <a:p>
            <a:endParaRPr/>
          </a:p>
        </p:txBody>
      </p:sp>
      <p:sp>
        <p:nvSpPr>
          <p:cNvPr id="133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2018/6/14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zh-TW" sz="3400" b="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2018/6/14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zh-TW" sz="3400" b="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2018/6/14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134" name="手繪多邊形 50"/>
          <p:cNvSpPr>
            <a:spLocks/>
          </p:cNvSpPr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5" name="手繪多邊形 51"/>
          <p:cNvSpPr>
            <a:spLocks/>
          </p:cNvSpPr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6" name="手繪多邊形 51"/>
          <p:cNvSpPr>
            <a:spLocks/>
          </p:cNvSpPr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7" name="群組中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38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9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0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1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2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3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4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5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6" name="群組中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147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8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9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0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1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2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3" name="群組中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154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5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6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7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8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9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0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1" name="群組中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162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3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5" name="手繪多邊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6" name="手繪多邊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7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8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9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0" name="群組中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171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2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3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4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5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6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7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8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9" name="群組中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180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1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2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3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6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7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8" name="群組中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189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0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1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2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3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4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5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6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E583DDF-CA54-461A-A486-592D2374C532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19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9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zh-TW"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19781" y="907970"/>
            <a:ext cx="9360418" cy="1782068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zh-TW" altLang="en-US" sz="5400" dirty="0"/>
              <a:t>動詞時態</a:t>
            </a:r>
            <a:r>
              <a:rPr lang="en-US" altLang="zh-TW" sz="5400" dirty="0"/>
              <a:t>(</a:t>
            </a:r>
            <a:r>
              <a:rPr lang="zh-TW" altLang="en-US" sz="5400" dirty="0"/>
              <a:t>文意理解</a:t>
            </a:r>
            <a:r>
              <a:rPr lang="en-US" altLang="zh-TW" sz="5400" dirty="0"/>
              <a:t>)</a:t>
            </a:r>
            <a:r>
              <a:rPr lang="zh-TW" altLang="en-US" sz="5400" dirty="0"/>
              <a:t>試題產出</a:t>
            </a:r>
            <a:endParaRPr lang="zh-TW" sz="54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3541822" y="2828741"/>
            <a:ext cx="6916336" cy="1200517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鍾長宏</a:t>
            </a:r>
            <a:endParaRPr lang="en-US" altLang="zh-TW" sz="3200" dirty="0"/>
          </a:p>
          <a:p>
            <a:r>
              <a:rPr lang="en-US" altLang="zh-TW" sz="3200" dirty="0"/>
              <a:t>20180614</a:t>
            </a:r>
            <a:endParaRPr lang="zh-TW" sz="3200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5875" y="828877"/>
            <a:ext cx="8105775" cy="2714424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動詞時態題之示例與產出</a:t>
            </a:r>
            <a:endParaRPr lang="zh-TW" sz="4800" strike="dbl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八年級</a:t>
            </a:r>
            <a:r>
              <a:rPr lang="zh-TW" altLang="en-US" sz="2800" b="1" dirty="0"/>
              <a:t>上學期  </a:t>
            </a:r>
            <a:r>
              <a:rPr lang="zh-TW" altLang="en-US" sz="2800" dirty="0"/>
              <a:t>第三次段考  翰林版</a:t>
            </a:r>
            <a:r>
              <a:rPr lang="en-US" altLang="zh-TW" sz="2800" dirty="0"/>
              <a:t>(Units 7-9)</a:t>
            </a:r>
          </a:p>
          <a:p>
            <a:pPr marL="714375" indent="-336550">
              <a:buFont typeface="+mj-lt"/>
              <a:buAutoNum type="arabicPeriod"/>
            </a:pPr>
            <a:r>
              <a:rPr lang="zh-TW" altLang="en-US" sz="2800" dirty="0"/>
              <a:t>現在進行式</a:t>
            </a:r>
            <a:endParaRPr lang="en-US" altLang="zh-TW" sz="2800" dirty="0"/>
          </a:p>
          <a:p>
            <a:pPr marL="714375" indent="-336550">
              <a:buFont typeface="+mj-lt"/>
              <a:buAutoNum type="arabicPeriod"/>
            </a:pPr>
            <a:r>
              <a:rPr lang="zh-TW" altLang="en-US" sz="2800" dirty="0"/>
              <a:t>現在簡單式</a:t>
            </a:r>
            <a:endParaRPr lang="en-US" altLang="zh-TW" sz="2800" dirty="0"/>
          </a:p>
          <a:p>
            <a:pPr marL="714375" indent="-336550">
              <a:buFont typeface="+mj-lt"/>
              <a:buAutoNum type="arabicPeriod"/>
            </a:pPr>
            <a:r>
              <a:rPr lang="zh-TW" altLang="en-US" sz="2800" dirty="0"/>
              <a:t>過去簡單式</a:t>
            </a:r>
            <a:endParaRPr lang="en-US" altLang="zh-TW" sz="2800" dirty="0"/>
          </a:p>
          <a:p>
            <a:pPr marL="714375" indent="-336550">
              <a:buFont typeface="+mj-lt"/>
              <a:buAutoNum type="arabicPeriod"/>
            </a:pPr>
            <a:r>
              <a:rPr lang="zh-TW" altLang="en-US" sz="2800" dirty="0"/>
              <a:t>過去進行式</a:t>
            </a:r>
            <a:endParaRPr lang="en-US" altLang="zh-TW" sz="2800" dirty="0"/>
          </a:p>
          <a:p>
            <a:pPr marL="714375" indent="-336550">
              <a:buFont typeface="+mj-lt"/>
              <a:buAutoNum type="arabicPeriod"/>
            </a:pPr>
            <a:r>
              <a:rPr lang="zh-TW" altLang="en-US" sz="2800" dirty="0"/>
              <a:t>未來式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動詞時態測驗示例 </a:t>
            </a:r>
            <a:r>
              <a:rPr lang="en-US" altLang="zh-TW" dirty="0"/>
              <a:t>(pp. 51-53)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489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033398"/>
          </a:xfrm>
        </p:spPr>
        <p:txBody>
          <a:bodyPr/>
          <a:lstStyle/>
          <a:p>
            <a:r>
              <a:rPr lang="en-US" altLang="zh-TW" dirty="0"/>
              <a:t>Time Marker</a:t>
            </a:r>
            <a:r>
              <a:rPr lang="zh-TW" altLang="en-US" dirty="0"/>
              <a:t>明顯的</a:t>
            </a:r>
            <a:r>
              <a:rPr lang="en-US" altLang="zh-TW" dirty="0"/>
              <a:t>C</a:t>
            </a:r>
            <a:r>
              <a:rPr lang="zh-TW" altLang="en-US" dirty="0"/>
              <a:t>等級試題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59" y="1312334"/>
            <a:ext cx="8041942" cy="5290973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>
            <a:off x="1381125" y="1590676"/>
            <a:ext cx="5657850" cy="4502270"/>
            <a:chOff x="1381125" y="1590676"/>
            <a:chExt cx="5657850" cy="4502270"/>
          </a:xfrm>
        </p:grpSpPr>
        <p:cxnSp>
          <p:nvCxnSpPr>
            <p:cNvPr id="6" name="直線接點 5"/>
            <p:cNvCxnSpPr/>
            <p:nvPr/>
          </p:nvCxnSpPr>
          <p:spPr>
            <a:xfrm flipV="1">
              <a:off x="5000625" y="1590676"/>
              <a:ext cx="419100" cy="95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5248275" y="3407801"/>
              <a:ext cx="1133475" cy="367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V="1">
              <a:off x="5191125" y="2524125"/>
              <a:ext cx="981075" cy="95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V="1">
              <a:off x="5629275" y="4277192"/>
              <a:ext cx="1343025" cy="95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5114925" y="5205879"/>
              <a:ext cx="1924050" cy="42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flipV="1">
              <a:off x="1381125" y="6086475"/>
              <a:ext cx="533400" cy="64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群組 24"/>
          <p:cNvGrpSpPr/>
          <p:nvPr/>
        </p:nvGrpSpPr>
        <p:grpSpPr>
          <a:xfrm>
            <a:off x="8891778" y="1600200"/>
            <a:ext cx="2000250" cy="3838575"/>
            <a:chOff x="8891778" y="1600200"/>
            <a:chExt cx="2000250" cy="3838575"/>
          </a:xfrm>
        </p:grpSpPr>
        <p:cxnSp>
          <p:nvCxnSpPr>
            <p:cNvPr id="24" name="直線單箭頭接點 23"/>
            <p:cNvCxnSpPr/>
            <p:nvPr/>
          </p:nvCxnSpPr>
          <p:spPr>
            <a:xfrm flipH="1" flipV="1">
              <a:off x="8891778" y="3324225"/>
              <a:ext cx="1118997" cy="9525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22" name="圓角矩形 21"/>
            <p:cNvSpPr/>
            <p:nvPr/>
          </p:nvSpPr>
          <p:spPr>
            <a:xfrm>
              <a:off x="9901428" y="1600200"/>
              <a:ext cx="990600" cy="38385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時間標記明顯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681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787865"/>
          </a:xfrm>
        </p:spPr>
        <p:txBody>
          <a:bodyPr/>
          <a:lstStyle/>
          <a:p>
            <a:r>
              <a:rPr lang="zh-TW" altLang="en-US" dirty="0"/>
              <a:t>能測出學生</a:t>
            </a:r>
            <a:r>
              <a:rPr lang="en-US" altLang="zh-TW" dirty="0"/>
              <a:t>B</a:t>
            </a:r>
            <a:r>
              <a:rPr lang="zh-TW" altLang="en-US" dirty="0"/>
              <a:t>級能力試題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6839" t="29080" r="26265" b="16973"/>
          <a:stretch/>
        </p:blipFill>
        <p:spPr>
          <a:xfrm>
            <a:off x="722250" y="945860"/>
            <a:ext cx="10108395" cy="5391145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9541272" y="1775637"/>
            <a:ext cx="2340418" cy="3964615"/>
            <a:chOff x="8936905" y="1501627"/>
            <a:chExt cx="2740080" cy="3781425"/>
          </a:xfrm>
        </p:grpSpPr>
        <p:cxnSp>
          <p:nvCxnSpPr>
            <p:cNvPr id="24" name="直線單箭頭接點 23"/>
            <p:cNvCxnSpPr/>
            <p:nvPr/>
          </p:nvCxnSpPr>
          <p:spPr>
            <a:xfrm flipH="1">
              <a:off x="8936905" y="2663878"/>
              <a:ext cx="1307109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圓角矩形 19"/>
            <p:cNvSpPr/>
            <p:nvPr/>
          </p:nvSpPr>
          <p:spPr>
            <a:xfrm>
              <a:off x="10276810" y="1501627"/>
              <a:ext cx="1400175" cy="37814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zh-TW" altLang="zh-TW" sz="28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從空格的前或後的句子可以得到答題線索。</a:t>
              </a:r>
              <a:endPara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2615609" y="1350335"/>
            <a:ext cx="6464596" cy="3317357"/>
            <a:chOff x="2615609" y="1350335"/>
            <a:chExt cx="6464596" cy="3317357"/>
          </a:xfrm>
        </p:grpSpPr>
        <p:cxnSp>
          <p:nvCxnSpPr>
            <p:cNvPr id="9" name="直線接點 8"/>
            <p:cNvCxnSpPr/>
            <p:nvPr/>
          </p:nvCxnSpPr>
          <p:spPr>
            <a:xfrm flipV="1">
              <a:off x="3030279" y="1350335"/>
              <a:ext cx="1499191" cy="106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flipV="1">
              <a:off x="6549656" y="3157870"/>
              <a:ext cx="2530549" cy="106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flipV="1">
              <a:off x="2615609" y="4657060"/>
              <a:ext cx="1164265" cy="106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94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086699"/>
          </a:xfrm>
        </p:spPr>
        <p:txBody>
          <a:bodyPr/>
          <a:lstStyle/>
          <a:p>
            <a:r>
              <a:rPr lang="zh-TW" altLang="en-US" dirty="0"/>
              <a:t>能測出學生</a:t>
            </a:r>
            <a:r>
              <a:rPr lang="en-US" altLang="zh-TW" dirty="0"/>
              <a:t>A</a:t>
            </a:r>
            <a:r>
              <a:rPr lang="zh-TW" altLang="en-US" dirty="0"/>
              <a:t>級能力試題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6926" t="27241" r="24799" b="11456"/>
          <a:stretch/>
        </p:blipFill>
        <p:spPr>
          <a:xfrm>
            <a:off x="1328622" y="1312334"/>
            <a:ext cx="8945875" cy="5293418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9696450" y="1754715"/>
            <a:ext cx="1978223" cy="3781425"/>
            <a:chOff x="7784902" y="1533525"/>
            <a:chExt cx="1978223" cy="3781425"/>
          </a:xfrm>
        </p:grpSpPr>
        <p:cxnSp>
          <p:nvCxnSpPr>
            <p:cNvPr id="7" name="直線單箭頭接點 6"/>
            <p:cNvCxnSpPr/>
            <p:nvPr/>
          </p:nvCxnSpPr>
          <p:spPr>
            <a:xfrm flipH="1">
              <a:off x="7784902" y="3038475"/>
              <a:ext cx="578049" cy="74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圓角矩形 5"/>
            <p:cNvSpPr/>
            <p:nvPr/>
          </p:nvSpPr>
          <p:spPr>
            <a:xfrm>
              <a:off x="8362950" y="1533525"/>
              <a:ext cx="1400175" cy="37814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HK" altLang="zh-TW" sz="2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須從隱含或整體上下文語境，方能得知該使用何種時態</a:t>
              </a:r>
              <a:r>
                <a:rPr lang="zh-TW" altLang="zh-TW" sz="2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TW" altLang="zh-TW" sz="2800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62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961614"/>
          </a:xfrm>
        </p:spPr>
        <p:txBody>
          <a:bodyPr/>
          <a:lstStyle/>
          <a:p>
            <a:r>
              <a:rPr lang="zh-TW" altLang="en-US" dirty="0"/>
              <a:t>克漏字題組示例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8822" t="22644" r="19799" b="9617"/>
          <a:stretch/>
        </p:blipFill>
        <p:spPr>
          <a:xfrm>
            <a:off x="1763231" y="1217741"/>
            <a:ext cx="8655268" cy="53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4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051978"/>
              </p:ext>
            </p:extLst>
          </p:nvPr>
        </p:nvGraphicFramePr>
        <p:xfrm>
          <a:off x="1991544" y="1772816"/>
          <a:ext cx="8229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zh-TW" altLang="en-US" sz="2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題數總計：總共</a:t>
                      </a:r>
                      <a:r>
                        <a:rPr lang="en-US" altLang="zh-TW" sz="2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2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endParaRPr lang="en-US" altLang="zh-TW" sz="28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zh-TW" altLang="en-US" sz="2800" b="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可測出學生</a:t>
                      </a:r>
                      <a:r>
                        <a:rPr kumimoji="0" lang="en-US" altLang="zh-TW" sz="2800" b="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TW" altLang="zh-TW" sz="2800" b="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等級</a:t>
                      </a:r>
                      <a:r>
                        <a:rPr kumimoji="0" lang="zh-TW" altLang="en-US" sz="2800" b="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能力試題</a:t>
                      </a:r>
                      <a:r>
                        <a:rPr kumimoji="0" lang="en-US" altLang="zh-TW" sz="2800" b="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 5</a:t>
                      </a:r>
                      <a:r>
                        <a:rPr kumimoji="0" lang="zh-TW" altLang="zh-TW" sz="2800" b="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題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zh-TW" altLang="en-US" sz="2800" b="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可測出學生</a:t>
                      </a:r>
                      <a:r>
                        <a:rPr kumimoji="0" lang="en-US" altLang="zh-TW" sz="2800" b="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TW" altLang="zh-TW" sz="2800" b="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等級</a:t>
                      </a:r>
                      <a:r>
                        <a:rPr kumimoji="0" lang="zh-TW" altLang="en-US" sz="2800" b="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能力試題</a:t>
                      </a:r>
                      <a:r>
                        <a:rPr kumimoji="0" lang="en-US" altLang="zh-TW" sz="2800" b="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 5</a:t>
                      </a:r>
                      <a:r>
                        <a:rPr kumimoji="0" lang="zh-TW" altLang="zh-TW" sz="2800" b="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題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zh-TW" altLang="en-US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可測出學生</a:t>
                      </a: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zh-TW" altLang="zh-TW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等級</a:t>
                      </a:r>
                      <a:r>
                        <a:rPr kumimoji="0" lang="zh-TW" altLang="en-US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能力試題</a:t>
                      </a: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 10</a:t>
                      </a:r>
                      <a:r>
                        <a:rPr kumimoji="0" lang="zh-TW" altLang="zh-TW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題 </a:t>
                      </a:r>
                      <a:endParaRPr kumimoji="0" lang="en-US" altLang="zh-TW" sz="2800" b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單題：</a:t>
                      </a:r>
                      <a:r>
                        <a:rPr lang="en-US" altLang="zh-TW" sz="2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zh-TW" altLang="en-US" sz="2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題 </a:t>
                      </a:r>
                      <a:endParaRPr lang="en-US" altLang="zh-TW" sz="2800" dirty="0">
                        <a:solidFill>
                          <a:schemeClr val="tx1">
                            <a:lumMod val="8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531813" marR="0" indent="-436563" algn="l" defTabSz="4508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altLang="zh-TW" sz="28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TW" altLang="en-US" sz="28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級：</a:t>
                      </a:r>
                      <a:r>
                        <a:rPr kumimoji="0" lang="en-US" altLang="zh-TW" sz="28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zh-TW" altLang="en-US" sz="28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題</a:t>
                      </a:r>
                      <a:endParaRPr kumimoji="0" lang="en-US" altLang="zh-TW" sz="2800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531813" indent="-436563" defTabSz="450850">
                        <a:buFont typeface="+mj-lt"/>
                        <a:buAutoNum type="arabicPeriod"/>
                      </a:pPr>
                      <a:r>
                        <a:rPr kumimoji="0" lang="en-US" altLang="zh-TW" sz="280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TW" altLang="en-US" sz="280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級：</a:t>
                      </a:r>
                      <a:r>
                        <a:rPr kumimoji="0" lang="en-US" altLang="zh-TW" sz="280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TW" altLang="en-US" sz="280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題</a:t>
                      </a:r>
                      <a:endParaRPr kumimoji="0" lang="en-US" altLang="zh-TW" sz="2800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531813" marR="0" indent="-436563" algn="l" defTabSz="4508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級：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題</a:t>
                      </a:r>
                      <a:endParaRPr kumimoji="0" lang="en-US" altLang="zh-TW" sz="28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克漏字：一題組，</a:t>
                      </a:r>
                      <a:r>
                        <a:rPr lang="en-US" altLang="zh-TW" sz="2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2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題</a:t>
                      </a:r>
                      <a:endParaRPr lang="en-US" altLang="zh-TW" sz="2800" dirty="0">
                        <a:solidFill>
                          <a:schemeClr val="tx1">
                            <a:lumMod val="8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531813" indent="-423863">
                        <a:buFont typeface="+mj-lt"/>
                        <a:buAutoNum type="arabicPeriod"/>
                      </a:pPr>
                      <a:r>
                        <a:rPr kumimoji="0" lang="en-US" altLang="zh-TW" sz="28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TW" altLang="en-US" sz="28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級：</a:t>
                      </a:r>
                      <a:r>
                        <a:rPr kumimoji="0" lang="en-US" altLang="zh-TW" sz="28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TW" altLang="en-US" sz="28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題</a:t>
                      </a:r>
                      <a:endParaRPr kumimoji="0" lang="en-US" altLang="zh-TW" sz="2800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531813" marR="0" indent="-4238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altLang="zh-TW" sz="280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TW" altLang="en-US" sz="280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級：</a:t>
                      </a:r>
                      <a:r>
                        <a:rPr kumimoji="0" lang="en-US" altLang="zh-TW" sz="280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TW" altLang="en-US" sz="280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題</a:t>
                      </a:r>
                      <a:endParaRPr kumimoji="0" lang="en-US" altLang="zh-TW" sz="2800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動詞時態測驗題型示例  與  試題等級分配</a:t>
            </a:r>
          </a:p>
        </p:txBody>
      </p:sp>
      <p:sp>
        <p:nvSpPr>
          <p:cNvPr id="5" name="圓角矩形圖說文字 4"/>
          <p:cNvSpPr/>
          <p:nvPr/>
        </p:nvSpPr>
        <p:spPr>
          <a:xfrm>
            <a:off x="8381999" y="1772816"/>
            <a:ext cx="2914651" cy="1151359"/>
          </a:xfrm>
          <a:prstGeom prst="wedgeRoundRectCallout">
            <a:avLst>
              <a:gd name="adj1" fmla="val -94172"/>
              <a:gd name="adj2" fmla="val 54227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題型等級題數呈金字塔排列</a:t>
            </a:r>
          </a:p>
        </p:txBody>
      </p:sp>
    </p:spTree>
    <p:extLst>
      <p:ext uri="{BB962C8B-B14F-4D97-AF65-F5344CB8AC3E}">
        <p14:creationId xmlns:p14="http://schemas.microsoft.com/office/powerpoint/2010/main" val="219370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991544" y="1073888"/>
            <a:ext cx="8229600" cy="1477926"/>
          </a:xfrm>
        </p:spPr>
        <p:txBody>
          <a:bodyPr/>
          <a:lstStyle/>
          <a:p>
            <a:r>
              <a:rPr lang="zh-TW" altLang="en-US" sz="2400" dirty="0"/>
              <a:t>常見配分：</a:t>
            </a:r>
            <a:r>
              <a:rPr lang="en-US" altLang="zh-TW" sz="2400" dirty="0"/>
              <a:t>40% (</a:t>
            </a:r>
            <a:r>
              <a:rPr lang="zh-TW" altLang="en-US" sz="2400" dirty="0"/>
              <a:t>每題</a:t>
            </a:r>
            <a:r>
              <a:rPr lang="en-US" altLang="zh-TW" sz="2400" dirty="0"/>
              <a:t>2</a:t>
            </a:r>
            <a:r>
              <a:rPr lang="zh-TW" altLang="en-US" sz="2400" dirty="0"/>
              <a:t>分</a:t>
            </a:r>
            <a:r>
              <a:rPr lang="en-US" altLang="zh-TW" sz="2400" dirty="0"/>
              <a:t>)</a:t>
            </a:r>
          </a:p>
          <a:p>
            <a:r>
              <a:rPr lang="zh-TW" altLang="en-US" sz="2400" dirty="0"/>
              <a:t>評分指引：</a:t>
            </a:r>
            <a:endParaRPr lang="en-US" altLang="zh-TW" sz="2400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63552" y="188640"/>
            <a:ext cx="8229600" cy="800188"/>
          </a:xfrm>
        </p:spPr>
        <p:txBody>
          <a:bodyPr>
            <a:normAutofit/>
          </a:bodyPr>
          <a:lstStyle/>
          <a:p>
            <a:r>
              <a:rPr lang="zh-TW" altLang="en-US" dirty="0"/>
              <a:t>動詞時態測驗：評分指引 </a:t>
            </a:r>
            <a:r>
              <a:rPr lang="en-US" altLang="zh-TW" dirty="0"/>
              <a:t>(p. 53)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212104"/>
              </p:ext>
            </p:extLst>
          </p:nvPr>
        </p:nvGraphicFramePr>
        <p:xfrm>
          <a:off x="1631504" y="2117384"/>
          <a:ext cx="8928990" cy="4635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4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770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閱讀能力→文意理解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表現標準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B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C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D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E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能從隱含或整體上下文語境指出適切時態。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能從局部上下文明顯語境指出適切時態。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能從句中明顯語境指出適切時態。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僅能有限地</a:t>
                      </a: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從句中明顯語境指出適切時態。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未達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70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評分指引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1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b="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en-US" altLang="zh-TW" sz="1800" b="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1-10</a:t>
                      </a:r>
                      <a:r>
                        <a:rPr lang="zh-TW" altLang="zh-TW" sz="1800" b="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題至少答對</a:t>
                      </a:r>
                      <a:r>
                        <a:rPr lang="en-US" altLang="zh-TW" sz="1800" b="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r>
                        <a:rPr lang="zh-TW" altLang="zh-TW" sz="1800" b="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題</a:t>
                      </a:r>
                      <a:r>
                        <a:rPr lang="zh-TW" altLang="zh-TW" sz="1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en-US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r>
                        <a:rPr lang="zh-TW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r>
                        <a:rPr lang="zh-TW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</a:t>
                      </a:r>
                      <a:r>
                        <a:rPr lang="zh-TW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</a:t>
                      </a:r>
                      <a:r>
                        <a:rPr lang="zh-TW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  <a:r>
                        <a:rPr lang="zh-TW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題至少答對</a:t>
                      </a:r>
                      <a:r>
                        <a:rPr lang="en-US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題</a:t>
                      </a:r>
                      <a:r>
                        <a:rPr lang="zh-TW" altLang="zh-TW" sz="1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，且第</a:t>
                      </a:r>
                      <a:r>
                        <a:rPr lang="en-US" altLang="zh-TW" sz="1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lang="zh-TW" altLang="zh-TW" sz="1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zh-TW" altLang="zh-TW" sz="1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  <a:r>
                        <a:rPr lang="zh-TW" altLang="zh-TW" sz="1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  <a:r>
                        <a:rPr lang="zh-TW" altLang="zh-TW" sz="1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r>
                        <a:rPr lang="zh-TW" altLang="zh-TW" sz="1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題至少答對</a:t>
                      </a:r>
                      <a:r>
                        <a:rPr lang="en-US" altLang="zh-TW" sz="1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zh-TW" sz="1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題</a:t>
                      </a:r>
                      <a:endParaRPr lang="zh-TW" sz="21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en-US" altLang="zh-TW" sz="180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1-10</a:t>
                      </a:r>
                      <a:r>
                        <a:rPr lang="zh-TW" altLang="zh-TW" sz="180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題至少答對</a:t>
                      </a:r>
                      <a:r>
                        <a:rPr lang="en-US" altLang="zh-TW" sz="180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r>
                        <a:rPr lang="zh-TW" altLang="zh-TW" sz="180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題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，且</a:t>
                      </a:r>
                      <a:r>
                        <a:rPr lang="zh-TW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en-US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r>
                        <a:rPr lang="zh-TW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r>
                        <a:rPr lang="zh-TW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</a:t>
                      </a:r>
                      <a:r>
                        <a:rPr lang="zh-TW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</a:t>
                      </a:r>
                      <a:r>
                        <a:rPr lang="zh-TW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  <a:r>
                        <a:rPr lang="zh-TW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題至少答對</a:t>
                      </a:r>
                      <a:r>
                        <a:rPr lang="en-US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zh-TW" sz="1800" b="1" kern="12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題</a:t>
                      </a:r>
                      <a:endParaRPr lang="zh-TW" sz="2100" b="1" kern="100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1-10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題</a:t>
                      </a:r>
                      <a:endParaRPr lang="zh-TW" sz="20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69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至少答對</a:t>
                      </a:r>
                      <a:r>
                        <a:rPr lang="en-US" altLang="zh-TW" sz="180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r>
                        <a:rPr lang="zh-TW" altLang="zh-TW" sz="180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題</a:t>
                      </a:r>
                      <a:endParaRPr lang="zh-TW" sz="21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答對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5-6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題</a:t>
                      </a:r>
                      <a:endParaRPr lang="zh-TW" sz="2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答對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0-4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題</a:t>
                      </a:r>
                      <a:endParaRPr lang="zh-TW" sz="2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53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85825" y="1233377"/>
            <a:ext cx="10620375" cy="519599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zh-TW" sz="2800" dirty="0"/>
              <a:t>因此在教學現場題數無法太多的現實條件下，</a:t>
            </a:r>
            <a:r>
              <a:rPr lang="zh-TW" altLang="en-US" sz="2800" dirty="0">
                <a:solidFill>
                  <a:srgbClr val="FF0000"/>
                </a:solidFill>
              </a:rPr>
              <a:t>宜用</a:t>
            </a:r>
            <a:r>
              <a:rPr lang="zh-TW" altLang="zh-TW" sz="2800" dirty="0">
                <a:solidFill>
                  <a:srgbClr val="FF0000"/>
                </a:solidFill>
              </a:rPr>
              <a:t>類似「電腦適性測驗」的評等方式</a:t>
            </a:r>
            <a:r>
              <a:rPr lang="zh-TW" altLang="zh-TW" sz="2800" dirty="0"/>
              <a:t>；藉此提醒老師</a:t>
            </a:r>
            <a:r>
              <a:rPr lang="zh-TW" altLang="zh-TW" sz="2800" b="1" dirty="0">
                <a:solidFill>
                  <a:srgbClr val="C00000"/>
                </a:solidFill>
              </a:rPr>
              <a:t>題數不多就要更注意題目所能測得的能力層次及組成比例</a:t>
            </a:r>
            <a:r>
              <a:rPr lang="zh-TW" altLang="zh-TW" sz="2800" dirty="0"/>
              <a:t>，而</a:t>
            </a:r>
            <a:r>
              <a:rPr lang="zh-TW" altLang="zh-TW" sz="2800" u="sng" dirty="0"/>
              <a:t>不是只湊題數或看表面題數加總</a:t>
            </a:r>
            <a:r>
              <a:rPr lang="zh-TW" altLang="zh-TW" sz="2800" dirty="0"/>
              <a:t>。</a:t>
            </a:r>
            <a:endParaRPr lang="en-US" altLang="zh-TW" sz="28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TW" sz="2800" dirty="0"/>
              <a:t>C</a:t>
            </a:r>
            <a:r>
              <a:rPr lang="zh-TW" altLang="en-US" sz="2800" dirty="0"/>
              <a:t>等級：</a:t>
            </a:r>
            <a:r>
              <a:rPr lang="zh-TW" altLang="zh-TW" sz="2800" b="1" dirty="0">
                <a:solidFill>
                  <a:srgbClr val="0000FF"/>
                </a:solidFill>
              </a:rPr>
              <a:t>第</a:t>
            </a:r>
            <a:r>
              <a:rPr lang="en-US" altLang="zh-TW" sz="2800" b="1" dirty="0">
                <a:solidFill>
                  <a:srgbClr val="0000FF"/>
                </a:solidFill>
              </a:rPr>
              <a:t>1-10</a:t>
            </a:r>
            <a:r>
              <a:rPr lang="zh-TW" altLang="zh-TW" sz="2800" b="1" dirty="0">
                <a:solidFill>
                  <a:srgbClr val="0000FF"/>
                </a:solidFill>
              </a:rPr>
              <a:t>題答對</a:t>
            </a:r>
            <a:r>
              <a:rPr lang="en-US" altLang="zh-TW" sz="2800" b="1" dirty="0">
                <a:solidFill>
                  <a:srgbClr val="0000FF"/>
                </a:solidFill>
              </a:rPr>
              <a:t>7</a:t>
            </a:r>
            <a:r>
              <a:rPr lang="zh-TW" altLang="zh-TW" sz="2800" b="1" dirty="0">
                <a:solidFill>
                  <a:srgbClr val="0000FF"/>
                </a:solidFill>
              </a:rPr>
              <a:t>題以上</a:t>
            </a:r>
            <a:endParaRPr lang="en-US" altLang="zh-TW" sz="2800" b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/>
              <a:t>B</a:t>
            </a:r>
            <a:r>
              <a:rPr lang="zh-TW" altLang="en-US" sz="2800" dirty="0"/>
              <a:t>等級：</a:t>
            </a:r>
            <a:r>
              <a:rPr lang="zh-TW" altLang="zh-TW" sz="2800" b="1" dirty="0">
                <a:solidFill>
                  <a:srgbClr val="0000FF"/>
                </a:solidFill>
              </a:rPr>
              <a:t>第</a:t>
            </a:r>
            <a:r>
              <a:rPr lang="en-US" altLang="zh-TW" sz="2800" b="1" dirty="0">
                <a:solidFill>
                  <a:srgbClr val="0000FF"/>
                </a:solidFill>
              </a:rPr>
              <a:t>1-10</a:t>
            </a:r>
            <a:r>
              <a:rPr lang="zh-TW" altLang="zh-TW" sz="2800" b="1" dirty="0">
                <a:solidFill>
                  <a:srgbClr val="0000FF"/>
                </a:solidFill>
              </a:rPr>
              <a:t>題答對</a:t>
            </a:r>
            <a:r>
              <a:rPr lang="en-US" altLang="zh-TW" sz="2800" b="1" dirty="0">
                <a:solidFill>
                  <a:srgbClr val="0000FF"/>
                </a:solidFill>
              </a:rPr>
              <a:t>7</a:t>
            </a:r>
            <a:r>
              <a:rPr lang="zh-TW" altLang="zh-TW" sz="2800" b="1" dirty="0">
                <a:solidFill>
                  <a:srgbClr val="0000FF"/>
                </a:solidFill>
              </a:rPr>
              <a:t>題以上</a:t>
            </a:r>
            <a:r>
              <a:rPr lang="zh-TW" altLang="zh-TW" sz="2800" dirty="0"/>
              <a:t>，</a:t>
            </a:r>
            <a:r>
              <a:rPr lang="zh-TW" altLang="zh-TW" sz="2800" b="1" dirty="0">
                <a:solidFill>
                  <a:srgbClr val="652B91"/>
                </a:solidFill>
              </a:rPr>
              <a:t>第</a:t>
            </a:r>
            <a:r>
              <a:rPr lang="en-US" altLang="zh-TW" sz="2800" b="1" dirty="0">
                <a:solidFill>
                  <a:srgbClr val="652B91"/>
                </a:solidFill>
              </a:rPr>
              <a:t>13</a:t>
            </a:r>
            <a:r>
              <a:rPr lang="zh-TW" altLang="zh-TW" sz="2800" b="1" dirty="0">
                <a:solidFill>
                  <a:srgbClr val="652B91"/>
                </a:solidFill>
              </a:rPr>
              <a:t>、</a:t>
            </a:r>
            <a:r>
              <a:rPr lang="en-US" altLang="zh-TW" sz="2800" b="1" dirty="0">
                <a:solidFill>
                  <a:srgbClr val="652B91"/>
                </a:solidFill>
              </a:rPr>
              <a:t>14</a:t>
            </a:r>
            <a:r>
              <a:rPr lang="zh-TW" altLang="zh-TW" sz="2800" b="1" dirty="0">
                <a:solidFill>
                  <a:srgbClr val="652B91"/>
                </a:solidFill>
              </a:rPr>
              <a:t>、</a:t>
            </a:r>
            <a:r>
              <a:rPr lang="en-US" altLang="zh-TW" sz="2800" b="1" dirty="0">
                <a:solidFill>
                  <a:srgbClr val="652B91"/>
                </a:solidFill>
              </a:rPr>
              <a:t>16</a:t>
            </a:r>
            <a:r>
              <a:rPr lang="zh-TW" altLang="zh-TW" sz="2800" b="1" dirty="0">
                <a:solidFill>
                  <a:srgbClr val="652B91"/>
                </a:solidFill>
              </a:rPr>
              <a:t>、</a:t>
            </a:r>
            <a:r>
              <a:rPr lang="en-US" altLang="zh-TW" sz="2800" b="1" dirty="0">
                <a:solidFill>
                  <a:srgbClr val="652B91"/>
                </a:solidFill>
              </a:rPr>
              <a:t>19</a:t>
            </a:r>
            <a:r>
              <a:rPr lang="zh-TW" altLang="zh-TW" sz="2800" b="1" dirty="0">
                <a:solidFill>
                  <a:srgbClr val="652B91"/>
                </a:solidFill>
              </a:rPr>
              <a:t>、</a:t>
            </a:r>
            <a:r>
              <a:rPr lang="en-US" altLang="zh-TW" sz="2800" b="1" dirty="0">
                <a:solidFill>
                  <a:srgbClr val="652B91"/>
                </a:solidFill>
              </a:rPr>
              <a:t>20</a:t>
            </a:r>
            <a:r>
              <a:rPr lang="zh-TW" altLang="zh-TW" sz="2800" b="1" dirty="0">
                <a:solidFill>
                  <a:srgbClr val="652B91"/>
                </a:solidFill>
              </a:rPr>
              <a:t>題至少答對</a:t>
            </a:r>
            <a:r>
              <a:rPr lang="en-US" altLang="zh-TW" sz="2800" b="1" dirty="0">
                <a:solidFill>
                  <a:srgbClr val="652B91"/>
                </a:solidFill>
              </a:rPr>
              <a:t>3</a:t>
            </a:r>
            <a:r>
              <a:rPr lang="zh-TW" altLang="zh-TW" sz="2800" b="1" dirty="0">
                <a:solidFill>
                  <a:srgbClr val="652B91"/>
                </a:solidFill>
              </a:rPr>
              <a:t>題</a:t>
            </a:r>
            <a:endParaRPr lang="en-US" altLang="zh-TW" sz="2800" b="1" dirty="0">
              <a:solidFill>
                <a:srgbClr val="652B9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/>
              <a:t>A</a:t>
            </a:r>
            <a:r>
              <a:rPr lang="zh-TW" altLang="en-US" sz="2800" dirty="0"/>
              <a:t>等級：</a:t>
            </a:r>
            <a:r>
              <a:rPr lang="zh-TW" altLang="zh-TW" sz="2800" b="1" dirty="0">
                <a:solidFill>
                  <a:srgbClr val="0000FF"/>
                </a:solidFill>
              </a:rPr>
              <a:t>第</a:t>
            </a:r>
            <a:r>
              <a:rPr lang="en-US" altLang="zh-TW" sz="2800" b="1" dirty="0">
                <a:solidFill>
                  <a:srgbClr val="0000FF"/>
                </a:solidFill>
              </a:rPr>
              <a:t>1-10</a:t>
            </a:r>
            <a:r>
              <a:rPr lang="zh-TW" altLang="zh-TW" sz="2800" b="1" dirty="0">
                <a:solidFill>
                  <a:srgbClr val="0000FF"/>
                </a:solidFill>
              </a:rPr>
              <a:t>題答對</a:t>
            </a:r>
            <a:r>
              <a:rPr lang="en-US" altLang="zh-TW" sz="2800" b="1" dirty="0">
                <a:solidFill>
                  <a:srgbClr val="0000FF"/>
                </a:solidFill>
              </a:rPr>
              <a:t>7</a:t>
            </a:r>
            <a:r>
              <a:rPr lang="zh-TW" altLang="zh-TW" sz="2800" b="1" dirty="0">
                <a:solidFill>
                  <a:srgbClr val="0000FF"/>
                </a:solidFill>
              </a:rPr>
              <a:t>題以上</a:t>
            </a:r>
            <a:r>
              <a:rPr lang="zh-TW" altLang="zh-TW" sz="2800" dirty="0"/>
              <a:t>，</a:t>
            </a:r>
            <a:r>
              <a:rPr lang="zh-TW" altLang="zh-TW" sz="2800" b="1" dirty="0">
                <a:solidFill>
                  <a:srgbClr val="652B91"/>
                </a:solidFill>
              </a:rPr>
              <a:t>第</a:t>
            </a:r>
            <a:r>
              <a:rPr lang="en-US" altLang="zh-TW" sz="2800" b="1" dirty="0">
                <a:solidFill>
                  <a:srgbClr val="652B91"/>
                </a:solidFill>
              </a:rPr>
              <a:t>13</a:t>
            </a:r>
            <a:r>
              <a:rPr lang="zh-TW" altLang="zh-TW" sz="2800" b="1" dirty="0">
                <a:solidFill>
                  <a:srgbClr val="652B91"/>
                </a:solidFill>
              </a:rPr>
              <a:t>、</a:t>
            </a:r>
            <a:r>
              <a:rPr lang="en-US" altLang="zh-TW" sz="2800" b="1" dirty="0">
                <a:solidFill>
                  <a:srgbClr val="652B91"/>
                </a:solidFill>
              </a:rPr>
              <a:t>14</a:t>
            </a:r>
            <a:r>
              <a:rPr lang="zh-TW" altLang="zh-TW" sz="2800" b="1" dirty="0">
                <a:solidFill>
                  <a:srgbClr val="652B91"/>
                </a:solidFill>
              </a:rPr>
              <a:t>、</a:t>
            </a:r>
            <a:r>
              <a:rPr lang="en-US" altLang="zh-TW" sz="2800" b="1" dirty="0">
                <a:solidFill>
                  <a:srgbClr val="652B91"/>
                </a:solidFill>
              </a:rPr>
              <a:t>16</a:t>
            </a:r>
            <a:r>
              <a:rPr lang="zh-TW" altLang="zh-TW" sz="2800" b="1" dirty="0">
                <a:solidFill>
                  <a:srgbClr val="652B91"/>
                </a:solidFill>
              </a:rPr>
              <a:t>、</a:t>
            </a:r>
            <a:r>
              <a:rPr lang="en-US" altLang="zh-TW" sz="2800" b="1" dirty="0">
                <a:solidFill>
                  <a:srgbClr val="652B91"/>
                </a:solidFill>
              </a:rPr>
              <a:t>19</a:t>
            </a:r>
            <a:r>
              <a:rPr lang="zh-TW" altLang="zh-TW" sz="2800" b="1" dirty="0">
                <a:solidFill>
                  <a:srgbClr val="652B91"/>
                </a:solidFill>
              </a:rPr>
              <a:t>、</a:t>
            </a:r>
            <a:r>
              <a:rPr lang="en-US" altLang="zh-TW" sz="2800" b="1" dirty="0">
                <a:solidFill>
                  <a:srgbClr val="652B91"/>
                </a:solidFill>
              </a:rPr>
              <a:t>20</a:t>
            </a:r>
            <a:r>
              <a:rPr lang="zh-TW" altLang="zh-TW" sz="2800" b="1" dirty="0">
                <a:solidFill>
                  <a:srgbClr val="652B91"/>
                </a:solidFill>
              </a:rPr>
              <a:t>題至少答對</a:t>
            </a:r>
            <a:r>
              <a:rPr lang="en-US" altLang="zh-TW" sz="2800" b="1" dirty="0">
                <a:solidFill>
                  <a:srgbClr val="652B91"/>
                </a:solidFill>
              </a:rPr>
              <a:t>3</a:t>
            </a:r>
            <a:r>
              <a:rPr lang="zh-TW" altLang="zh-TW" sz="2800" b="1" dirty="0">
                <a:solidFill>
                  <a:srgbClr val="652B91"/>
                </a:solidFill>
              </a:rPr>
              <a:t>題</a:t>
            </a:r>
            <a:r>
              <a:rPr lang="zh-TW" altLang="en-US" sz="2800" dirty="0"/>
              <a:t>、</a:t>
            </a:r>
            <a:r>
              <a:rPr lang="zh-TW" altLang="zh-TW" sz="2800" dirty="0"/>
              <a:t>第</a:t>
            </a:r>
            <a:r>
              <a:rPr lang="en-US" altLang="zh-TW" sz="2800" dirty="0"/>
              <a:t>11</a:t>
            </a:r>
            <a:r>
              <a:rPr lang="zh-TW" altLang="zh-TW" sz="2800" dirty="0"/>
              <a:t>、</a:t>
            </a:r>
            <a:r>
              <a:rPr lang="en-US" altLang="zh-TW" sz="2800" dirty="0"/>
              <a:t>12</a:t>
            </a:r>
            <a:r>
              <a:rPr lang="zh-TW" altLang="zh-TW" sz="2800" dirty="0"/>
              <a:t>、</a:t>
            </a:r>
            <a:r>
              <a:rPr lang="en-US" altLang="zh-TW" sz="2800" dirty="0"/>
              <a:t>15</a:t>
            </a:r>
            <a:r>
              <a:rPr lang="zh-TW" altLang="zh-TW" sz="2800" dirty="0"/>
              <a:t>、</a:t>
            </a:r>
            <a:r>
              <a:rPr lang="en-US" altLang="zh-TW" sz="2800" dirty="0"/>
              <a:t>17</a:t>
            </a:r>
            <a:r>
              <a:rPr lang="zh-TW" altLang="zh-TW" sz="2800" dirty="0"/>
              <a:t>、</a:t>
            </a:r>
            <a:r>
              <a:rPr lang="en-US" altLang="zh-TW" sz="2800" dirty="0"/>
              <a:t>18</a:t>
            </a:r>
            <a:r>
              <a:rPr lang="zh-TW" altLang="zh-TW" sz="2800" dirty="0"/>
              <a:t>題至少答對</a:t>
            </a:r>
            <a:r>
              <a:rPr lang="en-US" altLang="zh-TW" sz="2800" dirty="0"/>
              <a:t>3</a:t>
            </a:r>
            <a:r>
              <a:rPr lang="zh-TW" altLang="zh-TW" sz="2800" dirty="0"/>
              <a:t>題</a:t>
            </a:r>
            <a:endParaRPr lang="en-US" altLang="zh-TW" sz="2800" dirty="0">
              <a:solidFill>
                <a:srgbClr val="0000FF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85825" y="304800"/>
            <a:ext cx="10237789" cy="832884"/>
          </a:xfrm>
        </p:spPr>
        <p:txBody>
          <a:bodyPr>
            <a:normAutofit/>
          </a:bodyPr>
          <a:lstStyle/>
          <a:p>
            <a:r>
              <a:rPr lang="zh-TW" altLang="en-US" dirty="0"/>
              <a:t>評分指引各等級答對題數訂定釋疑 </a:t>
            </a:r>
          </a:p>
        </p:txBody>
      </p:sp>
    </p:spTree>
    <p:extLst>
      <p:ext uri="{BB962C8B-B14F-4D97-AF65-F5344CB8AC3E}">
        <p14:creationId xmlns:p14="http://schemas.microsoft.com/office/powerpoint/2010/main" val="17333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4" y="0"/>
            <a:ext cx="10239182" cy="1233424"/>
          </a:xfrm>
        </p:spPr>
        <p:txBody>
          <a:bodyPr/>
          <a:lstStyle/>
          <a:p>
            <a:r>
              <a:rPr lang="zh-TW" altLang="en-US" dirty="0"/>
              <a:t>百分數 </a:t>
            </a:r>
            <a:r>
              <a:rPr lang="en-US" altLang="zh-TW" dirty="0"/>
              <a:t>vs. </a:t>
            </a:r>
            <a:r>
              <a:rPr lang="zh-TW" altLang="en-US" dirty="0"/>
              <a:t>標準參照：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5665" y="1438275"/>
            <a:ext cx="10515599" cy="4848225"/>
          </a:xfrm>
        </p:spPr>
        <p:txBody>
          <a:bodyPr>
            <a:normAutofit/>
          </a:bodyPr>
          <a:lstStyle/>
          <a:p>
            <a:r>
              <a:rPr lang="zh-HK" altLang="zh-TW" sz="2400" dirty="0"/>
              <a:t>以</a:t>
            </a:r>
            <a:r>
              <a:rPr lang="en-US" altLang="zh-TW" sz="2400" dirty="0"/>
              <a:t>A</a:t>
            </a:r>
            <a:r>
              <a:rPr lang="zh-HK" altLang="zh-TW" sz="2400" dirty="0"/>
              <a:t>級題</a:t>
            </a:r>
            <a:r>
              <a:rPr lang="en-US" altLang="zh-TW" sz="2400" dirty="0"/>
              <a:t>5</a:t>
            </a:r>
            <a:r>
              <a:rPr lang="zh-HK" altLang="zh-TW" sz="2400" dirty="0"/>
              <a:t>題；</a:t>
            </a:r>
            <a:r>
              <a:rPr lang="en-US" altLang="zh-TW" sz="2400" dirty="0"/>
              <a:t>B</a:t>
            </a:r>
            <a:r>
              <a:rPr lang="zh-HK" altLang="zh-TW" sz="2400" dirty="0"/>
              <a:t>級題</a:t>
            </a:r>
            <a:r>
              <a:rPr lang="en-US" altLang="zh-TW" sz="2400" dirty="0"/>
              <a:t>5</a:t>
            </a:r>
            <a:r>
              <a:rPr lang="zh-HK" altLang="zh-TW" sz="2400" dirty="0"/>
              <a:t>題；</a:t>
            </a:r>
            <a:r>
              <a:rPr lang="en-US" altLang="zh-TW" sz="2400" dirty="0"/>
              <a:t>C</a:t>
            </a:r>
            <a:r>
              <a:rPr lang="zh-HK" altLang="zh-TW" sz="2400" dirty="0"/>
              <a:t>級題</a:t>
            </a:r>
            <a:r>
              <a:rPr lang="en-US" altLang="zh-TW" sz="2400" dirty="0"/>
              <a:t>10</a:t>
            </a:r>
            <a:r>
              <a:rPr lang="zh-HK" altLang="zh-TW" sz="2400" dirty="0"/>
              <a:t>題為例。</a:t>
            </a:r>
            <a:r>
              <a:rPr lang="zh-TW" altLang="en-US" sz="2400" dirty="0"/>
              <a:t>若每題</a:t>
            </a:r>
            <a:r>
              <a:rPr lang="en-US" altLang="zh-TW" sz="2400" dirty="0"/>
              <a:t>2</a:t>
            </a:r>
            <a:r>
              <a:rPr lang="zh-TW" altLang="en-US" sz="2400" dirty="0"/>
              <a:t>分，</a:t>
            </a:r>
            <a:r>
              <a:rPr lang="zh-HK" altLang="zh-TW" sz="2400" dirty="0"/>
              <a:t>百分配分為</a:t>
            </a:r>
            <a:r>
              <a:rPr lang="en-US" altLang="zh-TW" sz="2400" dirty="0"/>
              <a:t>40%</a:t>
            </a:r>
            <a:r>
              <a:rPr lang="zh-TW" altLang="zh-TW" sz="2400" dirty="0"/>
              <a:t>。</a:t>
            </a:r>
            <a:endParaRPr lang="en-US" altLang="zh-TW" sz="2400" dirty="0"/>
          </a:p>
          <a:p>
            <a:r>
              <a:rPr lang="zh-HK" altLang="zh-TW" sz="2400" dirty="0"/>
              <a:t>某一學生</a:t>
            </a:r>
            <a:r>
              <a:rPr lang="en-US" altLang="zh-TW" sz="2400" dirty="0"/>
              <a:t>C</a:t>
            </a:r>
            <a:r>
              <a:rPr lang="zh-HK" altLang="zh-TW" sz="2400" dirty="0"/>
              <a:t>級題答對很少，但</a:t>
            </a:r>
            <a:r>
              <a:rPr lang="en-US" altLang="zh-TW" sz="2400" dirty="0"/>
              <a:t>A/B</a:t>
            </a:r>
            <a:r>
              <a:rPr lang="zh-HK" altLang="zh-TW" sz="2400" dirty="0"/>
              <a:t>等級的試題答對很多，那又要如何解釋呢</a:t>
            </a:r>
            <a:r>
              <a:rPr lang="en-US" altLang="zh-TW" sz="2400" dirty="0"/>
              <a:t>? </a:t>
            </a:r>
            <a:r>
              <a:rPr lang="zh-HK" altLang="zh-TW" sz="2400" b="1" dirty="0"/>
              <a:t>例如</a:t>
            </a:r>
            <a:r>
              <a:rPr lang="en-US" altLang="zh-TW" sz="2400" b="1" dirty="0"/>
              <a:t>C</a:t>
            </a:r>
            <a:r>
              <a:rPr lang="zh-HK" altLang="zh-TW" sz="2400" b="1" dirty="0"/>
              <a:t>級對</a:t>
            </a:r>
            <a:r>
              <a:rPr lang="en-US" altLang="zh-TW" sz="2400" b="1" dirty="0"/>
              <a:t>2</a:t>
            </a:r>
            <a:r>
              <a:rPr lang="zh-HK" altLang="zh-TW" sz="2400" b="1" dirty="0"/>
              <a:t>題，</a:t>
            </a:r>
            <a:r>
              <a:rPr lang="en-US" altLang="zh-TW" sz="2400" b="1" dirty="0"/>
              <a:t>B</a:t>
            </a:r>
            <a:r>
              <a:rPr lang="zh-HK" altLang="zh-TW" sz="2400" b="1" dirty="0"/>
              <a:t>級對</a:t>
            </a:r>
            <a:r>
              <a:rPr lang="en-US" altLang="zh-TW" sz="2400" b="1" dirty="0"/>
              <a:t>4</a:t>
            </a:r>
            <a:r>
              <a:rPr lang="zh-HK" altLang="zh-TW" sz="2400" b="1" dirty="0"/>
              <a:t>題，</a:t>
            </a:r>
            <a:r>
              <a:rPr lang="en-US" altLang="zh-TW" sz="2400" b="1" dirty="0"/>
              <a:t>A</a:t>
            </a:r>
            <a:r>
              <a:rPr lang="zh-HK" altLang="zh-TW" sz="2400" b="1" dirty="0"/>
              <a:t>級對</a:t>
            </a:r>
            <a:r>
              <a:rPr lang="en-US" altLang="zh-TW" sz="2400" b="1" dirty="0"/>
              <a:t>3</a:t>
            </a:r>
            <a:r>
              <a:rPr lang="zh-HK" altLang="zh-TW" sz="2400" b="1" dirty="0"/>
              <a:t>題</a:t>
            </a:r>
            <a:r>
              <a:rPr lang="zh-HK" altLang="zh-TW" sz="2400" dirty="0"/>
              <a:t>。</a:t>
            </a:r>
            <a:endParaRPr lang="en-US" altLang="zh-HK" sz="2400" dirty="0"/>
          </a:p>
          <a:p>
            <a:r>
              <a:rPr lang="zh-HK" altLang="zh-TW" sz="2400" dirty="0"/>
              <a:t>若依原百分配分計算，則該生總共答對</a:t>
            </a:r>
            <a:r>
              <a:rPr lang="en-US" altLang="zh-TW" sz="2400" dirty="0"/>
              <a:t>9</a:t>
            </a:r>
            <a:r>
              <a:rPr lang="zh-HK" altLang="zh-TW" sz="2400" dirty="0"/>
              <a:t>題，得</a:t>
            </a:r>
            <a:r>
              <a:rPr lang="en-US" altLang="zh-TW" sz="2400" dirty="0"/>
              <a:t>18</a:t>
            </a:r>
            <a:r>
              <a:rPr lang="zh-HK" altLang="zh-TW" sz="2400" dirty="0"/>
              <a:t>分。但這個得分</a:t>
            </a:r>
            <a:r>
              <a:rPr lang="zh-HK" altLang="zh-TW" sz="2400" b="1" u="dbl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</a:rPr>
              <a:t>無法</a:t>
            </a:r>
            <a:r>
              <a:rPr lang="zh-HK" altLang="zh-TW" sz="2400" b="1" dirty="0">
                <a:solidFill>
                  <a:srgbClr val="0000FF"/>
                </a:solidFill>
              </a:rPr>
              <a:t>顯示出該生在動詞時態的使用上，哪個環節需要進行補救</a:t>
            </a:r>
            <a:r>
              <a:rPr lang="en-US" altLang="zh-TW" sz="2400" dirty="0"/>
              <a:t>?</a:t>
            </a:r>
          </a:p>
          <a:p>
            <a:r>
              <a:rPr lang="zh-HK" altLang="zh-TW" sz="2400" dirty="0"/>
              <a:t>但若依「評分指引」評定等級，因該生</a:t>
            </a:r>
            <a:r>
              <a:rPr lang="en-US" altLang="zh-TW" sz="2400" dirty="0"/>
              <a:t>C</a:t>
            </a:r>
            <a:r>
              <a:rPr lang="zh-HK" altLang="zh-TW" sz="2400" dirty="0"/>
              <a:t>級題僅答對</a:t>
            </a:r>
            <a:r>
              <a:rPr lang="en-US" altLang="zh-TW" sz="2400" dirty="0"/>
              <a:t>2</a:t>
            </a:r>
            <a:r>
              <a:rPr lang="zh-HK" altLang="zh-TW" sz="2400" dirty="0"/>
              <a:t>題，則</a:t>
            </a:r>
            <a:r>
              <a:rPr lang="zh-HK" altLang="zh-TW" sz="2400" b="1" dirty="0"/>
              <a:t>該生為</a:t>
            </a:r>
            <a:r>
              <a:rPr lang="en-US" altLang="zh-TW" sz="2400" b="1" dirty="0"/>
              <a:t>E</a:t>
            </a:r>
            <a:r>
              <a:rPr lang="zh-HK" altLang="zh-TW" sz="2400" b="1" dirty="0"/>
              <a:t>級</a:t>
            </a:r>
            <a:r>
              <a:rPr lang="zh-HK" altLang="zh-TW" sz="2400" dirty="0"/>
              <a:t>。</a:t>
            </a:r>
            <a:r>
              <a:rPr lang="zh-HK" altLang="zh-TW" sz="2400" dirty="0">
                <a:solidFill>
                  <a:srgbClr val="0000FF"/>
                </a:solidFill>
              </a:rPr>
              <a:t>因具明顯的時態標記的試題無法使用正確的動詞時態，反而沒有明顯標記的題目會，</a:t>
            </a:r>
            <a:r>
              <a:rPr lang="zh-HK" altLang="zh-TW" sz="2400" b="1" dirty="0">
                <a:solidFill>
                  <a:srgbClr val="0000FF"/>
                </a:solidFill>
              </a:rPr>
              <a:t>顯然猜測的機率高</a:t>
            </a:r>
            <a:r>
              <a:rPr lang="zh-HK" altLang="zh-TW" sz="2400" dirty="0"/>
              <a:t>。</a:t>
            </a:r>
            <a:r>
              <a:rPr lang="zh-HK" altLang="zh-TW" sz="2400" u="sng" dirty="0"/>
              <a:t>但老師卻可由該生答錯的試題類型推測出，</a:t>
            </a:r>
            <a:r>
              <a:rPr lang="zh-HK" altLang="zh-TW" sz="2400" b="1" u="sng" dirty="0">
                <a:solidFill>
                  <a:srgbClr val="FF0000"/>
                </a:solidFill>
              </a:rPr>
              <a:t>該生在時態的使用上，是有需要補救的地方，因為即便是具有明顯時態標記者他都不會</a:t>
            </a:r>
            <a:r>
              <a:rPr lang="zh-HK" altLang="zh-TW" sz="2400" dirty="0"/>
              <a:t>。</a:t>
            </a:r>
            <a:endParaRPr lang="zh-TW" altLang="zh-TW" sz="2400" dirty="0"/>
          </a:p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3607357" y="5576951"/>
            <a:ext cx="65515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只有標準參照才能找出學生的問題點。</a:t>
            </a:r>
          </a:p>
        </p:txBody>
      </p:sp>
    </p:spTree>
    <p:extLst>
      <p:ext uri="{BB962C8B-B14F-4D97-AF65-F5344CB8AC3E}">
        <p14:creationId xmlns:p14="http://schemas.microsoft.com/office/powerpoint/2010/main" val="16608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本單元內容</a:t>
            </a:r>
            <a:endParaRPr lang="zh-TW" sz="4000" dirty="0"/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1528572" y="1485899"/>
            <a:ext cx="9134856" cy="4905375"/>
          </a:xfrm>
        </p:spPr>
        <p:txBody>
          <a:bodyPr>
            <a:normAutofit/>
          </a:bodyPr>
          <a:lstStyle/>
          <a:p>
            <a:pPr marL="542925" indent="-542925" defTabSz="1257300"/>
            <a:r>
              <a:rPr lang="zh-TW" altLang="en-US" sz="3200" dirty="0"/>
              <a:t>動詞時態的種類</a:t>
            </a:r>
            <a:endParaRPr lang="en-US" altLang="zh-TW" sz="3200" dirty="0"/>
          </a:p>
          <a:p>
            <a:pPr marL="542925" indent="-542925" defTabSz="1257300"/>
            <a:r>
              <a:rPr lang="zh-TW" altLang="en-US" sz="3200" dirty="0"/>
              <a:t>動詞時態和語法一致性、句型結構的不同</a:t>
            </a:r>
            <a:endParaRPr lang="en-US" altLang="zh-TW" sz="3200" dirty="0"/>
          </a:p>
          <a:p>
            <a:pPr marL="542925" indent="-542925" defTabSz="1257300"/>
            <a:r>
              <a:rPr lang="zh-TW" altLang="en-US" sz="3200" dirty="0"/>
              <a:t>動詞時態評量編寫時，須注意事項</a:t>
            </a:r>
            <a:endParaRPr lang="en-US" altLang="zh-TW" sz="3200" dirty="0"/>
          </a:p>
          <a:p>
            <a:pPr marL="542925" indent="-542925" defTabSz="1257300"/>
            <a:r>
              <a:rPr lang="zh-TW" altLang="en-US" sz="3200" dirty="0"/>
              <a:t>能評量高等級能力的試題特點與示例</a:t>
            </a:r>
            <a:endParaRPr lang="en-US" altLang="zh-TW" sz="3200" dirty="0"/>
          </a:p>
          <a:p>
            <a:pPr marL="542925" indent="-542925" defTabSz="1257300"/>
            <a:r>
              <a:rPr lang="zh-TW" altLang="en-US" sz="3200" dirty="0"/>
              <a:t>示例編修說明</a:t>
            </a:r>
            <a:endParaRPr lang="en-US" altLang="zh-TW" sz="3200" dirty="0"/>
          </a:p>
          <a:p>
            <a:pPr marL="542925" indent="-542925" defTabSz="1257300"/>
            <a:r>
              <a:rPr lang="zh-TW" altLang="en-US" sz="3200" dirty="0"/>
              <a:t>實作</a:t>
            </a:r>
            <a:endParaRPr lang="zh-TW" sz="3200" dirty="0"/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某國中老師試辦經驗分享</a:t>
            </a:r>
            <a:r>
              <a:rPr lang="zh-TW" altLang="en-US" dirty="0"/>
              <a:t> </a:t>
            </a:r>
            <a:r>
              <a:rPr lang="en-US" altLang="zh-TW" dirty="0"/>
              <a:t>(p. 54)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2975" y="1485900"/>
            <a:ext cx="10153650" cy="4648200"/>
          </a:xfrm>
        </p:spPr>
        <p:txBody>
          <a:bodyPr>
            <a:noAutofit/>
          </a:bodyPr>
          <a:lstStyle/>
          <a:p>
            <a:r>
              <a:rPr lang="zh-HK" altLang="zh-TW" sz="2800" dirty="0"/>
              <a:t>我在八年級有一個學生，基本題錯很多，但進階題卻答對。這是很奇怪的現象，因為這個學生英文不差，讓我對他的答題結果很好奇。</a:t>
            </a:r>
            <a:r>
              <a:rPr lang="zh-HK" altLang="zh-TW" sz="2800" b="1" dirty="0"/>
              <a:t>後來找她來對自己的作答選擇做解釋，才知道她其實是一知半解，因為該卷測的是時態</a:t>
            </a:r>
            <a:r>
              <a:rPr lang="zh-HK" altLang="zh-TW" sz="2800" dirty="0"/>
              <a:t>。</a:t>
            </a:r>
            <a:endParaRPr lang="zh-TW" altLang="zh-TW" sz="2800" dirty="0"/>
          </a:p>
          <a:p>
            <a:r>
              <a:rPr lang="zh-HK" altLang="zh-TW" sz="2800" dirty="0"/>
              <a:t>她的英文閱讀不錯，單字量也夠，平時口語聽力也都是班上名列前茅的學生，所以評論她，會說是一個英文不錯的學生。</a:t>
            </a:r>
            <a:r>
              <a:rPr lang="zh-HK" altLang="zh-TW" sz="2800" dirty="0">
                <a:solidFill>
                  <a:srgbClr val="FF0000"/>
                </a:solidFill>
              </a:rPr>
              <a:t>但針對時態作測驗，從基礎到進階，才發現原來她對時態的用法及判斷真的是一知半解、靠直覺</a:t>
            </a:r>
            <a:r>
              <a:rPr lang="zh-HK" altLang="zh-TW" sz="2800" dirty="0"/>
              <a:t>，是一次非常有趣的施測經驗。</a:t>
            </a:r>
            <a:endParaRPr lang="zh-TW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39974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3200" dirty="0"/>
              <a:t>本來就無法由題數有限的單一卷子確認能力等級，建議還是</a:t>
            </a:r>
            <a:r>
              <a:rPr lang="zh-TW" altLang="zh-TW" sz="3200" dirty="0">
                <a:solidFill>
                  <a:srgbClr val="FF0000"/>
                </a:solidFill>
              </a:rPr>
              <a:t>要長期累積學生能力表現的「證據」</a:t>
            </a:r>
            <a:r>
              <a:rPr lang="zh-TW" altLang="zh-TW" sz="3200" dirty="0"/>
              <a:t>，再加以做最後評定。</a:t>
            </a:r>
            <a:endParaRPr lang="zh-TW" altLang="en-US" sz="3200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附註</a:t>
            </a:r>
          </a:p>
        </p:txBody>
      </p:sp>
    </p:spTree>
    <p:extLst>
      <p:ext uri="{BB962C8B-B14F-4D97-AF65-F5344CB8AC3E}">
        <p14:creationId xmlns:p14="http://schemas.microsoft.com/office/powerpoint/2010/main" val="15260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80202" y="1586730"/>
            <a:ext cx="8788245" cy="108522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6000" dirty="0"/>
              <a:t>「</a:t>
            </a:r>
            <a:r>
              <a:rPr lang="zh-TW" altLang="en-US" sz="6000" b="1" dirty="0">
                <a:solidFill>
                  <a:srgbClr val="C00000"/>
                </a:solidFill>
              </a:rPr>
              <a:t>題殼</a:t>
            </a:r>
            <a:r>
              <a:rPr lang="zh-TW" altLang="en-US" sz="6000" dirty="0"/>
              <a:t>」概念介紹 </a:t>
            </a:r>
            <a:r>
              <a:rPr lang="en-US" altLang="zh-TW" sz="3600" dirty="0"/>
              <a:t>(p. 55) </a:t>
            </a: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64" y="2903064"/>
            <a:ext cx="4034309" cy="332584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914399" y="2903064"/>
            <a:ext cx="7471401" cy="189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就是從一個評量工具，</a:t>
            </a:r>
            <a:b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延伸變化出很多的評量工具。</a:t>
            </a:r>
          </a:p>
        </p:txBody>
      </p:sp>
    </p:spTree>
    <p:extLst>
      <p:ext uri="{BB962C8B-B14F-4D97-AF65-F5344CB8AC3E}">
        <p14:creationId xmlns:p14="http://schemas.microsoft.com/office/powerpoint/2010/main" val="37452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3900" y="295275"/>
            <a:ext cx="9133730" cy="847725"/>
          </a:xfrm>
        </p:spPr>
        <p:txBody>
          <a:bodyPr/>
          <a:lstStyle/>
          <a:p>
            <a:r>
              <a:rPr lang="zh-HK" altLang="zh-TW" dirty="0"/>
              <a:t>提升</a:t>
            </a:r>
            <a:r>
              <a:rPr lang="zh-TW" altLang="zh-TW" dirty="0"/>
              <a:t>試題所評量的能力</a:t>
            </a:r>
            <a:r>
              <a:rPr lang="zh-HK" altLang="zh-TW" dirty="0"/>
              <a:t>層次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3900" y="1485900"/>
            <a:ext cx="10744199" cy="4829840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原試題：</a:t>
            </a:r>
            <a:endParaRPr lang="en-US" altLang="zh-TW" sz="2400" dirty="0"/>
          </a:p>
          <a:p>
            <a:pPr marL="0" lvl="0" indent="0">
              <a:buNone/>
            </a:pPr>
            <a:r>
              <a:rPr lang="en-US" altLang="zh-TW" sz="2400" dirty="0"/>
              <a:t> We ___________ in </a:t>
            </a:r>
            <a:r>
              <a:rPr lang="en-US" altLang="zh-TW" sz="2400" dirty="0">
                <a:solidFill>
                  <a:srgbClr val="C00000"/>
                </a:solidFill>
              </a:rPr>
              <a:t>NY City </a:t>
            </a:r>
            <a:r>
              <a:rPr lang="en-US" altLang="zh-TW" sz="2400" dirty="0"/>
              <a:t>this afternoon, and we also </a:t>
            </a:r>
            <a:r>
              <a:rPr lang="en-US" altLang="zh-TW" sz="2400" b="1" dirty="0"/>
              <a:t>saw</a:t>
            </a:r>
            <a:r>
              <a:rPr lang="en-US" altLang="zh-TW" sz="2400" dirty="0"/>
              <a:t> many tourists around </a:t>
            </a:r>
            <a:r>
              <a:rPr lang="en-US" altLang="zh-TW" sz="2400" dirty="0">
                <a:solidFill>
                  <a:srgbClr val="C00000"/>
                </a:solidFill>
              </a:rPr>
              <a:t>the American Museum of Natural History</a:t>
            </a:r>
            <a:r>
              <a:rPr lang="en-US" altLang="zh-TW" sz="2400" dirty="0"/>
              <a:t>. </a:t>
            </a:r>
            <a:endParaRPr lang="zh-TW" altLang="zh-TW" sz="2400" dirty="0"/>
          </a:p>
          <a:p>
            <a:pPr marL="457200" indent="-457200">
              <a:buAutoNum type="alphaUcParenBoth"/>
            </a:pPr>
            <a:r>
              <a:rPr lang="en-US" altLang="zh-TW" sz="2400" dirty="0"/>
              <a:t>arrived*    b) are arriving    c) arrive    d) will arrive</a:t>
            </a:r>
          </a:p>
          <a:p>
            <a:pPr marL="457200" indent="-457200">
              <a:buAutoNum type="alphaUcParenBoth"/>
            </a:pPr>
            <a:endParaRPr lang="en-US" altLang="zh-TW" sz="2400" dirty="0"/>
          </a:p>
          <a:p>
            <a:pPr marL="542925" indent="-498475">
              <a:buNone/>
            </a:pPr>
            <a:endParaRPr lang="en-US" altLang="zh-TW" sz="2400" dirty="0"/>
          </a:p>
          <a:p>
            <a:pPr marL="542925" indent="-498475">
              <a:buNone/>
            </a:pPr>
            <a:r>
              <a:rPr lang="en-US" altLang="zh-TW" sz="2400" dirty="0"/>
              <a:t>1-1. We _____ in </a:t>
            </a:r>
            <a:r>
              <a:rPr lang="en-US" altLang="zh-TW" sz="2400" dirty="0">
                <a:solidFill>
                  <a:srgbClr val="C00000"/>
                </a:solidFill>
              </a:rPr>
              <a:t>Taipei</a:t>
            </a:r>
            <a:r>
              <a:rPr lang="en-US" altLang="zh-TW" sz="2400" dirty="0"/>
              <a:t> this afternoon and saw many tourists around </a:t>
            </a:r>
            <a:r>
              <a:rPr lang="en-US" altLang="zh-TW" sz="2400" dirty="0">
                <a:solidFill>
                  <a:srgbClr val="C00000"/>
                </a:solidFill>
              </a:rPr>
              <a:t>Taipei Zoo</a:t>
            </a:r>
            <a:r>
              <a:rPr lang="en-US" altLang="zh-TW" sz="2400" dirty="0"/>
              <a:t>.</a:t>
            </a:r>
            <a:endParaRPr lang="zh-TW" altLang="zh-TW" sz="2400" dirty="0"/>
          </a:p>
          <a:p>
            <a:pPr marL="45720" indent="0">
              <a:buNone/>
            </a:pPr>
            <a:r>
              <a:rPr lang="en-US" altLang="zh-TW" sz="2400" dirty="0"/>
              <a:t>      (A) arrived*    (B) are arriving    (C) arrive    (D) will arrive</a:t>
            </a:r>
            <a:endParaRPr lang="zh-TW" altLang="zh-TW" sz="2400" dirty="0"/>
          </a:p>
          <a:p>
            <a:pPr marL="0" indent="0">
              <a:buNone/>
            </a:pP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2742315" y="3619943"/>
            <a:ext cx="8286750" cy="1209675"/>
            <a:chOff x="2019301" y="3524250"/>
            <a:chExt cx="8286750" cy="1209675"/>
          </a:xfrm>
        </p:grpSpPr>
        <p:cxnSp>
          <p:nvCxnSpPr>
            <p:cNvPr id="5" name="直線單箭頭接點 4"/>
            <p:cNvCxnSpPr/>
            <p:nvPr/>
          </p:nvCxnSpPr>
          <p:spPr>
            <a:xfrm>
              <a:off x="2997496" y="4391025"/>
              <a:ext cx="0" cy="342900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圓角矩形 5"/>
            <p:cNvSpPr/>
            <p:nvPr/>
          </p:nvSpPr>
          <p:spPr>
            <a:xfrm>
              <a:off x="2019301" y="3524250"/>
              <a:ext cx="8286750" cy="8667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評量重點在動詞時態，故將地名改為學生熟悉者。</a:t>
              </a:r>
            </a:p>
          </p:txBody>
        </p:sp>
        <p:cxnSp>
          <p:nvCxnSpPr>
            <p:cNvPr id="7" name="直線單箭頭接點 6"/>
            <p:cNvCxnSpPr/>
            <p:nvPr/>
          </p:nvCxnSpPr>
          <p:spPr>
            <a:xfrm>
              <a:off x="10020300" y="4391025"/>
              <a:ext cx="0" cy="342900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966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7750" y="0"/>
            <a:ext cx="9133730" cy="1233424"/>
          </a:xfrm>
        </p:spPr>
        <p:txBody>
          <a:bodyPr/>
          <a:lstStyle/>
          <a:p>
            <a:r>
              <a:rPr lang="zh-HK" altLang="zh-TW" dirty="0"/>
              <a:t>提升</a:t>
            </a:r>
            <a:r>
              <a:rPr lang="zh-TW" altLang="zh-TW" dirty="0"/>
              <a:t>試題所評量的能力</a:t>
            </a:r>
            <a:r>
              <a:rPr lang="zh-HK" altLang="zh-TW" dirty="0"/>
              <a:t>層次</a:t>
            </a:r>
            <a:r>
              <a:rPr lang="en-US" altLang="zh-TW" dirty="0"/>
              <a:t>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7750" y="1485900"/>
            <a:ext cx="10248900" cy="4851105"/>
          </a:xfrm>
        </p:spPr>
        <p:txBody>
          <a:bodyPr>
            <a:noAutofit/>
          </a:bodyPr>
          <a:lstStyle/>
          <a:p>
            <a:pPr marL="542925" indent="-498475">
              <a:buNone/>
            </a:pPr>
            <a:r>
              <a:rPr lang="en-US" altLang="zh-TW" sz="2400" dirty="0"/>
              <a:t>1-1. We _____ in Taipei this afternoon and </a:t>
            </a:r>
            <a:r>
              <a:rPr lang="en-US" altLang="zh-TW" sz="2400" dirty="0">
                <a:solidFill>
                  <a:srgbClr val="FF0000"/>
                </a:solidFill>
              </a:rPr>
              <a:t>saw</a:t>
            </a:r>
            <a:r>
              <a:rPr lang="en-US" altLang="zh-TW" sz="2400" dirty="0"/>
              <a:t> many tourists around Taipei Zoo.</a:t>
            </a:r>
            <a:endParaRPr lang="zh-TW" altLang="zh-TW" sz="2400" dirty="0"/>
          </a:p>
          <a:p>
            <a:pPr marL="45720" indent="0">
              <a:buNone/>
            </a:pPr>
            <a:r>
              <a:rPr lang="en-US" altLang="zh-TW" sz="2400" dirty="0"/>
              <a:t>      (A) arrived*    (B) are arriving    (C) arrive    (D) will arrive</a:t>
            </a:r>
            <a:endParaRPr lang="zh-TW" altLang="zh-TW" sz="2400" dirty="0"/>
          </a:p>
          <a:p>
            <a:pPr marL="45720" indent="0">
              <a:buNone/>
            </a:pPr>
            <a:r>
              <a:rPr lang="en-US" altLang="zh-TW" sz="2400" dirty="0"/>
              <a:t> </a:t>
            </a:r>
          </a:p>
          <a:p>
            <a:pPr marL="45720" indent="0">
              <a:buNone/>
            </a:pPr>
            <a:r>
              <a:rPr lang="en-US" altLang="zh-TW" sz="2400" dirty="0"/>
              <a:t>1-2. (On the phone.)</a:t>
            </a:r>
            <a:endParaRPr lang="zh-TW" altLang="zh-TW" sz="2400" dirty="0"/>
          </a:p>
          <a:p>
            <a:pPr marL="542925" indent="0">
              <a:buNone/>
            </a:pPr>
            <a:r>
              <a:rPr lang="en-US" altLang="zh-TW" sz="2400" dirty="0"/>
              <a:t>Mom: Jim, </a:t>
            </a:r>
            <a:r>
              <a:rPr lang="en-US" altLang="zh-TW" sz="2400" dirty="0">
                <a:solidFill>
                  <a:srgbClr val="FF0000"/>
                </a:solidFill>
              </a:rPr>
              <a:t>are </a:t>
            </a:r>
            <a:r>
              <a:rPr lang="en-US" altLang="zh-TW" sz="2400" dirty="0"/>
              <a:t>you at Taipei Zoo now?</a:t>
            </a:r>
            <a:endParaRPr lang="zh-TW" altLang="zh-TW" sz="2400" dirty="0"/>
          </a:p>
          <a:p>
            <a:pPr marL="1257300" indent="-714375">
              <a:buNone/>
            </a:pPr>
            <a:r>
              <a:rPr lang="en-US" altLang="zh-TW" sz="2400" dirty="0"/>
              <a:t>Jim: Yes.  We _____ in Taipei this afternoon, and </a:t>
            </a:r>
            <a:r>
              <a:rPr lang="en-US" altLang="zh-TW" sz="2400" dirty="0">
                <a:solidFill>
                  <a:srgbClr val="FF0000"/>
                </a:solidFill>
              </a:rPr>
              <a:t>we</a:t>
            </a:r>
            <a:r>
              <a:rPr lang="en-US" altLang="zh-TW" sz="2400" dirty="0">
                <a:solidFill>
                  <a:srgbClr val="FF0000"/>
                </a:solidFill>
                <a:latin typeface="+mn-lt"/>
              </a:rPr>
              <a:t>’</a:t>
            </a:r>
            <a:r>
              <a:rPr lang="en-US" altLang="zh-TW" sz="2400" dirty="0">
                <a:solidFill>
                  <a:srgbClr val="FF0000"/>
                </a:solidFill>
              </a:rPr>
              <a:t>re watching </a:t>
            </a:r>
            <a:r>
              <a:rPr lang="en-US" altLang="zh-TW" sz="2400" dirty="0"/>
              <a:t>the famous panda family.</a:t>
            </a:r>
          </a:p>
          <a:p>
            <a:pPr marL="1257300" indent="-714375">
              <a:buNone/>
            </a:pPr>
            <a:r>
              <a:rPr lang="en-US" altLang="zh-TW" sz="2400" dirty="0"/>
              <a:t>(A) arrived*    (B) are arriving    (C) arrive    (D) will arrive</a:t>
            </a:r>
            <a:endParaRPr lang="zh-TW" altLang="en-US" sz="2400" dirty="0"/>
          </a:p>
        </p:txBody>
      </p:sp>
      <p:grpSp>
        <p:nvGrpSpPr>
          <p:cNvPr id="9" name="群組 8"/>
          <p:cNvGrpSpPr/>
          <p:nvPr/>
        </p:nvGrpSpPr>
        <p:grpSpPr>
          <a:xfrm>
            <a:off x="3796085" y="3358780"/>
            <a:ext cx="7886700" cy="1471614"/>
            <a:chOff x="3409950" y="2752724"/>
            <a:chExt cx="7886700" cy="1471614"/>
          </a:xfrm>
        </p:grpSpPr>
        <p:sp>
          <p:nvSpPr>
            <p:cNvPr id="4" name="圓角矩形 3"/>
            <p:cNvSpPr/>
            <p:nvPr/>
          </p:nvSpPr>
          <p:spPr>
            <a:xfrm>
              <a:off x="6896100" y="2752724"/>
              <a:ext cx="4400550" cy="9239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時間標記多元，學生得從整體理解，去判斷正確時態。</a:t>
              </a:r>
            </a:p>
          </p:txBody>
        </p:sp>
        <p:cxnSp>
          <p:nvCxnSpPr>
            <p:cNvPr id="6" name="直線單箭頭接點 5"/>
            <p:cNvCxnSpPr>
              <a:stCxn id="4" idx="1"/>
            </p:cNvCxnSpPr>
            <p:nvPr/>
          </p:nvCxnSpPr>
          <p:spPr>
            <a:xfrm flipH="1">
              <a:off x="3409950" y="3214687"/>
              <a:ext cx="3486150" cy="461962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/>
            <p:nvPr/>
          </p:nvCxnSpPr>
          <p:spPr>
            <a:xfrm>
              <a:off x="8048625" y="3676649"/>
              <a:ext cx="1" cy="547689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圓角矩形圖說文字 4"/>
          <p:cNvSpPr/>
          <p:nvPr/>
        </p:nvSpPr>
        <p:spPr>
          <a:xfrm>
            <a:off x="8434760" y="566768"/>
            <a:ext cx="2713880" cy="742885"/>
          </a:xfrm>
          <a:prstGeom prst="wedgeRoundRectCallout">
            <a:avLst>
              <a:gd name="adj1" fmla="val -92081"/>
              <a:gd name="adj2" fmla="val 86720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明顯時間點提示</a:t>
            </a:r>
          </a:p>
        </p:txBody>
      </p:sp>
    </p:spTree>
    <p:extLst>
      <p:ext uri="{BB962C8B-B14F-4D97-AF65-F5344CB8AC3E}">
        <p14:creationId xmlns:p14="http://schemas.microsoft.com/office/powerpoint/2010/main" val="325048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3448" y="26459"/>
            <a:ext cx="9133730" cy="1233424"/>
          </a:xfrm>
        </p:spPr>
        <p:txBody>
          <a:bodyPr/>
          <a:lstStyle/>
          <a:p>
            <a:r>
              <a:rPr lang="zh-HK" altLang="zh-TW" dirty="0"/>
              <a:t>提升</a:t>
            </a:r>
            <a:r>
              <a:rPr lang="zh-TW" altLang="zh-TW" dirty="0"/>
              <a:t>試題所評量的能力</a:t>
            </a:r>
            <a:r>
              <a:rPr lang="zh-HK" altLang="zh-TW" dirty="0"/>
              <a:t>層次</a:t>
            </a:r>
            <a:r>
              <a:rPr lang="en-US" altLang="zh-TW" dirty="0"/>
              <a:t>-3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2322" y="1504950"/>
            <a:ext cx="9134856" cy="4152901"/>
          </a:xfrm>
        </p:spPr>
        <p:txBody>
          <a:bodyPr>
            <a:normAutofit/>
          </a:bodyPr>
          <a:lstStyle/>
          <a:p>
            <a:pPr marL="714375" indent="-669925">
              <a:buNone/>
            </a:pPr>
            <a:r>
              <a:rPr lang="en-US" altLang="zh-TW" sz="2400" dirty="0"/>
              <a:t>2-1. We _______ in Taipei this afternoon to visit Taipei Zoo.  </a:t>
            </a:r>
            <a:br>
              <a:rPr lang="en-US" altLang="zh-TW" sz="2400" dirty="0"/>
            </a:br>
            <a:r>
              <a:rPr lang="en-US" altLang="zh-TW" sz="2400" dirty="0"/>
              <a:t>Can you pick us up and go there  together?</a:t>
            </a:r>
            <a:endParaRPr lang="zh-TW" altLang="zh-TW" sz="2400" dirty="0"/>
          </a:p>
          <a:p>
            <a:pPr marL="542925" indent="0">
              <a:buNone/>
            </a:pPr>
            <a:r>
              <a:rPr lang="en-US" altLang="zh-TW" sz="2400" dirty="0"/>
              <a:t>(A) arrived    (B) are arriving    (C) arrive    (D) will arrive*</a:t>
            </a:r>
            <a:endParaRPr lang="zh-TW" altLang="zh-TW" sz="2400" dirty="0"/>
          </a:p>
          <a:p>
            <a:pPr marL="45720" indent="0">
              <a:buNone/>
            </a:pPr>
            <a:r>
              <a:rPr lang="en-US" altLang="zh-TW" sz="2400" dirty="0"/>
              <a:t>  </a:t>
            </a:r>
            <a:endParaRPr lang="zh-TW" altLang="zh-TW" sz="2400" dirty="0"/>
          </a:p>
          <a:p>
            <a:pPr marL="628650" indent="-584200">
              <a:buNone/>
            </a:pPr>
            <a:r>
              <a:rPr lang="en-US" altLang="zh-TW" sz="2400" dirty="0"/>
              <a:t>2-2. We _______ in Taipei this afternoon.  Please let me know before noon if we can get the tickets for Taipei Zoo.  </a:t>
            </a:r>
          </a:p>
          <a:p>
            <a:pPr marL="542925" indent="0">
              <a:buNone/>
            </a:pPr>
            <a:r>
              <a:rPr lang="en-US" altLang="zh-TW" sz="2400" dirty="0"/>
              <a:t> (A) arrived    (B) are arriving    (C) arrive    (D) will arrive*</a:t>
            </a:r>
            <a:endParaRPr lang="zh-TW" altLang="en-US" sz="2400" dirty="0"/>
          </a:p>
        </p:txBody>
      </p:sp>
      <p:sp>
        <p:nvSpPr>
          <p:cNvPr id="4" name="圓角矩形 3"/>
          <p:cNvSpPr/>
          <p:nvPr/>
        </p:nvSpPr>
        <p:spPr>
          <a:xfrm>
            <a:off x="1829987" y="5286230"/>
            <a:ext cx="8357191" cy="616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都得根據上、下文意理解，才能推測正確動詞時態。</a:t>
            </a:r>
          </a:p>
        </p:txBody>
      </p:sp>
    </p:spTree>
    <p:extLst>
      <p:ext uri="{BB962C8B-B14F-4D97-AF65-F5344CB8AC3E}">
        <p14:creationId xmlns:p14="http://schemas.microsoft.com/office/powerpoint/2010/main" val="85164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6551" y="1502117"/>
            <a:ext cx="8105775" cy="2714424"/>
          </a:xfrm>
        </p:spPr>
        <p:txBody>
          <a:bodyPr>
            <a:normAutofit/>
          </a:bodyPr>
          <a:lstStyle/>
          <a:p>
            <a:r>
              <a:rPr lang="zh-TW" altLang="en-US" dirty="0"/>
              <a:t>動詞時態題</a:t>
            </a:r>
            <a:br>
              <a:rPr lang="en-US" altLang="zh-TW" dirty="0"/>
            </a:br>
            <a:r>
              <a:rPr lang="zh-TW" altLang="en-US" dirty="0"/>
              <a:t>實作 </a:t>
            </a:r>
            <a:r>
              <a:rPr lang="en-US" altLang="zh-TW" dirty="0"/>
              <a:t>&amp; </a:t>
            </a:r>
            <a:r>
              <a:rPr lang="zh-TW" altLang="en-US"/>
              <a:t>分享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047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3200" dirty="0"/>
              <a:t>請寫出</a:t>
            </a:r>
            <a:r>
              <a:rPr lang="zh-TW" altLang="en-US" sz="3200" dirty="0">
                <a:solidFill>
                  <a:srgbClr val="FF0000"/>
                </a:solidFill>
              </a:rPr>
              <a:t>兩單題</a:t>
            </a:r>
            <a:r>
              <a:rPr lang="zh-TW" altLang="en-US" sz="3200" dirty="0"/>
              <a:t>「動詞時態」題：</a:t>
            </a:r>
            <a:endParaRPr lang="en-US" altLang="zh-TW" sz="3200" dirty="0"/>
          </a:p>
          <a:p>
            <a:pPr marL="45720" indent="0">
              <a:buNone/>
            </a:pPr>
            <a:r>
              <a:rPr lang="zh-TW" altLang="en-US" sz="3200" dirty="0"/>
              <a:t>第 </a:t>
            </a:r>
            <a:r>
              <a:rPr lang="en-US" altLang="zh-TW" sz="3200" dirty="0"/>
              <a:t>1 </a:t>
            </a:r>
            <a:r>
              <a:rPr lang="zh-TW" altLang="en-US" sz="3200" dirty="0"/>
              <a:t>題能測出學生</a:t>
            </a:r>
            <a:r>
              <a:rPr lang="en-US" altLang="zh-TW" sz="3200" dirty="0"/>
              <a:t>B</a:t>
            </a:r>
            <a:r>
              <a:rPr lang="zh-TW" altLang="en-US" sz="3200" dirty="0"/>
              <a:t>等級能力</a:t>
            </a:r>
            <a:endParaRPr lang="en-US" altLang="zh-TW" sz="3200" dirty="0"/>
          </a:p>
          <a:p>
            <a:pPr marL="45720" indent="0">
              <a:buNone/>
            </a:pPr>
            <a:r>
              <a:rPr lang="zh-TW" altLang="en-US" sz="3200" dirty="0"/>
              <a:t>第 </a:t>
            </a:r>
            <a:r>
              <a:rPr lang="en-US" altLang="zh-TW" sz="3200" dirty="0"/>
              <a:t>2 </a:t>
            </a:r>
            <a:r>
              <a:rPr lang="zh-TW" altLang="en-US" sz="3200" dirty="0"/>
              <a:t>題能測出學生</a:t>
            </a:r>
            <a:r>
              <a:rPr lang="en-US" altLang="zh-TW" sz="3200" dirty="0"/>
              <a:t>A</a:t>
            </a:r>
            <a:r>
              <a:rPr lang="zh-TW" altLang="en-US" sz="3200" dirty="0"/>
              <a:t>等級能力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7759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31" y="1729886"/>
            <a:ext cx="5208187" cy="42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8572" y="314325"/>
            <a:ext cx="9133730" cy="1512359"/>
          </a:xfrm>
        </p:spPr>
        <p:txBody>
          <a:bodyPr/>
          <a:lstStyle/>
          <a:p>
            <a:r>
              <a:rPr lang="zh-TW" altLang="en-US" sz="3600" dirty="0"/>
              <a:t>動詞時態的種類 </a:t>
            </a:r>
            <a:br>
              <a:rPr lang="en-US" altLang="zh-TW" sz="3600" dirty="0"/>
            </a:br>
            <a:r>
              <a:rPr lang="en-US" altLang="zh-TW" sz="3600" dirty="0"/>
              <a:t>(</a:t>
            </a:r>
            <a:r>
              <a:rPr lang="zh-TW" altLang="en-US" sz="3600" dirty="0"/>
              <a:t>均含</a:t>
            </a:r>
            <a:r>
              <a:rPr lang="zh-TW" altLang="zh-TW" dirty="0"/>
              <a:t>直述句、否定句、疑問句及答句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8572" y="1952625"/>
            <a:ext cx="3662553" cy="3457576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現在式：</a:t>
            </a:r>
            <a:endParaRPr lang="en-US" altLang="zh-TW" sz="2800" dirty="0"/>
          </a:p>
          <a:p>
            <a:pPr marL="809625" indent="-457200">
              <a:buFont typeface="+mj-lt"/>
              <a:buAutoNum type="arabicPeriod"/>
            </a:pPr>
            <a:r>
              <a:rPr lang="zh-TW" altLang="en-US" sz="2800" dirty="0"/>
              <a:t>現在簡單式</a:t>
            </a:r>
            <a:endParaRPr lang="en-US" altLang="zh-TW" sz="2800" dirty="0"/>
          </a:p>
          <a:p>
            <a:pPr marL="809625" indent="-457200">
              <a:buFont typeface="+mj-lt"/>
              <a:buAutoNum type="arabicPeriod"/>
            </a:pPr>
            <a:r>
              <a:rPr lang="zh-TW" altLang="en-US" sz="2800" dirty="0"/>
              <a:t>現在</a:t>
            </a:r>
            <a:r>
              <a:rPr lang="zh-TW" altLang="zh-TW" sz="2800" dirty="0"/>
              <a:t>進行式</a:t>
            </a:r>
            <a:endParaRPr lang="en-US" altLang="zh-TW" sz="2800" dirty="0"/>
          </a:p>
          <a:p>
            <a:pPr marL="809625" indent="-457200">
              <a:buFont typeface="+mj-lt"/>
              <a:buAutoNum type="arabicPeriod"/>
            </a:pPr>
            <a:r>
              <a:rPr lang="zh-TW" altLang="en-US" sz="2800" dirty="0"/>
              <a:t>現在完成式</a:t>
            </a:r>
            <a:endParaRPr lang="en-US" altLang="zh-TW" sz="28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653022" y="1952625"/>
            <a:ext cx="3662553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TW"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TW"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TW"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TW"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TW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TW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TW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TW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/>
              <a:t>過去式：</a:t>
            </a:r>
          </a:p>
          <a:p>
            <a:pPr marL="809625" indent="-457200">
              <a:buFont typeface="+mj-lt"/>
              <a:buAutoNum type="arabicPeriod"/>
            </a:pPr>
            <a:r>
              <a:rPr lang="zh-TW" altLang="en-US" sz="2800" dirty="0"/>
              <a:t>過去簡單式</a:t>
            </a:r>
          </a:p>
          <a:p>
            <a:pPr marL="809625" indent="-457200">
              <a:buFont typeface="+mj-lt"/>
              <a:buAutoNum type="arabicPeriod"/>
            </a:pPr>
            <a:r>
              <a:rPr lang="zh-TW" altLang="en-US" sz="2800" dirty="0"/>
              <a:t>過去進行式</a:t>
            </a:r>
          </a:p>
          <a:p>
            <a:pPr marL="809625" indent="-457200">
              <a:buFont typeface="+mj-lt"/>
              <a:buAutoNum type="arabicPeriod"/>
            </a:pPr>
            <a:r>
              <a:rPr lang="en-US" altLang="zh-TW" sz="2800" dirty="0"/>
              <a:t>(</a:t>
            </a:r>
            <a:r>
              <a:rPr lang="zh-TW" altLang="en-US" sz="2800" dirty="0"/>
              <a:t>過去完成式</a:t>
            </a:r>
            <a:r>
              <a:rPr lang="en-US" altLang="zh-TW" sz="2800" dirty="0"/>
              <a:t>)</a:t>
            </a:r>
            <a:endParaRPr lang="zh-TW" altLang="en-US" sz="2800" dirty="0"/>
          </a:p>
          <a:p>
            <a:r>
              <a:rPr lang="zh-TW" altLang="en-US" sz="2800" dirty="0"/>
              <a:t>未來式：</a:t>
            </a:r>
          </a:p>
          <a:p>
            <a:pPr marL="809625" indent="-457200">
              <a:buFont typeface="+mj-lt"/>
              <a:buAutoNum type="arabicPeriod"/>
            </a:pPr>
            <a:r>
              <a:rPr lang="zh-TW" altLang="en-US" sz="2800" dirty="0"/>
              <a:t>未來簡單式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65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這</a:t>
            </a:r>
            <a:r>
              <a:rPr lang="zh-TW" altLang="en-US" sz="3600" b="1" dirty="0">
                <a:solidFill>
                  <a:srgbClr val="FF0000"/>
                </a:solidFill>
              </a:rPr>
              <a:t>不是</a:t>
            </a:r>
            <a:r>
              <a:rPr lang="zh-TW" altLang="en-US" sz="3600" dirty="0"/>
              <a:t>評量動詞時態</a:t>
            </a:r>
            <a:r>
              <a:rPr lang="en-US" altLang="zh-TW" sz="3600" dirty="0"/>
              <a:t>-1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8572" y="1485900"/>
            <a:ext cx="9134856" cy="460057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3000" dirty="0"/>
              <a:t>底下</a:t>
            </a:r>
            <a:r>
              <a:rPr lang="zh-TW" altLang="en-US" sz="3000" b="1" dirty="0"/>
              <a:t>粗黑字體部分</a:t>
            </a:r>
            <a:r>
              <a:rPr lang="zh-TW" altLang="en-US" sz="3000" dirty="0"/>
              <a:t>是屬</a:t>
            </a:r>
            <a:r>
              <a:rPr lang="zh-TW" altLang="en-US" sz="3000" b="1" dirty="0">
                <a:solidFill>
                  <a:schemeClr val="accent1">
                    <a:lumMod val="75000"/>
                  </a:schemeClr>
                </a:solidFill>
              </a:rPr>
              <a:t>語法一致性</a:t>
            </a:r>
            <a:r>
              <a:rPr lang="zh-TW" altLang="en-US" sz="3000" dirty="0"/>
              <a:t>：</a:t>
            </a:r>
            <a:endParaRPr lang="en-US" altLang="zh-TW" sz="3000" dirty="0"/>
          </a:p>
          <a:p>
            <a:r>
              <a:rPr lang="zh-TW" altLang="en-US" sz="2600" dirty="0"/>
              <a:t>助動詞 </a:t>
            </a:r>
            <a:r>
              <a:rPr lang="en-US" altLang="zh-TW" sz="2600" dirty="0"/>
              <a:t>(can, should, have to</a:t>
            </a:r>
            <a:r>
              <a:rPr lang="zh-TW" altLang="en-US" sz="2600" dirty="0"/>
              <a:t>等</a:t>
            </a:r>
            <a:r>
              <a:rPr lang="en-US" altLang="zh-TW" sz="2600" dirty="0"/>
              <a:t>) + </a:t>
            </a:r>
            <a:r>
              <a:rPr lang="zh-TW" altLang="en-US" sz="2600" b="1" dirty="0"/>
              <a:t>原形動詞</a:t>
            </a:r>
            <a:endParaRPr lang="en-US" altLang="zh-TW" sz="2600" b="1" dirty="0"/>
          </a:p>
          <a:p>
            <a:r>
              <a:rPr lang="en-US" altLang="zh-TW" sz="2600" dirty="0"/>
              <a:t>enjoy + </a:t>
            </a:r>
            <a:r>
              <a:rPr lang="zh-TW" altLang="en-US" sz="2600" b="1" dirty="0"/>
              <a:t>動名詞</a:t>
            </a:r>
            <a:endParaRPr lang="en-US" altLang="zh-TW" sz="2600" b="1" dirty="0"/>
          </a:p>
          <a:p>
            <a:r>
              <a:rPr lang="zh-TW" altLang="en-US" sz="2600" dirty="0"/>
              <a:t>動詞 </a:t>
            </a:r>
            <a:r>
              <a:rPr lang="en-US" altLang="zh-TW" sz="2600" dirty="0"/>
              <a:t>+ </a:t>
            </a:r>
            <a:r>
              <a:rPr lang="zh-TW" altLang="en-US" sz="2600" b="1" dirty="0"/>
              <a:t>不定詞 </a:t>
            </a:r>
            <a:r>
              <a:rPr lang="en-US" altLang="zh-TW" sz="2600" b="1" dirty="0"/>
              <a:t>(to + V)</a:t>
            </a:r>
          </a:p>
          <a:p>
            <a:r>
              <a:rPr lang="zh-TW" altLang="en-US" sz="2600" dirty="0"/>
              <a:t>使役動詞 </a:t>
            </a:r>
            <a:r>
              <a:rPr lang="en-US" altLang="zh-TW" sz="2600" dirty="0"/>
              <a:t>+ </a:t>
            </a:r>
            <a:r>
              <a:rPr lang="zh-TW" altLang="en-US" sz="2600" b="1" dirty="0"/>
              <a:t>原形動詞</a:t>
            </a:r>
            <a:endParaRPr lang="en-US" altLang="zh-TW" sz="2600" b="1" dirty="0"/>
          </a:p>
          <a:p>
            <a:r>
              <a:rPr lang="en-US" altLang="zh-TW" sz="2600" dirty="0"/>
              <a:t>begin/start, try, like, love, hate +</a:t>
            </a:r>
            <a:r>
              <a:rPr lang="zh-TW" altLang="en-US" sz="2600" b="1" dirty="0"/>
              <a:t>動名詞</a:t>
            </a:r>
            <a:r>
              <a:rPr lang="en-US" altLang="zh-TW" sz="2600" b="1" dirty="0"/>
              <a:t>/</a:t>
            </a:r>
            <a:r>
              <a:rPr lang="zh-TW" altLang="en-US" sz="2600" b="1" dirty="0"/>
              <a:t>不定詞 </a:t>
            </a:r>
            <a:r>
              <a:rPr lang="en-US" altLang="zh-TW" sz="2600" b="1" dirty="0"/>
              <a:t>(to + V)</a:t>
            </a:r>
          </a:p>
          <a:p>
            <a:r>
              <a:rPr lang="en-US" altLang="zh-TW" sz="2600" dirty="0"/>
              <a:t>remember/forget +</a:t>
            </a:r>
            <a:r>
              <a:rPr lang="zh-TW" altLang="en-US" sz="2600" b="1" dirty="0"/>
              <a:t>動名詞</a:t>
            </a:r>
            <a:r>
              <a:rPr lang="en-US" altLang="zh-TW" sz="2600" b="1" dirty="0"/>
              <a:t>/</a:t>
            </a:r>
            <a:r>
              <a:rPr lang="zh-TW" altLang="en-US" sz="2600" b="1" dirty="0"/>
              <a:t>不定詞 </a:t>
            </a:r>
            <a:r>
              <a:rPr lang="en-US" altLang="zh-TW" sz="2600" b="1" dirty="0"/>
              <a:t>(to + V)</a:t>
            </a:r>
          </a:p>
        </p:txBody>
      </p:sp>
    </p:spTree>
    <p:extLst>
      <p:ext uri="{BB962C8B-B14F-4D97-AF65-F5344CB8AC3E}">
        <p14:creationId xmlns:p14="http://schemas.microsoft.com/office/powerpoint/2010/main" val="21812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701" y="0"/>
            <a:ext cx="9133730" cy="1233424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這</a:t>
            </a:r>
            <a:r>
              <a:rPr lang="zh-TW" altLang="en-US" sz="3600" b="1" dirty="0">
                <a:solidFill>
                  <a:srgbClr val="FF0000"/>
                </a:solidFill>
              </a:rPr>
              <a:t>不是</a:t>
            </a:r>
            <a:r>
              <a:rPr lang="zh-TW" altLang="en-US" sz="3600" dirty="0"/>
              <a:t>評量動詞時態</a:t>
            </a:r>
            <a:r>
              <a:rPr lang="en-US" altLang="zh-TW" sz="3600" dirty="0"/>
              <a:t>-2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8701" y="1485900"/>
            <a:ext cx="10410824" cy="415290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2800" dirty="0"/>
              <a:t>底下是屬</a:t>
            </a:r>
            <a:r>
              <a:rPr lang="zh-TW" altLang="en-US" sz="2800" b="1" dirty="0"/>
              <a:t>句子結構</a:t>
            </a:r>
            <a:r>
              <a:rPr lang="zh-TW" altLang="en-US" sz="2800" dirty="0"/>
              <a:t>：</a:t>
            </a:r>
            <a:endParaRPr lang="en-US" altLang="zh-TW" sz="2800" dirty="0"/>
          </a:p>
          <a:p>
            <a:r>
              <a:rPr lang="zh-TW" altLang="en-US" sz="2800" dirty="0"/>
              <a:t>祈使句</a:t>
            </a:r>
            <a:endParaRPr lang="en-US" altLang="zh-TW" sz="2800" dirty="0"/>
          </a:p>
          <a:p>
            <a:r>
              <a:rPr lang="zh-TW" altLang="en-US" sz="2800" dirty="0"/>
              <a:t>「動名詞</a:t>
            </a:r>
            <a:r>
              <a:rPr lang="en-US" altLang="zh-TW" sz="2800" dirty="0"/>
              <a:t>/</a:t>
            </a:r>
            <a:r>
              <a:rPr lang="zh-TW" altLang="en-US" sz="2800" dirty="0"/>
              <a:t>不定詞」當主詞</a:t>
            </a:r>
            <a:r>
              <a:rPr lang="en-US" altLang="zh-TW" sz="2800" dirty="0"/>
              <a:t>/</a:t>
            </a:r>
            <a:r>
              <a:rPr lang="zh-TW" altLang="en-US" sz="2800" dirty="0"/>
              <a:t>受詞</a:t>
            </a:r>
            <a:r>
              <a:rPr lang="en-US" altLang="zh-TW" sz="2800" dirty="0"/>
              <a:t>/</a:t>
            </a:r>
            <a:r>
              <a:rPr lang="zh-TW" altLang="en-US" sz="2800" dirty="0"/>
              <a:t>補語使用</a:t>
            </a:r>
            <a:br>
              <a:rPr lang="en-US" altLang="zh-TW" sz="2800" dirty="0"/>
            </a:br>
            <a:r>
              <a:rPr lang="en-US" altLang="zh-TW" sz="2800" dirty="0"/>
              <a:t>(</a:t>
            </a:r>
            <a:r>
              <a:rPr lang="zh-TW" altLang="en-US" sz="2800" dirty="0"/>
              <a:t>註：「動名詞</a:t>
            </a:r>
            <a:r>
              <a:rPr lang="en-US" altLang="zh-TW" sz="2800" dirty="0"/>
              <a:t>/</a:t>
            </a:r>
            <a:r>
              <a:rPr lang="zh-TW" altLang="en-US" sz="2800" dirty="0"/>
              <a:t>不定詞」當受詞用，有時也被視為語法一致性。</a:t>
            </a:r>
            <a:r>
              <a:rPr lang="en-US" altLang="zh-TW" sz="2800" dirty="0"/>
              <a:t>)</a:t>
            </a:r>
          </a:p>
          <a:p>
            <a:r>
              <a:rPr lang="zh-TW" altLang="en-US" sz="2800" dirty="0"/>
              <a:t>被動語態</a:t>
            </a:r>
            <a:endParaRPr lang="en-US" altLang="zh-TW" sz="2800" dirty="0"/>
          </a:p>
          <a:p>
            <a:r>
              <a:rPr lang="en-US" altLang="zh-TW" sz="2800" dirty="0"/>
              <a:t>WH-</a:t>
            </a:r>
            <a:r>
              <a:rPr lang="zh-TW" altLang="zh-TW" sz="2800" dirty="0"/>
              <a:t>間接問句</a:t>
            </a:r>
            <a:r>
              <a:rPr lang="en-US" altLang="zh-TW" sz="2800" dirty="0"/>
              <a:t>(</a:t>
            </a:r>
            <a:r>
              <a:rPr lang="zh-TW" altLang="zh-TW" sz="2800" dirty="0"/>
              <a:t>名詞子句</a:t>
            </a:r>
            <a:r>
              <a:rPr lang="en-US" altLang="zh-TW" sz="2800" dirty="0"/>
              <a:t>)</a:t>
            </a:r>
            <a:r>
              <a:rPr lang="zh-TW" altLang="zh-TW" sz="2800" dirty="0"/>
              <a:t>轉換成</a:t>
            </a:r>
            <a:r>
              <a:rPr lang="en-US" altLang="zh-TW" sz="2800" dirty="0"/>
              <a:t>WH-</a:t>
            </a:r>
            <a:r>
              <a:rPr lang="zh-TW" altLang="zh-TW" sz="2800" dirty="0"/>
              <a:t>不定詞</a:t>
            </a:r>
            <a:endParaRPr lang="en-US" altLang="zh-TW" sz="2800" dirty="0"/>
          </a:p>
          <a:p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74088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949790"/>
          </a:xfrm>
        </p:spPr>
        <p:txBody>
          <a:bodyPr/>
          <a:lstStyle/>
          <a:p>
            <a:r>
              <a:rPr lang="zh-TW" altLang="en-US" dirty="0"/>
              <a:t>看底下的例子：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9897" y="1104900"/>
            <a:ext cx="6196203" cy="550545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zh-TW" sz="2200" dirty="0"/>
              <a:t>Vicky and her friend, Ivy, are in the park.  </a:t>
            </a:r>
            <a:br>
              <a:rPr lang="en-US" altLang="zh-TW" sz="2200" dirty="0"/>
            </a:br>
            <a:r>
              <a:rPr lang="en-US" altLang="zh-TW" sz="2200" dirty="0"/>
              <a:t>They </a:t>
            </a:r>
            <a:r>
              <a:rPr lang="en-US" altLang="zh-TW" sz="2200" u="sng" dirty="0"/>
              <a:t>  (1)  </a:t>
            </a:r>
            <a:r>
              <a:rPr lang="en-US" altLang="zh-TW" sz="2200" dirty="0"/>
              <a:t> (talk) about their weekend plan.  Then Ivy </a:t>
            </a:r>
            <a:r>
              <a:rPr lang="en-US" altLang="zh-TW" sz="2200" u="sng" dirty="0"/>
              <a:t>  (2)  </a:t>
            </a:r>
            <a:r>
              <a:rPr lang="en-US" altLang="zh-TW" sz="2200" dirty="0"/>
              <a:t> (see) Uncle Jack and his dog.</a:t>
            </a:r>
            <a:endParaRPr lang="zh-TW" altLang="zh-TW" sz="2200" dirty="0"/>
          </a:p>
          <a:p>
            <a:pPr marL="45720" indent="0">
              <a:buNone/>
            </a:pPr>
            <a:r>
              <a:rPr lang="en-US" altLang="zh-TW" sz="2200" dirty="0"/>
              <a:t>Ivy: Hey, look!  Here come Uncle Jack and his dog.</a:t>
            </a:r>
            <a:endParaRPr lang="zh-TW" altLang="zh-TW" sz="2200" dirty="0"/>
          </a:p>
          <a:p>
            <a:pPr marL="45720" indent="0">
              <a:buNone/>
            </a:pPr>
            <a:r>
              <a:rPr lang="en-US" altLang="zh-TW" sz="2200" dirty="0"/>
              <a:t>Vicky: Yes.  He usually </a:t>
            </a:r>
            <a:r>
              <a:rPr lang="en-US" altLang="zh-TW" sz="2200" u="sng" dirty="0"/>
              <a:t>  (3)  </a:t>
            </a:r>
            <a:r>
              <a:rPr lang="en-US" altLang="zh-TW" sz="2200" dirty="0"/>
              <a:t> (walk) his dog at this time.  His dog</a:t>
            </a:r>
            <a:r>
              <a:rPr lang="en-US" altLang="zh-TW" sz="2200" dirty="0">
                <a:latin typeface="+mn-lt"/>
              </a:rPr>
              <a:t>’</a:t>
            </a:r>
            <a:r>
              <a:rPr lang="en-US" altLang="zh-TW" sz="2200" dirty="0"/>
              <a:t>s name is </a:t>
            </a:r>
            <a:r>
              <a:rPr lang="en-US" altLang="zh-TW" sz="2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“</a:t>
            </a:r>
            <a:r>
              <a:rPr lang="en-US" altLang="zh-TW" sz="2200" dirty="0"/>
              <a:t>Pony</a:t>
            </a:r>
            <a:r>
              <a:rPr lang="en-US" altLang="zh-TW" sz="2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”</a:t>
            </a:r>
            <a:r>
              <a:rPr lang="en-US" altLang="zh-TW" sz="2200" dirty="0"/>
              <a:t>.  We </a:t>
            </a:r>
            <a:br>
              <a:rPr lang="en-US" altLang="zh-TW" sz="2200" dirty="0"/>
            </a:br>
            <a:r>
              <a:rPr lang="en-US" altLang="zh-TW" sz="2200" dirty="0"/>
              <a:t>can </a:t>
            </a:r>
            <a:r>
              <a:rPr lang="en-US" altLang="zh-TW" sz="2200" u="sng" dirty="0"/>
              <a:t>  (4)  </a:t>
            </a:r>
            <a:r>
              <a:rPr lang="en-US" altLang="zh-TW" sz="2200" dirty="0"/>
              <a:t> (see) Aunt Mary later.  Her dog</a:t>
            </a:r>
            <a:r>
              <a:rPr lang="en-US" altLang="zh-TW" sz="2200" dirty="0">
                <a:latin typeface="+mn-lt"/>
              </a:rPr>
              <a:t>’</a:t>
            </a:r>
            <a:r>
              <a:rPr lang="en-US" altLang="zh-TW" sz="2200" dirty="0"/>
              <a:t>s name is </a:t>
            </a:r>
            <a:r>
              <a:rPr lang="en-US" altLang="zh-TW" sz="2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“ </a:t>
            </a:r>
            <a:r>
              <a:rPr lang="en-US" altLang="zh-TW" sz="2200" dirty="0"/>
              <a:t>Lucky</a:t>
            </a:r>
            <a:r>
              <a:rPr lang="en-US" altLang="zh-TW" sz="2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”</a:t>
            </a:r>
            <a:r>
              <a:rPr lang="en-US" altLang="zh-TW" sz="2200" dirty="0"/>
              <a:t>.  The two dogs often </a:t>
            </a:r>
            <a:r>
              <a:rPr lang="en-US" altLang="zh-TW" sz="2200" u="sng" dirty="0"/>
              <a:t>  (5)  </a:t>
            </a:r>
            <a:r>
              <a:rPr lang="en-US" altLang="zh-TW" sz="2200" dirty="0"/>
              <a:t> (play) together in the park.</a:t>
            </a:r>
            <a:endParaRPr lang="zh-TW" altLang="zh-TW" sz="2200" dirty="0"/>
          </a:p>
          <a:p>
            <a:pPr marL="45720" indent="0">
              <a:buNone/>
            </a:pPr>
            <a:r>
              <a:rPr lang="en-US" altLang="zh-TW" sz="2200" dirty="0"/>
              <a:t>Ivy: Hey, Pony </a:t>
            </a:r>
            <a:r>
              <a:rPr lang="en-US" altLang="zh-TW" sz="2200" u="sng" dirty="0"/>
              <a:t>  (6)  </a:t>
            </a:r>
            <a:r>
              <a:rPr lang="en-US" altLang="zh-TW" sz="2200" dirty="0"/>
              <a:t> (run).  Here comes Lucky.  </a:t>
            </a:r>
            <a:endParaRPr lang="zh-TW" altLang="zh-TW" sz="2200" dirty="0"/>
          </a:p>
          <a:p>
            <a:pPr marL="45720" indent="0">
              <a:buNone/>
            </a:pPr>
            <a:r>
              <a:rPr lang="en-US" altLang="zh-TW" sz="2200" dirty="0"/>
              <a:t>Vicky: Yeah, it</a:t>
            </a:r>
            <a:r>
              <a:rPr lang="en-US" altLang="zh-TW" sz="2200" dirty="0">
                <a:latin typeface="+mn-lt"/>
              </a:rPr>
              <a:t>’</a:t>
            </a:r>
            <a:r>
              <a:rPr lang="en-US" altLang="zh-TW" sz="2200" dirty="0"/>
              <a:t>s their happy time.</a:t>
            </a:r>
            <a:endParaRPr lang="en-US" altLang="zh-TW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7248525" y="1438274"/>
            <a:ext cx="4495800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TW"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TW"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TW"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TW"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TW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TW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TW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TW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7115175" y="1104899"/>
            <a:ext cx="4705350" cy="5248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TW"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TW"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TW"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TW"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TW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TW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TW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TW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lvl="0" indent="0">
              <a:buNone/>
            </a:pPr>
            <a:endParaRPr lang="zh-TW" altLang="zh-TW" dirty="0"/>
          </a:p>
        </p:txBody>
      </p:sp>
      <p:sp>
        <p:nvSpPr>
          <p:cNvPr id="6" name="矩形 5"/>
          <p:cNvSpPr/>
          <p:nvPr/>
        </p:nvSpPr>
        <p:spPr>
          <a:xfrm>
            <a:off x="7177087" y="1028699"/>
            <a:ext cx="4581525" cy="39719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2920" lvl="0" indent="-457200">
              <a:spcAft>
                <a:spcPts val="800"/>
              </a:spcAft>
              <a:buFont typeface="+mj-lt"/>
              <a:buAutoNum type="arabicPeriod"/>
            </a:pPr>
            <a:r>
              <a:rPr lang="en-US" altLang="zh-TW" sz="2800" dirty="0"/>
              <a:t>(A) talk  (B) are talking</a:t>
            </a:r>
            <a:endParaRPr lang="zh-TW" altLang="zh-TW" sz="2800" dirty="0"/>
          </a:p>
          <a:p>
            <a:pPr marL="502920" lvl="0" indent="-457200">
              <a:spcAft>
                <a:spcPts val="800"/>
              </a:spcAft>
              <a:buFont typeface="+mj-lt"/>
              <a:buAutoNum type="arabicPeriod"/>
            </a:pPr>
            <a:r>
              <a:rPr lang="en-US" altLang="zh-TW" sz="2800" dirty="0"/>
              <a:t>(A) sees  (B) is seeing</a:t>
            </a:r>
            <a:endParaRPr lang="zh-TW" altLang="zh-TW" sz="2800" dirty="0"/>
          </a:p>
          <a:p>
            <a:pPr marL="502920" lvl="0" indent="-457200">
              <a:spcAft>
                <a:spcPts val="800"/>
              </a:spcAft>
              <a:buFont typeface="+mj-lt"/>
              <a:buAutoNum type="arabicPeriod"/>
            </a:pPr>
            <a:r>
              <a:rPr lang="en-US" altLang="zh-TW" sz="2800" dirty="0"/>
              <a:t>(A) walks  (B) is walking</a:t>
            </a:r>
            <a:endParaRPr lang="zh-TW" altLang="zh-TW" sz="2800" dirty="0"/>
          </a:p>
          <a:p>
            <a:pPr marL="502920" lvl="0" indent="-457200">
              <a:spcAft>
                <a:spcPts val="800"/>
              </a:spcAft>
              <a:buFont typeface="+mj-lt"/>
              <a:buAutoNum type="arabicPeriod"/>
            </a:pPr>
            <a:r>
              <a:rPr lang="en-US" altLang="zh-TW" sz="2800" dirty="0"/>
              <a:t>(A) see  (B) are seeing</a:t>
            </a:r>
            <a:endParaRPr lang="zh-TW" altLang="zh-TW" sz="2800" dirty="0"/>
          </a:p>
          <a:p>
            <a:pPr marL="502920" lvl="0" indent="-457200">
              <a:spcAft>
                <a:spcPts val="800"/>
              </a:spcAft>
              <a:buFont typeface="+mj-lt"/>
              <a:buAutoNum type="arabicPeriod"/>
            </a:pPr>
            <a:r>
              <a:rPr lang="en-US" altLang="zh-TW" sz="2800" dirty="0"/>
              <a:t>(A) play  (B) are playing</a:t>
            </a:r>
            <a:endParaRPr lang="zh-TW" altLang="zh-TW" sz="2800" dirty="0"/>
          </a:p>
          <a:p>
            <a:pPr marL="502920" lvl="0" indent="-457200">
              <a:spcAft>
                <a:spcPts val="800"/>
              </a:spcAft>
              <a:buFont typeface="+mj-lt"/>
              <a:buAutoNum type="arabicPeriod"/>
            </a:pPr>
            <a:r>
              <a:rPr lang="en-US" altLang="zh-TW" sz="2800" dirty="0"/>
              <a:t>(A) runs  (B) is running</a:t>
            </a:r>
            <a:endParaRPr lang="zh-TW" altLang="zh-TW" sz="2800" dirty="0"/>
          </a:p>
        </p:txBody>
      </p:sp>
      <p:sp>
        <p:nvSpPr>
          <p:cNvPr id="10" name="圓角矩形圖說文字 9"/>
          <p:cNvSpPr/>
          <p:nvPr/>
        </p:nvSpPr>
        <p:spPr>
          <a:xfrm>
            <a:off x="2966664" y="2038350"/>
            <a:ext cx="3124201" cy="1390650"/>
          </a:xfrm>
          <a:prstGeom prst="wedgeRoundRectCallout">
            <a:avLst>
              <a:gd name="adj1" fmla="val -58345"/>
              <a:gd name="adj2" fmla="val 8989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zh-TW" altLang="en-US" sz="36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 panose="05040102010807070707" pitchFamily="18" charset="2"/>
              </a:rPr>
              <a:t>造成評量目標不明確</a:t>
            </a:r>
            <a:endParaRPr lang="zh-TW" altLang="zh-TW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809624" y="3114673"/>
            <a:ext cx="10396538" cy="1223411"/>
            <a:chOff x="781049" y="3419473"/>
            <a:chExt cx="10396538" cy="1223411"/>
          </a:xfrm>
        </p:grpSpPr>
        <p:sp>
          <p:nvSpPr>
            <p:cNvPr id="7" name="圓角矩形 6"/>
            <p:cNvSpPr/>
            <p:nvPr/>
          </p:nvSpPr>
          <p:spPr>
            <a:xfrm>
              <a:off x="781049" y="4286250"/>
              <a:ext cx="1914525" cy="35663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7219950" y="3419473"/>
              <a:ext cx="3957637" cy="400051"/>
            </a:xfrm>
            <a:prstGeom prst="roundRect">
              <a:avLst/>
            </a:prstGeom>
            <a:noFill/>
            <a:ln w="38100">
              <a:solidFill>
                <a:srgbClr val="E9F4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318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209877"/>
            <a:ext cx="8105775" cy="2714424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動詞時態套用表現標準</a:t>
            </a:r>
            <a:br>
              <a:rPr lang="en-US" altLang="zh-TW" sz="4800" dirty="0"/>
            </a:br>
            <a:r>
              <a:rPr lang="zh-TW" altLang="en-US" sz="4800" dirty="0"/>
              <a:t>與命題，須注意事項</a:t>
            </a:r>
            <a:endParaRPr lang="zh-TW" sz="4800" strike="dbl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閱讀能力</a:t>
            </a:r>
            <a:r>
              <a:rPr lang="zh-TW" altLang="en-US" sz="3600" b="1" u="dbl" dirty="0"/>
              <a:t>動詞時態</a:t>
            </a:r>
            <a:r>
              <a:rPr lang="zh-TW" altLang="en-US" sz="3600" dirty="0"/>
              <a:t>評量所對應</a:t>
            </a:r>
            <a:r>
              <a:rPr lang="zh-TW" altLang="en-US" sz="3600" b="1" dirty="0"/>
              <a:t>表現標準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2030201"/>
            <a:ext cx="11823974" cy="1827424"/>
          </a:xfrm>
        </p:spPr>
      </p:pic>
      <p:sp>
        <p:nvSpPr>
          <p:cNvPr id="8" name="矩形 7"/>
          <p:cNvSpPr/>
          <p:nvPr/>
        </p:nvSpPr>
        <p:spPr>
          <a:xfrm>
            <a:off x="9020918" y="3266229"/>
            <a:ext cx="1151781" cy="286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103514" y="3266230"/>
            <a:ext cx="1973561" cy="286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222688" y="3266230"/>
            <a:ext cx="2215837" cy="286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2" name="群組 21"/>
          <p:cNvGrpSpPr/>
          <p:nvPr/>
        </p:nvGrpSpPr>
        <p:grpSpPr>
          <a:xfrm>
            <a:off x="609600" y="3857625"/>
            <a:ext cx="3276600" cy="2009775"/>
            <a:chOff x="609600" y="3857625"/>
            <a:chExt cx="3276600" cy="2009775"/>
          </a:xfrm>
          <a:solidFill>
            <a:srgbClr val="C00000"/>
          </a:solidFill>
        </p:grpSpPr>
        <p:sp>
          <p:nvSpPr>
            <p:cNvPr id="14" name="圓角矩形 13"/>
            <p:cNvSpPr/>
            <p:nvPr/>
          </p:nvSpPr>
          <p:spPr>
            <a:xfrm>
              <a:off x="609600" y="4352925"/>
              <a:ext cx="3276600" cy="151447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zh-HK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須從隱含或整體上下文語境，方能得知該使用何種時態</a:t>
              </a:r>
              <a:r>
                <a:rPr lang="zh-TW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TW" altLang="zh-TW" sz="28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15" name="向下箭號 14"/>
            <p:cNvSpPr/>
            <p:nvPr/>
          </p:nvSpPr>
          <p:spPr>
            <a:xfrm>
              <a:off x="2019300" y="3857625"/>
              <a:ext cx="457200" cy="47625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4524375" y="3857625"/>
            <a:ext cx="3276600" cy="2009775"/>
            <a:chOff x="4524375" y="3857625"/>
            <a:chExt cx="3276600" cy="2009775"/>
          </a:xfrm>
          <a:solidFill>
            <a:srgbClr val="7030A0"/>
          </a:solidFill>
        </p:grpSpPr>
        <p:sp>
          <p:nvSpPr>
            <p:cNvPr id="16" name="圓角矩形 15"/>
            <p:cNvSpPr/>
            <p:nvPr/>
          </p:nvSpPr>
          <p:spPr>
            <a:xfrm>
              <a:off x="4524375" y="4352925"/>
              <a:ext cx="3276600" cy="151447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zh-TW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從空格的前或後的句子可以得到答題線索。</a:t>
              </a:r>
              <a:endParaRPr lang="zh-TW" altLang="zh-TW" sz="28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17" name="向下箭號 16"/>
            <p:cNvSpPr/>
            <p:nvPr/>
          </p:nvSpPr>
          <p:spPr>
            <a:xfrm>
              <a:off x="5934075" y="3857625"/>
              <a:ext cx="457200" cy="47625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8439150" y="3838575"/>
            <a:ext cx="3276600" cy="2009775"/>
            <a:chOff x="8439150" y="3838575"/>
            <a:chExt cx="3276600" cy="2009775"/>
          </a:xfrm>
        </p:grpSpPr>
        <p:sp>
          <p:nvSpPr>
            <p:cNvPr id="18" name="圓角矩形 17"/>
            <p:cNvSpPr/>
            <p:nvPr/>
          </p:nvSpPr>
          <p:spPr>
            <a:xfrm>
              <a:off x="8439150" y="4333875"/>
              <a:ext cx="3276600" cy="1514475"/>
            </a:xfrm>
            <a:prstGeom prst="roundRect">
              <a:avLst/>
            </a:prstGeom>
            <a:solidFill>
              <a:srgbClr val="FFCC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zh-TW" altLang="zh-TW" sz="28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從所屬的該句中，就可以看到明顯的</a:t>
              </a:r>
              <a:r>
                <a:rPr lang="en-US" altLang="zh-TW" sz="28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time marker</a:t>
              </a:r>
              <a:r>
                <a:rPr lang="zh-TW" altLang="zh-TW" sz="28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19" name="向下箭號 18"/>
            <p:cNvSpPr/>
            <p:nvPr/>
          </p:nvSpPr>
          <p:spPr>
            <a:xfrm>
              <a:off x="9848850" y="3838575"/>
              <a:ext cx="457200" cy="476250"/>
            </a:xfrm>
            <a:prstGeom prst="downArrow">
              <a:avLst/>
            </a:prstGeom>
            <a:solidFill>
              <a:srgbClr val="FFCC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238125" y="1459386"/>
            <a:ext cx="106811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對應之表現標準：八年級閱讀能力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3" panose="05040102010807070707" pitchFamily="18" charset="2"/>
              </a:rPr>
              <a:t></a:t>
            </a:r>
            <a:r>
              <a:rPr lang="zh-HK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文意理解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3" panose="05040102010807070707" pitchFamily="18" charset="2"/>
              </a:rPr>
              <a:t></a:t>
            </a:r>
            <a:r>
              <a:rPr lang="zh-HK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時態</a:t>
            </a:r>
            <a:r>
              <a:rPr lang="en-US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(p. 18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p. 54)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25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911690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題型與題數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4521" y="1057275"/>
            <a:ext cx="9941442" cy="5407319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單題與</a:t>
            </a:r>
            <a:r>
              <a:rPr lang="zh-TW" altLang="en-US" sz="2800" b="1" dirty="0">
                <a:solidFill>
                  <a:srgbClr val="FF0000"/>
                </a:solidFill>
              </a:rPr>
              <a:t>短篇</a:t>
            </a:r>
            <a:r>
              <a:rPr lang="zh-TW" altLang="en-US" sz="2800" b="1" dirty="0"/>
              <a:t>克漏字題型一起呈現</a:t>
            </a:r>
            <a:r>
              <a:rPr lang="zh-TW" altLang="en-US" sz="2800" dirty="0"/>
              <a:t>：</a:t>
            </a:r>
            <a:endParaRPr lang="en-US" altLang="zh-TW" sz="2800" dirty="0"/>
          </a:p>
          <a:p>
            <a:pPr marL="895350" indent="-5143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dirty="0"/>
              <a:t>兩種題型均能測出學生</a:t>
            </a:r>
            <a:r>
              <a:rPr lang="en-US" altLang="zh-TW" sz="2800" dirty="0"/>
              <a:t>A-C</a:t>
            </a:r>
            <a:r>
              <a:rPr lang="zh-TW" altLang="en-US" sz="2800" dirty="0"/>
              <a:t>級的使用適當動詞時態能力。</a:t>
            </a:r>
            <a:endParaRPr lang="en-US" altLang="zh-TW" sz="2800" dirty="0"/>
          </a:p>
          <a:p>
            <a:pPr marL="895350" indent="-5143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dirty="0"/>
              <a:t>克漏字題型因空格與所提示訊息間距離可能較遠，</a:t>
            </a:r>
            <a:r>
              <a:rPr lang="zh-TW" altLang="en-US" sz="2800" dirty="0">
                <a:solidFill>
                  <a:srgbClr val="FF0000"/>
                </a:solidFill>
              </a:rPr>
              <a:t>更能測出學生較高等級適當使用動詞時態能力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 marL="895350" indent="-514350">
              <a:spcBef>
                <a:spcPts val="600"/>
              </a:spcBef>
              <a:buFont typeface="+mj-lt"/>
              <a:buAutoNum type="arabicPeriod"/>
            </a:pPr>
            <a:r>
              <a:rPr lang="zh-HK" altLang="zh-TW" sz="2800" dirty="0">
                <a:solidFill>
                  <a:srgbClr val="FF0000"/>
                </a:solidFill>
              </a:rPr>
              <a:t>第一句、最後一句不要挖空格</a:t>
            </a:r>
            <a:r>
              <a:rPr lang="zh-TW" altLang="en-US" sz="2800" dirty="0">
                <a:solidFill>
                  <a:srgbClr val="FF0000"/>
                </a:solidFill>
              </a:rPr>
              <a:t>。</a:t>
            </a:r>
            <a:endParaRPr lang="en-US" altLang="zh-TW" sz="2800" dirty="0">
              <a:solidFill>
                <a:srgbClr val="FF0000"/>
              </a:solidFill>
            </a:endParaRPr>
          </a:p>
          <a:p>
            <a:r>
              <a:rPr lang="zh-TW" altLang="en-US" sz="2800" b="1" dirty="0"/>
              <a:t>題數</a:t>
            </a:r>
            <a:r>
              <a:rPr lang="zh-TW" altLang="en-US" sz="2800" dirty="0"/>
              <a:t>：</a:t>
            </a:r>
            <a:endParaRPr lang="en-US" altLang="zh-TW" sz="2800" dirty="0"/>
          </a:p>
          <a:p>
            <a:pPr marL="876300" indent="-5143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dirty="0"/>
              <a:t>能測出學生</a:t>
            </a:r>
            <a:r>
              <a:rPr lang="en-US" altLang="zh-TW" sz="2800" dirty="0"/>
              <a:t>A, B, C</a:t>
            </a:r>
            <a:r>
              <a:rPr lang="zh-TW" altLang="en-US" sz="2800" dirty="0"/>
              <a:t>等級能力的試題數，</a:t>
            </a:r>
            <a:r>
              <a:rPr lang="zh-TW" altLang="en-US" sz="2800" b="1" dirty="0">
                <a:solidFill>
                  <a:srgbClr val="FF0000"/>
                </a:solidFill>
              </a:rPr>
              <a:t>呈金字塔排列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 marL="876300" indent="-5143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dirty="0"/>
              <a:t>總題數至少</a:t>
            </a:r>
            <a:r>
              <a:rPr lang="en-US" altLang="zh-TW" sz="2800" b="1" dirty="0">
                <a:solidFill>
                  <a:srgbClr val="FF0000"/>
                </a:solidFill>
              </a:rPr>
              <a:t>20</a:t>
            </a:r>
            <a:r>
              <a:rPr lang="zh-TW" altLang="en-US" sz="2800" dirty="0"/>
              <a:t>題。</a:t>
            </a:r>
            <a:endParaRPr lang="en-US" altLang="zh-TW" sz="2800" dirty="0"/>
          </a:p>
        </p:txBody>
      </p:sp>
      <p:sp>
        <p:nvSpPr>
          <p:cNvPr id="4" name="圓角矩形圖說文字 3"/>
          <p:cNvSpPr/>
          <p:nvPr/>
        </p:nvSpPr>
        <p:spPr>
          <a:xfrm>
            <a:off x="5633665" y="4774351"/>
            <a:ext cx="4019551" cy="895350"/>
          </a:xfrm>
          <a:prstGeom prst="wedgeRoundRectCallout">
            <a:avLst>
              <a:gd name="adj1" fmla="val -70338"/>
              <a:gd name="adj2" fmla="val -36238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非常適合併入段考中使用</a:t>
            </a:r>
          </a:p>
        </p:txBody>
      </p:sp>
    </p:spTree>
    <p:extLst>
      <p:ext uri="{BB962C8B-B14F-4D97-AF65-F5344CB8AC3E}">
        <p14:creationId xmlns:p14="http://schemas.microsoft.com/office/powerpoint/2010/main" val="42488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有趣的秋季簡報 (寬螢幕)</Template>
  <TotalTime>0</TotalTime>
  <Words>1813</Words>
  <Application>Microsoft Office PowerPoint</Application>
  <PresentationFormat>寬螢幕</PresentationFormat>
  <Paragraphs>169</Paragraphs>
  <Slides>28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8" baseType="lpstr">
      <vt:lpstr>Arial Unicode MS</vt:lpstr>
      <vt:lpstr>微軟正黑體</vt:lpstr>
      <vt:lpstr>新細明體</vt:lpstr>
      <vt:lpstr>標楷體</vt:lpstr>
      <vt:lpstr>Arial</vt:lpstr>
      <vt:lpstr>Calibri</vt:lpstr>
      <vt:lpstr>Cambria</vt:lpstr>
      <vt:lpstr>Times New Roman</vt:lpstr>
      <vt:lpstr>Wingdings 3</vt:lpstr>
      <vt:lpstr>Back to School 16x9</vt:lpstr>
      <vt:lpstr>動詞時態(文意理解)試題產出</vt:lpstr>
      <vt:lpstr>本單元內容</vt:lpstr>
      <vt:lpstr>動詞時態的種類  (均含直述句、否定句、疑問句及答句)</vt:lpstr>
      <vt:lpstr>這不是評量動詞時態-1</vt:lpstr>
      <vt:lpstr>這不是評量動詞時態-2</vt:lpstr>
      <vt:lpstr>看底下的例子：</vt:lpstr>
      <vt:lpstr>動詞時態套用表現標準 與命題，須注意事項</vt:lpstr>
      <vt:lpstr>閱讀能力動詞時態評量所對應表現標準</vt:lpstr>
      <vt:lpstr>題型與題數</vt:lpstr>
      <vt:lpstr>動詞時態題之示例與產出</vt:lpstr>
      <vt:lpstr>動詞時態測驗示例 (pp. 51-53)</vt:lpstr>
      <vt:lpstr>Time Marker明顯的C等級試題</vt:lpstr>
      <vt:lpstr>能測出學生B級能力試題</vt:lpstr>
      <vt:lpstr>能測出學生A級能力試題</vt:lpstr>
      <vt:lpstr>克漏字題組示例-1</vt:lpstr>
      <vt:lpstr>動詞時態測驗題型示例  與  試題等級分配</vt:lpstr>
      <vt:lpstr>動詞時態測驗：評分指引 (p. 53)</vt:lpstr>
      <vt:lpstr>評分指引各等級答對題數訂定釋疑 </vt:lpstr>
      <vt:lpstr>百分數 vs. 標準參照：</vt:lpstr>
      <vt:lpstr>某國中老師試辦經驗分享 (p. 54)</vt:lpstr>
      <vt:lpstr>附註</vt:lpstr>
      <vt:lpstr>PowerPoint 簡報</vt:lpstr>
      <vt:lpstr>提升試題所評量的能力層次-1</vt:lpstr>
      <vt:lpstr>提升試題所評量的能力層次-2</vt:lpstr>
      <vt:lpstr>提升試題所評量的能力層次-3</vt:lpstr>
      <vt:lpstr>動詞時態題 實作 &amp; 分享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2016-10-06T09:19:05Z</dcterms:created>
  <dcterms:modified xsi:type="dcterms:W3CDTF">2018-06-14T00:37:28Z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