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6" r:id="rId2"/>
    <p:sldMasterId id="2147483761" r:id="rId3"/>
    <p:sldMasterId id="2147483765" r:id="rId4"/>
    <p:sldMasterId id="2147483777" r:id="rId5"/>
    <p:sldMasterId id="2147483789" r:id="rId6"/>
  </p:sldMasterIdLst>
  <p:notesMasterIdLst>
    <p:notesMasterId r:id="rId164"/>
  </p:notesMasterIdLst>
  <p:handoutMasterIdLst>
    <p:handoutMasterId r:id="rId165"/>
  </p:handoutMasterIdLst>
  <p:sldIdLst>
    <p:sldId id="416" r:id="rId7"/>
    <p:sldId id="257" r:id="rId8"/>
    <p:sldId id="681" r:id="rId9"/>
    <p:sldId id="721" r:id="rId10"/>
    <p:sldId id="815" r:id="rId11"/>
    <p:sldId id="259" r:id="rId12"/>
    <p:sldId id="260" r:id="rId13"/>
    <p:sldId id="817" r:id="rId14"/>
    <p:sldId id="261" r:id="rId15"/>
    <p:sldId id="816" r:id="rId16"/>
    <p:sldId id="262" r:id="rId17"/>
    <p:sldId id="263" r:id="rId18"/>
    <p:sldId id="818" r:id="rId19"/>
    <p:sldId id="819" r:id="rId20"/>
    <p:sldId id="264" r:id="rId21"/>
    <p:sldId id="265" r:id="rId22"/>
    <p:sldId id="724" r:id="rId23"/>
    <p:sldId id="742" r:id="rId24"/>
    <p:sldId id="743" r:id="rId25"/>
    <p:sldId id="744" r:id="rId26"/>
    <p:sldId id="745" r:id="rId27"/>
    <p:sldId id="746" r:id="rId28"/>
    <p:sldId id="747" r:id="rId29"/>
    <p:sldId id="748" r:id="rId30"/>
    <p:sldId id="722" r:id="rId31"/>
    <p:sldId id="725" r:id="rId32"/>
    <p:sldId id="727" r:id="rId33"/>
    <p:sldId id="728" r:id="rId34"/>
    <p:sldId id="729" r:id="rId35"/>
    <p:sldId id="730" r:id="rId36"/>
    <p:sldId id="731" r:id="rId37"/>
    <p:sldId id="732" r:id="rId38"/>
    <p:sldId id="733" r:id="rId39"/>
    <p:sldId id="723" r:id="rId40"/>
    <p:sldId id="734" r:id="rId41"/>
    <p:sldId id="735" r:id="rId42"/>
    <p:sldId id="736" r:id="rId43"/>
    <p:sldId id="737" r:id="rId44"/>
    <p:sldId id="738" r:id="rId45"/>
    <p:sldId id="739" r:id="rId46"/>
    <p:sldId id="740" r:id="rId47"/>
    <p:sldId id="741" r:id="rId48"/>
    <p:sldId id="749" r:id="rId49"/>
    <p:sldId id="692" r:id="rId50"/>
    <p:sldId id="693" r:id="rId51"/>
    <p:sldId id="694" r:id="rId52"/>
    <p:sldId id="695" r:id="rId53"/>
    <p:sldId id="696" r:id="rId54"/>
    <p:sldId id="697" r:id="rId55"/>
    <p:sldId id="698" r:id="rId56"/>
    <p:sldId id="699" r:id="rId57"/>
    <p:sldId id="700" r:id="rId58"/>
    <p:sldId id="701" r:id="rId59"/>
    <p:sldId id="702" r:id="rId60"/>
    <p:sldId id="703" r:id="rId61"/>
    <p:sldId id="704" r:id="rId62"/>
    <p:sldId id="705" r:id="rId63"/>
    <p:sldId id="706" r:id="rId64"/>
    <p:sldId id="707" r:id="rId65"/>
    <p:sldId id="708" r:id="rId66"/>
    <p:sldId id="709" r:id="rId67"/>
    <p:sldId id="710" r:id="rId68"/>
    <p:sldId id="711" r:id="rId69"/>
    <p:sldId id="712" r:id="rId70"/>
    <p:sldId id="713" r:id="rId71"/>
    <p:sldId id="714" r:id="rId72"/>
    <p:sldId id="715" r:id="rId73"/>
    <p:sldId id="655" r:id="rId74"/>
    <p:sldId id="658" r:id="rId75"/>
    <p:sldId id="659" r:id="rId76"/>
    <p:sldId id="660" r:id="rId77"/>
    <p:sldId id="662" r:id="rId78"/>
    <p:sldId id="685" r:id="rId79"/>
    <p:sldId id="686" r:id="rId80"/>
    <p:sldId id="687" r:id="rId81"/>
    <p:sldId id="688" r:id="rId82"/>
    <p:sldId id="689" r:id="rId83"/>
    <p:sldId id="750" r:id="rId84"/>
    <p:sldId id="751" r:id="rId85"/>
    <p:sldId id="752" r:id="rId86"/>
    <p:sldId id="753" r:id="rId87"/>
    <p:sldId id="754" r:id="rId88"/>
    <p:sldId id="755" r:id="rId89"/>
    <p:sldId id="756" r:id="rId90"/>
    <p:sldId id="757" r:id="rId91"/>
    <p:sldId id="758" r:id="rId92"/>
    <p:sldId id="759" r:id="rId93"/>
    <p:sldId id="664" r:id="rId94"/>
    <p:sldId id="665" r:id="rId95"/>
    <p:sldId id="760" r:id="rId96"/>
    <p:sldId id="761" r:id="rId97"/>
    <p:sldId id="762" r:id="rId98"/>
    <p:sldId id="763" r:id="rId99"/>
    <p:sldId id="764" r:id="rId100"/>
    <p:sldId id="765" r:id="rId101"/>
    <p:sldId id="766" r:id="rId102"/>
    <p:sldId id="767" r:id="rId103"/>
    <p:sldId id="768" r:id="rId104"/>
    <p:sldId id="769" r:id="rId105"/>
    <p:sldId id="770" r:id="rId106"/>
    <p:sldId id="771" r:id="rId107"/>
    <p:sldId id="772" r:id="rId108"/>
    <p:sldId id="773" r:id="rId109"/>
    <p:sldId id="774" r:id="rId110"/>
    <p:sldId id="775" r:id="rId111"/>
    <p:sldId id="776" r:id="rId112"/>
    <p:sldId id="777" r:id="rId113"/>
    <p:sldId id="778" r:id="rId114"/>
    <p:sldId id="779" r:id="rId115"/>
    <p:sldId id="780" r:id="rId116"/>
    <p:sldId id="781" r:id="rId117"/>
    <p:sldId id="782" r:id="rId118"/>
    <p:sldId id="783" r:id="rId119"/>
    <p:sldId id="726" r:id="rId120"/>
    <p:sldId id="784" r:id="rId121"/>
    <p:sldId id="785" r:id="rId122"/>
    <p:sldId id="786" r:id="rId123"/>
    <p:sldId id="787" r:id="rId124"/>
    <p:sldId id="788" r:id="rId125"/>
    <p:sldId id="789" r:id="rId126"/>
    <p:sldId id="790" r:id="rId127"/>
    <p:sldId id="791" r:id="rId128"/>
    <p:sldId id="792" r:id="rId129"/>
    <p:sldId id="793" r:id="rId130"/>
    <p:sldId id="794" r:id="rId131"/>
    <p:sldId id="795" r:id="rId132"/>
    <p:sldId id="796" r:id="rId133"/>
    <p:sldId id="797" r:id="rId134"/>
    <p:sldId id="798" r:id="rId135"/>
    <p:sldId id="799" r:id="rId136"/>
    <p:sldId id="800" r:id="rId137"/>
    <p:sldId id="801" r:id="rId138"/>
    <p:sldId id="802" r:id="rId139"/>
    <p:sldId id="803" r:id="rId140"/>
    <p:sldId id="804" r:id="rId141"/>
    <p:sldId id="805" r:id="rId142"/>
    <p:sldId id="806" r:id="rId143"/>
    <p:sldId id="807" r:id="rId144"/>
    <p:sldId id="808" r:id="rId145"/>
    <p:sldId id="809" r:id="rId146"/>
    <p:sldId id="810" r:id="rId147"/>
    <p:sldId id="811" r:id="rId148"/>
    <p:sldId id="812" r:id="rId149"/>
    <p:sldId id="813" r:id="rId150"/>
    <p:sldId id="814" r:id="rId151"/>
    <p:sldId id="820" r:id="rId152"/>
    <p:sldId id="717" r:id="rId153"/>
    <p:sldId id="718" r:id="rId154"/>
    <p:sldId id="719" r:id="rId155"/>
    <p:sldId id="720" r:id="rId156"/>
    <p:sldId id="572" r:id="rId157"/>
    <p:sldId id="574" r:id="rId158"/>
    <p:sldId id="691" r:id="rId159"/>
    <p:sldId id="351" r:id="rId160"/>
    <p:sldId id="352" r:id="rId161"/>
    <p:sldId id="353" r:id="rId162"/>
    <p:sldId id="690" r:id="rId16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66FF99"/>
    <a:srgbClr val="5EEC3C"/>
    <a:srgbClr val="00FFFF"/>
    <a:srgbClr val="FFFFFF"/>
    <a:srgbClr val="CCCCFF"/>
    <a:srgbClr val="FFCC99"/>
    <a:srgbClr val="FFCCCC"/>
    <a:srgbClr val="CCCC0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41" autoAdjust="0"/>
    <p:restoredTop sz="93400" autoAdjust="0"/>
  </p:normalViewPr>
  <p:slideViewPr>
    <p:cSldViewPr>
      <p:cViewPr>
        <p:scale>
          <a:sx n="70" d="100"/>
          <a:sy n="70" d="100"/>
        </p:scale>
        <p:origin x="1060" y="3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-5396"/>
    </p:cViewPr>
  </p:sorterViewPr>
  <p:gridSpacing cx="152705" cy="1527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63" Type="http://schemas.openxmlformats.org/officeDocument/2006/relationships/slide" Target="slides/slide57.xml"/><Relationship Id="rId84" Type="http://schemas.openxmlformats.org/officeDocument/2006/relationships/slide" Target="slides/slide78.xml"/><Relationship Id="rId138" Type="http://schemas.openxmlformats.org/officeDocument/2006/relationships/slide" Target="slides/slide132.xml"/><Relationship Id="rId159" Type="http://schemas.openxmlformats.org/officeDocument/2006/relationships/slide" Target="slides/slide153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53" Type="http://schemas.openxmlformats.org/officeDocument/2006/relationships/slide" Target="slides/slide47.xml"/><Relationship Id="rId74" Type="http://schemas.openxmlformats.org/officeDocument/2006/relationships/slide" Target="slides/slide68.xml"/><Relationship Id="rId128" Type="http://schemas.openxmlformats.org/officeDocument/2006/relationships/slide" Target="slides/slide122.xml"/><Relationship Id="rId149" Type="http://schemas.openxmlformats.org/officeDocument/2006/relationships/slide" Target="slides/slide143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9.xml"/><Relationship Id="rId160" Type="http://schemas.openxmlformats.org/officeDocument/2006/relationships/slide" Target="slides/slide154.xml"/><Relationship Id="rId22" Type="http://schemas.openxmlformats.org/officeDocument/2006/relationships/slide" Target="slides/slide16.xml"/><Relationship Id="rId43" Type="http://schemas.openxmlformats.org/officeDocument/2006/relationships/slide" Target="slides/slide37.xml"/><Relationship Id="rId64" Type="http://schemas.openxmlformats.org/officeDocument/2006/relationships/slide" Target="slides/slide58.xml"/><Relationship Id="rId118" Type="http://schemas.openxmlformats.org/officeDocument/2006/relationships/slide" Target="slides/slide112.xml"/><Relationship Id="rId139" Type="http://schemas.openxmlformats.org/officeDocument/2006/relationships/slide" Target="slides/slide133.xml"/><Relationship Id="rId85" Type="http://schemas.openxmlformats.org/officeDocument/2006/relationships/slide" Target="slides/slide79.xml"/><Relationship Id="rId150" Type="http://schemas.openxmlformats.org/officeDocument/2006/relationships/slide" Target="slides/slide144.xml"/><Relationship Id="rId12" Type="http://schemas.openxmlformats.org/officeDocument/2006/relationships/slide" Target="slides/slide6.xml"/><Relationship Id="rId33" Type="http://schemas.openxmlformats.org/officeDocument/2006/relationships/slide" Target="slides/slide27.xml"/><Relationship Id="rId108" Type="http://schemas.openxmlformats.org/officeDocument/2006/relationships/slide" Target="slides/slide102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40" Type="http://schemas.openxmlformats.org/officeDocument/2006/relationships/slide" Target="slides/slide134.xml"/><Relationship Id="rId145" Type="http://schemas.openxmlformats.org/officeDocument/2006/relationships/slide" Target="slides/slide139.xml"/><Relationship Id="rId161" Type="http://schemas.openxmlformats.org/officeDocument/2006/relationships/slide" Target="slides/slide155.xml"/><Relationship Id="rId16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51" Type="http://schemas.openxmlformats.org/officeDocument/2006/relationships/slide" Target="slides/slide145.xml"/><Relationship Id="rId156" Type="http://schemas.openxmlformats.org/officeDocument/2006/relationships/slide" Target="slides/slide150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slide" Target="slides/slide140.xml"/><Relationship Id="rId167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162" Type="http://schemas.openxmlformats.org/officeDocument/2006/relationships/slide" Target="slides/slide15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157" Type="http://schemas.openxmlformats.org/officeDocument/2006/relationships/slide" Target="slides/slide15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52" Type="http://schemas.openxmlformats.org/officeDocument/2006/relationships/slide" Target="slides/slide14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slide" Target="slides/slide141.xml"/><Relationship Id="rId168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163" Type="http://schemas.openxmlformats.org/officeDocument/2006/relationships/slide" Target="slides/slide157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158" Type="http://schemas.openxmlformats.org/officeDocument/2006/relationships/slide" Target="slides/slide152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3" Type="http://schemas.openxmlformats.org/officeDocument/2006/relationships/slide" Target="slides/slide147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43" Type="http://schemas.openxmlformats.org/officeDocument/2006/relationships/slide" Target="slides/slide137.xml"/><Relationship Id="rId148" Type="http://schemas.openxmlformats.org/officeDocument/2006/relationships/slide" Target="slides/slide142.xml"/><Relationship Id="rId164" Type="http://schemas.openxmlformats.org/officeDocument/2006/relationships/notesMaster" Target="notesMasters/notesMaster1.xml"/><Relationship Id="rId16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7" Type="http://schemas.openxmlformats.org/officeDocument/2006/relationships/slide" Target="slides/slide41.xml"/><Relationship Id="rId68" Type="http://schemas.openxmlformats.org/officeDocument/2006/relationships/slide" Target="slides/slide62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54" Type="http://schemas.openxmlformats.org/officeDocument/2006/relationships/slide" Target="slides/slide148.xml"/><Relationship Id="rId16" Type="http://schemas.openxmlformats.org/officeDocument/2006/relationships/slide" Target="slides/slide10.xml"/><Relationship Id="rId37" Type="http://schemas.openxmlformats.org/officeDocument/2006/relationships/slide" Target="slides/slide31.xml"/><Relationship Id="rId58" Type="http://schemas.openxmlformats.org/officeDocument/2006/relationships/slide" Target="slides/slide52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44" Type="http://schemas.openxmlformats.org/officeDocument/2006/relationships/slide" Target="slides/slide138.xml"/><Relationship Id="rId90" Type="http://schemas.openxmlformats.org/officeDocument/2006/relationships/slide" Target="slides/slide84.xml"/><Relationship Id="rId165" Type="http://schemas.openxmlformats.org/officeDocument/2006/relationships/handoutMaster" Target="handoutMasters/handoutMaster1.xml"/><Relationship Id="rId27" Type="http://schemas.openxmlformats.org/officeDocument/2006/relationships/slide" Target="slides/slide21.xml"/><Relationship Id="rId48" Type="http://schemas.openxmlformats.org/officeDocument/2006/relationships/slide" Target="slides/slide42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34" Type="http://schemas.openxmlformats.org/officeDocument/2006/relationships/slide" Target="slides/slide128.xml"/><Relationship Id="rId80" Type="http://schemas.openxmlformats.org/officeDocument/2006/relationships/slide" Target="slides/slide74.xml"/><Relationship Id="rId155" Type="http://schemas.openxmlformats.org/officeDocument/2006/relationships/slide" Target="slides/slide149.xml"/><Relationship Id="rId17" Type="http://schemas.openxmlformats.org/officeDocument/2006/relationships/slide" Target="slides/slide11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24" Type="http://schemas.openxmlformats.org/officeDocument/2006/relationships/slide" Target="slides/slide1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97C573-67F7-0245-8E36-691725900BF9}" type="datetimeFigureOut">
              <a:rPr kumimoji="1" lang="zh-TW" altLang="en-US" smtClean="0"/>
              <a:pPr/>
              <a:t>2022/1/4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91824B-E4E7-2446-9F83-F0B679ABBE84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136457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6176C-5107-4B7C-96CD-05AF009D370F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EB4A6-5150-4515-8748-FDA28BE191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74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50B06-B074-48FC-8CFD-53D2CD8FB9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938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50B06-B074-48FC-8CFD-53D2CD8FB9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415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50B06-B074-48FC-8CFD-53D2CD8FB9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911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50B06-B074-48FC-8CFD-53D2CD8FB9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865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937" name="Google Shape;937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945" name="Google Shape;945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953" name="Google Shape;953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8965" y="3029865"/>
            <a:ext cx="8246070" cy="137434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64" y="4251505"/>
            <a:ext cx="8246070" cy="610820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BFE52166-F7E5-47F4-992D-EAF4C45E4C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306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250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128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2583"/>
            <a:ext cx="9144000" cy="802136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4548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1707654"/>
            <a:ext cx="8229600" cy="27003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5783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02136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951570"/>
            <a:ext cx="6563072" cy="34548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383618"/>
            <a:ext cx="6563072" cy="3110899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6853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708E-AC57-7E4C-9AB7-C34A18A965E2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AC9C-6637-7B4F-BF62-9A840F804DA3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49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109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2"/>
          <p:cNvSpPr/>
          <p:nvPr/>
        </p:nvSpPr>
        <p:spPr>
          <a:xfrm>
            <a:off x="0" y="843558"/>
            <a:ext cx="9144000" cy="4299942"/>
          </a:xfrm>
          <a:prstGeom prst="rect">
            <a:avLst/>
          </a:prstGeom>
          <a:solidFill>
            <a:schemeClr val="lt1">
              <a:alpha val="61176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85" name="Google Shape;185;p112"/>
          <p:cNvSpPr txBox="1">
            <a:spLocks noGrp="1"/>
          </p:cNvSpPr>
          <p:nvPr>
            <p:ph type="title"/>
          </p:nvPr>
        </p:nvSpPr>
        <p:spPr>
          <a:xfrm>
            <a:off x="0" y="12583"/>
            <a:ext cx="9144000" cy="80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  <a:defRPr sz="3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" name="Google Shape;186;p11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45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342900" marR="0" lvl="0" indent="-171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3048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028700" marR="0" lvl="2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371600" marR="0" lvl="3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1714500" marR="0" lvl="4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057400" marR="0" lvl="5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2400300" marR="0" lvl="6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2743200" marR="0" lvl="7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3086100" marR="0" lvl="8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187" name="Google Shape;187;p112"/>
          <p:cNvSpPr txBox="1">
            <a:spLocks noGrp="1"/>
          </p:cNvSpPr>
          <p:nvPr>
            <p:ph type="body" idx="2"/>
          </p:nvPr>
        </p:nvSpPr>
        <p:spPr>
          <a:xfrm>
            <a:off x="467544" y="1707654"/>
            <a:ext cx="82296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>
            <a:lvl1pPr marL="342900" marR="0" lvl="0" indent="-17145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3048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028700" marR="0" lvl="2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371600" marR="0" lvl="3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1714500" marR="0" lvl="4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057400" marR="0" lvl="5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2400300" marR="0" lvl="6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2743200" marR="0" lvl="7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3086100" marR="0" lvl="8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34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8965" y="586586"/>
            <a:ext cx="8246070" cy="1221640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808225"/>
            <a:ext cx="8246070" cy="2901390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31"/>
          <p:cNvSpPr txBox="1">
            <a:spLocks noGrp="1"/>
          </p:cNvSpPr>
          <p:nvPr>
            <p:ph type="title"/>
          </p:nvPr>
        </p:nvSpPr>
        <p:spPr>
          <a:xfrm>
            <a:off x="1619673" y="0"/>
            <a:ext cx="7524328" cy="80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  <a:defRPr sz="3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0" name="Google Shape;190;p131"/>
          <p:cNvSpPr txBox="1">
            <a:spLocks noGrp="1"/>
          </p:cNvSpPr>
          <p:nvPr>
            <p:ph type="body" idx="1"/>
          </p:nvPr>
        </p:nvSpPr>
        <p:spPr>
          <a:xfrm>
            <a:off x="2123728" y="951570"/>
            <a:ext cx="6563072" cy="345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342900" marR="0" lvl="0" indent="-171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3048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028700" marR="0" lvl="2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371600" marR="0" lvl="3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1714500" marR="0" lvl="4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057400" marR="0" lvl="5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2400300" marR="0" lvl="6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2743200" marR="0" lvl="7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3086100" marR="0" lvl="8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191" name="Google Shape;191;p131"/>
          <p:cNvSpPr txBox="1">
            <a:spLocks noGrp="1"/>
          </p:cNvSpPr>
          <p:nvPr>
            <p:ph type="body" idx="2"/>
          </p:nvPr>
        </p:nvSpPr>
        <p:spPr>
          <a:xfrm>
            <a:off x="2134072" y="1383619"/>
            <a:ext cx="6563072" cy="3110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5700" rIns="91425" bIns="45700" anchor="t" anchorCtr="0">
            <a:noAutofit/>
          </a:bodyPr>
          <a:lstStyle>
            <a:lvl1pPr marL="342900" marR="0" lvl="0" indent="-17145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3F3F3F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685800" marR="0" lvl="1" indent="-3048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028700" marR="0" lvl="2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371600" marR="0" lvl="3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1714500" marR="0" lvl="4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057400" marR="0" lvl="5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2400300" marR="0" lvl="6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2743200" marR="0" lvl="7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3086100" marR="0" lvl="8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4664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8068-85B2-7940-A6A4-7713F1666E9C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3DB4-8AEB-964E-9195-006E684132B3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147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8068-85B2-7940-A6A4-7713F1666E9C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3DB4-8AEB-964E-9195-006E684132B3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17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8068-85B2-7940-A6A4-7713F1666E9C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3DB4-8AEB-964E-9195-006E684132B3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8716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8068-85B2-7940-A6A4-7713F1666E9C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3DB4-8AEB-964E-9195-006E684132B3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74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8068-85B2-7940-A6A4-7713F1666E9C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3DB4-8AEB-964E-9195-006E684132B3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6498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8068-85B2-7940-A6A4-7713F1666E9C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3DB4-8AEB-964E-9195-006E684132B3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7444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8068-85B2-7940-A6A4-7713F1666E9C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3DB4-8AEB-964E-9195-006E684132B3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182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8068-85B2-7940-A6A4-7713F1666E9C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3DB4-8AEB-964E-9195-006E684132B3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969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8068-85B2-7940-A6A4-7713F1666E9C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3DB4-8AEB-964E-9195-006E684132B3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270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433880"/>
            <a:ext cx="6260905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198559"/>
            <a:ext cx="6260905" cy="351106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8068-85B2-7940-A6A4-7713F1666E9C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3DB4-8AEB-964E-9195-006E684132B3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9164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8068-85B2-7940-A6A4-7713F1666E9C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3DB4-8AEB-964E-9195-006E684132B3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500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B2BC3-0300-4CC8-9A96-7086E9520925}" type="slidenum">
              <a:rPr lang="es-E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0801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77279-CF19-490A-B337-AC5051B57ACE}" type="slidenum">
              <a:rPr lang="es-E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2681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C1E0D-348E-4E4E-A733-44F12758D2DB}" type="slidenum">
              <a:rPr lang="es-E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3855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B4700-8ADA-4B83-ACB2-DAB7928D19C9}" type="slidenum">
              <a:rPr lang="es-E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863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ED79E-BD53-410E-BA66-A0CF6D536BA9}" type="slidenum">
              <a:rPr lang="es-E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4724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79CD3-A236-4C19-96AB-56A9720833B4}" type="slidenum">
              <a:rPr lang="es-E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4325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2D343-B8CC-43DE-B845-8309209CE0D9}" type="slidenum">
              <a:rPr lang="es-E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8352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5537A-1F7A-4590-997E-8453F79377F7}" type="slidenum">
              <a:rPr lang="es-E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606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C1794-D5D4-43A9-8D81-AB8567540F24}" type="slidenum">
              <a:rPr lang="es-E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7855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C973A-7FC8-46F2-9118-91421BC50024}" type="slidenum">
              <a:rPr lang="es-E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98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50BA5-E2D3-4432-8349-33D9F792042C}" type="slidenum">
              <a:rPr lang="es-E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2634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FC6CA5-075F-4D4D-93AC-740F329286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34B8949-1898-4096-AF75-A3BF8249D9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DAA3F58-4A7D-47F3-9721-CD59C8F04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C6F3-2423-4221-B1E6-A6B450240CEB}" type="datetimeFigureOut">
              <a:rPr lang="zh-TW" altLang="en-US" smtClean="0"/>
              <a:t>2022/1/4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945B767-A7EE-430E-8B66-7C7A59569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5423A51-CD40-4F27-8E5D-1F5DB2C61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4E0F2-8189-4221-9719-3A51FF941E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49695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E46636-384D-47A4-89B5-5477F3A5A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67A3B57-C5BE-4841-B422-ECDC86D30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927F7B5-D0E0-4DB0-9D36-4BB8376B0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C6F3-2423-4221-B1E6-A6B450240CEB}" type="datetimeFigureOut">
              <a:rPr lang="zh-TW" altLang="en-US" smtClean="0"/>
              <a:t>2022/1/4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4FF69DC-1BE1-4A49-8B00-CA4CC022A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F9F7551-27F3-4238-93EA-CF37EDCD5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4E0F2-8189-4221-9719-3A51FF941E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01691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8A40C0-B471-419C-AD5C-9054CA1ED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5E0F18D-6D8D-4DDB-A203-5C4DCBE92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E685D38-2A4A-43B3-8A28-D53FCC850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C6F3-2423-4221-B1E6-A6B450240CEB}" type="datetimeFigureOut">
              <a:rPr lang="zh-TW" altLang="en-US" smtClean="0"/>
              <a:t>2022/1/4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853C865-CFC7-4ED9-A25A-430844CC6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181559E-2C9A-49AB-8CE4-A41BD47D2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4E0F2-8189-4221-9719-3A51FF941E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82278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74BE7A-2179-48AC-906F-75FB2CF6E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9BAD86C-0CE2-4E5F-BF10-4EA9F2090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6792187-CB5D-41E4-886D-D9EF6D791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1323F01-AA28-4C5E-8DC2-D7F7B4999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C6F3-2423-4221-B1E6-A6B450240CEB}" type="datetimeFigureOut">
              <a:rPr lang="zh-TW" altLang="en-US" smtClean="0"/>
              <a:t>2022/1/4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4B31D20-75D6-4D0A-9215-45FDF9E08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EB4A556-137C-40F6-917D-2A46C79D0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4E0F2-8189-4221-9719-3A51FF941E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86169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B7A80E-C65E-4F94-B415-002CE5FC8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D51C5F5-B57B-4E12-A5A8-5AD447D50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3BD3A76-C32B-4A8A-81F2-1633723084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34E817D8-1EE9-4D8B-A6F3-3ECBD46475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FF26ACC-8507-4F02-9EB4-09746AD628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EE00D6D-A647-4DD5-A00C-6A717A383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C6F3-2423-4221-B1E6-A6B450240CEB}" type="datetimeFigureOut">
              <a:rPr lang="zh-TW" altLang="en-US" smtClean="0"/>
              <a:t>2022/1/4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9DA7C8AF-C445-4A69-8764-F9BFA4A7A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0AFBAA7-A60E-48F8-97AC-572D6B751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4E0F2-8189-4221-9719-3A51FF941E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50467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4A8F0B-8B92-4237-B024-C291E68D7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F8BAB90-85E3-467A-8950-8DB8199D4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C6F3-2423-4221-B1E6-A6B450240CEB}" type="datetimeFigureOut">
              <a:rPr lang="zh-TW" altLang="en-US" smtClean="0"/>
              <a:t>2022/1/4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896C51B-0235-4AB7-AC7F-383FF679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4F1605B-42EB-435A-9486-FE049CE20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4E0F2-8189-4221-9719-3A51FF941E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68858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C3ED8D5A-E558-4866-AF8C-67AF7AFCD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C6F3-2423-4221-B1E6-A6B450240CEB}" type="datetimeFigureOut">
              <a:rPr lang="zh-TW" altLang="en-US" smtClean="0"/>
              <a:t>2022/1/4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B89E1BC-51F1-41AE-9441-43E56797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495AB9C-F2C0-459F-BB96-7277EAF43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4E0F2-8189-4221-9719-3A51FF941E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2620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B12068-786F-409A-B216-CBE654FBC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A4805C-0CBD-4B95-8A62-8E1ED6FE8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1B8D512-7C48-429E-AD51-C41D22A39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44A06C4-6772-4584-A6AF-F56A72B0A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C6F3-2423-4221-B1E6-A6B450240CEB}" type="datetimeFigureOut">
              <a:rPr lang="zh-TW" altLang="en-US" smtClean="0"/>
              <a:t>2022/1/4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F2E0FB6-10E1-4FD1-A907-67F3208CE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A65B35E-BF0B-48CF-A76E-1721D401E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4E0F2-8189-4221-9719-3A51FF941E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550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2D7B99-BFF9-4D27-9E15-EA5328766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10B11971-1855-4BAC-B127-678DFB7B33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8B565E9-0210-4343-934E-1BF0AAB48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AD5092A-8AC6-4A3B-9A52-87A91ADBC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C6F3-2423-4221-B1E6-A6B450240CEB}" type="datetimeFigureOut">
              <a:rPr lang="zh-TW" altLang="en-US" smtClean="0"/>
              <a:t>2022/1/4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C9BAF76-9E35-4598-9A8F-DB68DF8FA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E13374C-FE97-49F0-9001-5342E3D6C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4E0F2-8189-4221-9719-3A51FF941E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50926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25152D-979B-4DCC-A518-1AD95FF28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633258E-7AC7-476B-B0CC-89CB6B5E91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AD0B339-D9ED-480E-B873-26547B6CC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C6F3-2423-4221-B1E6-A6B450240CEB}" type="datetimeFigureOut">
              <a:rPr lang="zh-TW" altLang="en-US" smtClean="0"/>
              <a:t>2022/1/4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33FEBC9-B578-4DBC-9165-8CC89A2D1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99EF2A5-5C5E-4FA7-8954-B5D8B5D0B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4E0F2-8189-4221-9719-3A51FF941E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16572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1DC5D42-786D-4F47-9A9F-01E6DE3D13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494252A-D5B3-4BDC-83C0-E21F8D78E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110A7F8-E6C6-4326-86AA-06DB00B9A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C6F3-2423-4221-B1E6-A6B450240CEB}" type="datetimeFigureOut">
              <a:rPr lang="zh-TW" altLang="en-US" smtClean="0"/>
              <a:t>2022/1/4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039B37C-7E6C-4BD2-9A17-4E141A67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5340F1E-B758-4878-ADFE-902031714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4E0F2-8189-4221-9719-3A51FF941E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8372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8964" y="739290"/>
            <a:ext cx="8246071" cy="916230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960930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2549452"/>
            <a:ext cx="4040188" cy="21378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960930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549452"/>
            <a:ext cx="4041775" cy="21378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5C95B0-EC4C-4E81-9A29-6AFE1A54B1EA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01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</p:sldLayoutIdLst>
  <p:txStyles>
    <p:titleStyle>
      <a:lvl1pPr algn="l" defTabSz="685800" rtl="0" eaLnBrk="1" latinLnBrk="1" hangingPunct="1">
        <a:spcBef>
          <a:spcPct val="0"/>
        </a:spcBef>
        <a:buNone/>
        <a:defRPr sz="3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57175" indent="-257175" algn="l" defTabSz="6858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7785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F8068-85B2-7940-A6A4-7713F1666E9C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93DB4-8AEB-964E-9195-006E684132B3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42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zh-TW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zh-TW"/>
              <a:t>Haga clic para modificar el estilo de texto del patrón</a:t>
            </a:r>
          </a:p>
          <a:p>
            <a:pPr lvl="1"/>
            <a:r>
              <a:rPr lang="es-ES" altLang="zh-TW"/>
              <a:t>Segundo nivel</a:t>
            </a:r>
          </a:p>
          <a:p>
            <a:pPr lvl="2"/>
            <a:r>
              <a:rPr lang="es-ES" altLang="zh-TW"/>
              <a:t>Tercer nivel</a:t>
            </a:r>
          </a:p>
          <a:p>
            <a:pPr lvl="3"/>
            <a:r>
              <a:rPr lang="es-ES" altLang="zh-TW"/>
              <a:t>Cuarto nivel</a:t>
            </a:r>
          </a:p>
          <a:p>
            <a:pPr lvl="4"/>
            <a:r>
              <a:rPr lang="es-ES" altLang="zh-TW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BAC37B-5733-4D01-966B-E5AAD40CC1BD}" type="slidenum">
              <a:rPr lang="es-ES" altLang="zh-TW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402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9D03FF7-C666-41CE-B3F9-EA6166746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4602F47-2792-44D6-B353-58AF4F06AE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E18CCCC-AA31-48BC-AC33-A4CCD0C4EB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1C6F3-2423-4221-B1E6-A6B450240CEB}" type="datetimeFigureOut">
              <a:rPr lang="zh-TW" altLang="en-US" smtClean="0"/>
              <a:t>2022/1/4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8DC5028-0AA9-4337-A630-002341DB71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177F96-F93E-4748-B5C4-9570D7262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4E0F2-8189-4221-9719-3A51FF941E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7588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3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3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3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3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3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3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3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3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9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3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3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3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3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5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5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35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3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9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3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3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35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3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9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5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15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-AtZKyofXxn-Fa2SlkY7WMUQYLCjOAT3?usp=shari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3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-EfPly09r5ZtktCBzNOJtVD5d6VZCoEA?usp=sharin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4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-SOvuruINap5l1y7U0ft3b8XWzy3CI_u?usp=sharin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5.pn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3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3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3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3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3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3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3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3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3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3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3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3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3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>
            <a:off x="1" y="3993540"/>
            <a:ext cx="914399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國中英語創發中心差異化教學優良案例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0" y="4518709"/>
            <a:ext cx="91440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1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臺南市國中英語輔導團 創思與教學研發核心講師團隊</a:t>
            </a:r>
          </a:p>
          <a:p>
            <a:pPr algn="ctr"/>
            <a:r>
              <a:rPr lang="en-US" altLang="zh-TW" sz="1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111.11.11 (</a:t>
            </a:r>
            <a:r>
              <a:rPr lang="zh-TW" altLang="en-US" sz="1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二</a:t>
            </a:r>
            <a:r>
              <a:rPr lang="en-US" altLang="zh-TW" sz="1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)  </a:t>
            </a:r>
            <a:r>
              <a:rPr lang="zh-TW" altLang="en-US" sz="1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善化國中場</a:t>
            </a:r>
          </a:p>
        </p:txBody>
      </p:sp>
    </p:spTree>
    <p:extLst>
      <p:ext uri="{BB962C8B-B14F-4D97-AF65-F5344CB8AC3E}">
        <p14:creationId xmlns:p14="http://schemas.microsoft.com/office/powerpoint/2010/main" val="2391487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087" y="-1039626"/>
            <a:ext cx="1818655" cy="2708393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78251" y="-253936"/>
            <a:ext cx="1226966" cy="1226966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0989" y="-4941"/>
            <a:ext cx="3044545" cy="1911083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697193" y="1099335"/>
            <a:ext cx="889281" cy="88928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2167" y="3899057"/>
            <a:ext cx="1833680" cy="1774587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327341" y="4079920"/>
            <a:ext cx="696350" cy="69635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550984" y="550734"/>
            <a:ext cx="4042034" cy="4042034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25213" y="24963"/>
            <a:ext cx="5093576" cy="5093576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542855" y="2674390"/>
            <a:ext cx="4076551" cy="1021022"/>
          </a:xfrm>
          <a:noFill/>
        </p:spPr>
        <p:txBody>
          <a:bodyPr>
            <a:normAutofit/>
          </a:bodyPr>
          <a:lstStyle/>
          <a:p>
            <a:r>
              <a:rPr kumimoji="1" lang="zh-TW" altLang="en-US" sz="3000" b="1" dirty="0">
                <a:solidFill>
                  <a:srgbClr val="0070C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善化國中  陳盈蓉老師</a:t>
            </a:r>
          </a:p>
          <a:p>
            <a:endParaRPr kumimoji="1" lang="zh-TW" altLang="en-US" sz="1500" dirty="0">
              <a:solidFill>
                <a:srgbClr val="080808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81425" y="1269777"/>
            <a:ext cx="4337037" cy="1613039"/>
          </a:xfrm>
          <a:noFill/>
        </p:spPr>
        <p:txBody>
          <a:bodyPr anchor="ctr">
            <a:normAutofit/>
          </a:bodyPr>
          <a:lstStyle/>
          <a:p>
            <a:r>
              <a:rPr kumimoji="1" lang="en-US" altLang="zh-TW" sz="2700" b="1" dirty="0">
                <a:solidFill>
                  <a:schemeClr val="accent4">
                    <a:lumMod val="75000"/>
                  </a:schemeClr>
                </a:solidFill>
              </a:rPr>
              <a:t>No.17</a:t>
            </a:r>
            <a:endParaRPr kumimoji="1" lang="zh-TW" altLang="en-US" sz="27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2367" y="4093194"/>
            <a:ext cx="1673846" cy="1926608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90045" y="3932659"/>
            <a:ext cx="719989" cy="71998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74692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9F0A1C0-7559-4128-85E1-F46CFCF9C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" y="1071562"/>
            <a:ext cx="8086725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9984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1F8A2CF-A663-4245-9687-7A87FF638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" y="500062"/>
            <a:ext cx="657225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4263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F636071-8280-4FDC-B851-FE2FEE839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25" y="433880"/>
            <a:ext cx="4225886" cy="436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1274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B13026E-709D-486D-A23F-BFBEBBB25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" y="1304925"/>
            <a:ext cx="65722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3717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087" y="-1039626"/>
            <a:ext cx="1818655" cy="2708393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78251" y="-253936"/>
            <a:ext cx="1226966" cy="1226966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0989" y="-4941"/>
            <a:ext cx="3044545" cy="1911083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697193" y="1099335"/>
            <a:ext cx="889281" cy="88928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2167" y="3899057"/>
            <a:ext cx="1833680" cy="1774587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327341" y="4079920"/>
            <a:ext cx="696350" cy="69635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550984" y="550734"/>
            <a:ext cx="4042034" cy="4042034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25213" y="24963"/>
            <a:ext cx="5093576" cy="5093576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DA71333-39E6-4C63-BAA6-5381E5321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1425" y="844940"/>
            <a:ext cx="4534025" cy="2961174"/>
          </a:xfrm>
          <a:noFill/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4500" dirty="0">
                <a:solidFill>
                  <a:srgbClr val="00B050"/>
                </a:solidFill>
                <a:latin typeface="華康POP2體W9(P)" panose="040B0900000000000000" pitchFamily="82" charset="-120"/>
                <a:ea typeface="華康POP2體W9(P)" panose="040B0900000000000000" pitchFamily="82" charset="-120"/>
                <a:cs typeface="Microsoft JhengHei" charset="-120"/>
              </a:rPr>
              <a:t>優良示例及反思</a:t>
            </a:r>
            <a:endParaRPr lang="en-US" altLang="zh-TW" sz="4500" dirty="0">
              <a:solidFill>
                <a:srgbClr val="00B050"/>
              </a:solidFill>
              <a:latin typeface="華康POP2體W9(P)" panose="040B0900000000000000" pitchFamily="82" charset="-120"/>
              <a:ea typeface="華康POP2體W9(P)" panose="040B0900000000000000" pitchFamily="82" charset="-120"/>
              <a:cs typeface="Microsoft JhengHei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翰林</a:t>
            </a:r>
            <a:r>
              <a:rPr lang="en-US" altLang="zh-TW" sz="2625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B1</a:t>
            </a:r>
            <a:r>
              <a:rPr lang="en-US" altLang="zh-TW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 Unit 6</a:t>
            </a:r>
          </a:p>
          <a:p>
            <a:pPr>
              <a:lnSpc>
                <a:spcPct val="150000"/>
              </a:lnSpc>
            </a:pPr>
            <a:r>
              <a:rPr lang="en-US" altLang="zh-TW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There Are Some Elephants Over There</a:t>
            </a: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華康POP2體W9(P)" panose="040B0900000000000000" pitchFamily="82" charset="-120"/>
                <a:ea typeface="華康POP2體W9(P)" panose="040B0900000000000000" pitchFamily="82" charset="-120"/>
                <a:cs typeface="Microsoft JhengHei" charset="-120"/>
              </a:rPr>
              <a:t>鹽行國中吳雅惠老師</a:t>
            </a:r>
            <a:endParaRPr lang="en-US" altLang="zh-TW" sz="2800" dirty="0">
              <a:solidFill>
                <a:schemeClr val="accent1">
                  <a:lumMod val="75000"/>
                </a:schemeClr>
              </a:solidFill>
              <a:latin typeface="華康POP2體W9(P)" panose="040B0900000000000000" pitchFamily="82" charset="-120"/>
              <a:ea typeface="華康POP2體W9(P)" panose="040B0900000000000000" pitchFamily="82" charset="-120"/>
              <a:cs typeface="Microsoft JhengHei" charset="-12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2367" y="4093194"/>
            <a:ext cx="1673846" cy="1926608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90045" y="3932659"/>
            <a:ext cx="719989" cy="71998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70784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26610E4-6283-4C4E-BE3C-59B143729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117" y="431738"/>
            <a:ext cx="5148731" cy="443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6611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EF2CF99-43EC-49B3-8CBD-E4AF211F9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" y="142875"/>
            <a:ext cx="8905875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6230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661A587-68D0-4F9A-883C-A328033A2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90" y="350119"/>
            <a:ext cx="6525819" cy="444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2470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DFFC181-1637-4F5A-A4C7-6D95C8BFE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605" y="357527"/>
            <a:ext cx="6517276" cy="450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3040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11C9978-1770-4D24-810A-BE3D4FCA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95" y="353272"/>
            <a:ext cx="6516231" cy="450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21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桌 的圖片&#10;&#10;自動產生的描述">
            <a:extLst>
              <a:ext uri="{FF2B5EF4-FFF2-40B4-BE49-F238E27FC236}">
                <a16:creationId xmlns:a16="http://schemas.microsoft.com/office/drawing/2014/main" id="{58170430-3D84-4DBC-A749-9507F8316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40" y="79730"/>
            <a:ext cx="7626521" cy="498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2023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1B0AA8-0648-40C3-AD09-32C123166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588BE60-EF09-4553-8028-BB16ED9EC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630" t="17917" r="17100" b="14596"/>
          <a:stretch/>
        </p:blipFill>
        <p:spPr>
          <a:xfrm>
            <a:off x="907080" y="596058"/>
            <a:ext cx="6998978" cy="4199388"/>
          </a:xfrm>
        </p:spPr>
      </p:pic>
    </p:spTree>
    <p:extLst>
      <p:ext uri="{BB962C8B-B14F-4D97-AF65-F5344CB8AC3E}">
        <p14:creationId xmlns:p14="http://schemas.microsoft.com/office/powerpoint/2010/main" val="163546484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005BE0-50C3-4E7E-9B4B-FD10B37A6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4474985-CD24-4AA6-8D78-49BC0DEEF6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630" t="26914" r="17100" b="19096"/>
          <a:stretch/>
        </p:blipFill>
        <p:spPr>
          <a:xfrm>
            <a:off x="457200" y="739290"/>
            <a:ext cx="7991987" cy="3836154"/>
          </a:xfrm>
        </p:spPr>
      </p:pic>
    </p:spTree>
    <p:extLst>
      <p:ext uri="{BB962C8B-B14F-4D97-AF65-F5344CB8AC3E}">
        <p14:creationId xmlns:p14="http://schemas.microsoft.com/office/powerpoint/2010/main" val="179620540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087" y="-1039626"/>
            <a:ext cx="1818655" cy="2708393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78251" y="-253936"/>
            <a:ext cx="1226966" cy="1226966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0989" y="-4941"/>
            <a:ext cx="3044545" cy="1911083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697193" y="1099335"/>
            <a:ext cx="889281" cy="88928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2167" y="3899057"/>
            <a:ext cx="1833680" cy="1774587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327341" y="4079920"/>
            <a:ext cx="696350" cy="69635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550984" y="550734"/>
            <a:ext cx="4042034" cy="4042034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25213" y="24963"/>
            <a:ext cx="5093576" cy="5093576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DA71333-39E6-4C63-BAA6-5381E5321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1425" y="844940"/>
            <a:ext cx="4534025" cy="2961174"/>
          </a:xfrm>
          <a:noFill/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4500" dirty="0">
                <a:solidFill>
                  <a:srgbClr val="00B050"/>
                </a:solidFill>
                <a:latin typeface="華康POP2體W9(P)" panose="040B0900000000000000" pitchFamily="82" charset="-120"/>
                <a:ea typeface="華康POP2體W9(P)" panose="040B0900000000000000" pitchFamily="82" charset="-120"/>
                <a:cs typeface="Microsoft JhengHei" charset="-120"/>
              </a:rPr>
              <a:t>優良反思</a:t>
            </a:r>
            <a:endParaRPr lang="en-US" altLang="zh-TW" sz="4500" dirty="0">
              <a:solidFill>
                <a:srgbClr val="00B050"/>
              </a:solidFill>
              <a:latin typeface="華康POP2體W9(P)" panose="040B0900000000000000" pitchFamily="82" charset="-120"/>
              <a:ea typeface="華康POP2體W9(P)" panose="040B0900000000000000" pitchFamily="82" charset="-120"/>
              <a:cs typeface="Microsoft JhengHei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翰林</a:t>
            </a:r>
            <a:r>
              <a:rPr lang="en-US" altLang="zh-TW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B5 Unit 5</a:t>
            </a:r>
          </a:p>
          <a:p>
            <a:pPr algn="l"/>
            <a:endParaRPr lang="zh-TW" alt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zh-TW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The Man Who Shook Hands </a:t>
            </a:r>
            <a:r>
              <a:rPr lang="zh-TW" altLang="en-US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 </a:t>
            </a:r>
            <a:endParaRPr lang="en-US" altLang="zh-TW" sz="2625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華康POP2體W9(P)" panose="040B0900000000000000" pitchFamily="82" charset="-120"/>
              <a:cs typeface="Times New Roman" panose="02020603050405020304" pitchFamily="18" charset="0"/>
            </a:endParaRPr>
          </a:p>
          <a:p>
            <a:r>
              <a:rPr lang="zh-TW" altLang="en-US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  </a:t>
            </a:r>
            <a:r>
              <a:rPr lang="en-US" altLang="zh-TW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with Me Is My Favorite Star </a:t>
            </a:r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pPr>
              <a:lnSpc>
                <a:spcPct val="150000"/>
              </a:lnSpc>
            </a:pPr>
            <a:endParaRPr lang="en-US" altLang="zh-TW" sz="2625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華康POP2體W9(P)" panose="040B0900000000000000" pitchFamily="82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華康POP2體W9(P)" panose="040B0900000000000000" pitchFamily="82" charset="-120"/>
                <a:ea typeface="華康POP2體W9(P)" panose="040B0900000000000000" pitchFamily="82" charset="-120"/>
                <a:cs typeface="Microsoft JhengHei" charset="-120"/>
              </a:rPr>
              <a:t>永康國中李佳珍老師</a:t>
            </a:r>
            <a:endParaRPr lang="en-US" altLang="zh-TW" sz="2800" dirty="0">
              <a:solidFill>
                <a:schemeClr val="accent1">
                  <a:lumMod val="75000"/>
                </a:schemeClr>
              </a:solidFill>
              <a:latin typeface="華康POP2體W9(P)" panose="040B0900000000000000" pitchFamily="82" charset="-120"/>
              <a:ea typeface="華康POP2體W9(P)" panose="040B0900000000000000" pitchFamily="82" charset="-120"/>
              <a:cs typeface="Microsoft JhengHei" charset="-12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2367" y="4093194"/>
            <a:ext cx="1673846" cy="1926608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90045" y="3932659"/>
            <a:ext cx="719989" cy="71998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15687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005BE0-50C3-4E7E-9B4B-FD10B37A6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DF43DE94-79C7-447E-AF41-DF1560804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630" t="35912" r="17100" b="7938"/>
          <a:stretch/>
        </p:blipFill>
        <p:spPr>
          <a:xfrm>
            <a:off x="595306" y="586585"/>
            <a:ext cx="7647487" cy="3817626"/>
          </a:xfrm>
        </p:spPr>
      </p:pic>
    </p:spTree>
    <p:extLst>
      <p:ext uri="{BB962C8B-B14F-4D97-AF65-F5344CB8AC3E}">
        <p14:creationId xmlns:p14="http://schemas.microsoft.com/office/powerpoint/2010/main" val="2456265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F58E94-174E-4CC0-A2F0-33A49CD1A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3EAEF47-E382-4E01-86A6-C3B540ABD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630" t="35912" r="17100" b="14597"/>
          <a:stretch/>
        </p:blipFill>
        <p:spPr>
          <a:xfrm>
            <a:off x="754375" y="1069047"/>
            <a:ext cx="7635250" cy="3359510"/>
          </a:xfrm>
        </p:spPr>
      </p:pic>
    </p:spTree>
    <p:extLst>
      <p:ext uri="{BB962C8B-B14F-4D97-AF65-F5344CB8AC3E}">
        <p14:creationId xmlns:p14="http://schemas.microsoft.com/office/powerpoint/2010/main" val="81673513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087" y="-1039626"/>
            <a:ext cx="1818655" cy="2708393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78251" y="-253936"/>
            <a:ext cx="1226966" cy="1226966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0989" y="-4941"/>
            <a:ext cx="3044545" cy="1911083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697193" y="1099335"/>
            <a:ext cx="889281" cy="88928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2167" y="3899057"/>
            <a:ext cx="1833680" cy="1774587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327341" y="4079920"/>
            <a:ext cx="696350" cy="69635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550984" y="550734"/>
            <a:ext cx="4042034" cy="4042034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25213" y="24963"/>
            <a:ext cx="5093576" cy="5093576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DA71333-39E6-4C63-BAA6-5381E5321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1425" y="844940"/>
            <a:ext cx="4534025" cy="2961174"/>
          </a:xfrm>
          <a:noFill/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4500" dirty="0">
                <a:solidFill>
                  <a:srgbClr val="00B050"/>
                </a:solidFill>
                <a:latin typeface="華康POP2體W9(P)" panose="040B0900000000000000" pitchFamily="82" charset="-120"/>
                <a:ea typeface="華康POP2體W9(P)" panose="040B0900000000000000" pitchFamily="82" charset="-120"/>
                <a:cs typeface="Microsoft JhengHei" charset="-120"/>
              </a:rPr>
              <a:t>優良反思</a:t>
            </a:r>
            <a:endParaRPr lang="en-US" altLang="zh-TW" sz="4500" dirty="0">
              <a:solidFill>
                <a:srgbClr val="00B050"/>
              </a:solidFill>
              <a:latin typeface="華康POP2體W9(P)" panose="040B0900000000000000" pitchFamily="82" charset="-120"/>
              <a:ea typeface="華康POP2體W9(P)" panose="040B0900000000000000" pitchFamily="82" charset="-120"/>
              <a:cs typeface="Microsoft JhengHei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九年級彈性課程</a:t>
            </a:r>
            <a:endParaRPr lang="en-US" altLang="zh-TW" sz="2625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華康POP2體W9(P)" panose="040B0900000000000000" pitchFamily="82" charset="-120"/>
              <a:cs typeface="Times New Roman" panose="02020603050405020304" pitchFamily="18" charset="0"/>
            </a:endParaRPr>
          </a:p>
          <a:p>
            <a:pPr algn="l"/>
            <a:endParaRPr lang="zh-TW" alt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zh-TW" alt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    </a:t>
            </a:r>
            <a:r>
              <a:rPr lang="zh-TW" altLang="en-US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國際視野</a:t>
            </a:r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pPr>
              <a:lnSpc>
                <a:spcPct val="150000"/>
              </a:lnSpc>
            </a:pPr>
            <a:endParaRPr lang="en-US" altLang="zh-TW" sz="2625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華康POP2體W9(P)" panose="040B0900000000000000" pitchFamily="82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華康POP2體W9(P)" panose="040B0900000000000000" pitchFamily="82" charset="-120"/>
                <a:ea typeface="華康POP2體W9(P)" panose="040B0900000000000000" pitchFamily="82" charset="-120"/>
                <a:cs typeface="Microsoft JhengHei" charset="-120"/>
              </a:rPr>
              <a:t>歸仁國中陳永婷老師</a:t>
            </a:r>
            <a:endParaRPr lang="en-US" altLang="zh-TW" sz="2800" dirty="0">
              <a:solidFill>
                <a:schemeClr val="accent1">
                  <a:lumMod val="75000"/>
                </a:schemeClr>
              </a:solidFill>
              <a:latin typeface="華康POP2體W9(P)" panose="040B0900000000000000" pitchFamily="82" charset="-120"/>
              <a:ea typeface="華康POP2體W9(P)" panose="040B0900000000000000" pitchFamily="82" charset="-120"/>
              <a:cs typeface="Microsoft JhengHei" charset="-12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2367" y="4093194"/>
            <a:ext cx="1673846" cy="1926608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90045" y="3932659"/>
            <a:ext cx="719989" cy="71998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93421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E80A81A2-D8BA-41C8-82F6-BBEE1B874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52FB9D3A-4431-4416-BB19-535F472F09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30105" y="757393"/>
            <a:ext cx="4975764" cy="3512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DA85ADF3-D85A-4E64-8021-0CA8A2AA6F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38224" y="512380"/>
            <a:ext cx="4890867" cy="3917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422981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E80A81A2-D8BA-41C8-82F6-BBEE1B874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9C117F35-C0C1-4DD2-8589-B5AF3FE410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1168" y="883610"/>
            <a:ext cx="4676596" cy="3519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006431DF-2D18-4B17-BE3F-929F8B72BC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54268" y="928425"/>
            <a:ext cx="4676594" cy="32995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31197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1">
            <a:extLst>
              <a:ext uri="{FF2B5EF4-FFF2-40B4-BE49-F238E27FC236}">
                <a16:creationId xmlns:a16="http://schemas.microsoft.com/office/drawing/2014/main" id="{975FD6CC-71D3-4791-BFBD-3F6321AC5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教學反思</a:t>
            </a:r>
          </a:p>
        </p:txBody>
      </p:sp>
      <p:sp>
        <p:nvSpPr>
          <p:cNvPr id="13" name="內容版面配置區 12">
            <a:extLst>
              <a:ext uri="{FF2B5EF4-FFF2-40B4-BE49-F238E27FC236}">
                <a16:creationId xmlns:a16="http://schemas.microsoft.com/office/drawing/2014/main" id="{024EA5B8-DE92-4CF7-8913-6ABFEE22F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sz="1800" kern="0" dirty="0">
                <a:effectLst/>
                <a:ea typeface="新細明體" panose="02020500000000000000" pitchFamily="18" charset="-120"/>
                <a:cs typeface="新細明體" panose="02020500000000000000" pitchFamily="18" charset="-120"/>
              </a:rPr>
              <a:t>九年級學生考試多課業繁忙，利用彈性課程帶入有趣的議題，發現學生參與踴躍，而且對於我們在地的生活圈，有更多認識和了解。而且程度</a:t>
            </a:r>
            <a:r>
              <a:rPr lang="en-US" altLang="zh-TW" sz="1800" kern="0" dirty="0">
                <a:effectLst/>
                <a:ea typeface="新細明體" panose="02020500000000000000" pitchFamily="18" charset="-120"/>
                <a:cs typeface="新細明體" panose="02020500000000000000" pitchFamily="18" charset="-120"/>
              </a:rPr>
              <a:t>A</a:t>
            </a:r>
            <a:r>
              <a:rPr lang="zh-TW" altLang="zh-TW" sz="1800" kern="0" dirty="0">
                <a:effectLst/>
                <a:ea typeface="新細明體" panose="02020500000000000000" pitchFamily="18" charset="-120"/>
                <a:cs typeface="新細明體" panose="02020500000000000000" pitchFamily="18" charset="-120"/>
              </a:rPr>
              <a:t>的同學負責英語上台報告，程度</a:t>
            </a:r>
            <a:r>
              <a:rPr lang="en-US" altLang="zh-TW" sz="1800" kern="0" dirty="0">
                <a:effectLst/>
                <a:ea typeface="新細明體" panose="02020500000000000000" pitchFamily="18" charset="-120"/>
                <a:cs typeface="新細明體" panose="02020500000000000000" pitchFamily="18" charset="-120"/>
              </a:rPr>
              <a:t>B</a:t>
            </a:r>
            <a:r>
              <a:rPr lang="zh-TW" altLang="zh-TW" sz="1800" kern="0" dirty="0">
                <a:effectLst/>
                <a:ea typeface="新細明體" panose="02020500000000000000" pitchFamily="18" charset="-120"/>
                <a:cs typeface="新細明體" panose="02020500000000000000" pitchFamily="18" charset="-120"/>
              </a:rPr>
              <a:t>的同學負責英文書寫，程度</a:t>
            </a:r>
            <a:r>
              <a:rPr lang="en-US" altLang="zh-TW" sz="1800" kern="0" dirty="0">
                <a:effectLst/>
                <a:ea typeface="新細明體" panose="02020500000000000000" pitchFamily="18" charset="-120"/>
                <a:cs typeface="新細明體" panose="02020500000000000000" pitchFamily="18" charset="-120"/>
              </a:rPr>
              <a:t>C</a:t>
            </a:r>
            <a:r>
              <a:rPr lang="zh-TW" altLang="zh-TW" sz="1800" kern="0" dirty="0">
                <a:effectLst/>
                <a:ea typeface="新細明體" panose="02020500000000000000" pitchFamily="18" charset="-120"/>
                <a:cs typeface="新細明體" panose="02020500000000000000" pitchFamily="18" charset="-120"/>
              </a:rPr>
              <a:t>的同學負責中文書寫，每個人都有參與感。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7695245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087" y="-1039626"/>
            <a:ext cx="1818655" cy="2708393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78251" y="-253936"/>
            <a:ext cx="1226966" cy="1226966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0989" y="-4941"/>
            <a:ext cx="3044545" cy="1911083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697193" y="1099335"/>
            <a:ext cx="889281" cy="88928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2167" y="3899057"/>
            <a:ext cx="1833680" cy="1774587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327341" y="4079920"/>
            <a:ext cx="696350" cy="69635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550984" y="550734"/>
            <a:ext cx="4042034" cy="4042034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25213" y="24963"/>
            <a:ext cx="5093576" cy="5093576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DA71333-39E6-4C63-BAA6-5381E5321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1425" y="844940"/>
            <a:ext cx="4534025" cy="2961174"/>
          </a:xfrm>
          <a:noFill/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4500" dirty="0">
                <a:solidFill>
                  <a:srgbClr val="00B050"/>
                </a:solidFill>
                <a:latin typeface="華康POP2體W9(P)" panose="040B0900000000000000" pitchFamily="82" charset="-120"/>
                <a:ea typeface="華康POP2體W9(P)" panose="040B0900000000000000" pitchFamily="82" charset="-120"/>
                <a:cs typeface="Microsoft JhengHei" charset="-120"/>
              </a:rPr>
              <a:t>優良反思</a:t>
            </a:r>
            <a:endParaRPr lang="en-US" altLang="zh-TW" sz="4500" dirty="0">
              <a:solidFill>
                <a:srgbClr val="00B050"/>
              </a:solidFill>
              <a:latin typeface="華康POP2體W9(P)" panose="040B0900000000000000" pitchFamily="82" charset="-120"/>
              <a:ea typeface="華康POP2體W9(P)" panose="040B0900000000000000" pitchFamily="82" charset="-120"/>
              <a:cs typeface="Microsoft JhengHei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八年級翰林版</a:t>
            </a:r>
            <a:endParaRPr lang="en-US" altLang="zh-TW" sz="2625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華康POP2體W9(P)" panose="040B0900000000000000" pitchFamily="82" charset="-120"/>
              <a:cs typeface="Times New Roman" panose="02020603050405020304" pitchFamily="18" charset="0"/>
            </a:endParaRPr>
          </a:p>
          <a:p>
            <a:pPr algn="l"/>
            <a:endParaRPr lang="zh-TW" alt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zh-TW" alt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    </a:t>
            </a:r>
          </a:p>
          <a:p>
            <a:pPr>
              <a:lnSpc>
                <a:spcPct val="150000"/>
              </a:lnSpc>
            </a:pPr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zh-TW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How Do We Get to Big Ben? 	</a:t>
            </a:r>
          </a:p>
          <a:p>
            <a:pPr>
              <a:lnSpc>
                <a:spcPct val="150000"/>
              </a:lnSpc>
            </a:pPr>
            <a:endParaRPr lang="en-US" altLang="zh-TW" sz="2625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華康POP2體W9(P)" panose="040B0900000000000000" pitchFamily="82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華康POP2體W9(P)" panose="040B0900000000000000" pitchFamily="82" charset="-120"/>
                <a:ea typeface="華康POP2體W9(P)" panose="040B0900000000000000" pitchFamily="82" charset="-120"/>
                <a:cs typeface="Microsoft JhengHei" charset="-120"/>
              </a:rPr>
              <a:t>海佃國中孫桂里老師</a:t>
            </a:r>
            <a:endParaRPr lang="en-US" altLang="zh-TW" sz="2800" dirty="0">
              <a:solidFill>
                <a:schemeClr val="accent1">
                  <a:lumMod val="75000"/>
                </a:schemeClr>
              </a:solidFill>
              <a:latin typeface="華康POP2體W9(P)" panose="040B0900000000000000" pitchFamily="82" charset="-120"/>
              <a:ea typeface="華康POP2體W9(P)" panose="040B0900000000000000" pitchFamily="82" charset="-120"/>
              <a:cs typeface="Microsoft JhengHei" charset="-12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2367" y="4093194"/>
            <a:ext cx="1673846" cy="1926608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90045" y="3932659"/>
            <a:ext cx="719989" cy="71998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382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C8C3E23-A552-4F9C-A222-4857CAE12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91" y="295423"/>
            <a:ext cx="8363819" cy="474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6223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B19761-B68C-45C0-85E1-C0BE7C232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68C568B-96E2-4E73-9FF7-83B4DA47B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161" t="36928" r="17100" b="18363"/>
          <a:stretch/>
        </p:blipFill>
        <p:spPr>
          <a:xfrm>
            <a:off x="573020" y="1063229"/>
            <a:ext cx="8113780" cy="3359510"/>
          </a:xfrm>
        </p:spPr>
      </p:pic>
    </p:spTree>
    <p:extLst>
      <p:ext uri="{BB962C8B-B14F-4D97-AF65-F5344CB8AC3E}">
        <p14:creationId xmlns:p14="http://schemas.microsoft.com/office/powerpoint/2010/main" val="384855693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03998E-1F3B-4844-AEBC-67B67A36B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80FB5BC-C16B-420A-A9AE-16F00047F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223" t="21937" r="24692" b="9264"/>
          <a:stretch/>
        </p:blipFill>
        <p:spPr>
          <a:xfrm>
            <a:off x="1687776" y="358685"/>
            <a:ext cx="5785619" cy="4656345"/>
          </a:xfrm>
        </p:spPr>
      </p:pic>
    </p:spTree>
    <p:extLst>
      <p:ext uri="{BB962C8B-B14F-4D97-AF65-F5344CB8AC3E}">
        <p14:creationId xmlns:p14="http://schemas.microsoft.com/office/powerpoint/2010/main" val="420730556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46A7BE-072B-47DF-8BDD-0337E6DA7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CFF88B8-8541-45B9-97C4-FA4220BE2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507" t="22414" r="6977" b="17597"/>
          <a:stretch/>
        </p:blipFill>
        <p:spPr>
          <a:xfrm>
            <a:off x="316596" y="891995"/>
            <a:ext cx="8370204" cy="3381899"/>
          </a:xfrm>
        </p:spPr>
      </p:pic>
    </p:spTree>
    <p:extLst>
      <p:ext uri="{BB962C8B-B14F-4D97-AF65-F5344CB8AC3E}">
        <p14:creationId xmlns:p14="http://schemas.microsoft.com/office/powerpoint/2010/main" val="296928948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B35AEE-E33A-4528-A6BF-49F29DEF3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FC16FBF-6E93-4299-AB49-CD5B85E69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507" t="35912" r="6977" b="11431"/>
          <a:stretch/>
        </p:blipFill>
        <p:spPr>
          <a:xfrm>
            <a:off x="143555" y="891995"/>
            <a:ext cx="8767759" cy="3720315"/>
          </a:xfrm>
        </p:spPr>
      </p:pic>
    </p:spTree>
    <p:extLst>
      <p:ext uri="{BB962C8B-B14F-4D97-AF65-F5344CB8AC3E}">
        <p14:creationId xmlns:p14="http://schemas.microsoft.com/office/powerpoint/2010/main" val="141938670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BF1BAB-9B3E-421B-B8A7-7BA5A677B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BF3BCAC-4AF3-424E-AA0E-1CA0C566DD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630" t="22415" r="17100" b="10098"/>
          <a:stretch/>
        </p:blipFill>
        <p:spPr>
          <a:xfrm>
            <a:off x="907080" y="433880"/>
            <a:ext cx="7126233" cy="4275740"/>
          </a:xfrm>
        </p:spPr>
      </p:pic>
    </p:spTree>
    <p:extLst>
      <p:ext uri="{BB962C8B-B14F-4D97-AF65-F5344CB8AC3E}">
        <p14:creationId xmlns:p14="http://schemas.microsoft.com/office/powerpoint/2010/main" val="1712703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087" y="-1039626"/>
            <a:ext cx="1818655" cy="2708393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78251" y="-253936"/>
            <a:ext cx="1226966" cy="1226966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0989" y="-4941"/>
            <a:ext cx="3044545" cy="1911083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697193" y="1099335"/>
            <a:ext cx="889281" cy="88928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2167" y="3899057"/>
            <a:ext cx="1833680" cy="1774587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327341" y="4079920"/>
            <a:ext cx="696350" cy="69635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550984" y="550734"/>
            <a:ext cx="4042034" cy="4042034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25213" y="24963"/>
            <a:ext cx="5093576" cy="5093576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DA71333-39E6-4C63-BAA6-5381E5321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1425" y="844940"/>
            <a:ext cx="4534025" cy="2961174"/>
          </a:xfrm>
          <a:noFill/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4500" dirty="0">
                <a:solidFill>
                  <a:srgbClr val="00B050"/>
                </a:solidFill>
                <a:latin typeface="華康POP2體W9(P)" panose="040B0900000000000000" pitchFamily="82" charset="-120"/>
                <a:ea typeface="華康POP2體W9(P)" panose="040B0900000000000000" pitchFamily="82" charset="-120"/>
                <a:cs typeface="Microsoft JhengHei" charset="-120"/>
              </a:rPr>
              <a:t>優良反思</a:t>
            </a:r>
            <a:endParaRPr lang="en-US" altLang="zh-TW" sz="4500" dirty="0">
              <a:solidFill>
                <a:srgbClr val="00B050"/>
              </a:solidFill>
              <a:latin typeface="華康POP2體W9(P)" panose="040B0900000000000000" pitchFamily="82" charset="-120"/>
              <a:ea typeface="華康POP2體W9(P)" panose="040B0900000000000000" pitchFamily="82" charset="-120"/>
              <a:cs typeface="Microsoft JhengHei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七年級康軒版 </a:t>
            </a:r>
            <a:r>
              <a:rPr lang="en-US" altLang="zh-TW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Unit 5</a:t>
            </a:r>
          </a:p>
          <a:p>
            <a:pPr algn="l"/>
            <a:endParaRPr lang="zh-TW" alt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zh-TW" alt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    </a:t>
            </a:r>
          </a:p>
          <a:p>
            <a:pPr>
              <a:lnSpc>
                <a:spcPct val="150000"/>
              </a:lnSpc>
            </a:pPr>
            <a:r>
              <a:rPr lang="zh-TW" alt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zh-TW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Please Take My Seat	</a:t>
            </a:r>
          </a:p>
          <a:p>
            <a:pPr>
              <a:lnSpc>
                <a:spcPct val="150000"/>
              </a:lnSpc>
            </a:pPr>
            <a:endParaRPr lang="en-US" altLang="zh-TW" sz="2625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華康POP2體W9(P)" panose="040B0900000000000000" pitchFamily="82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華康POP2體W9(P)" panose="040B0900000000000000" pitchFamily="82" charset="-120"/>
                <a:ea typeface="華康POP2體W9(P)" panose="040B0900000000000000" pitchFamily="82" charset="-120"/>
                <a:cs typeface="Microsoft JhengHei" charset="-120"/>
              </a:rPr>
              <a:t>崇明國中高櫻芳老師</a:t>
            </a:r>
            <a:endParaRPr lang="en-US" altLang="zh-TW" sz="2800" dirty="0">
              <a:solidFill>
                <a:schemeClr val="accent1">
                  <a:lumMod val="75000"/>
                </a:schemeClr>
              </a:solidFill>
              <a:latin typeface="華康POP2體W9(P)" panose="040B0900000000000000" pitchFamily="82" charset="-120"/>
              <a:ea typeface="華康POP2體W9(P)" panose="040B0900000000000000" pitchFamily="82" charset="-120"/>
              <a:cs typeface="Microsoft JhengHei" charset="-12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2367" y="4093194"/>
            <a:ext cx="1673846" cy="1926608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90045" y="3932659"/>
            <a:ext cx="719989" cy="71998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36211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30CA4F-8AE4-479B-B124-51A229B05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15EFA7F-9C7A-473A-BCE6-8DD7C195DA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569" t="47124" r="17100" b="25809"/>
          <a:stretch/>
        </p:blipFill>
        <p:spPr>
          <a:xfrm>
            <a:off x="470779" y="1655521"/>
            <a:ext cx="8224256" cy="1832460"/>
          </a:xfrm>
        </p:spPr>
      </p:pic>
    </p:spTree>
    <p:extLst>
      <p:ext uri="{BB962C8B-B14F-4D97-AF65-F5344CB8AC3E}">
        <p14:creationId xmlns:p14="http://schemas.microsoft.com/office/powerpoint/2010/main" val="324567798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1D2F87-CD8C-47A4-A134-A7334ED57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學生學習成果</a:t>
            </a:r>
          </a:p>
        </p:txBody>
      </p:sp>
      <p:pic>
        <p:nvPicPr>
          <p:cNvPr id="9" name="image5.jpg">
            <a:extLst>
              <a:ext uri="{FF2B5EF4-FFF2-40B4-BE49-F238E27FC236}">
                <a16:creationId xmlns:a16="http://schemas.microsoft.com/office/drawing/2014/main" id="{620EC282-9A0F-400C-8F12-A44312DAB72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65195" y="1103511"/>
            <a:ext cx="6260904" cy="374011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20726443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213F82-6235-4B2D-83B0-3E66BEF77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學生學習成果</a:t>
            </a:r>
          </a:p>
        </p:txBody>
      </p:sp>
      <p:pic>
        <p:nvPicPr>
          <p:cNvPr id="4" name="image1.jpg">
            <a:extLst>
              <a:ext uri="{FF2B5EF4-FFF2-40B4-BE49-F238E27FC236}">
                <a16:creationId xmlns:a16="http://schemas.microsoft.com/office/drawing/2014/main" id="{3E780FD8-E6C0-4896-8985-CA041C8BBFB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70605" y="1200150"/>
            <a:ext cx="5468275" cy="373737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4511306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1975F9-ECEE-4ED9-AC42-E1C1C922B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學生學習成果</a:t>
            </a:r>
          </a:p>
        </p:txBody>
      </p:sp>
      <p:pic>
        <p:nvPicPr>
          <p:cNvPr id="4" name="image4.jpg">
            <a:extLst>
              <a:ext uri="{FF2B5EF4-FFF2-40B4-BE49-F238E27FC236}">
                <a16:creationId xmlns:a16="http://schemas.microsoft.com/office/drawing/2014/main" id="{CD9268F7-505C-464A-B627-1C3E104CDD8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84534" y="1063229"/>
            <a:ext cx="5774931" cy="366217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594523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D471151-5B83-4C58-BF6C-0E904E847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80" t="20123" r="22880" b="5705"/>
          <a:stretch/>
        </p:blipFill>
        <p:spPr>
          <a:xfrm>
            <a:off x="1212489" y="-24236"/>
            <a:ext cx="6719021" cy="516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35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EE0F9C-A0D1-4DE8-A416-EDA7F730E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教學反思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8DE69ED-47F5-4D15-A85A-59CD4E1D1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在平常由老師主導的課堂中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新細明體" panose="02020500000000000000" pitchFamily="18" charset="-120"/>
              </a:rPr>
              <a:t>，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我只看見成績好的學生的美好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新細明體" panose="02020500000000000000" pitchFamily="18" charset="-120"/>
              </a:rPr>
              <a:t>，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其他學生幾乎都只是陪襯 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新細明體" panose="02020500000000000000" pitchFamily="18" charset="-120"/>
              </a:rPr>
              <a:t>，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例如是一齣戲中茫茫人海裡，沒有辨識度的臉。</a:t>
            </a:r>
            <a:endParaRPr lang="zh-TW" altLang="zh-TW" sz="1800" dirty="0">
              <a:effectLst/>
              <a:latin typeface="Calibri" panose="020F0502020204030204" pitchFamily="34" charset="0"/>
              <a:ea typeface="新細明體" panose="02020500000000000000" pitchFamily="18" charset="-12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雖然 平常在做句型練習時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新細明體" panose="02020500000000000000" pitchFamily="18" charset="-120"/>
              </a:rPr>
              <a:t>，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我會下去學生周圍走動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新細明體" panose="02020500000000000000" pitchFamily="18" charset="-120"/>
              </a:rPr>
              <a:t>，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看學生學習狀況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新細明體" panose="02020500000000000000" pitchFamily="18" charset="-120"/>
              </a:rPr>
              <a:t>，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但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新細明體" panose="02020500000000000000" pitchFamily="18" charset="-120"/>
              </a:rPr>
              <a:t>，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那只是紙筆能力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新細明體" panose="02020500000000000000" pitchFamily="18" charset="-120"/>
              </a:rPr>
              <a:t>。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這次， 我聽到成績不好的學生</a:t>
            </a:r>
            <a:r>
              <a:rPr lang="en-US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(Puppy)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新細明體" panose="02020500000000000000" pitchFamily="18" charset="-120"/>
              </a:rPr>
              <a:t>，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在念課文時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新細明體" panose="02020500000000000000" pitchFamily="18" charset="-120"/>
              </a:rPr>
              <a:t>，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發音非常好聽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新細明體" panose="02020500000000000000" pitchFamily="18" charset="-120"/>
              </a:rPr>
              <a:t>。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我問她學英文多久了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新細明體" panose="02020500000000000000" pitchFamily="18" charset="-120"/>
              </a:rPr>
              <a:t>？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她說從小一開始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新細明體" panose="02020500000000000000" pitchFamily="18" charset="-120"/>
              </a:rPr>
              <a:t>。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我說 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新細明體" panose="02020500000000000000" pitchFamily="18" charset="-120"/>
              </a:rPr>
              <a:t>，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所以你會念 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新細明體" panose="02020500000000000000" pitchFamily="18" charset="-120"/>
              </a:rPr>
              <a:t>，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但是你背不起來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新細明體" panose="02020500000000000000" pitchFamily="18" charset="-120"/>
              </a:rPr>
              <a:t>，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所以分數材都不好嗎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新細明體" panose="02020500000000000000" pitchFamily="18" charset="-120"/>
              </a:rPr>
              <a:t>？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她說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新細明體" panose="02020500000000000000" pitchFamily="18" charset="-120"/>
              </a:rPr>
              <a:t>，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對 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新細明體" panose="02020500000000000000" pitchFamily="18" charset="-120"/>
              </a:rPr>
              <a:t>，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我背不起來。</a:t>
            </a:r>
            <a:endParaRPr lang="zh-TW" altLang="zh-TW" sz="1800" dirty="0">
              <a:effectLst/>
              <a:latin typeface="Calibri" panose="020F0502020204030204" pitchFamily="34" charset="0"/>
              <a:ea typeface="新細明體" panose="02020500000000000000" pitchFamily="18" charset="-120"/>
            </a:endParaRPr>
          </a:p>
          <a:p>
            <a:pPr marL="0" indent="0">
              <a:buNone/>
            </a:pPr>
            <a:r>
              <a:rPr lang="en-US" altLang="zh-TW" sz="1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3. </a:t>
            </a:r>
            <a:r>
              <a:rPr lang="zh-TW" altLang="zh-TW" sz="1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在國中真的很殘忍</a:t>
            </a:r>
            <a:r>
              <a:rPr lang="zh-TW" altLang="zh-TW" sz="1800" dirty="0">
                <a:solidFill>
                  <a:srgbClr val="000000"/>
                </a:solidFill>
                <a:effectLst/>
                <a:ea typeface="新細明體" panose="02020500000000000000" pitchFamily="18" charset="-120"/>
                <a:cs typeface="新細明體" panose="02020500000000000000" pitchFamily="18" charset="-120"/>
              </a:rPr>
              <a:t>，</a:t>
            </a:r>
            <a:r>
              <a:rPr lang="zh-TW" altLang="zh-TW" sz="1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記憶能力似乎代表你的人生價值</a:t>
            </a:r>
            <a:r>
              <a:rPr lang="zh-TW" altLang="zh-TW" sz="1800" dirty="0">
                <a:solidFill>
                  <a:srgbClr val="000000"/>
                </a:solidFill>
                <a:effectLst/>
                <a:ea typeface="新細明體" panose="02020500000000000000" pitchFamily="18" charset="-120"/>
                <a:cs typeface="新細明體" panose="02020500000000000000" pitchFamily="18" charset="-120"/>
              </a:rPr>
              <a:t>，</a:t>
            </a:r>
            <a:r>
              <a:rPr lang="zh-TW" altLang="zh-TW" sz="1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但其實她是有生活上英</a:t>
            </a:r>
            <a:endParaRPr lang="en-US" altLang="zh-TW" sz="18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zh-TW" sz="1800" dirty="0">
                <a:solidFill>
                  <a:srgbClr val="000000"/>
                </a:solidFill>
                <a:ea typeface="Calibri" panose="020F0502020204030204" pitchFamily="34" charset="0"/>
              </a:rPr>
              <a:t>    </a:t>
            </a:r>
            <a:r>
              <a:rPr lang="zh-TW" altLang="zh-TW" sz="1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語溝通能力的啊！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056003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4BC840-0770-4BC1-877A-E8C413BC1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教學反思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6155130-682E-474D-ADE2-1C50F3E251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631" t="26914" r="22162" b="14597"/>
          <a:stretch/>
        </p:blipFill>
        <p:spPr>
          <a:xfrm>
            <a:off x="754375" y="1164904"/>
            <a:ext cx="6592265" cy="3726063"/>
          </a:xfrm>
        </p:spPr>
      </p:pic>
    </p:spTree>
    <p:extLst>
      <p:ext uri="{BB962C8B-B14F-4D97-AF65-F5344CB8AC3E}">
        <p14:creationId xmlns:p14="http://schemas.microsoft.com/office/powerpoint/2010/main" val="366264525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087" y="-1039626"/>
            <a:ext cx="1818655" cy="2708393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78251" y="-253936"/>
            <a:ext cx="1226966" cy="1226966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0989" y="-4941"/>
            <a:ext cx="3044545" cy="1911083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697193" y="1099335"/>
            <a:ext cx="889281" cy="88928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2167" y="3899057"/>
            <a:ext cx="1833680" cy="1774587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327341" y="4079920"/>
            <a:ext cx="696350" cy="69635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550984" y="550734"/>
            <a:ext cx="4042034" cy="4042034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25213" y="24963"/>
            <a:ext cx="5093576" cy="5093576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DA71333-39E6-4C63-BAA6-5381E5321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1425" y="844940"/>
            <a:ext cx="4534025" cy="2961174"/>
          </a:xfrm>
          <a:noFill/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4500" dirty="0">
                <a:solidFill>
                  <a:srgbClr val="00B050"/>
                </a:solidFill>
                <a:latin typeface="華康POP2體W9(P)" panose="040B0900000000000000" pitchFamily="82" charset="-120"/>
                <a:ea typeface="華康POP2體W9(P)" panose="040B0900000000000000" pitchFamily="82" charset="-120"/>
                <a:cs typeface="Microsoft JhengHei" charset="-120"/>
              </a:rPr>
              <a:t>優良反思</a:t>
            </a:r>
            <a:endParaRPr lang="en-US" altLang="zh-TW" sz="4500" dirty="0">
              <a:solidFill>
                <a:srgbClr val="00B050"/>
              </a:solidFill>
              <a:latin typeface="華康POP2體W9(P)" panose="040B0900000000000000" pitchFamily="82" charset="-120"/>
              <a:ea typeface="華康POP2體W9(P)" panose="040B0900000000000000" pitchFamily="82" charset="-120"/>
              <a:cs typeface="Microsoft JhengHei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九年級彈性課程</a:t>
            </a:r>
            <a:endParaRPr lang="zh-TW" alt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zh-TW" alt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    </a:t>
            </a:r>
          </a:p>
          <a:p>
            <a:pPr>
              <a:lnSpc>
                <a:spcPct val="150000"/>
              </a:lnSpc>
            </a:pPr>
            <a:r>
              <a:rPr lang="zh-TW" altLang="zh-TW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自編教材</a:t>
            </a:r>
            <a:br>
              <a:rPr lang="en-US" altLang="zh-TW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</a:br>
            <a:r>
              <a:rPr lang="en-US" altLang="zh-TW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 “Can I Build Another Me?” 	</a:t>
            </a:r>
          </a:p>
          <a:p>
            <a:pPr>
              <a:lnSpc>
                <a:spcPct val="150000"/>
              </a:lnSpc>
            </a:pPr>
            <a:endParaRPr lang="en-US" altLang="zh-TW" sz="2625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華康POP2體W9(P)" panose="040B0900000000000000" pitchFamily="82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華康POP2體W9(P)" panose="040B0900000000000000" pitchFamily="82" charset="-120"/>
                <a:ea typeface="華康POP2體W9(P)" panose="040B0900000000000000" pitchFamily="82" charset="-120"/>
                <a:cs typeface="Microsoft JhengHei" charset="-120"/>
              </a:rPr>
              <a:t>安南國中蘇盈菁老師</a:t>
            </a:r>
            <a:endParaRPr lang="en-US" altLang="zh-TW" sz="2800" dirty="0">
              <a:solidFill>
                <a:schemeClr val="accent1">
                  <a:lumMod val="75000"/>
                </a:schemeClr>
              </a:solidFill>
              <a:latin typeface="華康POP2體W9(P)" panose="040B0900000000000000" pitchFamily="82" charset="-120"/>
              <a:ea typeface="華康POP2體W9(P)" panose="040B0900000000000000" pitchFamily="82" charset="-120"/>
              <a:cs typeface="Microsoft JhengHei" charset="-12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2367" y="4093194"/>
            <a:ext cx="1673846" cy="1926608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90045" y="3932659"/>
            <a:ext cx="719989" cy="71998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63688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B396EF-FA60-4607-9CAF-A46A8AC97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B77FECB-DFE9-4947-B118-2DFA24A7D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631" t="35717" r="22161" b="19095"/>
          <a:stretch/>
        </p:blipFill>
        <p:spPr>
          <a:xfrm>
            <a:off x="448402" y="1197405"/>
            <a:ext cx="8043124" cy="3512215"/>
          </a:xfrm>
        </p:spPr>
      </p:pic>
    </p:spTree>
    <p:extLst>
      <p:ext uri="{BB962C8B-B14F-4D97-AF65-F5344CB8AC3E}">
        <p14:creationId xmlns:p14="http://schemas.microsoft.com/office/powerpoint/2010/main" val="44120077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EEE8D92-F789-4689-A40B-3786F2A22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學生學習成果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6C5CA025-9362-48B4-B0D6-B298F504BC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85" y="1063229"/>
            <a:ext cx="2849323" cy="3799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D7DC0519-8091-4889-904E-78B64F9B39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34" y="1063229"/>
            <a:ext cx="3097279" cy="3799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514449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041EA919-FDC2-4089-8639-A75AE6FB9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 descr="一張含有 文字 的圖片&#10;&#10;自動產生的描述">
            <a:extLst>
              <a:ext uri="{FF2B5EF4-FFF2-40B4-BE49-F238E27FC236}">
                <a16:creationId xmlns:a16="http://schemas.microsoft.com/office/drawing/2014/main" id="{72E3CCA7-EA95-4A20-9FD0-F6B981E9DE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717"/>
            <a:ext cx="3835177" cy="2879084"/>
          </a:xfrm>
          <a:prstGeom prst="rect">
            <a:avLst/>
          </a:prstGeom>
        </p:spPr>
      </p:pic>
      <p:pic>
        <p:nvPicPr>
          <p:cNvPr id="8" name="內容版面配置區 7" descr="一張含有 文字, 白板 的圖片&#10;&#10;自動產生的描述">
            <a:extLst>
              <a:ext uri="{FF2B5EF4-FFF2-40B4-BE49-F238E27FC236}">
                <a16:creationId xmlns:a16="http://schemas.microsoft.com/office/drawing/2014/main" id="{442EBF0D-8196-4FDC-B5F3-79680B37A2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032" y="1219717"/>
            <a:ext cx="4266083" cy="290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9344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1CD6F6D7-E705-4F5A-B5F7-795D6F7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 descr="一張含有 文字, 白板 的圖片&#10;&#10;自動產生的描述">
            <a:extLst>
              <a:ext uri="{FF2B5EF4-FFF2-40B4-BE49-F238E27FC236}">
                <a16:creationId xmlns:a16="http://schemas.microsoft.com/office/drawing/2014/main" id="{F5E08021-9D48-4849-A590-B5593A335D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0151"/>
            <a:ext cx="3900467" cy="3131361"/>
          </a:xfrm>
          <a:prstGeom prst="rect">
            <a:avLst/>
          </a:prstGeom>
        </p:spPr>
      </p:pic>
      <p:pic>
        <p:nvPicPr>
          <p:cNvPr id="8" name="內容版面配置區 7" descr="一張含有 文字 的圖片&#10;&#10;自動產生的描述">
            <a:extLst>
              <a:ext uri="{FF2B5EF4-FFF2-40B4-BE49-F238E27FC236}">
                <a16:creationId xmlns:a16="http://schemas.microsoft.com/office/drawing/2014/main" id="{D091B6F4-52C9-43FE-896C-F62472D69D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76" y="1200151"/>
            <a:ext cx="4173320" cy="313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2841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350AFD-5B6C-43CD-BD59-38D75E40E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1693D12-66B1-4ACF-AF98-711F9D1B46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631" t="44911" r="21598" b="23595"/>
          <a:stretch/>
        </p:blipFill>
        <p:spPr>
          <a:xfrm>
            <a:off x="457200" y="1502815"/>
            <a:ext cx="8085130" cy="2437086"/>
          </a:xfrm>
        </p:spPr>
      </p:pic>
    </p:spTree>
    <p:extLst>
      <p:ext uri="{BB962C8B-B14F-4D97-AF65-F5344CB8AC3E}">
        <p14:creationId xmlns:p14="http://schemas.microsoft.com/office/powerpoint/2010/main" val="208435110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087" y="-1039626"/>
            <a:ext cx="1818655" cy="2708393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78251" y="-253936"/>
            <a:ext cx="1226966" cy="1226966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0989" y="-4941"/>
            <a:ext cx="3044545" cy="1911083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697193" y="1099335"/>
            <a:ext cx="889281" cy="88928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2167" y="3899057"/>
            <a:ext cx="1833680" cy="1774587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327341" y="4079920"/>
            <a:ext cx="696350" cy="69635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550984" y="550734"/>
            <a:ext cx="4042034" cy="4042034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25213" y="24963"/>
            <a:ext cx="5093576" cy="5093576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DA71333-39E6-4C63-BAA6-5381E5321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1425" y="844940"/>
            <a:ext cx="5194886" cy="2961174"/>
          </a:xfrm>
          <a:noFill/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4500" dirty="0">
                <a:solidFill>
                  <a:srgbClr val="00B050"/>
                </a:solidFill>
                <a:latin typeface="華康POP2體W9(P)" panose="040B0900000000000000" pitchFamily="82" charset="-120"/>
                <a:ea typeface="華康POP2體W9(P)" panose="040B0900000000000000" pitchFamily="82" charset="-120"/>
                <a:cs typeface="Microsoft JhengHei" charset="-120"/>
              </a:rPr>
              <a:t>優良反思</a:t>
            </a:r>
            <a:endParaRPr lang="en-US" altLang="zh-TW" sz="4500" dirty="0">
              <a:solidFill>
                <a:srgbClr val="00B050"/>
              </a:solidFill>
              <a:latin typeface="華康POP2體W9(P)" panose="040B0900000000000000" pitchFamily="82" charset="-120"/>
              <a:ea typeface="華康POP2體W9(P)" panose="040B0900000000000000" pitchFamily="82" charset="-120"/>
              <a:cs typeface="Microsoft JhengHei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625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七年級翰林版</a:t>
            </a:r>
            <a:endParaRPr lang="zh-TW" alt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br>
              <a:rPr lang="en-US" altLang="zh-TW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</a:br>
            <a:r>
              <a:rPr lang="en-US" altLang="zh-TW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 There are some elephants over there 	</a:t>
            </a:r>
          </a:p>
          <a:p>
            <a:pPr>
              <a:lnSpc>
                <a:spcPct val="150000"/>
              </a:lnSpc>
            </a:pPr>
            <a:endParaRPr lang="en-US" altLang="zh-TW" sz="2625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華康POP2體W9(P)" panose="040B0900000000000000" pitchFamily="82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華康POP2體W9(P)" panose="040B0900000000000000" pitchFamily="82" charset="-120"/>
                <a:ea typeface="華康POP2體W9(P)" panose="040B0900000000000000" pitchFamily="82" charset="-120"/>
                <a:cs typeface="Microsoft JhengHei" charset="-120"/>
              </a:rPr>
              <a:t>沙崙國中曾婉玲老師</a:t>
            </a:r>
            <a:endParaRPr lang="en-US" altLang="zh-TW" sz="2800" dirty="0">
              <a:solidFill>
                <a:schemeClr val="accent1">
                  <a:lumMod val="75000"/>
                </a:schemeClr>
              </a:solidFill>
              <a:latin typeface="華康POP2體W9(P)" panose="040B0900000000000000" pitchFamily="82" charset="-120"/>
              <a:ea typeface="華康POP2體W9(P)" panose="040B0900000000000000" pitchFamily="82" charset="-120"/>
              <a:cs typeface="Microsoft JhengHei" charset="-12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2367" y="4093194"/>
            <a:ext cx="1673846" cy="1926608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90045" y="3932659"/>
            <a:ext cx="719989" cy="71998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41071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2C36EB-3D76-4100-9111-80174EDB3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0D778C6-89A3-46CA-9042-DDA40715EA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569" t="24012" r="9507" b="7000"/>
          <a:stretch/>
        </p:blipFill>
        <p:spPr>
          <a:xfrm>
            <a:off x="601670" y="1044700"/>
            <a:ext cx="7469266" cy="3817625"/>
          </a:xfrm>
        </p:spPr>
      </p:pic>
    </p:spTree>
    <p:extLst>
      <p:ext uri="{BB962C8B-B14F-4D97-AF65-F5344CB8AC3E}">
        <p14:creationId xmlns:p14="http://schemas.microsoft.com/office/powerpoint/2010/main" val="4001841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99159C3-C314-402E-9D62-A4AB3B7E2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80" t="20310" r="23280" b="5467"/>
          <a:stretch/>
        </p:blipFill>
        <p:spPr>
          <a:xfrm>
            <a:off x="1059784" y="61721"/>
            <a:ext cx="7024431" cy="508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0536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712203-0BD4-4665-B93E-D52CC985D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學生學習成果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BA33F99-9B45-4C46-A106-D387FB9805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038" t="38269" r="6977" b="14597"/>
          <a:stretch/>
        </p:blipFill>
        <p:spPr>
          <a:xfrm>
            <a:off x="573905" y="1655520"/>
            <a:ext cx="7996189" cy="3054099"/>
          </a:xfrm>
        </p:spPr>
      </p:pic>
    </p:spTree>
    <p:extLst>
      <p:ext uri="{BB962C8B-B14F-4D97-AF65-F5344CB8AC3E}">
        <p14:creationId xmlns:p14="http://schemas.microsoft.com/office/powerpoint/2010/main" val="132754356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43F690-C61B-4D65-AE8D-00545BBB7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學生學習成果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F58297D-F691-4766-AF2E-DAAE78A18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46" t="31413" r="4446" b="10098"/>
          <a:stretch/>
        </p:blipFill>
        <p:spPr>
          <a:xfrm>
            <a:off x="601669" y="1350109"/>
            <a:ext cx="7787955" cy="3359511"/>
          </a:xfrm>
        </p:spPr>
      </p:pic>
    </p:spTree>
    <p:extLst>
      <p:ext uri="{BB962C8B-B14F-4D97-AF65-F5344CB8AC3E}">
        <p14:creationId xmlns:p14="http://schemas.microsoft.com/office/powerpoint/2010/main" val="118648979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249831-1658-414C-A01F-2076C7FB5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C7DFB82-6E78-4BE0-8351-32CE2B100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46" t="26914" r="1914" b="19096"/>
          <a:stretch/>
        </p:blipFill>
        <p:spPr>
          <a:xfrm>
            <a:off x="601671" y="1350109"/>
            <a:ext cx="7940660" cy="2901395"/>
          </a:xfrm>
        </p:spPr>
      </p:pic>
    </p:spTree>
    <p:extLst>
      <p:ext uri="{BB962C8B-B14F-4D97-AF65-F5344CB8AC3E}">
        <p14:creationId xmlns:p14="http://schemas.microsoft.com/office/powerpoint/2010/main" val="381694736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087" y="-1039626"/>
            <a:ext cx="1818655" cy="2708393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78251" y="-253936"/>
            <a:ext cx="1226966" cy="1226966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0989" y="-4941"/>
            <a:ext cx="3044545" cy="1911083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697193" y="1099335"/>
            <a:ext cx="889281" cy="88928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2167" y="3899057"/>
            <a:ext cx="1833680" cy="1774587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327341" y="4079920"/>
            <a:ext cx="696350" cy="69635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550984" y="550734"/>
            <a:ext cx="4042034" cy="4042034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25213" y="24963"/>
            <a:ext cx="5093576" cy="5093576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DA71333-39E6-4C63-BAA6-5381E5321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1425" y="844940"/>
            <a:ext cx="5194886" cy="2961174"/>
          </a:xfrm>
          <a:noFill/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4500" dirty="0">
                <a:solidFill>
                  <a:srgbClr val="00B050"/>
                </a:solidFill>
                <a:latin typeface="華康POP2體W9(P)" panose="040B0900000000000000" pitchFamily="82" charset="-120"/>
                <a:ea typeface="華康POP2體W9(P)" panose="040B0900000000000000" pitchFamily="82" charset="-120"/>
                <a:cs typeface="Microsoft JhengHei" charset="-120"/>
              </a:rPr>
              <a:t>優良反思</a:t>
            </a:r>
            <a:endParaRPr lang="en-US" altLang="zh-TW" sz="4500" dirty="0">
              <a:solidFill>
                <a:srgbClr val="00B050"/>
              </a:solidFill>
              <a:latin typeface="華康POP2體W9(P)" panose="040B0900000000000000" pitchFamily="82" charset="-120"/>
              <a:ea typeface="華康POP2體W9(P)" panose="040B0900000000000000" pitchFamily="82" charset="-120"/>
              <a:cs typeface="Microsoft JhengHei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625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七年級翰林版 </a:t>
            </a:r>
            <a:r>
              <a:rPr lang="en-US" altLang="zh-TW" sz="2625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Unit 6</a:t>
            </a:r>
            <a:endParaRPr lang="zh-TW" alt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br>
              <a:rPr lang="en-US" altLang="zh-TW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</a:br>
            <a:r>
              <a:rPr lang="en-US" altLang="zh-TW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 There are some elephants over there 	</a:t>
            </a:r>
          </a:p>
          <a:p>
            <a:pPr>
              <a:lnSpc>
                <a:spcPct val="150000"/>
              </a:lnSpc>
            </a:pPr>
            <a:endParaRPr lang="en-US" altLang="zh-TW" sz="2625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華康POP2體W9(P)" panose="040B0900000000000000" pitchFamily="82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華康POP2體W9(P)" panose="040B0900000000000000" pitchFamily="82" charset="-120"/>
                <a:ea typeface="華康POP2體W9(P)" panose="040B0900000000000000" pitchFamily="82" charset="-120"/>
                <a:cs typeface="Microsoft JhengHei" charset="-120"/>
              </a:rPr>
              <a:t>和順國中周文昭老師</a:t>
            </a:r>
            <a:endParaRPr lang="en-US" altLang="zh-TW" sz="2800" dirty="0">
              <a:solidFill>
                <a:schemeClr val="accent1">
                  <a:lumMod val="75000"/>
                </a:schemeClr>
              </a:solidFill>
              <a:latin typeface="華康POP2體W9(P)" panose="040B0900000000000000" pitchFamily="82" charset="-120"/>
              <a:ea typeface="華康POP2體W9(P)" panose="040B0900000000000000" pitchFamily="82" charset="-120"/>
              <a:cs typeface="Microsoft JhengHei" charset="-12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2367" y="4093194"/>
            <a:ext cx="1673846" cy="1926608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90045" y="3932659"/>
            <a:ext cx="719989" cy="71998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55572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966B33B8-FC32-4233-BCC5-8795BB9DA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學生學習成果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063065CD-E9CE-47B6-9912-3433A0FDF1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821781" y="849233"/>
            <a:ext cx="3489905" cy="4230871"/>
          </a:xfrm>
          <a:prstGeom prst="rect">
            <a:avLst/>
          </a:prstGeom>
        </p:spPr>
      </p:pic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27F32927-6FBA-4F2B-B700-5AD8861EA0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5171" y="1009250"/>
            <a:ext cx="3489904" cy="391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7243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52B897-50FD-4090-8DDE-A7AC39B90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C52DA1A-7111-40FE-8343-4B03BC8FB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038" t="44911" r="12038" b="19096"/>
          <a:stretch/>
        </p:blipFill>
        <p:spPr>
          <a:xfrm>
            <a:off x="592126" y="1063229"/>
            <a:ext cx="7959748" cy="2122600"/>
          </a:xfrm>
        </p:spPr>
      </p:pic>
    </p:spTree>
    <p:extLst>
      <p:ext uri="{BB962C8B-B14F-4D97-AF65-F5344CB8AC3E}">
        <p14:creationId xmlns:p14="http://schemas.microsoft.com/office/powerpoint/2010/main" val="229732137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/>
          </p:cNvSpPr>
          <p:nvPr/>
        </p:nvSpPr>
        <p:spPr>
          <a:xfrm>
            <a:off x="296260" y="2540203"/>
            <a:ext cx="8398775" cy="198516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華康POP2體W9(P)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33D964-E08E-472A-AC6A-DBCFCC519787}"/>
              </a:ext>
            </a:extLst>
          </p:cNvPr>
          <p:cNvSpPr txBox="1">
            <a:spLocks/>
          </p:cNvSpPr>
          <p:nvPr/>
        </p:nvSpPr>
        <p:spPr>
          <a:xfrm>
            <a:off x="745225" y="2540203"/>
            <a:ext cx="8398775" cy="122164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en-US" altLang="zh-TW" sz="4800" b="1" dirty="0">
                <a:solidFill>
                  <a:srgbClr val="FFC00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Feedback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454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62967" y="415764"/>
            <a:ext cx="7466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經由這次的差異化教學的活動，</a:t>
            </a:r>
            <a:endParaRPr kumimoji="0" lang="en-US" altLang="zh-TW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學生對課程的進行</a:t>
            </a:r>
            <a:r>
              <a:rPr kumimoji="0" lang="zh-TW" altLang="zh-TW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較感興趣</a:t>
            </a:r>
            <a:r>
              <a:rPr kumimoji="0" lang="zh-TW" altLang="zh-TW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，表現的</a:t>
            </a:r>
            <a:r>
              <a:rPr kumimoji="0" lang="zh-TW" altLang="zh-TW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較專注積極</a:t>
            </a:r>
            <a:r>
              <a:rPr kumimoji="0" lang="zh-TW" altLang="zh-TW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。</a:t>
            </a:r>
            <a:r>
              <a:rPr kumimoji="0" lang="zh-TW" altLang="zh-TW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endParaRPr kumimoji="0" lang="zh-TW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62967" y="1518886"/>
            <a:ext cx="78035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藉由這樣的方式講授課文，發現學生對於課文的</a:t>
            </a:r>
            <a:endParaRPr kumimoji="0" lang="en-US" altLang="zh-TW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理解程度不比平日用講授的方式差</a:t>
            </a:r>
            <a:r>
              <a:rPr kumimoji="0" lang="zh-TW" altLang="zh-TW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。</a:t>
            </a:r>
            <a:endParaRPr kumimoji="0" lang="en-US" altLang="zh-TW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62967" y="2882240"/>
            <a:ext cx="8032968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BC</a:t>
            </a:r>
            <a:r>
              <a:rPr kumimoji="0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組同學完成學習單後，明顯有</a:t>
            </a:r>
            <a:r>
              <a:rPr kumimoji="0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成就感</a:t>
            </a:r>
            <a:endParaRPr kumimoji="0" lang="en-US" altLang="zh-TW" sz="27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C</a:t>
            </a:r>
            <a:r>
              <a:rPr kumimoji="0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組學習單近似遊戲方式，讓平常上課不是趴著就是</a:t>
            </a:r>
            <a:endParaRPr kumimoji="0" lang="en-US" altLang="zh-TW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發呆的同學</a:t>
            </a:r>
            <a:r>
              <a:rPr kumimoji="0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興致勃勃</a:t>
            </a:r>
            <a:r>
              <a:rPr kumimoji="0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地完成。</a:t>
            </a:r>
          </a:p>
        </p:txBody>
      </p:sp>
    </p:spTree>
    <p:extLst>
      <p:ext uri="{BB962C8B-B14F-4D97-AF65-F5344CB8AC3E}">
        <p14:creationId xmlns:p14="http://schemas.microsoft.com/office/powerpoint/2010/main" val="335087247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88324" y="1901800"/>
            <a:ext cx="74558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差異化測驗確實能給予不同程度的學生</a:t>
            </a:r>
            <a:r>
              <a:rPr kumimoji="0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成就感</a:t>
            </a:r>
            <a:r>
              <a:rPr kumimoji="0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，</a:t>
            </a:r>
            <a:endParaRPr kumimoji="0" lang="en-US" altLang="zh-TW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讓他們更</a:t>
            </a:r>
            <a:r>
              <a:rPr kumimoji="0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願意參與</a:t>
            </a:r>
            <a:r>
              <a:rPr kumimoji="0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課堂上的活動。</a:t>
            </a:r>
            <a:endParaRPr kumimoji="0" lang="zh-TW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8323" y="3209279"/>
            <a:ext cx="8840882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藉由差異化學習單、試卷，學生能依照自己的進度，</a:t>
            </a:r>
            <a:endParaRPr kumimoji="0" lang="en-US" altLang="zh-TW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漸進式完成學習目標，整體學習過程</a:t>
            </a:r>
            <a:r>
              <a:rPr kumimoji="0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不再有齊頭式壓力</a:t>
            </a:r>
            <a:r>
              <a:rPr kumimoji="0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，</a:t>
            </a:r>
            <a:endParaRPr kumimoji="0" lang="en-US" altLang="zh-TW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看到成果慢慢累積，也能提升</a:t>
            </a:r>
            <a:r>
              <a:rPr kumimoji="0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成就感</a:t>
            </a:r>
            <a:r>
              <a:rPr kumimoji="0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。</a:t>
            </a:r>
            <a:endParaRPr kumimoji="0" lang="zh-TW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88324" y="858841"/>
            <a:ext cx="764985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讓學生用</a:t>
            </a:r>
            <a:r>
              <a:rPr kumimoji="0" lang="en-US" altLang="zh-TW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AB</a:t>
            </a:r>
            <a:r>
              <a:rPr kumimoji="0" lang="zh-TW" altLang="zh-TW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卷考單字後，發現學生較</a:t>
            </a:r>
            <a:r>
              <a:rPr kumimoji="0" lang="zh-TW" altLang="zh-TW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願意</a:t>
            </a:r>
            <a:r>
              <a:rPr kumimoji="0" lang="zh-TW" altLang="zh-TW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背單字</a:t>
            </a:r>
            <a:r>
              <a:rPr kumimoji="0" lang="zh-TW" altLang="zh-TW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endParaRPr kumimoji="0" lang="zh-TW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6390865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00626" y="2839318"/>
            <a:ext cx="810383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讓我覺得似乎教學</a:t>
            </a:r>
            <a:r>
              <a:rPr kumimoji="0" lang="zh-TW" altLang="zh-TW" sz="2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沒有那麼的無力感</a:t>
            </a:r>
            <a:r>
              <a:rPr kumimoji="0" lang="zh-TW" altLang="zh-TW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。</a:t>
            </a:r>
            <a:endParaRPr kumimoji="0" lang="en-US" altLang="zh-TW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42433" y="649849"/>
            <a:ext cx="74558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用</a:t>
            </a:r>
            <a:r>
              <a:rPr kumimoji="0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觀念層次分明</a:t>
            </a:r>
            <a:r>
              <a:rPr kumimoji="0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的學習單來引導學生學習文法，</a:t>
            </a:r>
            <a:endParaRPr kumimoji="0" lang="en-US" altLang="zh-TW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非常</a:t>
            </a:r>
            <a:r>
              <a:rPr kumimoji="0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好用</a:t>
            </a:r>
            <a:r>
              <a:rPr kumimoji="0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！</a:t>
            </a:r>
            <a:endParaRPr kumimoji="0" lang="zh-TW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92824" y="1907662"/>
            <a:ext cx="780354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教</a:t>
            </a:r>
            <a:r>
              <a:rPr kumimoji="0" lang="zh-TW" altLang="zh-TW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起來反而比較</a:t>
            </a:r>
            <a:r>
              <a:rPr kumimoji="0" lang="zh-TW" altLang="zh-TW" sz="2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不費力</a:t>
            </a:r>
            <a:r>
              <a:rPr kumimoji="0" lang="zh-TW" altLang="zh-TW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。</a:t>
            </a:r>
            <a:r>
              <a:rPr kumimoji="0" lang="zh-TW" altLang="zh-TW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endParaRPr kumimoji="0" lang="zh-TW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00626" y="3938676"/>
            <a:ext cx="810383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支撐我能繼續英文教學的動力</a:t>
            </a:r>
            <a:r>
              <a:rPr kumimoji="0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！</a:t>
            </a:r>
            <a:endParaRPr kumimoji="0" lang="en-US" altLang="zh-TW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0125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6DB7C627-B17B-414C-B840-6E3003800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81" y="49082"/>
            <a:ext cx="8082054" cy="509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7335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97774" y="1445099"/>
            <a:ext cx="78305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差異化教學很適合目前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M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型的英文科，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然而一堂課只有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45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分鐘，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如何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掌握班級秩序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和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教學進度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是一個大考驗</a:t>
            </a:r>
            <a:r>
              <a:rPr kumimoji="0" lang="zh-TW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76734482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1982" y="92109"/>
            <a:ext cx="9144000" cy="802136"/>
          </a:xfrm>
        </p:spPr>
        <p:txBody>
          <a:bodyPr/>
          <a:lstStyle/>
          <a:p>
            <a:pPr eaLnBrk="1" hangingPunct="1"/>
            <a:r>
              <a:rPr lang="en-US" altLang="zh-TW" b="1" dirty="0">
                <a:solidFill>
                  <a:srgbClr val="7030A0"/>
                </a:solidFill>
                <a:latin typeface="Broadway" panose="04040905080B02020502" pitchFamily="82" charset="0"/>
              </a:rPr>
              <a:t>3</a:t>
            </a:r>
            <a:r>
              <a:rPr lang="zh-TW" altLang="en-US" b="1" dirty="0">
                <a:solidFill>
                  <a:srgbClr val="7030A0"/>
                </a:solidFill>
                <a:latin typeface="Broadway" panose="04040905080B02020502" pitchFamily="82" charset="0"/>
              </a:rPr>
              <a:t>區優良示例下載區</a:t>
            </a:r>
            <a:endParaRPr lang="en-US" altLang="zh-TW" dirty="0">
              <a:solidFill>
                <a:srgbClr val="0070C0"/>
              </a:solidFill>
              <a:latin typeface="華康POP2體W9(P)" panose="040B0900000000000000" pitchFamily="82" charset="-120"/>
              <a:ea typeface="華康POP2體W9(P)" panose="040B0900000000000000" pitchFamily="82" charset="-120"/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4AE32E6-1224-47B0-BAD4-0D684826B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482" y="883252"/>
            <a:ext cx="4123035" cy="4123035"/>
          </a:xfrm>
        </p:spPr>
      </p:pic>
    </p:spTree>
    <p:extLst>
      <p:ext uri="{BB962C8B-B14F-4D97-AF65-F5344CB8AC3E}">
        <p14:creationId xmlns:p14="http://schemas.microsoft.com/office/powerpoint/2010/main" val="94579875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6260" y="0"/>
            <a:ext cx="9144000" cy="802136"/>
          </a:xfrm>
        </p:spPr>
        <p:txBody>
          <a:bodyPr/>
          <a:lstStyle/>
          <a:p>
            <a:pPr eaLnBrk="1" hangingPunct="1"/>
            <a:r>
              <a:rPr lang="zh-TW" altLang="en-US" b="1" dirty="0">
                <a:solidFill>
                  <a:srgbClr val="7030A0"/>
                </a:solidFill>
                <a:latin typeface="Broadway" panose="04040905080B02020502" pitchFamily="82" charset="0"/>
              </a:rPr>
              <a:t>研習回饋單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3791168-98DE-43B6-BF96-24C126EDD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5">
            <a:extLst>
              <a:ext uri="{FF2B5EF4-FFF2-40B4-BE49-F238E27FC236}">
                <a16:creationId xmlns:a16="http://schemas.microsoft.com/office/drawing/2014/main" id="{3A4CBC8F-47BD-47D1-BF70-ADF8C3F94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834" y="586585"/>
            <a:ext cx="4123035" cy="412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1921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F7B06F-C34A-408F-9AAE-CA62B09DB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補交作業訊息區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E1B99E7-9EB6-47F5-A66A-06BCC0C91B7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65195" y="891995"/>
            <a:ext cx="6563072" cy="2045308"/>
          </a:xfrm>
        </p:spPr>
        <p:txBody>
          <a:bodyPr/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請尚未繳交差異化教學作業的老師們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補交作業最晚於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2022.1.14(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)17:00</a:t>
            </a: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下班前上傳作業區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作業區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QR code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如下</a:t>
            </a:r>
          </a:p>
        </p:txBody>
      </p:sp>
    </p:spTree>
    <p:extLst>
      <p:ext uri="{BB962C8B-B14F-4D97-AF65-F5344CB8AC3E}">
        <p14:creationId xmlns:p14="http://schemas.microsoft.com/office/powerpoint/2010/main" val="369238222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96"/>
          <p:cNvSpPr txBox="1">
            <a:spLocks noGrp="1"/>
          </p:cNvSpPr>
          <p:nvPr>
            <p:ph type="title"/>
          </p:nvPr>
        </p:nvSpPr>
        <p:spPr>
          <a:xfrm>
            <a:off x="1143000" y="12583"/>
            <a:ext cx="6858000" cy="80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002060"/>
              </a:buClr>
              <a:buSzPts val="5000"/>
            </a:pPr>
            <a:r>
              <a:rPr lang="zh-TW" altLang="en-US" sz="3750">
                <a:solidFill>
                  <a:srgbClr val="002060"/>
                </a:solidFill>
                <a:latin typeface="DFKai-SB"/>
                <a:ea typeface="DFKai-SB"/>
                <a:cs typeface="DFKai-SB"/>
                <a:sym typeface="DFKai-SB"/>
              </a:rPr>
              <a:t>作業上傳網址</a:t>
            </a:r>
            <a:r>
              <a:rPr lang="en-US" altLang="zh-TW" sz="3750">
                <a:solidFill>
                  <a:srgbClr val="002060"/>
                </a:solidFill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altLang="en-US" sz="525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新興場</a:t>
            </a:r>
            <a:endParaRPr sz="5250">
              <a:solidFill>
                <a:srgbClr val="C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940" name="Google Shape;940;p96"/>
          <p:cNvSpPr txBox="1">
            <a:spLocks noGrp="1"/>
          </p:cNvSpPr>
          <p:nvPr>
            <p:ph type="body" idx="1"/>
          </p:nvPr>
        </p:nvSpPr>
        <p:spPr>
          <a:xfrm>
            <a:off x="1439653" y="683552"/>
            <a:ext cx="6218448" cy="432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494429"/>
              </a:buClr>
              <a:buSzPts val="3000"/>
            </a:pPr>
            <a:r>
              <a:rPr lang="zh-TW" altLang="en-US" sz="2250" b="1">
                <a:solidFill>
                  <a:srgbClr val="4944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請參加</a:t>
            </a:r>
            <a:r>
              <a:rPr lang="zh-TW" altLang="en-US" sz="375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新興國中場次</a:t>
            </a:r>
            <a:r>
              <a:rPr lang="zh-TW" altLang="en-US" sz="2250" b="1">
                <a:solidFill>
                  <a:srgbClr val="4944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的教師，將兩份作業依照上一頁說明上傳到以下雲端硬碟資料夾</a:t>
            </a:r>
            <a:r>
              <a:rPr lang="en-US" altLang="zh-TW" sz="2250" b="1">
                <a:solidFill>
                  <a:srgbClr val="4944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/>
          </a:p>
          <a:p>
            <a:pPr marL="0" indent="0"/>
            <a:r>
              <a:rPr lang="zh-TW" b="1" u="sng">
                <a:solidFill>
                  <a:srgbClr val="49442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https://drive.google.com/drive/folders/1-AtZKyofXxn-Fa2SlkY7WMUQYLCjOAT3?usp=sharing</a:t>
            </a:r>
            <a:endParaRPr b="1" u="sng">
              <a:solidFill>
                <a:srgbClr val="494429"/>
              </a:solidFill>
            </a:endParaRPr>
          </a:p>
          <a:p>
            <a:pPr marL="0" indent="0"/>
            <a:endParaRPr b="1">
              <a:solidFill>
                <a:srgbClr val="494429"/>
              </a:solidFill>
            </a:endParaRPr>
          </a:p>
          <a:p>
            <a:pPr marL="0" indent="0"/>
            <a:endParaRPr b="1">
              <a:solidFill>
                <a:srgbClr val="494429"/>
              </a:solidFill>
            </a:endParaRPr>
          </a:p>
          <a:p>
            <a:pPr marL="0" indent="0"/>
            <a:endParaRPr b="1">
              <a:solidFill>
                <a:srgbClr val="494429"/>
              </a:solidFill>
            </a:endParaRPr>
          </a:p>
          <a:p>
            <a:pPr marL="0" indent="0"/>
            <a:endParaRPr b="1">
              <a:solidFill>
                <a:srgbClr val="494429"/>
              </a:solidFill>
            </a:endParaRPr>
          </a:p>
          <a:p>
            <a:pPr marL="0" indent="0"/>
            <a:endParaRPr b="1">
              <a:solidFill>
                <a:srgbClr val="494429"/>
              </a:solidFill>
            </a:endParaRPr>
          </a:p>
          <a:p>
            <a:pPr marL="0" indent="0">
              <a:spcBef>
                <a:spcPts val="450"/>
              </a:spcBef>
              <a:buSzPts val="3000"/>
            </a:pPr>
            <a:endParaRPr sz="2250" b="1">
              <a:solidFill>
                <a:srgbClr val="494429"/>
              </a:solidFill>
            </a:endParaRPr>
          </a:p>
          <a:p>
            <a:pPr marL="0" indent="0"/>
            <a:endParaRPr b="1"/>
          </a:p>
          <a:p>
            <a:pPr marL="0" indent="0"/>
            <a:endParaRPr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96"/>
          <p:cNvSpPr txBox="1">
            <a:spLocks noGrp="1"/>
          </p:cNvSpPr>
          <p:nvPr>
            <p:ph type="body" idx="1"/>
          </p:nvPr>
        </p:nvSpPr>
        <p:spPr>
          <a:xfrm>
            <a:off x="4247964" y="3707888"/>
            <a:ext cx="3518148" cy="1296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70C0"/>
              </a:buClr>
              <a:buSzPts val="2500"/>
            </a:pPr>
            <a:r>
              <a:rPr lang="zh-TW" altLang="en-US" sz="1875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本場次若有任何疑問，請洽聯絡窗口</a:t>
            </a:r>
            <a:r>
              <a:rPr lang="en-US" altLang="zh-TW" sz="1875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zh-TW" altLang="en-US" sz="1875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鹽行國中王竣民老師</a:t>
            </a:r>
            <a:endParaRPr sz="1875" b="1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spcBef>
                <a:spcPts val="375"/>
              </a:spcBef>
              <a:buClr>
                <a:srgbClr val="0070C0"/>
              </a:buClr>
              <a:buSzPts val="2500"/>
            </a:pPr>
            <a:r>
              <a:rPr lang="zh-TW" altLang="en-US" sz="1875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altLang="zh-TW" sz="1875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jimmy11403@hotmail.com</a:t>
            </a:r>
            <a:endParaRPr sz="1875" b="1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42" name="Google Shape;942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5449" y="2638425"/>
            <a:ext cx="2365607" cy="2365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97"/>
          <p:cNvSpPr txBox="1">
            <a:spLocks noGrp="1"/>
          </p:cNvSpPr>
          <p:nvPr>
            <p:ph type="title"/>
          </p:nvPr>
        </p:nvSpPr>
        <p:spPr>
          <a:xfrm>
            <a:off x="1143000" y="12583"/>
            <a:ext cx="6858000" cy="80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002060"/>
              </a:buClr>
              <a:buSzPts val="5000"/>
            </a:pPr>
            <a:r>
              <a:rPr lang="zh-TW" altLang="en-US" sz="3750">
                <a:solidFill>
                  <a:srgbClr val="002060"/>
                </a:solidFill>
                <a:latin typeface="DFKai-SB"/>
                <a:ea typeface="DFKai-SB"/>
                <a:cs typeface="DFKai-SB"/>
                <a:sym typeface="DFKai-SB"/>
              </a:rPr>
              <a:t>作業上傳網址</a:t>
            </a:r>
            <a:r>
              <a:rPr lang="en-US" altLang="zh-TW" sz="3750">
                <a:solidFill>
                  <a:srgbClr val="002060"/>
                </a:solidFill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altLang="en-US" sz="525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善化場</a:t>
            </a:r>
            <a:endParaRPr sz="5250">
              <a:solidFill>
                <a:srgbClr val="C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948" name="Google Shape;948;p97"/>
          <p:cNvSpPr txBox="1">
            <a:spLocks noGrp="1"/>
          </p:cNvSpPr>
          <p:nvPr>
            <p:ph type="body" idx="1"/>
          </p:nvPr>
        </p:nvSpPr>
        <p:spPr>
          <a:xfrm>
            <a:off x="1325352" y="528789"/>
            <a:ext cx="6218448" cy="4517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494429"/>
              </a:buClr>
              <a:buSzPts val="3000"/>
            </a:pPr>
            <a:r>
              <a:rPr lang="zh-TW" altLang="en-US" sz="2250" b="1">
                <a:solidFill>
                  <a:srgbClr val="4944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請參加</a:t>
            </a:r>
            <a:r>
              <a:rPr lang="zh-TW" altLang="en-US" sz="375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麻豆國中場次</a:t>
            </a:r>
            <a:r>
              <a:rPr lang="zh-TW" altLang="en-US" sz="2250" b="1">
                <a:solidFill>
                  <a:srgbClr val="4944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的教師，將兩份作業依照上一頁說明上傳到以下雲端硬碟資料夾</a:t>
            </a:r>
            <a:r>
              <a:rPr lang="en-US" altLang="zh-TW" sz="2250" b="1">
                <a:solidFill>
                  <a:srgbClr val="4944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/>
          </a:p>
          <a:p>
            <a:pPr marL="0" indent="0"/>
            <a:r>
              <a:rPr lang="zh-TW" b="1" u="sng">
                <a:solidFill>
                  <a:srgbClr val="49442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https://drive.google.com/drive/folders/1-EfPly09r5ZtktCBzNOJtVD5d6VZCoEA?usp=sharing</a:t>
            </a:r>
            <a:endParaRPr b="1" u="sng">
              <a:solidFill>
                <a:srgbClr val="494429"/>
              </a:solidFill>
            </a:endParaRPr>
          </a:p>
          <a:p>
            <a:pPr marL="0" indent="0"/>
            <a:endParaRPr b="1">
              <a:solidFill>
                <a:srgbClr val="494429"/>
              </a:solidFill>
            </a:endParaRPr>
          </a:p>
          <a:p>
            <a:pPr marL="0" indent="0"/>
            <a:endParaRPr b="1">
              <a:solidFill>
                <a:srgbClr val="494429"/>
              </a:solidFill>
            </a:endParaRPr>
          </a:p>
          <a:p>
            <a:pPr marL="0" indent="0"/>
            <a:endParaRPr b="1">
              <a:solidFill>
                <a:srgbClr val="494429"/>
              </a:solidFill>
            </a:endParaRPr>
          </a:p>
          <a:p>
            <a:pPr marL="0" indent="0"/>
            <a:endParaRPr b="1">
              <a:solidFill>
                <a:srgbClr val="494429"/>
              </a:solidFill>
            </a:endParaRPr>
          </a:p>
          <a:p>
            <a:pPr marL="0" indent="0"/>
            <a:endParaRPr b="1">
              <a:solidFill>
                <a:srgbClr val="494429"/>
              </a:solidFill>
            </a:endParaRPr>
          </a:p>
          <a:p>
            <a:pPr marL="0" indent="0">
              <a:spcBef>
                <a:spcPts val="450"/>
              </a:spcBef>
              <a:buSzPts val="3000"/>
            </a:pPr>
            <a:endParaRPr sz="2250" b="1">
              <a:solidFill>
                <a:srgbClr val="494429"/>
              </a:solidFill>
            </a:endParaRPr>
          </a:p>
          <a:p>
            <a:pPr marL="0" indent="0"/>
            <a:endParaRPr b="1"/>
          </a:p>
          <a:p>
            <a:pPr marL="0" indent="0"/>
            <a:endParaRPr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97"/>
          <p:cNvSpPr txBox="1">
            <a:spLocks noGrp="1"/>
          </p:cNvSpPr>
          <p:nvPr>
            <p:ph type="body" idx="1"/>
          </p:nvPr>
        </p:nvSpPr>
        <p:spPr>
          <a:xfrm>
            <a:off x="4193958" y="3847356"/>
            <a:ext cx="3518148" cy="1296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70C0"/>
              </a:buClr>
              <a:buSzPts val="2500"/>
            </a:pPr>
            <a:r>
              <a:rPr lang="zh-TW" altLang="en-US" sz="1875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本場次若有任何疑問，請洽聯絡窗口</a:t>
            </a:r>
            <a:r>
              <a:rPr lang="en-US" altLang="zh-TW" sz="1875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zh-TW" altLang="en-US" sz="1875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中山國中楊于萱老師</a:t>
            </a:r>
            <a:endParaRPr sz="1875" b="1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spcBef>
                <a:spcPts val="375"/>
              </a:spcBef>
              <a:buClr>
                <a:srgbClr val="0070C0"/>
              </a:buClr>
              <a:buSzPts val="2500"/>
            </a:pPr>
            <a:r>
              <a:rPr lang="en-US" altLang="zh-TW" sz="1875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luckygo99@gmail.com</a:t>
            </a:r>
            <a:endParaRPr sz="1875" b="1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50" name="Google Shape;950;p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31894" y="2571750"/>
            <a:ext cx="2381250" cy="23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98"/>
          <p:cNvSpPr txBox="1">
            <a:spLocks noGrp="1"/>
          </p:cNvSpPr>
          <p:nvPr>
            <p:ph type="title"/>
          </p:nvPr>
        </p:nvSpPr>
        <p:spPr>
          <a:xfrm>
            <a:off x="1143000" y="12583"/>
            <a:ext cx="6858000" cy="80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002060"/>
              </a:buClr>
              <a:buSzPts val="5000"/>
            </a:pPr>
            <a:r>
              <a:rPr lang="zh-TW" altLang="en-US" sz="3750">
                <a:solidFill>
                  <a:srgbClr val="002060"/>
                </a:solidFill>
                <a:latin typeface="DFKai-SB"/>
                <a:ea typeface="DFKai-SB"/>
                <a:cs typeface="DFKai-SB"/>
                <a:sym typeface="DFKai-SB"/>
              </a:rPr>
              <a:t>作業上傳網址</a:t>
            </a:r>
            <a:r>
              <a:rPr lang="en-US" altLang="zh-TW" sz="3750">
                <a:solidFill>
                  <a:srgbClr val="002060"/>
                </a:solidFill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altLang="en-US" sz="525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後壁場</a:t>
            </a:r>
            <a:endParaRPr sz="5250">
              <a:solidFill>
                <a:srgbClr val="C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956" name="Google Shape;956;p98"/>
          <p:cNvSpPr txBox="1">
            <a:spLocks noGrp="1"/>
          </p:cNvSpPr>
          <p:nvPr>
            <p:ph type="body" idx="1"/>
          </p:nvPr>
        </p:nvSpPr>
        <p:spPr>
          <a:xfrm>
            <a:off x="1439652" y="382605"/>
            <a:ext cx="6218448" cy="483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494429"/>
              </a:buClr>
              <a:buSzPts val="3000"/>
            </a:pPr>
            <a:r>
              <a:rPr lang="zh-TW" altLang="en-US" sz="2250" b="1">
                <a:solidFill>
                  <a:srgbClr val="4944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請參加</a:t>
            </a:r>
            <a:r>
              <a:rPr lang="zh-TW" altLang="en-US" sz="375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後壁國中場次</a:t>
            </a:r>
            <a:r>
              <a:rPr lang="zh-TW" altLang="en-US" sz="2250" b="1">
                <a:solidFill>
                  <a:srgbClr val="4944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的教師，將兩份作業依照上一頁說明上傳到以下雲端硬碟資料夾</a:t>
            </a:r>
            <a:r>
              <a:rPr lang="en-US" altLang="zh-TW" sz="2250" b="1">
                <a:solidFill>
                  <a:srgbClr val="4944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/>
          </a:p>
          <a:p>
            <a:pPr marL="0" indent="0">
              <a:spcBef>
                <a:spcPts val="450"/>
              </a:spcBef>
              <a:buSzPts val="3000"/>
            </a:pPr>
            <a:r>
              <a:rPr lang="zh-TW" b="1" u="sng">
                <a:solidFill>
                  <a:srgbClr val="49442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https://drive.google.com/drive/folders/1-SOvuruINap5l1y7U0ft3b8XWzy3CI_u?usp=sharing</a:t>
            </a:r>
            <a:endParaRPr b="1" u="sng">
              <a:solidFill>
                <a:srgbClr val="494429"/>
              </a:solidFill>
            </a:endParaRPr>
          </a:p>
          <a:p>
            <a:pPr marL="0" indent="0">
              <a:spcBef>
                <a:spcPts val="450"/>
              </a:spcBef>
              <a:buSzPts val="3000"/>
            </a:pPr>
            <a:endParaRPr sz="2250" b="1">
              <a:solidFill>
                <a:srgbClr val="494429"/>
              </a:solidFill>
            </a:endParaRPr>
          </a:p>
          <a:p>
            <a:pPr marL="0" indent="0">
              <a:spcBef>
                <a:spcPts val="450"/>
              </a:spcBef>
              <a:buSzPts val="3000"/>
            </a:pPr>
            <a:endParaRPr sz="2250" b="1">
              <a:solidFill>
                <a:srgbClr val="494429"/>
              </a:solidFill>
            </a:endParaRPr>
          </a:p>
          <a:p>
            <a:pPr marL="0" indent="0">
              <a:spcBef>
                <a:spcPts val="450"/>
              </a:spcBef>
              <a:buSzPts val="3000"/>
            </a:pPr>
            <a:endParaRPr sz="2250" b="1">
              <a:solidFill>
                <a:srgbClr val="494429"/>
              </a:solidFill>
            </a:endParaRPr>
          </a:p>
          <a:p>
            <a:pPr marL="0" indent="0">
              <a:spcBef>
                <a:spcPts val="450"/>
              </a:spcBef>
              <a:buSzPts val="3000"/>
            </a:pPr>
            <a:endParaRPr sz="2250" b="1">
              <a:solidFill>
                <a:srgbClr val="494429"/>
              </a:solidFill>
            </a:endParaRPr>
          </a:p>
          <a:p>
            <a:pPr marL="0" indent="0"/>
            <a:endParaRPr b="1"/>
          </a:p>
          <a:p>
            <a:pPr marL="0" indent="0"/>
            <a:endParaRPr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98"/>
          <p:cNvSpPr txBox="1">
            <a:spLocks noGrp="1"/>
          </p:cNvSpPr>
          <p:nvPr>
            <p:ph type="body" idx="1"/>
          </p:nvPr>
        </p:nvSpPr>
        <p:spPr>
          <a:xfrm>
            <a:off x="4157047" y="3759882"/>
            <a:ext cx="3518148" cy="1296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70C0"/>
              </a:buClr>
              <a:buSzPts val="2500"/>
            </a:pPr>
            <a:r>
              <a:rPr lang="zh-TW" altLang="en-US" sz="1875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本場次若有任何疑問，請洽聯絡窗口</a:t>
            </a:r>
            <a:r>
              <a:rPr lang="en-US" altLang="zh-TW" sz="1875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zh-TW" altLang="en-US" sz="1875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六甲國中許嘉齡主任</a:t>
            </a:r>
            <a:endParaRPr sz="1875" b="1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spcBef>
                <a:spcPts val="375"/>
              </a:spcBef>
              <a:buClr>
                <a:srgbClr val="0070C0"/>
              </a:buClr>
              <a:buSzPts val="2500"/>
            </a:pPr>
            <a:r>
              <a:rPr lang="zh-TW" altLang="en-US" sz="1875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altLang="zh-TW" sz="1875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jialing038@tn.edu.tw</a:t>
            </a:r>
            <a:endParaRPr sz="1875" b="1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58" name="Google Shape;958;p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90675" y="2724150"/>
            <a:ext cx="2331876" cy="2331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A96250A-F02B-4710-8D9D-DF77B23FB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81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A422C233-D6F6-48EA-BCA0-0D49A20DD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37" y="73855"/>
            <a:ext cx="7393232" cy="506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04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087" y="-1039626"/>
            <a:ext cx="1818655" cy="2708393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78251" y="-253936"/>
            <a:ext cx="1226966" cy="1226966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0989" y="-4941"/>
            <a:ext cx="3044545" cy="1911083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697193" y="1099335"/>
            <a:ext cx="889281" cy="88928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2167" y="3899057"/>
            <a:ext cx="1833680" cy="1774587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327341" y="4079920"/>
            <a:ext cx="696350" cy="69635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550984" y="550734"/>
            <a:ext cx="4042034" cy="4042034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25213" y="24963"/>
            <a:ext cx="5093576" cy="5093576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542855" y="2674390"/>
            <a:ext cx="4076551" cy="1021022"/>
          </a:xfrm>
          <a:noFill/>
        </p:spPr>
        <p:txBody>
          <a:bodyPr>
            <a:normAutofit/>
          </a:bodyPr>
          <a:lstStyle/>
          <a:p>
            <a:r>
              <a:rPr kumimoji="1" lang="zh-TW" altLang="en-US" sz="3000" b="1" dirty="0">
                <a:solidFill>
                  <a:srgbClr val="0070C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新市國中  郭怡君老師</a:t>
            </a:r>
          </a:p>
          <a:p>
            <a:endParaRPr kumimoji="1" lang="zh-TW" altLang="en-US" sz="1500" dirty="0">
              <a:solidFill>
                <a:srgbClr val="080808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81425" y="1269777"/>
            <a:ext cx="4337037" cy="1613039"/>
          </a:xfrm>
          <a:noFill/>
        </p:spPr>
        <p:txBody>
          <a:bodyPr anchor="ctr">
            <a:normAutofit/>
          </a:bodyPr>
          <a:lstStyle/>
          <a:p>
            <a:r>
              <a:rPr kumimoji="1" lang="en-US" altLang="zh-TW" sz="2700" b="1" dirty="0">
                <a:solidFill>
                  <a:schemeClr val="accent4">
                    <a:lumMod val="75000"/>
                  </a:schemeClr>
                </a:solidFill>
              </a:rPr>
              <a:t>No.23</a:t>
            </a:r>
            <a:endParaRPr kumimoji="1" lang="zh-TW" altLang="en-US" sz="27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2367" y="4093194"/>
            <a:ext cx="1673846" cy="1926608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90045" y="3932659"/>
            <a:ext cx="719989" cy="71998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151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33880"/>
            <a:ext cx="8178799" cy="442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13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55" y="433880"/>
            <a:ext cx="8797327" cy="351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70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0" y="-176940"/>
            <a:ext cx="3664920" cy="1197405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Britannic Bold" panose="020B0903060703020204" pitchFamily="34" charset="0"/>
                <a:ea typeface="Segoe UI Black" panose="020B0A02040204020203" pitchFamily="34" charset="0"/>
              </a:rPr>
              <a:t>Schedule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844964"/>
              </p:ext>
            </p:extLst>
          </p:nvPr>
        </p:nvGraphicFramePr>
        <p:xfrm>
          <a:off x="296260" y="1081014"/>
          <a:ext cx="8551480" cy="2981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49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28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50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時間</a:t>
                      </a:r>
                      <a:r>
                        <a:rPr lang="en-US" altLang="zh-TW" sz="250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	</a:t>
                      </a:r>
                      <a:r>
                        <a:rPr lang="zh-TW" altLang="en-US" sz="250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50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活動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28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dirty="0">
                          <a:solidFill>
                            <a:srgbClr val="0070C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8:30-9:00</a:t>
                      </a:r>
                      <a:endParaRPr lang="zh-TW" altLang="en-US" sz="2500" dirty="0">
                        <a:solidFill>
                          <a:srgbClr val="0070C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500" dirty="0">
                          <a:solidFill>
                            <a:srgbClr val="00206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工作報告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28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dirty="0">
                          <a:solidFill>
                            <a:srgbClr val="0070C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9:00-10:00</a:t>
                      </a:r>
                      <a:endParaRPr lang="zh-TW" altLang="en-US" sz="2500" dirty="0">
                        <a:solidFill>
                          <a:srgbClr val="0070C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500" dirty="0">
                          <a:solidFill>
                            <a:srgbClr val="00206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善化場優良示例分享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2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500" dirty="0">
                          <a:solidFill>
                            <a:srgbClr val="0070C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10:00-10:10</a:t>
                      </a:r>
                      <a:endParaRPr lang="zh-TW" altLang="en-US" sz="2500" dirty="0">
                        <a:solidFill>
                          <a:srgbClr val="0070C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500" dirty="0">
                          <a:solidFill>
                            <a:srgbClr val="00206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中場休息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975506"/>
                  </a:ext>
                </a:extLst>
              </a:tr>
              <a:tr h="48628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dirty="0">
                          <a:solidFill>
                            <a:srgbClr val="0070C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10:10-11:10</a:t>
                      </a:r>
                      <a:endParaRPr lang="zh-TW" altLang="en-US" sz="2500" dirty="0">
                        <a:solidFill>
                          <a:srgbClr val="0070C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itchFamily="34" charset="0"/>
                        <a:buNone/>
                      </a:pPr>
                      <a:r>
                        <a:rPr lang="zh-TW" altLang="en-US" sz="2800" dirty="0">
                          <a:solidFill>
                            <a:srgbClr val="00206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新興場、後壁場示例分享</a:t>
                      </a:r>
                      <a:endParaRPr lang="en-US" altLang="zh-TW" sz="2800" dirty="0">
                        <a:solidFill>
                          <a:srgbClr val="00206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628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dirty="0">
                          <a:solidFill>
                            <a:srgbClr val="0070C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11:10-11:30</a:t>
                      </a:r>
                      <a:endParaRPr lang="zh-TW" altLang="en-US" sz="2500" dirty="0">
                        <a:solidFill>
                          <a:srgbClr val="0070C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solidFill>
                            <a:srgbClr val="00206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綜合座談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39700"/>
            <a:ext cx="84074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11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433879"/>
            <a:ext cx="8323676" cy="427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05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E_ALBUM_21211216_211221_0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2600" y="515403"/>
            <a:ext cx="3968749" cy="4112693"/>
          </a:xfrm>
          <a:prstGeom prst="rect">
            <a:avLst/>
          </a:prstGeom>
        </p:spPr>
      </p:pic>
      <p:pic>
        <p:nvPicPr>
          <p:cNvPr id="3" name="圖片 2" descr="LINE_ALBUM_21211216_211221_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92648" y="602257"/>
            <a:ext cx="3968751" cy="393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98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363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圖片 1" descr="S__4521172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4130" y="0"/>
            <a:ext cx="412303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5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190252"/>
            <a:ext cx="1370728" cy="103274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316609"/>
            <a:ext cx="484026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491355"/>
            <a:ext cx="515604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11062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4586625"/>
            <a:ext cx="1120884" cy="5568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2" y="384569"/>
            <a:ext cx="8669882" cy="4139868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4839857"/>
            <a:ext cx="611177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01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087" y="-1039626"/>
            <a:ext cx="1818655" cy="2708393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78251" y="-253936"/>
            <a:ext cx="1226966" cy="1226966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0989" y="-4941"/>
            <a:ext cx="3044545" cy="1911083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697193" y="1099335"/>
            <a:ext cx="889281" cy="88928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2167" y="3899057"/>
            <a:ext cx="1833680" cy="1774587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327341" y="4079920"/>
            <a:ext cx="696350" cy="69635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550984" y="550734"/>
            <a:ext cx="4042034" cy="4042034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25213" y="24963"/>
            <a:ext cx="5093576" cy="5093576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542855" y="2674390"/>
            <a:ext cx="4076551" cy="1021022"/>
          </a:xfrm>
          <a:noFill/>
        </p:spPr>
        <p:txBody>
          <a:bodyPr>
            <a:normAutofit/>
          </a:bodyPr>
          <a:lstStyle/>
          <a:p>
            <a:r>
              <a:rPr kumimoji="1" lang="zh-TW" altLang="en-US" sz="3000" b="1" dirty="0">
                <a:solidFill>
                  <a:srgbClr val="0070C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善化國中  陳立宙老師</a:t>
            </a:r>
          </a:p>
          <a:p>
            <a:endParaRPr kumimoji="1" lang="zh-TW" altLang="en-US" sz="1500" dirty="0">
              <a:solidFill>
                <a:srgbClr val="080808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81425" y="1269777"/>
            <a:ext cx="4337037" cy="1613039"/>
          </a:xfrm>
          <a:noFill/>
        </p:spPr>
        <p:txBody>
          <a:bodyPr anchor="ctr">
            <a:normAutofit/>
          </a:bodyPr>
          <a:lstStyle/>
          <a:p>
            <a:r>
              <a:rPr kumimoji="1" lang="en-US" altLang="zh-TW" sz="2700" b="1" dirty="0">
                <a:solidFill>
                  <a:schemeClr val="accent4">
                    <a:lumMod val="75000"/>
                  </a:schemeClr>
                </a:solidFill>
              </a:rPr>
              <a:t>No.19</a:t>
            </a:r>
            <a:endParaRPr kumimoji="1" lang="zh-TW" altLang="en-US" sz="27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2367" y="4093194"/>
            <a:ext cx="1673846" cy="1926608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90045" y="3932659"/>
            <a:ext cx="719989" cy="71998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302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" r="-210"/>
          <a:stretch/>
        </p:blipFill>
        <p:spPr>
          <a:xfrm>
            <a:off x="914400" y="128470"/>
            <a:ext cx="7322520" cy="501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859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990600"/>
            <a:ext cx="84328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2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9" y="433880"/>
            <a:ext cx="8794562" cy="366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83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7"/>
          <a:stretch/>
        </p:blipFill>
        <p:spPr>
          <a:xfrm>
            <a:off x="296260" y="586585"/>
            <a:ext cx="8366268" cy="351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72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1670" y="-35603"/>
            <a:ext cx="6777372" cy="573528"/>
          </a:xfrm>
        </p:spPr>
        <p:txBody>
          <a:bodyPr/>
          <a:lstStyle/>
          <a:p>
            <a:pPr algn="ctr"/>
            <a:r>
              <a:rPr lang="zh-TW" altLang="en-US" sz="3200" dirty="0">
                <a:solidFill>
                  <a:schemeClr val="bg2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創發中心必選修課程與時數規劃</a:t>
            </a:r>
            <a:endParaRPr lang="ko-KR" altLang="en-US" sz="3200" dirty="0">
              <a:solidFill>
                <a:schemeClr val="bg2">
                  <a:lumMod val="25000"/>
                </a:schemeClr>
              </a:solidFill>
              <a:latin typeface="標楷體" panose="03000509000000000000" pitchFamily="65" charset="-12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948052" y="1044699"/>
          <a:ext cx="7679943" cy="40747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3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6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289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初階</a:t>
                      </a:r>
                      <a:r>
                        <a:rPr lang="en-US" altLang="zh-TW" sz="2400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zh-TW" altLang="en-US" sz="2400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小時</a:t>
                      </a:r>
                      <a:endParaRPr lang="en-US" altLang="zh-TW" sz="2400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TW" sz="24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400" u="none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必修</a:t>
                      </a:r>
                      <a:r>
                        <a:rPr lang="en-US" altLang="zh-TW" sz="24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en-US" sz="24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門課</a:t>
                      </a:r>
                      <a:r>
                        <a:rPr lang="en-US" altLang="zh-TW" sz="24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2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進階</a:t>
                      </a:r>
                      <a:r>
                        <a:rPr lang="en-US" altLang="zh-TW" sz="2400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zh-TW" altLang="en-US" sz="2400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小時</a:t>
                      </a:r>
                      <a:endParaRPr lang="en-US" altLang="zh-TW" sz="2400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TW" sz="24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4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選修</a:t>
                      </a:r>
                      <a:r>
                        <a:rPr lang="en-US" altLang="zh-TW" sz="24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altLang="en-US" sz="24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小時</a:t>
                      </a:r>
                      <a:r>
                        <a:rPr lang="en-US" altLang="zh-TW" sz="24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+6</a:t>
                      </a:r>
                      <a:r>
                        <a:rPr lang="zh-TW" altLang="en-US" sz="24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小時回流實作分享</a:t>
                      </a:r>
                      <a:r>
                        <a:rPr lang="en-US" altLang="zh-TW" sz="24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2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681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TW" altLang="en-US" sz="23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素養導向教學與評量</a:t>
                      </a:r>
                      <a:endParaRPr lang="en-US" altLang="zh-TW" sz="23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3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多元媒材教材與教法</a:t>
                      </a:r>
                      <a:endParaRPr lang="en-US" altLang="zh-TW" sz="23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9532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altLang="zh-TW" sz="24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zh-TW" altLang="en-US" sz="24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課中差異化教學</a:t>
                      </a:r>
                      <a:r>
                        <a:rPr lang="en-US" altLang="zh-TW" sz="19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(6</a:t>
                      </a:r>
                      <a:r>
                        <a:rPr lang="zh-TW" altLang="en-US" sz="19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小時實體研習</a:t>
                      </a:r>
                      <a:r>
                        <a:rPr lang="en-US" altLang="zh-TW" sz="19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+6</a:t>
                      </a:r>
                      <a:r>
                        <a:rPr lang="zh-TW" altLang="en-US" sz="19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小時返校實踐</a:t>
                      </a:r>
                      <a:r>
                        <a:rPr lang="en-US" altLang="zh-TW" sz="19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342900" indent="-342900">
                        <a:buAutoNum type="arabicPeriod" startAt="2"/>
                      </a:pPr>
                      <a:r>
                        <a:rPr lang="zh-TW" altLang="en-US" sz="2400" b="1" baseline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素養命題與教學</a:t>
                      </a:r>
                      <a:endParaRPr lang="en-US" altLang="zh-TW" sz="2400" b="1" baseline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altLang="zh-TW" sz="19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(6</a:t>
                      </a:r>
                      <a:r>
                        <a:rPr lang="zh-TW" altLang="en-US" sz="19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小時實體研習</a:t>
                      </a:r>
                      <a:r>
                        <a:rPr lang="en-US" altLang="zh-TW" sz="19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+6</a:t>
                      </a:r>
                      <a:r>
                        <a:rPr lang="zh-TW" altLang="en-US" sz="19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小時返校實踐</a:t>
                      </a:r>
                      <a:r>
                        <a:rPr lang="en-US" altLang="zh-TW" sz="19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9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zh-TW" altLang="en-US" sz="16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英語學習扶助教材教法</a:t>
                      </a:r>
                      <a:endParaRPr lang="en-US" altLang="zh-TW" sz="16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TW" altLang="en-US" sz="16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數位科技輔助英語教學</a:t>
                      </a:r>
                      <a:endParaRPr lang="en-US" altLang="zh-TW" sz="16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TW" altLang="en-US" sz="16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英語閱讀策略</a:t>
                      </a:r>
                      <a:endParaRPr lang="en-US" altLang="zh-TW" sz="16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TW" altLang="en-US" sz="16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英語聽說教學設計</a:t>
                      </a:r>
                      <a:endParaRPr lang="en-US" altLang="zh-TW" sz="16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TW" altLang="en-US" sz="16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雙語</a:t>
                      </a:r>
                      <a:r>
                        <a:rPr lang="en-US" altLang="zh-TW" sz="16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16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全英語教學</a:t>
                      </a:r>
                      <a:endParaRPr lang="en-US" altLang="zh-TW" sz="16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TW" altLang="en-US" sz="16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議題融入英語課程設計</a:t>
                      </a:r>
                      <a:endParaRPr lang="en-US" altLang="zh-TW" sz="16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TW" altLang="en-US" sz="16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多元評量設計</a:t>
                      </a:r>
                      <a:endParaRPr lang="en-US" altLang="zh-TW" sz="16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zh-TW" altLang="en-US" sz="16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</a:t>
                      </a:r>
                      <a:r>
                        <a:rPr lang="zh-TW" altLang="en-US" sz="16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每年英語團辦理的研習名稱</a:t>
                      </a:r>
                      <a:r>
                        <a:rPr lang="en-US" altLang="zh-TW" sz="16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6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如：到校服務</a:t>
                      </a:r>
                      <a:r>
                        <a:rPr lang="en-US" altLang="zh-TW" sz="16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altLang="en-US" sz="16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都會</a:t>
                      </a:r>
                      <a:r>
                        <a:rPr lang="zh-TW" altLang="en-US" sz="16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冠上創發中心</a:t>
                      </a:r>
                      <a:r>
                        <a:rPr lang="zh-TW" altLang="en-US" sz="16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主辦，</a:t>
                      </a:r>
                      <a:r>
                        <a:rPr lang="zh-TW" altLang="en-US" sz="16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時數都是被承認的</a:t>
                      </a:r>
                      <a:r>
                        <a:rPr lang="zh-TW" altLang="en-US" sz="16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。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524">
                <a:tc gridSpan="2"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zh-TW" altLang="en-US" sz="10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講師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zh-TW" altLang="en-US" sz="10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TW" altLang="en-US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itchFamily="34" charset="0"/>
                        </a:rPr>
                        <a:t>臺南市國中英語輔導團創思與教學研發核心講師團隊</a:t>
                      </a:r>
                      <a:r>
                        <a:rPr lang="en-US" altLang="zh-TW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itchFamily="34" charset="0"/>
                        </a:rPr>
                        <a:t>/</a:t>
                      </a:r>
                      <a:r>
                        <a:rPr lang="zh-TW" altLang="en-US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itchFamily="34" charset="0"/>
                        </a:rPr>
                        <a:t>專家講師</a:t>
                      </a:r>
                      <a:endParaRPr lang="en-US" altLang="zh-TW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itchFamily="34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968350" y="2419045"/>
            <a:ext cx="2992830" cy="216024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必修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1517900" y="573528"/>
            <a:ext cx="7024430" cy="1411677"/>
            <a:chOff x="0" y="764704"/>
            <a:chExt cx="9144000" cy="2016224"/>
          </a:xfrm>
        </p:grpSpPr>
        <p:sp>
          <p:nvSpPr>
            <p:cNvPr id="3" name="向下箭號圖說文字 2"/>
            <p:cNvSpPr/>
            <p:nvPr/>
          </p:nvSpPr>
          <p:spPr>
            <a:xfrm>
              <a:off x="1115616" y="764704"/>
              <a:ext cx="7200800" cy="792088"/>
            </a:xfrm>
            <a:prstGeom prst="downArrowCallout">
              <a:avLst>
                <a:gd name="adj1" fmla="val 15279"/>
                <a:gd name="adj2" fmla="val 25000"/>
                <a:gd name="adj3" fmla="val 25000"/>
                <a:gd name="adj4" fmla="val 64977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75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三年內</a:t>
              </a:r>
              <a:r>
                <a:rPr kumimoji="0" lang="en-US" altLang="zh-TW" sz="1875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(109-111</a:t>
              </a:r>
              <a:r>
                <a:rPr kumimoji="0" lang="zh-TW" altLang="en-US" sz="1875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學年度</a:t>
              </a:r>
              <a:r>
                <a:rPr kumimoji="0" lang="en-US" altLang="zh-TW" sz="1875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)</a:t>
              </a:r>
              <a:r>
                <a:rPr kumimoji="0" lang="zh-TW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全市國中英語老師完成</a:t>
              </a:r>
              <a:r>
                <a:rPr kumimoji="0" lang="en-US" altLang="zh-TW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36</a:t>
              </a:r>
              <a:r>
                <a:rPr kumimoji="0" lang="zh-TW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小時課程</a:t>
              </a:r>
              <a:endParaRPr kumimoji="0" lang="zh-TW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1556792"/>
              <a:ext cx="9144000" cy="1224136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新細明體" panose="02020500000000000000" pitchFamily="18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73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0"/>
            <a:ext cx="61052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91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2649" y="360045"/>
            <a:ext cx="409359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10.jpg"/>
          <p:cNvPicPr/>
          <p:nvPr/>
        </p:nvPicPr>
        <p:blipFill rotWithShape="1">
          <a:blip r:embed="rId2"/>
          <a:srcRect r="18545" b="-4"/>
          <a:stretch/>
        </p:blipFill>
        <p:spPr>
          <a:xfrm rot="5400000">
            <a:off x="4650295" y="648080"/>
            <a:ext cx="4178299" cy="38473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4093590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1.jpg"/>
          <p:cNvPicPr/>
          <p:nvPr/>
        </p:nvPicPr>
        <p:blipFill rotWithShape="1">
          <a:blip r:embed="rId3"/>
          <a:srcRect l="10187" r="20756" b="2"/>
          <a:stretch/>
        </p:blipFill>
        <p:spPr>
          <a:xfrm>
            <a:off x="480885" y="482600"/>
            <a:ext cx="3847338" cy="417829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174235" y="467893"/>
            <a:ext cx="3130418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新細明體" panose="02020500000000000000" pitchFamily="18" charset="-120"/>
                <a:cs typeface="Microsoft JhengHei" charset="-120"/>
              </a:rPr>
              <a:t>A</a:t>
            </a:r>
            <a:r>
              <a:rPr kumimoji="0" lang="zh-TW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" charset="-120"/>
                <a:cs typeface="Microsoft JhengHei" charset="-120"/>
              </a:rPr>
              <a:t>級同學學生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" charset="-120"/>
                <a:cs typeface="Microsoft JhengHei" charset="-120"/>
              </a:rPr>
              <a:t>(Writer)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" charset="-120"/>
                <a:cs typeface="Microsoft JhengHei" charset="-120"/>
              </a:rPr>
              <a:t>完成之短文</a:t>
            </a:r>
            <a:r>
              <a:rPr kumimoji="0" lang="zh-TW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11603" y="482599"/>
            <a:ext cx="2659639" cy="95410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" charset="-120"/>
                <a:cs typeface="Microsoft JhengHei" charset="-120"/>
              </a:rPr>
              <a:t>教學活動剪影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" charset="-120"/>
                <a:cs typeface="Microsoft JhengHei" charset="-120"/>
              </a:rPr>
              <a:t>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JhengHei" charset="-120"/>
                <a:cs typeface="Microsoft JhengHei" charset="-120"/>
              </a:rPr>
              <a:t>Playing baseball</a:t>
            </a:r>
            <a:r>
              <a:rPr kumimoji="0" lang="zh-TW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1483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190252"/>
            <a:ext cx="1370728" cy="103274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316609"/>
            <a:ext cx="484026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491355"/>
            <a:ext cx="515604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11062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4586625"/>
            <a:ext cx="1120884" cy="5568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741743"/>
            <a:ext cx="8178799" cy="3660012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4839857"/>
            <a:ext cx="611177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2431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9"/>
          <a:stretch/>
        </p:blipFill>
        <p:spPr>
          <a:xfrm>
            <a:off x="1365195" y="891995"/>
            <a:ext cx="6719020" cy="259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819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087" y="-1039626"/>
            <a:ext cx="1818655" cy="2708393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78251" y="-253936"/>
            <a:ext cx="1226966" cy="1226966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0989" y="-4941"/>
            <a:ext cx="3044545" cy="1911083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697193" y="1099335"/>
            <a:ext cx="889281" cy="88928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2167" y="3899057"/>
            <a:ext cx="1833680" cy="1774587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327341" y="4079920"/>
            <a:ext cx="696350" cy="69635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550984" y="550734"/>
            <a:ext cx="4042034" cy="4042034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25213" y="24963"/>
            <a:ext cx="5093576" cy="5093576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542855" y="2674390"/>
            <a:ext cx="4076551" cy="1021022"/>
          </a:xfrm>
          <a:noFill/>
        </p:spPr>
        <p:txBody>
          <a:bodyPr>
            <a:normAutofit/>
          </a:bodyPr>
          <a:lstStyle/>
          <a:p>
            <a:r>
              <a:rPr kumimoji="1" lang="zh-TW" altLang="en-US" sz="3000" b="1" dirty="0">
                <a:solidFill>
                  <a:srgbClr val="0070C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竹橋國中  林金蘭老師</a:t>
            </a:r>
          </a:p>
          <a:p>
            <a:endParaRPr kumimoji="1" lang="zh-TW" altLang="en-US" sz="1500" dirty="0">
              <a:solidFill>
                <a:srgbClr val="080808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81425" y="1269777"/>
            <a:ext cx="4337037" cy="1613039"/>
          </a:xfrm>
          <a:noFill/>
        </p:spPr>
        <p:txBody>
          <a:bodyPr anchor="ctr">
            <a:normAutofit/>
          </a:bodyPr>
          <a:lstStyle/>
          <a:p>
            <a:r>
              <a:rPr kumimoji="1" lang="en-US" altLang="zh-TW" sz="2700" b="1">
                <a:solidFill>
                  <a:schemeClr val="accent4">
                    <a:lumMod val="75000"/>
                  </a:schemeClr>
                </a:solidFill>
              </a:rPr>
              <a:t>No.</a:t>
            </a:r>
            <a:r>
              <a:rPr kumimoji="1" lang="en-US" altLang="zh-TW" sz="2700" b="1" dirty="0">
                <a:solidFill>
                  <a:schemeClr val="accent4">
                    <a:lumMod val="75000"/>
                  </a:schemeClr>
                </a:solidFill>
              </a:rPr>
              <a:t>1</a:t>
            </a:r>
            <a:endParaRPr kumimoji="1" lang="zh-TW" altLang="en-US" sz="27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2367" y="4093194"/>
            <a:ext cx="1673846" cy="1926608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90045" y="3932659"/>
            <a:ext cx="719989" cy="71998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8460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5"/>
          <a:stretch/>
        </p:blipFill>
        <p:spPr>
          <a:xfrm>
            <a:off x="0" y="433880"/>
            <a:ext cx="9144000" cy="184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275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0" b="-12307"/>
          <a:stretch/>
        </p:blipFill>
        <p:spPr>
          <a:xfrm>
            <a:off x="296260" y="281175"/>
            <a:ext cx="8640777" cy="4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04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190252"/>
            <a:ext cx="1370728" cy="103274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316609"/>
            <a:ext cx="484026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491355"/>
            <a:ext cx="515604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11062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4586625"/>
            <a:ext cx="1120884" cy="5568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216363"/>
            <a:ext cx="8178799" cy="4623493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4839857"/>
            <a:ext cx="611177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5094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75" b="1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190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175"/>
            <a:ext cx="9144000" cy="4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26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/>
          </p:cNvSpPr>
          <p:nvPr/>
        </p:nvSpPr>
        <p:spPr>
          <a:xfrm>
            <a:off x="296260" y="2540203"/>
            <a:ext cx="8398775" cy="198516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華康POP2體W9(P)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33D964-E08E-472A-AC6A-DBCFCC519787}"/>
              </a:ext>
            </a:extLst>
          </p:cNvPr>
          <p:cNvSpPr txBox="1">
            <a:spLocks/>
          </p:cNvSpPr>
          <p:nvPr/>
        </p:nvSpPr>
        <p:spPr>
          <a:xfrm>
            <a:off x="448965" y="1960930"/>
            <a:ext cx="8398775" cy="198516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華康超明體" panose="02020C09000000000000" pitchFamily="49" charset="-120"/>
                <a:ea typeface="華康超明體" panose="02020C09000000000000" pitchFamily="49" charset="-120"/>
                <a:cs typeface="+mn-cs"/>
              </a:rPr>
              <a:t>善化場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華康超明體" panose="02020C09000000000000" pitchFamily="49" charset="-120"/>
                <a:ea typeface="華康超明體" panose="02020C09000000000000" pitchFamily="49" charset="-120"/>
                <a:cs typeface="+mn-cs"/>
              </a:rPr>
              <a:t>優良設計示例分享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華康超明體" panose="02020C09000000000000" pitchFamily="49" charset="-120"/>
              <a:ea typeface="華康超明體" panose="02020C09000000000000" pitchFamily="49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華康超明體" panose="02020C09000000000000" pitchFamily="49" charset="-120"/>
              <a:ea typeface="華康超明體" panose="02020C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33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48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0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0"/>
          <a:stretch/>
        </p:blipFill>
        <p:spPr>
          <a:xfrm>
            <a:off x="16652" y="586585"/>
            <a:ext cx="9144000" cy="411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908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586"/>
            <a:ext cx="9144000" cy="397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365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/>
          </p:cNvSpPr>
          <p:nvPr/>
        </p:nvSpPr>
        <p:spPr>
          <a:xfrm>
            <a:off x="296260" y="2540203"/>
            <a:ext cx="8398775" cy="198516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華康POP2體W9(P)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33D964-E08E-472A-AC6A-DBCFCC519787}"/>
              </a:ext>
            </a:extLst>
          </p:cNvPr>
          <p:cNvSpPr txBox="1">
            <a:spLocks/>
          </p:cNvSpPr>
          <p:nvPr/>
        </p:nvSpPr>
        <p:spPr>
          <a:xfrm>
            <a:off x="448965" y="1960930"/>
            <a:ext cx="8398775" cy="198516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華康超明體" panose="02020C09000000000000" pitchFamily="49" charset="-120"/>
                <a:ea typeface="華康超明體" panose="02020C09000000000000" pitchFamily="49" charset="-120"/>
                <a:cs typeface="+mn-cs"/>
              </a:rPr>
              <a:t>後壁場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華康超明體" panose="02020C09000000000000" pitchFamily="49" charset="-120"/>
                <a:ea typeface="華康超明體" panose="02020C09000000000000" pitchFamily="49" charset="-120"/>
                <a:cs typeface="+mn-cs"/>
              </a:rPr>
              <a:t>優良設計示例分享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華康超明體" panose="02020C09000000000000" pitchFamily="49" charset="-120"/>
              <a:ea typeface="華康超明體" panose="02020C09000000000000" pitchFamily="49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華康超明體" panose="02020C09000000000000" pitchFamily="49" charset="-120"/>
              <a:ea typeface="華康超明體" panose="02020C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17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087" y="-1039626"/>
            <a:ext cx="1818655" cy="2708393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78251" y="-253936"/>
            <a:ext cx="1226966" cy="1226966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0989" y="-4941"/>
            <a:ext cx="3044545" cy="1911083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697193" y="1099335"/>
            <a:ext cx="889281" cy="88928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2167" y="3899057"/>
            <a:ext cx="1833680" cy="1774587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327341" y="4079920"/>
            <a:ext cx="696350" cy="69635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550984" y="550734"/>
            <a:ext cx="4042034" cy="4042034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25213" y="24963"/>
            <a:ext cx="5093576" cy="5093576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542855" y="2674390"/>
            <a:ext cx="4076551" cy="1021022"/>
          </a:xfrm>
          <a:noFill/>
        </p:spPr>
        <p:txBody>
          <a:bodyPr>
            <a:normAutofit/>
          </a:bodyPr>
          <a:lstStyle/>
          <a:p>
            <a:r>
              <a:rPr kumimoji="1" lang="zh-TW" altLang="en-US" sz="3000" b="1" dirty="0">
                <a:solidFill>
                  <a:srgbClr val="0070C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六甲國中  李孟儒老師</a:t>
            </a:r>
          </a:p>
          <a:p>
            <a:endParaRPr kumimoji="1" lang="zh-TW" altLang="en-US" sz="1500" dirty="0">
              <a:solidFill>
                <a:srgbClr val="080808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389724" y="1269777"/>
            <a:ext cx="4337037" cy="1613039"/>
          </a:xfrm>
          <a:noFill/>
        </p:spPr>
        <p:txBody>
          <a:bodyPr anchor="ctr">
            <a:normAutofit/>
          </a:bodyPr>
          <a:lstStyle/>
          <a:p>
            <a:r>
              <a:rPr kumimoji="1" lang="en-US" altLang="zh-TW" sz="2700" b="1" dirty="0">
                <a:solidFill>
                  <a:schemeClr val="accent4">
                    <a:lumMod val="75000"/>
                  </a:schemeClr>
                </a:solidFill>
              </a:rPr>
              <a:t>No.2</a:t>
            </a:r>
            <a:endParaRPr kumimoji="1" lang="zh-TW" altLang="en-US" sz="27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2367" y="4093194"/>
            <a:ext cx="1673846" cy="1926608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90045" y="3932659"/>
            <a:ext cx="719989" cy="71998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914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66" y="1733527"/>
            <a:ext cx="7578699" cy="202671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81322" y="602348"/>
            <a:ext cx="282962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3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教學目的簡述 </a:t>
            </a:r>
            <a:endParaRPr kumimoji="0" lang="zh-TW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64898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6"/>
          <a:stretch/>
        </p:blipFill>
        <p:spPr>
          <a:xfrm>
            <a:off x="157603" y="767841"/>
            <a:ext cx="8813403" cy="291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821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圖片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9" b="14071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195623" y="140992"/>
            <a:ext cx="3993401" cy="6001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3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設計自己的夢想住家</a:t>
            </a:r>
            <a:endParaRPr kumimoji="0" lang="zh-TW" altLang="en-US" sz="33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664809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圖片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3" b="1911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083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087" y="-1039626"/>
            <a:ext cx="1818655" cy="2708393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78251" y="-253936"/>
            <a:ext cx="1226966" cy="1226966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0989" y="-4941"/>
            <a:ext cx="3044545" cy="1911083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697193" y="1099335"/>
            <a:ext cx="889281" cy="88928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2167" y="3899057"/>
            <a:ext cx="1833680" cy="1774587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327341" y="4079920"/>
            <a:ext cx="696350" cy="69635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550984" y="550734"/>
            <a:ext cx="4042034" cy="4042034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25213" y="24963"/>
            <a:ext cx="5093576" cy="5093576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542855" y="2674390"/>
            <a:ext cx="4076551" cy="1021022"/>
          </a:xfrm>
          <a:noFill/>
        </p:spPr>
        <p:txBody>
          <a:bodyPr>
            <a:normAutofit/>
          </a:bodyPr>
          <a:lstStyle/>
          <a:p>
            <a:r>
              <a:rPr kumimoji="1" lang="zh-TW" altLang="en-US" sz="3000" b="1" dirty="0">
                <a:solidFill>
                  <a:srgbClr val="0070C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新東國中  曾伊束老師</a:t>
            </a:r>
          </a:p>
          <a:p>
            <a:endParaRPr kumimoji="1" lang="zh-TW" altLang="en-US" sz="1500" dirty="0">
              <a:solidFill>
                <a:srgbClr val="080808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389724" y="1269777"/>
            <a:ext cx="4337037" cy="1613039"/>
          </a:xfrm>
          <a:noFill/>
        </p:spPr>
        <p:txBody>
          <a:bodyPr anchor="ctr">
            <a:normAutofit/>
          </a:bodyPr>
          <a:lstStyle/>
          <a:p>
            <a:r>
              <a:rPr kumimoji="1" lang="en-US" altLang="zh-TW" sz="2700" b="1" dirty="0">
                <a:solidFill>
                  <a:schemeClr val="accent4">
                    <a:lumMod val="75000"/>
                  </a:schemeClr>
                </a:solidFill>
              </a:rPr>
              <a:t>No.14</a:t>
            </a:r>
            <a:endParaRPr kumimoji="1" lang="zh-TW" altLang="en-US" sz="27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2367" y="4093194"/>
            <a:ext cx="1673846" cy="1926608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90045" y="3932659"/>
            <a:ext cx="719989" cy="71998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83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087" y="-1039626"/>
            <a:ext cx="1818655" cy="2708393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78251" y="-253936"/>
            <a:ext cx="1226966" cy="1226966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0989" y="-4941"/>
            <a:ext cx="3044545" cy="1911083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697193" y="1099335"/>
            <a:ext cx="889281" cy="88928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2167" y="3899057"/>
            <a:ext cx="1833680" cy="1774587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327341" y="4079920"/>
            <a:ext cx="696350" cy="69635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550984" y="550734"/>
            <a:ext cx="4042034" cy="4042034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25213" y="24963"/>
            <a:ext cx="5093576" cy="5093576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542855" y="2674390"/>
            <a:ext cx="4076551" cy="1021022"/>
          </a:xfrm>
          <a:noFill/>
        </p:spPr>
        <p:txBody>
          <a:bodyPr>
            <a:normAutofit/>
          </a:bodyPr>
          <a:lstStyle/>
          <a:p>
            <a:r>
              <a:rPr kumimoji="1" lang="zh-TW" altLang="en-US" sz="3000" b="1" dirty="0">
                <a:solidFill>
                  <a:srgbClr val="0070C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善化國中  林靜欣老師</a:t>
            </a:r>
          </a:p>
          <a:p>
            <a:endParaRPr kumimoji="1" lang="zh-TW" altLang="en-US" sz="1500" dirty="0">
              <a:solidFill>
                <a:srgbClr val="080808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81425" y="1269777"/>
            <a:ext cx="4337037" cy="1613039"/>
          </a:xfrm>
          <a:noFill/>
        </p:spPr>
        <p:txBody>
          <a:bodyPr anchor="ctr">
            <a:normAutofit/>
          </a:bodyPr>
          <a:lstStyle/>
          <a:p>
            <a:r>
              <a:rPr kumimoji="1" lang="en-US" altLang="zh-TW" sz="2700" b="1" dirty="0">
                <a:solidFill>
                  <a:schemeClr val="accent4">
                    <a:lumMod val="75000"/>
                  </a:schemeClr>
                </a:solidFill>
              </a:rPr>
              <a:t>No.16</a:t>
            </a:r>
            <a:endParaRPr kumimoji="1" lang="zh-TW" altLang="en-US" sz="27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2367" y="4093194"/>
            <a:ext cx="1673846" cy="1926608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90045" y="3932659"/>
            <a:ext cx="719989" cy="71998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883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C5FB7E8-B636-40FA-BE8D-48145C0F5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9144000" cy="1721429"/>
          </a:xfrm>
          <a:custGeom>
            <a:avLst/>
            <a:gdLst>
              <a:gd name="connsiteX0" fmla="*/ 12160143 w 12192000"/>
              <a:gd name="connsiteY0" fmla="*/ 831692 h 2079137"/>
              <a:gd name="connsiteX1" fmla="*/ 12159112 w 12192000"/>
              <a:gd name="connsiteY1" fmla="*/ 833361 h 2079137"/>
              <a:gd name="connsiteX2" fmla="*/ 12158912 w 12192000"/>
              <a:gd name="connsiteY2" fmla="*/ 832430 h 2079137"/>
              <a:gd name="connsiteX3" fmla="*/ 0 w 12192000"/>
              <a:gd name="connsiteY3" fmla="*/ 0 h 2079137"/>
              <a:gd name="connsiteX4" fmla="*/ 12192000 w 12192000"/>
              <a:gd name="connsiteY4" fmla="*/ 0 h 2079137"/>
              <a:gd name="connsiteX5" fmla="*/ 12192000 w 12192000"/>
              <a:gd name="connsiteY5" fmla="*/ 558063 h 2079137"/>
              <a:gd name="connsiteX6" fmla="*/ 12189259 w 12192000"/>
              <a:gd name="connsiteY6" fmla="*/ 810508 h 2079137"/>
              <a:gd name="connsiteX7" fmla="*/ 12170847 w 12192000"/>
              <a:gd name="connsiteY7" fmla="*/ 825280 h 2079137"/>
              <a:gd name="connsiteX8" fmla="*/ 12160143 w 12192000"/>
              <a:gd name="connsiteY8" fmla="*/ 831692 h 2079137"/>
              <a:gd name="connsiteX9" fmla="*/ 12163806 w 12192000"/>
              <a:gd name="connsiteY9" fmla="*/ 825759 h 2079137"/>
              <a:gd name="connsiteX10" fmla="*/ 12056557 w 12192000"/>
              <a:gd name="connsiteY10" fmla="*/ 810176 h 2079137"/>
              <a:gd name="connsiteX11" fmla="*/ 11900316 w 12192000"/>
              <a:gd name="connsiteY11" fmla="*/ 789618 h 2079137"/>
              <a:gd name="connsiteX12" fmla="*/ 11791206 w 12192000"/>
              <a:gd name="connsiteY12" fmla="*/ 824176 h 2079137"/>
              <a:gd name="connsiteX13" fmla="*/ 11659257 w 12192000"/>
              <a:gd name="connsiteY13" fmla="*/ 800841 h 2079137"/>
              <a:gd name="connsiteX14" fmla="*/ 11569789 w 12192000"/>
              <a:gd name="connsiteY14" fmla="*/ 797135 h 2079137"/>
              <a:gd name="connsiteX15" fmla="*/ 11367885 w 12192000"/>
              <a:gd name="connsiteY15" fmla="*/ 791985 h 2079137"/>
              <a:gd name="connsiteX16" fmla="*/ 11174663 w 12192000"/>
              <a:gd name="connsiteY16" fmla="*/ 788721 h 2079137"/>
              <a:gd name="connsiteX17" fmla="*/ 11068220 w 12192000"/>
              <a:gd name="connsiteY17" fmla="*/ 786994 h 2079137"/>
              <a:gd name="connsiteX18" fmla="*/ 10893266 w 12192000"/>
              <a:gd name="connsiteY18" fmla="*/ 794013 h 2079137"/>
              <a:gd name="connsiteX19" fmla="*/ 10844025 w 12192000"/>
              <a:gd name="connsiteY19" fmla="*/ 789857 h 2079137"/>
              <a:gd name="connsiteX20" fmla="*/ 10814353 w 12192000"/>
              <a:gd name="connsiteY20" fmla="*/ 789010 h 2079137"/>
              <a:gd name="connsiteX21" fmla="*/ 10748393 w 12192000"/>
              <a:gd name="connsiteY21" fmla="*/ 806738 h 2079137"/>
              <a:gd name="connsiteX22" fmla="*/ 10468256 w 12192000"/>
              <a:gd name="connsiteY22" fmla="*/ 778733 h 2079137"/>
              <a:gd name="connsiteX23" fmla="*/ 10256131 w 12192000"/>
              <a:gd name="connsiteY23" fmla="*/ 788332 h 2079137"/>
              <a:gd name="connsiteX24" fmla="*/ 10177442 w 12192000"/>
              <a:gd name="connsiteY24" fmla="*/ 777371 h 2079137"/>
              <a:gd name="connsiteX25" fmla="*/ 10006086 w 12192000"/>
              <a:gd name="connsiteY25" fmla="*/ 792651 h 2079137"/>
              <a:gd name="connsiteX26" fmla="*/ 9952382 w 12192000"/>
              <a:gd name="connsiteY26" fmla="*/ 815411 h 2079137"/>
              <a:gd name="connsiteX27" fmla="*/ 9926457 w 12192000"/>
              <a:gd name="connsiteY27" fmla="*/ 827295 h 2079137"/>
              <a:gd name="connsiteX28" fmla="*/ 9843405 w 12192000"/>
              <a:gd name="connsiteY28" fmla="*/ 867046 h 2079137"/>
              <a:gd name="connsiteX29" fmla="*/ 9830866 w 12192000"/>
              <a:gd name="connsiteY29" fmla="*/ 875047 h 2079137"/>
              <a:gd name="connsiteX30" fmla="*/ 9801807 w 12192000"/>
              <a:gd name="connsiteY30" fmla="*/ 872272 h 2079137"/>
              <a:gd name="connsiteX31" fmla="*/ 9785653 w 12192000"/>
              <a:gd name="connsiteY31" fmla="*/ 861743 h 2079137"/>
              <a:gd name="connsiteX32" fmla="*/ 9781177 w 12192000"/>
              <a:gd name="connsiteY32" fmla="*/ 864820 h 2079137"/>
              <a:gd name="connsiteX33" fmla="*/ 9768640 w 12192000"/>
              <a:gd name="connsiteY33" fmla="*/ 869379 h 2079137"/>
              <a:gd name="connsiteX34" fmla="*/ 9712211 w 12192000"/>
              <a:gd name="connsiteY34" fmla="*/ 900283 h 2079137"/>
              <a:gd name="connsiteX35" fmla="*/ 9689465 w 12192000"/>
              <a:gd name="connsiteY35" fmla="*/ 899268 h 2079137"/>
              <a:gd name="connsiteX36" fmla="*/ 9600339 w 12192000"/>
              <a:gd name="connsiteY36" fmla="*/ 922112 h 2079137"/>
              <a:gd name="connsiteX37" fmla="*/ 9582850 w 12192000"/>
              <a:gd name="connsiteY37" fmla="*/ 925510 h 2079137"/>
              <a:gd name="connsiteX38" fmla="*/ 9549638 w 12192000"/>
              <a:gd name="connsiteY38" fmla="*/ 940845 h 2079137"/>
              <a:gd name="connsiteX39" fmla="*/ 9539471 w 12192000"/>
              <a:gd name="connsiteY39" fmla="*/ 941799 h 2079137"/>
              <a:gd name="connsiteX40" fmla="*/ 9505592 w 12192000"/>
              <a:gd name="connsiteY40" fmla="*/ 955533 h 2079137"/>
              <a:gd name="connsiteX41" fmla="*/ 9432569 w 12192000"/>
              <a:gd name="connsiteY41" fmla="*/ 985377 h 2079137"/>
              <a:gd name="connsiteX42" fmla="*/ 9414216 w 12192000"/>
              <a:gd name="connsiteY42" fmla="*/ 992655 h 2079137"/>
              <a:gd name="connsiteX43" fmla="*/ 9397106 w 12192000"/>
              <a:gd name="connsiteY43" fmla="*/ 992980 h 2079137"/>
              <a:gd name="connsiteX44" fmla="*/ 9305108 w 12192000"/>
              <a:gd name="connsiteY44" fmla="*/ 1007767 h 2079137"/>
              <a:gd name="connsiteX45" fmla="*/ 9282434 w 12192000"/>
              <a:gd name="connsiteY45" fmla="*/ 1007523 h 2079137"/>
              <a:gd name="connsiteX46" fmla="*/ 9271941 w 12192000"/>
              <a:gd name="connsiteY46" fmla="*/ 1002839 h 2079137"/>
              <a:gd name="connsiteX47" fmla="*/ 9238227 w 12192000"/>
              <a:gd name="connsiteY47" fmla="*/ 1017668 h 2079137"/>
              <a:gd name="connsiteX48" fmla="*/ 9184265 w 12192000"/>
              <a:gd name="connsiteY48" fmla="*/ 1031275 h 2079137"/>
              <a:gd name="connsiteX49" fmla="*/ 9159000 w 12192000"/>
              <a:gd name="connsiteY49" fmla="*/ 1039569 h 2079137"/>
              <a:gd name="connsiteX50" fmla="*/ 9137031 w 12192000"/>
              <a:gd name="connsiteY50" fmla="*/ 1038699 h 2079137"/>
              <a:gd name="connsiteX51" fmla="*/ 9015702 w 12192000"/>
              <a:gd name="connsiteY51" fmla="*/ 1051400 h 2079137"/>
              <a:gd name="connsiteX52" fmla="*/ 8971403 w 12192000"/>
              <a:gd name="connsiteY52" fmla="*/ 1040542 h 2079137"/>
              <a:gd name="connsiteX53" fmla="*/ 8961826 w 12192000"/>
              <a:gd name="connsiteY53" fmla="*/ 1045364 h 2079137"/>
              <a:gd name="connsiteX54" fmla="*/ 8888623 w 12192000"/>
              <a:gd name="connsiteY54" fmla="*/ 1053908 h 2079137"/>
              <a:gd name="connsiteX55" fmla="*/ 8841066 w 12192000"/>
              <a:gd name="connsiteY55" fmla="*/ 1060421 h 2079137"/>
              <a:gd name="connsiteX56" fmla="*/ 8752342 w 12192000"/>
              <a:gd name="connsiteY56" fmla="*/ 1080646 h 2079137"/>
              <a:gd name="connsiteX57" fmla="*/ 8699139 w 12192000"/>
              <a:gd name="connsiteY57" fmla="*/ 1087885 h 2079137"/>
              <a:gd name="connsiteX58" fmla="*/ 8667273 w 12192000"/>
              <a:gd name="connsiteY58" fmla="*/ 1092062 h 2079137"/>
              <a:gd name="connsiteX59" fmla="*/ 8586064 w 12192000"/>
              <a:gd name="connsiteY59" fmla="*/ 1114603 h 2079137"/>
              <a:gd name="connsiteX60" fmla="*/ 8460312 w 12192000"/>
              <a:gd name="connsiteY60" fmla="*/ 1179878 h 2079137"/>
              <a:gd name="connsiteX61" fmla="*/ 8419023 w 12192000"/>
              <a:gd name="connsiteY61" fmla="*/ 1191748 h 2079137"/>
              <a:gd name="connsiteX62" fmla="*/ 8410939 w 12192000"/>
              <a:gd name="connsiteY62" fmla="*/ 1189696 h 2079137"/>
              <a:gd name="connsiteX63" fmla="*/ 8362040 w 12192000"/>
              <a:gd name="connsiteY63" fmla="*/ 1220820 h 2079137"/>
              <a:gd name="connsiteX64" fmla="*/ 8273677 w 12192000"/>
              <a:gd name="connsiteY64" fmla="*/ 1236495 h 2079137"/>
              <a:gd name="connsiteX65" fmla="*/ 8204283 w 12192000"/>
              <a:gd name="connsiteY65" fmla="*/ 1243537 h 2079137"/>
              <a:gd name="connsiteX66" fmla="*/ 8166550 w 12192000"/>
              <a:gd name="connsiteY66" fmla="*/ 1249551 h 2079137"/>
              <a:gd name="connsiteX67" fmla="*/ 8137785 w 12192000"/>
              <a:gd name="connsiteY67" fmla="*/ 1251636 h 2079137"/>
              <a:gd name="connsiteX68" fmla="*/ 8071596 w 12192000"/>
              <a:gd name="connsiteY68" fmla="*/ 1269274 h 2079137"/>
              <a:gd name="connsiteX69" fmla="*/ 7964816 w 12192000"/>
              <a:gd name="connsiteY69" fmla="*/ 1303668 h 2079137"/>
              <a:gd name="connsiteX70" fmla="*/ 7941495 w 12192000"/>
              <a:gd name="connsiteY70" fmla="*/ 1309821 h 2079137"/>
              <a:gd name="connsiteX71" fmla="*/ 7919123 w 12192000"/>
              <a:gd name="connsiteY71" fmla="*/ 1310466 h 2079137"/>
              <a:gd name="connsiteX72" fmla="*/ 7911902 w 12192000"/>
              <a:gd name="connsiteY72" fmla="*/ 1306569 h 2079137"/>
              <a:gd name="connsiteX73" fmla="*/ 7898703 w 12192000"/>
              <a:gd name="connsiteY73" fmla="*/ 1309208 h 2079137"/>
              <a:gd name="connsiteX74" fmla="*/ 7894703 w 12192000"/>
              <a:gd name="connsiteY74" fmla="*/ 1308939 h 2079137"/>
              <a:gd name="connsiteX75" fmla="*/ 7872267 w 12192000"/>
              <a:gd name="connsiteY75" fmla="*/ 1308370 h 2079137"/>
              <a:gd name="connsiteX76" fmla="*/ 7836454 w 12192000"/>
              <a:gd name="connsiteY76" fmla="*/ 1331265 h 2079137"/>
              <a:gd name="connsiteX77" fmla="*/ 7782451 w 12192000"/>
              <a:gd name="connsiteY77" fmla="*/ 1339601 h 2079137"/>
              <a:gd name="connsiteX78" fmla="*/ 7542969 w 12192000"/>
              <a:gd name="connsiteY78" fmla="*/ 1372495 h 2079137"/>
              <a:gd name="connsiteX79" fmla="*/ 7476832 w 12192000"/>
              <a:gd name="connsiteY79" fmla="*/ 1431655 h 2079137"/>
              <a:gd name="connsiteX80" fmla="*/ 7370237 w 12192000"/>
              <a:gd name="connsiteY80" fmla="*/ 1474339 h 2079137"/>
              <a:gd name="connsiteX81" fmla="*/ 7222223 w 12192000"/>
              <a:gd name="connsiteY81" fmla="*/ 1510199 h 2079137"/>
              <a:gd name="connsiteX82" fmla="*/ 7215703 w 12192000"/>
              <a:gd name="connsiteY82" fmla="*/ 1520424 h 2079137"/>
              <a:gd name="connsiteX83" fmla="*/ 7204548 w 12192000"/>
              <a:gd name="connsiteY83" fmla="*/ 1528145 h 2079137"/>
              <a:gd name="connsiteX84" fmla="*/ 7202038 w 12192000"/>
              <a:gd name="connsiteY84" fmla="*/ 1527954 h 2079137"/>
              <a:gd name="connsiteX85" fmla="*/ 7173860 w 12192000"/>
              <a:gd name="connsiteY85" fmla="*/ 1541605 h 2079137"/>
              <a:gd name="connsiteX86" fmla="*/ 7155079 w 12192000"/>
              <a:gd name="connsiteY86" fmla="*/ 1552495 h 2079137"/>
              <a:gd name="connsiteX87" fmla="*/ 7149757 w 12192000"/>
              <a:gd name="connsiteY87" fmla="*/ 1552732 h 2079137"/>
              <a:gd name="connsiteX88" fmla="*/ 7104804 w 12192000"/>
              <a:gd name="connsiteY88" fmla="*/ 1565792 h 2079137"/>
              <a:gd name="connsiteX89" fmla="*/ 7082824 w 12192000"/>
              <a:gd name="connsiteY89" fmla="*/ 1567947 h 2079137"/>
              <a:gd name="connsiteX90" fmla="*/ 7021520 w 12192000"/>
              <a:gd name="connsiteY90" fmla="*/ 1562334 h 2079137"/>
              <a:gd name="connsiteX91" fmla="*/ 6988956 w 12192000"/>
              <a:gd name="connsiteY91" fmla="*/ 1576442 h 2079137"/>
              <a:gd name="connsiteX92" fmla="*/ 6981922 w 12192000"/>
              <a:gd name="connsiteY92" fmla="*/ 1578821 h 2079137"/>
              <a:gd name="connsiteX93" fmla="*/ 6981583 w 12192000"/>
              <a:gd name="connsiteY93" fmla="*/ 1578678 h 2079137"/>
              <a:gd name="connsiteX94" fmla="*/ 6973762 w 12192000"/>
              <a:gd name="connsiteY94" fmla="*/ 1580811 h 2079137"/>
              <a:gd name="connsiteX95" fmla="*/ 6969093 w 12192000"/>
              <a:gd name="connsiteY95" fmla="*/ 1583157 h 2079137"/>
              <a:gd name="connsiteX96" fmla="*/ 6890037 w 12192000"/>
              <a:gd name="connsiteY96" fmla="*/ 1575825 h 2079137"/>
              <a:gd name="connsiteX97" fmla="*/ 6785054 w 12192000"/>
              <a:gd name="connsiteY97" fmla="*/ 1582200 h 2079137"/>
              <a:gd name="connsiteX98" fmla="*/ 6681692 w 12192000"/>
              <a:gd name="connsiteY98" fmla="*/ 1591296 h 2079137"/>
              <a:gd name="connsiteX99" fmla="*/ 6644556 w 12192000"/>
              <a:gd name="connsiteY99" fmla="*/ 1595940 h 2079137"/>
              <a:gd name="connsiteX100" fmla="*/ 6577106 w 12192000"/>
              <a:gd name="connsiteY100" fmla="*/ 1598261 h 2079137"/>
              <a:gd name="connsiteX101" fmla="*/ 6544183 w 12192000"/>
              <a:gd name="connsiteY101" fmla="*/ 1596149 h 2079137"/>
              <a:gd name="connsiteX102" fmla="*/ 6540921 w 12192000"/>
              <a:gd name="connsiteY102" fmla="*/ 1593857 h 2079137"/>
              <a:gd name="connsiteX103" fmla="*/ 6535046 w 12192000"/>
              <a:gd name="connsiteY103" fmla="*/ 1593283 h 2079137"/>
              <a:gd name="connsiteX104" fmla="*/ 6519853 w 12192000"/>
              <a:gd name="connsiteY104" fmla="*/ 1595771 h 2079137"/>
              <a:gd name="connsiteX105" fmla="*/ 6514280 w 12192000"/>
              <a:gd name="connsiteY105" fmla="*/ 1597376 h 2079137"/>
              <a:gd name="connsiteX106" fmla="*/ 6505824 w 12192000"/>
              <a:gd name="connsiteY106" fmla="*/ 1598298 h 2079137"/>
              <a:gd name="connsiteX107" fmla="*/ 6505573 w 12192000"/>
              <a:gd name="connsiteY107" fmla="*/ 1598109 h 2079137"/>
              <a:gd name="connsiteX108" fmla="*/ 6497741 w 12192000"/>
              <a:gd name="connsiteY108" fmla="*/ 1599392 h 2079137"/>
              <a:gd name="connsiteX109" fmla="*/ 6459992 w 12192000"/>
              <a:gd name="connsiteY109" fmla="*/ 1608358 h 2079137"/>
              <a:gd name="connsiteX110" fmla="*/ 6404572 w 12192000"/>
              <a:gd name="connsiteY110" fmla="*/ 1593771 h 2079137"/>
              <a:gd name="connsiteX111" fmla="*/ 6382671 w 12192000"/>
              <a:gd name="connsiteY111" fmla="*/ 1592612 h 2079137"/>
              <a:gd name="connsiteX112" fmla="*/ 6369843 w 12192000"/>
              <a:gd name="connsiteY112" fmla="*/ 1590015 h 2079137"/>
              <a:gd name="connsiteX113" fmla="*/ 6269740 w 12192000"/>
              <a:gd name="connsiteY113" fmla="*/ 1614633 h 2079137"/>
              <a:gd name="connsiteX114" fmla="*/ 6255405 w 12192000"/>
              <a:gd name="connsiteY114" fmla="*/ 1620529 h 2079137"/>
              <a:gd name="connsiteX115" fmla="*/ 6244248 w 12192000"/>
              <a:gd name="connsiteY115" fmla="*/ 1629561 h 2079137"/>
              <a:gd name="connsiteX116" fmla="*/ 6086396 w 12192000"/>
              <a:gd name="connsiteY116" fmla="*/ 1642666 h 2079137"/>
              <a:gd name="connsiteX117" fmla="*/ 5867429 w 12192000"/>
              <a:gd name="connsiteY117" fmla="*/ 1695554 h 2079137"/>
              <a:gd name="connsiteX118" fmla="*/ 5772864 w 12192000"/>
              <a:gd name="connsiteY118" fmla="*/ 1689002 h 2079137"/>
              <a:gd name="connsiteX119" fmla="*/ 5629833 w 12192000"/>
              <a:gd name="connsiteY119" fmla="*/ 1713273 h 2079137"/>
              <a:gd name="connsiteX120" fmla="*/ 5504771 w 12192000"/>
              <a:gd name="connsiteY120" fmla="*/ 1725744 h 2079137"/>
              <a:gd name="connsiteX121" fmla="*/ 5490967 w 12192000"/>
              <a:gd name="connsiteY121" fmla="*/ 1726367 h 2079137"/>
              <a:gd name="connsiteX122" fmla="*/ 5486015 w 12192000"/>
              <a:gd name="connsiteY122" fmla="*/ 1721481 h 2079137"/>
              <a:gd name="connsiteX123" fmla="*/ 5439364 w 12192000"/>
              <a:gd name="connsiteY123" fmla="*/ 1721349 h 2079137"/>
              <a:gd name="connsiteX124" fmla="*/ 5350025 w 12192000"/>
              <a:gd name="connsiteY124" fmla="*/ 1729885 h 2079137"/>
              <a:gd name="connsiteX125" fmla="*/ 5336104 w 12192000"/>
              <a:gd name="connsiteY125" fmla="*/ 1734377 h 2079137"/>
              <a:gd name="connsiteX126" fmla="*/ 5245234 w 12192000"/>
              <a:gd name="connsiteY126" fmla="*/ 1738520 h 2079137"/>
              <a:gd name="connsiteX127" fmla="*/ 5182955 w 12192000"/>
              <a:gd name="connsiteY127" fmla="*/ 1744622 h 2079137"/>
              <a:gd name="connsiteX128" fmla="*/ 5169506 w 12192000"/>
              <a:gd name="connsiteY128" fmla="*/ 1748993 h 2079137"/>
              <a:gd name="connsiteX129" fmla="*/ 5154299 w 12192000"/>
              <a:gd name="connsiteY129" fmla="*/ 1744080 h 2079137"/>
              <a:gd name="connsiteX130" fmla="*/ 5149917 w 12192000"/>
              <a:gd name="connsiteY130" fmla="*/ 1739727 h 2079137"/>
              <a:gd name="connsiteX131" fmla="*/ 5100319 w 12192000"/>
              <a:gd name="connsiteY131" fmla="*/ 1745797 h 2079137"/>
              <a:gd name="connsiteX132" fmla="*/ 5094361 w 12192000"/>
              <a:gd name="connsiteY132" fmla="*/ 1745767 h 2079137"/>
              <a:gd name="connsiteX133" fmla="*/ 5053410 w 12192000"/>
              <a:gd name="connsiteY133" fmla="*/ 1742790 h 2079137"/>
              <a:gd name="connsiteX134" fmla="*/ 4992711 w 12192000"/>
              <a:gd name="connsiteY134" fmla="*/ 1734075 h 2079137"/>
              <a:gd name="connsiteX135" fmla="*/ 4930098 w 12192000"/>
              <a:gd name="connsiteY135" fmla="*/ 1717312 h 2079137"/>
              <a:gd name="connsiteX136" fmla="*/ 4893834 w 12192000"/>
              <a:gd name="connsiteY136" fmla="*/ 1710028 h 2079137"/>
              <a:gd name="connsiteX137" fmla="*/ 4868730 w 12192000"/>
              <a:gd name="connsiteY137" fmla="*/ 1702384 h 2079137"/>
              <a:gd name="connsiteX138" fmla="*/ 4797925 w 12192000"/>
              <a:gd name="connsiteY138" fmla="*/ 1695535 h 2079137"/>
              <a:gd name="connsiteX139" fmla="*/ 4677670 w 12192000"/>
              <a:gd name="connsiteY139" fmla="*/ 1689453 h 2079137"/>
              <a:gd name="connsiteX140" fmla="*/ 4634248 w 12192000"/>
              <a:gd name="connsiteY140" fmla="*/ 1680227 h 2079137"/>
              <a:gd name="connsiteX141" fmla="*/ 4632434 w 12192000"/>
              <a:gd name="connsiteY141" fmla="*/ 1674607 h 2079137"/>
              <a:gd name="connsiteX142" fmla="*/ 4619204 w 12192000"/>
              <a:gd name="connsiteY142" fmla="*/ 1672507 h 2079137"/>
              <a:gd name="connsiteX143" fmla="*/ 4616283 w 12192000"/>
              <a:gd name="connsiteY143" fmla="*/ 1670977 h 2079137"/>
              <a:gd name="connsiteX144" fmla="*/ 4598926 w 12192000"/>
              <a:gd name="connsiteY144" fmla="*/ 1663178 h 2079137"/>
              <a:gd name="connsiteX145" fmla="*/ 4547069 w 12192000"/>
              <a:gd name="connsiteY145" fmla="*/ 1670642 h 2079137"/>
              <a:gd name="connsiteX146" fmla="*/ 4523516 w 12192000"/>
              <a:gd name="connsiteY146" fmla="*/ 1669785 h 2079137"/>
              <a:gd name="connsiteX147" fmla="*/ 4500586 w 12192000"/>
              <a:gd name="connsiteY147" fmla="*/ 1675912 h 2079137"/>
              <a:gd name="connsiteX148" fmla="*/ 4488196 w 12192000"/>
              <a:gd name="connsiteY148" fmla="*/ 1683463 h 2079137"/>
              <a:gd name="connsiteX149" fmla="*/ 4445463 w 12192000"/>
              <a:gd name="connsiteY149" fmla="*/ 1695634 h 2079137"/>
              <a:gd name="connsiteX150" fmla="*/ 4446550 w 12192000"/>
              <a:gd name="connsiteY150" fmla="*/ 1680538 h 2079137"/>
              <a:gd name="connsiteX151" fmla="*/ 4365375 w 12192000"/>
              <a:gd name="connsiteY151" fmla="*/ 1697935 h 2079137"/>
              <a:gd name="connsiteX152" fmla="*/ 4305123 w 12192000"/>
              <a:gd name="connsiteY152" fmla="*/ 1714185 h 2079137"/>
              <a:gd name="connsiteX153" fmla="*/ 4292665 w 12192000"/>
              <a:gd name="connsiteY153" fmla="*/ 1720703 h 2079137"/>
              <a:gd name="connsiteX154" fmla="*/ 4276789 w 12192000"/>
              <a:gd name="connsiteY154" fmla="*/ 1718367 h 2079137"/>
              <a:gd name="connsiteX155" fmla="*/ 4271683 w 12192000"/>
              <a:gd name="connsiteY155" fmla="*/ 1714801 h 2079137"/>
              <a:gd name="connsiteX156" fmla="*/ 4223918 w 12192000"/>
              <a:gd name="connsiteY156" fmla="*/ 1728936 h 2079137"/>
              <a:gd name="connsiteX157" fmla="*/ 4218039 w 12192000"/>
              <a:gd name="connsiteY157" fmla="*/ 1729885 h 2079137"/>
              <a:gd name="connsiteX158" fmla="*/ 4177153 w 12192000"/>
              <a:gd name="connsiteY158" fmla="*/ 1733691 h 2079137"/>
              <a:gd name="connsiteX159" fmla="*/ 4051032 w 12192000"/>
              <a:gd name="connsiteY159" fmla="*/ 1728886 h 2079137"/>
              <a:gd name="connsiteX160" fmla="*/ 4013978 w 12192000"/>
              <a:gd name="connsiteY160" fmla="*/ 1727679 h 2079137"/>
              <a:gd name="connsiteX161" fmla="*/ 3987857 w 12192000"/>
              <a:gd name="connsiteY161" fmla="*/ 1724282 h 2079137"/>
              <a:gd name="connsiteX162" fmla="*/ 3916852 w 12192000"/>
              <a:gd name="connsiteY162" fmla="*/ 1729184 h 2079137"/>
              <a:gd name="connsiteX163" fmla="*/ 3797263 w 12192000"/>
              <a:gd name="connsiteY163" fmla="*/ 1742976 h 2079137"/>
              <a:gd name="connsiteX164" fmla="*/ 3752806 w 12192000"/>
              <a:gd name="connsiteY164" fmla="*/ 1741033 h 2079137"/>
              <a:gd name="connsiteX165" fmla="*/ 3749997 w 12192000"/>
              <a:gd name="connsiteY165" fmla="*/ 1735799 h 2079137"/>
              <a:gd name="connsiteX166" fmla="*/ 3736582 w 12192000"/>
              <a:gd name="connsiteY166" fmla="*/ 1735907 h 2079137"/>
              <a:gd name="connsiteX167" fmla="*/ 3733428 w 12192000"/>
              <a:gd name="connsiteY167" fmla="*/ 1734881 h 2079137"/>
              <a:gd name="connsiteX168" fmla="*/ 3714911 w 12192000"/>
              <a:gd name="connsiteY168" fmla="*/ 1730056 h 2079137"/>
              <a:gd name="connsiteX169" fmla="*/ 3665172 w 12192000"/>
              <a:gd name="connsiteY169" fmla="*/ 1745936 h 2079137"/>
              <a:gd name="connsiteX170" fmla="*/ 3552006 w 12192000"/>
              <a:gd name="connsiteY170" fmla="*/ 1755220 h 2079137"/>
              <a:gd name="connsiteX171" fmla="*/ 3390301 w 12192000"/>
              <a:gd name="connsiteY171" fmla="*/ 1762546 h 2079137"/>
              <a:gd name="connsiteX172" fmla="*/ 3264312 w 12192000"/>
              <a:gd name="connsiteY172" fmla="*/ 1774620 h 2079137"/>
              <a:gd name="connsiteX173" fmla="*/ 3106901 w 12192000"/>
              <a:gd name="connsiteY173" fmla="*/ 1804264 h 2079137"/>
              <a:gd name="connsiteX174" fmla="*/ 2993303 w 12192000"/>
              <a:gd name="connsiteY174" fmla="*/ 1806542 h 2079137"/>
              <a:gd name="connsiteX175" fmla="*/ 2979115 w 12192000"/>
              <a:gd name="connsiteY175" fmla="*/ 1815432 h 2079137"/>
              <a:gd name="connsiteX176" fmla="*/ 2963118 w 12192000"/>
              <a:gd name="connsiteY176" fmla="*/ 1820962 h 2079137"/>
              <a:gd name="connsiteX177" fmla="*/ 2961156 w 12192000"/>
              <a:gd name="connsiteY177" fmla="*/ 1820297 h 2079137"/>
              <a:gd name="connsiteX178" fmla="*/ 2925719 w 12192000"/>
              <a:gd name="connsiteY178" fmla="*/ 1828468 h 2079137"/>
              <a:gd name="connsiteX179" fmla="*/ 2857951 w 12192000"/>
              <a:gd name="connsiteY179" fmla="*/ 1842496 h 2079137"/>
              <a:gd name="connsiteX180" fmla="*/ 2857427 w 12192000"/>
              <a:gd name="connsiteY180" fmla="*/ 1841591 h 2079137"/>
              <a:gd name="connsiteX181" fmla="*/ 2846731 w 12192000"/>
              <a:gd name="connsiteY181" fmla="*/ 1839316 h 2079137"/>
              <a:gd name="connsiteX182" fmla="*/ 2826290 w 12192000"/>
              <a:gd name="connsiteY182" fmla="*/ 1837274 h 2079137"/>
              <a:gd name="connsiteX183" fmla="*/ 2779146 w 12192000"/>
              <a:gd name="connsiteY183" fmla="*/ 1820071 h 2079137"/>
              <a:gd name="connsiteX184" fmla="*/ 2739608 w 12192000"/>
              <a:gd name="connsiteY184" fmla="*/ 1827861 h 2079137"/>
              <a:gd name="connsiteX185" fmla="*/ 2731631 w 12192000"/>
              <a:gd name="connsiteY185" fmla="*/ 1828881 h 2079137"/>
              <a:gd name="connsiteX186" fmla="*/ 2731464 w 12192000"/>
              <a:gd name="connsiteY186" fmla="*/ 1828677 h 2079137"/>
              <a:gd name="connsiteX187" fmla="*/ 2723037 w 12192000"/>
              <a:gd name="connsiteY187" fmla="*/ 1829303 h 2079137"/>
              <a:gd name="connsiteX188" fmla="*/ 2701616 w 12192000"/>
              <a:gd name="connsiteY188" fmla="*/ 1832725 h 2079137"/>
              <a:gd name="connsiteX189" fmla="*/ 2696239 w 12192000"/>
              <a:gd name="connsiteY189" fmla="*/ 1831904 h 2079137"/>
              <a:gd name="connsiteX190" fmla="*/ 2663445 w 12192000"/>
              <a:gd name="connsiteY190" fmla="*/ 1825958 h 2079137"/>
              <a:gd name="connsiteX191" fmla="*/ 2560925 w 12192000"/>
              <a:gd name="connsiteY191" fmla="*/ 1829094 h 2079137"/>
              <a:gd name="connsiteX192" fmla="*/ 2458739 w 12192000"/>
              <a:gd name="connsiteY192" fmla="*/ 1834479 h 2079137"/>
              <a:gd name="connsiteX193" fmla="*/ 2356074 w 12192000"/>
              <a:gd name="connsiteY193" fmla="*/ 1836991 h 2079137"/>
              <a:gd name="connsiteX194" fmla="*/ 2304241 w 12192000"/>
              <a:gd name="connsiteY194" fmla="*/ 1822021 h 2079137"/>
              <a:gd name="connsiteX195" fmla="*/ 2298362 w 12192000"/>
              <a:gd name="connsiteY195" fmla="*/ 1822125 h 2079137"/>
              <a:gd name="connsiteX196" fmla="*/ 2283527 w 12192000"/>
              <a:gd name="connsiteY196" fmla="*/ 1826361 h 2079137"/>
              <a:gd name="connsiteX197" fmla="*/ 2278150 w 12192000"/>
              <a:gd name="connsiteY197" fmla="*/ 1828604 h 2079137"/>
              <a:gd name="connsiteX198" fmla="*/ 2269853 w 12192000"/>
              <a:gd name="connsiteY198" fmla="*/ 1830502 h 2079137"/>
              <a:gd name="connsiteX199" fmla="*/ 2269585 w 12192000"/>
              <a:gd name="connsiteY199" fmla="*/ 1830341 h 2079137"/>
              <a:gd name="connsiteX200" fmla="*/ 2225332 w 12192000"/>
              <a:gd name="connsiteY200" fmla="*/ 1845825 h 2079137"/>
              <a:gd name="connsiteX201" fmla="*/ 2169048 w 12192000"/>
              <a:gd name="connsiteY201" fmla="*/ 1837658 h 2079137"/>
              <a:gd name="connsiteX202" fmla="*/ 2147231 w 12192000"/>
              <a:gd name="connsiteY202" fmla="*/ 1839027 h 2079137"/>
              <a:gd name="connsiteX203" fmla="*/ 2135241 w 12192000"/>
              <a:gd name="connsiteY203" fmla="*/ 1838652 h 2079137"/>
              <a:gd name="connsiteX204" fmla="*/ 2099215 w 12192000"/>
              <a:gd name="connsiteY204" fmla="*/ 1850768 h 2079137"/>
              <a:gd name="connsiteX205" fmla="*/ 2094046 w 12192000"/>
              <a:gd name="connsiteY205" fmla="*/ 1850806 h 2079137"/>
              <a:gd name="connsiteX206" fmla="*/ 2071850 w 12192000"/>
              <a:gd name="connsiteY206" fmla="*/ 1861319 h 2079137"/>
              <a:gd name="connsiteX207" fmla="*/ 2039607 w 12192000"/>
              <a:gd name="connsiteY207" fmla="*/ 1874318 h 2079137"/>
              <a:gd name="connsiteX208" fmla="*/ 2037289 w 12192000"/>
              <a:gd name="connsiteY208" fmla="*/ 1874025 h 2079137"/>
              <a:gd name="connsiteX209" fmla="*/ 2023615 w 12192000"/>
              <a:gd name="connsiteY209" fmla="*/ 1881562 h 2079137"/>
              <a:gd name="connsiteX210" fmla="*/ 1957176 w 12192000"/>
              <a:gd name="connsiteY210" fmla="*/ 1898709 h 2079137"/>
              <a:gd name="connsiteX211" fmla="*/ 1858081 w 12192000"/>
              <a:gd name="connsiteY211" fmla="*/ 1923144 h 2079137"/>
              <a:gd name="connsiteX212" fmla="*/ 1738865 w 12192000"/>
              <a:gd name="connsiteY212" fmla="*/ 1944965 h 2079137"/>
              <a:gd name="connsiteX213" fmla="*/ 1616692 w 12192000"/>
              <a:gd name="connsiteY213" fmla="*/ 1989107 h 2079137"/>
              <a:gd name="connsiteX214" fmla="*/ 1411898 w 12192000"/>
              <a:gd name="connsiteY214" fmla="*/ 2046254 h 2079137"/>
              <a:gd name="connsiteX215" fmla="*/ 1375780 w 12192000"/>
              <a:gd name="connsiteY215" fmla="*/ 2047961 h 2079137"/>
              <a:gd name="connsiteX216" fmla="*/ 1375707 w 12192000"/>
              <a:gd name="connsiteY216" fmla="*/ 2047981 h 2079137"/>
              <a:gd name="connsiteX217" fmla="*/ 1285585 w 12192000"/>
              <a:gd name="connsiteY217" fmla="*/ 2047113 h 2079137"/>
              <a:gd name="connsiteX218" fmla="*/ 1263658 w 12192000"/>
              <a:gd name="connsiteY218" fmla="*/ 2041397 h 2079137"/>
              <a:gd name="connsiteX219" fmla="*/ 1170403 w 12192000"/>
              <a:gd name="connsiteY219" fmla="*/ 2033399 h 2079137"/>
              <a:gd name="connsiteX220" fmla="*/ 1153718 w 12192000"/>
              <a:gd name="connsiteY220" fmla="*/ 2029576 h 2079137"/>
              <a:gd name="connsiteX221" fmla="*/ 1133937 w 12192000"/>
              <a:gd name="connsiteY221" fmla="*/ 2032149 h 2079137"/>
              <a:gd name="connsiteX222" fmla="*/ 1054999 w 12192000"/>
              <a:gd name="connsiteY222" fmla="*/ 2043242 h 2079137"/>
              <a:gd name="connsiteX223" fmla="*/ 1018405 w 12192000"/>
              <a:gd name="connsiteY223" fmla="*/ 2048281 h 2079137"/>
              <a:gd name="connsiteX224" fmla="*/ 1016563 w 12192000"/>
              <a:gd name="connsiteY224" fmla="*/ 2051718 h 2079137"/>
              <a:gd name="connsiteX225" fmla="*/ 1008284 w 12192000"/>
              <a:gd name="connsiteY225" fmla="*/ 2046742 h 2079137"/>
              <a:gd name="connsiteX226" fmla="*/ 981974 w 12192000"/>
              <a:gd name="connsiteY226" fmla="*/ 2048363 h 2079137"/>
              <a:gd name="connsiteX227" fmla="*/ 971903 w 12192000"/>
              <a:gd name="connsiteY227" fmla="*/ 2053484 h 2079137"/>
              <a:gd name="connsiteX228" fmla="*/ 954015 w 12192000"/>
              <a:gd name="connsiteY228" fmla="*/ 2052529 h 2079137"/>
              <a:gd name="connsiteX229" fmla="*/ 839571 w 12192000"/>
              <a:gd name="connsiteY229" fmla="*/ 2046509 h 2079137"/>
              <a:gd name="connsiteX230" fmla="*/ 823321 w 12192000"/>
              <a:gd name="connsiteY230" fmla="*/ 2054296 h 2079137"/>
              <a:gd name="connsiteX231" fmla="*/ 800990 w 12192000"/>
              <a:gd name="connsiteY231" fmla="*/ 2051523 h 2079137"/>
              <a:gd name="connsiteX232" fmla="*/ 776439 w 12192000"/>
              <a:gd name="connsiteY232" fmla="*/ 2062634 h 2079137"/>
              <a:gd name="connsiteX233" fmla="*/ 763041 w 12192000"/>
              <a:gd name="connsiteY233" fmla="*/ 2063995 h 2079137"/>
              <a:gd name="connsiteX234" fmla="*/ 757863 w 12192000"/>
              <a:gd name="connsiteY234" fmla="*/ 2065877 h 2079137"/>
              <a:gd name="connsiteX235" fmla="*/ 745053 w 12192000"/>
              <a:gd name="connsiteY235" fmla="*/ 2051831 h 2079137"/>
              <a:gd name="connsiteX236" fmla="*/ 722609 w 12192000"/>
              <a:gd name="connsiteY236" fmla="*/ 2049504 h 2079137"/>
              <a:gd name="connsiteX237" fmla="*/ 717618 w 12192000"/>
              <a:gd name="connsiteY237" fmla="*/ 2042131 h 2079137"/>
              <a:gd name="connsiteX238" fmla="*/ 703285 w 12192000"/>
              <a:gd name="connsiteY238" fmla="*/ 2046808 h 2079137"/>
              <a:gd name="connsiteX239" fmla="*/ 680199 w 12192000"/>
              <a:gd name="connsiteY239" fmla="*/ 2051947 h 2079137"/>
              <a:gd name="connsiteX240" fmla="*/ 667351 w 12192000"/>
              <a:gd name="connsiteY240" fmla="*/ 2054469 h 2079137"/>
              <a:gd name="connsiteX241" fmla="*/ 660961 w 12192000"/>
              <a:gd name="connsiteY241" fmla="*/ 2049404 h 2079137"/>
              <a:gd name="connsiteX242" fmla="*/ 638282 w 12192000"/>
              <a:gd name="connsiteY242" fmla="*/ 2060093 h 2079137"/>
              <a:gd name="connsiteX243" fmla="*/ 583551 w 12192000"/>
              <a:gd name="connsiteY243" fmla="*/ 2070197 h 2079137"/>
              <a:gd name="connsiteX244" fmla="*/ 525274 w 12192000"/>
              <a:gd name="connsiteY244" fmla="*/ 2079137 h 2079137"/>
              <a:gd name="connsiteX245" fmla="*/ 405635 w 12192000"/>
              <a:gd name="connsiteY245" fmla="*/ 2059339 h 2079137"/>
              <a:gd name="connsiteX246" fmla="*/ 281555 w 12192000"/>
              <a:gd name="connsiteY246" fmla="*/ 2022847 h 2079137"/>
              <a:gd name="connsiteX247" fmla="*/ 98513 w 12192000"/>
              <a:gd name="connsiteY247" fmla="*/ 1969504 h 2079137"/>
              <a:gd name="connsiteX248" fmla="*/ 56191 w 12192000"/>
              <a:gd name="connsiteY248" fmla="*/ 1950709 h 2079137"/>
              <a:gd name="connsiteX249" fmla="*/ 0 w 12192000"/>
              <a:gd name="connsiteY249" fmla="*/ 1935789 h 20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2192000" h="2079137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017130" y="1702846"/>
            <a:ext cx="6207020" cy="249002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希望用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對話戲劇表演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方式，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誘發學習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動機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，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提升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口語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能力，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提高學習程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成就感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。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2DCE2C-2863-46FA-9BE7-24365A24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8440" y="4478172"/>
            <a:ext cx="7475562" cy="665328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41045" y="555590"/>
            <a:ext cx="282962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3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教學目的簡述 </a:t>
            </a:r>
            <a:endParaRPr kumimoji="0" lang="zh-TW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44724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4074" y="124692"/>
            <a:ext cx="854132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教學步驟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先完成課文對話講解。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介紹讀劇、戲劇，分辨兩種表演方式的不同。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將學生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S</a:t>
            </a: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型分組，分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6</a:t>
            </a: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組，每組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4-5</a:t>
            </a: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人，安排組長一人。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對話中有五個角色，組員可依個別能力選取角色或由組長協助</a:t>
            </a: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分配任務角色</a:t>
            </a: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。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各組須先</a:t>
            </a: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將對話寫成戲劇的讀本台詞</a:t>
            </a: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。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給予練習時間。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各組</a:t>
            </a: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上台表演</a:t>
            </a: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。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鼓勵表現優良的組別，背熟台詞，</a:t>
            </a: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丟本</a:t>
            </a: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，用戲劇方式呈現。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評量方式，老師評分，各組學生</a:t>
            </a: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互評</a:t>
            </a: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。</a:t>
            </a:r>
            <a:endParaRPr kumimoji="0" lang="zh-TW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98405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圖片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" r="12058"/>
          <a:stretch/>
        </p:blipFill>
        <p:spPr bwMode="auto">
          <a:xfrm rot="5400000">
            <a:off x="-285750" y="285750"/>
            <a:ext cx="5143500" cy="4572000"/>
          </a:xfrm>
          <a:prstGeom prst="rect">
            <a:avLst/>
          </a:prstGeom>
          <a:noFill/>
        </p:spPr>
      </p:pic>
      <p:pic>
        <p:nvPicPr>
          <p:cNvPr id="2" name="圖片 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 bwMode="auto">
          <a:xfrm rot="5400000">
            <a:off x="4286250" y="285750"/>
            <a:ext cx="514350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65974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圖片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82" b="1"/>
          <a:stretch/>
        </p:blipFill>
        <p:spPr bwMode="auto">
          <a:xfrm rot="5400000">
            <a:off x="407987" y="557213"/>
            <a:ext cx="4178300" cy="4029074"/>
          </a:xfrm>
          <a:prstGeom prst="rect">
            <a:avLst/>
          </a:prstGeom>
          <a:noFill/>
        </p:spPr>
      </p:pic>
      <p:pic>
        <p:nvPicPr>
          <p:cNvPr id="2" name="圖片 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7" r="12491" b="-1"/>
          <a:stretch/>
        </p:blipFill>
        <p:spPr bwMode="auto">
          <a:xfrm rot="10800000">
            <a:off x="4632324" y="482600"/>
            <a:ext cx="4029075" cy="4178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80934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087" y="-1039626"/>
            <a:ext cx="1818655" cy="2708393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78251" y="-253936"/>
            <a:ext cx="1226966" cy="1226966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0989" y="-4941"/>
            <a:ext cx="3044545" cy="1911083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697193" y="1099335"/>
            <a:ext cx="889281" cy="88928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2167" y="3899057"/>
            <a:ext cx="1833680" cy="1774587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327341" y="4079920"/>
            <a:ext cx="696350" cy="69635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550984" y="550734"/>
            <a:ext cx="4042034" cy="4042034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25213" y="24963"/>
            <a:ext cx="5093576" cy="5093576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542855" y="2674390"/>
            <a:ext cx="4076551" cy="1021022"/>
          </a:xfrm>
          <a:noFill/>
        </p:spPr>
        <p:txBody>
          <a:bodyPr>
            <a:normAutofit/>
          </a:bodyPr>
          <a:lstStyle/>
          <a:p>
            <a:r>
              <a:rPr kumimoji="1" lang="zh-TW" altLang="en-US" sz="3000" b="1" dirty="0">
                <a:solidFill>
                  <a:srgbClr val="0070C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新東國中  黃嘉芬老師</a:t>
            </a:r>
          </a:p>
          <a:p>
            <a:endParaRPr kumimoji="1" lang="zh-TW" altLang="en-US" sz="1500" dirty="0">
              <a:solidFill>
                <a:srgbClr val="080808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389724" y="1269777"/>
            <a:ext cx="4337037" cy="1613039"/>
          </a:xfrm>
          <a:noFill/>
        </p:spPr>
        <p:txBody>
          <a:bodyPr anchor="ctr">
            <a:normAutofit/>
          </a:bodyPr>
          <a:lstStyle/>
          <a:p>
            <a:r>
              <a:rPr kumimoji="1" lang="en-US" altLang="zh-TW" sz="3000" b="1" dirty="0">
                <a:solidFill>
                  <a:schemeClr val="accent4">
                    <a:lumMod val="75000"/>
                  </a:schemeClr>
                </a:solidFill>
              </a:rPr>
              <a:t>No.15</a:t>
            </a:r>
            <a:endParaRPr kumimoji="1" lang="zh-TW" altLang="en-US" sz="3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2367" y="4093194"/>
            <a:ext cx="1673846" cy="1926608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90045" y="3932659"/>
            <a:ext cx="719989" cy="71998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61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 txBox="1">
            <a:spLocks/>
          </p:cNvSpPr>
          <p:nvPr/>
        </p:nvSpPr>
        <p:spPr>
          <a:xfrm>
            <a:off x="912808" y="1154249"/>
            <a:ext cx="7653458" cy="16904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對話＆閱讀</a:t>
            </a:r>
            <a:endParaRPr kumimoji="1" lang="en-US" altLang="zh-TW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1" lang="en-US" altLang="zh-TW" sz="2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C Level: 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以中文寫出課文大意、完成學習單</a:t>
            </a:r>
            <a:endParaRPr kumimoji="1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B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Level: 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畫出重點句型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、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設計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Yes/No Questions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問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9893629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21355"/>
            <a:ext cx="3002645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121" name="Picture 1" descr="S__8501658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6" t="5724" r="7871" b="69311"/>
          <a:stretch/>
        </p:blipFill>
        <p:spPr bwMode="auto">
          <a:xfrm>
            <a:off x="1453347" y="164940"/>
            <a:ext cx="6167432" cy="247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 descr="S__8501658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6" t="30955" r="7897" b="42900"/>
          <a:stretch/>
        </p:blipFill>
        <p:spPr bwMode="auto">
          <a:xfrm>
            <a:off x="1453347" y="2639028"/>
            <a:ext cx="6167432" cy="256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453347" y="34289"/>
            <a:ext cx="6167432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C Level: </a:t>
            </a:r>
            <a:r>
              <a:rPr kumimoji="1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以中文寫出課文大意、</a:t>
            </a:r>
            <a:endParaRPr kumimoji="1" lang="en-US" altLang="zh-TW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               完成中文學習單</a:t>
            </a:r>
            <a:endParaRPr kumimoji="1" lang="en-US" altLang="zh-TW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77429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S__8501658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4" b="23946"/>
          <a:stretch/>
        </p:blipFill>
        <p:spPr bwMode="auto">
          <a:xfrm>
            <a:off x="15" y="961"/>
            <a:ext cx="9143985" cy="514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" y="-138499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10739" y="0"/>
            <a:ext cx="6596148" cy="6001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B</a:t>
            </a:r>
            <a:r>
              <a:rPr kumimoji="1" lang="zh-TW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kumimoji="1" lang="en-US" altLang="zh-TW" sz="3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Level: </a:t>
            </a:r>
            <a:r>
              <a:rPr kumimoji="1" lang="zh-TW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畫出重點句型</a:t>
            </a:r>
            <a:endParaRPr kumimoji="1" lang="en-US" altLang="zh-TW" sz="3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11774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3" name="Picture 1" descr="S__8501658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3" t="8483" r="26507" b="43290"/>
          <a:stretch/>
        </p:blipFill>
        <p:spPr bwMode="auto">
          <a:xfrm>
            <a:off x="1102489" y="182301"/>
            <a:ext cx="6696324" cy="485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21355"/>
            <a:ext cx="4699888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02489" y="182301"/>
            <a:ext cx="6696324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B</a:t>
            </a:r>
            <a:r>
              <a:rPr kumimoji="1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kumimoji="1" lang="en-US" altLang="zh-TW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Level: </a:t>
            </a:r>
            <a:r>
              <a:rPr kumimoji="1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 設計</a:t>
            </a:r>
            <a:r>
              <a:rPr kumimoji="1" lang="en-US" altLang="zh-TW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Yes/No Questions</a:t>
            </a:r>
            <a:r>
              <a:rPr kumimoji="1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問</a:t>
            </a:r>
            <a:r>
              <a:rPr kumimoji="1" lang="en-US" altLang="zh-TW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565723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087" y="-1039626"/>
            <a:ext cx="1818655" cy="2708393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78251" y="-253936"/>
            <a:ext cx="1226966" cy="1226966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0989" y="-4941"/>
            <a:ext cx="3044545" cy="1911083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697193" y="1099335"/>
            <a:ext cx="889281" cy="88928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2167" y="3899057"/>
            <a:ext cx="1833680" cy="1774587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327341" y="4079920"/>
            <a:ext cx="696350" cy="69635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550984" y="550734"/>
            <a:ext cx="4042034" cy="4042034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25213" y="24963"/>
            <a:ext cx="5093576" cy="5093576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403482" y="1765231"/>
            <a:ext cx="4337037" cy="1613039"/>
          </a:xfrm>
          <a:noFill/>
        </p:spPr>
        <p:txBody>
          <a:bodyPr anchor="ctr">
            <a:normAutofit/>
          </a:bodyPr>
          <a:lstStyle/>
          <a:p>
            <a:r>
              <a:rPr kumimoji="1" lang="zh-TW" altLang="en-US" b="1" dirty="0">
                <a:solidFill>
                  <a:srgbClr val="0070C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共同作法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2367" y="4093194"/>
            <a:ext cx="1673846" cy="1926608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90045" y="3932659"/>
            <a:ext cx="719989" cy="71998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126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收據, 螢幕擷取畫面 的圖片&#10;&#10;自動產生的描述">
            <a:extLst>
              <a:ext uri="{FF2B5EF4-FFF2-40B4-BE49-F238E27FC236}">
                <a16:creationId xmlns:a16="http://schemas.microsoft.com/office/drawing/2014/main" id="{DD8B3113-2000-44FC-8747-A639B3AE4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3" y="226720"/>
            <a:ext cx="7775917" cy="491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739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2"/>
          <p:cNvSpPr txBox="1">
            <a:spLocks/>
          </p:cNvSpPr>
          <p:nvPr/>
        </p:nvSpPr>
        <p:spPr>
          <a:xfrm>
            <a:off x="947651" y="2710795"/>
            <a:ext cx="7192362" cy="12418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文法</a:t>
            </a:r>
            <a:endParaRPr kumimoji="1" lang="en-US" altLang="zh-TW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zh-TW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C Level: </a:t>
            </a:r>
            <a:r>
              <a:rPr kumimoji="1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圈出來、畫底線</a:t>
            </a:r>
            <a:endParaRPr kumimoji="1" lang="en-US" altLang="zh-TW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zh-TW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B</a:t>
            </a:r>
            <a:r>
              <a:rPr kumimoji="1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kumimoji="1" lang="en-US" altLang="zh-TW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Level: </a:t>
            </a:r>
            <a:r>
              <a:rPr kumimoji="1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圈出來、畫底線、連接句子</a:t>
            </a:r>
            <a:endParaRPr kumimoji="1" lang="en-US" altLang="zh-TW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zh-TW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A</a:t>
            </a:r>
            <a:r>
              <a:rPr kumimoji="1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kumimoji="1" lang="en-US" altLang="zh-TW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Level: </a:t>
            </a:r>
            <a:r>
              <a:rPr kumimoji="1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圈出來、畫底線、連接句子、造句</a:t>
            </a:r>
            <a:endParaRPr kumimoji="1" lang="en-US" altLang="zh-TW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1" lang="zh-TW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副標題 2"/>
          <p:cNvSpPr txBox="1">
            <a:spLocks/>
          </p:cNvSpPr>
          <p:nvPr/>
        </p:nvSpPr>
        <p:spPr>
          <a:xfrm>
            <a:off x="947652" y="333973"/>
            <a:ext cx="7860301" cy="12418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單字</a:t>
            </a:r>
            <a:endParaRPr kumimoji="1" lang="en-US" altLang="zh-TW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zh-TW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C Level: </a:t>
            </a:r>
            <a:r>
              <a:rPr kumimoji="1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單字給提示填充字母</a:t>
            </a:r>
            <a:r>
              <a:rPr kumimoji="1" lang="en-US" altLang="zh-TW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/</a:t>
            </a:r>
            <a:r>
              <a:rPr kumimoji="1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配對</a:t>
            </a:r>
            <a:r>
              <a:rPr kumimoji="1" lang="en-US" altLang="zh-TW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/Word</a:t>
            </a:r>
            <a:r>
              <a:rPr kumimoji="1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kumimoji="1" lang="en-US" altLang="zh-TW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puzzle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zh-TW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B</a:t>
            </a:r>
            <a:r>
              <a:rPr kumimoji="1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kumimoji="1" lang="en-US" altLang="zh-TW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Level: </a:t>
            </a:r>
            <a:r>
              <a:rPr kumimoji="1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單字完整拼字</a:t>
            </a:r>
            <a:r>
              <a:rPr kumimoji="1" lang="en-US" altLang="zh-TW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/</a:t>
            </a:r>
            <a:r>
              <a:rPr kumimoji="1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中英文配對</a:t>
            </a:r>
            <a:endParaRPr kumimoji="1" lang="en-US" altLang="zh-TW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zh-TW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A</a:t>
            </a:r>
            <a:r>
              <a:rPr kumimoji="1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kumimoji="1" lang="en-US" altLang="zh-TW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Level:</a:t>
            </a:r>
            <a:r>
              <a:rPr kumimoji="1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 單字造句</a:t>
            </a:r>
            <a:endParaRPr kumimoji="1" lang="zh-TW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 txBox="1">
            <a:spLocks/>
          </p:cNvSpPr>
          <p:nvPr/>
        </p:nvSpPr>
        <p:spPr>
          <a:xfrm>
            <a:off x="1189337" y="471133"/>
            <a:ext cx="7726063" cy="12418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閱讀</a:t>
            </a:r>
            <a:endParaRPr kumimoji="1" lang="en-US" altLang="zh-TW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1" lang="en-US" altLang="zh-TW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zh-TW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C Level: </a:t>
            </a:r>
            <a:r>
              <a:rPr kumimoji="1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聽辨單字，</a:t>
            </a:r>
            <a:r>
              <a:rPr kumimoji="1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圈選</a:t>
            </a:r>
            <a:r>
              <a:rPr kumimoji="1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正確單字 </a:t>
            </a:r>
            <a:endParaRPr kumimoji="1" lang="en-US" altLang="zh-TW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               </a:t>
            </a:r>
            <a:r>
              <a:rPr kumimoji="1" lang="en-US" altLang="zh-TW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/ </a:t>
            </a:r>
            <a:r>
              <a:rPr kumimoji="1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以中文回答</a:t>
            </a:r>
            <a:endParaRPr kumimoji="1" lang="en-US" altLang="zh-TW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zh-TW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B</a:t>
            </a:r>
            <a:r>
              <a:rPr kumimoji="1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kumimoji="1" lang="en-US" altLang="zh-TW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Level: </a:t>
            </a:r>
            <a:r>
              <a:rPr kumimoji="1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聽辨單字，</a:t>
            </a:r>
            <a:r>
              <a:rPr kumimoji="1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填入</a:t>
            </a:r>
            <a:r>
              <a:rPr kumimoji="1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正確單字</a:t>
            </a:r>
            <a:endParaRPr kumimoji="1" lang="en-US" altLang="zh-TW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               </a:t>
            </a:r>
            <a:r>
              <a:rPr kumimoji="1" lang="en-US" altLang="zh-TW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/</a:t>
            </a:r>
            <a:r>
              <a:rPr kumimoji="1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 以英文句子回答</a:t>
            </a:r>
            <a:endParaRPr kumimoji="1" lang="en-US" altLang="zh-TW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504597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087" y="-1039626"/>
            <a:ext cx="1818655" cy="2708393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78251" y="-253936"/>
            <a:ext cx="1226966" cy="1226966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0989" y="-4941"/>
            <a:ext cx="3044545" cy="1911083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697193" y="1099335"/>
            <a:ext cx="889281" cy="88928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2167" y="3899057"/>
            <a:ext cx="1833680" cy="1774587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327341" y="4079920"/>
            <a:ext cx="696350" cy="69635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550984" y="550734"/>
            <a:ext cx="4042034" cy="4042034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25213" y="24963"/>
            <a:ext cx="5093576" cy="5093576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403482" y="1765231"/>
            <a:ext cx="4337037" cy="1613039"/>
          </a:xfrm>
          <a:noFill/>
        </p:spPr>
        <p:txBody>
          <a:bodyPr anchor="ctr">
            <a:normAutofit/>
          </a:bodyPr>
          <a:lstStyle/>
          <a:p>
            <a:r>
              <a:rPr kumimoji="1" lang="zh-TW" altLang="en-US" b="1" dirty="0">
                <a:solidFill>
                  <a:srgbClr val="0070C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有趣的點子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2367" y="4093194"/>
            <a:ext cx="1673846" cy="1926608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90045" y="3932659"/>
            <a:ext cx="719989" cy="71998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7676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2613" y="578578"/>
            <a:ext cx="888422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單字評量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(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白河國中 林芳資老師）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   1. </a:t>
            </a:r>
            <a:r>
              <a:rPr kumimoji="0" lang="zh-TW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考卷分成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4</a:t>
            </a:r>
            <a:r>
              <a:rPr kumimoji="0" lang="zh-TW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個區塊，考試次數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4</a:t>
            </a:r>
            <a:r>
              <a:rPr kumimoji="0" lang="zh-TW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次，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                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       </a:t>
            </a:r>
            <a:r>
              <a:rPr kumimoji="0" lang="zh-TW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每次自選單字填入區塊。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   2. 4</a:t>
            </a:r>
            <a:r>
              <a:rPr kumimoji="0" lang="zh-TW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次完成整課單字，分數累積成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1</a:t>
            </a:r>
            <a:r>
              <a:rPr kumimoji="0" lang="zh-TW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個總分。</a:t>
            </a:r>
            <a:endParaRPr kumimoji="0" lang="zh-TW" altLang="zh-TW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71488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圖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18" y="103687"/>
            <a:ext cx="7154141" cy="503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" y="3814376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35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63"/>
          <a:stretch/>
        </p:blipFill>
        <p:spPr bwMode="auto">
          <a:xfrm>
            <a:off x="15" y="961"/>
            <a:ext cx="9143985" cy="51425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00783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63"/>
          <a:stretch/>
        </p:blipFill>
        <p:spPr bwMode="auto">
          <a:xfrm>
            <a:off x="15" y="961"/>
            <a:ext cx="9143985" cy="51425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93572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2"/>
          <p:cNvSpPr txBox="1">
            <a:spLocks/>
          </p:cNvSpPr>
          <p:nvPr/>
        </p:nvSpPr>
        <p:spPr>
          <a:xfrm>
            <a:off x="1189336" y="2885362"/>
            <a:ext cx="7626311" cy="12418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關係代名詞</a:t>
            </a:r>
            <a:r>
              <a:rPr kumimoji="1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（鹽水國中 黃昭華老師）</a:t>
            </a:r>
            <a:endParaRPr kumimoji="1" lang="en-US" altLang="zh-TW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zh-TW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Cry out for love in YSJH</a:t>
            </a:r>
            <a:r>
              <a:rPr kumimoji="1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  <a:r>
              <a:rPr kumimoji="1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（日本校園瘋神榜）</a:t>
            </a:r>
            <a:endParaRPr kumimoji="1" lang="en-US" altLang="zh-TW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用介系詞片語</a:t>
            </a:r>
            <a:r>
              <a:rPr kumimoji="1" lang="en-US" altLang="zh-TW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&amp;</a:t>
            </a:r>
            <a:r>
              <a:rPr kumimoji="1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關係子句，大聲喊出自己喜歡的人</a:t>
            </a:r>
            <a:r>
              <a:rPr kumimoji="1" lang="en-US" altLang="zh-TW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/</a:t>
            </a:r>
            <a:r>
              <a:rPr kumimoji="1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物</a:t>
            </a:r>
          </a:p>
        </p:txBody>
      </p:sp>
      <p:sp>
        <p:nvSpPr>
          <p:cNvPr id="3" name="副標題 2"/>
          <p:cNvSpPr txBox="1">
            <a:spLocks/>
          </p:cNvSpPr>
          <p:nvPr/>
        </p:nvSpPr>
        <p:spPr>
          <a:xfrm>
            <a:off x="1189337" y="471133"/>
            <a:ext cx="7196126" cy="22396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關係代名詞 </a:t>
            </a:r>
            <a:r>
              <a:rPr kumimoji="1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（白河國中 林麗卿老師）</a:t>
            </a:r>
            <a:endParaRPr kumimoji="1" lang="en-US" altLang="zh-TW" sz="27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zh-TW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To Love You More</a:t>
            </a:r>
            <a:r>
              <a:rPr kumimoji="1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～ </a:t>
            </a:r>
            <a:r>
              <a:rPr kumimoji="0" lang="fr-FR" altLang="zh-TW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Céline</a:t>
            </a:r>
            <a:r>
              <a:rPr kumimoji="0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Dion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將歌詞中的形容詞子句畫底線，</a:t>
            </a:r>
            <a:endParaRPr kumimoji="1" lang="en-US" altLang="zh-TW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並將含有形容詞子句的句子翻譯成中文</a:t>
            </a:r>
            <a:endParaRPr kumimoji="1" lang="en-US" altLang="zh-TW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3548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/>
          </p:cNvSpPr>
          <p:nvPr/>
        </p:nvSpPr>
        <p:spPr>
          <a:xfrm>
            <a:off x="296260" y="2540203"/>
            <a:ext cx="8398775" cy="198516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華康POP2體W9(P)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33D964-E08E-472A-AC6A-DBCFCC519787}"/>
              </a:ext>
            </a:extLst>
          </p:cNvPr>
          <p:cNvSpPr txBox="1">
            <a:spLocks/>
          </p:cNvSpPr>
          <p:nvPr/>
        </p:nvSpPr>
        <p:spPr>
          <a:xfrm>
            <a:off x="448965" y="2113635"/>
            <a:ext cx="8398775" cy="198516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華康超明體" panose="02020C09000000000000" pitchFamily="49" charset="-120"/>
                <a:ea typeface="華康超明體" panose="02020C09000000000000" pitchFamily="49" charset="-120"/>
                <a:cs typeface="+mn-cs"/>
              </a:rPr>
              <a:t>新興場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華康超明體" panose="02020C09000000000000" pitchFamily="49" charset="-120"/>
                <a:ea typeface="華康超明體" panose="02020C09000000000000" pitchFamily="49" charset="-120"/>
                <a:cs typeface="+mn-cs"/>
              </a:rPr>
              <a:t>優良設計示例分享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華康超明體" panose="02020C09000000000000" pitchFamily="49" charset="-120"/>
              <a:ea typeface="華康超明體" panose="02020C09000000000000" pitchFamily="49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華康超明體" panose="02020C09000000000000" pitchFamily="49" charset="-120"/>
              <a:ea typeface="華康超明體" panose="02020C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02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7E25524-249A-4030-9391-CE6E700CE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優良示例與反思 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優良示例：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優良反思：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位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68432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8172F333-1923-419C-B794-B43CD4F46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6" y="84407"/>
            <a:ext cx="8920388" cy="464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531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087" y="-1039626"/>
            <a:ext cx="1818655" cy="2708393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78251" y="-253936"/>
            <a:ext cx="1226966" cy="1226966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0989" y="-4941"/>
            <a:ext cx="3044545" cy="1911083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697193" y="1099335"/>
            <a:ext cx="889281" cy="88928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2167" y="3899057"/>
            <a:ext cx="1833680" cy="1774587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327341" y="4079920"/>
            <a:ext cx="696350" cy="69635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550984" y="550734"/>
            <a:ext cx="4042034" cy="4042034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25213" y="24963"/>
            <a:ext cx="5093576" cy="5093576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DA71333-39E6-4C63-BAA6-5381E5321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4676" y="844940"/>
            <a:ext cx="4534025" cy="2961174"/>
          </a:xfrm>
          <a:noFill/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4500" dirty="0">
                <a:solidFill>
                  <a:srgbClr val="00B050"/>
                </a:solidFill>
                <a:latin typeface="華康POP2體W9(P)" panose="040B0900000000000000" pitchFamily="82" charset="-120"/>
                <a:ea typeface="華康POP2體W9(P)" panose="040B0900000000000000" pitchFamily="82" charset="-120"/>
                <a:cs typeface="Microsoft JhengHei" charset="-120"/>
              </a:rPr>
              <a:t>優良示例</a:t>
            </a:r>
            <a:endParaRPr lang="en-US" altLang="zh-TW" sz="4500" dirty="0">
              <a:solidFill>
                <a:srgbClr val="00B050"/>
              </a:solidFill>
              <a:latin typeface="華康POP2體W9(P)" panose="040B0900000000000000" pitchFamily="82" charset="-120"/>
              <a:ea typeface="華康POP2體W9(P)" panose="040B0900000000000000" pitchFamily="82" charset="-120"/>
              <a:cs typeface="Microsoft JhengHei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翰林</a:t>
            </a:r>
            <a:r>
              <a:rPr lang="en-US" altLang="zh-TW" sz="2625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B1</a:t>
            </a:r>
            <a:r>
              <a:rPr lang="en-US" altLang="zh-TW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 Unit 5</a:t>
            </a:r>
          </a:p>
          <a:p>
            <a:pPr>
              <a:lnSpc>
                <a:spcPct val="150000"/>
              </a:lnSpc>
            </a:pPr>
            <a:r>
              <a:rPr lang="en-US" altLang="zh-TW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What’s the Date?</a:t>
            </a:r>
          </a:p>
          <a:p>
            <a:pPr>
              <a:lnSpc>
                <a:spcPct val="150000"/>
              </a:lnSpc>
            </a:pPr>
            <a:r>
              <a:rPr lang="zh-TW" altLang="en-US" sz="2625" dirty="0">
                <a:solidFill>
                  <a:schemeClr val="accent1">
                    <a:lumMod val="75000"/>
                  </a:schemeClr>
                </a:solidFill>
                <a:latin typeface="華康POP2體W9(P)" panose="040B0900000000000000" pitchFamily="82" charset="-120"/>
                <a:ea typeface="華康POP2體W9(P)" panose="040B0900000000000000" pitchFamily="82" charset="-120"/>
                <a:cs typeface="Microsoft JhengHei" charset="-120"/>
              </a:rPr>
              <a:t>和順國中蘇雅惠老師</a:t>
            </a:r>
            <a:endParaRPr lang="en-US" altLang="zh-TW" sz="2625" dirty="0">
              <a:solidFill>
                <a:schemeClr val="accent1">
                  <a:lumMod val="75000"/>
                </a:schemeClr>
              </a:solidFill>
              <a:latin typeface="華康POP2體W9(P)" panose="040B0900000000000000" pitchFamily="82" charset="-120"/>
              <a:ea typeface="華康POP2體W9(P)" panose="040B0900000000000000" pitchFamily="82" charset="-120"/>
              <a:cs typeface="Microsoft JhengHei" charset="-12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2367" y="4093194"/>
            <a:ext cx="1673846" cy="1926608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90045" y="3932659"/>
            <a:ext cx="719989" cy="71998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7032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998A9C2-052B-49A5-BBAE-19D0AC29E5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"/>
          <a:stretch/>
        </p:blipFill>
        <p:spPr>
          <a:xfrm>
            <a:off x="1517900" y="349526"/>
            <a:ext cx="5497380" cy="444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403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1AF0E1D-11AB-468E-B982-A2B083B1A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0" y="1044700"/>
            <a:ext cx="7394898" cy="335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352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1ABFA19-B504-4A7F-BDB4-C2A7B4F07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00" y="433880"/>
            <a:ext cx="6508891" cy="427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70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62A5CB3-EE1A-48E8-A5A4-9860B4A5E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540" y="433880"/>
            <a:ext cx="3359511" cy="44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867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7132723-BE53-40CB-A9A1-AF1F4E5A8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50" y="281175"/>
            <a:ext cx="2748690" cy="459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679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BAFE3DD-E3CE-49EF-9CD1-DF0910775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41" y="350268"/>
            <a:ext cx="6627918" cy="451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980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21FCB5B-8F63-4B42-A555-06F3C212C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265" y="433880"/>
            <a:ext cx="4084381" cy="442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8230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77B29C1-6645-407F-A51D-23FFC9DD8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45" y="305310"/>
            <a:ext cx="3206805" cy="454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115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E54677F-872E-4559-8B13-3794631F6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45" y="458115"/>
            <a:ext cx="3120346" cy="440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11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5F87C1D-05C3-4A40-BDC7-22299D77FC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20" t="11404" r="26620" b="11404"/>
          <a:stretch/>
        </p:blipFill>
        <p:spPr>
          <a:xfrm>
            <a:off x="1517900" y="-15089"/>
            <a:ext cx="6413609" cy="515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99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A877206-990C-41DB-B606-407E76B99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45" y="281175"/>
            <a:ext cx="3328604" cy="470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289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2E5C2C1-3AD1-4893-92F5-648F1A626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130" y="433291"/>
            <a:ext cx="4213178" cy="427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372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021F944-5CCC-4DEF-B413-A67B77359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130" y="311779"/>
            <a:ext cx="4605722" cy="451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344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D632D63-0786-4BE7-A328-AAAC5A060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040" y="433880"/>
            <a:ext cx="3829875" cy="427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069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F08E8DB-878B-4E46-BE84-FA9F64A65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20" y="369645"/>
            <a:ext cx="4530044" cy="440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275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032143C-1E72-4B03-ADCF-C5951CB27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605" y="388079"/>
            <a:ext cx="6464304" cy="447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906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0F4A023-C7A3-47FB-B2C7-F12BB328E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605" y="358907"/>
            <a:ext cx="6366431" cy="442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972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087" y="-1039626"/>
            <a:ext cx="1818655" cy="2708393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78251" y="-253936"/>
            <a:ext cx="1226966" cy="1226966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0989" y="-4941"/>
            <a:ext cx="3044545" cy="1911083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697193" y="1099335"/>
            <a:ext cx="889281" cy="88928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2167" y="3899057"/>
            <a:ext cx="1833680" cy="1774587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327341" y="4079920"/>
            <a:ext cx="696350" cy="69635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550984" y="550734"/>
            <a:ext cx="4042034" cy="4042034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25213" y="24963"/>
            <a:ext cx="5093576" cy="5093576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DA71333-39E6-4C63-BAA6-5381E5321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4676" y="844940"/>
            <a:ext cx="4534025" cy="2961174"/>
          </a:xfrm>
          <a:noFill/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4500" dirty="0">
                <a:solidFill>
                  <a:srgbClr val="00B050"/>
                </a:solidFill>
                <a:latin typeface="華康POP2體W9(P)" panose="040B0900000000000000" pitchFamily="82" charset="-120"/>
                <a:ea typeface="華康POP2體W9(P)" panose="040B0900000000000000" pitchFamily="82" charset="-120"/>
                <a:cs typeface="Microsoft JhengHei" charset="-120"/>
              </a:rPr>
              <a:t>優良示例及反思</a:t>
            </a:r>
            <a:endParaRPr lang="en-US" altLang="zh-TW" sz="4500" dirty="0">
              <a:solidFill>
                <a:srgbClr val="00B050"/>
              </a:solidFill>
              <a:latin typeface="華康POP2體W9(P)" panose="040B0900000000000000" pitchFamily="82" charset="-120"/>
              <a:ea typeface="華康POP2體W9(P)" panose="040B0900000000000000" pitchFamily="82" charset="-120"/>
              <a:cs typeface="Microsoft JhengHei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翰林</a:t>
            </a:r>
            <a:r>
              <a:rPr lang="en-US" altLang="zh-TW" sz="2625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B4</a:t>
            </a:r>
            <a:r>
              <a:rPr lang="en-US" altLang="zh-TW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 Unit 1</a:t>
            </a:r>
          </a:p>
          <a:p>
            <a:pPr>
              <a:lnSpc>
                <a:spcPct val="150000"/>
              </a:lnSpc>
            </a:pPr>
            <a:r>
              <a:rPr lang="en-US" altLang="zh-TW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The Steak Looks So Yummy</a:t>
            </a:r>
          </a:p>
          <a:p>
            <a:pPr>
              <a:lnSpc>
                <a:spcPct val="150000"/>
              </a:lnSpc>
            </a:pPr>
            <a:r>
              <a:rPr lang="zh-TW" altLang="en-US" sz="2625" dirty="0">
                <a:solidFill>
                  <a:schemeClr val="accent1">
                    <a:lumMod val="75000"/>
                  </a:schemeClr>
                </a:solidFill>
                <a:latin typeface="華康POP2體W9(P)" panose="040B0900000000000000" pitchFamily="82" charset="-120"/>
                <a:ea typeface="華康POP2體W9(P)" panose="040B0900000000000000" pitchFamily="82" charset="-120"/>
                <a:cs typeface="Microsoft JhengHei" charset="-120"/>
              </a:rPr>
              <a:t>海佃國中高鵠泰老師</a:t>
            </a:r>
            <a:endParaRPr lang="en-US" altLang="zh-TW" sz="2625" dirty="0">
              <a:solidFill>
                <a:schemeClr val="accent1">
                  <a:lumMod val="75000"/>
                </a:schemeClr>
              </a:solidFill>
              <a:latin typeface="華康POP2體W9(P)" panose="040B0900000000000000" pitchFamily="82" charset="-120"/>
              <a:ea typeface="華康POP2體W9(P)" panose="040B0900000000000000" pitchFamily="82" charset="-120"/>
              <a:cs typeface="Microsoft JhengHei" charset="-12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2367" y="4093194"/>
            <a:ext cx="1673846" cy="1926608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90045" y="3932659"/>
            <a:ext cx="719989" cy="71998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27418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6BDFD3B-08A6-4BE3-8F0D-E574EE3B12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303"/>
          <a:stretch/>
        </p:blipFill>
        <p:spPr>
          <a:xfrm>
            <a:off x="434677" y="586585"/>
            <a:ext cx="8172450" cy="361839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AA89A72-BF52-49B4-A56D-926B7D2A5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77" y="4185745"/>
            <a:ext cx="8201025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3214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0FE2062-9C81-439F-A292-8AFA9CAB11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0"/>
          <a:stretch/>
        </p:blipFill>
        <p:spPr>
          <a:xfrm>
            <a:off x="1365195" y="281175"/>
            <a:ext cx="6631665" cy="457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10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81F1CF8A-7148-4BEE-9F41-1C39AF2E2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4" y="94613"/>
            <a:ext cx="9010952" cy="461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9484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EDA4064-61DD-4CD8-949A-507E83F68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90" y="451277"/>
            <a:ext cx="6736061" cy="424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317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1441F-7F5D-4951-A48F-A7D236DB9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CFD51A5-6FBB-440B-BA33-544509594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629" t="19869" r="18986" b="5599"/>
          <a:stretch/>
        </p:blipFill>
        <p:spPr>
          <a:xfrm>
            <a:off x="907080" y="281175"/>
            <a:ext cx="6871725" cy="4693301"/>
          </a:xfrm>
        </p:spPr>
      </p:pic>
    </p:spTree>
    <p:extLst>
      <p:ext uri="{BB962C8B-B14F-4D97-AF65-F5344CB8AC3E}">
        <p14:creationId xmlns:p14="http://schemas.microsoft.com/office/powerpoint/2010/main" val="85578861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479B1C-50FC-40AC-AFE3-DF91A97B1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CAA749D-9CE1-4A1A-9EAA-632E0DE01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100" t="53908" r="14569" b="14597"/>
          <a:stretch/>
        </p:blipFill>
        <p:spPr>
          <a:xfrm>
            <a:off x="143555" y="1197405"/>
            <a:ext cx="9249559" cy="2398033"/>
          </a:xfrm>
        </p:spPr>
      </p:pic>
    </p:spTree>
    <p:extLst>
      <p:ext uri="{BB962C8B-B14F-4D97-AF65-F5344CB8AC3E}">
        <p14:creationId xmlns:p14="http://schemas.microsoft.com/office/powerpoint/2010/main" val="196032579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087" y="-1039626"/>
            <a:ext cx="1818655" cy="2708393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78251" y="-253936"/>
            <a:ext cx="1226966" cy="1226966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0989" y="-4941"/>
            <a:ext cx="3044545" cy="1911083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697193" y="1099335"/>
            <a:ext cx="889281" cy="88928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2167" y="3899057"/>
            <a:ext cx="1833680" cy="1774587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327341" y="4079920"/>
            <a:ext cx="696350" cy="69635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550984" y="550734"/>
            <a:ext cx="4042034" cy="4042034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25213" y="24963"/>
            <a:ext cx="5093576" cy="5093576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DA71333-39E6-4C63-BAA6-5381E5321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1425" y="844940"/>
            <a:ext cx="4534025" cy="2961174"/>
          </a:xfrm>
          <a:noFill/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4500" dirty="0">
                <a:solidFill>
                  <a:srgbClr val="00B050"/>
                </a:solidFill>
                <a:latin typeface="華康POP2體W9(P)" panose="040B0900000000000000" pitchFamily="82" charset="-120"/>
                <a:ea typeface="華康POP2體W9(P)" panose="040B0900000000000000" pitchFamily="82" charset="-120"/>
                <a:cs typeface="Microsoft JhengHei" charset="-120"/>
              </a:rPr>
              <a:t>優良示例</a:t>
            </a:r>
            <a:endParaRPr lang="en-US" altLang="zh-TW" sz="4500" dirty="0">
              <a:solidFill>
                <a:srgbClr val="00B050"/>
              </a:solidFill>
              <a:latin typeface="華康POP2體W9(P)" panose="040B0900000000000000" pitchFamily="82" charset="-120"/>
              <a:ea typeface="華康POP2體W9(P)" panose="040B0900000000000000" pitchFamily="82" charset="-120"/>
              <a:cs typeface="Microsoft JhengHei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翰林</a:t>
            </a:r>
            <a:r>
              <a:rPr lang="en-US" altLang="zh-TW" sz="2625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B3</a:t>
            </a:r>
            <a:r>
              <a:rPr lang="en-US" altLang="zh-TW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 Unit 6</a:t>
            </a:r>
          </a:p>
          <a:p>
            <a:pPr>
              <a:lnSpc>
                <a:spcPct val="150000"/>
              </a:lnSpc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She’ll Wear a Sweater to the Party</a:t>
            </a: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華康POP2體W9(P)" panose="040B0900000000000000" pitchFamily="82" charset="-120"/>
                <a:ea typeface="華康POP2體W9(P)" panose="040B0900000000000000" pitchFamily="82" charset="-120"/>
                <a:cs typeface="Microsoft JhengHei" charset="-120"/>
              </a:rPr>
              <a:t>海佃國中張媖茹老師</a:t>
            </a:r>
            <a:endParaRPr lang="en-US" altLang="zh-TW" sz="2800" dirty="0">
              <a:solidFill>
                <a:schemeClr val="accent1">
                  <a:lumMod val="75000"/>
                </a:schemeClr>
              </a:solidFill>
              <a:latin typeface="華康POP2體W9(P)" panose="040B0900000000000000" pitchFamily="82" charset="-120"/>
              <a:ea typeface="華康POP2體W9(P)" panose="040B0900000000000000" pitchFamily="82" charset="-120"/>
              <a:cs typeface="Microsoft JhengHei" charset="-12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2367" y="4093194"/>
            <a:ext cx="1673846" cy="1926608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90045" y="3932659"/>
            <a:ext cx="719989" cy="71998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86683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1C07B3-A76D-4047-9729-6E8B3E899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" y="385762"/>
            <a:ext cx="8181975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0592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16ABD9E-C621-46AC-B62B-1EBE83F55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25" y="301087"/>
            <a:ext cx="4577272" cy="454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7260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3316FA1-69C0-4DE7-81D8-D6ACF17DE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25" y="433880"/>
            <a:ext cx="4598520" cy="427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9123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B688010-2AA1-4E99-8A12-9237CAECC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540" y="293292"/>
            <a:ext cx="3439535" cy="455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5543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E2B7A9A-A0ED-4AA2-B24E-86A1B8A99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540" y="293292"/>
            <a:ext cx="3633540" cy="455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3898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087" y="-1039626"/>
            <a:ext cx="1818655" cy="2708393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78251" y="-253936"/>
            <a:ext cx="1226966" cy="1226966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0989" y="-4941"/>
            <a:ext cx="3044545" cy="1911083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697193" y="1099335"/>
            <a:ext cx="889281" cy="88928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2167" y="3899057"/>
            <a:ext cx="1833680" cy="1774587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327341" y="4079920"/>
            <a:ext cx="696350" cy="69635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550984" y="550734"/>
            <a:ext cx="4042034" cy="4042034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25213" y="24963"/>
            <a:ext cx="5093576" cy="5093576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DA71333-39E6-4C63-BAA6-5381E5321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1425" y="844940"/>
            <a:ext cx="4534025" cy="2961174"/>
          </a:xfrm>
          <a:noFill/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4500" dirty="0">
                <a:solidFill>
                  <a:srgbClr val="00B050"/>
                </a:solidFill>
                <a:latin typeface="華康POP2體W9(P)" panose="040B0900000000000000" pitchFamily="82" charset="-120"/>
                <a:ea typeface="華康POP2體W9(P)" panose="040B0900000000000000" pitchFamily="82" charset="-120"/>
                <a:cs typeface="Microsoft JhengHei" charset="-120"/>
              </a:rPr>
              <a:t>優良示例</a:t>
            </a:r>
            <a:endParaRPr lang="en-US" altLang="zh-TW" sz="4500" dirty="0">
              <a:solidFill>
                <a:srgbClr val="00B050"/>
              </a:solidFill>
              <a:latin typeface="華康POP2體W9(P)" panose="040B0900000000000000" pitchFamily="82" charset="-120"/>
              <a:ea typeface="華康POP2體W9(P)" panose="040B0900000000000000" pitchFamily="82" charset="-120"/>
              <a:cs typeface="Microsoft JhengHei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翰林</a:t>
            </a:r>
            <a:r>
              <a:rPr lang="en-US" altLang="zh-TW" sz="2625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B5</a:t>
            </a:r>
            <a:r>
              <a:rPr lang="en-US" altLang="zh-TW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 Unit 5</a:t>
            </a:r>
          </a:p>
          <a:p>
            <a:pPr>
              <a:lnSpc>
                <a:spcPct val="150000"/>
              </a:lnSpc>
            </a:pPr>
            <a:r>
              <a:rPr lang="en-US" altLang="zh-TW" sz="26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華康POP2體W9(P)" panose="040B0900000000000000" pitchFamily="82" charset="-120"/>
                <a:cs typeface="Times New Roman" panose="02020603050405020304" pitchFamily="18" charset="0"/>
              </a:rPr>
              <a:t>A Star Is Born</a:t>
            </a: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華康POP2體W9(P)" panose="040B0900000000000000" pitchFamily="82" charset="-120"/>
                <a:ea typeface="華康POP2體W9(P)" panose="040B0900000000000000" pitchFamily="82" charset="-120"/>
                <a:cs typeface="Microsoft JhengHei" charset="-120"/>
              </a:rPr>
              <a:t>安順國中王佳盈老師</a:t>
            </a:r>
            <a:endParaRPr lang="en-US" altLang="zh-TW" sz="2800" dirty="0">
              <a:solidFill>
                <a:schemeClr val="accent1">
                  <a:lumMod val="75000"/>
                </a:schemeClr>
              </a:solidFill>
              <a:latin typeface="華康POP2體W9(P)" panose="040B0900000000000000" pitchFamily="82" charset="-120"/>
              <a:ea typeface="華康POP2體W9(P)" panose="040B0900000000000000" pitchFamily="82" charset="-120"/>
              <a:cs typeface="Microsoft JhengHei" charset="-12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2367" y="4093194"/>
            <a:ext cx="1673846" cy="1926608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90045" y="3932659"/>
            <a:ext cx="719989" cy="71998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514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2541</TotalTime>
  <Words>1927</Words>
  <Application>Microsoft Office PowerPoint</Application>
  <PresentationFormat>如螢幕大小 (16:9)</PresentationFormat>
  <Paragraphs>274</Paragraphs>
  <Slides>157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6</vt:i4>
      </vt:variant>
      <vt:variant>
        <vt:lpstr>投影片標題</vt:lpstr>
      </vt:variant>
      <vt:variant>
        <vt:i4>157</vt:i4>
      </vt:variant>
    </vt:vector>
  </HeadingPairs>
  <TitlesOfParts>
    <vt:vector size="177" baseType="lpstr">
      <vt:lpstr>맑은 고딕</vt:lpstr>
      <vt:lpstr>맑은 고딕</vt:lpstr>
      <vt:lpstr>華康POP2體W9(P)</vt:lpstr>
      <vt:lpstr>華康超明體</vt:lpstr>
      <vt:lpstr>微軟正黑體</vt:lpstr>
      <vt:lpstr>微軟正黑體</vt:lpstr>
      <vt:lpstr>DFKai-SB</vt:lpstr>
      <vt:lpstr>DFKai-SB</vt:lpstr>
      <vt:lpstr>Arial</vt:lpstr>
      <vt:lpstr>Britannic Bold</vt:lpstr>
      <vt:lpstr>Broadway</vt:lpstr>
      <vt:lpstr>Calibri</vt:lpstr>
      <vt:lpstr>Calibri Light</vt:lpstr>
      <vt:lpstr>Times New Roman</vt:lpstr>
      <vt:lpstr>Office Theme</vt:lpstr>
      <vt:lpstr>2_Office Theme</vt:lpstr>
      <vt:lpstr>1_Office Theme</vt:lpstr>
      <vt:lpstr>Office 佈景主題</vt:lpstr>
      <vt:lpstr>Diseño predeterminado</vt:lpstr>
      <vt:lpstr>1_Office 佈景主題</vt:lpstr>
      <vt:lpstr>PowerPoint 簡報</vt:lpstr>
      <vt:lpstr>Schedule</vt:lpstr>
      <vt:lpstr>創發中心必選修課程與時數規劃</vt:lpstr>
      <vt:lpstr>PowerPoint 簡報</vt:lpstr>
      <vt:lpstr>No.16</vt:lpstr>
      <vt:lpstr>PowerPoint 簡報</vt:lpstr>
      <vt:lpstr>PowerPoint 簡報</vt:lpstr>
      <vt:lpstr>PowerPoint 簡報</vt:lpstr>
      <vt:lpstr>PowerPoint 簡報</vt:lpstr>
      <vt:lpstr>No.17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No.23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No.19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No.1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No.2</vt:lpstr>
      <vt:lpstr>PowerPoint 簡報</vt:lpstr>
      <vt:lpstr>PowerPoint 簡報</vt:lpstr>
      <vt:lpstr>PowerPoint 簡報</vt:lpstr>
      <vt:lpstr>PowerPoint 簡報</vt:lpstr>
      <vt:lpstr>No.14</vt:lpstr>
      <vt:lpstr>PowerPoint 簡報</vt:lpstr>
      <vt:lpstr>PowerPoint 簡報</vt:lpstr>
      <vt:lpstr>PowerPoint 簡報</vt:lpstr>
      <vt:lpstr>PowerPoint 簡報</vt:lpstr>
      <vt:lpstr>No.15</vt:lpstr>
      <vt:lpstr>PowerPoint 簡報</vt:lpstr>
      <vt:lpstr>PowerPoint 簡報</vt:lpstr>
      <vt:lpstr>PowerPoint 簡報</vt:lpstr>
      <vt:lpstr>PowerPoint 簡報</vt:lpstr>
      <vt:lpstr>共同作法</vt:lpstr>
      <vt:lpstr>PowerPoint 簡報</vt:lpstr>
      <vt:lpstr>PowerPoint 簡報</vt:lpstr>
      <vt:lpstr>有趣的點子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教學反思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學生學習成果</vt:lpstr>
      <vt:lpstr>學生學習成果</vt:lpstr>
      <vt:lpstr>學生學習成果</vt:lpstr>
      <vt:lpstr>教學反思</vt:lpstr>
      <vt:lpstr>教學反思</vt:lpstr>
      <vt:lpstr>PowerPoint 簡報</vt:lpstr>
      <vt:lpstr>PowerPoint 簡報</vt:lpstr>
      <vt:lpstr>學生學習成果</vt:lpstr>
      <vt:lpstr>PowerPoint 簡報</vt:lpstr>
      <vt:lpstr>PowerPoint 簡報</vt:lpstr>
      <vt:lpstr>PowerPoint 簡報</vt:lpstr>
      <vt:lpstr>PowerPoint 簡報</vt:lpstr>
      <vt:lpstr>PowerPoint 簡報</vt:lpstr>
      <vt:lpstr>學生學習成果</vt:lpstr>
      <vt:lpstr>學生學習成果</vt:lpstr>
      <vt:lpstr>PowerPoint 簡報</vt:lpstr>
      <vt:lpstr>PowerPoint 簡報</vt:lpstr>
      <vt:lpstr>學生學習成果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3區優良示例下載區</vt:lpstr>
      <vt:lpstr>研習回饋單</vt:lpstr>
      <vt:lpstr>補交作業訊息區</vt:lpstr>
      <vt:lpstr>作業上傳網址-新興場</vt:lpstr>
      <vt:lpstr>作業上傳網址-善化場</vt:lpstr>
      <vt:lpstr>作業上傳網址-後壁場</vt:lpstr>
      <vt:lpstr>PowerPoint 簡報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于萱 楊</cp:lastModifiedBy>
  <cp:revision>356</cp:revision>
  <dcterms:created xsi:type="dcterms:W3CDTF">2013-08-21T19:17:07Z</dcterms:created>
  <dcterms:modified xsi:type="dcterms:W3CDTF">2022-01-04T13:28:48Z</dcterms:modified>
</cp:coreProperties>
</file>