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6"/>
  </p:notesMasterIdLst>
  <p:sldIdLst>
    <p:sldId id="257" r:id="rId2"/>
    <p:sldId id="265" r:id="rId3"/>
    <p:sldId id="266" r:id="rId4"/>
    <p:sldId id="267" r:id="rId5"/>
    <p:sldId id="268" r:id="rId6"/>
    <p:sldId id="342" r:id="rId7"/>
    <p:sldId id="340" r:id="rId8"/>
    <p:sldId id="343" r:id="rId9"/>
    <p:sldId id="299" r:id="rId10"/>
    <p:sldId id="261" r:id="rId11"/>
    <p:sldId id="405" r:id="rId12"/>
    <p:sldId id="346" r:id="rId13"/>
    <p:sldId id="270" r:id="rId14"/>
    <p:sldId id="353" r:id="rId15"/>
    <p:sldId id="344" r:id="rId16"/>
    <p:sldId id="350" r:id="rId17"/>
    <p:sldId id="354" r:id="rId18"/>
    <p:sldId id="373" r:id="rId19"/>
    <p:sldId id="352" r:id="rId20"/>
    <p:sldId id="355" r:id="rId21"/>
    <p:sldId id="356" r:id="rId22"/>
    <p:sldId id="349" r:id="rId23"/>
    <p:sldId id="345" r:id="rId24"/>
    <p:sldId id="358" r:id="rId25"/>
    <p:sldId id="359" r:id="rId26"/>
    <p:sldId id="369" r:id="rId27"/>
    <p:sldId id="361" r:id="rId28"/>
    <p:sldId id="363" r:id="rId29"/>
    <p:sldId id="367" r:id="rId30"/>
    <p:sldId id="364" r:id="rId31"/>
    <p:sldId id="365" r:id="rId32"/>
    <p:sldId id="372" r:id="rId33"/>
    <p:sldId id="360" r:id="rId34"/>
    <p:sldId id="366" r:id="rId35"/>
    <p:sldId id="368" r:id="rId36"/>
    <p:sldId id="273" r:id="rId37"/>
    <p:sldId id="403" r:id="rId38"/>
    <p:sldId id="274" r:id="rId39"/>
    <p:sldId id="275" r:id="rId40"/>
    <p:sldId id="276" r:id="rId41"/>
    <p:sldId id="272" r:id="rId42"/>
    <p:sldId id="277" r:id="rId43"/>
    <p:sldId id="278" r:id="rId44"/>
    <p:sldId id="279" r:id="rId45"/>
    <p:sldId id="280" r:id="rId46"/>
    <p:sldId id="288" r:id="rId47"/>
    <p:sldId id="289" r:id="rId48"/>
    <p:sldId id="375" r:id="rId49"/>
    <p:sldId id="376" r:id="rId50"/>
    <p:sldId id="378" r:id="rId51"/>
    <p:sldId id="380" r:id="rId52"/>
    <p:sldId id="383" r:id="rId53"/>
    <p:sldId id="377" r:id="rId54"/>
    <p:sldId id="382" r:id="rId55"/>
    <p:sldId id="386" r:id="rId56"/>
    <p:sldId id="385" r:id="rId57"/>
    <p:sldId id="387" r:id="rId58"/>
    <p:sldId id="388" r:id="rId59"/>
    <p:sldId id="389" r:id="rId60"/>
    <p:sldId id="322" r:id="rId61"/>
    <p:sldId id="390" r:id="rId62"/>
    <p:sldId id="391" r:id="rId63"/>
    <p:sldId id="392" r:id="rId64"/>
    <p:sldId id="394" r:id="rId65"/>
    <p:sldId id="395" r:id="rId66"/>
    <p:sldId id="396" r:id="rId67"/>
    <p:sldId id="397" r:id="rId68"/>
    <p:sldId id="404" r:id="rId69"/>
    <p:sldId id="400" r:id="rId70"/>
    <p:sldId id="398" r:id="rId71"/>
    <p:sldId id="401" r:id="rId72"/>
    <p:sldId id="399" r:id="rId73"/>
    <p:sldId id="315" r:id="rId74"/>
    <p:sldId id="402" r:id="rId75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FFC9"/>
    <a:srgbClr val="FFFF99"/>
    <a:srgbClr val="3BF600"/>
    <a:srgbClr val="ABFFAB"/>
    <a:srgbClr val="008A3E"/>
    <a:srgbClr val="66FF66"/>
    <a:srgbClr val="90FFDF"/>
    <a:srgbClr val="D60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63" autoAdjust="0"/>
    <p:restoredTop sz="94660"/>
  </p:normalViewPr>
  <p:slideViewPr>
    <p:cSldViewPr snapToGrid="0">
      <p:cViewPr varScale="1">
        <p:scale>
          <a:sx n="67" d="100"/>
          <a:sy n="67" d="100"/>
        </p:scale>
        <p:origin x="140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-7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11546B-FD83-407D-BA12-3B96C771448A}" type="datetimeFigureOut">
              <a:rPr lang="zh-TW" altLang="en-US" smtClean="0"/>
              <a:t>2017-04-27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BD7788-C233-47FD-A311-83E8B337084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0780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87809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128402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978830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11657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F6770AD6-92E3-4ACA-A10C-7826C20E69B1}" type="datetimeFigureOut">
              <a:rPr lang="zh-TW" altLang="en-US" smtClean="0"/>
              <a:t>2017-04-27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68BAB892-9467-4B18-9D06-31B61EBEFFDE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89361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全景圖片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70AD6-92E3-4ACA-A10C-7826C20E69B1}" type="datetimeFigureOut">
              <a:rPr lang="zh-TW" altLang="en-US" smtClean="0"/>
              <a:t>2017-04-27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AB892-9467-4B18-9D06-31B61EBEFFD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8859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70AD6-92E3-4ACA-A10C-7826C20E69B1}" type="datetimeFigureOut">
              <a:rPr lang="zh-TW" altLang="en-US" smtClean="0"/>
              <a:t>2017-04-27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AB892-9467-4B18-9D06-31B61EBEFFDE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5277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70AD6-92E3-4ACA-A10C-7826C20E69B1}" type="datetimeFigureOut">
              <a:rPr lang="zh-TW" altLang="en-US" smtClean="0"/>
              <a:t>2017-04-27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AB892-9467-4B18-9D06-31B61EBEFFDE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89010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70AD6-92E3-4ACA-A10C-7826C20E69B1}" type="datetimeFigureOut">
              <a:rPr lang="zh-TW" altLang="en-US" smtClean="0"/>
              <a:t>2017-04-27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AB892-9467-4B18-9D06-31B61EBEFFD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795979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70AD6-92E3-4ACA-A10C-7826C20E69B1}" type="datetimeFigureOut">
              <a:rPr lang="zh-TW" altLang="en-US" smtClean="0"/>
              <a:t>2017-04-27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AB892-9467-4B18-9D06-31B61EBEFFDE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55994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是非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70AD6-92E3-4ACA-A10C-7826C20E69B1}" type="datetimeFigureOut">
              <a:rPr lang="zh-TW" altLang="en-US" smtClean="0"/>
              <a:t>2017-04-27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AB892-9467-4B18-9D06-31B61EBEFFDE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10297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70AD6-92E3-4ACA-A10C-7826C20E69B1}" type="datetimeFigureOut">
              <a:rPr lang="zh-TW" altLang="en-US" smtClean="0"/>
              <a:t>2017-04-27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AB892-9467-4B18-9D06-31B61EBEFFDE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67202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70AD6-92E3-4ACA-A10C-7826C20E69B1}" type="datetimeFigureOut">
              <a:rPr lang="zh-TW" altLang="en-US" smtClean="0"/>
              <a:t>2017-04-27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AB892-9467-4B18-9D06-31B61EBEFFDE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1156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70AD6-92E3-4ACA-A10C-7826C20E69B1}" type="datetimeFigureOut">
              <a:rPr lang="zh-TW" altLang="en-US" smtClean="0"/>
              <a:t>2017-04-27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AB892-9467-4B18-9D06-31B61EBEFFDE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8" name="圖片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367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70AD6-92E3-4ACA-A10C-7826C20E69B1}" type="datetimeFigureOut">
              <a:rPr lang="zh-TW" altLang="en-US" smtClean="0"/>
              <a:t>2017-04-27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AB892-9467-4B18-9D06-31B61EBEFFDE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3951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70AD6-92E3-4ACA-A10C-7826C20E69B1}" type="datetimeFigureOut">
              <a:rPr lang="zh-TW" altLang="en-US" smtClean="0"/>
              <a:t>2017-04-27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AB892-9467-4B18-9D06-31B61EBEFFD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27463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70AD6-92E3-4ACA-A10C-7826C20E69B1}" type="datetimeFigureOut">
              <a:rPr lang="zh-TW" altLang="en-US" smtClean="0"/>
              <a:t>2017-04-27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AB892-9467-4B18-9D06-31B61EBEFFDE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5747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70AD6-92E3-4ACA-A10C-7826C20E69B1}" type="datetimeFigureOut">
              <a:rPr lang="zh-TW" altLang="en-US" smtClean="0"/>
              <a:t>2017-04-27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AB892-9467-4B18-9D06-31B61EBEFFDE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6590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70AD6-92E3-4ACA-A10C-7826C20E69B1}" type="datetimeFigureOut">
              <a:rPr lang="zh-TW" altLang="en-US" smtClean="0"/>
              <a:t>2017-04-27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AB892-9467-4B18-9D06-31B61EBEFFD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5764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70AD6-92E3-4ACA-A10C-7826C20E69B1}" type="datetimeFigureOut">
              <a:rPr lang="zh-TW" altLang="en-US" smtClean="0"/>
              <a:t>2017-04-27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AB892-9467-4B18-9D06-31B61EBEFFDE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9594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70AD6-92E3-4ACA-A10C-7826C20E69B1}" type="datetimeFigureOut">
              <a:rPr lang="zh-TW" altLang="en-US" smtClean="0"/>
              <a:t>2017-04-27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AB892-9467-4B18-9D06-31B61EBEFFD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3822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6770AD6-92E3-4ACA-A10C-7826C20E69B1}" type="datetimeFigureOut">
              <a:rPr lang="zh-TW" altLang="en-US" smtClean="0"/>
              <a:t>2017-04-27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8BAB892-9467-4B18-9D06-31B61EBEFFD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06899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22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5950" y="3367087"/>
            <a:ext cx="5372100" cy="123825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068752" y="2800272"/>
            <a:ext cx="4978785" cy="105050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dist">
              <a:lnSpc>
                <a:spcPct val="150000"/>
              </a:lnSpc>
            </a:pPr>
            <a:r>
              <a:rPr lang="zh-TW" altLang="en-US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試題編製實務工作坊</a:t>
            </a:r>
          </a:p>
        </p:txBody>
      </p:sp>
      <p:sp>
        <p:nvSpPr>
          <p:cNvPr id="8" name="Rectangle 3"/>
          <p:cNvSpPr txBox="1">
            <a:spLocks/>
          </p:cNvSpPr>
          <p:nvPr/>
        </p:nvSpPr>
        <p:spPr>
          <a:xfrm>
            <a:off x="1885950" y="4331862"/>
            <a:ext cx="5538260" cy="62623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zh-TW" altLang="en-US" sz="1600" dirty="0" smtClean="0">
                <a:latin typeface="+mj-ea"/>
                <a:ea typeface="+mj-ea"/>
              </a:rPr>
              <a:t>台南市國教輔導團國小數學組  何鳳珠</a:t>
            </a:r>
          </a:p>
        </p:txBody>
      </p:sp>
      <p:grpSp>
        <p:nvGrpSpPr>
          <p:cNvPr id="6" name="群組 5"/>
          <p:cNvGrpSpPr/>
          <p:nvPr/>
        </p:nvGrpSpPr>
        <p:grpSpPr>
          <a:xfrm>
            <a:off x="271702" y="400051"/>
            <a:ext cx="5038869" cy="2607176"/>
            <a:chOff x="543165" y="819319"/>
            <a:chExt cx="4228551" cy="2187907"/>
          </a:xfrm>
        </p:grpSpPr>
        <p:sp>
          <p:nvSpPr>
            <p:cNvPr id="3" name="橢圓 2"/>
            <p:cNvSpPr/>
            <p:nvPr/>
          </p:nvSpPr>
          <p:spPr>
            <a:xfrm>
              <a:off x="1135856" y="940223"/>
              <a:ext cx="1500188" cy="150018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pic>
          <p:nvPicPr>
            <p:cNvPr id="2" name="圖片 1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43165" y="819319"/>
              <a:ext cx="4228551" cy="218790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5643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5927" y="4078823"/>
            <a:ext cx="3389096" cy="2913647"/>
          </a:xfrm>
          <a:prstGeom prst="rect">
            <a:avLst/>
          </a:prstGeom>
        </p:spPr>
      </p:pic>
      <p:grpSp>
        <p:nvGrpSpPr>
          <p:cNvPr id="2" name="群組 1"/>
          <p:cNvGrpSpPr/>
          <p:nvPr/>
        </p:nvGrpSpPr>
        <p:grpSpPr>
          <a:xfrm>
            <a:off x="1098925" y="1146735"/>
            <a:ext cx="6066164" cy="3617259"/>
            <a:chOff x="1098925" y="1146735"/>
            <a:chExt cx="6066164" cy="3617259"/>
          </a:xfrm>
        </p:grpSpPr>
        <p:sp>
          <p:nvSpPr>
            <p:cNvPr id="9" name="雲朵形圖說文字 8"/>
            <p:cNvSpPr/>
            <p:nvPr/>
          </p:nvSpPr>
          <p:spPr>
            <a:xfrm>
              <a:off x="1098925" y="1146735"/>
              <a:ext cx="6066164" cy="3617259"/>
            </a:xfrm>
            <a:prstGeom prst="cloudCallout">
              <a:avLst>
                <a:gd name="adj1" fmla="val 39488"/>
                <a:gd name="adj2" fmla="val 60270"/>
              </a:avLst>
            </a:prstGeom>
            <a:gradFill>
              <a:gsLst>
                <a:gs pos="0">
                  <a:srgbClr val="FFFF00"/>
                </a:gs>
                <a:gs pos="100000">
                  <a:srgbClr val="C00000"/>
                </a:gs>
              </a:gsLst>
              <a:lin ang="5400000" scaled="1"/>
            </a:gradFill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" name="文字方塊 9"/>
            <p:cNvSpPr txBox="1"/>
            <p:nvPr/>
          </p:nvSpPr>
          <p:spPr>
            <a:xfrm>
              <a:off x="2009799" y="1662702"/>
              <a:ext cx="4447615" cy="22217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TW" altLang="en-US" sz="3200" dirty="0" smtClean="0">
                  <a:solidFill>
                    <a:srgbClr val="000000"/>
                  </a:solidFill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你會分析題目了嗎？</a:t>
              </a:r>
              <a:endParaRPr lang="en-US" altLang="zh-TW" sz="3200" dirty="0" smtClean="0">
                <a:solidFill>
                  <a:srgbClr val="00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endParaRPr>
            </a:p>
            <a:p>
              <a:pPr>
                <a:lnSpc>
                  <a:spcPct val="150000"/>
                </a:lnSpc>
              </a:pPr>
              <a:r>
                <a:rPr lang="zh-TW" altLang="en-US" sz="3200" dirty="0" smtClean="0">
                  <a:solidFill>
                    <a:srgbClr val="000000"/>
                  </a:solidFill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咱們來看看一些範例試題吧！</a:t>
              </a:r>
              <a:endParaRPr lang="zh-TW" altLang="en-US" sz="3200" dirty="0">
                <a:solidFill>
                  <a:srgbClr val="00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2788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p:grpSp>
        <p:nvGrpSpPr>
          <p:cNvPr id="23" name="群組 22"/>
          <p:cNvGrpSpPr/>
          <p:nvPr/>
        </p:nvGrpSpPr>
        <p:grpSpPr>
          <a:xfrm>
            <a:off x="626975" y="1085850"/>
            <a:ext cx="7813849" cy="4892204"/>
            <a:chOff x="889751" y="3231895"/>
            <a:chExt cx="5844824" cy="2792293"/>
          </a:xfrm>
        </p:grpSpPr>
        <p:pic>
          <p:nvPicPr>
            <p:cNvPr id="24" name="圖片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9751" y="3231895"/>
              <a:ext cx="5844824" cy="2792293"/>
            </a:xfrm>
            <a:prstGeom prst="rect">
              <a:avLst/>
            </a:prstGeom>
          </p:spPr>
        </p:pic>
        <p:sp>
          <p:nvSpPr>
            <p:cNvPr id="25" name="文字方塊 24"/>
            <p:cNvSpPr txBox="1"/>
            <p:nvPr/>
          </p:nvSpPr>
          <p:spPr>
            <a:xfrm>
              <a:off x="970710" y="4079375"/>
              <a:ext cx="1256190" cy="263502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2400" spc="-80" dirty="0" smtClean="0">
                  <a:latin typeface="+mj-ea"/>
                  <a:ea typeface="+mj-ea"/>
                </a:rPr>
                <a:t>數與</a:t>
              </a:r>
              <a:r>
                <a:rPr lang="zh-TW" altLang="en-US" sz="2400" spc="-80" dirty="0">
                  <a:latin typeface="+mj-ea"/>
                  <a:ea typeface="+mj-ea"/>
                </a:rPr>
                <a:t>量</a:t>
              </a:r>
            </a:p>
          </p:txBody>
        </p:sp>
        <p:sp>
          <p:nvSpPr>
            <p:cNvPr id="26" name="文字方塊 25"/>
            <p:cNvSpPr txBox="1"/>
            <p:nvPr/>
          </p:nvSpPr>
          <p:spPr>
            <a:xfrm>
              <a:off x="963089" y="4475615"/>
              <a:ext cx="1256190" cy="263502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2400" spc="-80" dirty="0" smtClean="0">
                  <a:latin typeface="+mj-ea"/>
                  <a:ea typeface="+mj-ea"/>
                </a:rPr>
                <a:t>幾何</a:t>
              </a:r>
              <a:endParaRPr lang="zh-TW" altLang="en-US" sz="2400" spc="-80" dirty="0">
                <a:latin typeface="+mj-ea"/>
                <a:ea typeface="+mj-ea"/>
              </a:endParaRPr>
            </a:p>
          </p:txBody>
        </p:sp>
        <p:sp>
          <p:nvSpPr>
            <p:cNvPr id="27" name="文字方塊 26"/>
            <p:cNvSpPr txBox="1"/>
            <p:nvPr/>
          </p:nvSpPr>
          <p:spPr>
            <a:xfrm>
              <a:off x="971629" y="4862167"/>
              <a:ext cx="1256190" cy="263502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2400" spc="-80" dirty="0" smtClean="0">
                  <a:latin typeface="+mj-ea"/>
                  <a:ea typeface="+mj-ea"/>
                </a:rPr>
                <a:t>代數</a:t>
              </a:r>
              <a:endParaRPr lang="zh-TW" altLang="en-US" sz="2400" spc="-80" dirty="0">
                <a:latin typeface="+mj-ea"/>
                <a:ea typeface="+mj-ea"/>
              </a:endParaRPr>
            </a:p>
          </p:txBody>
        </p:sp>
        <p:sp>
          <p:nvSpPr>
            <p:cNvPr id="28" name="文字方塊 27"/>
            <p:cNvSpPr txBox="1"/>
            <p:nvPr/>
          </p:nvSpPr>
          <p:spPr>
            <a:xfrm>
              <a:off x="964009" y="5258407"/>
              <a:ext cx="1256190" cy="263502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2400" spc="-80" dirty="0">
                  <a:latin typeface="+mj-ea"/>
                  <a:ea typeface="+mj-ea"/>
                </a:rPr>
                <a:t>統計與機率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11448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p:sp>
        <p:nvSpPr>
          <p:cNvPr id="6" name="文字方塊 5"/>
          <p:cNvSpPr txBox="1"/>
          <p:nvPr/>
        </p:nvSpPr>
        <p:spPr>
          <a:xfrm>
            <a:off x="595749" y="599860"/>
            <a:ext cx="7919599" cy="1985159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已知</a:t>
            </a:r>
            <a:r>
              <a:rPr lang="en-US" altLang="zh-TW" sz="28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54 </a:t>
            </a:r>
            <a:r>
              <a:rPr lang="zh-TW" altLang="en-US" sz="28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是</a:t>
            </a:r>
            <a:r>
              <a:rPr lang="en-US" altLang="zh-TW" sz="28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6 </a:t>
            </a:r>
            <a:r>
              <a:rPr lang="zh-TW" altLang="en-US" sz="28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的倍數，也是</a:t>
            </a:r>
            <a:r>
              <a:rPr lang="en-US" altLang="zh-TW" sz="28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9 </a:t>
            </a:r>
            <a:r>
              <a:rPr lang="zh-TW" altLang="en-US" sz="28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的倍數，所以</a:t>
            </a:r>
            <a:r>
              <a:rPr lang="en-US" altLang="zh-TW" sz="28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54 </a:t>
            </a:r>
            <a:r>
              <a:rPr lang="zh-TW" altLang="en-US" sz="28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是</a:t>
            </a:r>
            <a:r>
              <a:rPr lang="en-US" altLang="zh-TW" sz="28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6 </a:t>
            </a:r>
            <a:r>
              <a:rPr lang="zh-TW" altLang="en-US" sz="28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和</a:t>
            </a:r>
            <a:r>
              <a:rPr lang="en-US" altLang="zh-TW" sz="28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9 </a:t>
            </a:r>
            <a:r>
              <a:rPr lang="zh-TW" altLang="en-US" sz="28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的公倍數</a:t>
            </a:r>
            <a:r>
              <a:rPr lang="zh-TW" altLang="en-US" sz="2800" spc="-12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。下列</a:t>
            </a:r>
            <a:r>
              <a:rPr lang="zh-TW" altLang="en-US" sz="28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哪一個數也是</a:t>
            </a:r>
            <a:r>
              <a:rPr lang="en-US" altLang="zh-TW" sz="28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6 </a:t>
            </a:r>
            <a:r>
              <a:rPr lang="zh-TW" altLang="en-US" sz="28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和</a:t>
            </a:r>
            <a:r>
              <a:rPr lang="en-US" altLang="zh-TW" sz="28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9 </a:t>
            </a:r>
            <a:r>
              <a:rPr lang="zh-TW" altLang="en-US" sz="28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的公倍數</a:t>
            </a:r>
            <a:r>
              <a:rPr lang="zh-TW" altLang="en-US" sz="2800" spc="-12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2800" spc="-12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① 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3    ② 36    ③ 60    ④ 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63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3" name="剪去單一角落矩形 12"/>
          <p:cNvSpPr/>
          <p:nvPr/>
        </p:nvSpPr>
        <p:spPr>
          <a:xfrm>
            <a:off x="49648" y="47113"/>
            <a:ext cx="1407677" cy="552747"/>
          </a:xfrm>
          <a:prstGeom prst="snip1Rect">
            <a:avLst>
              <a:gd name="adj" fmla="val 16310"/>
            </a:avLst>
          </a:prstGeom>
          <a:ln w="28575"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en-US" altLang="zh-TW" sz="28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104-01</a:t>
            </a:r>
            <a:endParaRPr lang="zh-TW" altLang="en-US" sz="2800" dirty="0"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grpSp>
        <p:nvGrpSpPr>
          <p:cNvPr id="23" name="群組 22"/>
          <p:cNvGrpSpPr/>
          <p:nvPr/>
        </p:nvGrpSpPr>
        <p:grpSpPr>
          <a:xfrm>
            <a:off x="1147761" y="2890416"/>
            <a:ext cx="6851826" cy="3273376"/>
            <a:chOff x="889751" y="3231895"/>
            <a:chExt cx="5844824" cy="2792293"/>
          </a:xfrm>
        </p:grpSpPr>
        <p:pic>
          <p:nvPicPr>
            <p:cNvPr id="24" name="圖片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9751" y="3231895"/>
              <a:ext cx="5844824" cy="2792293"/>
            </a:xfrm>
            <a:prstGeom prst="rect">
              <a:avLst/>
            </a:prstGeom>
          </p:spPr>
        </p:pic>
        <p:sp>
          <p:nvSpPr>
            <p:cNvPr id="25" name="文字方塊 24"/>
            <p:cNvSpPr txBox="1"/>
            <p:nvPr/>
          </p:nvSpPr>
          <p:spPr>
            <a:xfrm>
              <a:off x="1013460" y="403860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數與</a:t>
              </a:r>
              <a:r>
                <a:rPr lang="zh-TW" altLang="en-US" dirty="0">
                  <a:latin typeface="+mj-ea"/>
                  <a:ea typeface="+mj-ea"/>
                </a:rPr>
                <a:t>量</a:t>
              </a:r>
            </a:p>
          </p:txBody>
        </p:sp>
        <p:sp>
          <p:nvSpPr>
            <p:cNvPr id="26" name="文字方塊 25"/>
            <p:cNvSpPr txBox="1"/>
            <p:nvPr/>
          </p:nvSpPr>
          <p:spPr>
            <a:xfrm>
              <a:off x="1005840" y="443484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幾何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7" name="文字方塊 26"/>
            <p:cNvSpPr txBox="1"/>
            <p:nvPr/>
          </p:nvSpPr>
          <p:spPr>
            <a:xfrm>
              <a:off x="1014380" y="482139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代數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8" name="文字方塊 27"/>
            <p:cNvSpPr txBox="1"/>
            <p:nvPr/>
          </p:nvSpPr>
          <p:spPr>
            <a:xfrm>
              <a:off x="1006760" y="521763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>
                  <a:latin typeface="+mj-ea"/>
                  <a:ea typeface="+mj-ea"/>
                </a:rPr>
                <a:t>統計與機率</a:t>
              </a:r>
            </a:p>
          </p:txBody>
        </p:sp>
      </p:grpSp>
      <p:sp>
        <p:nvSpPr>
          <p:cNvPr id="29" name="文字方塊 28"/>
          <p:cNvSpPr txBox="1"/>
          <p:nvPr/>
        </p:nvSpPr>
        <p:spPr>
          <a:xfrm>
            <a:off x="3162300" y="3713446"/>
            <a:ext cx="68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  <a:sym typeface="Wingdings" panose="05000000000000000000" pitchFamily="2" charset="2"/>
              </a:rPr>
              <a:t></a:t>
            </a:r>
            <a:endParaRPr lang="zh-TW" altLang="en-US" sz="4000" dirty="0">
              <a:solidFill>
                <a:srgbClr val="FF0000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0" y="6284683"/>
            <a:ext cx="9144000" cy="46166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5-n-05 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能認識兩數的公因數、公倍數、最大公因數與最小公倍數。</a:t>
            </a:r>
          </a:p>
        </p:txBody>
      </p:sp>
    </p:spTree>
    <p:extLst>
      <p:ext uri="{BB962C8B-B14F-4D97-AF65-F5344CB8AC3E}">
        <p14:creationId xmlns:p14="http://schemas.microsoft.com/office/powerpoint/2010/main" val="421284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p:grpSp>
        <p:nvGrpSpPr>
          <p:cNvPr id="3" name="群組 2"/>
          <p:cNvGrpSpPr/>
          <p:nvPr/>
        </p:nvGrpSpPr>
        <p:grpSpPr>
          <a:xfrm>
            <a:off x="1147761" y="2890416"/>
            <a:ext cx="6851826" cy="3273376"/>
            <a:chOff x="889751" y="3231895"/>
            <a:chExt cx="5844824" cy="2792293"/>
          </a:xfrm>
        </p:grpSpPr>
        <p:pic>
          <p:nvPicPr>
            <p:cNvPr id="10" name="圖片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9751" y="3231895"/>
              <a:ext cx="5844824" cy="2792293"/>
            </a:xfrm>
            <a:prstGeom prst="rect">
              <a:avLst/>
            </a:prstGeom>
          </p:spPr>
        </p:pic>
        <p:sp>
          <p:nvSpPr>
            <p:cNvPr id="2" name="文字方塊 1"/>
            <p:cNvSpPr txBox="1"/>
            <p:nvPr/>
          </p:nvSpPr>
          <p:spPr>
            <a:xfrm>
              <a:off x="1013460" y="403860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數與</a:t>
              </a:r>
              <a:r>
                <a:rPr lang="zh-TW" altLang="en-US" dirty="0">
                  <a:latin typeface="+mj-ea"/>
                  <a:ea typeface="+mj-ea"/>
                </a:rPr>
                <a:t>量</a:t>
              </a:r>
            </a:p>
          </p:txBody>
        </p:sp>
        <p:sp>
          <p:nvSpPr>
            <p:cNvPr id="14" name="文字方塊 13"/>
            <p:cNvSpPr txBox="1"/>
            <p:nvPr/>
          </p:nvSpPr>
          <p:spPr>
            <a:xfrm>
              <a:off x="1005840" y="443484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幾何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15" name="文字方塊 14"/>
            <p:cNvSpPr txBox="1"/>
            <p:nvPr/>
          </p:nvSpPr>
          <p:spPr>
            <a:xfrm>
              <a:off x="1014380" y="482139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代數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16" name="文字方塊 15"/>
            <p:cNvSpPr txBox="1"/>
            <p:nvPr/>
          </p:nvSpPr>
          <p:spPr>
            <a:xfrm>
              <a:off x="1006760" y="521763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>
                  <a:latin typeface="+mj-ea"/>
                  <a:ea typeface="+mj-ea"/>
                </a:rPr>
                <a:t>統計與機率</a:t>
              </a:r>
            </a:p>
          </p:txBody>
        </p:sp>
      </p:grpSp>
      <p:sp>
        <p:nvSpPr>
          <p:cNvPr id="6" name="文字方塊 5"/>
          <p:cNvSpPr txBox="1"/>
          <p:nvPr/>
        </p:nvSpPr>
        <p:spPr>
          <a:xfrm>
            <a:off x="595749" y="599860"/>
            <a:ext cx="7919599" cy="1985159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撲滿裡面有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45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元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，哥哥每天存進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3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元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，妹妹每天存進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2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元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11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天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後撲滿裡總共有多少元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① 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55 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元   ② 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78 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元  ③ 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100 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元  ④ 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550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元</a:t>
            </a:r>
          </a:p>
        </p:txBody>
      </p:sp>
      <p:sp>
        <p:nvSpPr>
          <p:cNvPr id="13" name="文字方塊 12"/>
          <p:cNvSpPr txBox="1"/>
          <p:nvPr/>
        </p:nvSpPr>
        <p:spPr>
          <a:xfrm>
            <a:off x="5805487" y="3713446"/>
            <a:ext cx="68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  <a:sym typeface="Wingdings" panose="05000000000000000000" pitchFamily="2" charset="2"/>
              </a:rPr>
              <a:t></a:t>
            </a:r>
            <a:endParaRPr lang="zh-TW" altLang="en-US" sz="4000" dirty="0">
              <a:solidFill>
                <a:srgbClr val="FF0000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2" name="剪去單一角落矩形 11"/>
          <p:cNvSpPr/>
          <p:nvPr/>
        </p:nvSpPr>
        <p:spPr>
          <a:xfrm>
            <a:off x="49648" y="47113"/>
            <a:ext cx="1407677" cy="552747"/>
          </a:xfrm>
          <a:prstGeom prst="snip1Rect">
            <a:avLst>
              <a:gd name="adj" fmla="val 16310"/>
            </a:avLst>
          </a:prstGeom>
          <a:ln w="28575"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en-US" altLang="zh-TW" sz="28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104-02</a:t>
            </a:r>
            <a:endParaRPr lang="zh-TW" altLang="en-US" sz="2800" dirty="0"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7" name="文字方塊 16"/>
          <p:cNvSpPr txBox="1"/>
          <p:nvPr/>
        </p:nvSpPr>
        <p:spPr>
          <a:xfrm>
            <a:off x="0" y="6284683"/>
            <a:ext cx="9144000" cy="46166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5-n-02 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能在具體情境中，解決三步驟問題，並能併式計算。</a:t>
            </a:r>
          </a:p>
        </p:txBody>
      </p:sp>
    </p:spTree>
    <p:extLst>
      <p:ext uri="{BB962C8B-B14F-4D97-AF65-F5344CB8AC3E}">
        <p14:creationId xmlns:p14="http://schemas.microsoft.com/office/powerpoint/2010/main" val="4056351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字方塊 5"/>
              <p:cNvSpPr txBox="1"/>
              <p:nvPr/>
            </p:nvSpPr>
            <p:spPr>
              <a:xfrm>
                <a:off x="595749" y="599860"/>
                <a:ext cx="7919599" cy="2104359"/>
              </a:xfrm>
              <a:prstGeom prst="rect">
                <a:avLst/>
              </a:prstGeom>
              <a:noFill/>
            </p:spPr>
            <p:txBody>
              <a:bodyPr wrap="square" tIns="0" rtlCol="0">
                <a:spAutoFit/>
              </a:bodyPr>
              <a:lstStyle/>
              <a:p>
                <a:pPr>
                  <a:lnSpc>
                    <a:spcPct val="140000"/>
                  </a:lnSpc>
                </a:pPr>
                <a:r>
                  <a:rPr lang="zh-TW" altLang="en-US" sz="2800" spc="-12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媽媽買一塊圓形的披薩，平分成</a:t>
                </a:r>
                <a:r>
                  <a:rPr lang="en-US" altLang="zh-TW" sz="2800" spc="-12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12 </a:t>
                </a:r>
                <a:r>
                  <a:rPr lang="zh-TW" altLang="en-US" sz="2800" spc="-12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片，每一片都是</a:t>
                </a:r>
              </a:p>
              <a:p>
                <a:pPr>
                  <a:lnSpc>
                    <a:spcPct val="14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TW" sz="2800" i="1" spc="-120" smtClean="0">
                            <a:latin typeface="Cambria Math" panose="02040503050406030204" pitchFamily="18" charset="0"/>
                            <a:ea typeface="標楷體" panose="03000509000000000000" pitchFamily="65" charset="-120"/>
                          </a:rPr>
                        </m:ctrlPr>
                      </m:fPr>
                      <m:num>
                        <m:r>
                          <a:rPr lang="en-US" altLang="zh-TW" sz="2800" i="1" spc="-120">
                            <a:latin typeface="Cambria Math" panose="02040503050406030204" pitchFamily="18" charset="0"/>
                            <a:ea typeface="標楷體" panose="03000509000000000000" pitchFamily="65" charset="-120"/>
                          </a:rPr>
                          <m:t>1</m:t>
                        </m:r>
                      </m:num>
                      <m:den>
                        <m:r>
                          <a:rPr lang="en-US" altLang="zh-TW" sz="2800" i="1" spc="-120">
                            <a:latin typeface="Cambria Math" panose="02040503050406030204" pitchFamily="18" charset="0"/>
                            <a:ea typeface="標楷體" panose="03000509000000000000" pitchFamily="65" charset="-120"/>
                          </a:rPr>
                          <m:t>1</m:t>
                        </m:r>
                        <m:r>
                          <a:rPr lang="en-US" altLang="zh-TW" sz="2800" i="1" spc="-120" smtClean="0">
                            <a:latin typeface="Cambria Math" panose="02040503050406030204" pitchFamily="18" charset="0"/>
                            <a:ea typeface="標楷體" panose="03000509000000000000" pitchFamily="65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zh-TW" altLang="en-US" sz="2800" spc="-120" dirty="0" smtClean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圓</a:t>
                </a:r>
                <a:r>
                  <a:rPr lang="zh-TW" altLang="en-US" sz="2800" spc="-12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的扇形</a:t>
                </a:r>
                <a:r>
                  <a:rPr lang="zh-TW" altLang="en-US" sz="2800" spc="-120" dirty="0" smtClean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，每一</a:t>
                </a:r>
                <a:r>
                  <a:rPr lang="zh-TW" altLang="en-US" sz="2800" spc="-12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片披薩的圓心角是多少度</a:t>
                </a:r>
                <a:r>
                  <a:rPr lang="zh-TW" altLang="en-US" sz="2800" spc="-120" dirty="0" smtClean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？</a:t>
                </a:r>
                <a:endParaRPr lang="en-US" altLang="zh-TW" sz="2800" spc="-120" dirty="0" smtClean="0">
                  <a:latin typeface="標楷體" panose="03000509000000000000" pitchFamily="65" charset="-120"/>
                  <a:ea typeface="標楷體" panose="03000509000000000000" pitchFamily="65" charset="-120"/>
                </a:endParaRPr>
              </a:p>
              <a:p>
                <a:pPr>
                  <a:lnSpc>
                    <a:spcPct val="140000"/>
                  </a:lnSpc>
                </a:pPr>
                <a:r>
                  <a:rPr lang="zh-TW" altLang="en-US" sz="280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①</a:t>
                </a:r>
                <a:r>
                  <a:rPr lang="en-US" altLang="zh-TW" sz="280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12 </a:t>
                </a:r>
                <a:r>
                  <a:rPr lang="zh-TW" altLang="en-US" sz="2800" dirty="0" smtClean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度    ②</a:t>
                </a:r>
                <a:r>
                  <a:rPr lang="en-US" altLang="zh-TW" sz="280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15 </a:t>
                </a:r>
                <a:r>
                  <a:rPr lang="zh-TW" altLang="en-US" sz="2800" dirty="0" smtClean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度    ③</a:t>
                </a:r>
                <a:r>
                  <a:rPr lang="en-US" altLang="zh-TW" sz="280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30 </a:t>
                </a:r>
                <a:r>
                  <a:rPr lang="zh-TW" altLang="en-US" sz="2800" dirty="0" smtClean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度    ④</a:t>
                </a:r>
                <a:r>
                  <a:rPr lang="en-US" altLang="zh-TW" sz="280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60 </a:t>
                </a:r>
                <a:r>
                  <a:rPr lang="zh-TW" altLang="en-US" sz="280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度</a:t>
                </a:r>
              </a:p>
            </p:txBody>
          </p:sp>
        </mc:Choice>
        <mc:Fallback xmlns="">
          <p:sp>
            <p:nvSpPr>
              <p:cNvPr id="6" name="文字方塊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749" y="599860"/>
                <a:ext cx="7919599" cy="2104359"/>
              </a:xfrm>
              <a:prstGeom prst="rect">
                <a:avLst/>
              </a:prstGeom>
              <a:blipFill rotWithShape="0">
                <a:blip r:embed="rId4"/>
                <a:stretch>
                  <a:fillRect l="-1617" r="-231" b="-4046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群組 16"/>
          <p:cNvGrpSpPr/>
          <p:nvPr/>
        </p:nvGrpSpPr>
        <p:grpSpPr>
          <a:xfrm>
            <a:off x="1147761" y="2890416"/>
            <a:ext cx="6851826" cy="3273376"/>
            <a:chOff x="889751" y="3231895"/>
            <a:chExt cx="5844824" cy="2792293"/>
          </a:xfrm>
        </p:grpSpPr>
        <p:pic>
          <p:nvPicPr>
            <p:cNvPr id="18" name="圖片 1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89751" y="3231895"/>
              <a:ext cx="5844824" cy="2792293"/>
            </a:xfrm>
            <a:prstGeom prst="rect">
              <a:avLst/>
            </a:prstGeom>
          </p:spPr>
        </p:pic>
        <p:sp>
          <p:nvSpPr>
            <p:cNvPr id="19" name="文字方塊 18"/>
            <p:cNvSpPr txBox="1"/>
            <p:nvPr/>
          </p:nvSpPr>
          <p:spPr>
            <a:xfrm>
              <a:off x="1013460" y="403860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數與</a:t>
              </a:r>
              <a:r>
                <a:rPr lang="zh-TW" altLang="en-US" dirty="0">
                  <a:latin typeface="+mj-ea"/>
                  <a:ea typeface="+mj-ea"/>
                </a:rPr>
                <a:t>量</a:t>
              </a:r>
            </a:p>
          </p:txBody>
        </p:sp>
        <p:sp>
          <p:nvSpPr>
            <p:cNvPr id="20" name="文字方塊 19"/>
            <p:cNvSpPr txBox="1"/>
            <p:nvPr/>
          </p:nvSpPr>
          <p:spPr>
            <a:xfrm>
              <a:off x="1005840" y="443484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幾何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1" name="文字方塊 20"/>
            <p:cNvSpPr txBox="1"/>
            <p:nvPr/>
          </p:nvSpPr>
          <p:spPr>
            <a:xfrm>
              <a:off x="1014380" y="482139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代數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2" name="文字方塊 21"/>
            <p:cNvSpPr txBox="1"/>
            <p:nvPr/>
          </p:nvSpPr>
          <p:spPr>
            <a:xfrm>
              <a:off x="1006760" y="521763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>
                  <a:latin typeface="+mj-ea"/>
                  <a:ea typeface="+mj-ea"/>
                </a:rPr>
                <a:t>統計與機率</a:t>
              </a:r>
            </a:p>
          </p:txBody>
        </p:sp>
      </p:grpSp>
      <p:sp>
        <p:nvSpPr>
          <p:cNvPr id="23" name="文字方塊 22"/>
          <p:cNvSpPr txBox="1"/>
          <p:nvPr/>
        </p:nvSpPr>
        <p:spPr>
          <a:xfrm>
            <a:off x="4533900" y="4215930"/>
            <a:ext cx="68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  <a:sym typeface="Wingdings" panose="05000000000000000000" pitchFamily="2" charset="2"/>
              </a:rPr>
              <a:t></a:t>
            </a:r>
            <a:endParaRPr lang="zh-TW" altLang="en-US" sz="4000" dirty="0">
              <a:solidFill>
                <a:srgbClr val="FF0000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2" name="剪去單一角落矩形 11"/>
          <p:cNvSpPr/>
          <p:nvPr/>
        </p:nvSpPr>
        <p:spPr>
          <a:xfrm>
            <a:off x="49648" y="47113"/>
            <a:ext cx="1407677" cy="552747"/>
          </a:xfrm>
          <a:prstGeom prst="snip1Rect">
            <a:avLst>
              <a:gd name="adj" fmla="val 16310"/>
            </a:avLst>
          </a:prstGeom>
          <a:ln w="28575"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en-US" altLang="zh-TW" sz="28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104-03</a:t>
            </a:r>
            <a:endParaRPr lang="zh-TW" altLang="en-US" sz="2800" dirty="0"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0" y="6284683"/>
            <a:ext cx="9144000" cy="46166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5-s-03 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能認識圓心角，並認識扇形。</a:t>
            </a:r>
          </a:p>
        </p:txBody>
      </p:sp>
    </p:spTree>
    <p:extLst>
      <p:ext uri="{BB962C8B-B14F-4D97-AF65-F5344CB8AC3E}">
        <p14:creationId xmlns:p14="http://schemas.microsoft.com/office/powerpoint/2010/main" val="581112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p:sp>
        <p:nvSpPr>
          <p:cNvPr id="6" name="文字方塊 5"/>
          <p:cNvSpPr txBox="1"/>
          <p:nvPr/>
        </p:nvSpPr>
        <p:spPr>
          <a:xfrm>
            <a:off x="595749" y="599860"/>
            <a:ext cx="7919599" cy="1338828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求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30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－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4×5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＋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3×2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＝？</a:t>
            </a:r>
          </a:p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① 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266   ② 136   ③ 26   ④ 16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pSp>
        <p:nvGrpSpPr>
          <p:cNvPr id="23" name="群組 22"/>
          <p:cNvGrpSpPr/>
          <p:nvPr/>
        </p:nvGrpSpPr>
        <p:grpSpPr>
          <a:xfrm>
            <a:off x="1147761" y="2890416"/>
            <a:ext cx="6851826" cy="3273376"/>
            <a:chOff x="889751" y="3231895"/>
            <a:chExt cx="5844824" cy="2792293"/>
          </a:xfrm>
        </p:grpSpPr>
        <p:pic>
          <p:nvPicPr>
            <p:cNvPr id="24" name="圖片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9751" y="3231895"/>
              <a:ext cx="5844824" cy="2792293"/>
            </a:xfrm>
            <a:prstGeom prst="rect">
              <a:avLst/>
            </a:prstGeom>
          </p:spPr>
        </p:pic>
        <p:sp>
          <p:nvSpPr>
            <p:cNvPr id="25" name="文字方塊 24"/>
            <p:cNvSpPr txBox="1"/>
            <p:nvPr/>
          </p:nvSpPr>
          <p:spPr>
            <a:xfrm>
              <a:off x="1013460" y="403860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數與</a:t>
              </a:r>
              <a:r>
                <a:rPr lang="zh-TW" altLang="en-US" dirty="0">
                  <a:latin typeface="+mj-ea"/>
                  <a:ea typeface="+mj-ea"/>
                </a:rPr>
                <a:t>量</a:t>
              </a:r>
            </a:p>
          </p:txBody>
        </p:sp>
        <p:sp>
          <p:nvSpPr>
            <p:cNvPr id="26" name="文字方塊 25"/>
            <p:cNvSpPr txBox="1"/>
            <p:nvPr/>
          </p:nvSpPr>
          <p:spPr>
            <a:xfrm>
              <a:off x="1005840" y="443484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幾何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7" name="文字方塊 26"/>
            <p:cNvSpPr txBox="1"/>
            <p:nvPr/>
          </p:nvSpPr>
          <p:spPr>
            <a:xfrm>
              <a:off x="1014380" y="482139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代數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8" name="文字方塊 27"/>
            <p:cNvSpPr txBox="1"/>
            <p:nvPr/>
          </p:nvSpPr>
          <p:spPr>
            <a:xfrm>
              <a:off x="1006760" y="521763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>
                  <a:latin typeface="+mj-ea"/>
                  <a:ea typeface="+mj-ea"/>
                </a:rPr>
                <a:t>統計與機率</a:t>
              </a:r>
            </a:p>
          </p:txBody>
        </p:sp>
      </p:grpSp>
      <p:sp>
        <p:nvSpPr>
          <p:cNvPr id="12" name="文字方塊 11"/>
          <p:cNvSpPr txBox="1"/>
          <p:nvPr/>
        </p:nvSpPr>
        <p:spPr>
          <a:xfrm>
            <a:off x="4533900" y="3672076"/>
            <a:ext cx="68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  <a:sym typeface="Wingdings" panose="05000000000000000000" pitchFamily="2" charset="2"/>
              </a:rPr>
              <a:t></a:t>
            </a:r>
            <a:endParaRPr lang="zh-TW" altLang="en-US" sz="4000" dirty="0">
              <a:solidFill>
                <a:srgbClr val="FF0000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4" name="剪去單一角落矩形 13"/>
          <p:cNvSpPr/>
          <p:nvPr/>
        </p:nvSpPr>
        <p:spPr>
          <a:xfrm>
            <a:off x="49648" y="47113"/>
            <a:ext cx="1407677" cy="552747"/>
          </a:xfrm>
          <a:prstGeom prst="snip1Rect">
            <a:avLst>
              <a:gd name="adj" fmla="val 16310"/>
            </a:avLst>
          </a:prstGeom>
          <a:ln w="28575"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en-US" altLang="zh-TW" sz="28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104-04</a:t>
            </a:r>
            <a:endParaRPr lang="zh-TW" altLang="en-US" sz="2800" dirty="0"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0" y="6284683"/>
            <a:ext cx="9144000" cy="46166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5-n-03 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能熟練整數四則混合計算。</a:t>
            </a:r>
          </a:p>
        </p:txBody>
      </p:sp>
    </p:spTree>
    <p:extLst>
      <p:ext uri="{BB962C8B-B14F-4D97-AF65-F5344CB8AC3E}">
        <p14:creationId xmlns:p14="http://schemas.microsoft.com/office/powerpoint/2010/main" val="3955267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p:sp>
        <p:nvSpPr>
          <p:cNvPr id="6" name="文字方塊 5"/>
          <p:cNvSpPr txBox="1"/>
          <p:nvPr/>
        </p:nvSpPr>
        <p:spPr>
          <a:xfrm>
            <a:off x="595749" y="599860"/>
            <a:ext cx="7919599" cy="3924151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花園的面積為</a:t>
            </a:r>
            <a:r>
              <a:rPr lang="en-US" altLang="zh-TW" sz="28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1 </a:t>
            </a:r>
            <a:r>
              <a:rPr lang="zh-TW" altLang="en-US" sz="28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公畝，它的面積與下列哪一個的面積相同</a:t>
            </a:r>
            <a:r>
              <a:rPr lang="zh-TW" altLang="en-US" sz="2800" spc="-12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？（</a:t>
            </a:r>
            <a:r>
              <a:rPr lang="en-US" altLang="zh-TW" sz="28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1 </a:t>
            </a:r>
            <a:r>
              <a:rPr lang="zh-TW" altLang="en-US" sz="28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公畝＝</a:t>
            </a:r>
            <a:r>
              <a:rPr lang="en-US" altLang="zh-TW" sz="28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100 </a:t>
            </a:r>
            <a:r>
              <a:rPr lang="zh-TW" altLang="en-US" sz="28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平方公尺</a:t>
            </a:r>
            <a:r>
              <a:rPr lang="zh-TW" altLang="en-US" sz="2800" spc="-12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）</a:t>
            </a:r>
            <a:endParaRPr lang="en-US" altLang="zh-TW" sz="2800" spc="-12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① 邊長為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10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公分的正方形貼紙</a:t>
            </a:r>
          </a:p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② 長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20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公尺，寬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5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公尺的長方形草皮</a:t>
            </a:r>
          </a:p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③ 邊長為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100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公尺的正方形農地</a:t>
            </a:r>
          </a:p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④ 長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1250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公尺、寬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800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公尺的長方形公園</a:t>
            </a:r>
          </a:p>
        </p:txBody>
      </p:sp>
      <p:grpSp>
        <p:nvGrpSpPr>
          <p:cNvPr id="17" name="群組 16"/>
          <p:cNvGrpSpPr/>
          <p:nvPr/>
        </p:nvGrpSpPr>
        <p:grpSpPr>
          <a:xfrm>
            <a:off x="1147761" y="2890416"/>
            <a:ext cx="6851826" cy="3273376"/>
            <a:chOff x="889751" y="3231895"/>
            <a:chExt cx="5844824" cy="2792293"/>
          </a:xfrm>
        </p:grpSpPr>
        <p:pic>
          <p:nvPicPr>
            <p:cNvPr id="18" name="圖片 1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9751" y="3231895"/>
              <a:ext cx="5844824" cy="2792293"/>
            </a:xfrm>
            <a:prstGeom prst="rect">
              <a:avLst/>
            </a:prstGeom>
          </p:spPr>
        </p:pic>
        <p:sp>
          <p:nvSpPr>
            <p:cNvPr id="19" name="文字方塊 18"/>
            <p:cNvSpPr txBox="1"/>
            <p:nvPr/>
          </p:nvSpPr>
          <p:spPr>
            <a:xfrm>
              <a:off x="1013460" y="403860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數與</a:t>
              </a:r>
              <a:r>
                <a:rPr lang="zh-TW" altLang="en-US" dirty="0">
                  <a:latin typeface="+mj-ea"/>
                  <a:ea typeface="+mj-ea"/>
                </a:rPr>
                <a:t>量</a:t>
              </a:r>
            </a:p>
          </p:txBody>
        </p:sp>
        <p:sp>
          <p:nvSpPr>
            <p:cNvPr id="20" name="文字方塊 19"/>
            <p:cNvSpPr txBox="1"/>
            <p:nvPr/>
          </p:nvSpPr>
          <p:spPr>
            <a:xfrm>
              <a:off x="1005840" y="443484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幾何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1" name="文字方塊 20"/>
            <p:cNvSpPr txBox="1"/>
            <p:nvPr/>
          </p:nvSpPr>
          <p:spPr>
            <a:xfrm>
              <a:off x="1014380" y="482139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代數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2" name="文字方塊 21"/>
            <p:cNvSpPr txBox="1"/>
            <p:nvPr/>
          </p:nvSpPr>
          <p:spPr>
            <a:xfrm>
              <a:off x="1006760" y="521763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>
                  <a:latin typeface="+mj-ea"/>
                  <a:ea typeface="+mj-ea"/>
                </a:rPr>
                <a:t>統計與機率</a:t>
              </a:r>
            </a:p>
          </p:txBody>
        </p:sp>
      </p:grpSp>
      <p:sp>
        <p:nvSpPr>
          <p:cNvPr id="23" name="文字方塊 22"/>
          <p:cNvSpPr txBox="1"/>
          <p:nvPr/>
        </p:nvSpPr>
        <p:spPr>
          <a:xfrm>
            <a:off x="3105150" y="3714384"/>
            <a:ext cx="68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  <a:sym typeface="Wingdings" panose="05000000000000000000" pitchFamily="2" charset="2"/>
              </a:rPr>
              <a:t></a:t>
            </a:r>
            <a:endParaRPr lang="zh-TW" altLang="en-US" sz="4000" dirty="0">
              <a:solidFill>
                <a:srgbClr val="FF0000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2" name="剪去單一角落矩形 11"/>
          <p:cNvSpPr/>
          <p:nvPr/>
        </p:nvSpPr>
        <p:spPr>
          <a:xfrm>
            <a:off x="49648" y="47113"/>
            <a:ext cx="1407677" cy="552747"/>
          </a:xfrm>
          <a:prstGeom prst="snip1Rect">
            <a:avLst>
              <a:gd name="adj" fmla="val 16310"/>
            </a:avLst>
          </a:prstGeom>
          <a:ln w="28575"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en-US" altLang="zh-TW" sz="28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104-05</a:t>
            </a:r>
            <a:endParaRPr lang="zh-TW" altLang="en-US" sz="2800" dirty="0"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0" y="6284683"/>
            <a:ext cx="9144000" cy="44627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300" spc="-42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5-n-17</a:t>
            </a:r>
            <a:r>
              <a:rPr lang="zh-TW" altLang="en-US" sz="2300" spc="-42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能</a:t>
            </a:r>
            <a:r>
              <a:rPr lang="zh-TW" altLang="en-US" sz="2300" spc="-420" dirty="0">
                <a:latin typeface="標楷體" panose="03000509000000000000" pitchFamily="65" charset="-120"/>
                <a:ea typeface="標楷體" panose="03000509000000000000" pitchFamily="65" charset="-120"/>
              </a:rPr>
              <a:t>認識面積單位「公畝」、「公頃」、「平方公里」及其關係，並</a:t>
            </a:r>
            <a:r>
              <a:rPr lang="zh-TW" altLang="en-US" sz="2300" spc="-42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做相關</a:t>
            </a:r>
            <a:r>
              <a:rPr lang="zh-TW" altLang="en-US" sz="2300" spc="-420" dirty="0">
                <a:latin typeface="標楷體" panose="03000509000000000000" pitchFamily="65" charset="-120"/>
                <a:ea typeface="標楷體" panose="03000509000000000000" pitchFamily="65" charset="-120"/>
              </a:rPr>
              <a:t>計算。</a:t>
            </a:r>
          </a:p>
        </p:txBody>
      </p:sp>
    </p:spTree>
    <p:extLst>
      <p:ext uri="{BB962C8B-B14F-4D97-AF65-F5344CB8AC3E}">
        <p14:creationId xmlns:p14="http://schemas.microsoft.com/office/powerpoint/2010/main" val="1375285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p:sp>
        <p:nvSpPr>
          <p:cNvPr id="6" name="文字方塊 5"/>
          <p:cNvSpPr txBox="1"/>
          <p:nvPr/>
        </p:nvSpPr>
        <p:spPr>
          <a:xfrm>
            <a:off x="595749" y="599860"/>
            <a:ext cx="6205101" cy="1985159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下列有甲、乙、丙、丁四個圖，哪個圖的</a:t>
            </a:r>
            <a:r>
              <a:rPr lang="zh-TW" altLang="en-US" sz="2800" spc="-12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灰色面積</a:t>
            </a:r>
            <a:r>
              <a:rPr lang="zh-TW" altLang="en-US" sz="28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與右圖長方形的面積不同</a:t>
            </a:r>
            <a:r>
              <a:rPr lang="zh-TW" altLang="en-US" sz="2800" spc="-12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2800" spc="-12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①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甲    ②乙    ③丙    ④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丁</a:t>
            </a: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89054" y="806723"/>
            <a:ext cx="2116662" cy="836340"/>
          </a:xfrm>
          <a:prstGeom prst="rect">
            <a:avLst/>
          </a:prstGeom>
        </p:spPr>
      </p:pic>
      <p:pic>
        <p:nvPicPr>
          <p:cNvPr id="7" name="圖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9138" y="3024186"/>
            <a:ext cx="7409524" cy="1742857"/>
          </a:xfrm>
          <a:prstGeom prst="rect">
            <a:avLst/>
          </a:prstGeom>
        </p:spPr>
      </p:pic>
      <p:grpSp>
        <p:nvGrpSpPr>
          <p:cNvPr id="16" name="群組 15"/>
          <p:cNvGrpSpPr/>
          <p:nvPr/>
        </p:nvGrpSpPr>
        <p:grpSpPr>
          <a:xfrm>
            <a:off x="1147761" y="2890416"/>
            <a:ext cx="6851826" cy="3273376"/>
            <a:chOff x="889751" y="3231895"/>
            <a:chExt cx="5844824" cy="2792293"/>
          </a:xfrm>
        </p:grpSpPr>
        <p:pic>
          <p:nvPicPr>
            <p:cNvPr id="23" name="圖片 2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89751" y="3231895"/>
              <a:ext cx="5844824" cy="2792293"/>
            </a:xfrm>
            <a:prstGeom prst="rect">
              <a:avLst/>
            </a:prstGeom>
          </p:spPr>
        </p:pic>
        <p:sp>
          <p:nvSpPr>
            <p:cNvPr id="24" name="文字方塊 23"/>
            <p:cNvSpPr txBox="1"/>
            <p:nvPr/>
          </p:nvSpPr>
          <p:spPr>
            <a:xfrm>
              <a:off x="1013460" y="403860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數與</a:t>
              </a:r>
              <a:r>
                <a:rPr lang="zh-TW" altLang="en-US" dirty="0">
                  <a:latin typeface="+mj-ea"/>
                  <a:ea typeface="+mj-ea"/>
                </a:rPr>
                <a:t>量</a:t>
              </a:r>
            </a:p>
          </p:txBody>
        </p:sp>
        <p:sp>
          <p:nvSpPr>
            <p:cNvPr id="25" name="文字方塊 24"/>
            <p:cNvSpPr txBox="1"/>
            <p:nvPr/>
          </p:nvSpPr>
          <p:spPr>
            <a:xfrm>
              <a:off x="1005840" y="443484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幾何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6" name="文字方塊 25"/>
            <p:cNvSpPr txBox="1"/>
            <p:nvPr/>
          </p:nvSpPr>
          <p:spPr>
            <a:xfrm>
              <a:off x="1014380" y="482139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代數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7" name="文字方塊 26"/>
            <p:cNvSpPr txBox="1"/>
            <p:nvPr/>
          </p:nvSpPr>
          <p:spPr>
            <a:xfrm>
              <a:off x="1006760" y="521763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>
                  <a:latin typeface="+mj-ea"/>
                  <a:ea typeface="+mj-ea"/>
                </a:rPr>
                <a:t>統計與機率</a:t>
              </a:r>
            </a:p>
          </p:txBody>
        </p:sp>
      </p:grpSp>
      <p:sp>
        <p:nvSpPr>
          <p:cNvPr id="28" name="文字方塊 27"/>
          <p:cNvSpPr txBox="1"/>
          <p:nvPr/>
        </p:nvSpPr>
        <p:spPr>
          <a:xfrm>
            <a:off x="3133725" y="4173161"/>
            <a:ext cx="68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  <a:sym typeface="Wingdings" panose="05000000000000000000" pitchFamily="2" charset="2"/>
              </a:rPr>
              <a:t></a:t>
            </a:r>
            <a:endParaRPr lang="zh-TW" altLang="en-US" sz="4000" dirty="0">
              <a:solidFill>
                <a:srgbClr val="FF0000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4" name="剪去單一角落矩形 13"/>
          <p:cNvSpPr/>
          <p:nvPr/>
        </p:nvSpPr>
        <p:spPr>
          <a:xfrm>
            <a:off x="49648" y="47113"/>
            <a:ext cx="1407677" cy="552747"/>
          </a:xfrm>
          <a:prstGeom prst="snip1Rect">
            <a:avLst>
              <a:gd name="adj" fmla="val 16310"/>
            </a:avLst>
          </a:prstGeom>
          <a:ln w="28575"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en-US" altLang="zh-TW" sz="28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104-06</a:t>
            </a:r>
            <a:endParaRPr lang="zh-TW" altLang="en-US" sz="2800" dirty="0"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0" y="6284683"/>
            <a:ext cx="9144000" cy="44627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300" spc="-3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5-s-05</a:t>
            </a:r>
            <a:r>
              <a:rPr lang="zh-TW" altLang="en-US" sz="2300" spc="-3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能</a:t>
            </a:r>
            <a:r>
              <a:rPr lang="zh-TW" altLang="en-US" sz="2300" spc="-300" dirty="0">
                <a:latin typeface="標楷體" panose="03000509000000000000" pitchFamily="65" charset="-120"/>
                <a:ea typeface="標楷體" panose="03000509000000000000" pitchFamily="65" charset="-120"/>
              </a:rPr>
              <a:t>運用切割重組，理解三角形、平行四邊形與梯形的面積公式。（</a:t>
            </a:r>
            <a:r>
              <a:rPr lang="zh-TW" altLang="en-US" sz="2300" spc="-3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同</a:t>
            </a:r>
            <a:r>
              <a:rPr lang="en-US" altLang="zh-TW" sz="2300" spc="-3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5-n-18</a:t>
            </a:r>
            <a:r>
              <a:rPr lang="zh-TW" altLang="en-US" sz="2300" spc="-300" dirty="0">
                <a:latin typeface="標楷體" panose="03000509000000000000" pitchFamily="65" charset="-120"/>
                <a:ea typeface="標楷體" panose="03000509000000000000" pitchFamily="65" charset="-120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1663354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字方塊 5"/>
              <p:cNvSpPr txBox="1"/>
              <p:nvPr/>
            </p:nvSpPr>
            <p:spPr>
              <a:xfrm>
                <a:off x="595749" y="599860"/>
                <a:ext cx="7919599" cy="2208682"/>
              </a:xfrm>
              <a:prstGeom prst="rect">
                <a:avLst/>
              </a:prstGeom>
              <a:noFill/>
            </p:spPr>
            <p:txBody>
              <a:bodyPr wrap="square" tIns="0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TW" altLang="en-US" sz="280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將邊長</a:t>
                </a:r>
                <a:r>
                  <a:rPr lang="en-US" altLang="zh-TW" sz="2800" dirty="0" smtClean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2</a:t>
                </a:r>
                <a:r>
                  <a:rPr lang="zh-TW" altLang="en-US" sz="2800" dirty="0" smtClean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公分</a:t>
                </a:r>
                <a:r>
                  <a:rPr lang="zh-TW" altLang="en-US" sz="280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的正方體分割成</a:t>
                </a:r>
                <a:r>
                  <a:rPr lang="en-US" altLang="zh-TW" sz="2800" dirty="0" smtClean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8</a:t>
                </a:r>
                <a:r>
                  <a:rPr lang="zh-TW" altLang="en-US" sz="2800" dirty="0" smtClean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個</a:t>
                </a:r>
                <a:r>
                  <a:rPr lang="zh-TW" altLang="en-US" sz="280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邊長</a:t>
                </a:r>
                <a:r>
                  <a:rPr lang="en-US" altLang="zh-TW" sz="2800" dirty="0" smtClean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1</a:t>
                </a:r>
                <a:r>
                  <a:rPr lang="zh-TW" altLang="en-US" sz="2800" dirty="0" smtClean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公分</a:t>
                </a:r>
                <a:r>
                  <a:rPr lang="zh-TW" altLang="en-US" sz="280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的小正方體（</a:t>
                </a:r>
                <a:r>
                  <a:rPr lang="zh-TW" altLang="en-US" sz="2800" dirty="0" smtClean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如下圖</a:t>
                </a:r>
                <a:r>
                  <a:rPr lang="zh-TW" altLang="en-US" sz="280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），分割後所有的小正方體</a:t>
                </a:r>
                <a:r>
                  <a:rPr lang="zh-TW" altLang="en-US" sz="2800" dirty="0" smtClean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的表面積是原來正方體表面積的多少倍？</a:t>
                </a:r>
                <a:endParaRPr lang="en-US" altLang="zh-TW" sz="2800" dirty="0" smtClean="0">
                  <a:latin typeface="標楷體" panose="03000509000000000000" pitchFamily="65" charset="-120"/>
                  <a:ea typeface="標楷體" panose="03000509000000000000" pitchFamily="65" charset="-120"/>
                </a:endParaRPr>
              </a:p>
              <a:p>
                <a:r>
                  <a:rPr lang="zh-TW" altLang="en-US" sz="280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TW" sz="2800" i="1" spc="-120">
                            <a:latin typeface="Cambria Math" panose="02040503050406030204" pitchFamily="18" charset="0"/>
                            <a:ea typeface="標楷體" panose="03000509000000000000" pitchFamily="65" charset="-120"/>
                          </a:rPr>
                        </m:ctrlPr>
                      </m:fPr>
                      <m:num>
                        <m:r>
                          <a:rPr lang="en-US" altLang="zh-TW" sz="2800" i="1" spc="-120">
                            <a:latin typeface="Cambria Math" panose="02040503050406030204" pitchFamily="18" charset="0"/>
                            <a:ea typeface="標楷體" panose="03000509000000000000" pitchFamily="65" charset="-120"/>
                          </a:rPr>
                          <m:t>1</m:t>
                        </m:r>
                      </m:num>
                      <m:den>
                        <m:r>
                          <a:rPr lang="en-US" altLang="zh-TW" sz="2800" i="1" spc="-120">
                            <a:latin typeface="Cambria Math" panose="02040503050406030204" pitchFamily="18" charset="0"/>
                            <a:ea typeface="標楷體" panose="03000509000000000000" pitchFamily="65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zh-TW" altLang="en-US" sz="2800" dirty="0" smtClean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 倍    ② </a:t>
                </a:r>
                <a:r>
                  <a:rPr lang="en-US" altLang="zh-TW" sz="280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1 </a:t>
                </a:r>
                <a:r>
                  <a:rPr lang="zh-TW" altLang="en-US" sz="2800" dirty="0" smtClean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倍   ③ </a:t>
                </a:r>
                <a:r>
                  <a:rPr lang="en-US" altLang="zh-TW" sz="280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2 </a:t>
                </a:r>
                <a:r>
                  <a:rPr lang="zh-TW" altLang="en-US" sz="2800" dirty="0" smtClean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倍    ④ </a:t>
                </a:r>
                <a:r>
                  <a:rPr lang="en-US" altLang="zh-TW" sz="280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8 </a:t>
                </a:r>
                <a:r>
                  <a:rPr lang="zh-TW" altLang="en-US" sz="280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倍</a:t>
                </a:r>
              </a:p>
            </p:txBody>
          </p:sp>
        </mc:Choice>
        <mc:Fallback xmlns="">
          <p:sp>
            <p:nvSpPr>
              <p:cNvPr id="6" name="文字方塊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749" y="599860"/>
                <a:ext cx="7919599" cy="2208682"/>
              </a:xfrm>
              <a:prstGeom prst="rect">
                <a:avLst/>
              </a:prstGeom>
              <a:blipFill rotWithShape="0">
                <a:blip r:embed="rId3"/>
                <a:stretch>
                  <a:fillRect l="-1617" t="-3030" r="-385" b="-2479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圖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5313" y="3800598"/>
            <a:ext cx="4019048" cy="1971429"/>
          </a:xfrm>
          <a:prstGeom prst="rect">
            <a:avLst/>
          </a:prstGeom>
        </p:spPr>
      </p:pic>
      <p:grpSp>
        <p:nvGrpSpPr>
          <p:cNvPr id="17" name="群組 16"/>
          <p:cNvGrpSpPr/>
          <p:nvPr/>
        </p:nvGrpSpPr>
        <p:grpSpPr>
          <a:xfrm>
            <a:off x="1147761" y="2890416"/>
            <a:ext cx="6851826" cy="3273376"/>
            <a:chOff x="889751" y="3231895"/>
            <a:chExt cx="5844824" cy="2792293"/>
          </a:xfrm>
        </p:grpSpPr>
        <p:pic>
          <p:nvPicPr>
            <p:cNvPr id="18" name="圖片 1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89751" y="3231895"/>
              <a:ext cx="5844824" cy="2792293"/>
            </a:xfrm>
            <a:prstGeom prst="rect">
              <a:avLst/>
            </a:prstGeom>
          </p:spPr>
        </p:pic>
        <p:sp>
          <p:nvSpPr>
            <p:cNvPr id="19" name="文字方塊 18"/>
            <p:cNvSpPr txBox="1"/>
            <p:nvPr/>
          </p:nvSpPr>
          <p:spPr>
            <a:xfrm>
              <a:off x="1013460" y="403860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數與</a:t>
              </a:r>
              <a:r>
                <a:rPr lang="zh-TW" altLang="en-US" dirty="0">
                  <a:latin typeface="+mj-ea"/>
                  <a:ea typeface="+mj-ea"/>
                </a:rPr>
                <a:t>量</a:t>
              </a:r>
            </a:p>
          </p:txBody>
        </p:sp>
        <p:sp>
          <p:nvSpPr>
            <p:cNvPr id="20" name="文字方塊 19"/>
            <p:cNvSpPr txBox="1"/>
            <p:nvPr/>
          </p:nvSpPr>
          <p:spPr>
            <a:xfrm>
              <a:off x="1005840" y="443484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幾何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1" name="文字方塊 20"/>
            <p:cNvSpPr txBox="1"/>
            <p:nvPr/>
          </p:nvSpPr>
          <p:spPr>
            <a:xfrm>
              <a:off x="1014380" y="482139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代數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5" name="文字方塊 24"/>
            <p:cNvSpPr txBox="1"/>
            <p:nvPr/>
          </p:nvSpPr>
          <p:spPr>
            <a:xfrm>
              <a:off x="1006760" y="521763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>
                  <a:latin typeface="+mj-ea"/>
                  <a:ea typeface="+mj-ea"/>
                </a:rPr>
                <a:t>統計與機率</a:t>
              </a:r>
            </a:p>
          </p:txBody>
        </p:sp>
      </p:grpSp>
      <p:sp>
        <p:nvSpPr>
          <p:cNvPr id="26" name="文字方塊 25"/>
          <p:cNvSpPr txBox="1"/>
          <p:nvPr/>
        </p:nvSpPr>
        <p:spPr>
          <a:xfrm>
            <a:off x="5738561" y="4188472"/>
            <a:ext cx="68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  <a:sym typeface="Wingdings" panose="05000000000000000000" pitchFamily="2" charset="2"/>
              </a:rPr>
              <a:t></a:t>
            </a:r>
            <a:endParaRPr lang="zh-TW" altLang="en-US" sz="4000" dirty="0">
              <a:solidFill>
                <a:srgbClr val="FF0000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4" name="剪去單一角落矩形 13"/>
          <p:cNvSpPr/>
          <p:nvPr/>
        </p:nvSpPr>
        <p:spPr>
          <a:xfrm>
            <a:off x="49648" y="47113"/>
            <a:ext cx="1407677" cy="552747"/>
          </a:xfrm>
          <a:prstGeom prst="snip1Rect">
            <a:avLst>
              <a:gd name="adj" fmla="val 16310"/>
            </a:avLst>
          </a:prstGeom>
          <a:ln w="28575"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en-US" altLang="zh-TW" sz="28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104-07</a:t>
            </a:r>
            <a:endParaRPr lang="zh-TW" altLang="en-US" sz="2800" dirty="0"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0" y="6284683"/>
            <a:ext cx="9144000" cy="43088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200" spc="-470" dirty="0">
                <a:latin typeface="標楷體" panose="03000509000000000000" pitchFamily="65" charset="-120"/>
                <a:ea typeface="標楷體" panose="03000509000000000000" pitchFamily="65" charset="-120"/>
              </a:rPr>
              <a:t>5-s-07 </a:t>
            </a:r>
            <a:r>
              <a:rPr lang="zh-TW" altLang="en-US" sz="2200" spc="-470" dirty="0">
                <a:latin typeface="標楷體" panose="03000509000000000000" pitchFamily="65" charset="-120"/>
                <a:ea typeface="標楷體" panose="03000509000000000000" pitchFamily="65" charset="-120"/>
              </a:rPr>
              <a:t>能理解長方體和正方體體積的計算公式，並能求出長方體和正方體</a:t>
            </a:r>
            <a:r>
              <a:rPr lang="zh-TW" altLang="en-US" sz="2200" spc="-47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的表面積</a:t>
            </a:r>
            <a:r>
              <a:rPr lang="zh-TW" altLang="en-US" sz="2200" spc="-470" dirty="0">
                <a:latin typeface="標楷體" panose="03000509000000000000" pitchFamily="65" charset="-120"/>
                <a:ea typeface="標楷體" panose="03000509000000000000" pitchFamily="65" charset="-120"/>
              </a:rPr>
              <a:t>。（同</a:t>
            </a:r>
            <a:r>
              <a:rPr lang="en-US" altLang="zh-TW" sz="2200" spc="-470" dirty="0">
                <a:latin typeface="標楷體" panose="03000509000000000000" pitchFamily="65" charset="-120"/>
                <a:ea typeface="標楷體" panose="03000509000000000000" pitchFamily="65" charset="-120"/>
              </a:rPr>
              <a:t>5-n-20</a:t>
            </a:r>
            <a:r>
              <a:rPr lang="zh-TW" altLang="en-US" sz="2200" spc="-470" dirty="0">
                <a:latin typeface="標楷體" panose="03000509000000000000" pitchFamily="65" charset="-120"/>
                <a:ea typeface="標楷體" panose="03000509000000000000" pitchFamily="65" charset="-120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2730889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p:sp>
        <p:nvSpPr>
          <p:cNvPr id="11" name="文字方塊 10"/>
          <p:cNvSpPr txBox="1"/>
          <p:nvPr/>
        </p:nvSpPr>
        <p:spPr>
          <a:xfrm>
            <a:off x="613874" y="533218"/>
            <a:ext cx="7919599" cy="1985159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spc="-12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三角形</a:t>
            </a:r>
            <a:r>
              <a:rPr lang="en-US" altLang="zh-TW" sz="2800" spc="-12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ABC</a:t>
            </a:r>
            <a:r>
              <a:rPr lang="zh-TW" altLang="en-US" sz="2800" spc="-12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，剪掉角</a:t>
            </a:r>
            <a:r>
              <a:rPr lang="en-US" altLang="zh-TW" sz="2800" spc="-12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A</a:t>
            </a:r>
            <a:r>
              <a:rPr lang="zh-TW" altLang="en-US" sz="2800" spc="-12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，剩下四邊形</a:t>
            </a:r>
            <a:r>
              <a:rPr lang="en-US" altLang="zh-TW" sz="2800" spc="-12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BCDE</a:t>
            </a:r>
            <a:r>
              <a:rPr lang="zh-TW" altLang="en-US" sz="2800" spc="-12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（如下圖），角</a:t>
            </a:r>
            <a:r>
              <a:rPr lang="en-US" altLang="zh-TW" sz="2800" spc="-12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A </a:t>
            </a:r>
            <a:r>
              <a:rPr lang="zh-TW" altLang="en-US" sz="2800" spc="-12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的角度是幾度？</a:t>
            </a:r>
            <a:endParaRPr lang="en-US" altLang="zh-TW" sz="2800" spc="-12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①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50 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度    ②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55 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度    ③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60 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度    ④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70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度</a:t>
            </a:r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8650" y="2929264"/>
            <a:ext cx="3976938" cy="2985762"/>
          </a:xfrm>
          <a:prstGeom prst="rect">
            <a:avLst/>
          </a:prstGeom>
        </p:spPr>
      </p:pic>
      <p:grpSp>
        <p:nvGrpSpPr>
          <p:cNvPr id="14" name="群組 13"/>
          <p:cNvGrpSpPr/>
          <p:nvPr/>
        </p:nvGrpSpPr>
        <p:grpSpPr>
          <a:xfrm>
            <a:off x="1147761" y="2890416"/>
            <a:ext cx="6851826" cy="3273376"/>
            <a:chOff x="889751" y="3231895"/>
            <a:chExt cx="5844824" cy="2792293"/>
          </a:xfrm>
        </p:grpSpPr>
        <p:pic>
          <p:nvPicPr>
            <p:cNvPr id="15" name="圖片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89751" y="3231895"/>
              <a:ext cx="5844824" cy="2792293"/>
            </a:xfrm>
            <a:prstGeom prst="rect">
              <a:avLst/>
            </a:prstGeom>
          </p:spPr>
        </p:pic>
        <p:sp>
          <p:nvSpPr>
            <p:cNvPr id="16" name="文字方塊 15"/>
            <p:cNvSpPr txBox="1"/>
            <p:nvPr/>
          </p:nvSpPr>
          <p:spPr>
            <a:xfrm>
              <a:off x="1013460" y="403860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數與</a:t>
              </a:r>
              <a:r>
                <a:rPr lang="zh-TW" altLang="en-US" dirty="0">
                  <a:latin typeface="+mj-ea"/>
                  <a:ea typeface="+mj-ea"/>
                </a:rPr>
                <a:t>量</a:t>
              </a:r>
            </a:p>
          </p:txBody>
        </p:sp>
        <p:sp>
          <p:nvSpPr>
            <p:cNvPr id="24" name="文字方塊 23"/>
            <p:cNvSpPr txBox="1"/>
            <p:nvPr/>
          </p:nvSpPr>
          <p:spPr>
            <a:xfrm>
              <a:off x="1005840" y="443484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幾何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5" name="文字方塊 24"/>
            <p:cNvSpPr txBox="1"/>
            <p:nvPr/>
          </p:nvSpPr>
          <p:spPr>
            <a:xfrm>
              <a:off x="1014380" y="482139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代數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6" name="文字方塊 25"/>
            <p:cNvSpPr txBox="1"/>
            <p:nvPr/>
          </p:nvSpPr>
          <p:spPr>
            <a:xfrm>
              <a:off x="1006760" y="521763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>
                  <a:latin typeface="+mj-ea"/>
                  <a:ea typeface="+mj-ea"/>
                </a:rPr>
                <a:t>統計與機率</a:t>
              </a:r>
            </a:p>
          </p:txBody>
        </p:sp>
      </p:grpSp>
      <p:sp>
        <p:nvSpPr>
          <p:cNvPr id="27" name="文字方塊 26"/>
          <p:cNvSpPr txBox="1"/>
          <p:nvPr/>
        </p:nvSpPr>
        <p:spPr>
          <a:xfrm>
            <a:off x="4533900" y="4215930"/>
            <a:ext cx="68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  <a:sym typeface="Wingdings" panose="05000000000000000000" pitchFamily="2" charset="2"/>
              </a:rPr>
              <a:t></a:t>
            </a:r>
            <a:endParaRPr lang="zh-TW" altLang="en-US" sz="4000" dirty="0">
              <a:solidFill>
                <a:srgbClr val="FF0000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7" name="剪去單一角落矩形 16"/>
          <p:cNvSpPr/>
          <p:nvPr/>
        </p:nvSpPr>
        <p:spPr>
          <a:xfrm>
            <a:off x="49648" y="47113"/>
            <a:ext cx="1407677" cy="552747"/>
          </a:xfrm>
          <a:prstGeom prst="snip1Rect">
            <a:avLst>
              <a:gd name="adj" fmla="val 16310"/>
            </a:avLst>
          </a:prstGeom>
          <a:ln w="28575"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en-US" altLang="zh-TW" sz="28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104-08</a:t>
            </a:r>
            <a:endParaRPr lang="zh-TW" altLang="en-US" sz="2800" dirty="0"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0" y="6284683"/>
            <a:ext cx="9144000" cy="46166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5-s-01 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能透過操作，理解三角形三內角和為</a:t>
            </a:r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180 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度。</a:t>
            </a:r>
          </a:p>
        </p:txBody>
      </p:sp>
    </p:spTree>
    <p:extLst>
      <p:ext uri="{BB962C8B-B14F-4D97-AF65-F5344CB8AC3E}">
        <p14:creationId xmlns:p14="http://schemas.microsoft.com/office/powerpoint/2010/main" val="1534795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176866" y="458139"/>
            <a:ext cx="6798734" cy="190854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cap="none" dirty="0" smtClean="0"/>
              <a:t>數學科評量架構</a:t>
            </a:r>
            <a:r>
              <a:rPr lang="en-US" altLang="zh-TW" sz="3600" cap="none" dirty="0" smtClean="0"/>
              <a:t/>
            </a:r>
            <a:br>
              <a:rPr lang="en-US" altLang="zh-TW" sz="3600" cap="none" dirty="0" smtClean="0"/>
            </a:br>
            <a:r>
              <a:rPr lang="zh-TW" altLang="en-US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雙向細目</a:t>
            </a:r>
            <a:endParaRPr lang="zh-TW" altLang="en-US" cap="none" dirty="0" smtClean="0"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43011" name="Rectangle 3"/>
          <p:cNvSpPr>
            <a:spLocks noGrp="1"/>
          </p:cNvSpPr>
          <p:nvPr>
            <p:ph type="body" idx="4294967295"/>
          </p:nvPr>
        </p:nvSpPr>
        <p:spPr>
          <a:xfrm>
            <a:off x="1176866" y="2517029"/>
            <a:ext cx="7093076" cy="344499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zh-TW" altLang="en-US" sz="2800" dirty="0" smtClean="0">
                <a:solidFill>
                  <a:srgbClr val="00206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一、縱向</a:t>
            </a:r>
            <a:r>
              <a:rPr lang="en-US" altLang="zh-TW" sz="2800" dirty="0" smtClean="0">
                <a:solidFill>
                  <a:srgbClr val="00206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(</a:t>
            </a:r>
            <a:r>
              <a:rPr lang="zh-TW" altLang="en-US" sz="2800" dirty="0" smtClean="0">
                <a:solidFill>
                  <a:srgbClr val="00206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知識向度</a:t>
            </a:r>
            <a:r>
              <a:rPr lang="en-US" altLang="zh-TW" sz="2800" dirty="0" smtClean="0">
                <a:solidFill>
                  <a:srgbClr val="00206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)</a:t>
            </a:r>
            <a:r>
              <a:rPr lang="zh-TW" altLang="en-US" sz="2800" dirty="0" smtClean="0">
                <a:solidFill>
                  <a:srgbClr val="00206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：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dirty="0" smtClean="0"/>
              <a:t>        </a:t>
            </a:r>
            <a:r>
              <a:rPr lang="zh-TW" altLang="en-US" dirty="0" smtClean="0">
                <a:latin typeface="+mj-ea"/>
                <a:ea typeface="+mj-ea"/>
              </a:rPr>
              <a:t>內容包含：</a:t>
            </a:r>
            <a:r>
              <a:rPr lang="zh-TW" altLang="en-US" u="sng" dirty="0" smtClean="0">
                <a:latin typeface="+mj-ea"/>
                <a:ea typeface="+mj-ea"/>
              </a:rPr>
              <a:t>數與量</a:t>
            </a:r>
            <a:r>
              <a:rPr lang="zh-TW" altLang="en-US" dirty="0" smtClean="0">
                <a:latin typeface="+mj-ea"/>
                <a:ea typeface="+mj-ea"/>
              </a:rPr>
              <a:t>、</a:t>
            </a:r>
            <a:r>
              <a:rPr lang="zh-TW" altLang="en-US" u="sng" dirty="0" smtClean="0">
                <a:latin typeface="+mj-ea"/>
                <a:ea typeface="+mj-ea"/>
              </a:rPr>
              <a:t>幾何</a:t>
            </a:r>
            <a:r>
              <a:rPr lang="zh-TW" altLang="en-US" dirty="0" smtClean="0">
                <a:latin typeface="+mj-ea"/>
                <a:ea typeface="+mj-ea"/>
              </a:rPr>
              <a:t>、</a:t>
            </a:r>
            <a:r>
              <a:rPr lang="zh-TW" altLang="en-US" u="sng" dirty="0" smtClean="0">
                <a:latin typeface="+mj-ea"/>
                <a:ea typeface="+mj-ea"/>
              </a:rPr>
              <a:t>代數</a:t>
            </a:r>
            <a:r>
              <a:rPr lang="zh-TW" altLang="en-US" dirty="0" smtClean="0">
                <a:latin typeface="+mj-ea"/>
              </a:rPr>
              <a:t>、</a:t>
            </a:r>
            <a:r>
              <a:rPr lang="zh-TW" altLang="en-US" u="sng" dirty="0" smtClean="0">
                <a:latin typeface="+mj-ea"/>
                <a:ea typeface="+mj-ea"/>
              </a:rPr>
              <a:t>統計與機率</a:t>
            </a:r>
            <a:endParaRPr lang="zh-TW" altLang="en-US" dirty="0" smtClean="0"/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2800" dirty="0">
                <a:solidFill>
                  <a:srgbClr val="00206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二、橫向</a:t>
            </a:r>
            <a:r>
              <a:rPr lang="en-US" altLang="zh-TW" sz="2800" dirty="0">
                <a:solidFill>
                  <a:srgbClr val="00206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(</a:t>
            </a:r>
            <a:r>
              <a:rPr lang="zh-TW" altLang="en-US" sz="2800" dirty="0">
                <a:solidFill>
                  <a:srgbClr val="00206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認知歷程向度</a:t>
            </a:r>
            <a:r>
              <a:rPr lang="en-US" altLang="zh-TW" sz="2800" dirty="0">
                <a:solidFill>
                  <a:srgbClr val="00206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)</a:t>
            </a:r>
            <a:r>
              <a:rPr lang="zh-TW" altLang="en-US" sz="2800" dirty="0">
                <a:solidFill>
                  <a:srgbClr val="00206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：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dirty="0" smtClean="0"/>
              <a:t>        </a:t>
            </a:r>
            <a:r>
              <a:rPr lang="zh-TW" altLang="en-US" dirty="0">
                <a:latin typeface="+mj-ea"/>
                <a:ea typeface="+mj-ea"/>
              </a:rPr>
              <a:t>內容包含：概念理解、程序執行、解題思考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endParaRPr lang="zh-TW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547958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字方塊 5"/>
              <p:cNvSpPr txBox="1"/>
              <p:nvPr/>
            </p:nvSpPr>
            <p:spPr>
              <a:xfrm>
                <a:off x="595749" y="599860"/>
                <a:ext cx="7919599" cy="1937775"/>
              </a:xfrm>
              <a:prstGeom prst="rect">
                <a:avLst/>
              </a:prstGeom>
              <a:noFill/>
            </p:spPr>
            <p:txBody>
              <a:bodyPr wrap="square" t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TW" altLang="en-US" sz="280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下列哪一個選項的數值，是由「</a:t>
                </a:r>
                <a14:m>
                  <m:oMath xmlns:m="http://schemas.openxmlformats.org/officeDocument/2006/math">
                    <m:r>
                      <a:rPr lang="en-US" altLang="zh-TW" sz="2800" i="1" dirty="0" smtClean="0">
                        <a:latin typeface="Cambria Math" panose="02040503050406030204" pitchFamily="18" charset="0"/>
                        <a:ea typeface="標楷體" panose="03000509000000000000" pitchFamily="65" charset="-120"/>
                      </a:rPr>
                      <m:t>1</m:t>
                    </m:r>
                    <m:f>
                      <m:fPr>
                        <m:ctrlPr>
                          <a:rPr lang="en-US" altLang="zh-TW" sz="2800" i="1" dirty="0" smtClean="0">
                            <a:latin typeface="Cambria Math" panose="02040503050406030204" pitchFamily="18" charset="0"/>
                            <a:ea typeface="標楷體" panose="03000509000000000000" pitchFamily="65" charset="-120"/>
                          </a:rPr>
                        </m:ctrlPr>
                      </m:fPr>
                      <m:num>
                        <m:r>
                          <a:rPr lang="en-US" altLang="zh-TW" sz="2800" i="1" dirty="0">
                            <a:latin typeface="Cambria Math" panose="02040503050406030204" pitchFamily="18" charset="0"/>
                            <a:ea typeface="標楷體" panose="03000509000000000000" pitchFamily="65" charset="-120"/>
                          </a:rPr>
                          <m:t>2</m:t>
                        </m:r>
                      </m:num>
                      <m:den>
                        <m:r>
                          <a:rPr lang="en-US" altLang="zh-TW" sz="2800" i="1" dirty="0">
                            <a:latin typeface="Cambria Math" panose="02040503050406030204" pitchFamily="18" charset="0"/>
                            <a:ea typeface="標楷體" panose="03000509000000000000" pitchFamily="65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zh-TW" altLang="en-US" sz="2800" dirty="0" smtClean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」</a:t>
                </a:r>
                <a:r>
                  <a:rPr lang="zh-TW" altLang="en-US" sz="280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擴分而成</a:t>
                </a:r>
                <a:r>
                  <a:rPr lang="zh-TW" altLang="en-US" sz="2800" dirty="0" smtClean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？①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TW" sz="2800" i="1" dirty="0">
                            <a:latin typeface="Cambria Math" panose="02040503050406030204" pitchFamily="18" charset="0"/>
                            <a:ea typeface="標楷體" panose="03000509000000000000" pitchFamily="65" charset="-120"/>
                          </a:rPr>
                        </m:ctrlPr>
                      </m:fPr>
                      <m:num>
                        <m:r>
                          <a:rPr lang="en-US" altLang="zh-TW" sz="2800" i="1" dirty="0" smtClean="0">
                            <a:latin typeface="Cambria Math" panose="02040503050406030204" pitchFamily="18" charset="0"/>
                            <a:ea typeface="標楷體" panose="03000509000000000000" pitchFamily="65" charset="-120"/>
                          </a:rPr>
                          <m:t>5</m:t>
                        </m:r>
                      </m:num>
                      <m:den>
                        <m:r>
                          <a:rPr lang="en-US" altLang="zh-TW" sz="2800" i="1" dirty="0">
                            <a:latin typeface="Cambria Math" panose="02040503050406030204" pitchFamily="18" charset="0"/>
                            <a:ea typeface="標楷體" panose="03000509000000000000" pitchFamily="65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TW" sz="2800" dirty="0" smtClean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   ② </a:t>
                </a:r>
                <a14:m>
                  <m:oMath xmlns:m="http://schemas.openxmlformats.org/officeDocument/2006/math">
                    <m:r>
                      <a:rPr lang="en-US" altLang="zh-TW" sz="2800" i="1" dirty="0">
                        <a:latin typeface="Cambria Math" panose="02040503050406030204" pitchFamily="18" charset="0"/>
                        <a:ea typeface="標楷體" panose="03000509000000000000" pitchFamily="65" charset="-120"/>
                      </a:rPr>
                      <m:t>2</m:t>
                    </m:r>
                    <m:f>
                      <m:fPr>
                        <m:ctrlPr>
                          <a:rPr lang="en-US" altLang="zh-TW" sz="2800" i="1" dirty="0">
                            <a:latin typeface="Cambria Math" panose="02040503050406030204" pitchFamily="18" charset="0"/>
                            <a:ea typeface="標楷體" panose="03000509000000000000" pitchFamily="65" charset="-120"/>
                          </a:rPr>
                        </m:ctrlPr>
                      </m:fPr>
                      <m:num>
                        <m:r>
                          <a:rPr lang="en-US" altLang="zh-TW" sz="2800" i="1" dirty="0">
                            <a:latin typeface="Cambria Math" panose="02040503050406030204" pitchFamily="18" charset="0"/>
                            <a:ea typeface="標楷體" panose="03000509000000000000" pitchFamily="65" charset="-120"/>
                          </a:rPr>
                          <m:t>2</m:t>
                        </m:r>
                      </m:num>
                      <m:den>
                        <m:r>
                          <a:rPr lang="en-US" altLang="zh-TW" sz="2800" i="1" dirty="0">
                            <a:latin typeface="Cambria Math" panose="02040503050406030204" pitchFamily="18" charset="0"/>
                            <a:ea typeface="標楷體" panose="03000509000000000000" pitchFamily="65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TW" sz="2800" dirty="0" smtClean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   ③ </a:t>
                </a:r>
                <a14:m>
                  <m:oMath xmlns:m="http://schemas.openxmlformats.org/officeDocument/2006/math">
                    <m:r>
                      <a:rPr lang="en-US" altLang="zh-TW" sz="2800" i="1" dirty="0">
                        <a:latin typeface="Cambria Math" panose="02040503050406030204" pitchFamily="18" charset="0"/>
                        <a:ea typeface="標楷體" panose="03000509000000000000" pitchFamily="65" charset="-120"/>
                      </a:rPr>
                      <m:t>1</m:t>
                    </m:r>
                    <m:f>
                      <m:fPr>
                        <m:ctrlPr>
                          <a:rPr lang="en-US" altLang="zh-TW" sz="2800" i="1" dirty="0">
                            <a:latin typeface="Cambria Math" panose="02040503050406030204" pitchFamily="18" charset="0"/>
                            <a:ea typeface="標楷體" panose="03000509000000000000" pitchFamily="65" charset="-120"/>
                          </a:rPr>
                        </m:ctrlPr>
                      </m:fPr>
                      <m:num>
                        <m:r>
                          <a:rPr lang="en-US" altLang="zh-TW" sz="2800" i="1" dirty="0" smtClean="0">
                            <a:latin typeface="Cambria Math" panose="02040503050406030204" pitchFamily="18" charset="0"/>
                            <a:ea typeface="標楷體" panose="03000509000000000000" pitchFamily="65" charset="-120"/>
                          </a:rPr>
                          <m:t>4</m:t>
                        </m:r>
                      </m:num>
                      <m:den>
                        <m:r>
                          <a:rPr lang="en-US" altLang="zh-TW" sz="2800" i="1" dirty="0">
                            <a:latin typeface="Cambria Math" panose="02040503050406030204" pitchFamily="18" charset="0"/>
                            <a:ea typeface="標楷體" panose="03000509000000000000" pitchFamily="65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TW" sz="2800" dirty="0" smtClean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   ④ </a:t>
                </a:r>
                <a14:m>
                  <m:oMath xmlns:m="http://schemas.openxmlformats.org/officeDocument/2006/math">
                    <m:r>
                      <a:rPr lang="en-US" altLang="zh-TW" sz="2800" i="1" dirty="0">
                        <a:latin typeface="Cambria Math" panose="02040503050406030204" pitchFamily="18" charset="0"/>
                        <a:ea typeface="標楷體" panose="03000509000000000000" pitchFamily="65" charset="-120"/>
                      </a:rPr>
                      <m:t>2</m:t>
                    </m:r>
                    <m:f>
                      <m:fPr>
                        <m:ctrlPr>
                          <a:rPr lang="en-US" altLang="zh-TW" sz="2800" i="1" dirty="0">
                            <a:latin typeface="Cambria Math" panose="02040503050406030204" pitchFamily="18" charset="0"/>
                            <a:ea typeface="標楷體" panose="03000509000000000000" pitchFamily="65" charset="-120"/>
                          </a:rPr>
                        </m:ctrlPr>
                      </m:fPr>
                      <m:num>
                        <m:r>
                          <a:rPr lang="en-US" altLang="zh-TW" sz="2800" i="1" dirty="0" smtClean="0">
                            <a:latin typeface="Cambria Math" panose="02040503050406030204" pitchFamily="18" charset="0"/>
                            <a:ea typeface="標楷體" panose="03000509000000000000" pitchFamily="65" charset="-120"/>
                          </a:rPr>
                          <m:t>4</m:t>
                        </m:r>
                      </m:num>
                      <m:den>
                        <m:r>
                          <a:rPr lang="en-US" altLang="zh-TW" sz="2800" i="1" dirty="0">
                            <a:latin typeface="Cambria Math" panose="02040503050406030204" pitchFamily="18" charset="0"/>
                            <a:ea typeface="標楷體" panose="03000509000000000000" pitchFamily="65" charset="-120"/>
                          </a:rPr>
                          <m:t>6</m:t>
                        </m:r>
                      </m:den>
                    </m:f>
                  </m:oMath>
                </a14:m>
                <a:endPara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endParaRPr>
              </a:p>
            </p:txBody>
          </p:sp>
        </mc:Choice>
        <mc:Fallback xmlns="">
          <p:sp>
            <p:nvSpPr>
              <p:cNvPr id="6" name="文字方塊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749" y="599860"/>
                <a:ext cx="7919599" cy="1937775"/>
              </a:xfrm>
              <a:prstGeom prst="rect">
                <a:avLst/>
              </a:prstGeom>
              <a:blipFill rotWithShape="0">
                <a:blip r:embed="rId4"/>
                <a:stretch>
                  <a:fillRect l="-1617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群組 12"/>
          <p:cNvGrpSpPr/>
          <p:nvPr/>
        </p:nvGrpSpPr>
        <p:grpSpPr>
          <a:xfrm>
            <a:off x="1147761" y="2890416"/>
            <a:ext cx="6851826" cy="3273376"/>
            <a:chOff x="889751" y="3231895"/>
            <a:chExt cx="5844824" cy="2792293"/>
          </a:xfrm>
        </p:grpSpPr>
        <p:pic>
          <p:nvPicPr>
            <p:cNvPr id="17" name="圖片 1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89751" y="3231895"/>
              <a:ext cx="5844824" cy="2792293"/>
            </a:xfrm>
            <a:prstGeom prst="rect">
              <a:avLst/>
            </a:prstGeom>
          </p:spPr>
        </p:pic>
        <p:sp>
          <p:nvSpPr>
            <p:cNvPr id="18" name="文字方塊 17"/>
            <p:cNvSpPr txBox="1"/>
            <p:nvPr/>
          </p:nvSpPr>
          <p:spPr>
            <a:xfrm>
              <a:off x="1013460" y="403860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數與</a:t>
              </a:r>
              <a:r>
                <a:rPr lang="zh-TW" altLang="en-US" dirty="0">
                  <a:latin typeface="+mj-ea"/>
                  <a:ea typeface="+mj-ea"/>
                </a:rPr>
                <a:t>量</a:t>
              </a:r>
            </a:p>
          </p:txBody>
        </p:sp>
        <p:sp>
          <p:nvSpPr>
            <p:cNvPr id="19" name="文字方塊 18"/>
            <p:cNvSpPr txBox="1"/>
            <p:nvPr/>
          </p:nvSpPr>
          <p:spPr>
            <a:xfrm>
              <a:off x="1005840" y="443484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幾何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0" name="文字方塊 19"/>
            <p:cNvSpPr txBox="1"/>
            <p:nvPr/>
          </p:nvSpPr>
          <p:spPr>
            <a:xfrm>
              <a:off x="1014380" y="482139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代數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1" name="文字方塊 20"/>
            <p:cNvSpPr txBox="1"/>
            <p:nvPr/>
          </p:nvSpPr>
          <p:spPr>
            <a:xfrm>
              <a:off x="1006760" y="521763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>
                  <a:latin typeface="+mj-ea"/>
                  <a:ea typeface="+mj-ea"/>
                </a:rPr>
                <a:t>統計與機率</a:t>
              </a:r>
            </a:p>
          </p:txBody>
        </p:sp>
      </p:grpSp>
      <p:sp>
        <p:nvSpPr>
          <p:cNvPr id="22" name="文字方塊 21"/>
          <p:cNvSpPr txBox="1"/>
          <p:nvPr/>
        </p:nvSpPr>
        <p:spPr>
          <a:xfrm>
            <a:off x="3133725" y="3713446"/>
            <a:ext cx="68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  <a:sym typeface="Wingdings" panose="05000000000000000000" pitchFamily="2" charset="2"/>
              </a:rPr>
              <a:t></a:t>
            </a:r>
            <a:endParaRPr lang="zh-TW" altLang="en-US" sz="4000" dirty="0">
              <a:solidFill>
                <a:srgbClr val="FF0000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2" name="剪去單一角落矩形 11"/>
          <p:cNvSpPr/>
          <p:nvPr/>
        </p:nvSpPr>
        <p:spPr>
          <a:xfrm>
            <a:off x="49648" y="47113"/>
            <a:ext cx="1407677" cy="552747"/>
          </a:xfrm>
          <a:prstGeom prst="snip1Rect">
            <a:avLst>
              <a:gd name="adj" fmla="val 16310"/>
            </a:avLst>
          </a:prstGeom>
          <a:ln w="28575"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en-US" altLang="zh-TW" sz="28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104-09</a:t>
            </a:r>
            <a:endParaRPr lang="zh-TW" altLang="en-US" sz="2800" dirty="0"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0" y="6284683"/>
            <a:ext cx="9144000" cy="46166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5-n-06 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能用約分、擴分處理等值分數的換算。</a:t>
            </a:r>
          </a:p>
        </p:txBody>
      </p:sp>
    </p:spTree>
    <p:extLst>
      <p:ext uri="{BB962C8B-B14F-4D97-AF65-F5344CB8AC3E}">
        <p14:creationId xmlns:p14="http://schemas.microsoft.com/office/powerpoint/2010/main" val="2840022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p:sp>
        <p:nvSpPr>
          <p:cNvPr id="6" name="文字方塊 5"/>
          <p:cNvSpPr txBox="1"/>
          <p:nvPr/>
        </p:nvSpPr>
        <p:spPr>
          <a:xfrm>
            <a:off x="595749" y="599860"/>
            <a:ext cx="7919599" cy="4570482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有一個正方體水槽，內部每邊長為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40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公分，放入一個長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15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公分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、寬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40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公分、高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15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公分的長方體後，水槽內部剩下的容積是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多少立方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公分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① 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600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立方公分</a:t>
            </a:r>
          </a:p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② 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9000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立方公分</a:t>
            </a:r>
          </a:p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③ 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55000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立方公分</a:t>
            </a:r>
          </a:p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④ 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64000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立方公分</a:t>
            </a:r>
          </a:p>
        </p:txBody>
      </p:sp>
      <p:grpSp>
        <p:nvGrpSpPr>
          <p:cNvPr id="14" name="群組 13"/>
          <p:cNvGrpSpPr/>
          <p:nvPr/>
        </p:nvGrpSpPr>
        <p:grpSpPr>
          <a:xfrm>
            <a:off x="1147761" y="2890416"/>
            <a:ext cx="6851826" cy="3273376"/>
            <a:chOff x="889751" y="3231895"/>
            <a:chExt cx="5844824" cy="2792293"/>
          </a:xfrm>
        </p:grpSpPr>
        <p:pic>
          <p:nvPicPr>
            <p:cNvPr id="15" name="圖片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9751" y="3231895"/>
              <a:ext cx="5844824" cy="2792293"/>
            </a:xfrm>
            <a:prstGeom prst="rect">
              <a:avLst/>
            </a:prstGeom>
          </p:spPr>
        </p:pic>
        <p:sp>
          <p:nvSpPr>
            <p:cNvPr id="16" name="文字方塊 15"/>
            <p:cNvSpPr txBox="1"/>
            <p:nvPr/>
          </p:nvSpPr>
          <p:spPr>
            <a:xfrm>
              <a:off x="1013460" y="403860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數與</a:t>
              </a:r>
              <a:r>
                <a:rPr lang="zh-TW" altLang="en-US" dirty="0">
                  <a:latin typeface="+mj-ea"/>
                  <a:ea typeface="+mj-ea"/>
                </a:rPr>
                <a:t>量</a:t>
              </a:r>
            </a:p>
          </p:txBody>
        </p:sp>
        <p:sp>
          <p:nvSpPr>
            <p:cNvPr id="22" name="文字方塊 21"/>
            <p:cNvSpPr txBox="1"/>
            <p:nvPr/>
          </p:nvSpPr>
          <p:spPr>
            <a:xfrm>
              <a:off x="1005840" y="443484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幾何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3" name="文字方塊 22"/>
            <p:cNvSpPr txBox="1"/>
            <p:nvPr/>
          </p:nvSpPr>
          <p:spPr>
            <a:xfrm>
              <a:off x="1014380" y="482139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代數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4" name="文字方塊 23"/>
            <p:cNvSpPr txBox="1"/>
            <p:nvPr/>
          </p:nvSpPr>
          <p:spPr>
            <a:xfrm>
              <a:off x="1006760" y="521763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>
                  <a:latin typeface="+mj-ea"/>
                  <a:ea typeface="+mj-ea"/>
                </a:rPr>
                <a:t>統計與機率</a:t>
              </a:r>
            </a:p>
          </p:txBody>
        </p:sp>
      </p:grpSp>
      <p:sp>
        <p:nvSpPr>
          <p:cNvPr id="25" name="文字方塊 24"/>
          <p:cNvSpPr txBox="1"/>
          <p:nvPr/>
        </p:nvSpPr>
        <p:spPr>
          <a:xfrm>
            <a:off x="5819775" y="3713446"/>
            <a:ext cx="68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  <a:sym typeface="Wingdings" panose="05000000000000000000" pitchFamily="2" charset="2"/>
              </a:rPr>
              <a:t></a:t>
            </a:r>
            <a:endParaRPr lang="zh-TW" altLang="en-US" sz="4000" dirty="0">
              <a:solidFill>
                <a:srgbClr val="FF0000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3" name="剪去單一角落矩形 12"/>
          <p:cNvSpPr/>
          <p:nvPr/>
        </p:nvSpPr>
        <p:spPr>
          <a:xfrm>
            <a:off x="49648" y="47113"/>
            <a:ext cx="1407677" cy="552747"/>
          </a:xfrm>
          <a:prstGeom prst="snip1Rect">
            <a:avLst>
              <a:gd name="adj" fmla="val 16310"/>
            </a:avLst>
          </a:prstGeom>
          <a:ln w="28575"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en-US" altLang="zh-TW" sz="28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104-10</a:t>
            </a:r>
            <a:endParaRPr lang="zh-TW" altLang="en-US" sz="2800" dirty="0"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0" y="6284683"/>
            <a:ext cx="9144000" cy="46166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5-n-21 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能理解容量、容積和體積間的關係。</a:t>
            </a:r>
          </a:p>
        </p:txBody>
      </p:sp>
    </p:spTree>
    <p:extLst>
      <p:ext uri="{BB962C8B-B14F-4D97-AF65-F5344CB8AC3E}">
        <p14:creationId xmlns:p14="http://schemas.microsoft.com/office/powerpoint/2010/main" val="405688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p:sp>
        <p:nvSpPr>
          <p:cNvPr id="6" name="文字方塊 5"/>
          <p:cNvSpPr txBox="1"/>
          <p:nvPr/>
        </p:nvSpPr>
        <p:spPr>
          <a:xfrm>
            <a:off x="595749" y="599860"/>
            <a:ext cx="7919599" cy="2200602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數線上有</a:t>
            </a:r>
            <a:r>
              <a:rPr lang="en-US" altLang="zh-TW" sz="28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A</a:t>
            </a:r>
            <a:r>
              <a:rPr lang="zh-TW" altLang="en-US" sz="28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r>
              <a:rPr lang="en-US" altLang="zh-TW" sz="28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B</a:t>
            </a:r>
            <a:r>
              <a:rPr lang="zh-TW" altLang="en-US" sz="28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r>
              <a:rPr lang="en-US" altLang="zh-TW" sz="28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C</a:t>
            </a:r>
            <a:r>
              <a:rPr lang="zh-TW" altLang="en-US" sz="28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r>
              <a:rPr lang="en-US" altLang="zh-TW" sz="28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D </a:t>
            </a:r>
            <a:r>
              <a:rPr lang="zh-TW" altLang="en-US" sz="28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四點，哪一點的數值標示錯誤</a:t>
            </a:r>
            <a:r>
              <a:rPr lang="zh-TW" altLang="en-US" sz="2800" spc="-12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2800" spc="-12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200000"/>
              </a:lnSpc>
            </a:pPr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① A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② B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③ C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④ 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D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19600" y="1254931"/>
            <a:ext cx="5200000" cy="933333"/>
          </a:xfrm>
          <a:prstGeom prst="rect">
            <a:avLst/>
          </a:prstGeom>
        </p:spPr>
      </p:pic>
      <p:grpSp>
        <p:nvGrpSpPr>
          <p:cNvPr id="18" name="群組 17"/>
          <p:cNvGrpSpPr/>
          <p:nvPr/>
        </p:nvGrpSpPr>
        <p:grpSpPr>
          <a:xfrm>
            <a:off x="1147761" y="2890416"/>
            <a:ext cx="6851826" cy="3273376"/>
            <a:chOff x="889751" y="3231895"/>
            <a:chExt cx="5844824" cy="2792293"/>
          </a:xfrm>
        </p:grpSpPr>
        <p:pic>
          <p:nvPicPr>
            <p:cNvPr id="19" name="圖片 1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89751" y="3231895"/>
              <a:ext cx="5844824" cy="2792293"/>
            </a:xfrm>
            <a:prstGeom prst="rect">
              <a:avLst/>
            </a:prstGeom>
          </p:spPr>
        </p:pic>
        <p:sp>
          <p:nvSpPr>
            <p:cNvPr id="20" name="文字方塊 19"/>
            <p:cNvSpPr txBox="1"/>
            <p:nvPr/>
          </p:nvSpPr>
          <p:spPr>
            <a:xfrm>
              <a:off x="1013460" y="403860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數與</a:t>
              </a:r>
              <a:r>
                <a:rPr lang="zh-TW" altLang="en-US" dirty="0">
                  <a:latin typeface="+mj-ea"/>
                  <a:ea typeface="+mj-ea"/>
                </a:rPr>
                <a:t>量</a:t>
              </a:r>
            </a:p>
          </p:txBody>
        </p:sp>
        <p:sp>
          <p:nvSpPr>
            <p:cNvPr id="21" name="文字方塊 20"/>
            <p:cNvSpPr txBox="1"/>
            <p:nvPr/>
          </p:nvSpPr>
          <p:spPr>
            <a:xfrm>
              <a:off x="1005840" y="443484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幾何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2" name="文字方塊 21"/>
            <p:cNvSpPr txBox="1"/>
            <p:nvPr/>
          </p:nvSpPr>
          <p:spPr>
            <a:xfrm>
              <a:off x="1014380" y="482139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代數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3" name="文字方塊 22"/>
            <p:cNvSpPr txBox="1"/>
            <p:nvPr/>
          </p:nvSpPr>
          <p:spPr>
            <a:xfrm>
              <a:off x="1006760" y="521763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>
                  <a:latin typeface="+mj-ea"/>
                  <a:ea typeface="+mj-ea"/>
                </a:rPr>
                <a:t>統計與機率</a:t>
              </a:r>
            </a:p>
          </p:txBody>
        </p:sp>
      </p:grpSp>
      <p:sp>
        <p:nvSpPr>
          <p:cNvPr id="24" name="文字方塊 23"/>
          <p:cNvSpPr txBox="1"/>
          <p:nvPr/>
        </p:nvSpPr>
        <p:spPr>
          <a:xfrm>
            <a:off x="3133725" y="3713446"/>
            <a:ext cx="68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  <a:sym typeface="Wingdings" panose="05000000000000000000" pitchFamily="2" charset="2"/>
              </a:rPr>
              <a:t></a:t>
            </a:r>
            <a:endParaRPr lang="zh-TW" altLang="en-US" sz="4000" dirty="0">
              <a:solidFill>
                <a:srgbClr val="FF0000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3" name="剪去單一角落矩形 12"/>
          <p:cNvSpPr/>
          <p:nvPr/>
        </p:nvSpPr>
        <p:spPr>
          <a:xfrm>
            <a:off x="49648" y="47113"/>
            <a:ext cx="1407677" cy="552747"/>
          </a:xfrm>
          <a:prstGeom prst="snip1Rect">
            <a:avLst>
              <a:gd name="adj" fmla="val 16310"/>
            </a:avLst>
          </a:prstGeom>
          <a:ln w="28575"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en-US" altLang="zh-TW" sz="28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104-11</a:t>
            </a:r>
            <a:endParaRPr lang="zh-TW" altLang="en-US" sz="2800" dirty="0"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0" y="6284683"/>
            <a:ext cx="9144000" cy="46166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5-n-13 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能將分數、小數標記在數線上。</a:t>
            </a:r>
          </a:p>
        </p:txBody>
      </p:sp>
    </p:spTree>
    <p:extLst>
      <p:ext uri="{BB962C8B-B14F-4D97-AF65-F5344CB8AC3E}">
        <p14:creationId xmlns:p14="http://schemas.microsoft.com/office/powerpoint/2010/main" val="2629614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1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p:sp>
        <p:nvSpPr>
          <p:cNvPr id="6" name="文字方塊 5"/>
          <p:cNvSpPr txBox="1"/>
          <p:nvPr/>
        </p:nvSpPr>
        <p:spPr>
          <a:xfrm>
            <a:off x="595749" y="599860"/>
            <a:ext cx="7919599" cy="1985159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有一個在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100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～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200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之間的三位數，個位數字是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8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，這個三位數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一定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是下列哪一個數的倍數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① 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8    ② 6    ③ 4    ④ 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2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pSp>
        <p:nvGrpSpPr>
          <p:cNvPr id="23" name="群組 22"/>
          <p:cNvGrpSpPr/>
          <p:nvPr/>
        </p:nvGrpSpPr>
        <p:grpSpPr>
          <a:xfrm>
            <a:off x="1147761" y="2890416"/>
            <a:ext cx="6851826" cy="3273376"/>
            <a:chOff x="889751" y="3231895"/>
            <a:chExt cx="5844824" cy="2792293"/>
          </a:xfrm>
        </p:grpSpPr>
        <p:pic>
          <p:nvPicPr>
            <p:cNvPr id="24" name="圖片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9751" y="3231895"/>
              <a:ext cx="5844824" cy="2792293"/>
            </a:xfrm>
            <a:prstGeom prst="rect">
              <a:avLst/>
            </a:prstGeom>
          </p:spPr>
        </p:pic>
        <p:sp>
          <p:nvSpPr>
            <p:cNvPr id="25" name="文字方塊 24"/>
            <p:cNvSpPr txBox="1"/>
            <p:nvPr/>
          </p:nvSpPr>
          <p:spPr>
            <a:xfrm>
              <a:off x="1013460" y="403860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數與</a:t>
              </a:r>
              <a:r>
                <a:rPr lang="zh-TW" altLang="en-US" dirty="0">
                  <a:latin typeface="+mj-ea"/>
                  <a:ea typeface="+mj-ea"/>
                </a:rPr>
                <a:t>量</a:t>
              </a:r>
            </a:p>
          </p:txBody>
        </p:sp>
        <p:sp>
          <p:nvSpPr>
            <p:cNvPr id="26" name="文字方塊 25"/>
            <p:cNvSpPr txBox="1"/>
            <p:nvPr/>
          </p:nvSpPr>
          <p:spPr>
            <a:xfrm>
              <a:off x="1005840" y="443484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幾何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7" name="文字方塊 26"/>
            <p:cNvSpPr txBox="1"/>
            <p:nvPr/>
          </p:nvSpPr>
          <p:spPr>
            <a:xfrm>
              <a:off x="1014380" y="482139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代數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8" name="文字方塊 27"/>
            <p:cNvSpPr txBox="1"/>
            <p:nvPr/>
          </p:nvSpPr>
          <p:spPr>
            <a:xfrm>
              <a:off x="1006760" y="521763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>
                  <a:latin typeface="+mj-ea"/>
                  <a:ea typeface="+mj-ea"/>
                </a:rPr>
                <a:t>統計與機率</a:t>
              </a:r>
            </a:p>
          </p:txBody>
        </p:sp>
      </p:grpSp>
      <p:sp>
        <p:nvSpPr>
          <p:cNvPr id="29" name="文字方塊 28"/>
          <p:cNvSpPr txBox="1"/>
          <p:nvPr/>
        </p:nvSpPr>
        <p:spPr>
          <a:xfrm>
            <a:off x="3119438" y="3713446"/>
            <a:ext cx="68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  <a:sym typeface="Wingdings" panose="05000000000000000000" pitchFamily="2" charset="2"/>
              </a:rPr>
              <a:t></a:t>
            </a:r>
            <a:endParaRPr lang="zh-TW" altLang="en-US" sz="4000" dirty="0">
              <a:solidFill>
                <a:srgbClr val="FF0000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2" name="剪去單一角落矩形 11"/>
          <p:cNvSpPr/>
          <p:nvPr/>
        </p:nvSpPr>
        <p:spPr>
          <a:xfrm>
            <a:off x="49648" y="47113"/>
            <a:ext cx="1407677" cy="552747"/>
          </a:xfrm>
          <a:prstGeom prst="snip1Rect">
            <a:avLst>
              <a:gd name="adj" fmla="val 16310"/>
            </a:avLst>
          </a:prstGeom>
          <a:ln w="28575"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en-US" altLang="zh-TW" sz="28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104-12</a:t>
            </a:r>
            <a:endParaRPr lang="zh-TW" altLang="en-US" sz="2800" dirty="0"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0" y="6284683"/>
            <a:ext cx="9144000" cy="46166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5-n-04 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能理解因數和倍數。</a:t>
            </a:r>
          </a:p>
        </p:txBody>
      </p:sp>
    </p:spTree>
    <p:extLst>
      <p:ext uri="{BB962C8B-B14F-4D97-AF65-F5344CB8AC3E}">
        <p14:creationId xmlns:p14="http://schemas.microsoft.com/office/powerpoint/2010/main" val="762965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圖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p:sp>
        <p:nvSpPr>
          <p:cNvPr id="6" name="文字方塊 5"/>
          <p:cNvSpPr txBox="1"/>
          <p:nvPr/>
        </p:nvSpPr>
        <p:spPr>
          <a:xfrm>
            <a:off x="595749" y="599860"/>
            <a:ext cx="7919599" cy="3924151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下列哪一個用四捨五入法將 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2.9725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取概數的敘述正確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①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若取概數到個位，答案為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3</a:t>
            </a:r>
          </a:p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②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若取概數到小數第一位，答案為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2.0</a:t>
            </a:r>
          </a:p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③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若取概數到小數第二位，答案為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3.00</a:t>
            </a:r>
          </a:p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④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若取概數到小數第三位，答案為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2.972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pSp>
        <p:nvGrpSpPr>
          <p:cNvPr id="14" name="群組 13"/>
          <p:cNvGrpSpPr/>
          <p:nvPr/>
        </p:nvGrpSpPr>
        <p:grpSpPr>
          <a:xfrm>
            <a:off x="1147761" y="2890416"/>
            <a:ext cx="6851826" cy="3273376"/>
            <a:chOff x="889751" y="3231895"/>
            <a:chExt cx="5844824" cy="2792293"/>
          </a:xfrm>
        </p:grpSpPr>
        <p:pic>
          <p:nvPicPr>
            <p:cNvPr id="15" name="圖片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9751" y="3231895"/>
              <a:ext cx="5844824" cy="2792293"/>
            </a:xfrm>
            <a:prstGeom prst="rect">
              <a:avLst/>
            </a:prstGeom>
          </p:spPr>
        </p:pic>
        <p:sp>
          <p:nvSpPr>
            <p:cNvPr id="16" name="文字方塊 15"/>
            <p:cNvSpPr txBox="1"/>
            <p:nvPr/>
          </p:nvSpPr>
          <p:spPr>
            <a:xfrm>
              <a:off x="1013460" y="403860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數與</a:t>
              </a:r>
              <a:r>
                <a:rPr lang="zh-TW" altLang="en-US" dirty="0">
                  <a:latin typeface="+mj-ea"/>
                  <a:ea typeface="+mj-ea"/>
                </a:rPr>
                <a:t>量</a:t>
              </a:r>
            </a:p>
          </p:txBody>
        </p:sp>
        <p:sp>
          <p:nvSpPr>
            <p:cNvPr id="23" name="文字方塊 22"/>
            <p:cNvSpPr txBox="1"/>
            <p:nvPr/>
          </p:nvSpPr>
          <p:spPr>
            <a:xfrm>
              <a:off x="1005840" y="443484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幾何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4" name="文字方塊 23"/>
            <p:cNvSpPr txBox="1"/>
            <p:nvPr/>
          </p:nvSpPr>
          <p:spPr>
            <a:xfrm>
              <a:off x="1014380" y="482139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代數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5" name="文字方塊 24"/>
            <p:cNvSpPr txBox="1"/>
            <p:nvPr/>
          </p:nvSpPr>
          <p:spPr>
            <a:xfrm>
              <a:off x="1006760" y="521763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>
                  <a:latin typeface="+mj-ea"/>
                  <a:ea typeface="+mj-ea"/>
                </a:rPr>
                <a:t>統計與機率</a:t>
              </a:r>
            </a:p>
          </p:txBody>
        </p:sp>
      </p:grpSp>
      <p:sp>
        <p:nvSpPr>
          <p:cNvPr id="26" name="文字方塊 25"/>
          <p:cNvSpPr txBox="1"/>
          <p:nvPr/>
        </p:nvSpPr>
        <p:spPr>
          <a:xfrm>
            <a:off x="4323180" y="3701214"/>
            <a:ext cx="68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  <a:sym typeface="Wingdings" panose="05000000000000000000" pitchFamily="2" charset="2"/>
              </a:rPr>
              <a:t></a:t>
            </a:r>
            <a:endParaRPr lang="zh-TW" altLang="en-US" sz="4000" dirty="0">
              <a:solidFill>
                <a:srgbClr val="FF0000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3" name="剪去單一角落矩形 12"/>
          <p:cNvSpPr/>
          <p:nvPr/>
        </p:nvSpPr>
        <p:spPr>
          <a:xfrm>
            <a:off x="49648" y="47113"/>
            <a:ext cx="1407677" cy="552747"/>
          </a:xfrm>
          <a:prstGeom prst="snip1Rect">
            <a:avLst>
              <a:gd name="adj" fmla="val 16310"/>
            </a:avLst>
          </a:prstGeom>
          <a:ln w="28575"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en-US" altLang="zh-TW" sz="28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103-01</a:t>
            </a:r>
            <a:endParaRPr lang="zh-TW" altLang="en-US" sz="2800" dirty="0"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0" y="6284683"/>
            <a:ext cx="9144000" cy="43088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200" spc="-310" dirty="0">
                <a:latin typeface="標楷體" panose="03000509000000000000" pitchFamily="65" charset="-120"/>
                <a:ea typeface="標楷體" panose="03000509000000000000" pitchFamily="65" charset="-120"/>
              </a:rPr>
              <a:t>5-n-10 </a:t>
            </a:r>
            <a:r>
              <a:rPr lang="zh-TW" altLang="en-US" sz="2200" spc="-310" dirty="0">
                <a:latin typeface="標楷體" panose="03000509000000000000" pitchFamily="65" charset="-120"/>
                <a:ea typeface="標楷體" panose="03000509000000000000" pitchFamily="65" charset="-120"/>
              </a:rPr>
              <a:t>能用四捨五入的方法，對小數在指定位數取</a:t>
            </a:r>
            <a:r>
              <a:rPr lang="zh-TW" altLang="en-US" sz="2200" spc="-31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概數</a:t>
            </a:r>
            <a:r>
              <a:rPr lang="zh-TW" altLang="en-US" sz="2200" spc="-310" dirty="0">
                <a:latin typeface="標楷體" panose="03000509000000000000" pitchFamily="65" charset="-120"/>
                <a:ea typeface="標楷體" panose="03000509000000000000" pitchFamily="65" charset="-120"/>
              </a:rPr>
              <a:t>，並做加、減、乘、除之估算。</a:t>
            </a:r>
          </a:p>
        </p:txBody>
      </p:sp>
    </p:spTree>
    <p:extLst>
      <p:ext uri="{BB962C8B-B14F-4D97-AF65-F5344CB8AC3E}">
        <p14:creationId xmlns:p14="http://schemas.microsoft.com/office/powerpoint/2010/main" val="2288247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p:sp>
        <p:nvSpPr>
          <p:cNvPr id="6" name="文字方塊 5"/>
          <p:cNvSpPr txBox="1"/>
          <p:nvPr/>
        </p:nvSpPr>
        <p:spPr>
          <a:xfrm>
            <a:off x="595749" y="599860"/>
            <a:ext cx="7919599" cy="2232599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平行四邊形甲的底是 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6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公分，高是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4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公分，平行四邊形乙的底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是甲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2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倍，高是甲的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3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倍，請問平行四邊形乙的面積為甲的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多少倍？</a:t>
            </a:r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3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① 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2    ② 3    ③ 5    ④ 6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pSp>
        <p:nvGrpSpPr>
          <p:cNvPr id="13" name="群組 12"/>
          <p:cNvGrpSpPr/>
          <p:nvPr/>
        </p:nvGrpSpPr>
        <p:grpSpPr>
          <a:xfrm>
            <a:off x="1147761" y="2890416"/>
            <a:ext cx="6851826" cy="3273376"/>
            <a:chOff x="889751" y="3231895"/>
            <a:chExt cx="5844824" cy="2792293"/>
          </a:xfrm>
        </p:grpSpPr>
        <p:pic>
          <p:nvPicPr>
            <p:cNvPr id="17" name="圖片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9751" y="3231895"/>
              <a:ext cx="5844824" cy="2792293"/>
            </a:xfrm>
            <a:prstGeom prst="rect">
              <a:avLst/>
            </a:prstGeom>
          </p:spPr>
        </p:pic>
        <p:sp>
          <p:nvSpPr>
            <p:cNvPr id="18" name="文字方塊 17"/>
            <p:cNvSpPr txBox="1"/>
            <p:nvPr/>
          </p:nvSpPr>
          <p:spPr>
            <a:xfrm>
              <a:off x="1013460" y="403860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數與</a:t>
              </a:r>
              <a:r>
                <a:rPr lang="zh-TW" altLang="en-US" dirty="0">
                  <a:latin typeface="+mj-ea"/>
                  <a:ea typeface="+mj-ea"/>
                </a:rPr>
                <a:t>量</a:t>
              </a:r>
            </a:p>
          </p:txBody>
        </p:sp>
        <p:sp>
          <p:nvSpPr>
            <p:cNvPr id="19" name="文字方塊 18"/>
            <p:cNvSpPr txBox="1"/>
            <p:nvPr/>
          </p:nvSpPr>
          <p:spPr>
            <a:xfrm>
              <a:off x="1005840" y="443484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幾何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0" name="文字方塊 19"/>
            <p:cNvSpPr txBox="1"/>
            <p:nvPr/>
          </p:nvSpPr>
          <p:spPr>
            <a:xfrm>
              <a:off x="1014380" y="482139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代數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1" name="文字方塊 20"/>
            <p:cNvSpPr txBox="1"/>
            <p:nvPr/>
          </p:nvSpPr>
          <p:spPr>
            <a:xfrm>
              <a:off x="1006760" y="521763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>
                  <a:latin typeface="+mj-ea"/>
                  <a:ea typeface="+mj-ea"/>
                </a:rPr>
                <a:t>統計與機率</a:t>
              </a:r>
            </a:p>
          </p:txBody>
        </p:sp>
      </p:grpSp>
      <p:sp>
        <p:nvSpPr>
          <p:cNvPr id="22" name="文字方塊 21"/>
          <p:cNvSpPr txBox="1"/>
          <p:nvPr/>
        </p:nvSpPr>
        <p:spPr>
          <a:xfrm>
            <a:off x="5805487" y="4680438"/>
            <a:ext cx="68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  <a:sym typeface="Wingdings" panose="05000000000000000000" pitchFamily="2" charset="2"/>
              </a:rPr>
              <a:t></a:t>
            </a:r>
            <a:endParaRPr lang="zh-TW" altLang="en-US" sz="4000" dirty="0">
              <a:solidFill>
                <a:srgbClr val="FF0000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2" name="剪去單一角落矩形 11"/>
          <p:cNvSpPr/>
          <p:nvPr/>
        </p:nvSpPr>
        <p:spPr>
          <a:xfrm>
            <a:off x="49648" y="47113"/>
            <a:ext cx="1407677" cy="552747"/>
          </a:xfrm>
          <a:prstGeom prst="snip1Rect">
            <a:avLst>
              <a:gd name="adj" fmla="val 16310"/>
            </a:avLst>
          </a:prstGeom>
          <a:ln w="28575"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en-US" altLang="zh-TW" sz="28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103-02</a:t>
            </a:r>
            <a:endParaRPr lang="zh-TW" altLang="en-US" sz="2800" dirty="0"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0" y="6284683"/>
            <a:ext cx="9144000" cy="43088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tabLst>
                <a:tab pos="7797800" algn="l"/>
              </a:tabLst>
            </a:pPr>
            <a:r>
              <a:rPr lang="en-US" altLang="zh-TW" sz="2200" spc="-480" dirty="0">
                <a:latin typeface="標楷體" panose="03000509000000000000" pitchFamily="65" charset="-120"/>
                <a:ea typeface="標楷體" panose="03000509000000000000" pitchFamily="65" charset="-120"/>
              </a:rPr>
              <a:t>5-a-04 </a:t>
            </a:r>
            <a:r>
              <a:rPr lang="zh-TW" altLang="en-US" sz="2200" spc="-480" dirty="0">
                <a:latin typeface="標楷體" panose="03000509000000000000" pitchFamily="65" charset="-120"/>
                <a:ea typeface="標楷體" panose="03000509000000000000" pitchFamily="65" charset="-120"/>
              </a:rPr>
              <a:t>能用中文簡記式表示簡單平面圖形的面積，並</a:t>
            </a:r>
            <a:r>
              <a:rPr lang="zh-TW" altLang="en-US" sz="2200" spc="-48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說明</a:t>
            </a:r>
            <a:r>
              <a:rPr lang="zh-TW" altLang="en-US" sz="2200" spc="-480" dirty="0">
                <a:latin typeface="標楷體" panose="03000509000000000000" pitchFamily="65" charset="-120"/>
                <a:ea typeface="標楷體" panose="03000509000000000000" pitchFamily="65" charset="-120"/>
              </a:rPr>
              <a:t>圖形中邊長或高變化時對面積的影響</a:t>
            </a:r>
          </a:p>
        </p:txBody>
      </p:sp>
    </p:spTree>
    <p:extLst>
      <p:ext uri="{BB962C8B-B14F-4D97-AF65-F5344CB8AC3E}">
        <p14:creationId xmlns:p14="http://schemas.microsoft.com/office/powerpoint/2010/main" val="2811122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p:sp>
        <p:nvSpPr>
          <p:cNvPr id="6" name="文字方塊 5"/>
          <p:cNvSpPr txBox="1"/>
          <p:nvPr/>
        </p:nvSpPr>
        <p:spPr>
          <a:xfrm>
            <a:off x="595749" y="599860"/>
            <a:ext cx="7919599" cy="5216813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下圖長方體中，面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ADHE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的面積為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63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平方公分，且邊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AD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為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9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公分；面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ABCD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面積為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27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平方公分，請問面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DCGH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的面積為多少平方公分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endParaRPr lang="en-US" altLang="zh-TW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① 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18    ② 21    ③ 36    ④ 90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67233" y="2529052"/>
            <a:ext cx="5133333" cy="2628571"/>
          </a:xfrm>
          <a:prstGeom prst="rect">
            <a:avLst/>
          </a:prstGeom>
        </p:spPr>
      </p:pic>
      <p:grpSp>
        <p:nvGrpSpPr>
          <p:cNvPr id="13" name="群組 12"/>
          <p:cNvGrpSpPr/>
          <p:nvPr/>
        </p:nvGrpSpPr>
        <p:grpSpPr>
          <a:xfrm>
            <a:off x="1147761" y="2890416"/>
            <a:ext cx="6851826" cy="3273376"/>
            <a:chOff x="889751" y="3231895"/>
            <a:chExt cx="5844824" cy="2792293"/>
          </a:xfrm>
        </p:grpSpPr>
        <p:pic>
          <p:nvPicPr>
            <p:cNvPr id="17" name="圖片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89751" y="3231895"/>
              <a:ext cx="5844824" cy="2792293"/>
            </a:xfrm>
            <a:prstGeom prst="rect">
              <a:avLst/>
            </a:prstGeom>
          </p:spPr>
        </p:pic>
        <p:sp>
          <p:nvSpPr>
            <p:cNvPr id="18" name="文字方塊 17"/>
            <p:cNvSpPr txBox="1"/>
            <p:nvPr/>
          </p:nvSpPr>
          <p:spPr>
            <a:xfrm>
              <a:off x="1013460" y="403860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數與</a:t>
              </a:r>
              <a:r>
                <a:rPr lang="zh-TW" altLang="en-US" dirty="0">
                  <a:latin typeface="+mj-ea"/>
                  <a:ea typeface="+mj-ea"/>
                </a:rPr>
                <a:t>量</a:t>
              </a:r>
            </a:p>
          </p:txBody>
        </p:sp>
        <p:sp>
          <p:nvSpPr>
            <p:cNvPr id="19" name="文字方塊 18"/>
            <p:cNvSpPr txBox="1"/>
            <p:nvPr/>
          </p:nvSpPr>
          <p:spPr>
            <a:xfrm>
              <a:off x="1005840" y="443484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幾何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0" name="文字方塊 19"/>
            <p:cNvSpPr txBox="1"/>
            <p:nvPr/>
          </p:nvSpPr>
          <p:spPr>
            <a:xfrm>
              <a:off x="1014380" y="482139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代數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1" name="文字方塊 20"/>
            <p:cNvSpPr txBox="1"/>
            <p:nvPr/>
          </p:nvSpPr>
          <p:spPr>
            <a:xfrm>
              <a:off x="1006760" y="521763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>
                  <a:latin typeface="+mj-ea"/>
                  <a:ea typeface="+mj-ea"/>
                </a:rPr>
                <a:t>統計與機率</a:t>
              </a:r>
            </a:p>
          </p:txBody>
        </p:sp>
      </p:grpSp>
      <p:sp>
        <p:nvSpPr>
          <p:cNvPr id="26" name="文字方塊 25"/>
          <p:cNvSpPr txBox="1"/>
          <p:nvPr/>
        </p:nvSpPr>
        <p:spPr>
          <a:xfrm>
            <a:off x="5834062" y="4155812"/>
            <a:ext cx="68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  <a:sym typeface="Wingdings" panose="05000000000000000000" pitchFamily="2" charset="2"/>
              </a:rPr>
              <a:t></a:t>
            </a:r>
            <a:endParaRPr lang="zh-TW" altLang="en-US" sz="4000" dirty="0">
              <a:solidFill>
                <a:srgbClr val="FF0000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4" name="剪去單一角落矩形 13"/>
          <p:cNvSpPr/>
          <p:nvPr/>
        </p:nvSpPr>
        <p:spPr>
          <a:xfrm>
            <a:off x="49648" y="47113"/>
            <a:ext cx="1407677" cy="552747"/>
          </a:xfrm>
          <a:prstGeom prst="snip1Rect">
            <a:avLst>
              <a:gd name="adj" fmla="val 16310"/>
            </a:avLst>
          </a:prstGeom>
          <a:ln w="28575"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en-US" altLang="zh-TW" sz="28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103-03</a:t>
            </a:r>
            <a:endParaRPr lang="zh-TW" altLang="en-US" sz="2800" dirty="0"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0" y="6284683"/>
            <a:ext cx="9144000" cy="43088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2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5-s-06 </a:t>
            </a:r>
            <a:r>
              <a:rPr lang="zh-TW" altLang="en-US" sz="22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能運用「頂點」、「邊」與「面」等構成要素，</a:t>
            </a:r>
            <a:r>
              <a:rPr lang="zh-TW" altLang="en-US" sz="2200" spc="-11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辨認</a:t>
            </a:r>
            <a:r>
              <a:rPr lang="zh-TW" altLang="en-US" sz="22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簡單立體形體。</a:t>
            </a:r>
          </a:p>
        </p:txBody>
      </p:sp>
    </p:spTree>
    <p:extLst>
      <p:ext uri="{BB962C8B-B14F-4D97-AF65-F5344CB8AC3E}">
        <p14:creationId xmlns:p14="http://schemas.microsoft.com/office/powerpoint/2010/main" val="3135489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1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字方塊 5"/>
          <p:cNvSpPr txBox="1"/>
          <p:nvPr/>
        </p:nvSpPr>
        <p:spPr>
          <a:xfrm>
            <a:off x="595749" y="599860"/>
            <a:ext cx="7919599" cy="1985159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「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16.3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公噸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-6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公噸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700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公斤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=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？」</a:t>
            </a:r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① 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9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公噸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303 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公斤    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② 9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公噸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330 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公斤</a:t>
            </a:r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③ 9.6 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公噸          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④ 10.4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公噸</a:t>
            </a:r>
          </a:p>
        </p:txBody>
      </p:sp>
      <p:grpSp>
        <p:nvGrpSpPr>
          <p:cNvPr id="12" name="群組 11"/>
          <p:cNvGrpSpPr/>
          <p:nvPr/>
        </p:nvGrpSpPr>
        <p:grpSpPr>
          <a:xfrm>
            <a:off x="1147761" y="2890416"/>
            <a:ext cx="6851826" cy="3273376"/>
            <a:chOff x="889751" y="3231895"/>
            <a:chExt cx="5844824" cy="2792293"/>
          </a:xfrm>
        </p:grpSpPr>
        <p:pic>
          <p:nvPicPr>
            <p:cNvPr id="14" name="圖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9751" y="3231895"/>
              <a:ext cx="5844824" cy="2792293"/>
            </a:xfrm>
            <a:prstGeom prst="rect">
              <a:avLst/>
            </a:prstGeom>
          </p:spPr>
        </p:pic>
        <p:sp>
          <p:nvSpPr>
            <p:cNvPr id="15" name="文字方塊 14"/>
            <p:cNvSpPr txBox="1"/>
            <p:nvPr/>
          </p:nvSpPr>
          <p:spPr>
            <a:xfrm>
              <a:off x="1013460" y="403860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數與</a:t>
              </a:r>
              <a:r>
                <a:rPr lang="zh-TW" altLang="en-US" dirty="0">
                  <a:latin typeface="+mj-ea"/>
                  <a:ea typeface="+mj-ea"/>
                </a:rPr>
                <a:t>量</a:t>
              </a:r>
            </a:p>
          </p:txBody>
        </p:sp>
        <p:sp>
          <p:nvSpPr>
            <p:cNvPr id="16" name="文字方塊 15"/>
            <p:cNvSpPr txBox="1"/>
            <p:nvPr/>
          </p:nvSpPr>
          <p:spPr>
            <a:xfrm>
              <a:off x="1005840" y="443484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幾何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2" name="文字方塊 21"/>
            <p:cNvSpPr txBox="1"/>
            <p:nvPr/>
          </p:nvSpPr>
          <p:spPr>
            <a:xfrm>
              <a:off x="1014380" y="482139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代數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3" name="文字方塊 22"/>
            <p:cNvSpPr txBox="1"/>
            <p:nvPr/>
          </p:nvSpPr>
          <p:spPr>
            <a:xfrm>
              <a:off x="1006760" y="521763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>
                  <a:latin typeface="+mj-ea"/>
                  <a:ea typeface="+mj-ea"/>
                </a:rPr>
                <a:t>統計與機率</a:t>
              </a:r>
            </a:p>
          </p:txBody>
        </p:sp>
      </p:grpSp>
      <p:sp>
        <p:nvSpPr>
          <p:cNvPr id="24" name="文字方塊 23"/>
          <p:cNvSpPr txBox="1"/>
          <p:nvPr/>
        </p:nvSpPr>
        <p:spPr>
          <a:xfrm>
            <a:off x="4433888" y="3672076"/>
            <a:ext cx="68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  <a:sym typeface="Wingdings" panose="05000000000000000000" pitchFamily="2" charset="2"/>
              </a:rPr>
              <a:t></a:t>
            </a:r>
            <a:endParaRPr lang="zh-TW" altLang="en-US" sz="4000" dirty="0">
              <a:solidFill>
                <a:srgbClr val="FF0000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1" name="剪去單一角落矩形 10"/>
          <p:cNvSpPr/>
          <p:nvPr/>
        </p:nvSpPr>
        <p:spPr>
          <a:xfrm>
            <a:off x="49648" y="47113"/>
            <a:ext cx="1407677" cy="552747"/>
          </a:xfrm>
          <a:prstGeom prst="snip1Rect">
            <a:avLst>
              <a:gd name="adj" fmla="val 16310"/>
            </a:avLst>
          </a:prstGeom>
          <a:ln w="28575"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en-US" altLang="zh-TW" sz="28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103-04</a:t>
            </a:r>
            <a:endParaRPr lang="zh-TW" altLang="en-US" sz="2800" dirty="0"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0" y="6284683"/>
            <a:ext cx="9144000" cy="43088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200" spc="-210" dirty="0">
                <a:latin typeface="標楷體" panose="03000509000000000000" pitchFamily="65" charset="-120"/>
                <a:ea typeface="標楷體" panose="03000509000000000000" pitchFamily="65" charset="-120"/>
              </a:rPr>
              <a:t>5-n-14 </a:t>
            </a:r>
            <a:r>
              <a:rPr lang="zh-TW" altLang="en-US" sz="2200" spc="-210" dirty="0">
                <a:latin typeface="標楷體" panose="03000509000000000000" pitchFamily="65" charset="-120"/>
                <a:ea typeface="標楷體" panose="03000509000000000000" pitchFamily="65" charset="-120"/>
              </a:rPr>
              <a:t>能認識重量單位「公噸」及「公噸」、「公斤」</a:t>
            </a:r>
            <a:r>
              <a:rPr lang="zh-TW" altLang="en-US" sz="2200" spc="-21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間的</a:t>
            </a:r>
            <a:r>
              <a:rPr lang="zh-TW" altLang="en-US" sz="2200" spc="-210" dirty="0">
                <a:latin typeface="標楷體" panose="03000509000000000000" pitchFamily="65" charset="-120"/>
                <a:ea typeface="標楷體" panose="03000509000000000000" pitchFamily="65" charset="-120"/>
              </a:rPr>
              <a:t>關係，並作相關計算。</a:t>
            </a:r>
          </a:p>
        </p:txBody>
      </p:sp>
    </p:spTree>
    <p:extLst>
      <p:ext uri="{BB962C8B-B14F-4D97-AF65-F5344CB8AC3E}">
        <p14:creationId xmlns:p14="http://schemas.microsoft.com/office/powerpoint/2010/main" val="3357558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1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p:sp>
        <p:nvSpPr>
          <p:cNvPr id="6" name="文字方塊 5"/>
          <p:cNvSpPr txBox="1"/>
          <p:nvPr/>
        </p:nvSpPr>
        <p:spPr>
          <a:xfrm>
            <a:off x="595749" y="599860"/>
            <a:ext cx="7919599" cy="1985159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三角形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ABC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中，邊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AB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長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2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公分，邊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BC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長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7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公分。下列哪一個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選項</a:t>
            </a:r>
            <a:r>
              <a:rPr lang="zh-TW" altLang="en-US" sz="2800" b="1" u="sng" dirty="0">
                <a:latin typeface="標楷體" panose="03000509000000000000" pitchFamily="65" charset="-120"/>
                <a:ea typeface="標楷體" panose="03000509000000000000" pitchFamily="65" charset="-120"/>
              </a:rPr>
              <a:t>不可能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是邊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AC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的長度？？</a:t>
            </a:r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① 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5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公分   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② 6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公分   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③ 7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公分   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④ 8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公分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pSp>
        <p:nvGrpSpPr>
          <p:cNvPr id="14" name="群組 13"/>
          <p:cNvGrpSpPr/>
          <p:nvPr/>
        </p:nvGrpSpPr>
        <p:grpSpPr>
          <a:xfrm>
            <a:off x="1147761" y="2890416"/>
            <a:ext cx="6851826" cy="3273376"/>
            <a:chOff x="889751" y="3231895"/>
            <a:chExt cx="5844824" cy="2792293"/>
          </a:xfrm>
        </p:grpSpPr>
        <p:pic>
          <p:nvPicPr>
            <p:cNvPr id="15" name="圖片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9751" y="3231895"/>
              <a:ext cx="5844824" cy="2792293"/>
            </a:xfrm>
            <a:prstGeom prst="rect">
              <a:avLst/>
            </a:prstGeom>
          </p:spPr>
        </p:pic>
        <p:sp>
          <p:nvSpPr>
            <p:cNvPr id="16" name="文字方塊 15"/>
            <p:cNvSpPr txBox="1"/>
            <p:nvPr/>
          </p:nvSpPr>
          <p:spPr>
            <a:xfrm>
              <a:off x="1013460" y="403860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數與</a:t>
              </a:r>
              <a:r>
                <a:rPr lang="zh-TW" altLang="en-US" dirty="0">
                  <a:latin typeface="+mj-ea"/>
                  <a:ea typeface="+mj-ea"/>
                </a:rPr>
                <a:t>量</a:t>
              </a:r>
            </a:p>
          </p:txBody>
        </p:sp>
        <p:sp>
          <p:nvSpPr>
            <p:cNvPr id="22" name="文字方塊 21"/>
            <p:cNvSpPr txBox="1"/>
            <p:nvPr/>
          </p:nvSpPr>
          <p:spPr>
            <a:xfrm>
              <a:off x="1005840" y="443484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幾何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3" name="文字方塊 22"/>
            <p:cNvSpPr txBox="1"/>
            <p:nvPr/>
          </p:nvSpPr>
          <p:spPr>
            <a:xfrm>
              <a:off x="1014380" y="482139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代數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4" name="文字方塊 23"/>
            <p:cNvSpPr txBox="1"/>
            <p:nvPr/>
          </p:nvSpPr>
          <p:spPr>
            <a:xfrm>
              <a:off x="1006760" y="521763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>
                  <a:latin typeface="+mj-ea"/>
                  <a:ea typeface="+mj-ea"/>
                </a:rPr>
                <a:t>統計與機率</a:t>
              </a:r>
            </a:p>
          </p:txBody>
        </p:sp>
      </p:grpSp>
      <p:sp>
        <p:nvSpPr>
          <p:cNvPr id="25" name="文字方塊 24"/>
          <p:cNvSpPr txBox="1"/>
          <p:nvPr/>
        </p:nvSpPr>
        <p:spPr>
          <a:xfrm>
            <a:off x="5762625" y="4173161"/>
            <a:ext cx="68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  <a:sym typeface="Wingdings" panose="05000000000000000000" pitchFamily="2" charset="2"/>
              </a:rPr>
              <a:t></a:t>
            </a:r>
            <a:endParaRPr lang="zh-TW" altLang="en-US" sz="4000" dirty="0">
              <a:solidFill>
                <a:srgbClr val="FF0000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3" name="剪去單一角落矩形 12"/>
          <p:cNvSpPr/>
          <p:nvPr/>
        </p:nvSpPr>
        <p:spPr>
          <a:xfrm>
            <a:off x="49648" y="47113"/>
            <a:ext cx="1407677" cy="552747"/>
          </a:xfrm>
          <a:prstGeom prst="snip1Rect">
            <a:avLst>
              <a:gd name="adj" fmla="val 16310"/>
            </a:avLst>
          </a:prstGeom>
          <a:ln w="28575"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en-US" altLang="zh-TW" sz="28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103-05</a:t>
            </a:r>
            <a:endParaRPr lang="zh-TW" altLang="en-US" sz="2800" dirty="0"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0" y="6284683"/>
            <a:ext cx="9144000" cy="46166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5-s-02 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能透過操作，理解三角形任意兩邊和大於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第三邊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864920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p:sp>
        <p:nvSpPr>
          <p:cNvPr id="6" name="文字方塊 5"/>
          <p:cNvSpPr txBox="1"/>
          <p:nvPr/>
        </p:nvSpPr>
        <p:spPr>
          <a:xfrm>
            <a:off x="595749" y="599860"/>
            <a:ext cx="7919599" cy="3277820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下列哪一個長方體的體積最大？</a:t>
            </a:r>
          </a:p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長方體甲：體積是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0.9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立方公尺</a:t>
            </a:r>
          </a:p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長方體乙：體積是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800000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立方公分</a:t>
            </a:r>
          </a:p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長方體丙：長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80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公分、寬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60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公分、高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180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公分？</a:t>
            </a:r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① 甲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② 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乙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③ 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丙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④ 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一樣大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pSp>
        <p:nvGrpSpPr>
          <p:cNvPr id="13" name="群組 12"/>
          <p:cNvGrpSpPr/>
          <p:nvPr/>
        </p:nvGrpSpPr>
        <p:grpSpPr>
          <a:xfrm>
            <a:off x="1147761" y="2890416"/>
            <a:ext cx="6851826" cy="3273376"/>
            <a:chOff x="889751" y="3231895"/>
            <a:chExt cx="5844824" cy="2792293"/>
          </a:xfrm>
        </p:grpSpPr>
        <p:pic>
          <p:nvPicPr>
            <p:cNvPr id="17" name="圖片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9751" y="3231895"/>
              <a:ext cx="5844824" cy="2792293"/>
            </a:xfrm>
            <a:prstGeom prst="rect">
              <a:avLst/>
            </a:prstGeom>
          </p:spPr>
        </p:pic>
        <p:sp>
          <p:nvSpPr>
            <p:cNvPr id="18" name="文字方塊 17"/>
            <p:cNvSpPr txBox="1"/>
            <p:nvPr/>
          </p:nvSpPr>
          <p:spPr>
            <a:xfrm>
              <a:off x="1013460" y="403860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數與</a:t>
              </a:r>
              <a:r>
                <a:rPr lang="zh-TW" altLang="en-US" dirty="0">
                  <a:latin typeface="+mj-ea"/>
                  <a:ea typeface="+mj-ea"/>
                </a:rPr>
                <a:t>量</a:t>
              </a:r>
            </a:p>
          </p:txBody>
        </p:sp>
        <p:sp>
          <p:nvSpPr>
            <p:cNvPr id="19" name="文字方塊 18"/>
            <p:cNvSpPr txBox="1"/>
            <p:nvPr/>
          </p:nvSpPr>
          <p:spPr>
            <a:xfrm>
              <a:off x="1005840" y="443484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幾何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0" name="文字方塊 19"/>
            <p:cNvSpPr txBox="1"/>
            <p:nvPr/>
          </p:nvSpPr>
          <p:spPr>
            <a:xfrm>
              <a:off x="1014380" y="482139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代數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1" name="文字方塊 20"/>
            <p:cNvSpPr txBox="1"/>
            <p:nvPr/>
          </p:nvSpPr>
          <p:spPr>
            <a:xfrm>
              <a:off x="1006760" y="521763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>
                  <a:latin typeface="+mj-ea"/>
                  <a:ea typeface="+mj-ea"/>
                </a:rPr>
                <a:t>統計與機率</a:t>
              </a:r>
            </a:p>
          </p:txBody>
        </p:sp>
      </p:grpSp>
      <p:sp>
        <p:nvSpPr>
          <p:cNvPr id="25" name="文字方塊 24"/>
          <p:cNvSpPr txBox="1"/>
          <p:nvPr/>
        </p:nvSpPr>
        <p:spPr>
          <a:xfrm>
            <a:off x="5776912" y="3713446"/>
            <a:ext cx="68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  <a:sym typeface="Wingdings" panose="05000000000000000000" pitchFamily="2" charset="2"/>
              </a:rPr>
              <a:t></a:t>
            </a:r>
            <a:endParaRPr lang="zh-TW" altLang="en-US" sz="4000" dirty="0">
              <a:solidFill>
                <a:srgbClr val="FF0000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2" name="剪去單一角落矩形 11"/>
          <p:cNvSpPr/>
          <p:nvPr/>
        </p:nvSpPr>
        <p:spPr>
          <a:xfrm>
            <a:off x="49648" y="47113"/>
            <a:ext cx="1407677" cy="552747"/>
          </a:xfrm>
          <a:prstGeom prst="snip1Rect">
            <a:avLst>
              <a:gd name="adj" fmla="val 16310"/>
            </a:avLst>
          </a:prstGeom>
          <a:ln w="28575"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en-US" altLang="zh-TW" sz="28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103-06</a:t>
            </a:r>
            <a:endParaRPr lang="zh-TW" altLang="en-US" sz="2800" dirty="0"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0" y="6284683"/>
            <a:ext cx="9144000" cy="43088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200" spc="-500" dirty="0">
                <a:latin typeface="標楷體" panose="03000509000000000000" pitchFamily="65" charset="-120"/>
                <a:ea typeface="標楷體" panose="03000509000000000000" pitchFamily="65" charset="-120"/>
              </a:rPr>
              <a:t>5-n-17 </a:t>
            </a:r>
            <a:r>
              <a:rPr lang="zh-TW" altLang="en-US" sz="2200" spc="-500" dirty="0">
                <a:latin typeface="標楷體" panose="03000509000000000000" pitchFamily="65" charset="-120"/>
                <a:ea typeface="標楷體" panose="03000509000000000000" pitchFamily="65" charset="-120"/>
              </a:rPr>
              <a:t>能認識體積單位「立方公尺」，及「立方公分」</a:t>
            </a:r>
            <a:r>
              <a:rPr lang="zh-TW" altLang="en-US" sz="2200" spc="-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、「</a:t>
            </a:r>
            <a:r>
              <a:rPr lang="zh-TW" altLang="en-US" sz="2200" spc="-500" dirty="0">
                <a:latin typeface="標楷體" panose="03000509000000000000" pitchFamily="65" charset="-120"/>
                <a:ea typeface="標楷體" panose="03000509000000000000" pitchFamily="65" charset="-120"/>
              </a:rPr>
              <a:t>立方公尺」間的關係，並作相關計算。</a:t>
            </a:r>
          </a:p>
        </p:txBody>
      </p:sp>
    </p:spTree>
    <p:extLst>
      <p:ext uri="{BB962C8B-B14F-4D97-AF65-F5344CB8AC3E}">
        <p14:creationId xmlns:p14="http://schemas.microsoft.com/office/powerpoint/2010/main" val="1225513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176866" y="552481"/>
            <a:ext cx="6798734" cy="130386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zh-TW" altLang="en-US" u="sng" cap="none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概念理解</a:t>
            </a:r>
          </a:p>
        </p:txBody>
      </p:sp>
      <p:sp>
        <p:nvSpPr>
          <p:cNvPr id="45059" name="Rectangle 3"/>
          <p:cNvSpPr>
            <a:spLocks noGrp="1"/>
          </p:cNvSpPr>
          <p:nvPr>
            <p:ph type="body" idx="4294967295"/>
          </p:nvPr>
        </p:nvSpPr>
        <p:spPr>
          <a:xfrm>
            <a:off x="1176865" y="1793452"/>
            <a:ext cx="6798736" cy="2081864"/>
          </a:xfrm>
        </p:spPr>
        <p:txBody>
          <a:bodyPr>
            <a:normAutofit/>
          </a:bodyPr>
          <a:lstStyle/>
          <a:p>
            <a:pPr marL="0" indent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zh-TW" altLang="en-US" dirty="0" smtClean="0">
                <a:latin typeface="+mj-ea"/>
                <a:ea typeface="+mj-ea"/>
              </a:rPr>
              <a:t>係指數學內容的概念性知識，此類試題是測驗學生是否</a:t>
            </a:r>
            <a:r>
              <a:rPr lang="zh-TW" altLang="en-US" b="1" u="sng" dirty="0" smtClean="0">
                <a:solidFill>
                  <a:srgbClr val="FF0000"/>
                </a:solidFill>
                <a:latin typeface="+mj-ea"/>
                <a:ea typeface="+mj-ea"/>
              </a:rPr>
              <a:t>具備數學基本概念</a:t>
            </a:r>
            <a:r>
              <a:rPr lang="zh-TW" altLang="en-US" dirty="0" smtClean="0">
                <a:latin typeface="+mj-ea"/>
                <a:ea typeface="+mj-ea"/>
              </a:rPr>
              <a:t>，要求作答者將腦中的記憶知識應用出來做</a:t>
            </a:r>
            <a:r>
              <a:rPr lang="zh-TW" altLang="en-US" b="1" u="sng" dirty="0">
                <a:solidFill>
                  <a:srgbClr val="FF0000"/>
                </a:solidFill>
                <a:latin typeface="+mj-ea"/>
                <a:ea typeface="+mj-ea"/>
              </a:rPr>
              <a:t>判斷</a:t>
            </a:r>
            <a:r>
              <a:rPr lang="zh-TW" altLang="en-US" dirty="0" smtClean="0">
                <a:latin typeface="+mj-ea"/>
                <a:ea typeface="+mj-ea"/>
              </a:rPr>
              <a:t>。</a:t>
            </a: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406" y="3933372"/>
            <a:ext cx="7776000" cy="221311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1939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p:sp>
        <p:nvSpPr>
          <p:cNvPr id="6" name="文字方塊 5"/>
          <p:cNvSpPr txBox="1"/>
          <p:nvPr/>
        </p:nvSpPr>
        <p:spPr>
          <a:xfrm>
            <a:off x="595749" y="599860"/>
            <a:ext cx="7919599" cy="3924151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下列哪一個算式，能算出平行四邊形 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ABCD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的面積是多少平方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公分？</a:t>
            </a:r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①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100×48</a:t>
            </a:r>
          </a:p>
          <a:p>
            <a:pPr>
              <a:lnSpc>
                <a:spcPct val="150000"/>
              </a:lnSpc>
            </a:pP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②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100×80</a:t>
            </a:r>
          </a:p>
          <a:p>
            <a:pPr>
              <a:lnSpc>
                <a:spcPct val="150000"/>
              </a:lnSpc>
            </a:pP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③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100×48÷2</a:t>
            </a:r>
          </a:p>
          <a:p>
            <a:pPr>
              <a:lnSpc>
                <a:spcPct val="150000"/>
              </a:lnSpc>
            </a:pP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④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（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60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＋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100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）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×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2</a:t>
            </a: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38883" y="1868973"/>
            <a:ext cx="4676443" cy="2526450"/>
          </a:xfrm>
          <a:prstGeom prst="rect">
            <a:avLst/>
          </a:prstGeom>
        </p:spPr>
      </p:pic>
      <p:grpSp>
        <p:nvGrpSpPr>
          <p:cNvPr id="17" name="群組 16"/>
          <p:cNvGrpSpPr/>
          <p:nvPr/>
        </p:nvGrpSpPr>
        <p:grpSpPr>
          <a:xfrm>
            <a:off x="1147761" y="2890416"/>
            <a:ext cx="6851826" cy="3273376"/>
            <a:chOff x="889751" y="3231895"/>
            <a:chExt cx="5844824" cy="2792293"/>
          </a:xfrm>
        </p:grpSpPr>
        <p:pic>
          <p:nvPicPr>
            <p:cNvPr id="18" name="圖片 1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89751" y="3231895"/>
              <a:ext cx="5844824" cy="2792293"/>
            </a:xfrm>
            <a:prstGeom prst="rect">
              <a:avLst/>
            </a:prstGeom>
          </p:spPr>
        </p:pic>
        <p:sp>
          <p:nvSpPr>
            <p:cNvPr id="19" name="文字方塊 18"/>
            <p:cNvSpPr txBox="1"/>
            <p:nvPr/>
          </p:nvSpPr>
          <p:spPr>
            <a:xfrm>
              <a:off x="1013460" y="403860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數與</a:t>
              </a:r>
              <a:r>
                <a:rPr lang="zh-TW" altLang="en-US" dirty="0">
                  <a:latin typeface="+mj-ea"/>
                  <a:ea typeface="+mj-ea"/>
                </a:rPr>
                <a:t>量</a:t>
              </a:r>
            </a:p>
          </p:txBody>
        </p:sp>
        <p:sp>
          <p:nvSpPr>
            <p:cNvPr id="20" name="文字方塊 19"/>
            <p:cNvSpPr txBox="1"/>
            <p:nvPr/>
          </p:nvSpPr>
          <p:spPr>
            <a:xfrm>
              <a:off x="1005840" y="443484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幾何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1" name="文字方塊 20"/>
            <p:cNvSpPr txBox="1"/>
            <p:nvPr/>
          </p:nvSpPr>
          <p:spPr>
            <a:xfrm>
              <a:off x="1014380" y="482139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代數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5" name="文字方塊 24"/>
            <p:cNvSpPr txBox="1"/>
            <p:nvPr/>
          </p:nvSpPr>
          <p:spPr>
            <a:xfrm>
              <a:off x="1006760" y="521763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>
                  <a:latin typeface="+mj-ea"/>
                  <a:ea typeface="+mj-ea"/>
                </a:rPr>
                <a:t>統計與機率</a:t>
              </a:r>
            </a:p>
          </p:txBody>
        </p:sp>
      </p:grpSp>
      <p:sp>
        <p:nvSpPr>
          <p:cNvPr id="26" name="文字方塊 25"/>
          <p:cNvSpPr txBox="1"/>
          <p:nvPr/>
        </p:nvSpPr>
        <p:spPr>
          <a:xfrm>
            <a:off x="3095961" y="4215930"/>
            <a:ext cx="68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  <a:sym typeface="Wingdings" panose="05000000000000000000" pitchFamily="2" charset="2"/>
              </a:rPr>
              <a:t></a:t>
            </a:r>
            <a:endParaRPr lang="zh-TW" altLang="en-US" sz="4000" dirty="0">
              <a:solidFill>
                <a:srgbClr val="FF0000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4" name="剪去單一角落矩形 13"/>
          <p:cNvSpPr/>
          <p:nvPr/>
        </p:nvSpPr>
        <p:spPr>
          <a:xfrm>
            <a:off x="49648" y="47113"/>
            <a:ext cx="1407677" cy="552747"/>
          </a:xfrm>
          <a:prstGeom prst="snip1Rect">
            <a:avLst>
              <a:gd name="adj" fmla="val 16310"/>
            </a:avLst>
          </a:prstGeom>
          <a:ln w="28575"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en-US" altLang="zh-TW" sz="28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103-07</a:t>
            </a:r>
            <a:endParaRPr lang="zh-TW" altLang="en-US" sz="2800" dirty="0"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0" y="6284683"/>
            <a:ext cx="9144000" cy="43088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200" spc="-240" dirty="0">
                <a:latin typeface="標楷體" panose="03000509000000000000" pitchFamily="65" charset="-120"/>
                <a:ea typeface="標楷體" panose="03000509000000000000" pitchFamily="65" charset="-120"/>
              </a:rPr>
              <a:t>5-s-05 </a:t>
            </a:r>
            <a:r>
              <a:rPr lang="zh-TW" altLang="en-US" sz="2200" spc="-240" dirty="0">
                <a:latin typeface="標楷體" panose="03000509000000000000" pitchFamily="65" charset="-120"/>
                <a:ea typeface="標楷體" panose="03000509000000000000" pitchFamily="65" charset="-120"/>
              </a:rPr>
              <a:t>能運用切割重組，理解三角形、平行四邊形與</a:t>
            </a:r>
            <a:r>
              <a:rPr lang="zh-TW" altLang="en-US" sz="2200" spc="-24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梯形</a:t>
            </a:r>
            <a:r>
              <a:rPr lang="zh-TW" altLang="en-US" sz="2200" spc="-240" dirty="0">
                <a:latin typeface="標楷體" panose="03000509000000000000" pitchFamily="65" charset="-120"/>
                <a:ea typeface="標楷體" panose="03000509000000000000" pitchFamily="65" charset="-120"/>
              </a:rPr>
              <a:t>的面積公式。（同</a:t>
            </a:r>
            <a:r>
              <a:rPr lang="en-US" altLang="zh-TW" sz="2200" spc="-240" dirty="0">
                <a:latin typeface="標楷體" panose="03000509000000000000" pitchFamily="65" charset="-120"/>
                <a:ea typeface="標楷體" panose="03000509000000000000" pitchFamily="65" charset="-120"/>
              </a:rPr>
              <a:t>5-n-16</a:t>
            </a:r>
            <a:r>
              <a:rPr lang="zh-TW" altLang="en-US" sz="2200" spc="-240" dirty="0">
                <a:latin typeface="標楷體" panose="03000509000000000000" pitchFamily="65" charset="-120"/>
                <a:ea typeface="標楷體" panose="03000509000000000000" pitchFamily="65" charset="-120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845149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1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p:sp>
        <p:nvSpPr>
          <p:cNvPr id="6" name="文字方塊 5"/>
          <p:cNvSpPr txBox="1"/>
          <p:nvPr/>
        </p:nvSpPr>
        <p:spPr>
          <a:xfrm>
            <a:off x="595749" y="599860"/>
            <a:ext cx="7919599" cy="2286780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把一張長 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48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公分、寬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36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公分的壁報紙，全部剪成若干個大小相同且面積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大於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1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平方公分的正方形，這些正方形的面積不可能是多少平方公分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3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① 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4    ② 9    ③ 16    ④ 25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pSp>
        <p:nvGrpSpPr>
          <p:cNvPr id="14" name="群組 13"/>
          <p:cNvGrpSpPr/>
          <p:nvPr/>
        </p:nvGrpSpPr>
        <p:grpSpPr>
          <a:xfrm>
            <a:off x="1147761" y="2890416"/>
            <a:ext cx="6851826" cy="3273376"/>
            <a:chOff x="889751" y="3231895"/>
            <a:chExt cx="5844824" cy="2792293"/>
          </a:xfrm>
        </p:grpSpPr>
        <p:pic>
          <p:nvPicPr>
            <p:cNvPr id="15" name="圖片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9751" y="3231895"/>
              <a:ext cx="5844824" cy="2792293"/>
            </a:xfrm>
            <a:prstGeom prst="rect">
              <a:avLst/>
            </a:prstGeom>
          </p:spPr>
        </p:pic>
        <p:sp>
          <p:nvSpPr>
            <p:cNvPr id="16" name="文字方塊 15"/>
            <p:cNvSpPr txBox="1"/>
            <p:nvPr/>
          </p:nvSpPr>
          <p:spPr>
            <a:xfrm>
              <a:off x="1013460" y="403860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數與</a:t>
              </a:r>
              <a:r>
                <a:rPr lang="zh-TW" altLang="en-US" dirty="0">
                  <a:latin typeface="+mj-ea"/>
                  <a:ea typeface="+mj-ea"/>
                </a:rPr>
                <a:t>量</a:t>
              </a:r>
            </a:p>
          </p:txBody>
        </p:sp>
        <p:sp>
          <p:nvSpPr>
            <p:cNvPr id="22" name="文字方塊 21"/>
            <p:cNvSpPr txBox="1"/>
            <p:nvPr/>
          </p:nvSpPr>
          <p:spPr>
            <a:xfrm>
              <a:off x="1005840" y="443484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幾何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3" name="文字方塊 22"/>
            <p:cNvSpPr txBox="1"/>
            <p:nvPr/>
          </p:nvSpPr>
          <p:spPr>
            <a:xfrm>
              <a:off x="1014380" y="482139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代數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4" name="文字方塊 23"/>
            <p:cNvSpPr txBox="1"/>
            <p:nvPr/>
          </p:nvSpPr>
          <p:spPr>
            <a:xfrm>
              <a:off x="1006760" y="521763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>
                  <a:latin typeface="+mj-ea"/>
                  <a:ea typeface="+mj-ea"/>
                </a:rPr>
                <a:t>統計與機率</a:t>
              </a:r>
            </a:p>
          </p:txBody>
        </p:sp>
      </p:grpSp>
      <p:sp>
        <p:nvSpPr>
          <p:cNvPr id="25" name="文字方塊 24"/>
          <p:cNvSpPr txBox="1"/>
          <p:nvPr/>
        </p:nvSpPr>
        <p:spPr>
          <a:xfrm>
            <a:off x="5805487" y="3713446"/>
            <a:ext cx="68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  <a:sym typeface="Wingdings" panose="05000000000000000000" pitchFamily="2" charset="2"/>
              </a:rPr>
              <a:t></a:t>
            </a:r>
            <a:endParaRPr lang="zh-TW" altLang="en-US" sz="4000" dirty="0">
              <a:solidFill>
                <a:srgbClr val="FF0000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3" name="剪去單一角落矩形 12"/>
          <p:cNvSpPr/>
          <p:nvPr/>
        </p:nvSpPr>
        <p:spPr>
          <a:xfrm>
            <a:off x="49648" y="47113"/>
            <a:ext cx="1407677" cy="552747"/>
          </a:xfrm>
          <a:prstGeom prst="snip1Rect">
            <a:avLst>
              <a:gd name="adj" fmla="val 16310"/>
            </a:avLst>
          </a:prstGeom>
          <a:ln w="28575"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en-US" altLang="zh-TW" sz="28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103-08</a:t>
            </a:r>
            <a:endParaRPr lang="zh-TW" altLang="en-US" sz="2800" dirty="0"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0" y="6284683"/>
            <a:ext cx="9144000" cy="46166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5-n-03 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能理解因數、倍數、公因數與公倍數。</a:t>
            </a:r>
          </a:p>
        </p:txBody>
      </p:sp>
    </p:spTree>
    <p:extLst>
      <p:ext uri="{BB962C8B-B14F-4D97-AF65-F5344CB8AC3E}">
        <p14:creationId xmlns:p14="http://schemas.microsoft.com/office/powerpoint/2010/main" val="2272854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字方塊 5"/>
              <p:cNvSpPr txBox="1"/>
              <p:nvPr/>
            </p:nvSpPr>
            <p:spPr>
              <a:xfrm>
                <a:off x="595749" y="599860"/>
                <a:ext cx="7919599" cy="1858779"/>
              </a:xfrm>
              <a:prstGeom prst="rect">
                <a:avLst/>
              </a:prstGeom>
              <a:noFill/>
            </p:spPr>
            <p:txBody>
              <a:bodyPr wrap="square" t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TW" altLang="en-US" sz="2800" dirty="0" smtClean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請問</a:t>
                </a:r>
                <a14:m>
                  <m:oMath xmlns:m="http://schemas.openxmlformats.org/officeDocument/2006/math">
                    <m:r>
                      <a:rPr lang="en-US" altLang="zh-TW" sz="2800" b="0" i="1" smtClean="0">
                        <a:latin typeface="Cambria Math" panose="02040503050406030204" pitchFamily="18" charset="0"/>
                        <a:ea typeface="標楷體" panose="03000509000000000000" pitchFamily="65" charset="-120"/>
                      </a:rPr>
                      <m:t>5</m:t>
                    </m:r>
                    <m:r>
                      <a:rPr lang="en-US" altLang="zh-TW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×2</m:t>
                    </m:r>
                    <m:f>
                      <m:fPr>
                        <m:ctrlPr>
                          <a:rPr lang="en-US" altLang="zh-TW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TW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altLang="zh-TW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TW" sz="2800" dirty="0" smtClean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=?</a:t>
                </a:r>
              </a:p>
              <a:p>
                <a:pPr>
                  <a:lnSpc>
                    <a:spcPct val="150000"/>
                  </a:lnSpc>
                </a:pPr>
                <a:r>
                  <a:rPr lang="zh-TW" altLang="en-US" sz="2800" dirty="0" smtClean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① </a:t>
                </a:r>
                <a14:m>
                  <m:oMath xmlns:m="http://schemas.openxmlformats.org/officeDocument/2006/math">
                    <m:r>
                      <a:rPr lang="en-US" altLang="zh-TW" sz="2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</m:t>
                    </m:r>
                    <m:f>
                      <m:fPr>
                        <m:ctrlPr>
                          <a:rPr lang="en-US" altLang="zh-TW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TW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altLang="zh-TW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TW" sz="2800" dirty="0" smtClean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    ②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TW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TW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95</m:t>
                        </m:r>
                      </m:num>
                      <m:den>
                        <m:r>
                          <a:rPr lang="en-US" altLang="zh-TW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40</m:t>
                        </m:r>
                      </m:den>
                    </m:f>
                  </m:oMath>
                </a14:m>
                <a:r>
                  <a:rPr lang="en-US" altLang="zh-TW" sz="2800" dirty="0" smtClean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    ③</a:t>
                </a:r>
                <a14:m>
                  <m:oMath xmlns:m="http://schemas.openxmlformats.org/officeDocument/2006/math">
                    <m:r>
                      <a:rPr lang="en-US" altLang="zh-TW" sz="2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</m:t>
                    </m:r>
                    <m:f>
                      <m:fPr>
                        <m:ctrlPr>
                          <a:rPr lang="en-US" altLang="zh-TW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TW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15</m:t>
                        </m:r>
                      </m:num>
                      <m:den>
                        <m:r>
                          <a:rPr lang="en-US" altLang="zh-TW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40</m:t>
                        </m:r>
                      </m:den>
                    </m:f>
                  </m:oMath>
                </a14:m>
                <a:r>
                  <a:rPr lang="en-US" altLang="zh-TW" sz="2800" dirty="0" smtClean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    ④ </a:t>
                </a:r>
                <a14:m>
                  <m:oMath xmlns:m="http://schemas.openxmlformats.org/officeDocument/2006/math">
                    <m:r>
                      <a:rPr lang="en-US" altLang="zh-TW" sz="2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altLang="zh-TW" sz="2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f>
                      <m:fPr>
                        <m:ctrlPr>
                          <a:rPr lang="en-US" altLang="zh-TW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TW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altLang="zh-TW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endPara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endParaRPr>
              </a:p>
            </p:txBody>
          </p:sp>
        </mc:Choice>
        <mc:Fallback xmlns="">
          <p:sp>
            <p:nvSpPr>
              <p:cNvPr id="6" name="文字方塊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749" y="599860"/>
                <a:ext cx="7919599" cy="1858779"/>
              </a:xfrm>
              <a:prstGeom prst="rect">
                <a:avLst/>
              </a:prstGeom>
              <a:blipFill rotWithShape="0">
                <a:blip r:embed="rId3"/>
                <a:stretch>
                  <a:fillRect l="-1617" b="-656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群組 11"/>
          <p:cNvGrpSpPr/>
          <p:nvPr/>
        </p:nvGrpSpPr>
        <p:grpSpPr>
          <a:xfrm>
            <a:off x="1147761" y="2890416"/>
            <a:ext cx="6851826" cy="3273376"/>
            <a:chOff x="889751" y="3231895"/>
            <a:chExt cx="5844824" cy="2792293"/>
          </a:xfrm>
        </p:grpSpPr>
        <p:pic>
          <p:nvPicPr>
            <p:cNvPr id="14" name="圖片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89751" y="3231895"/>
              <a:ext cx="5844824" cy="2792293"/>
            </a:xfrm>
            <a:prstGeom prst="rect">
              <a:avLst/>
            </a:prstGeom>
          </p:spPr>
        </p:pic>
        <p:sp>
          <p:nvSpPr>
            <p:cNvPr id="15" name="文字方塊 14"/>
            <p:cNvSpPr txBox="1"/>
            <p:nvPr/>
          </p:nvSpPr>
          <p:spPr>
            <a:xfrm>
              <a:off x="1013460" y="403860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數與</a:t>
              </a:r>
              <a:r>
                <a:rPr lang="zh-TW" altLang="en-US" dirty="0">
                  <a:latin typeface="+mj-ea"/>
                  <a:ea typeface="+mj-ea"/>
                </a:rPr>
                <a:t>量</a:t>
              </a:r>
            </a:p>
          </p:txBody>
        </p:sp>
        <p:sp>
          <p:nvSpPr>
            <p:cNvPr id="16" name="文字方塊 15"/>
            <p:cNvSpPr txBox="1"/>
            <p:nvPr/>
          </p:nvSpPr>
          <p:spPr>
            <a:xfrm>
              <a:off x="1005840" y="443484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幾何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2" name="文字方塊 21"/>
            <p:cNvSpPr txBox="1"/>
            <p:nvPr/>
          </p:nvSpPr>
          <p:spPr>
            <a:xfrm>
              <a:off x="1014380" y="482139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代數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3" name="文字方塊 22"/>
            <p:cNvSpPr txBox="1"/>
            <p:nvPr/>
          </p:nvSpPr>
          <p:spPr>
            <a:xfrm>
              <a:off x="1006760" y="521763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>
                  <a:latin typeface="+mj-ea"/>
                  <a:ea typeface="+mj-ea"/>
                </a:rPr>
                <a:t>統計與機率</a:t>
              </a:r>
            </a:p>
          </p:txBody>
        </p:sp>
      </p:grpSp>
      <p:sp>
        <p:nvSpPr>
          <p:cNvPr id="24" name="文字方塊 23"/>
          <p:cNvSpPr txBox="1"/>
          <p:nvPr/>
        </p:nvSpPr>
        <p:spPr>
          <a:xfrm>
            <a:off x="4533900" y="3713446"/>
            <a:ext cx="68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  <a:sym typeface="Wingdings" panose="05000000000000000000" pitchFamily="2" charset="2"/>
              </a:rPr>
              <a:t></a:t>
            </a:r>
            <a:endParaRPr lang="zh-TW" altLang="en-US" sz="4000" dirty="0">
              <a:solidFill>
                <a:srgbClr val="FF0000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25" name="剪去單一角落矩形 24"/>
          <p:cNvSpPr/>
          <p:nvPr/>
        </p:nvSpPr>
        <p:spPr>
          <a:xfrm>
            <a:off x="49648" y="47113"/>
            <a:ext cx="1407677" cy="552747"/>
          </a:xfrm>
          <a:prstGeom prst="snip1Rect">
            <a:avLst>
              <a:gd name="adj" fmla="val 16310"/>
            </a:avLst>
          </a:prstGeom>
          <a:ln w="28575"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en-US" altLang="zh-TW" sz="28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103-09</a:t>
            </a:r>
            <a:endParaRPr lang="zh-TW" altLang="en-US" sz="2800" dirty="0"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0" y="6284683"/>
            <a:ext cx="9144000" cy="46166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400" spc="-130" dirty="0">
                <a:latin typeface="標楷體" panose="03000509000000000000" pitchFamily="65" charset="-120"/>
                <a:ea typeface="標楷體" panose="03000509000000000000" pitchFamily="65" charset="-120"/>
              </a:rPr>
              <a:t>5-n-07 </a:t>
            </a:r>
            <a:r>
              <a:rPr lang="zh-TW" altLang="en-US" sz="2400" spc="-130" dirty="0">
                <a:latin typeface="標楷體" panose="03000509000000000000" pitchFamily="65" charset="-120"/>
                <a:ea typeface="標楷體" panose="03000509000000000000" pitchFamily="65" charset="-120"/>
              </a:rPr>
              <a:t>能理解乘數為分數的意義及計算方法，並解決</a:t>
            </a:r>
            <a:r>
              <a:rPr lang="zh-TW" altLang="en-US" sz="2400" spc="-13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生活</a:t>
            </a:r>
            <a:r>
              <a:rPr lang="zh-TW" altLang="en-US" sz="2400" spc="-130" dirty="0">
                <a:latin typeface="標楷體" panose="03000509000000000000" pitchFamily="65" charset="-120"/>
                <a:ea typeface="標楷體" panose="03000509000000000000" pitchFamily="65" charset="-120"/>
              </a:rPr>
              <a:t>中的問題。</a:t>
            </a:r>
          </a:p>
        </p:txBody>
      </p:sp>
    </p:spTree>
    <p:extLst>
      <p:ext uri="{BB962C8B-B14F-4D97-AF65-F5344CB8AC3E}">
        <p14:creationId xmlns:p14="http://schemas.microsoft.com/office/powerpoint/2010/main" val="985399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1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圖片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p:sp>
        <p:nvSpPr>
          <p:cNvPr id="6" name="文字方塊 5"/>
          <p:cNvSpPr txBox="1"/>
          <p:nvPr/>
        </p:nvSpPr>
        <p:spPr>
          <a:xfrm>
            <a:off x="595749" y="599860"/>
            <a:ext cx="7919599" cy="4570482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安安計算完下面圖形的面積後，不小心將一個邊長的數字弄髒了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，弄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髒部分的數字是多少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endParaRPr lang="en-US" altLang="zh-TW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endParaRPr lang="en-US" altLang="zh-TW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① 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9    ② 18    ③ 21    ④ 30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5833" y="2109932"/>
            <a:ext cx="7519430" cy="1934026"/>
          </a:xfrm>
          <a:prstGeom prst="rect">
            <a:avLst/>
          </a:prstGeom>
        </p:spPr>
      </p:pic>
      <p:grpSp>
        <p:nvGrpSpPr>
          <p:cNvPr id="13" name="群組 12"/>
          <p:cNvGrpSpPr/>
          <p:nvPr/>
        </p:nvGrpSpPr>
        <p:grpSpPr>
          <a:xfrm>
            <a:off x="1147761" y="2890416"/>
            <a:ext cx="6851826" cy="3273376"/>
            <a:chOff x="889751" y="3231895"/>
            <a:chExt cx="5844824" cy="2792293"/>
          </a:xfrm>
        </p:grpSpPr>
        <p:pic>
          <p:nvPicPr>
            <p:cNvPr id="14" name="圖片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89751" y="3231895"/>
              <a:ext cx="5844824" cy="2792293"/>
            </a:xfrm>
            <a:prstGeom prst="rect">
              <a:avLst/>
            </a:prstGeom>
          </p:spPr>
        </p:pic>
        <p:sp>
          <p:nvSpPr>
            <p:cNvPr id="15" name="文字方塊 14"/>
            <p:cNvSpPr txBox="1"/>
            <p:nvPr/>
          </p:nvSpPr>
          <p:spPr>
            <a:xfrm>
              <a:off x="1013460" y="403860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數與</a:t>
              </a:r>
              <a:r>
                <a:rPr lang="zh-TW" altLang="en-US" dirty="0">
                  <a:latin typeface="+mj-ea"/>
                  <a:ea typeface="+mj-ea"/>
                </a:rPr>
                <a:t>量</a:t>
              </a:r>
            </a:p>
          </p:txBody>
        </p:sp>
        <p:sp>
          <p:nvSpPr>
            <p:cNvPr id="16" name="文字方塊 15"/>
            <p:cNvSpPr txBox="1"/>
            <p:nvPr/>
          </p:nvSpPr>
          <p:spPr>
            <a:xfrm>
              <a:off x="1005840" y="443484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幾何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17" name="文字方塊 16"/>
            <p:cNvSpPr txBox="1"/>
            <p:nvPr/>
          </p:nvSpPr>
          <p:spPr>
            <a:xfrm>
              <a:off x="1014380" y="482139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代數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18" name="文字方塊 17"/>
            <p:cNvSpPr txBox="1"/>
            <p:nvPr/>
          </p:nvSpPr>
          <p:spPr>
            <a:xfrm>
              <a:off x="1006760" y="521763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>
                  <a:latin typeface="+mj-ea"/>
                  <a:ea typeface="+mj-ea"/>
                </a:rPr>
                <a:t>統計與機率</a:t>
              </a:r>
            </a:p>
          </p:txBody>
        </p:sp>
      </p:grpSp>
      <p:sp>
        <p:nvSpPr>
          <p:cNvPr id="19" name="文字方塊 18"/>
          <p:cNvSpPr txBox="1"/>
          <p:nvPr/>
        </p:nvSpPr>
        <p:spPr>
          <a:xfrm>
            <a:off x="5776913" y="4605238"/>
            <a:ext cx="68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  <a:sym typeface="Wingdings" panose="05000000000000000000" pitchFamily="2" charset="2"/>
              </a:rPr>
              <a:t></a:t>
            </a:r>
            <a:endParaRPr lang="zh-TW" altLang="en-US" sz="4000" dirty="0">
              <a:solidFill>
                <a:srgbClr val="FF0000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20" name="剪去單一角落矩形 19"/>
          <p:cNvSpPr/>
          <p:nvPr/>
        </p:nvSpPr>
        <p:spPr>
          <a:xfrm>
            <a:off x="49648" y="47113"/>
            <a:ext cx="1407677" cy="552747"/>
          </a:xfrm>
          <a:prstGeom prst="snip1Rect">
            <a:avLst>
              <a:gd name="adj" fmla="val 16310"/>
            </a:avLst>
          </a:prstGeom>
          <a:ln w="28575"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en-US" altLang="zh-TW" sz="28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103-10</a:t>
            </a:r>
            <a:endParaRPr lang="zh-TW" altLang="en-US" sz="2800" dirty="0"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21" name="文字方塊 20"/>
          <p:cNvSpPr txBox="1"/>
          <p:nvPr/>
        </p:nvSpPr>
        <p:spPr>
          <a:xfrm>
            <a:off x="0" y="6284683"/>
            <a:ext cx="9144000" cy="43088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5-a-01 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能在具體情境中，理解乘法對加法的分配律，</a:t>
            </a:r>
            <a:r>
              <a:rPr lang="zh-TW" altLang="en-US" sz="2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並運用</a:t>
            </a:r>
            <a:r>
              <a:rPr lang="zh-TW" altLang="en-US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於簡化心算。</a:t>
            </a:r>
          </a:p>
        </p:txBody>
      </p:sp>
    </p:spTree>
    <p:extLst>
      <p:ext uri="{BB962C8B-B14F-4D97-AF65-F5344CB8AC3E}">
        <p14:creationId xmlns:p14="http://schemas.microsoft.com/office/powerpoint/2010/main" val="757873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字方塊 5"/>
              <p:cNvSpPr txBox="1"/>
              <p:nvPr/>
            </p:nvSpPr>
            <p:spPr>
              <a:xfrm>
                <a:off x="595749" y="599860"/>
                <a:ext cx="7919599" cy="2266005"/>
              </a:xfrm>
              <a:prstGeom prst="rect">
                <a:avLst/>
              </a:prstGeom>
              <a:noFill/>
            </p:spPr>
            <p:txBody>
              <a:bodyPr wrap="square" t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TW" altLang="en-US" sz="2800" dirty="0" smtClean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牛奶 </a:t>
                </a:r>
                <a:r>
                  <a:rPr lang="en-US" altLang="zh-TW" sz="280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24 </a:t>
                </a:r>
                <a:r>
                  <a:rPr lang="zh-TW" altLang="en-US" sz="280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公升和木瓜汁</a:t>
                </a:r>
                <a:r>
                  <a:rPr lang="en-US" altLang="zh-TW" sz="280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25 </a:t>
                </a:r>
                <a:r>
                  <a:rPr lang="zh-TW" altLang="en-US" sz="280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公升混合後，全部裝成每瓶</a:t>
                </a:r>
                <a:r>
                  <a:rPr lang="en-US" altLang="zh-TW" sz="280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3 </a:t>
                </a:r>
                <a:r>
                  <a:rPr lang="zh-TW" altLang="en-US" sz="280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公升的木瓜牛奶，</a:t>
                </a:r>
                <a:r>
                  <a:rPr lang="zh-TW" altLang="en-US" sz="2800" dirty="0" smtClean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相當於</a:t>
                </a:r>
                <a:r>
                  <a:rPr lang="zh-TW" altLang="en-US" sz="280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裝成幾瓶</a:t>
                </a:r>
                <a:r>
                  <a:rPr lang="zh-TW" altLang="en-US" sz="2800" dirty="0" smtClean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？</a:t>
                </a:r>
                <a:endParaRPr lang="en-US" altLang="zh-TW" sz="2800" dirty="0" smtClean="0">
                  <a:latin typeface="標楷體" panose="03000509000000000000" pitchFamily="65" charset="-120"/>
                  <a:ea typeface="標楷體" panose="03000509000000000000" pitchFamily="65" charset="-12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TW" altLang="en-US" sz="280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①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TW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TW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altLang="zh-TW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49</m:t>
                        </m:r>
                      </m:den>
                    </m:f>
                  </m:oMath>
                </a14:m>
                <a:r>
                  <a:rPr lang="en-US" altLang="zh-TW" sz="280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    ② </a:t>
                </a:r>
                <a14:m>
                  <m:oMath xmlns:m="http://schemas.openxmlformats.org/officeDocument/2006/math">
                    <m:r>
                      <a:rPr lang="en-US" altLang="zh-TW" sz="2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f>
                      <m:fPr>
                        <m:ctrlPr>
                          <a:rPr lang="en-US" altLang="zh-TW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TW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altLang="zh-TW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19</m:t>
                        </m:r>
                      </m:den>
                    </m:f>
                  </m:oMath>
                </a14:m>
                <a:r>
                  <a:rPr lang="en-US" altLang="zh-TW" sz="280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    ③</a:t>
                </a:r>
                <a14:m>
                  <m:oMath xmlns:m="http://schemas.openxmlformats.org/officeDocument/2006/math">
                    <m:r>
                      <a:rPr lang="en-US" altLang="zh-TW" sz="2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  <m:f>
                      <m:fPr>
                        <m:ctrlPr>
                          <a:rPr lang="en-US" altLang="zh-TW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TW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TW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TW" sz="280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    ④ </a:t>
                </a:r>
                <a14:m>
                  <m:oMath xmlns:m="http://schemas.openxmlformats.org/officeDocument/2006/math">
                    <m:r>
                      <a:rPr lang="en-US" altLang="zh-TW" sz="2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altLang="zh-TW" sz="2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</m:t>
                    </m:r>
                    <m:f>
                      <m:fPr>
                        <m:ctrlPr>
                          <a:rPr lang="en-US" altLang="zh-TW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TW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TW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endParaRPr>
              </a:p>
            </p:txBody>
          </p:sp>
        </mc:Choice>
        <mc:Fallback xmlns="">
          <p:sp>
            <p:nvSpPr>
              <p:cNvPr id="6" name="文字方塊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749" y="599860"/>
                <a:ext cx="7919599" cy="2266005"/>
              </a:xfrm>
              <a:prstGeom prst="rect">
                <a:avLst/>
              </a:prstGeom>
              <a:blipFill rotWithShape="0">
                <a:blip r:embed="rId3"/>
                <a:stretch>
                  <a:fillRect l="-1617" r="-385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群組 13"/>
          <p:cNvGrpSpPr/>
          <p:nvPr/>
        </p:nvGrpSpPr>
        <p:grpSpPr>
          <a:xfrm>
            <a:off x="1147761" y="2890416"/>
            <a:ext cx="6851826" cy="3273376"/>
            <a:chOff x="889751" y="3231895"/>
            <a:chExt cx="5844824" cy="2792293"/>
          </a:xfrm>
        </p:grpSpPr>
        <p:pic>
          <p:nvPicPr>
            <p:cNvPr id="15" name="圖片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89751" y="3231895"/>
              <a:ext cx="5844824" cy="2792293"/>
            </a:xfrm>
            <a:prstGeom prst="rect">
              <a:avLst/>
            </a:prstGeom>
          </p:spPr>
        </p:pic>
        <p:sp>
          <p:nvSpPr>
            <p:cNvPr id="16" name="文字方塊 15"/>
            <p:cNvSpPr txBox="1"/>
            <p:nvPr/>
          </p:nvSpPr>
          <p:spPr>
            <a:xfrm>
              <a:off x="1013460" y="403860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數與</a:t>
              </a:r>
              <a:r>
                <a:rPr lang="zh-TW" altLang="en-US" dirty="0">
                  <a:latin typeface="+mj-ea"/>
                  <a:ea typeface="+mj-ea"/>
                </a:rPr>
                <a:t>量</a:t>
              </a:r>
            </a:p>
          </p:txBody>
        </p:sp>
        <p:sp>
          <p:nvSpPr>
            <p:cNvPr id="22" name="文字方塊 21"/>
            <p:cNvSpPr txBox="1"/>
            <p:nvPr/>
          </p:nvSpPr>
          <p:spPr>
            <a:xfrm>
              <a:off x="1005840" y="443484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幾何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3" name="文字方塊 22"/>
            <p:cNvSpPr txBox="1"/>
            <p:nvPr/>
          </p:nvSpPr>
          <p:spPr>
            <a:xfrm>
              <a:off x="1014380" y="482139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代數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4" name="文字方塊 23"/>
            <p:cNvSpPr txBox="1"/>
            <p:nvPr/>
          </p:nvSpPr>
          <p:spPr>
            <a:xfrm>
              <a:off x="1006760" y="521763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>
                  <a:latin typeface="+mj-ea"/>
                  <a:ea typeface="+mj-ea"/>
                </a:rPr>
                <a:t>統計與機率</a:t>
              </a:r>
            </a:p>
          </p:txBody>
        </p:sp>
      </p:grpSp>
      <p:sp>
        <p:nvSpPr>
          <p:cNvPr id="25" name="文字方塊 24"/>
          <p:cNvSpPr txBox="1"/>
          <p:nvPr/>
        </p:nvSpPr>
        <p:spPr>
          <a:xfrm>
            <a:off x="5791200" y="3713446"/>
            <a:ext cx="68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  <a:sym typeface="Wingdings" panose="05000000000000000000" pitchFamily="2" charset="2"/>
              </a:rPr>
              <a:t></a:t>
            </a:r>
            <a:endParaRPr lang="zh-TW" altLang="en-US" sz="4000" dirty="0">
              <a:solidFill>
                <a:srgbClr val="FF0000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3" name="剪去單一角落矩形 12"/>
          <p:cNvSpPr/>
          <p:nvPr/>
        </p:nvSpPr>
        <p:spPr>
          <a:xfrm>
            <a:off x="49648" y="47113"/>
            <a:ext cx="1407677" cy="552747"/>
          </a:xfrm>
          <a:prstGeom prst="snip1Rect">
            <a:avLst>
              <a:gd name="adj" fmla="val 16310"/>
            </a:avLst>
          </a:prstGeom>
          <a:ln w="28575"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en-US" altLang="zh-TW" sz="28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103-11</a:t>
            </a:r>
            <a:endParaRPr lang="zh-TW" altLang="en-US" sz="2800" dirty="0"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0" y="6284683"/>
            <a:ext cx="9144000" cy="46166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5-n-06 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能在測量情境中，理解分數之「整數相除」的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意涵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3781062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p:sp>
        <p:nvSpPr>
          <p:cNvPr id="6" name="文字方塊 5"/>
          <p:cNvSpPr txBox="1"/>
          <p:nvPr/>
        </p:nvSpPr>
        <p:spPr>
          <a:xfrm>
            <a:off x="595749" y="599860"/>
            <a:ext cx="7919599" cy="1338828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請問 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15×9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－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6÷3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＝？</a:t>
            </a:r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① 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15    ② 27    ③ 43    ④ 133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pSp>
        <p:nvGrpSpPr>
          <p:cNvPr id="14" name="群組 13"/>
          <p:cNvGrpSpPr/>
          <p:nvPr/>
        </p:nvGrpSpPr>
        <p:grpSpPr>
          <a:xfrm>
            <a:off x="1147761" y="2890416"/>
            <a:ext cx="6851826" cy="3273376"/>
            <a:chOff x="889751" y="3231895"/>
            <a:chExt cx="5844824" cy="2792293"/>
          </a:xfrm>
        </p:grpSpPr>
        <p:pic>
          <p:nvPicPr>
            <p:cNvPr id="15" name="圖片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9751" y="3231895"/>
              <a:ext cx="5844824" cy="2792293"/>
            </a:xfrm>
            <a:prstGeom prst="rect">
              <a:avLst/>
            </a:prstGeom>
          </p:spPr>
        </p:pic>
        <p:sp>
          <p:nvSpPr>
            <p:cNvPr id="16" name="文字方塊 15"/>
            <p:cNvSpPr txBox="1"/>
            <p:nvPr/>
          </p:nvSpPr>
          <p:spPr>
            <a:xfrm>
              <a:off x="1013460" y="403860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數與</a:t>
              </a:r>
              <a:r>
                <a:rPr lang="zh-TW" altLang="en-US" dirty="0">
                  <a:latin typeface="+mj-ea"/>
                  <a:ea typeface="+mj-ea"/>
                </a:rPr>
                <a:t>量</a:t>
              </a:r>
            </a:p>
          </p:txBody>
        </p:sp>
        <p:sp>
          <p:nvSpPr>
            <p:cNvPr id="22" name="文字方塊 21"/>
            <p:cNvSpPr txBox="1"/>
            <p:nvPr/>
          </p:nvSpPr>
          <p:spPr>
            <a:xfrm>
              <a:off x="1005840" y="4434840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幾何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3" name="文字方塊 22"/>
            <p:cNvSpPr txBox="1"/>
            <p:nvPr/>
          </p:nvSpPr>
          <p:spPr>
            <a:xfrm>
              <a:off x="1014380" y="482139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 smtClean="0">
                  <a:latin typeface="+mj-ea"/>
                  <a:ea typeface="+mj-ea"/>
                </a:rPr>
                <a:t>代數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24" name="文字方塊 23"/>
            <p:cNvSpPr txBox="1"/>
            <p:nvPr/>
          </p:nvSpPr>
          <p:spPr>
            <a:xfrm>
              <a:off x="1006760" y="5217632"/>
              <a:ext cx="1203960" cy="324000"/>
            </a:xfrm>
            <a:prstGeom prst="rect">
              <a:avLst/>
            </a:prstGeom>
            <a:solidFill>
              <a:srgbClr val="90FFD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dirty="0">
                  <a:latin typeface="+mj-ea"/>
                  <a:ea typeface="+mj-ea"/>
                </a:rPr>
                <a:t>統計與機率</a:t>
              </a:r>
            </a:p>
          </p:txBody>
        </p:sp>
      </p:grpSp>
      <p:sp>
        <p:nvSpPr>
          <p:cNvPr id="25" name="文字方塊 24"/>
          <p:cNvSpPr txBox="1"/>
          <p:nvPr/>
        </p:nvSpPr>
        <p:spPr>
          <a:xfrm>
            <a:off x="4533900" y="3672076"/>
            <a:ext cx="68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  <a:sym typeface="Wingdings" panose="05000000000000000000" pitchFamily="2" charset="2"/>
              </a:rPr>
              <a:t></a:t>
            </a:r>
            <a:endParaRPr lang="zh-TW" altLang="en-US" sz="4000" dirty="0">
              <a:solidFill>
                <a:srgbClr val="FF0000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3" name="剪去單一角落矩形 12"/>
          <p:cNvSpPr/>
          <p:nvPr/>
        </p:nvSpPr>
        <p:spPr>
          <a:xfrm>
            <a:off x="49648" y="47113"/>
            <a:ext cx="1407677" cy="552747"/>
          </a:xfrm>
          <a:prstGeom prst="snip1Rect">
            <a:avLst>
              <a:gd name="adj" fmla="val 16310"/>
            </a:avLst>
          </a:prstGeom>
          <a:ln w="28575"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en-US" altLang="zh-TW" sz="28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103-12</a:t>
            </a:r>
            <a:endParaRPr lang="zh-TW" altLang="en-US" sz="2800" dirty="0"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0" y="6284683"/>
            <a:ext cx="9144000" cy="46166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5-n-02 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能熟練整數四則混合計算。</a:t>
            </a:r>
          </a:p>
        </p:txBody>
      </p:sp>
    </p:spTree>
    <p:extLst>
      <p:ext uri="{BB962C8B-B14F-4D97-AF65-F5344CB8AC3E}">
        <p14:creationId xmlns:p14="http://schemas.microsoft.com/office/powerpoint/2010/main" val="1963784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2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p:sp>
        <p:nvSpPr>
          <p:cNvPr id="6" name="文字方塊 5"/>
          <p:cNvSpPr txBox="1"/>
          <p:nvPr/>
        </p:nvSpPr>
        <p:spPr>
          <a:xfrm>
            <a:off x="94129" y="70886"/>
            <a:ext cx="8960971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5-n-19</a:t>
            </a:r>
            <a:r>
              <a:rPr lang="zh-TW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能理解容量、容積和體積間的關係。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299" y="3287226"/>
            <a:ext cx="2275867" cy="3137703"/>
          </a:xfrm>
          <a:prstGeom prst="rect">
            <a:avLst/>
          </a:prstGeom>
        </p:spPr>
      </p:pic>
      <p:grpSp>
        <p:nvGrpSpPr>
          <p:cNvPr id="4" name="群組 3"/>
          <p:cNvGrpSpPr/>
          <p:nvPr/>
        </p:nvGrpSpPr>
        <p:grpSpPr>
          <a:xfrm>
            <a:off x="685800" y="3368117"/>
            <a:ext cx="5397500" cy="2456492"/>
            <a:chOff x="685800" y="3368117"/>
            <a:chExt cx="5397500" cy="2456492"/>
          </a:xfrm>
        </p:grpSpPr>
        <p:sp>
          <p:nvSpPr>
            <p:cNvPr id="9" name="雲朵形圖說文字 8"/>
            <p:cNvSpPr/>
            <p:nvPr/>
          </p:nvSpPr>
          <p:spPr>
            <a:xfrm>
              <a:off x="685800" y="3368117"/>
              <a:ext cx="5397500" cy="2456492"/>
            </a:xfrm>
            <a:prstGeom prst="cloudCallout">
              <a:avLst>
                <a:gd name="adj1" fmla="val 58355"/>
                <a:gd name="adj2" fmla="val 29250"/>
              </a:avLst>
            </a:pr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 dirty="0">
                <a:solidFill>
                  <a:srgbClr val="00206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endParaRPr>
            </a:p>
          </p:txBody>
        </p:sp>
        <p:sp>
          <p:nvSpPr>
            <p:cNvPr id="3" name="文字方塊 2"/>
            <p:cNvSpPr txBox="1"/>
            <p:nvPr/>
          </p:nvSpPr>
          <p:spPr>
            <a:xfrm>
              <a:off x="1343025" y="4042702"/>
              <a:ext cx="441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3200" dirty="0">
                  <a:solidFill>
                    <a:schemeClr val="bg1"/>
                  </a:solidFill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修改為</a:t>
              </a:r>
              <a:r>
                <a:rPr lang="zh-TW" altLang="en-US" sz="1400" dirty="0"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 </a:t>
              </a:r>
              <a:r>
                <a:rPr lang="zh-TW" altLang="en-US" sz="3600" dirty="0">
                  <a:solidFill>
                    <a:srgbClr val="FF0000"/>
                  </a:solidFill>
                  <a:effectLst>
                    <a:glow rad="127000">
                      <a:schemeClr val="bg1"/>
                    </a:glow>
                  </a:effectLst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概念</a:t>
              </a:r>
              <a:r>
                <a:rPr lang="zh-TW" altLang="en-US" sz="3600" dirty="0" smtClean="0">
                  <a:solidFill>
                    <a:srgbClr val="FF0000"/>
                  </a:solidFill>
                  <a:effectLst>
                    <a:glow rad="127000">
                      <a:schemeClr val="bg1"/>
                    </a:glow>
                  </a:effectLst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理解</a:t>
              </a:r>
              <a:r>
                <a:rPr lang="zh-TW" altLang="en-US" sz="1400" dirty="0" smtClean="0">
                  <a:solidFill>
                    <a:srgbClr val="FF0000"/>
                  </a:solidFill>
                  <a:effectLst>
                    <a:glow rad="127000">
                      <a:schemeClr val="bg1"/>
                    </a:glow>
                  </a:effectLst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 </a:t>
              </a:r>
              <a:r>
                <a:rPr lang="zh-TW" altLang="en-US" sz="3200" dirty="0" smtClean="0">
                  <a:solidFill>
                    <a:schemeClr val="bg1"/>
                  </a:solidFill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題</a:t>
              </a:r>
              <a:endParaRPr lang="zh-TW" altLang="en-US" sz="3200" dirty="0">
                <a:solidFill>
                  <a:schemeClr val="bg1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endParaRPr>
            </a:p>
          </p:txBody>
        </p:sp>
      </p:grp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87"/>
          <a:stretch/>
        </p:blipFill>
        <p:spPr bwMode="auto">
          <a:xfrm>
            <a:off x="933474" y="781050"/>
            <a:ext cx="7308428" cy="1863981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4631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87"/>
          <a:stretch/>
        </p:blipFill>
        <p:spPr bwMode="auto">
          <a:xfrm>
            <a:off x="933474" y="781050"/>
            <a:ext cx="7308428" cy="1863981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" name="圖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304" y="3231895"/>
            <a:ext cx="5844824" cy="2792293"/>
          </a:xfrm>
          <a:prstGeom prst="rect">
            <a:avLst/>
          </a:prstGeom>
        </p:spPr>
      </p:pic>
      <p:sp>
        <p:nvSpPr>
          <p:cNvPr id="12" name="文字方塊 11"/>
          <p:cNvSpPr txBox="1"/>
          <p:nvPr/>
        </p:nvSpPr>
        <p:spPr>
          <a:xfrm>
            <a:off x="3619504" y="3920155"/>
            <a:ext cx="68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  <a:sym typeface="Wingdings" panose="05000000000000000000" pitchFamily="2" charset="2"/>
              </a:rPr>
              <a:t></a:t>
            </a:r>
            <a:endParaRPr lang="zh-TW" altLang="en-US" sz="4000" dirty="0">
              <a:solidFill>
                <a:srgbClr val="FF0000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/>
          </p:nvPr>
        </p:nvGraphicFramePr>
        <p:xfrm>
          <a:off x="6985743" y="3884134"/>
          <a:ext cx="1381096" cy="9144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38109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baseline="0" dirty="0" smtClean="0"/>
                        <a:t> </a:t>
                      </a:r>
                      <a:r>
                        <a:rPr lang="zh-TW" altLang="en-US" sz="2400" baseline="0" dirty="0" smtClean="0"/>
                        <a:t>通過率</a:t>
                      </a:r>
                      <a:endParaRPr lang="zh-TW" altLang="en-US" sz="2400" dirty="0">
                        <a:latin typeface="+mj-ea"/>
                        <a:ea typeface="+mj-ea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 smtClean="0"/>
                        <a:t>0.64</a:t>
                      </a:r>
                      <a:endParaRPr lang="zh-TW" altLang="en-US" sz="2400" dirty="0">
                        <a:latin typeface="+mj-ea"/>
                        <a:ea typeface="+mj-ea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表格 8"/>
          <p:cNvGraphicFramePr>
            <a:graphicFrameLocks noGrp="1"/>
          </p:cNvGraphicFramePr>
          <p:nvPr>
            <p:extLst/>
          </p:nvPr>
        </p:nvGraphicFramePr>
        <p:xfrm>
          <a:off x="6985743" y="5139193"/>
          <a:ext cx="1381096" cy="9144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38109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baseline="0" dirty="0" smtClean="0"/>
                        <a:t> </a:t>
                      </a:r>
                      <a:r>
                        <a:rPr lang="zh-TW" altLang="en-US" sz="2400" baseline="0" dirty="0" smtClean="0"/>
                        <a:t>鑑別度</a:t>
                      </a:r>
                      <a:endParaRPr lang="zh-TW" altLang="en-US" sz="2400" dirty="0">
                        <a:latin typeface="+mj-ea"/>
                        <a:ea typeface="+mj-e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 smtClean="0"/>
                        <a:t>0.6</a:t>
                      </a:r>
                      <a:endParaRPr lang="zh-TW" altLang="en-US" sz="2400" dirty="0">
                        <a:latin typeface="+mj-ea"/>
                        <a:ea typeface="+mj-ea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6092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p:sp>
        <p:nvSpPr>
          <p:cNvPr id="6" name="文字方塊 5"/>
          <p:cNvSpPr txBox="1"/>
          <p:nvPr/>
        </p:nvSpPr>
        <p:spPr>
          <a:xfrm>
            <a:off x="121024" y="70886"/>
            <a:ext cx="8934076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5-n-19</a:t>
            </a:r>
            <a:r>
              <a:rPr lang="zh-TW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能理解容量、容積和體積間的關係。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930539" y="3002420"/>
            <a:ext cx="7483741" cy="2871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TW" altLang="en-US" sz="2400" dirty="0">
                <a:latin typeface="+mj-ea"/>
                <a:ea typeface="+mj-ea"/>
              </a:rPr>
              <a:t>將一顆石頭丟入內部長</a:t>
            </a:r>
            <a:r>
              <a:rPr lang="en-US" altLang="zh-TW" sz="2400" dirty="0">
                <a:latin typeface="+mj-ea"/>
                <a:ea typeface="+mj-ea"/>
              </a:rPr>
              <a:t>20</a:t>
            </a:r>
            <a:r>
              <a:rPr lang="zh-TW" altLang="en-US" sz="2400" dirty="0">
                <a:latin typeface="+mj-ea"/>
                <a:ea typeface="+mj-ea"/>
              </a:rPr>
              <a:t>公分，寬</a:t>
            </a:r>
            <a:r>
              <a:rPr lang="en-US" altLang="zh-TW" sz="2400" dirty="0">
                <a:latin typeface="+mj-ea"/>
                <a:ea typeface="+mj-ea"/>
              </a:rPr>
              <a:t>30</a:t>
            </a:r>
            <a:r>
              <a:rPr lang="zh-TW" altLang="en-US" sz="2400" dirty="0">
                <a:latin typeface="+mj-ea"/>
                <a:ea typeface="+mj-ea"/>
              </a:rPr>
              <a:t>公分，高</a:t>
            </a:r>
            <a:r>
              <a:rPr lang="en-US" altLang="zh-TW" sz="2400" dirty="0">
                <a:latin typeface="+mj-ea"/>
                <a:ea typeface="+mj-ea"/>
              </a:rPr>
              <a:t>10</a:t>
            </a:r>
            <a:r>
              <a:rPr lang="zh-TW" altLang="en-US" sz="2400" dirty="0">
                <a:latin typeface="+mj-ea"/>
                <a:ea typeface="+mj-ea"/>
              </a:rPr>
              <a:t>公分的長方體容器中，石頭完全沒入水中，</a:t>
            </a:r>
            <a:r>
              <a:rPr lang="zh-TW" altLang="en-US" sz="2400" b="1" dirty="0">
                <a:solidFill>
                  <a:srgbClr val="FF0000"/>
                </a:solidFill>
                <a:latin typeface="+mj-ea"/>
                <a:ea typeface="+mj-ea"/>
              </a:rPr>
              <a:t>結果</a:t>
            </a:r>
            <a:r>
              <a:rPr lang="zh-TW" altLang="en-US" sz="2400" b="1" dirty="0" smtClean="0">
                <a:solidFill>
                  <a:srgbClr val="FF0000"/>
                </a:solidFill>
                <a:latin typeface="+mj-ea"/>
                <a:ea typeface="+mj-ea"/>
              </a:rPr>
              <a:t>水位上升了</a:t>
            </a:r>
            <a:r>
              <a:rPr lang="en-US" altLang="zh-TW" sz="2400" b="1" dirty="0" smtClean="0">
                <a:solidFill>
                  <a:srgbClr val="FF0000"/>
                </a:solidFill>
                <a:latin typeface="+mj-ea"/>
                <a:ea typeface="+mj-ea"/>
              </a:rPr>
              <a:t>2</a:t>
            </a:r>
            <a:r>
              <a:rPr lang="zh-TW" altLang="en-US" sz="2400" b="1" dirty="0" smtClean="0">
                <a:solidFill>
                  <a:srgbClr val="FF0000"/>
                </a:solidFill>
                <a:latin typeface="+mj-ea"/>
                <a:ea typeface="+mj-ea"/>
              </a:rPr>
              <a:t>公分，下列哪個算式可以計算出石頭的體積？</a:t>
            </a:r>
          </a:p>
          <a:p>
            <a:pPr>
              <a:lnSpc>
                <a:spcPct val="140000"/>
              </a:lnSpc>
            </a:pPr>
            <a:endParaRPr lang="en-US" altLang="zh-TW" sz="900" dirty="0" smtClean="0">
              <a:latin typeface="+mj-ea"/>
              <a:ea typeface="+mj-ea"/>
            </a:endParaRPr>
          </a:p>
          <a:p>
            <a:pPr>
              <a:lnSpc>
                <a:spcPct val="140000"/>
              </a:lnSpc>
            </a:pPr>
            <a:r>
              <a:rPr lang="zh-TW" altLang="en-US" sz="2400" dirty="0" smtClean="0">
                <a:latin typeface="+mj-ea"/>
                <a:ea typeface="+mj-ea"/>
              </a:rPr>
              <a:t>① </a:t>
            </a:r>
            <a:r>
              <a:rPr lang="en-US" altLang="zh-TW" sz="2400" dirty="0" smtClean="0">
                <a:latin typeface="+mj-ea"/>
                <a:ea typeface="+mj-ea"/>
              </a:rPr>
              <a:t>20×30×10      ② </a:t>
            </a:r>
            <a:r>
              <a:rPr lang="en-US" altLang="zh-TW" sz="2400" dirty="0" smtClean="0">
                <a:latin typeface="+mj-ea"/>
              </a:rPr>
              <a:t>20×30×2</a:t>
            </a:r>
            <a:endParaRPr lang="en-US" altLang="zh-TW" sz="2400" dirty="0" smtClean="0">
              <a:latin typeface="+mj-ea"/>
              <a:ea typeface="+mj-ea"/>
            </a:endParaRPr>
          </a:p>
          <a:p>
            <a:pPr>
              <a:lnSpc>
                <a:spcPct val="140000"/>
              </a:lnSpc>
            </a:pPr>
            <a:r>
              <a:rPr lang="en-US" altLang="zh-TW" sz="2400" dirty="0" smtClean="0">
                <a:latin typeface="+mj-ea"/>
                <a:ea typeface="+mj-ea"/>
              </a:rPr>
              <a:t>③ </a:t>
            </a:r>
            <a:r>
              <a:rPr lang="en-US" altLang="zh-TW" sz="2400" dirty="0" smtClean="0">
                <a:latin typeface="+mj-ea"/>
              </a:rPr>
              <a:t>20×10×2          </a:t>
            </a:r>
            <a:r>
              <a:rPr lang="en-US" altLang="zh-TW" sz="2400" dirty="0" smtClean="0">
                <a:latin typeface="+mj-ea"/>
                <a:ea typeface="+mj-ea"/>
              </a:rPr>
              <a:t>④ 3</a:t>
            </a:r>
            <a:r>
              <a:rPr lang="en-US" altLang="zh-TW" sz="2400" dirty="0" smtClean="0">
                <a:latin typeface="+mj-ea"/>
              </a:rPr>
              <a:t>0×10×2</a:t>
            </a:r>
            <a:endParaRPr lang="en-US" altLang="zh-TW" sz="2400" dirty="0">
              <a:latin typeface="+mj-ea"/>
            </a:endParaRPr>
          </a:p>
        </p:txBody>
      </p:sp>
      <p:pic>
        <p:nvPicPr>
          <p:cNvPr id="10" name="圖片 9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55227" y="756778"/>
            <a:ext cx="7659053" cy="13763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文字方塊 10"/>
          <p:cNvSpPr txBox="1"/>
          <p:nvPr/>
        </p:nvSpPr>
        <p:spPr>
          <a:xfrm>
            <a:off x="755227" y="2171423"/>
            <a:ext cx="4447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dirty="0" smtClean="0">
                <a:solidFill>
                  <a:srgbClr val="00206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修改後：</a:t>
            </a:r>
            <a:r>
              <a:rPr lang="zh-TW" altLang="en-US" sz="3200" dirty="0" smtClean="0">
                <a:solidFill>
                  <a:srgbClr val="0033CC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概念理解</a:t>
            </a:r>
            <a:endParaRPr lang="zh-TW" altLang="en-US" sz="3200" dirty="0">
              <a:solidFill>
                <a:srgbClr val="0033CC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17683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p:sp>
        <p:nvSpPr>
          <p:cNvPr id="6" name="文字方塊 5"/>
          <p:cNvSpPr txBox="1"/>
          <p:nvPr/>
        </p:nvSpPr>
        <p:spPr>
          <a:xfrm>
            <a:off x="107576" y="70886"/>
            <a:ext cx="8947524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5-n-19</a:t>
            </a:r>
            <a:r>
              <a:rPr lang="zh-TW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能理解容量、容積和體積間的關係。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299" y="3287226"/>
            <a:ext cx="2275867" cy="3137703"/>
          </a:xfrm>
          <a:prstGeom prst="rect">
            <a:avLst/>
          </a:prstGeom>
        </p:spPr>
      </p:pic>
      <p:grpSp>
        <p:nvGrpSpPr>
          <p:cNvPr id="4" name="群組 3"/>
          <p:cNvGrpSpPr/>
          <p:nvPr/>
        </p:nvGrpSpPr>
        <p:grpSpPr>
          <a:xfrm>
            <a:off x="685800" y="3368117"/>
            <a:ext cx="5397500" cy="2456492"/>
            <a:chOff x="685800" y="3368117"/>
            <a:chExt cx="5397500" cy="2456492"/>
          </a:xfrm>
        </p:grpSpPr>
        <p:sp>
          <p:nvSpPr>
            <p:cNvPr id="9" name="雲朵形圖說文字 8"/>
            <p:cNvSpPr/>
            <p:nvPr/>
          </p:nvSpPr>
          <p:spPr>
            <a:xfrm>
              <a:off x="685800" y="3368117"/>
              <a:ext cx="5397500" cy="2456492"/>
            </a:xfrm>
            <a:prstGeom prst="cloudCallout">
              <a:avLst>
                <a:gd name="adj1" fmla="val 58355"/>
                <a:gd name="adj2" fmla="val 29250"/>
              </a:avLst>
            </a:pr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 dirty="0">
                <a:solidFill>
                  <a:srgbClr val="00206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endParaRPr>
            </a:p>
          </p:txBody>
        </p:sp>
        <p:sp>
          <p:nvSpPr>
            <p:cNvPr id="3" name="文字方塊 2"/>
            <p:cNvSpPr txBox="1"/>
            <p:nvPr/>
          </p:nvSpPr>
          <p:spPr>
            <a:xfrm>
              <a:off x="1343025" y="4042702"/>
              <a:ext cx="441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3200" dirty="0">
                  <a:solidFill>
                    <a:schemeClr val="bg1"/>
                  </a:solidFill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修改為</a:t>
              </a:r>
              <a:r>
                <a:rPr lang="zh-TW" altLang="en-US" sz="1400" dirty="0"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 </a:t>
              </a:r>
              <a:r>
                <a:rPr lang="zh-TW" altLang="en-US" sz="3600" dirty="0" smtClean="0">
                  <a:solidFill>
                    <a:srgbClr val="FF0000"/>
                  </a:solidFill>
                  <a:effectLst>
                    <a:glow rad="127000">
                      <a:schemeClr val="bg1"/>
                    </a:glow>
                  </a:effectLst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解題思考</a:t>
              </a:r>
              <a:r>
                <a:rPr lang="zh-TW" altLang="en-US" sz="1400" dirty="0" smtClean="0">
                  <a:solidFill>
                    <a:srgbClr val="FF0000"/>
                  </a:solidFill>
                  <a:effectLst>
                    <a:glow rad="127000">
                      <a:schemeClr val="bg1"/>
                    </a:glow>
                  </a:effectLst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 </a:t>
              </a:r>
              <a:r>
                <a:rPr lang="zh-TW" altLang="en-US" sz="3200" dirty="0" smtClean="0">
                  <a:solidFill>
                    <a:schemeClr val="bg1"/>
                  </a:solidFill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題</a:t>
              </a:r>
              <a:endParaRPr lang="zh-TW" altLang="en-US" sz="3200" dirty="0">
                <a:solidFill>
                  <a:schemeClr val="bg1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endParaRPr>
            </a:p>
          </p:txBody>
        </p:sp>
      </p:grp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87"/>
          <a:stretch/>
        </p:blipFill>
        <p:spPr bwMode="auto">
          <a:xfrm>
            <a:off x="933474" y="781050"/>
            <a:ext cx="7308428" cy="1863981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2715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176866" y="552480"/>
            <a:ext cx="6798734" cy="130386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zh-TW" altLang="en-US" u="sng" dirty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程序執行</a:t>
            </a:r>
          </a:p>
        </p:txBody>
      </p:sp>
      <p:sp>
        <p:nvSpPr>
          <p:cNvPr id="9" name="Rectangle 3"/>
          <p:cNvSpPr txBox="1">
            <a:spLocks/>
          </p:cNvSpPr>
          <p:nvPr/>
        </p:nvSpPr>
        <p:spPr>
          <a:xfrm>
            <a:off x="1176865" y="1764423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zh-TW" altLang="en-US" dirty="0">
                <a:latin typeface="+mj-ea"/>
                <a:ea typeface="+mj-ea"/>
              </a:rPr>
              <a:t>係指數學內容的程序性知識，此類試題是測驗學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zh-TW" altLang="en-US" dirty="0">
                <a:latin typeface="+mj-ea"/>
                <a:ea typeface="+mj-ea"/>
              </a:rPr>
              <a:t>生是否「知道要</a:t>
            </a:r>
            <a:r>
              <a:rPr lang="zh-TW" altLang="en-US" b="1" u="sng" dirty="0">
                <a:solidFill>
                  <a:srgbClr val="FF0000"/>
                </a:solidFill>
                <a:latin typeface="+mj-ea"/>
                <a:ea typeface="+mj-ea"/>
              </a:rPr>
              <a:t>如何完成數學運算</a:t>
            </a:r>
            <a:r>
              <a:rPr lang="zh-TW" altLang="en-US" dirty="0">
                <a:latin typeface="+mj-ea"/>
                <a:ea typeface="+mj-ea"/>
              </a:rPr>
              <a:t>」的數學知識，</a:t>
            </a:r>
            <a:r>
              <a:rPr lang="zh-TW" altLang="en-US" dirty="0" smtClean="0">
                <a:latin typeface="+mj-ea"/>
                <a:ea typeface="+mj-ea"/>
              </a:rPr>
              <a:t>包括</a:t>
            </a:r>
            <a:r>
              <a:rPr lang="zh-TW" altLang="en-US" dirty="0">
                <a:latin typeface="+mj-ea"/>
                <a:ea typeface="+mj-ea"/>
              </a:rPr>
              <a:t>操作數與符號的運算及估計，正確</a:t>
            </a:r>
            <a:r>
              <a:rPr lang="zh-TW" altLang="en-US" b="1" u="sng" dirty="0">
                <a:solidFill>
                  <a:srgbClr val="FF0000"/>
                </a:solidFill>
                <a:latin typeface="+mj-ea"/>
                <a:ea typeface="+mj-ea"/>
              </a:rPr>
              <a:t>選擇適當的程序</a:t>
            </a:r>
            <a:r>
              <a:rPr lang="zh-TW" altLang="en-US" dirty="0">
                <a:latin typeface="+mj-ea"/>
                <a:ea typeface="+mj-ea"/>
              </a:rPr>
              <a:t>。 </a:t>
            </a:r>
            <a:endParaRPr lang="zh-TW" altLang="en-US" dirty="0" smtClean="0">
              <a:latin typeface="+mj-ea"/>
              <a:ea typeface="+mj-ea"/>
            </a:endParaRPr>
          </a:p>
          <a:p>
            <a:pPr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endParaRPr lang="zh-TW" altLang="en-US" dirty="0" smtClean="0">
              <a:latin typeface="+mj-ea"/>
              <a:ea typeface="+mj-ea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270" y="4587648"/>
            <a:ext cx="7019925" cy="151447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0172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p:sp>
        <p:nvSpPr>
          <p:cNvPr id="6" name="文字方塊 5"/>
          <p:cNvSpPr txBox="1"/>
          <p:nvPr/>
        </p:nvSpPr>
        <p:spPr>
          <a:xfrm>
            <a:off x="107576" y="70886"/>
            <a:ext cx="8947524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5-n-19</a:t>
            </a:r>
            <a:r>
              <a:rPr lang="zh-TW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能理解容量、容積和體積間的關係。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930539" y="3002420"/>
            <a:ext cx="7483741" cy="2871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TW" altLang="en-US" sz="2400" dirty="0">
                <a:latin typeface="+mj-ea"/>
                <a:ea typeface="+mj-ea"/>
              </a:rPr>
              <a:t>將一顆石頭</a:t>
            </a:r>
            <a:r>
              <a:rPr lang="zh-TW" altLang="en-US" sz="2400" b="1" dirty="0">
                <a:solidFill>
                  <a:srgbClr val="FF0000"/>
                </a:solidFill>
                <a:latin typeface="+mj-ea"/>
                <a:ea typeface="+mj-ea"/>
              </a:rPr>
              <a:t>丟</a:t>
            </a:r>
            <a:r>
              <a:rPr lang="zh-TW" altLang="en-US" sz="2400" b="1" dirty="0" smtClean="0">
                <a:solidFill>
                  <a:srgbClr val="FF0000"/>
                </a:solidFill>
                <a:latin typeface="+mj-ea"/>
                <a:ea typeface="+mj-ea"/>
              </a:rPr>
              <a:t>入底面積為</a:t>
            </a:r>
            <a:r>
              <a:rPr lang="en-US" altLang="zh-TW" sz="2400" b="1" dirty="0" smtClean="0">
                <a:solidFill>
                  <a:srgbClr val="FF0000"/>
                </a:solidFill>
                <a:latin typeface="+mj-ea"/>
                <a:ea typeface="+mj-ea"/>
              </a:rPr>
              <a:t>600cm</a:t>
            </a:r>
            <a:r>
              <a:rPr lang="en-US" altLang="zh-TW" sz="2400" b="1" baseline="30000" dirty="0" smtClean="0">
                <a:solidFill>
                  <a:srgbClr val="FF0000"/>
                </a:solidFill>
                <a:latin typeface="+mj-ea"/>
                <a:ea typeface="+mj-ea"/>
              </a:rPr>
              <a:t>2</a:t>
            </a:r>
            <a:r>
              <a:rPr lang="zh-TW" altLang="en-US" sz="2400" dirty="0" smtClean="0">
                <a:latin typeface="+mj-ea"/>
                <a:ea typeface="+mj-ea"/>
              </a:rPr>
              <a:t>的</a:t>
            </a:r>
            <a:r>
              <a:rPr lang="zh-TW" altLang="en-US" sz="2400" dirty="0">
                <a:latin typeface="+mj-ea"/>
                <a:ea typeface="+mj-ea"/>
              </a:rPr>
              <a:t>長方體容器中，石頭完全沒入水中，結果</a:t>
            </a:r>
            <a:r>
              <a:rPr lang="zh-TW" altLang="en-US" sz="2400" b="1" dirty="0">
                <a:solidFill>
                  <a:srgbClr val="FF0000"/>
                </a:solidFill>
                <a:latin typeface="+mj-ea"/>
                <a:ea typeface="+mj-ea"/>
              </a:rPr>
              <a:t>水位上升了</a:t>
            </a:r>
            <a:r>
              <a:rPr lang="en-US" altLang="zh-TW" sz="2400" b="1" dirty="0">
                <a:solidFill>
                  <a:srgbClr val="FF0000"/>
                </a:solidFill>
                <a:latin typeface="+mj-ea"/>
                <a:ea typeface="+mj-ea"/>
              </a:rPr>
              <a:t>2cm</a:t>
            </a:r>
            <a:r>
              <a:rPr lang="zh-TW" altLang="en-US" sz="2400" dirty="0" smtClean="0">
                <a:latin typeface="+mj-ea"/>
                <a:ea typeface="+mj-ea"/>
              </a:rPr>
              <a:t>，</a:t>
            </a:r>
            <a:r>
              <a:rPr lang="zh-TW" altLang="en-US" sz="2400" dirty="0">
                <a:latin typeface="+mj-ea"/>
                <a:ea typeface="+mj-ea"/>
              </a:rPr>
              <a:t>若將它</a:t>
            </a:r>
            <a:r>
              <a:rPr lang="zh-TW" altLang="en-US" sz="2400" b="1" dirty="0">
                <a:solidFill>
                  <a:srgbClr val="FF0000"/>
                </a:solidFill>
                <a:latin typeface="+mj-ea"/>
                <a:ea typeface="+mj-ea"/>
              </a:rPr>
              <a:t>丟入底面積為</a:t>
            </a:r>
            <a:r>
              <a:rPr lang="en-US" altLang="zh-TW" sz="2400" b="1" dirty="0" smtClean="0">
                <a:solidFill>
                  <a:srgbClr val="FF0000"/>
                </a:solidFill>
                <a:latin typeface="+mj-ea"/>
                <a:ea typeface="+mj-ea"/>
              </a:rPr>
              <a:t>150</a:t>
            </a:r>
            <a:r>
              <a:rPr lang="en-US" altLang="zh-TW" sz="2400" b="1" dirty="0">
                <a:solidFill>
                  <a:srgbClr val="FF0000"/>
                </a:solidFill>
                <a:latin typeface="+mj-ea"/>
              </a:rPr>
              <a:t>cm</a:t>
            </a:r>
            <a:r>
              <a:rPr lang="en-US" altLang="zh-TW" sz="2400" b="1" baseline="30000" dirty="0">
                <a:solidFill>
                  <a:srgbClr val="FF0000"/>
                </a:solidFill>
                <a:latin typeface="+mj-ea"/>
              </a:rPr>
              <a:t>2</a:t>
            </a:r>
            <a:r>
              <a:rPr lang="zh-TW" altLang="en-US" sz="2400" dirty="0" smtClean="0">
                <a:latin typeface="+mj-ea"/>
                <a:ea typeface="+mj-ea"/>
              </a:rPr>
              <a:t>的</a:t>
            </a:r>
            <a:r>
              <a:rPr lang="zh-TW" altLang="en-US" sz="2400" dirty="0">
                <a:latin typeface="+mj-ea"/>
                <a:ea typeface="+mj-ea"/>
              </a:rPr>
              <a:t>長方體容器中，石頭完全沒入水中，則水位上升</a:t>
            </a:r>
            <a:r>
              <a:rPr lang="zh-TW" altLang="en-US" sz="2400" dirty="0" smtClean="0">
                <a:latin typeface="+mj-ea"/>
                <a:ea typeface="+mj-ea"/>
              </a:rPr>
              <a:t>多少？（無溢出的情況下）</a:t>
            </a:r>
            <a:endParaRPr lang="en-US" altLang="zh-TW" sz="2400" dirty="0" smtClean="0">
              <a:latin typeface="+mj-ea"/>
              <a:ea typeface="+mj-ea"/>
            </a:endParaRPr>
          </a:p>
          <a:p>
            <a:pPr>
              <a:lnSpc>
                <a:spcPct val="140000"/>
              </a:lnSpc>
            </a:pPr>
            <a:endParaRPr lang="en-US" altLang="zh-TW" sz="900" dirty="0" smtClean="0">
              <a:latin typeface="+mj-ea"/>
              <a:ea typeface="+mj-ea"/>
            </a:endParaRPr>
          </a:p>
          <a:p>
            <a:pPr>
              <a:lnSpc>
                <a:spcPct val="140000"/>
              </a:lnSpc>
            </a:pPr>
            <a:r>
              <a:rPr lang="zh-TW" altLang="en-US" sz="2400" dirty="0" smtClean="0">
                <a:latin typeface="+mj-ea"/>
                <a:ea typeface="+mj-ea"/>
              </a:rPr>
              <a:t>① </a:t>
            </a:r>
            <a:r>
              <a:rPr lang="en-US" altLang="zh-TW" sz="2400" dirty="0" smtClean="0">
                <a:latin typeface="+mj-ea"/>
                <a:ea typeface="+mj-ea"/>
              </a:rPr>
              <a:t>0.5 cm      ② </a:t>
            </a:r>
            <a:r>
              <a:rPr lang="en-US" altLang="zh-TW" sz="2400" dirty="0" smtClean="0">
                <a:latin typeface="+mj-ea"/>
              </a:rPr>
              <a:t>4cm     </a:t>
            </a:r>
            <a:r>
              <a:rPr lang="en-US" altLang="zh-TW" sz="2400" dirty="0" smtClean="0">
                <a:latin typeface="+mj-ea"/>
                <a:ea typeface="+mj-ea"/>
              </a:rPr>
              <a:t>③ </a:t>
            </a:r>
            <a:r>
              <a:rPr lang="en-US" altLang="zh-TW" sz="2400" dirty="0" smtClean="0">
                <a:latin typeface="+mj-ea"/>
              </a:rPr>
              <a:t>6cm       </a:t>
            </a:r>
            <a:r>
              <a:rPr lang="en-US" altLang="zh-TW" sz="2400" dirty="0" smtClean="0">
                <a:latin typeface="+mj-ea"/>
                <a:ea typeface="+mj-ea"/>
              </a:rPr>
              <a:t>④ 8cm</a:t>
            </a:r>
            <a:endParaRPr lang="en-US" altLang="zh-TW" sz="2400" dirty="0">
              <a:latin typeface="+mj-ea"/>
            </a:endParaRPr>
          </a:p>
        </p:txBody>
      </p:sp>
      <p:pic>
        <p:nvPicPr>
          <p:cNvPr id="10" name="圖片 9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55227" y="756778"/>
            <a:ext cx="7659053" cy="13763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文字方塊 10"/>
          <p:cNvSpPr txBox="1"/>
          <p:nvPr/>
        </p:nvSpPr>
        <p:spPr>
          <a:xfrm>
            <a:off x="755227" y="2171423"/>
            <a:ext cx="4447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dirty="0" smtClean="0">
                <a:solidFill>
                  <a:srgbClr val="00206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修改後：</a:t>
            </a:r>
            <a:r>
              <a:rPr lang="zh-TW" altLang="en-US" sz="3200" dirty="0" smtClean="0">
                <a:solidFill>
                  <a:srgbClr val="0033CC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解題思考</a:t>
            </a:r>
            <a:endParaRPr lang="zh-TW" altLang="en-US" sz="3200" dirty="0">
              <a:solidFill>
                <a:srgbClr val="0033CC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39631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p:pic>
        <p:nvPicPr>
          <p:cNvPr id="2" name="圖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3279" y="826434"/>
            <a:ext cx="7505700" cy="192405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圖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51" y="3231895"/>
            <a:ext cx="5844824" cy="2792293"/>
          </a:xfrm>
          <a:prstGeom prst="rect">
            <a:avLst/>
          </a:prstGeom>
        </p:spPr>
      </p:pic>
      <p:sp>
        <p:nvSpPr>
          <p:cNvPr id="6" name="文字方塊 5"/>
          <p:cNvSpPr txBox="1"/>
          <p:nvPr/>
        </p:nvSpPr>
        <p:spPr>
          <a:xfrm>
            <a:off x="4816292" y="5060928"/>
            <a:ext cx="68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  <a:sym typeface="Wingdings" panose="05000000000000000000" pitchFamily="2" charset="2"/>
              </a:rPr>
              <a:t></a:t>
            </a:r>
            <a:endParaRPr lang="zh-TW" altLang="en-US" sz="4000" dirty="0">
              <a:solidFill>
                <a:srgbClr val="FF0000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3647513"/>
              </p:ext>
            </p:extLst>
          </p:nvPr>
        </p:nvGraphicFramePr>
        <p:xfrm>
          <a:off x="6985743" y="3884134"/>
          <a:ext cx="1381096" cy="9144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38109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baseline="0" dirty="0" smtClean="0"/>
                        <a:t> </a:t>
                      </a:r>
                      <a:r>
                        <a:rPr lang="zh-TW" altLang="en-US" sz="2400" baseline="0" dirty="0" smtClean="0"/>
                        <a:t>通過率</a:t>
                      </a:r>
                      <a:endParaRPr lang="zh-TW" altLang="en-US" sz="2400" dirty="0">
                        <a:latin typeface="+mj-ea"/>
                        <a:ea typeface="+mj-ea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 smtClean="0"/>
                        <a:t>0.61</a:t>
                      </a:r>
                      <a:endParaRPr lang="zh-TW" altLang="en-US" sz="2400" dirty="0">
                        <a:latin typeface="+mj-ea"/>
                        <a:ea typeface="+mj-ea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8263861"/>
              </p:ext>
            </p:extLst>
          </p:nvPr>
        </p:nvGraphicFramePr>
        <p:xfrm>
          <a:off x="6985743" y="5139193"/>
          <a:ext cx="1381096" cy="9144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38109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baseline="0" dirty="0" smtClean="0"/>
                        <a:t> </a:t>
                      </a:r>
                      <a:r>
                        <a:rPr lang="zh-TW" altLang="en-US" sz="2400" baseline="0" dirty="0" smtClean="0"/>
                        <a:t>鑑別度</a:t>
                      </a:r>
                      <a:endParaRPr lang="zh-TW" altLang="en-US" sz="2400" dirty="0">
                        <a:latin typeface="+mj-ea"/>
                        <a:ea typeface="+mj-e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 smtClean="0"/>
                        <a:t>0.62</a:t>
                      </a:r>
                      <a:endParaRPr lang="zh-TW" altLang="en-US" sz="2400" dirty="0">
                        <a:latin typeface="+mj-ea"/>
                        <a:ea typeface="+mj-ea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文字方塊 8"/>
          <p:cNvSpPr txBox="1"/>
          <p:nvPr/>
        </p:nvSpPr>
        <p:spPr>
          <a:xfrm>
            <a:off x="188259" y="70886"/>
            <a:ext cx="8813053" cy="43088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2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5-a-01 </a:t>
            </a:r>
            <a:r>
              <a:rPr lang="zh-TW" altLang="en-US" sz="22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能在具體情境中，理解乘法對加法的分配律，並運用於簡化心算。</a:t>
            </a:r>
          </a:p>
        </p:txBody>
      </p:sp>
    </p:spTree>
    <p:extLst>
      <p:ext uri="{BB962C8B-B14F-4D97-AF65-F5344CB8AC3E}">
        <p14:creationId xmlns:p14="http://schemas.microsoft.com/office/powerpoint/2010/main" val="2947402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p:sp>
        <p:nvSpPr>
          <p:cNvPr id="6" name="文字方塊 5"/>
          <p:cNvSpPr txBox="1"/>
          <p:nvPr/>
        </p:nvSpPr>
        <p:spPr>
          <a:xfrm>
            <a:off x="188259" y="70886"/>
            <a:ext cx="8813053" cy="43088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2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5-a-01 </a:t>
            </a:r>
            <a:r>
              <a:rPr lang="zh-TW" altLang="en-US" sz="22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能在具體情境中，理解乘法對加法的分配律，並運用於簡化心算。</a:t>
            </a: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299" y="3287226"/>
            <a:ext cx="2275867" cy="3137703"/>
          </a:xfrm>
          <a:prstGeom prst="rect">
            <a:avLst/>
          </a:prstGeom>
        </p:spPr>
      </p:pic>
      <p:grpSp>
        <p:nvGrpSpPr>
          <p:cNvPr id="4" name="群組 3"/>
          <p:cNvGrpSpPr/>
          <p:nvPr/>
        </p:nvGrpSpPr>
        <p:grpSpPr>
          <a:xfrm>
            <a:off x="685800" y="3368117"/>
            <a:ext cx="5397500" cy="2456492"/>
            <a:chOff x="685800" y="3368117"/>
            <a:chExt cx="5397500" cy="2456492"/>
          </a:xfrm>
        </p:grpSpPr>
        <p:sp>
          <p:nvSpPr>
            <p:cNvPr id="9" name="雲朵形圖說文字 8"/>
            <p:cNvSpPr/>
            <p:nvPr/>
          </p:nvSpPr>
          <p:spPr>
            <a:xfrm>
              <a:off x="685800" y="3368117"/>
              <a:ext cx="5397500" cy="2456492"/>
            </a:xfrm>
            <a:prstGeom prst="cloudCallout">
              <a:avLst>
                <a:gd name="adj1" fmla="val 58355"/>
                <a:gd name="adj2" fmla="val 29250"/>
              </a:avLst>
            </a:pr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 dirty="0">
                <a:solidFill>
                  <a:srgbClr val="00206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endParaRPr>
            </a:p>
          </p:txBody>
        </p:sp>
        <p:sp>
          <p:nvSpPr>
            <p:cNvPr id="3" name="文字方塊 2"/>
            <p:cNvSpPr txBox="1"/>
            <p:nvPr/>
          </p:nvSpPr>
          <p:spPr>
            <a:xfrm>
              <a:off x="1343025" y="4042702"/>
              <a:ext cx="441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3200" dirty="0">
                  <a:solidFill>
                    <a:schemeClr val="bg1"/>
                  </a:solidFill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修改為</a:t>
              </a:r>
              <a:r>
                <a:rPr lang="zh-TW" altLang="en-US" sz="1400" dirty="0"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 </a:t>
              </a:r>
              <a:r>
                <a:rPr lang="zh-TW" altLang="en-US" sz="3600" dirty="0">
                  <a:solidFill>
                    <a:srgbClr val="FF0000"/>
                  </a:solidFill>
                  <a:effectLst>
                    <a:glow rad="127000">
                      <a:schemeClr val="bg1"/>
                    </a:glow>
                  </a:effectLst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概念</a:t>
              </a:r>
              <a:r>
                <a:rPr lang="zh-TW" altLang="en-US" sz="3600" dirty="0" smtClean="0">
                  <a:solidFill>
                    <a:srgbClr val="FF0000"/>
                  </a:solidFill>
                  <a:effectLst>
                    <a:glow rad="127000">
                      <a:schemeClr val="bg1"/>
                    </a:glow>
                  </a:effectLst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理解</a:t>
              </a:r>
              <a:r>
                <a:rPr lang="zh-TW" altLang="en-US" sz="1400" dirty="0" smtClean="0">
                  <a:solidFill>
                    <a:srgbClr val="FF0000"/>
                  </a:solidFill>
                  <a:effectLst>
                    <a:glow rad="127000">
                      <a:schemeClr val="bg1"/>
                    </a:glow>
                  </a:effectLst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 </a:t>
              </a:r>
              <a:r>
                <a:rPr lang="zh-TW" altLang="en-US" sz="3200" dirty="0" smtClean="0">
                  <a:solidFill>
                    <a:schemeClr val="bg1"/>
                  </a:solidFill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題</a:t>
              </a:r>
              <a:endParaRPr lang="zh-TW" altLang="en-US" sz="3200" dirty="0">
                <a:solidFill>
                  <a:schemeClr val="bg1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endParaRPr>
            </a:p>
          </p:txBody>
        </p:sp>
      </p:grpSp>
      <p:pic>
        <p:nvPicPr>
          <p:cNvPr id="10" name="圖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3279" y="826434"/>
            <a:ext cx="7505700" cy="192405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52790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p:sp>
        <p:nvSpPr>
          <p:cNvPr id="8" name="文字方塊 7"/>
          <p:cNvSpPr txBox="1"/>
          <p:nvPr/>
        </p:nvSpPr>
        <p:spPr>
          <a:xfrm>
            <a:off x="930539" y="3002420"/>
            <a:ext cx="748374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400" dirty="0">
                <a:latin typeface="+mj-ea"/>
                <a:ea typeface="+mj-ea"/>
              </a:rPr>
              <a:t>曉華每天</a:t>
            </a:r>
            <a:r>
              <a:rPr lang="zh-TW" altLang="en-US" sz="2400" dirty="0" smtClean="0">
                <a:latin typeface="+mj-ea"/>
                <a:ea typeface="+mj-ea"/>
              </a:rPr>
              <a:t>存</a:t>
            </a:r>
            <a:r>
              <a:rPr lang="en-US" altLang="zh-TW" sz="2400" b="1" dirty="0">
                <a:solidFill>
                  <a:srgbClr val="FF0000"/>
                </a:solidFill>
                <a:latin typeface="+mj-ea"/>
                <a:ea typeface="+mj-ea"/>
              </a:rPr>
              <a:t>43</a:t>
            </a:r>
            <a:r>
              <a:rPr lang="zh-TW" altLang="en-US" sz="2400" b="1" dirty="0">
                <a:solidFill>
                  <a:srgbClr val="FF0000"/>
                </a:solidFill>
                <a:latin typeface="+mj-ea"/>
                <a:ea typeface="+mj-ea"/>
              </a:rPr>
              <a:t>元</a:t>
            </a:r>
            <a:r>
              <a:rPr lang="zh-TW" altLang="en-US" sz="2400" dirty="0">
                <a:latin typeface="+mj-ea"/>
                <a:ea typeface="+mj-ea"/>
              </a:rPr>
              <a:t>，小</a:t>
            </a:r>
            <a:r>
              <a:rPr lang="zh-TW" altLang="en-US" sz="2400" dirty="0" smtClean="0">
                <a:latin typeface="+mj-ea"/>
                <a:ea typeface="+mj-ea"/>
              </a:rPr>
              <a:t>明</a:t>
            </a:r>
            <a:r>
              <a:rPr lang="zh-TW" altLang="en-US" sz="2400" b="1" dirty="0" smtClean="0">
                <a:solidFill>
                  <a:srgbClr val="FF0000"/>
                </a:solidFill>
                <a:latin typeface="+mj-ea"/>
                <a:ea typeface="+mj-ea"/>
              </a:rPr>
              <a:t>每天存</a:t>
            </a:r>
            <a:r>
              <a:rPr lang="en-US" altLang="zh-TW" sz="2400" b="1" dirty="0" smtClean="0">
                <a:solidFill>
                  <a:srgbClr val="FF0000"/>
                </a:solidFill>
                <a:latin typeface="+mj-ea"/>
                <a:ea typeface="+mj-ea"/>
              </a:rPr>
              <a:t>57</a:t>
            </a:r>
            <a:r>
              <a:rPr lang="zh-TW" altLang="en-US" sz="2400" b="1" dirty="0" smtClean="0">
                <a:solidFill>
                  <a:srgbClr val="FF0000"/>
                </a:solidFill>
                <a:latin typeface="+mj-ea"/>
                <a:ea typeface="+mj-ea"/>
              </a:rPr>
              <a:t>元</a:t>
            </a:r>
            <a:r>
              <a:rPr lang="zh-TW" altLang="en-US" sz="2400" dirty="0">
                <a:latin typeface="+mj-ea"/>
                <a:ea typeface="+mj-ea"/>
              </a:rPr>
              <a:t>，請問下列哪個算式</a:t>
            </a:r>
            <a:r>
              <a:rPr lang="zh-TW" altLang="en-US" sz="2400" b="1" u="sng" dirty="0">
                <a:latin typeface="+mj-ea"/>
                <a:ea typeface="+mj-ea"/>
              </a:rPr>
              <a:t>不能</a:t>
            </a:r>
            <a:r>
              <a:rPr lang="zh-TW" altLang="en-US" sz="2400" dirty="0">
                <a:latin typeface="+mj-ea"/>
                <a:ea typeface="+mj-ea"/>
              </a:rPr>
              <a:t>算出兩</a:t>
            </a:r>
            <a:r>
              <a:rPr lang="zh-TW" altLang="en-US" sz="2400" dirty="0" smtClean="0">
                <a:latin typeface="+mj-ea"/>
                <a:ea typeface="+mj-ea"/>
              </a:rPr>
              <a:t>個人</a:t>
            </a:r>
            <a:r>
              <a:rPr lang="en-US" altLang="zh-TW" sz="2400" dirty="0" smtClean="0">
                <a:latin typeface="+mj-ea"/>
                <a:ea typeface="+mj-ea"/>
              </a:rPr>
              <a:t>1</a:t>
            </a:r>
            <a:r>
              <a:rPr lang="zh-TW" altLang="en-US" sz="2400" dirty="0" smtClean="0">
                <a:latin typeface="+mj-ea"/>
                <a:ea typeface="+mj-ea"/>
              </a:rPr>
              <a:t>週</a:t>
            </a:r>
            <a:r>
              <a:rPr lang="zh-TW" altLang="en-US" sz="2400" dirty="0">
                <a:latin typeface="+mj-ea"/>
                <a:ea typeface="+mj-ea"/>
              </a:rPr>
              <a:t>後一共存了</a:t>
            </a:r>
            <a:r>
              <a:rPr lang="zh-TW" altLang="en-US" sz="2400" dirty="0" smtClean="0">
                <a:latin typeface="+mj-ea"/>
                <a:ea typeface="+mj-ea"/>
              </a:rPr>
              <a:t>多少元？</a:t>
            </a:r>
            <a:endParaRPr lang="zh-TW" altLang="en-US" sz="24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TW" altLang="en-US" sz="2400" dirty="0">
                <a:latin typeface="+mj-ea"/>
                <a:ea typeface="+mj-ea"/>
              </a:rPr>
              <a:t>① </a:t>
            </a:r>
            <a:r>
              <a:rPr lang="en-US" altLang="zh-TW" sz="2400" dirty="0">
                <a:latin typeface="+mj-ea"/>
                <a:ea typeface="+mj-ea"/>
              </a:rPr>
              <a:t>( </a:t>
            </a:r>
            <a:r>
              <a:rPr lang="en-US" altLang="zh-TW" sz="2400" dirty="0" smtClean="0">
                <a:latin typeface="+mj-ea"/>
                <a:ea typeface="+mj-ea"/>
              </a:rPr>
              <a:t>43</a:t>
            </a:r>
            <a:r>
              <a:rPr lang="zh-TW" altLang="en-US" sz="2400" dirty="0" smtClean="0">
                <a:latin typeface="+mj-ea"/>
                <a:ea typeface="+mj-ea"/>
              </a:rPr>
              <a:t>＋</a:t>
            </a:r>
            <a:r>
              <a:rPr lang="en-US" altLang="zh-TW" sz="2400" dirty="0" smtClean="0">
                <a:latin typeface="+mj-ea"/>
                <a:ea typeface="+mj-ea"/>
              </a:rPr>
              <a:t>57 )×7            </a:t>
            </a:r>
            <a:r>
              <a:rPr lang="en-US" altLang="zh-TW" sz="2400" dirty="0">
                <a:latin typeface="+mj-ea"/>
                <a:ea typeface="+mj-ea"/>
              </a:rPr>
              <a:t>② </a:t>
            </a:r>
            <a:r>
              <a:rPr lang="en-US" altLang="zh-TW" sz="2400" dirty="0" smtClean="0">
                <a:latin typeface="+mj-ea"/>
                <a:ea typeface="+mj-ea"/>
              </a:rPr>
              <a:t> 43</a:t>
            </a:r>
            <a:r>
              <a:rPr lang="zh-TW" altLang="en-US" sz="2400" dirty="0" smtClean="0">
                <a:latin typeface="+mj-ea"/>
                <a:ea typeface="+mj-ea"/>
              </a:rPr>
              <a:t>＋</a:t>
            </a:r>
            <a:r>
              <a:rPr lang="en-US" altLang="zh-TW" sz="2400" dirty="0" smtClean="0">
                <a:latin typeface="+mj-ea"/>
                <a:ea typeface="+mj-ea"/>
              </a:rPr>
              <a:t>57×7</a:t>
            </a:r>
            <a:endParaRPr lang="en-US" altLang="zh-TW" sz="24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zh-TW" sz="2400" dirty="0">
                <a:latin typeface="+mj-ea"/>
                <a:ea typeface="+mj-ea"/>
              </a:rPr>
              <a:t>③ </a:t>
            </a:r>
            <a:r>
              <a:rPr lang="en-US" altLang="zh-TW" sz="2400" dirty="0" smtClean="0">
                <a:latin typeface="+mj-ea"/>
                <a:ea typeface="+mj-ea"/>
              </a:rPr>
              <a:t> 43×7</a:t>
            </a:r>
            <a:r>
              <a:rPr lang="zh-TW" altLang="en-US" sz="2400" dirty="0" smtClean="0">
                <a:latin typeface="+mj-ea"/>
                <a:ea typeface="+mj-ea"/>
              </a:rPr>
              <a:t>＋</a:t>
            </a:r>
            <a:r>
              <a:rPr lang="en-US" altLang="zh-TW" sz="2400" dirty="0" smtClean="0">
                <a:latin typeface="+mj-ea"/>
                <a:ea typeface="+mj-ea"/>
              </a:rPr>
              <a:t>57×7          </a:t>
            </a:r>
            <a:r>
              <a:rPr lang="en-US" altLang="zh-TW" sz="2400" dirty="0">
                <a:latin typeface="+mj-ea"/>
                <a:ea typeface="+mj-ea"/>
              </a:rPr>
              <a:t>④ </a:t>
            </a:r>
            <a:r>
              <a:rPr lang="en-US" altLang="zh-TW" sz="2400" dirty="0" smtClean="0">
                <a:latin typeface="+mj-ea"/>
                <a:ea typeface="+mj-ea"/>
              </a:rPr>
              <a:t> 7×( 43</a:t>
            </a:r>
            <a:r>
              <a:rPr lang="zh-TW" altLang="en-US" sz="2400" dirty="0" smtClean="0">
                <a:latin typeface="+mj-ea"/>
                <a:ea typeface="+mj-ea"/>
              </a:rPr>
              <a:t>＋</a:t>
            </a:r>
            <a:r>
              <a:rPr lang="en-US" altLang="zh-TW" sz="2400" dirty="0" smtClean="0">
                <a:latin typeface="+mj-ea"/>
                <a:ea typeface="+mj-ea"/>
              </a:rPr>
              <a:t>57 )</a:t>
            </a:r>
            <a:endParaRPr lang="en-US" altLang="zh-TW" sz="2400" dirty="0">
              <a:latin typeface="+mj-ea"/>
              <a:ea typeface="+mj-ea"/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755227" y="2171423"/>
            <a:ext cx="4447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dirty="0" smtClean="0">
                <a:solidFill>
                  <a:srgbClr val="00206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修改後：</a:t>
            </a:r>
            <a:r>
              <a:rPr lang="zh-TW" altLang="en-US" sz="3200" dirty="0" smtClean="0">
                <a:solidFill>
                  <a:srgbClr val="0033CC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概念理解</a:t>
            </a:r>
            <a:endParaRPr lang="zh-TW" altLang="en-US" sz="3200" dirty="0">
              <a:solidFill>
                <a:srgbClr val="0033CC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868148" y="705563"/>
            <a:ext cx="7492344" cy="14244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文字方塊 8"/>
          <p:cNvSpPr txBox="1"/>
          <p:nvPr/>
        </p:nvSpPr>
        <p:spPr>
          <a:xfrm>
            <a:off x="188259" y="70886"/>
            <a:ext cx="8813053" cy="43088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2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5-a-01 </a:t>
            </a:r>
            <a:r>
              <a:rPr lang="zh-TW" altLang="en-US" sz="22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能在具體情境中，理解乘法對加法的分配律，並運用於簡化心算。</a:t>
            </a:r>
          </a:p>
        </p:txBody>
      </p:sp>
    </p:spTree>
    <p:extLst>
      <p:ext uri="{BB962C8B-B14F-4D97-AF65-F5344CB8AC3E}">
        <p14:creationId xmlns:p14="http://schemas.microsoft.com/office/powerpoint/2010/main" val="424441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p:sp>
        <p:nvSpPr>
          <p:cNvPr id="6" name="文字方塊 5"/>
          <p:cNvSpPr txBox="1"/>
          <p:nvPr/>
        </p:nvSpPr>
        <p:spPr>
          <a:xfrm>
            <a:off x="188259" y="70886"/>
            <a:ext cx="8813053" cy="43088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2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5-a-01 </a:t>
            </a:r>
            <a:r>
              <a:rPr lang="zh-TW" altLang="en-US" sz="22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能在具體情境中，理解乘法對加法的分配律，並運用於簡化心算。</a:t>
            </a: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299" y="3287226"/>
            <a:ext cx="2275867" cy="3137703"/>
          </a:xfrm>
          <a:prstGeom prst="rect">
            <a:avLst/>
          </a:prstGeom>
        </p:spPr>
      </p:pic>
      <p:grpSp>
        <p:nvGrpSpPr>
          <p:cNvPr id="4" name="群組 3"/>
          <p:cNvGrpSpPr/>
          <p:nvPr/>
        </p:nvGrpSpPr>
        <p:grpSpPr>
          <a:xfrm>
            <a:off x="685800" y="3368117"/>
            <a:ext cx="5397500" cy="2456492"/>
            <a:chOff x="685800" y="3368117"/>
            <a:chExt cx="5397500" cy="2456492"/>
          </a:xfrm>
        </p:grpSpPr>
        <p:sp>
          <p:nvSpPr>
            <p:cNvPr id="9" name="雲朵形圖說文字 8"/>
            <p:cNvSpPr/>
            <p:nvPr/>
          </p:nvSpPr>
          <p:spPr>
            <a:xfrm>
              <a:off x="685800" y="3368117"/>
              <a:ext cx="5397500" cy="2456492"/>
            </a:xfrm>
            <a:prstGeom prst="cloudCallout">
              <a:avLst>
                <a:gd name="adj1" fmla="val 58355"/>
                <a:gd name="adj2" fmla="val 29250"/>
              </a:avLst>
            </a:pr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 dirty="0">
                <a:solidFill>
                  <a:srgbClr val="00206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endParaRPr>
            </a:p>
          </p:txBody>
        </p:sp>
        <p:sp>
          <p:nvSpPr>
            <p:cNvPr id="3" name="文字方塊 2"/>
            <p:cNvSpPr txBox="1"/>
            <p:nvPr/>
          </p:nvSpPr>
          <p:spPr>
            <a:xfrm>
              <a:off x="1343025" y="4042702"/>
              <a:ext cx="441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3200" dirty="0">
                  <a:solidFill>
                    <a:schemeClr val="bg1"/>
                  </a:solidFill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修改為</a:t>
              </a:r>
              <a:r>
                <a:rPr lang="zh-TW" altLang="en-US" sz="1400" dirty="0"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 </a:t>
              </a:r>
              <a:r>
                <a:rPr lang="zh-TW" altLang="en-US" sz="3600" dirty="0" smtClean="0">
                  <a:solidFill>
                    <a:srgbClr val="FF0000"/>
                  </a:solidFill>
                  <a:effectLst>
                    <a:glow rad="127000">
                      <a:schemeClr val="bg1"/>
                    </a:glow>
                  </a:effectLst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程序執行</a:t>
              </a:r>
              <a:r>
                <a:rPr lang="zh-TW" altLang="en-US" sz="1400" dirty="0" smtClean="0">
                  <a:solidFill>
                    <a:srgbClr val="FF0000"/>
                  </a:solidFill>
                  <a:effectLst>
                    <a:glow rad="127000">
                      <a:schemeClr val="bg1"/>
                    </a:glow>
                  </a:effectLst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 </a:t>
              </a:r>
              <a:r>
                <a:rPr lang="zh-TW" altLang="en-US" sz="3200" dirty="0" smtClean="0">
                  <a:solidFill>
                    <a:schemeClr val="bg1"/>
                  </a:solidFill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題</a:t>
              </a:r>
              <a:endParaRPr lang="zh-TW" altLang="en-US" sz="3200" dirty="0">
                <a:solidFill>
                  <a:schemeClr val="bg1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endParaRPr>
            </a:p>
          </p:txBody>
        </p:sp>
      </p:grpSp>
      <p:pic>
        <p:nvPicPr>
          <p:cNvPr id="10" name="圖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3279" y="826434"/>
            <a:ext cx="7505700" cy="192405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15139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p:sp>
        <p:nvSpPr>
          <p:cNvPr id="11" name="文字方塊 10"/>
          <p:cNvSpPr txBox="1"/>
          <p:nvPr/>
        </p:nvSpPr>
        <p:spPr>
          <a:xfrm>
            <a:off x="755227" y="2171423"/>
            <a:ext cx="4447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dirty="0" smtClean="0">
                <a:solidFill>
                  <a:srgbClr val="00206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修改後：</a:t>
            </a:r>
            <a:r>
              <a:rPr lang="zh-TW" altLang="en-US" sz="3200" dirty="0" smtClean="0">
                <a:solidFill>
                  <a:srgbClr val="0033CC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程序執行</a:t>
            </a:r>
            <a:endParaRPr lang="zh-TW" altLang="en-US" sz="3200" dirty="0">
              <a:solidFill>
                <a:srgbClr val="0033CC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868148" y="705563"/>
            <a:ext cx="7492344" cy="14244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文字方塊 8"/>
          <p:cNvSpPr txBox="1"/>
          <p:nvPr/>
        </p:nvSpPr>
        <p:spPr>
          <a:xfrm>
            <a:off x="188259" y="70886"/>
            <a:ext cx="8813053" cy="43088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2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5-a-01 </a:t>
            </a:r>
            <a:r>
              <a:rPr lang="zh-TW" altLang="en-US" sz="22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能在具體情境中，理解乘法對加法的分配律，並運用於簡化心算。</a:t>
            </a:r>
          </a:p>
        </p:txBody>
      </p:sp>
      <p:sp>
        <p:nvSpPr>
          <p:cNvPr id="7" name="文字方塊 6"/>
          <p:cNvSpPr txBox="1"/>
          <p:nvPr/>
        </p:nvSpPr>
        <p:spPr>
          <a:xfrm>
            <a:off x="930539" y="3002420"/>
            <a:ext cx="748374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400" dirty="0">
                <a:latin typeface="+mj-ea"/>
                <a:ea typeface="+mj-ea"/>
              </a:rPr>
              <a:t>曉華每天</a:t>
            </a:r>
            <a:r>
              <a:rPr lang="zh-TW" altLang="en-US" sz="2400" dirty="0" smtClean="0">
                <a:latin typeface="+mj-ea"/>
                <a:ea typeface="+mj-ea"/>
              </a:rPr>
              <a:t>存</a:t>
            </a:r>
            <a:r>
              <a:rPr lang="en-US" altLang="zh-TW" sz="2400" b="1" dirty="0">
                <a:solidFill>
                  <a:srgbClr val="FF0000"/>
                </a:solidFill>
                <a:latin typeface="+mj-ea"/>
                <a:ea typeface="+mj-ea"/>
              </a:rPr>
              <a:t>43</a:t>
            </a:r>
            <a:r>
              <a:rPr lang="zh-TW" altLang="en-US" sz="2400" b="1" dirty="0">
                <a:solidFill>
                  <a:srgbClr val="FF0000"/>
                </a:solidFill>
                <a:latin typeface="+mj-ea"/>
                <a:ea typeface="+mj-ea"/>
              </a:rPr>
              <a:t>元</a:t>
            </a:r>
            <a:r>
              <a:rPr lang="zh-TW" altLang="en-US" sz="2400" dirty="0">
                <a:latin typeface="+mj-ea"/>
                <a:ea typeface="+mj-ea"/>
              </a:rPr>
              <a:t>，小</a:t>
            </a:r>
            <a:r>
              <a:rPr lang="zh-TW" altLang="en-US" sz="2400" dirty="0" smtClean="0">
                <a:latin typeface="+mj-ea"/>
                <a:ea typeface="+mj-ea"/>
              </a:rPr>
              <a:t>明</a:t>
            </a:r>
            <a:r>
              <a:rPr lang="zh-TW" altLang="en-US" sz="2400" b="1" dirty="0" smtClean="0">
                <a:solidFill>
                  <a:srgbClr val="FF0000"/>
                </a:solidFill>
                <a:latin typeface="+mj-ea"/>
                <a:ea typeface="+mj-ea"/>
              </a:rPr>
              <a:t>每天存</a:t>
            </a:r>
            <a:r>
              <a:rPr lang="en-US" altLang="zh-TW" sz="2400" b="1" dirty="0" smtClean="0">
                <a:solidFill>
                  <a:srgbClr val="FF0000"/>
                </a:solidFill>
                <a:latin typeface="+mj-ea"/>
                <a:ea typeface="+mj-ea"/>
              </a:rPr>
              <a:t>57</a:t>
            </a:r>
            <a:r>
              <a:rPr lang="zh-TW" altLang="en-US" sz="2400" b="1" dirty="0" smtClean="0">
                <a:solidFill>
                  <a:srgbClr val="FF0000"/>
                </a:solidFill>
                <a:latin typeface="+mj-ea"/>
                <a:ea typeface="+mj-ea"/>
              </a:rPr>
              <a:t>元</a:t>
            </a:r>
            <a:r>
              <a:rPr lang="zh-TW" altLang="en-US" sz="2400" dirty="0" smtClean="0">
                <a:latin typeface="+mj-ea"/>
                <a:ea typeface="+mj-ea"/>
              </a:rPr>
              <a:t>，兩個人</a:t>
            </a:r>
            <a:r>
              <a:rPr lang="en-US" altLang="zh-TW" sz="2400" dirty="0" smtClean="0">
                <a:latin typeface="+mj-ea"/>
                <a:ea typeface="+mj-ea"/>
              </a:rPr>
              <a:t>1</a:t>
            </a:r>
            <a:r>
              <a:rPr lang="zh-TW" altLang="en-US" sz="2400" dirty="0" smtClean="0">
                <a:latin typeface="+mj-ea"/>
                <a:ea typeface="+mj-ea"/>
              </a:rPr>
              <a:t>週</a:t>
            </a:r>
            <a:r>
              <a:rPr lang="zh-TW" altLang="en-US" sz="2400" dirty="0">
                <a:latin typeface="+mj-ea"/>
                <a:ea typeface="+mj-ea"/>
              </a:rPr>
              <a:t>後一共存了</a:t>
            </a:r>
            <a:r>
              <a:rPr lang="zh-TW" altLang="en-US" sz="2400" dirty="0" smtClean="0">
                <a:latin typeface="+mj-ea"/>
                <a:ea typeface="+mj-ea"/>
              </a:rPr>
              <a:t>多少元？</a:t>
            </a:r>
            <a:endParaRPr lang="zh-TW" altLang="en-US" sz="24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TW" altLang="en-US" sz="2400" dirty="0">
                <a:latin typeface="+mj-ea"/>
                <a:ea typeface="+mj-ea"/>
              </a:rPr>
              <a:t>① </a:t>
            </a:r>
            <a:r>
              <a:rPr lang="zh-TW" altLang="en-US" sz="2400" dirty="0" smtClean="0">
                <a:latin typeface="+mj-ea"/>
                <a:ea typeface="+mj-ea"/>
              </a:rPr>
              <a:t> </a:t>
            </a:r>
            <a:r>
              <a:rPr lang="en-US" altLang="zh-TW" sz="2400" dirty="0" smtClean="0">
                <a:latin typeface="+mj-ea"/>
                <a:ea typeface="+mj-ea"/>
              </a:rPr>
              <a:t>358            </a:t>
            </a:r>
            <a:r>
              <a:rPr lang="en-US" altLang="zh-TW" sz="2400" dirty="0">
                <a:latin typeface="+mj-ea"/>
                <a:ea typeface="+mj-ea"/>
              </a:rPr>
              <a:t>② </a:t>
            </a:r>
            <a:r>
              <a:rPr lang="en-US" altLang="zh-TW" sz="2400" dirty="0" smtClean="0">
                <a:latin typeface="+mj-ea"/>
                <a:ea typeface="+mj-ea"/>
              </a:rPr>
              <a:t> 442</a:t>
            </a:r>
            <a:endParaRPr lang="en-US" altLang="zh-TW" sz="24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zh-TW" sz="2400" dirty="0">
                <a:latin typeface="+mj-ea"/>
                <a:ea typeface="+mj-ea"/>
              </a:rPr>
              <a:t>③ </a:t>
            </a:r>
            <a:r>
              <a:rPr lang="en-US" altLang="zh-TW" sz="2400" dirty="0" smtClean="0">
                <a:latin typeface="+mj-ea"/>
                <a:ea typeface="+mj-ea"/>
              </a:rPr>
              <a:t> 690            ④  700</a:t>
            </a:r>
            <a:endParaRPr lang="en-US" altLang="zh-TW" sz="2400" dirty="0">
              <a:latin typeface="+mj-ea"/>
              <a:ea typeface="+mj-ea"/>
            </a:endParaRPr>
          </a:p>
        </p:txBody>
      </p:sp>
      <p:sp>
        <p:nvSpPr>
          <p:cNvPr id="3" name="矩形圖說文字 2"/>
          <p:cNvSpPr/>
          <p:nvPr/>
        </p:nvSpPr>
        <p:spPr>
          <a:xfrm>
            <a:off x="2437396" y="5188924"/>
            <a:ext cx="2235013" cy="628286"/>
          </a:xfrm>
          <a:prstGeom prst="wedgeRectCallout">
            <a:avLst>
              <a:gd name="adj1" fmla="val -66072"/>
              <a:gd name="adj2" fmla="val -147247"/>
            </a:avLst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3600" dirty="0" smtClean="0"/>
              <a:t>57</a:t>
            </a:r>
            <a:r>
              <a:rPr lang="zh-TW" altLang="en-US" sz="3600" dirty="0" smtClean="0"/>
              <a:t>＋</a:t>
            </a:r>
            <a:r>
              <a:rPr lang="en-US" altLang="zh-TW" sz="3600" dirty="0" smtClean="0"/>
              <a:t>43×7</a:t>
            </a:r>
            <a:endParaRPr lang="zh-TW" altLang="en-US" sz="3600" dirty="0"/>
          </a:p>
        </p:txBody>
      </p:sp>
      <p:sp>
        <p:nvSpPr>
          <p:cNvPr id="10" name="矩形圖說文字 9"/>
          <p:cNvSpPr/>
          <p:nvPr/>
        </p:nvSpPr>
        <p:spPr>
          <a:xfrm>
            <a:off x="5202842" y="3826465"/>
            <a:ext cx="2235013" cy="628286"/>
          </a:xfrm>
          <a:prstGeom prst="wedgeRectCallout">
            <a:avLst>
              <a:gd name="adj1" fmla="val -105180"/>
              <a:gd name="adj2" fmla="val 51799"/>
            </a:avLst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3600" dirty="0" smtClean="0"/>
              <a:t>43</a:t>
            </a:r>
            <a:r>
              <a:rPr lang="zh-TW" altLang="en-US" sz="3600" dirty="0" smtClean="0"/>
              <a:t>＋</a:t>
            </a:r>
            <a:r>
              <a:rPr lang="en-US" altLang="zh-TW" sz="3600" dirty="0" smtClean="0"/>
              <a:t>57×7</a:t>
            </a:r>
            <a:endParaRPr lang="zh-TW" altLang="en-US" sz="3600" dirty="0"/>
          </a:p>
        </p:txBody>
      </p:sp>
      <p:sp>
        <p:nvSpPr>
          <p:cNvPr id="12" name="矩形圖說文字 11"/>
          <p:cNvSpPr/>
          <p:nvPr/>
        </p:nvSpPr>
        <p:spPr>
          <a:xfrm>
            <a:off x="1539582" y="5554915"/>
            <a:ext cx="4030639" cy="628286"/>
          </a:xfrm>
          <a:prstGeom prst="wedgeRectCallout">
            <a:avLst>
              <a:gd name="adj1" fmla="val -43261"/>
              <a:gd name="adj2" fmla="val -113001"/>
            </a:avLst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3600" dirty="0" smtClean="0"/>
              <a:t>43×7</a:t>
            </a:r>
            <a:r>
              <a:rPr lang="zh-TW" altLang="en-US" sz="3600" dirty="0" smtClean="0"/>
              <a:t>＋</a:t>
            </a:r>
            <a:r>
              <a:rPr lang="en-US" altLang="zh-TW" sz="3600" dirty="0" smtClean="0"/>
              <a:t>57×7</a:t>
            </a:r>
            <a:r>
              <a:rPr lang="zh-TW" altLang="en-US" sz="2000" b="1" dirty="0" smtClean="0">
                <a:latin typeface="+mj-ea"/>
                <a:ea typeface="+mj-ea"/>
              </a:rPr>
              <a:t>（計算錯誤）</a:t>
            </a:r>
            <a:endParaRPr lang="zh-TW" altLang="en-US" sz="2000" b="1" dirty="0">
              <a:latin typeface="+mj-ea"/>
              <a:ea typeface="+mj-ea"/>
            </a:endParaRPr>
          </a:p>
        </p:txBody>
      </p:sp>
      <p:sp>
        <p:nvSpPr>
          <p:cNvPr id="13" name="矩形圖說文字 12"/>
          <p:cNvSpPr/>
          <p:nvPr/>
        </p:nvSpPr>
        <p:spPr>
          <a:xfrm>
            <a:off x="5202841" y="4630610"/>
            <a:ext cx="2381300" cy="628286"/>
          </a:xfrm>
          <a:prstGeom prst="wedgeRectCallout">
            <a:avLst>
              <a:gd name="adj1" fmla="val -101570"/>
              <a:gd name="adj2" fmla="val 13275"/>
            </a:avLst>
          </a:pr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3600" dirty="0"/>
              <a:t>(</a:t>
            </a:r>
            <a:r>
              <a:rPr lang="en-US" altLang="zh-TW" sz="3600" dirty="0" smtClean="0"/>
              <a:t>43</a:t>
            </a:r>
            <a:r>
              <a:rPr lang="zh-TW" altLang="en-US" sz="3600" dirty="0" smtClean="0"/>
              <a:t>＋</a:t>
            </a:r>
            <a:r>
              <a:rPr lang="en-US" altLang="zh-TW" sz="3600" dirty="0" smtClean="0"/>
              <a:t>57)×7</a:t>
            </a:r>
            <a:endParaRPr lang="zh-TW" altLang="en-US" sz="3600" dirty="0"/>
          </a:p>
        </p:txBody>
      </p:sp>
    </p:spTree>
    <p:extLst>
      <p:ext uri="{BB962C8B-B14F-4D97-AF65-F5344CB8AC3E}">
        <p14:creationId xmlns:p14="http://schemas.microsoft.com/office/powerpoint/2010/main" val="753854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10" grpId="0" animBg="1"/>
      <p:bldP spid="10" grpId="1" animBg="1"/>
      <p:bldP spid="12" grpId="0" animBg="1"/>
      <p:bldP spid="12" grpId="1" animBg="1"/>
      <p:bldP spid="1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p:pic>
        <p:nvPicPr>
          <p:cNvPr id="4" name="圖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300" y="3299131"/>
            <a:ext cx="5844824" cy="2792293"/>
          </a:xfrm>
          <a:prstGeom prst="rect">
            <a:avLst/>
          </a:prstGeom>
        </p:spPr>
      </p:pic>
      <p:sp>
        <p:nvSpPr>
          <p:cNvPr id="6" name="文字方塊 5"/>
          <p:cNvSpPr txBox="1"/>
          <p:nvPr/>
        </p:nvSpPr>
        <p:spPr>
          <a:xfrm>
            <a:off x="3619500" y="3987391"/>
            <a:ext cx="68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  <a:sym typeface="Wingdings" panose="05000000000000000000" pitchFamily="2" charset="2"/>
              </a:rPr>
              <a:t></a:t>
            </a:r>
            <a:endParaRPr lang="zh-TW" altLang="en-US" sz="4000" dirty="0">
              <a:solidFill>
                <a:srgbClr val="FF0000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pic>
        <p:nvPicPr>
          <p:cNvPr id="8" name="圖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8049" y="728683"/>
            <a:ext cx="7632384" cy="146628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文字方塊 8"/>
          <p:cNvSpPr txBox="1"/>
          <p:nvPr/>
        </p:nvSpPr>
        <p:spPr>
          <a:xfrm>
            <a:off x="94129" y="70886"/>
            <a:ext cx="8982632" cy="43088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2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5-a-02</a:t>
            </a:r>
            <a:r>
              <a:rPr lang="zh-TW" altLang="en-US" sz="22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能熟練整數四則混合計算。</a:t>
            </a:r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538175"/>
              </p:ext>
            </p:extLst>
          </p:nvPr>
        </p:nvGraphicFramePr>
        <p:xfrm>
          <a:off x="6985743" y="3884134"/>
          <a:ext cx="1381096" cy="9144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38109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baseline="0" dirty="0" smtClean="0"/>
                        <a:t> </a:t>
                      </a:r>
                      <a:r>
                        <a:rPr lang="zh-TW" altLang="en-US" sz="2400" baseline="0" dirty="0" smtClean="0"/>
                        <a:t>通過率</a:t>
                      </a:r>
                      <a:endParaRPr lang="zh-TW" altLang="en-US" sz="2400" dirty="0">
                        <a:latin typeface="+mj-ea"/>
                        <a:ea typeface="+mj-ea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 smtClean="0"/>
                        <a:t>0.55</a:t>
                      </a:r>
                      <a:endParaRPr lang="zh-TW" altLang="en-US" sz="2400" dirty="0">
                        <a:latin typeface="+mj-ea"/>
                        <a:ea typeface="+mj-ea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9404693"/>
              </p:ext>
            </p:extLst>
          </p:nvPr>
        </p:nvGraphicFramePr>
        <p:xfrm>
          <a:off x="6985743" y="5139193"/>
          <a:ext cx="1381096" cy="9144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38109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baseline="0" dirty="0" smtClean="0"/>
                        <a:t> </a:t>
                      </a:r>
                      <a:r>
                        <a:rPr lang="zh-TW" altLang="en-US" sz="2400" baseline="0" dirty="0" smtClean="0"/>
                        <a:t>鑑別度</a:t>
                      </a:r>
                      <a:endParaRPr lang="zh-TW" altLang="en-US" sz="2400" dirty="0">
                        <a:latin typeface="+mj-ea"/>
                        <a:ea typeface="+mj-e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 smtClean="0"/>
                        <a:t>0.58</a:t>
                      </a:r>
                      <a:endParaRPr lang="zh-TW" altLang="en-US" sz="2400" dirty="0">
                        <a:latin typeface="+mj-ea"/>
                        <a:ea typeface="+mj-ea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5219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049" y="728683"/>
            <a:ext cx="7632384" cy="146628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文字方塊 6"/>
          <p:cNvSpPr txBox="1"/>
          <p:nvPr/>
        </p:nvSpPr>
        <p:spPr>
          <a:xfrm>
            <a:off x="94129" y="70886"/>
            <a:ext cx="8982632" cy="43088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2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5-a-02</a:t>
            </a:r>
            <a:r>
              <a:rPr lang="zh-TW" altLang="en-US" sz="22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能熟練整數四則混合計算。</a:t>
            </a:r>
          </a:p>
        </p:txBody>
      </p:sp>
      <p:sp>
        <p:nvSpPr>
          <p:cNvPr id="3" name="橢圓 2"/>
          <p:cNvSpPr/>
          <p:nvPr/>
        </p:nvSpPr>
        <p:spPr>
          <a:xfrm>
            <a:off x="2205317" y="1573306"/>
            <a:ext cx="618565" cy="53788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11" name="群組 10"/>
          <p:cNvGrpSpPr/>
          <p:nvPr/>
        </p:nvGrpSpPr>
        <p:grpSpPr>
          <a:xfrm>
            <a:off x="2259104" y="2111188"/>
            <a:ext cx="5755341" cy="1189893"/>
            <a:chOff x="2259104" y="2111188"/>
            <a:chExt cx="5755341" cy="1189893"/>
          </a:xfrm>
        </p:grpSpPr>
        <p:sp>
          <p:nvSpPr>
            <p:cNvPr id="2" name="文字方塊 1"/>
            <p:cNvSpPr txBox="1"/>
            <p:nvPr/>
          </p:nvSpPr>
          <p:spPr>
            <a:xfrm>
              <a:off x="2259104" y="2716306"/>
              <a:ext cx="5755341" cy="584775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zh-TW" sz="3200" dirty="0">
                  <a:latin typeface="+mj-ea"/>
                  <a:ea typeface="+mj-ea"/>
                </a:rPr>
                <a:t>32</a:t>
              </a:r>
              <a:r>
                <a:rPr lang="zh-TW" altLang="zh-TW" sz="3200" dirty="0">
                  <a:latin typeface="+mj-ea"/>
                  <a:ea typeface="+mj-ea"/>
                </a:rPr>
                <a:t>＋</a:t>
              </a:r>
              <a:r>
                <a:rPr lang="en-US" altLang="zh-TW" sz="3200" dirty="0">
                  <a:latin typeface="+mj-ea"/>
                  <a:ea typeface="+mj-ea"/>
                </a:rPr>
                <a:t>8÷</a:t>
              </a:r>
              <a:r>
                <a:rPr lang="en-US" altLang="zh-TW" sz="3200" b="1" dirty="0">
                  <a:solidFill>
                    <a:srgbClr val="FF0000"/>
                  </a:solidFill>
                  <a:latin typeface="+mj-ea"/>
                  <a:ea typeface="+mj-ea"/>
                </a:rPr>
                <a:t>2×4</a:t>
              </a:r>
              <a:r>
                <a:rPr lang="zh-TW" altLang="zh-TW" sz="3200" dirty="0" smtClean="0">
                  <a:latin typeface="+mj-ea"/>
                  <a:ea typeface="+mj-ea"/>
                </a:rPr>
                <a:t>＝</a:t>
              </a:r>
              <a:r>
                <a:rPr lang="en-US" altLang="zh-TW" sz="3200" dirty="0">
                  <a:latin typeface="+mj-ea"/>
                </a:rPr>
                <a:t> 32</a:t>
              </a:r>
              <a:r>
                <a:rPr lang="zh-TW" altLang="zh-TW" sz="3200" dirty="0">
                  <a:latin typeface="+mj-ea"/>
                </a:rPr>
                <a:t>＋</a:t>
              </a:r>
              <a:r>
                <a:rPr lang="en-US" altLang="zh-TW" sz="3200" dirty="0" smtClean="0">
                  <a:latin typeface="+mj-ea"/>
                </a:rPr>
                <a:t>8÷</a:t>
              </a:r>
              <a:r>
                <a:rPr lang="en-US" altLang="zh-TW" sz="3200" b="1" dirty="0" smtClean="0">
                  <a:solidFill>
                    <a:srgbClr val="FF0000"/>
                  </a:solidFill>
                  <a:latin typeface="+mj-ea"/>
                </a:rPr>
                <a:t>8</a:t>
              </a:r>
              <a:r>
                <a:rPr lang="zh-TW" altLang="zh-TW" sz="3200" dirty="0" smtClean="0">
                  <a:latin typeface="+mj-ea"/>
                </a:rPr>
                <a:t> ＝</a:t>
              </a:r>
              <a:r>
                <a:rPr lang="en-US" altLang="zh-TW" sz="3200" dirty="0" smtClean="0">
                  <a:latin typeface="+mj-ea"/>
                </a:rPr>
                <a:t>33</a:t>
              </a:r>
              <a:endParaRPr lang="zh-TW" altLang="en-US" sz="3200" dirty="0">
                <a:latin typeface="+mj-ea"/>
                <a:ea typeface="+mj-ea"/>
              </a:endParaRPr>
            </a:p>
          </p:txBody>
        </p:sp>
        <p:cxnSp>
          <p:nvCxnSpPr>
            <p:cNvPr id="10" name="直線單箭頭接點 9"/>
            <p:cNvCxnSpPr>
              <a:stCxn id="3" idx="4"/>
            </p:cNvCxnSpPr>
            <p:nvPr/>
          </p:nvCxnSpPr>
          <p:spPr>
            <a:xfrm flipH="1">
              <a:off x="2501153" y="2111188"/>
              <a:ext cx="13447" cy="605118"/>
            </a:xfrm>
            <a:prstGeom prst="straightConnector1">
              <a:avLst/>
            </a:prstGeom>
            <a:ln w="28575">
              <a:solidFill>
                <a:srgbClr val="0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橢圓 11"/>
          <p:cNvSpPr/>
          <p:nvPr/>
        </p:nvSpPr>
        <p:spPr>
          <a:xfrm>
            <a:off x="3881185" y="1591748"/>
            <a:ext cx="618565" cy="53788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13" name="群組 12"/>
          <p:cNvGrpSpPr/>
          <p:nvPr/>
        </p:nvGrpSpPr>
        <p:grpSpPr>
          <a:xfrm>
            <a:off x="2259104" y="2129630"/>
            <a:ext cx="5755341" cy="2066228"/>
            <a:chOff x="2259104" y="1234853"/>
            <a:chExt cx="5755341" cy="2066228"/>
          </a:xfrm>
        </p:grpSpPr>
        <p:sp>
          <p:nvSpPr>
            <p:cNvPr id="14" name="文字方塊 13"/>
            <p:cNvSpPr txBox="1"/>
            <p:nvPr/>
          </p:nvSpPr>
          <p:spPr>
            <a:xfrm>
              <a:off x="2259104" y="2716306"/>
              <a:ext cx="5755341" cy="584775"/>
            </a:xfrm>
            <a:prstGeom prst="rect">
              <a:avLst/>
            </a:prstGeom>
            <a:solidFill>
              <a:srgbClr val="FF0000"/>
            </a:solidFill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zh-TW" sz="3200" dirty="0">
                  <a:latin typeface="+mj-ea"/>
                  <a:ea typeface="+mj-ea"/>
                </a:rPr>
                <a:t>32</a:t>
              </a:r>
              <a:r>
                <a:rPr lang="zh-TW" altLang="zh-TW" sz="3200" dirty="0">
                  <a:solidFill>
                    <a:schemeClr val="bg1"/>
                  </a:solidFill>
                  <a:latin typeface="+mj-ea"/>
                  <a:ea typeface="+mj-ea"/>
                </a:rPr>
                <a:t>＋</a:t>
              </a:r>
              <a:r>
                <a:rPr lang="en-US" altLang="zh-TW" sz="3200" dirty="0">
                  <a:solidFill>
                    <a:schemeClr val="bg1"/>
                  </a:solidFill>
                  <a:latin typeface="+mj-ea"/>
                  <a:ea typeface="+mj-ea"/>
                </a:rPr>
                <a:t>8÷2×4</a:t>
              </a:r>
              <a:r>
                <a:rPr lang="zh-TW" altLang="zh-TW" sz="3200" dirty="0" smtClean="0">
                  <a:solidFill>
                    <a:schemeClr val="bg1"/>
                  </a:solidFill>
                  <a:latin typeface="+mj-ea"/>
                  <a:ea typeface="+mj-ea"/>
                </a:rPr>
                <a:t>＝</a:t>
              </a:r>
              <a:r>
                <a:rPr lang="en-US" altLang="zh-TW" sz="3200" dirty="0">
                  <a:solidFill>
                    <a:schemeClr val="bg1"/>
                  </a:solidFill>
                  <a:latin typeface="+mj-ea"/>
                </a:rPr>
                <a:t> 32</a:t>
              </a:r>
              <a:r>
                <a:rPr lang="zh-TW" altLang="zh-TW" sz="3200" dirty="0" smtClean="0">
                  <a:solidFill>
                    <a:schemeClr val="bg1"/>
                  </a:solidFill>
                  <a:latin typeface="+mj-ea"/>
                </a:rPr>
                <a:t>＋</a:t>
              </a:r>
              <a:r>
                <a:rPr lang="en-US" altLang="zh-TW" sz="3200" dirty="0" smtClean="0">
                  <a:solidFill>
                    <a:schemeClr val="bg1"/>
                  </a:solidFill>
                  <a:latin typeface="+mj-ea"/>
                </a:rPr>
                <a:t>16</a:t>
              </a:r>
              <a:r>
                <a:rPr lang="zh-TW" altLang="zh-TW" sz="3200" dirty="0" smtClean="0">
                  <a:solidFill>
                    <a:schemeClr val="bg1"/>
                  </a:solidFill>
                  <a:latin typeface="+mj-ea"/>
                </a:rPr>
                <a:t> ＝</a:t>
              </a:r>
              <a:r>
                <a:rPr lang="en-US" altLang="zh-TW" sz="3200" dirty="0" smtClean="0">
                  <a:solidFill>
                    <a:schemeClr val="bg1"/>
                  </a:solidFill>
                  <a:latin typeface="+mj-ea"/>
                </a:rPr>
                <a:t>48</a:t>
              </a:r>
              <a:endParaRPr lang="zh-TW" altLang="en-US" sz="3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cxnSp>
          <p:nvCxnSpPr>
            <p:cNvPr id="15" name="直線單箭頭接點 14"/>
            <p:cNvCxnSpPr>
              <a:stCxn id="12" idx="4"/>
            </p:cNvCxnSpPr>
            <p:nvPr/>
          </p:nvCxnSpPr>
          <p:spPr>
            <a:xfrm flipH="1">
              <a:off x="4185986" y="1234853"/>
              <a:ext cx="4482" cy="150885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群組 16"/>
          <p:cNvGrpSpPr/>
          <p:nvPr/>
        </p:nvGrpSpPr>
        <p:grpSpPr>
          <a:xfrm>
            <a:off x="2259104" y="2129630"/>
            <a:ext cx="5755341" cy="3029046"/>
            <a:chOff x="2259104" y="272035"/>
            <a:chExt cx="5755341" cy="3029046"/>
          </a:xfrm>
        </p:grpSpPr>
        <p:sp>
          <p:nvSpPr>
            <p:cNvPr id="18" name="文字方塊 17"/>
            <p:cNvSpPr txBox="1"/>
            <p:nvPr/>
          </p:nvSpPr>
          <p:spPr>
            <a:xfrm>
              <a:off x="2259104" y="2716306"/>
              <a:ext cx="5755341" cy="584775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zh-TW" sz="3200" b="1" dirty="0">
                  <a:solidFill>
                    <a:srgbClr val="FF0000"/>
                  </a:solidFill>
                  <a:latin typeface="+mj-ea"/>
                  <a:ea typeface="+mj-ea"/>
                </a:rPr>
                <a:t>32</a:t>
              </a:r>
              <a:r>
                <a:rPr lang="zh-TW" altLang="zh-TW" sz="3200" b="1" dirty="0">
                  <a:solidFill>
                    <a:srgbClr val="FF0000"/>
                  </a:solidFill>
                  <a:latin typeface="+mj-ea"/>
                  <a:ea typeface="+mj-ea"/>
                </a:rPr>
                <a:t>＋</a:t>
              </a:r>
              <a:r>
                <a:rPr lang="en-US" altLang="zh-TW" sz="3200" b="1" dirty="0">
                  <a:solidFill>
                    <a:srgbClr val="FF0000"/>
                  </a:solidFill>
                  <a:latin typeface="+mj-ea"/>
                  <a:ea typeface="+mj-ea"/>
                </a:rPr>
                <a:t>8</a:t>
              </a:r>
              <a:r>
                <a:rPr lang="en-US" altLang="zh-TW" sz="3200" dirty="0">
                  <a:latin typeface="+mj-ea"/>
                  <a:ea typeface="+mj-ea"/>
                </a:rPr>
                <a:t>÷2×4</a:t>
              </a:r>
              <a:r>
                <a:rPr lang="zh-TW" altLang="zh-TW" sz="3200" dirty="0">
                  <a:latin typeface="+mj-ea"/>
                  <a:ea typeface="+mj-ea"/>
                </a:rPr>
                <a:t>＝</a:t>
              </a:r>
              <a:r>
                <a:rPr lang="en-US" altLang="zh-TW" sz="3200" dirty="0">
                  <a:latin typeface="+mj-ea"/>
                  <a:ea typeface="+mj-ea"/>
                </a:rPr>
                <a:t> </a:t>
              </a:r>
              <a:r>
                <a:rPr lang="en-US" altLang="zh-TW" sz="3200" b="1" dirty="0">
                  <a:solidFill>
                    <a:srgbClr val="FF0000"/>
                  </a:solidFill>
                  <a:latin typeface="+mj-ea"/>
                  <a:ea typeface="+mj-ea"/>
                </a:rPr>
                <a:t>40</a:t>
              </a:r>
              <a:r>
                <a:rPr lang="en-US" altLang="zh-TW" sz="3200" dirty="0" smtClean="0">
                  <a:latin typeface="+mj-ea"/>
                </a:rPr>
                <a:t> ÷ 2 × 4</a:t>
              </a:r>
              <a:r>
                <a:rPr lang="zh-TW" altLang="zh-TW" sz="3200" dirty="0" smtClean="0">
                  <a:latin typeface="+mj-ea"/>
                </a:rPr>
                <a:t>＝</a:t>
              </a:r>
              <a:r>
                <a:rPr lang="en-US" altLang="zh-TW" sz="3200" dirty="0" smtClean="0">
                  <a:latin typeface="+mj-ea"/>
                </a:rPr>
                <a:t>80</a:t>
              </a:r>
              <a:endParaRPr lang="zh-TW" altLang="en-US" sz="3200" dirty="0">
                <a:latin typeface="+mj-ea"/>
                <a:ea typeface="+mj-ea"/>
              </a:endParaRPr>
            </a:p>
          </p:txBody>
        </p:sp>
        <p:cxnSp>
          <p:nvCxnSpPr>
            <p:cNvPr id="19" name="直線單箭頭接點 18"/>
            <p:cNvCxnSpPr>
              <a:stCxn id="20" idx="4"/>
            </p:cNvCxnSpPr>
            <p:nvPr/>
          </p:nvCxnSpPr>
          <p:spPr>
            <a:xfrm>
              <a:off x="5916706" y="272035"/>
              <a:ext cx="1" cy="2444271"/>
            </a:xfrm>
            <a:prstGeom prst="straightConnector1">
              <a:avLst/>
            </a:prstGeom>
            <a:ln w="28575">
              <a:solidFill>
                <a:srgbClr val="0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橢圓 19"/>
          <p:cNvSpPr/>
          <p:nvPr/>
        </p:nvSpPr>
        <p:spPr>
          <a:xfrm>
            <a:off x="5607423" y="1591748"/>
            <a:ext cx="618565" cy="53788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26" name="群組 25"/>
          <p:cNvGrpSpPr/>
          <p:nvPr/>
        </p:nvGrpSpPr>
        <p:grpSpPr>
          <a:xfrm>
            <a:off x="2263587" y="2162298"/>
            <a:ext cx="6275295" cy="3995939"/>
            <a:chOff x="2259104" y="-694858"/>
            <a:chExt cx="6275295" cy="3995939"/>
          </a:xfrm>
        </p:grpSpPr>
        <p:sp>
          <p:nvSpPr>
            <p:cNvPr id="27" name="文字方塊 26"/>
            <p:cNvSpPr txBox="1"/>
            <p:nvPr/>
          </p:nvSpPr>
          <p:spPr>
            <a:xfrm>
              <a:off x="2259104" y="2716306"/>
              <a:ext cx="6275295" cy="584775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zh-TW" sz="3200" dirty="0">
                  <a:latin typeface="+mj-ea"/>
                  <a:ea typeface="+mj-ea"/>
                </a:rPr>
                <a:t>32</a:t>
              </a:r>
              <a:r>
                <a:rPr lang="zh-TW" altLang="zh-TW" sz="3200" dirty="0">
                  <a:latin typeface="+mj-ea"/>
                  <a:ea typeface="+mj-ea"/>
                </a:rPr>
                <a:t>＋</a:t>
              </a:r>
              <a:r>
                <a:rPr lang="en-US" altLang="zh-TW" sz="3200" b="1" dirty="0">
                  <a:solidFill>
                    <a:srgbClr val="FF0000"/>
                  </a:solidFill>
                  <a:latin typeface="+mj-ea"/>
                  <a:ea typeface="+mj-ea"/>
                </a:rPr>
                <a:t>8÷2</a:t>
              </a:r>
              <a:r>
                <a:rPr lang="en-US" altLang="zh-TW" sz="3200" dirty="0">
                  <a:latin typeface="+mj-ea"/>
                  <a:ea typeface="+mj-ea"/>
                </a:rPr>
                <a:t>×4</a:t>
              </a:r>
              <a:r>
                <a:rPr lang="zh-TW" altLang="zh-TW" sz="3200" dirty="0">
                  <a:latin typeface="+mj-ea"/>
                  <a:ea typeface="+mj-ea"/>
                </a:rPr>
                <a:t>＝</a:t>
              </a:r>
              <a:r>
                <a:rPr lang="en-US" altLang="zh-TW" sz="3200" dirty="0">
                  <a:latin typeface="+mj-ea"/>
                  <a:ea typeface="+mj-ea"/>
                </a:rPr>
                <a:t> </a:t>
              </a:r>
              <a:r>
                <a:rPr lang="en-US" altLang="zh-TW" sz="3200" b="1" dirty="0" smtClean="0">
                  <a:solidFill>
                    <a:srgbClr val="FF0000"/>
                  </a:solidFill>
                  <a:latin typeface="+mj-ea"/>
                </a:rPr>
                <a:t>32+4</a:t>
              </a:r>
              <a:r>
                <a:rPr lang="en-US" altLang="zh-TW" sz="3200" dirty="0" smtClean="0">
                  <a:latin typeface="+mj-ea"/>
                </a:rPr>
                <a:t> × 4</a:t>
              </a:r>
              <a:r>
                <a:rPr lang="zh-TW" altLang="zh-TW" sz="3200" dirty="0" smtClean="0">
                  <a:latin typeface="+mj-ea"/>
                </a:rPr>
                <a:t>＝</a:t>
              </a:r>
              <a:r>
                <a:rPr lang="en-US" altLang="zh-TW" sz="3200" b="1" dirty="0" smtClean="0">
                  <a:solidFill>
                    <a:srgbClr val="FF0000"/>
                  </a:solidFill>
                  <a:latin typeface="+mj-ea"/>
                </a:rPr>
                <a:t>36</a:t>
              </a:r>
              <a:r>
                <a:rPr lang="en-US" altLang="zh-TW" sz="3200" dirty="0">
                  <a:latin typeface="+mj-ea"/>
                </a:rPr>
                <a:t> × 4</a:t>
              </a:r>
              <a:endParaRPr lang="zh-TW" altLang="en-US" sz="3200" dirty="0">
                <a:latin typeface="+mj-ea"/>
                <a:ea typeface="+mj-ea"/>
              </a:endParaRPr>
            </a:p>
          </p:txBody>
        </p:sp>
        <p:cxnSp>
          <p:nvCxnSpPr>
            <p:cNvPr id="28" name="直線單箭頭接點 27"/>
            <p:cNvCxnSpPr/>
            <p:nvPr/>
          </p:nvCxnSpPr>
          <p:spPr>
            <a:xfrm>
              <a:off x="7744945" y="-694858"/>
              <a:ext cx="0" cy="3425369"/>
            </a:xfrm>
            <a:prstGeom prst="straightConnector1">
              <a:avLst/>
            </a:prstGeom>
            <a:ln w="28575">
              <a:solidFill>
                <a:srgbClr val="0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橢圓 28"/>
          <p:cNvSpPr/>
          <p:nvPr/>
        </p:nvSpPr>
        <p:spPr>
          <a:xfrm>
            <a:off x="7413250" y="1610436"/>
            <a:ext cx="618565" cy="53788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53381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12" grpId="0" animBg="1"/>
      <p:bldP spid="12" grpId="1" animBg="1"/>
      <p:bldP spid="20" grpId="0" animBg="1"/>
      <p:bldP spid="20" grpId="1" animBg="1"/>
      <p:bldP spid="29" grpId="0" animBg="1"/>
      <p:bldP spid="29" grpId="1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656271" y="662622"/>
            <a:ext cx="7873367" cy="566103"/>
            <a:chOff x="0" y="0"/>
            <a:chExt cx="4802521" cy="361150"/>
          </a:xfrm>
        </p:grpSpPr>
        <p:sp>
          <p:nvSpPr>
            <p:cNvPr id="3" name="矩形 2"/>
            <p:cNvSpPr/>
            <p:nvPr/>
          </p:nvSpPr>
          <p:spPr>
            <a:xfrm>
              <a:off x="0" y="0"/>
              <a:ext cx="1267865" cy="36115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zh-TW" sz="2800" kern="100">
                  <a:effectLst/>
                  <a:ea typeface="華康中特圓體" panose="020F0809000000000000" pitchFamily="49" charset="-120"/>
                  <a:cs typeface="Times New Roman" panose="02020603050405020304" pitchFamily="18" charset="0"/>
                </a:rPr>
                <a:t>命題實作單</a:t>
              </a:r>
              <a:endParaRPr lang="zh-TW" sz="2000" kern="100">
                <a:effectLst/>
                <a:ea typeface="新細明體" panose="02020500000000000000" pitchFamily="18" charset="-120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1267718" y="0"/>
              <a:ext cx="3534803" cy="36115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TW" sz="2800" kern="100">
                  <a:effectLst/>
                  <a:ea typeface="華康中特圓體" panose="020F0809000000000000" pitchFamily="49" charset="-120"/>
                  <a:cs typeface="Times New Roman" panose="02020603050405020304" pitchFamily="18" charset="0"/>
                </a:rPr>
                <a:t>三角形、平行四邊形與梯形的面積</a:t>
              </a:r>
              <a:endParaRPr lang="zh-TW" sz="2000" kern="100">
                <a:effectLst/>
                <a:ea typeface="新細明體" panose="02020500000000000000" pitchFamily="18" charset="-120"/>
                <a:cs typeface="Times New Roman" panose="02020603050405020304" pitchFamily="18" charset="0"/>
              </a:endParaRPr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1206393" y="138313"/>
              <a:ext cx="215153" cy="99892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TW" altLang="en-US" sz="3200"/>
            </a:p>
          </p:txBody>
        </p:sp>
      </p:grpSp>
      <p:pic>
        <p:nvPicPr>
          <p:cNvPr id="6" name="圖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612" y="3411722"/>
            <a:ext cx="2676474" cy="3561874"/>
          </a:xfrm>
          <a:prstGeom prst="rect">
            <a:avLst/>
          </a:prstGeom>
        </p:spPr>
      </p:pic>
      <p:grpSp>
        <p:nvGrpSpPr>
          <p:cNvPr id="7" name="群組 6"/>
          <p:cNvGrpSpPr/>
          <p:nvPr/>
        </p:nvGrpSpPr>
        <p:grpSpPr>
          <a:xfrm>
            <a:off x="2285580" y="1532425"/>
            <a:ext cx="6066164" cy="3225313"/>
            <a:chOff x="1508171" y="1108806"/>
            <a:chExt cx="6066164" cy="3649674"/>
          </a:xfrm>
        </p:grpSpPr>
        <p:sp>
          <p:nvSpPr>
            <p:cNvPr id="8" name="雲朵形圖說文字 7"/>
            <p:cNvSpPr/>
            <p:nvPr/>
          </p:nvSpPr>
          <p:spPr>
            <a:xfrm>
              <a:off x="1508171" y="1108806"/>
              <a:ext cx="6066164" cy="3649674"/>
            </a:xfrm>
            <a:prstGeom prst="cloudCallout">
              <a:avLst>
                <a:gd name="adj1" fmla="val -52257"/>
                <a:gd name="adj2" fmla="val 45646"/>
              </a:avLst>
            </a:prstGeom>
            <a:gradFill>
              <a:gsLst>
                <a:gs pos="0">
                  <a:srgbClr val="FFFF00"/>
                </a:gs>
                <a:gs pos="100000">
                  <a:srgbClr val="FF0000"/>
                </a:gs>
              </a:gsLst>
              <a:lin ang="5400000" scaled="1"/>
            </a:gradFill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" name="文字方塊 8"/>
            <p:cNvSpPr txBox="1"/>
            <p:nvPr/>
          </p:nvSpPr>
          <p:spPr>
            <a:xfrm>
              <a:off x="2258566" y="1682392"/>
              <a:ext cx="4808656" cy="22129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TW" sz="2800" dirty="0">
                  <a:solidFill>
                    <a:srgbClr val="000000"/>
                  </a:solidFill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5-s-05</a:t>
              </a:r>
              <a:r>
                <a:rPr lang="zh-TW" altLang="en-US" sz="2800" dirty="0">
                  <a:solidFill>
                    <a:srgbClr val="000000"/>
                  </a:solidFill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能運用切割重組，理解三角形、平行四邊形與梯形的面積公式。（同</a:t>
              </a:r>
              <a:r>
                <a:rPr lang="en-US" altLang="zh-TW" sz="2800" dirty="0">
                  <a:solidFill>
                    <a:srgbClr val="000000"/>
                  </a:solidFill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5-n-18</a:t>
              </a:r>
              <a:r>
                <a:rPr lang="zh-TW" altLang="en-US" sz="2800" dirty="0">
                  <a:solidFill>
                    <a:srgbClr val="000000"/>
                  </a:solidFill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22341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p:sp>
        <p:nvSpPr>
          <p:cNvPr id="6" name="文字方塊 5"/>
          <p:cNvSpPr txBox="1"/>
          <p:nvPr/>
        </p:nvSpPr>
        <p:spPr>
          <a:xfrm>
            <a:off x="638612" y="1771431"/>
            <a:ext cx="6205101" cy="1985159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下列有甲、乙、丙、丁四個圖，哪個圖的</a:t>
            </a:r>
            <a:r>
              <a:rPr lang="zh-TW" altLang="en-US" sz="2800" spc="-12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灰色面積</a:t>
            </a:r>
            <a:r>
              <a:rPr lang="zh-TW" altLang="en-US" sz="28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與右圖長方形的面積不同</a:t>
            </a:r>
            <a:r>
              <a:rPr lang="zh-TW" altLang="en-US" sz="2800" spc="-12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2800" spc="-12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①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甲    ②乙    ③丙    ④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丁</a:t>
            </a: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31917" y="1978294"/>
            <a:ext cx="2116662" cy="836340"/>
          </a:xfrm>
          <a:prstGeom prst="rect">
            <a:avLst/>
          </a:prstGeom>
        </p:spPr>
      </p:pic>
      <p:pic>
        <p:nvPicPr>
          <p:cNvPr id="7" name="圖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001" y="4192057"/>
            <a:ext cx="7409524" cy="1742857"/>
          </a:xfrm>
          <a:prstGeom prst="rect">
            <a:avLst/>
          </a:prstGeom>
        </p:spPr>
      </p:pic>
      <p:sp>
        <p:nvSpPr>
          <p:cNvPr id="18" name="文字方塊 17"/>
          <p:cNvSpPr txBox="1"/>
          <p:nvPr/>
        </p:nvSpPr>
        <p:spPr>
          <a:xfrm>
            <a:off x="94129" y="70886"/>
            <a:ext cx="8982632" cy="40011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0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5-s-05</a:t>
            </a:r>
            <a:r>
              <a:rPr lang="zh-TW" altLang="en-US" sz="20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能運用切割重組，理解三角形、平行四邊形與梯形的面積公式。（同</a:t>
            </a:r>
            <a:r>
              <a:rPr lang="en-US" altLang="zh-TW" sz="20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5-n-18</a:t>
            </a:r>
            <a:r>
              <a:rPr lang="zh-TW" altLang="en-US" sz="20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）</a:t>
            </a:r>
          </a:p>
        </p:txBody>
      </p:sp>
      <p:sp>
        <p:nvSpPr>
          <p:cNvPr id="3" name="文字方塊 2"/>
          <p:cNvSpPr txBox="1"/>
          <p:nvPr/>
        </p:nvSpPr>
        <p:spPr>
          <a:xfrm>
            <a:off x="568334" y="573911"/>
            <a:ext cx="8008805" cy="9694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FFFF00"/>
              </a:gs>
            </a:gsLst>
            <a:lin ang="2700000" scaled="1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主</a:t>
            </a:r>
            <a:r>
              <a:rPr lang="en-US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      </a:t>
            </a: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題</a:t>
            </a:r>
            <a:r>
              <a:rPr lang="zh-TW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：□數與量</a:t>
            </a:r>
            <a:r>
              <a:rPr lang="en-US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  </a:t>
            </a:r>
            <a:r>
              <a:rPr lang="zh-TW" altLang="en-US" sz="2000" dirty="0" smtClean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■</a:t>
            </a:r>
            <a:r>
              <a:rPr lang="zh-TW" altLang="zh-TW" sz="2000" dirty="0" smtClean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幾何</a:t>
            </a:r>
            <a:r>
              <a:rPr lang="en-US" altLang="zh-TW" sz="2000" dirty="0" smtClean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    </a:t>
            </a: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□代數</a:t>
            </a:r>
            <a:r>
              <a:rPr lang="en-US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</a:t>
            </a:r>
            <a:r>
              <a:rPr lang="en-US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 </a:t>
            </a: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□統計與機率</a:t>
            </a:r>
          </a:p>
          <a:p>
            <a:pPr>
              <a:lnSpc>
                <a:spcPct val="150000"/>
              </a:lnSpc>
            </a:pP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認知歷程向度</a:t>
            </a:r>
            <a:r>
              <a:rPr lang="zh-TW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：</a:t>
            </a:r>
            <a:r>
              <a:rPr lang="zh-TW" altLang="en-US" sz="2000" dirty="0" smtClean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■</a:t>
            </a:r>
            <a:r>
              <a:rPr lang="zh-TW" altLang="zh-TW" sz="2000" dirty="0" smtClean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概念理解</a:t>
            </a:r>
            <a:r>
              <a:rPr lang="en-US" altLang="zh-TW" sz="2000" dirty="0" smtClean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</a:t>
            </a: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□程序執行</a:t>
            </a:r>
            <a:r>
              <a:rPr lang="en-US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</a:t>
            </a:r>
            <a:r>
              <a:rPr lang="en-US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</a:t>
            </a: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□解題思考</a:t>
            </a:r>
            <a:r>
              <a:rPr lang="en-US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  </a:t>
            </a:r>
            <a:endParaRPr lang="zh-TW" altLang="zh-TW" sz="2000" dirty="0">
              <a:latin typeface="金梅美工廣告字體" panose="02010509060101010101" pitchFamily="49" charset="-120"/>
              <a:ea typeface="金梅美工廣告字體" panose="02010509060101010101" pitchFamily="49" charset="-120"/>
            </a:endParaRPr>
          </a:p>
        </p:txBody>
      </p:sp>
      <p:sp>
        <p:nvSpPr>
          <p:cNvPr id="8" name="剪去單一角落矩形 7"/>
          <p:cNvSpPr/>
          <p:nvPr/>
        </p:nvSpPr>
        <p:spPr>
          <a:xfrm>
            <a:off x="8214286" y="6205237"/>
            <a:ext cx="862475" cy="552747"/>
          </a:xfrm>
          <a:prstGeom prst="snip1Rect">
            <a:avLst>
              <a:gd name="adj" fmla="val 16310"/>
            </a:avLst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en-US" altLang="zh-TW" sz="28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104</a:t>
            </a:r>
            <a:endParaRPr lang="zh-TW" altLang="en-US" sz="2800" dirty="0"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17237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176866" y="552480"/>
            <a:ext cx="6798734" cy="130386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zh-TW" altLang="en-US" u="sng" dirty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解題思考</a:t>
            </a:r>
          </a:p>
        </p:txBody>
      </p:sp>
      <p:sp>
        <p:nvSpPr>
          <p:cNvPr id="4" name="Rectangle 3"/>
          <p:cNvSpPr txBox="1">
            <a:spLocks/>
          </p:cNvSpPr>
          <p:nvPr/>
        </p:nvSpPr>
        <p:spPr>
          <a:xfrm>
            <a:off x="1176865" y="1735391"/>
            <a:ext cx="709307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zh-TW" altLang="en-US" dirty="0">
                <a:latin typeface="+mj-ea"/>
                <a:ea typeface="+mj-ea"/>
              </a:rPr>
              <a:t> 係指對數學問題的</a:t>
            </a:r>
            <a:r>
              <a:rPr lang="zh-TW" altLang="en-US" b="1" u="sng" dirty="0">
                <a:solidFill>
                  <a:srgbClr val="FF0000"/>
                </a:solidFill>
                <a:latin typeface="+mj-ea"/>
                <a:ea typeface="+mj-ea"/>
              </a:rPr>
              <a:t>解題能力</a:t>
            </a:r>
            <a:r>
              <a:rPr lang="zh-TW" altLang="en-US" dirty="0">
                <a:latin typeface="+mj-ea"/>
                <a:ea typeface="+mj-ea"/>
              </a:rPr>
              <a:t>，此類試題是測驗</a:t>
            </a:r>
            <a:r>
              <a:rPr lang="zh-TW" altLang="en-US" dirty="0" smtClean="0">
                <a:latin typeface="+mj-ea"/>
                <a:ea typeface="+mj-ea"/>
              </a:rPr>
              <a:t>學生</a:t>
            </a:r>
            <a:r>
              <a:rPr lang="zh-TW" altLang="en-US" dirty="0">
                <a:latin typeface="+mj-ea"/>
                <a:ea typeface="+mj-ea"/>
              </a:rPr>
              <a:t>是否能</a:t>
            </a:r>
            <a:r>
              <a:rPr lang="zh-TW" altLang="en-US" b="1" u="sng" dirty="0">
                <a:solidFill>
                  <a:srgbClr val="FF0000"/>
                </a:solidFill>
                <a:latin typeface="+mj-ea"/>
                <a:ea typeface="+mj-ea"/>
              </a:rPr>
              <a:t>瞭解題目</a:t>
            </a:r>
            <a:r>
              <a:rPr lang="zh-TW" altLang="en-US" dirty="0">
                <a:latin typeface="+mj-ea"/>
                <a:ea typeface="+mj-ea"/>
              </a:rPr>
              <a:t>及</a:t>
            </a:r>
            <a:r>
              <a:rPr lang="zh-TW" altLang="en-US" b="1" u="sng" dirty="0">
                <a:solidFill>
                  <a:srgbClr val="FF0000"/>
                </a:solidFill>
                <a:latin typeface="+mj-ea"/>
                <a:ea typeface="+mj-ea"/>
              </a:rPr>
              <a:t>組織相關的數學知識</a:t>
            </a:r>
            <a:r>
              <a:rPr lang="zh-TW" altLang="en-US" dirty="0">
                <a:latin typeface="+mj-ea"/>
                <a:ea typeface="+mj-ea"/>
              </a:rPr>
              <a:t>，來進行</a:t>
            </a:r>
            <a:r>
              <a:rPr lang="zh-TW" altLang="en-US" dirty="0" smtClean="0">
                <a:latin typeface="+mj-ea"/>
                <a:ea typeface="+mj-ea"/>
              </a:rPr>
              <a:t>解題</a:t>
            </a:r>
            <a:r>
              <a:rPr lang="zh-TW" altLang="en-US" dirty="0">
                <a:latin typeface="+mj-ea"/>
                <a:ea typeface="+mj-ea"/>
              </a:rPr>
              <a:t>思考，並採取適當</a:t>
            </a:r>
            <a:r>
              <a:rPr lang="zh-TW" altLang="en-US" b="1" u="sng" dirty="0">
                <a:solidFill>
                  <a:srgbClr val="FF0000"/>
                </a:solidFill>
                <a:latin typeface="+mj-ea"/>
                <a:ea typeface="+mj-ea"/>
              </a:rPr>
              <a:t>解題策略</a:t>
            </a:r>
            <a:r>
              <a:rPr lang="zh-TW" altLang="en-US" dirty="0">
                <a:latin typeface="+mj-ea"/>
                <a:ea typeface="+mj-ea"/>
              </a:rPr>
              <a:t>且使用數學語言表達</a:t>
            </a:r>
            <a:r>
              <a:rPr lang="zh-TW" altLang="en-US" dirty="0" smtClean="0">
                <a:latin typeface="+mj-ea"/>
                <a:ea typeface="+mj-ea"/>
              </a:rPr>
              <a:t>解題</a:t>
            </a:r>
            <a:r>
              <a:rPr lang="zh-TW" altLang="en-US" dirty="0">
                <a:latin typeface="+mj-ea"/>
                <a:ea typeface="+mj-ea"/>
              </a:rPr>
              <a:t>過程。一般而言，</a:t>
            </a:r>
            <a:r>
              <a:rPr lang="zh-TW" altLang="en-US" b="1" dirty="0">
                <a:solidFill>
                  <a:srgbClr val="0033CC"/>
                </a:solidFill>
                <a:latin typeface="+mj-ea"/>
                <a:ea typeface="+mj-ea"/>
              </a:rPr>
              <a:t>這部份的數學能力表現通常</a:t>
            </a:r>
            <a:r>
              <a:rPr lang="zh-TW" altLang="en-US" b="1" dirty="0" smtClean="0">
                <a:solidFill>
                  <a:srgbClr val="0033CC"/>
                </a:solidFill>
                <a:latin typeface="+mj-ea"/>
                <a:ea typeface="+mj-ea"/>
              </a:rPr>
              <a:t>需要數學</a:t>
            </a:r>
            <a:r>
              <a:rPr lang="zh-TW" altLang="en-US" b="1" dirty="0">
                <a:solidFill>
                  <a:srgbClr val="0033CC"/>
                </a:solidFill>
                <a:latin typeface="+mj-ea"/>
                <a:ea typeface="+mj-ea"/>
              </a:rPr>
              <a:t>的概念理解和程序執行的基礎來充實</a:t>
            </a:r>
            <a:r>
              <a:rPr lang="zh-TW" altLang="en-US" dirty="0">
                <a:latin typeface="+mj-ea"/>
                <a:ea typeface="+mj-ea"/>
              </a:rPr>
              <a:t>。</a:t>
            </a:r>
            <a:endParaRPr lang="zh-TW" altLang="en-US" b="1" dirty="0" smtClean="0">
              <a:latin typeface="+mj-ea"/>
              <a:ea typeface="+mj-ea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1828" y="4824679"/>
            <a:ext cx="7524000" cy="130344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68869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062" b="14116"/>
          <a:stretch/>
        </p:blipFill>
        <p:spPr>
          <a:xfrm>
            <a:off x="585783" y="568060"/>
            <a:ext cx="7985057" cy="5716626"/>
          </a:xfrm>
          <a:prstGeom prst="rect">
            <a:avLst/>
          </a:prstGeom>
        </p:spPr>
      </p:pic>
      <p:sp>
        <p:nvSpPr>
          <p:cNvPr id="10" name="文字方塊 9"/>
          <p:cNvSpPr txBox="1"/>
          <p:nvPr/>
        </p:nvSpPr>
        <p:spPr>
          <a:xfrm>
            <a:off x="856341" y="696685"/>
            <a:ext cx="3390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TW" altLang="en-U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金梅毛海九宮實心" panose="02010509060101010101" pitchFamily="49" charset="-120"/>
                <a:ea typeface="金梅毛海九宮實心" panose="02010509060101010101" pitchFamily="49" charset="-120"/>
              </a:rPr>
              <a:t>改一改</a:t>
            </a:r>
            <a:endParaRPr lang="zh-TW" altLang="en-US" sz="7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金梅毛海九宮實心" panose="02010509060101010101" pitchFamily="49" charset="-120"/>
              <a:ea typeface="金梅毛海九宮實心" panose="02010509060101010101" pitchFamily="49" charset="-120"/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4926654" y="1296849"/>
            <a:ext cx="3390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TW" altLang="en-U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金梅毛海九宮實心" panose="02010509060101010101" pitchFamily="49" charset="-120"/>
                <a:ea typeface="金梅毛海九宮實心" panose="02010509060101010101" pitchFamily="49" charset="-120"/>
              </a:rPr>
              <a:t>變一變</a:t>
            </a:r>
            <a:endParaRPr lang="zh-TW" altLang="en-US" sz="7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金梅毛海九宮實心" panose="02010509060101010101" pitchFamily="49" charset="-120"/>
              <a:ea typeface="金梅毛海九宮實心" panose="02010509060101010101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84551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p:sp>
        <p:nvSpPr>
          <p:cNvPr id="6" name="文字方塊 5"/>
          <p:cNvSpPr txBox="1"/>
          <p:nvPr/>
        </p:nvSpPr>
        <p:spPr>
          <a:xfrm>
            <a:off x="638612" y="1771431"/>
            <a:ext cx="7808702" cy="1985159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spc="-12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下列甲</a:t>
            </a:r>
            <a:r>
              <a:rPr lang="zh-TW" altLang="en-US" sz="28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、乙、</a:t>
            </a:r>
            <a:r>
              <a:rPr lang="zh-TW" altLang="en-US" sz="2800" spc="-12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丙三個灰色圖形，</a:t>
            </a:r>
            <a:r>
              <a:rPr lang="zh-TW" altLang="en-US" sz="28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哪個</a:t>
            </a:r>
            <a:r>
              <a:rPr lang="zh-TW" altLang="en-US" sz="2800" spc="-12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圖形的面積最大？</a:t>
            </a:r>
            <a:r>
              <a:rPr lang="en-US" altLang="zh-TW" sz="2400" spc="-12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400" spc="-12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單位</a:t>
            </a:r>
            <a:r>
              <a:rPr lang="en-US" altLang="zh-TW" sz="2400" spc="-12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:</a:t>
            </a:r>
            <a:r>
              <a:rPr lang="zh-TW" altLang="en-US" sz="2400" spc="-12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公分</a:t>
            </a:r>
            <a:r>
              <a:rPr lang="en-US" altLang="zh-TW" sz="2400" spc="-12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①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甲    ②乙    ③丙    ④一樣大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94129" y="70886"/>
            <a:ext cx="8982632" cy="40011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0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5-s-05</a:t>
            </a:r>
            <a:r>
              <a:rPr lang="zh-TW" altLang="en-US" sz="20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能運用切割重組，理解三角形、平行四邊形與梯形的面積公式。（同</a:t>
            </a:r>
            <a:r>
              <a:rPr lang="en-US" altLang="zh-TW" sz="20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5-n-18</a:t>
            </a:r>
            <a:r>
              <a:rPr lang="zh-TW" altLang="en-US" sz="20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）</a:t>
            </a:r>
          </a:p>
        </p:txBody>
      </p:sp>
      <p:sp>
        <p:nvSpPr>
          <p:cNvPr id="3" name="文字方塊 2"/>
          <p:cNvSpPr txBox="1"/>
          <p:nvPr/>
        </p:nvSpPr>
        <p:spPr>
          <a:xfrm>
            <a:off x="568334" y="573911"/>
            <a:ext cx="8008805" cy="9694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FFFF00"/>
              </a:gs>
            </a:gsLst>
            <a:lin ang="2700000" scaled="1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主</a:t>
            </a:r>
            <a:r>
              <a:rPr lang="en-US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      </a:t>
            </a: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題</a:t>
            </a:r>
            <a:r>
              <a:rPr lang="zh-TW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：□數與量</a:t>
            </a:r>
            <a:r>
              <a:rPr lang="en-US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  </a:t>
            </a:r>
            <a:r>
              <a:rPr lang="zh-TW" altLang="en-US" sz="2000" dirty="0" smtClean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■</a:t>
            </a:r>
            <a:r>
              <a:rPr lang="zh-TW" altLang="zh-TW" sz="2000" dirty="0" smtClean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幾何</a:t>
            </a:r>
            <a:r>
              <a:rPr lang="en-US" altLang="zh-TW" sz="2000" dirty="0" smtClean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    </a:t>
            </a: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□代數</a:t>
            </a:r>
            <a:r>
              <a:rPr lang="en-US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</a:t>
            </a:r>
            <a:r>
              <a:rPr lang="en-US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 </a:t>
            </a: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□統計與機率</a:t>
            </a:r>
          </a:p>
          <a:p>
            <a:pPr>
              <a:lnSpc>
                <a:spcPct val="150000"/>
              </a:lnSpc>
            </a:pP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認知歷程向度</a:t>
            </a:r>
            <a:r>
              <a:rPr lang="zh-TW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：</a:t>
            </a:r>
            <a:r>
              <a:rPr lang="zh-TW" altLang="en-US" sz="2000" dirty="0" smtClean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■</a:t>
            </a:r>
            <a:r>
              <a:rPr lang="zh-TW" altLang="zh-TW" sz="2000" dirty="0" smtClean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概念理解</a:t>
            </a:r>
            <a:r>
              <a:rPr lang="en-US" altLang="zh-TW" sz="2000" dirty="0" smtClean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</a:t>
            </a: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□程序執行</a:t>
            </a:r>
            <a:r>
              <a:rPr lang="en-US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</a:t>
            </a:r>
            <a:r>
              <a:rPr lang="en-US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</a:t>
            </a: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□解題思考</a:t>
            </a:r>
            <a:r>
              <a:rPr lang="en-US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  </a:t>
            </a:r>
            <a:endParaRPr lang="zh-TW" altLang="zh-TW" sz="2000" dirty="0">
              <a:latin typeface="金梅美工廣告字體" panose="02010509060101010101" pitchFamily="49" charset="-120"/>
              <a:ea typeface="金梅美工廣告字體" panose="02010509060101010101" pitchFamily="49" charset="-120"/>
            </a:endParaRPr>
          </a:p>
        </p:txBody>
      </p:sp>
      <p:grpSp>
        <p:nvGrpSpPr>
          <p:cNvPr id="20" name="群組 19"/>
          <p:cNvGrpSpPr/>
          <p:nvPr/>
        </p:nvGrpSpPr>
        <p:grpSpPr>
          <a:xfrm>
            <a:off x="638612" y="4382508"/>
            <a:ext cx="7900356" cy="1668993"/>
            <a:chOff x="638612" y="4382508"/>
            <a:chExt cx="7900356" cy="1668993"/>
          </a:xfrm>
        </p:grpSpPr>
        <p:pic>
          <p:nvPicPr>
            <p:cNvPr id="15" name="圖片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8612" y="4382508"/>
              <a:ext cx="7900356" cy="1668993"/>
            </a:xfrm>
            <a:prstGeom prst="rect">
              <a:avLst/>
            </a:prstGeom>
          </p:spPr>
        </p:pic>
        <p:sp>
          <p:nvSpPr>
            <p:cNvPr id="16" name="文字方塊 15"/>
            <p:cNvSpPr txBox="1"/>
            <p:nvPr/>
          </p:nvSpPr>
          <p:spPr>
            <a:xfrm>
              <a:off x="1014629" y="5096198"/>
              <a:ext cx="776531" cy="692497"/>
            </a:xfrm>
            <a:prstGeom prst="rect">
              <a:avLst/>
            </a:prstGeom>
            <a:noFill/>
          </p:spPr>
          <p:txBody>
            <a:bodyPr wrap="square" t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TW" altLang="en-US" sz="2800" dirty="0" smtClean="0">
                  <a:solidFill>
                    <a:schemeClr val="bg1"/>
                  </a:solidFill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甲</a:t>
              </a:r>
              <a:endParaRPr lang="zh-TW" altLang="en-US" sz="2800" dirty="0">
                <a:solidFill>
                  <a:schemeClr val="bg1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endParaRPr>
            </a:p>
          </p:txBody>
        </p:sp>
        <p:sp>
          <p:nvSpPr>
            <p:cNvPr id="17" name="文字方塊 16"/>
            <p:cNvSpPr txBox="1"/>
            <p:nvPr/>
          </p:nvSpPr>
          <p:spPr>
            <a:xfrm>
              <a:off x="3675495" y="5096198"/>
              <a:ext cx="776531" cy="616772"/>
            </a:xfrm>
            <a:prstGeom prst="rect">
              <a:avLst/>
            </a:prstGeom>
            <a:noFill/>
          </p:spPr>
          <p:txBody>
            <a:bodyPr wrap="square" t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TW" altLang="en-US" sz="2800" dirty="0" smtClean="0">
                  <a:solidFill>
                    <a:schemeClr val="bg1"/>
                  </a:solidFill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乙</a:t>
              </a:r>
              <a:endParaRPr lang="zh-TW" altLang="en-US" sz="2800" dirty="0">
                <a:solidFill>
                  <a:schemeClr val="bg1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endParaRPr>
            </a:p>
          </p:txBody>
        </p:sp>
        <p:sp>
          <p:nvSpPr>
            <p:cNvPr id="19" name="文字方塊 18"/>
            <p:cNvSpPr txBox="1"/>
            <p:nvPr/>
          </p:nvSpPr>
          <p:spPr>
            <a:xfrm>
              <a:off x="7358280" y="5067170"/>
              <a:ext cx="776531" cy="616772"/>
            </a:xfrm>
            <a:prstGeom prst="rect">
              <a:avLst/>
            </a:prstGeom>
            <a:noFill/>
          </p:spPr>
          <p:txBody>
            <a:bodyPr wrap="square" t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TW" altLang="en-US" sz="2800" dirty="0" smtClean="0">
                  <a:solidFill>
                    <a:schemeClr val="bg1"/>
                  </a:solidFill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丙</a:t>
              </a:r>
              <a:endParaRPr lang="zh-TW" altLang="en-US" sz="2800" dirty="0">
                <a:solidFill>
                  <a:schemeClr val="bg1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877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p:sp>
        <p:nvSpPr>
          <p:cNvPr id="6" name="文字方塊 5"/>
          <p:cNvSpPr txBox="1"/>
          <p:nvPr/>
        </p:nvSpPr>
        <p:spPr>
          <a:xfrm>
            <a:off x="638612" y="1771431"/>
            <a:ext cx="7808702" cy="1985159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spc="-12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下列甲</a:t>
            </a:r>
            <a:r>
              <a:rPr lang="zh-TW" altLang="en-US" sz="28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、乙、</a:t>
            </a:r>
            <a:r>
              <a:rPr lang="zh-TW" altLang="en-US" sz="2800" spc="-12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丙三個灰色圖形，</a:t>
            </a:r>
            <a:r>
              <a:rPr lang="zh-TW" altLang="en-US" sz="28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哪個</a:t>
            </a:r>
            <a:r>
              <a:rPr lang="zh-TW" altLang="en-US" sz="2800" spc="-12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圖形的面積最大？</a:t>
            </a:r>
            <a:r>
              <a:rPr lang="en-US" altLang="zh-TW" sz="24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4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單位</a:t>
            </a:r>
            <a:r>
              <a:rPr lang="en-US" altLang="zh-TW" sz="24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:</a:t>
            </a:r>
            <a:r>
              <a:rPr lang="zh-TW" altLang="en-US" sz="24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公分</a:t>
            </a:r>
            <a:r>
              <a:rPr lang="en-US" altLang="zh-TW" sz="2400" spc="-12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①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甲    ②乙    ③丙    ④一樣大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94129" y="70886"/>
            <a:ext cx="8982632" cy="40011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0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5-s-05</a:t>
            </a:r>
            <a:r>
              <a:rPr lang="zh-TW" altLang="en-US" sz="20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能運用切割重組，理解三角形、平行四邊形與梯形的面積公式。（同</a:t>
            </a:r>
            <a:r>
              <a:rPr lang="en-US" altLang="zh-TW" sz="20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5-n-18</a:t>
            </a:r>
            <a:r>
              <a:rPr lang="zh-TW" altLang="en-US" sz="20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）</a:t>
            </a:r>
          </a:p>
        </p:txBody>
      </p:sp>
      <p:sp>
        <p:nvSpPr>
          <p:cNvPr id="3" name="文字方塊 2"/>
          <p:cNvSpPr txBox="1"/>
          <p:nvPr/>
        </p:nvSpPr>
        <p:spPr>
          <a:xfrm>
            <a:off x="568334" y="573911"/>
            <a:ext cx="8008805" cy="9694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FFFF00"/>
              </a:gs>
            </a:gsLst>
            <a:lin ang="2700000" scaled="1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主</a:t>
            </a:r>
            <a:r>
              <a:rPr lang="en-US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      </a:t>
            </a: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題</a:t>
            </a:r>
            <a:r>
              <a:rPr lang="zh-TW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：□數與量</a:t>
            </a:r>
            <a:r>
              <a:rPr lang="en-US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  </a:t>
            </a:r>
            <a:r>
              <a:rPr lang="zh-TW" altLang="en-US" sz="2000" dirty="0" smtClean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■</a:t>
            </a:r>
            <a:r>
              <a:rPr lang="zh-TW" altLang="zh-TW" sz="2000" dirty="0" smtClean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幾何</a:t>
            </a:r>
            <a:r>
              <a:rPr lang="en-US" altLang="zh-TW" sz="2000" dirty="0" smtClean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    </a:t>
            </a: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□代數</a:t>
            </a:r>
            <a:r>
              <a:rPr lang="en-US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</a:t>
            </a:r>
            <a:r>
              <a:rPr lang="en-US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 </a:t>
            </a: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□統計與機率</a:t>
            </a:r>
          </a:p>
          <a:p>
            <a:pPr>
              <a:lnSpc>
                <a:spcPct val="150000"/>
              </a:lnSpc>
            </a:pP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認知歷程向度</a:t>
            </a:r>
            <a:r>
              <a:rPr lang="zh-TW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：</a:t>
            </a:r>
            <a:r>
              <a:rPr lang="zh-TW" altLang="en-US" sz="2000" dirty="0" smtClean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■</a:t>
            </a:r>
            <a:r>
              <a:rPr lang="zh-TW" altLang="zh-TW" sz="2000" dirty="0" smtClean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概念理解</a:t>
            </a:r>
            <a:r>
              <a:rPr lang="en-US" altLang="zh-TW" sz="2000" dirty="0" smtClean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</a:t>
            </a: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□程序執行</a:t>
            </a:r>
            <a:r>
              <a:rPr lang="en-US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</a:t>
            </a:r>
            <a:r>
              <a:rPr lang="en-US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</a:t>
            </a: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□解題思考</a:t>
            </a:r>
            <a:r>
              <a:rPr lang="en-US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  </a:t>
            </a:r>
            <a:endParaRPr lang="zh-TW" altLang="zh-TW" sz="2000" dirty="0">
              <a:latin typeface="金梅美工廣告字體" panose="02010509060101010101" pitchFamily="49" charset="-120"/>
              <a:ea typeface="金梅美工廣告字體" panose="02010509060101010101" pitchFamily="49" charset="-120"/>
            </a:endParaRPr>
          </a:p>
        </p:txBody>
      </p:sp>
      <p:grpSp>
        <p:nvGrpSpPr>
          <p:cNvPr id="4" name="群組 3"/>
          <p:cNvGrpSpPr/>
          <p:nvPr/>
        </p:nvGrpSpPr>
        <p:grpSpPr>
          <a:xfrm>
            <a:off x="700031" y="4493233"/>
            <a:ext cx="7745409" cy="1464071"/>
            <a:chOff x="700031" y="4493233"/>
            <a:chExt cx="7745409" cy="1464071"/>
          </a:xfrm>
        </p:grpSpPr>
        <p:pic>
          <p:nvPicPr>
            <p:cNvPr id="2" name="圖片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0031" y="4493233"/>
              <a:ext cx="7745409" cy="1464071"/>
            </a:xfrm>
            <a:prstGeom prst="rect">
              <a:avLst/>
            </a:prstGeom>
          </p:spPr>
        </p:pic>
        <p:sp>
          <p:nvSpPr>
            <p:cNvPr id="14" name="文字方塊 13"/>
            <p:cNvSpPr txBox="1"/>
            <p:nvPr/>
          </p:nvSpPr>
          <p:spPr>
            <a:xfrm>
              <a:off x="1043657" y="4936540"/>
              <a:ext cx="776531" cy="692497"/>
            </a:xfrm>
            <a:prstGeom prst="rect">
              <a:avLst/>
            </a:prstGeom>
            <a:noFill/>
          </p:spPr>
          <p:txBody>
            <a:bodyPr wrap="square" t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TW" altLang="en-US" sz="2800" dirty="0" smtClean="0">
                  <a:solidFill>
                    <a:schemeClr val="bg1"/>
                  </a:solidFill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甲</a:t>
              </a:r>
              <a:endParaRPr lang="zh-TW" altLang="en-US" sz="2800" dirty="0">
                <a:solidFill>
                  <a:schemeClr val="bg1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endParaRPr>
            </a:p>
          </p:txBody>
        </p:sp>
        <p:sp>
          <p:nvSpPr>
            <p:cNvPr id="15" name="文字方塊 14"/>
            <p:cNvSpPr txBox="1"/>
            <p:nvPr/>
          </p:nvSpPr>
          <p:spPr>
            <a:xfrm>
              <a:off x="3704523" y="4936540"/>
              <a:ext cx="776531" cy="616772"/>
            </a:xfrm>
            <a:prstGeom prst="rect">
              <a:avLst/>
            </a:prstGeom>
            <a:noFill/>
          </p:spPr>
          <p:txBody>
            <a:bodyPr wrap="square" t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TW" altLang="en-US" sz="2800" dirty="0" smtClean="0">
                  <a:solidFill>
                    <a:schemeClr val="bg1"/>
                  </a:solidFill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乙</a:t>
              </a:r>
              <a:endParaRPr lang="zh-TW" altLang="en-US" sz="2800" dirty="0">
                <a:solidFill>
                  <a:schemeClr val="bg1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endParaRPr>
            </a:p>
          </p:txBody>
        </p:sp>
        <p:sp>
          <p:nvSpPr>
            <p:cNvPr id="16" name="文字方塊 15"/>
            <p:cNvSpPr txBox="1"/>
            <p:nvPr/>
          </p:nvSpPr>
          <p:spPr>
            <a:xfrm>
              <a:off x="7387308" y="4907512"/>
              <a:ext cx="776531" cy="616772"/>
            </a:xfrm>
            <a:prstGeom prst="rect">
              <a:avLst/>
            </a:prstGeom>
            <a:noFill/>
          </p:spPr>
          <p:txBody>
            <a:bodyPr wrap="square" t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TW" altLang="en-US" sz="2800" dirty="0" smtClean="0">
                  <a:solidFill>
                    <a:schemeClr val="bg1"/>
                  </a:solidFill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丙</a:t>
              </a:r>
              <a:endParaRPr lang="zh-TW" altLang="en-US" sz="2800" dirty="0">
                <a:solidFill>
                  <a:schemeClr val="bg1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6182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p:sp>
        <p:nvSpPr>
          <p:cNvPr id="6" name="文字方塊 5"/>
          <p:cNvSpPr txBox="1"/>
          <p:nvPr/>
        </p:nvSpPr>
        <p:spPr>
          <a:xfrm>
            <a:off x="638612" y="1771431"/>
            <a:ext cx="7779674" cy="3277820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spc="-12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甲圖和乙圖的灰色面積相差多少平方公分？</a:t>
            </a:r>
            <a:endParaRPr lang="en-US" altLang="zh-TW" sz="2800" spc="-12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endParaRPr lang="en-US" altLang="zh-TW" sz="2800" spc="-12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endParaRPr lang="en-US" altLang="zh-TW" sz="2800" spc="-12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endParaRPr lang="en-US" altLang="zh-TW" sz="2800" spc="-12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① 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25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②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50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③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75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④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100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94129" y="70886"/>
            <a:ext cx="8982632" cy="40011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0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5-s-05</a:t>
            </a:r>
            <a:r>
              <a:rPr lang="zh-TW" altLang="en-US" sz="20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能運用切割重組，理解三角形、平行四邊形與梯形的面積公式。（同</a:t>
            </a:r>
            <a:r>
              <a:rPr lang="en-US" altLang="zh-TW" sz="20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5-n-18</a:t>
            </a:r>
            <a:r>
              <a:rPr lang="zh-TW" altLang="en-US" sz="20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）</a:t>
            </a:r>
          </a:p>
        </p:txBody>
      </p:sp>
      <p:sp>
        <p:nvSpPr>
          <p:cNvPr id="3" name="文字方塊 2"/>
          <p:cNvSpPr txBox="1"/>
          <p:nvPr/>
        </p:nvSpPr>
        <p:spPr>
          <a:xfrm>
            <a:off x="568334" y="573911"/>
            <a:ext cx="8008805" cy="9694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FFFF00"/>
              </a:gs>
            </a:gsLst>
            <a:lin ang="2700000" scaled="1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主</a:t>
            </a:r>
            <a:r>
              <a:rPr lang="en-US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      </a:t>
            </a: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題</a:t>
            </a:r>
            <a:r>
              <a:rPr lang="zh-TW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：□數與量</a:t>
            </a:r>
            <a:r>
              <a:rPr lang="en-US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  </a:t>
            </a:r>
            <a:r>
              <a:rPr lang="zh-TW" altLang="en-US" sz="2000" dirty="0" smtClean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■</a:t>
            </a:r>
            <a:r>
              <a:rPr lang="zh-TW" altLang="zh-TW" sz="2000" dirty="0" smtClean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幾何</a:t>
            </a:r>
            <a:r>
              <a:rPr lang="en-US" altLang="zh-TW" sz="2000" dirty="0" smtClean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    </a:t>
            </a: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□代數</a:t>
            </a:r>
            <a:r>
              <a:rPr lang="en-US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</a:t>
            </a:r>
            <a:r>
              <a:rPr lang="en-US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 </a:t>
            </a: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□統計與機率</a:t>
            </a:r>
          </a:p>
          <a:p>
            <a:pPr>
              <a:lnSpc>
                <a:spcPct val="150000"/>
              </a:lnSpc>
            </a:pP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認知歷程向度</a:t>
            </a:r>
            <a:r>
              <a:rPr lang="zh-TW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：□概念</a:t>
            </a: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理解</a:t>
            </a:r>
            <a:r>
              <a:rPr lang="en-US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</a:t>
            </a:r>
            <a:r>
              <a:rPr lang="en-US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</a:t>
            </a:r>
            <a:r>
              <a:rPr lang="zh-TW" altLang="en-US" sz="2000" dirty="0" smtClean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■</a:t>
            </a:r>
            <a:r>
              <a:rPr lang="zh-TW" altLang="zh-TW" sz="2000" dirty="0" smtClean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程序</a:t>
            </a:r>
            <a:r>
              <a:rPr lang="zh-TW" altLang="zh-TW" sz="2000" dirty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執行</a:t>
            </a:r>
            <a:r>
              <a:rPr lang="en-US" altLang="zh-TW" sz="2000" dirty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</a:t>
            </a: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□解題思考</a:t>
            </a:r>
            <a:r>
              <a:rPr lang="en-US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  </a:t>
            </a:r>
            <a:endParaRPr lang="zh-TW" altLang="zh-TW" sz="2000" dirty="0">
              <a:latin typeface="金梅美工廣告字體" panose="02010509060101010101" pitchFamily="49" charset="-120"/>
              <a:ea typeface="金梅美工廣告字體" panose="02010509060101010101" pitchFamily="49" charset="-120"/>
            </a:endParaRPr>
          </a:p>
        </p:txBody>
      </p:sp>
      <p:grpSp>
        <p:nvGrpSpPr>
          <p:cNvPr id="9" name="群組 8"/>
          <p:cNvGrpSpPr/>
          <p:nvPr/>
        </p:nvGrpSpPr>
        <p:grpSpPr>
          <a:xfrm>
            <a:off x="1074057" y="2511870"/>
            <a:ext cx="6078170" cy="1557379"/>
            <a:chOff x="1074057" y="2511870"/>
            <a:chExt cx="6078170" cy="1557379"/>
          </a:xfrm>
        </p:grpSpPr>
        <p:pic>
          <p:nvPicPr>
            <p:cNvPr id="4" name="圖片 3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725595" y="3081581"/>
              <a:ext cx="2499652" cy="987668"/>
            </a:xfrm>
            <a:prstGeom prst="rect">
              <a:avLst/>
            </a:prstGeom>
          </p:spPr>
        </p:pic>
        <p:pic>
          <p:nvPicPr>
            <p:cNvPr id="7" name="圖片 6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78242" b="29602"/>
            <a:stretch/>
          </p:blipFill>
          <p:spPr>
            <a:xfrm>
              <a:off x="5248306" y="2511870"/>
              <a:ext cx="1903921" cy="1448934"/>
            </a:xfrm>
            <a:prstGeom prst="rect">
              <a:avLst/>
            </a:prstGeom>
          </p:spPr>
        </p:pic>
        <p:sp>
          <p:nvSpPr>
            <p:cNvPr id="8" name="文字方塊 7"/>
            <p:cNvSpPr txBox="1"/>
            <p:nvPr/>
          </p:nvSpPr>
          <p:spPr>
            <a:xfrm>
              <a:off x="1074057" y="2713148"/>
              <a:ext cx="11030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dirty="0" smtClean="0">
                  <a:latin typeface="+mj-ea"/>
                  <a:ea typeface="+mj-ea"/>
                </a:rPr>
                <a:t>（甲圖）</a:t>
              </a:r>
              <a:endParaRPr lang="zh-TW" altLang="en-US" dirty="0">
                <a:latin typeface="+mj-ea"/>
                <a:ea typeface="+mj-ea"/>
              </a:endParaRPr>
            </a:p>
          </p:txBody>
        </p:sp>
        <p:sp>
          <p:nvSpPr>
            <p:cNvPr id="10" name="文字方塊 9"/>
            <p:cNvSpPr txBox="1"/>
            <p:nvPr/>
          </p:nvSpPr>
          <p:spPr>
            <a:xfrm>
              <a:off x="4246822" y="2713148"/>
              <a:ext cx="11030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dirty="0" smtClean="0">
                  <a:latin typeface="+mj-ea"/>
                  <a:ea typeface="+mj-ea"/>
                </a:rPr>
                <a:t>（乙圖）</a:t>
              </a:r>
              <a:endParaRPr lang="zh-TW" altLang="en-US" dirty="0">
                <a:latin typeface="+mj-ea"/>
                <a:ea typeface="+mj-ea"/>
              </a:endParaRPr>
            </a:p>
          </p:txBody>
        </p:sp>
      </p:grpSp>
      <p:pic>
        <p:nvPicPr>
          <p:cNvPr id="2" name="圖片 1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45074" y="3761674"/>
            <a:ext cx="1584000" cy="307575"/>
          </a:xfrm>
          <a:prstGeom prst="rect">
            <a:avLst/>
          </a:prstGeom>
        </p:spPr>
      </p:pic>
      <p:cxnSp>
        <p:nvCxnSpPr>
          <p:cNvPr id="12" name="直線接點 11"/>
          <p:cNvCxnSpPr/>
          <p:nvPr/>
        </p:nvCxnSpPr>
        <p:spPr>
          <a:xfrm>
            <a:off x="742950" y="2386012"/>
            <a:ext cx="6409277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3539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p:sp>
        <p:nvSpPr>
          <p:cNvPr id="6" name="文字方塊 5"/>
          <p:cNvSpPr txBox="1"/>
          <p:nvPr/>
        </p:nvSpPr>
        <p:spPr>
          <a:xfrm>
            <a:off x="638612" y="1771431"/>
            <a:ext cx="7808702" cy="3924151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spc="-12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將甲</a:t>
            </a:r>
            <a:r>
              <a:rPr lang="zh-TW" altLang="en-US" sz="2800" spc="-120" dirty="0">
                <a:latin typeface="標楷體" panose="03000509000000000000" pitchFamily="65" charset="-120"/>
                <a:ea typeface="標楷體" panose="03000509000000000000" pitchFamily="65" charset="-120"/>
              </a:rPr>
              <a:t>、乙、</a:t>
            </a:r>
            <a:r>
              <a:rPr lang="zh-TW" altLang="en-US" sz="2800" spc="-12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丙、丁四個黑色圖形的面積由大到小排列，下列何者正確？（單位：公分）</a:t>
            </a:r>
            <a:endParaRPr lang="en-US" altLang="zh-TW" sz="2800" spc="-12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①丁＞乙＞丙＞甲    </a:t>
            </a:r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②丙＞丁＞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丙＞甲</a:t>
            </a:r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③丁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＞丙＞甲＞乙</a:t>
            </a:r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④丁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＞丙＞乙＞甲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94129" y="70886"/>
            <a:ext cx="8982632" cy="40011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0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5-s-05</a:t>
            </a:r>
            <a:r>
              <a:rPr lang="zh-TW" altLang="en-US" sz="20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能運用切割重組，理解三角形、平行四邊形與梯形的面積公式。（同</a:t>
            </a:r>
            <a:r>
              <a:rPr lang="en-US" altLang="zh-TW" sz="20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5-n-18</a:t>
            </a:r>
            <a:r>
              <a:rPr lang="zh-TW" altLang="en-US" sz="20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）</a:t>
            </a:r>
          </a:p>
        </p:txBody>
      </p:sp>
      <p:grpSp>
        <p:nvGrpSpPr>
          <p:cNvPr id="7" name="群組 6"/>
          <p:cNvGrpSpPr/>
          <p:nvPr/>
        </p:nvGrpSpPr>
        <p:grpSpPr>
          <a:xfrm>
            <a:off x="3808645" y="3215268"/>
            <a:ext cx="4754781" cy="2990120"/>
            <a:chOff x="3692533" y="3215268"/>
            <a:chExt cx="4754781" cy="2990120"/>
          </a:xfrm>
        </p:grpSpPr>
        <p:pic>
          <p:nvPicPr>
            <p:cNvPr id="4" name="圖片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92533" y="3215268"/>
              <a:ext cx="4754781" cy="2990120"/>
            </a:xfrm>
            <a:prstGeom prst="rect">
              <a:avLst/>
            </a:prstGeom>
          </p:spPr>
        </p:pic>
        <p:sp>
          <p:nvSpPr>
            <p:cNvPr id="14" name="文字方塊 13"/>
            <p:cNvSpPr txBox="1"/>
            <p:nvPr/>
          </p:nvSpPr>
          <p:spPr>
            <a:xfrm>
              <a:off x="3990060" y="3736841"/>
              <a:ext cx="776531" cy="692497"/>
            </a:xfrm>
            <a:prstGeom prst="rect">
              <a:avLst/>
            </a:prstGeom>
            <a:noFill/>
          </p:spPr>
          <p:txBody>
            <a:bodyPr wrap="square" t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TW" altLang="en-US" sz="2800" dirty="0" smtClean="0">
                  <a:solidFill>
                    <a:schemeClr val="bg1"/>
                  </a:solidFill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甲</a:t>
              </a:r>
              <a:endParaRPr lang="zh-TW" altLang="en-US" sz="2800" dirty="0">
                <a:solidFill>
                  <a:schemeClr val="bg1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endParaRPr>
            </a:p>
          </p:txBody>
        </p:sp>
        <p:sp>
          <p:nvSpPr>
            <p:cNvPr id="15" name="文字方塊 14"/>
            <p:cNvSpPr txBox="1"/>
            <p:nvPr/>
          </p:nvSpPr>
          <p:spPr>
            <a:xfrm>
              <a:off x="6282649" y="3736841"/>
              <a:ext cx="776531" cy="616772"/>
            </a:xfrm>
            <a:prstGeom prst="rect">
              <a:avLst/>
            </a:prstGeom>
            <a:noFill/>
          </p:spPr>
          <p:txBody>
            <a:bodyPr wrap="square" t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TW" altLang="en-US" sz="2800" dirty="0" smtClean="0">
                  <a:solidFill>
                    <a:schemeClr val="bg1"/>
                  </a:solidFill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乙</a:t>
              </a:r>
              <a:endParaRPr lang="zh-TW" altLang="en-US" sz="2800" dirty="0">
                <a:solidFill>
                  <a:schemeClr val="bg1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endParaRPr>
            </a:p>
          </p:txBody>
        </p:sp>
        <p:sp>
          <p:nvSpPr>
            <p:cNvPr id="16" name="文字方塊 15"/>
            <p:cNvSpPr txBox="1"/>
            <p:nvPr/>
          </p:nvSpPr>
          <p:spPr>
            <a:xfrm>
              <a:off x="4024326" y="5273521"/>
              <a:ext cx="776531" cy="616772"/>
            </a:xfrm>
            <a:prstGeom prst="rect">
              <a:avLst/>
            </a:prstGeom>
            <a:noFill/>
          </p:spPr>
          <p:txBody>
            <a:bodyPr wrap="square" t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TW" altLang="en-US" sz="2800" dirty="0" smtClean="0">
                  <a:solidFill>
                    <a:schemeClr val="bg1"/>
                  </a:solidFill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丙</a:t>
              </a:r>
              <a:endParaRPr lang="zh-TW" altLang="en-US" sz="2800" dirty="0">
                <a:solidFill>
                  <a:schemeClr val="bg1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endParaRPr>
            </a:p>
          </p:txBody>
        </p:sp>
        <p:sp>
          <p:nvSpPr>
            <p:cNvPr id="17" name="文字方塊 16"/>
            <p:cNvSpPr txBox="1"/>
            <p:nvPr/>
          </p:nvSpPr>
          <p:spPr>
            <a:xfrm>
              <a:off x="7466512" y="5273521"/>
              <a:ext cx="776531" cy="616772"/>
            </a:xfrm>
            <a:prstGeom prst="rect">
              <a:avLst/>
            </a:prstGeom>
            <a:noFill/>
          </p:spPr>
          <p:txBody>
            <a:bodyPr wrap="square" t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TW" altLang="en-US" sz="2800" dirty="0" smtClean="0">
                  <a:solidFill>
                    <a:schemeClr val="bg1"/>
                  </a:solidFill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丁</a:t>
              </a:r>
              <a:endParaRPr lang="zh-TW" altLang="en-US" sz="2800" dirty="0">
                <a:solidFill>
                  <a:schemeClr val="bg1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endParaRPr>
            </a:p>
          </p:txBody>
        </p:sp>
      </p:grpSp>
      <p:sp>
        <p:nvSpPr>
          <p:cNvPr id="19" name="文字方塊 18"/>
          <p:cNvSpPr txBox="1"/>
          <p:nvPr/>
        </p:nvSpPr>
        <p:spPr>
          <a:xfrm>
            <a:off x="568334" y="573911"/>
            <a:ext cx="8008805" cy="9694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FFFF00"/>
              </a:gs>
            </a:gsLst>
            <a:lin ang="2700000" scaled="1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主</a:t>
            </a:r>
            <a:r>
              <a:rPr lang="en-US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      </a:t>
            </a: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題</a:t>
            </a:r>
            <a:r>
              <a:rPr lang="zh-TW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：□數與量</a:t>
            </a:r>
            <a:r>
              <a:rPr lang="en-US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  </a:t>
            </a:r>
            <a:r>
              <a:rPr lang="zh-TW" altLang="en-US" sz="2000" dirty="0" smtClean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■</a:t>
            </a:r>
            <a:r>
              <a:rPr lang="zh-TW" altLang="zh-TW" sz="2000" dirty="0" smtClean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幾何</a:t>
            </a:r>
            <a:r>
              <a:rPr lang="en-US" altLang="zh-TW" sz="2000" dirty="0" smtClean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    </a:t>
            </a: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□代數</a:t>
            </a:r>
            <a:r>
              <a:rPr lang="en-US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</a:t>
            </a:r>
            <a:r>
              <a:rPr lang="en-US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 </a:t>
            </a: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□統計與機率</a:t>
            </a:r>
          </a:p>
          <a:p>
            <a:pPr>
              <a:lnSpc>
                <a:spcPct val="150000"/>
              </a:lnSpc>
            </a:pP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認知歷程向度</a:t>
            </a:r>
            <a:r>
              <a:rPr lang="zh-TW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：□概念</a:t>
            </a: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理解</a:t>
            </a:r>
            <a:r>
              <a:rPr lang="en-US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</a:t>
            </a: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□程序執行</a:t>
            </a:r>
            <a:r>
              <a:rPr lang="en-US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</a:t>
            </a:r>
            <a:r>
              <a:rPr lang="en-US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</a:t>
            </a:r>
            <a:r>
              <a:rPr lang="zh-TW" altLang="en-US" sz="2000" dirty="0" smtClean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■</a:t>
            </a:r>
            <a:r>
              <a:rPr lang="zh-TW" altLang="zh-TW" sz="2000" dirty="0" smtClean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解題</a:t>
            </a:r>
            <a:r>
              <a:rPr lang="zh-TW" altLang="zh-TW" sz="2000" dirty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思考</a:t>
            </a:r>
            <a:r>
              <a:rPr lang="en-US" altLang="zh-TW" sz="2000" dirty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  </a:t>
            </a:r>
            <a:endParaRPr lang="zh-TW" altLang="zh-TW" sz="2000" dirty="0">
              <a:solidFill>
                <a:srgbClr val="FF0000"/>
              </a:solidFill>
              <a:latin typeface="金梅美工廣告字體" panose="02010509060101010101" pitchFamily="49" charset="-120"/>
              <a:ea typeface="金梅美工廣告字體" panose="02010509060101010101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27861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656271" y="662622"/>
            <a:ext cx="7873367" cy="566103"/>
            <a:chOff x="0" y="0"/>
            <a:chExt cx="4802521" cy="361150"/>
          </a:xfrm>
        </p:grpSpPr>
        <p:sp>
          <p:nvSpPr>
            <p:cNvPr id="3" name="矩形 2"/>
            <p:cNvSpPr/>
            <p:nvPr/>
          </p:nvSpPr>
          <p:spPr>
            <a:xfrm>
              <a:off x="0" y="0"/>
              <a:ext cx="1267865" cy="36115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zh-TW" sz="2800" kern="100">
                  <a:effectLst/>
                  <a:ea typeface="華康中特圓體" panose="020F0809000000000000" pitchFamily="49" charset="-120"/>
                  <a:cs typeface="Times New Roman" panose="02020603050405020304" pitchFamily="18" charset="0"/>
                </a:rPr>
                <a:t>命題實作單</a:t>
              </a:r>
              <a:endParaRPr lang="zh-TW" sz="2000" kern="100">
                <a:effectLst/>
                <a:ea typeface="新細明體" panose="02020500000000000000" pitchFamily="18" charset="-120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1267718" y="0"/>
              <a:ext cx="3534803" cy="36115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TW" sz="2800" kern="100">
                  <a:effectLst/>
                  <a:ea typeface="華康中特圓體" panose="020F0809000000000000" pitchFamily="49" charset="-120"/>
                  <a:cs typeface="Times New Roman" panose="02020603050405020304" pitchFamily="18" charset="0"/>
                </a:rPr>
                <a:t>三角形、平行四邊形與梯形的面積</a:t>
              </a:r>
              <a:endParaRPr lang="zh-TW" sz="2000" kern="100">
                <a:effectLst/>
                <a:ea typeface="新細明體" panose="02020500000000000000" pitchFamily="18" charset="-120"/>
                <a:cs typeface="Times New Roman" panose="02020603050405020304" pitchFamily="18" charset="0"/>
              </a:endParaRPr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1206393" y="138313"/>
              <a:ext cx="215153" cy="99892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TW" altLang="en-US" sz="3200"/>
            </a:p>
          </p:txBody>
        </p:sp>
      </p:grpSp>
      <p:pic>
        <p:nvPicPr>
          <p:cNvPr id="6" name="圖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612" y="3411722"/>
            <a:ext cx="2676474" cy="3561874"/>
          </a:xfrm>
          <a:prstGeom prst="rect">
            <a:avLst/>
          </a:prstGeom>
        </p:spPr>
      </p:pic>
      <p:grpSp>
        <p:nvGrpSpPr>
          <p:cNvPr id="7" name="群組 6"/>
          <p:cNvGrpSpPr/>
          <p:nvPr/>
        </p:nvGrpSpPr>
        <p:grpSpPr>
          <a:xfrm>
            <a:off x="2285580" y="1532425"/>
            <a:ext cx="6066164" cy="3225313"/>
            <a:chOff x="1508171" y="1108806"/>
            <a:chExt cx="6066164" cy="3649674"/>
          </a:xfrm>
        </p:grpSpPr>
        <p:sp>
          <p:nvSpPr>
            <p:cNvPr id="8" name="雲朵形圖說文字 7"/>
            <p:cNvSpPr/>
            <p:nvPr/>
          </p:nvSpPr>
          <p:spPr>
            <a:xfrm>
              <a:off x="1508171" y="1108806"/>
              <a:ext cx="6066164" cy="3649674"/>
            </a:xfrm>
            <a:prstGeom prst="cloudCallout">
              <a:avLst>
                <a:gd name="adj1" fmla="val -52257"/>
                <a:gd name="adj2" fmla="val 45646"/>
              </a:avLst>
            </a:prstGeom>
            <a:gradFill>
              <a:gsLst>
                <a:gs pos="0">
                  <a:srgbClr val="FFFF00"/>
                </a:gs>
                <a:gs pos="100000">
                  <a:srgbClr val="FF0000"/>
                </a:gs>
              </a:gsLst>
              <a:lin ang="5400000" scaled="1"/>
            </a:gradFill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" name="文字方塊 8"/>
            <p:cNvSpPr txBox="1"/>
            <p:nvPr/>
          </p:nvSpPr>
          <p:spPr>
            <a:xfrm>
              <a:off x="2258566" y="1682392"/>
              <a:ext cx="4808656" cy="22129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TW" sz="2800" dirty="0">
                  <a:solidFill>
                    <a:srgbClr val="000000"/>
                  </a:solidFill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5-s-05</a:t>
              </a:r>
              <a:r>
                <a:rPr lang="zh-TW" altLang="en-US" sz="2800" dirty="0">
                  <a:solidFill>
                    <a:srgbClr val="000000"/>
                  </a:solidFill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能運用切割重組，理解三角形、平行四邊形與梯形的面積公式。（同</a:t>
              </a:r>
              <a:r>
                <a:rPr lang="en-US" altLang="zh-TW" sz="2800" dirty="0">
                  <a:solidFill>
                    <a:srgbClr val="000000"/>
                  </a:solidFill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5-n-18</a:t>
              </a:r>
              <a:r>
                <a:rPr lang="zh-TW" altLang="en-US" sz="2800" dirty="0">
                  <a:solidFill>
                    <a:srgbClr val="000000"/>
                  </a:solidFill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3691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p:sp>
        <p:nvSpPr>
          <p:cNvPr id="18" name="文字方塊 17"/>
          <p:cNvSpPr txBox="1"/>
          <p:nvPr/>
        </p:nvSpPr>
        <p:spPr>
          <a:xfrm>
            <a:off x="94129" y="70886"/>
            <a:ext cx="8982632" cy="40011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0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5-s-05</a:t>
            </a:r>
            <a:r>
              <a:rPr lang="zh-TW" altLang="en-US" sz="20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能運用切割重組，理解三角形、平行四邊形與梯形的面積公式。（同</a:t>
            </a:r>
            <a:r>
              <a:rPr lang="en-US" altLang="zh-TW" sz="20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5-n-18</a:t>
            </a:r>
            <a:r>
              <a:rPr lang="zh-TW" altLang="en-US" sz="20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）</a:t>
            </a:r>
          </a:p>
        </p:txBody>
      </p:sp>
      <p:sp>
        <p:nvSpPr>
          <p:cNvPr id="3" name="文字方塊 2"/>
          <p:cNvSpPr txBox="1"/>
          <p:nvPr/>
        </p:nvSpPr>
        <p:spPr>
          <a:xfrm>
            <a:off x="568334" y="573911"/>
            <a:ext cx="8008805" cy="9694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FFFF00"/>
              </a:gs>
            </a:gsLst>
            <a:lin ang="2700000" scaled="1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主</a:t>
            </a:r>
            <a:r>
              <a:rPr lang="en-US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      </a:t>
            </a: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題</a:t>
            </a:r>
            <a:r>
              <a:rPr lang="zh-TW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：□數與量</a:t>
            </a:r>
            <a:r>
              <a:rPr lang="en-US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  </a:t>
            </a:r>
            <a:r>
              <a:rPr lang="zh-TW" altLang="en-US" sz="2000" dirty="0" smtClean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■</a:t>
            </a:r>
            <a:r>
              <a:rPr lang="zh-TW" altLang="zh-TW" sz="2000" dirty="0" smtClean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幾何</a:t>
            </a:r>
            <a:r>
              <a:rPr lang="en-US" altLang="zh-TW" sz="2000" dirty="0" smtClean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    </a:t>
            </a: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□代數</a:t>
            </a:r>
            <a:r>
              <a:rPr lang="en-US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</a:t>
            </a:r>
            <a:r>
              <a:rPr lang="en-US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 </a:t>
            </a: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□統計與機率</a:t>
            </a:r>
          </a:p>
          <a:p>
            <a:pPr>
              <a:lnSpc>
                <a:spcPct val="150000"/>
              </a:lnSpc>
            </a:pP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認知歷程向度</a:t>
            </a:r>
            <a:r>
              <a:rPr lang="zh-TW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：</a:t>
            </a:r>
            <a:r>
              <a:rPr lang="zh-TW" altLang="en-US" sz="2000" dirty="0" smtClean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■</a:t>
            </a:r>
            <a:r>
              <a:rPr lang="zh-TW" altLang="zh-TW" sz="2000" dirty="0" smtClean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概念理解</a:t>
            </a:r>
            <a:r>
              <a:rPr lang="en-US" altLang="zh-TW" sz="2000" dirty="0" smtClean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</a:t>
            </a: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□程序執行</a:t>
            </a:r>
            <a:r>
              <a:rPr lang="en-US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</a:t>
            </a:r>
            <a:r>
              <a:rPr lang="en-US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</a:t>
            </a: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□解題思考</a:t>
            </a:r>
            <a:r>
              <a:rPr lang="en-US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  </a:t>
            </a:r>
            <a:endParaRPr lang="zh-TW" altLang="zh-TW" sz="2000" dirty="0">
              <a:latin typeface="金梅美工廣告字體" panose="02010509060101010101" pitchFamily="49" charset="-120"/>
              <a:ea typeface="金梅美工廣告字體" panose="02010509060101010101" pitchFamily="49" charset="-120"/>
            </a:endParaRPr>
          </a:p>
        </p:txBody>
      </p:sp>
      <p:sp>
        <p:nvSpPr>
          <p:cNvPr id="8" name="剪去單一角落矩形 7"/>
          <p:cNvSpPr/>
          <p:nvPr/>
        </p:nvSpPr>
        <p:spPr>
          <a:xfrm>
            <a:off x="8214286" y="6205237"/>
            <a:ext cx="862475" cy="552747"/>
          </a:xfrm>
          <a:prstGeom prst="snip1Rect">
            <a:avLst>
              <a:gd name="adj" fmla="val 16310"/>
            </a:avLst>
          </a:prstGeom>
          <a:solidFill>
            <a:srgbClr val="FF0000"/>
          </a:solidFill>
          <a:ln w="28575"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en-US" altLang="zh-TW" sz="28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103</a:t>
            </a:r>
            <a:endParaRPr lang="zh-TW" altLang="en-US" sz="2800" dirty="0"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595749" y="1714284"/>
            <a:ext cx="7919599" cy="3924151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下列哪一個算式，能算出平行四邊形 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ABCD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的面積是多少平方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公分？</a:t>
            </a:r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①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100×48</a:t>
            </a:r>
          </a:p>
          <a:p>
            <a:pPr>
              <a:lnSpc>
                <a:spcPct val="150000"/>
              </a:lnSpc>
            </a:pP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②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100×80</a:t>
            </a:r>
          </a:p>
          <a:p>
            <a:pPr>
              <a:lnSpc>
                <a:spcPct val="150000"/>
              </a:lnSpc>
            </a:pP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③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100×48÷2</a:t>
            </a:r>
          </a:p>
          <a:p>
            <a:pPr>
              <a:lnSpc>
                <a:spcPct val="150000"/>
              </a:lnSpc>
            </a:pP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④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（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60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＋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100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）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×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2</a:t>
            </a:r>
          </a:p>
        </p:txBody>
      </p:sp>
      <p:pic>
        <p:nvPicPr>
          <p:cNvPr id="10" name="圖片 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38883" y="2983397"/>
            <a:ext cx="4676443" cy="252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92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062" b="14116"/>
          <a:stretch/>
        </p:blipFill>
        <p:spPr>
          <a:xfrm>
            <a:off x="585783" y="568060"/>
            <a:ext cx="7985057" cy="5716626"/>
          </a:xfrm>
          <a:prstGeom prst="rect">
            <a:avLst/>
          </a:prstGeom>
        </p:spPr>
      </p:pic>
      <p:sp>
        <p:nvSpPr>
          <p:cNvPr id="10" name="文字方塊 9"/>
          <p:cNvSpPr txBox="1"/>
          <p:nvPr/>
        </p:nvSpPr>
        <p:spPr>
          <a:xfrm>
            <a:off x="856341" y="696685"/>
            <a:ext cx="3390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TW" altLang="en-U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金梅毛海九宮實心" panose="02010509060101010101" pitchFamily="49" charset="-120"/>
                <a:ea typeface="金梅毛海九宮實心" panose="02010509060101010101" pitchFamily="49" charset="-120"/>
              </a:rPr>
              <a:t>改一改</a:t>
            </a:r>
            <a:endParaRPr lang="zh-TW" altLang="en-US" sz="7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金梅毛海九宮實心" panose="02010509060101010101" pitchFamily="49" charset="-120"/>
              <a:ea typeface="金梅毛海九宮實心" panose="02010509060101010101" pitchFamily="49" charset="-120"/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4926654" y="1296849"/>
            <a:ext cx="3390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TW" altLang="en-U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金梅毛海九宮實心" panose="02010509060101010101" pitchFamily="49" charset="-120"/>
                <a:ea typeface="金梅毛海九宮實心" panose="02010509060101010101" pitchFamily="49" charset="-120"/>
              </a:rPr>
              <a:t>變一變</a:t>
            </a:r>
            <a:endParaRPr lang="zh-TW" altLang="en-US" sz="7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金梅毛海九宮實心" panose="02010509060101010101" pitchFamily="49" charset="-120"/>
              <a:ea typeface="金梅毛海九宮實心" panose="02010509060101010101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4895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p:sp>
        <p:nvSpPr>
          <p:cNvPr id="18" name="文字方塊 17"/>
          <p:cNvSpPr txBox="1"/>
          <p:nvPr/>
        </p:nvSpPr>
        <p:spPr>
          <a:xfrm>
            <a:off x="94129" y="70886"/>
            <a:ext cx="8982632" cy="40011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0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5-s-05</a:t>
            </a:r>
            <a:r>
              <a:rPr lang="zh-TW" altLang="en-US" sz="20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能運用切割重組，理解三角形、平行四邊形與梯形的面積公式。（同</a:t>
            </a:r>
            <a:r>
              <a:rPr lang="en-US" altLang="zh-TW" sz="20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5-n-18</a:t>
            </a:r>
            <a:r>
              <a:rPr lang="zh-TW" altLang="en-US" sz="20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）</a:t>
            </a:r>
          </a:p>
        </p:txBody>
      </p:sp>
      <p:sp>
        <p:nvSpPr>
          <p:cNvPr id="3" name="文字方塊 2"/>
          <p:cNvSpPr txBox="1"/>
          <p:nvPr/>
        </p:nvSpPr>
        <p:spPr>
          <a:xfrm>
            <a:off x="568334" y="573911"/>
            <a:ext cx="8008805" cy="9694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FFFF00"/>
              </a:gs>
            </a:gsLst>
            <a:lin ang="2700000" scaled="1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主</a:t>
            </a:r>
            <a:r>
              <a:rPr lang="en-US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      </a:t>
            </a: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題</a:t>
            </a:r>
            <a:r>
              <a:rPr lang="zh-TW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：□數與量</a:t>
            </a:r>
            <a:r>
              <a:rPr lang="en-US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  </a:t>
            </a:r>
            <a:r>
              <a:rPr lang="zh-TW" altLang="en-US" sz="2000" dirty="0" smtClean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■</a:t>
            </a:r>
            <a:r>
              <a:rPr lang="zh-TW" altLang="zh-TW" sz="2000" dirty="0" smtClean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幾何</a:t>
            </a:r>
            <a:r>
              <a:rPr lang="en-US" altLang="zh-TW" sz="2000" dirty="0" smtClean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    </a:t>
            </a: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□代數</a:t>
            </a:r>
            <a:r>
              <a:rPr lang="en-US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</a:t>
            </a:r>
            <a:r>
              <a:rPr lang="en-US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 </a:t>
            </a: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□統計與機率</a:t>
            </a:r>
          </a:p>
          <a:p>
            <a:pPr>
              <a:lnSpc>
                <a:spcPct val="150000"/>
              </a:lnSpc>
            </a:pP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認知歷程向度</a:t>
            </a:r>
            <a:r>
              <a:rPr lang="zh-TW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：□</a:t>
            </a: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概念</a:t>
            </a:r>
            <a:r>
              <a:rPr lang="zh-TW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理解</a:t>
            </a:r>
            <a:r>
              <a:rPr lang="zh-TW" altLang="en-US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</a:t>
            </a:r>
            <a:r>
              <a:rPr lang="en-US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</a:t>
            </a:r>
            <a:r>
              <a:rPr lang="zh-TW" altLang="en-US" sz="2000" dirty="0" smtClean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■</a:t>
            </a:r>
            <a:r>
              <a:rPr lang="zh-TW" altLang="zh-TW" sz="2000" dirty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程序執行</a:t>
            </a:r>
            <a:r>
              <a:rPr lang="en-US" altLang="zh-TW" sz="2000" dirty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</a:t>
            </a:r>
            <a:r>
              <a:rPr lang="zh-TW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□</a:t>
            </a: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解題思考</a:t>
            </a:r>
            <a:r>
              <a:rPr lang="en-US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  </a:t>
            </a:r>
            <a:endParaRPr lang="zh-TW" altLang="zh-TW" sz="2000" dirty="0">
              <a:latin typeface="金梅美工廣告字體" panose="02010509060101010101" pitchFamily="49" charset="-120"/>
              <a:ea typeface="金梅美工廣告字體" panose="02010509060101010101" pitchFamily="49" charset="-120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595749" y="1714284"/>
            <a:ext cx="7919599" cy="3277820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下圖平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行四邊形 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ABCD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的面積是多少平方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公分？</a:t>
            </a:r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①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2400</a:t>
            </a:r>
          </a:p>
          <a:p>
            <a:pPr>
              <a:lnSpc>
                <a:spcPct val="150000"/>
              </a:lnSpc>
            </a:pP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② 3000</a:t>
            </a:r>
            <a:endParaRPr lang="en-US" altLang="zh-TW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③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4800</a:t>
            </a:r>
            <a:endParaRPr lang="en-US" altLang="zh-TW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④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6000</a:t>
            </a:r>
          </a:p>
        </p:txBody>
      </p:sp>
      <p:pic>
        <p:nvPicPr>
          <p:cNvPr id="10" name="圖片 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67376" y="2946879"/>
            <a:ext cx="5319380" cy="2526450"/>
          </a:xfrm>
          <a:prstGeom prst="rect">
            <a:avLst/>
          </a:prstGeom>
        </p:spPr>
      </p:pic>
      <p:sp>
        <p:nvSpPr>
          <p:cNvPr id="2" name="橢圓 1"/>
          <p:cNvSpPr/>
          <p:nvPr/>
        </p:nvSpPr>
        <p:spPr>
          <a:xfrm>
            <a:off x="552452" y="2270441"/>
            <a:ext cx="1860541" cy="2962276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46150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p:sp>
        <p:nvSpPr>
          <p:cNvPr id="18" name="文字方塊 17"/>
          <p:cNvSpPr txBox="1"/>
          <p:nvPr/>
        </p:nvSpPr>
        <p:spPr>
          <a:xfrm>
            <a:off x="94129" y="70886"/>
            <a:ext cx="8982632" cy="40011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0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5-s-05</a:t>
            </a:r>
            <a:r>
              <a:rPr lang="zh-TW" altLang="en-US" sz="20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能運用切割重組，理解三角形、平行四邊形與梯形的面積公式。（同</a:t>
            </a:r>
            <a:r>
              <a:rPr lang="en-US" altLang="zh-TW" sz="20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5-n-18</a:t>
            </a:r>
            <a:r>
              <a:rPr lang="zh-TW" altLang="en-US" sz="2000" spc="-110" dirty="0">
                <a:latin typeface="標楷體" panose="03000509000000000000" pitchFamily="65" charset="-120"/>
                <a:ea typeface="標楷體" panose="03000509000000000000" pitchFamily="65" charset="-120"/>
              </a:rPr>
              <a:t>）</a:t>
            </a:r>
          </a:p>
        </p:txBody>
      </p:sp>
      <p:sp>
        <p:nvSpPr>
          <p:cNvPr id="3" name="文字方塊 2"/>
          <p:cNvSpPr txBox="1"/>
          <p:nvPr/>
        </p:nvSpPr>
        <p:spPr>
          <a:xfrm>
            <a:off x="568334" y="573911"/>
            <a:ext cx="8008805" cy="9694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FFFF00"/>
              </a:gs>
            </a:gsLst>
            <a:lin ang="2700000" scaled="1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主</a:t>
            </a:r>
            <a:r>
              <a:rPr lang="en-US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      </a:t>
            </a: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題</a:t>
            </a:r>
            <a:r>
              <a:rPr lang="zh-TW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：□數與量</a:t>
            </a:r>
            <a:r>
              <a:rPr lang="en-US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  </a:t>
            </a:r>
            <a:r>
              <a:rPr lang="zh-TW" altLang="en-US" sz="2000" dirty="0" smtClean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■</a:t>
            </a:r>
            <a:r>
              <a:rPr lang="zh-TW" altLang="zh-TW" sz="2000" dirty="0" smtClean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幾何</a:t>
            </a:r>
            <a:r>
              <a:rPr lang="en-US" altLang="zh-TW" sz="2000" dirty="0" smtClean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    </a:t>
            </a: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□代數</a:t>
            </a:r>
            <a:r>
              <a:rPr lang="en-US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</a:t>
            </a:r>
            <a:r>
              <a:rPr lang="en-US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 </a:t>
            </a: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□統計與機率</a:t>
            </a:r>
          </a:p>
          <a:p>
            <a:pPr>
              <a:lnSpc>
                <a:spcPct val="150000"/>
              </a:lnSpc>
            </a:pP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認知歷程向度</a:t>
            </a:r>
            <a:r>
              <a:rPr lang="zh-TW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：□</a:t>
            </a: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概念</a:t>
            </a:r>
            <a:r>
              <a:rPr lang="zh-TW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理解</a:t>
            </a:r>
            <a:r>
              <a:rPr lang="zh-TW" altLang="en-US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 </a:t>
            </a:r>
            <a:r>
              <a:rPr lang="zh-TW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□</a:t>
            </a:r>
            <a:r>
              <a:rPr lang="zh-TW" altLang="zh-TW" sz="2000" dirty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程序</a:t>
            </a:r>
            <a:r>
              <a:rPr lang="zh-TW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執行</a:t>
            </a:r>
            <a:r>
              <a:rPr lang="zh-TW" altLang="en-US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</a:t>
            </a:r>
            <a:r>
              <a:rPr lang="en-US" altLang="zh-TW" sz="2000" dirty="0" smtClean="0"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</a:t>
            </a:r>
            <a:r>
              <a:rPr lang="zh-TW" altLang="en-US" sz="2000" dirty="0" smtClean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■</a:t>
            </a:r>
            <a:r>
              <a:rPr lang="zh-TW" altLang="zh-TW" sz="2000" dirty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解題思考</a:t>
            </a:r>
            <a:r>
              <a:rPr lang="en-US" altLang="zh-TW" sz="2000" dirty="0">
                <a:solidFill>
                  <a:srgbClr val="FF0000"/>
                </a:solidFill>
                <a:latin typeface="金梅美工廣告字體" panose="02010509060101010101" pitchFamily="49" charset="-120"/>
                <a:ea typeface="金梅美工廣告字體" panose="02010509060101010101" pitchFamily="49" charset="-120"/>
              </a:rPr>
              <a:t> </a:t>
            </a:r>
            <a:endParaRPr lang="zh-TW" altLang="zh-TW" sz="2000" dirty="0">
              <a:latin typeface="金梅美工廣告字體" panose="02010509060101010101" pitchFamily="49" charset="-120"/>
              <a:ea typeface="金梅美工廣告字體" panose="02010509060101010101" pitchFamily="49" charset="-120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595749" y="1714284"/>
            <a:ext cx="7919599" cy="3277820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下圖平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行四邊形 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ABCD 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的面積是多少平方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公分？</a:t>
            </a:r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①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2400</a:t>
            </a:r>
          </a:p>
          <a:p>
            <a:pPr>
              <a:lnSpc>
                <a:spcPct val="150000"/>
              </a:lnSpc>
            </a:pP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② 3000</a:t>
            </a:r>
            <a:endParaRPr lang="en-US" altLang="zh-TW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③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4800</a:t>
            </a:r>
            <a:endParaRPr lang="en-US" altLang="zh-TW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④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6000</a:t>
            </a:r>
          </a:p>
        </p:txBody>
      </p:sp>
      <p:grpSp>
        <p:nvGrpSpPr>
          <p:cNvPr id="14" name="群組 13"/>
          <p:cNvGrpSpPr/>
          <p:nvPr/>
        </p:nvGrpSpPr>
        <p:grpSpPr>
          <a:xfrm>
            <a:off x="3067381" y="2952965"/>
            <a:ext cx="5319380" cy="2526450"/>
            <a:chOff x="3067381" y="2952965"/>
            <a:chExt cx="5319380" cy="2526450"/>
          </a:xfrm>
        </p:grpSpPr>
        <p:grpSp>
          <p:nvGrpSpPr>
            <p:cNvPr id="8" name="群組 7"/>
            <p:cNvGrpSpPr/>
            <p:nvPr/>
          </p:nvGrpSpPr>
          <p:grpSpPr>
            <a:xfrm>
              <a:off x="3067381" y="2952965"/>
              <a:ext cx="5319380" cy="2526450"/>
              <a:chOff x="3067381" y="2952965"/>
              <a:chExt cx="5319380" cy="2526450"/>
            </a:xfrm>
          </p:grpSpPr>
          <p:pic>
            <p:nvPicPr>
              <p:cNvPr id="7" name="圖片 6"/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067381" y="2952965"/>
                <a:ext cx="5319380" cy="2526450"/>
              </a:xfrm>
              <a:prstGeom prst="rect">
                <a:avLst/>
              </a:prstGeom>
            </p:spPr>
          </p:pic>
          <p:pic>
            <p:nvPicPr>
              <p:cNvPr id="2" name="圖片 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93882" y="3661592"/>
                <a:ext cx="241994" cy="980076"/>
              </a:xfrm>
              <a:prstGeom prst="rect">
                <a:avLst/>
              </a:prstGeom>
            </p:spPr>
          </p:pic>
          <p:pic>
            <p:nvPicPr>
              <p:cNvPr id="11" name="圖片 1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69157" y="3661592"/>
                <a:ext cx="241994" cy="980076"/>
              </a:xfrm>
              <a:prstGeom prst="rect">
                <a:avLst/>
              </a:prstGeom>
            </p:spPr>
          </p:pic>
          <p:pic>
            <p:nvPicPr>
              <p:cNvPr id="4" name="圖片 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340570" y="3353194"/>
                <a:ext cx="55613" cy="308398"/>
              </a:xfrm>
              <a:prstGeom prst="rect">
                <a:avLst/>
              </a:prstGeom>
            </p:spPr>
          </p:pic>
          <p:pic>
            <p:nvPicPr>
              <p:cNvPr id="12" name="圖片 11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21000000">
                <a:off x="4422537" y="3369240"/>
                <a:ext cx="55613" cy="308398"/>
              </a:xfrm>
              <a:prstGeom prst="rect">
                <a:avLst/>
              </a:prstGeom>
            </p:spPr>
          </p:pic>
          <p:pic>
            <p:nvPicPr>
              <p:cNvPr id="6" name="圖片 5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8211098">
                <a:off x="4365311" y="3314013"/>
                <a:ext cx="59691" cy="92852"/>
              </a:xfrm>
              <a:prstGeom prst="rect">
                <a:avLst/>
              </a:prstGeom>
            </p:spPr>
          </p:pic>
        </p:grpSp>
        <p:sp>
          <p:nvSpPr>
            <p:cNvPr id="13" name="矩形 12"/>
            <p:cNvSpPr/>
            <p:nvPr/>
          </p:nvSpPr>
          <p:spPr>
            <a:xfrm rot="18356582">
              <a:off x="4307428" y="3329616"/>
              <a:ext cx="205740" cy="20574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15" name="橢圓 14"/>
          <p:cNvSpPr/>
          <p:nvPr/>
        </p:nvSpPr>
        <p:spPr>
          <a:xfrm>
            <a:off x="3080888" y="2735052"/>
            <a:ext cx="3262761" cy="2962276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1438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群組 15"/>
          <p:cNvGrpSpPr/>
          <p:nvPr/>
        </p:nvGrpSpPr>
        <p:grpSpPr>
          <a:xfrm>
            <a:off x="456402" y="399598"/>
            <a:ext cx="8237656" cy="6015717"/>
            <a:chOff x="456402" y="399598"/>
            <a:chExt cx="8237656" cy="6015717"/>
          </a:xfrm>
        </p:grpSpPr>
        <p:sp>
          <p:nvSpPr>
            <p:cNvPr id="4" name="矩形 3"/>
            <p:cNvSpPr/>
            <p:nvPr/>
          </p:nvSpPr>
          <p:spPr>
            <a:xfrm>
              <a:off x="456402" y="399598"/>
              <a:ext cx="8237654" cy="601571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grpSp>
          <p:nvGrpSpPr>
            <p:cNvPr id="3" name="群組 2"/>
            <p:cNvGrpSpPr/>
            <p:nvPr/>
          </p:nvGrpSpPr>
          <p:grpSpPr>
            <a:xfrm>
              <a:off x="456404" y="443140"/>
              <a:ext cx="8237654" cy="5898148"/>
              <a:chOff x="412860" y="428625"/>
              <a:chExt cx="8386522" cy="6043613"/>
            </a:xfrm>
          </p:grpSpPr>
          <p:pic>
            <p:nvPicPr>
              <p:cNvPr id="2" name="圖片 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12860" y="428625"/>
                <a:ext cx="8386522" cy="4296870"/>
              </a:xfrm>
              <a:prstGeom prst="rect">
                <a:avLst/>
              </a:prstGeom>
            </p:spPr>
          </p:pic>
          <p:pic>
            <p:nvPicPr>
              <p:cNvPr id="9" name="圖片 8"/>
              <p:cNvPicPr>
                <a:picLocks noChangeAspect="1"/>
              </p:cNvPicPr>
              <p:nvPr/>
            </p:nvPicPr>
            <p:blipFill rotWithShape="1">
              <a:blip r:embed="rId3"/>
              <a:srcRect t="21009" b="38376"/>
              <a:stretch/>
            </p:blipFill>
            <p:spPr>
              <a:xfrm>
                <a:off x="441779" y="4682100"/>
                <a:ext cx="8324530" cy="1790138"/>
              </a:xfrm>
              <a:prstGeom prst="rect">
                <a:avLst/>
              </a:prstGeom>
            </p:spPr>
          </p:pic>
        </p:grpSp>
      </p:grpSp>
      <p:sp>
        <p:nvSpPr>
          <p:cNvPr id="18" name="圓角矩形 17"/>
          <p:cNvSpPr/>
          <p:nvPr/>
        </p:nvSpPr>
        <p:spPr>
          <a:xfrm>
            <a:off x="488614" y="4184565"/>
            <a:ext cx="8209246" cy="444580"/>
          </a:xfrm>
          <a:prstGeom prst="roundRect">
            <a:avLst>
              <a:gd name="adj" fmla="val 11057"/>
            </a:avLst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圓角矩形 9"/>
          <p:cNvSpPr/>
          <p:nvPr/>
        </p:nvSpPr>
        <p:spPr>
          <a:xfrm>
            <a:off x="501052" y="5098825"/>
            <a:ext cx="8209246" cy="444580"/>
          </a:xfrm>
          <a:prstGeom prst="roundRect">
            <a:avLst>
              <a:gd name="adj" fmla="val 11057"/>
            </a:avLst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799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0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p:sp>
        <p:nvSpPr>
          <p:cNvPr id="22" name="雲朵形圖說文字 21"/>
          <p:cNvSpPr/>
          <p:nvPr/>
        </p:nvSpPr>
        <p:spPr>
          <a:xfrm>
            <a:off x="742530" y="853510"/>
            <a:ext cx="6066164" cy="3225313"/>
          </a:xfrm>
          <a:prstGeom prst="cloudCallout">
            <a:avLst>
              <a:gd name="adj1" fmla="val 43132"/>
              <a:gd name="adj2" fmla="val 76655"/>
            </a:avLst>
          </a:prstGeom>
          <a:gradFill>
            <a:gsLst>
              <a:gs pos="0">
                <a:srgbClr val="FFFF00"/>
              </a:gs>
              <a:gs pos="100000">
                <a:srgbClr val="FF0000"/>
              </a:gs>
            </a:gsLst>
            <a:lin ang="5400000" scaled="1"/>
          </a:gra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8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5927" y="4078823"/>
            <a:ext cx="3389096" cy="2913647"/>
          </a:xfrm>
          <a:prstGeom prst="rect">
            <a:avLst/>
          </a:prstGeom>
        </p:spPr>
      </p:pic>
      <p:sp>
        <p:nvSpPr>
          <p:cNvPr id="10" name="文字方塊 9"/>
          <p:cNvSpPr txBox="1"/>
          <p:nvPr/>
        </p:nvSpPr>
        <p:spPr>
          <a:xfrm>
            <a:off x="1684454" y="1505159"/>
            <a:ext cx="4447615" cy="1656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3600" dirty="0" smtClean="0">
                <a:solidFill>
                  <a:srgbClr val="00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現在咱們就來動動手，動動腦吧！</a:t>
            </a:r>
            <a:endParaRPr lang="en-US" altLang="zh-TW" sz="3600" dirty="0" smtClean="0">
              <a:solidFill>
                <a:srgbClr val="000000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52877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656271" y="662622"/>
            <a:ext cx="7873367" cy="566103"/>
            <a:chOff x="0" y="0"/>
            <a:chExt cx="4802521" cy="361150"/>
          </a:xfrm>
        </p:grpSpPr>
        <p:sp>
          <p:nvSpPr>
            <p:cNvPr id="3" name="矩形 2"/>
            <p:cNvSpPr/>
            <p:nvPr/>
          </p:nvSpPr>
          <p:spPr>
            <a:xfrm>
              <a:off x="0" y="0"/>
              <a:ext cx="1267865" cy="36115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zh-TW" sz="2800" kern="100">
                  <a:effectLst/>
                  <a:ea typeface="華康中特圓體" panose="020F0809000000000000" pitchFamily="49" charset="-120"/>
                  <a:cs typeface="Times New Roman" panose="02020603050405020304" pitchFamily="18" charset="0"/>
                </a:rPr>
                <a:t>命題實作單</a:t>
              </a:r>
              <a:endParaRPr lang="zh-TW" sz="2000" kern="100">
                <a:effectLst/>
                <a:ea typeface="新細明體" panose="02020500000000000000" pitchFamily="18" charset="-120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1267718" y="0"/>
              <a:ext cx="3534803" cy="36115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TW" sz="2800" kern="100">
                  <a:effectLst/>
                  <a:ea typeface="華康中特圓體" panose="020F0809000000000000" pitchFamily="49" charset="-120"/>
                  <a:cs typeface="Times New Roman" panose="02020603050405020304" pitchFamily="18" charset="0"/>
                </a:rPr>
                <a:t>三角形、平行四邊形與梯形的面積</a:t>
              </a:r>
              <a:endParaRPr lang="zh-TW" sz="2000" kern="100">
                <a:effectLst/>
                <a:ea typeface="新細明體" panose="02020500000000000000" pitchFamily="18" charset="-120"/>
                <a:cs typeface="Times New Roman" panose="02020603050405020304" pitchFamily="18" charset="0"/>
              </a:endParaRPr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1206393" y="138313"/>
              <a:ext cx="215153" cy="99892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TW" altLang="en-US" sz="3200"/>
            </a:p>
          </p:txBody>
        </p:sp>
      </p:grpSp>
      <p:pic>
        <p:nvPicPr>
          <p:cNvPr id="6" name="圖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612" y="3411722"/>
            <a:ext cx="2676474" cy="3561874"/>
          </a:xfrm>
          <a:prstGeom prst="rect">
            <a:avLst/>
          </a:prstGeom>
        </p:spPr>
      </p:pic>
      <p:grpSp>
        <p:nvGrpSpPr>
          <p:cNvPr id="7" name="群組 6"/>
          <p:cNvGrpSpPr/>
          <p:nvPr/>
        </p:nvGrpSpPr>
        <p:grpSpPr>
          <a:xfrm>
            <a:off x="2285580" y="1532425"/>
            <a:ext cx="6066164" cy="3225313"/>
            <a:chOff x="1508171" y="1108806"/>
            <a:chExt cx="6066164" cy="3649674"/>
          </a:xfrm>
        </p:grpSpPr>
        <p:sp>
          <p:nvSpPr>
            <p:cNvPr id="8" name="雲朵形圖說文字 7"/>
            <p:cNvSpPr/>
            <p:nvPr/>
          </p:nvSpPr>
          <p:spPr>
            <a:xfrm>
              <a:off x="1508171" y="1108806"/>
              <a:ext cx="6066164" cy="3649674"/>
            </a:xfrm>
            <a:prstGeom prst="cloudCallout">
              <a:avLst>
                <a:gd name="adj1" fmla="val -52257"/>
                <a:gd name="adj2" fmla="val 45646"/>
              </a:avLst>
            </a:prstGeom>
            <a:gradFill>
              <a:gsLst>
                <a:gs pos="0">
                  <a:srgbClr val="FFFF00"/>
                </a:gs>
                <a:gs pos="100000">
                  <a:srgbClr val="FF0000"/>
                </a:gs>
              </a:gsLst>
              <a:lin ang="5400000" scaled="1"/>
            </a:gradFill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" name="文字方塊 8"/>
            <p:cNvSpPr txBox="1"/>
            <p:nvPr/>
          </p:nvSpPr>
          <p:spPr>
            <a:xfrm>
              <a:off x="2258566" y="1682392"/>
              <a:ext cx="4808656" cy="22129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TW" sz="2800" dirty="0">
                  <a:solidFill>
                    <a:srgbClr val="000000"/>
                  </a:solidFill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5-s-05</a:t>
              </a:r>
              <a:r>
                <a:rPr lang="zh-TW" altLang="en-US" sz="2800" dirty="0">
                  <a:solidFill>
                    <a:srgbClr val="000000"/>
                  </a:solidFill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能運用切割重組，理解三角形、平行四邊形與梯形的面積公式。（同</a:t>
              </a:r>
              <a:r>
                <a:rPr lang="en-US" altLang="zh-TW" sz="2800" dirty="0">
                  <a:solidFill>
                    <a:srgbClr val="000000"/>
                  </a:solidFill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5-n-18</a:t>
              </a:r>
              <a:r>
                <a:rPr lang="zh-TW" altLang="en-US" sz="2800" dirty="0">
                  <a:solidFill>
                    <a:srgbClr val="000000"/>
                  </a:solidFill>
                  <a:latin typeface="華康中特圓體" panose="020F0809000000000000" pitchFamily="49" charset="-120"/>
                  <a:ea typeface="華康中特圓體" panose="020F0809000000000000" pitchFamily="49" charset="-120"/>
                </a:rPr>
                <a:t>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59188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圖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545" y="571837"/>
            <a:ext cx="7970255" cy="5728951"/>
          </a:xfrm>
          <a:prstGeom prst="rect">
            <a:avLst/>
          </a:prstGeom>
        </p:spPr>
      </p:pic>
      <p:sp>
        <p:nvSpPr>
          <p:cNvPr id="11" name="圓角矩形 10"/>
          <p:cNvSpPr/>
          <p:nvPr/>
        </p:nvSpPr>
        <p:spPr>
          <a:xfrm>
            <a:off x="570545" y="571836"/>
            <a:ext cx="3960000" cy="5728951"/>
          </a:xfrm>
          <a:prstGeom prst="roundRect">
            <a:avLst>
              <a:gd name="adj" fmla="val 848"/>
            </a:avLst>
          </a:prstGeom>
          <a:noFill/>
          <a:ln w="762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1384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656271" y="662622"/>
            <a:ext cx="7873367" cy="566103"/>
            <a:chOff x="0" y="0"/>
            <a:chExt cx="4802521" cy="361150"/>
          </a:xfrm>
        </p:grpSpPr>
        <p:sp>
          <p:nvSpPr>
            <p:cNvPr id="3" name="矩形 2"/>
            <p:cNvSpPr/>
            <p:nvPr/>
          </p:nvSpPr>
          <p:spPr>
            <a:xfrm>
              <a:off x="0" y="0"/>
              <a:ext cx="1267865" cy="36115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zh-TW" sz="2800" kern="100">
                  <a:effectLst/>
                  <a:ea typeface="華康中特圓體" panose="020F0809000000000000" pitchFamily="49" charset="-120"/>
                  <a:cs typeface="Times New Roman" panose="02020603050405020304" pitchFamily="18" charset="0"/>
                </a:rPr>
                <a:t>命題實作單</a:t>
              </a:r>
              <a:endParaRPr lang="zh-TW" sz="2000" kern="100">
                <a:effectLst/>
                <a:ea typeface="新細明體" panose="02020500000000000000" pitchFamily="18" charset="-120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1267718" y="0"/>
              <a:ext cx="3534803" cy="36115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TW" sz="2800" kern="100">
                  <a:effectLst/>
                  <a:ea typeface="華康中特圓體" panose="020F0809000000000000" pitchFamily="49" charset="-120"/>
                  <a:cs typeface="Times New Roman" panose="02020603050405020304" pitchFamily="18" charset="0"/>
                </a:rPr>
                <a:t>三角形、平行四邊形與梯形的面積</a:t>
              </a:r>
              <a:endParaRPr lang="zh-TW" sz="2000" kern="100">
                <a:effectLst/>
                <a:ea typeface="新細明體" panose="02020500000000000000" pitchFamily="18" charset="-120"/>
                <a:cs typeface="Times New Roman" panose="02020603050405020304" pitchFamily="18" charset="0"/>
              </a:endParaRPr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1206393" y="138313"/>
              <a:ext cx="215153" cy="99892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TW" altLang="en-US" sz="3200"/>
            </a:p>
          </p:txBody>
        </p:sp>
      </p:grpSp>
      <p:sp>
        <p:nvSpPr>
          <p:cNvPr id="7" name="文字方塊 6"/>
          <p:cNvSpPr txBox="1"/>
          <p:nvPr/>
        </p:nvSpPr>
        <p:spPr>
          <a:xfrm>
            <a:off x="814388" y="1355195"/>
            <a:ext cx="7543800" cy="4613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528763" indent="-1528763">
              <a:lnSpc>
                <a:spcPct val="130000"/>
              </a:lnSpc>
            </a:pPr>
            <a:r>
              <a:rPr lang="zh-TW" altLang="zh-TW" sz="2400" b="1" u="sng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分年細目</a:t>
            </a:r>
            <a:r>
              <a:rPr lang="zh-TW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  <a:r>
              <a:rPr lang="en-US" altLang="zh-TW" sz="2400" dirty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5-s-05</a:t>
            </a:r>
            <a:r>
              <a:rPr lang="zh-TW" altLang="zh-TW" sz="2400" dirty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能運用切割重組，理解三角形、平行四邊形與梯形的面積公式。（同</a:t>
            </a:r>
            <a:r>
              <a:rPr lang="en-US" altLang="zh-TW" sz="2400" dirty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5-n-18</a:t>
            </a:r>
            <a:r>
              <a:rPr lang="zh-TW" altLang="zh-TW" sz="2400" dirty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）</a:t>
            </a:r>
          </a:p>
          <a:p>
            <a:pPr>
              <a:lnSpc>
                <a:spcPct val="130000"/>
              </a:lnSpc>
            </a:pPr>
            <a:r>
              <a:rPr lang="zh-TW" altLang="zh-TW" sz="2400" b="1" u="sng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基本學習表現</a:t>
            </a:r>
            <a:r>
              <a:rPr lang="zh-TW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  <a:r>
              <a:rPr lang="zh-TW" altLang="zh-TW" sz="2000" i="1" u="sng" dirty="0">
                <a:solidFill>
                  <a:srgbClr val="00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《註：請勾選你欲選擇命題的主線》</a:t>
            </a:r>
            <a:endParaRPr lang="zh-TW" altLang="zh-TW" sz="2000" dirty="0">
              <a:solidFill>
                <a:srgbClr val="0033CC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1971675" indent="-1971675">
              <a:lnSpc>
                <a:spcPct val="130000"/>
              </a:lnSpc>
            </a:pPr>
            <a:r>
              <a:rPr lang="zh-TW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□ </a:t>
            </a:r>
            <a:r>
              <a:rPr lang="en-US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5-scp-05-1 </a:t>
            </a:r>
            <a:r>
              <a:rPr lang="zh-TW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能運用切割重組，理解平行四邊形的面積公式。</a:t>
            </a:r>
          </a:p>
          <a:p>
            <a:pPr>
              <a:lnSpc>
                <a:spcPct val="130000"/>
              </a:lnSpc>
            </a:pPr>
            <a:r>
              <a:rPr lang="zh-TW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□ </a:t>
            </a:r>
            <a:r>
              <a:rPr lang="en-US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5-scp-05-2 </a:t>
            </a:r>
            <a:r>
              <a:rPr lang="zh-TW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能運用平行四邊形的面積公式解決問題。</a:t>
            </a:r>
          </a:p>
          <a:p>
            <a:pPr>
              <a:lnSpc>
                <a:spcPct val="130000"/>
              </a:lnSpc>
            </a:pPr>
            <a:r>
              <a:rPr lang="zh-TW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□ </a:t>
            </a:r>
            <a:r>
              <a:rPr lang="en-US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5-scp-05-3 </a:t>
            </a:r>
            <a:r>
              <a:rPr lang="zh-TW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能運用切割重組，理解三角形的面積公式。</a:t>
            </a:r>
          </a:p>
          <a:p>
            <a:pPr>
              <a:lnSpc>
                <a:spcPct val="130000"/>
              </a:lnSpc>
            </a:pPr>
            <a:r>
              <a:rPr lang="zh-TW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□ </a:t>
            </a:r>
            <a:r>
              <a:rPr lang="en-US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5-scp-05-4 </a:t>
            </a:r>
            <a:r>
              <a:rPr lang="zh-TW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能運用三角形的面積公式解決問題。</a:t>
            </a:r>
          </a:p>
          <a:p>
            <a:pPr>
              <a:lnSpc>
                <a:spcPct val="130000"/>
              </a:lnSpc>
            </a:pPr>
            <a:r>
              <a:rPr lang="zh-TW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□ </a:t>
            </a:r>
            <a:r>
              <a:rPr lang="en-US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5-scp-05-5 </a:t>
            </a:r>
            <a:r>
              <a:rPr lang="zh-TW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能運用切割重組，理解梯形的面積公式。</a:t>
            </a:r>
          </a:p>
          <a:p>
            <a:pPr>
              <a:lnSpc>
                <a:spcPct val="130000"/>
              </a:lnSpc>
            </a:pPr>
            <a:r>
              <a:rPr lang="zh-TW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□ </a:t>
            </a:r>
            <a:r>
              <a:rPr lang="en-US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5-scp-05-6 </a:t>
            </a:r>
            <a:r>
              <a:rPr lang="zh-TW" altLang="zh-TW" sz="2200" dirty="0">
                <a:latin typeface="標楷體" panose="03000509000000000000" pitchFamily="65" charset="-120"/>
                <a:ea typeface="標楷體" panose="03000509000000000000" pitchFamily="65" charset="-120"/>
              </a:rPr>
              <a:t>能運用梯形的面積公式解決問題。</a:t>
            </a:r>
            <a:endParaRPr lang="zh-TW" altLang="en-US" sz="2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6797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656271" y="662622"/>
            <a:ext cx="7873367" cy="566103"/>
            <a:chOff x="0" y="0"/>
            <a:chExt cx="4802521" cy="361150"/>
          </a:xfrm>
        </p:grpSpPr>
        <p:sp>
          <p:nvSpPr>
            <p:cNvPr id="3" name="矩形 2"/>
            <p:cNvSpPr/>
            <p:nvPr/>
          </p:nvSpPr>
          <p:spPr>
            <a:xfrm>
              <a:off x="0" y="0"/>
              <a:ext cx="1267865" cy="36115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zh-TW" sz="2800" kern="100">
                  <a:effectLst/>
                  <a:ea typeface="華康中特圓體" panose="020F0809000000000000" pitchFamily="49" charset="-120"/>
                  <a:cs typeface="Times New Roman" panose="02020603050405020304" pitchFamily="18" charset="0"/>
                </a:rPr>
                <a:t>命題實作單</a:t>
              </a:r>
              <a:endParaRPr lang="zh-TW" sz="2000" kern="100">
                <a:effectLst/>
                <a:ea typeface="新細明體" panose="02020500000000000000" pitchFamily="18" charset="-120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1267718" y="0"/>
              <a:ext cx="3534803" cy="36115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TW" sz="2800" kern="100">
                  <a:effectLst/>
                  <a:ea typeface="華康中特圓體" panose="020F0809000000000000" pitchFamily="49" charset="-120"/>
                  <a:cs typeface="Times New Roman" panose="02020603050405020304" pitchFamily="18" charset="0"/>
                </a:rPr>
                <a:t>三角形、平行四邊形與梯形的面積</a:t>
              </a:r>
              <a:endParaRPr lang="zh-TW" sz="2000" kern="100">
                <a:effectLst/>
                <a:ea typeface="新細明體" panose="02020500000000000000" pitchFamily="18" charset="-120"/>
                <a:cs typeface="Times New Roman" panose="02020603050405020304" pitchFamily="18" charset="0"/>
              </a:endParaRPr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1206393" y="138313"/>
              <a:ext cx="215153" cy="99892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TW" altLang="en-US" sz="3200"/>
            </a:p>
          </p:txBody>
        </p:sp>
      </p:grpSp>
      <p:pic>
        <p:nvPicPr>
          <p:cNvPr id="11" name="圖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983" y="1240891"/>
            <a:ext cx="7884000" cy="5050978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7158038" y="4986338"/>
            <a:ext cx="1228725" cy="9286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矩形 8"/>
          <p:cNvSpPr/>
          <p:nvPr/>
        </p:nvSpPr>
        <p:spPr>
          <a:xfrm>
            <a:off x="5897563" y="6014547"/>
            <a:ext cx="2596670" cy="2646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圓角矩形 5"/>
          <p:cNvSpPr/>
          <p:nvPr/>
        </p:nvSpPr>
        <p:spPr>
          <a:xfrm>
            <a:off x="785813" y="2228851"/>
            <a:ext cx="7600950" cy="2328863"/>
          </a:xfrm>
          <a:prstGeom prst="roundRect">
            <a:avLst>
              <a:gd name="adj" fmla="val 6238"/>
            </a:avLst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圓角矩形 9"/>
          <p:cNvSpPr/>
          <p:nvPr/>
        </p:nvSpPr>
        <p:spPr>
          <a:xfrm>
            <a:off x="772637" y="4714882"/>
            <a:ext cx="7600950" cy="1128711"/>
          </a:xfrm>
          <a:prstGeom prst="roundRect">
            <a:avLst>
              <a:gd name="adj" fmla="val 6238"/>
            </a:avLst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8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9344" y="780235"/>
            <a:ext cx="1290188" cy="1277662"/>
          </a:xfrm>
          <a:prstGeom prst="rect">
            <a:avLst/>
          </a:prstGeom>
        </p:spPr>
      </p:pic>
      <p:pic>
        <p:nvPicPr>
          <p:cNvPr id="12" name="圖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09822" y="1240893"/>
            <a:ext cx="1290188" cy="1277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798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6" grpId="0" animBg="1"/>
      <p:bldP spid="6" grpId="1" animBg="1"/>
      <p:bldP spid="10" grpId="0" animBg="1"/>
      <p:bldP spid="10" grpId="1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656271" y="662622"/>
            <a:ext cx="7873367" cy="566103"/>
            <a:chOff x="0" y="0"/>
            <a:chExt cx="4802521" cy="361150"/>
          </a:xfrm>
        </p:grpSpPr>
        <p:sp>
          <p:nvSpPr>
            <p:cNvPr id="3" name="矩形 2"/>
            <p:cNvSpPr/>
            <p:nvPr/>
          </p:nvSpPr>
          <p:spPr>
            <a:xfrm>
              <a:off x="0" y="0"/>
              <a:ext cx="1267865" cy="36115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zh-TW" sz="2800" kern="100">
                  <a:effectLst/>
                  <a:ea typeface="華康中特圓體" panose="020F0809000000000000" pitchFamily="49" charset="-120"/>
                  <a:cs typeface="Times New Roman" panose="02020603050405020304" pitchFamily="18" charset="0"/>
                </a:rPr>
                <a:t>命題實作單</a:t>
              </a:r>
              <a:endParaRPr lang="zh-TW" sz="2000" kern="100">
                <a:effectLst/>
                <a:ea typeface="新細明體" panose="02020500000000000000" pitchFamily="18" charset="-120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1267718" y="0"/>
              <a:ext cx="3534803" cy="36115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TW" sz="2800" kern="100">
                  <a:effectLst/>
                  <a:ea typeface="華康中特圓體" panose="020F0809000000000000" pitchFamily="49" charset="-120"/>
                  <a:cs typeface="Times New Roman" panose="02020603050405020304" pitchFamily="18" charset="0"/>
                </a:rPr>
                <a:t>三角形、平行四邊形與梯形的面積</a:t>
              </a:r>
              <a:endParaRPr lang="zh-TW" sz="2000" kern="100">
                <a:effectLst/>
                <a:ea typeface="新細明體" panose="02020500000000000000" pitchFamily="18" charset="-120"/>
                <a:cs typeface="Times New Roman" panose="02020603050405020304" pitchFamily="18" charset="0"/>
              </a:endParaRPr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1206393" y="138313"/>
              <a:ext cx="215153" cy="99892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TW" altLang="en-US" sz="3200"/>
            </a:p>
          </p:txBody>
        </p:sp>
      </p:grpSp>
      <p:pic>
        <p:nvPicPr>
          <p:cNvPr id="6" name="圖片 5"/>
          <p:cNvPicPr>
            <a:picLocks noChangeAspect="1"/>
          </p:cNvPicPr>
          <p:nvPr/>
        </p:nvPicPr>
        <p:blipFill rotWithShape="1">
          <a:blip r:embed="rId2"/>
          <a:srcRect t="38464"/>
          <a:stretch/>
        </p:blipFill>
        <p:spPr>
          <a:xfrm>
            <a:off x="609638" y="1355195"/>
            <a:ext cx="7920000" cy="3469535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459" y="4756826"/>
            <a:ext cx="8039435" cy="1772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562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656271" y="662622"/>
            <a:ext cx="7873367" cy="566103"/>
            <a:chOff x="0" y="0"/>
            <a:chExt cx="4802521" cy="361150"/>
          </a:xfrm>
        </p:grpSpPr>
        <p:sp>
          <p:nvSpPr>
            <p:cNvPr id="3" name="矩形 2"/>
            <p:cNvSpPr/>
            <p:nvPr/>
          </p:nvSpPr>
          <p:spPr>
            <a:xfrm>
              <a:off x="0" y="0"/>
              <a:ext cx="1267865" cy="36115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zh-TW" sz="2800" kern="100">
                  <a:effectLst/>
                  <a:ea typeface="華康中特圓體" panose="020F0809000000000000" pitchFamily="49" charset="-120"/>
                  <a:cs typeface="Times New Roman" panose="02020603050405020304" pitchFamily="18" charset="0"/>
                </a:rPr>
                <a:t>命題實作單</a:t>
              </a:r>
              <a:endParaRPr lang="zh-TW" sz="2000" kern="100">
                <a:effectLst/>
                <a:ea typeface="新細明體" panose="02020500000000000000" pitchFamily="18" charset="-120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1267718" y="0"/>
              <a:ext cx="3534803" cy="36115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TW" sz="2800" kern="100">
                  <a:effectLst/>
                  <a:ea typeface="華康中特圓體" panose="020F0809000000000000" pitchFamily="49" charset="-120"/>
                  <a:cs typeface="Times New Roman" panose="02020603050405020304" pitchFamily="18" charset="0"/>
                </a:rPr>
                <a:t>三角形、平行四邊形與梯形的面積</a:t>
              </a:r>
              <a:endParaRPr lang="zh-TW" sz="2000" kern="100">
                <a:effectLst/>
                <a:ea typeface="新細明體" panose="02020500000000000000" pitchFamily="18" charset="-120"/>
                <a:cs typeface="Times New Roman" panose="02020603050405020304" pitchFamily="18" charset="0"/>
              </a:endParaRPr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1206393" y="138313"/>
              <a:ext cx="215153" cy="99892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TW" altLang="en-US" sz="3200"/>
            </a:p>
          </p:txBody>
        </p:sp>
      </p:grpSp>
      <p:pic>
        <p:nvPicPr>
          <p:cNvPr id="7" name="圖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1901" y="3011091"/>
            <a:ext cx="3298222" cy="3846909"/>
          </a:xfrm>
          <a:prstGeom prst="rect">
            <a:avLst/>
          </a:prstGeom>
        </p:spPr>
      </p:pic>
      <p:pic>
        <p:nvPicPr>
          <p:cNvPr id="10" name="圖片 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7251" y="3253979"/>
            <a:ext cx="4398865" cy="3069537"/>
          </a:xfrm>
          <a:prstGeom prst="rect">
            <a:avLst/>
          </a:prstGeom>
        </p:spPr>
      </p:pic>
      <p:sp>
        <p:nvSpPr>
          <p:cNvPr id="11" name="直線圖說文字 1 10"/>
          <p:cNvSpPr/>
          <p:nvPr/>
        </p:nvSpPr>
        <p:spPr>
          <a:xfrm>
            <a:off x="857251" y="1528763"/>
            <a:ext cx="5386387" cy="814387"/>
          </a:xfrm>
          <a:prstGeom prst="borderCallout1">
            <a:avLst>
              <a:gd name="adj1" fmla="val 115241"/>
              <a:gd name="adj2" fmla="val 95891"/>
              <a:gd name="adj3" fmla="val 301974"/>
              <a:gd name="adj4" fmla="val 111748"/>
            </a:avLst>
          </a:prstGeom>
          <a:ln>
            <a:solidFill>
              <a:schemeClr val="tx1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b="1" dirty="0" smtClean="0">
                <a:latin typeface="+mj-ea"/>
                <a:ea typeface="+mj-ea"/>
              </a:rPr>
              <a:t>看到下圖，你有什麼想法呢？</a:t>
            </a:r>
            <a:endParaRPr lang="zh-TW" altLang="en-US" sz="28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864583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656271" y="662622"/>
            <a:ext cx="7873367" cy="566103"/>
            <a:chOff x="0" y="0"/>
            <a:chExt cx="4802521" cy="361150"/>
          </a:xfrm>
        </p:grpSpPr>
        <p:sp>
          <p:nvSpPr>
            <p:cNvPr id="3" name="矩形 2"/>
            <p:cNvSpPr/>
            <p:nvPr/>
          </p:nvSpPr>
          <p:spPr>
            <a:xfrm>
              <a:off x="0" y="0"/>
              <a:ext cx="1267865" cy="36115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zh-TW" sz="2800" kern="100">
                  <a:effectLst/>
                  <a:ea typeface="華康中特圓體" panose="020F0809000000000000" pitchFamily="49" charset="-120"/>
                  <a:cs typeface="Times New Roman" panose="02020603050405020304" pitchFamily="18" charset="0"/>
                </a:rPr>
                <a:t>命題實作單</a:t>
              </a:r>
              <a:endParaRPr lang="zh-TW" sz="2000" kern="100">
                <a:effectLst/>
                <a:ea typeface="新細明體" panose="02020500000000000000" pitchFamily="18" charset="-120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1267718" y="0"/>
              <a:ext cx="3534803" cy="36115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TW" sz="2800" kern="100">
                  <a:effectLst/>
                  <a:ea typeface="華康中特圓體" panose="020F0809000000000000" pitchFamily="49" charset="-120"/>
                  <a:cs typeface="Times New Roman" panose="02020603050405020304" pitchFamily="18" charset="0"/>
                </a:rPr>
                <a:t>三角形、平行四邊形與梯形的面積</a:t>
              </a:r>
              <a:endParaRPr lang="zh-TW" sz="2000" kern="100">
                <a:effectLst/>
                <a:ea typeface="新細明體" panose="02020500000000000000" pitchFamily="18" charset="-120"/>
                <a:cs typeface="Times New Roman" panose="02020603050405020304" pitchFamily="18" charset="0"/>
              </a:endParaRPr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1206393" y="138313"/>
              <a:ext cx="215153" cy="99892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TW" altLang="en-US" sz="3200"/>
            </a:p>
          </p:txBody>
        </p:sp>
      </p:grpSp>
      <p:sp>
        <p:nvSpPr>
          <p:cNvPr id="12" name="文字方塊 11"/>
          <p:cNvSpPr txBox="1"/>
          <p:nvPr/>
        </p:nvSpPr>
        <p:spPr>
          <a:xfrm>
            <a:off x="656272" y="1473577"/>
            <a:ext cx="7773354" cy="52322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TW" altLang="en-US" sz="2800" spc="-11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命題１：下列哪個算式可以求出此梯形面積？</a:t>
            </a:r>
            <a:endParaRPr lang="zh-TW" altLang="en-US" sz="2800" spc="-11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656271" y="2197551"/>
            <a:ext cx="7232641" cy="5078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zh-TW" sz="20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認知</a:t>
            </a:r>
            <a:r>
              <a:rPr lang="zh-TW" altLang="zh-TW" sz="2000" dirty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歷程向度</a:t>
            </a:r>
            <a:r>
              <a:rPr lang="zh-TW" altLang="zh-TW" sz="20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：</a:t>
            </a:r>
            <a:r>
              <a:rPr lang="zh-TW" altLang="en-US" sz="2000" dirty="0" smtClean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■</a:t>
            </a:r>
            <a:r>
              <a:rPr lang="zh-TW" altLang="zh-TW" sz="2000" dirty="0" smtClean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概念</a:t>
            </a:r>
            <a:r>
              <a:rPr lang="zh-TW" altLang="zh-TW" sz="2000" dirty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理解</a:t>
            </a:r>
            <a:r>
              <a:rPr lang="en-US" altLang="zh-TW" sz="2000" dirty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 </a:t>
            </a:r>
            <a:r>
              <a:rPr lang="en-US" altLang="zh-TW" sz="2000" dirty="0" smtClean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 </a:t>
            </a:r>
            <a:r>
              <a:rPr lang="zh-TW" altLang="zh-TW" sz="20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□程序</a:t>
            </a:r>
            <a:r>
              <a:rPr lang="zh-TW" altLang="zh-TW" sz="2000" dirty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執行</a:t>
            </a:r>
            <a:r>
              <a:rPr lang="en-US" altLang="zh-TW" sz="2000" dirty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  </a:t>
            </a:r>
            <a:r>
              <a:rPr lang="zh-TW" altLang="zh-TW" sz="2000" dirty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□解題思考</a:t>
            </a:r>
            <a:r>
              <a:rPr lang="en-US" altLang="zh-TW" sz="2000" dirty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    </a:t>
            </a:r>
            <a:endParaRPr lang="zh-TW" altLang="zh-TW" sz="2000" dirty="0"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852925" y="2906136"/>
            <a:ext cx="5562164" cy="2631490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①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(4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＋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5)×7÷2</a:t>
            </a:r>
          </a:p>
          <a:p>
            <a:pPr>
              <a:lnSpc>
                <a:spcPct val="150000"/>
              </a:lnSpc>
            </a:pP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② (4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＋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5)×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4÷2</a:t>
            </a:r>
          </a:p>
          <a:p>
            <a:pPr>
              <a:lnSpc>
                <a:spcPct val="150000"/>
              </a:lnSpc>
            </a:pP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③ (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4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＋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7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)×4÷2</a:t>
            </a:r>
          </a:p>
          <a:p>
            <a:pPr>
              <a:lnSpc>
                <a:spcPct val="150000"/>
              </a:lnSpc>
            </a:pP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④ (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4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＋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7)×5÷2</a:t>
            </a:r>
            <a:endParaRPr lang="en-US" altLang="zh-TW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pSp>
        <p:nvGrpSpPr>
          <p:cNvPr id="17" name="群組 16"/>
          <p:cNvGrpSpPr/>
          <p:nvPr/>
        </p:nvGrpSpPr>
        <p:grpSpPr>
          <a:xfrm>
            <a:off x="5120650" y="2638523"/>
            <a:ext cx="3135355" cy="3556246"/>
            <a:chOff x="5120650" y="2638523"/>
            <a:chExt cx="3135355" cy="3556246"/>
          </a:xfrm>
        </p:grpSpPr>
        <p:grpSp>
          <p:nvGrpSpPr>
            <p:cNvPr id="13" name="群組 12"/>
            <p:cNvGrpSpPr/>
            <p:nvPr/>
          </p:nvGrpSpPr>
          <p:grpSpPr>
            <a:xfrm>
              <a:off x="5523031" y="2638523"/>
              <a:ext cx="2394453" cy="3556246"/>
              <a:chOff x="5523031" y="2638523"/>
              <a:chExt cx="2394453" cy="3556246"/>
            </a:xfrm>
          </p:grpSpPr>
          <p:pic>
            <p:nvPicPr>
              <p:cNvPr id="14" name="圖片 13"/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 rot="16200000">
                <a:off x="5004547" y="3223867"/>
                <a:ext cx="3431422" cy="2394453"/>
              </a:xfrm>
              <a:prstGeom prst="rect">
                <a:avLst/>
              </a:prstGeom>
            </p:spPr>
          </p:pic>
          <p:pic>
            <p:nvPicPr>
              <p:cNvPr id="10" name="圖片 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479814" y="3995373"/>
                <a:ext cx="371429" cy="657143"/>
              </a:xfrm>
              <a:prstGeom prst="rect">
                <a:avLst/>
              </a:prstGeom>
            </p:spPr>
          </p:pic>
          <p:pic>
            <p:nvPicPr>
              <p:cNvPr id="15" name="圖片 1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523031" y="4401637"/>
                <a:ext cx="371429" cy="657143"/>
              </a:xfrm>
              <a:prstGeom prst="rect">
                <a:avLst/>
              </a:prstGeom>
            </p:spPr>
          </p:pic>
          <p:pic>
            <p:nvPicPr>
              <p:cNvPr id="16" name="圖片 1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34543" y="5537626"/>
                <a:ext cx="371429" cy="657143"/>
              </a:xfrm>
              <a:prstGeom prst="rect">
                <a:avLst/>
              </a:prstGeom>
            </p:spPr>
          </p:pic>
          <p:pic>
            <p:nvPicPr>
              <p:cNvPr id="11" name="圖片 1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278608" y="2638523"/>
                <a:ext cx="428571" cy="790476"/>
              </a:xfrm>
              <a:prstGeom prst="rect">
                <a:avLst/>
              </a:prstGeom>
            </p:spPr>
          </p:pic>
        </p:grpSp>
        <p:pic>
          <p:nvPicPr>
            <p:cNvPr id="6" name="圖片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20650" y="4534970"/>
              <a:ext cx="771429" cy="390476"/>
            </a:xfrm>
            <a:prstGeom prst="rect">
              <a:avLst/>
            </a:prstGeom>
          </p:spPr>
        </p:pic>
        <p:pic>
          <p:nvPicPr>
            <p:cNvPr id="7" name="圖片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446481" y="4109034"/>
              <a:ext cx="809524" cy="380952"/>
            </a:xfrm>
            <a:prstGeom prst="rect">
              <a:avLst/>
            </a:prstGeom>
          </p:spPr>
        </p:pic>
        <p:pic>
          <p:nvPicPr>
            <p:cNvPr id="8" name="圖片 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92893" y="3058079"/>
              <a:ext cx="714286" cy="361905"/>
            </a:xfrm>
            <a:prstGeom prst="rect">
              <a:avLst/>
            </a:prstGeom>
          </p:spPr>
        </p:pic>
        <p:pic>
          <p:nvPicPr>
            <p:cNvPr id="19" name="圖片 1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94857" y="5537626"/>
              <a:ext cx="771429" cy="390476"/>
            </a:xfrm>
            <a:prstGeom prst="rect">
              <a:avLst/>
            </a:prstGeom>
          </p:spPr>
        </p:pic>
      </p:grpSp>
      <p:pic>
        <p:nvPicPr>
          <p:cNvPr id="20" name="圖片 1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79175" y="3067268"/>
            <a:ext cx="4398865" cy="3069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233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9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圖片 1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17114" y="3253978"/>
            <a:ext cx="4398865" cy="3069537"/>
          </a:xfrm>
          <a:prstGeom prst="rect">
            <a:avLst/>
          </a:prstGeom>
        </p:spPr>
      </p:pic>
      <p:grpSp>
        <p:nvGrpSpPr>
          <p:cNvPr id="2" name="群組 1"/>
          <p:cNvGrpSpPr/>
          <p:nvPr/>
        </p:nvGrpSpPr>
        <p:grpSpPr>
          <a:xfrm>
            <a:off x="656271" y="662622"/>
            <a:ext cx="7873367" cy="566103"/>
            <a:chOff x="0" y="0"/>
            <a:chExt cx="4802521" cy="361150"/>
          </a:xfrm>
        </p:grpSpPr>
        <p:sp>
          <p:nvSpPr>
            <p:cNvPr id="3" name="矩形 2"/>
            <p:cNvSpPr/>
            <p:nvPr/>
          </p:nvSpPr>
          <p:spPr>
            <a:xfrm>
              <a:off x="0" y="0"/>
              <a:ext cx="1267865" cy="36115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zh-TW" sz="2800" kern="100">
                  <a:effectLst/>
                  <a:ea typeface="華康中特圓體" panose="020F0809000000000000" pitchFamily="49" charset="-120"/>
                  <a:cs typeface="Times New Roman" panose="02020603050405020304" pitchFamily="18" charset="0"/>
                </a:rPr>
                <a:t>命題實作單</a:t>
              </a:r>
              <a:endParaRPr lang="zh-TW" sz="2000" kern="100">
                <a:effectLst/>
                <a:ea typeface="新細明體" panose="02020500000000000000" pitchFamily="18" charset="-120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1267718" y="0"/>
              <a:ext cx="3534803" cy="36115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TW" sz="2800" kern="100">
                  <a:effectLst/>
                  <a:ea typeface="華康中特圓體" panose="020F0809000000000000" pitchFamily="49" charset="-120"/>
                  <a:cs typeface="Times New Roman" panose="02020603050405020304" pitchFamily="18" charset="0"/>
                </a:rPr>
                <a:t>三角形、平行四邊形與梯形的面積</a:t>
              </a:r>
              <a:endParaRPr lang="zh-TW" sz="2000" kern="100">
                <a:effectLst/>
                <a:ea typeface="新細明體" panose="02020500000000000000" pitchFamily="18" charset="-120"/>
                <a:cs typeface="Times New Roman" panose="02020603050405020304" pitchFamily="18" charset="0"/>
              </a:endParaRPr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1206393" y="138313"/>
              <a:ext cx="215153" cy="99892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TW" altLang="en-US" sz="3200"/>
            </a:p>
          </p:txBody>
        </p:sp>
      </p:grpSp>
      <p:sp>
        <p:nvSpPr>
          <p:cNvPr id="12" name="文字方塊 11"/>
          <p:cNvSpPr txBox="1"/>
          <p:nvPr/>
        </p:nvSpPr>
        <p:spPr>
          <a:xfrm>
            <a:off x="656272" y="1473577"/>
            <a:ext cx="7773354" cy="52322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TW" altLang="en-US" sz="2800" spc="-11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命題２：下列梯形的面積是多少平方公分？</a:t>
            </a:r>
            <a:endParaRPr lang="zh-TW" altLang="en-US" sz="2800" spc="-11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656271" y="2197551"/>
            <a:ext cx="7232641" cy="5078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zh-TW" sz="20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認知</a:t>
            </a:r>
            <a:r>
              <a:rPr lang="zh-TW" altLang="zh-TW" sz="2000" dirty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歷程向度</a:t>
            </a:r>
            <a:r>
              <a:rPr lang="zh-TW" altLang="zh-TW" sz="20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：□概念</a:t>
            </a:r>
            <a:r>
              <a:rPr lang="zh-TW" altLang="zh-TW" sz="2000" dirty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理解</a:t>
            </a:r>
            <a:r>
              <a:rPr lang="en-US" altLang="zh-TW" sz="2000" dirty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 </a:t>
            </a:r>
            <a:r>
              <a:rPr lang="en-US" altLang="zh-TW" sz="20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 </a:t>
            </a:r>
            <a:r>
              <a:rPr lang="zh-TW" altLang="en-US" sz="2000" dirty="0" smtClean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■</a:t>
            </a:r>
            <a:r>
              <a:rPr lang="zh-TW" altLang="zh-TW" sz="2000" dirty="0" smtClean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程序</a:t>
            </a:r>
            <a:r>
              <a:rPr lang="zh-TW" altLang="zh-TW" sz="2000" dirty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執行</a:t>
            </a:r>
            <a:r>
              <a:rPr lang="en-US" altLang="zh-TW" sz="2000" dirty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  </a:t>
            </a:r>
            <a:r>
              <a:rPr lang="zh-TW" altLang="zh-TW" sz="2000" dirty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□解題思考</a:t>
            </a:r>
            <a:r>
              <a:rPr lang="en-US" altLang="zh-TW" sz="2000" dirty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    </a:t>
            </a:r>
            <a:endParaRPr lang="zh-TW" altLang="zh-TW" sz="2000" dirty="0"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941603" y="2965623"/>
            <a:ext cx="2797508" cy="2631490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①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②</a:t>
            </a:r>
            <a:endParaRPr lang="en-US" altLang="zh-TW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③</a:t>
            </a:r>
          </a:p>
          <a:p>
            <a:pPr>
              <a:lnSpc>
                <a:spcPct val="150000"/>
              </a:lnSpc>
            </a:pP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④</a:t>
            </a:r>
            <a:endParaRPr lang="en-US" altLang="zh-TW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6201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圖片 1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0773" y="3139679"/>
            <a:ext cx="4398865" cy="3069537"/>
          </a:xfrm>
          <a:prstGeom prst="rect">
            <a:avLst/>
          </a:prstGeom>
        </p:spPr>
      </p:pic>
      <p:grpSp>
        <p:nvGrpSpPr>
          <p:cNvPr id="2" name="群組 1"/>
          <p:cNvGrpSpPr/>
          <p:nvPr/>
        </p:nvGrpSpPr>
        <p:grpSpPr>
          <a:xfrm>
            <a:off x="656271" y="662622"/>
            <a:ext cx="7873367" cy="566103"/>
            <a:chOff x="0" y="0"/>
            <a:chExt cx="4802521" cy="361150"/>
          </a:xfrm>
        </p:grpSpPr>
        <p:sp>
          <p:nvSpPr>
            <p:cNvPr id="3" name="矩形 2"/>
            <p:cNvSpPr/>
            <p:nvPr/>
          </p:nvSpPr>
          <p:spPr>
            <a:xfrm>
              <a:off x="0" y="0"/>
              <a:ext cx="1267865" cy="36115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zh-TW" sz="2800" kern="100">
                  <a:effectLst/>
                  <a:ea typeface="華康中特圓體" panose="020F0809000000000000" pitchFamily="49" charset="-120"/>
                  <a:cs typeface="Times New Roman" panose="02020603050405020304" pitchFamily="18" charset="0"/>
                </a:rPr>
                <a:t>命題實作單</a:t>
              </a:r>
              <a:endParaRPr lang="zh-TW" sz="2000" kern="100">
                <a:effectLst/>
                <a:ea typeface="新細明體" panose="02020500000000000000" pitchFamily="18" charset="-120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1267718" y="0"/>
              <a:ext cx="3534803" cy="36115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TW" sz="2800" kern="100">
                  <a:effectLst/>
                  <a:ea typeface="華康中特圓體" panose="020F0809000000000000" pitchFamily="49" charset="-120"/>
                  <a:cs typeface="Times New Roman" panose="02020603050405020304" pitchFamily="18" charset="0"/>
                </a:rPr>
                <a:t>三角形、平行四邊形與梯形的面積</a:t>
              </a:r>
              <a:endParaRPr lang="zh-TW" sz="2000" kern="100">
                <a:effectLst/>
                <a:ea typeface="新細明體" panose="02020500000000000000" pitchFamily="18" charset="-120"/>
                <a:cs typeface="Times New Roman" panose="02020603050405020304" pitchFamily="18" charset="0"/>
              </a:endParaRPr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1206393" y="138313"/>
              <a:ext cx="215153" cy="99892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TW" altLang="en-US" sz="3200"/>
            </a:p>
          </p:txBody>
        </p:sp>
      </p:grpSp>
      <p:cxnSp>
        <p:nvCxnSpPr>
          <p:cNvPr id="8" name="直線接點 7"/>
          <p:cNvCxnSpPr/>
          <p:nvPr/>
        </p:nvCxnSpPr>
        <p:spPr>
          <a:xfrm flipH="1">
            <a:off x="4997653" y="3729042"/>
            <a:ext cx="1828800" cy="178593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字方塊 11"/>
          <p:cNvSpPr txBox="1"/>
          <p:nvPr/>
        </p:nvSpPr>
        <p:spPr>
          <a:xfrm>
            <a:off x="656272" y="1473577"/>
            <a:ext cx="7773354" cy="52322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TW" altLang="en-US" sz="2800" spc="-11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命題３：甲、乙面積相差多少平方公分？</a:t>
            </a:r>
            <a:endParaRPr lang="zh-TW" altLang="en-US" sz="2800" spc="-11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5307415" y="3850690"/>
            <a:ext cx="776531" cy="616772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dirty="0" smtClean="0">
                <a:solidFill>
                  <a:srgbClr val="C0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甲</a:t>
            </a:r>
            <a:endParaRPr lang="zh-TW" altLang="en-US" sz="2800" dirty="0">
              <a:solidFill>
                <a:srgbClr val="C00000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6438187" y="4622010"/>
            <a:ext cx="776531" cy="616772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dirty="0" smtClean="0">
                <a:solidFill>
                  <a:srgbClr val="C0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乙</a:t>
            </a:r>
            <a:endParaRPr lang="zh-TW" altLang="en-US" sz="2800" dirty="0">
              <a:solidFill>
                <a:srgbClr val="C00000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656271" y="2197551"/>
            <a:ext cx="7232641" cy="5078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zh-TW" sz="20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認知</a:t>
            </a:r>
            <a:r>
              <a:rPr lang="zh-TW" altLang="zh-TW" sz="2000" dirty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歷程向度</a:t>
            </a:r>
            <a:r>
              <a:rPr lang="zh-TW" altLang="zh-TW" sz="20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：□概念</a:t>
            </a:r>
            <a:r>
              <a:rPr lang="zh-TW" altLang="zh-TW" sz="2000" dirty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理解</a:t>
            </a:r>
            <a:r>
              <a:rPr lang="en-US" altLang="zh-TW" sz="2000" dirty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 </a:t>
            </a:r>
            <a:r>
              <a:rPr lang="en-US" altLang="zh-TW" sz="20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 </a:t>
            </a:r>
            <a:r>
              <a:rPr lang="zh-TW" altLang="en-US" sz="2000" dirty="0" smtClean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■</a:t>
            </a:r>
            <a:r>
              <a:rPr lang="zh-TW" altLang="zh-TW" sz="2000" dirty="0" smtClean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程序</a:t>
            </a:r>
            <a:r>
              <a:rPr lang="zh-TW" altLang="zh-TW" sz="2000" dirty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執行</a:t>
            </a:r>
            <a:r>
              <a:rPr lang="en-US" altLang="zh-TW" sz="2000" dirty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  </a:t>
            </a:r>
            <a:r>
              <a:rPr lang="zh-TW" altLang="zh-TW" sz="2000" dirty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□解題思考</a:t>
            </a:r>
            <a:r>
              <a:rPr lang="en-US" altLang="zh-TW" sz="2000" dirty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    </a:t>
            </a:r>
            <a:endParaRPr lang="zh-TW" altLang="zh-TW" sz="2000" dirty="0"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941603" y="2965623"/>
            <a:ext cx="2797508" cy="2631490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①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②</a:t>
            </a:r>
            <a:endParaRPr lang="en-US" altLang="zh-TW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③</a:t>
            </a:r>
          </a:p>
          <a:p>
            <a:pPr>
              <a:lnSpc>
                <a:spcPct val="150000"/>
              </a:lnSpc>
            </a:pP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④</a:t>
            </a:r>
            <a:endParaRPr lang="en-US" altLang="zh-TW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15274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群組 8"/>
          <p:cNvGrpSpPr/>
          <p:nvPr/>
        </p:nvGrpSpPr>
        <p:grpSpPr>
          <a:xfrm>
            <a:off x="427374" y="385084"/>
            <a:ext cx="8266682" cy="6015717"/>
            <a:chOff x="427374" y="399598"/>
            <a:chExt cx="8266682" cy="6015717"/>
          </a:xfrm>
        </p:grpSpPr>
        <p:sp>
          <p:nvSpPr>
            <p:cNvPr id="8" name="矩形 7"/>
            <p:cNvSpPr/>
            <p:nvPr/>
          </p:nvSpPr>
          <p:spPr>
            <a:xfrm>
              <a:off x="456402" y="399598"/>
              <a:ext cx="8237654" cy="601571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grpSp>
          <p:nvGrpSpPr>
            <p:cNvPr id="4" name="群組 3"/>
            <p:cNvGrpSpPr/>
            <p:nvPr/>
          </p:nvGrpSpPr>
          <p:grpSpPr>
            <a:xfrm>
              <a:off x="427374" y="472167"/>
              <a:ext cx="8237654" cy="5885089"/>
              <a:chOff x="427636" y="473241"/>
              <a:chExt cx="8386522" cy="6030232"/>
            </a:xfrm>
          </p:grpSpPr>
          <p:pic>
            <p:nvPicPr>
              <p:cNvPr id="5" name="圖片 4"/>
              <p:cNvPicPr>
                <a:picLocks noChangeAspect="1"/>
              </p:cNvPicPr>
              <p:nvPr/>
            </p:nvPicPr>
            <p:blipFill rotWithShape="1">
              <a:blip r:embed="rId2"/>
              <a:srcRect b="75062"/>
              <a:stretch/>
            </p:blipFill>
            <p:spPr>
              <a:xfrm>
                <a:off x="427636" y="473241"/>
                <a:ext cx="8386522" cy="1071563"/>
              </a:xfrm>
              <a:prstGeom prst="rect">
                <a:avLst/>
              </a:prstGeom>
            </p:spPr>
          </p:pic>
          <p:pic>
            <p:nvPicPr>
              <p:cNvPr id="6" name="圖片 5"/>
              <p:cNvPicPr>
                <a:picLocks noChangeAspect="1"/>
              </p:cNvPicPr>
              <p:nvPr/>
            </p:nvPicPr>
            <p:blipFill rotWithShape="1">
              <a:blip r:embed="rId3"/>
              <a:srcRect t="60821"/>
              <a:stretch/>
            </p:blipFill>
            <p:spPr>
              <a:xfrm>
                <a:off x="460563" y="1550994"/>
                <a:ext cx="8324530" cy="1726873"/>
              </a:xfrm>
              <a:prstGeom prst="rect">
                <a:avLst/>
              </a:prstGeom>
            </p:spPr>
          </p:pic>
          <p:pic>
            <p:nvPicPr>
              <p:cNvPr id="7" name="圖片 6"/>
              <p:cNvPicPr>
                <a:picLocks noChangeAspect="1"/>
              </p:cNvPicPr>
              <p:nvPr/>
            </p:nvPicPr>
            <p:blipFill rotWithShape="1">
              <a:blip r:embed="rId4"/>
              <a:srcRect b="24136"/>
              <a:stretch/>
            </p:blipFill>
            <p:spPr>
              <a:xfrm>
                <a:off x="475200" y="3249292"/>
                <a:ext cx="8306818" cy="3254181"/>
              </a:xfrm>
              <a:prstGeom prst="rect">
                <a:avLst/>
              </a:prstGeom>
            </p:spPr>
          </p:pic>
        </p:grpSp>
      </p:grpSp>
      <p:sp>
        <p:nvSpPr>
          <p:cNvPr id="10" name="圓角矩形 9"/>
          <p:cNvSpPr/>
          <p:nvPr/>
        </p:nvSpPr>
        <p:spPr>
          <a:xfrm>
            <a:off x="441578" y="1995103"/>
            <a:ext cx="8209246" cy="443298"/>
          </a:xfrm>
          <a:prstGeom prst="roundRect">
            <a:avLst>
              <a:gd name="adj" fmla="val 11057"/>
            </a:avLst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14334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圖片 1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0773" y="3153967"/>
            <a:ext cx="4398865" cy="3069537"/>
          </a:xfrm>
          <a:prstGeom prst="rect">
            <a:avLst/>
          </a:prstGeom>
        </p:spPr>
      </p:pic>
      <p:grpSp>
        <p:nvGrpSpPr>
          <p:cNvPr id="2" name="群組 1"/>
          <p:cNvGrpSpPr/>
          <p:nvPr/>
        </p:nvGrpSpPr>
        <p:grpSpPr>
          <a:xfrm>
            <a:off x="656271" y="662622"/>
            <a:ext cx="7873367" cy="566103"/>
            <a:chOff x="0" y="0"/>
            <a:chExt cx="4802521" cy="361150"/>
          </a:xfrm>
        </p:grpSpPr>
        <p:sp>
          <p:nvSpPr>
            <p:cNvPr id="3" name="矩形 2"/>
            <p:cNvSpPr/>
            <p:nvPr/>
          </p:nvSpPr>
          <p:spPr>
            <a:xfrm>
              <a:off x="0" y="0"/>
              <a:ext cx="1267865" cy="36115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zh-TW" sz="2800" kern="100">
                  <a:effectLst/>
                  <a:ea typeface="華康中特圓體" panose="020F0809000000000000" pitchFamily="49" charset="-120"/>
                  <a:cs typeface="Times New Roman" panose="02020603050405020304" pitchFamily="18" charset="0"/>
                </a:rPr>
                <a:t>命題實作單</a:t>
              </a:r>
              <a:endParaRPr lang="zh-TW" sz="2000" kern="100">
                <a:effectLst/>
                <a:ea typeface="新細明體" panose="02020500000000000000" pitchFamily="18" charset="-120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1267718" y="0"/>
              <a:ext cx="3534803" cy="36115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TW" sz="2800" kern="100">
                  <a:effectLst/>
                  <a:ea typeface="華康中特圓體" panose="020F0809000000000000" pitchFamily="49" charset="-120"/>
                  <a:cs typeface="Times New Roman" panose="02020603050405020304" pitchFamily="18" charset="0"/>
                </a:rPr>
                <a:t>三角形、平行四邊形與梯形的面積</a:t>
              </a:r>
              <a:endParaRPr lang="zh-TW" sz="2000" kern="100">
                <a:effectLst/>
                <a:ea typeface="新細明體" panose="02020500000000000000" pitchFamily="18" charset="-120"/>
                <a:cs typeface="Times New Roman" panose="02020603050405020304" pitchFamily="18" charset="0"/>
              </a:endParaRPr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1206393" y="138313"/>
              <a:ext cx="215153" cy="99892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TW" altLang="en-US" sz="3200"/>
            </a:p>
          </p:txBody>
        </p:sp>
      </p:grpSp>
      <p:cxnSp>
        <p:nvCxnSpPr>
          <p:cNvPr id="8" name="直線接點 7"/>
          <p:cNvCxnSpPr/>
          <p:nvPr/>
        </p:nvCxnSpPr>
        <p:spPr>
          <a:xfrm>
            <a:off x="4997653" y="3757613"/>
            <a:ext cx="3147907" cy="177165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字方塊 11"/>
          <p:cNvSpPr txBox="1"/>
          <p:nvPr/>
        </p:nvSpPr>
        <p:spPr>
          <a:xfrm>
            <a:off x="656272" y="1473577"/>
            <a:ext cx="7773354" cy="52322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TW" altLang="en-US" sz="2800" spc="-11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命題</a:t>
            </a:r>
            <a:r>
              <a:rPr lang="zh-TW" altLang="en-US" sz="2800" b="1" spc="-110" dirty="0" smtClean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４Ａ</a:t>
            </a:r>
            <a:r>
              <a:rPr lang="zh-TW" altLang="en-US" sz="2800" spc="-11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：甲、乙面積相差多少平方公分？</a:t>
            </a:r>
            <a:endParaRPr lang="zh-TW" altLang="en-US" sz="2800" spc="-11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6330205" y="3771909"/>
            <a:ext cx="776531" cy="616772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dirty="0" smtClean="0">
                <a:solidFill>
                  <a:srgbClr val="C0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甲</a:t>
            </a:r>
            <a:endParaRPr lang="zh-TW" altLang="en-US" sz="2800" dirty="0">
              <a:solidFill>
                <a:srgbClr val="C00000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5553674" y="4650586"/>
            <a:ext cx="776531" cy="616772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dirty="0" smtClean="0">
                <a:solidFill>
                  <a:srgbClr val="C0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乙</a:t>
            </a:r>
            <a:endParaRPr lang="zh-TW" altLang="en-US" sz="2800" dirty="0">
              <a:solidFill>
                <a:srgbClr val="C00000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656271" y="2197551"/>
            <a:ext cx="7232641" cy="5078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zh-TW" sz="20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認知</a:t>
            </a:r>
            <a:r>
              <a:rPr lang="zh-TW" altLang="zh-TW" sz="2000" dirty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歷程向度</a:t>
            </a:r>
            <a:r>
              <a:rPr lang="zh-TW" altLang="zh-TW" sz="20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：□概念</a:t>
            </a:r>
            <a:r>
              <a:rPr lang="zh-TW" altLang="zh-TW" sz="2000" dirty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理解</a:t>
            </a:r>
            <a:r>
              <a:rPr lang="en-US" altLang="zh-TW" sz="2000" dirty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 </a:t>
            </a:r>
            <a:r>
              <a:rPr lang="en-US" altLang="zh-TW" sz="20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 </a:t>
            </a:r>
            <a:r>
              <a:rPr lang="zh-TW" altLang="en-US" sz="2000" dirty="0" smtClean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■</a:t>
            </a:r>
            <a:r>
              <a:rPr lang="zh-TW" altLang="zh-TW" sz="2000" dirty="0" smtClean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程序</a:t>
            </a:r>
            <a:r>
              <a:rPr lang="zh-TW" altLang="zh-TW" sz="2000" dirty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執行</a:t>
            </a:r>
            <a:r>
              <a:rPr lang="en-US" altLang="zh-TW" sz="2000" dirty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  </a:t>
            </a:r>
            <a:r>
              <a:rPr lang="zh-TW" altLang="zh-TW" sz="2000" dirty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□解題思考</a:t>
            </a:r>
            <a:r>
              <a:rPr lang="en-US" altLang="zh-TW" sz="2000" dirty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    </a:t>
            </a:r>
            <a:endParaRPr lang="zh-TW" altLang="zh-TW" sz="2000" dirty="0"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7" name="文字方塊 16"/>
          <p:cNvSpPr txBox="1"/>
          <p:nvPr/>
        </p:nvSpPr>
        <p:spPr>
          <a:xfrm>
            <a:off x="941603" y="2965623"/>
            <a:ext cx="2797508" cy="2631490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①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②</a:t>
            </a:r>
            <a:endParaRPr lang="en-US" altLang="zh-TW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③</a:t>
            </a:r>
          </a:p>
          <a:p>
            <a:pPr>
              <a:lnSpc>
                <a:spcPct val="150000"/>
              </a:lnSpc>
            </a:pP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④</a:t>
            </a:r>
            <a:endParaRPr lang="en-US" altLang="zh-TW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53584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/>
      <p:bldP spid="16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圖片 1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0773" y="3189637"/>
            <a:ext cx="4398865" cy="3069537"/>
          </a:xfrm>
          <a:prstGeom prst="rect">
            <a:avLst/>
          </a:prstGeom>
        </p:spPr>
      </p:pic>
      <p:grpSp>
        <p:nvGrpSpPr>
          <p:cNvPr id="2" name="群組 1"/>
          <p:cNvGrpSpPr/>
          <p:nvPr/>
        </p:nvGrpSpPr>
        <p:grpSpPr>
          <a:xfrm>
            <a:off x="656271" y="662622"/>
            <a:ext cx="7873367" cy="566103"/>
            <a:chOff x="0" y="0"/>
            <a:chExt cx="4802521" cy="361150"/>
          </a:xfrm>
        </p:grpSpPr>
        <p:sp>
          <p:nvSpPr>
            <p:cNvPr id="3" name="矩形 2"/>
            <p:cNvSpPr/>
            <p:nvPr/>
          </p:nvSpPr>
          <p:spPr>
            <a:xfrm>
              <a:off x="0" y="0"/>
              <a:ext cx="1267865" cy="36115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zh-TW" sz="2800" kern="100">
                  <a:effectLst/>
                  <a:ea typeface="華康中特圓體" panose="020F0809000000000000" pitchFamily="49" charset="-120"/>
                  <a:cs typeface="Times New Roman" panose="02020603050405020304" pitchFamily="18" charset="0"/>
                </a:rPr>
                <a:t>命題實作單</a:t>
              </a:r>
              <a:endParaRPr lang="zh-TW" sz="2000" kern="100">
                <a:effectLst/>
                <a:ea typeface="新細明體" panose="02020500000000000000" pitchFamily="18" charset="-120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1267718" y="0"/>
              <a:ext cx="3534803" cy="36115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TW" sz="2800" kern="100">
                  <a:effectLst/>
                  <a:ea typeface="華康中特圓體" panose="020F0809000000000000" pitchFamily="49" charset="-120"/>
                  <a:cs typeface="Times New Roman" panose="02020603050405020304" pitchFamily="18" charset="0"/>
                </a:rPr>
                <a:t>三角形、平行四邊形與梯形的面積</a:t>
              </a:r>
              <a:endParaRPr lang="zh-TW" sz="2000" kern="100">
                <a:effectLst/>
                <a:ea typeface="新細明體" panose="02020500000000000000" pitchFamily="18" charset="-120"/>
                <a:cs typeface="Times New Roman" panose="02020603050405020304" pitchFamily="18" charset="0"/>
              </a:endParaRPr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1206393" y="138313"/>
              <a:ext cx="215153" cy="99892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TW" altLang="en-US" sz="3200"/>
            </a:p>
          </p:txBody>
        </p:sp>
      </p:grpSp>
      <p:cxnSp>
        <p:nvCxnSpPr>
          <p:cNvPr id="8" name="直線接點 7"/>
          <p:cNvCxnSpPr/>
          <p:nvPr/>
        </p:nvCxnSpPr>
        <p:spPr>
          <a:xfrm>
            <a:off x="4997653" y="3793283"/>
            <a:ext cx="3147907" cy="177165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字方塊 11"/>
          <p:cNvSpPr txBox="1"/>
          <p:nvPr/>
        </p:nvSpPr>
        <p:spPr>
          <a:xfrm>
            <a:off x="656272" y="1473577"/>
            <a:ext cx="7773354" cy="95410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00213" indent="-1700213"/>
            <a:r>
              <a:rPr lang="zh-TW" altLang="en-US" sz="2800" spc="-11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命題</a:t>
            </a:r>
            <a:r>
              <a:rPr lang="zh-TW" altLang="en-US" sz="2800" b="1" spc="-110" dirty="0" smtClean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４Ｂ</a:t>
            </a:r>
            <a:r>
              <a:rPr lang="zh-TW" altLang="en-US" sz="2800" spc="-11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：甲三角形以</a:t>
            </a:r>
            <a:r>
              <a:rPr lang="en-US" altLang="zh-TW" sz="2800" spc="-11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5</a:t>
            </a:r>
            <a:r>
              <a:rPr lang="zh-TW" altLang="en-US" sz="2800" spc="-11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公分的邊當底，那麼高是多少公分？</a:t>
            </a:r>
            <a:endParaRPr lang="zh-TW" altLang="en-US" sz="2800" spc="-11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6330205" y="3807579"/>
            <a:ext cx="776531" cy="616772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dirty="0" smtClean="0">
                <a:solidFill>
                  <a:srgbClr val="C0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甲</a:t>
            </a:r>
            <a:endParaRPr lang="zh-TW" altLang="en-US" sz="2800" dirty="0">
              <a:solidFill>
                <a:srgbClr val="C00000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5553674" y="4686256"/>
            <a:ext cx="776531" cy="616772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dirty="0" smtClean="0">
                <a:solidFill>
                  <a:srgbClr val="C0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乙</a:t>
            </a:r>
            <a:endParaRPr lang="zh-TW" altLang="en-US" sz="2800" dirty="0">
              <a:solidFill>
                <a:srgbClr val="C00000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656271" y="2554745"/>
            <a:ext cx="7232641" cy="5078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zh-TW" sz="20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認知</a:t>
            </a:r>
            <a:r>
              <a:rPr lang="zh-TW" altLang="zh-TW" sz="2000" dirty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歷程向度</a:t>
            </a:r>
            <a:r>
              <a:rPr lang="zh-TW" altLang="zh-TW" sz="20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：□概念理解</a:t>
            </a:r>
            <a:r>
              <a:rPr lang="en-US" altLang="zh-TW" sz="20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  </a:t>
            </a:r>
            <a:r>
              <a:rPr lang="zh-TW" altLang="zh-TW" sz="2000" dirty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□</a:t>
            </a:r>
            <a:r>
              <a:rPr lang="zh-TW" altLang="zh-TW" sz="20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程序</a:t>
            </a:r>
            <a:r>
              <a:rPr lang="zh-TW" altLang="zh-TW" sz="2000" dirty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執行</a:t>
            </a:r>
            <a:r>
              <a:rPr lang="en-US" altLang="zh-TW" sz="2000" dirty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  </a:t>
            </a:r>
            <a:r>
              <a:rPr lang="zh-TW" altLang="en-US" sz="2000" dirty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■</a:t>
            </a:r>
            <a:r>
              <a:rPr lang="zh-TW" altLang="zh-TW" sz="2000" dirty="0" smtClean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解題</a:t>
            </a:r>
            <a:r>
              <a:rPr lang="zh-TW" altLang="zh-TW" sz="2000" dirty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思考</a:t>
            </a:r>
            <a:r>
              <a:rPr lang="en-US" altLang="zh-TW" sz="2000" dirty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    </a:t>
            </a:r>
            <a:endParaRPr lang="zh-TW" altLang="zh-TW" sz="2000" dirty="0">
              <a:solidFill>
                <a:srgbClr val="FF0000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17" name="文字方塊 16"/>
          <p:cNvSpPr txBox="1"/>
          <p:nvPr/>
        </p:nvSpPr>
        <p:spPr>
          <a:xfrm>
            <a:off x="899825" y="3266125"/>
            <a:ext cx="2797508" cy="2631490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①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②</a:t>
            </a:r>
            <a:endParaRPr lang="en-US" altLang="zh-TW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③</a:t>
            </a:r>
          </a:p>
          <a:p>
            <a:pPr>
              <a:lnSpc>
                <a:spcPct val="150000"/>
              </a:lnSpc>
            </a:pP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④</a:t>
            </a:r>
            <a:endParaRPr lang="en-US" altLang="zh-TW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70338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/>
      <p:bldP spid="16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圖片 1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38320" y="3280232"/>
            <a:ext cx="4398865" cy="3069537"/>
          </a:xfrm>
          <a:prstGeom prst="rect">
            <a:avLst/>
          </a:prstGeom>
        </p:spPr>
      </p:pic>
      <p:grpSp>
        <p:nvGrpSpPr>
          <p:cNvPr id="2" name="群組 1"/>
          <p:cNvGrpSpPr/>
          <p:nvPr/>
        </p:nvGrpSpPr>
        <p:grpSpPr>
          <a:xfrm>
            <a:off x="656271" y="662622"/>
            <a:ext cx="7873367" cy="566103"/>
            <a:chOff x="0" y="0"/>
            <a:chExt cx="4802521" cy="361150"/>
          </a:xfrm>
        </p:grpSpPr>
        <p:sp>
          <p:nvSpPr>
            <p:cNvPr id="3" name="矩形 2"/>
            <p:cNvSpPr/>
            <p:nvPr/>
          </p:nvSpPr>
          <p:spPr>
            <a:xfrm>
              <a:off x="0" y="0"/>
              <a:ext cx="1267865" cy="36115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zh-TW" sz="2800" kern="100">
                  <a:effectLst/>
                  <a:ea typeface="華康中特圓體" panose="020F0809000000000000" pitchFamily="49" charset="-120"/>
                  <a:cs typeface="Times New Roman" panose="02020603050405020304" pitchFamily="18" charset="0"/>
                </a:rPr>
                <a:t>命題實作單</a:t>
              </a:r>
              <a:endParaRPr lang="zh-TW" sz="2000" kern="100">
                <a:effectLst/>
                <a:ea typeface="新細明體" panose="02020500000000000000" pitchFamily="18" charset="-120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1267718" y="0"/>
              <a:ext cx="3534803" cy="36115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TW" sz="2800" kern="100">
                  <a:effectLst/>
                  <a:ea typeface="華康中特圓體" panose="020F0809000000000000" pitchFamily="49" charset="-120"/>
                  <a:cs typeface="Times New Roman" panose="02020603050405020304" pitchFamily="18" charset="0"/>
                </a:rPr>
                <a:t>三角形、平行四邊形與梯形的面積</a:t>
              </a:r>
              <a:endParaRPr lang="zh-TW" sz="2000" kern="100">
                <a:effectLst/>
                <a:ea typeface="新細明體" panose="02020500000000000000" pitchFamily="18" charset="-120"/>
                <a:cs typeface="Times New Roman" panose="02020603050405020304" pitchFamily="18" charset="0"/>
              </a:endParaRPr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1206393" y="138313"/>
              <a:ext cx="215153" cy="99892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TW" altLang="en-US" sz="3200"/>
            </a:p>
          </p:txBody>
        </p:sp>
      </p:grpSp>
      <p:sp>
        <p:nvSpPr>
          <p:cNvPr id="12" name="文字方塊 11"/>
          <p:cNvSpPr txBox="1"/>
          <p:nvPr/>
        </p:nvSpPr>
        <p:spPr>
          <a:xfrm>
            <a:off x="656272" y="1473577"/>
            <a:ext cx="7773354" cy="95410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343025" indent="-1343025"/>
            <a:r>
              <a:rPr lang="zh-TW" altLang="en-US" sz="2800" spc="-11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命題５：</a:t>
            </a:r>
            <a:r>
              <a:rPr lang="en-US" altLang="zh-TW" sz="2800" spc="-11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A</a:t>
            </a:r>
            <a:r>
              <a:rPr lang="zh-TW" altLang="en-US" sz="2800" spc="-11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點與</a:t>
            </a:r>
            <a:r>
              <a:rPr lang="en-US" altLang="zh-TW" sz="2800" spc="-11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B</a:t>
            </a:r>
            <a:r>
              <a:rPr lang="zh-TW" altLang="en-US" sz="2800" spc="-11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點連線將會將此梯形分成兩個面積相等的圖形，問</a:t>
            </a:r>
            <a:r>
              <a:rPr lang="en-US" altLang="zh-TW" sz="2800" spc="-11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M</a:t>
            </a:r>
            <a:r>
              <a:rPr lang="zh-TW" altLang="en-US" sz="2800" spc="-11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點離</a:t>
            </a:r>
            <a:r>
              <a:rPr lang="en-US" altLang="zh-TW" sz="2800" spc="-11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C</a:t>
            </a:r>
            <a:r>
              <a:rPr lang="zh-TW" altLang="en-US" sz="2800" spc="-11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點的距離是多少</a:t>
            </a:r>
            <a:r>
              <a:rPr lang="en-US" altLang="zh-TW" sz="2800" spc="-11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cm</a:t>
            </a:r>
            <a:r>
              <a:rPr lang="zh-TW" altLang="en-US" sz="2800" spc="-11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zh-TW" altLang="en-US" sz="2800" spc="-11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4145028" y="3233250"/>
            <a:ext cx="776531" cy="784830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TW" sz="3600" dirty="0" smtClean="0">
                <a:solidFill>
                  <a:srgbClr val="0033CC"/>
                </a:solidFill>
                <a:latin typeface="Constantia" panose="02030602050306030303" pitchFamily="18" charset="0"/>
                <a:ea typeface="華康中特圓體" panose="020F0809000000000000" pitchFamily="49" charset="-120"/>
              </a:rPr>
              <a:t>A</a:t>
            </a:r>
            <a:endParaRPr lang="zh-TW" altLang="en-US" sz="3600" dirty="0">
              <a:solidFill>
                <a:srgbClr val="0033CC"/>
              </a:solidFill>
              <a:latin typeface="Constantia" panose="02030602050306030303" pitchFamily="18" charset="0"/>
              <a:ea typeface="華康中特圓體" panose="020F0809000000000000" pitchFamily="49" charset="-12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6401245" y="3189637"/>
            <a:ext cx="776531" cy="784830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TW" sz="3600" dirty="0" smtClean="0">
                <a:solidFill>
                  <a:srgbClr val="0033CC"/>
                </a:solidFill>
                <a:latin typeface="Constantia" panose="02030602050306030303" pitchFamily="18" charset="0"/>
                <a:ea typeface="華康中特圓體" panose="020F0809000000000000" pitchFamily="49" charset="-120"/>
              </a:rPr>
              <a:t>B</a:t>
            </a:r>
            <a:endParaRPr lang="zh-TW" altLang="en-US" sz="3600" dirty="0">
              <a:solidFill>
                <a:srgbClr val="0033CC"/>
              </a:solidFill>
              <a:latin typeface="Constantia" panose="02030602050306030303" pitchFamily="18" charset="0"/>
              <a:ea typeface="華康中特圓體" panose="020F0809000000000000" pitchFamily="49" charset="-120"/>
            </a:endParaRPr>
          </a:p>
        </p:txBody>
      </p:sp>
      <p:sp>
        <p:nvSpPr>
          <p:cNvPr id="17" name="文字方塊 16"/>
          <p:cNvSpPr txBox="1"/>
          <p:nvPr/>
        </p:nvSpPr>
        <p:spPr>
          <a:xfrm>
            <a:off x="4217291" y="5425148"/>
            <a:ext cx="776531" cy="784830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TW" sz="3600" dirty="0" smtClean="0">
                <a:solidFill>
                  <a:srgbClr val="0033CC"/>
                </a:solidFill>
                <a:latin typeface="Constantia" panose="02030602050306030303" pitchFamily="18" charset="0"/>
                <a:ea typeface="華康中特圓體" panose="020F0809000000000000" pitchFamily="49" charset="-120"/>
              </a:rPr>
              <a:t>D</a:t>
            </a:r>
            <a:endParaRPr lang="zh-TW" altLang="en-US" sz="3600" dirty="0">
              <a:solidFill>
                <a:srgbClr val="0033CC"/>
              </a:solidFill>
              <a:latin typeface="Constantia" panose="02030602050306030303" pitchFamily="18" charset="0"/>
              <a:ea typeface="華康中特圓體" panose="020F0809000000000000" pitchFamily="49" charset="-120"/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7753107" y="5353708"/>
            <a:ext cx="776531" cy="784830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TW" sz="3600" dirty="0" smtClean="0">
                <a:solidFill>
                  <a:srgbClr val="0033CC"/>
                </a:solidFill>
                <a:latin typeface="Constantia" panose="02030602050306030303" pitchFamily="18" charset="0"/>
                <a:ea typeface="華康中特圓體" panose="020F0809000000000000" pitchFamily="49" charset="-120"/>
              </a:rPr>
              <a:t>C</a:t>
            </a:r>
            <a:endParaRPr lang="zh-TW" altLang="en-US" sz="3600" dirty="0">
              <a:solidFill>
                <a:srgbClr val="0033CC"/>
              </a:solidFill>
              <a:latin typeface="Constantia" panose="02030602050306030303" pitchFamily="18" charset="0"/>
              <a:ea typeface="華康中特圓體" panose="020F0809000000000000" pitchFamily="49" charset="-120"/>
            </a:endParaRPr>
          </a:p>
        </p:txBody>
      </p:sp>
      <p:sp>
        <p:nvSpPr>
          <p:cNvPr id="20" name="文字方塊 19"/>
          <p:cNvSpPr txBox="1"/>
          <p:nvPr/>
        </p:nvSpPr>
        <p:spPr>
          <a:xfrm>
            <a:off x="656271" y="2554745"/>
            <a:ext cx="7232641" cy="5078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zh-TW" sz="20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認知</a:t>
            </a:r>
            <a:r>
              <a:rPr lang="zh-TW" altLang="zh-TW" sz="2000" dirty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歷程向度</a:t>
            </a:r>
            <a:r>
              <a:rPr lang="zh-TW" altLang="zh-TW" sz="20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：□概念理解</a:t>
            </a:r>
            <a:r>
              <a:rPr lang="en-US" altLang="zh-TW" sz="20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  </a:t>
            </a:r>
            <a:r>
              <a:rPr lang="zh-TW" altLang="zh-TW" sz="2000" dirty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□</a:t>
            </a:r>
            <a:r>
              <a:rPr lang="zh-TW" altLang="zh-TW" sz="2000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程序</a:t>
            </a:r>
            <a:r>
              <a:rPr lang="zh-TW" altLang="zh-TW" sz="2000" dirty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執行</a:t>
            </a:r>
            <a:r>
              <a:rPr lang="en-US" altLang="zh-TW" sz="2000" dirty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  </a:t>
            </a:r>
            <a:r>
              <a:rPr lang="zh-TW" altLang="en-US" sz="2000" dirty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■</a:t>
            </a:r>
            <a:r>
              <a:rPr lang="zh-TW" altLang="zh-TW" sz="2000" dirty="0" smtClean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解題</a:t>
            </a:r>
            <a:r>
              <a:rPr lang="zh-TW" altLang="zh-TW" sz="2000" dirty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思考</a:t>
            </a:r>
            <a:r>
              <a:rPr lang="en-US" altLang="zh-TW" sz="2000" dirty="0">
                <a:solidFill>
                  <a:srgbClr val="FF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    </a:t>
            </a:r>
            <a:endParaRPr lang="zh-TW" altLang="zh-TW" sz="2000" dirty="0">
              <a:solidFill>
                <a:srgbClr val="FF0000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sp>
        <p:nvSpPr>
          <p:cNvPr id="22" name="橢圓 21"/>
          <p:cNvSpPr/>
          <p:nvPr/>
        </p:nvSpPr>
        <p:spPr>
          <a:xfrm>
            <a:off x="7038736" y="5607903"/>
            <a:ext cx="104775" cy="1047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5" name="文字方塊 44"/>
          <p:cNvSpPr txBox="1"/>
          <p:nvPr/>
        </p:nvSpPr>
        <p:spPr>
          <a:xfrm>
            <a:off x="6809177" y="5472606"/>
            <a:ext cx="776531" cy="877163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TW" sz="3600" dirty="0" smtClean="0">
                <a:solidFill>
                  <a:srgbClr val="0033CC"/>
                </a:solidFill>
                <a:latin typeface="Constantia" panose="02030602050306030303" pitchFamily="18" charset="0"/>
                <a:ea typeface="華康中特圓體" panose="020F0809000000000000" pitchFamily="49" charset="-120"/>
              </a:rPr>
              <a:t>M</a:t>
            </a:r>
            <a:endParaRPr lang="zh-TW" altLang="en-US" sz="3600" dirty="0">
              <a:solidFill>
                <a:srgbClr val="0033CC"/>
              </a:solidFill>
              <a:latin typeface="Constantia" panose="02030602050306030303" pitchFamily="18" charset="0"/>
              <a:ea typeface="華康中特圓體" panose="020F0809000000000000" pitchFamily="49" charset="-120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868306" y="3279697"/>
            <a:ext cx="2797508" cy="2631490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①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②</a:t>
            </a:r>
            <a:endParaRPr lang="en-US" altLang="zh-TW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③</a:t>
            </a:r>
          </a:p>
          <a:p>
            <a:pPr>
              <a:lnSpc>
                <a:spcPct val="150000"/>
              </a:lnSpc>
            </a:pP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④</a:t>
            </a:r>
            <a:endParaRPr lang="en-US" altLang="zh-TW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8257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/>
      <p:bldP spid="13" grpId="0"/>
      <p:bldP spid="17" grpId="0"/>
      <p:bldP spid="18" grpId="0"/>
      <p:bldP spid="45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1081952" y="1632007"/>
            <a:ext cx="72014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3200" dirty="0" smtClean="0">
                <a:solidFill>
                  <a:srgbClr val="000000"/>
                </a:solidFill>
                <a:latin typeface="華康行楷體W5" panose="03000509000000000000" pitchFamily="65" charset="-120"/>
                <a:ea typeface="華康行楷體W5" panose="03000509000000000000" pitchFamily="65" charset="-120"/>
              </a:rPr>
              <a:t>如何命出好題目？</a:t>
            </a:r>
            <a:endParaRPr lang="en-US" altLang="zh-TW" sz="3200" dirty="0" smtClean="0">
              <a:solidFill>
                <a:srgbClr val="000000"/>
              </a:solidFill>
              <a:latin typeface="華康行楷體W5" panose="03000509000000000000" pitchFamily="65" charset="-120"/>
              <a:ea typeface="華康行楷體W5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3200" dirty="0" smtClean="0">
                <a:solidFill>
                  <a:srgbClr val="000000"/>
                </a:solidFill>
                <a:latin typeface="華康行楷體W5" panose="03000509000000000000" pitchFamily="65" charset="-120"/>
                <a:ea typeface="華康行楷體W5" panose="03000509000000000000" pitchFamily="65" charset="-120"/>
              </a:rPr>
              <a:t>如何命出有創意的題目？</a:t>
            </a:r>
            <a:endParaRPr lang="en-US" altLang="zh-TW" sz="3200" dirty="0" smtClean="0">
              <a:solidFill>
                <a:srgbClr val="000000"/>
              </a:solidFill>
              <a:latin typeface="華康行楷體W5" panose="03000509000000000000" pitchFamily="65" charset="-120"/>
              <a:ea typeface="華康行楷體W5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3200" dirty="0" smtClean="0">
                <a:solidFill>
                  <a:srgbClr val="000000"/>
                </a:solidFill>
                <a:latin typeface="華康行楷體W5" panose="03000509000000000000" pitchFamily="65" charset="-120"/>
                <a:ea typeface="華康行楷體W5" panose="03000509000000000000" pitchFamily="65" charset="-120"/>
              </a:rPr>
              <a:t>如何設計誘答選項？</a:t>
            </a:r>
            <a:endParaRPr lang="en-US" altLang="zh-TW" sz="3200" dirty="0" smtClean="0">
              <a:solidFill>
                <a:srgbClr val="000000"/>
              </a:solidFill>
              <a:latin typeface="華康行楷體W5" panose="03000509000000000000" pitchFamily="65" charset="-120"/>
              <a:ea typeface="華康行楷體W5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3200" dirty="0" smtClean="0">
                <a:solidFill>
                  <a:srgbClr val="000000"/>
                </a:solidFill>
                <a:latin typeface="華康行楷體W5" panose="03000509000000000000" pitchFamily="65" charset="-120"/>
                <a:ea typeface="華康行楷體W5" panose="03000509000000000000" pitchFamily="65" charset="-120"/>
              </a:rPr>
              <a:t>如何抓住題型的核心概念？</a:t>
            </a:r>
            <a:endParaRPr lang="en-US" altLang="zh-TW" sz="3200" dirty="0" smtClean="0">
              <a:solidFill>
                <a:srgbClr val="000000"/>
              </a:solidFill>
              <a:latin typeface="華康行楷體W5" panose="03000509000000000000" pitchFamily="65" charset="-120"/>
              <a:ea typeface="華康行楷體W5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3200" dirty="0" smtClean="0">
                <a:solidFill>
                  <a:srgbClr val="000000"/>
                </a:solidFill>
                <a:latin typeface="華康行楷體W5" panose="03000509000000000000" pitchFamily="65" charset="-120"/>
                <a:ea typeface="華康行楷體W5" panose="03000509000000000000" pitchFamily="65" charset="-120"/>
              </a:rPr>
              <a:t>這點點滴滴需要我們慢慢去體會</a:t>
            </a:r>
            <a:r>
              <a:rPr lang="en-US" altLang="zh-TW" sz="3200" dirty="0" smtClean="0">
                <a:solidFill>
                  <a:srgbClr val="000000"/>
                </a:solidFill>
                <a:latin typeface="華康行楷體W5" panose="03000509000000000000" pitchFamily="65" charset="-120"/>
                <a:ea typeface="華康行楷體W5" panose="03000509000000000000" pitchFamily="65" charset="-120"/>
              </a:rPr>
              <a:t>……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728632" y="581507"/>
            <a:ext cx="1908076" cy="105050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dist">
              <a:lnSpc>
                <a:spcPct val="150000"/>
              </a:lnSpc>
            </a:pPr>
            <a:r>
              <a:rPr lang="zh-TW" altLang="en-US" u="sng" dirty="0" smtClean="0">
                <a:latin typeface="華康中特圓體" panose="020F0809000000000000" pitchFamily="49" charset="-120"/>
                <a:ea typeface="華康中特圓體" panose="020F0809000000000000" pitchFamily="49" charset="-120"/>
              </a:rPr>
              <a:t>結語</a:t>
            </a:r>
          </a:p>
        </p:txBody>
      </p:sp>
    </p:spTree>
    <p:extLst>
      <p:ext uri="{BB962C8B-B14F-4D97-AF65-F5344CB8AC3E}">
        <p14:creationId xmlns:p14="http://schemas.microsoft.com/office/powerpoint/2010/main" val="746293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p:sp>
        <p:nvSpPr>
          <p:cNvPr id="22" name="雲朵形圖說文字 21"/>
          <p:cNvSpPr/>
          <p:nvPr/>
        </p:nvSpPr>
        <p:spPr>
          <a:xfrm>
            <a:off x="642518" y="653485"/>
            <a:ext cx="6066164" cy="4632890"/>
          </a:xfrm>
          <a:prstGeom prst="cloudCallout">
            <a:avLst>
              <a:gd name="adj1" fmla="val 50904"/>
              <a:gd name="adj2" fmla="val 51675"/>
            </a:avLst>
          </a:prstGeom>
          <a:gradFill>
            <a:gsLst>
              <a:gs pos="0">
                <a:srgbClr val="FFFF00"/>
              </a:gs>
              <a:gs pos="100000">
                <a:srgbClr val="FF0000"/>
              </a:gs>
            </a:gsLst>
            <a:lin ang="5400000" scaled="1"/>
          </a:gra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文字方塊 9"/>
          <p:cNvSpPr txBox="1"/>
          <p:nvPr/>
        </p:nvSpPr>
        <p:spPr>
          <a:xfrm>
            <a:off x="1571626" y="1518218"/>
            <a:ext cx="4842026" cy="2973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TW" altLang="en-US" sz="3600" dirty="0" smtClean="0">
                <a:solidFill>
                  <a:srgbClr val="00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現在咱們就來動動手，動動腦吧</a:t>
            </a:r>
            <a:r>
              <a:rPr lang="zh-TW" altLang="en-US" sz="3600" dirty="0" smtClean="0">
                <a:solidFill>
                  <a:srgbClr val="00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！</a:t>
            </a:r>
            <a:endParaRPr lang="en-US" altLang="zh-TW" sz="3600" dirty="0" smtClean="0">
              <a:solidFill>
                <a:srgbClr val="000000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  <a:p>
            <a:pPr>
              <a:lnSpc>
                <a:spcPct val="130000"/>
              </a:lnSpc>
            </a:pPr>
            <a:r>
              <a:rPr lang="zh-TW" altLang="en-US" sz="3600" dirty="0" smtClean="0">
                <a:solidFill>
                  <a:srgbClr val="00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找好你的伙伴，</a:t>
            </a:r>
            <a:endParaRPr lang="en-US" altLang="zh-TW" sz="3600" dirty="0" smtClean="0">
              <a:solidFill>
                <a:srgbClr val="000000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  <a:p>
            <a:pPr>
              <a:lnSpc>
                <a:spcPct val="130000"/>
              </a:lnSpc>
            </a:pPr>
            <a:r>
              <a:rPr lang="en-US" altLang="zh-TW" sz="3600" dirty="0" smtClean="0">
                <a:solidFill>
                  <a:srgbClr val="00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【</a:t>
            </a:r>
            <a:r>
              <a:rPr lang="zh-TW" altLang="en-US" sz="3600" dirty="0" smtClean="0">
                <a:solidFill>
                  <a:srgbClr val="00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四人</a:t>
            </a:r>
            <a:r>
              <a:rPr lang="en-US" altLang="zh-TW" sz="3600" dirty="0" smtClean="0">
                <a:solidFill>
                  <a:srgbClr val="00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】</a:t>
            </a:r>
            <a:r>
              <a:rPr lang="zh-TW" altLang="en-US" sz="3600" dirty="0" smtClean="0">
                <a:solidFill>
                  <a:srgbClr val="00000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一小組</a:t>
            </a:r>
            <a:endParaRPr lang="en-US" altLang="zh-TW" sz="3600" dirty="0" smtClean="0">
              <a:solidFill>
                <a:srgbClr val="000000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064" y="2969930"/>
            <a:ext cx="3298222" cy="3846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94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群組 7"/>
          <p:cNvGrpSpPr/>
          <p:nvPr/>
        </p:nvGrpSpPr>
        <p:grpSpPr>
          <a:xfrm>
            <a:off x="456402" y="399598"/>
            <a:ext cx="8237654" cy="6015717"/>
            <a:chOff x="456402" y="399598"/>
            <a:chExt cx="8237654" cy="6015717"/>
          </a:xfrm>
        </p:grpSpPr>
        <p:sp>
          <p:nvSpPr>
            <p:cNvPr id="7" name="矩形 6"/>
            <p:cNvSpPr/>
            <p:nvPr/>
          </p:nvSpPr>
          <p:spPr>
            <a:xfrm>
              <a:off x="456402" y="399598"/>
              <a:ext cx="8237654" cy="601571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grpSp>
          <p:nvGrpSpPr>
            <p:cNvPr id="2" name="群組 1"/>
            <p:cNvGrpSpPr/>
            <p:nvPr/>
          </p:nvGrpSpPr>
          <p:grpSpPr>
            <a:xfrm>
              <a:off x="456402" y="515709"/>
              <a:ext cx="8237654" cy="5113087"/>
              <a:chOff x="457188" y="517857"/>
              <a:chExt cx="8386522" cy="5239190"/>
            </a:xfrm>
          </p:grpSpPr>
          <p:pic>
            <p:nvPicPr>
              <p:cNvPr id="3" name="圖片 2"/>
              <p:cNvPicPr>
                <a:picLocks noChangeAspect="1"/>
              </p:cNvPicPr>
              <p:nvPr/>
            </p:nvPicPr>
            <p:blipFill rotWithShape="1">
              <a:blip r:embed="rId2"/>
              <a:srcRect l="132" r="-132"/>
              <a:stretch/>
            </p:blipFill>
            <p:spPr>
              <a:xfrm>
                <a:off x="498531" y="2621286"/>
                <a:ext cx="8333387" cy="1314163"/>
              </a:xfrm>
              <a:prstGeom prst="rect">
                <a:avLst/>
              </a:prstGeom>
            </p:spPr>
          </p:pic>
          <p:pic>
            <p:nvPicPr>
              <p:cNvPr id="4" name="圖片 3"/>
              <p:cNvPicPr>
                <a:picLocks noChangeAspect="1"/>
              </p:cNvPicPr>
              <p:nvPr/>
            </p:nvPicPr>
            <p:blipFill rotWithShape="1">
              <a:blip r:embed="rId3"/>
              <a:srcRect t="31986"/>
              <a:stretch/>
            </p:blipFill>
            <p:spPr>
              <a:xfrm>
                <a:off x="505021" y="3914171"/>
                <a:ext cx="8306818" cy="1842876"/>
              </a:xfrm>
              <a:prstGeom prst="rect">
                <a:avLst/>
              </a:prstGeom>
            </p:spPr>
          </p:pic>
          <p:pic>
            <p:nvPicPr>
              <p:cNvPr id="5" name="圖片 4"/>
              <p:cNvPicPr>
                <a:picLocks noChangeAspect="1"/>
              </p:cNvPicPr>
              <p:nvPr/>
            </p:nvPicPr>
            <p:blipFill rotWithShape="1">
              <a:blip r:embed="rId4"/>
              <a:srcRect t="75335"/>
              <a:stretch/>
            </p:blipFill>
            <p:spPr>
              <a:xfrm>
                <a:off x="511817" y="1589420"/>
                <a:ext cx="8306818" cy="1058018"/>
              </a:xfrm>
              <a:prstGeom prst="rect">
                <a:avLst/>
              </a:prstGeom>
            </p:spPr>
          </p:pic>
          <p:pic>
            <p:nvPicPr>
              <p:cNvPr id="6" name="圖片 5"/>
              <p:cNvPicPr>
                <a:picLocks noChangeAspect="1"/>
              </p:cNvPicPr>
              <p:nvPr/>
            </p:nvPicPr>
            <p:blipFill rotWithShape="1">
              <a:blip r:embed="rId5"/>
              <a:srcRect b="75062"/>
              <a:stretch/>
            </p:blipFill>
            <p:spPr>
              <a:xfrm>
                <a:off x="457188" y="517857"/>
                <a:ext cx="8386522" cy="1071563"/>
              </a:xfrm>
              <a:prstGeom prst="rect">
                <a:avLst/>
              </a:prstGeom>
            </p:spPr>
          </p:pic>
        </p:grpSp>
      </p:grpSp>
      <p:sp>
        <p:nvSpPr>
          <p:cNvPr id="9" name="圓角矩形 8"/>
          <p:cNvSpPr/>
          <p:nvPr/>
        </p:nvSpPr>
        <p:spPr>
          <a:xfrm>
            <a:off x="470606" y="1561480"/>
            <a:ext cx="8209246" cy="3257263"/>
          </a:xfrm>
          <a:prstGeom prst="roundRect">
            <a:avLst>
              <a:gd name="adj" fmla="val 11057"/>
            </a:avLst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圓角矩形 9"/>
          <p:cNvSpPr/>
          <p:nvPr/>
        </p:nvSpPr>
        <p:spPr>
          <a:xfrm>
            <a:off x="470606" y="4858072"/>
            <a:ext cx="8209246" cy="770724"/>
          </a:xfrm>
          <a:prstGeom prst="roundRect">
            <a:avLst>
              <a:gd name="adj" fmla="val 11057"/>
            </a:avLst>
          </a:prstGeom>
          <a:noFill/>
          <a:ln w="762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6020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2281237"/>
            <a:ext cx="6686550" cy="104775"/>
          </a:xfrm>
          <a:prstGeom prst="rect">
            <a:avLst/>
          </a:prstGeom>
        </p:spPr>
      </p:pic>
      <p:sp>
        <p:nvSpPr>
          <p:cNvPr id="6" name="文字方塊 5"/>
          <p:cNvSpPr txBox="1"/>
          <p:nvPr/>
        </p:nvSpPr>
        <p:spPr>
          <a:xfrm>
            <a:off x="2467913" y="660984"/>
            <a:ext cx="44476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TW" sz="2800" dirty="0" smtClean="0">
                <a:solidFill>
                  <a:srgbClr val="00206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2016</a:t>
            </a:r>
            <a:r>
              <a:rPr lang="zh-TW" altLang="en-US" sz="2800" dirty="0" smtClean="0">
                <a:solidFill>
                  <a:srgbClr val="002060"/>
                </a:solidFill>
                <a:latin typeface="華康中特圓體" panose="020F0809000000000000" pitchFamily="49" charset="-120"/>
                <a:ea typeface="華康中特圓體" panose="020F0809000000000000" pitchFamily="49" charset="-120"/>
              </a:rPr>
              <a:t>學力檢測雙向細目表</a:t>
            </a:r>
            <a:endParaRPr lang="zh-TW" altLang="en-US" sz="3200" dirty="0">
              <a:solidFill>
                <a:srgbClr val="0033CC"/>
              </a:solidFill>
              <a:latin typeface="華康中特圓體" panose="020F0809000000000000" pitchFamily="49" charset="-120"/>
              <a:ea typeface="華康中特圓體" panose="020F0809000000000000" pitchFamily="49" charset="-120"/>
            </a:endParaRPr>
          </a:p>
        </p:txBody>
      </p:sp>
      <p:pic>
        <p:nvPicPr>
          <p:cNvPr id="28" name="圖片 27"/>
          <p:cNvPicPr>
            <a:picLocks noChangeAspect="1"/>
          </p:cNvPicPr>
          <p:nvPr/>
        </p:nvPicPr>
        <p:blipFill rotWithShape="1">
          <a:blip r:embed="rId3"/>
          <a:srcRect t="7248"/>
          <a:stretch/>
        </p:blipFill>
        <p:spPr>
          <a:xfrm>
            <a:off x="717610" y="1429144"/>
            <a:ext cx="7691571" cy="4547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圓角矩形 1"/>
          <p:cNvSpPr/>
          <p:nvPr/>
        </p:nvSpPr>
        <p:spPr>
          <a:xfrm>
            <a:off x="964607" y="2356516"/>
            <a:ext cx="1719599" cy="2623564"/>
          </a:xfrm>
          <a:prstGeom prst="roundRect">
            <a:avLst>
              <a:gd name="adj" fmla="val 11057"/>
            </a:avLst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9" name="圓角矩形 28"/>
          <p:cNvSpPr/>
          <p:nvPr/>
        </p:nvSpPr>
        <p:spPr>
          <a:xfrm>
            <a:off x="2878227" y="1610996"/>
            <a:ext cx="4377979" cy="573497"/>
          </a:xfrm>
          <a:prstGeom prst="roundRect">
            <a:avLst>
              <a:gd name="adj" fmla="val 11057"/>
            </a:avLst>
          </a:prstGeom>
          <a:noFill/>
          <a:ln w="762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7" name="群組 6"/>
          <p:cNvGrpSpPr/>
          <p:nvPr/>
        </p:nvGrpSpPr>
        <p:grpSpPr>
          <a:xfrm>
            <a:off x="-522363" y="2153266"/>
            <a:ext cx="1742958" cy="1252711"/>
            <a:chOff x="-522363" y="2153266"/>
            <a:chExt cx="1742958" cy="1252711"/>
          </a:xfrm>
        </p:grpSpPr>
        <p:sp>
          <p:nvSpPr>
            <p:cNvPr id="3" name="向右箭號 2"/>
            <p:cNvSpPr/>
            <p:nvPr/>
          </p:nvSpPr>
          <p:spPr>
            <a:xfrm rot="2102545">
              <a:off x="-522363" y="2153266"/>
              <a:ext cx="1439630" cy="714375"/>
            </a:xfrm>
            <a:prstGeom prst="rightArrow">
              <a:avLst/>
            </a:prstGeom>
            <a:solidFill>
              <a:srgbClr val="00B050"/>
            </a:solidFill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" name="左大括弧 3"/>
            <p:cNvSpPr/>
            <p:nvPr/>
          </p:nvSpPr>
          <p:spPr>
            <a:xfrm>
              <a:off x="866642" y="2603488"/>
              <a:ext cx="353953" cy="802489"/>
            </a:xfrm>
            <a:prstGeom prst="leftBrace">
              <a:avLst>
                <a:gd name="adj1" fmla="val 23435"/>
                <a:gd name="adj2" fmla="val 50000"/>
              </a:avLst>
            </a:prstGeom>
            <a:ln w="28575">
              <a:solidFill>
                <a:srgbClr val="00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8751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9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有機">
  <a:themeElements>
    <a:clrScheme name="有機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有機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有機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1090</TotalTime>
  <Words>3642</Words>
  <Application>Microsoft Office PowerPoint</Application>
  <PresentationFormat>如螢幕大小 (4:3)</PresentationFormat>
  <Paragraphs>485</Paragraphs>
  <Slides>74</Slides>
  <Notes>4</Notes>
  <HiddenSlides>0</HiddenSlides>
  <MMClips>0</MMClips>
  <ScaleCrop>false</ScaleCrop>
  <HeadingPairs>
    <vt:vector size="6" baseType="variant">
      <vt:variant>
        <vt:lpstr>使用字型</vt:lpstr>
      </vt:variant>
      <vt:variant>
        <vt:i4>14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74</vt:i4>
      </vt:variant>
    </vt:vector>
  </HeadingPairs>
  <TitlesOfParts>
    <vt:vector size="89" baseType="lpstr">
      <vt:lpstr>金梅毛海九宮實心</vt:lpstr>
      <vt:lpstr>金梅美工廣告字體</vt:lpstr>
      <vt:lpstr>華康中特圓體</vt:lpstr>
      <vt:lpstr>華康行楷體W5</vt:lpstr>
      <vt:lpstr>微軟正黑體</vt:lpstr>
      <vt:lpstr>新細明體</vt:lpstr>
      <vt:lpstr>標楷體</vt:lpstr>
      <vt:lpstr>Arial</vt:lpstr>
      <vt:lpstr>Calibri</vt:lpstr>
      <vt:lpstr>Cambria Math</vt:lpstr>
      <vt:lpstr>Constantia</vt:lpstr>
      <vt:lpstr>Garamond</vt:lpstr>
      <vt:lpstr>Times New Roman</vt:lpstr>
      <vt:lpstr>Wingdings</vt:lpstr>
      <vt:lpstr>有機</vt:lpstr>
      <vt:lpstr>PowerPoint 簡報</vt:lpstr>
      <vt:lpstr>數學科評量架構 雙向細目</vt:lpstr>
      <vt:lpstr>概念理解</vt:lpstr>
      <vt:lpstr>程序執行</vt:lpstr>
      <vt:lpstr>解題思考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263</cp:revision>
  <dcterms:created xsi:type="dcterms:W3CDTF">2016-03-03T07:42:37Z</dcterms:created>
  <dcterms:modified xsi:type="dcterms:W3CDTF">2017-04-27T01:19:05Z</dcterms:modified>
</cp:coreProperties>
</file>