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90" r:id="rId3"/>
    <p:sldId id="319" r:id="rId4"/>
    <p:sldId id="291" r:id="rId5"/>
    <p:sldId id="265" r:id="rId6"/>
    <p:sldId id="313" r:id="rId7"/>
    <p:sldId id="314" r:id="rId8"/>
    <p:sldId id="315" r:id="rId9"/>
    <p:sldId id="321" r:id="rId10"/>
    <p:sldId id="322" r:id="rId11"/>
    <p:sldId id="320" r:id="rId12"/>
    <p:sldId id="292" r:id="rId13"/>
    <p:sldId id="293" r:id="rId14"/>
    <p:sldId id="294" r:id="rId15"/>
    <p:sldId id="297" r:id="rId16"/>
    <p:sldId id="316" r:id="rId17"/>
    <p:sldId id="317" r:id="rId18"/>
    <p:sldId id="318" r:id="rId19"/>
    <p:sldId id="295" r:id="rId20"/>
    <p:sldId id="271" r:id="rId21"/>
    <p:sldId id="272" r:id="rId22"/>
    <p:sldId id="273" r:id="rId23"/>
    <p:sldId id="274" r:id="rId24"/>
    <p:sldId id="299" r:id="rId25"/>
    <p:sldId id="285" r:id="rId26"/>
    <p:sldId id="287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2A7D2-2836-4CB5-AF74-A3E7395615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8111891-9E49-4E8F-BABB-A76C195C0B37}">
      <dgm:prSet phldrT="[文字]"/>
      <dgm:spPr/>
      <dgm:t>
        <a:bodyPr/>
        <a:lstStyle/>
        <a:p>
          <a:r>
            <a:rPr lang="zh-TW" altLang="en-US" dirty="0" smtClean="0"/>
            <a:t>老師要做的事</a:t>
          </a:r>
          <a:endParaRPr lang="zh-TW" altLang="en-US" dirty="0"/>
        </a:p>
      </dgm:t>
    </dgm:pt>
    <dgm:pt modelId="{7B51219A-9EAA-4EF5-AA81-80DF8D2D3299}" type="parTrans" cxnId="{7D33D70C-BB77-4951-B3A0-975EAFDAEF13}">
      <dgm:prSet/>
      <dgm:spPr/>
      <dgm:t>
        <a:bodyPr/>
        <a:lstStyle/>
        <a:p>
          <a:endParaRPr lang="zh-TW" altLang="en-US"/>
        </a:p>
      </dgm:t>
    </dgm:pt>
    <dgm:pt modelId="{036270E0-1A46-481B-B126-9F8EEA77F9E9}" type="sibTrans" cxnId="{7D33D70C-BB77-4951-B3A0-975EAFDAEF13}">
      <dgm:prSet/>
      <dgm:spPr/>
      <dgm:t>
        <a:bodyPr/>
        <a:lstStyle/>
        <a:p>
          <a:endParaRPr lang="zh-TW" altLang="en-US"/>
        </a:p>
      </dgm:t>
    </dgm:pt>
    <dgm:pt modelId="{EB3BB4B4-49AA-4FB5-8BBD-BEFE3B7AC144}">
      <dgm:prSet phldrT="[文字]"/>
      <dgm:spPr/>
      <dgm:t>
        <a:bodyPr/>
        <a:lstStyle/>
        <a:p>
          <a:r>
            <a:rPr lang="zh-TW" altLang="en-US" dirty="0" smtClean="0">
              <a:solidFill>
                <a:srgbClr val="FFC000"/>
              </a:solidFill>
            </a:rPr>
            <a:t>任務指派    </a:t>
          </a:r>
          <a:r>
            <a:rPr lang="zh-TW" altLang="en-US" dirty="0" smtClean="0"/>
            <a:t>派作業</a:t>
          </a:r>
          <a:endParaRPr lang="zh-TW" altLang="en-US" dirty="0"/>
        </a:p>
      </dgm:t>
    </dgm:pt>
    <dgm:pt modelId="{5A996680-E4A8-460E-82F2-976676471B57}" type="parTrans" cxnId="{2C7D3F61-C7C2-4DDD-B714-65F09CA289E6}">
      <dgm:prSet/>
      <dgm:spPr/>
      <dgm:t>
        <a:bodyPr/>
        <a:lstStyle/>
        <a:p>
          <a:endParaRPr lang="zh-TW" altLang="en-US"/>
        </a:p>
      </dgm:t>
    </dgm:pt>
    <dgm:pt modelId="{0A9A4573-71FF-41DF-AA13-8E6EBA46D71D}" type="sibTrans" cxnId="{2C7D3F61-C7C2-4DDD-B714-65F09CA289E6}">
      <dgm:prSet/>
      <dgm:spPr/>
      <dgm:t>
        <a:bodyPr/>
        <a:lstStyle/>
        <a:p>
          <a:endParaRPr lang="zh-TW" altLang="en-US"/>
        </a:p>
      </dgm:t>
    </dgm:pt>
    <dgm:pt modelId="{EAA8648D-0CA2-4109-9CD9-FF9E19FEEDA9}">
      <dgm:prSet phldrT="[文字]"/>
      <dgm:spPr/>
      <dgm:t>
        <a:bodyPr/>
        <a:lstStyle/>
        <a:p>
          <a:r>
            <a:rPr lang="zh-TW" altLang="en-US" dirty="0" smtClean="0"/>
            <a:t>學生要做的事</a:t>
          </a:r>
          <a:endParaRPr lang="zh-TW" altLang="en-US" dirty="0"/>
        </a:p>
      </dgm:t>
    </dgm:pt>
    <dgm:pt modelId="{EF9ADF95-06B1-4FA0-91A9-986EEDD06A5B}" type="parTrans" cxnId="{7E37A65B-97AB-47E3-994A-F4D999C57CF3}">
      <dgm:prSet/>
      <dgm:spPr/>
      <dgm:t>
        <a:bodyPr/>
        <a:lstStyle/>
        <a:p>
          <a:endParaRPr lang="zh-TW" altLang="en-US"/>
        </a:p>
      </dgm:t>
    </dgm:pt>
    <dgm:pt modelId="{3C329E5C-46E0-434A-9379-C1710576FC38}" type="sibTrans" cxnId="{7E37A65B-97AB-47E3-994A-F4D999C57CF3}">
      <dgm:prSet/>
      <dgm:spPr/>
      <dgm:t>
        <a:bodyPr/>
        <a:lstStyle/>
        <a:p>
          <a:endParaRPr lang="zh-TW" altLang="en-US"/>
        </a:p>
      </dgm:t>
    </dgm:pt>
    <dgm:pt modelId="{E87A8869-29FF-453B-B35F-132773683A2B}">
      <dgm:prSet phldrT="[文字]"/>
      <dgm:spPr/>
      <dgm:t>
        <a:bodyPr/>
        <a:lstStyle/>
        <a:p>
          <a:r>
            <a:rPr lang="zh-TW" altLang="en-US" dirty="0" smtClean="0">
              <a:solidFill>
                <a:srgbClr val="00B050"/>
              </a:solidFill>
            </a:rPr>
            <a:t>完成任務    </a:t>
          </a:r>
          <a:r>
            <a:rPr lang="zh-TW" altLang="en-US" dirty="0" smtClean="0"/>
            <a:t>做作業檢視自己作答</a:t>
          </a:r>
          <a:endParaRPr lang="zh-TW" altLang="en-US" dirty="0"/>
        </a:p>
      </dgm:t>
    </dgm:pt>
    <dgm:pt modelId="{36F3F103-2F1E-42B3-8997-47DEE222AC95}" type="parTrans" cxnId="{1A12D96F-2E8E-4E73-83D8-42303BAC4716}">
      <dgm:prSet/>
      <dgm:spPr/>
      <dgm:t>
        <a:bodyPr/>
        <a:lstStyle/>
        <a:p>
          <a:endParaRPr lang="zh-TW" altLang="en-US"/>
        </a:p>
      </dgm:t>
    </dgm:pt>
    <dgm:pt modelId="{C9B91166-D9EE-4F72-85A9-F4CBD546F717}" type="sibTrans" cxnId="{1A12D96F-2E8E-4E73-83D8-42303BAC4716}">
      <dgm:prSet/>
      <dgm:spPr/>
      <dgm:t>
        <a:bodyPr/>
        <a:lstStyle/>
        <a:p>
          <a:endParaRPr lang="zh-TW" altLang="en-US"/>
        </a:p>
      </dgm:t>
    </dgm:pt>
    <dgm:pt modelId="{AAC21410-A2D0-4FBA-9F1C-E274AAEF2084}">
      <dgm:prSet phldrT="[文字]"/>
      <dgm:spPr/>
      <dgm:t>
        <a:bodyPr/>
        <a:lstStyle/>
        <a:p>
          <a:r>
            <a:rPr lang="zh-TW" altLang="en-US" dirty="0" smtClean="0">
              <a:solidFill>
                <a:srgbClr val="FFC000"/>
              </a:solidFill>
            </a:rPr>
            <a:t>任務進度    </a:t>
          </a:r>
          <a:r>
            <a:rPr lang="zh-TW" altLang="en-US" dirty="0" smtClean="0"/>
            <a:t>檢視作業</a:t>
          </a:r>
          <a:endParaRPr lang="zh-TW" altLang="en-US" dirty="0"/>
        </a:p>
      </dgm:t>
    </dgm:pt>
    <dgm:pt modelId="{642B59E5-7411-4EBB-BC86-D4FDC6445DBA}" type="parTrans" cxnId="{93E128D4-3918-4AA5-80BF-6F96AAE0AFEC}">
      <dgm:prSet/>
      <dgm:spPr/>
      <dgm:t>
        <a:bodyPr/>
        <a:lstStyle/>
        <a:p>
          <a:endParaRPr lang="zh-TW" altLang="en-US"/>
        </a:p>
      </dgm:t>
    </dgm:pt>
    <dgm:pt modelId="{49C91C1D-FFEB-40D6-BA26-6AD48C2FD91D}" type="sibTrans" cxnId="{93E128D4-3918-4AA5-80BF-6F96AAE0AFEC}">
      <dgm:prSet/>
      <dgm:spPr/>
      <dgm:t>
        <a:bodyPr/>
        <a:lstStyle/>
        <a:p>
          <a:endParaRPr lang="zh-TW" altLang="en-US"/>
        </a:p>
      </dgm:t>
    </dgm:pt>
    <dgm:pt modelId="{204453CD-430D-4869-93A7-0CD72052094A}" type="pres">
      <dgm:prSet presAssocID="{C6A2A7D2-2836-4CB5-AF74-A3E739561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47F7B9-964E-466F-AB91-43C734625F69}" type="pres">
      <dgm:prSet presAssocID="{E8111891-9E49-4E8F-BABB-A76C195C0B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588290-1069-4370-BB47-3C973204D602}" type="pres">
      <dgm:prSet presAssocID="{E8111891-9E49-4E8F-BABB-A76C195C0B3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DFF22D-2D5D-441D-9E36-1BF6187CB778}" type="pres">
      <dgm:prSet presAssocID="{EAA8648D-0CA2-4109-9CD9-FF9E19FEED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4FB14C-8EB6-45A3-81A1-4778616CB71D}" type="pres">
      <dgm:prSet presAssocID="{EAA8648D-0CA2-4109-9CD9-FF9E19FEEDA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E5ADDB-4C81-4F2E-9991-8CC9C6DC9681}" type="presOf" srcId="{C6A2A7D2-2836-4CB5-AF74-A3E73956155E}" destId="{204453CD-430D-4869-93A7-0CD72052094A}" srcOrd="0" destOrd="0" presId="urn:microsoft.com/office/officeart/2005/8/layout/vList2"/>
    <dgm:cxn modelId="{A7742756-4DDC-43B5-B402-0499CB717609}" type="presOf" srcId="{EAA8648D-0CA2-4109-9CD9-FF9E19FEEDA9}" destId="{50DFF22D-2D5D-441D-9E36-1BF6187CB778}" srcOrd="0" destOrd="0" presId="urn:microsoft.com/office/officeart/2005/8/layout/vList2"/>
    <dgm:cxn modelId="{2F8DDE8B-CDE1-48BE-9EBF-8B299FBCBE0D}" type="presOf" srcId="{EB3BB4B4-49AA-4FB5-8BBD-BEFE3B7AC144}" destId="{C7588290-1069-4370-BB47-3C973204D602}" srcOrd="0" destOrd="0" presId="urn:microsoft.com/office/officeart/2005/8/layout/vList2"/>
    <dgm:cxn modelId="{7D33D70C-BB77-4951-B3A0-975EAFDAEF13}" srcId="{C6A2A7D2-2836-4CB5-AF74-A3E73956155E}" destId="{E8111891-9E49-4E8F-BABB-A76C195C0B37}" srcOrd="0" destOrd="0" parTransId="{7B51219A-9EAA-4EF5-AA81-80DF8D2D3299}" sibTransId="{036270E0-1A46-481B-B126-9F8EEA77F9E9}"/>
    <dgm:cxn modelId="{9D497E3B-25E7-4439-AB9C-4A65E4F34167}" type="presOf" srcId="{AAC21410-A2D0-4FBA-9F1C-E274AAEF2084}" destId="{C7588290-1069-4370-BB47-3C973204D602}" srcOrd="0" destOrd="1" presId="urn:microsoft.com/office/officeart/2005/8/layout/vList2"/>
    <dgm:cxn modelId="{2C7D3F61-C7C2-4DDD-B714-65F09CA289E6}" srcId="{E8111891-9E49-4E8F-BABB-A76C195C0B37}" destId="{EB3BB4B4-49AA-4FB5-8BBD-BEFE3B7AC144}" srcOrd="0" destOrd="0" parTransId="{5A996680-E4A8-460E-82F2-976676471B57}" sibTransId="{0A9A4573-71FF-41DF-AA13-8E6EBA46D71D}"/>
    <dgm:cxn modelId="{6DB6143D-CEE1-47A0-A649-7B0A6B4889D6}" type="presOf" srcId="{E8111891-9E49-4E8F-BABB-A76C195C0B37}" destId="{0847F7B9-964E-466F-AB91-43C734625F69}" srcOrd="0" destOrd="0" presId="urn:microsoft.com/office/officeart/2005/8/layout/vList2"/>
    <dgm:cxn modelId="{93E128D4-3918-4AA5-80BF-6F96AAE0AFEC}" srcId="{E8111891-9E49-4E8F-BABB-A76C195C0B37}" destId="{AAC21410-A2D0-4FBA-9F1C-E274AAEF2084}" srcOrd="1" destOrd="0" parTransId="{642B59E5-7411-4EBB-BC86-D4FDC6445DBA}" sibTransId="{49C91C1D-FFEB-40D6-BA26-6AD48C2FD91D}"/>
    <dgm:cxn modelId="{C5840142-1884-4115-8566-0985CA93F49D}" type="presOf" srcId="{E87A8869-29FF-453B-B35F-132773683A2B}" destId="{584FB14C-8EB6-45A3-81A1-4778616CB71D}" srcOrd="0" destOrd="0" presId="urn:microsoft.com/office/officeart/2005/8/layout/vList2"/>
    <dgm:cxn modelId="{7E37A65B-97AB-47E3-994A-F4D999C57CF3}" srcId="{C6A2A7D2-2836-4CB5-AF74-A3E73956155E}" destId="{EAA8648D-0CA2-4109-9CD9-FF9E19FEEDA9}" srcOrd="1" destOrd="0" parTransId="{EF9ADF95-06B1-4FA0-91A9-986EEDD06A5B}" sibTransId="{3C329E5C-46E0-434A-9379-C1710576FC38}"/>
    <dgm:cxn modelId="{1A12D96F-2E8E-4E73-83D8-42303BAC4716}" srcId="{EAA8648D-0CA2-4109-9CD9-FF9E19FEEDA9}" destId="{E87A8869-29FF-453B-B35F-132773683A2B}" srcOrd="0" destOrd="0" parTransId="{36F3F103-2F1E-42B3-8997-47DEE222AC95}" sibTransId="{C9B91166-D9EE-4F72-85A9-F4CBD546F717}"/>
    <dgm:cxn modelId="{17024A02-F57D-4D3F-8B9E-0A4E59E9DDFF}" type="presParOf" srcId="{204453CD-430D-4869-93A7-0CD72052094A}" destId="{0847F7B9-964E-466F-AB91-43C734625F69}" srcOrd="0" destOrd="0" presId="urn:microsoft.com/office/officeart/2005/8/layout/vList2"/>
    <dgm:cxn modelId="{9DD0BF04-A697-4654-BAB0-13D8F3204493}" type="presParOf" srcId="{204453CD-430D-4869-93A7-0CD72052094A}" destId="{C7588290-1069-4370-BB47-3C973204D602}" srcOrd="1" destOrd="0" presId="urn:microsoft.com/office/officeart/2005/8/layout/vList2"/>
    <dgm:cxn modelId="{C6569552-4EF3-4A6C-9186-732021183938}" type="presParOf" srcId="{204453CD-430D-4869-93A7-0CD72052094A}" destId="{50DFF22D-2D5D-441D-9E36-1BF6187CB778}" srcOrd="2" destOrd="0" presId="urn:microsoft.com/office/officeart/2005/8/layout/vList2"/>
    <dgm:cxn modelId="{AEA192B8-3793-4973-B9EF-C826F2AE434C}" type="presParOf" srcId="{204453CD-430D-4869-93A7-0CD72052094A}" destId="{584FB14C-8EB6-45A3-81A1-4778616CB7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7F7B9-964E-466F-AB91-43C734625F69}">
      <dsp:nvSpPr>
        <dsp:cNvPr id="0" name=""/>
        <dsp:cNvSpPr/>
      </dsp:nvSpPr>
      <dsp:spPr>
        <a:xfrm>
          <a:off x="0" y="224832"/>
          <a:ext cx="8127295" cy="1322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老師要做的事</a:t>
          </a:r>
          <a:endParaRPr lang="zh-TW" altLang="en-US" sz="5100" kern="1200" dirty="0"/>
        </a:p>
      </dsp:txBody>
      <dsp:txXfrm>
        <a:off x="64583" y="289415"/>
        <a:ext cx="7998129" cy="1193829"/>
      </dsp:txXfrm>
    </dsp:sp>
    <dsp:sp modelId="{C7588290-1069-4370-BB47-3C973204D602}">
      <dsp:nvSpPr>
        <dsp:cNvPr id="0" name=""/>
        <dsp:cNvSpPr/>
      </dsp:nvSpPr>
      <dsp:spPr>
        <a:xfrm>
          <a:off x="0" y="1547828"/>
          <a:ext cx="8127295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4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4000" kern="1200" dirty="0" smtClean="0">
              <a:solidFill>
                <a:srgbClr val="FFC000"/>
              </a:solidFill>
            </a:rPr>
            <a:t>任務指派    </a:t>
          </a:r>
          <a:r>
            <a:rPr lang="zh-TW" altLang="en-US" sz="4000" kern="1200" dirty="0" smtClean="0"/>
            <a:t>派作業</a:t>
          </a:r>
          <a:endParaRPr lang="zh-TW" alt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4000" kern="1200" dirty="0" smtClean="0">
              <a:solidFill>
                <a:srgbClr val="FFC000"/>
              </a:solidFill>
            </a:rPr>
            <a:t>任務進度    </a:t>
          </a:r>
          <a:r>
            <a:rPr lang="zh-TW" altLang="en-US" sz="4000" kern="1200" dirty="0" smtClean="0"/>
            <a:t>檢視作業</a:t>
          </a:r>
          <a:endParaRPr lang="zh-TW" altLang="en-US" sz="4000" kern="1200" dirty="0"/>
        </a:p>
      </dsp:txBody>
      <dsp:txXfrm>
        <a:off x="0" y="1547828"/>
        <a:ext cx="8127295" cy="1477980"/>
      </dsp:txXfrm>
    </dsp:sp>
    <dsp:sp modelId="{50DFF22D-2D5D-441D-9E36-1BF6187CB778}">
      <dsp:nvSpPr>
        <dsp:cNvPr id="0" name=""/>
        <dsp:cNvSpPr/>
      </dsp:nvSpPr>
      <dsp:spPr>
        <a:xfrm>
          <a:off x="0" y="3025808"/>
          <a:ext cx="8127295" cy="13229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學生要做的事</a:t>
          </a:r>
          <a:endParaRPr lang="zh-TW" altLang="en-US" sz="5100" kern="1200" dirty="0"/>
        </a:p>
      </dsp:txBody>
      <dsp:txXfrm>
        <a:off x="64583" y="3090391"/>
        <a:ext cx="7998129" cy="1193829"/>
      </dsp:txXfrm>
    </dsp:sp>
    <dsp:sp modelId="{584FB14C-8EB6-45A3-81A1-4778616CB71D}">
      <dsp:nvSpPr>
        <dsp:cNvPr id="0" name=""/>
        <dsp:cNvSpPr/>
      </dsp:nvSpPr>
      <dsp:spPr>
        <a:xfrm>
          <a:off x="0" y="4348804"/>
          <a:ext cx="8127295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4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4000" kern="1200" dirty="0" smtClean="0">
              <a:solidFill>
                <a:srgbClr val="00B050"/>
              </a:solidFill>
            </a:rPr>
            <a:t>完成任務    </a:t>
          </a:r>
          <a:r>
            <a:rPr lang="zh-TW" altLang="en-US" sz="4000" kern="1200" dirty="0" smtClean="0"/>
            <a:t>做作業檢視自己作答</a:t>
          </a:r>
          <a:endParaRPr lang="zh-TW" altLang="en-US" sz="4000" kern="1200" dirty="0"/>
        </a:p>
      </dsp:txBody>
      <dsp:txXfrm>
        <a:off x="0" y="4348804"/>
        <a:ext cx="8127295" cy="84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81E09-25AF-4A8A-B5CA-35A456698CDF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EF28D-B818-4F45-AC53-FB4BCE371D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72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現代公民需要的能力核心為兩大技能：合作問題解決能力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(Collaborative Problem Solving; CPS)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及資訊通訊科技識能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(ICT literacy)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E5AF-2EDF-44F9-ABA5-AAC740BA1CA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87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67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20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34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3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3720023" y="5805242"/>
            <a:ext cx="510058" cy="5100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69853" y="6315299"/>
            <a:ext cx="2010398" cy="33003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840442" y="5805242"/>
            <a:ext cx="510058" cy="5100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090273" y="6315299"/>
            <a:ext cx="2010398" cy="33003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960861" y="5805242"/>
            <a:ext cx="510058" cy="5100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210692" y="6315299"/>
            <a:ext cx="2010398" cy="33003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11093" y="2858937"/>
            <a:ext cx="9169814" cy="79317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11093" y="3579017"/>
            <a:ext cx="9169814" cy="523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133" spc="4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3038957"/>
            <a:ext cx="9402435" cy="129014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72015" y="1958837"/>
            <a:ext cx="1034086" cy="103399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51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4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2645338" y="5805242"/>
            <a:ext cx="510058" cy="5100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895169" y="6315299"/>
            <a:ext cx="2010398" cy="33003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4765757" y="5805242"/>
            <a:ext cx="510058" cy="5100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15588" y="6315299"/>
            <a:ext cx="2010398" cy="33003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886177" y="5805242"/>
            <a:ext cx="510058" cy="5100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136007" y="6315299"/>
            <a:ext cx="2010398" cy="33003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9006597" y="5805242"/>
            <a:ext cx="510058" cy="5100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56427" y="6315299"/>
            <a:ext cx="2010398" cy="33003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11093" y="2858937"/>
            <a:ext cx="9169814" cy="79317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11093" y="3579017"/>
            <a:ext cx="9169814" cy="523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133" spc="4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04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34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16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81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25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23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53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DE73-1569-440B-A184-2CA0ADA86AAA}" type="datetimeFigureOut">
              <a:rPr lang="zh-TW" altLang="en-US" smtClean="0"/>
              <a:t>2021/9/5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BA88-E325-4C9B-AE5F-BC51BFDDA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7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695400" y="218644"/>
            <a:ext cx="10971848" cy="18983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163275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kern="1200" spc="15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67" b="1" dirty="0">
                <a:latin typeface="源泉圓體 H" panose="020B0A00000000000000" pitchFamily="34" charset="-120"/>
                <a:ea typeface="源泉圓體 H" panose="020B0A00000000000000" pitchFamily="34" charset="-120"/>
              </a:rPr>
              <a:t>人機互動數學探究趣</a:t>
            </a:r>
            <a:endParaRPr kumimoji="1" lang="ja-JP" altLang="en-US" sz="6667" b="1" dirty="0"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491189" y="2534071"/>
            <a:ext cx="10896599" cy="22260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6400" b="1" dirty="0">
                <a:latin typeface="源泉圓體 H" panose="020B0A00000000000000" pitchFamily="34" charset="-120"/>
                <a:ea typeface="源泉圓體 H" panose="020B0A00000000000000" pitchFamily="34" charset="-120"/>
              </a:rPr>
              <a:t>評量新趨勢</a:t>
            </a:r>
            <a:endParaRPr lang="en-US" altLang="zh-TW" sz="6400" b="1" dirty="0">
              <a:latin typeface="源泉圓體 H" panose="020B0A00000000000000" pitchFamily="34" charset="-120"/>
              <a:ea typeface="源泉圓體 H" panose="020B0A00000000000000" pitchFamily="34" charset="-120"/>
            </a:endParaRPr>
          </a:p>
          <a:p>
            <a:pPr algn="ctr"/>
            <a:r>
              <a:rPr lang="zh-TW" altLang="en-US" sz="6400" b="1" dirty="0">
                <a:latin typeface="源泉圓體 H" panose="020B0A00000000000000" pitchFamily="34" charset="-120"/>
                <a:ea typeface="源泉圓體 H" panose="020B0A00000000000000" pitchFamily="34" charset="-120"/>
              </a:rPr>
              <a:t>互動式 數學素養導向題型</a:t>
            </a:r>
            <a:endParaRPr kumimoji="1" lang="ja-JP" altLang="en-US" sz="6400" b="1" dirty="0"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7" y="5439224"/>
            <a:ext cx="3414192" cy="122408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61" y="5059783"/>
            <a:ext cx="1780115" cy="180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cut/>
      </p:transition>
    </mc:Choice>
    <mc:Fallback xmlns="">
      <p:transition spd="slow" advClick="0"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660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1"/>
          </p:nvPr>
        </p:nvSpPr>
        <p:spPr>
          <a:xfrm>
            <a:off x="11581816" y="6394245"/>
            <a:ext cx="604861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0" y="1028734"/>
            <a:ext cx="11427516" cy="513919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875753" y="2888940"/>
            <a:ext cx="2580287" cy="3278983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3365697" y="2362585"/>
            <a:ext cx="6527602" cy="600067"/>
          </a:xfrm>
          <a:prstGeom prst="rect">
            <a:avLst/>
          </a:prstGeom>
          <a:solidFill>
            <a:srgbClr val="F8F8F8">
              <a:alpha val="65882"/>
            </a:srgbClr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kumimoji="1" lang="zh-TW" altLang="en-US" sz="4400" b="1" dirty="0">
                <a:solidFill>
                  <a:srgbClr val="FF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再點擊一次右上計算機圖示即可取消</a:t>
            </a:r>
            <a:endParaRPr kumimoji="1" lang="ja-JP" altLang="en-US" sz="4400" b="1" dirty="0">
              <a:solidFill>
                <a:srgbClr val="FF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3" name="向右箭號 2"/>
          <p:cNvSpPr/>
          <p:nvPr/>
        </p:nvSpPr>
        <p:spPr>
          <a:xfrm rot="19604723">
            <a:off x="9149467" y="1727617"/>
            <a:ext cx="1177651" cy="326619"/>
          </a:xfrm>
          <a:prstGeom prst="rightArrow">
            <a:avLst/>
          </a:prstGeom>
          <a:solidFill>
            <a:srgbClr val="FF0000"/>
          </a:solidFill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33185796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291780" y="3186983"/>
            <a:ext cx="54224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/>
              <a:t>如何登入因材網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985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" y="0"/>
            <a:ext cx="12190942" cy="69050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4400" y="1357745"/>
            <a:ext cx="4987636" cy="2013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39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922" y="64859"/>
            <a:ext cx="10334629" cy="1325448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因材網多種登入選擇</a:t>
            </a:r>
            <a:r>
              <a:rPr lang="en-US" altLang="zh-TW" sz="4000" dirty="0"/>
              <a:t>(</a:t>
            </a:r>
            <a:r>
              <a:rPr lang="zh-TW" altLang="en-US" sz="4000" dirty="0"/>
              <a:t>建議使用</a:t>
            </a:r>
            <a:r>
              <a:rPr lang="en-US" altLang="zh-TW" sz="4000" dirty="0"/>
              <a:t>OPEN ID)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3" y="1408562"/>
            <a:ext cx="11949225" cy="54491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487" y="758744"/>
            <a:ext cx="334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/>
              <a:t>https://adl.edu.tw</a:t>
            </a:r>
          </a:p>
        </p:txBody>
      </p:sp>
    </p:spTree>
    <p:extLst>
      <p:ext uri="{BB962C8B-B14F-4D97-AF65-F5344CB8AC3E}">
        <p14:creationId xmlns:p14="http://schemas.microsoft.com/office/powerpoint/2010/main" val="10984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" y="298"/>
            <a:ext cx="12116439" cy="7410841"/>
          </a:xfrm>
          <a:prstGeom prst="rect">
            <a:avLst/>
          </a:prstGeom>
        </p:spPr>
      </p:pic>
      <p:sp>
        <p:nvSpPr>
          <p:cNvPr id="4" name="圓角化對角線角落矩形 3"/>
          <p:cNvSpPr/>
          <p:nvPr/>
        </p:nvSpPr>
        <p:spPr>
          <a:xfrm>
            <a:off x="735961" y="5337148"/>
            <a:ext cx="5207652" cy="1808765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3200"/>
          </a:p>
        </p:txBody>
      </p:sp>
      <p:sp>
        <p:nvSpPr>
          <p:cNvPr id="6" name="圓角矩形圖說文字 5"/>
          <p:cNvSpPr/>
          <p:nvPr/>
        </p:nvSpPr>
        <p:spPr>
          <a:xfrm>
            <a:off x="5108114" y="230465"/>
            <a:ext cx="5202169" cy="1408264"/>
          </a:xfrm>
          <a:prstGeom prst="wedgeRoundRectCallout">
            <a:avLst>
              <a:gd name="adj1" fmla="val -56196"/>
              <a:gd name="adj2" fmla="val 309230"/>
              <a:gd name="adj3" fmla="val 16667"/>
            </a:avLst>
          </a:prstGeom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點選學科素養</a:t>
            </a:r>
            <a:r>
              <a:rPr lang="en-US" altLang="zh-TW" sz="3600" dirty="0"/>
              <a:t>+</a:t>
            </a:r>
            <a:r>
              <a:rPr lang="zh-TW" altLang="en-US" sz="3600" dirty="0"/>
              <a:t>運算思維</a:t>
            </a:r>
          </a:p>
        </p:txBody>
      </p:sp>
    </p:spTree>
    <p:extLst>
      <p:ext uri="{BB962C8B-B14F-4D97-AF65-F5344CB8AC3E}">
        <p14:creationId xmlns:p14="http://schemas.microsoft.com/office/powerpoint/2010/main" val="13503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5"/>
          <p:cNvSpPr/>
          <p:nvPr/>
        </p:nvSpPr>
        <p:spPr bwMode="auto">
          <a:xfrm flipH="1">
            <a:off x="530" y="-12982"/>
            <a:ext cx="409397" cy="832075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" y="-479"/>
            <a:ext cx="12191470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148" y="189951"/>
            <a:ext cx="7863440" cy="89994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結合</a:t>
            </a:r>
            <a:r>
              <a:rPr lang="en-US" altLang="zh-TW" sz="5400" dirty="0" smtClean="0"/>
              <a:t>108</a:t>
            </a:r>
            <a:r>
              <a:rPr lang="zh-TW" altLang="en-US" sz="5400" dirty="0" smtClean="0"/>
              <a:t>數學領綱</a:t>
            </a:r>
            <a:r>
              <a:rPr lang="en-US" altLang="zh-TW" sz="5400" dirty="0" smtClean="0"/>
              <a:t>(</a:t>
            </a:r>
            <a:r>
              <a:rPr lang="zh-TW" altLang="en-US" sz="5400" dirty="0" smtClean="0"/>
              <a:t>國中</a:t>
            </a:r>
            <a:r>
              <a:rPr lang="en-US" altLang="zh-TW" sz="5400" dirty="0" smtClean="0"/>
              <a:t>)</a:t>
            </a:r>
            <a:endParaRPr lang="zh-TW" altLang="en-US" sz="5400" dirty="0"/>
          </a:p>
        </p:txBody>
      </p:sp>
      <p:sp>
        <p:nvSpPr>
          <p:cNvPr id="5" name="TextBox 76"/>
          <p:cNvSpPr txBox="1"/>
          <p:nvPr/>
        </p:nvSpPr>
        <p:spPr>
          <a:xfrm>
            <a:off x="443585" y="173615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5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題</a:t>
            </a:r>
            <a:r>
              <a:rPr lang="zh-TW" altLang="en-US" sz="45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組特性</a:t>
            </a:r>
            <a:endParaRPr lang="zh-CN" altLang="en-US" sz="45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409433" y="1505527"/>
          <a:ext cx="11517747" cy="4700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7763">
                  <a:extLst>
                    <a:ext uri="{9D8B030D-6E8A-4147-A177-3AD203B41FA5}">
                      <a16:colId xmlns:a16="http://schemas.microsoft.com/office/drawing/2014/main" val="2236207758"/>
                    </a:ext>
                  </a:extLst>
                </a:gridCol>
                <a:gridCol w="1695865">
                  <a:extLst>
                    <a:ext uri="{9D8B030D-6E8A-4147-A177-3AD203B41FA5}">
                      <a16:colId xmlns:a16="http://schemas.microsoft.com/office/drawing/2014/main" val="1860784130"/>
                    </a:ext>
                  </a:extLst>
                </a:gridCol>
                <a:gridCol w="1607539">
                  <a:extLst>
                    <a:ext uri="{9D8B030D-6E8A-4147-A177-3AD203B41FA5}">
                      <a16:colId xmlns:a16="http://schemas.microsoft.com/office/drawing/2014/main" val="1093916229"/>
                    </a:ext>
                  </a:extLst>
                </a:gridCol>
                <a:gridCol w="2172826">
                  <a:extLst>
                    <a:ext uri="{9D8B030D-6E8A-4147-A177-3AD203B41FA5}">
                      <a16:colId xmlns:a16="http://schemas.microsoft.com/office/drawing/2014/main" val="447653845"/>
                    </a:ext>
                  </a:extLst>
                </a:gridCol>
                <a:gridCol w="3073754">
                  <a:extLst>
                    <a:ext uri="{9D8B030D-6E8A-4147-A177-3AD203B41FA5}">
                      <a16:colId xmlns:a16="http://schemas.microsoft.com/office/drawing/2014/main" val="2745359083"/>
                    </a:ext>
                  </a:extLst>
                </a:gridCol>
              </a:tblGrid>
              <a:tr h="37451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評量名稱</a:t>
                      </a:r>
                      <a:endParaRPr lang="zh-TW" alt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年級</a:t>
                      </a:r>
                      <a:r>
                        <a:rPr lang="en-US" altLang="zh-TW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冊</a:t>
                      </a:r>
                      <a:r>
                        <a:rPr lang="en-US" altLang="zh-TW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南一</a:t>
                      </a:r>
                      <a:endParaRPr lang="zh-TW" alt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康軒</a:t>
                      </a:r>
                      <a:endParaRPr lang="zh-TW" alt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翰林</a:t>
                      </a:r>
                      <a:endParaRPr lang="zh-TW" alt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2685038"/>
                  </a:ext>
                </a:extLst>
              </a:tr>
              <a:tr h="5926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代數</a:t>
                      </a:r>
                      <a:r>
                        <a:rPr lang="en-US" altLang="zh-TW" sz="1800" u="none" strike="noStrike" dirty="0">
                          <a:effectLst/>
                        </a:rPr>
                        <a:t>-</a:t>
                      </a:r>
                      <a:r>
                        <a:rPr lang="zh-TW" altLang="en-US" sz="1800" u="none" strike="noStrike" dirty="0">
                          <a:effectLst/>
                        </a:rPr>
                        <a:t>客單價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七下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(5) </a:t>
                      </a:r>
                      <a:r>
                        <a:rPr lang="zh-TW" altLang="en-US" sz="1800" u="none" strike="noStrike">
                          <a:effectLst/>
                        </a:rPr>
                        <a:t>統計圖表與資料分析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 </a:t>
                      </a:r>
                      <a:r>
                        <a:rPr lang="zh-TW" altLang="en-US" sz="1800" u="none" strike="noStrike">
                          <a:effectLst/>
                        </a:rPr>
                        <a:t>統計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(5) </a:t>
                      </a:r>
                      <a:r>
                        <a:rPr lang="zh-TW" altLang="en-US" sz="1800" u="none" strike="noStrike">
                          <a:effectLst/>
                        </a:rPr>
                        <a:t>統計圖表與統計數據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18122745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數與量</a:t>
                      </a:r>
                      <a:r>
                        <a:rPr lang="en-US" altLang="zh-TW" sz="1800" u="none" strike="noStrike">
                          <a:effectLst/>
                        </a:rPr>
                        <a:t>-</a:t>
                      </a:r>
                      <a:r>
                        <a:rPr lang="zh-TW" altLang="en-US" sz="1800" u="none" strike="noStrike">
                          <a:effectLst/>
                        </a:rPr>
                        <a:t>鋼琴鍵盤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八下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 </a:t>
                      </a:r>
                      <a:r>
                        <a:rPr lang="zh-TW" altLang="en-US" sz="1800" u="none" strike="noStrike">
                          <a:effectLst/>
                        </a:rPr>
                        <a:t>數列與級數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 </a:t>
                      </a:r>
                      <a:r>
                        <a:rPr lang="zh-TW" altLang="en-US" sz="1800" u="none" strike="noStrike">
                          <a:effectLst/>
                        </a:rPr>
                        <a:t>數列與級數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 </a:t>
                      </a:r>
                      <a:r>
                        <a:rPr lang="zh-TW" altLang="en-US" sz="1800" u="none" strike="noStrike">
                          <a:effectLst/>
                        </a:rPr>
                        <a:t>數列與級數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6472177"/>
                  </a:ext>
                </a:extLst>
              </a:tr>
              <a:tr h="5926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資料與不確定性</a:t>
                      </a:r>
                      <a:r>
                        <a:rPr lang="en-US" altLang="zh-TW" sz="1800" u="none" strike="noStrike">
                          <a:effectLst/>
                        </a:rPr>
                        <a:t>-</a:t>
                      </a:r>
                      <a:r>
                        <a:rPr lang="zh-TW" altLang="en-US" sz="1800" u="none" strike="noStrike">
                          <a:effectLst/>
                        </a:rPr>
                        <a:t>臺灣手機銷售量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七下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(5) </a:t>
                      </a:r>
                      <a:r>
                        <a:rPr lang="zh-TW" altLang="en-US" sz="1800" u="none" strike="noStrike" dirty="0">
                          <a:effectLst/>
                        </a:rPr>
                        <a:t>統計圖表與資料分析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 </a:t>
                      </a:r>
                      <a:r>
                        <a:rPr lang="zh-TW" altLang="en-US" sz="1800" u="none" strike="noStrike">
                          <a:effectLst/>
                        </a:rPr>
                        <a:t>統計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(5) </a:t>
                      </a:r>
                      <a:r>
                        <a:rPr lang="zh-TW" altLang="en-US" sz="1800" u="none" strike="noStrike">
                          <a:effectLst/>
                        </a:rPr>
                        <a:t>統計圖表與統計數據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05911718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資料與不確定性</a:t>
                      </a:r>
                      <a:r>
                        <a:rPr lang="en-US" altLang="zh-TW" sz="1800" u="none" strike="noStrike">
                          <a:effectLst/>
                        </a:rPr>
                        <a:t>-</a:t>
                      </a:r>
                      <a:r>
                        <a:rPr lang="zh-TW" altLang="en-US" sz="1800" u="none" strike="noStrike">
                          <a:effectLst/>
                        </a:rPr>
                        <a:t>箱內取球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高一上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(1) </a:t>
                      </a:r>
                      <a:r>
                        <a:rPr lang="zh-TW" altLang="en-US" sz="1800" u="none" strike="noStrike" dirty="0">
                          <a:effectLst/>
                        </a:rPr>
                        <a:t>實數與指對數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  </a:t>
                      </a:r>
                      <a:r>
                        <a:rPr lang="zh-TW" altLang="en-US" sz="1800" u="none" strike="noStrike">
                          <a:effectLst/>
                        </a:rPr>
                        <a:t>數與式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8522438"/>
                  </a:ext>
                </a:extLst>
              </a:tr>
              <a:tr h="5926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資料與不確定性</a:t>
                      </a:r>
                      <a:r>
                        <a:rPr lang="en-US" altLang="zh-TW" sz="1800" u="none" strike="noStrike">
                          <a:effectLst/>
                        </a:rPr>
                        <a:t>-</a:t>
                      </a:r>
                      <a:r>
                        <a:rPr lang="zh-TW" altLang="en-US" sz="1800" u="none" strike="noStrike">
                          <a:effectLst/>
                        </a:rPr>
                        <a:t>薪資長條圖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七下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(5) </a:t>
                      </a:r>
                      <a:r>
                        <a:rPr lang="zh-TW" altLang="en-US" sz="1800" u="none" strike="noStrike">
                          <a:effectLst/>
                        </a:rPr>
                        <a:t>統計圖表與資料分析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(1) </a:t>
                      </a:r>
                      <a:r>
                        <a:rPr lang="zh-TW" altLang="en-US" sz="1800" u="none" strike="noStrike" dirty="0">
                          <a:effectLst/>
                        </a:rPr>
                        <a:t>統計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(5) </a:t>
                      </a:r>
                      <a:r>
                        <a:rPr lang="zh-TW" altLang="en-US" sz="1800" u="none" strike="noStrike">
                          <a:effectLst/>
                        </a:rPr>
                        <a:t>統計圖表與統計數據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6947549"/>
                  </a:ext>
                </a:extLst>
              </a:tr>
              <a:tr h="5926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數與量</a:t>
                      </a:r>
                      <a:r>
                        <a:rPr lang="en-US" altLang="zh-TW" sz="1800" u="none" strike="noStrike">
                          <a:effectLst/>
                        </a:rPr>
                        <a:t>-</a:t>
                      </a:r>
                      <a:r>
                        <a:rPr lang="zh-TW" altLang="en-US" sz="1800" u="none" strike="noStrike">
                          <a:effectLst/>
                        </a:rPr>
                        <a:t>印刷店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七上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</a:t>
                      </a:r>
                      <a:r>
                        <a:rPr lang="zh-TW" altLang="en-US" sz="1800" u="none" strike="noStrike">
                          <a:effectLst/>
                        </a:rPr>
                        <a:t>整數運算與科學記號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(1)</a:t>
                      </a:r>
                      <a:r>
                        <a:rPr lang="zh-TW" altLang="en-US" sz="1800" u="none" strike="noStrike" dirty="0">
                          <a:effectLst/>
                        </a:rPr>
                        <a:t>整數的運算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(1)</a:t>
                      </a:r>
                      <a:r>
                        <a:rPr lang="zh-TW" altLang="en-US" sz="1800" u="none" strike="noStrike" dirty="0">
                          <a:effectLst/>
                        </a:rPr>
                        <a:t>數與數線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2421935"/>
                  </a:ext>
                </a:extLst>
              </a:tr>
              <a:tr h="5926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數與量</a:t>
                      </a:r>
                      <a:r>
                        <a:rPr lang="en-US" altLang="zh-TW" sz="1800" u="none" strike="noStrike">
                          <a:effectLst/>
                        </a:rPr>
                        <a:t>-</a:t>
                      </a:r>
                      <a:r>
                        <a:rPr lang="zh-TW" altLang="en-US" sz="1800" u="none" strike="noStrike">
                          <a:effectLst/>
                        </a:rPr>
                        <a:t>一定不一定一定不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八上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 </a:t>
                      </a:r>
                      <a:r>
                        <a:rPr lang="zh-TW" altLang="en-US" sz="1800" u="none" strike="noStrike">
                          <a:effectLst/>
                        </a:rPr>
                        <a:t>乘法公式與多項式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(1) </a:t>
                      </a:r>
                      <a:r>
                        <a:rPr lang="zh-TW" altLang="en-US" sz="1800" u="none" strike="noStrike">
                          <a:effectLst/>
                        </a:rPr>
                        <a:t>乘法公式與多項式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(1) </a:t>
                      </a:r>
                      <a:r>
                        <a:rPr lang="zh-TW" altLang="en-US" sz="1800" u="none" strike="noStrike" dirty="0">
                          <a:effectLst/>
                        </a:rPr>
                        <a:t>乘法公式與多項式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8313534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數與量</a:t>
                      </a:r>
                      <a:r>
                        <a:rPr lang="en-US" altLang="zh-TW" sz="1800" u="none" strike="noStrike">
                          <a:effectLst/>
                        </a:rPr>
                        <a:t>-</a:t>
                      </a:r>
                      <a:r>
                        <a:rPr lang="zh-TW" altLang="en-US" sz="1800" u="none" strike="noStrike">
                          <a:effectLst/>
                        </a:rPr>
                        <a:t>大麥克指數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七下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(2) </a:t>
                      </a:r>
                      <a:r>
                        <a:rPr lang="zh-TW" altLang="en-US" sz="1800" u="none" strike="noStrike">
                          <a:effectLst/>
                        </a:rPr>
                        <a:t>比例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>
                          <a:effectLst/>
                        </a:rPr>
                        <a:t>(4) </a:t>
                      </a:r>
                      <a:r>
                        <a:rPr lang="zh-TW" altLang="en-US" sz="1800" u="none" strike="noStrike">
                          <a:effectLst/>
                        </a:rPr>
                        <a:t>比與比例式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(3) </a:t>
                      </a:r>
                      <a:r>
                        <a:rPr lang="zh-TW" altLang="en-US" sz="1800" u="none" strike="noStrike" dirty="0">
                          <a:effectLst/>
                        </a:rPr>
                        <a:t>比例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466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06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148" y="189951"/>
            <a:ext cx="7863440" cy="89994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結合</a:t>
            </a:r>
            <a:r>
              <a:rPr lang="en-US" altLang="zh-TW" sz="5400" dirty="0" smtClean="0"/>
              <a:t>108</a:t>
            </a:r>
            <a:r>
              <a:rPr lang="zh-TW" altLang="en-US" sz="5400" dirty="0" smtClean="0"/>
              <a:t>數學領綱</a:t>
            </a:r>
            <a:r>
              <a:rPr lang="en-US" altLang="zh-TW" sz="5400" dirty="0" smtClean="0"/>
              <a:t>(</a:t>
            </a:r>
            <a:r>
              <a:rPr lang="zh-TW" altLang="en-US" sz="5400" dirty="0"/>
              <a:t>高</a:t>
            </a:r>
            <a:r>
              <a:rPr lang="zh-TW" altLang="en-US" sz="5400" dirty="0" smtClean="0"/>
              <a:t>中</a:t>
            </a:r>
            <a:r>
              <a:rPr lang="en-US" altLang="zh-TW" sz="5400" dirty="0" smtClean="0"/>
              <a:t>)</a:t>
            </a:r>
            <a:endParaRPr lang="zh-TW" altLang="en-US" sz="5400" dirty="0"/>
          </a:p>
        </p:txBody>
      </p:sp>
      <p:sp>
        <p:nvSpPr>
          <p:cNvPr id="5" name="TextBox 76"/>
          <p:cNvSpPr txBox="1"/>
          <p:nvPr/>
        </p:nvSpPr>
        <p:spPr>
          <a:xfrm>
            <a:off x="443585" y="173615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5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題</a:t>
            </a:r>
            <a:r>
              <a:rPr lang="zh-TW" altLang="en-US" sz="45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組特性</a:t>
            </a:r>
            <a:endParaRPr lang="zh-CN" altLang="en-US" sz="45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14037" y="1874837"/>
          <a:ext cx="11711708" cy="429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5105">
                  <a:extLst>
                    <a:ext uri="{9D8B030D-6E8A-4147-A177-3AD203B41FA5}">
                      <a16:colId xmlns:a16="http://schemas.microsoft.com/office/drawing/2014/main" val="2900873318"/>
                    </a:ext>
                  </a:extLst>
                </a:gridCol>
                <a:gridCol w="3132201">
                  <a:extLst>
                    <a:ext uri="{9D8B030D-6E8A-4147-A177-3AD203B41FA5}">
                      <a16:colId xmlns:a16="http://schemas.microsoft.com/office/drawing/2014/main" val="4245205554"/>
                    </a:ext>
                  </a:extLst>
                </a:gridCol>
                <a:gridCol w="3132201">
                  <a:extLst>
                    <a:ext uri="{9D8B030D-6E8A-4147-A177-3AD203B41FA5}">
                      <a16:colId xmlns:a16="http://schemas.microsoft.com/office/drawing/2014/main" val="2170164193"/>
                    </a:ext>
                  </a:extLst>
                </a:gridCol>
                <a:gridCol w="3132201">
                  <a:extLst>
                    <a:ext uri="{9D8B030D-6E8A-4147-A177-3AD203B41FA5}">
                      <a16:colId xmlns:a16="http://schemas.microsoft.com/office/drawing/2014/main" val="2918777670"/>
                    </a:ext>
                  </a:extLst>
                </a:gridCol>
              </a:tblGrid>
              <a:tr h="3059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評量名稱</a:t>
                      </a:r>
                      <a:endParaRPr lang="zh-TW" alt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三民</a:t>
                      </a:r>
                      <a:r>
                        <a:rPr lang="en-US" altLang="zh-TW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zh-TW" alt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高中</a:t>
                      </a:r>
                      <a:r>
                        <a:rPr lang="en-US" altLang="zh-TW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泰宇</a:t>
                      </a:r>
                      <a:r>
                        <a:rPr lang="en-US" altLang="zh-TW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zh-TW" alt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高中</a:t>
                      </a:r>
                      <a:r>
                        <a:rPr lang="en-US" altLang="zh-TW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龍騰</a:t>
                      </a:r>
                      <a:r>
                        <a:rPr lang="en-US" altLang="zh-TW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zh-TW" alt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高中</a:t>
                      </a:r>
                      <a:r>
                        <a:rPr lang="en-US" altLang="zh-TW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9060022"/>
                  </a:ext>
                </a:extLst>
              </a:tr>
              <a:tr h="10438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代數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卡洛格轉換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(2) </a:t>
                      </a:r>
                      <a:r>
                        <a:rPr lang="zh-TW" altLang="en-US" sz="2000" u="none" strike="noStrike" dirty="0">
                          <a:effectLst/>
                        </a:rPr>
                        <a:t>數列與級數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(2) </a:t>
                      </a:r>
                      <a:r>
                        <a:rPr lang="zh-TW" altLang="en-US" sz="2000" u="none" strike="noStrike" dirty="0">
                          <a:effectLst/>
                        </a:rPr>
                        <a:t>數列與級數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(1) </a:t>
                      </a:r>
                      <a:r>
                        <a:rPr lang="zh-TW" altLang="en-US" sz="2000" u="none" strike="noStrike" dirty="0">
                          <a:effectLst/>
                        </a:rPr>
                        <a:t>數列與遞迴關係 </a:t>
                      </a:r>
                      <a:br>
                        <a:rPr lang="zh-TW" altLang="en-US" sz="2000" u="none" strike="noStrike" dirty="0">
                          <a:effectLst/>
                        </a:rPr>
                      </a:br>
                      <a:r>
                        <a:rPr lang="en-US" altLang="zh-TW" sz="2000" u="none" strike="noStrike" dirty="0">
                          <a:effectLst/>
                        </a:rPr>
                        <a:t>(2) </a:t>
                      </a:r>
                      <a:r>
                        <a:rPr lang="zh-TW" altLang="en-US" sz="2000" u="none" strike="noStrike" dirty="0">
                          <a:effectLst/>
                        </a:rPr>
                        <a:t>級數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7066058"/>
                  </a:ext>
                </a:extLst>
              </a:tr>
              <a:tr h="4841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(1)  </a:t>
                      </a:r>
                      <a:r>
                        <a:rPr lang="zh-TW" altLang="en-US" sz="2000" u="none" strike="noStrike" dirty="0">
                          <a:effectLst/>
                        </a:rPr>
                        <a:t>數與式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(1)  </a:t>
                      </a:r>
                      <a:r>
                        <a:rPr lang="zh-TW" altLang="en-US" sz="2000" u="none" strike="noStrike" dirty="0">
                          <a:effectLst/>
                        </a:rPr>
                        <a:t>數與式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(1) </a:t>
                      </a:r>
                      <a:r>
                        <a:rPr lang="zh-TW" altLang="en-US" sz="2000" u="none" strike="noStrike">
                          <a:effectLst/>
                        </a:rPr>
                        <a:t>實數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9872457"/>
                  </a:ext>
                </a:extLst>
              </a:tr>
              <a:tr h="5219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空間與形狀</a:t>
                      </a:r>
                      <a:r>
                        <a:rPr lang="en-US" altLang="zh-TW" sz="2000" u="none" strike="noStrike">
                          <a:effectLst/>
                        </a:rPr>
                        <a:t>-</a:t>
                      </a:r>
                      <a:r>
                        <a:rPr lang="zh-TW" altLang="en-US" sz="2000" u="none" strike="noStrike">
                          <a:effectLst/>
                        </a:rPr>
                        <a:t>七橋問題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(4)</a:t>
                      </a:r>
                      <a:r>
                        <a:rPr lang="zh-TW" altLang="en-US" sz="2000" u="none" strike="noStrike" dirty="0">
                          <a:effectLst/>
                        </a:rPr>
                        <a:t>排列組合與機率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(3)</a:t>
                      </a:r>
                      <a:r>
                        <a:rPr lang="zh-TW" altLang="en-US" sz="2000" u="none" strike="noStrike" dirty="0">
                          <a:effectLst/>
                        </a:rPr>
                        <a:t>排列組合與機率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(4) </a:t>
                      </a:r>
                      <a:r>
                        <a:rPr lang="zh-TW" altLang="en-US" sz="2000" u="none" strike="noStrike">
                          <a:effectLst/>
                        </a:rPr>
                        <a:t>排列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en-US" altLang="zh-TW" sz="2000" u="none" strike="noStrike">
                          <a:effectLst/>
                        </a:rPr>
                        <a:t>(5) </a:t>
                      </a:r>
                      <a:r>
                        <a:rPr lang="zh-TW" altLang="en-US" sz="2000" u="none" strike="noStrike">
                          <a:effectLst/>
                        </a:rPr>
                        <a:t>組合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0800856"/>
                  </a:ext>
                </a:extLst>
              </a:tr>
              <a:tr h="78290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資料與不確定性</a:t>
                      </a:r>
                      <a:r>
                        <a:rPr lang="en-US" altLang="zh-TW" sz="2000" u="none" strike="noStrike" dirty="0">
                          <a:effectLst/>
                        </a:rPr>
                        <a:t>-</a:t>
                      </a:r>
                      <a:r>
                        <a:rPr lang="zh-TW" altLang="en-US" sz="2000" u="none" strike="noStrike" dirty="0">
                          <a:effectLst/>
                        </a:rPr>
                        <a:t>普篩貝氏定理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(4)</a:t>
                      </a:r>
                      <a:r>
                        <a:rPr lang="zh-TW" altLang="en-US" sz="2000" u="none" strike="noStrike">
                          <a:effectLst/>
                        </a:rPr>
                        <a:t>排列組合與機率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(3)</a:t>
                      </a:r>
                      <a:r>
                        <a:rPr lang="zh-TW" altLang="en-US" sz="2000" u="none" strike="noStrike" dirty="0">
                          <a:effectLst/>
                        </a:rPr>
                        <a:t>排列組合與機率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(4)</a:t>
                      </a:r>
                      <a:r>
                        <a:rPr lang="zh-TW" altLang="en-US" sz="2000" u="none" strike="noStrike">
                          <a:effectLst/>
                        </a:rPr>
                        <a:t>排列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en-US" altLang="zh-TW" sz="2000" u="none" strike="noStrike">
                          <a:effectLst/>
                        </a:rPr>
                        <a:t>(5) </a:t>
                      </a:r>
                      <a:r>
                        <a:rPr lang="zh-TW" altLang="en-US" sz="2000" u="none" strike="noStrike">
                          <a:effectLst/>
                        </a:rPr>
                        <a:t>組合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en-US" altLang="zh-TW" sz="2000" u="none" strike="noStrike">
                          <a:effectLst/>
                        </a:rPr>
                        <a:t>(6)</a:t>
                      </a:r>
                      <a:r>
                        <a:rPr lang="zh-TW" altLang="en-US" sz="2000" u="none" strike="noStrike">
                          <a:effectLst/>
                        </a:rPr>
                        <a:t>古典機率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3915783"/>
                  </a:ext>
                </a:extLst>
              </a:tr>
              <a:tr h="78290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函數</a:t>
                      </a:r>
                      <a:r>
                        <a:rPr lang="en-US" altLang="zh-TW" sz="2000" u="none" strike="noStrike">
                          <a:effectLst/>
                        </a:rPr>
                        <a:t>-</a:t>
                      </a:r>
                      <a:r>
                        <a:rPr lang="zh-TW" altLang="en-US" sz="2000" u="none" strike="noStrike">
                          <a:effectLst/>
                        </a:rPr>
                        <a:t>長方形拼圖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(1) </a:t>
                      </a:r>
                      <a:r>
                        <a:rPr lang="zh-TW" altLang="en-US" sz="2000" u="none" strike="noStrike">
                          <a:effectLst/>
                        </a:rPr>
                        <a:t>三角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(1) </a:t>
                      </a:r>
                      <a:r>
                        <a:rPr lang="zh-TW" altLang="en-US" sz="2000" u="none" strike="noStrike" dirty="0">
                          <a:effectLst/>
                        </a:rPr>
                        <a:t>三角比值及應用    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(10) </a:t>
                      </a:r>
                      <a:r>
                        <a:rPr lang="zh-TW" altLang="en-US" sz="2000" u="none" strike="noStrike" dirty="0">
                          <a:effectLst/>
                        </a:rPr>
                        <a:t>直角三角形的三角比</a:t>
                      </a:r>
                      <a:br>
                        <a:rPr lang="zh-TW" altLang="en-US" sz="2000" u="none" strike="noStrike" dirty="0">
                          <a:effectLst/>
                        </a:rPr>
                      </a:br>
                      <a:r>
                        <a:rPr lang="en-US" altLang="zh-TW" sz="2000" u="none" strike="noStrike" dirty="0">
                          <a:effectLst/>
                        </a:rPr>
                        <a:t>(11) </a:t>
                      </a:r>
                      <a:r>
                        <a:rPr lang="zh-TW" altLang="en-US" sz="2000" u="none" strike="noStrike" dirty="0">
                          <a:effectLst/>
                        </a:rPr>
                        <a:t>廣義角三角比與極坐標</a:t>
                      </a:r>
                      <a:br>
                        <a:rPr lang="zh-TW" altLang="en-US" sz="2000" u="none" strike="noStrike" dirty="0">
                          <a:effectLst/>
                        </a:rPr>
                      </a:br>
                      <a:r>
                        <a:rPr lang="en-US" altLang="zh-TW" sz="2000" u="none" strike="noStrike" dirty="0">
                          <a:effectLst/>
                        </a:rPr>
                        <a:t>(12) </a:t>
                      </a:r>
                      <a:r>
                        <a:rPr lang="zh-TW" altLang="en-US" sz="2000" u="none" strike="noStrike" dirty="0">
                          <a:effectLst/>
                        </a:rPr>
                        <a:t>三角比的性質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7832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67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148" y="189951"/>
            <a:ext cx="7863440" cy="89994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結合</a:t>
            </a:r>
            <a:r>
              <a:rPr lang="en-US" altLang="zh-TW" sz="5400" dirty="0" smtClean="0"/>
              <a:t>108</a:t>
            </a:r>
            <a:r>
              <a:rPr lang="zh-TW" altLang="en-US" sz="5400" dirty="0" smtClean="0"/>
              <a:t>數學領綱</a:t>
            </a:r>
            <a:r>
              <a:rPr lang="en-US" altLang="zh-TW" sz="5400" dirty="0" smtClean="0"/>
              <a:t>(</a:t>
            </a:r>
            <a:r>
              <a:rPr lang="zh-TW" altLang="en-US" sz="5400" dirty="0" smtClean="0"/>
              <a:t>高職</a:t>
            </a:r>
            <a:r>
              <a:rPr lang="en-US" altLang="zh-TW" sz="5400" dirty="0" smtClean="0"/>
              <a:t>)</a:t>
            </a:r>
            <a:endParaRPr lang="zh-TW" altLang="en-US" sz="5400" dirty="0"/>
          </a:p>
        </p:txBody>
      </p:sp>
      <p:sp>
        <p:nvSpPr>
          <p:cNvPr id="5" name="TextBox 76"/>
          <p:cNvSpPr txBox="1"/>
          <p:nvPr/>
        </p:nvSpPr>
        <p:spPr>
          <a:xfrm>
            <a:off x="443585" y="173615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5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題</a:t>
            </a:r>
            <a:r>
              <a:rPr lang="zh-TW" altLang="en-US" sz="4500" dirty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組特性</a:t>
            </a:r>
            <a:endParaRPr lang="zh-CN" altLang="en-US" sz="45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-3" y="1106227"/>
          <a:ext cx="12098958" cy="5467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9081">
                  <a:extLst>
                    <a:ext uri="{9D8B030D-6E8A-4147-A177-3AD203B41FA5}">
                      <a16:colId xmlns:a16="http://schemas.microsoft.com/office/drawing/2014/main" val="236563764"/>
                    </a:ext>
                  </a:extLst>
                </a:gridCol>
                <a:gridCol w="2983831">
                  <a:extLst>
                    <a:ext uri="{9D8B030D-6E8A-4147-A177-3AD203B41FA5}">
                      <a16:colId xmlns:a16="http://schemas.microsoft.com/office/drawing/2014/main" val="861179741"/>
                    </a:ext>
                  </a:extLst>
                </a:gridCol>
                <a:gridCol w="2983832">
                  <a:extLst>
                    <a:ext uri="{9D8B030D-6E8A-4147-A177-3AD203B41FA5}">
                      <a16:colId xmlns:a16="http://schemas.microsoft.com/office/drawing/2014/main" val="108941877"/>
                    </a:ext>
                  </a:extLst>
                </a:gridCol>
                <a:gridCol w="3282214">
                  <a:extLst>
                    <a:ext uri="{9D8B030D-6E8A-4147-A177-3AD203B41FA5}">
                      <a16:colId xmlns:a16="http://schemas.microsoft.com/office/drawing/2014/main" val="2051558195"/>
                    </a:ext>
                  </a:extLst>
                </a:gridCol>
              </a:tblGrid>
              <a:tr h="30163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評量名稱</a:t>
                      </a:r>
                      <a:endParaRPr lang="zh-TW" alt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高職</a:t>
                      </a:r>
                      <a:r>
                        <a:rPr lang="en-US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高職</a:t>
                      </a:r>
                      <a:r>
                        <a:rPr lang="en-US" altLang="zh-TW" sz="2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高職</a:t>
                      </a:r>
                      <a:r>
                        <a:rPr lang="en-US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extLst>
                  <a:ext uri="{0D108BD9-81ED-4DB2-BD59-A6C34878D82A}">
                    <a16:rowId xmlns:a16="http://schemas.microsoft.com/office/drawing/2014/main" val="3487438285"/>
                  </a:ext>
                </a:extLst>
              </a:tr>
              <a:tr h="90007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代數</a:t>
                      </a:r>
                      <a:r>
                        <a:rPr lang="en-US" altLang="zh-TW" sz="2400" u="none" strike="noStrike" dirty="0">
                          <a:effectLst/>
                        </a:rPr>
                        <a:t>-</a:t>
                      </a:r>
                      <a:r>
                        <a:rPr lang="zh-TW" altLang="en-US" sz="2400" u="none" strike="noStrike" dirty="0">
                          <a:effectLst/>
                        </a:rPr>
                        <a:t>卡洛格轉換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第二冊 </a:t>
                      </a:r>
                      <a:r>
                        <a:rPr lang="en-US" altLang="zh-TW" sz="2400" u="none" strike="noStrike" dirty="0">
                          <a:effectLst/>
                        </a:rPr>
                        <a:t>(3) </a:t>
                      </a:r>
                      <a:r>
                        <a:rPr lang="zh-TW" altLang="en-US" sz="2400" u="none" strike="noStrike" dirty="0">
                          <a:effectLst/>
                        </a:rPr>
                        <a:t>數列與級數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第二冊 </a:t>
                      </a:r>
                      <a:r>
                        <a:rPr lang="en-US" altLang="zh-TW" sz="2400" u="none" strike="noStrike" dirty="0">
                          <a:effectLst/>
                        </a:rPr>
                        <a:t>(4) </a:t>
                      </a:r>
                      <a:r>
                        <a:rPr lang="zh-TW" altLang="en-US" sz="2400" u="none" strike="noStrike" dirty="0">
                          <a:effectLst/>
                        </a:rPr>
                        <a:t>數列與級數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第二冊 </a:t>
                      </a:r>
                      <a:r>
                        <a:rPr lang="en-US" altLang="zh-TW" sz="2400" u="none" strike="noStrike" dirty="0">
                          <a:effectLst/>
                        </a:rPr>
                        <a:t>(3) </a:t>
                      </a:r>
                      <a:r>
                        <a:rPr lang="zh-TW" altLang="en-US" sz="2400" u="none" strike="noStrike" dirty="0">
                          <a:effectLst/>
                        </a:rPr>
                        <a:t>數列與級數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extLst>
                  <a:ext uri="{0D108BD9-81ED-4DB2-BD59-A6C34878D82A}">
                    <a16:rowId xmlns:a16="http://schemas.microsoft.com/office/drawing/2014/main" val="4014696394"/>
                  </a:ext>
                </a:extLst>
              </a:tr>
              <a:tr h="11992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數與量</a:t>
                      </a:r>
                      <a:r>
                        <a:rPr lang="en-US" altLang="zh-TW" sz="2400" u="none" strike="noStrike" dirty="0">
                          <a:effectLst/>
                        </a:rPr>
                        <a:t>-</a:t>
                      </a:r>
                      <a:r>
                        <a:rPr lang="zh-TW" altLang="en-US" sz="2400" u="none" strike="noStrike" dirty="0">
                          <a:effectLst/>
                        </a:rPr>
                        <a:t>口罩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第一冊</a:t>
                      </a:r>
                      <a:r>
                        <a:rPr lang="en-US" altLang="zh-TW" sz="2400" u="none" strike="noStrike" dirty="0">
                          <a:effectLst/>
                        </a:rPr>
                        <a:t>(1) </a:t>
                      </a:r>
                      <a:r>
                        <a:rPr lang="zh-TW" altLang="en-US" sz="2400" u="none" strike="noStrike" dirty="0">
                          <a:effectLst/>
                        </a:rPr>
                        <a:t>坐標系與函數圖形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第一冊</a:t>
                      </a:r>
                      <a:r>
                        <a:rPr lang="en-US" altLang="zh-TW" sz="2400" u="none" strike="noStrike" dirty="0">
                          <a:effectLst/>
                        </a:rPr>
                        <a:t>(1) </a:t>
                      </a:r>
                      <a:r>
                        <a:rPr lang="zh-TW" altLang="en-US" sz="2400" u="none" strike="noStrike" dirty="0">
                          <a:effectLst/>
                        </a:rPr>
                        <a:t>坐標系與函數圖形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第一冊</a:t>
                      </a:r>
                      <a:r>
                        <a:rPr lang="en-US" altLang="zh-TW" sz="2400" u="none" strike="noStrike" dirty="0">
                          <a:effectLst/>
                        </a:rPr>
                        <a:t>(1) </a:t>
                      </a:r>
                      <a:r>
                        <a:rPr lang="zh-TW" altLang="en-US" sz="2400" u="none" strike="noStrike" dirty="0">
                          <a:effectLst/>
                        </a:rPr>
                        <a:t>坐標系與函數圖形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extLst>
                  <a:ext uri="{0D108BD9-81ED-4DB2-BD59-A6C34878D82A}">
                    <a16:rowId xmlns:a16="http://schemas.microsoft.com/office/drawing/2014/main" val="673938515"/>
                  </a:ext>
                </a:extLst>
              </a:tr>
              <a:tr h="90007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空間與形狀</a:t>
                      </a:r>
                      <a:r>
                        <a:rPr lang="en-US" altLang="zh-TW" sz="2400" u="none" strike="noStrike" dirty="0">
                          <a:effectLst/>
                        </a:rPr>
                        <a:t>-</a:t>
                      </a:r>
                      <a:r>
                        <a:rPr lang="zh-TW" altLang="en-US" sz="2400" u="none" strike="noStrike" dirty="0">
                          <a:effectLst/>
                        </a:rPr>
                        <a:t>八角星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第二冊</a:t>
                      </a:r>
                      <a:r>
                        <a:rPr lang="en-US" altLang="zh-TW" sz="2400" u="none" strike="noStrike" dirty="0">
                          <a:effectLst/>
                        </a:rPr>
                        <a:t>(1) </a:t>
                      </a:r>
                      <a:r>
                        <a:rPr lang="zh-TW" altLang="en-US" sz="2400" u="none" strike="noStrike" dirty="0">
                          <a:effectLst/>
                        </a:rPr>
                        <a:t>三角函數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第二冊</a:t>
                      </a:r>
                      <a:r>
                        <a:rPr lang="en-US" altLang="zh-TW" sz="2400" u="none" strike="noStrike" dirty="0">
                          <a:effectLst/>
                        </a:rPr>
                        <a:t>(1) </a:t>
                      </a:r>
                      <a:r>
                        <a:rPr lang="zh-TW" altLang="en-US" sz="2400" u="none" strike="noStrike" dirty="0">
                          <a:effectLst/>
                        </a:rPr>
                        <a:t>三角函數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第一冊</a:t>
                      </a:r>
                      <a:r>
                        <a:rPr lang="en-US" altLang="zh-TW" sz="2400" u="none" strike="noStrike" dirty="0">
                          <a:effectLst/>
                        </a:rPr>
                        <a:t>(2) </a:t>
                      </a:r>
                      <a:r>
                        <a:rPr lang="zh-TW" altLang="en-US" sz="2400" u="none" strike="noStrike" dirty="0">
                          <a:effectLst/>
                        </a:rPr>
                        <a:t>三角函數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extLst>
                  <a:ext uri="{0D108BD9-81ED-4DB2-BD59-A6C34878D82A}">
                    <a16:rowId xmlns:a16="http://schemas.microsoft.com/office/drawing/2014/main" val="151203083"/>
                  </a:ext>
                </a:extLst>
              </a:tr>
              <a:tr h="11992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函數</a:t>
                      </a:r>
                      <a:r>
                        <a:rPr lang="en-US" altLang="zh-TW" sz="2400" u="none" strike="noStrike" dirty="0">
                          <a:effectLst/>
                        </a:rPr>
                        <a:t>-</a:t>
                      </a:r>
                      <a:r>
                        <a:rPr lang="zh-TW" altLang="en-US" sz="2400" u="none" strike="noStrike" dirty="0">
                          <a:effectLst/>
                        </a:rPr>
                        <a:t>調整分數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第一冊</a:t>
                      </a:r>
                      <a:r>
                        <a:rPr lang="en-US" altLang="zh-TW" sz="2400" u="none" strike="noStrike" dirty="0">
                          <a:effectLst/>
                        </a:rPr>
                        <a:t>(1) </a:t>
                      </a:r>
                      <a:r>
                        <a:rPr lang="zh-TW" altLang="en-US" sz="2400" u="none" strike="noStrike" dirty="0">
                          <a:effectLst/>
                        </a:rPr>
                        <a:t>坐標系與函數圖形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第一冊</a:t>
                      </a:r>
                      <a:r>
                        <a:rPr lang="en-US" altLang="zh-TW" sz="2400" u="none" strike="noStrike">
                          <a:effectLst/>
                        </a:rPr>
                        <a:t>(1) </a:t>
                      </a:r>
                      <a:r>
                        <a:rPr lang="zh-TW" altLang="en-US" sz="2400" u="none" strike="noStrike">
                          <a:effectLst/>
                        </a:rPr>
                        <a:t>坐標系與函數圖形</a:t>
                      </a:r>
                      <a:endParaRPr lang="zh-TW" altLang="en-US" sz="24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第一冊</a:t>
                      </a:r>
                      <a:r>
                        <a:rPr lang="en-US" altLang="zh-TW" sz="2400" u="none" strike="noStrike">
                          <a:effectLst/>
                        </a:rPr>
                        <a:t>(1) </a:t>
                      </a:r>
                      <a:r>
                        <a:rPr lang="zh-TW" altLang="en-US" sz="2400" u="none" strike="noStrike">
                          <a:effectLst/>
                        </a:rPr>
                        <a:t>坐標系與函數圖形</a:t>
                      </a:r>
                      <a:endParaRPr lang="zh-TW" altLang="en-US" sz="24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extLst>
                  <a:ext uri="{0D108BD9-81ED-4DB2-BD59-A6C34878D82A}">
                    <a16:rowId xmlns:a16="http://schemas.microsoft.com/office/drawing/2014/main" val="2144144183"/>
                  </a:ext>
                </a:extLst>
              </a:tr>
              <a:tr h="90007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空間與形狀</a:t>
                      </a:r>
                      <a:r>
                        <a:rPr lang="en-US" altLang="zh-TW" sz="2400" u="none" strike="noStrike">
                          <a:effectLst/>
                        </a:rPr>
                        <a:t>-</a:t>
                      </a:r>
                      <a:r>
                        <a:rPr lang="zh-TW" altLang="en-US" sz="2400" u="none" strike="noStrike">
                          <a:effectLst/>
                        </a:rPr>
                        <a:t>咖啡廳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第二冊 </a:t>
                      </a:r>
                      <a:r>
                        <a:rPr lang="en-US" altLang="zh-TW" sz="2400" u="none" strike="noStrike">
                          <a:effectLst/>
                        </a:rPr>
                        <a:t>(3) </a:t>
                      </a:r>
                      <a:r>
                        <a:rPr lang="zh-TW" altLang="en-US" sz="2400" u="none" strike="noStrike">
                          <a:effectLst/>
                        </a:rPr>
                        <a:t>數列與級數</a:t>
                      </a:r>
                      <a:endParaRPr lang="zh-TW" altLang="en-US" sz="24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第二冊 </a:t>
                      </a:r>
                      <a:r>
                        <a:rPr lang="en-US" altLang="zh-TW" sz="2400" u="none" strike="noStrike">
                          <a:effectLst/>
                        </a:rPr>
                        <a:t>(4) </a:t>
                      </a:r>
                      <a:r>
                        <a:rPr lang="zh-TW" altLang="en-US" sz="2400" u="none" strike="noStrike">
                          <a:effectLst/>
                        </a:rPr>
                        <a:t>數列與級數</a:t>
                      </a:r>
                      <a:endParaRPr lang="zh-TW" altLang="en-US" sz="24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第二冊 </a:t>
                      </a:r>
                      <a:r>
                        <a:rPr lang="en-US" altLang="zh-TW" sz="2400" u="none" strike="noStrike" dirty="0">
                          <a:effectLst/>
                        </a:rPr>
                        <a:t>(3) </a:t>
                      </a:r>
                      <a:r>
                        <a:rPr lang="zh-TW" altLang="en-US" sz="2400" u="none" strike="noStrike" dirty="0">
                          <a:effectLst/>
                        </a:rPr>
                        <a:t>數列與級數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953" marR="2953" marT="2953" marB="0" anchor="ctr"/>
                </a:tc>
                <a:extLst>
                  <a:ext uri="{0D108BD9-81ED-4DB2-BD59-A6C34878D82A}">
                    <a16:rowId xmlns:a16="http://schemas.microsoft.com/office/drawing/2014/main" val="126733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15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" y="0"/>
            <a:ext cx="11778085" cy="6939390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4668376" y="3339655"/>
            <a:ext cx="6198133" cy="1328171"/>
          </a:xfrm>
          <a:prstGeom prst="wedgeRoundRectCallout">
            <a:avLst>
              <a:gd name="adj1" fmla="val -76436"/>
              <a:gd name="adj2" fmla="val 83232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現場老師可以選擇學生使用的教材版本，選擇適合的題目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55374" y="3729033"/>
            <a:ext cx="2310257" cy="312896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3" cstate="print"/>
          <a:srcRect b="8852"/>
          <a:stretch/>
        </p:blipFill>
        <p:spPr bwMode="auto">
          <a:xfrm>
            <a:off x="3867507" y="2319793"/>
            <a:ext cx="4781337" cy="4356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2" y="284110"/>
            <a:ext cx="3122413" cy="3577337"/>
          </a:xfrm>
          <a:prstGeom prst="rect">
            <a:avLst/>
          </a:prstGeom>
        </p:spPr>
      </p:pic>
      <p:pic>
        <p:nvPicPr>
          <p:cNvPr id="1026" name="Picture 2" descr="https://encrypted-tbn0.gstatic.com/images?q=tbn%3AANd9GcRx5u6UfDwdsGrDWCSZpfWp0sOMRgtTH2F6_PqjymaRz70cGg0GzdcONLPFFxs&amp;usqp=C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75" y="284110"/>
            <a:ext cx="3389452" cy="33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十字形 6"/>
          <p:cNvSpPr/>
          <p:nvPr/>
        </p:nvSpPr>
        <p:spPr>
          <a:xfrm>
            <a:off x="5625589" y="1063693"/>
            <a:ext cx="1265172" cy="117883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/>
          </a:p>
        </p:txBody>
      </p:sp>
      <p:sp>
        <p:nvSpPr>
          <p:cNvPr id="2" name="文字方塊 1"/>
          <p:cNvSpPr txBox="1"/>
          <p:nvPr/>
        </p:nvSpPr>
        <p:spPr>
          <a:xfrm>
            <a:off x="437141" y="4498015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十二年國教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313823" y="4338821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資訊科技素養</a:t>
            </a:r>
          </a:p>
        </p:txBody>
      </p:sp>
    </p:spTree>
    <p:extLst>
      <p:ext uri="{BB962C8B-B14F-4D97-AF65-F5344CB8AC3E}">
        <p14:creationId xmlns:p14="http://schemas.microsoft.com/office/powerpoint/2010/main" val="5332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1" name="資料庫圖表 10"/>
          <p:cNvGraphicFramePr/>
          <p:nvPr>
            <p:extLst/>
          </p:nvPr>
        </p:nvGraphicFramePr>
        <p:xfrm>
          <a:off x="741013" y="488674"/>
          <a:ext cx="8127295" cy="541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圖片版面配置區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文字方塊 7"/>
          <p:cNvSpPr txBox="1"/>
          <p:nvPr/>
        </p:nvSpPr>
        <p:spPr>
          <a:xfrm>
            <a:off x="662226" y="336746"/>
            <a:ext cx="10987303" cy="543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933" b="1" dirty="0"/>
              <a:t>老師登入因材網後 </a:t>
            </a:r>
            <a:r>
              <a:rPr lang="zh-TW" altLang="en-US" sz="2933" b="1" dirty="0">
                <a:solidFill>
                  <a:srgbClr val="FF0000"/>
                </a:solidFill>
              </a:rPr>
              <a:t>任務指派 </a:t>
            </a:r>
            <a:r>
              <a:rPr lang="zh-TW" altLang="en-US" sz="2933" b="1" dirty="0">
                <a:solidFill>
                  <a:schemeClr val="bg1"/>
                </a:solidFill>
              </a:rPr>
              <a:t>可</a:t>
            </a:r>
            <a:r>
              <a:rPr lang="zh-TW" altLang="en-US" sz="2933" b="1" dirty="0"/>
              <a:t>安排作業 </a:t>
            </a:r>
            <a:r>
              <a:rPr lang="zh-TW" altLang="en-US" sz="2933" b="1" dirty="0">
                <a:solidFill>
                  <a:srgbClr val="FF0000"/>
                </a:solidFill>
              </a:rPr>
              <a:t>任務進度</a:t>
            </a:r>
            <a:r>
              <a:rPr lang="zh-TW" altLang="en-US" sz="2933" b="1" dirty="0"/>
              <a:t>可檢視學生作答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5" y="948979"/>
            <a:ext cx="11351376" cy="581039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3" y="3293367"/>
            <a:ext cx="4937184" cy="346600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55603" y="1754798"/>
            <a:ext cx="6333450" cy="18976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933" b="1" dirty="0"/>
              <a:t>步驟一 選擇任務</a:t>
            </a:r>
            <a:r>
              <a:rPr lang="en-US" altLang="zh-TW" sz="2933" b="1" dirty="0"/>
              <a:t>(</a:t>
            </a:r>
            <a:r>
              <a:rPr lang="zh-TW" altLang="en-US" sz="2933" b="1" dirty="0"/>
              <a:t>素養導向試題</a:t>
            </a:r>
            <a:r>
              <a:rPr lang="en-US" altLang="zh-TW" sz="2933" b="1" dirty="0"/>
              <a:t>)</a:t>
            </a:r>
          </a:p>
          <a:p>
            <a:r>
              <a:rPr lang="zh-TW" altLang="en-US" sz="2933" b="1" dirty="0"/>
              <a:t>步驟二</a:t>
            </a:r>
            <a:r>
              <a:rPr lang="en-US" altLang="zh-TW" sz="2933" b="1" dirty="0"/>
              <a:t>:</a:t>
            </a:r>
            <a:r>
              <a:rPr lang="zh-TW" altLang="en-US" sz="2933" b="1" dirty="0"/>
              <a:t>建立任務類型</a:t>
            </a:r>
            <a:endParaRPr lang="en-US" altLang="zh-TW" sz="2933" b="1" dirty="0"/>
          </a:p>
          <a:p>
            <a:r>
              <a:rPr lang="zh-TW" altLang="en-US" sz="2933" b="1" dirty="0"/>
              <a:t>步驟三</a:t>
            </a:r>
            <a:r>
              <a:rPr lang="en-US" altLang="zh-TW" sz="2933" b="1" dirty="0"/>
              <a:t>:</a:t>
            </a:r>
            <a:r>
              <a:rPr lang="zh-TW" altLang="en-US" sz="2933" b="1" dirty="0"/>
              <a:t>任務建立</a:t>
            </a:r>
            <a:endParaRPr lang="en-US" altLang="zh-TW" sz="2933" b="1" dirty="0"/>
          </a:p>
          <a:p>
            <a:r>
              <a:rPr lang="zh-TW" altLang="en-US" sz="2933" b="1" dirty="0"/>
              <a:t>完成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8588798" y="1187969"/>
            <a:ext cx="1440161" cy="1726883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38109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圖片版面配置區 4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5" y="788707"/>
            <a:ext cx="11833068" cy="585692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3595" y="156824"/>
            <a:ext cx="11653048" cy="543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933" b="1" dirty="0">
                <a:solidFill>
                  <a:srgbClr val="FF0000"/>
                </a:solidFill>
              </a:rPr>
              <a:t>任務進度   </a:t>
            </a:r>
            <a:r>
              <a:rPr lang="zh-TW" altLang="en-US" sz="2933" b="1" dirty="0"/>
              <a:t>可檢視全部學生作答   個別學生答題狀況</a:t>
            </a:r>
          </a:p>
        </p:txBody>
      </p:sp>
    </p:spTree>
    <p:extLst>
      <p:ext uri="{BB962C8B-B14F-4D97-AF65-F5344CB8AC3E}">
        <p14:creationId xmlns:p14="http://schemas.microsoft.com/office/powerpoint/2010/main" val="1822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0797" y="336746"/>
            <a:ext cx="11885863" cy="543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933" b="1" dirty="0"/>
              <a:t>學生登入因材網後 </a:t>
            </a:r>
            <a:r>
              <a:rPr lang="zh-TW" altLang="en-US" sz="2933" b="1" dirty="0">
                <a:solidFill>
                  <a:srgbClr val="FF0000"/>
                </a:solidFill>
              </a:rPr>
              <a:t>我的任務 </a:t>
            </a:r>
            <a:r>
              <a:rPr lang="zh-TW" altLang="en-US" sz="2933" b="1" dirty="0"/>
              <a:t>可以開始做老師指派的作業 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62" y="1118744"/>
            <a:ext cx="8834083" cy="259774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690" y="4239090"/>
            <a:ext cx="9151915" cy="2000529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6005990" y="1118744"/>
            <a:ext cx="1170130" cy="660073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  <p:sp>
        <p:nvSpPr>
          <p:cNvPr id="15" name="圓角矩形 14"/>
          <p:cNvSpPr/>
          <p:nvPr/>
        </p:nvSpPr>
        <p:spPr>
          <a:xfrm>
            <a:off x="4745851" y="2858937"/>
            <a:ext cx="1650183" cy="792308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  <p:sp>
        <p:nvSpPr>
          <p:cNvPr id="17" name="圓角矩形 16"/>
          <p:cNvSpPr/>
          <p:nvPr/>
        </p:nvSpPr>
        <p:spPr>
          <a:xfrm>
            <a:off x="4914501" y="4539123"/>
            <a:ext cx="2471643" cy="1644623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  <p:sp>
        <p:nvSpPr>
          <p:cNvPr id="18" name="圓角矩形圖說文字 17"/>
          <p:cNvSpPr/>
          <p:nvPr/>
        </p:nvSpPr>
        <p:spPr>
          <a:xfrm>
            <a:off x="150797" y="1496244"/>
            <a:ext cx="2485459" cy="2220247"/>
          </a:xfrm>
          <a:prstGeom prst="wedgeRoundRectCallout">
            <a:avLst>
              <a:gd name="adj1" fmla="val 128264"/>
              <a:gd name="adj2" fmla="val 33452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任務名稱顯示老師指派的作業 點選進入</a:t>
            </a:r>
          </a:p>
        </p:txBody>
      </p:sp>
      <p:sp>
        <p:nvSpPr>
          <p:cNvPr id="19" name="圓角矩形圖說文字 18"/>
          <p:cNvSpPr/>
          <p:nvPr/>
        </p:nvSpPr>
        <p:spPr>
          <a:xfrm>
            <a:off x="159075" y="4227143"/>
            <a:ext cx="2485459" cy="2220247"/>
          </a:xfrm>
          <a:prstGeom prst="wedgeRoundRectCallout">
            <a:avLst>
              <a:gd name="adj1" fmla="val 128264"/>
              <a:gd name="adj2" fmla="val 33452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點選 互動試題可依序作答</a:t>
            </a:r>
          </a:p>
        </p:txBody>
      </p:sp>
    </p:spTree>
    <p:extLst>
      <p:ext uri="{BB962C8B-B14F-4D97-AF65-F5344CB8AC3E}">
        <p14:creationId xmlns:p14="http://schemas.microsoft.com/office/powerpoint/2010/main" val="9049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-3660622"/>
            <a:ext cx="12979400" cy="12369800"/>
            <a:chOff x="2842803" y="1584071"/>
            <a:chExt cx="16109357" cy="2238805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2842804" y="1584071"/>
              <a:ext cx="15121346" cy="2139975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842803" y="1584071"/>
              <a:ext cx="16109357" cy="22388052"/>
            </a:xfrm>
            <a:prstGeom prst="rect">
              <a:avLst/>
            </a:prstGeom>
            <a:solidFill>
              <a:srgbClr val="BFBFB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4800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TW" sz="48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zh-TW" altLang="en-US" sz="4800" dirty="0" smtClean="0">
                  <a:solidFill>
                    <a:srgbClr val="FF0000"/>
                  </a:solidFill>
                </a:rPr>
                <a:t>預計</a:t>
              </a:r>
              <a:r>
                <a:rPr lang="en-US" altLang="zh-TW" sz="4800" dirty="0">
                  <a:solidFill>
                    <a:srgbClr val="FF0000"/>
                  </a:solidFill>
                </a:rPr>
                <a:t>1</a:t>
              </a:r>
              <a:r>
                <a:rPr lang="zh-TW" altLang="en-US" sz="4800" dirty="0">
                  <a:solidFill>
                    <a:srgbClr val="FF0000"/>
                  </a:solidFill>
                </a:rPr>
                <a:t> </a:t>
              </a:r>
              <a:r>
                <a:rPr lang="en-US" altLang="zh-TW" sz="4800" dirty="0">
                  <a:solidFill>
                    <a:srgbClr val="FF0000"/>
                  </a:solidFill>
                </a:rPr>
                <a:t>1</a:t>
              </a:r>
              <a:r>
                <a:rPr lang="zh-TW" altLang="en-US" sz="4800" dirty="0">
                  <a:solidFill>
                    <a:srgbClr val="FF0000"/>
                  </a:solidFill>
                </a:rPr>
                <a:t>月初辦理高中職數學互動試題競賽 </a:t>
              </a:r>
            </a:p>
            <a:p>
              <a:pPr algn="ctr"/>
              <a:endParaRPr lang="zh-TW" alt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橢圓 7"/>
          <p:cNvSpPr>
            <a:spLocks noChangeAspect="1"/>
          </p:cNvSpPr>
          <p:nvPr/>
        </p:nvSpPr>
        <p:spPr>
          <a:xfrm>
            <a:off x="900664" y="719869"/>
            <a:ext cx="1440000" cy="1440000"/>
          </a:xfrm>
          <a:prstGeom prst="ellipse">
            <a:avLst/>
          </a:prstGeom>
          <a:solidFill>
            <a:srgbClr val="EE5F2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挑</a:t>
            </a:r>
          </a:p>
        </p:txBody>
      </p:sp>
      <p:sp>
        <p:nvSpPr>
          <p:cNvPr id="9" name="橢圓 8"/>
          <p:cNvSpPr>
            <a:spLocks noChangeAspect="1"/>
          </p:cNvSpPr>
          <p:nvPr/>
        </p:nvSpPr>
        <p:spPr>
          <a:xfrm>
            <a:off x="2340664" y="555556"/>
            <a:ext cx="1440000" cy="1440000"/>
          </a:xfrm>
          <a:prstGeom prst="ellipse">
            <a:avLst/>
          </a:prstGeom>
          <a:solidFill>
            <a:srgbClr val="EE5F2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戰</a:t>
            </a:r>
          </a:p>
        </p:txBody>
      </p:sp>
      <p:sp>
        <p:nvSpPr>
          <p:cNvPr id="10" name="橢圓 9"/>
          <p:cNvSpPr>
            <a:spLocks noChangeAspect="1"/>
          </p:cNvSpPr>
          <p:nvPr/>
        </p:nvSpPr>
        <p:spPr>
          <a:xfrm>
            <a:off x="8100664" y="828582"/>
            <a:ext cx="1440000" cy="14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>
                <a:latin typeface="源泉圓體 B" panose="020B0800000000000000" pitchFamily="34" charset="-120"/>
                <a:ea typeface="源泉圓體 B" panose="020B0800000000000000" pitchFamily="34" charset="-120"/>
              </a:rPr>
              <a:t>材</a:t>
            </a:r>
            <a:endParaRPr lang="zh-TW" altLang="en-US" sz="80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11" name="橢圓 10"/>
          <p:cNvSpPr>
            <a:spLocks noChangeAspect="1"/>
          </p:cNvSpPr>
          <p:nvPr/>
        </p:nvSpPr>
        <p:spPr>
          <a:xfrm>
            <a:off x="3780664" y="828582"/>
            <a:ext cx="1440000" cy="1440000"/>
          </a:xfrm>
          <a:prstGeom prst="ellipse">
            <a:avLst/>
          </a:prstGeom>
          <a:solidFill>
            <a:srgbClr val="EE5F2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互</a:t>
            </a:r>
            <a:endParaRPr lang="zh-TW" altLang="en-US" sz="80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12" name="橢圓 11"/>
          <p:cNvSpPr>
            <a:spLocks noChangeAspect="1"/>
          </p:cNvSpPr>
          <p:nvPr/>
        </p:nvSpPr>
        <p:spPr>
          <a:xfrm>
            <a:off x="5205371" y="539834"/>
            <a:ext cx="1440000" cy="1440000"/>
          </a:xfrm>
          <a:prstGeom prst="ellipse">
            <a:avLst/>
          </a:prstGeom>
          <a:solidFill>
            <a:srgbClr val="EE5F2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>
                <a:latin typeface="源泉圓體 B" panose="020B0800000000000000" pitchFamily="34" charset="-120"/>
                <a:ea typeface="源泉圓體 B" panose="020B0800000000000000" pitchFamily="34" charset="-120"/>
              </a:rPr>
              <a:t>動</a:t>
            </a:r>
            <a:endParaRPr lang="zh-TW" altLang="en-US" sz="80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13" name="橢圓 12"/>
          <p:cNvSpPr>
            <a:spLocks noChangeAspect="1"/>
          </p:cNvSpPr>
          <p:nvPr/>
        </p:nvSpPr>
        <p:spPr>
          <a:xfrm>
            <a:off x="6660664" y="680959"/>
            <a:ext cx="1440000" cy="14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>
                <a:latin typeface="源泉圓體 B" panose="020B0800000000000000" pitchFamily="34" charset="-120"/>
                <a:ea typeface="源泉圓體 B" panose="020B0800000000000000" pitchFamily="34" charset="-120"/>
              </a:rPr>
              <a:t>因</a:t>
            </a:r>
            <a:endParaRPr lang="zh-TW" altLang="en-US" sz="80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14" name="橢圓 13"/>
          <p:cNvSpPr>
            <a:spLocks noChangeAspect="1"/>
          </p:cNvSpPr>
          <p:nvPr/>
        </p:nvSpPr>
        <p:spPr>
          <a:xfrm>
            <a:off x="9525371" y="555556"/>
            <a:ext cx="1440000" cy="14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>
                <a:latin typeface="源泉圓體 B" panose="020B0800000000000000" pitchFamily="34" charset="-120"/>
                <a:ea typeface="源泉圓體 B" panose="020B0800000000000000" pitchFamily="34" charset="-120"/>
              </a:rPr>
              <a:t>網</a:t>
            </a:r>
            <a:endParaRPr lang="zh-TW" altLang="en-US" sz="80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902328" y="4904693"/>
            <a:ext cx="8262207" cy="90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TW" altLang="en-US" sz="4400" b="1" dirty="0" smtClean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探究數學 </a:t>
            </a:r>
            <a:r>
              <a:rPr lang="en-US" altLang="zh-TW" sz="4400" b="1" dirty="0" smtClean="0">
                <a:solidFill>
                  <a:srgbClr val="002060"/>
                </a:solidFill>
                <a:latin typeface="Algerian" panose="04020705040A02060702" pitchFamily="82" charset="0"/>
                <a:ea typeface="微軟正黑體" panose="020B0604030504040204" pitchFamily="34" charset="-120"/>
              </a:rPr>
              <a:t>so </a:t>
            </a:r>
            <a:r>
              <a:rPr lang="en-US" altLang="zh-TW" sz="4400" b="1" dirty="0" smtClean="0">
                <a:solidFill>
                  <a:srgbClr val="002060"/>
                </a:solidFill>
                <a:latin typeface="Algerian" panose="04020705040A02060702" pitchFamily="82" charset="0"/>
                <a:ea typeface="微軟正黑體" panose="020B0604030504040204" pitchFamily="34" charset="-120"/>
              </a:rPr>
              <a:t>easy</a:t>
            </a:r>
            <a:endParaRPr lang="en-US" altLang="zh-TW" sz="4400" b="1" dirty="0" smtClean="0">
              <a:solidFill>
                <a:srgbClr val="002060"/>
              </a:solidFill>
              <a:latin typeface="Algerian" panose="04020705040A02060702" pitchFamily="82" charset="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登峰造極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35" b="66012" l="12838" r="87838">
                        <a14:backgroundMark x1="24099" y1="29909" x2="40315" y2="29909"/>
                        <a14:backgroundMark x1="49775" y1="30967" x2="47523" y2="35045"/>
                        <a14:backgroundMark x1="46396" y1="37311" x2="47748" y2="40181"/>
                        <a14:backgroundMark x1="47523" y1="40937" x2="47072" y2="41843"/>
                        <a14:backgroundMark x1="46847" y1="42900" x2="46847" y2="43353"/>
                        <a14:backgroundMark x1="22523" y1="56344" x2="30631" y2="56495"/>
                        <a14:backgroundMark x1="79279" y1="56798" x2="81306" y2="51662"/>
                        <a14:backgroundMark x1="28153" y1="48943" x2="30180" y2="48036"/>
                        <a14:backgroundMark x1="32658" y1="48187" x2="33559" y2="47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25940" r="11187" b="33456"/>
          <a:stretch/>
        </p:blipFill>
        <p:spPr bwMode="auto">
          <a:xfrm>
            <a:off x="1787095" y="4043742"/>
            <a:ext cx="2797630" cy="22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孜孜不倦獎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44" b="58610" l="9910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62" b="37718"/>
          <a:stretch/>
        </p:blipFill>
        <p:spPr bwMode="auto">
          <a:xfrm>
            <a:off x="3527836" y="4763568"/>
            <a:ext cx="2539843" cy="13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流程圖: 結束點 26"/>
          <p:cNvSpPr/>
          <p:nvPr/>
        </p:nvSpPr>
        <p:spPr>
          <a:xfrm rot="21413417">
            <a:off x="6507200" y="3667009"/>
            <a:ext cx="4993813" cy="78072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i="1" dirty="0" smtClean="0">
                <a:solidFill>
                  <a:srgbClr val="DC1A2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抽</a:t>
            </a:r>
            <a:r>
              <a:rPr lang="zh-TW" altLang="en-US" sz="4000" i="1" dirty="0" smtClean="0">
                <a:solidFill>
                  <a:srgbClr val="DC1A2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 </a:t>
            </a:r>
            <a:r>
              <a:rPr lang="zh-TW" altLang="en-US" sz="5400" i="1" dirty="0" smtClean="0">
                <a:solidFill>
                  <a:srgbClr val="DC1A2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禮券</a:t>
            </a:r>
            <a:r>
              <a:rPr lang="zh-TW" altLang="en-US" sz="4000" i="1" dirty="0" smtClean="0">
                <a:solidFill>
                  <a:srgbClr val="DC1A2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 </a:t>
            </a:r>
            <a:r>
              <a:rPr lang="en-US" altLang="zh-TW" sz="4400" i="1" dirty="0" smtClean="0">
                <a:solidFill>
                  <a:srgbClr val="DC1A2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&amp;</a:t>
            </a:r>
            <a:r>
              <a:rPr lang="zh-TW" altLang="en-US" sz="4000" i="1" dirty="0" smtClean="0">
                <a:solidFill>
                  <a:srgbClr val="DC1A2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 </a:t>
            </a:r>
            <a:r>
              <a:rPr lang="zh-TW" altLang="en-US" sz="5400" i="1" dirty="0" smtClean="0">
                <a:solidFill>
                  <a:srgbClr val="DC1A2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平板</a:t>
            </a:r>
            <a:r>
              <a:rPr lang="zh-TW" altLang="en-US" sz="4400" i="1" dirty="0" smtClean="0">
                <a:solidFill>
                  <a:srgbClr val="DC1A2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！</a:t>
            </a:r>
            <a:endParaRPr lang="en-US" altLang="zh-TW" sz="4000" i="1" dirty="0" smtClean="0">
              <a:solidFill>
                <a:srgbClr val="DC1A23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99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  <p:bldP spid="2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4076" y="173898"/>
            <a:ext cx="364715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計畫執行團隊</a:t>
            </a:r>
            <a:endParaRPr lang="zh-CN" altLang="en-US" sz="4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530" y="-12982"/>
            <a:ext cx="409397" cy="832075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264704" y="2306928"/>
            <a:ext cx="358744" cy="23016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304309" y="2306784"/>
            <a:ext cx="358744" cy="23016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03" y="2802520"/>
            <a:ext cx="1886397" cy="2046203"/>
          </a:xfrm>
          <a:prstGeom prst="rect">
            <a:avLst/>
          </a:prstGeom>
        </p:spPr>
      </p:pic>
      <p:sp>
        <p:nvSpPr>
          <p:cNvPr id="9" name="圆角矩形 6"/>
          <p:cNvSpPr/>
          <p:nvPr/>
        </p:nvSpPr>
        <p:spPr bwMode="auto">
          <a:xfrm>
            <a:off x="6319159" y="2306783"/>
            <a:ext cx="358744" cy="23016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4"/>
          <p:cNvSpPr/>
          <p:nvPr/>
        </p:nvSpPr>
        <p:spPr bwMode="auto">
          <a:xfrm>
            <a:off x="9254457" y="2306783"/>
            <a:ext cx="358744" cy="23016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6636" y="2239191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主持人 吳慧珉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698445" y="223919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共同主持人施淑娟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728945" y="220642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共同主持人林素微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9606148" y="220642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共同主持人莊鈞翔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39114" y="5288811"/>
            <a:ext cx="264687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國立臺中教育大學</a:t>
            </a:r>
            <a:endParaRPr lang="en-US" altLang="zh-TW" sz="2400" dirty="0"/>
          </a:p>
          <a:p>
            <a:pPr algn="ctr"/>
            <a:r>
              <a:rPr lang="zh-TW" altLang="en-US" sz="2400" dirty="0"/>
              <a:t>助理教授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882177" y="5288810"/>
            <a:ext cx="272654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國立臺中教育大學</a:t>
            </a:r>
            <a:endParaRPr lang="en-US" altLang="zh-TW" sz="2400" dirty="0"/>
          </a:p>
          <a:p>
            <a:pPr algn="ctr"/>
            <a:r>
              <a:rPr lang="zh-TW" altLang="en-US" sz="2400" dirty="0"/>
              <a:t>教授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013262" y="5301492"/>
            <a:ext cx="246921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國立臺南大學教授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772788" y="5288810"/>
            <a:ext cx="230131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國立清華大學助理教授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177" y="2802520"/>
            <a:ext cx="2012570" cy="211213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262" y="2776685"/>
            <a:ext cx="1698725" cy="2286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505" y="2717165"/>
            <a:ext cx="1725504" cy="23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4"/>
          <p:cNvSpPr/>
          <p:nvPr/>
        </p:nvSpPr>
        <p:spPr bwMode="auto">
          <a:xfrm>
            <a:off x="4309498" y="1096187"/>
            <a:ext cx="358775" cy="230187"/>
          </a:xfrm>
          <a:prstGeom prst="roundRect">
            <a:avLst/>
          </a:prstGeom>
          <a:solidFill>
            <a:srgbClr val="ED4022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4857930" y="818866"/>
            <a:ext cx="13388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500" dirty="0" smtClean="0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感謝</a:t>
            </a:r>
            <a:endParaRPr lang="zh-CN" altLang="en-US" sz="4500" dirty="0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4309498" y="2248669"/>
            <a:ext cx="4382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</a:t>
            </a:r>
            <a:r>
              <a:rPr lang="zh-TW" altLang="en-US" sz="2800" dirty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資科</a:t>
            </a:r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</a:t>
            </a:r>
            <a:endParaRPr lang="en-US" altLang="zh-TW" sz="2800" dirty="0" smtClean="0">
              <a:solidFill>
                <a:srgbClr val="B35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數學領域學</a:t>
            </a:r>
            <a:r>
              <a:rPr lang="en-US" altLang="zh-TW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en-US" altLang="zh-TW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科中心老師</a:t>
            </a:r>
            <a:endParaRPr lang="en-US" altLang="zh-TW" sz="2800" dirty="0" smtClean="0">
              <a:solidFill>
                <a:srgbClr val="B35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央團數學老師</a:t>
            </a:r>
            <a:endParaRPr lang="en-US" altLang="zh-TW" sz="2800" dirty="0" smtClean="0">
              <a:solidFill>
                <a:srgbClr val="B35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地方輔導團數學老師</a:t>
            </a:r>
            <a:endParaRPr lang="en-US" altLang="zh-TW" sz="2800" dirty="0" smtClean="0">
              <a:solidFill>
                <a:srgbClr val="B35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北區命題團隊</a:t>
            </a:r>
            <a:endParaRPr lang="en-US" altLang="zh-TW" sz="2800" dirty="0" smtClean="0">
              <a:solidFill>
                <a:srgbClr val="B35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中區命題</a:t>
            </a:r>
            <a:r>
              <a:rPr lang="zh-TW" altLang="en-US" sz="2800" dirty="0" smtClean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團隊</a:t>
            </a:r>
            <a:endParaRPr lang="en-US" altLang="zh-TW" sz="2800" dirty="0" smtClean="0">
              <a:solidFill>
                <a:srgbClr val="B35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800" dirty="0">
                <a:solidFill>
                  <a:srgbClr val="B35F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南區命題團隊</a:t>
            </a:r>
            <a:endParaRPr lang="en-US" altLang="zh-TW" sz="2800" dirty="0" smtClean="0">
              <a:solidFill>
                <a:srgbClr val="B35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TW" sz="2800" dirty="0" smtClean="0">
              <a:solidFill>
                <a:srgbClr val="B35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209"/>
            <a:ext cx="1667108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3068996"/>
            <a:ext cx="10515600" cy="1325563"/>
          </a:xfrm>
        </p:spPr>
        <p:txBody>
          <a:bodyPr/>
          <a:lstStyle/>
          <a:p>
            <a:r>
              <a:rPr lang="zh-TW" altLang="en-US" b="1" dirty="0"/>
              <a:t>互動式數學素養導向題型</a:t>
            </a:r>
            <a:r>
              <a:rPr lang="zh-TW" altLang="en-US" b="1" dirty="0" smtClean="0"/>
              <a:t>特色與範例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535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TW" altLang="en-US" b="1" dirty="0"/>
              <a:t>互動式數學素養導向題型</a:t>
            </a:r>
            <a:r>
              <a:rPr lang="zh-TW" altLang="en-US" b="1" dirty="0" smtClean="0"/>
              <a:t>特色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657" y="1825764"/>
            <a:ext cx="10514687" cy="4841883"/>
          </a:xfrm>
        </p:spPr>
        <p:txBody>
          <a:bodyPr>
            <a:normAutofit/>
          </a:bodyPr>
          <a:lstStyle/>
          <a:p>
            <a:r>
              <a:rPr lang="zh-TW" altLang="zh-TW" dirty="0"/>
              <a:t>透過科技輔具，可以呈現新的題目型式，如</a:t>
            </a:r>
            <a:r>
              <a:rPr lang="zh-TW" altLang="zh-TW" dirty="0">
                <a:solidFill>
                  <a:srgbClr val="0070C0"/>
                </a:solidFill>
              </a:rPr>
              <a:t>拖曳、</a:t>
            </a:r>
            <a:r>
              <a:rPr lang="en-US" altLang="zh-TW" dirty="0">
                <a:solidFill>
                  <a:srgbClr val="0070C0"/>
                </a:solidFill>
              </a:rPr>
              <a:t>3D</a:t>
            </a:r>
            <a:r>
              <a:rPr lang="zh-TW" altLang="zh-TW" dirty="0">
                <a:solidFill>
                  <a:srgbClr val="0070C0"/>
                </a:solidFill>
              </a:rPr>
              <a:t>圖形</a:t>
            </a:r>
            <a:r>
              <a:rPr lang="zh-TW" altLang="zh-TW" dirty="0"/>
              <a:t>的觀察、</a:t>
            </a:r>
            <a:r>
              <a:rPr lang="zh-TW" altLang="zh-TW" dirty="0">
                <a:solidFill>
                  <a:srgbClr val="0070C0"/>
                </a:solidFill>
              </a:rPr>
              <a:t>頁面搜尋引擎</a:t>
            </a:r>
            <a:r>
              <a:rPr lang="zh-TW" altLang="zh-TW" dirty="0"/>
              <a:t>的利用、真實世界數據的連結呈現</a:t>
            </a:r>
            <a:r>
              <a:rPr lang="zh-TW" altLang="zh-TW" dirty="0" smtClean="0"/>
              <a:t>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學生</a:t>
            </a:r>
            <a:r>
              <a:rPr lang="zh-TW" altLang="zh-TW" dirty="0"/>
              <a:t>也可以透過電腦互動，例如</a:t>
            </a:r>
            <a:r>
              <a:rPr lang="zh-TW" altLang="zh-TW" dirty="0">
                <a:solidFill>
                  <a:srgbClr val="00B050"/>
                </a:solidFill>
              </a:rPr>
              <a:t>排序數據集</a:t>
            </a:r>
            <a:r>
              <a:rPr lang="zh-TW" altLang="zh-TW" dirty="0"/>
              <a:t>、</a:t>
            </a:r>
            <a:r>
              <a:rPr lang="zh-TW" altLang="zh-TW" dirty="0">
                <a:solidFill>
                  <a:srgbClr val="00B050"/>
                </a:solidFill>
              </a:rPr>
              <a:t>改變量數值來探索</a:t>
            </a:r>
            <a:r>
              <a:rPr lang="zh-TW" altLang="zh-TW" dirty="0"/>
              <a:t>並創建模型或模擬，曲線擬合並使用最佳擬合曲線進行預測</a:t>
            </a:r>
            <a:r>
              <a:rPr lang="zh-TW" altLang="zh-TW" dirty="0" smtClean="0"/>
              <a:t>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zh-TW" dirty="0" smtClean="0"/>
              <a:t>科技</a:t>
            </a:r>
            <a:r>
              <a:rPr lang="zh-TW" altLang="zh-TW" dirty="0"/>
              <a:t>工具不僅可以以使評量題目或教材對學生更具吸引力、更加豐富多彩、也更容易理解，更可提供廣泛的問題類型和學習</a:t>
            </a:r>
            <a:r>
              <a:rPr lang="zh-TW" altLang="zh-TW" dirty="0" smtClean="0"/>
              <a:t>機會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結合推理與探究歷程，幫助學生提升高層次能力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Freeform 5"/>
          <p:cNvSpPr/>
          <p:nvPr/>
        </p:nvSpPr>
        <p:spPr bwMode="auto">
          <a:xfrm flipH="1">
            <a:off x="530" y="-12982"/>
            <a:ext cx="409397" cy="832075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505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48921" t="16927" b="11187"/>
          <a:stretch/>
        </p:blipFill>
        <p:spPr>
          <a:xfrm>
            <a:off x="265105" y="568460"/>
            <a:ext cx="3410727" cy="2561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51" y="3804608"/>
            <a:ext cx="3420380" cy="2910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593853"/>
            <a:ext cx="3030337" cy="2535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813" y="593854"/>
            <a:ext cx="3473935" cy="2550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894" y="3733656"/>
            <a:ext cx="7110789" cy="3203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文字方塊 14"/>
          <p:cNvSpPr txBox="1"/>
          <p:nvPr/>
        </p:nvSpPr>
        <p:spPr>
          <a:xfrm>
            <a:off x="255452" y="6766"/>
            <a:ext cx="3499423" cy="502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667" b="1" dirty="0"/>
              <a:t>鋼琴鍵盤</a:t>
            </a:r>
            <a:r>
              <a:rPr lang="en-US" altLang="zh-TW" sz="2667" b="1" dirty="0"/>
              <a:t>-</a:t>
            </a:r>
            <a:r>
              <a:rPr lang="zh-TW" altLang="en-US" sz="2667" b="1" dirty="0"/>
              <a:t>圖形推理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325803" y="4365"/>
            <a:ext cx="3660407" cy="502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TW" altLang="en-US" sz="2667" dirty="0"/>
              <a:t>取球模擬</a:t>
            </a:r>
            <a:r>
              <a:rPr lang="en-US" altLang="zh-TW" sz="2667" dirty="0"/>
              <a:t>-</a:t>
            </a:r>
            <a:r>
              <a:rPr lang="zh-TW" altLang="en-US" sz="2667" dirty="0"/>
              <a:t>數學探究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79120" y="3414758"/>
            <a:ext cx="3575755" cy="502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667" b="1" dirty="0"/>
              <a:t>頁面切換</a:t>
            </a:r>
            <a:r>
              <a:rPr lang="en-US" altLang="zh-TW" sz="2667" b="1" dirty="0"/>
              <a:t>-</a:t>
            </a:r>
            <a:r>
              <a:rPr lang="zh-TW" altLang="en-US" sz="2667" b="1" dirty="0"/>
              <a:t>訊息整合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557139" y="4365"/>
            <a:ext cx="3145993" cy="502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667" b="1" dirty="0"/>
              <a:t>排序資料</a:t>
            </a:r>
            <a:r>
              <a:rPr lang="en-US" altLang="zh-TW" sz="2667" b="1" dirty="0"/>
              <a:t>-</a:t>
            </a:r>
            <a:r>
              <a:rPr lang="zh-TW" altLang="en-US" sz="2667" b="1" dirty="0"/>
              <a:t>詮釋評估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361980" y="3332684"/>
            <a:ext cx="3110147" cy="502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667" b="1" dirty="0"/>
              <a:t>數學幾何</a:t>
            </a:r>
            <a:r>
              <a:rPr lang="en-US" altLang="zh-TW" sz="2667" b="1" dirty="0"/>
              <a:t>-</a:t>
            </a:r>
            <a:r>
              <a:rPr lang="zh-TW" altLang="en-US" sz="2667" b="1" dirty="0"/>
              <a:t> 運算思維</a:t>
            </a:r>
          </a:p>
        </p:txBody>
      </p:sp>
    </p:spTree>
    <p:extLst>
      <p:ext uri="{BB962C8B-B14F-4D97-AF65-F5344CB8AC3E}">
        <p14:creationId xmlns:p14="http://schemas.microsoft.com/office/powerpoint/2010/main" val="40091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b="7809"/>
          <a:stretch/>
        </p:blipFill>
        <p:spPr>
          <a:xfrm>
            <a:off x="979614" y="743295"/>
            <a:ext cx="10297166" cy="39857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369" y="150152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大麥克指數數學互動式試題題型範例</a:t>
            </a:r>
            <a:endParaRPr lang="zh-TW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6261993" y="4898500"/>
            <a:ext cx="5846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評量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內容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本題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評量內容是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屬於比例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範圍，內容是相對大小的數字描述，以及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比例和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比例推理在解決問題中的應用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。此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題運用電腦提供的排序功能，</a:t>
            </a:r>
            <a:r>
              <a:rPr lang="zh-TW" altLang="zh-TW" sz="20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詮釋評估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資料的意義。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42861" y="5314678"/>
          <a:ext cx="6040843" cy="113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1389">
                  <a:extLst>
                    <a:ext uri="{9D8B030D-6E8A-4147-A177-3AD203B41FA5}">
                      <a16:colId xmlns:a16="http://schemas.microsoft.com/office/drawing/2014/main" val="3147709544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6771560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844675562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31912837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教材版本對應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15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南一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康軒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翰林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4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七下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第二單元：比例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第四單元：比與比例式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第三單元：比例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13228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42861" y="4815374"/>
            <a:ext cx="2236510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數學主題</a:t>
            </a:r>
            <a:r>
              <a:rPr lang="zh-TW" altLang="en-US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數與量</a:t>
            </a:r>
            <a:endParaRPr lang="zh-TW" altLang="zh-TW" sz="2400" b="1" kern="100" dirty="0" smtClean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1424" y="15938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廣島原子彈數學互動式試題題型範例</a:t>
            </a:r>
            <a:endParaRPr lang="zh-TW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6375289" y="5026533"/>
            <a:ext cx="5467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評量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內容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本題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評量內容是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屬於</a:t>
            </a:r>
            <a:r>
              <a:rPr lang="zh-TW" altLang="zh-TW" sz="20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二次函數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，內容是探討二次函數</a:t>
            </a:r>
            <a:r>
              <a:rPr lang="en-US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的關係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。此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題是</a:t>
            </a:r>
            <a:r>
              <a:rPr lang="zh-TW" altLang="zh-TW" sz="2000" u="sng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結合</a:t>
            </a:r>
            <a:r>
              <a:rPr lang="en-US" altLang="zh-TW" sz="2000" u="sng" dirty="0" err="1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geogebra</a:t>
            </a:r>
            <a:r>
              <a:rPr lang="zh-TW" altLang="zh-TW" sz="2000" u="sng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，學生透過視覺化的呈現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運用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二次函數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的對應關係並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解題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396859" y="4776881"/>
            <a:ext cx="1980029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數學主題</a:t>
            </a:r>
            <a:r>
              <a:rPr lang="zh-TW" altLang="en-US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函數</a:t>
            </a:r>
            <a:endParaRPr lang="zh-TW" altLang="zh-TW" sz="2400" b="1" kern="100" dirty="0" smtClean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96859" y="5311549"/>
          <a:ext cx="5398957" cy="134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1389">
                  <a:extLst>
                    <a:ext uri="{9D8B030D-6E8A-4147-A177-3AD203B41FA5}">
                      <a16:colId xmlns:a16="http://schemas.microsoft.com/office/drawing/2014/main" val="3147709544"/>
                    </a:ext>
                  </a:extLst>
                </a:gridCol>
                <a:gridCol w="1547132">
                  <a:extLst>
                    <a:ext uri="{9D8B030D-6E8A-4147-A177-3AD203B41FA5}">
                      <a16:colId xmlns:a16="http://schemas.microsoft.com/office/drawing/2014/main" val="677156043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28446755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912837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教材版本對應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15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南一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康軒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翰林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4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九下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第一單元：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二次函數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第一單元：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二次函數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第一單元：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二次函數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13228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14" y="569829"/>
            <a:ext cx="9634876" cy="42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0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b="6381"/>
          <a:stretch/>
        </p:blipFill>
        <p:spPr>
          <a:xfrm>
            <a:off x="1087336" y="886079"/>
            <a:ext cx="9935477" cy="41480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949" y="233280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等差牌數學互動式試題題型範例</a:t>
            </a:r>
            <a:endParaRPr lang="zh-TW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6469581" y="5283740"/>
            <a:ext cx="531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評量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內容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本題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評量內容是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屬於數列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與級數的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範圍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題是透過數字推理</a:t>
            </a:r>
            <a:r>
              <a:rPr lang="zh-TW" altLang="zh-TW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運用</a:t>
            </a:r>
            <a:r>
              <a:rPr lang="zh-TW" altLang="zh-TW" sz="20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數列</a:t>
            </a:r>
            <a:r>
              <a:rPr lang="zh-TW" altLang="zh-TW" sz="20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規則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，學生透過</a:t>
            </a:r>
            <a:r>
              <a:rPr lang="zh-TW" altLang="zh-TW" sz="20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拖曳數字卡</a:t>
            </a:r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作答。</a:t>
            </a:r>
            <a:endParaRPr lang="zh-TW" altLang="en-US" sz="2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364533" y="5283740"/>
          <a:ext cx="5611394" cy="134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1389">
                  <a:extLst>
                    <a:ext uri="{9D8B030D-6E8A-4147-A177-3AD203B41FA5}">
                      <a16:colId xmlns:a16="http://schemas.microsoft.com/office/drawing/2014/main" val="3147709544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677156043"/>
                    </a:ext>
                  </a:extLst>
                </a:gridCol>
                <a:gridCol w="1851932">
                  <a:extLst>
                    <a:ext uri="{9D8B030D-6E8A-4147-A177-3AD203B41FA5}">
                      <a16:colId xmlns:a16="http://schemas.microsoft.com/office/drawing/2014/main" val="2844675562"/>
                    </a:ext>
                  </a:extLst>
                </a:gridCol>
                <a:gridCol w="1560946">
                  <a:extLst>
                    <a:ext uri="{9D8B030D-6E8A-4147-A177-3AD203B41FA5}">
                      <a16:colId xmlns:a16="http://schemas.microsoft.com/office/drawing/2014/main" val="31912837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教材版本對應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15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南一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康軒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翰林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4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八下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第一單元：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數列與級數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第一單元：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數列與級數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第一單元：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數列與級數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13228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64533" y="4784436"/>
            <a:ext cx="2236510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數學主題</a:t>
            </a:r>
            <a:r>
              <a:rPr lang="zh-TW" altLang="en-US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000" b="1" kern="100" dirty="0"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數與量</a:t>
            </a:r>
            <a:endParaRPr lang="zh-TW" altLang="zh-TW" sz="2400" b="1" kern="100" dirty="0" smtClean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3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1"/>
          </p:nvPr>
        </p:nvSpPr>
        <p:spPr>
          <a:xfrm>
            <a:off x="11581816" y="6394245"/>
            <a:ext cx="604861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7" y="1208753"/>
            <a:ext cx="11402783" cy="504918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9906423" y="1208754"/>
            <a:ext cx="1080121" cy="510057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  <p:sp>
        <p:nvSpPr>
          <p:cNvPr id="5" name="圓角矩形 4"/>
          <p:cNvSpPr/>
          <p:nvPr/>
        </p:nvSpPr>
        <p:spPr>
          <a:xfrm>
            <a:off x="1205457" y="1208754"/>
            <a:ext cx="1080121" cy="510057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2425006" y="1042487"/>
            <a:ext cx="5040560" cy="913805"/>
          </a:xfrm>
          <a:prstGeom prst="rect">
            <a:avLst/>
          </a:prstGeom>
          <a:solidFill>
            <a:srgbClr val="F8F8F8">
              <a:alpha val="65882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kumimoji="1" lang="zh-TW" altLang="en-US" sz="4400" b="1" dirty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此題組有三個框表示</a:t>
            </a:r>
            <a:r>
              <a:rPr kumimoji="1" lang="zh-TW" altLang="en-US" sz="4400" b="1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有</a:t>
            </a:r>
            <a:r>
              <a:rPr kumimoji="1" lang="en-US" altLang="zh-TW" sz="4400" b="1" dirty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3</a:t>
            </a:r>
            <a:r>
              <a:rPr kumimoji="1" lang="zh-TW" altLang="en-US" sz="4400" b="1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題</a:t>
            </a:r>
            <a:r>
              <a:rPr kumimoji="1" lang="zh-TW" altLang="en-US" sz="4400" b="1" dirty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，</a:t>
            </a:r>
            <a:endParaRPr kumimoji="1" lang="en-US" altLang="zh-TW" sz="4400" b="1" dirty="0">
              <a:solidFill>
                <a:srgbClr val="C0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  <a:p>
            <a:r>
              <a:rPr kumimoji="1" lang="zh-TW" altLang="en-US" sz="4400" b="1" dirty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白框顯示目前頁面為</a:t>
            </a:r>
            <a:r>
              <a:rPr kumimoji="1" lang="zh-TW" altLang="en-US" sz="4400" b="1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第</a:t>
            </a:r>
            <a:r>
              <a:rPr kumimoji="1" lang="en-US" altLang="zh-TW" sz="4400" b="1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1</a:t>
            </a:r>
            <a:r>
              <a:rPr kumimoji="1" lang="zh-TW" altLang="en-US" sz="4400" b="1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題</a:t>
            </a:r>
            <a:endParaRPr kumimoji="1" lang="ja-JP" altLang="en-US" sz="4400" b="1" dirty="0">
              <a:solidFill>
                <a:srgbClr val="C0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815413" y="538877"/>
            <a:ext cx="780087" cy="9138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en-US" altLang="zh-TW" sz="4400" b="1" dirty="0">
                <a:solidFill>
                  <a:srgbClr val="FF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1.</a:t>
            </a:r>
            <a:endParaRPr kumimoji="1" lang="ja-JP" altLang="en-US" sz="4400" b="1" dirty="0">
              <a:solidFill>
                <a:srgbClr val="FF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10177212" y="460201"/>
            <a:ext cx="780087" cy="9138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en-US" altLang="zh-TW" sz="4400" b="1" dirty="0">
                <a:solidFill>
                  <a:srgbClr val="FF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2.</a:t>
            </a:r>
            <a:endParaRPr kumimoji="1" lang="ja-JP" altLang="en-US" sz="4400" b="1" dirty="0">
              <a:solidFill>
                <a:srgbClr val="FF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7600961" y="1843396"/>
            <a:ext cx="4107179" cy="913805"/>
          </a:xfrm>
          <a:prstGeom prst="rect">
            <a:avLst/>
          </a:prstGeom>
          <a:solidFill>
            <a:srgbClr val="F8F8F8">
              <a:alpha val="78039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kumimoji="1" lang="zh-TW" altLang="en-US" sz="4400" b="1" dirty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每題皆附有計算機可使用</a:t>
            </a:r>
            <a:endParaRPr kumimoji="1" lang="en-US" altLang="zh-TW" sz="4400" b="1" dirty="0">
              <a:solidFill>
                <a:srgbClr val="C0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  <a:p>
            <a:r>
              <a:rPr kumimoji="1" lang="zh-TW" altLang="en-US" sz="4400" b="1" dirty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，點擊會跳出計算機</a:t>
            </a:r>
            <a:endParaRPr kumimoji="1" lang="ja-JP" altLang="en-US" sz="4400" b="1" dirty="0">
              <a:solidFill>
                <a:srgbClr val="C0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328330" y="3673525"/>
            <a:ext cx="1767337" cy="1225638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6336027" y="5663154"/>
            <a:ext cx="2370263" cy="91380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kumimoji="1" lang="en-US" altLang="zh-TW" sz="4400" b="1" dirty="0">
                <a:solidFill>
                  <a:srgbClr val="FF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4.</a:t>
            </a:r>
            <a:r>
              <a:rPr kumimoji="1" lang="zh-TW" altLang="en-US" sz="4400" b="1" dirty="0">
                <a:solidFill>
                  <a:srgbClr val="FF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互動區</a:t>
            </a:r>
            <a:endParaRPr kumimoji="1" lang="ja-JP" altLang="en-US" sz="4400" b="1" dirty="0">
              <a:solidFill>
                <a:srgbClr val="FF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3294724" y="3780489"/>
            <a:ext cx="2681263" cy="913805"/>
          </a:xfrm>
          <a:prstGeom prst="rect">
            <a:avLst/>
          </a:prstGeom>
          <a:solidFill>
            <a:srgbClr val="F8F8F8">
              <a:alpha val="78039"/>
            </a:srgbClr>
          </a:solidFill>
        </p:spPr>
        <p:txBody>
          <a:bodyPr>
            <a:normAutofit/>
          </a:bodyPr>
          <a:lstStyle/>
          <a:p>
            <a:r>
              <a:rPr kumimoji="1" lang="zh-TW" altLang="en-US" sz="4400" b="1" dirty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作答區</a:t>
            </a:r>
            <a:endParaRPr kumimoji="1" lang="ja-JP" altLang="en-US" sz="4400" b="1" dirty="0">
              <a:solidFill>
                <a:srgbClr val="C0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6998" y="173283"/>
            <a:ext cx="6289182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933" b="1" dirty="0">
                <a:latin typeface="源泉圓體 H" panose="020B0A00000000000000" pitchFamily="34" charset="-120"/>
                <a:ea typeface="源泉圓體 H" panose="020B0A00000000000000" pitchFamily="34" charset="-120"/>
              </a:rPr>
              <a:t>互動式 數學素養導向題型作答頁面</a:t>
            </a:r>
            <a:endParaRPr kumimoji="1" lang="ja-JP" altLang="en-US" sz="2933" b="1" dirty="0"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175044" y="3251479"/>
            <a:ext cx="5171539" cy="2247751"/>
          </a:xfrm>
          <a:prstGeom prst="roundRect">
            <a:avLst/>
          </a:prstGeom>
          <a:noFill/>
          <a:ln w="130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20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294967295"/>
          </p:nvPr>
        </p:nvSpPr>
        <p:spPr>
          <a:xfrm>
            <a:off x="560385" y="4053514"/>
            <a:ext cx="2370263" cy="9138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en-US" altLang="zh-TW" sz="4400" b="1" dirty="0">
                <a:solidFill>
                  <a:srgbClr val="FF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3.</a:t>
            </a:r>
            <a:endParaRPr kumimoji="1" lang="ja-JP" altLang="en-US" sz="4400" b="1" dirty="0">
              <a:solidFill>
                <a:srgbClr val="FF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25314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1389</Words>
  <Application>Microsoft Office PowerPoint</Application>
  <PresentationFormat>寬螢幕</PresentationFormat>
  <Paragraphs>237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2" baseType="lpstr">
      <vt:lpstr>等线</vt:lpstr>
      <vt:lpstr>微软雅黑</vt:lpstr>
      <vt:lpstr>宋体</vt:lpstr>
      <vt:lpstr>游ゴシック</vt:lpstr>
      <vt:lpstr>游ゴシック Light</vt:lpstr>
      <vt:lpstr>微軟正黑體</vt:lpstr>
      <vt:lpstr>新細明體</vt:lpstr>
      <vt:lpstr>源泉圓體 B</vt:lpstr>
      <vt:lpstr>源泉圓體 H</vt:lpstr>
      <vt:lpstr>標楷體</vt:lpstr>
      <vt:lpstr>Algerian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互動式數學素養導向題型特色與範例</vt:lpstr>
      <vt:lpstr>互動式數學素養導向題型特色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因材網多種登入選擇(建議使用OPEN ID)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</cp:revision>
  <dcterms:created xsi:type="dcterms:W3CDTF">2021-05-04T06:59:35Z</dcterms:created>
  <dcterms:modified xsi:type="dcterms:W3CDTF">2021-09-05T05:32:42Z</dcterms:modified>
</cp:coreProperties>
</file>