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3" r:id="rId8"/>
    <p:sldId id="269" r:id="rId9"/>
    <p:sldId id="270" r:id="rId10"/>
    <p:sldId id="268" r:id="rId11"/>
    <p:sldId id="271" r:id="rId12"/>
    <p:sldId id="272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52843" y="1544806"/>
            <a:ext cx="6691157" cy="37051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cap="small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400" b="1" cap="small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學年度期初團員大會</a:t>
            </a:r>
            <a:br>
              <a:rPr lang="en-US" altLang="zh-TW" sz="4400" b="1" cap="small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cap="small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數學團國中組報告</a:t>
            </a:r>
            <a:br>
              <a:rPr lang="en-US" altLang="zh-TW" sz="4400" b="1" cap="small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團務檢討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649E50-FF48-43EB-906D-71717014302D}"/>
              </a:ext>
            </a:extLst>
          </p:cNvPr>
          <p:cNvSpPr txBox="1">
            <a:spLocks/>
          </p:cNvSpPr>
          <p:nvPr/>
        </p:nvSpPr>
        <p:spPr>
          <a:xfrm>
            <a:off x="628650" y="14949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D.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會考試題分析工作坊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C699AE0-9039-4B2B-A3BA-B2407DABDA03}"/>
              </a:ext>
            </a:extLst>
          </p:cNvPr>
          <p:cNvSpPr txBox="1">
            <a:spLocks/>
          </p:cNvSpPr>
          <p:nvPr/>
        </p:nvSpPr>
        <p:spPr>
          <a:xfrm>
            <a:off x="628650" y="2593110"/>
            <a:ext cx="8373459" cy="38997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學年度首次將會考試題分析研習擴增為有回流場次的工作坊，各校執行情形尚可。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本研習仍有</a:t>
            </a:r>
            <a:r>
              <a:rPr lang="en-US" altLang="zh-TW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所學校完全未派員參加。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回流場出席率約為第一場次的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87%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，作業繳交率為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21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團務檢討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649E50-FF48-43EB-906D-71717014302D}"/>
              </a:ext>
            </a:extLst>
          </p:cNvPr>
          <p:cNvSpPr txBox="1">
            <a:spLocks/>
          </p:cNvSpPr>
          <p:nvPr/>
        </p:nvSpPr>
        <p:spPr>
          <a:xfrm>
            <a:off x="628650" y="14949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E.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創思中心研習課程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C699AE0-9039-4B2B-A3BA-B2407DABDA03}"/>
              </a:ext>
            </a:extLst>
          </p:cNvPr>
          <p:cNvSpPr txBox="1">
            <a:spLocks/>
          </p:cNvSpPr>
          <p:nvPr/>
        </p:nvSpPr>
        <p:spPr>
          <a:xfrm>
            <a:off x="628650" y="2574825"/>
            <a:ext cx="8373459" cy="426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上學期僅要求教師擇一場次參加，報名情形較不積極。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下學期「三年</a:t>
            </a:r>
            <a:r>
              <a:rPr lang="en-US" altLang="zh-TW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小時」之規定一出，各場次幾乎場場額滿。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必、選修皆有規劃資訊課程，電腦教室借用較為困難，不易找到可長期借用的地點。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7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學年度團務規劃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C699AE0-9039-4B2B-A3BA-B2407DABDA03}"/>
              </a:ext>
            </a:extLst>
          </p:cNvPr>
          <p:cNvSpPr txBox="1">
            <a:spLocks/>
          </p:cNvSpPr>
          <p:nvPr/>
        </p:nvSpPr>
        <p:spPr>
          <a:xfrm>
            <a:off x="628650" y="1849608"/>
            <a:ext cx="8373459" cy="4564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本學年度多為延續性計畫，將持續用心規畫執行。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到校服務朝素養導向試題研發與推廣努力。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召集人工作坊持續深入各區，深耕陪伴。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本團團員已有多位取得因材網講師資格，創思中心研習課程</a:t>
            </a:r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必修場次將增設多場供教師參與，選修課程亦將持續開設。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00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學年度團務執行報告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28650" y="2609932"/>
            <a:ext cx="8460685" cy="28550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複習領綱 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(Quizizz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小測驗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推動素養教學的原則與策略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學習鷹架篇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奠基進教室共備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649E50-FF48-43EB-906D-71717014302D}"/>
              </a:ext>
            </a:extLst>
          </p:cNvPr>
          <p:cNvSpPr txBox="1">
            <a:spLocks/>
          </p:cNvSpPr>
          <p:nvPr/>
        </p:nvSpPr>
        <p:spPr>
          <a:xfrm>
            <a:off x="628650" y="14949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、分區到校諮詢服務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*7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</a:p>
        </p:txBody>
      </p:sp>
    </p:spTree>
    <p:extLst>
      <p:ext uri="{BB962C8B-B14F-4D97-AF65-F5344CB8AC3E}">
        <p14:creationId xmlns:p14="http://schemas.microsoft.com/office/powerpoint/2010/main" val="34780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學年度團務執行報告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649E50-FF48-43EB-906D-71717014302D}"/>
              </a:ext>
            </a:extLst>
          </p:cNvPr>
          <p:cNvSpPr txBox="1">
            <a:spLocks/>
          </p:cNvSpPr>
          <p:nvPr/>
        </p:nvSpPr>
        <p:spPr>
          <a:xfrm>
            <a:off x="628650" y="14949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、各校召集人專業領導社群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*24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C699AE0-9039-4B2B-A3BA-B2407DABDA03}"/>
              </a:ext>
            </a:extLst>
          </p:cNvPr>
          <p:cNvSpPr txBox="1">
            <a:spLocks/>
          </p:cNvSpPr>
          <p:nvPr/>
        </p:nvSpPr>
        <p:spPr>
          <a:xfrm>
            <a:off x="628650" y="2593110"/>
            <a:ext cx="8460685" cy="314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每區辦理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*8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區。</a:t>
            </a:r>
            <a:endParaRPr lang="en-US" altLang="zh-TW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建立共備觀議課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，返校實施。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共備融入生根計畫教材，深入數學本質。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48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學年度團務執行報告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649E50-FF48-43EB-906D-71717014302D}"/>
              </a:ext>
            </a:extLst>
          </p:cNvPr>
          <p:cNvSpPr txBox="1">
            <a:spLocks/>
          </p:cNvSpPr>
          <p:nvPr/>
        </p:nvSpPr>
        <p:spPr>
          <a:xfrm>
            <a:off x="628650" y="14949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、生根計畫共備工作坊*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C699AE0-9039-4B2B-A3BA-B2407DABDA03}"/>
              </a:ext>
            </a:extLst>
          </p:cNvPr>
          <p:cNvSpPr txBox="1">
            <a:spLocks/>
          </p:cNvSpPr>
          <p:nvPr/>
        </p:nvSpPr>
        <p:spPr>
          <a:xfrm>
            <a:off x="628650" y="2593110"/>
            <a:ext cx="8460685" cy="314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結合創思選修課程辦理。</a:t>
            </a:r>
            <a:endParaRPr lang="en-US" altLang="zh-TW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針對課程單元深入探討，搭配教材、學習單免費提供老師使用，實用性極高。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9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學年度團務執行報告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649E50-FF48-43EB-906D-71717014302D}"/>
              </a:ext>
            </a:extLst>
          </p:cNvPr>
          <p:cNvSpPr txBox="1">
            <a:spLocks/>
          </p:cNvSpPr>
          <p:nvPr/>
        </p:nvSpPr>
        <p:spPr>
          <a:xfrm>
            <a:off x="628650" y="14949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、會考試題分析工作坊*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C699AE0-9039-4B2B-A3BA-B2407DABDA03}"/>
              </a:ext>
            </a:extLst>
          </p:cNvPr>
          <p:cNvSpPr txBox="1">
            <a:spLocks/>
          </p:cNvSpPr>
          <p:nvPr/>
        </p:nvSpPr>
        <p:spPr>
          <a:xfrm>
            <a:off x="628651" y="2593110"/>
            <a:ext cx="8200040" cy="3899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共辦理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梯次*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場次。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南北場，含回流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試題研究報告解讀與運用、迷思概念分析暨教學策略研討。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回流場各校繳交資料分析報告表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課堂實踐紀錄表。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03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學年度團務執行報告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649E50-FF48-43EB-906D-71717014302D}"/>
              </a:ext>
            </a:extLst>
          </p:cNvPr>
          <p:cNvSpPr txBox="1">
            <a:spLocks/>
          </p:cNvSpPr>
          <p:nvPr/>
        </p:nvSpPr>
        <p:spPr>
          <a:xfrm>
            <a:off x="628650" y="14949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、創思中心研習課程辦理情形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C699AE0-9039-4B2B-A3BA-B2407DABDA03}"/>
              </a:ext>
            </a:extLst>
          </p:cNvPr>
          <p:cNvSpPr txBox="1">
            <a:spLocks/>
          </p:cNvSpPr>
          <p:nvPr/>
        </p:nvSpPr>
        <p:spPr>
          <a:xfrm>
            <a:off x="628650" y="2593110"/>
            <a:ext cx="8373459" cy="389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必修：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梯次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*3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場次。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月回流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選修：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場次。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教師三年內需完成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小時必修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+18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小時選修。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97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811" y="688252"/>
            <a:ext cx="7886700" cy="80391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學年度創思中心研習課程</a:t>
            </a:r>
            <a:endParaRPr lang="zh-TW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382608"/>
              </p:ext>
            </p:extLst>
          </p:nvPr>
        </p:nvGraphicFramePr>
        <p:xfrm>
          <a:off x="510680" y="1586291"/>
          <a:ext cx="8431614" cy="50322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5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必修</a:t>
                      </a:r>
                      <a:r>
                        <a:rPr lang="en-US" altLang="zh-TW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18hr</a:t>
                      </a:r>
                      <a:endParaRPr lang="zh-TW" alt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選修</a:t>
                      </a:r>
                      <a:r>
                        <a:rPr lang="en-US" altLang="zh-TW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18hr</a:t>
                      </a:r>
                      <a:endParaRPr lang="zh-TW" alt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◎ 初階工作坊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</a:rPr>
                        <a:t>9hr</a:t>
                      </a:r>
                    </a:p>
                    <a:p>
                      <a:pPr marL="1076325" indent="-1076325"/>
                      <a:r>
                        <a:rPr lang="zh-TW" altLang="en-US" sz="2000" dirty="0"/>
                        <a:t>      主題：數位學習平台輔助教學應用實務工作坊</a:t>
                      </a:r>
                      <a:endParaRPr lang="en-US" altLang="zh-TW" sz="2000" dirty="0"/>
                    </a:p>
                    <a:p>
                      <a:pPr marL="1076325" indent="-1076325"/>
                      <a:r>
                        <a:rPr lang="en-US" altLang="zh-TW" sz="2000" dirty="0"/>
                        <a:t>      </a:t>
                      </a:r>
                      <a:r>
                        <a:rPr lang="zh-TW" altLang="en-US" sz="2000" dirty="0"/>
                        <a:t>內容：概論、資源介紹、因材網操作、教學策略應用</a:t>
                      </a:r>
                      <a:endParaRPr lang="en-US" altLang="zh-TW" sz="2000" dirty="0"/>
                    </a:p>
                    <a:p>
                      <a:endParaRPr lang="en-US" altLang="zh-TW" sz="2000" dirty="0"/>
                    </a:p>
                    <a:p>
                      <a:r>
                        <a:rPr lang="zh-TW" altLang="en-US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◎ 進階工作坊</a:t>
                      </a:r>
                      <a:r>
                        <a:rPr lang="en-US" altLang="zh-TW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9hr</a:t>
                      </a:r>
                      <a:r>
                        <a:rPr lang="en-US" altLang="zh-TW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(110</a:t>
                      </a:r>
                      <a:r>
                        <a:rPr lang="zh-TW" altLang="en-US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辦理</a:t>
                      </a:r>
                      <a:r>
                        <a:rPr lang="en-US" altLang="zh-TW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</a:p>
                    <a:p>
                      <a:pPr marL="1076325" indent="-1076325"/>
                      <a:r>
                        <a:rPr lang="en-US" altLang="zh-TW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     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主題：運用因材網實施課中差異化教學實務研討</a:t>
                      </a:r>
                      <a:endParaRPr lang="en-US" altLang="zh-TW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marL="1076325" indent="-1076325"/>
                      <a:r>
                        <a:rPr lang="zh-TW" altLang="en-US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     內容：差異化教學策略、教案共備產出、公開觀課、回饋</a:t>
                      </a:r>
                      <a:r>
                        <a:rPr lang="en-US" altLang="zh-TW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&amp;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修正、成果發表</a:t>
                      </a:r>
                      <a:endParaRPr lang="zh-TW" altLang="en-US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1. 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生根計畫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從學科本質談數學素養教學</a:t>
                      </a:r>
                      <a:endParaRPr lang="en-US" altLang="zh-TW" sz="2400" b="1" dirty="0">
                        <a:solidFill>
                          <a:srgbClr val="7030A0"/>
                        </a:solidFill>
                      </a:endParaRP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00B050"/>
                          </a:solidFill>
                        </a:rPr>
                        <a:t>2. 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</a:rPr>
                        <a:t>數學軟體於教學上之應用</a:t>
                      </a:r>
                      <a:r>
                        <a:rPr lang="en-US" altLang="zh-TW" sz="2400" b="1" dirty="0">
                          <a:solidFill>
                            <a:srgbClr val="00B050"/>
                          </a:solidFill>
                        </a:rPr>
                        <a:t>-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</a:rPr>
                        <a:t>以</a:t>
                      </a:r>
                      <a:r>
                        <a:rPr lang="en-US" altLang="zh-TW" sz="2400" b="1" dirty="0">
                          <a:solidFill>
                            <a:srgbClr val="00B050"/>
                          </a:solidFill>
                        </a:rPr>
                        <a:t>GGB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</a:rPr>
                        <a:t>為例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3. 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數學軟體於教學上之應用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以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DESMOS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為例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00B050"/>
                          </a:solidFill>
                        </a:rPr>
                        <a:t>4. 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</a:rPr>
                        <a:t>藝數摺學</a:t>
                      </a:r>
                      <a:r>
                        <a:rPr lang="en-US" altLang="zh-TW" sz="2400" b="1" dirty="0">
                          <a:solidFill>
                            <a:srgbClr val="00B050"/>
                          </a:solidFill>
                        </a:rPr>
                        <a:t>-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</a:rPr>
                        <a:t>摺紙於數學教學之應用</a:t>
                      </a:r>
                      <a:endParaRPr lang="en-US" altLang="zh-TW" sz="2400" b="1" dirty="0">
                        <a:solidFill>
                          <a:srgbClr val="00B050"/>
                        </a:solidFill>
                      </a:endParaRP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5. 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奠基進教室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</a:rPr>
                        <a:t>數學奠基模組融入數學課堂共備實務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78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團務檢討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649E50-FF48-43EB-906D-71717014302D}"/>
              </a:ext>
            </a:extLst>
          </p:cNvPr>
          <p:cNvSpPr txBox="1">
            <a:spLocks/>
          </p:cNvSpPr>
          <p:nvPr/>
        </p:nvSpPr>
        <p:spPr>
          <a:xfrm>
            <a:off x="628650" y="14949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分區到校諮詢服務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C699AE0-9039-4B2B-A3BA-B2407DABDA03}"/>
              </a:ext>
            </a:extLst>
          </p:cNvPr>
          <p:cNvSpPr txBox="1">
            <a:spLocks/>
          </p:cNvSpPr>
          <p:nvPr/>
        </p:nvSpPr>
        <p:spPr>
          <a:xfrm>
            <a:off x="628650" y="2593110"/>
            <a:ext cx="8373459" cy="389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數學老師普遍都有第</a:t>
            </a: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節，若是下午時段，研習無法完整參與，需壓縮研習內容。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分區到校諮詢服務理應全市教師參與，但仍有學校以派員參加的方式辦理，偶有學校完全未派員參加。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5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團務檢討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649E50-FF48-43EB-906D-71717014302D}"/>
              </a:ext>
            </a:extLst>
          </p:cNvPr>
          <p:cNvSpPr txBox="1">
            <a:spLocks/>
          </p:cNvSpPr>
          <p:nvPr/>
        </p:nvSpPr>
        <p:spPr>
          <a:xfrm>
            <a:off x="628650" y="1494988"/>
            <a:ext cx="7886700" cy="101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各校召集人專業領導社群</a:t>
            </a:r>
            <a:endParaRPr lang="en-US" altLang="zh-TW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C699AE0-9039-4B2B-A3BA-B2407DABDA03}"/>
              </a:ext>
            </a:extLst>
          </p:cNvPr>
          <p:cNvSpPr txBox="1">
            <a:spLocks/>
          </p:cNvSpPr>
          <p:nvPr/>
        </p:nvSpPr>
        <p:spPr>
          <a:xfrm>
            <a:off x="628650" y="2381854"/>
            <a:ext cx="8373459" cy="479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召集人社群深入各分區執行，參與教師普遍積極，成效良好。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、生根計畫共備工作坊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生根計畫共備內容貼近教師教學，執行多年好評不斷，已有固定追隨的教師群。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871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7918</TotalTime>
  <Words>772</Words>
  <Application>Microsoft Office PowerPoint</Application>
  <PresentationFormat>如螢幕大小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標楷體</vt:lpstr>
      <vt:lpstr>Arial</vt:lpstr>
      <vt:lpstr>Calibri</vt:lpstr>
      <vt:lpstr>Calibri Light</vt:lpstr>
      <vt:lpstr>Office 佈景主題</vt:lpstr>
      <vt:lpstr>110學年度期初團員大會 數學團國中組報告 </vt:lpstr>
      <vt:lpstr>109學年度團務執行報告</vt:lpstr>
      <vt:lpstr>109學年度團務執行報告</vt:lpstr>
      <vt:lpstr>109學年度團務執行報告</vt:lpstr>
      <vt:lpstr>109學年度團務執行報告</vt:lpstr>
      <vt:lpstr>109學年度團務執行報告</vt:lpstr>
      <vt:lpstr>109學年度創思中心研習課程</vt:lpstr>
      <vt:lpstr>109學年度團務檢討</vt:lpstr>
      <vt:lpstr>109學年度團務檢討</vt:lpstr>
      <vt:lpstr>109學年度團務檢討</vt:lpstr>
      <vt:lpstr>109學年度團務檢討</vt:lpstr>
      <vt:lpstr>110學年度團務規劃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Windows 使用者</cp:lastModifiedBy>
  <cp:revision>61</cp:revision>
  <dcterms:created xsi:type="dcterms:W3CDTF">2015-12-16T01:31:11Z</dcterms:created>
  <dcterms:modified xsi:type="dcterms:W3CDTF">2021-08-23T08:01:55Z</dcterms:modified>
</cp:coreProperties>
</file>