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5"/>
  </p:notesMasterIdLst>
  <p:handoutMasterIdLst>
    <p:handoutMasterId r:id="rId66"/>
  </p:handoutMasterIdLst>
  <p:sldIdLst>
    <p:sldId id="257" r:id="rId2"/>
    <p:sldId id="446" r:id="rId3"/>
    <p:sldId id="447" r:id="rId4"/>
    <p:sldId id="258" r:id="rId5"/>
    <p:sldId id="286" r:id="rId6"/>
    <p:sldId id="418" r:id="rId7"/>
    <p:sldId id="419" r:id="rId8"/>
    <p:sldId id="420" r:id="rId9"/>
    <p:sldId id="422" r:id="rId10"/>
    <p:sldId id="423" r:id="rId11"/>
    <p:sldId id="318" r:id="rId12"/>
    <p:sldId id="421" r:id="rId13"/>
    <p:sldId id="424" r:id="rId14"/>
    <p:sldId id="304" r:id="rId15"/>
    <p:sldId id="295" r:id="rId16"/>
    <p:sldId id="296" r:id="rId17"/>
    <p:sldId id="425" r:id="rId18"/>
    <p:sldId id="288" r:id="rId19"/>
    <p:sldId id="275" r:id="rId20"/>
    <p:sldId id="276" r:id="rId21"/>
    <p:sldId id="277" r:id="rId22"/>
    <p:sldId id="300" r:id="rId23"/>
    <p:sldId id="301" r:id="rId24"/>
    <p:sldId id="443" r:id="rId25"/>
    <p:sldId id="303" r:id="rId26"/>
    <p:sldId id="442" r:id="rId27"/>
    <p:sldId id="305" r:id="rId28"/>
    <p:sldId id="306" r:id="rId29"/>
    <p:sldId id="357" r:id="rId30"/>
    <p:sldId id="282" r:id="rId31"/>
    <p:sldId id="311" r:id="rId32"/>
    <p:sldId id="368" r:id="rId33"/>
    <p:sldId id="351" r:id="rId34"/>
    <p:sldId id="366" r:id="rId35"/>
    <p:sldId id="367" r:id="rId36"/>
    <p:sldId id="352" r:id="rId37"/>
    <p:sldId id="392" r:id="rId38"/>
    <p:sldId id="414" r:id="rId39"/>
    <p:sldId id="428" r:id="rId40"/>
    <p:sldId id="308" r:id="rId41"/>
    <p:sldId id="426" r:id="rId42"/>
    <p:sldId id="429" r:id="rId43"/>
    <p:sldId id="430" r:id="rId44"/>
    <p:sldId id="431" r:id="rId45"/>
    <p:sldId id="432" r:id="rId46"/>
    <p:sldId id="444" r:id="rId47"/>
    <p:sldId id="433" r:id="rId48"/>
    <p:sldId id="441" r:id="rId49"/>
    <p:sldId id="434" r:id="rId50"/>
    <p:sldId id="435" r:id="rId51"/>
    <p:sldId id="436" r:id="rId52"/>
    <p:sldId id="437" r:id="rId53"/>
    <p:sldId id="427" r:id="rId54"/>
    <p:sldId id="438" r:id="rId55"/>
    <p:sldId id="289" r:id="rId56"/>
    <p:sldId id="290" r:id="rId57"/>
    <p:sldId id="291" r:id="rId58"/>
    <p:sldId id="292" r:id="rId59"/>
    <p:sldId id="440" r:id="rId60"/>
    <p:sldId id="448" r:id="rId61"/>
    <p:sldId id="361" r:id="rId62"/>
    <p:sldId id="287" r:id="rId63"/>
    <p:sldId id="439" r:id="rId64"/>
  </p:sldIdLst>
  <p:sldSz cx="12192000" cy="6858000"/>
  <p:notesSz cx="6858000" cy="9144000"/>
  <p:defaultTextStyle>
    <a:defPPr rtl="0">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911" autoAdjust="0"/>
  </p:normalViewPr>
  <p:slideViewPr>
    <p:cSldViewPr snapToGrid="0">
      <p:cViewPr varScale="1">
        <p:scale>
          <a:sx n="58" d="100"/>
          <a:sy n="58" d="100"/>
        </p:scale>
        <p:origin x="920" y="40"/>
      </p:cViewPr>
      <p:guideLst>
        <p:guide orient="horz" pos="2160"/>
        <p:guide pos="3840"/>
        <p:guide pos="7296"/>
        <p:guide orient="horz" pos="4128"/>
      </p:guideLst>
    </p:cSldViewPr>
  </p:slideViewPr>
  <p:notesTextViewPr>
    <p:cViewPr>
      <p:scale>
        <a:sx n="3" d="2"/>
        <a:sy n="3" d="2"/>
      </p:scale>
      <p:origin x="0" y="0"/>
    </p:cViewPr>
  </p:notesTextViewPr>
  <p:notesViewPr>
    <p:cSldViewPr snapToGrid="0" showGuides="1">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zh-TW" altLang="en-US" dirty="0">
              <a:latin typeface="Microsoft JhengHei UI" panose="020B0604030504040204" pitchFamily="34" charset="-120"/>
              <a:ea typeface="Microsoft JhengHei UI" panose="020B0604030504040204" pitchFamily="34" charset="-120"/>
            </a:endParaRPr>
          </a:p>
        </p:txBody>
      </p:sp>
      <p:sp>
        <p:nvSpPr>
          <p:cNvPr id="3" name="日期預留位置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96AFA9A-7D3E-42CC-927E-F23DCCD6D484}" type="datetime2">
              <a:rPr lang="zh-TW" altLang="en-US" smtClean="0">
                <a:latin typeface="Microsoft JhengHei UI" panose="020B0604030504040204" pitchFamily="34" charset="-120"/>
                <a:ea typeface="Microsoft JhengHei UI" panose="020B0604030504040204" pitchFamily="34" charset="-120"/>
              </a:rPr>
              <a:t>2018年6月14日</a:t>
            </a:fld>
            <a:endParaRPr lang="zh-TW" altLang="en-US" dirty="0">
              <a:latin typeface="Microsoft JhengHei UI" panose="020B0604030504040204" pitchFamily="34" charset="-120"/>
              <a:ea typeface="Microsoft JhengHei UI" panose="020B0604030504040204" pitchFamily="34" charset="-120"/>
            </a:endParaRPr>
          </a:p>
        </p:txBody>
      </p:sp>
      <p:sp>
        <p:nvSpPr>
          <p:cNvPr id="4" name="頁尾預留位置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zh-TW" altLang="en-US" dirty="0">
              <a:latin typeface="Microsoft JhengHei UI" panose="020B0604030504040204" pitchFamily="34" charset="-120"/>
              <a:ea typeface="Microsoft JhengHei UI" panose="020B0604030504040204" pitchFamily="34" charset="-120"/>
            </a:endParaRPr>
          </a:p>
        </p:txBody>
      </p:sp>
      <p:sp>
        <p:nvSpPr>
          <p:cNvPr id="5" name="投影片編號預留位置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4E50CC-F33A-4EF4-9F12-93EC4A21A0CF}" type="slidenum">
              <a:rPr lang="en-US" altLang="zh-TW" smtClean="0">
                <a:latin typeface="Microsoft JhengHei UI" panose="020B0604030504040204" pitchFamily="34" charset="-120"/>
                <a:ea typeface="Microsoft JhengHei UI" panose="020B0604030504040204" pitchFamily="34" charset="-120"/>
              </a:rPr>
              <a:t>‹#›</a:t>
            </a:fld>
            <a:endParaRPr lang="zh-TW" altLang="en-US"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JhengHei UI" panose="020B0604030504040204" pitchFamily="34" charset="-120"/>
                <a:ea typeface="Microsoft JhengHei UI" panose="020B0604030504040204" pitchFamily="34" charset="-120"/>
              </a:defRPr>
            </a:lvl1pPr>
          </a:lstStyle>
          <a:p>
            <a:endParaRPr lang="zh-TW" altLang="en-US" dirty="0"/>
          </a:p>
        </p:txBody>
      </p:sp>
      <p:sp>
        <p:nvSpPr>
          <p:cNvPr id="3" name="日期預留位置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JhengHei UI" panose="020B0604030504040204" pitchFamily="34" charset="-120"/>
                <a:ea typeface="Microsoft JhengHei UI" panose="020B0604030504040204" pitchFamily="34" charset="-120"/>
              </a:defRPr>
            </a:lvl1pPr>
          </a:lstStyle>
          <a:p>
            <a:fld id="{71311F18-D970-4D7B-B098-1E7546817641}" type="datetime2">
              <a:rPr lang="zh-TW" altLang="en-US" smtClean="0"/>
              <a:pPr/>
              <a:t>2018年6月14日</a:t>
            </a:fld>
            <a:endParaRPr lang="zh-TW" altLang="en-US" dirty="0"/>
          </a:p>
        </p:txBody>
      </p:sp>
      <p:sp>
        <p:nvSpPr>
          <p:cNvPr id="4" name="投影片影像預留位置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zh-TW" altLang="en-US" dirty="0"/>
          </a:p>
        </p:txBody>
      </p:sp>
      <p:sp>
        <p:nvSpPr>
          <p:cNvPr id="5" name="備忘稿預留位置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TW" altLang="en-US" dirty="0"/>
              <a:t>按一下以編輯母片文字樣式</a:t>
            </a:r>
          </a:p>
          <a:p>
            <a:pPr lvl="1" rtl="0"/>
            <a:r>
              <a:rPr lang="zh-TW" altLang="en-US" dirty="0"/>
              <a:t>第二層</a:t>
            </a:r>
          </a:p>
          <a:p>
            <a:pPr lvl="2" rtl="0"/>
            <a:r>
              <a:rPr lang="zh-TW" altLang="en-US" dirty="0"/>
              <a:t>第三層</a:t>
            </a:r>
          </a:p>
          <a:p>
            <a:pPr lvl="3" rtl="0"/>
            <a:r>
              <a:rPr lang="zh-TW" altLang="en-US" dirty="0"/>
              <a:t>第四層</a:t>
            </a:r>
          </a:p>
          <a:p>
            <a:pPr lvl="4" rtl="0"/>
            <a:r>
              <a:rPr lang="zh-TW" altLang="en-US" dirty="0"/>
              <a:t>第五層</a:t>
            </a:r>
          </a:p>
        </p:txBody>
      </p:sp>
      <p:sp>
        <p:nvSpPr>
          <p:cNvPr id="6" name="頁尾預留位置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JhengHei UI" panose="020B0604030504040204" pitchFamily="34" charset="-120"/>
                <a:ea typeface="Microsoft JhengHei UI" panose="020B0604030504040204" pitchFamily="34" charset="-120"/>
              </a:defRPr>
            </a:lvl1pPr>
          </a:lstStyle>
          <a:p>
            <a:endParaRPr lang="zh-TW" altLang="en-US" dirty="0"/>
          </a:p>
        </p:txBody>
      </p:sp>
      <p:sp>
        <p:nvSpPr>
          <p:cNvPr id="7" name="投影片編號預留位置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JhengHei UI" panose="020B0604030504040204" pitchFamily="34" charset="-120"/>
                <a:ea typeface="Microsoft JhengHei UI" panose="020B0604030504040204" pitchFamily="34" charset="-120"/>
              </a:defRPr>
            </a:lvl1pPr>
          </a:lstStyle>
          <a:p>
            <a:fld id="{32674CE4-FBD8-4481-AEFB-CA53E599A745}" type="slidenum">
              <a:rPr lang="en-US" altLang="zh-TW" smtClean="0"/>
              <a:pPr/>
              <a:t>‹#›</a:t>
            </a:fld>
            <a:endParaRPr lang="zh-TW" altLang="en-US"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1pPr>
    <a:lvl2pPr marL="4572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2pPr>
    <a:lvl3pPr marL="9144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3pPr>
    <a:lvl4pPr marL="13716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4pPr>
    <a:lvl5pPr marL="18288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p:sp>
      <p:sp>
        <p:nvSpPr>
          <p:cNvPr id="3" name="備忘稿預留位置 2"/>
          <p:cNvSpPr>
            <a:spLocks noGrp="1"/>
          </p:cNvSpPr>
          <p:nvPr>
            <p:ph type="body" idx="1"/>
          </p:nvPr>
        </p:nvSpPr>
        <p:spPr/>
        <p:txBody>
          <a:bodyPr rtlCol="0"/>
          <a:lstStyle/>
          <a:p>
            <a:pPr rtl="0"/>
            <a:endParaRPr lang="zh-TW" altLang="en-US" dirty="0"/>
          </a:p>
        </p:txBody>
      </p:sp>
      <p:sp>
        <p:nvSpPr>
          <p:cNvPr id="4" name="投影片編號預留位置 3"/>
          <p:cNvSpPr>
            <a:spLocks noGrp="1"/>
          </p:cNvSpPr>
          <p:nvPr>
            <p:ph type="sldNum" sz="quarter" idx="10"/>
          </p:nvPr>
        </p:nvSpPr>
        <p:spPr/>
        <p:txBody>
          <a:bodyPr rtlCol="0"/>
          <a:lstStyle/>
          <a:p>
            <a:pPr rtl="0"/>
            <a:fld id="{32674CE4-FBD8-4481-AEFB-CA53E599A745}" type="slidenum">
              <a:rPr lang="en-US" altLang="zh-TW" smtClean="0"/>
              <a:t>1</a:t>
            </a:fld>
            <a:endParaRPr lang="zh-TW" altLang="en-US" dirty="0"/>
          </a:p>
        </p:txBody>
      </p:sp>
    </p:spTree>
    <p:extLst>
      <p:ext uri="{BB962C8B-B14F-4D97-AF65-F5344CB8AC3E}">
        <p14:creationId xmlns:p14="http://schemas.microsoft.com/office/powerpoint/2010/main" val="214797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就以</a:t>
            </a:r>
            <a:r>
              <a:rPr lang="zh-TW" altLang="en-US" sz="1200" dirty="0"/>
              <a:t>「</a:t>
            </a:r>
            <a:r>
              <a:rPr lang="zh-TW" altLang="zh-TW" sz="1200" dirty="0"/>
              <a:t>指出主旨大意與隱含文意</a:t>
            </a:r>
            <a:r>
              <a:rPr lang="zh-TW" altLang="en-US" sz="1200" dirty="0"/>
              <a:t>」來說，和</a:t>
            </a:r>
            <a:r>
              <a:rPr lang="en-US" altLang="zh-TW" sz="1200" dirty="0"/>
              <a:t>A, B, C</a:t>
            </a:r>
            <a:r>
              <a:rPr lang="zh-TW" altLang="en-US" sz="1200" dirty="0"/>
              <a:t>三個等級交叉算，就有</a:t>
            </a:r>
            <a:r>
              <a:rPr lang="en-US" altLang="zh-TW" sz="1200" dirty="0"/>
              <a:t>21</a:t>
            </a:r>
            <a:r>
              <a:rPr lang="zh-TW" altLang="en-US" sz="1200" dirty="0"/>
              <a:t>個評量目標。</a:t>
            </a:r>
            <a:endParaRPr lang="en-US" altLang="zh-TW" sz="1200" dirty="0"/>
          </a:p>
        </p:txBody>
      </p:sp>
      <p:sp>
        <p:nvSpPr>
          <p:cNvPr id="4" name="投影片編號版面配置區 3"/>
          <p:cNvSpPr>
            <a:spLocks noGrp="1"/>
          </p:cNvSpPr>
          <p:nvPr>
            <p:ph type="sldNum" sz="quarter" idx="10"/>
          </p:nvPr>
        </p:nvSpPr>
        <p:spPr/>
        <p:txBody>
          <a:bodyPr/>
          <a:lstStyle/>
          <a:p>
            <a:fld id="{6BB98AFB-CB0D-4DFE-87B9-B4B0D0DE73CD}" type="slidenum">
              <a:rPr lang="en-US" altLang="zh-TW" smtClean="0"/>
              <a:pPr/>
              <a:t>22</a:t>
            </a:fld>
            <a:endParaRPr lang="zh-TW" altLang="en-US" dirty="0"/>
          </a:p>
        </p:txBody>
      </p:sp>
    </p:spTree>
    <p:extLst>
      <p:ext uri="{BB962C8B-B14F-4D97-AF65-F5344CB8AC3E}">
        <p14:creationId xmlns:p14="http://schemas.microsoft.com/office/powerpoint/2010/main" val="2808486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會考的試題編寫，也是參照表現標準而來。</a:t>
            </a:r>
          </a:p>
        </p:txBody>
      </p:sp>
      <p:sp>
        <p:nvSpPr>
          <p:cNvPr id="4" name="投影片編號版面配置區 3"/>
          <p:cNvSpPr>
            <a:spLocks noGrp="1"/>
          </p:cNvSpPr>
          <p:nvPr>
            <p:ph type="sldNum" sz="quarter" idx="10"/>
          </p:nvPr>
        </p:nvSpPr>
        <p:spPr/>
        <p:txBody>
          <a:bodyPr/>
          <a:lstStyle/>
          <a:p>
            <a:fld id="{6BB98AFB-CB0D-4DFE-87B9-B4B0D0DE73CD}" type="slidenum">
              <a:rPr lang="en-US" altLang="zh-TW" smtClean="0"/>
              <a:pPr/>
              <a:t>23</a:t>
            </a:fld>
            <a:endParaRPr lang="zh-TW" altLang="en-US" dirty="0"/>
          </a:p>
        </p:txBody>
      </p:sp>
    </p:spTree>
    <p:extLst>
      <p:ext uri="{BB962C8B-B14F-4D97-AF65-F5344CB8AC3E}">
        <p14:creationId xmlns:p14="http://schemas.microsoft.com/office/powerpoint/2010/main" val="3891936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在「取材說明」中明確揭示四個要項：</a:t>
            </a:r>
            <a:endParaRPr lang="en-US" altLang="zh-TW" dirty="0"/>
          </a:p>
          <a:p>
            <a:pPr marL="228600" indent="-228600">
              <a:buAutoNum type="arabicParenBoth"/>
            </a:pPr>
            <a:r>
              <a:rPr lang="zh-TW" altLang="en-US" dirty="0"/>
              <a:t>是課本知識的轉移</a:t>
            </a:r>
            <a:r>
              <a:rPr lang="zh-TW" altLang="en-US" dirty="0">
                <a:sym typeface="Wingdings" panose="05000000000000000000" pitchFamily="2" charset="2"/>
              </a:rPr>
              <a:t>；</a:t>
            </a:r>
            <a:endParaRPr lang="en-US" altLang="zh-TW" dirty="0">
              <a:sym typeface="Wingdings" panose="05000000000000000000" pitchFamily="2" charset="2"/>
            </a:endParaRPr>
          </a:p>
          <a:p>
            <a:pPr marL="228600" indent="-228600">
              <a:buAutoNum type="arabicParenBoth"/>
            </a:pPr>
            <a:r>
              <a:rPr lang="zh-TW" altLang="en-US" dirty="0">
                <a:sym typeface="Wingdings" panose="05000000000000000000" pitchFamily="2" charset="2"/>
              </a:rPr>
              <a:t>即便是跨領域知識，亦不影響作答。即本文內容是作答的唯一訊息來源；</a:t>
            </a:r>
            <a:endParaRPr lang="en-US" altLang="zh-TW" dirty="0">
              <a:sym typeface="Wingdings" panose="05000000000000000000" pitchFamily="2" charset="2"/>
            </a:endParaRPr>
          </a:p>
          <a:p>
            <a:pPr marL="228600" indent="-228600">
              <a:buAutoNum type="arabicParenBoth"/>
            </a:pPr>
            <a:r>
              <a:rPr lang="zh-TW" altLang="en-US" dirty="0">
                <a:sym typeface="Wingdings" panose="05000000000000000000" pitchFamily="2" charset="2"/>
              </a:rPr>
              <a:t>學生在作答的同時，亦可獲取新知，並藉以提供作答動機；</a:t>
            </a:r>
            <a:endParaRPr lang="en-US" altLang="zh-TW" dirty="0">
              <a:sym typeface="Wingdings" panose="05000000000000000000" pitchFamily="2" charset="2"/>
            </a:endParaRPr>
          </a:p>
          <a:p>
            <a:pPr marL="228600" indent="-228600">
              <a:buAutoNum type="arabicParenBoth"/>
            </a:pPr>
            <a:r>
              <a:rPr lang="zh-TW" altLang="en-US" dirty="0">
                <a:sym typeface="Wingdings" panose="05000000000000000000" pitchFamily="2" charset="2"/>
              </a:rPr>
              <a:t>提升認知能力。</a:t>
            </a:r>
            <a:endParaRPr lang="zh-TW" altLang="en-US" dirty="0"/>
          </a:p>
        </p:txBody>
      </p:sp>
      <p:sp>
        <p:nvSpPr>
          <p:cNvPr id="4" name="投影片編號版面配置區 3"/>
          <p:cNvSpPr>
            <a:spLocks noGrp="1"/>
          </p:cNvSpPr>
          <p:nvPr>
            <p:ph type="sldNum" sz="quarter" idx="10"/>
          </p:nvPr>
        </p:nvSpPr>
        <p:spPr/>
        <p:txBody>
          <a:bodyPr/>
          <a:lstStyle/>
          <a:p>
            <a:fld id="{6BB98AFB-CB0D-4DFE-87B9-B4B0D0DE73CD}" type="slidenum">
              <a:rPr lang="en-US" altLang="zh-TW" smtClean="0"/>
              <a:pPr/>
              <a:t>25</a:t>
            </a:fld>
            <a:endParaRPr lang="zh-TW" altLang="en-US" dirty="0"/>
          </a:p>
        </p:txBody>
      </p:sp>
    </p:spTree>
    <p:extLst>
      <p:ext uri="{BB962C8B-B14F-4D97-AF65-F5344CB8AC3E}">
        <p14:creationId xmlns:p14="http://schemas.microsoft.com/office/powerpoint/2010/main" val="3571207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zh-TW" altLang="en-US" dirty="0"/>
              <a:t>每一題除了都有明確的評量目標外，亦參照標準本位評量閱讀表現標準設計試題：「文意理解」之「</a:t>
            </a:r>
            <a:r>
              <a:rPr lang="zh-TW" altLang="zh-TW" sz="1200" kern="1200" dirty="0">
                <a:solidFill>
                  <a:schemeClr val="tx1"/>
                </a:solidFill>
                <a:effectLst/>
                <a:latin typeface="細明體" panose="02020509000000000000" pitchFamily="49" charset="-120"/>
                <a:ea typeface="細明體" panose="02020509000000000000" pitchFamily="49" charset="-120"/>
                <a:cs typeface="+mn-cs"/>
              </a:rPr>
              <a:t>指出主旨大意與隱含文意</a:t>
            </a:r>
            <a:r>
              <a:rPr lang="zh-TW" altLang="en-US" sz="1200" kern="1200" dirty="0">
                <a:solidFill>
                  <a:schemeClr val="tx1"/>
                </a:solidFill>
                <a:effectLst/>
                <a:latin typeface="細明體" panose="02020509000000000000" pitchFamily="49" charset="-120"/>
                <a:ea typeface="細明體" panose="02020509000000000000" pitchFamily="49" charset="-120"/>
                <a:cs typeface="+mn-cs"/>
              </a:rPr>
              <a:t>」。</a:t>
            </a:r>
            <a:endParaRPr lang="en-US" altLang="zh-TW" sz="1200" kern="1200" dirty="0">
              <a:solidFill>
                <a:schemeClr val="tx1"/>
              </a:solidFill>
              <a:effectLst/>
              <a:latin typeface="細明體" panose="02020509000000000000" pitchFamily="49" charset="-120"/>
              <a:ea typeface="細明體" panose="02020509000000000000" pitchFamily="49" charset="-120"/>
              <a:cs typeface="+mn-cs"/>
            </a:endParaRPr>
          </a:p>
          <a:p>
            <a:pPr marL="228600" indent="-228600">
              <a:buAutoNum type="arabicPeriod"/>
            </a:pPr>
            <a:r>
              <a:rPr lang="zh-TW" altLang="en-US" sz="1200" kern="1200" dirty="0">
                <a:solidFill>
                  <a:schemeClr val="tx1"/>
                </a:solidFill>
                <a:effectLst/>
                <a:latin typeface="細明體" panose="02020509000000000000" pitchFamily="49" charset="-120"/>
                <a:ea typeface="細明體" panose="02020509000000000000" pitchFamily="49" charset="-120"/>
                <a:cs typeface="+mn-cs"/>
              </a:rPr>
              <a:t>每一題都有對應的「學習內容」與「學習表現」。</a:t>
            </a:r>
            <a:endParaRPr lang="zh-TW" altLang="en-US" dirty="0"/>
          </a:p>
        </p:txBody>
      </p:sp>
      <p:sp>
        <p:nvSpPr>
          <p:cNvPr id="4" name="投影片編號版面配置區 3"/>
          <p:cNvSpPr>
            <a:spLocks noGrp="1"/>
          </p:cNvSpPr>
          <p:nvPr>
            <p:ph type="sldNum" sz="quarter" idx="10"/>
          </p:nvPr>
        </p:nvSpPr>
        <p:spPr/>
        <p:txBody>
          <a:bodyPr/>
          <a:lstStyle/>
          <a:p>
            <a:fld id="{6BB98AFB-CB0D-4DFE-87B9-B4B0D0DE73CD}" type="slidenum">
              <a:rPr lang="en-US" altLang="zh-TW" smtClean="0"/>
              <a:pPr/>
              <a:t>26</a:t>
            </a:fld>
            <a:endParaRPr lang="zh-TW" altLang="en-US" dirty="0"/>
          </a:p>
        </p:txBody>
      </p:sp>
    </p:spTree>
    <p:extLst>
      <p:ext uri="{BB962C8B-B14F-4D97-AF65-F5344CB8AC3E}">
        <p14:creationId xmlns:p14="http://schemas.microsoft.com/office/powerpoint/2010/main" val="2861835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國教院所提供的該示例中，</a:t>
            </a:r>
            <a:r>
              <a:rPr lang="en-US" altLang="zh-TW" dirty="0"/>
              <a:t>A, B, C</a:t>
            </a:r>
            <a:r>
              <a:rPr lang="zh-TW" altLang="en-US" dirty="0"/>
              <a:t>三個等級能力都有呈現</a:t>
            </a:r>
          </a:p>
        </p:txBody>
      </p:sp>
      <p:sp>
        <p:nvSpPr>
          <p:cNvPr id="4" name="投影片編號版面配置區 3"/>
          <p:cNvSpPr>
            <a:spLocks noGrp="1"/>
          </p:cNvSpPr>
          <p:nvPr>
            <p:ph type="sldNum" sz="quarter" idx="10"/>
          </p:nvPr>
        </p:nvSpPr>
        <p:spPr/>
        <p:txBody>
          <a:bodyPr/>
          <a:lstStyle/>
          <a:p>
            <a:fld id="{6BB98AFB-CB0D-4DFE-87B9-B4B0D0DE73CD}" type="slidenum">
              <a:rPr lang="en-US" altLang="zh-TW" smtClean="0"/>
              <a:pPr/>
              <a:t>28</a:t>
            </a:fld>
            <a:endParaRPr lang="zh-TW" altLang="en-US" dirty="0"/>
          </a:p>
        </p:txBody>
      </p:sp>
    </p:spTree>
    <p:extLst>
      <p:ext uri="{BB962C8B-B14F-4D97-AF65-F5344CB8AC3E}">
        <p14:creationId xmlns:p14="http://schemas.microsoft.com/office/powerpoint/2010/main" val="3305755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就以</a:t>
            </a:r>
            <a:r>
              <a:rPr lang="zh-TW" altLang="en-US" sz="1200" dirty="0"/>
              <a:t>「</a:t>
            </a:r>
            <a:r>
              <a:rPr lang="zh-TW" altLang="zh-TW" sz="1200" dirty="0"/>
              <a:t>指出主旨大意與隱含文意</a:t>
            </a:r>
            <a:r>
              <a:rPr lang="zh-TW" altLang="en-US" sz="1200" dirty="0"/>
              <a:t>」來說，和</a:t>
            </a:r>
            <a:r>
              <a:rPr lang="en-US" altLang="zh-TW" sz="1200" dirty="0"/>
              <a:t>A, B, C</a:t>
            </a:r>
            <a:r>
              <a:rPr lang="zh-TW" altLang="en-US" sz="1200" dirty="0"/>
              <a:t>三個等級交叉算，就有</a:t>
            </a:r>
            <a:r>
              <a:rPr lang="en-US" altLang="zh-TW" sz="1200" dirty="0"/>
              <a:t>21</a:t>
            </a:r>
            <a:r>
              <a:rPr lang="zh-TW" altLang="en-US" sz="1200" dirty="0"/>
              <a:t>個評量目標。</a:t>
            </a:r>
            <a:endParaRPr lang="en-US" altLang="zh-TW" sz="1200" dirty="0"/>
          </a:p>
        </p:txBody>
      </p:sp>
      <p:sp>
        <p:nvSpPr>
          <p:cNvPr id="4" name="投影片編號版面配置區 3"/>
          <p:cNvSpPr>
            <a:spLocks noGrp="1"/>
          </p:cNvSpPr>
          <p:nvPr>
            <p:ph type="sldNum" sz="quarter" idx="10"/>
          </p:nvPr>
        </p:nvSpPr>
        <p:spPr/>
        <p:txBody>
          <a:bodyPr/>
          <a:lstStyle/>
          <a:p>
            <a:fld id="{6BB98AFB-CB0D-4DFE-87B9-B4B0D0DE73CD}" type="slidenum">
              <a:rPr lang="en-US" altLang="zh-TW" smtClean="0"/>
              <a:pPr/>
              <a:t>29</a:t>
            </a:fld>
            <a:endParaRPr lang="zh-TW" altLang="en-US" dirty="0"/>
          </a:p>
        </p:txBody>
      </p:sp>
    </p:spTree>
    <p:extLst>
      <p:ext uri="{BB962C8B-B14F-4D97-AF65-F5344CB8AC3E}">
        <p14:creationId xmlns:p14="http://schemas.microsoft.com/office/powerpoint/2010/main" val="3189247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2674CE4-FBD8-4481-AEFB-CA53E599A745}" type="slidenum">
              <a:rPr lang="en-US" altLang="zh-TW" smtClean="0"/>
              <a:pPr/>
              <a:t>38</a:t>
            </a:fld>
            <a:endParaRPr lang="zh-TW" altLang="en-US" dirty="0"/>
          </a:p>
        </p:txBody>
      </p:sp>
    </p:spTree>
    <p:extLst>
      <p:ext uri="{BB962C8B-B14F-4D97-AF65-F5344CB8AC3E}">
        <p14:creationId xmlns:p14="http://schemas.microsoft.com/office/powerpoint/2010/main" val="1392954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除了要避免各題間的連鎖情形外，還要考慮到誘答力。就是各選項內容，在文本裡都要有提到。光是這兩項因素加起來，就夠我們傷腦筋了。</a:t>
            </a:r>
          </a:p>
        </p:txBody>
      </p:sp>
      <p:sp>
        <p:nvSpPr>
          <p:cNvPr id="4" name="投影片編號版面配置區 3"/>
          <p:cNvSpPr>
            <a:spLocks noGrp="1"/>
          </p:cNvSpPr>
          <p:nvPr>
            <p:ph type="sldNum" sz="quarter" idx="10"/>
          </p:nvPr>
        </p:nvSpPr>
        <p:spPr/>
        <p:txBody>
          <a:bodyPr/>
          <a:lstStyle/>
          <a:p>
            <a:fld id="{6BB98AFB-CB0D-4DFE-87B9-B4B0D0DE73CD}" type="slidenum">
              <a:rPr lang="en-US" altLang="zh-TW" smtClean="0"/>
              <a:pPr/>
              <a:t>40</a:t>
            </a:fld>
            <a:endParaRPr lang="zh-TW" altLang="en-US" dirty="0"/>
          </a:p>
        </p:txBody>
      </p:sp>
    </p:spTree>
    <p:extLst>
      <p:ext uri="{BB962C8B-B14F-4D97-AF65-F5344CB8AC3E}">
        <p14:creationId xmlns:p14="http://schemas.microsoft.com/office/powerpoint/2010/main" val="3033461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「觸動連想」可以產生「題殼」效益。</a:t>
            </a:r>
          </a:p>
        </p:txBody>
      </p:sp>
      <p:sp>
        <p:nvSpPr>
          <p:cNvPr id="4" name="投影片編號版面配置區 3"/>
          <p:cNvSpPr>
            <a:spLocks noGrp="1"/>
          </p:cNvSpPr>
          <p:nvPr>
            <p:ph type="sldNum" sz="quarter" idx="10"/>
          </p:nvPr>
        </p:nvSpPr>
        <p:spPr/>
        <p:txBody>
          <a:bodyPr/>
          <a:lstStyle/>
          <a:p>
            <a:fld id="{32674CE4-FBD8-4481-AEFB-CA53E599A745}" type="slidenum">
              <a:rPr lang="en-US" altLang="zh-TW" smtClean="0"/>
              <a:pPr/>
              <a:t>45</a:t>
            </a:fld>
            <a:endParaRPr lang="zh-TW" altLang="en-US" dirty="0"/>
          </a:p>
        </p:txBody>
      </p:sp>
    </p:spTree>
    <p:extLst>
      <p:ext uri="{BB962C8B-B14F-4D97-AF65-F5344CB8AC3E}">
        <p14:creationId xmlns:p14="http://schemas.microsoft.com/office/powerpoint/2010/main" val="3528549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至此已奮鬥了</a:t>
            </a:r>
            <a:r>
              <a:rPr lang="en-US" altLang="zh-TW" dirty="0"/>
              <a:t>5</a:t>
            </a:r>
            <a:r>
              <a:rPr lang="zh-TW" altLang="en-US" dirty="0"/>
              <a:t>天</a:t>
            </a:r>
          </a:p>
        </p:txBody>
      </p:sp>
      <p:sp>
        <p:nvSpPr>
          <p:cNvPr id="4" name="投影片編號版面配置區 3"/>
          <p:cNvSpPr>
            <a:spLocks noGrp="1"/>
          </p:cNvSpPr>
          <p:nvPr>
            <p:ph type="sldNum" sz="quarter" idx="10"/>
          </p:nvPr>
        </p:nvSpPr>
        <p:spPr/>
        <p:txBody>
          <a:bodyPr/>
          <a:lstStyle/>
          <a:p>
            <a:fld id="{32674CE4-FBD8-4481-AEFB-CA53E599A745}" type="slidenum">
              <a:rPr lang="en-US" altLang="zh-TW" smtClean="0"/>
              <a:pPr/>
              <a:t>47</a:t>
            </a:fld>
            <a:endParaRPr lang="zh-TW" altLang="en-US" dirty="0"/>
          </a:p>
        </p:txBody>
      </p:sp>
    </p:spTree>
    <p:extLst>
      <p:ext uri="{BB962C8B-B14F-4D97-AF65-F5344CB8AC3E}">
        <p14:creationId xmlns:p14="http://schemas.microsoft.com/office/powerpoint/2010/main" val="3261228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p:sp>
      <p:sp>
        <p:nvSpPr>
          <p:cNvPr id="3" name="備忘稿預留位置 2"/>
          <p:cNvSpPr>
            <a:spLocks noGrp="1"/>
          </p:cNvSpPr>
          <p:nvPr>
            <p:ph type="body" idx="1"/>
          </p:nvPr>
        </p:nvSpPr>
        <p:spPr/>
        <p:txBody>
          <a:bodyPr rtlCol="0"/>
          <a:lstStyle/>
          <a:p>
            <a:pPr marL="0" indent="0" rtl="0">
              <a:buFont typeface="Arial" panose="020B0604020202020204" pitchFamily="34" charset="0"/>
              <a:buNone/>
            </a:pPr>
            <a:endParaRPr lang="zh-TW" altLang="en-US" sz="1000" dirty="0"/>
          </a:p>
        </p:txBody>
      </p:sp>
      <p:sp>
        <p:nvSpPr>
          <p:cNvPr id="4" name="投影片編號預留位置 3"/>
          <p:cNvSpPr>
            <a:spLocks noGrp="1"/>
          </p:cNvSpPr>
          <p:nvPr>
            <p:ph type="sldNum" sz="quarter" idx="10"/>
          </p:nvPr>
        </p:nvSpPr>
        <p:spPr/>
        <p:txBody>
          <a:bodyPr rtlCol="0"/>
          <a:lstStyle/>
          <a:p>
            <a:pPr rtl="0"/>
            <a:fld id="{CF2FD335-6D8E-486A-8F5F-DFC7325903FF}" type="slidenum">
              <a:rPr lang="en-US" altLang="zh-TW" smtClean="0"/>
              <a:t>4</a:t>
            </a:fld>
            <a:endParaRPr lang="zh-TW" altLang="en-US" dirty="0"/>
          </a:p>
        </p:txBody>
      </p:sp>
    </p:spTree>
    <p:extLst>
      <p:ext uri="{BB962C8B-B14F-4D97-AF65-F5344CB8AC3E}">
        <p14:creationId xmlns:p14="http://schemas.microsoft.com/office/powerpoint/2010/main" val="118867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不做，就永遠不會。不會，也就無法做。</a:t>
            </a:r>
            <a:r>
              <a:rPr lang="en-US" altLang="zh-TW" dirty="0"/>
              <a:t>(</a:t>
            </a:r>
            <a:r>
              <a:rPr lang="zh-TW" altLang="en-US" dirty="0"/>
              <a:t>賴聲川</a:t>
            </a:r>
            <a:r>
              <a:rPr lang="en-US" altLang="zh-TW" dirty="0"/>
              <a:t>, 2006, p. </a:t>
            </a:r>
            <a:r>
              <a:rPr lang="en-US" altLang="zh-TW"/>
              <a:t>301)</a:t>
            </a:r>
            <a:endParaRPr lang="en-US" altLang="zh-TW" dirty="0"/>
          </a:p>
        </p:txBody>
      </p:sp>
      <p:sp>
        <p:nvSpPr>
          <p:cNvPr id="4" name="投影片編號版面配置區 3"/>
          <p:cNvSpPr>
            <a:spLocks noGrp="1"/>
          </p:cNvSpPr>
          <p:nvPr>
            <p:ph type="sldNum" sz="quarter" idx="10"/>
          </p:nvPr>
        </p:nvSpPr>
        <p:spPr/>
        <p:txBody>
          <a:bodyPr/>
          <a:lstStyle/>
          <a:p>
            <a:fld id="{32674CE4-FBD8-4481-AEFB-CA53E599A745}" type="slidenum">
              <a:rPr lang="en-US" altLang="zh-TW" smtClean="0"/>
              <a:pPr/>
              <a:t>60</a:t>
            </a:fld>
            <a:endParaRPr lang="zh-TW" altLang="en-US" dirty="0"/>
          </a:p>
        </p:txBody>
      </p:sp>
    </p:spTree>
    <p:extLst>
      <p:ext uri="{BB962C8B-B14F-4D97-AF65-F5344CB8AC3E}">
        <p14:creationId xmlns:p14="http://schemas.microsoft.com/office/powerpoint/2010/main" val="7273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zh-TW" altLang="en-US" dirty="0"/>
              <a:t>這是我約</a:t>
            </a:r>
            <a:r>
              <a:rPr lang="en-US" altLang="zh-TW" dirty="0"/>
              <a:t>14</a:t>
            </a:r>
            <a:r>
              <a:rPr lang="zh-TW" altLang="en-US" dirty="0"/>
              <a:t>年前寫的九年級用閱讀測驗題組。雖然我對評量的編寫有興趣，也多年負責花蓮縣的縣內基本能力檢核命題工作，但對於評量目標的對應，也都還沒有概念。</a:t>
            </a:r>
            <a:endParaRPr lang="en-US" altLang="zh-TW" dirty="0"/>
          </a:p>
          <a:p>
            <a:pPr marL="228600" indent="-228600">
              <a:buAutoNum type="arabicPeriod"/>
            </a:pPr>
            <a:r>
              <a:rPr lang="zh-TW" altLang="en-US" sz="1200" kern="1200" dirty="0">
                <a:solidFill>
                  <a:schemeClr val="tx1"/>
                </a:solidFill>
                <a:effectLst/>
                <a:latin typeface="細明體" panose="02020509000000000000" pitchFamily="49" charset="-120"/>
                <a:ea typeface="細明體" panose="02020509000000000000" pitchFamily="49" charset="-120"/>
                <a:cs typeface="+mn-cs"/>
              </a:rPr>
              <a:t>核心素養</a:t>
            </a:r>
            <a:r>
              <a:rPr lang="zh-TW" altLang="en-US" sz="1200" dirty="0"/>
              <a:t>「</a:t>
            </a:r>
            <a:r>
              <a:rPr lang="zh-TW" altLang="zh-TW" sz="1200" dirty="0"/>
              <a:t>英</a:t>
            </a:r>
            <a:r>
              <a:rPr lang="en-US" altLang="zh-TW" sz="1200" dirty="0"/>
              <a:t>-J-A2</a:t>
            </a:r>
            <a:r>
              <a:rPr lang="zh-TW" altLang="en-US" sz="1200" dirty="0"/>
              <a:t>」：</a:t>
            </a:r>
            <a:r>
              <a:rPr lang="zh-TW" altLang="zh-TW" sz="1200" kern="1200" dirty="0">
                <a:solidFill>
                  <a:schemeClr val="tx1"/>
                </a:solidFill>
                <a:effectLst/>
                <a:latin typeface="細明體" panose="02020509000000000000" pitchFamily="49" charset="-120"/>
                <a:ea typeface="細明體" panose="02020509000000000000" pitchFamily="49" charset="-120"/>
                <a:cs typeface="+mn-cs"/>
              </a:rPr>
              <a:t>具備系統性理解與推演的能力，能釐清文本訊息間的關係進行推論，並能經由訊息的比較，對國內外文化的異同有初步的</a:t>
            </a:r>
            <a:r>
              <a:rPr lang="x-none" altLang="zh-TW" sz="1200" kern="1200" dirty="0">
                <a:solidFill>
                  <a:schemeClr val="tx1"/>
                </a:solidFill>
                <a:effectLst/>
                <a:latin typeface="細明體" panose="02020509000000000000" pitchFamily="49" charset="-120"/>
                <a:ea typeface="細明體" panose="02020509000000000000" pitchFamily="49" charset="-120"/>
                <a:cs typeface="+mn-cs"/>
              </a:rPr>
              <a:t>了解</a:t>
            </a:r>
            <a:r>
              <a:rPr lang="zh-TW" altLang="zh-TW" sz="1200" kern="1200" dirty="0">
                <a:solidFill>
                  <a:schemeClr val="tx1"/>
                </a:solidFill>
                <a:effectLst/>
                <a:latin typeface="細明體" panose="02020509000000000000" pitchFamily="49" charset="-120"/>
                <a:ea typeface="細明體" panose="02020509000000000000" pitchFamily="49" charset="-120"/>
                <a:cs typeface="+mn-cs"/>
              </a:rPr>
              <a:t>。</a:t>
            </a:r>
            <a:endParaRPr lang="zh-TW" altLang="en-US" dirty="0"/>
          </a:p>
        </p:txBody>
      </p:sp>
      <p:sp>
        <p:nvSpPr>
          <p:cNvPr id="4" name="投影片編號版面配置區 3"/>
          <p:cNvSpPr>
            <a:spLocks noGrp="1"/>
          </p:cNvSpPr>
          <p:nvPr>
            <p:ph type="sldNum" sz="quarter" idx="10"/>
          </p:nvPr>
        </p:nvSpPr>
        <p:spPr/>
        <p:txBody>
          <a:bodyPr/>
          <a:lstStyle/>
          <a:p>
            <a:fld id="{6BB98AFB-CB0D-4DFE-87B9-B4B0D0DE73CD}" type="slidenum">
              <a:rPr lang="en-US" altLang="zh-TW" smtClean="0"/>
              <a:pPr/>
              <a:t>11</a:t>
            </a:fld>
            <a:endParaRPr lang="zh-TW" altLang="en-US" dirty="0"/>
          </a:p>
        </p:txBody>
      </p:sp>
    </p:spTree>
    <p:extLst>
      <p:ext uri="{BB962C8B-B14F-4D97-AF65-F5344CB8AC3E}">
        <p14:creationId xmlns:p14="http://schemas.microsoft.com/office/powerpoint/2010/main" val="2043596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「內容標準」就是「學習內容」；「表現標準」就是「學習能力表現」。</a:t>
            </a:r>
            <a:endParaRPr lang="en-US" altLang="zh-TW" dirty="0"/>
          </a:p>
        </p:txBody>
      </p:sp>
      <p:sp>
        <p:nvSpPr>
          <p:cNvPr id="4" name="投影片編號版面配置區 3"/>
          <p:cNvSpPr>
            <a:spLocks noGrp="1"/>
          </p:cNvSpPr>
          <p:nvPr>
            <p:ph type="sldNum" sz="quarter" idx="10"/>
          </p:nvPr>
        </p:nvSpPr>
        <p:spPr/>
        <p:txBody>
          <a:bodyPr/>
          <a:lstStyle/>
          <a:p>
            <a:fld id="{32674CE4-FBD8-4481-AEFB-CA53E599A745}" type="slidenum">
              <a:rPr lang="en-US" altLang="zh-TW" smtClean="0"/>
              <a:pPr/>
              <a:t>14</a:t>
            </a:fld>
            <a:endParaRPr lang="zh-TW" altLang="en-US" dirty="0"/>
          </a:p>
        </p:txBody>
      </p:sp>
    </p:spTree>
    <p:extLst>
      <p:ext uri="{BB962C8B-B14F-4D97-AF65-F5344CB8AC3E}">
        <p14:creationId xmlns:p14="http://schemas.microsoft.com/office/powerpoint/2010/main" val="3801273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a:extLst>
              <a:ext uri="{FF2B5EF4-FFF2-40B4-BE49-F238E27FC236}">
                <a16:creationId xmlns:a16="http://schemas.microsoft.com/office/drawing/2014/main" id="{7982EEDF-5A76-4538-A7D5-5ECA36901B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備忘稿版面配置區 2">
            <a:extLst>
              <a:ext uri="{FF2B5EF4-FFF2-40B4-BE49-F238E27FC236}">
                <a16:creationId xmlns:a16="http://schemas.microsoft.com/office/drawing/2014/main" id="{E8F1B0EC-4877-4773-B0EE-9641E0716D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34820" name="投影片編號版面配置區 3">
            <a:extLst>
              <a:ext uri="{FF2B5EF4-FFF2-40B4-BE49-F238E27FC236}">
                <a16:creationId xmlns:a16="http://schemas.microsoft.com/office/drawing/2014/main" id="{8958CEC3-3322-4FB6-A5F0-4D77C1DA08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F810E34-65F3-47AB-B283-D02011FBC887}" type="slidenum">
              <a:rPr kumimoji="1" lang="en-US" altLang="zh-TW" smtClean="0">
                <a:latin typeface="Times New Roman" panose="02020603050405020304" pitchFamily="18" charset="0"/>
              </a:rPr>
              <a:pPr/>
              <a:t>16</a:t>
            </a:fld>
            <a:endParaRPr kumimoji="1" lang="en-US" altLang="zh-TW">
              <a:latin typeface="Times New Roman" panose="02020603050405020304" pitchFamily="18" charset="0"/>
            </a:endParaRPr>
          </a:p>
        </p:txBody>
      </p:sp>
    </p:spTree>
    <p:extLst>
      <p:ext uri="{BB962C8B-B14F-4D97-AF65-F5344CB8AC3E}">
        <p14:creationId xmlns:p14="http://schemas.microsoft.com/office/powerpoint/2010/main" val="3831626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zh-TW" altLang="en-US" dirty="0"/>
              <a:t>「內容標準」裡，除了中間橫列者外，還分為「字詞句構」、「文意理解」兩個次主題。</a:t>
            </a:r>
            <a:endParaRPr lang="en-US" altLang="zh-TW" dirty="0"/>
          </a:p>
          <a:p>
            <a:pPr marL="228600" indent="-228600">
              <a:buAutoNum type="arabicPeriod"/>
            </a:pPr>
            <a:r>
              <a:rPr lang="zh-TW" altLang="en-US" dirty="0"/>
              <a:t>「字詞句構」是屬於基礎的</a:t>
            </a:r>
            <a:r>
              <a:rPr lang="zh-TW" altLang="zh-TW" sz="1200" dirty="0">
                <a:solidFill>
                  <a:srgbClr val="FF0000"/>
                </a:solidFill>
              </a:rPr>
              <a:t>語言知識</a:t>
            </a:r>
            <a:r>
              <a:rPr lang="zh-TW" altLang="en-US" dirty="0"/>
              <a:t>知識，不在今天的討論焦點。</a:t>
            </a:r>
          </a:p>
        </p:txBody>
      </p:sp>
      <p:sp>
        <p:nvSpPr>
          <p:cNvPr id="4" name="投影片編號版面配置區 3"/>
          <p:cNvSpPr>
            <a:spLocks noGrp="1"/>
          </p:cNvSpPr>
          <p:nvPr>
            <p:ph type="sldNum" sz="quarter" idx="10"/>
          </p:nvPr>
        </p:nvSpPr>
        <p:spPr/>
        <p:txBody>
          <a:bodyPr/>
          <a:lstStyle/>
          <a:p>
            <a:fld id="{32674CE4-FBD8-4481-AEFB-CA53E599A745}" type="slidenum">
              <a:rPr lang="en-US" altLang="zh-TW" smtClean="0"/>
              <a:pPr/>
              <a:t>17</a:t>
            </a:fld>
            <a:endParaRPr lang="zh-TW" altLang="en-US" dirty="0"/>
          </a:p>
        </p:txBody>
      </p:sp>
    </p:spTree>
    <p:extLst>
      <p:ext uri="{BB962C8B-B14F-4D97-AF65-F5344CB8AC3E}">
        <p14:creationId xmlns:p14="http://schemas.microsoft.com/office/powerpoint/2010/main" val="937946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因「指出明確敍述的訊息」是現行在學校裡最常見的評量目標，故不列入今天討論焦點。</a:t>
            </a:r>
          </a:p>
        </p:txBody>
      </p:sp>
      <p:sp>
        <p:nvSpPr>
          <p:cNvPr id="4" name="投影片編號版面配置區 3"/>
          <p:cNvSpPr>
            <a:spLocks noGrp="1"/>
          </p:cNvSpPr>
          <p:nvPr>
            <p:ph type="sldNum" sz="quarter" idx="10"/>
          </p:nvPr>
        </p:nvSpPr>
        <p:spPr/>
        <p:txBody>
          <a:bodyPr/>
          <a:lstStyle/>
          <a:p>
            <a:fld id="{6BB98AFB-CB0D-4DFE-87B9-B4B0D0DE73CD}" type="slidenum">
              <a:rPr lang="en-US" altLang="zh-TW" smtClean="0"/>
              <a:pPr/>
              <a:t>18</a:t>
            </a:fld>
            <a:endParaRPr lang="zh-TW" altLang="en-US" dirty="0"/>
          </a:p>
        </p:txBody>
      </p:sp>
    </p:spTree>
    <p:extLst>
      <p:ext uri="{BB962C8B-B14F-4D97-AF65-F5344CB8AC3E}">
        <p14:creationId xmlns:p14="http://schemas.microsoft.com/office/powerpoint/2010/main" val="943990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「適切的動詞時態」留在第三節討論</a:t>
            </a:r>
          </a:p>
        </p:txBody>
      </p:sp>
      <p:sp>
        <p:nvSpPr>
          <p:cNvPr id="4" name="投影片編號版面配置區 3"/>
          <p:cNvSpPr>
            <a:spLocks noGrp="1"/>
          </p:cNvSpPr>
          <p:nvPr>
            <p:ph type="sldNum" sz="quarter" idx="10"/>
          </p:nvPr>
        </p:nvSpPr>
        <p:spPr/>
        <p:txBody>
          <a:bodyPr/>
          <a:lstStyle/>
          <a:p>
            <a:fld id="{32674CE4-FBD8-4481-AEFB-CA53E599A745}" type="slidenum">
              <a:rPr lang="en-US" altLang="zh-TW" smtClean="0"/>
              <a:pPr/>
              <a:t>19</a:t>
            </a:fld>
            <a:endParaRPr lang="zh-TW" altLang="en-US" dirty="0"/>
          </a:p>
        </p:txBody>
      </p:sp>
    </p:spTree>
    <p:extLst>
      <p:ext uri="{BB962C8B-B14F-4D97-AF65-F5344CB8AC3E}">
        <p14:creationId xmlns:p14="http://schemas.microsoft.com/office/powerpoint/2010/main" val="1847566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我出過最難出的試題。光是各選項的誘答</a:t>
            </a:r>
            <a:r>
              <a:rPr lang="en-US" altLang="zh-TW" dirty="0"/>
              <a:t>+</a:t>
            </a:r>
            <a:r>
              <a:rPr lang="zh-TW" altLang="en-US" dirty="0"/>
              <a:t>選項的長度，就足夠讓你傷腦筋了。</a:t>
            </a:r>
          </a:p>
        </p:txBody>
      </p:sp>
      <p:sp>
        <p:nvSpPr>
          <p:cNvPr id="4" name="投影片編號版面配置區 3"/>
          <p:cNvSpPr>
            <a:spLocks noGrp="1"/>
          </p:cNvSpPr>
          <p:nvPr>
            <p:ph type="sldNum" sz="quarter" idx="10"/>
          </p:nvPr>
        </p:nvSpPr>
        <p:spPr/>
        <p:txBody>
          <a:bodyPr/>
          <a:lstStyle/>
          <a:p>
            <a:fld id="{32674CE4-FBD8-4481-AEFB-CA53E599A745}" type="slidenum">
              <a:rPr lang="en-US" altLang="zh-TW" smtClean="0"/>
              <a:pPr/>
              <a:t>20</a:t>
            </a:fld>
            <a:endParaRPr lang="zh-TW" altLang="en-US" dirty="0"/>
          </a:p>
        </p:txBody>
      </p:sp>
    </p:spTree>
    <p:extLst>
      <p:ext uri="{BB962C8B-B14F-4D97-AF65-F5344CB8AC3E}">
        <p14:creationId xmlns:p14="http://schemas.microsoft.com/office/powerpoint/2010/main" val="3152785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9" name="矩形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zh-TW" altLang="en-US" sz="1800" dirty="0">
              <a:latin typeface="Microsoft JhengHei UI" panose="020B0604030504040204" pitchFamily="34" charset="-120"/>
              <a:ea typeface="Microsoft JhengHei UI" panose="020B0604030504040204" pitchFamily="34" charset="-120"/>
            </a:endParaRPr>
          </a:p>
        </p:txBody>
      </p:sp>
      <p:sp>
        <p:nvSpPr>
          <p:cNvPr id="23" name="矩形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zh-TW" altLang="en-US" sz="1800" dirty="0">
              <a:latin typeface="Microsoft JhengHei UI" panose="020B0604030504040204" pitchFamily="34" charset="-120"/>
              <a:ea typeface="Microsoft JhengHei UI" panose="020B0604030504040204" pitchFamily="34" charset="-120"/>
            </a:endParaRPr>
          </a:p>
        </p:txBody>
      </p:sp>
      <p:sp>
        <p:nvSpPr>
          <p:cNvPr id="24" name="矩形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zh-TW" altLang="en-US" sz="1800" dirty="0">
              <a:latin typeface="Microsoft JhengHei UI" panose="020B0604030504040204" pitchFamily="34" charset="-120"/>
              <a:ea typeface="Microsoft JhengHei UI" panose="020B0604030504040204" pitchFamily="34" charset="-120"/>
            </a:endParaRPr>
          </a:p>
        </p:txBody>
      </p:sp>
      <p:sp>
        <p:nvSpPr>
          <p:cNvPr id="25" name="矩形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zh-TW" altLang="en-US" sz="1800" dirty="0">
              <a:latin typeface="Microsoft JhengHei UI" panose="020B0604030504040204" pitchFamily="34" charset="-120"/>
              <a:ea typeface="Microsoft JhengHei UI" panose="020B0604030504040204" pitchFamily="34" charset="-120"/>
            </a:endParaRPr>
          </a:p>
        </p:txBody>
      </p:sp>
      <p:sp>
        <p:nvSpPr>
          <p:cNvPr id="26" name="矩形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zh-TW" altLang="en-US" sz="1800" dirty="0">
              <a:latin typeface="Microsoft JhengHei UI" panose="020B0604030504040204" pitchFamily="34" charset="-120"/>
              <a:ea typeface="Microsoft JhengHei UI" panose="020B0604030504040204" pitchFamily="34" charset="-120"/>
            </a:endParaRPr>
          </a:p>
        </p:txBody>
      </p:sp>
      <p:sp>
        <p:nvSpPr>
          <p:cNvPr id="27" name="矩形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zh-TW" altLang="en-US" sz="1800" dirty="0">
              <a:latin typeface="Microsoft JhengHei UI" panose="020B0604030504040204" pitchFamily="34" charset="-120"/>
              <a:ea typeface="Microsoft JhengHei UI" panose="020B0604030504040204" pitchFamily="34" charset="-120"/>
            </a:endParaRPr>
          </a:p>
        </p:txBody>
      </p:sp>
      <p:sp useBgFill="1">
        <p:nvSpPr>
          <p:cNvPr id="30" name="圓角矩形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zh-TW" altLang="en-US" sz="1800" dirty="0">
              <a:latin typeface="Microsoft JhengHei UI" panose="020B0604030504040204" pitchFamily="34" charset="-120"/>
              <a:ea typeface="Microsoft JhengHei UI" panose="020B0604030504040204" pitchFamily="34" charset="-120"/>
            </a:endParaRPr>
          </a:p>
        </p:txBody>
      </p:sp>
      <p:sp useBgFill="1">
        <p:nvSpPr>
          <p:cNvPr id="31" name="圓角矩形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zh-TW" altLang="en-US" sz="1800" dirty="0">
              <a:latin typeface="Microsoft JhengHei UI" panose="020B0604030504040204" pitchFamily="34" charset="-120"/>
              <a:ea typeface="Microsoft JhengHei UI" panose="020B0604030504040204" pitchFamily="34" charset="-120"/>
            </a:endParaRPr>
          </a:p>
        </p:txBody>
      </p:sp>
      <p:sp>
        <p:nvSpPr>
          <p:cNvPr id="7" name="矩形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zh-TW" altLang="en-US" sz="1800" dirty="0">
              <a:latin typeface="Microsoft JhengHei UI" panose="020B0604030504040204" pitchFamily="34" charset="-120"/>
              <a:ea typeface="Microsoft JhengHei UI" panose="020B0604030504040204" pitchFamily="34" charset="-120"/>
            </a:endParaRPr>
          </a:p>
        </p:txBody>
      </p:sp>
      <p:sp>
        <p:nvSpPr>
          <p:cNvPr id="10" name="矩形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zh-TW" altLang="en-US" sz="1800" dirty="0">
              <a:latin typeface="Microsoft JhengHei UI" panose="020B0604030504040204" pitchFamily="34" charset="-120"/>
              <a:ea typeface="Microsoft JhengHei UI" panose="020B0604030504040204" pitchFamily="34" charset="-120"/>
            </a:endParaRPr>
          </a:p>
        </p:txBody>
      </p:sp>
      <p:sp>
        <p:nvSpPr>
          <p:cNvPr id="11" name="矩形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zh-TW" altLang="en-US" sz="1800" dirty="0">
              <a:latin typeface="Microsoft JhengHei UI" panose="020B0604030504040204" pitchFamily="34" charset="-120"/>
              <a:ea typeface="Microsoft JhengHei UI" panose="020B0604030504040204" pitchFamily="34" charset="-120"/>
            </a:endParaRPr>
          </a:p>
        </p:txBody>
      </p:sp>
      <p:sp>
        <p:nvSpPr>
          <p:cNvPr id="8" name="標題 7"/>
          <p:cNvSpPr>
            <a:spLocks noGrp="1"/>
          </p:cNvSpPr>
          <p:nvPr>
            <p:ph type="ctrTitle"/>
          </p:nvPr>
        </p:nvSpPr>
        <p:spPr>
          <a:xfrm>
            <a:off x="609600" y="2389009"/>
            <a:ext cx="11277600" cy="1470025"/>
          </a:xfrm>
        </p:spPr>
        <p:txBody>
          <a:bodyPr rtlCol="0" anchor="b"/>
          <a:lstStyle>
            <a:lvl1pPr>
              <a:defRPr sz="4400">
                <a:solidFill>
                  <a:schemeClr val="bg1"/>
                </a:solidFill>
              </a:defRPr>
            </a:lvl1pPr>
          </a:lstStyle>
          <a:p>
            <a:pPr rtl="0"/>
            <a:r>
              <a:rPr lang="zh-TW" altLang="en-US"/>
              <a:t>按一下以編輯母片標題樣式</a:t>
            </a:r>
            <a:endParaRPr lang="zh-TW" altLang="en-US" dirty="0"/>
          </a:p>
        </p:txBody>
      </p:sp>
      <p:sp>
        <p:nvSpPr>
          <p:cNvPr id="9" name="副標題 8"/>
          <p:cNvSpPr>
            <a:spLocks noGrp="1"/>
          </p:cNvSpPr>
          <p:nvPr>
            <p:ph type="subTitle" idx="1"/>
          </p:nvPr>
        </p:nvSpPr>
        <p:spPr>
          <a:xfrm>
            <a:off x="609600" y="3899938"/>
            <a:ext cx="6604000" cy="1752600"/>
          </a:xfrm>
        </p:spPr>
        <p:txBody>
          <a:bodyPr rtlCol="0"/>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rtl="0"/>
            <a:r>
              <a:rPr lang="zh-TW" altLang="en-US"/>
              <a:t>按一下以編輯母片子標題樣式</a:t>
            </a:r>
            <a:endParaRPr lang="zh-TW" altLang="en-US" dirty="0"/>
          </a:p>
        </p:txBody>
      </p:sp>
      <p:sp>
        <p:nvSpPr>
          <p:cNvPr id="17" name="頁尾預留位置 16"/>
          <p:cNvSpPr>
            <a:spLocks noGrp="1"/>
          </p:cNvSpPr>
          <p:nvPr>
            <p:ph type="ftr" sz="quarter" idx="11"/>
          </p:nvPr>
        </p:nvSpPr>
        <p:spPr>
          <a:xfrm>
            <a:off x="7265116" y="4205288"/>
            <a:ext cx="1727200" cy="457200"/>
          </a:xfrm>
        </p:spPr>
        <p:txBody>
          <a:bodyPr rtlCol="0"/>
          <a:lstStyle>
            <a:lvl1pPr>
              <a:defRPr>
                <a:solidFill>
                  <a:schemeClr val="accent2">
                    <a:lumMod val="75000"/>
                  </a:schemeClr>
                </a:solidFill>
              </a:defRPr>
            </a:lvl1pPr>
          </a:lstStyle>
          <a:p>
            <a:pPr rtl="0"/>
            <a:r>
              <a:rPr lang="zh-TW" altLang="en-US" dirty="0"/>
              <a:t>新增頁尾</a:t>
            </a:r>
          </a:p>
        </p:txBody>
      </p:sp>
      <p:sp>
        <p:nvSpPr>
          <p:cNvPr id="28" name="日期預留位置 27"/>
          <p:cNvSpPr>
            <a:spLocks noGrp="1"/>
          </p:cNvSpPr>
          <p:nvPr>
            <p:ph type="dt" sz="half" idx="10"/>
          </p:nvPr>
        </p:nvSpPr>
        <p:spPr>
          <a:xfrm>
            <a:off x="9043832" y="4206240"/>
            <a:ext cx="1280160" cy="457200"/>
          </a:xfrm>
        </p:spPr>
        <p:txBody>
          <a:bodyPr rtlCol="0"/>
          <a:lstStyle>
            <a:lvl1pPr>
              <a:defRPr>
                <a:solidFill>
                  <a:schemeClr val="accent2">
                    <a:lumMod val="75000"/>
                  </a:schemeClr>
                </a:solidFill>
              </a:defRPr>
            </a:lvl1pPr>
          </a:lstStyle>
          <a:p>
            <a:pPr rtl="0"/>
            <a:fld id="{D680CC22-4E9F-4C64-95EA-15180CEA148A}" type="datetime2">
              <a:rPr lang="zh-TW" altLang="en-US" smtClean="0"/>
              <a:t>2018年6月14日</a:t>
            </a:fld>
            <a:endParaRPr lang="zh-TW" altLang="en-US" dirty="0"/>
          </a:p>
        </p:txBody>
      </p:sp>
      <p:sp>
        <p:nvSpPr>
          <p:cNvPr id="29" name="投影片編號預留位置 28"/>
          <p:cNvSpPr>
            <a:spLocks noGrp="1"/>
          </p:cNvSpPr>
          <p:nvPr>
            <p:ph type="sldNum" sz="quarter" idx="12"/>
          </p:nvPr>
        </p:nvSpPr>
        <p:spPr>
          <a:xfrm>
            <a:off x="11093451" y="1136"/>
            <a:ext cx="996949" cy="365760"/>
          </a:xfrm>
        </p:spPr>
        <p:txBody>
          <a:bodyPr rtlCol="0"/>
          <a:lstStyle>
            <a:lvl1pPr algn="r">
              <a:defRPr sz="1800">
                <a:solidFill>
                  <a:schemeClr val="bg1"/>
                </a:solidFill>
              </a:defRPr>
            </a:lvl1pPr>
          </a:lstStyle>
          <a:p>
            <a:pPr rtl="0"/>
            <a:fld id="{401CF334-2D5C-4859-84A6-CA7E6E43FAEB}" type="slidenum">
              <a:rPr lang="en-US" altLang="zh-TW" smtClean="0"/>
              <a:t>‹#›</a:t>
            </a:fld>
            <a:endParaRPr lang="zh-TW" altLang="en-US" dirty="0"/>
          </a:p>
        </p:txBody>
      </p:sp>
    </p:spTree>
    <p:extLst>
      <p:ext uri="{BB962C8B-B14F-4D97-AF65-F5344CB8AC3E}">
        <p14:creationId xmlns:p14="http://schemas.microsoft.com/office/powerpoint/2010/main" val="360115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a:t>按一下以編輯母片標題樣式</a:t>
            </a:r>
            <a:endParaRPr lang="zh-TW" altLang="en-US" dirty="0"/>
          </a:p>
        </p:txBody>
      </p:sp>
      <p:sp>
        <p:nvSpPr>
          <p:cNvPr id="3" name="直排文字預留位置 2"/>
          <p:cNvSpPr>
            <a:spLocks noGrp="1"/>
          </p:cNvSpPr>
          <p:nvPr>
            <p:ph type="body" orient="vert" idx="1"/>
          </p:nvPr>
        </p:nvSpPr>
        <p:spPr/>
        <p:txBody>
          <a:bodyPr vert="eaVert" rtlCol="0"/>
          <a:lstStyle>
            <a:lvl1pPr>
              <a:defRPr/>
            </a:lvl1pPr>
            <a:lvl5pPr>
              <a:defRPr/>
            </a:lvl5pPr>
          </a:lstStyle>
          <a:p>
            <a:pPr lvl="0" rtl="0" eaLnBrk="1" latinLnBrk="0" hangingPunct="1"/>
            <a:r>
              <a:rPr lang="zh-TW" altLang="en-US"/>
              <a:t>編輯母片文字樣式</a:t>
            </a:r>
          </a:p>
          <a:p>
            <a:pPr lvl="1" rtl="0" eaLnBrk="1" latinLnBrk="0" hangingPunct="1"/>
            <a:r>
              <a:rPr lang="zh-TW" altLang="en-US"/>
              <a:t>第二層</a:t>
            </a:r>
          </a:p>
          <a:p>
            <a:pPr lvl="2" rtl="0" eaLnBrk="1" latinLnBrk="0" hangingPunct="1"/>
            <a:r>
              <a:rPr lang="zh-TW" altLang="en-US"/>
              <a:t>第三層</a:t>
            </a:r>
          </a:p>
          <a:p>
            <a:pPr lvl="3" rtl="0" eaLnBrk="1" latinLnBrk="0" hangingPunct="1"/>
            <a:r>
              <a:rPr lang="zh-TW" altLang="en-US"/>
              <a:t>第四層</a:t>
            </a:r>
          </a:p>
          <a:p>
            <a:pPr lvl="4" rtl="0" eaLnBrk="1" latinLnBrk="0" hangingPunct="1"/>
            <a:r>
              <a:rPr lang="zh-TW" altLang="en-US"/>
              <a:t>第五層</a:t>
            </a:r>
            <a:endParaRPr kumimoji="0" lang="zh-TW" altLang="en-US" dirty="0"/>
          </a:p>
        </p:txBody>
      </p:sp>
      <p:sp>
        <p:nvSpPr>
          <p:cNvPr id="5" name="頁尾預留位置 4"/>
          <p:cNvSpPr>
            <a:spLocks noGrp="1"/>
          </p:cNvSpPr>
          <p:nvPr>
            <p:ph type="ftr" sz="quarter" idx="11"/>
          </p:nvPr>
        </p:nvSpPr>
        <p:spPr/>
        <p:txBody>
          <a:bodyPr rtlCol="0"/>
          <a:lstStyle/>
          <a:p>
            <a:pPr rtl="0"/>
            <a:r>
              <a:rPr lang="zh-TW" altLang="en-US" dirty="0"/>
              <a:t>新增頁尾</a:t>
            </a:r>
          </a:p>
        </p:txBody>
      </p:sp>
      <p:sp>
        <p:nvSpPr>
          <p:cNvPr id="4" name="日期預留位置 3"/>
          <p:cNvSpPr>
            <a:spLocks noGrp="1"/>
          </p:cNvSpPr>
          <p:nvPr>
            <p:ph type="dt" sz="half" idx="10"/>
          </p:nvPr>
        </p:nvSpPr>
        <p:spPr/>
        <p:txBody>
          <a:bodyPr rtlCol="0"/>
          <a:lstStyle/>
          <a:p>
            <a:pPr rtl="0"/>
            <a:fld id="{75CFB655-E279-4DE7-AFF4-4A3FE36E3A57}" type="datetime2">
              <a:rPr lang="zh-TW" altLang="en-US" smtClean="0"/>
              <a:t>2018年6月14日</a:t>
            </a:fld>
            <a:endParaRPr lang="zh-TW" altLang="en-US" dirty="0"/>
          </a:p>
        </p:txBody>
      </p:sp>
      <p:sp>
        <p:nvSpPr>
          <p:cNvPr id="6" name="投影片編號預留位置 5"/>
          <p:cNvSpPr>
            <a:spLocks noGrp="1"/>
          </p:cNvSpPr>
          <p:nvPr>
            <p:ph type="sldNum" sz="quarter" idx="12"/>
          </p:nvPr>
        </p:nvSpPr>
        <p:spPr/>
        <p:txBody>
          <a:bodyPr rtlCol="0"/>
          <a:lstStyle/>
          <a:p>
            <a:pPr rtl="0"/>
            <a:fld id="{401CF334-2D5C-4859-84A6-CA7E6E43FAEB}" type="slidenum">
              <a:rPr lang="en-US" altLang="zh-TW" smtClean="0"/>
              <a:t>‹#›</a:t>
            </a:fld>
            <a:endParaRPr lang="zh-TW" altLang="en-US" dirty="0"/>
          </a:p>
        </p:txBody>
      </p:sp>
    </p:spTree>
    <p:extLst>
      <p:ext uri="{BB962C8B-B14F-4D97-AF65-F5344CB8AC3E}">
        <p14:creationId xmlns:p14="http://schemas.microsoft.com/office/powerpoint/2010/main" val="346784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hasCustomPrompt="1"/>
          </p:nvPr>
        </p:nvSpPr>
        <p:spPr>
          <a:xfrm>
            <a:off x="9042400" y="1143000"/>
            <a:ext cx="2540000" cy="5448300"/>
          </a:xfrm>
        </p:spPr>
        <p:txBody>
          <a:bodyPr vert="eaVert" rtlCol="0"/>
          <a:lstStyle>
            <a:lvl1pPr>
              <a:defRPr/>
            </a:lvl1pPr>
          </a:lstStyle>
          <a:p>
            <a:pPr rtl="0"/>
            <a:r>
              <a:rPr lang="zh-TW" altLang="en-US" dirty="0"/>
              <a:t>編輯母片標題樣式</a:t>
            </a:r>
          </a:p>
        </p:txBody>
      </p:sp>
      <p:sp>
        <p:nvSpPr>
          <p:cNvPr id="3" name="直排文字預留位置 2"/>
          <p:cNvSpPr>
            <a:spLocks noGrp="1"/>
          </p:cNvSpPr>
          <p:nvPr>
            <p:ph type="body" orient="vert" idx="1" hasCustomPrompt="1"/>
          </p:nvPr>
        </p:nvSpPr>
        <p:spPr>
          <a:xfrm>
            <a:off x="609600" y="1143000"/>
            <a:ext cx="8331200" cy="5448300"/>
          </a:xfrm>
        </p:spPr>
        <p:txBody>
          <a:bodyPr vert="eaVert" rtlCol="0"/>
          <a:lstStyle>
            <a:lvl5pPr>
              <a:defRPr/>
            </a:lvl5pPr>
          </a:lstStyle>
          <a:p>
            <a:pPr lvl="0" rtl="0" eaLnBrk="1" latinLnBrk="0" hangingPunct="1"/>
            <a:r>
              <a:rPr lang="zh-TW" altLang="en-US" dirty="0"/>
              <a:t>按一下以編輯母片文字樣式</a:t>
            </a:r>
          </a:p>
          <a:p>
            <a:pPr lvl="1" rtl="0" eaLnBrk="1" latinLnBrk="0" hangingPunct="1"/>
            <a:r>
              <a:rPr lang="zh-TW" altLang="en-US" dirty="0"/>
              <a:t>第二層</a:t>
            </a:r>
          </a:p>
          <a:p>
            <a:pPr lvl="2" rtl="0" eaLnBrk="1" latinLnBrk="0" hangingPunct="1"/>
            <a:r>
              <a:rPr lang="zh-TW" altLang="en-US" dirty="0"/>
              <a:t>第三層</a:t>
            </a:r>
          </a:p>
          <a:p>
            <a:pPr lvl="3" rtl="0" eaLnBrk="1" latinLnBrk="0" hangingPunct="1"/>
            <a:r>
              <a:rPr lang="zh-TW" altLang="en-US" dirty="0"/>
              <a:t>第四層</a:t>
            </a:r>
          </a:p>
          <a:p>
            <a:pPr lvl="4" rtl="0" eaLnBrk="1" latinLnBrk="0" hangingPunct="1"/>
            <a:r>
              <a:rPr lang="zh-TW" altLang="en-US" dirty="0"/>
              <a:t>第五層</a:t>
            </a:r>
            <a:r>
              <a:rPr lang="en-US" altLang="zh-TW" dirty="0"/>
              <a:t>a</a:t>
            </a:r>
            <a:endParaRPr kumimoji="0" lang="zh-TW" altLang="en-US" dirty="0"/>
          </a:p>
        </p:txBody>
      </p:sp>
      <p:sp>
        <p:nvSpPr>
          <p:cNvPr id="5" name="頁尾預留位置 4"/>
          <p:cNvSpPr>
            <a:spLocks noGrp="1"/>
          </p:cNvSpPr>
          <p:nvPr>
            <p:ph type="ftr" sz="quarter" idx="11"/>
          </p:nvPr>
        </p:nvSpPr>
        <p:spPr/>
        <p:txBody>
          <a:bodyPr rtlCol="0"/>
          <a:lstStyle/>
          <a:p>
            <a:pPr rtl="0"/>
            <a:r>
              <a:rPr lang="zh-TW" altLang="en-US" dirty="0"/>
              <a:t>新增頁尾</a:t>
            </a:r>
          </a:p>
        </p:txBody>
      </p:sp>
      <p:sp>
        <p:nvSpPr>
          <p:cNvPr id="4" name="日期預留位置 3"/>
          <p:cNvSpPr>
            <a:spLocks noGrp="1"/>
          </p:cNvSpPr>
          <p:nvPr>
            <p:ph type="dt" sz="half" idx="10"/>
          </p:nvPr>
        </p:nvSpPr>
        <p:spPr/>
        <p:txBody>
          <a:bodyPr rtlCol="0"/>
          <a:lstStyle/>
          <a:p>
            <a:pPr rtl="0"/>
            <a:fld id="{3F7E4AE4-EFA9-4FD9-A229-004A31E547D5}" type="datetime2">
              <a:rPr lang="zh-TW" altLang="en-US" smtClean="0"/>
              <a:t>2018年6月14日</a:t>
            </a:fld>
            <a:endParaRPr lang="zh-TW" altLang="en-US" dirty="0"/>
          </a:p>
        </p:txBody>
      </p:sp>
      <p:sp>
        <p:nvSpPr>
          <p:cNvPr id="6" name="投影片編號預留位置 5"/>
          <p:cNvSpPr>
            <a:spLocks noGrp="1"/>
          </p:cNvSpPr>
          <p:nvPr>
            <p:ph type="sldNum" sz="quarter" idx="12"/>
          </p:nvPr>
        </p:nvSpPr>
        <p:spPr/>
        <p:txBody>
          <a:bodyPr rtlCol="0"/>
          <a:lstStyle/>
          <a:p>
            <a:pPr rtl="0"/>
            <a:fld id="{401CF334-2D5C-4859-84A6-CA7E6E43FAEB}" type="slidenum">
              <a:rPr lang="en-US" altLang="zh-TW" smtClean="0"/>
              <a:t>‹#›</a:t>
            </a:fld>
            <a:endParaRPr lang="zh-TW" altLang="en-US" dirty="0"/>
          </a:p>
        </p:txBody>
      </p:sp>
    </p:spTree>
    <p:extLst>
      <p:ext uri="{BB962C8B-B14F-4D97-AF65-F5344CB8AC3E}">
        <p14:creationId xmlns:p14="http://schemas.microsoft.com/office/powerpoint/2010/main" val="297808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1" cy="1143000"/>
          </a:xfrm>
        </p:spPr>
        <p:txBody>
          <a:bodyPr/>
          <a:lstStyle/>
          <a:p>
            <a:r>
              <a:rPr lang="zh-TW" altLang="en-US"/>
              <a:t>按一下以編輯母片標題樣式</a:t>
            </a:r>
          </a:p>
        </p:txBody>
      </p:sp>
      <p:sp>
        <p:nvSpPr>
          <p:cNvPr id="3" name="表格版面配置區 2"/>
          <p:cNvSpPr>
            <a:spLocks noGrp="1"/>
          </p:cNvSpPr>
          <p:nvPr>
            <p:ph type="tbl" idx="1"/>
          </p:nvPr>
        </p:nvSpPr>
        <p:spPr>
          <a:xfrm>
            <a:off x="609600" y="1481138"/>
            <a:ext cx="10972801" cy="4525962"/>
          </a:xfrm>
        </p:spPr>
        <p:txBody>
          <a:bodyPr/>
          <a:lstStyle/>
          <a:p>
            <a:endParaRPr lang="zh-TW" altLang="en-US"/>
          </a:p>
        </p:txBody>
      </p:sp>
      <p:sp>
        <p:nvSpPr>
          <p:cNvPr id="4" name="日期版面配置區 3"/>
          <p:cNvSpPr>
            <a:spLocks noGrp="1"/>
          </p:cNvSpPr>
          <p:nvPr>
            <p:ph type="dt" sz="half" idx="10"/>
          </p:nvPr>
        </p:nvSpPr>
        <p:spPr>
          <a:xfrm>
            <a:off x="8970433" y="6408740"/>
            <a:ext cx="2559050" cy="365125"/>
          </a:xfrm>
        </p:spPr>
        <p:txBody>
          <a:bodyPr/>
          <a:lstStyle>
            <a:lvl1pPr>
              <a:defRPr/>
            </a:lvl1pPr>
          </a:lstStyle>
          <a:p>
            <a:pPr>
              <a:defRPr/>
            </a:pPr>
            <a:fld id="{8A6071C5-59EE-41FC-A17C-8205E82F360B}" type="datetimeFigureOut">
              <a:rPr lang="zh-TW" altLang="en-US"/>
              <a:pPr>
                <a:defRPr/>
              </a:pPr>
              <a:t>2018/6/14</a:t>
            </a:fld>
            <a:endParaRPr lang="zh-TW" altLang="en-US"/>
          </a:p>
        </p:txBody>
      </p:sp>
      <p:sp>
        <p:nvSpPr>
          <p:cNvPr id="5" name="頁尾版面配置區 4"/>
          <p:cNvSpPr>
            <a:spLocks noGrp="1"/>
          </p:cNvSpPr>
          <p:nvPr>
            <p:ph type="ftr" sz="quarter" idx="11"/>
          </p:nvPr>
        </p:nvSpPr>
        <p:spPr>
          <a:xfrm>
            <a:off x="5839885" y="6408740"/>
            <a:ext cx="3134782" cy="365125"/>
          </a:xfrm>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a:xfrm>
            <a:off x="11529485" y="6408740"/>
            <a:ext cx="488949" cy="365125"/>
          </a:xfrm>
        </p:spPr>
        <p:txBody>
          <a:bodyPr/>
          <a:lstStyle>
            <a:lvl1pPr>
              <a:defRPr/>
            </a:lvl1pPr>
          </a:lstStyle>
          <a:p>
            <a:pPr>
              <a:defRPr/>
            </a:pPr>
            <a:fld id="{2886C158-FA35-412C-A7C1-D88CBDABD2BB}" type="slidenum">
              <a:rPr lang="zh-TW" altLang="en-US"/>
              <a:pPr>
                <a:defRPr/>
              </a:pPr>
              <a:t>‹#›</a:t>
            </a:fld>
            <a:endParaRPr lang="zh-TW" altLang="en-US"/>
          </a:p>
        </p:txBody>
      </p:sp>
    </p:spTree>
    <p:extLst>
      <p:ext uri="{BB962C8B-B14F-4D97-AF65-F5344CB8AC3E}">
        <p14:creationId xmlns:p14="http://schemas.microsoft.com/office/powerpoint/2010/main" val="1586661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lvl1pPr>
              <a:defRPr sz="3600"/>
            </a:lvl1pPr>
          </a:lstStyle>
          <a:p>
            <a:pPr rtl="0"/>
            <a:r>
              <a:rPr lang="zh-TW" altLang="en-US" dirty="0"/>
              <a:t>按一下以編輯母片標題樣式</a:t>
            </a:r>
          </a:p>
        </p:txBody>
      </p:sp>
      <p:sp>
        <p:nvSpPr>
          <p:cNvPr id="3" name="內容預留位置 2"/>
          <p:cNvSpPr>
            <a:spLocks noGrp="1"/>
          </p:cNvSpPr>
          <p:nvPr>
            <p:ph idx="1"/>
          </p:nvPr>
        </p:nvSpPr>
        <p:spPr/>
        <p:txBody>
          <a:bodyPr rtlCol="0"/>
          <a:lstStyle>
            <a:lvl1pPr>
              <a:defRPr/>
            </a:lvl1pPr>
            <a:lvl5pPr>
              <a:defRPr/>
            </a:lvl5pPr>
            <a:lvl6pPr>
              <a:defRPr/>
            </a:lvl6pPr>
          </a:lstStyle>
          <a:p>
            <a:pPr lvl="0" rtl="0" eaLnBrk="1" latinLnBrk="0" hangingPunct="1"/>
            <a:r>
              <a:rPr lang="zh-TW" altLang="en-US" dirty="0"/>
              <a:t>編輯母片文字樣式</a:t>
            </a:r>
          </a:p>
          <a:p>
            <a:pPr lvl="1" rtl="0" eaLnBrk="1" latinLnBrk="0" hangingPunct="1"/>
            <a:r>
              <a:rPr lang="zh-TW" altLang="en-US" dirty="0"/>
              <a:t>第二層</a:t>
            </a:r>
          </a:p>
          <a:p>
            <a:pPr lvl="2" rtl="0" eaLnBrk="1" latinLnBrk="0" hangingPunct="1"/>
            <a:r>
              <a:rPr lang="zh-TW" altLang="en-US" dirty="0"/>
              <a:t>第三層</a:t>
            </a:r>
          </a:p>
          <a:p>
            <a:pPr lvl="3" rtl="0" eaLnBrk="1" latinLnBrk="0" hangingPunct="1"/>
            <a:r>
              <a:rPr lang="zh-TW" altLang="en-US" dirty="0"/>
              <a:t>第四層</a:t>
            </a:r>
          </a:p>
          <a:p>
            <a:pPr lvl="4" rtl="0" eaLnBrk="1" latinLnBrk="0" hangingPunct="1"/>
            <a:r>
              <a:rPr lang="zh-TW" altLang="en-US" dirty="0"/>
              <a:t>第五層</a:t>
            </a:r>
            <a:endParaRPr kumimoji="0" lang="zh-TW" altLang="en-US" dirty="0"/>
          </a:p>
        </p:txBody>
      </p:sp>
      <p:sp>
        <p:nvSpPr>
          <p:cNvPr id="5" name="頁尾預留位置 4"/>
          <p:cNvSpPr>
            <a:spLocks noGrp="1"/>
          </p:cNvSpPr>
          <p:nvPr>
            <p:ph type="ftr" sz="quarter" idx="11"/>
          </p:nvPr>
        </p:nvSpPr>
        <p:spPr/>
        <p:txBody>
          <a:bodyPr rtlCol="0"/>
          <a:lstStyle/>
          <a:p>
            <a:pPr rtl="0"/>
            <a:r>
              <a:rPr lang="zh-TW" altLang="en-US" dirty="0"/>
              <a:t>新增頁尾</a:t>
            </a:r>
          </a:p>
        </p:txBody>
      </p:sp>
      <p:sp>
        <p:nvSpPr>
          <p:cNvPr id="4" name="日期預留位置 3"/>
          <p:cNvSpPr>
            <a:spLocks noGrp="1"/>
          </p:cNvSpPr>
          <p:nvPr>
            <p:ph type="dt" sz="half" idx="10"/>
          </p:nvPr>
        </p:nvSpPr>
        <p:spPr/>
        <p:txBody>
          <a:bodyPr rtlCol="0"/>
          <a:lstStyle/>
          <a:p>
            <a:pPr rtl="0"/>
            <a:fld id="{AB44B7CC-4AA8-43B8-AE83-02691DCDABC3}" type="datetime2">
              <a:rPr lang="zh-TW" altLang="en-US" smtClean="0"/>
              <a:t>2018年6月14日</a:t>
            </a:fld>
            <a:endParaRPr lang="zh-TW" altLang="en-US" dirty="0"/>
          </a:p>
        </p:txBody>
      </p:sp>
      <p:sp>
        <p:nvSpPr>
          <p:cNvPr id="6" name="投影片編號預留位置 5"/>
          <p:cNvSpPr>
            <a:spLocks noGrp="1"/>
          </p:cNvSpPr>
          <p:nvPr>
            <p:ph type="sldNum" sz="quarter" idx="12"/>
          </p:nvPr>
        </p:nvSpPr>
        <p:spPr/>
        <p:txBody>
          <a:bodyPr rtlCol="0"/>
          <a:lstStyle/>
          <a:p>
            <a:pPr rtl="0"/>
            <a:fld id="{401CF334-2D5C-4859-84A6-CA7E6E43FAEB}" type="slidenum">
              <a:rPr lang="en-US" altLang="zh-TW" smtClean="0"/>
              <a:t>‹#›</a:t>
            </a:fld>
            <a:endParaRPr lang="zh-TW" altLang="en-US" dirty="0"/>
          </a:p>
        </p:txBody>
      </p:sp>
    </p:spTree>
    <p:extLst>
      <p:ext uri="{BB962C8B-B14F-4D97-AF65-F5344CB8AC3E}">
        <p14:creationId xmlns:p14="http://schemas.microsoft.com/office/powerpoint/2010/main" val="359430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1968322"/>
            <a:ext cx="10363200" cy="1362075"/>
          </a:xfrm>
        </p:spPr>
        <p:txBody>
          <a:bodyPr rtlCol="0" anchor="b">
            <a:noAutofit/>
          </a:bodyPr>
          <a:lstStyle>
            <a:lvl1pPr algn="l">
              <a:buNone/>
              <a:defRPr sz="4300" b="1" cap="none" baseline="0">
                <a:ln w="12700">
                  <a:solidFill>
                    <a:schemeClr val="accent2">
                      <a:shade val="90000"/>
                      <a:satMod val="150000"/>
                    </a:schemeClr>
                  </a:solidFill>
                </a:ln>
                <a:solidFill>
                  <a:schemeClr val="accent2"/>
                </a:solidFill>
                <a:effectLst/>
              </a:defRPr>
            </a:lvl1pPr>
          </a:lstStyle>
          <a:p>
            <a:pPr rtl="0"/>
            <a:r>
              <a:rPr lang="zh-TW" altLang="en-US"/>
              <a:t>按一下以編輯母片標題樣式</a:t>
            </a:r>
            <a:endParaRPr kumimoji="0" lang="zh-TW" altLang="en-US" dirty="0"/>
          </a:p>
        </p:txBody>
      </p:sp>
      <p:sp>
        <p:nvSpPr>
          <p:cNvPr id="3" name="文字預留位置 2"/>
          <p:cNvSpPr>
            <a:spLocks noGrp="1"/>
          </p:cNvSpPr>
          <p:nvPr>
            <p:ph type="body" idx="1"/>
          </p:nvPr>
        </p:nvSpPr>
        <p:spPr>
          <a:xfrm>
            <a:off x="963084" y="3367088"/>
            <a:ext cx="10363200" cy="1509712"/>
          </a:xfrm>
        </p:spPr>
        <p:txBody>
          <a:bodyPr rtlCol="0"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rtl="0" eaLnBrk="1" latinLnBrk="0" hangingPunct="1"/>
            <a:r>
              <a:rPr lang="zh-TW" altLang="en-US"/>
              <a:t>編輯母片文字樣式</a:t>
            </a:r>
          </a:p>
        </p:txBody>
      </p:sp>
      <p:sp>
        <p:nvSpPr>
          <p:cNvPr id="5" name="頁尾預留位置 4"/>
          <p:cNvSpPr>
            <a:spLocks noGrp="1"/>
          </p:cNvSpPr>
          <p:nvPr>
            <p:ph type="ftr" sz="quarter" idx="11"/>
          </p:nvPr>
        </p:nvSpPr>
        <p:spPr/>
        <p:txBody>
          <a:bodyPr rtlCol="0"/>
          <a:lstStyle/>
          <a:p>
            <a:pPr rtl="0"/>
            <a:r>
              <a:rPr lang="zh-TW" altLang="en-US" dirty="0"/>
              <a:t>新增頁尾</a:t>
            </a:r>
          </a:p>
        </p:txBody>
      </p:sp>
      <p:sp>
        <p:nvSpPr>
          <p:cNvPr id="4" name="日期預留位置 3"/>
          <p:cNvSpPr>
            <a:spLocks noGrp="1"/>
          </p:cNvSpPr>
          <p:nvPr>
            <p:ph type="dt" sz="half" idx="10"/>
          </p:nvPr>
        </p:nvSpPr>
        <p:spPr/>
        <p:txBody>
          <a:bodyPr rtlCol="0"/>
          <a:lstStyle/>
          <a:p>
            <a:pPr rtl="0"/>
            <a:fld id="{D1572BCF-2FF2-4C6E-B5A8-E6DE1AF4B961}" type="datetime2">
              <a:rPr lang="zh-TW" altLang="en-US" smtClean="0"/>
              <a:t>2018年6月14日</a:t>
            </a:fld>
            <a:endParaRPr lang="zh-TW" altLang="en-US" dirty="0"/>
          </a:p>
        </p:txBody>
      </p:sp>
      <p:sp>
        <p:nvSpPr>
          <p:cNvPr id="6" name="投影片編號預留位置 5"/>
          <p:cNvSpPr>
            <a:spLocks noGrp="1"/>
          </p:cNvSpPr>
          <p:nvPr>
            <p:ph type="sldNum" sz="quarter" idx="12"/>
          </p:nvPr>
        </p:nvSpPr>
        <p:spPr/>
        <p:txBody>
          <a:bodyPr rtlCol="0"/>
          <a:lstStyle/>
          <a:p>
            <a:pPr rtl="0"/>
            <a:fld id="{401CF334-2D5C-4859-84A6-CA7E6E43FAEB}" type="slidenum">
              <a:rPr lang="en-US" altLang="zh-TW" smtClean="0"/>
              <a:t>‹#›</a:t>
            </a:fld>
            <a:endParaRPr lang="zh-TW" altLang="en-US" dirty="0"/>
          </a:p>
        </p:txBody>
      </p:sp>
    </p:spTree>
    <p:extLst>
      <p:ext uri="{BB962C8B-B14F-4D97-AF65-F5344CB8AC3E}">
        <p14:creationId xmlns:p14="http://schemas.microsoft.com/office/powerpoint/2010/main" val="27051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a:t>按一下以編輯母片標題樣式</a:t>
            </a:r>
            <a:endParaRPr lang="zh-TW" altLang="en-US" dirty="0"/>
          </a:p>
        </p:txBody>
      </p:sp>
      <p:sp>
        <p:nvSpPr>
          <p:cNvPr id="3" name="內容預留位置 2"/>
          <p:cNvSpPr>
            <a:spLocks noGrp="1"/>
          </p:cNvSpPr>
          <p:nvPr>
            <p:ph sz="half" idx="1"/>
          </p:nvPr>
        </p:nvSpPr>
        <p:spPr>
          <a:xfrm>
            <a:off x="609600" y="2249425"/>
            <a:ext cx="5384800" cy="4341875"/>
          </a:xfrm>
        </p:spPr>
        <p:txBody>
          <a:bodyPr rtlCol="0"/>
          <a:lstStyle>
            <a:lvl1pPr>
              <a:defRPr sz="2000"/>
            </a:lvl1pPr>
            <a:lvl2pPr>
              <a:defRPr sz="1900"/>
            </a:lvl2pPr>
            <a:lvl3pPr>
              <a:defRPr sz="1800"/>
            </a:lvl3pPr>
            <a:lvl4pPr>
              <a:defRPr sz="1800"/>
            </a:lvl4pPr>
            <a:lvl5pPr>
              <a:defRPr sz="1800"/>
            </a:lvl5pPr>
          </a:lstStyle>
          <a:p>
            <a:pPr lvl="0" rtl="0" eaLnBrk="1" latinLnBrk="0" hangingPunct="1"/>
            <a:r>
              <a:rPr lang="zh-TW" altLang="en-US"/>
              <a:t>編輯母片文字樣式</a:t>
            </a:r>
          </a:p>
          <a:p>
            <a:pPr lvl="1" rtl="0" eaLnBrk="1" latinLnBrk="0" hangingPunct="1"/>
            <a:r>
              <a:rPr lang="zh-TW" altLang="en-US"/>
              <a:t>第二層</a:t>
            </a:r>
          </a:p>
          <a:p>
            <a:pPr lvl="2" rtl="0" eaLnBrk="1" latinLnBrk="0" hangingPunct="1"/>
            <a:r>
              <a:rPr lang="zh-TW" altLang="en-US"/>
              <a:t>第三層</a:t>
            </a:r>
          </a:p>
          <a:p>
            <a:pPr lvl="3" rtl="0" eaLnBrk="1" latinLnBrk="0" hangingPunct="1"/>
            <a:r>
              <a:rPr lang="zh-TW" altLang="en-US"/>
              <a:t>第四層</a:t>
            </a:r>
          </a:p>
          <a:p>
            <a:pPr lvl="4" rtl="0" eaLnBrk="1" latinLnBrk="0" hangingPunct="1"/>
            <a:r>
              <a:rPr lang="zh-TW" altLang="en-US"/>
              <a:t>第五層</a:t>
            </a:r>
            <a:endParaRPr kumimoji="0" lang="zh-TW" altLang="en-US" dirty="0"/>
          </a:p>
        </p:txBody>
      </p:sp>
      <p:sp>
        <p:nvSpPr>
          <p:cNvPr id="4" name="內容預留位置 3"/>
          <p:cNvSpPr>
            <a:spLocks noGrp="1"/>
          </p:cNvSpPr>
          <p:nvPr>
            <p:ph sz="half" idx="2"/>
          </p:nvPr>
        </p:nvSpPr>
        <p:spPr>
          <a:xfrm>
            <a:off x="6197600" y="2249425"/>
            <a:ext cx="5384800" cy="4341875"/>
          </a:xfrm>
        </p:spPr>
        <p:txBody>
          <a:bodyPr rtlCol="0"/>
          <a:lstStyle>
            <a:lvl1pPr>
              <a:defRPr sz="2000"/>
            </a:lvl1pPr>
            <a:lvl2pPr>
              <a:defRPr sz="1900"/>
            </a:lvl2pPr>
            <a:lvl3pPr>
              <a:defRPr sz="1800"/>
            </a:lvl3pPr>
            <a:lvl4pPr>
              <a:defRPr sz="1800"/>
            </a:lvl4pPr>
            <a:lvl5pPr>
              <a:defRPr sz="1800"/>
            </a:lvl5pPr>
          </a:lstStyle>
          <a:p>
            <a:pPr lvl="0" rtl="0" eaLnBrk="1" latinLnBrk="0" hangingPunct="1"/>
            <a:r>
              <a:rPr lang="zh-TW" altLang="en-US"/>
              <a:t>編輯母片文字樣式</a:t>
            </a:r>
          </a:p>
          <a:p>
            <a:pPr lvl="1" rtl="0" eaLnBrk="1" latinLnBrk="0" hangingPunct="1"/>
            <a:r>
              <a:rPr lang="zh-TW" altLang="en-US"/>
              <a:t>第二層</a:t>
            </a:r>
          </a:p>
          <a:p>
            <a:pPr lvl="2" rtl="0" eaLnBrk="1" latinLnBrk="0" hangingPunct="1"/>
            <a:r>
              <a:rPr lang="zh-TW" altLang="en-US"/>
              <a:t>第三層</a:t>
            </a:r>
          </a:p>
          <a:p>
            <a:pPr lvl="3" rtl="0" eaLnBrk="1" latinLnBrk="0" hangingPunct="1"/>
            <a:r>
              <a:rPr lang="zh-TW" altLang="en-US"/>
              <a:t>第四層</a:t>
            </a:r>
          </a:p>
          <a:p>
            <a:pPr lvl="4" rtl="0" eaLnBrk="1" latinLnBrk="0" hangingPunct="1"/>
            <a:r>
              <a:rPr lang="zh-TW" altLang="en-US"/>
              <a:t>第五層</a:t>
            </a:r>
            <a:endParaRPr kumimoji="0" lang="zh-TW" altLang="en-US" dirty="0"/>
          </a:p>
        </p:txBody>
      </p:sp>
      <p:sp>
        <p:nvSpPr>
          <p:cNvPr id="6" name="頁尾預留位置 5"/>
          <p:cNvSpPr>
            <a:spLocks noGrp="1"/>
          </p:cNvSpPr>
          <p:nvPr>
            <p:ph type="ftr" sz="quarter" idx="11"/>
          </p:nvPr>
        </p:nvSpPr>
        <p:spPr/>
        <p:txBody>
          <a:bodyPr rtlCol="0"/>
          <a:lstStyle/>
          <a:p>
            <a:pPr rtl="0"/>
            <a:r>
              <a:rPr lang="zh-TW" altLang="en-US" dirty="0"/>
              <a:t>新增頁尾</a:t>
            </a:r>
          </a:p>
        </p:txBody>
      </p:sp>
      <p:sp>
        <p:nvSpPr>
          <p:cNvPr id="5" name="日期預留位置 4"/>
          <p:cNvSpPr>
            <a:spLocks noGrp="1"/>
          </p:cNvSpPr>
          <p:nvPr>
            <p:ph type="dt" sz="half" idx="10"/>
          </p:nvPr>
        </p:nvSpPr>
        <p:spPr/>
        <p:txBody>
          <a:bodyPr rtlCol="0"/>
          <a:lstStyle/>
          <a:p>
            <a:pPr rtl="0"/>
            <a:fld id="{46F4FBF5-CDC6-4057-A311-5C521C8F5DB8}" type="datetime2">
              <a:rPr lang="zh-TW" altLang="en-US" smtClean="0"/>
              <a:t>2018年6月14日</a:t>
            </a:fld>
            <a:endParaRPr lang="zh-TW" altLang="en-US" dirty="0"/>
          </a:p>
        </p:txBody>
      </p:sp>
      <p:sp>
        <p:nvSpPr>
          <p:cNvPr id="7" name="投影片編號預留位置 6"/>
          <p:cNvSpPr>
            <a:spLocks noGrp="1"/>
          </p:cNvSpPr>
          <p:nvPr>
            <p:ph type="sldNum" sz="quarter" idx="12"/>
          </p:nvPr>
        </p:nvSpPr>
        <p:spPr/>
        <p:txBody>
          <a:bodyPr rtlCol="0"/>
          <a:lstStyle/>
          <a:p>
            <a:pPr rtl="0"/>
            <a:fld id="{401CF334-2D5C-4859-84A6-CA7E6E43FAEB}" type="slidenum">
              <a:rPr lang="en-US" altLang="zh-TW" smtClean="0"/>
              <a:t>‹#›</a:t>
            </a:fld>
            <a:endParaRPr lang="zh-TW" altLang="en-US" dirty="0"/>
          </a:p>
        </p:txBody>
      </p:sp>
    </p:spTree>
    <p:extLst>
      <p:ext uri="{BB962C8B-B14F-4D97-AF65-F5344CB8AC3E}">
        <p14:creationId xmlns:p14="http://schemas.microsoft.com/office/powerpoint/2010/main" val="34464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a:xfrm>
            <a:off x="508000" y="1143000"/>
            <a:ext cx="11176000" cy="1069848"/>
          </a:xfrm>
        </p:spPr>
        <p:txBody>
          <a:bodyPr rtlCol="0" anchor="ctr"/>
          <a:lstStyle>
            <a:lvl1pPr>
              <a:defRPr sz="4000" b="0" i="0" cap="none" baseline="0"/>
            </a:lvl1pPr>
          </a:lstStyle>
          <a:p>
            <a:pPr rtl="0"/>
            <a:r>
              <a:rPr lang="zh-TW" altLang="en-US"/>
              <a:t>按一下以編輯母片標題樣式</a:t>
            </a:r>
            <a:endParaRPr lang="zh-TW" altLang="en-US" dirty="0"/>
          </a:p>
        </p:txBody>
      </p:sp>
      <p:sp>
        <p:nvSpPr>
          <p:cNvPr id="3" name="文字預留位置 2"/>
          <p:cNvSpPr>
            <a:spLocks noGrp="1"/>
          </p:cNvSpPr>
          <p:nvPr>
            <p:ph type="body" idx="1"/>
          </p:nvPr>
        </p:nvSpPr>
        <p:spPr>
          <a:xfrm>
            <a:off x="508000" y="2244970"/>
            <a:ext cx="5388864" cy="457200"/>
          </a:xfrm>
          <a:solidFill>
            <a:schemeClr val="accent2">
              <a:lumMod val="60000"/>
              <a:lumOff val="40000"/>
              <a:alpha val="25000"/>
            </a:schemeClr>
          </a:solidFill>
          <a:ln w="12700">
            <a:solidFill>
              <a:schemeClr val="accent2"/>
            </a:solidFill>
          </a:ln>
        </p:spPr>
        <p:txBody>
          <a:bodyPr rtlCol="0"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rtl="0" eaLnBrk="1" latinLnBrk="0" hangingPunct="1"/>
            <a:r>
              <a:rPr lang="zh-TW" altLang="en-US"/>
              <a:t>編輯母片文字樣式</a:t>
            </a:r>
          </a:p>
        </p:txBody>
      </p:sp>
      <p:sp>
        <p:nvSpPr>
          <p:cNvPr id="5" name="內容預留位置 4"/>
          <p:cNvSpPr>
            <a:spLocks noGrp="1"/>
          </p:cNvSpPr>
          <p:nvPr>
            <p:ph sz="quarter" idx="2"/>
          </p:nvPr>
        </p:nvSpPr>
        <p:spPr>
          <a:xfrm>
            <a:off x="508000" y="2708519"/>
            <a:ext cx="5388864" cy="3886200"/>
          </a:xfrm>
        </p:spPr>
        <p:txBody>
          <a:bodyPr rtlCol="0"/>
          <a:lstStyle>
            <a:lvl1pPr>
              <a:defRPr sz="2000"/>
            </a:lvl1pPr>
            <a:lvl2pPr>
              <a:defRPr sz="2000"/>
            </a:lvl2pPr>
            <a:lvl3pPr>
              <a:defRPr sz="1800"/>
            </a:lvl3pPr>
            <a:lvl4pPr>
              <a:defRPr sz="1600"/>
            </a:lvl4pPr>
            <a:lvl5pPr>
              <a:defRPr sz="1600"/>
            </a:lvl5pPr>
          </a:lstStyle>
          <a:p>
            <a:pPr lvl="0" rtl="0" eaLnBrk="1" latinLnBrk="0" hangingPunct="1"/>
            <a:r>
              <a:rPr lang="zh-TW" altLang="en-US"/>
              <a:t>編輯母片文字樣式</a:t>
            </a:r>
          </a:p>
          <a:p>
            <a:pPr lvl="1" rtl="0" eaLnBrk="1" latinLnBrk="0" hangingPunct="1"/>
            <a:r>
              <a:rPr lang="zh-TW" altLang="en-US"/>
              <a:t>第二層</a:t>
            </a:r>
          </a:p>
          <a:p>
            <a:pPr lvl="2" rtl="0" eaLnBrk="1" latinLnBrk="0" hangingPunct="1"/>
            <a:r>
              <a:rPr lang="zh-TW" altLang="en-US"/>
              <a:t>第三層</a:t>
            </a:r>
          </a:p>
          <a:p>
            <a:pPr lvl="3" rtl="0" eaLnBrk="1" latinLnBrk="0" hangingPunct="1"/>
            <a:r>
              <a:rPr lang="zh-TW" altLang="en-US"/>
              <a:t>第四層</a:t>
            </a:r>
          </a:p>
          <a:p>
            <a:pPr lvl="4" rtl="0" eaLnBrk="1" latinLnBrk="0" hangingPunct="1"/>
            <a:r>
              <a:rPr lang="zh-TW" altLang="en-US"/>
              <a:t>第五層</a:t>
            </a:r>
            <a:endParaRPr kumimoji="0" lang="zh-TW" altLang="en-US" dirty="0"/>
          </a:p>
        </p:txBody>
      </p:sp>
      <p:sp>
        <p:nvSpPr>
          <p:cNvPr id="4" name="文字預留位置 3"/>
          <p:cNvSpPr>
            <a:spLocks noGrp="1"/>
          </p:cNvSpPr>
          <p:nvPr>
            <p:ph type="body" sz="half" idx="3"/>
          </p:nvPr>
        </p:nvSpPr>
        <p:spPr>
          <a:xfrm>
            <a:off x="6294968" y="2244970"/>
            <a:ext cx="5389033" cy="457200"/>
          </a:xfrm>
          <a:solidFill>
            <a:schemeClr val="accent2">
              <a:lumMod val="60000"/>
              <a:lumOff val="40000"/>
              <a:alpha val="25000"/>
            </a:schemeClr>
          </a:solidFill>
          <a:ln w="12700">
            <a:solidFill>
              <a:schemeClr val="accent2"/>
            </a:solidFill>
          </a:ln>
        </p:spPr>
        <p:txBody>
          <a:bodyPr rtlCol="0"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rtl="0" eaLnBrk="1" latinLnBrk="0" hangingPunct="1"/>
            <a:r>
              <a:rPr lang="zh-TW" altLang="en-US"/>
              <a:t>編輯母片文字樣式</a:t>
            </a:r>
          </a:p>
        </p:txBody>
      </p:sp>
      <p:sp>
        <p:nvSpPr>
          <p:cNvPr id="6" name="內容預留位置 5"/>
          <p:cNvSpPr>
            <a:spLocks noGrp="1"/>
          </p:cNvSpPr>
          <p:nvPr>
            <p:ph sz="quarter" idx="4"/>
          </p:nvPr>
        </p:nvSpPr>
        <p:spPr>
          <a:xfrm>
            <a:off x="6291073" y="2708519"/>
            <a:ext cx="5389033" cy="3886200"/>
          </a:xfrm>
        </p:spPr>
        <p:txBody>
          <a:bodyPr rtlCol="0"/>
          <a:lstStyle>
            <a:lvl1pPr>
              <a:defRPr sz="2000"/>
            </a:lvl1pPr>
            <a:lvl2pPr>
              <a:defRPr sz="2000"/>
            </a:lvl2pPr>
            <a:lvl3pPr>
              <a:defRPr sz="1800"/>
            </a:lvl3pPr>
            <a:lvl4pPr>
              <a:defRPr sz="1600"/>
            </a:lvl4pPr>
            <a:lvl5pPr>
              <a:defRPr sz="1600"/>
            </a:lvl5pPr>
          </a:lstStyle>
          <a:p>
            <a:pPr lvl="0" rtl="0" eaLnBrk="1" latinLnBrk="0" hangingPunct="1"/>
            <a:r>
              <a:rPr lang="zh-TW" altLang="en-US"/>
              <a:t>編輯母片文字樣式</a:t>
            </a:r>
          </a:p>
          <a:p>
            <a:pPr lvl="1" rtl="0" eaLnBrk="1" latinLnBrk="0" hangingPunct="1"/>
            <a:r>
              <a:rPr lang="zh-TW" altLang="en-US"/>
              <a:t>第二層</a:t>
            </a:r>
          </a:p>
          <a:p>
            <a:pPr lvl="2" rtl="0" eaLnBrk="1" latinLnBrk="0" hangingPunct="1"/>
            <a:r>
              <a:rPr lang="zh-TW" altLang="en-US"/>
              <a:t>第三層</a:t>
            </a:r>
          </a:p>
          <a:p>
            <a:pPr lvl="3" rtl="0" eaLnBrk="1" latinLnBrk="0" hangingPunct="1"/>
            <a:r>
              <a:rPr lang="zh-TW" altLang="en-US"/>
              <a:t>第四層</a:t>
            </a:r>
          </a:p>
          <a:p>
            <a:pPr lvl="4" rtl="0" eaLnBrk="1" latinLnBrk="0" hangingPunct="1"/>
            <a:r>
              <a:rPr lang="zh-TW" altLang="en-US"/>
              <a:t>第五層</a:t>
            </a:r>
            <a:endParaRPr kumimoji="0" lang="zh-TW" altLang="en-US" dirty="0"/>
          </a:p>
        </p:txBody>
      </p:sp>
      <p:sp>
        <p:nvSpPr>
          <p:cNvPr id="28" name="頁尾預留位置 27"/>
          <p:cNvSpPr>
            <a:spLocks noGrp="1"/>
          </p:cNvSpPr>
          <p:nvPr>
            <p:ph type="ftr" sz="quarter" idx="12"/>
          </p:nvPr>
        </p:nvSpPr>
        <p:spPr/>
        <p:txBody>
          <a:bodyPr rtlCol="0"/>
          <a:lstStyle/>
          <a:p>
            <a:pPr rtl="0"/>
            <a:r>
              <a:rPr lang="zh-TW" altLang="en-US" dirty="0"/>
              <a:t>新增頁尾</a:t>
            </a:r>
          </a:p>
        </p:txBody>
      </p:sp>
      <p:sp>
        <p:nvSpPr>
          <p:cNvPr id="26" name="日期預留位置 25"/>
          <p:cNvSpPr>
            <a:spLocks noGrp="1"/>
          </p:cNvSpPr>
          <p:nvPr>
            <p:ph type="dt" sz="half" idx="10"/>
          </p:nvPr>
        </p:nvSpPr>
        <p:spPr/>
        <p:txBody>
          <a:bodyPr rtlCol="0"/>
          <a:lstStyle/>
          <a:p>
            <a:pPr rtl="0"/>
            <a:fld id="{333E8C17-4C3B-4AED-BB36-C741E1DC4CDE}" type="datetime2">
              <a:rPr lang="zh-TW" altLang="en-US" smtClean="0"/>
              <a:t>2018年6月14日</a:t>
            </a:fld>
            <a:endParaRPr lang="zh-TW" altLang="en-US" dirty="0"/>
          </a:p>
        </p:txBody>
      </p:sp>
      <p:sp>
        <p:nvSpPr>
          <p:cNvPr id="27" name="投影片編號預留位置 26"/>
          <p:cNvSpPr>
            <a:spLocks noGrp="1"/>
          </p:cNvSpPr>
          <p:nvPr>
            <p:ph type="sldNum" sz="quarter" idx="11"/>
          </p:nvPr>
        </p:nvSpPr>
        <p:spPr/>
        <p:txBody>
          <a:bodyPr rtlCol="0"/>
          <a:lstStyle/>
          <a:p>
            <a:pPr rtl="0"/>
            <a:fld id="{401CF334-2D5C-4859-84A6-CA7E6E43FAEB}" type="slidenum">
              <a:rPr lang="en-US" altLang="zh-TW" smtClean="0"/>
              <a:t>‹#›</a:t>
            </a:fld>
            <a:endParaRPr lang="zh-TW" altLang="en-US" dirty="0"/>
          </a:p>
        </p:txBody>
      </p:sp>
    </p:spTree>
    <p:extLst>
      <p:ext uri="{BB962C8B-B14F-4D97-AF65-F5344CB8AC3E}">
        <p14:creationId xmlns:p14="http://schemas.microsoft.com/office/powerpoint/2010/main" val="37071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609600" y="1143000"/>
            <a:ext cx="10972800" cy="1069848"/>
          </a:xfrm>
        </p:spPr>
        <p:txBody>
          <a:bodyPr rtlCol="0" anchor="ctr"/>
          <a:lstStyle>
            <a:lvl1pPr>
              <a:defRPr sz="4000">
                <a:solidFill>
                  <a:schemeClr val="tx2"/>
                </a:solidFill>
              </a:defRPr>
            </a:lvl1pPr>
          </a:lstStyle>
          <a:p>
            <a:pPr rtl="0"/>
            <a:r>
              <a:rPr lang="zh-TW" altLang="en-US"/>
              <a:t>按一下以編輯母片標題樣式</a:t>
            </a:r>
            <a:endParaRPr lang="zh-TW" altLang="en-US" dirty="0"/>
          </a:p>
        </p:txBody>
      </p:sp>
      <p:sp>
        <p:nvSpPr>
          <p:cNvPr id="4" name="頁尾預留位置 3"/>
          <p:cNvSpPr>
            <a:spLocks noGrp="1"/>
          </p:cNvSpPr>
          <p:nvPr>
            <p:ph type="ftr" sz="quarter" idx="11"/>
          </p:nvPr>
        </p:nvSpPr>
        <p:spPr>
          <a:xfrm>
            <a:off x="7010400" y="612648"/>
            <a:ext cx="1767840" cy="457200"/>
          </a:xfrm>
        </p:spPr>
        <p:txBody>
          <a:bodyPr rtlCol="0"/>
          <a:lstStyle/>
          <a:p>
            <a:pPr rtl="0"/>
            <a:r>
              <a:rPr lang="zh-TW" altLang="en-US" dirty="0"/>
              <a:t>新增頁尾</a:t>
            </a:r>
          </a:p>
        </p:txBody>
      </p:sp>
      <p:sp>
        <p:nvSpPr>
          <p:cNvPr id="3" name="日期預留位置 2"/>
          <p:cNvSpPr>
            <a:spLocks noGrp="1"/>
          </p:cNvSpPr>
          <p:nvPr>
            <p:ph type="dt" sz="half" idx="10"/>
          </p:nvPr>
        </p:nvSpPr>
        <p:spPr>
          <a:xfrm>
            <a:off x="8778240" y="612648"/>
            <a:ext cx="1276352" cy="457200"/>
          </a:xfrm>
        </p:spPr>
        <p:txBody>
          <a:bodyPr rtlCol="0"/>
          <a:lstStyle/>
          <a:p>
            <a:pPr rtl="0"/>
            <a:fld id="{A274F4D4-41C4-43DF-B10D-F70E9B50FCC2}" type="datetime2">
              <a:rPr lang="zh-TW" altLang="en-US" smtClean="0"/>
              <a:t>2018年6月14日</a:t>
            </a:fld>
            <a:endParaRPr lang="zh-TW" altLang="en-US" dirty="0"/>
          </a:p>
        </p:txBody>
      </p:sp>
      <p:sp>
        <p:nvSpPr>
          <p:cNvPr id="5" name="投影片編號預留位置 4"/>
          <p:cNvSpPr>
            <a:spLocks noGrp="1"/>
          </p:cNvSpPr>
          <p:nvPr>
            <p:ph type="sldNum" sz="quarter" idx="12"/>
          </p:nvPr>
        </p:nvSpPr>
        <p:spPr>
          <a:xfrm>
            <a:off x="10899648" y="2272"/>
            <a:ext cx="1016000" cy="365760"/>
          </a:xfrm>
        </p:spPr>
        <p:txBody>
          <a:bodyPr rtlCol="0"/>
          <a:lstStyle/>
          <a:p>
            <a:pPr rtl="0"/>
            <a:fld id="{401CF334-2D5C-4859-84A6-CA7E6E43FAEB}" type="slidenum">
              <a:rPr lang="en-US" altLang="zh-TW" smtClean="0"/>
              <a:t>‹#›</a:t>
            </a:fld>
            <a:endParaRPr lang="zh-TW" altLang="en-US" dirty="0"/>
          </a:p>
        </p:txBody>
      </p:sp>
    </p:spTree>
    <p:extLst>
      <p:ext uri="{BB962C8B-B14F-4D97-AF65-F5344CB8AC3E}">
        <p14:creationId xmlns:p14="http://schemas.microsoft.com/office/powerpoint/2010/main" val="382195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頁尾預留位置 2"/>
          <p:cNvSpPr>
            <a:spLocks noGrp="1"/>
          </p:cNvSpPr>
          <p:nvPr>
            <p:ph type="ftr" sz="quarter" idx="11"/>
          </p:nvPr>
        </p:nvSpPr>
        <p:spPr/>
        <p:txBody>
          <a:bodyPr rtlCol="0"/>
          <a:lstStyle/>
          <a:p>
            <a:pPr rtl="0"/>
            <a:r>
              <a:rPr lang="zh-TW" altLang="en-US" dirty="0"/>
              <a:t>新增頁尾</a:t>
            </a:r>
          </a:p>
        </p:txBody>
      </p:sp>
      <p:sp>
        <p:nvSpPr>
          <p:cNvPr id="2" name="日期預留位置 1"/>
          <p:cNvSpPr>
            <a:spLocks noGrp="1"/>
          </p:cNvSpPr>
          <p:nvPr>
            <p:ph type="dt" sz="half" idx="10"/>
          </p:nvPr>
        </p:nvSpPr>
        <p:spPr/>
        <p:txBody>
          <a:bodyPr rtlCol="0"/>
          <a:lstStyle/>
          <a:p>
            <a:pPr rtl="0"/>
            <a:fld id="{FE0D8C69-8E88-4B86-8CF3-2D8ABB71F89F}" type="datetime2">
              <a:rPr lang="zh-TW" altLang="en-US" smtClean="0"/>
              <a:t>2018年6月14日</a:t>
            </a:fld>
            <a:endParaRPr lang="zh-TW" altLang="en-US" dirty="0"/>
          </a:p>
        </p:txBody>
      </p:sp>
      <p:sp>
        <p:nvSpPr>
          <p:cNvPr id="4" name="投影片編號預留位置 3"/>
          <p:cNvSpPr>
            <a:spLocks noGrp="1"/>
          </p:cNvSpPr>
          <p:nvPr>
            <p:ph type="sldNum" sz="quarter" idx="12"/>
          </p:nvPr>
        </p:nvSpPr>
        <p:spPr/>
        <p:txBody>
          <a:bodyPr rtlCol="0"/>
          <a:lstStyle/>
          <a:p>
            <a:pPr rtl="0"/>
            <a:fld id="{401CF334-2D5C-4859-84A6-CA7E6E43FAEB}" type="slidenum">
              <a:rPr lang="en-US" altLang="zh-TW" smtClean="0"/>
              <a:t>‹#›</a:t>
            </a:fld>
            <a:endParaRPr lang="zh-TW" altLang="en-US" dirty="0"/>
          </a:p>
        </p:txBody>
      </p:sp>
    </p:spTree>
    <p:extLst>
      <p:ext uri="{BB962C8B-B14F-4D97-AF65-F5344CB8AC3E}">
        <p14:creationId xmlns:p14="http://schemas.microsoft.com/office/powerpoint/2010/main" val="113569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7137995" y="1101970"/>
            <a:ext cx="4511040" cy="877824"/>
          </a:xfrm>
        </p:spPr>
        <p:txBody>
          <a:bodyPr rtlCol="0" anchor="b"/>
          <a:lstStyle>
            <a:lvl1pPr algn="l">
              <a:buNone/>
              <a:defRPr sz="1800" b="1"/>
            </a:lvl1pPr>
          </a:lstStyle>
          <a:p>
            <a:pPr rtl="0"/>
            <a:r>
              <a:rPr lang="zh-TW" altLang="en-US" dirty="0"/>
              <a:t>編輯母片標題樣式</a:t>
            </a:r>
          </a:p>
        </p:txBody>
      </p:sp>
      <p:sp>
        <p:nvSpPr>
          <p:cNvPr id="4" name="內容預留位置 3"/>
          <p:cNvSpPr>
            <a:spLocks noGrp="1"/>
          </p:cNvSpPr>
          <p:nvPr>
            <p:ph sz="half" idx="1"/>
          </p:nvPr>
        </p:nvSpPr>
        <p:spPr>
          <a:xfrm>
            <a:off x="203200" y="776287"/>
            <a:ext cx="6803136" cy="5805083"/>
          </a:xfrm>
        </p:spPr>
        <p:txBody>
          <a:bodyPr rtlCol="0"/>
          <a:lstStyle>
            <a:lvl1pPr>
              <a:defRPr sz="3200"/>
            </a:lvl1pPr>
            <a:lvl2pPr>
              <a:defRPr sz="2800"/>
            </a:lvl2pPr>
            <a:lvl3pPr>
              <a:defRPr sz="2400"/>
            </a:lvl3pPr>
            <a:lvl4pPr>
              <a:defRPr sz="2000"/>
            </a:lvl4pPr>
            <a:lvl5pPr>
              <a:defRPr sz="2000"/>
            </a:lvl5pPr>
          </a:lstStyle>
          <a:p>
            <a:pPr lvl="0" rtl="0" eaLnBrk="1" latinLnBrk="0" hangingPunct="1"/>
            <a:r>
              <a:rPr lang="zh-TW" altLang="en-US"/>
              <a:t>編輯母片文字樣式</a:t>
            </a:r>
          </a:p>
          <a:p>
            <a:pPr lvl="1" rtl="0" eaLnBrk="1" latinLnBrk="0" hangingPunct="1"/>
            <a:r>
              <a:rPr lang="zh-TW" altLang="en-US"/>
              <a:t>第二層</a:t>
            </a:r>
          </a:p>
          <a:p>
            <a:pPr lvl="2" rtl="0" eaLnBrk="1" latinLnBrk="0" hangingPunct="1"/>
            <a:r>
              <a:rPr lang="zh-TW" altLang="en-US"/>
              <a:t>第三層</a:t>
            </a:r>
          </a:p>
          <a:p>
            <a:pPr lvl="3" rtl="0" eaLnBrk="1" latinLnBrk="0" hangingPunct="1"/>
            <a:r>
              <a:rPr lang="zh-TW" altLang="en-US"/>
              <a:t>第四層</a:t>
            </a:r>
          </a:p>
          <a:p>
            <a:pPr lvl="4" rtl="0" eaLnBrk="1" latinLnBrk="0" hangingPunct="1"/>
            <a:r>
              <a:rPr lang="zh-TW" altLang="en-US"/>
              <a:t>第五層</a:t>
            </a:r>
            <a:endParaRPr kumimoji="0" lang="zh-TW" altLang="en-US" dirty="0"/>
          </a:p>
        </p:txBody>
      </p:sp>
      <p:sp>
        <p:nvSpPr>
          <p:cNvPr id="3" name="文字預留位置 2"/>
          <p:cNvSpPr>
            <a:spLocks noGrp="1"/>
          </p:cNvSpPr>
          <p:nvPr>
            <p:ph type="body" idx="2"/>
          </p:nvPr>
        </p:nvSpPr>
        <p:spPr>
          <a:xfrm>
            <a:off x="7137995" y="2010727"/>
            <a:ext cx="4511040" cy="4580573"/>
          </a:xfrm>
        </p:spPr>
        <p:txBody>
          <a:bodyPr rtlCol="0"/>
          <a:lstStyle>
            <a:lvl1pPr marL="9144" indent="0">
              <a:buNone/>
              <a:defRPr sz="1400"/>
            </a:lvl1pPr>
            <a:lvl2pPr>
              <a:buNone/>
              <a:defRPr sz="1200"/>
            </a:lvl2pPr>
            <a:lvl3pPr>
              <a:buNone/>
              <a:defRPr sz="1000"/>
            </a:lvl3pPr>
            <a:lvl4pPr>
              <a:buNone/>
              <a:defRPr sz="900"/>
            </a:lvl4pPr>
            <a:lvl5pPr>
              <a:buNone/>
              <a:defRPr sz="900"/>
            </a:lvl5pPr>
          </a:lstStyle>
          <a:p>
            <a:pPr lvl="0" rtl="0" eaLnBrk="1" latinLnBrk="0" hangingPunct="1"/>
            <a:r>
              <a:rPr lang="zh-TW" altLang="en-US"/>
              <a:t>編輯母片文字樣式</a:t>
            </a:r>
          </a:p>
        </p:txBody>
      </p:sp>
      <p:sp>
        <p:nvSpPr>
          <p:cNvPr id="6" name="頁尾預留位置 5"/>
          <p:cNvSpPr>
            <a:spLocks noGrp="1"/>
          </p:cNvSpPr>
          <p:nvPr>
            <p:ph type="ftr" sz="quarter" idx="11"/>
          </p:nvPr>
        </p:nvSpPr>
        <p:spPr/>
        <p:txBody>
          <a:bodyPr rtlCol="0"/>
          <a:lstStyle/>
          <a:p>
            <a:pPr rtl="0"/>
            <a:r>
              <a:rPr lang="zh-TW" altLang="en-US" dirty="0"/>
              <a:t>新增頁尾</a:t>
            </a:r>
          </a:p>
        </p:txBody>
      </p:sp>
      <p:sp>
        <p:nvSpPr>
          <p:cNvPr id="5" name="日期預留位置 4"/>
          <p:cNvSpPr>
            <a:spLocks noGrp="1"/>
          </p:cNvSpPr>
          <p:nvPr>
            <p:ph type="dt" sz="half" idx="10"/>
          </p:nvPr>
        </p:nvSpPr>
        <p:spPr/>
        <p:txBody>
          <a:bodyPr rtlCol="0"/>
          <a:lstStyle/>
          <a:p>
            <a:pPr rtl="0"/>
            <a:fld id="{985A7139-9615-44C0-8E48-7B3A81ED52C4}" type="datetime2">
              <a:rPr lang="zh-TW" altLang="en-US" smtClean="0"/>
              <a:t>2018年6月14日</a:t>
            </a:fld>
            <a:endParaRPr lang="zh-TW" altLang="en-US" dirty="0"/>
          </a:p>
        </p:txBody>
      </p:sp>
      <p:sp>
        <p:nvSpPr>
          <p:cNvPr id="7" name="投影片編號預留位置 6"/>
          <p:cNvSpPr>
            <a:spLocks noGrp="1"/>
          </p:cNvSpPr>
          <p:nvPr>
            <p:ph type="sldNum" sz="quarter" idx="12"/>
          </p:nvPr>
        </p:nvSpPr>
        <p:spPr/>
        <p:txBody>
          <a:bodyPr rtlCol="0"/>
          <a:lstStyle/>
          <a:p>
            <a:pPr rtl="0"/>
            <a:fld id="{401CF334-2D5C-4859-84A6-CA7E6E43FAEB}" type="slidenum">
              <a:rPr lang="en-US" altLang="zh-TW" smtClean="0"/>
              <a:t>‹#›</a:t>
            </a:fld>
            <a:endParaRPr lang="zh-TW" altLang="en-US" dirty="0"/>
          </a:p>
        </p:txBody>
      </p:sp>
    </p:spTree>
    <p:extLst>
      <p:ext uri="{BB962C8B-B14F-4D97-AF65-F5344CB8AC3E}">
        <p14:creationId xmlns:p14="http://schemas.microsoft.com/office/powerpoint/2010/main" val="4986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7253913" y="1109161"/>
            <a:ext cx="782404" cy="4681637"/>
          </a:xfrm>
        </p:spPr>
        <p:txBody>
          <a:bodyPr vert="eaVert" lIns="45720" tIns="0" rIns="45720" rtlCol="0" anchor="t"/>
          <a:lstStyle>
            <a:lvl1pPr algn="ctr">
              <a:buNone/>
              <a:defRPr sz="2000" b="1"/>
            </a:lvl1pPr>
          </a:lstStyle>
          <a:p>
            <a:pPr rtl="0"/>
            <a:r>
              <a:rPr lang="zh-TW" altLang="en-US"/>
              <a:t>按一下以編輯母片標題樣式</a:t>
            </a:r>
            <a:endParaRPr lang="zh-TW" altLang="en-US" dirty="0"/>
          </a:p>
        </p:txBody>
      </p:sp>
      <p:sp>
        <p:nvSpPr>
          <p:cNvPr id="3" name="圖片預留位置 2" descr="要新增影像的空白預留位置。按一下預留位置，然後選取您要新增的影像"/>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rtlCol="0"/>
          <a:lstStyle>
            <a:lvl1pPr marL="0" indent="0">
              <a:buNone/>
              <a:defRPr sz="3200"/>
            </a:lvl1pPr>
          </a:lstStyle>
          <a:p>
            <a:pPr rtl="0"/>
            <a:r>
              <a:rPr lang="zh-TW" altLang="en-US"/>
              <a:t>按一下圖示以新增圖片</a:t>
            </a:r>
            <a:endParaRPr kumimoji="0" lang="zh-TW" altLang="en-US" dirty="0"/>
          </a:p>
        </p:txBody>
      </p:sp>
      <p:sp>
        <p:nvSpPr>
          <p:cNvPr id="4" name="文字預留位置 3"/>
          <p:cNvSpPr>
            <a:spLocks noGrp="1"/>
          </p:cNvSpPr>
          <p:nvPr>
            <p:ph type="body" sz="half" idx="2"/>
          </p:nvPr>
        </p:nvSpPr>
        <p:spPr>
          <a:xfrm>
            <a:off x="8117924" y="3274309"/>
            <a:ext cx="3454400" cy="2516489"/>
          </a:xfrm>
        </p:spPr>
        <p:txBody>
          <a:bodyPr lIns="0" tIns="0" rIns="45720" rtlCol="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rtl="0" eaLnBrk="1" latinLnBrk="0" hangingPunct="1"/>
            <a:r>
              <a:rPr lang="zh-TW" altLang="en-US"/>
              <a:t>編輯母片文字樣式</a:t>
            </a:r>
          </a:p>
        </p:txBody>
      </p:sp>
      <p:sp>
        <p:nvSpPr>
          <p:cNvPr id="6" name="頁尾預留位置 5"/>
          <p:cNvSpPr>
            <a:spLocks noGrp="1"/>
          </p:cNvSpPr>
          <p:nvPr>
            <p:ph type="ftr" sz="quarter" idx="11"/>
          </p:nvPr>
        </p:nvSpPr>
        <p:spPr/>
        <p:txBody>
          <a:bodyPr rtlCol="0"/>
          <a:lstStyle/>
          <a:p>
            <a:pPr rtl="0"/>
            <a:r>
              <a:rPr lang="zh-TW" altLang="en-US" dirty="0"/>
              <a:t>新增頁尾</a:t>
            </a:r>
          </a:p>
        </p:txBody>
      </p:sp>
      <p:sp>
        <p:nvSpPr>
          <p:cNvPr id="5" name="日期預留位置 4"/>
          <p:cNvSpPr>
            <a:spLocks noGrp="1"/>
          </p:cNvSpPr>
          <p:nvPr>
            <p:ph type="dt" sz="half" idx="10"/>
          </p:nvPr>
        </p:nvSpPr>
        <p:spPr/>
        <p:txBody>
          <a:bodyPr rtlCol="0"/>
          <a:lstStyle/>
          <a:p>
            <a:pPr rtl="0"/>
            <a:fld id="{4CD70A3B-5055-4ACA-8D9E-69847E896869}" type="datetime2">
              <a:rPr lang="zh-TW" altLang="en-US" smtClean="0"/>
              <a:t>2018年6月14日</a:t>
            </a:fld>
            <a:endParaRPr lang="zh-TW" altLang="en-US" dirty="0"/>
          </a:p>
        </p:txBody>
      </p:sp>
      <p:sp>
        <p:nvSpPr>
          <p:cNvPr id="7" name="投影片編號預留位置 6"/>
          <p:cNvSpPr>
            <a:spLocks noGrp="1"/>
          </p:cNvSpPr>
          <p:nvPr>
            <p:ph type="sldNum" sz="quarter" idx="12"/>
          </p:nvPr>
        </p:nvSpPr>
        <p:spPr/>
        <p:txBody>
          <a:bodyPr rtlCol="0"/>
          <a:lstStyle/>
          <a:p>
            <a:pPr rtl="0"/>
            <a:fld id="{401CF334-2D5C-4859-84A6-CA7E6E43FAEB}" type="slidenum">
              <a:rPr lang="en-US" altLang="zh-TW" smtClean="0"/>
              <a:t>‹#›</a:t>
            </a:fld>
            <a:endParaRPr lang="zh-TW" altLang="en-US" dirty="0"/>
          </a:p>
        </p:txBody>
      </p:sp>
    </p:spTree>
    <p:extLst>
      <p:ext uri="{BB962C8B-B14F-4D97-AF65-F5344CB8AC3E}">
        <p14:creationId xmlns:p14="http://schemas.microsoft.com/office/powerpoint/2010/main" val="188361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矩形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zh-TW" altLang="en-US" sz="1800" dirty="0">
              <a:latin typeface="Microsoft JhengHei UI" panose="020B0604030504040204" pitchFamily="34" charset="-120"/>
              <a:ea typeface="Microsoft JhengHei UI" panose="020B0604030504040204" pitchFamily="34" charset="-120"/>
            </a:endParaRPr>
          </a:p>
        </p:txBody>
      </p:sp>
      <p:sp>
        <p:nvSpPr>
          <p:cNvPr id="29" name="矩形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zh-TW" altLang="en-US" sz="1800" dirty="0">
              <a:latin typeface="Microsoft JhengHei UI" panose="020B0604030504040204" pitchFamily="34" charset="-120"/>
              <a:ea typeface="Microsoft JhengHei UI" panose="020B0604030504040204" pitchFamily="34" charset="-120"/>
            </a:endParaRPr>
          </a:p>
        </p:txBody>
      </p:sp>
      <p:sp>
        <p:nvSpPr>
          <p:cNvPr id="30" name="矩形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zh-TW" altLang="en-US" sz="1800" dirty="0">
              <a:latin typeface="Microsoft JhengHei UI" panose="020B0604030504040204" pitchFamily="34" charset="-120"/>
              <a:ea typeface="Microsoft JhengHei UI" panose="020B0604030504040204" pitchFamily="34" charset="-120"/>
            </a:endParaRPr>
          </a:p>
        </p:txBody>
      </p:sp>
      <p:sp>
        <p:nvSpPr>
          <p:cNvPr id="31" name="矩形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zh-TW" altLang="en-US" sz="1800" dirty="0">
              <a:latin typeface="Microsoft JhengHei UI" panose="020B0604030504040204" pitchFamily="34" charset="-120"/>
              <a:ea typeface="Microsoft JhengHei UI" panose="020B0604030504040204" pitchFamily="34" charset="-120"/>
            </a:endParaRPr>
          </a:p>
        </p:txBody>
      </p:sp>
      <p:sp>
        <p:nvSpPr>
          <p:cNvPr id="32" name="矩形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zh-TW" altLang="en-US" sz="1800" dirty="0">
              <a:latin typeface="Microsoft JhengHei UI" panose="020B0604030504040204" pitchFamily="34" charset="-120"/>
              <a:ea typeface="Microsoft JhengHei UI" panose="020B0604030504040204" pitchFamily="34" charset="-120"/>
            </a:endParaRPr>
          </a:p>
        </p:txBody>
      </p:sp>
      <p:sp useBgFill="1">
        <p:nvSpPr>
          <p:cNvPr id="33" name="圓角矩形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zh-TW" altLang="en-US" sz="1800" dirty="0">
              <a:latin typeface="Microsoft JhengHei UI" panose="020B0604030504040204" pitchFamily="34" charset="-120"/>
              <a:ea typeface="Microsoft JhengHei UI" panose="020B0604030504040204" pitchFamily="34" charset="-120"/>
            </a:endParaRPr>
          </a:p>
        </p:txBody>
      </p:sp>
      <p:sp useBgFill="1">
        <p:nvSpPr>
          <p:cNvPr id="34" name="圓角矩形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zh-TW" altLang="en-US" sz="1800" dirty="0">
              <a:latin typeface="Microsoft JhengHei UI" panose="020B0604030504040204" pitchFamily="34" charset="-120"/>
              <a:ea typeface="Microsoft JhengHei UI" panose="020B0604030504040204" pitchFamily="34" charset="-120"/>
            </a:endParaRPr>
          </a:p>
        </p:txBody>
      </p:sp>
      <p:sp>
        <p:nvSpPr>
          <p:cNvPr id="35" name="矩形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zh-TW" altLang="en-US" sz="1800" dirty="0">
              <a:latin typeface="Microsoft JhengHei UI" panose="020B0604030504040204" pitchFamily="34" charset="-120"/>
              <a:ea typeface="Microsoft JhengHei UI" panose="020B0604030504040204" pitchFamily="34" charset="-120"/>
            </a:endParaRPr>
          </a:p>
        </p:txBody>
      </p:sp>
      <p:sp>
        <p:nvSpPr>
          <p:cNvPr id="36" name="矩形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zh-TW" altLang="en-US" sz="1800" dirty="0">
              <a:latin typeface="Microsoft JhengHei UI" panose="020B0604030504040204" pitchFamily="34" charset="-120"/>
              <a:ea typeface="Microsoft JhengHei UI" panose="020B0604030504040204" pitchFamily="34" charset="-120"/>
            </a:endParaRPr>
          </a:p>
        </p:txBody>
      </p:sp>
      <p:sp>
        <p:nvSpPr>
          <p:cNvPr id="37" name="矩形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zh-TW" altLang="en-US" sz="1800" dirty="0">
              <a:latin typeface="Microsoft JhengHei UI" panose="020B0604030504040204" pitchFamily="34" charset="-120"/>
              <a:ea typeface="Microsoft JhengHei UI" panose="020B0604030504040204" pitchFamily="34" charset="-120"/>
            </a:endParaRPr>
          </a:p>
        </p:txBody>
      </p:sp>
      <p:sp>
        <p:nvSpPr>
          <p:cNvPr id="38" name="矩形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zh-TW" altLang="en-US" sz="1800" dirty="0">
              <a:latin typeface="Microsoft JhengHei UI" panose="020B0604030504040204" pitchFamily="34" charset="-120"/>
              <a:ea typeface="Microsoft JhengHei UI" panose="020B0604030504040204" pitchFamily="34" charset="-120"/>
            </a:endParaRPr>
          </a:p>
        </p:txBody>
      </p:sp>
      <p:sp>
        <p:nvSpPr>
          <p:cNvPr id="39" name="矩形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zh-TW" altLang="en-US" sz="1800" dirty="0">
              <a:latin typeface="Microsoft JhengHei UI" panose="020B0604030504040204" pitchFamily="34" charset="-120"/>
              <a:ea typeface="Microsoft JhengHei UI" panose="020B0604030504040204" pitchFamily="34" charset="-120"/>
            </a:endParaRPr>
          </a:p>
        </p:txBody>
      </p:sp>
      <p:sp>
        <p:nvSpPr>
          <p:cNvPr id="40" name="矩形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zh-TW" altLang="en-US" sz="1800" dirty="0">
              <a:latin typeface="Microsoft JhengHei UI" panose="020B0604030504040204" pitchFamily="34" charset="-120"/>
              <a:ea typeface="Microsoft JhengHei UI" panose="020B0604030504040204" pitchFamily="34" charset="-120"/>
            </a:endParaRPr>
          </a:p>
        </p:txBody>
      </p:sp>
      <p:sp>
        <p:nvSpPr>
          <p:cNvPr id="22" name="標題預留位置 21"/>
          <p:cNvSpPr>
            <a:spLocks noGrp="1"/>
          </p:cNvSpPr>
          <p:nvPr>
            <p:ph type="title"/>
          </p:nvPr>
        </p:nvSpPr>
        <p:spPr>
          <a:xfrm>
            <a:off x="609600" y="1143000"/>
            <a:ext cx="10972800" cy="1066800"/>
          </a:xfrm>
          <a:prstGeom prst="rect">
            <a:avLst/>
          </a:prstGeom>
        </p:spPr>
        <p:txBody>
          <a:bodyPr vert="horz" rtlCol="0" anchor="ctr">
            <a:normAutofit/>
          </a:bodyPr>
          <a:lstStyle/>
          <a:p>
            <a:pPr rtl="0"/>
            <a:r>
              <a:rPr lang="zh-TW" altLang="en-US" dirty="0"/>
              <a:t>按一下以編輯母片標題樣式</a:t>
            </a:r>
          </a:p>
        </p:txBody>
      </p:sp>
      <p:sp>
        <p:nvSpPr>
          <p:cNvPr id="13" name="文字預留位置 12"/>
          <p:cNvSpPr>
            <a:spLocks noGrp="1"/>
          </p:cNvSpPr>
          <p:nvPr>
            <p:ph type="body" idx="1"/>
          </p:nvPr>
        </p:nvSpPr>
        <p:spPr>
          <a:xfrm>
            <a:off x="609600" y="2249424"/>
            <a:ext cx="10972800" cy="4325112"/>
          </a:xfrm>
          <a:prstGeom prst="rect">
            <a:avLst/>
          </a:prstGeom>
        </p:spPr>
        <p:txBody>
          <a:bodyPr vert="horz" rtlCol="0">
            <a:normAutofit/>
          </a:bodyPr>
          <a:lstStyle/>
          <a:p>
            <a:pPr lvl="0" rtl="0"/>
            <a:r>
              <a:rPr lang="zh-TW" altLang="en-US" dirty="0"/>
              <a:t>編輯母片文字樣式</a:t>
            </a:r>
          </a:p>
          <a:p>
            <a:pPr lvl="1" rtl="0"/>
            <a:r>
              <a:rPr lang="zh-TW" altLang="en-US" dirty="0"/>
              <a:t>第二層</a:t>
            </a:r>
          </a:p>
          <a:p>
            <a:pPr lvl="2" rtl="0"/>
            <a:r>
              <a:rPr lang="zh-TW" altLang="en-US" dirty="0"/>
              <a:t>第三層</a:t>
            </a:r>
          </a:p>
          <a:p>
            <a:pPr lvl="3" rtl="0"/>
            <a:r>
              <a:rPr lang="zh-TW" altLang="en-US" dirty="0"/>
              <a:t>第四層</a:t>
            </a:r>
          </a:p>
          <a:p>
            <a:pPr lvl="4" rtl="0"/>
            <a:r>
              <a:rPr lang="zh-TW" altLang="en-US" dirty="0"/>
              <a:t>第五層</a:t>
            </a:r>
          </a:p>
        </p:txBody>
      </p:sp>
      <p:sp>
        <p:nvSpPr>
          <p:cNvPr id="3" name="頁尾預留位置 2"/>
          <p:cNvSpPr>
            <a:spLocks noGrp="1"/>
          </p:cNvSpPr>
          <p:nvPr>
            <p:ph type="ftr" sz="quarter" idx="3"/>
          </p:nvPr>
        </p:nvSpPr>
        <p:spPr>
          <a:xfrm>
            <a:off x="7010400" y="612648"/>
            <a:ext cx="1767840" cy="457200"/>
          </a:xfrm>
          <a:prstGeom prst="rect">
            <a:avLst/>
          </a:prstGeom>
        </p:spPr>
        <p:txBody>
          <a:bodyPr vert="horz" rtlCol="0"/>
          <a:lstStyle>
            <a:lvl1pPr algn="r" eaLnBrk="1" latinLnBrk="0" hangingPunct="1">
              <a:defRPr kumimoji="0" sz="1100">
                <a:solidFill>
                  <a:schemeClr val="accent2">
                    <a:lumMod val="75000"/>
                  </a:schemeClr>
                </a:solidFill>
                <a:latin typeface="Microsoft JhengHei UI" panose="020B0604030504040204" pitchFamily="34" charset="-120"/>
                <a:ea typeface="Microsoft JhengHei UI" panose="020B0604030504040204" pitchFamily="34" charset="-120"/>
              </a:defRPr>
            </a:lvl1pPr>
          </a:lstStyle>
          <a:p>
            <a:r>
              <a:rPr lang="zh-TW" altLang="en-US" dirty="0"/>
              <a:t>新增頁尾</a:t>
            </a:r>
          </a:p>
        </p:txBody>
      </p:sp>
      <p:sp>
        <p:nvSpPr>
          <p:cNvPr id="14" name="日期預留位置 13"/>
          <p:cNvSpPr>
            <a:spLocks noGrp="1"/>
          </p:cNvSpPr>
          <p:nvPr>
            <p:ph type="dt" sz="half" idx="2"/>
          </p:nvPr>
        </p:nvSpPr>
        <p:spPr>
          <a:xfrm>
            <a:off x="8782048" y="612648"/>
            <a:ext cx="1276352" cy="457200"/>
          </a:xfrm>
          <a:prstGeom prst="rect">
            <a:avLst/>
          </a:prstGeom>
        </p:spPr>
        <p:txBody>
          <a:bodyPr vert="horz" rtlCol="0"/>
          <a:lstStyle>
            <a:lvl1pPr algn="l" eaLnBrk="1" latinLnBrk="0" hangingPunct="1">
              <a:defRPr kumimoji="0" sz="1100">
                <a:solidFill>
                  <a:schemeClr val="accent2">
                    <a:lumMod val="75000"/>
                  </a:schemeClr>
                </a:solidFill>
                <a:latin typeface="Microsoft JhengHei UI" panose="020B0604030504040204" pitchFamily="34" charset="-120"/>
                <a:ea typeface="Microsoft JhengHei UI" panose="020B0604030504040204" pitchFamily="34" charset="-120"/>
              </a:defRPr>
            </a:lvl1pPr>
          </a:lstStyle>
          <a:p>
            <a:fld id="{12233221-9E5A-44E3-8D2A-51D4D9EBD76D}" type="datetime2">
              <a:rPr lang="zh-TW" altLang="en-US" smtClean="0"/>
              <a:pPr/>
              <a:t>2018年6月14日</a:t>
            </a:fld>
            <a:endParaRPr lang="zh-TW" altLang="en-US" dirty="0"/>
          </a:p>
        </p:txBody>
      </p:sp>
      <p:sp>
        <p:nvSpPr>
          <p:cNvPr id="23" name="投影片編號預留位置 22"/>
          <p:cNvSpPr>
            <a:spLocks noGrp="1"/>
          </p:cNvSpPr>
          <p:nvPr>
            <p:ph type="sldNum" sz="quarter" idx="4"/>
          </p:nvPr>
        </p:nvSpPr>
        <p:spPr>
          <a:xfrm>
            <a:off x="10899648" y="2272"/>
            <a:ext cx="1016000" cy="365760"/>
          </a:xfrm>
          <a:prstGeom prst="rect">
            <a:avLst/>
          </a:prstGeom>
        </p:spPr>
        <p:txBody>
          <a:bodyPr vert="horz" rtlCol="0" anchor="b"/>
          <a:lstStyle>
            <a:lvl1pPr algn="r" eaLnBrk="1" latinLnBrk="0" hangingPunct="1">
              <a:defRPr kumimoji="0" sz="1800">
                <a:solidFill>
                  <a:srgbClr val="FFFFFF"/>
                </a:solidFill>
                <a:latin typeface="Microsoft JhengHei UI" panose="020B0604030504040204" pitchFamily="34" charset="-120"/>
                <a:ea typeface="Microsoft JhengHei UI" panose="020B0604030504040204" pitchFamily="34" charset="-120"/>
              </a:defRPr>
            </a:lvl1pPr>
          </a:lstStyle>
          <a:p>
            <a:fld id="{401CF334-2D5C-4859-84A6-CA7E6E43FAEB}" type="slidenum">
              <a:rPr lang="en-US" altLang="zh-TW" smtClean="0"/>
              <a:pPr/>
              <a:t>‹#›</a:t>
            </a:fld>
            <a:endParaRPr lang="zh-TW" altLang="en-US" dirty="0"/>
          </a:p>
        </p:txBody>
      </p:sp>
    </p:spTree>
    <p:extLst>
      <p:ext uri="{BB962C8B-B14F-4D97-AF65-F5344CB8AC3E}">
        <p14:creationId xmlns:p14="http://schemas.microsoft.com/office/powerpoint/2010/main" val="21321717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4000" kern="1200">
          <a:solidFill>
            <a:schemeClr val="tx2"/>
          </a:solidFill>
          <a:latin typeface="Microsoft JhengHei UI" panose="020B0604030504040204" pitchFamily="34" charset="-120"/>
          <a:ea typeface="Microsoft JhengHei UI" panose="020B0604030504040204" pitchFamily="34" charset="-120"/>
          <a:cs typeface="+mj-cs"/>
        </a:defRPr>
      </a:lvl1pPr>
    </p:titleStyle>
    <p:body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Microsoft JhengHei UI" panose="020B0604030504040204" pitchFamily="34" charset="-120"/>
          <a:ea typeface="Microsoft JhengHei UI" panose="020B0604030504040204" pitchFamily="34" charset="-120"/>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Microsoft JhengHei UI" panose="020B0604030504040204" pitchFamily="34" charset="-120"/>
          <a:ea typeface="Microsoft JhengHei UI" panose="020B0604030504040204" pitchFamily="34" charset="-120"/>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Microsoft JhengHei UI" panose="020B0604030504040204" pitchFamily="34" charset="-120"/>
          <a:ea typeface="Microsoft JhengHei UI" panose="020B0604030504040204" pitchFamily="34" charset="-120"/>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Microsoft JhengHei UI" panose="020B0604030504040204" pitchFamily="34" charset="-120"/>
          <a:ea typeface="Microsoft JhengHei UI" panose="020B0604030504040204" pitchFamily="34" charset="-120"/>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icrosoft JhengHei UI" panose="020B0604030504040204" pitchFamily="34" charset="-120"/>
          <a:ea typeface="Microsoft JhengHei UI" panose="020B0604030504040204" pitchFamily="34" charset="-120"/>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5.svg"/><Relationship Id="rId4" Type="http://schemas.openxmlformats.org/officeDocument/2006/relationships/image" Target="../media/image34.png"/></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09600" y="2223049"/>
            <a:ext cx="11277600" cy="1470025"/>
          </a:xfrm>
        </p:spPr>
        <p:txBody>
          <a:bodyPr rtlCol="0"/>
          <a:lstStyle/>
          <a:p>
            <a:pPr rtl="0"/>
            <a:r>
              <a:rPr lang="zh-TW" altLang="en-US" dirty="0"/>
              <a:t>閱讀測驗編寫說明與實作</a:t>
            </a:r>
          </a:p>
        </p:txBody>
      </p:sp>
      <p:sp>
        <p:nvSpPr>
          <p:cNvPr id="3" name="副標題 2"/>
          <p:cNvSpPr>
            <a:spLocks noGrp="1"/>
          </p:cNvSpPr>
          <p:nvPr>
            <p:ph type="subTitle" idx="1"/>
          </p:nvPr>
        </p:nvSpPr>
        <p:spPr/>
        <p:txBody>
          <a:bodyPr rtlCol="0"/>
          <a:lstStyle/>
          <a:p>
            <a:pPr rtl="0"/>
            <a:r>
              <a:rPr lang="zh-TW" altLang="en-US" dirty="0"/>
              <a:t>鍾長宏</a:t>
            </a:r>
            <a:endParaRPr lang="en-US" altLang="zh-TW" dirty="0"/>
          </a:p>
          <a:p>
            <a:pPr rtl="0"/>
            <a:r>
              <a:rPr lang="en-US" altLang="zh-TW"/>
              <a:t>20180614</a:t>
            </a:r>
            <a:endParaRPr lang="zh-TW" altLang="en-US" dirty="0"/>
          </a:p>
        </p:txBody>
      </p:sp>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內容版面配置區 12">
            <a:extLst>
              <a:ext uri="{FF2B5EF4-FFF2-40B4-BE49-F238E27FC236}">
                <a16:creationId xmlns:a16="http://schemas.microsoft.com/office/drawing/2014/main" id="{752E8420-06D2-44CC-B961-2270CB7BCE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599" y="1209368"/>
            <a:ext cx="7423355" cy="5620180"/>
          </a:xfrm>
        </p:spPr>
      </p:pic>
      <p:sp>
        <p:nvSpPr>
          <p:cNvPr id="2" name="標題 1">
            <a:extLst>
              <a:ext uri="{FF2B5EF4-FFF2-40B4-BE49-F238E27FC236}">
                <a16:creationId xmlns:a16="http://schemas.microsoft.com/office/drawing/2014/main" id="{6BDA23FE-34ED-460B-BB0D-9D97D1A23340}"/>
              </a:ext>
            </a:extLst>
          </p:cNvPr>
          <p:cNvSpPr>
            <a:spLocks noGrp="1"/>
          </p:cNvSpPr>
          <p:nvPr>
            <p:ph type="title"/>
          </p:nvPr>
        </p:nvSpPr>
        <p:spPr>
          <a:xfrm>
            <a:off x="609600" y="651387"/>
            <a:ext cx="10972800" cy="557981"/>
          </a:xfrm>
        </p:spPr>
        <p:txBody>
          <a:bodyPr>
            <a:normAutofit/>
          </a:bodyPr>
          <a:lstStyle/>
          <a:p>
            <a:r>
              <a:rPr lang="en-US" altLang="zh-TW" sz="2800" dirty="0"/>
              <a:t>NG</a:t>
            </a:r>
            <a:r>
              <a:rPr lang="zh-TW" altLang="en-US" sz="2800" dirty="0"/>
              <a:t>示例</a:t>
            </a:r>
            <a:r>
              <a:rPr lang="en-US" altLang="zh-TW" sz="2800" dirty="0"/>
              <a:t>4</a:t>
            </a:r>
            <a:r>
              <a:rPr lang="zh-TW" altLang="en-US" sz="2800" dirty="0">
                <a:sym typeface="Wingdings" panose="05000000000000000000" pitchFamily="2" charset="2"/>
              </a:rPr>
              <a:t>：</a:t>
            </a:r>
            <a:r>
              <a:rPr lang="en-US" altLang="zh-TW" sz="2800" dirty="0">
                <a:sym typeface="Wingdings" panose="05000000000000000000" pitchFamily="2" charset="2"/>
              </a:rPr>
              <a:t>(p. 13)</a:t>
            </a:r>
            <a:endParaRPr lang="zh-TW" altLang="en-US" sz="2800" dirty="0"/>
          </a:p>
        </p:txBody>
      </p:sp>
      <p:sp>
        <p:nvSpPr>
          <p:cNvPr id="6" name="語音泡泡: 圓角矩形 5">
            <a:extLst>
              <a:ext uri="{FF2B5EF4-FFF2-40B4-BE49-F238E27FC236}">
                <a16:creationId xmlns:a16="http://schemas.microsoft.com/office/drawing/2014/main" id="{B3060A99-CDA6-4002-A860-F7B90F527F26}"/>
              </a:ext>
            </a:extLst>
          </p:cNvPr>
          <p:cNvSpPr/>
          <p:nvPr/>
        </p:nvSpPr>
        <p:spPr>
          <a:xfrm>
            <a:off x="7678993" y="5348749"/>
            <a:ext cx="4316361" cy="727587"/>
          </a:xfrm>
          <a:prstGeom prst="wedgeRoundRectCallout">
            <a:avLst>
              <a:gd name="adj1" fmla="val -82337"/>
              <a:gd name="adj2" fmla="val 2783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solidFill>
                  <a:srgbClr val="002060"/>
                </a:solidFill>
                <a:latin typeface="微軟正黑體" panose="020B0604030504040204" pitchFamily="34" charset="-120"/>
                <a:ea typeface="微軟正黑體" panose="020B0604030504040204" pitchFamily="34" charset="-120"/>
              </a:rPr>
              <a:t>生字太多，</a:t>
            </a:r>
            <a:r>
              <a:rPr lang="zh-TW" altLang="en-US" sz="3200" b="1" dirty="0">
                <a:solidFill>
                  <a:srgbClr val="002060"/>
                </a:solidFill>
                <a:latin typeface="微軟正黑體" panose="020B0604030504040204" pitchFamily="34" charset="-120"/>
                <a:ea typeface="微軟正黑體" panose="020B0604030504040204" pitchFamily="34" charset="-120"/>
              </a:rPr>
              <a:t>超過</a:t>
            </a:r>
            <a:r>
              <a:rPr lang="en-US" altLang="zh-TW" sz="3200" b="1" dirty="0">
                <a:solidFill>
                  <a:srgbClr val="002060"/>
                </a:solidFill>
                <a:latin typeface="微軟正黑體" panose="020B0604030504040204" pitchFamily="34" charset="-120"/>
                <a:ea typeface="微軟正黑體" panose="020B0604030504040204" pitchFamily="34" charset="-120"/>
              </a:rPr>
              <a:t>3</a:t>
            </a:r>
            <a:r>
              <a:rPr lang="zh-TW" altLang="en-US" sz="3200" b="1" dirty="0">
                <a:solidFill>
                  <a:srgbClr val="002060"/>
                </a:solidFill>
                <a:latin typeface="微軟正黑體" panose="020B0604030504040204" pitchFamily="34" charset="-120"/>
                <a:ea typeface="微軟正黑體" panose="020B0604030504040204" pitchFamily="34" charset="-120"/>
              </a:rPr>
              <a:t>個</a:t>
            </a:r>
            <a:r>
              <a:rPr lang="zh-TW" altLang="en-US" sz="3200" dirty="0">
                <a:solidFill>
                  <a:srgbClr val="002060"/>
                </a:solidFill>
                <a:latin typeface="微軟正黑體" panose="020B0604030504040204" pitchFamily="34" charset="-120"/>
                <a:ea typeface="微軟正黑體" panose="020B0604030504040204" pitchFamily="34" charset="-120"/>
              </a:rPr>
              <a:t>。</a:t>
            </a:r>
          </a:p>
        </p:txBody>
      </p:sp>
      <p:sp>
        <p:nvSpPr>
          <p:cNvPr id="7" name="矩形: 圓角 6">
            <a:extLst>
              <a:ext uri="{FF2B5EF4-FFF2-40B4-BE49-F238E27FC236}">
                <a16:creationId xmlns:a16="http://schemas.microsoft.com/office/drawing/2014/main" id="{F0586240-3550-4EFE-A6E2-2EBF8E609B2C}"/>
              </a:ext>
            </a:extLst>
          </p:cNvPr>
          <p:cNvSpPr/>
          <p:nvPr/>
        </p:nvSpPr>
        <p:spPr>
          <a:xfrm>
            <a:off x="3347883" y="3429000"/>
            <a:ext cx="8662219" cy="72758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bg1"/>
                </a:solidFill>
                <a:latin typeface="微軟正黑體" panose="020B0604030504040204" pitchFamily="34" charset="-120"/>
                <a:ea typeface="微軟正黑體" panose="020B0604030504040204" pitchFamily="34" charset="-120"/>
              </a:rPr>
              <a:t>有些甚至於所提供的中文提示，卻是答題的關鍵訊息。</a:t>
            </a:r>
          </a:p>
        </p:txBody>
      </p:sp>
    </p:spTree>
    <p:extLst>
      <p:ext uri="{BB962C8B-B14F-4D97-AF65-F5344CB8AC3E}">
        <p14:creationId xmlns:p14="http://schemas.microsoft.com/office/powerpoint/2010/main" val="1767066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bwMode="auto">
          <a:xfrm>
            <a:off x="611030" y="274638"/>
            <a:ext cx="10969943" cy="850106"/>
          </a:xfrm>
          <a:noFill/>
        </p:spPr>
        <p:txBody>
          <a:bodyPr vert="horz" wrap="square" lIns="91440" tIns="45720" rIns="91440" bIns="45720" numCol="1" rtlCol="0" anchor="b" anchorCtr="0" compatLnSpc="1">
            <a:prstTxWarp prst="textNoShape">
              <a:avLst/>
            </a:prstTxWarp>
            <a:normAutofit/>
          </a:bodyPr>
          <a:lstStyle/>
          <a:p>
            <a:r>
              <a:rPr lang="en-US" altLang="zh-TW" sz="2800" dirty="0"/>
              <a:t>NG</a:t>
            </a:r>
            <a:r>
              <a:rPr lang="zh-TW" altLang="en-US" sz="2800" dirty="0"/>
              <a:t>示例</a:t>
            </a:r>
            <a:r>
              <a:rPr lang="en-US" altLang="zh-TW" sz="2800" dirty="0"/>
              <a:t>5 (</a:t>
            </a:r>
            <a:r>
              <a:rPr lang="zh-TW" altLang="en-US" sz="2800" dirty="0"/>
              <a:t>第</a:t>
            </a:r>
            <a:r>
              <a:rPr lang="en-US" altLang="zh-TW" sz="2800" dirty="0"/>
              <a:t>2</a:t>
            </a:r>
            <a:r>
              <a:rPr lang="zh-TW" altLang="en-US" sz="2800" dirty="0"/>
              <a:t>題</a:t>
            </a:r>
            <a:r>
              <a:rPr lang="en-US" altLang="zh-TW" sz="2800" dirty="0"/>
              <a:t>)</a:t>
            </a:r>
            <a:r>
              <a:rPr lang="zh-TW" altLang="en-US" sz="2800" dirty="0">
                <a:sym typeface="Wingdings" panose="05000000000000000000" pitchFamily="2" charset="2"/>
              </a:rPr>
              <a:t>：</a:t>
            </a:r>
            <a:r>
              <a:rPr lang="en-US" altLang="zh-TW" sz="2800" dirty="0">
                <a:sym typeface="Wingdings" panose="05000000000000000000" pitchFamily="2" charset="2"/>
              </a:rPr>
              <a:t>(pp. 14-15)</a:t>
            </a:r>
            <a:endParaRPr lang="zh-TW" altLang="en-US" sz="2800" dirty="0">
              <a:effectLst/>
            </a:endParaRPr>
          </a:p>
        </p:txBody>
      </p:sp>
      <p:pic>
        <p:nvPicPr>
          <p:cNvPr id="35854" name="Picture 14" descr="ukmap"/>
          <p:cNvPicPr>
            <a:picLocks noChangeAspect="1" noChangeArrowheads="1"/>
          </p:cNvPicPr>
          <p:nvPr/>
        </p:nvPicPr>
        <p:blipFill>
          <a:blip r:embed="rId3"/>
          <a:srcRect/>
          <a:stretch>
            <a:fillRect/>
          </a:stretch>
        </p:blipFill>
        <p:spPr bwMode="auto">
          <a:xfrm>
            <a:off x="767408" y="1340769"/>
            <a:ext cx="3713769" cy="4537199"/>
          </a:xfrm>
          <a:prstGeom prst="rect">
            <a:avLst/>
          </a:prstGeom>
          <a:noFill/>
          <a:ln w="9525">
            <a:noFill/>
            <a:miter lim="800000"/>
            <a:headEnd/>
            <a:tailEnd/>
          </a:ln>
        </p:spPr>
      </p:pic>
      <p:pic>
        <p:nvPicPr>
          <p:cNvPr id="3" name="圖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7849" y="1340768"/>
            <a:ext cx="6500797" cy="4086798"/>
          </a:xfrm>
          <a:prstGeom prst="rect">
            <a:avLst/>
          </a:prstGeom>
        </p:spPr>
      </p:pic>
      <p:sp>
        <p:nvSpPr>
          <p:cNvPr id="4" name="圓角矩形 3"/>
          <p:cNvSpPr/>
          <p:nvPr/>
        </p:nvSpPr>
        <p:spPr>
          <a:xfrm>
            <a:off x="3478752" y="5647258"/>
            <a:ext cx="8464146" cy="936104"/>
          </a:xfrm>
          <a:prstGeom prst="roundRect">
            <a:avLst/>
          </a:prstGeom>
          <a:solidFill>
            <a:srgbClr val="FFC000"/>
          </a:solidFill>
          <a:ln>
            <a:noFill/>
          </a:ln>
        </p:spPr>
        <p:style>
          <a:lnRef idx="1">
            <a:schemeClr val="accent2"/>
          </a:lnRef>
          <a:fillRef idx="2">
            <a:schemeClr val="accent2"/>
          </a:fillRef>
          <a:effectRef idx="1">
            <a:schemeClr val="accent2"/>
          </a:effectRef>
          <a:fontRef idx="minor">
            <a:schemeClr val="dk1"/>
          </a:fontRef>
        </p:style>
        <p:txBody>
          <a:bodyPr rtlCol="0" anchor="ctr"/>
          <a:lstStyle/>
          <a:p>
            <a:r>
              <a:rPr lang="zh-TW" altLang="zh-TW" sz="2800" dirty="0">
                <a:latin typeface="微軟正黑體" panose="020B0604030504040204" pitchFamily="34" charset="-120"/>
                <a:ea typeface="微軟正黑體" panose="020B0604030504040204" pitchFamily="34" charset="-120"/>
              </a:rPr>
              <a:t>整合明顯</a:t>
            </a:r>
            <a:r>
              <a:rPr lang="zh-TW" altLang="en-US" sz="2800" dirty="0">
                <a:latin typeface="微軟正黑體" panose="020B0604030504040204" pitchFamily="34" charset="-120"/>
                <a:ea typeface="微軟正黑體" panose="020B0604030504040204" pitchFamily="34" charset="-120"/>
              </a:rPr>
              <a:t>訊息</a:t>
            </a:r>
            <a:r>
              <a:rPr lang="zh-TW" altLang="zh-TW" sz="2800" dirty="0">
                <a:latin typeface="微軟正黑體" panose="020B0604030504040204" pitchFamily="34" charset="-120"/>
                <a:ea typeface="微軟正黑體" panose="020B0604030504040204" pitchFamily="34" charset="-120"/>
              </a:rPr>
              <a:t>指出主旨大意</a:t>
            </a:r>
            <a:r>
              <a:rPr lang="zh-TW" altLang="en-US" sz="2800" dirty="0">
                <a:latin typeface="微軟正黑體" panose="020B0604030504040204" pitchFamily="34" charset="-120"/>
                <a:ea typeface="微軟正黑體" panose="020B0604030504040204" pitchFamily="34" charset="-120"/>
              </a:rPr>
              <a:t>、文化理解，圖文轉換，</a:t>
            </a:r>
            <a:br>
              <a:rPr lang="en-US" altLang="zh-TW" sz="2800" dirty="0">
                <a:latin typeface="微軟正黑體" panose="020B0604030504040204" pitchFamily="34" charset="-120"/>
                <a:ea typeface="微軟正黑體" panose="020B0604030504040204" pitchFamily="34" charset="-120"/>
              </a:rPr>
            </a:br>
            <a:r>
              <a:rPr lang="zh-TW" altLang="en-US" sz="2800" dirty="0">
                <a:latin typeface="微軟正黑體" panose="020B0604030504040204" pitchFamily="34" charset="-120"/>
                <a:ea typeface="微軟正黑體" panose="020B0604030504040204" pitchFamily="34" charset="-120"/>
              </a:rPr>
              <a:t>對應核心素養「</a:t>
            </a:r>
            <a:r>
              <a:rPr lang="zh-TW" altLang="zh-TW" sz="2800" dirty="0">
                <a:latin typeface="微軟正黑體" panose="020B0604030504040204" pitchFamily="34" charset="-120"/>
                <a:ea typeface="微軟正黑體" panose="020B0604030504040204" pitchFamily="34" charset="-120"/>
              </a:rPr>
              <a:t>英</a:t>
            </a:r>
            <a:r>
              <a:rPr lang="en-US" altLang="zh-TW" sz="2800" dirty="0">
                <a:latin typeface="微軟正黑體" panose="020B0604030504040204" pitchFamily="34" charset="-120"/>
                <a:ea typeface="微軟正黑體" panose="020B0604030504040204" pitchFamily="34" charset="-120"/>
              </a:rPr>
              <a:t>-J-A2</a:t>
            </a:r>
            <a:r>
              <a:rPr lang="zh-TW" altLang="en-US" sz="2800" dirty="0">
                <a:latin typeface="微軟正黑體" panose="020B0604030504040204" pitchFamily="34" charset="-120"/>
                <a:ea typeface="微軟正黑體" panose="020B0604030504040204" pitchFamily="34" charset="-120"/>
              </a:rPr>
              <a:t>」、「</a:t>
            </a:r>
            <a:r>
              <a:rPr lang="zh-TW" altLang="zh-TW" sz="2800" dirty="0">
                <a:latin typeface="微軟正黑體" panose="020B0604030504040204" pitchFamily="34" charset="-120"/>
                <a:ea typeface="微軟正黑體" panose="020B0604030504040204" pitchFamily="34" charset="-120"/>
              </a:rPr>
              <a:t>英</a:t>
            </a:r>
            <a:r>
              <a:rPr lang="en-US" altLang="zh-TW" sz="2800" dirty="0">
                <a:latin typeface="微軟正黑體" panose="020B0604030504040204" pitchFamily="34" charset="-120"/>
                <a:ea typeface="微軟正黑體" panose="020B0604030504040204" pitchFamily="34" charset="-120"/>
              </a:rPr>
              <a:t>-J-C3</a:t>
            </a:r>
            <a:r>
              <a:rPr lang="zh-TW" altLang="en-US" sz="2800"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284673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966956"/>
            <a:ext cx="10972800" cy="690515"/>
          </a:xfrm>
        </p:spPr>
        <p:txBody>
          <a:bodyPr>
            <a:normAutofit/>
          </a:bodyPr>
          <a:lstStyle/>
          <a:p>
            <a:r>
              <a:rPr lang="en-US" altLang="zh-TW" dirty="0"/>
              <a:t>NG</a:t>
            </a:r>
            <a:r>
              <a:rPr lang="zh-TW" altLang="en-US" dirty="0"/>
              <a:t>示例</a:t>
            </a:r>
            <a:r>
              <a:rPr lang="en-US" altLang="zh-TW" dirty="0"/>
              <a:t>5 (</a:t>
            </a:r>
            <a:r>
              <a:rPr lang="zh-TW" altLang="en-US" dirty="0"/>
              <a:t>第</a:t>
            </a:r>
            <a:r>
              <a:rPr lang="en-US" altLang="zh-TW" dirty="0"/>
              <a:t>2</a:t>
            </a:r>
            <a:r>
              <a:rPr lang="zh-TW" altLang="en-US" dirty="0"/>
              <a:t>題</a:t>
            </a:r>
            <a:r>
              <a:rPr lang="en-US" altLang="zh-TW" dirty="0"/>
              <a:t>)</a:t>
            </a:r>
            <a:r>
              <a:rPr lang="zh-TW" altLang="en-US" dirty="0">
                <a:sym typeface="Wingdings" panose="05000000000000000000" pitchFamily="2" charset="2"/>
              </a:rPr>
              <a:t>：</a:t>
            </a:r>
            <a:r>
              <a:rPr lang="en-US" altLang="zh-TW" dirty="0">
                <a:sym typeface="Wingdings" panose="05000000000000000000" pitchFamily="2" charset="2"/>
              </a:rPr>
              <a:t>(pp. 14-15)</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916833"/>
            <a:ext cx="7811590" cy="1810003"/>
          </a:xfrm>
        </p:spPr>
      </p:pic>
      <p:sp>
        <p:nvSpPr>
          <p:cNvPr id="5" name="圓角矩形 4"/>
          <p:cNvSpPr/>
          <p:nvPr/>
        </p:nvSpPr>
        <p:spPr>
          <a:xfrm>
            <a:off x="1199456" y="3861048"/>
            <a:ext cx="5544616" cy="576064"/>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a:latin typeface="微軟正黑體" panose="020B0604030504040204" pitchFamily="34" charset="-120"/>
                <a:ea typeface="微軟正黑體" panose="020B0604030504040204" pitchFamily="34" charset="-120"/>
              </a:rPr>
              <a:t>評量目標：指出明確敘述的訊息。</a:t>
            </a:r>
          </a:p>
        </p:txBody>
      </p:sp>
      <p:grpSp>
        <p:nvGrpSpPr>
          <p:cNvPr id="10" name="群組 9"/>
          <p:cNvGrpSpPr/>
          <p:nvPr/>
        </p:nvGrpSpPr>
        <p:grpSpPr>
          <a:xfrm>
            <a:off x="1199456" y="2276873"/>
            <a:ext cx="5544616" cy="2729433"/>
            <a:chOff x="1197868" y="2276872"/>
            <a:chExt cx="5544616" cy="2729433"/>
          </a:xfrm>
        </p:grpSpPr>
        <p:sp>
          <p:nvSpPr>
            <p:cNvPr id="6" name="圓角矩形 5"/>
            <p:cNvSpPr/>
            <p:nvPr/>
          </p:nvSpPr>
          <p:spPr>
            <a:xfrm>
              <a:off x="1197868" y="4430241"/>
              <a:ext cx="5544616" cy="576064"/>
            </a:xfrm>
            <a:prstGeom prst="roundRect">
              <a:avLst/>
            </a:prstGeom>
            <a:solidFill>
              <a:srgbClr val="FFFF99"/>
            </a:solidFill>
            <a:ln>
              <a:noFill/>
            </a:ln>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a:solidFill>
                    <a:srgbClr val="FF0000"/>
                  </a:solidFill>
                  <a:latin typeface="微軟正黑體" panose="020B0604030504040204" pitchFamily="34" charset="-120"/>
                  <a:ea typeface="微軟正黑體" panose="020B0604030504040204" pitchFamily="34" charset="-120"/>
                </a:rPr>
                <a:t>但卻與第</a:t>
              </a:r>
              <a:r>
                <a:rPr lang="en-US" altLang="zh-TW" sz="2800" dirty="0">
                  <a:solidFill>
                    <a:srgbClr val="FF0000"/>
                  </a:solidFill>
                  <a:latin typeface="微軟正黑體" panose="020B0604030504040204" pitchFamily="34" charset="-120"/>
                  <a:ea typeface="微軟正黑體" panose="020B0604030504040204" pitchFamily="34" charset="-120"/>
                </a:rPr>
                <a:t>1</a:t>
              </a:r>
              <a:r>
                <a:rPr lang="zh-TW" altLang="en-US" sz="2800" dirty="0">
                  <a:solidFill>
                    <a:srgbClr val="FF0000"/>
                  </a:solidFill>
                  <a:latin typeface="微軟正黑體" panose="020B0604030504040204" pitchFamily="34" charset="-120"/>
                  <a:ea typeface="微軟正黑體" panose="020B0604030504040204" pitchFamily="34" charset="-120"/>
                </a:rPr>
                <a:t>題</a:t>
              </a:r>
              <a:r>
                <a:rPr lang="zh-TW" altLang="en-US" sz="2800" b="1" dirty="0">
                  <a:solidFill>
                    <a:srgbClr val="FF0000"/>
                  </a:solidFill>
                  <a:latin typeface="微軟正黑體" panose="020B0604030504040204" pitchFamily="34" charset="-120"/>
                  <a:ea typeface="微軟正黑體" panose="020B0604030504040204" pitchFamily="34" charset="-120"/>
                </a:rPr>
                <a:t>連鎖</a:t>
              </a:r>
              <a:r>
                <a:rPr lang="zh-TW" altLang="en-US" sz="2800" dirty="0">
                  <a:solidFill>
                    <a:srgbClr val="FF0000"/>
                  </a:solidFill>
                  <a:latin typeface="微軟正黑體" panose="020B0604030504040204" pitchFamily="34" charset="-120"/>
                  <a:ea typeface="微軟正黑體" panose="020B0604030504040204" pitchFamily="34" charset="-120"/>
                </a:rPr>
                <a:t>。</a:t>
              </a:r>
            </a:p>
          </p:txBody>
        </p:sp>
        <p:sp>
          <p:nvSpPr>
            <p:cNvPr id="7" name="橢圓 6"/>
            <p:cNvSpPr/>
            <p:nvPr/>
          </p:nvSpPr>
          <p:spPr>
            <a:xfrm>
              <a:off x="1485900" y="2276872"/>
              <a:ext cx="432048" cy="360040"/>
            </a:xfrm>
            <a:prstGeom prst="ellipse">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sp>
          <p:nvSpPr>
            <p:cNvPr id="8" name="橢圓 7"/>
            <p:cNvSpPr/>
            <p:nvPr/>
          </p:nvSpPr>
          <p:spPr>
            <a:xfrm>
              <a:off x="1485900" y="2636912"/>
              <a:ext cx="432048" cy="360040"/>
            </a:xfrm>
            <a:prstGeom prst="ellipse">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sp>
          <p:nvSpPr>
            <p:cNvPr id="9" name="橢圓 8"/>
            <p:cNvSpPr/>
            <p:nvPr/>
          </p:nvSpPr>
          <p:spPr>
            <a:xfrm>
              <a:off x="1485900" y="3291855"/>
              <a:ext cx="432048" cy="360040"/>
            </a:xfrm>
            <a:prstGeom prst="ellipse">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grpSp>
      <p:sp>
        <p:nvSpPr>
          <p:cNvPr id="11" name="圓角矩形 10"/>
          <p:cNvSpPr/>
          <p:nvPr/>
        </p:nvSpPr>
        <p:spPr>
          <a:xfrm>
            <a:off x="1199456" y="5179454"/>
            <a:ext cx="7272808" cy="792088"/>
          </a:xfrm>
          <a:prstGeom prst="roundRect">
            <a:avLst/>
          </a:prstGeom>
          <a:solidFill>
            <a:srgbClr val="FFC000"/>
          </a:solidFill>
          <a:ln>
            <a:noFill/>
          </a:ln>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a:solidFill>
                  <a:srgbClr val="002060"/>
                </a:solidFill>
                <a:latin typeface="微軟正黑體" panose="020B0604030504040204" pitchFamily="34" charset="-120"/>
                <a:ea typeface="微軟正黑體" panose="020B0604030504040204" pitchFamily="34" charset="-120"/>
                <a:sym typeface="Wingdings 3" panose="05040102010807070707" pitchFamily="18" charset="2"/>
              </a:rPr>
              <a:t>為何會如此？</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
        <p:nvSpPr>
          <p:cNvPr id="13" name="圓角矩形 12"/>
          <p:cNvSpPr/>
          <p:nvPr/>
        </p:nvSpPr>
        <p:spPr>
          <a:xfrm>
            <a:off x="1199456" y="5163696"/>
            <a:ext cx="7272808" cy="792088"/>
          </a:xfrm>
          <a:prstGeom prst="roundRect">
            <a:avLst/>
          </a:prstGeom>
          <a:solidFill>
            <a:srgbClr val="FFC000"/>
          </a:solidFill>
          <a:ln>
            <a:noFill/>
          </a:ln>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湊題數</a:t>
            </a:r>
            <a:r>
              <a:rPr lang="zh-TW" altLang="en-US" sz="2800" dirty="0">
                <a:solidFill>
                  <a:schemeClr val="tx1"/>
                </a:solidFill>
                <a:latin typeface="微軟正黑體" panose="020B0604030504040204" pitchFamily="34" charset="-120"/>
                <a:ea typeface="微軟正黑體" panose="020B0604030504040204" pitchFamily="34" charset="-120"/>
              </a:rPr>
              <a:t>的結果。</a:t>
            </a:r>
          </a:p>
        </p:txBody>
      </p:sp>
      <p:sp>
        <p:nvSpPr>
          <p:cNvPr id="15" name="圓角矩形 11">
            <a:extLst>
              <a:ext uri="{FF2B5EF4-FFF2-40B4-BE49-F238E27FC236}">
                <a16:creationId xmlns:a16="http://schemas.microsoft.com/office/drawing/2014/main" id="{B44A9F42-09E8-426F-B8BD-C8D6AB2D3895}"/>
              </a:ext>
            </a:extLst>
          </p:cNvPr>
          <p:cNvSpPr/>
          <p:nvPr/>
        </p:nvSpPr>
        <p:spPr>
          <a:xfrm>
            <a:off x="1199456" y="5171575"/>
            <a:ext cx="7272808" cy="792088"/>
          </a:xfrm>
          <a:prstGeom prst="roundRect">
            <a:avLst/>
          </a:prstGeom>
          <a:solidFill>
            <a:srgbClr val="FFC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2800" dirty="0">
                <a:solidFill>
                  <a:srgbClr val="0000FF"/>
                </a:solidFill>
                <a:sym typeface="Wingdings 3" panose="05040102010807070707" pitchFamily="18" charset="2"/>
              </a:rPr>
              <a:t></a:t>
            </a:r>
            <a:r>
              <a:rPr lang="zh-TW" altLang="en-US" sz="2800" dirty="0">
                <a:sym typeface="Wingdings 3" panose="05040102010807070707" pitchFamily="18" charset="2"/>
              </a:rPr>
              <a:t> </a:t>
            </a:r>
            <a:r>
              <a:rPr lang="zh-TW" altLang="en-US" sz="2800" dirty="0">
                <a:latin typeface="微軟正黑體" panose="020B0604030504040204" pitchFamily="34" charset="-120"/>
                <a:ea typeface="微軟正黑體" panose="020B0604030504040204" pitchFamily="34" charset="-120"/>
              </a:rPr>
              <a:t>若要出二題以上，顯然應該</a:t>
            </a:r>
            <a:r>
              <a:rPr lang="zh-TW" altLang="en-US" sz="2800" b="1" u="dbl" dirty="0">
                <a:latin typeface="微軟正黑體" panose="020B0604030504040204" pitchFamily="34" charset="-120"/>
                <a:ea typeface="微軟正黑體" panose="020B0604030504040204" pitchFamily="34" charset="-120"/>
              </a:rPr>
              <a:t>修改文本內容</a:t>
            </a:r>
            <a:r>
              <a:rPr lang="zh-TW" altLang="en-US" sz="2800"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257285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3"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3A97C51-4AD3-4495-9500-E223DA696E90}"/>
              </a:ext>
            </a:extLst>
          </p:cNvPr>
          <p:cNvSpPr>
            <a:spLocks noGrp="1"/>
          </p:cNvSpPr>
          <p:nvPr>
            <p:ph type="title"/>
          </p:nvPr>
        </p:nvSpPr>
        <p:spPr/>
        <p:txBody>
          <a:bodyPr/>
          <a:lstStyle/>
          <a:p>
            <a:r>
              <a:rPr lang="zh-TW" altLang="en-US" b="1" dirty="0"/>
              <a:t>編寫編章閱讀測驗需注意事項：</a:t>
            </a:r>
          </a:p>
        </p:txBody>
      </p:sp>
      <p:sp>
        <p:nvSpPr>
          <p:cNvPr id="3" name="內容版面配置區 2">
            <a:extLst>
              <a:ext uri="{FF2B5EF4-FFF2-40B4-BE49-F238E27FC236}">
                <a16:creationId xmlns:a16="http://schemas.microsoft.com/office/drawing/2014/main" id="{23C7B6CA-2B3B-4DBB-B124-10A403849AF0}"/>
              </a:ext>
            </a:extLst>
          </p:cNvPr>
          <p:cNvSpPr>
            <a:spLocks noGrp="1"/>
          </p:cNvSpPr>
          <p:nvPr>
            <p:ph idx="1"/>
          </p:nvPr>
        </p:nvSpPr>
        <p:spPr/>
        <p:txBody>
          <a:bodyPr/>
          <a:lstStyle/>
          <a:p>
            <a:pPr marL="624078" indent="-514350">
              <a:spcBef>
                <a:spcPts val="1200"/>
              </a:spcBef>
              <a:buFont typeface="+mj-lt"/>
              <a:buAutoNum type="arabicPeriod"/>
            </a:pPr>
            <a:r>
              <a:rPr lang="zh-TW" altLang="en-US" dirty="0"/>
              <a:t>須先確立評量目標：</a:t>
            </a:r>
            <a:endParaRPr lang="en-US" altLang="zh-TW" dirty="0"/>
          </a:p>
          <a:p>
            <a:pPr marL="541338" indent="0">
              <a:spcBef>
                <a:spcPts val="1200"/>
              </a:spcBef>
              <a:buNone/>
            </a:pPr>
            <a:r>
              <a:rPr lang="zh-TW" altLang="en-US" dirty="0"/>
              <a:t>根據「</a:t>
            </a:r>
            <a:r>
              <a:rPr lang="zh-TW" altLang="en-US" b="1" dirty="0">
                <a:solidFill>
                  <a:srgbClr val="C00000"/>
                </a:solidFill>
              </a:rPr>
              <a:t>標準本位閱讀能力評量表現標準</a:t>
            </a:r>
            <a:r>
              <a:rPr lang="zh-TW" altLang="en-US" dirty="0"/>
              <a:t>」，擇定評量目標。</a:t>
            </a:r>
            <a:endParaRPr lang="en-US" altLang="zh-TW" dirty="0"/>
          </a:p>
          <a:p>
            <a:pPr marL="109728" indent="0">
              <a:spcBef>
                <a:spcPts val="1200"/>
              </a:spcBef>
              <a:buNone/>
            </a:pPr>
            <a:endParaRPr lang="en-US" altLang="zh-TW" dirty="0"/>
          </a:p>
          <a:p>
            <a:pPr marL="109728" indent="0">
              <a:spcBef>
                <a:spcPts val="1200"/>
              </a:spcBef>
              <a:buNone/>
            </a:pPr>
            <a:r>
              <a:rPr lang="en-US" altLang="zh-TW" dirty="0"/>
              <a:t>2. </a:t>
            </a:r>
            <a:r>
              <a:rPr lang="zh-TW" altLang="en-US" dirty="0"/>
              <a:t>須遵守命題原則。</a:t>
            </a:r>
          </a:p>
        </p:txBody>
      </p:sp>
    </p:spTree>
    <p:extLst>
      <p:ext uri="{BB962C8B-B14F-4D97-AF65-F5344CB8AC3E}">
        <p14:creationId xmlns:p14="http://schemas.microsoft.com/office/powerpoint/2010/main" val="48596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1541464" y="3148896"/>
            <a:ext cx="8854038" cy="3378200"/>
          </a:xfrm>
          <a:prstGeom prst="rect">
            <a:avLst/>
          </a:prstGeom>
        </p:spPr>
      </p:pic>
      <p:sp>
        <p:nvSpPr>
          <p:cNvPr id="26627" name="標題 4"/>
          <p:cNvSpPr>
            <a:spLocks noGrp="1"/>
          </p:cNvSpPr>
          <p:nvPr>
            <p:ph type="title"/>
          </p:nvPr>
        </p:nvSpPr>
        <p:spPr>
          <a:xfrm>
            <a:off x="1541464" y="536644"/>
            <a:ext cx="9531820" cy="1044540"/>
          </a:xfrm>
        </p:spPr>
        <p:txBody>
          <a:bodyPr>
            <a:normAutofit/>
          </a:bodyPr>
          <a:lstStyle/>
          <a:p>
            <a:r>
              <a:rPr lang="zh-TW" altLang="en-US" b="1" dirty="0"/>
              <a:t>認識英語科閱讀能力評量表現標準</a:t>
            </a:r>
            <a:r>
              <a:rPr lang="en-US" altLang="zh-TW" b="1" dirty="0"/>
              <a:t> </a:t>
            </a:r>
            <a:r>
              <a:rPr lang="en-US" altLang="zh-TW" dirty="0"/>
              <a:t>(pp. 1</a:t>
            </a:r>
            <a:r>
              <a:rPr lang="en-US" altLang="zh-TW" dirty="0">
                <a:latin typeface="微軟正黑體" panose="020B0604030504040204" pitchFamily="34" charset="-120"/>
              </a:rPr>
              <a:t>7-19</a:t>
            </a:r>
            <a:r>
              <a:rPr lang="en-US" altLang="zh-TW" dirty="0"/>
              <a:t>)</a:t>
            </a:r>
            <a:endParaRPr lang="en-US" altLang="en-US" dirty="0"/>
          </a:p>
        </p:txBody>
      </p:sp>
      <p:grpSp>
        <p:nvGrpSpPr>
          <p:cNvPr id="26628" name="群組 2"/>
          <p:cNvGrpSpPr>
            <a:grpSpLocks/>
          </p:cNvGrpSpPr>
          <p:nvPr/>
        </p:nvGrpSpPr>
        <p:grpSpPr bwMode="auto">
          <a:xfrm>
            <a:off x="1541464" y="2068566"/>
            <a:ext cx="6986590" cy="4427537"/>
            <a:chOff x="8759" y="839788"/>
            <a:chExt cx="6987699" cy="4427708"/>
          </a:xfrm>
        </p:grpSpPr>
        <p:sp>
          <p:nvSpPr>
            <p:cNvPr id="36" name="向下箭號 35"/>
            <p:cNvSpPr/>
            <p:nvPr/>
          </p:nvSpPr>
          <p:spPr bwMode="auto">
            <a:xfrm rot="19661705">
              <a:off x="1575871" y="1412897"/>
              <a:ext cx="287383" cy="2201948"/>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solidFill>
                  <a:srgbClr val="FFFFFF"/>
                </a:solidFill>
                <a:ea typeface="新細明體" pitchFamily="18" charset="-120"/>
              </a:endParaRPr>
            </a:p>
          </p:txBody>
        </p:sp>
        <p:sp>
          <p:nvSpPr>
            <p:cNvPr id="32" name="矩形 31"/>
            <p:cNvSpPr/>
            <p:nvPr/>
          </p:nvSpPr>
          <p:spPr bwMode="auto">
            <a:xfrm>
              <a:off x="8759" y="839788"/>
              <a:ext cx="1656026" cy="792193"/>
            </a:xfrm>
            <a:prstGeom prst="rect">
              <a:avLst/>
            </a:prstGeom>
            <a:solidFill>
              <a:srgbClr val="FFC000"/>
            </a:solidFill>
            <a:ln w="38100">
              <a:solidFill>
                <a:srgbClr val="000099"/>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zh-TW" altLang="en-US" sz="2800" b="1" dirty="0">
                  <a:solidFill>
                    <a:srgbClr val="000099"/>
                  </a:solidFill>
                  <a:latin typeface="標楷體" pitchFamily="65" charset="-120"/>
                  <a:ea typeface="標楷體" pitchFamily="65" charset="-120"/>
                </a:rPr>
                <a:t>內容標準</a:t>
              </a:r>
            </a:p>
          </p:txBody>
        </p:sp>
        <p:sp>
          <p:nvSpPr>
            <p:cNvPr id="33" name="矩形 32"/>
            <p:cNvSpPr/>
            <p:nvPr/>
          </p:nvSpPr>
          <p:spPr bwMode="auto">
            <a:xfrm>
              <a:off x="8759" y="1920160"/>
              <a:ext cx="914544" cy="3347336"/>
            </a:xfrm>
            <a:prstGeom prst="rect">
              <a:avLst/>
            </a:prstGeom>
            <a:noFill/>
            <a:ln w="57150">
              <a:solidFill>
                <a:srgbClr val="7030A0"/>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zh-TW" altLang="en-US">
                <a:solidFill>
                  <a:srgbClr val="000000"/>
                </a:solidFill>
                <a:ea typeface="新細明體" pitchFamily="18" charset="-120"/>
              </a:endParaRPr>
            </a:p>
          </p:txBody>
        </p:sp>
        <p:sp>
          <p:nvSpPr>
            <p:cNvPr id="34" name="向下箭號 33"/>
            <p:cNvSpPr/>
            <p:nvPr/>
          </p:nvSpPr>
          <p:spPr bwMode="auto">
            <a:xfrm>
              <a:off x="489848" y="1663732"/>
              <a:ext cx="287383" cy="288936"/>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solidFill>
                  <a:srgbClr val="FFFFFF"/>
                </a:solidFill>
                <a:ea typeface="新細明體" pitchFamily="18" charset="-120"/>
              </a:endParaRPr>
            </a:p>
          </p:txBody>
        </p:sp>
        <p:sp>
          <p:nvSpPr>
            <p:cNvPr id="35" name="矩形 34"/>
            <p:cNvSpPr/>
            <p:nvPr/>
          </p:nvSpPr>
          <p:spPr bwMode="auto">
            <a:xfrm rot="5400000">
              <a:off x="4262370" y="1180085"/>
              <a:ext cx="355614" cy="5112562"/>
            </a:xfrm>
            <a:prstGeom prst="rect">
              <a:avLst/>
            </a:prstGeom>
            <a:noFill/>
            <a:ln w="57150">
              <a:solidFill>
                <a:srgbClr val="7030A0"/>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zh-TW" altLang="en-US">
                <a:solidFill>
                  <a:srgbClr val="000000"/>
                </a:solidFill>
                <a:ea typeface="新細明體" pitchFamily="18" charset="-120"/>
              </a:endParaRPr>
            </a:p>
          </p:txBody>
        </p:sp>
      </p:grpSp>
      <p:grpSp>
        <p:nvGrpSpPr>
          <p:cNvPr id="11" name="群組 10"/>
          <p:cNvGrpSpPr>
            <a:grpSpLocks/>
          </p:cNvGrpSpPr>
          <p:nvPr/>
        </p:nvGrpSpPr>
        <p:grpSpPr bwMode="auto">
          <a:xfrm>
            <a:off x="3310549" y="2057532"/>
            <a:ext cx="6918325" cy="928688"/>
            <a:chOff x="1883688" y="892448"/>
            <a:chExt cx="6919271" cy="928544"/>
          </a:xfrm>
        </p:grpSpPr>
        <p:grpSp>
          <p:nvGrpSpPr>
            <p:cNvPr id="26634" name="群組 9"/>
            <p:cNvGrpSpPr>
              <a:grpSpLocks/>
            </p:cNvGrpSpPr>
            <p:nvPr/>
          </p:nvGrpSpPr>
          <p:grpSpPr bwMode="auto">
            <a:xfrm>
              <a:off x="1883688" y="1240492"/>
              <a:ext cx="6919271" cy="580500"/>
              <a:chOff x="1883688" y="1240492"/>
              <a:chExt cx="6919271" cy="580500"/>
            </a:xfrm>
          </p:grpSpPr>
          <p:sp>
            <p:nvSpPr>
              <p:cNvPr id="40" name="橢圓 39"/>
              <p:cNvSpPr/>
              <p:nvPr/>
            </p:nvSpPr>
            <p:spPr bwMode="auto">
              <a:xfrm>
                <a:off x="1883688" y="1328943"/>
                <a:ext cx="631911" cy="450780"/>
              </a:xfrm>
              <a:prstGeom prst="ellipse">
                <a:avLst/>
              </a:prstGeom>
              <a:solidFill>
                <a:srgbClr val="92D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1600" b="1" dirty="0">
                    <a:solidFill>
                      <a:schemeClr val="tx1"/>
                    </a:solidFill>
                    <a:latin typeface="標楷體" pitchFamily="65" charset="-120"/>
                    <a:ea typeface="標楷體" pitchFamily="65" charset="-120"/>
                  </a:rPr>
                  <a:t>優秀</a:t>
                </a:r>
              </a:p>
            </p:txBody>
          </p:sp>
          <p:sp>
            <p:nvSpPr>
              <p:cNvPr id="41" name="橢圓 40"/>
              <p:cNvSpPr/>
              <p:nvPr/>
            </p:nvSpPr>
            <p:spPr bwMode="auto">
              <a:xfrm>
                <a:off x="3641290" y="1347990"/>
                <a:ext cx="565227" cy="446018"/>
              </a:xfrm>
              <a:prstGeom prst="ellipse">
                <a:avLst/>
              </a:prstGeom>
              <a:solidFill>
                <a:srgbClr val="92D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1600" b="1" dirty="0">
                    <a:solidFill>
                      <a:schemeClr val="tx1"/>
                    </a:solidFill>
                    <a:latin typeface="標楷體" pitchFamily="65" charset="-120"/>
                    <a:ea typeface="標楷體" pitchFamily="65" charset="-120"/>
                  </a:rPr>
                  <a:t>良好</a:t>
                </a:r>
              </a:p>
            </p:txBody>
          </p:sp>
          <p:sp>
            <p:nvSpPr>
              <p:cNvPr id="42" name="橢圓 41"/>
              <p:cNvSpPr/>
              <p:nvPr/>
            </p:nvSpPr>
            <p:spPr bwMode="auto">
              <a:xfrm>
                <a:off x="5321095" y="1316245"/>
                <a:ext cx="617622" cy="434908"/>
              </a:xfrm>
              <a:prstGeom prst="ellipse">
                <a:avLst/>
              </a:prstGeom>
              <a:solidFill>
                <a:srgbClr val="92D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1600" b="1" dirty="0">
                    <a:solidFill>
                      <a:schemeClr val="tx1"/>
                    </a:solidFill>
                    <a:latin typeface="標楷體" pitchFamily="65" charset="-120"/>
                    <a:ea typeface="標楷體" pitchFamily="65" charset="-120"/>
                  </a:rPr>
                  <a:t>基礎</a:t>
                </a:r>
              </a:p>
            </p:txBody>
          </p:sp>
          <p:sp>
            <p:nvSpPr>
              <p:cNvPr id="43" name="橢圓 42"/>
              <p:cNvSpPr/>
              <p:nvPr/>
            </p:nvSpPr>
            <p:spPr bwMode="auto">
              <a:xfrm>
                <a:off x="7294628" y="1267040"/>
                <a:ext cx="500130" cy="553952"/>
              </a:xfrm>
              <a:prstGeom prst="ellipse">
                <a:avLst/>
              </a:prstGeom>
              <a:solidFill>
                <a:srgbClr val="92D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1600" b="1" dirty="0">
                    <a:solidFill>
                      <a:schemeClr val="tx1"/>
                    </a:solidFill>
                    <a:latin typeface="標楷體" pitchFamily="65" charset="-120"/>
                    <a:ea typeface="標楷體" pitchFamily="65" charset="-120"/>
                  </a:rPr>
                  <a:t>不足</a:t>
                </a:r>
              </a:p>
            </p:txBody>
          </p:sp>
          <p:sp>
            <p:nvSpPr>
              <p:cNvPr id="44" name="橢圓 43"/>
              <p:cNvSpPr/>
              <p:nvPr/>
            </p:nvSpPr>
            <p:spPr bwMode="auto">
              <a:xfrm>
                <a:off x="8221855" y="1240057"/>
                <a:ext cx="581104" cy="571411"/>
              </a:xfrm>
              <a:prstGeom prst="ellipse">
                <a:avLst/>
              </a:prstGeom>
              <a:solidFill>
                <a:srgbClr val="92D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1600" b="1" dirty="0">
                    <a:solidFill>
                      <a:schemeClr val="tx1"/>
                    </a:solidFill>
                    <a:latin typeface="標楷體" pitchFamily="65" charset="-120"/>
                    <a:ea typeface="標楷體" pitchFamily="65" charset="-120"/>
                  </a:rPr>
                  <a:t>落後</a:t>
                </a:r>
              </a:p>
            </p:txBody>
          </p:sp>
        </p:grpSp>
        <p:sp>
          <p:nvSpPr>
            <p:cNvPr id="26635" name="矩形 5"/>
            <p:cNvSpPr>
              <a:spLocks noChangeArrowheads="1"/>
            </p:cNvSpPr>
            <p:nvPr/>
          </p:nvSpPr>
          <p:spPr bwMode="auto">
            <a:xfrm>
              <a:off x="3125476" y="892448"/>
              <a:ext cx="3410873" cy="369332"/>
            </a:xfrm>
            <a:prstGeom prst="rect">
              <a:avLst/>
            </a:prstGeom>
            <a:solidFill>
              <a:srgbClr val="92D050"/>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zh-TW" sz="1800">
                  <a:latin typeface="Times New Roman" panose="02020603050405020304" pitchFamily="18" charset="0"/>
                  <a:ea typeface="新細明體" panose="02020500000000000000" pitchFamily="18" charset="-120"/>
                  <a:cs typeface="Times New Roman" panose="02020603050405020304" pitchFamily="18" charset="0"/>
                </a:rPr>
                <a:t>A-E</a:t>
              </a:r>
              <a:r>
                <a:rPr lang="zh-TW" altLang="en-US" sz="1800">
                  <a:latin typeface="Times New Roman" panose="02020603050405020304" pitchFamily="18" charset="0"/>
                  <a:ea typeface="新細明體" panose="02020500000000000000" pitchFamily="18" charset="-120"/>
                  <a:cs typeface="Times New Roman" panose="02020603050405020304" pitchFamily="18" charset="0"/>
                </a:rPr>
                <a:t> </a:t>
              </a:r>
              <a:r>
                <a:rPr lang="zh-TW" altLang="en-US" sz="1800">
                  <a:latin typeface="標楷體" panose="03000509000000000000" pitchFamily="65" charset="-120"/>
                  <a:ea typeface="標楷體" panose="03000509000000000000" pitchFamily="65" charset="-120"/>
                  <a:cs typeface="Times New Roman" panose="02020603050405020304" pitchFamily="18" charset="0"/>
                </a:rPr>
                <a:t>五個表現等級</a:t>
              </a:r>
            </a:p>
          </p:txBody>
        </p:sp>
      </p:grpSp>
      <p:grpSp>
        <p:nvGrpSpPr>
          <p:cNvPr id="9" name="群組 8"/>
          <p:cNvGrpSpPr>
            <a:grpSpLocks/>
          </p:cNvGrpSpPr>
          <p:nvPr/>
        </p:nvGrpSpPr>
        <p:grpSpPr bwMode="auto">
          <a:xfrm>
            <a:off x="2486024" y="1591521"/>
            <a:ext cx="8002590" cy="4904582"/>
            <a:chOff x="1166013" y="445928"/>
            <a:chExt cx="7796143" cy="5077059"/>
          </a:xfrm>
        </p:grpSpPr>
        <p:sp>
          <p:nvSpPr>
            <p:cNvPr id="46" name="矩形 45"/>
            <p:cNvSpPr/>
            <p:nvPr/>
          </p:nvSpPr>
          <p:spPr bwMode="auto">
            <a:xfrm>
              <a:off x="1166013" y="2036668"/>
              <a:ext cx="7705432" cy="3486319"/>
            </a:xfrm>
            <a:prstGeom prst="rect">
              <a:avLst/>
            </a:prstGeom>
            <a:noFill/>
            <a:ln w="57150">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zh-TW" altLang="en-US">
                <a:solidFill>
                  <a:srgbClr val="000000"/>
                </a:solidFill>
                <a:ea typeface="新細明體" pitchFamily="18" charset="-120"/>
              </a:endParaRPr>
            </a:p>
          </p:txBody>
        </p:sp>
        <p:sp>
          <p:nvSpPr>
            <p:cNvPr id="48" name="矩形 47"/>
            <p:cNvSpPr/>
            <p:nvPr/>
          </p:nvSpPr>
          <p:spPr bwMode="auto">
            <a:xfrm>
              <a:off x="7241321" y="445928"/>
              <a:ext cx="1720835" cy="719777"/>
            </a:xfrm>
            <a:prstGeom prst="rect">
              <a:avLst/>
            </a:prstGeom>
            <a:solidFill>
              <a:srgbClr val="FFC000"/>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zh-TW" altLang="en-US" sz="2800" b="1" dirty="0">
                  <a:solidFill>
                    <a:srgbClr val="0000FF"/>
                  </a:solidFill>
                  <a:latin typeface="標楷體" pitchFamily="65" charset="-120"/>
                  <a:ea typeface="標楷體" pitchFamily="65" charset="-120"/>
                </a:rPr>
                <a:t>表現標準</a:t>
              </a:r>
            </a:p>
          </p:txBody>
        </p:sp>
        <p:sp>
          <p:nvSpPr>
            <p:cNvPr id="47" name="向下箭號 46"/>
            <p:cNvSpPr/>
            <p:nvPr/>
          </p:nvSpPr>
          <p:spPr bwMode="auto">
            <a:xfrm rot="3221902">
              <a:off x="6630838" y="950083"/>
              <a:ext cx="285939" cy="1335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solidFill>
                  <a:srgbClr val="FFFFFF"/>
                </a:solidFill>
                <a:ea typeface="新細明體" pitchFamily="18" charset="-120"/>
              </a:endParaRPr>
            </a:p>
          </p:txBody>
        </p:sp>
      </p:grpSp>
    </p:spTree>
    <p:extLst>
      <p:ext uri="{BB962C8B-B14F-4D97-AF65-F5344CB8AC3E}">
        <p14:creationId xmlns:p14="http://schemas.microsoft.com/office/powerpoint/2010/main" val="6789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fade">
                                      <p:cBhvr>
                                        <p:cTn id="7" dur="500"/>
                                        <p:tgtEl>
                                          <p:spTgt spid="2662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內容版面配置區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9839" y="1167174"/>
            <a:ext cx="6856506" cy="2631935"/>
          </a:xfrm>
        </p:spPr>
      </p:pic>
      <p:pic>
        <p:nvPicPr>
          <p:cNvPr id="13" name="圖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9" y="3617142"/>
            <a:ext cx="7056784" cy="3124227"/>
          </a:xfrm>
          <a:prstGeom prst="rect">
            <a:avLst/>
          </a:prstGeom>
        </p:spPr>
      </p:pic>
      <p:pic>
        <p:nvPicPr>
          <p:cNvPr id="14" name="圖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5881" y="3650112"/>
            <a:ext cx="7124375" cy="3096344"/>
          </a:xfrm>
          <a:prstGeom prst="rect">
            <a:avLst/>
          </a:prstGeom>
        </p:spPr>
      </p:pic>
      <p:sp>
        <p:nvSpPr>
          <p:cNvPr id="15" name="矩形 4">
            <a:extLst>
              <a:ext uri="{FF2B5EF4-FFF2-40B4-BE49-F238E27FC236}">
                <a16:creationId xmlns:a16="http://schemas.microsoft.com/office/drawing/2014/main" id="{4F1B33C0-7F25-48AE-B824-120A5F69F098}"/>
              </a:ext>
            </a:extLst>
          </p:cNvPr>
          <p:cNvSpPr>
            <a:spLocks noChangeArrowheads="1"/>
          </p:cNvSpPr>
          <p:nvPr/>
        </p:nvSpPr>
        <p:spPr bwMode="auto">
          <a:xfrm>
            <a:off x="4259153" y="3732627"/>
            <a:ext cx="4297878" cy="584775"/>
          </a:xfrm>
          <a:prstGeom prst="rect">
            <a:avLst/>
          </a:prstGeom>
          <a:solidFill>
            <a:srgbClr val="FFFF00"/>
          </a:solidFill>
          <a:ln w="22225">
            <a:solidFill>
              <a:schemeClr val="tx1"/>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defRPr/>
            </a:pPr>
            <a:r>
              <a:rPr lang="zh-TW" altLang="en-US" kern="100" dirty="0">
                <a:solidFill>
                  <a:schemeClr val="bg2">
                    <a:lumMod val="25000"/>
                  </a:schemeClr>
                </a:solidFill>
                <a:ea typeface="標楷體" panose="03000509000000000000" pitchFamily="65" charset="-120"/>
              </a:rPr>
              <a:t>取材內容</a:t>
            </a:r>
            <a:r>
              <a:rPr lang="zh-TW" altLang="en-US" b="1" kern="100" dirty="0">
                <a:solidFill>
                  <a:srgbClr val="002060"/>
                </a:solidFill>
                <a:ea typeface="標楷體" panose="03000509000000000000" pitchFamily="65" charset="-120"/>
              </a:rPr>
              <a:t>逐年加深加廣</a:t>
            </a:r>
            <a:endParaRPr lang="zh-TW" altLang="en-US" b="1" dirty="0">
              <a:solidFill>
                <a:srgbClr val="002060"/>
              </a:solidFill>
              <a:ea typeface="新細明體" panose="02020500000000000000" pitchFamily="18" charset="-120"/>
            </a:endParaRPr>
          </a:p>
        </p:txBody>
      </p:sp>
    </p:spTree>
    <p:extLst>
      <p:ext uri="{BB962C8B-B14F-4D97-AF65-F5344CB8AC3E}">
        <p14:creationId xmlns:p14="http://schemas.microsoft.com/office/powerpoint/2010/main" val="213153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49779949"/>
              </p:ext>
            </p:extLst>
          </p:nvPr>
        </p:nvGraphicFramePr>
        <p:xfrm>
          <a:off x="479376" y="2002711"/>
          <a:ext cx="11233248" cy="4427958"/>
        </p:xfrm>
        <a:graphic>
          <a:graphicData uri="http://schemas.openxmlformats.org/drawingml/2006/table">
            <a:tbl>
              <a:tblPr firstRow="1" bandRow="1">
                <a:tableStyleId>{5C22544A-7EE6-4342-B048-85BDC9FD1C3A}</a:tableStyleId>
              </a:tblPr>
              <a:tblGrid>
                <a:gridCol w="3744416">
                  <a:extLst>
                    <a:ext uri="{9D8B030D-6E8A-4147-A177-3AD203B41FA5}">
                      <a16:colId xmlns:a16="http://schemas.microsoft.com/office/drawing/2014/main" val="20000"/>
                    </a:ext>
                  </a:extLst>
                </a:gridCol>
                <a:gridCol w="3744416">
                  <a:extLst>
                    <a:ext uri="{9D8B030D-6E8A-4147-A177-3AD203B41FA5}">
                      <a16:colId xmlns:a16="http://schemas.microsoft.com/office/drawing/2014/main" val="20001"/>
                    </a:ext>
                  </a:extLst>
                </a:gridCol>
                <a:gridCol w="3744416">
                  <a:extLst>
                    <a:ext uri="{9D8B030D-6E8A-4147-A177-3AD203B41FA5}">
                      <a16:colId xmlns:a16="http://schemas.microsoft.com/office/drawing/2014/main" val="20002"/>
                    </a:ext>
                  </a:extLst>
                </a:gridCol>
              </a:tblGrid>
              <a:tr h="888099">
                <a:tc gridSpan="3">
                  <a:txBody>
                    <a:bodyPr/>
                    <a:lstStyle/>
                    <a:p>
                      <a:pPr algn="ctr"/>
                      <a:r>
                        <a:rPr lang="zh-TW" altLang="en-US" sz="2800" dirty="0">
                          <a:solidFill>
                            <a:srgbClr val="002060"/>
                          </a:solidFill>
                          <a:latin typeface="微軟正黑體" panose="020B0604030504040204" pitchFamily="34" charset="-120"/>
                          <a:ea typeface="微軟正黑體" panose="020B0604030504040204" pitchFamily="34" charset="-120"/>
                        </a:rPr>
                        <a:t>各年級閱讀能力「內容標準」</a:t>
                      </a:r>
                    </a:p>
                  </a:txBody>
                  <a:tcPr anchor="ctr">
                    <a:lnB w="12700" cap="flat" cmpd="sng" algn="ctr">
                      <a:solidFill>
                        <a:schemeClr val="tx1"/>
                      </a:solidFill>
                      <a:prstDash val="solid"/>
                      <a:round/>
                      <a:headEnd type="none" w="med" len="med"/>
                      <a:tailEnd type="none" w="med" len="med"/>
                    </a:lnB>
                  </a:tcP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val="10000"/>
                  </a:ext>
                </a:extLst>
              </a:tr>
              <a:tr h="888099">
                <a:tc>
                  <a:txBody>
                    <a:bodyPr/>
                    <a:lstStyle/>
                    <a:p>
                      <a:pPr algn="ctr"/>
                      <a:r>
                        <a:rPr lang="zh-TW" altLang="en-US" sz="2800" dirty="0">
                          <a:latin typeface="微軟正黑體" panose="020B0604030504040204" pitchFamily="34" charset="-120"/>
                          <a:ea typeface="微軟正黑體" panose="020B0604030504040204" pitchFamily="34" charset="-120"/>
                        </a:rPr>
                        <a:t>七年級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微軟正黑體" panose="020B0604030504040204" pitchFamily="34" charset="-120"/>
                          <a:ea typeface="微軟正黑體" panose="020B0604030504040204" pitchFamily="34" charset="-120"/>
                        </a:rPr>
                        <a:t>八年級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微軟正黑體" panose="020B0604030504040204" pitchFamily="34" charset="-120"/>
                          <a:ea typeface="微軟正黑體" panose="020B0604030504040204" pitchFamily="34" charset="-120"/>
                        </a:rPr>
                        <a:t>九年級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88099">
                <a:tc>
                  <a:txBody>
                    <a:bodyPr/>
                    <a:lstStyle/>
                    <a:p>
                      <a:r>
                        <a:rPr lang="zh-TW" altLang="zh-TW" sz="2800" kern="1200" dirty="0">
                          <a:solidFill>
                            <a:srgbClr val="C00000"/>
                          </a:solidFill>
                          <a:effectLst/>
                          <a:latin typeface="微軟正黑體" panose="020B0604030504040204" pitchFamily="34" charset="-120"/>
                          <a:ea typeface="微軟正黑體" panose="020B0604030504040204" pitchFamily="34" charset="-120"/>
                          <a:cs typeface="+mn-cs"/>
                        </a:rPr>
                        <a:t>生活化</a:t>
                      </a:r>
                      <a:r>
                        <a:rPr lang="zh-TW" altLang="zh-TW" sz="2800"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zh-TW" sz="2800" kern="1200" dirty="0">
                          <a:solidFill>
                            <a:srgbClr val="C00000"/>
                          </a:solidFill>
                          <a:effectLst/>
                          <a:latin typeface="微軟正黑體" panose="020B0604030504040204" pitchFamily="34" charset="-120"/>
                          <a:ea typeface="微軟正黑體" panose="020B0604030504040204" pitchFamily="34" charset="-120"/>
                          <a:cs typeface="+mn-cs"/>
                        </a:rPr>
                        <a:t>與個人相關</a:t>
                      </a:r>
                      <a:r>
                        <a:rPr lang="zh-TW" altLang="zh-TW" sz="2800"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zh-TW" sz="2800" kern="1200" dirty="0">
                          <a:solidFill>
                            <a:srgbClr val="0000FF"/>
                          </a:solidFill>
                          <a:effectLst/>
                          <a:latin typeface="微軟正黑體" panose="020B0604030504040204" pitchFamily="34" charset="-120"/>
                          <a:ea typeface="微軟正黑體" panose="020B0604030504040204" pitchFamily="34" charset="-120"/>
                          <a:cs typeface="+mn-cs"/>
                        </a:rPr>
                        <a:t>訊息或情境</a:t>
                      </a:r>
                      <a:r>
                        <a:rPr lang="zh-TW" altLang="zh-TW" sz="2800" b="1" kern="1200" dirty="0">
                          <a:solidFill>
                            <a:srgbClr val="0000FF"/>
                          </a:solidFill>
                          <a:effectLst/>
                          <a:latin typeface="微軟正黑體" panose="020B0604030504040204" pitchFamily="34" charset="-120"/>
                          <a:ea typeface="微軟正黑體" panose="020B0604030504040204" pitchFamily="34" charset="-120"/>
                          <a:cs typeface="+mn-cs"/>
                        </a:rPr>
                        <a:t>單純</a:t>
                      </a:r>
                      <a:r>
                        <a:rPr lang="zh-TW" altLang="zh-TW" sz="2800" kern="1200" dirty="0">
                          <a:solidFill>
                            <a:srgbClr val="0000FF"/>
                          </a:solidFill>
                          <a:effectLst/>
                          <a:latin typeface="微軟正黑體" panose="020B0604030504040204" pitchFamily="34" charset="-120"/>
                          <a:ea typeface="微軟正黑體" panose="020B0604030504040204" pitchFamily="34" charset="-120"/>
                          <a:cs typeface="+mn-cs"/>
                        </a:rPr>
                        <a:t>、</a:t>
                      </a:r>
                      <a:r>
                        <a:rPr lang="zh-TW" altLang="zh-TW" sz="2800" b="1" kern="1200" dirty="0">
                          <a:solidFill>
                            <a:srgbClr val="0000FF"/>
                          </a:solidFill>
                          <a:effectLst/>
                          <a:latin typeface="微軟正黑體" panose="020B0604030504040204" pitchFamily="34" charset="-120"/>
                          <a:ea typeface="微軟正黑體" panose="020B0604030504040204" pitchFamily="34" charset="-120"/>
                          <a:cs typeface="+mn-cs"/>
                        </a:rPr>
                        <a:t>語句簡短</a:t>
                      </a:r>
                      <a:r>
                        <a:rPr lang="zh-TW" altLang="zh-TW" sz="2800" kern="1200" dirty="0">
                          <a:solidFill>
                            <a:srgbClr val="0000FF"/>
                          </a:solidFill>
                          <a:effectLst/>
                          <a:latin typeface="微軟正黑體" panose="020B0604030504040204" pitchFamily="34" charset="-120"/>
                          <a:ea typeface="微軟正黑體" panose="020B0604030504040204" pitchFamily="34" charset="-120"/>
                          <a:cs typeface="+mn-cs"/>
                        </a:rPr>
                        <a:t>的內容</a:t>
                      </a:r>
                      <a:r>
                        <a:rPr lang="zh-TW" altLang="zh-TW" sz="2800" kern="1200" dirty="0">
                          <a:solidFill>
                            <a:schemeClr val="dk1"/>
                          </a:solidFill>
                          <a:effectLst/>
                          <a:latin typeface="微軟正黑體" panose="020B0604030504040204" pitchFamily="34" charset="-120"/>
                          <a:ea typeface="微軟正黑體" panose="020B0604030504040204" pitchFamily="34" charset="-120"/>
                          <a:cs typeface="+mn-cs"/>
                        </a:rPr>
                        <a:t>，</a:t>
                      </a:r>
                      <a:endParaRPr lang="zh-TW" altLang="zh-TW" sz="2800" dirty="0">
                        <a:effectLst/>
                        <a:latin typeface="微軟正黑體" panose="020B0604030504040204" pitchFamily="34" charset="-120"/>
                        <a:ea typeface="微軟正黑體" panose="020B0604030504040204" pitchFamily="34" charset="-120"/>
                      </a:endParaRPr>
                    </a:p>
                    <a:p>
                      <a:r>
                        <a:rPr lang="zh-TW" altLang="zh-TW" sz="2800" kern="1200" dirty="0">
                          <a:solidFill>
                            <a:schemeClr val="dk1"/>
                          </a:solidFill>
                          <a:effectLst/>
                          <a:latin typeface="微軟正黑體" panose="020B0604030504040204" pitchFamily="34" charset="-120"/>
                          <a:ea typeface="微軟正黑體" panose="020B0604030504040204" pitchFamily="34" charset="-120"/>
                          <a:cs typeface="+mn-cs"/>
                        </a:rPr>
                        <a:t>如對話、短篇故事或敘述、韻文、簡易圖表等</a:t>
                      </a:r>
                      <a:endParaRPr lang="zh-TW" altLang="en-US" sz="28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zh-TW" sz="2800" kern="1200" dirty="0">
                          <a:solidFill>
                            <a:srgbClr val="C00000"/>
                          </a:solidFill>
                          <a:effectLst/>
                          <a:latin typeface="微軟正黑體" panose="020B0604030504040204" pitchFamily="34" charset="-120"/>
                          <a:ea typeface="微軟正黑體" panose="020B0604030504040204" pitchFamily="34" charset="-120"/>
                          <a:cs typeface="+mn-cs"/>
                        </a:rPr>
                        <a:t>主題</a:t>
                      </a:r>
                      <a:r>
                        <a:rPr lang="zh-TW" altLang="zh-TW" sz="2800" b="1" kern="1200" dirty="0">
                          <a:solidFill>
                            <a:srgbClr val="C00000"/>
                          </a:solidFill>
                          <a:effectLst/>
                          <a:latin typeface="微軟正黑體" panose="020B0604030504040204" pitchFamily="34" charset="-120"/>
                          <a:ea typeface="微軟正黑體" panose="020B0604030504040204" pitchFamily="34" charset="-120"/>
                          <a:cs typeface="+mn-cs"/>
                        </a:rPr>
                        <a:t>熟悉</a:t>
                      </a:r>
                      <a:r>
                        <a:rPr lang="zh-TW" altLang="zh-TW" sz="2800"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zh-TW" sz="2800" kern="1200" dirty="0">
                          <a:solidFill>
                            <a:srgbClr val="0000FF"/>
                          </a:solidFill>
                          <a:effectLst/>
                          <a:latin typeface="微軟正黑體" panose="020B0604030504040204" pitchFamily="34" charset="-120"/>
                          <a:ea typeface="微軟正黑體" panose="020B0604030504040204" pitchFamily="34" charset="-120"/>
                          <a:cs typeface="+mn-cs"/>
                        </a:rPr>
                        <a:t>訊息或情境</a:t>
                      </a:r>
                      <a:r>
                        <a:rPr lang="zh-TW" altLang="zh-TW" sz="2800" b="1" kern="1200" dirty="0">
                          <a:solidFill>
                            <a:srgbClr val="0000FF"/>
                          </a:solidFill>
                          <a:effectLst/>
                          <a:latin typeface="微軟正黑體" panose="020B0604030504040204" pitchFamily="34" charset="-120"/>
                          <a:ea typeface="微軟正黑體" panose="020B0604030504040204" pitchFamily="34" charset="-120"/>
                          <a:cs typeface="+mn-cs"/>
                        </a:rPr>
                        <a:t>略為複雜</a:t>
                      </a:r>
                      <a:r>
                        <a:rPr lang="zh-TW" altLang="zh-TW" sz="2800" kern="1200" dirty="0">
                          <a:solidFill>
                            <a:srgbClr val="0000FF"/>
                          </a:solidFill>
                          <a:effectLst/>
                          <a:latin typeface="微軟正黑體" panose="020B0604030504040204" pitchFamily="34" charset="-120"/>
                          <a:ea typeface="微軟正黑體" panose="020B0604030504040204" pitchFamily="34" charset="-120"/>
                          <a:cs typeface="+mn-cs"/>
                        </a:rPr>
                        <a:t>、</a:t>
                      </a:r>
                      <a:r>
                        <a:rPr lang="zh-TW" altLang="zh-TW" sz="2800" b="1" kern="1200" dirty="0">
                          <a:solidFill>
                            <a:srgbClr val="0000FF"/>
                          </a:solidFill>
                          <a:effectLst/>
                          <a:latin typeface="微軟正黑體" panose="020B0604030504040204" pitchFamily="34" charset="-120"/>
                          <a:ea typeface="微軟正黑體" panose="020B0604030504040204" pitchFamily="34" charset="-120"/>
                          <a:cs typeface="+mn-cs"/>
                        </a:rPr>
                        <a:t>語句略長</a:t>
                      </a:r>
                      <a:r>
                        <a:rPr lang="zh-TW" altLang="zh-TW" sz="2800" kern="1200" dirty="0">
                          <a:solidFill>
                            <a:srgbClr val="0000FF"/>
                          </a:solidFill>
                          <a:effectLst/>
                          <a:latin typeface="微軟正黑體" panose="020B0604030504040204" pitchFamily="34" charset="-120"/>
                          <a:ea typeface="微軟正黑體" panose="020B0604030504040204" pitchFamily="34" charset="-120"/>
                          <a:cs typeface="+mn-cs"/>
                        </a:rPr>
                        <a:t>的內容</a:t>
                      </a:r>
                      <a:r>
                        <a:rPr lang="zh-TW" altLang="zh-TW" sz="2800" kern="1200" dirty="0">
                          <a:solidFill>
                            <a:schemeClr val="dk1"/>
                          </a:solidFill>
                          <a:effectLst/>
                          <a:latin typeface="微軟正黑體" panose="020B0604030504040204" pitchFamily="34" charset="-120"/>
                          <a:ea typeface="微軟正黑體" panose="020B0604030504040204" pitchFamily="34" charset="-120"/>
                          <a:cs typeface="+mn-cs"/>
                        </a:rPr>
                        <a:t>，</a:t>
                      </a:r>
                      <a:endParaRPr lang="zh-TW" altLang="zh-TW" sz="2800" dirty="0">
                        <a:effectLst/>
                        <a:latin typeface="微軟正黑體" panose="020B0604030504040204" pitchFamily="34" charset="-120"/>
                        <a:ea typeface="微軟正黑體" panose="020B0604030504040204" pitchFamily="34" charset="-120"/>
                      </a:endParaRPr>
                    </a:p>
                    <a:p>
                      <a:r>
                        <a:rPr lang="zh-TW" altLang="zh-TW" sz="2800" kern="1200" dirty="0">
                          <a:solidFill>
                            <a:schemeClr val="dk1"/>
                          </a:solidFill>
                          <a:effectLst/>
                          <a:latin typeface="微軟正黑體" panose="020B0604030504040204" pitchFamily="34" charset="-120"/>
                          <a:ea typeface="微軟正黑體" panose="020B0604030504040204" pitchFamily="34" charset="-120"/>
                          <a:cs typeface="+mn-cs"/>
                        </a:rPr>
                        <a:t>如對話、記敘文、說明文、韻文、圖表等</a:t>
                      </a:r>
                      <a:endParaRPr lang="zh-TW" altLang="en-US" sz="28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zh-TW" sz="2800" b="1" kern="1200" dirty="0">
                          <a:solidFill>
                            <a:srgbClr val="C00000"/>
                          </a:solidFill>
                          <a:effectLst/>
                          <a:latin typeface="微軟正黑體" panose="020B0604030504040204" pitchFamily="34" charset="-120"/>
                          <a:ea typeface="微軟正黑體" panose="020B0604030504040204" pitchFamily="34" charset="-120"/>
                          <a:cs typeface="+mn-cs"/>
                        </a:rPr>
                        <a:t>一般議題</a:t>
                      </a:r>
                      <a:r>
                        <a:rPr lang="zh-TW" altLang="zh-TW" sz="2800"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zh-TW" sz="2800" kern="1200" dirty="0">
                          <a:solidFill>
                            <a:srgbClr val="0000FF"/>
                          </a:solidFill>
                          <a:effectLst/>
                          <a:latin typeface="微軟正黑體" panose="020B0604030504040204" pitchFamily="34" charset="-120"/>
                          <a:ea typeface="微軟正黑體" panose="020B0604030504040204" pitchFamily="34" charset="-120"/>
                          <a:cs typeface="+mn-cs"/>
                        </a:rPr>
                        <a:t>訊息或情境</a:t>
                      </a:r>
                      <a:r>
                        <a:rPr lang="zh-TW" altLang="zh-TW" sz="2800" b="1" kern="1200" dirty="0">
                          <a:solidFill>
                            <a:srgbClr val="0000FF"/>
                          </a:solidFill>
                          <a:effectLst/>
                          <a:latin typeface="微軟正黑體" panose="020B0604030504040204" pitchFamily="34" charset="-120"/>
                          <a:ea typeface="微軟正黑體" panose="020B0604030504040204" pitchFamily="34" charset="-120"/>
                          <a:cs typeface="+mn-cs"/>
                        </a:rPr>
                        <a:t>多元</a:t>
                      </a:r>
                      <a:r>
                        <a:rPr lang="zh-TW" altLang="zh-TW" sz="2800" kern="1200" dirty="0">
                          <a:solidFill>
                            <a:srgbClr val="0000FF"/>
                          </a:solidFill>
                          <a:effectLst/>
                          <a:latin typeface="微軟正黑體" panose="020B0604030504040204" pitchFamily="34" charset="-120"/>
                          <a:ea typeface="微軟正黑體" panose="020B0604030504040204" pitchFamily="34" charset="-120"/>
                          <a:cs typeface="+mn-cs"/>
                        </a:rPr>
                        <a:t>、</a:t>
                      </a:r>
                      <a:r>
                        <a:rPr lang="zh-TW" altLang="zh-TW" sz="2800" b="1" kern="1200" dirty="0">
                          <a:solidFill>
                            <a:srgbClr val="0000FF"/>
                          </a:solidFill>
                          <a:effectLst/>
                          <a:latin typeface="微軟正黑體" panose="020B0604030504040204" pitchFamily="34" charset="-120"/>
                          <a:ea typeface="微軟正黑體" panose="020B0604030504040204" pitchFamily="34" charset="-120"/>
                          <a:cs typeface="+mn-cs"/>
                        </a:rPr>
                        <a:t>語句略為複雜</a:t>
                      </a:r>
                      <a:r>
                        <a:rPr lang="zh-TW" altLang="zh-TW" sz="2800" kern="1200" dirty="0">
                          <a:solidFill>
                            <a:srgbClr val="0000FF"/>
                          </a:solidFill>
                          <a:effectLst/>
                          <a:latin typeface="微軟正黑體" panose="020B0604030504040204" pitchFamily="34" charset="-120"/>
                          <a:ea typeface="微軟正黑體" panose="020B0604030504040204" pitchFamily="34" charset="-120"/>
                          <a:cs typeface="+mn-cs"/>
                        </a:rPr>
                        <a:t>的內容</a:t>
                      </a:r>
                      <a:r>
                        <a:rPr lang="zh-TW" altLang="zh-TW" sz="2800" kern="1200" dirty="0">
                          <a:solidFill>
                            <a:schemeClr val="dk1"/>
                          </a:solidFill>
                          <a:effectLst/>
                          <a:latin typeface="微軟正黑體" panose="020B0604030504040204" pitchFamily="34" charset="-120"/>
                          <a:ea typeface="微軟正黑體" panose="020B0604030504040204" pitchFamily="34" charset="-120"/>
                          <a:cs typeface="+mn-cs"/>
                        </a:rPr>
                        <a:t>，</a:t>
                      </a:r>
                      <a:endParaRPr lang="zh-TW" altLang="zh-TW" sz="2800" dirty="0">
                        <a:effectLst/>
                        <a:latin typeface="微軟正黑體" panose="020B0604030504040204" pitchFamily="34" charset="-120"/>
                        <a:ea typeface="微軟正黑體" panose="020B0604030504040204" pitchFamily="34" charset="-120"/>
                      </a:endParaRPr>
                    </a:p>
                    <a:p>
                      <a:r>
                        <a:rPr lang="zh-TW" altLang="zh-TW" sz="2800" kern="1200" dirty="0">
                          <a:solidFill>
                            <a:schemeClr val="dk1"/>
                          </a:solidFill>
                          <a:effectLst/>
                          <a:latin typeface="微軟正黑體" panose="020B0604030504040204" pitchFamily="34" charset="-120"/>
                          <a:ea typeface="微軟正黑體" panose="020B0604030504040204" pitchFamily="34" charset="-120"/>
                          <a:cs typeface="+mn-cs"/>
                        </a:rPr>
                        <a:t>如對話、記敘文、說明文、議論文、韻文、圖表等</a:t>
                      </a:r>
                      <a:endParaRPr lang="zh-TW" altLang="en-US" sz="28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5" name="標題 1"/>
          <p:cNvSpPr txBox="1">
            <a:spLocks/>
          </p:cNvSpPr>
          <p:nvPr/>
        </p:nvSpPr>
        <p:spPr bwMode="auto">
          <a:xfrm>
            <a:off x="479376" y="904681"/>
            <a:ext cx="9921266" cy="701361"/>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3600" b="1" kern="1200">
                <a:solidFill>
                  <a:schemeClr val="accent1"/>
                </a:solidFill>
                <a:latin typeface="Microsoft JhengHei UI" panose="020B0604030504040204" pitchFamily="34" charset="-120"/>
                <a:ea typeface="Microsoft JhengHei UI" panose="020B0604030504040204" pitchFamily="34" charset="-120"/>
                <a:cs typeface="+mj-cs"/>
              </a:defRPr>
            </a:lvl1pPr>
          </a:lstStyle>
          <a:p>
            <a:r>
              <a:rPr lang="zh-TW" altLang="en-US" dirty="0">
                <a:solidFill>
                  <a:schemeClr val="tx2"/>
                </a:solidFill>
                <a:latin typeface="微軟正黑體" panose="020B0604030504040204" pitchFamily="34" charset="-120"/>
              </a:rPr>
              <a:t>各年級閱讀能力「內容標準」</a:t>
            </a:r>
            <a:r>
              <a:rPr lang="en-US" altLang="zh-TW" b="0" dirty="0">
                <a:solidFill>
                  <a:schemeClr val="tx2"/>
                </a:solidFill>
                <a:latin typeface="微軟正黑體" panose="020B0604030504040204" pitchFamily="34" charset="-120"/>
              </a:rPr>
              <a:t>(pp. 17-19)</a:t>
            </a:r>
            <a:endParaRPr lang="zh-TW" altLang="en-US" b="0" dirty="0">
              <a:solidFill>
                <a:schemeClr val="tx2"/>
              </a:solidFill>
              <a:latin typeface="微軟正黑體" panose="020B0604030504040204" pitchFamily="34" charset="-120"/>
            </a:endParaRPr>
          </a:p>
        </p:txBody>
      </p:sp>
      <p:sp>
        <p:nvSpPr>
          <p:cNvPr id="7" name="矩形 6"/>
          <p:cNvSpPr/>
          <p:nvPr/>
        </p:nvSpPr>
        <p:spPr>
          <a:xfrm>
            <a:off x="7104112" y="5069559"/>
            <a:ext cx="792088" cy="455528"/>
          </a:xfrm>
          <a:prstGeom prst="rect">
            <a:avLst/>
          </a:prstGeom>
          <a:noFill/>
          <a:ln w="3810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sp>
        <p:nvSpPr>
          <p:cNvPr id="10" name="矩形 9"/>
          <p:cNvSpPr/>
          <p:nvPr/>
        </p:nvSpPr>
        <p:spPr>
          <a:xfrm>
            <a:off x="4295800" y="5539722"/>
            <a:ext cx="432048" cy="408568"/>
          </a:xfrm>
          <a:prstGeom prst="rect">
            <a:avLst/>
          </a:prstGeom>
          <a:noFill/>
          <a:ln w="3810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sp>
        <p:nvSpPr>
          <p:cNvPr id="11" name="矩形 10"/>
          <p:cNvSpPr/>
          <p:nvPr/>
        </p:nvSpPr>
        <p:spPr>
          <a:xfrm>
            <a:off x="8760296" y="5497791"/>
            <a:ext cx="1080120" cy="455528"/>
          </a:xfrm>
          <a:prstGeom prst="rect">
            <a:avLst/>
          </a:prstGeom>
          <a:noFill/>
          <a:ln w="3810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spTree>
    <p:extLst>
      <p:ext uri="{BB962C8B-B14F-4D97-AF65-F5344CB8AC3E}">
        <p14:creationId xmlns:p14="http://schemas.microsoft.com/office/powerpoint/2010/main" val="270502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內容版面配置區 17">
            <a:extLst>
              <a:ext uri="{FF2B5EF4-FFF2-40B4-BE49-F238E27FC236}">
                <a16:creationId xmlns:a16="http://schemas.microsoft.com/office/drawing/2014/main" id="{EE504D65-4589-42E1-A51B-90045ED4959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5805" y="1571061"/>
            <a:ext cx="11720113" cy="5124707"/>
          </a:xfrm>
        </p:spPr>
      </p:pic>
      <p:sp>
        <p:nvSpPr>
          <p:cNvPr id="2" name="標題 1">
            <a:extLst>
              <a:ext uri="{FF2B5EF4-FFF2-40B4-BE49-F238E27FC236}">
                <a16:creationId xmlns:a16="http://schemas.microsoft.com/office/drawing/2014/main" id="{164A01C5-D1A7-4CC7-83F5-7759A6837E54}"/>
              </a:ext>
            </a:extLst>
          </p:cNvPr>
          <p:cNvSpPr>
            <a:spLocks noGrp="1"/>
          </p:cNvSpPr>
          <p:nvPr>
            <p:ph type="title"/>
          </p:nvPr>
        </p:nvSpPr>
        <p:spPr>
          <a:xfrm>
            <a:off x="609599" y="612059"/>
            <a:ext cx="10972800" cy="1066800"/>
          </a:xfrm>
        </p:spPr>
        <p:txBody>
          <a:bodyPr/>
          <a:lstStyle/>
          <a:p>
            <a:r>
              <a:rPr lang="zh-TW" altLang="en-US" b="1" dirty="0"/>
              <a:t>以九年級的表現標準為例 </a:t>
            </a:r>
            <a:r>
              <a:rPr lang="en-US" altLang="zh-TW" dirty="0"/>
              <a:t>(p. 19) </a:t>
            </a:r>
            <a:endParaRPr lang="zh-TW" altLang="en-US" dirty="0"/>
          </a:p>
        </p:txBody>
      </p:sp>
      <p:sp>
        <p:nvSpPr>
          <p:cNvPr id="9" name="矩形 8">
            <a:extLst>
              <a:ext uri="{FF2B5EF4-FFF2-40B4-BE49-F238E27FC236}">
                <a16:creationId xmlns:a16="http://schemas.microsoft.com/office/drawing/2014/main" id="{2E7BB466-CD78-4AFC-BC15-65FEA019C6A4}"/>
              </a:ext>
            </a:extLst>
          </p:cNvPr>
          <p:cNvSpPr/>
          <p:nvPr/>
        </p:nvSpPr>
        <p:spPr>
          <a:xfrm>
            <a:off x="986433" y="2842751"/>
            <a:ext cx="393291" cy="4596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835D8478-C371-4488-B45C-8E96C3101AB2}"/>
              </a:ext>
            </a:extLst>
          </p:cNvPr>
          <p:cNvSpPr/>
          <p:nvPr/>
        </p:nvSpPr>
        <p:spPr>
          <a:xfrm>
            <a:off x="999473" y="5191431"/>
            <a:ext cx="393291" cy="4596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圓角 10">
            <a:extLst>
              <a:ext uri="{FF2B5EF4-FFF2-40B4-BE49-F238E27FC236}">
                <a16:creationId xmlns:a16="http://schemas.microsoft.com/office/drawing/2014/main" id="{EB83D788-45E5-47E6-ACA7-EF131C5E142C}"/>
              </a:ext>
            </a:extLst>
          </p:cNvPr>
          <p:cNvSpPr/>
          <p:nvPr/>
        </p:nvSpPr>
        <p:spPr>
          <a:xfrm>
            <a:off x="1960035" y="2802194"/>
            <a:ext cx="5299587" cy="717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a:solidFill>
                  <a:srgbClr val="002060"/>
                </a:solidFill>
                <a:latin typeface="微軟正黑體" panose="020B0604030504040204" pitchFamily="34" charset="-120"/>
                <a:ea typeface="微軟正黑體" panose="020B0604030504040204" pitchFamily="34" charset="-120"/>
              </a:rPr>
              <a:t>基礎知識</a:t>
            </a:r>
          </a:p>
        </p:txBody>
      </p:sp>
      <p:sp>
        <p:nvSpPr>
          <p:cNvPr id="12" name="矩形 11">
            <a:extLst>
              <a:ext uri="{FF2B5EF4-FFF2-40B4-BE49-F238E27FC236}">
                <a16:creationId xmlns:a16="http://schemas.microsoft.com/office/drawing/2014/main" id="{1172E9EE-883D-46E5-A2C2-D15C16DFB4BF}"/>
              </a:ext>
            </a:extLst>
          </p:cNvPr>
          <p:cNvSpPr/>
          <p:nvPr/>
        </p:nvSpPr>
        <p:spPr>
          <a:xfrm>
            <a:off x="1563329" y="2261418"/>
            <a:ext cx="9910915" cy="1622324"/>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5400" dirty="0">
                <a:solidFill>
                  <a:srgbClr val="002060"/>
                </a:solidFill>
              </a:rPr>
              <a:t>不列入今天討論內容</a:t>
            </a:r>
          </a:p>
        </p:txBody>
      </p:sp>
    </p:spTree>
    <p:extLst>
      <p:ext uri="{BB962C8B-B14F-4D97-AF65-F5344CB8AC3E}">
        <p14:creationId xmlns:p14="http://schemas.microsoft.com/office/powerpoint/2010/main" val="178964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6801" y="533400"/>
            <a:ext cx="8686801" cy="701878"/>
          </a:xfrm>
        </p:spPr>
        <p:txBody>
          <a:bodyPr>
            <a:normAutofit/>
          </a:bodyPr>
          <a:lstStyle/>
          <a:p>
            <a:r>
              <a:rPr lang="zh-TW" altLang="en-US" b="1" dirty="0">
                <a:latin typeface="微軟正黑體" panose="020B0604030504040204" pitchFamily="34" charset="-120"/>
                <a:ea typeface="微軟正黑體" panose="020B0604030504040204" pitchFamily="34" charset="-120"/>
              </a:rPr>
              <a:t>九年級閱讀能力文意理解表現標準 </a:t>
            </a:r>
            <a:r>
              <a:rPr lang="en-US" altLang="zh-TW" dirty="0">
                <a:latin typeface="微軟正黑體" panose="020B0604030504040204" pitchFamily="34" charset="-120"/>
                <a:ea typeface="微軟正黑體" panose="020B0604030504040204" pitchFamily="34" charset="-120"/>
              </a:rPr>
              <a:t>(p. 19)</a:t>
            </a:r>
            <a:endParaRPr lang="zh-TW" altLang="en-US" dirty="0">
              <a:latin typeface="微軟正黑體" panose="020B0604030504040204" pitchFamily="34" charset="-120"/>
              <a:ea typeface="微軟正黑體" panose="020B0604030504040204" pitchFamily="34" charset="-120"/>
            </a:endParaRPr>
          </a:p>
        </p:txBody>
      </p:sp>
      <p:pic>
        <p:nvPicPr>
          <p:cNvPr id="6" name="圖片 5"/>
          <p:cNvPicPr>
            <a:picLocks noChangeAspect="1"/>
          </p:cNvPicPr>
          <p:nvPr/>
        </p:nvPicPr>
        <p:blipFill rotWithShape="1">
          <a:blip r:embed="rId3"/>
          <a:srcRect l="6688" t="48387" r="25235" b="13601"/>
          <a:stretch/>
        </p:blipFill>
        <p:spPr>
          <a:xfrm>
            <a:off x="433600" y="2996952"/>
            <a:ext cx="11324803" cy="3556992"/>
          </a:xfrm>
          <a:prstGeom prst="rect">
            <a:avLst/>
          </a:prstGeom>
        </p:spPr>
      </p:pic>
      <p:pic>
        <p:nvPicPr>
          <p:cNvPr id="7" name="圖片 6"/>
          <p:cNvPicPr>
            <a:picLocks noChangeAspect="1"/>
          </p:cNvPicPr>
          <p:nvPr/>
        </p:nvPicPr>
        <p:blipFill rotWithShape="1">
          <a:blip r:embed="rId4"/>
          <a:srcRect l="11413" t="36000" r="25588" b="57700"/>
          <a:stretch/>
        </p:blipFill>
        <p:spPr>
          <a:xfrm>
            <a:off x="1220472" y="2336574"/>
            <a:ext cx="10479131" cy="660378"/>
          </a:xfrm>
          <a:prstGeom prst="rect">
            <a:avLst/>
          </a:prstGeom>
        </p:spPr>
      </p:pic>
      <p:pic>
        <p:nvPicPr>
          <p:cNvPr id="8" name="圖片 7"/>
          <p:cNvPicPr>
            <a:picLocks noChangeAspect="1"/>
          </p:cNvPicPr>
          <p:nvPr/>
        </p:nvPicPr>
        <p:blipFill rotWithShape="1">
          <a:blip r:embed="rId3"/>
          <a:srcRect l="31361" t="43000" r="29681" b="51308"/>
          <a:stretch/>
        </p:blipFill>
        <p:spPr>
          <a:xfrm>
            <a:off x="5218882" y="1715539"/>
            <a:ext cx="6480720" cy="532656"/>
          </a:xfrm>
          <a:prstGeom prst="rect">
            <a:avLst/>
          </a:prstGeom>
        </p:spPr>
      </p:pic>
      <p:grpSp>
        <p:nvGrpSpPr>
          <p:cNvPr id="16" name="群組 15"/>
          <p:cNvGrpSpPr/>
          <p:nvPr/>
        </p:nvGrpSpPr>
        <p:grpSpPr>
          <a:xfrm>
            <a:off x="767408" y="1647158"/>
            <a:ext cx="3587378" cy="1277787"/>
            <a:chOff x="765820" y="1647157"/>
            <a:chExt cx="3587378" cy="1277787"/>
          </a:xfrm>
        </p:grpSpPr>
        <p:sp>
          <p:nvSpPr>
            <p:cNvPr id="4" name="圓角矩形圖說文字 3"/>
            <p:cNvSpPr/>
            <p:nvPr/>
          </p:nvSpPr>
          <p:spPr>
            <a:xfrm>
              <a:off x="765820" y="1647157"/>
              <a:ext cx="3587378" cy="490061"/>
            </a:xfrm>
            <a:prstGeom prst="wedgeRoundRectCallout">
              <a:avLst>
                <a:gd name="adj1" fmla="val 70504"/>
                <a:gd name="adj2" fmla="val 1585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rgbClr val="002060"/>
                  </a:solidFill>
                  <a:latin typeface="微軟正黑體" panose="020B0604030504040204" pitchFamily="34" charset="-120"/>
                  <a:ea typeface="微軟正黑體" panose="020B0604030504040204" pitchFamily="34" charset="-120"/>
                </a:rPr>
                <a:t>這是內容標準</a:t>
              </a:r>
            </a:p>
          </p:txBody>
        </p:sp>
        <p:sp>
          <p:nvSpPr>
            <p:cNvPr id="13" name="向下箭號 12"/>
            <p:cNvSpPr/>
            <p:nvPr/>
          </p:nvSpPr>
          <p:spPr>
            <a:xfrm>
              <a:off x="909836" y="2137218"/>
              <a:ext cx="144016" cy="7877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5" name="群組 34"/>
          <p:cNvGrpSpPr/>
          <p:nvPr/>
        </p:nvGrpSpPr>
        <p:grpSpPr>
          <a:xfrm>
            <a:off x="1705254" y="4015410"/>
            <a:ext cx="9607065" cy="508104"/>
            <a:chOff x="1703665" y="4015410"/>
            <a:chExt cx="9607065" cy="508104"/>
          </a:xfrm>
        </p:grpSpPr>
        <p:sp>
          <p:nvSpPr>
            <p:cNvPr id="17" name="矩形 16"/>
            <p:cNvSpPr/>
            <p:nvPr/>
          </p:nvSpPr>
          <p:spPr>
            <a:xfrm>
              <a:off x="4098066" y="4020337"/>
              <a:ext cx="275010" cy="2106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p:cNvSpPr/>
            <p:nvPr/>
          </p:nvSpPr>
          <p:spPr>
            <a:xfrm>
              <a:off x="7574328" y="4030276"/>
              <a:ext cx="275010" cy="2106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p:cNvSpPr/>
            <p:nvPr/>
          </p:nvSpPr>
          <p:spPr>
            <a:xfrm>
              <a:off x="10832438" y="4015410"/>
              <a:ext cx="478292"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p:cNvSpPr/>
            <p:nvPr/>
          </p:nvSpPr>
          <p:spPr>
            <a:xfrm>
              <a:off x="8610333" y="4292826"/>
              <a:ext cx="478292"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5086300" y="4253533"/>
              <a:ext cx="855844" cy="2609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a:off x="1703665" y="4262595"/>
              <a:ext cx="855844" cy="2609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7" name="群組 46">
            <a:extLst>
              <a:ext uri="{FF2B5EF4-FFF2-40B4-BE49-F238E27FC236}">
                <a16:creationId xmlns:a16="http://schemas.microsoft.com/office/drawing/2014/main" id="{EEFE6B43-7407-4329-AF1B-54C7A4DB574C}"/>
              </a:ext>
            </a:extLst>
          </p:cNvPr>
          <p:cNvGrpSpPr/>
          <p:nvPr/>
        </p:nvGrpSpPr>
        <p:grpSpPr>
          <a:xfrm>
            <a:off x="5150393" y="5230761"/>
            <a:ext cx="6161926" cy="532023"/>
            <a:chOff x="5150393" y="5230761"/>
            <a:chExt cx="6161926" cy="532023"/>
          </a:xfrm>
        </p:grpSpPr>
        <p:sp>
          <p:nvSpPr>
            <p:cNvPr id="43" name="矩形 42">
              <a:extLst>
                <a:ext uri="{FF2B5EF4-FFF2-40B4-BE49-F238E27FC236}">
                  <a16:creationId xmlns:a16="http://schemas.microsoft.com/office/drawing/2014/main" id="{4A1E2902-2B51-44B2-82D1-AC440C127ADD}"/>
                </a:ext>
              </a:extLst>
            </p:cNvPr>
            <p:cNvSpPr/>
            <p:nvPr/>
          </p:nvSpPr>
          <p:spPr>
            <a:xfrm>
              <a:off x="7138219" y="5230761"/>
              <a:ext cx="712708" cy="276222"/>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矩形 43">
              <a:extLst>
                <a:ext uri="{FF2B5EF4-FFF2-40B4-BE49-F238E27FC236}">
                  <a16:creationId xmlns:a16="http://schemas.microsoft.com/office/drawing/2014/main" id="{CE4CAEA8-A780-4D80-BD64-B56BB069F981}"/>
                </a:ext>
              </a:extLst>
            </p:cNvPr>
            <p:cNvSpPr/>
            <p:nvPr/>
          </p:nvSpPr>
          <p:spPr>
            <a:xfrm>
              <a:off x="10599611" y="5260257"/>
              <a:ext cx="712708" cy="261159"/>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矩形 44">
              <a:extLst>
                <a:ext uri="{FF2B5EF4-FFF2-40B4-BE49-F238E27FC236}">
                  <a16:creationId xmlns:a16="http://schemas.microsoft.com/office/drawing/2014/main" id="{E65B7043-5F2E-402D-A223-D3B78AD3E7C3}"/>
                </a:ext>
              </a:extLst>
            </p:cNvPr>
            <p:cNvSpPr/>
            <p:nvPr/>
          </p:nvSpPr>
          <p:spPr>
            <a:xfrm>
              <a:off x="8611785" y="5463328"/>
              <a:ext cx="478292" cy="299456"/>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矩形 45">
              <a:extLst>
                <a:ext uri="{FF2B5EF4-FFF2-40B4-BE49-F238E27FC236}">
                  <a16:creationId xmlns:a16="http://schemas.microsoft.com/office/drawing/2014/main" id="{00FB9A98-F0B8-4CB7-ADB0-A8AE2E095D7F}"/>
                </a:ext>
              </a:extLst>
            </p:cNvPr>
            <p:cNvSpPr/>
            <p:nvPr/>
          </p:nvSpPr>
          <p:spPr>
            <a:xfrm>
              <a:off x="5150393" y="5501673"/>
              <a:ext cx="478292" cy="260030"/>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6" name="群組 35"/>
          <p:cNvGrpSpPr/>
          <p:nvPr/>
        </p:nvGrpSpPr>
        <p:grpSpPr>
          <a:xfrm>
            <a:off x="5879977" y="4728776"/>
            <a:ext cx="5179303" cy="290398"/>
            <a:chOff x="5878388" y="4728776"/>
            <a:chExt cx="5179303" cy="290398"/>
          </a:xfrm>
        </p:grpSpPr>
        <p:sp>
          <p:nvSpPr>
            <p:cNvPr id="23" name="矩形 22"/>
            <p:cNvSpPr/>
            <p:nvPr/>
          </p:nvSpPr>
          <p:spPr>
            <a:xfrm>
              <a:off x="5878388" y="4728776"/>
              <a:ext cx="1695940" cy="290398"/>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矩形 25"/>
            <p:cNvSpPr/>
            <p:nvPr/>
          </p:nvSpPr>
          <p:spPr>
            <a:xfrm>
              <a:off x="9322904" y="4738300"/>
              <a:ext cx="1734787" cy="251143"/>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7" name="群組 36"/>
          <p:cNvGrpSpPr/>
          <p:nvPr/>
        </p:nvGrpSpPr>
        <p:grpSpPr>
          <a:xfrm>
            <a:off x="1654936" y="5988949"/>
            <a:ext cx="9707078" cy="511242"/>
            <a:chOff x="1653348" y="5988949"/>
            <a:chExt cx="9707078" cy="511242"/>
          </a:xfrm>
        </p:grpSpPr>
        <p:sp>
          <p:nvSpPr>
            <p:cNvPr id="27" name="矩形 26"/>
            <p:cNvSpPr/>
            <p:nvPr/>
          </p:nvSpPr>
          <p:spPr>
            <a:xfrm>
              <a:off x="2951922" y="5988950"/>
              <a:ext cx="1558314" cy="27270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p:cNvSpPr/>
            <p:nvPr/>
          </p:nvSpPr>
          <p:spPr>
            <a:xfrm>
              <a:off x="6351104" y="5988949"/>
              <a:ext cx="1739348" cy="26276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p:cNvSpPr/>
            <p:nvPr/>
          </p:nvSpPr>
          <p:spPr>
            <a:xfrm>
              <a:off x="9836394" y="5988949"/>
              <a:ext cx="1524032" cy="26276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p:cNvSpPr/>
            <p:nvPr/>
          </p:nvSpPr>
          <p:spPr>
            <a:xfrm>
              <a:off x="8610333" y="6238728"/>
              <a:ext cx="772206" cy="24158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30"/>
            <p:cNvSpPr/>
            <p:nvPr/>
          </p:nvSpPr>
          <p:spPr>
            <a:xfrm>
              <a:off x="5092286" y="6238728"/>
              <a:ext cx="553140" cy="26146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矩形 31"/>
            <p:cNvSpPr/>
            <p:nvPr/>
          </p:nvSpPr>
          <p:spPr>
            <a:xfrm>
              <a:off x="1653348" y="6218849"/>
              <a:ext cx="722104" cy="28134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5" name="圓角矩形 4"/>
          <p:cNvSpPr/>
          <p:nvPr/>
        </p:nvSpPr>
        <p:spPr>
          <a:xfrm>
            <a:off x="1247966" y="4720463"/>
            <a:ext cx="10424142" cy="511029"/>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2000" dirty="0">
                <a:latin typeface="微軟正黑體" panose="020B0604030504040204" pitchFamily="34" charset="-120"/>
                <a:ea typeface="微軟正黑體" panose="020B0604030504040204" pitchFamily="34" charset="-120"/>
              </a:rPr>
              <a:t>「指出明確敍述的訊息」是現行在學校裡最常見的評量目標，先暫不列入討論。</a:t>
            </a:r>
          </a:p>
        </p:txBody>
      </p:sp>
      <p:grpSp>
        <p:nvGrpSpPr>
          <p:cNvPr id="12" name="群組 11">
            <a:extLst>
              <a:ext uri="{FF2B5EF4-FFF2-40B4-BE49-F238E27FC236}">
                <a16:creationId xmlns:a16="http://schemas.microsoft.com/office/drawing/2014/main" id="{8AF6459B-9A33-4B78-A435-82595957993C}"/>
              </a:ext>
            </a:extLst>
          </p:cNvPr>
          <p:cNvGrpSpPr/>
          <p:nvPr/>
        </p:nvGrpSpPr>
        <p:grpSpPr>
          <a:xfrm>
            <a:off x="2428568" y="3033855"/>
            <a:ext cx="8933446" cy="495926"/>
            <a:chOff x="2428568" y="3033855"/>
            <a:chExt cx="8933446" cy="495926"/>
          </a:xfrm>
        </p:grpSpPr>
        <p:sp>
          <p:nvSpPr>
            <p:cNvPr id="11" name="矩形 10">
              <a:extLst>
                <a:ext uri="{FF2B5EF4-FFF2-40B4-BE49-F238E27FC236}">
                  <a16:creationId xmlns:a16="http://schemas.microsoft.com/office/drawing/2014/main" id="{B60662AD-88BA-4C5D-8D51-8DB6F2751995}"/>
                </a:ext>
              </a:extLst>
            </p:cNvPr>
            <p:cNvSpPr/>
            <p:nvPr/>
          </p:nvSpPr>
          <p:spPr>
            <a:xfrm>
              <a:off x="2428568" y="3254477"/>
              <a:ext cx="1022555" cy="275304"/>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矩形 32">
              <a:extLst>
                <a:ext uri="{FF2B5EF4-FFF2-40B4-BE49-F238E27FC236}">
                  <a16:creationId xmlns:a16="http://schemas.microsoft.com/office/drawing/2014/main" id="{B200237E-4F01-4E88-90D7-416B516E2AB1}"/>
                </a:ext>
              </a:extLst>
            </p:cNvPr>
            <p:cNvSpPr/>
            <p:nvPr/>
          </p:nvSpPr>
          <p:spPr>
            <a:xfrm>
              <a:off x="5624052" y="3274142"/>
              <a:ext cx="1032387" cy="255639"/>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矩形 33">
              <a:extLst>
                <a:ext uri="{FF2B5EF4-FFF2-40B4-BE49-F238E27FC236}">
                  <a16:creationId xmlns:a16="http://schemas.microsoft.com/office/drawing/2014/main" id="{2D544EA2-122E-472B-B520-94E43B80A50B}"/>
                </a:ext>
              </a:extLst>
            </p:cNvPr>
            <p:cNvSpPr/>
            <p:nvPr/>
          </p:nvSpPr>
          <p:spPr>
            <a:xfrm>
              <a:off x="8583562" y="3274142"/>
              <a:ext cx="827946" cy="255639"/>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矩形 51">
              <a:extLst>
                <a:ext uri="{FF2B5EF4-FFF2-40B4-BE49-F238E27FC236}">
                  <a16:creationId xmlns:a16="http://schemas.microsoft.com/office/drawing/2014/main" id="{F62410E5-706C-434A-825D-8F6786DAFB8D}"/>
                </a:ext>
              </a:extLst>
            </p:cNvPr>
            <p:cNvSpPr/>
            <p:nvPr/>
          </p:nvSpPr>
          <p:spPr>
            <a:xfrm>
              <a:off x="11044809" y="3033855"/>
              <a:ext cx="317205" cy="240287"/>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5" name="群組 24">
            <a:extLst>
              <a:ext uri="{FF2B5EF4-FFF2-40B4-BE49-F238E27FC236}">
                <a16:creationId xmlns:a16="http://schemas.microsoft.com/office/drawing/2014/main" id="{C73D486F-1BAC-4077-A670-DEE36F5D9EE5}"/>
              </a:ext>
            </a:extLst>
          </p:cNvPr>
          <p:cNvGrpSpPr/>
          <p:nvPr/>
        </p:nvGrpSpPr>
        <p:grpSpPr>
          <a:xfrm>
            <a:off x="1654483" y="3510390"/>
            <a:ext cx="9661340" cy="517807"/>
            <a:chOff x="1654483" y="3510390"/>
            <a:chExt cx="9661340" cy="517807"/>
          </a:xfrm>
        </p:grpSpPr>
        <p:sp>
          <p:nvSpPr>
            <p:cNvPr id="24" name="矩形 23">
              <a:extLst>
                <a:ext uri="{FF2B5EF4-FFF2-40B4-BE49-F238E27FC236}">
                  <a16:creationId xmlns:a16="http://schemas.microsoft.com/office/drawing/2014/main" id="{AE6538FC-A608-4468-8BE2-05B7E5E6D23C}"/>
                </a:ext>
              </a:extLst>
            </p:cNvPr>
            <p:cNvSpPr/>
            <p:nvPr/>
          </p:nvSpPr>
          <p:spPr>
            <a:xfrm>
              <a:off x="4354786" y="3529781"/>
              <a:ext cx="256543" cy="245806"/>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28575">
                  <a:solidFill>
                    <a:schemeClr val="tx1"/>
                  </a:solidFill>
                </a:ln>
              </a:endParaRPr>
            </a:p>
          </p:txBody>
        </p:sp>
        <p:sp>
          <p:nvSpPr>
            <p:cNvPr id="38" name="矩形 37">
              <a:extLst>
                <a:ext uri="{FF2B5EF4-FFF2-40B4-BE49-F238E27FC236}">
                  <a16:creationId xmlns:a16="http://schemas.microsoft.com/office/drawing/2014/main" id="{56A4272C-6065-461E-AEAB-8ABEEBA73D06}"/>
                </a:ext>
              </a:extLst>
            </p:cNvPr>
            <p:cNvSpPr/>
            <p:nvPr/>
          </p:nvSpPr>
          <p:spPr>
            <a:xfrm>
              <a:off x="1654483" y="3753202"/>
              <a:ext cx="256543" cy="245806"/>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28575">
                  <a:solidFill>
                    <a:schemeClr val="tx1"/>
                  </a:solidFill>
                </a:ln>
              </a:endParaRPr>
            </a:p>
          </p:txBody>
        </p:sp>
        <p:sp>
          <p:nvSpPr>
            <p:cNvPr id="39" name="矩形 38">
              <a:extLst>
                <a:ext uri="{FF2B5EF4-FFF2-40B4-BE49-F238E27FC236}">
                  <a16:creationId xmlns:a16="http://schemas.microsoft.com/office/drawing/2014/main" id="{3A2F5F40-F72D-4439-BA41-BD54F8DDF07A}"/>
                </a:ext>
              </a:extLst>
            </p:cNvPr>
            <p:cNvSpPr/>
            <p:nvPr/>
          </p:nvSpPr>
          <p:spPr>
            <a:xfrm>
              <a:off x="7594384" y="3510390"/>
              <a:ext cx="256543" cy="245806"/>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28575">
                  <a:solidFill>
                    <a:schemeClr val="tx1"/>
                  </a:solidFill>
                </a:ln>
              </a:endParaRPr>
            </a:p>
          </p:txBody>
        </p:sp>
        <p:sp>
          <p:nvSpPr>
            <p:cNvPr id="40" name="矩形 39">
              <a:extLst>
                <a:ext uri="{FF2B5EF4-FFF2-40B4-BE49-F238E27FC236}">
                  <a16:creationId xmlns:a16="http://schemas.microsoft.com/office/drawing/2014/main" id="{D52473C8-8EDF-491E-A123-74894D01F651}"/>
                </a:ext>
              </a:extLst>
            </p:cNvPr>
            <p:cNvSpPr/>
            <p:nvPr/>
          </p:nvSpPr>
          <p:spPr>
            <a:xfrm>
              <a:off x="5097121" y="3782391"/>
              <a:ext cx="256543" cy="245806"/>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28575">
                  <a:solidFill>
                    <a:schemeClr val="tx1"/>
                  </a:solidFill>
                </a:ln>
              </a:endParaRPr>
            </a:p>
          </p:txBody>
        </p:sp>
        <p:sp>
          <p:nvSpPr>
            <p:cNvPr id="41" name="矩形 40">
              <a:extLst>
                <a:ext uri="{FF2B5EF4-FFF2-40B4-BE49-F238E27FC236}">
                  <a16:creationId xmlns:a16="http://schemas.microsoft.com/office/drawing/2014/main" id="{27138549-6630-47D5-96CE-063AC0865692}"/>
                </a:ext>
              </a:extLst>
            </p:cNvPr>
            <p:cNvSpPr/>
            <p:nvPr/>
          </p:nvSpPr>
          <p:spPr>
            <a:xfrm>
              <a:off x="11059280" y="3510390"/>
              <a:ext cx="256543" cy="245806"/>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28575">
                  <a:solidFill>
                    <a:schemeClr val="tx1"/>
                  </a:solidFill>
                </a:ln>
              </a:endParaRPr>
            </a:p>
          </p:txBody>
        </p:sp>
        <p:sp>
          <p:nvSpPr>
            <p:cNvPr id="42" name="矩形 41">
              <a:extLst>
                <a:ext uri="{FF2B5EF4-FFF2-40B4-BE49-F238E27FC236}">
                  <a16:creationId xmlns:a16="http://schemas.microsoft.com/office/drawing/2014/main" id="{897DF1E4-1981-4563-AE92-77EBB38F1662}"/>
                </a:ext>
              </a:extLst>
            </p:cNvPr>
            <p:cNvSpPr/>
            <p:nvPr/>
          </p:nvSpPr>
          <p:spPr>
            <a:xfrm>
              <a:off x="8594525" y="3753202"/>
              <a:ext cx="256543" cy="245806"/>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28575">
                  <a:solidFill>
                    <a:schemeClr val="tx1"/>
                  </a:solidFill>
                </a:ln>
              </a:endParaRPr>
            </a:p>
          </p:txBody>
        </p:sp>
      </p:grpSp>
      <p:grpSp>
        <p:nvGrpSpPr>
          <p:cNvPr id="51" name="群組 50">
            <a:extLst>
              <a:ext uri="{FF2B5EF4-FFF2-40B4-BE49-F238E27FC236}">
                <a16:creationId xmlns:a16="http://schemas.microsoft.com/office/drawing/2014/main" id="{30A50048-C050-4574-88CA-EF6195EDFE50}"/>
              </a:ext>
            </a:extLst>
          </p:cNvPr>
          <p:cNvGrpSpPr/>
          <p:nvPr/>
        </p:nvGrpSpPr>
        <p:grpSpPr>
          <a:xfrm>
            <a:off x="1275459" y="3510117"/>
            <a:ext cx="10424143" cy="2231922"/>
            <a:chOff x="1275459" y="3510117"/>
            <a:chExt cx="10424143" cy="2231922"/>
          </a:xfrm>
        </p:grpSpPr>
        <p:sp>
          <p:nvSpPr>
            <p:cNvPr id="48" name="矩形 47">
              <a:extLst>
                <a:ext uri="{FF2B5EF4-FFF2-40B4-BE49-F238E27FC236}">
                  <a16:creationId xmlns:a16="http://schemas.microsoft.com/office/drawing/2014/main" id="{D33C234A-91C5-4771-8051-724FDF08152E}"/>
                </a:ext>
              </a:extLst>
            </p:cNvPr>
            <p:cNvSpPr/>
            <p:nvPr/>
          </p:nvSpPr>
          <p:spPr>
            <a:xfrm>
              <a:off x="1275460" y="3510117"/>
              <a:ext cx="10424142" cy="48889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矩形 49">
              <a:extLst>
                <a:ext uri="{FF2B5EF4-FFF2-40B4-BE49-F238E27FC236}">
                  <a16:creationId xmlns:a16="http://schemas.microsoft.com/office/drawing/2014/main" id="{F7B67C30-65E0-4BF0-93AA-FBD089E93E90}"/>
                </a:ext>
              </a:extLst>
            </p:cNvPr>
            <p:cNvSpPr/>
            <p:nvPr/>
          </p:nvSpPr>
          <p:spPr>
            <a:xfrm>
              <a:off x="1275459" y="5218880"/>
              <a:ext cx="10385449" cy="523159"/>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77842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動詞時態 </a:t>
            </a:r>
            <a:r>
              <a:rPr lang="en-US" altLang="zh-TW" dirty="0"/>
              <a:t>(p. 19)</a:t>
            </a:r>
            <a:endParaRPr lang="zh-TW" altLang="en-US" dirty="0"/>
          </a:p>
        </p:txBody>
      </p:sp>
      <p:pic>
        <p:nvPicPr>
          <p:cNvPr id="6" name="內容版面配置區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0975" y="2030201"/>
            <a:ext cx="11823974" cy="1827424"/>
          </a:xfrm>
        </p:spPr>
      </p:pic>
      <p:sp>
        <p:nvSpPr>
          <p:cNvPr id="8" name="矩形 7"/>
          <p:cNvSpPr/>
          <p:nvPr/>
        </p:nvSpPr>
        <p:spPr>
          <a:xfrm>
            <a:off x="9020918" y="3266229"/>
            <a:ext cx="1151781" cy="286595"/>
          </a:xfrm>
          <a:prstGeom prst="rect">
            <a:avLst/>
          </a:prstGeom>
          <a:noFill/>
          <a:ln w="3810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sp>
        <p:nvSpPr>
          <p:cNvPr id="9" name="矩形 8"/>
          <p:cNvSpPr/>
          <p:nvPr/>
        </p:nvSpPr>
        <p:spPr>
          <a:xfrm>
            <a:off x="5103514" y="3266230"/>
            <a:ext cx="1973561" cy="286595"/>
          </a:xfrm>
          <a:prstGeom prst="rect">
            <a:avLst/>
          </a:prstGeom>
          <a:noFill/>
          <a:ln w="3810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sp>
        <p:nvSpPr>
          <p:cNvPr id="10" name="矩形 9"/>
          <p:cNvSpPr/>
          <p:nvPr/>
        </p:nvSpPr>
        <p:spPr>
          <a:xfrm>
            <a:off x="1222688" y="3266230"/>
            <a:ext cx="2215837" cy="286595"/>
          </a:xfrm>
          <a:prstGeom prst="rect">
            <a:avLst/>
          </a:prstGeom>
          <a:noFill/>
          <a:ln w="3810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grpSp>
        <p:nvGrpSpPr>
          <p:cNvPr id="22" name="群組 21"/>
          <p:cNvGrpSpPr/>
          <p:nvPr/>
        </p:nvGrpSpPr>
        <p:grpSpPr>
          <a:xfrm>
            <a:off x="609600" y="3857625"/>
            <a:ext cx="3276600" cy="2009775"/>
            <a:chOff x="609600" y="3857625"/>
            <a:chExt cx="3276600" cy="2009775"/>
          </a:xfrm>
          <a:solidFill>
            <a:srgbClr val="C00000"/>
          </a:solidFill>
        </p:grpSpPr>
        <p:sp>
          <p:nvSpPr>
            <p:cNvPr id="14" name="圓角矩形 13"/>
            <p:cNvSpPr/>
            <p:nvPr/>
          </p:nvSpPr>
          <p:spPr>
            <a:xfrm>
              <a:off x="609600" y="4352925"/>
              <a:ext cx="3276600" cy="151447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zh-HK" altLang="zh-TW" sz="2800" dirty="0">
                  <a:solidFill>
                    <a:schemeClr val="bg1"/>
                  </a:solidFill>
                  <a:latin typeface="微軟正黑體" panose="020B0604030504040204" pitchFamily="34" charset="-120"/>
                  <a:ea typeface="微軟正黑體" panose="020B0604030504040204" pitchFamily="34" charset="-120"/>
                </a:rPr>
                <a:t>須從隱含或整體上下文語境，方能得知該使用何種時態</a:t>
              </a:r>
              <a:r>
                <a:rPr lang="zh-TW" altLang="zh-TW" sz="2800" dirty="0">
                  <a:solidFill>
                    <a:schemeClr val="bg1"/>
                  </a:solidFill>
                  <a:latin typeface="微軟正黑體" panose="020B0604030504040204" pitchFamily="34" charset="-120"/>
                  <a:ea typeface="微軟正黑體" panose="020B0604030504040204" pitchFamily="34" charset="-120"/>
                </a:rPr>
                <a:t>。</a:t>
              </a:r>
              <a:endParaRPr lang="zh-TW" altLang="zh-TW" sz="2800" kern="100" dirty="0">
                <a:solidFill>
                  <a:schemeClr val="bg1"/>
                </a:solidFill>
                <a:latin typeface="微軟正黑體" panose="020B0604030504040204" pitchFamily="34" charset="-120"/>
                <a:ea typeface="微軟正黑體" panose="020B0604030504040204" pitchFamily="34" charset="-120"/>
                <a:cs typeface="Times New Roman"/>
              </a:endParaRPr>
            </a:p>
          </p:txBody>
        </p:sp>
        <p:sp>
          <p:nvSpPr>
            <p:cNvPr id="15" name="向下箭號 14"/>
            <p:cNvSpPr/>
            <p:nvPr/>
          </p:nvSpPr>
          <p:spPr>
            <a:xfrm>
              <a:off x="2019300" y="3857625"/>
              <a:ext cx="457200" cy="476250"/>
            </a:xfrm>
            <a:prstGeom prst="down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1" name="群組 20"/>
          <p:cNvGrpSpPr/>
          <p:nvPr/>
        </p:nvGrpSpPr>
        <p:grpSpPr>
          <a:xfrm>
            <a:off x="4524375" y="3857625"/>
            <a:ext cx="3276600" cy="2009775"/>
            <a:chOff x="4524375" y="3857625"/>
            <a:chExt cx="3276600" cy="2009775"/>
          </a:xfrm>
          <a:solidFill>
            <a:srgbClr val="7030A0"/>
          </a:solidFill>
        </p:grpSpPr>
        <p:sp>
          <p:nvSpPr>
            <p:cNvPr id="16" name="圓角矩形 15"/>
            <p:cNvSpPr/>
            <p:nvPr/>
          </p:nvSpPr>
          <p:spPr>
            <a:xfrm>
              <a:off x="4524375" y="4352925"/>
              <a:ext cx="3276600" cy="151447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zh-TW" altLang="zh-TW" sz="2800" dirty="0">
                  <a:solidFill>
                    <a:schemeClr val="bg1"/>
                  </a:solidFill>
                  <a:latin typeface="微軟正黑體" panose="020B0604030504040204" pitchFamily="34" charset="-120"/>
                  <a:ea typeface="微軟正黑體" panose="020B0604030504040204" pitchFamily="34" charset="-120"/>
                </a:rPr>
                <a:t>從空格的前或後的句子可以得到答題線索。</a:t>
              </a:r>
              <a:endParaRPr lang="zh-TW" altLang="zh-TW" sz="2800" kern="100" dirty="0">
                <a:solidFill>
                  <a:schemeClr val="bg1"/>
                </a:solidFill>
                <a:latin typeface="微軟正黑體" panose="020B0604030504040204" pitchFamily="34" charset="-120"/>
                <a:ea typeface="微軟正黑體" panose="020B0604030504040204" pitchFamily="34" charset="-120"/>
                <a:cs typeface="Times New Roman"/>
              </a:endParaRPr>
            </a:p>
          </p:txBody>
        </p:sp>
        <p:sp>
          <p:nvSpPr>
            <p:cNvPr id="17" name="向下箭號 16"/>
            <p:cNvSpPr/>
            <p:nvPr/>
          </p:nvSpPr>
          <p:spPr>
            <a:xfrm>
              <a:off x="5934075" y="3857625"/>
              <a:ext cx="457200" cy="476250"/>
            </a:xfrm>
            <a:prstGeom prst="down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0" name="群組 19"/>
          <p:cNvGrpSpPr/>
          <p:nvPr/>
        </p:nvGrpSpPr>
        <p:grpSpPr>
          <a:xfrm>
            <a:off x="8439150" y="3838575"/>
            <a:ext cx="3276600" cy="2009775"/>
            <a:chOff x="8439150" y="3838575"/>
            <a:chExt cx="3276600" cy="2009775"/>
          </a:xfrm>
        </p:grpSpPr>
        <p:sp>
          <p:nvSpPr>
            <p:cNvPr id="18" name="圓角矩形 17"/>
            <p:cNvSpPr/>
            <p:nvPr/>
          </p:nvSpPr>
          <p:spPr>
            <a:xfrm>
              <a:off x="8439150" y="4333875"/>
              <a:ext cx="3276600" cy="1514475"/>
            </a:xfrm>
            <a:prstGeom prst="round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zh-TW" altLang="zh-TW" sz="2800" dirty="0">
                  <a:solidFill>
                    <a:schemeClr val="dk1"/>
                  </a:solidFill>
                  <a:latin typeface="微軟正黑體" panose="020B0604030504040204" pitchFamily="34" charset="-120"/>
                  <a:ea typeface="微軟正黑體" panose="020B0604030504040204" pitchFamily="34" charset="-120"/>
                </a:rPr>
                <a:t>從所屬的該句中，就可以看到明顯的</a:t>
              </a:r>
              <a:r>
                <a:rPr lang="en-US" altLang="zh-TW" sz="2800" dirty="0">
                  <a:solidFill>
                    <a:schemeClr val="dk1"/>
                  </a:solidFill>
                  <a:latin typeface="微軟正黑體" panose="020B0604030504040204" pitchFamily="34" charset="-120"/>
                  <a:ea typeface="微軟正黑體" panose="020B0604030504040204" pitchFamily="34" charset="-120"/>
                </a:rPr>
                <a:t>time marker</a:t>
              </a:r>
              <a:r>
                <a:rPr lang="zh-TW" altLang="zh-TW" sz="2800" dirty="0">
                  <a:solidFill>
                    <a:schemeClr val="dk1"/>
                  </a:solidFill>
                  <a:latin typeface="微軟正黑體" panose="020B0604030504040204" pitchFamily="34" charset="-120"/>
                  <a:ea typeface="微軟正黑體" panose="020B0604030504040204" pitchFamily="34" charset="-120"/>
                </a:rPr>
                <a:t>。</a:t>
              </a:r>
              <a:endParaRPr lang="zh-TW" altLang="zh-TW" sz="2800" kern="100" dirty="0">
                <a:latin typeface="微軟正黑體" panose="020B0604030504040204" pitchFamily="34" charset="-120"/>
                <a:ea typeface="微軟正黑體" panose="020B0604030504040204" pitchFamily="34" charset="-120"/>
                <a:cs typeface="Times New Roman"/>
              </a:endParaRPr>
            </a:p>
          </p:txBody>
        </p:sp>
        <p:sp>
          <p:nvSpPr>
            <p:cNvPr id="19" name="向下箭號 18"/>
            <p:cNvSpPr/>
            <p:nvPr/>
          </p:nvSpPr>
          <p:spPr>
            <a:xfrm>
              <a:off x="9848850" y="3838575"/>
              <a:ext cx="457200" cy="476250"/>
            </a:xfrm>
            <a:prstGeom prst="downArrow">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3793265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up)">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D6DA8E9-FB99-4487-9DD3-6668C368D0F3}"/>
              </a:ext>
            </a:extLst>
          </p:cNvPr>
          <p:cNvSpPr>
            <a:spLocks noGrp="1"/>
          </p:cNvSpPr>
          <p:nvPr>
            <p:ph type="title"/>
          </p:nvPr>
        </p:nvSpPr>
        <p:spPr/>
        <p:txBody>
          <a:bodyPr/>
          <a:lstStyle/>
          <a:p>
            <a:r>
              <a:rPr lang="zh-TW" altLang="en-US" dirty="0"/>
              <a:t>書面資料修正 </a:t>
            </a:r>
            <a:r>
              <a:rPr lang="en-US" altLang="zh-TW" dirty="0"/>
              <a:t>-1</a:t>
            </a:r>
            <a:endParaRPr lang="zh-TW" altLang="en-US" dirty="0"/>
          </a:p>
        </p:txBody>
      </p:sp>
      <p:sp>
        <p:nvSpPr>
          <p:cNvPr id="3" name="內容版面配置區 2">
            <a:extLst>
              <a:ext uri="{FF2B5EF4-FFF2-40B4-BE49-F238E27FC236}">
                <a16:creationId xmlns:a16="http://schemas.microsoft.com/office/drawing/2014/main" id="{8F37CF9E-3B2A-494D-8AE1-4822ADCC181C}"/>
              </a:ext>
            </a:extLst>
          </p:cNvPr>
          <p:cNvSpPr>
            <a:spLocks noGrp="1"/>
          </p:cNvSpPr>
          <p:nvPr>
            <p:ph idx="1"/>
          </p:nvPr>
        </p:nvSpPr>
        <p:spPr/>
        <p:txBody>
          <a:bodyPr/>
          <a:lstStyle/>
          <a:p>
            <a:r>
              <a:rPr lang="en-US" altLang="zh-TW" dirty="0"/>
              <a:t>p. 46</a:t>
            </a:r>
            <a:endParaRPr lang="zh-TW" altLang="en-US" dirty="0"/>
          </a:p>
        </p:txBody>
      </p:sp>
      <p:pic>
        <p:nvPicPr>
          <p:cNvPr id="7" name="圖片 6">
            <a:extLst>
              <a:ext uri="{FF2B5EF4-FFF2-40B4-BE49-F238E27FC236}">
                <a16:creationId xmlns:a16="http://schemas.microsoft.com/office/drawing/2014/main" id="{36CC221D-7008-44F8-96D5-1A583CCB59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74795"/>
            <a:ext cx="11582400" cy="2575801"/>
          </a:xfrm>
          <a:prstGeom prst="rect">
            <a:avLst/>
          </a:prstGeom>
        </p:spPr>
      </p:pic>
      <p:cxnSp>
        <p:nvCxnSpPr>
          <p:cNvPr id="9" name="直線接點 8">
            <a:extLst>
              <a:ext uri="{FF2B5EF4-FFF2-40B4-BE49-F238E27FC236}">
                <a16:creationId xmlns:a16="http://schemas.microsoft.com/office/drawing/2014/main" id="{DE76FDEE-F952-48F3-94C6-3EAA3D204077}"/>
              </a:ext>
            </a:extLst>
          </p:cNvPr>
          <p:cNvCxnSpPr/>
          <p:nvPr/>
        </p:nvCxnSpPr>
        <p:spPr>
          <a:xfrm>
            <a:off x="6973677" y="3272010"/>
            <a:ext cx="72711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08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666750"/>
            <a:ext cx="10972800" cy="885825"/>
          </a:xfrm>
        </p:spPr>
        <p:txBody>
          <a:bodyPr>
            <a:normAutofit/>
          </a:bodyPr>
          <a:lstStyle/>
          <a:p>
            <a:r>
              <a:rPr lang="zh-TW" altLang="en-US" b="1" dirty="0"/>
              <a:t>連貫標記 </a:t>
            </a:r>
            <a:r>
              <a:rPr lang="en-US" altLang="zh-TW" dirty="0"/>
              <a:t>(p. 19)</a:t>
            </a:r>
            <a:endParaRPr lang="zh-TW" altLang="en-US" dirty="0"/>
          </a:p>
        </p:txBody>
      </p:sp>
      <p:pic>
        <p:nvPicPr>
          <p:cNvPr id="4" name="內容版面配置區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9574" y="1552575"/>
            <a:ext cx="11341413" cy="2047875"/>
          </a:xfrm>
        </p:spPr>
      </p:pic>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825" y="3714705"/>
            <a:ext cx="11246162" cy="617721"/>
          </a:xfrm>
          <a:prstGeom prst="rect">
            <a:avLst/>
          </a:prstGeom>
        </p:spPr>
      </p:pic>
      <p:sp>
        <p:nvSpPr>
          <p:cNvPr id="6" name="矩形 5"/>
          <p:cNvSpPr/>
          <p:nvPr/>
        </p:nvSpPr>
        <p:spPr>
          <a:xfrm>
            <a:off x="3067050" y="3714705"/>
            <a:ext cx="1057275" cy="2953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4295775" y="3728245"/>
            <a:ext cx="809625" cy="2817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7391400" y="4010025"/>
            <a:ext cx="4076700" cy="3333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圓角矩形圖說文字 8"/>
          <p:cNvSpPr/>
          <p:nvPr/>
        </p:nvSpPr>
        <p:spPr>
          <a:xfrm>
            <a:off x="8315325" y="4524375"/>
            <a:ext cx="3028950" cy="533400"/>
          </a:xfrm>
          <a:prstGeom prst="wedgeRoundRectCallout">
            <a:avLst>
              <a:gd name="adj1" fmla="val -20204"/>
              <a:gd name="adj2" fmla="val -76786"/>
              <a:gd name="adj3" fmla="val 166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latin typeface="微軟正黑體" panose="020B0604030504040204" pitchFamily="34" charset="-120"/>
                <a:ea typeface="微軟正黑體" panose="020B0604030504040204" pitchFamily="34" charset="-120"/>
              </a:rPr>
              <a:t>這是</a:t>
            </a:r>
            <a:r>
              <a:rPr lang="en-US" altLang="zh-TW" sz="2800" dirty="0">
                <a:latin typeface="微軟正黑體" panose="020B0604030504040204" pitchFamily="34" charset="-120"/>
                <a:ea typeface="微軟正黑體" panose="020B0604030504040204" pitchFamily="34" charset="-120"/>
              </a:rPr>
              <a:t>cloze test</a:t>
            </a:r>
            <a:endParaRPr lang="zh-TW" altLang="en-US" sz="2800" dirty="0">
              <a:latin typeface="微軟正黑體" panose="020B0604030504040204" pitchFamily="34" charset="-120"/>
              <a:ea typeface="微軟正黑體" panose="020B0604030504040204" pitchFamily="34" charset="-120"/>
            </a:endParaRPr>
          </a:p>
        </p:txBody>
      </p:sp>
      <p:grpSp>
        <p:nvGrpSpPr>
          <p:cNvPr id="10" name="群組 9"/>
          <p:cNvGrpSpPr/>
          <p:nvPr/>
        </p:nvGrpSpPr>
        <p:grpSpPr>
          <a:xfrm>
            <a:off x="609600" y="3600450"/>
            <a:ext cx="3276600" cy="3019425"/>
            <a:chOff x="609600" y="3333795"/>
            <a:chExt cx="3276600" cy="2533605"/>
          </a:xfrm>
          <a:solidFill>
            <a:srgbClr val="C00000"/>
          </a:solidFill>
        </p:grpSpPr>
        <p:sp>
          <p:nvSpPr>
            <p:cNvPr id="11" name="圓角矩形 10"/>
            <p:cNvSpPr/>
            <p:nvPr/>
          </p:nvSpPr>
          <p:spPr>
            <a:xfrm>
              <a:off x="609600" y="4188949"/>
              <a:ext cx="3276600" cy="1678451"/>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zh-TW" altLang="en-US" sz="2800" dirty="0">
                  <a:solidFill>
                    <a:schemeClr val="bg1"/>
                  </a:solidFill>
                  <a:latin typeface="微軟正黑體" panose="020B0604030504040204" pitchFamily="34" charset="-120"/>
                  <a:ea typeface="微軟正黑體" panose="020B0604030504040204" pitchFamily="34" charset="-120"/>
                </a:rPr>
                <a:t>空格的答題線索在跨很多句，甚至於得整合全篇文意，方能獲得</a:t>
              </a:r>
              <a:r>
                <a:rPr lang="zh-TW" altLang="zh-TW" sz="2800" dirty="0">
                  <a:solidFill>
                    <a:schemeClr val="bg1"/>
                  </a:solidFill>
                  <a:latin typeface="微軟正黑體" panose="020B0604030504040204" pitchFamily="34" charset="-120"/>
                  <a:ea typeface="微軟正黑體" panose="020B0604030504040204" pitchFamily="34" charset="-120"/>
                </a:rPr>
                <a:t>。</a:t>
              </a:r>
              <a:endParaRPr lang="zh-TW" altLang="zh-TW" sz="2800" kern="100" dirty="0">
                <a:solidFill>
                  <a:schemeClr val="bg1"/>
                </a:solidFill>
                <a:latin typeface="微軟正黑體" panose="020B0604030504040204" pitchFamily="34" charset="-120"/>
                <a:ea typeface="微軟正黑體" panose="020B0604030504040204" pitchFamily="34" charset="-120"/>
                <a:cs typeface="Times New Roman"/>
              </a:endParaRPr>
            </a:p>
          </p:txBody>
        </p:sp>
        <p:sp>
          <p:nvSpPr>
            <p:cNvPr id="12" name="向下箭號 11"/>
            <p:cNvSpPr/>
            <p:nvPr/>
          </p:nvSpPr>
          <p:spPr>
            <a:xfrm>
              <a:off x="2019300" y="3333795"/>
              <a:ext cx="457200" cy="823184"/>
            </a:xfrm>
            <a:prstGeom prst="down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3" name="群組 12"/>
          <p:cNvGrpSpPr/>
          <p:nvPr/>
        </p:nvGrpSpPr>
        <p:grpSpPr>
          <a:xfrm>
            <a:off x="4524375" y="3600450"/>
            <a:ext cx="3276600" cy="2533605"/>
            <a:chOff x="4524375" y="3333795"/>
            <a:chExt cx="3276600" cy="2533605"/>
          </a:xfrm>
          <a:solidFill>
            <a:srgbClr val="7030A0"/>
          </a:solidFill>
        </p:grpSpPr>
        <p:sp>
          <p:nvSpPr>
            <p:cNvPr id="14" name="圓角矩形 13"/>
            <p:cNvSpPr/>
            <p:nvPr/>
          </p:nvSpPr>
          <p:spPr>
            <a:xfrm>
              <a:off x="4524375" y="4352925"/>
              <a:ext cx="3276600" cy="151447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zh-TW" altLang="zh-TW" sz="2800" dirty="0">
                  <a:solidFill>
                    <a:schemeClr val="bg1"/>
                  </a:solidFill>
                  <a:latin typeface="微軟正黑體" panose="020B0604030504040204" pitchFamily="34" charset="-120"/>
                  <a:ea typeface="微軟正黑體" panose="020B0604030504040204" pitchFamily="34" charset="-120"/>
                </a:rPr>
                <a:t>空格的答題線索</a:t>
              </a:r>
              <a:r>
                <a:rPr lang="zh-TW" altLang="en-US" sz="2800" dirty="0">
                  <a:solidFill>
                    <a:schemeClr val="bg1"/>
                  </a:solidFill>
                  <a:latin typeface="微軟正黑體" panose="020B0604030504040204" pitchFamily="34" charset="-120"/>
                  <a:ea typeface="微軟正黑體" panose="020B0604030504040204" pitchFamily="34" charset="-120"/>
                </a:rPr>
                <a:t>在跨</a:t>
              </a:r>
              <a:r>
                <a:rPr lang="en-US" altLang="zh-TW" sz="2800" dirty="0">
                  <a:solidFill>
                    <a:schemeClr val="bg1"/>
                  </a:solidFill>
                  <a:latin typeface="微軟正黑體" panose="020B0604030504040204" pitchFamily="34" charset="-120"/>
                  <a:ea typeface="微軟正黑體" panose="020B0604030504040204" pitchFamily="34" charset="-120"/>
                </a:rPr>
                <a:t>2-3</a:t>
              </a:r>
              <a:r>
                <a:rPr lang="zh-TW" altLang="en-US" sz="2800" dirty="0">
                  <a:solidFill>
                    <a:schemeClr val="bg1"/>
                  </a:solidFill>
                  <a:latin typeface="微軟正黑體" panose="020B0604030504040204" pitchFamily="34" charset="-120"/>
                  <a:ea typeface="微軟正黑體" panose="020B0604030504040204" pitchFamily="34" charset="-120"/>
                </a:rPr>
                <a:t>句中</a:t>
              </a:r>
              <a:r>
                <a:rPr lang="zh-TW" altLang="zh-TW" sz="2800" dirty="0">
                  <a:solidFill>
                    <a:schemeClr val="bg1"/>
                  </a:solidFill>
                  <a:latin typeface="微軟正黑體" panose="020B0604030504040204" pitchFamily="34" charset="-120"/>
                  <a:ea typeface="微軟正黑體" panose="020B0604030504040204" pitchFamily="34" charset="-120"/>
                </a:rPr>
                <a:t>。</a:t>
              </a:r>
              <a:endParaRPr lang="zh-TW" altLang="zh-TW" sz="2800" kern="100" dirty="0">
                <a:solidFill>
                  <a:schemeClr val="bg1"/>
                </a:solidFill>
                <a:latin typeface="微軟正黑體" panose="020B0604030504040204" pitchFamily="34" charset="-120"/>
                <a:ea typeface="微軟正黑體" panose="020B0604030504040204" pitchFamily="34" charset="-120"/>
                <a:cs typeface="Times New Roman"/>
              </a:endParaRPr>
            </a:p>
          </p:txBody>
        </p:sp>
        <p:sp>
          <p:nvSpPr>
            <p:cNvPr id="15" name="向下箭號 14"/>
            <p:cNvSpPr/>
            <p:nvPr/>
          </p:nvSpPr>
          <p:spPr>
            <a:xfrm>
              <a:off x="5934075" y="3333795"/>
              <a:ext cx="457200" cy="1000080"/>
            </a:xfrm>
            <a:prstGeom prst="down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6" name="群組 15"/>
          <p:cNvGrpSpPr/>
          <p:nvPr/>
        </p:nvGrpSpPr>
        <p:grpSpPr>
          <a:xfrm>
            <a:off x="8439150" y="3600450"/>
            <a:ext cx="3276600" cy="2514555"/>
            <a:chOff x="8439150" y="3333795"/>
            <a:chExt cx="3276600" cy="2514555"/>
          </a:xfrm>
        </p:grpSpPr>
        <p:sp>
          <p:nvSpPr>
            <p:cNvPr id="17" name="圓角矩形 16"/>
            <p:cNvSpPr/>
            <p:nvPr/>
          </p:nvSpPr>
          <p:spPr>
            <a:xfrm>
              <a:off x="8439150" y="4333875"/>
              <a:ext cx="3276600" cy="1514475"/>
            </a:xfrm>
            <a:prstGeom prst="round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zh-TW" altLang="en-US" sz="2800" dirty="0">
                  <a:solidFill>
                    <a:schemeClr val="tx1"/>
                  </a:solidFill>
                  <a:latin typeface="微軟正黑體" panose="020B0604030504040204" pitchFamily="34" charset="-120"/>
                  <a:ea typeface="微軟正黑體" panose="020B0604030504040204" pitchFamily="34" charset="-120"/>
                </a:rPr>
                <a:t>空格的答題線索提示在上或下句中</a:t>
              </a:r>
              <a:r>
                <a:rPr lang="zh-TW" altLang="zh-TW" sz="2800" dirty="0">
                  <a:solidFill>
                    <a:schemeClr val="tx1"/>
                  </a:solidFill>
                  <a:latin typeface="微軟正黑體" panose="020B0604030504040204" pitchFamily="34" charset="-120"/>
                  <a:ea typeface="微軟正黑體" panose="020B0604030504040204" pitchFamily="34" charset="-120"/>
                </a:rPr>
                <a:t>。</a:t>
              </a:r>
              <a:endParaRPr lang="zh-TW" altLang="zh-TW" sz="2800" kern="100" dirty="0">
                <a:solidFill>
                  <a:schemeClr val="tx1"/>
                </a:solidFill>
                <a:latin typeface="微軟正黑體" panose="020B0604030504040204" pitchFamily="34" charset="-120"/>
                <a:ea typeface="微軟正黑體" panose="020B0604030504040204" pitchFamily="34" charset="-120"/>
                <a:cs typeface="Times New Roman"/>
              </a:endParaRPr>
            </a:p>
          </p:txBody>
        </p:sp>
        <p:sp>
          <p:nvSpPr>
            <p:cNvPr id="18" name="向下箭號 17"/>
            <p:cNvSpPr/>
            <p:nvPr/>
          </p:nvSpPr>
          <p:spPr>
            <a:xfrm>
              <a:off x="9848850" y="3333795"/>
              <a:ext cx="457200" cy="981030"/>
            </a:xfrm>
            <a:prstGeom prst="downArrow">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 name="矩形 2">
            <a:extLst>
              <a:ext uri="{FF2B5EF4-FFF2-40B4-BE49-F238E27FC236}">
                <a16:creationId xmlns:a16="http://schemas.microsoft.com/office/drawing/2014/main" id="{3F3BFA59-11F4-455C-B6FF-6A21B9A78251}"/>
              </a:ext>
            </a:extLst>
          </p:cNvPr>
          <p:cNvSpPr/>
          <p:nvPr/>
        </p:nvSpPr>
        <p:spPr>
          <a:xfrm>
            <a:off x="4524375" y="3254477"/>
            <a:ext cx="1266825" cy="275304"/>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2" name="群組 21">
            <a:extLst>
              <a:ext uri="{FF2B5EF4-FFF2-40B4-BE49-F238E27FC236}">
                <a16:creationId xmlns:a16="http://schemas.microsoft.com/office/drawing/2014/main" id="{C4C86FB7-2251-49DD-9C0F-CDFA0D9AD604}"/>
              </a:ext>
            </a:extLst>
          </p:cNvPr>
          <p:cNvGrpSpPr/>
          <p:nvPr/>
        </p:nvGrpSpPr>
        <p:grpSpPr>
          <a:xfrm>
            <a:off x="2476500" y="2713703"/>
            <a:ext cx="8024352" cy="285136"/>
            <a:chOff x="2476500" y="2713703"/>
            <a:chExt cx="8024352" cy="285136"/>
          </a:xfrm>
        </p:grpSpPr>
        <p:sp>
          <p:nvSpPr>
            <p:cNvPr id="19" name="矩形 18">
              <a:extLst>
                <a:ext uri="{FF2B5EF4-FFF2-40B4-BE49-F238E27FC236}">
                  <a16:creationId xmlns:a16="http://schemas.microsoft.com/office/drawing/2014/main" id="{D9175E28-BB78-4253-8C1F-969EEF183A0E}"/>
                </a:ext>
              </a:extLst>
            </p:cNvPr>
            <p:cNvSpPr/>
            <p:nvPr/>
          </p:nvSpPr>
          <p:spPr>
            <a:xfrm>
              <a:off x="9960077" y="2713703"/>
              <a:ext cx="540775" cy="28513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a:extLst>
                <a:ext uri="{FF2B5EF4-FFF2-40B4-BE49-F238E27FC236}">
                  <a16:creationId xmlns:a16="http://schemas.microsoft.com/office/drawing/2014/main" id="{9AEFE287-B94D-48DD-B0C9-7A082F3BCD04}"/>
                </a:ext>
              </a:extLst>
            </p:cNvPr>
            <p:cNvSpPr/>
            <p:nvPr/>
          </p:nvSpPr>
          <p:spPr>
            <a:xfrm>
              <a:off x="6223820" y="2713703"/>
              <a:ext cx="806246" cy="27530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a:extLst>
                <a:ext uri="{FF2B5EF4-FFF2-40B4-BE49-F238E27FC236}">
                  <a16:creationId xmlns:a16="http://schemas.microsoft.com/office/drawing/2014/main" id="{1702BE37-8BFC-426B-BC9F-FEAE84D891F7}"/>
                </a:ext>
              </a:extLst>
            </p:cNvPr>
            <p:cNvSpPr/>
            <p:nvPr/>
          </p:nvSpPr>
          <p:spPr>
            <a:xfrm>
              <a:off x="2476500" y="2713703"/>
              <a:ext cx="806246" cy="27530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249119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1" nodeType="clickEffect">
                                  <p:stCondLst>
                                    <p:cond delay="0"/>
                                  </p:stCondLst>
                                  <p:childTnLst>
                                    <p:animEffect transition="out" filter="blinds(horizontal)">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right)">
                                      <p:cBhvr>
                                        <p:cTn id="37" dur="10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up)">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up)">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9" grpId="1"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838201"/>
            <a:ext cx="10972800" cy="876300"/>
          </a:xfrm>
        </p:spPr>
        <p:txBody>
          <a:bodyPr>
            <a:normAutofit/>
          </a:bodyPr>
          <a:lstStyle/>
          <a:p>
            <a:r>
              <a:rPr lang="zh-TW" altLang="zh-TW" b="1" dirty="0"/>
              <a:t>指出主旨大意與隱含文意</a:t>
            </a:r>
            <a:r>
              <a:rPr lang="en-US" altLang="zh-TW" b="1" dirty="0"/>
              <a:t> </a:t>
            </a:r>
            <a:r>
              <a:rPr lang="en-US" altLang="zh-TW" dirty="0"/>
              <a:t>(p. 19)</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1659" y="1714501"/>
            <a:ext cx="11442642" cy="2057399"/>
          </a:xfr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659" y="4133804"/>
            <a:ext cx="7996287" cy="723944"/>
          </a:xfrm>
          <a:prstGeom prst="rect">
            <a:avLst/>
          </a:prstGeom>
        </p:spPr>
      </p:pic>
      <p:grpSp>
        <p:nvGrpSpPr>
          <p:cNvPr id="13" name="群組 12"/>
          <p:cNvGrpSpPr/>
          <p:nvPr/>
        </p:nvGrpSpPr>
        <p:grpSpPr>
          <a:xfrm>
            <a:off x="1062393" y="2894974"/>
            <a:ext cx="10310457" cy="267326"/>
            <a:chOff x="1062393" y="2894974"/>
            <a:chExt cx="10310457" cy="267326"/>
          </a:xfrm>
        </p:grpSpPr>
        <p:sp>
          <p:nvSpPr>
            <p:cNvPr id="7" name="矩形 6"/>
            <p:cNvSpPr/>
            <p:nvPr/>
          </p:nvSpPr>
          <p:spPr>
            <a:xfrm>
              <a:off x="8644250" y="2894974"/>
              <a:ext cx="2728600" cy="267325"/>
            </a:xfrm>
            <a:prstGeom prst="rect">
              <a:avLst/>
            </a:prstGeom>
            <a:noFill/>
            <a:ln w="3810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sp>
          <p:nvSpPr>
            <p:cNvPr id="8" name="矩形 7"/>
            <p:cNvSpPr/>
            <p:nvPr/>
          </p:nvSpPr>
          <p:spPr>
            <a:xfrm>
              <a:off x="4894488" y="2904498"/>
              <a:ext cx="2687411" cy="257801"/>
            </a:xfrm>
            <a:prstGeom prst="rect">
              <a:avLst/>
            </a:prstGeom>
            <a:noFill/>
            <a:ln w="3810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sp>
          <p:nvSpPr>
            <p:cNvPr id="9" name="矩形 8"/>
            <p:cNvSpPr/>
            <p:nvPr/>
          </p:nvSpPr>
          <p:spPr>
            <a:xfrm>
              <a:off x="1062393" y="2894974"/>
              <a:ext cx="2769744" cy="267326"/>
            </a:xfrm>
            <a:prstGeom prst="rect">
              <a:avLst/>
            </a:prstGeom>
            <a:noFill/>
            <a:ln w="3810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grpSp>
      <p:grpSp>
        <p:nvGrpSpPr>
          <p:cNvPr id="14" name="群組 13"/>
          <p:cNvGrpSpPr/>
          <p:nvPr/>
        </p:nvGrpSpPr>
        <p:grpSpPr>
          <a:xfrm>
            <a:off x="1024293" y="2800349"/>
            <a:ext cx="8167333" cy="438151"/>
            <a:chOff x="1024293" y="2800349"/>
            <a:chExt cx="8167333" cy="438151"/>
          </a:xfrm>
        </p:grpSpPr>
        <p:sp>
          <p:nvSpPr>
            <p:cNvPr id="10" name="圓角矩形 9"/>
            <p:cNvSpPr/>
            <p:nvPr/>
          </p:nvSpPr>
          <p:spPr>
            <a:xfrm>
              <a:off x="8601076" y="2809875"/>
              <a:ext cx="590550" cy="428625"/>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圓角矩形 10"/>
            <p:cNvSpPr/>
            <p:nvPr/>
          </p:nvSpPr>
          <p:spPr>
            <a:xfrm>
              <a:off x="4859787" y="2809875"/>
              <a:ext cx="547375" cy="428625"/>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圓角矩形 11"/>
            <p:cNvSpPr/>
            <p:nvPr/>
          </p:nvSpPr>
          <p:spPr>
            <a:xfrm>
              <a:off x="1024293" y="2800349"/>
              <a:ext cx="623532" cy="428625"/>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7" name="群組 16"/>
          <p:cNvGrpSpPr/>
          <p:nvPr/>
        </p:nvGrpSpPr>
        <p:grpSpPr>
          <a:xfrm>
            <a:off x="1665873" y="2800349"/>
            <a:ext cx="6001752" cy="428625"/>
            <a:chOff x="1665873" y="2800349"/>
            <a:chExt cx="6001752" cy="428625"/>
          </a:xfrm>
        </p:grpSpPr>
        <p:sp>
          <p:nvSpPr>
            <p:cNvPr id="15" name="圓角矩形 14"/>
            <p:cNvSpPr/>
            <p:nvPr/>
          </p:nvSpPr>
          <p:spPr>
            <a:xfrm>
              <a:off x="5407162" y="2809875"/>
              <a:ext cx="2260463" cy="419099"/>
            </a:xfrm>
            <a:prstGeom prst="roundRect">
              <a:avLst/>
            </a:prstGeom>
            <a:noFill/>
            <a:ln w="38100">
              <a:solidFill>
                <a:srgbClr val="EAB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圓角矩形 15"/>
            <p:cNvSpPr/>
            <p:nvPr/>
          </p:nvSpPr>
          <p:spPr>
            <a:xfrm>
              <a:off x="1665873" y="2800349"/>
              <a:ext cx="2260463" cy="419099"/>
            </a:xfrm>
            <a:prstGeom prst="roundRect">
              <a:avLst/>
            </a:prstGeom>
            <a:noFill/>
            <a:ln w="38100">
              <a:solidFill>
                <a:srgbClr val="EAB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4" name="群組 23"/>
          <p:cNvGrpSpPr/>
          <p:nvPr/>
        </p:nvGrpSpPr>
        <p:grpSpPr>
          <a:xfrm>
            <a:off x="1238250" y="4495775"/>
            <a:ext cx="6496050" cy="361973"/>
            <a:chOff x="1238250" y="4495775"/>
            <a:chExt cx="6496050" cy="361973"/>
          </a:xfrm>
        </p:grpSpPr>
        <p:sp>
          <p:nvSpPr>
            <p:cNvPr id="18" name="矩形 17"/>
            <p:cNvSpPr/>
            <p:nvPr/>
          </p:nvSpPr>
          <p:spPr>
            <a:xfrm>
              <a:off x="1238250" y="4505325"/>
              <a:ext cx="619125" cy="352423"/>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p:cNvSpPr/>
            <p:nvPr/>
          </p:nvSpPr>
          <p:spPr>
            <a:xfrm>
              <a:off x="2176979" y="4505325"/>
              <a:ext cx="619125" cy="352423"/>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p:cNvSpPr/>
            <p:nvPr/>
          </p:nvSpPr>
          <p:spPr>
            <a:xfrm>
              <a:off x="3034229" y="4505325"/>
              <a:ext cx="1956871" cy="352423"/>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5229225" y="4495776"/>
              <a:ext cx="619125" cy="352423"/>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a:off x="6167954" y="4495775"/>
              <a:ext cx="619125" cy="352423"/>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p:cNvSpPr/>
            <p:nvPr/>
          </p:nvSpPr>
          <p:spPr>
            <a:xfrm>
              <a:off x="7048500" y="4505325"/>
              <a:ext cx="685800" cy="342874"/>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5" name="圓角矩形圖說文字 24"/>
          <p:cNvSpPr/>
          <p:nvPr/>
        </p:nvSpPr>
        <p:spPr>
          <a:xfrm>
            <a:off x="1665873" y="5181600"/>
            <a:ext cx="6978377" cy="952500"/>
          </a:xfrm>
          <a:prstGeom prst="wedgeRoundRectCallout">
            <a:avLst>
              <a:gd name="adj1" fmla="val -20543"/>
              <a:gd name="adj2" fmla="val -76500"/>
              <a:gd name="adj3" fmla="val 1666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latin typeface="標楷體" panose="03000509000000000000" pitchFamily="65" charset="-120"/>
                <a:ea typeface="標楷體" panose="03000509000000000000" pitchFamily="65" charset="-120"/>
              </a:rPr>
              <a:t>註腳中的這些，都可做為</a:t>
            </a:r>
            <a:r>
              <a:rPr lang="zh-TW" altLang="en-US" sz="3200" u="dbl" dirty="0">
                <a:latin typeface="標楷體" panose="03000509000000000000" pitchFamily="65" charset="-120"/>
                <a:ea typeface="標楷體" panose="03000509000000000000" pitchFamily="65" charset="-120"/>
              </a:rPr>
              <a:t>評量目標</a:t>
            </a:r>
            <a:r>
              <a:rPr lang="zh-TW" altLang="en-US" sz="3200" dirty="0">
                <a:latin typeface="標楷體" panose="03000509000000000000" pitchFamily="65" charset="-120"/>
                <a:ea typeface="標楷體" panose="03000509000000000000" pitchFamily="65" charset="-120"/>
              </a:rPr>
              <a:t>。</a:t>
            </a:r>
          </a:p>
        </p:txBody>
      </p:sp>
      <p:sp>
        <p:nvSpPr>
          <p:cNvPr id="3" name="矩形: 圓角 2">
            <a:extLst>
              <a:ext uri="{FF2B5EF4-FFF2-40B4-BE49-F238E27FC236}">
                <a16:creationId xmlns:a16="http://schemas.microsoft.com/office/drawing/2014/main" id="{9C8F7B13-A26C-478A-98EB-3359CA9D5012}"/>
              </a:ext>
            </a:extLst>
          </p:cNvPr>
          <p:cNvSpPr/>
          <p:nvPr/>
        </p:nvSpPr>
        <p:spPr>
          <a:xfrm>
            <a:off x="7770556" y="696994"/>
            <a:ext cx="3004262" cy="939641"/>
          </a:xfrm>
          <a:prstGeom prst="roundRect">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sz="3600" b="1" dirty="0">
                <a:solidFill>
                  <a:srgbClr val="002060"/>
                </a:solidFill>
                <a:latin typeface="微軟正黑體" panose="020B0604030504040204" pitchFamily="34" charset="-120"/>
                <a:ea typeface="微軟正黑體" panose="020B0604030504040204" pitchFamily="34" charset="-120"/>
              </a:rPr>
              <a:t>今天的焦點</a:t>
            </a:r>
          </a:p>
        </p:txBody>
      </p:sp>
    </p:spTree>
    <p:extLst>
      <p:ext uri="{BB962C8B-B14F-4D97-AF65-F5344CB8AC3E}">
        <p14:creationId xmlns:p14="http://schemas.microsoft.com/office/powerpoint/2010/main" val="298147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10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anim calcmode="lin" valueType="num">
                                      <p:cBhvr>
                                        <p:cTn id="35" dur="1000" fill="hold"/>
                                        <p:tgtEl>
                                          <p:spTgt spid="25"/>
                                        </p:tgtEl>
                                        <p:attrNameLst>
                                          <p:attrName>ppt_x</p:attrName>
                                        </p:attrNameLst>
                                      </p:cBhvr>
                                      <p:tavLst>
                                        <p:tav tm="0">
                                          <p:val>
                                            <p:strVal val="#ppt_x"/>
                                          </p:val>
                                        </p:tav>
                                        <p:tav tm="100000">
                                          <p:val>
                                            <p:strVal val="#ppt_x"/>
                                          </p:val>
                                        </p:tav>
                                      </p:tavLst>
                                    </p:anim>
                                    <p:anim calcmode="lin" valueType="num">
                                      <p:cBhvr>
                                        <p:cTn id="3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83779" y="330065"/>
            <a:ext cx="10447564" cy="895547"/>
          </a:xfrm>
        </p:spPr>
        <p:txBody>
          <a:bodyPr/>
          <a:lstStyle/>
          <a:p>
            <a:r>
              <a:rPr lang="zh-TW" altLang="en-US" sz="3199" b="1" dirty="0"/>
              <a:t>「</a:t>
            </a:r>
            <a:r>
              <a:rPr lang="zh-TW" altLang="zh-TW" sz="3199" b="1" dirty="0"/>
              <a:t>指出主旨大意與隱含文意</a:t>
            </a:r>
            <a:r>
              <a:rPr lang="zh-TW" altLang="en-US" sz="3199" b="1" dirty="0"/>
              <a:t>」總共可以有幾個評量目標？</a:t>
            </a:r>
            <a:endParaRPr lang="zh-TW" altLang="en-US" b="1" dirty="0"/>
          </a:p>
        </p:txBody>
      </p:sp>
      <p:graphicFrame>
        <p:nvGraphicFramePr>
          <p:cNvPr id="4" name="內容版面配置區 3"/>
          <p:cNvGraphicFramePr>
            <a:graphicFrameLocks noGrp="1"/>
          </p:cNvGraphicFramePr>
          <p:nvPr>
            <p:ph idx="1"/>
            <p:extLst/>
          </p:nvPr>
        </p:nvGraphicFramePr>
        <p:xfrm>
          <a:off x="483779" y="1176244"/>
          <a:ext cx="11281367" cy="5486304"/>
        </p:xfrm>
        <a:graphic>
          <a:graphicData uri="http://schemas.openxmlformats.org/drawingml/2006/table">
            <a:tbl>
              <a:tblPr firstRow="1" bandRow="1">
                <a:tableStyleId>{16D9F66E-5EB9-4882-86FB-DCBF35E3C3E4}</a:tableStyleId>
              </a:tblPr>
              <a:tblGrid>
                <a:gridCol w="3053909">
                  <a:extLst>
                    <a:ext uri="{9D8B030D-6E8A-4147-A177-3AD203B41FA5}">
                      <a16:colId xmlns:a16="http://schemas.microsoft.com/office/drawing/2014/main" val="20000"/>
                    </a:ext>
                  </a:extLst>
                </a:gridCol>
                <a:gridCol w="1617364">
                  <a:extLst>
                    <a:ext uri="{9D8B030D-6E8A-4147-A177-3AD203B41FA5}">
                      <a16:colId xmlns:a16="http://schemas.microsoft.com/office/drawing/2014/main" val="20001"/>
                    </a:ext>
                  </a:extLst>
                </a:gridCol>
                <a:gridCol w="944299">
                  <a:extLst>
                    <a:ext uri="{9D8B030D-6E8A-4147-A177-3AD203B41FA5}">
                      <a16:colId xmlns:a16="http://schemas.microsoft.com/office/drawing/2014/main" val="20002"/>
                    </a:ext>
                  </a:extLst>
                </a:gridCol>
                <a:gridCol w="974437">
                  <a:extLst>
                    <a:ext uri="{9D8B030D-6E8A-4147-A177-3AD203B41FA5}">
                      <a16:colId xmlns:a16="http://schemas.microsoft.com/office/drawing/2014/main" val="20003"/>
                    </a:ext>
                  </a:extLst>
                </a:gridCol>
                <a:gridCol w="1677637">
                  <a:extLst>
                    <a:ext uri="{9D8B030D-6E8A-4147-A177-3AD203B41FA5}">
                      <a16:colId xmlns:a16="http://schemas.microsoft.com/office/drawing/2014/main" val="20004"/>
                    </a:ext>
                  </a:extLst>
                </a:gridCol>
                <a:gridCol w="1024665">
                  <a:extLst>
                    <a:ext uri="{9D8B030D-6E8A-4147-A177-3AD203B41FA5}">
                      <a16:colId xmlns:a16="http://schemas.microsoft.com/office/drawing/2014/main" val="20005"/>
                    </a:ext>
                  </a:extLst>
                </a:gridCol>
                <a:gridCol w="934254">
                  <a:extLst>
                    <a:ext uri="{9D8B030D-6E8A-4147-A177-3AD203B41FA5}">
                      <a16:colId xmlns:a16="http://schemas.microsoft.com/office/drawing/2014/main" val="20006"/>
                    </a:ext>
                  </a:extLst>
                </a:gridCol>
                <a:gridCol w="1054802">
                  <a:extLst>
                    <a:ext uri="{9D8B030D-6E8A-4147-A177-3AD203B41FA5}">
                      <a16:colId xmlns:a16="http://schemas.microsoft.com/office/drawing/2014/main" val="20007"/>
                    </a:ext>
                  </a:extLst>
                </a:gridCol>
              </a:tblGrid>
              <a:tr h="1371243">
                <a:tc>
                  <a:txBody>
                    <a:bodyPr/>
                    <a:lstStyle/>
                    <a:p>
                      <a:endParaRPr lang="zh-TW" altLang="en-US" sz="2800" dirty="0">
                        <a:latin typeface="微軟正黑體" panose="020B0604030504040204" pitchFamily="34" charset="-120"/>
                        <a:ea typeface="微軟正黑體" panose="020B0604030504040204" pitchFamily="34" charset="-120"/>
                      </a:endParaRPr>
                    </a:p>
                  </a:txBody>
                  <a:tcPr marL="91416" marR="91416" marT="45708" marB="45708"/>
                </a:tc>
                <a:tc>
                  <a:txBody>
                    <a:bodyPr/>
                    <a:lstStyle/>
                    <a:p>
                      <a:endParaRPr lang="zh-TW" altLang="en-US" sz="2800" dirty="0">
                        <a:latin typeface="微軟正黑體" panose="020B0604030504040204" pitchFamily="34" charset="-120"/>
                        <a:ea typeface="微軟正黑體" panose="020B0604030504040204" pitchFamily="34" charset="-120"/>
                      </a:endParaRPr>
                    </a:p>
                  </a:txBody>
                  <a:tcPr marL="91416" marR="91416" marT="45708" marB="45708" anchor="ctr"/>
                </a:tc>
                <a:tc>
                  <a:txBody>
                    <a:bodyPr/>
                    <a:lstStyle/>
                    <a:p>
                      <a:endParaRPr lang="zh-TW" altLang="en-US" sz="2800" dirty="0">
                        <a:latin typeface="微軟正黑體" panose="020B0604030504040204" pitchFamily="34" charset="-120"/>
                        <a:ea typeface="微軟正黑體" panose="020B0604030504040204" pitchFamily="34" charset="-120"/>
                      </a:endParaRPr>
                    </a:p>
                  </a:txBody>
                  <a:tcPr marL="91416" marR="91416" marT="45708" marB="45708" anchor="ctr"/>
                </a:tc>
                <a:tc>
                  <a:txBody>
                    <a:bodyPr/>
                    <a:lstStyle/>
                    <a:p>
                      <a:endParaRPr lang="en-US" altLang="zh-TW" sz="2800" dirty="0">
                        <a:latin typeface="微軟正黑體" panose="020B0604030504040204" pitchFamily="34" charset="-120"/>
                        <a:ea typeface="微軟正黑體" panose="020B0604030504040204" pitchFamily="34" charset="-120"/>
                      </a:endParaRPr>
                    </a:p>
                    <a:p>
                      <a:endParaRPr lang="en-US" altLang="zh-TW" sz="2800" dirty="0">
                        <a:latin typeface="微軟正黑體" panose="020B0604030504040204" pitchFamily="34" charset="-120"/>
                        <a:ea typeface="微軟正黑體" panose="020B0604030504040204" pitchFamily="34" charset="-120"/>
                      </a:endParaRPr>
                    </a:p>
                    <a:p>
                      <a:endParaRPr lang="zh-TW" altLang="en-US" sz="2800" dirty="0">
                        <a:latin typeface="微軟正黑體" panose="020B0604030504040204" pitchFamily="34" charset="-120"/>
                        <a:ea typeface="微軟正黑體" panose="020B0604030504040204" pitchFamily="34" charset="-120"/>
                      </a:endParaRPr>
                    </a:p>
                  </a:txBody>
                  <a:tcPr marL="91416" marR="91416" marT="45708" marB="45708" anchor="ctr"/>
                </a:tc>
                <a:tc>
                  <a:txBody>
                    <a:bodyPr/>
                    <a:lstStyle/>
                    <a:p>
                      <a:endParaRPr lang="zh-TW" altLang="en-US" sz="2800" dirty="0">
                        <a:latin typeface="微軟正黑體" panose="020B0604030504040204" pitchFamily="34" charset="-120"/>
                        <a:ea typeface="微軟正黑體" panose="020B0604030504040204" pitchFamily="34" charset="-120"/>
                      </a:endParaRPr>
                    </a:p>
                  </a:txBody>
                  <a:tcPr marL="91416" marR="91416" marT="45708" marB="45708" anchor="ctr"/>
                </a:tc>
                <a:tc>
                  <a:txBody>
                    <a:bodyPr/>
                    <a:lstStyle/>
                    <a:p>
                      <a:endParaRPr lang="zh-TW" altLang="en-US" sz="2800" dirty="0">
                        <a:latin typeface="微軟正黑體" panose="020B0604030504040204" pitchFamily="34" charset="-120"/>
                        <a:ea typeface="微軟正黑體" panose="020B0604030504040204" pitchFamily="34" charset="-120"/>
                      </a:endParaRPr>
                    </a:p>
                  </a:txBody>
                  <a:tcPr marL="91416" marR="91416" marT="45708" marB="45708" anchor="ctr"/>
                </a:tc>
                <a:tc>
                  <a:txBody>
                    <a:bodyPr/>
                    <a:lstStyle/>
                    <a:p>
                      <a:endParaRPr lang="zh-TW" altLang="en-US" sz="2800" dirty="0">
                        <a:latin typeface="微軟正黑體" panose="020B0604030504040204" pitchFamily="34" charset="-120"/>
                        <a:ea typeface="微軟正黑體" panose="020B0604030504040204" pitchFamily="34" charset="-120"/>
                      </a:endParaRPr>
                    </a:p>
                  </a:txBody>
                  <a:tcPr marL="91416" marR="91416" marT="45708" marB="45708" anchor="ctr"/>
                </a:tc>
                <a:tc>
                  <a:txBody>
                    <a:bodyPr/>
                    <a:lstStyle/>
                    <a:p>
                      <a:endParaRPr lang="zh-TW" altLang="en-US" sz="2800" dirty="0">
                        <a:latin typeface="微軟正黑體" panose="020B0604030504040204" pitchFamily="34" charset="-120"/>
                        <a:ea typeface="微軟正黑體" panose="020B0604030504040204" pitchFamily="34" charset="-120"/>
                      </a:endParaRPr>
                    </a:p>
                  </a:txBody>
                  <a:tcPr marL="91416" marR="91416" marT="45708" marB="45708" anchor="ctr"/>
                </a:tc>
                <a:extLst>
                  <a:ext uri="{0D108BD9-81ED-4DB2-BD59-A6C34878D82A}">
                    <a16:rowId xmlns:a16="http://schemas.microsoft.com/office/drawing/2014/main" val="10000"/>
                  </a:ext>
                </a:extLst>
              </a:tr>
              <a:tr h="1371243">
                <a:tc>
                  <a:txBody>
                    <a:bodyPr/>
                    <a:lstStyle/>
                    <a:p>
                      <a:endParaRPr lang="en-US" altLang="zh-TW" sz="2800" dirty="0">
                        <a:latin typeface="微軟正黑體" panose="020B0604030504040204" pitchFamily="34" charset="-120"/>
                        <a:ea typeface="微軟正黑體" panose="020B0604030504040204" pitchFamily="34" charset="-120"/>
                      </a:endParaRPr>
                    </a:p>
                    <a:p>
                      <a:endParaRPr lang="en-US" altLang="zh-TW" sz="2800" dirty="0">
                        <a:latin typeface="微軟正黑體" panose="020B0604030504040204" pitchFamily="34" charset="-120"/>
                        <a:ea typeface="微軟正黑體" panose="020B0604030504040204" pitchFamily="34" charset="-120"/>
                      </a:endParaRPr>
                    </a:p>
                    <a:p>
                      <a:endParaRPr lang="zh-TW" altLang="en-US" sz="2800" dirty="0">
                        <a:latin typeface="微軟正黑體" panose="020B0604030504040204" pitchFamily="34" charset="-120"/>
                        <a:ea typeface="微軟正黑體" panose="020B0604030504040204" pitchFamily="34" charset="-120"/>
                      </a:endParaRPr>
                    </a:p>
                  </a:txBody>
                  <a:tcPr marL="91416" marR="91416" marT="45708" marB="45708"/>
                </a:tc>
                <a:tc>
                  <a:txBody>
                    <a:bodyPr/>
                    <a:lstStyle/>
                    <a:p>
                      <a:endParaRPr lang="zh-TW" altLang="en-US" sz="2800" dirty="0">
                        <a:latin typeface="微軟正黑體" panose="020B0604030504040204" pitchFamily="34" charset="-120"/>
                        <a:ea typeface="微軟正黑體" panose="020B0604030504040204" pitchFamily="34" charset="-120"/>
                      </a:endParaRPr>
                    </a:p>
                  </a:txBody>
                  <a:tcPr marL="91416" marR="91416" marT="45708" marB="45708"/>
                </a:tc>
                <a:tc>
                  <a:txBody>
                    <a:bodyPr/>
                    <a:lstStyle/>
                    <a:p>
                      <a:endParaRPr lang="zh-TW" altLang="en-US" sz="2800">
                        <a:latin typeface="微軟正黑體" panose="020B0604030504040204" pitchFamily="34" charset="-120"/>
                        <a:ea typeface="微軟正黑體" panose="020B0604030504040204" pitchFamily="34" charset="-120"/>
                      </a:endParaRPr>
                    </a:p>
                  </a:txBody>
                  <a:tcPr marL="91416" marR="91416" marT="45708" marB="45708"/>
                </a:tc>
                <a:tc>
                  <a:txBody>
                    <a:bodyPr/>
                    <a:lstStyle/>
                    <a:p>
                      <a:endParaRPr lang="zh-TW" altLang="en-US" sz="2800" dirty="0">
                        <a:latin typeface="微軟正黑體" panose="020B0604030504040204" pitchFamily="34" charset="-120"/>
                        <a:ea typeface="微軟正黑體" panose="020B0604030504040204" pitchFamily="34" charset="-120"/>
                      </a:endParaRPr>
                    </a:p>
                  </a:txBody>
                  <a:tcPr marL="91416" marR="91416" marT="45708" marB="45708"/>
                </a:tc>
                <a:tc>
                  <a:txBody>
                    <a:bodyPr/>
                    <a:lstStyle/>
                    <a:p>
                      <a:endParaRPr lang="zh-TW" altLang="en-US" sz="2800">
                        <a:latin typeface="微軟正黑體" panose="020B0604030504040204" pitchFamily="34" charset="-120"/>
                        <a:ea typeface="微軟正黑體" panose="020B0604030504040204" pitchFamily="34" charset="-120"/>
                      </a:endParaRPr>
                    </a:p>
                  </a:txBody>
                  <a:tcPr marL="91416" marR="91416" marT="45708" marB="45708"/>
                </a:tc>
                <a:tc>
                  <a:txBody>
                    <a:bodyPr/>
                    <a:lstStyle/>
                    <a:p>
                      <a:endParaRPr lang="zh-TW" altLang="en-US" sz="2800">
                        <a:latin typeface="微軟正黑體" panose="020B0604030504040204" pitchFamily="34" charset="-120"/>
                        <a:ea typeface="微軟正黑體" panose="020B0604030504040204" pitchFamily="34" charset="-120"/>
                      </a:endParaRPr>
                    </a:p>
                  </a:txBody>
                  <a:tcPr marL="91416" marR="91416" marT="45708" marB="45708"/>
                </a:tc>
                <a:tc>
                  <a:txBody>
                    <a:bodyPr/>
                    <a:lstStyle/>
                    <a:p>
                      <a:endParaRPr lang="zh-TW" altLang="en-US" sz="2800">
                        <a:latin typeface="微軟正黑體" panose="020B0604030504040204" pitchFamily="34" charset="-120"/>
                        <a:ea typeface="微軟正黑體" panose="020B0604030504040204" pitchFamily="34" charset="-120"/>
                      </a:endParaRPr>
                    </a:p>
                  </a:txBody>
                  <a:tcPr marL="91416" marR="91416" marT="45708" marB="45708"/>
                </a:tc>
                <a:tc>
                  <a:txBody>
                    <a:bodyPr/>
                    <a:lstStyle/>
                    <a:p>
                      <a:endParaRPr lang="zh-TW" altLang="en-US" sz="2800">
                        <a:latin typeface="微軟正黑體" panose="020B0604030504040204" pitchFamily="34" charset="-120"/>
                        <a:ea typeface="微軟正黑體" panose="020B0604030504040204" pitchFamily="34" charset="-120"/>
                      </a:endParaRPr>
                    </a:p>
                  </a:txBody>
                  <a:tcPr marL="91416" marR="91416" marT="45708" marB="45708"/>
                </a:tc>
                <a:extLst>
                  <a:ext uri="{0D108BD9-81ED-4DB2-BD59-A6C34878D82A}">
                    <a16:rowId xmlns:a16="http://schemas.microsoft.com/office/drawing/2014/main" val="10001"/>
                  </a:ext>
                </a:extLst>
              </a:tr>
              <a:tr h="1371243">
                <a:tc>
                  <a:txBody>
                    <a:bodyPr/>
                    <a:lstStyle/>
                    <a:p>
                      <a:endParaRPr lang="en-US" altLang="zh-TW" sz="2800" b="1" kern="1200" dirty="0">
                        <a:solidFill>
                          <a:srgbClr val="FF0000"/>
                        </a:solidFill>
                        <a:effectLst/>
                        <a:latin typeface="微軟正黑體" panose="020B0604030504040204" pitchFamily="34" charset="-120"/>
                        <a:ea typeface="微軟正黑體" panose="020B0604030504040204" pitchFamily="34" charset="-120"/>
                        <a:cs typeface="+mn-cs"/>
                      </a:endParaRPr>
                    </a:p>
                    <a:p>
                      <a:endParaRPr lang="en-US" altLang="zh-TW" sz="2800" b="1" kern="1200" dirty="0">
                        <a:solidFill>
                          <a:srgbClr val="FF0000"/>
                        </a:solidFill>
                        <a:effectLst/>
                        <a:latin typeface="微軟正黑體" panose="020B0604030504040204" pitchFamily="34" charset="-120"/>
                        <a:ea typeface="微軟正黑體" panose="020B0604030504040204" pitchFamily="34" charset="-120"/>
                        <a:cs typeface="+mn-cs"/>
                      </a:endParaRPr>
                    </a:p>
                    <a:p>
                      <a:endParaRPr lang="zh-TW" altLang="zh-TW" sz="2800" b="1" kern="1200" dirty="0">
                        <a:solidFill>
                          <a:srgbClr val="FF0000"/>
                        </a:solidFill>
                        <a:effectLst/>
                        <a:latin typeface="微軟正黑體" panose="020B0604030504040204" pitchFamily="34" charset="-120"/>
                        <a:ea typeface="微軟正黑體" panose="020B0604030504040204" pitchFamily="34" charset="-120"/>
                        <a:cs typeface="+mn-cs"/>
                      </a:endParaRPr>
                    </a:p>
                  </a:txBody>
                  <a:tcPr marL="91416" marR="91416" marT="45708" marB="45708"/>
                </a:tc>
                <a:tc>
                  <a:txBody>
                    <a:bodyPr/>
                    <a:lstStyle/>
                    <a:p>
                      <a:endParaRPr lang="zh-TW" altLang="en-US" sz="2800" dirty="0">
                        <a:latin typeface="微軟正黑體" panose="020B0604030504040204" pitchFamily="34" charset="-120"/>
                        <a:ea typeface="微軟正黑體" panose="020B0604030504040204" pitchFamily="34" charset="-120"/>
                      </a:endParaRPr>
                    </a:p>
                  </a:txBody>
                  <a:tcPr marL="91416" marR="91416" marT="45708" marB="45708"/>
                </a:tc>
                <a:tc>
                  <a:txBody>
                    <a:bodyPr/>
                    <a:lstStyle/>
                    <a:p>
                      <a:endParaRPr lang="zh-TW" altLang="en-US" sz="2800" dirty="0">
                        <a:latin typeface="微軟正黑體" panose="020B0604030504040204" pitchFamily="34" charset="-120"/>
                        <a:ea typeface="微軟正黑體" panose="020B0604030504040204" pitchFamily="34" charset="-120"/>
                      </a:endParaRPr>
                    </a:p>
                  </a:txBody>
                  <a:tcPr marL="91416" marR="91416" marT="45708" marB="45708"/>
                </a:tc>
                <a:tc>
                  <a:txBody>
                    <a:bodyPr/>
                    <a:lstStyle/>
                    <a:p>
                      <a:endParaRPr lang="zh-TW" altLang="en-US" sz="2800" dirty="0">
                        <a:latin typeface="微軟正黑體" panose="020B0604030504040204" pitchFamily="34" charset="-120"/>
                        <a:ea typeface="微軟正黑體" panose="020B0604030504040204" pitchFamily="34" charset="-120"/>
                      </a:endParaRPr>
                    </a:p>
                  </a:txBody>
                  <a:tcPr marL="91416" marR="91416" marT="45708" marB="45708"/>
                </a:tc>
                <a:tc>
                  <a:txBody>
                    <a:bodyPr/>
                    <a:lstStyle/>
                    <a:p>
                      <a:endParaRPr lang="zh-TW" altLang="en-US" sz="2800" dirty="0">
                        <a:latin typeface="微軟正黑體" panose="020B0604030504040204" pitchFamily="34" charset="-120"/>
                        <a:ea typeface="微軟正黑體" panose="020B0604030504040204" pitchFamily="34" charset="-120"/>
                      </a:endParaRPr>
                    </a:p>
                  </a:txBody>
                  <a:tcPr marL="91416" marR="91416" marT="45708" marB="45708"/>
                </a:tc>
                <a:tc>
                  <a:txBody>
                    <a:bodyPr/>
                    <a:lstStyle/>
                    <a:p>
                      <a:endParaRPr lang="zh-TW" altLang="en-US" sz="2800">
                        <a:latin typeface="微軟正黑體" panose="020B0604030504040204" pitchFamily="34" charset="-120"/>
                        <a:ea typeface="微軟正黑體" panose="020B0604030504040204" pitchFamily="34" charset="-120"/>
                      </a:endParaRPr>
                    </a:p>
                  </a:txBody>
                  <a:tcPr marL="91416" marR="91416" marT="45708" marB="45708"/>
                </a:tc>
                <a:tc>
                  <a:txBody>
                    <a:bodyPr/>
                    <a:lstStyle/>
                    <a:p>
                      <a:endParaRPr lang="zh-TW" altLang="en-US" sz="2800">
                        <a:latin typeface="微軟正黑體" panose="020B0604030504040204" pitchFamily="34" charset="-120"/>
                        <a:ea typeface="微軟正黑體" panose="020B0604030504040204" pitchFamily="34" charset="-120"/>
                      </a:endParaRPr>
                    </a:p>
                  </a:txBody>
                  <a:tcPr marL="91416" marR="91416" marT="45708" marB="45708"/>
                </a:tc>
                <a:tc>
                  <a:txBody>
                    <a:bodyPr/>
                    <a:lstStyle/>
                    <a:p>
                      <a:endParaRPr lang="zh-TW" altLang="en-US" sz="2800">
                        <a:latin typeface="微軟正黑體" panose="020B0604030504040204" pitchFamily="34" charset="-120"/>
                        <a:ea typeface="微軟正黑體" panose="020B0604030504040204" pitchFamily="34" charset="-120"/>
                      </a:endParaRPr>
                    </a:p>
                  </a:txBody>
                  <a:tcPr marL="91416" marR="91416" marT="45708" marB="45708"/>
                </a:tc>
                <a:extLst>
                  <a:ext uri="{0D108BD9-81ED-4DB2-BD59-A6C34878D82A}">
                    <a16:rowId xmlns:a16="http://schemas.microsoft.com/office/drawing/2014/main" val="10002"/>
                  </a:ext>
                </a:extLst>
              </a:tr>
              <a:tr h="1371243">
                <a:tc>
                  <a:txBody>
                    <a:bodyPr/>
                    <a:lstStyle/>
                    <a:p>
                      <a:endParaRPr lang="en-US" altLang="zh-TW" sz="2800" b="1" kern="1200" dirty="0">
                        <a:solidFill>
                          <a:srgbClr val="FF0000"/>
                        </a:solidFill>
                        <a:effectLst/>
                        <a:latin typeface="微軟正黑體" panose="020B0604030504040204" pitchFamily="34" charset="-120"/>
                        <a:ea typeface="微軟正黑體" panose="020B0604030504040204" pitchFamily="34" charset="-120"/>
                        <a:cs typeface="+mn-cs"/>
                      </a:endParaRPr>
                    </a:p>
                    <a:p>
                      <a:endParaRPr lang="en-US" altLang="zh-TW" sz="2800" b="1" kern="1200" dirty="0">
                        <a:solidFill>
                          <a:srgbClr val="FF0000"/>
                        </a:solidFill>
                        <a:effectLst/>
                        <a:latin typeface="微軟正黑體" panose="020B0604030504040204" pitchFamily="34" charset="-120"/>
                        <a:ea typeface="微軟正黑體" panose="020B0604030504040204" pitchFamily="34" charset="-120"/>
                        <a:cs typeface="+mn-cs"/>
                      </a:endParaRPr>
                    </a:p>
                    <a:p>
                      <a:endParaRPr lang="zh-TW" altLang="zh-TW" sz="2800" b="1" kern="1200" dirty="0">
                        <a:solidFill>
                          <a:srgbClr val="FF0000"/>
                        </a:solidFill>
                        <a:effectLst/>
                        <a:latin typeface="微軟正黑體" panose="020B0604030504040204" pitchFamily="34" charset="-120"/>
                        <a:ea typeface="微軟正黑體" panose="020B0604030504040204" pitchFamily="34" charset="-120"/>
                        <a:cs typeface="+mn-cs"/>
                      </a:endParaRPr>
                    </a:p>
                  </a:txBody>
                  <a:tcPr marL="91416" marR="91416" marT="45708" marB="45708"/>
                </a:tc>
                <a:tc>
                  <a:txBody>
                    <a:bodyPr/>
                    <a:lstStyle/>
                    <a:p>
                      <a:endParaRPr lang="zh-TW" altLang="en-US" sz="2800">
                        <a:latin typeface="微軟正黑體" panose="020B0604030504040204" pitchFamily="34" charset="-120"/>
                        <a:ea typeface="微軟正黑體" panose="020B0604030504040204" pitchFamily="34" charset="-120"/>
                      </a:endParaRPr>
                    </a:p>
                  </a:txBody>
                  <a:tcPr marL="91416" marR="91416" marT="45708" marB="45708"/>
                </a:tc>
                <a:tc>
                  <a:txBody>
                    <a:bodyPr/>
                    <a:lstStyle/>
                    <a:p>
                      <a:endParaRPr lang="zh-TW" altLang="en-US" sz="2800">
                        <a:latin typeface="微軟正黑體" panose="020B0604030504040204" pitchFamily="34" charset="-120"/>
                        <a:ea typeface="微軟正黑體" panose="020B0604030504040204" pitchFamily="34" charset="-120"/>
                      </a:endParaRPr>
                    </a:p>
                  </a:txBody>
                  <a:tcPr marL="91416" marR="91416" marT="45708" marB="45708"/>
                </a:tc>
                <a:tc>
                  <a:txBody>
                    <a:bodyPr/>
                    <a:lstStyle/>
                    <a:p>
                      <a:endParaRPr lang="zh-TW" altLang="en-US" sz="2800">
                        <a:latin typeface="微軟正黑體" panose="020B0604030504040204" pitchFamily="34" charset="-120"/>
                        <a:ea typeface="微軟正黑體" panose="020B0604030504040204" pitchFamily="34" charset="-120"/>
                      </a:endParaRPr>
                    </a:p>
                  </a:txBody>
                  <a:tcPr marL="91416" marR="91416" marT="45708" marB="45708"/>
                </a:tc>
                <a:tc>
                  <a:txBody>
                    <a:bodyPr/>
                    <a:lstStyle/>
                    <a:p>
                      <a:endParaRPr lang="zh-TW" altLang="en-US" sz="2800" dirty="0">
                        <a:latin typeface="微軟正黑體" panose="020B0604030504040204" pitchFamily="34" charset="-120"/>
                        <a:ea typeface="微軟正黑體" panose="020B0604030504040204" pitchFamily="34" charset="-120"/>
                      </a:endParaRPr>
                    </a:p>
                  </a:txBody>
                  <a:tcPr marL="91416" marR="91416" marT="45708" marB="45708"/>
                </a:tc>
                <a:tc>
                  <a:txBody>
                    <a:bodyPr/>
                    <a:lstStyle/>
                    <a:p>
                      <a:endParaRPr lang="zh-TW" altLang="en-US" sz="2800" dirty="0">
                        <a:latin typeface="微軟正黑體" panose="020B0604030504040204" pitchFamily="34" charset="-120"/>
                        <a:ea typeface="微軟正黑體" panose="020B0604030504040204" pitchFamily="34" charset="-120"/>
                      </a:endParaRPr>
                    </a:p>
                  </a:txBody>
                  <a:tcPr marL="91416" marR="91416" marT="45708" marB="45708"/>
                </a:tc>
                <a:tc>
                  <a:txBody>
                    <a:bodyPr/>
                    <a:lstStyle/>
                    <a:p>
                      <a:endParaRPr lang="zh-TW" altLang="en-US" sz="2800" dirty="0">
                        <a:latin typeface="微軟正黑體" panose="020B0604030504040204" pitchFamily="34" charset="-120"/>
                        <a:ea typeface="微軟正黑體" panose="020B0604030504040204" pitchFamily="34" charset="-120"/>
                      </a:endParaRPr>
                    </a:p>
                  </a:txBody>
                  <a:tcPr marL="91416" marR="91416" marT="45708" marB="45708"/>
                </a:tc>
                <a:tc>
                  <a:txBody>
                    <a:bodyPr/>
                    <a:lstStyle/>
                    <a:p>
                      <a:endParaRPr lang="zh-TW" altLang="en-US" sz="2800" dirty="0">
                        <a:latin typeface="微軟正黑體" panose="020B0604030504040204" pitchFamily="34" charset="-120"/>
                        <a:ea typeface="微軟正黑體" panose="020B0604030504040204" pitchFamily="34" charset="-120"/>
                      </a:endParaRPr>
                    </a:p>
                  </a:txBody>
                  <a:tcPr marL="91416" marR="91416" marT="45708" marB="45708"/>
                </a:tc>
                <a:extLst>
                  <a:ext uri="{0D108BD9-81ED-4DB2-BD59-A6C34878D82A}">
                    <a16:rowId xmlns:a16="http://schemas.microsoft.com/office/drawing/2014/main" val="10003"/>
                  </a:ext>
                </a:extLst>
              </a:tr>
            </a:tbl>
          </a:graphicData>
        </a:graphic>
      </p:graphicFrame>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996" y="2491229"/>
            <a:ext cx="3089748" cy="4099666"/>
          </a:xfrm>
          <a:prstGeom prst="rect">
            <a:avLst/>
          </a:prstGeom>
        </p:spPr>
      </p:pic>
      <p:pic>
        <p:nvPicPr>
          <p:cNvPr id="7" name="圖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1838" y="1210004"/>
            <a:ext cx="8206115" cy="1392735"/>
          </a:xfrm>
          <a:prstGeom prst="rect">
            <a:avLst/>
          </a:prstGeom>
        </p:spPr>
      </p:pic>
      <p:sp>
        <p:nvSpPr>
          <p:cNvPr id="8" name="圓角矩形 7"/>
          <p:cNvSpPr/>
          <p:nvPr/>
        </p:nvSpPr>
        <p:spPr>
          <a:xfrm>
            <a:off x="3648191" y="3627405"/>
            <a:ext cx="7745261" cy="8739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599" dirty="0">
                <a:solidFill>
                  <a:srgbClr val="002060"/>
                </a:solidFill>
                <a:latin typeface="標楷體" panose="03000509000000000000" pitchFamily="65" charset="-120"/>
                <a:ea typeface="標楷體" panose="03000509000000000000" pitchFamily="65" charset="-120"/>
              </a:rPr>
              <a:t>該項能力，至少可以有</a:t>
            </a:r>
            <a:r>
              <a:rPr lang="en-US" altLang="zh-TW" sz="3599" b="1" dirty="0">
                <a:solidFill>
                  <a:srgbClr val="002060"/>
                </a:solidFill>
                <a:latin typeface="微軟正黑體" panose="020B0604030504040204" pitchFamily="34" charset="-120"/>
                <a:ea typeface="微軟正黑體" panose="020B0604030504040204" pitchFamily="34" charset="-120"/>
              </a:rPr>
              <a:t>21</a:t>
            </a:r>
            <a:r>
              <a:rPr lang="zh-TW" altLang="en-US" sz="3599" dirty="0">
                <a:solidFill>
                  <a:srgbClr val="002060"/>
                </a:solidFill>
                <a:latin typeface="標楷體" panose="03000509000000000000" pitchFamily="65" charset="-120"/>
                <a:ea typeface="標楷體" panose="03000509000000000000" pitchFamily="65" charset="-120"/>
              </a:rPr>
              <a:t>個評量目標</a:t>
            </a:r>
          </a:p>
        </p:txBody>
      </p:sp>
    </p:spTree>
    <p:extLst>
      <p:ext uri="{BB962C8B-B14F-4D97-AF65-F5344CB8AC3E}">
        <p14:creationId xmlns:p14="http://schemas.microsoft.com/office/powerpoint/2010/main" val="77766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030" y="405601"/>
            <a:ext cx="10969943" cy="628486"/>
          </a:xfrm>
        </p:spPr>
        <p:txBody>
          <a:bodyPr>
            <a:normAutofit fontScale="90000"/>
          </a:bodyPr>
          <a:lstStyle/>
          <a:p>
            <a:r>
              <a:rPr lang="zh-TW" altLang="en-US" b="1" dirty="0"/>
              <a:t>表現標準和會考閱讀標準的比較</a:t>
            </a:r>
          </a:p>
        </p:txBody>
      </p:sp>
      <p:pic>
        <p:nvPicPr>
          <p:cNvPr id="4" name="內容版面配置區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1030" y="1884537"/>
            <a:ext cx="10969943" cy="1972407"/>
          </a:xfrm>
        </p:spPr>
      </p:pic>
      <p:graphicFrame>
        <p:nvGraphicFramePr>
          <p:cNvPr id="5" name="內容版面配置區 3"/>
          <p:cNvGraphicFramePr>
            <a:graphicFrameLocks/>
          </p:cNvGraphicFramePr>
          <p:nvPr>
            <p:extLst/>
          </p:nvPr>
        </p:nvGraphicFramePr>
        <p:xfrm>
          <a:off x="611029" y="3914648"/>
          <a:ext cx="10969942" cy="2865072"/>
        </p:xfrm>
        <a:graphic>
          <a:graphicData uri="http://schemas.openxmlformats.org/drawingml/2006/table">
            <a:tbl>
              <a:tblPr firstRow="1" bandRow="1">
                <a:tableStyleId>{5C22544A-7EE6-4342-B048-85BDC9FD1C3A}</a:tableStyleId>
              </a:tblPr>
              <a:tblGrid>
                <a:gridCol w="5484971">
                  <a:extLst>
                    <a:ext uri="{9D8B030D-6E8A-4147-A177-3AD203B41FA5}">
                      <a16:colId xmlns:a16="http://schemas.microsoft.com/office/drawing/2014/main" val="20000"/>
                    </a:ext>
                  </a:extLst>
                </a:gridCol>
                <a:gridCol w="5484971">
                  <a:extLst>
                    <a:ext uri="{9D8B030D-6E8A-4147-A177-3AD203B41FA5}">
                      <a16:colId xmlns:a16="http://schemas.microsoft.com/office/drawing/2014/main" val="20001"/>
                    </a:ext>
                  </a:extLst>
                </a:gridCol>
              </a:tblGrid>
              <a:tr h="426609">
                <a:tc>
                  <a:txBody>
                    <a:bodyPr/>
                    <a:lstStyle/>
                    <a:p>
                      <a:pPr algn="ctr"/>
                      <a:r>
                        <a:rPr lang="zh-TW" altLang="en-US" sz="2200" dirty="0">
                          <a:latin typeface="微軟正黑體" panose="020B0604030504040204" pitchFamily="34" charset="-120"/>
                          <a:ea typeface="微軟正黑體" panose="020B0604030504040204" pitchFamily="34" charset="-120"/>
                        </a:rPr>
                        <a:t>精熟</a:t>
                      </a:r>
                    </a:p>
                  </a:txBody>
                  <a:tcPr marL="91416" marR="91416" marT="45708" marB="45708"/>
                </a:tc>
                <a:tc>
                  <a:txBody>
                    <a:bodyPr/>
                    <a:lstStyle/>
                    <a:p>
                      <a:pPr algn="ctr"/>
                      <a:r>
                        <a:rPr lang="zh-TW" altLang="en-US" sz="2200" dirty="0">
                          <a:latin typeface="微軟正黑體" panose="020B0604030504040204" pitchFamily="34" charset="-120"/>
                          <a:ea typeface="微軟正黑體" panose="020B0604030504040204" pitchFamily="34" charset="-120"/>
                        </a:rPr>
                        <a:t>基礎</a:t>
                      </a:r>
                    </a:p>
                  </a:txBody>
                  <a:tcPr marL="91416" marR="91416" marT="45708" marB="45708"/>
                </a:tc>
                <a:extLst>
                  <a:ext uri="{0D108BD9-81ED-4DB2-BD59-A6C34878D82A}">
                    <a16:rowId xmlns:a16="http://schemas.microsoft.com/office/drawing/2014/main" val="10000"/>
                  </a:ext>
                </a:extLst>
              </a:tr>
              <a:tr h="2437765">
                <a:tc>
                  <a:txBody>
                    <a:bodyPr/>
                    <a:lstStyle/>
                    <a:p>
                      <a:r>
                        <a:rPr kumimoji="0" lang="zh-TW" altLang="en-US" sz="2200" b="0" i="0" kern="1200" dirty="0">
                          <a:solidFill>
                            <a:schemeClr val="dk1"/>
                          </a:solidFill>
                          <a:effectLst/>
                          <a:latin typeface="微軟正黑體" panose="020B0604030504040204" pitchFamily="34" charset="-120"/>
                          <a:ea typeface="微軟正黑體" panose="020B0604030504040204" pitchFamily="34" charset="-120"/>
                          <a:cs typeface="+mn-cs"/>
                        </a:rPr>
                        <a:t>能</a:t>
                      </a:r>
                      <a:r>
                        <a:rPr kumimoji="0" lang="zh-TW" altLang="en-US" sz="2200" b="0" i="0" kern="1200" dirty="0">
                          <a:solidFill>
                            <a:srgbClr val="FF0000"/>
                          </a:solidFill>
                          <a:effectLst/>
                          <a:latin typeface="微軟正黑體" panose="020B0604030504040204" pitchFamily="34" charset="-120"/>
                          <a:ea typeface="微軟正黑體" panose="020B0604030504040204" pitchFamily="34" charset="-120"/>
                          <a:cs typeface="+mn-cs"/>
                        </a:rPr>
                        <a:t>整合</a:t>
                      </a:r>
                      <a:r>
                        <a:rPr kumimoji="0" lang="zh-TW" altLang="en-US" sz="2200" b="0" i="0" kern="1200" dirty="0">
                          <a:solidFill>
                            <a:schemeClr val="dk1"/>
                          </a:solidFill>
                          <a:effectLst/>
                          <a:latin typeface="微軟正黑體" panose="020B0604030504040204" pitchFamily="34" charset="-120"/>
                          <a:ea typeface="微軟正黑體" panose="020B0604030504040204" pitchFamily="34" charset="-120"/>
                          <a:cs typeface="+mn-cs"/>
                        </a:rPr>
                        <a:t>應用字句及語法結構等多項語言知識；能理解</a:t>
                      </a:r>
                      <a:r>
                        <a:rPr kumimoji="0" lang="zh-TW" altLang="en-US" sz="2200" b="0" i="0" kern="1200" dirty="0">
                          <a:solidFill>
                            <a:srgbClr val="FF0000"/>
                          </a:solidFill>
                          <a:effectLst/>
                          <a:latin typeface="微軟正黑體" panose="020B0604030504040204" pitchFamily="34" charset="-120"/>
                          <a:ea typeface="微軟正黑體" panose="020B0604030504040204" pitchFamily="34" charset="-120"/>
                          <a:cs typeface="+mn-cs"/>
                        </a:rPr>
                        <a:t>主題較抽象或嚴肅</a:t>
                      </a:r>
                      <a:r>
                        <a:rPr kumimoji="0" lang="zh-TW" altLang="en-US" sz="2200" b="0" i="0" kern="1200" dirty="0">
                          <a:solidFill>
                            <a:schemeClr val="dk1"/>
                          </a:solidFill>
                          <a:effectLst/>
                          <a:latin typeface="微軟正黑體" panose="020B0604030504040204" pitchFamily="34" charset="-120"/>
                          <a:ea typeface="微軟正黑體" panose="020B0604030504040204" pitchFamily="34" charset="-120"/>
                          <a:cs typeface="+mn-cs"/>
                        </a:rPr>
                        <a:t>、</a:t>
                      </a:r>
                      <a:r>
                        <a:rPr kumimoji="0" lang="zh-TW" altLang="en-US" sz="2200" b="0" i="0" kern="1200" dirty="0">
                          <a:solidFill>
                            <a:srgbClr val="FF0000"/>
                          </a:solidFill>
                          <a:effectLst/>
                          <a:latin typeface="微軟正黑體" panose="020B0604030504040204" pitchFamily="34" charset="-120"/>
                          <a:ea typeface="微軟正黑體" panose="020B0604030504040204" pitchFamily="34" charset="-120"/>
                          <a:cs typeface="+mn-cs"/>
                        </a:rPr>
                        <a:t>訊息或情境多元複雜</a:t>
                      </a:r>
                      <a:r>
                        <a:rPr kumimoji="0" lang="zh-TW" altLang="en-US" sz="2200" b="0" i="0" kern="1200" dirty="0">
                          <a:solidFill>
                            <a:schemeClr val="dk1"/>
                          </a:solidFill>
                          <a:effectLst/>
                          <a:latin typeface="微軟正黑體" panose="020B0604030504040204" pitchFamily="34" charset="-120"/>
                          <a:ea typeface="微軟正黑體" panose="020B0604030504040204" pitchFamily="34" charset="-120"/>
                          <a:cs typeface="+mn-cs"/>
                        </a:rPr>
                        <a:t>、</a:t>
                      </a:r>
                      <a:r>
                        <a:rPr kumimoji="0" lang="zh-TW" altLang="en-US" sz="2200" b="0" i="0" kern="1200" dirty="0">
                          <a:solidFill>
                            <a:srgbClr val="FF0000"/>
                          </a:solidFill>
                          <a:effectLst/>
                          <a:latin typeface="微軟正黑體" panose="020B0604030504040204" pitchFamily="34" charset="-120"/>
                          <a:ea typeface="微軟正黑體" panose="020B0604030504040204" pitchFamily="34" charset="-120"/>
                          <a:cs typeface="+mn-cs"/>
                        </a:rPr>
                        <a:t>語句結構長且複雜的文本</a:t>
                      </a:r>
                      <a:r>
                        <a:rPr kumimoji="0" lang="zh-TW" altLang="en-US" sz="2200" b="0" i="0" kern="1200" dirty="0">
                          <a:solidFill>
                            <a:schemeClr val="dk1"/>
                          </a:solidFill>
                          <a:effectLst/>
                          <a:latin typeface="微軟正黑體" panose="020B0604030504040204" pitchFamily="34" charset="-120"/>
                          <a:ea typeface="微軟正黑體" panose="020B0604030504040204" pitchFamily="34" charset="-120"/>
                          <a:cs typeface="+mn-cs"/>
                        </a:rPr>
                        <a:t>，並指出各類文本的主旨、結論與作者立場等重要訊息，且能</a:t>
                      </a:r>
                      <a:r>
                        <a:rPr kumimoji="0" lang="zh-TW" altLang="en-US" sz="2200" b="1" i="0" kern="1200" dirty="0">
                          <a:solidFill>
                            <a:srgbClr val="FF0000"/>
                          </a:solidFill>
                          <a:effectLst/>
                          <a:latin typeface="微軟正黑體" panose="020B0604030504040204" pitchFamily="34" charset="-120"/>
                          <a:ea typeface="微軟正黑體" panose="020B0604030504040204" pitchFamily="34" charset="-120"/>
                          <a:cs typeface="+mn-cs"/>
                        </a:rPr>
                        <a:t>整合</a:t>
                      </a:r>
                      <a:r>
                        <a:rPr kumimoji="0" lang="zh-TW" altLang="en-US" sz="2200" b="0" i="0" kern="1200" dirty="0">
                          <a:solidFill>
                            <a:schemeClr val="dk1"/>
                          </a:solidFill>
                          <a:effectLst/>
                          <a:latin typeface="微軟正黑體" panose="020B0604030504040204" pitchFamily="34" charset="-120"/>
                          <a:ea typeface="微軟正黑體" panose="020B0604030504040204" pitchFamily="34" charset="-120"/>
                          <a:cs typeface="+mn-cs"/>
                        </a:rPr>
                        <a:t>文本內容如文本結構、解釋或例子等，做進一步的推論或評論。</a:t>
                      </a:r>
                      <a:endParaRPr lang="zh-TW" altLang="en-US" sz="2200" dirty="0">
                        <a:latin typeface="微軟正黑體" panose="020B0604030504040204" pitchFamily="34" charset="-120"/>
                        <a:ea typeface="微軟正黑體" panose="020B0604030504040204" pitchFamily="34" charset="-120"/>
                      </a:endParaRPr>
                    </a:p>
                  </a:txBody>
                  <a:tcPr marL="91416" marR="91416" marT="45708" marB="45708"/>
                </a:tc>
                <a:tc>
                  <a:txBody>
                    <a:bodyPr/>
                    <a:lstStyle/>
                    <a:p>
                      <a:r>
                        <a:rPr kumimoji="0" lang="zh-TW" altLang="en-US" sz="2200" b="0" i="0" kern="1200" dirty="0">
                          <a:solidFill>
                            <a:schemeClr val="dk1"/>
                          </a:solidFill>
                          <a:effectLst/>
                          <a:latin typeface="微軟正黑體" panose="020B0604030504040204" pitchFamily="34" charset="-120"/>
                          <a:ea typeface="微軟正黑體" panose="020B0604030504040204" pitchFamily="34" charset="-120"/>
                          <a:cs typeface="+mn-cs"/>
                        </a:rPr>
                        <a:t>能</a:t>
                      </a:r>
                      <a:r>
                        <a:rPr kumimoji="0" lang="zh-TW" altLang="en-US" sz="2200" b="0" i="0" kern="1200" dirty="0">
                          <a:solidFill>
                            <a:srgbClr val="0000FF"/>
                          </a:solidFill>
                          <a:effectLst/>
                          <a:latin typeface="微軟正黑體" panose="020B0604030504040204" pitchFamily="34" charset="-120"/>
                          <a:ea typeface="微軟正黑體" panose="020B0604030504040204" pitchFamily="34" charset="-120"/>
                          <a:cs typeface="+mn-cs"/>
                        </a:rPr>
                        <a:t>理解</a:t>
                      </a:r>
                      <a:r>
                        <a:rPr kumimoji="0" lang="zh-TW" altLang="en-US" sz="2200" b="0" i="0" kern="1200" dirty="0">
                          <a:solidFill>
                            <a:schemeClr val="dk1"/>
                          </a:solidFill>
                          <a:effectLst/>
                          <a:latin typeface="微軟正黑體" panose="020B0604030504040204" pitchFamily="34" charset="-120"/>
                          <a:ea typeface="微軟正黑體" panose="020B0604030504040204" pitchFamily="34" charset="-120"/>
                          <a:cs typeface="+mn-cs"/>
                        </a:rPr>
                        <a:t>字句基本語意及語法概念；能理解</a:t>
                      </a:r>
                      <a:r>
                        <a:rPr kumimoji="0" lang="zh-TW" altLang="en-US" sz="2200" b="0" i="0" kern="1200" dirty="0">
                          <a:solidFill>
                            <a:srgbClr val="0000FF"/>
                          </a:solidFill>
                          <a:effectLst/>
                          <a:latin typeface="微軟正黑體" panose="020B0604030504040204" pitchFamily="34" charset="-120"/>
                          <a:ea typeface="微軟正黑體" panose="020B0604030504040204" pitchFamily="34" charset="-120"/>
                          <a:cs typeface="+mn-cs"/>
                        </a:rPr>
                        <a:t>主題具體熟悉或貼近日常生活、訊息或情境略為複雜、語句結構略長的文本</a:t>
                      </a:r>
                      <a:r>
                        <a:rPr kumimoji="0" lang="zh-TW" altLang="en-US" sz="2200" b="0" i="0" kern="1200" dirty="0">
                          <a:solidFill>
                            <a:schemeClr val="dk1"/>
                          </a:solidFill>
                          <a:effectLst/>
                          <a:latin typeface="微軟正黑體" panose="020B0604030504040204" pitchFamily="34" charset="-120"/>
                          <a:ea typeface="微軟正黑體" panose="020B0604030504040204" pitchFamily="34" charset="-120"/>
                          <a:cs typeface="+mn-cs"/>
                        </a:rPr>
                        <a:t>，並指出文本主旨、結論與作者立場等重要訊息，且從文本的解釋或例子做出推論。</a:t>
                      </a:r>
                      <a:endParaRPr lang="zh-TW" altLang="en-US" sz="2200" dirty="0">
                        <a:latin typeface="微軟正黑體" panose="020B0604030504040204" pitchFamily="34" charset="-120"/>
                        <a:ea typeface="微軟正黑體" panose="020B0604030504040204" pitchFamily="34" charset="-120"/>
                      </a:endParaRPr>
                    </a:p>
                  </a:txBody>
                  <a:tcPr marL="91416" marR="91416" marT="45708" marB="45708"/>
                </a:tc>
                <a:extLst>
                  <a:ext uri="{0D108BD9-81ED-4DB2-BD59-A6C34878D82A}">
                    <a16:rowId xmlns:a16="http://schemas.microsoft.com/office/drawing/2014/main" val="10001"/>
                  </a:ext>
                </a:extLst>
              </a:tr>
            </a:tbl>
          </a:graphicData>
        </a:graphic>
      </p:graphicFrame>
      <p:grpSp>
        <p:nvGrpSpPr>
          <p:cNvPr id="13" name="群組 12"/>
          <p:cNvGrpSpPr/>
          <p:nvPr/>
        </p:nvGrpSpPr>
        <p:grpSpPr>
          <a:xfrm>
            <a:off x="1296651" y="2984334"/>
            <a:ext cx="9922465" cy="304721"/>
            <a:chOff x="1295400" y="2495550"/>
            <a:chExt cx="9925050" cy="304800"/>
          </a:xfrm>
        </p:grpSpPr>
        <p:sp>
          <p:nvSpPr>
            <p:cNvPr id="6" name="矩形 5"/>
            <p:cNvSpPr/>
            <p:nvPr/>
          </p:nvSpPr>
          <p:spPr>
            <a:xfrm>
              <a:off x="1295400" y="2495550"/>
              <a:ext cx="264795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799"/>
            </a:p>
          </p:txBody>
        </p:sp>
        <p:sp>
          <p:nvSpPr>
            <p:cNvPr id="7" name="矩形 6"/>
            <p:cNvSpPr/>
            <p:nvPr/>
          </p:nvSpPr>
          <p:spPr>
            <a:xfrm>
              <a:off x="4933950" y="2495550"/>
              <a:ext cx="264795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799"/>
            </a:p>
          </p:txBody>
        </p:sp>
        <p:sp>
          <p:nvSpPr>
            <p:cNvPr id="8" name="矩形 7"/>
            <p:cNvSpPr/>
            <p:nvPr/>
          </p:nvSpPr>
          <p:spPr>
            <a:xfrm>
              <a:off x="8572500" y="2495550"/>
              <a:ext cx="264795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799"/>
            </a:p>
          </p:txBody>
        </p:sp>
      </p:grpSp>
      <p:grpSp>
        <p:nvGrpSpPr>
          <p:cNvPr id="14" name="群組 13"/>
          <p:cNvGrpSpPr/>
          <p:nvPr/>
        </p:nvGrpSpPr>
        <p:grpSpPr>
          <a:xfrm>
            <a:off x="1296652" y="2870739"/>
            <a:ext cx="7798943" cy="457081"/>
            <a:chOff x="1295400" y="2428875"/>
            <a:chExt cx="7800975" cy="457200"/>
          </a:xfrm>
        </p:grpSpPr>
        <p:sp>
          <p:nvSpPr>
            <p:cNvPr id="10" name="圓角矩形 9"/>
            <p:cNvSpPr/>
            <p:nvPr/>
          </p:nvSpPr>
          <p:spPr>
            <a:xfrm>
              <a:off x="1295400" y="2428875"/>
              <a:ext cx="523875" cy="457200"/>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799"/>
            </a:p>
          </p:txBody>
        </p:sp>
        <p:sp>
          <p:nvSpPr>
            <p:cNvPr id="11" name="圓角矩形 10"/>
            <p:cNvSpPr/>
            <p:nvPr/>
          </p:nvSpPr>
          <p:spPr>
            <a:xfrm>
              <a:off x="4933950" y="2428875"/>
              <a:ext cx="523875" cy="457200"/>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799"/>
            </a:p>
          </p:txBody>
        </p:sp>
        <p:sp>
          <p:nvSpPr>
            <p:cNvPr id="12" name="圓角矩形 11"/>
            <p:cNvSpPr/>
            <p:nvPr/>
          </p:nvSpPr>
          <p:spPr>
            <a:xfrm>
              <a:off x="8572500" y="2428875"/>
              <a:ext cx="523875" cy="457200"/>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799"/>
            </a:p>
          </p:txBody>
        </p:sp>
      </p:grpSp>
      <p:pic>
        <p:nvPicPr>
          <p:cNvPr id="15" name="圖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0941" y="1180118"/>
            <a:ext cx="7400030" cy="647621"/>
          </a:xfrm>
          <a:prstGeom prst="rect">
            <a:avLst/>
          </a:prstGeom>
        </p:spPr>
      </p:pic>
      <p:sp>
        <p:nvSpPr>
          <p:cNvPr id="17" name="圓角矩形圖說文字 16"/>
          <p:cNvSpPr/>
          <p:nvPr/>
        </p:nvSpPr>
        <p:spPr>
          <a:xfrm>
            <a:off x="611030" y="1180118"/>
            <a:ext cx="2979847" cy="647621"/>
          </a:xfrm>
          <a:prstGeom prst="wedgeRoundRectCallout">
            <a:avLst>
              <a:gd name="adj1" fmla="val 68093"/>
              <a:gd name="adj2" fmla="val 11981"/>
              <a:gd name="adj3" fmla="val 1666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999" b="1" dirty="0">
                <a:latin typeface="微軟正黑體" panose="020B0604030504040204" pitchFamily="34" charset="-120"/>
                <a:ea typeface="微軟正黑體" panose="020B0604030504040204" pitchFamily="34" charset="-120"/>
              </a:rPr>
              <a:t>九讀文意理解內容標準</a:t>
            </a:r>
          </a:p>
        </p:txBody>
      </p:sp>
    </p:spTree>
    <p:extLst>
      <p:ext uri="{BB962C8B-B14F-4D97-AF65-F5344CB8AC3E}">
        <p14:creationId xmlns:p14="http://schemas.microsoft.com/office/powerpoint/2010/main" val="243929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E1539A2-37DB-4703-A410-9935B1984258}"/>
              </a:ext>
            </a:extLst>
          </p:cNvPr>
          <p:cNvSpPr>
            <a:spLocks noGrp="1"/>
          </p:cNvSpPr>
          <p:nvPr>
            <p:ph type="title"/>
          </p:nvPr>
        </p:nvSpPr>
        <p:spPr>
          <a:xfrm>
            <a:off x="609600" y="2895600"/>
            <a:ext cx="10972800" cy="1066800"/>
          </a:xfrm>
        </p:spPr>
        <p:txBody>
          <a:bodyPr>
            <a:normAutofit/>
          </a:bodyPr>
          <a:lstStyle/>
          <a:p>
            <a:pPr algn="ctr"/>
            <a:r>
              <a:rPr lang="zh-TW" altLang="en-US" sz="5400" b="1" dirty="0">
                <a:latin typeface="微軟正黑體" panose="020B0604030504040204" pitchFamily="34" charset="-120"/>
                <a:ea typeface="微軟正黑體" panose="020B0604030504040204" pitchFamily="34" charset="-120"/>
              </a:rPr>
              <a:t>國教院的核心素養評量工具示例</a:t>
            </a:r>
            <a:endParaRPr lang="zh-TW" altLang="en-US" sz="5400" b="1" dirty="0"/>
          </a:p>
        </p:txBody>
      </p:sp>
    </p:spTree>
    <p:extLst>
      <p:ext uri="{BB962C8B-B14F-4D97-AF65-F5344CB8AC3E}">
        <p14:creationId xmlns:p14="http://schemas.microsoft.com/office/powerpoint/2010/main" val="309114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6800" y="533400"/>
            <a:ext cx="9277672" cy="807368"/>
          </a:xfrm>
        </p:spPr>
        <p:txBody>
          <a:bodyPr/>
          <a:lstStyle/>
          <a:p>
            <a:r>
              <a:rPr lang="zh-TW" altLang="en-US" b="1" dirty="0">
                <a:latin typeface="微軟正黑體" panose="020B0604030504040204" pitchFamily="34" charset="-120"/>
                <a:ea typeface="微軟正黑體" panose="020B0604030504040204" pitchFamily="34" charset="-120"/>
              </a:rPr>
              <a:t>國教院的核心素養評量工具示例 </a:t>
            </a:r>
            <a:r>
              <a:rPr lang="en-US" altLang="zh-TW" b="1" dirty="0">
                <a:latin typeface="微軟正黑體" panose="020B0604030504040204" pitchFamily="34" charset="-120"/>
                <a:ea typeface="微軟正黑體" panose="020B0604030504040204" pitchFamily="34" charset="-120"/>
              </a:rPr>
              <a:t>-1 </a:t>
            </a:r>
            <a:r>
              <a:rPr lang="en-US" altLang="zh-TW" dirty="0">
                <a:latin typeface="微軟正黑體" panose="020B0604030504040204" pitchFamily="34" charset="-120"/>
                <a:ea typeface="微軟正黑體" panose="020B0604030504040204" pitchFamily="34" charset="-120"/>
              </a:rPr>
              <a:t>(p. 24)</a:t>
            </a:r>
            <a:endParaRPr lang="zh-TW" altLang="en-US" dirty="0">
              <a:latin typeface="微軟正黑體" panose="020B0604030504040204" pitchFamily="34" charset="-120"/>
              <a:ea typeface="微軟正黑體" panose="020B0604030504040204" pitchFamily="34" charset="-120"/>
            </a:endParaRPr>
          </a:p>
        </p:txBody>
      </p:sp>
      <p:pic>
        <p:nvPicPr>
          <p:cNvPr id="4" name="內容版面配置區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1" y="1484784"/>
            <a:ext cx="5070033" cy="4191000"/>
          </a:xfrm>
        </p:spPr>
      </p:pic>
      <p:pic>
        <p:nvPicPr>
          <p:cNvPr id="7" name="圖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3233" y="1509564"/>
            <a:ext cx="5296639" cy="2543530"/>
          </a:xfrm>
          <a:prstGeom prst="rect">
            <a:avLst/>
          </a:prstGeom>
        </p:spPr>
      </p:pic>
      <p:grpSp>
        <p:nvGrpSpPr>
          <p:cNvPr id="23" name="群組 22"/>
          <p:cNvGrpSpPr/>
          <p:nvPr/>
        </p:nvGrpSpPr>
        <p:grpSpPr>
          <a:xfrm>
            <a:off x="7320136" y="1844824"/>
            <a:ext cx="3888432" cy="288032"/>
            <a:chOff x="7318548" y="1844824"/>
            <a:chExt cx="3888432" cy="288032"/>
          </a:xfrm>
        </p:grpSpPr>
        <p:cxnSp>
          <p:nvCxnSpPr>
            <p:cNvPr id="9" name="直線接點 8"/>
            <p:cNvCxnSpPr/>
            <p:nvPr/>
          </p:nvCxnSpPr>
          <p:spPr>
            <a:xfrm>
              <a:off x="8398668" y="1844824"/>
              <a:ext cx="28083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7318548" y="2132856"/>
              <a:ext cx="28083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2" name="群組 21"/>
          <p:cNvGrpSpPr/>
          <p:nvPr/>
        </p:nvGrpSpPr>
        <p:grpSpPr>
          <a:xfrm>
            <a:off x="7320136" y="2132856"/>
            <a:ext cx="3960440" cy="629394"/>
            <a:chOff x="7318548" y="2132856"/>
            <a:chExt cx="3960440" cy="629394"/>
          </a:xfrm>
        </p:grpSpPr>
        <p:cxnSp>
          <p:nvCxnSpPr>
            <p:cNvPr id="13" name="直線接點 12"/>
            <p:cNvCxnSpPr/>
            <p:nvPr/>
          </p:nvCxnSpPr>
          <p:spPr>
            <a:xfrm>
              <a:off x="10774932" y="2132856"/>
              <a:ext cx="43204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7318548" y="2420888"/>
              <a:ext cx="396044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7318548" y="2761535"/>
              <a:ext cx="711027" cy="71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21" name="群組 20"/>
          <p:cNvGrpSpPr/>
          <p:nvPr/>
        </p:nvGrpSpPr>
        <p:grpSpPr>
          <a:xfrm>
            <a:off x="7351392" y="3068961"/>
            <a:ext cx="3929185" cy="316607"/>
            <a:chOff x="7349803" y="3068960"/>
            <a:chExt cx="3929185" cy="316607"/>
          </a:xfrm>
        </p:grpSpPr>
        <p:cxnSp>
          <p:nvCxnSpPr>
            <p:cNvPr id="19" name="直線接點 18"/>
            <p:cNvCxnSpPr/>
            <p:nvPr/>
          </p:nvCxnSpPr>
          <p:spPr>
            <a:xfrm>
              <a:off x="8398668" y="3068960"/>
              <a:ext cx="288032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7349803" y="3385567"/>
              <a:ext cx="288032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0" name="群組 29"/>
          <p:cNvGrpSpPr/>
          <p:nvPr/>
        </p:nvGrpSpPr>
        <p:grpSpPr>
          <a:xfrm>
            <a:off x="7320136" y="3385567"/>
            <a:ext cx="3960440" cy="582226"/>
            <a:chOff x="7318548" y="3385567"/>
            <a:chExt cx="3960440" cy="582226"/>
          </a:xfrm>
        </p:grpSpPr>
        <p:cxnSp>
          <p:nvCxnSpPr>
            <p:cNvPr id="25" name="直線接點 24"/>
            <p:cNvCxnSpPr/>
            <p:nvPr/>
          </p:nvCxnSpPr>
          <p:spPr>
            <a:xfrm>
              <a:off x="10486900" y="3385567"/>
              <a:ext cx="792088"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7349803" y="3717032"/>
              <a:ext cx="3857177"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flipV="1">
              <a:off x="7318548" y="3960542"/>
              <a:ext cx="2549352" cy="725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3" name="圓角矩形 2"/>
          <p:cNvSpPr/>
          <p:nvPr/>
        </p:nvSpPr>
        <p:spPr>
          <a:xfrm>
            <a:off x="6469694" y="4509120"/>
            <a:ext cx="4752528" cy="1166664"/>
          </a:xfrm>
          <a:prstGeom prst="roundRect">
            <a:avLst/>
          </a:prstGeom>
          <a:solidFill>
            <a:srgbClr val="FFC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2800" dirty="0">
                <a:latin typeface="微軟正黑體" panose="020B0604030504040204" pitchFamily="34" charset="-120"/>
                <a:ea typeface="微軟正黑體" panose="020B0604030504040204" pitchFamily="34" charset="-120"/>
              </a:rPr>
              <a:t>對應前述所說的</a:t>
            </a:r>
            <a:br>
              <a:rPr lang="en-US" altLang="zh-TW" sz="2800" dirty="0">
                <a:latin typeface="微軟正黑體" panose="020B0604030504040204" pitchFamily="34" charset="-120"/>
                <a:ea typeface="微軟正黑體" panose="020B0604030504040204" pitchFamily="34" charset="-120"/>
              </a:rPr>
            </a:br>
            <a:r>
              <a:rPr lang="zh-TW" altLang="en-US" sz="2800" dirty="0">
                <a:latin typeface="微軟正黑體" panose="020B0604030504040204" pitchFamily="34" charset="-120"/>
                <a:ea typeface="微軟正黑體" panose="020B0604030504040204" pitchFamily="34" charset="-120"/>
              </a:rPr>
              <a:t>含核心素養試題的特色</a:t>
            </a:r>
          </a:p>
        </p:txBody>
      </p:sp>
    </p:spTree>
    <p:extLst>
      <p:ext uri="{BB962C8B-B14F-4D97-AF65-F5344CB8AC3E}">
        <p14:creationId xmlns:p14="http://schemas.microsoft.com/office/powerpoint/2010/main" val="263659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88653" y="497245"/>
            <a:ext cx="9793088" cy="663352"/>
          </a:xfrm>
        </p:spPr>
        <p:txBody>
          <a:bodyPr/>
          <a:lstStyle/>
          <a:p>
            <a:r>
              <a:rPr lang="zh-TW" altLang="en-US" b="1" dirty="0">
                <a:latin typeface="微軟正黑體" panose="020B0604030504040204" pitchFamily="34" charset="-120"/>
                <a:ea typeface="微軟正黑體" panose="020B0604030504040204" pitchFamily="34" charset="-120"/>
              </a:rPr>
              <a:t>國教院的核心素養評量工具示例 </a:t>
            </a:r>
            <a:r>
              <a:rPr lang="en-US" altLang="zh-TW" b="1" dirty="0">
                <a:latin typeface="微軟正黑體" panose="020B0604030504040204" pitchFamily="34" charset="-120"/>
                <a:ea typeface="微軟正黑體" panose="020B0604030504040204" pitchFamily="34" charset="-120"/>
              </a:rPr>
              <a:t>-2 </a:t>
            </a:r>
            <a:r>
              <a:rPr lang="en-US" altLang="zh-TW" dirty="0">
                <a:latin typeface="微軟正黑體" panose="020B0604030504040204" pitchFamily="34" charset="-120"/>
                <a:ea typeface="微軟正黑體" panose="020B0604030504040204" pitchFamily="34" charset="-120"/>
              </a:rPr>
              <a:t>(p. 25)</a:t>
            </a:r>
            <a:endParaRPr lang="zh-TW" altLang="en-US" dirty="0">
              <a:latin typeface="微軟正黑體" panose="020B0604030504040204" pitchFamily="34" charset="-120"/>
              <a:ea typeface="微軟正黑體" panose="020B0604030504040204" pitchFamily="34" charset="-120"/>
            </a:endParaRPr>
          </a:p>
        </p:txBody>
      </p:sp>
      <p:pic>
        <p:nvPicPr>
          <p:cNvPr id="5" name="內容版面配置區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56040" y="1285140"/>
            <a:ext cx="5179684" cy="4952172"/>
          </a:xfrm>
        </p:spPr>
      </p:pic>
      <p:sp>
        <p:nvSpPr>
          <p:cNvPr id="8" name="矩形 7"/>
          <p:cNvSpPr/>
          <p:nvPr/>
        </p:nvSpPr>
        <p:spPr>
          <a:xfrm>
            <a:off x="6456040" y="5373216"/>
            <a:ext cx="3296002" cy="864096"/>
          </a:xfrm>
          <a:prstGeom prst="rect">
            <a:avLst/>
          </a:prstGeom>
          <a:noFill/>
          <a:ln w="3810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pic>
        <p:nvPicPr>
          <p:cNvPr id="9" name="內容版面配置區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2946" y="1160597"/>
            <a:ext cx="5070033" cy="4191000"/>
          </a:xfrm>
          <a:prstGeom prst="rect">
            <a:avLst/>
          </a:prstGeom>
        </p:spPr>
      </p:pic>
      <p:grpSp>
        <p:nvGrpSpPr>
          <p:cNvPr id="6" name="群組 5"/>
          <p:cNvGrpSpPr/>
          <p:nvPr/>
        </p:nvGrpSpPr>
        <p:grpSpPr>
          <a:xfrm>
            <a:off x="1088653" y="3237394"/>
            <a:ext cx="4935341" cy="3488558"/>
            <a:chOff x="1087064" y="3237394"/>
            <a:chExt cx="4935341" cy="3488558"/>
          </a:xfrm>
        </p:grpSpPr>
        <p:grpSp>
          <p:nvGrpSpPr>
            <p:cNvPr id="10" name="群組 9"/>
            <p:cNvGrpSpPr/>
            <p:nvPr/>
          </p:nvGrpSpPr>
          <p:grpSpPr>
            <a:xfrm>
              <a:off x="1087064" y="3237394"/>
              <a:ext cx="3959616" cy="3488558"/>
              <a:chOff x="1181534" y="3144282"/>
              <a:chExt cx="3959616" cy="3488558"/>
            </a:xfrm>
          </p:grpSpPr>
          <p:sp>
            <p:nvSpPr>
              <p:cNvPr id="4" name="矩形 3"/>
              <p:cNvSpPr/>
              <p:nvPr/>
            </p:nvSpPr>
            <p:spPr>
              <a:xfrm rot="-2220000">
                <a:off x="3048602" y="3144282"/>
                <a:ext cx="2092548" cy="203074"/>
              </a:xfrm>
              <a:prstGeom prst="rect">
                <a:avLst/>
              </a:prstGeom>
              <a:noFill/>
              <a:ln w="38100">
                <a:solidFill>
                  <a:srgbClr val="0000FF"/>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pic>
            <p:nvPicPr>
              <p:cNvPr id="7" name="圖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1534" y="5413470"/>
                <a:ext cx="3620005" cy="1219370"/>
              </a:xfrm>
              <a:prstGeom prst="rect">
                <a:avLst/>
              </a:prstGeom>
              <a:ln w="38100">
                <a:solidFill>
                  <a:srgbClr val="0000FF"/>
                </a:solidFill>
              </a:ln>
            </p:spPr>
          </p:pic>
        </p:grpSp>
        <p:sp>
          <p:nvSpPr>
            <p:cNvPr id="3" name="圓角矩形 2"/>
            <p:cNvSpPr/>
            <p:nvPr/>
          </p:nvSpPr>
          <p:spPr>
            <a:xfrm>
              <a:off x="4798269" y="5517265"/>
              <a:ext cx="1224136" cy="504023"/>
            </a:xfrm>
            <a:prstGeom prst="roundRect">
              <a:avLst/>
            </a:prstGeom>
            <a:solidFill>
              <a:srgbClr val="FFC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2400" dirty="0">
                  <a:latin typeface="微軟正黑體" panose="020B0604030504040204" pitchFamily="34" charset="-120"/>
                  <a:ea typeface="微軟正黑體" panose="020B0604030504040204" pitchFamily="34" charset="-120"/>
                </a:rPr>
                <a:t>猜字義</a:t>
              </a:r>
            </a:p>
          </p:txBody>
        </p:sp>
      </p:grpSp>
    </p:spTree>
    <p:extLst>
      <p:ext uri="{BB962C8B-B14F-4D97-AF65-F5344CB8AC3E}">
        <p14:creationId xmlns:p14="http://schemas.microsoft.com/office/powerpoint/2010/main" val="88498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55440" y="471414"/>
            <a:ext cx="9505056" cy="663352"/>
          </a:xfrm>
        </p:spPr>
        <p:txBody>
          <a:bodyPr/>
          <a:lstStyle/>
          <a:p>
            <a:r>
              <a:rPr lang="zh-TW" altLang="en-US" b="1" dirty="0">
                <a:latin typeface="微軟正黑體" panose="020B0604030504040204" pitchFamily="34" charset="-120"/>
                <a:ea typeface="微軟正黑體" panose="020B0604030504040204" pitchFamily="34" charset="-120"/>
              </a:rPr>
              <a:t>國教院的核心素養評量工具示例 </a:t>
            </a:r>
            <a:r>
              <a:rPr lang="en-US" altLang="zh-TW" b="1" dirty="0">
                <a:latin typeface="微軟正黑體" panose="020B0604030504040204" pitchFamily="34" charset="-120"/>
                <a:ea typeface="微軟正黑體" panose="020B0604030504040204" pitchFamily="34" charset="-120"/>
              </a:rPr>
              <a:t>-3 </a:t>
            </a:r>
            <a:r>
              <a:rPr lang="en-US" altLang="zh-TW" dirty="0">
                <a:latin typeface="微軟正黑體" panose="020B0604030504040204" pitchFamily="34" charset="-120"/>
                <a:ea typeface="微軟正黑體" panose="020B0604030504040204" pitchFamily="34" charset="-120"/>
              </a:rPr>
              <a:t>(p. 26)</a:t>
            </a:r>
            <a:endParaRPr lang="zh-TW" altLang="en-US" dirty="0">
              <a:latin typeface="微軟正黑體" panose="020B0604030504040204" pitchFamily="34" charset="-120"/>
              <a:ea typeface="微軟正黑體" panose="020B0604030504040204" pitchFamily="34" charset="-120"/>
            </a:endParaRP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3913" y="1285140"/>
            <a:ext cx="6630325" cy="5563376"/>
          </a:xfrm>
          <a:prstGeom prst="rect">
            <a:avLst/>
          </a:prstGeom>
        </p:spPr>
      </p:pic>
      <p:sp>
        <p:nvSpPr>
          <p:cNvPr id="24" name="矩形 23"/>
          <p:cNvSpPr/>
          <p:nvPr/>
        </p:nvSpPr>
        <p:spPr>
          <a:xfrm>
            <a:off x="5398840" y="5778946"/>
            <a:ext cx="4945632" cy="962422"/>
          </a:xfrm>
          <a:prstGeom prst="rect">
            <a:avLst/>
          </a:prstGeom>
          <a:noFill/>
          <a:ln w="3810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pic>
        <p:nvPicPr>
          <p:cNvPr id="9" name="內容版面配置區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45" y="1134766"/>
            <a:ext cx="5070033" cy="4191000"/>
          </a:xfrm>
          <a:prstGeom prst="rect">
            <a:avLst/>
          </a:prstGeom>
        </p:spPr>
      </p:pic>
      <p:grpSp>
        <p:nvGrpSpPr>
          <p:cNvPr id="3" name="群組 2"/>
          <p:cNvGrpSpPr/>
          <p:nvPr/>
        </p:nvGrpSpPr>
        <p:grpSpPr>
          <a:xfrm>
            <a:off x="335360" y="1628801"/>
            <a:ext cx="4921088" cy="5077397"/>
            <a:chOff x="333772" y="1628800"/>
            <a:chExt cx="4921088" cy="5077397"/>
          </a:xfrm>
        </p:grpSpPr>
        <p:grpSp>
          <p:nvGrpSpPr>
            <p:cNvPr id="13" name="群組 12"/>
            <p:cNvGrpSpPr/>
            <p:nvPr/>
          </p:nvGrpSpPr>
          <p:grpSpPr>
            <a:xfrm>
              <a:off x="333772" y="1628800"/>
              <a:ext cx="4824536" cy="5077397"/>
              <a:chOff x="333772" y="1628800"/>
              <a:chExt cx="4824536" cy="5077397"/>
            </a:xfrm>
          </p:grpSpPr>
          <p:sp>
            <p:nvSpPr>
              <p:cNvPr id="7" name="矩形 6"/>
              <p:cNvSpPr/>
              <p:nvPr/>
            </p:nvSpPr>
            <p:spPr>
              <a:xfrm>
                <a:off x="3718148" y="1628800"/>
                <a:ext cx="1440160" cy="936104"/>
              </a:xfrm>
              <a:prstGeom prst="rect">
                <a:avLst/>
              </a:prstGeom>
              <a:noFill/>
              <a:ln w="57150">
                <a:solidFill>
                  <a:srgbClr val="0000FF"/>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pic>
            <p:nvPicPr>
              <p:cNvPr id="12" name="圖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772" y="5496353"/>
                <a:ext cx="3591426" cy="1209844"/>
              </a:xfrm>
              <a:prstGeom prst="rect">
                <a:avLst/>
              </a:prstGeom>
              <a:ln w="38100">
                <a:solidFill>
                  <a:srgbClr val="0000FF"/>
                </a:solidFill>
              </a:ln>
            </p:spPr>
          </p:pic>
        </p:grpSp>
        <p:sp>
          <p:nvSpPr>
            <p:cNvPr id="10" name="圓角矩形 9"/>
            <p:cNvSpPr/>
            <p:nvPr/>
          </p:nvSpPr>
          <p:spPr>
            <a:xfrm>
              <a:off x="4030724" y="5454920"/>
              <a:ext cx="1224136" cy="504023"/>
            </a:xfrm>
            <a:prstGeom prst="roundRect">
              <a:avLst/>
            </a:prstGeom>
            <a:solidFill>
              <a:srgbClr val="FFC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2400" dirty="0">
                  <a:latin typeface="微軟正黑體" panose="020B0604030504040204" pitchFamily="34" charset="-120"/>
                  <a:ea typeface="微軟正黑體" panose="020B0604030504040204" pitchFamily="34" charset="-120"/>
                </a:rPr>
                <a:t>猜字義</a:t>
              </a:r>
            </a:p>
          </p:txBody>
        </p:sp>
      </p:grpSp>
    </p:spTree>
    <p:extLst>
      <p:ext uri="{BB962C8B-B14F-4D97-AF65-F5344CB8AC3E}">
        <p14:creationId xmlns:p14="http://schemas.microsoft.com/office/powerpoint/2010/main" val="2518325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90772" y="416293"/>
            <a:ext cx="9217024" cy="663352"/>
          </a:xfrm>
        </p:spPr>
        <p:txBody>
          <a:bodyPr/>
          <a:lstStyle/>
          <a:p>
            <a:r>
              <a:rPr lang="zh-TW" altLang="en-US" b="1" dirty="0">
                <a:latin typeface="微軟正黑體" panose="020B0604030504040204" pitchFamily="34" charset="-120"/>
                <a:ea typeface="微軟正黑體" panose="020B0604030504040204" pitchFamily="34" charset="-120"/>
              </a:rPr>
              <a:t>國教院的核心素養評量工具示例 </a:t>
            </a:r>
            <a:r>
              <a:rPr lang="en-US" altLang="zh-TW" b="1" dirty="0">
                <a:latin typeface="微軟正黑體" panose="020B0604030504040204" pitchFamily="34" charset="-120"/>
                <a:ea typeface="微軟正黑體" panose="020B0604030504040204" pitchFamily="34" charset="-120"/>
              </a:rPr>
              <a:t>-4 </a:t>
            </a:r>
            <a:r>
              <a:rPr lang="en-US" altLang="zh-TW" dirty="0">
                <a:latin typeface="微軟正黑體" panose="020B0604030504040204" pitchFamily="34" charset="-120"/>
                <a:ea typeface="微軟正黑體" panose="020B0604030504040204" pitchFamily="34" charset="-120"/>
              </a:rPr>
              <a:t>(p. 27)</a:t>
            </a:r>
            <a:endParaRPr lang="zh-TW" altLang="en-US" dirty="0">
              <a:latin typeface="微軟正黑體" panose="020B0604030504040204" pitchFamily="34" charset="-120"/>
              <a:ea typeface="微軟正黑體" panose="020B0604030504040204" pitchFamily="34" charset="-120"/>
            </a:endParaRPr>
          </a:p>
        </p:txBody>
      </p:sp>
      <p:pic>
        <p:nvPicPr>
          <p:cNvPr id="4" name="內容版面配置區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47929" y="1046858"/>
            <a:ext cx="6488121" cy="5658463"/>
          </a:xfrm>
        </p:spPr>
      </p:pic>
      <p:sp>
        <p:nvSpPr>
          <p:cNvPr id="7" name="矩形 6"/>
          <p:cNvSpPr/>
          <p:nvPr/>
        </p:nvSpPr>
        <p:spPr>
          <a:xfrm>
            <a:off x="5599981" y="5661248"/>
            <a:ext cx="4945632" cy="962422"/>
          </a:xfrm>
          <a:prstGeom prst="rect">
            <a:avLst/>
          </a:prstGeom>
          <a:noFill/>
          <a:ln w="3810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pic>
        <p:nvPicPr>
          <p:cNvPr id="5" name="內容版面配置區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513" y="1052098"/>
            <a:ext cx="5070033" cy="4191000"/>
          </a:xfrm>
          <a:prstGeom prst="rect">
            <a:avLst/>
          </a:prstGeom>
        </p:spPr>
      </p:pic>
      <p:grpSp>
        <p:nvGrpSpPr>
          <p:cNvPr id="9" name="群組 8"/>
          <p:cNvGrpSpPr/>
          <p:nvPr/>
        </p:nvGrpSpPr>
        <p:grpSpPr>
          <a:xfrm>
            <a:off x="263353" y="1268760"/>
            <a:ext cx="5198193" cy="5350654"/>
            <a:chOff x="261764" y="1268760"/>
            <a:chExt cx="5198193" cy="5350654"/>
          </a:xfrm>
        </p:grpSpPr>
        <p:grpSp>
          <p:nvGrpSpPr>
            <p:cNvPr id="14" name="群組 13"/>
            <p:cNvGrpSpPr/>
            <p:nvPr/>
          </p:nvGrpSpPr>
          <p:grpSpPr>
            <a:xfrm>
              <a:off x="261764" y="1268760"/>
              <a:ext cx="5111448" cy="5350654"/>
              <a:chOff x="261764" y="1268760"/>
              <a:chExt cx="5111448" cy="5350654"/>
            </a:xfrm>
          </p:grpSpPr>
          <p:sp>
            <p:nvSpPr>
              <p:cNvPr id="3" name="橢圓 2"/>
              <p:cNvSpPr/>
              <p:nvPr/>
            </p:nvSpPr>
            <p:spPr>
              <a:xfrm>
                <a:off x="1197868" y="1268760"/>
                <a:ext cx="2448272" cy="1944216"/>
              </a:xfrm>
              <a:prstGeom prst="ellipse">
                <a:avLst/>
              </a:prstGeom>
              <a:noFill/>
              <a:ln w="38100">
                <a:solidFill>
                  <a:srgbClr val="0000FF"/>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sp>
            <p:nvSpPr>
              <p:cNvPr id="12" name="橢圓 11"/>
              <p:cNvSpPr/>
              <p:nvPr/>
            </p:nvSpPr>
            <p:spPr>
              <a:xfrm>
                <a:off x="2924940" y="2971979"/>
                <a:ext cx="2448272" cy="1944216"/>
              </a:xfrm>
              <a:prstGeom prst="ellipse">
                <a:avLst/>
              </a:prstGeom>
              <a:noFill/>
              <a:ln w="38100">
                <a:solidFill>
                  <a:srgbClr val="0000FF"/>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sp>
            <p:nvSpPr>
              <p:cNvPr id="13" name="橢圓 12"/>
              <p:cNvSpPr/>
              <p:nvPr/>
            </p:nvSpPr>
            <p:spPr>
              <a:xfrm>
                <a:off x="909836" y="3140967"/>
                <a:ext cx="1800200" cy="1871333"/>
              </a:xfrm>
              <a:prstGeom prst="ellipse">
                <a:avLst/>
              </a:prstGeom>
              <a:noFill/>
              <a:ln w="38100">
                <a:solidFill>
                  <a:srgbClr val="0000FF"/>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pic>
            <p:nvPicPr>
              <p:cNvPr id="6" name="圖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764" y="5390518"/>
                <a:ext cx="3629532" cy="1228896"/>
              </a:xfrm>
              <a:prstGeom prst="rect">
                <a:avLst/>
              </a:prstGeom>
              <a:ln w="38100">
                <a:solidFill>
                  <a:srgbClr val="0000FF"/>
                </a:solidFill>
              </a:ln>
            </p:spPr>
          </p:pic>
        </p:grpSp>
        <p:sp>
          <p:nvSpPr>
            <p:cNvPr id="8" name="圓角矩形 7"/>
            <p:cNvSpPr/>
            <p:nvPr/>
          </p:nvSpPr>
          <p:spPr>
            <a:xfrm>
              <a:off x="4043349" y="5528312"/>
              <a:ext cx="1416608" cy="614147"/>
            </a:xfrm>
            <a:prstGeom prst="roundRect">
              <a:avLst/>
            </a:prstGeom>
            <a:solidFill>
              <a:srgbClr val="FFC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2200" dirty="0">
                  <a:latin typeface="微軟正黑體" panose="020B0604030504040204" pitchFamily="34" charset="-120"/>
                  <a:ea typeface="微軟正黑體" panose="020B0604030504040204" pitchFamily="34" charset="-120"/>
                </a:rPr>
                <a:t>訊息分析</a:t>
              </a:r>
            </a:p>
          </p:txBody>
        </p:sp>
      </p:grpSp>
      <p:sp>
        <p:nvSpPr>
          <p:cNvPr id="11" name="圓角矩形 10"/>
          <p:cNvSpPr/>
          <p:nvPr/>
        </p:nvSpPr>
        <p:spPr>
          <a:xfrm>
            <a:off x="5599284" y="2539931"/>
            <a:ext cx="6251079" cy="864096"/>
          </a:xfrm>
          <a:prstGeom prst="roundRect">
            <a:avLst/>
          </a:prstGeom>
          <a:solidFill>
            <a:srgbClr val="C0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3200" b="1" dirty="0">
                <a:solidFill>
                  <a:schemeClr val="bg1"/>
                </a:solidFill>
                <a:latin typeface="微軟正黑體" panose="020B0604030504040204" pitchFamily="34" charset="-120"/>
                <a:ea typeface="微軟正黑體" panose="020B0604030504040204" pitchFamily="34" charset="-120"/>
              </a:rPr>
              <a:t>請注意看哪裡的訊息沒有用到？</a:t>
            </a:r>
          </a:p>
        </p:txBody>
      </p:sp>
    </p:spTree>
    <p:extLst>
      <p:ext uri="{BB962C8B-B14F-4D97-AF65-F5344CB8AC3E}">
        <p14:creationId xmlns:p14="http://schemas.microsoft.com/office/powerpoint/2010/main" val="2304196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83779" y="372742"/>
            <a:ext cx="10447564" cy="895547"/>
          </a:xfrm>
        </p:spPr>
        <p:txBody>
          <a:bodyPr/>
          <a:lstStyle/>
          <a:p>
            <a:r>
              <a:rPr lang="zh-TW" altLang="en-US" sz="3199" b="1" dirty="0"/>
              <a:t>國教院「青蛙與蟾蜍」示例的評量目標</a:t>
            </a:r>
            <a:endParaRPr lang="zh-TW" altLang="en-US" b="1" dirty="0"/>
          </a:p>
        </p:txBody>
      </p:sp>
      <p:graphicFrame>
        <p:nvGraphicFramePr>
          <p:cNvPr id="4" name="內容版面配置區 3"/>
          <p:cNvGraphicFramePr>
            <a:graphicFrameLocks noGrp="1"/>
          </p:cNvGraphicFramePr>
          <p:nvPr>
            <p:ph idx="1"/>
            <p:extLst/>
          </p:nvPr>
        </p:nvGraphicFramePr>
        <p:xfrm>
          <a:off x="483779" y="1176244"/>
          <a:ext cx="11281367" cy="5486304"/>
        </p:xfrm>
        <a:graphic>
          <a:graphicData uri="http://schemas.openxmlformats.org/drawingml/2006/table">
            <a:tbl>
              <a:tblPr firstRow="1" bandRow="1">
                <a:tableStyleId>{16D9F66E-5EB9-4882-86FB-DCBF35E3C3E4}</a:tableStyleId>
              </a:tblPr>
              <a:tblGrid>
                <a:gridCol w="3053909">
                  <a:extLst>
                    <a:ext uri="{9D8B030D-6E8A-4147-A177-3AD203B41FA5}">
                      <a16:colId xmlns:a16="http://schemas.microsoft.com/office/drawing/2014/main" val="20000"/>
                    </a:ext>
                  </a:extLst>
                </a:gridCol>
                <a:gridCol w="1617364">
                  <a:extLst>
                    <a:ext uri="{9D8B030D-6E8A-4147-A177-3AD203B41FA5}">
                      <a16:colId xmlns:a16="http://schemas.microsoft.com/office/drawing/2014/main" val="20001"/>
                    </a:ext>
                  </a:extLst>
                </a:gridCol>
                <a:gridCol w="944299">
                  <a:extLst>
                    <a:ext uri="{9D8B030D-6E8A-4147-A177-3AD203B41FA5}">
                      <a16:colId xmlns:a16="http://schemas.microsoft.com/office/drawing/2014/main" val="20002"/>
                    </a:ext>
                  </a:extLst>
                </a:gridCol>
                <a:gridCol w="974437">
                  <a:extLst>
                    <a:ext uri="{9D8B030D-6E8A-4147-A177-3AD203B41FA5}">
                      <a16:colId xmlns:a16="http://schemas.microsoft.com/office/drawing/2014/main" val="20003"/>
                    </a:ext>
                  </a:extLst>
                </a:gridCol>
                <a:gridCol w="1677637">
                  <a:extLst>
                    <a:ext uri="{9D8B030D-6E8A-4147-A177-3AD203B41FA5}">
                      <a16:colId xmlns:a16="http://schemas.microsoft.com/office/drawing/2014/main" val="20004"/>
                    </a:ext>
                  </a:extLst>
                </a:gridCol>
                <a:gridCol w="1024665">
                  <a:extLst>
                    <a:ext uri="{9D8B030D-6E8A-4147-A177-3AD203B41FA5}">
                      <a16:colId xmlns:a16="http://schemas.microsoft.com/office/drawing/2014/main" val="20005"/>
                    </a:ext>
                  </a:extLst>
                </a:gridCol>
                <a:gridCol w="934254">
                  <a:extLst>
                    <a:ext uri="{9D8B030D-6E8A-4147-A177-3AD203B41FA5}">
                      <a16:colId xmlns:a16="http://schemas.microsoft.com/office/drawing/2014/main" val="20006"/>
                    </a:ext>
                  </a:extLst>
                </a:gridCol>
                <a:gridCol w="1054802">
                  <a:extLst>
                    <a:ext uri="{9D8B030D-6E8A-4147-A177-3AD203B41FA5}">
                      <a16:colId xmlns:a16="http://schemas.microsoft.com/office/drawing/2014/main" val="20007"/>
                    </a:ext>
                  </a:extLst>
                </a:gridCol>
              </a:tblGrid>
              <a:tr h="1371243">
                <a:tc>
                  <a:txBody>
                    <a:bodyPr/>
                    <a:lstStyle/>
                    <a:p>
                      <a:endParaRPr lang="zh-TW" altLang="en-US" sz="2800" dirty="0">
                        <a:latin typeface="微軟正黑體" panose="020B0604030504040204" pitchFamily="34" charset="-120"/>
                        <a:ea typeface="微軟正黑體" panose="020B0604030504040204" pitchFamily="34" charset="-120"/>
                      </a:endParaRPr>
                    </a:p>
                  </a:txBody>
                  <a:tcPr marL="91416" marR="91416" marT="45708" marB="45708"/>
                </a:tc>
                <a:tc>
                  <a:txBody>
                    <a:bodyPr/>
                    <a:lstStyle/>
                    <a:p>
                      <a:endParaRPr lang="zh-TW" altLang="en-US" sz="2800" dirty="0">
                        <a:latin typeface="微軟正黑體" panose="020B0604030504040204" pitchFamily="34" charset="-120"/>
                        <a:ea typeface="微軟正黑體" panose="020B0604030504040204" pitchFamily="34" charset="-120"/>
                      </a:endParaRPr>
                    </a:p>
                  </a:txBody>
                  <a:tcPr marL="91416" marR="91416" marT="45708" marB="45708" anchor="ctr"/>
                </a:tc>
                <a:tc>
                  <a:txBody>
                    <a:bodyPr/>
                    <a:lstStyle/>
                    <a:p>
                      <a:endParaRPr lang="zh-TW" altLang="en-US" sz="2800" dirty="0">
                        <a:latin typeface="微軟正黑體" panose="020B0604030504040204" pitchFamily="34" charset="-120"/>
                        <a:ea typeface="微軟正黑體" panose="020B0604030504040204" pitchFamily="34" charset="-120"/>
                      </a:endParaRPr>
                    </a:p>
                  </a:txBody>
                  <a:tcPr marL="91416" marR="91416" marT="45708" marB="45708" anchor="ctr"/>
                </a:tc>
                <a:tc>
                  <a:txBody>
                    <a:bodyPr/>
                    <a:lstStyle/>
                    <a:p>
                      <a:endParaRPr lang="en-US" altLang="zh-TW" sz="2800" dirty="0">
                        <a:latin typeface="微軟正黑體" panose="020B0604030504040204" pitchFamily="34" charset="-120"/>
                        <a:ea typeface="微軟正黑體" panose="020B0604030504040204" pitchFamily="34" charset="-120"/>
                      </a:endParaRPr>
                    </a:p>
                    <a:p>
                      <a:endParaRPr lang="en-US" altLang="zh-TW" sz="2800" dirty="0">
                        <a:latin typeface="微軟正黑體" panose="020B0604030504040204" pitchFamily="34" charset="-120"/>
                        <a:ea typeface="微軟正黑體" panose="020B0604030504040204" pitchFamily="34" charset="-120"/>
                      </a:endParaRPr>
                    </a:p>
                    <a:p>
                      <a:endParaRPr lang="zh-TW" altLang="en-US" sz="2800" dirty="0">
                        <a:latin typeface="微軟正黑體" panose="020B0604030504040204" pitchFamily="34" charset="-120"/>
                        <a:ea typeface="微軟正黑體" panose="020B0604030504040204" pitchFamily="34" charset="-120"/>
                      </a:endParaRPr>
                    </a:p>
                  </a:txBody>
                  <a:tcPr marL="91416" marR="91416" marT="45708" marB="45708" anchor="ctr"/>
                </a:tc>
                <a:tc>
                  <a:txBody>
                    <a:bodyPr/>
                    <a:lstStyle/>
                    <a:p>
                      <a:endParaRPr lang="zh-TW" altLang="en-US" sz="2800" dirty="0">
                        <a:latin typeface="微軟正黑體" panose="020B0604030504040204" pitchFamily="34" charset="-120"/>
                        <a:ea typeface="微軟正黑體" panose="020B0604030504040204" pitchFamily="34" charset="-120"/>
                      </a:endParaRPr>
                    </a:p>
                  </a:txBody>
                  <a:tcPr marL="91416" marR="91416" marT="45708" marB="45708" anchor="ctr"/>
                </a:tc>
                <a:tc>
                  <a:txBody>
                    <a:bodyPr/>
                    <a:lstStyle/>
                    <a:p>
                      <a:endParaRPr lang="zh-TW" altLang="en-US" sz="2800" dirty="0">
                        <a:latin typeface="微軟正黑體" panose="020B0604030504040204" pitchFamily="34" charset="-120"/>
                        <a:ea typeface="微軟正黑體" panose="020B0604030504040204" pitchFamily="34" charset="-120"/>
                      </a:endParaRPr>
                    </a:p>
                  </a:txBody>
                  <a:tcPr marL="91416" marR="91416" marT="45708" marB="45708" anchor="ctr"/>
                </a:tc>
                <a:tc>
                  <a:txBody>
                    <a:bodyPr/>
                    <a:lstStyle/>
                    <a:p>
                      <a:endParaRPr lang="zh-TW" altLang="en-US" sz="2800" dirty="0">
                        <a:latin typeface="微軟正黑體" panose="020B0604030504040204" pitchFamily="34" charset="-120"/>
                        <a:ea typeface="微軟正黑體" panose="020B0604030504040204" pitchFamily="34" charset="-120"/>
                      </a:endParaRPr>
                    </a:p>
                  </a:txBody>
                  <a:tcPr marL="91416" marR="91416" marT="45708" marB="45708" anchor="ctr"/>
                </a:tc>
                <a:tc>
                  <a:txBody>
                    <a:bodyPr/>
                    <a:lstStyle/>
                    <a:p>
                      <a:endParaRPr lang="zh-TW" altLang="en-US" sz="2800" dirty="0">
                        <a:latin typeface="微軟正黑體" panose="020B0604030504040204" pitchFamily="34" charset="-120"/>
                        <a:ea typeface="微軟正黑體" panose="020B0604030504040204" pitchFamily="34" charset="-120"/>
                      </a:endParaRPr>
                    </a:p>
                  </a:txBody>
                  <a:tcPr marL="91416" marR="91416" marT="45708" marB="45708" anchor="ctr"/>
                </a:tc>
                <a:extLst>
                  <a:ext uri="{0D108BD9-81ED-4DB2-BD59-A6C34878D82A}">
                    <a16:rowId xmlns:a16="http://schemas.microsoft.com/office/drawing/2014/main" val="10000"/>
                  </a:ext>
                </a:extLst>
              </a:tr>
              <a:tr h="1371243">
                <a:tc>
                  <a:txBody>
                    <a:bodyPr/>
                    <a:lstStyle/>
                    <a:p>
                      <a:endParaRPr lang="en-US" altLang="zh-TW" sz="2800" dirty="0">
                        <a:latin typeface="微軟正黑體" panose="020B0604030504040204" pitchFamily="34" charset="-120"/>
                        <a:ea typeface="微軟正黑體" panose="020B0604030504040204" pitchFamily="34" charset="-120"/>
                      </a:endParaRPr>
                    </a:p>
                    <a:p>
                      <a:endParaRPr lang="en-US" altLang="zh-TW" sz="2800" dirty="0">
                        <a:latin typeface="微軟正黑體" panose="020B0604030504040204" pitchFamily="34" charset="-120"/>
                        <a:ea typeface="微軟正黑體" panose="020B0604030504040204" pitchFamily="34" charset="-120"/>
                      </a:endParaRPr>
                    </a:p>
                    <a:p>
                      <a:endParaRPr lang="zh-TW" altLang="en-US" sz="2800" dirty="0">
                        <a:latin typeface="微軟正黑體" panose="020B0604030504040204" pitchFamily="34" charset="-120"/>
                        <a:ea typeface="微軟正黑體" panose="020B0604030504040204" pitchFamily="34" charset="-120"/>
                      </a:endParaRPr>
                    </a:p>
                  </a:txBody>
                  <a:tcPr marL="91416" marR="91416" marT="45708" marB="45708"/>
                </a:tc>
                <a:tc>
                  <a:txBody>
                    <a:bodyPr/>
                    <a:lstStyle/>
                    <a:p>
                      <a:endParaRPr lang="zh-TW" altLang="en-US" sz="2800" dirty="0">
                        <a:latin typeface="微軟正黑體" panose="020B0604030504040204" pitchFamily="34" charset="-120"/>
                        <a:ea typeface="微軟正黑體" panose="020B0604030504040204" pitchFamily="34" charset="-120"/>
                      </a:endParaRPr>
                    </a:p>
                  </a:txBody>
                  <a:tcPr marL="91416" marR="91416" marT="45708" marB="45708"/>
                </a:tc>
                <a:tc>
                  <a:txBody>
                    <a:bodyPr/>
                    <a:lstStyle/>
                    <a:p>
                      <a:endParaRPr lang="zh-TW" altLang="en-US" sz="2800">
                        <a:latin typeface="微軟正黑體" panose="020B0604030504040204" pitchFamily="34" charset="-120"/>
                        <a:ea typeface="微軟正黑體" panose="020B0604030504040204" pitchFamily="34" charset="-120"/>
                      </a:endParaRPr>
                    </a:p>
                  </a:txBody>
                  <a:tcPr marL="91416" marR="91416" marT="45708" marB="45708"/>
                </a:tc>
                <a:tc>
                  <a:txBody>
                    <a:bodyPr/>
                    <a:lstStyle/>
                    <a:p>
                      <a:endParaRPr lang="zh-TW" altLang="en-US" sz="2800" dirty="0">
                        <a:latin typeface="微軟正黑體" panose="020B0604030504040204" pitchFamily="34" charset="-120"/>
                        <a:ea typeface="微軟正黑體" panose="020B0604030504040204" pitchFamily="34" charset="-120"/>
                      </a:endParaRPr>
                    </a:p>
                  </a:txBody>
                  <a:tcPr marL="91416" marR="91416" marT="45708" marB="45708"/>
                </a:tc>
                <a:tc>
                  <a:txBody>
                    <a:bodyPr/>
                    <a:lstStyle/>
                    <a:p>
                      <a:endParaRPr lang="zh-TW" altLang="en-US" sz="2800">
                        <a:latin typeface="微軟正黑體" panose="020B0604030504040204" pitchFamily="34" charset="-120"/>
                        <a:ea typeface="微軟正黑體" panose="020B0604030504040204" pitchFamily="34" charset="-120"/>
                      </a:endParaRPr>
                    </a:p>
                  </a:txBody>
                  <a:tcPr marL="91416" marR="91416" marT="45708" marB="45708"/>
                </a:tc>
                <a:tc>
                  <a:txBody>
                    <a:bodyPr/>
                    <a:lstStyle/>
                    <a:p>
                      <a:endParaRPr lang="zh-TW" altLang="en-US" sz="2800">
                        <a:latin typeface="微軟正黑體" panose="020B0604030504040204" pitchFamily="34" charset="-120"/>
                        <a:ea typeface="微軟正黑體" panose="020B0604030504040204" pitchFamily="34" charset="-120"/>
                      </a:endParaRPr>
                    </a:p>
                  </a:txBody>
                  <a:tcPr marL="91416" marR="91416" marT="45708" marB="45708"/>
                </a:tc>
                <a:tc>
                  <a:txBody>
                    <a:bodyPr/>
                    <a:lstStyle/>
                    <a:p>
                      <a:endParaRPr lang="zh-TW" altLang="en-US" sz="2800">
                        <a:latin typeface="微軟正黑體" panose="020B0604030504040204" pitchFamily="34" charset="-120"/>
                        <a:ea typeface="微軟正黑體" panose="020B0604030504040204" pitchFamily="34" charset="-120"/>
                      </a:endParaRPr>
                    </a:p>
                  </a:txBody>
                  <a:tcPr marL="91416" marR="91416" marT="45708" marB="45708"/>
                </a:tc>
                <a:tc>
                  <a:txBody>
                    <a:bodyPr/>
                    <a:lstStyle/>
                    <a:p>
                      <a:endParaRPr lang="zh-TW" altLang="en-US" sz="2800">
                        <a:latin typeface="微軟正黑體" panose="020B0604030504040204" pitchFamily="34" charset="-120"/>
                        <a:ea typeface="微軟正黑體" panose="020B0604030504040204" pitchFamily="34" charset="-120"/>
                      </a:endParaRPr>
                    </a:p>
                  </a:txBody>
                  <a:tcPr marL="91416" marR="91416" marT="45708" marB="45708"/>
                </a:tc>
                <a:extLst>
                  <a:ext uri="{0D108BD9-81ED-4DB2-BD59-A6C34878D82A}">
                    <a16:rowId xmlns:a16="http://schemas.microsoft.com/office/drawing/2014/main" val="10001"/>
                  </a:ext>
                </a:extLst>
              </a:tr>
              <a:tr h="1371243">
                <a:tc>
                  <a:txBody>
                    <a:bodyPr/>
                    <a:lstStyle/>
                    <a:p>
                      <a:endParaRPr lang="en-US" altLang="zh-TW" sz="2800" b="1" kern="1200" dirty="0">
                        <a:solidFill>
                          <a:srgbClr val="FF0000"/>
                        </a:solidFill>
                        <a:effectLst/>
                        <a:latin typeface="微軟正黑體" panose="020B0604030504040204" pitchFamily="34" charset="-120"/>
                        <a:ea typeface="微軟正黑體" panose="020B0604030504040204" pitchFamily="34" charset="-120"/>
                        <a:cs typeface="+mn-cs"/>
                      </a:endParaRPr>
                    </a:p>
                    <a:p>
                      <a:endParaRPr lang="en-US" altLang="zh-TW" sz="2800" b="1" kern="1200" dirty="0">
                        <a:solidFill>
                          <a:srgbClr val="FF0000"/>
                        </a:solidFill>
                        <a:effectLst/>
                        <a:latin typeface="微軟正黑體" panose="020B0604030504040204" pitchFamily="34" charset="-120"/>
                        <a:ea typeface="微軟正黑體" panose="020B0604030504040204" pitchFamily="34" charset="-120"/>
                        <a:cs typeface="+mn-cs"/>
                      </a:endParaRPr>
                    </a:p>
                    <a:p>
                      <a:endParaRPr lang="zh-TW" altLang="zh-TW" sz="2800" b="1" kern="1200" dirty="0">
                        <a:solidFill>
                          <a:srgbClr val="FF0000"/>
                        </a:solidFill>
                        <a:effectLst/>
                        <a:latin typeface="微軟正黑體" panose="020B0604030504040204" pitchFamily="34" charset="-120"/>
                        <a:ea typeface="微軟正黑體" panose="020B0604030504040204" pitchFamily="34" charset="-120"/>
                        <a:cs typeface="+mn-cs"/>
                      </a:endParaRPr>
                    </a:p>
                  </a:txBody>
                  <a:tcPr marL="91416" marR="91416" marT="45708" marB="45708"/>
                </a:tc>
                <a:tc>
                  <a:txBody>
                    <a:bodyPr/>
                    <a:lstStyle/>
                    <a:p>
                      <a:endParaRPr lang="zh-TW" altLang="en-US" sz="2800" dirty="0">
                        <a:latin typeface="微軟正黑體" panose="020B0604030504040204" pitchFamily="34" charset="-120"/>
                        <a:ea typeface="微軟正黑體" panose="020B0604030504040204" pitchFamily="34" charset="-120"/>
                      </a:endParaRPr>
                    </a:p>
                  </a:txBody>
                  <a:tcPr marL="91416" marR="91416" marT="45708" marB="45708"/>
                </a:tc>
                <a:tc>
                  <a:txBody>
                    <a:bodyPr/>
                    <a:lstStyle/>
                    <a:p>
                      <a:endParaRPr lang="zh-TW" altLang="en-US" sz="2800" dirty="0">
                        <a:latin typeface="微軟正黑體" panose="020B0604030504040204" pitchFamily="34" charset="-120"/>
                        <a:ea typeface="微軟正黑體" panose="020B0604030504040204" pitchFamily="34" charset="-120"/>
                      </a:endParaRPr>
                    </a:p>
                  </a:txBody>
                  <a:tcPr marL="91416" marR="91416" marT="45708" marB="45708"/>
                </a:tc>
                <a:tc>
                  <a:txBody>
                    <a:bodyPr/>
                    <a:lstStyle/>
                    <a:p>
                      <a:endParaRPr lang="zh-TW" altLang="en-US" sz="2800" dirty="0">
                        <a:latin typeface="微軟正黑體" panose="020B0604030504040204" pitchFamily="34" charset="-120"/>
                        <a:ea typeface="微軟正黑體" panose="020B0604030504040204" pitchFamily="34" charset="-120"/>
                      </a:endParaRPr>
                    </a:p>
                  </a:txBody>
                  <a:tcPr marL="91416" marR="91416" marT="45708" marB="45708"/>
                </a:tc>
                <a:tc>
                  <a:txBody>
                    <a:bodyPr/>
                    <a:lstStyle/>
                    <a:p>
                      <a:endParaRPr lang="zh-TW" altLang="en-US" sz="2800" dirty="0">
                        <a:latin typeface="微軟正黑體" panose="020B0604030504040204" pitchFamily="34" charset="-120"/>
                        <a:ea typeface="微軟正黑體" panose="020B0604030504040204" pitchFamily="34" charset="-120"/>
                      </a:endParaRPr>
                    </a:p>
                  </a:txBody>
                  <a:tcPr marL="91416" marR="91416" marT="45708" marB="45708"/>
                </a:tc>
                <a:tc>
                  <a:txBody>
                    <a:bodyPr/>
                    <a:lstStyle/>
                    <a:p>
                      <a:endParaRPr lang="zh-TW" altLang="en-US" sz="2800">
                        <a:latin typeface="微軟正黑體" panose="020B0604030504040204" pitchFamily="34" charset="-120"/>
                        <a:ea typeface="微軟正黑體" panose="020B0604030504040204" pitchFamily="34" charset="-120"/>
                      </a:endParaRPr>
                    </a:p>
                  </a:txBody>
                  <a:tcPr marL="91416" marR="91416" marT="45708" marB="45708"/>
                </a:tc>
                <a:tc>
                  <a:txBody>
                    <a:bodyPr/>
                    <a:lstStyle/>
                    <a:p>
                      <a:endParaRPr lang="zh-TW" altLang="en-US" sz="2800">
                        <a:latin typeface="微軟正黑體" panose="020B0604030504040204" pitchFamily="34" charset="-120"/>
                        <a:ea typeface="微軟正黑體" panose="020B0604030504040204" pitchFamily="34" charset="-120"/>
                      </a:endParaRPr>
                    </a:p>
                  </a:txBody>
                  <a:tcPr marL="91416" marR="91416" marT="45708" marB="45708"/>
                </a:tc>
                <a:tc>
                  <a:txBody>
                    <a:bodyPr/>
                    <a:lstStyle/>
                    <a:p>
                      <a:endParaRPr lang="zh-TW" altLang="en-US" sz="2800">
                        <a:latin typeface="微軟正黑體" panose="020B0604030504040204" pitchFamily="34" charset="-120"/>
                        <a:ea typeface="微軟正黑體" panose="020B0604030504040204" pitchFamily="34" charset="-120"/>
                      </a:endParaRPr>
                    </a:p>
                  </a:txBody>
                  <a:tcPr marL="91416" marR="91416" marT="45708" marB="45708"/>
                </a:tc>
                <a:extLst>
                  <a:ext uri="{0D108BD9-81ED-4DB2-BD59-A6C34878D82A}">
                    <a16:rowId xmlns:a16="http://schemas.microsoft.com/office/drawing/2014/main" val="10002"/>
                  </a:ext>
                </a:extLst>
              </a:tr>
              <a:tr h="1371243">
                <a:tc>
                  <a:txBody>
                    <a:bodyPr/>
                    <a:lstStyle/>
                    <a:p>
                      <a:endParaRPr lang="en-US" altLang="zh-TW" sz="2800" b="1" kern="1200" dirty="0">
                        <a:solidFill>
                          <a:srgbClr val="FF0000"/>
                        </a:solidFill>
                        <a:effectLst/>
                        <a:latin typeface="微軟正黑體" panose="020B0604030504040204" pitchFamily="34" charset="-120"/>
                        <a:ea typeface="微軟正黑體" panose="020B0604030504040204" pitchFamily="34" charset="-120"/>
                        <a:cs typeface="+mn-cs"/>
                      </a:endParaRPr>
                    </a:p>
                    <a:p>
                      <a:endParaRPr lang="en-US" altLang="zh-TW" sz="2800" b="1" kern="1200" dirty="0">
                        <a:solidFill>
                          <a:srgbClr val="FF0000"/>
                        </a:solidFill>
                        <a:effectLst/>
                        <a:latin typeface="微軟正黑體" panose="020B0604030504040204" pitchFamily="34" charset="-120"/>
                        <a:ea typeface="微軟正黑體" panose="020B0604030504040204" pitchFamily="34" charset="-120"/>
                        <a:cs typeface="+mn-cs"/>
                      </a:endParaRPr>
                    </a:p>
                    <a:p>
                      <a:endParaRPr lang="zh-TW" altLang="zh-TW" sz="2800" b="1" kern="1200" dirty="0">
                        <a:solidFill>
                          <a:srgbClr val="FF0000"/>
                        </a:solidFill>
                        <a:effectLst/>
                        <a:latin typeface="微軟正黑體" panose="020B0604030504040204" pitchFamily="34" charset="-120"/>
                        <a:ea typeface="微軟正黑體" panose="020B0604030504040204" pitchFamily="34" charset="-120"/>
                        <a:cs typeface="+mn-cs"/>
                      </a:endParaRPr>
                    </a:p>
                  </a:txBody>
                  <a:tcPr marL="91416" marR="91416" marT="45708" marB="45708"/>
                </a:tc>
                <a:tc>
                  <a:txBody>
                    <a:bodyPr/>
                    <a:lstStyle/>
                    <a:p>
                      <a:endParaRPr lang="zh-TW" altLang="en-US" sz="2800">
                        <a:latin typeface="微軟正黑體" panose="020B0604030504040204" pitchFamily="34" charset="-120"/>
                        <a:ea typeface="微軟正黑體" panose="020B0604030504040204" pitchFamily="34" charset="-120"/>
                      </a:endParaRPr>
                    </a:p>
                  </a:txBody>
                  <a:tcPr marL="91416" marR="91416" marT="45708" marB="45708"/>
                </a:tc>
                <a:tc>
                  <a:txBody>
                    <a:bodyPr/>
                    <a:lstStyle/>
                    <a:p>
                      <a:endParaRPr lang="zh-TW" altLang="en-US" sz="2800">
                        <a:latin typeface="微軟正黑體" panose="020B0604030504040204" pitchFamily="34" charset="-120"/>
                        <a:ea typeface="微軟正黑體" panose="020B0604030504040204" pitchFamily="34" charset="-120"/>
                      </a:endParaRPr>
                    </a:p>
                  </a:txBody>
                  <a:tcPr marL="91416" marR="91416" marT="45708" marB="45708"/>
                </a:tc>
                <a:tc>
                  <a:txBody>
                    <a:bodyPr/>
                    <a:lstStyle/>
                    <a:p>
                      <a:endParaRPr lang="zh-TW" altLang="en-US" sz="2800">
                        <a:latin typeface="微軟正黑體" panose="020B0604030504040204" pitchFamily="34" charset="-120"/>
                        <a:ea typeface="微軟正黑體" panose="020B0604030504040204" pitchFamily="34" charset="-120"/>
                      </a:endParaRPr>
                    </a:p>
                  </a:txBody>
                  <a:tcPr marL="91416" marR="91416" marT="45708" marB="45708"/>
                </a:tc>
                <a:tc>
                  <a:txBody>
                    <a:bodyPr/>
                    <a:lstStyle/>
                    <a:p>
                      <a:endParaRPr lang="zh-TW" altLang="en-US" sz="2800" dirty="0">
                        <a:latin typeface="微軟正黑體" panose="020B0604030504040204" pitchFamily="34" charset="-120"/>
                        <a:ea typeface="微軟正黑體" panose="020B0604030504040204" pitchFamily="34" charset="-120"/>
                      </a:endParaRPr>
                    </a:p>
                  </a:txBody>
                  <a:tcPr marL="91416" marR="91416" marT="45708" marB="45708"/>
                </a:tc>
                <a:tc>
                  <a:txBody>
                    <a:bodyPr/>
                    <a:lstStyle/>
                    <a:p>
                      <a:endParaRPr lang="zh-TW" altLang="en-US" sz="2800" dirty="0">
                        <a:latin typeface="微軟正黑體" panose="020B0604030504040204" pitchFamily="34" charset="-120"/>
                        <a:ea typeface="微軟正黑體" panose="020B0604030504040204" pitchFamily="34" charset="-120"/>
                      </a:endParaRPr>
                    </a:p>
                  </a:txBody>
                  <a:tcPr marL="91416" marR="91416" marT="45708" marB="45708"/>
                </a:tc>
                <a:tc>
                  <a:txBody>
                    <a:bodyPr/>
                    <a:lstStyle/>
                    <a:p>
                      <a:endParaRPr lang="zh-TW" altLang="en-US" sz="2800" dirty="0">
                        <a:latin typeface="微軟正黑體" panose="020B0604030504040204" pitchFamily="34" charset="-120"/>
                        <a:ea typeface="微軟正黑體" panose="020B0604030504040204" pitchFamily="34" charset="-120"/>
                      </a:endParaRPr>
                    </a:p>
                  </a:txBody>
                  <a:tcPr marL="91416" marR="91416" marT="45708" marB="45708"/>
                </a:tc>
                <a:tc>
                  <a:txBody>
                    <a:bodyPr/>
                    <a:lstStyle/>
                    <a:p>
                      <a:endParaRPr lang="zh-TW" altLang="en-US" sz="2800" dirty="0">
                        <a:latin typeface="微軟正黑體" panose="020B0604030504040204" pitchFamily="34" charset="-120"/>
                        <a:ea typeface="微軟正黑體" panose="020B0604030504040204" pitchFamily="34" charset="-120"/>
                      </a:endParaRPr>
                    </a:p>
                  </a:txBody>
                  <a:tcPr marL="91416" marR="91416" marT="45708" marB="45708"/>
                </a:tc>
                <a:extLst>
                  <a:ext uri="{0D108BD9-81ED-4DB2-BD59-A6C34878D82A}">
                    <a16:rowId xmlns:a16="http://schemas.microsoft.com/office/drawing/2014/main" val="10003"/>
                  </a:ext>
                </a:extLst>
              </a:tr>
            </a:tbl>
          </a:graphicData>
        </a:graphic>
      </p:graphicFrame>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996" y="2491229"/>
            <a:ext cx="3089748" cy="4099666"/>
          </a:xfrm>
          <a:prstGeom prst="rect">
            <a:avLst/>
          </a:prstGeom>
        </p:spPr>
      </p:pic>
      <p:pic>
        <p:nvPicPr>
          <p:cNvPr id="7" name="圖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1838" y="1210004"/>
            <a:ext cx="8206115" cy="1392735"/>
          </a:xfrm>
          <a:prstGeom prst="rect">
            <a:avLst/>
          </a:prstGeom>
        </p:spPr>
      </p:pic>
      <p:sp>
        <p:nvSpPr>
          <p:cNvPr id="3" name="文字方塊 2"/>
          <p:cNvSpPr txBox="1"/>
          <p:nvPr/>
        </p:nvSpPr>
        <p:spPr>
          <a:xfrm>
            <a:off x="8793780" y="5733256"/>
            <a:ext cx="971741" cy="461665"/>
          </a:xfrm>
          <a:prstGeom prst="rect">
            <a:avLst/>
          </a:prstGeom>
          <a:solidFill>
            <a:srgbClr val="FFFF00"/>
          </a:solidFill>
        </p:spPr>
        <p:txBody>
          <a:bodyPr wrap="none" rtlCol="0">
            <a:spAutoFit/>
          </a:bodyPr>
          <a:lstStyle/>
          <a:p>
            <a:r>
              <a:rPr lang="zh-TW" altLang="en-US" sz="2400" dirty="0">
                <a:latin typeface="微軟正黑體" panose="020B0604030504040204" pitchFamily="34" charset="-120"/>
                <a:ea typeface="微軟正黑體" panose="020B0604030504040204" pitchFamily="34" charset="-120"/>
              </a:rPr>
              <a:t>第</a:t>
            </a:r>
            <a:r>
              <a:rPr lang="en-US" altLang="zh-TW" sz="2400" dirty="0">
                <a:latin typeface="微軟正黑體" panose="020B0604030504040204" pitchFamily="34" charset="-120"/>
                <a:ea typeface="微軟正黑體" panose="020B0604030504040204" pitchFamily="34" charset="-120"/>
              </a:rPr>
              <a:t>1</a:t>
            </a:r>
            <a:r>
              <a:rPr lang="zh-TW" altLang="en-US" sz="2400" dirty="0">
                <a:latin typeface="微軟正黑體" panose="020B0604030504040204" pitchFamily="34" charset="-120"/>
                <a:ea typeface="微軟正黑體" panose="020B0604030504040204" pitchFamily="34" charset="-120"/>
              </a:rPr>
              <a:t>題</a:t>
            </a:r>
          </a:p>
        </p:txBody>
      </p:sp>
      <p:sp>
        <p:nvSpPr>
          <p:cNvPr id="9" name="文字方塊 8"/>
          <p:cNvSpPr txBox="1"/>
          <p:nvPr/>
        </p:nvSpPr>
        <p:spPr>
          <a:xfrm>
            <a:off x="8758367" y="4371680"/>
            <a:ext cx="971741" cy="461665"/>
          </a:xfrm>
          <a:prstGeom prst="rect">
            <a:avLst/>
          </a:prstGeom>
          <a:solidFill>
            <a:srgbClr val="FFFF00"/>
          </a:solidFill>
        </p:spPr>
        <p:txBody>
          <a:bodyPr wrap="none" rtlCol="0">
            <a:spAutoFit/>
          </a:bodyPr>
          <a:lstStyle/>
          <a:p>
            <a:r>
              <a:rPr lang="zh-TW" altLang="en-US" sz="2400" dirty="0">
                <a:latin typeface="微軟正黑體" panose="020B0604030504040204" pitchFamily="34" charset="-120"/>
                <a:ea typeface="微軟正黑體" panose="020B0604030504040204" pitchFamily="34" charset="-120"/>
              </a:rPr>
              <a:t>第</a:t>
            </a:r>
            <a:r>
              <a:rPr lang="en-US" altLang="zh-TW" sz="2400" dirty="0">
                <a:latin typeface="微軟正黑體" panose="020B0604030504040204" pitchFamily="34" charset="-120"/>
                <a:ea typeface="微軟正黑體" panose="020B0604030504040204" pitchFamily="34" charset="-120"/>
              </a:rPr>
              <a:t>2</a:t>
            </a:r>
            <a:r>
              <a:rPr lang="zh-TW" altLang="en-US" sz="2400" dirty="0">
                <a:latin typeface="微軟正黑體" panose="020B0604030504040204" pitchFamily="34" charset="-120"/>
                <a:ea typeface="微軟正黑體" panose="020B0604030504040204" pitchFamily="34" charset="-120"/>
              </a:rPr>
              <a:t>題</a:t>
            </a:r>
          </a:p>
        </p:txBody>
      </p:sp>
      <p:sp>
        <p:nvSpPr>
          <p:cNvPr id="10" name="文字方塊 9"/>
          <p:cNvSpPr txBox="1"/>
          <p:nvPr/>
        </p:nvSpPr>
        <p:spPr>
          <a:xfrm>
            <a:off x="9765521" y="3025544"/>
            <a:ext cx="971741" cy="461665"/>
          </a:xfrm>
          <a:prstGeom prst="rect">
            <a:avLst/>
          </a:prstGeom>
          <a:solidFill>
            <a:srgbClr val="FFFF00"/>
          </a:solidFill>
        </p:spPr>
        <p:txBody>
          <a:bodyPr wrap="none" rtlCol="0">
            <a:spAutoFit/>
          </a:bodyPr>
          <a:lstStyle/>
          <a:p>
            <a:r>
              <a:rPr lang="zh-TW" altLang="en-US" sz="2400" dirty="0">
                <a:latin typeface="微軟正黑體" panose="020B0604030504040204" pitchFamily="34" charset="-120"/>
                <a:ea typeface="微軟正黑體" panose="020B0604030504040204" pitchFamily="34" charset="-120"/>
              </a:rPr>
              <a:t>第</a:t>
            </a:r>
            <a:r>
              <a:rPr lang="en-US" altLang="zh-TW" sz="2400" dirty="0">
                <a:latin typeface="微軟正黑體" panose="020B0604030504040204" pitchFamily="34" charset="-120"/>
                <a:ea typeface="微軟正黑體" panose="020B0604030504040204" pitchFamily="34" charset="-120"/>
              </a:rPr>
              <a:t>3</a:t>
            </a:r>
            <a:r>
              <a:rPr lang="zh-TW" altLang="en-US" sz="2400" dirty="0">
                <a:latin typeface="微軟正黑體" panose="020B0604030504040204" pitchFamily="34" charset="-120"/>
                <a:ea typeface="微軟正黑體" panose="020B0604030504040204" pitchFamily="34" charset="-120"/>
              </a:rPr>
              <a:t>題</a:t>
            </a:r>
          </a:p>
        </p:txBody>
      </p:sp>
    </p:spTree>
    <p:extLst>
      <p:ext uri="{BB962C8B-B14F-4D97-AF65-F5344CB8AC3E}">
        <p14:creationId xmlns:p14="http://schemas.microsoft.com/office/powerpoint/2010/main" val="2213002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F8DAF7F-9B28-46DC-8048-4B71CB7E6F30}"/>
              </a:ext>
            </a:extLst>
          </p:cNvPr>
          <p:cNvSpPr>
            <a:spLocks noGrp="1"/>
          </p:cNvSpPr>
          <p:nvPr>
            <p:ph type="title"/>
          </p:nvPr>
        </p:nvSpPr>
        <p:spPr/>
        <p:txBody>
          <a:bodyPr/>
          <a:lstStyle/>
          <a:p>
            <a:r>
              <a:rPr lang="zh-TW" altLang="en-US" dirty="0"/>
              <a:t>書面資料修正 </a:t>
            </a:r>
            <a:r>
              <a:rPr lang="en-US" altLang="zh-TW" dirty="0"/>
              <a:t>-2</a:t>
            </a:r>
            <a:endParaRPr lang="zh-TW" altLang="en-US" dirty="0"/>
          </a:p>
        </p:txBody>
      </p:sp>
      <p:sp>
        <p:nvSpPr>
          <p:cNvPr id="3" name="內容版面配置區 2">
            <a:extLst>
              <a:ext uri="{FF2B5EF4-FFF2-40B4-BE49-F238E27FC236}">
                <a16:creationId xmlns:a16="http://schemas.microsoft.com/office/drawing/2014/main" id="{B3354BE8-5F30-4396-A45F-E8F522BB11CE}"/>
              </a:ext>
            </a:extLst>
          </p:cNvPr>
          <p:cNvSpPr>
            <a:spLocks noGrp="1"/>
          </p:cNvSpPr>
          <p:nvPr>
            <p:ph idx="1"/>
          </p:nvPr>
        </p:nvSpPr>
        <p:spPr/>
        <p:txBody>
          <a:bodyPr/>
          <a:lstStyle/>
          <a:p>
            <a:r>
              <a:rPr lang="en-US" altLang="zh-TW" dirty="0"/>
              <a:t>p. 48</a:t>
            </a:r>
            <a:endParaRPr lang="zh-TW" altLang="en-US" dirty="0"/>
          </a:p>
        </p:txBody>
      </p:sp>
      <p:pic>
        <p:nvPicPr>
          <p:cNvPr id="4" name="圖片 3">
            <a:extLst>
              <a:ext uri="{FF2B5EF4-FFF2-40B4-BE49-F238E27FC236}">
                <a16:creationId xmlns:a16="http://schemas.microsoft.com/office/drawing/2014/main" id="{8C2A13E1-8874-46A5-B8ED-B04F3663CE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963544"/>
            <a:ext cx="9297698" cy="3238952"/>
          </a:xfrm>
          <a:prstGeom prst="rect">
            <a:avLst/>
          </a:prstGeom>
        </p:spPr>
      </p:pic>
      <p:cxnSp>
        <p:nvCxnSpPr>
          <p:cNvPr id="5" name="直線接點 4">
            <a:extLst>
              <a:ext uri="{FF2B5EF4-FFF2-40B4-BE49-F238E27FC236}">
                <a16:creationId xmlns:a16="http://schemas.microsoft.com/office/drawing/2014/main" id="{B786CE24-49C1-4B10-99AD-9631CEDF823E}"/>
              </a:ext>
            </a:extLst>
          </p:cNvPr>
          <p:cNvCxnSpPr/>
          <p:nvPr/>
        </p:nvCxnSpPr>
        <p:spPr>
          <a:xfrm>
            <a:off x="8284685" y="3260993"/>
            <a:ext cx="72711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01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6801" y="656152"/>
            <a:ext cx="10615499" cy="735360"/>
          </a:xfrm>
        </p:spPr>
        <p:txBody>
          <a:bodyPr>
            <a:normAutofit/>
          </a:bodyPr>
          <a:lstStyle/>
          <a:p>
            <a:r>
              <a:rPr lang="zh-HK" altLang="zh-TW" sz="3600" b="1" dirty="0"/>
              <a:t>會考篇章閱讀測驗試題</a:t>
            </a:r>
            <a:r>
              <a:rPr lang="zh-TW" altLang="en-US" sz="3600" b="1" dirty="0"/>
              <a:t>題幹類型彙整 </a:t>
            </a:r>
            <a:r>
              <a:rPr lang="en-US" altLang="zh-TW" sz="3600" dirty="0"/>
              <a:t>(pp. 28-31)</a:t>
            </a:r>
            <a:endParaRPr lang="zh-TW" altLang="en-US" sz="3600" dirty="0"/>
          </a:p>
        </p:txBody>
      </p:sp>
      <p:sp>
        <p:nvSpPr>
          <p:cNvPr id="3" name="內容版面配置區 2"/>
          <p:cNvSpPr>
            <a:spLocks noGrp="1"/>
          </p:cNvSpPr>
          <p:nvPr>
            <p:ph idx="1"/>
          </p:nvPr>
        </p:nvSpPr>
        <p:spPr>
          <a:xfrm>
            <a:off x="1066801" y="1597446"/>
            <a:ext cx="9839325" cy="4822404"/>
          </a:xfrm>
        </p:spPr>
        <p:txBody>
          <a:bodyPr>
            <a:normAutofit/>
          </a:bodyPr>
          <a:lstStyle/>
          <a:p>
            <a:pPr>
              <a:spcBef>
                <a:spcPts val="1200"/>
              </a:spcBef>
            </a:pPr>
            <a:r>
              <a:rPr lang="zh-TW" altLang="zh-TW" dirty="0">
                <a:latin typeface="微軟正黑體" panose="020B0604030504040204" pitchFamily="34" charset="-120"/>
                <a:ea typeface="微軟正黑體" panose="020B0604030504040204" pitchFamily="34" charset="-120"/>
              </a:rPr>
              <a:t>依據文本內容「</a:t>
            </a:r>
            <a:r>
              <a:rPr lang="zh-TW" altLang="zh-TW" dirty="0">
                <a:solidFill>
                  <a:srgbClr val="C00000"/>
                </a:solidFill>
                <a:latin typeface="微軟正黑體" panose="020B0604030504040204" pitchFamily="34" charset="-120"/>
                <a:ea typeface="微軟正黑體" panose="020B0604030504040204" pitchFamily="34" charset="-120"/>
              </a:rPr>
              <a:t>延伸推論</a:t>
            </a:r>
            <a:r>
              <a:rPr lang="zh-HK" altLang="zh-TW" dirty="0">
                <a:latin typeface="微軟正黑體" panose="020B0604030504040204" pitchFamily="34" charset="-120"/>
                <a:ea typeface="微軟正黑體" panose="020B0604030504040204" pitchFamily="34" charset="-120"/>
              </a:rPr>
              <a:t>」</a:t>
            </a:r>
            <a:endParaRPr lang="en-US" altLang="zh-HK" dirty="0">
              <a:latin typeface="微軟正黑體" panose="020B0604030504040204" pitchFamily="34" charset="-120"/>
              <a:ea typeface="微軟正黑體" panose="020B0604030504040204" pitchFamily="34" charset="-120"/>
            </a:endParaRPr>
          </a:p>
          <a:p>
            <a:pPr>
              <a:spcBef>
                <a:spcPts val="1200"/>
              </a:spcBef>
            </a:pPr>
            <a:r>
              <a:rPr lang="zh-TW" altLang="zh-TW" dirty="0">
                <a:latin typeface="微軟正黑體" panose="020B0604030504040204" pitchFamily="34" charset="-120"/>
                <a:ea typeface="微軟正黑體" panose="020B0604030504040204" pitchFamily="34" charset="-120"/>
              </a:rPr>
              <a:t>依據文本內容「</a:t>
            </a:r>
            <a:r>
              <a:rPr lang="zh-TW" altLang="zh-TW" b="1" dirty="0">
                <a:solidFill>
                  <a:srgbClr val="C00000"/>
                </a:solidFill>
                <a:latin typeface="微軟正黑體" panose="020B0604030504040204" pitchFamily="34" charset="-120"/>
                <a:ea typeface="微軟正黑體" panose="020B0604030504040204" pitchFamily="34" charset="-120"/>
              </a:rPr>
              <a:t>指出主旨大意與隱含文意</a:t>
            </a:r>
            <a:r>
              <a:rPr lang="zh-HK" altLang="zh-TW" dirty="0">
                <a:latin typeface="微軟正黑體" panose="020B0604030504040204" pitchFamily="34" charset="-120"/>
                <a:ea typeface="微軟正黑體" panose="020B0604030504040204" pitchFamily="34" charset="-120"/>
              </a:rPr>
              <a:t>」</a:t>
            </a:r>
            <a:br>
              <a:rPr lang="en-US" altLang="zh-HK" dirty="0">
                <a:latin typeface="微軟正黑體" panose="020B0604030504040204" pitchFamily="34" charset="-120"/>
                <a:ea typeface="微軟正黑體" panose="020B0604030504040204" pitchFamily="34" charset="-120"/>
              </a:rPr>
            </a:br>
            <a:r>
              <a:rPr lang="en-US" altLang="zh-TW" dirty="0">
                <a:latin typeface="微軟正黑體" panose="020B0604030504040204" pitchFamily="34" charset="-120"/>
                <a:ea typeface="微軟正黑體" panose="020B0604030504040204" pitchFamily="34" charset="-120"/>
              </a:rPr>
              <a:t>(W/H questions)</a:t>
            </a:r>
          </a:p>
          <a:p>
            <a:pPr>
              <a:spcBef>
                <a:spcPts val="1200"/>
              </a:spcBef>
            </a:pPr>
            <a:r>
              <a:rPr lang="zh-TW" altLang="zh-TW" dirty="0">
                <a:latin typeface="微軟正黑體" panose="020B0604030504040204" pitchFamily="34" charset="-120"/>
                <a:ea typeface="微軟正黑體" panose="020B0604030504040204" pitchFamily="34" charset="-120"/>
              </a:rPr>
              <a:t>依據文本內容</a:t>
            </a:r>
            <a:r>
              <a:rPr lang="zh-HK" altLang="zh-TW" dirty="0">
                <a:latin typeface="微軟正黑體" panose="020B0604030504040204" pitchFamily="34" charset="-120"/>
                <a:ea typeface="微軟正黑體" panose="020B0604030504040204" pitchFamily="34" charset="-120"/>
              </a:rPr>
              <a:t>指出</a:t>
            </a:r>
            <a:r>
              <a:rPr lang="zh-TW" altLang="zh-TW" dirty="0">
                <a:latin typeface="微軟正黑體" panose="020B0604030504040204" pitchFamily="34" charset="-120"/>
                <a:ea typeface="微軟正黑體" panose="020B0604030504040204" pitchFamily="34" charset="-120"/>
              </a:rPr>
              <a:t>「</a:t>
            </a:r>
            <a:r>
              <a:rPr lang="zh-TW" altLang="zh-TW" b="1" dirty="0">
                <a:solidFill>
                  <a:srgbClr val="C00000"/>
                </a:solidFill>
                <a:latin typeface="微軟正黑體" panose="020B0604030504040204" pitchFamily="34" charset="-120"/>
                <a:ea typeface="微軟正黑體" panose="020B0604030504040204" pitchFamily="34" charset="-120"/>
              </a:rPr>
              <a:t>主旨</a:t>
            </a:r>
            <a:r>
              <a:rPr lang="en-US" altLang="zh-TW" b="1" dirty="0">
                <a:solidFill>
                  <a:srgbClr val="C00000"/>
                </a:solidFill>
                <a:latin typeface="微軟正黑體" panose="020B0604030504040204" pitchFamily="34" charset="-120"/>
                <a:ea typeface="微軟正黑體" panose="020B0604030504040204" pitchFamily="34" charset="-120"/>
              </a:rPr>
              <a:t>/ Main idea</a:t>
            </a:r>
            <a:r>
              <a:rPr lang="zh-HK" altLang="zh-TW" dirty="0">
                <a:solidFill>
                  <a:srgbClr val="C00000"/>
                </a:solidFill>
                <a:latin typeface="微軟正黑體" panose="020B0604030504040204" pitchFamily="34" charset="-120"/>
                <a:ea typeface="微軟正黑體" panose="020B0604030504040204" pitchFamily="34" charset="-120"/>
              </a:rPr>
              <a:t>或細節</a:t>
            </a:r>
            <a:r>
              <a:rPr lang="zh-HK" altLang="zh-TW" dirty="0">
                <a:latin typeface="微軟正黑體" panose="020B0604030504040204" pitchFamily="34" charset="-120"/>
                <a:ea typeface="微軟正黑體" panose="020B0604030504040204" pitchFamily="34" charset="-120"/>
              </a:rPr>
              <a:t>」</a:t>
            </a:r>
            <a:br>
              <a:rPr lang="en-US" altLang="zh-TW" dirty="0">
                <a:latin typeface="微軟正黑體" panose="020B0604030504040204" pitchFamily="34" charset="-120"/>
                <a:ea typeface="微軟正黑體" panose="020B0604030504040204" pitchFamily="34" charset="-120"/>
              </a:rPr>
            </a:br>
            <a:r>
              <a:rPr lang="en-US" altLang="zh-TW" dirty="0">
                <a:latin typeface="微軟正黑體" panose="020B0604030504040204" pitchFamily="34" charset="-120"/>
                <a:ea typeface="微軟正黑體" panose="020B0604030504040204" pitchFamily="34" charset="-120"/>
              </a:rPr>
              <a:t>((most likely) learn from/about…know from…about.. )</a:t>
            </a:r>
          </a:p>
          <a:p>
            <a:pPr>
              <a:spcBef>
                <a:spcPts val="1200"/>
              </a:spcBef>
            </a:pPr>
            <a:r>
              <a:rPr lang="zh-TW" altLang="en-US" dirty="0">
                <a:latin typeface="微軟正黑體" panose="020B0604030504040204" pitchFamily="34" charset="-120"/>
                <a:ea typeface="微軟正黑體" panose="020B0604030504040204" pitchFamily="34" charset="-120"/>
              </a:rPr>
              <a:t>猜字義</a:t>
            </a:r>
            <a:endParaRPr lang="en-US" altLang="zh-TW" dirty="0">
              <a:latin typeface="微軟正黑體" panose="020B0604030504040204" pitchFamily="34" charset="-120"/>
              <a:ea typeface="微軟正黑體" panose="020B0604030504040204" pitchFamily="34" charset="-120"/>
            </a:endParaRPr>
          </a:p>
          <a:p>
            <a:pPr>
              <a:spcBef>
                <a:spcPts val="1200"/>
              </a:spcBef>
            </a:pPr>
            <a:r>
              <a:rPr lang="zh-TW" altLang="zh-TW" dirty="0">
                <a:latin typeface="微軟正黑體" panose="020B0604030504040204" pitchFamily="34" charset="-120"/>
                <a:ea typeface="微軟正黑體" panose="020B0604030504040204" pitchFamily="34" charset="-120"/>
              </a:rPr>
              <a:t>能指出篇章中跨句群的</a:t>
            </a:r>
            <a:r>
              <a:rPr lang="zh-TW" altLang="zh-TW" dirty="0">
                <a:solidFill>
                  <a:srgbClr val="C00000"/>
                </a:solidFill>
                <a:latin typeface="微軟正黑體" panose="020B0604030504040204" pitchFamily="34" charset="-120"/>
                <a:ea typeface="微軟正黑體" panose="020B0604030504040204" pitchFamily="34" charset="-120"/>
              </a:rPr>
              <a:t>連貫標記及其意義或功能</a:t>
            </a:r>
            <a:br>
              <a:rPr lang="en-US" altLang="zh-TW" dirty="0">
                <a:solidFill>
                  <a:srgbClr val="FFFF00"/>
                </a:solidFill>
                <a:latin typeface="微軟正黑體" panose="020B0604030504040204" pitchFamily="34" charset="-120"/>
                <a:ea typeface="微軟正黑體" panose="020B0604030504040204" pitchFamily="34" charset="-120"/>
              </a:rPr>
            </a:br>
            <a:r>
              <a:rPr lang="en-US" altLang="zh-TW"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代名詞</a:t>
            </a:r>
            <a:r>
              <a:rPr lang="en-US" altLang="zh-TW" dirty="0">
                <a:latin typeface="微軟正黑體" panose="020B0604030504040204" pitchFamily="34" charset="-120"/>
                <a:ea typeface="微軟正黑體" panose="020B0604030504040204" pitchFamily="34" charset="-120"/>
              </a:rPr>
              <a:t>it/</a:t>
            </a:r>
            <a:r>
              <a:rPr lang="zh-TW" altLang="zh-TW" dirty="0">
                <a:latin typeface="微軟正黑體" panose="020B0604030504040204" pitchFamily="34" charset="-120"/>
                <a:ea typeface="微軟正黑體" panose="020B0604030504040204" pitchFamily="34" charset="-120"/>
              </a:rPr>
              <a:t>其他名詞</a:t>
            </a:r>
            <a:r>
              <a:rPr lang="en-US" altLang="zh-TW" dirty="0">
                <a:latin typeface="微軟正黑體" panose="020B0604030504040204" pitchFamily="34" charset="-120"/>
                <a:ea typeface="微軟正黑體" panose="020B0604030504040204" pitchFamily="34" charset="-120"/>
              </a:rPr>
              <a:t>)</a:t>
            </a:r>
          </a:p>
          <a:p>
            <a:pPr>
              <a:spcBef>
                <a:spcPts val="1200"/>
              </a:spcBef>
            </a:pPr>
            <a:r>
              <a:rPr lang="zh-TW" altLang="zh-TW" dirty="0">
                <a:latin typeface="微軟正黑體" panose="020B0604030504040204" pitchFamily="34" charset="-120"/>
                <a:ea typeface="微軟正黑體" panose="020B0604030504040204" pitchFamily="34" charset="-120"/>
              </a:rPr>
              <a:t>計算題</a:t>
            </a:r>
            <a:r>
              <a:rPr lang="en-US" altLang="zh-TW" dirty="0">
                <a:latin typeface="微軟正黑體" panose="020B0604030504040204" pitchFamily="34" charset="-120"/>
                <a:ea typeface="微軟正黑體" panose="020B0604030504040204" pitchFamily="34" charset="-120"/>
              </a:rPr>
              <a:t> (price/ time/weight/distance…)</a:t>
            </a:r>
            <a:endParaRPr lang="zh-TW" altLang="en-US" dirty="0">
              <a:latin typeface="微軟正黑體" panose="020B0604030504040204" pitchFamily="34" charset="-120"/>
              <a:ea typeface="微軟正黑體" panose="020B0604030504040204" pitchFamily="34" charset="-120"/>
            </a:endParaRPr>
          </a:p>
        </p:txBody>
      </p:sp>
      <p:sp>
        <p:nvSpPr>
          <p:cNvPr id="7" name="圓角矩形 6"/>
          <p:cNvSpPr/>
          <p:nvPr/>
        </p:nvSpPr>
        <p:spPr>
          <a:xfrm>
            <a:off x="6096000" y="1297843"/>
            <a:ext cx="5976664" cy="1008112"/>
          </a:xfrm>
          <a:prstGeom prst="roundRect">
            <a:avLst/>
          </a:prstGeom>
          <a:solidFill>
            <a:srgbClr val="FFFF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3200" dirty="0">
                <a:solidFill>
                  <a:srgbClr val="0000FF"/>
                </a:solidFill>
                <a:latin typeface="標楷體" panose="03000509000000000000" pitchFamily="65" charset="-120"/>
                <a:ea typeface="標楷體" panose="03000509000000000000" pitchFamily="65" charset="-120"/>
              </a:rPr>
              <a:t>對照九年級閱讀能力表現標準，看看考了哪些能力？</a:t>
            </a:r>
          </a:p>
        </p:txBody>
      </p:sp>
    </p:spTree>
    <p:extLst>
      <p:ext uri="{BB962C8B-B14F-4D97-AF65-F5344CB8AC3E}">
        <p14:creationId xmlns:p14="http://schemas.microsoft.com/office/powerpoint/2010/main" val="148725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81025" y="419100"/>
            <a:ext cx="9133730" cy="927919"/>
          </a:xfrm>
        </p:spPr>
        <p:txBody>
          <a:bodyPr/>
          <a:lstStyle/>
          <a:p>
            <a:pPr lvl="0"/>
            <a:r>
              <a:rPr lang="zh-HK" altLang="zh-TW" sz="3200" b="1" dirty="0"/>
              <a:t>「整合」和「擷取」訊息的區別：</a:t>
            </a:r>
            <a:endParaRPr lang="zh-TW" altLang="zh-TW" sz="3200" b="1" dirty="0"/>
          </a:p>
        </p:txBody>
      </p:sp>
      <p:sp>
        <p:nvSpPr>
          <p:cNvPr id="3" name="內容版面配置區 2"/>
          <p:cNvSpPr>
            <a:spLocks noGrp="1"/>
          </p:cNvSpPr>
          <p:nvPr>
            <p:ph idx="1"/>
          </p:nvPr>
        </p:nvSpPr>
        <p:spPr>
          <a:xfrm>
            <a:off x="581025" y="1485900"/>
            <a:ext cx="10915650" cy="4953000"/>
          </a:xfrm>
        </p:spPr>
        <p:txBody>
          <a:bodyPr>
            <a:normAutofit/>
          </a:bodyPr>
          <a:lstStyle/>
          <a:p>
            <a:pPr marL="354013" indent="-342900"/>
            <a:r>
              <a:rPr lang="zh-HK" altLang="zh-TW" sz="2400" dirty="0"/>
              <a:t>「</a:t>
            </a:r>
            <a:r>
              <a:rPr lang="zh-HK" altLang="zh-TW" sz="2400" b="1" dirty="0">
                <a:solidFill>
                  <a:srgbClr val="FF0000"/>
                </a:solidFill>
              </a:rPr>
              <a:t>整合</a:t>
            </a:r>
            <a:r>
              <a:rPr lang="zh-HK" altLang="zh-TW" sz="2400" dirty="0"/>
              <a:t>」：需多個線索合起來才可得出答案，</a:t>
            </a:r>
            <a:r>
              <a:rPr lang="zh-HK" altLang="zh-TW" sz="2400" b="1" dirty="0">
                <a:solidFill>
                  <a:srgbClr val="FF0000"/>
                </a:solidFill>
              </a:rPr>
              <a:t>缺一不可</a:t>
            </a:r>
            <a:r>
              <a:rPr lang="zh-HK" altLang="zh-TW" sz="2400" dirty="0"/>
              <a:t>。故整合常不是只有加起來，而是</a:t>
            </a:r>
            <a:r>
              <a:rPr lang="en-US" altLang="zh-TW" sz="2400" b="1" dirty="0">
                <a:solidFill>
                  <a:srgbClr val="C00000"/>
                </a:solidFill>
              </a:rPr>
              <a:t>1+1&gt;2</a:t>
            </a:r>
            <a:r>
              <a:rPr lang="zh-HK" altLang="zh-TW" sz="2400" dirty="0"/>
              <a:t>。</a:t>
            </a:r>
            <a:endParaRPr lang="en-US" altLang="zh-HK" sz="2400" dirty="0"/>
          </a:p>
          <a:p>
            <a:pPr marL="542925" indent="0">
              <a:buNone/>
            </a:pPr>
            <a:r>
              <a:rPr lang="en-US" altLang="zh-TW" sz="2400" dirty="0"/>
              <a:t>--</a:t>
            </a:r>
            <a:r>
              <a:rPr lang="zh-HK" altLang="zh-TW" sz="2400" dirty="0"/>
              <a:t>選擇題中，如果有選項需多個線索合起來才可知對錯，也許就較偏整合。</a:t>
            </a:r>
            <a:endParaRPr lang="en-US" altLang="zh-HK" sz="2400" dirty="0"/>
          </a:p>
          <a:p>
            <a:pPr marL="342900" indent="-342900">
              <a:spcBef>
                <a:spcPts val="2400"/>
              </a:spcBef>
            </a:pPr>
            <a:r>
              <a:rPr lang="zh-HK" altLang="zh-TW" sz="2400" dirty="0"/>
              <a:t>「</a:t>
            </a:r>
            <a:r>
              <a:rPr lang="zh-HK" altLang="zh-TW" sz="2400" b="1" dirty="0">
                <a:solidFill>
                  <a:srgbClr val="FF0000"/>
                </a:solidFill>
              </a:rPr>
              <a:t>擷取</a:t>
            </a:r>
            <a:r>
              <a:rPr lang="zh-HK" altLang="zh-TW" sz="2400" dirty="0"/>
              <a:t>」：在文本中，可以得出答案的線索很多，但其實</a:t>
            </a:r>
            <a:r>
              <a:rPr lang="zh-HK" altLang="zh-TW" sz="2400" b="1" dirty="0">
                <a:solidFill>
                  <a:srgbClr val="FF0000"/>
                </a:solidFill>
              </a:rPr>
              <a:t>任一個</a:t>
            </a:r>
            <a:r>
              <a:rPr lang="zh-HK" altLang="zh-TW" sz="2400" dirty="0">
                <a:solidFill>
                  <a:srgbClr val="FF0000"/>
                </a:solidFill>
              </a:rPr>
              <a:t>線索就可以答題</a:t>
            </a:r>
            <a:r>
              <a:rPr lang="zh-HK" altLang="zh-TW" sz="2400" dirty="0"/>
              <a:t>，這是擷取。</a:t>
            </a:r>
            <a:endParaRPr lang="zh-TW" altLang="zh-TW" sz="2400" dirty="0"/>
          </a:p>
          <a:p>
            <a:pPr marL="809625" indent="-266700">
              <a:buNone/>
            </a:pPr>
            <a:r>
              <a:rPr lang="en-US" altLang="zh-TW" sz="2400" dirty="0"/>
              <a:t>--</a:t>
            </a:r>
            <a:r>
              <a:rPr lang="zh-HK" altLang="zh-TW" sz="2400" dirty="0"/>
              <a:t>選擇題中，</a:t>
            </a:r>
            <a:r>
              <a:rPr lang="zh-HK" altLang="zh-TW" sz="2400" dirty="0">
                <a:solidFill>
                  <a:srgbClr val="0000FF"/>
                </a:solidFill>
              </a:rPr>
              <a:t>四個選項個別都只要單一線索，這是</a:t>
            </a:r>
            <a:r>
              <a:rPr lang="zh-HK" altLang="zh-TW" sz="2400" b="1" dirty="0">
                <a:solidFill>
                  <a:srgbClr val="0000FF"/>
                </a:solidFill>
              </a:rPr>
              <a:t>擷取</a:t>
            </a:r>
            <a:r>
              <a:rPr lang="zh-HK" altLang="zh-TW" sz="2400" dirty="0"/>
              <a:t>，但</a:t>
            </a:r>
            <a:r>
              <a:rPr lang="zh-HK" altLang="zh-TW" sz="2400" u="sng" dirty="0"/>
              <a:t>盡量還是要四個選項有某個共同方向</a:t>
            </a:r>
            <a:r>
              <a:rPr lang="zh-HK" altLang="zh-TW" sz="2400" dirty="0"/>
              <a:t>。</a:t>
            </a:r>
            <a:endParaRPr lang="zh-TW" altLang="zh-TW" sz="2400" dirty="0"/>
          </a:p>
          <a:p>
            <a:endParaRPr lang="zh-TW" altLang="en-US" dirty="0"/>
          </a:p>
        </p:txBody>
      </p:sp>
      <p:sp>
        <p:nvSpPr>
          <p:cNvPr id="4" name="圓角矩形 3"/>
          <p:cNvSpPr/>
          <p:nvPr/>
        </p:nvSpPr>
        <p:spPr>
          <a:xfrm>
            <a:off x="2908454" y="4848317"/>
            <a:ext cx="7320873" cy="93377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a:solidFill>
                  <a:srgbClr val="002060"/>
                </a:solidFill>
                <a:latin typeface="標楷體" panose="03000509000000000000" pitchFamily="65" charset="-120"/>
                <a:ea typeface="標楷體" panose="03000509000000000000" pitchFamily="65" charset="-120"/>
              </a:rPr>
              <a:t>所以「整合」的等級比「擷取」高</a:t>
            </a:r>
          </a:p>
        </p:txBody>
      </p:sp>
    </p:spTree>
    <p:extLst>
      <p:ext uri="{BB962C8B-B14F-4D97-AF65-F5344CB8AC3E}">
        <p14:creationId xmlns:p14="http://schemas.microsoft.com/office/powerpoint/2010/main" val="98552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1+#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23925" y="540774"/>
            <a:ext cx="9133730" cy="771560"/>
          </a:xfrm>
        </p:spPr>
        <p:txBody>
          <a:bodyPr/>
          <a:lstStyle/>
          <a:p>
            <a:r>
              <a:rPr lang="zh-TW" altLang="en-US" sz="3200" b="1" dirty="0"/>
              <a:t>閱讀能力</a:t>
            </a:r>
            <a:r>
              <a:rPr lang="zh-TW" altLang="en-US" sz="3200" b="1" u="dbl" dirty="0"/>
              <a:t>篇章</a:t>
            </a:r>
            <a:r>
              <a:rPr lang="zh-TW" altLang="en-US" sz="3200" b="1" dirty="0"/>
              <a:t>評量編寫注意事項：</a:t>
            </a:r>
            <a:endParaRPr lang="zh-TW" altLang="en-US" b="1" dirty="0"/>
          </a:p>
        </p:txBody>
      </p:sp>
      <p:sp>
        <p:nvSpPr>
          <p:cNvPr id="3" name="內容版面配置區 2"/>
          <p:cNvSpPr>
            <a:spLocks noGrp="1"/>
          </p:cNvSpPr>
          <p:nvPr>
            <p:ph idx="1"/>
          </p:nvPr>
        </p:nvSpPr>
        <p:spPr>
          <a:xfrm>
            <a:off x="923925" y="1485900"/>
            <a:ext cx="10429875" cy="2438400"/>
          </a:xfrm>
        </p:spPr>
        <p:txBody>
          <a:bodyPr>
            <a:normAutofit/>
          </a:bodyPr>
          <a:lstStyle/>
          <a:p>
            <a:pPr>
              <a:spcBef>
                <a:spcPts val="1200"/>
              </a:spcBef>
            </a:pPr>
            <a:r>
              <a:rPr lang="zh-TW" altLang="en-US" sz="2400" u="sng" dirty="0">
                <a:solidFill>
                  <a:srgbClr val="FF0000"/>
                </a:solidFill>
              </a:rPr>
              <a:t>不完形</a:t>
            </a:r>
            <a:r>
              <a:rPr lang="zh-HK" altLang="zh-TW" sz="2400" u="sng" dirty="0"/>
              <a:t>克漏字與</a:t>
            </a:r>
            <a:r>
              <a:rPr lang="zh-TW" altLang="en-US" sz="2400" u="sng" dirty="0">
                <a:solidFill>
                  <a:srgbClr val="FF0000"/>
                </a:solidFill>
              </a:rPr>
              <a:t>完形整篇</a:t>
            </a:r>
            <a:r>
              <a:rPr lang="zh-HK" altLang="zh-TW" sz="2400" u="sng" dirty="0"/>
              <a:t>閱讀測驗不能混在一起</a:t>
            </a:r>
            <a:r>
              <a:rPr lang="zh-HK" altLang="zh-TW" sz="2400" dirty="0"/>
              <a:t>。即在同一題組題中，只能擇一為評量</a:t>
            </a:r>
            <a:r>
              <a:rPr lang="zh-TW" altLang="en-US" sz="2400" dirty="0">
                <a:solidFill>
                  <a:srgbClr val="FF0000"/>
                </a:solidFill>
              </a:rPr>
              <a:t>題型</a:t>
            </a:r>
            <a:r>
              <a:rPr lang="zh-HK" altLang="zh-TW" sz="2400" dirty="0"/>
              <a:t>。</a:t>
            </a:r>
            <a:endParaRPr lang="zh-TW" altLang="en-US" sz="2400" dirty="0"/>
          </a:p>
          <a:p>
            <a:pPr>
              <a:spcBef>
                <a:spcPts val="1200"/>
              </a:spcBef>
            </a:pPr>
            <a:r>
              <a:rPr lang="zh-HK" altLang="zh-TW" sz="2400" dirty="0"/>
              <a:t>題組搭配題數以文長及設計而定，大概</a:t>
            </a:r>
            <a:r>
              <a:rPr lang="en-US" altLang="zh-TW" sz="2400" dirty="0"/>
              <a:t>40-60</a:t>
            </a:r>
            <a:r>
              <a:rPr lang="zh-HK" altLang="zh-TW" sz="2400" dirty="0"/>
              <a:t>字出一題，才不會重複造成提示或沒考到內容而浪費文本。</a:t>
            </a:r>
            <a:endParaRPr lang="en-US" altLang="zh-HK" sz="2400" dirty="0"/>
          </a:p>
          <a:p>
            <a:pPr>
              <a:spcBef>
                <a:spcPts val="1200"/>
              </a:spcBef>
            </a:pPr>
            <a:r>
              <a:rPr lang="zh-HK" altLang="zh-TW" sz="2400" dirty="0"/>
              <a:t>文本中，</a:t>
            </a:r>
            <a:r>
              <a:rPr lang="zh-TW" altLang="zh-TW" sz="2400" dirty="0"/>
              <a:t>未學過的單字，以不超過 </a:t>
            </a:r>
            <a:r>
              <a:rPr lang="en-US" altLang="zh-TW" sz="2400" b="1" dirty="0"/>
              <a:t>3 </a:t>
            </a:r>
            <a:r>
              <a:rPr lang="zh-TW" altLang="zh-TW" sz="2400" dirty="0"/>
              <a:t>個為原則</a:t>
            </a:r>
            <a:r>
              <a:rPr lang="zh-TW" altLang="en-US" sz="2400" dirty="0"/>
              <a:t>。</a:t>
            </a:r>
            <a:endParaRPr lang="en-US" altLang="zh-TW" sz="2400" dirty="0"/>
          </a:p>
          <a:p>
            <a:endParaRPr lang="en-US" altLang="zh-TW" sz="2400" dirty="0"/>
          </a:p>
          <a:p>
            <a:endParaRPr lang="en-US" altLang="zh-HK" sz="2400" dirty="0"/>
          </a:p>
        </p:txBody>
      </p:sp>
      <p:sp>
        <p:nvSpPr>
          <p:cNvPr id="5" name="圓角矩形 4"/>
          <p:cNvSpPr/>
          <p:nvPr/>
        </p:nvSpPr>
        <p:spPr>
          <a:xfrm>
            <a:off x="1361613" y="3816145"/>
            <a:ext cx="9829800" cy="111442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zh-TW" sz="2400" dirty="0">
                <a:latin typeface="微軟正黑體" panose="020B0604030504040204" pitchFamily="34" charset="-120"/>
                <a:ea typeface="微軟正黑體" panose="020B0604030504040204" pitchFamily="34" charset="-120"/>
              </a:rPr>
              <a:t>選文單字給中文，還</a:t>
            </a:r>
            <a:r>
              <a:rPr lang="zh-TW" altLang="zh-TW" sz="2400" b="1" u="dbl" dirty="0">
                <a:solidFill>
                  <a:srgbClr val="FFFF00"/>
                </a:solidFill>
                <a:latin typeface="微軟正黑體" panose="020B0604030504040204" pitchFamily="34" charset="-120"/>
                <a:ea typeface="微軟正黑體" panose="020B0604030504040204" pitchFamily="34" charset="-120"/>
              </a:rPr>
              <a:t>須考慮不能是影響關鍵文意理解的字彙</a:t>
            </a:r>
            <a:r>
              <a:rPr lang="zh-TW" altLang="zh-TW" sz="2400" u="sng" dirty="0">
                <a:latin typeface="微軟正黑體" panose="020B0604030504040204" pitchFamily="34" charset="-120"/>
                <a:ea typeface="微軟正黑體" panose="020B0604030504040204" pitchFamily="34" charset="-120"/>
              </a:rPr>
              <a:t>，否則會影響英文閱讀評量效度</a:t>
            </a:r>
            <a:r>
              <a:rPr lang="en-US" altLang="zh-TW" sz="2400" u="sng"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造成英文閱讀測驗卻可借助中文註解答題</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923925" y="5153025"/>
            <a:ext cx="8658139" cy="461665"/>
          </a:xfrm>
          <a:prstGeom prst="rect">
            <a:avLst/>
          </a:prstGeom>
          <a:noFill/>
        </p:spPr>
        <p:txBody>
          <a:bodyPr wrap="none" rtlCol="0">
            <a:spAutoFit/>
          </a:bodyPr>
          <a:lstStyle/>
          <a:p>
            <a:pPr marL="285750" indent="-285750">
              <a:buFont typeface="Arial" panose="020B0604020202020204" pitchFamily="34" charset="0"/>
              <a:buChar char="•"/>
            </a:pPr>
            <a:r>
              <a:rPr lang="zh-TW" altLang="zh-TW" sz="2400" b="1" dirty="0">
                <a:latin typeface="微軟正黑體" panose="020B0604030504040204" pitchFamily="34" charset="-120"/>
                <a:ea typeface="微軟正黑體" panose="020B0604030504040204" pitchFamily="34" charset="-120"/>
              </a:rPr>
              <a:t>題幹</a:t>
            </a:r>
            <a:r>
              <a:rPr lang="zh-TW" altLang="zh-TW" sz="2400" dirty="0">
                <a:latin typeface="微軟正黑體" panose="020B0604030504040204" pitchFamily="34" charset="-120"/>
                <a:ea typeface="微軟正黑體" panose="020B0604030504040204" pitchFamily="34" charset="-120"/>
              </a:rPr>
              <a:t>則只能給</a:t>
            </a:r>
            <a:r>
              <a:rPr lang="en-US" altLang="zh-TW" sz="2400" b="1" dirty="0">
                <a:latin typeface="微軟正黑體" panose="020B0604030504040204" pitchFamily="34" charset="-120"/>
                <a:ea typeface="微軟正黑體" panose="020B0604030504040204" pitchFamily="34" charset="-120"/>
              </a:rPr>
              <a:t>1</a:t>
            </a:r>
            <a:r>
              <a:rPr lang="zh-TW" altLang="zh-TW" sz="2400" dirty="0">
                <a:latin typeface="微軟正黑體" panose="020B0604030504040204" pitchFamily="34" charset="-120"/>
                <a:ea typeface="微軟正黑體" panose="020B0604030504040204" pitchFamily="34" charset="-120"/>
              </a:rPr>
              <a:t>個中文，並要確保學生看得懂問題要問什麼。</a:t>
            </a:r>
            <a:endParaRPr lang="zh-TW" altLang="en-US" sz="2400" dirty="0">
              <a:latin typeface="微軟正黑體" panose="020B0604030504040204" pitchFamily="34" charset="-120"/>
              <a:ea typeface="微軟正黑體" panose="020B0604030504040204" pitchFamily="34" charset="-120"/>
            </a:endParaRPr>
          </a:p>
        </p:txBody>
      </p:sp>
      <p:sp>
        <p:nvSpPr>
          <p:cNvPr id="7" name="文字方塊 6">
            <a:extLst>
              <a:ext uri="{FF2B5EF4-FFF2-40B4-BE49-F238E27FC236}">
                <a16:creationId xmlns:a16="http://schemas.microsoft.com/office/drawing/2014/main" id="{B6D86515-7A6D-4155-BC1C-F332AE4C598E}"/>
              </a:ext>
            </a:extLst>
          </p:cNvPr>
          <p:cNvSpPr txBox="1"/>
          <p:nvPr/>
        </p:nvSpPr>
        <p:spPr>
          <a:xfrm>
            <a:off x="923924" y="5697629"/>
            <a:ext cx="3858749" cy="461665"/>
          </a:xfrm>
          <a:prstGeom prst="rect">
            <a:avLst/>
          </a:prstGeom>
          <a:noFill/>
        </p:spPr>
        <p:txBody>
          <a:bodyPr wrap="none" rtlCol="0">
            <a:spAutoFit/>
          </a:bodyPr>
          <a:lstStyle/>
          <a:p>
            <a:pPr marL="285750" indent="-285750">
              <a:buFont typeface="Arial" panose="020B0604020202020204" pitchFamily="34" charset="0"/>
              <a:buChar char="•"/>
            </a:pPr>
            <a:r>
              <a:rPr lang="zh-TW" altLang="en-US" sz="2400" b="1" dirty="0">
                <a:latin typeface="微軟正黑體" panose="020B0604030504040204" pitchFamily="34" charset="-120"/>
                <a:ea typeface="微軟正黑體" panose="020B0604030504040204" pitchFamily="34" charset="-120"/>
              </a:rPr>
              <a:t>選項</a:t>
            </a:r>
            <a:r>
              <a:rPr lang="zh-TW" altLang="en-US" sz="2400" dirty="0">
                <a:latin typeface="微軟正黑體" panose="020B0604030504040204" pitchFamily="34" charset="-120"/>
                <a:ea typeface="微軟正黑體" panose="020B0604030504040204" pitchFamily="34" charset="-120"/>
              </a:rPr>
              <a:t>裡</a:t>
            </a:r>
            <a:r>
              <a:rPr lang="zh-TW" altLang="en-US" sz="2400" dirty="0">
                <a:solidFill>
                  <a:srgbClr val="FF0000"/>
                </a:solidFill>
                <a:latin typeface="微軟正黑體" panose="020B0604030504040204" pitchFamily="34" charset="-120"/>
                <a:ea typeface="微軟正黑體" panose="020B0604030504040204" pitchFamily="34" charset="-120"/>
              </a:rPr>
              <a:t>不能有</a:t>
            </a:r>
            <a:r>
              <a:rPr lang="zh-TW" altLang="en-US" sz="2400" dirty="0">
                <a:latin typeface="微軟正黑體" panose="020B0604030504040204" pitchFamily="34" charset="-120"/>
                <a:ea typeface="微軟正黑體" panose="020B0604030504040204" pitchFamily="34" charset="-120"/>
              </a:rPr>
              <a:t>中文提示</a:t>
            </a:r>
            <a:r>
              <a:rPr lang="zh-TW" altLang="zh-TW" sz="2400" dirty="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12232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04900" y="668593"/>
            <a:ext cx="9133730" cy="682818"/>
          </a:xfrm>
        </p:spPr>
        <p:txBody>
          <a:bodyPr>
            <a:normAutofit/>
          </a:bodyPr>
          <a:lstStyle/>
          <a:p>
            <a:r>
              <a:rPr lang="zh-TW" altLang="zh-TW" sz="3600" b="1" dirty="0"/>
              <a:t>命題原則檢核表</a:t>
            </a:r>
            <a:r>
              <a:rPr lang="en-US" altLang="zh-TW" sz="3600" b="1" dirty="0"/>
              <a:t> 1 – </a:t>
            </a:r>
            <a:r>
              <a:rPr lang="en-US" altLang="zh-TW" sz="3200" b="1" dirty="0"/>
              <a:t>(</a:t>
            </a:r>
            <a:r>
              <a:rPr lang="zh-TW" altLang="en-US" sz="3200" b="1" dirty="0"/>
              <a:t>命題的指導原則</a:t>
            </a:r>
            <a:r>
              <a:rPr lang="en-US" altLang="zh-TW" sz="3200" b="1" dirty="0"/>
              <a:t>) </a:t>
            </a:r>
            <a:r>
              <a:rPr lang="en-US" altLang="zh-TW" sz="3200" dirty="0"/>
              <a:t>(p. 32)</a:t>
            </a:r>
            <a:endParaRPr lang="zh-TW" altLang="en-US" sz="3200" dirty="0"/>
          </a:p>
        </p:txBody>
      </p:sp>
      <p:sp>
        <p:nvSpPr>
          <p:cNvPr id="3" name="內容版面配置區 2"/>
          <p:cNvSpPr>
            <a:spLocks noGrp="1"/>
          </p:cNvSpPr>
          <p:nvPr>
            <p:ph idx="1"/>
          </p:nvPr>
        </p:nvSpPr>
        <p:spPr>
          <a:xfrm>
            <a:off x="1104899" y="1485900"/>
            <a:ext cx="10359513" cy="4610100"/>
          </a:xfrm>
        </p:spPr>
        <p:txBody>
          <a:bodyPr>
            <a:normAutofit/>
          </a:bodyPr>
          <a:lstStyle/>
          <a:p>
            <a:pPr>
              <a:spcBef>
                <a:spcPts val="1200"/>
              </a:spcBef>
            </a:pPr>
            <a:r>
              <a:rPr lang="zh-TW" altLang="en-US" sz="2800" dirty="0"/>
              <a:t>原創性</a:t>
            </a:r>
            <a:endParaRPr lang="en-US" altLang="zh-TW" sz="2800" dirty="0"/>
          </a:p>
          <a:p>
            <a:pPr>
              <a:spcBef>
                <a:spcPts val="1200"/>
              </a:spcBef>
            </a:pPr>
            <a:r>
              <a:rPr lang="zh-TW" altLang="en-US" sz="2800" dirty="0"/>
              <a:t>公平性</a:t>
            </a:r>
            <a:endParaRPr lang="en-US" altLang="zh-TW" sz="2800" dirty="0"/>
          </a:p>
          <a:p>
            <a:pPr>
              <a:spcBef>
                <a:spcPts val="1200"/>
              </a:spcBef>
            </a:pPr>
            <a:r>
              <a:rPr lang="zh-TW" altLang="en-US" sz="2800" dirty="0"/>
              <a:t>適切性 </a:t>
            </a:r>
            <a:r>
              <a:rPr lang="en-US" altLang="zh-TW" sz="2800" dirty="0"/>
              <a:t>(</a:t>
            </a:r>
            <a:r>
              <a:rPr lang="zh-TW" altLang="en-US" sz="2800" b="1" dirty="0"/>
              <a:t>文本</a:t>
            </a:r>
            <a:r>
              <a:rPr lang="zh-TW" altLang="en-US" sz="2800" dirty="0"/>
              <a:t>部</a:t>
            </a:r>
            <a:r>
              <a:rPr lang="zh-TW" altLang="en-US" dirty="0"/>
              <a:t>分</a:t>
            </a:r>
            <a:r>
              <a:rPr lang="en-US" altLang="zh-TW" dirty="0"/>
              <a:t>)</a:t>
            </a:r>
            <a:endParaRPr lang="en-US" altLang="zh-TW" sz="2800" dirty="0"/>
          </a:p>
          <a:p>
            <a:pPr marL="361950" indent="0">
              <a:spcBef>
                <a:spcPts val="1200"/>
              </a:spcBef>
              <a:spcAft>
                <a:spcPts val="300"/>
              </a:spcAft>
              <a:buNone/>
            </a:pPr>
            <a:r>
              <a:rPr lang="en-US" altLang="zh-TW" sz="2500" dirty="0">
                <a:solidFill>
                  <a:srgbClr val="FF0000"/>
                </a:solidFill>
                <a:sym typeface="Wingdings 3" panose="05040102010807070707" pitchFamily="18" charset="2"/>
              </a:rPr>
              <a:t>※ </a:t>
            </a:r>
            <a:r>
              <a:rPr lang="zh-TW" altLang="zh-TW" sz="2500" b="1" dirty="0"/>
              <a:t>具有明確的評量目標</a:t>
            </a:r>
            <a:r>
              <a:rPr lang="en-US" altLang="zh-TW" sz="2500" dirty="0"/>
              <a:t>(</a:t>
            </a:r>
            <a:r>
              <a:rPr lang="zh-TW" altLang="zh-TW" sz="2500" dirty="0"/>
              <a:t>對應表現標準</a:t>
            </a:r>
            <a:r>
              <a:rPr lang="en-US" altLang="zh-TW" sz="2500" dirty="0"/>
              <a:t>)</a:t>
            </a:r>
            <a:r>
              <a:rPr lang="zh-TW" altLang="en-US" sz="2500" b="1" dirty="0"/>
              <a:t> 。</a:t>
            </a:r>
            <a:endParaRPr lang="en-US" altLang="zh-TW" sz="2500" dirty="0"/>
          </a:p>
          <a:p>
            <a:pPr marL="361950" indent="0">
              <a:spcBef>
                <a:spcPts val="1200"/>
              </a:spcBef>
              <a:spcAft>
                <a:spcPts val="300"/>
              </a:spcAft>
              <a:buNone/>
            </a:pPr>
            <a:r>
              <a:rPr lang="en-US" altLang="zh-TW" sz="2500" dirty="0">
                <a:solidFill>
                  <a:srgbClr val="FF0000"/>
                </a:solidFill>
                <a:sym typeface="Wingdings 3" panose="05040102010807070707" pitchFamily="18" charset="2"/>
              </a:rPr>
              <a:t>※ </a:t>
            </a:r>
            <a:r>
              <a:rPr lang="zh-TW" altLang="zh-TW" sz="2500" dirty="0"/>
              <a:t>所問的試題涉及</a:t>
            </a:r>
            <a:r>
              <a:rPr lang="zh-TW" altLang="zh-TW" sz="2500" dirty="0">
                <a:solidFill>
                  <a:srgbClr val="0000FF"/>
                </a:solidFill>
              </a:rPr>
              <a:t>文本主要、核心內容</a:t>
            </a:r>
            <a:r>
              <a:rPr lang="en-US" altLang="zh-TW" sz="2500" dirty="0"/>
              <a:t>(</a:t>
            </a:r>
            <a:r>
              <a:rPr lang="zh-TW" altLang="zh-TW" sz="2500" dirty="0"/>
              <a:t>反面</a:t>
            </a:r>
            <a:r>
              <a:rPr lang="en-US" altLang="zh-TW" sz="2500" dirty="0"/>
              <a:t>/</a:t>
            </a:r>
            <a:r>
              <a:rPr lang="zh-TW" altLang="zh-TW" sz="2500" dirty="0"/>
              <a:t>負向</a:t>
            </a:r>
            <a:r>
              <a:rPr lang="en-US" altLang="zh-TW" sz="2500" dirty="0"/>
              <a:t>/</a:t>
            </a:r>
            <a:r>
              <a:rPr lang="zh-TW" altLang="zh-TW" sz="2500" dirty="0"/>
              <a:t>否定問題正當性</a:t>
            </a:r>
            <a:r>
              <a:rPr lang="en-US" altLang="zh-TW" sz="2500" dirty="0"/>
              <a:t>)</a:t>
            </a:r>
            <a:r>
              <a:rPr lang="zh-TW" altLang="en-US" sz="2500" b="1" dirty="0"/>
              <a:t> 。</a:t>
            </a:r>
            <a:endParaRPr lang="en-US" altLang="zh-TW" sz="2500" dirty="0"/>
          </a:p>
          <a:p>
            <a:pPr marL="361950" indent="0">
              <a:spcBef>
                <a:spcPts val="1200"/>
              </a:spcBef>
              <a:spcAft>
                <a:spcPts val="300"/>
              </a:spcAft>
              <a:buNone/>
            </a:pPr>
            <a:r>
              <a:rPr lang="en-US" altLang="zh-TW" sz="2500" dirty="0">
                <a:solidFill>
                  <a:srgbClr val="FF0000"/>
                </a:solidFill>
                <a:sym typeface="Wingdings 3" panose="05040102010807070707" pitchFamily="18" charset="2"/>
              </a:rPr>
              <a:t>※ </a:t>
            </a:r>
            <a:r>
              <a:rPr lang="zh-TW" altLang="zh-TW" sz="2500" dirty="0"/>
              <a:t>題組試題均</a:t>
            </a:r>
            <a:r>
              <a:rPr lang="zh-TW" altLang="zh-TW" sz="2500" dirty="0">
                <a:solidFill>
                  <a:srgbClr val="FF0000"/>
                </a:solidFill>
              </a:rPr>
              <a:t>需閱讀選文才可作答</a:t>
            </a:r>
            <a:r>
              <a:rPr lang="zh-TW" altLang="en-US" sz="2500" dirty="0"/>
              <a:t>，</a:t>
            </a:r>
            <a:r>
              <a:rPr lang="zh-TW" altLang="zh-TW" sz="2500" dirty="0"/>
              <a:t>題組</a:t>
            </a:r>
            <a:r>
              <a:rPr lang="zh-TW" altLang="zh-TW" sz="2500" b="1" dirty="0"/>
              <a:t>以背景知識</a:t>
            </a:r>
            <a:r>
              <a:rPr lang="zh-TW" altLang="zh-TW" sz="2500" b="1" u="sng" dirty="0"/>
              <a:t>無法</a:t>
            </a:r>
            <a:r>
              <a:rPr lang="zh-TW" altLang="zh-TW" sz="2500" b="1" dirty="0"/>
              <a:t>作答</a:t>
            </a:r>
            <a:r>
              <a:rPr lang="zh-TW" altLang="en-US" sz="2500" b="1" dirty="0"/>
              <a:t>。</a:t>
            </a:r>
            <a:endParaRPr lang="en-US" altLang="zh-TW" sz="2500" b="1" dirty="0"/>
          </a:p>
          <a:p>
            <a:pPr marL="361950" indent="0">
              <a:spcBef>
                <a:spcPts val="1200"/>
              </a:spcBef>
              <a:spcAft>
                <a:spcPts val="300"/>
              </a:spcAft>
              <a:buNone/>
            </a:pPr>
            <a:r>
              <a:rPr lang="en-US" altLang="zh-TW" sz="2500" dirty="0">
                <a:solidFill>
                  <a:srgbClr val="FF0000"/>
                </a:solidFill>
                <a:sym typeface="Wingdings 3" panose="05040102010807070707" pitchFamily="18" charset="2"/>
              </a:rPr>
              <a:t>※ </a:t>
            </a:r>
            <a:r>
              <a:rPr lang="zh-TW" altLang="zh-TW" sz="2500" dirty="0"/>
              <a:t>提供</a:t>
            </a:r>
            <a:r>
              <a:rPr lang="zh-TW" altLang="zh-TW" sz="2500" dirty="0">
                <a:solidFill>
                  <a:srgbClr val="0000FF"/>
                </a:solidFill>
              </a:rPr>
              <a:t>足夠之解題線索或背景資訊</a:t>
            </a:r>
            <a:r>
              <a:rPr lang="zh-TW" altLang="en-US" sz="2500" b="1" dirty="0"/>
              <a:t>。</a:t>
            </a:r>
            <a:endParaRPr lang="en-US" altLang="zh-TW" sz="2500" dirty="0">
              <a:solidFill>
                <a:srgbClr val="0000FF"/>
              </a:solidFill>
            </a:endParaRPr>
          </a:p>
          <a:p>
            <a:pPr marL="361950" indent="0">
              <a:spcBef>
                <a:spcPts val="1200"/>
              </a:spcBef>
              <a:spcAft>
                <a:spcPts val="300"/>
              </a:spcAft>
              <a:buNone/>
            </a:pPr>
            <a:r>
              <a:rPr lang="en-US" altLang="zh-TW" sz="2500" dirty="0">
                <a:solidFill>
                  <a:srgbClr val="FF0000"/>
                </a:solidFill>
                <a:sym typeface="Wingdings 3" panose="05040102010807070707" pitchFamily="18" charset="2"/>
              </a:rPr>
              <a:t>※ </a:t>
            </a:r>
            <a:r>
              <a:rPr lang="zh-TW" altLang="zh-TW" sz="2500" dirty="0"/>
              <a:t>使用之圖表是</a:t>
            </a:r>
            <a:r>
              <a:rPr lang="zh-TW" altLang="zh-TW" sz="2500" dirty="0">
                <a:solidFill>
                  <a:srgbClr val="FF0000"/>
                </a:solidFill>
              </a:rPr>
              <a:t>答題重要資訊</a:t>
            </a:r>
            <a:r>
              <a:rPr lang="zh-TW" altLang="en-US" sz="2500" dirty="0"/>
              <a:t>，若有</a:t>
            </a:r>
            <a:r>
              <a:rPr lang="zh-TW" altLang="zh-TW" sz="2500" dirty="0"/>
              <a:t>相關計算</a:t>
            </a:r>
            <a:r>
              <a:rPr lang="zh-TW" altLang="zh-TW" sz="2500" dirty="0">
                <a:solidFill>
                  <a:srgbClr val="FF0000"/>
                </a:solidFill>
              </a:rPr>
              <a:t>不會太過繁複</a:t>
            </a:r>
            <a:r>
              <a:rPr lang="zh-TW" altLang="en-US" sz="2500" b="1" dirty="0"/>
              <a:t>。</a:t>
            </a:r>
            <a:endParaRPr lang="en-US" altLang="zh-TW" sz="2500" dirty="0">
              <a:solidFill>
                <a:srgbClr val="FF0000"/>
              </a:solidFill>
            </a:endParaRPr>
          </a:p>
        </p:txBody>
      </p:sp>
    </p:spTree>
    <p:extLst>
      <p:ext uri="{BB962C8B-B14F-4D97-AF65-F5344CB8AC3E}">
        <p14:creationId xmlns:p14="http://schemas.microsoft.com/office/powerpoint/2010/main" val="294335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09134" y="867697"/>
            <a:ext cx="9773265" cy="828901"/>
          </a:xfrm>
        </p:spPr>
        <p:txBody>
          <a:bodyPr>
            <a:normAutofit/>
          </a:bodyPr>
          <a:lstStyle/>
          <a:p>
            <a:r>
              <a:rPr lang="zh-TW" altLang="en-US" sz="3600" b="1" dirty="0"/>
              <a:t>原創的重要性</a:t>
            </a:r>
            <a:r>
              <a:rPr lang="en-US" altLang="zh-TW" sz="3600" b="1" dirty="0"/>
              <a:t>-A</a:t>
            </a:r>
            <a:endParaRPr lang="zh-TW" altLang="en-US" sz="3600" b="1" dirty="0"/>
          </a:p>
        </p:txBody>
      </p:sp>
      <p:sp>
        <p:nvSpPr>
          <p:cNvPr id="3" name="內容版面配置區 2"/>
          <p:cNvSpPr>
            <a:spLocks noGrp="1"/>
          </p:cNvSpPr>
          <p:nvPr>
            <p:ph idx="1"/>
          </p:nvPr>
        </p:nvSpPr>
        <p:spPr>
          <a:xfrm>
            <a:off x="1809134" y="1883884"/>
            <a:ext cx="9773266" cy="4464510"/>
          </a:xfrm>
        </p:spPr>
        <p:txBody>
          <a:bodyPr/>
          <a:lstStyle/>
          <a:p>
            <a:pPr>
              <a:spcBef>
                <a:spcPts val="1200"/>
              </a:spcBef>
            </a:pPr>
            <a:r>
              <a:rPr lang="zh-TW" altLang="en-US" sz="2800" dirty="0"/>
              <a:t>想想這幾本著名小說：</a:t>
            </a:r>
            <a:endParaRPr lang="en-US" altLang="zh-TW" sz="2800" dirty="0"/>
          </a:p>
          <a:p>
            <a:pPr marL="781050" indent="-514350">
              <a:spcBef>
                <a:spcPts val="1200"/>
              </a:spcBef>
              <a:buFont typeface="+mj-lt"/>
              <a:buAutoNum type="arabicPeriod"/>
            </a:pPr>
            <a:r>
              <a:rPr lang="zh-TW" altLang="en-US" sz="2800" dirty="0"/>
              <a:t>愛麗絲夢遊記</a:t>
            </a:r>
            <a:endParaRPr lang="en-US" altLang="zh-TW" sz="2800" dirty="0"/>
          </a:p>
          <a:p>
            <a:pPr marL="781050" indent="-514350">
              <a:spcBef>
                <a:spcPts val="1200"/>
              </a:spcBef>
              <a:buFont typeface="+mj-lt"/>
              <a:buAutoNum type="arabicPeriod"/>
            </a:pPr>
            <a:r>
              <a:rPr lang="zh-TW" altLang="en-US" sz="2800" dirty="0"/>
              <a:t>格列佛遊記</a:t>
            </a:r>
            <a:endParaRPr lang="en-US" altLang="zh-TW" sz="2800" dirty="0"/>
          </a:p>
          <a:p>
            <a:pPr marL="781050" indent="-514350">
              <a:spcBef>
                <a:spcPts val="1200"/>
              </a:spcBef>
              <a:buFont typeface="+mj-lt"/>
              <a:buAutoNum type="arabicPeriod"/>
            </a:pPr>
            <a:r>
              <a:rPr lang="zh-TW" altLang="en-US" sz="2800" dirty="0"/>
              <a:t>哈利波特</a:t>
            </a:r>
            <a:endParaRPr lang="en-US" altLang="zh-TW" sz="2800" dirty="0"/>
          </a:p>
          <a:p>
            <a:pPr marL="781050" indent="-514350">
              <a:spcBef>
                <a:spcPts val="1200"/>
              </a:spcBef>
              <a:buFont typeface="+mj-lt"/>
              <a:buAutoNum type="arabicPeriod"/>
            </a:pPr>
            <a:r>
              <a:rPr lang="zh-TW" altLang="en-US" sz="2800" dirty="0"/>
              <a:t>西遊記</a:t>
            </a:r>
            <a:endParaRPr lang="en-US" altLang="zh-TW" sz="2800" dirty="0"/>
          </a:p>
          <a:p>
            <a:pPr marL="781050" indent="-514350">
              <a:spcBef>
                <a:spcPts val="1200"/>
              </a:spcBef>
              <a:buFont typeface="+mj-lt"/>
              <a:buAutoNum type="arabicPeriod"/>
            </a:pPr>
            <a:r>
              <a:rPr lang="zh-TW" altLang="en-US" sz="2800" dirty="0"/>
              <a:t>封神榜</a:t>
            </a:r>
            <a:endParaRPr lang="en-US" altLang="zh-TW" sz="2800" dirty="0"/>
          </a:p>
          <a:p>
            <a:pPr>
              <a:spcBef>
                <a:spcPts val="1200"/>
              </a:spcBef>
            </a:pPr>
            <a:r>
              <a:rPr lang="zh-TW" altLang="en-US" sz="3600" dirty="0">
                <a:solidFill>
                  <a:srgbClr val="FF0000"/>
                </a:solidFill>
              </a:rPr>
              <a:t>它們的共同特色是什麼？</a:t>
            </a:r>
          </a:p>
        </p:txBody>
      </p:sp>
    </p:spTree>
    <p:extLst>
      <p:ext uri="{BB962C8B-B14F-4D97-AF65-F5344CB8AC3E}">
        <p14:creationId xmlns:p14="http://schemas.microsoft.com/office/powerpoint/2010/main" val="1976011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28571" y="857865"/>
            <a:ext cx="10132486" cy="833284"/>
          </a:xfrm>
        </p:spPr>
        <p:txBody>
          <a:bodyPr>
            <a:normAutofit/>
          </a:bodyPr>
          <a:lstStyle/>
          <a:p>
            <a:r>
              <a:rPr lang="zh-TW" altLang="en-US" sz="3600" b="1" dirty="0"/>
              <a:t>原創的重要性</a:t>
            </a:r>
            <a:r>
              <a:rPr lang="en-US" altLang="zh-TW" sz="3600" b="1" dirty="0"/>
              <a:t>-B</a:t>
            </a:r>
            <a:endParaRPr lang="zh-TW" altLang="en-US" sz="3600" b="1" dirty="0"/>
          </a:p>
        </p:txBody>
      </p:sp>
      <p:sp>
        <p:nvSpPr>
          <p:cNvPr id="3" name="內容版面配置區 2"/>
          <p:cNvSpPr>
            <a:spLocks noGrp="1"/>
          </p:cNvSpPr>
          <p:nvPr>
            <p:ph idx="1"/>
          </p:nvPr>
        </p:nvSpPr>
        <p:spPr>
          <a:xfrm>
            <a:off x="1528571" y="1806767"/>
            <a:ext cx="9663303" cy="4303984"/>
          </a:xfrm>
        </p:spPr>
        <p:txBody>
          <a:bodyPr/>
          <a:lstStyle/>
          <a:p>
            <a:pPr marL="45720" indent="0">
              <a:spcBef>
                <a:spcPts val="1200"/>
              </a:spcBef>
              <a:buNone/>
            </a:pPr>
            <a:r>
              <a:rPr lang="en-US" altLang="zh-TW" sz="3200" dirty="0">
                <a:solidFill>
                  <a:srgbClr val="C00000"/>
                </a:solidFill>
                <a:sym typeface="Wingdings 2" panose="05020102010507070707" pitchFamily="18" charset="2"/>
              </a:rPr>
              <a:t></a:t>
            </a:r>
            <a:r>
              <a:rPr lang="zh-TW" altLang="en-US" sz="3200" b="1" dirty="0">
                <a:solidFill>
                  <a:srgbClr val="C00000"/>
                </a:solidFill>
                <a:sym typeface="Wingdings 2" panose="05020102010507070707" pitchFamily="18" charset="2"/>
              </a:rPr>
              <a:t>大大擴展文本內容的彈性</a:t>
            </a:r>
            <a:r>
              <a:rPr lang="en-US" altLang="zh-TW" sz="3200" dirty="0">
                <a:solidFill>
                  <a:srgbClr val="C00000"/>
                </a:solidFill>
                <a:sym typeface="Wingdings 2" panose="05020102010507070707" pitchFamily="18" charset="2"/>
              </a:rPr>
              <a:t></a:t>
            </a:r>
            <a:endParaRPr lang="en-US" altLang="zh-TW" sz="3200" b="1" dirty="0">
              <a:solidFill>
                <a:srgbClr val="C00000"/>
              </a:solidFill>
            </a:endParaRPr>
          </a:p>
          <a:p>
            <a:pPr>
              <a:spcBef>
                <a:spcPts val="1200"/>
              </a:spcBef>
            </a:pPr>
            <a:r>
              <a:rPr lang="zh-TW" altLang="en-US" sz="2800" dirty="0"/>
              <a:t>考</a:t>
            </a:r>
            <a:r>
              <a:rPr lang="en-US" altLang="zh-TW" sz="2800" dirty="0"/>
              <a:t>McDonald</a:t>
            </a:r>
            <a:r>
              <a:rPr lang="zh-TW" altLang="en-US" sz="2800" dirty="0"/>
              <a:t>，你只能寫它賣的是：</a:t>
            </a:r>
            <a:endParaRPr lang="en-US" altLang="zh-TW" sz="2800" dirty="0"/>
          </a:p>
          <a:p>
            <a:pPr marL="266700" indent="0">
              <a:spcBef>
                <a:spcPts val="1200"/>
              </a:spcBef>
              <a:buNone/>
            </a:pPr>
            <a:r>
              <a:rPr lang="zh-TW" altLang="en-US" sz="2800" dirty="0"/>
              <a:t>漢堡、薯條、炸鷄塊、蘋果派、可樂</a:t>
            </a:r>
            <a:r>
              <a:rPr lang="en-US" altLang="zh-TW" sz="2800" dirty="0"/>
              <a:t>‧ ‧ ‧ ‧ ‧ ‧</a:t>
            </a:r>
          </a:p>
          <a:p>
            <a:pPr>
              <a:spcBef>
                <a:spcPts val="1200"/>
              </a:spcBef>
            </a:pPr>
            <a:r>
              <a:rPr lang="zh-TW" altLang="en-US" sz="2800" dirty="0"/>
              <a:t>但如果改考</a:t>
            </a:r>
            <a:r>
              <a:rPr lang="en-US" altLang="zh-TW" sz="2800" dirty="0" err="1"/>
              <a:t>Wicdonald</a:t>
            </a:r>
            <a:r>
              <a:rPr lang="zh-TW" altLang="en-US" sz="2800" dirty="0"/>
              <a:t>呢？你卻可以寫它有賣：</a:t>
            </a:r>
            <a:endParaRPr lang="en-US" altLang="zh-TW" sz="2800" dirty="0"/>
          </a:p>
          <a:p>
            <a:pPr marL="266700" indent="0">
              <a:spcBef>
                <a:spcPts val="1200"/>
              </a:spcBef>
              <a:buNone/>
            </a:pPr>
            <a:r>
              <a:rPr lang="zh-TW" altLang="en-US" sz="2800" dirty="0"/>
              <a:t>滷肉飯、貢丸湯、切仔麵、漢堡、炸鷄塊、越南河粉</a:t>
            </a:r>
            <a:r>
              <a:rPr lang="en-US" altLang="zh-TW" sz="2800" dirty="0"/>
              <a:t>‧ ‧ ‧ ‧ ‧ ‧</a:t>
            </a:r>
          </a:p>
          <a:p>
            <a:pPr marL="361950" indent="-361950">
              <a:spcBef>
                <a:spcPts val="1200"/>
              </a:spcBef>
              <a:buNone/>
            </a:pPr>
            <a:r>
              <a:rPr lang="en-US" altLang="zh-TW" sz="2800" dirty="0">
                <a:solidFill>
                  <a:schemeClr val="accent1">
                    <a:lumMod val="75000"/>
                  </a:schemeClr>
                </a:solidFill>
                <a:sym typeface="Wingdings 3" panose="05040102010807070707" pitchFamily="18" charset="2"/>
              </a:rPr>
              <a:t></a:t>
            </a:r>
            <a:r>
              <a:rPr lang="en-US" altLang="zh-TW" sz="2800" dirty="0">
                <a:sym typeface="Wingdings 3" panose="05040102010807070707" pitchFamily="18" charset="2"/>
              </a:rPr>
              <a:t> </a:t>
            </a:r>
            <a:r>
              <a:rPr lang="zh-TW" altLang="en-US" sz="2800" dirty="0">
                <a:solidFill>
                  <a:srgbClr val="FF0000"/>
                </a:solidFill>
                <a:sym typeface="Wingdings 3" panose="05040102010807070707" pitchFamily="18" charset="2"/>
              </a:rPr>
              <a:t>學生非得看懂文本內容，否則他不會作答。</a:t>
            </a:r>
            <a:br>
              <a:rPr lang="en-US" altLang="zh-TW" sz="2800" dirty="0">
                <a:sym typeface="Wingdings 3" panose="05040102010807070707" pitchFamily="18" charset="2"/>
              </a:rPr>
            </a:br>
            <a:r>
              <a:rPr lang="zh-TW" altLang="en-US" sz="2800" dirty="0">
                <a:solidFill>
                  <a:srgbClr val="0000FF"/>
                </a:solidFill>
                <a:sym typeface="Wingdings 3" panose="05040102010807070707" pitchFamily="18" charset="2"/>
              </a:rPr>
              <a:t>背景知識對作答無用</a:t>
            </a:r>
            <a:r>
              <a:rPr lang="zh-TW" altLang="en-US" sz="2800" dirty="0">
                <a:sym typeface="Wingdings 3" panose="05040102010807070707" pitchFamily="18" charset="2"/>
              </a:rPr>
              <a:t>。</a:t>
            </a:r>
            <a:endParaRPr lang="en-US" altLang="zh-TW" sz="2800" dirty="0"/>
          </a:p>
          <a:p>
            <a:pPr marL="266700" indent="0">
              <a:buNone/>
            </a:pPr>
            <a:endParaRPr lang="zh-TW" altLang="en-US" dirty="0"/>
          </a:p>
        </p:txBody>
      </p:sp>
    </p:spTree>
    <p:extLst>
      <p:ext uri="{BB962C8B-B14F-4D97-AF65-F5344CB8AC3E}">
        <p14:creationId xmlns:p14="http://schemas.microsoft.com/office/powerpoint/2010/main" val="328870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93058" y="885074"/>
            <a:ext cx="10972800" cy="1066800"/>
          </a:xfrm>
        </p:spPr>
        <p:txBody>
          <a:bodyPr>
            <a:normAutofit/>
          </a:bodyPr>
          <a:lstStyle/>
          <a:p>
            <a:r>
              <a:rPr lang="zh-TW" altLang="zh-TW" sz="3600" b="1" dirty="0"/>
              <a:t>命題原則檢核表</a:t>
            </a:r>
            <a:r>
              <a:rPr lang="en-US" altLang="zh-TW" sz="3600" b="1" dirty="0"/>
              <a:t> 2 – </a:t>
            </a:r>
            <a:r>
              <a:rPr lang="zh-TW" altLang="en-US" sz="3600" b="1" u="dbl" dirty="0">
                <a:solidFill>
                  <a:srgbClr val="C00000"/>
                </a:solidFill>
              </a:rPr>
              <a:t>題幹</a:t>
            </a:r>
            <a:r>
              <a:rPr lang="zh-TW" altLang="en-US" sz="3600" b="1" dirty="0"/>
              <a:t>撰寫的注意事項</a:t>
            </a:r>
          </a:p>
        </p:txBody>
      </p:sp>
      <p:sp>
        <p:nvSpPr>
          <p:cNvPr id="3" name="內容版面配置區 2"/>
          <p:cNvSpPr>
            <a:spLocks noGrp="1"/>
          </p:cNvSpPr>
          <p:nvPr>
            <p:ph idx="1"/>
          </p:nvPr>
        </p:nvSpPr>
        <p:spPr>
          <a:xfrm>
            <a:off x="993058" y="2143432"/>
            <a:ext cx="10589342" cy="4431104"/>
          </a:xfrm>
        </p:spPr>
        <p:txBody>
          <a:bodyPr/>
          <a:lstStyle/>
          <a:p>
            <a:pPr marL="361950" indent="-342900">
              <a:spcBef>
                <a:spcPts val="600"/>
              </a:spcBef>
              <a:spcAft>
                <a:spcPts val="300"/>
              </a:spcAft>
            </a:pPr>
            <a:r>
              <a:rPr lang="zh-TW" altLang="zh-TW" sz="2800" dirty="0"/>
              <a:t>題組試題</a:t>
            </a:r>
            <a:r>
              <a:rPr lang="zh-TW" altLang="zh-TW" sz="2800" b="1" dirty="0">
                <a:solidFill>
                  <a:srgbClr val="FF0000"/>
                </a:solidFill>
              </a:rPr>
              <a:t>均需</a:t>
            </a:r>
            <a:r>
              <a:rPr lang="zh-TW" altLang="zh-TW" sz="2800" dirty="0">
                <a:solidFill>
                  <a:srgbClr val="FF0000"/>
                </a:solidFill>
              </a:rPr>
              <a:t>閱讀選文</a:t>
            </a:r>
            <a:r>
              <a:rPr lang="zh-TW" altLang="zh-TW" sz="2800" dirty="0"/>
              <a:t>才可作答</a:t>
            </a:r>
            <a:r>
              <a:rPr lang="zh-TW" altLang="en-US" dirty="0"/>
              <a:t>。</a:t>
            </a:r>
            <a:endParaRPr lang="zh-TW" altLang="zh-TW" sz="2800" dirty="0"/>
          </a:p>
          <a:p>
            <a:pPr marL="361950" indent="-342900">
              <a:spcBef>
                <a:spcPts val="600"/>
              </a:spcBef>
              <a:spcAft>
                <a:spcPts val="300"/>
              </a:spcAft>
            </a:pPr>
            <a:r>
              <a:rPr lang="zh-TW" altLang="zh-TW" sz="2800" dirty="0"/>
              <a:t>題幹題意明確完整，</a:t>
            </a:r>
            <a:r>
              <a:rPr lang="zh-TW" altLang="zh-TW" sz="2800" u="dbl" dirty="0">
                <a:solidFill>
                  <a:srgbClr val="0000FF"/>
                </a:solidFill>
              </a:rPr>
              <a:t>不需</a:t>
            </a:r>
            <a:r>
              <a:rPr lang="zh-TW" altLang="zh-TW" sz="2800" dirty="0">
                <a:solidFill>
                  <a:srgbClr val="0000FF"/>
                </a:solidFill>
              </a:rPr>
              <a:t>看選項</a:t>
            </a:r>
            <a:r>
              <a:rPr lang="zh-TW" altLang="zh-TW" sz="2800" dirty="0"/>
              <a:t>即能明白題意</a:t>
            </a:r>
            <a:r>
              <a:rPr lang="zh-TW" altLang="en-US" sz="2800" dirty="0"/>
              <a:t>。</a:t>
            </a:r>
            <a:endParaRPr lang="zh-TW" altLang="zh-TW" sz="2800" dirty="0"/>
          </a:p>
          <a:p>
            <a:pPr marL="361950" indent="-342900">
              <a:spcBef>
                <a:spcPts val="600"/>
              </a:spcBef>
              <a:spcAft>
                <a:spcPts val="300"/>
              </a:spcAft>
            </a:pPr>
            <a:r>
              <a:rPr lang="zh-TW" altLang="zh-TW" sz="2800" dirty="0"/>
              <a:t>單題題幹</a:t>
            </a:r>
            <a:r>
              <a:rPr lang="zh-TW" altLang="zh-TW" sz="2800" dirty="0">
                <a:solidFill>
                  <a:srgbClr val="0000FF"/>
                </a:solidFill>
              </a:rPr>
              <a:t>不會過長</a:t>
            </a:r>
            <a:r>
              <a:rPr lang="zh-TW" altLang="en-US" dirty="0"/>
              <a:t>。</a:t>
            </a:r>
            <a:endParaRPr lang="zh-TW" altLang="en-US" sz="2800" dirty="0">
              <a:solidFill>
                <a:srgbClr val="0000FF"/>
              </a:solidFill>
            </a:endParaRPr>
          </a:p>
          <a:p>
            <a:pPr marL="361950" indent="-342900">
              <a:spcBef>
                <a:spcPts val="600"/>
              </a:spcBef>
              <a:spcAft>
                <a:spcPts val="300"/>
              </a:spcAft>
            </a:pPr>
            <a:r>
              <a:rPr lang="zh-TW" altLang="en-US" sz="3600" dirty="0">
                <a:solidFill>
                  <a:srgbClr val="FF0000"/>
                </a:solidFill>
                <a:effectLst>
                  <a:outerShdw blurRad="38100" dist="38100" dir="2700000" algn="tl">
                    <a:srgbClr val="000000">
                      <a:alpha val="43137"/>
                    </a:srgbClr>
                  </a:outerShdw>
                </a:effectLst>
              </a:rPr>
              <a:t>選擇題</a:t>
            </a:r>
            <a:r>
              <a:rPr lang="zh-TW" altLang="zh-TW" sz="2800" dirty="0"/>
              <a:t>各試題互相獨立，</a:t>
            </a:r>
            <a:r>
              <a:rPr lang="zh-TW" altLang="zh-TW" sz="3600" b="1" u="dbl" dirty="0">
                <a:solidFill>
                  <a:srgbClr val="FF0000"/>
                </a:solidFill>
              </a:rPr>
              <a:t>無</a:t>
            </a:r>
            <a:r>
              <a:rPr lang="zh-TW" altLang="zh-TW" sz="2800" dirty="0">
                <a:solidFill>
                  <a:srgbClr val="FF0000"/>
                </a:solidFill>
              </a:rPr>
              <a:t>連鎖性試題</a:t>
            </a:r>
            <a:r>
              <a:rPr lang="zh-TW" altLang="en-US" dirty="0"/>
              <a:t>。</a:t>
            </a:r>
            <a:endParaRPr lang="zh-TW" altLang="zh-TW" sz="2800" dirty="0">
              <a:solidFill>
                <a:srgbClr val="FF0000"/>
              </a:solidFill>
            </a:endParaRPr>
          </a:p>
          <a:p>
            <a:pPr marL="19050" indent="0">
              <a:spcBef>
                <a:spcPts val="600"/>
              </a:spcBef>
              <a:spcAft>
                <a:spcPts val="300"/>
              </a:spcAft>
              <a:buNone/>
            </a:pPr>
            <a:endParaRPr lang="en-US" altLang="zh-TW" sz="2800" dirty="0"/>
          </a:p>
        </p:txBody>
      </p:sp>
      <p:sp>
        <p:nvSpPr>
          <p:cNvPr id="4" name="圓角矩形 3"/>
          <p:cNvSpPr/>
          <p:nvPr/>
        </p:nvSpPr>
        <p:spPr>
          <a:xfrm>
            <a:off x="1890151" y="4843030"/>
            <a:ext cx="8651631" cy="119910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solidFill>
                  <a:srgbClr val="002060"/>
                </a:solidFill>
                <a:latin typeface="微軟正黑體" panose="020B0604030504040204" pitchFamily="34" charset="-120"/>
                <a:ea typeface="微軟正黑體" panose="020B0604030504040204" pitchFamily="34" charset="-120"/>
              </a:rPr>
              <a:t>也就是說，每個選擇題都各有一個評量目標。</a:t>
            </a:r>
          </a:p>
        </p:txBody>
      </p:sp>
      <p:sp>
        <p:nvSpPr>
          <p:cNvPr id="5" name="圓角矩形 4"/>
          <p:cNvSpPr/>
          <p:nvPr/>
        </p:nvSpPr>
        <p:spPr>
          <a:xfrm>
            <a:off x="1890150" y="4843030"/>
            <a:ext cx="8651631" cy="1199102"/>
          </a:xfrm>
          <a:prstGeom prst="roundRect">
            <a:avLst/>
          </a:prstGeom>
          <a:solidFill>
            <a:srgbClr val="FFC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3200" dirty="0">
                <a:solidFill>
                  <a:srgbClr val="002060"/>
                </a:solidFill>
                <a:latin typeface="微軟正黑體" panose="020B0604030504040204" pitchFamily="34" charset="-120"/>
                <a:ea typeface="微軟正黑體" panose="020B0604030504040204" pitchFamily="34" charset="-120"/>
              </a:rPr>
              <a:t>開放題型評量目標通常只有一個，</a:t>
            </a:r>
            <a:br>
              <a:rPr lang="en-US" altLang="zh-TW" sz="3200" dirty="0">
                <a:solidFill>
                  <a:srgbClr val="002060"/>
                </a:solidFill>
                <a:latin typeface="微軟正黑體" panose="020B0604030504040204" pitchFamily="34" charset="-120"/>
                <a:ea typeface="微軟正黑體" panose="020B0604030504040204" pitchFamily="34" charset="-120"/>
              </a:rPr>
            </a:br>
            <a:r>
              <a:rPr lang="zh-TW" altLang="en-US" sz="3200" dirty="0">
                <a:solidFill>
                  <a:srgbClr val="002060"/>
                </a:solidFill>
                <a:latin typeface="微軟正黑體" panose="020B0604030504040204" pitchFamily="34" charset="-120"/>
                <a:ea typeface="微軟正黑體" panose="020B0604030504040204" pitchFamily="34" charset="-120"/>
              </a:rPr>
              <a:t>但封閉型卻每題</a:t>
            </a:r>
            <a:r>
              <a:rPr lang="zh-TW" altLang="en-US" sz="3200" b="1" dirty="0">
                <a:solidFill>
                  <a:srgbClr val="002060"/>
                </a:solidFill>
                <a:latin typeface="微軟正黑體" panose="020B0604030504040204" pitchFamily="34" charset="-120"/>
                <a:ea typeface="微軟正黑體" panose="020B0604030504040204" pitchFamily="34" charset="-120"/>
              </a:rPr>
              <a:t>各有其評量目標</a:t>
            </a:r>
            <a:r>
              <a:rPr lang="zh-TW" altLang="en-US" sz="3200" dirty="0">
                <a:solidFill>
                  <a:srgbClr val="002060"/>
                </a:solidFill>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375041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28572" y="682113"/>
            <a:ext cx="10053828" cy="803787"/>
          </a:xfrm>
        </p:spPr>
        <p:txBody>
          <a:bodyPr>
            <a:normAutofit/>
          </a:bodyPr>
          <a:lstStyle/>
          <a:p>
            <a:r>
              <a:rPr lang="zh-TW" altLang="en-US" sz="3600" b="1" dirty="0"/>
              <a:t>何謂「連鎖」？</a:t>
            </a:r>
          </a:p>
        </p:txBody>
      </p:sp>
      <p:sp>
        <p:nvSpPr>
          <p:cNvPr id="3" name="內容版面配置區 2"/>
          <p:cNvSpPr>
            <a:spLocks noGrp="1"/>
          </p:cNvSpPr>
          <p:nvPr>
            <p:ph idx="1"/>
          </p:nvPr>
        </p:nvSpPr>
        <p:spPr>
          <a:xfrm>
            <a:off x="1528572" y="1695450"/>
            <a:ext cx="9134856" cy="5048250"/>
          </a:xfrm>
        </p:spPr>
        <p:txBody>
          <a:bodyPr>
            <a:normAutofit/>
          </a:bodyPr>
          <a:lstStyle/>
          <a:p>
            <a:pPr>
              <a:spcBef>
                <a:spcPts val="1200"/>
              </a:spcBef>
            </a:pPr>
            <a:r>
              <a:rPr lang="zh-HK" altLang="zh-TW" sz="2800" b="1" dirty="0"/>
              <a:t>互相暗示或提示</a:t>
            </a:r>
            <a:r>
              <a:rPr lang="zh-HK" altLang="zh-TW" sz="2800" dirty="0"/>
              <a:t>：會前一題，就會下一題，反之亦然。學生可用刪去法作答。</a:t>
            </a:r>
            <a:endParaRPr lang="en-US" altLang="zh-HK" sz="2800" dirty="0"/>
          </a:p>
          <a:p>
            <a:pPr>
              <a:spcBef>
                <a:spcPts val="1200"/>
              </a:spcBef>
            </a:pPr>
            <a:r>
              <a:rPr lang="en-US" altLang="zh-TW" sz="2800" dirty="0"/>
              <a:t> </a:t>
            </a:r>
            <a:r>
              <a:rPr lang="zh-HK" altLang="zh-TW" sz="2800" b="1" dirty="0"/>
              <a:t>連坐</a:t>
            </a:r>
            <a:r>
              <a:rPr lang="zh-HK" altLang="zh-TW" sz="2800" dirty="0"/>
              <a:t>：即要會前一題，才會後一題。</a:t>
            </a:r>
            <a:endParaRPr lang="en-US" altLang="zh-HK" sz="2800" dirty="0"/>
          </a:p>
          <a:p>
            <a:pPr marL="45720" indent="0">
              <a:spcBef>
                <a:spcPts val="1200"/>
              </a:spcBef>
              <a:buNone/>
            </a:pPr>
            <a:r>
              <a:rPr lang="en-US" altLang="zh-TW" sz="2800" dirty="0">
                <a:solidFill>
                  <a:srgbClr val="0000FF"/>
                </a:solidFill>
                <a:sym typeface="Wingdings 3" panose="05040102010807070707" pitchFamily="18" charset="2"/>
              </a:rPr>
              <a:t></a:t>
            </a:r>
            <a:r>
              <a:rPr lang="zh-HK" altLang="zh-TW" sz="2800" dirty="0"/>
              <a:t>故</a:t>
            </a:r>
            <a:r>
              <a:rPr lang="zh-TW" altLang="en-US" sz="4000" b="1" dirty="0">
                <a:solidFill>
                  <a:srgbClr val="FF0000"/>
                </a:solidFill>
                <a:effectLst>
                  <a:outerShdw blurRad="38100" dist="38100" dir="2700000" algn="tl">
                    <a:srgbClr val="000000">
                      <a:alpha val="43137"/>
                    </a:srgbClr>
                  </a:outerShdw>
                </a:effectLst>
              </a:rPr>
              <a:t>選擇</a:t>
            </a:r>
            <a:r>
              <a:rPr lang="zh-TW" altLang="zh-TW" sz="2800" b="1" dirty="0">
                <a:solidFill>
                  <a:srgbClr val="FF0000"/>
                </a:solidFill>
              </a:rPr>
              <a:t>題組各試題「所有選項」，</a:t>
            </a:r>
            <a:r>
              <a:rPr lang="zh-TW" altLang="zh-TW" sz="2800" b="1" u="dbl" dirty="0">
                <a:solidFill>
                  <a:srgbClr val="FF0000"/>
                </a:solidFill>
              </a:rPr>
              <a:t>應一併做整體考量</a:t>
            </a:r>
            <a:r>
              <a:rPr lang="zh-TW" altLang="zh-TW" sz="2800" b="1" dirty="0"/>
              <a:t>。</a:t>
            </a:r>
            <a:endParaRPr lang="en-US" altLang="zh-TW" sz="2800" b="1" dirty="0"/>
          </a:p>
        </p:txBody>
      </p:sp>
      <p:sp>
        <p:nvSpPr>
          <p:cNvPr id="4" name="圓角矩形圖說文字 3"/>
          <p:cNvSpPr/>
          <p:nvPr/>
        </p:nvSpPr>
        <p:spPr>
          <a:xfrm>
            <a:off x="8250142" y="4279479"/>
            <a:ext cx="2809875" cy="1095375"/>
          </a:xfrm>
          <a:prstGeom prst="wedgeRoundRectCallout">
            <a:avLst>
              <a:gd name="adj1" fmla="val -44096"/>
              <a:gd name="adj2" fmla="val -83587"/>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rgbClr val="002060"/>
                </a:solidFill>
                <a:latin typeface="標楷體" panose="03000509000000000000" pitchFamily="65" charset="-120"/>
                <a:ea typeface="標楷體" panose="03000509000000000000" pitchFamily="65" charset="-120"/>
              </a:rPr>
              <a:t>我們可以說</a:t>
            </a:r>
            <a:br>
              <a:rPr lang="en-US" altLang="zh-TW" sz="2800" dirty="0">
                <a:solidFill>
                  <a:srgbClr val="002060"/>
                </a:solidFill>
                <a:latin typeface="標楷體" panose="03000509000000000000" pitchFamily="65" charset="-120"/>
                <a:ea typeface="標楷體" panose="03000509000000000000" pitchFamily="65" charset="-120"/>
              </a:rPr>
            </a:br>
            <a:r>
              <a:rPr lang="zh-TW" altLang="en-US" sz="2800" dirty="0">
                <a:solidFill>
                  <a:srgbClr val="002060"/>
                </a:solidFill>
                <a:latin typeface="標楷體" panose="03000509000000000000" pitchFamily="65" charset="-120"/>
                <a:ea typeface="標楷體" panose="03000509000000000000" pitchFamily="65" charset="-120"/>
              </a:rPr>
              <a:t>很少做到這一項</a:t>
            </a:r>
          </a:p>
        </p:txBody>
      </p:sp>
      <p:sp>
        <p:nvSpPr>
          <p:cNvPr id="5" name="圓角矩形 4"/>
          <p:cNvSpPr/>
          <p:nvPr/>
        </p:nvSpPr>
        <p:spPr>
          <a:xfrm>
            <a:off x="1712699" y="4279478"/>
            <a:ext cx="6099349" cy="1095375"/>
          </a:xfrm>
          <a:prstGeom prst="roundRect">
            <a:avLst/>
          </a:prstGeom>
          <a:solidFill>
            <a:srgbClr val="7030A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sz="3600" dirty="0">
                <a:latin typeface="微軟正黑體" panose="020B0604030504040204" pitchFamily="34" charset="-120"/>
                <a:ea typeface="微軟正黑體" panose="020B0604030504040204" pitchFamily="34" charset="-120"/>
              </a:rPr>
              <a:t>可見好的選擇題很難出。</a:t>
            </a:r>
          </a:p>
        </p:txBody>
      </p:sp>
    </p:spTree>
    <p:extLst>
      <p:ext uri="{BB962C8B-B14F-4D97-AF65-F5344CB8AC3E}">
        <p14:creationId xmlns:p14="http://schemas.microsoft.com/office/powerpoint/2010/main" val="55846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rotWithShape="1">
          <a:blip r:embed="rId3"/>
          <a:srcRect l="24801" t="27600" r="37400" b="13600"/>
          <a:stretch/>
        </p:blipFill>
        <p:spPr>
          <a:xfrm>
            <a:off x="1220471" y="476672"/>
            <a:ext cx="6912768" cy="6048672"/>
          </a:xfrm>
          <a:prstGeom prst="rect">
            <a:avLst/>
          </a:prstGeom>
        </p:spPr>
      </p:pic>
      <p:sp>
        <p:nvSpPr>
          <p:cNvPr id="4" name="文字方塊 3"/>
          <p:cNvSpPr txBox="1"/>
          <p:nvPr/>
        </p:nvSpPr>
        <p:spPr>
          <a:xfrm>
            <a:off x="8328249" y="476672"/>
            <a:ext cx="1946367" cy="523220"/>
          </a:xfrm>
          <a:prstGeom prst="rect">
            <a:avLst/>
          </a:prstGeom>
          <a:noFill/>
        </p:spPr>
        <p:txBody>
          <a:bodyPr wrap="none" rtlCol="0">
            <a:spAutoFit/>
          </a:bodyPr>
          <a:lstStyle/>
          <a:p>
            <a:r>
              <a:rPr lang="en-US" altLang="zh-TW" sz="2800" dirty="0">
                <a:latin typeface="Arial Unicode MS" panose="020B0604020202020204" pitchFamily="34" charset="-120"/>
                <a:ea typeface="Arial Unicode MS" panose="020B0604020202020204" pitchFamily="34" charset="-120"/>
                <a:cs typeface="Arial Unicode MS" panose="020B0604020202020204" pitchFamily="34" charset="-120"/>
              </a:rPr>
              <a:t>(pp. 27-28)</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grpSp>
        <p:nvGrpSpPr>
          <p:cNvPr id="9" name="群組 8"/>
          <p:cNvGrpSpPr/>
          <p:nvPr/>
        </p:nvGrpSpPr>
        <p:grpSpPr>
          <a:xfrm>
            <a:off x="1919536" y="476674"/>
            <a:ext cx="9505056" cy="6048671"/>
            <a:chOff x="1917948" y="476673"/>
            <a:chExt cx="9505056" cy="6048671"/>
          </a:xfrm>
        </p:grpSpPr>
        <p:sp>
          <p:nvSpPr>
            <p:cNvPr id="2" name="矩形 1"/>
            <p:cNvSpPr/>
            <p:nvPr/>
          </p:nvSpPr>
          <p:spPr>
            <a:xfrm>
              <a:off x="4217437" y="476673"/>
              <a:ext cx="718457" cy="3537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1917948" y="6197149"/>
              <a:ext cx="1296144" cy="3281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8131651" y="1916832"/>
              <a:ext cx="3291353" cy="830997"/>
            </a:xfrm>
            <a:prstGeom prst="rect">
              <a:avLst/>
            </a:prstGeom>
            <a:noFill/>
            <a:ln w="28575">
              <a:solidFill>
                <a:srgbClr val="C00000"/>
              </a:solidFill>
            </a:ln>
          </p:spPr>
          <p:txBody>
            <a:bodyPr wrap="square" rtlCol="0">
              <a:spAutoFit/>
            </a:bodyPr>
            <a:lstStyle/>
            <a:p>
              <a:r>
                <a:rPr lang="en-US" altLang="zh-TW" sz="2400" dirty="0">
                  <a:latin typeface="微軟正黑體" panose="020B0604030504040204" pitchFamily="34" charset="-120"/>
                  <a:ea typeface="微軟正黑體" panose="020B0604030504040204" pitchFamily="34" charset="-120"/>
                </a:rPr>
                <a:t>1</a:t>
              </a:r>
              <a:r>
                <a:rPr lang="zh-TW" altLang="zh-TW"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4</a:t>
              </a:r>
              <a:r>
                <a:rPr lang="zh-TW" altLang="zh-TW" sz="2400" dirty="0">
                  <a:latin typeface="微軟正黑體" panose="020B0604030504040204" pitchFamily="34" charset="-120"/>
                  <a:ea typeface="微軟正黑體" panose="020B0604030504040204" pitchFamily="34" charset="-120"/>
                </a:rPr>
                <a:t>其實連鎖，都是在問</a:t>
              </a:r>
              <a:r>
                <a:rPr lang="en-US" altLang="zh-TW" sz="2400" dirty="0">
                  <a:latin typeface="微軟正黑體" panose="020B0604030504040204" pitchFamily="34" charset="-120"/>
                  <a:ea typeface="微軟正黑體" panose="020B0604030504040204" pitchFamily="34" charset="-120"/>
                </a:rPr>
                <a:t>What are ghosts?</a:t>
              </a:r>
              <a:endParaRPr lang="zh-TW" altLang="en-US" sz="2400" dirty="0">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233681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C0ADC6A-40A2-4FB6-9A82-6FF0CAB3FACC}"/>
              </a:ext>
            </a:extLst>
          </p:cNvPr>
          <p:cNvSpPr>
            <a:spLocks noGrp="1"/>
          </p:cNvSpPr>
          <p:nvPr>
            <p:ph type="title"/>
          </p:nvPr>
        </p:nvSpPr>
        <p:spPr>
          <a:xfrm>
            <a:off x="609600" y="798871"/>
            <a:ext cx="10972800" cy="872613"/>
          </a:xfrm>
        </p:spPr>
        <p:txBody>
          <a:bodyPr>
            <a:normAutofit/>
          </a:bodyPr>
          <a:lstStyle/>
          <a:p>
            <a:r>
              <a:rPr lang="zh-TW" altLang="zh-TW" sz="3600" b="1" dirty="0"/>
              <a:t>命題原則檢核表</a:t>
            </a:r>
            <a:r>
              <a:rPr lang="en-US" altLang="zh-TW" sz="3600" b="1" dirty="0"/>
              <a:t> 3 – </a:t>
            </a:r>
            <a:r>
              <a:rPr lang="zh-TW" altLang="en-US" sz="3600" b="1" u="dbl" dirty="0">
                <a:solidFill>
                  <a:srgbClr val="C00000"/>
                </a:solidFill>
              </a:rPr>
              <a:t>選項</a:t>
            </a:r>
            <a:r>
              <a:rPr lang="zh-TW" altLang="en-US" sz="3600" b="1" dirty="0"/>
              <a:t>撰寫的注意事項</a:t>
            </a:r>
          </a:p>
        </p:txBody>
      </p:sp>
      <p:sp>
        <p:nvSpPr>
          <p:cNvPr id="3" name="內容版面配置區 2">
            <a:extLst>
              <a:ext uri="{FF2B5EF4-FFF2-40B4-BE49-F238E27FC236}">
                <a16:creationId xmlns:a16="http://schemas.microsoft.com/office/drawing/2014/main" id="{6FB73AB4-2918-4750-87A9-D53153D8A919}"/>
              </a:ext>
            </a:extLst>
          </p:cNvPr>
          <p:cNvSpPr>
            <a:spLocks noGrp="1"/>
          </p:cNvSpPr>
          <p:nvPr>
            <p:ph idx="1"/>
          </p:nvPr>
        </p:nvSpPr>
        <p:spPr>
          <a:xfrm>
            <a:off x="609600" y="1887794"/>
            <a:ext cx="10972800" cy="4686742"/>
          </a:xfrm>
        </p:spPr>
        <p:txBody>
          <a:bodyPr/>
          <a:lstStyle/>
          <a:p>
            <a:r>
              <a:rPr lang="zh-TW" altLang="en-US" dirty="0"/>
              <a:t>誘答選項的撰寫：</a:t>
            </a:r>
            <a:endParaRPr lang="en-US" altLang="zh-TW" dirty="0"/>
          </a:p>
          <a:p>
            <a:pPr marL="811213" indent="-457200">
              <a:buFont typeface="Wingdings" panose="05000000000000000000" pitchFamily="2" charset="2"/>
              <a:buChar char="Ø"/>
            </a:pPr>
            <a:r>
              <a:rPr lang="zh-TW" altLang="en-US" dirty="0"/>
              <a:t>須具誘答力：</a:t>
            </a:r>
            <a:r>
              <a:rPr lang="zh-TW" altLang="en-US" b="1" dirty="0"/>
              <a:t>即文本內須有提及到</a:t>
            </a:r>
            <a:r>
              <a:rPr lang="zh-TW" altLang="en-US" dirty="0"/>
              <a:t>。</a:t>
            </a:r>
            <a:endParaRPr lang="en-US" altLang="zh-TW" dirty="0"/>
          </a:p>
          <a:p>
            <a:pPr marL="811213" indent="-457200">
              <a:buFont typeface="Wingdings" panose="05000000000000000000" pitchFamily="2" charset="2"/>
              <a:buChar char="Ø"/>
            </a:pPr>
            <a:r>
              <a:rPr lang="zh-TW" altLang="zh-TW" dirty="0"/>
              <a:t>誘答選項</a:t>
            </a:r>
            <a:r>
              <a:rPr lang="zh-TW" altLang="en-US" dirty="0"/>
              <a:t>須</a:t>
            </a:r>
            <a:r>
              <a:rPr lang="zh-TW" altLang="zh-TW" dirty="0"/>
              <a:t>具似真性</a:t>
            </a:r>
            <a:r>
              <a:rPr lang="zh-TW" altLang="en-US" dirty="0"/>
              <a:t>：不能一看就知道是錯的。</a:t>
            </a:r>
            <a:endParaRPr lang="en-US" altLang="zh-TW" dirty="0"/>
          </a:p>
          <a:p>
            <a:pPr marL="354013" indent="0">
              <a:buNone/>
            </a:pPr>
            <a:endParaRPr lang="en-US" altLang="zh-TW" dirty="0"/>
          </a:p>
          <a:p>
            <a:pPr marL="354013" indent="0">
              <a:buNone/>
            </a:pPr>
            <a:endParaRPr lang="en-US" altLang="zh-TW" dirty="0"/>
          </a:p>
          <a:p>
            <a:endParaRPr lang="en-US" altLang="zh-TW" dirty="0"/>
          </a:p>
          <a:p>
            <a:r>
              <a:rPr lang="zh-TW" altLang="en-US" dirty="0"/>
              <a:t>選項的排列：</a:t>
            </a:r>
            <a:endParaRPr lang="en-US" altLang="zh-TW" dirty="0"/>
          </a:p>
          <a:p>
            <a:pPr marL="811213" indent="-457200">
              <a:buFont typeface="Wingdings" panose="05000000000000000000" pitchFamily="2" charset="2"/>
              <a:buChar char="Ø"/>
            </a:pPr>
            <a:r>
              <a:rPr lang="zh-TW" altLang="zh-TW" dirty="0"/>
              <a:t>依某種邏輯次序（方向、季節、時間先後、字數多寡等）排列</a:t>
            </a:r>
            <a:r>
              <a:rPr lang="zh-TW" altLang="en-US" dirty="0"/>
              <a:t>。</a:t>
            </a:r>
            <a:endParaRPr lang="en-US" altLang="zh-TW" dirty="0"/>
          </a:p>
          <a:p>
            <a:pPr marL="811213" indent="-457200">
              <a:buFont typeface="Wingdings" panose="05000000000000000000" pitchFamily="2" charset="2"/>
              <a:buChar char="Ø"/>
            </a:pPr>
            <a:r>
              <a:rPr lang="zh-TW" altLang="en-US" dirty="0"/>
              <a:t>星期的排列：從星期一到星期日</a:t>
            </a:r>
          </a:p>
        </p:txBody>
      </p:sp>
      <p:sp>
        <p:nvSpPr>
          <p:cNvPr id="4" name="矩形: 圓角 3">
            <a:extLst>
              <a:ext uri="{FF2B5EF4-FFF2-40B4-BE49-F238E27FC236}">
                <a16:creationId xmlns:a16="http://schemas.microsoft.com/office/drawing/2014/main" id="{6A60BE11-8FBB-4310-8CEE-25FFD715ADF8}"/>
              </a:ext>
            </a:extLst>
          </p:cNvPr>
          <p:cNvSpPr/>
          <p:nvPr/>
        </p:nvSpPr>
        <p:spPr>
          <a:xfrm>
            <a:off x="1524000" y="3429000"/>
            <a:ext cx="8524568" cy="89719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solidFill>
                  <a:srgbClr val="002060"/>
                </a:solidFill>
                <a:latin typeface="微軟正黑體" panose="020B0604030504040204" pitchFamily="34" charset="-120"/>
                <a:ea typeface="微軟正黑體" panose="020B0604030504040204" pitchFamily="34" charset="-120"/>
              </a:rPr>
              <a:t>誘答選項不足，就得</a:t>
            </a:r>
            <a:r>
              <a:rPr lang="zh-TW" altLang="en-US" sz="3200" b="1" dirty="0">
                <a:solidFill>
                  <a:srgbClr val="002060"/>
                </a:solidFill>
                <a:latin typeface="微軟正黑體" panose="020B0604030504040204" pitchFamily="34" charset="-120"/>
                <a:ea typeface="微軟正黑體" panose="020B0604030504040204" pitchFamily="34" charset="-120"/>
              </a:rPr>
              <a:t>修改文本內容</a:t>
            </a:r>
            <a:r>
              <a:rPr lang="zh-TW" altLang="en-US" sz="3200" dirty="0">
                <a:solidFill>
                  <a:srgbClr val="002060"/>
                </a:solidFill>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876484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900629"/>
            <a:ext cx="10972800" cy="1066800"/>
          </a:xfrm>
        </p:spPr>
        <p:txBody>
          <a:bodyPr rtlCol="0"/>
          <a:lstStyle/>
          <a:p>
            <a:pPr rtl="0"/>
            <a:r>
              <a:rPr lang="zh-TW" altLang="en-US" b="1" dirty="0"/>
              <a:t>本單元內容</a:t>
            </a:r>
          </a:p>
        </p:txBody>
      </p:sp>
      <p:sp>
        <p:nvSpPr>
          <p:cNvPr id="3" name="內容預留位置 2"/>
          <p:cNvSpPr>
            <a:spLocks noGrp="1"/>
          </p:cNvSpPr>
          <p:nvPr>
            <p:ph idx="1"/>
          </p:nvPr>
        </p:nvSpPr>
        <p:spPr>
          <a:xfrm>
            <a:off x="609600" y="1967429"/>
            <a:ext cx="10972800" cy="4607107"/>
          </a:xfrm>
        </p:spPr>
        <p:txBody>
          <a:bodyPr rtlCol="0"/>
          <a:lstStyle/>
          <a:p>
            <a:pPr rtl="0">
              <a:spcBef>
                <a:spcPts val="1200"/>
              </a:spcBef>
            </a:pPr>
            <a:r>
              <a:rPr lang="en-US" altLang="zh-TW" dirty="0"/>
              <a:t>NG</a:t>
            </a:r>
            <a:r>
              <a:rPr lang="zh-TW" altLang="en-US" dirty="0"/>
              <a:t>題示例與原因說明。</a:t>
            </a:r>
          </a:p>
          <a:p>
            <a:pPr rtl="0">
              <a:spcBef>
                <a:spcPts val="1200"/>
              </a:spcBef>
            </a:pPr>
            <a:r>
              <a:rPr lang="zh-TW" altLang="en-US" dirty="0"/>
              <a:t>閱讀標準本位評量之表現標準介紹與評量目標的設定。</a:t>
            </a:r>
          </a:p>
          <a:p>
            <a:pPr>
              <a:spcBef>
                <a:spcPts val="1200"/>
              </a:spcBef>
            </a:pPr>
            <a:r>
              <a:rPr lang="zh-TW" altLang="en-US" dirty="0"/>
              <a:t>歷年會考閱讀測驗題幹的利用與文本的修改</a:t>
            </a:r>
            <a:endParaRPr lang="en-US" altLang="zh-TW" dirty="0"/>
          </a:p>
          <a:p>
            <a:pPr rtl="0">
              <a:spcBef>
                <a:spcPts val="1200"/>
              </a:spcBef>
            </a:pPr>
            <a:r>
              <a:rPr lang="zh-TW" altLang="en-US" dirty="0"/>
              <a:t>閱讀測驗命題原則說明。</a:t>
            </a:r>
            <a:endParaRPr lang="en-US" altLang="zh-TW" dirty="0"/>
          </a:p>
          <a:p>
            <a:pPr rtl="0">
              <a:spcBef>
                <a:spcPts val="1200"/>
              </a:spcBef>
            </a:pPr>
            <a:r>
              <a:rPr lang="zh-TW" altLang="en-US" dirty="0"/>
              <a:t>經驗分享：</a:t>
            </a:r>
            <a:r>
              <a:rPr lang="en-US" altLang="zh-TW" dirty="0"/>
              <a:t>A Ghosts’ House</a:t>
            </a:r>
            <a:r>
              <a:rPr lang="zh-TW" altLang="en-US" dirty="0"/>
              <a:t>。</a:t>
            </a:r>
            <a:endParaRPr lang="en-US" altLang="zh-TW" dirty="0"/>
          </a:p>
          <a:p>
            <a:pPr rtl="0">
              <a:spcBef>
                <a:spcPts val="1200"/>
              </a:spcBef>
            </a:pPr>
            <a:r>
              <a:rPr lang="zh-TW" altLang="en-US" dirty="0"/>
              <a:t>實作</a:t>
            </a:r>
          </a:p>
        </p:txBody>
      </p:sp>
    </p:spTree>
    <p:extLst>
      <p:ext uri="{BB962C8B-B14F-4D97-AF65-F5344CB8AC3E}">
        <p14:creationId xmlns:p14="http://schemas.microsoft.com/office/powerpoint/2010/main" val="185189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63352" y="533401"/>
            <a:ext cx="11521280" cy="981157"/>
          </a:xfrm>
        </p:spPr>
        <p:txBody>
          <a:bodyPr/>
          <a:lstStyle/>
          <a:p>
            <a:r>
              <a:rPr lang="zh-TW" altLang="en-US" sz="3599" dirty="0"/>
              <a:t>封閉性題組內，</a:t>
            </a:r>
            <a:r>
              <a:rPr lang="zh-TW" altLang="zh-TW" sz="3599" dirty="0"/>
              <a:t>各試題所有選項應做整體考量</a:t>
            </a:r>
            <a:r>
              <a:rPr lang="zh-TW" altLang="en-US" sz="3599" dirty="0"/>
              <a:t>有何影響？</a:t>
            </a:r>
            <a:endParaRPr lang="zh-TW" altLang="en-US" dirty="0"/>
          </a:p>
        </p:txBody>
      </p:sp>
      <p:sp>
        <p:nvSpPr>
          <p:cNvPr id="3" name="內容版面配置區 2"/>
          <p:cNvSpPr>
            <a:spLocks noGrp="1"/>
          </p:cNvSpPr>
          <p:nvPr>
            <p:ph idx="1"/>
          </p:nvPr>
        </p:nvSpPr>
        <p:spPr>
          <a:xfrm>
            <a:off x="1066800" y="1828800"/>
            <a:ext cx="9421688" cy="4191000"/>
          </a:xfrm>
        </p:spPr>
        <p:txBody>
          <a:bodyPr>
            <a:normAutofit/>
          </a:bodyPr>
          <a:lstStyle/>
          <a:p>
            <a:r>
              <a:rPr lang="zh-TW" altLang="en-US" sz="2799" dirty="0">
                <a:latin typeface="微軟正黑體" panose="020B0604030504040204" pitchFamily="34" charset="-120"/>
                <a:ea typeface="微軟正黑體" panose="020B0604030504040204" pitchFamily="34" charset="-120"/>
              </a:rPr>
              <a:t>若只出一題，則只需考量</a:t>
            </a:r>
            <a:r>
              <a:rPr lang="en-US" altLang="zh-TW" sz="2799" dirty="0">
                <a:latin typeface="微軟正黑體" panose="020B0604030504040204" pitchFamily="34" charset="-120"/>
                <a:ea typeface="微軟正黑體" panose="020B0604030504040204" pitchFamily="34" charset="-120"/>
              </a:rPr>
              <a:t>4</a:t>
            </a:r>
            <a:r>
              <a:rPr lang="zh-TW" altLang="en-US" sz="2799" dirty="0">
                <a:latin typeface="微軟正黑體" panose="020B0604030504040204" pitchFamily="34" charset="-120"/>
                <a:ea typeface="微軟正黑體" panose="020B0604030504040204" pitchFamily="34" charset="-120"/>
              </a:rPr>
              <a:t>個選項。</a:t>
            </a:r>
            <a:endParaRPr lang="en-US" altLang="zh-TW" sz="2799" dirty="0">
              <a:latin typeface="微軟正黑體" panose="020B0604030504040204" pitchFamily="34" charset="-120"/>
              <a:ea typeface="微軟正黑體" panose="020B0604030504040204" pitchFamily="34" charset="-120"/>
            </a:endParaRPr>
          </a:p>
          <a:p>
            <a:r>
              <a:rPr lang="zh-TW" altLang="en-US" sz="2799" dirty="0">
                <a:latin typeface="微軟正黑體" panose="020B0604030504040204" pitchFamily="34" charset="-120"/>
                <a:ea typeface="微軟正黑體" panose="020B0604030504040204" pitchFamily="34" charset="-120"/>
              </a:rPr>
              <a:t>若出兩題，就要一起考量</a:t>
            </a:r>
            <a:r>
              <a:rPr lang="en-US" altLang="zh-TW" sz="2799" dirty="0">
                <a:latin typeface="微軟正黑體" panose="020B0604030504040204" pitchFamily="34" charset="-120"/>
                <a:ea typeface="微軟正黑體" panose="020B0604030504040204" pitchFamily="34" charset="-120"/>
              </a:rPr>
              <a:t>8</a:t>
            </a:r>
            <a:r>
              <a:rPr lang="zh-TW" altLang="en-US" sz="2799" dirty="0">
                <a:latin typeface="微軟正黑體" panose="020B0604030504040204" pitchFamily="34" charset="-120"/>
                <a:ea typeface="微軟正黑體" panose="020B0604030504040204" pitchFamily="34" charset="-120"/>
              </a:rPr>
              <a:t>個選項。</a:t>
            </a:r>
            <a:endParaRPr lang="en-US" altLang="zh-TW" sz="2799" dirty="0">
              <a:latin typeface="微軟正黑體" panose="020B0604030504040204" pitchFamily="34" charset="-120"/>
              <a:ea typeface="微軟正黑體" panose="020B0604030504040204" pitchFamily="34" charset="-120"/>
            </a:endParaRPr>
          </a:p>
          <a:p>
            <a:r>
              <a:rPr lang="zh-TW" altLang="en-US" sz="2799" dirty="0">
                <a:latin typeface="微軟正黑體" panose="020B0604030504040204" pitchFamily="34" charset="-120"/>
                <a:ea typeface="微軟正黑體" panose="020B0604030504040204" pitchFamily="34" charset="-120"/>
              </a:rPr>
              <a:t>若出三題呢？就要一起考量</a:t>
            </a:r>
            <a:r>
              <a:rPr lang="en-US" altLang="zh-TW" sz="2799" dirty="0">
                <a:latin typeface="微軟正黑體" panose="020B0604030504040204" pitchFamily="34" charset="-120"/>
                <a:ea typeface="微軟正黑體" panose="020B0604030504040204" pitchFamily="34" charset="-120"/>
              </a:rPr>
              <a:t>12</a:t>
            </a:r>
            <a:r>
              <a:rPr lang="zh-TW" altLang="en-US" sz="2799" dirty="0">
                <a:latin typeface="微軟正黑體" panose="020B0604030504040204" pitchFamily="34" charset="-120"/>
                <a:ea typeface="微軟正黑體" panose="020B0604030504040204" pitchFamily="34" charset="-120"/>
              </a:rPr>
              <a:t>個選項。</a:t>
            </a:r>
            <a:endParaRPr lang="en-US" altLang="zh-TW" sz="2799" dirty="0">
              <a:latin typeface="微軟正黑體" panose="020B0604030504040204" pitchFamily="34" charset="-120"/>
              <a:ea typeface="微軟正黑體" panose="020B0604030504040204" pitchFamily="34" charset="-120"/>
            </a:endParaRPr>
          </a:p>
          <a:p>
            <a:r>
              <a:rPr lang="zh-TW" altLang="en-US" sz="2799" dirty="0">
                <a:latin typeface="微軟正黑體" panose="020B0604030504040204" pitchFamily="34" charset="-120"/>
                <a:ea typeface="微軟正黑體" panose="020B0604030504040204" pitchFamily="34" charset="-120"/>
              </a:rPr>
              <a:t>出越多題，要一起考量的數量就</a:t>
            </a:r>
            <a:r>
              <a:rPr lang="zh-TW" altLang="en-US" sz="2799" b="1" u="dbl" dirty="0">
                <a:solidFill>
                  <a:srgbClr val="FF0000"/>
                </a:solidFill>
                <a:latin typeface="微軟正黑體" panose="020B0604030504040204" pitchFamily="34" charset="-120"/>
                <a:ea typeface="微軟正黑體" panose="020B0604030504040204" pitchFamily="34" charset="-120"/>
              </a:rPr>
              <a:t>以「四」的級距暴增</a:t>
            </a:r>
            <a:r>
              <a:rPr lang="zh-TW" altLang="en-US" sz="2799" dirty="0">
                <a:latin typeface="微軟正黑體" panose="020B0604030504040204" pitchFamily="34" charset="-120"/>
                <a:ea typeface="微軟正黑體" panose="020B0604030504040204" pitchFamily="34" charset="-120"/>
              </a:rPr>
              <a:t>。</a:t>
            </a:r>
          </a:p>
        </p:txBody>
      </p:sp>
      <p:sp>
        <p:nvSpPr>
          <p:cNvPr id="4" name="圓角矩形圖說文字 3"/>
          <p:cNvSpPr/>
          <p:nvPr/>
        </p:nvSpPr>
        <p:spPr>
          <a:xfrm>
            <a:off x="6543560" y="4869160"/>
            <a:ext cx="4112984" cy="771324"/>
          </a:xfrm>
          <a:prstGeom prst="wedgeRoundRectCallout">
            <a:avLst>
              <a:gd name="adj1" fmla="val -21447"/>
              <a:gd name="adj2" fmla="val -147376"/>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799" dirty="0">
                <a:solidFill>
                  <a:srgbClr val="002060"/>
                </a:solidFill>
                <a:latin typeface="標楷體" panose="03000509000000000000" pitchFamily="65" charset="-120"/>
                <a:ea typeface="標楷體" panose="03000509000000000000" pitchFamily="65" charset="-120"/>
              </a:rPr>
              <a:t>選擇題難出的原因在此</a:t>
            </a:r>
          </a:p>
        </p:txBody>
      </p:sp>
      <p:sp>
        <p:nvSpPr>
          <p:cNvPr id="5" name="圓角矩形圖說文字 4"/>
          <p:cNvSpPr/>
          <p:nvPr/>
        </p:nvSpPr>
        <p:spPr>
          <a:xfrm>
            <a:off x="5979175" y="4574343"/>
            <a:ext cx="5179506" cy="1085567"/>
          </a:xfrm>
          <a:prstGeom prst="wedgeRoundRectCallout">
            <a:avLst>
              <a:gd name="adj1" fmla="val -20071"/>
              <a:gd name="adj2" fmla="val -118983"/>
              <a:gd name="adj3" fmla="val 1666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799" dirty="0">
                <a:latin typeface="標楷體" panose="03000509000000000000" pitchFamily="65" charset="-120"/>
                <a:ea typeface="標楷體" panose="03000509000000000000" pitchFamily="65" charset="-120"/>
              </a:rPr>
              <a:t>需整體考量：</a:t>
            </a:r>
            <a:br>
              <a:rPr lang="en-US" altLang="zh-TW" sz="2799" dirty="0">
                <a:latin typeface="標楷體" panose="03000509000000000000" pitchFamily="65" charset="-120"/>
                <a:ea typeface="標楷體" panose="03000509000000000000" pitchFamily="65" charset="-120"/>
              </a:rPr>
            </a:br>
            <a:r>
              <a:rPr lang="zh-TW" altLang="en-US" sz="2799" dirty="0">
                <a:latin typeface="標楷體" panose="03000509000000000000" pitchFamily="65" charset="-120"/>
                <a:ea typeface="標楷體" panose="03000509000000000000" pitchFamily="65" charset="-120"/>
              </a:rPr>
              <a:t>試題評量目標、連鎖、誘答力。</a:t>
            </a:r>
          </a:p>
        </p:txBody>
      </p:sp>
      <p:sp>
        <p:nvSpPr>
          <p:cNvPr id="6" name="圓角矩形圖說文字 4">
            <a:extLst>
              <a:ext uri="{FF2B5EF4-FFF2-40B4-BE49-F238E27FC236}">
                <a16:creationId xmlns:a16="http://schemas.microsoft.com/office/drawing/2014/main" id="{604C35D0-85EC-45F4-A611-33FB0EE380E6}"/>
              </a:ext>
            </a:extLst>
          </p:cNvPr>
          <p:cNvSpPr/>
          <p:nvPr/>
        </p:nvSpPr>
        <p:spPr>
          <a:xfrm>
            <a:off x="5979175" y="4574343"/>
            <a:ext cx="5179506" cy="1085567"/>
          </a:xfrm>
          <a:prstGeom prst="wedgeRoundRectCallout">
            <a:avLst>
              <a:gd name="adj1" fmla="val -20071"/>
              <a:gd name="adj2" fmla="val -118983"/>
              <a:gd name="adj3" fmla="val 16667"/>
            </a:avLst>
          </a:prstGeom>
          <a:solidFill>
            <a:srgbClr val="7A00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799" dirty="0">
                <a:latin typeface="標楷體" panose="03000509000000000000" pitchFamily="65" charset="-120"/>
                <a:ea typeface="標楷體" panose="03000509000000000000" pitchFamily="65" charset="-120"/>
              </a:rPr>
              <a:t>為了整體考量，文本和試題選項間來回修改的情形很常見。</a:t>
            </a:r>
          </a:p>
        </p:txBody>
      </p:sp>
    </p:spTree>
    <p:extLst>
      <p:ext uri="{BB962C8B-B14F-4D97-AF65-F5344CB8AC3E}">
        <p14:creationId xmlns:p14="http://schemas.microsoft.com/office/powerpoint/2010/main" val="3706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1C655B1-B6EA-4FD4-859B-1896631AAB2F}"/>
              </a:ext>
            </a:extLst>
          </p:cNvPr>
          <p:cNvSpPr>
            <a:spLocks noGrp="1"/>
          </p:cNvSpPr>
          <p:nvPr>
            <p:ph type="title"/>
          </p:nvPr>
        </p:nvSpPr>
        <p:spPr>
          <a:xfrm>
            <a:off x="2222090" y="2263877"/>
            <a:ext cx="7747819" cy="2022987"/>
          </a:xfrm>
        </p:spPr>
        <p:txBody>
          <a:bodyPr>
            <a:normAutofit/>
          </a:bodyPr>
          <a:lstStyle/>
          <a:p>
            <a:r>
              <a:rPr lang="zh-TW" altLang="en-US" sz="4800" b="1" dirty="0"/>
              <a:t>實作前的個人經驗分享</a:t>
            </a:r>
            <a:br>
              <a:rPr lang="en-US" altLang="zh-TW" sz="4800" dirty="0"/>
            </a:br>
            <a:r>
              <a:rPr lang="en-US" altLang="zh-TW" sz="4800" dirty="0"/>
              <a:t>-- </a:t>
            </a:r>
            <a:r>
              <a:rPr lang="zh-TW" altLang="en-US" sz="4800" dirty="0"/>
              <a:t>以</a:t>
            </a:r>
            <a:r>
              <a:rPr lang="en-US" altLang="zh-TW" sz="4800" dirty="0"/>
              <a:t> A Ghosts’ House </a:t>
            </a:r>
            <a:r>
              <a:rPr lang="zh-TW" altLang="en-US" sz="4800" dirty="0"/>
              <a:t>為例</a:t>
            </a:r>
          </a:p>
        </p:txBody>
      </p:sp>
    </p:spTree>
    <p:extLst>
      <p:ext uri="{BB962C8B-B14F-4D97-AF65-F5344CB8AC3E}">
        <p14:creationId xmlns:p14="http://schemas.microsoft.com/office/powerpoint/2010/main" val="378404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50BFCE2-31F9-43F6-993A-7485072F7054}"/>
              </a:ext>
            </a:extLst>
          </p:cNvPr>
          <p:cNvSpPr>
            <a:spLocks noGrp="1"/>
          </p:cNvSpPr>
          <p:nvPr>
            <p:ph type="title"/>
          </p:nvPr>
        </p:nvSpPr>
        <p:spPr>
          <a:xfrm>
            <a:off x="609600" y="1064342"/>
            <a:ext cx="10972800" cy="892277"/>
          </a:xfrm>
        </p:spPr>
        <p:txBody>
          <a:bodyPr/>
          <a:lstStyle/>
          <a:p>
            <a:r>
              <a:rPr lang="zh-HK" altLang="zh-TW" b="1" dirty="0"/>
              <a:t>原始題</a:t>
            </a:r>
            <a:r>
              <a:rPr lang="zh-TW" altLang="en-US" b="1" dirty="0"/>
              <a:t>第</a:t>
            </a:r>
            <a:r>
              <a:rPr lang="en-US" altLang="zh-TW" b="1" dirty="0"/>
              <a:t>1</a:t>
            </a:r>
            <a:r>
              <a:rPr lang="zh-TW" altLang="en-US" b="1" dirty="0"/>
              <a:t>、</a:t>
            </a:r>
            <a:r>
              <a:rPr lang="en-US" altLang="zh-TW" b="1" dirty="0"/>
              <a:t>2</a:t>
            </a:r>
            <a:r>
              <a:rPr lang="zh-TW" altLang="en-US" b="1" dirty="0"/>
              <a:t>版</a:t>
            </a:r>
            <a:r>
              <a:rPr lang="en-US" altLang="zh-HK" b="1" dirty="0"/>
              <a:t> </a:t>
            </a:r>
            <a:r>
              <a:rPr lang="en-US" altLang="zh-HK" dirty="0"/>
              <a:t>(pp. 33-34) </a:t>
            </a:r>
            <a:endParaRPr lang="zh-TW" altLang="en-US" dirty="0"/>
          </a:p>
        </p:txBody>
      </p:sp>
      <p:sp>
        <p:nvSpPr>
          <p:cNvPr id="3" name="內容版面配置區 2">
            <a:extLst>
              <a:ext uri="{FF2B5EF4-FFF2-40B4-BE49-F238E27FC236}">
                <a16:creationId xmlns:a16="http://schemas.microsoft.com/office/drawing/2014/main" id="{7DD94B53-EC80-44F4-839A-9BA892949E01}"/>
              </a:ext>
            </a:extLst>
          </p:cNvPr>
          <p:cNvSpPr>
            <a:spLocks noGrp="1"/>
          </p:cNvSpPr>
          <p:nvPr>
            <p:ph idx="1"/>
          </p:nvPr>
        </p:nvSpPr>
        <p:spPr/>
        <p:txBody>
          <a:bodyPr/>
          <a:lstStyle/>
          <a:p>
            <a:pPr marL="109728" indent="0">
              <a:spcBef>
                <a:spcPts val="1200"/>
              </a:spcBef>
              <a:buNone/>
            </a:pPr>
            <a:r>
              <a:rPr lang="zh-TW" altLang="en-US" b="1" dirty="0"/>
              <a:t>待修改點：</a:t>
            </a:r>
            <a:endParaRPr lang="en-US" altLang="zh-TW" b="1" dirty="0"/>
          </a:p>
          <a:p>
            <a:pPr>
              <a:spcBef>
                <a:spcPts val="1200"/>
              </a:spcBef>
            </a:pPr>
            <a:r>
              <a:rPr lang="zh-TW" altLang="en-US" dirty="0"/>
              <a:t>生字過多：超過文本只能有</a:t>
            </a:r>
            <a:r>
              <a:rPr lang="en-US" altLang="zh-TW" dirty="0"/>
              <a:t>3</a:t>
            </a:r>
            <a:r>
              <a:rPr lang="zh-TW" altLang="en-US" dirty="0"/>
              <a:t>個生字的命題原則。</a:t>
            </a:r>
            <a:endParaRPr lang="en-US" altLang="zh-TW" dirty="0"/>
          </a:p>
          <a:p>
            <a:pPr>
              <a:spcBef>
                <a:spcPts val="1200"/>
              </a:spcBef>
            </a:pPr>
            <a:r>
              <a:rPr lang="zh-TW" altLang="en-US" dirty="0"/>
              <a:t>各題答題線索不足。</a:t>
            </a:r>
            <a:endParaRPr lang="en-US" altLang="zh-TW" dirty="0"/>
          </a:p>
        </p:txBody>
      </p:sp>
      <p:pic>
        <p:nvPicPr>
          <p:cNvPr id="5" name="圖片 4">
            <a:extLst>
              <a:ext uri="{FF2B5EF4-FFF2-40B4-BE49-F238E27FC236}">
                <a16:creationId xmlns:a16="http://schemas.microsoft.com/office/drawing/2014/main" id="{EA1E039D-7399-45DE-9DDA-F25E24A866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719" y="4045945"/>
            <a:ext cx="4583275" cy="735376"/>
          </a:xfrm>
          <a:prstGeom prst="rect">
            <a:avLst/>
          </a:prstGeom>
        </p:spPr>
      </p:pic>
    </p:spTree>
    <p:extLst>
      <p:ext uri="{BB962C8B-B14F-4D97-AF65-F5344CB8AC3E}">
        <p14:creationId xmlns:p14="http://schemas.microsoft.com/office/powerpoint/2010/main" val="191372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517358C-63C4-4A7E-86E6-3647A4FDCC96}"/>
              </a:ext>
            </a:extLst>
          </p:cNvPr>
          <p:cNvSpPr>
            <a:spLocks noGrp="1"/>
          </p:cNvSpPr>
          <p:nvPr>
            <p:ph type="title"/>
          </p:nvPr>
        </p:nvSpPr>
        <p:spPr>
          <a:xfrm>
            <a:off x="609600" y="877529"/>
            <a:ext cx="10972800" cy="1066800"/>
          </a:xfrm>
        </p:spPr>
        <p:txBody>
          <a:bodyPr/>
          <a:lstStyle/>
          <a:p>
            <a:r>
              <a:rPr lang="zh-TW" altLang="en-US" b="1" dirty="0"/>
              <a:t>第</a:t>
            </a:r>
            <a:r>
              <a:rPr lang="en-US" altLang="zh-TW" b="1" dirty="0"/>
              <a:t>1</a:t>
            </a:r>
            <a:r>
              <a:rPr lang="zh-TW" altLang="en-US" b="1" dirty="0"/>
              <a:t>次修改版</a:t>
            </a:r>
            <a:r>
              <a:rPr lang="en-US" altLang="zh-HK" b="1" dirty="0"/>
              <a:t> </a:t>
            </a:r>
            <a:r>
              <a:rPr lang="en-US" altLang="zh-HK" dirty="0"/>
              <a:t>(pp. 35-36)</a:t>
            </a:r>
            <a:endParaRPr lang="zh-TW" altLang="en-US" dirty="0"/>
          </a:p>
        </p:txBody>
      </p:sp>
      <p:sp>
        <p:nvSpPr>
          <p:cNvPr id="3" name="內容版面配置區 2">
            <a:extLst>
              <a:ext uri="{FF2B5EF4-FFF2-40B4-BE49-F238E27FC236}">
                <a16:creationId xmlns:a16="http://schemas.microsoft.com/office/drawing/2014/main" id="{38FEB75D-E628-494A-8835-EB709810039F}"/>
              </a:ext>
            </a:extLst>
          </p:cNvPr>
          <p:cNvSpPr>
            <a:spLocks noGrp="1"/>
          </p:cNvSpPr>
          <p:nvPr>
            <p:ph idx="1"/>
          </p:nvPr>
        </p:nvSpPr>
        <p:spPr>
          <a:xfrm>
            <a:off x="609600" y="2094271"/>
            <a:ext cx="10972800" cy="4480265"/>
          </a:xfrm>
        </p:spPr>
        <p:txBody>
          <a:bodyPr/>
          <a:lstStyle/>
          <a:p>
            <a:pPr marL="109728" indent="0">
              <a:spcBef>
                <a:spcPts val="1200"/>
              </a:spcBef>
              <a:buNone/>
            </a:pPr>
            <a:r>
              <a:rPr lang="zh-HK" altLang="zh-TW" b="1" dirty="0"/>
              <a:t>研究員評論：</a:t>
            </a:r>
            <a:endParaRPr lang="en-US" altLang="zh-TW" b="1" dirty="0"/>
          </a:p>
          <a:p>
            <a:pPr lvl="0">
              <a:spcBef>
                <a:spcPts val="1200"/>
              </a:spcBef>
            </a:pPr>
            <a:r>
              <a:rPr lang="zh-TW" altLang="zh-TW" dirty="0"/>
              <a:t>第一題答案最直覺應包含是</a:t>
            </a:r>
            <a:r>
              <a:rPr lang="en-US" altLang="zh-TW" dirty="0"/>
              <a:t>bats</a:t>
            </a:r>
            <a:r>
              <a:rPr lang="zh-TW" altLang="zh-TW" dirty="0"/>
              <a:t>，雖無此選項，但最好不要是部分對的答案。</a:t>
            </a:r>
          </a:p>
          <a:p>
            <a:pPr lvl="0">
              <a:spcBef>
                <a:spcPts val="1200"/>
              </a:spcBef>
            </a:pPr>
            <a:r>
              <a:rPr lang="zh-TW" altLang="zh-TW" dirty="0"/>
              <a:t>文長，但有一半題數過度</a:t>
            </a:r>
            <a:r>
              <a:rPr lang="en-US" altLang="zh-TW" dirty="0"/>
              <a:t>local (1</a:t>
            </a:r>
            <a:r>
              <a:rPr lang="zh-TW" altLang="zh-TW" dirty="0"/>
              <a:t>＆</a:t>
            </a:r>
            <a:r>
              <a:rPr lang="en-US" altLang="zh-TW" dirty="0"/>
              <a:t>4)</a:t>
            </a:r>
            <a:endParaRPr lang="zh-TW" altLang="zh-TW" dirty="0"/>
          </a:p>
          <a:p>
            <a:pPr lvl="0">
              <a:spcBef>
                <a:spcPts val="1200"/>
              </a:spcBef>
            </a:pPr>
            <a:r>
              <a:rPr lang="en-US" altLang="zh-TW" dirty="0"/>
              <a:t>1＆4其實連鎖，都是在問What are ghosts?</a:t>
            </a:r>
            <a:endParaRPr lang="zh-TW" altLang="zh-TW" dirty="0"/>
          </a:p>
          <a:p>
            <a:pPr lvl="0">
              <a:spcBef>
                <a:spcPts val="1200"/>
              </a:spcBef>
            </a:pPr>
            <a:r>
              <a:rPr lang="zh-TW" altLang="zh-TW" dirty="0"/>
              <a:t>文章結尾稍弱，可以再精簡些？</a:t>
            </a:r>
          </a:p>
          <a:p>
            <a:pPr>
              <a:spcBef>
                <a:spcPts val="1200"/>
              </a:spcBef>
            </a:pPr>
            <a:r>
              <a:rPr lang="zh-TW" altLang="zh-TW" dirty="0"/>
              <a:t>改考克漏字文意（空</a:t>
            </a:r>
            <a:r>
              <a:rPr lang="zh-HK" altLang="zh-TW" dirty="0"/>
              <a:t>格考「</a:t>
            </a:r>
            <a:r>
              <a:rPr lang="zh-TW" altLang="zh-TW" dirty="0"/>
              <a:t>字</a:t>
            </a:r>
            <a:r>
              <a:rPr lang="zh-HK" altLang="zh-TW" dirty="0"/>
              <a:t>」、「</a:t>
            </a:r>
            <a:r>
              <a:rPr lang="zh-TW" altLang="zh-TW" dirty="0"/>
              <a:t>字群句</a:t>
            </a:r>
            <a:r>
              <a:rPr lang="zh-HK" altLang="zh-TW" dirty="0"/>
              <a:t>」</a:t>
            </a:r>
            <a:r>
              <a:rPr lang="zh-TW" altLang="zh-TW" dirty="0"/>
              <a:t>）？或先用開放式問題？這樣可以確切知道要考的重點。</a:t>
            </a:r>
            <a:endParaRPr lang="zh-TW" altLang="en-US" dirty="0"/>
          </a:p>
        </p:txBody>
      </p:sp>
      <p:pic>
        <p:nvPicPr>
          <p:cNvPr id="6" name="圖形 5" descr="靶心">
            <a:extLst>
              <a:ext uri="{FF2B5EF4-FFF2-40B4-BE49-F238E27FC236}">
                <a16:creationId xmlns:a16="http://schemas.microsoft.com/office/drawing/2014/main" id="{6DCEBAC6-676B-4D98-95C7-D7B62F3E083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97106" y="978309"/>
            <a:ext cx="1620078" cy="1620078"/>
          </a:xfrm>
          <a:prstGeom prst="rect">
            <a:avLst/>
          </a:prstGeom>
        </p:spPr>
      </p:pic>
    </p:spTree>
    <p:extLst>
      <p:ext uri="{BB962C8B-B14F-4D97-AF65-F5344CB8AC3E}">
        <p14:creationId xmlns:p14="http://schemas.microsoft.com/office/powerpoint/2010/main" val="1445309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51D6BFF-8971-4850-A6DE-81627678035A}"/>
              </a:ext>
            </a:extLst>
          </p:cNvPr>
          <p:cNvSpPr>
            <a:spLocks noGrp="1"/>
          </p:cNvSpPr>
          <p:nvPr>
            <p:ph type="title"/>
          </p:nvPr>
        </p:nvSpPr>
        <p:spPr>
          <a:xfrm>
            <a:off x="609600" y="1044678"/>
            <a:ext cx="10972800" cy="823452"/>
          </a:xfrm>
        </p:spPr>
        <p:txBody>
          <a:bodyPr>
            <a:normAutofit/>
          </a:bodyPr>
          <a:lstStyle/>
          <a:p>
            <a:r>
              <a:rPr lang="zh-TW" altLang="en-US" b="1" dirty="0"/>
              <a:t>第</a:t>
            </a:r>
            <a:r>
              <a:rPr lang="en-US" altLang="zh-TW" b="1" dirty="0"/>
              <a:t>2</a:t>
            </a:r>
            <a:r>
              <a:rPr lang="zh-TW" altLang="en-US" b="1" dirty="0"/>
              <a:t>、</a:t>
            </a:r>
            <a:r>
              <a:rPr lang="en-US" altLang="zh-TW" b="1" dirty="0"/>
              <a:t>3</a:t>
            </a:r>
            <a:r>
              <a:rPr lang="zh-TW" altLang="en-US" b="1" dirty="0"/>
              <a:t>次改修版 與 原出題者第</a:t>
            </a:r>
            <a:r>
              <a:rPr lang="en-US" altLang="zh-TW" b="1" dirty="0"/>
              <a:t>3</a:t>
            </a:r>
            <a:r>
              <a:rPr lang="zh-TW" altLang="en-US" b="1" dirty="0"/>
              <a:t>次修改版</a:t>
            </a:r>
            <a:r>
              <a:rPr lang="en-US" altLang="zh-HK" b="1" dirty="0"/>
              <a:t> </a:t>
            </a:r>
            <a:r>
              <a:rPr lang="en-US" altLang="zh-HK" dirty="0"/>
              <a:t>(pp. </a:t>
            </a:r>
            <a:r>
              <a:rPr lang="en-US" altLang="zh-TW" dirty="0"/>
              <a:t>37</a:t>
            </a:r>
            <a:r>
              <a:rPr lang="en-US" altLang="zh-HK" dirty="0"/>
              <a:t>-</a:t>
            </a:r>
            <a:r>
              <a:rPr lang="en-US" altLang="zh-TW" dirty="0"/>
              <a:t>41</a:t>
            </a:r>
            <a:r>
              <a:rPr lang="en-US" altLang="zh-HK" dirty="0"/>
              <a:t>)</a:t>
            </a:r>
            <a:endParaRPr lang="zh-TW" altLang="en-US" dirty="0"/>
          </a:p>
        </p:txBody>
      </p:sp>
      <p:sp>
        <p:nvSpPr>
          <p:cNvPr id="3" name="內容版面配置區 2">
            <a:extLst>
              <a:ext uri="{FF2B5EF4-FFF2-40B4-BE49-F238E27FC236}">
                <a16:creationId xmlns:a16="http://schemas.microsoft.com/office/drawing/2014/main" id="{0476A94A-0C3D-434F-85A1-FD9954D9300E}"/>
              </a:ext>
            </a:extLst>
          </p:cNvPr>
          <p:cNvSpPr>
            <a:spLocks noGrp="1"/>
          </p:cNvSpPr>
          <p:nvPr>
            <p:ph idx="1"/>
          </p:nvPr>
        </p:nvSpPr>
        <p:spPr/>
        <p:txBody>
          <a:bodyPr/>
          <a:lstStyle/>
          <a:p>
            <a:pPr>
              <a:spcBef>
                <a:spcPts val="1200"/>
              </a:spcBef>
            </a:pPr>
            <a:r>
              <a:rPr lang="zh-TW" altLang="en-US" dirty="0"/>
              <a:t>字數縮減有限。</a:t>
            </a:r>
            <a:endParaRPr lang="en-US" altLang="zh-TW" dirty="0"/>
          </a:p>
          <a:p>
            <a:pPr>
              <a:spcBef>
                <a:spcPts val="1200"/>
              </a:spcBef>
            </a:pPr>
            <a:r>
              <a:rPr lang="zh-TW" altLang="en-US" dirty="0"/>
              <a:t>仍跳脫不出原思考模式，改善有限。</a:t>
            </a:r>
            <a:endParaRPr lang="en-US" altLang="zh-TW" dirty="0"/>
          </a:p>
          <a:p>
            <a:pPr>
              <a:spcBef>
                <a:spcPts val="1200"/>
              </a:spcBef>
            </a:pPr>
            <a:r>
              <a:rPr lang="zh-TW" altLang="en-US" dirty="0"/>
              <a:t>生字又變多。</a:t>
            </a:r>
            <a:endParaRPr lang="en-US" altLang="zh-TW" dirty="0"/>
          </a:p>
          <a:p>
            <a:pPr>
              <a:spcBef>
                <a:spcPts val="1200"/>
              </a:spcBef>
            </a:pPr>
            <a:r>
              <a:rPr lang="zh-TW" altLang="en-US" dirty="0"/>
              <a:t>「關係代名詞」句型超出學生所學範圍。</a:t>
            </a:r>
          </a:p>
        </p:txBody>
      </p:sp>
      <p:sp>
        <p:nvSpPr>
          <p:cNvPr id="4" name="矩形: 圓角 3">
            <a:extLst>
              <a:ext uri="{FF2B5EF4-FFF2-40B4-BE49-F238E27FC236}">
                <a16:creationId xmlns:a16="http://schemas.microsoft.com/office/drawing/2014/main" id="{1C2C9776-D297-4549-8065-5EF8B55D07C2}"/>
              </a:ext>
            </a:extLst>
          </p:cNvPr>
          <p:cNvSpPr/>
          <p:nvPr/>
        </p:nvSpPr>
        <p:spPr>
          <a:xfrm>
            <a:off x="973394" y="4768645"/>
            <a:ext cx="7906201" cy="79641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6000" dirty="0">
                <a:solidFill>
                  <a:srgbClr val="00206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3200" dirty="0">
                <a:solidFill>
                  <a:srgbClr val="002060"/>
                </a:solidFill>
                <a:latin typeface="微軟正黑體" panose="020B0604030504040204" pitchFamily="34" charset="-120"/>
                <a:ea typeface="微軟正黑體" panose="020B0604030504040204" pitchFamily="34" charset="-120"/>
              </a:rPr>
              <a:t>「石灰岩洞」窄限了情境的舖陳張力。</a:t>
            </a:r>
          </a:p>
        </p:txBody>
      </p:sp>
    </p:spTree>
    <p:extLst>
      <p:ext uri="{BB962C8B-B14F-4D97-AF65-F5344CB8AC3E}">
        <p14:creationId xmlns:p14="http://schemas.microsoft.com/office/powerpoint/2010/main" val="397101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A42AD46-B433-4D7E-B133-5CF2B8C2D72B}"/>
              </a:ext>
            </a:extLst>
          </p:cNvPr>
          <p:cNvSpPr>
            <a:spLocks noGrp="1"/>
          </p:cNvSpPr>
          <p:nvPr>
            <p:ph type="title"/>
          </p:nvPr>
        </p:nvSpPr>
        <p:spPr>
          <a:xfrm>
            <a:off x="609600" y="1143000"/>
            <a:ext cx="10972800" cy="695632"/>
          </a:xfrm>
        </p:spPr>
        <p:txBody>
          <a:bodyPr/>
          <a:lstStyle/>
          <a:p>
            <a:r>
              <a:rPr lang="zh-TW" altLang="en-US" b="1" dirty="0"/>
              <a:t>第</a:t>
            </a:r>
            <a:r>
              <a:rPr lang="en-US" altLang="zh-TW" b="1" dirty="0"/>
              <a:t>4</a:t>
            </a:r>
            <a:r>
              <a:rPr lang="zh-TW" altLang="en-US" b="1" dirty="0"/>
              <a:t>、</a:t>
            </a:r>
            <a:r>
              <a:rPr lang="en-US" altLang="zh-TW" b="1" dirty="0"/>
              <a:t>5</a:t>
            </a:r>
            <a:r>
              <a:rPr lang="zh-TW" altLang="en-US" b="1" dirty="0"/>
              <a:t>次改版 </a:t>
            </a:r>
            <a:r>
              <a:rPr lang="en-US" altLang="zh-TW" dirty="0"/>
              <a:t>(pp. 42-44)</a:t>
            </a:r>
            <a:endParaRPr lang="zh-TW" altLang="en-US" dirty="0"/>
          </a:p>
        </p:txBody>
      </p:sp>
      <p:sp>
        <p:nvSpPr>
          <p:cNvPr id="3" name="內容版面配置區 2">
            <a:extLst>
              <a:ext uri="{FF2B5EF4-FFF2-40B4-BE49-F238E27FC236}">
                <a16:creationId xmlns:a16="http://schemas.microsoft.com/office/drawing/2014/main" id="{D4038ADD-2561-42AF-BC5D-BE0E6EFE827F}"/>
              </a:ext>
            </a:extLst>
          </p:cNvPr>
          <p:cNvSpPr>
            <a:spLocks noGrp="1"/>
          </p:cNvSpPr>
          <p:nvPr>
            <p:ph idx="1"/>
          </p:nvPr>
        </p:nvSpPr>
        <p:spPr>
          <a:xfrm>
            <a:off x="609600" y="2054942"/>
            <a:ext cx="10972800" cy="4519594"/>
          </a:xfrm>
        </p:spPr>
        <p:txBody>
          <a:bodyPr/>
          <a:lstStyle/>
          <a:p>
            <a:pPr>
              <a:spcBef>
                <a:spcPts val="1200"/>
              </a:spcBef>
            </a:pPr>
            <a:r>
              <a:rPr lang="zh-TW" altLang="zh-TW" u="dbl" dirty="0"/>
              <a:t>擺脫洞穴的框架，改為</a:t>
            </a:r>
            <a:r>
              <a:rPr lang="en-US" altLang="zh-TW" u="dbl" dirty="0"/>
              <a:t>house</a:t>
            </a:r>
            <a:r>
              <a:rPr lang="zh-TW" altLang="zh-TW" dirty="0"/>
              <a:t>，</a:t>
            </a:r>
            <a:r>
              <a:rPr lang="zh-TW" altLang="en-US" dirty="0"/>
              <a:t>大幅擴增情境的舖陳張力。</a:t>
            </a:r>
            <a:endParaRPr lang="en-US" altLang="zh-TW" dirty="0"/>
          </a:p>
          <a:p>
            <a:pPr>
              <a:spcBef>
                <a:spcPts val="1200"/>
              </a:spcBef>
            </a:pPr>
            <a:r>
              <a:rPr lang="zh-TW" altLang="zh-TW" dirty="0"/>
              <a:t>全篇無生字。</a:t>
            </a:r>
            <a:endParaRPr lang="en-US" altLang="zh-TW" dirty="0"/>
          </a:p>
          <a:p>
            <a:pPr>
              <a:spcBef>
                <a:spcPts val="1200"/>
              </a:spcBef>
            </a:pPr>
            <a:r>
              <a:rPr lang="zh-TW" altLang="zh-TW" dirty="0"/>
              <a:t>總長度</a:t>
            </a:r>
            <a:r>
              <a:rPr lang="en-US" altLang="zh-TW" dirty="0"/>
              <a:t>244</a:t>
            </a:r>
            <a:r>
              <a:rPr lang="zh-TW" altLang="zh-TW" dirty="0"/>
              <a:t>字</a:t>
            </a:r>
            <a:r>
              <a:rPr lang="zh-TW" altLang="en-US" dirty="0"/>
              <a:t>。</a:t>
            </a:r>
            <a:endParaRPr lang="en-US" altLang="zh-TW" dirty="0"/>
          </a:p>
          <a:p>
            <a:pPr>
              <a:spcBef>
                <a:spcPts val="1200"/>
              </a:spcBef>
            </a:pPr>
            <a:r>
              <a:rPr lang="zh-TW" altLang="en-US" dirty="0"/>
              <a:t>原出題者再依表現標準，增加第</a:t>
            </a:r>
            <a:r>
              <a:rPr lang="en-US" altLang="zh-TW" dirty="0"/>
              <a:t>4</a:t>
            </a:r>
            <a:r>
              <a:rPr lang="zh-TW" altLang="en-US" dirty="0"/>
              <a:t>題。</a:t>
            </a:r>
            <a:r>
              <a:rPr lang="en-US" altLang="zh-TW" dirty="0"/>
              <a:t>(p. 25)</a:t>
            </a:r>
            <a:endParaRPr lang="zh-TW" altLang="en-US" dirty="0"/>
          </a:p>
        </p:txBody>
      </p:sp>
      <p:sp>
        <p:nvSpPr>
          <p:cNvPr id="4" name="矩形: 圓角 3">
            <a:extLst>
              <a:ext uri="{FF2B5EF4-FFF2-40B4-BE49-F238E27FC236}">
                <a16:creationId xmlns:a16="http://schemas.microsoft.com/office/drawing/2014/main" id="{A96EB507-F3CC-48F6-9884-A56A8F02A5D3}"/>
              </a:ext>
            </a:extLst>
          </p:cNvPr>
          <p:cNvSpPr/>
          <p:nvPr/>
        </p:nvSpPr>
        <p:spPr>
          <a:xfrm>
            <a:off x="6577781" y="1143000"/>
            <a:ext cx="2281084" cy="65876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solidFill>
                  <a:srgbClr val="002060"/>
                </a:solidFill>
                <a:latin typeface="微軟正黑體" panose="020B0604030504040204" pitchFamily="34" charset="-120"/>
                <a:ea typeface="微軟正黑體" panose="020B0604030504040204" pitchFamily="34" charset="-120"/>
              </a:rPr>
              <a:t>重大突破</a:t>
            </a:r>
          </a:p>
        </p:txBody>
      </p:sp>
      <p:pic>
        <p:nvPicPr>
          <p:cNvPr id="5" name="圖片 4">
            <a:extLst>
              <a:ext uri="{FF2B5EF4-FFF2-40B4-BE49-F238E27FC236}">
                <a16:creationId xmlns:a16="http://schemas.microsoft.com/office/drawing/2014/main" id="{0AFB1EC2-FF57-4723-9F72-C5299E14C6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4950" y="2615380"/>
            <a:ext cx="3759894" cy="3099619"/>
          </a:xfrm>
          <a:prstGeom prst="rect">
            <a:avLst/>
          </a:prstGeom>
        </p:spPr>
      </p:pic>
      <p:sp>
        <p:nvSpPr>
          <p:cNvPr id="6" name="矩形: 圓角 5">
            <a:extLst>
              <a:ext uri="{FF2B5EF4-FFF2-40B4-BE49-F238E27FC236}">
                <a16:creationId xmlns:a16="http://schemas.microsoft.com/office/drawing/2014/main" id="{4B113966-ABEC-4877-A225-A7E79D4BF1CB}"/>
              </a:ext>
            </a:extLst>
          </p:cNvPr>
          <p:cNvSpPr/>
          <p:nvPr/>
        </p:nvSpPr>
        <p:spPr>
          <a:xfrm>
            <a:off x="1079653" y="4836405"/>
            <a:ext cx="6610120" cy="109067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a:latin typeface="微軟正黑體" panose="020B0604030504040204" pitchFamily="34" charset="-120"/>
                <a:ea typeface="微軟正黑體" panose="020B0604030504040204" pitchFamily="34" charset="-120"/>
              </a:rPr>
              <a:t>「</a:t>
            </a:r>
            <a:r>
              <a:rPr lang="zh-TW" altLang="en-US" sz="4000" b="1" dirty="0">
                <a:latin typeface="微軟正黑體" panose="020B0604030504040204" pitchFamily="34" charset="-120"/>
                <a:ea typeface="微軟正黑體" panose="020B0604030504040204" pitchFamily="34" charset="-120"/>
              </a:rPr>
              <a:t>觸動連想</a:t>
            </a:r>
            <a:r>
              <a:rPr lang="zh-TW" altLang="en-US" sz="4000" dirty="0">
                <a:latin typeface="微軟正黑體" panose="020B0604030504040204" pitchFamily="34" charset="-120"/>
                <a:ea typeface="微軟正黑體" panose="020B0604030504040204" pitchFamily="34" charset="-120"/>
              </a:rPr>
              <a:t>」的妙用</a:t>
            </a:r>
          </a:p>
        </p:txBody>
      </p:sp>
    </p:spTree>
    <p:extLst>
      <p:ext uri="{BB962C8B-B14F-4D97-AF65-F5344CB8AC3E}">
        <p14:creationId xmlns:p14="http://schemas.microsoft.com/office/powerpoint/2010/main" val="99122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5"/>
                                        </p:tgtEl>
                                        <p:attrNameLst>
                                          <p:attrName>r</p:attrName>
                                        </p:attrNameLst>
                                      </p:cBhvr>
                                    </p:animRot>
                                    <p:animRot by="-240000">
                                      <p:cBhvr>
                                        <p:cTn id="12" dur="200" fill="hold">
                                          <p:stCondLst>
                                            <p:cond delay="200"/>
                                          </p:stCondLst>
                                        </p:cTn>
                                        <p:tgtEl>
                                          <p:spTgt spid="5"/>
                                        </p:tgtEl>
                                        <p:attrNameLst>
                                          <p:attrName>r</p:attrName>
                                        </p:attrNameLst>
                                      </p:cBhvr>
                                    </p:animRot>
                                    <p:animRot by="240000">
                                      <p:cBhvr>
                                        <p:cTn id="13" dur="200" fill="hold">
                                          <p:stCondLst>
                                            <p:cond delay="400"/>
                                          </p:stCondLst>
                                        </p:cTn>
                                        <p:tgtEl>
                                          <p:spTgt spid="5"/>
                                        </p:tgtEl>
                                        <p:attrNameLst>
                                          <p:attrName>r</p:attrName>
                                        </p:attrNameLst>
                                      </p:cBhvr>
                                    </p:animRot>
                                    <p:animRot by="-240000">
                                      <p:cBhvr>
                                        <p:cTn id="14" dur="200" fill="hold">
                                          <p:stCondLst>
                                            <p:cond delay="600"/>
                                          </p:stCondLst>
                                        </p:cTn>
                                        <p:tgtEl>
                                          <p:spTgt spid="5"/>
                                        </p:tgtEl>
                                        <p:attrNameLst>
                                          <p:attrName>r</p:attrName>
                                        </p:attrNameLst>
                                      </p:cBhvr>
                                    </p:animRot>
                                    <p:animRot by="120000">
                                      <p:cBhvr>
                                        <p:cTn id="15" dur="200" fill="hold">
                                          <p:stCondLst>
                                            <p:cond delay="800"/>
                                          </p:stCondLst>
                                        </p:cTn>
                                        <p:tgtEl>
                                          <p:spTgt spid="5"/>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24BE63-57DE-4328-810A-83E5C9F911E9}"/>
              </a:ext>
            </a:extLst>
          </p:cNvPr>
          <p:cNvSpPr>
            <a:spLocks noGrp="1"/>
          </p:cNvSpPr>
          <p:nvPr>
            <p:ph type="title"/>
          </p:nvPr>
        </p:nvSpPr>
        <p:spPr>
          <a:xfrm>
            <a:off x="609600" y="764724"/>
            <a:ext cx="10972800" cy="1066800"/>
          </a:xfrm>
        </p:spPr>
        <p:txBody>
          <a:bodyPr/>
          <a:lstStyle/>
          <a:p>
            <a:r>
              <a:rPr lang="zh-TW" altLang="en-US" b="1" dirty="0"/>
              <a:t>觸動連想</a:t>
            </a:r>
          </a:p>
        </p:txBody>
      </p:sp>
      <p:sp>
        <p:nvSpPr>
          <p:cNvPr id="3" name="內容版面配置區 2">
            <a:extLst>
              <a:ext uri="{FF2B5EF4-FFF2-40B4-BE49-F238E27FC236}">
                <a16:creationId xmlns:a16="http://schemas.microsoft.com/office/drawing/2014/main" id="{6CB29BE1-0A9B-48F7-BC61-51FF89024BE4}"/>
              </a:ext>
            </a:extLst>
          </p:cNvPr>
          <p:cNvSpPr>
            <a:spLocks noGrp="1"/>
          </p:cNvSpPr>
          <p:nvPr>
            <p:ph idx="1"/>
          </p:nvPr>
        </p:nvSpPr>
        <p:spPr>
          <a:xfrm>
            <a:off x="609600" y="1961002"/>
            <a:ext cx="10972800" cy="4613534"/>
          </a:xfrm>
        </p:spPr>
        <p:txBody>
          <a:bodyPr/>
          <a:lstStyle/>
          <a:p>
            <a:r>
              <a:rPr lang="zh-TW" altLang="en-US" dirty="0"/>
              <a:t>「觸動連想」就是看到某個主題或字詞，融合經驗，想到了另外一個主題。</a:t>
            </a:r>
            <a:endParaRPr lang="en-US" altLang="zh-TW" dirty="0"/>
          </a:p>
          <a:p>
            <a:pPr marL="109728" indent="0">
              <a:buNone/>
            </a:pPr>
            <a:endParaRPr lang="en-US" altLang="zh-TW" dirty="0"/>
          </a:p>
        </p:txBody>
      </p:sp>
      <p:sp>
        <p:nvSpPr>
          <p:cNvPr id="4" name="矩形: 圓角 3">
            <a:extLst>
              <a:ext uri="{FF2B5EF4-FFF2-40B4-BE49-F238E27FC236}">
                <a16:creationId xmlns:a16="http://schemas.microsoft.com/office/drawing/2014/main" id="{63F38D3C-EBA8-4875-882B-6218FE2FAF3A}"/>
              </a:ext>
            </a:extLst>
          </p:cNvPr>
          <p:cNvSpPr/>
          <p:nvPr/>
        </p:nvSpPr>
        <p:spPr>
          <a:xfrm>
            <a:off x="815247" y="3428998"/>
            <a:ext cx="2566931" cy="128621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chemeClr val="tx1"/>
                </a:solidFill>
              </a:rPr>
              <a:t>Bats flying here and there</a:t>
            </a:r>
            <a:endParaRPr lang="zh-TW" altLang="en-US" sz="2800" dirty="0">
              <a:solidFill>
                <a:schemeClr val="tx1"/>
              </a:solidFill>
            </a:endParaRPr>
          </a:p>
        </p:txBody>
      </p:sp>
      <p:grpSp>
        <p:nvGrpSpPr>
          <p:cNvPr id="9" name="群組 8">
            <a:extLst>
              <a:ext uri="{FF2B5EF4-FFF2-40B4-BE49-F238E27FC236}">
                <a16:creationId xmlns:a16="http://schemas.microsoft.com/office/drawing/2014/main" id="{29CFD493-FD5C-4F6B-A65C-6FB3BA5FDF31}"/>
              </a:ext>
            </a:extLst>
          </p:cNvPr>
          <p:cNvGrpSpPr/>
          <p:nvPr/>
        </p:nvGrpSpPr>
        <p:grpSpPr>
          <a:xfrm>
            <a:off x="3662190" y="3428998"/>
            <a:ext cx="3583238" cy="1286219"/>
            <a:chOff x="4159785" y="3208663"/>
            <a:chExt cx="3583238" cy="1286219"/>
          </a:xfrm>
        </p:grpSpPr>
        <p:sp>
          <p:nvSpPr>
            <p:cNvPr id="5" name="矩形: 圓角 4">
              <a:extLst>
                <a:ext uri="{FF2B5EF4-FFF2-40B4-BE49-F238E27FC236}">
                  <a16:creationId xmlns:a16="http://schemas.microsoft.com/office/drawing/2014/main" id="{F0301748-8873-412A-A140-5EB657CAED47}"/>
                </a:ext>
              </a:extLst>
            </p:cNvPr>
            <p:cNvSpPr/>
            <p:nvPr/>
          </p:nvSpPr>
          <p:spPr>
            <a:xfrm>
              <a:off x="5067759" y="3208663"/>
              <a:ext cx="2675264" cy="128621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chemeClr val="tx1"/>
                  </a:solidFill>
                </a:rPr>
                <a:t>Stones like people standing or sitting</a:t>
              </a:r>
              <a:endParaRPr lang="zh-TW" altLang="en-US" sz="2800" dirty="0">
                <a:solidFill>
                  <a:schemeClr val="tx1"/>
                </a:solidFill>
              </a:endParaRPr>
            </a:p>
          </p:txBody>
        </p:sp>
        <p:sp>
          <p:nvSpPr>
            <p:cNvPr id="7" name="加號 6">
              <a:extLst>
                <a:ext uri="{FF2B5EF4-FFF2-40B4-BE49-F238E27FC236}">
                  <a16:creationId xmlns:a16="http://schemas.microsoft.com/office/drawing/2014/main" id="{D9BC8B0D-BA85-4DB8-9185-C95C95C13A8C}"/>
                </a:ext>
              </a:extLst>
            </p:cNvPr>
            <p:cNvSpPr/>
            <p:nvPr/>
          </p:nvSpPr>
          <p:spPr>
            <a:xfrm>
              <a:off x="4159785" y="3539161"/>
              <a:ext cx="627962" cy="616943"/>
            </a:xfrm>
            <a:prstGeom prst="mathPlus">
              <a:avLst/>
            </a:prstGeom>
            <a:solidFill>
              <a:srgbClr val="FF93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0" name="群組 9">
            <a:extLst>
              <a:ext uri="{FF2B5EF4-FFF2-40B4-BE49-F238E27FC236}">
                <a16:creationId xmlns:a16="http://schemas.microsoft.com/office/drawing/2014/main" id="{02DB17FE-659C-43A1-84C0-13D04B5F8F7E}"/>
              </a:ext>
            </a:extLst>
          </p:cNvPr>
          <p:cNvGrpSpPr/>
          <p:nvPr/>
        </p:nvGrpSpPr>
        <p:grpSpPr>
          <a:xfrm>
            <a:off x="7596131" y="3428998"/>
            <a:ext cx="3780622" cy="1286219"/>
            <a:chOff x="7269295" y="3428998"/>
            <a:chExt cx="3780622" cy="1286219"/>
          </a:xfrm>
        </p:grpSpPr>
        <p:sp>
          <p:nvSpPr>
            <p:cNvPr id="6" name="矩形: 圓角 5">
              <a:extLst>
                <a:ext uri="{FF2B5EF4-FFF2-40B4-BE49-F238E27FC236}">
                  <a16:creationId xmlns:a16="http://schemas.microsoft.com/office/drawing/2014/main" id="{41BA5632-7B44-4D67-A4CF-7604207AB2C2}"/>
                </a:ext>
              </a:extLst>
            </p:cNvPr>
            <p:cNvSpPr/>
            <p:nvPr/>
          </p:nvSpPr>
          <p:spPr>
            <a:xfrm>
              <a:off x="8247960" y="3428998"/>
              <a:ext cx="2801957" cy="1286219"/>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chemeClr val="tx1"/>
                  </a:solidFill>
                </a:rPr>
                <a:t>The crying-like wind sound</a:t>
              </a:r>
              <a:endParaRPr lang="zh-TW" altLang="en-US" sz="2800" dirty="0">
                <a:solidFill>
                  <a:schemeClr val="tx1"/>
                </a:solidFill>
              </a:endParaRPr>
            </a:p>
          </p:txBody>
        </p:sp>
        <p:sp>
          <p:nvSpPr>
            <p:cNvPr id="8" name="加號 7">
              <a:extLst>
                <a:ext uri="{FF2B5EF4-FFF2-40B4-BE49-F238E27FC236}">
                  <a16:creationId xmlns:a16="http://schemas.microsoft.com/office/drawing/2014/main" id="{90561EC5-70D1-450C-82A2-929EE1A1270A}"/>
                </a:ext>
              </a:extLst>
            </p:cNvPr>
            <p:cNvSpPr/>
            <p:nvPr/>
          </p:nvSpPr>
          <p:spPr>
            <a:xfrm>
              <a:off x="7269295" y="3759496"/>
              <a:ext cx="627962" cy="616943"/>
            </a:xfrm>
            <a:prstGeom prst="mathPlus">
              <a:avLst/>
            </a:prstGeom>
            <a:solidFill>
              <a:srgbClr val="FF93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2" name="群組 11">
            <a:extLst>
              <a:ext uri="{FF2B5EF4-FFF2-40B4-BE49-F238E27FC236}">
                <a16:creationId xmlns:a16="http://schemas.microsoft.com/office/drawing/2014/main" id="{D545CFDB-8929-4637-BCA0-99EDD7C28E98}"/>
              </a:ext>
            </a:extLst>
          </p:cNvPr>
          <p:cNvGrpSpPr/>
          <p:nvPr/>
        </p:nvGrpSpPr>
        <p:grpSpPr>
          <a:xfrm>
            <a:off x="815247" y="5038569"/>
            <a:ext cx="8474727" cy="1212614"/>
            <a:chOff x="815247" y="5038569"/>
            <a:chExt cx="8474727" cy="1212614"/>
          </a:xfrm>
        </p:grpSpPr>
        <p:grpSp>
          <p:nvGrpSpPr>
            <p:cNvPr id="15" name="群組 14">
              <a:extLst>
                <a:ext uri="{FF2B5EF4-FFF2-40B4-BE49-F238E27FC236}">
                  <a16:creationId xmlns:a16="http://schemas.microsoft.com/office/drawing/2014/main" id="{C26CFD27-19AD-455F-8FD2-20973D89DE00}"/>
                </a:ext>
              </a:extLst>
            </p:cNvPr>
            <p:cNvGrpSpPr/>
            <p:nvPr/>
          </p:nvGrpSpPr>
          <p:grpSpPr>
            <a:xfrm>
              <a:off x="815247" y="5038569"/>
              <a:ext cx="8474727" cy="1212614"/>
              <a:chOff x="815247" y="5038569"/>
              <a:chExt cx="8474727" cy="1212614"/>
            </a:xfrm>
          </p:grpSpPr>
          <p:sp>
            <p:nvSpPr>
              <p:cNvPr id="13" name="等於 12">
                <a:extLst>
                  <a:ext uri="{FF2B5EF4-FFF2-40B4-BE49-F238E27FC236}">
                    <a16:creationId xmlns:a16="http://schemas.microsoft.com/office/drawing/2014/main" id="{D27FD3E9-378F-4712-AF70-727AAA721478}"/>
                  </a:ext>
                </a:extLst>
              </p:cNvPr>
              <p:cNvSpPr/>
              <p:nvPr/>
            </p:nvSpPr>
            <p:spPr>
              <a:xfrm>
                <a:off x="815247" y="5255812"/>
                <a:ext cx="980501" cy="638979"/>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4" name="矩形: 圓角 13">
                <a:extLst>
                  <a:ext uri="{FF2B5EF4-FFF2-40B4-BE49-F238E27FC236}">
                    <a16:creationId xmlns:a16="http://schemas.microsoft.com/office/drawing/2014/main" id="{FC01F4CB-10AD-4762-9EAD-69F7B0F0AB3A}"/>
                  </a:ext>
                </a:extLst>
              </p:cNvPr>
              <p:cNvSpPr/>
              <p:nvPr/>
            </p:nvSpPr>
            <p:spPr>
              <a:xfrm>
                <a:off x="2525618" y="5038569"/>
                <a:ext cx="6764356" cy="121261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800" dirty="0"/>
                  <a:t>The Ghosts’ House</a:t>
                </a:r>
                <a:endParaRPr lang="zh-TW" altLang="en-US" sz="4800" dirty="0"/>
              </a:p>
            </p:txBody>
          </p:sp>
        </p:grpSp>
        <p:sp>
          <p:nvSpPr>
            <p:cNvPr id="11" name="箭號: ＞形 10">
              <a:extLst>
                <a:ext uri="{FF2B5EF4-FFF2-40B4-BE49-F238E27FC236}">
                  <a16:creationId xmlns:a16="http://schemas.microsoft.com/office/drawing/2014/main" id="{85824B28-5826-4830-B19C-D9D820D4DF60}"/>
                </a:ext>
              </a:extLst>
            </p:cNvPr>
            <p:cNvSpPr/>
            <p:nvPr/>
          </p:nvSpPr>
          <p:spPr>
            <a:xfrm>
              <a:off x="1560720" y="5252321"/>
              <a:ext cx="649995" cy="63897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spTree>
    <p:extLst>
      <p:ext uri="{BB962C8B-B14F-4D97-AF65-F5344CB8AC3E}">
        <p14:creationId xmlns:p14="http://schemas.microsoft.com/office/powerpoint/2010/main" val="1746361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F2DB21-2110-4567-A958-F78220994DDA}"/>
              </a:ext>
            </a:extLst>
          </p:cNvPr>
          <p:cNvSpPr>
            <a:spLocks noGrp="1"/>
          </p:cNvSpPr>
          <p:nvPr>
            <p:ph type="title"/>
          </p:nvPr>
        </p:nvSpPr>
        <p:spPr>
          <a:xfrm>
            <a:off x="609600" y="700549"/>
            <a:ext cx="10972800" cy="744794"/>
          </a:xfrm>
        </p:spPr>
        <p:txBody>
          <a:bodyPr>
            <a:normAutofit/>
          </a:bodyPr>
          <a:lstStyle/>
          <a:p>
            <a:r>
              <a:rPr lang="zh-HK" altLang="zh-TW" b="1" dirty="0"/>
              <a:t>研究員</a:t>
            </a:r>
            <a:r>
              <a:rPr lang="zh-TW" altLang="en-US" b="1" dirty="0"/>
              <a:t>第二次</a:t>
            </a:r>
            <a:r>
              <a:rPr lang="zh-HK" altLang="zh-TW" b="1" dirty="0"/>
              <a:t>評論</a:t>
            </a:r>
            <a:r>
              <a:rPr lang="zh-TW" altLang="en-US" b="1" dirty="0">
                <a:sym typeface="Wingdings" panose="05000000000000000000" pitchFamily="2" charset="2"/>
              </a:rPr>
              <a:t>：</a:t>
            </a:r>
            <a:r>
              <a:rPr lang="en-US" altLang="zh-TW" dirty="0">
                <a:sym typeface="Wingdings" panose="05000000000000000000" pitchFamily="2" charset="2"/>
              </a:rPr>
              <a:t>(p. 45)</a:t>
            </a:r>
            <a:endParaRPr lang="zh-TW" altLang="en-US" dirty="0"/>
          </a:p>
        </p:txBody>
      </p:sp>
      <p:pic>
        <p:nvPicPr>
          <p:cNvPr id="6" name="內容版面配置區 5">
            <a:extLst>
              <a:ext uri="{FF2B5EF4-FFF2-40B4-BE49-F238E27FC236}">
                <a16:creationId xmlns:a16="http://schemas.microsoft.com/office/drawing/2014/main" id="{63EBFEC4-585D-4CFE-96F1-640B0418D46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8094" y="1723103"/>
            <a:ext cx="10439090" cy="4623305"/>
          </a:xfrm>
        </p:spPr>
      </p:pic>
      <p:pic>
        <p:nvPicPr>
          <p:cNvPr id="4" name="圖形 3" descr="靶心">
            <a:extLst>
              <a:ext uri="{FF2B5EF4-FFF2-40B4-BE49-F238E27FC236}">
                <a16:creationId xmlns:a16="http://schemas.microsoft.com/office/drawing/2014/main" id="{4E12CB72-EDBA-4578-BB00-50D393B6ECD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97106" y="978309"/>
            <a:ext cx="1620078" cy="1620078"/>
          </a:xfrm>
          <a:prstGeom prst="rect">
            <a:avLst/>
          </a:prstGeom>
        </p:spPr>
      </p:pic>
      <p:cxnSp>
        <p:nvCxnSpPr>
          <p:cNvPr id="5" name="直線接點 4">
            <a:extLst>
              <a:ext uri="{FF2B5EF4-FFF2-40B4-BE49-F238E27FC236}">
                <a16:creationId xmlns:a16="http://schemas.microsoft.com/office/drawing/2014/main" id="{1560F346-E80D-4E34-82AB-0BEFAA2E9303}"/>
              </a:ext>
            </a:extLst>
          </p:cNvPr>
          <p:cNvCxnSpPr/>
          <p:nvPr/>
        </p:nvCxnSpPr>
        <p:spPr>
          <a:xfrm>
            <a:off x="3073706" y="4329629"/>
            <a:ext cx="279828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矩形: 圓角 6">
            <a:extLst>
              <a:ext uri="{FF2B5EF4-FFF2-40B4-BE49-F238E27FC236}">
                <a16:creationId xmlns:a16="http://schemas.microsoft.com/office/drawing/2014/main" id="{B8A02F06-6738-4539-BF65-91D8ADA5A493}"/>
              </a:ext>
            </a:extLst>
          </p:cNvPr>
          <p:cNvSpPr/>
          <p:nvPr/>
        </p:nvSpPr>
        <p:spPr>
          <a:xfrm>
            <a:off x="9606708" y="3833874"/>
            <a:ext cx="1620078" cy="49575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rgbClr val="002060"/>
                </a:solidFill>
              </a:rPr>
              <a:t>p. 43, #2</a:t>
            </a:r>
            <a:endParaRPr lang="zh-TW" altLang="en-US" sz="2800" dirty="0">
              <a:solidFill>
                <a:srgbClr val="002060"/>
              </a:solidFill>
            </a:endParaRPr>
          </a:p>
        </p:txBody>
      </p:sp>
    </p:spTree>
    <p:extLst>
      <p:ext uri="{BB962C8B-B14F-4D97-AF65-F5344CB8AC3E}">
        <p14:creationId xmlns:p14="http://schemas.microsoft.com/office/powerpoint/2010/main" val="377171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2257740-682A-416A-9062-CD1C82F67AEE}"/>
              </a:ext>
            </a:extLst>
          </p:cNvPr>
          <p:cNvSpPr>
            <a:spLocks noGrp="1"/>
          </p:cNvSpPr>
          <p:nvPr>
            <p:ph type="title"/>
          </p:nvPr>
        </p:nvSpPr>
        <p:spPr>
          <a:xfrm>
            <a:off x="609600" y="617941"/>
            <a:ext cx="10972800" cy="1066800"/>
          </a:xfrm>
        </p:spPr>
        <p:txBody>
          <a:bodyPr/>
          <a:lstStyle/>
          <a:p>
            <a:r>
              <a:rPr lang="zh-TW" altLang="en-US" b="1" dirty="0">
                <a:solidFill>
                  <a:srgbClr val="FF0000"/>
                </a:solidFill>
              </a:rPr>
              <a:t>從研究員評論，看我們的命題盲點</a:t>
            </a:r>
          </a:p>
        </p:txBody>
      </p:sp>
      <p:sp>
        <p:nvSpPr>
          <p:cNvPr id="3" name="內容版面配置區 2">
            <a:extLst>
              <a:ext uri="{FF2B5EF4-FFF2-40B4-BE49-F238E27FC236}">
                <a16:creationId xmlns:a16="http://schemas.microsoft.com/office/drawing/2014/main" id="{18047937-A5E6-403E-B25B-43F0E9262112}"/>
              </a:ext>
            </a:extLst>
          </p:cNvPr>
          <p:cNvSpPr>
            <a:spLocks noGrp="1"/>
          </p:cNvSpPr>
          <p:nvPr>
            <p:ph idx="1"/>
          </p:nvPr>
        </p:nvSpPr>
        <p:spPr>
          <a:xfrm>
            <a:off x="609600" y="1762699"/>
            <a:ext cx="10972800" cy="4858438"/>
          </a:xfrm>
        </p:spPr>
        <p:txBody>
          <a:bodyPr>
            <a:normAutofit/>
          </a:bodyPr>
          <a:lstStyle/>
          <a:p>
            <a:pPr marL="624078" indent="-514350">
              <a:spcBef>
                <a:spcPts val="1200"/>
              </a:spcBef>
              <a:buFont typeface="+mj-lt"/>
              <a:buAutoNum type="arabicPeriod"/>
            </a:pPr>
            <a:r>
              <a:rPr lang="zh-TW" altLang="en-US" dirty="0"/>
              <a:t>經常都只會考細節，且偏低層級能力評量。</a:t>
            </a:r>
            <a:endParaRPr lang="en-US" altLang="zh-TW" dirty="0"/>
          </a:p>
          <a:p>
            <a:pPr marL="624078" indent="-514350">
              <a:spcBef>
                <a:spcPts val="1200"/>
              </a:spcBef>
              <a:buFont typeface="+mj-lt"/>
              <a:buAutoNum type="arabicPeriod"/>
            </a:pPr>
            <a:r>
              <a:rPr lang="zh-TW" altLang="zh-TW" dirty="0"/>
              <a:t>文本</a:t>
            </a:r>
            <a:r>
              <a:rPr lang="zh-TW" altLang="en-US" dirty="0"/>
              <a:t>過長，</a:t>
            </a:r>
            <a:r>
              <a:rPr lang="zh-TW" altLang="zh-TW" dirty="0"/>
              <a:t>太多沒用到的訊息。</a:t>
            </a:r>
            <a:endParaRPr lang="en-US" altLang="zh-TW" dirty="0"/>
          </a:p>
          <a:p>
            <a:pPr marL="624078" indent="-514350">
              <a:spcBef>
                <a:spcPts val="1200"/>
              </a:spcBef>
              <a:buFont typeface="+mj-lt"/>
              <a:buAutoNum type="arabicPeriod"/>
            </a:pPr>
            <a:r>
              <a:rPr lang="zh-TW" altLang="en-US" dirty="0"/>
              <a:t>文意難懂。</a:t>
            </a:r>
            <a:endParaRPr lang="en-US" altLang="zh-TW" dirty="0"/>
          </a:p>
          <a:p>
            <a:pPr marL="624078" indent="-514350">
              <a:spcBef>
                <a:spcPts val="1200"/>
              </a:spcBef>
              <a:buFont typeface="+mj-lt"/>
              <a:buAutoNum type="arabicPeriod"/>
            </a:pPr>
            <a:r>
              <a:rPr lang="zh-TW" altLang="en-US" dirty="0"/>
              <a:t>試題間常見連鎖現象。</a:t>
            </a:r>
            <a:endParaRPr lang="en-US" altLang="zh-TW" dirty="0"/>
          </a:p>
          <a:p>
            <a:pPr marL="624078" indent="-514350">
              <a:spcBef>
                <a:spcPts val="1200"/>
              </a:spcBef>
              <a:buFont typeface="+mj-lt"/>
              <a:buAutoNum type="arabicPeriod"/>
            </a:pPr>
            <a:r>
              <a:rPr lang="zh-TW" altLang="en-US" dirty="0"/>
              <a:t>以為選項分布在文本各處，就叫做</a:t>
            </a:r>
            <a:r>
              <a:rPr lang="en-US" altLang="zh-TW" dirty="0"/>
              <a:t>global</a:t>
            </a:r>
            <a:r>
              <a:rPr lang="zh-TW" altLang="en-US" dirty="0"/>
              <a:t>，如</a:t>
            </a:r>
            <a:r>
              <a:rPr lang="en-US" altLang="zh-TW" dirty="0"/>
              <a:t>p. 43, #2</a:t>
            </a:r>
            <a:r>
              <a:rPr lang="zh-TW" altLang="en-US" dirty="0"/>
              <a:t>。</a:t>
            </a:r>
            <a:endParaRPr lang="en-US" altLang="zh-TW" dirty="0"/>
          </a:p>
          <a:p>
            <a:pPr marL="624078" indent="-514350">
              <a:spcBef>
                <a:spcPts val="1200"/>
              </a:spcBef>
              <a:buFont typeface="+mj-lt"/>
              <a:buAutoNum type="arabicPeriod"/>
            </a:pPr>
            <a:r>
              <a:rPr lang="zh-TW" altLang="en-US" dirty="0"/>
              <a:t>選項誘答力弱。</a:t>
            </a:r>
            <a:endParaRPr lang="en-US" altLang="zh-TW" dirty="0"/>
          </a:p>
          <a:p>
            <a:pPr marL="624078" indent="-514350">
              <a:spcBef>
                <a:spcPts val="1200"/>
              </a:spcBef>
              <a:buFont typeface="+mj-lt"/>
              <a:buAutoNum type="arabicPeriod"/>
            </a:pPr>
            <a:r>
              <a:rPr lang="zh-TW" altLang="en-US" dirty="0"/>
              <a:t>正答常見唯一否定</a:t>
            </a:r>
            <a:r>
              <a:rPr lang="en-US" altLang="zh-TW" dirty="0"/>
              <a:t>/</a:t>
            </a:r>
            <a:r>
              <a:rPr lang="zh-TW" altLang="en-US" dirty="0"/>
              <a:t>肯定。</a:t>
            </a:r>
            <a:endParaRPr lang="en-US" altLang="zh-TW" dirty="0"/>
          </a:p>
          <a:p>
            <a:pPr marL="624078" indent="-514350">
              <a:spcBef>
                <a:spcPts val="1200"/>
              </a:spcBef>
              <a:buFont typeface="+mj-lt"/>
              <a:buAutoNum type="arabicPeriod"/>
            </a:pPr>
            <a:r>
              <a:rPr lang="zh-TW" altLang="en-US" dirty="0"/>
              <a:t>各題的選項沒有做整體性考量。</a:t>
            </a:r>
          </a:p>
        </p:txBody>
      </p:sp>
      <p:sp>
        <p:nvSpPr>
          <p:cNvPr id="4" name="矩形: 圓角 3">
            <a:extLst>
              <a:ext uri="{FF2B5EF4-FFF2-40B4-BE49-F238E27FC236}">
                <a16:creationId xmlns:a16="http://schemas.microsoft.com/office/drawing/2014/main" id="{FF774D0F-0DAF-4121-BD1D-107C44DC9748}"/>
              </a:ext>
            </a:extLst>
          </p:cNvPr>
          <p:cNvSpPr/>
          <p:nvPr/>
        </p:nvSpPr>
        <p:spPr>
          <a:xfrm>
            <a:off x="5203633" y="2917730"/>
            <a:ext cx="6378767" cy="10438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a:solidFill>
                  <a:srgbClr val="002060"/>
                </a:solidFill>
                <a:latin typeface="微軟正黑體" panose="020B0604030504040204" pitchFamily="34" charset="-120"/>
                <a:ea typeface="微軟正黑體" panose="020B0604030504040204" pitchFamily="34" charset="-120"/>
              </a:rPr>
              <a:t>須得從「</a:t>
            </a:r>
            <a:r>
              <a:rPr lang="zh-TW" altLang="en-US" sz="3600" b="1" dirty="0">
                <a:solidFill>
                  <a:srgbClr val="002060"/>
                </a:solidFill>
                <a:latin typeface="微軟正黑體" panose="020B0604030504040204" pitchFamily="34" charset="-120"/>
                <a:ea typeface="微軟正黑體" panose="020B0604030504040204" pitchFamily="34" charset="-120"/>
              </a:rPr>
              <a:t>改變思考習慣</a:t>
            </a:r>
            <a:r>
              <a:rPr lang="zh-TW" altLang="en-US" sz="3600" dirty="0">
                <a:solidFill>
                  <a:srgbClr val="002060"/>
                </a:solidFill>
                <a:latin typeface="微軟正黑體" panose="020B0604030504040204" pitchFamily="34" charset="-120"/>
                <a:ea typeface="微軟正黑體" panose="020B0604030504040204" pitchFamily="34" charset="-120"/>
              </a:rPr>
              <a:t>」開始</a:t>
            </a:r>
          </a:p>
        </p:txBody>
      </p:sp>
      <p:pic>
        <p:nvPicPr>
          <p:cNvPr id="5" name="內容版面配置區 4">
            <a:extLst>
              <a:ext uri="{FF2B5EF4-FFF2-40B4-BE49-F238E27FC236}">
                <a16:creationId xmlns:a16="http://schemas.microsoft.com/office/drawing/2014/main" id="{D9417C98-3A93-4B36-9933-479261ADE6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6408" y="845187"/>
            <a:ext cx="2468084" cy="1845297"/>
          </a:xfrm>
          <a:prstGeom prst="rect">
            <a:avLst/>
          </a:prstGeom>
        </p:spPr>
      </p:pic>
    </p:spTree>
    <p:extLst>
      <p:ext uri="{BB962C8B-B14F-4D97-AF65-F5344CB8AC3E}">
        <p14:creationId xmlns:p14="http://schemas.microsoft.com/office/powerpoint/2010/main" val="1807670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FAAA942-D0C6-4C54-B333-A359B46FBBFB}"/>
              </a:ext>
            </a:extLst>
          </p:cNvPr>
          <p:cNvSpPr>
            <a:spLocks noGrp="1"/>
          </p:cNvSpPr>
          <p:nvPr>
            <p:ph type="title"/>
          </p:nvPr>
        </p:nvSpPr>
        <p:spPr>
          <a:xfrm>
            <a:off x="609600" y="757410"/>
            <a:ext cx="10972800" cy="1066800"/>
          </a:xfrm>
        </p:spPr>
        <p:txBody>
          <a:bodyPr/>
          <a:lstStyle/>
          <a:p>
            <a:r>
              <a:rPr lang="zh-TW" altLang="en-US" b="1" dirty="0"/>
              <a:t>教授、</a:t>
            </a:r>
            <a:r>
              <a:rPr lang="zh-HK" altLang="zh-TW" b="1" dirty="0"/>
              <a:t>研究員修題確定版</a:t>
            </a:r>
            <a:r>
              <a:rPr lang="en-US" altLang="zh-HK" b="1" dirty="0"/>
              <a:t> </a:t>
            </a:r>
            <a:r>
              <a:rPr lang="en-US" altLang="zh-TW" dirty="0"/>
              <a:t>(pp. 46-48)</a:t>
            </a:r>
            <a:endParaRPr lang="zh-TW" altLang="en-US" dirty="0"/>
          </a:p>
        </p:txBody>
      </p:sp>
      <p:sp>
        <p:nvSpPr>
          <p:cNvPr id="3" name="內容版面配置區 2">
            <a:extLst>
              <a:ext uri="{FF2B5EF4-FFF2-40B4-BE49-F238E27FC236}">
                <a16:creationId xmlns:a16="http://schemas.microsoft.com/office/drawing/2014/main" id="{B9316F0E-4859-4C34-954E-0B79E6A7AF72}"/>
              </a:ext>
            </a:extLst>
          </p:cNvPr>
          <p:cNvSpPr>
            <a:spLocks noGrp="1"/>
          </p:cNvSpPr>
          <p:nvPr>
            <p:ph idx="1"/>
          </p:nvPr>
        </p:nvSpPr>
        <p:spPr>
          <a:xfrm>
            <a:off x="609600" y="1824210"/>
            <a:ext cx="10972800" cy="4750326"/>
          </a:xfrm>
        </p:spPr>
        <p:txBody>
          <a:bodyPr/>
          <a:lstStyle/>
          <a:p>
            <a:pPr>
              <a:spcBef>
                <a:spcPts val="1200"/>
              </a:spcBef>
            </a:pPr>
            <a:r>
              <a:rPr lang="zh-TW" altLang="en-US" dirty="0"/>
              <a:t>共</a:t>
            </a:r>
            <a:r>
              <a:rPr lang="en-US" altLang="zh-TW" dirty="0"/>
              <a:t>184</a:t>
            </a:r>
            <a:r>
              <a:rPr lang="zh-TW" altLang="en-US" dirty="0"/>
              <a:t>字，</a:t>
            </a:r>
            <a:r>
              <a:rPr lang="zh-TW" altLang="zh-TW" dirty="0"/>
              <a:t>原文本太多沒用到的訊息</a:t>
            </a:r>
            <a:r>
              <a:rPr lang="zh-HK" altLang="zh-TW" dirty="0"/>
              <a:t>被刪除</a:t>
            </a:r>
            <a:r>
              <a:rPr lang="zh-TW" altLang="zh-TW" dirty="0"/>
              <a:t>。</a:t>
            </a:r>
            <a:endParaRPr lang="en-US" altLang="zh-TW" dirty="0"/>
          </a:p>
          <a:p>
            <a:pPr>
              <a:spcBef>
                <a:spcPts val="1200"/>
              </a:spcBef>
            </a:pPr>
            <a:r>
              <a:rPr lang="zh-TW" altLang="en-US" dirty="0"/>
              <a:t>無生字。</a:t>
            </a:r>
            <a:endParaRPr lang="en-US" altLang="zh-TW" dirty="0"/>
          </a:p>
          <a:p>
            <a:pPr>
              <a:spcBef>
                <a:spcPts val="1200"/>
              </a:spcBef>
            </a:pPr>
            <a:r>
              <a:rPr lang="zh-TW" altLang="zh-TW" dirty="0"/>
              <a:t>文本最後改隱微些</a:t>
            </a:r>
            <a:r>
              <a:rPr lang="zh-TW" altLang="en-US" dirty="0"/>
              <a:t>：</a:t>
            </a:r>
            <a:r>
              <a:rPr lang="en-US" altLang="zh-TW" dirty="0"/>
              <a:t>“Come on!  That’s </a:t>
            </a:r>
            <a:r>
              <a:rPr lang="en-US" altLang="zh-TW" b="1" u="dbl" dirty="0"/>
              <a:t>it</a:t>
            </a:r>
            <a:r>
              <a:rPr lang="en-US" altLang="zh-TW" dirty="0"/>
              <a:t>?” he talked to himself.  He laughed, stood up, and walked out of the house.</a:t>
            </a:r>
          </a:p>
          <a:p>
            <a:pPr>
              <a:spcBef>
                <a:spcPts val="1200"/>
              </a:spcBef>
            </a:pPr>
            <a:r>
              <a:rPr lang="zh-TW" altLang="en-US" dirty="0"/>
              <a:t>共歷時</a:t>
            </a:r>
            <a:r>
              <a:rPr lang="en-US" altLang="zh-TW" dirty="0"/>
              <a:t>33</a:t>
            </a:r>
            <a:r>
              <a:rPr lang="zh-TW" altLang="en-US" dirty="0"/>
              <a:t>天。</a:t>
            </a:r>
          </a:p>
        </p:txBody>
      </p:sp>
      <p:sp>
        <p:nvSpPr>
          <p:cNvPr id="4" name="矩形: 圓角 3">
            <a:extLst>
              <a:ext uri="{FF2B5EF4-FFF2-40B4-BE49-F238E27FC236}">
                <a16:creationId xmlns:a16="http://schemas.microsoft.com/office/drawing/2014/main" id="{CC64E602-90C5-4BB0-9AA3-838EC599CACF}"/>
              </a:ext>
            </a:extLst>
          </p:cNvPr>
          <p:cNvSpPr/>
          <p:nvPr/>
        </p:nvSpPr>
        <p:spPr>
          <a:xfrm>
            <a:off x="866660" y="4924540"/>
            <a:ext cx="10458680" cy="100253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dirty="0">
                <a:solidFill>
                  <a:srgbClr val="002060"/>
                </a:solidFill>
                <a:latin typeface="微軟正黑體" panose="020B0604030504040204" pitchFamily="34" charset="-120"/>
                <a:ea typeface="微軟正黑體" panose="020B0604030504040204" pitchFamily="34" charset="-120"/>
              </a:rPr>
              <a:t>p. 46</a:t>
            </a:r>
            <a:r>
              <a:rPr lang="zh-TW" altLang="en-US" sz="3200" b="1" dirty="0">
                <a:solidFill>
                  <a:srgbClr val="002060"/>
                </a:solidFill>
                <a:latin typeface="微軟正黑體" panose="020B0604030504040204" pitchFamily="34" charset="-120"/>
                <a:ea typeface="微軟正黑體" panose="020B0604030504040204" pitchFamily="34" charset="-120"/>
              </a:rPr>
              <a:t>題幹</a:t>
            </a:r>
            <a:r>
              <a:rPr lang="zh-TW" altLang="en-US" sz="3200" dirty="0">
                <a:solidFill>
                  <a:srgbClr val="002060"/>
                </a:solidFill>
                <a:latin typeface="微軟正黑體" panose="020B0604030504040204" pitchFamily="34" charset="-120"/>
                <a:ea typeface="微軟正黑體" panose="020B0604030504040204" pitchFamily="34" charset="-120"/>
              </a:rPr>
              <a:t>對照書面資料</a:t>
            </a:r>
            <a:r>
              <a:rPr lang="en-US" altLang="zh-TW" sz="3200" dirty="0">
                <a:solidFill>
                  <a:srgbClr val="002060"/>
                </a:solidFill>
                <a:latin typeface="微軟正黑體" panose="020B0604030504040204" pitchFamily="34" charset="-120"/>
                <a:ea typeface="微軟正黑體" panose="020B0604030504040204" pitchFamily="34" charset="-120"/>
              </a:rPr>
              <a:t>pp. 28-31</a:t>
            </a:r>
            <a:r>
              <a:rPr lang="zh-TW" altLang="en-US" sz="3200" dirty="0">
                <a:solidFill>
                  <a:srgbClr val="002060"/>
                </a:solidFill>
                <a:latin typeface="微軟正黑體" panose="020B0604030504040204" pitchFamily="34" charset="-120"/>
                <a:ea typeface="微軟正黑體" panose="020B0604030504040204" pitchFamily="34" charset="-120"/>
              </a:rPr>
              <a:t>，請問你有何發現？</a:t>
            </a:r>
          </a:p>
        </p:txBody>
      </p:sp>
    </p:spTree>
    <p:extLst>
      <p:ext uri="{BB962C8B-B14F-4D97-AF65-F5344CB8AC3E}">
        <p14:creationId xmlns:p14="http://schemas.microsoft.com/office/powerpoint/2010/main" val="465695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72A9F2-1BC1-4A5E-B885-D6AE20527D5C}"/>
              </a:ext>
            </a:extLst>
          </p:cNvPr>
          <p:cNvSpPr>
            <a:spLocks noGrp="1"/>
          </p:cNvSpPr>
          <p:nvPr>
            <p:ph type="title"/>
          </p:nvPr>
        </p:nvSpPr>
        <p:spPr>
          <a:xfrm>
            <a:off x="609600" y="2895600"/>
            <a:ext cx="10972800" cy="1066800"/>
          </a:xfrm>
        </p:spPr>
        <p:txBody>
          <a:bodyPr>
            <a:normAutofit/>
          </a:bodyPr>
          <a:lstStyle/>
          <a:p>
            <a:pPr algn="ctr"/>
            <a:r>
              <a:rPr lang="en-US" altLang="zh-TW" sz="5400" b="1" dirty="0"/>
              <a:t>NG</a:t>
            </a:r>
            <a:r>
              <a:rPr lang="zh-TW" altLang="en-US" sz="5400" b="1" dirty="0"/>
              <a:t>題示例與原因說明</a:t>
            </a:r>
          </a:p>
        </p:txBody>
      </p:sp>
    </p:spTree>
    <p:extLst>
      <p:ext uri="{BB962C8B-B14F-4D97-AF65-F5344CB8AC3E}">
        <p14:creationId xmlns:p14="http://schemas.microsoft.com/office/powerpoint/2010/main" val="34762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51DEE16C-173D-4ABF-8A61-28C2FC94CBD3}"/>
              </a:ext>
            </a:extLst>
          </p:cNvPr>
          <p:cNvSpPr>
            <a:spLocks noGrp="1"/>
          </p:cNvSpPr>
          <p:nvPr>
            <p:ph idx="1"/>
          </p:nvPr>
        </p:nvSpPr>
        <p:spPr>
          <a:xfrm>
            <a:off x="1457898" y="2929568"/>
            <a:ext cx="5934419" cy="1817784"/>
          </a:xfrm>
        </p:spPr>
        <p:txBody>
          <a:bodyPr>
            <a:normAutofit/>
          </a:bodyPr>
          <a:lstStyle/>
          <a:p>
            <a:pPr marL="109728" indent="0" algn="ctr">
              <a:buNone/>
            </a:pPr>
            <a:r>
              <a:rPr lang="zh-TW" altLang="en-US" sz="7200" b="1" dirty="0"/>
              <a:t>實作時間</a:t>
            </a:r>
          </a:p>
        </p:txBody>
      </p:sp>
      <p:pic>
        <p:nvPicPr>
          <p:cNvPr id="7" name="圖片 6">
            <a:extLst>
              <a:ext uri="{FF2B5EF4-FFF2-40B4-BE49-F238E27FC236}">
                <a16:creationId xmlns:a16="http://schemas.microsoft.com/office/drawing/2014/main" id="{04B948A6-1E36-40B8-8294-B35641AA9A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3316" y="1377296"/>
            <a:ext cx="3849937" cy="3798605"/>
          </a:xfrm>
          <a:prstGeom prst="rect">
            <a:avLst/>
          </a:prstGeom>
        </p:spPr>
      </p:pic>
    </p:spTree>
    <p:extLst>
      <p:ext uri="{BB962C8B-B14F-4D97-AF65-F5344CB8AC3E}">
        <p14:creationId xmlns:p14="http://schemas.microsoft.com/office/powerpoint/2010/main" val="3155391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15A4AE3-200C-4757-A764-F5568384F971}"/>
              </a:ext>
            </a:extLst>
          </p:cNvPr>
          <p:cNvSpPr>
            <a:spLocks noGrp="1"/>
          </p:cNvSpPr>
          <p:nvPr>
            <p:ph type="title"/>
          </p:nvPr>
        </p:nvSpPr>
        <p:spPr>
          <a:xfrm>
            <a:off x="609600" y="922663"/>
            <a:ext cx="10972800" cy="773935"/>
          </a:xfrm>
        </p:spPr>
        <p:txBody>
          <a:bodyPr/>
          <a:lstStyle/>
          <a:p>
            <a:r>
              <a:rPr lang="zh-TW" altLang="en-US" b="1" dirty="0"/>
              <a:t>參考原文 </a:t>
            </a:r>
            <a:r>
              <a:rPr lang="en-US" altLang="zh-TW" dirty="0"/>
              <a:t>T</a:t>
            </a:r>
            <a:r>
              <a:rPr lang="en-US" altLang="zh-TW" b="1" dirty="0"/>
              <a:t>he Story of Pandora’s Box </a:t>
            </a:r>
            <a:r>
              <a:rPr lang="en-US" altLang="zh-TW" dirty="0"/>
              <a:t>(p. 49)</a:t>
            </a:r>
            <a:endParaRPr lang="zh-TW" altLang="en-US" dirty="0"/>
          </a:p>
        </p:txBody>
      </p:sp>
      <p:sp>
        <p:nvSpPr>
          <p:cNvPr id="3" name="內容版面配置區 2">
            <a:extLst>
              <a:ext uri="{FF2B5EF4-FFF2-40B4-BE49-F238E27FC236}">
                <a16:creationId xmlns:a16="http://schemas.microsoft.com/office/drawing/2014/main" id="{04B7BCCB-7A5F-4B29-9AE6-62DC0DA406B2}"/>
              </a:ext>
            </a:extLst>
          </p:cNvPr>
          <p:cNvSpPr>
            <a:spLocks noGrp="1"/>
          </p:cNvSpPr>
          <p:nvPr>
            <p:ph idx="1"/>
          </p:nvPr>
        </p:nvSpPr>
        <p:spPr>
          <a:xfrm>
            <a:off x="609600" y="1949986"/>
            <a:ext cx="10972800" cy="4624550"/>
          </a:xfrm>
        </p:spPr>
        <p:txBody>
          <a:bodyPr/>
          <a:lstStyle/>
          <a:p>
            <a:pPr marL="109728" indent="0">
              <a:spcBef>
                <a:spcPts val="1200"/>
              </a:spcBef>
              <a:buNone/>
            </a:pPr>
            <a:r>
              <a:rPr lang="zh-TW" altLang="en-US" dirty="0"/>
              <a:t>出</a:t>
            </a:r>
            <a:r>
              <a:rPr lang="zh-TW" altLang="en-US" b="1" dirty="0"/>
              <a:t>一題</a:t>
            </a:r>
            <a:r>
              <a:rPr lang="zh-TW" altLang="en-US" dirty="0"/>
              <a:t>對應表現標準的</a:t>
            </a:r>
            <a:r>
              <a:rPr lang="zh-TW" altLang="en-US" b="1" dirty="0"/>
              <a:t>封閉性題</a:t>
            </a:r>
            <a:r>
              <a:rPr lang="en-US" altLang="zh-TW" dirty="0"/>
              <a:t>(</a:t>
            </a:r>
            <a:r>
              <a:rPr lang="zh-TW" altLang="en-US" dirty="0"/>
              <a:t>選擇題</a:t>
            </a:r>
            <a:r>
              <a:rPr lang="en-US" altLang="zh-TW" dirty="0"/>
              <a:t>)</a:t>
            </a:r>
          </a:p>
          <a:p>
            <a:pPr marL="109728" indent="0">
              <a:spcBef>
                <a:spcPts val="1200"/>
              </a:spcBef>
              <a:buNone/>
            </a:pPr>
            <a:endParaRPr lang="en-US" altLang="zh-TW" dirty="0"/>
          </a:p>
          <a:p>
            <a:pPr marL="109728" indent="0">
              <a:spcBef>
                <a:spcPts val="1200"/>
              </a:spcBef>
              <a:buNone/>
            </a:pPr>
            <a:r>
              <a:rPr lang="zh-TW" altLang="en-US" b="1" dirty="0"/>
              <a:t>討論點：</a:t>
            </a:r>
            <a:endParaRPr lang="en-US" altLang="zh-TW" b="1" dirty="0"/>
          </a:p>
          <a:p>
            <a:pPr>
              <a:spcBef>
                <a:spcPts val="1200"/>
              </a:spcBef>
            </a:pPr>
            <a:r>
              <a:rPr lang="zh-TW" altLang="en-US" dirty="0"/>
              <a:t>先確定評量目標</a:t>
            </a:r>
          </a:p>
          <a:p>
            <a:pPr>
              <a:spcBef>
                <a:spcPts val="1200"/>
              </a:spcBef>
            </a:pPr>
            <a:r>
              <a:rPr lang="zh-TW" altLang="en-US" dirty="0"/>
              <a:t>思考要如何改寫，文本內容要如何舖陳</a:t>
            </a:r>
            <a:endParaRPr lang="en-US" altLang="zh-TW" dirty="0"/>
          </a:p>
          <a:p>
            <a:pPr>
              <a:spcBef>
                <a:spcPts val="1200"/>
              </a:spcBef>
            </a:pPr>
            <a:r>
              <a:rPr lang="zh-TW" altLang="en-US" dirty="0"/>
              <a:t>儘量朝無生字方向撰寫</a:t>
            </a:r>
            <a:endParaRPr lang="en-US" altLang="zh-TW" dirty="0"/>
          </a:p>
          <a:p>
            <a:pPr>
              <a:spcBef>
                <a:spcPts val="1200"/>
              </a:spcBef>
            </a:pPr>
            <a:r>
              <a:rPr lang="zh-TW" altLang="en-US" dirty="0"/>
              <a:t>題幹要如何問，才會是</a:t>
            </a:r>
            <a:r>
              <a:rPr lang="en-US" altLang="zh-TW" dirty="0"/>
              <a:t>global</a:t>
            </a:r>
            <a:r>
              <a:rPr lang="zh-TW" altLang="en-US" dirty="0"/>
              <a:t>題？</a:t>
            </a:r>
            <a:endParaRPr lang="en-US" altLang="zh-TW" dirty="0"/>
          </a:p>
          <a:p>
            <a:pPr>
              <a:spcBef>
                <a:spcPts val="1200"/>
              </a:spcBef>
            </a:pPr>
            <a:r>
              <a:rPr lang="zh-TW" altLang="en-US" dirty="0"/>
              <a:t>正答選項與誘答選項為何？</a:t>
            </a:r>
          </a:p>
        </p:txBody>
      </p:sp>
      <p:pic>
        <p:nvPicPr>
          <p:cNvPr id="5" name="圖片 4">
            <a:extLst>
              <a:ext uri="{FF2B5EF4-FFF2-40B4-BE49-F238E27FC236}">
                <a16:creationId xmlns:a16="http://schemas.microsoft.com/office/drawing/2014/main" id="{B3376D76-2252-409C-9EB6-D2D54D265B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8729" y="2995009"/>
            <a:ext cx="3706611" cy="3579527"/>
          </a:xfrm>
          <a:prstGeom prst="rect">
            <a:avLst/>
          </a:prstGeom>
        </p:spPr>
      </p:pic>
    </p:spTree>
    <p:extLst>
      <p:ext uri="{BB962C8B-B14F-4D97-AF65-F5344CB8AC3E}">
        <p14:creationId xmlns:p14="http://schemas.microsoft.com/office/powerpoint/2010/main" val="98513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097C98CD-E880-4498-B83C-5CE4BAC606AB}"/>
              </a:ext>
            </a:extLst>
          </p:cNvPr>
          <p:cNvSpPr>
            <a:spLocks noGrp="1"/>
          </p:cNvSpPr>
          <p:nvPr>
            <p:ph idx="1"/>
          </p:nvPr>
        </p:nvSpPr>
        <p:spPr>
          <a:xfrm>
            <a:off x="609600" y="2390659"/>
            <a:ext cx="10972800" cy="1145755"/>
          </a:xfrm>
        </p:spPr>
        <p:txBody>
          <a:bodyPr>
            <a:normAutofit/>
          </a:bodyPr>
          <a:lstStyle/>
          <a:p>
            <a:pPr marL="109728" indent="0" algn="ctr">
              <a:buNone/>
            </a:pPr>
            <a:r>
              <a:rPr lang="zh-TW" altLang="en-US" sz="6600" b="1" dirty="0"/>
              <a:t>改寫參考方向</a:t>
            </a:r>
            <a:endParaRPr lang="en-US" altLang="zh-TW" sz="6600" b="1" dirty="0"/>
          </a:p>
        </p:txBody>
      </p:sp>
      <p:sp>
        <p:nvSpPr>
          <p:cNvPr id="5" name="矩形: 圓角 4">
            <a:extLst>
              <a:ext uri="{FF2B5EF4-FFF2-40B4-BE49-F238E27FC236}">
                <a16:creationId xmlns:a16="http://schemas.microsoft.com/office/drawing/2014/main" id="{0EE91A89-E988-4CCE-9855-48B6FCB04678}"/>
              </a:ext>
            </a:extLst>
          </p:cNvPr>
          <p:cNvSpPr/>
          <p:nvPr/>
        </p:nvSpPr>
        <p:spPr>
          <a:xfrm>
            <a:off x="3062689" y="4032173"/>
            <a:ext cx="6521986" cy="133304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400" b="1" dirty="0">
                <a:solidFill>
                  <a:srgbClr val="002060"/>
                </a:solidFill>
                <a:latin typeface="微軟正黑體" panose="020B0604030504040204" pitchFamily="34" charset="-120"/>
                <a:ea typeface="微軟正黑體" panose="020B0604030504040204" pitchFamily="34" charset="-120"/>
              </a:rPr>
              <a:t>「觸動連想」的應用</a:t>
            </a:r>
            <a:endParaRPr lang="zh-TW" altLang="en-US" sz="4400" dirty="0">
              <a:solidFill>
                <a:srgbClr val="00206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3148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553064"/>
            <a:ext cx="10972800" cy="1066800"/>
          </a:xfrm>
        </p:spPr>
        <p:txBody>
          <a:bodyPr>
            <a:normAutofit/>
          </a:bodyPr>
          <a:lstStyle/>
          <a:p>
            <a:r>
              <a:rPr lang="zh-TW" altLang="en-US" b="1" dirty="0"/>
              <a:t>以</a:t>
            </a:r>
            <a:r>
              <a:rPr lang="en-US" altLang="zh-TW" b="1" dirty="0"/>
              <a:t>G</a:t>
            </a:r>
            <a:r>
              <a:rPr lang="en-US" altLang="zh-TW" b="1" cap="none" dirty="0"/>
              <a:t>randma</a:t>
            </a:r>
            <a:r>
              <a:rPr lang="en-US" altLang="zh-TW" b="1" cap="none" dirty="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b="1" cap="none" dirty="0"/>
              <a:t>s</a:t>
            </a:r>
            <a:r>
              <a:rPr lang="en-US" altLang="zh-TW" b="1" dirty="0"/>
              <a:t> P</a:t>
            </a:r>
            <a:r>
              <a:rPr lang="en-US" altLang="zh-TW" b="1" cap="none" dirty="0"/>
              <a:t>andora</a:t>
            </a:r>
            <a:r>
              <a:rPr lang="en-US" altLang="zh-TW" b="1" cap="none" dirty="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b="1" cap="none" dirty="0"/>
              <a:t>s</a:t>
            </a:r>
            <a:r>
              <a:rPr lang="en-US" altLang="zh-TW" b="1" dirty="0"/>
              <a:t> b</a:t>
            </a:r>
            <a:r>
              <a:rPr lang="en-US" altLang="zh-TW" b="1" cap="none" dirty="0"/>
              <a:t>ox</a:t>
            </a:r>
            <a:r>
              <a:rPr lang="zh-TW" altLang="en-US" b="1" dirty="0"/>
              <a:t>為例 </a:t>
            </a:r>
            <a:r>
              <a:rPr lang="en-US" altLang="zh-TW" dirty="0">
                <a:latin typeface="+mn-ea"/>
              </a:rPr>
              <a:t>(</a:t>
            </a:r>
            <a:r>
              <a:rPr lang="en-US" altLang="zh-TW" cap="none" dirty="0"/>
              <a:t>p</a:t>
            </a:r>
            <a:r>
              <a:rPr lang="en-US" altLang="zh-TW" dirty="0"/>
              <a:t>. 50)</a:t>
            </a:r>
            <a:endParaRPr lang="zh-TW" altLang="en-US" dirty="0"/>
          </a:p>
        </p:txBody>
      </p:sp>
      <p:sp>
        <p:nvSpPr>
          <p:cNvPr id="3" name="內容版面配置區 2"/>
          <p:cNvSpPr>
            <a:spLocks noGrp="1"/>
          </p:cNvSpPr>
          <p:nvPr>
            <p:ph idx="1"/>
          </p:nvPr>
        </p:nvSpPr>
        <p:spPr>
          <a:xfrm>
            <a:off x="1295400" y="1704975"/>
            <a:ext cx="9601200" cy="4505325"/>
          </a:xfrm>
        </p:spPr>
        <p:txBody>
          <a:bodyPr>
            <a:normAutofit/>
          </a:bodyPr>
          <a:lstStyle/>
          <a:p>
            <a:pPr lvl="0">
              <a:spcBef>
                <a:spcPts val="1800"/>
              </a:spcBef>
            </a:pPr>
            <a:r>
              <a:rPr lang="zh-TW" altLang="en-US" dirty="0"/>
              <a:t>將</a:t>
            </a:r>
            <a:r>
              <a:rPr lang="en-US" altLang="zh-TW" dirty="0"/>
              <a:t>Pandora</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a:t>s Box</a:t>
            </a:r>
            <a:r>
              <a:rPr lang="zh-HK" altLang="zh-TW" dirty="0"/>
              <a:t>改為</a:t>
            </a:r>
            <a:r>
              <a:rPr lang="en-US" altLang="zh-TW" dirty="0"/>
              <a:t>Grandma</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a:t>s Pandora</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a:t>s box</a:t>
            </a:r>
            <a:r>
              <a:rPr lang="zh-TW" altLang="zh-TW" dirty="0"/>
              <a:t>。</a:t>
            </a:r>
            <a:r>
              <a:rPr lang="zh-HK" altLang="zh-TW" dirty="0"/>
              <a:t>打開的時間</a:t>
            </a:r>
            <a:r>
              <a:rPr lang="zh-TW" altLang="zh-TW" dirty="0"/>
              <a:t>，</a:t>
            </a:r>
            <a:r>
              <a:rPr lang="zh-HK" altLang="zh-TW" dirty="0"/>
              <a:t>依</a:t>
            </a:r>
            <a:r>
              <a:rPr lang="en-US" altLang="zh-TW" dirty="0"/>
              <a:t>Grandma</a:t>
            </a:r>
            <a:r>
              <a:rPr lang="zh-HK" altLang="zh-TW" dirty="0"/>
              <a:t>的指示</a:t>
            </a:r>
            <a:r>
              <a:rPr lang="zh-TW" altLang="zh-TW" dirty="0"/>
              <a:t>，</a:t>
            </a:r>
            <a:r>
              <a:rPr lang="zh-HK" altLang="zh-TW" dirty="0"/>
              <a:t>是</a:t>
            </a:r>
            <a:r>
              <a:rPr lang="en-US" altLang="zh-TW" dirty="0"/>
              <a:t>Grandma</a:t>
            </a:r>
            <a:r>
              <a:rPr lang="zh-HK" altLang="zh-TW" dirty="0"/>
              <a:t>去</a:t>
            </a:r>
            <a:r>
              <a:rPr lang="zh-TW" altLang="en-US" dirty="0"/>
              <a:t>世</a:t>
            </a:r>
            <a:r>
              <a:rPr lang="zh-HK" altLang="zh-TW" dirty="0"/>
              <a:t>的一週後。</a:t>
            </a:r>
            <a:endParaRPr lang="zh-TW" altLang="zh-TW" dirty="0"/>
          </a:p>
          <a:p>
            <a:pPr lvl="0">
              <a:spcBef>
                <a:spcPts val="1800"/>
              </a:spcBef>
            </a:pPr>
            <a:r>
              <a:rPr lang="zh-TW" altLang="en-US" dirty="0"/>
              <a:t>那天</a:t>
            </a:r>
            <a:r>
              <a:rPr lang="zh-HK" altLang="zh-TW" dirty="0"/>
              <a:t>大家聚精會神地、好奇地、慎重地打開</a:t>
            </a:r>
            <a:r>
              <a:rPr lang="en-US" altLang="zh-TW" dirty="0"/>
              <a:t>Grandma</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a:t>s Pandora</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a:t>s box</a:t>
            </a:r>
            <a:r>
              <a:rPr lang="zh-TW" altLang="zh-TW" dirty="0"/>
              <a:t>。</a:t>
            </a:r>
          </a:p>
          <a:p>
            <a:pPr lvl="0">
              <a:spcBef>
                <a:spcPts val="1800"/>
              </a:spcBef>
            </a:pPr>
            <a:r>
              <a:rPr lang="zh-HK" altLang="zh-TW" dirty="0"/>
              <a:t>結果揭曉，</a:t>
            </a:r>
            <a:r>
              <a:rPr lang="en-US" altLang="zh-TW" dirty="0"/>
              <a:t>Grandma</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a:t>s Pandora</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a:t>s box</a:t>
            </a:r>
            <a:r>
              <a:rPr lang="zh-HK" altLang="zh-TW" dirty="0"/>
              <a:t>事實上只有她的小時候幾張畫圖，只呈現她小時候生活的一些點點滴滴。</a:t>
            </a:r>
            <a:endParaRPr lang="zh-TW" altLang="zh-TW" dirty="0"/>
          </a:p>
          <a:p>
            <a:pPr lvl="0">
              <a:spcBef>
                <a:spcPts val="1800"/>
              </a:spcBef>
            </a:pPr>
            <a:r>
              <a:rPr lang="zh-HK" altLang="zh-TW" dirty="0"/>
              <a:t>大家都大笑著</a:t>
            </a:r>
            <a:r>
              <a:rPr lang="zh-TW" altLang="en-US" dirty="0"/>
              <a:t>，熱絡討論著</a:t>
            </a:r>
            <a:r>
              <a:rPr lang="en-US" altLang="zh-TW" dirty="0"/>
              <a:t>Grandma</a:t>
            </a:r>
            <a:r>
              <a:rPr lang="zh-TW" altLang="en-US" dirty="0"/>
              <a:t>的可愛與幽默</a:t>
            </a:r>
            <a:r>
              <a:rPr lang="zh-HK" altLang="zh-TW" dirty="0"/>
              <a:t>。</a:t>
            </a:r>
            <a:endParaRPr lang="zh-TW" altLang="zh-TW" dirty="0"/>
          </a:p>
          <a:p>
            <a:pPr>
              <a:spcBef>
                <a:spcPts val="1800"/>
              </a:spcBef>
            </a:pPr>
            <a:r>
              <a:rPr lang="zh-HK" altLang="zh-TW" dirty="0"/>
              <a:t>用好奇又轉折的內容，以呈現多元的語句使用。</a:t>
            </a:r>
            <a:endParaRPr lang="zh-TW" altLang="en-US" dirty="0"/>
          </a:p>
        </p:txBody>
      </p:sp>
    </p:spTree>
    <p:extLst>
      <p:ext uri="{BB962C8B-B14F-4D97-AF65-F5344CB8AC3E}">
        <p14:creationId xmlns:p14="http://schemas.microsoft.com/office/powerpoint/2010/main" val="1786662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E6FB039-7E04-410B-BBB0-4A6B5753468A}"/>
              </a:ext>
            </a:extLst>
          </p:cNvPr>
          <p:cNvSpPr>
            <a:spLocks noGrp="1"/>
          </p:cNvSpPr>
          <p:nvPr>
            <p:ph type="title"/>
          </p:nvPr>
        </p:nvSpPr>
        <p:spPr/>
        <p:txBody>
          <a:bodyPr/>
          <a:lstStyle/>
          <a:p>
            <a:endParaRPr lang="zh-TW" altLang="en-US"/>
          </a:p>
        </p:txBody>
      </p:sp>
      <p:pic>
        <p:nvPicPr>
          <p:cNvPr id="6" name="內容版面配置區 5">
            <a:extLst>
              <a:ext uri="{FF2B5EF4-FFF2-40B4-BE49-F238E27FC236}">
                <a16:creationId xmlns:a16="http://schemas.microsoft.com/office/drawing/2014/main" id="{21379CBA-6C12-446E-8A72-E9D54718C1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12068" y="1954822"/>
            <a:ext cx="3671180" cy="3760178"/>
          </a:xfrm>
        </p:spPr>
      </p:pic>
      <p:sp>
        <p:nvSpPr>
          <p:cNvPr id="4" name="矩形: 圓角 3">
            <a:extLst>
              <a:ext uri="{FF2B5EF4-FFF2-40B4-BE49-F238E27FC236}">
                <a16:creationId xmlns:a16="http://schemas.microsoft.com/office/drawing/2014/main" id="{3D9ED914-0E70-4116-9958-7F0F70982CE9}"/>
              </a:ext>
            </a:extLst>
          </p:cNvPr>
          <p:cNvSpPr/>
          <p:nvPr/>
        </p:nvSpPr>
        <p:spPr>
          <a:xfrm>
            <a:off x="1193494" y="3429000"/>
            <a:ext cx="6165773" cy="133304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400" b="1" dirty="0">
                <a:solidFill>
                  <a:srgbClr val="002060"/>
                </a:solidFill>
                <a:latin typeface="微軟正黑體" panose="020B0604030504040204" pitchFamily="34" charset="-120"/>
                <a:ea typeface="微軟正黑體" panose="020B0604030504040204" pitchFamily="34" charset="-120"/>
              </a:rPr>
              <a:t>「觸動連想」再應用</a:t>
            </a:r>
            <a:endParaRPr lang="zh-TW" altLang="en-US" sz="4400" dirty="0">
              <a:solidFill>
                <a:srgbClr val="00206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2245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99535" y="1025013"/>
            <a:ext cx="10382865" cy="1066800"/>
          </a:xfrm>
        </p:spPr>
        <p:txBody>
          <a:bodyPr/>
          <a:lstStyle/>
          <a:p>
            <a:r>
              <a:rPr lang="zh-TW" altLang="en-US" b="1" dirty="0"/>
              <a:t>題殼效益的應用</a:t>
            </a:r>
            <a:r>
              <a:rPr lang="en-US" altLang="zh-TW" b="1" dirty="0"/>
              <a:t>-1</a:t>
            </a:r>
            <a:endParaRPr lang="zh-TW" altLang="en-US" b="1" dirty="0"/>
          </a:p>
        </p:txBody>
      </p:sp>
      <p:sp>
        <p:nvSpPr>
          <p:cNvPr id="3" name="內容版面配置區 2"/>
          <p:cNvSpPr>
            <a:spLocks noGrp="1"/>
          </p:cNvSpPr>
          <p:nvPr>
            <p:ph idx="1"/>
          </p:nvPr>
        </p:nvSpPr>
        <p:spPr>
          <a:xfrm>
            <a:off x="1199534" y="2249424"/>
            <a:ext cx="10382866" cy="4325112"/>
          </a:xfrm>
        </p:spPr>
        <p:txBody>
          <a:bodyPr/>
          <a:lstStyle/>
          <a:p>
            <a:pPr>
              <a:spcBef>
                <a:spcPts val="1800"/>
              </a:spcBef>
            </a:pPr>
            <a:r>
              <a:rPr lang="en-US" altLang="zh-TW" dirty="0"/>
              <a:t>Grandma</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a:t>s Pandora</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a:t>s box</a:t>
            </a:r>
            <a:r>
              <a:rPr lang="zh-TW" altLang="en-US" dirty="0"/>
              <a:t>還可以變成什麼？</a:t>
            </a:r>
            <a:endParaRPr lang="en-US" altLang="zh-TW" dirty="0"/>
          </a:p>
          <a:p>
            <a:pPr marL="781050" indent="-514350">
              <a:spcBef>
                <a:spcPts val="1800"/>
              </a:spcBef>
              <a:buFont typeface="+mj-lt"/>
              <a:buAutoNum type="arabicPeriod"/>
            </a:pPr>
            <a:r>
              <a:rPr lang="en-US" altLang="zh-TW" dirty="0"/>
              <a:t>Grandpa</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a:t>s Pandora</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a:t>s box </a:t>
            </a:r>
          </a:p>
          <a:p>
            <a:pPr marL="781050" indent="-514350">
              <a:spcBef>
                <a:spcPts val="1800"/>
              </a:spcBef>
              <a:buFont typeface="+mj-lt"/>
              <a:buAutoNum type="arabicPeriod"/>
            </a:pPr>
            <a:r>
              <a:rPr lang="en-US" altLang="zh-TW" dirty="0"/>
              <a:t>Father</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a:t>s Pandora</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a:t>s box </a:t>
            </a:r>
          </a:p>
          <a:p>
            <a:pPr marL="781050" indent="-514350">
              <a:spcBef>
                <a:spcPts val="1800"/>
              </a:spcBef>
              <a:buFont typeface="+mj-lt"/>
              <a:buAutoNum type="arabicPeriod"/>
            </a:pPr>
            <a:r>
              <a:rPr lang="en-US" altLang="zh-TW" dirty="0"/>
              <a:t>Mother</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a:t>s Pandora</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a:t>s box </a:t>
            </a:r>
          </a:p>
          <a:p>
            <a:pPr marL="781050" indent="-514350">
              <a:spcBef>
                <a:spcPts val="1800"/>
              </a:spcBef>
              <a:buFont typeface="+mj-lt"/>
              <a:buAutoNum type="arabicPeriod"/>
            </a:pPr>
            <a:r>
              <a:rPr lang="en-US" altLang="zh-TW" dirty="0"/>
              <a:t>Uncle Sam</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a:t>s Pandora</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a:t>s box </a:t>
            </a:r>
          </a:p>
          <a:p>
            <a:pPr marL="781050" indent="-514350">
              <a:spcBef>
                <a:spcPts val="1800"/>
              </a:spcBef>
              <a:buFont typeface="+mj-lt"/>
              <a:buAutoNum type="arabicPeriod"/>
            </a:pPr>
            <a:r>
              <a:rPr lang="en-US" altLang="zh-TW" dirty="0"/>
              <a:t>Ant Mary</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a:t>s Pandora</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a:t>s box </a:t>
            </a:r>
          </a:p>
          <a:p>
            <a:pPr marL="781050" indent="-514350">
              <a:buFont typeface="+mj-lt"/>
              <a:buAutoNum type="arabicPeriod"/>
            </a:pPr>
            <a:endParaRPr lang="zh-TW" altLang="en-US" dirty="0"/>
          </a:p>
        </p:txBody>
      </p:sp>
    </p:spTree>
    <p:extLst>
      <p:ext uri="{BB962C8B-B14F-4D97-AF65-F5344CB8AC3E}">
        <p14:creationId xmlns:p14="http://schemas.microsoft.com/office/powerpoint/2010/main" val="306747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5400" y="676276"/>
            <a:ext cx="10018923" cy="1066800"/>
          </a:xfrm>
        </p:spPr>
        <p:txBody>
          <a:bodyPr/>
          <a:lstStyle/>
          <a:p>
            <a:r>
              <a:rPr lang="zh-TW" altLang="en-US" b="1" dirty="0"/>
              <a:t>題殼效益的應用</a:t>
            </a:r>
            <a:r>
              <a:rPr lang="en-US" altLang="zh-TW" b="1" dirty="0"/>
              <a:t>-2</a:t>
            </a:r>
            <a:endParaRPr lang="zh-TW" altLang="en-US" b="1" dirty="0"/>
          </a:p>
        </p:txBody>
      </p:sp>
      <p:sp>
        <p:nvSpPr>
          <p:cNvPr id="3" name="內容版面配置區 2"/>
          <p:cNvSpPr>
            <a:spLocks noGrp="1"/>
          </p:cNvSpPr>
          <p:nvPr>
            <p:ph idx="1"/>
          </p:nvPr>
        </p:nvSpPr>
        <p:spPr>
          <a:xfrm>
            <a:off x="1295400" y="1907458"/>
            <a:ext cx="9601200" cy="4274266"/>
          </a:xfrm>
        </p:spPr>
        <p:txBody>
          <a:bodyPr>
            <a:normAutofit/>
          </a:bodyPr>
          <a:lstStyle/>
          <a:p>
            <a:r>
              <a:rPr lang="zh-TW" altLang="en-US" dirty="0"/>
              <a:t>一定要</a:t>
            </a:r>
            <a:r>
              <a:rPr lang="en-US" altLang="zh-TW" dirty="0"/>
              <a:t>Pandora</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a:t>s box</a:t>
            </a:r>
            <a:r>
              <a:rPr lang="zh-TW" altLang="en-US" dirty="0"/>
              <a:t>嗎？</a:t>
            </a:r>
            <a:endParaRPr lang="en-US" altLang="zh-TW" dirty="0"/>
          </a:p>
          <a:p>
            <a:pPr>
              <a:spcBef>
                <a:spcPts val="1800"/>
              </a:spcBef>
            </a:pPr>
            <a:r>
              <a:rPr lang="zh-TW" altLang="en-US" dirty="0"/>
              <a:t>還可以：</a:t>
            </a:r>
            <a:endParaRPr lang="en-US" altLang="zh-TW" dirty="0"/>
          </a:p>
          <a:p>
            <a:pPr marL="982663" indent="-514350">
              <a:spcBef>
                <a:spcPts val="600"/>
              </a:spcBef>
              <a:buFont typeface="+mj-lt"/>
              <a:buAutoNum type="arabicPeriod"/>
            </a:pPr>
            <a:r>
              <a:rPr lang="en-US" altLang="zh-TW" dirty="0"/>
              <a:t>Grandpa</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a:t>s black box </a:t>
            </a:r>
          </a:p>
          <a:p>
            <a:pPr marL="982663" indent="-514350">
              <a:spcBef>
                <a:spcPts val="600"/>
              </a:spcBef>
              <a:buFont typeface="+mj-lt"/>
              <a:buAutoNum type="arabicPeriod"/>
            </a:pPr>
            <a:r>
              <a:rPr lang="en-US" altLang="zh-TW" dirty="0"/>
              <a:t>Father</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a:t>s white box </a:t>
            </a:r>
          </a:p>
          <a:p>
            <a:pPr marL="982663" indent="-514350">
              <a:spcBef>
                <a:spcPts val="600"/>
              </a:spcBef>
              <a:buFont typeface="+mj-lt"/>
              <a:buAutoNum type="arabicPeriod"/>
            </a:pPr>
            <a:r>
              <a:rPr lang="en-US" altLang="zh-TW" dirty="0"/>
              <a:t>Mother</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a:t>s red box </a:t>
            </a:r>
          </a:p>
          <a:p>
            <a:pPr marL="982663" indent="-514350">
              <a:spcBef>
                <a:spcPts val="600"/>
              </a:spcBef>
              <a:buFont typeface="+mj-lt"/>
              <a:buAutoNum type="arabicPeriod"/>
            </a:pPr>
            <a:r>
              <a:rPr lang="en-US" altLang="zh-TW" dirty="0"/>
              <a:t>Uncle Sam</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a:t>s yellow box</a:t>
            </a:r>
          </a:p>
          <a:p>
            <a:pPr marL="982663" indent="-514350">
              <a:spcBef>
                <a:spcPts val="600"/>
              </a:spcBef>
              <a:buFont typeface="+mj-lt"/>
              <a:buAutoNum type="arabicPeriod"/>
            </a:pPr>
            <a:r>
              <a:rPr lang="en-US" altLang="zh-TW" dirty="0"/>
              <a:t>Ant Mary</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a:t>s pink box</a:t>
            </a:r>
            <a:endParaRPr lang="zh-TW" altLang="en-US" dirty="0"/>
          </a:p>
        </p:txBody>
      </p:sp>
    </p:spTree>
    <p:extLst>
      <p:ext uri="{BB962C8B-B14F-4D97-AF65-F5344CB8AC3E}">
        <p14:creationId xmlns:p14="http://schemas.microsoft.com/office/powerpoint/2010/main" val="354748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94503" y="676276"/>
            <a:ext cx="9819820" cy="1066800"/>
          </a:xfrm>
        </p:spPr>
        <p:txBody>
          <a:bodyPr/>
          <a:lstStyle/>
          <a:p>
            <a:r>
              <a:rPr lang="zh-TW" altLang="en-US" b="1" dirty="0"/>
              <a:t>題殼效益的應用</a:t>
            </a:r>
            <a:r>
              <a:rPr lang="en-US" altLang="zh-TW" b="1" dirty="0"/>
              <a:t>-3</a:t>
            </a:r>
            <a:endParaRPr lang="zh-TW" altLang="en-US" b="1" dirty="0"/>
          </a:p>
        </p:txBody>
      </p:sp>
      <p:sp>
        <p:nvSpPr>
          <p:cNvPr id="3" name="內容版面配置區 2"/>
          <p:cNvSpPr>
            <a:spLocks noGrp="1"/>
          </p:cNvSpPr>
          <p:nvPr>
            <p:ph idx="1"/>
          </p:nvPr>
        </p:nvSpPr>
        <p:spPr>
          <a:xfrm>
            <a:off x="1494503" y="1828800"/>
            <a:ext cx="9601200" cy="4352924"/>
          </a:xfrm>
        </p:spPr>
        <p:txBody>
          <a:bodyPr>
            <a:normAutofit/>
          </a:bodyPr>
          <a:lstStyle/>
          <a:p>
            <a:r>
              <a:rPr lang="zh-TW" altLang="en-US" dirty="0"/>
              <a:t>一定要限於親戚嗎？</a:t>
            </a:r>
            <a:endParaRPr lang="en-US" altLang="zh-TW" dirty="0"/>
          </a:p>
          <a:p>
            <a:pPr>
              <a:spcBef>
                <a:spcPts val="1800"/>
              </a:spcBef>
            </a:pPr>
            <a:r>
              <a:rPr lang="zh-TW" altLang="en-US" dirty="0"/>
              <a:t>還可以：</a:t>
            </a:r>
            <a:endParaRPr lang="en-US" altLang="zh-TW" dirty="0"/>
          </a:p>
          <a:p>
            <a:pPr marL="895350" indent="-514350">
              <a:spcBef>
                <a:spcPts val="600"/>
              </a:spcBef>
              <a:buFont typeface="+mj-lt"/>
              <a:buAutoNum type="arabicPeriod"/>
            </a:pPr>
            <a:r>
              <a:rPr lang="en-US" altLang="zh-TW" dirty="0"/>
              <a:t>John</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a:t>s black box </a:t>
            </a:r>
          </a:p>
          <a:p>
            <a:pPr marL="895350" indent="-514350">
              <a:spcBef>
                <a:spcPts val="600"/>
              </a:spcBef>
              <a:buFont typeface="+mj-lt"/>
              <a:buAutoNum type="arabicPeriod"/>
            </a:pPr>
            <a:r>
              <a:rPr lang="en-US" altLang="zh-TW" dirty="0"/>
              <a:t>Frank</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a:t>s white box </a:t>
            </a:r>
          </a:p>
          <a:p>
            <a:pPr marL="895350" indent="-514350">
              <a:spcBef>
                <a:spcPts val="600"/>
              </a:spcBef>
              <a:buFont typeface="+mj-lt"/>
              <a:buAutoNum type="arabicPeriod"/>
            </a:pPr>
            <a:r>
              <a:rPr lang="en-US" altLang="zh-TW" dirty="0"/>
              <a:t>Jane</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a:t>s red box </a:t>
            </a:r>
          </a:p>
          <a:p>
            <a:pPr marL="895350" indent="-514350">
              <a:spcBef>
                <a:spcPts val="600"/>
              </a:spcBef>
              <a:buFont typeface="+mj-lt"/>
              <a:buAutoNum type="arabicPeriod"/>
            </a:pPr>
            <a:r>
              <a:rPr lang="en-US" altLang="zh-TW" dirty="0"/>
              <a:t>Mary</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a:t>s pink box</a:t>
            </a:r>
            <a:endParaRPr lang="zh-TW" altLang="en-US" dirty="0"/>
          </a:p>
        </p:txBody>
      </p:sp>
    </p:spTree>
    <p:extLst>
      <p:ext uri="{BB962C8B-B14F-4D97-AF65-F5344CB8AC3E}">
        <p14:creationId xmlns:p14="http://schemas.microsoft.com/office/powerpoint/2010/main" val="1235132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510" y="676276"/>
            <a:ext cx="9768644" cy="1066800"/>
          </a:xfrm>
        </p:spPr>
        <p:txBody>
          <a:bodyPr/>
          <a:lstStyle/>
          <a:p>
            <a:r>
              <a:rPr lang="zh-TW" altLang="en-US" b="1" dirty="0"/>
              <a:t>題殼效益的應用</a:t>
            </a:r>
            <a:r>
              <a:rPr lang="en-US" altLang="zh-TW" b="1" dirty="0"/>
              <a:t>-4</a:t>
            </a:r>
            <a:endParaRPr lang="zh-TW" altLang="en-US" b="1" dirty="0"/>
          </a:p>
        </p:txBody>
      </p:sp>
      <p:sp>
        <p:nvSpPr>
          <p:cNvPr id="3" name="內容版面配置區 2"/>
          <p:cNvSpPr>
            <a:spLocks noGrp="1"/>
          </p:cNvSpPr>
          <p:nvPr>
            <p:ph idx="1"/>
          </p:nvPr>
        </p:nvSpPr>
        <p:spPr>
          <a:xfrm>
            <a:off x="1435510" y="1828799"/>
            <a:ext cx="9461090" cy="4352925"/>
          </a:xfrm>
        </p:spPr>
        <p:txBody>
          <a:bodyPr>
            <a:normAutofit/>
          </a:bodyPr>
          <a:lstStyle/>
          <a:p>
            <a:r>
              <a:rPr lang="zh-TW" altLang="en-US" dirty="0"/>
              <a:t>一定要限於</a:t>
            </a:r>
            <a:r>
              <a:rPr lang="en-US" altLang="zh-TW" dirty="0"/>
              <a:t>box</a:t>
            </a:r>
            <a:r>
              <a:rPr lang="zh-TW" altLang="en-US" dirty="0"/>
              <a:t>嗎？</a:t>
            </a:r>
            <a:endParaRPr lang="en-US" altLang="zh-TW" dirty="0"/>
          </a:p>
          <a:p>
            <a:pPr>
              <a:spcBef>
                <a:spcPts val="1800"/>
              </a:spcBef>
            </a:pPr>
            <a:r>
              <a:rPr lang="zh-TW" altLang="en-US" dirty="0"/>
              <a:t>還可以：</a:t>
            </a:r>
            <a:endParaRPr lang="en-US" altLang="zh-TW" dirty="0"/>
          </a:p>
          <a:p>
            <a:pPr marL="895350" indent="-514350">
              <a:spcBef>
                <a:spcPts val="600"/>
              </a:spcBef>
              <a:buFont typeface="+mj-lt"/>
              <a:buAutoNum type="arabicPeriod"/>
            </a:pPr>
            <a:r>
              <a:rPr lang="en-US" altLang="zh-TW" dirty="0"/>
              <a:t>John</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a:t>s small book</a:t>
            </a:r>
          </a:p>
          <a:p>
            <a:pPr marL="895350" indent="-514350">
              <a:spcBef>
                <a:spcPts val="600"/>
              </a:spcBef>
              <a:buFont typeface="+mj-lt"/>
              <a:buAutoNum type="arabicPeriod"/>
            </a:pPr>
            <a:r>
              <a:rPr lang="en-US" altLang="zh-TW" dirty="0"/>
              <a:t>Frank</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a:t>s white book </a:t>
            </a:r>
          </a:p>
          <a:p>
            <a:pPr marL="895350" indent="-514350">
              <a:spcBef>
                <a:spcPts val="600"/>
              </a:spcBef>
              <a:buFont typeface="+mj-lt"/>
              <a:buAutoNum type="arabicPeriod"/>
            </a:pPr>
            <a:r>
              <a:rPr lang="en-US" altLang="zh-TW" dirty="0"/>
              <a:t>Jane</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a:t>s brown small book </a:t>
            </a:r>
          </a:p>
          <a:p>
            <a:pPr marL="895350" indent="-514350">
              <a:spcBef>
                <a:spcPts val="600"/>
              </a:spcBef>
              <a:buFont typeface="+mj-lt"/>
              <a:buAutoNum type="arabicPeriod"/>
            </a:pPr>
            <a:r>
              <a:rPr lang="en-US" altLang="zh-TW" dirty="0"/>
              <a:t>Mary</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a:t>s pink book </a:t>
            </a:r>
            <a:endParaRPr lang="zh-TW" altLang="en-US" dirty="0"/>
          </a:p>
        </p:txBody>
      </p:sp>
    </p:spTree>
    <p:extLst>
      <p:ext uri="{BB962C8B-B14F-4D97-AF65-F5344CB8AC3E}">
        <p14:creationId xmlns:p14="http://schemas.microsoft.com/office/powerpoint/2010/main" val="2722388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E968DC5E-8ED0-4657-808B-B6B30CCD8392}"/>
              </a:ext>
            </a:extLst>
          </p:cNvPr>
          <p:cNvSpPr>
            <a:spLocks noGrp="1"/>
          </p:cNvSpPr>
          <p:nvPr>
            <p:ph idx="1"/>
          </p:nvPr>
        </p:nvSpPr>
        <p:spPr>
          <a:xfrm>
            <a:off x="2339248" y="3110502"/>
            <a:ext cx="5097137" cy="1165805"/>
          </a:xfrm>
        </p:spPr>
        <p:txBody>
          <a:bodyPr>
            <a:normAutofit/>
          </a:bodyPr>
          <a:lstStyle/>
          <a:p>
            <a:pPr marL="109728" indent="0">
              <a:buNone/>
            </a:pPr>
            <a:r>
              <a:rPr lang="zh-TW" altLang="en-US" sz="6600" b="1" dirty="0"/>
              <a:t>分享時間</a:t>
            </a:r>
          </a:p>
        </p:txBody>
      </p:sp>
      <p:pic>
        <p:nvPicPr>
          <p:cNvPr id="5" name="圖片 4">
            <a:extLst>
              <a:ext uri="{FF2B5EF4-FFF2-40B4-BE49-F238E27FC236}">
                <a16:creationId xmlns:a16="http://schemas.microsoft.com/office/drawing/2014/main" id="{74D40AB5-BC85-4AB8-B39C-7CE6EEF077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1913" y="1500131"/>
            <a:ext cx="4077629" cy="3486477"/>
          </a:xfrm>
          <a:prstGeom prst="rect">
            <a:avLst/>
          </a:prstGeom>
        </p:spPr>
      </p:pic>
    </p:spTree>
    <p:extLst>
      <p:ext uri="{BB962C8B-B14F-4D97-AF65-F5344CB8AC3E}">
        <p14:creationId xmlns:p14="http://schemas.microsoft.com/office/powerpoint/2010/main" val="323072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5214" y="885155"/>
            <a:ext cx="9133730" cy="768815"/>
          </a:xfrm>
        </p:spPr>
        <p:txBody>
          <a:bodyPr/>
          <a:lstStyle/>
          <a:p>
            <a:r>
              <a:rPr lang="zh-TW" altLang="en-US" b="1" dirty="0"/>
              <a:t>先從學校常見題開始</a:t>
            </a:r>
          </a:p>
        </p:txBody>
      </p:sp>
      <p:sp>
        <p:nvSpPr>
          <p:cNvPr id="3" name="內容版面配置區 2"/>
          <p:cNvSpPr>
            <a:spLocks noGrp="1"/>
          </p:cNvSpPr>
          <p:nvPr>
            <p:ph idx="1"/>
          </p:nvPr>
        </p:nvSpPr>
        <p:spPr>
          <a:xfrm>
            <a:off x="1066800" y="1838634"/>
            <a:ext cx="10058400" cy="4134212"/>
          </a:xfrm>
        </p:spPr>
        <p:txBody>
          <a:bodyPr/>
          <a:lstStyle/>
          <a:p>
            <a:pPr marL="0" indent="0">
              <a:buNone/>
            </a:pPr>
            <a:r>
              <a:rPr lang="en-US" altLang="zh-TW" dirty="0"/>
              <a:t>NG</a:t>
            </a:r>
            <a:r>
              <a:rPr lang="zh-TW" altLang="en-US" dirty="0"/>
              <a:t>示例</a:t>
            </a:r>
            <a:r>
              <a:rPr lang="en-US" altLang="zh-TW" dirty="0"/>
              <a:t>1</a:t>
            </a:r>
            <a:r>
              <a:rPr lang="zh-TW" altLang="en-US" dirty="0"/>
              <a:t>：</a:t>
            </a:r>
            <a:r>
              <a:rPr lang="en-US" altLang="zh-TW" dirty="0"/>
              <a:t> (p. 11)</a:t>
            </a:r>
          </a:p>
          <a:p>
            <a:pPr marL="0" indent="542925">
              <a:buNone/>
            </a:pPr>
            <a:r>
              <a:rPr lang="en-US" altLang="zh-TW" sz="2400" b="1" dirty="0"/>
              <a:t>The Internet has become an important part of today</a:t>
            </a:r>
            <a:r>
              <a:rPr lang="en-US" altLang="zh-TW" sz="2400" b="1" dirty="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sz="2400" b="1" dirty="0"/>
              <a:t>s life.  You don</a:t>
            </a:r>
            <a:r>
              <a:rPr lang="en-US" altLang="zh-TW" sz="2400" b="1" dirty="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sz="2400" b="1" dirty="0"/>
              <a:t>t need to go out to do the shopping.  You just sit in front _____ the computer and order what you like.  You can pay the bill several days later.  The Internet is also the biggest library where you can find all kinds of information easily and at a very low price.  You can even make friends there.  People talk and e-mail each other on the Internet.</a:t>
            </a:r>
          </a:p>
          <a:p>
            <a:pPr marL="0" indent="542925">
              <a:buNone/>
            </a:pPr>
            <a:endParaRPr lang="zh-TW" altLang="zh-TW" sz="2400" dirty="0"/>
          </a:p>
          <a:p>
            <a:pPr marL="457200" indent="-457200">
              <a:buAutoNum type="alphaUcParenBoth"/>
            </a:pPr>
            <a:r>
              <a:rPr lang="en-US" altLang="zh-TW" sz="2400" dirty="0"/>
              <a:t>on   (B) in   (C) at   (D) of</a:t>
            </a:r>
          </a:p>
          <a:p>
            <a:pPr marL="0" indent="0">
              <a:buNone/>
            </a:pPr>
            <a:endParaRPr lang="zh-TW" altLang="en-US" dirty="0"/>
          </a:p>
        </p:txBody>
      </p:sp>
      <p:grpSp>
        <p:nvGrpSpPr>
          <p:cNvPr id="7" name="群組 6">
            <a:extLst>
              <a:ext uri="{FF2B5EF4-FFF2-40B4-BE49-F238E27FC236}">
                <a16:creationId xmlns:a16="http://schemas.microsoft.com/office/drawing/2014/main" id="{F717A9B1-3FA3-45E7-9EBC-CB5327F117B6}"/>
              </a:ext>
            </a:extLst>
          </p:cNvPr>
          <p:cNvGrpSpPr/>
          <p:nvPr/>
        </p:nvGrpSpPr>
        <p:grpSpPr>
          <a:xfrm>
            <a:off x="5997677" y="2673940"/>
            <a:ext cx="4951664" cy="3117260"/>
            <a:chOff x="5997677" y="2673940"/>
            <a:chExt cx="4951664" cy="3117260"/>
          </a:xfrm>
        </p:grpSpPr>
        <p:sp>
          <p:nvSpPr>
            <p:cNvPr id="4" name="矩形: 圓角 3">
              <a:extLst>
                <a:ext uri="{FF2B5EF4-FFF2-40B4-BE49-F238E27FC236}">
                  <a16:creationId xmlns:a16="http://schemas.microsoft.com/office/drawing/2014/main" id="{4CD4DB9D-A1C1-475A-AD54-C889E141E7D9}"/>
                </a:ext>
              </a:extLst>
            </p:cNvPr>
            <p:cNvSpPr/>
            <p:nvPr/>
          </p:nvSpPr>
          <p:spPr>
            <a:xfrm>
              <a:off x="5997677" y="4758813"/>
              <a:ext cx="4945626" cy="1032387"/>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zh-TW" sz="3600" b="1" dirty="0">
                  <a:solidFill>
                    <a:srgbClr val="C00000"/>
                  </a:solidFill>
                  <a:latin typeface="微軟正黑體" panose="020B0604030504040204" pitchFamily="34" charset="-120"/>
                  <a:ea typeface="微軟正黑體" panose="020B0604030504040204" pitchFamily="34" charset="-120"/>
                </a:rPr>
                <a:t>評什麼</a:t>
              </a:r>
              <a:r>
                <a:rPr lang="en-US" altLang="zh-TW" sz="3600" b="1" dirty="0">
                  <a:solidFill>
                    <a:srgbClr val="C00000"/>
                  </a:solidFill>
                  <a:latin typeface="微軟正黑體" panose="020B0604030504040204" pitchFamily="34" charset="-120"/>
                  <a:ea typeface="微軟正黑體" panose="020B0604030504040204" pitchFamily="34" charset="-120"/>
                </a:rPr>
                <a:t>?   </a:t>
              </a:r>
              <a:r>
                <a:rPr lang="en-US" altLang="zh-TW" sz="3600" b="1" dirty="0">
                  <a:solidFill>
                    <a:srgbClr val="C00000"/>
                  </a:solidFill>
                  <a:latin typeface="微軟正黑體" panose="020B0604030504040204" pitchFamily="34" charset="-120"/>
                  <a:ea typeface="微軟正黑體" panose="020B0604030504040204" pitchFamily="34" charset="-120"/>
                  <a:sym typeface="Wingdings" panose="05000000000000000000" pitchFamily="2" charset="2"/>
                </a:rPr>
                <a:t></a:t>
              </a:r>
              <a:r>
                <a:rPr lang="en-US" altLang="zh-TW" sz="3600" b="1" dirty="0">
                  <a:solidFill>
                    <a:srgbClr val="C00000"/>
                  </a:solidFill>
                  <a:latin typeface="微軟正黑體" panose="020B0604030504040204" pitchFamily="34" charset="-120"/>
                  <a:ea typeface="微軟正黑體" panose="020B0604030504040204" pitchFamily="34" charset="-120"/>
                </a:rPr>
                <a:t> local item</a:t>
              </a:r>
              <a:endParaRPr lang="zh-TW" altLang="zh-TW" sz="3600" b="1" dirty="0">
                <a:solidFill>
                  <a:srgbClr val="C00000"/>
                </a:solidFill>
                <a:latin typeface="微軟正黑體" panose="020B0604030504040204" pitchFamily="34" charset="-120"/>
                <a:ea typeface="微軟正黑體" panose="020B0604030504040204" pitchFamily="34" charset="-120"/>
              </a:endParaRPr>
            </a:p>
          </p:txBody>
        </p:sp>
        <p:sp>
          <p:nvSpPr>
            <p:cNvPr id="6" name="文字方塊 5">
              <a:extLst>
                <a:ext uri="{FF2B5EF4-FFF2-40B4-BE49-F238E27FC236}">
                  <a16:creationId xmlns:a16="http://schemas.microsoft.com/office/drawing/2014/main" id="{4EE7C6A1-4844-4D2D-8058-43277BA8EF79}"/>
                </a:ext>
              </a:extLst>
            </p:cNvPr>
            <p:cNvSpPr txBox="1"/>
            <p:nvPr/>
          </p:nvSpPr>
          <p:spPr>
            <a:xfrm>
              <a:off x="8901986" y="2673940"/>
              <a:ext cx="2047355" cy="461665"/>
            </a:xfrm>
            <a:prstGeom prst="rect">
              <a:avLst/>
            </a:prstGeom>
            <a:noFill/>
          </p:spPr>
          <p:txBody>
            <a:bodyPr wrap="none" rtlCol="0">
              <a:spAutoFit/>
            </a:bodyPr>
            <a:lstStyle/>
            <a:p>
              <a:r>
                <a:rPr lang="en-US" altLang="zh-TW" sz="2400" b="1" dirty="0">
                  <a:solidFill>
                    <a:srgbClr val="FF0000"/>
                  </a:solidFill>
                  <a:latin typeface="Microsoft JhengHei UI" panose="020B0604030504040204" pitchFamily="34" charset="-120"/>
                  <a:ea typeface="Microsoft JhengHei UI" panose="020B0604030504040204" pitchFamily="34" charset="-120"/>
                </a:rPr>
                <a:t>in front _____</a:t>
              </a:r>
              <a:endParaRPr lang="zh-TW" altLang="en-US" sz="2400" b="1" dirty="0">
                <a:solidFill>
                  <a:srgbClr val="FF0000"/>
                </a:solidFill>
                <a:latin typeface="Microsoft JhengHei UI" panose="020B0604030504040204" pitchFamily="34" charset="-120"/>
                <a:ea typeface="Microsoft JhengHei UI" panose="020B0604030504040204" pitchFamily="34" charset="-120"/>
              </a:endParaRPr>
            </a:p>
          </p:txBody>
        </p:sp>
      </p:grpSp>
    </p:spTree>
    <p:extLst>
      <p:ext uri="{BB962C8B-B14F-4D97-AF65-F5344CB8AC3E}">
        <p14:creationId xmlns:p14="http://schemas.microsoft.com/office/powerpoint/2010/main" val="412847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747B32-7430-4EA9-9561-FA058571643F}"/>
              </a:ext>
            </a:extLst>
          </p:cNvPr>
          <p:cNvSpPr>
            <a:spLocks noGrp="1"/>
          </p:cNvSpPr>
          <p:nvPr>
            <p:ph type="title"/>
          </p:nvPr>
        </p:nvSpPr>
        <p:spPr/>
        <p:txBody>
          <a:bodyPr/>
          <a:lstStyle/>
          <a:p>
            <a:r>
              <a:rPr lang="zh-TW" altLang="en-US" b="1" dirty="0"/>
              <a:t>聽</a:t>
            </a:r>
            <a:r>
              <a:rPr lang="en-US" altLang="zh-TW" b="1" dirty="0"/>
              <a:t>N</a:t>
            </a:r>
            <a:r>
              <a:rPr lang="zh-TW" altLang="en-US" b="1" dirty="0"/>
              <a:t>次，不如實際做一次 </a:t>
            </a:r>
            <a:r>
              <a:rPr lang="en-US" altLang="zh-TW" b="1" dirty="0"/>
              <a:t>-1</a:t>
            </a:r>
            <a:endParaRPr lang="zh-TW" altLang="en-US" b="1" dirty="0"/>
          </a:p>
        </p:txBody>
      </p:sp>
      <p:sp>
        <p:nvSpPr>
          <p:cNvPr id="3" name="內容版面配置區 2">
            <a:extLst>
              <a:ext uri="{FF2B5EF4-FFF2-40B4-BE49-F238E27FC236}">
                <a16:creationId xmlns:a16="http://schemas.microsoft.com/office/drawing/2014/main" id="{1B541F13-C171-4031-BFBE-45E78B3812F7}"/>
              </a:ext>
            </a:extLst>
          </p:cNvPr>
          <p:cNvSpPr>
            <a:spLocks noGrp="1"/>
          </p:cNvSpPr>
          <p:nvPr>
            <p:ph idx="1"/>
          </p:nvPr>
        </p:nvSpPr>
        <p:spPr/>
        <p:txBody>
          <a:bodyPr/>
          <a:lstStyle/>
          <a:p>
            <a:pPr>
              <a:lnSpc>
                <a:spcPts val="4000"/>
              </a:lnSpc>
              <a:spcBef>
                <a:spcPts val="1800"/>
              </a:spcBef>
            </a:pPr>
            <a:r>
              <a:rPr lang="zh-TW" altLang="en-US" dirty="0"/>
              <a:t>亞里士多德說：</a:t>
            </a:r>
            <a:br>
              <a:rPr lang="en-US" altLang="zh-TW" dirty="0"/>
            </a:br>
            <a:r>
              <a:rPr lang="zh-TW" altLang="en-US" dirty="0"/>
              <a:t>有些事情，在做之前必須學會做，這些事必須靠「做」才能學。</a:t>
            </a:r>
            <a:endParaRPr lang="en-US" altLang="zh-TW" dirty="0"/>
          </a:p>
          <a:p>
            <a:pPr>
              <a:lnSpc>
                <a:spcPts val="4000"/>
              </a:lnSpc>
              <a:spcBef>
                <a:spcPts val="1800"/>
              </a:spcBef>
            </a:pPr>
            <a:r>
              <a:rPr lang="zh-TW" altLang="en-US" dirty="0"/>
              <a:t>只有一個方法來解決第一步無法下手的問題：「做」。不敢下手意味著害怕做錯。但不做，永遠也無法做對。先下手，就算錯，也才能發現錯，才能改變方向，找對路徑。</a:t>
            </a:r>
            <a:r>
              <a:rPr lang="en-US" altLang="zh-TW" dirty="0"/>
              <a:t>(</a:t>
            </a:r>
            <a:r>
              <a:rPr lang="zh-TW" altLang="en-US" dirty="0"/>
              <a:t>賴聲川</a:t>
            </a:r>
            <a:r>
              <a:rPr lang="en-US" altLang="zh-TW" dirty="0"/>
              <a:t>, 2006, p. 300)</a:t>
            </a:r>
          </a:p>
          <a:p>
            <a:pPr>
              <a:lnSpc>
                <a:spcPts val="4000"/>
              </a:lnSpc>
              <a:spcBef>
                <a:spcPts val="1800"/>
              </a:spcBef>
            </a:pPr>
            <a:endParaRPr lang="zh-TW" altLang="en-US" dirty="0"/>
          </a:p>
        </p:txBody>
      </p:sp>
    </p:spTree>
    <p:extLst>
      <p:ext uri="{BB962C8B-B14F-4D97-AF65-F5344CB8AC3E}">
        <p14:creationId xmlns:p14="http://schemas.microsoft.com/office/powerpoint/2010/main" val="19811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6800" y="838200"/>
            <a:ext cx="10247523" cy="762918"/>
          </a:xfrm>
        </p:spPr>
        <p:txBody>
          <a:bodyPr/>
          <a:lstStyle/>
          <a:p>
            <a:r>
              <a:rPr lang="zh-TW" altLang="en-US" b="1" dirty="0"/>
              <a:t>聽</a:t>
            </a:r>
            <a:r>
              <a:rPr lang="en-US" altLang="zh-TW" b="1" dirty="0"/>
              <a:t>N</a:t>
            </a:r>
            <a:r>
              <a:rPr lang="zh-TW" altLang="en-US" b="1" dirty="0"/>
              <a:t>次，不如實際做一次 </a:t>
            </a:r>
            <a:r>
              <a:rPr lang="en-US" altLang="zh-TW" b="1" dirty="0"/>
              <a:t>-2</a:t>
            </a:r>
            <a:endParaRPr lang="zh-TW" altLang="en-US" b="1" dirty="0"/>
          </a:p>
        </p:txBody>
      </p:sp>
      <p:sp>
        <p:nvSpPr>
          <p:cNvPr id="3" name="內容版面配置區 2"/>
          <p:cNvSpPr>
            <a:spLocks noGrp="1"/>
          </p:cNvSpPr>
          <p:nvPr>
            <p:ph idx="1"/>
          </p:nvPr>
        </p:nvSpPr>
        <p:spPr>
          <a:xfrm>
            <a:off x="1066800" y="1828800"/>
            <a:ext cx="9853736" cy="4191000"/>
          </a:xfrm>
        </p:spPr>
        <p:txBody>
          <a:bodyPr>
            <a:normAutofit/>
          </a:bodyPr>
          <a:lstStyle/>
          <a:p>
            <a:pPr>
              <a:lnSpc>
                <a:spcPts val="4000"/>
              </a:lnSpc>
              <a:spcBef>
                <a:spcPts val="1200"/>
              </a:spcBef>
            </a:pPr>
            <a:r>
              <a:rPr lang="zh-TW" altLang="en-US" dirty="0">
                <a:latin typeface="微軟正黑體" panose="020B0604030504040204" pitchFamily="34" charset="-120"/>
                <a:ea typeface="微軟正黑體" panose="020B0604030504040204" pitchFamily="34" charset="-120"/>
              </a:rPr>
              <a:t>理論就是只有這些，聽起來好像沒什麼，但實際操作才會知道困難點。</a:t>
            </a:r>
            <a:endParaRPr lang="en-US" altLang="zh-TW" dirty="0">
              <a:latin typeface="微軟正黑體" panose="020B0604030504040204" pitchFamily="34" charset="-120"/>
              <a:ea typeface="微軟正黑體" panose="020B0604030504040204" pitchFamily="34" charset="-120"/>
            </a:endParaRPr>
          </a:p>
          <a:p>
            <a:pPr>
              <a:lnSpc>
                <a:spcPts val="4000"/>
              </a:lnSpc>
              <a:spcBef>
                <a:spcPts val="1200"/>
              </a:spcBef>
            </a:pPr>
            <a:r>
              <a:rPr lang="zh-TW" altLang="en-US" dirty="0">
                <a:latin typeface="微軟正黑體" panose="020B0604030504040204" pitchFamily="34" charset="-120"/>
                <a:ea typeface="微軟正黑體" panose="020B0604030504040204" pitchFamily="34" charset="-120"/>
              </a:rPr>
              <a:t>有時候構想很好，但一查學生所學詞彙，常因沒學過，而必須做文本內容的改變。</a:t>
            </a:r>
            <a:endParaRPr lang="en-US" altLang="zh-TW" dirty="0">
              <a:latin typeface="微軟正黑體" panose="020B0604030504040204" pitchFamily="34" charset="-120"/>
              <a:ea typeface="微軟正黑體" panose="020B0604030504040204" pitchFamily="34" charset="-120"/>
            </a:endParaRPr>
          </a:p>
          <a:p>
            <a:pPr>
              <a:lnSpc>
                <a:spcPts val="4000"/>
              </a:lnSpc>
              <a:spcBef>
                <a:spcPts val="1200"/>
              </a:spcBef>
            </a:pPr>
            <a:r>
              <a:rPr lang="zh-TW" altLang="en-US" dirty="0">
                <a:latin typeface="微軟正黑體" panose="020B0604030504040204" pitchFamily="34" charset="-120"/>
                <a:ea typeface="微軟正黑體" panose="020B0604030504040204" pitchFamily="34" charset="-120"/>
              </a:rPr>
              <a:t>有時候都只想到正答選項就以為可行，但卻因想不出誘答選項，而必須修改文本內容。</a:t>
            </a:r>
          </a:p>
        </p:txBody>
      </p:sp>
    </p:spTree>
    <p:extLst>
      <p:ext uri="{BB962C8B-B14F-4D97-AF65-F5344CB8AC3E}">
        <p14:creationId xmlns:p14="http://schemas.microsoft.com/office/powerpoint/2010/main" val="190567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6800" y="926335"/>
            <a:ext cx="10213776" cy="685800"/>
          </a:xfrm>
        </p:spPr>
        <p:txBody>
          <a:bodyPr/>
          <a:lstStyle/>
          <a:p>
            <a:r>
              <a:rPr lang="zh-TW" altLang="en-US" b="1" dirty="0"/>
              <a:t>分享越多，收穫越多</a:t>
            </a:r>
          </a:p>
        </p:txBody>
      </p:sp>
      <p:sp>
        <p:nvSpPr>
          <p:cNvPr id="3" name="內容版面配置區 2"/>
          <p:cNvSpPr>
            <a:spLocks noGrp="1"/>
          </p:cNvSpPr>
          <p:nvPr>
            <p:ph idx="1"/>
          </p:nvPr>
        </p:nvSpPr>
        <p:spPr>
          <a:xfrm>
            <a:off x="1066800" y="1828800"/>
            <a:ext cx="10213776" cy="4191000"/>
          </a:xfrm>
        </p:spPr>
        <p:txBody>
          <a:bodyPr>
            <a:normAutofit/>
          </a:bodyPr>
          <a:lstStyle/>
          <a:p>
            <a:pPr>
              <a:spcBef>
                <a:spcPts val="1200"/>
              </a:spcBef>
            </a:pPr>
            <a:r>
              <a:rPr lang="zh-TW" altLang="en-US" dirty="0">
                <a:latin typeface="微軟正黑體" panose="020B0604030504040204" pitchFamily="34" charset="-120"/>
                <a:ea typeface="微軟正黑體" panose="020B0604030504040204" pitchFamily="34" charset="-120"/>
              </a:rPr>
              <a:t>分享是交流。</a:t>
            </a:r>
            <a:endParaRPr lang="en-US" altLang="zh-TW" dirty="0">
              <a:latin typeface="微軟正黑體" panose="020B0604030504040204" pitchFamily="34" charset="-120"/>
              <a:ea typeface="微軟正黑體" panose="020B0604030504040204" pitchFamily="34" charset="-120"/>
            </a:endParaRPr>
          </a:p>
          <a:p>
            <a:pPr>
              <a:spcBef>
                <a:spcPts val="1200"/>
              </a:spcBef>
            </a:pPr>
            <a:r>
              <a:rPr lang="zh-TW" altLang="en-US" dirty="0">
                <a:latin typeface="微軟正黑體" panose="020B0604030504040204" pitchFamily="34" charset="-120"/>
                <a:ea typeface="微軟正黑體" panose="020B0604030504040204" pitchFamily="34" charset="-120"/>
              </a:rPr>
              <a:t>只有交流，才會發現自己的盲點，進而將自己的作品寫得更完整。</a:t>
            </a:r>
            <a:endParaRPr lang="en-US" altLang="zh-TW" dirty="0">
              <a:latin typeface="微軟正黑體" panose="020B0604030504040204" pitchFamily="34" charset="-120"/>
              <a:ea typeface="微軟正黑體" panose="020B0604030504040204" pitchFamily="34" charset="-120"/>
            </a:endParaRPr>
          </a:p>
          <a:p>
            <a:pPr>
              <a:spcBef>
                <a:spcPts val="1200"/>
              </a:spcBef>
            </a:pPr>
            <a:r>
              <a:rPr lang="zh-TW" altLang="en-US" dirty="0">
                <a:latin typeface="微軟正黑體" panose="020B0604030504040204" pitchFamily="34" charset="-120"/>
                <a:ea typeface="微軟正黑體" panose="020B0604030504040204" pitchFamily="34" charset="-120"/>
              </a:rPr>
              <a:t>在交流的過程中，才可能會觸動連想，致而有另一面向的產出。</a:t>
            </a:r>
            <a:endParaRPr lang="en-US" altLang="zh-TW" dirty="0">
              <a:latin typeface="微軟正黑體" panose="020B0604030504040204" pitchFamily="34" charset="-120"/>
              <a:ea typeface="微軟正黑體" panose="020B0604030504040204" pitchFamily="34" charset="-120"/>
            </a:endParaRPr>
          </a:p>
          <a:p>
            <a:pPr>
              <a:spcBef>
                <a:spcPts val="1200"/>
              </a:spcBef>
            </a:pPr>
            <a:r>
              <a:rPr lang="zh-TW" altLang="en-US" dirty="0">
                <a:latin typeface="微軟正黑體" panose="020B0604030504040204" pitchFamily="34" charset="-120"/>
                <a:ea typeface="微軟正黑體" panose="020B0604030504040204" pitchFamily="34" charset="-120"/>
              </a:rPr>
              <a:t>透過經驗與作品的分享，才有可能變成 </a:t>
            </a:r>
            <a:r>
              <a:rPr lang="en-US" altLang="zh-TW" dirty="0">
                <a:latin typeface="微軟正黑體" panose="020B0604030504040204" pitchFamily="34" charset="-120"/>
                <a:ea typeface="微軟正黑體" panose="020B0604030504040204" pitchFamily="34" charset="-120"/>
              </a:rPr>
              <a:t>1+1&gt;2</a:t>
            </a:r>
            <a:r>
              <a:rPr lang="zh-TW" altLang="en-US" dirty="0">
                <a:latin typeface="微軟正黑體" panose="020B0604030504040204" pitchFamily="34" charset="-120"/>
                <a:ea typeface="微軟正黑體" panose="020B0604030504040204" pitchFamily="34" charset="-120"/>
              </a:rPr>
              <a:t>。</a:t>
            </a:r>
          </a:p>
        </p:txBody>
      </p:sp>
      <p:sp>
        <p:nvSpPr>
          <p:cNvPr id="4" name="圓角矩形 3"/>
          <p:cNvSpPr/>
          <p:nvPr/>
        </p:nvSpPr>
        <p:spPr>
          <a:xfrm>
            <a:off x="3326942" y="4848078"/>
            <a:ext cx="5538119" cy="130746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5998" b="1" dirty="0">
                <a:solidFill>
                  <a:schemeClr val="bg1"/>
                </a:solidFill>
                <a:latin typeface="微軟正黑體" panose="020B0604030504040204" pitchFamily="34" charset="-120"/>
                <a:ea typeface="微軟正黑體" panose="020B0604030504040204" pitchFamily="34" charset="-120"/>
              </a:rPr>
              <a:t>不用怕分享</a:t>
            </a:r>
          </a:p>
        </p:txBody>
      </p:sp>
    </p:spTree>
    <p:extLst>
      <p:ext uri="{BB962C8B-B14F-4D97-AF65-F5344CB8AC3E}">
        <p14:creationId xmlns:p14="http://schemas.microsoft.com/office/powerpoint/2010/main" val="1559569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7E810203-E906-442C-A227-1AED0C36CF66}"/>
              </a:ext>
            </a:extLst>
          </p:cNvPr>
          <p:cNvSpPr>
            <a:spLocks noGrp="1"/>
          </p:cNvSpPr>
          <p:nvPr>
            <p:ph idx="1"/>
          </p:nvPr>
        </p:nvSpPr>
        <p:spPr>
          <a:xfrm>
            <a:off x="3062688" y="2886418"/>
            <a:ext cx="8519711" cy="3688117"/>
          </a:xfrm>
        </p:spPr>
        <p:txBody>
          <a:bodyPr>
            <a:normAutofit/>
          </a:bodyPr>
          <a:lstStyle/>
          <a:p>
            <a:pPr marL="109728" indent="0" algn="ctr">
              <a:buNone/>
            </a:pPr>
            <a:r>
              <a:rPr lang="zh-TW" altLang="en-US" sz="8000" b="1" dirty="0"/>
              <a:t>感謝聆聽</a:t>
            </a:r>
          </a:p>
        </p:txBody>
      </p:sp>
      <p:pic>
        <p:nvPicPr>
          <p:cNvPr id="7" name="圖片 6">
            <a:extLst>
              <a:ext uri="{FF2B5EF4-FFF2-40B4-BE49-F238E27FC236}">
                <a16:creationId xmlns:a16="http://schemas.microsoft.com/office/drawing/2014/main" id="{BB371C63-32FC-4026-99BB-A061E9847F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785" y="2434477"/>
            <a:ext cx="5335215" cy="3531405"/>
          </a:xfrm>
          <a:prstGeom prst="rect">
            <a:avLst/>
          </a:prstGeom>
        </p:spPr>
      </p:pic>
    </p:spTree>
    <p:extLst>
      <p:ext uri="{BB962C8B-B14F-4D97-AF65-F5344CB8AC3E}">
        <p14:creationId xmlns:p14="http://schemas.microsoft.com/office/powerpoint/2010/main" val="1284473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88941" y="703928"/>
            <a:ext cx="11363324" cy="5743575"/>
          </a:xfrm>
        </p:spPr>
        <p:txBody>
          <a:bodyPr>
            <a:normAutofit/>
          </a:bodyPr>
          <a:lstStyle/>
          <a:p>
            <a:pPr marL="0" indent="0">
              <a:buNone/>
            </a:pPr>
            <a:r>
              <a:rPr lang="zh-TW" altLang="en-US" dirty="0"/>
              <a:t>修正後：</a:t>
            </a:r>
            <a:r>
              <a:rPr lang="en-US" altLang="zh-TW" dirty="0"/>
              <a:t>(p. 16)</a:t>
            </a:r>
          </a:p>
          <a:p>
            <a:pPr marL="0" indent="447675">
              <a:buNone/>
            </a:pPr>
            <a:r>
              <a:rPr lang="en-US" altLang="zh-TW" sz="2800" b="1" dirty="0"/>
              <a:t>The Internet has become an important part of today</a:t>
            </a:r>
            <a:r>
              <a:rPr lang="en-US" altLang="zh-TW" sz="2800" b="1" dirty="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sz="2800" b="1" dirty="0"/>
              <a:t>s life.  You don</a:t>
            </a:r>
            <a:r>
              <a:rPr lang="en-US" altLang="zh-TW" sz="2800" b="1" dirty="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sz="2800" b="1" dirty="0"/>
              <a:t>t need to _____.  You just sit in front of the computer and order what you like.  You can pay the bill several days later.  The Internet is also the biggest library where you can find all kinds of information easily and at a very low price.  You can even make friends there. People talk and e-mail each other on the Internet.</a:t>
            </a:r>
            <a:endParaRPr lang="zh-TW" altLang="zh-TW" sz="2800" dirty="0"/>
          </a:p>
          <a:p>
            <a:pPr marL="0" indent="0">
              <a:buNone/>
            </a:pPr>
            <a:endParaRPr lang="en-US" altLang="zh-TW" sz="2800" dirty="0"/>
          </a:p>
          <a:p>
            <a:pPr marL="0" indent="0">
              <a:buNone/>
            </a:pPr>
            <a:r>
              <a:rPr lang="en-US" altLang="zh-TW" sz="2800" dirty="0"/>
              <a:t>(A) buy a computer			(B) pay any money</a:t>
            </a:r>
            <a:endParaRPr lang="zh-TW" altLang="zh-TW" sz="2800" dirty="0"/>
          </a:p>
          <a:p>
            <a:pPr marL="0" indent="0">
              <a:buNone/>
            </a:pPr>
            <a:r>
              <a:rPr lang="en-US" altLang="zh-TW" sz="2800" dirty="0"/>
              <a:t>(C) go out to do the shopping	(D) spend too much time studying</a:t>
            </a:r>
          </a:p>
        </p:txBody>
      </p:sp>
      <p:sp>
        <p:nvSpPr>
          <p:cNvPr id="4" name="圓角矩形 3"/>
          <p:cNvSpPr/>
          <p:nvPr/>
        </p:nvSpPr>
        <p:spPr>
          <a:xfrm>
            <a:off x="3922457" y="5352128"/>
            <a:ext cx="7829808" cy="1095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3200" dirty="0">
                <a:solidFill>
                  <a:srgbClr val="002060"/>
                </a:solidFill>
                <a:latin typeface="微軟正黑體" panose="020B0604030504040204" pitchFamily="34" charset="-120"/>
                <a:ea typeface="微軟正黑體" panose="020B0604030504040204" pitchFamily="34" charset="-120"/>
              </a:rPr>
              <a:t>同樣的試題文本，</a:t>
            </a:r>
            <a:r>
              <a:rPr lang="zh-TW" altLang="en-US" sz="3200" b="1" dirty="0">
                <a:solidFill>
                  <a:srgbClr val="C00000"/>
                </a:solidFill>
                <a:latin typeface="微軟正黑體" panose="020B0604030504040204" pitchFamily="34" charset="-120"/>
                <a:ea typeface="微軟正黑體" panose="020B0604030504040204" pitchFamily="34" charset="-120"/>
              </a:rPr>
              <a:t>改變思考模式與習慣</a:t>
            </a:r>
            <a:r>
              <a:rPr lang="zh-TW" altLang="en-US" sz="3200" dirty="0">
                <a:solidFill>
                  <a:srgbClr val="002060"/>
                </a:solidFill>
                <a:latin typeface="微軟正黑體" panose="020B0604030504040204" pitchFamily="34" charset="-120"/>
                <a:ea typeface="微軟正黑體" panose="020B0604030504040204" pitchFamily="34" charset="-120"/>
              </a:rPr>
              <a:t>，可以改得更好！</a:t>
            </a:r>
          </a:p>
        </p:txBody>
      </p:sp>
      <p:grpSp>
        <p:nvGrpSpPr>
          <p:cNvPr id="10" name="群組 9">
            <a:extLst>
              <a:ext uri="{FF2B5EF4-FFF2-40B4-BE49-F238E27FC236}">
                <a16:creationId xmlns:a16="http://schemas.microsoft.com/office/drawing/2014/main" id="{0A57B3FA-FB7D-405A-B37D-1BC2BA78D0C6}"/>
              </a:ext>
            </a:extLst>
          </p:cNvPr>
          <p:cNvGrpSpPr/>
          <p:nvPr/>
        </p:nvGrpSpPr>
        <p:grpSpPr>
          <a:xfrm>
            <a:off x="388941" y="1165116"/>
            <a:ext cx="11363324" cy="4871890"/>
            <a:chOff x="388941" y="1165116"/>
            <a:chExt cx="11363324" cy="4871890"/>
          </a:xfrm>
        </p:grpSpPr>
        <p:grpSp>
          <p:nvGrpSpPr>
            <p:cNvPr id="6" name="群組 5">
              <a:extLst>
                <a:ext uri="{FF2B5EF4-FFF2-40B4-BE49-F238E27FC236}">
                  <a16:creationId xmlns:a16="http://schemas.microsoft.com/office/drawing/2014/main" id="{89E228F3-E4E1-4BD2-A539-70B992A0AA6B}"/>
                </a:ext>
              </a:extLst>
            </p:cNvPr>
            <p:cNvGrpSpPr/>
            <p:nvPr/>
          </p:nvGrpSpPr>
          <p:grpSpPr>
            <a:xfrm>
              <a:off x="511277" y="4710224"/>
              <a:ext cx="5242517" cy="1326782"/>
              <a:chOff x="511277" y="4710224"/>
              <a:chExt cx="5242517" cy="1326782"/>
            </a:xfrm>
          </p:grpSpPr>
          <p:sp>
            <p:nvSpPr>
              <p:cNvPr id="2" name="矩形: 圓角 1">
                <a:extLst>
                  <a:ext uri="{FF2B5EF4-FFF2-40B4-BE49-F238E27FC236}">
                    <a16:creationId xmlns:a16="http://schemas.microsoft.com/office/drawing/2014/main" id="{8B69BCD8-3AFD-42B1-8847-C15C1A004967}"/>
                  </a:ext>
                </a:extLst>
              </p:cNvPr>
              <p:cNvSpPr/>
              <p:nvPr/>
            </p:nvSpPr>
            <p:spPr>
              <a:xfrm>
                <a:off x="511277" y="5352128"/>
                <a:ext cx="3097162" cy="684878"/>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3200"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a:t>
                </a:r>
                <a:r>
                  <a:rPr lang="en-US" altLang="zh-TW" sz="3200" b="1" dirty="0">
                    <a:solidFill>
                      <a:srgbClr val="FF0000"/>
                    </a:solidFill>
                    <a:latin typeface="微軟正黑體" panose="020B0604030504040204" pitchFamily="34" charset="-120"/>
                    <a:ea typeface="微軟正黑體" panose="020B0604030504040204" pitchFamily="34" charset="-120"/>
                  </a:rPr>
                  <a:t> global item</a:t>
                </a:r>
                <a:endParaRPr lang="zh-TW" altLang="en-US" sz="3200" b="1" dirty="0">
                  <a:solidFill>
                    <a:srgbClr val="FF0000"/>
                  </a:solidFill>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9FC72459-D8B7-4521-A64F-6F0DEA9CC37F}"/>
                  </a:ext>
                </a:extLst>
              </p:cNvPr>
              <p:cNvSpPr txBox="1"/>
              <p:nvPr/>
            </p:nvSpPr>
            <p:spPr>
              <a:xfrm>
                <a:off x="5295014" y="4710224"/>
                <a:ext cx="458780" cy="461665"/>
              </a:xfrm>
              <a:prstGeom prst="rect">
                <a:avLst/>
              </a:prstGeom>
              <a:noFill/>
            </p:spPr>
            <p:txBody>
              <a:bodyPr wrap="none" rtlCol="0">
                <a:spAutoFit/>
              </a:bodyPr>
              <a:lstStyle/>
              <a:p>
                <a:r>
                  <a:rPr lang="zh-TW" altLang="en-US" sz="2400" dirty="0">
                    <a:solidFill>
                      <a:srgbClr val="FF0000"/>
                    </a:solidFill>
                    <a:sym typeface="Wingdings" panose="05000000000000000000" pitchFamily="2" charset="2"/>
                  </a:rPr>
                  <a:t></a:t>
                </a:r>
                <a:endParaRPr lang="zh-TW" altLang="en-US" sz="2400" dirty="0">
                  <a:solidFill>
                    <a:srgbClr val="FF0000"/>
                  </a:solidFill>
                </a:endParaRPr>
              </a:p>
            </p:txBody>
          </p:sp>
        </p:grpSp>
        <p:sp>
          <p:nvSpPr>
            <p:cNvPr id="7" name="矩形 6">
              <a:extLst>
                <a:ext uri="{FF2B5EF4-FFF2-40B4-BE49-F238E27FC236}">
                  <a16:creationId xmlns:a16="http://schemas.microsoft.com/office/drawing/2014/main" id="{290000D4-EB67-4535-B93D-C92BAAB60C7D}"/>
                </a:ext>
              </a:extLst>
            </p:cNvPr>
            <p:cNvSpPr/>
            <p:nvPr/>
          </p:nvSpPr>
          <p:spPr>
            <a:xfrm>
              <a:off x="388941" y="1626781"/>
              <a:ext cx="11363324" cy="46166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96C0051F-C95A-4600-A031-AC609F41E3D8}"/>
                </a:ext>
              </a:extLst>
            </p:cNvPr>
            <p:cNvSpPr/>
            <p:nvPr/>
          </p:nvSpPr>
          <p:spPr>
            <a:xfrm>
              <a:off x="388941" y="2082278"/>
              <a:ext cx="3533516" cy="46166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D95B81F5-F857-429F-9ADE-CB3ADEB1EB50}"/>
                </a:ext>
              </a:extLst>
            </p:cNvPr>
            <p:cNvSpPr/>
            <p:nvPr/>
          </p:nvSpPr>
          <p:spPr>
            <a:xfrm>
              <a:off x="10887739" y="1165116"/>
              <a:ext cx="864525" cy="46166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342122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81038" y="979538"/>
            <a:ext cx="10829924" cy="5353051"/>
          </a:xfrm>
        </p:spPr>
        <p:txBody>
          <a:bodyPr>
            <a:normAutofit/>
          </a:bodyPr>
          <a:lstStyle/>
          <a:p>
            <a:pPr marL="0" indent="0">
              <a:buNone/>
            </a:pPr>
            <a:r>
              <a:rPr lang="en-US" altLang="zh-TW" dirty="0"/>
              <a:t>NG</a:t>
            </a:r>
            <a:r>
              <a:rPr lang="zh-TW" altLang="en-US" dirty="0"/>
              <a:t>示例</a:t>
            </a:r>
            <a:r>
              <a:rPr lang="en-US" altLang="zh-TW" dirty="0"/>
              <a:t>2</a:t>
            </a:r>
            <a:r>
              <a:rPr lang="zh-TW" altLang="en-US" dirty="0"/>
              <a:t>：</a:t>
            </a:r>
            <a:r>
              <a:rPr lang="en-US" altLang="zh-TW" dirty="0"/>
              <a:t>(p. 11)</a:t>
            </a:r>
            <a:endParaRPr lang="zh-TW" altLang="zh-TW" dirty="0"/>
          </a:p>
          <a:p>
            <a:pPr marL="0" indent="628650">
              <a:buNone/>
            </a:pPr>
            <a:r>
              <a:rPr lang="en-US" altLang="zh-TW" sz="2800" b="1" dirty="0"/>
              <a:t>Some people like to go motorcycle-racing during the weekends.  They don</a:t>
            </a:r>
            <a:r>
              <a:rPr lang="en-US" altLang="zh-TW" sz="2800" b="1" dirty="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sz="2800" b="1" dirty="0"/>
              <a:t>t know it</a:t>
            </a:r>
            <a:r>
              <a:rPr lang="en-US" altLang="zh-TW" sz="2800" b="1" dirty="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sz="2800" b="1" dirty="0"/>
              <a:t>s really dangerous to ride a motorcycle so fast until an accident does happen.  Unfortunately, it</a:t>
            </a:r>
            <a:r>
              <a:rPr lang="en-US" altLang="zh-TW" sz="2800" b="1" dirty="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sz="2800" b="1" dirty="0"/>
              <a:t>s often too late—they either die or have serious problems with their bodies after the accidents!</a:t>
            </a:r>
          </a:p>
          <a:p>
            <a:pPr marL="0" indent="628650">
              <a:buNone/>
            </a:pPr>
            <a:endParaRPr lang="zh-TW" altLang="zh-TW" sz="2800" dirty="0"/>
          </a:p>
          <a:p>
            <a:pPr marL="0" indent="0">
              <a:buNone/>
            </a:pPr>
            <a:r>
              <a:rPr lang="en-US" altLang="zh-TW" dirty="0">
                <a:sym typeface="Wingdings" panose="05000000000000000000" pitchFamily="2" charset="2"/>
              </a:rPr>
              <a:t></a:t>
            </a:r>
            <a:r>
              <a:rPr lang="en-US" altLang="zh-TW" sz="2400" dirty="0"/>
              <a:t> Q: How many people like to go motorcycle-racing during the weekends?</a:t>
            </a:r>
            <a:endParaRPr lang="zh-TW" altLang="zh-TW" sz="2400" dirty="0"/>
          </a:p>
          <a:p>
            <a:pPr marL="714375" indent="0">
              <a:buNone/>
            </a:pPr>
            <a:r>
              <a:rPr lang="en-US" altLang="zh-TW" sz="2400" dirty="0"/>
              <a:t>  (A) Few.     (B) A lot.     (C) Many.     (D) Only some.</a:t>
            </a:r>
          </a:p>
        </p:txBody>
      </p:sp>
      <p:sp>
        <p:nvSpPr>
          <p:cNvPr id="2" name="圓角矩形 1"/>
          <p:cNvSpPr/>
          <p:nvPr/>
        </p:nvSpPr>
        <p:spPr>
          <a:xfrm>
            <a:off x="6693283" y="5244483"/>
            <a:ext cx="4280598" cy="83401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rgbClr val="002060"/>
                </a:solidFill>
                <a:latin typeface="微軟正黑體" panose="020B0604030504040204" pitchFamily="34" charset="-120"/>
                <a:ea typeface="微軟正黑體" panose="020B0604030504040204" pitchFamily="34" charset="-120"/>
              </a:rPr>
              <a:t>沒考到主要內容</a:t>
            </a:r>
          </a:p>
        </p:txBody>
      </p:sp>
      <p:sp>
        <p:nvSpPr>
          <p:cNvPr id="4" name="矩形: 圓角 3">
            <a:extLst>
              <a:ext uri="{FF2B5EF4-FFF2-40B4-BE49-F238E27FC236}">
                <a16:creationId xmlns:a16="http://schemas.microsoft.com/office/drawing/2014/main" id="{8B1C9B3C-1307-4616-8EB7-37799B044965}"/>
              </a:ext>
            </a:extLst>
          </p:cNvPr>
          <p:cNvSpPr/>
          <p:nvPr/>
        </p:nvSpPr>
        <p:spPr>
          <a:xfrm>
            <a:off x="681038" y="5145295"/>
            <a:ext cx="4945626" cy="1032387"/>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zh-TW" sz="3600" b="1" dirty="0">
                <a:solidFill>
                  <a:srgbClr val="C00000"/>
                </a:solidFill>
                <a:latin typeface="微軟正黑體" panose="020B0604030504040204" pitchFamily="34" charset="-120"/>
                <a:ea typeface="微軟正黑體" panose="020B0604030504040204" pitchFamily="34" charset="-120"/>
              </a:rPr>
              <a:t>評什麼</a:t>
            </a:r>
            <a:r>
              <a:rPr lang="en-US" altLang="zh-TW" sz="3600" b="1" dirty="0">
                <a:solidFill>
                  <a:srgbClr val="C00000"/>
                </a:solidFill>
                <a:latin typeface="微軟正黑體" panose="020B0604030504040204" pitchFamily="34" charset="-120"/>
                <a:ea typeface="微軟正黑體" panose="020B0604030504040204" pitchFamily="34" charset="-120"/>
              </a:rPr>
              <a:t>?   </a:t>
            </a:r>
            <a:r>
              <a:rPr lang="en-US" altLang="zh-TW" sz="3600" b="1" dirty="0">
                <a:solidFill>
                  <a:srgbClr val="C00000"/>
                </a:solidFill>
                <a:latin typeface="微軟正黑體" panose="020B0604030504040204" pitchFamily="34" charset="-120"/>
                <a:ea typeface="微軟正黑體" panose="020B0604030504040204" pitchFamily="34" charset="-120"/>
                <a:sym typeface="Wingdings" panose="05000000000000000000" pitchFamily="2" charset="2"/>
              </a:rPr>
              <a:t></a:t>
            </a:r>
            <a:r>
              <a:rPr lang="en-US" altLang="zh-TW" sz="3600" b="1" dirty="0">
                <a:solidFill>
                  <a:srgbClr val="C00000"/>
                </a:solidFill>
                <a:latin typeface="微軟正黑體" panose="020B0604030504040204" pitchFamily="34" charset="-120"/>
                <a:ea typeface="微軟正黑體" panose="020B0604030504040204" pitchFamily="34" charset="-120"/>
              </a:rPr>
              <a:t> local item</a:t>
            </a:r>
            <a:endParaRPr lang="zh-TW" altLang="zh-TW" sz="3600" b="1" dirty="0">
              <a:solidFill>
                <a:srgbClr val="C00000"/>
              </a:solidFill>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id="{93D84C9A-683C-4A8F-9F5C-F0EA836C66DC}"/>
              </a:ext>
            </a:extLst>
          </p:cNvPr>
          <p:cNvSpPr/>
          <p:nvPr/>
        </p:nvSpPr>
        <p:spPr>
          <a:xfrm>
            <a:off x="1333041" y="1476260"/>
            <a:ext cx="2379643" cy="4737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116257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EDBCE3D-BCEC-4AAE-9020-54997F1DD63B}"/>
              </a:ext>
            </a:extLst>
          </p:cNvPr>
          <p:cNvSpPr>
            <a:spLocks noGrp="1"/>
          </p:cNvSpPr>
          <p:nvPr>
            <p:ph type="title"/>
          </p:nvPr>
        </p:nvSpPr>
        <p:spPr>
          <a:xfrm>
            <a:off x="609600" y="671052"/>
            <a:ext cx="10972800" cy="567813"/>
          </a:xfrm>
        </p:spPr>
        <p:txBody>
          <a:bodyPr>
            <a:normAutofit/>
          </a:bodyPr>
          <a:lstStyle/>
          <a:p>
            <a:r>
              <a:rPr lang="en-US" altLang="zh-TW" sz="2800" dirty="0"/>
              <a:t>NG</a:t>
            </a:r>
            <a:r>
              <a:rPr lang="zh-TW" altLang="en-US" sz="2800" dirty="0"/>
              <a:t>示例</a:t>
            </a:r>
            <a:r>
              <a:rPr lang="en-US" altLang="zh-TW" sz="2800" dirty="0"/>
              <a:t>3</a:t>
            </a:r>
            <a:r>
              <a:rPr lang="zh-TW" altLang="en-US" sz="2800" dirty="0">
                <a:sym typeface="Wingdings" panose="05000000000000000000" pitchFamily="2" charset="2"/>
              </a:rPr>
              <a:t>：</a:t>
            </a:r>
            <a:r>
              <a:rPr lang="en-US" altLang="zh-TW" sz="2800" dirty="0">
                <a:sym typeface="Wingdings" panose="05000000000000000000" pitchFamily="2" charset="2"/>
              </a:rPr>
              <a:t>(p. 12)</a:t>
            </a:r>
            <a:endParaRPr lang="zh-TW" altLang="en-US" sz="2800" dirty="0"/>
          </a:p>
        </p:txBody>
      </p:sp>
      <p:pic>
        <p:nvPicPr>
          <p:cNvPr id="5" name="內容版面配置區 4">
            <a:extLst>
              <a:ext uri="{FF2B5EF4-FFF2-40B4-BE49-F238E27FC236}">
                <a16:creationId xmlns:a16="http://schemas.microsoft.com/office/drawing/2014/main" id="{3FDC9BFF-7EF6-432F-BC73-B31A35ACCA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384248"/>
            <a:ext cx="11028100" cy="4802699"/>
          </a:xfrm>
        </p:spPr>
      </p:pic>
      <p:sp>
        <p:nvSpPr>
          <p:cNvPr id="6" name="矩形: 圓角 5">
            <a:extLst>
              <a:ext uri="{FF2B5EF4-FFF2-40B4-BE49-F238E27FC236}">
                <a16:creationId xmlns:a16="http://schemas.microsoft.com/office/drawing/2014/main" id="{AC0DC1AD-E182-41E1-9371-899FBB157DCC}"/>
              </a:ext>
            </a:extLst>
          </p:cNvPr>
          <p:cNvSpPr/>
          <p:nvPr/>
        </p:nvSpPr>
        <p:spPr>
          <a:xfrm>
            <a:off x="1654889" y="3785597"/>
            <a:ext cx="8937522" cy="1133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rgbClr val="C00000"/>
                </a:solidFill>
                <a:latin typeface="微軟正黑體" panose="020B0604030504040204" pitchFamily="34" charset="-120"/>
                <a:ea typeface="微軟正黑體" panose="020B0604030504040204" pitchFamily="34" charset="-120"/>
              </a:rPr>
              <a:t>不完形</a:t>
            </a:r>
            <a:r>
              <a:rPr lang="zh-HK" altLang="zh-TW" sz="3200" b="1" dirty="0">
                <a:solidFill>
                  <a:srgbClr val="002060"/>
                </a:solidFill>
                <a:latin typeface="微軟正黑體" panose="020B0604030504040204" pitchFamily="34" charset="-120"/>
                <a:ea typeface="微軟正黑體" panose="020B0604030504040204" pitchFamily="34" charset="-120"/>
              </a:rPr>
              <a:t>克漏字與</a:t>
            </a:r>
            <a:r>
              <a:rPr lang="zh-TW" altLang="en-US" sz="3200" b="1" dirty="0">
                <a:solidFill>
                  <a:srgbClr val="C00000"/>
                </a:solidFill>
                <a:latin typeface="微軟正黑體" panose="020B0604030504040204" pitchFamily="34" charset="-120"/>
                <a:ea typeface="微軟正黑體" panose="020B0604030504040204" pitchFamily="34" charset="-120"/>
              </a:rPr>
              <a:t>完形整篇</a:t>
            </a:r>
            <a:r>
              <a:rPr lang="zh-HK" altLang="zh-TW" sz="3200" b="1" dirty="0">
                <a:solidFill>
                  <a:srgbClr val="002060"/>
                </a:solidFill>
                <a:latin typeface="微軟正黑體" panose="020B0604030504040204" pitchFamily="34" charset="-120"/>
                <a:ea typeface="微軟正黑體" panose="020B0604030504040204" pitchFamily="34" charset="-120"/>
              </a:rPr>
              <a:t>閱讀測驗不能混在一起</a:t>
            </a:r>
            <a:endParaRPr lang="zh-TW" altLang="en-US" sz="3200" b="1" dirty="0">
              <a:solidFill>
                <a:srgbClr val="002060"/>
              </a:solidFill>
              <a:latin typeface="微軟正黑體" panose="020B0604030504040204" pitchFamily="34" charset="-120"/>
              <a:ea typeface="微軟正黑體" panose="020B0604030504040204" pitchFamily="34" charset="-120"/>
            </a:endParaRPr>
          </a:p>
        </p:txBody>
      </p:sp>
      <p:sp>
        <p:nvSpPr>
          <p:cNvPr id="8" name="矩形: 圓角 7">
            <a:extLst>
              <a:ext uri="{FF2B5EF4-FFF2-40B4-BE49-F238E27FC236}">
                <a16:creationId xmlns:a16="http://schemas.microsoft.com/office/drawing/2014/main" id="{AD01E56B-3E0B-4E54-9EE1-96C35F4216E8}"/>
              </a:ext>
            </a:extLst>
          </p:cNvPr>
          <p:cNvSpPr/>
          <p:nvPr/>
        </p:nvSpPr>
        <p:spPr>
          <a:xfrm>
            <a:off x="1654889" y="3785597"/>
            <a:ext cx="8937522" cy="1133168"/>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HK" altLang="zh-TW" sz="3200" b="1" dirty="0">
                <a:solidFill>
                  <a:srgbClr val="002060"/>
                </a:solidFill>
                <a:latin typeface="微軟正黑體" panose="020B0604030504040204" pitchFamily="34" charset="-120"/>
                <a:ea typeface="微軟正黑體" panose="020B0604030504040204" pitchFamily="34" charset="-120"/>
              </a:rPr>
              <a:t>在同一題組題中，只能</a:t>
            </a:r>
            <a:r>
              <a:rPr lang="zh-HK" altLang="zh-TW" sz="3200" b="1" dirty="0">
                <a:solidFill>
                  <a:srgbClr val="C00000"/>
                </a:solidFill>
                <a:latin typeface="微軟正黑體" panose="020B0604030504040204" pitchFamily="34" charset="-120"/>
                <a:ea typeface="微軟正黑體" panose="020B0604030504040204" pitchFamily="34" charset="-120"/>
              </a:rPr>
              <a:t>擇一</a:t>
            </a:r>
            <a:r>
              <a:rPr lang="zh-HK" altLang="zh-TW" sz="3200" b="1" dirty="0">
                <a:solidFill>
                  <a:srgbClr val="002060"/>
                </a:solidFill>
                <a:latin typeface="微軟正黑體" panose="020B0604030504040204" pitchFamily="34" charset="-120"/>
                <a:ea typeface="微軟正黑體" panose="020B0604030504040204" pitchFamily="34" charset="-120"/>
              </a:rPr>
              <a:t>為評量</a:t>
            </a:r>
            <a:r>
              <a:rPr lang="zh-TW" altLang="en-US" sz="3200" b="1" dirty="0">
                <a:solidFill>
                  <a:srgbClr val="002060"/>
                </a:solidFill>
                <a:latin typeface="微軟正黑體" panose="020B0604030504040204" pitchFamily="34" charset="-120"/>
                <a:ea typeface="微軟正黑體" panose="020B0604030504040204" pitchFamily="34" charset="-120"/>
              </a:rPr>
              <a:t>題型</a:t>
            </a:r>
            <a:r>
              <a:rPr lang="zh-HK" altLang="zh-TW" sz="3200" b="1" dirty="0">
                <a:solidFill>
                  <a:srgbClr val="002060"/>
                </a:solidFill>
                <a:latin typeface="微軟正黑體" panose="020B0604030504040204" pitchFamily="34" charset="-120"/>
                <a:ea typeface="微軟正黑體" panose="020B0604030504040204" pitchFamily="34" charset="-120"/>
              </a:rPr>
              <a:t>。</a:t>
            </a:r>
            <a:endParaRPr lang="zh-TW" altLang="en-US" sz="3200" b="1" dirty="0">
              <a:solidFill>
                <a:srgbClr val="00206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72156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訓練課程簡報">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Office_16224615_TF03460604.potx" id="{459C345E-EC57-4CE6-8378-CD5A0E02B40D}" vid="{75388508-C140-4AE9-B3F8-1A15F21DF63F}"/>
    </a:ext>
  </a:extLst>
</a:theme>
</file>

<file path=ppt/theme/theme2.xml><?xml version="1.0" encoding="utf-8"?>
<a:theme xmlns:a="http://schemas.openxmlformats.org/drawingml/2006/main" name="Office 佈景主題">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訓練課程簡報</Template>
  <TotalTime>921</TotalTime>
  <Words>3775</Words>
  <Application>Microsoft Office PowerPoint</Application>
  <PresentationFormat>寬螢幕</PresentationFormat>
  <Paragraphs>359</Paragraphs>
  <Slides>63</Slides>
  <Notes>20</Notes>
  <HiddenSlides>0</HiddenSlides>
  <MMClips>0</MMClips>
  <ScaleCrop>false</ScaleCrop>
  <HeadingPairs>
    <vt:vector size="6" baseType="variant">
      <vt:variant>
        <vt:lpstr>使用字型</vt:lpstr>
      </vt:variant>
      <vt:variant>
        <vt:i4>13</vt:i4>
      </vt:variant>
      <vt:variant>
        <vt:lpstr>佈景主題</vt:lpstr>
      </vt:variant>
      <vt:variant>
        <vt:i4>1</vt:i4>
      </vt:variant>
      <vt:variant>
        <vt:lpstr>投影片標題</vt:lpstr>
      </vt:variant>
      <vt:variant>
        <vt:i4>63</vt:i4>
      </vt:variant>
    </vt:vector>
  </HeadingPairs>
  <TitlesOfParts>
    <vt:vector size="77" baseType="lpstr">
      <vt:lpstr>Arial Unicode MS</vt:lpstr>
      <vt:lpstr>Microsoft JhengHei UI</vt:lpstr>
      <vt:lpstr>細明體</vt:lpstr>
      <vt:lpstr>微軟正黑體</vt:lpstr>
      <vt:lpstr>新細明體</vt:lpstr>
      <vt:lpstr>標楷體</vt:lpstr>
      <vt:lpstr>Arial</vt:lpstr>
      <vt:lpstr>Calibri</vt:lpstr>
      <vt:lpstr>Georgia</vt:lpstr>
      <vt:lpstr>Times New Roman</vt:lpstr>
      <vt:lpstr>Wingdings</vt:lpstr>
      <vt:lpstr>Wingdings 2</vt:lpstr>
      <vt:lpstr>Wingdings 3</vt:lpstr>
      <vt:lpstr>訓練課程簡報</vt:lpstr>
      <vt:lpstr>閱讀測驗編寫說明與實作</vt:lpstr>
      <vt:lpstr>書面資料修正 -1</vt:lpstr>
      <vt:lpstr>書面資料修正 -2</vt:lpstr>
      <vt:lpstr>本單元內容</vt:lpstr>
      <vt:lpstr>NG題示例與原因說明</vt:lpstr>
      <vt:lpstr>先從學校常見題開始</vt:lpstr>
      <vt:lpstr>PowerPoint 簡報</vt:lpstr>
      <vt:lpstr>PowerPoint 簡報</vt:lpstr>
      <vt:lpstr>NG示例3：(p. 12)</vt:lpstr>
      <vt:lpstr>NG示例4：(p. 13)</vt:lpstr>
      <vt:lpstr>NG示例5 (第2題)：(pp. 14-15)</vt:lpstr>
      <vt:lpstr>NG示例5 (第2題)：(pp. 14-15)</vt:lpstr>
      <vt:lpstr>編寫編章閱讀測驗需注意事項：</vt:lpstr>
      <vt:lpstr>認識英語科閱讀能力評量表現標準 (pp. 17-19)</vt:lpstr>
      <vt:lpstr>PowerPoint 簡報</vt:lpstr>
      <vt:lpstr>PowerPoint 簡報</vt:lpstr>
      <vt:lpstr>以九年級的表現標準為例 (p. 19) </vt:lpstr>
      <vt:lpstr>九年級閱讀能力文意理解表現標準 (p. 19)</vt:lpstr>
      <vt:lpstr>動詞時態 (p. 19)</vt:lpstr>
      <vt:lpstr>連貫標記 (p. 19)</vt:lpstr>
      <vt:lpstr>指出主旨大意與隱含文意 (p. 19)</vt:lpstr>
      <vt:lpstr>「指出主旨大意與隱含文意」總共可以有幾個評量目標？</vt:lpstr>
      <vt:lpstr>表現標準和會考閱讀標準的比較</vt:lpstr>
      <vt:lpstr>國教院的核心素養評量工具示例</vt:lpstr>
      <vt:lpstr>國教院的核心素養評量工具示例 -1 (p. 24)</vt:lpstr>
      <vt:lpstr>國教院的核心素養評量工具示例 -2 (p. 25)</vt:lpstr>
      <vt:lpstr>國教院的核心素養評量工具示例 -3 (p. 26)</vt:lpstr>
      <vt:lpstr>國教院的核心素養評量工具示例 -4 (p. 27)</vt:lpstr>
      <vt:lpstr>國教院「青蛙與蟾蜍」示例的評量目標</vt:lpstr>
      <vt:lpstr>會考篇章閱讀測驗試題題幹類型彙整 (pp. 28-31)</vt:lpstr>
      <vt:lpstr>「整合」和「擷取」訊息的區別：</vt:lpstr>
      <vt:lpstr>閱讀能力篇章評量編寫注意事項：</vt:lpstr>
      <vt:lpstr>命題原則檢核表 1 – (命題的指導原則) (p. 32)</vt:lpstr>
      <vt:lpstr>原創的重要性-A</vt:lpstr>
      <vt:lpstr>原創的重要性-B</vt:lpstr>
      <vt:lpstr>命題原則檢核表 2 – 題幹撰寫的注意事項</vt:lpstr>
      <vt:lpstr>何謂「連鎖」？</vt:lpstr>
      <vt:lpstr>PowerPoint 簡報</vt:lpstr>
      <vt:lpstr>命題原則檢核表 3 – 選項撰寫的注意事項</vt:lpstr>
      <vt:lpstr>封閉性題組內，各試題所有選項應做整體考量有何影響？</vt:lpstr>
      <vt:lpstr>實作前的個人經驗分享 -- 以 A Ghosts’ House 為例</vt:lpstr>
      <vt:lpstr>原始題第1、2版 (pp. 33-34) </vt:lpstr>
      <vt:lpstr>第1次修改版 (pp. 35-36)</vt:lpstr>
      <vt:lpstr>第2、3次改修版 與 原出題者第3次修改版 (pp. 37-41)</vt:lpstr>
      <vt:lpstr>第4、5次改版 (pp. 42-44)</vt:lpstr>
      <vt:lpstr>觸動連想</vt:lpstr>
      <vt:lpstr>研究員第二次評論：(p. 45)</vt:lpstr>
      <vt:lpstr>從研究員評論，看我們的命題盲點</vt:lpstr>
      <vt:lpstr>教授、研究員修題確定版 (pp. 46-48)</vt:lpstr>
      <vt:lpstr>PowerPoint 簡報</vt:lpstr>
      <vt:lpstr>參考原文 The Story of Pandora’s Box (p. 49)</vt:lpstr>
      <vt:lpstr>PowerPoint 簡報</vt:lpstr>
      <vt:lpstr>以Grandma’s Pandora’s box為例 (p. 50)</vt:lpstr>
      <vt:lpstr>PowerPoint 簡報</vt:lpstr>
      <vt:lpstr>題殼效益的應用-1</vt:lpstr>
      <vt:lpstr>題殼效益的應用-2</vt:lpstr>
      <vt:lpstr>題殼效益的應用-3</vt:lpstr>
      <vt:lpstr>題殼效益的應用-4</vt:lpstr>
      <vt:lpstr>PowerPoint 簡報</vt:lpstr>
      <vt:lpstr>聽N次，不如實際做一次 -1</vt:lpstr>
      <vt:lpstr>聽N次，不如實際做一次 -2</vt:lpstr>
      <vt:lpstr>分享越多，收穫越多</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訓練課程簡報標題</dc:title>
  <dc:creator>長宏 鍾</dc:creator>
  <cp:lastModifiedBy>長宏 鍾</cp:lastModifiedBy>
  <cp:revision>220</cp:revision>
  <dcterms:created xsi:type="dcterms:W3CDTF">2018-06-01T15:49:34Z</dcterms:created>
  <dcterms:modified xsi:type="dcterms:W3CDTF">2018-06-14T06:54:22Z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