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7" r:id="rId2"/>
    <p:sldId id="397" r:id="rId3"/>
    <p:sldId id="400" r:id="rId4"/>
    <p:sldId id="401" r:id="rId5"/>
    <p:sldId id="403" r:id="rId6"/>
    <p:sldId id="404" r:id="rId7"/>
    <p:sldId id="409" r:id="rId8"/>
    <p:sldId id="410" r:id="rId9"/>
    <p:sldId id="378" r:id="rId10"/>
    <p:sldId id="379" r:id="rId11"/>
    <p:sldId id="380" r:id="rId12"/>
    <p:sldId id="381" r:id="rId13"/>
    <p:sldId id="342" r:id="rId14"/>
    <p:sldId id="343" r:id="rId15"/>
    <p:sldId id="344" r:id="rId16"/>
    <p:sldId id="382" r:id="rId17"/>
    <p:sldId id="385" r:id="rId18"/>
    <p:sldId id="386" r:id="rId19"/>
    <p:sldId id="387" r:id="rId20"/>
    <p:sldId id="388" r:id="rId21"/>
    <p:sldId id="396" r:id="rId22"/>
  </p:sldIdLst>
  <p:sldSz cx="9144000" cy="6858000" type="screen4x3"/>
  <p:notesSz cx="6858000" cy="9144000"/>
  <p:embeddedFontLst>
    <p:embeddedFont>
      <p:font typeface="微軟正黑體" pitchFamily="34" charset="-120"/>
      <p:regular r:id="rId24"/>
      <p:bold r:id="rId25"/>
    </p:embeddedFont>
    <p:embeddedFont>
      <p:font typeface="Calibri" pitchFamily="34" charset="0"/>
      <p:regular r:id="rId26"/>
      <p:bold r:id="rId27"/>
      <p:italic r:id="rId28"/>
      <p:boldItalic r:id="rId29"/>
    </p:embeddedFont>
  </p:embeddedFont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FA"/>
    <a:srgbClr val="F8E2FE"/>
    <a:srgbClr val="F2CBFD"/>
    <a:srgbClr val="D960FA"/>
    <a:srgbClr val="DDDDF7"/>
    <a:srgbClr val="097F9B"/>
    <a:srgbClr val="FFFFFF"/>
    <a:srgbClr val="08718A"/>
    <a:srgbClr val="6C0000"/>
    <a:srgbClr val="054E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53" autoAdjust="0"/>
    <p:restoredTop sz="90926" autoAdjust="0"/>
  </p:normalViewPr>
  <p:slideViewPr>
    <p:cSldViewPr>
      <p:cViewPr varScale="1">
        <p:scale>
          <a:sx n="48" d="100"/>
          <a:sy n="48" d="100"/>
        </p:scale>
        <p:origin x="-1541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軟正黑體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軟正黑體" pitchFamily="34" charset="-120"/>
              </a:defRPr>
            </a:lvl1pPr>
          </a:lstStyle>
          <a:p>
            <a:fld id="{F5D63DA2-84E1-4704-8DAD-77A6347199E0}" type="datetimeFigureOut">
              <a:rPr lang="zh-TW" altLang="en-US" smtClean="0"/>
              <a:pPr/>
              <a:t>2013/9/9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軟正黑體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軟正黑體" pitchFamily="34" charset="-120"/>
              </a:defRPr>
            </a:lvl1pPr>
          </a:lstStyle>
          <a:p>
            <a:fld id="{08916622-35DF-49CE-A978-E1235B1F5D90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899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8475390-E808-467C-B3C0-DEFB593A66B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F0888-9C6E-4358-BCB1-7A8C81CD1E9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24060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2EA60-6623-4818-A5A3-15438E8C6F4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1678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xchin\Desktop\底圖拷貝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083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xchin\Desktop\底圖拷貝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351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xchin\Desktop\底圖拷貝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351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xchin\Desktop\底圖拷貝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36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xchin\Desktop\底圖拷貝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36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xchin\Desktop\底圖拷貝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35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801FF-14FF-4070-BC4D-C713FDB2768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6243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5A238-97C5-4E60-A26C-54706A02CF5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10213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76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5C268-63A3-4795-8A5C-B4B20711AFB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9050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EF89A-31CF-4B40-B8B0-B2959F2855B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936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F63E1-3475-4FC9-A213-D51B4B72A4D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2119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8CB5C-B79E-4764-A84C-2C5A11F735D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165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589E8-B5CA-4E1A-A5CB-61C8502B397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94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448C0-79E5-4D20-825A-66A82B6C569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7073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微軟正黑體" pitchFamily="34" charset="-120"/>
              </a:defRPr>
            </a:lvl1pPr>
          </a:lstStyle>
          <a:p>
            <a:endParaRPr lang="en-US" altLang="zh-TW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微軟正黑體" pitchFamily="34" charset="-120"/>
              </a:defRPr>
            </a:lvl1pPr>
          </a:lstStyle>
          <a:p>
            <a:endParaRPr lang="en-US" altLang="zh-TW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微軟正黑體" pitchFamily="34" charset="-120"/>
              </a:defRPr>
            </a:lvl1pPr>
          </a:lstStyle>
          <a:p>
            <a:fld id="{A3160FE6-AADA-4B64-A933-C418C1E374A8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微軟正黑體" pitchFamily="34" charset="-12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charset="0"/>
          <a:ea typeface="新細明體" pitchFamily="18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charset="0"/>
          <a:ea typeface="新細明體" pitchFamily="18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charset="0"/>
          <a:ea typeface="新細明體" pitchFamily="18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charset="0"/>
          <a:ea typeface="新細明體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charset="0"/>
          <a:ea typeface="新細明體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charset="0"/>
          <a:ea typeface="新細明體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charset="0"/>
          <a:ea typeface="新細明體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微軟正黑體" pitchFamily="34" charset="-12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微軟正黑體" pitchFamily="34" charset="-12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微軟正黑體" pitchFamily="34" charset="-12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微軟正黑體" pitchFamily="34" charset="-12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微軟正黑體" pitchFamily="34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2799928"/>
          </a:xfrm>
        </p:spPr>
        <p:txBody>
          <a:bodyPr/>
          <a:lstStyle/>
          <a:p>
            <a:r>
              <a:rPr lang="zh-TW" altLang="en-US" sz="6600" b="1" dirty="0">
                <a:solidFill>
                  <a:srgbClr val="C00000"/>
                </a:solidFill>
              </a:rPr>
              <a:t>多元評量</a:t>
            </a:r>
            <a:r>
              <a:rPr lang="en-US" altLang="zh-TW" sz="6600" b="1" dirty="0">
                <a:solidFill>
                  <a:srgbClr val="C00000"/>
                </a:solidFill>
              </a:rPr>
              <a:t/>
            </a:r>
            <a:br>
              <a:rPr lang="en-US" altLang="zh-TW" sz="6600" b="1" dirty="0">
                <a:solidFill>
                  <a:srgbClr val="C00000"/>
                </a:solidFill>
              </a:rPr>
            </a:br>
            <a:r>
              <a:rPr lang="zh-TW" altLang="en-US" sz="6600" b="1" dirty="0">
                <a:solidFill>
                  <a:srgbClr val="C00000"/>
                </a:solidFill>
              </a:rPr>
              <a:t>國文實作</a:t>
            </a:r>
            <a:r>
              <a:rPr lang="zh-TW" altLang="en-US" sz="6600" b="1" dirty="0" smtClean="0">
                <a:solidFill>
                  <a:srgbClr val="C00000"/>
                </a:solidFill>
              </a:rPr>
              <a:t>分享</a:t>
            </a:r>
            <a:endParaRPr lang="zh-TW" altLang="en-US" sz="6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4400" b="1" dirty="0" smtClean="0">
                <a:solidFill>
                  <a:schemeClr val="bg1">
                    <a:lumMod val="10000"/>
                  </a:schemeClr>
                </a:solidFill>
              </a:rPr>
              <a:t>分享學校</a:t>
            </a:r>
            <a:r>
              <a:rPr lang="en-US" altLang="zh-TW" sz="4400" b="1" dirty="0" smtClean="0">
                <a:solidFill>
                  <a:schemeClr val="bg1">
                    <a:lumMod val="10000"/>
                  </a:schemeClr>
                </a:solidFill>
              </a:rPr>
              <a:t>:</a:t>
            </a:r>
          </a:p>
          <a:p>
            <a:r>
              <a:rPr lang="zh-TW" altLang="en-US" sz="4400" b="1" dirty="0">
                <a:solidFill>
                  <a:schemeClr val="bg1">
                    <a:lumMod val="10000"/>
                  </a:schemeClr>
                </a:solidFill>
              </a:rPr>
              <a:t>分享老師</a:t>
            </a:r>
            <a:r>
              <a:rPr lang="en-US" altLang="zh-TW" sz="4400" b="1" dirty="0">
                <a:solidFill>
                  <a:schemeClr val="bg1">
                    <a:lumMod val="10000"/>
                  </a:schemeClr>
                </a:solidFill>
              </a:rPr>
              <a:t>:</a:t>
            </a:r>
            <a:endParaRPr lang="en-US" altLang="zh-TW" sz="4400" b="1" dirty="0" smtClean="0">
              <a:solidFill>
                <a:schemeClr val="bg1">
                  <a:lumMod val="10000"/>
                </a:schemeClr>
              </a:solidFill>
            </a:endParaRPr>
          </a:p>
          <a:p>
            <a:endParaRPr lang="zh-TW" alt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1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1526484"/>
              </p:ext>
            </p:extLst>
          </p:nvPr>
        </p:nvGraphicFramePr>
        <p:xfrm>
          <a:off x="899592" y="404812"/>
          <a:ext cx="7483996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6187852"/>
              </a:tblGrid>
              <a:tr h="97927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5400" dirty="0" smtClean="0">
                          <a:ea typeface="微軟正黑體" pitchFamily="34" charset="-120"/>
                        </a:rPr>
                        <a:t>教材分析</a:t>
                      </a:r>
                      <a:endParaRPr lang="zh-TW" altLang="en-US" sz="5400" dirty="0"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4400" dirty="0" smtClean="0">
                          <a:ea typeface="微軟正黑體" pitchFamily="34" charset="-120"/>
                        </a:rPr>
                        <a:t>本文就內容而言， </a:t>
                      </a:r>
                      <a:endParaRPr lang="en-US" altLang="zh-TW" sz="4400" dirty="0" smtClean="0">
                        <a:ea typeface="微軟正黑體" pitchFamily="34" charset="-120"/>
                      </a:endParaRPr>
                    </a:p>
                    <a:p>
                      <a:r>
                        <a:rPr lang="zh-TW" altLang="en-US" sz="4400" dirty="0" smtClean="0">
                          <a:ea typeface="微軟正黑體" pitchFamily="34" charset="-120"/>
                        </a:rPr>
                        <a:t>    是</a:t>
                      </a:r>
                      <a:r>
                        <a:rPr lang="zh-TW" altLang="en-US" sz="4400" dirty="0" smtClean="0">
                          <a:solidFill>
                            <a:srgbClr val="FFFF00"/>
                          </a:solidFill>
                          <a:ea typeface="微軟正黑體" pitchFamily="34" charset="-120"/>
                        </a:rPr>
                        <a:t>「敘事」詩</a:t>
                      </a:r>
                      <a:r>
                        <a:rPr lang="zh-TW" altLang="en-US" sz="4400" dirty="0" smtClean="0">
                          <a:ea typeface="微軟正黑體" pitchFamily="34" charset="-120"/>
                        </a:rPr>
                        <a:t>。</a:t>
                      </a:r>
                    </a:p>
                    <a:p>
                      <a:r>
                        <a:rPr lang="zh-TW" altLang="en-US" sz="4400" dirty="0" smtClean="0">
                          <a:ea typeface="微軟正黑體" pitchFamily="34" charset="-120"/>
                        </a:rPr>
                        <a:t>大意：敘述木蘭「代父</a:t>
                      </a:r>
                      <a:endParaRPr lang="en-US" altLang="zh-TW" sz="4400" dirty="0" smtClean="0">
                        <a:ea typeface="微軟正黑體" pitchFamily="34" charset="-120"/>
                      </a:endParaRPr>
                    </a:p>
                    <a:p>
                      <a:r>
                        <a:rPr lang="zh-TW" altLang="en-US" sz="4400" dirty="0" smtClean="0">
                          <a:ea typeface="微軟正黑體" pitchFamily="34" charset="-120"/>
                        </a:rPr>
                        <a:t>            從軍」這件事。</a:t>
                      </a:r>
                    </a:p>
                    <a:p>
                      <a:r>
                        <a:rPr lang="zh-TW" altLang="en-US" sz="4400" dirty="0" smtClean="0">
                          <a:ea typeface="微軟正黑體" pitchFamily="34" charset="-120"/>
                        </a:rPr>
                        <a:t>主旨：體會木蘭孝親的</a:t>
                      </a:r>
                      <a:endParaRPr lang="en-US" altLang="zh-TW" sz="4400" dirty="0" smtClean="0">
                        <a:ea typeface="微軟正黑體" pitchFamily="34" charset="-120"/>
                      </a:endParaRPr>
                    </a:p>
                    <a:p>
                      <a:r>
                        <a:rPr lang="zh-TW" altLang="en-US" sz="4400" dirty="0" smtClean="0">
                          <a:ea typeface="微軟正黑體" pitchFamily="34" charset="-120"/>
                        </a:rPr>
                        <a:t>            情操。</a:t>
                      </a:r>
                    </a:p>
                    <a:p>
                      <a:endParaRPr lang="zh-TW" altLang="en-US" sz="5400" dirty="0"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699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3224104"/>
              </p:ext>
            </p:extLst>
          </p:nvPr>
        </p:nvGraphicFramePr>
        <p:xfrm>
          <a:off x="1043608" y="404664"/>
          <a:ext cx="7483996" cy="5172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6187852"/>
              </a:tblGrid>
              <a:tr h="2629936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5400" dirty="0" smtClean="0">
                          <a:ea typeface="微軟正黑體" pitchFamily="34" charset="-120"/>
                        </a:rPr>
                        <a:t>學習條件分析</a:t>
                      </a:r>
                      <a:endParaRPr lang="zh-TW" altLang="en-US" sz="5400" dirty="0"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4400" b="0" dirty="0" smtClean="0">
                          <a:solidFill>
                            <a:schemeClr val="tx1"/>
                          </a:solidFill>
                          <a:ea typeface="微軟正黑體" pitchFamily="34" charset="-120"/>
                        </a:rPr>
                        <a:t>1.</a:t>
                      </a:r>
                      <a:r>
                        <a:rPr lang="zh-TW" altLang="en-US" sz="4400" b="0" dirty="0" smtClean="0">
                          <a:solidFill>
                            <a:schemeClr val="tx1"/>
                          </a:solidFill>
                          <a:ea typeface="微軟正黑體" pitchFamily="34" charset="-120"/>
                        </a:rPr>
                        <a:t>經由七</a:t>
                      </a:r>
                      <a:r>
                        <a:rPr lang="en-US" altLang="zh-TW" sz="4400" b="0" dirty="0" smtClean="0">
                          <a:solidFill>
                            <a:schemeClr val="tx1"/>
                          </a:solidFill>
                          <a:ea typeface="微軟正黑體" pitchFamily="34" charset="-120"/>
                        </a:rPr>
                        <a:t>—</a:t>
                      </a:r>
                      <a:r>
                        <a:rPr lang="zh-TW" altLang="en-US" sz="4400" b="0" dirty="0" smtClean="0">
                          <a:solidFill>
                            <a:schemeClr val="tx1"/>
                          </a:solidFill>
                          <a:ea typeface="微軟正黑體" pitchFamily="34" charset="-120"/>
                        </a:rPr>
                        <a:t>八年級國文</a:t>
                      </a:r>
                      <a:endParaRPr lang="en-US" altLang="zh-TW" sz="4400" b="0" dirty="0" smtClean="0">
                        <a:solidFill>
                          <a:schemeClr val="tx1"/>
                        </a:solidFill>
                        <a:ea typeface="微軟正黑體" pitchFamily="34" charset="-120"/>
                      </a:endParaRPr>
                    </a:p>
                    <a:p>
                      <a:r>
                        <a:rPr lang="zh-TW" altLang="en-US" sz="4400" b="0" dirty="0" smtClean="0">
                          <a:solidFill>
                            <a:schemeClr val="tx1"/>
                          </a:solidFill>
                          <a:ea typeface="微軟正黑體" pitchFamily="34" charset="-120"/>
                        </a:rPr>
                        <a:t>   課的教學，學生</a:t>
                      </a:r>
                      <a:r>
                        <a:rPr lang="zh-TW" altLang="en-US" sz="4400" b="0" dirty="0" smtClean="0">
                          <a:solidFill>
                            <a:srgbClr val="C00000"/>
                          </a:solidFill>
                          <a:ea typeface="微軟正黑體" pitchFamily="34" charset="-120"/>
                        </a:rPr>
                        <a:t>已經</a:t>
                      </a:r>
                      <a:endParaRPr lang="en-US" altLang="zh-TW" sz="4400" b="0" dirty="0" smtClean="0">
                        <a:solidFill>
                          <a:srgbClr val="C00000"/>
                        </a:solidFill>
                        <a:ea typeface="微軟正黑體" pitchFamily="34" charset="-120"/>
                      </a:endParaRPr>
                    </a:p>
                    <a:p>
                      <a:r>
                        <a:rPr lang="zh-TW" altLang="en-US" sz="4400" b="0" dirty="0" smtClean="0">
                          <a:solidFill>
                            <a:srgbClr val="C00000"/>
                          </a:solidFill>
                          <a:ea typeface="微軟正黑體" pitchFamily="34" charset="-120"/>
                        </a:rPr>
                        <a:t>   接觸各種圖像組織圖</a:t>
                      </a:r>
                      <a:endParaRPr lang="en-US" altLang="zh-TW" sz="4400" b="0" dirty="0" smtClean="0">
                        <a:solidFill>
                          <a:srgbClr val="C00000"/>
                        </a:solidFill>
                        <a:ea typeface="微軟正黑體" pitchFamily="34" charset="-120"/>
                      </a:endParaRPr>
                    </a:p>
                    <a:p>
                      <a:r>
                        <a:rPr lang="zh-TW" altLang="en-US" sz="4400" b="0" dirty="0" smtClean="0">
                          <a:solidFill>
                            <a:schemeClr val="tx1"/>
                          </a:solidFill>
                          <a:ea typeface="微軟正黑體" pitchFamily="34" charset="-120"/>
                        </a:rPr>
                        <a:t>   的製作。</a:t>
                      </a:r>
                      <a:endParaRPr lang="zh-TW" altLang="en-US" sz="4400" b="0" dirty="0">
                        <a:solidFill>
                          <a:schemeClr val="tx1"/>
                        </a:solidFill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6D1"/>
                    </a:solidFill>
                  </a:tcPr>
                </a:tc>
              </a:tr>
              <a:tr h="239926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4400" dirty="0" smtClean="0">
                          <a:ea typeface="微軟正黑體" pitchFamily="34" charset="-120"/>
                        </a:rPr>
                        <a:t>2.</a:t>
                      </a:r>
                      <a:r>
                        <a:rPr lang="zh-TW" altLang="en-US" sz="4400" dirty="0" smtClean="0">
                          <a:ea typeface="微軟正黑體" pitchFamily="34" charset="-120"/>
                        </a:rPr>
                        <a:t>學生已經在七年級電</a:t>
                      </a:r>
                      <a:endParaRPr lang="en-US" altLang="zh-TW" sz="4400" dirty="0" smtClean="0">
                        <a:ea typeface="微軟正黑體" pitchFamily="34" charset="-120"/>
                      </a:endParaRPr>
                    </a:p>
                    <a:p>
                      <a:r>
                        <a:rPr lang="zh-TW" altLang="en-US" sz="4400" dirty="0" smtClean="0">
                          <a:ea typeface="微軟正黑體" pitchFamily="34" charset="-120"/>
                        </a:rPr>
                        <a:t>   腦課</a:t>
                      </a:r>
                      <a:r>
                        <a:rPr lang="zh-TW" altLang="en-US" sz="4400" dirty="0" smtClean="0">
                          <a:solidFill>
                            <a:schemeClr val="tx1"/>
                          </a:solidFill>
                          <a:ea typeface="微軟正黑體" pitchFamily="34" charset="-120"/>
                        </a:rPr>
                        <a:t>學</a:t>
                      </a:r>
                      <a:r>
                        <a:rPr lang="zh-TW" altLang="en-US" sz="4400" dirty="0" smtClean="0">
                          <a:solidFill>
                            <a:srgbClr val="C00000"/>
                          </a:solidFill>
                          <a:ea typeface="微軟正黑體" pitchFamily="34" charset="-120"/>
                        </a:rPr>
                        <a:t>會操作</a:t>
                      </a:r>
                      <a:r>
                        <a:rPr lang="en-US" altLang="zh-TW" sz="4400" dirty="0" err="1" smtClean="0">
                          <a:solidFill>
                            <a:srgbClr val="C00000"/>
                          </a:solidFill>
                          <a:ea typeface="微軟正黑體" pitchFamily="34" charset="-120"/>
                        </a:rPr>
                        <a:t>xmind</a:t>
                      </a:r>
                      <a:r>
                        <a:rPr lang="zh-TW" altLang="en-US" sz="4400" dirty="0" smtClean="0">
                          <a:ea typeface="微軟正黑體" pitchFamily="34" charset="-120"/>
                        </a:rPr>
                        <a:t>學 </a:t>
                      </a:r>
                      <a:endParaRPr lang="en-US" altLang="zh-TW" sz="4400" dirty="0" smtClean="0">
                        <a:ea typeface="微軟正黑體" pitchFamily="34" charset="-120"/>
                      </a:endParaRPr>
                    </a:p>
                    <a:p>
                      <a:r>
                        <a:rPr lang="zh-TW" altLang="en-US" sz="4400" dirty="0" smtClean="0">
                          <a:ea typeface="微軟正黑體" pitchFamily="34" charset="-120"/>
                        </a:rPr>
                        <a:t>   習工具。</a:t>
                      </a:r>
                      <a:endParaRPr lang="zh-TW" altLang="en-US" sz="4400" dirty="0"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929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91221"/>
              </p:ext>
            </p:extLst>
          </p:nvPr>
        </p:nvGraphicFramePr>
        <p:xfrm>
          <a:off x="1043608" y="764704"/>
          <a:ext cx="7483996" cy="403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6187852"/>
              </a:tblGrid>
              <a:tr h="1841318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5400" dirty="0" smtClean="0">
                          <a:ea typeface="微軟正黑體" pitchFamily="34" charset="-120"/>
                        </a:rPr>
                        <a:t>教學目標</a:t>
                      </a:r>
                      <a:endParaRPr lang="zh-TW" altLang="en-US" sz="5400" dirty="0"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4800" b="0" dirty="0" smtClean="0">
                          <a:solidFill>
                            <a:schemeClr val="tx1"/>
                          </a:solidFill>
                          <a:ea typeface="微軟正黑體" pitchFamily="34" charset="-120"/>
                        </a:rPr>
                        <a:t>1.</a:t>
                      </a:r>
                      <a:r>
                        <a:rPr lang="zh-TW" altLang="en-US" sz="4800" b="0" dirty="0" smtClean="0">
                          <a:solidFill>
                            <a:schemeClr val="tx1"/>
                          </a:solidFill>
                          <a:ea typeface="微軟正黑體" pitchFamily="34" charset="-120"/>
                        </a:rPr>
                        <a:t>能掌握各段大意、文</a:t>
                      </a:r>
                      <a:endParaRPr lang="en-US" altLang="zh-TW" sz="4800" b="0" dirty="0" smtClean="0">
                        <a:solidFill>
                          <a:schemeClr val="tx1"/>
                        </a:solidFill>
                        <a:ea typeface="微軟正黑體" pitchFamily="34" charset="-120"/>
                      </a:endParaRPr>
                    </a:p>
                    <a:p>
                      <a:r>
                        <a:rPr lang="zh-TW" altLang="en-US" sz="4800" b="0" dirty="0" smtClean="0">
                          <a:solidFill>
                            <a:schemeClr val="tx1"/>
                          </a:solidFill>
                          <a:ea typeface="微軟正黑體" pitchFamily="34" charset="-120"/>
                        </a:rPr>
                        <a:t>   章主旨。</a:t>
                      </a:r>
                      <a:endParaRPr lang="zh-TW" altLang="en-US" sz="4800" b="0" dirty="0">
                        <a:solidFill>
                          <a:schemeClr val="tx1"/>
                        </a:solidFill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6D1"/>
                    </a:solidFill>
                  </a:tcPr>
                </a:tc>
              </a:tr>
              <a:tr h="219113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4800" dirty="0" smtClean="0">
                          <a:ea typeface="微軟正黑體" pitchFamily="34" charset="-120"/>
                        </a:rPr>
                        <a:t>2.</a:t>
                      </a:r>
                      <a:r>
                        <a:rPr lang="zh-TW" altLang="en-US" sz="4800" dirty="0" smtClean="0">
                          <a:ea typeface="微軟正黑體" pitchFamily="34" charset="-120"/>
                        </a:rPr>
                        <a:t>能了解敘事文類的重</a:t>
                      </a:r>
                      <a:endParaRPr lang="en-US" altLang="zh-TW" sz="4800" dirty="0" smtClean="0">
                        <a:ea typeface="微軟正黑體" pitchFamily="34" charset="-120"/>
                      </a:endParaRPr>
                    </a:p>
                    <a:p>
                      <a:r>
                        <a:rPr lang="zh-TW" altLang="en-US" sz="4800" dirty="0" smtClean="0">
                          <a:ea typeface="微軟正黑體" pitchFamily="34" charset="-120"/>
                        </a:rPr>
                        <a:t>   要元素。</a:t>
                      </a:r>
                      <a:endParaRPr lang="zh-TW" altLang="en-US" sz="4800" dirty="0"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38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7784747"/>
              </p:ext>
            </p:extLst>
          </p:nvPr>
        </p:nvGraphicFramePr>
        <p:xfrm>
          <a:off x="323528" y="548680"/>
          <a:ext cx="8424936" cy="482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025"/>
                <a:gridCol w="7082911"/>
              </a:tblGrid>
              <a:tr h="1152128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4800" dirty="0" smtClean="0">
                          <a:ea typeface="微軟正黑體" pitchFamily="34" charset="-120"/>
                        </a:rPr>
                        <a:t>評量活動目標</a:t>
                      </a:r>
                      <a:endParaRPr lang="zh-TW" altLang="en-US" sz="4800" dirty="0"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4800" b="0" dirty="0" smtClean="0">
                          <a:solidFill>
                            <a:schemeClr val="tx1"/>
                          </a:solidFill>
                          <a:ea typeface="微軟正黑體" pitchFamily="34" charset="-120"/>
                        </a:rPr>
                        <a:t>1.</a:t>
                      </a:r>
                      <a:r>
                        <a:rPr lang="zh-TW" altLang="en-US" sz="4800" b="0" dirty="0" smtClean="0">
                          <a:solidFill>
                            <a:schemeClr val="tx1"/>
                          </a:solidFill>
                          <a:ea typeface="微軟正黑體" pitchFamily="34" charset="-120"/>
                        </a:rPr>
                        <a:t>能繪製本文</a:t>
                      </a:r>
                      <a:r>
                        <a:rPr lang="en-US" altLang="zh-TW" sz="4800" b="0" dirty="0" err="1" smtClean="0">
                          <a:solidFill>
                            <a:schemeClr val="tx1"/>
                          </a:solidFill>
                          <a:ea typeface="微軟正黑體" pitchFamily="34" charset="-120"/>
                        </a:rPr>
                        <a:t>xmind</a:t>
                      </a:r>
                      <a:r>
                        <a:rPr lang="zh-TW" altLang="en-US" sz="4800" b="0" dirty="0" smtClean="0">
                          <a:solidFill>
                            <a:schemeClr val="tx1"/>
                          </a:solidFill>
                          <a:ea typeface="微軟正黑體" pitchFamily="34" charset="-120"/>
                        </a:rPr>
                        <a:t>結構圖</a:t>
                      </a:r>
                      <a:endParaRPr lang="zh-TW" altLang="en-US" sz="4800" b="0" dirty="0">
                        <a:solidFill>
                          <a:schemeClr val="tx1"/>
                        </a:solidFill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6D1"/>
                    </a:solidFill>
                  </a:tcPr>
                </a:tc>
              </a:tr>
              <a:tr h="18002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4800" b="0" dirty="0" smtClean="0">
                          <a:solidFill>
                            <a:schemeClr val="tx1"/>
                          </a:solidFill>
                          <a:ea typeface="微軟正黑體" pitchFamily="34" charset="-120"/>
                        </a:rPr>
                        <a:t>2.</a:t>
                      </a:r>
                      <a:r>
                        <a:rPr lang="zh-TW" altLang="en-US" sz="4800" b="0" dirty="0" smtClean="0">
                          <a:solidFill>
                            <a:schemeClr val="tx1"/>
                          </a:solidFill>
                          <a:ea typeface="微軟正黑體" pitchFamily="34" charset="-120"/>
                        </a:rPr>
                        <a:t>能指出他人結構圖的</a:t>
                      </a:r>
                      <a:endParaRPr lang="en-US" altLang="zh-TW" sz="4800" b="0" dirty="0" smtClean="0">
                        <a:solidFill>
                          <a:schemeClr val="tx1"/>
                        </a:solidFill>
                        <a:ea typeface="微軟正黑體" pitchFamily="34" charset="-120"/>
                      </a:endParaRPr>
                    </a:p>
                    <a:p>
                      <a:r>
                        <a:rPr lang="zh-TW" altLang="en-US" sz="4800" b="0" dirty="0" smtClean="0">
                          <a:solidFill>
                            <a:schemeClr val="tx1"/>
                          </a:solidFill>
                          <a:ea typeface="微軟正黑體" pitchFamily="34" charset="-120"/>
                        </a:rPr>
                        <a:t>   優缺點</a:t>
                      </a:r>
                      <a:endParaRPr lang="zh-TW" altLang="en-US" sz="4800" b="0" dirty="0">
                        <a:solidFill>
                          <a:schemeClr val="tx1"/>
                        </a:solidFill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7220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4800" dirty="0" smtClean="0">
                          <a:ea typeface="微軟正黑體" pitchFamily="34" charset="-120"/>
                        </a:rPr>
                        <a:t>3.</a:t>
                      </a:r>
                      <a:r>
                        <a:rPr lang="zh-TW" altLang="en-US" sz="4800" dirty="0" smtClean="0">
                          <a:ea typeface="微軟正黑體" pitchFamily="34" charset="-120"/>
                        </a:rPr>
                        <a:t>能修正本文</a:t>
                      </a:r>
                      <a:r>
                        <a:rPr lang="en-US" altLang="zh-TW" sz="4800" dirty="0" err="1" smtClean="0">
                          <a:ea typeface="微軟正黑體" pitchFamily="34" charset="-120"/>
                        </a:rPr>
                        <a:t>xmind</a:t>
                      </a:r>
                      <a:r>
                        <a:rPr lang="zh-TW" altLang="en-US" sz="4800" dirty="0" smtClean="0">
                          <a:ea typeface="微軟正黑體" pitchFamily="34" charset="-120"/>
                        </a:rPr>
                        <a:t>結構圖</a:t>
                      </a:r>
                      <a:endParaRPr lang="zh-TW" altLang="en-US" sz="4800" dirty="0"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46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023985"/>
              </p:ext>
            </p:extLst>
          </p:nvPr>
        </p:nvGraphicFramePr>
        <p:xfrm>
          <a:off x="539552" y="404664"/>
          <a:ext cx="7483996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6187852"/>
              </a:tblGrid>
              <a:tr h="2629936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5400" dirty="0" smtClean="0">
                          <a:ea typeface="微軟正黑體" pitchFamily="34" charset="-120"/>
                        </a:rPr>
                        <a:t>能力指標對應</a:t>
                      </a:r>
                      <a:endParaRPr lang="zh-TW" altLang="en-US" sz="5400" dirty="0"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4800" b="0" dirty="0" smtClean="0">
                          <a:solidFill>
                            <a:schemeClr val="tx1"/>
                          </a:solidFill>
                          <a:ea typeface="微軟正黑體" pitchFamily="34" charset="-120"/>
                        </a:rPr>
                        <a:t>5-4-2-3 </a:t>
                      </a:r>
                    </a:p>
                    <a:p>
                      <a:r>
                        <a:rPr lang="zh-TW" altLang="en-US" sz="4800" b="0" dirty="0" smtClean="0">
                          <a:solidFill>
                            <a:schemeClr val="tx1"/>
                          </a:solidFill>
                          <a:ea typeface="微軟正黑體" pitchFamily="34" charset="-120"/>
                        </a:rPr>
                        <a:t>能活用不同閱讀策略，提升學習效果</a:t>
                      </a:r>
                      <a:endParaRPr lang="zh-TW" altLang="en-US" sz="4800" b="0" dirty="0">
                        <a:solidFill>
                          <a:schemeClr val="tx1"/>
                        </a:solidFill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6D1"/>
                    </a:solidFill>
                  </a:tcPr>
                </a:tc>
              </a:tr>
              <a:tr h="239926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4800" dirty="0" smtClean="0">
                          <a:ea typeface="微軟正黑體" pitchFamily="34" charset="-120"/>
                        </a:rPr>
                        <a:t>5-4-2-5 </a:t>
                      </a:r>
                    </a:p>
                    <a:p>
                      <a:r>
                        <a:rPr lang="zh-TW" altLang="en-US" sz="4800" dirty="0" smtClean="0">
                          <a:ea typeface="微軟正黑體" pitchFamily="34" charset="-120"/>
                        </a:rPr>
                        <a:t>能從閱讀過程中發展系統性思考</a:t>
                      </a:r>
                      <a:endParaRPr lang="zh-TW" altLang="en-US" sz="4800" dirty="0"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178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291230"/>
              </p:ext>
            </p:extLst>
          </p:nvPr>
        </p:nvGraphicFramePr>
        <p:xfrm>
          <a:off x="323527" y="188640"/>
          <a:ext cx="8568953" cy="588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9"/>
                <a:gridCol w="5904656"/>
                <a:gridCol w="1872208"/>
              </a:tblGrid>
              <a:tr h="807864">
                <a:tc rowSpan="3">
                  <a:txBody>
                    <a:bodyPr/>
                    <a:lstStyle/>
                    <a:p>
                      <a:r>
                        <a:rPr lang="zh-TW" altLang="en-US" sz="4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第三節課</a:t>
                      </a:r>
                      <a:endParaRPr lang="zh-TW" altLang="en-US" sz="4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4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教學活動</a:t>
                      </a:r>
                      <a:endParaRPr lang="zh-TW" altLang="en-US" sz="4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4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評量</a:t>
                      </a:r>
                      <a:endParaRPr lang="en-US" altLang="zh-TW" sz="4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r>
                        <a:rPr lang="zh-TW" altLang="en-US" sz="4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活動</a:t>
                      </a:r>
                      <a:endParaRPr lang="zh-TW" altLang="en-US" sz="4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</a:t>
                      </a:r>
                      <a:r>
                        <a:rPr lang="zh-TW" alt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教師帶領學生統整課文段落、</a:t>
                      </a:r>
                      <a:endParaRPr lang="en-US" altLang="zh-TW" sz="2800" b="1" kern="1200" dirty="0" smtClean="0">
                        <a:solidFill>
                          <a:schemeClr val="dk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 全文大意與歸納主旨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（略）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40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2.</a:t>
                      </a:r>
                      <a:r>
                        <a:rPr lang="zh-TW" alt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學生</a:t>
                      </a:r>
                      <a:r>
                        <a:rPr lang="zh-TW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利用</a:t>
                      </a:r>
                      <a:r>
                        <a:rPr lang="en-US" altLang="zh-TW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xmind</a:t>
                      </a:r>
                      <a:r>
                        <a:rPr lang="zh-TW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繪製本文的結構圖</a:t>
                      </a:r>
                      <a:endParaRPr lang="zh-TW" altLang="zh-TW" sz="2800" kern="1200" dirty="0" smtClean="0">
                        <a:solidFill>
                          <a:schemeClr val="dk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r>
                        <a:rPr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2-1</a:t>
                      </a:r>
                      <a:r>
                        <a:rPr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經由畫線、摘要策略教學討論，學生能寫出各段落的大意。</a:t>
                      </a:r>
                    </a:p>
                    <a:p>
                      <a:r>
                        <a:rPr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2-2</a:t>
                      </a:r>
                      <a:r>
                        <a:rPr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學生根據各段段落大意，擬定出</a:t>
                      </a:r>
                      <a:r>
                        <a:rPr lang="zh-TW" altLang="zh-TW" sz="28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結構圖的第一層主題</a:t>
                      </a:r>
                      <a:r>
                        <a:rPr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。</a:t>
                      </a:r>
                    </a:p>
                    <a:p>
                      <a:r>
                        <a:rPr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2-3</a:t>
                      </a:r>
                      <a:r>
                        <a:rPr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按照</a:t>
                      </a:r>
                      <a:r>
                        <a:rPr lang="zh-TW" altLang="zh-TW" sz="28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各層次依序開展</a:t>
                      </a:r>
                      <a:r>
                        <a:rPr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結構組織。</a:t>
                      </a:r>
                    </a:p>
                    <a:p>
                      <a:r>
                        <a:rPr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2-4</a:t>
                      </a:r>
                      <a:r>
                        <a:rPr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完成結構圖，</a:t>
                      </a:r>
                      <a:r>
                        <a:rPr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mail</a:t>
                      </a:r>
                      <a:r>
                        <a:rPr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給教師。</a:t>
                      </a:r>
                    </a:p>
                    <a:p>
                      <a:r>
                        <a:rPr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2-5</a:t>
                      </a:r>
                      <a:r>
                        <a:rPr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教師按照評量規準評定成績。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能</a:t>
                      </a:r>
                      <a:r>
                        <a:rPr lang="zh-TW" altLang="zh-TW" sz="4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畫出文章結構圖</a:t>
                      </a:r>
                      <a:endParaRPr lang="zh-TW" altLang="en-US" sz="4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65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43000"/>
          </a:xfrm>
        </p:spPr>
        <p:txBody>
          <a:bodyPr/>
          <a:lstStyle/>
          <a:p>
            <a:r>
              <a:rPr lang="zh-TW" altLang="zh-TW" b="1" dirty="0" smtClean="0">
                <a:solidFill>
                  <a:srgbClr val="002060"/>
                </a:solidFill>
              </a:rPr>
              <a:t>基準</a:t>
            </a:r>
            <a:r>
              <a:rPr lang="zh-TW" altLang="en-US" b="1" dirty="0" smtClean="0">
                <a:solidFill>
                  <a:srgbClr val="002060"/>
                </a:solidFill>
              </a:rPr>
              <a:t>一</a:t>
            </a:r>
            <a:r>
              <a:rPr lang="zh-TW" altLang="zh-TW" b="1" dirty="0" smtClean="0">
                <a:solidFill>
                  <a:srgbClr val="002060"/>
                </a:solidFill>
              </a:rPr>
              <a:t>：能</a:t>
            </a:r>
            <a:r>
              <a:rPr lang="zh-TW" altLang="en-US" b="1" dirty="0" smtClean="0">
                <a:solidFill>
                  <a:srgbClr val="002060"/>
                </a:solidFill>
              </a:rPr>
              <a:t>按層次</a:t>
            </a:r>
            <a:r>
              <a:rPr lang="zh-TW" altLang="zh-TW" b="1" dirty="0" smtClean="0">
                <a:solidFill>
                  <a:srgbClr val="002060"/>
                </a:solidFill>
              </a:rPr>
              <a:t>畫</a:t>
            </a:r>
            <a:r>
              <a:rPr lang="zh-TW" altLang="zh-TW" b="1" dirty="0">
                <a:solidFill>
                  <a:srgbClr val="002060"/>
                </a:solidFill>
              </a:rPr>
              <a:t>出</a:t>
            </a:r>
            <a:r>
              <a:rPr lang="zh-TW" altLang="zh-TW" b="1" dirty="0" smtClean="0">
                <a:solidFill>
                  <a:srgbClr val="002060"/>
                </a:solidFill>
              </a:rPr>
              <a:t>本文結構</a:t>
            </a:r>
            <a:r>
              <a:rPr lang="zh-TW" altLang="zh-TW" b="1" dirty="0">
                <a:solidFill>
                  <a:srgbClr val="002060"/>
                </a:solidFill>
              </a:rPr>
              <a:t>圖</a:t>
            </a:r>
            <a:endParaRPr lang="zh-TW" altLang="en-US" dirty="0">
              <a:solidFill>
                <a:srgbClr val="002060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106289"/>
              </p:ext>
            </p:extLst>
          </p:nvPr>
        </p:nvGraphicFramePr>
        <p:xfrm>
          <a:off x="323528" y="1628800"/>
          <a:ext cx="8496942" cy="395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0"/>
                <a:gridCol w="2088232"/>
                <a:gridCol w="1512169"/>
                <a:gridCol w="1416157"/>
                <a:gridCol w="1536170"/>
                <a:gridCol w="1296144"/>
              </a:tblGrid>
              <a:tr h="648072">
                <a:tc>
                  <a:txBody>
                    <a:bodyPr/>
                    <a:lstStyle/>
                    <a:p>
                      <a:endParaRPr lang="zh-TW" altLang="en-US" sz="3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5</a:t>
                      </a:r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endParaRPr lang="zh-TW" altLang="en-US" sz="3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endParaRPr lang="zh-TW" altLang="en-US" sz="3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endParaRPr lang="zh-TW" altLang="en-US" sz="3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endParaRPr lang="zh-TW" altLang="en-US" sz="3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endParaRPr lang="zh-TW" altLang="en-US" sz="3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規準描述</a:t>
                      </a:r>
                      <a:endParaRPr lang="zh-TW" altLang="en-US" sz="3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能呈現</a:t>
                      </a:r>
                      <a:r>
                        <a:rPr lang="zh-TW" altLang="en-US" sz="32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多層次</a:t>
                      </a:r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、且正確的結構圖，並</a:t>
                      </a:r>
                      <a:r>
                        <a:rPr lang="zh-TW" altLang="en-US" sz="32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有自我想法</a:t>
                      </a:r>
                      <a:endParaRPr lang="zh-TW" altLang="en-US" sz="32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能呈現</a:t>
                      </a:r>
                      <a:r>
                        <a:rPr lang="zh-TW" altLang="en-US" sz="32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三層次</a:t>
                      </a:r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以上、且</a:t>
                      </a:r>
                      <a:r>
                        <a:rPr lang="zh-TW" altLang="en-US" sz="32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正確</a:t>
                      </a:r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的結構圖</a:t>
                      </a:r>
                      <a:endParaRPr lang="zh-TW" altLang="en-US" sz="3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能呈現</a:t>
                      </a:r>
                      <a:r>
                        <a:rPr lang="zh-TW" altLang="en-US" sz="32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二層次</a:t>
                      </a:r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以上、且</a:t>
                      </a:r>
                      <a:r>
                        <a:rPr lang="zh-TW" altLang="en-US" sz="32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正確</a:t>
                      </a:r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的結構圖</a:t>
                      </a:r>
                      <a:endParaRPr lang="zh-TW" altLang="en-US" sz="3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能畫出結構圖，但</a:t>
                      </a:r>
                      <a:r>
                        <a:rPr lang="zh-TW" altLang="en-US" sz="32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無法完整</a:t>
                      </a:r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呈現文意</a:t>
                      </a:r>
                      <a:endParaRPr lang="zh-TW" altLang="en-US" sz="3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TW" sz="3200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經由</a:t>
                      </a:r>
                      <a:endParaRPr lang="en-US" altLang="zh-TW" sz="3200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TW" sz="3200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指導，</a:t>
                      </a:r>
                      <a:endParaRPr lang="en-US" altLang="zh-TW" sz="3200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TW" sz="3200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20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能畫</a:t>
                      </a:r>
                      <a:endParaRPr lang="en-US" altLang="zh-TW" sz="3200" kern="1200" dirty="0" smtClean="0">
                        <a:solidFill>
                          <a:schemeClr val="dk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3200" kern="1200" dirty="0" smtClean="0">
                        <a:solidFill>
                          <a:schemeClr val="dk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20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出結</a:t>
                      </a:r>
                      <a:endParaRPr lang="en-US" altLang="zh-TW" sz="3200" kern="1200" dirty="0" smtClean="0">
                        <a:solidFill>
                          <a:schemeClr val="dk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3200" kern="1200" dirty="0" smtClean="0">
                        <a:solidFill>
                          <a:schemeClr val="dk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200" kern="1200" dirty="0" smtClean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構圖</a:t>
                      </a:r>
                      <a:endParaRPr lang="zh-TW" altLang="en-US" sz="32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TW" sz="3200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TW" sz="3200" kern="100" dirty="0" smtClean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32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29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橢圓 2"/>
          <p:cNvSpPr/>
          <p:nvPr/>
        </p:nvSpPr>
        <p:spPr>
          <a:xfrm>
            <a:off x="7812360" y="332656"/>
            <a:ext cx="1008112" cy="244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分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5298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539552" y="116632"/>
            <a:ext cx="1224136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分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2065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橢圓 1"/>
          <p:cNvSpPr/>
          <p:nvPr/>
        </p:nvSpPr>
        <p:spPr>
          <a:xfrm>
            <a:off x="7956376" y="4149080"/>
            <a:ext cx="1080120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分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6646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900749"/>
              </p:ext>
            </p:extLst>
          </p:nvPr>
        </p:nvGraphicFramePr>
        <p:xfrm>
          <a:off x="1259632" y="1124744"/>
          <a:ext cx="6096000" cy="3384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3431704"/>
              </a:tblGrid>
              <a:tr h="1128125">
                <a:tc>
                  <a:txBody>
                    <a:bodyPr/>
                    <a:lstStyle/>
                    <a:p>
                      <a:r>
                        <a:rPr lang="zh-TW" altLang="en-US" sz="4400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教材來源</a:t>
                      </a:r>
                      <a:endParaRPr lang="zh-TW" altLang="en-US" sz="44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/>
                      <a:endParaRPr lang="zh-TW" altLang="en-US" sz="28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8125">
                <a:tc>
                  <a:txBody>
                    <a:bodyPr/>
                    <a:lstStyle/>
                    <a:p>
                      <a:r>
                        <a:rPr lang="zh-TW" altLang="en-US" sz="4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教學對象</a:t>
                      </a:r>
                      <a:endParaRPr lang="zh-TW" altLang="en-US" sz="4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4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          年級</a:t>
                      </a:r>
                      <a:endParaRPr lang="zh-TW" altLang="en-US" sz="4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8125">
                <a:tc>
                  <a:txBody>
                    <a:bodyPr/>
                    <a:lstStyle/>
                    <a:p>
                      <a:r>
                        <a:rPr lang="zh-TW" altLang="en-US" sz="4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教學時間</a:t>
                      </a:r>
                      <a:endParaRPr lang="zh-TW" altLang="en-US" sz="4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3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4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0"/>
            <a:ext cx="4392488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橢圓 1"/>
          <p:cNvSpPr/>
          <p:nvPr/>
        </p:nvSpPr>
        <p:spPr>
          <a:xfrm>
            <a:off x="7236296" y="747530"/>
            <a:ext cx="1224136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分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45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4340"/>
            <a:ext cx="7772400" cy="1143000"/>
          </a:xfrm>
        </p:spPr>
        <p:txBody>
          <a:bodyPr/>
          <a:lstStyle/>
          <a:p>
            <a:r>
              <a:rPr lang="zh-TW" altLang="en-US" sz="5400" b="1" dirty="0" smtClean="0">
                <a:solidFill>
                  <a:srgbClr val="C00000"/>
                </a:solidFill>
              </a:rPr>
              <a:t>省思</a:t>
            </a:r>
            <a:endParaRPr lang="zh-TW" alt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052736"/>
            <a:ext cx="8640960" cy="4968552"/>
          </a:xfrm>
        </p:spPr>
        <p:txBody>
          <a:bodyPr/>
          <a:lstStyle/>
          <a:p>
            <a:r>
              <a:rPr lang="zh-TW" altLang="en-US" sz="3400" dirty="0" smtClean="0"/>
              <a:t>基準與規準是評量設計的重心</a:t>
            </a:r>
            <a:endParaRPr lang="en-US" altLang="zh-TW" sz="3400" dirty="0" smtClean="0"/>
          </a:p>
          <a:p>
            <a:r>
              <a:rPr lang="zh-TW" altLang="en-US" sz="3400" dirty="0" smtClean="0"/>
              <a:t>評量是以教學目標為前提而擬，勿因多元評量而評量，勿氾濫</a:t>
            </a:r>
            <a:endParaRPr lang="en-US" altLang="zh-TW" sz="3400" dirty="0" smtClean="0"/>
          </a:p>
          <a:p>
            <a:r>
              <a:rPr lang="zh-TW" altLang="en-US" sz="3400" dirty="0"/>
              <a:t>評量</a:t>
            </a:r>
            <a:r>
              <a:rPr lang="zh-TW" altLang="en-US" sz="3400" dirty="0" smtClean="0"/>
              <a:t>基準需注意信度、效度</a:t>
            </a:r>
            <a:endParaRPr lang="en-US" altLang="zh-TW" sz="3400" dirty="0" smtClean="0"/>
          </a:p>
          <a:p>
            <a:r>
              <a:rPr lang="zh-TW" altLang="en-US" sz="3400" dirty="0" smtClean="0"/>
              <a:t>學習單並非就是多元評量</a:t>
            </a:r>
            <a:endParaRPr lang="en-US" altLang="zh-TW" sz="3400" dirty="0" smtClean="0"/>
          </a:p>
          <a:p>
            <a:r>
              <a:rPr lang="zh-TW" altLang="en-US" sz="3400" dirty="0"/>
              <a:t>規準的</a:t>
            </a:r>
            <a:r>
              <a:rPr lang="zh-TW" altLang="en-US" sz="3400" dirty="0" smtClean="0"/>
              <a:t>擬定必須「具體」「清楚」「簡單」可行（舉例說明）</a:t>
            </a:r>
            <a:endParaRPr lang="en-US" altLang="zh-TW" sz="3400" dirty="0" smtClean="0"/>
          </a:p>
          <a:p>
            <a:r>
              <a:rPr lang="zh-TW" altLang="en-US" sz="3400" dirty="0"/>
              <a:t>規準需提前公佈，最好還能</a:t>
            </a:r>
            <a:r>
              <a:rPr lang="zh-TW" altLang="en-US" sz="3400" dirty="0" smtClean="0"/>
              <a:t>給各級分示例</a:t>
            </a:r>
            <a:endParaRPr lang="zh-TW" altLang="en-US" sz="3400" dirty="0"/>
          </a:p>
        </p:txBody>
      </p:sp>
    </p:spTree>
    <p:extLst>
      <p:ext uri="{BB962C8B-B14F-4D97-AF65-F5344CB8AC3E}">
        <p14:creationId xmlns:p14="http://schemas.microsoft.com/office/powerpoint/2010/main" val="557842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536320"/>
              </p:ext>
            </p:extLst>
          </p:nvPr>
        </p:nvGraphicFramePr>
        <p:xfrm>
          <a:off x="1043608" y="764704"/>
          <a:ext cx="7483996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6187852"/>
              </a:tblGrid>
              <a:tr h="219113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5400" dirty="0" smtClean="0">
                          <a:ea typeface="微軟正黑體" pitchFamily="34" charset="-120"/>
                        </a:rPr>
                        <a:t>教學目標</a:t>
                      </a:r>
                      <a:endParaRPr lang="zh-TW" altLang="en-US" sz="5400" dirty="0"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4800" dirty="0"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14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3584495"/>
              </p:ext>
            </p:extLst>
          </p:nvPr>
        </p:nvGraphicFramePr>
        <p:xfrm>
          <a:off x="323528" y="548680"/>
          <a:ext cx="8424936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025"/>
                <a:gridCol w="7082911"/>
              </a:tblGrid>
              <a:tr h="18722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800" dirty="0" smtClean="0">
                          <a:ea typeface="微軟正黑體" pitchFamily="34" charset="-120"/>
                        </a:rPr>
                        <a:t>評量活動目標</a:t>
                      </a:r>
                      <a:endParaRPr lang="zh-TW" altLang="en-US" sz="4800" dirty="0"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4800" dirty="0"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48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207630"/>
              </p:ext>
            </p:extLst>
          </p:nvPr>
        </p:nvGraphicFramePr>
        <p:xfrm>
          <a:off x="323527" y="188640"/>
          <a:ext cx="8568953" cy="525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9"/>
                <a:gridCol w="4248472"/>
                <a:gridCol w="3528392"/>
              </a:tblGrid>
              <a:tr h="807864">
                <a:tc rowSpan="2">
                  <a:txBody>
                    <a:bodyPr/>
                    <a:lstStyle/>
                    <a:p>
                      <a:r>
                        <a:rPr lang="zh-TW" altLang="en-US" sz="4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第</a:t>
                      </a:r>
                      <a:endParaRPr lang="en-US" altLang="zh-TW" sz="4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endParaRPr lang="en-US" altLang="zh-TW" sz="4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endParaRPr lang="en-US" altLang="zh-TW" sz="44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r>
                        <a:rPr lang="zh-TW" altLang="en-US" sz="4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節</a:t>
                      </a:r>
                      <a:r>
                        <a:rPr lang="zh-TW" altLang="en-US" sz="4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課</a:t>
                      </a:r>
                      <a:endParaRPr lang="zh-TW" altLang="en-US" sz="4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4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教學活動</a:t>
                      </a:r>
                      <a:endParaRPr lang="zh-TW" altLang="en-US" sz="4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4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評量活動</a:t>
                      </a:r>
                      <a:endParaRPr lang="zh-TW" altLang="en-US" sz="4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872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sz="28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endParaRPr lang="en-US" altLang="zh-TW" sz="28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endParaRPr lang="en-US" altLang="zh-TW" sz="28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endParaRPr lang="en-US" altLang="zh-TW" sz="28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endParaRPr lang="en-US" altLang="zh-TW" sz="28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endParaRPr lang="en-US" altLang="zh-TW" sz="28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endParaRPr lang="en-US" altLang="zh-TW" sz="28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endParaRPr lang="en-US" altLang="zh-TW" sz="28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4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42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43000"/>
          </a:xfrm>
        </p:spPr>
        <p:txBody>
          <a:bodyPr/>
          <a:lstStyle/>
          <a:p>
            <a:pPr algn="l"/>
            <a:r>
              <a:rPr lang="zh-TW" altLang="zh-TW" b="1" dirty="0" smtClean="0">
                <a:solidFill>
                  <a:srgbClr val="002060"/>
                </a:solidFill>
              </a:rPr>
              <a:t>基準：</a:t>
            </a:r>
            <a:endParaRPr lang="zh-TW" altLang="en-US" dirty="0">
              <a:solidFill>
                <a:srgbClr val="002060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0215340"/>
              </p:ext>
            </p:extLst>
          </p:nvPr>
        </p:nvGraphicFramePr>
        <p:xfrm>
          <a:off x="323528" y="1628800"/>
          <a:ext cx="8496942" cy="2690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0"/>
                <a:gridCol w="2088232"/>
                <a:gridCol w="1512169"/>
                <a:gridCol w="1416157"/>
                <a:gridCol w="1536170"/>
                <a:gridCol w="1296144"/>
              </a:tblGrid>
              <a:tr h="648072">
                <a:tc>
                  <a:txBody>
                    <a:bodyPr/>
                    <a:lstStyle/>
                    <a:p>
                      <a:endParaRPr lang="zh-TW" altLang="en-US" sz="3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endParaRPr lang="zh-TW" altLang="en-US" sz="3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endParaRPr lang="zh-TW" altLang="en-US" sz="3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endParaRPr lang="zh-TW" altLang="en-US" sz="3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endParaRPr lang="zh-TW" altLang="en-US" sz="3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分</a:t>
                      </a:r>
                      <a:endParaRPr lang="zh-TW" altLang="en-US" sz="3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規準描述</a:t>
                      </a:r>
                      <a:endParaRPr lang="zh-TW" altLang="en-US" sz="3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32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3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3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3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3200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156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4340"/>
            <a:ext cx="7772400" cy="1143000"/>
          </a:xfrm>
        </p:spPr>
        <p:txBody>
          <a:bodyPr/>
          <a:lstStyle/>
          <a:p>
            <a:r>
              <a:rPr lang="zh-TW" altLang="en-US" sz="5400" b="1" dirty="0" smtClean="0">
                <a:solidFill>
                  <a:srgbClr val="C00000"/>
                </a:solidFill>
              </a:rPr>
              <a:t>省</a:t>
            </a:r>
            <a:r>
              <a:rPr lang="zh-TW" altLang="en-US" sz="5400" b="1" dirty="0" smtClean="0">
                <a:solidFill>
                  <a:srgbClr val="C00000"/>
                </a:solidFill>
              </a:rPr>
              <a:t>思與建議</a:t>
            </a:r>
            <a:endParaRPr lang="zh-TW" alt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052736"/>
            <a:ext cx="8640960" cy="4968552"/>
          </a:xfrm>
        </p:spPr>
        <p:txBody>
          <a:bodyPr/>
          <a:lstStyle/>
          <a:p>
            <a:endParaRPr lang="zh-TW" altLang="en-US" sz="3400" dirty="0"/>
          </a:p>
        </p:txBody>
      </p:sp>
    </p:spTree>
    <p:extLst>
      <p:ext uri="{BB962C8B-B14F-4D97-AF65-F5344CB8AC3E}">
        <p14:creationId xmlns:p14="http://schemas.microsoft.com/office/powerpoint/2010/main" val="1314437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143000"/>
          </a:xfrm>
        </p:spPr>
        <p:txBody>
          <a:bodyPr/>
          <a:lstStyle/>
          <a:p>
            <a:r>
              <a:rPr lang="zh-TW" altLang="en-US" sz="6600" b="1" dirty="0" smtClean="0">
                <a:solidFill>
                  <a:srgbClr val="C00000"/>
                </a:solidFill>
              </a:rPr>
              <a:t>實作分享範例</a:t>
            </a:r>
            <a:endParaRPr lang="zh-TW" altLang="en-US" sz="6600" b="1" dirty="0">
              <a:solidFill>
                <a:srgbClr val="C0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2208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168794"/>
              </p:ext>
            </p:extLst>
          </p:nvPr>
        </p:nvGraphicFramePr>
        <p:xfrm>
          <a:off x="1259632" y="1124744"/>
          <a:ext cx="6096000" cy="3871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3431704"/>
              </a:tblGrid>
              <a:tr h="1128125">
                <a:tc>
                  <a:txBody>
                    <a:bodyPr/>
                    <a:lstStyle/>
                    <a:p>
                      <a:r>
                        <a:rPr lang="zh-TW" altLang="en-US" sz="4400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教材來源</a:t>
                      </a:r>
                      <a:endParaRPr lang="zh-TW" altLang="en-US" sz="44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/>
                      <a:r>
                        <a:rPr lang="zh-TW" altLang="zh-TW" sz="4400" b="1" kern="1200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木蘭詩</a:t>
                      </a:r>
                    </a:p>
                    <a:p>
                      <a:pPr algn="ctr"/>
                      <a:r>
                        <a:rPr lang="zh-TW" altLang="zh-TW" sz="2800" b="1" kern="1200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康軒 翰林 南一 </a:t>
                      </a:r>
                      <a:r>
                        <a:rPr lang="zh-TW" altLang="en-US" sz="2800" b="1" kern="1200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  </a:t>
                      </a:r>
                      <a:endParaRPr lang="en-US" altLang="zh-TW" sz="2800" b="1" kern="1200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zh-TW" altLang="zh-TW" sz="2800" b="1" kern="1200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第四冊</a:t>
                      </a:r>
                      <a:endParaRPr lang="zh-TW" altLang="en-US" sz="28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8125">
                <a:tc>
                  <a:txBody>
                    <a:bodyPr/>
                    <a:lstStyle/>
                    <a:p>
                      <a:r>
                        <a:rPr lang="zh-TW" altLang="en-US" sz="4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教學對象</a:t>
                      </a:r>
                      <a:endParaRPr lang="zh-TW" altLang="en-US" sz="4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4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八年級</a:t>
                      </a:r>
                      <a:endParaRPr lang="zh-TW" altLang="en-US" sz="4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8125">
                <a:tc>
                  <a:txBody>
                    <a:bodyPr/>
                    <a:lstStyle/>
                    <a:p>
                      <a:r>
                        <a:rPr lang="zh-TW" altLang="en-US" sz="4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教學時間</a:t>
                      </a:r>
                      <a:endParaRPr lang="zh-TW" altLang="en-US" sz="4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4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五節課</a:t>
                      </a:r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（之一）</a:t>
                      </a:r>
                      <a:endParaRPr lang="zh-TW" altLang="en-US" sz="3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29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009003A">
  <a:themeElements>
    <a:clrScheme name="Office 佈景主題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佈景主題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99CC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CAE2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12009003A</Template>
  <TotalTime>979</TotalTime>
  <Words>502</Words>
  <Application>Microsoft Office PowerPoint</Application>
  <PresentationFormat>如螢幕大小 (4:3)</PresentationFormat>
  <Paragraphs>116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7" baseType="lpstr">
      <vt:lpstr>Arial</vt:lpstr>
      <vt:lpstr>新細明體</vt:lpstr>
      <vt:lpstr>Times New Roman</vt:lpstr>
      <vt:lpstr>微軟正黑體</vt:lpstr>
      <vt:lpstr>Calibri</vt:lpstr>
      <vt:lpstr>12009003A</vt:lpstr>
      <vt:lpstr>多元評量 國文實作分享</vt:lpstr>
      <vt:lpstr>PowerPoint 簡報</vt:lpstr>
      <vt:lpstr>PowerPoint 簡報</vt:lpstr>
      <vt:lpstr>PowerPoint 簡報</vt:lpstr>
      <vt:lpstr>PowerPoint 簡報</vt:lpstr>
      <vt:lpstr>基準：</vt:lpstr>
      <vt:lpstr>省思與建議</vt:lpstr>
      <vt:lpstr>實作分享範例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基準一：能按層次畫出本文結構圖</vt:lpstr>
      <vt:lpstr>PowerPoint 簡報</vt:lpstr>
      <vt:lpstr>PowerPoint 簡報</vt:lpstr>
      <vt:lpstr>PowerPoint 簡報</vt:lpstr>
      <vt:lpstr>PowerPoint 簡報</vt:lpstr>
      <vt:lpstr>省思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wsg</dc:creator>
  <cp:lastModifiedBy>SG1</cp:lastModifiedBy>
  <cp:revision>86</cp:revision>
  <dcterms:created xsi:type="dcterms:W3CDTF">2012-09-17T06:58:29Z</dcterms:created>
  <dcterms:modified xsi:type="dcterms:W3CDTF">2013-09-09T07:53:13Z</dcterms:modified>
</cp:coreProperties>
</file>