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6" r:id="rId3"/>
    <p:sldId id="263" r:id="rId4"/>
    <p:sldId id="264" r:id="rId5"/>
    <p:sldId id="265" r:id="rId6"/>
    <p:sldId id="260" r:id="rId7"/>
    <p:sldId id="257" r:id="rId8"/>
    <p:sldId id="267" r:id="rId9"/>
    <p:sldId id="258" r:id="rId10"/>
    <p:sldId id="259" r:id="rId11"/>
    <p:sldId id="261" r:id="rId12"/>
    <p:sldId id="262" r:id="rId13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334" autoAdjust="0"/>
  </p:normalViewPr>
  <p:slideViewPr>
    <p:cSldViewPr>
      <p:cViewPr varScale="1">
        <p:scale>
          <a:sx n="116" d="100"/>
          <a:sy n="116" d="100"/>
        </p:scale>
        <p:origin x="-1482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A7616-6351-4638-BD14-F53133B4F7C3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C87F4-368D-497E-A6B6-EA62FFECEC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8231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法條修訂增加使之接合，主要用意在於同時也保護了男性，因為也有一種可能是女生對男生強制性交。</a:t>
            </a:r>
            <a:endParaRPr lang="en-US" altLang="zh-TW" dirty="0" smtClean="0"/>
          </a:p>
          <a:p>
            <a:r>
              <a:rPr lang="zh-TW" altLang="en-US" dirty="0" smtClean="0"/>
              <a:t>性交的第一項主要是陰莖插入陰道、肛交、口交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第二項為指交，或透過情趣用品進入陰道或肛門；另新聞事件出現的使用木棒或鋼棒進入肛門或陰道亦算</a:t>
            </a:r>
            <a:endParaRPr lang="en-US" altLang="zh-TW" dirty="0" smtClean="0"/>
          </a:p>
          <a:p>
            <a:r>
              <a:rPr lang="zh-TW" altLang="en-US" dirty="0" smtClean="0"/>
              <a:t>基於正當目的：照大腸鏡。使用其他器物進入他人肛門；而且在進行這項手術之前會請病人簽署同意書。</a:t>
            </a:r>
            <a:endParaRPr lang="en-US" altLang="zh-TW" dirty="0" smtClean="0"/>
          </a:p>
          <a:p>
            <a:r>
              <a:rPr lang="zh-TW" altLang="en-US" dirty="0" smtClean="0"/>
              <a:t>可以和學生討論，如果伴侶之間其中一方若不願意，也可稱之為性侵害，也是可以向對方提出告訴。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C87F4-368D-497E-A6B6-EA62FFECEC4A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0892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zh-TW" altLang="zh-TW" sz="1800" dirty="0" smtClean="0"/>
              <a:t>以性器進入他人之性器、肛門或口腔，或使之接合之行為。</a:t>
            </a:r>
            <a:endParaRPr lang="en-US" altLang="zh-TW" sz="1800" dirty="0" smtClean="0"/>
          </a:p>
          <a:p>
            <a:pPr lvl="1"/>
            <a:r>
              <a:rPr lang="zh-TW" altLang="zh-TW" sz="1800" dirty="0" smtClean="0"/>
              <a:t>以性器以外之其他身體部位或器物進入他人之性器、肛門，或使之接合之行為。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3857D-4C7E-489C-B53B-559F2F34E351}" type="slidenum">
              <a:rPr lang="zh-TW" altLang="en-US">
                <a:solidFill>
                  <a:prstClr val="black"/>
                </a:solidFill>
              </a:rPr>
              <a:pPr/>
              <a:t>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55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C87F4-368D-497E-A6B6-EA62FFECEC4A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6650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94460"/>
            <a:ext cx="6400800" cy="9715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100834"/>
            <a:ext cx="9144000" cy="69951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71750"/>
            <a:ext cx="6400800" cy="5715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63F7F6-4E28-4E50-AD53-F6246D81BE34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66E6-D934-43B9-A96F-1A380BF4726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F7F6-4E28-4E50-AD53-F6246D81BE34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66E6-D934-43B9-A96F-1A380BF4726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6781"/>
            <a:ext cx="1295400" cy="32385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14400"/>
            <a:ext cx="5181600" cy="320040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F7F6-4E28-4E50-AD53-F6246D81BE34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66E6-D934-43B9-A96F-1A380BF4726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E91B-03A1-453D-9E74-034B61EB9299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2020/12/17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61108-FF21-42DB-A191-8162CCFC6386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973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E91B-03A1-453D-9E74-034B61EB9299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2020/12/17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61108-FF21-42DB-A191-8162CCFC6386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05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E91B-03A1-453D-9E74-034B61EB9299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2020/12/17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61108-FF21-42DB-A191-8162CCFC6386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695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E91B-03A1-453D-9E74-034B61EB9299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2020/12/17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61108-FF21-42DB-A191-8162CCFC6386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42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E91B-03A1-453D-9E74-034B61EB9299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2020/12/17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61108-FF21-42DB-A191-8162CCFC6386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649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E91B-03A1-453D-9E74-034B61EB9299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2020/12/17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61108-FF21-42DB-A191-8162CCFC6386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000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E91B-03A1-453D-9E74-034B61EB9299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2020/12/17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61108-FF21-42DB-A191-8162CCFC6386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274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E91B-03A1-453D-9E74-034B61EB9299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2020/12/17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61108-FF21-42DB-A191-8162CCFC6386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86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6400800" cy="228600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F7F6-4E28-4E50-AD53-F6246D81BE34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66E6-D934-43B9-A96F-1A380BF4726D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E91B-03A1-453D-9E74-034B61EB9299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2020/12/17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61108-FF21-42DB-A191-8162CCFC6386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777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E91B-03A1-453D-9E74-034B61EB9299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2020/12/17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61108-FF21-42DB-A191-8162CCFC6386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47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E91B-03A1-453D-9E74-034B61EB9299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2020/12/17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61108-FF21-42DB-A191-8162CCFC6386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F7F6-4E28-4E50-AD53-F6246D81BE34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66E6-D934-43B9-A96F-1A380BF4726D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013347"/>
            <a:ext cx="9144000" cy="699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557701"/>
            <a:ext cx="6248400" cy="1092280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127760"/>
            <a:ext cx="6248400" cy="1175147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013347"/>
            <a:ext cx="9144000" cy="6995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1828800"/>
            <a:ext cx="3124200" cy="23431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F7F6-4E28-4E50-AD53-F6246D81BE34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66E6-D934-43B9-A96F-1A380BF4726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1828800"/>
            <a:ext cx="3124200" cy="23431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114550"/>
            <a:ext cx="3124200" cy="2057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114550"/>
            <a:ext cx="3124200" cy="2057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771651"/>
            <a:ext cx="3125788" cy="338504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69364"/>
            <a:ext cx="3127375" cy="336042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F7F6-4E28-4E50-AD53-F6246D81BE34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66E6-D934-43B9-A96F-1A380BF4726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F7F6-4E28-4E50-AD53-F6246D81BE34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66E6-D934-43B9-A96F-1A380BF4726D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13866"/>
            <a:ext cx="9144000" cy="6995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F7F6-4E28-4E50-AD53-F6246D81BE34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66E6-D934-43B9-A96F-1A380BF4726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257300"/>
            <a:ext cx="2819399" cy="44958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1706880"/>
            <a:ext cx="2819399" cy="217932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F7F6-4E28-4E50-AD53-F6246D81BE34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66E6-D934-43B9-A96F-1A380BF4726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257300"/>
            <a:ext cx="3276600" cy="26289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385316"/>
            <a:ext cx="3090672" cy="2318004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257300"/>
            <a:ext cx="2819400" cy="44958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428750"/>
            <a:ext cx="2971800" cy="222885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707642"/>
            <a:ext cx="2819400" cy="21564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F7F6-4E28-4E50-AD53-F6246D81BE34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66E6-D934-43B9-A96F-1A380BF4726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971550"/>
            <a:ext cx="6400800" cy="5143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43050"/>
            <a:ext cx="6400800" cy="2571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4767263"/>
            <a:ext cx="2133600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63F7F6-4E28-4E50-AD53-F6246D81BE34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4767263"/>
            <a:ext cx="3200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47731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ED866E6-D934-43B9-A96F-1A380BF4726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4E91B-03A1-453D-9E74-034B61EB929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2020/12/17</a:t>
            </a:fld>
            <a:endParaRPr lang="zh-TW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61108-FF21-42DB-A191-8162CCFC638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85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性侵害暨性騷擾防治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性別知識搜查線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541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性別平等教育法（性騷擾）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性騷擾：指符合下列情形之一，且未達性侵害之程度者：</a:t>
            </a:r>
          </a:p>
          <a:p>
            <a:pPr lvl="1"/>
            <a:r>
              <a:rPr lang="zh-TW" altLang="zh-TW" dirty="0"/>
              <a:t>（一）以明示或暗示之方式，從事不受歡迎且具有性意味或性別歧視之言</a:t>
            </a:r>
            <a:r>
              <a:rPr lang="en-US" altLang="zh-TW" dirty="0"/>
              <a:t>      </a:t>
            </a:r>
            <a:r>
              <a:rPr lang="zh-TW" altLang="zh-TW" dirty="0"/>
              <a:t>詞或行為，致影響他人之人格尊嚴、學習、或工作之機會或表現者。</a:t>
            </a:r>
          </a:p>
          <a:p>
            <a:pPr lvl="1"/>
            <a:r>
              <a:rPr lang="zh-TW" altLang="zh-TW" dirty="0"/>
              <a:t>（二）以性或性別有關之行為，作為自己或他人獲得、喪失或減損其學習</a:t>
            </a:r>
            <a:r>
              <a:rPr lang="en-US" altLang="zh-TW" dirty="0"/>
              <a:t>      </a:t>
            </a:r>
            <a:r>
              <a:rPr lang="zh-TW" altLang="zh-TW" dirty="0"/>
              <a:t>或工作有關權益之條件者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小組討論舉例說明。</a:t>
            </a:r>
          </a:p>
        </p:txBody>
      </p:sp>
    </p:spTree>
    <p:extLst>
      <p:ext uri="{BB962C8B-B14F-4D97-AF65-F5344CB8AC3E}">
        <p14:creationId xmlns:p14="http://schemas.microsoft.com/office/powerpoint/2010/main" val="102833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性別平等教育法（性霸凌）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zh-TW" sz="2400" dirty="0" smtClean="0"/>
              <a:t>指</a:t>
            </a:r>
            <a:r>
              <a:rPr lang="zh-TW" altLang="zh-TW" sz="2400" dirty="0"/>
              <a:t>透過語言、肢體或其他暴力，對於</a:t>
            </a:r>
            <a:r>
              <a:rPr lang="zh-TW" altLang="zh-TW" sz="2400" dirty="0" smtClean="0"/>
              <a:t>他人之性別</a:t>
            </a:r>
            <a:r>
              <a:rPr lang="zh-TW" altLang="zh-TW" sz="2400" dirty="0"/>
              <a:t>特徵、</a:t>
            </a:r>
            <a:r>
              <a:rPr lang="zh-TW" altLang="zh-TW" sz="2400" dirty="0" smtClean="0"/>
              <a:t>性別特質</a:t>
            </a:r>
            <a:r>
              <a:rPr lang="zh-TW" altLang="zh-TW" sz="2400" dirty="0"/>
              <a:t>、性傾向或性別認同進行貶抑、攻擊或威脅之行為且非屬性</a:t>
            </a:r>
            <a:r>
              <a:rPr lang="zh-TW" altLang="zh-TW" sz="2400" dirty="0" smtClean="0"/>
              <a:t>騷擾者。</a:t>
            </a:r>
            <a:endParaRPr lang="en-US" altLang="zh-TW" sz="2400" dirty="0" smtClean="0"/>
          </a:p>
          <a:p>
            <a:r>
              <a:rPr lang="zh-TW" altLang="en-US" sz="2400" dirty="0"/>
              <a:t>請小組</a:t>
            </a:r>
            <a:r>
              <a:rPr lang="zh-TW" altLang="en-US" sz="2400" dirty="0" smtClean="0"/>
              <a:t>舉例說明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7693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今天你會知道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刑法</a:t>
            </a:r>
            <a:r>
              <a:rPr lang="en-US" altLang="zh-TW" sz="2800" dirty="0" smtClean="0"/>
              <a:t>221-227</a:t>
            </a:r>
            <a:r>
              <a:rPr lang="zh-TW" altLang="en-US" sz="2800" dirty="0" smtClean="0"/>
              <a:t>：妨害性自主</a:t>
            </a:r>
            <a:endParaRPr lang="en-US" altLang="zh-TW" sz="2800" dirty="0" smtClean="0"/>
          </a:p>
          <a:p>
            <a:r>
              <a:rPr lang="zh-TW" altLang="en-US" sz="2800" dirty="0"/>
              <a:t>性侵害犯罪防治</a:t>
            </a:r>
            <a:r>
              <a:rPr lang="zh-TW" altLang="en-US" sz="2800" dirty="0" smtClean="0"/>
              <a:t>法</a:t>
            </a:r>
            <a:endParaRPr lang="en-US" altLang="zh-TW" sz="2800" dirty="0" smtClean="0"/>
          </a:p>
          <a:p>
            <a:r>
              <a:rPr lang="zh-TW" altLang="en-US" sz="2800" dirty="0" smtClean="0"/>
              <a:t>性別平等教育法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213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小組討論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什麼是</a:t>
            </a:r>
            <a:r>
              <a:rPr lang="zh-TW" altLang="en-US" sz="2800" dirty="0" smtClean="0"/>
              <a:t>侵害？</a:t>
            </a:r>
            <a:endParaRPr lang="en-US" altLang="zh-TW" sz="2800" dirty="0" smtClean="0"/>
          </a:p>
          <a:p>
            <a:r>
              <a:rPr lang="zh-TW" altLang="en-US" sz="2800" dirty="0" smtClean="0"/>
              <a:t>什麼是霸凌？</a:t>
            </a:r>
            <a:endParaRPr lang="en-US" altLang="zh-TW" sz="2800" dirty="0" smtClean="0"/>
          </a:p>
          <a:p>
            <a:r>
              <a:rPr lang="zh-TW" altLang="en-US" sz="2800" dirty="0" smtClean="0"/>
              <a:t>什麼是騷擾？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56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那三個名詞，加上「性」，會變成甚麼意思呢？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0372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性別平等教育法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zh-TW" dirty="0"/>
              <a:t>性侵害：指性侵害犯罪防治法所稱性侵害犯罪之行為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性侵害犯罪防治</a:t>
            </a:r>
            <a:r>
              <a:rPr lang="zh-TW" altLang="en-US" dirty="0" smtClean="0"/>
              <a:t>法：</a:t>
            </a:r>
            <a:endParaRPr lang="en-US" altLang="zh-TW" dirty="0" smtClean="0"/>
          </a:p>
          <a:p>
            <a:r>
              <a:rPr lang="zh-TW" altLang="en-US" dirty="0" smtClean="0"/>
              <a:t>本法</a:t>
            </a:r>
            <a:r>
              <a:rPr lang="zh-TW" altLang="en-US" dirty="0"/>
              <a:t>所稱性侵害犯罪，係指觸犯刑法第二百二十一條至第二百二十七條</a:t>
            </a:r>
            <a:r>
              <a:rPr lang="zh-TW" altLang="en-US" dirty="0" smtClean="0"/>
              <a:t>、第二百二十八</a:t>
            </a:r>
            <a:r>
              <a:rPr lang="zh-TW" altLang="en-US" dirty="0"/>
              <a:t>條、第二百二十九條、第三百三十二條第二項第二</a:t>
            </a:r>
            <a:r>
              <a:rPr lang="zh-TW" altLang="en-US" dirty="0" smtClean="0"/>
              <a:t>款（強盜罪中的強制性交）、第三百三十四</a:t>
            </a:r>
            <a:r>
              <a:rPr lang="zh-TW" altLang="en-US" dirty="0"/>
              <a:t>條第二項第二</a:t>
            </a:r>
            <a:r>
              <a:rPr lang="zh-TW" altLang="en-US" dirty="0" smtClean="0"/>
              <a:t>款</a:t>
            </a:r>
            <a:r>
              <a:rPr lang="zh-TW" altLang="en-US" dirty="0"/>
              <a:t>（海盜中的強制性交）</a:t>
            </a:r>
            <a:r>
              <a:rPr lang="zh-TW" altLang="en-US" dirty="0" smtClean="0"/>
              <a:t>、</a:t>
            </a:r>
            <a:r>
              <a:rPr lang="zh-TW" altLang="en-US" dirty="0"/>
              <a:t>第三百四十八條第二項第一</a:t>
            </a:r>
            <a:r>
              <a:rPr lang="zh-TW" altLang="en-US" dirty="0" smtClean="0"/>
              <a:t>款（擄人勒贖的強制性交）及</a:t>
            </a:r>
            <a:r>
              <a:rPr lang="zh-TW" altLang="en-US" dirty="0"/>
              <a:t>其特別法之</a:t>
            </a:r>
            <a:r>
              <a:rPr lang="zh-TW" altLang="en-US" dirty="0" smtClean="0"/>
              <a:t>罪。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85754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刑法（</a:t>
            </a:r>
            <a:r>
              <a:rPr lang="en-US" altLang="zh-TW" dirty="0" smtClean="0"/>
              <a:t>§10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zh-TW" sz="2000" dirty="0"/>
              <a:t>稱性交者，謂非基於正當目的所為之下列性侵入行為</a:t>
            </a:r>
            <a:r>
              <a:rPr lang="zh-TW" altLang="zh-TW" sz="2000" dirty="0" smtClean="0"/>
              <a:t>：</a:t>
            </a:r>
            <a:endParaRPr lang="en-US" altLang="zh-TW" sz="2000" dirty="0" smtClean="0"/>
          </a:p>
          <a:p>
            <a:pPr lvl="1"/>
            <a:r>
              <a:rPr lang="zh-TW" altLang="zh-TW" sz="1800" dirty="0" smtClean="0"/>
              <a:t>以</a:t>
            </a:r>
            <a:r>
              <a:rPr lang="zh-TW" altLang="zh-TW" sz="1800" dirty="0"/>
              <a:t>性器進入他人之性器、肛門或口腔，或使之接合之行為</a:t>
            </a:r>
            <a:r>
              <a:rPr lang="zh-TW" altLang="zh-TW" sz="1800" dirty="0" smtClean="0"/>
              <a:t>。</a:t>
            </a:r>
            <a:endParaRPr lang="en-US" altLang="zh-TW" sz="1800" dirty="0" smtClean="0"/>
          </a:p>
          <a:p>
            <a:pPr lvl="1"/>
            <a:r>
              <a:rPr lang="zh-TW" altLang="zh-TW" sz="1800" dirty="0" smtClean="0"/>
              <a:t>以</a:t>
            </a:r>
            <a:r>
              <a:rPr lang="zh-TW" altLang="zh-TW" sz="1800" dirty="0"/>
              <a:t>性器以外之其他身體部位或器物進入他人之性器、肛門，或使之接合之行為。</a:t>
            </a:r>
          </a:p>
          <a:p>
            <a:r>
              <a:rPr lang="zh-TW" altLang="en-US" sz="2000" dirty="0" smtClean="0"/>
              <a:t>有沒有什麼是基於正當目的的？</a:t>
            </a:r>
            <a:endParaRPr lang="en-US" altLang="zh-TW" sz="2000" dirty="0" smtClean="0"/>
          </a:p>
          <a:p>
            <a:r>
              <a:rPr lang="zh-TW" altLang="en-US" sz="2000" dirty="0" smtClean="0"/>
              <a:t>什麼</a:t>
            </a:r>
            <a:r>
              <a:rPr lang="zh-TW" altLang="en-US" sz="2000" dirty="0"/>
              <a:t>是性器</a:t>
            </a:r>
            <a:r>
              <a:rPr lang="zh-TW" altLang="en-US" sz="2000" dirty="0" smtClean="0"/>
              <a:t>？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5286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9552" y="1059582"/>
            <a:ext cx="158417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>
                <a:solidFill>
                  <a:prstClr val="white"/>
                </a:solidFill>
              </a:rPr>
              <a:t>陰莖</a:t>
            </a:r>
          </a:p>
        </p:txBody>
      </p:sp>
      <p:sp>
        <p:nvSpPr>
          <p:cNvPr id="5" name="矩形 4"/>
          <p:cNvSpPr/>
          <p:nvPr/>
        </p:nvSpPr>
        <p:spPr>
          <a:xfrm>
            <a:off x="539552" y="2787774"/>
            <a:ext cx="158417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>
                <a:solidFill>
                  <a:prstClr val="white"/>
                </a:solidFill>
              </a:rPr>
              <a:t>陰道</a:t>
            </a:r>
          </a:p>
        </p:txBody>
      </p:sp>
      <p:sp>
        <p:nvSpPr>
          <p:cNvPr id="6" name="矩形 5"/>
          <p:cNvSpPr/>
          <p:nvPr/>
        </p:nvSpPr>
        <p:spPr>
          <a:xfrm>
            <a:off x="6444208" y="1491630"/>
            <a:ext cx="158417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>
                <a:solidFill>
                  <a:prstClr val="white"/>
                </a:solidFill>
              </a:rPr>
              <a:t>肛門</a:t>
            </a:r>
          </a:p>
        </p:txBody>
      </p:sp>
      <p:sp>
        <p:nvSpPr>
          <p:cNvPr id="7" name="矩形 6"/>
          <p:cNvSpPr/>
          <p:nvPr/>
        </p:nvSpPr>
        <p:spPr>
          <a:xfrm>
            <a:off x="7020272" y="458806"/>
            <a:ext cx="158417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>
                <a:solidFill>
                  <a:prstClr val="white"/>
                </a:solidFill>
              </a:rPr>
              <a:t>口腔</a:t>
            </a:r>
          </a:p>
        </p:txBody>
      </p:sp>
      <p:sp>
        <p:nvSpPr>
          <p:cNvPr id="8" name="矩形 7"/>
          <p:cNvSpPr/>
          <p:nvPr/>
        </p:nvSpPr>
        <p:spPr>
          <a:xfrm>
            <a:off x="4883775" y="4404120"/>
            <a:ext cx="158417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>
                <a:solidFill>
                  <a:prstClr val="white"/>
                </a:solidFill>
              </a:rPr>
              <a:t>手指</a:t>
            </a:r>
          </a:p>
        </p:txBody>
      </p:sp>
      <p:sp>
        <p:nvSpPr>
          <p:cNvPr id="9" name="矩形 8"/>
          <p:cNvSpPr/>
          <p:nvPr/>
        </p:nvSpPr>
        <p:spPr>
          <a:xfrm>
            <a:off x="5004048" y="2470025"/>
            <a:ext cx="1575792" cy="965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prstClr val="white"/>
                </a:solidFill>
              </a:rPr>
              <a:t>情趣</a:t>
            </a:r>
            <a:r>
              <a:rPr lang="en-US" altLang="zh-TW" sz="2800" dirty="0" smtClean="0">
                <a:solidFill>
                  <a:prstClr val="white"/>
                </a:solidFill>
              </a:rPr>
              <a:t/>
            </a:r>
            <a:br>
              <a:rPr lang="en-US" altLang="zh-TW" sz="2800" dirty="0" smtClean="0">
                <a:solidFill>
                  <a:prstClr val="white"/>
                </a:solidFill>
              </a:rPr>
            </a:br>
            <a:r>
              <a:rPr lang="zh-TW" altLang="en-US" sz="2800" dirty="0" smtClean="0">
                <a:solidFill>
                  <a:prstClr val="white"/>
                </a:solidFill>
              </a:rPr>
              <a:t>用品</a:t>
            </a:r>
          </a:p>
        </p:txBody>
      </p:sp>
      <p:cxnSp>
        <p:nvCxnSpPr>
          <p:cNvPr id="11" name="直線單箭頭接點 10"/>
          <p:cNvCxnSpPr/>
          <p:nvPr/>
        </p:nvCxnSpPr>
        <p:spPr>
          <a:xfrm>
            <a:off x="971600" y="1707654"/>
            <a:ext cx="0" cy="10801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V="1">
            <a:off x="1554923" y="1707654"/>
            <a:ext cx="0" cy="10801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弧形接點 13"/>
          <p:cNvCxnSpPr>
            <a:stCxn id="4" idx="3"/>
          </p:cNvCxnSpPr>
          <p:nvPr/>
        </p:nvCxnSpPr>
        <p:spPr>
          <a:xfrm>
            <a:off x="2123728" y="1383618"/>
            <a:ext cx="4285020" cy="432048"/>
          </a:xfrm>
          <a:prstGeom prst="curved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弧形接點 16"/>
          <p:cNvCxnSpPr>
            <a:stCxn id="4" idx="0"/>
            <a:endCxn id="7" idx="1"/>
          </p:cNvCxnSpPr>
          <p:nvPr/>
        </p:nvCxnSpPr>
        <p:spPr>
          <a:xfrm rot="5400000" flipH="1" flipV="1">
            <a:off x="4037588" y="-1923104"/>
            <a:ext cx="276740" cy="5688632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弧形接點 24"/>
          <p:cNvCxnSpPr>
            <a:stCxn id="9" idx="0"/>
            <a:endCxn id="5" idx="3"/>
          </p:cNvCxnSpPr>
          <p:nvPr/>
        </p:nvCxnSpPr>
        <p:spPr>
          <a:xfrm rot="16200000" flipH="1" flipV="1">
            <a:off x="3636946" y="956809"/>
            <a:ext cx="641785" cy="3668216"/>
          </a:xfrm>
          <a:prstGeom prst="curvedConnector4">
            <a:avLst>
              <a:gd name="adj1" fmla="val -26715"/>
              <a:gd name="adj2" fmla="val 60739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弧形接點 29"/>
          <p:cNvCxnSpPr>
            <a:stCxn id="8" idx="3"/>
            <a:endCxn id="6" idx="3"/>
          </p:cNvCxnSpPr>
          <p:nvPr/>
        </p:nvCxnSpPr>
        <p:spPr>
          <a:xfrm flipV="1">
            <a:off x="6467954" y="1815666"/>
            <a:ext cx="1560433" cy="2912490"/>
          </a:xfrm>
          <a:prstGeom prst="curvedConnector3">
            <a:avLst>
              <a:gd name="adj1" fmla="val 15937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弧形接點 45"/>
          <p:cNvCxnSpPr>
            <a:stCxn id="9" idx="3"/>
            <a:endCxn id="6" idx="2"/>
          </p:cNvCxnSpPr>
          <p:nvPr/>
        </p:nvCxnSpPr>
        <p:spPr>
          <a:xfrm flipV="1">
            <a:off x="6579840" y="2139704"/>
            <a:ext cx="656456" cy="813233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弧形接點 51"/>
          <p:cNvCxnSpPr>
            <a:stCxn id="8" idx="1"/>
            <a:endCxn id="5" idx="2"/>
          </p:cNvCxnSpPr>
          <p:nvPr/>
        </p:nvCxnSpPr>
        <p:spPr>
          <a:xfrm rot="10800000">
            <a:off x="1331644" y="3435846"/>
            <a:ext cx="3552135" cy="1292310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14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刑法（</a:t>
            </a:r>
            <a:r>
              <a:rPr lang="en-US" altLang="zh-TW" dirty="0" smtClean="0"/>
              <a:t>§221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zh-TW" sz="2400" dirty="0"/>
              <a:t>對於男女以強暴、脅迫、恐嚇、催眠術或其他違反其意願之方法而為性交者，處三年以上十年以下有期徒刑</a:t>
            </a:r>
            <a:r>
              <a:rPr lang="zh-TW" altLang="zh-TW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/>
              <a:t>違反其意願是什麼意思？</a:t>
            </a:r>
            <a:endParaRPr lang="zh-TW" altLang="zh-TW" sz="2400" dirty="0"/>
          </a:p>
        </p:txBody>
      </p:sp>
    </p:spTree>
    <p:extLst>
      <p:ext uri="{BB962C8B-B14F-4D97-AF65-F5344CB8AC3E}">
        <p14:creationId xmlns:p14="http://schemas.microsoft.com/office/powerpoint/2010/main" val="340851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刑法（</a:t>
            </a:r>
            <a:r>
              <a:rPr lang="en-US" altLang="zh-TW" dirty="0" smtClean="0"/>
              <a:t>§227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zh-TW" altLang="zh-TW" sz="2800" dirty="0"/>
              <a:t>對於未滿十四歲之男女為性交者，處三年以上十年以下有期徒刑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r>
              <a:rPr lang="zh-TW" altLang="zh-TW" sz="2800" dirty="0" smtClean="0"/>
              <a:t>對於</a:t>
            </a:r>
            <a:r>
              <a:rPr lang="zh-TW" altLang="zh-TW" sz="2800" dirty="0"/>
              <a:t>未滿十四歲之男女為猥褻之行為者，處六月以上五年以下有期徒刑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r>
              <a:rPr lang="zh-TW" altLang="zh-TW" sz="2800" dirty="0" smtClean="0"/>
              <a:t>對於</a:t>
            </a:r>
            <a:r>
              <a:rPr lang="zh-TW" altLang="zh-TW" sz="2800" dirty="0"/>
              <a:t>十四歲以上未滿十六歲之男女為性交者，處七年以下有期徒刑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r>
              <a:rPr lang="zh-TW" altLang="zh-TW" sz="2800" dirty="0" smtClean="0"/>
              <a:t>對於</a:t>
            </a:r>
            <a:r>
              <a:rPr lang="zh-TW" altLang="zh-TW" sz="2800" dirty="0"/>
              <a:t>十四歲以上未滿十六歲之男女為猥褻之行為者，處三年以下</a:t>
            </a:r>
            <a:r>
              <a:rPr lang="zh-TW" altLang="zh-TW" sz="2800" dirty="0" smtClean="0"/>
              <a:t>有期徒刑</a:t>
            </a:r>
            <a:endParaRPr lang="en-US" altLang="zh-TW" sz="2800" dirty="0"/>
          </a:p>
          <a:p>
            <a:r>
              <a:rPr lang="zh-TW" altLang="en-US" sz="2800" dirty="0" smtClean="0"/>
              <a:t>請問你到</a:t>
            </a:r>
            <a:r>
              <a:rPr lang="en-US" altLang="zh-TW" sz="2800" dirty="0" smtClean="0"/>
              <a:t>16</a:t>
            </a:r>
            <a:r>
              <a:rPr lang="zh-TW" altLang="en-US" sz="2800" dirty="0" smtClean="0"/>
              <a:t>歲以前和你的伴侶發生性行為，可以嗎？</a:t>
            </a:r>
            <a:endParaRPr lang="zh-TW" altLang="zh-TW" sz="2800" dirty="0"/>
          </a:p>
        </p:txBody>
      </p:sp>
    </p:spTree>
    <p:extLst>
      <p:ext uri="{BB962C8B-B14F-4D97-AF65-F5344CB8AC3E}">
        <p14:creationId xmlns:p14="http://schemas.microsoft.com/office/powerpoint/2010/main" val="375075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時裝">
  <a:themeElements>
    <a:clrScheme name="時裝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黑領帶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時裝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132</TotalTime>
  <Words>611</Words>
  <Application>Microsoft Office PowerPoint</Application>
  <PresentationFormat>如螢幕大小 (16:9)</PresentationFormat>
  <Paragraphs>52</Paragraphs>
  <Slides>11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11</vt:i4>
      </vt:variant>
    </vt:vector>
  </HeadingPairs>
  <TitlesOfParts>
    <vt:vector size="13" baseType="lpstr">
      <vt:lpstr>時裝</vt:lpstr>
      <vt:lpstr>Office 佈景主題</vt:lpstr>
      <vt:lpstr>性侵害暨性騷擾防治 性別知識搜查線</vt:lpstr>
      <vt:lpstr>今天你會知道</vt:lpstr>
      <vt:lpstr>小組討論</vt:lpstr>
      <vt:lpstr>PowerPoint 簡報</vt:lpstr>
      <vt:lpstr>性別平等教育法</vt:lpstr>
      <vt:lpstr>刑法（§10）</vt:lpstr>
      <vt:lpstr>PowerPoint 簡報</vt:lpstr>
      <vt:lpstr>刑法（§221）</vt:lpstr>
      <vt:lpstr>刑法（§227）</vt:lpstr>
      <vt:lpstr>性別平等教育法（性騷擾）</vt:lpstr>
      <vt:lpstr>性別平等教育法（性霸凌）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11</cp:revision>
  <dcterms:created xsi:type="dcterms:W3CDTF">2020-11-30T06:23:19Z</dcterms:created>
  <dcterms:modified xsi:type="dcterms:W3CDTF">2020-12-17T01:06:36Z</dcterms:modified>
</cp:coreProperties>
</file>