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2" r:id="rId2"/>
    <p:sldId id="263" r:id="rId3"/>
    <p:sldId id="256" r:id="rId4"/>
    <p:sldId id="294" r:id="rId5"/>
    <p:sldId id="274" r:id="rId6"/>
    <p:sldId id="350" r:id="rId7"/>
    <p:sldId id="352" r:id="rId8"/>
    <p:sldId id="314" r:id="rId9"/>
    <p:sldId id="327" r:id="rId10"/>
    <p:sldId id="324" r:id="rId11"/>
    <p:sldId id="315" r:id="rId12"/>
    <p:sldId id="336" r:id="rId13"/>
    <p:sldId id="337" r:id="rId14"/>
    <p:sldId id="339" r:id="rId15"/>
    <p:sldId id="326" r:id="rId16"/>
    <p:sldId id="281" r:id="rId17"/>
    <p:sldId id="290" r:id="rId18"/>
    <p:sldId id="340" r:id="rId19"/>
    <p:sldId id="341" r:id="rId20"/>
    <p:sldId id="342" r:id="rId21"/>
    <p:sldId id="330" r:id="rId22"/>
    <p:sldId id="331" r:id="rId23"/>
    <p:sldId id="344" r:id="rId24"/>
    <p:sldId id="360" r:id="rId25"/>
    <p:sldId id="358" r:id="rId26"/>
    <p:sldId id="357" r:id="rId27"/>
    <p:sldId id="359" r:id="rId28"/>
    <p:sldId id="311" r:id="rId29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87956" autoAdjust="0"/>
  </p:normalViewPr>
  <p:slideViewPr>
    <p:cSldViewPr snapToGrid="0">
      <p:cViewPr varScale="1">
        <p:scale>
          <a:sx n="68" d="100"/>
          <a:sy n="68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908"/>
    </p:cViewPr>
  </p:sorterViewPr>
  <p:notesViewPr>
    <p:cSldViewPr snapToGrid="0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306-3835-4E22-9BE3-36455350091B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C110-C39B-4F30-AAA5-6A77583B7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604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4C088-5623-442A-99A6-F43A9888141C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2F2C4-C4C5-4578-A72E-14652EB1F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5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97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4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17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37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全班問答。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2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全班問答。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71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18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世界人權宣言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的起草人，正中央為愛蓮娜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羅斯福女士，右上方為代表中華民國的張彭春先生。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※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愛蓮娜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羅斯福女士：英語名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 Eleanor Roosevelt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，她是美國政治人物，二戰後她出任美國首任駐聯合國大使，並主導起草了聯合國的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世界人權宣言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，她同時也是第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任美國總統羅斯福的妻子（取自：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https://goo.gl/kS21cs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※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張彭春先生：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年聯合國大會期間，任聯合國經濟及社會理事會中華民國代表。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月任聯合國安全理事會中華民國代表。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年任聯合國人權委員會副主席，參與起草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世界人權宣言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（取自：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https://goo.gl/sboKoJ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※</a:t>
            </a:r>
            <a:r>
              <a:rPr lang="zh-TW" altLang="en-US" dirty="0" smtClean="0"/>
              <a:t>聯合國：是一個由主權國家組成的政府間國際組織，致力於促進各國在國際法、國際安全、經濟發展、社會進步、人權、公民自由、政治自由、民主及實現持久世界和平方面的合作。聯合國成立於第二次世界大戰結束後的</a:t>
            </a:r>
            <a:r>
              <a:rPr lang="en-US" altLang="zh-TW" dirty="0" smtClean="0"/>
              <a:t>1945</a:t>
            </a:r>
            <a:r>
              <a:rPr lang="zh-TW" altLang="en-US" dirty="0" smtClean="0"/>
              <a:t>年，取代國際聯盟以阻止戰爭並為各國提供對話平臺（取自：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https://goo.gl/QRrsvR</a:t>
            </a:r>
            <a:r>
              <a:rPr lang="zh-TW" altLang="en-US" dirty="0" smtClean="0"/>
              <a:t>）。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835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圖片為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世界人權宣言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英文版。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87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每生一張學習單。參考答案如下：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受教權：第二十六條。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不受歧視的權利：第二條。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12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請老師根據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的宣言內容加以解釋。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1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本課程學習目標亦符合</a:t>
            </a:r>
            <a:r>
              <a:rPr lang="zh-TW" altLang="en-US" b="1" dirty="0" smtClean="0"/>
              <a:t>十二年國教的人權教育實質內涵：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J4  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了解世界人權宣言對人權的維護與保障。</a:t>
            </a:r>
            <a:endParaRPr lang="zh-TW" altLang="en-US" b="1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434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請老師根據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的宣言內容加以解釋。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03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530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教師可依教學時間決定每組學生討論的題目數量。請學生尋找猶太人失去哪些權利，分組討論後發表。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以下答案僅供參考（並非唯一的標準答案）：</a:t>
            </a:r>
            <a:endParaRPr lang="en-US" altLang="zh-TW" dirty="0" smtClean="0"/>
          </a:p>
          <a:p>
            <a:pPr marL="0" indent="0" algn="just">
              <a:lnSpc>
                <a:spcPts val="3500"/>
              </a:lnSpc>
              <a:spcBef>
                <a:spcPts val="1400"/>
              </a:spcBef>
              <a:buFont typeface="+mj-lt"/>
              <a:buNone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猶太人外出時，要穿有「六角星徽」的衣服。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→第一條「自由與平等的權利」、第二條「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不受歧視的權利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endParaRPr lang="en-US" altLang="zh-TW" sz="12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just" defTabSz="914400" rtl="0" eaLnBrk="1" fontAlgn="auto" latinLnBrk="0" hangingPunct="1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不准猶太人到娛樂或運動場所。→第一條「自由與平等的權利」、第十三條「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行動自由的權利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」、第二十四條「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休息與玩樂的權利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just" defTabSz="914400" rtl="0" eaLnBrk="1" fontAlgn="auto" latinLnBrk="0" hangingPunct="1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為了躲避德國納粹追捕，安妮全家藏在密室兩年。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→第一條「自由與平等的權利」、第十三條「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行動自由的權利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」、第二十五條「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健康生活與醫療的權利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」、第二十六條「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受教育的權利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just" defTabSz="914400" rtl="0" eaLnBrk="1" fontAlgn="auto" latinLnBrk="0" hangingPunct="1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一批批的猶太人被迫上車，準備前往集中營。→第一條「自由與平等的權利」、第九條「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沒有不公平的逮捕與關押的權利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」、第十三條「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行動自由的權利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just" defTabSz="914400" rtl="0" eaLnBrk="1" fontAlgn="auto" latinLnBrk="0" hangingPunct="1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猶太人要不斷勞動，但是卻沒有什麼東西可以吃。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→第一條「自由與平等的權利」、第二十四條「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休息與玩樂的權利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」、第二十五條「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健康生活與醫療的權利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just" defTabSz="914400" rtl="0" eaLnBrk="1" fontAlgn="auto" latinLnBrk="0" hangingPunct="1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很多猶太人在集中營遭到殺害。→第一條「自由與平等的權利」、第三條「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生存的權利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98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rgbClr val="FF0000"/>
                </a:solidFill>
              </a:rPr>
              <a:t>全班問答。</a:t>
            </a:r>
            <a:endParaRPr lang="zh-TW" alt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489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dirty="0" smtClean="0"/>
              <a:t>教師協助</a:t>
            </a:r>
            <a:r>
              <a:rPr lang="zh-TW" altLang="en-US" dirty="0" smtClean="0"/>
              <a:t>將學生成果（影片或照片）上傳至社群媒體（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IG</a:t>
            </a:r>
            <a:r>
              <a:rPr lang="zh-TW" altLang="en-US" dirty="0" smtClean="0"/>
              <a:t>等等</a:t>
            </a:r>
            <a:r>
              <a:rPr lang="zh-TW" altLang="en-US" dirty="0" smtClean="0"/>
              <a:t>）加以推廣，並將</a:t>
            </a:r>
            <a:r>
              <a:rPr lang="zh-TW" altLang="en-US" dirty="0" smtClean="0"/>
              <a:t>此成果上傳到各縣市人權輔導團指定平台（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世界人權日人權七十大步走</a:t>
            </a:r>
            <a:r>
              <a:rPr lang="en-US" altLang="zh-TW" dirty="0" smtClean="0"/>
              <a:t>-xx</a:t>
            </a:r>
            <a:r>
              <a:rPr lang="zh-TW" altLang="en-US" dirty="0" smtClean="0"/>
              <a:t>縣市），平台網址詳見各縣市公文、各縣市人權輔導團網頁。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dirty="0" smtClean="0"/>
              <a:t>請老師留意，學生成果（影片或照片）需有</a:t>
            </a:r>
            <a:r>
              <a:rPr lang="zh-TW" altLang="en-US" dirty="0" smtClean="0"/>
              <a:t>家長的「</a:t>
            </a:r>
            <a:r>
              <a:rPr lang="zh-TW" altLang="en-US" dirty="0" smtClean="0"/>
              <a:t>著作、影像使用權授權同意書」才能上傳。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0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拍攝影片或照片的範例。</a:t>
            </a:r>
            <a:endParaRPr lang="en-US" altLang="zh-TW" dirty="0" smtClean="0"/>
          </a:p>
          <a:p>
            <a:r>
              <a:rPr lang="zh-TW" altLang="en-US" dirty="0" smtClean="0"/>
              <a:t>點選「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」圖示即可連結倡議影片。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58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拍攝影片或照片的範例。</a:t>
            </a:r>
            <a:endParaRPr lang="en-US" altLang="zh-TW" dirty="0" smtClean="0"/>
          </a:p>
          <a:p>
            <a:r>
              <a:rPr lang="zh-TW" altLang="en-US" dirty="0" smtClean="0"/>
              <a:t>點選「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」圖示即可連結倡議影片。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936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拍攝影片或照片的範例。</a:t>
            </a:r>
            <a:endParaRPr lang="en-US" altLang="zh-TW" dirty="0" smtClean="0"/>
          </a:p>
          <a:p>
            <a:r>
              <a:rPr lang="zh-TW" altLang="en-US" dirty="0" smtClean="0"/>
              <a:t>點選「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」圖示即可連結倡議影片。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4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dirty="0" smtClean="0"/>
              <a:t>教師協助將學生成果（影片或照片）上傳至社群媒體（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IG</a:t>
            </a:r>
            <a:r>
              <a:rPr lang="zh-TW" altLang="en-US" dirty="0" smtClean="0"/>
              <a:t>等等）加以推廣，並將此成果上傳到各縣市人權輔導團指定平台（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世界人權日人權七十大步走</a:t>
            </a:r>
            <a:r>
              <a:rPr lang="en-US" altLang="zh-TW" dirty="0" smtClean="0"/>
              <a:t>-xx</a:t>
            </a:r>
            <a:r>
              <a:rPr lang="zh-TW" altLang="en-US" dirty="0" smtClean="0"/>
              <a:t>縣市），平台網址詳見各縣市公文、各縣市人權輔導團網頁。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dirty="0" smtClean="0"/>
              <a:t>請老師留意，學生成果（影片或照片）需有家長的「著作、影像使用權授權同意書」才能上傳。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77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參考答案：小朋友在學校接受教育。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28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參考答案：在白天，這些小朋友沒有讀書，卻在工作（被奴役的童工）。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5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全班問答。（此題無標準答案，學生回答合理即可）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參考答案：受教權很重要；因為教育可以讓我們的知識、態度、能力有所成長，對我們的生涯發展有幫助。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參考答案：不受奴役的權利很重要；因為不被當成奴隸，我們才能保有尊嚴，快樂生活。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5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全班問答，老師藉由圖片讓學生猜一猜，最後才公佈答案。（請不要直接告訴學生答案）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全班問答。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參考答案：不受歧視的權利很重要；因為不受歧視，才能讓我們過著有尊嚴的生活。（學生回答合理即可，無標準答案）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60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全班問答。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（學生回答合理即可，無標準答案）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43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全班問答。</a:t>
            </a:r>
            <a:endParaRPr lang="en-US" altLang="zh-TW" dirty="0" smtClean="0"/>
          </a:p>
          <a:p>
            <a:r>
              <a:rPr lang="zh-TW" altLang="en-US" dirty="0" smtClean="0"/>
              <a:t>六角星徽上的字為「猶太」之意。</a:t>
            </a:r>
            <a:endParaRPr lang="en-US" altLang="zh-TW" dirty="0" smtClean="0"/>
          </a:p>
          <a:p>
            <a:r>
              <a:rPr lang="zh-TW" altLang="en-US" dirty="0" smtClean="0"/>
              <a:t>本頁內文參考繪本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大樹也哭了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08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99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95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5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8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25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3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4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0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20000"/>
                <a:lumOff val="80000"/>
                <a:alpha val="90000"/>
              </a:schemeClr>
            </a:gs>
            <a:gs pos="15000">
              <a:schemeClr val="accent2">
                <a:lumMod val="5000"/>
                <a:lumOff val="9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62AB-9AC6-4D7D-9827-D71221ECB122}" type="datetimeFigureOut">
              <a:rPr lang="zh-TW" altLang="en-US" smtClean="0"/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8BD7-A307-4ADA-98A0-D617047561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7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z1B4hLeGnU" TargetMode="Externa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7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hyperlink" Target="https://www.youtube.com/watch?v=UOVXk15_jaI" TargetMode="Externa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9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hyperlink" Target="https://www.youtube.com/watch?v=uDQNvI2DbR0" TargetMode="Externa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>
          <a:xfrm>
            <a:off x="483403" y="6051105"/>
            <a:ext cx="6744154" cy="73353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世界人權日  國小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4-6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年級教學簡報</a:t>
            </a:r>
          </a:p>
          <a:p>
            <a:pPr algn="l">
              <a:lnSpc>
                <a:spcPts val="216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教育部國教署中央人權教育課程與教學輔導諮詢教師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輔導群製作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552864" y="469012"/>
            <a:ext cx="5706235" cy="5582093"/>
          </a:xfrm>
          <a:prstGeom prst="ellipse">
            <a:avLst/>
          </a:prstGeom>
          <a:solidFill>
            <a:schemeClr val="bg1"/>
          </a:solidFill>
          <a:ln w="1270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19201" y="1650531"/>
            <a:ext cx="4593334" cy="2913887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     </a:t>
            </a:r>
            <a:br>
              <a:rPr lang="en-US" altLang="zh-TW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1975" y="1631079"/>
            <a:ext cx="4727785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80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</a:p>
          <a:p>
            <a:pPr algn="ctr"/>
            <a:r>
              <a:rPr lang="zh-TW" altLang="en-US" sz="115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11500" b="1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952137" y="3092757"/>
            <a:ext cx="2816858" cy="2731314"/>
            <a:chOff x="594641" y="2304796"/>
            <a:chExt cx="3712345" cy="3555363"/>
          </a:xfrm>
        </p:grpSpPr>
        <p:sp>
          <p:nvSpPr>
            <p:cNvPr id="11" name="橢圓 10"/>
            <p:cNvSpPr/>
            <p:nvPr/>
          </p:nvSpPr>
          <p:spPr>
            <a:xfrm>
              <a:off x="594641" y="2304796"/>
              <a:ext cx="3712345" cy="3555363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3197">
              <a:off x="1121753" y="3009435"/>
              <a:ext cx="2723045" cy="2055136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483403" y="2510137"/>
            <a:ext cx="3447701" cy="3309182"/>
            <a:chOff x="8900320" y="3540643"/>
            <a:chExt cx="2806127" cy="2707758"/>
          </a:xfrm>
        </p:grpSpPr>
        <p:sp>
          <p:nvSpPr>
            <p:cNvPr id="4" name="橢圓 3"/>
            <p:cNvSpPr/>
            <p:nvPr/>
          </p:nvSpPr>
          <p:spPr>
            <a:xfrm>
              <a:off x="8900320" y="3540643"/>
              <a:ext cx="2806127" cy="2707758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3043">
              <a:off x="9476296" y="3889290"/>
              <a:ext cx="1645216" cy="1993914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3855480" y="728465"/>
            <a:ext cx="5131192" cy="4883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910832"/>
              </a:avLst>
            </a:prstTxWarp>
            <a:spAutoFit/>
          </a:bodyPr>
          <a:lstStyle/>
          <a:p>
            <a:pPr algn="ctr"/>
            <a:r>
              <a:rPr lang="en-US" altLang="zh-TW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SINCE   1948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18896"/>
              </p:ext>
            </p:extLst>
          </p:nvPr>
        </p:nvGraphicFramePr>
        <p:xfrm>
          <a:off x="861236" y="1414132"/>
          <a:ext cx="10729043" cy="449757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72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7994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標題 1"/>
          <p:cNvSpPr>
            <a:spLocks noGrp="1"/>
          </p:cNvSpPr>
          <p:nvPr>
            <p:ph type="ctrTitle"/>
          </p:nvPr>
        </p:nvSpPr>
        <p:spPr>
          <a:xfrm>
            <a:off x="775346" y="373856"/>
            <a:ext cx="1085339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讓我們從「猶太人」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的遭遇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說起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775346" y="3224082"/>
            <a:ext cx="7943352" cy="25497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安妮是當時的猶太人，為了躲避德國納粹追捕，她們全家藏在密室兩年。在她寫的日記裡，提到了猶太人當時的不幸遭遇。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775346" y="1600053"/>
            <a:ext cx="10846161" cy="13124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不但如此，第二次世界大戰（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-1945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）期間，德國納粹甚至祕密進行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大量殺害猶太人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的計畫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189228" y="5998712"/>
            <a:ext cx="466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本頁圖片出自：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安妮日記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漫畫版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】》</a:t>
            </a:r>
          </a:p>
          <a:p>
            <a:pPr algn="r">
              <a:defRPr/>
            </a:pP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：安妮．法蘭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：阿里．福爾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曼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者：大衛．波隆斯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：愛米粒出版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8853488" y="3083442"/>
            <a:ext cx="2775247" cy="3561602"/>
            <a:chOff x="764975" y="3923577"/>
            <a:chExt cx="1823682" cy="2535574"/>
          </a:xfrm>
        </p:grpSpPr>
        <p:sp>
          <p:nvSpPr>
            <p:cNvPr id="28" name="矩形 27"/>
            <p:cNvSpPr/>
            <p:nvPr/>
          </p:nvSpPr>
          <p:spPr>
            <a:xfrm>
              <a:off x="764975" y="3923577"/>
              <a:ext cx="1823682" cy="253557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50" y="3962606"/>
              <a:ext cx="1638549" cy="2457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86445" y="893668"/>
            <a:ext cx="11166159" cy="5288911"/>
            <a:chOff x="607711" y="606588"/>
            <a:chExt cx="11166159" cy="5288911"/>
          </a:xfrm>
        </p:grpSpPr>
        <p:sp>
          <p:nvSpPr>
            <p:cNvPr id="27" name="標題 1"/>
            <p:cNvSpPr txBox="1">
              <a:spLocks/>
            </p:cNvSpPr>
            <p:nvPr/>
          </p:nvSpPr>
          <p:spPr>
            <a:xfrm>
              <a:off x="4119906" y="4766981"/>
              <a:ext cx="7436868" cy="112851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ts val="4000"/>
                </a:lnSpc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只要發現哪裡有猶太人，德國納粹就會派人抓走他們。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169315" y="606588"/>
              <a:ext cx="7459605" cy="3901617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607711" y="1045467"/>
              <a:ext cx="2572747" cy="3462738"/>
              <a:chOff x="764975" y="3923577"/>
              <a:chExt cx="1823682" cy="253557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64975" y="3923577"/>
                <a:ext cx="1823682" cy="2535574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250" y="3962606"/>
                <a:ext cx="1638549" cy="2457516"/>
              </a:xfrm>
              <a:prstGeom prst="rect">
                <a:avLst/>
              </a:prstGeom>
            </p:spPr>
          </p:pic>
        </p:grpSp>
        <p:sp>
          <p:nvSpPr>
            <p:cNvPr id="3" name="直線圖說文字 2 (加上強調線) 2"/>
            <p:cNvSpPr/>
            <p:nvPr/>
          </p:nvSpPr>
          <p:spPr>
            <a:xfrm>
              <a:off x="4336044" y="606588"/>
              <a:ext cx="7437826" cy="523068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2037"/>
                <a:gd name="adj5" fmla="val 38099"/>
                <a:gd name="adj6" fmla="val -26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07711" y="4753817"/>
              <a:ext cx="30292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本頁圖片均出自：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安妮日記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漫畫版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】》</a:t>
              </a: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：安妮．法蘭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：阿里．福爾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曼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者：大衛．波隆斯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</a:t>
              </a:r>
              <a:endPara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出版社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：愛米粒出版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有限公司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089" y="695497"/>
              <a:ext cx="7338055" cy="3723798"/>
            </a:xfrm>
            <a:prstGeom prst="rect">
              <a:avLst/>
            </a:prstGeom>
            <a:ln w="19050" cap="sq">
              <a:solidFill>
                <a:schemeClr val="tx1"/>
              </a:solidFill>
              <a:prstDash val="solid"/>
              <a:miter lim="8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64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86445" y="893668"/>
            <a:ext cx="11166159" cy="5275747"/>
            <a:chOff x="607711" y="606588"/>
            <a:chExt cx="11166159" cy="5275747"/>
          </a:xfrm>
        </p:grpSpPr>
        <p:sp>
          <p:nvSpPr>
            <p:cNvPr id="9" name="矩形 8"/>
            <p:cNvSpPr/>
            <p:nvPr/>
          </p:nvSpPr>
          <p:spPr>
            <a:xfrm>
              <a:off x="4169315" y="606588"/>
              <a:ext cx="7459605" cy="3901617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607711" y="1045467"/>
              <a:ext cx="2572747" cy="3462738"/>
              <a:chOff x="764975" y="3923577"/>
              <a:chExt cx="1823682" cy="253557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64975" y="3923577"/>
                <a:ext cx="1823682" cy="2535574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250" y="3962606"/>
                <a:ext cx="1638549" cy="2457516"/>
              </a:xfrm>
              <a:prstGeom prst="rect">
                <a:avLst/>
              </a:prstGeom>
            </p:spPr>
          </p:pic>
        </p:grpSp>
        <p:sp>
          <p:nvSpPr>
            <p:cNvPr id="3" name="直線圖說文字 2 (加上強調線) 2"/>
            <p:cNvSpPr/>
            <p:nvPr/>
          </p:nvSpPr>
          <p:spPr>
            <a:xfrm>
              <a:off x="4336044" y="606588"/>
              <a:ext cx="7437826" cy="523068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2037"/>
                <a:gd name="adj5" fmla="val 38099"/>
                <a:gd name="adj6" fmla="val -26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07711" y="4753817"/>
              <a:ext cx="30292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本頁圖片均出自：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安妮日記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漫畫版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】》</a:t>
              </a: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：安妮．法蘭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：阿里．福爾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曼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者：大衛．波隆斯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</a:t>
              </a:r>
              <a:endPara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出版社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：愛米粒出版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有限公司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標題 1"/>
            <p:cNvSpPr txBox="1">
              <a:spLocks/>
            </p:cNvSpPr>
            <p:nvPr/>
          </p:nvSpPr>
          <p:spPr>
            <a:xfrm>
              <a:off x="4119906" y="4753817"/>
              <a:ext cx="7558420" cy="112851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ts val="4000"/>
                </a:lnSpc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不分男女老幼，一批批的猶太人被迫上車，準備前往集中營。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0" y="984733"/>
            <a:ext cx="7265761" cy="3719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74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86445" y="893668"/>
            <a:ext cx="11166159" cy="5347558"/>
            <a:chOff x="607711" y="606588"/>
            <a:chExt cx="11166159" cy="5347558"/>
          </a:xfrm>
        </p:grpSpPr>
        <p:sp>
          <p:nvSpPr>
            <p:cNvPr id="9" name="矩形 8"/>
            <p:cNvSpPr/>
            <p:nvPr/>
          </p:nvSpPr>
          <p:spPr>
            <a:xfrm>
              <a:off x="4169315" y="606588"/>
              <a:ext cx="7459605" cy="3901617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607711" y="1045467"/>
              <a:ext cx="2572747" cy="3462738"/>
              <a:chOff x="764975" y="3923577"/>
              <a:chExt cx="1823682" cy="253557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64975" y="3923577"/>
                <a:ext cx="1823682" cy="2535574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3" name="圖片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250" y="3962606"/>
                <a:ext cx="1638549" cy="2457516"/>
              </a:xfrm>
              <a:prstGeom prst="rect">
                <a:avLst/>
              </a:prstGeom>
            </p:spPr>
          </p:pic>
        </p:grpSp>
        <p:sp>
          <p:nvSpPr>
            <p:cNvPr id="3" name="直線圖說文字 2 (加上強調線) 2"/>
            <p:cNvSpPr/>
            <p:nvPr/>
          </p:nvSpPr>
          <p:spPr>
            <a:xfrm>
              <a:off x="4336044" y="606588"/>
              <a:ext cx="7437826" cy="523068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2037"/>
                <a:gd name="adj5" fmla="val 38099"/>
                <a:gd name="adj6" fmla="val -26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07711" y="4753817"/>
              <a:ext cx="2793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本頁圖片（不含動畫）均出自：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安妮日記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漫畫版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】》</a:t>
              </a: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：安妮．法蘭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：阿里．福爾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曼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者：大衛．波隆斯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</a:t>
              </a:r>
              <a:endPara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出版社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：愛米粒出版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有限公司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標題 1"/>
            <p:cNvSpPr txBox="1">
              <a:spLocks/>
            </p:cNvSpPr>
            <p:nvPr/>
          </p:nvSpPr>
          <p:spPr>
            <a:xfrm>
              <a:off x="4119907" y="4753817"/>
              <a:ext cx="7558420" cy="112851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ts val="4000"/>
                </a:lnSpc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不分男女老幼，這些猶太人全被載往集中營。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9" y="925012"/>
            <a:ext cx="7404124" cy="383892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1950252" y="648056"/>
            <a:ext cx="9657402" cy="2629669"/>
            <a:chOff x="1971519" y="4102200"/>
            <a:chExt cx="9657402" cy="2629669"/>
          </a:xfrm>
        </p:grpSpPr>
        <p:grpSp>
          <p:nvGrpSpPr>
            <p:cNvPr id="14" name="群組 13"/>
            <p:cNvGrpSpPr/>
            <p:nvPr/>
          </p:nvGrpSpPr>
          <p:grpSpPr>
            <a:xfrm>
              <a:off x="1971519" y="4102200"/>
              <a:ext cx="9657402" cy="2629669"/>
              <a:chOff x="289046" y="3333820"/>
              <a:chExt cx="9657402" cy="2629669"/>
            </a:xfrm>
          </p:grpSpPr>
          <p:sp>
            <p:nvSpPr>
              <p:cNvPr id="18" name="標題 1"/>
              <p:cNvSpPr txBox="1">
                <a:spLocks/>
              </p:cNvSpPr>
              <p:nvPr/>
            </p:nvSpPr>
            <p:spPr>
              <a:xfrm>
                <a:off x="289046" y="3333820"/>
                <a:ext cx="9048249" cy="2629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ts val="5500"/>
                  </a:lnSpc>
                </a:pPr>
                <a:endParaRPr lang="zh-TW" alt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矩形圖說文字 18"/>
              <p:cNvSpPr/>
              <p:nvPr/>
            </p:nvSpPr>
            <p:spPr>
              <a:xfrm>
                <a:off x="5132930" y="3580336"/>
                <a:ext cx="4813518" cy="1680078"/>
              </a:xfrm>
              <a:prstGeom prst="wedgeRectCallout">
                <a:avLst>
                  <a:gd name="adj1" fmla="val -60372"/>
                  <a:gd name="adj2" fmla="val -256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你覺得猶太人會有</a:t>
                </a:r>
                <a:endParaRPr lang="en-US" altLang="zh-TW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4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什麼感受？</a:t>
                </a:r>
                <a:endParaRPr lang="en-US" altLang="zh-TW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219262" y="4423814"/>
              <a:ext cx="1808143" cy="1716050"/>
              <a:chOff x="623128" y="401870"/>
              <a:chExt cx="1808143" cy="1716050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623128" y="401870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435" y="720919"/>
                <a:ext cx="1174798" cy="10779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42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586445" y="435935"/>
            <a:ext cx="11166159" cy="5986129"/>
            <a:chOff x="607711" y="148855"/>
            <a:chExt cx="11166159" cy="5986129"/>
          </a:xfrm>
        </p:grpSpPr>
        <p:sp>
          <p:nvSpPr>
            <p:cNvPr id="31" name="矩形 30"/>
            <p:cNvSpPr/>
            <p:nvPr/>
          </p:nvSpPr>
          <p:spPr>
            <a:xfrm>
              <a:off x="4169315" y="148855"/>
              <a:ext cx="4389895" cy="598612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607711" y="1045467"/>
              <a:ext cx="2572747" cy="3462738"/>
              <a:chOff x="764975" y="3923577"/>
              <a:chExt cx="1823682" cy="253557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64975" y="3923577"/>
                <a:ext cx="1823682" cy="2535574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38" name="圖片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250" y="3962606"/>
                <a:ext cx="1638549" cy="2457516"/>
              </a:xfrm>
              <a:prstGeom prst="rect">
                <a:avLst/>
              </a:prstGeom>
            </p:spPr>
          </p:pic>
        </p:grpSp>
        <p:sp>
          <p:nvSpPr>
            <p:cNvPr id="34" name="直線圖說文字 2 (加上強調線) 33"/>
            <p:cNvSpPr/>
            <p:nvPr/>
          </p:nvSpPr>
          <p:spPr>
            <a:xfrm>
              <a:off x="4336044" y="606588"/>
              <a:ext cx="7437826" cy="523068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2037"/>
                <a:gd name="adj5" fmla="val 38099"/>
                <a:gd name="adj6" fmla="val -26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07711" y="4753817"/>
              <a:ext cx="2824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本頁圖片（不含動畫）均出自：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安妮日記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漫畫版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】》</a:t>
              </a: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：安妮．法蘭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：阿里．福爾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曼</a:t>
              </a:r>
              <a:endPara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者：大衛．波隆斯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</a:t>
              </a:r>
              <a:endPara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出版社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：愛米粒出版</a:t>
              </a: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有限公司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85" y="527332"/>
            <a:ext cx="4236081" cy="58107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9" name="標題 1"/>
          <p:cNvSpPr txBox="1">
            <a:spLocks/>
          </p:cNvSpPr>
          <p:nvPr/>
        </p:nvSpPr>
        <p:spPr>
          <a:xfrm>
            <a:off x="8786533" y="468137"/>
            <a:ext cx="3072397" cy="2848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在集中營裡，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猶太人要不斷勞動，但是卻沒有什麼東西可以吃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8786533" y="3840175"/>
            <a:ext cx="3072397" cy="23545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有很多猶太人在集中營遭到殺害，甚至被毒氣毒死。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258762" y="443131"/>
            <a:ext cx="7549858" cy="2257689"/>
            <a:chOff x="988086" y="2465812"/>
            <a:chExt cx="7549858" cy="2290491"/>
          </a:xfrm>
        </p:grpSpPr>
        <p:sp>
          <p:nvSpPr>
            <p:cNvPr id="50" name="矩形圖說文字 49"/>
            <p:cNvSpPr/>
            <p:nvPr/>
          </p:nvSpPr>
          <p:spPr>
            <a:xfrm>
              <a:off x="3700130" y="2465812"/>
              <a:ext cx="4837814" cy="2290491"/>
            </a:xfrm>
            <a:prstGeom prst="wedgeRectCallout">
              <a:avLst>
                <a:gd name="adj1" fmla="val -59685"/>
                <a:gd name="adj2" fmla="val 674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如果你是猶太人，</a:t>
              </a:r>
              <a:endPara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你會想跟德國納粹 </a:t>
              </a:r>
              <a:endPara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說什麼？</a:t>
              </a:r>
              <a:endPara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988086" y="2767224"/>
              <a:ext cx="1808143" cy="1716050"/>
              <a:chOff x="482567" y="505252"/>
              <a:chExt cx="1808143" cy="1716050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482567" y="505252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239" y="824301"/>
                <a:ext cx="1174798" cy="1077951"/>
              </a:xfrm>
              <a:prstGeom prst="rect">
                <a:avLst/>
              </a:prstGeom>
            </p:spPr>
          </p:pic>
        </p:grpSp>
      </p:grpSp>
      <p:grpSp>
        <p:nvGrpSpPr>
          <p:cNvPr id="4" name="群組 3"/>
          <p:cNvGrpSpPr/>
          <p:nvPr/>
        </p:nvGrpSpPr>
        <p:grpSpPr>
          <a:xfrm>
            <a:off x="4256382" y="2700820"/>
            <a:ext cx="7552238" cy="2258304"/>
            <a:chOff x="4257231" y="442516"/>
            <a:chExt cx="7567752" cy="2258304"/>
          </a:xfrm>
        </p:grpSpPr>
        <p:sp>
          <p:nvSpPr>
            <p:cNvPr id="19" name="矩形圖說文字 18"/>
            <p:cNvSpPr/>
            <p:nvPr/>
          </p:nvSpPr>
          <p:spPr>
            <a:xfrm>
              <a:off x="6971658" y="442516"/>
              <a:ext cx="4853325" cy="2258304"/>
            </a:xfrm>
            <a:prstGeom prst="wedgeRectCallout">
              <a:avLst>
                <a:gd name="adj1" fmla="val -59222"/>
                <a:gd name="adj2" fmla="val 62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人真的可以這樣被  </a:t>
              </a:r>
              <a:endPara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對待嗎？</a:t>
              </a:r>
              <a:endPara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你的理由是什麼？</a:t>
              </a:r>
              <a:endPara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4257231" y="723846"/>
              <a:ext cx="1808143" cy="1716050"/>
              <a:chOff x="2464760" y="456033"/>
              <a:chExt cx="1808143" cy="1716050"/>
            </a:xfrm>
          </p:grpSpPr>
          <p:sp>
            <p:nvSpPr>
              <p:cNvPr id="20" name="橢圓 19"/>
              <p:cNvSpPr/>
              <p:nvPr/>
            </p:nvSpPr>
            <p:spPr>
              <a:xfrm>
                <a:off x="2464760" y="456033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432" y="761567"/>
                <a:ext cx="1174798" cy="10779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10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435"/>
              </p:ext>
            </p:extLst>
          </p:nvPr>
        </p:nvGraphicFramePr>
        <p:xfrm>
          <a:off x="692358" y="1485900"/>
          <a:ext cx="10737731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737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群組 19"/>
          <p:cNvGrpSpPr>
            <a:grpSpLocks noChangeAspect="1"/>
          </p:cNvGrpSpPr>
          <p:nvPr/>
        </p:nvGrpSpPr>
        <p:grpSpPr>
          <a:xfrm>
            <a:off x="8098350" y="2903093"/>
            <a:ext cx="2187524" cy="2074940"/>
            <a:chOff x="8504987" y="3390602"/>
            <a:chExt cx="2939502" cy="2870791"/>
          </a:xfrm>
        </p:grpSpPr>
        <p:sp>
          <p:nvSpPr>
            <p:cNvPr id="21" name="橢圓 20"/>
            <p:cNvSpPr/>
            <p:nvPr/>
          </p:nvSpPr>
          <p:spPr>
            <a:xfrm>
              <a:off x="8504987" y="3390602"/>
              <a:ext cx="2939502" cy="2870791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100" y="3835400"/>
              <a:ext cx="1866900" cy="1981200"/>
            </a:xfrm>
            <a:prstGeom prst="rect">
              <a:avLst/>
            </a:prstGeom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576700" y="1730104"/>
            <a:ext cx="6284180" cy="29942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第二次世界大戰（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1939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-1945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）短短七年，除了有將近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六百萬猶太人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慘遭殺害外，更有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幾千萬人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死於戰禍。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76699" y="461866"/>
            <a:ext cx="10853390" cy="872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戰爭的可怕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9009680" y="2319346"/>
            <a:ext cx="2124079" cy="2015600"/>
            <a:chOff x="1326106" y="4205440"/>
            <a:chExt cx="2124079" cy="2015600"/>
          </a:xfrm>
        </p:grpSpPr>
        <p:sp>
          <p:nvSpPr>
            <p:cNvPr id="37" name="橢圓 36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grpSp>
        <p:nvGrpSpPr>
          <p:cNvPr id="39" name="群組 38"/>
          <p:cNvGrpSpPr/>
          <p:nvPr/>
        </p:nvGrpSpPr>
        <p:grpSpPr>
          <a:xfrm>
            <a:off x="7307275" y="2325082"/>
            <a:ext cx="2124079" cy="2015600"/>
            <a:chOff x="1326106" y="4205440"/>
            <a:chExt cx="2124079" cy="2015600"/>
          </a:xfrm>
        </p:grpSpPr>
        <p:sp>
          <p:nvSpPr>
            <p:cNvPr id="40" name="橢圓 39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9630840" y="3635708"/>
            <a:ext cx="2124079" cy="2015600"/>
            <a:chOff x="1326106" y="4205440"/>
            <a:chExt cx="2124079" cy="2015600"/>
          </a:xfrm>
        </p:grpSpPr>
        <p:sp>
          <p:nvSpPr>
            <p:cNvPr id="49" name="橢圓 48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grpSp>
        <p:nvGrpSpPr>
          <p:cNvPr id="42" name="群組 41"/>
          <p:cNvGrpSpPr/>
          <p:nvPr/>
        </p:nvGrpSpPr>
        <p:grpSpPr>
          <a:xfrm>
            <a:off x="8025279" y="3684526"/>
            <a:ext cx="2124079" cy="2015600"/>
            <a:chOff x="1326106" y="4205440"/>
            <a:chExt cx="2124079" cy="2015600"/>
          </a:xfrm>
        </p:grpSpPr>
        <p:sp>
          <p:nvSpPr>
            <p:cNvPr id="43" name="橢圓 42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grpSp>
        <p:nvGrpSpPr>
          <p:cNvPr id="45" name="群組 44"/>
          <p:cNvGrpSpPr/>
          <p:nvPr/>
        </p:nvGrpSpPr>
        <p:grpSpPr>
          <a:xfrm>
            <a:off x="6338159" y="3684526"/>
            <a:ext cx="2124079" cy="2015600"/>
            <a:chOff x="1326106" y="4205440"/>
            <a:chExt cx="2124079" cy="2015600"/>
          </a:xfrm>
        </p:grpSpPr>
        <p:sp>
          <p:nvSpPr>
            <p:cNvPr id="46" name="橢圓 45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8213775" y="984795"/>
            <a:ext cx="2124079" cy="2015600"/>
            <a:chOff x="1326106" y="4205440"/>
            <a:chExt cx="2124079" cy="2015600"/>
          </a:xfrm>
        </p:grpSpPr>
        <p:sp>
          <p:nvSpPr>
            <p:cNvPr id="34" name="橢圓 33"/>
            <p:cNvSpPr/>
            <p:nvPr/>
          </p:nvSpPr>
          <p:spPr>
            <a:xfrm>
              <a:off x="1326106" y="4205440"/>
              <a:ext cx="2124079" cy="2015600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370" y="4609133"/>
              <a:ext cx="1239552" cy="1208215"/>
            </a:xfrm>
            <a:prstGeom prst="rect">
              <a:avLst/>
            </a:prstGeom>
          </p:spPr>
        </p:pic>
      </p:grpSp>
      <p:sp>
        <p:nvSpPr>
          <p:cNvPr id="51" name="文字方塊 50"/>
          <p:cNvSpPr txBox="1"/>
          <p:nvPr/>
        </p:nvSpPr>
        <p:spPr>
          <a:xfrm>
            <a:off x="8629879" y="5228091"/>
            <a:ext cx="2610288" cy="27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圖片出自：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https://goo.gl/UYojpc</a:t>
            </a:r>
          </a:p>
        </p:txBody>
      </p:sp>
    </p:spTree>
    <p:extLst>
      <p:ext uri="{BB962C8B-B14F-4D97-AF65-F5344CB8AC3E}">
        <p14:creationId xmlns:p14="http://schemas.microsoft.com/office/powerpoint/2010/main" val="38578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4366"/>
              </p:ext>
            </p:extLst>
          </p:nvPr>
        </p:nvGraphicFramePr>
        <p:xfrm>
          <a:off x="692358" y="1485900"/>
          <a:ext cx="10737731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737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576699" y="1673229"/>
            <a:ext cx="6467737" cy="26010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第二次世界大戰結束，聯合國成立。之前太多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人悲慘的遭遇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不禁讓大家開始思考，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人與人之間應該怎麼對待彼此？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582558" y="1799228"/>
            <a:ext cx="3847531" cy="3780692"/>
            <a:chOff x="6700156" y="1613778"/>
            <a:chExt cx="4704444" cy="4787022"/>
          </a:xfrm>
        </p:grpSpPr>
        <p:grpSp>
          <p:nvGrpSpPr>
            <p:cNvPr id="15" name="群組 14"/>
            <p:cNvGrpSpPr/>
            <p:nvPr/>
          </p:nvGrpSpPr>
          <p:grpSpPr>
            <a:xfrm>
              <a:off x="6700156" y="1613778"/>
              <a:ext cx="4704444" cy="4787022"/>
              <a:chOff x="7500257" y="2032439"/>
              <a:chExt cx="4014976" cy="413976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7500257" y="2032439"/>
                <a:ext cx="4014976" cy="4139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8229" y="2122714"/>
                <a:ext cx="3831771" cy="3962400"/>
              </a:xfrm>
              <a:prstGeom prst="rect">
                <a:avLst/>
              </a:prstGeom>
            </p:spPr>
          </p:pic>
        </p:grpSp>
        <p:sp>
          <p:nvSpPr>
            <p:cNvPr id="8" name="文字方塊 7"/>
            <p:cNvSpPr txBox="1"/>
            <p:nvPr/>
          </p:nvSpPr>
          <p:spPr>
            <a:xfrm>
              <a:off x="8230084" y="5999720"/>
              <a:ext cx="3074647" cy="35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>
                  <a:solidFill>
                    <a:schemeClr val="bg1">
                      <a:lumMod val="8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https://goo.gl/sVdcdL</a:t>
              </a:r>
              <a:endParaRPr lang="zh-TW" altLang="en-US" sz="12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標題 1"/>
          <p:cNvSpPr>
            <a:spLocks noGrp="1"/>
          </p:cNvSpPr>
          <p:nvPr>
            <p:ph type="ctrTitle"/>
          </p:nvPr>
        </p:nvSpPr>
        <p:spPr>
          <a:xfrm>
            <a:off x="576699" y="461866"/>
            <a:ext cx="1085339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聯合國的努力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76698" y="4432269"/>
            <a:ext cx="6467737" cy="12327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於是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愛蓮娜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羅斯福帶領著各國成員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，共同討論這個困難問題。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16488"/>
              </p:ext>
            </p:extLst>
          </p:nvPr>
        </p:nvGraphicFramePr>
        <p:xfrm>
          <a:off x="692358" y="1485900"/>
          <a:ext cx="10511613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511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350875" y="461866"/>
            <a:ext cx="1081105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02910" y="1671962"/>
            <a:ext cx="6467737" cy="25704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為了要解決這個困難的問題，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1948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日，聯合國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，清楚說明每個人都有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條權利。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479678" y="1746390"/>
            <a:ext cx="3743781" cy="4694755"/>
            <a:chOff x="6908800" y="1485900"/>
            <a:chExt cx="4439502" cy="5126047"/>
          </a:xfrm>
        </p:grpSpPr>
        <p:grpSp>
          <p:nvGrpSpPr>
            <p:cNvPr id="3" name="群組 2"/>
            <p:cNvGrpSpPr/>
            <p:nvPr/>
          </p:nvGrpSpPr>
          <p:grpSpPr>
            <a:xfrm>
              <a:off x="6908800" y="1485900"/>
              <a:ext cx="4389070" cy="5051458"/>
              <a:chOff x="8367768" y="2337238"/>
              <a:chExt cx="3207570" cy="42454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367768" y="2337238"/>
                <a:ext cx="3207570" cy="4245428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8353" y="2466052"/>
                <a:ext cx="2946400" cy="3987800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7" name="文字方塊 6"/>
            <p:cNvSpPr txBox="1"/>
            <p:nvPr/>
          </p:nvSpPr>
          <p:spPr>
            <a:xfrm>
              <a:off x="8215094" y="6309501"/>
              <a:ext cx="3133208" cy="30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https://goo.gl/4N8bSs</a:t>
              </a:r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602911" y="4403588"/>
            <a:ext cx="6467737" cy="14974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條權利受到保護，人與人之間就能彼此尊重，減少衝突。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6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82533"/>
              </p:ext>
            </p:extLst>
          </p:nvPr>
        </p:nvGraphicFramePr>
        <p:xfrm>
          <a:off x="692358" y="1485900"/>
          <a:ext cx="10684479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684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j-cs"/>
                        </a:rPr>
                        <a:t>              </a:t>
                      </a:r>
                      <a:endParaRPr lang="zh-TW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613543" y="1629200"/>
            <a:ext cx="10858985" cy="13513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的由來之後，請每個人拿一份學習單。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508002" y="5178056"/>
            <a:ext cx="4114800" cy="1307920"/>
            <a:chOff x="7869509" y="5103628"/>
            <a:chExt cx="4114800" cy="1307920"/>
          </a:xfrm>
        </p:grpSpPr>
        <p:grpSp>
          <p:nvGrpSpPr>
            <p:cNvPr id="12" name="群組 11"/>
            <p:cNvGrpSpPr/>
            <p:nvPr/>
          </p:nvGrpSpPr>
          <p:grpSpPr>
            <a:xfrm>
              <a:off x="7869509" y="5103629"/>
              <a:ext cx="2743200" cy="1307919"/>
              <a:chOff x="6262577" y="5146044"/>
              <a:chExt cx="2743200" cy="1307919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7634177" y="5146044"/>
                <a:ext cx="1371600" cy="13079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圈出答案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6262577" y="5146044"/>
                <a:ext cx="1371600" cy="13079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拿學習單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5" name="橢圓 44"/>
            <p:cNvSpPr/>
            <p:nvPr/>
          </p:nvSpPr>
          <p:spPr>
            <a:xfrm>
              <a:off x="10612709" y="5103628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念出宣言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標題 1"/>
          <p:cNvSpPr txBox="1">
            <a:spLocks/>
          </p:cNvSpPr>
          <p:nvPr/>
        </p:nvSpPr>
        <p:spPr>
          <a:xfrm>
            <a:off x="613544" y="3055251"/>
            <a:ext cx="10858985" cy="19734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找一找，我們之前提到的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受教權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不受歧視的權利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，分別是宣言裡面的哪一條呢？請圈出來，並念出內容。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ctrTitle"/>
          </p:nvPr>
        </p:nvSpPr>
        <p:spPr>
          <a:xfrm>
            <a:off x="350875" y="461866"/>
            <a:ext cx="1081105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82382"/>
              </p:ext>
            </p:extLst>
          </p:nvPr>
        </p:nvGraphicFramePr>
        <p:xfrm>
          <a:off x="692359" y="1485900"/>
          <a:ext cx="10282051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28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endParaRPr lang="zh-TW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400397" y="1674144"/>
            <a:ext cx="10858985" cy="6884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中，還有其他的權利也很重要喔！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13543" y="2633699"/>
            <a:ext cx="10858985" cy="709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第一條：自由與平等的權利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13543" y="3724537"/>
            <a:ext cx="8606656" cy="6740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第三條：生存的權利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588699" y="2443867"/>
            <a:ext cx="1911785" cy="1797775"/>
            <a:chOff x="9560745" y="1452356"/>
            <a:chExt cx="1911785" cy="1797775"/>
          </a:xfrm>
        </p:grpSpPr>
        <p:sp>
          <p:nvSpPr>
            <p:cNvPr id="27" name="橢圓 26"/>
            <p:cNvSpPr/>
            <p:nvPr/>
          </p:nvSpPr>
          <p:spPr>
            <a:xfrm>
              <a:off x="9560745" y="1452356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1213" y="1807646"/>
              <a:ext cx="1190848" cy="1169361"/>
            </a:xfrm>
            <a:prstGeom prst="rect">
              <a:avLst/>
            </a:prstGeom>
          </p:spPr>
        </p:pic>
      </p:grpSp>
      <p:sp>
        <p:nvSpPr>
          <p:cNvPr id="14" name="標題 1"/>
          <p:cNvSpPr>
            <a:spLocks noGrp="1"/>
          </p:cNvSpPr>
          <p:nvPr>
            <p:ph type="ctrTitle"/>
          </p:nvPr>
        </p:nvSpPr>
        <p:spPr>
          <a:xfrm>
            <a:off x="350875" y="461866"/>
            <a:ext cx="1081105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13544" y="4780349"/>
            <a:ext cx="1085898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第九條：沒有不公平的逮捕與關押的權利。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9588699" y="4267855"/>
            <a:ext cx="1911785" cy="1797775"/>
            <a:chOff x="6681762" y="4419873"/>
            <a:chExt cx="1911785" cy="1797775"/>
          </a:xfrm>
        </p:grpSpPr>
        <p:sp>
          <p:nvSpPr>
            <p:cNvPr id="15" name="橢圓 14"/>
            <p:cNvSpPr/>
            <p:nvPr/>
          </p:nvSpPr>
          <p:spPr>
            <a:xfrm>
              <a:off x="6681762" y="4419873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27666">
              <a:off x="7093068" y="4696067"/>
              <a:ext cx="1145088" cy="1288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6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77772"/>
              </p:ext>
            </p:extLst>
          </p:nvPr>
        </p:nvGraphicFramePr>
        <p:xfrm>
          <a:off x="1199496" y="1097407"/>
          <a:ext cx="9839030" cy="4006556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9839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163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zh-TW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1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認識聯合國</a:t>
                      </a: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世界人權宣言</a:t>
                      </a: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的由來</a:t>
                      </a:r>
                      <a:r>
                        <a:rPr lang="zh-TW" altLang="en-US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zh-TW" sz="3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1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體會</a:t>
                      </a: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世界人權宣言</a:t>
                      </a: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權利</a:t>
                      </a:r>
                      <a:r>
                        <a:rPr lang="zh-TW" altLang="en-US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保障的重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</a:t>
                      </a:r>
                      <a:r>
                        <a:rPr lang="zh-TW" altLang="en-US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1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zh-TW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altLang="en-US" sz="3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自主學習宣言內容，並宣傳人權價值。</a:t>
                      </a:r>
                      <a:endParaRPr lang="zh-TW" altLang="zh-TW" sz="3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9789217" y="4476007"/>
            <a:ext cx="1845736" cy="1798669"/>
            <a:chOff x="9473905" y="4066103"/>
            <a:chExt cx="2317121" cy="2253054"/>
          </a:xfrm>
        </p:grpSpPr>
        <p:sp>
          <p:nvSpPr>
            <p:cNvPr id="4" name="橢圓 3"/>
            <p:cNvSpPr/>
            <p:nvPr/>
          </p:nvSpPr>
          <p:spPr>
            <a:xfrm>
              <a:off x="9473905" y="4066103"/>
              <a:ext cx="2317121" cy="2253054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3197">
              <a:off x="9773018" y="4550034"/>
              <a:ext cx="1697125" cy="1261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21352"/>
              </p:ext>
            </p:extLst>
          </p:nvPr>
        </p:nvGraphicFramePr>
        <p:xfrm>
          <a:off x="692358" y="1485900"/>
          <a:ext cx="10367223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367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endParaRPr lang="zh-TW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599474" y="2520634"/>
            <a:ext cx="1085898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條：行動自由的權利。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ctrTitle"/>
          </p:nvPr>
        </p:nvSpPr>
        <p:spPr>
          <a:xfrm>
            <a:off x="350875" y="461866"/>
            <a:ext cx="1081105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313105" y="941121"/>
            <a:ext cx="1911785" cy="1797775"/>
            <a:chOff x="6172504" y="2731721"/>
            <a:chExt cx="1911785" cy="1797775"/>
          </a:xfrm>
        </p:grpSpPr>
        <p:sp>
          <p:nvSpPr>
            <p:cNvPr id="21" name="橢圓 20"/>
            <p:cNvSpPr/>
            <p:nvPr/>
          </p:nvSpPr>
          <p:spPr>
            <a:xfrm>
              <a:off x="6172504" y="2731721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084" y="3038421"/>
              <a:ext cx="1082281" cy="1258866"/>
            </a:xfrm>
            <a:prstGeom prst="rect">
              <a:avLst/>
            </a:prstGeom>
          </p:spPr>
        </p:pic>
      </p:grpSp>
      <p:sp>
        <p:nvSpPr>
          <p:cNvPr id="13" name="標題 1"/>
          <p:cNvSpPr txBox="1">
            <a:spLocks/>
          </p:cNvSpPr>
          <p:nvPr/>
        </p:nvSpPr>
        <p:spPr>
          <a:xfrm>
            <a:off x="599474" y="3392170"/>
            <a:ext cx="613015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第十九條：表達意見的權利。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99474" y="4256598"/>
            <a:ext cx="723505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第二十四條：休息與玩樂的權利。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99474" y="5128134"/>
            <a:ext cx="835265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第二十五條：健康生活與醫療的權利。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9313105" y="2738896"/>
            <a:ext cx="1911785" cy="1797775"/>
            <a:chOff x="7173633" y="629129"/>
            <a:chExt cx="1911785" cy="1797775"/>
          </a:xfrm>
        </p:grpSpPr>
        <p:sp>
          <p:nvSpPr>
            <p:cNvPr id="24" name="橢圓 23"/>
            <p:cNvSpPr/>
            <p:nvPr/>
          </p:nvSpPr>
          <p:spPr>
            <a:xfrm>
              <a:off x="7173633" y="629129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105" y="1003613"/>
              <a:ext cx="1309122" cy="1080368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/>
        </p:nvGrpSpPr>
        <p:grpSpPr>
          <a:xfrm>
            <a:off x="9313104" y="4514477"/>
            <a:ext cx="1911785" cy="1797775"/>
            <a:chOff x="9790755" y="3096299"/>
            <a:chExt cx="1911785" cy="1797775"/>
          </a:xfrm>
        </p:grpSpPr>
        <p:sp>
          <p:nvSpPr>
            <p:cNvPr id="27" name="橢圓 26"/>
            <p:cNvSpPr/>
            <p:nvPr/>
          </p:nvSpPr>
          <p:spPr>
            <a:xfrm>
              <a:off x="9790755" y="3096299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0561">
              <a:off x="10245232" y="3359998"/>
              <a:ext cx="1048209" cy="1270375"/>
            </a:xfrm>
            <a:prstGeom prst="rect">
              <a:avLst/>
            </a:prstGeom>
          </p:spPr>
        </p:pic>
      </p:grpSp>
      <p:sp>
        <p:nvSpPr>
          <p:cNvPr id="29" name="標題 1"/>
          <p:cNvSpPr txBox="1">
            <a:spLocks/>
          </p:cNvSpPr>
          <p:nvPr/>
        </p:nvSpPr>
        <p:spPr>
          <a:xfrm>
            <a:off x="599474" y="1650875"/>
            <a:ext cx="1085898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第十二條：隱私的權利。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1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ctrTitle"/>
          </p:nvPr>
        </p:nvSpPr>
        <p:spPr>
          <a:xfrm>
            <a:off x="613545" y="473758"/>
            <a:ext cx="10763291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 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Ready Go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97071"/>
              </p:ext>
            </p:extLst>
          </p:nvPr>
        </p:nvGraphicFramePr>
        <p:xfrm>
          <a:off x="692358" y="1485900"/>
          <a:ext cx="10684479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684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613544" y="1812982"/>
            <a:ext cx="6467736" cy="1422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剛才已經介紹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的其中十條內容。</a:t>
            </a:r>
          </a:p>
        </p:txBody>
      </p:sp>
      <p:grpSp>
        <p:nvGrpSpPr>
          <p:cNvPr id="24" name="群組 23"/>
          <p:cNvGrpSpPr>
            <a:grpSpLocks noChangeAspect="1"/>
          </p:cNvGrpSpPr>
          <p:nvPr/>
        </p:nvGrpSpPr>
        <p:grpSpPr>
          <a:xfrm>
            <a:off x="7422803" y="651707"/>
            <a:ext cx="3975299" cy="3526420"/>
            <a:chOff x="8155715" y="3236650"/>
            <a:chExt cx="3591207" cy="3185699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715" y="3236650"/>
              <a:ext cx="3571996" cy="31856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文字方塊 25"/>
            <p:cNvSpPr txBox="1"/>
            <p:nvPr/>
          </p:nvSpPr>
          <p:spPr>
            <a:xfrm>
              <a:off x="9404918" y="6166251"/>
              <a:ext cx="2342004" cy="25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://goo.gl/24a9k6</a:t>
              </a:r>
              <a:endPara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13544" y="3701880"/>
            <a:ext cx="10763291" cy="2055604"/>
            <a:chOff x="613544" y="3574880"/>
            <a:chExt cx="10763291" cy="2055604"/>
          </a:xfrm>
        </p:grpSpPr>
        <p:sp>
          <p:nvSpPr>
            <p:cNvPr id="11" name="標題 1"/>
            <p:cNvSpPr txBox="1">
              <a:spLocks/>
            </p:cNvSpPr>
            <p:nvPr/>
          </p:nvSpPr>
          <p:spPr>
            <a:xfrm>
              <a:off x="613544" y="3574880"/>
              <a:ext cx="6467736" cy="71002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ts val="5000"/>
                </a:lnSpc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現在請大家從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下一頁的提示中</a:t>
              </a: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5000"/>
                </a:lnSpc>
              </a:pP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>
            <a:xfrm>
              <a:off x="613544" y="4277176"/>
              <a:ext cx="10763291" cy="135330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ts val="5000"/>
                </a:lnSpc>
              </a:pP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分組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</a:t>
              </a: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1930</a:t>
              </a:r>
              <a:r>
                <a:rPr lang="zh-TW" altLang="en-US" sz="3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年代</a:t>
              </a:r>
              <a:r>
                <a:rPr lang="zh-TW" altLang="en-US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到第二次世界大戰結束</a:t>
              </a:r>
              <a:r>
                <a:rPr lang="zh-TW" altLang="en-US" sz="3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期間，</a:t>
              </a:r>
              <a:r>
                <a:rPr lang="zh-TW" altLang="en-US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猶太人失去</a:t>
              </a:r>
              <a:r>
                <a:rPr lang="en-US" altLang="zh-TW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3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世界人權宣言</a:t>
              </a:r>
              <a:r>
                <a:rPr lang="en-US" altLang="zh-TW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r>
                <a:rPr lang="zh-TW" altLang="en-US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3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哪些</a:t>
              </a:r>
              <a:r>
                <a:rPr lang="zh-TW" altLang="en-US" sz="3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權利？</a:t>
              </a:r>
              <a:endPara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5000"/>
                </a:lnSpc>
              </a:pP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ts val="5000"/>
                </a:lnSpc>
              </a:pP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8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03097"/>
              </p:ext>
            </p:extLst>
          </p:nvPr>
        </p:nvGraphicFramePr>
        <p:xfrm>
          <a:off x="580846" y="1841500"/>
          <a:ext cx="10893759" cy="4047898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893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4789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613545" y="1915818"/>
            <a:ext cx="10763290" cy="40277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外出時，要穿有「六角星徽」的衣服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猶太人到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娛樂或運動場所。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躲避德國納粹追捕，安妮全家藏在密室兩年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一批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批的猶太人被迫上車，準備前往集中營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要不斷勞動，但是卻沒有什麼東西可以吃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spcBef>
                <a:spcPts val="1200"/>
              </a:spcBef>
            </a:pP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很多猶太人在集中營遭到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殺害。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568940" y="266700"/>
            <a:ext cx="10852500" cy="1460496"/>
          </a:xfrm>
        </p:spPr>
        <p:txBody>
          <a:bodyPr>
            <a:noAutofit/>
          </a:bodyPr>
          <a:lstStyle/>
          <a:p>
            <a:pPr algn="just">
              <a:lnSpc>
                <a:spcPts val="5200"/>
              </a:lnSpc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1930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年代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到二戰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結束期間，猶太人失去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哪些權利？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803641" y="5289638"/>
            <a:ext cx="2743200" cy="1307920"/>
            <a:chOff x="8143241" y="5289637"/>
            <a:chExt cx="2743200" cy="1307920"/>
          </a:xfrm>
        </p:grpSpPr>
        <p:sp>
          <p:nvSpPr>
            <p:cNvPr id="28" name="橢圓 27"/>
            <p:cNvSpPr/>
            <p:nvPr/>
          </p:nvSpPr>
          <p:spPr>
            <a:xfrm>
              <a:off x="8143241" y="5289638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分組討論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9514841" y="5289637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寫學習單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5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731431" y="397416"/>
            <a:ext cx="10853390" cy="2184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猶太人的權利沒有受到保護，所以他們無法過著有尊嚴的生活。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真的很重要，但是我們要怎麼讓大家知道呢？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31431" y="2873124"/>
            <a:ext cx="10860365" cy="3340863"/>
            <a:chOff x="579553" y="3021980"/>
            <a:chExt cx="10860365" cy="3340863"/>
          </a:xfrm>
        </p:grpSpPr>
        <p:grpSp>
          <p:nvGrpSpPr>
            <p:cNvPr id="10" name="群組 9"/>
            <p:cNvGrpSpPr/>
            <p:nvPr/>
          </p:nvGrpSpPr>
          <p:grpSpPr>
            <a:xfrm>
              <a:off x="579553" y="3021980"/>
              <a:ext cx="10860365" cy="3340863"/>
              <a:chOff x="869485" y="3044283"/>
              <a:chExt cx="10860365" cy="3340863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869485" y="3044283"/>
                <a:ext cx="9077403" cy="3340863"/>
                <a:chOff x="783011" y="2691894"/>
                <a:chExt cx="10676209" cy="3824214"/>
              </a:xfrm>
            </p:grpSpPr>
            <p:sp>
              <p:nvSpPr>
                <p:cNvPr id="29" name="橢圓 28"/>
                <p:cNvSpPr/>
                <p:nvPr/>
              </p:nvSpPr>
              <p:spPr>
                <a:xfrm>
                  <a:off x="5416391" y="4604001"/>
                  <a:ext cx="1911785" cy="179777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直線圖說文字 2 (加上強調線) 14"/>
                <p:cNvSpPr/>
                <p:nvPr/>
              </p:nvSpPr>
              <p:spPr>
                <a:xfrm>
                  <a:off x="5408402" y="2705606"/>
                  <a:ext cx="5819755" cy="3810502"/>
                </a:xfrm>
                <a:prstGeom prst="accentCallout2">
                  <a:avLst>
                    <a:gd name="adj1" fmla="val 18750"/>
                    <a:gd name="adj2" fmla="val -8333"/>
                    <a:gd name="adj3" fmla="val 19083"/>
                    <a:gd name="adj4" fmla="val -17336"/>
                    <a:gd name="adj5" fmla="val 25353"/>
                    <a:gd name="adj6" fmla="val -23719"/>
                  </a:avLst>
                </a:prstGeom>
                <a:noFill/>
                <a:ln w="19050" cap="rnd" cmpd="thickThin">
                  <a:solidFill>
                    <a:schemeClr val="tx1"/>
                  </a:solidFill>
                  <a:prstDash val="solid"/>
                  <a:miter lim="800000"/>
                  <a:tailEnd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6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2" name="群組 1"/>
                <p:cNvGrpSpPr/>
                <p:nvPr/>
              </p:nvGrpSpPr>
              <p:grpSpPr>
                <a:xfrm>
                  <a:off x="783011" y="2691894"/>
                  <a:ext cx="10676209" cy="3718552"/>
                  <a:chOff x="829991" y="2699658"/>
                  <a:chExt cx="10676209" cy="3718552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829991" y="2906554"/>
                    <a:ext cx="3601304" cy="342413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36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" name="橢圓 15"/>
                  <p:cNvSpPr/>
                  <p:nvPr/>
                </p:nvSpPr>
                <p:spPr>
                  <a:xfrm>
                    <a:off x="7518399" y="4604000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7" name="橢圓 16"/>
                  <p:cNvSpPr/>
                  <p:nvPr/>
                </p:nvSpPr>
                <p:spPr>
                  <a:xfrm>
                    <a:off x="7518400" y="2701138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5" name="橢圓 24"/>
                  <p:cNvSpPr/>
                  <p:nvPr/>
                </p:nvSpPr>
                <p:spPr>
                  <a:xfrm>
                    <a:off x="9594413" y="4618622"/>
                    <a:ext cx="1911785" cy="17995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6" name="橢圓 25"/>
                  <p:cNvSpPr/>
                  <p:nvPr/>
                </p:nvSpPr>
                <p:spPr>
                  <a:xfrm>
                    <a:off x="5442385" y="2699658"/>
                    <a:ext cx="1911785" cy="17977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7" name="橢圓 26"/>
                  <p:cNvSpPr/>
                  <p:nvPr/>
                </p:nvSpPr>
                <p:spPr>
                  <a:xfrm>
                    <a:off x="9594415" y="2714278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3" name="圖片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9456" y="3635051"/>
                  <a:ext cx="2624817" cy="1951613"/>
                </a:xfrm>
                <a:prstGeom prst="rect">
                  <a:avLst/>
                </a:prstGeom>
              </p:spPr>
            </p:pic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8639" y="3026295"/>
                  <a:ext cx="1297348" cy="1119821"/>
                </a:xfrm>
                <a:prstGeom prst="rect">
                  <a:avLst/>
                </a:prstGeom>
              </p:spPr>
            </p:pic>
            <p:pic>
              <p:nvPicPr>
                <p:cNvPr id="6" name="圖片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30667" y="3091024"/>
                  <a:ext cx="1397490" cy="1037278"/>
                </a:xfrm>
                <a:prstGeom prst="rect">
                  <a:avLst/>
                </a:prstGeom>
              </p:spPr>
            </p:pic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7545" y="4998222"/>
                  <a:ext cx="1301511" cy="1052623"/>
                </a:xfrm>
                <a:prstGeom prst="rect">
                  <a:avLst/>
                </a:prstGeom>
              </p:spPr>
            </p:pic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8583" y="4915763"/>
                  <a:ext cx="1297888" cy="1135082"/>
                </a:xfrm>
                <a:prstGeom prst="rect">
                  <a:avLst/>
                </a:prstGeom>
              </p:spPr>
            </p:pic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6360" y="4915763"/>
                  <a:ext cx="1203034" cy="1218793"/>
                </a:xfrm>
                <a:prstGeom prst="rect">
                  <a:avLst/>
                </a:prstGeom>
              </p:spPr>
            </p:pic>
          </p:grpSp>
          <p:grpSp>
            <p:nvGrpSpPr>
              <p:cNvPr id="21" name="群組 20"/>
              <p:cNvGrpSpPr/>
              <p:nvPr/>
            </p:nvGrpSpPr>
            <p:grpSpPr>
              <a:xfrm>
                <a:off x="10079727" y="4719910"/>
                <a:ext cx="1650123" cy="1558571"/>
                <a:chOff x="9869960" y="474614"/>
                <a:chExt cx="1911785" cy="1797775"/>
              </a:xfrm>
            </p:grpSpPr>
            <p:sp>
              <p:nvSpPr>
                <p:cNvPr id="22" name="橢圓 21"/>
                <p:cNvSpPr/>
                <p:nvPr/>
              </p:nvSpPr>
              <p:spPr>
                <a:xfrm>
                  <a:off x="9869960" y="474614"/>
                  <a:ext cx="1911785" cy="179777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96251">
                  <a:off x="10373913" y="677998"/>
                  <a:ext cx="908050" cy="1391007"/>
                </a:xfrm>
                <a:prstGeom prst="rect">
                  <a:avLst/>
                </a:prstGeom>
              </p:spPr>
            </p:pic>
          </p:grpSp>
          <p:grpSp>
            <p:nvGrpSpPr>
              <p:cNvPr id="24" name="群組 23"/>
              <p:cNvGrpSpPr/>
              <p:nvPr/>
            </p:nvGrpSpPr>
            <p:grpSpPr>
              <a:xfrm>
                <a:off x="10086521" y="3044283"/>
                <a:ext cx="1643329" cy="1614675"/>
                <a:chOff x="9790755" y="3008730"/>
                <a:chExt cx="1911785" cy="1822415"/>
              </a:xfrm>
            </p:grpSpPr>
            <p:sp>
              <p:nvSpPr>
                <p:cNvPr id="28" name="橢圓 27"/>
                <p:cNvSpPr/>
                <p:nvPr/>
              </p:nvSpPr>
              <p:spPr>
                <a:xfrm>
                  <a:off x="9790755" y="3008730"/>
                  <a:ext cx="1911785" cy="182241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30" name="圖片 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30561">
                  <a:off x="10245232" y="3359998"/>
                  <a:ext cx="1048209" cy="12703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798" y="3299150"/>
              <a:ext cx="1051168" cy="1032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59986"/>
              </p:ext>
            </p:extLst>
          </p:nvPr>
        </p:nvGraphicFramePr>
        <p:xfrm>
          <a:off x="899334" y="1044721"/>
          <a:ext cx="10400842" cy="486698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400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49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75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872599" y="1359402"/>
            <a:ext cx="4143499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4400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28206" y="2465148"/>
            <a:ext cx="10493235" cy="2878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36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今年是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誕生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週年，</a:t>
            </a:r>
            <a:r>
              <a:rPr lang="zh-TW" altLang="en-US" sz="36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請從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中挑出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條你覺得很重要的權利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，手持字卡說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出這條權利為什麼重要，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請老師協助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成影片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或照片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上傳社群媒體，同時也上傳到人權輔導團指定平台，向大家分享人權的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重要喔！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圖說文字 22"/>
          <p:cNvSpPr/>
          <p:nvPr/>
        </p:nvSpPr>
        <p:spPr>
          <a:xfrm>
            <a:off x="997234" y="182234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4570905" y="1824550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28206" y="544109"/>
            <a:ext cx="1898471" cy="1255952"/>
            <a:chOff x="3970772" y="4654823"/>
            <a:chExt cx="2153581" cy="1406871"/>
          </a:xfrm>
        </p:grpSpPr>
        <p:sp>
          <p:nvSpPr>
            <p:cNvPr id="28" name="向右箭號 27"/>
            <p:cNvSpPr/>
            <p:nvPr/>
          </p:nvSpPr>
          <p:spPr>
            <a:xfrm>
              <a:off x="4986670" y="4804450"/>
              <a:ext cx="1137683" cy="1257244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 rot="614144">
              <a:off x="3970772" y="4654823"/>
              <a:ext cx="1368197" cy="129561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5835041" y="5343452"/>
            <a:ext cx="5486400" cy="1307919"/>
            <a:chOff x="6262577" y="5146044"/>
            <a:chExt cx="5486400" cy="1307919"/>
          </a:xfrm>
        </p:grpSpPr>
        <p:sp>
          <p:nvSpPr>
            <p:cNvPr id="13" name="橢圓 12"/>
            <p:cNvSpPr/>
            <p:nvPr/>
          </p:nvSpPr>
          <p:spPr>
            <a:xfrm>
              <a:off x="76341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手持字卡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62625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挑出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90057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拍成影片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103773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或拍照片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6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0.26888 -0.00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899334" y="1044721"/>
          <a:ext cx="10400842" cy="486698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400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49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75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872599" y="1359402"/>
            <a:ext cx="4143499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4400" dirty="0"/>
          </a:p>
        </p:txBody>
      </p:sp>
      <p:sp>
        <p:nvSpPr>
          <p:cNvPr id="23" name="矩形圖說文字 22"/>
          <p:cNvSpPr/>
          <p:nvPr/>
        </p:nvSpPr>
        <p:spPr>
          <a:xfrm>
            <a:off x="997234" y="182234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4570905" y="1824550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28206" y="544109"/>
            <a:ext cx="1898471" cy="1255952"/>
            <a:chOff x="3970772" y="4654823"/>
            <a:chExt cx="2153581" cy="1406871"/>
          </a:xfrm>
        </p:grpSpPr>
        <p:sp>
          <p:nvSpPr>
            <p:cNvPr id="28" name="向右箭號 27"/>
            <p:cNvSpPr/>
            <p:nvPr/>
          </p:nvSpPr>
          <p:spPr>
            <a:xfrm>
              <a:off x="4986670" y="4804450"/>
              <a:ext cx="1137683" cy="1257244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 rot="614144">
              <a:off x="3970772" y="4654823"/>
              <a:ext cx="1368197" cy="129561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6" y="2439184"/>
            <a:ext cx="5197617" cy="3461299"/>
          </a:xfrm>
          <a:prstGeom prst="rect">
            <a:avLst/>
          </a:prstGeom>
        </p:spPr>
      </p:pic>
      <p:pic>
        <p:nvPicPr>
          <p:cNvPr id="3" name="圖片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" y="2439183"/>
            <a:ext cx="5178055" cy="3451254"/>
          </a:xfrm>
          <a:prstGeom prst="rect">
            <a:avLst/>
          </a:prstGeom>
        </p:spPr>
      </p:pic>
      <p:pic>
        <p:nvPicPr>
          <p:cNvPr id="7" name="圖片 6">
            <a:hlinkClick r:id="rId6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4" y="4366426"/>
            <a:ext cx="2925796" cy="111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文字方塊 20"/>
          <p:cNvSpPr txBox="1"/>
          <p:nvPr/>
        </p:nvSpPr>
        <p:spPr>
          <a:xfrm>
            <a:off x="822353" y="5928381"/>
            <a:ext cx="319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圖片出自：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https://goo.gl/FUehxe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5835041" y="5343452"/>
            <a:ext cx="5486400" cy="1307919"/>
            <a:chOff x="6262577" y="5146044"/>
            <a:chExt cx="5486400" cy="1307919"/>
          </a:xfrm>
        </p:grpSpPr>
        <p:sp>
          <p:nvSpPr>
            <p:cNvPr id="27" name="橢圓 26"/>
            <p:cNvSpPr/>
            <p:nvPr/>
          </p:nvSpPr>
          <p:spPr>
            <a:xfrm>
              <a:off x="76341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手持字卡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62625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挑出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90057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拍成影片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103773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或拍照片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899334" y="1044721"/>
          <a:ext cx="10400842" cy="486698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400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49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75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872599" y="1359402"/>
            <a:ext cx="4143499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4400" dirty="0"/>
          </a:p>
        </p:txBody>
      </p:sp>
      <p:sp>
        <p:nvSpPr>
          <p:cNvPr id="23" name="矩形圖說文字 22"/>
          <p:cNvSpPr/>
          <p:nvPr/>
        </p:nvSpPr>
        <p:spPr>
          <a:xfrm>
            <a:off x="997234" y="182234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4570905" y="1824550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4" y="2428910"/>
            <a:ext cx="5178176" cy="3503488"/>
          </a:xfrm>
          <a:prstGeom prst="rect">
            <a:avLst/>
          </a:prstGeom>
        </p:spPr>
      </p:pic>
      <p:pic>
        <p:nvPicPr>
          <p:cNvPr id="2" name="圖片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" y="2428909"/>
            <a:ext cx="5189487" cy="345505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822353" y="5928381"/>
            <a:ext cx="319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圖片出自：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https://goo.gl/FUehxe</a:t>
            </a:r>
          </a:p>
        </p:txBody>
      </p:sp>
      <p:pic>
        <p:nvPicPr>
          <p:cNvPr id="19" name="圖片 18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4" y="4366426"/>
            <a:ext cx="2925796" cy="111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群組 17"/>
          <p:cNvGrpSpPr/>
          <p:nvPr/>
        </p:nvGrpSpPr>
        <p:grpSpPr>
          <a:xfrm>
            <a:off x="2548476" y="549784"/>
            <a:ext cx="1898471" cy="1255952"/>
            <a:chOff x="3970772" y="4654823"/>
            <a:chExt cx="2153581" cy="1406871"/>
          </a:xfrm>
        </p:grpSpPr>
        <p:sp>
          <p:nvSpPr>
            <p:cNvPr id="22" name="向右箭號 21"/>
            <p:cNvSpPr/>
            <p:nvPr/>
          </p:nvSpPr>
          <p:spPr>
            <a:xfrm>
              <a:off x="4986670" y="4804450"/>
              <a:ext cx="1137683" cy="1257244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橢圓 25"/>
            <p:cNvSpPr/>
            <p:nvPr/>
          </p:nvSpPr>
          <p:spPr>
            <a:xfrm rot="614144">
              <a:off x="3970772" y="4654823"/>
              <a:ext cx="1368197" cy="1295616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835041" y="5343452"/>
            <a:ext cx="5486400" cy="1307919"/>
            <a:chOff x="6262577" y="5146044"/>
            <a:chExt cx="5486400" cy="1307919"/>
          </a:xfrm>
        </p:grpSpPr>
        <p:sp>
          <p:nvSpPr>
            <p:cNvPr id="27" name="橢圓 26"/>
            <p:cNvSpPr/>
            <p:nvPr/>
          </p:nvSpPr>
          <p:spPr>
            <a:xfrm>
              <a:off x="76341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手持字卡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62625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挑出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90057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拍成影片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03773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或拍照片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899334" y="1044721"/>
          <a:ext cx="10400842" cy="486698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400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49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75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872599" y="1359402"/>
            <a:ext cx="4143499" cy="7694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4400" dirty="0"/>
          </a:p>
        </p:txBody>
      </p:sp>
      <p:sp>
        <p:nvSpPr>
          <p:cNvPr id="23" name="矩形圖說文字 22"/>
          <p:cNvSpPr/>
          <p:nvPr/>
        </p:nvSpPr>
        <p:spPr>
          <a:xfrm>
            <a:off x="997234" y="182234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4570905" y="1824550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3" y="2428911"/>
            <a:ext cx="5188449" cy="3461299"/>
          </a:xfrm>
          <a:prstGeom prst="rect">
            <a:avLst/>
          </a:prstGeom>
        </p:spPr>
      </p:pic>
      <p:pic>
        <p:nvPicPr>
          <p:cNvPr id="2" name="圖片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9" y="2424223"/>
            <a:ext cx="5194717" cy="346598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822353" y="5928381"/>
            <a:ext cx="319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圖片出自：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https://goo.gl/FUehxe</a:t>
            </a:r>
          </a:p>
        </p:txBody>
      </p:sp>
      <p:pic>
        <p:nvPicPr>
          <p:cNvPr id="19" name="圖片 18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4" y="4366426"/>
            <a:ext cx="2925796" cy="111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7" name="群組 26"/>
          <p:cNvGrpSpPr/>
          <p:nvPr/>
        </p:nvGrpSpPr>
        <p:grpSpPr>
          <a:xfrm>
            <a:off x="4570905" y="542749"/>
            <a:ext cx="1898471" cy="1255952"/>
            <a:chOff x="3970772" y="4654823"/>
            <a:chExt cx="2153581" cy="1406871"/>
          </a:xfrm>
        </p:grpSpPr>
        <p:sp>
          <p:nvSpPr>
            <p:cNvPr id="30" name="向右箭號 29"/>
            <p:cNvSpPr/>
            <p:nvPr/>
          </p:nvSpPr>
          <p:spPr>
            <a:xfrm>
              <a:off x="4986670" y="4804450"/>
              <a:ext cx="1137683" cy="1257244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橢圓 30"/>
            <p:cNvSpPr/>
            <p:nvPr/>
          </p:nvSpPr>
          <p:spPr>
            <a:xfrm rot="614144">
              <a:off x="3970772" y="4654823"/>
              <a:ext cx="1368197" cy="1295616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835041" y="5343452"/>
            <a:ext cx="5486400" cy="1307919"/>
            <a:chOff x="6262577" y="5146044"/>
            <a:chExt cx="5486400" cy="1307919"/>
          </a:xfrm>
        </p:grpSpPr>
        <p:sp>
          <p:nvSpPr>
            <p:cNvPr id="28" name="橢圓 27"/>
            <p:cNvSpPr/>
            <p:nvPr/>
          </p:nvSpPr>
          <p:spPr>
            <a:xfrm>
              <a:off x="76341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手持字卡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62625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挑出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90057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拍成影片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0377377" y="5146044"/>
              <a:ext cx="1371600" cy="1307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或拍照片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789455" y="648274"/>
            <a:ext cx="5706235" cy="5582093"/>
          </a:xfrm>
          <a:prstGeom prst="ellipse">
            <a:avLst/>
          </a:prstGeom>
          <a:solidFill>
            <a:schemeClr val="bg1"/>
          </a:solidFill>
          <a:ln w="1270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76689" y="1935274"/>
            <a:ext cx="4593334" cy="2913887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     </a:t>
            </a:r>
            <a:br>
              <a:rPr lang="en-US" altLang="zh-TW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0728" y="1903377"/>
            <a:ext cx="4727785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 </a:t>
            </a:r>
            <a:r>
              <a:rPr lang="en-US" altLang="zh-TW" sz="80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70 </a:t>
            </a:r>
          </a:p>
          <a:p>
            <a:pPr algn="ctr"/>
            <a:r>
              <a:rPr lang="zh-TW" altLang="en-US" sz="11500" b="1" cap="none" spc="50" dirty="0" smtClean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大步走</a:t>
            </a:r>
            <a:endParaRPr lang="zh-TW" altLang="en-US" sz="11500" b="1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48" y="950602"/>
            <a:ext cx="5131192" cy="4883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910832"/>
              </a:avLst>
            </a:prstTxWarp>
            <a:spAutoFit/>
          </a:bodyPr>
          <a:lstStyle/>
          <a:p>
            <a:pPr algn="ctr"/>
            <a:r>
              <a:rPr lang="en-US" altLang="zh-TW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SINCE   1948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90758" y="1903377"/>
            <a:ext cx="5031151" cy="14465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讓我們帶著人權，一起邁向人權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4400" dirty="0"/>
          </a:p>
        </p:txBody>
      </p:sp>
      <p:sp>
        <p:nvSpPr>
          <p:cNvPr id="18" name="矩形圖說文字 17"/>
          <p:cNvSpPr/>
          <p:nvPr/>
        </p:nvSpPr>
        <p:spPr>
          <a:xfrm>
            <a:off x="6990758" y="536703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9566412" y="5367039"/>
            <a:ext cx="1368337" cy="502261"/>
          </a:xfrm>
          <a:prstGeom prst="wedgeRectCallout">
            <a:avLst>
              <a:gd name="adj1" fmla="val 34634"/>
              <a:gd name="adj2" fmla="val -41584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2028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59804" y="3824433"/>
            <a:ext cx="1947539" cy="1255952"/>
            <a:chOff x="7132666" y="3909448"/>
            <a:chExt cx="1947539" cy="1255952"/>
          </a:xfrm>
        </p:grpSpPr>
        <p:sp>
          <p:nvSpPr>
            <p:cNvPr id="24" name="向右箭號 23"/>
            <p:cNvSpPr/>
            <p:nvPr/>
          </p:nvSpPr>
          <p:spPr>
            <a:xfrm>
              <a:off x="8028222" y="4043024"/>
              <a:ext cx="1051983" cy="1122376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橢圓 24"/>
            <p:cNvSpPr/>
            <p:nvPr/>
          </p:nvSpPr>
          <p:spPr>
            <a:xfrm rot="614144">
              <a:off x="7132666" y="3909448"/>
              <a:ext cx="1206122" cy="11566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9577296" y="3823073"/>
            <a:ext cx="1947539" cy="1255952"/>
            <a:chOff x="7132666" y="3909448"/>
            <a:chExt cx="1947539" cy="1255952"/>
          </a:xfrm>
        </p:grpSpPr>
        <p:sp>
          <p:nvSpPr>
            <p:cNvPr id="19" name="向右箭號 18"/>
            <p:cNvSpPr/>
            <p:nvPr/>
          </p:nvSpPr>
          <p:spPr>
            <a:xfrm>
              <a:off x="8028222" y="4043024"/>
              <a:ext cx="1051983" cy="1122376"/>
            </a:xfrm>
            <a:prstGeom prst="rightArrow">
              <a:avLst>
                <a:gd name="adj1" fmla="val 50000"/>
                <a:gd name="adj2" fmla="val 449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橢圓 21"/>
            <p:cNvSpPr/>
            <p:nvPr/>
          </p:nvSpPr>
          <p:spPr>
            <a:xfrm rot="614144">
              <a:off x="7132666" y="3909448"/>
              <a:ext cx="1206122" cy="11566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3000" t="2000" r="3000" b="2000"/>
              </a:stretch>
            </a:blip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0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7467" y="392778"/>
            <a:ext cx="5765442" cy="80150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這些小朋友在做什麼？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799869" y="1390519"/>
            <a:ext cx="7844401" cy="4447446"/>
            <a:chOff x="820417" y="1493258"/>
            <a:chExt cx="8258263" cy="466096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7" y="1493258"/>
              <a:ext cx="8258263" cy="4660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文字方塊 9"/>
            <p:cNvSpPr txBox="1"/>
            <p:nvPr/>
          </p:nvSpPr>
          <p:spPr>
            <a:xfrm>
              <a:off x="6319952" y="5863924"/>
              <a:ext cx="2725149" cy="29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https://goo.gl/hMybeJ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99869" y="1390518"/>
            <a:ext cx="7844401" cy="4460136"/>
            <a:chOff x="814401" y="1720756"/>
            <a:chExt cx="5277610" cy="3254015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1" y="1720756"/>
              <a:ext cx="5277610" cy="32540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文字方塊 2"/>
            <p:cNvSpPr txBox="1"/>
            <p:nvPr/>
          </p:nvSpPr>
          <p:spPr>
            <a:xfrm>
              <a:off x="4378651" y="4774629"/>
              <a:ext cx="1713360" cy="20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://goo.gl/kYj53Y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7386" y="396735"/>
            <a:ext cx="9858471" cy="80150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同樣的時間，這些小朋友又在做什麼？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7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7427" y="396735"/>
            <a:ext cx="10947041" cy="801506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這些圖告訴我們，什麼權利很重要？為什麼？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" name="群組 31"/>
          <p:cNvGrpSpPr>
            <a:grpSpLocks noChangeAspect="1"/>
          </p:cNvGrpSpPr>
          <p:nvPr/>
        </p:nvGrpSpPr>
        <p:grpSpPr>
          <a:xfrm>
            <a:off x="799869" y="1399013"/>
            <a:ext cx="5742769" cy="3247413"/>
            <a:chOff x="820417" y="1493258"/>
            <a:chExt cx="8258263" cy="466096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7" y="1493258"/>
              <a:ext cx="8258263" cy="4660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文字方塊 33"/>
            <p:cNvSpPr txBox="1"/>
            <p:nvPr/>
          </p:nvSpPr>
          <p:spPr>
            <a:xfrm>
              <a:off x="5234612" y="5757685"/>
              <a:ext cx="3800291" cy="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https://goo.gl/hMybeJ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775906" y="1399014"/>
            <a:ext cx="5723725" cy="3247411"/>
            <a:chOff x="814401" y="1720756"/>
            <a:chExt cx="5277610" cy="3254015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1" y="1720756"/>
              <a:ext cx="5277610" cy="32540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文字方塊 37"/>
            <p:cNvSpPr txBox="1"/>
            <p:nvPr/>
          </p:nvSpPr>
          <p:spPr>
            <a:xfrm>
              <a:off x="3746341" y="4689441"/>
              <a:ext cx="2297064" cy="27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://goo.gl/kYj53Y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334959" y="3695357"/>
            <a:ext cx="5449509" cy="2802079"/>
            <a:chOff x="6456548" y="3759155"/>
            <a:chExt cx="5449509" cy="2802079"/>
          </a:xfrm>
        </p:grpSpPr>
        <p:sp>
          <p:nvSpPr>
            <p:cNvPr id="24" name="橢圓 23"/>
            <p:cNvSpPr/>
            <p:nvPr/>
          </p:nvSpPr>
          <p:spPr>
            <a:xfrm>
              <a:off x="9038373" y="3759155"/>
              <a:ext cx="2867684" cy="2785091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不受奴役的權利</a:t>
              </a:r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6456548" y="3759155"/>
              <a:ext cx="2867684" cy="2802079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受教權</a:t>
              </a:r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905994" y="4828534"/>
              <a:ext cx="62672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6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67937" y="5959966"/>
            <a:ext cx="467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本頁圖片均出自：台灣性別平等教育協會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魔法學園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桌遊事件卡 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90200" y="4895942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體型胖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被欺負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819572" y="1312221"/>
            <a:ext cx="3663857" cy="4547177"/>
            <a:chOff x="747355" y="1438734"/>
            <a:chExt cx="2505979" cy="311014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5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矩形 1"/>
            <p:cNvSpPr/>
            <p:nvPr/>
          </p:nvSpPr>
          <p:spPr>
            <a:xfrm>
              <a:off x="747356" y="4178407"/>
              <a:ext cx="387880" cy="36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0154540" y="4904433"/>
            <a:ext cx="160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身體髒臭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遭排擠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6390167" y="1312222"/>
            <a:ext cx="3648496" cy="4537827"/>
            <a:chOff x="8560968" y="1438734"/>
            <a:chExt cx="2505979" cy="311014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968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矩形 19"/>
            <p:cNvSpPr/>
            <p:nvPr/>
          </p:nvSpPr>
          <p:spPr>
            <a:xfrm>
              <a:off x="8560969" y="4178407"/>
              <a:ext cx="377667" cy="363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959548" y="4022076"/>
            <a:ext cx="648586" cy="52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657304" y="341582"/>
            <a:ext cx="5572281" cy="801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這些圖分別在說什麼？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4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657304" y="347181"/>
            <a:ext cx="11142984" cy="801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這些圖告訴我們，什麼權利很重要？為什麼？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59548" y="4022076"/>
            <a:ext cx="648586" cy="52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9549" y="5061097"/>
            <a:ext cx="515680" cy="49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590200" y="4895942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體型胖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被欺負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819572" y="1312222"/>
            <a:ext cx="3663163" cy="4546316"/>
            <a:chOff x="747355" y="1438734"/>
            <a:chExt cx="2505979" cy="3110146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5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47356" y="4178407"/>
              <a:ext cx="387880" cy="36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10154540" y="4904433"/>
            <a:ext cx="160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身體髒臭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遭排擠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>
            <a:grpSpLocks noChangeAspect="1"/>
          </p:cNvGrpSpPr>
          <p:nvPr/>
        </p:nvGrpSpPr>
        <p:grpSpPr>
          <a:xfrm>
            <a:off x="6390167" y="1312222"/>
            <a:ext cx="3648494" cy="4537825"/>
            <a:chOff x="8560968" y="1438734"/>
            <a:chExt cx="2505979" cy="3110146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968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3" name="矩形 52"/>
            <p:cNvSpPr/>
            <p:nvPr/>
          </p:nvSpPr>
          <p:spPr>
            <a:xfrm>
              <a:off x="8560969" y="4178407"/>
              <a:ext cx="377667" cy="363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4" name="橢圓 13"/>
          <p:cNvSpPr/>
          <p:nvPr/>
        </p:nvSpPr>
        <p:spPr>
          <a:xfrm>
            <a:off x="8766989" y="3440131"/>
            <a:ext cx="2939502" cy="2870791"/>
          </a:xfrm>
          <a:prstGeom prst="ellipse">
            <a:avLst/>
          </a:prstGeom>
          <a:solidFill>
            <a:schemeClr val="bg1"/>
          </a:solidFill>
          <a:ln w="952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不受歧視</a:t>
            </a:r>
            <a:endParaRPr lang="en-US" altLang="zh-TW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的權利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7937" y="5959966"/>
            <a:ext cx="467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本頁圖片均出自：台灣性別平等教育協會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魔法學園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桌遊事件卡 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3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ctrTitle"/>
          </p:nvPr>
        </p:nvSpPr>
        <p:spPr>
          <a:xfrm>
            <a:off x="522176" y="271951"/>
            <a:ext cx="10870468" cy="1618889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因為權利受到保護，所以我們可以過有尊嚴的生活。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21188" y="3639207"/>
            <a:ext cx="10688535" cy="2542877"/>
            <a:chOff x="873242" y="3639209"/>
            <a:chExt cx="10688535" cy="2542877"/>
          </a:xfrm>
        </p:grpSpPr>
        <p:grpSp>
          <p:nvGrpSpPr>
            <p:cNvPr id="17" name="群組 16"/>
            <p:cNvGrpSpPr/>
            <p:nvPr/>
          </p:nvGrpSpPr>
          <p:grpSpPr>
            <a:xfrm>
              <a:off x="4999991" y="4183369"/>
              <a:ext cx="6561786" cy="1734004"/>
              <a:chOff x="4812141" y="2465202"/>
              <a:chExt cx="6561786" cy="1730646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4812141" y="2465202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受教權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7173092" y="2479798"/>
                <a:ext cx="1845996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不受</a:t>
                </a:r>
                <a:endPara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歧視的權利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9565784" y="2465202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其他</a:t>
                </a:r>
                <a:endPara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權利</a:t>
                </a: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873242" y="4082298"/>
              <a:ext cx="2255983" cy="2099788"/>
              <a:chOff x="-104257" y="3255482"/>
              <a:chExt cx="3001625" cy="2797239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-104257" y="3255482"/>
                <a:ext cx="3001625" cy="2797239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64222">
                <a:off x="417058" y="3735643"/>
                <a:ext cx="1958993" cy="1836919"/>
              </a:xfrm>
              <a:prstGeom prst="rect">
                <a:avLst/>
              </a:prstGeom>
            </p:spPr>
          </p:pic>
        </p:grpSp>
        <p:sp>
          <p:nvSpPr>
            <p:cNvPr id="26" name="直線圖說文字 2 (加上強調線) 25"/>
            <p:cNvSpPr/>
            <p:nvPr/>
          </p:nvSpPr>
          <p:spPr>
            <a:xfrm>
              <a:off x="5528607" y="3639209"/>
              <a:ext cx="5819755" cy="2542877"/>
            </a:xfrm>
            <a:prstGeom prst="accentCallout2">
              <a:avLst>
                <a:gd name="adj1" fmla="val 9891"/>
                <a:gd name="adj2" fmla="val -19244"/>
                <a:gd name="adj3" fmla="val 10205"/>
                <a:gd name="adj4" fmla="val -30264"/>
                <a:gd name="adj5" fmla="val 50418"/>
                <a:gd name="adj6" fmla="val -58692"/>
              </a:avLst>
            </a:prstGeom>
            <a:noFill/>
            <a:ln w="19050" cap="rnd" cmpd="thickThin">
              <a:solidFill>
                <a:schemeClr val="tx1"/>
              </a:solidFill>
              <a:prstDash val="solid"/>
              <a:miter lim="800000"/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乘號 26"/>
          <p:cNvSpPr/>
          <p:nvPr/>
        </p:nvSpPr>
        <p:spPr>
          <a:xfrm>
            <a:off x="6580093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522176" y="1894214"/>
            <a:ext cx="10887547" cy="1515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想一想，如果這些權利沒有受到保護，我們可能會怎麼樣呢？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乘號 14"/>
          <p:cNvSpPr/>
          <p:nvPr/>
        </p:nvSpPr>
        <p:spPr>
          <a:xfrm>
            <a:off x="4203271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8956914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1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76673"/>
              </p:ext>
            </p:extLst>
          </p:nvPr>
        </p:nvGraphicFramePr>
        <p:xfrm>
          <a:off x="861236" y="1414134"/>
          <a:ext cx="10729043" cy="45082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72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2185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4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63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32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775346" y="1537053"/>
            <a:ext cx="10853390" cy="1368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年代，德國納粹很不喜歡猶太人，他們會要求猶太人外出時，要穿有「六角星徽」的衣服。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ctrTitle"/>
          </p:nvPr>
        </p:nvSpPr>
        <p:spPr>
          <a:xfrm>
            <a:off x="775346" y="373856"/>
            <a:ext cx="1085339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讓我們從「猶太人」的遭遇說起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775346" y="3061691"/>
            <a:ext cx="7071482" cy="25952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他們也要求猶太人只能步行，不准騎車、搭公車、電車，不准猶太人到娛樂或運動場所，更不准猶太人在下午三點以前、五點以後買東西。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8303604" y="3010689"/>
            <a:ext cx="3316898" cy="3089214"/>
            <a:chOff x="8155715" y="3236650"/>
            <a:chExt cx="3607085" cy="319430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715" y="3236650"/>
              <a:ext cx="3571996" cy="31856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文字方塊 21"/>
            <p:cNvSpPr txBox="1"/>
            <p:nvPr/>
          </p:nvSpPr>
          <p:spPr>
            <a:xfrm>
              <a:off x="8992434" y="6144534"/>
              <a:ext cx="2770366" cy="28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://goo.gl/24a9k6</a:t>
              </a:r>
              <a:endPara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004668" y="3010689"/>
            <a:ext cx="3210036" cy="3080101"/>
            <a:chOff x="5004668" y="3010689"/>
            <a:chExt cx="3210036" cy="30801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  <a14:imgEffect>
                        <a14:saturation sat="66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668" y="3010689"/>
              <a:ext cx="3210036" cy="30801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文字方塊 25"/>
            <p:cNvSpPr txBox="1"/>
            <p:nvPr/>
          </p:nvSpPr>
          <p:spPr>
            <a:xfrm>
              <a:off x="5686448" y="5813532"/>
              <a:ext cx="2528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https://goo.gl/9AciRn</a:t>
              </a:r>
              <a:endParaRPr lang="zh-TW" altLang="en-US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955800" y="4006601"/>
            <a:ext cx="9672936" cy="2629669"/>
            <a:chOff x="1955800" y="4006601"/>
            <a:chExt cx="9672936" cy="2629669"/>
          </a:xfrm>
        </p:grpSpPr>
        <p:grpSp>
          <p:nvGrpSpPr>
            <p:cNvPr id="17" name="群組 16"/>
            <p:cNvGrpSpPr/>
            <p:nvPr/>
          </p:nvGrpSpPr>
          <p:grpSpPr>
            <a:xfrm>
              <a:off x="1955800" y="4006601"/>
              <a:ext cx="9672936" cy="2629669"/>
              <a:chOff x="289046" y="3333820"/>
              <a:chExt cx="9062165" cy="2629669"/>
            </a:xfrm>
          </p:grpSpPr>
          <p:sp>
            <p:nvSpPr>
              <p:cNvPr id="24" name="標題 1"/>
              <p:cNvSpPr txBox="1">
                <a:spLocks/>
              </p:cNvSpPr>
              <p:nvPr/>
            </p:nvSpPr>
            <p:spPr>
              <a:xfrm>
                <a:off x="289046" y="3333820"/>
                <a:ext cx="9048249" cy="2629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ts val="5500"/>
                  </a:lnSpc>
                </a:pPr>
                <a:endParaRPr lang="zh-TW" alt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矩形圖說文字 24"/>
              <p:cNvSpPr/>
              <p:nvPr/>
            </p:nvSpPr>
            <p:spPr>
              <a:xfrm>
                <a:off x="3096996" y="3594160"/>
                <a:ext cx="6254215" cy="1912519"/>
              </a:xfrm>
              <a:prstGeom prst="wedgeRectCallout">
                <a:avLst>
                  <a:gd name="adj1" fmla="val -58075"/>
                  <a:gd name="adj2" fmla="val -9749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如果</a:t>
                </a:r>
                <a:r>
                  <a:rPr lang="zh-TW" altLang="en-US" sz="4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你是當時的猶太人</a:t>
                </a:r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你</a:t>
                </a:r>
                <a:r>
                  <a:rPr lang="zh-TW" altLang="en-US" sz="4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的感覺</a:t>
                </a:r>
                <a:r>
                  <a:rPr lang="zh-TW" alt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是什麼？</a:t>
                </a:r>
                <a:endParaRPr lang="zh-TW" alt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425295" y="4463410"/>
              <a:ext cx="1808143" cy="1716050"/>
              <a:chOff x="4197995" y="969670"/>
              <a:chExt cx="1808143" cy="1716050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4197995" y="969670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4302" y="1288719"/>
                <a:ext cx="1174798" cy="10779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79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13970</TotalTime>
  <Words>2618</Words>
  <Application>Microsoft Office PowerPoint</Application>
  <PresentationFormat>寬螢幕</PresentationFormat>
  <Paragraphs>259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Calibri Light</vt:lpstr>
      <vt:lpstr>Office 佈景主題</vt:lpstr>
      <vt:lpstr>人權 70      大步走</vt:lpstr>
      <vt:lpstr>PowerPoint 簡報</vt:lpstr>
      <vt:lpstr>這些小朋友在做什麼？</vt:lpstr>
      <vt:lpstr>同樣的時間，這些小朋友又在做什麼？</vt:lpstr>
      <vt:lpstr>這些圖告訴我們，什麼權利很重要？為什麼？</vt:lpstr>
      <vt:lpstr>PowerPoint 簡報</vt:lpstr>
      <vt:lpstr>PowerPoint 簡報</vt:lpstr>
      <vt:lpstr>因為權利受到保護，所以我們可以過有尊嚴的生活。</vt:lpstr>
      <vt:lpstr>讓我們從「猶太人」的遭遇說起</vt:lpstr>
      <vt:lpstr>讓我們從「猶太人」的遭遇說起</vt:lpstr>
      <vt:lpstr>PowerPoint 簡報</vt:lpstr>
      <vt:lpstr>PowerPoint 簡報</vt:lpstr>
      <vt:lpstr>PowerPoint 簡報</vt:lpstr>
      <vt:lpstr>PowerPoint 簡報</vt:lpstr>
      <vt:lpstr>PowerPoint 簡報</vt:lpstr>
      <vt:lpstr>聯合國的努力</vt:lpstr>
      <vt:lpstr>《世界人權宣言》出現</vt:lpstr>
      <vt:lpstr>《世界人權宣言》內容</vt:lpstr>
      <vt:lpstr>《世界人權宣言》內容</vt:lpstr>
      <vt:lpstr>《世界人權宣言》內容</vt:lpstr>
      <vt:lpstr>動腦時間 Ready Go！</vt:lpstr>
      <vt:lpstr>1930年代到二戰結束期間，猶太人失去《世界人權宣言》的哪些權利？</vt:lpstr>
      <vt:lpstr>PowerPoint 簡報</vt:lpstr>
      <vt:lpstr>PowerPoint 簡報</vt:lpstr>
      <vt:lpstr>PowerPoint 簡報</vt:lpstr>
      <vt:lpstr>PowerPoint 簡報</vt:lpstr>
      <vt:lpstr>PowerPoint 簡報</vt:lpstr>
      <vt:lpstr>人權 70      大步走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放幾張圖片，詢問小朋友圖片在說什麼？</dc:title>
  <dc:creator>Windows 使用者</dc:creator>
  <cp:lastModifiedBy>Windows 使用者</cp:lastModifiedBy>
  <cp:revision>1843</cp:revision>
  <cp:lastPrinted>2018-09-26T05:56:44Z</cp:lastPrinted>
  <dcterms:created xsi:type="dcterms:W3CDTF">2018-07-09T19:07:15Z</dcterms:created>
  <dcterms:modified xsi:type="dcterms:W3CDTF">2018-10-22T11:04:54Z</dcterms:modified>
</cp:coreProperties>
</file>