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2" r:id="rId2"/>
    <p:sldMasterId id="2147483726" r:id="rId3"/>
    <p:sldMasterId id="2147483762" r:id="rId4"/>
    <p:sldMasterId id="2147483774" r:id="rId5"/>
  </p:sldMasterIdLst>
  <p:notesMasterIdLst>
    <p:notesMasterId r:id="rId23"/>
  </p:notesMasterIdLst>
  <p:sldIdLst>
    <p:sldId id="394" r:id="rId6"/>
    <p:sldId id="341" r:id="rId7"/>
    <p:sldId id="395" r:id="rId8"/>
    <p:sldId id="391" r:id="rId9"/>
    <p:sldId id="331" r:id="rId10"/>
    <p:sldId id="388" r:id="rId11"/>
    <p:sldId id="358" r:id="rId12"/>
    <p:sldId id="353" r:id="rId13"/>
    <p:sldId id="389" r:id="rId14"/>
    <p:sldId id="399" r:id="rId15"/>
    <p:sldId id="339" r:id="rId16"/>
    <p:sldId id="413" r:id="rId17"/>
    <p:sldId id="406" r:id="rId18"/>
    <p:sldId id="368" r:id="rId19"/>
    <p:sldId id="403" r:id="rId20"/>
    <p:sldId id="411" r:id="rId21"/>
    <p:sldId id="39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FF"/>
    <a:srgbClr val="FF79FF"/>
    <a:srgbClr val="FF99FF"/>
    <a:srgbClr val="FFFF99"/>
    <a:srgbClr val="FBD531"/>
    <a:srgbClr val="837265"/>
    <a:srgbClr val="866F68"/>
    <a:srgbClr val="7D7371"/>
    <a:srgbClr val="2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35" autoAdjust="0"/>
    <p:restoredTop sz="76050" autoAdjust="0"/>
  </p:normalViewPr>
  <p:slideViewPr>
    <p:cSldViewPr snapToGrid="0">
      <p:cViewPr varScale="1">
        <p:scale>
          <a:sx n="56" d="100"/>
          <a:sy n="56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509C-6604-4931-A763-05200D0702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504C0-4794-450F-A40C-786FE62B4F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51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封面作品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奴工</a:t>
            </a:r>
            <a:r>
              <a:rPr lang="en-US" altLang="zh-TW" dirty="0" smtClean="0"/>
              <a:t>》】</a:t>
            </a:r>
            <a:r>
              <a:rPr lang="zh-TW" altLang="en-US" dirty="0" smtClean="0"/>
              <a:t>：</a:t>
            </a:r>
          </a:p>
          <a:p>
            <a:r>
              <a:rPr lang="zh-TW" altLang="en-US" dirty="0" smtClean="0"/>
              <a:t>藝術家班克西</a:t>
            </a:r>
            <a:r>
              <a:rPr lang="en-US" altLang="zh-TW" dirty="0" smtClean="0"/>
              <a:t>(Banksy 1970</a:t>
            </a:r>
            <a:r>
              <a:rPr lang="zh-TW" altLang="en-US" dirty="0" smtClean="0"/>
              <a:t>年代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匿名英國塗鴉藝術家、社會運動活躍份子、電影導演及畫家。他的街頭塗鴉大多運用獨特的模板技術拓印而成。</a:t>
            </a:r>
            <a:br>
              <a:rPr lang="zh-TW" altLang="en-US" dirty="0" smtClean="0"/>
            </a:br>
            <a:r>
              <a:rPr lang="zh-TW" altLang="en-US" dirty="0" smtClean="0"/>
              <a:t>作品富有濃厚政治風格，以藝術方式表達社會評論，並已經在世界各地不同城市的街道、牆壁與橋樑出現，甚至成為當地引人入勝的城市面貌。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73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學生已了解童工的困難處境，可先引導學生將童工的需要畫出來。</a:t>
            </a:r>
          </a:p>
          <a:p>
            <a:r>
              <a:rPr lang="zh-TW" altLang="en-US" b="1" dirty="0" smtClean="0"/>
              <a:t>   老師提問</a:t>
            </a:r>
            <a:r>
              <a:rPr lang="zh-TW" altLang="en-US" dirty="0" smtClean="0"/>
              <a:t>：你看到那些小朋友生活的困難處境，你覺得他們會想過什麼樣的生活？請把它畫出來。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畫出童工哪些需要應該被保護到。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4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42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畫出來後和大家分享。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99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聽完小朋友的分享，老師歸納總結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  老師可透過連連看的方式，讓小朋友從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童工的遭遇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/>
              <a:t>連到相關的「基本需要的保護」，老師再帶出兒童人權。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  例如</a:t>
            </a:r>
            <a:r>
              <a:rPr lang="zh-TW" altLang="en-US" dirty="0" smtClean="0"/>
              <a:t>：聽完小朋友的分享，我們知道孩子想要和朋友一起上學、遊戲，兒童有受教育遊戲的基本需要，也就是兒童有受教育、遊戲的權利</a:t>
            </a:r>
            <a:r>
              <a:rPr lang="zh-TW" altLang="en-US" dirty="0" smtClean="0"/>
              <a:t>。</a:t>
            </a:r>
            <a:endParaRPr lang="zh-TW" altLang="en-US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兒童權利宣言</a:t>
            </a:r>
            <a:r>
              <a:rPr lang="en-US" altLang="zh-TW" dirty="0" smtClean="0"/>
              <a:t>】</a:t>
            </a:r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條  兒童必須受到特別的保護，並應用健康的正常的方法以及自由、尊嚴的狀況下，獲得身體上、知能上、道德上、精神上以及社會上的成長機會。</a:t>
            </a:r>
            <a:br>
              <a:rPr lang="zh-TW" altLang="en-US" dirty="0" smtClean="0"/>
            </a:br>
            <a:r>
              <a:rPr lang="zh-TW" altLang="en-US" dirty="0" smtClean="0"/>
              <a:t>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條  兒童有獲得社會保障之恩惠的權利。兒童有獲得健康地發育成長的權利。此外，兒童有獲得適當的營養、居住、娛樂活動與醫療的權利。</a:t>
            </a:r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7</a:t>
            </a:r>
            <a:r>
              <a:rPr lang="zh-TW" altLang="en-US" dirty="0" smtClean="0"/>
              <a:t>條  兒童有受教育的權利。兒童有權利獲得充分的遊戲和娛樂活動的機會。</a:t>
            </a:r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9</a:t>
            </a:r>
            <a:r>
              <a:rPr lang="zh-TW" altLang="en-US" dirty="0" smtClean="0"/>
              <a:t>條  保護兒童不受任何形式的儀器、虐待或剝削，亦不得以任何方式買賣兒童。在未達到適當的最低年齡前，不得被雇用。亦不得僱用兒童從事危及其健康、教育或有礙其身音、精神、道德等正常發展的工作。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94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0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老師可以說明「世界人權日」。全世界都很關心人權，因此聯合國在</a:t>
            </a:r>
            <a:r>
              <a:rPr lang="en-US" altLang="zh-TW" dirty="0" smtClean="0"/>
              <a:t>1948</a:t>
            </a:r>
            <a:r>
              <a:rPr lang="zh-TW" altLang="en-US" dirty="0" smtClean="0"/>
              <a:t>年的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日制定世界人權宣言，</a:t>
            </a:r>
            <a:r>
              <a:rPr lang="en-US" altLang="zh-TW" dirty="0" smtClean="0"/>
              <a:t>1950</a:t>
            </a:r>
            <a:r>
              <a:rPr lang="zh-TW" altLang="en-US" dirty="0" smtClean="0"/>
              <a:t>年將此日訂為「世界人權日」。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讓我們共同保護兒童基本的需要 讓我們一起關心兒童人權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6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能力指標</a:t>
            </a:r>
            <a:endParaRPr lang="en-US" altLang="zh-TW" dirty="0" smtClean="0"/>
          </a:p>
          <a:p>
            <a:r>
              <a:rPr lang="en-US" altLang="zh-TW" dirty="0" smtClean="0"/>
              <a:t>1-1-3</a:t>
            </a:r>
            <a:r>
              <a:rPr lang="zh-TW" altLang="en-US" dirty="0" smtClean="0"/>
              <a:t>  討論、分享生活中不公平、不合理、違反規則、健康受到傷害等經驗，並知道如何尋求救助的管道。</a:t>
            </a:r>
            <a:endParaRPr lang="en-US" altLang="zh-TW" dirty="0" smtClean="0"/>
          </a:p>
          <a:p>
            <a:r>
              <a:rPr lang="en-US" altLang="zh-TW" dirty="0" smtClean="0"/>
              <a:t>2-1-1</a:t>
            </a:r>
            <a:r>
              <a:rPr lang="zh-TW" altLang="en-US" dirty="0" smtClean="0"/>
              <a:t> 瞭解兒童對遊戲權利的需求並促進身心健康與發展。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E3EE-5630-4904-80E9-CD04CB24DF13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5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老師簡單敘述賣火柴的小女孩的故事：有一個賣不完火柴的小女孩，又冷又餓又累，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用來引起動機。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6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以提問賣火柴小女孩的情況來帶出童工的定義和處境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2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其實，現實生活裡，也有像賣火柴小女孩一樣可憐的童工故事</a:t>
            </a:r>
            <a:r>
              <a:rPr lang="en-US" altLang="zh-TW" dirty="0" smtClean="0"/>
              <a:t>……</a:t>
            </a:r>
          </a:p>
          <a:p>
            <a:r>
              <a:rPr lang="zh-TW" altLang="en-US" dirty="0" smtClean="0"/>
              <a:t>引出接下來的生活實例：採收可可果童工的辛苦，他們甚至沒吃過巧克力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59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5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教師提問：他在做甚麼工作？   兜售水果 水果農場搬運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教師再提問來引導學生看圖說話，了解到童工的困難處境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2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歸納總結</a:t>
            </a:r>
            <a:endParaRPr lang="en-US" altLang="zh-TW" dirty="0" smtClean="0"/>
          </a:p>
          <a:p>
            <a:r>
              <a:rPr lang="zh-TW" altLang="en-US" dirty="0" smtClean="0"/>
              <a:t>和我們的生活的不同點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吃穿住的條件差、不能上學、不能遊戲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，造成影響健康、影響生長發展等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，往往代表他們的基本需要沒被照顧到，也就是他們缺少了什麼權利保障。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2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4C0-4794-450F-A40C-786FE62B4FA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3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4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5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2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9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8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5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2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9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2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4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1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9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996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83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8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3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2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5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5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1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1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714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1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8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74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4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4EDB-254C-4EE9-BEF3-2EDFF37A3D7C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4AA631B-C041-4A21-A4B8-F59759AFA0EF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45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8FF4-EC53-4F2C-B524-893C599A8E7E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B2A5-362D-40E8-8E9E-B01FC1E721D6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27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493B-8885-404C-ADDF-5ABB8EF65E8B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CF09-06DD-4264-BC9E-219CEF59CC00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0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DE17-A433-4F8F-BD38-281D50736D38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24A7-8590-4507-AE8B-241BDEF8E52D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5314-9F49-4F8C-B4C5-E73AC75B4175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E01C-301A-4583-9496-96363D6F7F60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63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A346-481C-44EA-828E-795456F58E5F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265-D446-49D1-9337-8471D6BACB8D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2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3159-7133-47DD-9078-B944F8236E76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32C-5B70-48D5-9050-97EAF170551F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10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EE0E-F27D-4E49-8EF3-57C83B43C7F0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F75F-3568-49D1-BCD5-5C605896DB26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2070-4C7C-40BE-9089-E3927C51C53D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628-4420-4C83-B6E8-5BF25B15D932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81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0CEF-D429-426A-A70B-A9BEBAC54C7A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97B4-7B92-4883-A8D8-3D4B9D2C25E7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8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E37E-CC5E-4D1E-806F-1E70843CC31A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3EC5-4BCE-4038-BEF6-810120FCABA1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8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5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4CD4EA-E0E3-4B31-B9D4-2AD8061C2082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A08D-1A5A-4963-AB85-EBB5A61E2B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8A0A42-65BD-44AF-BF4D-A0854B37C19E}" type="datetimeFigureOut">
              <a:rPr lang="zh-TW" altLang="en-US" smtClean="0">
                <a:solidFill>
                  <a:srgbClr val="465E9C"/>
                </a:solidFill>
              </a:rPr>
              <a:pPr/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EBE7E-0041-4F35-8243-D4A7A6721437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fld id="{2D313280-F2AC-4CC7-9649-050075C29958}" type="datetimeFigureOut">
              <a:rPr lang="zh-TW" altLang="en-US">
                <a:solidFill>
                  <a:srgbClr val="465E9C"/>
                </a:solidFill>
              </a:rPr>
              <a:pPr>
                <a:defRPr/>
              </a:pPr>
              <a:t>2016/10/26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Rage Italic" pitchFamily="66" charset="0"/>
                <a:ea typeface="+mn-ea"/>
              </a:defRPr>
            </a:lvl1pPr>
          </a:lstStyle>
          <a:p>
            <a:pPr>
              <a:defRPr/>
            </a:pPr>
            <a:fld id="{EE86823B-F719-442E-8607-789DD803BD80}" type="slidenum">
              <a:rPr lang="zh-TW" alt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2"/>
          <a:stretch/>
        </p:blipFill>
        <p:spPr>
          <a:xfrm>
            <a:off x="0" y="0"/>
            <a:ext cx="9144000" cy="16711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/>
          <a:stretch/>
        </p:blipFill>
        <p:spPr>
          <a:xfrm>
            <a:off x="0" y="1702676"/>
            <a:ext cx="9144000" cy="5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 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13648"/>
            <a:ext cx="9144000" cy="685800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6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6" t="18142" r="36582" b="9601"/>
          <a:stretch/>
        </p:blipFill>
        <p:spPr>
          <a:xfrm rot="5400000">
            <a:off x="1679546" y="3061441"/>
            <a:ext cx="2392886" cy="35619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67718" y="3711947"/>
            <a:ext cx="368489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490224" y="3696049"/>
            <a:ext cx="142306" cy="16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>
          <a:xfrm>
            <a:off x="1616731" y="2054041"/>
            <a:ext cx="6196405" cy="360381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61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F:\Images\人權書籤圖檔\兒童C1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78" t="3106" r="1117" b="3106"/>
          <a:stretch/>
        </p:blipFill>
        <p:spPr bwMode="auto">
          <a:xfrm rot="894323">
            <a:off x="3135975" y="2351864"/>
            <a:ext cx="2872048" cy="24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18" y="5080651"/>
            <a:ext cx="68342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34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474170" y="1553362"/>
            <a:ext cx="6199482" cy="5177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2400" b="1" dirty="0">
              <a:latin typeface="+mn-ea"/>
              <a:ea typeface="+mn-ea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39" cy="6926579"/>
          </a:xfrm>
        </p:spPr>
      </p:pic>
    </p:spTree>
    <p:extLst>
      <p:ext uri="{BB962C8B-B14F-4D97-AF65-F5344CB8AC3E}">
        <p14:creationId xmlns:p14="http://schemas.microsoft.com/office/powerpoint/2010/main" val="24377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9144000" cy="6858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TM02900688[[fn=面向]]</Template>
  <TotalTime>3459</TotalTime>
  <Words>549</Words>
  <Application>Microsoft Office PowerPoint</Application>
  <PresentationFormat>如螢幕大小 (4:3)</PresentationFormat>
  <Paragraphs>44</Paragraphs>
  <Slides>17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17</vt:i4>
      </vt:variant>
    </vt:vector>
  </HeadingPairs>
  <TitlesOfParts>
    <vt:vector size="33" baseType="lpstr">
      <vt:lpstr>微軟正黑體</vt:lpstr>
      <vt:lpstr>新細明體</vt:lpstr>
      <vt:lpstr>標楷體</vt:lpstr>
      <vt:lpstr>Brush Script MT</vt:lpstr>
      <vt:lpstr>Calibri</vt:lpstr>
      <vt:lpstr>Constantia</vt:lpstr>
      <vt:lpstr>Franklin Gothic Book</vt:lpstr>
      <vt:lpstr>Rage Italic</vt:lpstr>
      <vt:lpstr>Rockwell</vt:lpstr>
      <vt:lpstr>Tw Cen MT</vt:lpstr>
      <vt:lpstr>Wingdings 2</vt:lpstr>
      <vt:lpstr>HDOfficeLightV0</vt:lpstr>
      <vt:lpstr>1_圖釘</vt:lpstr>
      <vt:lpstr>3_圖釘</vt:lpstr>
      <vt:lpstr>4_圖釘</vt:lpstr>
      <vt:lpstr>圖釘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318</cp:revision>
  <dcterms:created xsi:type="dcterms:W3CDTF">2016-08-05T10:11:19Z</dcterms:created>
  <dcterms:modified xsi:type="dcterms:W3CDTF">2016-10-26T03:01:29Z</dcterms:modified>
</cp:coreProperties>
</file>