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24.xml" ContentType="application/vnd.openxmlformats-officedocument.presentationml.notesSlide+xml"/>
  <Override PartName="/ppt/tags/tag28.xml" ContentType="application/vnd.openxmlformats-officedocument.presentationml.tags+xml"/>
  <Override PartName="/ppt/notesSlides/notesSlide25.xml" ContentType="application/vnd.openxmlformats-officedocument.presentationml.notesSlide+xml"/>
  <Override PartName="/ppt/tags/tag29.xml" ContentType="application/vnd.openxmlformats-officedocument.presentationml.tags+xml"/>
  <Override PartName="/ppt/notesSlides/notesSlide26.xml" ContentType="application/vnd.openxmlformats-officedocument.presentationml.notesSlide+xml"/>
  <Override PartName="/ppt/tags/tag30.xml" ContentType="application/vnd.openxmlformats-officedocument.presentationml.tags+xml"/>
  <Override PartName="/ppt/notesSlides/notesSlide27.xml" ContentType="application/vnd.openxmlformats-officedocument.presentationml.notesSlide+xml"/>
  <Override PartName="/ppt/tags/tag31.xml" ContentType="application/vnd.openxmlformats-officedocument.presentationml.tags+xml"/>
  <Override PartName="/ppt/notesSlides/notesSlide28.xml" ContentType="application/vnd.openxmlformats-officedocument.presentationml.notesSlide+xml"/>
  <Override PartName="/ppt/tags/tag32.xml" ContentType="application/vnd.openxmlformats-officedocument.presentationml.tags+xml"/>
  <Override PartName="/ppt/notesSlides/notesSlide29.xml" ContentType="application/vnd.openxmlformats-officedocument.presentationml.notesSlide+xml"/>
  <Override PartName="/ppt/tags/tag33.xml" ContentType="application/vnd.openxmlformats-officedocument.presentationml.tags+xml"/>
  <Override PartName="/ppt/notesSlides/notesSlide30.xml" ContentType="application/vnd.openxmlformats-officedocument.presentationml.notesSlide+xml"/>
  <Override PartName="/ppt/tags/tag34.xml" ContentType="application/vnd.openxmlformats-officedocument.presentationml.tags+xml"/>
  <Override PartName="/ppt/notesSlides/notesSlide31.xml" ContentType="application/vnd.openxmlformats-officedocument.presentationml.notesSlide+xml"/>
  <Override PartName="/ppt/tags/tag35.xml" ContentType="application/vnd.openxmlformats-officedocument.presentationml.tags+xml"/>
  <Override PartName="/ppt/notesSlides/notesSlide32.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33.xml" ContentType="application/vnd.openxmlformats-officedocument.presentationml.notesSlide+xml"/>
  <Override PartName="/ppt/tags/tag38.xml" ContentType="application/vnd.openxmlformats-officedocument.presentationml.tags+xml"/>
  <Override PartName="/ppt/notesSlides/notesSlide34.xml" ContentType="application/vnd.openxmlformats-officedocument.presentationml.notesSlide+xml"/>
  <Override PartName="/ppt/tags/tag39.xml" ContentType="application/vnd.openxmlformats-officedocument.presentationml.tags+xml"/>
  <Override PartName="/ppt/notesSlides/notesSlide35.xml" ContentType="application/vnd.openxmlformats-officedocument.presentationml.notesSlide+xml"/>
  <Override PartName="/ppt/tags/tag40.xml" ContentType="application/vnd.openxmlformats-officedocument.presentationml.tags+xml"/>
  <Override PartName="/ppt/notesSlides/notesSlide36.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5"/>
  </p:notesMasterIdLst>
  <p:sldIdLst>
    <p:sldId id="356" r:id="rId3"/>
    <p:sldId id="368" r:id="rId4"/>
    <p:sldId id="1360" r:id="rId5"/>
    <p:sldId id="348" r:id="rId6"/>
    <p:sldId id="1336" r:id="rId7"/>
    <p:sldId id="1368" r:id="rId8"/>
    <p:sldId id="1369" r:id="rId9"/>
    <p:sldId id="1370" r:id="rId10"/>
    <p:sldId id="1273" r:id="rId11"/>
    <p:sldId id="1332" r:id="rId12"/>
    <p:sldId id="1318" r:id="rId13"/>
    <p:sldId id="1301" r:id="rId14"/>
    <p:sldId id="1300" r:id="rId15"/>
    <p:sldId id="1313" r:id="rId16"/>
    <p:sldId id="1303" r:id="rId17"/>
    <p:sldId id="1367" r:id="rId18"/>
    <p:sldId id="1319" r:id="rId19"/>
    <p:sldId id="1378" r:id="rId20"/>
    <p:sldId id="1379" r:id="rId21"/>
    <p:sldId id="1380" r:id="rId22"/>
    <p:sldId id="1371" r:id="rId23"/>
    <p:sldId id="1311" r:id="rId24"/>
    <p:sldId id="1349" r:id="rId25"/>
    <p:sldId id="1271" r:id="rId26"/>
    <p:sldId id="1264" r:id="rId27"/>
    <p:sldId id="1323" r:id="rId28"/>
    <p:sldId id="1363" r:id="rId29"/>
    <p:sldId id="1348" r:id="rId30"/>
    <p:sldId id="1355" r:id="rId31"/>
    <p:sldId id="1353" r:id="rId32"/>
    <p:sldId id="1356" r:id="rId33"/>
    <p:sldId id="1372" r:id="rId34"/>
    <p:sldId id="1361" r:id="rId35"/>
    <p:sldId id="1357" r:id="rId36"/>
    <p:sldId id="1358" r:id="rId37"/>
    <p:sldId id="1320" r:id="rId38"/>
    <p:sldId id="1289" r:id="rId39"/>
    <p:sldId id="1296" r:id="rId40"/>
    <p:sldId id="1352" r:id="rId41"/>
    <p:sldId id="1298" r:id="rId42"/>
    <p:sldId id="1306" r:id="rId43"/>
    <p:sldId id="1251" r:id="rId44"/>
  </p:sldIdLst>
  <p:sldSz cx="12192000" cy="6858000"/>
  <p:notesSz cx="9866313" cy="6735763"/>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D2DEEF"/>
    <a:srgbClr val="EAEFF7"/>
    <a:srgbClr val="CFD5EA"/>
    <a:srgbClr val="5D7687"/>
    <a:srgbClr val="E6E6E6"/>
    <a:srgbClr val="76847E"/>
    <a:srgbClr val="808F8C"/>
    <a:srgbClr val="B9CBCD"/>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等深淺樣式 4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中等深淺樣式 4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01" autoAdjust="0"/>
  </p:normalViewPr>
  <p:slideViewPr>
    <p:cSldViewPr snapToGrid="0">
      <p:cViewPr varScale="1">
        <p:scale>
          <a:sx n="69" d="100"/>
          <a:sy n="69" d="100"/>
        </p:scale>
        <p:origin x="456" y="48"/>
      </p:cViewPr>
      <p:guideLst/>
    </p:cSldViewPr>
  </p:slideViewPr>
  <p:notesTextViewPr>
    <p:cViewPr>
      <p:scale>
        <a:sx n="100" d="100"/>
        <a:sy n="100" d="100"/>
      </p:scale>
      <p:origin x="0" y="0"/>
    </p:cViewPr>
  </p:notesTextViewPr>
  <p:sorterViewPr>
    <p:cViewPr varScale="1">
      <p:scale>
        <a:sx n="100" d="100"/>
        <a:sy n="100" d="100"/>
      </p:scale>
      <p:origin x="0" y="-1249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F90944-DE46-400D-BE22-D3BC437924F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1A4F135-503A-4970-80BC-1E06BA60EB9D}">
      <dgm:prSet/>
      <dgm:spPr/>
      <dgm:t>
        <a:bodyPr/>
        <a:lstStyle/>
        <a:p>
          <a:r>
            <a:rPr lang="zh-TW" altLang="en-US" b="1" dirty="0"/>
            <a:t>人</a:t>
          </a:r>
          <a:r>
            <a:rPr lang="en-US" altLang="zh-TW" b="1" dirty="0"/>
            <a:t>J11 </a:t>
          </a:r>
          <a:r>
            <a:rPr lang="zh-TW" altLang="en-US" b="1" dirty="0"/>
            <a:t>運用資訊網絡了解人權相關組織與活動</a:t>
          </a:r>
          <a:endParaRPr lang="en-US" b="1" dirty="0"/>
        </a:p>
      </dgm:t>
    </dgm:pt>
    <dgm:pt modelId="{74EA5984-1431-4DC3-984E-BD7B25D6FA01}" type="sibTrans" cxnId="{1ADAA550-92FA-471D-BF03-989A5FC9E8D2}">
      <dgm:prSet/>
      <dgm:spPr/>
      <dgm:t>
        <a:bodyPr/>
        <a:lstStyle/>
        <a:p>
          <a:endParaRPr lang="en-US" b="1"/>
        </a:p>
      </dgm:t>
    </dgm:pt>
    <dgm:pt modelId="{34F388A2-AAB0-4434-85F0-5066052B6A19}" type="parTrans" cxnId="{1ADAA550-92FA-471D-BF03-989A5FC9E8D2}">
      <dgm:prSet/>
      <dgm:spPr/>
      <dgm:t>
        <a:bodyPr/>
        <a:lstStyle/>
        <a:p>
          <a:endParaRPr lang="en-US" b="1"/>
        </a:p>
      </dgm:t>
    </dgm:pt>
    <dgm:pt modelId="{23703B6B-1DD5-4AB8-AFA5-8489976F7BD8}">
      <dgm:prSet/>
      <dgm:spPr/>
      <dgm:t>
        <a:bodyPr/>
        <a:lstStyle/>
        <a:p>
          <a:r>
            <a:rPr lang="zh-TW" altLang="en-US" b="1" dirty="0"/>
            <a:t>人</a:t>
          </a:r>
          <a:r>
            <a:rPr lang="en-US" altLang="zh-TW" b="1" dirty="0"/>
            <a:t>J13 </a:t>
          </a:r>
          <a:r>
            <a:rPr lang="zh-TW" altLang="en-US" b="1" dirty="0"/>
            <a:t>理解戰爭、和平對人類生活的影響</a:t>
          </a:r>
        </a:p>
      </dgm:t>
    </dgm:pt>
    <dgm:pt modelId="{5B13E7BE-5A81-4E47-9CF5-896FCFC8BF5D}" type="parTrans" cxnId="{9D8F9E14-FFE9-48C3-9CA3-6E71ED9117C9}">
      <dgm:prSet/>
      <dgm:spPr/>
      <dgm:t>
        <a:bodyPr/>
        <a:lstStyle/>
        <a:p>
          <a:endParaRPr lang="zh-TW" altLang="en-US"/>
        </a:p>
      </dgm:t>
    </dgm:pt>
    <dgm:pt modelId="{15557B32-E891-4E96-B920-651A327B45D1}" type="sibTrans" cxnId="{9D8F9E14-FFE9-48C3-9CA3-6E71ED9117C9}">
      <dgm:prSet/>
      <dgm:spPr/>
      <dgm:t>
        <a:bodyPr/>
        <a:lstStyle/>
        <a:p>
          <a:endParaRPr lang="zh-TW" altLang="en-US"/>
        </a:p>
      </dgm:t>
    </dgm:pt>
    <dgm:pt modelId="{C020611E-49AF-45AC-B7F6-68AB304379F6}" type="pres">
      <dgm:prSet presAssocID="{05F90944-DE46-400D-BE22-D3BC437924FD}" presName="linear" presStyleCnt="0">
        <dgm:presLayoutVars>
          <dgm:animLvl val="lvl"/>
          <dgm:resizeHandles val="exact"/>
        </dgm:presLayoutVars>
      </dgm:prSet>
      <dgm:spPr/>
    </dgm:pt>
    <dgm:pt modelId="{855430D9-53DB-42B8-8BF7-8EA88E50D71D}" type="pres">
      <dgm:prSet presAssocID="{01A4F135-503A-4970-80BC-1E06BA60EB9D}" presName="parentText" presStyleLbl="node1" presStyleIdx="0" presStyleCnt="2">
        <dgm:presLayoutVars>
          <dgm:chMax val="0"/>
          <dgm:bulletEnabled val="1"/>
        </dgm:presLayoutVars>
      </dgm:prSet>
      <dgm:spPr/>
    </dgm:pt>
    <dgm:pt modelId="{B7A6A2F7-0259-4342-ADC5-E9271786A059}" type="pres">
      <dgm:prSet presAssocID="{74EA5984-1431-4DC3-984E-BD7B25D6FA01}" presName="spacer" presStyleCnt="0"/>
      <dgm:spPr/>
    </dgm:pt>
    <dgm:pt modelId="{1575DAB4-11DB-4F92-A4E1-085A4BB113DC}" type="pres">
      <dgm:prSet presAssocID="{23703B6B-1DD5-4AB8-AFA5-8489976F7BD8}" presName="parentText" presStyleLbl="node1" presStyleIdx="1" presStyleCnt="2">
        <dgm:presLayoutVars>
          <dgm:chMax val="0"/>
          <dgm:bulletEnabled val="1"/>
        </dgm:presLayoutVars>
      </dgm:prSet>
      <dgm:spPr/>
    </dgm:pt>
  </dgm:ptLst>
  <dgm:cxnLst>
    <dgm:cxn modelId="{9D8F9E14-FFE9-48C3-9CA3-6E71ED9117C9}" srcId="{05F90944-DE46-400D-BE22-D3BC437924FD}" destId="{23703B6B-1DD5-4AB8-AFA5-8489976F7BD8}" srcOrd="1" destOrd="0" parTransId="{5B13E7BE-5A81-4E47-9CF5-896FCFC8BF5D}" sibTransId="{15557B32-E891-4E96-B920-651A327B45D1}"/>
    <dgm:cxn modelId="{162A3726-31BB-4DBD-AE69-10713A8134C2}" type="presOf" srcId="{01A4F135-503A-4970-80BC-1E06BA60EB9D}" destId="{855430D9-53DB-42B8-8BF7-8EA88E50D71D}" srcOrd="0" destOrd="0" presId="urn:microsoft.com/office/officeart/2005/8/layout/vList2"/>
    <dgm:cxn modelId="{1ADAA550-92FA-471D-BF03-989A5FC9E8D2}" srcId="{05F90944-DE46-400D-BE22-D3BC437924FD}" destId="{01A4F135-503A-4970-80BC-1E06BA60EB9D}" srcOrd="0" destOrd="0" parTransId="{34F388A2-AAB0-4434-85F0-5066052B6A19}" sibTransId="{74EA5984-1431-4DC3-984E-BD7B25D6FA01}"/>
    <dgm:cxn modelId="{90B1C1C0-962E-4D70-8BE8-2CB050596312}" type="presOf" srcId="{05F90944-DE46-400D-BE22-D3BC437924FD}" destId="{C020611E-49AF-45AC-B7F6-68AB304379F6}" srcOrd="0" destOrd="0" presId="urn:microsoft.com/office/officeart/2005/8/layout/vList2"/>
    <dgm:cxn modelId="{26A217EC-A75D-469C-A478-7D9212434F7F}" type="presOf" srcId="{23703B6B-1DD5-4AB8-AFA5-8489976F7BD8}" destId="{1575DAB4-11DB-4F92-A4E1-085A4BB113DC}" srcOrd="0" destOrd="0" presId="urn:microsoft.com/office/officeart/2005/8/layout/vList2"/>
    <dgm:cxn modelId="{EEB5E13C-209A-4BFC-B9FA-A6B94CAB6F47}" type="presParOf" srcId="{C020611E-49AF-45AC-B7F6-68AB304379F6}" destId="{855430D9-53DB-42B8-8BF7-8EA88E50D71D}" srcOrd="0" destOrd="0" presId="urn:microsoft.com/office/officeart/2005/8/layout/vList2"/>
    <dgm:cxn modelId="{D5329886-2F13-486D-8E48-989144C5E60D}" type="presParOf" srcId="{C020611E-49AF-45AC-B7F6-68AB304379F6}" destId="{B7A6A2F7-0259-4342-ADC5-E9271786A059}" srcOrd="1" destOrd="0" presId="urn:microsoft.com/office/officeart/2005/8/layout/vList2"/>
    <dgm:cxn modelId="{927EC1CD-D3E2-43E4-B33F-CB6F97CFADEC}" type="presParOf" srcId="{C020611E-49AF-45AC-B7F6-68AB304379F6}" destId="{1575DAB4-11DB-4F92-A4E1-085A4BB113DC}"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F90944-DE46-400D-BE22-D3BC437924F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1A4F135-503A-4970-80BC-1E06BA60EB9D}">
      <dgm:prSet/>
      <dgm:spPr/>
      <dgm:t>
        <a:bodyPr/>
        <a:lstStyle/>
        <a:p>
          <a:r>
            <a:rPr lang="en-US" b="1" dirty="0"/>
            <a:t>1.</a:t>
          </a:r>
          <a:r>
            <a:rPr lang="zh-TW" b="1" dirty="0"/>
            <a:t>分析戰爭對人權的侵害，以及國際社會可</a:t>
          </a:r>
          <a:r>
            <a:rPr lang="zh-TW" altLang="en-US" b="1" dirty="0"/>
            <a:t>以</a:t>
          </a:r>
          <a:r>
            <a:rPr lang="zh-TW" b="1" dirty="0"/>
            <a:t>採取的行動</a:t>
          </a:r>
          <a:r>
            <a:rPr lang="zh-TW" altLang="en-US" b="1" dirty="0"/>
            <a:t>。</a:t>
          </a:r>
          <a:endParaRPr lang="en-US" b="1" dirty="0"/>
        </a:p>
      </dgm:t>
    </dgm:pt>
    <dgm:pt modelId="{74EA5984-1431-4DC3-984E-BD7B25D6FA01}" type="sibTrans" cxnId="{1ADAA550-92FA-471D-BF03-989A5FC9E8D2}">
      <dgm:prSet/>
      <dgm:spPr/>
      <dgm:t>
        <a:bodyPr/>
        <a:lstStyle/>
        <a:p>
          <a:endParaRPr lang="en-US" b="1"/>
        </a:p>
      </dgm:t>
    </dgm:pt>
    <dgm:pt modelId="{34F388A2-AAB0-4434-85F0-5066052B6A19}" type="parTrans" cxnId="{1ADAA550-92FA-471D-BF03-989A5FC9E8D2}">
      <dgm:prSet/>
      <dgm:spPr/>
      <dgm:t>
        <a:bodyPr/>
        <a:lstStyle/>
        <a:p>
          <a:endParaRPr lang="en-US" b="1"/>
        </a:p>
      </dgm:t>
    </dgm:pt>
    <dgm:pt modelId="{56C983BF-BDCF-46F5-9CDF-8321067CAE5A}">
      <dgm:prSet/>
      <dgm:spPr/>
      <dgm:t>
        <a:bodyPr/>
        <a:lstStyle/>
        <a:p>
          <a:r>
            <a:rPr lang="en-US" b="1" dirty="0"/>
            <a:t>2.</a:t>
          </a:r>
          <a:r>
            <a:rPr lang="zh-TW" b="1" dirty="0"/>
            <a:t>珍視和平對人權保障的重要性。</a:t>
          </a:r>
          <a:endParaRPr lang="en-US" b="1" dirty="0"/>
        </a:p>
      </dgm:t>
    </dgm:pt>
    <dgm:pt modelId="{EE02DDC7-7A45-4B4A-8D30-A6C2DCE391B2}" type="sibTrans" cxnId="{A8E51578-3658-4E96-98C8-97E423CB9C5A}">
      <dgm:prSet/>
      <dgm:spPr/>
      <dgm:t>
        <a:bodyPr/>
        <a:lstStyle/>
        <a:p>
          <a:endParaRPr lang="en-US" b="1"/>
        </a:p>
      </dgm:t>
    </dgm:pt>
    <dgm:pt modelId="{C641BD8D-6379-474B-AF04-A9E10FF7F1BD}" type="parTrans" cxnId="{A8E51578-3658-4E96-98C8-97E423CB9C5A}">
      <dgm:prSet/>
      <dgm:spPr/>
      <dgm:t>
        <a:bodyPr/>
        <a:lstStyle/>
        <a:p>
          <a:endParaRPr lang="en-US" b="1"/>
        </a:p>
      </dgm:t>
    </dgm:pt>
    <dgm:pt modelId="{5C00DFBD-1819-460A-9A2C-F4807ABAB0FE}">
      <dgm:prSet/>
      <dgm:spPr/>
      <dgm:t>
        <a:bodyPr/>
        <a:lstStyle/>
        <a:p>
          <a:r>
            <a:rPr lang="en-US" b="1" dirty="0"/>
            <a:t>3.</a:t>
          </a:r>
          <a:r>
            <a:rPr lang="zh-TW" b="1" dirty="0"/>
            <a:t>運用多元工具與方式倡議，表達對和平與人權的支持。</a:t>
          </a:r>
          <a:endParaRPr lang="en-US" b="1" dirty="0"/>
        </a:p>
      </dgm:t>
    </dgm:pt>
    <dgm:pt modelId="{55BFABCA-0F50-413F-A38C-988A9CAE0416}" type="sibTrans" cxnId="{588A0F22-10CD-49C0-9B57-AFAAC6EE2DD3}">
      <dgm:prSet/>
      <dgm:spPr/>
      <dgm:t>
        <a:bodyPr/>
        <a:lstStyle/>
        <a:p>
          <a:endParaRPr lang="en-US" b="1"/>
        </a:p>
      </dgm:t>
    </dgm:pt>
    <dgm:pt modelId="{5FA6791B-8F83-4052-A186-39FEFA76D7E9}" type="parTrans" cxnId="{588A0F22-10CD-49C0-9B57-AFAAC6EE2DD3}">
      <dgm:prSet/>
      <dgm:spPr/>
      <dgm:t>
        <a:bodyPr/>
        <a:lstStyle/>
        <a:p>
          <a:endParaRPr lang="en-US" b="1"/>
        </a:p>
      </dgm:t>
    </dgm:pt>
    <dgm:pt modelId="{C020611E-49AF-45AC-B7F6-68AB304379F6}" type="pres">
      <dgm:prSet presAssocID="{05F90944-DE46-400D-BE22-D3BC437924FD}" presName="linear" presStyleCnt="0">
        <dgm:presLayoutVars>
          <dgm:animLvl val="lvl"/>
          <dgm:resizeHandles val="exact"/>
        </dgm:presLayoutVars>
      </dgm:prSet>
      <dgm:spPr/>
    </dgm:pt>
    <dgm:pt modelId="{855430D9-53DB-42B8-8BF7-8EA88E50D71D}" type="pres">
      <dgm:prSet presAssocID="{01A4F135-503A-4970-80BC-1E06BA60EB9D}" presName="parentText" presStyleLbl="node1" presStyleIdx="0" presStyleCnt="3">
        <dgm:presLayoutVars>
          <dgm:chMax val="0"/>
          <dgm:bulletEnabled val="1"/>
        </dgm:presLayoutVars>
      </dgm:prSet>
      <dgm:spPr/>
    </dgm:pt>
    <dgm:pt modelId="{B7A6A2F7-0259-4342-ADC5-E9271786A059}" type="pres">
      <dgm:prSet presAssocID="{74EA5984-1431-4DC3-984E-BD7B25D6FA01}" presName="spacer" presStyleCnt="0"/>
      <dgm:spPr/>
    </dgm:pt>
    <dgm:pt modelId="{EFC40D3B-8190-41BF-9BA5-9223E7D9C9D0}" type="pres">
      <dgm:prSet presAssocID="{56C983BF-BDCF-46F5-9CDF-8321067CAE5A}" presName="parentText" presStyleLbl="node1" presStyleIdx="1" presStyleCnt="3">
        <dgm:presLayoutVars>
          <dgm:chMax val="0"/>
          <dgm:bulletEnabled val="1"/>
        </dgm:presLayoutVars>
      </dgm:prSet>
      <dgm:spPr/>
    </dgm:pt>
    <dgm:pt modelId="{EF37B1E6-4C70-458B-B5FB-2BCC39B1D09F}" type="pres">
      <dgm:prSet presAssocID="{EE02DDC7-7A45-4B4A-8D30-A6C2DCE391B2}" presName="spacer" presStyleCnt="0"/>
      <dgm:spPr/>
    </dgm:pt>
    <dgm:pt modelId="{E47D0CD3-B742-46E4-A9B2-70D051E5F848}" type="pres">
      <dgm:prSet presAssocID="{5C00DFBD-1819-460A-9A2C-F4807ABAB0FE}" presName="parentText" presStyleLbl="node1" presStyleIdx="2" presStyleCnt="3">
        <dgm:presLayoutVars>
          <dgm:chMax val="0"/>
          <dgm:bulletEnabled val="1"/>
        </dgm:presLayoutVars>
      </dgm:prSet>
      <dgm:spPr/>
    </dgm:pt>
  </dgm:ptLst>
  <dgm:cxnLst>
    <dgm:cxn modelId="{588A0F22-10CD-49C0-9B57-AFAAC6EE2DD3}" srcId="{05F90944-DE46-400D-BE22-D3BC437924FD}" destId="{5C00DFBD-1819-460A-9A2C-F4807ABAB0FE}" srcOrd="2" destOrd="0" parTransId="{5FA6791B-8F83-4052-A186-39FEFA76D7E9}" sibTransId="{55BFABCA-0F50-413F-A38C-988A9CAE0416}"/>
    <dgm:cxn modelId="{162A3726-31BB-4DBD-AE69-10713A8134C2}" type="presOf" srcId="{01A4F135-503A-4970-80BC-1E06BA60EB9D}" destId="{855430D9-53DB-42B8-8BF7-8EA88E50D71D}" srcOrd="0" destOrd="0" presId="urn:microsoft.com/office/officeart/2005/8/layout/vList2"/>
    <dgm:cxn modelId="{1ADAA550-92FA-471D-BF03-989A5FC9E8D2}" srcId="{05F90944-DE46-400D-BE22-D3BC437924FD}" destId="{01A4F135-503A-4970-80BC-1E06BA60EB9D}" srcOrd="0" destOrd="0" parTransId="{34F388A2-AAB0-4434-85F0-5066052B6A19}" sibTransId="{74EA5984-1431-4DC3-984E-BD7B25D6FA01}"/>
    <dgm:cxn modelId="{A8E51578-3658-4E96-98C8-97E423CB9C5A}" srcId="{05F90944-DE46-400D-BE22-D3BC437924FD}" destId="{56C983BF-BDCF-46F5-9CDF-8321067CAE5A}" srcOrd="1" destOrd="0" parTransId="{C641BD8D-6379-474B-AF04-A9E10FF7F1BD}" sibTransId="{EE02DDC7-7A45-4B4A-8D30-A6C2DCE391B2}"/>
    <dgm:cxn modelId="{C4538378-6A5C-45DD-B601-3168335870A3}" type="presOf" srcId="{5C00DFBD-1819-460A-9A2C-F4807ABAB0FE}" destId="{E47D0CD3-B742-46E4-A9B2-70D051E5F848}" srcOrd="0" destOrd="0" presId="urn:microsoft.com/office/officeart/2005/8/layout/vList2"/>
    <dgm:cxn modelId="{EA665B92-F44C-4D58-9D64-E245506F1607}" type="presOf" srcId="{56C983BF-BDCF-46F5-9CDF-8321067CAE5A}" destId="{EFC40D3B-8190-41BF-9BA5-9223E7D9C9D0}" srcOrd="0" destOrd="0" presId="urn:microsoft.com/office/officeart/2005/8/layout/vList2"/>
    <dgm:cxn modelId="{90B1C1C0-962E-4D70-8BE8-2CB050596312}" type="presOf" srcId="{05F90944-DE46-400D-BE22-D3BC437924FD}" destId="{C020611E-49AF-45AC-B7F6-68AB304379F6}" srcOrd="0" destOrd="0" presId="urn:microsoft.com/office/officeart/2005/8/layout/vList2"/>
    <dgm:cxn modelId="{EEB5E13C-209A-4BFC-B9FA-A6B94CAB6F47}" type="presParOf" srcId="{C020611E-49AF-45AC-B7F6-68AB304379F6}" destId="{855430D9-53DB-42B8-8BF7-8EA88E50D71D}" srcOrd="0" destOrd="0" presId="urn:microsoft.com/office/officeart/2005/8/layout/vList2"/>
    <dgm:cxn modelId="{D5329886-2F13-486D-8E48-989144C5E60D}" type="presParOf" srcId="{C020611E-49AF-45AC-B7F6-68AB304379F6}" destId="{B7A6A2F7-0259-4342-ADC5-E9271786A059}" srcOrd="1" destOrd="0" presId="urn:microsoft.com/office/officeart/2005/8/layout/vList2"/>
    <dgm:cxn modelId="{0F1DABE6-7910-4A29-A20F-8596B7986F8E}" type="presParOf" srcId="{C020611E-49AF-45AC-B7F6-68AB304379F6}" destId="{EFC40D3B-8190-41BF-9BA5-9223E7D9C9D0}" srcOrd="2" destOrd="0" presId="urn:microsoft.com/office/officeart/2005/8/layout/vList2"/>
    <dgm:cxn modelId="{DC6F6CB9-7028-457B-BF0D-D51369BE3D38}" type="presParOf" srcId="{C020611E-49AF-45AC-B7F6-68AB304379F6}" destId="{EF37B1E6-4C70-458B-B5FB-2BCC39B1D09F}" srcOrd="3" destOrd="0" presId="urn:microsoft.com/office/officeart/2005/8/layout/vList2"/>
    <dgm:cxn modelId="{5C731941-7125-4D4F-9105-E55CB995E50D}" type="presParOf" srcId="{C020611E-49AF-45AC-B7F6-68AB304379F6}" destId="{E47D0CD3-B742-46E4-A9B2-70D051E5F848}"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5430D9-53DB-42B8-8BF7-8EA88E50D71D}">
      <dsp:nvSpPr>
        <dsp:cNvPr id="0" name=""/>
        <dsp:cNvSpPr/>
      </dsp:nvSpPr>
      <dsp:spPr>
        <a:xfrm>
          <a:off x="0" y="729058"/>
          <a:ext cx="11206022" cy="13022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zh-TW" altLang="en-US" sz="4200" b="1" kern="1200" dirty="0"/>
            <a:t>人</a:t>
          </a:r>
          <a:r>
            <a:rPr lang="en-US" altLang="zh-TW" sz="4200" b="1" kern="1200" dirty="0"/>
            <a:t>J11 </a:t>
          </a:r>
          <a:r>
            <a:rPr lang="zh-TW" altLang="en-US" sz="4200" b="1" kern="1200" dirty="0"/>
            <a:t>運用資訊網絡了解人權相關組織與活動</a:t>
          </a:r>
          <a:endParaRPr lang="en-US" sz="4200" b="1" kern="1200" dirty="0"/>
        </a:p>
      </dsp:txBody>
      <dsp:txXfrm>
        <a:off x="63569" y="792627"/>
        <a:ext cx="11078884" cy="1175072"/>
      </dsp:txXfrm>
    </dsp:sp>
    <dsp:sp modelId="{1575DAB4-11DB-4F92-A4E1-085A4BB113DC}">
      <dsp:nvSpPr>
        <dsp:cNvPr id="0" name=""/>
        <dsp:cNvSpPr/>
      </dsp:nvSpPr>
      <dsp:spPr>
        <a:xfrm>
          <a:off x="0" y="2152228"/>
          <a:ext cx="11206022" cy="13022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zh-TW" altLang="en-US" sz="4200" b="1" kern="1200" dirty="0"/>
            <a:t>人</a:t>
          </a:r>
          <a:r>
            <a:rPr lang="en-US" altLang="zh-TW" sz="4200" b="1" kern="1200" dirty="0"/>
            <a:t>J13 </a:t>
          </a:r>
          <a:r>
            <a:rPr lang="zh-TW" altLang="en-US" sz="4200" b="1" kern="1200" dirty="0"/>
            <a:t>理解戰爭、和平對人類生活的影響</a:t>
          </a:r>
        </a:p>
      </dsp:txBody>
      <dsp:txXfrm>
        <a:off x="63569" y="2215797"/>
        <a:ext cx="11078884" cy="11750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5430D9-53DB-42B8-8BF7-8EA88E50D71D}">
      <dsp:nvSpPr>
        <dsp:cNvPr id="0" name=""/>
        <dsp:cNvSpPr/>
      </dsp:nvSpPr>
      <dsp:spPr>
        <a:xfrm>
          <a:off x="0" y="412573"/>
          <a:ext cx="11206022" cy="10541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1" kern="1200" dirty="0"/>
            <a:t>1.</a:t>
          </a:r>
          <a:r>
            <a:rPr lang="zh-TW" sz="3400" b="1" kern="1200" dirty="0"/>
            <a:t>分析戰爭對人權的侵害，以及國際社會可</a:t>
          </a:r>
          <a:r>
            <a:rPr lang="zh-TW" altLang="en-US" sz="3400" b="1" kern="1200" dirty="0"/>
            <a:t>以</a:t>
          </a:r>
          <a:r>
            <a:rPr lang="zh-TW" sz="3400" b="1" kern="1200" dirty="0"/>
            <a:t>採取的行動</a:t>
          </a:r>
          <a:r>
            <a:rPr lang="zh-TW" altLang="en-US" sz="3400" b="1" kern="1200" dirty="0"/>
            <a:t>。</a:t>
          </a:r>
          <a:endParaRPr lang="en-US" sz="3400" b="1" kern="1200" dirty="0"/>
        </a:p>
      </dsp:txBody>
      <dsp:txXfrm>
        <a:off x="51460" y="464033"/>
        <a:ext cx="11103102" cy="951250"/>
      </dsp:txXfrm>
    </dsp:sp>
    <dsp:sp modelId="{EFC40D3B-8190-41BF-9BA5-9223E7D9C9D0}">
      <dsp:nvSpPr>
        <dsp:cNvPr id="0" name=""/>
        <dsp:cNvSpPr/>
      </dsp:nvSpPr>
      <dsp:spPr>
        <a:xfrm>
          <a:off x="0" y="1564663"/>
          <a:ext cx="11206022" cy="10541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1" kern="1200" dirty="0"/>
            <a:t>2.</a:t>
          </a:r>
          <a:r>
            <a:rPr lang="zh-TW" sz="3400" b="1" kern="1200" dirty="0"/>
            <a:t>珍視和平對人權保障的重要性。</a:t>
          </a:r>
          <a:endParaRPr lang="en-US" sz="3400" b="1" kern="1200" dirty="0"/>
        </a:p>
      </dsp:txBody>
      <dsp:txXfrm>
        <a:off x="51460" y="1616123"/>
        <a:ext cx="11103102" cy="951250"/>
      </dsp:txXfrm>
    </dsp:sp>
    <dsp:sp modelId="{E47D0CD3-B742-46E4-A9B2-70D051E5F848}">
      <dsp:nvSpPr>
        <dsp:cNvPr id="0" name=""/>
        <dsp:cNvSpPr/>
      </dsp:nvSpPr>
      <dsp:spPr>
        <a:xfrm>
          <a:off x="0" y="2716753"/>
          <a:ext cx="11206022" cy="10541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1" kern="1200" dirty="0"/>
            <a:t>3.</a:t>
          </a:r>
          <a:r>
            <a:rPr lang="zh-TW" sz="3400" b="1" kern="1200" dirty="0"/>
            <a:t>運用多元工具與方式倡議，表達對和平與人權的支持。</a:t>
          </a:r>
          <a:endParaRPr lang="en-US" sz="3400" b="1" kern="1200" dirty="0"/>
        </a:p>
      </dsp:txBody>
      <dsp:txXfrm>
        <a:off x="51460" y="2768213"/>
        <a:ext cx="11103102" cy="95125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5588628" y="0"/>
            <a:ext cx="4275402" cy="337958"/>
          </a:xfrm>
          <a:prstGeom prst="rect">
            <a:avLst/>
          </a:prstGeom>
        </p:spPr>
        <p:txBody>
          <a:bodyPr vert="horz" lIns="91440" tIns="45720" rIns="91440" bIns="45720" rtlCol="0"/>
          <a:lstStyle>
            <a:lvl1pPr algn="r">
              <a:defRPr sz="1200"/>
            </a:lvl1pPr>
          </a:lstStyle>
          <a:p>
            <a:fld id="{2997E92E-CD5B-42FC-9C6E-AD6962A40D9B}" type="datetimeFigureOut">
              <a:rPr lang="zh-TW" altLang="en-US" smtClean="0"/>
              <a:t>2023/10/19</a:t>
            </a:fld>
            <a:endParaRPr lang="zh-TW" altLang="en-US"/>
          </a:p>
        </p:txBody>
      </p:sp>
      <p:sp>
        <p:nvSpPr>
          <p:cNvPr id="4" name="投影片影像版面配置區 3"/>
          <p:cNvSpPr>
            <a:spLocks noGrp="1" noRot="1" noChangeAspect="1"/>
          </p:cNvSpPr>
          <p:nvPr>
            <p:ph type="sldImg" idx="2"/>
          </p:nvPr>
        </p:nvSpPr>
        <p:spPr>
          <a:xfrm>
            <a:off x="2913063" y="841375"/>
            <a:ext cx="4040187" cy="22733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986632" y="3241586"/>
            <a:ext cx="7893050" cy="2652207"/>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6397806"/>
            <a:ext cx="4275402" cy="33795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5588628" y="6397806"/>
            <a:ext cx="4275402" cy="337957"/>
          </a:xfrm>
          <a:prstGeom prst="rect">
            <a:avLst/>
          </a:prstGeom>
        </p:spPr>
        <p:txBody>
          <a:bodyPr vert="horz" lIns="91440" tIns="45720" rIns="91440" bIns="45720" rtlCol="0" anchor="b"/>
          <a:lstStyle>
            <a:lvl1pPr algn="r">
              <a:defRPr sz="1200"/>
            </a:lvl1pPr>
          </a:lstStyle>
          <a:p>
            <a:fld id="{12E86CC7-C94C-478F-BA8A-4E29A847C75D}" type="slidenum">
              <a:rPr lang="zh-TW" altLang="en-US" smtClean="0"/>
              <a:t>‹#›</a:t>
            </a:fld>
            <a:endParaRPr lang="zh-TW" altLang="en-US"/>
          </a:p>
        </p:txBody>
      </p:sp>
    </p:spTree>
    <p:extLst>
      <p:ext uri="{BB962C8B-B14F-4D97-AF65-F5344CB8AC3E}">
        <p14:creationId xmlns:p14="http://schemas.microsoft.com/office/powerpoint/2010/main" val="3242916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tvnews.com.tw/news/detail/2022224W0258"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gvm.com.tw/article/88694"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reurl.cc/LpL614"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s://kids.twreporter.org/russian-invasion-of-ukraine-2022-kid-how-can-we-help-ukraine/" TargetMode="External"/><Relationship Id="rId4" Type="http://schemas.openxmlformats.org/officeDocument/2006/relationships/hyperlink" Target="https://supportukrainenow.org/new-tw"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twreporter.org/a/russian-invasion-of-ukraine-2022-kid-reflection"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s://www.banksy.blog/explore/2022" TargetMode="External"/><Relationship Id="rId4" Type="http://schemas.openxmlformats.org/officeDocument/2006/relationships/hyperlink" Target="https://www.gvm.com.tw/article/98516"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cna.com.tw/news/aipl/202203130131.aspx"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www.peopo.org/news/575393"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amnesty.tw/civicrm/event/register?id=65&amp;reset=1"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www.worldvision.org.tw/articles/25"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teurbano.com/galeria-4-ugur/"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instagram.com/ugurgallen/?hl=zh-tw"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人</a:t>
            </a:r>
            <a:r>
              <a:rPr lang="en-US" altLang="zh-TW" dirty="0"/>
              <a:t>J11</a:t>
            </a:r>
            <a:r>
              <a:rPr lang="zh-TW" altLang="en-US" dirty="0"/>
              <a:t> 運用資訊網絡了解人權相關組織與活動</a:t>
            </a:r>
            <a:endParaRPr lang="en-US" altLang="zh-TW" dirty="0"/>
          </a:p>
          <a:p>
            <a:r>
              <a:rPr lang="zh-TW" altLang="en-US" dirty="0"/>
              <a:t>人</a:t>
            </a:r>
            <a:r>
              <a:rPr lang="en-US" altLang="zh-TW" dirty="0"/>
              <a:t>J13</a:t>
            </a:r>
            <a:r>
              <a:rPr lang="zh-TW" altLang="en-US" dirty="0"/>
              <a:t> 理解戰爭、和平對人類生活的影響</a:t>
            </a:r>
            <a:endParaRPr lang="en-US" altLang="zh-TW" dirty="0"/>
          </a:p>
          <a:p>
            <a:endParaRPr lang="en-US" altLang="zh-TW" dirty="0"/>
          </a:p>
          <a:p>
            <a:r>
              <a:rPr lang="zh-TW" altLang="en-US" dirty="0"/>
              <a:t>永續發展目標</a:t>
            </a:r>
            <a:r>
              <a:rPr lang="en-US" altLang="zh-TW" dirty="0"/>
              <a:t>16</a:t>
            </a:r>
            <a:r>
              <a:rPr lang="zh-TW" altLang="en-US" dirty="0"/>
              <a:t> 和平、正義、堅強機構</a:t>
            </a:r>
            <a:endParaRPr lang="en-US" altLang="zh-TW" dirty="0"/>
          </a:p>
          <a:p>
            <a:endParaRPr lang="en-US" altLang="zh-TW" dirty="0"/>
          </a:p>
          <a:p>
            <a:r>
              <a:rPr lang="zh-TW" altLang="en-US" dirty="0"/>
              <a:t>人</a:t>
            </a:r>
            <a:r>
              <a:rPr lang="en-US" altLang="zh-TW" dirty="0"/>
              <a:t>J11 </a:t>
            </a:r>
            <a:r>
              <a:rPr lang="zh-TW" altLang="en-US" dirty="0"/>
              <a:t>運用資訊網絡了解人權相關組織與活動</a:t>
            </a:r>
          </a:p>
          <a:p>
            <a:r>
              <a:rPr lang="zh-TW" altLang="en-US" dirty="0"/>
              <a:t>一、人</a:t>
            </a:r>
            <a:r>
              <a:rPr lang="en-US" altLang="zh-TW" dirty="0"/>
              <a:t>J11</a:t>
            </a:r>
            <a:r>
              <a:rPr lang="zh-TW" altLang="en-US" dirty="0"/>
              <a:t>整體說明：</a:t>
            </a:r>
          </a:p>
          <a:p>
            <a:r>
              <a:rPr lang="zh-TW" altLang="en-US" dirty="0"/>
              <a:t>國內外有許多與人權相關的組織與活動，可提供豐富的人權學習資源，教師應鼓勵學生運用科技媒體網路去尋找相關資訊，加強對人權組織與活動的認識與了解。</a:t>
            </a:r>
          </a:p>
          <a:p>
            <a:r>
              <a:rPr lang="zh-TW" altLang="en-US" dirty="0"/>
              <a:t>二、人</a:t>
            </a:r>
            <a:r>
              <a:rPr lang="en-US" altLang="zh-TW" dirty="0"/>
              <a:t>J11</a:t>
            </a:r>
            <a:r>
              <a:rPr lang="zh-TW" altLang="en-US" dirty="0"/>
              <a:t>重要概念補充說明：</a:t>
            </a:r>
          </a:p>
          <a:p>
            <a:r>
              <a:rPr lang="en-US" altLang="zh-TW" dirty="0"/>
              <a:t>1.</a:t>
            </a:r>
            <a:r>
              <a:rPr lang="zh-TW" altLang="en-US" dirty="0"/>
              <a:t>有哪些相關的「人權組織」？</a:t>
            </a:r>
          </a:p>
          <a:p>
            <a:r>
              <a:rPr lang="zh-TW" altLang="en-US" dirty="0"/>
              <a:t>國內外的相關人權組織，例如：聯合國、國家人權博物館、教育部人權教育諮詢暨資源中心、臺灣人權促進會、國際特赦組織、臺灣少年權益與福利促進聯盟等，皆有提供人權資訊與相關活動。</a:t>
            </a:r>
          </a:p>
          <a:p>
            <a:r>
              <a:rPr lang="en-US" altLang="zh-TW" dirty="0"/>
              <a:t>2.</a:t>
            </a:r>
            <a:r>
              <a:rPr lang="zh-TW" altLang="en-US" dirty="0"/>
              <a:t>如何引導學生認識「人權組織活動」？</a:t>
            </a:r>
          </a:p>
          <a:p>
            <a:r>
              <a:rPr lang="zh-TW" altLang="en-US" dirty="0"/>
              <a:t>可於各大入口網鍵入關鍵字，如：人權、</a:t>
            </a:r>
            <a:r>
              <a:rPr lang="en-US" altLang="zh-TW" dirty="0"/>
              <a:t>human rights</a:t>
            </a:r>
            <a:r>
              <a:rPr lang="zh-TW" altLang="en-US" dirty="0"/>
              <a:t>、人權教育、兒童人權、婦女人權，或鍵入相關人權議題，如：兒童虐待、種族歧視、外籍移工、難民、人口販運。教師可引導學生進行相關檢索，透過資料的閱讀與整理，了解人權組織概況，及其所推動或正在進行的活動。 </a:t>
            </a:r>
          </a:p>
          <a:p>
            <a:endParaRPr lang="en-US" altLang="zh-TW" dirty="0"/>
          </a:p>
          <a:p>
            <a:r>
              <a:rPr lang="zh-TW" altLang="en-US" dirty="0"/>
              <a:t>人</a:t>
            </a:r>
            <a:r>
              <a:rPr lang="en-US" altLang="zh-TW" dirty="0"/>
              <a:t>J13 </a:t>
            </a:r>
            <a:r>
              <a:rPr lang="zh-TW" altLang="en-US" dirty="0"/>
              <a:t>理解戰爭、和平對人類生活的影響</a:t>
            </a:r>
            <a:endParaRPr lang="en-US" altLang="zh-TW" dirty="0"/>
          </a:p>
          <a:p>
            <a:r>
              <a:rPr lang="zh-TW" altLang="en-US" dirty="0"/>
              <a:t>一、人</a:t>
            </a:r>
            <a:r>
              <a:rPr lang="en-US" altLang="zh-TW" dirty="0"/>
              <a:t>J13</a:t>
            </a:r>
            <a:r>
              <a:rPr lang="zh-TW" altLang="en-US" dirty="0"/>
              <a:t>整體說明：</a:t>
            </a:r>
          </a:p>
          <a:p>
            <a:r>
              <a:rPr lang="zh-TW" altLang="en-US" dirty="0"/>
              <a:t>從歷史事件中，我們可以了解戰爭的全面性破壞與殘酷，以及人類如何避免戰爭與追求和平的努力。戰爭讓無辜的人民與士兵失去生命權、醫療權、教育權、自由權的悲慘景況，與和平時期人們安居樂業並且享有人權保障的生活，兩者之間有如天壤之別。</a:t>
            </a:r>
          </a:p>
          <a:p>
            <a:r>
              <a:rPr lang="zh-TW" altLang="en-US" dirty="0"/>
              <a:t>雖然</a:t>
            </a:r>
            <a:r>
              <a:rPr lang="en-US" altLang="zh-TW" dirty="0"/>
              <a:t>《</a:t>
            </a:r>
            <a:r>
              <a:rPr lang="zh-TW" altLang="en-US" dirty="0"/>
              <a:t>世界人權宣言</a:t>
            </a:r>
            <a:r>
              <a:rPr lang="en-US" altLang="zh-TW" dirty="0"/>
              <a:t>》</a:t>
            </a:r>
            <a:r>
              <a:rPr lang="zh-TW" altLang="en-US" dirty="0"/>
              <a:t>已誕生數十年，但是國際戰事迄今未停止過，難民問題更是雪上加霜。教師可引導學生藉由</a:t>
            </a:r>
            <a:r>
              <a:rPr lang="en-US" altLang="zh-TW" dirty="0"/>
              <a:t>《</a:t>
            </a:r>
            <a:r>
              <a:rPr lang="zh-TW" altLang="en-US" dirty="0"/>
              <a:t>世界人權宣言</a:t>
            </a:r>
            <a:r>
              <a:rPr lang="en-US" altLang="zh-TW" dirty="0"/>
              <a:t>》</a:t>
            </a:r>
            <a:r>
              <a:rPr lang="zh-TW" altLang="en-US" dirty="0"/>
              <a:t>、難民與移民、敘利亞內戰、羅興亞人遭受種族清洗、武器遺禍等議題來探討戰爭對人類生活的影響，理解致力於和平的重要。</a:t>
            </a:r>
          </a:p>
          <a:p>
            <a:r>
              <a:rPr lang="zh-TW" altLang="en-US" dirty="0"/>
              <a:t>二、人</a:t>
            </a:r>
            <a:r>
              <a:rPr lang="en-US" altLang="zh-TW" dirty="0"/>
              <a:t>J13</a:t>
            </a:r>
            <a:r>
              <a:rPr lang="zh-TW" altLang="en-US" dirty="0"/>
              <a:t>重要概念補充說明：</a:t>
            </a:r>
          </a:p>
          <a:p>
            <a:r>
              <a:rPr lang="en-US" altLang="zh-TW" dirty="0"/>
              <a:t>1.</a:t>
            </a:r>
            <a:r>
              <a:rPr lang="zh-TW" altLang="en-US" dirty="0"/>
              <a:t>什麼是「戰爭」？</a:t>
            </a:r>
          </a:p>
          <a:p>
            <a:r>
              <a:rPr lang="zh-TW" altLang="en-US" dirty="0"/>
              <a:t>係指強勢者為了贏得自己的利益而施用軍事武力殺傷他人生命或毀損他人財產的手段，包括：向對方施予強迫性的影響、約束，或直接施行暴力侵犯，而造成無辜善良的人受到家破人亡的傷害。</a:t>
            </a:r>
          </a:p>
          <a:p>
            <a:r>
              <a:rPr lang="en-US" altLang="zh-TW" dirty="0"/>
              <a:t>2.</a:t>
            </a:r>
            <a:r>
              <a:rPr lang="zh-TW" altLang="en-US" dirty="0"/>
              <a:t>什麼是「和平」？</a:t>
            </a:r>
          </a:p>
          <a:p>
            <a:r>
              <a:rPr lang="zh-TW" altLang="en-US" dirty="0"/>
              <a:t>係指人們以不敵視他人的方式，不使用武力侵略，而以協調方式處理糾紛，在有效的控制下，共同解除武裝措施，而獲致雙方利益的狀態。和平權利是國際條約非常重視的部分，例如：</a:t>
            </a:r>
            <a:r>
              <a:rPr lang="en-US" altLang="zh-TW" dirty="0"/>
              <a:t>《</a:t>
            </a:r>
            <a:r>
              <a:rPr lang="zh-TW" altLang="en-US" dirty="0"/>
              <a:t>聯合國憲章</a:t>
            </a:r>
            <a:r>
              <a:rPr lang="en-US" altLang="zh-TW" dirty="0"/>
              <a:t>》</a:t>
            </a:r>
            <a:r>
              <a:rPr lang="zh-TW" altLang="en-US" dirty="0"/>
              <a:t>賦予聯合國安全理事會有責任營造和平，斷定任何暴力之威脅、破壞或侵略行為是否存在，並做出維護國際間非暴力方式及安全的建議和抉擇。</a:t>
            </a:r>
            <a:endParaRPr lang="en-US" altLang="zh-TW" dirty="0"/>
          </a:p>
          <a:p>
            <a:endParaRPr lang="en-US" altLang="zh-TW" dirty="0"/>
          </a:p>
          <a:p>
            <a:r>
              <a:rPr lang="zh-TW" altLang="en-US" dirty="0"/>
              <a:t> </a:t>
            </a:r>
            <a:r>
              <a:rPr lang="en-US" altLang="zh-TW" dirty="0"/>
              <a:t>https://zh.wikipedia.org/zh-tw/%E5%80%A1%E8%AD%B0</a:t>
            </a:r>
          </a:p>
          <a:p>
            <a:r>
              <a:rPr lang="zh-TW" altLang="en-US" dirty="0"/>
              <a:t>倡議（英語：</a:t>
            </a:r>
            <a:r>
              <a:rPr lang="en-US" altLang="zh-TW" dirty="0"/>
              <a:t>advocacy</a:t>
            </a:r>
            <a:r>
              <a:rPr lang="zh-TW" altLang="en-US" dirty="0"/>
              <a:t>）係指有目的地去努力改變目前現有或研議中攸關特定個案或其群體權益的公共政策或實務作法，亦或間接促成環境改變以更符合特定個案或其群體的相關需求，例如政策倡議、階層倡議、公民倡議、社區倡議、個案倡議等。因此，倡議包括「獲取公認」、「使其修正」與「促進提昇」三個過程。</a:t>
            </a:r>
            <a:endParaRPr lang="en-US" altLang="zh-TW" dirty="0"/>
          </a:p>
          <a:p>
            <a:endParaRPr lang="en-US" altLang="zh-TW" dirty="0"/>
          </a:p>
          <a:p>
            <a:r>
              <a:rPr lang="zh-TW" altLang="en-US" dirty="0"/>
              <a:t>倡議的活動方式</a:t>
            </a:r>
          </a:p>
          <a:p>
            <a:r>
              <a:rPr lang="zh-TW" altLang="en-US" dirty="0"/>
              <a:t>倡議的活動方式如以下</a:t>
            </a:r>
            <a:r>
              <a:rPr lang="en-US" altLang="zh-TW" dirty="0"/>
              <a:t>17</a:t>
            </a:r>
            <a:r>
              <a:rPr lang="zh-TW" altLang="en-US" dirty="0"/>
              <a:t>類：爭取更好的服務、推動增進機構個案的權益、與機構協商談判、向決策者提供證據、遊說個別的政策制定者、訴訟或尋求法律的救濟、代表個案參與行政聽證會、影響相關機構的行政法規、教導個案解決問題的倡議技巧、教育個案其應得權益、教育大眾在相關議題、監督相關機構的績效、進行相關議題的研究、組織聯盟、影響相關議題的媒體報導、動員選民的支持、投入政治競選活動等。</a:t>
            </a:r>
          </a:p>
        </p:txBody>
      </p:sp>
      <p:sp>
        <p:nvSpPr>
          <p:cNvPr id="4" name="投影片編號版面配置區 3"/>
          <p:cNvSpPr>
            <a:spLocks noGrp="1"/>
          </p:cNvSpPr>
          <p:nvPr>
            <p:ph type="sldNum" sz="quarter" idx="5"/>
          </p:nvPr>
        </p:nvSpPr>
        <p:spPr/>
        <p:txBody>
          <a:bodyPr/>
          <a:lstStyle/>
          <a:p>
            <a:fld id="{12E86CC7-C94C-478F-BA8A-4E29A847C75D}" type="slidenum">
              <a:rPr lang="zh-TW" altLang="en-US" smtClean="0"/>
              <a:t>1</a:t>
            </a:fld>
            <a:endParaRPr lang="zh-TW" altLang="en-US"/>
          </a:p>
        </p:txBody>
      </p:sp>
    </p:spTree>
    <p:extLst>
      <p:ext uri="{BB962C8B-B14F-4D97-AF65-F5344CB8AC3E}">
        <p14:creationId xmlns:p14="http://schemas.microsoft.com/office/powerpoint/2010/main" val="1688538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dirty="0"/>
              <a:t>俄羅斯開戰烏克蘭，採取三面進攻，包含首都基輔等地都遭受攻擊。（圖／民視快新聞製作）</a:t>
            </a:r>
            <a:r>
              <a:rPr lang="en-US" altLang="zh-TW" dirty="0"/>
              <a:t>2022.02.24</a:t>
            </a:r>
          </a:p>
          <a:p>
            <a:r>
              <a:rPr lang="en-US" altLang="zh-TW" sz="1200" dirty="0">
                <a:hlinkClick r:id="rId3"/>
              </a:rPr>
              <a:t>https://www.ftvnews.com.tw/news/detail/2022224W0258</a:t>
            </a:r>
            <a:endParaRPr lang="en-US" altLang="zh-TW" sz="1200" dirty="0"/>
          </a:p>
          <a:p>
            <a:endParaRPr lang="en-US" altLang="zh-TW" sz="1200" dirty="0"/>
          </a:p>
          <a:p>
            <a:r>
              <a:rPr lang="en-US" altLang="zh-TW" dirty="0"/>
              <a:t>https://zh.wikipedia.org/zh-tw/%E8%8B%8F%E8%81%94</a:t>
            </a:r>
          </a:p>
          <a:p>
            <a:r>
              <a:rPr lang="zh-TW" altLang="en-US" dirty="0"/>
              <a:t>蘇維埃社會主義共和國聯盟（俄語：</a:t>
            </a:r>
            <a:r>
              <a:rPr lang="az-Cyrl-AZ" altLang="zh-TW" dirty="0"/>
              <a:t>Союз Советских Социалистических Республик</a:t>
            </a:r>
            <a:r>
              <a:rPr lang="zh-TW" altLang="az-Cyrl-AZ" dirty="0"/>
              <a:t>，</a:t>
            </a:r>
            <a:r>
              <a:rPr lang="zh-TW" altLang="en-US" dirty="0"/>
              <a:t>羅馬化：</a:t>
            </a:r>
            <a:r>
              <a:rPr lang="en-US" altLang="zh-TW" dirty="0"/>
              <a:t>Soyuz </a:t>
            </a:r>
            <a:r>
              <a:rPr lang="en-US" altLang="zh-TW" dirty="0" err="1"/>
              <a:t>Sovetskih</a:t>
            </a:r>
            <a:r>
              <a:rPr lang="en-US" altLang="zh-TW" dirty="0"/>
              <a:t> </a:t>
            </a:r>
            <a:r>
              <a:rPr lang="en-US" altLang="zh-TW" dirty="0" err="1"/>
              <a:t>Sotsialisticheskih</a:t>
            </a:r>
            <a:r>
              <a:rPr lang="en-US" altLang="zh-TW" dirty="0"/>
              <a:t> </a:t>
            </a:r>
            <a:r>
              <a:rPr lang="en-US" altLang="zh-TW" dirty="0" err="1"/>
              <a:t>Respublik</a:t>
            </a:r>
            <a:r>
              <a:rPr lang="zh-TW" altLang="en-US" dirty="0"/>
              <a:t>（發音ⓘ），縮寫：</a:t>
            </a:r>
            <a:r>
              <a:rPr lang="az-Cyrl-AZ" altLang="zh-TW" dirty="0"/>
              <a:t>СССР</a:t>
            </a:r>
            <a:r>
              <a:rPr lang="zh-TW" altLang="az-Cyrl-AZ" dirty="0"/>
              <a:t>，（</a:t>
            </a:r>
            <a:r>
              <a:rPr lang="zh-TW" altLang="en-US" dirty="0"/>
              <a:t>見其他名稱）），簡稱蘇聯</a:t>
            </a:r>
            <a:r>
              <a:rPr lang="en-US" altLang="zh-TW" dirty="0"/>
              <a:t>[</a:t>
            </a:r>
            <a:r>
              <a:rPr lang="zh-TW" altLang="en-US" dirty="0"/>
              <a:t>註 </a:t>
            </a:r>
            <a:r>
              <a:rPr lang="en-US" altLang="zh-TW" dirty="0"/>
              <a:t>1]</a:t>
            </a:r>
            <a:r>
              <a:rPr lang="zh-TW" altLang="en-US" dirty="0"/>
              <a:t>，是一個存在於</a:t>
            </a:r>
            <a:r>
              <a:rPr lang="en-US" altLang="zh-TW" dirty="0"/>
              <a:t>1922</a:t>
            </a:r>
            <a:r>
              <a:rPr lang="zh-TW" altLang="en-US" dirty="0"/>
              <a:t>年至</a:t>
            </a:r>
            <a:r>
              <a:rPr lang="en-US" altLang="zh-TW" dirty="0"/>
              <a:t>1991</a:t>
            </a:r>
            <a:r>
              <a:rPr lang="zh-TW" altLang="en-US" dirty="0"/>
              <a:t>年的聯邦制社會主義國家，也是當時世界上領土面積最大的國家，涵蓋東歐大部分區域，以及幾乎整個中亞和北亞。</a:t>
            </a:r>
          </a:p>
        </p:txBody>
      </p:sp>
      <p:sp>
        <p:nvSpPr>
          <p:cNvPr id="4" name="投影片編號版面配置區 3"/>
          <p:cNvSpPr>
            <a:spLocks noGrp="1"/>
          </p:cNvSpPr>
          <p:nvPr>
            <p:ph type="sldNum" sz="quarter" idx="5"/>
          </p:nvPr>
        </p:nvSpPr>
        <p:spPr/>
        <p:txBody>
          <a:bodyPr/>
          <a:lstStyle/>
          <a:p>
            <a:fld id="{12E86CC7-C94C-478F-BA8A-4E29A847C75D}" type="slidenum">
              <a:rPr lang="zh-TW" altLang="en-US" smtClean="0"/>
              <a:t>10</a:t>
            </a:fld>
            <a:endParaRPr lang="zh-TW" altLang="en-US"/>
          </a:p>
        </p:txBody>
      </p:sp>
    </p:spTree>
    <p:extLst>
      <p:ext uri="{BB962C8B-B14F-4D97-AF65-F5344CB8AC3E}">
        <p14:creationId xmlns:p14="http://schemas.microsoft.com/office/powerpoint/2010/main" val="265766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t>圖片引自</a:t>
            </a:r>
            <a:r>
              <a:rPr lang="en-US" altLang="zh-TW" sz="1200" dirty="0">
                <a:hlinkClick r:id="rId3"/>
              </a:rPr>
              <a:t>https://www.gvm.com.tw/article/88694</a:t>
            </a:r>
            <a:endParaRPr lang="en-US" altLang="zh-TW" sz="1200" dirty="0"/>
          </a:p>
          <a:p>
            <a:endParaRPr lang="en-US" altLang="zh-TW" dirty="0"/>
          </a:p>
          <a:p>
            <a:endParaRPr lang="en-US" altLang="zh-TW" dirty="0"/>
          </a:p>
          <a:p>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12E86CC7-C94C-478F-BA8A-4E29A847C75D}" type="slidenum">
              <a:rPr lang="zh-TW" altLang="en-US" smtClean="0"/>
              <a:t>11</a:t>
            </a:fld>
            <a:endParaRPr lang="zh-TW" altLang="en-US"/>
          </a:p>
        </p:txBody>
      </p:sp>
    </p:spTree>
    <p:extLst>
      <p:ext uri="{BB962C8B-B14F-4D97-AF65-F5344CB8AC3E}">
        <p14:creationId xmlns:p14="http://schemas.microsoft.com/office/powerpoint/2010/main" val="2786454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最殘酷的前後對照圖！烏克蘭戰後人間煉獄的悲歌 </a:t>
            </a:r>
            <a:r>
              <a:rPr lang="en-US" altLang="zh-TW" dirty="0"/>
              <a:t>https://www.gvm.com.tw/article/88694</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86CC7-C94C-478F-BA8A-4E29A847C75D}"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362918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最殘酷的前後對照圖！烏克蘭戰後人間煉獄的悲歌 </a:t>
            </a:r>
            <a:r>
              <a:rPr lang="en-US" altLang="zh-TW" dirty="0"/>
              <a:t>https://www.gvm.com.tw/article/88694</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86CC7-C94C-478F-BA8A-4E29A847C75D}"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0367124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最殘酷的前後對照圖！烏克蘭戰後人間煉獄的悲歌 </a:t>
            </a:r>
            <a:r>
              <a:rPr lang="en-US" altLang="zh-TW" dirty="0"/>
              <a:t>https://www.gvm.com.tw/article/88694</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86CC7-C94C-478F-BA8A-4E29A847C75D}"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074375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圖片引自</a:t>
            </a:r>
            <a:r>
              <a:rPr lang="en-US" altLang="zh-TW" dirty="0"/>
              <a:t>https://ui.org.ua/en/postcard/freedom-square-maidan-svobody/</a:t>
            </a:r>
          </a:p>
          <a:p>
            <a:endParaRPr lang="en-US" altLang="zh-TW" dirty="0"/>
          </a:p>
          <a:p>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86CC7-C94C-478F-BA8A-4E29A847C75D}"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425854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86CC7-C94C-478F-BA8A-4E29A847C75D}"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458719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86CC7-C94C-478F-BA8A-4E29A847C75D}"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113487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老師引導學生找答案，</a:t>
            </a:r>
            <a:endParaRPr lang="en-US" altLang="zh-TW" dirty="0"/>
          </a:p>
          <a:p>
            <a:r>
              <a:rPr lang="zh-TW" altLang="en-US" dirty="0"/>
              <a:t>畫線標註主角遭遇到「被迫逃到鄰國避難」的處境，主角因此失去身分、國籍，參考世界人權宣言，其受到的人權侵害是「第十四條人人有尋求庇護的權利」。</a:t>
            </a:r>
            <a:endParaRPr lang="en-US" altLang="zh-TW" dirty="0"/>
          </a:p>
          <a:p>
            <a:endParaRPr lang="en-US" altLang="zh-TW" dirty="0"/>
          </a:p>
          <a:p>
            <a:r>
              <a:rPr lang="zh-TW" altLang="en-US" dirty="0"/>
              <a:t>沒人能阻止俄羅斯軍隊了嗎？人權觀察執行長：這些方法，現在開始並不嫌晚 </a:t>
            </a:r>
            <a:r>
              <a:rPr lang="en-US" altLang="zh-TW" dirty="0"/>
              <a:t>https://crossing.cw.com.tw/article/15958</a:t>
            </a:r>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86CC7-C94C-478F-BA8A-4E29A847C75D}"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010673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老師引導學生找答案，</a:t>
            </a:r>
            <a:endParaRPr lang="en-US" altLang="zh-TW" dirty="0"/>
          </a:p>
          <a:p>
            <a:r>
              <a:rPr lang="zh-TW" altLang="en-US" dirty="0"/>
              <a:t>畫線「募集物資援助」，說明「國際社會有捐助物資的行動」。</a:t>
            </a:r>
            <a:endParaRPr lang="en-US" altLang="zh-TW" dirty="0"/>
          </a:p>
          <a:p>
            <a:endParaRPr lang="en-US" altLang="zh-TW" dirty="0"/>
          </a:p>
          <a:p>
            <a:r>
              <a:rPr lang="en-US" altLang="zh-TW" dirty="0"/>
              <a:t>https://global.udn.com/global_vision/story/8662/6129045</a:t>
            </a:r>
            <a:r>
              <a:rPr lang="zh-TW" altLang="en-US" dirty="0"/>
              <a:t>烏克蘭西南部的民兵防衛隊，在製作城鎮戰用的汽油彈。 圖／路透社</a:t>
            </a:r>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86CC7-C94C-478F-BA8A-4E29A847C75D}"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789736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人</a:t>
            </a:r>
            <a:r>
              <a:rPr lang="en-US" altLang="zh-TW" dirty="0"/>
              <a:t>J11 </a:t>
            </a:r>
            <a:r>
              <a:rPr lang="zh-TW" altLang="en-US" dirty="0"/>
              <a:t>運用資訊網絡了解人權相關組織與活動</a:t>
            </a:r>
          </a:p>
          <a:p>
            <a:r>
              <a:rPr lang="zh-TW" altLang="en-US" dirty="0"/>
              <a:t>一、人</a:t>
            </a:r>
            <a:r>
              <a:rPr lang="en-US" altLang="zh-TW" dirty="0"/>
              <a:t>J11</a:t>
            </a:r>
            <a:r>
              <a:rPr lang="zh-TW" altLang="en-US" dirty="0"/>
              <a:t>整體說明：</a:t>
            </a:r>
          </a:p>
          <a:p>
            <a:r>
              <a:rPr lang="zh-TW" altLang="en-US" dirty="0"/>
              <a:t>國內外有許多與人權相關的組織與活動，可提供豐富的人權學習資源，教師應鼓勵學生運用科技媒體網路去尋找相關資訊，加強對人權組織與活動的認識與了解。</a:t>
            </a:r>
          </a:p>
          <a:p>
            <a:r>
              <a:rPr lang="zh-TW" altLang="en-US" dirty="0"/>
              <a:t>二、人</a:t>
            </a:r>
            <a:r>
              <a:rPr lang="en-US" altLang="zh-TW" dirty="0"/>
              <a:t>J11</a:t>
            </a:r>
            <a:r>
              <a:rPr lang="zh-TW" altLang="en-US" dirty="0"/>
              <a:t>重要概念補充說明：</a:t>
            </a:r>
          </a:p>
          <a:p>
            <a:r>
              <a:rPr lang="en-US" altLang="zh-TW" dirty="0"/>
              <a:t>1.</a:t>
            </a:r>
            <a:r>
              <a:rPr lang="zh-TW" altLang="en-US" dirty="0"/>
              <a:t>有哪些相關的「人權組織」？</a:t>
            </a:r>
          </a:p>
          <a:p>
            <a:r>
              <a:rPr lang="zh-TW" altLang="en-US" dirty="0"/>
              <a:t>國內外的相關人權組織，例如：聯合國、國家人權博物館、教育部人權教育諮詢暨資源中心、臺灣人權促進會、國際特赦組織、臺灣少年權益與福利促進聯盟等，皆有提供人權資訊與相關活動。</a:t>
            </a:r>
          </a:p>
          <a:p>
            <a:r>
              <a:rPr lang="en-US" altLang="zh-TW" dirty="0"/>
              <a:t>2.</a:t>
            </a:r>
            <a:r>
              <a:rPr lang="zh-TW" altLang="en-US" dirty="0"/>
              <a:t>如何引導學生認識「人權組織活動」？</a:t>
            </a:r>
          </a:p>
          <a:p>
            <a:r>
              <a:rPr lang="zh-TW" altLang="en-US" dirty="0"/>
              <a:t>可於各大入口網鍵入關鍵字，如：人權、</a:t>
            </a:r>
            <a:r>
              <a:rPr lang="en-US" altLang="zh-TW" dirty="0"/>
              <a:t>human rights</a:t>
            </a:r>
            <a:r>
              <a:rPr lang="zh-TW" altLang="en-US" dirty="0"/>
              <a:t>、人權教育、兒童人權、婦女人權，或鍵入相關人權議題，如：兒童虐待、種族歧視、外籍移工、難民、人口販運。教師可引導學生進行相關檢索，透過資料的閱讀與整理，了解人權組織概況，及其所推動或正在進行的活動。 </a:t>
            </a:r>
          </a:p>
          <a:p>
            <a:endParaRPr lang="en-US" altLang="zh-TW" dirty="0"/>
          </a:p>
          <a:p>
            <a:r>
              <a:rPr lang="zh-TW" altLang="en-US" dirty="0"/>
              <a:t>人</a:t>
            </a:r>
            <a:r>
              <a:rPr lang="en-US" altLang="zh-TW" dirty="0"/>
              <a:t>J13 </a:t>
            </a:r>
            <a:r>
              <a:rPr lang="zh-TW" altLang="en-US" dirty="0"/>
              <a:t>理解戰爭、和平對人類生活的影響</a:t>
            </a:r>
            <a:endParaRPr lang="en-US" altLang="zh-TW" dirty="0"/>
          </a:p>
          <a:p>
            <a:r>
              <a:rPr lang="zh-TW" altLang="en-US" dirty="0"/>
              <a:t>一、人</a:t>
            </a:r>
            <a:r>
              <a:rPr lang="en-US" altLang="zh-TW" dirty="0"/>
              <a:t>J13</a:t>
            </a:r>
            <a:r>
              <a:rPr lang="zh-TW" altLang="en-US" dirty="0"/>
              <a:t>整體說明：</a:t>
            </a:r>
          </a:p>
          <a:p>
            <a:r>
              <a:rPr lang="zh-TW" altLang="en-US" dirty="0"/>
              <a:t>從歷史事件中，我們可以了解戰爭的全面性破壞與殘酷，以及人類如何避免戰爭與追求和平的努力。戰爭讓無辜的人民與士兵失去生命權、醫療權、教育權、自由權的悲慘景況，與和平時期人們安居樂業並且享有人權保障的生活，兩者之間有如天壤之別。</a:t>
            </a:r>
          </a:p>
          <a:p>
            <a:r>
              <a:rPr lang="zh-TW" altLang="en-US" dirty="0"/>
              <a:t>雖然</a:t>
            </a:r>
            <a:r>
              <a:rPr lang="en-US" altLang="zh-TW" dirty="0"/>
              <a:t>《</a:t>
            </a:r>
            <a:r>
              <a:rPr lang="zh-TW" altLang="en-US" dirty="0"/>
              <a:t>世界人權宣言</a:t>
            </a:r>
            <a:r>
              <a:rPr lang="en-US" altLang="zh-TW" dirty="0"/>
              <a:t>》</a:t>
            </a:r>
            <a:r>
              <a:rPr lang="zh-TW" altLang="en-US" dirty="0"/>
              <a:t>已誕生數十年，但是國際戰事迄今未停止過，難民問題更是雪上加霜。教師可引導學生藉由</a:t>
            </a:r>
            <a:r>
              <a:rPr lang="en-US" altLang="zh-TW" dirty="0"/>
              <a:t>《</a:t>
            </a:r>
            <a:r>
              <a:rPr lang="zh-TW" altLang="en-US" dirty="0"/>
              <a:t>世界人權宣言</a:t>
            </a:r>
            <a:r>
              <a:rPr lang="en-US" altLang="zh-TW" dirty="0"/>
              <a:t>》</a:t>
            </a:r>
            <a:r>
              <a:rPr lang="zh-TW" altLang="en-US" dirty="0"/>
              <a:t>、難民與移民、敘利亞內戰、羅興亞人遭受種族清洗、武器遺禍等議題來探討戰爭對人類生活的影響，理解致力於和平的重要。</a:t>
            </a:r>
          </a:p>
          <a:p>
            <a:r>
              <a:rPr lang="zh-TW" altLang="en-US" dirty="0"/>
              <a:t>二、人</a:t>
            </a:r>
            <a:r>
              <a:rPr lang="en-US" altLang="zh-TW" dirty="0"/>
              <a:t>J13</a:t>
            </a:r>
            <a:r>
              <a:rPr lang="zh-TW" altLang="en-US" dirty="0"/>
              <a:t>重要概念補充說明：</a:t>
            </a:r>
          </a:p>
          <a:p>
            <a:r>
              <a:rPr lang="en-US" altLang="zh-TW" dirty="0"/>
              <a:t>1.</a:t>
            </a:r>
            <a:r>
              <a:rPr lang="zh-TW" altLang="en-US" dirty="0"/>
              <a:t>什麼是「戰爭」？</a:t>
            </a:r>
          </a:p>
          <a:p>
            <a:r>
              <a:rPr lang="zh-TW" altLang="en-US" dirty="0"/>
              <a:t>係指強勢者為了贏得自己的利益而施用軍事武力殺傷他人生命或毀損他人財產的手段，包括：向對方施予強迫性的影響、約束，或直接施行暴力侵犯，而造成無辜善良的人受到家破人亡的傷害。</a:t>
            </a:r>
          </a:p>
          <a:p>
            <a:r>
              <a:rPr lang="en-US" altLang="zh-TW" dirty="0"/>
              <a:t>2.</a:t>
            </a:r>
            <a:r>
              <a:rPr lang="zh-TW" altLang="en-US" dirty="0"/>
              <a:t>什麼是「和平」？</a:t>
            </a:r>
          </a:p>
          <a:p>
            <a:r>
              <a:rPr lang="zh-TW" altLang="en-US" dirty="0"/>
              <a:t>係指人們以不敵視他人的方式，不使用武力侵略，而以協調方式處理糾紛，在有效的控制下，共同解除武裝措施，而獲致雙方利益的狀態。和平權利是國際條約非常重視的部分，例如：</a:t>
            </a:r>
            <a:r>
              <a:rPr lang="en-US" altLang="zh-TW" dirty="0"/>
              <a:t>《</a:t>
            </a:r>
            <a:r>
              <a:rPr lang="zh-TW" altLang="en-US" dirty="0"/>
              <a:t>聯合國憲章</a:t>
            </a:r>
            <a:r>
              <a:rPr lang="en-US" altLang="zh-TW" dirty="0"/>
              <a:t>》</a:t>
            </a:r>
            <a:r>
              <a:rPr lang="zh-TW" altLang="en-US" dirty="0"/>
              <a:t>賦予聯合國安全理事會有責任營造和平，斷定任何暴力之威脅、破壞或侵略行為是否存在，並做出維護國際間非暴力方式及安全的建議和抉擇。</a:t>
            </a:r>
            <a:endParaRPr lang="en-US" altLang="zh-TW" dirty="0"/>
          </a:p>
        </p:txBody>
      </p:sp>
      <p:sp>
        <p:nvSpPr>
          <p:cNvPr id="4" name="投影片編號版面配置區 3"/>
          <p:cNvSpPr>
            <a:spLocks noGrp="1"/>
          </p:cNvSpPr>
          <p:nvPr>
            <p:ph type="sldNum" sz="quarter" idx="5"/>
          </p:nvPr>
        </p:nvSpPr>
        <p:spPr/>
        <p:txBody>
          <a:bodyPr/>
          <a:lstStyle/>
          <a:p>
            <a:fld id="{12E86CC7-C94C-478F-BA8A-4E29A847C75D}" type="slidenum">
              <a:rPr lang="zh-TW" altLang="en-US" smtClean="0"/>
              <a:t>2</a:t>
            </a:fld>
            <a:endParaRPr lang="zh-TW" altLang="en-US"/>
          </a:p>
        </p:txBody>
      </p:sp>
    </p:spTree>
    <p:extLst>
      <p:ext uri="{BB962C8B-B14F-4D97-AF65-F5344CB8AC3E}">
        <p14:creationId xmlns:p14="http://schemas.microsoft.com/office/powerpoint/2010/main" val="11897041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lnSpc>
                <a:spcPct val="110000"/>
              </a:lnSpc>
              <a:spcBef>
                <a:spcPts val="0"/>
              </a:spcBef>
              <a:buNone/>
            </a:pPr>
            <a:r>
              <a:rPr lang="zh-TW" altLang="en-US" sz="9800" b="1" dirty="0"/>
              <a:t>分組閱讀與討論：</a:t>
            </a:r>
            <a:endParaRPr lang="en-US" altLang="zh-TW" sz="1600" b="1" dirty="0"/>
          </a:p>
          <a:p>
            <a:pPr marL="357188" indent="-357188">
              <a:lnSpc>
                <a:spcPct val="120000"/>
              </a:lnSpc>
              <a:spcBef>
                <a:spcPts val="0"/>
              </a:spcBef>
              <a:buNone/>
            </a:pPr>
            <a:r>
              <a:rPr lang="en-US" altLang="zh-TW" sz="7400" b="1" dirty="0"/>
              <a:t>1.</a:t>
            </a:r>
            <a:r>
              <a:rPr lang="zh-TW" altLang="en-US" sz="7400" b="1" dirty="0"/>
              <a:t>發下文本與學習單</a:t>
            </a:r>
            <a:r>
              <a:rPr lang="zh-TW" altLang="en-US" sz="7400" dirty="0"/>
              <a:t>：   每人一份文本，各組一張學習單。</a:t>
            </a:r>
            <a:endParaRPr lang="en-US" altLang="zh-TW" sz="7400" dirty="0"/>
          </a:p>
          <a:p>
            <a:pPr marL="357188" indent="-357188">
              <a:lnSpc>
                <a:spcPct val="120000"/>
              </a:lnSpc>
              <a:spcBef>
                <a:spcPts val="0"/>
              </a:spcBef>
              <a:buNone/>
            </a:pPr>
            <a:r>
              <a:rPr lang="en-US" altLang="zh-TW" sz="7400" b="1" dirty="0"/>
              <a:t>2.</a:t>
            </a:r>
            <a:r>
              <a:rPr lang="zh-TW" altLang="en-US" sz="7400" b="1" dirty="0"/>
              <a:t>閱讀文本。</a:t>
            </a:r>
            <a:endParaRPr lang="en-US" altLang="zh-TW" sz="7400" b="1" dirty="0"/>
          </a:p>
          <a:p>
            <a:pPr marL="357188" indent="-92075">
              <a:lnSpc>
                <a:spcPct val="120000"/>
              </a:lnSpc>
              <a:spcBef>
                <a:spcPts val="0"/>
              </a:spcBef>
              <a:buNone/>
            </a:pPr>
            <a:r>
              <a:rPr lang="zh-TW" altLang="en-US" sz="7400" dirty="0"/>
              <a:t>第一二組看文本</a:t>
            </a:r>
            <a:r>
              <a:rPr lang="en-US" altLang="zh-TW" sz="7400" dirty="0"/>
              <a:t>-</a:t>
            </a:r>
            <a:r>
              <a:rPr lang="zh-TW" altLang="en-US" sz="7400" dirty="0"/>
              <a:t>離開：</a:t>
            </a:r>
            <a:r>
              <a:rPr lang="zh-TW" altLang="en-US" sz="7400" u="sng" dirty="0"/>
              <a:t>索菲亞</a:t>
            </a:r>
            <a:r>
              <a:rPr lang="zh-TW" altLang="en-US" sz="7400" dirty="0"/>
              <a:t>故事。</a:t>
            </a:r>
            <a:endParaRPr lang="en-US" altLang="zh-TW" sz="7400" dirty="0"/>
          </a:p>
          <a:p>
            <a:pPr marL="357188" indent="-92075">
              <a:lnSpc>
                <a:spcPct val="120000"/>
              </a:lnSpc>
              <a:spcBef>
                <a:spcPts val="0"/>
              </a:spcBef>
              <a:buNone/>
            </a:pPr>
            <a:r>
              <a:rPr lang="zh-TW" altLang="en-US" sz="7400" dirty="0"/>
              <a:t>第三四組看文本</a:t>
            </a:r>
            <a:r>
              <a:rPr lang="en-US" altLang="zh-TW" sz="7400" dirty="0"/>
              <a:t>-</a:t>
            </a:r>
            <a:r>
              <a:rPr lang="zh-TW" altLang="en-US" sz="7400" dirty="0"/>
              <a:t>留下：</a:t>
            </a:r>
            <a:r>
              <a:rPr lang="zh-TW" altLang="en-US" sz="7400" u="sng" dirty="0"/>
              <a:t>安娜</a:t>
            </a:r>
            <a:r>
              <a:rPr lang="zh-TW" altLang="en-US" sz="7400" dirty="0"/>
              <a:t>故事。</a:t>
            </a:r>
            <a:endParaRPr lang="en-US" altLang="zh-TW" sz="7400" dirty="0"/>
          </a:p>
          <a:p>
            <a:pPr marL="357188" indent="-92075">
              <a:lnSpc>
                <a:spcPct val="120000"/>
              </a:lnSpc>
              <a:spcBef>
                <a:spcPts val="0"/>
              </a:spcBef>
              <a:buNone/>
            </a:pPr>
            <a:r>
              <a:rPr lang="zh-TW" altLang="en-US" sz="7400" dirty="0"/>
              <a:t>可</a:t>
            </a:r>
            <a:r>
              <a:rPr lang="zh-TW" altLang="en-US" sz="7400" b="1" dirty="0"/>
              <a:t>畫線關鍵字詞</a:t>
            </a:r>
            <a:r>
              <a:rPr lang="zh-TW" altLang="en-US" sz="7400" dirty="0"/>
              <a:t>和摘要。</a:t>
            </a:r>
            <a:endParaRPr lang="en-US" altLang="zh-TW" sz="7400" dirty="0"/>
          </a:p>
          <a:p>
            <a:pPr marL="355600" marR="0" lvl="0" indent="-35560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TW" sz="74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3.</a:t>
            </a:r>
            <a:r>
              <a:rPr kumimoji="0" lang="zh-TW" altLang="en-US" sz="74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進行小組討論，回答下列問題</a:t>
            </a:r>
            <a:r>
              <a:rPr kumimoji="0" lang="zh-TW" altLang="en-US" sz="74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a:t>
            </a:r>
            <a:endParaRPr kumimoji="0" lang="en-US" altLang="zh-TW" sz="74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endParaRPr>
          </a:p>
          <a:p>
            <a:pPr marL="457200" marR="0" lvl="1"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TW" sz="74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Q1.</a:t>
            </a:r>
            <a:r>
              <a:rPr kumimoji="0" lang="zh-TW" altLang="en-US" sz="74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分析主角可能面臨哪些人權侵害？</a:t>
            </a:r>
            <a:endParaRPr kumimoji="0" lang="en-US" altLang="zh-TW" sz="74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endParaRPr>
          </a:p>
          <a:p>
            <a:pPr marL="457200" marR="0" lvl="1"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TW" sz="74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Q2.</a:t>
            </a:r>
            <a:r>
              <a:rPr kumimoji="0" lang="zh-TW" altLang="en-US" sz="74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文本裡提到國際社會有哪些行動？</a:t>
            </a:r>
            <a:endParaRPr kumimoji="0" lang="en-US" altLang="zh-TW" sz="74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endParaRPr>
          </a:p>
          <a:p>
            <a:pPr marL="457200" marR="0" lvl="1"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TW" sz="74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Q3.</a:t>
            </a:r>
            <a:r>
              <a:rPr kumimoji="0" lang="zh-TW" altLang="en-US" sz="74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說說看，國家、組織、個人還可以做什麼？</a:t>
            </a:r>
          </a:p>
          <a:p>
            <a:pPr marL="265113" marR="0" lvl="0" indent="-265113"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TW" sz="74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4.</a:t>
            </a:r>
            <a:r>
              <a:rPr kumimoji="0" lang="zh-TW" altLang="en-US" sz="74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完成分組學習單。各組推派代表</a:t>
            </a:r>
            <a:r>
              <a:rPr kumimoji="0" lang="zh-TW" altLang="en-US" sz="74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，向全班</a:t>
            </a:r>
            <a:r>
              <a:rPr kumimoji="0" lang="zh-TW" altLang="en-US" sz="74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說明</a:t>
            </a:r>
            <a:r>
              <a:rPr kumimoji="0" lang="zh-TW" altLang="en-US" sz="74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a:t>
            </a:r>
            <a:endParaRPr kumimoji="0" lang="en-US" altLang="zh-TW" sz="74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endParaRPr>
          </a:p>
          <a:p>
            <a:pPr marL="265113" marR="0" lvl="0" indent="-265113"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ltLang="zh-TW" sz="7400" dirty="0">
                <a:solidFill>
                  <a:prstClr val="black"/>
                </a:solidFill>
                <a:latin typeface="Tw Cen MT" panose="020B0602020104020603"/>
                <a:ea typeface="微軟正黑體" panose="020B0604030504040204" pitchFamily="34" charset="-120"/>
              </a:rPr>
              <a:t>5.</a:t>
            </a:r>
            <a:r>
              <a:rPr lang="zh-TW" altLang="en-US" sz="7400" dirty="0">
                <a:solidFill>
                  <a:prstClr val="black"/>
                </a:solidFill>
                <a:latin typeface="Tw Cen MT" panose="020B0602020104020603"/>
                <a:ea typeface="微軟正黑體" panose="020B0604030504040204" pitchFamily="34" charset="-120"/>
              </a:rPr>
              <a:t>教師補充說明。</a:t>
            </a:r>
            <a:endParaRPr kumimoji="0" lang="zh-TW" altLang="en-US" sz="74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endParaRPr>
          </a:p>
          <a:p>
            <a:pPr algn="l" latinLnBrk="0"/>
            <a:endParaRPr lang="zh-TW" altLang="en-US" b="1" i="0" dirty="0">
              <a:solidFill>
                <a:srgbClr val="111111"/>
              </a:solidFill>
              <a:effectLst/>
              <a:latin typeface="noto serif tc"/>
            </a:endParaRPr>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86CC7-C94C-478F-BA8A-4E29A847C75D}"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257802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問題設計的目的是透過討論，鼓勵學生思考，所以答案僅提供參考並非標準答案，若學生能指出某些權利受到侵害，且能清楚論述原因理由，亦可以視為正確答案唷！</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視時間，建議可先邀請第一組同學分享兩項，再邀請第二組同學補充。</a:t>
            </a:r>
            <a:endParaRPr lang="en-US" altLang="zh-TW" dirty="0"/>
          </a:p>
          <a:p>
            <a:pPr algn="l" latinLnBrk="0"/>
            <a:endParaRPr lang="zh-TW" altLang="en-US" b="1" i="0" dirty="0">
              <a:solidFill>
                <a:srgbClr val="111111"/>
              </a:solidFill>
              <a:effectLst/>
              <a:latin typeface="noto serif tc"/>
            </a:endParaRPr>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86CC7-C94C-478F-BA8A-4E29A847C75D}"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0212638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問題設計的目的是透過討論，鼓勵學生思考，所以答案僅提供參考並非標準答案，若學生能指出某些權利受到侵害，且能清楚論述原因理由，亦可以視為正確答案唷！</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視時間，建議可先邀請第三組同學分享兩項，再邀請第四組同學補充。</a:t>
            </a:r>
            <a:endParaRPr lang="en-US" altLang="zh-TW" dirty="0"/>
          </a:p>
          <a:p>
            <a:pPr algn="l" latinLnBrk="0"/>
            <a:endParaRPr lang="zh-TW" altLang="en-US" b="1" i="0" dirty="0">
              <a:solidFill>
                <a:srgbClr val="111111"/>
              </a:solidFill>
              <a:effectLst/>
              <a:latin typeface="noto serif tc"/>
            </a:endParaRPr>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86CC7-C94C-478F-BA8A-4E29A847C75D}"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4153571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聯合國難民署 </a:t>
            </a:r>
            <a:r>
              <a:rPr lang="en-US" altLang="zh-TW" dirty="0"/>
              <a:t>https://www.unhcr.org/hk/about-us/figures-at-a-glance</a:t>
            </a:r>
            <a:r>
              <a:rPr lang="zh-TW" altLang="en-US" dirty="0"/>
              <a:t> 在</a:t>
            </a:r>
            <a:r>
              <a:rPr lang="en-US" altLang="zh-TW" dirty="0"/>
              <a:t>2022</a:t>
            </a:r>
            <a:r>
              <a:rPr lang="zh-TW" altLang="en-US" dirty="0"/>
              <a:t>年底，全球共有</a:t>
            </a:r>
            <a:r>
              <a:rPr lang="en-US" altLang="zh-TW" dirty="0"/>
              <a:t>1</a:t>
            </a:r>
            <a:r>
              <a:rPr lang="zh-TW" altLang="en-US" dirty="0"/>
              <a:t>億</a:t>
            </a:r>
            <a:r>
              <a:rPr lang="en-US" altLang="zh-TW" dirty="0"/>
              <a:t>840</a:t>
            </a:r>
            <a:r>
              <a:rPr lang="zh-TW" altLang="en-US" dirty="0"/>
              <a:t>萬人被迫流離失所</a:t>
            </a:r>
          </a:p>
          <a:p>
            <a:r>
              <a:rPr lang="zh-TW" altLang="en-US" dirty="0"/>
              <a:t>國際移民組織 </a:t>
            </a:r>
            <a:r>
              <a:rPr lang="en-US" altLang="zh-TW" dirty="0"/>
              <a:t>https://dtm.iom.int/Ukraine</a:t>
            </a:r>
            <a:r>
              <a:rPr lang="zh-TW" altLang="en-US" dirty="0"/>
              <a:t> 烏俄戰爭截至</a:t>
            </a:r>
            <a:r>
              <a:rPr lang="en-US" altLang="zh-TW" dirty="0"/>
              <a:t>2023</a:t>
            </a:r>
            <a:r>
              <a:rPr lang="zh-TW" altLang="en-US" dirty="0"/>
              <a:t>六月，烏克蘭境內尚有</a:t>
            </a:r>
            <a:r>
              <a:rPr lang="en-US" altLang="zh-TW" dirty="0"/>
              <a:t>500</a:t>
            </a:r>
            <a:r>
              <a:rPr lang="zh-TW" altLang="en-US" dirty="0"/>
              <a:t>多萬人流離失所</a:t>
            </a:r>
          </a:p>
          <a:p>
            <a:endParaRPr lang="zh-TW" altLang="en-US" dirty="0"/>
          </a:p>
        </p:txBody>
      </p:sp>
      <p:sp>
        <p:nvSpPr>
          <p:cNvPr id="4" name="投影片編號版面配置區 3"/>
          <p:cNvSpPr>
            <a:spLocks noGrp="1"/>
          </p:cNvSpPr>
          <p:nvPr>
            <p:ph type="sldNum" sz="quarter" idx="5"/>
          </p:nvPr>
        </p:nvSpPr>
        <p:spPr/>
        <p:txBody>
          <a:bodyPr/>
          <a:lstStyle/>
          <a:p>
            <a:fld id="{12E86CC7-C94C-478F-BA8A-4E29A847C75D}" type="slidenum">
              <a:rPr lang="zh-TW" altLang="en-US" smtClean="0"/>
              <a:t>24</a:t>
            </a:fld>
            <a:endParaRPr lang="zh-TW" altLang="en-US"/>
          </a:p>
        </p:txBody>
      </p:sp>
    </p:spTree>
    <p:extLst>
      <p:ext uri="{BB962C8B-B14F-4D97-AF65-F5344CB8AC3E}">
        <p14:creationId xmlns:p14="http://schemas.microsoft.com/office/powerpoint/2010/main" val="13954567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問題設計的目的是透過討論，鼓勵學生思考，所以答案僅提供參考並非標準答案，若學生能指出國際社會有哪些行動，且能清楚說明原因理由，亦可以視為正確答案唷！</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視時間，建議可先邀請第一組同學分享兩項，再邀請第二組同學補充。邀請第三組同學分享兩項，再邀請第四組同學補充。</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algn="l" latinLnBrk="0"/>
            <a:endParaRPr lang="zh-TW" altLang="en-US" b="1" i="0" dirty="0">
              <a:solidFill>
                <a:srgbClr val="111111"/>
              </a:solidFill>
              <a:effectLst/>
              <a:latin typeface="noto serif tc"/>
            </a:endParaRPr>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86CC7-C94C-478F-BA8A-4E29A847C75D}"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6556521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latinLnBrk="0"/>
            <a:endParaRPr lang="zh-TW" altLang="en-US" b="1" i="0" dirty="0">
              <a:solidFill>
                <a:srgbClr val="111111"/>
              </a:solidFill>
              <a:effectLst/>
              <a:latin typeface="noto serif tc"/>
            </a:endParaRPr>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86CC7-C94C-478F-BA8A-4E29A847C75D}"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7024792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問題設計的目的是透過討論，鼓勵學生思考，所以答案僅提供參考並非標準答案，若學生能說出採取哪些行動，且能清楚說明原因理由，亦可以視為正確答案唷！</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視時間，建議可先邀請一組同學分享兩項，再邀請另一組同學分享或補充。 老師再以簡報補充學生沒有提到的。</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https://zh.wikipedia.org/zh-tw/%E4%BF%84%E7%BD%97%E6%96%AF%E5%85%A5%E4%BE%B5%E4%B9%8C%E5%85%8B%E5%85%B0%E6%9C%9F%E9%97%B4%E7%9A%84%E5%9B%BD%E9%99%85%E5%88%B6%E8%A3%81</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俄羅斯入侵烏克蘭期間的國際制裁</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https://www.twreporter.org/a/russian-invasion-of-ukraine-2022-kid-frequently-asked-questions#part4-3</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台灣孩子大提問：關於俄羅斯侵略烏克蘭戰爭，大家最想知道的是⋯⋯</a:t>
            </a:r>
            <a:endParaRPr lang="en-US" altLang="zh-TW"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86CC7-C94C-478F-BA8A-4E29A847C75D}"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3775347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問題設計的目的是透過討論，鼓勵學生思考，所以答案僅提供參考並非標準答案，若學生能說出採取哪些行動，且能清楚說明原因理由，亦可以視為正確答案唷！</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視時間，建議可先邀請一組同學分享兩項，再邀請另一組同學分享或補充。老師再以簡報補充學生沒有提到的。</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https://zh.wikipedia.org/zh-tw/%E4%BF%84%E7%BD%97%E6%96%AF%E5%85%A5%E4%BE%B5%E4%B9%8C%E5%85%8B%E5%85%B0%E6%9C%9F%E9%97%B4%E7%9A%84%E5%9B%BD%E9%99%85%E5%88%B6%E8%A3%81</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俄羅斯入侵烏克蘭期間的國際制裁</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烏克蘭戰爭：烏克蘭至今獲得哪些西方武器 </a:t>
            </a:r>
            <a:r>
              <a:rPr lang="en-US" altLang="zh-TW" dirty="0"/>
              <a:t>https://www.bbc.com/zhongwen/trad/world-62062520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86CC7-C94C-478F-BA8A-4E29A847C75D}"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6117187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問題設計的目的是透過討論，鼓勵學生思考，所以答案僅提供參考並非標準答案，若學生能說出採取哪些行動，且能清楚說明原因理由，亦可以視為正確答案唷！</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視時間，建議可先邀請一組同學分享兩項，再邀請另一組同學分享或補充。老師再以簡報補充學生沒有提到的。</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戰火下的黑暗之光──被迫離開家的烏克蘭孩子和他們的新家 </a:t>
            </a:r>
            <a:r>
              <a:rPr lang="en-US" altLang="zh-TW" dirty="0"/>
              <a:t>https://kids.twreporter.org/russian-invasion-of-ukraine-2022-kid-photos/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https://taiwanngo.tw/Post/83250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https://zh.wikipedia.org/zh-tw/%E4%BF%84%E7%BD%97%E6%96%AF%E5%85%A5%E4%BE%B5%E4%B9%8C%E5%85%8B%E5%85%B0%E6%9C%9F%E9%97%B4%E7%9A%84%E5%9B%BD%E9%99%85%E5%88%B6%E8%A3%81</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俄羅斯入侵烏克蘭期間的國際制裁</a:t>
            </a:r>
            <a:endParaRPr lang="en-US" altLang="zh-TW"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86CC7-C94C-478F-BA8A-4E29A847C75D}"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4649100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問題設計的目的是透過討論，鼓勵學生思考，所以答案僅提供參考並非標準答案，若學生能說出採取哪些行動，且能清楚說明原因理由，亦可以視為正確答案唷！</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視時間，建議可先邀請一組同學分享兩項，再邀請另一組同學分享或補充。老師再以簡報補充學生沒有提到的。</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2022</a:t>
            </a:r>
            <a:r>
              <a:rPr lang="zh-TW" altLang="en-US" dirty="0"/>
              <a:t>年至今的俄烏和平談判 </a:t>
            </a:r>
            <a:r>
              <a:rPr lang="en-US" altLang="zh-TW" dirty="0"/>
              <a:t>https://zh.wikipedia.org/zh-tw/2022%E5%B9%B4%E8%87%B3%E4%BB%8A%E7%9A%84%E4%BF%84%E4%B9%8C%E5%92%8C%E5%B9%B3%E8%B0%88%E5%88%A4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俄烏和談重大進展：俄同意大幅減少對基輔的軍事活動，克里米亞地位設</a:t>
            </a:r>
            <a:r>
              <a:rPr lang="en-US" altLang="zh-TW" dirty="0"/>
              <a:t>15</a:t>
            </a:r>
            <a:r>
              <a:rPr lang="zh-TW" altLang="en-US" dirty="0"/>
              <a:t>年「諮詢期」</a:t>
            </a:r>
            <a:r>
              <a:rPr lang="en-US" altLang="zh-TW" dirty="0"/>
              <a:t>2022/03/29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https://www.thenewslens.com/article/164771</a:t>
            </a:r>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86CC7-C94C-478F-BA8A-4E29A847C75D}"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472960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人</a:t>
            </a:r>
            <a:r>
              <a:rPr lang="en-US" altLang="zh-TW" dirty="0"/>
              <a:t>J11</a:t>
            </a:r>
            <a:r>
              <a:rPr lang="zh-TW" altLang="en-US" dirty="0"/>
              <a:t> 運用資訊網絡了解人權相關組織與活動</a:t>
            </a:r>
            <a:endParaRPr lang="en-US" altLang="zh-TW" dirty="0"/>
          </a:p>
          <a:p>
            <a:r>
              <a:rPr lang="zh-TW" altLang="en-US" dirty="0"/>
              <a:t>人</a:t>
            </a:r>
            <a:r>
              <a:rPr lang="en-US" altLang="zh-TW" dirty="0"/>
              <a:t>J13</a:t>
            </a:r>
            <a:r>
              <a:rPr lang="zh-TW" altLang="en-US" dirty="0"/>
              <a:t> 理解戰爭、和平對人類生活的影響</a:t>
            </a:r>
            <a:endParaRPr lang="en-US" altLang="zh-TW" dirty="0"/>
          </a:p>
          <a:p>
            <a:endParaRPr lang="en-US" altLang="zh-TW" dirty="0"/>
          </a:p>
          <a:p>
            <a:r>
              <a:rPr lang="zh-TW" altLang="en-US" dirty="0"/>
              <a:t>永續發展目標</a:t>
            </a:r>
            <a:r>
              <a:rPr lang="en-US" altLang="zh-TW" dirty="0"/>
              <a:t>16</a:t>
            </a:r>
            <a:r>
              <a:rPr lang="zh-TW" altLang="en-US" dirty="0"/>
              <a:t> 和平、正義、堅強機構</a:t>
            </a:r>
            <a:endParaRPr lang="en-US" altLang="zh-TW" dirty="0"/>
          </a:p>
        </p:txBody>
      </p:sp>
      <p:sp>
        <p:nvSpPr>
          <p:cNvPr id="4" name="投影片編號版面配置區 3"/>
          <p:cNvSpPr>
            <a:spLocks noGrp="1"/>
          </p:cNvSpPr>
          <p:nvPr>
            <p:ph type="sldNum" sz="quarter" idx="5"/>
          </p:nvPr>
        </p:nvSpPr>
        <p:spPr/>
        <p:txBody>
          <a:bodyPr/>
          <a:lstStyle/>
          <a:p>
            <a:fld id="{12E86CC7-C94C-478F-BA8A-4E29A847C75D}" type="slidenum">
              <a:rPr lang="zh-TW" altLang="en-US" smtClean="0"/>
              <a:t>3</a:t>
            </a:fld>
            <a:endParaRPr lang="zh-TW" altLang="en-US"/>
          </a:p>
        </p:txBody>
      </p:sp>
    </p:spTree>
    <p:extLst>
      <p:ext uri="{BB962C8B-B14F-4D97-AF65-F5344CB8AC3E}">
        <p14:creationId xmlns:p14="http://schemas.microsoft.com/office/powerpoint/2010/main" val="17680481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問題設計的目的是透過討論，鼓勵學生思考，所以答案僅提供參考並非標準答案，若學生能說出採取哪些行動，且能清楚說明原因理由，亦可以視為正確答案唷！</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視時間，建議可先邀請一組同學分享兩項，再邀請另一組同學分享或補充。老師再以簡報補充學生沒有提到的。</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https://www.cna.com.tw/news/aopl/202203010274.aspx</a:t>
            </a:r>
            <a:r>
              <a:rPr lang="zh-TW" altLang="en-US" dirty="0"/>
              <a:t>  烏克蘭遭俄羅斯入侵各界馳援 國際軍事、人道援助一次看</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https://www.upmedia.mg/news_info.php?Type=3&amp;SerialNo=142959</a:t>
            </a:r>
            <a:r>
              <a:rPr lang="zh-TW" altLang="en-US" dirty="0"/>
              <a:t>  躲避炮襲的烏克蘭人民 哈爾科夫地鐵站的行動診所直擊</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https://zh.wikipedia.org/zh-tw/%E4%BF%84%E7%BD%97%E6%96%AF%E5%85%A5%E4%BE%B5%E4%B9%8C%E5%85%8B%E5%85%B0%E6%9C%9F%E9%97%B4%E7%9A%84%E5%9B%BD%E9%99%85%E5%88%B6%E8%A3%81</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俄羅斯入侵烏克蘭期間的國際制裁</a:t>
            </a:r>
            <a:endParaRPr lang="en-US" altLang="zh-TW"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86CC7-C94C-478F-BA8A-4E29A847C75D}"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9005540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問題設計的目的是透過討論，鼓勵學生思考，所以答案僅提供參考並非標準答案，若學生能說出採取哪些行動，且能清楚說明原因理由，亦可以視為正確答案唷！</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視時間，建議可先邀請一組同學分享兩項，再邀請另一組同學分享或補充。老師再以簡報補充學生沒有提到的。</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https://zh.wikipedia.org/zh-tw/%E4%BF%84%E7%BD%97%E6%96%AF%E5%85%A5%E4%BE%B5%E4%B9%8C%E5%85%8B%E5%85%B0%E6%9C%9F%E9%97%B4%E7%9A%84%E5%9B%BD%E9%99%85%E5%88%B6%E8%A3%81</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俄羅斯入侵烏克蘭期間的國際制裁</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0" i="0" dirty="0">
                <a:solidFill>
                  <a:srgbClr val="37352F"/>
                </a:solidFill>
                <a:effectLst/>
                <a:latin typeface="Inter"/>
              </a:rPr>
              <a:t>反侵略戰爭連署</a:t>
            </a:r>
            <a:r>
              <a:rPr lang="en-US" altLang="zh-TW" b="0" i="0" u="none" strike="noStrike" dirty="0">
                <a:solidFill>
                  <a:srgbClr val="37352F"/>
                </a:solidFill>
                <a:effectLst/>
                <a:latin typeface="Inter"/>
                <a:hlinkClick r:id="rId3"/>
              </a:rPr>
              <a:t>https://reurl.cc/LpL614</a:t>
            </a:r>
            <a:endParaRPr lang="en-US" altLang="zh-TW" b="0" i="0" u="none" strike="noStrike" dirty="0">
              <a:solidFill>
                <a:srgbClr val="37352F"/>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t>台灣援助烏克蘭資訊 </a:t>
            </a:r>
            <a:r>
              <a:rPr lang="en-US" altLang="zh-TW" sz="1200" dirty="0">
                <a:hlinkClick r:id="rId4"/>
              </a:rPr>
              <a:t>https://supportukrainenow.org/new-tw</a:t>
            </a:r>
            <a:endParaRPr lang="en-US" altLang="zh-TW"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t>援助烏克蘭，在台灣的我們可以怎麼做？ </a:t>
            </a:r>
            <a:r>
              <a:rPr lang="en-US" altLang="zh-TW" sz="1200" dirty="0">
                <a:hlinkClick r:id="rId5"/>
              </a:rPr>
              <a:t>https://kids.twreporter.org/russian-invasion-of-ukraine-2022-kid-how-can-we-help-ukraine/</a:t>
            </a:r>
            <a:endParaRPr lang="en-US" altLang="zh-TW"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86CC7-C94C-478F-BA8A-4E29A847C75D}"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904567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問題設計的目的是透過討論，鼓勵學生思考，所以答案僅提供參考並非標準答案，若學生能說出採取哪些行動，且能清楚說明原因理由，亦可以視為正確答案唷！</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視時間，建議可先邀請一組同學分享兩項，再邀請另一組同學分享或補充。老師再以簡報補充學生沒有提到的。</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r>
              <a:rPr lang="zh-TW" altLang="en-US" sz="1200" dirty="0"/>
              <a:t>引自向世界解釋台灣觀點：在烏克蘭戰爭報導中，我們看見⋯⋯ </a:t>
            </a:r>
            <a:r>
              <a:rPr lang="en-US" altLang="zh-TW" sz="1200" dirty="0">
                <a:hlinkClick r:id="rId3"/>
              </a:rPr>
              <a:t>https://www.twreporter.org/a/russian-invasion-of-ukraine-2022-kid-reflection</a:t>
            </a:r>
            <a:endParaRPr lang="en-US" altLang="zh-TW"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t>引自俄烏戰火未歇，反戰藝術家</a:t>
            </a:r>
            <a:r>
              <a:rPr lang="en-US" altLang="zh-TW" sz="1200" dirty="0"/>
              <a:t>Banksy</a:t>
            </a:r>
            <a:r>
              <a:rPr lang="zh-TW" altLang="en-US" sz="1200" dirty="0"/>
              <a:t>塗鴉挺烏克蘭</a:t>
            </a:r>
            <a:r>
              <a:rPr lang="en-US" altLang="zh-TW" sz="1200" dirty="0">
                <a:hlinkClick r:id="rId4"/>
              </a:rPr>
              <a:t>https://www.gvm.com.tw/article/98516</a:t>
            </a:r>
            <a:r>
              <a:rPr lang="zh-TW" altLang="en-US" sz="1200" dirty="0"/>
              <a:t>、</a:t>
            </a:r>
            <a:r>
              <a:rPr lang="en-US" altLang="zh-TW" sz="1200" dirty="0">
                <a:hlinkClick r:id="rId5"/>
              </a:rPr>
              <a:t>https://www.banksy.blog/explore/2022</a:t>
            </a:r>
            <a:endParaRPr lang="en-US" altLang="zh-TW" sz="1200"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86CC7-C94C-478F-BA8A-4E29A847C75D}"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7315794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12E86CC7-C94C-478F-BA8A-4E29A847C75D}" type="slidenum">
              <a:rPr lang="zh-TW" altLang="en-US" smtClean="0"/>
              <a:t>37</a:t>
            </a:fld>
            <a:endParaRPr lang="zh-TW" altLang="en-US"/>
          </a:p>
        </p:txBody>
      </p:sp>
    </p:spTree>
    <p:extLst>
      <p:ext uri="{BB962C8B-B14F-4D97-AF65-F5344CB8AC3E}">
        <p14:creationId xmlns:p14="http://schemas.microsoft.com/office/powerpoint/2010/main" val="24578757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a:t>
            </a:r>
            <a:r>
              <a:rPr lang="zh-TW" altLang="en-US" dirty="0"/>
              <a:t>少年報導者</a:t>
            </a:r>
            <a:r>
              <a:rPr lang="en-US" altLang="zh-TW" dirty="0"/>
              <a:t>》</a:t>
            </a:r>
            <a:r>
              <a:rPr lang="zh-TW" altLang="en-US" dirty="0"/>
              <a:t>和台灣國中小學生們共同發起「為烏克蘭獻上一朵向日葵」活動，畫出一朵朵向日葵、寫下祝福話語，期望千里送暖，讓烏克蘭孩童重現笑容。</a:t>
            </a:r>
          </a:p>
          <a:p>
            <a:endParaRPr lang="zh-TW" altLang="en-US" dirty="0"/>
          </a:p>
        </p:txBody>
      </p:sp>
      <p:sp>
        <p:nvSpPr>
          <p:cNvPr id="4" name="投影片編號版面配置區 3"/>
          <p:cNvSpPr>
            <a:spLocks noGrp="1"/>
          </p:cNvSpPr>
          <p:nvPr>
            <p:ph type="sldNum" sz="quarter" idx="5"/>
          </p:nvPr>
        </p:nvSpPr>
        <p:spPr/>
        <p:txBody>
          <a:bodyPr/>
          <a:lstStyle/>
          <a:p>
            <a:fld id="{12E86CC7-C94C-478F-BA8A-4E29A847C75D}" type="slidenum">
              <a:rPr lang="zh-TW" altLang="en-US" smtClean="0"/>
              <a:t>38</a:t>
            </a:fld>
            <a:endParaRPr lang="zh-TW" altLang="en-US"/>
          </a:p>
        </p:txBody>
      </p:sp>
    </p:spTree>
    <p:extLst>
      <p:ext uri="{BB962C8B-B14F-4D97-AF65-F5344CB8AC3E}">
        <p14:creationId xmlns:p14="http://schemas.microsoft.com/office/powerpoint/2010/main" val="38054049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烏克蘭詩人炮火下為台灣讀詩 </a:t>
            </a:r>
            <a:r>
              <a:rPr lang="en-US" altLang="zh-TW" dirty="0"/>
              <a:t>7</a:t>
            </a:r>
            <a:r>
              <a:rPr lang="zh-TW" altLang="en-US" dirty="0"/>
              <a:t>文學團體發表詩作</a:t>
            </a:r>
            <a:r>
              <a:rPr lang="zh-TW" altLang="en-US"/>
              <a:t>回應  </a:t>
            </a:r>
            <a:r>
              <a:rPr lang="en-US" altLang="zh-TW"/>
              <a:t>https</a:t>
            </a:r>
            <a:r>
              <a:rPr lang="en-US" altLang="zh-TW" dirty="0"/>
              <a:t>://ent.ltn.com.tw/news/breakingnews/3860463</a:t>
            </a:r>
            <a:r>
              <a:rPr lang="zh-TW" altLang="en-US" dirty="0"/>
              <a:t> </a:t>
            </a:r>
            <a:endParaRPr lang="en-US" altLang="zh-TW" dirty="0"/>
          </a:p>
          <a:p>
            <a:r>
              <a:rPr lang="zh-TW" altLang="en-US" dirty="0"/>
              <a:t>引自 跨國民眾聲援烏克蘭大遊行  </a:t>
            </a:r>
            <a:r>
              <a:rPr lang="en-US" altLang="zh-TW" dirty="0">
                <a:hlinkClick r:id="rId3"/>
              </a:rPr>
              <a:t>https://www.cna.com.tw/news/aipl/202203130131.aspx</a:t>
            </a:r>
            <a:endParaRPr lang="en-US" altLang="zh-TW" dirty="0"/>
          </a:p>
          <a:p>
            <a:r>
              <a:rPr lang="zh-TW" altLang="en-US" dirty="0"/>
              <a:t>台北街頭 民眾遊行聲援烏克蘭  </a:t>
            </a:r>
            <a:r>
              <a:rPr lang="en-US" altLang="zh-TW" dirty="0">
                <a:hlinkClick r:id="rId4"/>
              </a:rPr>
              <a:t>https://www.peopo.org/news/575393</a:t>
            </a:r>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12E86CC7-C94C-478F-BA8A-4E29A847C75D}" type="slidenum">
              <a:rPr lang="zh-TW" altLang="en-US" smtClean="0"/>
              <a:t>39</a:t>
            </a:fld>
            <a:endParaRPr lang="zh-TW" altLang="en-US"/>
          </a:p>
        </p:txBody>
      </p:sp>
    </p:spTree>
    <p:extLst>
      <p:ext uri="{BB962C8B-B14F-4D97-AF65-F5344CB8AC3E}">
        <p14:creationId xmlns:p14="http://schemas.microsoft.com/office/powerpoint/2010/main" val="5675843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hlinkClick r:id="rId3"/>
              </a:rPr>
              <a:t>https://www.amnesty.tw/civicrm/event/register?id=65&amp;reset=1</a:t>
            </a:r>
            <a:r>
              <a:rPr lang="en-US" altLang="zh-TW" dirty="0"/>
              <a:t>  </a:t>
            </a:r>
            <a:r>
              <a:rPr lang="zh-TW" altLang="en-US" dirty="0"/>
              <a:t>國際特赦組織</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hlinkClick r:id="rId4"/>
              </a:rPr>
              <a:t>https://www.worldvision.org.tw/articles/25</a:t>
            </a:r>
            <a:r>
              <a:rPr lang="en-US" altLang="zh-TW" sz="1200" dirty="0"/>
              <a:t>  </a:t>
            </a:r>
            <a:r>
              <a:rPr lang="zh-TW" altLang="en-US" sz="1200" dirty="0"/>
              <a:t>世界展望會</a:t>
            </a:r>
            <a:endParaRPr lang="en-US" altLang="zh-TW" sz="1200" dirty="0"/>
          </a:p>
          <a:p>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12E86CC7-C94C-478F-BA8A-4E29A847C75D}" type="slidenum">
              <a:rPr lang="zh-TW" altLang="en-US" smtClean="0"/>
              <a:t>40</a:t>
            </a:fld>
            <a:endParaRPr lang="zh-TW" altLang="en-US"/>
          </a:p>
        </p:txBody>
      </p:sp>
    </p:spTree>
    <p:extLst>
      <p:ext uri="{BB962C8B-B14F-4D97-AF65-F5344CB8AC3E}">
        <p14:creationId xmlns:p14="http://schemas.microsoft.com/office/powerpoint/2010/main" val="33048790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C6A595-7FE0-4BA6-8327-F16AC67AB9BE}"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746155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86CC7-C94C-478F-BA8A-4E29A847C75D}"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199099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86CC7-C94C-478F-BA8A-4E29A847C75D}"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445743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86CC7-C94C-478F-BA8A-4E29A847C75D}"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552727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86CC7-C94C-478F-BA8A-4E29A847C75D}"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871410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dirty="0"/>
              <a:t>圖片引自</a:t>
            </a:r>
            <a:r>
              <a:rPr lang="en-US" altLang="zh-TW" sz="1200" dirty="0">
                <a:hlinkClick r:id="rId3"/>
              </a:rPr>
              <a:t>https://enteurbano.com/galeria-4-ugur/</a:t>
            </a:r>
            <a:r>
              <a:rPr lang="zh-TW" altLang="en-US" sz="1200" dirty="0"/>
              <a:t>、</a:t>
            </a:r>
            <a:r>
              <a:rPr lang="en-US" altLang="zh-TW" sz="1200" dirty="0">
                <a:hlinkClick r:id="rId4"/>
              </a:rPr>
              <a:t>https://www.instagram.com/ugurgallen/?hl=zh-tw</a:t>
            </a:r>
            <a:endParaRPr lang="en-US" altLang="zh-TW"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86CC7-C94C-478F-BA8A-4E29A847C75D}"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629605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和平，會一直存在嗎？</a:t>
            </a:r>
          </a:p>
          <a:p>
            <a:r>
              <a:rPr lang="zh-TW" altLang="en-US" dirty="0"/>
              <a:t>從國際處境上來看，臺灣的處境和烏克蘭面臨俄羅斯威脅，有相似的情形，我們要一起來關注這個國際議題。</a:t>
            </a:r>
            <a:endParaRPr lang="en-US" altLang="zh-TW" dirty="0"/>
          </a:p>
          <a:p>
            <a:r>
              <a:rPr lang="en-US" altLang="zh-TW" dirty="0"/>
              <a:t>(</a:t>
            </a:r>
            <a:r>
              <a:rPr lang="zh-TW" altLang="en-US" dirty="0"/>
              <a:t>可帶到臺灣和中國的處境類似烏克蘭和俄羅斯的情形，在國際處境上，臺灣和烏克蘭都有類似面臨威脅的情形。</a:t>
            </a:r>
            <a:r>
              <a:rPr lang="en-US" altLang="zh-TW" dirty="0"/>
              <a:t>)</a:t>
            </a:r>
          </a:p>
          <a:p>
            <a:endParaRPr lang="zh-TW" altLang="en-US" dirty="0"/>
          </a:p>
        </p:txBody>
      </p:sp>
      <p:sp>
        <p:nvSpPr>
          <p:cNvPr id="4" name="投影片編號版面配置區 3"/>
          <p:cNvSpPr>
            <a:spLocks noGrp="1"/>
          </p:cNvSpPr>
          <p:nvPr>
            <p:ph type="sldNum" sz="quarter" idx="5"/>
          </p:nvPr>
        </p:nvSpPr>
        <p:spPr/>
        <p:txBody>
          <a:bodyPr/>
          <a:lstStyle/>
          <a:p>
            <a:fld id="{12E86CC7-C94C-478F-BA8A-4E29A847C75D}" type="slidenum">
              <a:rPr lang="zh-TW" altLang="en-US" smtClean="0"/>
              <a:t>9</a:t>
            </a:fld>
            <a:endParaRPr lang="zh-TW" altLang="en-US"/>
          </a:p>
        </p:txBody>
      </p:sp>
    </p:spTree>
    <p:extLst>
      <p:ext uri="{BB962C8B-B14F-4D97-AF65-F5344CB8AC3E}">
        <p14:creationId xmlns:p14="http://schemas.microsoft.com/office/powerpoint/2010/main" val="2635580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4A6CAE-3BA0-37E1-219A-14C4EE4A974C}"/>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37A691A8-BA33-62F2-76E3-A372E90721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0F4B4EAA-4771-5C03-8190-6A126592B1E1}"/>
              </a:ext>
            </a:extLst>
          </p:cNvPr>
          <p:cNvSpPr>
            <a:spLocks noGrp="1"/>
          </p:cNvSpPr>
          <p:nvPr>
            <p:ph type="dt" sz="half" idx="10"/>
          </p:nvPr>
        </p:nvSpPr>
        <p:spPr/>
        <p:txBody>
          <a:bodyPr/>
          <a:lstStyle/>
          <a:p>
            <a:fld id="{8CBE4D31-15A1-4604-8120-837EBBDCB9E2}" type="datetimeFigureOut">
              <a:rPr lang="zh-TW" altLang="en-US" smtClean="0"/>
              <a:t>2023/10/19</a:t>
            </a:fld>
            <a:endParaRPr lang="zh-TW" altLang="en-US"/>
          </a:p>
        </p:txBody>
      </p:sp>
      <p:sp>
        <p:nvSpPr>
          <p:cNvPr id="5" name="頁尾版面配置區 4">
            <a:extLst>
              <a:ext uri="{FF2B5EF4-FFF2-40B4-BE49-F238E27FC236}">
                <a16:creationId xmlns:a16="http://schemas.microsoft.com/office/drawing/2014/main" id="{354C6C98-A63C-D141-8A4F-6CF956DA3409}"/>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6164F5E4-47E9-2586-57CB-BB09B0F7FDCE}"/>
              </a:ext>
            </a:extLst>
          </p:cNvPr>
          <p:cNvSpPr>
            <a:spLocks noGrp="1"/>
          </p:cNvSpPr>
          <p:nvPr>
            <p:ph type="sldNum" sz="quarter" idx="12"/>
          </p:nvPr>
        </p:nvSpPr>
        <p:spPr/>
        <p:txBody>
          <a:bodyPr/>
          <a:lstStyle/>
          <a:p>
            <a:fld id="{194E398F-9D8A-4C04-AE6C-A8B6472EB89C}" type="slidenum">
              <a:rPr lang="zh-TW" altLang="en-US" smtClean="0"/>
              <a:t>‹#›</a:t>
            </a:fld>
            <a:endParaRPr lang="zh-TW" altLang="en-US"/>
          </a:p>
        </p:txBody>
      </p:sp>
    </p:spTree>
    <p:extLst>
      <p:ext uri="{BB962C8B-B14F-4D97-AF65-F5344CB8AC3E}">
        <p14:creationId xmlns:p14="http://schemas.microsoft.com/office/powerpoint/2010/main" val="3351853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2898C94-B2C5-BCD3-95ED-DE6651C4F312}"/>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C0B531D2-A6F0-73DD-FCDB-BF3A554C8A8E}"/>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C97AD407-5398-5B19-C6CB-EB62BD006889}"/>
              </a:ext>
            </a:extLst>
          </p:cNvPr>
          <p:cNvSpPr>
            <a:spLocks noGrp="1"/>
          </p:cNvSpPr>
          <p:nvPr>
            <p:ph type="dt" sz="half" idx="10"/>
          </p:nvPr>
        </p:nvSpPr>
        <p:spPr/>
        <p:txBody>
          <a:bodyPr/>
          <a:lstStyle/>
          <a:p>
            <a:fld id="{8CBE4D31-15A1-4604-8120-837EBBDCB9E2}" type="datetimeFigureOut">
              <a:rPr lang="zh-TW" altLang="en-US" smtClean="0"/>
              <a:t>2023/10/19</a:t>
            </a:fld>
            <a:endParaRPr lang="zh-TW" altLang="en-US"/>
          </a:p>
        </p:txBody>
      </p:sp>
      <p:sp>
        <p:nvSpPr>
          <p:cNvPr id="5" name="頁尾版面配置區 4">
            <a:extLst>
              <a:ext uri="{FF2B5EF4-FFF2-40B4-BE49-F238E27FC236}">
                <a16:creationId xmlns:a16="http://schemas.microsoft.com/office/drawing/2014/main" id="{280DB28B-9E16-EE1E-154B-29DDA6743099}"/>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81658178-CF64-EE22-D9AF-590269535D06}"/>
              </a:ext>
            </a:extLst>
          </p:cNvPr>
          <p:cNvSpPr>
            <a:spLocks noGrp="1"/>
          </p:cNvSpPr>
          <p:nvPr>
            <p:ph type="sldNum" sz="quarter" idx="12"/>
          </p:nvPr>
        </p:nvSpPr>
        <p:spPr/>
        <p:txBody>
          <a:bodyPr/>
          <a:lstStyle/>
          <a:p>
            <a:fld id="{194E398F-9D8A-4C04-AE6C-A8B6472EB89C}" type="slidenum">
              <a:rPr lang="zh-TW" altLang="en-US" smtClean="0"/>
              <a:t>‹#›</a:t>
            </a:fld>
            <a:endParaRPr lang="zh-TW" altLang="en-US"/>
          </a:p>
        </p:txBody>
      </p:sp>
    </p:spTree>
    <p:extLst>
      <p:ext uri="{BB962C8B-B14F-4D97-AF65-F5344CB8AC3E}">
        <p14:creationId xmlns:p14="http://schemas.microsoft.com/office/powerpoint/2010/main" val="1887793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D058B748-62DD-87A9-E414-91ABB15728D1}"/>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B24EC3F4-67AC-9292-09CD-9135422CA9B7}"/>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4D34D47E-FD70-8A9F-D500-D26935098897}"/>
              </a:ext>
            </a:extLst>
          </p:cNvPr>
          <p:cNvSpPr>
            <a:spLocks noGrp="1"/>
          </p:cNvSpPr>
          <p:nvPr>
            <p:ph type="dt" sz="half" idx="10"/>
          </p:nvPr>
        </p:nvSpPr>
        <p:spPr/>
        <p:txBody>
          <a:bodyPr/>
          <a:lstStyle/>
          <a:p>
            <a:fld id="{8CBE4D31-15A1-4604-8120-837EBBDCB9E2}" type="datetimeFigureOut">
              <a:rPr lang="zh-TW" altLang="en-US" smtClean="0"/>
              <a:t>2023/10/19</a:t>
            </a:fld>
            <a:endParaRPr lang="zh-TW" altLang="en-US"/>
          </a:p>
        </p:txBody>
      </p:sp>
      <p:sp>
        <p:nvSpPr>
          <p:cNvPr id="5" name="頁尾版面配置區 4">
            <a:extLst>
              <a:ext uri="{FF2B5EF4-FFF2-40B4-BE49-F238E27FC236}">
                <a16:creationId xmlns:a16="http://schemas.microsoft.com/office/drawing/2014/main" id="{51806AE0-8AD3-BB66-C1DE-D679E0934B82}"/>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F3315D98-9222-F33A-D0DA-76F14A481B5E}"/>
              </a:ext>
            </a:extLst>
          </p:cNvPr>
          <p:cNvSpPr>
            <a:spLocks noGrp="1"/>
          </p:cNvSpPr>
          <p:nvPr>
            <p:ph type="sldNum" sz="quarter" idx="12"/>
          </p:nvPr>
        </p:nvSpPr>
        <p:spPr/>
        <p:txBody>
          <a:bodyPr/>
          <a:lstStyle/>
          <a:p>
            <a:fld id="{194E398F-9D8A-4C04-AE6C-A8B6472EB89C}" type="slidenum">
              <a:rPr lang="zh-TW" altLang="en-US" smtClean="0"/>
              <a:t>‹#›</a:t>
            </a:fld>
            <a:endParaRPr lang="zh-TW" altLang="en-US"/>
          </a:p>
        </p:txBody>
      </p:sp>
    </p:spTree>
    <p:extLst>
      <p:ext uri="{BB962C8B-B14F-4D97-AF65-F5344CB8AC3E}">
        <p14:creationId xmlns:p14="http://schemas.microsoft.com/office/powerpoint/2010/main" val="17032210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81ECD931-CCB3-4D83-B83B-8824865D21C8}" type="datetimeFigureOut">
              <a:rPr lang="zh-TW" altLang="en-US" smtClean="0">
                <a:solidFill>
                  <a:prstClr val="black">
                    <a:tint val="75000"/>
                  </a:prstClr>
                </a:solidFill>
              </a:rPr>
              <a:pPr/>
              <a:t>2023/10/19</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6FB71FAE-B91D-4A35-B5B4-6286ED75EE0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641108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81ECD931-CCB3-4D83-B83B-8824865D21C8}" type="datetimeFigureOut">
              <a:rPr lang="zh-TW" altLang="en-US" smtClean="0">
                <a:solidFill>
                  <a:prstClr val="black">
                    <a:tint val="75000"/>
                  </a:prstClr>
                </a:solidFill>
              </a:rPr>
              <a:pPr/>
              <a:t>2023/10/19</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6FB71FAE-B91D-4A35-B5B4-6286ED75EE0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323586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81ECD931-CCB3-4D83-B83B-8824865D21C8}" type="datetimeFigureOut">
              <a:rPr lang="zh-TW" altLang="en-US" smtClean="0">
                <a:solidFill>
                  <a:prstClr val="black">
                    <a:tint val="75000"/>
                  </a:prstClr>
                </a:solidFill>
              </a:rPr>
              <a:pPr/>
              <a:t>2023/10/19</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6FB71FAE-B91D-4A35-B5B4-6286ED75EE0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0389820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81ECD931-CCB3-4D83-B83B-8824865D21C8}" type="datetimeFigureOut">
              <a:rPr lang="zh-TW" altLang="en-US" smtClean="0">
                <a:solidFill>
                  <a:prstClr val="black">
                    <a:tint val="75000"/>
                  </a:prstClr>
                </a:solidFill>
              </a:rPr>
              <a:pPr/>
              <a:t>2023/10/19</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6FB71FAE-B91D-4A35-B5B4-6286ED75EE0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1411884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81ECD931-CCB3-4D83-B83B-8824865D21C8}" type="datetimeFigureOut">
              <a:rPr lang="zh-TW" altLang="en-US" smtClean="0">
                <a:solidFill>
                  <a:prstClr val="black">
                    <a:tint val="75000"/>
                  </a:prstClr>
                </a:solidFill>
              </a:rPr>
              <a:pPr/>
              <a:t>2023/10/19</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6FB71FAE-B91D-4A35-B5B4-6286ED75EE0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9050164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81ECD931-CCB3-4D83-B83B-8824865D21C8}" type="datetimeFigureOut">
              <a:rPr lang="zh-TW" altLang="en-US" smtClean="0">
                <a:solidFill>
                  <a:prstClr val="black">
                    <a:tint val="75000"/>
                  </a:prstClr>
                </a:solidFill>
              </a:rPr>
              <a:pPr/>
              <a:t>2023/10/19</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6FB71FAE-B91D-4A35-B5B4-6286ED75EE0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11368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81ECD931-CCB3-4D83-B83B-8824865D21C8}" type="datetimeFigureOut">
              <a:rPr lang="zh-TW" altLang="en-US" smtClean="0">
                <a:solidFill>
                  <a:prstClr val="black">
                    <a:tint val="75000"/>
                  </a:prstClr>
                </a:solidFill>
              </a:rPr>
              <a:pPr/>
              <a:t>2023/10/19</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6FB71FAE-B91D-4A35-B5B4-6286ED75EE0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561596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81ECD931-CCB3-4D83-B83B-8824865D21C8}" type="datetimeFigureOut">
              <a:rPr lang="zh-TW" altLang="en-US" smtClean="0">
                <a:solidFill>
                  <a:prstClr val="black">
                    <a:tint val="75000"/>
                  </a:prstClr>
                </a:solidFill>
              </a:rPr>
              <a:pPr/>
              <a:t>2023/10/19</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6FB71FAE-B91D-4A35-B5B4-6286ED75EE0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559508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3927739-1C70-77DA-8F62-36A5C93D4576}"/>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DE594F09-C693-73A9-9D95-E1E447A4D2D9}"/>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A691D82A-EFB4-E347-E724-E4D4211B2746}"/>
              </a:ext>
            </a:extLst>
          </p:cNvPr>
          <p:cNvSpPr>
            <a:spLocks noGrp="1"/>
          </p:cNvSpPr>
          <p:nvPr>
            <p:ph type="dt" sz="half" idx="10"/>
          </p:nvPr>
        </p:nvSpPr>
        <p:spPr/>
        <p:txBody>
          <a:bodyPr/>
          <a:lstStyle/>
          <a:p>
            <a:fld id="{8CBE4D31-15A1-4604-8120-837EBBDCB9E2}" type="datetimeFigureOut">
              <a:rPr lang="zh-TW" altLang="en-US" smtClean="0"/>
              <a:t>2023/10/19</a:t>
            </a:fld>
            <a:endParaRPr lang="zh-TW" altLang="en-US"/>
          </a:p>
        </p:txBody>
      </p:sp>
      <p:sp>
        <p:nvSpPr>
          <p:cNvPr id="5" name="頁尾版面配置區 4">
            <a:extLst>
              <a:ext uri="{FF2B5EF4-FFF2-40B4-BE49-F238E27FC236}">
                <a16:creationId xmlns:a16="http://schemas.microsoft.com/office/drawing/2014/main" id="{EB61FE2E-5DCC-8595-BF30-9FF337A8A682}"/>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0902C7CE-A20E-EB2E-7065-326435C96C93}"/>
              </a:ext>
            </a:extLst>
          </p:cNvPr>
          <p:cNvSpPr>
            <a:spLocks noGrp="1"/>
          </p:cNvSpPr>
          <p:nvPr>
            <p:ph type="sldNum" sz="quarter" idx="12"/>
          </p:nvPr>
        </p:nvSpPr>
        <p:spPr/>
        <p:txBody>
          <a:bodyPr/>
          <a:lstStyle/>
          <a:p>
            <a:fld id="{194E398F-9D8A-4C04-AE6C-A8B6472EB89C}" type="slidenum">
              <a:rPr lang="zh-TW" altLang="en-US" smtClean="0"/>
              <a:t>‹#›</a:t>
            </a:fld>
            <a:endParaRPr lang="zh-TW" altLang="en-US"/>
          </a:p>
        </p:txBody>
      </p:sp>
    </p:spTree>
    <p:extLst>
      <p:ext uri="{BB962C8B-B14F-4D97-AF65-F5344CB8AC3E}">
        <p14:creationId xmlns:p14="http://schemas.microsoft.com/office/powerpoint/2010/main" val="25973639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81ECD931-CCB3-4D83-B83B-8824865D21C8}" type="datetimeFigureOut">
              <a:rPr lang="zh-TW" altLang="en-US" smtClean="0">
                <a:solidFill>
                  <a:prstClr val="black">
                    <a:tint val="75000"/>
                  </a:prstClr>
                </a:solidFill>
              </a:rPr>
              <a:pPr/>
              <a:t>2023/10/19</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6FB71FAE-B91D-4A35-B5B4-6286ED75EE0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0641809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81ECD931-CCB3-4D83-B83B-8824865D21C8}" type="datetimeFigureOut">
              <a:rPr lang="zh-TW" altLang="en-US" smtClean="0">
                <a:solidFill>
                  <a:prstClr val="black">
                    <a:tint val="75000"/>
                  </a:prstClr>
                </a:solidFill>
              </a:rPr>
              <a:pPr/>
              <a:t>2023/10/19</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6FB71FAE-B91D-4A35-B5B4-6286ED75EE0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8971070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81ECD931-CCB3-4D83-B83B-8824865D21C8}" type="datetimeFigureOut">
              <a:rPr lang="zh-TW" altLang="en-US" smtClean="0">
                <a:solidFill>
                  <a:prstClr val="black">
                    <a:tint val="75000"/>
                  </a:prstClr>
                </a:solidFill>
              </a:rPr>
              <a:pPr/>
              <a:t>2023/10/19</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6FB71FAE-B91D-4A35-B5B4-6286ED75EE0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9933449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矩形 7"/>
          <p:cNvSpPr/>
          <p:nvPr userDrawn="1"/>
        </p:nvSpPr>
        <p:spPr>
          <a:xfrm>
            <a:off x="0" y="0"/>
            <a:ext cx="12192000" cy="6858000"/>
          </a:xfrm>
          <a:prstGeom prst="rect">
            <a:avLst/>
          </a:prstGeom>
          <a:solidFill>
            <a:schemeClr val="bg1">
              <a:alpha val="56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extLst>
      <p:ext uri="{BB962C8B-B14F-4D97-AF65-F5344CB8AC3E}">
        <p14:creationId xmlns:p14="http://schemas.microsoft.com/office/powerpoint/2010/main" val="375184620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06E0B2B-318A-5200-226C-8D21F778DADF}"/>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758F7A57-EC13-AB3B-7369-9D48BAE123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B96A69B9-F099-AA9E-9507-D225CBA89D19}"/>
              </a:ext>
            </a:extLst>
          </p:cNvPr>
          <p:cNvSpPr>
            <a:spLocks noGrp="1"/>
          </p:cNvSpPr>
          <p:nvPr>
            <p:ph type="dt" sz="half" idx="10"/>
          </p:nvPr>
        </p:nvSpPr>
        <p:spPr/>
        <p:txBody>
          <a:bodyPr/>
          <a:lstStyle/>
          <a:p>
            <a:fld id="{8CBE4D31-15A1-4604-8120-837EBBDCB9E2}" type="datetimeFigureOut">
              <a:rPr lang="zh-TW" altLang="en-US" smtClean="0"/>
              <a:t>2023/10/19</a:t>
            </a:fld>
            <a:endParaRPr lang="zh-TW" altLang="en-US"/>
          </a:p>
        </p:txBody>
      </p:sp>
      <p:sp>
        <p:nvSpPr>
          <p:cNvPr id="5" name="頁尾版面配置區 4">
            <a:extLst>
              <a:ext uri="{FF2B5EF4-FFF2-40B4-BE49-F238E27FC236}">
                <a16:creationId xmlns:a16="http://schemas.microsoft.com/office/drawing/2014/main" id="{5846730C-110B-A1B5-5976-ABAB3422B4FB}"/>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11EFA610-A9ED-3C2C-8E37-1B503B58DB4A}"/>
              </a:ext>
            </a:extLst>
          </p:cNvPr>
          <p:cNvSpPr>
            <a:spLocks noGrp="1"/>
          </p:cNvSpPr>
          <p:nvPr>
            <p:ph type="sldNum" sz="quarter" idx="12"/>
          </p:nvPr>
        </p:nvSpPr>
        <p:spPr/>
        <p:txBody>
          <a:bodyPr/>
          <a:lstStyle/>
          <a:p>
            <a:fld id="{194E398F-9D8A-4C04-AE6C-A8B6472EB89C}" type="slidenum">
              <a:rPr lang="zh-TW" altLang="en-US" smtClean="0"/>
              <a:t>‹#›</a:t>
            </a:fld>
            <a:endParaRPr lang="zh-TW" altLang="en-US"/>
          </a:p>
        </p:txBody>
      </p:sp>
    </p:spTree>
    <p:extLst>
      <p:ext uri="{BB962C8B-B14F-4D97-AF65-F5344CB8AC3E}">
        <p14:creationId xmlns:p14="http://schemas.microsoft.com/office/powerpoint/2010/main" val="2426133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6755A07-AA0D-9157-FBF0-41BD99A21963}"/>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70E630E1-1290-FE4E-65EA-233FFA8EF60B}"/>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BEFB9AF1-56FC-3D2E-E9E1-DD206DB13C7E}"/>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125EAB88-8A36-450C-7BF4-F0645102666C}"/>
              </a:ext>
            </a:extLst>
          </p:cNvPr>
          <p:cNvSpPr>
            <a:spLocks noGrp="1"/>
          </p:cNvSpPr>
          <p:nvPr>
            <p:ph type="dt" sz="half" idx="10"/>
          </p:nvPr>
        </p:nvSpPr>
        <p:spPr/>
        <p:txBody>
          <a:bodyPr/>
          <a:lstStyle/>
          <a:p>
            <a:fld id="{8CBE4D31-15A1-4604-8120-837EBBDCB9E2}" type="datetimeFigureOut">
              <a:rPr lang="zh-TW" altLang="en-US" smtClean="0"/>
              <a:t>2023/10/19</a:t>
            </a:fld>
            <a:endParaRPr lang="zh-TW" altLang="en-US"/>
          </a:p>
        </p:txBody>
      </p:sp>
      <p:sp>
        <p:nvSpPr>
          <p:cNvPr id="6" name="頁尾版面配置區 5">
            <a:extLst>
              <a:ext uri="{FF2B5EF4-FFF2-40B4-BE49-F238E27FC236}">
                <a16:creationId xmlns:a16="http://schemas.microsoft.com/office/drawing/2014/main" id="{AC5279B1-E749-6EB5-DC86-362F4441AF88}"/>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3E82E948-31C3-1798-0AFE-E4D4D4C241CA}"/>
              </a:ext>
            </a:extLst>
          </p:cNvPr>
          <p:cNvSpPr>
            <a:spLocks noGrp="1"/>
          </p:cNvSpPr>
          <p:nvPr>
            <p:ph type="sldNum" sz="quarter" idx="12"/>
          </p:nvPr>
        </p:nvSpPr>
        <p:spPr/>
        <p:txBody>
          <a:bodyPr/>
          <a:lstStyle/>
          <a:p>
            <a:fld id="{194E398F-9D8A-4C04-AE6C-A8B6472EB89C}" type="slidenum">
              <a:rPr lang="zh-TW" altLang="en-US" smtClean="0"/>
              <a:t>‹#›</a:t>
            </a:fld>
            <a:endParaRPr lang="zh-TW" altLang="en-US"/>
          </a:p>
        </p:txBody>
      </p:sp>
    </p:spTree>
    <p:extLst>
      <p:ext uri="{BB962C8B-B14F-4D97-AF65-F5344CB8AC3E}">
        <p14:creationId xmlns:p14="http://schemas.microsoft.com/office/powerpoint/2010/main" val="3121933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8858C35-FA1E-CBDA-C479-5266422F2D5C}"/>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B2167766-C35B-6DEC-E7DB-ED8FDAE8DC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1F95BC2E-6CBB-C155-B114-A2398A4EB240}"/>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266B9F47-BCC4-CFA7-A5F5-B7C69BB211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9D32396E-E798-3199-1D15-1C910AF921D9}"/>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344B0F7D-2DC8-7422-15E8-BA89C39DFE55}"/>
              </a:ext>
            </a:extLst>
          </p:cNvPr>
          <p:cNvSpPr>
            <a:spLocks noGrp="1"/>
          </p:cNvSpPr>
          <p:nvPr>
            <p:ph type="dt" sz="half" idx="10"/>
          </p:nvPr>
        </p:nvSpPr>
        <p:spPr/>
        <p:txBody>
          <a:bodyPr/>
          <a:lstStyle/>
          <a:p>
            <a:fld id="{8CBE4D31-15A1-4604-8120-837EBBDCB9E2}" type="datetimeFigureOut">
              <a:rPr lang="zh-TW" altLang="en-US" smtClean="0"/>
              <a:t>2023/10/19</a:t>
            </a:fld>
            <a:endParaRPr lang="zh-TW" altLang="en-US"/>
          </a:p>
        </p:txBody>
      </p:sp>
      <p:sp>
        <p:nvSpPr>
          <p:cNvPr id="8" name="頁尾版面配置區 7">
            <a:extLst>
              <a:ext uri="{FF2B5EF4-FFF2-40B4-BE49-F238E27FC236}">
                <a16:creationId xmlns:a16="http://schemas.microsoft.com/office/drawing/2014/main" id="{3EB403EF-7F50-E7CC-9348-38947947854C}"/>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76084DCE-7D04-22FE-37C0-7FCC2D6BF443}"/>
              </a:ext>
            </a:extLst>
          </p:cNvPr>
          <p:cNvSpPr>
            <a:spLocks noGrp="1"/>
          </p:cNvSpPr>
          <p:nvPr>
            <p:ph type="sldNum" sz="quarter" idx="12"/>
          </p:nvPr>
        </p:nvSpPr>
        <p:spPr/>
        <p:txBody>
          <a:bodyPr/>
          <a:lstStyle/>
          <a:p>
            <a:fld id="{194E398F-9D8A-4C04-AE6C-A8B6472EB89C}" type="slidenum">
              <a:rPr lang="zh-TW" altLang="en-US" smtClean="0"/>
              <a:t>‹#›</a:t>
            </a:fld>
            <a:endParaRPr lang="zh-TW" altLang="en-US"/>
          </a:p>
        </p:txBody>
      </p:sp>
    </p:spTree>
    <p:extLst>
      <p:ext uri="{BB962C8B-B14F-4D97-AF65-F5344CB8AC3E}">
        <p14:creationId xmlns:p14="http://schemas.microsoft.com/office/powerpoint/2010/main" val="3551202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55A07E8-274E-4753-A52C-DB170C6F6DC6}"/>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4B87D8A9-2025-1D0F-E619-5CCBE07E4A1A}"/>
              </a:ext>
            </a:extLst>
          </p:cNvPr>
          <p:cNvSpPr>
            <a:spLocks noGrp="1"/>
          </p:cNvSpPr>
          <p:nvPr>
            <p:ph type="dt" sz="half" idx="10"/>
          </p:nvPr>
        </p:nvSpPr>
        <p:spPr/>
        <p:txBody>
          <a:bodyPr/>
          <a:lstStyle/>
          <a:p>
            <a:fld id="{8CBE4D31-15A1-4604-8120-837EBBDCB9E2}" type="datetimeFigureOut">
              <a:rPr lang="zh-TW" altLang="en-US" smtClean="0"/>
              <a:t>2023/10/19</a:t>
            </a:fld>
            <a:endParaRPr lang="zh-TW" altLang="en-US"/>
          </a:p>
        </p:txBody>
      </p:sp>
      <p:sp>
        <p:nvSpPr>
          <p:cNvPr id="4" name="頁尾版面配置區 3">
            <a:extLst>
              <a:ext uri="{FF2B5EF4-FFF2-40B4-BE49-F238E27FC236}">
                <a16:creationId xmlns:a16="http://schemas.microsoft.com/office/drawing/2014/main" id="{7244EA84-FE81-55DA-189D-75249C3B2BAA}"/>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93173584-D629-23FB-C6D9-9F0EEC1F706F}"/>
              </a:ext>
            </a:extLst>
          </p:cNvPr>
          <p:cNvSpPr>
            <a:spLocks noGrp="1"/>
          </p:cNvSpPr>
          <p:nvPr>
            <p:ph type="sldNum" sz="quarter" idx="12"/>
          </p:nvPr>
        </p:nvSpPr>
        <p:spPr/>
        <p:txBody>
          <a:bodyPr/>
          <a:lstStyle/>
          <a:p>
            <a:fld id="{194E398F-9D8A-4C04-AE6C-A8B6472EB89C}" type="slidenum">
              <a:rPr lang="zh-TW" altLang="en-US" smtClean="0"/>
              <a:t>‹#›</a:t>
            </a:fld>
            <a:endParaRPr lang="zh-TW" altLang="en-US"/>
          </a:p>
        </p:txBody>
      </p:sp>
    </p:spTree>
    <p:extLst>
      <p:ext uri="{BB962C8B-B14F-4D97-AF65-F5344CB8AC3E}">
        <p14:creationId xmlns:p14="http://schemas.microsoft.com/office/powerpoint/2010/main" val="2986207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79698660-6695-EC5D-36AA-4080BCA32A90}"/>
              </a:ext>
            </a:extLst>
          </p:cNvPr>
          <p:cNvSpPr>
            <a:spLocks noGrp="1"/>
          </p:cNvSpPr>
          <p:nvPr>
            <p:ph type="dt" sz="half" idx="10"/>
          </p:nvPr>
        </p:nvSpPr>
        <p:spPr/>
        <p:txBody>
          <a:bodyPr/>
          <a:lstStyle/>
          <a:p>
            <a:fld id="{8CBE4D31-15A1-4604-8120-837EBBDCB9E2}" type="datetimeFigureOut">
              <a:rPr lang="zh-TW" altLang="en-US" smtClean="0"/>
              <a:t>2023/10/19</a:t>
            </a:fld>
            <a:endParaRPr lang="zh-TW" altLang="en-US"/>
          </a:p>
        </p:txBody>
      </p:sp>
      <p:sp>
        <p:nvSpPr>
          <p:cNvPr id="3" name="頁尾版面配置區 2">
            <a:extLst>
              <a:ext uri="{FF2B5EF4-FFF2-40B4-BE49-F238E27FC236}">
                <a16:creationId xmlns:a16="http://schemas.microsoft.com/office/drawing/2014/main" id="{1932981E-BADF-DB72-54CB-FD38A467B551}"/>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CC56E2CB-B405-97BA-9389-B80E557B3123}"/>
              </a:ext>
            </a:extLst>
          </p:cNvPr>
          <p:cNvSpPr>
            <a:spLocks noGrp="1"/>
          </p:cNvSpPr>
          <p:nvPr>
            <p:ph type="sldNum" sz="quarter" idx="12"/>
          </p:nvPr>
        </p:nvSpPr>
        <p:spPr/>
        <p:txBody>
          <a:bodyPr/>
          <a:lstStyle/>
          <a:p>
            <a:fld id="{194E398F-9D8A-4C04-AE6C-A8B6472EB89C}" type="slidenum">
              <a:rPr lang="zh-TW" altLang="en-US" smtClean="0"/>
              <a:t>‹#›</a:t>
            </a:fld>
            <a:endParaRPr lang="zh-TW" altLang="en-US"/>
          </a:p>
        </p:txBody>
      </p:sp>
    </p:spTree>
    <p:extLst>
      <p:ext uri="{BB962C8B-B14F-4D97-AF65-F5344CB8AC3E}">
        <p14:creationId xmlns:p14="http://schemas.microsoft.com/office/powerpoint/2010/main" val="3623067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555350E-055E-8B69-A6D5-905DA62EC4A6}"/>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E6BD5AA5-7A33-9510-D950-5AEC54245B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22BD9C67-AF00-6273-30CA-298E2D68DC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DEA9ECA9-F992-11AC-4192-9542952A2ACE}"/>
              </a:ext>
            </a:extLst>
          </p:cNvPr>
          <p:cNvSpPr>
            <a:spLocks noGrp="1"/>
          </p:cNvSpPr>
          <p:nvPr>
            <p:ph type="dt" sz="half" idx="10"/>
          </p:nvPr>
        </p:nvSpPr>
        <p:spPr/>
        <p:txBody>
          <a:bodyPr/>
          <a:lstStyle/>
          <a:p>
            <a:fld id="{8CBE4D31-15A1-4604-8120-837EBBDCB9E2}" type="datetimeFigureOut">
              <a:rPr lang="zh-TW" altLang="en-US" smtClean="0"/>
              <a:t>2023/10/19</a:t>
            </a:fld>
            <a:endParaRPr lang="zh-TW" altLang="en-US"/>
          </a:p>
        </p:txBody>
      </p:sp>
      <p:sp>
        <p:nvSpPr>
          <p:cNvPr id="6" name="頁尾版面配置區 5">
            <a:extLst>
              <a:ext uri="{FF2B5EF4-FFF2-40B4-BE49-F238E27FC236}">
                <a16:creationId xmlns:a16="http://schemas.microsoft.com/office/drawing/2014/main" id="{9753B88F-46AC-5477-4A8F-C2FE14F62FDE}"/>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5F0791D9-DF1B-2752-E319-ABFF246A617E}"/>
              </a:ext>
            </a:extLst>
          </p:cNvPr>
          <p:cNvSpPr>
            <a:spLocks noGrp="1"/>
          </p:cNvSpPr>
          <p:nvPr>
            <p:ph type="sldNum" sz="quarter" idx="12"/>
          </p:nvPr>
        </p:nvSpPr>
        <p:spPr/>
        <p:txBody>
          <a:bodyPr/>
          <a:lstStyle/>
          <a:p>
            <a:fld id="{194E398F-9D8A-4C04-AE6C-A8B6472EB89C}" type="slidenum">
              <a:rPr lang="zh-TW" altLang="en-US" smtClean="0"/>
              <a:t>‹#›</a:t>
            </a:fld>
            <a:endParaRPr lang="zh-TW" altLang="en-US"/>
          </a:p>
        </p:txBody>
      </p:sp>
    </p:spTree>
    <p:extLst>
      <p:ext uri="{BB962C8B-B14F-4D97-AF65-F5344CB8AC3E}">
        <p14:creationId xmlns:p14="http://schemas.microsoft.com/office/powerpoint/2010/main" val="3912340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BC045B4-C4B0-54AE-F4B9-D1B195CE6B98}"/>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9BF5473A-C181-A0EC-3528-BBEEED0496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D9E7B152-CF41-D957-154C-37ACF40A81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996E8824-E58E-E1B5-A7B4-3C0017C8ABFF}"/>
              </a:ext>
            </a:extLst>
          </p:cNvPr>
          <p:cNvSpPr>
            <a:spLocks noGrp="1"/>
          </p:cNvSpPr>
          <p:nvPr>
            <p:ph type="dt" sz="half" idx="10"/>
          </p:nvPr>
        </p:nvSpPr>
        <p:spPr/>
        <p:txBody>
          <a:bodyPr/>
          <a:lstStyle/>
          <a:p>
            <a:fld id="{8CBE4D31-15A1-4604-8120-837EBBDCB9E2}" type="datetimeFigureOut">
              <a:rPr lang="zh-TW" altLang="en-US" smtClean="0"/>
              <a:t>2023/10/19</a:t>
            </a:fld>
            <a:endParaRPr lang="zh-TW" altLang="en-US"/>
          </a:p>
        </p:txBody>
      </p:sp>
      <p:sp>
        <p:nvSpPr>
          <p:cNvPr id="6" name="頁尾版面配置區 5">
            <a:extLst>
              <a:ext uri="{FF2B5EF4-FFF2-40B4-BE49-F238E27FC236}">
                <a16:creationId xmlns:a16="http://schemas.microsoft.com/office/drawing/2014/main" id="{27E34455-E7C2-FF12-395D-6863467C6461}"/>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589E6E7F-2E1C-9678-D012-27A6357FA4F9}"/>
              </a:ext>
            </a:extLst>
          </p:cNvPr>
          <p:cNvSpPr>
            <a:spLocks noGrp="1"/>
          </p:cNvSpPr>
          <p:nvPr>
            <p:ph type="sldNum" sz="quarter" idx="12"/>
          </p:nvPr>
        </p:nvSpPr>
        <p:spPr/>
        <p:txBody>
          <a:bodyPr/>
          <a:lstStyle/>
          <a:p>
            <a:fld id="{194E398F-9D8A-4C04-AE6C-A8B6472EB89C}" type="slidenum">
              <a:rPr lang="zh-TW" altLang="en-US" smtClean="0"/>
              <a:t>‹#›</a:t>
            </a:fld>
            <a:endParaRPr lang="zh-TW" altLang="en-US"/>
          </a:p>
        </p:txBody>
      </p:sp>
    </p:spTree>
    <p:extLst>
      <p:ext uri="{BB962C8B-B14F-4D97-AF65-F5344CB8AC3E}">
        <p14:creationId xmlns:p14="http://schemas.microsoft.com/office/powerpoint/2010/main" val="4180918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D7DE2B50-4A05-D6C1-A50C-A164066EAC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916BD79D-C8EE-396B-1DA3-50CC377DEC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E5DC1FD7-E9DD-2ACC-A9B2-2DCE76B71F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BE4D31-15A1-4604-8120-837EBBDCB9E2}" type="datetimeFigureOut">
              <a:rPr lang="zh-TW" altLang="en-US" smtClean="0"/>
              <a:t>2023/10/19</a:t>
            </a:fld>
            <a:endParaRPr lang="zh-TW" altLang="en-US"/>
          </a:p>
        </p:txBody>
      </p:sp>
      <p:sp>
        <p:nvSpPr>
          <p:cNvPr id="5" name="頁尾版面配置區 4">
            <a:extLst>
              <a:ext uri="{FF2B5EF4-FFF2-40B4-BE49-F238E27FC236}">
                <a16:creationId xmlns:a16="http://schemas.microsoft.com/office/drawing/2014/main" id="{31A873A9-F28A-1B2C-3AC1-996B3D84B3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C12C0BCB-B8D8-2C7B-5A12-41BBF37B40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4E398F-9D8A-4C04-AE6C-A8B6472EB89C}" type="slidenum">
              <a:rPr lang="zh-TW" altLang="en-US" smtClean="0"/>
              <a:t>‹#›</a:t>
            </a:fld>
            <a:endParaRPr lang="zh-TW" altLang="en-US"/>
          </a:p>
        </p:txBody>
      </p:sp>
    </p:spTree>
    <p:extLst>
      <p:ext uri="{BB962C8B-B14F-4D97-AF65-F5344CB8AC3E}">
        <p14:creationId xmlns:p14="http://schemas.microsoft.com/office/powerpoint/2010/main" val="4247412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ECD931-CCB3-4D83-B83B-8824865D21C8}" type="datetimeFigureOut">
              <a:rPr lang="zh-TW" altLang="en-US" smtClean="0">
                <a:solidFill>
                  <a:prstClr val="black">
                    <a:tint val="75000"/>
                  </a:prstClr>
                </a:solidFill>
              </a:rPr>
              <a:pPr/>
              <a:t>2023/10/19</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B71FAE-B91D-4A35-B5B4-6286ED75EE0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0153297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png"/><Relationship Id="rId12" Type="http://schemas.openxmlformats.org/officeDocument/2006/relationships/hyperlink" Target="https://www.irasutoya.com/" TargetMode="Externa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hyperlink" Target="https://www.ftvnews.com.tw/news/detail/2022224W0258" TargetMode="External"/><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22.png"/><Relationship Id="rId4" Type="http://schemas.openxmlformats.org/officeDocument/2006/relationships/hyperlink" Target="https://www.gvm.com.tw/article/88694"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hyperlink" Target="https://www.gvm.com.tw/article/88694" TargetMode="External"/><Relationship Id="rId5" Type="http://schemas.openxmlformats.org/officeDocument/2006/relationships/image" Target="../media/image24.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hyperlink" Target="https://www.gvm.com.tw/article/88694"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hyperlink" Target="https://www.gvm.com.tw/article/88694"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29.png"/><Relationship Id="rId4" Type="http://schemas.openxmlformats.org/officeDocument/2006/relationships/hyperlink" Target="https://ui.org.ua/en/postcard/freedom-square-maidan-svobody/"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hyperlink" Target="https://crossing.cw.com.tw/article/15958" TargetMode="Externa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31.png"/><Relationship Id="rId4" Type="http://schemas.openxmlformats.org/officeDocument/2006/relationships/hyperlink" Target="https://global.udn.com/global_vision/story/8662/6129045" TargetMode="Externa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2.xml"/><Relationship Id="rId7" Type="http://schemas.openxmlformats.org/officeDocument/2006/relationships/diagramQuickStyle" Target="../diagrams/quickStyle1.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diagramLayout" Target="../diagrams/layout1.xml"/><Relationship Id="rId11" Type="http://schemas.openxmlformats.org/officeDocument/2006/relationships/image" Target="../media/image8.png"/><Relationship Id="rId5" Type="http://schemas.openxmlformats.org/officeDocument/2006/relationships/diagramData" Target="../diagrams/data1.xml"/><Relationship Id="rId10" Type="http://schemas.openxmlformats.org/officeDocument/2006/relationships/image" Target="../media/image7.png"/><Relationship Id="rId4" Type="http://schemas.openxmlformats.org/officeDocument/2006/relationships/image" Target="../media/image3.pn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20.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tags" Target="../tags/tag2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33.png"/><Relationship Id="rId4" Type="http://schemas.openxmlformats.org/officeDocument/2006/relationships/hyperlink" Target="https://www.unhcr.org/hk/about-us/figures-at-a-glanc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6.xml"/><Relationship Id="rId1" Type="http://schemas.openxmlformats.org/officeDocument/2006/relationships/tags" Target="../tags/tag25.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png"/><Relationship Id="rId2" Type="http://schemas.openxmlformats.org/officeDocument/2006/relationships/slideLayout" Target="../slideLayouts/slideLayout6.xml"/><Relationship Id="rId1" Type="http://schemas.openxmlformats.org/officeDocument/2006/relationships/tags" Target="../tags/tag2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24.xml"/><Relationship Id="rId7"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2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25.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8" Type="http://schemas.openxmlformats.org/officeDocument/2006/relationships/hyperlink" Target="https://www.twreporter.org/a/russian-invasion-of-ukraine-2022-kid-frequently-asked-questions#part4-3" TargetMode="External"/><Relationship Id="rId3" Type="http://schemas.openxmlformats.org/officeDocument/2006/relationships/notesSlide" Target="../notesSlides/notesSlide26.xml"/><Relationship Id="rId7" Type="http://schemas.openxmlformats.org/officeDocument/2006/relationships/hyperlink" Target="https://zh.wikipedia.org/" TargetMode="External"/><Relationship Id="rId12"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35.png"/><Relationship Id="rId11" Type="http://schemas.openxmlformats.org/officeDocument/2006/relationships/image" Target="../media/image8.png"/><Relationship Id="rId5" Type="http://schemas.openxmlformats.org/officeDocument/2006/relationships/image" Target="../media/image34.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3.xml"/><Relationship Id="rId7" Type="http://schemas.openxmlformats.org/officeDocument/2006/relationships/diagramQuickStyle" Target="../diagrams/quickStyle2.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diagramLayout" Target="../diagrams/layout2.xml"/><Relationship Id="rId11" Type="http://schemas.openxmlformats.org/officeDocument/2006/relationships/image" Target="../media/image8.png"/><Relationship Id="rId5" Type="http://schemas.openxmlformats.org/officeDocument/2006/relationships/diagramData" Target="../diagrams/data2.xml"/><Relationship Id="rId10" Type="http://schemas.openxmlformats.org/officeDocument/2006/relationships/image" Target="../media/image7.png"/><Relationship Id="rId4" Type="http://schemas.openxmlformats.org/officeDocument/2006/relationships/image" Target="../media/image3.png"/><Relationship Id="rId9" Type="http://schemas.microsoft.com/office/2007/relationships/diagramDrawing" Target="../diagrams/drawing2.xml"/></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7.xml"/><Relationship Id="rId7" Type="http://schemas.openxmlformats.org/officeDocument/2006/relationships/hyperlink" Target="https://www.bbc.com/zhongwen/trad/world-62062520" TargetMode="External"/><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36.png"/><Relationship Id="rId5" Type="http://schemas.openxmlformats.org/officeDocument/2006/relationships/image" Target="../media/image10.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8.png"/></Relationships>
</file>

<file path=ppt/slides/_rels/slide3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28.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7.png"/><Relationship Id="rId5" Type="http://schemas.openxmlformats.org/officeDocument/2006/relationships/image" Target="../media/image37.png"/><Relationship Id="rId10" Type="http://schemas.openxmlformats.org/officeDocument/2006/relationships/hyperlink" Target="https://kids.twreporter.org/russian-invasion-of-ukraine-2022-kid-photos/" TargetMode="External"/><Relationship Id="rId4" Type="http://schemas.openxmlformats.org/officeDocument/2006/relationships/image" Target="../media/image3.png"/><Relationship Id="rId9" Type="http://schemas.openxmlformats.org/officeDocument/2006/relationships/hyperlink" Target="https://taiwanngo.tw/Post/83250"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zh.wikipedia.org/zh-tw/2022%E5%B9%B4%E8%87%B3%E4%BB%8A%E7%9A%84%E4%BF%84%E4%B9%8C%E5%92%8C%E5%B9%B3%E8%B0%88%E5%88%A4" TargetMode="External"/><Relationship Id="rId3" Type="http://schemas.openxmlformats.org/officeDocument/2006/relationships/notesSlide" Target="../notesSlides/notesSlide29.xml"/><Relationship Id="rId7" Type="http://schemas.openxmlformats.org/officeDocument/2006/relationships/hyperlink" Target="https://www.thenewslens.com/article/164771" TargetMode="External"/><Relationship Id="rId2" Type="http://schemas.openxmlformats.org/officeDocument/2006/relationships/slideLayout" Target="../slideLayouts/slideLayout7.xml"/><Relationship Id="rId1" Type="http://schemas.openxmlformats.org/officeDocument/2006/relationships/tags" Target="../tags/tag3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39.png"/></Relationships>
</file>

<file path=ppt/slides/_rels/slide3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30.xml"/><Relationship Id="rId7" Type="http://schemas.openxmlformats.org/officeDocument/2006/relationships/image" Target="../media/image40.jpeg"/><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hyperlink" Target="https://www.upmedia.mg/news_info.php?Type=3&amp;SerialNo=142959" TargetMode="External"/><Relationship Id="rId4" Type="http://schemas.openxmlformats.org/officeDocument/2006/relationships/image" Target="../media/image3.png"/><Relationship Id="rId9" Type="http://schemas.openxmlformats.org/officeDocument/2006/relationships/hyperlink" Target="https://www.cna.com.tw/news/aopl/202203010274.aspx"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hyperlink" Target="https://kids.twreporter.org/russian-invasion-of-ukraine-2022-kid-how-can-we-help-ukraine/" TargetMode="External"/><Relationship Id="rId3" Type="http://schemas.openxmlformats.org/officeDocument/2006/relationships/notesSlide" Target="../notesSlides/notesSlide31.xml"/><Relationship Id="rId7" Type="http://schemas.openxmlformats.org/officeDocument/2006/relationships/image" Target="../media/image43.png"/><Relationship Id="rId12" Type="http://schemas.openxmlformats.org/officeDocument/2006/relationships/hyperlink" Target="https://reurl.cc/LpL614" TargetMode="External"/><Relationship Id="rId2" Type="http://schemas.openxmlformats.org/officeDocument/2006/relationships/slideLayout" Target="../slideLayouts/slideLayout7.xml"/><Relationship Id="rId1" Type="http://schemas.openxmlformats.org/officeDocument/2006/relationships/tags" Target="../tags/tag34.xml"/><Relationship Id="rId6" Type="http://schemas.openxmlformats.org/officeDocument/2006/relationships/image" Target="../media/image42.png"/><Relationship Id="rId11" Type="http://schemas.openxmlformats.org/officeDocument/2006/relationships/hyperlink" Target="https://supportukrainenow.org/new-tw" TargetMode="External"/><Relationship Id="rId5" Type="http://schemas.openxmlformats.org/officeDocument/2006/relationships/image" Target="../media/image10.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8.png"/></Relationships>
</file>

<file path=ppt/slides/_rels/slide3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32.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35.xml"/><Relationship Id="rId6" Type="http://schemas.openxmlformats.org/officeDocument/2006/relationships/image" Target="../media/image45.png"/><Relationship Id="rId11" Type="http://schemas.openxmlformats.org/officeDocument/2006/relationships/hyperlink" Target="https://www.banksy.blog/explore/2022" TargetMode="External"/><Relationship Id="rId5" Type="http://schemas.openxmlformats.org/officeDocument/2006/relationships/image" Target="../media/image44.png"/><Relationship Id="rId10" Type="http://schemas.openxmlformats.org/officeDocument/2006/relationships/hyperlink" Target="https://www.gvm.com.tw/article/98516" TargetMode="External"/><Relationship Id="rId4" Type="http://schemas.openxmlformats.org/officeDocument/2006/relationships/image" Target="../media/image3.png"/><Relationship Id="rId9" Type="http://schemas.openxmlformats.org/officeDocument/2006/relationships/hyperlink" Target="https://www.twreporter.org/a/russian-invasion-of-ukraine-2022-kid-reflection"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slideLayout" Target="../slideLayouts/slideLayout6.xml"/><Relationship Id="rId1" Type="http://schemas.openxmlformats.org/officeDocument/2006/relationships/tags" Target="../tags/tag36.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8.png"/><Relationship Id="rId2" Type="http://schemas.openxmlformats.org/officeDocument/2006/relationships/slideLayout" Target="../slideLayouts/slideLayout4.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34.xml"/><Relationship Id="rId7" Type="http://schemas.openxmlformats.org/officeDocument/2006/relationships/hyperlink" Target="https://kids.twreporter.org/kids-sunflowers-we-stand-with-ukraine/" TargetMode="External"/><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10.png"/><Relationship Id="rId5" Type="http://schemas.openxmlformats.org/officeDocument/2006/relationships/image" Target="../media/image46.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8.png"/></Relationships>
</file>

<file path=ppt/slides/_rels/slide39.xml.rels><?xml version="1.0" encoding="UTF-8" standalone="yes"?>
<Relationships xmlns="http://schemas.openxmlformats.org/package/2006/relationships"><Relationship Id="rId8" Type="http://schemas.openxmlformats.org/officeDocument/2006/relationships/hyperlink" Target="https://ent.ltn.com.tw/news/breakingnews/3860463" TargetMode="External"/><Relationship Id="rId3" Type="http://schemas.openxmlformats.org/officeDocument/2006/relationships/notesSlide" Target="../notesSlides/notesSlide35.xml"/><Relationship Id="rId7" Type="http://schemas.openxmlformats.org/officeDocument/2006/relationships/image" Target="../media/image8.png"/><Relationship Id="rId2" Type="http://schemas.openxmlformats.org/officeDocument/2006/relationships/slideLayout" Target="../slideLayouts/slideLayout4.xml"/><Relationship Id="rId1" Type="http://schemas.openxmlformats.org/officeDocument/2006/relationships/tags" Target="../tags/tag39.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4.xml"/><Relationship Id="rId5" Type="http://schemas.openxmlformats.org/officeDocument/2006/relationships/hyperlink" Target="https://www.instagram.com/ugurgallen/?hl=zh-tw" TargetMode="Externa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36.xml"/><Relationship Id="rId7" Type="http://schemas.openxmlformats.org/officeDocument/2006/relationships/hyperlink" Target="https://www.worldvision.org.tw/articles/25" TargetMode="External"/><Relationship Id="rId12"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tags" Target="../tags/tag40.xml"/><Relationship Id="rId6" Type="http://schemas.openxmlformats.org/officeDocument/2006/relationships/hyperlink" Target="https://www.amnesty.tw/civicrm/event/register?id=65&amp;reset=1" TargetMode="External"/><Relationship Id="rId11" Type="http://schemas.openxmlformats.org/officeDocument/2006/relationships/image" Target="../media/image47.png"/><Relationship Id="rId5" Type="http://schemas.openxmlformats.org/officeDocument/2006/relationships/image" Target="../media/image10.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41.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3.xml"/><Relationship Id="rId1" Type="http://schemas.openxmlformats.org/officeDocument/2006/relationships/tags" Target="../tags/tag42.xml"/><Relationship Id="rId5" Type="http://schemas.openxmlformats.org/officeDocument/2006/relationships/hyperlink" Target="https://pixabay.com/illustrations/volunteers-hands-voluntary-wrap-601662/" TargetMode="Externa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tags" Target="../tags/tag5.xml"/><Relationship Id="rId5" Type="http://schemas.openxmlformats.org/officeDocument/2006/relationships/hyperlink" Target="https://www.instagram.com/ugurgallen/?hl=zh-tw" TargetMode="Externa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hyperlink" Target="https://news.ltn.com.tw/news/world/breakingnews/4458176" TargetMode="External"/><Relationship Id="rId10" Type="http://schemas.openxmlformats.org/officeDocument/2006/relationships/image" Target="../media/image17.png"/><Relationship Id="rId4" Type="http://schemas.openxmlformats.org/officeDocument/2006/relationships/hyperlink" Target="https://www.taiwannews.com.tw/ch/news/4767321" TargetMode="External"/><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hyperlink" Target="https://news.ltn.com.tw/news/world/breakingnews/4458176" TargetMode="External"/><Relationship Id="rId3" Type="http://schemas.openxmlformats.org/officeDocument/2006/relationships/notesSlide" Target="../notesSlides/notesSlide7.xml"/><Relationship Id="rId7" Type="http://schemas.openxmlformats.org/officeDocument/2006/relationships/hyperlink" Target="https://www.taiwannews.com.tw/ch/news/4767321" TargetMode="External"/><Relationship Id="rId2" Type="http://schemas.openxmlformats.org/officeDocument/2006/relationships/slideLayout" Target="../slideLayouts/slideLayout23.xml"/><Relationship Id="rId1" Type="http://schemas.openxmlformats.org/officeDocument/2006/relationships/tags" Target="../tags/tag7.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notesSlide" Target="../notesSlides/notesSlide8.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hyperlink" Target="https://www.instagram.com/ugurgallen/?hl=zh-tw" TargetMode="External"/><Relationship Id="rId5" Type="http://schemas.openxmlformats.org/officeDocument/2006/relationships/hyperlink" Target="https://enteurbano.com/galeria-4-ugur/" TargetMode="External"/><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9.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10.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a:extLst>
              <a:ext uri="{FF2B5EF4-FFF2-40B4-BE49-F238E27FC236}">
                <a16:creationId xmlns:a16="http://schemas.microsoft.com/office/drawing/2014/main" id="{C34BFCE5-EB6E-8358-663A-D904728D714E}"/>
              </a:ext>
            </a:extLst>
          </p:cNvPr>
          <p:cNvPicPr>
            <a:picLocks noChangeAspect="1"/>
          </p:cNvPicPr>
          <p:nvPr/>
        </p:nvPicPr>
        <p:blipFill>
          <a:blip r:embed="rId4"/>
          <a:stretch>
            <a:fillRect/>
          </a:stretch>
        </p:blipFill>
        <p:spPr>
          <a:xfrm>
            <a:off x="0" y="-61175"/>
            <a:ext cx="12192000" cy="1717355"/>
          </a:xfrm>
          <a:prstGeom prst="rect">
            <a:avLst/>
          </a:prstGeom>
        </p:spPr>
      </p:pic>
      <p:sp>
        <p:nvSpPr>
          <p:cNvPr id="4" name="標題 3">
            <a:extLst>
              <a:ext uri="{FF2B5EF4-FFF2-40B4-BE49-F238E27FC236}">
                <a16:creationId xmlns:a16="http://schemas.microsoft.com/office/drawing/2014/main" id="{E96EB139-3417-357C-069D-AC0F88E0670C}"/>
              </a:ext>
            </a:extLst>
          </p:cNvPr>
          <p:cNvSpPr>
            <a:spLocks noGrp="1"/>
          </p:cNvSpPr>
          <p:nvPr>
            <p:ph type="ctrTitle"/>
          </p:nvPr>
        </p:nvSpPr>
        <p:spPr/>
        <p:txBody>
          <a:bodyPr>
            <a:normAutofit/>
          </a:bodyPr>
          <a:lstStyle/>
          <a:p>
            <a:r>
              <a:rPr lang="zh-TW" altLang="en-US" sz="6600" b="1" dirty="0"/>
              <a:t>戰爭與人權</a:t>
            </a:r>
            <a:br>
              <a:rPr lang="en-US" altLang="zh-TW" sz="6600" b="1" dirty="0"/>
            </a:br>
            <a:r>
              <a:rPr lang="en-US" altLang="zh-TW" sz="4400" dirty="0"/>
              <a:t>——</a:t>
            </a:r>
            <a:r>
              <a:rPr lang="zh-TW" altLang="en-US" sz="4400" b="1" dirty="0"/>
              <a:t>支持和平，守護人權</a:t>
            </a:r>
          </a:p>
        </p:txBody>
      </p:sp>
      <p:sp>
        <p:nvSpPr>
          <p:cNvPr id="22" name="副標題 21">
            <a:extLst>
              <a:ext uri="{FF2B5EF4-FFF2-40B4-BE49-F238E27FC236}">
                <a16:creationId xmlns:a16="http://schemas.microsoft.com/office/drawing/2014/main" id="{9041C854-E590-CC86-F988-0B4BCBA140B1}"/>
              </a:ext>
            </a:extLst>
          </p:cNvPr>
          <p:cNvSpPr>
            <a:spLocks noGrp="1"/>
          </p:cNvSpPr>
          <p:nvPr>
            <p:ph type="subTitle" idx="1"/>
          </p:nvPr>
        </p:nvSpPr>
        <p:spPr>
          <a:xfrm>
            <a:off x="1556293" y="3638550"/>
            <a:ext cx="9144000" cy="1655762"/>
          </a:xfrm>
        </p:spPr>
        <p:txBody>
          <a:bodyPr>
            <a:normAutofit/>
          </a:bodyPr>
          <a:lstStyle/>
          <a:p>
            <a:r>
              <a:rPr lang="en-US" altLang="zh-TW" sz="2800" dirty="0"/>
              <a:t>2023</a:t>
            </a:r>
            <a:r>
              <a:rPr lang="zh-TW" altLang="en-US" sz="2800" dirty="0"/>
              <a:t>年世界人權日教材包</a:t>
            </a:r>
            <a:r>
              <a:rPr lang="en-US" altLang="zh-TW" sz="2800" dirty="0"/>
              <a:t> </a:t>
            </a:r>
            <a:r>
              <a:rPr lang="zh-TW" altLang="en-US" sz="2800" dirty="0"/>
              <a:t>國中</a:t>
            </a:r>
            <a:r>
              <a:rPr lang="en-US" altLang="zh-TW" sz="2800" dirty="0"/>
              <a:t>7-9</a:t>
            </a:r>
            <a:r>
              <a:rPr lang="zh-TW" altLang="en-US" sz="2800" dirty="0"/>
              <a:t>年級版</a:t>
            </a:r>
          </a:p>
        </p:txBody>
      </p:sp>
      <p:pic>
        <p:nvPicPr>
          <p:cNvPr id="1026" name="Picture 2" descr="■">
            <a:extLst>
              <a:ext uri="{FF2B5EF4-FFF2-40B4-BE49-F238E27FC236}">
                <a16:creationId xmlns:a16="http://schemas.microsoft.com/office/drawing/2014/main" id="{E1E0E9A4-E315-CB04-77D3-9F77F4D682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59385">
            <a:off x="11287967" y="5565950"/>
            <a:ext cx="533564" cy="533564"/>
          </a:xfrm>
          <a:prstGeom prst="rect">
            <a:avLst/>
          </a:prstGeom>
          <a:noFill/>
          <a:extLst>
            <a:ext uri="{909E8E84-426E-40DD-AFC4-6F175D3DCCD1}">
              <a14:hiddenFill xmlns:a14="http://schemas.microsoft.com/office/drawing/2010/main">
                <a:solidFill>
                  <a:srgbClr val="FFFFFF"/>
                </a:solidFill>
              </a14:hiddenFill>
            </a:ext>
          </a:extLst>
        </p:spPr>
      </p:pic>
      <p:pic>
        <p:nvPicPr>
          <p:cNvPr id="7" name="圖片 6">
            <a:extLst>
              <a:ext uri="{FF2B5EF4-FFF2-40B4-BE49-F238E27FC236}">
                <a16:creationId xmlns:a16="http://schemas.microsoft.com/office/drawing/2014/main" id="{89D2F7B9-8EB7-7A76-EE05-DFC710374911}"/>
              </a:ext>
            </a:extLst>
          </p:cNvPr>
          <p:cNvPicPr>
            <a:picLocks noChangeAspect="1"/>
          </p:cNvPicPr>
          <p:nvPr/>
        </p:nvPicPr>
        <p:blipFill>
          <a:blip r:embed="rId6"/>
          <a:stretch>
            <a:fillRect/>
          </a:stretch>
        </p:blipFill>
        <p:spPr>
          <a:xfrm>
            <a:off x="10102833" y="5693928"/>
            <a:ext cx="597460" cy="1188823"/>
          </a:xfrm>
          <a:prstGeom prst="rect">
            <a:avLst/>
          </a:prstGeom>
        </p:spPr>
      </p:pic>
      <p:pic>
        <p:nvPicPr>
          <p:cNvPr id="1030" name="Picture 6" descr="夏のイラスト「向日葵」">
            <a:extLst>
              <a:ext uri="{FF2B5EF4-FFF2-40B4-BE49-F238E27FC236}">
                <a16:creationId xmlns:a16="http://schemas.microsoft.com/office/drawing/2014/main" id="{0E91C669-8757-F485-A8FE-E7DEF0F99B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21310" y="5504030"/>
            <a:ext cx="792622" cy="9970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夏のイラスト「向日葵」">
            <a:extLst>
              <a:ext uri="{FF2B5EF4-FFF2-40B4-BE49-F238E27FC236}">
                <a16:creationId xmlns:a16="http://schemas.microsoft.com/office/drawing/2014/main" id="{50A8FC97-0017-1970-2464-D33588BB3C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51911" y="5892039"/>
            <a:ext cx="647658" cy="814664"/>
          </a:xfrm>
          <a:prstGeom prst="rect">
            <a:avLst/>
          </a:prstGeom>
          <a:noFill/>
          <a:extLst>
            <a:ext uri="{909E8E84-426E-40DD-AFC4-6F175D3DCCD1}">
              <a14:hiddenFill xmlns:a14="http://schemas.microsoft.com/office/drawing/2010/main">
                <a:solidFill>
                  <a:srgbClr val="FFFFFF"/>
                </a:solidFill>
              </a14:hiddenFill>
            </a:ext>
          </a:extLst>
        </p:spPr>
      </p:pic>
      <p:pic>
        <p:nvPicPr>
          <p:cNvPr id="9" name="圖片 8">
            <a:extLst>
              <a:ext uri="{FF2B5EF4-FFF2-40B4-BE49-F238E27FC236}">
                <a16:creationId xmlns:a16="http://schemas.microsoft.com/office/drawing/2014/main" id="{7AFF11A0-6F0A-9F9C-BB9F-96E83D27BBB5}"/>
              </a:ext>
            </a:extLst>
          </p:cNvPr>
          <p:cNvPicPr>
            <a:picLocks noChangeAspect="1"/>
          </p:cNvPicPr>
          <p:nvPr/>
        </p:nvPicPr>
        <p:blipFill>
          <a:blip r:embed="rId6"/>
          <a:stretch>
            <a:fillRect/>
          </a:stretch>
        </p:blipFill>
        <p:spPr>
          <a:xfrm>
            <a:off x="9561123" y="5460219"/>
            <a:ext cx="597460" cy="1188823"/>
          </a:xfrm>
          <a:prstGeom prst="rect">
            <a:avLst/>
          </a:prstGeom>
        </p:spPr>
      </p:pic>
      <p:pic>
        <p:nvPicPr>
          <p:cNvPr id="16" name="Picture 6" descr="夏のイラスト「向日葵」">
            <a:extLst>
              <a:ext uri="{FF2B5EF4-FFF2-40B4-BE49-F238E27FC236}">
                <a16:creationId xmlns:a16="http://schemas.microsoft.com/office/drawing/2014/main" id="{455CFCCA-9792-056C-B35F-323B3E4912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96859" y="6030727"/>
            <a:ext cx="520690" cy="654956"/>
          </a:xfrm>
          <a:prstGeom prst="rect">
            <a:avLst/>
          </a:prstGeom>
          <a:noFill/>
          <a:extLst>
            <a:ext uri="{909E8E84-426E-40DD-AFC4-6F175D3DCCD1}">
              <a14:hiddenFill xmlns:a14="http://schemas.microsoft.com/office/drawing/2010/main">
                <a:solidFill>
                  <a:srgbClr val="FFFFFF"/>
                </a:solidFill>
              </a14:hiddenFill>
            </a:ext>
          </a:extLst>
        </p:spPr>
      </p:pic>
      <p:pic>
        <p:nvPicPr>
          <p:cNvPr id="10" name="圖片 9">
            <a:extLst>
              <a:ext uri="{FF2B5EF4-FFF2-40B4-BE49-F238E27FC236}">
                <a16:creationId xmlns:a16="http://schemas.microsoft.com/office/drawing/2014/main" id="{7D69DC19-B5A2-6379-0675-6FAB62D7CB85}"/>
              </a:ext>
            </a:extLst>
          </p:cNvPr>
          <p:cNvPicPr>
            <a:picLocks noChangeAspect="1"/>
          </p:cNvPicPr>
          <p:nvPr/>
        </p:nvPicPr>
        <p:blipFill>
          <a:blip r:embed="rId6"/>
          <a:stretch>
            <a:fillRect/>
          </a:stretch>
        </p:blipFill>
        <p:spPr>
          <a:xfrm flipH="1">
            <a:off x="8730200" y="5660811"/>
            <a:ext cx="597460" cy="1188823"/>
          </a:xfrm>
          <a:prstGeom prst="rect">
            <a:avLst/>
          </a:prstGeom>
        </p:spPr>
      </p:pic>
      <p:pic>
        <p:nvPicPr>
          <p:cNvPr id="17" name="Picture 6" descr="夏のイラスト「向日葵」">
            <a:extLst>
              <a:ext uri="{FF2B5EF4-FFF2-40B4-BE49-F238E27FC236}">
                <a16:creationId xmlns:a16="http://schemas.microsoft.com/office/drawing/2014/main" id="{ECE56CD8-0986-8D4B-5CFF-93BEC228DA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25827" y="6043174"/>
            <a:ext cx="415010" cy="522024"/>
          </a:xfrm>
          <a:prstGeom prst="rect">
            <a:avLst/>
          </a:prstGeom>
          <a:noFill/>
          <a:extLst>
            <a:ext uri="{909E8E84-426E-40DD-AFC4-6F175D3DCCD1}">
              <a14:hiddenFill xmlns:a14="http://schemas.microsoft.com/office/drawing/2010/main">
                <a:solidFill>
                  <a:srgbClr val="FFFFFF"/>
                </a:solidFill>
              </a14:hiddenFill>
            </a:ext>
          </a:extLst>
        </p:spPr>
      </p:pic>
      <p:pic>
        <p:nvPicPr>
          <p:cNvPr id="18" name="圖片 17">
            <a:extLst>
              <a:ext uri="{FF2B5EF4-FFF2-40B4-BE49-F238E27FC236}">
                <a16:creationId xmlns:a16="http://schemas.microsoft.com/office/drawing/2014/main" id="{ECFF79C1-FE12-321F-4AFB-50A78CEDD445}"/>
              </a:ext>
            </a:extLst>
          </p:cNvPr>
          <p:cNvPicPr>
            <a:picLocks noChangeAspect="1"/>
          </p:cNvPicPr>
          <p:nvPr/>
        </p:nvPicPr>
        <p:blipFill>
          <a:blip r:embed="rId6"/>
          <a:stretch>
            <a:fillRect/>
          </a:stretch>
        </p:blipFill>
        <p:spPr>
          <a:xfrm flipH="1">
            <a:off x="11116591" y="5954043"/>
            <a:ext cx="338458" cy="673460"/>
          </a:xfrm>
          <a:prstGeom prst="rect">
            <a:avLst/>
          </a:prstGeom>
        </p:spPr>
      </p:pic>
      <p:sp>
        <p:nvSpPr>
          <p:cNvPr id="25" name="文字方塊 24">
            <a:extLst>
              <a:ext uri="{FF2B5EF4-FFF2-40B4-BE49-F238E27FC236}">
                <a16:creationId xmlns:a16="http://schemas.microsoft.com/office/drawing/2014/main" id="{CB9869BE-2F79-EEB9-765C-1E0891F0A375}"/>
              </a:ext>
            </a:extLst>
          </p:cNvPr>
          <p:cNvSpPr txBox="1"/>
          <p:nvPr/>
        </p:nvSpPr>
        <p:spPr>
          <a:xfrm>
            <a:off x="198733" y="207429"/>
            <a:ext cx="3248660" cy="646331"/>
          </a:xfrm>
          <a:prstGeom prst="rect">
            <a:avLst/>
          </a:prstGeom>
          <a:noFill/>
        </p:spPr>
        <p:txBody>
          <a:bodyPr wrap="square">
            <a:spAutoFit/>
          </a:bodyPr>
          <a:lstStyle/>
          <a:p>
            <a:r>
              <a:rPr lang="zh-TW" altLang="en-US" dirty="0"/>
              <a:t>教育部國教署中央課程與教學</a:t>
            </a:r>
          </a:p>
          <a:p>
            <a:r>
              <a:rPr lang="zh-TW" altLang="en-US" dirty="0"/>
              <a:t>輔導諮詢人權教育議題輔導群</a:t>
            </a:r>
          </a:p>
        </p:txBody>
      </p:sp>
      <p:pic>
        <p:nvPicPr>
          <p:cNvPr id="2" name="Picture 2" descr="飛んでいる白い鳩の群れのイラスト">
            <a:extLst>
              <a:ext uri="{FF2B5EF4-FFF2-40B4-BE49-F238E27FC236}">
                <a16:creationId xmlns:a16="http://schemas.microsoft.com/office/drawing/2014/main" id="{A6CAA57F-48C9-720A-1691-AE7B12F689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47384" y="68255"/>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オリーブの枝をくわえた鳩のイラスト">
            <a:extLst>
              <a:ext uri="{FF2B5EF4-FFF2-40B4-BE49-F238E27FC236}">
                <a16:creationId xmlns:a16="http://schemas.microsoft.com/office/drawing/2014/main" id="{B355F6BC-8ECD-EF16-514B-F074465C75C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0388">
            <a:off x="9432590" y="133168"/>
            <a:ext cx="556834" cy="5800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ひまわりのライン素材">
            <a:extLst>
              <a:ext uri="{FF2B5EF4-FFF2-40B4-BE49-F238E27FC236}">
                <a16:creationId xmlns:a16="http://schemas.microsoft.com/office/drawing/2014/main" id="{95F43DFF-ADA2-7B31-FD16-C188CC8D6A1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38500" y="3381375"/>
            <a:ext cx="5715000" cy="257175"/>
          </a:xfrm>
          <a:prstGeom prst="rect">
            <a:avLst/>
          </a:prstGeom>
          <a:noFill/>
          <a:extLst>
            <a:ext uri="{909E8E84-426E-40DD-AFC4-6F175D3DCCD1}">
              <a14:hiddenFill xmlns:a14="http://schemas.microsoft.com/office/drawing/2010/main">
                <a:solidFill>
                  <a:srgbClr val="FFFFFF"/>
                </a:solidFill>
              </a14:hiddenFill>
            </a:ext>
          </a:extLst>
        </p:spPr>
      </p:pic>
      <p:pic>
        <p:nvPicPr>
          <p:cNvPr id="5" name="圖片 4">
            <a:extLst>
              <a:ext uri="{FF2B5EF4-FFF2-40B4-BE49-F238E27FC236}">
                <a16:creationId xmlns:a16="http://schemas.microsoft.com/office/drawing/2014/main" id="{D51A5277-42EC-1FCB-047B-63B1E428D037}"/>
              </a:ext>
            </a:extLst>
          </p:cNvPr>
          <p:cNvPicPr>
            <a:picLocks noChangeAspect="1"/>
          </p:cNvPicPr>
          <p:nvPr/>
        </p:nvPicPr>
        <p:blipFill>
          <a:blip r:embed="rId11"/>
          <a:stretch>
            <a:fillRect/>
          </a:stretch>
        </p:blipFill>
        <p:spPr>
          <a:xfrm>
            <a:off x="4041501" y="6080613"/>
            <a:ext cx="2293335" cy="881489"/>
          </a:xfrm>
          <a:prstGeom prst="rect">
            <a:avLst/>
          </a:prstGeom>
        </p:spPr>
      </p:pic>
      <p:pic>
        <p:nvPicPr>
          <p:cNvPr id="6" name="圖片 5">
            <a:extLst>
              <a:ext uri="{FF2B5EF4-FFF2-40B4-BE49-F238E27FC236}">
                <a16:creationId xmlns:a16="http://schemas.microsoft.com/office/drawing/2014/main" id="{FF61525B-D0B0-C0F4-4FC9-7B53DCC81FCB}"/>
              </a:ext>
            </a:extLst>
          </p:cNvPr>
          <p:cNvPicPr>
            <a:picLocks noChangeAspect="1"/>
          </p:cNvPicPr>
          <p:nvPr/>
        </p:nvPicPr>
        <p:blipFill>
          <a:blip r:embed="rId11"/>
          <a:stretch>
            <a:fillRect/>
          </a:stretch>
        </p:blipFill>
        <p:spPr>
          <a:xfrm>
            <a:off x="6253610" y="6080614"/>
            <a:ext cx="2293335" cy="881489"/>
          </a:xfrm>
          <a:prstGeom prst="rect">
            <a:avLst/>
          </a:prstGeom>
        </p:spPr>
      </p:pic>
      <p:pic>
        <p:nvPicPr>
          <p:cNvPr id="11" name="圖片 10">
            <a:extLst>
              <a:ext uri="{FF2B5EF4-FFF2-40B4-BE49-F238E27FC236}">
                <a16:creationId xmlns:a16="http://schemas.microsoft.com/office/drawing/2014/main" id="{23282D51-C202-4998-4E23-FFC8E2C5A21E}"/>
              </a:ext>
            </a:extLst>
          </p:cNvPr>
          <p:cNvPicPr>
            <a:picLocks noChangeAspect="1"/>
          </p:cNvPicPr>
          <p:nvPr/>
        </p:nvPicPr>
        <p:blipFill>
          <a:blip r:embed="rId11"/>
          <a:stretch>
            <a:fillRect/>
          </a:stretch>
        </p:blipFill>
        <p:spPr>
          <a:xfrm>
            <a:off x="9117015" y="6005048"/>
            <a:ext cx="2293335" cy="881489"/>
          </a:xfrm>
          <a:prstGeom prst="rect">
            <a:avLst/>
          </a:prstGeom>
        </p:spPr>
      </p:pic>
      <p:sp>
        <p:nvSpPr>
          <p:cNvPr id="13" name="文字方塊 12">
            <a:extLst>
              <a:ext uri="{FF2B5EF4-FFF2-40B4-BE49-F238E27FC236}">
                <a16:creationId xmlns:a16="http://schemas.microsoft.com/office/drawing/2014/main" id="{E5D8FCB6-C8D3-6559-6A86-EE4776B2657A}"/>
              </a:ext>
            </a:extLst>
          </p:cNvPr>
          <p:cNvSpPr txBox="1"/>
          <p:nvPr/>
        </p:nvSpPr>
        <p:spPr>
          <a:xfrm>
            <a:off x="100889" y="6493903"/>
            <a:ext cx="3564434" cy="369332"/>
          </a:xfrm>
          <a:prstGeom prst="rect">
            <a:avLst/>
          </a:prstGeom>
          <a:noFill/>
        </p:spPr>
        <p:txBody>
          <a:bodyPr wrap="square">
            <a:spAutoFit/>
          </a:bodyPr>
          <a:lstStyle/>
          <a:p>
            <a:r>
              <a:rPr lang="zh-TW" altLang="en-US" sz="1600" dirty="0"/>
              <a:t>圖片引自</a:t>
            </a:r>
            <a:r>
              <a:rPr lang="en-US" altLang="zh-TW" sz="1600" dirty="0"/>
              <a:t> </a:t>
            </a:r>
            <a:r>
              <a:rPr lang="en-US" altLang="zh-TW" dirty="0">
                <a:hlinkClick r:id="rId12"/>
              </a:rPr>
              <a:t>https://www.irasutoya.com</a:t>
            </a:r>
            <a:endParaRPr lang="zh-TW" altLang="en-US" dirty="0"/>
          </a:p>
        </p:txBody>
      </p:sp>
    </p:spTree>
    <p:custDataLst>
      <p:tags r:id="rId1"/>
    </p:custDataLst>
    <p:extLst>
      <p:ext uri="{BB962C8B-B14F-4D97-AF65-F5344CB8AC3E}">
        <p14:creationId xmlns:p14="http://schemas.microsoft.com/office/powerpoint/2010/main" val="32725005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內容版面配置區 8">
            <a:extLst>
              <a:ext uri="{FF2B5EF4-FFF2-40B4-BE49-F238E27FC236}">
                <a16:creationId xmlns:a16="http://schemas.microsoft.com/office/drawing/2014/main" id="{E97166C6-C184-8C83-F3D8-06D551C68C62}"/>
              </a:ext>
            </a:extLst>
          </p:cNvPr>
          <p:cNvSpPr>
            <a:spLocks noGrp="1"/>
          </p:cNvSpPr>
          <p:nvPr>
            <p:ph sz="half" idx="2"/>
          </p:nvPr>
        </p:nvSpPr>
        <p:spPr>
          <a:xfrm>
            <a:off x="398710" y="1586685"/>
            <a:ext cx="4933578" cy="1021091"/>
          </a:xfrm>
        </p:spPr>
        <p:txBody>
          <a:bodyPr>
            <a:noAutofit/>
          </a:bodyPr>
          <a:lstStyle/>
          <a:p>
            <a:pPr>
              <a:lnSpc>
                <a:spcPct val="100000"/>
              </a:lnSpc>
              <a:spcBef>
                <a:spcPts val="0"/>
              </a:spcBef>
            </a:pPr>
            <a:r>
              <a:rPr lang="zh-TW" altLang="en-US" u="sng" dirty="0"/>
              <a:t>普丁</a:t>
            </a:r>
            <a:r>
              <a:rPr lang="zh-TW" altLang="en-US" dirty="0"/>
              <a:t>不斷入侵</a:t>
            </a:r>
            <a:r>
              <a:rPr lang="zh-TW" altLang="en-US" u="sng" dirty="0"/>
              <a:t>烏克蘭</a:t>
            </a:r>
            <a:r>
              <a:rPr lang="zh-TW" altLang="en-US" dirty="0"/>
              <a:t>，想要重新讓</a:t>
            </a:r>
            <a:r>
              <a:rPr lang="zh-TW" altLang="en-US" u="sng" dirty="0"/>
              <a:t>俄羅斯</a:t>
            </a:r>
            <a:r>
              <a:rPr lang="zh-TW" altLang="en-US" dirty="0"/>
              <a:t>回復到</a:t>
            </a:r>
            <a:r>
              <a:rPr lang="zh-TW" altLang="en-US" u="sng" dirty="0"/>
              <a:t>蘇聯</a:t>
            </a:r>
            <a:r>
              <a:rPr lang="zh-TW" altLang="en-US" dirty="0"/>
              <a:t>時期。</a:t>
            </a:r>
            <a:r>
              <a:rPr lang="zh-TW" altLang="en-US" b="1" u="sng" dirty="0"/>
              <a:t>蘇聯</a:t>
            </a:r>
            <a:r>
              <a:rPr lang="zh-TW" altLang="en-US" b="1" dirty="0"/>
              <a:t>時期，</a:t>
            </a:r>
            <a:r>
              <a:rPr lang="zh-TW" altLang="en-US" b="1" u="sng" dirty="0"/>
              <a:t>烏克蘭</a:t>
            </a:r>
            <a:r>
              <a:rPr lang="zh-TW" altLang="en-US" b="1" dirty="0"/>
              <a:t>屬於</a:t>
            </a:r>
            <a:r>
              <a:rPr lang="zh-TW" altLang="en-US" b="1" u="sng" dirty="0"/>
              <a:t>蘇聯</a:t>
            </a:r>
            <a:r>
              <a:rPr lang="zh-TW" altLang="en-US" b="1" dirty="0"/>
              <a:t>的一部分。</a:t>
            </a:r>
            <a:endParaRPr lang="en-US" altLang="zh-TW" b="1" dirty="0"/>
          </a:p>
        </p:txBody>
      </p:sp>
      <p:sp>
        <p:nvSpPr>
          <p:cNvPr id="18" name="內容版面配置區 8">
            <a:extLst>
              <a:ext uri="{FF2B5EF4-FFF2-40B4-BE49-F238E27FC236}">
                <a16:creationId xmlns:a16="http://schemas.microsoft.com/office/drawing/2014/main" id="{C3CE8D94-1372-4BFA-B486-45B5985EE98D}"/>
              </a:ext>
            </a:extLst>
          </p:cNvPr>
          <p:cNvSpPr txBox="1">
            <a:spLocks/>
          </p:cNvSpPr>
          <p:nvPr/>
        </p:nvSpPr>
        <p:spPr>
          <a:xfrm>
            <a:off x="369776" y="3429000"/>
            <a:ext cx="4962512" cy="28815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TW" dirty="0"/>
              <a:t>1991</a:t>
            </a:r>
            <a:r>
              <a:rPr lang="zh-TW" altLang="en-US" dirty="0"/>
              <a:t>年</a:t>
            </a:r>
            <a:r>
              <a:rPr lang="zh-TW" altLang="en-US" u="sng" dirty="0"/>
              <a:t>蘇聯</a:t>
            </a:r>
            <a:r>
              <a:rPr lang="zh-TW" altLang="en-US" dirty="0"/>
              <a:t>解體後，</a:t>
            </a:r>
            <a:r>
              <a:rPr lang="zh-TW" altLang="en-US" b="1" u="sng" dirty="0"/>
              <a:t>烏克蘭</a:t>
            </a:r>
            <a:r>
              <a:rPr lang="zh-TW" altLang="en-US" b="1" dirty="0"/>
              <a:t>透過獨立公投獨立</a:t>
            </a:r>
            <a:r>
              <a:rPr lang="zh-TW" altLang="en-US" dirty="0"/>
              <a:t>。</a:t>
            </a:r>
            <a:endParaRPr lang="en-US" altLang="zh-TW" dirty="0"/>
          </a:p>
          <a:p>
            <a:r>
              <a:rPr lang="en-US" altLang="zh-TW" dirty="0"/>
              <a:t>30</a:t>
            </a:r>
            <a:r>
              <a:rPr lang="zh-TW" altLang="en-US" dirty="0"/>
              <a:t>多年來，</a:t>
            </a:r>
            <a:r>
              <a:rPr lang="zh-TW" altLang="en-US" u="sng" dirty="0"/>
              <a:t>烏克蘭</a:t>
            </a:r>
            <a:r>
              <a:rPr lang="zh-TW" altLang="en-US" dirty="0"/>
              <a:t>一直受到</a:t>
            </a:r>
            <a:r>
              <a:rPr lang="zh-TW" altLang="en-US" u="sng" dirty="0"/>
              <a:t>俄羅斯</a:t>
            </a:r>
            <a:r>
              <a:rPr lang="zh-TW" altLang="en-US" dirty="0"/>
              <a:t>的威脅。</a:t>
            </a:r>
            <a:endParaRPr lang="en-US" altLang="zh-TW" dirty="0"/>
          </a:p>
          <a:p>
            <a:r>
              <a:rPr lang="en-US" altLang="zh-TW" dirty="0"/>
              <a:t>2022</a:t>
            </a:r>
            <a:r>
              <a:rPr lang="zh-TW" altLang="en-US" dirty="0"/>
              <a:t>年</a:t>
            </a:r>
            <a:r>
              <a:rPr lang="en-US" altLang="zh-TW" dirty="0"/>
              <a:t>2</a:t>
            </a:r>
            <a:r>
              <a:rPr lang="zh-TW" altLang="en-US" dirty="0"/>
              <a:t>月</a:t>
            </a:r>
            <a:r>
              <a:rPr lang="en-US" altLang="zh-TW" dirty="0"/>
              <a:t>24</a:t>
            </a:r>
            <a:r>
              <a:rPr lang="zh-TW" altLang="en-US" dirty="0"/>
              <a:t>日，</a:t>
            </a:r>
            <a:r>
              <a:rPr lang="zh-TW" altLang="en-US" u="sng" dirty="0"/>
              <a:t>俄羅斯</a:t>
            </a:r>
            <a:r>
              <a:rPr lang="zh-TW" altLang="en-US" dirty="0"/>
              <a:t>軍隊忽然入侵</a:t>
            </a:r>
            <a:r>
              <a:rPr lang="zh-TW" altLang="en-US" u="sng" dirty="0"/>
              <a:t>烏克蘭</a:t>
            </a:r>
            <a:r>
              <a:rPr lang="zh-TW" altLang="en-US" dirty="0"/>
              <a:t>。</a:t>
            </a:r>
          </a:p>
        </p:txBody>
      </p:sp>
      <p:pic>
        <p:nvPicPr>
          <p:cNvPr id="19" name="內容版面配置區 7" descr="一張含有 文字, 地圖, 字型, 螢幕擷取畫面 的圖片&#10;&#10;自動產生的描述">
            <a:extLst>
              <a:ext uri="{FF2B5EF4-FFF2-40B4-BE49-F238E27FC236}">
                <a16:creationId xmlns:a16="http://schemas.microsoft.com/office/drawing/2014/main" id="{5E752E5E-23E9-3181-E975-B4A51E0794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0704" y="1710126"/>
            <a:ext cx="6019895" cy="3386191"/>
          </a:xfrm>
          <a:prstGeom prst="rect">
            <a:avLst/>
          </a:prstGeom>
        </p:spPr>
      </p:pic>
      <p:sp>
        <p:nvSpPr>
          <p:cNvPr id="20" name="文字方塊 19">
            <a:extLst>
              <a:ext uri="{FF2B5EF4-FFF2-40B4-BE49-F238E27FC236}">
                <a16:creationId xmlns:a16="http://schemas.microsoft.com/office/drawing/2014/main" id="{FB170611-11AC-F1FB-39DF-14C978EB2A6F}"/>
              </a:ext>
            </a:extLst>
          </p:cNvPr>
          <p:cNvSpPr txBox="1"/>
          <p:nvPr/>
        </p:nvSpPr>
        <p:spPr>
          <a:xfrm>
            <a:off x="6538337" y="5215624"/>
            <a:ext cx="5283887" cy="892552"/>
          </a:xfrm>
          <a:prstGeom prst="rect">
            <a:avLst/>
          </a:prstGeom>
          <a:noFill/>
        </p:spPr>
        <p:txBody>
          <a:bodyPr wrap="square">
            <a:spAutoFit/>
          </a:bodyPr>
          <a:lstStyle/>
          <a:p>
            <a:r>
              <a:rPr lang="zh-TW" altLang="en-US" sz="1600" dirty="0"/>
              <a:t>俄羅斯開戰烏克蘭，採取三面進攻，包含首都基輔等地都遭受攻擊。（圖／民視快新聞製作）</a:t>
            </a:r>
            <a:r>
              <a:rPr lang="en-US" altLang="zh-TW" dirty="0"/>
              <a:t>2022.02.24</a:t>
            </a:r>
          </a:p>
          <a:p>
            <a:r>
              <a:rPr lang="en-US" altLang="zh-TW" sz="1600" dirty="0">
                <a:hlinkClick r:id="rId5"/>
              </a:rPr>
              <a:t>https://www.ftvnews.com.tw/news/detail/2022224W0258</a:t>
            </a:r>
            <a:endParaRPr lang="zh-TW" altLang="en-US" sz="1600" dirty="0"/>
          </a:p>
        </p:txBody>
      </p:sp>
      <p:sp>
        <p:nvSpPr>
          <p:cNvPr id="21" name="文字方塊 20">
            <a:extLst>
              <a:ext uri="{FF2B5EF4-FFF2-40B4-BE49-F238E27FC236}">
                <a16:creationId xmlns:a16="http://schemas.microsoft.com/office/drawing/2014/main" id="{A4CE6426-F99B-CA5F-4C75-7D4917CF941D}"/>
              </a:ext>
            </a:extLst>
          </p:cNvPr>
          <p:cNvSpPr txBox="1"/>
          <p:nvPr/>
        </p:nvSpPr>
        <p:spPr>
          <a:xfrm>
            <a:off x="5755622" y="3229176"/>
            <a:ext cx="954107" cy="323165"/>
          </a:xfrm>
          <a:prstGeom prst="rect">
            <a:avLst/>
          </a:prstGeom>
          <a:noFill/>
        </p:spPr>
        <p:txBody>
          <a:bodyPr wrap="none" rtlCol="0">
            <a:spAutoFit/>
          </a:bodyPr>
          <a:lstStyle/>
          <a:p>
            <a:r>
              <a:rPr lang="zh-TW" altLang="en-US" sz="1500" b="1" dirty="0">
                <a:solidFill>
                  <a:srgbClr val="5D7687"/>
                </a:solidFill>
              </a:rPr>
              <a:t>斯洛伐克</a:t>
            </a:r>
          </a:p>
        </p:txBody>
      </p:sp>
      <p:sp>
        <p:nvSpPr>
          <p:cNvPr id="22" name="文字方塊 21">
            <a:extLst>
              <a:ext uri="{FF2B5EF4-FFF2-40B4-BE49-F238E27FC236}">
                <a16:creationId xmlns:a16="http://schemas.microsoft.com/office/drawing/2014/main" id="{302F7124-4ED1-6FAB-6DB5-5AC0D6F898F0}"/>
              </a:ext>
            </a:extLst>
          </p:cNvPr>
          <p:cNvSpPr txBox="1"/>
          <p:nvPr/>
        </p:nvSpPr>
        <p:spPr>
          <a:xfrm>
            <a:off x="5768545" y="3623766"/>
            <a:ext cx="761747" cy="323165"/>
          </a:xfrm>
          <a:prstGeom prst="rect">
            <a:avLst/>
          </a:prstGeom>
          <a:noFill/>
        </p:spPr>
        <p:txBody>
          <a:bodyPr wrap="none" rtlCol="0">
            <a:spAutoFit/>
          </a:bodyPr>
          <a:lstStyle/>
          <a:p>
            <a:r>
              <a:rPr lang="zh-TW" altLang="en-US" sz="1500" b="1" dirty="0">
                <a:solidFill>
                  <a:srgbClr val="5D7687"/>
                </a:solidFill>
              </a:rPr>
              <a:t>匈牙利</a:t>
            </a:r>
          </a:p>
        </p:txBody>
      </p:sp>
      <p:sp>
        <p:nvSpPr>
          <p:cNvPr id="23" name="文字方塊 22">
            <a:extLst>
              <a:ext uri="{FF2B5EF4-FFF2-40B4-BE49-F238E27FC236}">
                <a16:creationId xmlns:a16="http://schemas.microsoft.com/office/drawing/2014/main" id="{7C228E84-9228-7C02-04C9-E44023F1D3F7}"/>
              </a:ext>
            </a:extLst>
          </p:cNvPr>
          <p:cNvSpPr txBox="1"/>
          <p:nvPr/>
        </p:nvSpPr>
        <p:spPr>
          <a:xfrm>
            <a:off x="8032157" y="3713690"/>
            <a:ext cx="302726" cy="954107"/>
          </a:xfrm>
          <a:prstGeom prst="rect">
            <a:avLst/>
          </a:prstGeom>
          <a:noFill/>
        </p:spPr>
        <p:txBody>
          <a:bodyPr wrap="square" rtlCol="0">
            <a:spAutoFit/>
          </a:bodyPr>
          <a:lstStyle/>
          <a:p>
            <a:r>
              <a:rPr lang="zh-TW" altLang="en-US" sz="1400" b="1" dirty="0">
                <a:solidFill>
                  <a:srgbClr val="76847E"/>
                </a:solidFill>
              </a:rPr>
              <a:t>摩爾多瓦</a:t>
            </a:r>
          </a:p>
        </p:txBody>
      </p:sp>
      <p:sp>
        <p:nvSpPr>
          <p:cNvPr id="24" name="文字方塊 23">
            <a:extLst>
              <a:ext uri="{FF2B5EF4-FFF2-40B4-BE49-F238E27FC236}">
                <a16:creationId xmlns:a16="http://schemas.microsoft.com/office/drawing/2014/main" id="{D975ADA5-0F86-6D1A-5137-0156B71B11AC}"/>
              </a:ext>
            </a:extLst>
          </p:cNvPr>
          <p:cNvSpPr txBox="1"/>
          <p:nvPr/>
        </p:nvSpPr>
        <p:spPr>
          <a:xfrm>
            <a:off x="6966549" y="3933306"/>
            <a:ext cx="932077" cy="307777"/>
          </a:xfrm>
          <a:prstGeom prst="rect">
            <a:avLst/>
          </a:prstGeom>
          <a:noFill/>
        </p:spPr>
        <p:txBody>
          <a:bodyPr wrap="square" rtlCol="0">
            <a:spAutoFit/>
          </a:bodyPr>
          <a:lstStyle/>
          <a:p>
            <a:r>
              <a:rPr lang="zh-TW" altLang="en-US" sz="1400" b="1" dirty="0">
                <a:solidFill>
                  <a:srgbClr val="76847E"/>
                </a:solidFill>
              </a:rPr>
              <a:t>羅馬尼亞</a:t>
            </a:r>
          </a:p>
        </p:txBody>
      </p:sp>
      <p:sp>
        <p:nvSpPr>
          <p:cNvPr id="2" name="文字方塊 1">
            <a:extLst>
              <a:ext uri="{FF2B5EF4-FFF2-40B4-BE49-F238E27FC236}">
                <a16:creationId xmlns:a16="http://schemas.microsoft.com/office/drawing/2014/main" id="{15175924-87C4-CE22-95B7-8A07F561B79E}"/>
              </a:ext>
            </a:extLst>
          </p:cNvPr>
          <p:cNvSpPr txBox="1"/>
          <p:nvPr/>
        </p:nvSpPr>
        <p:spPr>
          <a:xfrm>
            <a:off x="6397162" y="2446193"/>
            <a:ext cx="569387" cy="323165"/>
          </a:xfrm>
          <a:prstGeom prst="rect">
            <a:avLst/>
          </a:prstGeom>
          <a:noFill/>
        </p:spPr>
        <p:txBody>
          <a:bodyPr wrap="none" rtlCol="0">
            <a:spAutoFit/>
          </a:bodyPr>
          <a:lstStyle/>
          <a:p>
            <a:r>
              <a:rPr lang="zh-TW" altLang="en-US" sz="1500" b="1" dirty="0">
                <a:solidFill>
                  <a:srgbClr val="5D7687"/>
                </a:solidFill>
              </a:rPr>
              <a:t>波蘭</a:t>
            </a:r>
          </a:p>
        </p:txBody>
      </p:sp>
    </p:spTree>
    <p:custDataLst>
      <p:tags r:id="rId1"/>
    </p:custDataLst>
    <p:extLst>
      <p:ext uri="{BB962C8B-B14F-4D97-AF65-F5344CB8AC3E}">
        <p14:creationId xmlns:p14="http://schemas.microsoft.com/office/powerpoint/2010/main" val="2694235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E96EB139-3417-357C-069D-AC0F88E0670C}"/>
              </a:ext>
            </a:extLst>
          </p:cNvPr>
          <p:cNvSpPr>
            <a:spLocks noGrp="1"/>
          </p:cNvSpPr>
          <p:nvPr>
            <p:ph type="title"/>
          </p:nvPr>
        </p:nvSpPr>
        <p:spPr/>
        <p:txBody>
          <a:bodyPr/>
          <a:lstStyle/>
          <a:p>
            <a:r>
              <a:rPr lang="zh-TW" altLang="en-US" b="1" dirty="0"/>
              <a:t>如果你是一個住在</a:t>
            </a:r>
            <a:r>
              <a:rPr lang="zh-TW" altLang="en-US" b="1" u="sng" dirty="0"/>
              <a:t>烏克蘭</a:t>
            </a:r>
            <a:r>
              <a:rPr lang="zh-TW" altLang="en-US" b="1" dirty="0"/>
              <a:t>國中生</a:t>
            </a:r>
          </a:p>
        </p:txBody>
      </p:sp>
      <p:sp>
        <p:nvSpPr>
          <p:cNvPr id="5" name="內容版面配置區 4">
            <a:extLst>
              <a:ext uri="{FF2B5EF4-FFF2-40B4-BE49-F238E27FC236}">
                <a16:creationId xmlns:a16="http://schemas.microsoft.com/office/drawing/2014/main" id="{987C5EDD-F400-13D4-1E4C-C01A2080D884}"/>
              </a:ext>
            </a:extLst>
          </p:cNvPr>
          <p:cNvSpPr>
            <a:spLocks noGrp="1"/>
          </p:cNvSpPr>
          <p:nvPr>
            <p:ph idx="1"/>
          </p:nvPr>
        </p:nvSpPr>
        <p:spPr>
          <a:xfrm>
            <a:off x="838200" y="2057169"/>
            <a:ext cx="5634609" cy="3593991"/>
          </a:xfrm>
        </p:spPr>
        <p:txBody>
          <a:bodyPr>
            <a:noAutofit/>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dirty="0">
                <a:solidFill>
                  <a:prstClr val="black"/>
                </a:solidFill>
                <a:latin typeface="+mn-ea"/>
              </a:rPr>
              <a:t>平時</a:t>
            </a:r>
            <a:r>
              <a:rPr kumimoji="0" lang="zh-TW" altLang="en-US" b="0" i="0" u="none" strike="noStrike" kern="1200" cap="none" spc="0" normalizeH="0" baseline="0" noProof="0" dirty="0">
                <a:ln>
                  <a:noFill/>
                </a:ln>
                <a:solidFill>
                  <a:prstClr val="black"/>
                </a:solidFill>
                <a:effectLst/>
                <a:uLnTx/>
                <a:uFillTx/>
                <a:latin typeface="+mn-ea"/>
                <a:cs typeface="+mn-cs"/>
              </a:rPr>
              <a:t>喜歡自拍，常和朋友聊天、聚會，很努力學習。</a:t>
            </a:r>
            <a:endParaRPr kumimoji="0" lang="en-US" altLang="zh-TW" b="0" i="0" u="none" strike="noStrike" kern="1200" cap="none" spc="0" normalizeH="0" baseline="0" noProof="0" dirty="0">
              <a:ln>
                <a:noFill/>
              </a:ln>
              <a:solidFill>
                <a:prstClr val="black"/>
              </a:solidFill>
              <a:effectLst/>
              <a:uLnTx/>
              <a:uFillTx/>
              <a:latin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b="0" i="0" u="none" strike="noStrike" kern="1200" cap="none" spc="0" normalizeH="0" baseline="0" noProof="0" dirty="0">
                <a:ln>
                  <a:noFill/>
                </a:ln>
                <a:solidFill>
                  <a:prstClr val="black"/>
                </a:solidFill>
                <a:effectLst/>
                <a:uLnTx/>
                <a:uFillTx/>
                <a:latin typeface="+mn-ea"/>
                <a:cs typeface="+mn-cs"/>
              </a:rPr>
              <a:t>家裡有阿公、爸媽和一個五歲的弟弟。</a:t>
            </a:r>
            <a:endParaRPr kumimoji="0" lang="en-US" altLang="zh-TW" b="0" i="0" u="none" strike="noStrike" kern="1200" cap="none" spc="0" normalizeH="0" baseline="0" noProof="0" dirty="0">
              <a:ln>
                <a:noFill/>
              </a:ln>
              <a:solidFill>
                <a:prstClr val="black"/>
              </a:solidFill>
              <a:effectLst/>
              <a:uLnTx/>
              <a:uFillTx/>
              <a:latin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zh-TW" b="0" i="0" u="none" strike="noStrike" kern="1200" cap="none" spc="0" normalizeH="0" baseline="0" noProof="0" dirty="0">
              <a:ln>
                <a:noFill/>
              </a:ln>
              <a:solidFill>
                <a:prstClr val="black"/>
              </a:solidFill>
              <a:effectLst/>
              <a:uLnTx/>
              <a:uFillTx/>
              <a:latin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b="0" i="0" u="none" strike="noStrike" kern="1200" cap="none" spc="0" normalizeH="0" baseline="0" noProof="0" dirty="0">
                <a:ln>
                  <a:noFill/>
                </a:ln>
                <a:solidFill>
                  <a:prstClr val="black"/>
                </a:solidFill>
                <a:effectLst/>
                <a:uLnTx/>
                <a:uFillTx/>
                <a:latin typeface="+mn-ea"/>
                <a:cs typeface="+mn-cs"/>
              </a:rPr>
              <a:t>2022</a:t>
            </a:r>
            <a:r>
              <a:rPr kumimoji="0" lang="zh-TW" altLang="en-US" b="0" i="0" u="none" strike="noStrike" kern="1200" cap="none" spc="0" normalizeH="0" baseline="0" noProof="0" dirty="0">
                <a:ln>
                  <a:noFill/>
                </a:ln>
                <a:solidFill>
                  <a:prstClr val="black"/>
                </a:solidFill>
                <a:effectLst/>
                <a:uLnTx/>
                <a:uFillTx/>
                <a:latin typeface="+mn-ea"/>
                <a:cs typeface="+mn-cs"/>
              </a:rPr>
              <a:t>年</a:t>
            </a:r>
            <a:r>
              <a:rPr kumimoji="0" lang="en-US" altLang="zh-TW" b="0" i="0" u="none" strike="noStrike" kern="1200" cap="none" spc="0" normalizeH="0" baseline="0" noProof="0" dirty="0">
                <a:ln>
                  <a:noFill/>
                </a:ln>
                <a:solidFill>
                  <a:prstClr val="black"/>
                </a:solidFill>
                <a:effectLst/>
                <a:uLnTx/>
                <a:uFillTx/>
                <a:latin typeface="+mn-ea"/>
                <a:cs typeface="+mn-cs"/>
              </a:rPr>
              <a:t>2</a:t>
            </a:r>
            <a:r>
              <a:rPr kumimoji="0" lang="zh-TW" altLang="en-US" b="0" i="0" u="none" strike="noStrike" kern="1200" cap="none" spc="0" normalizeH="0" baseline="0" noProof="0" dirty="0">
                <a:ln>
                  <a:noFill/>
                </a:ln>
                <a:solidFill>
                  <a:prstClr val="black"/>
                </a:solidFill>
                <a:effectLst/>
                <a:uLnTx/>
                <a:uFillTx/>
                <a:latin typeface="+mn-ea"/>
                <a:cs typeface="+mn-cs"/>
              </a:rPr>
              <a:t>月</a:t>
            </a:r>
            <a:r>
              <a:rPr kumimoji="0" lang="en-US" altLang="zh-TW" b="0" i="0" u="none" strike="noStrike" kern="1200" cap="none" spc="0" normalizeH="0" baseline="0" noProof="0" dirty="0">
                <a:ln>
                  <a:noFill/>
                </a:ln>
                <a:solidFill>
                  <a:prstClr val="black"/>
                </a:solidFill>
                <a:effectLst/>
                <a:uLnTx/>
                <a:uFillTx/>
                <a:latin typeface="+mn-ea"/>
                <a:cs typeface="+mn-cs"/>
              </a:rPr>
              <a:t>24</a:t>
            </a:r>
            <a:r>
              <a:rPr kumimoji="0" lang="zh-TW" altLang="en-US" b="0" i="0" u="none" strike="noStrike" kern="1200" cap="none" spc="0" normalizeH="0" baseline="0" noProof="0" dirty="0">
                <a:ln>
                  <a:noFill/>
                </a:ln>
                <a:solidFill>
                  <a:prstClr val="black"/>
                </a:solidFill>
                <a:effectLst/>
                <a:uLnTx/>
                <a:uFillTx/>
                <a:latin typeface="+mn-ea"/>
                <a:cs typeface="+mn-cs"/>
              </a:rPr>
              <a:t>日，</a:t>
            </a:r>
            <a:r>
              <a:rPr kumimoji="0" lang="zh-TW" altLang="en-US" b="0" i="0" u="sng" strike="noStrike" kern="1200" cap="none" spc="0" normalizeH="0" baseline="0" noProof="0" dirty="0">
                <a:ln>
                  <a:noFill/>
                </a:ln>
                <a:solidFill>
                  <a:prstClr val="black"/>
                </a:solidFill>
                <a:effectLst/>
                <a:uLnTx/>
                <a:uFillTx/>
                <a:latin typeface="+mn-ea"/>
                <a:cs typeface="+mn-cs"/>
              </a:rPr>
              <a:t>俄羅斯</a:t>
            </a:r>
            <a:r>
              <a:rPr kumimoji="0" lang="zh-TW" altLang="en-US" b="0" i="0" u="none" strike="noStrike" kern="1200" cap="none" spc="0" normalizeH="0" baseline="0" noProof="0" dirty="0">
                <a:ln>
                  <a:noFill/>
                </a:ln>
                <a:solidFill>
                  <a:prstClr val="black"/>
                </a:solidFill>
                <a:effectLst/>
                <a:uLnTx/>
                <a:uFillTx/>
                <a:latin typeface="+mn-ea"/>
                <a:cs typeface="+mn-cs"/>
              </a:rPr>
              <a:t>大規模入侵</a:t>
            </a:r>
            <a:r>
              <a:rPr kumimoji="0" lang="zh-TW" altLang="en-US" b="0" i="0" u="sng" strike="noStrike" kern="1200" cap="none" spc="0" normalizeH="0" baseline="0" noProof="0" dirty="0">
                <a:ln>
                  <a:noFill/>
                </a:ln>
                <a:solidFill>
                  <a:prstClr val="black"/>
                </a:solidFill>
                <a:effectLst/>
                <a:uLnTx/>
                <a:uFillTx/>
                <a:latin typeface="+mn-ea"/>
                <a:cs typeface="+mn-cs"/>
              </a:rPr>
              <a:t>烏克蘭</a:t>
            </a:r>
            <a:r>
              <a:rPr kumimoji="0" lang="zh-TW" altLang="en-US" b="0" i="0" u="none" strike="noStrike" kern="1200" cap="none" spc="0" normalizeH="0" baseline="0" noProof="0" dirty="0">
                <a:ln>
                  <a:noFill/>
                </a:ln>
                <a:solidFill>
                  <a:prstClr val="black"/>
                </a:solidFill>
                <a:effectLst/>
                <a:uLnTx/>
                <a:uFillTx/>
                <a:latin typeface="+mn-ea"/>
                <a:cs typeface="+mn-cs"/>
              </a:rPr>
              <a:t>，戰爭突然發生，大家措手不及。</a:t>
            </a:r>
            <a:endParaRPr kumimoji="0" lang="en-US" altLang="zh-TW" b="0" i="0" u="none" strike="noStrike" kern="1200" cap="none" spc="0" normalizeH="0" baseline="0" noProof="0" dirty="0">
              <a:ln>
                <a:noFill/>
              </a:ln>
              <a:solidFill>
                <a:prstClr val="black"/>
              </a:solidFill>
              <a:effectLst/>
              <a:uLnTx/>
              <a:uFillTx/>
              <a:latin typeface="+mn-ea"/>
              <a:cs typeface="+mn-cs"/>
            </a:endParaRPr>
          </a:p>
        </p:txBody>
      </p:sp>
      <p:sp>
        <p:nvSpPr>
          <p:cNvPr id="7" name="文字方塊 6">
            <a:extLst>
              <a:ext uri="{FF2B5EF4-FFF2-40B4-BE49-F238E27FC236}">
                <a16:creationId xmlns:a16="http://schemas.microsoft.com/office/drawing/2014/main" id="{E6BD778B-7AF1-D3D9-6F16-753E6A7E39CB}"/>
              </a:ext>
            </a:extLst>
          </p:cNvPr>
          <p:cNvSpPr txBox="1"/>
          <p:nvPr/>
        </p:nvSpPr>
        <p:spPr>
          <a:xfrm>
            <a:off x="7755798" y="6492875"/>
            <a:ext cx="4436202" cy="338554"/>
          </a:xfrm>
          <a:prstGeom prst="rect">
            <a:avLst/>
          </a:prstGeom>
          <a:noFill/>
        </p:spPr>
        <p:txBody>
          <a:bodyPr wrap="square">
            <a:spAutoFit/>
          </a:bodyPr>
          <a:lstStyle/>
          <a:p>
            <a:r>
              <a:rPr lang="zh-TW" altLang="en-US" sz="1600" dirty="0"/>
              <a:t>圖片引自</a:t>
            </a:r>
            <a:r>
              <a:rPr lang="en-US" altLang="zh-TW" sz="1600" dirty="0">
                <a:hlinkClick r:id="rId4"/>
              </a:rPr>
              <a:t>https://www.gvm.com.tw/article/88694</a:t>
            </a:r>
            <a:endParaRPr lang="en-US" altLang="zh-TW" sz="1600" dirty="0"/>
          </a:p>
        </p:txBody>
      </p:sp>
      <p:pic>
        <p:nvPicPr>
          <p:cNvPr id="9" name="圖片 8">
            <a:extLst>
              <a:ext uri="{FF2B5EF4-FFF2-40B4-BE49-F238E27FC236}">
                <a16:creationId xmlns:a16="http://schemas.microsoft.com/office/drawing/2014/main" id="{08B35D61-ABD2-A759-66E9-A2BD0850A4E9}"/>
              </a:ext>
            </a:extLst>
          </p:cNvPr>
          <p:cNvPicPr>
            <a:picLocks noChangeAspect="1"/>
          </p:cNvPicPr>
          <p:nvPr/>
        </p:nvPicPr>
        <p:blipFill>
          <a:blip r:embed="rId5"/>
          <a:stretch>
            <a:fillRect/>
          </a:stretch>
        </p:blipFill>
        <p:spPr>
          <a:xfrm>
            <a:off x="6677888" y="2134682"/>
            <a:ext cx="5018110" cy="3516479"/>
          </a:xfrm>
          <a:prstGeom prst="rect">
            <a:avLst/>
          </a:prstGeom>
        </p:spPr>
      </p:pic>
      <p:sp>
        <p:nvSpPr>
          <p:cNvPr id="2" name="文字方塊 1">
            <a:extLst>
              <a:ext uri="{FF2B5EF4-FFF2-40B4-BE49-F238E27FC236}">
                <a16:creationId xmlns:a16="http://schemas.microsoft.com/office/drawing/2014/main" id="{115A27B3-FB69-F536-BBAF-4A7080E65254}"/>
              </a:ext>
            </a:extLst>
          </p:cNvPr>
          <p:cNvSpPr txBox="1"/>
          <p:nvPr/>
        </p:nvSpPr>
        <p:spPr>
          <a:xfrm>
            <a:off x="6913605" y="5651161"/>
            <a:ext cx="454667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600" b="0" i="0" u="sng"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基輔獨立廣場</a:t>
            </a:r>
            <a:r>
              <a:rPr kumimoji="0" lang="zh-TW" altLang="en-US" sz="16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前後照片的對照合成圖。</a:t>
            </a:r>
            <a:r>
              <a:rPr kumimoji="0" lang="en-US" altLang="zh-TW" sz="1600" b="0" i="0" u="none" strike="noStrike" kern="1200" cap="none" spc="0" normalizeH="0" baseline="0" noProof="0" dirty="0" err="1">
                <a:ln>
                  <a:noFill/>
                </a:ln>
                <a:solidFill>
                  <a:prstClr val="black"/>
                </a:solidFill>
                <a:effectLst/>
                <a:uLnTx/>
                <a:uFillTx/>
                <a:latin typeface="Tw Cen MT" panose="020B0602020104020603"/>
                <a:ea typeface="微軟正黑體" panose="020B0604030504040204" pitchFamily="34" charset="-120"/>
                <a:cs typeface="+mn-cs"/>
              </a:rPr>
              <a:t>indiatoday</a:t>
            </a:r>
            <a:endParaRPr kumimoji="0" lang="zh-TW" altLang="en-US" sz="16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endParaRPr>
          </a:p>
        </p:txBody>
      </p:sp>
    </p:spTree>
    <p:custDataLst>
      <p:tags r:id="rId1"/>
    </p:custDataLst>
    <p:extLst>
      <p:ext uri="{BB962C8B-B14F-4D97-AF65-F5344CB8AC3E}">
        <p14:creationId xmlns:p14="http://schemas.microsoft.com/office/powerpoint/2010/main" val="1639946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E96EB139-3417-357C-069D-AC0F88E0670C}"/>
              </a:ext>
            </a:extLst>
          </p:cNvPr>
          <p:cNvSpPr>
            <a:spLocks noGrp="1"/>
          </p:cNvSpPr>
          <p:nvPr>
            <p:ph type="title"/>
          </p:nvPr>
        </p:nvSpPr>
        <p:spPr>
          <a:xfrm>
            <a:off x="838200" y="295565"/>
            <a:ext cx="10515600" cy="1068794"/>
          </a:xfrm>
        </p:spPr>
        <p:txBody>
          <a:bodyPr>
            <a:normAutofit/>
          </a:bodyPr>
          <a:lstStyle/>
          <a:p>
            <a:r>
              <a:rPr lang="zh-TW" altLang="en-US" b="1" dirty="0"/>
              <a:t>戰爭開始，</a:t>
            </a:r>
            <a:r>
              <a:rPr lang="zh-TW" altLang="en-US" b="1" u="sng" dirty="0"/>
              <a:t>烏克蘭</a:t>
            </a:r>
            <a:r>
              <a:rPr lang="zh-TW" altLang="en-US" b="1" dirty="0"/>
              <a:t>在戰爭中飽受摧殘</a:t>
            </a:r>
          </a:p>
        </p:txBody>
      </p:sp>
      <p:pic>
        <p:nvPicPr>
          <p:cNvPr id="5" name="Picture 2" descr="伊爾平的民房住宅在戰爭後完全成了危樓。AFP">
            <a:extLst>
              <a:ext uri="{FF2B5EF4-FFF2-40B4-BE49-F238E27FC236}">
                <a16:creationId xmlns:a16="http://schemas.microsoft.com/office/drawing/2014/main" id="{DF7FD40D-F08E-7435-34B3-49C63BF8D6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999275"/>
            <a:ext cx="5464158" cy="3829050"/>
          </a:xfrm>
          <a:prstGeom prst="rect">
            <a:avLst/>
          </a:prstGeom>
          <a:noFill/>
          <a:extLst>
            <a:ext uri="{909E8E84-426E-40DD-AFC4-6F175D3DCCD1}">
              <a14:hiddenFill xmlns:a14="http://schemas.microsoft.com/office/drawing/2010/main">
                <a:solidFill>
                  <a:srgbClr val="FFFFFF"/>
                </a:solidFill>
              </a14:hiddenFill>
            </a:ext>
          </a:extLst>
        </p:spPr>
      </p:pic>
      <p:pic>
        <p:nvPicPr>
          <p:cNvPr id="7" name="圖片 6">
            <a:extLst>
              <a:ext uri="{FF2B5EF4-FFF2-40B4-BE49-F238E27FC236}">
                <a16:creationId xmlns:a16="http://schemas.microsoft.com/office/drawing/2014/main" id="{152A54B1-718D-1E1D-E5E3-4D779FC3AAD1}"/>
              </a:ext>
            </a:extLst>
          </p:cNvPr>
          <p:cNvPicPr>
            <a:picLocks noChangeAspect="1"/>
          </p:cNvPicPr>
          <p:nvPr/>
        </p:nvPicPr>
        <p:blipFill rotWithShape="1">
          <a:blip r:embed="rId5"/>
          <a:srcRect l="3299" t="6293"/>
          <a:stretch/>
        </p:blipFill>
        <p:spPr>
          <a:xfrm>
            <a:off x="457200" y="1998312"/>
            <a:ext cx="5638800" cy="3829050"/>
          </a:xfrm>
          <a:prstGeom prst="rect">
            <a:avLst/>
          </a:prstGeom>
        </p:spPr>
      </p:pic>
      <p:sp>
        <p:nvSpPr>
          <p:cNvPr id="3" name="文字方塊 2">
            <a:extLst>
              <a:ext uri="{FF2B5EF4-FFF2-40B4-BE49-F238E27FC236}">
                <a16:creationId xmlns:a16="http://schemas.microsoft.com/office/drawing/2014/main" id="{4E38D830-E0E3-3886-5FAF-F17F87431A4A}"/>
              </a:ext>
            </a:extLst>
          </p:cNvPr>
          <p:cNvSpPr txBox="1"/>
          <p:nvPr/>
        </p:nvSpPr>
        <p:spPr>
          <a:xfrm>
            <a:off x="6654230" y="5827362"/>
            <a:ext cx="4905928" cy="369332"/>
          </a:xfrm>
          <a:prstGeom prst="rect">
            <a:avLst/>
          </a:prstGeom>
          <a:noFill/>
        </p:spPr>
        <p:txBody>
          <a:bodyPr wrap="square">
            <a:spAutoFit/>
          </a:bodyPr>
          <a:lstStyle/>
          <a:p>
            <a:r>
              <a:rPr lang="zh-TW" altLang="en-US" u="sng" dirty="0"/>
              <a:t>伊爾平</a:t>
            </a:r>
            <a:r>
              <a:rPr lang="zh-TW" altLang="en-US" dirty="0"/>
              <a:t>的民房住宅在戰爭後完全成了危樓。</a:t>
            </a:r>
            <a:r>
              <a:rPr lang="en-US" altLang="zh-TW" dirty="0"/>
              <a:t>AFP</a:t>
            </a:r>
            <a:endParaRPr lang="zh-TW" altLang="en-US" dirty="0"/>
          </a:p>
        </p:txBody>
      </p:sp>
      <p:sp>
        <p:nvSpPr>
          <p:cNvPr id="8" name="文字方塊 7">
            <a:extLst>
              <a:ext uri="{FF2B5EF4-FFF2-40B4-BE49-F238E27FC236}">
                <a16:creationId xmlns:a16="http://schemas.microsoft.com/office/drawing/2014/main" id="{075D56A3-2B86-D4CD-14BE-4C97402D570D}"/>
              </a:ext>
            </a:extLst>
          </p:cNvPr>
          <p:cNvSpPr txBox="1"/>
          <p:nvPr/>
        </p:nvSpPr>
        <p:spPr>
          <a:xfrm>
            <a:off x="457200" y="5826881"/>
            <a:ext cx="4998378" cy="369332"/>
          </a:xfrm>
          <a:prstGeom prst="rect">
            <a:avLst/>
          </a:prstGeom>
          <a:noFill/>
        </p:spPr>
        <p:txBody>
          <a:bodyPr wrap="square">
            <a:spAutoFit/>
          </a:bodyPr>
          <a:lstStyle/>
          <a:p>
            <a:r>
              <a:rPr lang="zh-TW" altLang="en-US" u="sng" dirty="0"/>
              <a:t>伊爾平</a:t>
            </a:r>
            <a:r>
              <a:rPr lang="zh-TW" altLang="en-US" dirty="0"/>
              <a:t>的民房住宅在戰爭前的完好模樣。</a:t>
            </a:r>
            <a:r>
              <a:rPr lang="en-US" altLang="zh-TW" dirty="0"/>
              <a:t>google</a:t>
            </a:r>
            <a:endParaRPr lang="zh-TW" altLang="en-US" dirty="0"/>
          </a:p>
        </p:txBody>
      </p:sp>
      <p:sp>
        <p:nvSpPr>
          <p:cNvPr id="2" name="標題 3">
            <a:extLst>
              <a:ext uri="{FF2B5EF4-FFF2-40B4-BE49-F238E27FC236}">
                <a16:creationId xmlns:a16="http://schemas.microsoft.com/office/drawing/2014/main" id="{84BA8153-B7E7-53A5-BE49-8CD180A255D3}"/>
              </a:ext>
            </a:extLst>
          </p:cNvPr>
          <p:cNvSpPr txBox="1">
            <a:spLocks/>
          </p:cNvSpPr>
          <p:nvPr/>
        </p:nvSpPr>
        <p:spPr>
          <a:xfrm>
            <a:off x="838200" y="1364358"/>
            <a:ext cx="10515600" cy="632991"/>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b="1" dirty="0"/>
              <a:t>房屋被炸了</a:t>
            </a:r>
          </a:p>
        </p:txBody>
      </p:sp>
      <p:sp>
        <p:nvSpPr>
          <p:cNvPr id="6" name="文字方塊 5">
            <a:extLst>
              <a:ext uri="{FF2B5EF4-FFF2-40B4-BE49-F238E27FC236}">
                <a16:creationId xmlns:a16="http://schemas.microsoft.com/office/drawing/2014/main" id="{95C1925B-0EA0-4211-8BC6-E8F2ECB48FC9}"/>
              </a:ext>
            </a:extLst>
          </p:cNvPr>
          <p:cNvSpPr txBox="1"/>
          <p:nvPr/>
        </p:nvSpPr>
        <p:spPr>
          <a:xfrm>
            <a:off x="7731641" y="6555976"/>
            <a:ext cx="4460359" cy="338554"/>
          </a:xfrm>
          <a:prstGeom prst="rect">
            <a:avLst/>
          </a:prstGeom>
          <a:noFill/>
        </p:spPr>
        <p:txBody>
          <a:bodyPr wrap="square">
            <a:spAutoFit/>
          </a:bodyPr>
          <a:lstStyle/>
          <a:p>
            <a:r>
              <a:rPr lang="zh-TW" altLang="en-US" sz="1600" dirty="0"/>
              <a:t>圖片引自</a:t>
            </a:r>
            <a:r>
              <a:rPr lang="en-US" altLang="zh-TW" sz="1600" dirty="0">
                <a:hlinkClick r:id="rId6"/>
              </a:rPr>
              <a:t>https://www.gvm.com.tw/article/88694</a:t>
            </a:r>
            <a:endParaRPr lang="en-US" altLang="zh-TW" sz="1600" dirty="0"/>
          </a:p>
        </p:txBody>
      </p:sp>
    </p:spTree>
    <p:custDataLst>
      <p:tags r:id="rId1"/>
    </p:custDataLst>
    <p:extLst>
      <p:ext uri="{BB962C8B-B14F-4D97-AF65-F5344CB8AC3E}">
        <p14:creationId xmlns:p14="http://schemas.microsoft.com/office/powerpoint/2010/main" val="171535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E96EB139-3417-357C-069D-AC0F88E0670C}"/>
              </a:ext>
            </a:extLst>
          </p:cNvPr>
          <p:cNvSpPr>
            <a:spLocks noGrp="1"/>
          </p:cNvSpPr>
          <p:nvPr>
            <p:ph type="title"/>
          </p:nvPr>
        </p:nvSpPr>
        <p:spPr/>
        <p:txBody>
          <a:bodyPr/>
          <a:lstStyle/>
          <a:p>
            <a:r>
              <a:rPr lang="zh-TW" altLang="en-US" b="1" dirty="0"/>
              <a:t>橋斷了</a:t>
            </a:r>
          </a:p>
        </p:txBody>
      </p:sp>
      <p:pic>
        <p:nvPicPr>
          <p:cNvPr id="9" name="圖片 8">
            <a:extLst>
              <a:ext uri="{FF2B5EF4-FFF2-40B4-BE49-F238E27FC236}">
                <a16:creationId xmlns:a16="http://schemas.microsoft.com/office/drawing/2014/main" id="{7EE02DA7-B608-42A1-FEBC-80DA690724B8}"/>
              </a:ext>
            </a:extLst>
          </p:cNvPr>
          <p:cNvPicPr>
            <a:picLocks noChangeAspect="1"/>
          </p:cNvPicPr>
          <p:nvPr/>
        </p:nvPicPr>
        <p:blipFill>
          <a:blip r:embed="rId4"/>
          <a:stretch>
            <a:fillRect/>
          </a:stretch>
        </p:blipFill>
        <p:spPr>
          <a:xfrm>
            <a:off x="621006" y="1997349"/>
            <a:ext cx="5461105" cy="3829050"/>
          </a:xfrm>
          <a:prstGeom prst="rect">
            <a:avLst/>
          </a:prstGeom>
        </p:spPr>
      </p:pic>
      <p:pic>
        <p:nvPicPr>
          <p:cNvPr id="10" name="圖片 9">
            <a:extLst>
              <a:ext uri="{FF2B5EF4-FFF2-40B4-BE49-F238E27FC236}">
                <a16:creationId xmlns:a16="http://schemas.microsoft.com/office/drawing/2014/main" id="{7CBCF31C-8CAB-41DA-8843-3ACF5DF83114}"/>
              </a:ext>
            </a:extLst>
          </p:cNvPr>
          <p:cNvPicPr>
            <a:picLocks noChangeAspect="1"/>
          </p:cNvPicPr>
          <p:nvPr/>
        </p:nvPicPr>
        <p:blipFill>
          <a:blip r:embed="rId5"/>
          <a:stretch>
            <a:fillRect/>
          </a:stretch>
        </p:blipFill>
        <p:spPr>
          <a:xfrm>
            <a:off x="6050465" y="2007858"/>
            <a:ext cx="5461105" cy="3826911"/>
          </a:xfrm>
          <a:prstGeom prst="rect">
            <a:avLst/>
          </a:prstGeom>
        </p:spPr>
      </p:pic>
      <p:sp>
        <p:nvSpPr>
          <p:cNvPr id="14" name="文字方塊 13">
            <a:extLst>
              <a:ext uri="{FF2B5EF4-FFF2-40B4-BE49-F238E27FC236}">
                <a16:creationId xmlns:a16="http://schemas.microsoft.com/office/drawing/2014/main" id="{C05CC8A0-EE1A-9EE5-61BB-1E0973CD1B21}"/>
              </a:ext>
            </a:extLst>
          </p:cNvPr>
          <p:cNvSpPr txBox="1"/>
          <p:nvPr/>
        </p:nvSpPr>
        <p:spPr>
          <a:xfrm>
            <a:off x="8935948" y="5834769"/>
            <a:ext cx="2714946" cy="369332"/>
          </a:xfrm>
          <a:prstGeom prst="rect">
            <a:avLst/>
          </a:prstGeom>
          <a:noFill/>
        </p:spPr>
        <p:txBody>
          <a:bodyPr wrap="square">
            <a:spAutoFit/>
          </a:bodyPr>
          <a:lstStyle/>
          <a:p>
            <a:r>
              <a:rPr lang="zh-TW" altLang="en-US" dirty="0"/>
              <a:t>戰爭後的</a:t>
            </a:r>
            <a:r>
              <a:rPr lang="zh-TW" altLang="en-US" u="sng" dirty="0"/>
              <a:t>伊爾平橋</a:t>
            </a:r>
            <a:r>
              <a:rPr lang="zh-TW" altLang="en-US" dirty="0"/>
              <a:t>。</a:t>
            </a:r>
            <a:r>
              <a:rPr lang="en-US" altLang="zh-TW" dirty="0"/>
              <a:t>AFP</a:t>
            </a:r>
            <a:endParaRPr lang="zh-TW" altLang="en-US" dirty="0"/>
          </a:p>
        </p:txBody>
      </p:sp>
      <p:sp>
        <p:nvSpPr>
          <p:cNvPr id="16" name="文字方塊 15">
            <a:extLst>
              <a:ext uri="{FF2B5EF4-FFF2-40B4-BE49-F238E27FC236}">
                <a16:creationId xmlns:a16="http://schemas.microsoft.com/office/drawing/2014/main" id="{7862F1E7-CB3B-36A4-15F9-DB5CB02F60D7}"/>
              </a:ext>
            </a:extLst>
          </p:cNvPr>
          <p:cNvSpPr txBox="1"/>
          <p:nvPr/>
        </p:nvSpPr>
        <p:spPr>
          <a:xfrm>
            <a:off x="621006" y="5834769"/>
            <a:ext cx="3005772" cy="369332"/>
          </a:xfrm>
          <a:prstGeom prst="rect">
            <a:avLst/>
          </a:prstGeom>
          <a:noFill/>
        </p:spPr>
        <p:txBody>
          <a:bodyPr wrap="square">
            <a:spAutoFit/>
          </a:bodyPr>
          <a:lstStyle/>
          <a:p>
            <a:r>
              <a:rPr lang="zh-TW" altLang="en-US" b="0" i="0" dirty="0">
                <a:effectLst/>
                <a:latin typeface="Noto Sans TC"/>
              </a:rPr>
              <a:t>戰爭前的</a:t>
            </a:r>
            <a:r>
              <a:rPr lang="zh-TW" altLang="en-US" b="0" i="0" u="sng" dirty="0">
                <a:effectLst/>
                <a:latin typeface="Noto Sans TC"/>
              </a:rPr>
              <a:t>伊爾平橋</a:t>
            </a:r>
            <a:r>
              <a:rPr lang="zh-TW" altLang="en-US" b="0" i="0" dirty="0">
                <a:effectLst/>
                <a:latin typeface="Noto Sans TC"/>
              </a:rPr>
              <a:t>。</a:t>
            </a:r>
            <a:r>
              <a:rPr lang="en-US" altLang="zh-TW" b="0" i="0" dirty="0">
                <a:effectLst/>
                <a:latin typeface="Noto Sans TC"/>
              </a:rPr>
              <a:t>google</a:t>
            </a:r>
            <a:endParaRPr lang="zh-TW" altLang="en-US" dirty="0"/>
          </a:p>
        </p:txBody>
      </p:sp>
      <p:sp>
        <p:nvSpPr>
          <p:cNvPr id="2" name="文字方塊 1">
            <a:extLst>
              <a:ext uri="{FF2B5EF4-FFF2-40B4-BE49-F238E27FC236}">
                <a16:creationId xmlns:a16="http://schemas.microsoft.com/office/drawing/2014/main" id="{1AED36DB-8CC8-F158-FA4D-35D1D5127582}"/>
              </a:ext>
            </a:extLst>
          </p:cNvPr>
          <p:cNvSpPr txBox="1"/>
          <p:nvPr/>
        </p:nvSpPr>
        <p:spPr>
          <a:xfrm>
            <a:off x="7731641" y="6555976"/>
            <a:ext cx="4460359" cy="338554"/>
          </a:xfrm>
          <a:prstGeom prst="rect">
            <a:avLst/>
          </a:prstGeom>
          <a:noFill/>
        </p:spPr>
        <p:txBody>
          <a:bodyPr wrap="square">
            <a:spAutoFit/>
          </a:bodyPr>
          <a:lstStyle/>
          <a:p>
            <a:r>
              <a:rPr lang="zh-TW" altLang="en-US" sz="1600" dirty="0"/>
              <a:t>圖片引自</a:t>
            </a:r>
            <a:r>
              <a:rPr lang="en-US" altLang="zh-TW" sz="1600" dirty="0">
                <a:hlinkClick r:id="rId6"/>
              </a:rPr>
              <a:t>https://www.gvm.com.tw/article/88694</a:t>
            </a:r>
            <a:endParaRPr lang="en-US" altLang="zh-TW" sz="1600" dirty="0"/>
          </a:p>
        </p:txBody>
      </p:sp>
    </p:spTree>
    <p:custDataLst>
      <p:tags r:id="rId1"/>
    </p:custDataLst>
    <p:extLst>
      <p:ext uri="{BB962C8B-B14F-4D97-AF65-F5344CB8AC3E}">
        <p14:creationId xmlns:p14="http://schemas.microsoft.com/office/powerpoint/2010/main" val="1791858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E96EB139-3417-357C-069D-AC0F88E0670C}"/>
              </a:ext>
            </a:extLst>
          </p:cNvPr>
          <p:cNvSpPr>
            <a:spLocks noGrp="1"/>
          </p:cNvSpPr>
          <p:nvPr>
            <p:ph type="title"/>
          </p:nvPr>
        </p:nvSpPr>
        <p:spPr/>
        <p:txBody>
          <a:bodyPr/>
          <a:lstStyle/>
          <a:p>
            <a:r>
              <a:rPr lang="zh-TW" altLang="en-US" b="1" dirty="0"/>
              <a:t>聚會的廣場遍地狼藉</a:t>
            </a:r>
          </a:p>
        </p:txBody>
      </p:sp>
      <p:sp>
        <p:nvSpPr>
          <p:cNvPr id="14" name="文字方塊 13">
            <a:extLst>
              <a:ext uri="{FF2B5EF4-FFF2-40B4-BE49-F238E27FC236}">
                <a16:creationId xmlns:a16="http://schemas.microsoft.com/office/drawing/2014/main" id="{C05CC8A0-EE1A-9EE5-61BB-1E0973CD1B21}"/>
              </a:ext>
            </a:extLst>
          </p:cNvPr>
          <p:cNvSpPr txBox="1"/>
          <p:nvPr/>
        </p:nvSpPr>
        <p:spPr>
          <a:xfrm>
            <a:off x="8348870" y="5834769"/>
            <a:ext cx="3302024" cy="369332"/>
          </a:xfrm>
          <a:prstGeom prst="rect">
            <a:avLst/>
          </a:prstGeom>
          <a:noFill/>
        </p:spPr>
        <p:txBody>
          <a:bodyPr wrap="square">
            <a:spAutoFit/>
          </a:bodyPr>
          <a:lstStyle/>
          <a:p>
            <a:r>
              <a:rPr lang="zh-TW" altLang="en-US" u="sng" dirty="0"/>
              <a:t>哈爾科夫憲法廣場</a:t>
            </a:r>
            <a:r>
              <a:rPr lang="zh-TW" altLang="en-US" dirty="0"/>
              <a:t>戰爭後。</a:t>
            </a:r>
            <a:r>
              <a:rPr lang="en-US" altLang="zh-TW" dirty="0"/>
              <a:t>AFP</a:t>
            </a:r>
            <a:endParaRPr lang="zh-TW" altLang="en-US" dirty="0"/>
          </a:p>
        </p:txBody>
      </p:sp>
      <p:sp>
        <p:nvSpPr>
          <p:cNvPr id="16" name="文字方塊 15">
            <a:extLst>
              <a:ext uri="{FF2B5EF4-FFF2-40B4-BE49-F238E27FC236}">
                <a16:creationId xmlns:a16="http://schemas.microsoft.com/office/drawing/2014/main" id="{7862F1E7-CB3B-36A4-15F9-DB5CB02F60D7}"/>
              </a:ext>
            </a:extLst>
          </p:cNvPr>
          <p:cNvSpPr txBox="1"/>
          <p:nvPr/>
        </p:nvSpPr>
        <p:spPr>
          <a:xfrm>
            <a:off x="621006" y="5834769"/>
            <a:ext cx="3619690" cy="369332"/>
          </a:xfrm>
          <a:prstGeom prst="rect">
            <a:avLst/>
          </a:prstGeom>
          <a:noFill/>
        </p:spPr>
        <p:txBody>
          <a:bodyPr wrap="square">
            <a:spAutoFit/>
          </a:bodyPr>
          <a:lstStyle/>
          <a:p>
            <a:r>
              <a:rPr lang="zh-TW" altLang="en-US" b="0" i="0" u="sng" dirty="0">
                <a:effectLst/>
                <a:latin typeface="Noto Sans TC"/>
              </a:rPr>
              <a:t>哈爾科夫憲法廣場</a:t>
            </a:r>
            <a:r>
              <a:rPr lang="zh-TW" altLang="en-US" b="0" i="0" dirty="0">
                <a:effectLst/>
                <a:latin typeface="Noto Sans TC"/>
              </a:rPr>
              <a:t>戰爭前。</a:t>
            </a:r>
            <a:r>
              <a:rPr lang="en-US" altLang="zh-TW" b="0" i="0" dirty="0">
                <a:effectLst/>
                <a:latin typeface="Noto Sans TC"/>
              </a:rPr>
              <a:t>google</a:t>
            </a:r>
            <a:endParaRPr lang="zh-TW" altLang="en-US" dirty="0"/>
          </a:p>
        </p:txBody>
      </p:sp>
      <p:pic>
        <p:nvPicPr>
          <p:cNvPr id="2" name="圖片 1">
            <a:extLst>
              <a:ext uri="{FF2B5EF4-FFF2-40B4-BE49-F238E27FC236}">
                <a16:creationId xmlns:a16="http://schemas.microsoft.com/office/drawing/2014/main" id="{79F02C8F-817A-4040-98E7-6AECB18348D9}"/>
              </a:ext>
            </a:extLst>
          </p:cNvPr>
          <p:cNvPicPr>
            <a:picLocks noChangeAspect="1"/>
          </p:cNvPicPr>
          <p:nvPr/>
        </p:nvPicPr>
        <p:blipFill>
          <a:blip r:embed="rId4"/>
          <a:stretch>
            <a:fillRect/>
          </a:stretch>
        </p:blipFill>
        <p:spPr>
          <a:xfrm>
            <a:off x="541106" y="1974685"/>
            <a:ext cx="5554894" cy="3892634"/>
          </a:xfrm>
          <a:prstGeom prst="rect">
            <a:avLst/>
          </a:prstGeom>
        </p:spPr>
      </p:pic>
      <p:pic>
        <p:nvPicPr>
          <p:cNvPr id="3" name="圖片 2">
            <a:extLst>
              <a:ext uri="{FF2B5EF4-FFF2-40B4-BE49-F238E27FC236}">
                <a16:creationId xmlns:a16="http://schemas.microsoft.com/office/drawing/2014/main" id="{A3B834B0-4724-5C5D-1175-6F7C2209666E}"/>
              </a:ext>
            </a:extLst>
          </p:cNvPr>
          <p:cNvPicPr>
            <a:picLocks noChangeAspect="1"/>
          </p:cNvPicPr>
          <p:nvPr/>
        </p:nvPicPr>
        <p:blipFill>
          <a:blip r:embed="rId5"/>
          <a:stretch>
            <a:fillRect/>
          </a:stretch>
        </p:blipFill>
        <p:spPr>
          <a:xfrm>
            <a:off x="6096000" y="1987937"/>
            <a:ext cx="5508443" cy="3860084"/>
          </a:xfrm>
          <a:prstGeom prst="rect">
            <a:avLst/>
          </a:prstGeom>
        </p:spPr>
      </p:pic>
      <p:sp>
        <p:nvSpPr>
          <p:cNvPr id="5" name="文字方塊 4">
            <a:extLst>
              <a:ext uri="{FF2B5EF4-FFF2-40B4-BE49-F238E27FC236}">
                <a16:creationId xmlns:a16="http://schemas.microsoft.com/office/drawing/2014/main" id="{9ECC17A7-4E13-00E8-BC32-5EB312C27CC0}"/>
              </a:ext>
            </a:extLst>
          </p:cNvPr>
          <p:cNvSpPr txBox="1"/>
          <p:nvPr/>
        </p:nvSpPr>
        <p:spPr>
          <a:xfrm>
            <a:off x="7731641" y="6555976"/>
            <a:ext cx="4460359" cy="338554"/>
          </a:xfrm>
          <a:prstGeom prst="rect">
            <a:avLst/>
          </a:prstGeom>
          <a:noFill/>
        </p:spPr>
        <p:txBody>
          <a:bodyPr wrap="square">
            <a:spAutoFit/>
          </a:bodyPr>
          <a:lstStyle/>
          <a:p>
            <a:r>
              <a:rPr lang="zh-TW" altLang="en-US" sz="1600" dirty="0"/>
              <a:t>圖片引自</a:t>
            </a:r>
            <a:r>
              <a:rPr lang="en-US" altLang="zh-TW" sz="1600" dirty="0">
                <a:hlinkClick r:id="rId6"/>
              </a:rPr>
              <a:t>https://www.gvm.com.tw/article/88694</a:t>
            </a:r>
            <a:endParaRPr lang="en-US" altLang="zh-TW" sz="1600" dirty="0"/>
          </a:p>
        </p:txBody>
      </p:sp>
    </p:spTree>
    <p:custDataLst>
      <p:tags r:id="rId1"/>
    </p:custDataLst>
    <p:extLst>
      <p:ext uri="{BB962C8B-B14F-4D97-AF65-F5344CB8AC3E}">
        <p14:creationId xmlns:p14="http://schemas.microsoft.com/office/powerpoint/2010/main" val="2456537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A4977C3C-8CAB-3146-E19A-FBA6484579A4}"/>
              </a:ext>
            </a:extLst>
          </p:cNvPr>
          <p:cNvSpPr txBox="1"/>
          <p:nvPr/>
        </p:nvSpPr>
        <p:spPr>
          <a:xfrm>
            <a:off x="0" y="6019074"/>
            <a:ext cx="3077108" cy="738664"/>
          </a:xfrm>
          <a:prstGeom prst="rect">
            <a:avLst/>
          </a:prstGeom>
          <a:noFill/>
        </p:spPr>
        <p:txBody>
          <a:bodyPr wrap="square">
            <a:spAutoFit/>
          </a:bodyPr>
          <a:lstStyle/>
          <a:p>
            <a:r>
              <a:rPr lang="zh-TW" altLang="en-US" sz="1400" dirty="0"/>
              <a:t>圖片引自 </a:t>
            </a:r>
            <a:r>
              <a:rPr lang="en-US" altLang="zh-TW" sz="1400" dirty="0">
                <a:hlinkClick r:id="rId4"/>
              </a:rPr>
              <a:t>https://ui.org.ua/en/postcard/freedom-square-maidan-svobody/</a:t>
            </a:r>
            <a:endParaRPr lang="en-US" altLang="zh-TW" sz="1400" dirty="0"/>
          </a:p>
        </p:txBody>
      </p:sp>
      <p:sp>
        <p:nvSpPr>
          <p:cNvPr id="4" name="標題 3">
            <a:extLst>
              <a:ext uri="{FF2B5EF4-FFF2-40B4-BE49-F238E27FC236}">
                <a16:creationId xmlns:a16="http://schemas.microsoft.com/office/drawing/2014/main" id="{E96EB139-3417-357C-069D-AC0F88E0670C}"/>
              </a:ext>
            </a:extLst>
          </p:cNvPr>
          <p:cNvSpPr>
            <a:spLocks noGrp="1"/>
          </p:cNvSpPr>
          <p:nvPr>
            <p:ph type="title"/>
          </p:nvPr>
        </p:nvSpPr>
        <p:spPr>
          <a:xfrm>
            <a:off x="381000" y="365125"/>
            <a:ext cx="11430000" cy="1325563"/>
          </a:xfrm>
        </p:spPr>
        <p:txBody>
          <a:bodyPr/>
          <a:lstStyle/>
          <a:p>
            <a:r>
              <a:rPr lang="zh-TW" altLang="en-US" b="1" dirty="0"/>
              <a:t>歌劇院、音樂廳和政府辦公室被摧毀無法修復</a:t>
            </a:r>
          </a:p>
        </p:txBody>
      </p:sp>
      <p:pic>
        <p:nvPicPr>
          <p:cNvPr id="7" name="圖片 6">
            <a:extLst>
              <a:ext uri="{FF2B5EF4-FFF2-40B4-BE49-F238E27FC236}">
                <a16:creationId xmlns:a16="http://schemas.microsoft.com/office/drawing/2014/main" id="{4D4BA26E-BE0A-1427-5756-B44FDD4AF57C}"/>
              </a:ext>
            </a:extLst>
          </p:cNvPr>
          <p:cNvPicPr>
            <a:picLocks noChangeAspect="1"/>
          </p:cNvPicPr>
          <p:nvPr/>
        </p:nvPicPr>
        <p:blipFill>
          <a:blip r:embed="rId5"/>
          <a:stretch>
            <a:fillRect/>
          </a:stretch>
        </p:blipFill>
        <p:spPr>
          <a:xfrm>
            <a:off x="3373548" y="1312835"/>
            <a:ext cx="5444903" cy="5444903"/>
          </a:xfrm>
          <a:prstGeom prst="rect">
            <a:avLst/>
          </a:prstGeom>
        </p:spPr>
      </p:pic>
    </p:spTree>
    <p:custDataLst>
      <p:tags r:id="rId1"/>
    </p:custDataLst>
    <p:extLst>
      <p:ext uri="{BB962C8B-B14F-4D97-AF65-F5344CB8AC3E}">
        <p14:creationId xmlns:p14="http://schemas.microsoft.com/office/powerpoint/2010/main" val="207314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25D7E755-3E6D-32E5-F421-F790F16D3B64}"/>
              </a:ext>
            </a:extLst>
          </p:cNvPr>
          <p:cNvGrpSpPr/>
          <p:nvPr/>
        </p:nvGrpSpPr>
        <p:grpSpPr>
          <a:xfrm>
            <a:off x="91440" y="91225"/>
            <a:ext cx="12192000" cy="1717355"/>
            <a:chOff x="152400" y="91225"/>
            <a:chExt cx="12192000" cy="1717355"/>
          </a:xfrm>
        </p:grpSpPr>
        <p:pic>
          <p:nvPicPr>
            <p:cNvPr id="6" name="圖片 5">
              <a:extLst>
                <a:ext uri="{FF2B5EF4-FFF2-40B4-BE49-F238E27FC236}">
                  <a16:creationId xmlns:a16="http://schemas.microsoft.com/office/drawing/2014/main" id="{EDAD6AE2-6496-A0AB-8F5F-99941AF11E88}"/>
                </a:ext>
              </a:extLst>
            </p:cNvPr>
            <p:cNvPicPr>
              <a:picLocks noChangeAspect="1"/>
            </p:cNvPicPr>
            <p:nvPr/>
          </p:nvPicPr>
          <p:blipFill>
            <a:blip r:embed="rId4"/>
            <a:stretch>
              <a:fillRect/>
            </a:stretch>
          </p:blipFill>
          <p:spPr>
            <a:xfrm>
              <a:off x="152400" y="91225"/>
              <a:ext cx="12192000" cy="1717355"/>
            </a:xfrm>
            <a:prstGeom prst="rect">
              <a:avLst/>
            </a:prstGeom>
          </p:spPr>
        </p:pic>
        <p:grpSp>
          <p:nvGrpSpPr>
            <p:cNvPr id="7" name="群組 6">
              <a:extLst>
                <a:ext uri="{FF2B5EF4-FFF2-40B4-BE49-F238E27FC236}">
                  <a16:creationId xmlns:a16="http://schemas.microsoft.com/office/drawing/2014/main" id="{077AE90A-A001-F8DD-32EC-8FF66FD5A9D9}"/>
                </a:ext>
              </a:extLst>
            </p:cNvPr>
            <p:cNvGrpSpPr/>
            <p:nvPr/>
          </p:nvGrpSpPr>
          <p:grpSpPr>
            <a:xfrm>
              <a:off x="9940629" y="187056"/>
              <a:ext cx="1932714" cy="1486405"/>
              <a:chOff x="9432590" y="68255"/>
              <a:chExt cx="2229294" cy="1714500"/>
            </a:xfrm>
          </p:grpSpPr>
          <p:pic>
            <p:nvPicPr>
              <p:cNvPr id="8" name="Picture 2" descr="飛んでいる白い鳩の群れのイラスト">
                <a:extLst>
                  <a:ext uri="{FF2B5EF4-FFF2-40B4-BE49-F238E27FC236}">
                    <a16:creationId xmlns:a16="http://schemas.microsoft.com/office/drawing/2014/main" id="{5E09B746-ABB0-C1C8-A864-945F3CD590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47384" y="68255"/>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オリーブの枝をくわえた鳩のイラスト">
                <a:extLst>
                  <a:ext uri="{FF2B5EF4-FFF2-40B4-BE49-F238E27FC236}">
                    <a16:creationId xmlns:a16="http://schemas.microsoft.com/office/drawing/2014/main" id="{38D499D4-02D1-7236-2ED7-D29D5956D9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0388">
                <a:off x="9432590" y="133168"/>
                <a:ext cx="556834" cy="580035"/>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4" name="標題 3">
            <a:extLst>
              <a:ext uri="{FF2B5EF4-FFF2-40B4-BE49-F238E27FC236}">
                <a16:creationId xmlns:a16="http://schemas.microsoft.com/office/drawing/2014/main" id="{E96EB139-3417-357C-069D-AC0F88E0670C}"/>
              </a:ext>
            </a:extLst>
          </p:cNvPr>
          <p:cNvSpPr>
            <a:spLocks noGrp="1"/>
          </p:cNvSpPr>
          <p:nvPr>
            <p:ph type="title"/>
          </p:nvPr>
        </p:nvSpPr>
        <p:spPr/>
        <p:txBody>
          <a:bodyPr/>
          <a:lstStyle/>
          <a:p>
            <a:pPr algn="ctr"/>
            <a:r>
              <a:rPr lang="zh-TW" altLang="en-US" b="1" dirty="0"/>
              <a:t>戰爭了</a:t>
            </a:r>
            <a:r>
              <a:rPr lang="zh-TW" altLang="en-US" dirty="0"/>
              <a:t>，日常的一切都發生了變化</a:t>
            </a:r>
          </a:p>
        </p:txBody>
      </p:sp>
      <p:sp>
        <p:nvSpPr>
          <p:cNvPr id="5" name="內容版面配置區 4">
            <a:extLst>
              <a:ext uri="{FF2B5EF4-FFF2-40B4-BE49-F238E27FC236}">
                <a16:creationId xmlns:a16="http://schemas.microsoft.com/office/drawing/2014/main" id="{987C5EDD-F400-13D4-1E4C-C01A2080D884}"/>
              </a:ext>
            </a:extLst>
          </p:cNvPr>
          <p:cNvSpPr>
            <a:spLocks noGrp="1"/>
          </p:cNvSpPr>
          <p:nvPr>
            <p:ph idx="1"/>
          </p:nvPr>
        </p:nvSpPr>
        <p:spPr>
          <a:xfrm>
            <a:off x="2131674" y="1986649"/>
            <a:ext cx="7928652" cy="1849278"/>
          </a:xfrm>
        </p:spPr>
        <p:txBody>
          <a:bodyPr>
            <a:noAutofit/>
          </a:bodyPr>
          <a:lstStyle/>
          <a:p>
            <a:pPr>
              <a:lnSpc>
                <a:spcPct val="100000"/>
              </a:lnSpc>
              <a:spcBef>
                <a:spcPts val="0"/>
              </a:spcBef>
            </a:pPr>
            <a:r>
              <a:rPr lang="zh-TW" altLang="en-US" sz="3000" dirty="0"/>
              <a:t>你每天都會聽見爆炸聲，跑到地下室躲飛彈，沒水、沒電、沒網路、沒有暖氣、沒有現金、缺少食物、沒有學校、沒有工作、失去聯繫，醫療資源不足。</a:t>
            </a:r>
          </a:p>
        </p:txBody>
      </p:sp>
      <p:sp>
        <p:nvSpPr>
          <p:cNvPr id="3" name="內容版面配置區 4">
            <a:extLst>
              <a:ext uri="{FF2B5EF4-FFF2-40B4-BE49-F238E27FC236}">
                <a16:creationId xmlns:a16="http://schemas.microsoft.com/office/drawing/2014/main" id="{C128EA5B-DFB7-6DA9-751E-AAEDD0D6239E}"/>
              </a:ext>
            </a:extLst>
          </p:cNvPr>
          <p:cNvSpPr txBox="1">
            <a:spLocks/>
          </p:cNvSpPr>
          <p:nvPr/>
        </p:nvSpPr>
        <p:spPr>
          <a:xfrm>
            <a:off x="2131674" y="4169352"/>
            <a:ext cx="7928652" cy="15285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30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爸爸被規定不能離開，阿公的腳不方便行動，要留在家，媽媽要留下來幫忙，決定把你和弟弟送去</a:t>
            </a:r>
            <a:r>
              <a:rPr kumimoji="0" lang="zh-TW" altLang="en-US" sz="3000" b="0" i="0" u="sng"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法國</a:t>
            </a:r>
            <a:r>
              <a:rPr kumimoji="0" lang="zh-TW" altLang="en-US" sz="30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的親戚家。</a:t>
            </a:r>
          </a:p>
        </p:txBody>
      </p:sp>
    </p:spTree>
    <p:custDataLst>
      <p:tags r:id="rId1"/>
    </p:custDataLst>
    <p:extLst>
      <p:ext uri="{BB962C8B-B14F-4D97-AF65-F5344CB8AC3E}">
        <p14:creationId xmlns:p14="http://schemas.microsoft.com/office/powerpoint/2010/main" val="14819819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5423599A-0437-623E-EAB3-E6AF561E3EFF}"/>
              </a:ext>
            </a:extLst>
          </p:cNvPr>
          <p:cNvSpPr txBox="1">
            <a:spLocks/>
          </p:cNvSpPr>
          <p:nvPr/>
        </p:nvSpPr>
        <p:spPr>
          <a:xfrm>
            <a:off x="838200" y="2632136"/>
            <a:ext cx="10515600" cy="15937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TW" altLang="en-US" sz="48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j-cs"/>
              </a:rPr>
              <a:t>這時，你會選擇留下，還是離開？</a:t>
            </a:r>
            <a:endParaRPr kumimoji="0" lang="en-US" altLang="zh-TW" sz="48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zh-TW" altLang="en-US" sz="48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j-cs"/>
              </a:rPr>
              <a:t>為什麼？</a:t>
            </a:r>
          </a:p>
        </p:txBody>
      </p:sp>
      <p:pic>
        <p:nvPicPr>
          <p:cNvPr id="2" name="圖片 1">
            <a:extLst>
              <a:ext uri="{FF2B5EF4-FFF2-40B4-BE49-F238E27FC236}">
                <a16:creationId xmlns:a16="http://schemas.microsoft.com/office/drawing/2014/main" id="{E2EBFA03-DF88-317D-C183-782DC7FC6278}"/>
              </a:ext>
            </a:extLst>
          </p:cNvPr>
          <p:cNvPicPr>
            <a:picLocks noChangeAspect="1"/>
          </p:cNvPicPr>
          <p:nvPr/>
        </p:nvPicPr>
        <p:blipFill>
          <a:blip r:embed="rId4"/>
          <a:stretch>
            <a:fillRect/>
          </a:stretch>
        </p:blipFill>
        <p:spPr>
          <a:xfrm>
            <a:off x="7760447" y="6107769"/>
            <a:ext cx="2293335" cy="881489"/>
          </a:xfrm>
          <a:prstGeom prst="rect">
            <a:avLst/>
          </a:prstGeom>
        </p:spPr>
      </p:pic>
      <p:pic>
        <p:nvPicPr>
          <p:cNvPr id="4" name="圖片 3">
            <a:extLst>
              <a:ext uri="{FF2B5EF4-FFF2-40B4-BE49-F238E27FC236}">
                <a16:creationId xmlns:a16="http://schemas.microsoft.com/office/drawing/2014/main" id="{500ED7D9-2A47-74FD-AF3E-A73F1E21A93D}"/>
              </a:ext>
            </a:extLst>
          </p:cNvPr>
          <p:cNvPicPr>
            <a:picLocks noChangeAspect="1"/>
          </p:cNvPicPr>
          <p:nvPr/>
        </p:nvPicPr>
        <p:blipFill>
          <a:blip r:embed="rId4"/>
          <a:stretch>
            <a:fillRect/>
          </a:stretch>
        </p:blipFill>
        <p:spPr>
          <a:xfrm>
            <a:off x="9972556" y="6107770"/>
            <a:ext cx="2293335" cy="881489"/>
          </a:xfrm>
          <a:prstGeom prst="rect">
            <a:avLst/>
          </a:prstGeom>
        </p:spPr>
      </p:pic>
      <p:grpSp>
        <p:nvGrpSpPr>
          <p:cNvPr id="5" name="群組 4">
            <a:extLst>
              <a:ext uri="{FF2B5EF4-FFF2-40B4-BE49-F238E27FC236}">
                <a16:creationId xmlns:a16="http://schemas.microsoft.com/office/drawing/2014/main" id="{BFAC555E-338B-B10D-5A86-E477EE9DA118}"/>
              </a:ext>
            </a:extLst>
          </p:cNvPr>
          <p:cNvGrpSpPr/>
          <p:nvPr/>
        </p:nvGrpSpPr>
        <p:grpSpPr>
          <a:xfrm>
            <a:off x="91440" y="91225"/>
            <a:ext cx="12192000" cy="1717355"/>
            <a:chOff x="152400" y="91225"/>
            <a:chExt cx="12192000" cy="1717355"/>
          </a:xfrm>
        </p:grpSpPr>
        <p:pic>
          <p:nvPicPr>
            <p:cNvPr id="6" name="圖片 5">
              <a:extLst>
                <a:ext uri="{FF2B5EF4-FFF2-40B4-BE49-F238E27FC236}">
                  <a16:creationId xmlns:a16="http://schemas.microsoft.com/office/drawing/2014/main" id="{D5EC417E-C2F4-9E57-7617-DD619617DCBA}"/>
                </a:ext>
              </a:extLst>
            </p:cNvPr>
            <p:cNvPicPr>
              <a:picLocks noChangeAspect="1"/>
            </p:cNvPicPr>
            <p:nvPr/>
          </p:nvPicPr>
          <p:blipFill>
            <a:blip r:embed="rId5"/>
            <a:stretch>
              <a:fillRect/>
            </a:stretch>
          </p:blipFill>
          <p:spPr>
            <a:xfrm>
              <a:off x="152400" y="91225"/>
              <a:ext cx="12192000" cy="1717355"/>
            </a:xfrm>
            <a:prstGeom prst="rect">
              <a:avLst/>
            </a:prstGeom>
          </p:spPr>
        </p:pic>
        <p:grpSp>
          <p:nvGrpSpPr>
            <p:cNvPr id="7" name="群組 6">
              <a:extLst>
                <a:ext uri="{FF2B5EF4-FFF2-40B4-BE49-F238E27FC236}">
                  <a16:creationId xmlns:a16="http://schemas.microsoft.com/office/drawing/2014/main" id="{7AE1A403-9C15-A955-034D-D966C5C9B430}"/>
                </a:ext>
              </a:extLst>
            </p:cNvPr>
            <p:cNvGrpSpPr/>
            <p:nvPr/>
          </p:nvGrpSpPr>
          <p:grpSpPr>
            <a:xfrm>
              <a:off x="9940629" y="187056"/>
              <a:ext cx="1932714" cy="1486406"/>
              <a:chOff x="9432590" y="68255"/>
              <a:chExt cx="2229294" cy="1714500"/>
            </a:xfrm>
          </p:grpSpPr>
          <p:pic>
            <p:nvPicPr>
              <p:cNvPr id="8" name="Picture 2" descr="飛んでいる白い鳩の群れのイラスト">
                <a:extLst>
                  <a:ext uri="{FF2B5EF4-FFF2-40B4-BE49-F238E27FC236}">
                    <a16:creationId xmlns:a16="http://schemas.microsoft.com/office/drawing/2014/main" id="{286D5C54-DB36-6F82-3D9F-24721A6231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47384" y="68255"/>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オリーブの枝をくわえた鳩のイラスト">
                <a:extLst>
                  <a:ext uri="{FF2B5EF4-FFF2-40B4-BE49-F238E27FC236}">
                    <a16:creationId xmlns:a16="http://schemas.microsoft.com/office/drawing/2014/main" id="{38D80656-A972-C434-30C9-F1797C69E7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90388">
                <a:off x="9432590" y="133168"/>
                <a:ext cx="556834" cy="580035"/>
              </a:xfrm>
              <a:prstGeom prst="rect">
                <a:avLst/>
              </a:prstGeom>
              <a:noFill/>
              <a:extLst>
                <a:ext uri="{909E8E84-426E-40DD-AFC4-6F175D3DCCD1}">
                  <a14:hiddenFill xmlns:a14="http://schemas.microsoft.com/office/drawing/2010/main">
                    <a:solidFill>
                      <a:srgbClr val="FFFFFF"/>
                    </a:solidFill>
                  </a14:hiddenFill>
                </a:ext>
              </a:extLst>
            </p:spPr>
          </p:pic>
        </p:grpSp>
      </p:grpSp>
    </p:spTree>
    <p:custDataLst>
      <p:tags r:id="rId1"/>
    </p:custDataLst>
    <p:extLst>
      <p:ext uri="{BB962C8B-B14F-4D97-AF65-F5344CB8AC3E}">
        <p14:creationId xmlns:p14="http://schemas.microsoft.com/office/powerpoint/2010/main" val="203368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E96EB139-3417-357C-069D-AC0F88E0670C}"/>
              </a:ext>
            </a:extLst>
          </p:cNvPr>
          <p:cNvSpPr>
            <a:spLocks noGrp="1"/>
          </p:cNvSpPr>
          <p:nvPr>
            <p:ph type="title"/>
          </p:nvPr>
        </p:nvSpPr>
        <p:spPr>
          <a:xfrm>
            <a:off x="838200" y="389790"/>
            <a:ext cx="10515600" cy="829409"/>
          </a:xfrm>
        </p:spPr>
        <p:txBody>
          <a:bodyPr>
            <a:normAutofit/>
          </a:bodyPr>
          <a:lstStyle/>
          <a:p>
            <a:pPr algn="ctr"/>
            <a:r>
              <a:rPr lang="zh-TW" altLang="en-US" b="1" dirty="0">
                <a:solidFill>
                  <a:srgbClr val="0070C0"/>
                </a:solidFill>
                <a:effectLst>
                  <a:outerShdw blurRad="38100" dist="38100" dir="2700000" algn="tl">
                    <a:srgbClr val="000000">
                      <a:alpha val="43137"/>
                    </a:srgbClr>
                  </a:outerShdw>
                </a:effectLst>
              </a:rPr>
              <a:t>有誰離開？索菲亞的選擇</a:t>
            </a:r>
          </a:p>
        </p:txBody>
      </p:sp>
      <p:sp>
        <p:nvSpPr>
          <p:cNvPr id="5" name="內容版面配置區 4">
            <a:extLst>
              <a:ext uri="{FF2B5EF4-FFF2-40B4-BE49-F238E27FC236}">
                <a16:creationId xmlns:a16="http://schemas.microsoft.com/office/drawing/2014/main" id="{987C5EDD-F400-13D4-1E4C-C01A2080D884}"/>
              </a:ext>
            </a:extLst>
          </p:cNvPr>
          <p:cNvSpPr>
            <a:spLocks noGrp="1"/>
          </p:cNvSpPr>
          <p:nvPr>
            <p:ph idx="1"/>
          </p:nvPr>
        </p:nvSpPr>
        <p:spPr>
          <a:xfrm>
            <a:off x="441636" y="2671951"/>
            <a:ext cx="5986873" cy="3334694"/>
          </a:xfrm>
        </p:spPr>
        <p:txBody>
          <a:bodyPr>
            <a:noAutofit/>
          </a:bodyPr>
          <a:lstStyle/>
          <a:p>
            <a:pPr lvl="0">
              <a:lnSpc>
                <a:spcPct val="100000"/>
              </a:lnSpc>
              <a:spcBef>
                <a:spcPts val="0"/>
              </a:spcBef>
              <a:defRPr/>
            </a:pPr>
            <a:r>
              <a:rPr kumimoji="0" lang="zh-TW" altLang="en-US" sz="280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開戰後，</a:t>
            </a:r>
            <a:r>
              <a:rPr kumimoji="0" lang="zh-TW" altLang="en-US" sz="2800"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烏克蘭</a:t>
            </a:r>
            <a:r>
              <a:rPr kumimoji="0" lang="zh-TW" altLang="en-US" sz="280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男人被限制出境，</a:t>
            </a:r>
            <a:r>
              <a:rPr kumimoji="0" lang="zh-TW" altLang="en-US" sz="4000" b="1"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索菲亞</a:t>
            </a:r>
            <a:r>
              <a:rPr kumimoji="0" lang="zh-TW" altLang="en-US"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一家決定讓女人與小孩先</a:t>
            </a:r>
            <a:r>
              <a:rPr kumimoji="0" lang="zh-TW" altLang="en-US"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到鄰國避難</a:t>
            </a:r>
            <a:r>
              <a:rPr kumimoji="0" lang="zh-TW" altLang="en-US"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，被迫與留在</a:t>
            </a:r>
            <a:r>
              <a:rPr kumimoji="0" lang="zh-TW" altLang="en-US" b="0"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烏克蘭</a:t>
            </a:r>
            <a:r>
              <a:rPr kumimoji="0" lang="zh-TW" altLang="en-US"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的親友分開。逃離時，面臨到空襲、停電、糧食短缺、邊境管制的危險，失去國籍、</a:t>
            </a:r>
            <a:r>
              <a:rPr lang="zh-TW" altLang="en-US" dirty="0">
                <a:solidFill>
                  <a:prstClr val="black"/>
                </a:solidFill>
                <a:latin typeface="微軟正黑體" panose="020B0604030504040204" pitchFamily="34" charset="-120"/>
              </a:rPr>
              <a:t>身分。</a:t>
            </a:r>
            <a:endParaRPr lang="en-US" altLang="zh-TW" dirty="0">
              <a:solidFill>
                <a:prstClr val="black"/>
              </a:solidFill>
              <a:latin typeface="微軟正黑體" panose="020B0604030504040204" pitchFamily="34" charset="-120"/>
            </a:endParaRPr>
          </a:p>
          <a:p>
            <a:pPr marL="0" indent="0">
              <a:lnSpc>
                <a:spcPct val="100000"/>
              </a:lnSpc>
              <a:spcBef>
                <a:spcPts val="0"/>
              </a:spcBef>
              <a:buNone/>
            </a:pPr>
            <a:endParaRPr lang="en-US" altLang="zh-TW" dirty="0"/>
          </a:p>
        </p:txBody>
      </p:sp>
      <p:sp>
        <p:nvSpPr>
          <p:cNvPr id="7" name="標題 3">
            <a:extLst>
              <a:ext uri="{FF2B5EF4-FFF2-40B4-BE49-F238E27FC236}">
                <a16:creationId xmlns:a16="http://schemas.microsoft.com/office/drawing/2014/main" id="{DBCC086C-05C1-7984-DAB1-B9FDA5550043}"/>
              </a:ext>
            </a:extLst>
          </p:cNvPr>
          <p:cNvSpPr txBox="1">
            <a:spLocks/>
          </p:cNvSpPr>
          <p:nvPr/>
        </p:nvSpPr>
        <p:spPr>
          <a:xfrm>
            <a:off x="506287" y="1311162"/>
            <a:ext cx="11443035" cy="1170000"/>
          </a:xfrm>
          <a:prstGeom prst="rect">
            <a:avLst/>
          </a:prstGeom>
          <a:solidFill>
            <a:schemeClr val="accent5">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TW" altLang="en-US" sz="36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Tw Cen MT" panose="020B0602020104020603"/>
                <a:ea typeface="微軟正黑體" panose="020B0604030504040204" pitchFamily="34" charset="-120"/>
                <a:cs typeface="+mj-cs"/>
              </a:rPr>
              <a:t>逃難過程，喪失生命，成為難民，失去居所</a:t>
            </a:r>
          </a:p>
        </p:txBody>
      </p:sp>
      <p:pic>
        <p:nvPicPr>
          <p:cNvPr id="10" name="圖片 9">
            <a:extLst>
              <a:ext uri="{FF2B5EF4-FFF2-40B4-BE49-F238E27FC236}">
                <a16:creationId xmlns:a16="http://schemas.microsoft.com/office/drawing/2014/main" id="{6E216F97-60EB-B777-38E6-937F63CC3F42}"/>
              </a:ext>
            </a:extLst>
          </p:cNvPr>
          <p:cNvPicPr>
            <a:picLocks noChangeAspect="1"/>
          </p:cNvPicPr>
          <p:nvPr/>
        </p:nvPicPr>
        <p:blipFill>
          <a:blip r:embed="rId4"/>
          <a:stretch>
            <a:fillRect/>
          </a:stretch>
        </p:blipFill>
        <p:spPr>
          <a:xfrm>
            <a:off x="6691999" y="2671951"/>
            <a:ext cx="5043600" cy="3362402"/>
          </a:xfrm>
          <a:prstGeom prst="rect">
            <a:avLst/>
          </a:prstGeom>
        </p:spPr>
      </p:pic>
      <p:sp>
        <p:nvSpPr>
          <p:cNvPr id="11" name="文字方塊 10">
            <a:extLst>
              <a:ext uri="{FF2B5EF4-FFF2-40B4-BE49-F238E27FC236}">
                <a16:creationId xmlns:a16="http://schemas.microsoft.com/office/drawing/2014/main" id="{367AABE9-8F21-0347-A0BD-C736A21AF069}"/>
              </a:ext>
            </a:extLst>
          </p:cNvPr>
          <p:cNvSpPr txBox="1"/>
          <p:nvPr/>
        </p:nvSpPr>
        <p:spPr>
          <a:xfrm>
            <a:off x="7649497" y="6519446"/>
            <a:ext cx="442451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圖片引自 </a:t>
            </a:r>
            <a:r>
              <a:rPr kumimoji="0" lang="en-US" altLang="zh-TW" sz="16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hlinkClick r:id="rId5"/>
              </a:rPr>
              <a:t>https://crossing.cw.com.tw/article/15958</a:t>
            </a:r>
            <a:r>
              <a:rPr kumimoji="0" lang="zh-TW" altLang="en-US" sz="16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 </a:t>
            </a:r>
            <a:endParaRPr kumimoji="0" lang="en-US" altLang="zh-TW" sz="16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endParaRPr>
          </a:p>
        </p:txBody>
      </p:sp>
      <p:sp>
        <p:nvSpPr>
          <p:cNvPr id="12" name="矩形 11">
            <a:extLst>
              <a:ext uri="{FF2B5EF4-FFF2-40B4-BE49-F238E27FC236}">
                <a16:creationId xmlns:a16="http://schemas.microsoft.com/office/drawing/2014/main" id="{B3FE210D-11E0-39C1-099A-771BEB89F71B}"/>
              </a:ext>
            </a:extLst>
          </p:cNvPr>
          <p:cNvSpPr/>
          <p:nvPr/>
        </p:nvSpPr>
        <p:spPr>
          <a:xfrm>
            <a:off x="744349" y="4049287"/>
            <a:ext cx="2939988" cy="261664"/>
          </a:xfrm>
          <a:prstGeom prst="rect">
            <a:avLst/>
          </a:prstGeom>
          <a:solidFill>
            <a:srgbClr val="FF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Tw Cen MT" panose="020B0602020104020603"/>
              <a:ea typeface="微軟正黑體" panose="020B0604030504040204" pitchFamily="34" charset="-120"/>
              <a:cs typeface="+mn-cs"/>
            </a:endParaRPr>
          </a:p>
        </p:txBody>
      </p:sp>
      <p:sp>
        <p:nvSpPr>
          <p:cNvPr id="8" name="文字方塊 7">
            <a:extLst>
              <a:ext uri="{FF2B5EF4-FFF2-40B4-BE49-F238E27FC236}">
                <a16:creationId xmlns:a16="http://schemas.microsoft.com/office/drawing/2014/main" id="{E010658A-FF43-5085-58DD-CAC955928F04}"/>
              </a:ext>
            </a:extLst>
          </p:cNvPr>
          <p:cNvSpPr txBox="1"/>
          <p:nvPr/>
        </p:nvSpPr>
        <p:spPr>
          <a:xfrm>
            <a:off x="506288" y="5821879"/>
            <a:ext cx="11229311" cy="646331"/>
          </a:xfrm>
          <a:prstGeom prst="rect">
            <a:avLst/>
          </a:prstGeom>
          <a:solidFill>
            <a:schemeClr val="bg1">
              <a:lumMod val="9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人權侵害是「第十四條</a:t>
            </a:r>
            <a:r>
              <a:rPr kumimoji="0" lang="zh-TW" altLang="en-US" sz="36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人人有尋求庇護的權利</a:t>
            </a:r>
            <a:r>
              <a:rPr kumimoji="0" lang="zh-TW" altLang="en-US" sz="36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a:t>
            </a:r>
          </a:p>
        </p:txBody>
      </p:sp>
      <p:sp>
        <p:nvSpPr>
          <p:cNvPr id="2" name="矩形 1">
            <a:extLst>
              <a:ext uri="{FF2B5EF4-FFF2-40B4-BE49-F238E27FC236}">
                <a16:creationId xmlns:a16="http://schemas.microsoft.com/office/drawing/2014/main" id="{793A0D5C-7B9A-2C84-0891-F31FDE8BB570}"/>
              </a:ext>
            </a:extLst>
          </p:cNvPr>
          <p:cNvSpPr/>
          <p:nvPr/>
        </p:nvSpPr>
        <p:spPr>
          <a:xfrm>
            <a:off x="744349" y="5309957"/>
            <a:ext cx="2876305" cy="236881"/>
          </a:xfrm>
          <a:prstGeom prst="rect">
            <a:avLst/>
          </a:prstGeom>
          <a:solidFill>
            <a:srgbClr val="FF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Tw Cen MT" panose="020B0602020104020603"/>
              <a:ea typeface="微軟正黑體" panose="020B0604030504040204" pitchFamily="34" charset="-120"/>
              <a:cs typeface="+mn-cs"/>
            </a:endParaRPr>
          </a:p>
        </p:txBody>
      </p:sp>
    </p:spTree>
    <p:custDataLst>
      <p:tags r:id="rId1"/>
    </p:custDataLst>
    <p:extLst>
      <p:ext uri="{BB962C8B-B14F-4D97-AF65-F5344CB8AC3E}">
        <p14:creationId xmlns:p14="http://schemas.microsoft.com/office/powerpoint/2010/main" val="127466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E96EB139-3417-357C-069D-AC0F88E0670C}"/>
              </a:ext>
            </a:extLst>
          </p:cNvPr>
          <p:cNvSpPr>
            <a:spLocks noGrp="1"/>
          </p:cNvSpPr>
          <p:nvPr>
            <p:ph type="title"/>
          </p:nvPr>
        </p:nvSpPr>
        <p:spPr>
          <a:xfrm>
            <a:off x="941119" y="393149"/>
            <a:ext cx="10515600" cy="876158"/>
          </a:xfrm>
        </p:spPr>
        <p:txBody>
          <a:bodyPr>
            <a:normAutofit/>
          </a:bodyPr>
          <a:lstStyle/>
          <a:p>
            <a:pPr algn="ctr"/>
            <a:r>
              <a:rPr lang="zh-TW" altLang="en-US" b="1" dirty="0">
                <a:solidFill>
                  <a:srgbClr val="0070C0"/>
                </a:solidFill>
                <a:effectLst>
                  <a:outerShdw blurRad="38100" dist="38100" dir="2700000" algn="tl">
                    <a:srgbClr val="000000">
                      <a:alpha val="43137"/>
                    </a:srgbClr>
                  </a:outerShdw>
                </a:effectLst>
              </a:rPr>
              <a:t>有誰留下？安娜的遭遇</a:t>
            </a:r>
          </a:p>
        </p:txBody>
      </p:sp>
      <p:sp>
        <p:nvSpPr>
          <p:cNvPr id="5" name="內容版面配置區 4">
            <a:extLst>
              <a:ext uri="{FF2B5EF4-FFF2-40B4-BE49-F238E27FC236}">
                <a16:creationId xmlns:a16="http://schemas.microsoft.com/office/drawing/2014/main" id="{987C5EDD-F400-13D4-1E4C-C01A2080D884}"/>
              </a:ext>
            </a:extLst>
          </p:cNvPr>
          <p:cNvSpPr>
            <a:spLocks noGrp="1"/>
          </p:cNvSpPr>
          <p:nvPr>
            <p:ph idx="1"/>
          </p:nvPr>
        </p:nvSpPr>
        <p:spPr>
          <a:xfrm>
            <a:off x="341625" y="2633353"/>
            <a:ext cx="6377707" cy="3013364"/>
          </a:xfrm>
        </p:spPr>
        <p:txBody>
          <a:bodyPr>
            <a:noAutofit/>
          </a:bodyPr>
          <a:lstStyle/>
          <a:p>
            <a:pPr>
              <a:lnSpc>
                <a:spcPct val="100000"/>
              </a:lnSpc>
              <a:spcBef>
                <a:spcPts val="0"/>
              </a:spcBef>
            </a:pPr>
            <a:r>
              <a:rPr lang="zh-TW" altLang="en-US" u="sng" dirty="0">
                <a:solidFill>
                  <a:prstClr val="black"/>
                </a:solidFill>
                <a:latin typeface="微軟正黑體" panose="020B0604030504040204" pitchFamily="34" charset="-120"/>
              </a:rPr>
              <a:t>哈爾科夫</a:t>
            </a:r>
            <a:r>
              <a:rPr lang="zh-TW" altLang="en-US" dirty="0">
                <a:solidFill>
                  <a:prstClr val="black"/>
                </a:solidFill>
                <a:latin typeface="微軟正黑體" panose="020B0604030504040204" pitchFamily="34" charset="-120"/>
              </a:rPr>
              <a:t>天天遭遇空襲，街道房屋毀壞。 </a:t>
            </a:r>
            <a:r>
              <a:rPr lang="en-US" altLang="zh-TW" dirty="0">
                <a:solidFill>
                  <a:prstClr val="black"/>
                </a:solidFill>
                <a:latin typeface="微軟正黑體" panose="020B0604030504040204" pitchFamily="34" charset="-120"/>
              </a:rPr>
              <a:t>2022</a:t>
            </a:r>
            <a:r>
              <a:rPr lang="zh-TW" altLang="en-US" dirty="0">
                <a:solidFill>
                  <a:prstClr val="black"/>
                </a:solidFill>
                <a:latin typeface="微軟正黑體" panose="020B0604030504040204" pitchFamily="34" charset="-120"/>
              </a:rPr>
              <a:t>年</a:t>
            </a:r>
            <a:r>
              <a:rPr lang="en-US" altLang="zh-TW" dirty="0">
                <a:solidFill>
                  <a:prstClr val="black"/>
                </a:solidFill>
                <a:latin typeface="微軟正黑體" panose="020B0604030504040204" pitchFamily="34" charset="-120"/>
              </a:rPr>
              <a:t>3</a:t>
            </a:r>
            <a:r>
              <a:rPr lang="zh-TW" altLang="en-US" dirty="0">
                <a:solidFill>
                  <a:prstClr val="black"/>
                </a:solidFill>
                <a:latin typeface="微軟正黑體" panose="020B0604030504040204" pitchFamily="34" charset="-120"/>
              </a:rPr>
              <a:t>月，</a:t>
            </a:r>
            <a:r>
              <a:rPr lang="zh-TW" altLang="en-US" u="sng" dirty="0">
                <a:solidFill>
                  <a:prstClr val="black"/>
                </a:solidFill>
                <a:latin typeface="微軟正黑體" panose="020B0604030504040204" pitchFamily="34" charset="-120"/>
              </a:rPr>
              <a:t>布查鎮</a:t>
            </a:r>
            <a:r>
              <a:rPr lang="zh-TW" altLang="en-US" dirty="0">
                <a:solidFill>
                  <a:prstClr val="black"/>
                </a:solidFill>
                <a:latin typeface="微軟正黑體" panose="020B0604030504040204" pitchFamily="34" charset="-120"/>
              </a:rPr>
              <a:t>遭</a:t>
            </a:r>
            <a:r>
              <a:rPr lang="zh-TW" altLang="en-US" u="sng" dirty="0">
                <a:solidFill>
                  <a:prstClr val="black"/>
                </a:solidFill>
                <a:latin typeface="微軟正黑體" panose="020B0604030504040204" pitchFamily="34" charset="-120"/>
              </a:rPr>
              <a:t>俄</a:t>
            </a:r>
            <a:r>
              <a:rPr lang="zh-TW" altLang="en-US" dirty="0">
                <a:solidFill>
                  <a:prstClr val="black"/>
                </a:solidFill>
                <a:latin typeface="微軟正黑體" panose="020B0604030504040204" pitchFamily="34" charset="-120"/>
              </a:rPr>
              <a:t>軍</a:t>
            </a:r>
            <a:r>
              <a:rPr lang="zh-TW" altLang="en-US" b="1" dirty="0">
                <a:solidFill>
                  <a:prstClr val="black"/>
                </a:solidFill>
                <a:latin typeface="微軟正黑體" panose="020B0604030504040204" pitchFamily="34" charset="-120"/>
              </a:rPr>
              <a:t>入侵屠殺</a:t>
            </a:r>
            <a:r>
              <a:rPr lang="zh-TW" altLang="en-US" dirty="0">
                <a:solidFill>
                  <a:prstClr val="black"/>
                </a:solidFill>
                <a:latin typeface="微軟正黑體" panose="020B0604030504040204" pitchFamily="34" charset="-120"/>
              </a:rPr>
              <a:t>，街頭滿是罹難者，連兒童都無法倖免。志工</a:t>
            </a:r>
            <a:r>
              <a:rPr lang="zh-TW" altLang="en-US" dirty="0"/>
              <a:t>繼續照顧戰火下的生還者，每天送醫療物資及熱騰騰的食物。</a:t>
            </a:r>
            <a:endParaRPr lang="en-US" altLang="zh-TW" dirty="0"/>
          </a:p>
          <a:p>
            <a:pPr>
              <a:lnSpc>
                <a:spcPct val="100000"/>
              </a:lnSpc>
              <a:spcBef>
                <a:spcPts val="0"/>
              </a:spcBef>
            </a:pPr>
            <a:r>
              <a:rPr lang="zh-TW" altLang="en-US" b="1" dirty="0"/>
              <a:t> </a:t>
            </a:r>
            <a:r>
              <a:rPr lang="zh-TW" altLang="en-US" sz="4000" b="1" u="sng" dirty="0"/>
              <a:t>安娜</a:t>
            </a:r>
            <a:r>
              <a:rPr lang="zh-TW" altLang="en-US" dirty="0"/>
              <a:t>自組「</a:t>
            </a:r>
            <a:r>
              <a:rPr lang="zh-TW" altLang="en-US" u="sng" dirty="0"/>
              <a:t>臺灣</a:t>
            </a:r>
            <a:r>
              <a:rPr lang="zh-TW" altLang="en-US" dirty="0"/>
              <a:t>隊」義工，協助</a:t>
            </a:r>
            <a:r>
              <a:rPr lang="zh-TW" altLang="en-US" u="sng" dirty="0"/>
              <a:t>臺灣</a:t>
            </a:r>
            <a:r>
              <a:rPr lang="zh-TW" altLang="en-US" dirty="0"/>
              <a:t>募集物資援助</a:t>
            </a:r>
            <a:r>
              <a:rPr lang="zh-TW" altLang="en-US" u="sng" dirty="0"/>
              <a:t>烏克蘭</a:t>
            </a:r>
            <a:r>
              <a:rPr lang="zh-TW" altLang="en-US" dirty="0"/>
              <a:t>的活動。</a:t>
            </a:r>
            <a:endParaRPr lang="en-US" altLang="zh-TW" b="1" u="sng" dirty="0"/>
          </a:p>
        </p:txBody>
      </p:sp>
      <p:sp>
        <p:nvSpPr>
          <p:cNvPr id="9" name="文字方塊 8">
            <a:extLst>
              <a:ext uri="{FF2B5EF4-FFF2-40B4-BE49-F238E27FC236}">
                <a16:creationId xmlns:a16="http://schemas.microsoft.com/office/drawing/2014/main" id="{DC55FD55-54DA-9F2C-6E41-0E866DD17081}"/>
              </a:ext>
            </a:extLst>
          </p:cNvPr>
          <p:cNvSpPr txBox="1"/>
          <p:nvPr/>
        </p:nvSpPr>
        <p:spPr>
          <a:xfrm>
            <a:off x="6719333" y="6016566"/>
            <a:ext cx="518818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hlinkClick r:id="rId4"/>
              </a:rPr>
              <a:t>https://global.udn.com/global_vision/story/8662/6129045</a:t>
            </a:r>
            <a:r>
              <a:rPr kumimoji="0" lang="zh-TW" altLang="en-US" sz="14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烏克蘭西南部的民兵防衛隊，在製作城鎮戰用的汽油彈。 圖／路透社</a:t>
            </a:r>
            <a:endParaRPr kumimoji="0" lang="zh-TW" altLang="en-US" sz="16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endParaRPr>
          </a:p>
        </p:txBody>
      </p:sp>
      <p:pic>
        <p:nvPicPr>
          <p:cNvPr id="2" name="圖片 1">
            <a:extLst>
              <a:ext uri="{FF2B5EF4-FFF2-40B4-BE49-F238E27FC236}">
                <a16:creationId xmlns:a16="http://schemas.microsoft.com/office/drawing/2014/main" id="{018325BB-5414-2D36-DBC0-2E80895B747C}"/>
              </a:ext>
            </a:extLst>
          </p:cNvPr>
          <p:cNvPicPr>
            <a:picLocks noChangeAspect="1"/>
          </p:cNvPicPr>
          <p:nvPr/>
        </p:nvPicPr>
        <p:blipFill>
          <a:blip r:embed="rId5"/>
          <a:stretch>
            <a:fillRect/>
          </a:stretch>
        </p:blipFill>
        <p:spPr>
          <a:xfrm>
            <a:off x="6719333" y="2633353"/>
            <a:ext cx="5043494" cy="3386754"/>
          </a:xfrm>
          <a:prstGeom prst="rect">
            <a:avLst/>
          </a:prstGeom>
        </p:spPr>
      </p:pic>
      <p:sp>
        <p:nvSpPr>
          <p:cNvPr id="7" name="標題 3">
            <a:extLst>
              <a:ext uri="{FF2B5EF4-FFF2-40B4-BE49-F238E27FC236}">
                <a16:creationId xmlns:a16="http://schemas.microsoft.com/office/drawing/2014/main" id="{DBCC086C-05C1-7984-DAB1-B9FDA5550043}"/>
              </a:ext>
            </a:extLst>
          </p:cNvPr>
          <p:cNvSpPr txBox="1">
            <a:spLocks/>
          </p:cNvSpPr>
          <p:nvPr/>
        </p:nvSpPr>
        <p:spPr>
          <a:xfrm>
            <a:off x="441047" y="1306830"/>
            <a:ext cx="11333655" cy="1170795"/>
          </a:xfrm>
          <a:prstGeom prst="rect">
            <a:avLst/>
          </a:prstGeom>
          <a:solidFill>
            <a:schemeClr val="accent5">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10000"/>
              </a:lnSpc>
              <a:spcBef>
                <a:spcPct val="0"/>
              </a:spcBef>
              <a:spcAft>
                <a:spcPts val="0"/>
              </a:spcAft>
              <a:buClrTx/>
              <a:buSzTx/>
              <a:buFontTx/>
              <a:buNone/>
              <a:tabLst/>
              <a:defRPr/>
            </a:pPr>
            <a:r>
              <a:rPr kumimoji="0" lang="zh-TW" altLang="en-US" sz="36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Tw Cen MT" panose="020B0602020104020603"/>
                <a:ea typeface="微軟正黑體" panose="020B0604030504040204" pitchFamily="34" charset="-120"/>
                <a:cs typeface="+mj-cs"/>
              </a:rPr>
              <a:t>盡自己最大的努力幫助國家、冒生命危險保護更多生命</a:t>
            </a:r>
          </a:p>
        </p:txBody>
      </p:sp>
      <p:sp>
        <p:nvSpPr>
          <p:cNvPr id="3" name="矩形 2">
            <a:extLst>
              <a:ext uri="{FF2B5EF4-FFF2-40B4-BE49-F238E27FC236}">
                <a16:creationId xmlns:a16="http://schemas.microsoft.com/office/drawing/2014/main" id="{88B69977-9FCC-5B57-9D2C-D5444964EE0E}"/>
              </a:ext>
            </a:extLst>
          </p:cNvPr>
          <p:cNvSpPr/>
          <p:nvPr/>
        </p:nvSpPr>
        <p:spPr>
          <a:xfrm>
            <a:off x="5292436" y="5222910"/>
            <a:ext cx="1120830" cy="210128"/>
          </a:xfrm>
          <a:prstGeom prst="rect">
            <a:avLst/>
          </a:prstGeom>
          <a:solidFill>
            <a:srgbClr val="FF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Tw Cen MT" panose="020B0602020104020603"/>
              <a:ea typeface="微軟正黑體" panose="020B0604030504040204" pitchFamily="34" charset="-120"/>
              <a:cs typeface="+mn-cs"/>
            </a:endParaRPr>
          </a:p>
        </p:txBody>
      </p:sp>
      <p:sp>
        <p:nvSpPr>
          <p:cNvPr id="6" name="矩形 5">
            <a:extLst>
              <a:ext uri="{FF2B5EF4-FFF2-40B4-BE49-F238E27FC236}">
                <a16:creationId xmlns:a16="http://schemas.microsoft.com/office/drawing/2014/main" id="{7E215C16-C5A0-B2F7-0DCA-42C9129B6658}"/>
              </a:ext>
            </a:extLst>
          </p:cNvPr>
          <p:cNvSpPr/>
          <p:nvPr/>
        </p:nvSpPr>
        <p:spPr>
          <a:xfrm>
            <a:off x="680063" y="5715918"/>
            <a:ext cx="4893994" cy="231447"/>
          </a:xfrm>
          <a:prstGeom prst="rect">
            <a:avLst/>
          </a:prstGeom>
          <a:solidFill>
            <a:srgbClr val="FF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Tw Cen MT" panose="020B0602020104020603"/>
              <a:ea typeface="微軟正黑體" panose="020B0604030504040204" pitchFamily="34" charset="-120"/>
              <a:cs typeface="+mn-cs"/>
            </a:endParaRPr>
          </a:p>
        </p:txBody>
      </p:sp>
      <p:sp>
        <p:nvSpPr>
          <p:cNvPr id="8" name="文字方塊 7">
            <a:extLst>
              <a:ext uri="{FF2B5EF4-FFF2-40B4-BE49-F238E27FC236}">
                <a16:creationId xmlns:a16="http://schemas.microsoft.com/office/drawing/2014/main" id="{80121339-DB5F-BDF8-9763-0EC01DC89594}"/>
              </a:ext>
            </a:extLst>
          </p:cNvPr>
          <p:cNvSpPr txBox="1"/>
          <p:nvPr/>
        </p:nvSpPr>
        <p:spPr>
          <a:xfrm>
            <a:off x="407888" y="5955010"/>
            <a:ext cx="11399971" cy="646331"/>
          </a:xfrm>
          <a:prstGeom prst="rect">
            <a:avLst/>
          </a:prstGeom>
          <a:solidFill>
            <a:schemeClr val="bg1">
              <a:lumMod val="9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國際社會有</a:t>
            </a:r>
            <a:r>
              <a:rPr kumimoji="0" lang="zh-TW" altLang="en-US" sz="36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捐助物資</a:t>
            </a:r>
            <a:r>
              <a:rPr kumimoji="0" lang="zh-TW" altLang="en-US" sz="36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的行動</a:t>
            </a:r>
          </a:p>
        </p:txBody>
      </p:sp>
      <p:sp>
        <p:nvSpPr>
          <p:cNvPr id="12" name="矩形 11">
            <a:extLst>
              <a:ext uri="{FF2B5EF4-FFF2-40B4-BE49-F238E27FC236}">
                <a16:creationId xmlns:a16="http://schemas.microsoft.com/office/drawing/2014/main" id="{C9F9E257-2A6A-35B9-7719-1EC91A5B15E8}"/>
              </a:ext>
            </a:extLst>
          </p:cNvPr>
          <p:cNvSpPr/>
          <p:nvPr/>
        </p:nvSpPr>
        <p:spPr>
          <a:xfrm>
            <a:off x="2049985" y="4187808"/>
            <a:ext cx="4363281" cy="210128"/>
          </a:xfrm>
          <a:prstGeom prst="rect">
            <a:avLst/>
          </a:prstGeom>
          <a:solidFill>
            <a:srgbClr val="FF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3" name="矩形 12">
            <a:extLst>
              <a:ext uri="{FF2B5EF4-FFF2-40B4-BE49-F238E27FC236}">
                <a16:creationId xmlns:a16="http://schemas.microsoft.com/office/drawing/2014/main" id="{9E1A6A11-617A-3CC9-522A-D11369BBB770}"/>
              </a:ext>
            </a:extLst>
          </p:cNvPr>
          <p:cNvSpPr/>
          <p:nvPr/>
        </p:nvSpPr>
        <p:spPr>
          <a:xfrm>
            <a:off x="679209" y="4636493"/>
            <a:ext cx="5895432" cy="210128"/>
          </a:xfrm>
          <a:prstGeom prst="rect">
            <a:avLst/>
          </a:prstGeom>
          <a:solidFill>
            <a:srgbClr val="FF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ustDataLst>
      <p:tags r:id="rId1"/>
    </p:custDataLst>
    <p:extLst>
      <p:ext uri="{BB962C8B-B14F-4D97-AF65-F5344CB8AC3E}">
        <p14:creationId xmlns:p14="http://schemas.microsoft.com/office/powerpoint/2010/main" val="273992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a:extLst>
              <a:ext uri="{FF2B5EF4-FFF2-40B4-BE49-F238E27FC236}">
                <a16:creationId xmlns:a16="http://schemas.microsoft.com/office/drawing/2014/main" id="{C34BFCE5-EB6E-8358-663A-D904728D714E}"/>
              </a:ext>
            </a:extLst>
          </p:cNvPr>
          <p:cNvPicPr>
            <a:picLocks noChangeAspect="1"/>
          </p:cNvPicPr>
          <p:nvPr/>
        </p:nvPicPr>
        <p:blipFill>
          <a:blip r:embed="rId4"/>
          <a:stretch>
            <a:fillRect/>
          </a:stretch>
        </p:blipFill>
        <p:spPr>
          <a:xfrm>
            <a:off x="0" y="-61175"/>
            <a:ext cx="12192000" cy="1717355"/>
          </a:xfrm>
          <a:prstGeom prst="rect">
            <a:avLst/>
          </a:prstGeom>
        </p:spPr>
      </p:pic>
      <p:sp>
        <p:nvSpPr>
          <p:cNvPr id="4" name="標題 3">
            <a:extLst>
              <a:ext uri="{FF2B5EF4-FFF2-40B4-BE49-F238E27FC236}">
                <a16:creationId xmlns:a16="http://schemas.microsoft.com/office/drawing/2014/main" id="{E96EB139-3417-357C-069D-AC0F88E0670C}"/>
              </a:ext>
            </a:extLst>
          </p:cNvPr>
          <p:cNvSpPr>
            <a:spLocks noGrp="1"/>
          </p:cNvSpPr>
          <p:nvPr>
            <p:ph type="title"/>
          </p:nvPr>
        </p:nvSpPr>
        <p:spPr/>
        <p:txBody>
          <a:bodyPr>
            <a:normAutofit/>
          </a:bodyPr>
          <a:lstStyle/>
          <a:p>
            <a:r>
              <a:rPr lang="zh-TW" altLang="en-US" sz="6000" b="1" dirty="0"/>
              <a:t>實質內涵</a:t>
            </a:r>
          </a:p>
        </p:txBody>
      </p:sp>
      <p:graphicFrame>
        <p:nvGraphicFramePr>
          <p:cNvPr id="1034" name="內容版面配置區 4">
            <a:extLst>
              <a:ext uri="{FF2B5EF4-FFF2-40B4-BE49-F238E27FC236}">
                <a16:creationId xmlns:a16="http://schemas.microsoft.com/office/drawing/2014/main" id="{13E94572-7F99-4C43-5703-CD06204F524A}"/>
              </a:ext>
            </a:extLst>
          </p:cNvPr>
          <p:cNvGraphicFramePr>
            <a:graphicFrameLocks noGrp="1"/>
          </p:cNvGraphicFramePr>
          <p:nvPr>
            <p:ph idx="1"/>
            <p:extLst>
              <p:ext uri="{D42A27DB-BD31-4B8C-83A1-F6EECF244321}">
                <p14:modId xmlns:p14="http://schemas.microsoft.com/office/powerpoint/2010/main" val="1813400417"/>
              </p:ext>
            </p:extLst>
          </p:nvPr>
        </p:nvGraphicFramePr>
        <p:xfrm>
          <a:off x="585406" y="1912185"/>
          <a:ext cx="11206022" cy="418349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Picture 2" descr="飛んでいる白い鳩の群れのイラスト">
            <a:extLst>
              <a:ext uri="{FF2B5EF4-FFF2-40B4-BE49-F238E27FC236}">
                <a16:creationId xmlns:a16="http://schemas.microsoft.com/office/drawing/2014/main" id="{7DD5A8EF-6474-8A12-4CA0-2A840B3E975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47384" y="68255"/>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オリーブの枝をくわえた鳩のイラスト">
            <a:extLst>
              <a:ext uri="{FF2B5EF4-FFF2-40B4-BE49-F238E27FC236}">
                <a16:creationId xmlns:a16="http://schemas.microsoft.com/office/drawing/2014/main" id="{08D8CCD1-964E-6905-2531-08ECCE7920F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0388">
            <a:off x="9432590" y="133168"/>
            <a:ext cx="556834" cy="58003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79125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B822DC03-049E-CC98-311D-D7771AC2E283}"/>
              </a:ext>
            </a:extLst>
          </p:cNvPr>
          <p:cNvPicPr>
            <a:picLocks noChangeAspect="1"/>
          </p:cNvPicPr>
          <p:nvPr/>
        </p:nvPicPr>
        <p:blipFill>
          <a:blip r:embed="rId4"/>
          <a:stretch>
            <a:fillRect/>
          </a:stretch>
        </p:blipFill>
        <p:spPr>
          <a:xfrm>
            <a:off x="7760447" y="1236792"/>
            <a:ext cx="3502616" cy="5641756"/>
          </a:xfrm>
          <a:prstGeom prst="rect">
            <a:avLst/>
          </a:prstGeom>
          <a:ln>
            <a:solidFill>
              <a:schemeClr val="bg1">
                <a:lumMod val="75000"/>
              </a:schemeClr>
            </a:solidFill>
          </a:ln>
        </p:spPr>
      </p:pic>
      <p:sp>
        <p:nvSpPr>
          <p:cNvPr id="6" name="標題 5">
            <a:extLst>
              <a:ext uri="{FF2B5EF4-FFF2-40B4-BE49-F238E27FC236}">
                <a16:creationId xmlns:a16="http://schemas.microsoft.com/office/drawing/2014/main" id="{6198C9CD-29AE-A0C4-773F-19393237613E}"/>
              </a:ext>
            </a:extLst>
          </p:cNvPr>
          <p:cNvSpPr>
            <a:spLocks noGrp="1"/>
          </p:cNvSpPr>
          <p:nvPr>
            <p:ph type="title"/>
          </p:nvPr>
        </p:nvSpPr>
        <p:spPr/>
        <p:txBody>
          <a:bodyPr/>
          <a:lstStyle/>
          <a:p>
            <a:r>
              <a:rPr lang="zh-TW" altLang="en-US" dirty="0"/>
              <a:t>留下還是離開？我們來看看他們的故事</a:t>
            </a:r>
          </a:p>
        </p:txBody>
      </p:sp>
      <p:sp>
        <p:nvSpPr>
          <p:cNvPr id="7" name="內容版面配置區 6">
            <a:extLst>
              <a:ext uri="{FF2B5EF4-FFF2-40B4-BE49-F238E27FC236}">
                <a16:creationId xmlns:a16="http://schemas.microsoft.com/office/drawing/2014/main" id="{40A44A4A-D4F3-66A5-62B8-8BC38A8FCE48}"/>
              </a:ext>
            </a:extLst>
          </p:cNvPr>
          <p:cNvSpPr>
            <a:spLocks noGrp="1"/>
          </p:cNvSpPr>
          <p:nvPr>
            <p:ph sz="half" idx="1"/>
          </p:nvPr>
        </p:nvSpPr>
        <p:spPr>
          <a:xfrm>
            <a:off x="812344" y="1744258"/>
            <a:ext cx="7164269" cy="5255795"/>
          </a:xfrm>
        </p:spPr>
        <p:txBody>
          <a:bodyPr>
            <a:normAutofit fontScale="32500" lnSpcReduction="20000"/>
          </a:bodyPr>
          <a:lstStyle/>
          <a:p>
            <a:pPr marL="0" indent="0">
              <a:lnSpc>
                <a:spcPct val="110000"/>
              </a:lnSpc>
              <a:spcBef>
                <a:spcPts val="0"/>
              </a:spcBef>
              <a:buNone/>
            </a:pPr>
            <a:r>
              <a:rPr lang="zh-TW" altLang="en-US" sz="9800" b="1" dirty="0"/>
              <a:t>分組閱讀與討論：</a:t>
            </a:r>
            <a:endParaRPr lang="en-US" altLang="zh-TW" sz="9800" dirty="0"/>
          </a:p>
          <a:p>
            <a:pPr marL="0" indent="0">
              <a:lnSpc>
                <a:spcPct val="110000"/>
              </a:lnSpc>
              <a:spcBef>
                <a:spcPts val="0"/>
              </a:spcBef>
              <a:buNone/>
            </a:pPr>
            <a:endParaRPr lang="en-US" altLang="zh-TW" sz="1600" b="1" dirty="0"/>
          </a:p>
          <a:p>
            <a:pPr marL="357188" indent="-357188">
              <a:lnSpc>
                <a:spcPct val="120000"/>
              </a:lnSpc>
              <a:spcBef>
                <a:spcPts val="0"/>
              </a:spcBef>
              <a:buNone/>
            </a:pPr>
            <a:r>
              <a:rPr lang="en-US" altLang="zh-TW" sz="7400" b="1" dirty="0"/>
              <a:t>1.</a:t>
            </a:r>
            <a:r>
              <a:rPr lang="zh-TW" altLang="en-US" sz="7400" b="1" dirty="0"/>
              <a:t>發下文本與學習單</a:t>
            </a:r>
            <a:r>
              <a:rPr lang="zh-TW" altLang="en-US" sz="7400" dirty="0"/>
              <a:t>：</a:t>
            </a:r>
            <a:endParaRPr lang="en-US" altLang="zh-TW" sz="7400" dirty="0"/>
          </a:p>
          <a:p>
            <a:pPr marL="357188" indent="-357188">
              <a:lnSpc>
                <a:spcPct val="120000"/>
              </a:lnSpc>
              <a:spcBef>
                <a:spcPts val="0"/>
              </a:spcBef>
              <a:buNone/>
            </a:pPr>
            <a:r>
              <a:rPr lang="zh-TW" altLang="en-US" sz="7400" dirty="0"/>
              <a:t>   每人一份文本，各組一張學習單。</a:t>
            </a:r>
            <a:endParaRPr lang="en-US" altLang="zh-TW" sz="7400" dirty="0"/>
          </a:p>
          <a:p>
            <a:pPr marL="357188" indent="-357188">
              <a:lnSpc>
                <a:spcPct val="120000"/>
              </a:lnSpc>
              <a:spcBef>
                <a:spcPts val="0"/>
              </a:spcBef>
              <a:buNone/>
            </a:pPr>
            <a:r>
              <a:rPr lang="en-US" altLang="zh-TW" sz="7400" b="1" dirty="0"/>
              <a:t>2.</a:t>
            </a:r>
            <a:r>
              <a:rPr lang="zh-TW" altLang="en-US" sz="7400" b="1" dirty="0"/>
              <a:t>閱讀文本。</a:t>
            </a:r>
            <a:endParaRPr lang="en-US" altLang="zh-TW" sz="7400" b="1" dirty="0"/>
          </a:p>
          <a:p>
            <a:pPr marL="357188" indent="-92075">
              <a:lnSpc>
                <a:spcPct val="120000"/>
              </a:lnSpc>
              <a:spcBef>
                <a:spcPts val="0"/>
              </a:spcBef>
              <a:buNone/>
            </a:pPr>
            <a:r>
              <a:rPr lang="zh-TW" altLang="en-US" sz="7400" dirty="0"/>
              <a:t>第一二組看文本</a:t>
            </a:r>
            <a:r>
              <a:rPr lang="en-US" altLang="zh-TW" sz="7400" dirty="0"/>
              <a:t>-</a:t>
            </a:r>
            <a:r>
              <a:rPr lang="zh-TW" altLang="en-US" sz="7400" dirty="0"/>
              <a:t>離開：</a:t>
            </a:r>
            <a:r>
              <a:rPr lang="zh-TW" altLang="en-US" sz="7400" u="sng" dirty="0"/>
              <a:t>索菲亞</a:t>
            </a:r>
            <a:r>
              <a:rPr lang="zh-TW" altLang="en-US" sz="7400" dirty="0"/>
              <a:t>故事。</a:t>
            </a:r>
            <a:endParaRPr lang="en-US" altLang="zh-TW" sz="7400" dirty="0"/>
          </a:p>
          <a:p>
            <a:pPr marL="357188" indent="-92075">
              <a:lnSpc>
                <a:spcPct val="120000"/>
              </a:lnSpc>
              <a:spcBef>
                <a:spcPts val="0"/>
              </a:spcBef>
              <a:buNone/>
            </a:pPr>
            <a:r>
              <a:rPr lang="zh-TW" altLang="en-US" sz="7400" dirty="0"/>
              <a:t>第三四組看文本</a:t>
            </a:r>
            <a:r>
              <a:rPr lang="en-US" altLang="zh-TW" sz="7400" dirty="0"/>
              <a:t>-</a:t>
            </a:r>
            <a:r>
              <a:rPr lang="zh-TW" altLang="en-US" sz="7400" dirty="0"/>
              <a:t>留下：</a:t>
            </a:r>
            <a:r>
              <a:rPr lang="zh-TW" altLang="en-US" sz="7400" u="sng" dirty="0"/>
              <a:t>安娜</a:t>
            </a:r>
            <a:r>
              <a:rPr lang="zh-TW" altLang="en-US" sz="7400" dirty="0"/>
              <a:t>故事。</a:t>
            </a:r>
            <a:endParaRPr lang="en-US" altLang="zh-TW" sz="7400" dirty="0"/>
          </a:p>
          <a:p>
            <a:pPr marL="357188" indent="-92075">
              <a:lnSpc>
                <a:spcPct val="120000"/>
              </a:lnSpc>
              <a:spcBef>
                <a:spcPts val="0"/>
              </a:spcBef>
              <a:buNone/>
            </a:pPr>
            <a:r>
              <a:rPr lang="zh-TW" altLang="en-US" sz="7400" dirty="0"/>
              <a:t>可</a:t>
            </a:r>
            <a:r>
              <a:rPr lang="zh-TW" altLang="en-US" sz="7400" b="1" dirty="0"/>
              <a:t>畫線關鍵字詞</a:t>
            </a:r>
            <a:r>
              <a:rPr lang="zh-TW" altLang="en-US" sz="7400" dirty="0"/>
              <a:t>和摘要。</a:t>
            </a:r>
            <a:endParaRPr lang="en-US" altLang="zh-TW" sz="7400" dirty="0"/>
          </a:p>
          <a:p>
            <a:pPr marL="355600" marR="0" lvl="0" indent="-35560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TW" sz="74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3.</a:t>
            </a:r>
            <a:r>
              <a:rPr kumimoji="0" lang="zh-TW" altLang="en-US" sz="74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進行小組討論，回答下列問題</a:t>
            </a:r>
            <a:r>
              <a:rPr kumimoji="0" lang="zh-TW" altLang="en-US" sz="74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a:t>
            </a:r>
            <a:endParaRPr kumimoji="0" lang="en-US" altLang="zh-TW" sz="74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endParaRPr>
          </a:p>
          <a:p>
            <a:pPr marL="457200" marR="0" lvl="1"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TW" sz="74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Q1.</a:t>
            </a:r>
            <a:r>
              <a:rPr kumimoji="0" lang="zh-TW" altLang="en-US" sz="74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分析主角可能面臨哪些人權侵害？</a:t>
            </a:r>
            <a:endParaRPr kumimoji="0" lang="en-US" altLang="zh-TW" sz="74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endParaRPr>
          </a:p>
          <a:p>
            <a:pPr marL="457200" marR="0" lvl="1"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TW" sz="74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Q2.</a:t>
            </a:r>
            <a:r>
              <a:rPr kumimoji="0" lang="zh-TW" altLang="en-US" sz="74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文本裡提到國際社會有哪些行動？</a:t>
            </a:r>
            <a:endParaRPr kumimoji="0" lang="en-US" altLang="zh-TW" sz="74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endParaRPr>
          </a:p>
          <a:p>
            <a:pPr marL="457200" marR="0" lvl="1"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TW" sz="74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Q3.</a:t>
            </a:r>
            <a:r>
              <a:rPr kumimoji="0" lang="zh-TW" altLang="en-US" sz="74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說說看，國家、組織、個人還可以做什麼？</a:t>
            </a:r>
          </a:p>
          <a:p>
            <a:pPr marL="265113" marR="0" lvl="0" indent="-265113"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TW" sz="74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4.</a:t>
            </a:r>
            <a:r>
              <a:rPr kumimoji="0" lang="zh-TW" altLang="en-US" sz="74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完成分組學習單。各組推派代表</a:t>
            </a:r>
            <a:r>
              <a:rPr kumimoji="0" lang="zh-TW" altLang="en-US" sz="74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，向全班</a:t>
            </a:r>
            <a:r>
              <a:rPr kumimoji="0" lang="zh-TW" altLang="en-US" sz="74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說明</a:t>
            </a:r>
            <a:r>
              <a:rPr kumimoji="0" lang="zh-TW" altLang="en-US" sz="74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a:t>
            </a:r>
            <a:endParaRPr kumimoji="0" lang="en-US" altLang="zh-TW" sz="74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endParaRPr>
          </a:p>
          <a:p>
            <a:pPr marL="265113" marR="0" lvl="0" indent="-265113"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ltLang="zh-TW" sz="7400" dirty="0">
                <a:solidFill>
                  <a:prstClr val="black"/>
                </a:solidFill>
                <a:latin typeface="Tw Cen MT" panose="020B0602020104020603"/>
                <a:ea typeface="微軟正黑體" panose="020B0604030504040204" pitchFamily="34" charset="-120"/>
              </a:rPr>
              <a:t>5.</a:t>
            </a:r>
            <a:r>
              <a:rPr lang="zh-TW" altLang="en-US" sz="7400" dirty="0">
                <a:solidFill>
                  <a:prstClr val="black"/>
                </a:solidFill>
                <a:latin typeface="Tw Cen MT" panose="020B0602020104020603"/>
                <a:ea typeface="微軟正黑體" panose="020B0604030504040204" pitchFamily="34" charset="-120"/>
              </a:rPr>
              <a:t>教師補充說明。</a:t>
            </a:r>
            <a:endParaRPr kumimoji="0" lang="zh-TW" altLang="en-US" sz="74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endParaRPr>
          </a:p>
        </p:txBody>
      </p:sp>
      <p:sp>
        <p:nvSpPr>
          <p:cNvPr id="2" name="矩形 1">
            <a:extLst>
              <a:ext uri="{FF2B5EF4-FFF2-40B4-BE49-F238E27FC236}">
                <a16:creationId xmlns:a16="http://schemas.microsoft.com/office/drawing/2014/main" id="{9CD057BB-D092-7881-09BB-40D1BA18313A}"/>
              </a:ext>
            </a:extLst>
          </p:cNvPr>
          <p:cNvSpPr/>
          <p:nvPr/>
        </p:nvSpPr>
        <p:spPr>
          <a:xfrm>
            <a:off x="7672783" y="1491916"/>
            <a:ext cx="3648933" cy="255069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ustDataLst>
      <p:tags r:id="rId1"/>
    </p:custDataLst>
    <p:extLst>
      <p:ext uri="{BB962C8B-B14F-4D97-AF65-F5344CB8AC3E}">
        <p14:creationId xmlns:p14="http://schemas.microsoft.com/office/powerpoint/2010/main" val="910574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D04310CA-5344-0031-591E-CCCB71D914C5}"/>
              </a:ext>
            </a:extLst>
          </p:cNvPr>
          <p:cNvPicPr>
            <a:picLocks noChangeAspect="1"/>
          </p:cNvPicPr>
          <p:nvPr/>
        </p:nvPicPr>
        <p:blipFill>
          <a:blip r:embed="rId3"/>
          <a:stretch>
            <a:fillRect/>
          </a:stretch>
        </p:blipFill>
        <p:spPr>
          <a:xfrm>
            <a:off x="7760447" y="6107769"/>
            <a:ext cx="2293335" cy="881489"/>
          </a:xfrm>
          <a:prstGeom prst="rect">
            <a:avLst/>
          </a:prstGeom>
        </p:spPr>
      </p:pic>
      <p:pic>
        <p:nvPicPr>
          <p:cNvPr id="4" name="圖片 3">
            <a:extLst>
              <a:ext uri="{FF2B5EF4-FFF2-40B4-BE49-F238E27FC236}">
                <a16:creationId xmlns:a16="http://schemas.microsoft.com/office/drawing/2014/main" id="{F3E83248-57C5-EDCA-586D-2AA19517EEF8}"/>
              </a:ext>
            </a:extLst>
          </p:cNvPr>
          <p:cNvPicPr>
            <a:picLocks noChangeAspect="1"/>
          </p:cNvPicPr>
          <p:nvPr/>
        </p:nvPicPr>
        <p:blipFill>
          <a:blip r:embed="rId3"/>
          <a:stretch>
            <a:fillRect/>
          </a:stretch>
        </p:blipFill>
        <p:spPr>
          <a:xfrm>
            <a:off x="9972556" y="6107770"/>
            <a:ext cx="2293335" cy="881489"/>
          </a:xfrm>
          <a:prstGeom prst="rect">
            <a:avLst/>
          </a:prstGeom>
        </p:spPr>
      </p:pic>
      <p:sp>
        <p:nvSpPr>
          <p:cNvPr id="7" name="標題 2">
            <a:extLst>
              <a:ext uri="{FF2B5EF4-FFF2-40B4-BE49-F238E27FC236}">
                <a16:creationId xmlns:a16="http://schemas.microsoft.com/office/drawing/2014/main" id="{8D5B353E-FE88-F91F-7A70-0512FFA353DD}"/>
              </a:ext>
            </a:extLst>
          </p:cNvPr>
          <p:cNvSpPr txBox="1">
            <a:spLocks/>
          </p:cNvSpPr>
          <p:nvPr/>
        </p:nvSpPr>
        <p:spPr>
          <a:xfrm>
            <a:off x="665445" y="2207466"/>
            <a:ext cx="10938726" cy="1648917"/>
          </a:xfrm>
          <a:prstGeom prst="rect">
            <a:avLst/>
          </a:prstGeom>
          <a:solidFill>
            <a:schemeClr val="accent5">
              <a:lumMod val="20000"/>
              <a:lumOff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zh-TW" altLang="en-US" sz="4800" b="1" dirty="0">
                <a:solidFill>
                  <a:srgbClr val="FFC000"/>
                </a:solidFill>
                <a:effectLst>
                  <a:outerShdw blurRad="38100" dist="38100" dir="2700000" algn="tl">
                    <a:srgbClr val="000000">
                      <a:alpha val="43137"/>
                    </a:srgbClr>
                  </a:outerShdw>
                </a:effectLst>
              </a:rPr>
              <a:t>主角可能面臨哪些人權侵害？</a:t>
            </a:r>
          </a:p>
        </p:txBody>
      </p:sp>
      <p:grpSp>
        <p:nvGrpSpPr>
          <p:cNvPr id="2" name="群組 1">
            <a:extLst>
              <a:ext uri="{FF2B5EF4-FFF2-40B4-BE49-F238E27FC236}">
                <a16:creationId xmlns:a16="http://schemas.microsoft.com/office/drawing/2014/main" id="{71889212-4BF1-F4ED-E086-689C0FFBE9CA}"/>
              </a:ext>
            </a:extLst>
          </p:cNvPr>
          <p:cNvGrpSpPr/>
          <p:nvPr/>
        </p:nvGrpSpPr>
        <p:grpSpPr>
          <a:xfrm>
            <a:off x="91440" y="91225"/>
            <a:ext cx="12192000" cy="1717355"/>
            <a:chOff x="152400" y="91225"/>
            <a:chExt cx="12192000" cy="1717355"/>
          </a:xfrm>
        </p:grpSpPr>
        <p:pic>
          <p:nvPicPr>
            <p:cNvPr id="5" name="圖片 4">
              <a:extLst>
                <a:ext uri="{FF2B5EF4-FFF2-40B4-BE49-F238E27FC236}">
                  <a16:creationId xmlns:a16="http://schemas.microsoft.com/office/drawing/2014/main" id="{94AC0B4B-8DAA-703D-C571-7E478261FDB3}"/>
                </a:ext>
              </a:extLst>
            </p:cNvPr>
            <p:cNvPicPr>
              <a:picLocks noChangeAspect="1"/>
            </p:cNvPicPr>
            <p:nvPr/>
          </p:nvPicPr>
          <p:blipFill>
            <a:blip r:embed="rId4"/>
            <a:stretch>
              <a:fillRect/>
            </a:stretch>
          </p:blipFill>
          <p:spPr>
            <a:xfrm>
              <a:off x="152400" y="91225"/>
              <a:ext cx="12192000" cy="1717355"/>
            </a:xfrm>
            <a:prstGeom prst="rect">
              <a:avLst/>
            </a:prstGeom>
          </p:spPr>
        </p:pic>
        <p:grpSp>
          <p:nvGrpSpPr>
            <p:cNvPr id="6" name="群組 5">
              <a:extLst>
                <a:ext uri="{FF2B5EF4-FFF2-40B4-BE49-F238E27FC236}">
                  <a16:creationId xmlns:a16="http://schemas.microsoft.com/office/drawing/2014/main" id="{9024DAE0-C174-16E8-1F0D-903F63718791}"/>
                </a:ext>
              </a:extLst>
            </p:cNvPr>
            <p:cNvGrpSpPr/>
            <p:nvPr/>
          </p:nvGrpSpPr>
          <p:grpSpPr>
            <a:xfrm>
              <a:off x="9940629" y="187056"/>
              <a:ext cx="1932714" cy="1486406"/>
              <a:chOff x="9432590" y="68255"/>
              <a:chExt cx="2229294" cy="1714500"/>
            </a:xfrm>
          </p:grpSpPr>
          <p:pic>
            <p:nvPicPr>
              <p:cNvPr id="8" name="Picture 2" descr="飛んでいる白い鳩の群れのイラスト">
                <a:extLst>
                  <a:ext uri="{FF2B5EF4-FFF2-40B4-BE49-F238E27FC236}">
                    <a16:creationId xmlns:a16="http://schemas.microsoft.com/office/drawing/2014/main" id="{EB1FAAF3-3654-A5C1-712E-E9404DDDF7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47384" y="68255"/>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オリーブの枝をくわえた鳩のイラスト">
                <a:extLst>
                  <a:ext uri="{FF2B5EF4-FFF2-40B4-BE49-F238E27FC236}">
                    <a16:creationId xmlns:a16="http://schemas.microsoft.com/office/drawing/2014/main" id="{CFA42EE3-882C-039D-4632-2D95D830D2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0388">
                <a:off x="9432590" y="133168"/>
                <a:ext cx="556834" cy="580035"/>
              </a:xfrm>
              <a:prstGeom prst="rect">
                <a:avLst/>
              </a:prstGeom>
              <a:noFill/>
              <a:extLst>
                <a:ext uri="{909E8E84-426E-40DD-AFC4-6F175D3DCCD1}">
                  <a14:hiddenFill xmlns:a14="http://schemas.microsoft.com/office/drawing/2010/main">
                    <a:solidFill>
                      <a:srgbClr val="FFFFFF"/>
                    </a:solidFill>
                  </a14:hiddenFill>
                </a:ext>
              </a:extLst>
            </p:spPr>
          </p:pic>
        </p:grpSp>
      </p:grpSp>
    </p:spTree>
    <p:custDataLst>
      <p:tags r:id="rId1"/>
    </p:custDataLst>
    <p:extLst>
      <p:ext uri="{BB962C8B-B14F-4D97-AF65-F5344CB8AC3E}">
        <p14:creationId xmlns:p14="http://schemas.microsoft.com/office/powerpoint/2010/main" val="3559436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a:extLst>
              <a:ext uri="{FF2B5EF4-FFF2-40B4-BE49-F238E27FC236}">
                <a16:creationId xmlns:a16="http://schemas.microsoft.com/office/drawing/2014/main" id="{E285CFC7-F4D3-4D13-3FF4-726A0644CD9B}"/>
              </a:ext>
            </a:extLst>
          </p:cNvPr>
          <p:cNvGrpSpPr/>
          <p:nvPr/>
        </p:nvGrpSpPr>
        <p:grpSpPr>
          <a:xfrm>
            <a:off x="-42718" y="-18305"/>
            <a:ext cx="12192000" cy="1843930"/>
            <a:chOff x="0" y="-61175"/>
            <a:chExt cx="12192000" cy="1843930"/>
          </a:xfrm>
        </p:grpSpPr>
        <p:pic>
          <p:nvPicPr>
            <p:cNvPr id="2" name="圖片 1">
              <a:extLst>
                <a:ext uri="{FF2B5EF4-FFF2-40B4-BE49-F238E27FC236}">
                  <a16:creationId xmlns:a16="http://schemas.microsoft.com/office/drawing/2014/main" id="{AE0B6FBB-2DD6-F8A8-D5BA-33C015023D60}"/>
                </a:ext>
              </a:extLst>
            </p:cNvPr>
            <p:cNvPicPr>
              <a:picLocks noChangeAspect="1"/>
            </p:cNvPicPr>
            <p:nvPr/>
          </p:nvPicPr>
          <p:blipFill>
            <a:blip r:embed="rId4"/>
            <a:stretch>
              <a:fillRect/>
            </a:stretch>
          </p:blipFill>
          <p:spPr>
            <a:xfrm>
              <a:off x="0" y="-61175"/>
              <a:ext cx="12192000" cy="1717355"/>
            </a:xfrm>
            <a:prstGeom prst="rect">
              <a:avLst/>
            </a:prstGeom>
          </p:spPr>
        </p:pic>
        <p:pic>
          <p:nvPicPr>
            <p:cNvPr id="7" name="Picture 2" descr="飛んでいる白い鳩の群れのイラスト">
              <a:extLst>
                <a:ext uri="{FF2B5EF4-FFF2-40B4-BE49-F238E27FC236}">
                  <a16:creationId xmlns:a16="http://schemas.microsoft.com/office/drawing/2014/main" id="{35DF57EC-FF1A-22D2-B303-8D6B93F24E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47384" y="68255"/>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オリーブの枝をくわえた鳩のイラスト">
              <a:extLst>
                <a:ext uri="{FF2B5EF4-FFF2-40B4-BE49-F238E27FC236}">
                  <a16:creationId xmlns:a16="http://schemas.microsoft.com/office/drawing/2014/main" id="{14CA8F35-2595-2844-D95F-E42F5B26A0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0388">
              <a:off x="9432590" y="133168"/>
              <a:ext cx="556834" cy="580035"/>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標題 5">
            <a:extLst>
              <a:ext uri="{FF2B5EF4-FFF2-40B4-BE49-F238E27FC236}">
                <a16:creationId xmlns:a16="http://schemas.microsoft.com/office/drawing/2014/main" id="{6198C9CD-29AE-A0C4-773F-19393237613E}"/>
              </a:ext>
            </a:extLst>
          </p:cNvPr>
          <p:cNvSpPr>
            <a:spLocks noGrp="1"/>
          </p:cNvSpPr>
          <p:nvPr>
            <p:ph type="title"/>
          </p:nvPr>
        </p:nvSpPr>
        <p:spPr/>
        <p:txBody>
          <a:bodyPr/>
          <a:lstStyle/>
          <a:p>
            <a:r>
              <a:rPr lang="en-US" altLang="zh-TW" sz="4400" dirty="0"/>
              <a:t>Q1.</a:t>
            </a:r>
            <a:r>
              <a:rPr lang="zh-TW" altLang="en-US" dirty="0"/>
              <a:t>主角可能面臨哪些人權侵害？</a:t>
            </a:r>
          </a:p>
        </p:txBody>
      </p:sp>
      <p:sp>
        <p:nvSpPr>
          <p:cNvPr id="4" name="內容版面配置區 3">
            <a:extLst>
              <a:ext uri="{FF2B5EF4-FFF2-40B4-BE49-F238E27FC236}">
                <a16:creationId xmlns:a16="http://schemas.microsoft.com/office/drawing/2014/main" id="{83AC4EC8-252F-EB9C-436A-9CA0077A0F4B}"/>
              </a:ext>
            </a:extLst>
          </p:cNvPr>
          <p:cNvSpPr>
            <a:spLocks noGrp="1"/>
          </p:cNvSpPr>
          <p:nvPr>
            <p:ph sz="half" idx="1"/>
          </p:nvPr>
        </p:nvSpPr>
        <p:spPr>
          <a:xfrm>
            <a:off x="838200" y="1825625"/>
            <a:ext cx="10430164" cy="692974"/>
          </a:xfrm>
        </p:spPr>
        <p:txBody>
          <a:bodyPr>
            <a:normAutofit lnSpcReduction="10000"/>
          </a:bodyPr>
          <a:lstStyle/>
          <a:p>
            <a:pPr>
              <a:lnSpc>
                <a:spcPct val="120000"/>
              </a:lnSpc>
              <a:spcBef>
                <a:spcPts val="0"/>
              </a:spcBef>
            </a:pPr>
            <a:r>
              <a:rPr lang="zh-TW" altLang="en-US" sz="3600" b="1" u="sng" dirty="0"/>
              <a:t>索菲亞</a:t>
            </a:r>
            <a:r>
              <a:rPr lang="zh-TW" altLang="en-US" sz="3600" b="1" dirty="0"/>
              <a:t>受到的人權侵害</a:t>
            </a:r>
            <a:r>
              <a:rPr lang="en-US" altLang="zh-TW" sz="3600" b="1" dirty="0"/>
              <a:t>(</a:t>
            </a:r>
            <a:r>
              <a:rPr lang="zh-TW" altLang="en-US" sz="3600" dirty="0"/>
              <a:t>參考答案</a:t>
            </a:r>
            <a:r>
              <a:rPr lang="en-US" altLang="zh-TW" sz="3600" dirty="0"/>
              <a:t>)</a:t>
            </a:r>
            <a:r>
              <a:rPr lang="zh-TW" altLang="en-US" sz="3600" dirty="0"/>
              <a:t>：</a:t>
            </a:r>
            <a:endParaRPr lang="en-US" altLang="zh-TW" sz="3600" dirty="0"/>
          </a:p>
        </p:txBody>
      </p:sp>
      <p:sp>
        <p:nvSpPr>
          <p:cNvPr id="5" name="內容版面配置區 3">
            <a:extLst>
              <a:ext uri="{FF2B5EF4-FFF2-40B4-BE49-F238E27FC236}">
                <a16:creationId xmlns:a16="http://schemas.microsoft.com/office/drawing/2014/main" id="{B092AFE9-6B17-2BC8-5564-D31D478F69C4}"/>
              </a:ext>
            </a:extLst>
          </p:cNvPr>
          <p:cNvSpPr txBox="1">
            <a:spLocks/>
          </p:cNvSpPr>
          <p:nvPr/>
        </p:nvSpPr>
        <p:spPr>
          <a:xfrm>
            <a:off x="838199" y="2518599"/>
            <a:ext cx="9021417" cy="43299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spcBef>
                <a:spcPts val="0"/>
              </a:spcBef>
              <a:defRPr/>
            </a:pPr>
            <a:endParaRPr kumimoji="0" lang="en-US" altLang="zh-TW" sz="2800" b="0" i="0" u="none" strike="noStrike" kern="1200" cap="none" spc="0" normalizeH="0" baseline="0" noProof="0" dirty="0">
              <a:ln>
                <a:noFill/>
              </a:ln>
              <a:solidFill>
                <a:srgbClr val="FF0000"/>
              </a:solidFill>
              <a:effectLst/>
              <a:uLnTx/>
              <a:uFillTx/>
              <a:latin typeface="Tw Cen MT" panose="020B0602020104020603"/>
              <a:ea typeface="微軟正黑體" panose="020B0604030504040204" pitchFamily="34" charset="-120"/>
              <a:cs typeface="+mn-cs"/>
            </a:endParaRPr>
          </a:p>
        </p:txBody>
      </p:sp>
      <p:graphicFrame>
        <p:nvGraphicFramePr>
          <p:cNvPr id="3" name="表格 2">
            <a:extLst>
              <a:ext uri="{FF2B5EF4-FFF2-40B4-BE49-F238E27FC236}">
                <a16:creationId xmlns:a16="http://schemas.microsoft.com/office/drawing/2014/main" id="{7E3FF75D-002C-7A38-8015-AF28CEB2BE78}"/>
              </a:ext>
            </a:extLst>
          </p:cNvPr>
          <p:cNvGraphicFramePr>
            <a:graphicFrameLocks noGrp="1"/>
          </p:cNvGraphicFramePr>
          <p:nvPr>
            <p:extLst>
              <p:ext uri="{D42A27DB-BD31-4B8C-83A1-F6EECF244321}">
                <p14:modId xmlns:p14="http://schemas.microsoft.com/office/powerpoint/2010/main" val="367144669"/>
              </p:ext>
            </p:extLst>
          </p:nvPr>
        </p:nvGraphicFramePr>
        <p:xfrm>
          <a:off x="971684" y="2619290"/>
          <a:ext cx="9991880" cy="4145280"/>
        </p:xfrm>
        <a:graphic>
          <a:graphicData uri="http://schemas.openxmlformats.org/drawingml/2006/table">
            <a:tbl>
              <a:tblPr firstRow="1" bandRow="1">
                <a:tableStyleId>{5C22544A-7EE6-4342-B048-85BDC9FD1C3A}</a:tableStyleId>
              </a:tblPr>
              <a:tblGrid>
                <a:gridCol w="4113492">
                  <a:extLst>
                    <a:ext uri="{9D8B030D-6E8A-4147-A177-3AD203B41FA5}">
                      <a16:colId xmlns:a16="http://schemas.microsoft.com/office/drawing/2014/main" val="3220324177"/>
                    </a:ext>
                  </a:extLst>
                </a:gridCol>
                <a:gridCol w="5878388">
                  <a:extLst>
                    <a:ext uri="{9D8B030D-6E8A-4147-A177-3AD203B41FA5}">
                      <a16:colId xmlns:a16="http://schemas.microsoft.com/office/drawing/2014/main" val="999608502"/>
                    </a:ext>
                  </a:extLst>
                </a:gridCol>
              </a:tblGrid>
              <a:tr h="454710">
                <a:tc>
                  <a:txBody>
                    <a:bodyPr/>
                    <a:lstStyle/>
                    <a:p>
                      <a:r>
                        <a:rPr lang="zh-TW" altLang="en-US" sz="2800" dirty="0"/>
                        <a:t>主角的遭遇</a:t>
                      </a:r>
                    </a:p>
                  </a:txBody>
                  <a:tcPr/>
                </a:tc>
                <a:tc>
                  <a:txBody>
                    <a:bodyPr/>
                    <a:lstStyle/>
                    <a:p>
                      <a:r>
                        <a:rPr lang="zh-TW" altLang="en-US" sz="2800" b="1" dirty="0"/>
                        <a:t>主角受到的人權侵害</a:t>
                      </a:r>
                    </a:p>
                  </a:txBody>
                  <a:tcPr/>
                </a:tc>
                <a:extLst>
                  <a:ext uri="{0D108BD9-81ED-4DB2-BD59-A6C34878D82A}">
                    <a16:rowId xmlns:a16="http://schemas.microsoft.com/office/drawing/2014/main" val="1243127484"/>
                  </a:ext>
                </a:extLst>
              </a:tr>
              <a:tr h="461026">
                <a:tc>
                  <a:txBody>
                    <a:bodyPr/>
                    <a:lstStyle/>
                    <a:p>
                      <a:r>
                        <a:rPr lang="zh-TW" altLang="en-US" sz="2800" dirty="0">
                          <a:solidFill>
                            <a:schemeClr val="tx1"/>
                          </a:solidFill>
                        </a:rPr>
                        <a:t>生命受到威脅</a:t>
                      </a:r>
                    </a:p>
                  </a:txBody>
                  <a:tcPr/>
                </a:tc>
                <a:tc>
                  <a:txBody>
                    <a:bodyPr/>
                    <a:lstStyle/>
                    <a:p>
                      <a:r>
                        <a:rPr lang="en-US" altLang="zh-TW" sz="2800" b="1" dirty="0">
                          <a:solidFill>
                            <a:schemeClr val="tx1"/>
                          </a:solidFill>
                        </a:rPr>
                        <a:t>§</a:t>
                      </a:r>
                      <a:r>
                        <a:rPr kumimoji="0" lang="en-US" altLang="zh-TW" sz="2800" b="1" i="0" u="none" strike="noStrike" kern="1200" cap="none" spc="0" normalizeH="0" baseline="0" noProof="0" dirty="0">
                          <a:ln>
                            <a:noFill/>
                          </a:ln>
                          <a:solidFill>
                            <a:schemeClr val="tx1"/>
                          </a:solidFill>
                          <a:effectLst/>
                          <a:uLnTx/>
                          <a:uFillTx/>
                          <a:latin typeface="+mn-lt"/>
                          <a:ea typeface="+mn-ea"/>
                          <a:cs typeface="+mn-cs"/>
                        </a:rPr>
                        <a:t>3</a:t>
                      </a:r>
                      <a:r>
                        <a:rPr kumimoji="0" lang="zh-TW" altLang="en-US" sz="2800" b="1" i="0" u="none" strike="noStrike" kern="1200" cap="none" spc="0" normalizeH="0" baseline="0" noProof="0" dirty="0">
                          <a:ln>
                            <a:noFill/>
                          </a:ln>
                          <a:solidFill>
                            <a:schemeClr val="tx1"/>
                          </a:solidFill>
                          <a:effectLst/>
                          <a:uLnTx/>
                          <a:uFillTx/>
                          <a:latin typeface="+mn-lt"/>
                          <a:ea typeface="+mn-ea"/>
                          <a:cs typeface="+mn-cs"/>
                        </a:rPr>
                        <a:t>個人享有生命、自由、人身自由</a:t>
                      </a:r>
                      <a:endParaRPr lang="zh-TW" altLang="en-US" sz="2800" b="1" dirty="0">
                        <a:solidFill>
                          <a:schemeClr val="tx1"/>
                        </a:solidFill>
                      </a:endParaRPr>
                    </a:p>
                  </a:txBody>
                  <a:tcPr/>
                </a:tc>
                <a:extLst>
                  <a:ext uri="{0D108BD9-81ED-4DB2-BD59-A6C34878D82A}">
                    <a16:rowId xmlns:a16="http://schemas.microsoft.com/office/drawing/2014/main" val="4151821618"/>
                  </a:ext>
                </a:extLst>
              </a:tr>
              <a:tr h="461026">
                <a:tc>
                  <a:txBody>
                    <a:bodyPr/>
                    <a:lstStyle/>
                    <a:p>
                      <a:r>
                        <a:rPr lang="zh-TW" altLang="en-US" sz="2800" dirty="0">
                          <a:solidFill>
                            <a:schemeClr val="tx1"/>
                          </a:solidFill>
                        </a:rPr>
                        <a:t>住家被毀、被迫逃離</a:t>
                      </a:r>
                    </a:p>
                  </a:txBody>
                  <a:tcPr/>
                </a:tc>
                <a:tc>
                  <a:txBody>
                    <a:bodyPr/>
                    <a:lstStyle/>
                    <a:p>
                      <a:r>
                        <a:rPr lang="en-US" altLang="zh-TW" sz="2800" b="1" dirty="0">
                          <a:solidFill>
                            <a:schemeClr val="tx1"/>
                          </a:solidFill>
                        </a:rPr>
                        <a:t>§13</a:t>
                      </a:r>
                      <a:r>
                        <a:rPr lang="zh-TW" altLang="en-US" sz="2800" b="1" dirty="0">
                          <a:solidFill>
                            <a:schemeClr val="tx1"/>
                          </a:solidFill>
                        </a:rPr>
                        <a:t>人人有居住和遷徙的自由</a:t>
                      </a:r>
                    </a:p>
                  </a:txBody>
                  <a:tcPr/>
                </a:tc>
                <a:extLst>
                  <a:ext uri="{0D108BD9-81ED-4DB2-BD59-A6C34878D82A}">
                    <a16:rowId xmlns:a16="http://schemas.microsoft.com/office/drawing/2014/main" val="2953337198"/>
                  </a:ext>
                </a:extLst>
              </a:tr>
              <a:tr h="461026">
                <a:tc>
                  <a:txBody>
                    <a:bodyPr/>
                    <a:lstStyle/>
                    <a:p>
                      <a:r>
                        <a:rPr lang="zh-TW" altLang="en-US" sz="2800" dirty="0">
                          <a:solidFill>
                            <a:schemeClr val="tx1"/>
                          </a:solidFill>
                        </a:rPr>
                        <a:t>失去身分、國籍</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tx1"/>
                          </a:solidFill>
                        </a:rPr>
                        <a:t>§14</a:t>
                      </a:r>
                      <a:r>
                        <a:rPr lang="zh-TW" altLang="en-US" sz="2800" b="1" dirty="0">
                          <a:solidFill>
                            <a:schemeClr val="tx1"/>
                          </a:solidFill>
                        </a:rPr>
                        <a:t>人人有尋求庇護的權利</a:t>
                      </a:r>
                    </a:p>
                  </a:txBody>
                  <a:tcPr/>
                </a:tc>
                <a:extLst>
                  <a:ext uri="{0D108BD9-81ED-4DB2-BD59-A6C34878D82A}">
                    <a16:rowId xmlns:a16="http://schemas.microsoft.com/office/drawing/2014/main" val="3340425241"/>
                  </a:ext>
                </a:extLst>
              </a:tr>
              <a:tr h="4610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chemeClr val="tx1"/>
                          </a:solidFill>
                        </a:rPr>
                        <a:t>與家人分開</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tx1"/>
                          </a:solidFill>
                        </a:rPr>
                        <a:t>§</a:t>
                      </a:r>
                      <a:r>
                        <a:rPr kumimoji="0" lang="en-US" altLang="zh-TW" sz="2800" b="1" i="0" u="none" strike="noStrike" kern="1200" cap="none" spc="0" normalizeH="0" baseline="0" noProof="0" dirty="0">
                          <a:ln>
                            <a:noFill/>
                          </a:ln>
                          <a:solidFill>
                            <a:schemeClr val="tx1"/>
                          </a:solidFill>
                          <a:effectLst/>
                          <a:uLnTx/>
                          <a:uFillTx/>
                          <a:latin typeface="+mn-lt"/>
                          <a:ea typeface="+mn-ea"/>
                          <a:cs typeface="+mn-cs"/>
                        </a:rPr>
                        <a:t>16</a:t>
                      </a:r>
                      <a:r>
                        <a:rPr kumimoji="0" lang="zh-TW" altLang="en-US" sz="2800" b="1" i="0" u="none" strike="noStrike" kern="1200" cap="none" spc="0" normalizeH="0" baseline="0" noProof="0" dirty="0">
                          <a:ln>
                            <a:noFill/>
                          </a:ln>
                          <a:solidFill>
                            <a:schemeClr val="tx1"/>
                          </a:solidFill>
                          <a:effectLst/>
                          <a:uLnTx/>
                          <a:uFillTx/>
                          <a:latin typeface="+mn-lt"/>
                          <a:ea typeface="+mn-ea"/>
                          <a:cs typeface="+mn-cs"/>
                        </a:rPr>
                        <a:t>結婚的自由與成立家庭的權利</a:t>
                      </a:r>
                      <a:endParaRPr lang="zh-TW" altLang="en-US" sz="2800" b="1" dirty="0">
                        <a:solidFill>
                          <a:schemeClr val="tx1"/>
                        </a:solidFill>
                      </a:endParaRPr>
                    </a:p>
                  </a:txBody>
                  <a:tcPr/>
                </a:tc>
                <a:extLst>
                  <a:ext uri="{0D108BD9-81ED-4DB2-BD59-A6C34878D82A}">
                    <a16:rowId xmlns:a16="http://schemas.microsoft.com/office/drawing/2014/main" val="282984233"/>
                  </a:ext>
                </a:extLst>
              </a:tr>
              <a:tr h="461026">
                <a:tc>
                  <a:txBody>
                    <a:bodyPr/>
                    <a:lstStyle/>
                    <a:p>
                      <a:r>
                        <a:rPr lang="zh-TW" altLang="en-US" sz="2800" dirty="0">
                          <a:solidFill>
                            <a:schemeClr val="tx1"/>
                          </a:solidFill>
                        </a:rPr>
                        <a:t>財物被毀</a:t>
                      </a:r>
                    </a:p>
                  </a:txBody>
                  <a:tcPr/>
                </a:tc>
                <a:tc>
                  <a:txBody>
                    <a:bodyPr/>
                    <a:lstStyle/>
                    <a:p>
                      <a:r>
                        <a:rPr lang="en-US" altLang="zh-TW" sz="2800" b="1" dirty="0">
                          <a:solidFill>
                            <a:schemeClr val="tx1"/>
                          </a:solidFill>
                        </a:rPr>
                        <a:t>§</a:t>
                      </a:r>
                      <a:r>
                        <a:rPr kumimoji="0" lang="en-US" altLang="zh-TW" sz="2800" b="1" i="0" u="none" strike="noStrike" kern="1200" cap="none" spc="0" normalizeH="0" baseline="0" noProof="0" dirty="0">
                          <a:ln>
                            <a:noFill/>
                          </a:ln>
                          <a:solidFill>
                            <a:schemeClr val="tx1"/>
                          </a:solidFill>
                          <a:effectLst/>
                          <a:uLnTx/>
                          <a:uFillTx/>
                          <a:latin typeface="+mn-lt"/>
                          <a:ea typeface="+mn-ea"/>
                          <a:cs typeface="+mn-cs"/>
                        </a:rPr>
                        <a:t>17</a:t>
                      </a:r>
                      <a:r>
                        <a:rPr kumimoji="0" lang="zh-TW" altLang="en-US" sz="2800" b="1" i="0" u="none" strike="noStrike" kern="1200" cap="none" spc="0" normalizeH="0" baseline="0" noProof="0" dirty="0">
                          <a:ln>
                            <a:noFill/>
                          </a:ln>
                          <a:solidFill>
                            <a:schemeClr val="tx1"/>
                          </a:solidFill>
                          <a:effectLst/>
                          <a:uLnTx/>
                          <a:uFillTx/>
                          <a:latin typeface="+mn-lt"/>
                          <a:ea typeface="+mn-ea"/>
                          <a:cs typeface="+mn-cs"/>
                        </a:rPr>
                        <a:t>人人享有財產權</a:t>
                      </a:r>
                      <a:endParaRPr lang="zh-TW" altLang="en-US" sz="2800" b="1" dirty="0">
                        <a:solidFill>
                          <a:schemeClr val="tx1"/>
                        </a:solidFill>
                      </a:endParaRPr>
                    </a:p>
                  </a:txBody>
                  <a:tcPr/>
                </a:tc>
                <a:extLst>
                  <a:ext uri="{0D108BD9-81ED-4DB2-BD59-A6C34878D82A}">
                    <a16:rowId xmlns:a16="http://schemas.microsoft.com/office/drawing/2014/main" val="2430065397"/>
                  </a:ext>
                </a:extLst>
              </a:tr>
              <a:tr h="4610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chemeClr val="tx1"/>
                          </a:solidFill>
                        </a:rPr>
                        <a:t>缺乏生活保障和醫療服務</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tx1"/>
                          </a:solidFill>
                        </a:rPr>
                        <a:t>§</a:t>
                      </a:r>
                      <a:r>
                        <a:rPr kumimoji="0" lang="en-US" altLang="zh-TW" sz="2800" b="1" i="0" u="none" strike="noStrike" kern="1200" cap="none" spc="0" normalizeH="0" baseline="0" noProof="0" dirty="0">
                          <a:ln>
                            <a:noFill/>
                          </a:ln>
                          <a:solidFill>
                            <a:schemeClr val="tx1"/>
                          </a:solidFill>
                          <a:effectLst/>
                          <a:uLnTx/>
                          <a:uFillTx/>
                          <a:latin typeface="+mn-lt"/>
                          <a:ea typeface="+mn-ea"/>
                          <a:cs typeface="+mn-cs"/>
                        </a:rPr>
                        <a:t>25</a:t>
                      </a:r>
                      <a:r>
                        <a:rPr kumimoji="0" lang="zh-TW" altLang="en-US" sz="2800" b="1" i="0" u="none" strike="noStrike" kern="1200" cap="none" spc="0" normalizeH="0" baseline="0" noProof="0" dirty="0">
                          <a:ln>
                            <a:noFill/>
                          </a:ln>
                          <a:solidFill>
                            <a:schemeClr val="tx1"/>
                          </a:solidFill>
                          <a:effectLst/>
                          <a:uLnTx/>
                          <a:uFillTx/>
                          <a:latin typeface="+mn-lt"/>
                          <a:ea typeface="+mn-ea"/>
                          <a:cs typeface="+mn-cs"/>
                        </a:rPr>
                        <a:t>享有基本生活與社會保障的權利</a:t>
                      </a:r>
                      <a:endParaRPr lang="zh-TW" altLang="en-US" sz="2800" b="1" dirty="0">
                        <a:solidFill>
                          <a:schemeClr val="tx1"/>
                        </a:solidFill>
                      </a:endParaRPr>
                    </a:p>
                  </a:txBody>
                  <a:tcPr/>
                </a:tc>
                <a:extLst>
                  <a:ext uri="{0D108BD9-81ED-4DB2-BD59-A6C34878D82A}">
                    <a16:rowId xmlns:a16="http://schemas.microsoft.com/office/drawing/2014/main" val="2194860375"/>
                  </a:ext>
                </a:extLst>
              </a:tr>
              <a:tr h="4610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chemeClr val="tx1"/>
                          </a:solidFill>
                        </a:rPr>
                        <a:t>學習受到中斷</a:t>
                      </a:r>
                    </a:p>
                  </a:txBody>
                  <a:tcPr/>
                </a:tc>
                <a:tc>
                  <a:txBody>
                    <a:bodyPr/>
                    <a:lstStyle/>
                    <a:p>
                      <a:r>
                        <a:rPr lang="en-US" altLang="zh-TW" sz="2800" b="1" dirty="0">
                          <a:solidFill>
                            <a:schemeClr val="tx1"/>
                          </a:solidFill>
                        </a:rPr>
                        <a:t>§</a:t>
                      </a:r>
                      <a:r>
                        <a:rPr kumimoji="0" lang="en-US" altLang="zh-TW" sz="2800" b="1" i="0" u="none" strike="noStrike" kern="1200" cap="none" spc="0" normalizeH="0" baseline="0" noProof="0" dirty="0">
                          <a:ln>
                            <a:noFill/>
                          </a:ln>
                          <a:solidFill>
                            <a:schemeClr val="tx1"/>
                          </a:solidFill>
                          <a:effectLst/>
                          <a:uLnTx/>
                          <a:uFillTx/>
                          <a:latin typeface="+mn-lt"/>
                          <a:ea typeface="+mn-ea"/>
                          <a:cs typeface="+mn-cs"/>
                        </a:rPr>
                        <a:t>26</a:t>
                      </a:r>
                      <a:r>
                        <a:rPr kumimoji="0" lang="zh-TW" altLang="en-US" sz="2800" b="1" i="0" u="none" strike="noStrike" kern="1200" cap="none" spc="0" normalizeH="0" baseline="0" noProof="0" dirty="0">
                          <a:ln>
                            <a:noFill/>
                          </a:ln>
                          <a:solidFill>
                            <a:schemeClr val="tx1"/>
                          </a:solidFill>
                          <a:effectLst/>
                          <a:uLnTx/>
                          <a:uFillTx/>
                          <a:latin typeface="+mn-lt"/>
                          <a:ea typeface="+mn-ea"/>
                          <a:cs typeface="+mn-cs"/>
                        </a:rPr>
                        <a:t>人人享有受教育的權利</a:t>
                      </a:r>
                      <a:endParaRPr lang="zh-TW" altLang="en-US" sz="2800" b="1" dirty="0">
                        <a:solidFill>
                          <a:schemeClr val="tx1"/>
                        </a:solidFill>
                      </a:endParaRPr>
                    </a:p>
                  </a:txBody>
                  <a:tcPr/>
                </a:tc>
                <a:extLst>
                  <a:ext uri="{0D108BD9-81ED-4DB2-BD59-A6C34878D82A}">
                    <a16:rowId xmlns:a16="http://schemas.microsoft.com/office/drawing/2014/main" val="1905590166"/>
                  </a:ext>
                </a:extLst>
              </a:tr>
            </a:tbl>
          </a:graphicData>
        </a:graphic>
      </p:graphicFrame>
    </p:spTree>
    <p:custDataLst>
      <p:tags r:id="rId1"/>
    </p:custDataLst>
    <p:extLst>
      <p:ext uri="{BB962C8B-B14F-4D97-AF65-F5344CB8AC3E}">
        <p14:creationId xmlns:p14="http://schemas.microsoft.com/office/powerpoint/2010/main" val="184269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群組 7">
            <a:extLst>
              <a:ext uri="{FF2B5EF4-FFF2-40B4-BE49-F238E27FC236}">
                <a16:creationId xmlns:a16="http://schemas.microsoft.com/office/drawing/2014/main" id="{D3168F28-804E-DA22-A63E-7D9E47680A91}"/>
              </a:ext>
            </a:extLst>
          </p:cNvPr>
          <p:cNvGrpSpPr/>
          <p:nvPr/>
        </p:nvGrpSpPr>
        <p:grpSpPr>
          <a:xfrm>
            <a:off x="0" y="9945"/>
            <a:ext cx="12192000" cy="1734400"/>
            <a:chOff x="152400" y="91225"/>
            <a:chExt cx="12192000" cy="1734400"/>
          </a:xfrm>
        </p:grpSpPr>
        <p:pic>
          <p:nvPicPr>
            <p:cNvPr id="2" name="圖片 1">
              <a:extLst>
                <a:ext uri="{FF2B5EF4-FFF2-40B4-BE49-F238E27FC236}">
                  <a16:creationId xmlns:a16="http://schemas.microsoft.com/office/drawing/2014/main" id="{CC6960B0-A30A-36C9-DE31-57AEA8D93A5A}"/>
                </a:ext>
              </a:extLst>
            </p:cNvPr>
            <p:cNvPicPr>
              <a:picLocks noChangeAspect="1"/>
            </p:cNvPicPr>
            <p:nvPr/>
          </p:nvPicPr>
          <p:blipFill>
            <a:blip r:embed="rId4"/>
            <a:stretch>
              <a:fillRect/>
            </a:stretch>
          </p:blipFill>
          <p:spPr>
            <a:xfrm>
              <a:off x="152400" y="91225"/>
              <a:ext cx="12192000" cy="1717355"/>
            </a:xfrm>
            <a:prstGeom prst="rect">
              <a:avLst/>
            </a:prstGeom>
          </p:spPr>
        </p:pic>
        <p:pic>
          <p:nvPicPr>
            <p:cNvPr id="5" name="Picture 2" descr="飛んでいる白い鳩の群れのイラスト">
              <a:extLst>
                <a:ext uri="{FF2B5EF4-FFF2-40B4-BE49-F238E27FC236}">
                  <a16:creationId xmlns:a16="http://schemas.microsoft.com/office/drawing/2014/main" id="{C9E63356-6B25-5677-77EC-E4CB57B43A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26586" y="111125"/>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オリーブの枝をくわえた鳩のイラスト">
              <a:extLst>
                <a:ext uri="{FF2B5EF4-FFF2-40B4-BE49-F238E27FC236}">
                  <a16:creationId xmlns:a16="http://schemas.microsoft.com/office/drawing/2014/main" id="{07330FE7-1CD1-2D0C-0E4C-6849260913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0388">
              <a:off x="9511792" y="176038"/>
              <a:ext cx="556834" cy="580035"/>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標題 5">
            <a:extLst>
              <a:ext uri="{FF2B5EF4-FFF2-40B4-BE49-F238E27FC236}">
                <a16:creationId xmlns:a16="http://schemas.microsoft.com/office/drawing/2014/main" id="{6198C9CD-29AE-A0C4-773F-19393237613E}"/>
              </a:ext>
            </a:extLst>
          </p:cNvPr>
          <p:cNvSpPr>
            <a:spLocks noGrp="1"/>
          </p:cNvSpPr>
          <p:nvPr>
            <p:ph type="title"/>
          </p:nvPr>
        </p:nvSpPr>
        <p:spPr/>
        <p:txBody>
          <a:bodyPr/>
          <a:lstStyle/>
          <a:p>
            <a:r>
              <a:rPr lang="en-US" altLang="zh-TW" sz="4400" dirty="0"/>
              <a:t>Q1.</a:t>
            </a:r>
            <a:r>
              <a:rPr lang="zh-TW" altLang="en-US" dirty="0"/>
              <a:t>主角可能面臨哪些人權侵害？</a:t>
            </a:r>
          </a:p>
        </p:txBody>
      </p:sp>
      <p:sp>
        <p:nvSpPr>
          <p:cNvPr id="4" name="內容版面配置區 3">
            <a:extLst>
              <a:ext uri="{FF2B5EF4-FFF2-40B4-BE49-F238E27FC236}">
                <a16:creationId xmlns:a16="http://schemas.microsoft.com/office/drawing/2014/main" id="{83AC4EC8-252F-EB9C-436A-9CA0077A0F4B}"/>
              </a:ext>
            </a:extLst>
          </p:cNvPr>
          <p:cNvSpPr>
            <a:spLocks noGrp="1"/>
          </p:cNvSpPr>
          <p:nvPr>
            <p:ph idx="1"/>
          </p:nvPr>
        </p:nvSpPr>
        <p:spPr>
          <a:xfrm>
            <a:off x="838200" y="1810306"/>
            <a:ext cx="10515600" cy="723611"/>
          </a:xfrm>
        </p:spPr>
        <p:txBody>
          <a:bodyPr>
            <a:normAutofit/>
          </a:bodyPr>
          <a:lstStyle/>
          <a:p>
            <a:pPr>
              <a:lnSpc>
                <a:spcPct val="120000"/>
              </a:lnSpc>
              <a:spcBef>
                <a:spcPts val="0"/>
              </a:spcBef>
            </a:pPr>
            <a:r>
              <a:rPr lang="zh-TW" altLang="en-US" sz="3600" b="1" u="sng" dirty="0"/>
              <a:t>安娜</a:t>
            </a:r>
            <a:r>
              <a:rPr lang="zh-TW" altLang="en-US" sz="3600" b="1" dirty="0"/>
              <a:t>受到的人權侵害</a:t>
            </a:r>
            <a:r>
              <a:rPr lang="en-US" altLang="zh-TW" sz="3600" b="1" dirty="0"/>
              <a:t>(</a:t>
            </a:r>
            <a:r>
              <a:rPr lang="zh-TW" altLang="en-US" sz="3600" dirty="0"/>
              <a:t>參考答案</a:t>
            </a:r>
            <a:r>
              <a:rPr lang="en-US" altLang="zh-TW" sz="3600" dirty="0"/>
              <a:t>)</a:t>
            </a:r>
            <a:r>
              <a:rPr lang="zh-TW" altLang="en-US" sz="3600" dirty="0"/>
              <a:t>： </a:t>
            </a:r>
            <a:endParaRPr lang="en-US" altLang="zh-TW" sz="3600" dirty="0"/>
          </a:p>
        </p:txBody>
      </p:sp>
      <p:graphicFrame>
        <p:nvGraphicFramePr>
          <p:cNvPr id="3" name="表格 2">
            <a:extLst>
              <a:ext uri="{FF2B5EF4-FFF2-40B4-BE49-F238E27FC236}">
                <a16:creationId xmlns:a16="http://schemas.microsoft.com/office/drawing/2014/main" id="{F998E550-989D-9DAF-D016-6A8B43DE2BED}"/>
              </a:ext>
            </a:extLst>
          </p:cNvPr>
          <p:cNvGraphicFramePr>
            <a:graphicFrameLocks noGrp="1"/>
          </p:cNvGraphicFramePr>
          <p:nvPr>
            <p:extLst>
              <p:ext uri="{D42A27DB-BD31-4B8C-83A1-F6EECF244321}">
                <p14:modId xmlns:p14="http://schemas.microsoft.com/office/powerpoint/2010/main" val="4073640243"/>
              </p:ext>
            </p:extLst>
          </p:nvPr>
        </p:nvGraphicFramePr>
        <p:xfrm>
          <a:off x="970280" y="2623055"/>
          <a:ext cx="10088418" cy="3123203"/>
        </p:xfrm>
        <a:graphic>
          <a:graphicData uri="http://schemas.openxmlformats.org/drawingml/2006/table">
            <a:tbl>
              <a:tblPr firstRow="1" bandRow="1">
                <a:tableStyleId>{5C22544A-7EE6-4342-B048-85BDC9FD1C3A}</a:tableStyleId>
              </a:tblPr>
              <a:tblGrid>
                <a:gridCol w="4113492">
                  <a:extLst>
                    <a:ext uri="{9D8B030D-6E8A-4147-A177-3AD203B41FA5}">
                      <a16:colId xmlns:a16="http://schemas.microsoft.com/office/drawing/2014/main" val="3220324177"/>
                    </a:ext>
                  </a:extLst>
                </a:gridCol>
                <a:gridCol w="5974926">
                  <a:extLst>
                    <a:ext uri="{9D8B030D-6E8A-4147-A177-3AD203B41FA5}">
                      <a16:colId xmlns:a16="http://schemas.microsoft.com/office/drawing/2014/main" val="999608502"/>
                    </a:ext>
                  </a:extLst>
                </a:gridCol>
              </a:tblGrid>
              <a:tr h="454710">
                <a:tc>
                  <a:txBody>
                    <a:bodyPr/>
                    <a:lstStyle/>
                    <a:p>
                      <a:r>
                        <a:rPr lang="zh-TW" altLang="en-US" sz="2800" dirty="0"/>
                        <a:t>主角的遭遇</a:t>
                      </a:r>
                    </a:p>
                  </a:txBody>
                  <a:tcPr/>
                </a:tc>
                <a:tc>
                  <a:txBody>
                    <a:bodyPr/>
                    <a:lstStyle/>
                    <a:p>
                      <a:r>
                        <a:rPr lang="zh-TW" altLang="en-US" sz="2800" b="1" dirty="0"/>
                        <a:t>主角受到的人權侵害</a:t>
                      </a:r>
                    </a:p>
                  </a:txBody>
                  <a:tcPr/>
                </a:tc>
                <a:extLst>
                  <a:ext uri="{0D108BD9-81ED-4DB2-BD59-A6C34878D82A}">
                    <a16:rowId xmlns:a16="http://schemas.microsoft.com/office/drawing/2014/main" val="1243127484"/>
                  </a:ext>
                </a:extLst>
              </a:tr>
              <a:tr h="532403">
                <a:tc>
                  <a:txBody>
                    <a:bodyPr/>
                    <a:lstStyle/>
                    <a:p>
                      <a:r>
                        <a:rPr lang="zh-TW" altLang="en-US" sz="2800" dirty="0">
                          <a:solidFill>
                            <a:schemeClr val="tx1"/>
                          </a:solidFill>
                        </a:rPr>
                        <a:t>生命受到威脅</a:t>
                      </a:r>
                    </a:p>
                  </a:txBody>
                  <a:tcPr/>
                </a:tc>
                <a:tc>
                  <a:txBody>
                    <a:bodyPr/>
                    <a:lstStyle/>
                    <a:p>
                      <a:r>
                        <a:rPr lang="en-US" altLang="zh-TW" sz="2800" b="1" dirty="0">
                          <a:solidFill>
                            <a:schemeClr val="tx1"/>
                          </a:solidFill>
                        </a:rPr>
                        <a:t>§</a:t>
                      </a:r>
                      <a:r>
                        <a:rPr kumimoji="0" lang="en-US" altLang="zh-TW" sz="2800" b="1" i="0" u="none" strike="noStrike" kern="1200" cap="none" spc="0" normalizeH="0" baseline="0" noProof="0" dirty="0">
                          <a:ln>
                            <a:noFill/>
                          </a:ln>
                          <a:solidFill>
                            <a:schemeClr val="tx1"/>
                          </a:solidFill>
                          <a:effectLst/>
                          <a:uLnTx/>
                          <a:uFillTx/>
                          <a:latin typeface="+mn-lt"/>
                          <a:ea typeface="+mn-ea"/>
                          <a:cs typeface="+mn-cs"/>
                        </a:rPr>
                        <a:t>3</a:t>
                      </a:r>
                      <a:r>
                        <a:rPr kumimoji="0" lang="zh-TW" altLang="en-US" sz="2800" b="1" i="0" u="none" strike="noStrike" kern="1200" cap="none" spc="0" normalizeH="0" baseline="0" noProof="0" dirty="0">
                          <a:ln>
                            <a:noFill/>
                          </a:ln>
                          <a:solidFill>
                            <a:schemeClr val="tx1"/>
                          </a:solidFill>
                          <a:effectLst/>
                          <a:uLnTx/>
                          <a:uFillTx/>
                          <a:latin typeface="+mn-lt"/>
                          <a:ea typeface="+mn-ea"/>
                          <a:cs typeface="+mn-cs"/>
                        </a:rPr>
                        <a:t>個人享有生命、自由、人身自由</a:t>
                      </a:r>
                      <a:endParaRPr lang="zh-TW" altLang="en-US" sz="2800" b="1" dirty="0">
                        <a:solidFill>
                          <a:schemeClr val="tx1"/>
                        </a:solidFill>
                      </a:endParaRPr>
                    </a:p>
                  </a:txBody>
                  <a:tcPr/>
                </a:tc>
                <a:extLst>
                  <a:ext uri="{0D108BD9-81ED-4DB2-BD59-A6C34878D82A}">
                    <a16:rowId xmlns:a16="http://schemas.microsoft.com/office/drawing/2014/main" val="4151821618"/>
                  </a:ext>
                </a:extLst>
              </a:tr>
              <a:tr h="461026">
                <a:tc>
                  <a:txBody>
                    <a:bodyPr/>
                    <a:lstStyle/>
                    <a:p>
                      <a:r>
                        <a:rPr lang="zh-TW" altLang="en-US" sz="2800" dirty="0">
                          <a:solidFill>
                            <a:schemeClr val="tx1"/>
                          </a:solidFill>
                        </a:rPr>
                        <a:t>住家被毀、被迫逃離</a:t>
                      </a:r>
                    </a:p>
                  </a:txBody>
                  <a:tcPr/>
                </a:tc>
                <a:tc>
                  <a:txBody>
                    <a:bodyPr/>
                    <a:lstStyle/>
                    <a:p>
                      <a:r>
                        <a:rPr lang="en-US" altLang="zh-TW" sz="2800" b="1" dirty="0">
                          <a:solidFill>
                            <a:schemeClr val="tx1"/>
                          </a:solidFill>
                        </a:rPr>
                        <a:t>§13</a:t>
                      </a:r>
                      <a:r>
                        <a:rPr lang="zh-TW" altLang="en-US" sz="2800" b="1" dirty="0">
                          <a:solidFill>
                            <a:schemeClr val="tx1"/>
                          </a:solidFill>
                        </a:rPr>
                        <a:t>人人有居住和遷徙的自由</a:t>
                      </a:r>
                    </a:p>
                  </a:txBody>
                  <a:tcPr/>
                </a:tc>
                <a:extLst>
                  <a:ext uri="{0D108BD9-81ED-4DB2-BD59-A6C34878D82A}">
                    <a16:rowId xmlns:a16="http://schemas.microsoft.com/office/drawing/2014/main" val="2953337198"/>
                  </a:ext>
                </a:extLst>
              </a:tr>
              <a:tr h="4610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chemeClr val="tx1"/>
                          </a:solidFill>
                        </a:rPr>
                        <a:t>無法工作</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tx1"/>
                          </a:solidFill>
                        </a:rPr>
                        <a:t>§</a:t>
                      </a:r>
                      <a:r>
                        <a:rPr kumimoji="0" lang="en-US" altLang="zh-TW" sz="2800" b="1" i="0" u="none" strike="noStrike" kern="1200" cap="none" spc="0" normalizeH="0" baseline="0" noProof="0" dirty="0">
                          <a:ln>
                            <a:noFill/>
                          </a:ln>
                          <a:solidFill>
                            <a:schemeClr val="tx1"/>
                          </a:solidFill>
                          <a:effectLst/>
                          <a:uLnTx/>
                          <a:uFillTx/>
                          <a:latin typeface="+mn-lt"/>
                          <a:ea typeface="+mn-ea"/>
                          <a:cs typeface="+mn-cs"/>
                        </a:rPr>
                        <a:t>23</a:t>
                      </a:r>
                      <a:r>
                        <a:rPr kumimoji="0" lang="zh-TW" altLang="en-US" sz="2800" b="1" i="0" u="none" strike="noStrike" kern="1200" cap="none" spc="0" normalizeH="0" baseline="0" noProof="0" dirty="0">
                          <a:ln>
                            <a:noFill/>
                          </a:ln>
                          <a:solidFill>
                            <a:schemeClr val="tx1"/>
                          </a:solidFill>
                          <a:effectLst/>
                          <a:uLnTx/>
                          <a:uFillTx/>
                          <a:latin typeface="+mn-lt"/>
                          <a:ea typeface="+mn-ea"/>
                          <a:cs typeface="+mn-cs"/>
                        </a:rPr>
                        <a:t>人人享有工作的權利</a:t>
                      </a:r>
                      <a:endParaRPr lang="zh-TW" altLang="en-US" sz="2800" b="1" dirty="0">
                        <a:solidFill>
                          <a:schemeClr val="tx1"/>
                        </a:solidFill>
                      </a:endParaRPr>
                    </a:p>
                  </a:txBody>
                  <a:tcPr/>
                </a:tc>
                <a:extLst>
                  <a:ext uri="{0D108BD9-81ED-4DB2-BD59-A6C34878D82A}">
                    <a16:rowId xmlns:a16="http://schemas.microsoft.com/office/drawing/2014/main" val="282984233"/>
                  </a:ext>
                </a:extLst>
              </a:tr>
              <a:tr h="0">
                <a:tc>
                  <a:txBody>
                    <a:bodyPr/>
                    <a:lstStyle/>
                    <a:p>
                      <a:r>
                        <a:rPr lang="zh-TW" altLang="en-US" sz="2800" dirty="0">
                          <a:solidFill>
                            <a:schemeClr val="tx1"/>
                          </a:solidFill>
                        </a:rPr>
                        <a:t>財物被毀</a:t>
                      </a:r>
                    </a:p>
                  </a:txBody>
                  <a:tcPr/>
                </a:tc>
                <a:tc>
                  <a:txBody>
                    <a:bodyPr/>
                    <a:lstStyle/>
                    <a:p>
                      <a:r>
                        <a:rPr lang="en-US" altLang="zh-TW" sz="2800" b="1" dirty="0">
                          <a:solidFill>
                            <a:schemeClr val="tx1"/>
                          </a:solidFill>
                        </a:rPr>
                        <a:t>§</a:t>
                      </a:r>
                      <a:r>
                        <a:rPr kumimoji="0" lang="en-US" altLang="zh-TW" sz="2800" b="1" i="0" u="none" strike="noStrike" kern="1200" cap="none" spc="0" normalizeH="0" baseline="0" noProof="0" dirty="0">
                          <a:ln>
                            <a:noFill/>
                          </a:ln>
                          <a:solidFill>
                            <a:schemeClr val="tx1"/>
                          </a:solidFill>
                          <a:effectLst/>
                          <a:uLnTx/>
                          <a:uFillTx/>
                          <a:latin typeface="+mn-lt"/>
                          <a:ea typeface="+mn-ea"/>
                          <a:cs typeface="+mn-cs"/>
                        </a:rPr>
                        <a:t>17</a:t>
                      </a:r>
                      <a:r>
                        <a:rPr kumimoji="0" lang="zh-TW" altLang="en-US" sz="2800" b="1" i="0" u="none" strike="noStrike" kern="1200" cap="none" spc="0" normalizeH="0" baseline="0" noProof="0" dirty="0">
                          <a:ln>
                            <a:noFill/>
                          </a:ln>
                          <a:solidFill>
                            <a:schemeClr val="tx1"/>
                          </a:solidFill>
                          <a:effectLst/>
                          <a:uLnTx/>
                          <a:uFillTx/>
                          <a:latin typeface="+mn-lt"/>
                          <a:ea typeface="+mn-ea"/>
                          <a:cs typeface="+mn-cs"/>
                        </a:rPr>
                        <a:t>人人享有財產權</a:t>
                      </a:r>
                      <a:endParaRPr lang="zh-TW" altLang="en-US" sz="2800" b="1" dirty="0">
                        <a:solidFill>
                          <a:schemeClr val="tx1"/>
                        </a:solidFill>
                      </a:endParaRPr>
                    </a:p>
                  </a:txBody>
                  <a:tcPr/>
                </a:tc>
                <a:extLst>
                  <a:ext uri="{0D108BD9-81ED-4DB2-BD59-A6C34878D82A}">
                    <a16:rowId xmlns:a16="http://schemas.microsoft.com/office/drawing/2014/main" val="2430065397"/>
                  </a:ext>
                </a:extLst>
              </a:tr>
              <a:tr h="4610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chemeClr val="tx1"/>
                          </a:solidFill>
                        </a:rPr>
                        <a:t>缺乏生活保障和醫療服務</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tx1"/>
                          </a:solidFill>
                        </a:rPr>
                        <a:t>§</a:t>
                      </a:r>
                      <a:r>
                        <a:rPr kumimoji="0" lang="en-US" altLang="zh-TW" sz="2800" b="1" i="0" u="none" strike="noStrike" kern="1200" cap="none" spc="0" normalizeH="0" baseline="0" noProof="0" dirty="0">
                          <a:ln>
                            <a:noFill/>
                          </a:ln>
                          <a:solidFill>
                            <a:schemeClr val="tx1"/>
                          </a:solidFill>
                          <a:effectLst/>
                          <a:uLnTx/>
                          <a:uFillTx/>
                          <a:latin typeface="+mn-lt"/>
                          <a:ea typeface="+mn-ea"/>
                          <a:cs typeface="+mn-cs"/>
                        </a:rPr>
                        <a:t>25</a:t>
                      </a:r>
                      <a:r>
                        <a:rPr kumimoji="0" lang="zh-TW" altLang="en-US" sz="2800" b="1" i="0" u="none" strike="noStrike" kern="1200" cap="none" spc="0" normalizeH="0" baseline="0" noProof="0" dirty="0">
                          <a:ln>
                            <a:noFill/>
                          </a:ln>
                          <a:solidFill>
                            <a:schemeClr val="tx1"/>
                          </a:solidFill>
                          <a:effectLst/>
                          <a:uLnTx/>
                          <a:uFillTx/>
                          <a:latin typeface="+mn-lt"/>
                          <a:ea typeface="+mn-ea"/>
                          <a:cs typeface="+mn-cs"/>
                        </a:rPr>
                        <a:t>享有基本生活與社會保障的權利</a:t>
                      </a:r>
                      <a:endParaRPr lang="zh-TW" altLang="en-US" sz="2800" b="1" dirty="0">
                        <a:solidFill>
                          <a:schemeClr val="tx1"/>
                        </a:solidFill>
                      </a:endParaRPr>
                    </a:p>
                  </a:txBody>
                  <a:tcPr/>
                </a:tc>
                <a:extLst>
                  <a:ext uri="{0D108BD9-81ED-4DB2-BD59-A6C34878D82A}">
                    <a16:rowId xmlns:a16="http://schemas.microsoft.com/office/drawing/2014/main" val="2194860375"/>
                  </a:ext>
                </a:extLst>
              </a:tr>
            </a:tbl>
          </a:graphicData>
        </a:graphic>
      </p:graphicFrame>
      <p:grpSp>
        <p:nvGrpSpPr>
          <p:cNvPr id="9" name="群組 8">
            <a:extLst>
              <a:ext uri="{FF2B5EF4-FFF2-40B4-BE49-F238E27FC236}">
                <a16:creationId xmlns:a16="http://schemas.microsoft.com/office/drawing/2014/main" id="{BA329248-41B4-34F9-72FA-E51F0767D1ED}"/>
              </a:ext>
            </a:extLst>
          </p:cNvPr>
          <p:cNvGrpSpPr/>
          <p:nvPr/>
        </p:nvGrpSpPr>
        <p:grpSpPr>
          <a:xfrm>
            <a:off x="7760447" y="6107769"/>
            <a:ext cx="4505444" cy="881490"/>
            <a:chOff x="7760447" y="6107769"/>
            <a:chExt cx="4505444" cy="881490"/>
          </a:xfrm>
        </p:grpSpPr>
        <p:pic>
          <p:nvPicPr>
            <p:cNvPr id="10" name="圖片 9">
              <a:extLst>
                <a:ext uri="{FF2B5EF4-FFF2-40B4-BE49-F238E27FC236}">
                  <a16:creationId xmlns:a16="http://schemas.microsoft.com/office/drawing/2014/main" id="{F3A174D5-8F04-EA69-8986-8AF91E1C5D36}"/>
                </a:ext>
              </a:extLst>
            </p:cNvPr>
            <p:cNvPicPr>
              <a:picLocks noChangeAspect="1"/>
            </p:cNvPicPr>
            <p:nvPr/>
          </p:nvPicPr>
          <p:blipFill>
            <a:blip r:embed="rId7"/>
            <a:stretch>
              <a:fillRect/>
            </a:stretch>
          </p:blipFill>
          <p:spPr>
            <a:xfrm>
              <a:off x="7760447" y="6107769"/>
              <a:ext cx="2293335" cy="881489"/>
            </a:xfrm>
            <a:prstGeom prst="rect">
              <a:avLst/>
            </a:prstGeom>
          </p:spPr>
        </p:pic>
        <p:pic>
          <p:nvPicPr>
            <p:cNvPr id="11" name="圖片 10">
              <a:extLst>
                <a:ext uri="{FF2B5EF4-FFF2-40B4-BE49-F238E27FC236}">
                  <a16:creationId xmlns:a16="http://schemas.microsoft.com/office/drawing/2014/main" id="{64463E51-EAC6-ADD9-EB8C-30AF3EE27EFA}"/>
                </a:ext>
              </a:extLst>
            </p:cNvPr>
            <p:cNvPicPr>
              <a:picLocks noChangeAspect="1"/>
            </p:cNvPicPr>
            <p:nvPr/>
          </p:nvPicPr>
          <p:blipFill>
            <a:blip r:embed="rId7"/>
            <a:stretch>
              <a:fillRect/>
            </a:stretch>
          </p:blipFill>
          <p:spPr>
            <a:xfrm>
              <a:off x="9972556" y="6107770"/>
              <a:ext cx="2293335" cy="881489"/>
            </a:xfrm>
            <a:prstGeom prst="rect">
              <a:avLst/>
            </a:prstGeom>
          </p:spPr>
        </p:pic>
      </p:grpSp>
    </p:spTree>
    <p:custDataLst>
      <p:tags r:id="rId1"/>
    </p:custDataLst>
    <p:extLst>
      <p:ext uri="{BB962C8B-B14F-4D97-AF65-F5344CB8AC3E}">
        <p14:creationId xmlns:p14="http://schemas.microsoft.com/office/powerpoint/2010/main" val="236119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40AEA64-1587-062B-DCEE-7E0B9DDD2B26}"/>
              </a:ext>
            </a:extLst>
          </p:cNvPr>
          <p:cNvSpPr>
            <a:spLocks noGrp="1"/>
          </p:cNvSpPr>
          <p:nvPr>
            <p:ph type="title"/>
          </p:nvPr>
        </p:nvSpPr>
        <p:spPr/>
        <p:txBody>
          <a:bodyPr>
            <a:normAutofit/>
          </a:bodyPr>
          <a:lstStyle/>
          <a:p>
            <a:r>
              <a:rPr lang="zh-TW" altLang="en-US" sz="4000" dirty="0"/>
              <a:t>戰爭對人的影響，目前在全世界是很嚴重的事</a:t>
            </a:r>
          </a:p>
        </p:txBody>
      </p:sp>
      <p:sp>
        <p:nvSpPr>
          <p:cNvPr id="7" name="文字方塊 6">
            <a:extLst>
              <a:ext uri="{FF2B5EF4-FFF2-40B4-BE49-F238E27FC236}">
                <a16:creationId xmlns:a16="http://schemas.microsoft.com/office/drawing/2014/main" id="{20A9484B-AF34-41A9-8988-AA695643E119}"/>
              </a:ext>
            </a:extLst>
          </p:cNvPr>
          <p:cNvSpPr txBox="1"/>
          <p:nvPr/>
        </p:nvSpPr>
        <p:spPr>
          <a:xfrm>
            <a:off x="6031345" y="6489340"/>
            <a:ext cx="6101618" cy="338554"/>
          </a:xfrm>
          <a:prstGeom prst="rect">
            <a:avLst/>
          </a:prstGeom>
          <a:noFill/>
        </p:spPr>
        <p:txBody>
          <a:bodyPr wrap="square">
            <a:spAutoFit/>
          </a:bodyPr>
          <a:lstStyle/>
          <a:p>
            <a:r>
              <a:rPr lang="zh-TW" altLang="en-US" sz="1600" dirty="0">
                <a:hlinkClick r:id="rId4">
                  <a:extLst>
                    <a:ext uri="{A12FA001-AC4F-418D-AE19-62706E023703}">
                      <ahyp:hlinkClr xmlns:ahyp="http://schemas.microsoft.com/office/drawing/2018/hyperlinkcolor" val="tx"/>
                    </a:ext>
                  </a:extLst>
                </a:hlinkClick>
              </a:rPr>
              <a:t>聯合國難民署 </a:t>
            </a:r>
            <a:r>
              <a:rPr lang="en-US" altLang="zh-TW" sz="1600" dirty="0">
                <a:solidFill>
                  <a:srgbClr val="0563C1"/>
                </a:solidFill>
                <a:hlinkClick r:id="rId4">
                  <a:extLst>
                    <a:ext uri="{A12FA001-AC4F-418D-AE19-62706E023703}">
                      <ahyp:hlinkClr xmlns:ahyp="http://schemas.microsoft.com/office/drawing/2018/hyperlinkcolor" val="tx"/>
                    </a:ext>
                  </a:extLst>
                </a:hlinkClick>
              </a:rPr>
              <a:t>https://www.unhcr.org/hk/about-us/figures-at-a-glance</a:t>
            </a:r>
            <a:endParaRPr lang="zh-TW" altLang="en-US" sz="1600" dirty="0"/>
          </a:p>
        </p:txBody>
      </p:sp>
      <p:sp>
        <p:nvSpPr>
          <p:cNvPr id="9" name="文字方塊 8">
            <a:extLst>
              <a:ext uri="{FF2B5EF4-FFF2-40B4-BE49-F238E27FC236}">
                <a16:creationId xmlns:a16="http://schemas.microsoft.com/office/drawing/2014/main" id="{ABA96BB6-D686-82B2-6092-0DBE256804B1}"/>
              </a:ext>
            </a:extLst>
          </p:cNvPr>
          <p:cNvSpPr txBox="1"/>
          <p:nvPr/>
        </p:nvSpPr>
        <p:spPr>
          <a:xfrm>
            <a:off x="365937" y="2057448"/>
            <a:ext cx="5122697" cy="3046988"/>
          </a:xfrm>
          <a:prstGeom prst="rect">
            <a:avLst/>
          </a:prstGeom>
          <a:noFill/>
        </p:spPr>
        <p:txBody>
          <a:bodyPr wrap="square" rtlCol="0">
            <a:spAutoFit/>
          </a:bodyPr>
          <a:lstStyle/>
          <a:p>
            <a:r>
              <a:rPr lang="zh-TW" altLang="en-US" sz="3200" b="1" dirty="0"/>
              <a:t>在</a:t>
            </a:r>
            <a:r>
              <a:rPr lang="en-US" altLang="zh-TW" sz="3200" b="1" dirty="0"/>
              <a:t>2022</a:t>
            </a:r>
            <a:r>
              <a:rPr lang="zh-TW" altLang="en-US" sz="3200" b="1" dirty="0"/>
              <a:t>年底，全球共有</a:t>
            </a:r>
            <a:r>
              <a:rPr lang="en-US" altLang="zh-TW" sz="3200" b="1" dirty="0"/>
              <a:t>1</a:t>
            </a:r>
            <a:r>
              <a:rPr lang="zh-TW" altLang="en-US" sz="3200" b="1" dirty="0"/>
              <a:t>億</a:t>
            </a:r>
            <a:r>
              <a:rPr lang="en-US" altLang="zh-TW" sz="3200" b="1" dirty="0"/>
              <a:t>840</a:t>
            </a:r>
            <a:r>
              <a:rPr lang="zh-TW" altLang="en-US" sz="3200" b="1" dirty="0"/>
              <a:t>萬人被迫流離失所，</a:t>
            </a:r>
            <a:endParaRPr lang="en-US" altLang="zh-TW" sz="3200" b="1" dirty="0"/>
          </a:p>
          <a:p>
            <a:endParaRPr lang="en-US" altLang="zh-TW" sz="3200" b="1" dirty="0"/>
          </a:p>
          <a:p>
            <a:r>
              <a:rPr lang="zh-TW" altLang="en-US" sz="3200" b="1" u="sng" dirty="0"/>
              <a:t>烏俄</a:t>
            </a:r>
            <a:r>
              <a:rPr lang="zh-TW" altLang="en-US" sz="3200" b="1" dirty="0"/>
              <a:t>戰爭截至</a:t>
            </a:r>
            <a:r>
              <a:rPr lang="en-US" altLang="zh-TW" sz="3200" b="1" dirty="0"/>
              <a:t>2023</a:t>
            </a:r>
            <a:r>
              <a:rPr lang="zh-TW" altLang="en-US" sz="3200" b="1" dirty="0"/>
              <a:t>六月，</a:t>
            </a:r>
            <a:endParaRPr lang="en-US" altLang="zh-TW" sz="3200" b="1" dirty="0"/>
          </a:p>
          <a:p>
            <a:r>
              <a:rPr lang="zh-TW" altLang="en-US" sz="3200" b="1" u="sng" dirty="0"/>
              <a:t>烏克蘭</a:t>
            </a:r>
            <a:r>
              <a:rPr lang="zh-TW" altLang="en-US" sz="3200" b="1" dirty="0"/>
              <a:t>境內尚有</a:t>
            </a:r>
            <a:r>
              <a:rPr lang="en-US" altLang="zh-TW" sz="3200" b="1" dirty="0"/>
              <a:t>500</a:t>
            </a:r>
            <a:r>
              <a:rPr lang="zh-TW" altLang="en-US" sz="3200" b="1" dirty="0"/>
              <a:t>多萬人流離失所。</a:t>
            </a:r>
            <a:endParaRPr lang="en-US" altLang="zh-TW" sz="3200" b="1" dirty="0"/>
          </a:p>
        </p:txBody>
      </p:sp>
      <p:pic>
        <p:nvPicPr>
          <p:cNvPr id="16" name="內容版面配置區 5">
            <a:extLst>
              <a:ext uri="{FF2B5EF4-FFF2-40B4-BE49-F238E27FC236}">
                <a16:creationId xmlns:a16="http://schemas.microsoft.com/office/drawing/2014/main" id="{DEF438C5-27BD-601D-9ACE-2B23B674C308}"/>
              </a:ext>
            </a:extLst>
          </p:cNvPr>
          <p:cNvPicPr>
            <a:picLocks noGrp="1" noChangeAspect="1"/>
          </p:cNvPicPr>
          <p:nvPr>
            <p:ph idx="1"/>
          </p:nvPr>
        </p:nvPicPr>
        <p:blipFill>
          <a:blip r:embed="rId5"/>
          <a:stretch>
            <a:fillRect/>
          </a:stretch>
        </p:blipFill>
        <p:spPr>
          <a:xfrm>
            <a:off x="5488633" y="1494263"/>
            <a:ext cx="6553735" cy="4998612"/>
          </a:xfrm>
        </p:spPr>
      </p:pic>
      <p:sp>
        <p:nvSpPr>
          <p:cNvPr id="4" name="文字方塊 3">
            <a:extLst>
              <a:ext uri="{FF2B5EF4-FFF2-40B4-BE49-F238E27FC236}">
                <a16:creationId xmlns:a16="http://schemas.microsoft.com/office/drawing/2014/main" id="{E5DA494C-83BA-8BC1-6A22-1D8A74E6C255}"/>
              </a:ext>
            </a:extLst>
          </p:cNvPr>
          <p:cNvSpPr txBox="1"/>
          <p:nvPr/>
        </p:nvSpPr>
        <p:spPr>
          <a:xfrm>
            <a:off x="365937" y="5178808"/>
            <a:ext cx="4917264" cy="584775"/>
          </a:xfrm>
          <a:prstGeom prst="rect">
            <a:avLst/>
          </a:prstGeom>
          <a:noFill/>
        </p:spPr>
        <p:txBody>
          <a:bodyPr wrap="square" rtlCol="0">
            <a:spAutoFit/>
          </a:bodyPr>
          <a:lstStyle/>
          <a:p>
            <a:r>
              <a:rPr lang="zh-TW" altLang="en-US" sz="3200" b="1" dirty="0">
                <a:solidFill>
                  <a:srgbClr val="FF0000"/>
                </a:solidFill>
              </a:rPr>
              <a:t>戰爭對權利侵害很嚴重！</a:t>
            </a:r>
            <a:endParaRPr lang="en-US" altLang="zh-TW" sz="3200" b="1" dirty="0">
              <a:solidFill>
                <a:srgbClr val="FF0000"/>
              </a:solidFill>
            </a:endParaRPr>
          </a:p>
        </p:txBody>
      </p:sp>
    </p:spTree>
    <p:custDataLst>
      <p:tags r:id="rId1"/>
    </p:custDataLst>
    <p:extLst>
      <p:ext uri="{BB962C8B-B14F-4D97-AF65-F5344CB8AC3E}">
        <p14:creationId xmlns:p14="http://schemas.microsoft.com/office/powerpoint/2010/main" val="87003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a:extLst>
              <a:ext uri="{FF2B5EF4-FFF2-40B4-BE49-F238E27FC236}">
                <a16:creationId xmlns:a16="http://schemas.microsoft.com/office/drawing/2014/main" id="{B69131E7-016B-F50C-9171-4071F3669DC6}"/>
              </a:ext>
            </a:extLst>
          </p:cNvPr>
          <p:cNvGrpSpPr/>
          <p:nvPr/>
        </p:nvGrpSpPr>
        <p:grpSpPr>
          <a:xfrm>
            <a:off x="91440" y="91225"/>
            <a:ext cx="12192000" cy="1717355"/>
            <a:chOff x="152400" y="91225"/>
            <a:chExt cx="12192000" cy="1717355"/>
          </a:xfrm>
        </p:grpSpPr>
        <p:pic>
          <p:nvPicPr>
            <p:cNvPr id="7" name="圖片 6">
              <a:extLst>
                <a:ext uri="{FF2B5EF4-FFF2-40B4-BE49-F238E27FC236}">
                  <a16:creationId xmlns:a16="http://schemas.microsoft.com/office/drawing/2014/main" id="{95245B36-5530-E7C7-0FB2-02D9F1EBA0EF}"/>
                </a:ext>
              </a:extLst>
            </p:cNvPr>
            <p:cNvPicPr>
              <a:picLocks noChangeAspect="1"/>
            </p:cNvPicPr>
            <p:nvPr/>
          </p:nvPicPr>
          <p:blipFill>
            <a:blip r:embed="rId3"/>
            <a:stretch>
              <a:fillRect/>
            </a:stretch>
          </p:blipFill>
          <p:spPr>
            <a:xfrm>
              <a:off x="152400" y="91225"/>
              <a:ext cx="12192000" cy="1717355"/>
            </a:xfrm>
            <a:prstGeom prst="rect">
              <a:avLst/>
            </a:prstGeom>
          </p:spPr>
        </p:pic>
        <p:grpSp>
          <p:nvGrpSpPr>
            <p:cNvPr id="8" name="群組 7">
              <a:extLst>
                <a:ext uri="{FF2B5EF4-FFF2-40B4-BE49-F238E27FC236}">
                  <a16:creationId xmlns:a16="http://schemas.microsoft.com/office/drawing/2014/main" id="{77054BE2-FF69-37D0-D07B-34865A657E64}"/>
                </a:ext>
              </a:extLst>
            </p:cNvPr>
            <p:cNvGrpSpPr/>
            <p:nvPr/>
          </p:nvGrpSpPr>
          <p:grpSpPr>
            <a:xfrm>
              <a:off x="9940629" y="187056"/>
              <a:ext cx="1932714" cy="1486406"/>
              <a:chOff x="9432590" y="68255"/>
              <a:chExt cx="2229294" cy="1714500"/>
            </a:xfrm>
          </p:grpSpPr>
          <p:pic>
            <p:nvPicPr>
              <p:cNvPr id="9" name="Picture 2" descr="飛んでいる白い鳩の群れのイラスト">
                <a:extLst>
                  <a:ext uri="{FF2B5EF4-FFF2-40B4-BE49-F238E27FC236}">
                    <a16:creationId xmlns:a16="http://schemas.microsoft.com/office/drawing/2014/main" id="{54A36EBA-970A-884F-160B-62DAECD8B4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47384" y="68255"/>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オリーブの枝をくわえた鳩のイラスト">
                <a:extLst>
                  <a:ext uri="{FF2B5EF4-FFF2-40B4-BE49-F238E27FC236}">
                    <a16:creationId xmlns:a16="http://schemas.microsoft.com/office/drawing/2014/main" id="{3199519F-47D5-5F27-9E4B-E8CF0873D2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0388">
                <a:off x="9432590" y="133168"/>
                <a:ext cx="556834" cy="580035"/>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 name="標題 2">
            <a:extLst>
              <a:ext uri="{FF2B5EF4-FFF2-40B4-BE49-F238E27FC236}">
                <a16:creationId xmlns:a16="http://schemas.microsoft.com/office/drawing/2014/main" id="{F789BB78-643E-BC7F-9D39-8B981EAFF015}"/>
              </a:ext>
            </a:extLst>
          </p:cNvPr>
          <p:cNvSpPr>
            <a:spLocks noGrp="1"/>
          </p:cNvSpPr>
          <p:nvPr>
            <p:ph type="title"/>
          </p:nvPr>
        </p:nvSpPr>
        <p:spPr>
          <a:xfrm>
            <a:off x="838198" y="1048616"/>
            <a:ext cx="10515600" cy="1325563"/>
          </a:xfrm>
        </p:spPr>
        <p:txBody>
          <a:bodyPr>
            <a:noAutofit/>
          </a:bodyPr>
          <a:lstStyle/>
          <a:p>
            <a:pPr algn="ctr"/>
            <a:r>
              <a:rPr lang="zh-TW" altLang="en-US" sz="4800" dirty="0"/>
              <a:t>戰爭會造成人權的巨大侵害，</a:t>
            </a:r>
            <a:br>
              <a:rPr lang="zh-TW" altLang="en-US" sz="4800" dirty="0"/>
            </a:br>
            <a:r>
              <a:rPr lang="zh-TW" altLang="en-US" sz="4800" dirty="0"/>
              <a:t>保護和平，才能保護人權。</a:t>
            </a:r>
          </a:p>
        </p:txBody>
      </p:sp>
      <p:sp>
        <p:nvSpPr>
          <p:cNvPr id="2" name="文字方塊 1">
            <a:extLst>
              <a:ext uri="{FF2B5EF4-FFF2-40B4-BE49-F238E27FC236}">
                <a16:creationId xmlns:a16="http://schemas.microsoft.com/office/drawing/2014/main" id="{232A8FEF-DA31-C6CB-E4B0-49EFC9DF1A50}"/>
              </a:ext>
            </a:extLst>
          </p:cNvPr>
          <p:cNvSpPr txBox="1"/>
          <p:nvPr/>
        </p:nvSpPr>
        <p:spPr>
          <a:xfrm>
            <a:off x="2377303" y="3429000"/>
            <a:ext cx="7437389" cy="2308324"/>
          </a:xfrm>
          <a:prstGeom prst="rect">
            <a:avLst/>
          </a:prstGeom>
          <a:noFill/>
        </p:spPr>
        <p:txBody>
          <a:bodyPr wrap="square" rtlCol="0">
            <a:spAutoFit/>
          </a:bodyPr>
          <a:lstStyle/>
          <a:p>
            <a:pPr algn="ctr"/>
            <a:r>
              <a:rPr lang="zh-TW" altLang="en-US" sz="4800" b="1" dirty="0">
                <a:solidFill>
                  <a:schemeClr val="accent1"/>
                </a:solidFill>
                <a:effectLst>
                  <a:outerShdw blurRad="38100" dist="38100" dir="2700000" algn="tl">
                    <a:srgbClr val="000000">
                      <a:alpha val="43137"/>
                    </a:srgbClr>
                  </a:outerShdw>
                </a:effectLst>
              </a:rPr>
              <a:t>唯有所有人都能珍視和平，</a:t>
            </a:r>
            <a:endParaRPr lang="en-US" altLang="zh-TW" sz="4800" b="1" dirty="0">
              <a:solidFill>
                <a:schemeClr val="accent1"/>
              </a:solidFill>
              <a:effectLst>
                <a:outerShdw blurRad="38100" dist="38100" dir="2700000" algn="tl">
                  <a:srgbClr val="000000">
                    <a:alpha val="43137"/>
                  </a:srgbClr>
                </a:outerShdw>
              </a:effectLst>
            </a:endParaRPr>
          </a:p>
          <a:p>
            <a:pPr algn="ctr"/>
            <a:endParaRPr lang="en-US" altLang="zh-TW" sz="4800" b="1" dirty="0">
              <a:solidFill>
                <a:schemeClr val="accent1"/>
              </a:solidFill>
              <a:effectLst>
                <a:outerShdw blurRad="38100" dist="38100" dir="2700000" algn="tl">
                  <a:srgbClr val="000000">
                    <a:alpha val="43137"/>
                  </a:srgbClr>
                </a:outerShdw>
              </a:effectLst>
            </a:endParaRPr>
          </a:p>
          <a:p>
            <a:pPr algn="ctr"/>
            <a:r>
              <a:rPr lang="zh-TW" altLang="en-US" sz="4800" b="1" dirty="0">
                <a:solidFill>
                  <a:srgbClr val="FFC000"/>
                </a:solidFill>
                <a:effectLst>
                  <a:outerShdw blurRad="38100" dist="38100" dir="2700000" algn="tl">
                    <a:srgbClr val="000000">
                      <a:alpha val="43137"/>
                    </a:srgbClr>
                  </a:outerShdw>
                </a:effectLst>
              </a:rPr>
              <a:t>人權才有保障！</a:t>
            </a:r>
            <a:endParaRPr lang="zh-TW" altLang="en-US" sz="3600" b="1" dirty="0">
              <a:solidFill>
                <a:srgbClr val="FFC000"/>
              </a:solidFill>
              <a:effectLst>
                <a:outerShdw blurRad="38100" dist="38100" dir="2700000" algn="tl">
                  <a:srgbClr val="000000">
                    <a:alpha val="43137"/>
                  </a:srgbClr>
                </a:outerShdw>
              </a:effectLst>
            </a:endParaRPr>
          </a:p>
        </p:txBody>
      </p:sp>
      <p:pic>
        <p:nvPicPr>
          <p:cNvPr id="4" name="圖片 3">
            <a:extLst>
              <a:ext uri="{FF2B5EF4-FFF2-40B4-BE49-F238E27FC236}">
                <a16:creationId xmlns:a16="http://schemas.microsoft.com/office/drawing/2014/main" id="{C6FA32FF-6746-F5C8-071A-7A3CE415C532}"/>
              </a:ext>
            </a:extLst>
          </p:cNvPr>
          <p:cNvPicPr>
            <a:picLocks noChangeAspect="1"/>
          </p:cNvPicPr>
          <p:nvPr/>
        </p:nvPicPr>
        <p:blipFill>
          <a:blip r:embed="rId6"/>
          <a:stretch>
            <a:fillRect/>
          </a:stretch>
        </p:blipFill>
        <p:spPr>
          <a:xfrm>
            <a:off x="7760447" y="6107769"/>
            <a:ext cx="2293335" cy="881489"/>
          </a:xfrm>
          <a:prstGeom prst="rect">
            <a:avLst/>
          </a:prstGeom>
        </p:spPr>
      </p:pic>
      <p:pic>
        <p:nvPicPr>
          <p:cNvPr id="5" name="圖片 4">
            <a:extLst>
              <a:ext uri="{FF2B5EF4-FFF2-40B4-BE49-F238E27FC236}">
                <a16:creationId xmlns:a16="http://schemas.microsoft.com/office/drawing/2014/main" id="{79A0EBCA-0916-9645-D05E-3D81CB2C3F9A}"/>
              </a:ext>
            </a:extLst>
          </p:cNvPr>
          <p:cNvPicPr>
            <a:picLocks noChangeAspect="1"/>
          </p:cNvPicPr>
          <p:nvPr/>
        </p:nvPicPr>
        <p:blipFill>
          <a:blip r:embed="rId6"/>
          <a:stretch>
            <a:fillRect/>
          </a:stretch>
        </p:blipFill>
        <p:spPr>
          <a:xfrm>
            <a:off x="9972556" y="6107770"/>
            <a:ext cx="2293335" cy="881489"/>
          </a:xfrm>
          <a:prstGeom prst="rect">
            <a:avLst/>
          </a:prstGeom>
        </p:spPr>
      </p:pic>
    </p:spTree>
    <p:custDataLst>
      <p:tags r:id="rId1"/>
    </p:custDataLst>
    <p:extLst>
      <p:ext uri="{BB962C8B-B14F-4D97-AF65-F5344CB8AC3E}">
        <p14:creationId xmlns:p14="http://schemas.microsoft.com/office/powerpoint/2010/main" val="393586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F789BB78-643E-BC7F-9D39-8B981EAFF015}"/>
              </a:ext>
            </a:extLst>
          </p:cNvPr>
          <p:cNvSpPr>
            <a:spLocks noGrp="1"/>
          </p:cNvSpPr>
          <p:nvPr>
            <p:ph type="title"/>
          </p:nvPr>
        </p:nvSpPr>
        <p:spPr>
          <a:xfrm>
            <a:off x="665445" y="2207466"/>
            <a:ext cx="10938726" cy="1648917"/>
          </a:xfrm>
          <a:solidFill>
            <a:schemeClr val="accent5">
              <a:lumMod val="20000"/>
              <a:lumOff val="80000"/>
            </a:schemeClr>
          </a:solidFill>
        </p:spPr>
        <p:txBody>
          <a:bodyPr>
            <a:noAutofit/>
          </a:bodyPr>
          <a:lstStyle/>
          <a:p>
            <a:pPr algn="ctr">
              <a:lnSpc>
                <a:spcPct val="100000"/>
              </a:lnSpc>
            </a:pPr>
            <a:r>
              <a:rPr lang="zh-TW" altLang="en-US" sz="4800" b="1" dirty="0">
                <a:solidFill>
                  <a:srgbClr val="FFC000"/>
                </a:solidFill>
                <a:effectLst>
                  <a:outerShdw blurRad="38100" dist="38100" dir="2700000" algn="tl">
                    <a:srgbClr val="000000">
                      <a:alpha val="43137"/>
                    </a:srgbClr>
                  </a:outerShdw>
                </a:effectLst>
              </a:rPr>
              <a:t>國際社會如何面對</a:t>
            </a:r>
            <a:r>
              <a:rPr lang="zh-TW" altLang="en-US" sz="4800" b="1" u="sng" dirty="0">
                <a:solidFill>
                  <a:srgbClr val="FFC000"/>
                </a:solidFill>
                <a:effectLst>
                  <a:outerShdw blurRad="38100" dist="38100" dir="2700000" algn="tl">
                    <a:srgbClr val="000000">
                      <a:alpha val="43137"/>
                    </a:srgbClr>
                  </a:outerShdw>
                </a:effectLst>
              </a:rPr>
              <a:t>烏克蘭</a:t>
            </a:r>
            <a:r>
              <a:rPr lang="zh-TW" altLang="en-US" sz="4800" b="1" dirty="0">
                <a:solidFill>
                  <a:srgbClr val="FFC000"/>
                </a:solidFill>
                <a:effectLst>
                  <a:outerShdw blurRad="38100" dist="38100" dir="2700000" algn="tl">
                    <a:srgbClr val="000000">
                      <a:alpha val="43137"/>
                    </a:srgbClr>
                  </a:outerShdw>
                </a:effectLst>
              </a:rPr>
              <a:t>戰爭？</a:t>
            </a:r>
          </a:p>
        </p:txBody>
      </p:sp>
      <p:pic>
        <p:nvPicPr>
          <p:cNvPr id="4" name="圖片 3">
            <a:extLst>
              <a:ext uri="{FF2B5EF4-FFF2-40B4-BE49-F238E27FC236}">
                <a16:creationId xmlns:a16="http://schemas.microsoft.com/office/drawing/2014/main" id="{7B518DDE-B3D4-DE3C-1785-F7885BA60D5C}"/>
              </a:ext>
            </a:extLst>
          </p:cNvPr>
          <p:cNvPicPr>
            <a:picLocks noChangeAspect="1"/>
          </p:cNvPicPr>
          <p:nvPr/>
        </p:nvPicPr>
        <p:blipFill>
          <a:blip r:embed="rId3"/>
          <a:stretch>
            <a:fillRect/>
          </a:stretch>
        </p:blipFill>
        <p:spPr>
          <a:xfrm>
            <a:off x="7760447" y="6107769"/>
            <a:ext cx="2293335" cy="881489"/>
          </a:xfrm>
          <a:prstGeom prst="rect">
            <a:avLst/>
          </a:prstGeom>
        </p:spPr>
      </p:pic>
      <p:pic>
        <p:nvPicPr>
          <p:cNvPr id="5" name="圖片 4">
            <a:extLst>
              <a:ext uri="{FF2B5EF4-FFF2-40B4-BE49-F238E27FC236}">
                <a16:creationId xmlns:a16="http://schemas.microsoft.com/office/drawing/2014/main" id="{AD0E2756-DC10-A250-2B75-6616B76B8308}"/>
              </a:ext>
            </a:extLst>
          </p:cNvPr>
          <p:cNvPicPr>
            <a:picLocks noChangeAspect="1"/>
          </p:cNvPicPr>
          <p:nvPr/>
        </p:nvPicPr>
        <p:blipFill>
          <a:blip r:embed="rId3"/>
          <a:stretch>
            <a:fillRect/>
          </a:stretch>
        </p:blipFill>
        <p:spPr>
          <a:xfrm>
            <a:off x="9972556" y="6107770"/>
            <a:ext cx="2293335" cy="881489"/>
          </a:xfrm>
          <a:prstGeom prst="rect">
            <a:avLst/>
          </a:prstGeom>
        </p:spPr>
      </p:pic>
      <p:grpSp>
        <p:nvGrpSpPr>
          <p:cNvPr id="2" name="群組 1">
            <a:extLst>
              <a:ext uri="{FF2B5EF4-FFF2-40B4-BE49-F238E27FC236}">
                <a16:creationId xmlns:a16="http://schemas.microsoft.com/office/drawing/2014/main" id="{2EBCF6D0-EBBE-32B3-BEA7-D02A9C158559}"/>
              </a:ext>
            </a:extLst>
          </p:cNvPr>
          <p:cNvGrpSpPr/>
          <p:nvPr/>
        </p:nvGrpSpPr>
        <p:grpSpPr>
          <a:xfrm>
            <a:off x="91440" y="91225"/>
            <a:ext cx="12192000" cy="1717355"/>
            <a:chOff x="152400" y="91225"/>
            <a:chExt cx="12192000" cy="1717355"/>
          </a:xfrm>
        </p:grpSpPr>
        <p:pic>
          <p:nvPicPr>
            <p:cNvPr id="6" name="圖片 5">
              <a:extLst>
                <a:ext uri="{FF2B5EF4-FFF2-40B4-BE49-F238E27FC236}">
                  <a16:creationId xmlns:a16="http://schemas.microsoft.com/office/drawing/2014/main" id="{F9BBE706-F4AF-FB37-DFAE-62AD5D8A04BC}"/>
                </a:ext>
              </a:extLst>
            </p:cNvPr>
            <p:cNvPicPr>
              <a:picLocks noChangeAspect="1"/>
            </p:cNvPicPr>
            <p:nvPr/>
          </p:nvPicPr>
          <p:blipFill>
            <a:blip r:embed="rId4"/>
            <a:stretch>
              <a:fillRect/>
            </a:stretch>
          </p:blipFill>
          <p:spPr>
            <a:xfrm>
              <a:off x="152400" y="91225"/>
              <a:ext cx="12192000" cy="1717355"/>
            </a:xfrm>
            <a:prstGeom prst="rect">
              <a:avLst/>
            </a:prstGeom>
          </p:spPr>
        </p:pic>
        <p:grpSp>
          <p:nvGrpSpPr>
            <p:cNvPr id="7" name="群組 6">
              <a:extLst>
                <a:ext uri="{FF2B5EF4-FFF2-40B4-BE49-F238E27FC236}">
                  <a16:creationId xmlns:a16="http://schemas.microsoft.com/office/drawing/2014/main" id="{1F4BCCEE-062C-15FE-9FC0-7A9DB27BA9EC}"/>
                </a:ext>
              </a:extLst>
            </p:cNvPr>
            <p:cNvGrpSpPr/>
            <p:nvPr/>
          </p:nvGrpSpPr>
          <p:grpSpPr>
            <a:xfrm>
              <a:off x="9940629" y="187056"/>
              <a:ext cx="1932714" cy="1486406"/>
              <a:chOff x="9432590" y="68255"/>
              <a:chExt cx="2229294" cy="1714500"/>
            </a:xfrm>
          </p:grpSpPr>
          <p:pic>
            <p:nvPicPr>
              <p:cNvPr id="8" name="Picture 2" descr="飛んでいる白い鳩の群れのイラスト">
                <a:extLst>
                  <a:ext uri="{FF2B5EF4-FFF2-40B4-BE49-F238E27FC236}">
                    <a16:creationId xmlns:a16="http://schemas.microsoft.com/office/drawing/2014/main" id="{AB31C969-AA2E-0014-B477-979E16203D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47384" y="68255"/>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オリーブの枝をくわえた鳩のイラスト">
                <a:extLst>
                  <a:ext uri="{FF2B5EF4-FFF2-40B4-BE49-F238E27FC236}">
                    <a16:creationId xmlns:a16="http://schemas.microsoft.com/office/drawing/2014/main" id="{ABF87D40-EAFD-2559-3941-8CCC7FE633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0388">
                <a:off x="9432590" y="133168"/>
                <a:ext cx="556834" cy="58003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2" name="群組 11">
            <a:extLst>
              <a:ext uri="{FF2B5EF4-FFF2-40B4-BE49-F238E27FC236}">
                <a16:creationId xmlns:a16="http://schemas.microsoft.com/office/drawing/2014/main" id="{E905DF46-9499-D99C-14DB-3A9B32E902B1}"/>
              </a:ext>
            </a:extLst>
          </p:cNvPr>
          <p:cNvGrpSpPr/>
          <p:nvPr/>
        </p:nvGrpSpPr>
        <p:grpSpPr>
          <a:xfrm>
            <a:off x="7295161" y="6335976"/>
            <a:ext cx="551824" cy="556721"/>
            <a:chOff x="7295161" y="6335976"/>
            <a:chExt cx="551824" cy="556721"/>
          </a:xfrm>
        </p:grpSpPr>
        <p:pic>
          <p:nvPicPr>
            <p:cNvPr id="10" name="Picture 6" descr="夏のイラスト「向日葵」">
              <a:extLst>
                <a:ext uri="{FF2B5EF4-FFF2-40B4-BE49-F238E27FC236}">
                  <a16:creationId xmlns:a16="http://schemas.microsoft.com/office/drawing/2014/main" id="{5127E399-210E-A05D-D6BA-9405C508E5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31975" y="6335976"/>
              <a:ext cx="415010" cy="5220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夏のイラスト「向日葵」">
              <a:extLst>
                <a:ext uri="{FF2B5EF4-FFF2-40B4-BE49-F238E27FC236}">
                  <a16:creationId xmlns:a16="http://schemas.microsoft.com/office/drawing/2014/main" id="{0F9D2731-5DFB-1250-1798-6B7A1A1FD3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95161" y="6548513"/>
              <a:ext cx="273627" cy="344184"/>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1868700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CA58D57C-3A02-4F97-8671-C87E360B78F1}"/>
              </a:ext>
            </a:extLst>
          </p:cNvPr>
          <p:cNvPicPr>
            <a:picLocks noChangeAspect="1"/>
          </p:cNvPicPr>
          <p:nvPr/>
        </p:nvPicPr>
        <p:blipFill>
          <a:blip r:embed="rId4"/>
          <a:stretch>
            <a:fillRect/>
          </a:stretch>
        </p:blipFill>
        <p:spPr>
          <a:xfrm>
            <a:off x="0" y="-61175"/>
            <a:ext cx="12192000" cy="1717355"/>
          </a:xfrm>
          <a:prstGeom prst="rect">
            <a:avLst/>
          </a:prstGeom>
        </p:spPr>
      </p:pic>
      <p:pic>
        <p:nvPicPr>
          <p:cNvPr id="9" name="Picture 2" descr="飛んでいる白い鳩の群れのイラスト">
            <a:extLst>
              <a:ext uri="{FF2B5EF4-FFF2-40B4-BE49-F238E27FC236}">
                <a16:creationId xmlns:a16="http://schemas.microsoft.com/office/drawing/2014/main" id="{DC81F532-A93D-2820-3E43-07D45CA45D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47384" y="68255"/>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オリーブの枝をくわえた鳩のイラスト">
            <a:extLst>
              <a:ext uri="{FF2B5EF4-FFF2-40B4-BE49-F238E27FC236}">
                <a16:creationId xmlns:a16="http://schemas.microsoft.com/office/drawing/2014/main" id="{910C52BD-87FB-5371-D4FA-C68AA5060E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0388">
            <a:off x="9432590" y="133168"/>
            <a:ext cx="556834" cy="580035"/>
          </a:xfrm>
          <a:prstGeom prst="rect">
            <a:avLst/>
          </a:prstGeom>
          <a:noFill/>
          <a:extLst>
            <a:ext uri="{909E8E84-426E-40DD-AFC4-6F175D3DCCD1}">
              <a14:hiddenFill xmlns:a14="http://schemas.microsoft.com/office/drawing/2010/main">
                <a:solidFill>
                  <a:srgbClr val="FFFFFF"/>
                </a:solidFill>
              </a14:hiddenFill>
            </a:ext>
          </a:extLst>
        </p:spPr>
      </p:pic>
      <p:sp>
        <p:nvSpPr>
          <p:cNvPr id="6" name="標題 5">
            <a:extLst>
              <a:ext uri="{FF2B5EF4-FFF2-40B4-BE49-F238E27FC236}">
                <a16:creationId xmlns:a16="http://schemas.microsoft.com/office/drawing/2014/main" id="{6198C9CD-29AE-A0C4-773F-19393237613E}"/>
              </a:ext>
            </a:extLst>
          </p:cNvPr>
          <p:cNvSpPr>
            <a:spLocks noGrp="1"/>
          </p:cNvSpPr>
          <p:nvPr>
            <p:ph type="title"/>
          </p:nvPr>
        </p:nvSpPr>
        <p:spPr/>
        <p:txBody>
          <a:bodyPr/>
          <a:lstStyle/>
          <a:p>
            <a:r>
              <a:rPr lang="en-US" altLang="zh-TW" sz="4400" dirty="0"/>
              <a:t>Q2.</a:t>
            </a:r>
            <a:r>
              <a:rPr lang="zh-TW" altLang="en-US" dirty="0"/>
              <a:t>文本裡提到國際社會有哪些行動？</a:t>
            </a:r>
          </a:p>
        </p:txBody>
      </p:sp>
      <p:pic>
        <p:nvPicPr>
          <p:cNvPr id="11" name="圖片 10">
            <a:extLst>
              <a:ext uri="{FF2B5EF4-FFF2-40B4-BE49-F238E27FC236}">
                <a16:creationId xmlns:a16="http://schemas.microsoft.com/office/drawing/2014/main" id="{60906075-D2D5-6AEB-DD4F-48AA465E1D9E}"/>
              </a:ext>
            </a:extLst>
          </p:cNvPr>
          <p:cNvPicPr>
            <a:picLocks noChangeAspect="1"/>
          </p:cNvPicPr>
          <p:nvPr/>
        </p:nvPicPr>
        <p:blipFill>
          <a:blip r:embed="rId7"/>
          <a:stretch>
            <a:fillRect/>
          </a:stretch>
        </p:blipFill>
        <p:spPr>
          <a:xfrm>
            <a:off x="7760447" y="6107769"/>
            <a:ext cx="2293335" cy="881489"/>
          </a:xfrm>
          <a:prstGeom prst="rect">
            <a:avLst/>
          </a:prstGeom>
        </p:spPr>
      </p:pic>
      <p:pic>
        <p:nvPicPr>
          <p:cNvPr id="12" name="圖片 11">
            <a:extLst>
              <a:ext uri="{FF2B5EF4-FFF2-40B4-BE49-F238E27FC236}">
                <a16:creationId xmlns:a16="http://schemas.microsoft.com/office/drawing/2014/main" id="{21FEEF0B-A7CE-E759-18B9-0652106DC8F1}"/>
              </a:ext>
            </a:extLst>
          </p:cNvPr>
          <p:cNvPicPr>
            <a:picLocks noChangeAspect="1"/>
          </p:cNvPicPr>
          <p:nvPr/>
        </p:nvPicPr>
        <p:blipFill>
          <a:blip r:embed="rId7"/>
          <a:stretch>
            <a:fillRect/>
          </a:stretch>
        </p:blipFill>
        <p:spPr>
          <a:xfrm>
            <a:off x="9972556" y="6107770"/>
            <a:ext cx="2293335" cy="881489"/>
          </a:xfrm>
          <a:prstGeom prst="rect">
            <a:avLst/>
          </a:prstGeom>
        </p:spPr>
      </p:pic>
      <p:grpSp>
        <p:nvGrpSpPr>
          <p:cNvPr id="2" name="群組 1">
            <a:extLst>
              <a:ext uri="{FF2B5EF4-FFF2-40B4-BE49-F238E27FC236}">
                <a16:creationId xmlns:a16="http://schemas.microsoft.com/office/drawing/2014/main" id="{C02AEAD6-5A3F-C6A2-9522-DF1618095370}"/>
              </a:ext>
            </a:extLst>
          </p:cNvPr>
          <p:cNvGrpSpPr/>
          <p:nvPr/>
        </p:nvGrpSpPr>
        <p:grpSpPr>
          <a:xfrm>
            <a:off x="7295161" y="6335976"/>
            <a:ext cx="551824" cy="556721"/>
            <a:chOff x="7295161" y="6335976"/>
            <a:chExt cx="551824" cy="556721"/>
          </a:xfrm>
        </p:grpSpPr>
        <p:pic>
          <p:nvPicPr>
            <p:cNvPr id="13" name="Picture 6" descr="夏のイラスト「向日葵」">
              <a:extLst>
                <a:ext uri="{FF2B5EF4-FFF2-40B4-BE49-F238E27FC236}">
                  <a16:creationId xmlns:a16="http://schemas.microsoft.com/office/drawing/2014/main" id="{71C922ED-D4D9-8008-79A7-A241EB7B5A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31975" y="6335976"/>
              <a:ext cx="415010" cy="5220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夏のイラスト「向日葵」">
              <a:extLst>
                <a:ext uri="{FF2B5EF4-FFF2-40B4-BE49-F238E27FC236}">
                  <a16:creationId xmlns:a16="http://schemas.microsoft.com/office/drawing/2014/main" id="{47793AC6-BE5E-6B9D-2B7E-537C28FB55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95161" y="6548513"/>
              <a:ext cx="273627" cy="344184"/>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5" name="表格 14">
            <a:extLst>
              <a:ext uri="{FF2B5EF4-FFF2-40B4-BE49-F238E27FC236}">
                <a16:creationId xmlns:a16="http://schemas.microsoft.com/office/drawing/2014/main" id="{E32354E6-8536-545C-F494-60B1EA4AD3BF}"/>
              </a:ext>
            </a:extLst>
          </p:cNvPr>
          <p:cNvGraphicFramePr>
            <a:graphicFrameLocks noGrp="1"/>
          </p:cNvGraphicFramePr>
          <p:nvPr>
            <p:extLst>
              <p:ext uri="{D42A27DB-BD31-4B8C-83A1-F6EECF244321}">
                <p14:modId xmlns:p14="http://schemas.microsoft.com/office/powerpoint/2010/main" val="617121874"/>
              </p:ext>
            </p:extLst>
          </p:nvPr>
        </p:nvGraphicFramePr>
        <p:xfrm>
          <a:off x="1023495" y="2198416"/>
          <a:ext cx="5308251" cy="3786962"/>
        </p:xfrm>
        <a:graphic>
          <a:graphicData uri="http://schemas.openxmlformats.org/drawingml/2006/table">
            <a:tbl>
              <a:tblPr firstRow="1" bandRow="1">
                <a:tableStyleId>{5C22544A-7EE6-4342-B048-85BDC9FD1C3A}</a:tableStyleId>
              </a:tblPr>
              <a:tblGrid>
                <a:gridCol w="5308251">
                  <a:extLst>
                    <a:ext uri="{9D8B030D-6E8A-4147-A177-3AD203B41FA5}">
                      <a16:colId xmlns:a16="http://schemas.microsoft.com/office/drawing/2014/main" val="1137053817"/>
                    </a:ext>
                  </a:extLst>
                </a:gridCol>
              </a:tblGrid>
              <a:tr h="1202330">
                <a:tc>
                  <a:txBody>
                    <a:bodyPr/>
                    <a:lstStyle/>
                    <a:p>
                      <a:pPr algn="ctr"/>
                      <a:r>
                        <a:rPr lang="zh-TW" altLang="en-US" sz="3600" u="sng" dirty="0"/>
                        <a:t>索菲亞</a:t>
                      </a:r>
                      <a:r>
                        <a:rPr lang="zh-TW" altLang="en-US" sz="3600" dirty="0"/>
                        <a:t>看到的國際行動</a:t>
                      </a:r>
                      <a:endParaRPr lang="en-US" altLang="zh-TW" sz="3600" dirty="0"/>
                    </a:p>
                  </a:txBody>
                  <a:tcPr anchor="ctr"/>
                </a:tc>
                <a:extLst>
                  <a:ext uri="{0D108BD9-81ED-4DB2-BD59-A6C34878D82A}">
                    <a16:rowId xmlns:a16="http://schemas.microsoft.com/office/drawing/2014/main" val="1660981013"/>
                  </a:ext>
                </a:extLst>
              </a:tr>
              <a:tr h="2584632">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3200" b="1" i="0" u="sng" strike="noStrike" kern="1200" cap="none" spc="0" normalizeH="0" baseline="0" noProof="0" dirty="0">
                          <a:ln>
                            <a:noFill/>
                          </a:ln>
                          <a:solidFill>
                            <a:prstClr val="black"/>
                          </a:solidFill>
                          <a:effectLst/>
                          <a:uLnTx/>
                          <a:uFillTx/>
                          <a:latin typeface="+mn-lt"/>
                          <a:ea typeface="+mn-ea"/>
                          <a:cs typeface="+mn-cs"/>
                        </a:rPr>
                        <a:t>歐盟</a:t>
                      </a:r>
                      <a:r>
                        <a:rPr kumimoji="0" lang="zh-TW" altLang="en-US" sz="3200" b="1" i="0" u="none" strike="noStrike" kern="1200" cap="none" spc="0" normalizeH="0" baseline="0" noProof="0" dirty="0">
                          <a:ln>
                            <a:noFill/>
                          </a:ln>
                          <a:solidFill>
                            <a:prstClr val="black"/>
                          </a:solidFill>
                          <a:effectLst/>
                          <a:uLnTx/>
                          <a:uFillTx/>
                          <a:latin typeface="+mn-lt"/>
                          <a:ea typeface="+mn-ea"/>
                          <a:cs typeface="+mn-cs"/>
                        </a:rPr>
                        <a:t>收留難民，給予居留、工作的權利，享有社會福利、住宅、醫療的權利，當地就學。</a:t>
                      </a:r>
                      <a:endParaRPr kumimoji="0" lang="en-US" altLang="zh-TW" sz="3200" b="1"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3200" b="1" i="0" u="none" strike="noStrike" kern="1200" cap="none" spc="0" normalizeH="0" baseline="0" noProof="0" dirty="0">
                          <a:ln>
                            <a:noFill/>
                          </a:ln>
                          <a:solidFill>
                            <a:prstClr val="black"/>
                          </a:solidFill>
                          <a:effectLst/>
                          <a:uLnTx/>
                          <a:uFillTx/>
                          <a:latin typeface="+mn-lt"/>
                          <a:ea typeface="+mn-ea"/>
                          <a:cs typeface="+mn-cs"/>
                        </a:rPr>
                        <a:t>經濟制裁</a:t>
                      </a:r>
                      <a:endParaRPr kumimoji="0" lang="en-US" altLang="zh-TW" sz="3200" b="1" i="0" u="none" strike="sngStrike" kern="1200" cap="none" spc="0" normalizeH="0" baseline="0" noProof="0" dirty="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889490030"/>
                  </a:ext>
                </a:extLst>
              </a:tr>
            </a:tbl>
          </a:graphicData>
        </a:graphic>
      </p:graphicFrame>
      <p:graphicFrame>
        <p:nvGraphicFramePr>
          <p:cNvPr id="3" name="表格 2">
            <a:extLst>
              <a:ext uri="{FF2B5EF4-FFF2-40B4-BE49-F238E27FC236}">
                <a16:creationId xmlns:a16="http://schemas.microsoft.com/office/drawing/2014/main" id="{732001FE-6ABB-BCA6-2F92-295DC4A5CA93}"/>
              </a:ext>
            </a:extLst>
          </p:cNvPr>
          <p:cNvGraphicFramePr>
            <a:graphicFrameLocks noGrp="1"/>
          </p:cNvGraphicFramePr>
          <p:nvPr>
            <p:extLst>
              <p:ext uri="{D42A27DB-BD31-4B8C-83A1-F6EECF244321}">
                <p14:modId xmlns:p14="http://schemas.microsoft.com/office/powerpoint/2010/main" val="2341951107"/>
              </p:ext>
            </p:extLst>
          </p:nvPr>
        </p:nvGraphicFramePr>
        <p:xfrm>
          <a:off x="6519906" y="2198416"/>
          <a:ext cx="4836759" cy="3797236"/>
        </p:xfrm>
        <a:graphic>
          <a:graphicData uri="http://schemas.openxmlformats.org/drawingml/2006/table">
            <a:tbl>
              <a:tblPr firstRow="1" bandRow="1">
                <a:tableStyleId>{5C22544A-7EE6-4342-B048-85BDC9FD1C3A}</a:tableStyleId>
              </a:tblPr>
              <a:tblGrid>
                <a:gridCol w="4836759">
                  <a:extLst>
                    <a:ext uri="{9D8B030D-6E8A-4147-A177-3AD203B41FA5}">
                      <a16:colId xmlns:a16="http://schemas.microsoft.com/office/drawing/2014/main" val="2210226501"/>
                    </a:ext>
                  </a:extLst>
                </a:gridCol>
              </a:tblGrid>
              <a:tr h="1212604">
                <a:tc>
                  <a:txBody>
                    <a:bodyPr/>
                    <a:lstStyle/>
                    <a:p>
                      <a:pPr algn="ctr"/>
                      <a:r>
                        <a:rPr lang="zh-TW" altLang="en-US" sz="3600" u="sng" dirty="0"/>
                        <a:t>安娜</a:t>
                      </a:r>
                      <a:r>
                        <a:rPr lang="zh-TW" altLang="en-US" sz="3600" dirty="0"/>
                        <a:t>看到的國際行動</a:t>
                      </a:r>
                      <a:endParaRPr lang="en-US" altLang="zh-TW" sz="3600" dirty="0"/>
                    </a:p>
                  </a:txBody>
                  <a:tcPr anchor="ctr"/>
                </a:tc>
                <a:extLst>
                  <a:ext uri="{0D108BD9-81ED-4DB2-BD59-A6C34878D82A}">
                    <a16:rowId xmlns:a16="http://schemas.microsoft.com/office/drawing/2014/main" val="1660981013"/>
                  </a:ext>
                </a:extLst>
              </a:tr>
              <a:tr h="2584632">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mn-ea"/>
                          <a:cs typeface="+mn-cs"/>
                        </a:rPr>
                        <a:t>提供必要物資。</a:t>
                      </a:r>
                      <a:endParaRPr kumimoji="0" lang="en-US" altLang="zh-TW" sz="3200" b="1" i="0" u="none" strike="noStrike" kern="1200" cap="none" spc="0" normalizeH="0" baseline="0" noProof="0" dirty="0">
                        <a:ln>
                          <a:noFill/>
                        </a:ln>
                        <a:solidFill>
                          <a:prstClr val="black"/>
                        </a:solidFill>
                        <a:effectLst/>
                        <a:uLnTx/>
                        <a:uFillTx/>
                        <a:latin typeface="微軟正黑體" panose="020B0604030504040204" pitchFamily="34" charset="-12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mn-ea"/>
                          <a:cs typeface="+mn-cs"/>
                        </a:rPr>
                        <a:t>提供醫療救助。</a:t>
                      </a:r>
                      <a:endParaRPr kumimoji="0" lang="en-US" altLang="zh-TW" sz="3200" b="1" i="0" u="none" strike="noStrike" kern="1200" cap="none" spc="0" normalizeH="0" baseline="0" noProof="0" dirty="0">
                        <a:ln>
                          <a:noFill/>
                        </a:ln>
                        <a:solidFill>
                          <a:prstClr val="black"/>
                        </a:solidFill>
                        <a:effectLst/>
                        <a:uLnTx/>
                        <a:uFillTx/>
                        <a:latin typeface="微軟正黑體" panose="020B0604030504040204" pitchFamily="34" charset="-12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mn-ea"/>
                          <a:cs typeface="+mn-cs"/>
                        </a:rPr>
                        <a:t>聯合國提供緊急經費。</a:t>
                      </a:r>
                      <a:endParaRPr kumimoji="0" lang="en-US" altLang="zh-TW" sz="3200" b="1" i="0" u="none" strike="noStrike" kern="1200" cap="none" spc="0" normalizeH="0" baseline="0" noProof="0" dirty="0">
                        <a:ln>
                          <a:noFill/>
                        </a:ln>
                        <a:solidFill>
                          <a:prstClr val="black"/>
                        </a:solidFill>
                        <a:effectLst/>
                        <a:uLnTx/>
                        <a:uFillTx/>
                        <a:latin typeface="微軟正黑體" panose="020B0604030504040204" pitchFamily="34" charset="-12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mn-ea"/>
                          <a:cs typeface="+mn-cs"/>
                        </a:rPr>
                        <a:t>世界各國提供武器。</a:t>
                      </a:r>
                      <a:endParaRPr kumimoji="0" lang="en-US" altLang="zh-TW" sz="3200" b="1" i="0" u="none" strike="noStrike" kern="1200" cap="none" spc="0" normalizeH="0" baseline="0" noProof="0" dirty="0">
                        <a:ln>
                          <a:noFill/>
                        </a:ln>
                        <a:solidFill>
                          <a:prstClr val="black"/>
                        </a:solidFill>
                        <a:effectLst/>
                        <a:uLnTx/>
                        <a:uFillTx/>
                        <a:latin typeface="微軟正黑體" panose="020B0604030504040204" pitchFamily="34" charset="-120"/>
                        <a:ea typeface="+mn-ea"/>
                        <a:cs typeface="+mn-cs"/>
                      </a:endParaRPr>
                    </a:p>
                  </a:txBody>
                  <a:tcPr/>
                </a:tc>
                <a:extLst>
                  <a:ext uri="{0D108BD9-81ED-4DB2-BD59-A6C34878D82A}">
                    <a16:rowId xmlns:a16="http://schemas.microsoft.com/office/drawing/2014/main" val="889490030"/>
                  </a:ext>
                </a:extLst>
              </a:tr>
            </a:tbl>
          </a:graphicData>
        </a:graphic>
      </p:graphicFrame>
      <p:sp>
        <p:nvSpPr>
          <p:cNvPr id="5" name="文字方塊 4">
            <a:extLst>
              <a:ext uri="{FF2B5EF4-FFF2-40B4-BE49-F238E27FC236}">
                <a16:creationId xmlns:a16="http://schemas.microsoft.com/office/drawing/2014/main" id="{ACFF0D3C-085A-AE61-2469-8BEB6A4FC94F}"/>
              </a:ext>
            </a:extLst>
          </p:cNvPr>
          <p:cNvSpPr txBox="1"/>
          <p:nvPr/>
        </p:nvSpPr>
        <p:spPr>
          <a:xfrm>
            <a:off x="1023495" y="1647947"/>
            <a:ext cx="1714500" cy="523220"/>
          </a:xfrm>
          <a:prstGeom prst="rect">
            <a:avLst/>
          </a:prstGeom>
          <a:noFill/>
        </p:spPr>
        <p:txBody>
          <a:bodyPr wrap="square">
            <a:spAutoFit/>
          </a:bodyPr>
          <a:lstStyle/>
          <a:p>
            <a:r>
              <a:rPr lang="zh-TW" altLang="en-US" sz="2800" b="1" dirty="0"/>
              <a:t>參考答案</a:t>
            </a:r>
            <a:endParaRPr lang="zh-TW" altLang="en-US" sz="2800" dirty="0"/>
          </a:p>
        </p:txBody>
      </p:sp>
    </p:spTree>
    <p:custDataLst>
      <p:tags r:id="rId1"/>
    </p:custDataLst>
    <p:extLst>
      <p:ext uri="{BB962C8B-B14F-4D97-AF65-F5344CB8AC3E}">
        <p14:creationId xmlns:p14="http://schemas.microsoft.com/office/powerpoint/2010/main" val="100542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2">
            <a:extLst>
              <a:ext uri="{FF2B5EF4-FFF2-40B4-BE49-F238E27FC236}">
                <a16:creationId xmlns:a16="http://schemas.microsoft.com/office/drawing/2014/main" id="{5B0291F7-6B11-20FF-2454-1E7BCBB41B4A}"/>
              </a:ext>
            </a:extLst>
          </p:cNvPr>
          <p:cNvSpPr txBox="1">
            <a:spLocks/>
          </p:cNvSpPr>
          <p:nvPr/>
        </p:nvSpPr>
        <p:spPr>
          <a:xfrm>
            <a:off x="626637" y="2429613"/>
            <a:ext cx="10938726" cy="1998774"/>
          </a:xfrm>
          <a:prstGeom prst="rect">
            <a:avLst/>
          </a:prstGeom>
          <a:solidFill>
            <a:schemeClr val="accent5">
              <a:lumMod val="20000"/>
              <a:lumOff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zh-TW" altLang="en-US" sz="4800" b="1" dirty="0">
                <a:solidFill>
                  <a:srgbClr val="FFC000"/>
                </a:solidFill>
                <a:effectLst>
                  <a:outerShdw blurRad="38100" dist="38100" dir="2700000" algn="tl">
                    <a:srgbClr val="000000">
                      <a:alpha val="43137"/>
                    </a:srgbClr>
                  </a:outerShdw>
                </a:effectLst>
              </a:rPr>
              <a:t>國際、</a:t>
            </a:r>
            <a:r>
              <a:rPr lang="en-US" altLang="zh-TW" sz="4800" b="1" dirty="0">
                <a:solidFill>
                  <a:srgbClr val="FFC000"/>
                </a:solidFill>
                <a:effectLst>
                  <a:outerShdw blurRad="38100" dist="38100" dir="2700000" algn="tl">
                    <a:srgbClr val="000000">
                      <a:alpha val="43137"/>
                    </a:srgbClr>
                  </a:outerShdw>
                </a:effectLst>
              </a:rPr>
              <a:t>NGO(</a:t>
            </a:r>
            <a:r>
              <a:rPr lang="zh-TW" altLang="en-US" sz="4800" b="1" dirty="0">
                <a:solidFill>
                  <a:srgbClr val="FFC000"/>
                </a:solidFill>
                <a:effectLst>
                  <a:outerShdw blurRad="38100" dist="38100" dir="2700000" algn="tl">
                    <a:srgbClr val="000000">
                      <a:alpha val="43137"/>
                    </a:srgbClr>
                  </a:outerShdw>
                </a:effectLst>
              </a:rPr>
              <a:t>非政府組織</a:t>
            </a:r>
            <a:r>
              <a:rPr lang="en-US" altLang="zh-TW" sz="4800" b="1" dirty="0">
                <a:solidFill>
                  <a:srgbClr val="FFC000"/>
                </a:solidFill>
                <a:effectLst>
                  <a:outerShdw blurRad="38100" dist="38100" dir="2700000" algn="tl">
                    <a:srgbClr val="000000">
                      <a:alpha val="43137"/>
                    </a:srgbClr>
                  </a:outerShdw>
                </a:effectLst>
              </a:rPr>
              <a:t>)</a:t>
            </a:r>
            <a:r>
              <a:rPr lang="zh-TW" altLang="en-US" sz="4800" b="1" dirty="0">
                <a:solidFill>
                  <a:srgbClr val="FFC000"/>
                </a:solidFill>
                <a:effectLst>
                  <a:outerShdw blurRad="38100" dist="38100" dir="2700000" algn="tl">
                    <a:srgbClr val="000000">
                      <a:alpha val="43137"/>
                    </a:srgbClr>
                  </a:outerShdw>
                </a:effectLst>
              </a:rPr>
              <a:t>、個人</a:t>
            </a:r>
            <a:br>
              <a:rPr lang="zh-TW" altLang="en-US" sz="4800" b="1" dirty="0">
                <a:solidFill>
                  <a:srgbClr val="FFC000"/>
                </a:solidFill>
                <a:effectLst>
                  <a:outerShdw blurRad="38100" dist="38100" dir="2700000" algn="tl">
                    <a:srgbClr val="000000">
                      <a:alpha val="43137"/>
                    </a:srgbClr>
                  </a:outerShdw>
                </a:effectLst>
              </a:rPr>
            </a:br>
            <a:r>
              <a:rPr lang="zh-TW" altLang="en-US" sz="4800" b="1" dirty="0">
                <a:solidFill>
                  <a:srgbClr val="FFC000"/>
                </a:solidFill>
                <a:effectLst>
                  <a:outerShdw blurRad="38100" dist="38100" dir="2700000" algn="tl">
                    <a:srgbClr val="000000">
                      <a:alpha val="43137"/>
                    </a:srgbClr>
                  </a:outerShdw>
                </a:effectLst>
              </a:rPr>
              <a:t>還可以採取什麼行動？</a:t>
            </a:r>
          </a:p>
        </p:txBody>
      </p:sp>
      <p:pic>
        <p:nvPicPr>
          <p:cNvPr id="3" name="圖片 2">
            <a:extLst>
              <a:ext uri="{FF2B5EF4-FFF2-40B4-BE49-F238E27FC236}">
                <a16:creationId xmlns:a16="http://schemas.microsoft.com/office/drawing/2014/main" id="{EA52ED73-289A-C685-D347-FC9609100A4E}"/>
              </a:ext>
            </a:extLst>
          </p:cNvPr>
          <p:cNvPicPr>
            <a:picLocks noChangeAspect="1"/>
          </p:cNvPicPr>
          <p:nvPr/>
        </p:nvPicPr>
        <p:blipFill>
          <a:blip r:embed="rId4"/>
          <a:stretch>
            <a:fillRect/>
          </a:stretch>
        </p:blipFill>
        <p:spPr>
          <a:xfrm>
            <a:off x="7760447" y="6107769"/>
            <a:ext cx="2293335" cy="881489"/>
          </a:xfrm>
          <a:prstGeom prst="rect">
            <a:avLst/>
          </a:prstGeom>
        </p:spPr>
      </p:pic>
      <p:pic>
        <p:nvPicPr>
          <p:cNvPr id="4" name="圖片 3">
            <a:extLst>
              <a:ext uri="{FF2B5EF4-FFF2-40B4-BE49-F238E27FC236}">
                <a16:creationId xmlns:a16="http://schemas.microsoft.com/office/drawing/2014/main" id="{ECD9D05F-F822-034B-4799-D0ECEC011A67}"/>
              </a:ext>
            </a:extLst>
          </p:cNvPr>
          <p:cNvPicPr>
            <a:picLocks noChangeAspect="1"/>
          </p:cNvPicPr>
          <p:nvPr/>
        </p:nvPicPr>
        <p:blipFill>
          <a:blip r:embed="rId4"/>
          <a:stretch>
            <a:fillRect/>
          </a:stretch>
        </p:blipFill>
        <p:spPr>
          <a:xfrm>
            <a:off x="9972556" y="6107770"/>
            <a:ext cx="2293335" cy="881489"/>
          </a:xfrm>
          <a:prstGeom prst="rect">
            <a:avLst/>
          </a:prstGeom>
        </p:spPr>
      </p:pic>
      <p:grpSp>
        <p:nvGrpSpPr>
          <p:cNvPr id="5" name="群組 4">
            <a:extLst>
              <a:ext uri="{FF2B5EF4-FFF2-40B4-BE49-F238E27FC236}">
                <a16:creationId xmlns:a16="http://schemas.microsoft.com/office/drawing/2014/main" id="{C52A3302-2A74-C117-76C6-C9C11F25A425}"/>
              </a:ext>
            </a:extLst>
          </p:cNvPr>
          <p:cNvGrpSpPr/>
          <p:nvPr/>
        </p:nvGrpSpPr>
        <p:grpSpPr>
          <a:xfrm>
            <a:off x="73891" y="91225"/>
            <a:ext cx="12192000" cy="1717355"/>
            <a:chOff x="152400" y="91225"/>
            <a:chExt cx="12192000" cy="1717355"/>
          </a:xfrm>
        </p:grpSpPr>
        <p:pic>
          <p:nvPicPr>
            <p:cNvPr id="6" name="圖片 5">
              <a:extLst>
                <a:ext uri="{FF2B5EF4-FFF2-40B4-BE49-F238E27FC236}">
                  <a16:creationId xmlns:a16="http://schemas.microsoft.com/office/drawing/2014/main" id="{80FFB322-2D6C-4F7F-677B-269BBF1AC794}"/>
                </a:ext>
              </a:extLst>
            </p:cNvPr>
            <p:cNvPicPr>
              <a:picLocks noChangeAspect="1"/>
            </p:cNvPicPr>
            <p:nvPr/>
          </p:nvPicPr>
          <p:blipFill>
            <a:blip r:embed="rId5"/>
            <a:stretch>
              <a:fillRect/>
            </a:stretch>
          </p:blipFill>
          <p:spPr>
            <a:xfrm>
              <a:off x="152400" y="91225"/>
              <a:ext cx="12192000" cy="1717355"/>
            </a:xfrm>
            <a:prstGeom prst="rect">
              <a:avLst/>
            </a:prstGeom>
          </p:spPr>
        </p:pic>
        <p:grpSp>
          <p:nvGrpSpPr>
            <p:cNvPr id="8" name="群組 7">
              <a:extLst>
                <a:ext uri="{FF2B5EF4-FFF2-40B4-BE49-F238E27FC236}">
                  <a16:creationId xmlns:a16="http://schemas.microsoft.com/office/drawing/2014/main" id="{0A11565A-0240-7B16-6A7E-6263DC5ADF85}"/>
                </a:ext>
              </a:extLst>
            </p:cNvPr>
            <p:cNvGrpSpPr/>
            <p:nvPr/>
          </p:nvGrpSpPr>
          <p:grpSpPr>
            <a:xfrm>
              <a:off x="9940629" y="187056"/>
              <a:ext cx="1932714" cy="1486406"/>
              <a:chOff x="9432590" y="68255"/>
              <a:chExt cx="2229294" cy="1714500"/>
            </a:xfrm>
          </p:grpSpPr>
          <p:pic>
            <p:nvPicPr>
              <p:cNvPr id="9" name="Picture 2" descr="飛んでいる白い鳩の群れのイラスト">
                <a:extLst>
                  <a:ext uri="{FF2B5EF4-FFF2-40B4-BE49-F238E27FC236}">
                    <a16:creationId xmlns:a16="http://schemas.microsoft.com/office/drawing/2014/main" id="{69254C6A-78F1-0AF6-6673-BF04FDC33F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47384" y="68255"/>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オリーブの枝をくわえた鳩のイラスト">
                <a:extLst>
                  <a:ext uri="{FF2B5EF4-FFF2-40B4-BE49-F238E27FC236}">
                    <a16:creationId xmlns:a16="http://schemas.microsoft.com/office/drawing/2014/main" id="{20D8EFC2-FDC3-B667-E6C8-3D495CA257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90388">
                <a:off x="9432590" y="133168"/>
                <a:ext cx="556834" cy="58003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1" name="群組 10">
            <a:extLst>
              <a:ext uri="{FF2B5EF4-FFF2-40B4-BE49-F238E27FC236}">
                <a16:creationId xmlns:a16="http://schemas.microsoft.com/office/drawing/2014/main" id="{C834F745-25B9-5417-E07F-C4F9BAC82957}"/>
              </a:ext>
            </a:extLst>
          </p:cNvPr>
          <p:cNvGrpSpPr/>
          <p:nvPr/>
        </p:nvGrpSpPr>
        <p:grpSpPr>
          <a:xfrm>
            <a:off x="7295161" y="6335976"/>
            <a:ext cx="551824" cy="556721"/>
            <a:chOff x="7295161" y="6335976"/>
            <a:chExt cx="551824" cy="556721"/>
          </a:xfrm>
        </p:grpSpPr>
        <p:pic>
          <p:nvPicPr>
            <p:cNvPr id="12" name="Picture 6" descr="夏のイラスト「向日葵」">
              <a:extLst>
                <a:ext uri="{FF2B5EF4-FFF2-40B4-BE49-F238E27FC236}">
                  <a16:creationId xmlns:a16="http://schemas.microsoft.com/office/drawing/2014/main" id="{1AE5F779-C163-EF71-2527-261D3787D8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31975" y="6335976"/>
              <a:ext cx="415010" cy="5220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夏のイラスト「向日葵」">
              <a:extLst>
                <a:ext uri="{FF2B5EF4-FFF2-40B4-BE49-F238E27FC236}">
                  <a16:creationId xmlns:a16="http://schemas.microsoft.com/office/drawing/2014/main" id="{F509524F-BE92-A7A5-6275-D2BF5B8529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95161" y="6548513"/>
              <a:ext cx="273627" cy="344184"/>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0158084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F6149810-7327-44F2-86EA-F73E8B63B14D}"/>
              </a:ext>
            </a:extLst>
          </p:cNvPr>
          <p:cNvPicPr>
            <a:picLocks noChangeAspect="1"/>
          </p:cNvPicPr>
          <p:nvPr/>
        </p:nvPicPr>
        <p:blipFill>
          <a:blip r:embed="rId4"/>
          <a:stretch>
            <a:fillRect/>
          </a:stretch>
        </p:blipFill>
        <p:spPr>
          <a:xfrm>
            <a:off x="0" y="-61175"/>
            <a:ext cx="12192000" cy="1717355"/>
          </a:xfrm>
          <a:prstGeom prst="rect">
            <a:avLst/>
          </a:prstGeom>
        </p:spPr>
      </p:pic>
      <p:sp>
        <p:nvSpPr>
          <p:cNvPr id="2" name="標題 3">
            <a:extLst>
              <a:ext uri="{FF2B5EF4-FFF2-40B4-BE49-F238E27FC236}">
                <a16:creationId xmlns:a16="http://schemas.microsoft.com/office/drawing/2014/main" id="{B810DC2B-810C-4023-A911-804BF65DE55F}"/>
              </a:ext>
            </a:extLst>
          </p:cNvPr>
          <p:cNvSpPr txBox="1">
            <a:spLocks/>
          </p:cNvSpPr>
          <p:nvPr/>
        </p:nvSpPr>
        <p:spPr>
          <a:xfrm>
            <a:off x="566498" y="317257"/>
            <a:ext cx="10515600" cy="6463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j-cs"/>
              </a:rPr>
              <a:t>Q3.</a:t>
            </a:r>
            <a:r>
              <a:rPr kumimoji="0" lang="zh-TW" altLang="en-US" sz="3600" b="1" i="0" u="none" strike="noStrike" kern="1200" cap="none" spc="0" normalizeH="0" baseline="0" noProof="0" dirty="0">
                <a:ln>
                  <a:noFill/>
                </a:ln>
                <a:solidFill>
                  <a:srgbClr val="4472C4"/>
                </a:solidFill>
                <a:effectLst/>
                <a:uLnTx/>
                <a:uFillTx/>
                <a:latin typeface="Tw Cen MT" panose="020B0602020104020603"/>
                <a:ea typeface="微軟正黑體" panose="020B0604030504040204" pitchFamily="34" charset="-120"/>
                <a:cs typeface="+mj-cs"/>
              </a:rPr>
              <a:t>國際社會</a:t>
            </a:r>
            <a:r>
              <a:rPr kumimoji="0" lang="zh-TW" altLang="en-US" sz="28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j-cs"/>
              </a:rPr>
              <a:t>還可以採取什麼行動？</a:t>
            </a:r>
            <a:endParaRPr kumimoji="0" lang="en-US" altLang="zh-TW" sz="28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j-cs"/>
            </a:endParaRPr>
          </a:p>
        </p:txBody>
      </p:sp>
      <p:sp>
        <p:nvSpPr>
          <p:cNvPr id="5" name="文字方塊 4">
            <a:extLst>
              <a:ext uri="{FF2B5EF4-FFF2-40B4-BE49-F238E27FC236}">
                <a16:creationId xmlns:a16="http://schemas.microsoft.com/office/drawing/2014/main" id="{526D3568-8C2F-33F5-E0E6-5678E4D74C64}"/>
              </a:ext>
            </a:extLst>
          </p:cNvPr>
          <p:cNvSpPr txBox="1"/>
          <p:nvPr/>
        </p:nvSpPr>
        <p:spPr>
          <a:xfrm>
            <a:off x="6302046" y="3943467"/>
            <a:ext cx="4462932"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sng" strike="noStrike" kern="1200" cap="none" spc="0" normalizeH="0" baseline="0" noProof="0" dirty="0">
                <a:ln>
                  <a:noFill/>
                </a:ln>
                <a:effectLst/>
                <a:uLnTx/>
                <a:uFillTx/>
                <a:latin typeface="Tw Cen MT" panose="020B0602020104020603"/>
                <a:ea typeface="微軟正黑體" panose="020B0604030504040204" pitchFamily="34" charset="-120"/>
                <a:cs typeface="+mn-cs"/>
              </a:rPr>
              <a:t>歐盟</a:t>
            </a:r>
            <a:r>
              <a:rPr kumimoji="0" lang="zh-TW" altLang="en-US" sz="2800" b="1" i="0" u="none" strike="noStrike" kern="1200" cap="none" spc="0" normalizeH="0" baseline="0" noProof="0" dirty="0">
                <a:ln>
                  <a:noFill/>
                </a:ln>
                <a:effectLst/>
                <a:uLnTx/>
                <a:uFillTx/>
                <a:latin typeface="Microsoft JhengHei" panose="020B0604030504040204" pitchFamily="34" charset="-120"/>
                <a:ea typeface="Microsoft JhengHei" panose="020B0604030504040204" pitchFamily="34" charset="-120"/>
                <a:cs typeface="+mn-cs"/>
              </a:rPr>
              <a:t>凍結</a:t>
            </a:r>
            <a:r>
              <a:rPr kumimoji="0" lang="zh-TW" altLang="en-US" sz="2800" b="1" i="0" u="sng" strike="noStrike" kern="1200" cap="none" spc="0" normalizeH="0" baseline="0" noProof="0" dirty="0">
                <a:ln>
                  <a:noFill/>
                </a:ln>
                <a:effectLst/>
                <a:uLnTx/>
                <a:uFillTx/>
                <a:latin typeface="Microsoft JhengHei" panose="020B0604030504040204" pitchFamily="34" charset="-120"/>
                <a:ea typeface="Microsoft JhengHei" panose="020B0604030504040204" pitchFamily="34" charset="-120"/>
                <a:cs typeface="+mn-cs"/>
              </a:rPr>
              <a:t>俄羅斯</a:t>
            </a:r>
            <a:r>
              <a:rPr kumimoji="0" lang="zh-TW" altLang="en-US" sz="2800" b="1" i="0" u="none" strike="noStrike" kern="1200" cap="none" spc="0" normalizeH="0" baseline="0" noProof="0" dirty="0">
                <a:ln>
                  <a:noFill/>
                </a:ln>
                <a:effectLst/>
                <a:uLnTx/>
                <a:uFillTx/>
                <a:latin typeface="Microsoft JhengHei" panose="020B0604030504040204" pitchFamily="34" charset="-120"/>
                <a:ea typeface="Microsoft JhengHei" panose="020B0604030504040204" pitchFamily="34" charset="-120"/>
                <a:cs typeface="+mn-cs"/>
              </a:rPr>
              <a:t>總統及高層官員資產，取消</a:t>
            </a:r>
            <a:r>
              <a:rPr kumimoji="0" lang="zh-TW" altLang="en-US" sz="2800" b="1" i="0" u="sng" strike="noStrike" kern="1200" cap="none" spc="0" normalizeH="0" baseline="0" noProof="0" dirty="0">
                <a:ln>
                  <a:noFill/>
                </a:ln>
                <a:effectLst/>
                <a:uLnTx/>
                <a:uFillTx/>
                <a:latin typeface="Microsoft JhengHei" panose="020B0604030504040204" pitchFamily="34" charset="-120"/>
                <a:ea typeface="Microsoft JhengHei" panose="020B0604030504040204" pitchFamily="34" charset="-120"/>
                <a:cs typeface="+mn-cs"/>
              </a:rPr>
              <a:t>俄羅斯</a:t>
            </a:r>
            <a:r>
              <a:rPr kumimoji="0" lang="zh-TW" altLang="en-US" sz="2800" b="1" i="0" u="none" strike="noStrike" kern="1200" cap="none" spc="0" normalizeH="0" baseline="0" noProof="0" dirty="0">
                <a:ln>
                  <a:noFill/>
                </a:ln>
                <a:effectLst/>
                <a:uLnTx/>
                <a:uFillTx/>
                <a:latin typeface="Microsoft JhengHei" panose="020B0604030504040204" pitchFamily="34" charset="-120"/>
                <a:ea typeface="Microsoft JhengHei" panose="020B0604030504040204" pitchFamily="34" charset="-120"/>
                <a:cs typeface="+mn-cs"/>
              </a:rPr>
              <a:t>貿易最惠國待遇</a:t>
            </a:r>
            <a:r>
              <a:rPr kumimoji="0" lang="zh-TW" altLang="en-US" sz="2800" b="0" i="0" u="none" strike="noStrike" kern="1200" cap="none" spc="0" normalizeH="0" baseline="0" noProof="0" dirty="0">
                <a:ln>
                  <a:noFill/>
                </a:ln>
                <a:effectLst/>
                <a:uLnTx/>
                <a:uFillTx/>
                <a:latin typeface="Microsoft JhengHei" panose="020B0604030504040204" pitchFamily="34" charset="-120"/>
                <a:ea typeface="Microsoft JhengHei" panose="020B0604030504040204" pitchFamily="34" charset="-120"/>
                <a:cs typeface="+mn-cs"/>
              </a:rPr>
              <a:t>。</a:t>
            </a:r>
            <a:endParaRPr kumimoji="0" lang="zh-TW" altLang="en-US" sz="1800" b="0" i="0" u="none" strike="noStrike" kern="1200" cap="none" spc="0" normalizeH="0" baseline="0" noProof="0" dirty="0">
              <a:ln>
                <a:noFill/>
              </a:ln>
              <a:effectLst/>
              <a:uLnTx/>
              <a:uFillTx/>
              <a:latin typeface="Tw Cen MT" panose="020B0602020104020603"/>
              <a:ea typeface="微軟正黑體" panose="020B0604030504040204" pitchFamily="34" charset="-120"/>
              <a:cs typeface="+mn-cs"/>
            </a:endParaRPr>
          </a:p>
        </p:txBody>
      </p:sp>
      <p:pic>
        <p:nvPicPr>
          <p:cNvPr id="11" name="圖片 10">
            <a:extLst>
              <a:ext uri="{FF2B5EF4-FFF2-40B4-BE49-F238E27FC236}">
                <a16:creationId xmlns:a16="http://schemas.microsoft.com/office/drawing/2014/main" id="{6407748A-6D17-2D32-8455-180BB6CC820E}"/>
              </a:ext>
            </a:extLst>
          </p:cNvPr>
          <p:cNvPicPr>
            <a:picLocks noChangeAspect="1"/>
          </p:cNvPicPr>
          <p:nvPr/>
        </p:nvPicPr>
        <p:blipFill rotWithShape="1">
          <a:blip r:embed="rId5"/>
          <a:srcRect b="3408"/>
          <a:stretch/>
        </p:blipFill>
        <p:spPr>
          <a:xfrm>
            <a:off x="1002175" y="3748763"/>
            <a:ext cx="3897371" cy="2526619"/>
          </a:xfrm>
          <a:prstGeom prst="rect">
            <a:avLst/>
          </a:prstGeom>
        </p:spPr>
      </p:pic>
      <p:pic>
        <p:nvPicPr>
          <p:cNvPr id="15" name="圖片 14">
            <a:extLst>
              <a:ext uri="{FF2B5EF4-FFF2-40B4-BE49-F238E27FC236}">
                <a16:creationId xmlns:a16="http://schemas.microsoft.com/office/drawing/2014/main" id="{B3A7720A-F493-6CE1-BE70-4AE673633E39}"/>
              </a:ext>
            </a:extLst>
          </p:cNvPr>
          <p:cNvPicPr>
            <a:picLocks noChangeAspect="1"/>
          </p:cNvPicPr>
          <p:nvPr/>
        </p:nvPicPr>
        <p:blipFill rotWithShape="1">
          <a:blip r:embed="rId6"/>
          <a:srcRect r="4175"/>
          <a:stretch/>
        </p:blipFill>
        <p:spPr>
          <a:xfrm>
            <a:off x="1002133" y="1154495"/>
            <a:ext cx="3897412" cy="2526619"/>
          </a:xfrm>
          <a:prstGeom prst="rect">
            <a:avLst/>
          </a:prstGeom>
        </p:spPr>
      </p:pic>
      <p:sp>
        <p:nvSpPr>
          <p:cNvPr id="4" name="標題 3">
            <a:extLst>
              <a:ext uri="{FF2B5EF4-FFF2-40B4-BE49-F238E27FC236}">
                <a16:creationId xmlns:a16="http://schemas.microsoft.com/office/drawing/2014/main" id="{39948693-34F2-78C0-3134-8F96A56E7C77}"/>
              </a:ext>
            </a:extLst>
          </p:cNvPr>
          <p:cNvSpPr txBox="1">
            <a:spLocks/>
          </p:cNvSpPr>
          <p:nvPr/>
        </p:nvSpPr>
        <p:spPr>
          <a:xfrm>
            <a:off x="6302046" y="1413509"/>
            <a:ext cx="4437766" cy="6463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TW" altLang="en-US" sz="4400" b="1" i="0" u="none" strike="noStrike" kern="1200" cap="none" spc="0" normalizeH="0" baseline="0" noProof="0" dirty="0">
                <a:ln>
                  <a:noFill/>
                </a:ln>
                <a:solidFill>
                  <a:srgbClr val="4472C4"/>
                </a:solidFill>
                <a:effectLst/>
                <a:uLnTx/>
                <a:uFillTx/>
                <a:latin typeface="Tw Cen MT" panose="020B0602020104020603"/>
                <a:ea typeface="微軟正黑體" panose="020B0604030504040204" pitchFamily="34" charset="-120"/>
                <a:cs typeface="+mj-cs"/>
              </a:rPr>
              <a:t>譴責、經濟制裁：</a:t>
            </a:r>
            <a:endParaRPr kumimoji="0" lang="en-US" altLang="zh-TW" sz="4400" b="1" i="0" u="none" strike="noStrike" kern="1200" cap="none" spc="0" normalizeH="0" baseline="0" noProof="0" dirty="0">
              <a:ln>
                <a:noFill/>
              </a:ln>
              <a:solidFill>
                <a:srgbClr val="4472C4"/>
              </a:solidFill>
              <a:effectLst/>
              <a:uLnTx/>
              <a:uFillTx/>
              <a:latin typeface="Tw Cen MT" panose="020B0602020104020603"/>
              <a:ea typeface="微軟正黑體" panose="020B0604030504040204" pitchFamily="34" charset="-120"/>
              <a:cs typeface="+mj-cs"/>
            </a:endParaRPr>
          </a:p>
        </p:txBody>
      </p:sp>
      <p:sp>
        <p:nvSpPr>
          <p:cNvPr id="6" name="文字方塊 5">
            <a:extLst>
              <a:ext uri="{FF2B5EF4-FFF2-40B4-BE49-F238E27FC236}">
                <a16:creationId xmlns:a16="http://schemas.microsoft.com/office/drawing/2014/main" id="{2E616492-0435-47DA-3B3A-F1E8671249F3}"/>
              </a:ext>
            </a:extLst>
          </p:cNvPr>
          <p:cNvSpPr txBox="1"/>
          <p:nvPr/>
        </p:nvSpPr>
        <p:spPr>
          <a:xfrm>
            <a:off x="6239826" y="2107326"/>
            <a:ext cx="4462932"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sng"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聯合國</a:t>
            </a:r>
            <a:r>
              <a:rPr kumimoji="0" lang="zh-TW" altLang="en-US" sz="28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大會強烈譴責</a:t>
            </a:r>
            <a:r>
              <a:rPr kumimoji="0" lang="zh-TW" altLang="en-US" sz="2800" b="1" i="0" u="sng"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俄羅斯</a:t>
            </a:r>
            <a:r>
              <a:rPr kumimoji="0" lang="zh-TW" altLang="en-US" sz="28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，要求</a:t>
            </a:r>
            <a:r>
              <a:rPr kumimoji="0" lang="zh-TW" altLang="en-US" sz="2800" b="1" i="0" u="sng"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俄羅斯</a:t>
            </a:r>
            <a:r>
              <a:rPr kumimoji="0" lang="zh-TW" altLang="en-US" sz="28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立即停止對</a:t>
            </a:r>
            <a:r>
              <a:rPr kumimoji="0" lang="zh-TW" altLang="en-US" sz="2800" b="1" i="0" u="sng"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烏克蘭</a:t>
            </a:r>
            <a:r>
              <a:rPr kumimoji="0" lang="zh-TW" altLang="en-US" sz="28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使用武力。</a:t>
            </a:r>
          </a:p>
        </p:txBody>
      </p:sp>
      <p:sp>
        <p:nvSpPr>
          <p:cNvPr id="8" name="文字方塊 7">
            <a:extLst>
              <a:ext uri="{FF2B5EF4-FFF2-40B4-BE49-F238E27FC236}">
                <a16:creationId xmlns:a16="http://schemas.microsoft.com/office/drawing/2014/main" id="{622DEBAF-187A-EF70-3819-FB60A7053A87}"/>
              </a:ext>
            </a:extLst>
          </p:cNvPr>
          <p:cNvSpPr txBox="1"/>
          <p:nvPr/>
        </p:nvSpPr>
        <p:spPr>
          <a:xfrm>
            <a:off x="0" y="6271614"/>
            <a:ext cx="652363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引自維基百科俄羅斯入侵烏克蘭期間的國際制裁   </a:t>
            </a:r>
            <a:r>
              <a:rPr kumimoji="0" lang="en-US" altLang="zh-TW" sz="1200" b="0" i="0" u="none" strike="noStrike" kern="1200" cap="none" spc="0" normalizeH="0" baseline="0" noProof="0" dirty="0">
                <a:ln>
                  <a:noFill/>
                </a:ln>
                <a:solidFill>
                  <a:srgbClr val="0563C1"/>
                </a:solidFill>
                <a:effectLst/>
                <a:uLnTx/>
                <a:uFillTx/>
                <a:latin typeface="Tw Cen MT" panose="020B0602020104020603"/>
                <a:ea typeface="微軟正黑體" panose="020B0604030504040204" pitchFamily="34" charset="-120"/>
                <a:cs typeface="+mn-cs"/>
                <a:hlinkClick r:id="rId7">
                  <a:extLst>
                    <a:ext uri="{A12FA001-AC4F-418D-AE19-62706E023703}">
                      <ahyp:hlinkClr xmlns:ahyp="http://schemas.microsoft.com/office/drawing/2018/hyperlinkcolor" val="tx"/>
                    </a:ext>
                  </a:extLst>
                </a:hlinkClick>
              </a:rPr>
              <a:t>https://zh.wikipedia.org/</a:t>
            </a:r>
            <a:r>
              <a:rPr kumimoji="0" lang="zh-TW" altLang="en-US" sz="1200" b="0" i="0" u="none" strike="noStrike" kern="1200" cap="none" spc="0" normalizeH="0" baseline="0" noProof="0" dirty="0">
                <a:ln>
                  <a:noFill/>
                </a:ln>
                <a:solidFill>
                  <a:srgbClr val="0563C1"/>
                </a:solidFill>
                <a:effectLst/>
                <a:uLnTx/>
                <a:uFillTx/>
                <a:latin typeface="Tw Cen MT" panose="020B0602020104020603"/>
                <a:ea typeface="微軟正黑體" panose="020B0604030504040204" pitchFamily="34" charset="-120"/>
                <a:cs typeface="+mn-cs"/>
              </a:rPr>
              <a:t> 、</a:t>
            </a:r>
            <a:r>
              <a:rPr lang="zh-TW" altLang="en-US" sz="1200" dirty="0"/>
              <a:t>台灣孩子大提問：關於俄羅斯侵略烏克蘭戰爭，大家最想知道的是⋯⋯  </a:t>
            </a:r>
            <a:r>
              <a:rPr lang="en-US" altLang="zh-TW" sz="1200" dirty="0">
                <a:hlinkClick r:id="rId8"/>
              </a:rPr>
              <a:t>https://www.twreporter.org/a/russian-invasion-of-ukraine-2022-kid-frequently-asked-questions#part4-3</a:t>
            </a:r>
            <a:endParaRPr kumimoji="0" lang="en-US" altLang="zh-TW" sz="12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endParaRPr>
          </a:p>
        </p:txBody>
      </p:sp>
      <p:pic>
        <p:nvPicPr>
          <p:cNvPr id="9" name="圖片 8">
            <a:extLst>
              <a:ext uri="{FF2B5EF4-FFF2-40B4-BE49-F238E27FC236}">
                <a16:creationId xmlns:a16="http://schemas.microsoft.com/office/drawing/2014/main" id="{1809300C-6F18-423F-A7B7-1241D1EC275A}"/>
              </a:ext>
            </a:extLst>
          </p:cNvPr>
          <p:cNvPicPr>
            <a:picLocks noChangeAspect="1"/>
          </p:cNvPicPr>
          <p:nvPr/>
        </p:nvPicPr>
        <p:blipFill>
          <a:blip r:embed="rId9"/>
          <a:stretch>
            <a:fillRect/>
          </a:stretch>
        </p:blipFill>
        <p:spPr>
          <a:xfrm>
            <a:off x="7760447" y="6107769"/>
            <a:ext cx="2293335" cy="881489"/>
          </a:xfrm>
          <a:prstGeom prst="rect">
            <a:avLst/>
          </a:prstGeom>
        </p:spPr>
      </p:pic>
      <p:pic>
        <p:nvPicPr>
          <p:cNvPr id="10" name="圖片 9">
            <a:extLst>
              <a:ext uri="{FF2B5EF4-FFF2-40B4-BE49-F238E27FC236}">
                <a16:creationId xmlns:a16="http://schemas.microsoft.com/office/drawing/2014/main" id="{761999CE-426C-4F63-ADCE-1BA7E62541D0}"/>
              </a:ext>
            </a:extLst>
          </p:cNvPr>
          <p:cNvPicPr>
            <a:picLocks noChangeAspect="1"/>
          </p:cNvPicPr>
          <p:nvPr/>
        </p:nvPicPr>
        <p:blipFill>
          <a:blip r:embed="rId9"/>
          <a:stretch>
            <a:fillRect/>
          </a:stretch>
        </p:blipFill>
        <p:spPr>
          <a:xfrm>
            <a:off x="9972556" y="6107770"/>
            <a:ext cx="2293335" cy="881489"/>
          </a:xfrm>
          <a:prstGeom prst="rect">
            <a:avLst/>
          </a:prstGeom>
        </p:spPr>
      </p:pic>
      <p:pic>
        <p:nvPicPr>
          <p:cNvPr id="3" name="Picture 2" descr="飛んでいる白い鳩の群れのイラスト">
            <a:extLst>
              <a:ext uri="{FF2B5EF4-FFF2-40B4-BE49-F238E27FC236}">
                <a16:creationId xmlns:a16="http://schemas.microsoft.com/office/drawing/2014/main" id="{4B10ADAA-0751-1B94-3B01-6DBF9711BE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25976" y="187056"/>
            <a:ext cx="1486407" cy="14864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オリーブの枝をくわえた鳩のイラスト">
            <a:extLst>
              <a:ext uri="{FF2B5EF4-FFF2-40B4-BE49-F238E27FC236}">
                <a16:creationId xmlns:a16="http://schemas.microsoft.com/office/drawing/2014/main" id="{FF83DCD3-A743-8FD4-749C-485D1C5B0CA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0388">
            <a:off x="9879669" y="243333"/>
            <a:ext cx="482754" cy="502868"/>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群組 12">
            <a:extLst>
              <a:ext uri="{FF2B5EF4-FFF2-40B4-BE49-F238E27FC236}">
                <a16:creationId xmlns:a16="http://schemas.microsoft.com/office/drawing/2014/main" id="{0D4EA01E-42BD-A8D1-9A1B-2D80DDA85F02}"/>
              </a:ext>
            </a:extLst>
          </p:cNvPr>
          <p:cNvGrpSpPr/>
          <p:nvPr/>
        </p:nvGrpSpPr>
        <p:grpSpPr>
          <a:xfrm>
            <a:off x="7295161" y="6335976"/>
            <a:ext cx="551824" cy="556721"/>
            <a:chOff x="7295161" y="6335976"/>
            <a:chExt cx="551824" cy="556721"/>
          </a:xfrm>
        </p:grpSpPr>
        <p:pic>
          <p:nvPicPr>
            <p:cNvPr id="14" name="Picture 6" descr="夏のイラスト「向日葵」">
              <a:extLst>
                <a:ext uri="{FF2B5EF4-FFF2-40B4-BE49-F238E27FC236}">
                  <a16:creationId xmlns:a16="http://schemas.microsoft.com/office/drawing/2014/main" id="{0052A16A-3460-9755-6206-D0BF81159BB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31975" y="6335976"/>
              <a:ext cx="415010" cy="52202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夏のイラスト「向日葵」">
              <a:extLst>
                <a:ext uri="{FF2B5EF4-FFF2-40B4-BE49-F238E27FC236}">
                  <a16:creationId xmlns:a16="http://schemas.microsoft.com/office/drawing/2014/main" id="{AA57FE96-35DF-5704-FCEB-526C20C1184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95161" y="6548513"/>
              <a:ext cx="273627" cy="344184"/>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58270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a:extLst>
              <a:ext uri="{FF2B5EF4-FFF2-40B4-BE49-F238E27FC236}">
                <a16:creationId xmlns:a16="http://schemas.microsoft.com/office/drawing/2014/main" id="{C34BFCE5-EB6E-8358-663A-D904728D714E}"/>
              </a:ext>
            </a:extLst>
          </p:cNvPr>
          <p:cNvPicPr>
            <a:picLocks noChangeAspect="1"/>
          </p:cNvPicPr>
          <p:nvPr/>
        </p:nvPicPr>
        <p:blipFill>
          <a:blip r:embed="rId4"/>
          <a:stretch>
            <a:fillRect/>
          </a:stretch>
        </p:blipFill>
        <p:spPr>
          <a:xfrm>
            <a:off x="0" y="-61175"/>
            <a:ext cx="12192000" cy="1717355"/>
          </a:xfrm>
          <a:prstGeom prst="rect">
            <a:avLst/>
          </a:prstGeom>
        </p:spPr>
      </p:pic>
      <p:sp>
        <p:nvSpPr>
          <p:cNvPr id="4" name="標題 3">
            <a:extLst>
              <a:ext uri="{FF2B5EF4-FFF2-40B4-BE49-F238E27FC236}">
                <a16:creationId xmlns:a16="http://schemas.microsoft.com/office/drawing/2014/main" id="{E96EB139-3417-357C-069D-AC0F88E0670C}"/>
              </a:ext>
            </a:extLst>
          </p:cNvPr>
          <p:cNvSpPr>
            <a:spLocks noGrp="1"/>
          </p:cNvSpPr>
          <p:nvPr>
            <p:ph type="title"/>
          </p:nvPr>
        </p:nvSpPr>
        <p:spPr/>
        <p:txBody>
          <a:bodyPr>
            <a:normAutofit/>
          </a:bodyPr>
          <a:lstStyle/>
          <a:p>
            <a:r>
              <a:rPr lang="zh-TW" altLang="en-US" sz="6000" b="1" dirty="0"/>
              <a:t>學習目標</a:t>
            </a:r>
          </a:p>
        </p:txBody>
      </p:sp>
      <p:graphicFrame>
        <p:nvGraphicFramePr>
          <p:cNvPr id="1034" name="內容版面配置區 4">
            <a:extLst>
              <a:ext uri="{FF2B5EF4-FFF2-40B4-BE49-F238E27FC236}">
                <a16:creationId xmlns:a16="http://schemas.microsoft.com/office/drawing/2014/main" id="{13E94572-7F99-4C43-5703-CD06204F524A}"/>
              </a:ext>
            </a:extLst>
          </p:cNvPr>
          <p:cNvGraphicFramePr>
            <a:graphicFrameLocks noGrp="1"/>
          </p:cNvGraphicFramePr>
          <p:nvPr>
            <p:ph idx="1"/>
          </p:nvPr>
        </p:nvGraphicFramePr>
        <p:xfrm>
          <a:off x="585406" y="1912185"/>
          <a:ext cx="11206022" cy="418349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Picture 2" descr="飛んでいる白い鳩の群れのイラスト">
            <a:extLst>
              <a:ext uri="{FF2B5EF4-FFF2-40B4-BE49-F238E27FC236}">
                <a16:creationId xmlns:a16="http://schemas.microsoft.com/office/drawing/2014/main" id="{7DD5A8EF-6474-8A12-4CA0-2A840B3E975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47384" y="68255"/>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オリーブの枝をくわえた鳩のイラスト">
            <a:extLst>
              <a:ext uri="{FF2B5EF4-FFF2-40B4-BE49-F238E27FC236}">
                <a16:creationId xmlns:a16="http://schemas.microsoft.com/office/drawing/2014/main" id="{08D8CCD1-964E-6905-2531-08ECCE7920F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0388">
            <a:off x="9432590" y="133168"/>
            <a:ext cx="556834" cy="58003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64250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F6149810-7327-44F2-86EA-F73E8B63B14D}"/>
              </a:ext>
            </a:extLst>
          </p:cNvPr>
          <p:cNvPicPr>
            <a:picLocks noChangeAspect="1"/>
          </p:cNvPicPr>
          <p:nvPr/>
        </p:nvPicPr>
        <p:blipFill>
          <a:blip r:embed="rId4"/>
          <a:stretch>
            <a:fillRect/>
          </a:stretch>
        </p:blipFill>
        <p:spPr>
          <a:xfrm>
            <a:off x="0" y="-61175"/>
            <a:ext cx="12192000" cy="1717355"/>
          </a:xfrm>
          <a:prstGeom prst="rect">
            <a:avLst/>
          </a:prstGeom>
        </p:spPr>
      </p:pic>
      <p:sp>
        <p:nvSpPr>
          <p:cNvPr id="4" name="標題 3">
            <a:extLst>
              <a:ext uri="{FF2B5EF4-FFF2-40B4-BE49-F238E27FC236}">
                <a16:creationId xmlns:a16="http://schemas.microsoft.com/office/drawing/2014/main" id="{39948693-34F2-78C0-3134-8F96A56E7C77}"/>
              </a:ext>
            </a:extLst>
          </p:cNvPr>
          <p:cNvSpPr txBox="1">
            <a:spLocks/>
          </p:cNvSpPr>
          <p:nvPr/>
        </p:nvSpPr>
        <p:spPr>
          <a:xfrm>
            <a:off x="6182170" y="1406902"/>
            <a:ext cx="3009370" cy="6463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TW" altLang="en-US" sz="4400" b="1" i="0" u="none" strike="noStrike" kern="1200" cap="none" spc="0" normalizeH="0" baseline="0" noProof="0" dirty="0">
                <a:ln>
                  <a:noFill/>
                </a:ln>
                <a:solidFill>
                  <a:srgbClr val="4472C4"/>
                </a:solidFill>
                <a:effectLst/>
                <a:uLnTx/>
                <a:uFillTx/>
                <a:latin typeface="Tw Cen MT" panose="020B0602020104020603"/>
                <a:ea typeface="微軟正黑體" panose="020B0604030504040204" pitchFamily="34" charset="-120"/>
                <a:cs typeface="+mj-cs"/>
              </a:rPr>
              <a:t>軍事援助：</a:t>
            </a:r>
            <a:endParaRPr kumimoji="0" lang="en-US" altLang="zh-TW" sz="4400" b="1" i="0" u="none" strike="noStrike" kern="1200" cap="none" spc="0" normalizeH="0" baseline="0" noProof="0" dirty="0">
              <a:ln>
                <a:noFill/>
              </a:ln>
              <a:solidFill>
                <a:srgbClr val="4472C4"/>
              </a:solidFill>
              <a:effectLst/>
              <a:uLnTx/>
              <a:uFillTx/>
              <a:latin typeface="Tw Cen MT" panose="020B0602020104020603"/>
              <a:ea typeface="微軟正黑體" panose="020B0604030504040204" pitchFamily="34" charset="-120"/>
              <a:cs typeface="+mj-cs"/>
            </a:endParaRPr>
          </a:p>
        </p:txBody>
      </p:sp>
      <p:pic>
        <p:nvPicPr>
          <p:cNvPr id="9" name="圖片 8">
            <a:extLst>
              <a:ext uri="{FF2B5EF4-FFF2-40B4-BE49-F238E27FC236}">
                <a16:creationId xmlns:a16="http://schemas.microsoft.com/office/drawing/2014/main" id="{1809300C-6F18-423F-A7B7-1241D1EC275A}"/>
              </a:ext>
            </a:extLst>
          </p:cNvPr>
          <p:cNvPicPr>
            <a:picLocks noChangeAspect="1"/>
          </p:cNvPicPr>
          <p:nvPr/>
        </p:nvPicPr>
        <p:blipFill>
          <a:blip r:embed="rId5"/>
          <a:stretch>
            <a:fillRect/>
          </a:stretch>
        </p:blipFill>
        <p:spPr>
          <a:xfrm>
            <a:off x="7760447" y="6107769"/>
            <a:ext cx="2293335" cy="881489"/>
          </a:xfrm>
          <a:prstGeom prst="rect">
            <a:avLst/>
          </a:prstGeom>
        </p:spPr>
      </p:pic>
      <p:pic>
        <p:nvPicPr>
          <p:cNvPr id="10" name="圖片 9">
            <a:extLst>
              <a:ext uri="{FF2B5EF4-FFF2-40B4-BE49-F238E27FC236}">
                <a16:creationId xmlns:a16="http://schemas.microsoft.com/office/drawing/2014/main" id="{761999CE-426C-4F63-ADCE-1BA7E62541D0}"/>
              </a:ext>
            </a:extLst>
          </p:cNvPr>
          <p:cNvPicPr>
            <a:picLocks noChangeAspect="1"/>
          </p:cNvPicPr>
          <p:nvPr/>
        </p:nvPicPr>
        <p:blipFill>
          <a:blip r:embed="rId5"/>
          <a:stretch>
            <a:fillRect/>
          </a:stretch>
        </p:blipFill>
        <p:spPr>
          <a:xfrm>
            <a:off x="9972556" y="6107770"/>
            <a:ext cx="2293335" cy="881489"/>
          </a:xfrm>
          <a:prstGeom prst="rect">
            <a:avLst/>
          </a:prstGeom>
        </p:spPr>
      </p:pic>
      <p:pic>
        <p:nvPicPr>
          <p:cNvPr id="3" name="圖片 2">
            <a:extLst>
              <a:ext uri="{FF2B5EF4-FFF2-40B4-BE49-F238E27FC236}">
                <a16:creationId xmlns:a16="http://schemas.microsoft.com/office/drawing/2014/main" id="{A2109D21-253D-44B0-A635-C167407242B4}"/>
              </a:ext>
            </a:extLst>
          </p:cNvPr>
          <p:cNvPicPr>
            <a:picLocks noChangeAspect="1"/>
          </p:cNvPicPr>
          <p:nvPr/>
        </p:nvPicPr>
        <p:blipFill>
          <a:blip r:embed="rId6"/>
          <a:stretch>
            <a:fillRect/>
          </a:stretch>
        </p:blipFill>
        <p:spPr>
          <a:xfrm>
            <a:off x="991254" y="1175773"/>
            <a:ext cx="5080268" cy="5020888"/>
          </a:xfrm>
          <a:prstGeom prst="rect">
            <a:avLst/>
          </a:prstGeom>
          <a:ln w="9525">
            <a:solidFill>
              <a:schemeClr val="tx1"/>
            </a:solidFill>
          </a:ln>
        </p:spPr>
      </p:pic>
      <p:sp>
        <p:nvSpPr>
          <p:cNvPr id="13" name="文字方塊 12">
            <a:extLst>
              <a:ext uri="{FF2B5EF4-FFF2-40B4-BE49-F238E27FC236}">
                <a16:creationId xmlns:a16="http://schemas.microsoft.com/office/drawing/2014/main" id="{2F1E3128-0408-4CFC-BEC9-4C4D2F45EFB4}"/>
              </a:ext>
            </a:extLst>
          </p:cNvPr>
          <p:cNvSpPr txBox="1"/>
          <p:nvPr/>
        </p:nvSpPr>
        <p:spPr>
          <a:xfrm>
            <a:off x="6259792" y="2119889"/>
            <a:ext cx="555259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sng"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美國</a:t>
            </a:r>
            <a:r>
              <a:rPr kumimoji="0" lang="zh-TW" altLang="en-US" sz="28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a:t>
            </a:r>
            <a:r>
              <a:rPr kumimoji="0" lang="zh-TW" altLang="en-US" sz="2800" b="1" i="0" u="sng"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加拿大</a:t>
            </a:r>
            <a:r>
              <a:rPr kumimoji="0" lang="zh-TW" altLang="en-US" sz="28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a:t>
            </a:r>
            <a:r>
              <a:rPr kumimoji="0" lang="zh-TW" altLang="en-US" sz="2800" b="1" i="0" u="sng"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歐洲</a:t>
            </a:r>
            <a:r>
              <a:rPr kumimoji="0" lang="zh-TW" altLang="en-US" sz="28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國家</a:t>
            </a:r>
            <a:r>
              <a:rPr kumimoji="0" lang="en-US" altLang="zh-TW" sz="28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a:t>
            </a:r>
            <a:r>
              <a:rPr kumimoji="0" lang="zh-TW" altLang="en-US" sz="28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提供大量武器與軍費幫助</a:t>
            </a:r>
            <a:r>
              <a:rPr kumimoji="0" lang="zh-TW" altLang="en-US" sz="2800" b="1" i="0" u="sng"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烏克蘭</a:t>
            </a:r>
            <a:r>
              <a:rPr kumimoji="0" lang="zh-TW" altLang="en-US" sz="28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a:t>
            </a:r>
          </a:p>
        </p:txBody>
      </p:sp>
      <p:sp>
        <p:nvSpPr>
          <p:cNvPr id="16" name="標題 3">
            <a:extLst>
              <a:ext uri="{FF2B5EF4-FFF2-40B4-BE49-F238E27FC236}">
                <a16:creationId xmlns:a16="http://schemas.microsoft.com/office/drawing/2014/main" id="{E345B431-EF0E-4F62-ABF3-5F01F72101A4}"/>
              </a:ext>
            </a:extLst>
          </p:cNvPr>
          <p:cNvSpPr txBox="1">
            <a:spLocks/>
          </p:cNvSpPr>
          <p:nvPr/>
        </p:nvSpPr>
        <p:spPr>
          <a:xfrm>
            <a:off x="566498" y="317257"/>
            <a:ext cx="10515600" cy="6463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j-cs"/>
              </a:rPr>
              <a:t>Q3.</a:t>
            </a:r>
            <a:r>
              <a:rPr kumimoji="0" lang="zh-TW" altLang="en-US" sz="3600" b="1" i="0" u="none" strike="noStrike" kern="1200" cap="none" spc="0" normalizeH="0" baseline="0" noProof="0" dirty="0">
                <a:ln>
                  <a:noFill/>
                </a:ln>
                <a:solidFill>
                  <a:srgbClr val="4472C4"/>
                </a:solidFill>
                <a:effectLst/>
                <a:uLnTx/>
                <a:uFillTx/>
                <a:latin typeface="Tw Cen MT" panose="020B0602020104020603"/>
                <a:ea typeface="微軟正黑體" panose="020B0604030504040204" pitchFamily="34" charset="-120"/>
                <a:cs typeface="+mj-cs"/>
              </a:rPr>
              <a:t>國際社會</a:t>
            </a:r>
            <a:r>
              <a:rPr kumimoji="0" lang="zh-TW" altLang="en-US" sz="28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j-cs"/>
              </a:rPr>
              <a:t>還可以採取什麼行動？</a:t>
            </a:r>
            <a:endParaRPr kumimoji="0" lang="en-US" altLang="zh-TW" sz="28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j-cs"/>
            </a:endParaRPr>
          </a:p>
        </p:txBody>
      </p:sp>
      <p:sp>
        <p:nvSpPr>
          <p:cNvPr id="2" name="文字方塊 1">
            <a:extLst>
              <a:ext uri="{FF2B5EF4-FFF2-40B4-BE49-F238E27FC236}">
                <a16:creationId xmlns:a16="http://schemas.microsoft.com/office/drawing/2014/main" id="{019A61B9-7096-5C3F-2655-F4F46458EFEE}"/>
              </a:ext>
            </a:extLst>
          </p:cNvPr>
          <p:cNvSpPr txBox="1"/>
          <p:nvPr/>
        </p:nvSpPr>
        <p:spPr>
          <a:xfrm>
            <a:off x="-1" y="6593713"/>
            <a:ext cx="6689035" cy="276999"/>
          </a:xfrm>
          <a:prstGeom prst="rect">
            <a:avLst/>
          </a:prstGeom>
          <a:noFill/>
        </p:spPr>
        <p:txBody>
          <a:bodyPr wrap="square">
            <a:spAutoFit/>
          </a:bodyPr>
          <a:lstStyle/>
          <a:p>
            <a:r>
              <a:rPr lang="zh-TW" altLang="en-US" sz="1200" dirty="0"/>
              <a:t>烏克蘭戰爭：烏克蘭至今獲得哪些西方武器 </a:t>
            </a:r>
            <a:r>
              <a:rPr lang="en-US" altLang="zh-TW" sz="1200" dirty="0">
                <a:hlinkClick r:id="rId7"/>
              </a:rPr>
              <a:t>https://www.bbc.com/zhongwen/trad/world-62062520</a:t>
            </a:r>
            <a:endParaRPr lang="en-US" altLang="zh-TW" sz="1200" dirty="0"/>
          </a:p>
        </p:txBody>
      </p:sp>
      <p:pic>
        <p:nvPicPr>
          <p:cNvPr id="5" name="Picture 2" descr="飛んでいる白い鳩の群れのイラスト">
            <a:extLst>
              <a:ext uri="{FF2B5EF4-FFF2-40B4-BE49-F238E27FC236}">
                <a16:creationId xmlns:a16="http://schemas.microsoft.com/office/drawing/2014/main" id="{ADB83378-AB23-F4BC-1DEA-E68C7C204D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25976" y="187056"/>
            <a:ext cx="1486407" cy="14864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オリーブの枝をくわえた鳩のイラスト">
            <a:extLst>
              <a:ext uri="{FF2B5EF4-FFF2-40B4-BE49-F238E27FC236}">
                <a16:creationId xmlns:a16="http://schemas.microsoft.com/office/drawing/2014/main" id="{CE4E7EAA-655A-760D-B81D-E894B6CAD9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0388">
            <a:off x="9879669" y="243333"/>
            <a:ext cx="482754" cy="50286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群組 6">
            <a:extLst>
              <a:ext uri="{FF2B5EF4-FFF2-40B4-BE49-F238E27FC236}">
                <a16:creationId xmlns:a16="http://schemas.microsoft.com/office/drawing/2014/main" id="{D421E756-6F4D-AA48-2B09-E9AD631DD688}"/>
              </a:ext>
            </a:extLst>
          </p:cNvPr>
          <p:cNvGrpSpPr/>
          <p:nvPr/>
        </p:nvGrpSpPr>
        <p:grpSpPr>
          <a:xfrm>
            <a:off x="7295161" y="6335976"/>
            <a:ext cx="551824" cy="556721"/>
            <a:chOff x="7295161" y="6335976"/>
            <a:chExt cx="551824" cy="556721"/>
          </a:xfrm>
        </p:grpSpPr>
        <p:pic>
          <p:nvPicPr>
            <p:cNvPr id="8" name="Picture 6" descr="夏のイラスト「向日葵」">
              <a:extLst>
                <a:ext uri="{FF2B5EF4-FFF2-40B4-BE49-F238E27FC236}">
                  <a16:creationId xmlns:a16="http://schemas.microsoft.com/office/drawing/2014/main" id="{61F2D8F4-C356-C883-1176-6B575043532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31975" y="6335976"/>
              <a:ext cx="415010" cy="5220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夏のイラスト「向日葵」">
              <a:extLst>
                <a:ext uri="{FF2B5EF4-FFF2-40B4-BE49-F238E27FC236}">
                  <a16:creationId xmlns:a16="http://schemas.microsoft.com/office/drawing/2014/main" id="{D6D39225-D17B-DBAC-6E4D-D7700E55606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95161" y="6548513"/>
              <a:ext cx="273627" cy="344184"/>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46467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F6149810-7327-44F2-86EA-F73E8B63B14D}"/>
              </a:ext>
            </a:extLst>
          </p:cNvPr>
          <p:cNvPicPr>
            <a:picLocks noChangeAspect="1"/>
          </p:cNvPicPr>
          <p:nvPr/>
        </p:nvPicPr>
        <p:blipFill>
          <a:blip r:embed="rId4"/>
          <a:stretch>
            <a:fillRect/>
          </a:stretch>
        </p:blipFill>
        <p:spPr>
          <a:xfrm>
            <a:off x="0" y="-61175"/>
            <a:ext cx="12192000" cy="1717355"/>
          </a:xfrm>
          <a:prstGeom prst="rect">
            <a:avLst/>
          </a:prstGeom>
        </p:spPr>
      </p:pic>
      <p:sp>
        <p:nvSpPr>
          <p:cNvPr id="4" name="標題 3">
            <a:extLst>
              <a:ext uri="{FF2B5EF4-FFF2-40B4-BE49-F238E27FC236}">
                <a16:creationId xmlns:a16="http://schemas.microsoft.com/office/drawing/2014/main" id="{39948693-34F2-78C0-3134-8F96A56E7C77}"/>
              </a:ext>
            </a:extLst>
          </p:cNvPr>
          <p:cNvSpPr txBox="1">
            <a:spLocks/>
          </p:cNvSpPr>
          <p:nvPr/>
        </p:nvSpPr>
        <p:spPr>
          <a:xfrm>
            <a:off x="6170389" y="1400209"/>
            <a:ext cx="3162300" cy="6463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TW" altLang="en-US" sz="4400" b="1" i="0" u="none" strike="noStrike" kern="1200" cap="none" spc="0" normalizeH="0" baseline="0" noProof="0" dirty="0">
                <a:ln>
                  <a:noFill/>
                </a:ln>
                <a:solidFill>
                  <a:srgbClr val="4472C4"/>
                </a:solidFill>
                <a:effectLst/>
                <a:uLnTx/>
                <a:uFillTx/>
                <a:latin typeface="Tw Cen MT" panose="020B0602020104020603"/>
                <a:ea typeface="微軟正黑體" panose="020B0604030504040204" pitchFamily="34" charset="-120"/>
                <a:cs typeface="+mj-cs"/>
              </a:rPr>
              <a:t>人道援助：</a:t>
            </a:r>
            <a:endParaRPr kumimoji="0" lang="en-US" altLang="zh-TW" sz="4400" b="1" i="0" u="none" strike="noStrike" kern="1200" cap="none" spc="0" normalizeH="0" baseline="0" noProof="0" dirty="0">
              <a:ln>
                <a:noFill/>
              </a:ln>
              <a:solidFill>
                <a:srgbClr val="4472C4"/>
              </a:solidFill>
              <a:effectLst/>
              <a:uLnTx/>
              <a:uFillTx/>
              <a:latin typeface="Tw Cen MT" panose="020B0602020104020603"/>
              <a:ea typeface="微軟正黑體" panose="020B0604030504040204" pitchFamily="34" charset="-120"/>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altLang="zh-TW" sz="44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j-cs"/>
            </a:endParaRPr>
          </a:p>
        </p:txBody>
      </p:sp>
      <p:pic>
        <p:nvPicPr>
          <p:cNvPr id="11" name="圖片 10">
            <a:extLst>
              <a:ext uri="{FF2B5EF4-FFF2-40B4-BE49-F238E27FC236}">
                <a16:creationId xmlns:a16="http://schemas.microsoft.com/office/drawing/2014/main" id="{2BA4E5A5-A215-414D-8F97-BF849A12826C}"/>
              </a:ext>
            </a:extLst>
          </p:cNvPr>
          <p:cNvPicPr>
            <a:picLocks noChangeAspect="1"/>
          </p:cNvPicPr>
          <p:nvPr/>
        </p:nvPicPr>
        <p:blipFill>
          <a:blip r:embed="rId5"/>
          <a:stretch>
            <a:fillRect/>
          </a:stretch>
        </p:blipFill>
        <p:spPr>
          <a:xfrm>
            <a:off x="1009454" y="1165539"/>
            <a:ext cx="4065583" cy="2707200"/>
          </a:xfrm>
          <a:prstGeom prst="rect">
            <a:avLst/>
          </a:prstGeom>
          <a:ln>
            <a:solidFill>
              <a:schemeClr val="tx1"/>
            </a:solidFill>
          </a:ln>
        </p:spPr>
      </p:pic>
      <p:sp>
        <p:nvSpPr>
          <p:cNvPr id="16" name="文字方塊 15">
            <a:extLst>
              <a:ext uri="{FF2B5EF4-FFF2-40B4-BE49-F238E27FC236}">
                <a16:creationId xmlns:a16="http://schemas.microsoft.com/office/drawing/2014/main" id="{06B168A1-462A-4B3E-AA2E-2ECCFE8EBDA4}"/>
              </a:ext>
            </a:extLst>
          </p:cNvPr>
          <p:cNvSpPr txBox="1"/>
          <p:nvPr/>
        </p:nvSpPr>
        <p:spPr>
          <a:xfrm>
            <a:off x="6170389" y="2126674"/>
            <a:ext cx="472774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sng"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歐盟</a:t>
            </a:r>
            <a:r>
              <a:rPr kumimoji="0" lang="zh-TW" altLang="en-US" sz="28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許多國家接收大量難民</a:t>
            </a:r>
            <a:endParaRPr kumimoji="0" lang="en-US" altLang="zh-TW" sz="28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endParaRPr>
          </a:p>
        </p:txBody>
      </p:sp>
      <p:sp>
        <p:nvSpPr>
          <p:cNvPr id="17" name="文字方塊 16">
            <a:extLst>
              <a:ext uri="{FF2B5EF4-FFF2-40B4-BE49-F238E27FC236}">
                <a16:creationId xmlns:a16="http://schemas.microsoft.com/office/drawing/2014/main" id="{9C8BA489-AAD1-41B0-A3EE-97C12412C54E}"/>
              </a:ext>
            </a:extLst>
          </p:cNvPr>
          <p:cNvSpPr txBox="1"/>
          <p:nvPr/>
        </p:nvSpPr>
        <p:spPr>
          <a:xfrm>
            <a:off x="6170389" y="4590835"/>
            <a:ext cx="530117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b="1" u="sng" dirty="0">
                <a:solidFill>
                  <a:prstClr val="black"/>
                </a:solidFill>
                <a:latin typeface="Tw Cen MT" panose="020B0602020104020603"/>
                <a:ea typeface="微軟正黑體" panose="020B0604030504040204" pitchFamily="34" charset="-120"/>
              </a:rPr>
              <a:t>臺</a:t>
            </a:r>
            <a:r>
              <a:rPr kumimoji="0" lang="zh-TW" altLang="en-US" sz="2800" b="1" i="0" u="sng"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rPr>
              <a:t>灣</a:t>
            </a:r>
            <a:r>
              <a:rPr kumimoji="0" lang="zh-TW" altLang="en-US" sz="28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也援助了救護車、醫療設施</a:t>
            </a:r>
            <a:endParaRPr kumimoji="0" lang="en-US" altLang="zh-TW" sz="28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endParaRPr>
          </a:p>
        </p:txBody>
      </p:sp>
      <p:sp>
        <p:nvSpPr>
          <p:cNvPr id="18" name="標題 3">
            <a:extLst>
              <a:ext uri="{FF2B5EF4-FFF2-40B4-BE49-F238E27FC236}">
                <a16:creationId xmlns:a16="http://schemas.microsoft.com/office/drawing/2014/main" id="{04567E0B-6A6E-425E-925B-D723FACE1C6E}"/>
              </a:ext>
            </a:extLst>
          </p:cNvPr>
          <p:cNvSpPr txBox="1">
            <a:spLocks/>
          </p:cNvSpPr>
          <p:nvPr/>
        </p:nvSpPr>
        <p:spPr>
          <a:xfrm>
            <a:off x="566498" y="317257"/>
            <a:ext cx="10515600" cy="6463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j-cs"/>
              </a:rPr>
              <a:t>Q3.</a:t>
            </a:r>
            <a:r>
              <a:rPr kumimoji="0" lang="zh-TW" altLang="en-US" sz="3600" b="1" i="0" u="none" strike="noStrike" kern="1200" cap="none" spc="0" normalizeH="0" baseline="0" noProof="0" dirty="0">
                <a:ln>
                  <a:noFill/>
                </a:ln>
                <a:solidFill>
                  <a:srgbClr val="4472C4"/>
                </a:solidFill>
                <a:effectLst/>
                <a:uLnTx/>
                <a:uFillTx/>
                <a:latin typeface="Tw Cen MT" panose="020B0602020104020603"/>
                <a:ea typeface="微軟正黑體" panose="020B0604030504040204" pitchFamily="34" charset="-120"/>
                <a:cs typeface="+mj-cs"/>
              </a:rPr>
              <a:t>國際社會</a:t>
            </a:r>
            <a:r>
              <a:rPr kumimoji="0" lang="zh-TW" altLang="en-US" sz="28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j-cs"/>
              </a:rPr>
              <a:t>還可以採取什麼行動？</a:t>
            </a:r>
            <a:endParaRPr kumimoji="0" lang="en-US" altLang="zh-TW" sz="28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j-cs"/>
            </a:endParaRPr>
          </a:p>
        </p:txBody>
      </p:sp>
      <p:pic>
        <p:nvPicPr>
          <p:cNvPr id="2" name="Picture 2" descr="飛んでいる白い鳩の群れのイラスト">
            <a:extLst>
              <a:ext uri="{FF2B5EF4-FFF2-40B4-BE49-F238E27FC236}">
                <a16:creationId xmlns:a16="http://schemas.microsoft.com/office/drawing/2014/main" id="{11B5DEDC-9494-B48B-0D80-FB05B19970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25976" y="187056"/>
            <a:ext cx="1486407" cy="14864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オリーブの枝をくわえた鳩のイラスト">
            <a:extLst>
              <a:ext uri="{FF2B5EF4-FFF2-40B4-BE49-F238E27FC236}">
                <a16:creationId xmlns:a16="http://schemas.microsoft.com/office/drawing/2014/main" id="{B147528F-0F56-E163-2F1E-595DC32EFE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90388">
            <a:off x="9879669" y="243333"/>
            <a:ext cx="482754" cy="502868"/>
          </a:xfrm>
          <a:prstGeom prst="rect">
            <a:avLst/>
          </a:prstGeom>
          <a:noFill/>
          <a:extLst>
            <a:ext uri="{909E8E84-426E-40DD-AFC4-6F175D3DCCD1}">
              <a14:hiddenFill xmlns:a14="http://schemas.microsoft.com/office/drawing/2010/main">
                <a:solidFill>
                  <a:srgbClr val="FFFFFF"/>
                </a:solidFill>
              </a14:hiddenFill>
            </a:ext>
          </a:extLst>
        </p:spPr>
      </p:pic>
      <p:pic>
        <p:nvPicPr>
          <p:cNvPr id="8" name="內容版面配置區 2">
            <a:extLst>
              <a:ext uri="{FF2B5EF4-FFF2-40B4-BE49-F238E27FC236}">
                <a16:creationId xmlns:a16="http://schemas.microsoft.com/office/drawing/2014/main" id="{05226DF6-8487-A39B-B51F-D4A99838F4EE}"/>
              </a:ext>
            </a:extLst>
          </p:cNvPr>
          <p:cNvPicPr>
            <a:picLocks noChangeAspect="1"/>
          </p:cNvPicPr>
          <p:nvPr/>
        </p:nvPicPr>
        <p:blipFill rotWithShape="1">
          <a:blip r:embed="rId8"/>
          <a:srcRect l="4011" t="1179" r="26856" b="2321"/>
          <a:stretch/>
        </p:blipFill>
        <p:spPr>
          <a:xfrm>
            <a:off x="1009454" y="4026401"/>
            <a:ext cx="4065583" cy="2612437"/>
          </a:xfrm>
          <a:prstGeom prst="rect">
            <a:avLst/>
          </a:prstGeom>
          <a:ln>
            <a:solidFill>
              <a:schemeClr val="tx1"/>
            </a:solidFill>
          </a:ln>
        </p:spPr>
      </p:pic>
      <p:sp>
        <p:nvSpPr>
          <p:cNvPr id="13" name="文字方塊 12">
            <a:extLst>
              <a:ext uri="{FF2B5EF4-FFF2-40B4-BE49-F238E27FC236}">
                <a16:creationId xmlns:a16="http://schemas.microsoft.com/office/drawing/2014/main" id="{0AD9F261-C7CF-B4CB-E2E9-176F719297A6}"/>
              </a:ext>
            </a:extLst>
          </p:cNvPr>
          <p:cNvSpPr txBox="1"/>
          <p:nvPr/>
        </p:nvSpPr>
        <p:spPr>
          <a:xfrm>
            <a:off x="74700" y="6555417"/>
            <a:ext cx="1030127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hlinkClick r:id="rId9">
                  <a:extLst>
                    <a:ext uri="{A12FA001-AC4F-418D-AE19-62706E023703}">
                      <ahyp:hlinkClr xmlns:ahyp="http://schemas.microsoft.com/office/drawing/2018/hyperlinkcolor" val="tx"/>
                    </a:ext>
                  </a:extLst>
                </a:hlinkClick>
              </a:rPr>
              <a:t>圖片引自 </a:t>
            </a:r>
            <a:r>
              <a:rPr lang="en-US" altLang="zh-TW" sz="1200" dirty="0">
                <a:solidFill>
                  <a:srgbClr val="0563C1"/>
                </a:solidFill>
                <a:hlinkClick r:id="rId9">
                  <a:extLst>
                    <a:ext uri="{A12FA001-AC4F-418D-AE19-62706E023703}">
                      <ahyp:hlinkClr xmlns:ahyp="http://schemas.microsoft.com/office/drawing/2018/hyperlinkcolor" val="tx"/>
                    </a:ext>
                  </a:extLst>
                </a:hlinkClick>
              </a:rPr>
              <a:t>https://taiwanngo.tw/Post/83250</a:t>
            </a:r>
            <a:r>
              <a:rPr lang="zh-TW" altLang="en-US" sz="1200" dirty="0">
                <a:solidFill>
                  <a:srgbClr val="0563C1"/>
                </a:solidFill>
              </a:rPr>
              <a:t> 、</a:t>
            </a:r>
            <a:r>
              <a:rPr kumimoji="0" lang="en-US" altLang="zh-TW" sz="12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hlinkClick r:id="rId10"/>
              </a:rPr>
              <a:t>https://kids.twreporter.org/russian-invasion-of-ukraine-2022-kid-photos</a:t>
            </a:r>
            <a:r>
              <a:rPr lang="zh-TW" altLang="en-US" sz="1200" dirty="0">
                <a:solidFill>
                  <a:srgbClr val="0563C1"/>
                </a:solidFill>
              </a:rPr>
              <a:t> </a:t>
            </a:r>
            <a:endParaRPr lang="zh-TW" altLang="en-US" sz="1200" dirty="0"/>
          </a:p>
        </p:txBody>
      </p:sp>
    </p:spTree>
    <p:custDataLst>
      <p:tags r:id="rId1"/>
    </p:custDataLst>
    <p:extLst>
      <p:ext uri="{BB962C8B-B14F-4D97-AF65-F5344CB8AC3E}">
        <p14:creationId xmlns:p14="http://schemas.microsoft.com/office/powerpoint/2010/main" val="13992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F6149810-7327-44F2-86EA-F73E8B63B14D}"/>
              </a:ext>
            </a:extLst>
          </p:cNvPr>
          <p:cNvPicPr>
            <a:picLocks noChangeAspect="1"/>
          </p:cNvPicPr>
          <p:nvPr/>
        </p:nvPicPr>
        <p:blipFill>
          <a:blip r:embed="rId4"/>
          <a:stretch>
            <a:fillRect/>
          </a:stretch>
        </p:blipFill>
        <p:spPr>
          <a:xfrm>
            <a:off x="0" y="-61175"/>
            <a:ext cx="12192000" cy="1717355"/>
          </a:xfrm>
          <a:prstGeom prst="rect">
            <a:avLst/>
          </a:prstGeom>
        </p:spPr>
      </p:pic>
      <p:sp>
        <p:nvSpPr>
          <p:cNvPr id="4" name="標題 3">
            <a:extLst>
              <a:ext uri="{FF2B5EF4-FFF2-40B4-BE49-F238E27FC236}">
                <a16:creationId xmlns:a16="http://schemas.microsoft.com/office/drawing/2014/main" id="{39948693-34F2-78C0-3134-8F96A56E7C77}"/>
              </a:ext>
            </a:extLst>
          </p:cNvPr>
          <p:cNvSpPr txBox="1">
            <a:spLocks/>
          </p:cNvSpPr>
          <p:nvPr/>
        </p:nvSpPr>
        <p:spPr>
          <a:xfrm>
            <a:off x="6170388" y="1400209"/>
            <a:ext cx="3982279" cy="6463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TW" altLang="en-US" sz="4400" b="1" i="0" u="none" strike="noStrike" kern="1200" cap="none" spc="0" normalizeH="0" baseline="0" noProof="0" dirty="0">
                <a:ln>
                  <a:noFill/>
                </a:ln>
                <a:solidFill>
                  <a:srgbClr val="4472C4"/>
                </a:solidFill>
                <a:effectLst/>
                <a:uLnTx/>
                <a:uFillTx/>
                <a:latin typeface="Tw Cen MT" panose="020B0602020104020603"/>
                <a:ea typeface="微軟正黑體" panose="020B0604030504040204" pitchFamily="34" charset="-120"/>
                <a:cs typeface="+mj-cs"/>
              </a:rPr>
              <a:t>促使和平談判：</a:t>
            </a:r>
            <a:endParaRPr kumimoji="0" lang="en-US" altLang="zh-TW" sz="4400" b="1" i="0" u="none" strike="noStrike" kern="1200" cap="none" spc="0" normalizeH="0" baseline="0" noProof="0" dirty="0">
              <a:ln>
                <a:noFill/>
              </a:ln>
              <a:solidFill>
                <a:srgbClr val="4472C4"/>
              </a:solidFill>
              <a:effectLst/>
              <a:uLnTx/>
              <a:uFillTx/>
              <a:latin typeface="Tw Cen MT" panose="020B0602020104020603"/>
              <a:ea typeface="微軟正黑體" panose="020B0604030504040204" pitchFamily="34" charset="-120"/>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altLang="zh-TW" sz="44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j-cs"/>
            </a:endParaRPr>
          </a:p>
        </p:txBody>
      </p:sp>
      <p:sp>
        <p:nvSpPr>
          <p:cNvPr id="16" name="文字方塊 15">
            <a:extLst>
              <a:ext uri="{FF2B5EF4-FFF2-40B4-BE49-F238E27FC236}">
                <a16:creationId xmlns:a16="http://schemas.microsoft.com/office/drawing/2014/main" id="{06B168A1-462A-4B3E-AA2E-2ECCFE8EBDA4}"/>
              </a:ext>
            </a:extLst>
          </p:cNvPr>
          <p:cNvSpPr txBox="1"/>
          <p:nvPr/>
        </p:nvSpPr>
        <p:spPr>
          <a:xfrm>
            <a:off x="6095999" y="2483161"/>
            <a:ext cx="5716383"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strike="noStrike" kern="1200" cap="none" spc="0" normalizeH="0" baseline="0" noProof="0" dirty="0">
                <a:ln>
                  <a:noFill/>
                </a:ln>
                <a:effectLst/>
                <a:uLnTx/>
                <a:uFillTx/>
                <a:latin typeface="Tw Cen MT" panose="020B0602020104020603"/>
                <a:ea typeface="微軟正黑體" panose="020B0604030504040204" pitchFamily="34" charset="-120"/>
                <a:cs typeface="+mn-cs"/>
              </a:rPr>
              <a:t>和平談判是國際可採取的行動之一。</a:t>
            </a:r>
            <a:endParaRPr kumimoji="0" lang="en-US" altLang="zh-TW" sz="2800" b="1" i="0" strike="noStrike" kern="1200" cap="none" spc="0" normalizeH="0" baseline="0" noProof="0" dirty="0">
              <a:ln>
                <a:noFill/>
              </a:ln>
              <a:effectLst/>
              <a:uLnTx/>
              <a:uFillTx/>
              <a:latin typeface="Tw Cen MT" panose="020B0602020104020603"/>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2800" b="1" u="sng" dirty="0">
              <a:latin typeface="Tw Cen MT" panose="020B0602020104020603"/>
              <a:ea typeface="微軟正黑體" panose="020B0604030504040204" pitchFamily="34" charset="-120"/>
            </a:endParaRPr>
          </a:p>
          <a:p>
            <a:pPr lvl="0">
              <a:defRPr/>
            </a:pPr>
            <a:r>
              <a:rPr lang="zh-TW" altLang="en-US" sz="2800" b="1" u="sng" dirty="0"/>
              <a:t>烏俄</a:t>
            </a:r>
            <a:r>
              <a:rPr lang="zh-TW" altLang="en-US" sz="2800" b="1" dirty="0"/>
              <a:t>戰爭爆發至今，多國積極促使談判，但目前仍未有明顯的進展。</a:t>
            </a:r>
            <a:endParaRPr kumimoji="0" lang="en-US" altLang="zh-TW" sz="2800" b="1" i="0" strike="noStrike" kern="1200" cap="none" spc="0" normalizeH="0" baseline="0" noProof="0" dirty="0">
              <a:ln>
                <a:noFill/>
              </a:ln>
              <a:effectLst/>
              <a:uLnTx/>
              <a:uFillTx/>
              <a:latin typeface="Tw Cen MT" panose="020B0602020104020603"/>
              <a:ea typeface="微軟正黑體" panose="020B0604030504040204" pitchFamily="34" charset="-120"/>
            </a:endParaRPr>
          </a:p>
        </p:txBody>
      </p:sp>
      <p:sp>
        <p:nvSpPr>
          <p:cNvPr id="18" name="標題 3">
            <a:extLst>
              <a:ext uri="{FF2B5EF4-FFF2-40B4-BE49-F238E27FC236}">
                <a16:creationId xmlns:a16="http://schemas.microsoft.com/office/drawing/2014/main" id="{04567E0B-6A6E-425E-925B-D723FACE1C6E}"/>
              </a:ext>
            </a:extLst>
          </p:cNvPr>
          <p:cNvSpPr txBox="1">
            <a:spLocks/>
          </p:cNvSpPr>
          <p:nvPr/>
        </p:nvSpPr>
        <p:spPr>
          <a:xfrm>
            <a:off x="566498" y="317257"/>
            <a:ext cx="10515600" cy="6463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j-cs"/>
              </a:rPr>
              <a:t>Q3.</a:t>
            </a:r>
            <a:r>
              <a:rPr kumimoji="0" lang="zh-TW" altLang="en-US" sz="3600" b="1" i="0" u="none" strike="noStrike" kern="1200" cap="none" spc="0" normalizeH="0" baseline="0" noProof="0" dirty="0">
                <a:ln>
                  <a:noFill/>
                </a:ln>
                <a:solidFill>
                  <a:srgbClr val="4472C4"/>
                </a:solidFill>
                <a:effectLst/>
                <a:uLnTx/>
                <a:uFillTx/>
                <a:latin typeface="Tw Cen MT" panose="020B0602020104020603"/>
                <a:ea typeface="微軟正黑體" panose="020B0604030504040204" pitchFamily="34" charset="-120"/>
                <a:cs typeface="+mj-cs"/>
              </a:rPr>
              <a:t>國際社會</a:t>
            </a:r>
            <a:r>
              <a:rPr kumimoji="0" lang="zh-TW" altLang="en-US" sz="28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j-cs"/>
              </a:rPr>
              <a:t>還可以採取什麼行動？</a:t>
            </a:r>
            <a:endParaRPr kumimoji="0" lang="en-US" altLang="zh-TW" sz="28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j-cs"/>
            </a:endParaRPr>
          </a:p>
        </p:txBody>
      </p:sp>
      <p:pic>
        <p:nvPicPr>
          <p:cNvPr id="2" name="Picture 2" descr="飛んでいる白い鳩の群れのイラスト">
            <a:extLst>
              <a:ext uri="{FF2B5EF4-FFF2-40B4-BE49-F238E27FC236}">
                <a16:creationId xmlns:a16="http://schemas.microsoft.com/office/drawing/2014/main" id="{11B5DEDC-9494-B48B-0D80-FB05B19970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25976" y="187056"/>
            <a:ext cx="1486407" cy="14864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オリーブの枝をくわえた鳩のイラスト">
            <a:extLst>
              <a:ext uri="{FF2B5EF4-FFF2-40B4-BE49-F238E27FC236}">
                <a16:creationId xmlns:a16="http://schemas.microsoft.com/office/drawing/2014/main" id="{B147528F-0F56-E163-2F1E-595DC32EFE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0388">
            <a:off x="9879669" y="243333"/>
            <a:ext cx="482754" cy="502868"/>
          </a:xfrm>
          <a:prstGeom prst="rect">
            <a:avLst/>
          </a:prstGeom>
          <a:noFill/>
          <a:extLst>
            <a:ext uri="{909E8E84-426E-40DD-AFC4-6F175D3DCCD1}">
              <a14:hiddenFill xmlns:a14="http://schemas.microsoft.com/office/drawing/2010/main">
                <a:solidFill>
                  <a:srgbClr val="FFFFFF"/>
                </a:solidFill>
              </a14:hiddenFill>
            </a:ext>
          </a:extLst>
        </p:spPr>
      </p:pic>
      <p:sp>
        <p:nvSpPr>
          <p:cNvPr id="13" name="文字方塊 12">
            <a:extLst>
              <a:ext uri="{FF2B5EF4-FFF2-40B4-BE49-F238E27FC236}">
                <a16:creationId xmlns:a16="http://schemas.microsoft.com/office/drawing/2014/main" id="{0AD9F261-C7CF-B4CB-E2E9-176F719297A6}"/>
              </a:ext>
            </a:extLst>
          </p:cNvPr>
          <p:cNvSpPr txBox="1"/>
          <p:nvPr/>
        </p:nvSpPr>
        <p:spPr>
          <a:xfrm>
            <a:off x="28896" y="5953176"/>
            <a:ext cx="10712898" cy="830997"/>
          </a:xfrm>
          <a:prstGeom prst="rect">
            <a:avLst/>
          </a:prstGeom>
          <a:noFill/>
        </p:spPr>
        <p:txBody>
          <a:bodyPr wrap="square">
            <a:spAutoFit/>
          </a:bodyPr>
          <a:lstStyle/>
          <a:p>
            <a:pPr>
              <a:defRPr/>
            </a:pPr>
            <a:r>
              <a:rPr lang="zh-TW" altLang="en-US" sz="1200" dirty="0"/>
              <a:t>圖片引自俄烏自</a:t>
            </a:r>
            <a:r>
              <a:rPr lang="en-US" altLang="zh-TW" sz="1200" dirty="0"/>
              <a:t>(2022</a:t>
            </a:r>
            <a:r>
              <a:rPr lang="zh-TW" altLang="en-US" sz="1200" dirty="0"/>
              <a:t>年</a:t>
            </a:r>
            <a:r>
              <a:rPr lang="en-US" altLang="zh-TW" sz="1200" dirty="0"/>
              <a:t>)3</a:t>
            </a:r>
            <a:r>
              <a:rPr lang="zh-TW" altLang="en-US" sz="1200" dirty="0"/>
              <a:t>月</a:t>
            </a:r>
            <a:r>
              <a:rPr lang="en-US" altLang="zh-TW" sz="1200" dirty="0"/>
              <a:t>10</a:t>
            </a:r>
            <a:r>
              <a:rPr lang="zh-TW" altLang="en-US" sz="1200" dirty="0"/>
              <a:t>日以來的首次面對面會談，土耳其總統艾爾多安週二歡迎俄羅斯和烏克蘭代表在伊斯坦堡舉行和談。</a:t>
            </a:r>
            <a:r>
              <a:rPr lang="en-US" altLang="zh-TW" sz="1200" dirty="0"/>
              <a:t>Photo Credit: AP / </a:t>
            </a:r>
            <a:r>
              <a:rPr lang="zh-TW" altLang="en-US" sz="1200" dirty="0"/>
              <a:t>達志影像</a:t>
            </a:r>
            <a:r>
              <a:rPr lang="en-US" altLang="zh-TW" sz="1200" dirty="0">
                <a:hlinkClick r:id="rId7"/>
              </a:rPr>
              <a:t>https://www.thenewslens.com/article/164771</a:t>
            </a:r>
            <a:endParaRPr lang="zh-TW"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t>參考引自</a:t>
            </a:r>
            <a:r>
              <a:rPr lang="en-US" altLang="zh-TW" sz="1200" dirty="0"/>
              <a:t>2022</a:t>
            </a:r>
            <a:r>
              <a:rPr lang="zh-TW" altLang="en-US" sz="1200" dirty="0"/>
              <a:t>年至今的俄烏和平談判 </a:t>
            </a:r>
            <a:r>
              <a:rPr lang="en-US" altLang="zh-TW" sz="1200" dirty="0">
                <a:hlinkClick r:id="rId8"/>
              </a:rPr>
              <a:t>https://zh.wikipedia.org/zh-tw/2022%E5%B9%B4%E8%87%B3%E4%BB%8A%E7%9A%84%E4%BF%84%E4%B9%8C%E5%92%8C%E5%B9%B3%E8%B0%88%E5%88%A4</a:t>
            </a:r>
            <a:endParaRPr lang="en-US" altLang="zh-TW" sz="1200" dirty="0"/>
          </a:p>
        </p:txBody>
      </p:sp>
      <p:pic>
        <p:nvPicPr>
          <p:cNvPr id="5" name="圖片 4">
            <a:extLst>
              <a:ext uri="{FF2B5EF4-FFF2-40B4-BE49-F238E27FC236}">
                <a16:creationId xmlns:a16="http://schemas.microsoft.com/office/drawing/2014/main" id="{73A3C439-8F14-E562-531F-0B545D193F42}"/>
              </a:ext>
            </a:extLst>
          </p:cNvPr>
          <p:cNvPicPr>
            <a:picLocks noChangeAspect="1"/>
          </p:cNvPicPr>
          <p:nvPr/>
        </p:nvPicPr>
        <p:blipFill>
          <a:blip r:embed="rId9"/>
          <a:stretch>
            <a:fillRect/>
          </a:stretch>
        </p:blipFill>
        <p:spPr>
          <a:xfrm>
            <a:off x="566498" y="1786381"/>
            <a:ext cx="5414692" cy="3248815"/>
          </a:xfrm>
          <a:prstGeom prst="rect">
            <a:avLst/>
          </a:prstGeom>
        </p:spPr>
      </p:pic>
    </p:spTree>
    <p:custDataLst>
      <p:tags r:id="rId1"/>
    </p:custDataLst>
    <p:extLst>
      <p:ext uri="{BB962C8B-B14F-4D97-AF65-F5344CB8AC3E}">
        <p14:creationId xmlns:p14="http://schemas.microsoft.com/office/powerpoint/2010/main" val="40781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F6149810-7327-44F2-86EA-F73E8B63B14D}"/>
              </a:ext>
            </a:extLst>
          </p:cNvPr>
          <p:cNvPicPr>
            <a:picLocks noChangeAspect="1"/>
          </p:cNvPicPr>
          <p:nvPr/>
        </p:nvPicPr>
        <p:blipFill>
          <a:blip r:embed="rId4"/>
          <a:stretch>
            <a:fillRect/>
          </a:stretch>
        </p:blipFill>
        <p:spPr>
          <a:xfrm>
            <a:off x="0" y="-61175"/>
            <a:ext cx="12192000" cy="1717355"/>
          </a:xfrm>
          <a:prstGeom prst="rect">
            <a:avLst/>
          </a:prstGeom>
        </p:spPr>
      </p:pic>
      <p:sp>
        <p:nvSpPr>
          <p:cNvPr id="18" name="標題 3">
            <a:extLst>
              <a:ext uri="{FF2B5EF4-FFF2-40B4-BE49-F238E27FC236}">
                <a16:creationId xmlns:a16="http://schemas.microsoft.com/office/drawing/2014/main" id="{04567E0B-6A6E-425E-925B-D723FACE1C6E}"/>
              </a:ext>
            </a:extLst>
          </p:cNvPr>
          <p:cNvSpPr txBox="1">
            <a:spLocks/>
          </p:cNvSpPr>
          <p:nvPr/>
        </p:nvSpPr>
        <p:spPr>
          <a:xfrm>
            <a:off x="566498" y="317257"/>
            <a:ext cx="10515600" cy="6463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j-cs"/>
              </a:rPr>
              <a:t>Q3.</a:t>
            </a:r>
            <a:r>
              <a:rPr kumimoji="0" lang="zh-TW" altLang="en-US" sz="3600" b="1" i="0" u="none" strike="noStrike" kern="1200" cap="none" spc="0" normalizeH="0" baseline="0" noProof="0" dirty="0">
                <a:ln>
                  <a:noFill/>
                </a:ln>
                <a:solidFill>
                  <a:srgbClr val="4472C4"/>
                </a:solidFill>
                <a:effectLst/>
                <a:uLnTx/>
                <a:uFillTx/>
                <a:latin typeface="Tw Cen MT" panose="020B0602020104020603"/>
                <a:ea typeface="微軟正黑體" panose="020B0604030504040204" pitchFamily="34" charset="-120"/>
                <a:cs typeface="+mj-cs"/>
              </a:rPr>
              <a:t> </a:t>
            </a:r>
            <a:r>
              <a:rPr kumimoji="0" lang="en-US" altLang="zh-TW" sz="3600" b="1" i="0" u="none" strike="noStrike" kern="1200" cap="none" spc="0" normalizeH="0" baseline="0" noProof="0" dirty="0">
                <a:ln>
                  <a:noFill/>
                </a:ln>
                <a:solidFill>
                  <a:srgbClr val="4472C4"/>
                </a:solidFill>
                <a:effectLst/>
                <a:uLnTx/>
                <a:uFillTx/>
                <a:latin typeface="Tw Cen MT" panose="020B0602020104020603"/>
                <a:ea typeface="微軟正黑體" panose="020B0604030504040204" pitchFamily="34" charset="-120"/>
                <a:cs typeface="+mj-cs"/>
              </a:rPr>
              <a:t>NGO</a:t>
            </a:r>
            <a:r>
              <a:rPr kumimoji="0" lang="zh-TW" altLang="en-US" sz="3600" b="1" i="0" u="none" strike="noStrike" kern="1200" cap="none" spc="0" normalizeH="0" baseline="0" noProof="0" dirty="0">
                <a:ln>
                  <a:noFill/>
                </a:ln>
                <a:solidFill>
                  <a:srgbClr val="4472C4"/>
                </a:solidFill>
                <a:effectLst/>
                <a:uLnTx/>
                <a:uFillTx/>
                <a:latin typeface="Tw Cen MT" panose="020B0602020104020603"/>
                <a:ea typeface="微軟正黑體" panose="020B0604030504040204" pitchFamily="34" charset="-120"/>
                <a:cs typeface="+mj-cs"/>
              </a:rPr>
              <a:t>組織</a:t>
            </a:r>
            <a:r>
              <a:rPr kumimoji="0" lang="zh-TW" altLang="en-US" sz="28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j-cs"/>
              </a:rPr>
              <a:t>還可以採取什麼行動？</a:t>
            </a:r>
            <a:endParaRPr kumimoji="0" lang="en-US" altLang="zh-TW" sz="28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j-cs"/>
            </a:endParaRPr>
          </a:p>
        </p:txBody>
      </p:sp>
      <p:sp>
        <p:nvSpPr>
          <p:cNvPr id="14" name="標題 3">
            <a:extLst>
              <a:ext uri="{FF2B5EF4-FFF2-40B4-BE49-F238E27FC236}">
                <a16:creationId xmlns:a16="http://schemas.microsoft.com/office/drawing/2014/main" id="{4E158826-CD65-473A-8DA9-300D03D09C15}"/>
              </a:ext>
            </a:extLst>
          </p:cNvPr>
          <p:cNvSpPr txBox="1">
            <a:spLocks/>
          </p:cNvSpPr>
          <p:nvPr/>
        </p:nvSpPr>
        <p:spPr>
          <a:xfrm>
            <a:off x="6179297" y="1420833"/>
            <a:ext cx="5633086" cy="6310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zh-TW" altLang="en-US" b="1" dirty="0">
                <a:solidFill>
                  <a:srgbClr val="4472C4"/>
                </a:solidFill>
                <a:latin typeface="Tw Cen MT" panose="020B0602020104020603"/>
                <a:ea typeface="微軟正黑體" panose="020B0604030504040204" pitchFamily="34" charset="-120"/>
              </a:rPr>
              <a:t>提供救助</a:t>
            </a:r>
            <a:r>
              <a:rPr kumimoji="0" lang="zh-TW" altLang="en-US" sz="4400" b="1" i="0" u="none" strike="noStrike" kern="1200" cap="none" spc="0" normalizeH="0" baseline="0" noProof="0" dirty="0">
                <a:ln>
                  <a:noFill/>
                </a:ln>
                <a:solidFill>
                  <a:srgbClr val="4472C4"/>
                </a:solidFill>
                <a:effectLst/>
                <a:uLnTx/>
                <a:uFillTx/>
                <a:latin typeface="Tw Cen MT" panose="020B0602020104020603"/>
                <a:ea typeface="微軟正黑體" panose="020B0604030504040204" pitchFamily="34" charset="-120"/>
                <a:cs typeface="+mj-cs"/>
              </a:rPr>
              <a:t>：</a:t>
            </a:r>
            <a:endParaRPr kumimoji="0" lang="en-US" altLang="zh-TW" sz="4400" b="1" i="0" u="none" strike="noStrike" kern="1200" cap="none" spc="0" normalizeH="0" baseline="0" noProof="0" dirty="0">
              <a:ln>
                <a:noFill/>
              </a:ln>
              <a:solidFill>
                <a:srgbClr val="4472C4"/>
              </a:solidFill>
              <a:effectLst/>
              <a:uLnTx/>
              <a:uFillTx/>
              <a:latin typeface="Tw Cen MT" panose="020B0602020104020603"/>
              <a:ea typeface="微軟正黑體" panose="020B0604030504040204" pitchFamily="34" charset="-120"/>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altLang="zh-TW" sz="44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j-cs"/>
            </a:endParaRPr>
          </a:p>
        </p:txBody>
      </p:sp>
      <p:sp>
        <p:nvSpPr>
          <p:cNvPr id="19" name="文字方塊 18">
            <a:extLst>
              <a:ext uri="{FF2B5EF4-FFF2-40B4-BE49-F238E27FC236}">
                <a16:creationId xmlns:a16="http://schemas.microsoft.com/office/drawing/2014/main" id="{92D7B6A4-5466-48C0-9653-BF40672ECD13}"/>
              </a:ext>
            </a:extLst>
          </p:cNvPr>
          <p:cNvSpPr txBox="1"/>
          <p:nvPr/>
        </p:nvSpPr>
        <p:spPr>
          <a:xfrm>
            <a:off x="6261102" y="2425006"/>
            <a:ext cx="4820996" cy="2246769"/>
          </a:xfrm>
          <a:prstGeom prst="rect">
            <a:avLst/>
          </a:prstGeom>
          <a:noFill/>
        </p:spPr>
        <p:txBody>
          <a:bodyPr wrap="square">
            <a:spAutoFit/>
          </a:bodyPr>
          <a:lstStyle/>
          <a:p>
            <a:pPr lvl="0">
              <a:defRPr/>
            </a:pPr>
            <a:r>
              <a:rPr lang="zh-TW" altLang="en-US" sz="2800" b="1" dirty="0">
                <a:solidFill>
                  <a:prstClr val="black"/>
                </a:solidFill>
              </a:rPr>
              <a:t>幫助難民和受危機影響的人。籌集難民所需緊急物資，提供基本醫療服務、安全飲用水供應、教育和保護來幫助</a:t>
            </a:r>
            <a:r>
              <a:rPr lang="zh-TW" altLang="en-US" sz="2800" b="1" u="sng" dirty="0">
                <a:solidFill>
                  <a:prstClr val="black"/>
                </a:solidFill>
              </a:rPr>
              <a:t>烏克蘭</a:t>
            </a:r>
            <a:r>
              <a:rPr lang="zh-TW" altLang="en-US" sz="2800" b="1" dirty="0">
                <a:solidFill>
                  <a:prstClr val="black"/>
                </a:solidFill>
              </a:rPr>
              <a:t>兒童和難民。</a:t>
            </a:r>
            <a:endParaRPr kumimoji="0" lang="en-US" altLang="zh-TW" sz="28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endParaRPr>
          </a:p>
        </p:txBody>
      </p:sp>
      <p:pic>
        <p:nvPicPr>
          <p:cNvPr id="5" name="Picture 2" descr="飛んでいる白い鳩の群れのイラスト">
            <a:extLst>
              <a:ext uri="{FF2B5EF4-FFF2-40B4-BE49-F238E27FC236}">
                <a16:creationId xmlns:a16="http://schemas.microsoft.com/office/drawing/2014/main" id="{B947F960-46BD-68CD-773E-A6D02BDCB2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25976" y="187056"/>
            <a:ext cx="1486407" cy="14864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オリーブの枝をくわえた鳩のイラスト">
            <a:extLst>
              <a:ext uri="{FF2B5EF4-FFF2-40B4-BE49-F238E27FC236}">
                <a16:creationId xmlns:a16="http://schemas.microsoft.com/office/drawing/2014/main" id="{9596AA56-7541-8B76-154B-F39D062CAF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0388">
            <a:off x="9879669" y="243333"/>
            <a:ext cx="482754" cy="502868"/>
          </a:xfrm>
          <a:prstGeom prst="rect">
            <a:avLst/>
          </a:prstGeom>
          <a:noFill/>
          <a:extLst>
            <a:ext uri="{909E8E84-426E-40DD-AFC4-6F175D3DCCD1}">
              <a14:hiddenFill xmlns:a14="http://schemas.microsoft.com/office/drawing/2010/main">
                <a:solidFill>
                  <a:srgbClr val="FFFFFF"/>
                </a:solidFill>
              </a14:hiddenFill>
            </a:ext>
          </a:extLst>
        </p:spPr>
      </p:pic>
      <p:pic>
        <p:nvPicPr>
          <p:cNvPr id="13" name="圖片 12" descr="全球數十個國家紛紛對烏克蘭伸出援手。圖為2月28日志工們在烏克蘭西部城市利沃夫準備人道救援的物資。（美聯社）">
            <a:extLst>
              <a:ext uri="{FF2B5EF4-FFF2-40B4-BE49-F238E27FC236}">
                <a16:creationId xmlns:a16="http://schemas.microsoft.com/office/drawing/2014/main" id="{0CD3E992-77D6-8E5D-1659-41CBE9CC380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07664" y="932184"/>
            <a:ext cx="4104000" cy="2780460"/>
          </a:xfrm>
          <a:prstGeom prst="rect">
            <a:avLst/>
          </a:prstGeom>
          <a:noFill/>
          <a:ln w="12700">
            <a:solidFill>
              <a:schemeClr val="tx1"/>
            </a:solidFill>
          </a:ln>
        </p:spPr>
      </p:pic>
      <p:pic>
        <p:nvPicPr>
          <p:cNvPr id="15" name="圖片 14">
            <a:extLst>
              <a:ext uri="{FF2B5EF4-FFF2-40B4-BE49-F238E27FC236}">
                <a16:creationId xmlns:a16="http://schemas.microsoft.com/office/drawing/2014/main" id="{DB490B5F-6E74-713F-CF3C-EF28209C4536}"/>
              </a:ext>
            </a:extLst>
          </p:cNvPr>
          <p:cNvPicPr>
            <a:picLocks noChangeAspect="1"/>
          </p:cNvPicPr>
          <p:nvPr/>
        </p:nvPicPr>
        <p:blipFill>
          <a:blip r:embed="rId8"/>
          <a:stretch>
            <a:fillRect/>
          </a:stretch>
        </p:blipFill>
        <p:spPr>
          <a:xfrm>
            <a:off x="1017602" y="3830079"/>
            <a:ext cx="4104000" cy="2734979"/>
          </a:xfrm>
          <a:prstGeom prst="rect">
            <a:avLst/>
          </a:prstGeom>
          <a:ln w="12700">
            <a:solidFill>
              <a:schemeClr val="tx1"/>
            </a:solidFill>
          </a:ln>
        </p:spPr>
      </p:pic>
      <p:sp>
        <p:nvSpPr>
          <p:cNvPr id="16" name="文字方塊 15">
            <a:extLst>
              <a:ext uri="{FF2B5EF4-FFF2-40B4-BE49-F238E27FC236}">
                <a16:creationId xmlns:a16="http://schemas.microsoft.com/office/drawing/2014/main" id="{E296AD96-F942-D817-A7F0-538C03B43A0C}"/>
              </a:ext>
            </a:extLst>
          </p:cNvPr>
          <p:cNvSpPr txBox="1"/>
          <p:nvPr/>
        </p:nvSpPr>
        <p:spPr>
          <a:xfrm>
            <a:off x="0" y="6519899"/>
            <a:ext cx="12088819" cy="469359"/>
          </a:xfrm>
          <a:prstGeom prst="rect">
            <a:avLst/>
          </a:prstGeom>
          <a:noFill/>
        </p:spPr>
        <p:txBody>
          <a:bodyPr wrap="square">
            <a:spAutoFit/>
          </a:bodyPr>
          <a:lstStyle/>
          <a:p>
            <a:r>
              <a:rPr lang="en-US" altLang="zh-TW" sz="1400" dirty="0">
                <a:hlinkClick r:id="rId9"/>
              </a:rPr>
              <a:t>https://www.cna.com.tw/news/aopl/202203010274.aspx</a:t>
            </a:r>
            <a:r>
              <a:rPr lang="zh-TW" altLang="en-US" sz="1400" dirty="0"/>
              <a:t> 、 </a:t>
            </a:r>
            <a:r>
              <a:rPr lang="en-US" altLang="zh-TW" sz="1400" dirty="0">
                <a:hlinkClick r:id="rId10"/>
              </a:rPr>
              <a:t>https://www.upmedia.mg/news_info.php?Type=3&amp;SerialNo=142959</a:t>
            </a:r>
            <a:endParaRPr lang="en-US" altLang="zh-TW" sz="1400" dirty="0"/>
          </a:p>
          <a:p>
            <a:endParaRPr lang="en-US" altLang="zh-TW" sz="1050" dirty="0"/>
          </a:p>
        </p:txBody>
      </p:sp>
    </p:spTree>
    <p:custDataLst>
      <p:tags r:id="rId1"/>
    </p:custDataLst>
    <p:extLst>
      <p:ext uri="{BB962C8B-B14F-4D97-AF65-F5344CB8AC3E}">
        <p14:creationId xmlns:p14="http://schemas.microsoft.com/office/powerpoint/2010/main" val="242985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F6149810-7327-44F2-86EA-F73E8B63B14D}"/>
              </a:ext>
            </a:extLst>
          </p:cNvPr>
          <p:cNvPicPr>
            <a:picLocks noChangeAspect="1"/>
          </p:cNvPicPr>
          <p:nvPr/>
        </p:nvPicPr>
        <p:blipFill>
          <a:blip r:embed="rId4"/>
          <a:stretch>
            <a:fillRect/>
          </a:stretch>
        </p:blipFill>
        <p:spPr>
          <a:xfrm>
            <a:off x="0" y="-61175"/>
            <a:ext cx="12192000" cy="1717355"/>
          </a:xfrm>
          <a:prstGeom prst="rect">
            <a:avLst/>
          </a:prstGeom>
        </p:spPr>
      </p:pic>
      <p:pic>
        <p:nvPicPr>
          <p:cNvPr id="9" name="圖片 8">
            <a:extLst>
              <a:ext uri="{FF2B5EF4-FFF2-40B4-BE49-F238E27FC236}">
                <a16:creationId xmlns:a16="http://schemas.microsoft.com/office/drawing/2014/main" id="{1809300C-6F18-423F-A7B7-1241D1EC275A}"/>
              </a:ext>
            </a:extLst>
          </p:cNvPr>
          <p:cNvPicPr>
            <a:picLocks noChangeAspect="1"/>
          </p:cNvPicPr>
          <p:nvPr/>
        </p:nvPicPr>
        <p:blipFill>
          <a:blip r:embed="rId5"/>
          <a:stretch>
            <a:fillRect/>
          </a:stretch>
        </p:blipFill>
        <p:spPr>
          <a:xfrm>
            <a:off x="7760447" y="6107769"/>
            <a:ext cx="2293335" cy="881489"/>
          </a:xfrm>
          <a:prstGeom prst="rect">
            <a:avLst/>
          </a:prstGeom>
        </p:spPr>
      </p:pic>
      <p:pic>
        <p:nvPicPr>
          <p:cNvPr id="10" name="圖片 9">
            <a:extLst>
              <a:ext uri="{FF2B5EF4-FFF2-40B4-BE49-F238E27FC236}">
                <a16:creationId xmlns:a16="http://schemas.microsoft.com/office/drawing/2014/main" id="{761999CE-426C-4F63-ADCE-1BA7E62541D0}"/>
              </a:ext>
            </a:extLst>
          </p:cNvPr>
          <p:cNvPicPr>
            <a:picLocks noChangeAspect="1"/>
          </p:cNvPicPr>
          <p:nvPr/>
        </p:nvPicPr>
        <p:blipFill>
          <a:blip r:embed="rId5"/>
          <a:stretch>
            <a:fillRect/>
          </a:stretch>
        </p:blipFill>
        <p:spPr>
          <a:xfrm>
            <a:off x="9972556" y="6107770"/>
            <a:ext cx="2293335" cy="881489"/>
          </a:xfrm>
          <a:prstGeom prst="rect">
            <a:avLst/>
          </a:prstGeom>
        </p:spPr>
      </p:pic>
      <p:sp>
        <p:nvSpPr>
          <p:cNvPr id="18" name="標題 3">
            <a:extLst>
              <a:ext uri="{FF2B5EF4-FFF2-40B4-BE49-F238E27FC236}">
                <a16:creationId xmlns:a16="http://schemas.microsoft.com/office/drawing/2014/main" id="{04567E0B-6A6E-425E-925B-D723FACE1C6E}"/>
              </a:ext>
            </a:extLst>
          </p:cNvPr>
          <p:cNvSpPr txBox="1">
            <a:spLocks/>
          </p:cNvSpPr>
          <p:nvPr/>
        </p:nvSpPr>
        <p:spPr>
          <a:xfrm>
            <a:off x="566498" y="317257"/>
            <a:ext cx="10515600" cy="6463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j-cs"/>
              </a:rPr>
              <a:t>Q3.</a:t>
            </a:r>
            <a:r>
              <a:rPr kumimoji="0" lang="zh-TW" altLang="en-US" sz="3600" b="1" i="0" u="none" strike="noStrike" kern="1200" cap="none" spc="0" normalizeH="0" baseline="0" noProof="0" dirty="0">
                <a:ln>
                  <a:noFill/>
                </a:ln>
                <a:solidFill>
                  <a:srgbClr val="4472C4"/>
                </a:solidFill>
                <a:effectLst/>
                <a:uLnTx/>
                <a:uFillTx/>
                <a:latin typeface="Tw Cen MT" panose="020B0602020104020603"/>
                <a:ea typeface="微軟正黑體" panose="020B0604030504040204" pitchFamily="34" charset="-120"/>
                <a:cs typeface="+mj-cs"/>
              </a:rPr>
              <a:t> </a:t>
            </a:r>
            <a:r>
              <a:rPr kumimoji="0" lang="en-US" altLang="zh-TW" sz="3600" b="1" i="0" u="none" strike="noStrike" kern="1200" cap="none" spc="0" normalizeH="0" baseline="0" noProof="0" dirty="0">
                <a:ln>
                  <a:noFill/>
                </a:ln>
                <a:solidFill>
                  <a:srgbClr val="4472C4"/>
                </a:solidFill>
                <a:effectLst/>
                <a:uLnTx/>
                <a:uFillTx/>
                <a:latin typeface="Tw Cen MT" panose="020B0602020104020603"/>
                <a:ea typeface="微軟正黑體" panose="020B0604030504040204" pitchFamily="34" charset="-120"/>
                <a:cs typeface="+mj-cs"/>
              </a:rPr>
              <a:t>NGO</a:t>
            </a:r>
            <a:r>
              <a:rPr kumimoji="0" lang="zh-TW" altLang="en-US" sz="3600" b="1" i="0" u="none" strike="noStrike" kern="1200" cap="none" spc="0" normalizeH="0" baseline="0" noProof="0" dirty="0">
                <a:ln>
                  <a:noFill/>
                </a:ln>
                <a:solidFill>
                  <a:srgbClr val="4472C4"/>
                </a:solidFill>
                <a:effectLst/>
                <a:uLnTx/>
                <a:uFillTx/>
                <a:latin typeface="Tw Cen MT" panose="020B0602020104020603"/>
                <a:ea typeface="微軟正黑體" panose="020B0604030504040204" pitchFamily="34" charset="-120"/>
                <a:cs typeface="+mj-cs"/>
              </a:rPr>
              <a:t>組織</a:t>
            </a:r>
            <a:r>
              <a:rPr kumimoji="0" lang="zh-TW" altLang="en-US" sz="28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j-cs"/>
              </a:rPr>
              <a:t>還可以採取什麼行動？</a:t>
            </a:r>
            <a:endParaRPr kumimoji="0" lang="en-US" altLang="zh-TW" sz="28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j-cs"/>
            </a:endParaRPr>
          </a:p>
        </p:txBody>
      </p:sp>
      <p:pic>
        <p:nvPicPr>
          <p:cNvPr id="2" name="圖片 1">
            <a:extLst>
              <a:ext uri="{FF2B5EF4-FFF2-40B4-BE49-F238E27FC236}">
                <a16:creationId xmlns:a16="http://schemas.microsoft.com/office/drawing/2014/main" id="{FCD5D40F-76CC-4046-A690-8CE6EA88A958}"/>
              </a:ext>
            </a:extLst>
          </p:cNvPr>
          <p:cNvPicPr>
            <a:picLocks noChangeAspect="1"/>
          </p:cNvPicPr>
          <p:nvPr/>
        </p:nvPicPr>
        <p:blipFill>
          <a:blip r:embed="rId6"/>
          <a:stretch>
            <a:fillRect/>
          </a:stretch>
        </p:blipFill>
        <p:spPr>
          <a:xfrm>
            <a:off x="1017603" y="1193697"/>
            <a:ext cx="5078397" cy="2362328"/>
          </a:xfrm>
          <a:prstGeom prst="rect">
            <a:avLst/>
          </a:prstGeom>
          <a:ln w="12700">
            <a:solidFill>
              <a:schemeClr val="tx1"/>
            </a:solidFill>
          </a:ln>
        </p:spPr>
      </p:pic>
      <p:pic>
        <p:nvPicPr>
          <p:cNvPr id="3" name="圖片 2">
            <a:extLst>
              <a:ext uri="{FF2B5EF4-FFF2-40B4-BE49-F238E27FC236}">
                <a16:creationId xmlns:a16="http://schemas.microsoft.com/office/drawing/2014/main" id="{062B0910-D6BC-48B2-A64A-7CBE572A67BC}"/>
              </a:ext>
            </a:extLst>
          </p:cNvPr>
          <p:cNvPicPr>
            <a:picLocks noChangeAspect="1"/>
          </p:cNvPicPr>
          <p:nvPr/>
        </p:nvPicPr>
        <p:blipFill>
          <a:blip r:embed="rId7"/>
          <a:stretch>
            <a:fillRect/>
          </a:stretch>
        </p:blipFill>
        <p:spPr>
          <a:xfrm>
            <a:off x="1017603" y="3798232"/>
            <a:ext cx="5078397" cy="2499299"/>
          </a:xfrm>
          <a:prstGeom prst="rect">
            <a:avLst/>
          </a:prstGeom>
          <a:ln w="12700">
            <a:solidFill>
              <a:schemeClr val="tx1"/>
            </a:solidFill>
          </a:ln>
        </p:spPr>
      </p:pic>
      <p:sp>
        <p:nvSpPr>
          <p:cNvPr id="14" name="標題 3">
            <a:extLst>
              <a:ext uri="{FF2B5EF4-FFF2-40B4-BE49-F238E27FC236}">
                <a16:creationId xmlns:a16="http://schemas.microsoft.com/office/drawing/2014/main" id="{4E158826-CD65-473A-8DA9-300D03D09C15}"/>
              </a:ext>
            </a:extLst>
          </p:cNvPr>
          <p:cNvSpPr txBox="1">
            <a:spLocks/>
          </p:cNvSpPr>
          <p:nvPr/>
        </p:nvSpPr>
        <p:spPr>
          <a:xfrm>
            <a:off x="6179297" y="1420832"/>
            <a:ext cx="3162300" cy="6463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TW" altLang="en-US" sz="4400" b="1" i="0" u="none" strike="noStrike" kern="1200" cap="none" spc="0" normalizeH="0" baseline="0" noProof="0" dirty="0">
                <a:ln>
                  <a:noFill/>
                </a:ln>
                <a:solidFill>
                  <a:srgbClr val="4472C4"/>
                </a:solidFill>
                <a:effectLst/>
                <a:uLnTx/>
                <a:uFillTx/>
                <a:latin typeface="Tw Cen MT" panose="020B0602020104020603"/>
                <a:ea typeface="微軟正黑體" panose="020B0604030504040204" pitchFamily="34" charset="-120"/>
                <a:cs typeface="+mj-cs"/>
              </a:rPr>
              <a:t>連署與捐款：</a:t>
            </a:r>
            <a:endParaRPr kumimoji="0" lang="en-US" altLang="zh-TW" sz="4400" b="1" i="0" u="none" strike="noStrike" kern="1200" cap="none" spc="0" normalizeH="0" baseline="0" noProof="0" dirty="0">
              <a:ln>
                <a:noFill/>
              </a:ln>
              <a:solidFill>
                <a:srgbClr val="4472C4"/>
              </a:solidFill>
              <a:effectLst/>
              <a:uLnTx/>
              <a:uFillTx/>
              <a:latin typeface="Tw Cen MT" panose="020B0602020104020603"/>
              <a:ea typeface="微軟正黑體" panose="020B0604030504040204" pitchFamily="34" charset="-120"/>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altLang="zh-TW" sz="44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j-cs"/>
            </a:endParaRPr>
          </a:p>
        </p:txBody>
      </p:sp>
      <p:sp>
        <p:nvSpPr>
          <p:cNvPr id="19" name="文字方塊 18">
            <a:extLst>
              <a:ext uri="{FF2B5EF4-FFF2-40B4-BE49-F238E27FC236}">
                <a16:creationId xmlns:a16="http://schemas.microsoft.com/office/drawing/2014/main" id="{92D7B6A4-5466-48C0-9653-BF40672ECD13}"/>
              </a:ext>
            </a:extLst>
          </p:cNvPr>
          <p:cNvSpPr txBox="1"/>
          <p:nvPr/>
        </p:nvSpPr>
        <p:spPr>
          <a:xfrm>
            <a:off x="6261102" y="2425006"/>
            <a:ext cx="4727742"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許多</a:t>
            </a:r>
            <a:r>
              <a:rPr kumimoji="0" lang="en-US" altLang="zh-TW" sz="28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NGO</a:t>
            </a:r>
            <a:r>
              <a:rPr kumimoji="0" lang="zh-TW" altLang="en-US" sz="28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組織，如</a:t>
            </a:r>
            <a:r>
              <a:rPr kumimoji="0" lang="zh-TW" altLang="en-US" sz="2800" b="1" i="0" u="sng"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國際特赦組織</a:t>
            </a:r>
            <a:r>
              <a:rPr kumimoji="0" lang="zh-TW" altLang="en-US" sz="28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a:t>
            </a:r>
            <a:r>
              <a:rPr kumimoji="0" lang="zh-TW" altLang="en-US" sz="2800" b="1" i="0" u="sng"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世界展望會</a:t>
            </a:r>
            <a:r>
              <a:rPr kumimoji="0" lang="en-US" altLang="zh-TW" sz="28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a:t>
            </a:r>
            <a:r>
              <a:rPr kumimoji="0" lang="zh-TW" altLang="en-US" sz="28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發起連署與捐款活動聲援</a:t>
            </a:r>
            <a:r>
              <a:rPr kumimoji="0" lang="zh-TW" altLang="en-US" sz="2800" b="1" i="0" u="sng"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烏克蘭</a:t>
            </a:r>
            <a:r>
              <a:rPr kumimoji="0" lang="zh-TW" altLang="en-US" sz="28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a:t>
            </a:r>
            <a:endParaRPr kumimoji="0" lang="en-US" altLang="zh-TW" sz="28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endParaRPr>
          </a:p>
        </p:txBody>
      </p:sp>
      <p:pic>
        <p:nvPicPr>
          <p:cNvPr id="5" name="Picture 2" descr="飛んでいる白い鳩の群れのイラスト">
            <a:extLst>
              <a:ext uri="{FF2B5EF4-FFF2-40B4-BE49-F238E27FC236}">
                <a16:creationId xmlns:a16="http://schemas.microsoft.com/office/drawing/2014/main" id="{B947F960-46BD-68CD-773E-A6D02BDCB2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25976" y="187056"/>
            <a:ext cx="1486407" cy="14864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オリーブの枝をくわえた鳩のイラスト">
            <a:extLst>
              <a:ext uri="{FF2B5EF4-FFF2-40B4-BE49-F238E27FC236}">
                <a16:creationId xmlns:a16="http://schemas.microsoft.com/office/drawing/2014/main" id="{9596AA56-7541-8B76-154B-F39D062CAF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0388">
            <a:off x="9879669" y="243333"/>
            <a:ext cx="482754" cy="50286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群組 6">
            <a:extLst>
              <a:ext uri="{FF2B5EF4-FFF2-40B4-BE49-F238E27FC236}">
                <a16:creationId xmlns:a16="http://schemas.microsoft.com/office/drawing/2014/main" id="{8187BF29-B84B-5F2F-9E80-9EE981844087}"/>
              </a:ext>
            </a:extLst>
          </p:cNvPr>
          <p:cNvGrpSpPr/>
          <p:nvPr/>
        </p:nvGrpSpPr>
        <p:grpSpPr>
          <a:xfrm>
            <a:off x="7295161" y="6335976"/>
            <a:ext cx="551824" cy="556721"/>
            <a:chOff x="7295161" y="6335976"/>
            <a:chExt cx="551824" cy="556721"/>
          </a:xfrm>
        </p:grpSpPr>
        <p:pic>
          <p:nvPicPr>
            <p:cNvPr id="8" name="Picture 6" descr="夏のイラスト「向日葵」">
              <a:extLst>
                <a:ext uri="{FF2B5EF4-FFF2-40B4-BE49-F238E27FC236}">
                  <a16:creationId xmlns:a16="http://schemas.microsoft.com/office/drawing/2014/main" id="{7AAB9C14-6E9F-1A49-9696-D9170D3DBF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31975" y="6335976"/>
              <a:ext cx="415010" cy="5220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夏のイラスト「向日葵」">
              <a:extLst>
                <a:ext uri="{FF2B5EF4-FFF2-40B4-BE49-F238E27FC236}">
                  <a16:creationId xmlns:a16="http://schemas.microsoft.com/office/drawing/2014/main" id="{1983EF01-4B48-C0B8-9D4B-DA1CEB743DE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95161" y="6548513"/>
              <a:ext cx="273627" cy="344184"/>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文字方塊 12">
            <a:extLst>
              <a:ext uri="{FF2B5EF4-FFF2-40B4-BE49-F238E27FC236}">
                <a16:creationId xmlns:a16="http://schemas.microsoft.com/office/drawing/2014/main" id="{B83D54DE-0F95-6D6B-D01F-040346C31762}"/>
              </a:ext>
            </a:extLst>
          </p:cNvPr>
          <p:cNvSpPr txBox="1"/>
          <p:nvPr/>
        </p:nvSpPr>
        <p:spPr>
          <a:xfrm>
            <a:off x="0" y="6421639"/>
            <a:ext cx="8691418" cy="461665"/>
          </a:xfrm>
          <a:prstGeom prst="rect">
            <a:avLst/>
          </a:prstGeom>
          <a:noFill/>
        </p:spPr>
        <p:txBody>
          <a:bodyPr wrap="square">
            <a:spAutoFit/>
          </a:bodyPr>
          <a:lstStyle/>
          <a:p>
            <a:r>
              <a:rPr lang="zh-TW" altLang="en-US" sz="1200" dirty="0"/>
              <a:t>引自 台灣援助烏克蘭資訊 </a:t>
            </a:r>
            <a:r>
              <a:rPr lang="en-US" altLang="zh-TW" sz="1200" dirty="0">
                <a:hlinkClick r:id="rId11"/>
              </a:rPr>
              <a:t>https://supportukrainenow.org/new-tw</a:t>
            </a:r>
            <a:r>
              <a:rPr lang="zh-TW" altLang="en-US" sz="1200" dirty="0"/>
              <a:t>、反侵略戰爭連署</a:t>
            </a:r>
            <a:r>
              <a:rPr lang="en-US" altLang="zh-TW" sz="1200" dirty="0">
                <a:hlinkClick r:id="rId12"/>
              </a:rPr>
              <a:t>https://reurl.cc/LpL614</a:t>
            </a:r>
            <a:endParaRPr lang="en-US" altLang="zh-TW" sz="1200" dirty="0"/>
          </a:p>
          <a:p>
            <a:r>
              <a:rPr lang="zh-TW" altLang="en-US" sz="1200" dirty="0"/>
              <a:t>援助烏克蘭，在台灣的我們可以怎麼做？ </a:t>
            </a:r>
            <a:r>
              <a:rPr lang="en-US" altLang="zh-TW" sz="1200" dirty="0">
                <a:hlinkClick r:id="rId13"/>
              </a:rPr>
              <a:t>https://kids.twreporter.org/russian-invasion-of-ukraine-2022-kid-how-can-we-help-ukraine/</a:t>
            </a:r>
            <a:endParaRPr lang="en-US" altLang="zh-TW" sz="1200" dirty="0"/>
          </a:p>
        </p:txBody>
      </p:sp>
    </p:spTree>
    <p:custDataLst>
      <p:tags r:id="rId1"/>
    </p:custDataLst>
    <p:extLst>
      <p:ext uri="{BB962C8B-B14F-4D97-AF65-F5344CB8AC3E}">
        <p14:creationId xmlns:p14="http://schemas.microsoft.com/office/powerpoint/2010/main" val="189288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F6149810-7327-44F2-86EA-F73E8B63B14D}"/>
              </a:ext>
            </a:extLst>
          </p:cNvPr>
          <p:cNvPicPr>
            <a:picLocks noChangeAspect="1"/>
          </p:cNvPicPr>
          <p:nvPr/>
        </p:nvPicPr>
        <p:blipFill>
          <a:blip r:embed="rId4"/>
          <a:stretch>
            <a:fillRect/>
          </a:stretch>
        </p:blipFill>
        <p:spPr>
          <a:xfrm>
            <a:off x="0" y="-61175"/>
            <a:ext cx="12192000" cy="1717355"/>
          </a:xfrm>
          <a:prstGeom prst="rect">
            <a:avLst/>
          </a:prstGeom>
        </p:spPr>
      </p:pic>
      <p:sp>
        <p:nvSpPr>
          <p:cNvPr id="18" name="標題 3">
            <a:extLst>
              <a:ext uri="{FF2B5EF4-FFF2-40B4-BE49-F238E27FC236}">
                <a16:creationId xmlns:a16="http://schemas.microsoft.com/office/drawing/2014/main" id="{04567E0B-6A6E-425E-925B-D723FACE1C6E}"/>
              </a:ext>
            </a:extLst>
          </p:cNvPr>
          <p:cNvSpPr txBox="1">
            <a:spLocks/>
          </p:cNvSpPr>
          <p:nvPr/>
        </p:nvSpPr>
        <p:spPr>
          <a:xfrm>
            <a:off x="566498" y="317257"/>
            <a:ext cx="10515600" cy="6463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j-cs"/>
              </a:rPr>
              <a:t>Q3.</a:t>
            </a:r>
            <a:r>
              <a:rPr kumimoji="0" lang="zh-TW" altLang="en-US" sz="3600" b="1" i="0" u="none" strike="noStrike" kern="1200" cap="none" spc="0" normalizeH="0" baseline="0" noProof="0" dirty="0">
                <a:ln>
                  <a:noFill/>
                </a:ln>
                <a:solidFill>
                  <a:srgbClr val="4472C4"/>
                </a:solidFill>
                <a:effectLst/>
                <a:uLnTx/>
                <a:uFillTx/>
                <a:latin typeface="Tw Cen MT" panose="020B0602020104020603"/>
                <a:ea typeface="微軟正黑體" panose="020B0604030504040204" pitchFamily="34" charset="-120"/>
                <a:cs typeface="+mj-cs"/>
              </a:rPr>
              <a:t> 個人</a:t>
            </a:r>
            <a:r>
              <a:rPr kumimoji="0" lang="zh-TW" altLang="en-US" sz="28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j-cs"/>
              </a:rPr>
              <a:t>還可以採取什麼行動？</a:t>
            </a:r>
            <a:endParaRPr kumimoji="0" lang="en-US" altLang="zh-TW" sz="28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j-cs"/>
            </a:endParaRPr>
          </a:p>
        </p:txBody>
      </p:sp>
      <p:pic>
        <p:nvPicPr>
          <p:cNvPr id="2" name="圖片 1">
            <a:extLst>
              <a:ext uri="{FF2B5EF4-FFF2-40B4-BE49-F238E27FC236}">
                <a16:creationId xmlns:a16="http://schemas.microsoft.com/office/drawing/2014/main" id="{FCD5D40F-76CC-4046-A690-8CE6EA88A9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577" y="1342020"/>
            <a:ext cx="4104000" cy="2402936"/>
          </a:xfrm>
          <a:prstGeom prst="rect">
            <a:avLst/>
          </a:prstGeom>
          <a:ln w="12700">
            <a:solidFill>
              <a:schemeClr val="tx1"/>
            </a:solidFill>
          </a:ln>
        </p:spPr>
      </p:pic>
      <p:sp>
        <p:nvSpPr>
          <p:cNvPr id="14" name="標題 3">
            <a:extLst>
              <a:ext uri="{FF2B5EF4-FFF2-40B4-BE49-F238E27FC236}">
                <a16:creationId xmlns:a16="http://schemas.microsoft.com/office/drawing/2014/main" id="{4E158826-CD65-473A-8DA9-300D03D09C15}"/>
              </a:ext>
            </a:extLst>
          </p:cNvPr>
          <p:cNvSpPr txBox="1">
            <a:spLocks/>
          </p:cNvSpPr>
          <p:nvPr/>
        </p:nvSpPr>
        <p:spPr>
          <a:xfrm>
            <a:off x="5394364" y="1333014"/>
            <a:ext cx="5413336" cy="6463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TW" altLang="en-US" sz="4400" b="1" i="0" u="none" strike="noStrike" kern="1200" cap="none" spc="0" normalizeH="0" baseline="0" noProof="0" dirty="0">
                <a:ln>
                  <a:noFill/>
                </a:ln>
                <a:solidFill>
                  <a:srgbClr val="4472C4"/>
                </a:solidFill>
                <a:effectLst/>
                <a:uLnTx/>
                <a:uFillTx/>
                <a:latin typeface="Tw Cen MT" panose="020B0602020104020603"/>
                <a:ea typeface="微軟正黑體" panose="020B0604030504040204" pitchFamily="34" charset="-120"/>
                <a:cs typeface="+mj-cs"/>
              </a:rPr>
              <a:t>集會遊行、藝術發聲：</a:t>
            </a:r>
            <a:endParaRPr kumimoji="0" lang="en-US" altLang="zh-TW" sz="4400" b="1" i="0" u="none" strike="noStrike" kern="1200" cap="none" spc="0" normalizeH="0" baseline="0" noProof="0" dirty="0">
              <a:ln>
                <a:noFill/>
              </a:ln>
              <a:solidFill>
                <a:srgbClr val="4472C4"/>
              </a:solidFill>
              <a:effectLst/>
              <a:uLnTx/>
              <a:uFillTx/>
              <a:latin typeface="Tw Cen MT" panose="020B0602020104020603"/>
              <a:ea typeface="微軟正黑體" panose="020B0604030504040204" pitchFamily="34" charset="-120"/>
              <a:cs typeface="+mj-cs"/>
            </a:endParaRPr>
          </a:p>
        </p:txBody>
      </p:sp>
      <p:pic>
        <p:nvPicPr>
          <p:cNvPr id="4" name="圖片 3">
            <a:extLst>
              <a:ext uri="{FF2B5EF4-FFF2-40B4-BE49-F238E27FC236}">
                <a16:creationId xmlns:a16="http://schemas.microsoft.com/office/drawing/2014/main" id="{F4D0CBE7-E356-4D86-9650-32B22ED5038C}"/>
              </a:ext>
            </a:extLst>
          </p:cNvPr>
          <p:cNvPicPr>
            <a:picLocks noChangeAspect="1"/>
          </p:cNvPicPr>
          <p:nvPr/>
        </p:nvPicPr>
        <p:blipFill rotWithShape="1">
          <a:blip r:embed="rId6"/>
          <a:srcRect l="2538" t="20285" r="3398" b="4423"/>
          <a:stretch/>
        </p:blipFill>
        <p:spPr>
          <a:xfrm>
            <a:off x="1039170" y="3795530"/>
            <a:ext cx="4104000" cy="2848066"/>
          </a:xfrm>
          <a:prstGeom prst="rect">
            <a:avLst/>
          </a:prstGeom>
          <a:ln w="12700">
            <a:solidFill>
              <a:schemeClr val="tx1"/>
            </a:solidFill>
          </a:ln>
        </p:spPr>
      </p:pic>
      <p:sp>
        <p:nvSpPr>
          <p:cNvPr id="11" name="文字方塊 10">
            <a:extLst>
              <a:ext uri="{FF2B5EF4-FFF2-40B4-BE49-F238E27FC236}">
                <a16:creationId xmlns:a16="http://schemas.microsoft.com/office/drawing/2014/main" id="{FF2B7BB0-9256-4C12-ABE3-71A09094198A}"/>
              </a:ext>
            </a:extLst>
          </p:cNvPr>
          <p:cNvSpPr txBox="1"/>
          <p:nvPr/>
        </p:nvSpPr>
        <p:spPr>
          <a:xfrm>
            <a:off x="5516153" y="2092579"/>
            <a:ext cx="5476243"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世界各地關心</a:t>
            </a:r>
            <a:r>
              <a:rPr kumimoji="0" lang="zh-TW" altLang="en-US" sz="2800" b="1" i="0" u="sng"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烏克蘭</a:t>
            </a:r>
            <a:r>
              <a:rPr kumimoji="0" lang="zh-TW" altLang="en-US" sz="28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的人，也用自己的方式聲援</a:t>
            </a:r>
            <a:r>
              <a:rPr kumimoji="0" lang="zh-TW" altLang="en-US" sz="2800" b="1" i="0" u="sng"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烏克蘭</a:t>
            </a:r>
            <a:r>
              <a:rPr kumimoji="0" lang="zh-TW" altLang="en-US" sz="28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a:t>
            </a:r>
            <a:endParaRPr kumimoji="0" lang="en-US" altLang="zh-TW" sz="28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endParaRPr>
          </a:p>
        </p:txBody>
      </p:sp>
      <p:sp>
        <p:nvSpPr>
          <p:cNvPr id="13" name="文字方塊 12">
            <a:extLst>
              <a:ext uri="{FF2B5EF4-FFF2-40B4-BE49-F238E27FC236}">
                <a16:creationId xmlns:a16="http://schemas.microsoft.com/office/drawing/2014/main" id="{84101D0A-4F99-4B26-8DD7-BF1258B77FFA}"/>
              </a:ext>
            </a:extLst>
          </p:cNvPr>
          <p:cNvSpPr txBox="1"/>
          <p:nvPr/>
        </p:nvSpPr>
        <p:spPr>
          <a:xfrm>
            <a:off x="5516153" y="3097144"/>
            <a:ext cx="547624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反戰遊行。</a:t>
            </a:r>
            <a:endParaRPr kumimoji="0" lang="en-US" altLang="zh-TW" sz="28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endParaRPr>
          </a:p>
        </p:txBody>
      </p:sp>
      <p:sp>
        <p:nvSpPr>
          <p:cNvPr id="16" name="文字方塊 15">
            <a:extLst>
              <a:ext uri="{FF2B5EF4-FFF2-40B4-BE49-F238E27FC236}">
                <a16:creationId xmlns:a16="http://schemas.microsoft.com/office/drawing/2014/main" id="{5CACC266-2EAC-440F-A164-DB716D816A20}"/>
              </a:ext>
            </a:extLst>
          </p:cNvPr>
          <p:cNvSpPr txBox="1"/>
          <p:nvPr/>
        </p:nvSpPr>
        <p:spPr>
          <a:xfrm>
            <a:off x="5516152" y="4891958"/>
            <a:ext cx="547624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藝術家</a:t>
            </a:r>
            <a:r>
              <a:rPr kumimoji="0" lang="zh-TW" altLang="en-US" sz="2800" b="1" i="0" u="sng"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班克西</a:t>
            </a:r>
            <a:r>
              <a:rPr kumimoji="0" lang="zh-TW" altLang="en-US" sz="28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rPr>
              <a:t>的反戰塗鴉。</a:t>
            </a:r>
            <a:endParaRPr kumimoji="0" lang="en-US" altLang="zh-TW" sz="2800" b="1" i="0" u="none" strike="noStrike" kern="1200" cap="none" spc="0" normalizeH="0" baseline="0" noProof="0" dirty="0">
              <a:ln>
                <a:noFill/>
              </a:ln>
              <a:solidFill>
                <a:prstClr val="black"/>
              </a:solidFill>
              <a:effectLst/>
              <a:uLnTx/>
              <a:uFillTx/>
              <a:latin typeface="Tw Cen MT" panose="020B0602020104020603"/>
              <a:ea typeface="微軟正黑體" panose="020B0604030504040204" pitchFamily="34" charset="-120"/>
              <a:cs typeface="+mn-cs"/>
            </a:endParaRPr>
          </a:p>
        </p:txBody>
      </p:sp>
      <p:pic>
        <p:nvPicPr>
          <p:cNvPr id="3" name="Picture 2" descr="飛んでいる白い鳩の群れのイラスト">
            <a:extLst>
              <a:ext uri="{FF2B5EF4-FFF2-40B4-BE49-F238E27FC236}">
                <a16:creationId xmlns:a16="http://schemas.microsoft.com/office/drawing/2014/main" id="{F8316D91-2713-BD2A-27F9-C6E8F30856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25976" y="187056"/>
            <a:ext cx="1486407" cy="14864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オリーブの枝をくわえた鳩のイラスト">
            <a:extLst>
              <a:ext uri="{FF2B5EF4-FFF2-40B4-BE49-F238E27FC236}">
                <a16:creationId xmlns:a16="http://schemas.microsoft.com/office/drawing/2014/main" id="{0251042E-ADCF-270C-4F68-722B741D5A7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0388">
            <a:off x="9879669" y="243333"/>
            <a:ext cx="482754" cy="502868"/>
          </a:xfrm>
          <a:prstGeom prst="rect">
            <a:avLst/>
          </a:prstGeom>
          <a:noFill/>
          <a:extLst>
            <a:ext uri="{909E8E84-426E-40DD-AFC4-6F175D3DCCD1}">
              <a14:hiddenFill xmlns:a14="http://schemas.microsoft.com/office/drawing/2010/main">
                <a:solidFill>
                  <a:srgbClr val="FFFFFF"/>
                </a:solidFill>
              </a14:hiddenFill>
            </a:ext>
          </a:extLst>
        </p:spPr>
      </p:pic>
      <p:sp>
        <p:nvSpPr>
          <p:cNvPr id="17" name="文字方塊 16">
            <a:extLst>
              <a:ext uri="{FF2B5EF4-FFF2-40B4-BE49-F238E27FC236}">
                <a16:creationId xmlns:a16="http://schemas.microsoft.com/office/drawing/2014/main" id="{FE368DAD-E6CB-3944-008C-68DC1007E025}"/>
              </a:ext>
            </a:extLst>
          </p:cNvPr>
          <p:cNvSpPr txBox="1"/>
          <p:nvPr/>
        </p:nvSpPr>
        <p:spPr>
          <a:xfrm>
            <a:off x="-9236" y="6579036"/>
            <a:ext cx="5413337" cy="276999"/>
          </a:xfrm>
          <a:prstGeom prst="rect">
            <a:avLst/>
          </a:prstGeom>
          <a:noFill/>
        </p:spPr>
        <p:txBody>
          <a:bodyPr wrap="square">
            <a:spAutoFit/>
          </a:bodyPr>
          <a:lstStyle/>
          <a:p>
            <a:r>
              <a:rPr lang="zh-TW" altLang="en-US" sz="1200" dirty="0"/>
              <a:t>引自</a:t>
            </a:r>
            <a:r>
              <a:rPr lang="en-US" altLang="zh-TW" sz="1200" dirty="0">
                <a:hlinkClick r:id="rId9"/>
              </a:rPr>
              <a:t>  https://www.twreporter.org/a/russian-invasion-of-ukraine-2022-kid-reflection</a:t>
            </a:r>
            <a:endParaRPr lang="en-US" altLang="zh-TW" sz="1200" dirty="0"/>
          </a:p>
        </p:txBody>
      </p:sp>
      <p:sp>
        <p:nvSpPr>
          <p:cNvPr id="19" name="文字方塊 18">
            <a:extLst>
              <a:ext uri="{FF2B5EF4-FFF2-40B4-BE49-F238E27FC236}">
                <a16:creationId xmlns:a16="http://schemas.microsoft.com/office/drawing/2014/main" id="{6372F1BE-9E35-10C0-8BD9-C40A12710427}"/>
              </a:ext>
            </a:extLst>
          </p:cNvPr>
          <p:cNvSpPr txBox="1"/>
          <p:nvPr/>
        </p:nvSpPr>
        <p:spPr>
          <a:xfrm>
            <a:off x="5303763" y="6619941"/>
            <a:ext cx="4894896" cy="236094"/>
          </a:xfrm>
          <a:prstGeom prst="rect">
            <a:avLst/>
          </a:prstGeom>
        </p:spPr>
        <p:txBody>
          <a:bodyPr vert="horz" lIns="91440" tIns="45720" rIns="91440" bIns="45720" rtlCol="0" anchor="t">
            <a:normAutofit/>
          </a:bodyPr>
          <a:lstStyle/>
          <a:p>
            <a:pPr>
              <a:lnSpc>
                <a:spcPct val="90000"/>
              </a:lnSpc>
              <a:spcAft>
                <a:spcPts val="600"/>
              </a:spcAft>
            </a:pPr>
            <a:r>
              <a:rPr lang="zh-TW" altLang="en-US" sz="1000" dirty="0"/>
              <a:t>引自 </a:t>
            </a:r>
            <a:r>
              <a:rPr lang="en-US" altLang="zh-TW" sz="1000" dirty="0">
                <a:hlinkClick r:id="rId10"/>
              </a:rPr>
              <a:t>https://www.gvm.com.tw/article/98516</a:t>
            </a:r>
            <a:r>
              <a:rPr lang="zh-TW" altLang="en-US" sz="1000" dirty="0"/>
              <a:t>、</a:t>
            </a:r>
            <a:r>
              <a:rPr lang="en-US" altLang="zh-TW" sz="1000" dirty="0">
                <a:hlinkClick r:id="rId11"/>
              </a:rPr>
              <a:t>https://www.banksy.blog/explore/2022</a:t>
            </a:r>
            <a:endParaRPr lang="en-US" altLang="zh-TW" sz="1000" dirty="0"/>
          </a:p>
        </p:txBody>
      </p:sp>
    </p:spTree>
    <p:custDataLst>
      <p:tags r:id="rId1"/>
    </p:custDataLst>
    <p:extLst>
      <p:ext uri="{BB962C8B-B14F-4D97-AF65-F5344CB8AC3E}">
        <p14:creationId xmlns:p14="http://schemas.microsoft.com/office/powerpoint/2010/main" val="381274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p:bldP spid="13" grpId="0"/>
      <p:bldP spid="16" grpId="0"/>
      <p:bldP spid="17" grpId="0"/>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F789BB78-643E-BC7F-9D39-8B981EAFF015}"/>
              </a:ext>
            </a:extLst>
          </p:cNvPr>
          <p:cNvSpPr>
            <a:spLocks noGrp="1"/>
          </p:cNvSpPr>
          <p:nvPr>
            <p:ph type="title"/>
          </p:nvPr>
        </p:nvSpPr>
        <p:spPr>
          <a:xfrm>
            <a:off x="626637" y="2604541"/>
            <a:ext cx="10938726" cy="1648917"/>
          </a:xfrm>
          <a:solidFill>
            <a:schemeClr val="accent5">
              <a:lumMod val="20000"/>
              <a:lumOff val="80000"/>
            </a:schemeClr>
          </a:solidFill>
        </p:spPr>
        <p:txBody>
          <a:bodyPr>
            <a:noAutofit/>
          </a:bodyPr>
          <a:lstStyle/>
          <a:p>
            <a:pPr algn="ctr">
              <a:lnSpc>
                <a:spcPct val="100000"/>
              </a:lnSpc>
            </a:pPr>
            <a:r>
              <a:rPr lang="zh-TW" altLang="en-US" sz="4800" b="1" dirty="0">
                <a:solidFill>
                  <a:srgbClr val="0070C0"/>
                </a:solidFill>
                <a:effectLst>
                  <a:outerShdw blurRad="38100" dist="38100" dir="2700000" algn="tl">
                    <a:srgbClr val="000000">
                      <a:alpha val="43137"/>
                    </a:srgbClr>
                  </a:outerShdw>
                </a:effectLst>
              </a:rPr>
              <a:t>如果你願意，</a:t>
            </a:r>
            <a:br>
              <a:rPr lang="en-US" altLang="zh-TW" sz="4800" b="1" dirty="0"/>
            </a:br>
            <a:r>
              <a:rPr lang="zh-TW" altLang="en-US" sz="4800" b="1" dirty="0">
                <a:solidFill>
                  <a:srgbClr val="FFC000"/>
                </a:solidFill>
                <a:effectLst>
                  <a:outerShdw blurRad="38100" dist="38100" dir="2700000" algn="tl">
                    <a:srgbClr val="000000">
                      <a:alpha val="43137"/>
                    </a:srgbClr>
                  </a:outerShdw>
                </a:effectLst>
              </a:rPr>
              <a:t>可以如何聲援</a:t>
            </a:r>
            <a:r>
              <a:rPr lang="zh-TW" altLang="en-US" sz="4800" b="1" u="sng" dirty="0">
                <a:solidFill>
                  <a:srgbClr val="FFC000"/>
                </a:solidFill>
                <a:effectLst>
                  <a:outerShdw blurRad="38100" dist="38100" dir="2700000" algn="tl">
                    <a:srgbClr val="000000">
                      <a:alpha val="43137"/>
                    </a:srgbClr>
                  </a:outerShdw>
                </a:effectLst>
              </a:rPr>
              <a:t>烏克蘭</a:t>
            </a:r>
            <a:r>
              <a:rPr lang="zh-TW" altLang="en-US" sz="4800" b="1" dirty="0">
                <a:solidFill>
                  <a:srgbClr val="FFC000"/>
                </a:solidFill>
                <a:effectLst>
                  <a:outerShdw blurRad="38100" dist="38100" dir="2700000" algn="tl">
                    <a:srgbClr val="000000">
                      <a:alpha val="43137"/>
                    </a:srgbClr>
                  </a:outerShdw>
                </a:effectLst>
              </a:rPr>
              <a:t>？ </a:t>
            </a:r>
          </a:p>
        </p:txBody>
      </p:sp>
      <p:grpSp>
        <p:nvGrpSpPr>
          <p:cNvPr id="10" name="群組 9">
            <a:extLst>
              <a:ext uri="{FF2B5EF4-FFF2-40B4-BE49-F238E27FC236}">
                <a16:creationId xmlns:a16="http://schemas.microsoft.com/office/drawing/2014/main" id="{A766FDF0-8689-B04C-9416-BDBABA602290}"/>
              </a:ext>
            </a:extLst>
          </p:cNvPr>
          <p:cNvGrpSpPr/>
          <p:nvPr/>
        </p:nvGrpSpPr>
        <p:grpSpPr>
          <a:xfrm>
            <a:off x="91440" y="91225"/>
            <a:ext cx="12192000" cy="1717355"/>
            <a:chOff x="152400" y="91225"/>
            <a:chExt cx="12192000" cy="1717355"/>
          </a:xfrm>
        </p:grpSpPr>
        <p:pic>
          <p:nvPicPr>
            <p:cNvPr id="6" name="圖片 5">
              <a:extLst>
                <a:ext uri="{FF2B5EF4-FFF2-40B4-BE49-F238E27FC236}">
                  <a16:creationId xmlns:a16="http://schemas.microsoft.com/office/drawing/2014/main" id="{006224B1-F64F-7764-60B0-09C5457E3633}"/>
                </a:ext>
              </a:extLst>
            </p:cNvPr>
            <p:cNvPicPr>
              <a:picLocks noChangeAspect="1"/>
            </p:cNvPicPr>
            <p:nvPr/>
          </p:nvPicPr>
          <p:blipFill>
            <a:blip r:embed="rId3"/>
            <a:stretch>
              <a:fillRect/>
            </a:stretch>
          </p:blipFill>
          <p:spPr>
            <a:xfrm>
              <a:off x="152400" y="91225"/>
              <a:ext cx="12192000" cy="1717355"/>
            </a:xfrm>
            <a:prstGeom prst="rect">
              <a:avLst/>
            </a:prstGeom>
          </p:spPr>
        </p:pic>
        <p:grpSp>
          <p:nvGrpSpPr>
            <p:cNvPr id="7" name="群組 6">
              <a:extLst>
                <a:ext uri="{FF2B5EF4-FFF2-40B4-BE49-F238E27FC236}">
                  <a16:creationId xmlns:a16="http://schemas.microsoft.com/office/drawing/2014/main" id="{B37EDB22-BD5F-FCA9-F019-ECD78429FC4C}"/>
                </a:ext>
              </a:extLst>
            </p:cNvPr>
            <p:cNvGrpSpPr/>
            <p:nvPr/>
          </p:nvGrpSpPr>
          <p:grpSpPr>
            <a:xfrm>
              <a:off x="9940629" y="187056"/>
              <a:ext cx="1932714" cy="1486406"/>
              <a:chOff x="9432590" y="68255"/>
              <a:chExt cx="2229294" cy="1714500"/>
            </a:xfrm>
          </p:grpSpPr>
          <p:pic>
            <p:nvPicPr>
              <p:cNvPr id="8" name="Picture 2" descr="飛んでいる白い鳩の群れのイラスト">
                <a:extLst>
                  <a:ext uri="{FF2B5EF4-FFF2-40B4-BE49-F238E27FC236}">
                    <a16:creationId xmlns:a16="http://schemas.microsoft.com/office/drawing/2014/main" id="{A66A7FE4-2F02-D9DE-F0D7-779003AB32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47384" y="68255"/>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オリーブの枝をくわえた鳩のイラスト">
                <a:extLst>
                  <a:ext uri="{FF2B5EF4-FFF2-40B4-BE49-F238E27FC236}">
                    <a16:creationId xmlns:a16="http://schemas.microsoft.com/office/drawing/2014/main" id="{6488C0E5-350B-99C4-FB9C-836E4B2BFA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0388">
                <a:off x="9432590" y="133168"/>
                <a:ext cx="556834" cy="580035"/>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1" name="圖片 10">
            <a:extLst>
              <a:ext uri="{FF2B5EF4-FFF2-40B4-BE49-F238E27FC236}">
                <a16:creationId xmlns:a16="http://schemas.microsoft.com/office/drawing/2014/main" id="{75D82126-3CB8-2C81-4527-ABF52237097C}"/>
              </a:ext>
            </a:extLst>
          </p:cNvPr>
          <p:cNvPicPr>
            <a:picLocks noChangeAspect="1"/>
          </p:cNvPicPr>
          <p:nvPr/>
        </p:nvPicPr>
        <p:blipFill>
          <a:blip r:embed="rId6"/>
          <a:stretch>
            <a:fillRect/>
          </a:stretch>
        </p:blipFill>
        <p:spPr>
          <a:xfrm>
            <a:off x="7760447" y="6107769"/>
            <a:ext cx="2293335" cy="881489"/>
          </a:xfrm>
          <a:prstGeom prst="rect">
            <a:avLst/>
          </a:prstGeom>
        </p:spPr>
      </p:pic>
      <p:pic>
        <p:nvPicPr>
          <p:cNvPr id="12" name="圖片 11">
            <a:extLst>
              <a:ext uri="{FF2B5EF4-FFF2-40B4-BE49-F238E27FC236}">
                <a16:creationId xmlns:a16="http://schemas.microsoft.com/office/drawing/2014/main" id="{2398782A-E765-8DA4-670F-43126AB74B05}"/>
              </a:ext>
            </a:extLst>
          </p:cNvPr>
          <p:cNvPicPr>
            <a:picLocks noChangeAspect="1"/>
          </p:cNvPicPr>
          <p:nvPr/>
        </p:nvPicPr>
        <p:blipFill>
          <a:blip r:embed="rId6"/>
          <a:stretch>
            <a:fillRect/>
          </a:stretch>
        </p:blipFill>
        <p:spPr>
          <a:xfrm>
            <a:off x="9972556" y="6107770"/>
            <a:ext cx="2293335" cy="881489"/>
          </a:xfrm>
          <a:prstGeom prst="rect">
            <a:avLst/>
          </a:prstGeom>
        </p:spPr>
      </p:pic>
      <p:pic>
        <p:nvPicPr>
          <p:cNvPr id="13" name="圖片 12">
            <a:extLst>
              <a:ext uri="{FF2B5EF4-FFF2-40B4-BE49-F238E27FC236}">
                <a16:creationId xmlns:a16="http://schemas.microsoft.com/office/drawing/2014/main" id="{52EE06E5-A476-B9C9-76EF-095F52910CE7}"/>
              </a:ext>
            </a:extLst>
          </p:cNvPr>
          <p:cNvPicPr>
            <a:picLocks noChangeAspect="1"/>
          </p:cNvPicPr>
          <p:nvPr/>
        </p:nvPicPr>
        <p:blipFill>
          <a:blip r:embed="rId6"/>
          <a:stretch>
            <a:fillRect/>
          </a:stretch>
        </p:blipFill>
        <p:spPr>
          <a:xfrm>
            <a:off x="3460116" y="6107768"/>
            <a:ext cx="2293335" cy="881489"/>
          </a:xfrm>
          <a:prstGeom prst="rect">
            <a:avLst/>
          </a:prstGeom>
        </p:spPr>
      </p:pic>
      <p:pic>
        <p:nvPicPr>
          <p:cNvPr id="14" name="圖片 13">
            <a:extLst>
              <a:ext uri="{FF2B5EF4-FFF2-40B4-BE49-F238E27FC236}">
                <a16:creationId xmlns:a16="http://schemas.microsoft.com/office/drawing/2014/main" id="{5C5AE964-A32F-2B1F-7FF4-1FCFBC248B9B}"/>
              </a:ext>
            </a:extLst>
          </p:cNvPr>
          <p:cNvPicPr>
            <a:picLocks noChangeAspect="1"/>
          </p:cNvPicPr>
          <p:nvPr/>
        </p:nvPicPr>
        <p:blipFill>
          <a:blip r:embed="rId6"/>
          <a:stretch>
            <a:fillRect/>
          </a:stretch>
        </p:blipFill>
        <p:spPr>
          <a:xfrm>
            <a:off x="5672225" y="6107769"/>
            <a:ext cx="2293335" cy="881489"/>
          </a:xfrm>
          <a:prstGeom prst="rect">
            <a:avLst/>
          </a:prstGeom>
        </p:spPr>
      </p:pic>
      <p:pic>
        <p:nvPicPr>
          <p:cNvPr id="16" name="圖片 15">
            <a:extLst>
              <a:ext uri="{FF2B5EF4-FFF2-40B4-BE49-F238E27FC236}">
                <a16:creationId xmlns:a16="http://schemas.microsoft.com/office/drawing/2014/main" id="{2CF86C15-E892-14BE-E508-A8C6978D7FC3}"/>
              </a:ext>
            </a:extLst>
          </p:cNvPr>
          <p:cNvPicPr>
            <a:picLocks noChangeAspect="1"/>
          </p:cNvPicPr>
          <p:nvPr/>
        </p:nvPicPr>
        <p:blipFill>
          <a:blip r:embed="rId7"/>
          <a:stretch>
            <a:fillRect/>
          </a:stretch>
        </p:blipFill>
        <p:spPr>
          <a:xfrm>
            <a:off x="10102833" y="5643128"/>
            <a:ext cx="597460" cy="1188823"/>
          </a:xfrm>
          <a:prstGeom prst="rect">
            <a:avLst/>
          </a:prstGeom>
        </p:spPr>
      </p:pic>
      <p:pic>
        <p:nvPicPr>
          <p:cNvPr id="17" name="Picture 6" descr="夏のイラスト「向日葵」">
            <a:extLst>
              <a:ext uri="{FF2B5EF4-FFF2-40B4-BE49-F238E27FC236}">
                <a16:creationId xmlns:a16="http://schemas.microsoft.com/office/drawing/2014/main" id="{BF35C42B-EAC6-DC69-DB30-B99153815E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42749" y="5573990"/>
            <a:ext cx="792622" cy="99700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夏のイラスト「向日葵」">
            <a:extLst>
              <a:ext uri="{FF2B5EF4-FFF2-40B4-BE49-F238E27FC236}">
                <a16:creationId xmlns:a16="http://schemas.microsoft.com/office/drawing/2014/main" id="{99F93E31-7A14-3ECA-1CA4-A6C2BB8928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00044" y="5892072"/>
            <a:ext cx="647658" cy="814664"/>
          </a:xfrm>
          <a:prstGeom prst="rect">
            <a:avLst/>
          </a:prstGeom>
          <a:noFill/>
          <a:extLst>
            <a:ext uri="{909E8E84-426E-40DD-AFC4-6F175D3DCCD1}">
              <a14:hiddenFill xmlns:a14="http://schemas.microsoft.com/office/drawing/2010/main">
                <a:solidFill>
                  <a:srgbClr val="FFFFFF"/>
                </a:solidFill>
              </a14:hiddenFill>
            </a:ext>
          </a:extLst>
        </p:spPr>
      </p:pic>
      <p:pic>
        <p:nvPicPr>
          <p:cNvPr id="19" name="圖片 18">
            <a:extLst>
              <a:ext uri="{FF2B5EF4-FFF2-40B4-BE49-F238E27FC236}">
                <a16:creationId xmlns:a16="http://schemas.microsoft.com/office/drawing/2014/main" id="{E9C17A65-7640-E15B-031F-FA2E65910C81}"/>
              </a:ext>
            </a:extLst>
          </p:cNvPr>
          <p:cNvPicPr>
            <a:picLocks noChangeAspect="1"/>
          </p:cNvPicPr>
          <p:nvPr/>
        </p:nvPicPr>
        <p:blipFill>
          <a:blip r:embed="rId7"/>
          <a:stretch>
            <a:fillRect/>
          </a:stretch>
        </p:blipFill>
        <p:spPr>
          <a:xfrm>
            <a:off x="9759309" y="5966086"/>
            <a:ext cx="409421" cy="814664"/>
          </a:xfrm>
          <a:prstGeom prst="rect">
            <a:avLst/>
          </a:prstGeom>
        </p:spPr>
      </p:pic>
      <p:pic>
        <p:nvPicPr>
          <p:cNvPr id="20" name="Picture 6" descr="夏のイラスト「向日葵」">
            <a:extLst>
              <a:ext uri="{FF2B5EF4-FFF2-40B4-BE49-F238E27FC236}">
                <a16:creationId xmlns:a16="http://schemas.microsoft.com/office/drawing/2014/main" id="{3BDB6AEA-9993-C637-0711-65112AB791C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96859" y="6030727"/>
            <a:ext cx="520690" cy="654956"/>
          </a:xfrm>
          <a:prstGeom prst="rect">
            <a:avLst/>
          </a:prstGeom>
          <a:noFill/>
          <a:extLst>
            <a:ext uri="{909E8E84-426E-40DD-AFC4-6F175D3DCCD1}">
              <a14:hiddenFill xmlns:a14="http://schemas.microsoft.com/office/drawing/2010/main">
                <a:solidFill>
                  <a:srgbClr val="FFFFFF"/>
                </a:solidFill>
              </a14:hiddenFill>
            </a:ext>
          </a:extLst>
        </p:spPr>
      </p:pic>
      <p:pic>
        <p:nvPicPr>
          <p:cNvPr id="22" name="圖片 21">
            <a:extLst>
              <a:ext uri="{FF2B5EF4-FFF2-40B4-BE49-F238E27FC236}">
                <a16:creationId xmlns:a16="http://schemas.microsoft.com/office/drawing/2014/main" id="{DBA08C3A-8944-6B5E-E389-50BD9234B22B}"/>
              </a:ext>
            </a:extLst>
          </p:cNvPr>
          <p:cNvPicPr>
            <a:picLocks noChangeAspect="1"/>
          </p:cNvPicPr>
          <p:nvPr/>
        </p:nvPicPr>
        <p:blipFill>
          <a:blip r:embed="rId7"/>
          <a:stretch>
            <a:fillRect/>
          </a:stretch>
        </p:blipFill>
        <p:spPr>
          <a:xfrm flipH="1">
            <a:off x="11179690" y="5966086"/>
            <a:ext cx="338458" cy="673460"/>
          </a:xfrm>
          <a:prstGeom prst="rect">
            <a:avLst/>
          </a:prstGeom>
        </p:spPr>
      </p:pic>
    </p:spTree>
    <p:custDataLst>
      <p:tags r:id="rId1"/>
    </p:custDataLst>
    <p:extLst>
      <p:ext uri="{BB962C8B-B14F-4D97-AF65-F5344CB8AC3E}">
        <p14:creationId xmlns:p14="http://schemas.microsoft.com/office/powerpoint/2010/main" val="8031998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a:extLst>
              <a:ext uri="{FF2B5EF4-FFF2-40B4-BE49-F238E27FC236}">
                <a16:creationId xmlns:a16="http://schemas.microsoft.com/office/drawing/2014/main" id="{F3422F90-61FF-4B06-05D4-E5F78B063F10}"/>
              </a:ext>
            </a:extLst>
          </p:cNvPr>
          <p:cNvPicPr>
            <a:picLocks noChangeAspect="1"/>
          </p:cNvPicPr>
          <p:nvPr/>
        </p:nvPicPr>
        <p:blipFill>
          <a:blip r:embed="rId4"/>
          <a:stretch>
            <a:fillRect/>
          </a:stretch>
        </p:blipFill>
        <p:spPr>
          <a:xfrm>
            <a:off x="8029589" y="1078849"/>
            <a:ext cx="3502616" cy="5641756"/>
          </a:xfrm>
          <a:prstGeom prst="rect">
            <a:avLst/>
          </a:prstGeom>
          <a:ln>
            <a:solidFill>
              <a:schemeClr val="bg1">
                <a:lumMod val="75000"/>
              </a:schemeClr>
            </a:solidFill>
          </a:ln>
        </p:spPr>
      </p:pic>
      <p:pic>
        <p:nvPicPr>
          <p:cNvPr id="3" name="圖片 2">
            <a:extLst>
              <a:ext uri="{FF2B5EF4-FFF2-40B4-BE49-F238E27FC236}">
                <a16:creationId xmlns:a16="http://schemas.microsoft.com/office/drawing/2014/main" id="{C9FE3D2A-8745-2392-6490-5433BFF05408}"/>
              </a:ext>
            </a:extLst>
          </p:cNvPr>
          <p:cNvPicPr>
            <a:picLocks noChangeAspect="1"/>
          </p:cNvPicPr>
          <p:nvPr/>
        </p:nvPicPr>
        <p:blipFill>
          <a:blip r:embed="rId5"/>
          <a:stretch>
            <a:fillRect/>
          </a:stretch>
        </p:blipFill>
        <p:spPr>
          <a:xfrm>
            <a:off x="152400" y="91225"/>
            <a:ext cx="12192000" cy="1717355"/>
          </a:xfrm>
          <a:prstGeom prst="rect">
            <a:avLst/>
          </a:prstGeom>
        </p:spPr>
      </p:pic>
      <p:sp>
        <p:nvSpPr>
          <p:cNvPr id="18" name="內容版面配置區 17">
            <a:extLst>
              <a:ext uri="{FF2B5EF4-FFF2-40B4-BE49-F238E27FC236}">
                <a16:creationId xmlns:a16="http://schemas.microsoft.com/office/drawing/2014/main" id="{C87E0AC6-711B-2E0E-4D98-DA3FBEA8F5C1}"/>
              </a:ext>
            </a:extLst>
          </p:cNvPr>
          <p:cNvSpPr>
            <a:spLocks noGrp="1"/>
          </p:cNvSpPr>
          <p:nvPr>
            <p:ph sz="half" idx="2"/>
          </p:nvPr>
        </p:nvSpPr>
        <p:spPr>
          <a:xfrm>
            <a:off x="604178" y="2082480"/>
            <a:ext cx="7084273" cy="3957674"/>
          </a:xfrm>
        </p:spPr>
        <p:txBody>
          <a:bodyPr>
            <a:noAutofit/>
          </a:bodyPr>
          <a:lstStyle/>
          <a:p>
            <a:pPr marL="271463" indent="-271463">
              <a:lnSpc>
                <a:spcPct val="100000"/>
              </a:lnSpc>
              <a:spcBef>
                <a:spcPts val="0"/>
              </a:spcBef>
              <a:buNone/>
            </a:pPr>
            <a:r>
              <a:rPr lang="en-US" altLang="zh-TW" dirty="0">
                <a:latin typeface="+mn-ea"/>
              </a:rPr>
              <a:t>1.</a:t>
            </a:r>
            <a:r>
              <a:rPr lang="zh-TW" altLang="en-US" dirty="0">
                <a:latin typeface="+mn-ea"/>
              </a:rPr>
              <a:t>分組討論學習單</a:t>
            </a:r>
            <a:r>
              <a:rPr lang="en-US" altLang="zh-TW" dirty="0">
                <a:latin typeface="+mn-ea"/>
              </a:rPr>
              <a:t>(</a:t>
            </a:r>
            <a:r>
              <a:rPr lang="zh-TW" altLang="en-US" dirty="0">
                <a:latin typeface="+mn-ea"/>
              </a:rPr>
              <a:t>二</a:t>
            </a:r>
            <a:r>
              <a:rPr lang="en-US" altLang="zh-TW" dirty="0">
                <a:latin typeface="+mn-ea"/>
              </a:rPr>
              <a:t>-1. )</a:t>
            </a:r>
            <a:r>
              <a:rPr lang="zh-TW" altLang="en-US" dirty="0">
                <a:latin typeface="+mn-ea"/>
              </a:rPr>
              <a:t> ，各組選擇</a:t>
            </a:r>
            <a:r>
              <a:rPr lang="en-US" altLang="zh-TW" dirty="0">
                <a:latin typeface="+mn-ea"/>
              </a:rPr>
              <a:t>(</a:t>
            </a:r>
            <a:r>
              <a:rPr lang="zh-TW" altLang="en-US" dirty="0">
                <a:latin typeface="+mn-ea"/>
              </a:rPr>
              <a:t>勾選</a:t>
            </a:r>
            <a:r>
              <a:rPr lang="en-US" altLang="zh-TW" dirty="0">
                <a:latin typeface="+mn-ea"/>
              </a:rPr>
              <a:t>)</a:t>
            </a:r>
            <a:r>
              <a:rPr lang="zh-TW" altLang="en-US" dirty="0">
                <a:latin typeface="+mn-ea"/>
              </a:rPr>
              <a:t>哪種國際社會援助你覺得最有幫助？</a:t>
            </a:r>
            <a:endParaRPr lang="en-US" altLang="zh-TW" i="1" dirty="0">
              <a:latin typeface="+mn-ea"/>
            </a:endParaRPr>
          </a:p>
          <a:p>
            <a:pPr marL="358775" indent="-358775">
              <a:lnSpc>
                <a:spcPct val="100000"/>
              </a:lnSpc>
              <a:spcBef>
                <a:spcPts val="0"/>
              </a:spcBef>
              <a:buNone/>
            </a:pPr>
            <a:r>
              <a:rPr lang="en-US" altLang="zh-TW" dirty="0">
                <a:latin typeface="+mn-ea"/>
              </a:rPr>
              <a:t>2.</a:t>
            </a:r>
            <a:r>
              <a:rPr lang="zh-TW" altLang="en-US" dirty="0">
                <a:latin typeface="+mn-ea"/>
              </a:rPr>
              <a:t>分組討論學習單</a:t>
            </a:r>
            <a:r>
              <a:rPr lang="en-US" altLang="zh-TW" dirty="0">
                <a:latin typeface="+mn-ea"/>
              </a:rPr>
              <a:t>(</a:t>
            </a:r>
            <a:r>
              <a:rPr lang="zh-TW" altLang="en-US" dirty="0">
                <a:latin typeface="+mn-ea"/>
              </a:rPr>
              <a:t>二</a:t>
            </a:r>
            <a:r>
              <a:rPr lang="en-US" altLang="zh-TW" dirty="0">
                <a:latin typeface="+mn-ea"/>
              </a:rPr>
              <a:t>-2. )</a:t>
            </a:r>
            <a:r>
              <a:rPr lang="zh-TW" altLang="en-US" dirty="0">
                <a:latin typeface="+mn-ea"/>
              </a:rPr>
              <a:t>，各組選擇</a:t>
            </a:r>
            <a:r>
              <a:rPr lang="en-US" altLang="zh-TW" dirty="0">
                <a:latin typeface="+mn-ea"/>
              </a:rPr>
              <a:t>(</a:t>
            </a:r>
            <a:r>
              <a:rPr lang="zh-TW" altLang="en-US" dirty="0">
                <a:latin typeface="+mn-ea"/>
              </a:rPr>
              <a:t>勾選</a:t>
            </a:r>
            <a:r>
              <a:rPr lang="en-US" altLang="zh-TW" dirty="0">
                <a:latin typeface="+mn-ea"/>
              </a:rPr>
              <a:t>)</a:t>
            </a:r>
            <a:r>
              <a:rPr lang="zh-TW" altLang="en-US" dirty="0">
                <a:latin typeface="+mn-ea"/>
              </a:rPr>
              <a:t>一個我們可以做到的倡議方式。</a:t>
            </a:r>
            <a:endParaRPr lang="en-US" altLang="zh-TW" dirty="0">
              <a:latin typeface="+mn-ea"/>
            </a:endParaRPr>
          </a:p>
          <a:p>
            <a:pPr marL="358775" indent="-358775">
              <a:lnSpc>
                <a:spcPct val="100000"/>
              </a:lnSpc>
              <a:spcBef>
                <a:spcPts val="0"/>
              </a:spcBef>
              <a:buNone/>
            </a:pPr>
            <a:r>
              <a:rPr lang="zh-TW" altLang="en-US" dirty="0">
                <a:latin typeface="+mn-ea"/>
              </a:rPr>
              <a:t>   例如，可以製作一個短片、寫一首詩、畫一幅畫、設計一個標語、參加國際特赦組織連署簽名、捐款捐助等。</a:t>
            </a:r>
            <a:endParaRPr lang="en-US" altLang="zh-TW" dirty="0">
              <a:latin typeface="+mn-ea"/>
            </a:endParaRPr>
          </a:p>
          <a:p>
            <a:pPr marL="447675" indent="-447675">
              <a:lnSpc>
                <a:spcPct val="100000"/>
              </a:lnSpc>
              <a:spcBef>
                <a:spcPts val="0"/>
              </a:spcBef>
              <a:buNone/>
            </a:pPr>
            <a:r>
              <a:rPr lang="en-US" altLang="zh-TW" dirty="0">
                <a:latin typeface="+mn-ea"/>
              </a:rPr>
              <a:t>3.</a:t>
            </a:r>
            <a:r>
              <a:rPr lang="zh-TW" altLang="en-US" dirty="0">
                <a:latin typeface="+mn-ea"/>
              </a:rPr>
              <a:t>討論後說明創作內容。一週後再完成成品。</a:t>
            </a:r>
            <a:endParaRPr lang="en-US" altLang="zh-TW" dirty="0">
              <a:latin typeface="+mn-ea"/>
            </a:endParaRPr>
          </a:p>
        </p:txBody>
      </p:sp>
      <p:grpSp>
        <p:nvGrpSpPr>
          <p:cNvPr id="4" name="群組 3">
            <a:extLst>
              <a:ext uri="{FF2B5EF4-FFF2-40B4-BE49-F238E27FC236}">
                <a16:creationId xmlns:a16="http://schemas.microsoft.com/office/drawing/2014/main" id="{B186004F-206A-85B5-2FF2-B3C3369A2BB5}"/>
              </a:ext>
            </a:extLst>
          </p:cNvPr>
          <p:cNvGrpSpPr/>
          <p:nvPr/>
        </p:nvGrpSpPr>
        <p:grpSpPr>
          <a:xfrm>
            <a:off x="9940629" y="187056"/>
            <a:ext cx="1932714" cy="1486406"/>
            <a:chOff x="9432590" y="68255"/>
            <a:chExt cx="2229294" cy="1714500"/>
          </a:xfrm>
        </p:grpSpPr>
        <p:pic>
          <p:nvPicPr>
            <p:cNvPr id="5" name="Picture 2" descr="飛んでいる白い鳩の群れのイラスト">
              <a:extLst>
                <a:ext uri="{FF2B5EF4-FFF2-40B4-BE49-F238E27FC236}">
                  <a16:creationId xmlns:a16="http://schemas.microsoft.com/office/drawing/2014/main" id="{8B82C8D7-4F67-92F6-E7AC-A17F177B1F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47384" y="68255"/>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オリーブの枝をくわえた鳩のイラスト">
              <a:extLst>
                <a:ext uri="{FF2B5EF4-FFF2-40B4-BE49-F238E27FC236}">
                  <a16:creationId xmlns:a16="http://schemas.microsoft.com/office/drawing/2014/main" id="{A25DB58B-B573-9071-6DA7-E86759B587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90388">
              <a:off x="9432590" y="133168"/>
              <a:ext cx="556834" cy="58003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標題 1">
            <a:extLst>
              <a:ext uri="{FF2B5EF4-FFF2-40B4-BE49-F238E27FC236}">
                <a16:creationId xmlns:a16="http://schemas.microsoft.com/office/drawing/2014/main" id="{D209ADDE-26E9-E7FE-C1D1-3B0A33E72592}"/>
              </a:ext>
            </a:extLst>
          </p:cNvPr>
          <p:cNvSpPr>
            <a:spLocks noGrp="1"/>
          </p:cNvSpPr>
          <p:nvPr>
            <p:ph type="title"/>
          </p:nvPr>
        </p:nvSpPr>
        <p:spPr/>
        <p:txBody>
          <a:bodyPr>
            <a:normAutofit/>
          </a:bodyPr>
          <a:lstStyle/>
          <a:p>
            <a:pPr algn="ctr"/>
            <a:r>
              <a:rPr lang="zh-TW" altLang="en-US" b="1" dirty="0"/>
              <a:t>多元方式倡議，表達支持和平，守護人權</a:t>
            </a:r>
          </a:p>
        </p:txBody>
      </p:sp>
      <p:sp>
        <p:nvSpPr>
          <p:cNvPr id="7" name="矩形 6">
            <a:extLst>
              <a:ext uri="{FF2B5EF4-FFF2-40B4-BE49-F238E27FC236}">
                <a16:creationId xmlns:a16="http://schemas.microsoft.com/office/drawing/2014/main" id="{EAA58FF5-AB76-B908-9E3E-0370E65B73AB}"/>
              </a:ext>
            </a:extLst>
          </p:cNvPr>
          <p:cNvSpPr/>
          <p:nvPr/>
        </p:nvSpPr>
        <p:spPr>
          <a:xfrm>
            <a:off x="7906558" y="3763147"/>
            <a:ext cx="3734833" cy="272972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ustDataLst>
      <p:tags r:id="rId1"/>
    </p:custDataLst>
    <p:extLst>
      <p:ext uri="{BB962C8B-B14F-4D97-AF65-F5344CB8AC3E}">
        <p14:creationId xmlns:p14="http://schemas.microsoft.com/office/powerpoint/2010/main" val="420696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animEffect transition="in" filter="fade">
                                      <p:cBhvr>
                                        <p:cTn id="11" dur="500"/>
                                        <p:tgtEl>
                                          <p:spTgt spid="18">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animEffect transition="in" filter="fade">
                                      <p:cBhvr>
                                        <p:cTn id="15" dur="500"/>
                                        <p:tgtEl>
                                          <p:spTgt spid="18">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animEffect transition="in" filter="fade">
                                      <p:cBhvr>
                                        <p:cTn id="19"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066C3982-E337-2F3C-1C96-E82A09B4E9E5}"/>
              </a:ext>
            </a:extLst>
          </p:cNvPr>
          <p:cNvPicPr>
            <a:picLocks noChangeAspect="1"/>
          </p:cNvPicPr>
          <p:nvPr/>
        </p:nvPicPr>
        <p:blipFill>
          <a:blip r:embed="rId4"/>
          <a:stretch>
            <a:fillRect/>
          </a:stretch>
        </p:blipFill>
        <p:spPr>
          <a:xfrm>
            <a:off x="152400" y="91225"/>
            <a:ext cx="12192000" cy="1717355"/>
          </a:xfrm>
          <a:prstGeom prst="rect">
            <a:avLst/>
          </a:prstGeom>
        </p:spPr>
      </p:pic>
      <p:sp>
        <p:nvSpPr>
          <p:cNvPr id="2" name="標題 1">
            <a:extLst>
              <a:ext uri="{FF2B5EF4-FFF2-40B4-BE49-F238E27FC236}">
                <a16:creationId xmlns:a16="http://schemas.microsoft.com/office/drawing/2014/main" id="{0C1FF3F0-26C6-04CB-2889-4A338E03124E}"/>
              </a:ext>
            </a:extLst>
          </p:cNvPr>
          <p:cNvSpPr>
            <a:spLocks noGrp="1"/>
          </p:cNvSpPr>
          <p:nvPr>
            <p:ph type="title"/>
          </p:nvPr>
        </p:nvSpPr>
        <p:spPr/>
        <p:txBody>
          <a:bodyPr/>
          <a:lstStyle/>
          <a:p>
            <a:r>
              <a:rPr lang="zh-TW" altLang="en-US" b="1" dirty="0"/>
              <a:t>畫一幅畫</a:t>
            </a:r>
          </a:p>
        </p:txBody>
      </p:sp>
      <p:sp>
        <p:nvSpPr>
          <p:cNvPr id="4" name="內容版面配置區 3">
            <a:extLst>
              <a:ext uri="{FF2B5EF4-FFF2-40B4-BE49-F238E27FC236}">
                <a16:creationId xmlns:a16="http://schemas.microsoft.com/office/drawing/2014/main" id="{CD7025A6-70A3-1701-2524-11FE458BA9AF}"/>
              </a:ext>
            </a:extLst>
          </p:cNvPr>
          <p:cNvSpPr>
            <a:spLocks noGrp="1"/>
          </p:cNvSpPr>
          <p:nvPr>
            <p:ph sz="half" idx="2"/>
          </p:nvPr>
        </p:nvSpPr>
        <p:spPr>
          <a:xfrm>
            <a:off x="6172200" y="1626044"/>
            <a:ext cx="5917288" cy="5076598"/>
          </a:xfrm>
        </p:spPr>
        <p:txBody>
          <a:bodyPr>
            <a:normAutofit/>
          </a:bodyPr>
          <a:lstStyle/>
          <a:p>
            <a:pPr>
              <a:lnSpc>
                <a:spcPct val="120000"/>
              </a:lnSpc>
              <a:spcBef>
                <a:spcPts val="0"/>
              </a:spcBef>
            </a:pPr>
            <a:r>
              <a:rPr lang="zh-TW" altLang="en-US" sz="3000" dirty="0"/>
              <a:t>可以把「向日葵」畫作，畫在「正方形」畫紙上，</a:t>
            </a:r>
            <a:endParaRPr lang="en-US" altLang="zh-TW" sz="3000" dirty="0"/>
          </a:p>
          <a:p>
            <a:pPr>
              <a:lnSpc>
                <a:spcPct val="120000"/>
              </a:lnSpc>
              <a:spcBef>
                <a:spcPts val="0"/>
              </a:spcBef>
            </a:pPr>
            <a:r>
              <a:rPr lang="zh-TW" altLang="en-US" sz="3000" dirty="0"/>
              <a:t>在畫紙上寫下一句祝福的話和自己的姓名（暱稱亦可），將圖畫電子檔寄至</a:t>
            </a:r>
            <a:r>
              <a:rPr lang="en-US" altLang="zh-TW" sz="3000" dirty="0"/>
              <a:t>《</a:t>
            </a:r>
            <a:r>
              <a:rPr lang="zh-TW" altLang="en-US" sz="3000" dirty="0"/>
              <a:t>少年報導者</a:t>
            </a:r>
            <a:r>
              <a:rPr lang="en-US" altLang="zh-TW" sz="3000" dirty="0"/>
              <a:t>》</a:t>
            </a:r>
            <a:r>
              <a:rPr lang="zh-TW" altLang="en-US" sz="3000" dirty="0"/>
              <a:t>信箱。</a:t>
            </a:r>
            <a:endParaRPr lang="en-US" altLang="zh-TW" sz="3000" dirty="0"/>
          </a:p>
          <a:p>
            <a:pPr>
              <a:lnSpc>
                <a:spcPct val="120000"/>
              </a:lnSpc>
              <a:spcBef>
                <a:spcPts val="0"/>
              </a:spcBef>
            </a:pPr>
            <a:r>
              <a:rPr lang="en-US" altLang="zh-TW" sz="3000" dirty="0"/>
              <a:t>《</a:t>
            </a:r>
            <a:r>
              <a:rPr lang="zh-TW" altLang="en-US" sz="3000" dirty="0"/>
              <a:t>少年報導者</a:t>
            </a:r>
            <a:r>
              <a:rPr lang="en-US" altLang="zh-TW" sz="3000" dirty="0"/>
              <a:t>》</a:t>
            </a:r>
            <a:r>
              <a:rPr lang="zh-TW" altLang="en-US" sz="3000" dirty="0"/>
              <a:t>信箱：</a:t>
            </a:r>
            <a:r>
              <a:rPr lang="en-US" altLang="zh-TW" dirty="0"/>
              <a:t>kidsnews@twreporter.org</a:t>
            </a:r>
            <a:endParaRPr lang="zh-TW" altLang="en-US" dirty="0"/>
          </a:p>
        </p:txBody>
      </p:sp>
      <p:pic>
        <p:nvPicPr>
          <p:cNvPr id="8" name="圖片 7">
            <a:extLst>
              <a:ext uri="{FF2B5EF4-FFF2-40B4-BE49-F238E27FC236}">
                <a16:creationId xmlns:a16="http://schemas.microsoft.com/office/drawing/2014/main" id="{172E5ED0-58AF-6010-6900-38D7D8D55F95}"/>
              </a:ext>
            </a:extLst>
          </p:cNvPr>
          <p:cNvPicPr>
            <a:picLocks noChangeAspect="1"/>
          </p:cNvPicPr>
          <p:nvPr/>
        </p:nvPicPr>
        <p:blipFill>
          <a:blip r:embed="rId5"/>
          <a:stretch>
            <a:fillRect/>
          </a:stretch>
        </p:blipFill>
        <p:spPr>
          <a:xfrm>
            <a:off x="685800" y="1680908"/>
            <a:ext cx="5027461" cy="4275364"/>
          </a:xfrm>
          <a:prstGeom prst="rect">
            <a:avLst/>
          </a:prstGeom>
        </p:spPr>
      </p:pic>
      <p:pic>
        <p:nvPicPr>
          <p:cNvPr id="9" name="圖片 8">
            <a:extLst>
              <a:ext uri="{FF2B5EF4-FFF2-40B4-BE49-F238E27FC236}">
                <a16:creationId xmlns:a16="http://schemas.microsoft.com/office/drawing/2014/main" id="{3BCA31B7-0CCA-11EA-E16F-926E79ECC459}"/>
              </a:ext>
            </a:extLst>
          </p:cNvPr>
          <p:cNvPicPr>
            <a:picLocks noChangeAspect="1"/>
          </p:cNvPicPr>
          <p:nvPr/>
        </p:nvPicPr>
        <p:blipFill>
          <a:blip r:embed="rId6"/>
          <a:stretch>
            <a:fillRect/>
          </a:stretch>
        </p:blipFill>
        <p:spPr>
          <a:xfrm>
            <a:off x="7760447" y="6107769"/>
            <a:ext cx="2293335" cy="881489"/>
          </a:xfrm>
          <a:prstGeom prst="rect">
            <a:avLst/>
          </a:prstGeom>
        </p:spPr>
      </p:pic>
      <p:pic>
        <p:nvPicPr>
          <p:cNvPr id="10" name="圖片 9">
            <a:extLst>
              <a:ext uri="{FF2B5EF4-FFF2-40B4-BE49-F238E27FC236}">
                <a16:creationId xmlns:a16="http://schemas.microsoft.com/office/drawing/2014/main" id="{99C3AB6A-B5EC-A930-BD07-7B287C79F823}"/>
              </a:ext>
            </a:extLst>
          </p:cNvPr>
          <p:cNvPicPr>
            <a:picLocks noChangeAspect="1"/>
          </p:cNvPicPr>
          <p:nvPr/>
        </p:nvPicPr>
        <p:blipFill>
          <a:blip r:embed="rId6"/>
          <a:stretch>
            <a:fillRect/>
          </a:stretch>
        </p:blipFill>
        <p:spPr>
          <a:xfrm>
            <a:off x="9972556" y="6107770"/>
            <a:ext cx="2293335" cy="881489"/>
          </a:xfrm>
          <a:prstGeom prst="rect">
            <a:avLst/>
          </a:prstGeom>
        </p:spPr>
      </p:pic>
      <p:sp>
        <p:nvSpPr>
          <p:cNvPr id="5" name="文字方塊 4">
            <a:extLst>
              <a:ext uri="{FF2B5EF4-FFF2-40B4-BE49-F238E27FC236}">
                <a16:creationId xmlns:a16="http://schemas.microsoft.com/office/drawing/2014/main" id="{027D2DA9-455E-70DC-1C27-BB2A12F25597}"/>
              </a:ext>
            </a:extLst>
          </p:cNvPr>
          <p:cNvSpPr txBox="1"/>
          <p:nvPr/>
        </p:nvSpPr>
        <p:spPr>
          <a:xfrm>
            <a:off x="272255" y="6492875"/>
            <a:ext cx="6143413" cy="338554"/>
          </a:xfrm>
          <a:prstGeom prst="rect">
            <a:avLst/>
          </a:prstGeom>
          <a:noFill/>
        </p:spPr>
        <p:txBody>
          <a:bodyPr wrap="none" rtlCol="0">
            <a:spAutoFit/>
          </a:bodyPr>
          <a:lstStyle/>
          <a:p>
            <a:r>
              <a:rPr lang="zh-TW" altLang="en-US" sz="1600" dirty="0"/>
              <a:t>引自 </a:t>
            </a:r>
            <a:r>
              <a:rPr lang="en-US" altLang="zh-TW" sz="1600" dirty="0">
                <a:hlinkClick r:id="rId7"/>
              </a:rPr>
              <a:t>https://kids.twreporter.org/kids-sunflowers-we-stand-with-ukraine/</a:t>
            </a:r>
            <a:endParaRPr lang="zh-TW" altLang="en-US" sz="1600" dirty="0"/>
          </a:p>
        </p:txBody>
      </p:sp>
      <p:grpSp>
        <p:nvGrpSpPr>
          <p:cNvPr id="7" name="群組 6">
            <a:extLst>
              <a:ext uri="{FF2B5EF4-FFF2-40B4-BE49-F238E27FC236}">
                <a16:creationId xmlns:a16="http://schemas.microsoft.com/office/drawing/2014/main" id="{D237B179-C701-1B1F-1B53-A4B139515E86}"/>
              </a:ext>
            </a:extLst>
          </p:cNvPr>
          <p:cNvGrpSpPr/>
          <p:nvPr/>
        </p:nvGrpSpPr>
        <p:grpSpPr>
          <a:xfrm>
            <a:off x="9940629" y="187056"/>
            <a:ext cx="1932714" cy="1486406"/>
            <a:chOff x="9432590" y="68255"/>
            <a:chExt cx="2229294" cy="1714500"/>
          </a:xfrm>
        </p:grpSpPr>
        <p:pic>
          <p:nvPicPr>
            <p:cNvPr id="11" name="Picture 2" descr="飛んでいる白い鳩の群れのイラスト">
              <a:extLst>
                <a:ext uri="{FF2B5EF4-FFF2-40B4-BE49-F238E27FC236}">
                  <a16:creationId xmlns:a16="http://schemas.microsoft.com/office/drawing/2014/main" id="{0D298D97-8D41-8D69-0BD0-7762CCDDDA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47384" y="68255"/>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オリーブの枝をくわえた鳩のイラスト">
              <a:extLst>
                <a:ext uri="{FF2B5EF4-FFF2-40B4-BE49-F238E27FC236}">
                  <a16:creationId xmlns:a16="http://schemas.microsoft.com/office/drawing/2014/main" id="{5AA7A3E4-6347-7A3F-2FC7-1AC3F84FD4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0388">
              <a:off x="9432590" y="133168"/>
              <a:ext cx="556834" cy="5800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群組 2">
            <a:extLst>
              <a:ext uri="{FF2B5EF4-FFF2-40B4-BE49-F238E27FC236}">
                <a16:creationId xmlns:a16="http://schemas.microsoft.com/office/drawing/2014/main" id="{B5E1FF74-74C3-2E8B-7E07-289A3D188FDC}"/>
              </a:ext>
            </a:extLst>
          </p:cNvPr>
          <p:cNvGrpSpPr/>
          <p:nvPr/>
        </p:nvGrpSpPr>
        <p:grpSpPr>
          <a:xfrm>
            <a:off x="7295161" y="6335976"/>
            <a:ext cx="551824" cy="556721"/>
            <a:chOff x="7295161" y="6335976"/>
            <a:chExt cx="551824" cy="556721"/>
          </a:xfrm>
        </p:grpSpPr>
        <p:pic>
          <p:nvPicPr>
            <p:cNvPr id="13" name="Picture 6" descr="夏のイラスト「向日葵」">
              <a:extLst>
                <a:ext uri="{FF2B5EF4-FFF2-40B4-BE49-F238E27FC236}">
                  <a16:creationId xmlns:a16="http://schemas.microsoft.com/office/drawing/2014/main" id="{10933705-5850-4A5B-382C-D534B95D80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31975" y="6335976"/>
              <a:ext cx="415010" cy="5220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夏のイラスト「向日葵」">
              <a:extLst>
                <a:ext uri="{FF2B5EF4-FFF2-40B4-BE49-F238E27FC236}">
                  <a16:creationId xmlns:a16="http://schemas.microsoft.com/office/drawing/2014/main" id="{78E3BE1B-BD54-980F-F14B-A954819A017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95161" y="6548513"/>
              <a:ext cx="273627" cy="344184"/>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9259476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24C2C2DA-12D0-7F6C-A029-297ADBC0E164}"/>
              </a:ext>
            </a:extLst>
          </p:cNvPr>
          <p:cNvPicPr>
            <a:picLocks noChangeAspect="1"/>
          </p:cNvPicPr>
          <p:nvPr/>
        </p:nvPicPr>
        <p:blipFill>
          <a:blip r:embed="rId4"/>
          <a:stretch>
            <a:fillRect/>
          </a:stretch>
        </p:blipFill>
        <p:spPr>
          <a:xfrm>
            <a:off x="152400" y="91225"/>
            <a:ext cx="12192000" cy="1717355"/>
          </a:xfrm>
          <a:prstGeom prst="rect">
            <a:avLst/>
          </a:prstGeom>
        </p:spPr>
      </p:pic>
      <p:pic>
        <p:nvPicPr>
          <p:cNvPr id="17" name="圖片 16">
            <a:extLst>
              <a:ext uri="{FF2B5EF4-FFF2-40B4-BE49-F238E27FC236}">
                <a16:creationId xmlns:a16="http://schemas.microsoft.com/office/drawing/2014/main" id="{535BFBFF-44DD-DDFC-691D-857495FEEDCA}"/>
              </a:ext>
            </a:extLst>
          </p:cNvPr>
          <p:cNvPicPr>
            <a:picLocks noChangeAspect="1"/>
          </p:cNvPicPr>
          <p:nvPr/>
        </p:nvPicPr>
        <p:blipFill>
          <a:blip r:embed="rId5"/>
          <a:stretch>
            <a:fillRect/>
          </a:stretch>
        </p:blipFill>
        <p:spPr>
          <a:xfrm>
            <a:off x="7760447" y="6107769"/>
            <a:ext cx="2293335" cy="881489"/>
          </a:xfrm>
          <a:prstGeom prst="rect">
            <a:avLst/>
          </a:prstGeom>
        </p:spPr>
      </p:pic>
      <p:pic>
        <p:nvPicPr>
          <p:cNvPr id="18" name="圖片 17">
            <a:extLst>
              <a:ext uri="{FF2B5EF4-FFF2-40B4-BE49-F238E27FC236}">
                <a16:creationId xmlns:a16="http://schemas.microsoft.com/office/drawing/2014/main" id="{61A9E9F4-3751-9B3B-5EAF-6E4F8D0A98BD}"/>
              </a:ext>
            </a:extLst>
          </p:cNvPr>
          <p:cNvPicPr>
            <a:picLocks noChangeAspect="1"/>
          </p:cNvPicPr>
          <p:nvPr/>
        </p:nvPicPr>
        <p:blipFill>
          <a:blip r:embed="rId5"/>
          <a:stretch>
            <a:fillRect/>
          </a:stretch>
        </p:blipFill>
        <p:spPr>
          <a:xfrm>
            <a:off x="9972556" y="6107770"/>
            <a:ext cx="2293335" cy="881489"/>
          </a:xfrm>
          <a:prstGeom prst="rect">
            <a:avLst/>
          </a:prstGeom>
        </p:spPr>
      </p:pic>
      <p:sp>
        <p:nvSpPr>
          <p:cNvPr id="2" name="標題 1">
            <a:extLst>
              <a:ext uri="{FF2B5EF4-FFF2-40B4-BE49-F238E27FC236}">
                <a16:creationId xmlns:a16="http://schemas.microsoft.com/office/drawing/2014/main" id="{0C1FF3F0-26C6-04CB-2889-4A338E03124E}"/>
              </a:ext>
            </a:extLst>
          </p:cNvPr>
          <p:cNvSpPr>
            <a:spLocks noGrp="1"/>
          </p:cNvSpPr>
          <p:nvPr>
            <p:ph type="title"/>
          </p:nvPr>
        </p:nvSpPr>
        <p:spPr>
          <a:xfrm>
            <a:off x="1457960" y="365125"/>
            <a:ext cx="2729753" cy="1325563"/>
          </a:xfrm>
        </p:spPr>
        <p:txBody>
          <a:bodyPr>
            <a:normAutofit/>
          </a:bodyPr>
          <a:lstStyle/>
          <a:p>
            <a:pPr>
              <a:lnSpc>
                <a:spcPct val="120000"/>
              </a:lnSpc>
              <a:spcBef>
                <a:spcPts val="0"/>
              </a:spcBef>
            </a:pPr>
            <a:r>
              <a:rPr lang="zh-TW" altLang="en-US" b="1" dirty="0"/>
              <a:t>寫一首詩</a:t>
            </a:r>
            <a:endParaRPr lang="en-US" altLang="zh-TW" b="1" dirty="0"/>
          </a:p>
        </p:txBody>
      </p:sp>
      <p:sp>
        <p:nvSpPr>
          <p:cNvPr id="5" name="內容版面配置區 4">
            <a:extLst>
              <a:ext uri="{FF2B5EF4-FFF2-40B4-BE49-F238E27FC236}">
                <a16:creationId xmlns:a16="http://schemas.microsoft.com/office/drawing/2014/main" id="{64760101-F0E8-D665-7AD8-7DA1B3DB8D9E}"/>
              </a:ext>
            </a:extLst>
          </p:cNvPr>
          <p:cNvSpPr>
            <a:spLocks noGrp="1"/>
          </p:cNvSpPr>
          <p:nvPr>
            <p:ph sz="half" idx="1"/>
          </p:nvPr>
        </p:nvSpPr>
        <p:spPr>
          <a:xfrm>
            <a:off x="384810" y="1954528"/>
            <a:ext cx="4865968" cy="4715825"/>
          </a:xfrm>
        </p:spPr>
        <p:txBody>
          <a:bodyPr>
            <a:noAutofit/>
          </a:bodyPr>
          <a:lstStyle/>
          <a:p>
            <a:pPr>
              <a:lnSpc>
                <a:spcPct val="120000"/>
              </a:lnSpc>
              <a:spcBef>
                <a:spcPts val="0"/>
              </a:spcBef>
            </a:pPr>
            <a:r>
              <a:rPr lang="zh-TW" altLang="en-US" sz="2600" dirty="0">
                <a:solidFill>
                  <a:srgbClr val="111111"/>
                </a:solidFill>
                <a:latin typeface="+mn-ea"/>
              </a:rPr>
              <a:t>詩人</a:t>
            </a:r>
            <a:r>
              <a:rPr lang="zh-TW" altLang="en-US" sz="2600" u="sng" dirty="0">
                <a:solidFill>
                  <a:srgbClr val="111111"/>
                </a:solidFill>
                <a:latin typeface="+mn-ea"/>
              </a:rPr>
              <a:t>吳錦發</a:t>
            </a:r>
            <a:r>
              <a:rPr lang="zh-TW" altLang="en-US" sz="2600" dirty="0">
                <a:solidFill>
                  <a:srgbClr val="111111"/>
                </a:solidFill>
                <a:latin typeface="+mn-ea"/>
              </a:rPr>
              <a:t>為一名在戰場救狗犧牲的少女創作詩作</a:t>
            </a:r>
            <a:r>
              <a:rPr lang="en-US" altLang="zh-TW" sz="2600" dirty="0">
                <a:solidFill>
                  <a:srgbClr val="111111"/>
                </a:solidFill>
                <a:latin typeface="+mn-ea"/>
              </a:rPr>
              <a:t>〈</a:t>
            </a:r>
            <a:r>
              <a:rPr lang="zh-TW" altLang="en-US" sz="2600" dirty="0">
                <a:solidFill>
                  <a:srgbClr val="111111"/>
                </a:solidFill>
                <a:latin typeface="+mn-ea"/>
              </a:rPr>
              <a:t>今天，福爾摩沙心碎了</a:t>
            </a:r>
            <a:r>
              <a:rPr lang="en-US" altLang="zh-TW" sz="2600" dirty="0">
                <a:solidFill>
                  <a:srgbClr val="111111"/>
                </a:solidFill>
                <a:latin typeface="+mn-ea"/>
              </a:rPr>
              <a:t>〉</a:t>
            </a:r>
            <a:r>
              <a:rPr lang="zh-TW" altLang="en-US" sz="2600" dirty="0">
                <a:solidFill>
                  <a:srgbClr val="111111"/>
                </a:solidFill>
                <a:latin typeface="+mn-ea"/>
              </a:rPr>
              <a:t>：</a:t>
            </a:r>
            <a:endParaRPr lang="en-US" altLang="zh-TW" sz="2600" dirty="0">
              <a:solidFill>
                <a:srgbClr val="111111"/>
              </a:solidFill>
              <a:latin typeface="+mn-ea"/>
            </a:endParaRPr>
          </a:p>
          <a:p>
            <a:pPr marL="179388" indent="0">
              <a:lnSpc>
                <a:spcPct val="120000"/>
              </a:lnSpc>
              <a:spcBef>
                <a:spcPts val="0"/>
              </a:spcBef>
              <a:buNone/>
            </a:pPr>
            <a:r>
              <a:rPr lang="zh-TW" altLang="en-US" sz="2600" dirty="0">
                <a:solidFill>
                  <a:srgbClr val="0070C0"/>
                </a:solidFill>
                <a:latin typeface="+mn-ea"/>
              </a:rPr>
              <a:t>遠方的雪空下，</a:t>
            </a:r>
            <a:endParaRPr lang="en-US" altLang="zh-TW" sz="2600" dirty="0">
              <a:solidFill>
                <a:srgbClr val="0070C0"/>
              </a:solidFill>
              <a:latin typeface="+mn-ea"/>
            </a:endParaRPr>
          </a:p>
          <a:p>
            <a:pPr marL="179388" indent="0">
              <a:lnSpc>
                <a:spcPct val="120000"/>
              </a:lnSpc>
              <a:spcBef>
                <a:spcPts val="0"/>
              </a:spcBef>
              <a:buNone/>
            </a:pPr>
            <a:r>
              <a:rPr lang="zh-TW" altLang="en-US" sz="2600" dirty="0">
                <a:solidFill>
                  <a:srgbClr val="0070C0"/>
                </a:solidFill>
                <a:latin typeface="+mn-ea"/>
              </a:rPr>
              <a:t>傳來犀利的一記槍聲，</a:t>
            </a:r>
            <a:endParaRPr lang="en-US" altLang="zh-TW" sz="2600" dirty="0">
              <a:solidFill>
                <a:srgbClr val="0070C0"/>
              </a:solidFill>
              <a:latin typeface="+mn-ea"/>
            </a:endParaRPr>
          </a:p>
          <a:p>
            <a:pPr marL="179388" indent="0">
              <a:lnSpc>
                <a:spcPct val="120000"/>
              </a:lnSpc>
              <a:spcBef>
                <a:spcPts val="0"/>
              </a:spcBef>
              <a:buNone/>
            </a:pPr>
            <a:r>
              <a:rPr lang="zh-TW" altLang="en-US" sz="2600" dirty="0">
                <a:solidFill>
                  <a:srgbClr val="0070C0"/>
                </a:solidFill>
                <a:latin typeface="+mn-ea"/>
              </a:rPr>
              <a:t>一個</a:t>
            </a:r>
            <a:r>
              <a:rPr lang="zh-TW" altLang="en-US" sz="2600" u="sng" dirty="0">
                <a:solidFill>
                  <a:srgbClr val="0070C0"/>
                </a:solidFill>
                <a:latin typeface="+mn-ea"/>
              </a:rPr>
              <a:t>烏克蘭</a:t>
            </a:r>
            <a:r>
              <a:rPr lang="zh-TW" altLang="en-US" sz="2600" dirty="0">
                <a:solidFill>
                  <a:srgbClr val="0070C0"/>
                </a:solidFill>
                <a:latin typeface="+mn-ea"/>
              </a:rPr>
              <a:t>少女中槍死了，</a:t>
            </a:r>
            <a:endParaRPr lang="en-US" altLang="zh-TW" sz="2600" dirty="0">
              <a:solidFill>
                <a:srgbClr val="0070C0"/>
              </a:solidFill>
              <a:latin typeface="+mn-ea"/>
            </a:endParaRPr>
          </a:p>
          <a:p>
            <a:pPr marL="179388" indent="0">
              <a:lnSpc>
                <a:spcPct val="120000"/>
              </a:lnSpc>
              <a:spcBef>
                <a:spcPts val="0"/>
              </a:spcBef>
              <a:buNone/>
            </a:pPr>
            <a:r>
              <a:rPr lang="zh-TW" altLang="en-US" sz="2600" dirty="0">
                <a:solidFill>
                  <a:srgbClr val="0070C0"/>
                </a:solidFill>
                <a:latin typeface="+mn-ea"/>
              </a:rPr>
              <a:t>在近距離有意的狙殺下，</a:t>
            </a:r>
            <a:endParaRPr lang="en-US" altLang="zh-TW" sz="2600" dirty="0">
              <a:solidFill>
                <a:srgbClr val="0070C0"/>
              </a:solidFill>
              <a:latin typeface="+mn-ea"/>
            </a:endParaRPr>
          </a:p>
          <a:p>
            <a:pPr marL="179388" indent="0">
              <a:lnSpc>
                <a:spcPct val="120000"/>
              </a:lnSpc>
              <a:spcBef>
                <a:spcPts val="0"/>
              </a:spcBef>
              <a:buNone/>
            </a:pPr>
            <a:r>
              <a:rPr lang="zh-TW" altLang="en-US" sz="2600" dirty="0">
                <a:solidFill>
                  <a:srgbClr val="0070C0"/>
                </a:solidFill>
                <a:latin typeface="+mn-ea"/>
              </a:rPr>
              <a:t>她正開著車載了食物，</a:t>
            </a:r>
            <a:endParaRPr lang="en-US" altLang="zh-TW" sz="2600" dirty="0">
              <a:solidFill>
                <a:srgbClr val="0070C0"/>
              </a:solidFill>
              <a:latin typeface="+mn-ea"/>
            </a:endParaRPr>
          </a:p>
          <a:p>
            <a:pPr marL="179388" indent="0">
              <a:lnSpc>
                <a:spcPct val="120000"/>
              </a:lnSpc>
              <a:spcBef>
                <a:spcPts val="0"/>
              </a:spcBef>
              <a:buNone/>
            </a:pPr>
            <a:r>
              <a:rPr lang="zh-TW" altLang="en-US" sz="2600" dirty="0">
                <a:solidFill>
                  <a:srgbClr val="0070C0"/>
                </a:solidFill>
                <a:latin typeface="+mn-ea"/>
              </a:rPr>
              <a:t>為了去搶救一群餓了幾天的狗。</a:t>
            </a:r>
          </a:p>
        </p:txBody>
      </p:sp>
      <p:sp>
        <p:nvSpPr>
          <p:cNvPr id="6" name="內容版面配置區 5">
            <a:extLst>
              <a:ext uri="{FF2B5EF4-FFF2-40B4-BE49-F238E27FC236}">
                <a16:creationId xmlns:a16="http://schemas.microsoft.com/office/drawing/2014/main" id="{042F362C-4033-4DB6-5236-B0FE3E28D92B}"/>
              </a:ext>
            </a:extLst>
          </p:cNvPr>
          <p:cNvSpPr>
            <a:spLocks noGrp="1"/>
          </p:cNvSpPr>
          <p:nvPr>
            <p:ph sz="half" idx="2"/>
          </p:nvPr>
        </p:nvSpPr>
        <p:spPr>
          <a:xfrm>
            <a:off x="6900583" y="1942665"/>
            <a:ext cx="4556786" cy="3693266"/>
          </a:xfrm>
        </p:spPr>
        <p:txBody>
          <a:bodyPr>
            <a:normAutofit fontScale="92500" lnSpcReduction="10000"/>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zh-TW" altLang="en-US" sz="3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創作一句聲援</a:t>
            </a:r>
            <a:r>
              <a:rPr kumimoji="0" lang="zh-TW" altLang="en-US" sz="3000" b="0"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烏克蘭</a:t>
            </a:r>
            <a:r>
              <a:rPr kumimoji="0" lang="zh-TW" altLang="en-US" sz="3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的標語</a:t>
            </a:r>
            <a:endParaRPr kumimoji="0" lang="en-US" altLang="zh-TW" sz="3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zh-TW" altLang="en-US" sz="3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例如：</a:t>
            </a:r>
            <a:endParaRPr kumimoji="0" lang="en-US" altLang="zh-TW" sz="3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zh-TW" altLang="en-US" sz="3000" b="0" i="0" u="none" strike="noStrike" kern="1200" cap="none" spc="0" normalizeH="0" baseline="0" noProof="0" dirty="0">
                <a:ln>
                  <a:noFill/>
                </a:ln>
                <a:solidFill>
                  <a:srgbClr val="ED7D31"/>
                </a:solidFill>
                <a:effectLst/>
                <a:uLnTx/>
                <a:uFillTx/>
                <a:latin typeface="微軟正黑體" panose="020B0604030504040204" pitchFamily="34" charset="-120"/>
                <a:ea typeface="微軟正黑體" panose="020B0604030504040204" pitchFamily="34" charset="-120"/>
                <a:cs typeface="+mn-cs"/>
              </a:rPr>
              <a:t>「</a:t>
            </a:r>
            <a:r>
              <a:rPr kumimoji="0" lang="zh-TW" altLang="en-US" sz="3000" b="0" i="0" u="sng" strike="noStrike" kern="1200" cap="none" spc="0" normalizeH="0" baseline="0" noProof="0" dirty="0">
                <a:ln>
                  <a:noFill/>
                </a:ln>
                <a:solidFill>
                  <a:srgbClr val="ED7D31"/>
                </a:solidFill>
                <a:effectLst/>
                <a:uLnTx/>
                <a:uFillTx/>
                <a:latin typeface="微軟正黑體" panose="020B0604030504040204" pitchFamily="34" charset="-120"/>
                <a:ea typeface="微軟正黑體" panose="020B0604030504040204" pitchFamily="34" charset="-120"/>
                <a:cs typeface="+mn-cs"/>
              </a:rPr>
              <a:t>烏克蘭</a:t>
            </a:r>
            <a:r>
              <a:rPr kumimoji="0" lang="zh-TW" altLang="en-US" sz="3000" b="0" i="0" u="none" strike="noStrike" kern="1200" cap="none" spc="0" normalizeH="0" baseline="0" noProof="0" dirty="0">
                <a:ln>
                  <a:noFill/>
                </a:ln>
                <a:solidFill>
                  <a:srgbClr val="ED7D31"/>
                </a:solidFill>
                <a:effectLst/>
                <a:uLnTx/>
                <a:uFillTx/>
                <a:latin typeface="微軟正黑體" panose="020B0604030504040204" pitchFamily="34" charset="-120"/>
                <a:ea typeface="微軟正黑體" panose="020B0604030504040204" pitchFamily="34" charset="-120"/>
                <a:cs typeface="+mn-cs"/>
              </a:rPr>
              <a:t>加油」、</a:t>
            </a:r>
            <a:endParaRPr kumimoji="0" lang="en-US" altLang="zh-TW" sz="3000" b="0" i="0" u="none" strike="noStrike" kern="1200" cap="none" spc="0" normalizeH="0" baseline="0" noProof="0" dirty="0">
              <a:ln>
                <a:noFill/>
              </a:ln>
              <a:solidFill>
                <a:srgbClr val="ED7D31"/>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zh-TW" altLang="en-US" sz="3000" b="0" i="0" u="none" strike="noStrike" kern="1200" cap="none" spc="0" normalizeH="0" baseline="0" noProof="0" dirty="0">
                <a:ln>
                  <a:noFill/>
                </a:ln>
                <a:solidFill>
                  <a:srgbClr val="ED7D31"/>
                </a:solidFill>
                <a:effectLst/>
                <a:uLnTx/>
                <a:uFillTx/>
                <a:latin typeface="微軟正黑體" panose="020B0604030504040204" pitchFamily="34" charset="-120"/>
                <a:ea typeface="微軟正黑體" panose="020B0604030504040204" pitchFamily="34" charset="-120"/>
                <a:cs typeface="+mn-cs"/>
              </a:rPr>
              <a:t>「</a:t>
            </a:r>
            <a:r>
              <a:rPr kumimoji="0" lang="zh-TW" altLang="en-US" sz="3000" b="0" i="0" u="sng" strike="noStrike" kern="1200" cap="none" spc="0" normalizeH="0" baseline="0" noProof="0" dirty="0">
                <a:ln>
                  <a:noFill/>
                </a:ln>
                <a:solidFill>
                  <a:srgbClr val="ED7D31"/>
                </a:solidFill>
                <a:effectLst/>
                <a:uLnTx/>
                <a:uFillTx/>
                <a:latin typeface="微軟正黑體" panose="020B0604030504040204" pitchFamily="34" charset="-120"/>
                <a:ea typeface="微軟正黑體" panose="020B0604030504040204" pitchFamily="34" charset="-120"/>
                <a:cs typeface="+mn-cs"/>
              </a:rPr>
              <a:t>臺灣</a:t>
            </a:r>
            <a:r>
              <a:rPr kumimoji="0" lang="zh-TW" altLang="en-US" sz="3000" b="0" i="0" u="none" strike="noStrike" kern="1200" cap="none" spc="0" normalizeH="0" baseline="0" noProof="0" dirty="0">
                <a:ln>
                  <a:noFill/>
                </a:ln>
                <a:solidFill>
                  <a:srgbClr val="ED7D31"/>
                </a:solidFill>
                <a:effectLst/>
                <a:uLnTx/>
                <a:uFillTx/>
                <a:latin typeface="微軟正黑體" panose="020B0604030504040204" pitchFamily="34" charset="-120"/>
                <a:ea typeface="微軟正黑體" panose="020B0604030504040204" pitchFamily="34" charset="-120"/>
                <a:cs typeface="+mn-cs"/>
              </a:rPr>
              <a:t>支持</a:t>
            </a:r>
            <a:r>
              <a:rPr kumimoji="0" lang="zh-TW" altLang="en-US" sz="3000" b="0" i="0" u="sng" strike="noStrike" kern="1200" cap="none" spc="0" normalizeH="0" baseline="0" noProof="0" dirty="0">
                <a:ln>
                  <a:noFill/>
                </a:ln>
                <a:solidFill>
                  <a:srgbClr val="ED7D31"/>
                </a:solidFill>
                <a:effectLst/>
                <a:uLnTx/>
                <a:uFillTx/>
                <a:latin typeface="微軟正黑體" panose="020B0604030504040204" pitchFamily="34" charset="-120"/>
                <a:ea typeface="微軟正黑體" panose="020B0604030504040204" pitchFamily="34" charset="-120"/>
                <a:cs typeface="+mn-cs"/>
              </a:rPr>
              <a:t>烏克蘭</a:t>
            </a:r>
            <a:r>
              <a:rPr kumimoji="0" lang="zh-TW" altLang="en-US" sz="3000" b="0" i="0" u="none" strike="noStrike" kern="1200" cap="none" spc="0" normalizeH="0" baseline="0" noProof="0" dirty="0">
                <a:ln>
                  <a:noFill/>
                </a:ln>
                <a:solidFill>
                  <a:srgbClr val="ED7D31"/>
                </a:solidFill>
                <a:effectLst/>
                <a:uLnTx/>
                <a:uFillTx/>
                <a:latin typeface="微軟正黑體" panose="020B0604030504040204" pitchFamily="34" charset="-120"/>
                <a:ea typeface="微軟正黑體" panose="020B0604030504040204" pitchFamily="34" charset="-120"/>
                <a:cs typeface="+mn-cs"/>
              </a:rPr>
              <a:t>」、</a:t>
            </a:r>
            <a:endParaRPr kumimoji="0" lang="en-US" altLang="zh-TW" sz="3000" b="0" i="0" u="none" strike="noStrike" kern="1200" cap="none" spc="0" normalizeH="0" baseline="0" noProof="0" dirty="0">
              <a:ln>
                <a:noFill/>
              </a:ln>
              <a:solidFill>
                <a:srgbClr val="ED7D31"/>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zh-TW" altLang="en-US" sz="3000" b="0" i="0" u="none" strike="noStrike" kern="1200" cap="none" spc="0" normalizeH="0" baseline="0" noProof="0" dirty="0">
                <a:ln>
                  <a:noFill/>
                </a:ln>
                <a:solidFill>
                  <a:srgbClr val="ED7D31"/>
                </a:solidFill>
                <a:effectLst/>
                <a:uLnTx/>
                <a:uFillTx/>
                <a:latin typeface="微軟正黑體" panose="020B0604030504040204" pitchFamily="34" charset="-120"/>
                <a:ea typeface="微軟正黑體" panose="020B0604030504040204" pitchFamily="34" charset="-120"/>
                <a:cs typeface="+mn-cs"/>
              </a:rPr>
              <a:t>「我們和</a:t>
            </a:r>
            <a:r>
              <a:rPr kumimoji="0" lang="zh-TW" altLang="en-US" sz="3000" b="0" i="0" u="sng" strike="noStrike" kern="1200" cap="none" spc="0" normalizeH="0" baseline="0" noProof="0" dirty="0">
                <a:ln>
                  <a:noFill/>
                </a:ln>
                <a:solidFill>
                  <a:srgbClr val="ED7D31"/>
                </a:solidFill>
                <a:effectLst/>
                <a:uLnTx/>
                <a:uFillTx/>
                <a:latin typeface="微軟正黑體" panose="020B0604030504040204" pitchFamily="34" charset="-120"/>
                <a:ea typeface="微軟正黑體" panose="020B0604030504040204" pitchFamily="34" charset="-120"/>
                <a:cs typeface="+mn-cs"/>
              </a:rPr>
              <a:t>烏克蘭</a:t>
            </a:r>
            <a:r>
              <a:rPr kumimoji="0" lang="zh-TW" altLang="en-US" sz="3000" b="0" i="0" u="none" strike="noStrike" kern="1200" cap="none" spc="0" normalizeH="0" baseline="0" noProof="0" dirty="0">
                <a:ln>
                  <a:noFill/>
                </a:ln>
                <a:solidFill>
                  <a:srgbClr val="ED7D31"/>
                </a:solidFill>
                <a:effectLst/>
                <a:uLnTx/>
                <a:uFillTx/>
                <a:latin typeface="微軟正黑體" panose="020B0604030504040204" pitchFamily="34" charset="-120"/>
                <a:ea typeface="微軟正黑體" panose="020B0604030504040204" pitchFamily="34" charset="-120"/>
                <a:cs typeface="+mn-cs"/>
              </a:rPr>
              <a:t>在一起」 、</a:t>
            </a:r>
            <a:endParaRPr kumimoji="0" lang="en-US" altLang="zh-TW" sz="3000" b="0" i="0" u="none" strike="noStrike" kern="1200" cap="none" spc="0" normalizeH="0" baseline="0" noProof="0" dirty="0">
              <a:ln>
                <a:noFill/>
              </a:ln>
              <a:solidFill>
                <a:srgbClr val="ED7D31"/>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zh-TW" altLang="en-US" sz="3000" b="0" i="0" u="none" strike="noStrike" kern="1200" cap="none" spc="0" normalizeH="0" baseline="0" noProof="0" dirty="0">
                <a:ln>
                  <a:noFill/>
                </a:ln>
                <a:solidFill>
                  <a:srgbClr val="ED7D31"/>
                </a:solidFill>
                <a:effectLst/>
                <a:uLnTx/>
                <a:uFillTx/>
                <a:latin typeface="微軟正黑體" panose="020B0604030504040204" pitchFamily="34" charset="-120"/>
                <a:ea typeface="微軟正黑體" panose="020B0604030504040204" pitchFamily="34" charset="-120"/>
                <a:cs typeface="+mn-cs"/>
              </a:rPr>
              <a:t>「停止戰爭」、</a:t>
            </a:r>
            <a:endParaRPr kumimoji="0" lang="en-US" altLang="zh-TW" sz="3000" b="0" i="0" u="none" strike="noStrike" kern="1200" cap="none" spc="0" normalizeH="0" baseline="0" noProof="0" dirty="0">
              <a:ln>
                <a:noFill/>
              </a:ln>
              <a:solidFill>
                <a:srgbClr val="ED7D31"/>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zh-TW" altLang="en-US" sz="3000" b="0" i="0" u="none" strike="noStrike" kern="1200" cap="none" spc="0" normalizeH="0" baseline="0" noProof="0" dirty="0">
                <a:ln>
                  <a:noFill/>
                </a:ln>
                <a:solidFill>
                  <a:srgbClr val="ED7D31"/>
                </a:solidFill>
                <a:effectLst/>
                <a:uLnTx/>
                <a:uFillTx/>
                <a:latin typeface="微軟正黑體" panose="020B0604030504040204" pitchFamily="34" charset="-120"/>
                <a:ea typeface="微軟正黑體" panose="020B0604030504040204" pitchFamily="34" charset="-120"/>
                <a:cs typeface="+mn-cs"/>
              </a:rPr>
              <a:t>「反</a:t>
            </a:r>
            <a:r>
              <a:rPr kumimoji="0" lang="zh-TW" altLang="en-US" sz="3000" b="0" i="0" u="sng" strike="noStrike" kern="1200" cap="none" spc="0" normalizeH="0" baseline="0" noProof="0" dirty="0">
                <a:ln>
                  <a:noFill/>
                </a:ln>
                <a:solidFill>
                  <a:srgbClr val="ED7D31"/>
                </a:solidFill>
                <a:effectLst/>
                <a:uLnTx/>
                <a:uFillTx/>
                <a:latin typeface="微軟正黑體" panose="020B0604030504040204" pitchFamily="34" charset="-120"/>
                <a:ea typeface="微軟正黑體" panose="020B0604030504040204" pitchFamily="34" charset="-120"/>
                <a:cs typeface="+mn-cs"/>
              </a:rPr>
              <a:t>普丁</a:t>
            </a:r>
            <a:r>
              <a:rPr kumimoji="0" lang="zh-TW" altLang="en-US" sz="3000" b="0" i="0" u="none" strike="noStrike" kern="1200" cap="none" spc="0" normalizeH="0" baseline="0" noProof="0" dirty="0">
                <a:ln>
                  <a:noFill/>
                </a:ln>
                <a:solidFill>
                  <a:srgbClr val="ED7D31"/>
                </a:solidFill>
                <a:effectLst/>
                <a:uLnTx/>
                <a:uFillTx/>
                <a:latin typeface="微軟正黑體" panose="020B0604030504040204" pitchFamily="34" charset="-120"/>
                <a:ea typeface="微軟正黑體" panose="020B0604030504040204" pitchFamily="34" charset="-120"/>
                <a:cs typeface="+mn-cs"/>
              </a:rPr>
              <a:t>、反戰爭」、 </a:t>
            </a:r>
            <a:endParaRPr kumimoji="0" lang="en-US" altLang="zh-TW" sz="3000" b="0" i="0" u="none" strike="noStrike" kern="1200" cap="none" spc="0" normalizeH="0" baseline="0" noProof="0" dirty="0">
              <a:ln>
                <a:noFill/>
              </a:ln>
              <a:solidFill>
                <a:srgbClr val="ED7D31"/>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zh-TW" altLang="en-US" sz="3000" b="0" i="0" u="none" strike="noStrike" kern="1200" cap="none" spc="0" normalizeH="0" baseline="0" noProof="0" dirty="0">
                <a:ln>
                  <a:noFill/>
                </a:ln>
                <a:solidFill>
                  <a:srgbClr val="ED7D31"/>
                </a:solidFill>
                <a:effectLst/>
                <a:uLnTx/>
                <a:uFillTx/>
                <a:latin typeface="微軟正黑體" panose="020B0604030504040204" pitchFamily="34" charset="-120"/>
                <a:ea typeface="微軟正黑體" panose="020B0604030504040204" pitchFamily="34" charset="-120"/>
                <a:cs typeface="+mn-cs"/>
              </a:rPr>
              <a:t>「榮光歸於</a:t>
            </a:r>
            <a:r>
              <a:rPr kumimoji="0" lang="zh-TW" altLang="en-US" sz="3000" b="0" i="0" u="sng" strike="noStrike" kern="1200" cap="none" spc="0" normalizeH="0" baseline="0" noProof="0" dirty="0">
                <a:ln>
                  <a:noFill/>
                </a:ln>
                <a:solidFill>
                  <a:srgbClr val="ED7D31"/>
                </a:solidFill>
                <a:effectLst/>
                <a:uLnTx/>
                <a:uFillTx/>
                <a:latin typeface="微軟正黑體" panose="020B0604030504040204" pitchFamily="34" charset="-120"/>
                <a:ea typeface="微軟正黑體" panose="020B0604030504040204" pitchFamily="34" charset="-120"/>
                <a:cs typeface="+mn-cs"/>
              </a:rPr>
              <a:t>烏克蘭</a:t>
            </a:r>
            <a:r>
              <a:rPr kumimoji="0" lang="zh-TW" altLang="en-US" sz="3000" b="0" i="0" u="none" strike="noStrike" kern="1200" cap="none" spc="0" normalizeH="0" baseline="0" noProof="0" dirty="0">
                <a:ln>
                  <a:noFill/>
                </a:ln>
                <a:solidFill>
                  <a:srgbClr val="ED7D31"/>
                </a:solidFill>
                <a:effectLst/>
                <a:uLnTx/>
                <a:uFillTx/>
                <a:latin typeface="微軟正黑體" panose="020B0604030504040204" pitchFamily="34" charset="-120"/>
                <a:ea typeface="微軟正黑體" panose="020B0604030504040204" pitchFamily="34" charset="-120"/>
                <a:cs typeface="+mn-cs"/>
              </a:rPr>
              <a:t>」</a:t>
            </a:r>
            <a:r>
              <a:rPr kumimoji="0" lang="en-US" altLang="zh-TW" sz="3000" b="0" i="0" u="none" strike="noStrike" kern="1200" cap="none" spc="0" normalizeH="0" baseline="0" noProof="0" dirty="0">
                <a:ln>
                  <a:noFill/>
                </a:ln>
                <a:solidFill>
                  <a:srgbClr val="ED7D31"/>
                </a:solidFill>
                <a:effectLst/>
                <a:uLnTx/>
                <a:uFillTx/>
                <a:latin typeface="微軟正黑體" panose="020B0604030504040204" pitchFamily="34" charset="-120"/>
                <a:ea typeface="微軟正黑體" panose="020B0604030504040204" pitchFamily="34" charset="-120"/>
                <a:cs typeface="+mn-cs"/>
              </a:rPr>
              <a:t>……</a:t>
            </a:r>
            <a:endParaRPr kumimoji="0" lang="zh-TW" altLang="en-US" sz="3000" b="0" i="0" u="none" strike="noStrike" kern="1200" cap="none" spc="0" normalizeH="0" baseline="0" noProof="0" dirty="0">
              <a:ln>
                <a:noFill/>
              </a:ln>
              <a:solidFill>
                <a:srgbClr val="ED7D31"/>
              </a:solidFill>
              <a:effectLst/>
              <a:uLnTx/>
              <a:uFillTx/>
              <a:latin typeface="微軟正黑體" panose="020B0604030504040204" pitchFamily="34" charset="-120"/>
              <a:ea typeface="微軟正黑體" panose="020B0604030504040204" pitchFamily="34" charset="-120"/>
              <a:cs typeface="+mn-cs"/>
            </a:endParaRPr>
          </a:p>
          <a:p>
            <a:pPr marL="0" indent="0">
              <a:buNone/>
            </a:pPr>
            <a:endParaRPr lang="zh-TW" altLang="en-US" dirty="0"/>
          </a:p>
        </p:txBody>
      </p:sp>
      <p:grpSp>
        <p:nvGrpSpPr>
          <p:cNvPr id="7" name="群組 6">
            <a:extLst>
              <a:ext uri="{FF2B5EF4-FFF2-40B4-BE49-F238E27FC236}">
                <a16:creationId xmlns:a16="http://schemas.microsoft.com/office/drawing/2014/main" id="{557D28AD-2D55-6C22-5C19-D61E7FDFCAFF}"/>
              </a:ext>
            </a:extLst>
          </p:cNvPr>
          <p:cNvGrpSpPr/>
          <p:nvPr/>
        </p:nvGrpSpPr>
        <p:grpSpPr>
          <a:xfrm>
            <a:off x="9940629" y="187056"/>
            <a:ext cx="1932714" cy="1486406"/>
            <a:chOff x="9432590" y="68255"/>
            <a:chExt cx="2229294" cy="1714500"/>
          </a:xfrm>
        </p:grpSpPr>
        <p:pic>
          <p:nvPicPr>
            <p:cNvPr id="8" name="Picture 2" descr="飛んでいる白い鳩の群れのイラスト">
              <a:extLst>
                <a:ext uri="{FF2B5EF4-FFF2-40B4-BE49-F238E27FC236}">
                  <a16:creationId xmlns:a16="http://schemas.microsoft.com/office/drawing/2014/main" id="{87B3993E-A544-6426-F16B-1CBF665E27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47384" y="68255"/>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オリーブの枝をくわえた鳩のイラスト">
              <a:extLst>
                <a:ext uri="{FF2B5EF4-FFF2-40B4-BE49-F238E27FC236}">
                  <a16:creationId xmlns:a16="http://schemas.microsoft.com/office/drawing/2014/main" id="{76F7C1AD-B12B-7FDE-7F5E-F8FDB5BCA5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90388">
              <a:off x="9432590" y="133168"/>
              <a:ext cx="556834" cy="58003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標題 1">
            <a:extLst>
              <a:ext uri="{FF2B5EF4-FFF2-40B4-BE49-F238E27FC236}">
                <a16:creationId xmlns:a16="http://schemas.microsoft.com/office/drawing/2014/main" id="{FA528E91-0245-D592-3397-8EA412EEF35F}"/>
              </a:ext>
            </a:extLst>
          </p:cNvPr>
          <p:cNvSpPr txBox="1">
            <a:spLocks/>
          </p:cNvSpPr>
          <p:nvPr/>
        </p:nvSpPr>
        <p:spPr>
          <a:xfrm>
            <a:off x="7346279" y="365125"/>
            <a:ext cx="3665394"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spcBef>
                <a:spcPts val="0"/>
              </a:spcBef>
            </a:pPr>
            <a:r>
              <a:rPr lang="zh-TW" altLang="en-US" b="1" dirty="0"/>
              <a:t>設計一句標語</a:t>
            </a:r>
            <a:endParaRPr lang="en-US" altLang="zh-TW" b="1" dirty="0"/>
          </a:p>
        </p:txBody>
      </p:sp>
      <p:sp>
        <p:nvSpPr>
          <p:cNvPr id="14" name="文字方塊 13">
            <a:extLst>
              <a:ext uri="{FF2B5EF4-FFF2-40B4-BE49-F238E27FC236}">
                <a16:creationId xmlns:a16="http://schemas.microsoft.com/office/drawing/2014/main" id="{11CFD652-DCFB-397A-3B1F-8CD2BB7C64EE}"/>
              </a:ext>
            </a:extLst>
          </p:cNvPr>
          <p:cNvSpPr txBox="1"/>
          <p:nvPr/>
        </p:nvSpPr>
        <p:spPr>
          <a:xfrm>
            <a:off x="0" y="6581962"/>
            <a:ext cx="7103502" cy="276999"/>
          </a:xfrm>
          <a:prstGeom prst="rect">
            <a:avLst/>
          </a:prstGeom>
          <a:noFill/>
        </p:spPr>
        <p:txBody>
          <a:bodyPr wrap="square">
            <a:spAutoFit/>
          </a:bodyPr>
          <a:lstStyle/>
          <a:p>
            <a:r>
              <a:rPr lang="zh-TW" altLang="en-US" sz="1200" dirty="0"/>
              <a:t>烏克蘭詩人炮火下為台灣讀詩 </a:t>
            </a:r>
            <a:r>
              <a:rPr lang="en-US" altLang="zh-TW" sz="1200" dirty="0"/>
              <a:t>7</a:t>
            </a:r>
            <a:r>
              <a:rPr lang="zh-TW" altLang="en-US" sz="1200" dirty="0"/>
              <a:t>文學團體發表詩作回應</a:t>
            </a:r>
            <a:r>
              <a:rPr lang="en-US" altLang="zh-TW" sz="1200" dirty="0">
                <a:solidFill>
                  <a:srgbClr val="0563C1"/>
                </a:solidFill>
                <a:hlinkClick r:id="rId8">
                  <a:extLst>
                    <a:ext uri="{A12FA001-AC4F-418D-AE19-62706E023703}">
                      <ahyp:hlinkClr xmlns:ahyp="http://schemas.microsoft.com/office/drawing/2018/hyperlinkcolor" val="tx"/>
                    </a:ext>
                  </a:extLst>
                </a:hlinkClick>
              </a:rPr>
              <a:t>https://ent.ltn.com.tw/news/breakingnews/3860463</a:t>
            </a:r>
            <a:endParaRPr lang="zh-TW" altLang="en-US" sz="1200" dirty="0"/>
          </a:p>
        </p:txBody>
      </p:sp>
      <p:grpSp>
        <p:nvGrpSpPr>
          <p:cNvPr id="9" name="群組 8">
            <a:extLst>
              <a:ext uri="{FF2B5EF4-FFF2-40B4-BE49-F238E27FC236}">
                <a16:creationId xmlns:a16="http://schemas.microsoft.com/office/drawing/2014/main" id="{02FACAC1-2CFF-C944-43D6-95B3D952531B}"/>
              </a:ext>
            </a:extLst>
          </p:cNvPr>
          <p:cNvGrpSpPr/>
          <p:nvPr/>
        </p:nvGrpSpPr>
        <p:grpSpPr>
          <a:xfrm>
            <a:off x="7295161" y="6335976"/>
            <a:ext cx="551824" cy="556721"/>
            <a:chOff x="7295161" y="6335976"/>
            <a:chExt cx="551824" cy="556721"/>
          </a:xfrm>
        </p:grpSpPr>
        <p:pic>
          <p:nvPicPr>
            <p:cNvPr id="10" name="Picture 6" descr="夏のイラスト「向日葵」">
              <a:extLst>
                <a:ext uri="{FF2B5EF4-FFF2-40B4-BE49-F238E27FC236}">
                  <a16:creationId xmlns:a16="http://schemas.microsoft.com/office/drawing/2014/main" id="{A7079CC6-7DB9-297C-9C89-EB6BB74B8F1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31975" y="6335976"/>
              <a:ext cx="415010" cy="5220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夏のイラスト「向日葵」">
              <a:extLst>
                <a:ext uri="{FF2B5EF4-FFF2-40B4-BE49-F238E27FC236}">
                  <a16:creationId xmlns:a16="http://schemas.microsoft.com/office/drawing/2014/main" id="{D2B6A990-F3BC-0145-B2A7-7D55D2FF6D1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95161" y="6548513"/>
              <a:ext cx="273627" cy="344184"/>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80946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2221D768-7D54-BB3B-A906-7D53D3F1DAE8}"/>
              </a:ext>
            </a:extLst>
          </p:cNvPr>
          <p:cNvPicPr>
            <a:picLocks noChangeAspect="1"/>
          </p:cNvPicPr>
          <p:nvPr/>
        </p:nvPicPr>
        <p:blipFill rotWithShape="1">
          <a:blip r:embed="rId4"/>
          <a:srcRect l="4258" r="364"/>
          <a:stretch/>
        </p:blipFill>
        <p:spPr>
          <a:xfrm>
            <a:off x="5650992" y="10"/>
            <a:ext cx="6541008" cy="6857990"/>
          </a:xfrm>
          <a:prstGeom prst="rect">
            <a:avLst/>
          </a:prstGeom>
        </p:spPr>
      </p:pic>
      <p:sp>
        <p:nvSpPr>
          <p:cNvPr id="6" name="標題 3">
            <a:extLst>
              <a:ext uri="{FF2B5EF4-FFF2-40B4-BE49-F238E27FC236}">
                <a16:creationId xmlns:a16="http://schemas.microsoft.com/office/drawing/2014/main" id="{C5C45A26-33DC-13BF-A9E8-177CF0748D28}"/>
              </a:ext>
            </a:extLst>
          </p:cNvPr>
          <p:cNvSpPr txBox="1">
            <a:spLocks/>
          </p:cNvSpPr>
          <p:nvPr/>
        </p:nvSpPr>
        <p:spPr>
          <a:xfrm>
            <a:off x="406257" y="2616740"/>
            <a:ext cx="5008892" cy="1624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b="1" dirty="0">
                <a:latin typeface="Tw Cen MT" panose="020B0602020104020603"/>
                <a:ea typeface="微軟正黑體" panose="020B0604030504040204" pitchFamily="34" charset="-120"/>
              </a:rPr>
              <a:t>兩位爸爸，</a:t>
            </a:r>
            <a:br>
              <a:rPr lang="en-US" altLang="zh-TW" b="1" dirty="0">
                <a:latin typeface="Tw Cen MT" panose="020B0602020104020603"/>
                <a:ea typeface="微軟正黑體" panose="020B0604030504040204" pitchFamily="34" charset="-120"/>
              </a:rPr>
            </a:br>
            <a:r>
              <a:rPr lang="zh-TW" altLang="en-US" b="1" dirty="0">
                <a:latin typeface="Tw Cen MT" panose="020B0602020104020603"/>
                <a:ea typeface="微軟正黑體" panose="020B0604030504040204" pitchFamily="34" charset="-120"/>
              </a:rPr>
              <a:t>有什麼不同？</a:t>
            </a:r>
            <a:endParaRPr lang="zh-TW" altLang="en-US" b="1" dirty="0"/>
          </a:p>
        </p:txBody>
      </p:sp>
      <p:sp>
        <p:nvSpPr>
          <p:cNvPr id="2" name="文字方塊 1">
            <a:extLst>
              <a:ext uri="{FF2B5EF4-FFF2-40B4-BE49-F238E27FC236}">
                <a16:creationId xmlns:a16="http://schemas.microsoft.com/office/drawing/2014/main" id="{9959587D-5DD2-D8C3-19B0-6BCD6C3444D6}"/>
              </a:ext>
            </a:extLst>
          </p:cNvPr>
          <p:cNvSpPr txBox="1"/>
          <p:nvPr/>
        </p:nvSpPr>
        <p:spPr>
          <a:xfrm>
            <a:off x="0" y="6519446"/>
            <a:ext cx="5286703" cy="338554"/>
          </a:xfrm>
          <a:prstGeom prst="rect">
            <a:avLst/>
          </a:prstGeom>
          <a:noFill/>
        </p:spPr>
        <p:txBody>
          <a:bodyPr wrap="square">
            <a:spAutoFit/>
          </a:bodyPr>
          <a:lstStyle/>
          <a:p>
            <a:r>
              <a:rPr lang="zh-TW" altLang="en-US" sz="1600" dirty="0">
                <a:latin typeface="+mj-ea"/>
                <a:ea typeface="+mj-ea"/>
              </a:rPr>
              <a:t>引自</a:t>
            </a:r>
            <a:r>
              <a:rPr lang="en-US" altLang="zh-TW" sz="1600" dirty="0">
                <a:latin typeface="+mj-lt"/>
                <a:hlinkClick r:id="rId5"/>
              </a:rPr>
              <a:t>https://www.instagram.com/ugurgallen/?hl=zh-tw</a:t>
            </a:r>
            <a:r>
              <a:rPr lang="zh-TW" altLang="en-US" sz="1600" dirty="0">
                <a:latin typeface="+mj-lt"/>
              </a:rPr>
              <a:t> </a:t>
            </a:r>
          </a:p>
        </p:txBody>
      </p:sp>
    </p:spTree>
    <p:custDataLst>
      <p:tags r:id="rId1"/>
    </p:custDataLst>
    <p:extLst>
      <p:ext uri="{BB962C8B-B14F-4D97-AF65-F5344CB8AC3E}">
        <p14:creationId xmlns:p14="http://schemas.microsoft.com/office/powerpoint/2010/main" val="417592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a:extLst>
              <a:ext uri="{FF2B5EF4-FFF2-40B4-BE49-F238E27FC236}">
                <a16:creationId xmlns:a16="http://schemas.microsoft.com/office/drawing/2014/main" id="{696F2DCF-7938-65E0-C2E2-4531E54023D2}"/>
              </a:ext>
            </a:extLst>
          </p:cNvPr>
          <p:cNvPicPr>
            <a:picLocks noChangeAspect="1"/>
          </p:cNvPicPr>
          <p:nvPr/>
        </p:nvPicPr>
        <p:blipFill>
          <a:blip r:embed="rId4"/>
          <a:stretch>
            <a:fillRect/>
          </a:stretch>
        </p:blipFill>
        <p:spPr>
          <a:xfrm>
            <a:off x="152400" y="91225"/>
            <a:ext cx="12192000" cy="1717355"/>
          </a:xfrm>
          <a:prstGeom prst="rect">
            <a:avLst/>
          </a:prstGeom>
        </p:spPr>
      </p:pic>
      <p:pic>
        <p:nvPicPr>
          <p:cNvPr id="5" name="圖片 4">
            <a:extLst>
              <a:ext uri="{FF2B5EF4-FFF2-40B4-BE49-F238E27FC236}">
                <a16:creationId xmlns:a16="http://schemas.microsoft.com/office/drawing/2014/main" id="{E0ADB572-2EF8-1D29-4400-E64CEAFC7B32}"/>
              </a:ext>
            </a:extLst>
          </p:cNvPr>
          <p:cNvPicPr>
            <a:picLocks noChangeAspect="1"/>
          </p:cNvPicPr>
          <p:nvPr/>
        </p:nvPicPr>
        <p:blipFill>
          <a:blip r:embed="rId5"/>
          <a:stretch>
            <a:fillRect/>
          </a:stretch>
        </p:blipFill>
        <p:spPr>
          <a:xfrm>
            <a:off x="7760447" y="6107769"/>
            <a:ext cx="2293335" cy="881489"/>
          </a:xfrm>
          <a:prstGeom prst="rect">
            <a:avLst/>
          </a:prstGeom>
        </p:spPr>
      </p:pic>
      <p:pic>
        <p:nvPicPr>
          <p:cNvPr id="7" name="圖片 6">
            <a:extLst>
              <a:ext uri="{FF2B5EF4-FFF2-40B4-BE49-F238E27FC236}">
                <a16:creationId xmlns:a16="http://schemas.microsoft.com/office/drawing/2014/main" id="{23C464F2-622B-BD03-8A6D-2EF6D815D101}"/>
              </a:ext>
            </a:extLst>
          </p:cNvPr>
          <p:cNvPicPr>
            <a:picLocks noChangeAspect="1"/>
          </p:cNvPicPr>
          <p:nvPr/>
        </p:nvPicPr>
        <p:blipFill>
          <a:blip r:embed="rId5"/>
          <a:stretch>
            <a:fillRect/>
          </a:stretch>
        </p:blipFill>
        <p:spPr>
          <a:xfrm>
            <a:off x="9972556" y="6107770"/>
            <a:ext cx="2293335" cy="881489"/>
          </a:xfrm>
          <a:prstGeom prst="rect">
            <a:avLst/>
          </a:prstGeom>
        </p:spPr>
      </p:pic>
      <p:sp>
        <p:nvSpPr>
          <p:cNvPr id="2" name="標題 3">
            <a:extLst>
              <a:ext uri="{FF2B5EF4-FFF2-40B4-BE49-F238E27FC236}">
                <a16:creationId xmlns:a16="http://schemas.microsoft.com/office/drawing/2014/main" id="{FFCCC661-B2B0-B537-4BFF-32679E111557}"/>
              </a:ext>
            </a:extLst>
          </p:cNvPr>
          <p:cNvSpPr txBox="1">
            <a:spLocks/>
          </p:cNvSpPr>
          <p:nvPr/>
        </p:nvSpPr>
        <p:spPr>
          <a:xfrm>
            <a:off x="684837" y="622377"/>
            <a:ext cx="5450919" cy="6463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b="1" dirty="0"/>
              <a:t>參與連署、捐款捐助</a:t>
            </a:r>
          </a:p>
        </p:txBody>
      </p:sp>
      <p:sp>
        <p:nvSpPr>
          <p:cNvPr id="11" name="文字方塊 10">
            <a:extLst>
              <a:ext uri="{FF2B5EF4-FFF2-40B4-BE49-F238E27FC236}">
                <a16:creationId xmlns:a16="http://schemas.microsoft.com/office/drawing/2014/main" id="{4388134C-C2F7-BC8A-FC80-94824E4379BD}"/>
              </a:ext>
            </a:extLst>
          </p:cNvPr>
          <p:cNvSpPr txBox="1"/>
          <p:nvPr/>
        </p:nvSpPr>
        <p:spPr>
          <a:xfrm>
            <a:off x="0" y="6304770"/>
            <a:ext cx="4313583" cy="276999"/>
          </a:xfrm>
          <a:prstGeom prst="rect">
            <a:avLst/>
          </a:prstGeom>
          <a:noFill/>
        </p:spPr>
        <p:txBody>
          <a:bodyPr wrap="square">
            <a:spAutoFit/>
          </a:bodyPr>
          <a:lstStyle/>
          <a:p>
            <a:r>
              <a:rPr lang="en-US" altLang="zh-TW" sz="1200" dirty="0">
                <a:hlinkClick r:id="rId6"/>
              </a:rPr>
              <a:t>https://www.amnesty.tw/civicrm/event/register?id=65&amp;reset=1</a:t>
            </a:r>
            <a:endParaRPr lang="en-US" altLang="zh-TW" sz="1200" dirty="0"/>
          </a:p>
        </p:txBody>
      </p:sp>
      <p:sp>
        <p:nvSpPr>
          <p:cNvPr id="9" name="文字方塊 8">
            <a:extLst>
              <a:ext uri="{FF2B5EF4-FFF2-40B4-BE49-F238E27FC236}">
                <a16:creationId xmlns:a16="http://schemas.microsoft.com/office/drawing/2014/main" id="{E673E48C-CB2B-7566-6DC5-9C3596F23EA6}"/>
              </a:ext>
            </a:extLst>
          </p:cNvPr>
          <p:cNvSpPr txBox="1"/>
          <p:nvPr/>
        </p:nvSpPr>
        <p:spPr>
          <a:xfrm>
            <a:off x="0" y="6552496"/>
            <a:ext cx="3031435" cy="276999"/>
          </a:xfrm>
          <a:prstGeom prst="rect">
            <a:avLst/>
          </a:prstGeom>
          <a:noFill/>
        </p:spPr>
        <p:txBody>
          <a:bodyPr wrap="square">
            <a:spAutoFit/>
          </a:bodyPr>
          <a:lstStyle/>
          <a:p>
            <a:r>
              <a:rPr lang="en-US" altLang="zh-TW" sz="1200" dirty="0">
                <a:hlinkClick r:id="rId7"/>
              </a:rPr>
              <a:t>https://www.worldvision.org.tw/articles/25</a:t>
            </a:r>
            <a:endParaRPr lang="en-US" altLang="zh-TW" sz="1200" dirty="0"/>
          </a:p>
        </p:txBody>
      </p:sp>
      <p:grpSp>
        <p:nvGrpSpPr>
          <p:cNvPr id="14" name="群組 13">
            <a:extLst>
              <a:ext uri="{FF2B5EF4-FFF2-40B4-BE49-F238E27FC236}">
                <a16:creationId xmlns:a16="http://schemas.microsoft.com/office/drawing/2014/main" id="{C6C89A07-DFD6-532F-2D20-E7287F92F4D9}"/>
              </a:ext>
            </a:extLst>
          </p:cNvPr>
          <p:cNvGrpSpPr/>
          <p:nvPr/>
        </p:nvGrpSpPr>
        <p:grpSpPr>
          <a:xfrm>
            <a:off x="9940629" y="187056"/>
            <a:ext cx="1932714" cy="1486406"/>
            <a:chOff x="9432590" y="68255"/>
            <a:chExt cx="2229294" cy="1714500"/>
          </a:xfrm>
        </p:grpSpPr>
        <p:pic>
          <p:nvPicPr>
            <p:cNvPr id="15" name="Picture 2" descr="飛んでいる白い鳩の群れのイラスト">
              <a:extLst>
                <a:ext uri="{FF2B5EF4-FFF2-40B4-BE49-F238E27FC236}">
                  <a16:creationId xmlns:a16="http://schemas.microsoft.com/office/drawing/2014/main" id="{4F8E8D85-C8FB-005C-01FB-AB5D44C92E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47384" y="68255"/>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オリーブの枝をくわえた鳩のイラスト">
              <a:extLst>
                <a:ext uri="{FF2B5EF4-FFF2-40B4-BE49-F238E27FC236}">
                  <a16:creationId xmlns:a16="http://schemas.microsoft.com/office/drawing/2014/main" id="{D8D1B9A0-CE75-1CC3-80B5-536423EDF01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0388">
              <a:off x="9432590" y="133168"/>
              <a:ext cx="556834" cy="5800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群組 2">
            <a:extLst>
              <a:ext uri="{FF2B5EF4-FFF2-40B4-BE49-F238E27FC236}">
                <a16:creationId xmlns:a16="http://schemas.microsoft.com/office/drawing/2014/main" id="{74B16625-25F3-98F2-901E-3B35E183EDBD}"/>
              </a:ext>
            </a:extLst>
          </p:cNvPr>
          <p:cNvGrpSpPr/>
          <p:nvPr/>
        </p:nvGrpSpPr>
        <p:grpSpPr>
          <a:xfrm>
            <a:off x="7295161" y="6335976"/>
            <a:ext cx="551824" cy="556721"/>
            <a:chOff x="7295161" y="6335976"/>
            <a:chExt cx="551824" cy="556721"/>
          </a:xfrm>
        </p:grpSpPr>
        <p:pic>
          <p:nvPicPr>
            <p:cNvPr id="8" name="Picture 6" descr="夏のイラスト「向日葵」">
              <a:extLst>
                <a:ext uri="{FF2B5EF4-FFF2-40B4-BE49-F238E27FC236}">
                  <a16:creationId xmlns:a16="http://schemas.microsoft.com/office/drawing/2014/main" id="{F3A6A8C4-4240-5D9F-D938-F5348D42675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31975" y="6335976"/>
              <a:ext cx="415010" cy="5220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夏のイラスト「向日葵」">
              <a:extLst>
                <a:ext uri="{FF2B5EF4-FFF2-40B4-BE49-F238E27FC236}">
                  <a16:creationId xmlns:a16="http://schemas.microsoft.com/office/drawing/2014/main" id="{9A68F65C-94C3-8136-A68E-02003073448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95161" y="6548513"/>
              <a:ext cx="273627" cy="344184"/>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圖片 19">
            <a:extLst>
              <a:ext uri="{FF2B5EF4-FFF2-40B4-BE49-F238E27FC236}">
                <a16:creationId xmlns:a16="http://schemas.microsoft.com/office/drawing/2014/main" id="{3A62BFA6-FCC8-D7A3-9609-0E69FCDF2566}"/>
              </a:ext>
            </a:extLst>
          </p:cNvPr>
          <p:cNvPicPr>
            <a:picLocks noChangeAspect="1"/>
          </p:cNvPicPr>
          <p:nvPr/>
        </p:nvPicPr>
        <p:blipFill>
          <a:blip r:embed="rId11"/>
          <a:stretch>
            <a:fillRect/>
          </a:stretch>
        </p:blipFill>
        <p:spPr>
          <a:xfrm>
            <a:off x="6248400" y="1714880"/>
            <a:ext cx="5657578" cy="3188484"/>
          </a:xfrm>
          <a:prstGeom prst="rect">
            <a:avLst/>
          </a:prstGeom>
        </p:spPr>
      </p:pic>
      <p:pic>
        <p:nvPicPr>
          <p:cNvPr id="21" name="圖片 20">
            <a:extLst>
              <a:ext uri="{FF2B5EF4-FFF2-40B4-BE49-F238E27FC236}">
                <a16:creationId xmlns:a16="http://schemas.microsoft.com/office/drawing/2014/main" id="{2634FF29-EBC0-819A-7F01-8B978526D183}"/>
              </a:ext>
            </a:extLst>
          </p:cNvPr>
          <p:cNvPicPr>
            <a:picLocks noChangeAspect="1"/>
          </p:cNvPicPr>
          <p:nvPr/>
        </p:nvPicPr>
        <p:blipFill>
          <a:blip r:embed="rId12"/>
          <a:stretch>
            <a:fillRect/>
          </a:stretch>
        </p:blipFill>
        <p:spPr>
          <a:xfrm>
            <a:off x="286022" y="1720976"/>
            <a:ext cx="5925826" cy="3182388"/>
          </a:xfrm>
          <a:prstGeom prst="rect">
            <a:avLst/>
          </a:prstGeom>
        </p:spPr>
      </p:pic>
    </p:spTree>
    <p:custDataLst>
      <p:tags r:id="rId1"/>
    </p:custDataLst>
    <p:extLst>
      <p:ext uri="{BB962C8B-B14F-4D97-AF65-F5344CB8AC3E}">
        <p14:creationId xmlns:p14="http://schemas.microsoft.com/office/powerpoint/2010/main" val="134987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22638019-5C8B-FC4D-6F78-6687FAEFE392}"/>
              </a:ext>
            </a:extLst>
          </p:cNvPr>
          <p:cNvPicPr>
            <a:picLocks noChangeAspect="1"/>
          </p:cNvPicPr>
          <p:nvPr/>
        </p:nvPicPr>
        <p:blipFill>
          <a:blip r:embed="rId3"/>
          <a:stretch>
            <a:fillRect/>
          </a:stretch>
        </p:blipFill>
        <p:spPr>
          <a:xfrm>
            <a:off x="0" y="-61175"/>
            <a:ext cx="12192000" cy="1717355"/>
          </a:xfrm>
          <a:prstGeom prst="rect">
            <a:avLst/>
          </a:prstGeom>
        </p:spPr>
      </p:pic>
      <p:pic>
        <p:nvPicPr>
          <p:cNvPr id="4" name="Picture 2" descr="飛んでいる白い鳩の群れのイラスト">
            <a:extLst>
              <a:ext uri="{FF2B5EF4-FFF2-40B4-BE49-F238E27FC236}">
                <a16:creationId xmlns:a16="http://schemas.microsoft.com/office/drawing/2014/main" id="{3526B9F1-D980-A80B-4B5B-AD95467D5E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47384" y="68255"/>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オリーブの枝をくわえた鳩のイラスト">
            <a:extLst>
              <a:ext uri="{FF2B5EF4-FFF2-40B4-BE49-F238E27FC236}">
                <a16:creationId xmlns:a16="http://schemas.microsoft.com/office/drawing/2014/main" id="{4D5FE0AA-C94E-B1EF-D8F8-78B2873ED7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0388">
            <a:off x="9432590" y="133168"/>
            <a:ext cx="556834" cy="58003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表格 13">
            <a:extLst>
              <a:ext uri="{FF2B5EF4-FFF2-40B4-BE49-F238E27FC236}">
                <a16:creationId xmlns:a16="http://schemas.microsoft.com/office/drawing/2014/main" id="{10A7F43C-AA7B-1A48-5021-BDDAE4815C74}"/>
              </a:ext>
            </a:extLst>
          </p:cNvPr>
          <p:cNvGraphicFramePr>
            <a:graphicFrameLocks noGrp="1"/>
          </p:cNvGraphicFramePr>
          <p:nvPr>
            <p:extLst>
              <p:ext uri="{D42A27DB-BD31-4B8C-83A1-F6EECF244321}">
                <p14:modId xmlns:p14="http://schemas.microsoft.com/office/powerpoint/2010/main" val="1802294058"/>
              </p:ext>
            </p:extLst>
          </p:nvPr>
        </p:nvGraphicFramePr>
        <p:xfrm>
          <a:off x="838198" y="3809308"/>
          <a:ext cx="10485782" cy="2462290"/>
        </p:xfrm>
        <a:graphic>
          <a:graphicData uri="http://schemas.openxmlformats.org/drawingml/2006/table">
            <a:tbl>
              <a:tblPr firstRow="1" bandRow="1">
                <a:tableStyleId>{22838BEF-8BB2-4498-84A7-C5851F593DF1}</a:tableStyleId>
              </a:tblPr>
              <a:tblGrid>
                <a:gridCol w="1719470">
                  <a:extLst>
                    <a:ext uri="{9D8B030D-6E8A-4147-A177-3AD203B41FA5}">
                      <a16:colId xmlns:a16="http://schemas.microsoft.com/office/drawing/2014/main" val="3614774533"/>
                    </a:ext>
                  </a:extLst>
                </a:gridCol>
                <a:gridCol w="3945835">
                  <a:extLst>
                    <a:ext uri="{9D8B030D-6E8A-4147-A177-3AD203B41FA5}">
                      <a16:colId xmlns:a16="http://schemas.microsoft.com/office/drawing/2014/main" val="1239159303"/>
                    </a:ext>
                  </a:extLst>
                </a:gridCol>
                <a:gridCol w="924339">
                  <a:extLst>
                    <a:ext uri="{9D8B030D-6E8A-4147-A177-3AD203B41FA5}">
                      <a16:colId xmlns:a16="http://schemas.microsoft.com/office/drawing/2014/main" val="964065388"/>
                    </a:ext>
                  </a:extLst>
                </a:gridCol>
                <a:gridCol w="556591">
                  <a:extLst>
                    <a:ext uri="{9D8B030D-6E8A-4147-A177-3AD203B41FA5}">
                      <a16:colId xmlns:a16="http://schemas.microsoft.com/office/drawing/2014/main" val="3701545076"/>
                    </a:ext>
                  </a:extLst>
                </a:gridCol>
                <a:gridCol w="556591">
                  <a:extLst>
                    <a:ext uri="{9D8B030D-6E8A-4147-A177-3AD203B41FA5}">
                      <a16:colId xmlns:a16="http://schemas.microsoft.com/office/drawing/2014/main" val="404309104"/>
                    </a:ext>
                  </a:extLst>
                </a:gridCol>
                <a:gridCol w="556591">
                  <a:extLst>
                    <a:ext uri="{9D8B030D-6E8A-4147-A177-3AD203B41FA5}">
                      <a16:colId xmlns:a16="http://schemas.microsoft.com/office/drawing/2014/main" val="1481425231"/>
                    </a:ext>
                  </a:extLst>
                </a:gridCol>
                <a:gridCol w="556592">
                  <a:extLst>
                    <a:ext uri="{9D8B030D-6E8A-4147-A177-3AD203B41FA5}">
                      <a16:colId xmlns:a16="http://schemas.microsoft.com/office/drawing/2014/main" val="4126871303"/>
                    </a:ext>
                  </a:extLst>
                </a:gridCol>
                <a:gridCol w="556591">
                  <a:extLst>
                    <a:ext uri="{9D8B030D-6E8A-4147-A177-3AD203B41FA5}">
                      <a16:colId xmlns:a16="http://schemas.microsoft.com/office/drawing/2014/main" val="1201790380"/>
                    </a:ext>
                  </a:extLst>
                </a:gridCol>
                <a:gridCol w="556591">
                  <a:extLst>
                    <a:ext uri="{9D8B030D-6E8A-4147-A177-3AD203B41FA5}">
                      <a16:colId xmlns:a16="http://schemas.microsoft.com/office/drawing/2014/main" val="2263120175"/>
                    </a:ext>
                  </a:extLst>
                </a:gridCol>
                <a:gridCol w="556591">
                  <a:extLst>
                    <a:ext uri="{9D8B030D-6E8A-4147-A177-3AD203B41FA5}">
                      <a16:colId xmlns:a16="http://schemas.microsoft.com/office/drawing/2014/main" val="13364536"/>
                    </a:ext>
                  </a:extLst>
                </a:gridCol>
              </a:tblGrid>
              <a:tr h="1288185">
                <a:tc>
                  <a:txBody>
                    <a:bodyPr/>
                    <a:lstStyle/>
                    <a:p>
                      <a:pPr algn="ctr"/>
                      <a:r>
                        <a:rPr lang="zh-TW" altLang="en-US" sz="2800" b="0" dirty="0"/>
                        <a:t>名稱</a:t>
                      </a:r>
                    </a:p>
                  </a:txBody>
                  <a:tcPr anchor="ctr"/>
                </a:tc>
                <a:tc>
                  <a:txBody>
                    <a:bodyPr/>
                    <a:lstStyle/>
                    <a:p>
                      <a:endParaRPr lang="zh-TW" altLang="en-US" sz="2800" b="0" dirty="0"/>
                    </a:p>
                  </a:txBody>
                  <a:tcPr/>
                </a:tc>
                <a:tc>
                  <a:txBody>
                    <a:bodyPr/>
                    <a:lstStyle/>
                    <a:p>
                      <a:pPr algn="ctr"/>
                      <a:r>
                        <a:rPr lang="zh-TW" altLang="en-US" sz="2800" b="0" dirty="0"/>
                        <a:t>類型</a:t>
                      </a:r>
                    </a:p>
                  </a:txBody>
                  <a:tcPr anchor="ctr"/>
                </a:tc>
                <a:tc>
                  <a:txBody>
                    <a:bodyPr/>
                    <a:lstStyle/>
                    <a:p>
                      <a:r>
                        <a:rPr lang="zh-TW" altLang="en-US" sz="2000" b="0" dirty="0"/>
                        <a:t>製作短片</a:t>
                      </a:r>
                    </a:p>
                  </a:txBody>
                  <a:tcPr anchor="ctr"/>
                </a:tc>
                <a:tc>
                  <a:txBody>
                    <a:bodyPr/>
                    <a:lstStyle/>
                    <a:p>
                      <a:r>
                        <a:rPr lang="zh-TW" altLang="en-US" sz="2000" b="0" dirty="0"/>
                        <a:t>寫一首詩</a:t>
                      </a:r>
                    </a:p>
                  </a:txBody>
                  <a:tcPr anchor="ctr"/>
                </a:tc>
                <a:tc>
                  <a:txBody>
                    <a:bodyPr/>
                    <a:lstStyle/>
                    <a:p>
                      <a:r>
                        <a:rPr lang="zh-TW" altLang="en-US" sz="2000" b="0" dirty="0"/>
                        <a:t>畫一幅畫</a:t>
                      </a:r>
                    </a:p>
                  </a:txBody>
                  <a:tcPr anchor="ctr"/>
                </a:tc>
                <a:tc>
                  <a:txBody>
                    <a:bodyPr/>
                    <a:lstStyle/>
                    <a:p>
                      <a:r>
                        <a:rPr lang="zh-TW" altLang="en-US" sz="2000" b="0" dirty="0"/>
                        <a:t>創作標語</a:t>
                      </a:r>
                    </a:p>
                  </a:txBody>
                  <a:tcPr anchor="ctr"/>
                </a:tc>
                <a:tc>
                  <a:txBody>
                    <a:bodyPr/>
                    <a:lstStyle/>
                    <a:p>
                      <a:r>
                        <a:rPr lang="zh-TW" altLang="en-US" sz="2000" b="0" dirty="0"/>
                        <a:t>參與連署</a:t>
                      </a:r>
                    </a:p>
                  </a:txBody>
                  <a:tcPr anchor="ctr"/>
                </a:tc>
                <a:tc>
                  <a:txBody>
                    <a:bodyPr/>
                    <a:lstStyle/>
                    <a:p>
                      <a:r>
                        <a:rPr lang="zh-TW" altLang="en-US" sz="2000" b="0" dirty="0"/>
                        <a:t>捐款捐助</a:t>
                      </a:r>
                    </a:p>
                  </a:txBody>
                  <a:tcPr anchor="ctr"/>
                </a:tc>
                <a:tc>
                  <a:txBody>
                    <a:bodyPr/>
                    <a:lstStyle/>
                    <a:p>
                      <a:r>
                        <a:rPr lang="zh-TW" altLang="en-US" sz="2000" b="0" dirty="0"/>
                        <a:t>其他</a:t>
                      </a:r>
                    </a:p>
                  </a:txBody>
                  <a:tcPr anchor="ctr"/>
                </a:tc>
                <a:extLst>
                  <a:ext uri="{0D108BD9-81ED-4DB2-BD59-A6C34878D82A}">
                    <a16:rowId xmlns:a16="http://schemas.microsoft.com/office/drawing/2014/main" val="2251026781"/>
                  </a:ext>
                </a:extLst>
              </a:tr>
              <a:tr h="1151650">
                <a:tc>
                  <a:txBody>
                    <a:bodyPr/>
                    <a:lstStyle/>
                    <a:p>
                      <a:pPr algn="ctr"/>
                      <a:r>
                        <a:rPr lang="zh-TW" altLang="en-US" sz="2800" dirty="0"/>
                        <a:t>內容</a:t>
                      </a:r>
                      <a:endParaRPr lang="en-US" altLang="zh-TW" sz="2800" dirty="0"/>
                    </a:p>
                    <a:p>
                      <a:pPr algn="ctr"/>
                      <a:r>
                        <a:rPr lang="zh-TW" altLang="en-US" sz="2800" dirty="0"/>
                        <a:t>做法</a:t>
                      </a:r>
                    </a:p>
                  </a:txBody>
                  <a:tcPr anchor="ctr"/>
                </a:tc>
                <a:tc gridSpan="9">
                  <a:txBody>
                    <a:bodyPr/>
                    <a:lstStyle/>
                    <a:p>
                      <a:endParaRPr lang="zh-TW" altLang="en-US" sz="2800" dirty="0"/>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728330715"/>
                  </a:ext>
                </a:extLst>
              </a:tr>
            </a:tbl>
          </a:graphicData>
        </a:graphic>
      </p:graphicFrame>
      <p:sp>
        <p:nvSpPr>
          <p:cNvPr id="2" name="標題 3">
            <a:extLst>
              <a:ext uri="{FF2B5EF4-FFF2-40B4-BE49-F238E27FC236}">
                <a16:creationId xmlns:a16="http://schemas.microsoft.com/office/drawing/2014/main" id="{FFCCC661-B2B0-B537-4BFF-32679E111557}"/>
              </a:ext>
            </a:extLst>
          </p:cNvPr>
          <p:cNvSpPr txBox="1">
            <a:spLocks/>
          </p:cNvSpPr>
          <p:nvPr/>
        </p:nvSpPr>
        <p:spPr>
          <a:xfrm>
            <a:off x="838200" y="453898"/>
            <a:ext cx="10515600" cy="6463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zh-TW" altLang="en-US" dirty="0"/>
          </a:p>
        </p:txBody>
      </p:sp>
      <p:pic>
        <p:nvPicPr>
          <p:cNvPr id="5" name="圖片 4">
            <a:extLst>
              <a:ext uri="{FF2B5EF4-FFF2-40B4-BE49-F238E27FC236}">
                <a16:creationId xmlns:a16="http://schemas.microsoft.com/office/drawing/2014/main" id="{F7DCCF77-BEDE-638C-3D14-10C826CEB9EA}"/>
              </a:ext>
            </a:extLst>
          </p:cNvPr>
          <p:cNvPicPr>
            <a:picLocks noChangeAspect="1"/>
          </p:cNvPicPr>
          <p:nvPr/>
        </p:nvPicPr>
        <p:blipFill>
          <a:blip r:embed="rId6"/>
          <a:stretch>
            <a:fillRect/>
          </a:stretch>
        </p:blipFill>
        <p:spPr>
          <a:xfrm>
            <a:off x="7760447" y="6107769"/>
            <a:ext cx="2293335" cy="881489"/>
          </a:xfrm>
          <a:prstGeom prst="rect">
            <a:avLst/>
          </a:prstGeom>
        </p:spPr>
      </p:pic>
      <p:pic>
        <p:nvPicPr>
          <p:cNvPr id="6" name="圖片 5">
            <a:extLst>
              <a:ext uri="{FF2B5EF4-FFF2-40B4-BE49-F238E27FC236}">
                <a16:creationId xmlns:a16="http://schemas.microsoft.com/office/drawing/2014/main" id="{A49A8013-6332-1DEB-E5EB-CBF9A2AD57AF}"/>
              </a:ext>
            </a:extLst>
          </p:cNvPr>
          <p:cNvPicPr>
            <a:picLocks noChangeAspect="1"/>
          </p:cNvPicPr>
          <p:nvPr/>
        </p:nvPicPr>
        <p:blipFill>
          <a:blip r:embed="rId6"/>
          <a:stretch>
            <a:fillRect/>
          </a:stretch>
        </p:blipFill>
        <p:spPr>
          <a:xfrm>
            <a:off x="9972556" y="6107770"/>
            <a:ext cx="2293335" cy="881489"/>
          </a:xfrm>
          <a:prstGeom prst="rect">
            <a:avLst/>
          </a:prstGeom>
        </p:spPr>
      </p:pic>
      <p:sp>
        <p:nvSpPr>
          <p:cNvPr id="10" name="標題 9">
            <a:extLst>
              <a:ext uri="{FF2B5EF4-FFF2-40B4-BE49-F238E27FC236}">
                <a16:creationId xmlns:a16="http://schemas.microsoft.com/office/drawing/2014/main" id="{CFCD491F-1F0B-6201-6B78-BAFFCD115655}"/>
              </a:ext>
            </a:extLst>
          </p:cNvPr>
          <p:cNvSpPr>
            <a:spLocks noGrp="1"/>
          </p:cNvSpPr>
          <p:nvPr>
            <p:ph type="title"/>
          </p:nvPr>
        </p:nvSpPr>
        <p:spPr/>
        <p:txBody>
          <a:bodyPr/>
          <a:lstStyle/>
          <a:p>
            <a:pPr algn="ctr"/>
            <a:r>
              <a:rPr lang="zh-TW" altLang="en-US" b="1" dirty="0"/>
              <a:t>聲援</a:t>
            </a:r>
            <a:r>
              <a:rPr lang="zh-TW" altLang="en-US" b="1" u="sng" dirty="0"/>
              <a:t>烏克蘭</a:t>
            </a:r>
            <a:r>
              <a:rPr lang="zh-TW" altLang="en-US" b="1" dirty="0"/>
              <a:t>的倡議行動</a:t>
            </a:r>
          </a:p>
        </p:txBody>
      </p:sp>
      <p:sp>
        <p:nvSpPr>
          <p:cNvPr id="11" name="內容版面配置區 10">
            <a:extLst>
              <a:ext uri="{FF2B5EF4-FFF2-40B4-BE49-F238E27FC236}">
                <a16:creationId xmlns:a16="http://schemas.microsoft.com/office/drawing/2014/main" id="{F47D0DA8-194A-D40B-1FA2-6F33BA8F59EF}"/>
              </a:ext>
            </a:extLst>
          </p:cNvPr>
          <p:cNvSpPr>
            <a:spLocks noGrp="1"/>
          </p:cNvSpPr>
          <p:nvPr>
            <p:ph idx="1"/>
          </p:nvPr>
        </p:nvSpPr>
        <p:spPr>
          <a:xfrm>
            <a:off x="838201" y="3245506"/>
            <a:ext cx="10485780" cy="591478"/>
          </a:xfrm>
        </p:spPr>
        <p:txBody>
          <a:bodyPr>
            <a:normAutofit/>
          </a:bodyPr>
          <a:lstStyle/>
          <a:p>
            <a:pPr marL="0" indent="0">
              <a:lnSpc>
                <a:spcPct val="120000"/>
              </a:lnSpc>
              <a:spcBef>
                <a:spcPts val="0"/>
              </a:spcBef>
              <a:buNone/>
            </a:pPr>
            <a:r>
              <a:rPr lang="zh-TW" altLang="zh-TW" sz="2800" kern="100" dirty="0">
                <a:effectLst/>
              </a:rPr>
              <a:t>二</a:t>
            </a:r>
            <a:r>
              <a:rPr lang="en-US" altLang="zh-TW" sz="2800" kern="100" dirty="0">
                <a:effectLst/>
              </a:rPr>
              <a:t>-2.</a:t>
            </a:r>
            <a:r>
              <a:rPr lang="zh-TW" altLang="en-US" dirty="0"/>
              <a:t>設計一個我們可以做到的倡議活動，並說明我們的倡議行動。</a:t>
            </a:r>
          </a:p>
        </p:txBody>
      </p:sp>
      <p:sp>
        <p:nvSpPr>
          <p:cNvPr id="9" name="文字方塊 8">
            <a:extLst>
              <a:ext uri="{FF2B5EF4-FFF2-40B4-BE49-F238E27FC236}">
                <a16:creationId xmlns:a16="http://schemas.microsoft.com/office/drawing/2014/main" id="{6D8018A7-7D57-9D54-FE8E-9BB4A4F6D570}"/>
              </a:ext>
            </a:extLst>
          </p:cNvPr>
          <p:cNvSpPr txBox="1"/>
          <p:nvPr/>
        </p:nvSpPr>
        <p:spPr>
          <a:xfrm>
            <a:off x="838200" y="6169709"/>
            <a:ext cx="6132944" cy="646331"/>
          </a:xfrm>
          <a:prstGeom prst="rect">
            <a:avLst/>
          </a:prstGeom>
          <a:noFill/>
        </p:spPr>
        <p:txBody>
          <a:bodyPr wrap="square">
            <a:spAutoFit/>
          </a:bodyPr>
          <a:lstStyle/>
          <a:p>
            <a:r>
              <a:rPr lang="zh-TW" altLang="en-US" sz="3600" dirty="0">
                <a:latin typeface="微軟正黑體" panose="020B0604030504040204" pitchFamily="34" charset="-120"/>
                <a:ea typeface="微軟正黑體" panose="020B0604030504040204" pitchFamily="34" charset="-120"/>
              </a:rPr>
              <a:t>★</a:t>
            </a:r>
            <a:r>
              <a:rPr lang="zh-TW" altLang="en-US" sz="2800" dirty="0"/>
              <a:t>一週後完成成品。</a:t>
            </a:r>
          </a:p>
        </p:txBody>
      </p:sp>
      <p:grpSp>
        <p:nvGrpSpPr>
          <p:cNvPr id="8" name="群組 7">
            <a:extLst>
              <a:ext uri="{FF2B5EF4-FFF2-40B4-BE49-F238E27FC236}">
                <a16:creationId xmlns:a16="http://schemas.microsoft.com/office/drawing/2014/main" id="{DA7CD8B7-A400-C993-EB53-69798658D4AC}"/>
              </a:ext>
            </a:extLst>
          </p:cNvPr>
          <p:cNvGrpSpPr/>
          <p:nvPr/>
        </p:nvGrpSpPr>
        <p:grpSpPr>
          <a:xfrm>
            <a:off x="7295161" y="6335976"/>
            <a:ext cx="551824" cy="556721"/>
            <a:chOff x="7295161" y="6335976"/>
            <a:chExt cx="551824" cy="556721"/>
          </a:xfrm>
        </p:grpSpPr>
        <p:pic>
          <p:nvPicPr>
            <p:cNvPr id="12" name="Picture 6" descr="夏のイラスト「向日葵」">
              <a:extLst>
                <a:ext uri="{FF2B5EF4-FFF2-40B4-BE49-F238E27FC236}">
                  <a16:creationId xmlns:a16="http://schemas.microsoft.com/office/drawing/2014/main" id="{3756E139-9553-3837-1DF7-FA607339D7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31975" y="6335976"/>
              <a:ext cx="415010" cy="5220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夏のイラスト「向日葵」">
              <a:extLst>
                <a:ext uri="{FF2B5EF4-FFF2-40B4-BE49-F238E27FC236}">
                  <a16:creationId xmlns:a16="http://schemas.microsoft.com/office/drawing/2014/main" id="{F428F12B-3ECA-2554-9EFA-E581ADA88C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95161" y="6548513"/>
              <a:ext cx="273627" cy="344184"/>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5" name="表格 14">
            <a:extLst>
              <a:ext uri="{FF2B5EF4-FFF2-40B4-BE49-F238E27FC236}">
                <a16:creationId xmlns:a16="http://schemas.microsoft.com/office/drawing/2014/main" id="{79EBD54C-F90A-A9AD-8BA1-F05C3DE981C2}"/>
              </a:ext>
            </a:extLst>
          </p:cNvPr>
          <p:cNvGraphicFramePr>
            <a:graphicFrameLocks noGrp="1"/>
          </p:cNvGraphicFramePr>
          <p:nvPr>
            <p:extLst>
              <p:ext uri="{D42A27DB-BD31-4B8C-83A1-F6EECF244321}">
                <p14:modId xmlns:p14="http://schemas.microsoft.com/office/powerpoint/2010/main" val="2963340740"/>
              </p:ext>
            </p:extLst>
          </p:nvPr>
        </p:nvGraphicFramePr>
        <p:xfrm>
          <a:off x="838200" y="1905113"/>
          <a:ext cx="10485780" cy="1215690"/>
        </p:xfrm>
        <a:graphic>
          <a:graphicData uri="http://schemas.openxmlformats.org/drawingml/2006/table">
            <a:tbl>
              <a:tblPr firstRow="1" firstCol="1" bandRow="1">
                <a:tableStyleId>{5C22544A-7EE6-4342-B048-85BDC9FD1C3A}</a:tableStyleId>
              </a:tblPr>
              <a:tblGrid>
                <a:gridCol w="1179412">
                  <a:extLst>
                    <a:ext uri="{9D8B030D-6E8A-4147-A177-3AD203B41FA5}">
                      <a16:colId xmlns:a16="http://schemas.microsoft.com/office/drawing/2014/main" val="1755853418"/>
                    </a:ext>
                  </a:extLst>
                </a:gridCol>
                <a:gridCol w="1180605">
                  <a:extLst>
                    <a:ext uri="{9D8B030D-6E8A-4147-A177-3AD203B41FA5}">
                      <a16:colId xmlns:a16="http://schemas.microsoft.com/office/drawing/2014/main" val="3947742862"/>
                    </a:ext>
                  </a:extLst>
                </a:gridCol>
                <a:gridCol w="1180605">
                  <a:extLst>
                    <a:ext uri="{9D8B030D-6E8A-4147-A177-3AD203B41FA5}">
                      <a16:colId xmlns:a16="http://schemas.microsoft.com/office/drawing/2014/main" val="211353155"/>
                    </a:ext>
                  </a:extLst>
                </a:gridCol>
                <a:gridCol w="1180605">
                  <a:extLst>
                    <a:ext uri="{9D8B030D-6E8A-4147-A177-3AD203B41FA5}">
                      <a16:colId xmlns:a16="http://schemas.microsoft.com/office/drawing/2014/main" val="659751934"/>
                    </a:ext>
                  </a:extLst>
                </a:gridCol>
                <a:gridCol w="1180605">
                  <a:extLst>
                    <a:ext uri="{9D8B030D-6E8A-4147-A177-3AD203B41FA5}">
                      <a16:colId xmlns:a16="http://schemas.microsoft.com/office/drawing/2014/main" val="3685793687"/>
                    </a:ext>
                  </a:extLst>
                </a:gridCol>
                <a:gridCol w="1180605">
                  <a:extLst>
                    <a:ext uri="{9D8B030D-6E8A-4147-A177-3AD203B41FA5}">
                      <a16:colId xmlns:a16="http://schemas.microsoft.com/office/drawing/2014/main" val="309438296"/>
                    </a:ext>
                  </a:extLst>
                </a:gridCol>
                <a:gridCol w="1180605">
                  <a:extLst>
                    <a:ext uri="{9D8B030D-6E8A-4147-A177-3AD203B41FA5}">
                      <a16:colId xmlns:a16="http://schemas.microsoft.com/office/drawing/2014/main" val="2062078185"/>
                    </a:ext>
                  </a:extLst>
                </a:gridCol>
                <a:gridCol w="1180605">
                  <a:extLst>
                    <a:ext uri="{9D8B030D-6E8A-4147-A177-3AD203B41FA5}">
                      <a16:colId xmlns:a16="http://schemas.microsoft.com/office/drawing/2014/main" val="4050077473"/>
                    </a:ext>
                  </a:extLst>
                </a:gridCol>
                <a:gridCol w="1042133">
                  <a:extLst>
                    <a:ext uri="{9D8B030D-6E8A-4147-A177-3AD203B41FA5}">
                      <a16:colId xmlns:a16="http://schemas.microsoft.com/office/drawing/2014/main" val="1407584826"/>
                    </a:ext>
                  </a:extLst>
                </a:gridCol>
              </a:tblGrid>
              <a:tr h="484170">
                <a:tc>
                  <a:txBody>
                    <a:bodyPr/>
                    <a:lstStyle/>
                    <a:p>
                      <a:pPr algn="ctr"/>
                      <a:r>
                        <a:rPr lang="en-US" sz="1200" kern="100">
                          <a:effectLst/>
                        </a:rPr>
                        <a:t> </a:t>
                      </a:r>
                      <a:endParaRPr lang="en-US" sz="1200" kern="100" dirty="0">
                        <a:effectLst/>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a:r>
                        <a:rPr lang="en-US" sz="1200" kern="100" dirty="0">
                          <a:effectLst/>
                        </a:rPr>
                        <a:t> </a:t>
                      </a:r>
                      <a:endParaRPr lang="zh-TW" sz="1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a:r>
                        <a:rPr lang="en-US" sz="1200" kern="100" dirty="0">
                          <a:effectLst/>
                        </a:rPr>
                        <a:t> </a:t>
                      </a:r>
                      <a:endParaRPr lang="zh-TW" sz="1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a:r>
                        <a:rPr lang="en-US" sz="1200" kern="100" dirty="0">
                          <a:effectLst/>
                        </a:rPr>
                        <a:t> </a:t>
                      </a:r>
                      <a:endParaRPr lang="zh-TW" sz="1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a:r>
                        <a:rPr lang="en-US" sz="1200" kern="100" dirty="0">
                          <a:effectLst/>
                        </a:rPr>
                        <a:t> </a:t>
                      </a:r>
                      <a:endParaRPr lang="zh-TW" sz="1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a:r>
                        <a:rPr lang="en-US" sz="1200" kern="100" dirty="0">
                          <a:effectLst/>
                        </a:rPr>
                        <a:t> </a:t>
                      </a:r>
                      <a:endParaRPr lang="zh-TW" sz="1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a:r>
                        <a:rPr lang="en-US" sz="1200" kern="100" dirty="0">
                          <a:effectLst/>
                        </a:rPr>
                        <a:t> </a:t>
                      </a:r>
                      <a:endParaRPr lang="zh-TW" sz="1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a:r>
                        <a:rPr lang="en-US" sz="1200" kern="100" dirty="0">
                          <a:effectLst/>
                        </a:rPr>
                        <a:t> </a:t>
                      </a:r>
                      <a:endParaRPr lang="zh-TW" sz="1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a:r>
                        <a:rPr lang="en-US" sz="1200" kern="100" dirty="0">
                          <a:effectLst/>
                        </a:rPr>
                        <a:t> </a:t>
                      </a:r>
                      <a:endParaRPr lang="zh-TW" sz="1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385384809"/>
                  </a:ext>
                </a:extLst>
              </a:tr>
              <a:tr h="543918">
                <a:tc>
                  <a:txBody>
                    <a:bodyPr/>
                    <a:lstStyle/>
                    <a:p>
                      <a:pPr algn="ctr"/>
                      <a:r>
                        <a:rPr lang="zh-TW" sz="2400" b="0" kern="100" dirty="0">
                          <a:solidFill>
                            <a:schemeClr val="tx1"/>
                          </a:solidFill>
                          <a:effectLst/>
                        </a:rPr>
                        <a:t>經濟</a:t>
                      </a:r>
                    </a:p>
                    <a:p>
                      <a:pPr algn="ctr"/>
                      <a:r>
                        <a:rPr lang="zh-TW" sz="2400" b="0" kern="100" dirty="0">
                          <a:solidFill>
                            <a:schemeClr val="tx1"/>
                          </a:solidFill>
                          <a:effectLst/>
                        </a:rPr>
                        <a:t>制裁</a:t>
                      </a:r>
                      <a:endParaRPr lang="zh-TW" sz="2400" b="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p>
                      <a:pPr algn="ctr"/>
                      <a:r>
                        <a:rPr lang="zh-TW" sz="2400" kern="100" dirty="0">
                          <a:effectLst/>
                        </a:rPr>
                        <a:t>軍事</a:t>
                      </a:r>
                    </a:p>
                    <a:p>
                      <a:pPr algn="ctr"/>
                      <a:r>
                        <a:rPr lang="zh-TW" sz="2400" kern="100" dirty="0">
                          <a:effectLst/>
                        </a:rPr>
                        <a:t>援助</a:t>
                      </a:r>
                      <a:endParaRPr lang="zh-TW" sz="24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p>
                      <a:pPr algn="ctr"/>
                      <a:r>
                        <a:rPr lang="zh-TW" sz="2400" kern="100" dirty="0">
                          <a:effectLst/>
                        </a:rPr>
                        <a:t>人道</a:t>
                      </a:r>
                    </a:p>
                    <a:p>
                      <a:pPr algn="ctr"/>
                      <a:r>
                        <a:rPr lang="zh-TW" sz="2400" kern="100" dirty="0">
                          <a:effectLst/>
                        </a:rPr>
                        <a:t>援助</a:t>
                      </a:r>
                      <a:endParaRPr lang="zh-TW" sz="24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p>
                      <a:pPr algn="ctr"/>
                      <a:r>
                        <a:rPr lang="zh-TW" altLang="en-US" sz="2400" kern="100" dirty="0">
                          <a:effectLst/>
                          <a:latin typeface="微軟正黑體" panose="020B0604030504040204" pitchFamily="34" charset="-120"/>
                          <a:ea typeface="微軟正黑體" panose="020B0604030504040204" pitchFamily="34" charset="-120"/>
                          <a:cs typeface="Times New Roman" panose="02020603050405020304" pitchFamily="18" charset="0"/>
                        </a:rPr>
                        <a:t>促使和平談判</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p>
                      <a:pPr algn="ctr"/>
                      <a:r>
                        <a:rPr lang="zh-TW" altLang="zh-TW" sz="2400" kern="100" dirty="0">
                          <a:effectLst/>
                        </a:rPr>
                        <a:t>參與</a:t>
                      </a:r>
                    </a:p>
                    <a:p>
                      <a:pPr algn="ctr"/>
                      <a:r>
                        <a:rPr lang="zh-TW" altLang="zh-TW" sz="2400" kern="100" dirty="0">
                          <a:effectLst/>
                        </a:rPr>
                        <a:t>連署</a:t>
                      </a:r>
                      <a:endParaRPr lang="zh-TW" sz="24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p>
                      <a:pPr algn="ctr"/>
                      <a:r>
                        <a:rPr lang="zh-TW" altLang="zh-TW" sz="2400" kern="100" dirty="0">
                          <a:effectLst/>
                        </a:rPr>
                        <a:t>捐款</a:t>
                      </a:r>
                    </a:p>
                    <a:p>
                      <a:pPr algn="ctr"/>
                      <a:r>
                        <a:rPr lang="zh-TW" altLang="zh-TW" sz="2400" kern="100" dirty="0">
                          <a:effectLst/>
                        </a:rPr>
                        <a:t>捐助</a:t>
                      </a:r>
                      <a:endParaRPr lang="zh-TW" sz="24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p>
                      <a:pPr algn="ctr"/>
                      <a:r>
                        <a:rPr lang="zh-TW" altLang="zh-TW" sz="2400" kern="100" dirty="0">
                          <a:effectLst/>
                        </a:rPr>
                        <a:t>集會</a:t>
                      </a:r>
                    </a:p>
                    <a:p>
                      <a:pPr algn="ctr"/>
                      <a:r>
                        <a:rPr lang="zh-TW" altLang="zh-TW" sz="2400" kern="100" dirty="0">
                          <a:effectLst/>
                        </a:rPr>
                        <a:t>遊行</a:t>
                      </a:r>
                      <a:endParaRPr lang="zh-TW" sz="24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p>
                      <a:pPr algn="ctr"/>
                      <a:r>
                        <a:rPr lang="zh-TW" altLang="zh-TW" sz="2400" kern="100" dirty="0">
                          <a:effectLst/>
                        </a:rPr>
                        <a:t>藝術</a:t>
                      </a:r>
                    </a:p>
                    <a:p>
                      <a:pPr algn="ctr"/>
                      <a:r>
                        <a:rPr lang="zh-TW" altLang="zh-TW" sz="2400" kern="100" dirty="0">
                          <a:effectLst/>
                        </a:rPr>
                        <a:t>發聲</a:t>
                      </a:r>
                      <a:endParaRPr lang="zh-TW" sz="24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p>
                      <a:pPr algn="ctr"/>
                      <a:r>
                        <a:rPr lang="zh-TW" altLang="zh-TW" sz="2400" kern="100" dirty="0">
                          <a:effectLst/>
                        </a:rPr>
                        <a:t>社群</a:t>
                      </a:r>
                    </a:p>
                    <a:p>
                      <a:pPr algn="ctr"/>
                      <a:r>
                        <a:rPr lang="en-US" altLang="zh-TW" sz="2400" kern="100" dirty="0">
                          <a:effectLst/>
                        </a:rPr>
                        <a:t> #</a:t>
                      </a:r>
                      <a:endParaRPr lang="zh-TW" sz="24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extLst>
                  <a:ext uri="{0D108BD9-81ED-4DB2-BD59-A6C34878D82A}">
                    <a16:rowId xmlns:a16="http://schemas.microsoft.com/office/drawing/2014/main" val="2505530556"/>
                  </a:ext>
                </a:extLst>
              </a:tr>
            </a:tbl>
          </a:graphicData>
        </a:graphic>
      </p:graphicFrame>
      <p:sp>
        <p:nvSpPr>
          <p:cNvPr id="19" name="文字方塊 18">
            <a:extLst>
              <a:ext uri="{FF2B5EF4-FFF2-40B4-BE49-F238E27FC236}">
                <a16:creationId xmlns:a16="http://schemas.microsoft.com/office/drawing/2014/main" id="{4CF7DA28-E039-6C20-127C-A5B4F3679074}"/>
              </a:ext>
            </a:extLst>
          </p:cNvPr>
          <p:cNvSpPr txBox="1"/>
          <p:nvPr/>
        </p:nvSpPr>
        <p:spPr>
          <a:xfrm>
            <a:off x="868020" y="1414246"/>
            <a:ext cx="8386618" cy="523220"/>
          </a:xfrm>
          <a:prstGeom prst="rect">
            <a:avLst/>
          </a:prstGeom>
          <a:noFill/>
        </p:spPr>
        <p:txBody>
          <a:bodyPr wrap="square">
            <a:spAutoFit/>
          </a:bodyPr>
          <a:lstStyle/>
          <a:p>
            <a:pPr marL="152400" indent="-152400" algn="just"/>
            <a:r>
              <a:rPr lang="zh-TW" altLang="zh-TW" sz="2800" kern="100" dirty="0">
                <a:effectLst/>
              </a:rPr>
              <a:t>二</a:t>
            </a:r>
            <a:r>
              <a:rPr lang="en-US" altLang="zh-TW" sz="2800" kern="100" dirty="0">
                <a:effectLst/>
              </a:rPr>
              <a:t>-1.  </a:t>
            </a:r>
            <a:r>
              <a:rPr lang="zh-TW" altLang="zh-TW" sz="2800" kern="100" dirty="0">
                <a:effectLst/>
              </a:rPr>
              <a:t>哪種國際社會援助你覺得最有幫助？ 請勾選。</a:t>
            </a:r>
            <a:endParaRPr lang="zh-TW" altLang="zh-TW" sz="28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p:txBody>
      </p:sp>
    </p:spTree>
    <p:custDataLst>
      <p:tags r:id="rId1"/>
    </p:custDataLst>
    <p:extLst>
      <p:ext uri="{BB962C8B-B14F-4D97-AF65-F5344CB8AC3E}">
        <p14:creationId xmlns:p14="http://schemas.microsoft.com/office/powerpoint/2010/main" val="7436952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6A376B3E-23F6-4125-8D0E-0E978E4BD39B}"/>
              </a:ext>
            </a:extLst>
          </p:cNvPr>
          <p:cNvPicPr>
            <a:picLocks noChangeAspect="1"/>
          </p:cNvPicPr>
          <p:nvPr/>
        </p:nvPicPr>
        <p:blipFill>
          <a:blip r:embed="rId4"/>
          <a:stretch>
            <a:fillRect/>
          </a:stretch>
        </p:blipFill>
        <p:spPr>
          <a:xfrm>
            <a:off x="648386" y="-76200"/>
            <a:ext cx="10895227" cy="7010400"/>
          </a:xfrm>
          <a:prstGeom prst="rect">
            <a:avLst/>
          </a:prstGeom>
          <a:effectLst>
            <a:softEdge rad="63500"/>
          </a:effectLst>
        </p:spPr>
      </p:pic>
      <p:sp>
        <p:nvSpPr>
          <p:cNvPr id="2" name="標題 1"/>
          <p:cNvSpPr>
            <a:spLocks noGrp="1"/>
          </p:cNvSpPr>
          <p:nvPr>
            <p:ph type="title" idx="4294967295"/>
          </p:nvPr>
        </p:nvSpPr>
        <p:spPr>
          <a:xfrm>
            <a:off x="2606619" y="2041451"/>
            <a:ext cx="6978760" cy="2796363"/>
          </a:xfrm>
        </p:spPr>
        <p:txBody>
          <a:bodyPr>
            <a:noAutofit/>
            <a:scene3d>
              <a:camera prst="orthographicFront"/>
              <a:lightRig rig="threePt" dir="t"/>
            </a:scene3d>
            <a:sp3d extrusionH="57150">
              <a:bevelT w="38100" h="38100" prst="angle"/>
            </a:sp3d>
          </a:bodyPr>
          <a:lstStyle/>
          <a:p>
            <a:pPr algn="ctr"/>
            <a:r>
              <a:rPr lang="zh-TW" altLang="en-US" sz="5400" b="1" dirty="0"/>
              <a:t>讓我們一起</a:t>
            </a:r>
            <a:br>
              <a:rPr lang="en-US" altLang="zh-TW" sz="5400" b="1" dirty="0"/>
            </a:br>
            <a:r>
              <a:rPr lang="zh-TW" altLang="en-US" sz="5400" b="1" dirty="0">
                <a:solidFill>
                  <a:schemeClr val="accent1">
                    <a:lumMod val="75000"/>
                  </a:schemeClr>
                </a:solidFill>
              </a:rPr>
              <a:t>支持和平</a:t>
            </a:r>
            <a:r>
              <a:rPr lang="zh-TW" altLang="en-US" sz="5400" b="1" dirty="0"/>
              <a:t>，</a:t>
            </a:r>
            <a:r>
              <a:rPr lang="zh-TW" altLang="en-US" sz="5400" b="1" dirty="0">
                <a:solidFill>
                  <a:srgbClr val="FFC000"/>
                </a:solidFill>
              </a:rPr>
              <a:t>守護人權</a:t>
            </a:r>
            <a:r>
              <a:rPr lang="zh-TW" altLang="en-US" sz="5400" b="1" dirty="0"/>
              <a:t>！</a:t>
            </a:r>
          </a:p>
        </p:txBody>
      </p:sp>
      <p:sp>
        <p:nvSpPr>
          <p:cNvPr id="7" name="文字方塊 6">
            <a:extLst>
              <a:ext uri="{FF2B5EF4-FFF2-40B4-BE49-F238E27FC236}">
                <a16:creationId xmlns:a16="http://schemas.microsoft.com/office/drawing/2014/main" id="{B6BEDBE0-7EC9-4DD8-87F7-2BB539216195}"/>
              </a:ext>
            </a:extLst>
          </p:cNvPr>
          <p:cNvSpPr txBox="1"/>
          <p:nvPr/>
        </p:nvSpPr>
        <p:spPr>
          <a:xfrm>
            <a:off x="5715000" y="6539324"/>
            <a:ext cx="64770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dirty="0">
                <a:ln>
                  <a:noFill/>
                </a:ln>
                <a:solidFill>
                  <a:prstClr val="black"/>
                </a:solidFill>
                <a:effectLst/>
                <a:uLnTx/>
                <a:uFillTx/>
                <a:latin typeface="+mj-ea"/>
                <a:ea typeface="+mj-ea"/>
                <a:cs typeface="+mn-cs"/>
              </a:rPr>
              <a:t>圖片引自</a:t>
            </a:r>
            <a:r>
              <a:rPr kumimoji="0" lang="en-US" altLang="zh-TW" sz="1200" b="0" i="0" u="none" strike="noStrike" kern="1200" cap="none" spc="0" normalizeH="0" baseline="0" noProof="0" dirty="0">
                <a:ln>
                  <a:noFill/>
                </a:ln>
                <a:solidFill>
                  <a:prstClr val="black"/>
                </a:solidFill>
                <a:effectLst/>
                <a:uLnTx/>
                <a:uFillTx/>
                <a:latin typeface="+mj-ea"/>
                <a:ea typeface="+mj-ea"/>
                <a:cs typeface="+mn-cs"/>
                <a:hlinkClick r:id="rId5"/>
              </a:rPr>
              <a:t>https://pixabay.com/illustrations/volunteers-hands-voluntary-wrap-601662/</a:t>
            </a:r>
            <a:endParaRPr kumimoji="0" lang="zh-TW" altLang="en-US" sz="1200" b="0" i="0" u="none" strike="noStrike" kern="1200" cap="none" spc="0" normalizeH="0" baseline="0" noProof="0" dirty="0">
              <a:ln>
                <a:noFill/>
              </a:ln>
              <a:solidFill>
                <a:prstClr val="black"/>
              </a:solidFill>
              <a:effectLst/>
              <a:uLnTx/>
              <a:uFillTx/>
              <a:latin typeface="+mj-ea"/>
              <a:ea typeface="+mj-ea"/>
              <a:cs typeface="+mn-cs"/>
            </a:endParaRPr>
          </a:p>
        </p:txBody>
      </p:sp>
    </p:spTree>
    <p:custDataLst>
      <p:tags r:id="rId1"/>
    </p:custDataLst>
    <p:extLst>
      <p:ext uri="{BB962C8B-B14F-4D97-AF65-F5344CB8AC3E}">
        <p14:creationId xmlns:p14="http://schemas.microsoft.com/office/powerpoint/2010/main" val="1640551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圖片 1" descr="一張含有 戶外, 建築, 服裝, 天空 的圖片&#10;&#10;自動產生的描述">
            <a:extLst>
              <a:ext uri="{FF2B5EF4-FFF2-40B4-BE49-F238E27FC236}">
                <a16:creationId xmlns:a16="http://schemas.microsoft.com/office/drawing/2014/main" id="{E45A7179-BCA4-5DD1-E829-E3E6022E8D0D}"/>
              </a:ext>
            </a:extLst>
          </p:cNvPr>
          <p:cNvPicPr>
            <a:picLocks noChangeAspect="1"/>
          </p:cNvPicPr>
          <p:nvPr/>
        </p:nvPicPr>
        <p:blipFill rotWithShape="1">
          <a:blip r:embed="rId4"/>
          <a:srcRect l="9419" r="1369"/>
          <a:stretch/>
        </p:blipFill>
        <p:spPr>
          <a:xfrm>
            <a:off x="6096000" y="1"/>
            <a:ext cx="6102825" cy="6858000"/>
          </a:xfrm>
          <a:prstGeom prst="rect">
            <a:avLst/>
          </a:prstGeom>
        </p:spPr>
      </p:pic>
      <p:sp>
        <p:nvSpPr>
          <p:cNvPr id="3" name="標題 3">
            <a:extLst>
              <a:ext uri="{FF2B5EF4-FFF2-40B4-BE49-F238E27FC236}">
                <a16:creationId xmlns:a16="http://schemas.microsoft.com/office/drawing/2014/main" id="{47465BD2-0B9A-8E85-8140-D2D7CBA060D9}"/>
              </a:ext>
            </a:extLst>
          </p:cNvPr>
          <p:cNvSpPr txBox="1">
            <a:spLocks/>
          </p:cNvSpPr>
          <p:nvPr/>
        </p:nvSpPr>
        <p:spPr>
          <a:xfrm>
            <a:off x="406256" y="2616740"/>
            <a:ext cx="5555157" cy="1624520"/>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b="1" dirty="0">
                <a:latin typeface="Tw Cen MT" panose="020B0602020104020603"/>
                <a:ea typeface="微軟正黑體" panose="020B0604030504040204" pitchFamily="34" charset="-120"/>
              </a:rPr>
              <a:t>兩群孩子，</a:t>
            </a:r>
            <a:br>
              <a:rPr lang="en-US" altLang="zh-TW" b="1" dirty="0">
                <a:latin typeface="Tw Cen MT" panose="020B0602020104020603"/>
                <a:ea typeface="微軟正黑體" panose="020B0604030504040204" pitchFamily="34" charset="-120"/>
              </a:rPr>
            </a:br>
            <a:r>
              <a:rPr lang="zh-TW" altLang="en-US" b="1" dirty="0">
                <a:latin typeface="Tw Cen MT" panose="020B0602020104020603"/>
                <a:ea typeface="微軟正黑體" panose="020B0604030504040204" pitchFamily="34" charset="-120"/>
              </a:rPr>
              <a:t>有什麼不同？</a:t>
            </a:r>
            <a:endParaRPr lang="zh-TW" altLang="en-US" b="1" dirty="0"/>
          </a:p>
        </p:txBody>
      </p:sp>
      <p:sp>
        <p:nvSpPr>
          <p:cNvPr id="4" name="文字方塊 3">
            <a:extLst>
              <a:ext uri="{FF2B5EF4-FFF2-40B4-BE49-F238E27FC236}">
                <a16:creationId xmlns:a16="http://schemas.microsoft.com/office/drawing/2014/main" id="{A324F211-70B7-7C0C-B73E-D26A619D753B}"/>
              </a:ext>
            </a:extLst>
          </p:cNvPr>
          <p:cNvSpPr txBox="1"/>
          <p:nvPr/>
        </p:nvSpPr>
        <p:spPr>
          <a:xfrm>
            <a:off x="0" y="6519446"/>
            <a:ext cx="5286703" cy="338554"/>
          </a:xfrm>
          <a:prstGeom prst="rect">
            <a:avLst/>
          </a:prstGeom>
          <a:noFill/>
        </p:spPr>
        <p:txBody>
          <a:bodyPr wrap="square">
            <a:spAutoFit/>
          </a:bodyPr>
          <a:lstStyle/>
          <a:p>
            <a:r>
              <a:rPr lang="zh-TW" altLang="en-US" sz="1600" dirty="0">
                <a:latin typeface="+mj-ea"/>
                <a:ea typeface="+mj-ea"/>
              </a:rPr>
              <a:t>引自</a:t>
            </a:r>
            <a:r>
              <a:rPr lang="en-US" altLang="zh-TW" sz="1600" dirty="0">
                <a:latin typeface="+mj-lt"/>
                <a:hlinkClick r:id="rId5"/>
              </a:rPr>
              <a:t>https://www.instagram.com/ugurgallen/?hl=zh-tw</a:t>
            </a:r>
            <a:r>
              <a:rPr lang="zh-TW" altLang="en-US" sz="1600" dirty="0">
                <a:latin typeface="+mj-lt"/>
              </a:rPr>
              <a:t> </a:t>
            </a:r>
          </a:p>
        </p:txBody>
      </p:sp>
    </p:spTree>
    <p:custDataLst>
      <p:tags r:id="rId1"/>
    </p:custDataLst>
    <p:extLst>
      <p:ext uri="{BB962C8B-B14F-4D97-AF65-F5344CB8AC3E}">
        <p14:creationId xmlns:p14="http://schemas.microsoft.com/office/powerpoint/2010/main" val="191279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文字方塊 6">
            <a:extLst>
              <a:ext uri="{FF2B5EF4-FFF2-40B4-BE49-F238E27FC236}">
                <a16:creationId xmlns:a16="http://schemas.microsoft.com/office/drawing/2014/main" id="{02DAC171-DDE2-3167-0E72-19FB39790A10}"/>
              </a:ext>
            </a:extLst>
          </p:cNvPr>
          <p:cNvSpPr txBox="1"/>
          <p:nvPr/>
        </p:nvSpPr>
        <p:spPr>
          <a:xfrm>
            <a:off x="20319" y="6340101"/>
            <a:ext cx="4304582" cy="461665"/>
          </a:xfrm>
          <a:prstGeom prst="rect">
            <a:avLst/>
          </a:prstGeom>
          <a:noFill/>
        </p:spPr>
        <p:txBody>
          <a:bodyPr wrap="square">
            <a:spAutoFit/>
          </a:bodyPr>
          <a:lstStyle/>
          <a:p>
            <a:r>
              <a:rPr lang="zh-TW" altLang="en-US" sz="1200" dirty="0"/>
              <a:t>圖片引自  </a:t>
            </a:r>
            <a:r>
              <a:rPr lang="en-US" altLang="zh-TW" sz="1200" dirty="0">
                <a:hlinkClick r:id="rId4"/>
              </a:rPr>
              <a:t>https://www.taiwannews.com.tw/ch/news/4767321</a:t>
            </a:r>
            <a:r>
              <a:rPr lang="zh-TW" altLang="en-US" sz="1200" dirty="0"/>
              <a:t>  、</a:t>
            </a:r>
            <a:r>
              <a:rPr lang="en-US" altLang="zh-TW" sz="1200" dirty="0">
                <a:hlinkClick r:id="rId5"/>
              </a:rPr>
              <a:t>https://news.ltn.com.tw/news/world/breakingnews/4458176</a:t>
            </a:r>
            <a:endParaRPr lang="zh-TW" altLang="en-US" sz="1200" dirty="0"/>
          </a:p>
        </p:txBody>
      </p:sp>
      <p:pic>
        <p:nvPicPr>
          <p:cNvPr id="2" name="圖片 1">
            <a:extLst>
              <a:ext uri="{FF2B5EF4-FFF2-40B4-BE49-F238E27FC236}">
                <a16:creationId xmlns:a16="http://schemas.microsoft.com/office/drawing/2014/main" id="{42335790-B48F-657F-9FFA-1F0FEACD18A7}"/>
              </a:ext>
            </a:extLst>
          </p:cNvPr>
          <p:cNvPicPr>
            <a:picLocks noChangeAspect="1"/>
          </p:cNvPicPr>
          <p:nvPr/>
        </p:nvPicPr>
        <p:blipFill>
          <a:blip r:embed="rId6"/>
          <a:stretch>
            <a:fillRect/>
          </a:stretch>
        </p:blipFill>
        <p:spPr>
          <a:xfrm>
            <a:off x="167525" y="1415633"/>
            <a:ext cx="6065425" cy="3706086"/>
          </a:xfrm>
          <a:prstGeom prst="rect">
            <a:avLst/>
          </a:prstGeom>
        </p:spPr>
      </p:pic>
      <p:pic>
        <p:nvPicPr>
          <p:cNvPr id="4098" name="Picture 2" descr="2023全球跨年煙火直播線上看！澳洲雪梨歌劇院720秒煙火秀、紐約時代廣場水晶球下墜經典必看">
            <a:extLst>
              <a:ext uri="{FF2B5EF4-FFF2-40B4-BE49-F238E27FC236}">
                <a16:creationId xmlns:a16="http://schemas.microsoft.com/office/drawing/2014/main" id="{C4F79989-2BA3-1140-A943-1F1621D701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525" y="1464462"/>
            <a:ext cx="6065425" cy="3993071"/>
          </a:xfrm>
          <a:prstGeom prst="rect">
            <a:avLst/>
          </a:prstGeom>
          <a:noFill/>
          <a:extLst>
            <a:ext uri="{909E8E84-426E-40DD-AFC4-6F175D3DCCD1}">
              <a14:hiddenFill xmlns:a14="http://schemas.microsoft.com/office/drawing/2010/main">
                <a:solidFill>
                  <a:srgbClr val="FFFFFF"/>
                </a:solidFill>
              </a14:hiddenFill>
            </a:ext>
          </a:extLst>
        </p:spPr>
      </p:pic>
      <p:pic>
        <p:nvPicPr>
          <p:cNvPr id="17" name="圖片 16">
            <a:extLst>
              <a:ext uri="{FF2B5EF4-FFF2-40B4-BE49-F238E27FC236}">
                <a16:creationId xmlns:a16="http://schemas.microsoft.com/office/drawing/2014/main" id="{7D801AA3-B514-E4AE-C9DA-4D3B9ECAC4AC}"/>
              </a:ext>
            </a:extLst>
          </p:cNvPr>
          <p:cNvPicPr>
            <a:picLocks noChangeAspect="1"/>
          </p:cNvPicPr>
          <p:nvPr/>
        </p:nvPicPr>
        <p:blipFill rotWithShape="1">
          <a:blip r:embed="rId8"/>
          <a:srcRect l="1721"/>
          <a:stretch/>
        </p:blipFill>
        <p:spPr>
          <a:xfrm>
            <a:off x="167525" y="1435769"/>
            <a:ext cx="6065425" cy="2959613"/>
          </a:xfrm>
          <a:prstGeom prst="rect">
            <a:avLst/>
          </a:prstGeom>
        </p:spPr>
      </p:pic>
      <p:pic>
        <p:nvPicPr>
          <p:cNvPr id="14" name="圖片 13">
            <a:extLst>
              <a:ext uri="{FF2B5EF4-FFF2-40B4-BE49-F238E27FC236}">
                <a16:creationId xmlns:a16="http://schemas.microsoft.com/office/drawing/2014/main" id="{B8CC076A-78A5-EADB-E277-B870619BB74F}"/>
              </a:ext>
            </a:extLst>
          </p:cNvPr>
          <p:cNvPicPr>
            <a:picLocks noChangeAspect="1"/>
          </p:cNvPicPr>
          <p:nvPr/>
        </p:nvPicPr>
        <p:blipFill>
          <a:blip r:embed="rId9"/>
          <a:stretch>
            <a:fillRect/>
          </a:stretch>
        </p:blipFill>
        <p:spPr>
          <a:xfrm>
            <a:off x="187901" y="1415908"/>
            <a:ext cx="6045049" cy="4032000"/>
          </a:xfrm>
          <a:prstGeom prst="rect">
            <a:avLst/>
          </a:prstGeom>
        </p:spPr>
      </p:pic>
      <p:sp>
        <p:nvSpPr>
          <p:cNvPr id="5" name="副標題 2">
            <a:extLst>
              <a:ext uri="{FF2B5EF4-FFF2-40B4-BE49-F238E27FC236}">
                <a16:creationId xmlns:a16="http://schemas.microsoft.com/office/drawing/2014/main" id="{61935355-EBBD-0AC9-2793-9A7B4DF4C8EB}"/>
              </a:ext>
            </a:extLst>
          </p:cNvPr>
          <p:cNvSpPr txBox="1">
            <a:spLocks/>
          </p:cNvSpPr>
          <p:nvPr/>
        </p:nvSpPr>
        <p:spPr>
          <a:xfrm>
            <a:off x="1286923" y="397368"/>
            <a:ext cx="10306373" cy="9347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zh-TW" altLang="en-US" sz="4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兩邊的天空，有什麼不同？</a:t>
            </a:r>
            <a:endParaRPr kumimoji="0" lang="en-US" altLang="zh-TW" sz="4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6" name="文字方塊 5">
            <a:extLst>
              <a:ext uri="{FF2B5EF4-FFF2-40B4-BE49-F238E27FC236}">
                <a16:creationId xmlns:a16="http://schemas.microsoft.com/office/drawing/2014/main" id="{AB2A011A-F6FF-DD23-4BAA-2AE51ECE6EEC}"/>
              </a:ext>
            </a:extLst>
          </p:cNvPr>
          <p:cNvSpPr txBox="1"/>
          <p:nvPr/>
        </p:nvSpPr>
        <p:spPr>
          <a:xfrm>
            <a:off x="2771720" y="5417966"/>
            <a:ext cx="1343271" cy="769441"/>
          </a:xfrm>
          <a:prstGeom prst="rect">
            <a:avLst/>
          </a:prstGeom>
          <a:noFill/>
        </p:spPr>
        <p:txBody>
          <a:bodyPr wrap="square" rtlCol="0">
            <a:spAutoFit/>
          </a:bodyPr>
          <a:lstStyle/>
          <a:p>
            <a:r>
              <a:rPr lang="zh-TW" altLang="en-US" sz="4400" b="1" dirty="0"/>
              <a:t>和平</a:t>
            </a:r>
            <a:endParaRPr lang="en-US" sz="4400" b="1" dirty="0"/>
          </a:p>
        </p:txBody>
      </p:sp>
      <p:sp>
        <p:nvSpPr>
          <p:cNvPr id="8" name="文字方塊 7">
            <a:extLst>
              <a:ext uri="{FF2B5EF4-FFF2-40B4-BE49-F238E27FC236}">
                <a16:creationId xmlns:a16="http://schemas.microsoft.com/office/drawing/2014/main" id="{9F894430-346F-4FB1-E8CC-97FF556A8988}"/>
              </a:ext>
            </a:extLst>
          </p:cNvPr>
          <p:cNvSpPr txBox="1"/>
          <p:nvPr/>
        </p:nvSpPr>
        <p:spPr>
          <a:xfrm>
            <a:off x="8941611" y="5417966"/>
            <a:ext cx="1343271" cy="769441"/>
          </a:xfrm>
          <a:prstGeom prst="rect">
            <a:avLst/>
          </a:prstGeom>
          <a:noFill/>
        </p:spPr>
        <p:txBody>
          <a:bodyPr wrap="square" rtlCol="0">
            <a:spAutoFit/>
          </a:bodyPr>
          <a:lstStyle/>
          <a:p>
            <a:r>
              <a:rPr lang="zh-TW" altLang="en-US" sz="4400" b="1" dirty="0"/>
              <a:t>戰爭</a:t>
            </a:r>
            <a:endParaRPr lang="en-US" sz="4400" b="1" dirty="0"/>
          </a:p>
        </p:txBody>
      </p:sp>
      <p:pic>
        <p:nvPicPr>
          <p:cNvPr id="9" name="圖片 8">
            <a:extLst>
              <a:ext uri="{FF2B5EF4-FFF2-40B4-BE49-F238E27FC236}">
                <a16:creationId xmlns:a16="http://schemas.microsoft.com/office/drawing/2014/main" id="{753B9556-73A5-845A-EF24-531B9CB56DED}"/>
              </a:ext>
            </a:extLst>
          </p:cNvPr>
          <p:cNvPicPr>
            <a:picLocks noChangeAspect="1"/>
          </p:cNvPicPr>
          <p:nvPr/>
        </p:nvPicPr>
        <p:blipFill>
          <a:blip r:embed="rId10"/>
          <a:stretch>
            <a:fillRect/>
          </a:stretch>
        </p:blipFill>
        <p:spPr>
          <a:xfrm>
            <a:off x="6226677" y="1417523"/>
            <a:ext cx="5898556" cy="4031610"/>
          </a:xfrm>
          <a:prstGeom prst="rect">
            <a:avLst/>
          </a:prstGeom>
        </p:spPr>
      </p:pic>
      <p:sp>
        <p:nvSpPr>
          <p:cNvPr id="4" name="文字方塊 3">
            <a:extLst>
              <a:ext uri="{FF2B5EF4-FFF2-40B4-BE49-F238E27FC236}">
                <a16:creationId xmlns:a16="http://schemas.microsoft.com/office/drawing/2014/main" id="{B6D5CA76-00F8-6C88-761D-8ECA584C2FB7}"/>
              </a:ext>
            </a:extLst>
          </p:cNvPr>
          <p:cNvSpPr txBox="1"/>
          <p:nvPr/>
        </p:nvSpPr>
        <p:spPr>
          <a:xfrm>
            <a:off x="6280650" y="5146332"/>
            <a:ext cx="1811715" cy="338554"/>
          </a:xfrm>
          <a:prstGeom prst="rect">
            <a:avLst/>
          </a:prstGeom>
          <a:noFill/>
        </p:spPr>
        <p:txBody>
          <a:bodyPr wrap="square">
            <a:spAutoFit/>
          </a:bodyPr>
          <a:lstStyle/>
          <a:p>
            <a:r>
              <a:rPr lang="zh-TW" altLang="en-US" sz="1600" b="1" dirty="0">
                <a:solidFill>
                  <a:schemeClr val="bg1"/>
                </a:solidFill>
              </a:rPr>
              <a:t>白磷彈轟炸</a:t>
            </a:r>
          </a:p>
        </p:txBody>
      </p:sp>
      <p:pic>
        <p:nvPicPr>
          <p:cNvPr id="3" name="圖片 2">
            <a:extLst>
              <a:ext uri="{FF2B5EF4-FFF2-40B4-BE49-F238E27FC236}">
                <a16:creationId xmlns:a16="http://schemas.microsoft.com/office/drawing/2014/main" id="{102E66E9-85BD-B378-DBC7-1A699E52DEC9}"/>
              </a:ext>
            </a:extLst>
          </p:cNvPr>
          <p:cNvPicPr>
            <a:picLocks noChangeAspect="1"/>
          </p:cNvPicPr>
          <p:nvPr/>
        </p:nvPicPr>
        <p:blipFill>
          <a:blip r:embed="rId11"/>
          <a:stretch>
            <a:fillRect/>
          </a:stretch>
        </p:blipFill>
        <p:spPr>
          <a:xfrm>
            <a:off x="184765" y="1410092"/>
            <a:ext cx="6045048" cy="4032000"/>
          </a:xfrm>
          <a:prstGeom prst="rect">
            <a:avLst/>
          </a:prstGeom>
        </p:spPr>
      </p:pic>
      <p:sp>
        <p:nvSpPr>
          <p:cNvPr id="11" name="文字方塊 10">
            <a:extLst>
              <a:ext uri="{FF2B5EF4-FFF2-40B4-BE49-F238E27FC236}">
                <a16:creationId xmlns:a16="http://schemas.microsoft.com/office/drawing/2014/main" id="{19827218-3635-ED6C-0C2D-377B3CB89E3A}"/>
              </a:ext>
            </a:extLst>
          </p:cNvPr>
          <p:cNvSpPr txBox="1"/>
          <p:nvPr/>
        </p:nvSpPr>
        <p:spPr>
          <a:xfrm>
            <a:off x="4889679" y="5146332"/>
            <a:ext cx="1343271" cy="338554"/>
          </a:xfrm>
          <a:prstGeom prst="rect">
            <a:avLst/>
          </a:prstGeom>
          <a:noFill/>
        </p:spPr>
        <p:txBody>
          <a:bodyPr wrap="square">
            <a:spAutoFit/>
          </a:bodyPr>
          <a:lstStyle/>
          <a:p>
            <a:r>
              <a:rPr lang="zh-TW" altLang="en-US" sz="1600" b="1" dirty="0">
                <a:solidFill>
                  <a:schemeClr val="bg1">
                    <a:lumMod val="85000"/>
                  </a:schemeClr>
                </a:solidFill>
              </a:rPr>
              <a:t>跨年煙火秀</a:t>
            </a:r>
          </a:p>
        </p:txBody>
      </p:sp>
    </p:spTree>
    <p:custDataLst>
      <p:tags r:id="rId1"/>
    </p:custDataLst>
    <p:extLst>
      <p:ext uri="{BB962C8B-B14F-4D97-AF65-F5344CB8AC3E}">
        <p14:creationId xmlns:p14="http://schemas.microsoft.com/office/powerpoint/2010/main" val="110095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750"/>
                                  </p:stCondLst>
                                  <p:childTnLst>
                                    <p:set>
                                      <p:cBhvr>
                                        <p:cTn id="10" dur="1" fill="hold">
                                          <p:stCondLst>
                                            <p:cond delay="0"/>
                                          </p:stCondLst>
                                        </p:cTn>
                                        <p:tgtEl>
                                          <p:spTgt spid="4098"/>
                                        </p:tgtEl>
                                        <p:attrNameLst>
                                          <p:attrName>style.visibility</p:attrName>
                                        </p:attrNameLst>
                                      </p:cBhvr>
                                      <p:to>
                                        <p:strVal val="visible"/>
                                      </p:to>
                                    </p:set>
                                    <p:animEffect transition="in" filter="fade">
                                      <p:cBhvr>
                                        <p:cTn id="11" dur="500"/>
                                        <p:tgtEl>
                                          <p:spTgt spid="4098"/>
                                        </p:tgtEl>
                                      </p:cBhvr>
                                    </p:animEffect>
                                  </p:childTnLst>
                                </p:cTn>
                              </p:par>
                            </p:childTnLst>
                          </p:cTn>
                        </p:par>
                        <p:par>
                          <p:cTn id="12" fill="hold">
                            <p:stCondLst>
                              <p:cond delay="175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2250"/>
                            </p:stCondLst>
                            <p:childTnLst>
                              <p:par>
                                <p:cTn id="17" presetID="10" presetClass="entr" presetSubtype="0" fill="hold" nodeType="afterEffect">
                                  <p:stCondLst>
                                    <p:cond delay="75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3500"/>
                            </p:stCondLst>
                            <p:childTnLst>
                              <p:par>
                                <p:cTn id="21" presetID="10" presetClass="entr" presetSubtype="0" fill="hold" nodeType="afterEffect">
                                  <p:stCondLst>
                                    <p:cond delay="75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4750"/>
                            </p:stCondLst>
                            <p:childTnLst>
                              <p:par>
                                <p:cTn id="25" presetID="10" presetClass="entr" presetSubtype="0" fill="hold" nodeType="afterEffect">
                                  <p:stCondLst>
                                    <p:cond delay="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par>
                          <p:cTn id="33" fill="hold">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4"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CD7E8C2B-6D44-329A-9824-78E0AA22BF3D}"/>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66000"/>
                    </a14:imgEffect>
                  </a14:imgLayer>
                </a14:imgProps>
              </a:ext>
            </a:extLst>
          </a:blip>
          <a:srcRect l="3793" r="37254"/>
          <a:stretch/>
        </p:blipFill>
        <p:spPr>
          <a:xfrm>
            <a:off x="6194315" y="823664"/>
            <a:ext cx="4630992" cy="5364000"/>
          </a:xfrm>
          <a:prstGeom prst="rect">
            <a:avLst/>
          </a:prstGeom>
        </p:spPr>
      </p:pic>
      <p:pic>
        <p:nvPicPr>
          <p:cNvPr id="3" name="圖片 2">
            <a:extLst>
              <a:ext uri="{FF2B5EF4-FFF2-40B4-BE49-F238E27FC236}">
                <a16:creationId xmlns:a16="http://schemas.microsoft.com/office/drawing/2014/main" id="{4550AAC0-A561-1896-0E88-243B61EA4573}"/>
              </a:ext>
            </a:extLst>
          </p:cNvPr>
          <p:cNvPicPr>
            <a:picLocks noChangeAspect="1"/>
          </p:cNvPicPr>
          <p:nvPr/>
        </p:nvPicPr>
        <p:blipFill rotWithShape="1">
          <a:blip r:embed="rId6"/>
          <a:srcRect l="31230" r="17432"/>
          <a:stretch/>
        </p:blipFill>
        <p:spPr>
          <a:xfrm>
            <a:off x="2065676" y="823664"/>
            <a:ext cx="4128639" cy="5364000"/>
          </a:xfrm>
          <a:prstGeom prst="rect">
            <a:avLst/>
          </a:prstGeom>
        </p:spPr>
      </p:pic>
      <p:sp>
        <p:nvSpPr>
          <p:cNvPr id="4" name="文字方塊 3">
            <a:extLst>
              <a:ext uri="{FF2B5EF4-FFF2-40B4-BE49-F238E27FC236}">
                <a16:creationId xmlns:a16="http://schemas.microsoft.com/office/drawing/2014/main" id="{6C81E817-A0A5-7133-F092-224F14E07A02}"/>
              </a:ext>
            </a:extLst>
          </p:cNvPr>
          <p:cNvSpPr txBox="1"/>
          <p:nvPr/>
        </p:nvSpPr>
        <p:spPr>
          <a:xfrm>
            <a:off x="-1" y="6350261"/>
            <a:ext cx="4856482" cy="461665"/>
          </a:xfrm>
          <a:prstGeom prst="rect">
            <a:avLst/>
          </a:prstGeom>
          <a:noFill/>
        </p:spPr>
        <p:txBody>
          <a:bodyPr wrap="square">
            <a:spAutoFit/>
          </a:bodyPr>
          <a:lstStyle/>
          <a:p>
            <a:r>
              <a:rPr lang="zh-TW" altLang="en-US" sz="1200" dirty="0">
                <a:latin typeface="+mj-ea"/>
                <a:ea typeface="+mj-ea"/>
              </a:rPr>
              <a:t>圖片引自  </a:t>
            </a:r>
            <a:r>
              <a:rPr lang="en-US" altLang="zh-TW" sz="1200" dirty="0">
                <a:hlinkClick r:id="rId7"/>
              </a:rPr>
              <a:t>https://www.taiwannews.com.tw/ch/news/4767321</a:t>
            </a:r>
            <a:r>
              <a:rPr lang="zh-TW" altLang="en-US" sz="1200" dirty="0"/>
              <a:t>  、</a:t>
            </a:r>
            <a:r>
              <a:rPr lang="en-US" altLang="zh-TW" sz="1200" dirty="0">
                <a:hlinkClick r:id="rId8"/>
              </a:rPr>
              <a:t>https://news.ltn.com.tw/news/world/breakingnews/4458176</a:t>
            </a:r>
            <a:endParaRPr lang="zh-TW" altLang="en-US" sz="1200" dirty="0"/>
          </a:p>
        </p:txBody>
      </p:sp>
    </p:spTree>
    <p:custDataLst>
      <p:tags r:id="rId1"/>
    </p:custDataLst>
    <p:extLst>
      <p:ext uri="{BB962C8B-B14F-4D97-AF65-F5344CB8AC3E}">
        <p14:creationId xmlns:p14="http://schemas.microsoft.com/office/powerpoint/2010/main" val="1976125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bg1">
                <a:lumMod val="95000"/>
              </a:schemeClr>
            </a:gs>
            <a:gs pos="83000">
              <a:schemeClr val="bg1">
                <a:lumMod val="85000"/>
              </a:schemeClr>
            </a:gs>
            <a:gs pos="100000">
              <a:schemeClr val="bg1">
                <a:lumMod val="75000"/>
              </a:schemeClr>
            </a:gs>
          </a:gsLst>
          <a:lin ang="5400000" scaled="1"/>
        </a:gra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文字方塊 6">
            <a:extLst>
              <a:ext uri="{FF2B5EF4-FFF2-40B4-BE49-F238E27FC236}">
                <a16:creationId xmlns:a16="http://schemas.microsoft.com/office/drawing/2014/main" id="{02DAC171-DDE2-3167-0E72-19FB39790A10}"/>
              </a:ext>
            </a:extLst>
          </p:cNvPr>
          <p:cNvSpPr txBox="1"/>
          <p:nvPr/>
        </p:nvSpPr>
        <p:spPr>
          <a:xfrm>
            <a:off x="35868" y="6463565"/>
            <a:ext cx="2539535" cy="369332"/>
          </a:xfrm>
          <a:prstGeom prst="rect">
            <a:avLst/>
          </a:prstGeom>
          <a:noFill/>
        </p:spPr>
        <p:txBody>
          <a:bodyPr wrap="square">
            <a:spAutoFit/>
          </a:bodyPr>
          <a:lstStyle/>
          <a:p>
            <a:r>
              <a:rPr lang="zh-TW" altLang="en-US" sz="900" dirty="0"/>
              <a:t>圖片引自</a:t>
            </a:r>
            <a:r>
              <a:rPr lang="en-US" altLang="zh-TW" sz="900" dirty="0">
                <a:hlinkClick r:id="rId5"/>
              </a:rPr>
              <a:t>https://enteurbano.com/galeria-4-ugur/</a:t>
            </a:r>
            <a:endParaRPr lang="en-US" altLang="zh-TW" sz="900" dirty="0"/>
          </a:p>
          <a:p>
            <a:r>
              <a:rPr lang="en-US" altLang="zh-TW" sz="900" dirty="0">
                <a:hlinkClick r:id="rId6"/>
              </a:rPr>
              <a:t>https://www.instagram.com/ugurgallen/?hl=zh-tw</a:t>
            </a:r>
            <a:endParaRPr lang="zh-TW" altLang="en-US" sz="900" dirty="0"/>
          </a:p>
        </p:txBody>
      </p:sp>
      <p:sp>
        <p:nvSpPr>
          <p:cNvPr id="5" name="文字方塊 4">
            <a:extLst>
              <a:ext uri="{FF2B5EF4-FFF2-40B4-BE49-F238E27FC236}">
                <a16:creationId xmlns:a16="http://schemas.microsoft.com/office/drawing/2014/main" id="{94EFDDC1-9EF1-9DFC-7558-E6F6201FD75D}"/>
              </a:ext>
            </a:extLst>
          </p:cNvPr>
          <p:cNvSpPr txBox="1"/>
          <p:nvPr/>
        </p:nvSpPr>
        <p:spPr>
          <a:xfrm>
            <a:off x="871608" y="5669022"/>
            <a:ext cx="1343271" cy="769441"/>
          </a:xfrm>
          <a:prstGeom prst="rect">
            <a:avLst/>
          </a:prstGeom>
          <a:noFill/>
        </p:spPr>
        <p:txBody>
          <a:bodyPr wrap="square" rtlCol="0">
            <a:spAutoFit/>
          </a:bodyPr>
          <a:lstStyle/>
          <a:p>
            <a:r>
              <a:rPr lang="zh-TW" altLang="en-US" sz="4400" b="1" dirty="0"/>
              <a:t>和平</a:t>
            </a:r>
            <a:endParaRPr lang="en-US" sz="4400" b="1" dirty="0"/>
          </a:p>
        </p:txBody>
      </p:sp>
      <p:sp>
        <p:nvSpPr>
          <p:cNvPr id="6" name="文字方塊 5">
            <a:extLst>
              <a:ext uri="{FF2B5EF4-FFF2-40B4-BE49-F238E27FC236}">
                <a16:creationId xmlns:a16="http://schemas.microsoft.com/office/drawing/2014/main" id="{CF54A429-B7E6-7446-7C32-AD28C699DA10}"/>
              </a:ext>
            </a:extLst>
          </p:cNvPr>
          <p:cNvSpPr txBox="1"/>
          <p:nvPr/>
        </p:nvSpPr>
        <p:spPr>
          <a:xfrm>
            <a:off x="9862190" y="5630327"/>
            <a:ext cx="1343271" cy="769441"/>
          </a:xfrm>
          <a:prstGeom prst="rect">
            <a:avLst/>
          </a:prstGeom>
          <a:noFill/>
        </p:spPr>
        <p:txBody>
          <a:bodyPr wrap="square" rtlCol="0">
            <a:spAutoFit/>
          </a:bodyPr>
          <a:lstStyle/>
          <a:p>
            <a:r>
              <a:rPr lang="zh-TW" altLang="en-US" sz="4400" b="1" dirty="0"/>
              <a:t>戰爭</a:t>
            </a:r>
            <a:endParaRPr lang="en-US" sz="4400" b="1" dirty="0"/>
          </a:p>
        </p:txBody>
      </p:sp>
      <p:pic>
        <p:nvPicPr>
          <p:cNvPr id="2" name="圖片 1">
            <a:extLst>
              <a:ext uri="{FF2B5EF4-FFF2-40B4-BE49-F238E27FC236}">
                <a16:creationId xmlns:a16="http://schemas.microsoft.com/office/drawing/2014/main" id="{EEC63261-D666-CF2F-065A-9B0FC05D47C5}"/>
              </a:ext>
            </a:extLst>
          </p:cNvPr>
          <p:cNvPicPr>
            <a:picLocks noChangeAspect="1"/>
          </p:cNvPicPr>
          <p:nvPr/>
        </p:nvPicPr>
        <p:blipFill>
          <a:blip r:embed="rId7"/>
          <a:stretch>
            <a:fillRect/>
          </a:stretch>
        </p:blipFill>
        <p:spPr>
          <a:xfrm>
            <a:off x="2508645" y="0"/>
            <a:ext cx="7174710" cy="6858000"/>
          </a:xfrm>
          <a:prstGeom prst="rect">
            <a:avLst/>
          </a:prstGeom>
        </p:spPr>
      </p:pic>
      <p:sp>
        <p:nvSpPr>
          <p:cNvPr id="4" name="標題 3">
            <a:extLst>
              <a:ext uri="{FF2B5EF4-FFF2-40B4-BE49-F238E27FC236}">
                <a16:creationId xmlns:a16="http://schemas.microsoft.com/office/drawing/2014/main" id="{E96EB139-3417-357C-069D-AC0F88E0670C}"/>
              </a:ext>
            </a:extLst>
          </p:cNvPr>
          <p:cNvSpPr>
            <a:spLocks noGrp="1"/>
          </p:cNvSpPr>
          <p:nvPr>
            <p:ph type="title"/>
          </p:nvPr>
        </p:nvSpPr>
        <p:spPr>
          <a:xfrm>
            <a:off x="2527892" y="-227784"/>
            <a:ext cx="7497851" cy="1624520"/>
          </a:xfrm>
        </p:spPr>
        <p:txBody>
          <a:bodyPr anchor="ctr">
            <a:normAutofit/>
          </a:bodyPr>
          <a:lstStyle/>
          <a:p>
            <a:r>
              <a:rPr lang="zh-TW" altLang="en-US" b="1" u="sng" dirty="0">
                <a:solidFill>
                  <a:schemeClr val="bg1"/>
                </a:solidFill>
              </a:rPr>
              <a:t>臺灣</a:t>
            </a:r>
            <a:r>
              <a:rPr lang="zh-TW" altLang="en-US" b="1" dirty="0">
                <a:solidFill>
                  <a:schemeClr val="bg1"/>
                </a:solidFill>
              </a:rPr>
              <a:t>的天空，右邊還是左邊？</a:t>
            </a:r>
            <a:endParaRPr lang="zh-TW" altLang="en-US" dirty="0">
              <a:solidFill>
                <a:schemeClr val="bg1"/>
              </a:solidFill>
            </a:endParaRPr>
          </a:p>
        </p:txBody>
      </p:sp>
    </p:spTree>
    <p:custDataLst>
      <p:tags r:id="rId1"/>
    </p:custDataLst>
    <p:extLst>
      <p:ext uri="{BB962C8B-B14F-4D97-AF65-F5344CB8AC3E}">
        <p14:creationId xmlns:p14="http://schemas.microsoft.com/office/powerpoint/2010/main" val="3390594384"/>
      </p:ext>
    </p:extLst>
  </p:cSld>
  <p:clrMapOvr>
    <a:masterClrMapping/>
  </p:clrMapOvr>
  <mc:AlternateContent xmlns:mc="http://schemas.openxmlformats.org/markup-compatibility/2006" xmlns:p14="http://schemas.microsoft.com/office/powerpoint/2010/main">
    <mc:Choice Requires="p14">
      <p:transition spd="med" advClick="0">
        <p14:flash/>
        <p:sndAc>
          <p:stSnd>
            <p:snd r:embed="rId4" name="bomb.wav"/>
          </p:stSnd>
        </p:sndAc>
      </p:transition>
    </mc:Choice>
    <mc:Fallback xmlns="">
      <p:transition spd="med" advClick="0">
        <p:fade/>
        <p:sndAc>
          <p:stSnd>
            <p:snd r:embed="rId8" name="bomb.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40AEA64-1587-062B-DCEE-7E0B9DDD2B26}"/>
              </a:ext>
            </a:extLst>
          </p:cNvPr>
          <p:cNvSpPr>
            <a:spLocks noGrp="1"/>
          </p:cNvSpPr>
          <p:nvPr>
            <p:ph type="title"/>
          </p:nvPr>
        </p:nvSpPr>
        <p:spPr>
          <a:xfrm>
            <a:off x="838200" y="2143193"/>
            <a:ext cx="10515600" cy="2137259"/>
          </a:xfrm>
          <a:solidFill>
            <a:schemeClr val="accent5">
              <a:lumMod val="20000"/>
              <a:lumOff val="80000"/>
            </a:schemeClr>
          </a:solidFill>
        </p:spPr>
        <p:txBody>
          <a:bodyPr>
            <a:noAutofit/>
          </a:bodyPr>
          <a:lstStyle/>
          <a:p>
            <a:pPr algn="ctr">
              <a:lnSpc>
                <a:spcPct val="100000"/>
              </a:lnSpc>
            </a:pPr>
            <a:r>
              <a:rPr lang="zh-TW" altLang="en-US" sz="6000" b="1" dirty="0">
                <a:solidFill>
                  <a:srgbClr val="0070C0"/>
                </a:solidFill>
                <a:effectLst>
                  <a:outerShdw blurRad="38100" dist="38100" dir="2700000" algn="tl">
                    <a:srgbClr val="000000">
                      <a:alpha val="43137"/>
                    </a:srgbClr>
                  </a:outerShdw>
                </a:effectLst>
              </a:rPr>
              <a:t>和平，</a:t>
            </a:r>
            <a:br>
              <a:rPr lang="en-US" altLang="zh-TW" sz="6000" b="1" dirty="0"/>
            </a:br>
            <a:r>
              <a:rPr lang="zh-TW" altLang="en-US" sz="6000" b="1" dirty="0">
                <a:solidFill>
                  <a:srgbClr val="FFC000"/>
                </a:solidFill>
                <a:effectLst>
                  <a:outerShdw blurRad="38100" dist="38100" dir="2700000" algn="tl">
                    <a:srgbClr val="000000">
                      <a:alpha val="43137"/>
                    </a:srgbClr>
                  </a:outerShdw>
                </a:effectLst>
              </a:rPr>
              <a:t>會一直存在嗎？</a:t>
            </a:r>
          </a:p>
        </p:txBody>
      </p:sp>
      <p:pic>
        <p:nvPicPr>
          <p:cNvPr id="3" name="圖片 2">
            <a:extLst>
              <a:ext uri="{FF2B5EF4-FFF2-40B4-BE49-F238E27FC236}">
                <a16:creationId xmlns:a16="http://schemas.microsoft.com/office/drawing/2014/main" id="{EE771CBA-05CD-BAA4-2F89-206178741686}"/>
              </a:ext>
            </a:extLst>
          </p:cNvPr>
          <p:cNvPicPr>
            <a:picLocks noChangeAspect="1"/>
          </p:cNvPicPr>
          <p:nvPr/>
        </p:nvPicPr>
        <p:blipFill>
          <a:blip r:embed="rId4"/>
          <a:stretch>
            <a:fillRect/>
          </a:stretch>
        </p:blipFill>
        <p:spPr>
          <a:xfrm>
            <a:off x="7760447" y="6107769"/>
            <a:ext cx="2293335" cy="881489"/>
          </a:xfrm>
          <a:prstGeom prst="rect">
            <a:avLst/>
          </a:prstGeom>
        </p:spPr>
      </p:pic>
      <p:pic>
        <p:nvPicPr>
          <p:cNvPr id="4" name="圖片 3">
            <a:extLst>
              <a:ext uri="{FF2B5EF4-FFF2-40B4-BE49-F238E27FC236}">
                <a16:creationId xmlns:a16="http://schemas.microsoft.com/office/drawing/2014/main" id="{B8107836-7D09-3BDB-6693-9A715543E7AC}"/>
              </a:ext>
            </a:extLst>
          </p:cNvPr>
          <p:cNvPicPr>
            <a:picLocks noChangeAspect="1"/>
          </p:cNvPicPr>
          <p:nvPr/>
        </p:nvPicPr>
        <p:blipFill>
          <a:blip r:embed="rId4"/>
          <a:stretch>
            <a:fillRect/>
          </a:stretch>
        </p:blipFill>
        <p:spPr>
          <a:xfrm>
            <a:off x="9972556" y="6107770"/>
            <a:ext cx="2293335" cy="881489"/>
          </a:xfrm>
          <a:prstGeom prst="rect">
            <a:avLst/>
          </a:prstGeom>
        </p:spPr>
      </p:pic>
      <p:pic>
        <p:nvPicPr>
          <p:cNvPr id="5" name="圖片 4">
            <a:extLst>
              <a:ext uri="{FF2B5EF4-FFF2-40B4-BE49-F238E27FC236}">
                <a16:creationId xmlns:a16="http://schemas.microsoft.com/office/drawing/2014/main" id="{55069247-D72C-0F19-34F6-326D534379C9}"/>
              </a:ext>
            </a:extLst>
          </p:cNvPr>
          <p:cNvPicPr>
            <a:picLocks noChangeAspect="1"/>
          </p:cNvPicPr>
          <p:nvPr/>
        </p:nvPicPr>
        <p:blipFill>
          <a:blip r:embed="rId4"/>
          <a:stretch>
            <a:fillRect/>
          </a:stretch>
        </p:blipFill>
        <p:spPr>
          <a:xfrm>
            <a:off x="3460116" y="6107768"/>
            <a:ext cx="2293335" cy="881489"/>
          </a:xfrm>
          <a:prstGeom prst="rect">
            <a:avLst/>
          </a:prstGeom>
        </p:spPr>
      </p:pic>
      <p:pic>
        <p:nvPicPr>
          <p:cNvPr id="6" name="圖片 5">
            <a:extLst>
              <a:ext uri="{FF2B5EF4-FFF2-40B4-BE49-F238E27FC236}">
                <a16:creationId xmlns:a16="http://schemas.microsoft.com/office/drawing/2014/main" id="{57157B31-1583-319D-2BA6-C43CF481BFCA}"/>
              </a:ext>
            </a:extLst>
          </p:cNvPr>
          <p:cNvPicPr>
            <a:picLocks noChangeAspect="1"/>
          </p:cNvPicPr>
          <p:nvPr/>
        </p:nvPicPr>
        <p:blipFill>
          <a:blip r:embed="rId4"/>
          <a:stretch>
            <a:fillRect/>
          </a:stretch>
        </p:blipFill>
        <p:spPr>
          <a:xfrm>
            <a:off x="5672225" y="6107769"/>
            <a:ext cx="2293335" cy="881489"/>
          </a:xfrm>
          <a:prstGeom prst="rect">
            <a:avLst/>
          </a:prstGeom>
        </p:spPr>
      </p:pic>
      <p:pic>
        <p:nvPicPr>
          <p:cNvPr id="15" name="Picture 2" descr="■">
            <a:extLst>
              <a:ext uri="{FF2B5EF4-FFF2-40B4-BE49-F238E27FC236}">
                <a16:creationId xmlns:a16="http://schemas.microsoft.com/office/drawing/2014/main" id="{855177C0-F875-786D-9F16-C0ADA8C9BD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59385">
            <a:off x="11285700" y="5548790"/>
            <a:ext cx="533564" cy="533564"/>
          </a:xfrm>
          <a:prstGeom prst="rect">
            <a:avLst/>
          </a:prstGeom>
          <a:noFill/>
          <a:extLst>
            <a:ext uri="{909E8E84-426E-40DD-AFC4-6F175D3DCCD1}">
              <a14:hiddenFill xmlns:a14="http://schemas.microsoft.com/office/drawing/2010/main">
                <a:solidFill>
                  <a:srgbClr val="FFFFFF"/>
                </a:solidFill>
              </a14:hiddenFill>
            </a:ext>
          </a:extLst>
        </p:spPr>
      </p:pic>
      <p:pic>
        <p:nvPicPr>
          <p:cNvPr id="16" name="圖片 15">
            <a:extLst>
              <a:ext uri="{FF2B5EF4-FFF2-40B4-BE49-F238E27FC236}">
                <a16:creationId xmlns:a16="http://schemas.microsoft.com/office/drawing/2014/main" id="{FBD5536C-232C-059F-B898-C70D9B631CB8}"/>
              </a:ext>
            </a:extLst>
          </p:cNvPr>
          <p:cNvPicPr>
            <a:picLocks noChangeAspect="1"/>
          </p:cNvPicPr>
          <p:nvPr/>
        </p:nvPicPr>
        <p:blipFill>
          <a:blip r:embed="rId6"/>
          <a:stretch>
            <a:fillRect/>
          </a:stretch>
        </p:blipFill>
        <p:spPr>
          <a:xfrm>
            <a:off x="10102833" y="5643128"/>
            <a:ext cx="597460" cy="1188823"/>
          </a:xfrm>
          <a:prstGeom prst="rect">
            <a:avLst/>
          </a:prstGeom>
        </p:spPr>
      </p:pic>
      <p:pic>
        <p:nvPicPr>
          <p:cNvPr id="17" name="Picture 6" descr="夏のイラスト「向日葵」">
            <a:extLst>
              <a:ext uri="{FF2B5EF4-FFF2-40B4-BE49-F238E27FC236}">
                <a16:creationId xmlns:a16="http://schemas.microsoft.com/office/drawing/2014/main" id="{EA3E2235-8AC6-AAB7-2CE9-CAADE635F3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51790" y="5524350"/>
            <a:ext cx="792622" cy="99700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夏のイラスト「向日葵」">
            <a:extLst>
              <a:ext uri="{FF2B5EF4-FFF2-40B4-BE49-F238E27FC236}">
                <a16:creationId xmlns:a16="http://schemas.microsoft.com/office/drawing/2014/main" id="{63B25D39-B679-1894-16F1-36824F561B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00044" y="5892072"/>
            <a:ext cx="647658" cy="814664"/>
          </a:xfrm>
          <a:prstGeom prst="rect">
            <a:avLst/>
          </a:prstGeom>
          <a:noFill/>
          <a:extLst>
            <a:ext uri="{909E8E84-426E-40DD-AFC4-6F175D3DCCD1}">
              <a14:hiddenFill xmlns:a14="http://schemas.microsoft.com/office/drawing/2010/main">
                <a:solidFill>
                  <a:srgbClr val="FFFFFF"/>
                </a:solidFill>
              </a14:hiddenFill>
            </a:ext>
          </a:extLst>
        </p:spPr>
      </p:pic>
      <p:pic>
        <p:nvPicPr>
          <p:cNvPr id="19" name="圖片 18">
            <a:extLst>
              <a:ext uri="{FF2B5EF4-FFF2-40B4-BE49-F238E27FC236}">
                <a16:creationId xmlns:a16="http://schemas.microsoft.com/office/drawing/2014/main" id="{7D83A466-F382-65D6-5630-C11758471991}"/>
              </a:ext>
            </a:extLst>
          </p:cNvPr>
          <p:cNvPicPr>
            <a:picLocks noChangeAspect="1"/>
          </p:cNvPicPr>
          <p:nvPr/>
        </p:nvPicPr>
        <p:blipFill>
          <a:blip r:embed="rId6"/>
          <a:stretch>
            <a:fillRect/>
          </a:stretch>
        </p:blipFill>
        <p:spPr>
          <a:xfrm>
            <a:off x="9561123" y="5378939"/>
            <a:ext cx="597460" cy="1188823"/>
          </a:xfrm>
          <a:prstGeom prst="rect">
            <a:avLst/>
          </a:prstGeom>
        </p:spPr>
      </p:pic>
      <p:pic>
        <p:nvPicPr>
          <p:cNvPr id="20" name="Picture 6" descr="夏のイラスト「向日葵」">
            <a:extLst>
              <a:ext uri="{FF2B5EF4-FFF2-40B4-BE49-F238E27FC236}">
                <a16:creationId xmlns:a16="http://schemas.microsoft.com/office/drawing/2014/main" id="{C6806B02-FCF5-A593-DFC7-8412F5EC12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96859" y="6030727"/>
            <a:ext cx="520690" cy="654956"/>
          </a:xfrm>
          <a:prstGeom prst="rect">
            <a:avLst/>
          </a:prstGeom>
          <a:noFill/>
          <a:extLst>
            <a:ext uri="{909E8E84-426E-40DD-AFC4-6F175D3DCCD1}">
              <a14:hiddenFill xmlns:a14="http://schemas.microsoft.com/office/drawing/2010/main">
                <a:solidFill>
                  <a:srgbClr val="FFFFFF"/>
                </a:solidFill>
              </a14:hiddenFill>
            </a:ext>
          </a:extLst>
        </p:spPr>
      </p:pic>
      <p:pic>
        <p:nvPicPr>
          <p:cNvPr id="21" name="圖片 20">
            <a:extLst>
              <a:ext uri="{FF2B5EF4-FFF2-40B4-BE49-F238E27FC236}">
                <a16:creationId xmlns:a16="http://schemas.microsoft.com/office/drawing/2014/main" id="{3A159573-AB4A-7C49-1B8B-ABC7CEB2CF9B}"/>
              </a:ext>
            </a:extLst>
          </p:cNvPr>
          <p:cNvPicPr>
            <a:picLocks noChangeAspect="1"/>
          </p:cNvPicPr>
          <p:nvPr/>
        </p:nvPicPr>
        <p:blipFill>
          <a:blip r:embed="rId6"/>
          <a:stretch>
            <a:fillRect/>
          </a:stretch>
        </p:blipFill>
        <p:spPr>
          <a:xfrm flipH="1">
            <a:off x="8782996" y="5643127"/>
            <a:ext cx="597460" cy="1188823"/>
          </a:xfrm>
          <a:prstGeom prst="rect">
            <a:avLst/>
          </a:prstGeom>
        </p:spPr>
      </p:pic>
      <p:pic>
        <p:nvPicPr>
          <p:cNvPr id="22" name="圖片 21">
            <a:extLst>
              <a:ext uri="{FF2B5EF4-FFF2-40B4-BE49-F238E27FC236}">
                <a16:creationId xmlns:a16="http://schemas.microsoft.com/office/drawing/2014/main" id="{ACF8007E-883E-DD20-AC12-EBABD3424800}"/>
              </a:ext>
            </a:extLst>
          </p:cNvPr>
          <p:cNvPicPr>
            <a:picLocks noChangeAspect="1"/>
          </p:cNvPicPr>
          <p:nvPr/>
        </p:nvPicPr>
        <p:blipFill>
          <a:blip r:embed="rId6"/>
          <a:stretch>
            <a:fillRect/>
          </a:stretch>
        </p:blipFill>
        <p:spPr>
          <a:xfrm flipH="1">
            <a:off x="11179690" y="5966086"/>
            <a:ext cx="338458" cy="673460"/>
          </a:xfrm>
          <a:prstGeom prst="rect">
            <a:avLst/>
          </a:prstGeom>
        </p:spPr>
      </p:pic>
      <p:grpSp>
        <p:nvGrpSpPr>
          <p:cNvPr id="7" name="群組 6">
            <a:extLst>
              <a:ext uri="{FF2B5EF4-FFF2-40B4-BE49-F238E27FC236}">
                <a16:creationId xmlns:a16="http://schemas.microsoft.com/office/drawing/2014/main" id="{7882BF3B-880F-E13D-A7CD-A615B8CA1B80}"/>
              </a:ext>
            </a:extLst>
          </p:cNvPr>
          <p:cNvGrpSpPr/>
          <p:nvPr/>
        </p:nvGrpSpPr>
        <p:grpSpPr>
          <a:xfrm>
            <a:off x="91440" y="91225"/>
            <a:ext cx="12192000" cy="1717355"/>
            <a:chOff x="152400" y="91225"/>
            <a:chExt cx="12192000" cy="1717355"/>
          </a:xfrm>
        </p:grpSpPr>
        <p:pic>
          <p:nvPicPr>
            <p:cNvPr id="8" name="圖片 7">
              <a:extLst>
                <a:ext uri="{FF2B5EF4-FFF2-40B4-BE49-F238E27FC236}">
                  <a16:creationId xmlns:a16="http://schemas.microsoft.com/office/drawing/2014/main" id="{19C6AF20-09C8-220F-C8F1-07DF89C2DDE8}"/>
                </a:ext>
              </a:extLst>
            </p:cNvPr>
            <p:cNvPicPr>
              <a:picLocks noChangeAspect="1"/>
            </p:cNvPicPr>
            <p:nvPr/>
          </p:nvPicPr>
          <p:blipFill>
            <a:blip r:embed="rId8"/>
            <a:stretch>
              <a:fillRect/>
            </a:stretch>
          </p:blipFill>
          <p:spPr>
            <a:xfrm>
              <a:off x="152400" y="91225"/>
              <a:ext cx="12192000" cy="1717355"/>
            </a:xfrm>
            <a:prstGeom prst="rect">
              <a:avLst/>
            </a:prstGeom>
          </p:spPr>
        </p:pic>
        <p:grpSp>
          <p:nvGrpSpPr>
            <p:cNvPr id="9" name="群組 8">
              <a:extLst>
                <a:ext uri="{FF2B5EF4-FFF2-40B4-BE49-F238E27FC236}">
                  <a16:creationId xmlns:a16="http://schemas.microsoft.com/office/drawing/2014/main" id="{BCF7AEEA-68E4-67A8-AB49-5CF063B16ACC}"/>
                </a:ext>
              </a:extLst>
            </p:cNvPr>
            <p:cNvGrpSpPr/>
            <p:nvPr/>
          </p:nvGrpSpPr>
          <p:grpSpPr>
            <a:xfrm>
              <a:off x="9940629" y="187056"/>
              <a:ext cx="1932714" cy="1486406"/>
              <a:chOff x="9432590" y="68255"/>
              <a:chExt cx="2229294" cy="1714500"/>
            </a:xfrm>
          </p:grpSpPr>
          <p:pic>
            <p:nvPicPr>
              <p:cNvPr id="10" name="Picture 2" descr="飛んでいる白い鳩の群れのイラスト">
                <a:extLst>
                  <a:ext uri="{FF2B5EF4-FFF2-40B4-BE49-F238E27FC236}">
                    <a16:creationId xmlns:a16="http://schemas.microsoft.com/office/drawing/2014/main" id="{3E1F0562-227B-9164-F430-374BC236DB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47384" y="68255"/>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オリーブの枝をくわえた鳩のイラスト">
                <a:extLst>
                  <a:ext uri="{FF2B5EF4-FFF2-40B4-BE49-F238E27FC236}">
                    <a16:creationId xmlns:a16="http://schemas.microsoft.com/office/drawing/2014/main" id="{6402B5C6-A62F-824F-FAC4-11ED4A4D257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90388">
                <a:off x="9432590" y="133168"/>
                <a:ext cx="556834" cy="580035"/>
              </a:xfrm>
              <a:prstGeom prst="rect">
                <a:avLst/>
              </a:prstGeom>
              <a:noFill/>
              <a:extLst>
                <a:ext uri="{909E8E84-426E-40DD-AFC4-6F175D3DCCD1}">
                  <a14:hiddenFill xmlns:a14="http://schemas.microsoft.com/office/drawing/2010/main">
                    <a:solidFill>
                      <a:srgbClr val="FFFFFF"/>
                    </a:solidFill>
                  </a14:hiddenFill>
                </a:ext>
              </a:extLst>
            </p:spPr>
          </p:pic>
        </p:grpSp>
      </p:grpSp>
    </p:spTree>
    <p:custDataLst>
      <p:tags r:id="rId1"/>
    </p:custDataLst>
    <p:extLst>
      <p:ext uri="{BB962C8B-B14F-4D97-AF65-F5344CB8AC3E}">
        <p14:creationId xmlns:p14="http://schemas.microsoft.com/office/powerpoint/2010/main" val="15871716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MA" val="2.1"/>
</p:tagLst>
</file>

<file path=ppt/tags/tag10.xml><?xml version="1.0" encoding="utf-8"?>
<p:tagLst xmlns:a="http://schemas.openxmlformats.org/drawingml/2006/main" xmlns:r="http://schemas.openxmlformats.org/officeDocument/2006/relationships" xmlns:p="http://schemas.openxmlformats.org/presentationml/2006/main">
  <p:tag name="AMA" val="2.1"/>
</p:tagLst>
</file>

<file path=ppt/tags/tag11.xml><?xml version="1.0" encoding="utf-8"?>
<p:tagLst xmlns:a="http://schemas.openxmlformats.org/drawingml/2006/main" xmlns:r="http://schemas.openxmlformats.org/officeDocument/2006/relationships" xmlns:p="http://schemas.openxmlformats.org/presentationml/2006/main">
  <p:tag name="AMA" val="2.1"/>
</p:tagLst>
</file>

<file path=ppt/tags/tag12.xml><?xml version="1.0" encoding="utf-8"?>
<p:tagLst xmlns:a="http://schemas.openxmlformats.org/drawingml/2006/main" xmlns:r="http://schemas.openxmlformats.org/officeDocument/2006/relationships" xmlns:p="http://schemas.openxmlformats.org/presentationml/2006/main">
  <p:tag name="AMA" val="2.1"/>
</p:tagLst>
</file>

<file path=ppt/tags/tag13.xml><?xml version="1.0" encoding="utf-8"?>
<p:tagLst xmlns:a="http://schemas.openxmlformats.org/drawingml/2006/main" xmlns:r="http://schemas.openxmlformats.org/officeDocument/2006/relationships" xmlns:p="http://schemas.openxmlformats.org/presentationml/2006/main">
  <p:tag name="AMA" val="2.1"/>
</p:tagLst>
</file>

<file path=ppt/tags/tag14.xml><?xml version="1.0" encoding="utf-8"?>
<p:tagLst xmlns:a="http://schemas.openxmlformats.org/drawingml/2006/main" xmlns:r="http://schemas.openxmlformats.org/officeDocument/2006/relationships" xmlns:p="http://schemas.openxmlformats.org/presentationml/2006/main">
  <p:tag name="AMA" val="2.1"/>
</p:tagLst>
</file>

<file path=ppt/tags/tag15.xml><?xml version="1.0" encoding="utf-8"?>
<p:tagLst xmlns:a="http://schemas.openxmlformats.org/drawingml/2006/main" xmlns:r="http://schemas.openxmlformats.org/officeDocument/2006/relationships" xmlns:p="http://schemas.openxmlformats.org/presentationml/2006/main">
  <p:tag name="AMA" val="2.1"/>
</p:tagLst>
</file>

<file path=ppt/tags/tag16.xml><?xml version="1.0" encoding="utf-8"?>
<p:tagLst xmlns:a="http://schemas.openxmlformats.org/drawingml/2006/main" xmlns:r="http://schemas.openxmlformats.org/officeDocument/2006/relationships" xmlns:p="http://schemas.openxmlformats.org/presentationml/2006/main">
  <p:tag name="AMA" val="2.1"/>
</p:tagLst>
</file>

<file path=ppt/tags/tag17.xml><?xml version="1.0" encoding="utf-8"?>
<p:tagLst xmlns:a="http://schemas.openxmlformats.org/drawingml/2006/main" xmlns:r="http://schemas.openxmlformats.org/officeDocument/2006/relationships" xmlns:p="http://schemas.openxmlformats.org/presentationml/2006/main">
  <p:tag name="AMA" val="2.1"/>
</p:tagLst>
</file>

<file path=ppt/tags/tag18.xml><?xml version="1.0" encoding="utf-8"?>
<p:tagLst xmlns:a="http://schemas.openxmlformats.org/drawingml/2006/main" xmlns:r="http://schemas.openxmlformats.org/officeDocument/2006/relationships" xmlns:p="http://schemas.openxmlformats.org/presentationml/2006/main">
  <p:tag name="AMA" val="2.1"/>
</p:tagLst>
</file>

<file path=ppt/tags/tag19.xml><?xml version="1.0" encoding="utf-8"?>
<p:tagLst xmlns:a="http://schemas.openxmlformats.org/drawingml/2006/main" xmlns:r="http://schemas.openxmlformats.org/officeDocument/2006/relationships" xmlns:p="http://schemas.openxmlformats.org/presentationml/2006/main">
  <p:tag name="AMA" val="2.1"/>
</p:tagLst>
</file>

<file path=ppt/tags/tag2.xml><?xml version="1.0" encoding="utf-8"?>
<p:tagLst xmlns:a="http://schemas.openxmlformats.org/drawingml/2006/main" xmlns:r="http://schemas.openxmlformats.org/officeDocument/2006/relationships" xmlns:p="http://schemas.openxmlformats.org/presentationml/2006/main">
  <p:tag name="AMA" val="2.1"/>
</p:tagLst>
</file>

<file path=ppt/tags/tag20.xml><?xml version="1.0" encoding="utf-8"?>
<p:tagLst xmlns:a="http://schemas.openxmlformats.org/drawingml/2006/main" xmlns:r="http://schemas.openxmlformats.org/officeDocument/2006/relationships" xmlns:p="http://schemas.openxmlformats.org/presentationml/2006/main">
  <p:tag name="AMA" val="2.1"/>
</p:tagLst>
</file>

<file path=ppt/tags/tag21.xml><?xml version="1.0" encoding="utf-8"?>
<p:tagLst xmlns:a="http://schemas.openxmlformats.org/drawingml/2006/main" xmlns:r="http://schemas.openxmlformats.org/officeDocument/2006/relationships" xmlns:p="http://schemas.openxmlformats.org/presentationml/2006/main">
  <p:tag name="AMA" val="2.1"/>
</p:tagLst>
</file>

<file path=ppt/tags/tag22.xml><?xml version="1.0" encoding="utf-8"?>
<p:tagLst xmlns:a="http://schemas.openxmlformats.org/drawingml/2006/main" xmlns:r="http://schemas.openxmlformats.org/officeDocument/2006/relationships" xmlns:p="http://schemas.openxmlformats.org/presentationml/2006/main">
  <p:tag name="AMA" val="2.1"/>
</p:tagLst>
</file>

<file path=ppt/tags/tag23.xml><?xml version="1.0" encoding="utf-8"?>
<p:tagLst xmlns:a="http://schemas.openxmlformats.org/drawingml/2006/main" xmlns:r="http://schemas.openxmlformats.org/officeDocument/2006/relationships" xmlns:p="http://schemas.openxmlformats.org/presentationml/2006/main">
  <p:tag name="AMA" val="2.1"/>
</p:tagLst>
</file>

<file path=ppt/tags/tag24.xml><?xml version="1.0" encoding="utf-8"?>
<p:tagLst xmlns:a="http://schemas.openxmlformats.org/drawingml/2006/main" xmlns:r="http://schemas.openxmlformats.org/officeDocument/2006/relationships" xmlns:p="http://schemas.openxmlformats.org/presentationml/2006/main">
  <p:tag name="AMA" val="2.1"/>
</p:tagLst>
</file>

<file path=ppt/tags/tag25.xml><?xml version="1.0" encoding="utf-8"?>
<p:tagLst xmlns:a="http://schemas.openxmlformats.org/drawingml/2006/main" xmlns:r="http://schemas.openxmlformats.org/officeDocument/2006/relationships" xmlns:p="http://schemas.openxmlformats.org/presentationml/2006/main">
  <p:tag name="AMA" val="2.1"/>
</p:tagLst>
</file>

<file path=ppt/tags/tag26.xml><?xml version="1.0" encoding="utf-8"?>
<p:tagLst xmlns:a="http://schemas.openxmlformats.org/drawingml/2006/main" xmlns:r="http://schemas.openxmlformats.org/officeDocument/2006/relationships" xmlns:p="http://schemas.openxmlformats.org/presentationml/2006/main">
  <p:tag name="AMA" val="2.1"/>
</p:tagLst>
</file>

<file path=ppt/tags/tag27.xml><?xml version="1.0" encoding="utf-8"?>
<p:tagLst xmlns:a="http://schemas.openxmlformats.org/drawingml/2006/main" xmlns:r="http://schemas.openxmlformats.org/officeDocument/2006/relationships" xmlns:p="http://schemas.openxmlformats.org/presentationml/2006/main">
  <p:tag name="AMA" val="2.1"/>
</p:tagLst>
</file>

<file path=ppt/tags/tag28.xml><?xml version="1.0" encoding="utf-8"?>
<p:tagLst xmlns:a="http://schemas.openxmlformats.org/drawingml/2006/main" xmlns:r="http://schemas.openxmlformats.org/officeDocument/2006/relationships" xmlns:p="http://schemas.openxmlformats.org/presentationml/2006/main">
  <p:tag name="AMA" val="2.1"/>
</p:tagLst>
</file>

<file path=ppt/tags/tag29.xml><?xml version="1.0" encoding="utf-8"?>
<p:tagLst xmlns:a="http://schemas.openxmlformats.org/drawingml/2006/main" xmlns:r="http://schemas.openxmlformats.org/officeDocument/2006/relationships" xmlns:p="http://schemas.openxmlformats.org/presentationml/2006/main">
  <p:tag name="AMA" val="2.1"/>
</p:tagLst>
</file>

<file path=ppt/tags/tag3.xml><?xml version="1.0" encoding="utf-8"?>
<p:tagLst xmlns:a="http://schemas.openxmlformats.org/drawingml/2006/main" xmlns:r="http://schemas.openxmlformats.org/officeDocument/2006/relationships" xmlns:p="http://schemas.openxmlformats.org/presentationml/2006/main">
  <p:tag name="AMA" val="2.1"/>
</p:tagLst>
</file>

<file path=ppt/tags/tag30.xml><?xml version="1.0" encoding="utf-8"?>
<p:tagLst xmlns:a="http://schemas.openxmlformats.org/drawingml/2006/main" xmlns:r="http://schemas.openxmlformats.org/officeDocument/2006/relationships" xmlns:p="http://schemas.openxmlformats.org/presentationml/2006/main">
  <p:tag name="AMA" val="2.1"/>
</p:tagLst>
</file>

<file path=ppt/tags/tag31.xml><?xml version="1.0" encoding="utf-8"?>
<p:tagLst xmlns:a="http://schemas.openxmlformats.org/drawingml/2006/main" xmlns:r="http://schemas.openxmlformats.org/officeDocument/2006/relationships" xmlns:p="http://schemas.openxmlformats.org/presentationml/2006/main">
  <p:tag name="AMA" val="2.1"/>
</p:tagLst>
</file>

<file path=ppt/tags/tag32.xml><?xml version="1.0" encoding="utf-8"?>
<p:tagLst xmlns:a="http://schemas.openxmlformats.org/drawingml/2006/main" xmlns:r="http://schemas.openxmlformats.org/officeDocument/2006/relationships" xmlns:p="http://schemas.openxmlformats.org/presentationml/2006/main">
  <p:tag name="AMA" val="2.1"/>
</p:tagLst>
</file>

<file path=ppt/tags/tag33.xml><?xml version="1.0" encoding="utf-8"?>
<p:tagLst xmlns:a="http://schemas.openxmlformats.org/drawingml/2006/main" xmlns:r="http://schemas.openxmlformats.org/officeDocument/2006/relationships" xmlns:p="http://schemas.openxmlformats.org/presentationml/2006/main">
  <p:tag name="AMA" val="2.1"/>
</p:tagLst>
</file>

<file path=ppt/tags/tag34.xml><?xml version="1.0" encoding="utf-8"?>
<p:tagLst xmlns:a="http://schemas.openxmlformats.org/drawingml/2006/main" xmlns:r="http://schemas.openxmlformats.org/officeDocument/2006/relationships" xmlns:p="http://schemas.openxmlformats.org/presentationml/2006/main">
  <p:tag name="AMA" val="2.1"/>
</p:tagLst>
</file>

<file path=ppt/tags/tag35.xml><?xml version="1.0" encoding="utf-8"?>
<p:tagLst xmlns:a="http://schemas.openxmlformats.org/drawingml/2006/main" xmlns:r="http://schemas.openxmlformats.org/officeDocument/2006/relationships" xmlns:p="http://schemas.openxmlformats.org/presentationml/2006/main">
  <p:tag name="AMA" val="2.1"/>
</p:tagLst>
</file>

<file path=ppt/tags/tag36.xml><?xml version="1.0" encoding="utf-8"?>
<p:tagLst xmlns:a="http://schemas.openxmlformats.org/drawingml/2006/main" xmlns:r="http://schemas.openxmlformats.org/officeDocument/2006/relationships" xmlns:p="http://schemas.openxmlformats.org/presentationml/2006/main">
  <p:tag name="AMA" val="2.1"/>
</p:tagLst>
</file>

<file path=ppt/tags/tag37.xml><?xml version="1.0" encoding="utf-8"?>
<p:tagLst xmlns:a="http://schemas.openxmlformats.org/drawingml/2006/main" xmlns:r="http://schemas.openxmlformats.org/officeDocument/2006/relationships" xmlns:p="http://schemas.openxmlformats.org/presentationml/2006/main">
  <p:tag name="AMA" val="2.1"/>
</p:tagLst>
</file>

<file path=ppt/tags/tag38.xml><?xml version="1.0" encoding="utf-8"?>
<p:tagLst xmlns:a="http://schemas.openxmlformats.org/drawingml/2006/main" xmlns:r="http://schemas.openxmlformats.org/officeDocument/2006/relationships" xmlns:p="http://schemas.openxmlformats.org/presentationml/2006/main">
  <p:tag name="AMA" val="2.1"/>
</p:tagLst>
</file>

<file path=ppt/tags/tag39.xml><?xml version="1.0" encoding="utf-8"?>
<p:tagLst xmlns:a="http://schemas.openxmlformats.org/drawingml/2006/main" xmlns:r="http://schemas.openxmlformats.org/officeDocument/2006/relationships" xmlns:p="http://schemas.openxmlformats.org/presentationml/2006/main">
  <p:tag name="AMA" val="2.1"/>
</p:tagLst>
</file>

<file path=ppt/tags/tag4.xml><?xml version="1.0" encoding="utf-8"?>
<p:tagLst xmlns:a="http://schemas.openxmlformats.org/drawingml/2006/main" xmlns:r="http://schemas.openxmlformats.org/officeDocument/2006/relationships" xmlns:p="http://schemas.openxmlformats.org/presentationml/2006/main">
  <p:tag name="AMA" val="2.1"/>
</p:tagLst>
</file>

<file path=ppt/tags/tag40.xml><?xml version="1.0" encoding="utf-8"?>
<p:tagLst xmlns:a="http://schemas.openxmlformats.org/drawingml/2006/main" xmlns:r="http://schemas.openxmlformats.org/officeDocument/2006/relationships" xmlns:p="http://schemas.openxmlformats.org/presentationml/2006/main">
  <p:tag name="AMA" val="2.1"/>
</p:tagLst>
</file>

<file path=ppt/tags/tag41.xml><?xml version="1.0" encoding="utf-8"?>
<p:tagLst xmlns:a="http://schemas.openxmlformats.org/drawingml/2006/main" xmlns:r="http://schemas.openxmlformats.org/officeDocument/2006/relationships" xmlns:p="http://schemas.openxmlformats.org/presentationml/2006/main">
  <p:tag name="AMA" val="2.1"/>
</p:tagLst>
</file>

<file path=ppt/tags/tag42.xml><?xml version="1.0" encoding="utf-8"?>
<p:tagLst xmlns:a="http://schemas.openxmlformats.org/drawingml/2006/main" xmlns:r="http://schemas.openxmlformats.org/officeDocument/2006/relationships" xmlns:p="http://schemas.openxmlformats.org/presentationml/2006/main">
  <p:tag name="AMA" val="2.1"/>
</p:tagLst>
</file>

<file path=ppt/tags/tag5.xml><?xml version="1.0" encoding="utf-8"?>
<p:tagLst xmlns:a="http://schemas.openxmlformats.org/drawingml/2006/main" xmlns:r="http://schemas.openxmlformats.org/officeDocument/2006/relationships" xmlns:p="http://schemas.openxmlformats.org/presentationml/2006/main">
  <p:tag name="AMA" val="2.1"/>
</p:tagLst>
</file>

<file path=ppt/tags/tag6.xml><?xml version="1.0" encoding="utf-8"?>
<p:tagLst xmlns:a="http://schemas.openxmlformats.org/drawingml/2006/main" xmlns:r="http://schemas.openxmlformats.org/officeDocument/2006/relationships" xmlns:p="http://schemas.openxmlformats.org/presentationml/2006/main">
  <p:tag name="AMA" val="2.1"/>
</p:tagLst>
</file>

<file path=ppt/tags/tag7.xml><?xml version="1.0" encoding="utf-8"?>
<p:tagLst xmlns:a="http://schemas.openxmlformats.org/drawingml/2006/main" xmlns:r="http://schemas.openxmlformats.org/officeDocument/2006/relationships" xmlns:p="http://schemas.openxmlformats.org/presentationml/2006/main">
  <p:tag name="AMA" val="2.1"/>
</p:tagLst>
</file>

<file path=ppt/tags/tag8.xml><?xml version="1.0" encoding="utf-8"?>
<p:tagLst xmlns:a="http://schemas.openxmlformats.org/drawingml/2006/main" xmlns:r="http://schemas.openxmlformats.org/officeDocument/2006/relationships" xmlns:p="http://schemas.openxmlformats.org/presentationml/2006/main">
  <p:tag name="AMA" val="2.1"/>
</p:tagLst>
</file>

<file path=ppt/tags/tag9.xml><?xml version="1.0" encoding="utf-8"?>
<p:tagLst xmlns:a="http://schemas.openxmlformats.org/drawingml/2006/main" xmlns:r="http://schemas.openxmlformats.org/officeDocument/2006/relationships" xmlns:p="http://schemas.openxmlformats.org/presentationml/2006/main">
  <p:tag name="AMA" val="2.1"/>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Rockwell">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頹漬風材質">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16100</TotalTime>
  <Words>6433</Words>
  <Application>Microsoft Office PowerPoint</Application>
  <PresentationFormat>寬螢幕</PresentationFormat>
  <Paragraphs>456</Paragraphs>
  <Slides>42</Slides>
  <Notes>37</Notes>
  <HiddenSlides>0</HiddenSlides>
  <MMClips>0</MMClips>
  <ScaleCrop>false</ScaleCrop>
  <HeadingPairs>
    <vt:vector size="6" baseType="variant">
      <vt:variant>
        <vt:lpstr>使用字型</vt:lpstr>
      </vt:variant>
      <vt:variant>
        <vt:i4>10</vt:i4>
      </vt:variant>
      <vt:variant>
        <vt:lpstr>佈景主題</vt:lpstr>
      </vt:variant>
      <vt:variant>
        <vt:i4>2</vt:i4>
      </vt:variant>
      <vt:variant>
        <vt:lpstr>投影片標題</vt:lpstr>
      </vt:variant>
      <vt:variant>
        <vt:i4>42</vt:i4>
      </vt:variant>
    </vt:vector>
  </HeadingPairs>
  <TitlesOfParts>
    <vt:vector size="54" baseType="lpstr">
      <vt:lpstr>Inter</vt:lpstr>
      <vt:lpstr>Noto Sans TC</vt:lpstr>
      <vt:lpstr>noto serif tc</vt:lpstr>
      <vt:lpstr>Microsoft JhengHei</vt:lpstr>
      <vt:lpstr>Microsoft JhengHei</vt:lpstr>
      <vt:lpstr>Arial</vt:lpstr>
      <vt:lpstr>Calibri</vt:lpstr>
      <vt:lpstr>Rockwell</vt:lpstr>
      <vt:lpstr>Times New Roman</vt:lpstr>
      <vt:lpstr>Tw Cen MT</vt:lpstr>
      <vt:lpstr>Office 佈景主題</vt:lpstr>
      <vt:lpstr>1_Office 佈景主題</vt:lpstr>
      <vt:lpstr>戰爭與人權 ——支持和平，守護人權</vt:lpstr>
      <vt:lpstr>實質內涵</vt:lpstr>
      <vt:lpstr>學習目標</vt:lpstr>
      <vt:lpstr>PowerPoint 簡報</vt:lpstr>
      <vt:lpstr>PowerPoint 簡報</vt:lpstr>
      <vt:lpstr>PowerPoint 簡報</vt:lpstr>
      <vt:lpstr>PowerPoint 簡報</vt:lpstr>
      <vt:lpstr>臺灣的天空，右邊還是左邊？</vt:lpstr>
      <vt:lpstr>和平， 會一直存在嗎？</vt:lpstr>
      <vt:lpstr>PowerPoint 簡報</vt:lpstr>
      <vt:lpstr>如果你是一個住在烏克蘭國中生</vt:lpstr>
      <vt:lpstr>戰爭開始，烏克蘭在戰爭中飽受摧殘</vt:lpstr>
      <vt:lpstr>橋斷了</vt:lpstr>
      <vt:lpstr>聚會的廣場遍地狼藉</vt:lpstr>
      <vt:lpstr>歌劇院、音樂廳和政府辦公室被摧毀無法修復</vt:lpstr>
      <vt:lpstr>戰爭了，日常的一切都發生了變化</vt:lpstr>
      <vt:lpstr>PowerPoint 簡報</vt:lpstr>
      <vt:lpstr>有誰離開？索菲亞的選擇</vt:lpstr>
      <vt:lpstr>有誰留下？安娜的遭遇</vt:lpstr>
      <vt:lpstr>留下還是離開？我們來看看他們的故事</vt:lpstr>
      <vt:lpstr>PowerPoint 簡報</vt:lpstr>
      <vt:lpstr>Q1.主角可能面臨哪些人權侵害？</vt:lpstr>
      <vt:lpstr>Q1.主角可能面臨哪些人權侵害？</vt:lpstr>
      <vt:lpstr>戰爭對人的影響，目前在全世界是很嚴重的事</vt:lpstr>
      <vt:lpstr>戰爭會造成人權的巨大侵害， 保護和平，才能保護人權。</vt:lpstr>
      <vt:lpstr>國際社會如何面對烏克蘭戰爭？</vt:lpstr>
      <vt:lpstr>Q2.文本裡提到國際社會有哪些行動？</vt:lpstr>
      <vt:lpstr>PowerPoint 簡報</vt:lpstr>
      <vt:lpstr>PowerPoint 簡報</vt:lpstr>
      <vt:lpstr>PowerPoint 簡報</vt:lpstr>
      <vt:lpstr>PowerPoint 簡報</vt:lpstr>
      <vt:lpstr>PowerPoint 簡報</vt:lpstr>
      <vt:lpstr>PowerPoint 簡報</vt:lpstr>
      <vt:lpstr>PowerPoint 簡報</vt:lpstr>
      <vt:lpstr>PowerPoint 簡報</vt:lpstr>
      <vt:lpstr>如果你願意， 可以如何聲援烏克蘭？ </vt:lpstr>
      <vt:lpstr>多元方式倡議，表達支持和平，守護人權</vt:lpstr>
      <vt:lpstr>畫一幅畫</vt:lpstr>
      <vt:lpstr>寫一首詩</vt:lpstr>
      <vt:lpstr>PowerPoint 簡報</vt:lpstr>
      <vt:lpstr>聲援烏克蘭的倡議行動</vt:lpstr>
      <vt:lpstr>讓我們一起 支持和平，守護人權！</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學習目標</dc:title>
  <dc:creator>Zoe Chen</dc:creator>
  <cp:lastModifiedBy>Zoe Chen</cp:lastModifiedBy>
  <cp:revision>259</cp:revision>
  <cp:lastPrinted>2023-10-12T06:31:34Z</cp:lastPrinted>
  <dcterms:created xsi:type="dcterms:W3CDTF">2023-07-19T13:28:07Z</dcterms:created>
  <dcterms:modified xsi:type="dcterms:W3CDTF">2023-10-19T03:43:02Z</dcterms:modified>
</cp:coreProperties>
</file>