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heme/themeOverride1.xml" ContentType="application/vnd.openxmlformats-officedocument.themeOverr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Default Extension="emf" ContentType="image/x-emf"/>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notesSlides/notesSlide37.xml" ContentType="application/vnd.openxmlformats-officedocument.presentationml.notesSlide+xml"/>
  <Default Extension="jpeg" ContentType="image/jpeg"/>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diagrams/quickStyle1.xml" ContentType="application/vnd.openxmlformats-officedocument.drawingml.diagramStyl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42"/>
  </p:notesMasterIdLst>
  <p:handoutMasterIdLst>
    <p:handoutMasterId r:id="rId143"/>
  </p:handoutMasterIdLst>
  <p:sldIdLst>
    <p:sldId id="746" r:id="rId2"/>
    <p:sldId id="747" r:id="rId3"/>
    <p:sldId id="700" r:id="rId4"/>
    <p:sldId id="737" r:id="rId5"/>
    <p:sldId id="701" r:id="rId6"/>
    <p:sldId id="702" r:id="rId7"/>
    <p:sldId id="703" r:id="rId8"/>
    <p:sldId id="704" r:id="rId9"/>
    <p:sldId id="705" r:id="rId10"/>
    <p:sldId id="739" r:id="rId11"/>
    <p:sldId id="706" r:id="rId12"/>
    <p:sldId id="738" r:id="rId13"/>
    <p:sldId id="1010" r:id="rId14"/>
    <p:sldId id="1011" r:id="rId15"/>
    <p:sldId id="1016" r:id="rId16"/>
    <p:sldId id="1017" r:id="rId17"/>
    <p:sldId id="1019" r:id="rId18"/>
    <p:sldId id="1021" r:id="rId19"/>
    <p:sldId id="1023" r:id="rId20"/>
    <p:sldId id="1024" r:id="rId21"/>
    <p:sldId id="1025" r:id="rId22"/>
    <p:sldId id="1026" r:id="rId23"/>
    <p:sldId id="1027" r:id="rId24"/>
    <p:sldId id="1028" r:id="rId25"/>
    <p:sldId id="1029" r:id="rId26"/>
    <p:sldId id="1030" r:id="rId27"/>
    <p:sldId id="1031" r:id="rId28"/>
    <p:sldId id="1032" r:id="rId29"/>
    <p:sldId id="1033" r:id="rId30"/>
    <p:sldId id="1034" r:id="rId31"/>
    <p:sldId id="707" r:id="rId32"/>
    <p:sldId id="710" r:id="rId33"/>
    <p:sldId id="711" r:id="rId34"/>
    <p:sldId id="742" r:id="rId35"/>
    <p:sldId id="736" r:id="rId36"/>
    <p:sldId id="714" r:id="rId37"/>
    <p:sldId id="715" r:id="rId38"/>
    <p:sldId id="716" r:id="rId39"/>
    <p:sldId id="717" r:id="rId40"/>
    <p:sldId id="718" r:id="rId41"/>
    <p:sldId id="720" r:id="rId42"/>
    <p:sldId id="721" r:id="rId43"/>
    <p:sldId id="722" r:id="rId44"/>
    <p:sldId id="724" r:id="rId45"/>
    <p:sldId id="726" r:id="rId46"/>
    <p:sldId id="727" r:id="rId47"/>
    <p:sldId id="741" r:id="rId48"/>
    <p:sldId id="728" r:id="rId49"/>
    <p:sldId id="729" r:id="rId50"/>
    <p:sldId id="740" r:id="rId51"/>
    <p:sldId id="730" r:id="rId52"/>
    <p:sldId id="732" r:id="rId53"/>
    <p:sldId id="735" r:id="rId54"/>
    <p:sldId id="745" r:id="rId55"/>
    <p:sldId id="733" r:id="rId56"/>
    <p:sldId id="743" r:id="rId57"/>
    <p:sldId id="744" r:id="rId58"/>
    <p:sldId id="913" r:id="rId59"/>
    <p:sldId id="914" r:id="rId60"/>
    <p:sldId id="1035" r:id="rId61"/>
    <p:sldId id="1036" r:id="rId62"/>
    <p:sldId id="1037" r:id="rId63"/>
    <p:sldId id="1038" r:id="rId64"/>
    <p:sldId id="1039" r:id="rId65"/>
    <p:sldId id="1040" r:id="rId66"/>
    <p:sldId id="1041" r:id="rId67"/>
    <p:sldId id="1042" r:id="rId68"/>
    <p:sldId id="1043" r:id="rId69"/>
    <p:sldId id="1044" r:id="rId70"/>
    <p:sldId id="1045" r:id="rId71"/>
    <p:sldId id="1046" r:id="rId72"/>
    <p:sldId id="1047" r:id="rId73"/>
    <p:sldId id="1048" r:id="rId74"/>
    <p:sldId id="1049" r:id="rId75"/>
    <p:sldId id="1050" r:id="rId76"/>
    <p:sldId id="1051" r:id="rId77"/>
    <p:sldId id="1052" r:id="rId78"/>
    <p:sldId id="1053" r:id="rId79"/>
    <p:sldId id="796" r:id="rId80"/>
    <p:sldId id="797" r:id="rId81"/>
    <p:sldId id="993" r:id="rId82"/>
    <p:sldId id="994" r:id="rId83"/>
    <p:sldId id="800" r:id="rId84"/>
    <p:sldId id="801" r:id="rId85"/>
    <p:sldId id="803" r:id="rId86"/>
    <p:sldId id="805" r:id="rId87"/>
    <p:sldId id="806" r:id="rId88"/>
    <p:sldId id="807" r:id="rId89"/>
    <p:sldId id="808" r:id="rId90"/>
    <p:sldId id="1009" r:id="rId91"/>
    <p:sldId id="1001" r:id="rId92"/>
    <p:sldId id="1002" r:id="rId93"/>
    <p:sldId id="1003" r:id="rId94"/>
    <p:sldId id="1004" r:id="rId95"/>
    <p:sldId id="1005" r:id="rId96"/>
    <p:sldId id="1006" r:id="rId97"/>
    <p:sldId id="1007" r:id="rId98"/>
    <p:sldId id="814" r:id="rId99"/>
    <p:sldId id="1008" r:id="rId100"/>
    <p:sldId id="820" r:id="rId101"/>
    <p:sldId id="822" r:id="rId102"/>
    <p:sldId id="823" r:id="rId103"/>
    <p:sldId id="827" r:id="rId104"/>
    <p:sldId id="828" r:id="rId105"/>
    <p:sldId id="829" r:id="rId106"/>
    <p:sldId id="831" r:id="rId107"/>
    <p:sldId id="832" r:id="rId108"/>
    <p:sldId id="834" r:id="rId109"/>
    <p:sldId id="835" r:id="rId110"/>
    <p:sldId id="836" r:id="rId111"/>
    <p:sldId id="837" r:id="rId112"/>
    <p:sldId id="838" r:id="rId113"/>
    <p:sldId id="841" r:id="rId114"/>
    <p:sldId id="842" r:id="rId115"/>
    <p:sldId id="843" r:id="rId116"/>
    <p:sldId id="844" r:id="rId117"/>
    <p:sldId id="845" r:id="rId118"/>
    <p:sldId id="846" r:id="rId119"/>
    <p:sldId id="849" r:id="rId120"/>
    <p:sldId id="851" r:id="rId121"/>
    <p:sldId id="853" r:id="rId122"/>
    <p:sldId id="854" r:id="rId123"/>
    <p:sldId id="858" r:id="rId124"/>
    <p:sldId id="995" r:id="rId125"/>
    <p:sldId id="876" r:id="rId126"/>
    <p:sldId id="882" r:id="rId127"/>
    <p:sldId id="907" r:id="rId128"/>
    <p:sldId id="795" r:id="rId129"/>
    <p:sldId id="984" r:id="rId130"/>
    <p:sldId id="1054" r:id="rId131"/>
    <p:sldId id="985" r:id="rId132"/>
    <p:sldId id="1055" r:id="rId133"/>
    <p:sldId id="986" r:id="rId134"/>
    <p:sldId id="987" r:id="rId135"/>
    <p:sldId id="988" r:id="rId136"/>
    <p:sldId id="989" r:id="rId137"/>
    <p:sldId id="990" r:id="rId138"/>
    <p:sldId id="991" r:id="rId139"/>
    <p:sldId id="992" r:id="rId140"/>
    <p:sldId id="912" r:id="rId141"/>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Comic Sans MS" pitchFamily="66" charset="0"/>
        <a:ea typeface="新細明體" pitchFamily="18" charset="-120"/>
        <a:cs typeface="+mn-cs"/>
      </a:defRPr>
    </a:lvl1pPr>
    <a:lvl2pPr marL="457200" algn="l" rtl="0" fontAlgn="base">
      <a:spcBef>
        <a:spcPct val="0"/>
      </a:spcBef>
      <a:spcAft>
        <a:spcPct val="0"/>
      </a:spcAft>
      <a:defRPr kumimoji="1" kern="1200">
        <a:solidFill>
          <a:schemeClr val="tx1"/>
        </a:solidFill>
        <a:latin typeface="Comic Sans MS" pitchFamily="66" charset="0"/>
        <a:ea typeface="新細明體" pitchFamily="18" charset="-120"/>
        <a:cs typeface="+mn-cs"/>
      </a:defRPr>
    </a:lvl2pPr>
    <a:lvl3pPr marL="914400" algn="l" rtl="0" fontAlgn="base">
      <a:spcBef>
        <a:spcPct val="0"/>
      </a:spcBef>
      <a:spcAft>
        <a:spcPct val="0"/>
      </a:spcAft>
      <a:defRPr kumimoji="1" kern="1200">
        <a:solidFill>
          <a:schemeClr val="tx1"/>
        </a:solidFill>
        <a:latin typeface="Comic Sans MS" pitchFamily="66"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omic Sans MS" pitchFamily="66"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omic Sans MS" pitchFamily="66" charset="0"/>
        <a:ea typeface="新細明體" pitchFamily="18" charset="-120"/>
        <a:cs typeface="+mn-cs"/>
      </a:defRPr>
    </a:lvl5pPr>
    <a:lvl6pPr marL="2286000" algn="l" defTabSz="914400" rtl="0" eaLnBrk="1" latinLnBrk="0" hangingPunct="1">
      <a:defRPr kumimoji="1" kern="1200">
        <a:solidFill>
          <a:schemeClr val="tx1"/>
        </a:solidFill>
        <a:latin typeface="Comic Sans MS" pitchFamily="66" charset="0"/>
        <a:ea typeface="新細明體" pitchFamily="18" charset="-120"/>
        <a:cs typeface="+mn-cs"/>
      </a:defRPr>
    </a:lvl6pPr>
    <a:lvl7pPr marL="2743200" algn="l" defTabSz="914400" rtl="0" eaLnBrk="1" latinLnBrk="0" hangingPunct="1">
      <a:defRPr kumimoji="1" kern="1200">
        <a:solidFill>
          <a:schemeClr val="tx1"/>
        </a:solidFill>
        <a:latin typeface="Comic Sans MS" pitchFamily="66" charset="0"/>
        <a:ea typeface="新細明體" pitchFamily="18" charset="-120"/>
        <a:cs typeface="+mn-cs"/>
      </a:defRPr>
    </a:lvl7pPr>
    <a:lvl8pPr marL="3200400" algn="l" defTabSz="914400" rtl="0" eaLnBrk="1" latinLnBrk="0" hangingPunct="1">
      <a:defRPr kumimoji="1" kern="1200">
        <a:solidFill>
          <a:schemeClr val="tx1"/>
        </a:solidFill>
        <a:latin typeface="Comic Sans MS" pitchFamily="66" charset="0"/>
        <a:ea typeface="新細明體" pitchFamily="18" charset="-120"/>
        <a:cs typeface="+mn-cs"/>
      </a:defRPr>
    </a:lvl8pPr>
    <a:lvl9pPr marL="3657600" algn="l" defTabSz="914400" rtl="0" eaLnBrk="1" latinLnBrk="0" hangingPunct="1">
      <a:defRPr kumimoji="1" kern="1200">
        <a:solidFill>
          <a:schemeClr val="tx1"/>
        </a:solidFill>
        <a:latin typeface="Comic Sans MS" pitchFamily="66"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000099"/>
    <a:srgbClr val="FF3300"/>
    <a:srgbClr val="003300"/>
    <a:srgbClr val="FFFF00"/>
    <a:srgbClr val="00FFFF"/>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8" autoAdjust="0"/>
    <p:restoredTop sz="94660"/>
  </p:normalViewPr>
  <p:slideViewPr>
    <p:cSldViewPr>
      <p:cViewPr>
        <p:scale>
          <a:sx n="75" d="100"/>
          <a:sy n="75" d="100"/>
        </p:scale>
        <p:origin x="-852" y="-6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766"/>
    </p:cViewPr>
  </p:sorterViewPr>
  <p:notesViewPr>
    <p:cSldViewPr>
      <p:cViewPr varScale="1">
        <p:scale>
          <a:sx n="51" d="100"/>
          <a:sy n="51" d="100"/>
        </p:scale>
        <p:origin x="-189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D:\&#26700;&#38754;\2009&#21488;&#28771;&#33287;&#21443;&#29031;&#22283;&#30334;&#20998;&#27604;&#38263;&#26781;&#22294;_1.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style val="26"/>
  <c:clrMapOvr bg1="lt1" tx1="dk1" bg2="lt2" tx2="dk2" accent1="accent1" accent2="accent2" accent3="accent3" accent4="accent4" accent5="accent5" accent6="accent6" hlink="hlink" folHlink="folHlink"/>
  <c:chart>
    <c:plotArea>
      <c:layout>
        <c:manualLayout>
          <c:layoutTarget val="inner"/>
          <c:xMode val="edge"/>
          <c:yMode val="edge"/>
          <c:x val="6.7308464325627523E-2"/>
          <c:y val="5.4401582591493573E-2"/>
          <c:w val="0.77658611853044768"/>
          <c:h val="0.64248034437397461"/>
        </c:manualLayout>
      </c:layout>
      <c:barChart>
        <c:barDir val="col"/>
        <c:grouping val="percentStacked"/>
        <c:ser>
          <c:idx val="0"/>
          <c:order val="0"/>
          <c:tx>
            <c:strRef>
              <c:f>math!$B$2</c:f>
              <c:strCache>
                <c:ptCount val="1"/>
                <c:pt idx="0">
                  <c:v>未達水準1</c:v>
                </c:pt>
              </c:strCache>
            </c:strRef>
          </c:tx>
          <c:cat>
            <c:strRef>
              <c:f>math!$A$5:$A$13</c:f>
              <c:strCache>
                <c:ptCount val="9"/>
                <c:pt idx="0">
                  <c:v>臺灣</c:v>
                </c:pt>
                <c:pt idx="1">
                  <c:v>上海</c:v>
                </c:pt>
                <c:pt idx="2">
                  <c:v>韓國</c:v>
                </c:pt>
                <c:pt idx="3">
                  <c:v>芬蘭</c:v>
                </c:pt>
                <c:pt idx="4">
                  <c:v>香港</c:v>
                </c:pt>
                <c:pt idx="5">
                  <c:v>新加坡</c:v>
                </c:pt>
                <c:pt idx="6">
                  <c:v>日本</c:v>
                </c:pt>
                <c:pt idx="7">
                  <c:v>澳門</c:v>
                </c:pt>
                <c:pt idx="8">
                  <c:v>OECD</c:v>
                </c:pt>
              </c:strCache>
            </c:strRef>
          </c:cat>
          <c:val>
            <c:numRef>
              <c:f>math!$B$5:$B$13</c:f>
              <c:numCache>
                <c:formatCode>General</c:formatCode>
                <c:ptCount val="9"/>
                <c:pt idx="0">
                  <c:v>4.2</c:v>
                </c:pt>
                <c:pt idx="1">
                  <c:v>1.4</c:v>
                </c:pt>
                <c:pt idx="2">
                  <c:v>1.9000000000000001</c:v>
                </c:pt>
                <c:pt idx="3">
                  <c:v>1.7000000000000004</c:v>
                </c:pt>
                <c:pt idx="4">
                  <c:v>2.6</c:v>
                </c:pt>
                <c:pt idx="5">
                  <c:v>3</c:v>
                </c:pt>
                <c:pt idx="6">
                  <c:v>4</c:v>
                </c:pt>
                <c:pt idx="7">
                  <c:v>2.8</c:v>
                </c:pt>
                <c:pt idx="8">
                  <c:v>8</c:v>
                </c:pt>
              </c:numCache>
            </c:numRef>
          </c:val>
        </c:ser>
        <c:ser>
          <c:idx val="1"/>
          <c:order val="1"/>
          <c:tx>
            <c:strRef>
              <c:f>math!$C$2</c:f>
              <c:strCache>
                <c:ptCount val="1"/>
                <c:pt idx="0">
                  <c:v>水準1</c:v>
                </c:pt>
              </c:strCache>
            </c:strRef>
          </c:tx>
          <c:dLbls>
            <c:dLbl>
              <c:idx val="0"/>
              <c:layout/>
              <c:tx>
                <c:rich>
                  <a:bodyPr/>
                  <a:lstStyle/>
                  <a:p>
                    <a:r>
                      <a:rPr lang="en-US" altLang="en-US" smtClean="0"/>
                      <a:t>12.8</a:t>
                    </a:r>
                    <a:endParaRPr lang="en-US" altLang="en-US"/>
                  </a:p>
                </c:rich>
              </c:tx>
              <c:showVal val="1"/>
            </c:dLbl>
            <c:dLbl>
              <c:idx val="1"/>
              <c:layout/>
              <c:tx>
                <c:rich>
                  <a:bodyPr/>
                  <a:lstStyle/>
                  <a:p>
                    <a:r>
                      <a:rPr lang="en-US" altLang="en-US" smtClean="0"/>
                      <a:t>4.8</a:t>
                    </a:r>
                    <a:endParaRPr lang="en-US" altLang="en-US"/>
                  </a:p>
                </c:rich>
              </c:tx>
              <c:showVal val="1"/>
            </c:dLbl>
            <c:dLbl>
              <c:idx val="2"/>
              <c:layout/>
              <c:tx>
                <c:rich>
                  <a:bodyPr/>
                  <a:lstStyle/>
                  <a:p>
                    <a:r>
                      <a:rPr lang="en-US" altLang="en-US" smtClean="0"/>
                      <a:t>8.1</a:t>
                    </a:r>
                    <a:endParaRPr lang="en-US" altLang="en-US"/>
                  </a:p>
                </c:rich>
              </c:tx>
              <c:showVal val="1"/>
            </c:dLbl>
            <c:dLbl>
              <c:idx val="3"/>
              <c:layout/>
              <c:tx>
                <c:rich>
                  <a:bodyPr/>
                  <a:lstStyle/>
                  <a:p>
                    <a:r>
                      <a:rPr lang="en-US" altLang="en-US" smtClean="0"/>
                      <a:t>7.8</a:t>
                    </a:r>
                    <a:endParaRPr lang="en-US" altLang="en-US"/>
                  </a:p>
                </c:rich>
              </c:tx>
              <c:showVal val="1"/>
            </c:dLbl>
            <c:dLbl>
              <c:idx val="4"/>
              <c:layout/>
              <c:tx>
                <c:rich>
                  <a:bodyPr/>
                  <a:lstStyle/>
                  <a:p>
                    <a:r>
                      <a:rPr lang="en-US" altLang="en-US" smtClean="0"/>
                      <a:t>8.8</a:t>
                    </a:r>
                    <a:endParaRPr lang="en-US" altLang="en-US"/>
                  </a:p>
                </c:rich>
              </c:tx>
              <c:showVal val="1"/>
            </c:dLbl>
            <c:dLbl>
              <c:idx val="5"/>
              <c:layout/>
              <c:tx>
                <c:rich>
                  <a:bodyPr/>
                  <a:lstStyle/>
                  <a:p>
                    <a:r>
                      <a:rPr lang="en-US" altLang="en-US" smtClean="0"/>
                      <a:t>9.8</a:t>
                    </a:r>
                    <a:endParaRPr lang="en-US" altLang="en-US"/>
                  </a:p>
                </c:rich>
              </c:tx>
              <c:showVal val="1"/>
            </c:dLbl>
            <c:dLbl>
              <c:idx val="6"/>
              <c:layout/>
              <c:tx>
                <c:rich>
                  <a:bodyPr/>
                  <a:lstStyle/>
                  <a:p>
                    <a:r>
                      <a:rPr lang="en-US" altLang="en-US" smtClean="0"/>
                      <a:t>12.5</a:t>
                    </a:r>
                    <a:endParaRPr lang="en-US" altLang="en-US"/>
                  </a:p>
                </c:rich>
              </c:tx>
              <c:showVal val="1"/>
            </c:dLbl>
            <c:dLbl>
              <c:idx val="7"/>
              <c:layout/>
              <c:tx>
                <c:rich>
                  <a:bodyPr/>
                  <a:lstStyle/>
                  <a:p>
                    <a:r>
                      <a:rPr lang="en-US" altLang="en-US" smtClean="0"/>
                      <a:t>11</a:t>
                    </a:r>
                    <a:endParaRPr lang="en-US" altLang="en-US"/>
                  </a:p>
                </c:rich>
              </c:tx>
              <c:showVal val="1"/>
            </c:dLbl>
            <c:dLbl>
              <c:idx val="8"/>
              <c:layout/>
              <c:tx>
                <c:rich>
                  <a:bodyPr/>
                  <a:lstStyle/>
                  <a:p>
                    <a:r>
                      <a:rPr lang="en-US" altLang="en-US" smtClean="0"/>
                      <a:t>22</a:t>
                    </a:r>
                    <a:endParaRPr lang="en-US" altLang="en-US"/>
                  </a:p>
                </c:rich>
              </c:tx>
              <c:showVal val="1"/>
            </c:dLbl>
            <c:txPr>
              <a:bodyPr/>
              <a:lstStyle/>
              <a:p>
                <a:pPr>
                  <a:defRPr b="1"/>
                </a:pPr>
                <a:endParaRPr lang="zh-TW"/>
              </a:p>
            </c:txPr>
            <c:showVal val="1"/>
          </c:dLbls>
          <c:cat>
            <c:strRef>
              <c:f>math!$A$5:$A$13</c:f>
              <c:strCache>
                <c:ptCount val="9"/>
                <c:pt idx="0">
                  <c:v>臺灣</c:v>
                </c:pt>
                <c:pt idx="1">
                  <c:v>上海</c:v>
                </c:pt>
                <c:pt idx="2">
                  <c:v>韓國</c:v>
                </c:pt>
                <c:pt idx="3">
                  <c:v>芬蘭</c:v>
                </c:pt>
                <c:pt idx="4">
                  <c:v>香港</c:v>
                </c:pt>
                <c:pt idx="5">
                  <c:v>新加坡</c:v>
                </c:pt>
                <c:pt idx="6">
                  <c:v>日本</c:v>
                </c:pt>
                <c:pt idx="7">
                  <c:v>澳門</c:v>
                </c:pt>
                <c:pt idx="8">
                  <c:v>OECD</c:v>
                </c:pt>
              </c:strCache>
            </c:strRef>
          </c:cat>
          <c:val>
            <c:numRef>
              <c:f>math!$C$5:$C$13</c:f>
              <c:numCache>
                <c:formatCode>General</c:formatCode>
                <c:ptCount val="9"/>
                <c:pt idx="0">
                  <c:v>8.6</c:v>
                </c:pt>
                <c:pt idx="1">
                  <c:v>3.4</c:v>
                </c:pt>
                <c:pt idx="2">
                  <c:v>6.2</c:v>
                </c:pt>
                <c:pt idx="3">
                  <c:v>6.1</c:v>
                </c:pt>
                <c:pt idx="4">
                  <c:v>6.2</c:v>
                </c:pt>
                <c:pt idx="5">
                  <c:v>6.8</c:v>
                </c:pt>
                <c:pt idx="6">
                  <c:v>8.5</c:v>
                </c:pt>
                <c:pt idx="7">
                  <c:v>8.2000000000000011</c:v>
                </c:pt>
                <c:pt idx="8">
                  <c:v>14</c:v>
                </c:pt>
              </c:numCache>
            </c:numRef>
          </c:val>
        </c:ser>
        <c:ser>
          <c:idx val="2"/>
          <c:order val="2"/>
          <c:tx>
            <c:strRef>
              <c:f>math!$D$2</c:f>
              <c:strCache>
                <c:ptCount val="1"/>
                <c:pt idx="0">
                  <c:v>水準2</c:v>
                </c:pt>
              </c:strCache>
            </c:strRef>
          </c:tx>
          <c:cat>
            <c:strRef>
              <c:f>math!$A$5:$A$13</c:f>
              <c:strCache>
                <c:ptCount val="9"/>
                <c:pt idx="0">
                  <c:v>臺灣</c:v>
                </c:pt>
                <c:pt idx="1">
                  <c:v>上海</c:v>
                </c:pt>
                <c:pt idx="2">
                  <c:v>韓國</c:v>
                </c:pt>
                <c:pt idx="3">
                  <c:v>芬蘭</c:v>
                </c:pt>
                <c:pt idx="4">
                  <c:v>香港</c:v>
                </c:pt>
                <c:pt idx="5">
                  <c:v>新加坡</c:v>
                </c:pt>
                <c:pt idx="6">
                  <c:v>日本</c:v>
                </c:pt>
                <c:pt idx="7">
                  <c:v>澳門</c:v>
                </c:pt>
                <c:pt idx="8">
                  <c:v>OECD</c:v>
                </c:pt>
              </c:strCache>
            </c:strRef>
          </c:cat>
          <c:val>
            <c:numRef>
              <c:f>math!$D$5:$D$13</c:f>
              <c:numCache>
                <c:formatCode>General</c:formatCode>
                <c:ptCount val="9"/>
                <c:pt idx="0">
                  <c:v>15.5</c:v>
                </c:pt>
                <c:pt idx="1">
                  <c:v>8.7000000000000011</c:v>
                </c:pt>
                <c:pt idx="2">
                  <c:v>15.6</c:v>
                </c:pt>
                <c:pt idx="3">
                  <c:v>15.6</c:v>
                </c:pt>
                <c:pt idx="4">
                  <c:v>13.2</c:v>
                </c:pt>
                <c:pt idx="5">
                  <c:v>13.1</c:v>
                </c:pt>
                <c:pt idx="6">
                  <c:v>17.399999999999999</c:v>
                </c:pt>
                <c:pt idx="7">
                  <c:v>19.600000000000001</c:v>
                </c:pt>
                <c:pt idx="8">
                  <c:v>22</c:v>
                </c:pt>
              </c:numCache>
            </c:numRef>
          </c:val>
        </c:ser>
        <c:ser>
          <c:idx val="3"/>
          <c:order val="3"/>
          <c:tx>
            <c:strRef>
              <c:f>math!$E$2</c:f>
              <c:strCache>
                <c:ptCount val="1"/>
                <c:pt idx="0">
                  <c:v>水準3</c:v>
                </c:pt>
              </c:strCache>
            </c:strRef>
          </c:tx>
          <c:cat>
            <c:strRef>
              <c:f>math!$A$5:$A$13</c:f>
              <c:strCache>
                <c:ptCount val="9"/>
                <c:pt idx="0">
                  <c:v>臺灣</c:v>
                </c:pt>
                <c:pt idx="1">
                  <c:v>上海</c:v>
                </c:pt>
                <c:pt idx="2">
                  <c:v>韓國</c:v>
                </c:pt>
                <c:pt idx="3">
                  <c:v>芬蘭</c:v>
                </c:pt>
                <c:pt idx="4">
                  <c:v>香港</c:v>
                </c:pt>
                <c:pt idx="5">
                  <c:v>新加坡</c:v>
                </c:pt>
                <c:pt idx="6">
                  <c:v>日本</c:v>
                </c:pt>
                <c:pt idx="7">
                  <c:v>澳門</c:v>
                </c:pt>
                <c:pt idx="8">
                  <c:v>OECD</c:v>
                </c:pt>
              </c:strCache>
            </c:strRef>
          </c:cat>
          <c:val>
            <c:numRef>
              <c:f>math!$E$5:$E$13</c:f>
              <c:numCache>
                <c:formatCode>General</c:formatCode>
                <c:ptCount val="9"/>
                <c:pt idx="0">
                  <c:v>20.9</c:v>
                </c:pt>
                <c:pt idx="1">
                  <c:v>15.2</c:v>
                </c:pt>
                <c:pt idx="2">
                  <c:v>24.4</c:v>
                </c:pt>
                <c:pt idx="3">
                  <c:v>27.1</c:v>
                </c:pt>
                <c:pt idx="4">
                  <c:v>21.9</c:v>
                </c:pt>
                <c:pt idx="5">
                  <c:v>18.7</c:v>
                </c:pt>
                <c:pt idx="6">
                  <c:v>25.7</c:v>
                </c:pt>
                <c:pt idx="7">
                  <c:v>27.8</c:v>
                </c:pt>
                <c:pt idx="8">
                  <c:v>24.3</c:v>
                </c:pt>
              </c:numCache>
            </c:numRef>
          </c:val>
        </c:ser>
        <c:ser>
          <c:idx val="4"/>
          <c:order val="4"/>
          <c:tx>
            <c:strRef>
              <c:f>math!$F$2</c:f>
              <c:strCache>
                <c:ptCount val="1"/>
                <c:pt idx="0">
                  <c:v>水準4</c:v>
                </c:pt>
              </c:strCache>
            </c:strRef>
          </c:tx>
          <c:cat>
            <c:strRef>
              <c:f>math!$A$5:$A$13</c:f>
              <c:strCache>
                <c:ptCount val="9"/>
                <c:pt idx="0">
                  <c:v>臺灣</c:v>
                </c:pt>
                <c:pt idx="1">
                  <c:v>上海</c:v>
                </c:pt>
                <c:pt idx="2">
                  <c:v>韓國</c:v>
                </c:pt>
                <c:pt idx="3">
                  <c:v>芬蘭</c:v>
                </c:pt>
                <c:pt idx="4">
                  <c:v>香港</c:v>
                </c:pt>
                <c:pt idx="5">
                  <c:v>新加坡</c:v>
                </c:pt>
                <c:pt idx="6">
                  <c:v>日本</c:v>
                </c:pt>
                <c:pt idx="7">
                  <c:v>澳門</c:v>
                </c:pt>
                <c:pt idx="8">
                  <c:v>OECD</c:v>
                </c:pt>
              </c:strCache>
            </c:strRef>
          </c:cat>
          <c:val>
            <c:numRef>
              <c:f>math!$F$5:$F$13</c:f>
              <c:numCache>
                <c:formatCode>General</c:formatCode>
                <c:ptCount val="9"/>
                <c:pt idx="0">
                  <c:v>22.2</c:v>
                </c:pt>
                <c:pt idx="1">
                  <c:v>20.8</c:v>
                </c:pt>
                <c:pt idx="2">
                  <c:v>26.3</c:v>
                </c:pt>
                <c:pt idx="3">
                  <c:v>27.8</c:v>
                </c:pt>
                <c:pt idx="4">
                  <c:v>25.4</c:v>
                </c:pt>
                <c:pt idx="5">
                  <c:v>22.8</c:v>
                </c:pt>
                <c:pt idx="6">
                  <c:v>23.5</c:v>
                </c:pt>
                <c:pt idx="7">
                  <c:v>24.5</c:v>
                </c:pt>
                <c:pt idx="8">
                  <c:v>18.899999999999999</c:v>
                </c:pt>
              </c:numCache>
            </c:numRef>
          </c:val>
        </c:ser>
        <c:ser>
          <c:idx val="5"/>
          <c:order val="5"/>
          <c:tx>
            <c:strRef>
              <c:f>math!$G$2</c:f>
              <c:strCache>
                <c:ptCount val="1"/>
                <c:pt idx="0">
                  <c:v>水準5</c:v>
                </c:pt>
              </c:strCache>
            </c:strRef>
          </c:tx>
          <c:dLbls>
            <c:dLbl>
              <c:idx val="0"/>
              <c:layout/>
              <c:tx>
                <c:rich>
                  <a:bodyPr/>
                  <a:lstStyle/>
                  <a:p>
                    <a:r>
                      <a:rPr lang="en-US" altLang="en-US" sz="1800" b="1" dirty="0" smtClean="0"/>
                      <a:t>28.5</a:t>
                    </a:r>
                    <a:endParaRPr lang="en-US" altLang="en-US" sz="1800" b="1" dirty="0"/>
                  </a:p>
                </c:rich>
              </c:tx>
              <c:showVal val="1"/>
            </c:dLbl>
            <c:dLbl>
              <c:idx val="1"/>
              <c:layout/>
              <c:tx>
                <c:rich>
                  <a:bodyPr/>
                  <a:lstStyle/>
                  <a:p>
                    <a:r>
                      <a:rPr lang="en-US" altLang="en-US" sz="1800" b="1" smtClean="0"/>
                      <a:t>50.4</a:t>
                    </a:r>
                    <a:endParaRPr lang="en-US" altLang="en-US" sz="1800" b="1"/>
                  </a:p>
                </c:rich>
              </c:tx>
              <c:showVal val="1"/>
            </c:dLbl>
            <c:dLbl>
              <c:idx val="2"/>
              <c:layout/>
              <c:tx>
                <c:rich>
                  <a:bodyPr/>
                  <a:lstStyle/>
                  <a:p>
                    <a:r>
                      <a:rPr lang="en-US" altLang="en-US" sz="1800" b="1" smtClean="0"/>
                      <a:t>25.5</a:t>
                    </a:r>
                    <a:endParaRPr lang="en-US" altLang="en-US" sz="1800" b="1"/>
                  </a:p>
                </c:rich>
              </c:tx>
              <c:showVal val="1"/>
            </c:dLbl>
            <c:dLbl>
              <c:idx val="3"/>
              <c:layout/>
              <c:tx>
                <c:rich>
                  <a:bodyPr/>
                  <a:lstStyle/>
                  <a:p>
                    <a:r>
                      <a:rPr lang="en-US" altLang="en-US" sz="1800" b="1" smtClean="0"/>
                      <a:t>21.6</a:t>
                    </a:r>
                    <a:endParaRPr lang="en-US" altLang="en-US" sz="1800" b="1"/>
                  </a:p>
                </c:rich>
              </c:tx>
              <c:showVal val="1"/>
            </c:dLbl>
            <c:dLbl>
              <c:idx val="4"/>
              <c:layout/>
              <c:tx>
                <c:rich>
                  <a:bodyPr/>
                  <a:lstStyle/>
                  <a:p>
                    <a:r>
                      <a:rPr lang="en-US" altLang="en-US" sz="1800" b="1" smtClean="0"/>
                      <a:t>30.7</a:t>
                    </a:r>
                    <a:endParaRPr lang="en-US" altLang="en-US" sz="1800" b="1"/>
                  </a:p>
                </c:rich>
              </c:tx>
              <c:showVal val="1"/>
            </c:dLbl>
            <c:dLbl>
              <c:idx val="5"/>
              <c:layout/>
              <c:tx>
                <c:rich>
                  <a:bodyPr/>
                  <a:lstStyle/>
                  <a:p>
                    <a:r>
                      <a:rPr lang="en-US" altLang="en-US" sz="1800" b="1" smtClean="0"/>
                      <a:t>35.6</a:t>
                    </a:r>
                    <a:endParaRPr lang="en-US" altLang="en-US" sz="1800" b="1"/>
                  </a:p>
                </c:rich>
              </c:tx>
              <c:showVal val="1"/>
            </c:dLbl>
            <c:dLbl>
              <c:idx val="6"/>
              <c:layout/>
              <c:tx>
                <c:rich>
                  <a:bodyPr/>
                  <a:lstStyle/>
                  <a:p>
                    <a:r>
                      <a:rPr lang="en-US" altLang="en-US" sz="1800" b="1" smtClean="0"/>
                      <a:t>20.9</a:t>
                    </a:r>
                    <a:endParaRPr lang="en-US" altLang="en-US" sz="1800" b="1"/>
                  </a:p>
                </c:rich>
              </c:tx>
              <c:showVal val="1"/>
            </c:dLbl>
            <c:dLbl>
              <c:idx val="7"/>
              <c:layout/>
              <c:tx>
                <c:rich>
                  <a:bodyPr/>
                  <a:lstStyle/>
                  <a:p>
                    <a:r>
                      <a:rPr lang="en-US" altLang="en-US" sz="1800" b="1" smtClean="0"/>
                      <a:t>17.1</a:t>
                    </a:r>
                    <a:endParaRPr lang="en-US" altLang="en-US" sz="1800" b="1"/>
                  </a:p>
                </c:rich>
              </c:tx>
              <c:showVal val="1"/>
            </c:dLbl>
            <c:dLbl>
              <c:idx val="8"/>
              <c:layout/>
              <c:tx>
                <c:rich>
                  <a:bodyPr/>
                  <a:lstStyle/>
                  <a:p>
                    <a:r>
                      <a:rPr lang="en-US" altLang="en-US" sz="1800" b="1" smtClean="0"/>
                      <a:t>12.7</a:t>
                    </a:r>
                    <a:endParaRPr lang="en-US" altLang="en-US" sz="1800" b="1"/>
                  </a:p>
                </c:rich>
              </c:tx>
              <c:showVal val="1"/>
            </c:dLbl>
            <c:txPr>
              <a:bodyPr/>
              <a:lstStyle/>
              <a:p>
                <a:pPr>
                  <a:defRPr sz="1800" b="1"/>
                </a:pPr>
                <a:endParaRPr lang="zh-TW"/>
              </a:p>
            </c:txPr>
            <c:showVal val="1"/>
          </c:dLbls>
          <c:cat>
            <c:strRef>
              <c:f>math!$A$5:$A$13</c:f>
              <c:strCache>
                <c:ptCount val="9"/>
                <c:pt idx="0">
                  <c:v>臺灣</c:v>
                </c:pt>
                <c:pt idx="1">
                  <c:v>上海</c:v>
                </c:pt>
                <c:pt idx="2">
                  <c:v>韓國</c:v>
                </c:pt>
                <c:pt idx="3">
                  <c:v>芬蘭</c:v>
                </c:pt>
                <c:pt idx="4">
                  <c:v>香港</c:v>
                </c:pt>
                <c:pt idx="5">
                  <c:v>新加坡</c:v>
                </c:pt>
                <c:pt idx="6">
                  <c:v>日本</c:v>
                </c:pt>
                <c:pt idx="7">
                  <c:v>澳門</c:v>
                </c:pt>
                <c:pt idx="8">
                  <c:v>OECD</c:v>
                </c:pt>
              </c:strCache>
            </c:strRef>
          </c:cat>
          <c:val>
            <c:numRef>
              <c:f>math!$G$5:$G$13</c:f>
              <c:numCache>
                <c:formatCode>General</c:formatCode>
                <c:ptCount val="9"/>
                <c:pt idx="0">
                  <c:v>17.2</c:v>
                </c:pt>
                <c:pt idx="1">
                  <c:v>23.8</c:v>
                </c:pt>
                <c:pt idx="2">
                  <c:v>17.7</c:v>
                </c:pt>
                <c:pt idx="3">
                  <c:v>16.7</c:v>
                </c:pt>
                <c:pt idx="4">
                  <c:v>19.899999999999999</c:v>
                </c:pt>
                <c:pt idx="5">
                  <c:v>20</c:v>
                </c:pt>
                <c:pt idx="6">
                  <c:v>14.7</c:v>
                </c:pt>
                <c:pt idx="7">
                  <c:v>12.8</c:v>
                </c:pt>
                <c:pt idx="8">
                  <c:v>9.6</c:v>
                </c:pt>
              </c:numCache>
            </c:numRef>
          </c:val>
        </c:ser>
        <c:ser>
          <c:idx val="6"/>
          <c:order val="6"/>
          <c:tx>
            <c:strRef>
              <c:f>math!$H$2</c:f>
              <c:strCache>
                <c:ptCount val="1"/>
                <c:pt idx="0">
                  <c:v>水準6</c:v>
                </c:pt>
              </c:strCache>
            </c:strRef>
          </c:tx>
          <c:cat>
            <c:strRef>
              <c:f>math!$A$5:$A$13</c:f>
              <c:strCache>
                <c:ptCount val="9"/>
                <c:pt idx="0">
                  <c:v>臺灣</c:v>
                </c:pt>
                <c:pt idx="1">
                  <c:v>上海</c:v>
                </c:pt>
                <c:pt idx="2">
                  <c:v>韓國</c:v>
                </c:pt>
                <c:pt idx="3">
                  <c:v>芬蘭</c:v>
                </c:pt>
                <c:pt idx="4">
                  <c:v>香港</c:v>
                </c:pt>
                <c:pt idx="5">
                  <c:v>新加坡</c:v>
                </c:pt>
                <c:pt idx="6">
                  <c:v>日本</c:v>
                </c:pt>
                <c:pt idx="7">
                  <c:v>澳門</c:v>
                </c:pt>
                <c:pt idx="8">
                  <c:v>OECD</c:v>
                </c:pt>
              </c:strCache>
            </c:strRef>
          </c:cat>
          <c:val>
            <c:numRef>
              <c:f>math!$H$5:$H$13</c:f>
              <c:numCache>
                <c:formatCode>General</c:formatCode>
                <c:ptCount val="9"/>
                <c:pt idx="0">
                  <c:v>11.3</c:v>
                </c:pt>
                <c:pt idx="1">
                  <c:v>26.6</c:v>
                </c:pt>
                <c:pt idx="2">
                  <c:v>7.8</c:v>
                </c:pt>
                <c:pt idx="3">
                  <c:v>4.9000000000000004</c:v>
                </c:pt>
                <c:pt idx="4">
                  <c:v>10.8</c:v>
                </c:pt>
                <c:pt idx="5">
                  <c:v>15.6</c:v>
                </c:pt>
                <c:pt idx="6">
                  <c:v>6.2</c:v>
                </c:pt>
                <c:pt idx="7">
                  <c:v>4.3</c:v>
                </c:pt>
                <c:pt idx="8">
                  <c:v>3.1</c:v>
                </c:pt>
              </c:numCache>
            </c:numRef>
          </c:val>
        </c:ser>
        <c:overlap val="100"/>
        <c:axId val="103555072"/>
        <c:axId val="103556608"/>
      </c:barChart>
      <c:catAx>
        <c:axId val="103555072"/>
        <c:scaling>
          <c:orientation val="minMax"/>
        </c:scaling>
        <c:axPos val="b"/>
        <c:numFmt formatCode="General" sourceLinked="1"/>
        <c:majorTickMark val="in"/>
        <c:tickLblPos val="nextTo"/>
        <c:txPr>
          <a:bodyPr rot="0" vert="wordArtVertRtl"/>
          <a:lstStyle/>
          <a:p>
            <a:pPr>
              <a:defRPr sz="1700"/>
            </a:pPr>
            <a:endParaRPr lang="zh-TW"/>
          </a:p>
        </c:txPr>
        <c:crossAx val="103556608"/>
        <c:crosses val="autoZero"/>
        <c:auto val="1"/>
        <c:lblAlgn val="ctr"/>
        <c:lblOffset val="100"/>
        <c:tickLblSkip val="1"/>
        <c:tickMarkSkip val="1"/>
      </c:catAx>
      <c:valAx>
        <c:axId val="103556608"/>
        <c:scaling>
          <c:orientation val="minMax"/>
        </c:scaling>
        <c:axPos val="l"/>
        <c:majorGridlines/>
        <c:numFmt formatCode="0%" sourceLinked="1"/>
        <c:majorTickMark val="in"/>
        <c:tickLblPos val="nextTo"/>
        <c:txPr>
          <a:bodyPr rot="0" vert="horz"/>
          <a:lstStyle/>
          <a:p>
            <a:pPr>
              <a:defRPr sz="1600"/>
            </a:pPr>
            <a:endParaRPr lang="zh-TW"/>
          </a:p>
        </c:txPr>
        <c:crossAx val="103555072"/>
        <c:crosses val="autoZero"/>
        <c:crossBetween val="between"/>
      </c:valAx>
    </c:plotArea>
    <c:legend>
      <c:legendPos val="r"/>
      <c:legendEntry>
        <c:idx val="0"/>
        <c:txPr>
          <a:bodyPr/>
          <a:lstStyle/>
          <a:p>
            <a:pPr>
              <a:defRPr sz="1500"/>
            </a:pPr>
            <a:endParaRPr lang="zh-TW"/>
          </a:p>
        </c:txPr>
      </c:legendEntry>
      <c:legendEntry>
        <c:idx val="1"/>
        <c:txPr>
          <a:bodyPr/>
          <a:lstStyle/>
          <a:p>
            <a:pPr>
              <a:defRPr sz="1500"/>
            </a:pPr>
            <a:endParaRPr lang="zh-TW"/>
          </a:p>
        </c:txPr>
      </c:legendEntry>
      <c:legendEntry>
        <c:idx val="3"/>
        <c:txPr>
          <a:bodyPr/>
          <a:lstStyle/>
          <a:p>
            <a:pPr>
              <a:defRPr sz="1500"/>
            </a:pPr>
            <a:endParaRPr lang="zh-TW"/>
          </a:p>
        </c:txPr>
      </c:legendEntry>
      <c:legendEntry>
        <c:idx val="4"/>
        <c:txPr>
          <a:bodyPr/>
          <a:lstStyle/>
          <a:p>
            <a:pPr>
              <a:defRPr sz="1500"/>
            </a:pPr>
            <a:endParaRPr lang="zh-TW"/>
          </a:p>
        </c:txPr>
      </c:legendEntry>
      <c:legendEntry>
        <c:idx val="5"/>
        <c:txPr>
          <a:bodyPr/>
          <a:lstStyle/>
          <a:p>
            <a:pPr>
              <a:defRPr sz="1500"/>
            </a:pPr>
            <a:endParaRPr lang="zh-TW"/>
          </a:p>
        </c:txPr>
      </c:legendEntry>
      <c:legendEntry>
        <c:idx val="6"/>
        <c:txPr>
          <a:bodyPr/>
          <a:lstStyle/>
          <a:p>
            <a:pPr>
              <a:defRPr sz="1500"/>
            </a:pPr>
            <a:endParaRPr lang="zh-TW"/>
          </a:p>
        </c:txPr>
      </c:legendEntry>
      <c:layout>
        <c:manualLayout>
          <c:xMode val="edge"/>
          <c:yMode val="edge"/>
          <c:x val="0.89987889316246794"/>
          <c:y val="6.794395340408442E-2"/>
          <c:w val="9.8884673971028375E-2"/>
          <c:h val="0.78460271263120163"/>
        </c:manualLayout>
      </c:layout>
      <c:txPr>
        <a:bodyPr/>
        <a:lstStyle/>
        <a:p>
          <a:pPr>
            <a:defRPr sz="1500"/>
          </a:pPr>
          <a:endParaRPr lang="zh-TW"/>
        </a:p>
      </c:txPr>
    </c:legend>
    <c:plotVisOnly val="1"/>
    <c:dispBlanksAs val="gap"/>
  </c:chart>
  <c:txPr>
    <a:bodyPr/>
    <a:lstStyle/>
    <a:p>
      <a:pPr>
        <a:defRPr sz="1800"/>
      </a:pPr>
      <a:endParaRPr lang="zh-TW"/>
    </a:p>
  </c:txPr>
  <c:externalData r:id="rId2"/>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B5B673-4A3A-416E-9916-25B1E94E733A}" type="doc">
      <dgm:prSet loTypeId="urn:microsoft.com/office/officeart/2005/8/layout/cycle2" loCatId="cycle" qsTypeId="urn:microsoft.com/office/officeart/2005/8/quickstyle/3d2" qsCatId="3D" csTypeId="urn:microsoft.com/office/officeart/2005/8/colors/colorful5" csCatId="colorful" phldr="1"/>
      <dgm:spPr/>
      <dgm:t>
        <a:bodyPr/>
        <a:lstStyle/>
        <a:p>
          <a:pPr latinLnBrk="1"/>
          <a:endParaRPr lang="ko-KR" altLang="en-US"/>
        </a:p>
      </dgm:t>
    </dgm:pt>
    <dgm:pt modelId="{C8F205C7-1BD5-4C35-86DF-9788A0B9CB9C}">
      <dgm:prSet phldrT="[텍스트]" custT="1"/>
      <dgm:spPr>
        <a:solidFill>
          <a:srgbClr val="00B050"/>
        </a:solidFill>
      </dgm:spPr>
      <dgm:t>
        <a:bodyPr/>
        <a:lstStyle/>
        <a:p>
          <a:pPr latinLnBrk="1"/>
          <a:r>
            <a:rPr lang="zh-TW" altLang="en-US" sz="3200" b="1" dirty="0" smtClean="0">
              <a:solidFill>
                <a:schemeClr val="bg1"/>
              </a:solidFill>
            </a:rPr>
            <a:t>數學</a:t>
          </a:r>
          <a:endParaRPr lang="ko-KR" altLang="en-US" sz="3200" b="1" dirty="0">
            <a:solidFill>
              <a:schemeClr val="bg1"/>
            </a:solidFill>
          </a:endParaRPr>
        </a:p>
      </dgm:t>
    </dgm:pt>
    <dgm:pt modelId="{C08F081A-2156-484A-8852-C5DC5F07C075}" type="parTrans" cxnId="{6DEF44F4-93B5-412F-A394-907DF0826BED}">
      <dgm:prSet/>
      <dgm:spPr/>
      <dgm:t>
        <a:bodyPr/>
        <a:lstStyle/>
        <a:p>
          <a:pPr latinLnBrk="1"/>
          <a:endParaRPr lang="ko-KR" altLang="en-US"/>
        </a:p>
      </dgm:t>
    </dgm:pt>
    <dgm:pt modelId="{D6F32045-4F0C-452E-8931-B9A4632A7699}" type="sibTrans" cxnId="{6DEF44F4-93B5-412F-A394-907DF0826BED}">
      <dgm:prSet/>
      <dgm:spPr/>
      <dgm:t>
        <a:bodyPr/>
        <a:lstStyle/>
        <a:p>
          <a:pPr latinLnBrk="1"/>
          <a:endParaRPr lang="ko-KR" altLang="en-US"/>
        </a:p>
      </dgm:t>
    </dgm:pt>
    <dgm:pt modelId="{2D476DC2-82DA-488F-9801-0607276B025F}">
      <dgm:prSet phldrT="[텍스트]" custT="1"/>
      <dgm:spPr/>
      <dgm:t>
        <a:bodyPr/>
        <a:lstStyle/>
        <a:p>
          <a:pPr latinLnBrk="1"/>
          <a:r>
            <a:rPr lang="zh-TW" altLang="en-US" sz="2400" b="1" dirty="0" smtClean="0">
              <a:solidFill>
                <a:srgbClr val="003399"/>
              </a:solidFill>
            </a:rPr>
            <a:t>科學</a:t>
          </a:r>
          <a:endParaRPr lang="ko-KR" altLang="en-US" sz="2400" b="1" dirty="0">
            <a:solidFill>
              <a:srgbClr val="003399"/>
            </a:solidFill>
          </a:endParaRPr>
        </a:p>
      </dgm:t>
    </dgm:pt>
    <dgm:pt modelId="{B82DC9D5-97E6-4120-9839-6EACF339B422}" type="parTrans" cxnId="{7FDFCC07-907C-467C-8545-95038CA36A36}">
      <dgm:prSet/>
      <dgm:spPr/>
      <dgm:t>
        <a:bodyPr/>
        <a:lstStyle/>
        <a:p>
          <a:pPr latinLnBrk="1"/>
          <a:endParaRPr lang="ko-KR" altLang="en-US"/>
        </a:p>
      </dgm:t>
    </dgm:pt>
    <dgm:pt modelId="{C123237C-10F3-4330-984E-2CC0FF90CD9E}" type="sibTrans" cxnId="{7FDFCC07-907C-467C-8545-95038CA36A36}">
      <dgm:prSet/>
      <dgm:spPr/>
      <dgm:t>
        <a:bodyPr/>
        <a:lstStyle/>
        <a:p>
          <a:pPr latinLnBrk="1"/>
          <a:endParaRPr lang="ko-KR" altLang="en-US"/>
        </a:p>
      </dgm:t>
    </dgm:pt>
    <dgm:pt modelId="{1C657BC2-2430-4EE1-B5FC-888E97996364}">
      <dgm:prSet phldrT="[텍스트]" custT="1"/>
      <dgm:spPr/>
      <dgm:t>
        <a:bodyPr/>
        <a:lstStyle/>
        <a:p>
          <a:pPr latinLnBrk="1"/>
          <a:r>
            <a:rPr lang="zh-TW" altLang="en-US" sz="2400" b="1" dirty="0" smtClean="0">
              <a:solidFill>
                <a:srgbClr val="003399"/>
              </a:solidFill>
            </a:rPr>
            <a:t>閱讀</a:t>
          </a:r>
          <a:endParaRPr lang="ko-KR" altLang="en-US" sz="2400" b="1" dirty="0">
            <a:solidFill>
              <a:srgbClr val="003399"/>
            </a:solidFill>
          </a:endParaRPr>
        </a:p>
      </dgm:t>
    </dgm:pt>
    <dgm:pt modelId="{7C510C9E-BB82-4D8C-AB68-53BD359BBD8C}" type="parTrans" cxnId="{BE362145-3980-4A62-8E4C-12924F50F06F}">
      <dgm:prSet/>
      <dgm:spPr/>
      <dgm:t>
        <a:bodyPr/>
        <a:lstStyle/>
        <a:p>
          <a:pPr latinLnBrk="1"/>
          <a:endParaRPr lang="ko-KR" altLang="en-US"/>
        </a:p>
      </dgm:t>
    </dgm:pt>
    <dgm:pt modelId="{F7F770FC-CD14-404A-A84F-23D88C8C45E7}" type="sibTrans" cxnId="{BE362145-3980-4A62-8E4C-12924F50F06F}">
      <dgm:prSet/>
      <dgm:spPr/>
      <dgm:t>
        <a:bodyPr/>
        <a:lstStyle/>
        <a:p>
          <a:pPr latinLnBrk="1"/>
          <a:endParaRPr lang="ko-KR" altLang="en-US"/>
        </a:p>
      </dgm:t>
    </dgm:pt>
    <dgm:pt modelId="{974DDFC8-FEE2-491E-9D80-2A9DF545FA67}" type="pres">
      <dgm:prSet presAssocID="{FBB5B673-4A3A-416E-9916-25B1E94E733A}" presName="cycle" presStyleCnt="0">
        <dgm:presLayoutVars>
          <dgm:dir/>
          <dgm:resizeHandles val="exact"/>
        </dgm:presLayoutVars>
      </dgm:prSet>
      <dgm:spPr/>
      <dgm:t>
        <a:bodyPr/>
        <a:lstStyle/>
        <a:p>
          <a:pPr latinLnBrk="1"/>
          <a:endParaRPr lang="ko-KR" altLang="en-US"/>
        </a:p>
      </dgm:t>
    </dgm:pt>
    <dgm:pt modelId="{7CCE8DDE-08FA-4B99-9568-FCAF56BB8CE8}" type="pres">
      <dgm:prSet presAssocID="{C8F205C7-1BD5-4C35-86DF-9788A0B9CB9C}" presName="node" presStyleLbl="node1" presStyleIdx="0" presStyleCnt="3" custScaleX="137218" custScaleY="129841" custRadScaleRad="99537" custRadScaleInc="8853">
        <dgm:presLayoutVars>
          <dgm:bulletEnabled val="1"/>
        </dgm:presLayoutVars>
      </dgm:prSet>
      <dgm:spPr/>
      <dgm:t>
        <a:bodyPr/>
        <a:lstStyle/>
        <a:p>
          <a:pPr latinLnBrk="1"/>
          <a:endParaRPr lang="ko-KR" altLang="en-US"/>
        </a:p>
      </dgm:t>
    </dgm:pt>
    <dgm:pt modelId="{2C13A3E9-99F0-4833-813D-F6C36FA90245}" type="pres">
      <dgm:prSet presAssocID="{D6F32045-4F0C-452E-8931-B9A4632A7699}" presName="sibTrans" presStyleLbl="sibTrans2D1" presStyleIdx="0" presStyleCnt="3"/>
      <dgm:spPr/>
      <dgm:t>
        <a:bodyPr/>
        <a:lstStyle/>
        <a:p>
          <a:pPr latinLnBrk="1"/>
          <a:endParaRPr lang="ko-KR" altLang="en-US"/>
        </a:p>
      </dgm:t>
    </dgm:pt>
    <dgm:pt modelId="{7B3F4E54-CD29-4525-AB34-248FEF3788DA}" type="pres">
      <dgm:prSet presAssocID="{D6F32045-4F0C-452E-8931-B9A4632A7699}" presName="connectorText" presStyleLbl="sibTrans2D1" presStyleIdx="0" presStyleCnt="3"/>
      <dgm:spPr/>
      <dgm:t>
        <a:bodyPr/>
        <a:lstStyle/>
        <a:p>
          <a:pPr latinLnBrk="1"/>
          <a:endParaRPr lang="ko-KR" altLang="en-US"/>
        </a:p>
      </dgm:t>
    </dgm:pt>
    <dgm:pt modelId="{695FAFE1-494A-4A5E-B97B-0CDB81A697FE}" type="pres">
      <dgm:prSet presAssocID="{2D476DC2-82DA-488F-9801-0607276B025F}" presName="node" presStyleLbl="node1" presStyleIdx="1" presStyleCnt="3" custRadScaleRad="106314" custRadScaleInc="-3181">
        <dgm:presLayoutVars>
          <dgm:bulletEnabled val="1"/>
        </dgm:presLayoutVars>
      </dgm:prSet>
      <dgm:spPr/>
      <dgm:t>
        <a:bodyPr/>
        <a:lstStyle/>
        <a:p>
          <a:pPr latinLnBrk="1"/>
          <a:endParaRPr lang="ko-KR" altLang="en-US"/>
        </a:p>
      </dgm:t>
    </dgm:pt>
    <dgm:pt modelId="{242B3E79-B9C0-4A84-878A-3185A95D3549}" type="pres">
      <dgm:prSet presAssocID="{C123237C-10F3-4330-984E-2CC0FF90CD9E}" presName="sibTrans" presStyleLbl="sibTrans2D1" presStyleIdx="1" presStyleCnt="3"/>
      <dgm:spPr/>
      <dgm:t>
        <a:bodyPr/>
        <a:lstStyle/>
        <a:p>
          <a:pPr latinLnBrk="1"/>
          <a:endParaRPr lang="ko-KR" altLang="en-US"/>
        </a:p>
      </dgm:t>
    </dgm:pt>
    <dgm:pt modelId="{C7F97FCE-9A5A-46A3-9E29-37BD03385C94}" type="pres">
      <dgm:prSet presAssocID="{C123237C-10F3-4330-984E-2CC0FF90CD9E}" presName="connectorText" presStyleLbl="sibTrans2D1" presStyleIdx="1" presStyleCnt="3"/>
      <dgm:spPr/>
      <dgm:t>
        <a:bodyPr/>
        <a:lstStyle/>
        <a:p>
          <a:pPr latinLnBrk="1"/>
          <a:endParaRPr lang="ko-KR" altLang="en-US"/>
        </a:p>
      </dgm:t>
    </dgm:pt>
    <dgm:pt modelId="{5C0CD794-EB9F-4291-8059-D67CEFC2D2D7}" type="pres">
      <dgm:prSet presAssocID="{1C657BC2-2430-4EE1-B5FC-888E97996364}" presName="node" presStyleLbl="node1" presStyleIdx="2" presStyleCnt="3">
        <dgm:presLayoutVars>
          <dgm:bulletEnabled val="1"/>
        </dgm:presLayoutVars>
      </dgm:prSet>
      <dgm:spPr/>
      <dgm:t>
        <a:bodyPr/>
        <a:lstStyle/>
        <a:p>
          <a:pPr latinLnBrk="1"/>
          <a:endParaRPr lang="ko-KR" altLang="en-US"/>
        </a:p>
      </dgm:t>
    </dgm:pt>
    <dgm:pt modelId="{D36F4C0F-456B-46C2-96FB-66022855AEB7}" type="pres">
      <dgm:prSet presAssocID="{F7F770FC-CD14-404A-A84F-23D88C8C45E7}" presName="sibTrans" presStyleLbl="sibTrans2D1" presStyleIdx="2" presStyleCnt="3"/>
      <dgm:spPr/>
      <dgm:t>
        <a:bodyPr/>
        <a:lstStyle/>
        <a:p>
          <a:pPr latinLnBrk="1"/>
          <a:endParaRPr lang="ko-KR" altLang="en-US"/>
        </a:p>
      </dgm:t>
    </dgm:pt>
    <dgm:pt modelId="{84C8EC34-A512-4D4C-8DF3-1BDD01262200}" type="pres">
      <dgm:prSet presAssocID="{F7F770FC-CD14-404A-A84F-23D88C8C45E7}" presName="connectorText" presStyleLbl="sibTrans2D1" presStyleIdx="2" presStyleCnt="3"/>
      <dgm:spPr/>
      <dgm:t>
        <a:bodyPr/>
        <a:lstStyle/>
        <a:p>
          <a:pPr latinLnBrk="1"/>
          <a:endParaRPr lang="ko-KR" altLang="en-US"/>
        </a:p>
      </dgm:t>
    </dgm:pt>
  </dgm:ptLst>
  <dgm:cxnLst>
    <dgm:cxn modelId="{B6A4ECEF-CEA4-4FC6-9C08-57982A2F6CD9}" type="presOf" srcId="{C8F205C7-1BD5-4C35-86DF-9788A0B9CB9C}" destId="{7CCE8DDE-08FA-4B99-9568-FCAF56BB8CE8}" srcOrd="0" destOrd="0" presId="urn:microsoft.com/office/officeart/2005/8/layout/cycle2"/>
    <dgm:cxn modelId="{B3D6F959-7BF1-4E5C-8499-5FA666B268B4}" type="presOf" srcId="{FBB5B673-4A3A-416E-9916-25B1E94E733A}" destId="{974DDFC8-FEE2-491E-9D80-2A9DF545FA67}" srcOrd="0" destOrd="0" presId="urn:microsoft.com/office/officeart/2005/8/layout/cycle2"/>
    <dgm:cxn modelId="{7FDFCC07-907C-467C-8545-95038CA36A36}" srcId="{FBB5B673-4A3A-416E-9916-25B1E94E733A}" destId="{2D476DC2-82DA-488F-9801-0607276B025F}" srcOrd="1" destOrd="0" parTransId="{B82DC9D5-97E6-4120-9839-6EACF339B422}" sibTransId="{C123237C-10F3-4330-984E-2CC0FF90CD9E}"/>
    <dgm:cxn modelId="{85C5EB38-3646-4115-ABEA-663E1C212901}" type="presOf" srcId="{D6F32045-4F0C-452E-8931-B9A4632A7699}" destId="{2C13A3E9-99F0-4833-813D-F6C36FA90245}" srcOrd="0" destOrd="0" presId="urn:microsoft.com/office/officeart/2005/8/layout/cycle2"/>
    <dgm:cxn modelId="{BE362145-3980-4A62-8E4C-12924F50F06F}" srcId="{FBB5B673-4A3A-416E-9916-25B1E94E733A}" destId="{1C657BC2-2430-4EE1-B5FC-888E97996364}" srcOrd="2" destOrd="0" parTransId="{7C510C9E-BB82-4D8C-AB68-53BD359BBD8C}" sibTransId="{F7F770FC-CD14-404A-A84F-23D88C8C45E7}"/>
    <dgm:cxn modelId="{8842FD5D-D1D9-4B4A-9D1D-8100CC6553A3}" type="presOf" srcId="{D6F32045-4F0C-452E-8931-B9A4632A7699}" destId="{7B3F4E54-CD29-4525-AB34-248FEF3788DA}" srcOrd="1" destOrd="0" presId="urn:microsoft.com/office/officeart/2005/8/layout/cycle2"/>
    <dgm:cxn modelId="{427A741D-065C-41DE-B7BB-E8FB4AB175C9}" type="presOf" srcId="{F7F770FC-CD14-404A-A84F-23D88C8C45E7}" destId="{84C8EC34-A512-4D4C-8DF3-1BDD01262200}" srcOrd="1" destOrd="0" presId="urn:microsoft.com/office/officeart/2005/8/layout/cycle2"/>
    <dgm:cxn modelId="{1EED106B-4080-4FF6-B3DF-483CD4E40131}" type="presOf" srcId="{C123237C-10F3-4330-984E-2CC0FF90CD9E}" destId="{242B3E79-B9C0-4A84-878A-3185A95D3549}" srcOrd="0" destOrd="0" presId="urn:microsoft.com/office/officeart/2005/8/layout/cycle2"/>
    <dgm:cxn modelId="{7E5B6379-D93F-4E5B-8B7C-9FE9A67D8901}" type="presOf" srcId="{F7F770FC-CD14-404A-A84F-23D88C8C45E7}" destId="{D36F4C0F-456B-46C2-96FB-66022855AEB7}" srcOrd="0" destOrd="0" presId="urn:microsoft.com/office/officeart/2005/8/layout/cycle2"/>
    <dgm:cxn modelId="{AE1E622E-6791-49A8-B978-2EB8FCBE1E91}" type="presOf" srcId="{C123237C-10F3-4330-984E-2CC0FF90CD9E}" destId="{C7F97FCE-9A5A-46A3-9E29-37BD03385C94}" srcOrd="1" destOrd="0" presId="urn:microsoft.com/office/officeart/2005/8/layout/cycle2"/>
    <dgm:cxn modelId="{026D82F9-5560-4FC3-BA80-754476AC7090}" type="presOf" srcId="{1C657BC2-2430-4EE1-B5FC-888E97996364}" destId="{5C0CD794-EB9F-4291-8059-D67CEFC2D2D7}" srcOrd="0" destOrd="0" presId="urn:microsoft.com/office/officeart/2005/8/layout/cycle2"/>
    <dgm:cxn modelId="{6DEF44F4-93B5-412F-A394-907DF0826BED}" srcId="{FBB5B673-4A3A-416E-9916-25B1E94E733A}" destId="{C8F205C7-1BD5-4C35-86DF-9788A0B9CB9C}" srcOrd="0" destOrd="0" parTransId="{C08F081A-2156-484A-8852-C5DC5F07C075}" sibTransId="{D6F32045-4F0C-452E-8931-B9A4632A7699}"/>
    <dgm:cxn modelId="{9C0B34F7-BD1B-4B9A-85BB-5B7D7BA3CBB2}" type="presOf" srcId="{2D476DC2-82DA-488F-9801-0607276B025F}" destId="{695FAFE1-494A-4A5E-B97B-0CDB81A697FE}" srcOrd="0" destOrd="0" presId="urn:microsoft.com/office/officeart/2005/8/layout/cycle2"/>
    <dgm:cxn modelId="{7001E8B8-56E3-4993-BF01-E19F48392B2E}" type="presParOf" srcId="{974DDFC8-FEE2-491E-9D80-2A9DF545FA67}" destId="{7CCE8DDE-08FA-4B99-9568-FCAF56BB8CE8}" srcOrd="0" destOrd="0" presId="urn:microsoft.com/office/officeart/2005/8/layout/cycle2"/>
    <dgm:cxn modelId="{83B67320-AE17-431E-9BEA-EF0FB88E91A5}" type="presParOf" srcId="{974DDFC8-FEE2-491E-9D80-2A9DF545FA67}" destId="{2C13A3E9-99F0-4833-813D-F6C36FA90245}" srcOrd="1" destOrd="0" presId="urn:microsoft.com/office/officeart/2005/8/layout/cycle2"/>
    <dgm:cxn modelId="{1E53640A-3D1F-47E2-B93A-0A539BCBDA0D}" type="presParOf" srcId="{2C13A3E9-99F0-4833-813D-F6C36FA90245}" destId="{7B3F4E54-CD29-4525-AB34-248FEF3788DA}" srcOrd="0" destOrd="0" presId="urn:microsoft.com/office/officeart/2005/8/layout/cycle2"/>
    <dgm:cxn modelId="{50F5C35E-CA3E-4FE3-9687-D90B915F0350}" type="presParOf" srcId="{974DDFC8-FEE2-491E-9D80-2A9DF545FA67}" destId="{695FAFE1-494A-4A5E-B97B-0CDB81A697FE}" srcOrd="2" destOrd="0" presId="urn:microsoft.com/office/officeart/2005/8/layout/cycle2"/>
    <dgm:cxn modelId="{55460E98-5CCA-4A04-9834-73C485BCE19A}" type="presParOf" srcId="{974DDFC8-FEE2-491E-9D80-2A9DF545FA67}" destId="{242B3E79-B9C0-4A84-878A-3185A95D3549}" srcOrd="3" destOrd="0" presId="urn:microsoft.com/office/officeart/2005/8/layout/cycle2"/>
    <dgm:cxn modelId="{591A9B31-E7D5-4ECD-8FE1-C1D4CAE8DFFB}" type="presParOf" srcId="{242B3E79-B9C0-4A84-878A-3185A95D3549}" destId="{C7F97FCE-9A5A-46A3-9E29-37BD03385C94}" srcOrd="0" destOrd="0" presId="urn:microsoft.com/office/officeart/2005/8/layout/cycle2"/>
    <dgm:cxn modelId="{DDE21022-471D-48AD-892A-763AE966C0E5}" type="presParOf" srcId="{974DDFC8-FEE2-491E-9D80-2A9DF545FA67}" destId="{5C0CD794-EB9F-4291-8059-D67CEFC2D2D7}" srcOrd="4" destOrd="0" presId="urn:microsoft.com/office/officeart/2005/8/layout/cycle2"/>
    <dgm:cxn modelId="{20051436-5E59-4860-A61B-99383A9121B9}" type="presParOf" srcId="{974DDFC8-FEE2-491E-9D80-2A9DF545FA67}" destId="{D36F4C0F-456B-46C2-96FB-66022855AEB7}" srcOrd="5" destOrd="0" presId="urn:microsoft.com/office/officeart/2005/8/layout/cycle2"/>
    <dgm:cxn modelId="{AE14E7F4-2CB1-458E-BBB9-1002ACFA41E1}" type="presParOf" srcId="{D36F4C0F-456B-46C2-96FB-66022855AEB7}" destId="{84C8EC34-A512-4D4C-8DF3-1BDD01262200}"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CE8DDE-08FA-4B99-9568-FCAF56BB8CE8}">
      <dsp:nvSpPr>
        <dsp:cNvPr id="0" name=""/>
        <dsp:cNvSpPr/>
      </dsp:nvSpPr>
      <dsp:spPr>
        <a:xfrm>
          <a:off x="2304248" y="-110743"/>
          <a:ext cx="2293913" cy="2170589"/>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latinLnBrk="1">
            <a:lnSpc>
              <a:spcPct val="90000"/>
            </a:lnSpc>
            <a:spcBef>
              <a:spcPct val="0"/>
            </a:spcBef>
            <a:spcAft>
              <a:spcPct val="35000"/>
            </a:spcAft>
          </a:pPr>
          <a:r>
            <a:rPr lang="zh-TW" altLang="en-US" sz="3200" b="1" kern="1200" dirty="0" smtClean="0">
              <a:solidFill>
                <a:schemeClr val="bg1"/>
              </a:solidFill>
            </a:rPr>
            <a:t>數學</a:t>
          </a:r>
          <a:endParaRPr lang="ko-KR" altLang="en-US" sz="3200" b="1" kern="1200" dirty="0">
            <a:solidFill>
              <a:schemeClr val="bg1"/>
            </a:solidFill>
          </a:endParaRPr>
        </a:p>
      </dsp:txBody>
      <dsp:txXfrm>
        <a:off x="2304248" y="-110743"/>
        <a:ext cx="2293913" cy="2170589"/>
      </dsp:txXfrm>
    </dsp:sp>
    <dsp:sp modelId="{2C13A3E9-99F0-4833-813D-F6C36FA90245}">
      <dsp:nvSpPr>
        <dsp:cNvPr id="0" name=""/>
        <dsp:cNvSpPr/>
      </dsp:nvSpPr>
      <dsp:spPr>
        <a:xfrm rot="3626280">
          <a:off x="3979422" y="1881326"/>
          <a:ext cx="292235" cy="564208"/>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latinLnBrk="1">
            <a:lnSpc>
              <a:spcPct val="90000"/>
            </a:lnSpc>
            <a:spcBef>
              <a:spcPct val="0"/>
            </a:spcBef>
            <a:spcAft>
              <a:spcPct val="35000"/>
            </a:spcAft>
          </a:pPr>
          <a:endParaRPr lang="ko-KR" altLang="en-US" sz="2100" kern="1200"/>
        </a:p>
      </dsp:txBody>
      <dsp:txXfrm rot="3626280">
        <a:off x="3979422" y="1881326"/>
        <a:ext cx="292235" cy="564208"/>
      </dsp:txXfrm>
    </dsp:sp>
    <dsp:sp modelId="{695FAFE1-494A-4A5E-B97B-0CDB81A697FE}">
      <dsp:nvSpPr>
        <dsp:cNvPr id="0" name=""/>
        <dsp:cNvSpPr/>
      </dsp:nvSpPr>
      <dsp:spPr>
        <a:xfrm>
          <a:off x="3842160" y="2301619"/>
          <a:ext cx="1671729" cy="1671729"/>
        </a:xfrm>
        <a:prstGeom prst="ellipse">
          <a:avLst/>
        </a:prstGeom>
        <a:gradFill rotWithShape="0">
          <a:gsLst>
            <a:gs pos="0">
              <a:schemeClr val="accent5">
                <a:hueOff val="-1571826"/>
                <a:satOff val="-50000"/>
                <a:lumOff val="-43039"/>
                <a:alphaOff val="0"/>
                <a:shade val="51000"/>
                <a:satMod val="130000"/>
              </a:schemeClr>
            </a:gs>
            <a:gs pos="80000">
              <a:schemeClr val="accent5">
                <a:hueOff val="-1571826"/>
                <a:satOff val="-50000"/>
                <a:lumOff val="-43039"/>
                <a:alphaOff val="0"/>
                <a:shade val="93000"/>
                <a:satMod val="130000"/>
              </a:schemeClr>
            </a:gs>
            <a:gs pos="100000">
              <a:schemeClr val="accent5">
                <a:hueOff val="-1571826"/>
                <a:satOff val="-50000"/>
                <a:lumOff val="-430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latinLnBrk="1">
            <a:lnSpc>
              <a:spcPct val="90000"/>
            </a:lnSpc>
            <a:spcBef>
              <a:spcPct val="0"/>
            </a:spcBef>
            <a:spcAft>
              <a:spcPct val="35000"/>
            </a:spcAft>
          </a:pPr>
          <a:r>
            <a:rPr lang="zh-TW" altLang="en-US" sz="2400" b="1" kern="1200" dirty="0" smtClean="0">
              <a:solidFill>
                <a:srgbClr val="003399"/>
              </a:solidFill>
            </a:rPr>
            <a:t>科學</a:t>
          </a:r>
          <a:endParaRPr lang="ko-KR" altLang="en-US" sz="2400" b="1" kern="1200" dirty="0">
            <a:solidFill>
              <a:srgbClr val="003399"/>
            </a:solidFill>
          </a:endParaRPr>
        </a:p>
      </dsp:txBody>
      <dsp:txXfrm>
        <a:off x="3842160" y="2301619"/>
        <a:ext cx="1671729" cy="1671729"/>
      </dsp:txXfrm>
    </dsp:sp>
    <dsp:sp modelId="{242B3E79-B9C0-4A84-878A-3185A95D3549}">
      <dsp:nvSpPr>
        <dsp:cNvPr id="0" name=""/>
        <dsp:cNvSpPr/>
      </dsp:nvSpPr>
      <dsp:spPr>
        <a:xfrm rot="10800000">
          <a:off x="3133423" y="2855379"/>
          <a:ext cx="500841" cy="564208"/>
        </a:xfrm>
        <a:prstGeom prst="rightArrow">
          <a:avLst>
            <a:gd name="adj1" fmla="val 60000"/>
            <a:gd name="adj2" fmla="val 50000"/>
          </a:avLst>
        </a:prstGeom>
        <a:solidFill>
          <a:schemeClr val="accent5">
            <a:hueOff val="-1571826"/>
            <a:satOff val="-50000"/>
            <a:lumOff val="-4303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latinLnBrk="1">
            <a:lnSpc>
              <a:spcPct val="90000"/>
            </a:lnSpc>
            <a:spcBef>
              <a:spcPct val="0"/>
            </a:spcBef>
            <a:spcAft>
              <a:spcPct val="35000"/>
            </a:spcAft>
          </a:pPr>
          <a:endParaRPr lang="ko-KR" altLang="en-US" sz="2100" kern="1200"/>
        </a:p>
      </dsp:txBody>
      <dsp:txXfrm rot="10800000">
        <a:off x="3133423" y="2855379"/>
        <a:ext cx="500841" cy="564208"/>
      </dsp:txXfrm>
    </dsp:sp>
    <dsp:sp modelId="{5C0CD794-EB9F-4291-8059-D67CEFC2D2D7}">
      <dsp:nvSpPr>
        <dsp:cNvPr id="0" name=""/>
        <dsp:cNvSpPr/>
      </dsp:nvSpPr>
      <dsp:spPr>
        <a:xfrm>
          <a:off x="1225448" y="2301619"/>
          <a:ext cx="1671729" cy="1671729"/>
        </a:xfrm>
        <a:prstGeom prst="ellipse">
          <a:avLst/>
        </a:prstGeom>
        <a:gradFill rotWithShape="0">
          <a:gsLst>
            <a:gs pos="0">
              <a:schemeClr val="accent5">
                <a:hueOff val="-3143651"/>
                <a:satOff val="-100000"/>
                <a:lumOff val="-86078"/>
                <a:alphaOff val="0"/>
                <a:shade val="51000"/>
                <a:satMod val="130000"/>
              </a:schemeClr>
            </a:gs>
            <a:gs pos="80000">
              <a:schemeClr val="accent5">
                <a:hueOff val="-3143651"/>
                <a:satOff val="-100000"/>
                <a:lumOff val="-86078"/>
                <a:alphaOff val="0"/>
                <a:shade val="93000"/>
                <a:satMod val="130000"/>
              </a:schemeClr>
            </a:gs>
            <a:gs pos="100000">
              <a:schemeClr val="accent5">
                <a:hueOff val="-3143651"/>
                <a:satOff val="-100000"/>
                <a:lumOff val="-86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latinLnBrk="1">
            <a:lnSpc>
              <a:spcPct val="90000"/>
            </a:lnSpc>
            <a:spcBef>
              <a:spcPct val="0"/>
            </a:spcBef>
            <a:spcAft>
              <a:spcPct val="35000"/>
            </a:spcAft>
          </a:pPr>
          <a:r>
            <a:rPr lang="zh-TW" altLang="en-US" sz="2400" b="1" kern="1200" dirty="0" smtClean="0">
              <a:solidFill>
                <a:srgbClr val="003399"/>
              </a:solidFill>
            </a:rPr>
            <a:t>閱讀</a:t>
          </a:r>
          <a:endParaRPr lang="ko-KR" altLang="en-US" sz="2400" b="1" kern="1200" dirty="0">
            <a:solidFill>
              <a:srgbClr val="003399"/>
            </a:solidFill>
          </a:endParaRPr>
        </a:p>
      </dsp:txBody>
      <dsp:txXfrm>
        <a:off x="1225448" y="2301619"/>
        <a:ext cx="1671729" cy="1671729"/>
      </dsp:txXfrm>
    </dsp:sp>
    <dsp:sp modelId="{D36F4C0F-456B-46C2-96FB-66022855AEB7}">
      <dsp:nvSpPr>
        <dsp:cNvPr id="0" name=""/>
        <dsp:cNvSpPr/>
      </dsp:nvSpPr>
      <dsp:spPr>
        <a:xfrm rot="18163479">
          <a:off x="2511405" y="1893963"/>
          <a:ext cx="335418" cy="564208"/>
        </a:xfrm>
        <a:prstGeom prst="rightArrow">
          <a:avLst>
            <a:gd name="adj1" fmla="val 60000"/>
            <a:gd name="adj2" fmla="val 50000"/>
          </a:avLst>
        </a:prstGeom>
        <a:solidFill>
          <a:schemeClr val="accent5">
            <a:hueOff val="-3143651"/>
            <a:satOff val="-100000"/>
            <a:lumOff val="-8607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latinLnBrk="1">
            <a:lnSpc>
              <a:spcPct val="90000"/>
            </a:lnSpc>
            <a:spcBef>
              <a:spcPct val="0"/>
            </a:spcBef>
            <a:spcAft>
              <a:spcPct val="35000"/>
            </a:spcAft>
          </a:pPr>
          <a:endParaRPr lang="ko-KR" altLang="en-US" sz="2100" kern="1200"/>
        </a:p>
      </dsp:txBody>
      <dsp:txXfrm rot="18163479">
        <a:off x="2511405" y="1893963"/>
        <a:ext cx="335418" cy="56420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5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kumimoji="0" sz="1200">
                <a:latin typeface="Arial" charset="0"/>
                <a:ea typeface="新細明體" pitchFamily="18" charset="-120"/>
              </a:defRPr>
            </a:lvl1pPr>
          </a:lstStyle>
          <a:p>
            <a:pPr>
              <a:defRPr/>
            </a:pPr>
            <a:endParaRPr lang="en-US" altLang="zh-TW"/>
          </a:p>
        </p:txBody>
      </p:sp>
      <p:sp>
        <p:nvSpPr>
          <p:cNvPr id="2375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kumimoji="0" sz="1200">
                <a:latin typeface="Arial" charset="0"/>
                <a:ea typeface="新細明體" pitchFamily="18" charset="-120"/>
              </a:defRPr>
            </a:lvl1pPr>
          </a:lstStyle>
          <a:p>
            <a:pPr>
              <a:defRPr/>
            </a:pPr>
            <a:endParaRPr lang="en-US" altLang="zh-TW"/>
          </a:p>
        </p:txBody>
      </p:sp>
      <p:sp>
        <p:nvSpPr>
          <p:cNvPr id="2375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kumimoji="0" sz="1200">
                <a:latin typeface="Arial" charset="0"/>
                <a:ea typeface="新細明體" pitchFamily="18" charset="-120"/>
              </a:defRPr>
            </a:lvl1pPr>
          </a:lstStyle>
          <a:p>
            <a:pPr>
              <a:defRPr/>
            </a:pPr>
            <a:endParaRPr lang="en-US" altLang="zh-TW"/>
          </a:p>
        </p:txBody>
      </p:sp>
      <p:sp>
        <p:nvSpPr>
          <p:cNvPr id="2375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kumimoji="0" sz="1200">
                <a:latin typeface="Arial" charset="0"/>
                <a:ea typeface="新細明體" pitchFamily="18" charset="-120"/>
              </a:defRPr>
            </a:lvl1pPr>
          </a:lstStyle>
          <a:p>
            <a:pPr>
              <a:defRPr/>
            </a:pPr>
            <a:fld id="{9EF06FC3-D051-4DA3-9BB2-4FD05422C999}"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a typeface="新細明體" charset="-120"/>
              </a:defRPr>
            </a:lvl1pPr>
          </a:lstStyle>
          <a:p>
            <a:pPr>
              <a:defRPr/>
            </a:pPr>
            <a:endParaRPr lang="en-US" altLang="zh-TW"/>
          </a:p>
        </p:txBody>
      </p:sp>
      <p:sp>
        <p:nvSpPr>
          <p:cNvPr id="2242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新細明體" charset="-120"/>
              </a:defRPr>
            </a:lvl1pPr>
          </a:lstStyle>
          <a:p>
            <a:pPr>
              <a:defRPr/>
            </a:pPr>
            <a:fld id="{BCA03C5A-0F64-4B7D-A5F7-EAF2BE1473FA}" type="datetimeFigureOut">
              <a:rPr lang="zh-TW" altLang="en-US"/>
              <a:pPr>
                <a:defRPr/>
              </a:pPr>
              <a:t>2012/12/26</a:t>
            </a:fld>
            <a:endParaRPr lang="en-US" altLang="zh-TW"/>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42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2242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a typeface="新細明體" charset="-120"/>
              </a:defRPr>
            </a:lvl1pPr>
          </a:lstStyle>
          <a:p>
            <a:pPr>
              <a:defRPr/>
            </a:pPr>
            <a:endParaRPr lang="en-US" altLang="zh-TW"/>
          </a:p>
        </p:txBody>
      </p:sp>
      <p:sp>
        <p:nvSpPr>
          <p:cNvPr id="2242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ea typeface="新細明體" charset="-120"/>
              </a:defRPr>
            </a:lvl1pPr>
          </a:lstStyle>
          <a:p>
            <a:pPr>
              <a:defRPr/>
            </a:pPr>
            <a:fld id="{CCD74FD9-7785-4D53-B578-214727474F16}"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a:t>
            </a:fld>
            <a:endParaRPr lang="en-US"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10</a:t>
            </a:fld>
            <a:endParaRPr lang="en-US" altLang="zh-TW"/>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127</a:t>
            </a:fld>
            <a:endParaRPr lang="en-US" altLang="zh-TW"/>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128</a:t>
            </a:fld>
            <a:endParaRPr lang="en-US" altLang="zh-TW"/>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129</a:t>
            </a:fld>
            <a:endParaRPr lang="en-US" altLang="zh-TW"/>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131</a:t>
            </a:fld>
            <a:endParaRPr lang="en-US" altLang="zh-TW"/>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61508034-3247-4EA5-8865-ACCA7EC07BFE}" type="slidenum">
              <a:rPr lang="zh-TW" altLang="en-US" smtClean="0"/>
              <a:pPr/>
              <a:t>133</a:t>
            </a:fld>
            <a:endParaRPr lang="zh-TW"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61508034-3247-4EA5-8865-ACCA7EC07BFE}" type="slidenum">
              <a:rPr lang="zh-TW" altLang="en-US" smtClean="0"/>
              <a:pPr/>
              <a:t>134</a:t>
            </a:fld>
            <a:endParaRPr lang="zh-TW"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135</a:t>
            </a:fld>
            <a:endParaRPr lang="en-US" altLang="zh-TW"/>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136</a:t>
            </a:fld>
            <a:endParaRPr lang="en-US" altLang="zh-TW"/>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137</a:t>
            </a:fld>
            <a:endParaRPr lang="en-US" altLang="zh-TW"/>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138</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11</a:t>
            </a:fld>
            <a:endParaRPr lang="en-US" altLang="zh-TW"/>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139</a:t>
            </a:fld>
            <a:endParaRPr lang="en-US" altLang="zh-TW"/>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140</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12</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31</a:t>
            </a:fld>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32</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33</a:t>
            </a:fld>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34</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35</a:t>
            </a:fld>
            <a:endParaRPr lang="en-US"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36</a:t>
            </a:fld>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37</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2</a:t>
            </a:fld>
            <a:endParaRPr lang="en-US"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38</a:t>
            </a:fld>
            <a:endParaRPr lang="en-US"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39</a:t>
            </a:fld>
            <a:endParaRPr lang="en-US"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40</a:t>
            </a:fld>
            <a:endParaRPr lang="en-US" alt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41</a:t>
            </a:fld>
            <a:endParaRPr lang="en-US"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42</a:t>
            </a:fld>
            <a:endParaRPr lang="en-US" alt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43</a:t>
            </a:fld>
            <a:endParaRPr lang="en-US"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44</a:t>
            </a:fld>
            <a:endParaRPr lang="en-US"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45</a:t>
            </a:fld>
            <a:endParaRPr lang="en-US"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46</a:t>
            </a:fld>
            <a:endParaRPr lang="en-US"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47</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3</a:t>
            </a:fld>
            <a:endParaRPr lang="en-US" altLang="zh-TW"/>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48</a:t>
            </a:fld>
            <a:endParaRPr lang="en-US"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49</a:t>
            </a:fld>
            <a:endParaRPr lang="en-US" altLang="zh-TW"/>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50</a:t>
            </a:fld>
            <a:endParaRPr lang="en-US" altLang="zh-TW"/>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51</a:t>
            </a:fld>
            <a:endParaRPr lang="en-US" altLang="zh-TW"/>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52</a:t>
            </a:fld>
            <a:endParaRPr lang="en-US" altLang="zh-TW"/>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53</a:t>
            </a:fld>
            <a:endParaRPr lang="en-US" altLang="zh-TW"/>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54</a:t>
            </a:fld>
            <a:endParaRPr lang="en-US" altLang="zh-TW"/>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55</a:t>
            </a:fld>
            <a:endParaRPr lang="en-US" altLang="zh-TW"/>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56</a:t>
            </a:fld>
            <a:endParaRPr lang="en-US" altLang="zh-TW"/>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57</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4</a:t>
            </a:fld>
            <a:endParaRPr lang="en-US" altLang="zh-TW"/>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58</a:t>
            </a:fld>
            <a:endParaRPr lang="en-US" altLang="zh-TW"/>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59</a:t>
            </a:fld>
            <a:endParaRPr lang="en-US" altLang="zh-TW"/>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60</a:t>
            </a:fld>
            <a:endParaRPr lang="en-US" altLang="zh-TW"/>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61</a:t>
            </a:fld>
            <a:endParaRPr lang="en-US" altLang="zh-TW"/>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62</a:t>
            </a:fld>
            <a:endParaRPr lang="en-US" altLang="zh-TW"/>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63</a:t>
            </a:fld>
            <a:endParaRPr lang="en-US" altLang="zh-TW"/>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64</a:t>
            </a:fld>
            <a:endParaRPr lang="en-US" altLang="zh-TW"/>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65</a:t>
            </a:fld>
            <a:endParaRPr lang="en-US" altLang="zh-TW"/>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4B2DF-2F59-4151-BE4D-06B37BAABF86}" type="slidenum">
              <a:rPr lang="en-US" altLang="zh-TW"/>
              <a:pPr/>
              <a:t>66</a:t>
            </a:fld>
            <a:endParaRPr lang="en-US" altLang="zh-TW"/>
          </a:p>
        </p:txBody>
      </p:sp>
      <p:sp>
        <p:nvSpPr>
          <p:cNvPr id="784386" name="Rectangle 2"/>
          <p:cNvSpPr>
            <a:spLocks noGrp="1" noRot="1" noChangeAspect="1" noChangeArrowheads="1" noTextEdit="1"/>
          </p:cNvSpPr>
          <p:nvPr>
            <p:ph type="sldImg"/>
          </p:nvPr>
        </p:nvSpPr>
        <p:spPr>
          <a:xfrm>
            <a:off x="958465" y="686474"/>
            <a:ext cx="4941072" cy="3428114"/>
          </a:xfrm>
          <a:ln/>
        </p:spPr>
      </p:sp>
      <p:sp>
        <p:nvSpPr>
          <p:cNvPr id="78438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67</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5</a:t>
            </a:fld>
            <a:endParaRPr lang="en-US" altLang="zh-TW"/>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B5E869-D710-4FE2-9F03-B54714B04623}" type="slidenum">
              <a:rPr lang="en-US" altLang="zh-TW"/>
              <a:pPr/>
              <a:t>68</a:t>
            </a:fld>
            <a:endParaRPr lang="en-US" altLang="zh-TW"/>
          </a:p>
        </p:txBody>
      </p:sp>
      <p:sp>
        <p:nvSpPr>
          <p:cNvPr id="786434" name="Rectangle 2"/>
          <p:cNvSpPr>
            <a:spLocks noGrp="1" noRot="1" noChangeAspect="1" noChangeArrowheads="1" noTextEdit="1"/>
          </p:cNvSpPr>
          <p:nvPr>
            <p:ph type="sldImg"/>
          </p:nvPr>
        </p:nvSpPr>
        <p:spPr>
          <a:xfrm>
            <a:off x="958465" y="686474"/>
            <a:ext cx="4941072" cy="3428114"/>
          </a:xfrm>
          <a:ln/>
        </p:spPr>
      </p:sp>
      <p:sp>
        <p:nvSpPr>
          <p:cNvPr id="78643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9B98C-3F6F-4A57-98A6-CF93E9BA21DC}" type="slidenum">
              <a:rPr lang="en-US" altLang="zh-TW"/>
              <a:pPr/>
              <a:t>69</a:t>
            </a:fld>
            <a:endParaRPr lang="en-US" altLang="zh-TW"/>
          </a:p>
        </p:txBody>
      </p:sp>
      <p:sp>
        <p:nvSpPr>
          <p:cNvPr id="788482" name="Rectangle 2"/>
          <p:cNvSpPr>
            <a:spLocks noGrp="1" noRot="1" noChangeAspect="1" noChangeArrowheads="1" noTextEdit="1"/>
          </p:cNvSpPr>
          <p:nvPr>
            <p:ph type="sldImg"/>
          </p:nvPr>
        </p:nvSpPr>
        <p:spPr>
          <a:xfrm>
            <a:off x="958465" y="686474"/>
            <a:ext cx="4941072" cy="3428114"/>
          </a:xfrm>
          <a:ln/>
        </p:spPr>
      </p:sp>
      <p:sp>
        <p:nvSpPr>
          <p:cNvPr id="78848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05988-5CA5-4B99-B559-F40AF0F4159E}" type="slidenum">
              <a:rPr lang="en-US" altLang="zh-TW"/>
              <a:pPr/>
              <a:t>70</a:t>
            </a:fld>
            <a:endParaRPr lang="en-US" altLang="zh-TW"/>
          </a:p>
        </p:txBody>
      </p:sp>
      <p:sp>
        <p:nvSpPr>
          <p:cNvPr id="790530" name="Rectangle 2"/>
          <p:cNvSpPr>
            <a:spLocks noGrp="1" noRot="1" noChangeAspect="1" noChangeArrowheads="1" noTextEdit="1"/>
          </p:cNvSpPr>
          <p:nvPr>
            <p:ph type="sldImg"/>
          </p:nvPr>
        </p:nvSpPr>
        <p:spPr>
          <a:xfrm>
            <a:off x="958465" y="686474"/>
            <a:ext cx="4941072" cy="3428114"/>
          </a:xfrm>
          <a:ln/>
        </p:spPr>
      </p:sp>
      <p:sp>
        <p:nvSpPr>
          <p:cNvPr id="79053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FC74F8-10B6-4161-8776-F21B07DABCD1}" type="slidenum">
              <a:rPr lang="en-US" altLang="zh-TW"/>
              <a:pPr/>
              <a:t>71</a:t>
            </a:fld>
            <a:endParaRPr lang="en-US" altLang="zh-TW"/>
          </a:p>
        </p:txBody>
      </p:sp>
      <p:sp>
        <p:nvSpPr>
          <p:cNvPr id="792578" name="Rectangle 2"/>
          <p:cNvSpPr>
            <a:spLocks noGrp="1" noRot="1" noChangeAspect="1" noChangeArrowheads="1" noTextEdit="1"/>
          </p:cNvSpPr>
          <p:nvPr>
            <p:ph type="sldImg"/>
          </p:nvPr>
        </p:nvSpPr>
        <p:spPr>
          <a:xfrm>
            <a:off x="958465" y="686474"/>
            <a:ext cx="4941072" cy="3428114"/>
          </a:xfrm>
          <a:ln/>
        </p:spPr>
      </p:sp>
      <p:sp>
        <p:nvSpPr>
          <p:cNvPr id="79257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72</a:t>
            </a:fld>
            <a:endParaRPr lang="en-US" altLang="zh-TW"/>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73</a:t>
            </a:fld>
            <a:endParaRPr lang="en-US" altLang="zh-TW"/>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74</a:t>
            </a:fld>
            <a:endParaRPr lang="en-US" altLang="zh-TW"/>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75</a:t>
            </a:fld>
            <a:endParaRPr lang="en-US" altLang="zh-TW"/>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76</a:t>
            </a:fld>
            <a:endParaRPr lang="en-US" altLang="zh-TW"/>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77</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6</a:t>
            </a:fld>
            <a:endParaRPr lang="en-US" altLang="zh-TW"/>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78</a:t>
            </a:fld>
            <a:endParaRPr lang="en-US" altLang="zh-TW"/>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79</a:t>
            </a:fld>
            <a:endParaRPr lang="en-US" altLang="zh-TW"/>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80</a:t>
            </a:fld>
            <a:endParaRPr lang="en-US" altLang="zh-TW"/>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xfrm>
            <a:off x="914400" y="4343400"/>
            <a:ext cx="5029200" cy="4114800"/>
          </a:xfrm>
          <a:noFill/>
          <a:ln/>
        </p:spPr>
        <p:txBody>
          <a:bodyPr/>
          <a:lstStyle/>
          <a:p>
            <a:pPr eaLnBrk="1" hangingPunct="1"/>
            <a:endParaRPr lang="zh-TW"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xfrm>
            <a:off x="914400" y="4343400"/>
            <a:ext cx="5029200" cy="4114800"/>
          </a:xfrm>
          <a:noFill/>
          <a:ln/>
        </p:spPr>
        <p:txBody>
          <a:bodyPr/>
          <a:lstStyle/>
          <a:p>
            <a:pPr eaLnBrk="1" hangingPunct="1"/>
            <a:endParaRPr lang="zh-TW"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83</a:t>
            </a:fld>
            <a:endParaRPr lang="en-US" altLang="zh-TW"/>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84</a:t>
            </a:fld>
            <a:endParaRPr lang="en-US" altLang="zh-TW"/>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85</a:t>
            </a:fld>
            <a:endParaRPr lang="en-US" altLang="zh-TW"/>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86</a:t>
            </a:fld>
            <a:endParaRPr lang="en-US" altLang="zh-TW"/>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87</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7</a:t>
            </a:fld>
            <a:endParaRPr lang="en-US" altLang="zh-TW"/>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88</a:t>
            </a:fld>
            <a:endParaRPr lang="en-US" altLang="zh-TW"/>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89</a:t>
            </a:fld>
            <a:endParaRPr lang="en-US" altLang="zh-TW"/>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98</a:t>
            </a:fld>
            <a:endParaRPr lang="en-US" altLang="zh-TW"/>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100</a:t>
            </a:fld>
            <a:endParaRPr lang="en-US" altLang="zh-TW"/>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101</a:t>
            </a:fld>
            <a:endParaRPr lang="en-US" altLang="zh-TW"/>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102</a:t>
            </a:fld>
            <a:endParaRPr lang="en-US" altLang="zh-TW"/>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103</a:t>
            </a:fld>
            <a:endParaRPr lang="en-US" altLang="zh-TW"/>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104</a:t>
            </a:fld>
            <a:endParaRPr lang="en-US" altLang="zh-TW"/>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105</a:t>
            </a:fld>
            <a:endParaRPr lang="en-US" altLang="zh-TW"/>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106</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8</a:t>
            </a:fld>
            <a:endParaRPr lang="en-US" altLang="zh-TW"/>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107</a:t>
            </a:fld>
            <a:endParaRPr lang="en-US" altLang="zh-TW"/>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108</a:t>
            </a:fld>
            <a:endParaRPr lang="en-US" altLang="zh-TW"/>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109</a:t>
            </a:fld>
            <a:endParaRPr lang="en-US" altLang="zh-TW"/>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110</a:t>
            </a:fld>
            <a:endParaRPr lang="en-US" altLang="zh-TW"/>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111</a:t>
            </a:fld>
            <a:endParaRPr lang="en-US" altLang="zh-TW"/>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112</a:t>
            </a:fld>
            <a:endParaRPr lang="en-US" altLang="zh-TW"/>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113</a:t>
            </a:fld>
            <a:endParaRPr lang="en-US" altLang="zh-TW"/>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114</a:t>
            </a:fld>
            <a:endParaRPr lang="en-US" altLang="zh-TW"/>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115</a:t>
            </a:fld>
            <a:endParaRPr lang="en-US" altLang="zh-TW"/>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116</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9</a:t>
            </a:fld>
            <a:endParaRPr lang="en-US" altLang="zh-TW"/>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117</a:t>
            </a:fld>
            <a:endParaRPr lang="en-US" altLang="zh-TW"/>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118</a:t>
            </a:fld>
            <a:endParaRPr lang="en-US" altLang="zh-TW"/>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119</a:t>
            </a:fld>
            <a:endParaRPr lang="en-US" altLang="zh-TW"/>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120</a:t>
            </a:fld>
            <a:endParaRPr lang="en-US" altLang="zh-TW"/>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121</a:t>
            </a:fld>
            <a:endParaRPr lang="en-US" altLang="zh-TW"/>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122</a:t>
            </a:fld>
            <a:endParaRPr lang="en-US" altLang="zh-TW"/>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123</a:t>
            </a:fld>
            <a:endParaRPr lang="en-US" altLang="zh-TW"/>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3731" name="備忘稿版面配置區 2"/>
          <p:cNvSpPr>
            <a:spLocks noGrp="1"/>
          </p:cNvSpPr>
          <p:nvPr>
            <p:ph type="body" idx="1"/>
          </p:nvPr>
        </p:nvSpPr>
        <p:spPr bwMode="auto">
          <a:noFill/>
        </p:spPr>
        <p:txBody>
          <a:bodyPr/>
          <a:lstStyle/>
          <a:p>
            <a:endParaRPr lang="zh-TW" altLang="en-US" smtClean="0">
              <a:ea typeface="新細明體" pitchFamily="18" charset="-120"/>
              <a:cs typeface="Adobe Garamond Pro Bold"/>
            </a:endParaRPr>
          </a:p>
        </p:txBody>
      </p:sp>
      <p:sp>
        <p:nvSpPr>
          <p:cNvPr id="7373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C0CBF7-6C14-49C5-A63C-BB7921E2A0A5}" type="slidenum">
              <a:rPr lang="zh-TW" altLang="en-US" smtClean="0">
                <a:latin typeface="Arial" pitchFamily="34" charset="0"/>
                <a:ea typeface="新細明體" pitchFamily="18" charset="-120"/>
              </a:rPr>
              <a:pPr/>
              <a:t>124</a:t>
            </a:fld>
            <a:endParaRPr lang="en-US" altLang="zh-TW" smtClean="0">
              <a:latin typeface="Arial" pitchFamily="34" charset="0"/>
              <a:ea typeface="新細明體" pitchFamily="18" charset="-12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125</a:t>
            </a:fld>
            <a:endParaRPr lang="en-US" altLang="zh-TW"/>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126</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11"/>
          <p:cNvPicPr>
            <a:picLocks noChangeAspect="1" noChangeArrowheads="1"/>
          </p:cNvPicPr>
          <p:nvPr/>
        </p:nvPicPr>
        <p:blipFill>
          <a:blip r:embed="rId2" cstate="print"/>
          <a:srcRect/>
          <a:stretch>
            <a:fillRect/>
          </a:stretch>
        </p:blipFill>
        <p:spPr bwMode="auto">
          <a:xfrm>
            <a:off x="323850" y="333375"/>
            <a:ext cx="2514600" cy="3167063"/>
          </a:xfrm>
          <a:prstGeom prst="rect">
            <a:avLst/>
          </a:prstGeom>
          <a:noFill/>
          <a:ln w="9525">
            <a:noFill/>
            <a:miter lim="800000"/>
            <a:headEnd/>
            <a:tailEnd/>
          </a:ln>
        </p:spPr>
      </p:pic>
      <p:sp>
        <p:nvSpPr>
          <p:cNvPr id="27545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zh-TW" altLang="en-US"/>
              <a:t>按一下以編輯母片標題樣式</a:t>
            </a:r>
          </a:p>
        </p:txBody>
      </p:sp>
      <p:sp>
        <p:nvSpPr>
          <p:cNvPr id="27546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zh-TW" altLang="en-US"/>
              <a:t>按一下以編輯母片副標題樣式</a:t>
            </a:r>
          </a:p>
        </p:txBody>
      </p:sp>
      <p:sp>
        <p:nvSpPr>
          <p:cNvPr id="5"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EF1D31B6-FBE6-4912-B673-AB6A1F7C4883}"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949F11D5-C1FF-4D56-B5D3-7033A90C7D79}"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57950" y="152400"/>
            <a:ext cx="1924050" cy="5334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152400"/>
            <a:ext cx="5619750" cy="5334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380D51BE-E9A4-454C-B2DD-3B66622FDB75}"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685800" y="152400"/>
            <a:ext cx="6870700" cy="16002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828800"/>
            <a:ext cx="7696200" cy="1752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85800" y="3733800"/>
            <a:ext cx="7696200" cy="1752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BB30200F-ED1A-487C-A27C-C528130424CD}"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152400"/>
            <a:ext cx="6870700" cy="16002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828800"/>
            <a:ext cx="3771900" cy="3657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10100" y="1828800"/>
            <a:ext cx="3771900" cy="1752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10100" y="3733800"/>
            <a:ext cx="3771900" cy="1752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7"/>
          <p:cNvSpPr>
            <a:spLocks noGrp="1" noChangeArrowheads="1"/>
          </p:cNvSpPr>
          <p:nvPr>
            <p:ph type="sldNum" sz="quarter" idx="12"/>
          </p:nvPr>
        </p:nvSpPr>
        <p:spPr>
          <a:ln/>
        </p:spPr>
        <p:txBody>
          <a:bodyPr/>
          <a:lstStyle>
            <a:lvl1pPr>
              <a:defRPr/>
            </a:lvl1pPr>
          </a:lstStyle>
          <a:p>
            <a:pPr>
              <a:defRPr/>
            </a:pPr>
            <a:fld id="{A6D59B53-BE9D-479F-9184-459A043A90DD}" type="slidenum">
              <a:rPr lang="en-US" altLang="zh-TW"/>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0E4F0A63-26E7-48C6-A5C8-E4AD6B774630}" type="slidenum">
              <a:rPr lang="en-US" altLang="zh-TW"/>
              <a:pPr>
                <a:defRPr/>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5800" y="152400"/>
            <a:ext cx="7696200" cy="5334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a:ln/>
        </p:spPr>
        <p:txBody>
          <a:bodyPr/>
          <a:lstStyle>
            <a:lvl1pPr>
              <a:defRPr/>
            </a:lvl1pPr>
          </a:lstStyle>
          <a:p>
            <a:pPr>
              <a:defRPr/>
            </a:pPr>
            <a:fld id="{B4E83A14-181C-434B-A082-8BDEA466481D}" type="slidenum">
              <a:rPr lang="en-US" altLang="zh-TW"/>
              <a:pPr>
                <a:defRPr/>
              </a:pPr>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524000" y="190500"/>
            <a:ext cx="7010400" cy="1527175"/>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1524000" y="1905000"/>
            <a:ext cx="7010400" cy="4114800"/>
          </a:xfrm>
        </p:spPr>
        <p:txBody>
          <a:bodyPr/>
          <a:lstStyle/>
          <a:p>
            <a:endParaRPr lang="zh-TW" altLang="en-US"/>
          </a:p>
        </p:txBody>
      </p:sp>
      <p:sp>
        <p:nvSpPr>
          <p:cNvPr id="4" name="日期版面配置區 3"/>
          <p:cNvSpPr>
            <a:spLocks noGrp="1"/>
          </p:cNvSpPr>
          <p:nvPr>
            <p:ph type="dt" sz="half" idx="10"/>
          </p:nvPr>
        </p:nvSpPr>
        <p:spPr>
          <a:xfrm>
            <a:off x="6629400" y="6248400"/>
            <a:ext cx="1905000" cy="457200"/>
          </a:xfrm>
        </p:spPr>
        <p:txBody>
          <a:bodyPr/>
          <a:lstStyle>
            <a:lvl1pPr>
              <a:defRPr/>
            </a:lvl1pPr>
          </a:lstStyle>
          <a:p>
            <a:endParaRPr lang="en-US" altLang="zh-TW"/>
          </a:p>
        </p:txBody>
      </p:sp>
      <p:sp>
        <p:nvSpPr>
          <p:cNvPr id="5" name="頁尾版面配置區 4"/>
          <p:cNvSpPr>
            <a:spLocks noGrp="1"/>
          </p:cNvSpPr>
          <p:nvPr>
            <p:ph type="ftr" sz="quarter" idx="11"/>
          </p:nvPr>
        </p:nvSpPr>
        <p:spPr>
          <a:xfrm>
            <a:off x="3276600" y="6248400"/>
            <a:ext cx="2895600" cy="457200"/>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1524000" y="6248400"/>
            <a:ext cx="1295400" cy="457200"/>
          </a:xfrm>
        </p:spPr>
        <p:txBody>
          <a:bodyPr/>
          <a:lstStyle>
            <a:lvl1pPr>
              <a:defRPr/>
            </a:lvl1pPr>
          </a:lstStyle>
          <a:p>
            <a:fld id="{4A298CBC-BC67-48C9-A4C2-2AF4D2764D0C}"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A240C722-5099-4BF0-8134-7C77F0EF21D7}"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93A34422-C6A6-4C42-AC84-073D8EB0466A}"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1FF93E9F-0BC2-48F8-BB2D-09F3586D1B2A}"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7"/>
          <p:cNvSpPr>
            <a:spLocks noGrp="1" noChangeArrowheads="1"/>
          </p:cNvSpPr>
          <p:nvPr>
            <p:ph type="sldNum" sz="quarter" idx="12"/>
          </p:nvPr>
        </p:nvSpPr>
        <p:spPr>
          <a:ln/>
        </p:spPr>
        <p:txBody>
          <a:bodyPr/>
          <a:lstStyle>
            <a:lvl1pPr>
              <a:defRPr/>
            </a:lvl1pPr>
          </a:lstStyle>
          <a:p>
            <a:pPr>
              <a:defRPr/>
            </a:pPr>
            <a:fld id="{29F9D0BE-A16B-4220-926A-A2907B40391F}"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a:ln/>
        </p:spPr>
        <p:txBody>
          <a:bodyPr/>
          <a:lstStyle>
            <a:lvl1pPr>
              <a:defRPr/>
            </a:lvl1pPr>
          </a:lstStyle>
          <a:p>
            <a:pPr>
              <a:defRPr/>
            </a:pPr>
            <a:fld id="{CFBDBF61-F262-4CCD-A7E3-67D0914ED194}"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7"/>
          <p:cNvSpPr>
            <a:spLocks noGrp="1" noChangeArrowheads="1"/>
          </p:cNvSpPr>
          <p:nvPr>
            <p:ph type="sldNum" sz="quarter" idx="12"/>
          </p:nvPr>
        </p:nvSpPr>
        <p:spPr>
          <a:ln/>
        </p:spPr>
        <p:txBody>
          <a:bodyPr/>
          <a:lstStyle>
            <a:lvl1pPr>
              <a:defRPr/>
            </a:lvl1pPr>
          </a:lstStyle>
          <a:p>
            <a:pPr>
              <a:defRPr/>
            </a:pPr>
            <a:fld id="{11D719DE-BA4A-4B15-AD3C-2F71D6B4BB52}"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2A9B63B7-F878-43FC-A0A9-C88DE2124772}"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4AC5D2AC-BE46-498D-9620-392ABDAC34AA}"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7"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74437"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ea typeface="新細明體" pitchFamily="18" charset="-120"/>
              </a:defRPr>
            </a:lvl1pPr>
          </a:lstStyle>
          <a:p>
            <a:pPr>
              <a:defRPr/>
            </a:pPr>
            <a:endParaRPr lang="en-US" altLang="zh-TW"/>
          </a:p>
        </p:txBody>
      </p:sp>
      <p:sp>
        <p:nvSpPr>
          <p:cNvPr id="274438"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kumimoji="0" sz="1400"/>
            </a:lvl1pPr>
          </a:lstStyle>
          <a:p>
            <a:pPr>
              <a:defRPr/>
            </a:pPr>
            <a:endParaRPr lang="en-US" altLang="zh-TW"/>
          </a:p>
        </p:txBody>
      </p:sp>
      <p:sp>
        <p:nvSpPr>
          <p:cNvPr id="274439"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ea typeface="新細明體" pitchFamily="18" charset="-120"/>
              </a:defRPr>
            </a:lvl1pPr>
          </a:lstStyle>
          <a:p>
            <a:pPr>
              <a:defRPr/>
            </a:pPr>
            <a:fld id="{E6D8CA5C-881B-42BB-9D6A-C73AED913F5D}" type="slidenum">
              <a:rPr lang="en-US" altLang="zh-TW"/>
              <a:pPr>
                <a:defRPr/>
              </a:pPr>
              <a:t>‹#›</a:t>
            </a:fld>
            <a:endParaRPr lang="en-US" altLang="zh-TW"/>
          </a:p>
        </p:txBody>
      </p:sp>
      <p:pic>
        <p:nvPicPr>
          <p:cNvPr id="1031" name="Picture 8"/>
          <p:cNvPicPr>
            <a:picLocks noChangeAspect="1" noChangeArrowheads="1"/>
          </p:cNvPicPr>
          <p:nvPr/>
        </p:nvPicPr>
        <p:blipFill>
          <a:blip r:embed="rId18" cstate="print"/>
          <a:srcRect/>
          <a:stretch>
            <a:fillRect/>
          </a:stretch>
        </p:blipFill>
        <p:spPr bwMode="auto">
          <a:xfrm>
            <a:off x="8326438" y="77788"/>
            <a:ext cx="733425" cy="7604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7"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8" r:id="rId16"/>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omic Sans MS" pitchFamily="66" charset="0"/>
          <a:ea typeface="新細明體" pitchFamily="18" charset="-120"/>
        </a:defRPr>
      </a:lvl2pPr>
      <a:lvl3pPr algn="ctr" rtl="0" eaLnBrk="0" fontAlgn="base" hangingPunct="0">
        <a:spcBef>
          <a:spcPct val="0"/>
        </a:spcBef>
        <a:spcAft>
          <a:spcPct val="0"/>
        </a:spcAft>
        <a:defRPr kumimoji="1" sz="4400">
          <a:solidFill>
            <a:schemeClr val="tx1"/>
          </a:solidFill>
          <a:latin typeface="Comic Sans MS" pitchFamily="66" charset="0"/>
          <a:ea typeface="新細明體" pitchFamily="18" charset="-120"/>
        </a:defRPr>
      </a:lvl3pPr>
      <a:lvl4pPr algn="ctr" rtl="0" eaLnBrk="0" fontAlgn="base" hangingPunct="0">
        <a:spcBef>
          <a:spcPct val="0"/>
        </a:spcBef>
        <a:spcAft>
          <a:spcPct val="0"/>
        </a:spcAft>
        <a:defRPr kumimoji="1" sz="4400">
          <a:solidFill>
            <a:schemeClr val="tx1"/>
          </a:solidFill>
          <a:latin typeface="Comic Sans MS" pitchFamily="66" charset="0"/>
          <a:ea typeface="新細明體" pitchFamily="18" charset="-120"/>
        </a:defRPr>
      </a:lvl4pPr>
      <a:lvl5pPr algn="ctr" rtl="0" eaLnBrk="0" fontAlgn="base" hangingPunct="0">
        <a:spcBef>
          <a:spcPct val="0"/>
        </a:spcBef>
        <a:spcAft>
          <a:spcPct val="0"/>
        </a:spcAft>
        <a:defRPr kumimoji="1" sz="4400">
          <a:solidFill>
            <a:schemeClr val="tx1"/>
          </a:solidFill>
          <a:latin typeface="Comic Sans MS" pitchFamily="66" charset="0"/>
          <a:ea typeface="新細明體" pitchFamily="18" charset="-120"/>
        </a:defRPr>
      </a:lvl5pPr>
      <a:lvl6pPr marL="457200" algn="ctr" rtl="0" fontAlgn="base">
        <a:spcBef>
          <a:spcPct val="0"/>
        </a:spcBef>
        <a:spcAft>
          <a:spcPct val="0"/>
        </a:spcAft>
        <a:defRPr kumimoji="1" sz="4400">
          <a:solidFill>
            <a:schemeClr val="tx1"/>
          </a:solidFill>
          <a:latin typeface="Comic Sans MS" pitchFamily="66" charset="0"/>
          <a:ea typeface="新細明體" pitchFamily="18" charset="-120"/>
        </a:defRPr>
      </a:lvl6pPr>
      <a:lvl7pPr marL="914400" algn="ctr" rtl="0" fontAlgn="base">
        <a:spcBef>
          <a:spcPct val="0"/>
        </a:spcBef>
        <a:spcAft>
          <a:spcPct val="0"/>
        </a:spcAft>
        <a:defRPr kumimoji="1" sz="4400">
          <a:solidFill>
            <a:schemeClr val="tx1"/>
          </a:solidFill>
          <a:latin typeface="Comic Sans MS" pitchFamily="66" charset="0"/>
          <a:ea typeface="新細明體" pitchFamily="18" charset="-120"/>
        </a:defRPr>
      </a:lvl7pPr>
      <a:lvl8pPr marL="1371600" algn="ctr" rtl="0" fontAlgn="base">
        <a:spcBef>
          <a:spcPct val="0"/>
        </a:spcBef>
        <a:spcAft>
          <a:spcPct val="0"/>
        </a:spcAft>
        <a:defRPr kumimoji="1" sz="4400">
          <a:solidFill>
            <a:schemeClr val="tx1"/>
          </a:solidFill>
          <a:latin typeface="Comic Sans MS" pitchFamily="66" charset="0"/>
          <a:ea typeface="新細明體" pitchFamily="18" charset="-120"/>
        </a:defRPr>
      </a:lvl8pPr>
      <a:lvl9pPr marL="1828800" algn="ctr" rtl="0" fontAlgn="base">
        <a:spcBef>
          <a:spcPct val="0"/>
        </a:spcBef>
        <a:spcAft>
          <a:spcPct val="0"/>
        </a:spcAft>
        <a:defRPr kumimoji="1" sz="4400">
          <a:solidFill>
            <a:schemeClr val="tx1"/>
          </a:solidFill>
          <a:latin typeface="Comic Sans MS" pitchFamily="66"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wlin0214@mail.nutn.edu.t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Word_97_-_2003___2.doc"/></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Word_97_-_2003___3.doc"/></Relationships>
</file>

<file path=ppt/slides/_rels/slide1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1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3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hyperlink" Target="http://www.parenting.com.tw/magazine/magazine.action?id=614"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hyperlink" Target="http://www.parenting.com.tw/article/article.action?id=5029192"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www.parenting.com.tw/magazine/magazine.action?id=614"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hyperlink" Target="http://www.parenting.com.tw/article/article.action?id=5029192"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www.parenting.com.tw/magazine/magazine.action?id=614"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hyperlink" Target="http://www.parenting.com.tw/article/article.action?id=5029192"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www.parenting.com.tw/magazine/magazine.action?id=614"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hyperlink" Target="http://www.parenting.com.tw/article/article.action?id=5029192"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www.parenting.com.tw/magazine/magazine.action?id=614"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hyperlink" Target="http://www.parenting.com.tw/article/article.action?id=5029192"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T07_G4_M01.pdf"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4_6.pd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tasa.naer.edu.tw/2introduction-1.asp?id=3"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tasa.naer.edu.tw/3online-1-detail.asp?id=3"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en.wikipedia.org/wiki/Organisation_for_Economic_Co-operation_and_Development"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en.wikipedia.org/wiki/1997" TargetMode="Externa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4.xml"/><Relationship Id="rId1" Type="http://schemas.openxmlformats.org/officeDocument/2006/relationships/slideLayout" Target="../slideLayouts/slideLayout13.xml"/><Relationship Id="rId5" Type="http://schemas.openxmlformats.org/officeDocument/2006/relationships/image" Target="../media/image59.png"/><Relationship Id="rId4" Type="http://schemas.openxmlformats.org/officeDocument/2006/relationships/hyperlink" Target="//upload.wikimedia.org/wikipedia/commons/4/4c/OECD_member_states_map.svg"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699792" y="1511300"/>
            <a:ext cx="5072608" cy="2273300"/>
          </a:xfrm>
        </p:spPr>
        <p:txBody>
          <a:bodyPr/>
          <a:lstStyle/>
          <a:p>
            <a:r>
              <a:rPr lang="en-US" altLang="zh-TW" dirty="0" smtClean="0"/>
              <a:t>PISA</a:t>
            </a:r>
            <a:r>
              <a:rPr lang="zh-TW" altLang="zh-TW" dirty="0" smtClean="0"/>
              <a:t>、</a:t>
            </a:r>
            <a:r>
              <a:rPr lang="en-US" altLang="zh-TW" dirty="0" smtClean="0"/>
              <a:t>TASA</a:t>
            </a:r>
            <a:r>
              <a:rPr lang="zh-TW" altLang="zh-TW" dirty="0" smtClean="0"/>
              <a:t>、</a:t>
            </a:r>
            <a:r>
              <a:rPr lang="en-US" altLang="zh-TW" dirty="0" smtClean="0"/>
              <a:t>TIMSS</a:t>
            </a:r>
            <a:r>
              <a:rPr lang="zh-TW" altLang="zh-TW" dirty="0" smtClean="0"/>
              <a:t>評量</a:t>
            </a:r>
            <a:r>
              <a:rPr lang="zh-TW" altLang="zh-TW" dirty="0" smtClean="0"/>
              <a:t>趨勢</a:t>
            </a:r>
            <a:r>
              <a:rPr lang="zh-TW" altLang="en-US" dirty="0" smtClean="0"/>
              <a:t>簡介</a:t>
            </a:r>
            <a:endParaRPr lang="zh-TW" altLang="en-US" dirty="0"/>
          </a:p>
        </p:txBody>
      </p:sp>
      <p:sp>
        <p:nvSpPr>
          <p:cNvPr id="4" name="Rectangle 3"/>
          <p:cNvSpPr>
            <a:spLocks noGrp="1" noChangeArrowheads="1"/>
          </p:cNvSpPr>
          <p:nvPr>
            <p:ph type="subTitle" idx="1"/>
          </p:nvPr>
        </p:nvSpPr>
        <p:spPr>
          <a:solidFill>
            <a:srgbClr val="FFFFFF"/>
          </a:solidFill>
        </p:spPr>
        <p:txBody>
          <a:bodyPr/>
          <a:lstStyle/>
          <a:p>
            <a:pPr eaLnBrk="1" hangingPunct="1">
              <a:lnSpc>
                <a:spcPct val="80000"/>
              </a:lnSpc>
              <a:defRPr/>
            </a:pPr>
            <a:r>
              <a:rPr lang="zh-TW" altLang="en-US" sz="2400" dirty="0" smtClean="0">
                <a:latin typeface="標楷體" pitchFamily="65" charset="-120"/>
                <a:ea typeface="標楷體" pitchFamily="65" charset="-120"/>
              </a:rPr>
              <a:t>國立臺南大學  教育系</a:t>
            </a:r>
          </a:p>
          <a:p>
            <a:pPr eaLnBrk="1" hangingPunct="1">
              <a:lnSpc>
                <a:spcPct val="80000"/>
              </a:lnSpc>
              <a:defRPr/>
            </a:pPr>
            <a:r>
              <a:rPr lang="zh-TW" altLang="en-US" sz="2400" dirty="0" smtClean="0">
                <a:latin typeface="標楷體" pitchFamily="65" charset="-120"/>
                <a:ea typeface="標楷體" pitchFamily="65" charset="-120"/>
              </a:rPr>
              <a:t>林素微</a:t>
            </a:r>
          </a:p>
          <a:p>
            <a:pPr eaLnBrk="1" hangingPunct="1">
              <a:lnSpc>
                <a:spcPct val="80000"/>
              </a:lnSpc>
              <a:defRPr/>
            </a:pPr>
            <a:r>
              <a:rPr lang="en-US" altLang="zh-TW" sz="2400" dirty="0" smtClean="0">
                <a:hlinkClick r:id="rId3"/>
              </a:rPr>
              <a:t>swlin0214@mail.nutn.edu.tw</a:t>
            </a:r>
            <a:endParaRPr lang="zh-TW" alt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827088" y="404813"/>
            <a:ext cx="6870700" cy="1052512"/>
          </a:xfrm>
        </p:spPr>
        <p:txBody>
          <a:bodyPr/>
          <a:lstStyle/>
          <a:p>
            <a:r>
              <a:rPr lang="en-US" altLang="zh-TW" smtClean="0"/>
              <a:t>TIMSS 1999</a:t>
            </a:r>
            <a:endParaRPr lang="zh-TW" altLang="en-US" smtClean="0"/>
          </a:p>
        </p:txBody>
      </p:sp>
      <p:sp>
        <p:nvSpPr>
          <p:cNvPr id="11267" name="內容版面配置區 2"/>
          <p:cNvSpPr>
            <a:spLocks noGrp="1"/>
          </p:cNvSpPr>
          <p:nvPr>
            <p:ph idx="1"/>
          </p:nvPr>
        </p:nvSpPr>
        <p:spPr/>
        <p:txBody>
          <a:bodyPr/>
          <a:lstStyle/>
          <a:p>
            <a:r>
              <a:rPr lang="en-US" altLang="zh-TW" smtClean="0"/>
              <a:t>TIMSS 1999</a:t>
            </a:r>
            <a:r>
              <a:rPr lang="zh-TW" altLang="en-US" smtClean="0"/>
              <a:t>的調查對象為國中二年級學生 ，共</a:t>
            </a:r>
            <a:r>
              <a:rPr lang="en-US" altLang="zh-TW" smtClean="0"/>
              <a:t>38</a:t>
            </a:r>
            <a:r>
              <a:rPr lang="zh-TW" altLang="en-US" smtClean="0"/>
              <a:t>國</a:t>
            </a:r>
          </a:p>
          <a:p>
            <a:endParaRPr lang="zh-TW" altLang="en-US" smtClean="0"/>
          </a:p>
        </p:txBody>
      </p:sp>
      <p:graphicFrame>
        <p:nvGraphicFramePr>
          <p:cNvPr id="4" name="表格 3"/>
          <p:cNvGraphicFramePr>
            <a:graphicFrameLocks noGrp="1"/>
          </p:cNvGraphicFramePr>
          <p:nvPr/>
        </p:nvGraphicFramePr>
        <p:xfrm>
          <a:off x="395288" y="3141663"/>
          <a:ext cx="8208915" cy="2407920"/>
        </p:xfrm>
        <a:graphic>
          <a:graphicData uri="http://schemas.openxmlformats.org/drawingml/2006/table">
            <a:tbl>
              <a:tblPr firstRow="1" bandRow="1">
                <a:tableStyleId>{5C22544A-7EE6-4342-B048-85BDC9FD1C3A}</a:tableStyleId>
              </a:tblPr>
              <a:tblGrid>
                <a:gridCol w="1641783"/>
                <a:gridCol w="1641783"/>
                <a:gridCol w="1641783"/>
                <a:gridCol w="1641783"/>
                <a:gridCol w="1641783"/>
              </a:tblGrid>
              <a:tr h="370840">
                <a:tc gridSpan="5">
                  <a:txBody>
                    <a:bodyPr/>
                    <a:lstStyle/>
                    <a:p>
                      <a:pPr algn="ctr"/>
                      <a:r>
                        <a:rPr lang="zh-TW" altLang="en-US" sz="2800" dirty="0" smtClean="0">
                          <a:solidFill>
                            <a:schemeClr val="tx1"/>
                          </a:solidFill>
                        </a:rPr>
                        <a:t>國二總排名：</a:t>
                      </a:r>
                      <a:r>
                        <a:rPr lang="en-US" altLang="zh-TW" sz="2800" dirty="0" smtClean="0">
                          <a:solidFill>
                            <a:schemeClr val="tx1"/>
                          </a:solidFill>
                        </a:rPr>
                        <a:t>3(</a:t>
                      </a:r>
                      <a:r>
                        <a:rPr lang="zh-TW" altLang="en-US" sz="2800" dirty="0" smtClean="0">
                          <a:solidFill>
                            <a:schemeClr val="tx1"/>
                          </a:solidFill>
                        </a:rPr>
                        <a:t>新加坡、</a:t>
                      </a:r>
                      <a:r>
                        <a:rPr lang="zh-TW" altLang="en-US" sz="2800" dirty="0" smtClean="0">
                          <a:solidFill>
                            <a:srgbClr val="0000FF"/>
                          </a:solidFill>
                        </a:rPr>
                        <a:t>韓國、臺灣、香港</a:t>
                      </a:r>
                      <a:r>
                        <a:rPr lang="zh-TW" altLang="en-US" sz="2800" dirty="0" smtClean="0">
                          <a:solidFill>
                            <a:schemeClr val="tx1"/>
                          </a:solidFill>
                        </a:rPr>
                        <a:t>、日本</a:t>
                      </a:r>
                      <a:r>
                        <a:rPr lang="en-US" altLang="zh-TW" sz="2800" dirty="0" smtClean="0">
                          <a:solidFill>
                            <a:schemeClr val="tx1"/>
                          </a:solidFill>
                        </a:rPr>
                        <a:t>)</a:t>
                      </a:r>
                      <a:endParaRPr lang="zh-TW" altLang="en-US" sz="2800" dirty="0">
                        <a:solidFill>
                          <a:schemeClr val="tx1"/>
                        </a:solidFill>
                      </a:endParaRPr>
                    </a:p>
                  </a:txBody>
                  <a:tcPr anchor="ctr">
                    <a:solidFill>
                      <a:srgbClr val="92D050"/>
                    </a:solidFill>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370840">
                <a:tc>
                  <a:txBody>
                    <a:bodyPr/>
                    <a:lstStyle/>
                    <a:p>
                      <a:pPr algn="ctr"/>
                      <a:r>
                        <a:rPr lang="zh-TW" altLang="en-US" sz="2800" dirty="0" smtClean="0"/>
                        <a:t>代數</a:t>
                      </a:r>
                      <a:endParaRPr lang="zh-TW" altLang="en-US" sz="2800" dirty="0"/>
                    </a:p>
                  </a:txBody>
                  <a:tcPr>
                    <a:gradFill flip="none" rotWithShape="1">
                      <a:gsLst>
                        <a:gs pos="0">
                          <a:schemeClr val="accent1">
                            <a:tint val="40000"/>
                            <a:shade val="30000"/>
                            <a:satMod val="115000"/>
                          </a:schemeClr>
                        </a:gs>
                        <a:gs pos="50000">
                          <a:schemeClr val="accent1">
                            <a:tint val="40000"/>
                            <a:shade val="67500"/>
                            <a:satMod val="115000"/>
                          </a:schemeClr>
                        </a:gs>
                        <a:gs pos="100000">
                          <a:schemeClr val="accent1">
                            <a:tint val="40000"/>
                            <a:shade val="100000"/>
                            <a:satMod val="115000"/>
                          </a:schemeClr>
                        </a:gs>
                      </a:gsLst>
                      <a:lin ang="5400000" scaled="1"/>
                      <a:tileRect/>
                    </a:gradFill>
                  </a:tcPr>
                </a:tc>
                <a:tc>
                  <a:txBody>
                    <a:bodyPr/>
                    <a:lstStyle/>
                    <a:p>
                      <a:pPr algn="ctr"/>
                      <a:r>
                        <a:rPr lang="zh-TW" altLang="en-US" sz="2800" dirty="0" smtClean="0"/>
                        <a:t>分數與數感</a:t>
                      </a:r>
                      <a:endParaRPr lang="zh-TW" altLang="en-US" sz="2800" dirty="0"/>
                    </a:p>
                  </a:txBody>
                  <a:tcPr>
                    <a:gradFill flip="none" rotWithShape="1">
                      <a:gsLst>
                        <a:gs pos="0">
                          <a:schemeClr val="accent1">
                            <a:tint val="40000"/>
                            <a:shade val="30000"/>
                            <a:satMod val="115000"/>
                          </a:schemeClr>
                        </a:gs>
                        <a:gs pos="50000">
                          <a:schemeClr val="accent1">
                            <a:tint val="40000"/>
                            <a:shade val="67500"/>
                            <a:satMod val="115000"/>
                          </a:schemeClr>
                        </a:gs>
                        <a:gs pos="100000">
                          <a:schemeClr val="accent1">
                            <a:tint val="40000"/>
                            <a:shade val="100000"/>
                            <a:satMod val="115000"/>
                          </a:schemeClr>
                        </a:gs>
                      </a:gsLst>
                      <a:lin ang="5400000" scaled="1"/>
                      <a:tileRect/>
                    </a:gradFill>
                  </a:tcPr>
                </a:tc>
                <a:tc>
                  <a:txBody>
                    <a:bodyPr/>
                    <a:lstStyle/>
                    <a:p>
                      <a:pPr algn="ctr"/>
                      <a:r>
                        <a:rPr lang="zh-TW" altLang="en-US" sz="2800" dirty="0" smtClean="0"/>
                        <a:t>測量</a:t>
                      </a:r>
                      <a:endParaRPr lang="zh-TW" altLang="en-US" sz="2800" dirty="0"/>
                    </a:p>
                  </a:txBody>
                  <a:tcPr>
                    <a:gradFill flip="none" rotWithShape="1">
                      <a:gsLst>
                        <a:gs pos="0">
                          <a:schemeClr val="accent1">
                            <a:tint val="40000"/>
                            <a:shade val="30000"/>
                            <a:satMod val="115000"/>
                          </a:schemeClr>
                        </a:gs>
                        <a:gs pos="50000">
                          <a:schemeClr val="accent1">
                            <a:tint val="40000"/>
                            <a:shade val="67500"/>
                            <a:satMod val="115000"/>
                          </a:schemeClr>
                        </a:gs>
                        <a:gs pos="100000">
                          <a:schemeClr val="accent1">
                            <a:tint val="40000"/>
                            <a:shade val="100000"/>
                            <a:satMod val="115000"/>
                          </a:schemeClr>
                        </a:gs>
                      </a:gsLst>
                      <a:lin ang="5400000" scaled="1"/>
                      <a:tileRect/>
                    </a:gradFill>
                  </a:tcPr>
                </a:tc>
                <a:tc>
                  <a:txBody>
                    <a:bodyPr/>
                    <a:lstStyle/>
                    <a:p>
                      <a:pPr algn="ctr"/>
                      <a:r>
                        <a:rPr lang="zh-TW" altLang="en-US" sz="2800" dirty="0"/>
                        <a:t>幾何</a:t>
                      </a:r>
                    </a:p>
                  </a:txBody>
                  <a:tcPr>
                    <a:gradFill flip="none" rotWithShape="1">
                      <a:gsLst>
                        <a:gs pos="0">
                          <a:schemeClr val="accent1">
                            <a:tint val="40000"/>
                            <a:shade val="30000"/>
                            <a:satMod val="115000"/>
                          </a:schemeClr>
                        </a:gs>
                        <a:gs pos="50000">
                          <a:schemeClr val="accent1">
                            <a:tint val="40000"/>
                            <a:shade val="67500"/>
                            <a:satMod val="115000"/>
                          </a:schemeClr>
                        </a:gs>
                        <a:gs pos="100000">
                          <a:schemeClr val="accent1">
                            <a:tint val="40000"/>
                            <a:shade val="100000"/>
                            <a:satMod val="115000"/>
                          </a:schemeClr>
                        </a:gs>
                      </a:gsLst>
                      <a:lin ang="5400000" scaled="1"/>
                      <a:tileRect/>
                    </a:gradFill>
                  </a:tcPr>
                </a:tc>
                <a:tc>
                  <a:txBody>
                    <a:bodyPr/>
                    <a:lstStyle/>
                    <a:p>
                      <a:pPr algn="ctr"/>
                      <a:r>
                        <a:rPr lang="zh-TW" altLang="en-US" sz="2800" dirty="0"/>
                        <a:t>資料呈現與</a:t>
                      </a:r>
                      <a:r>
                        <a:rPr lang="zh-TW" altLang="en-US" sz="2800" dirty="0" smtClean="0"/>
                        <a:t>分析、機率</a:t>
                      </a:r>
                      <a:endParaRPr lang="zh-TW" altLang="en-US" sz="2800" dirty="0"/>
                    </a:p>
                  </a:txBody>
                  <a:tcPr>
                    <a:gradFill flip="none" rotWithShape="1">
                      <a:gsLst>
                        <a:gs pos="0">
                          <a:schemeClr val="accent1">
                            <a:tint val="40000"/>
                            <a:shade val="30000"/>
                            <a:satMod val="115000"/>
                          </a:schemeClr>
                        </a:gs>
                        <a:gs pos="50000">
                          <a:schemeClr val="accent1">
                            <a:tint val="40000"/>
                            <a:shade val="67500"/>
                            <a:satMod val="115000"/>
                          </a:schemeClr>
                        </a:gs>
                        <a:gs pos="100000">
                          <a:schemeClr val="accent1">
                            <a:tint val="40000"/>
                            <a:shade val="100000"/>
                            <a:satMod val="115000"/>
                          </a:schemeClr>
                        </a:gs>
                      </a:gsLst>
                      <a:lin ang="5400000" scaled="1"/>
                      <a:tileRect/>
                    </a:gradFill>
                  </a:tcPr>
                </a:tc>
              </a:tr>
              <a:tr h="370840">
                <a:tc>
                  <a:txBody>
                    <a:bodyPr/>
                    <a:lstStyle/>
                    <a:p>
                      <a:pPr algn="ctr"/>
                      <a:r>
                        <a:rPr lang="en-US" altLang="zh-TW" sz="2800" dirty="0" smtClean="0"/>
                        <a:t>1</a:t>
                      </a:r>
                      <a:endParaRPr lang="zh-TW" altLang="en-US" sz="2800" dirty="0"/>
                    </a:p>
                  </a:txBody>
                  <a:tcPr anchor="ctr"/>
                </a:tc>
                <a:tc>
                  <a:txBody>
                    <a:bodyPr/>
                    <a:lstStyle/>
                    <a:p>
                      <a:pPr algn="ctr"/>
                      <a:r>
                        <a:rPr lang="en-US" altLang="zh-TW" sz="2800" dirty="0" smtClean="0"/>
                        <a:t>3</a:t>
                      </a:r>
                      <a:endParaRPr lang="zh-TW" altLang="en-US" sz="2800" dirty="0"/>
                    </a:p>
                  </a:txBody>
                  <a:tcPr/>
                </a:tc>
                <a:tc>
                  <a:txBody>
                    <a:bodyPr/>
                    <a:lstStyle/>
                    <a:p>
                      <a:pPr algn="ctr"/>
                      <a:r>
                        <a:rPr lang="en-US" altLang="zh-TW" sz="2800" dirty="0" smtClean="0"/>
                        <a:t>4</a:t>
                      </a:r>
                      <a:endParaRPr lang="zh-TW" altLang="en-US" sz="2800" dirty="0"/>
                    </a:p>
                  </a:txBody>
                  <a:tcPr/>
                </a:tc>
                <a:tc>
                  <a:txBody>
                    <a:bodyPr/>
                    <a:lstStyle/>
                    <a:p>
                      <a:pPr algn="ctr"/>
                      <a:r>
                        <a:rPr lang="en-US" altLang="zh-TW" sz="2800" dirty="0" smtClean="0"/>
                        <a:t>4</a:t>
                      </a:r>
                      <a:endParaRPr lang="zh-TW" altLang="en-US" sz="2800" dirty="0"/>
                    </a:p>
                  </a:txBody>
                  <a:tcPr/>
                </a:tc>
                <a:tc>
                  <a:txBody>
                    <a:bodyPr/>
                    <a:lstStyle/>
                    <a:p>
                      <a:pPr algn="ctr"/>
                      <a:r>
                        <a:rPr lang="en-US" altLang="zh-TW" sz="2800" dirty="0" smtClean="0"/>
                        <a:t>3</a:t>
                      </a:r>
                      <a:endParaRPr lang="zh-TW" altLang="en-US" sz="2800" dirty="0"/>
                    </a:p>
                  </a:txBody>
                  <a:tcPr/>
                </a:tc>
              </a:tr>
            </a:tbl>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zh-TW" altLang="en-US" smtClean="0"/>
          </a:p>
        </p:txBody>
      </p:sp>
      <p:sp>
        <p:nvSpPr>
          <p:cNvPr id="37891" name="Rectangle 3"/>
          <p:cNvSpPr>
            <a:spLocks noGrp="1" noChangeArrowheads="1"/>
          </p:cNvSpPr>
          <p:nvPr>
            <p:ph type="body" idx="1"/>
          </p:nvPr>
        </p:nvSpPr>
        <p:spPr>
          <a:xfrm>
            <a:off x="685800" y="2420938"/>
            <a:ext cx="7696200" cy="3065462"/>
          </a:xfrm>
        </p:spPr>
        <p:txBody>
          <a:bodyPr/>
          <a:lstStyle/>
          <a:p>
            <a:pPr>
              <a:lnSpc>
                <a:spcPct val="90000"/>
              </a:lnSpc>
            </a:pPr>
            <a:r>
              <a:rPr lang="zh-TW" altLang="en-US" smtClean="0"/>
              <a:t>這是一個有許多正立方體所堆疊起來的物體。</a:t>
            </a:r>
          </a:p>
          <a:p>
            <a:pPr>
              <a:lnSpc>
                <a:spcPct val="90000"/>
              </a:lnSpc>
            </a:pPr>
            <a:r>
              <a:rPr lang="zh-TW" altLang="en-US" smtClean="0"/>
              <a:t>從側面看、和前面看的兩個圖形。</a:t>
            </a:r>
          </a:p>
          <a:p>
            <a:pPr>
              <a:lnSpc>
                <a:spcPct val="90000"/>
              </a:lnSpc>
            </a:pPr>
            <a:endParaRPr lang="zh-TW" altLang="en-US" smtClean="0"/>
          </a:p>
          <a:p>
            <a:pPr>
              <a:lnSpc>
                <a:spcPct val="90000"/>
              </a:lnSpc>
            </a:pPr>
            <a:r>
              <a:rPr lang="zh-TW" altLang="en-US" smtClean="0"/>
              <a:t>有許多正立方體被用來組合成這個物體？</a:t>
            </a:r>
          </a:p>
        </p:txBody>
      </p:sp>
      <p:pic>
        <p:nvPicPr>
          <p:cNvPr id="37892" name="Picture 5" descr="頁面擷取自_Frame2006_頁面_15"/>
          <p:cNvPicPr>
            <a:picLocks noChangeAspect="1" noChangeArrowheads="1"/>
          </p:cNvPicPr>
          <p:nvPr/>
        </p:nvPicPr>
        <p:blipFill>
          <a:blip r:embed="rId3" cstate="print">
            <a:lum bright="-12000" contrast="20000"/>
          </a:blip>
          <a:srcRect/>
          <a:stretch>
            <a:fillRect/>
          </a:stretch>
        </p:blipFill>
        <p:spPr bwMode="auto">
          <a:xfrm>
            <a:off x="611188" y="260350"/>
            <a:ext cx="7561262" cy="2233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52400"/>
            <a:ext cx="6870700" cy="973138"/>
          </a:xfrm>
        </p:spPr>
        <p:txBody>
          <a:bodyPr/>
          <a:lstStyle/>
          <a:p>
            <a:r>
              <a:rPr lang="zh-TW" altLang="en-US" smtClean="0"/>
              <a:t>校外教學</a:t>
            </a:r>
          </a:p>
        </p:txBody>
      </p:sp>
      <p:sp>
        <p:nvSpPr>
          <p:cNvPr id="39939" name="Rectangle 3"/>
          <p:cNvSpPr>
            <a:spLocks noGrp="1" noChangeArrowheads="1"/>
          </p:cNvSpPr>
          <p:nvPr>
            <p:ph type="body" idx="1"/>
          </p:nvPr>
        </p:nvSpPr>
        <p:spPr>
          <a:xfrm>
            <a:off x="685800" y="1125538"/>
            <a:ext cx="7696200" cy="4895850"/>
          </a:xfrm>
        </p:spPr>
        <p:txBody>
          <a:bodyPr/>
          <a:lstStyle/>
          <a:p>
            <a:pPr>
              <a:lnSpc>
                <a:spcPct val="90000"/>
              </a:lnSpc>
            </a:pPr>
            <a:r>
              <a:rPr lang="zh-TW" altLang="en-US" sz="2800" smtClean="0"/>
              <a:t>有個班級要租一輛遊覽車進行校外教學。有三家公司來競標。</a:t>
            </a:r>
          </a:p>
          <a:p>
            <a:pPr>
              <a:lnSpc>
                <a:spcPct val="90000"/>
              </a:lnSpc>
            </a:pPr>
            <a:r>
              <a:rPr lang="en-US" altLang="zh-TW" sz="2800" smtClean="0"/>
              <a:t>A</a:t>
            </a:r>
            <a:r>
              <a:rPr lang="zh-TW" altLang="en-US" sz="2800" smtClean="0"/>
              <a:t>公司一開始就收費</a:t>
            </a:r>
            <a:r>
              <a:rPr lang="en-US" altLang="zh-TW" sz="2800" smtClean="0"/>
              <a:t>375</a:t>
            </a:r>
            <a:r>
              <a:rPr lang="zh-TW" altLang="en-US" sz="2800" smtClean="0"/>
              <a:t>元，遊覽車每行駛一公里就再加</a:t>
            </a:r>
            <a:r>
              <a:rPr lang="en-US" altLang="zh-TW" sz="2800" smtClean="0"/>
              <a:t>0.5</a:t>
            </a:r>
            <a:r>
              <a:rPr lang="zh-TW" altLang="en-US" sz="2800" smtClean="0"/>
              <a:t>元。</a:t>
            </a:r>
            <a:r>
              <a:rPr lang="en-US" altLang="zh-TW" sz="2800" smtClean="0"/>
              <a:t>B</a:t>
            </a:r>
            <a:r>
              <a:rPr lang="zh-TW" altLang="en-US" sz="2800" smtClean="0"/>
              <a:t>公司一開始就收費</a:t>
            </a:r>
            <a:r>
              <a:rPr lang="en-US" altLang="zh-TW" sz="2800" smtClean="0"/>
              <a:t>250</a:t>
            </a:r>
            <a:r>
              <a:rPr lang="zh-TW" altLang="en-US" sz="2800" smtClean="0"/>
              <a:t>元，遊覽車每行駛一公里就再加</a:t>
            </a:r>
            <a:r>
              <a:rPr lang="en-US" altLang="zh-TW" sz="2800" smtClean="0"/>
              <a:t>0.75</a:t>
            </a:r>
            <a:r>
              <a:rPr lang="zh-TW" altLang="en-US" sz="2800" smtClean="0"/>
              <a:t>元。</a:t>
            </a:r>
            <a:r>
              <a:rPr lang="en-US" altLang="zh-TW" sz="2800" smtClean="0"/>
              <a:t>C</a:t>
            </a:r>
            <a:r>
              <a:rPr lang="zh-TW" altLang="en-US" sz="2800" smtClean="0"/>
              <a:t>公司在車子行走</a:t>
            </a:r>
            <a:r>
              <a:rPr lang="en-US" altLang="zh-TW" sz="2800" smtClean="0"/>
              <a:t>200</a:t>
            </a:r>
            <a:r>
              <a:rPr lang="zh-TW" altLang="en-US" sz="2800" smtClean="0"/>
              <a:t>公里以內都收取</a:t>
            </a:r>
            <a:r>
              <a:rPr lang="en-US" altLang="zh-TW" sz="2800" smtClean="0"/>
              <a:t>350</a:t>
            </a:r>
            <a:r>
              <a:rPr lang="zh-TW" altLang="en-US" sz="2800" smtClean="0"/>
              <a:t>元，超過</a:t>
            </a:r>
            <a:r>
              <a:rPr lang="en-US" altLang="zh-TW" sz="2800" smtClean="0"/>
              <a:t>200</a:t>
            </a:r>
            <a:r>
              <a:rPr lang="zh-TW" altLang="en-US" sz="2800" smtClean="0"/>
              <a:t>公里後每走一公里就再加</a:t>
            </a:r>
            <a:r>
              <a:rPr lang="en-US" altLang="zh-TW" sz="2800" smtClean="0"/>
              <a:t>1.02</a:t>
            </a:r>
            <a:r>
              <a:rPr lang="zh-TW" altLang="en-US" sz="2800" smtClean="0"/>
              <a:t>元。</a:t>
            </a:r>
          </a:p>
          <a:p>
            <a:pPr>
              <a:lnSpc>
                <a:spcPct val="90000"/>
              </a:lnSpc>
            </a:pPr>
            <a:endParaRPr lang="zh-TW" altLang="en-US" sz="2800" smtClean="0"/>
          </a:p>
          <a:p>
            <a:pPr>
              <a:lnSpc>
                <a:spcPct val="90000"/>
              </a:lnSpc>
            </a:pPr>
            <a:r>
              <a:rPr lang="zh-TW" altLang="en-US" sz="2800" smtClean="0"/>
              <a:t>問題</a:t>
            </a:r>
            <a:r>
              <a:rPr lang="en-US" altLang="zh-TW" sz="2800" smtClean="0"/>
              <a:t>1</a:t>
            </a:r>
          </a:p>
          <a:p>
            <a:pPr>
              <a:lnSpc>
                <a:spcPct val="90000"/>
              </a:lnSpc>
              <a:buFontTx/>
              <a:buNone/>
            </a:pPr>
            <a:r>
              <a:rPr lang="zh-TW" altLang="en-US" sz="2800" smtClean="0"/>
              <a:t>如果校外教學的距離介於</a:t>
            </a:r>
            <a:r>
              <a:rPr lang="en-US" altLang="zh-TW" sz="2800" smtClean="0"/>
              <a:t>400</a:t>
            </a:r>
            <a:r>
              <a:rPr lang="zh-TW" altLang="en-US" sz="2800" smtClean="0"/>
              <a:t>到</a:t>
            </a:r>
            <a:r>
              <a:rPr lang="en-US" altLang="zh-TW" sz="2800" smtClean="0"/>
              <a:t>600</a:t>
            </a:r>
            <a:r>
              <a:rPr lang="zh-TW" altLang="en-US" sz="2800" smtClean="0"/>
              <a:t>之間，這個班級應該選擇哪一家公司？</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zh-TW" altLang="en-US" smtClean="0"/>
          </a:p>
        </p:txBody>
      </p:sp>
      <p:sp>
        <p:nvSpPr>
          <p:cNvPr id="40963" name="Rectangle 3"/>
          <p:cNvSpPr>
            <a:spLocks noGrp="1" noChangeArrowheads="1"/>
          </p:cNvSpPr>
          <p:nvPr>
            <p:ph type="body" idx="1"/>
          </p:nvPr>
        </p:nvSpPr>
        <p:spPr/>
        <p:txBody>
          <a:bodyPr/>
          <a:lstStyle/>
          <a:p>
            <a:endParaRPr lang="zh-TW" altLang="en-US" smtClean="0"/>
          </a:p>
        </p:txBody>
      </p:sp>
      <p:grpSp>
        <p:nvGrpSpPr>
          <p:cNvPr id="5" name="群組 4"/>
          <p:cNvGrpSpPr/>
          <p:nvPr/>
        </p:nvGrpSpPr>
        <p:grpSpPr>
          <a:xfrm>
            <a:off x="0" y="620688"/>
            <a:ext cx="8281987" cy="6237312"/>
            <a:chOff x="611188" y="333375"/>
            <a:chExt cx="8281987" cy="6335713"/>
          </a:xfrm>
        </p:grpSpPr>
        <p:pic>
          <p:nvPicPr>
            <p:cNvPr id="6" name="Picture 5" descr="頁面擷取自_Frame2006_頁面_18"/>
            <p:cNvPicPr>
              <a:picLocks noChangeAspect="1" noChangeArrowheads="1"/>
            </p:cNvPicPr>
            <p:nvPr/>
          </p:nvPicPr>
          <p:blipFill>
            <a:blip r:embed="rId3" cstate="print"/>
            <a:srcRect/>
            <a:stretch>
              <a:fillRect/>
            </a:stretch>
          </p:blipFill>
          <p:spPr bwMode="auto">
            <a:xfrm>
              <a:off x="611188" y="333375"/>
              <a:ext cx="8281987" cy="6335713"/>
            </a:xfrm>
            <a:prstGeom prst="rect">
              <a:avLst/>
            </a:prstGeom>
            <a:noFill/>
            <a:ln w="9525">
              <a:noFill/>
              <a:miter lim="800000"/>
              <a:headEnd/>
              <a:tailEnd/>
            </a:ln>
          </p:spPr>
        </p:pic>
        <p:sp>
          <p:nvSpPr>
            <p:cNvPr id="7" name="文字方塊 6"/>
            <p:cNvSpPr txBox="1"/>
            <p:nvPr/>
          </p:nvSpPr>
          <p:spPr>
            <a:xfrm>
              <a:off x="4283968" y="5949280"/>
              <a:ext cx="720080" cy="369332"/>
            </a:xfrm>
            <a:prstGeom prst="rect">
              <a:avLst/>
            </a:prstGeom>
            <a:solidFill>
              <a:schemeClr val="bg1"/>
            </a:solidFill>
          </p:spPr>
          <p:txBody>
            <a:bodyPr wrap="square" rtlCol="0">
              <a:spAutoFit/>
            </a:bodyPr>
            <a:lstStyle/>
            <a:p>
              <a:r>
                <a:rPr lang="en-US" altLang="zh-TW" dirty="0" smtClean="0"/>
                <a:t>400</a:t>
              </a:r>
              <a:endParaRPr lang="zh-TW" altLang="en-US" dirty="0"/>
            </a:p>
          </p:txBody>
        </p:sp>
        <p:sp>
          <p:nvSpPr>
            <p:cNvPr id="8" name="文字方塊 7"/>
            <p:cNvSpPr txBox="1"/>
            <p:nvPr/>
          </p:nvSpPr>
          <p:spPr>
            <a:xfrm>
              <a:off x="5436096" y="5949280"/>
              <a:ext cx="1080120" cy="369332"/>
            </a:xfrm>
            <a:prstGeom prst="rect">
              <a:avLst/>
            </a:prstGeom>
            <a:solidFill>
              <a:schemeClr val="bg1"/>
            </a:solidFill>
          </p:spPr>
          <p:txBody>
            <a:bodyPr wrap="square" rtlCol="0">
              <a:spAutoFit/>
            </a:bodyPr>
            <a:lstStyle/>
            <a:p>
              <a:r>
                <a:rPr lang="en-US" altLang="zh-TW" dirty="0" smtClean="0"/>
                <a:t>600</a:t>
              </a:r>
              <a:endParaRPr lang="zh-TW" altLang="en-US" dirty="0"/>
            </a:p>
          </p:txBody>
        </p:sp>
      </p:gr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zh-TW" altLang="en-US" smtClean="0"/>
              <a:t>高斯</a:t>
            </a:r>
          </a:p>
        </p:txBody>
      </p:sp>
      <p:sp>
        <p:nvSpPr>
          <p:cNvPr id="45059" name="Rectangle 3"/>
          <p:cNvSpPr>
            <a:spLocks noGrp="1" noChangeArrowheads="1"/>
          </p:cNvSpPr>
          <p:nvPr>
            <p:ph type="body" idx="1"/>
          </p:nvPr>
        </p:nvSpPr>
        <p:spPr/>
        <p:txBody>
          <a:bodyPr/>
          <a:lstStyle/>
          <a:p>
            <a:r>
              <a:rPr lang="en-US" altLang="zh-TW" smtClean="0"/>
              <a:t>Karl Friedrich Gauss(1777-1855)</a:t>
            </a:r>
            <a:r>
              <a:rPr lang="zh-TW" altLang="en-US" smtClean="0"/>
              <a:t>的老師要求全班學生將</a:t>
            </a:r>
            <a:r>
              <a:rPr lang="en-US" altLang="zh-TW" smtClean="0"/>
              <a:t>1</a:t>
            </a:r>
            <a:r>
              <a:rPr lang="zh-TW" altLang="en-US" smtClean="0"/>
              <a:t>到</a:t>
            </a:r>
            <a:r>
              <a:rPr lang="en-US" altLang="zh-TW" smtClean="0"/>
              <a:t>100</a:t>
            </a:r>
            <a:r>
              <a:rPr lang="zh-TW" altLang="en-US" smtClean="0"/>
              <a:t>的所有整數都加起來。假設這位老師的目的是想要讓學生都花一些時間在這些數字的計算上。但是</a:t>
            </a:r>
            <a:r>
              <a:rPr lang="en-US" altLang="zh-TW" smtClean="0"/>
              <a:t>Gauss</a:t>
            </a:r>
            <a:r>
              <a:rPr lang="zh-TW" altLang="en-US" smtClean="0"/>
              <a:t>是一個很優秀的數量推理者，他很快的就找出解題的捷徑，他的理由如下：</a:t>
            </a:r>
          </a:p>
          <a:p>
            <a:endParaRPr lang="zh-TW" altLang="en-US"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zh-TW" altLang="en-US" smtClean="0"/>
              <a:t>高斯</a:t>
            </a:r>
          </a:p>
        </p:txBody>
      </p:sp>
      <p:sp>
        <p:nvSpPr>
          <p:cNvPr id="46083" name="Rectangle 3"/>
          <p:cNvSpPr>
            <a:spLocks noGrp="1" noChangeArrowheads="1"/>
          </p:cNvSpPr>
          <p:nvPr>
            <p:ph type="body" idx="1"/>
          </p:nvPr>
        </p:nvSpPr>
        <p:spPr>
          <a:xfrm>
            <a:off x="684213" y="1844675"/>
            <a:ext cx="7696200" cy="4176713"/>
          </a:xfrm>
        </p:spPr>
        <p:txBody>
          <a:bodyPr/>
          <a:lstStyle/>
          <a:p>
            <a:pPr>
              <a:lnSpc>
                <a:spcPct val="90000"/>
              </a:lnSpc>
            </a:pPr>
            <a:r>
              <a:rPr lang="zh-TW" altLang="en-US" sz="2800" smtClean="0"/>
              <a:t>你可以把這些數字加兩次，一個由小到大，另一個由大到小：</a:t>
            </a:r>
          </a:p>
          <a:p>
            <a:pPr>
              <a:lnSpc>
                <a:spcPct val="90000"/>
              </a:lnSpc>
            </a:pPr>
            <a:r>
              <a:rPr lang="en-US" altLang="zh-TW" sz="2800" smtClean="0"/>
              <a:t>1+2+3+……….+98+99+100</a:t>
            </a:r>
          </a:p>
          <a:p>
            <a:pPr>
              <a:lnSpc>
                <a:spcPct val="90000"/>
              </a:lnSpc>
            </a:pPr>
            <a:r>
              <a:rPr lang="en-US" altLang="zh-TW" sz="2800" smtClean="0"/>
              <a:t>100+99+98+………+3+2+1</a:t>
            </a:r>
          </a:p>
          <a:p>
            <a:pPr>
              <a:lnSpc>
                <a:spcPct val="90000"/>
              </a:lnSpc>
            </a:pPr>
            <a:r>
              <a:rPr lang="zh-TW" altLang="en-US" sz="2800" smtClean="0"/>
              <a:t>將這兩列加起來，一個對一個，可以得出</a:t>
            </a:r>
          </a:p>
          <a:p>
            <a:pPr>
              <a:lnSpc>
                <a:spcPct val="90000"/>
              </a:lnSpc>
            </a:pPr>
            <a:r>
              <a:rPr lang="en-US" altLang="zh-TW" sz="2800" smtClean="0"/>
              <a:t>101+101+….+101+101</a:t>
            </a:r>
          </a:p>
          <a:p>
            <a:pPr>
              <a:lnSpc>
                <a:spcPct val="90000"/>
              </a:lnSpc>
            </a:pPr>
            <a:r>
              <a:rPr lang="zh-TW" altLang="en-US" sz="2800" smtClean="0"/>
              <a:t>那就會有</a:t>
            </a:r>
            <a:r>
              <a:rPr lang="en-US" altLang="zh-TW" sz="2800" smtClean="0"/>
              <a:t>100</a:t>
            </a:r>
            <a:r>
              <a:rPr lang="zh-TW" altLang="en-US" sz="2800" smtClean="0"/>
              <a:t>個</a:t>
            </a:r>
            <a:r>
              <a:rPr lang="en-US" altLang="zh-TW" sz="2800" smtClean="0"/>
              <a:t>101</a:t>
            </a:r>
            <a:r>
              <a:rPr lang="zh-TW" altLang="en-US" sz="2800" smtClean="0"/>
              <a:t>，所以這樣總合為</a:t>
            </a:r>
            <a:r>
              <a:rPr lang="en-US" altLang="zh-TW" sz="2800" smtClean="0"/>
              <a:t>101×100</a:t>
            </a:r>
          </a:p>
          <a:p>
            <a:pPr>
              <a:lnSpc>
                <a:spcPct val="90000"/>
              </a:lnSpc>
            </a:pPr>
            <a:r>
              <a:rPr lang="zh-TW" altLang="en-US" sz="2800" smtClean="0"/>
              <a:t>但這樣的積數是原來答案的兩倍，如果你取一半，答案就是：</a:t>
            </a:r>
            <a:r>
              <a:rPr lang="en-US" altLang="zh-TW" sz="2800" smtClean="0"/>
              <a:t>5050</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zh-TW" altLang="en-US" smtClean="0"/>
          </a:p>
        </p:txBody>
      </p:sp>
      <p:sp>
        <p:nvSpPr>
          <p:cNvPr id="47107" name="Rectangle 3"/>
          <p:cNvSpPr>
            <a:spLocks noGrp="1" noChangeArrowheads="1"/>
          </p:cNvSpPr>
          <p:nvPr>
            <p:ph type="body" idx="1"/>
          </p:nvPr>
        </p:nvSpPr>
        <p:spPr/>
        <p:txBody>
          <a:bodyPr/>
          <a:lstStyle/>
          <a:p>
            <a:endParaRPr lang="zh-TW" altLang="en-US" smtClean="0"/>
          </a:p>
        </p:txBody>
      </p:sp>
      <p:pic>
        <p:nvPicPr>
          <p:cNvPr id="47108" name="Picture 5" descr="頁面擷取自_Frame2006_頁面_21"/>
          <p:cNvPicPr>
            <a:picLocks noChangeAspect="1" noChangeArrowheads="1"/>
          </p:cNvPicPr>
          <p:nvPr/>
        </p:nvPicPr>
        <p:blipFill>
          <a:blip r:embed="rId3" cstate="print">
            <a:lum bright="-18000" contrast="22000"/>
          </a:blip>
          <a:srcRect/>
          <a:stretch>
            <a:fillRect/>
          </a:stretch>
        </p:blipFill>
        <p:spPr bwMode="auto">
          <a:xfrm>
            <a:off x="468313" y="1989138"/>
            <a:ext cx="8135937" cy="294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zh-TW" altLang="en-US" smtClean="0"/>
              <a:t>百分比</a:t>
            </a:r>
          </a:p>
        </p:txBody>
      </p:sp>
      <p:sp>
        <p:nvSpPr>
          <p:cNvPr id="49155" name="Rectangle 3"/>
          <p:cNvSpPr>
            <a:spLocks noGrp="1" noChangeArrowheads="1"/>
          </p:cNvSpPr>
          <p:nvPr>
            <p:ph type="body" idx="1"/>
          </p:nvPr>
        </p:nvSpPr>
        <p:spPr/>
        <p:txBody>
          <a:bodyPr/>
          <a:lstStyle/>
          <a:p>
            <a:r>
              <a:rPr lang="en-US" altLang="zh-TW" sz="2800" smtClean="0"/>
              <a:t>Carl</a:t>
            </a:r>
            <a:r>
              <a:rPr lang="zh-TW" altLang="en-US" sz="2800" smtClean="0"/>
              <a:t>到一家正在打八折的店裡去買一件訂價</a:t>
            </a:r>
            <a:r>
              <a:rPr lang="en-US" altLang="zh-TW" sz="2800" smtClean="0"/>
              <a:t>50</a:t>
            </a:r>
            <a:r>
              <a:rPr lang="zh-TW" altLang="en-US" sz="2800" smtClean="0"/>
              <a:t>元的夾克。在</a:t>
            </a:r>
            <a:r>
              <a:rPr lang="en-US" altLang="zh-TW" sz="2800" smtClean="0"/>
              <a:t>Zedland</a:t>
            </a:r>
            <a:r>
              <a:rPr lang="zh-TW" altLang="en-US" sz="2800" smtClean="0"/>
              <a:t>國家是需要外加</a:t>
            </a:r>
            <a:r>
              <a:rPr lang="en-US" altLang="zh-TW" sz="2800" smtClean="0"/>
              <a:t>5%</a:t>
            </a:r>
            <a:r>
              <a:rPr lang="zh-TW" altLang="en-US" sz="2800" smtClean="0"/>
              <a:t>的稅。店員先將夾克的定價加</a:t>
            </a:r>
            <a:r>
              <a:rPr lang="en-US" altLang="zh-TW" sz="2800" smtClean="0"/>
              <a:t>5%</a:t>
            </a:r>
            <a:r>
              <a:rPr lang="zh-TW" altLang="en-US" sz="2800" smtClean="0"/>
              <a:t>的稅後再打八折。</a:t>
            </a:r>
            <a:r>
              <a:rPr lang="en-US" altLang="zh-TW" sz="2800" smtClean="0"/>
              <a:t>Carl</a:t>
            </a:r>
            <a:r>
              <a:rPr lang="zh-TW" altLang="en-US" sz="2800" smtClean="0"/>
              <a:t>認為不應該如此。他要店員先打八折，然後再算</a:t>
            </a:r>
            <a:r>
              <a:rPr lang="en-US" altLang="zh-TW" sz="2800" smtClean="0"/>
              <a:t>5%</a:t>
            </a:r>
            <a:r>
              <a:rPr lang="zh-TW" altLang="en-US" sz="2800" smtClean="0"/>
              <a:t>的稅。</a:t>
            </a:r>
          </a:p>
          <a:p>
            <a:endParaRPr lang="zh-TW" altLang="en-US" sz="2800" smtClean="0"/>
          </a:p>
          <a:p>
            <a:r>
              <a:rPr lang="zh-TW" altLang="en-US" sz="2800" smtClean="0"/>
              <a:t>請問這兩種做法有何差異？</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zh-TW" altLang="en-US" smtClean="0"/>
              <a:t>平均年齡</a:t>
            </a:r>
          </a:p>
        </p:txBody>
      </p:sp>
      <p:sp>
        <p:nvSpPr>
          <p:cNvPr id="50179" name="Rectangle 3"/>
          <p:cNvSpPr>
            <a:spLocks noGrp="1" noChangeArrowheads="1"/>
          </p:cNvSpPr>
          <p:nvPr>
            <p:ph type="body" idx="1"/>
          </p:nvPr>
        </p:nvSpPr>
        <p:spPr/>
        <p:txBody>
          <a:bodyPr/>
          <a:lstStyle/>
          <a:p>
            <a:r>
              <a:rPr lang="zh-TW" altLang="en-US" smtClean="0"/>
              <a:t>如果有一個國家</a:t>
            </a:r>
            <a:r>
              <a:rPr lang="en-US" altLang="zh-TW" smtClean="0"/>
              <a:t>40%</a:t>
            </a:r>
            <a:r>
              <a:rPr lang="zh-TW" altLang="en-US" smtClean="0"/>
              <a:t>的人口最少都在</a:t>
            </a:r>
            <a:r>
              <a:rPr lang="en-US" altLang="zh-TW" smtClean="0"/>
              <a:t>60</a:t>
            </a:r>
            <a:r>
              <a:rPr lang="zh-TW" altLang="en-US" smtClean="0"/>
              <a:t>歲以上，有沒有可能這個國家的平均年齡是</a:t>
            </a:r>
            <a:r>
              <a:rPr lang="en-US" altLang="zh-TW" smtClean="0"/>
              <a:t>30</a:t>
            </a:r>
            <a:r>
              <a:rPr lang="zh-TW" altLang="en-US" smtClean="0"/>
              <a:t>歲？</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4213" y="188913"/>
            <a:ext cx="6870700" cy="936625"/>
          </a:xfrm>
        </p:spPr>
        <p:txBody>
          <a:bodyPr/>
          <a:lstStyle/>
          <a:p>
            <a:r>
              <a:rPr lang="zh-TW" altLang="en-US" smtClean="0"/>
              <a:t>上升的犯罪率</a:t>
            </a:r>
          </a:p>
        </p:txBody>
      </p:sp>
      <p:sp>
        <p:nvSpPr>
          <p:cNvPr id="52227" name="Rectangle 3"/>
          <p:cNvSpPr>
            <a:spLocks noGrp="1" noChangeArrowheads="1"/>
          </p:cNvSpPr>
          <p:nvPr>
            <p:ph type="body" idx="1"/>
          </p:nvPr>
        </p:nvSpPr>
        <p:spPr>
          <a:xfrm>
            <a:off x="684213" y="1214438"/>
            <a:ext cx="8062912" cy="5167312"/>
          </a:xfrm>
        </p:spPr>
        <p:txBody>
          <a:bodyPr/>
          <a:lstStyle/>
          <a:p>
            <a:pPr>
              <a:lnSpc>
                <a:spcPct val="80000"/>
              </a:lnSpc>
            </a:pPr>
            <a:r>
              <a:rPr lang="zh-TW" altLang="en-US" sz="2800" smtClean="0"/>
              <a:t>下圖是</a:t>
            </a:r>
            <a:r>
              <a:rPr lang="en-US" altLang="zh-TW" sz="2800" smtClean="0"/>
              <a:t>Zedland</a:t>
            </a:r>
            <a:r>
              <a:rPr lang="zh-TW" altLang="en-US" sz="2800" smtClean="0"/>
              <a:t>新聞周刊中的一個統計圖</a:t>
            </a:r>
          </a:p>
          <a:p>
            <a:pPr>
              <a:lnSpc>
                <a:spcPct val="80000"/>
              </a:lnSpc>
            </a:pPr>
            <a:endParaRPr lang="zh-TW" altLang="en-US" sz="2800" smtClean="0"/>
          </a:p>
          <a:p>
            <a:pPr>
              <a:lnSpc>
                <a:spcPct val="80000"/>
              </a:lnSpc>
            </a:pPr>
            <a:endParaRPr lang="zh-TW" altLang="en-US" sz="2800" smtClean="0"/>
          </a:p>
          <a:p>
            <a:pPr>
              <a:lnSpc>
                <a:spcPct val="80000"/>
              </a:lnSpc>
            </a:pPr>
            <a:endParaRPr lang="zh-TW" altLang="en-US" sz="2800" smtClean="0"/>
          </a:p>
          <a:p>
            <a:pPr>
              <a:lnSpc>
                <a:spcPct val="80000"/>
              </a:lnSpc>
            </a:pPr>
            <a:endParaRPr lang="zh-TW" altLang="en-US" sz="2800" smtClean="0"/>
          </a:p>
          <a:p>
            <a:pPr>
              <a:lnSpc>
                <a:spcPct val="80000"/>
              </a:lnSpc>
            </a:pPr>
            <a:endParaRPr lang="zh-TW" altLang="en-US" sz="2800" smtClean="0"/>
          </a:p>
          <a:p>
            <a:pPr>
              <a:lnSpc>
                <a:spcPct val="80000"/>
              </a:lnSpc>
            </a:pPr>
            <a:endParaRPr lang="zh-TW" altLang="en-US" sz="2800" smtClean="0"/>
          </a:p>
          <a:p>
            <a:pPr>
              <a:lnSpc>
                <a:spcPct val="80000"/>
              </a:lnSpc>
            </a:pPr>
            <a:endParaRPr lang="zh-TW" altLang="en-US" sz="2800" smtClean="0"/>
          </a:p>
          <a:p>
            <a:pPr>
              <a:lnSpc>
                <a:spcPct val="80000"/>
              </a:lnSpc>
            </a:pPr>
            <a:endParaRPr lang="en-US" altLang="zh-TW" sz="2800" smtClean="0"/>
          </a:p>
          <a:p>
            <a:pPr>
              <a:lnSpc>
                <a:spcPct val="80000"/>
              </a:lnSpc>
            </a:pPr>
            <a:endParaRPr lang="zh-TW" altLang="en-US" sz="2800" smtClean="0"/>
          </a:p>
          <a:p>
            <a:pPr>
              <a:lnSpc>
                <a:spcPct val="80000"/>
              </a:lnSpc>
            </a:pPr>
            <a:endParaRPr lang="en-US" altLang="zh-TW" sz="2800" smtClean="0"/>
          </a:p>
          <a:p>
            <a:pPr>
              <a:lnSpc>
                <a:spcPct val="80000"/>
              </a:lnSpc>
            </a:pPr>
            <a:r>
              <a:rPr lang="zh-TW" altLang="en-US" sz="2800" smtClean="0"/>
              <a:t>它呈現出每</a:t>
            </a:r>
            <a:r>
              <a:rPr lang="en-US" altLang="zh-TW" sz="2800" smtClean="0"/>
              <a:t>100 000</a:t>
            </a:r>
            <a:r>
              <a:rPr lang="zh-TW" altLang="en-US" sz="2800" smtClean="0"/>
              <a:t>居民中的犯罪量，一開始是五年為間隔，然後間隔改變為一年。</a:t>
            </a:r>
            <a:endParaRPr lang="en-US" altLang="zh-TW" sz="2800" smtClean="0"/>
          </a:p>
        </p:txBody>
      </p:sp>
      <p:pic>
        <p:nvPicPr>
          <p:cNvPr id="52228" name="Picture 5"/>
          <p:cNvPicPr>
            <a:picLocks noChangeAspect="1" noChangeArrowheads="1"/>
          </p:cNvPicPr>
          <p:nvPr/>
        </p:nvPicPr>
        <p:blipFill>
          <a:blip r:embed="rId3" cstate="print"/>
          <a:srcRect/>
          <a:stretch>
            <a:fillRect/>
          </a:stretch>
        </p:blipFill>
        <p:spPr bwMode="auto">
          <a:xfrm>
            <a:off x="2857500" y="1571625"/>
            <a:ext cx="4084638" cy="423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zh-TW" altLang="en-US" smtClean="0"/>
              <a:t>上升的犯罪率</a:t>
            </a:r>
          </a:p>
        </p:txBody>
      </p:sp>
      <p:sp>
        <p:nvSpPr>
          <p:cNvPr id="53251" name="Rectangle 3"/>
          <p:cNvSpPr>
            <a:spLocks noGrp="1" noChangeArrowheads="1"/>
          </p:cNvSpPr>
          <p:nvPr>
            <p:ph type="body" idx="1"/>
          </p:nvPr>
        </p:nvSpPr>
        <p:spPr/>
        <p:txBody>
          <a:bodyPr/>
          <a:lstStyle/>
          <a:p>
            <a:r>
              <a:rPr lang="zh-TW" altLang="en-US" smtClean="0"/>
              <a:t>問題</a:t>
            </a:r>
            <a:r>
              <a:rPr lang="en-US" altLang="zh-TW" smtClean="0"/>
              <a:t>1</a:t>
            </a:r>
          </a:p>
          <a:p>
            <a:r>
              <a:rPr lang="zh-TW" altLang="en-US" smtClean="0"/>
              <a:t>根據報導</a:t>
            </a:r>
            <a:r>
              <a:rPr lang="en-US" altLang="en-US" smtClean="0"/>
              <a:t>，</a:t>
            </a:r>
            <a:r>
              <a:rPr lang="en-US" altLang="zh-TW" smtClean="0"/>
              <a:t>1960</a:t>
            </a:r>
            <a:r>
              <a:rPr lang="zh-TW" altLang="en-US" smtClean="0"/>
              <a:t>年時，每</a:t>
            </a:r>
            <a:r>
              <a:rPr lang="en-US" altLang="zh-TW" smtClean="0"/>
              <a:t>100 000</a:t>
            </a:r>
            <a:r>
              <a:rPr lang="zh-TW" altLang="en-US" smtClean="0"/>
              <a:t>人中的犯罪量是多少？</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a:xfrm>
            <a:off x="827088" y="404813"/>
            <a:ext cx="6870700" cy="1052512"/>
          </a:xfrm>
        </p:spPr>
        <p:txBody>
          <a:bodyPr/>
          <a:lstStyle/>
          <a:p>
            <a:r>
              <a:rPr lang="en-US" altLang="zh-TW" smtClean="0"/>
              <a:t>TIMSS 2003</a:t>
            </a:r>
            <a:endParaRPr lang="zh-TW" altLang="en-US" smtClean="0"/>
          </a:p>
        </p:txBody>
      </p:sp>
      <p:sp>
        <p:nvSpPr>
          <p:cNvPr id="12291" name="內容版面配置區 2"/>
          <p:cNvSpPr>
            <a:spLocks noGrp="1"/>
          </p:cNvSpPr>
          <p:nvPr>
            <p:ph idx="1"/>
          </p:nvPr>
        </p:nvSpPr>
        <p:spPr/>
        <p:txBody>
          <a:bodyPr/>
          <a:lstStyle/>
          <a:p>
            <a:r>
              <a:rPr lang="en-US" altLang="zh-TW" smtClean="0"/>
              <a:t>TIMSS 2003</a:t>
            </a:r>
            <a:r>
              <a:rPr lang="zh-TW" altLang="en-US" smtClean="0"/>
              <a:t>的調查對象包括國小四年級</a:t>
            </a:r>
            <a:r>
              <a:rPr lang="en-US" altLang="zh-TW" smtClean="0"/>
              <a:t>(26</a:t>
            </a:r>
            <a:r>
              <a:rPr lang="zh-TW" altLang="en-US" smtClean="0"/>
              <a:t>國</a:t>
            </a:r>
            <a:r>
              <a:rPr lang="en-US" altLang="zh-TW" smtClean="0"/>
              <a:t>)</a:t>
            </a:r>
            <a:r>
              <a:rPr lang="zh-TW" altLang="en-US" smtClean="0"/>
              <a:t>及國中二年級學生</a:t>
            </a:r>
            <a:r>
              <a:rPr lang="en-US" altLang="zh-TW" smtClean="0"/>
              <a:t>(48</a:t>
            </a:r>
            <a:r>
              <a:rPr lang="zh-TW" altLang="en-US" smtClean="0"/>
              <a:t>國</a:t>
            </a:r>
            <a:r>
              <a:rPr lang="en-US" altLang="zh-TW" smtClean="0"/>
              <a:t>)</a:t>
            </a:r>
            <a:r>
              <a:rPr lang="zh-TW" altLang="en-US" smtClean="0"/>
              <a:t>： </a:t>
            </a:r>
            <a:endParaRPr lang="en-US" altLang="zh-TW" smtClean="0"/>
          </a:p>
          <a:p>
            <a:endParaRPr lang="en-US" altLang="zh-TW" smtClean="0"/>
          </a:p>
          <a:p>
            <a:endParaRPr lang="en-US" altLang="zh-TW" smtClean="0"/>
          </a:p>
          <a:p>
            <a:endParaRPr lang="en-US" altLang="zh-TW" smtClean="0"/>
          </a:p>
          <a:p>
            <a:endParaRPr lang="en-US" altLang="zh-TW" smtClean="0"/>
          </a:p>
          <a:p>
            <a:endParaRPr lang="en-US" altLang="zh-TW" smtClean="0"/>
          </a:p>
          <a:p>
            <a:r>
              <a:rPr lang="zh-TW" altLang="en-US" smtClean="0"/>
              <a:t>韓國四年級未參加</a:t>
            </a:r>
          </a:p>
          <a:p>
            <a:endParaRPr lang="zh-TW" altLang="en-US" smtClean="0"/>
          </a:p>
        </p:txBody>
      </p:sp>
      <p:graphicFrame>
        <p:nvGraphicFramePr>
          <p:cNvPr id="4" name="表格 3"/>
          <p:cNvGraphicFramePr>
            <a:graphicFrameLocks noGrp="1"/>
          </p:cNvGraphicFramePr>
          <p:nvPr/>
        </p:nvGraphicFramePr>
        <p:xfrm>
          <a:off x="539750" y="3068638"/>
          <a:ext cx="8208915" cy="1981200"/>
        </p:xfrm>
        <a:graphic>
          <a:graphicData uri="http://schemas.openxmlformats.org/drawingml/2006/table">
            <a:tbl>
              <a:tblPr firstRow="1" bandRow="1">
                <a:tableStyleId>{5C22544A-7EE6-4342-B048-85BDC9FD1C3A}</a:tableStyleId>
              </a:tblPr>
              <a:tblGrid>
                <a:gridCol w="1641783"/>
                <a:gridCol w="1641783"/>
                <a:gridCol w="1641783"/>
                <a:gridCol w="1641783"/>
                <a:gridCol w="1641783"/>
              </a:tblGrid>
              <a:tr h="370840">
                <a:tc gridSpan="5">
                  <a:txBody>
                    <a:bodyPr/>
                    <a:lstStyle/>
                    <a:p>
                      <a:pPr algn="ctr"/>
                      <a:r>
                        <a:rPr lang="zh-TW" altLang="en-US" sz="2800" dirty="0" smtClean="0">
                          <a:solidFill>
                            <a:schemeClr val="tx1"/>
                          </a:solidFill>
                        </a:rPr>
                        <a:t>小四總排名：</a:t>
                      </a:r>
                      <a:r>
                        <a:rPr lang="en-US" altLang="zh-TW" sz="2800" dirty="0" smtClean="0">
                          <a:solidFill>
                            <a:schemeClr val="tx1"/>
                          </a:solidFill>
                        </a:rPr>
                        <a:t>4(</a:t>
                      </a:r>
                      <a:r>
                        <a:rPr lang="zh-TW" altLang="en-US" sz="2800" dirty="0" smtClean="0">
                          <a:solidFill>
                            <a:schemeClr val="tx1"/>
                          </a:solidFill>
                        </a:rPr>
                        <a:t>新加坡、香港、日本</a:t>
                      </a:r>
                      <a:r>
                        <a:rPr lang="en-US" altLang="zh-TW" sz="2800" dirty="0" smtClean="0">
                          <a:solidFill>
                            <a:schemeClr val="tx1"/>
                          </a:solidFill>
                        </a:rPr>
                        <a:t>)</a:t>
                      </a:r>
                      <a:endParaRPr lang="zh-TW" altLang="en-US" sz="2800" dirty="0">
                        <a:solidFill>
                          <a:schemeClr val="tx1"/>
                        </a:solidFill>
                      </a:endParaRPr>
                    </a:p>
                  </a:txBody>
                  <a:tcPr anchor="ctr">
                    <a:solidFill>
                      <a:srgbClr val="92D050"/>
                    </a:solidFill>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370840">
                <a:tc>
                  <a:txBody>
                    <a:bodyPr/>
                    <a:lstStyle/>
                    <a:p>
                      <a:pPr algn="ctr"/>
                      <a:r>
                        <a:rPr lang="zh-TW" altLang="en-US" sz="2800" dirty="0"/>
                        <a:t>數</a:t>
                      </a:r>
                    </a:p>
                  </a:txBody>
                  <a:tcPr>
                    <a:gradFill flip="none" rotWithShape="1">
                      <a:gsLst>
                        <a:gs pos="0">
                          <a:schemeClr val="accent1">
                            <a:tint val="40000"/>
                            <a:shade val="30000"/>
                            <a:satMod val="115000"/>
                          </a:schemeClr>
                        </a:gs>
                        <a:gs pos="50000">
                          <a:schemeClr val="accent1">
                            <a:tint val="40000"/>
                            <a:shade val="67500"/>
                            <a:satMod val="115000"/>
                          </a:schemeClr>
                        </a:gs>
                        <a:gs pos="100000">
                          <a:schemeClr val="accent1">
                            <a:tint val="40000"/>
                            <a:shade val="100000"/>
                            <a:satMod val="115000"/>
                          </a:schemeClr>
                        </a:gs>
                      </a:gsLst>
                      <a:lin ang="5400000" scaled="1"/>
                      <a:tileRect/>
                    </a:gradFill>
                  </a:tcPr>
                </a:tc>
                <a:tc>
                  <a:txBody>
                    <a:bodyPr/>
                    <a:lstStyle/>
                    <a:p>
                      <a:pPr algn="ctr"/>
                      <a:r>
                        <a:rPr lang="zh-TW" altLang="en-US" sz="2800" dirty="0"/>
                        <a:t>數型和關係</a:t>
                      </a:r>
                    </a:p>
                  </a:txBody>
                  <a:tcPr>
                    <a:gradFill flip="none" rotWithShape="1">
                      <a:gsLst>
                        <a:gs pos="0">
                          <a:schemeClr val="accent1">
                            <a:tint val="40000"/>
                            <a:shade val="30000"/>
                            <a:satMod val="115000"/>
                          </a:schemeClr>
                        </a:gs>
                        <a:gs pos="50000">
                          <a:schemeClr val="accent1">
                            <a:tint val="40000"/>
                            <a:shade val="67500"/>
                            <a:satMod val="115000"/>
                          </a:schemeClr>
                        </a:gs>
                        <a:gs pos="100000">
                          <a:schemeClr val="accent1">
                            <a:tint val="40000"/>
                            <a:shade val="100000"/>
                            <a:satMod val="115000"/>
                          </a:schemeClr>
                        </a:gs>
                      </a:gsLst>
                      <a:lin ang="5400000" scaled="1"/>
                      <a:tileRect/>
                    </a:gradFill>
                  </a:tcPr>
                </a:tc>
                <a:tc>
                  <a:txBody>
                    <a:bodyPr/>
                    <a:lstStyle/>
                    <a:p>
                      <a:pPr algn="ctr"/>
                      <a:r>
                        <a:rPr lang="zh-TW" altLang="en-US" sz="2800" dirty="0"/>
                        <a:t>測量</a:t>
                      </a:r>
                    </a:p>
                  </a:txBody>
                  <a:tcPr>
                    <a:gradFill flip="none" rotWithShape="1">
                      <a:gsLst>
                        <a:gs pos="0">
                          <a:schemeClr val="accent1">
                            <a:tint val="40000"/>
                            <a:shade val="30000"/>
                            <a:satMod val="115000"/>
                          </a:schemeClr>
                        </a:gs>
                        <a:gs pos="50000">
                          <a:schemeClr val="accent1">
                            <a:tint val="40000"/>
                            <a:shade val="67500"/>
                            <a:satMod val="115000"/>
                          </a:schemeClr>
                        </a:gs>
                        <a:gs pos="100000">
                          <a:schemeClr val="accent1">
                            <a:tint val="40000"/>
                            <a:shade val="100000"/>
                            <a:satMod val="115000"/>
                          </a:schemeClr>
                        </a:gs>
                      </a:gsLst>
                      <a:lin ang="5400000" scaled="1"/>
                      <a:tileRect/>
                    </a:gradFill>
                  </a:tcPr>
                </a:tc>
                <a:tc>
                  <a:txBody>
                    <a:bodyPr/>
                    <a:lstStyle/>
                    <a:p>
                      <a:pPr algn="ctr"/>
                      <a:r>
                        <a:rPr lang="zh-TW" altLang="en-US" sz="2800" dirty="0"/>
                        <a:t>幾何</a:t>
                      </a:r>
                    </a:p>
                  </a:txBody>
                  <a:tcPr>
                    <a:gradFill flip="none" rotWithShape="1">
                      <a:gsLst>
                        <a:gs pos="0">
                          <a:schemeClr val="accent1">
                            <a:tint val="40000"/>
                            <a:shade val="30000"/>
                            <a:satMod val="115000"/>
                          </a:schemeClr>
                        </a:gs>
                        <a:gs pos="50000">
                          <a:schemeClr val="accent1">
                            <a:tint val="40000"/>
                            <a:shade val="67500"/>
                            <a:satMod val="115000"/>
                          </a:schemeClr>
                        </a:gs>
                        <a:gs pos="100000">
                          <a:schemeClr val="accent1">
                            <a:tint val="40000"/>
                            <a:shade val="100000"/>
                            <a:satMod val="115000"/>
                          </a:schemeClr>
                        </a:gs>
                      </a:gsLst>
                      <a:lin ang="5400000" scaled="1"/>
                      <a:tileRect/>
                    </a:gradFill>
                  </a:tcPr>
                </a:tc>
                <a:tc>
                  <a:txBody>
                    <a:bodyPr/>
                    <a:lstStyle/>
                    <a:p>
                      <a:pPr algn="ctr"/>
                      <a:r>
                        <a:rPr lang="zh-TW" altLang="en-US" sz="2800" dirty="0"/>
                        <a:t>資料呈現與分析</a:t>
                      </a:r>
                    </a:p>
                  </a:txBody>
                  <a:tcPr>
                    <a:gradFill flip="none" rotWithShape="1">
                      <a:gsLst>
                        <a:gs pos="0">
                          <a:schemeClr val="accent1">
                            <a:tint val="40000"/>
                            <a:shade val="30000"/>
                            <a:satMod val="115000"/>
                          </a:schemeClr>
                        </a:gs>
                        <a:gs pos="50000">
                          <a:schemeClr val="accent1">
                            <a:tint val="40000"/>
                            <a:shade val="67500"/>
                            <a:satMod val="115000"/>
                          </a:schemeClr>
                        </a:gs>
                        <a:gs pos="100000">
                          <a:schemeClr val="accent1">
                            <a:tint val="40000"/>
                            <a:shade val="100000"/>
                            <a:satMod val="115000"/>
                          </a:schemeClr>
                        </a:gs>
                      </a:gsLst>
                      <a:lin ang="5400000" scaled="1"/>
                      <a:tileRect/>
                    </a:gradFill>
                  </a:tcPr>
                </a:tc>
              </a:tr>
              <a:tr h="370840">
                <a:tc>
                  <a:txBody>
                    <a:bodyPr/>
                    <a:lstStyle/>
                    <a:p>
                      <a:pPr algn="ctr"/>
                      <a:r>
                        <a:rPr lang="en-US" altLang="zh-TW" sz="2800" dirty="0" smtClean="0"/>
                        <a:t>3</a:t>
                      </a:r>
                      <a:endParaRPr lang="zh-TW" altLang="en-US" sz="2800" dirty="0"/>
                    </a:p>
                  </a:txBody>
                  <a:tcPr anchor="ctr"/>
                </a:tc>
                <a:tc>
                  <a:txBody>
                    <a:bodyPr/>
                    <a:lstStyle/>
                    <a:p>
                      <a:pPr algn="ctr"/>
                      <a:r>
                        <a:rPr lang="en-US" altLang="zh-TW" sz="2800" dirty="0" smtClean="0"/>
                        <a:t>3</a:t>
                      </a:r>
                      <a:endParaRPr lang="zh-TW" altLang="en-US" sz="2800" dirty="0"/>
                    </a:p>
                  </a:txBody>
                  <a:tcPr/>
                </a:tc>
                <a:tc>
                  <a:txBody>
                    <a:bodyPr/>
                    <a:lstStyle/>
                    <a:p>
                      <a:pPr algn="ctr"/>
                      <a:r>
                        <a:rPr lang="en-US" altLang="zh-TW" sz="2800" dirty="0" smtClean="0"/>
                        <a:t>4</a:t>
                      </a:r>
                      <a:endParaRPr lang="zh-TW" altLang="en-US" sz="2800" dirty="0"/>
                    </a:p>
                  </a:txBody>
                  <a:tcPr/>
                </a:tc>
                <a:tc>
                  <a:txBody>
                    <a:bodyPr/>
                    <a:lstStyle/>
                    <a:p>
                      <a:pPr algn="ctr"/>
                      <a:r>
                        <a:rPr lang="en-US" altLang="zh-TW" sz="2800" dirty="0" smtClean="0"/>
                        <a:t>4</a:t>
                      </a:r>
                      <a:endParaRPr lang="zh-TW" altLang="en-US" sz="2800" dirty="0"/>
                    </a:p>
                  </a:txBody>
                  <a:tcPr/>
                </a:tc>
                <a:tc>
                  <a:txBody>
                    <a:bodyPr/>
                    <a:lstStyle/>
                    <a:p>
                      <a:pPr algn="ctr"/>
                      <a:r>
                        <a:rPr lang="en-US" altLang="zh-TW" sz="2800" dirty="0" smtClean="0"/>
                        <a:t>3</a:t>
                      </a:r>
                      <a:endParaRPr lang="zh-TW" altLang="en-US" sz="2800" dirty="0"/>
                    </a:p>
                  </a:txBody>
                  <a:tcPr/>
                </a:tc>
              </a:tr>
            </a:tbl>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152400"/>
            <a:ext cx="6870700" cy="1116013"/>
          </a:xfrm>
        </p:spPr>
        <p:txBody>
          <a:bodyPr/>
          <a:lstStyle/>
          <a:p>
            <a:r>
              <a:rPr lang="zh-TW" altLang="en-US" smtClean="0"/>
              <a:t>上升的犯罪率</a:t>
            </a:r>
          </a:p>
        </p:txBody>
      </p:sp>
      <p:sp>
        <p:nvSpPr>
          <p:cNvPr id="54275" name="Rectangle 3"/>
          <p:cNvSpPr>
            <a:spLocks noGrp="1" noChangeArrowheads="1"/>
          </p:cNvSpPr>
          <p:nvPr>
            <p:ph type="body" idx="1"/>
          </p:nvPr>
        </p:nvSpPr>
        <p:spPr>
          <a:xfrm>
            <a:off x="684213" y="1412875"/>
            <a:ext cx="7696200" cy="3657600"/>
          </a:xfrm>
        </p:spPr>
        <p:txBody>
          <a:bodyPr/>
          <a:lstStyle/>
          <a:p>
            <a:r>
              <a:rPr lang="zh-TW" altLang="en-US" smtClean="0"/>
              <a:t>有一家警報系統的工廠運用了同樣的數據畫出以下的統計圖：</a:t>
            </a:r>
          </a:p>
          <a:p>
            <a:endParaRPr lang="zh-TW" altLang="en-US" smtClean="0"/>
          </a:p>
          <a:p>
            <a:endParaRPr lang="zh-TW" altLang="en-US" smtClean="0"/>
          </a:p>
          <a:p>
            <a:endParaRPr lang="zh-TW" altLang="en-US" smtClean="0"/>
          </a:p>
          <a:p>
            <a:endParaRPr lang="zh-TW" altLang="en-US" smtClean="0"/>
          </a:p>
          <a:p>
            <a:endParaRPr lang="zh-TW" altLang="en-US" smtClean="0"/>
          </a:p>
          <a:p>
            <a:endParaRPr lang="zh-TW" altLang="en-US" smtClean="0"/>
          </a:p>
          <a:p>
            <a:endParaRPr lang="zh-TW" altLang="en-US" smtClean="0"/>
          </a:p>
          <a:p>
            <a:pPr>
              <a:buFontTx/>
              <a:buNone/>
            </a:pPr>
            <a:endParaRPr lang="zh-TW" altLang="en-US" smtClean="0"/>
          </a:p>
        </p:txBody>
      </p:sp>
      <p:pic>
        <p:nvPicPr>
          <p:cNvPr id="54276" name="Picture 4" descr="頁面擷取自_Frame2006_頁面_24"/>
          <p:cNvPicPr>
            <a:picLocks noChangeAspect="1" noChangeArrowheads="1"/>
          </p:cNvPicPr>
          <p:nvPr/>
        </p:nvPicPr>
        <p:blipFill>
          <a:blip r:embed="rId3" cstate="print">
            <a:lum bright="-20000" contrast="20000"/>
          </a:blip>
          <a:srcRect/>
          <a:stretch>
            <a:fillRect/>
          </a:stretch>
        </p:blipFill>
        <p:spPr bwMode="auto">
          <a:xfrm>
            <a:off x="395288" y="2708275"/>
            <a:ext cx="8137525" cy="388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zh-TW" altLang="en-US" smtClean="0"/>
              <a:t>上升的犯罪率</a:t>
            </a:r>
          </a:p>
        </p:txBody>
      </p:sp>
      <p:sp>
        <p:nvSpPr>
          <p:cNvPr id="55299" name="Rectangle 3"/>
          <p:cNvSpPr>
            <a:spLocks noGrp="1" noChangeArrowheads="1"/>
          </p:cNvSpPr>
          <p:nvPr>
            <p:ph type="body" idx="1"/>
          </p:nvPr>
        </p:nvSpPr>
        <p:spPr>
          <a:xfrm>
            <a:off x="684213" y="2214563"/>
            <a:ext cx="7696200" cy="3287712"/>
          </a:xfrm>
        </p:spPr>
        <p:txBody>
          <a:bodyPr/>
          <a:lstStyle/>
          <a:p>
            <a:pPr>
              <a:lnSpc>
                <a:spcPct val="80000"/>
              </a:lnSpc>
            </a:pPr>
            <a:r>
              <a:rPr lang="zh-TW" altLang="en-US" smtClean="0"/>
              <a:t>問題</a:t>
            </a:r>
            <a:r>
              <a:rPr lang="en-US" altLang="zh-TW" smtClean="0"/>
              <a:t>2</a:t>
            </a:r>
            <a:endParaRPr lang="zh-TW" altLang="en-US" smtClean="0"/>
          </a:p>
          <a:p>
            <a:pPr>
              <a:lnSpc>
                <a:spcPct val="80000"/>
              </a:lnSpc>
              <a:buFontTx/>
              <a:buNone/>
            </a:pPr>
            <a:r>
              <a:rPr lang="zh-TW" altLang="en-US" smtClean="0"/>
              <a:t>請問設計者是如何畫的？理由為何？</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152400"/>
            <a:ext cx="6870700" cy="1044575"/>
          </a:xfrm>
        </p:spPr>
        <p:txBody>
          <a:bodyPr/>
          <a:lstStyle/>
          <a:p>
            <a:r>
              <a:rPr lang="zh-TW" altLang="en-US" sz="3200" smtClean="0">
                <a:solidFill>
                  <a:schemeClr val="folHlink"/>
                </a:solidFill>
                <a:ea typeface="華康行書體" pitchFamily="65" charset="-120"/>
              </a:rPr>
              <a:t>六</a:t>
            </a:r>
            <a:r>
              <a:rPr lang="en-US" altLang="zh-TW" sz="3200" smtClean="0">
                <a:solidFill>
                  <a:schemeClr val="folHlink"/>
                </a:solidFill>
                <a:ea typeface="華康行書體" pitchFamily="65" charset="-120"/>
              </a:rPr>
              <a:t>.</a:t>
            </a:r>
            <a:r>
              <a:rPr lang="zh-TW" altLang="en-US" sz="3200" smtClean="0">
                <a:solidFill>
                  <a:schemeClr val="folHlink"/>
                </a:solidFill>
                <a:ea typeface="華康行書體" pitchFamily="65" charset="-120"/>
              </a:rPr>
              <a:t>數學歷程</a:t>
            </a:r>
            <a:r>
              <a:rPr lang="zh-TW" altLang="en-US" smtClean="0"/>
              <a:t> </a:t>
            </a:r>
          </a:p>
        </p:txBody>
      </p:sp>
      <p:sp>
        <p:nvSpPr>
          <p:cNvPr id="56323" name="Rectangle 3"/>
          <p:cNvSpPr>
            <a:spLocks noGrp="1" noChangeArrowheads="1"/>
          </p:cNvSpPr>
          <p:nvPr>
            <p:ph type="body" sz="half" idx="1"/>
          </p:nvPr>
        </p:nvSpPr>
        <p:spPr>
          <a:xfrm>
            <a:off x="685800" y="1268413"/>
            <a:ext cx="7696200" cy="2325687"/>
          </a:xfrm>
        </p:spPr>
        <p:txBody>
          <a:bodyPr/>
          <a:lstStyle/>
          <a:p>
            <a:pPr>
              <a:lnSpc>
                <a:spcPct val="80000"/>
              </a:lnSpc>
            </a:pPr>
            <a:r>
              <a:rPr lang="en-US" altLang="zh-TW" sz="2000" smtClean="0">
                <a:solidFill>
                  <a:srgbClr val="0000CC"/>
                </a:solidFill>
                <a:latin typeface="華康娃娃體" pitchFamily="49" charset="-120"/>
                <a:ea typeface="華康娃娃體" pitchFamily="49" charset="-120"/>
              </a:rPr>
              <a:t>(</a:t>
            </a:r>
            <a:r>
              <a:rPr lang="zh-TW" altLang="en-US" sz="2000" smtClean="0">
                <a:solidFill>
                  <a:srgbClr val="0000CC"/>
                </a:solidFill>
                <a:latin typeface="華康娃娃體" pitchFamily="49" charset="-120"/>
                <a:ea typeface="華康娃娃體" pitchFamily="49" charset="-120"/>
              </a:rPr>
              <a:t>ㄧ</a:t>
            </a:r>
            <a:r>
              <a:rPr lang="en-US" altLang="zh-TW" sz="2000" smtClean="0">
                <a:solidFill>
                  <a:srgbClr val="0000CC"/>
                </a:solidFill>
                <a:latin typeface="華康娃娃體" pitchFamily="49" charset="-120"/>
                <a:ea typeface="華康娃娃體" pitchFamily="49" charset="-120"/>
              </a:rPr>
              <a:t>)</a:t>
            </a:r>
            <a:r>
              <a:rPr lang="zh-TW" altLang="en-US" sz="2000" smtClean="0">
                <a:solidFill>
                  <a:srgbClr val="0000CC"/>
                </a:solidFill>
                <a:latin typeface="華康娃娃體" pitchFamily="49" charset="-120"/>
                <a:ea typeface="華康娃娃體" pitchFamily="49" charset="-120"/>
              </a:rPr>
              <a:t>數學化（</a:t>
            </a:r>
            <a:r>
              <a:rPr lang="en-US" altLang="zh-TW" sz="2000" smtClean="0">
                <a:solidFill>
                  <a:srgbClr val="0000CC"/>
                </a:solidFill>
                <a:latin typeface="華康娃娃體" pitchFamily="49" charset="-120"/>
                <a:ea typeface="華康娃娃體" pitchFamily="49" charset="-120"/>
              </a:rPr>
              <a:t>mathematisation</a:t>
            </a:r>
            <a:r>
              <a:rPr lang="zh-TW" altLang="en-US" sz="2000" smtClean="0">
                <a:solidFill>
                  <a:srgbClr val="0000CC"/>
                </a:solidFill>
                <a:latin typeface="華康娃娃體" pitchFamily="49" charset="-120"/>
                <a:ea typeface="華康娃娃體" pitchFamily="49" charset="-120"/>
              </a:rPr>
              <a:t>）</a:t>
            </a:r>
          </a:p>
          <a:p>
            <a:pPr>
              <a:lnSpc>
                <a:spcPct val="80000"/>
              </a:lnSpc>
            </a:pPr>
            <a:endParaRPr lang="zh-TW" altLang="en-US" sz="2000" smtClean="0">
              <a:latin typeface="華康娃娃體" pitchFamily="49" charset="-120"/>
              <a:ea typeface="華康娃娃體" pitchFamily="49" charset="-120"/>
            </a:endParaRPr>
          </a:p>
          <a:p>
            <a:pPr>
              <a:lnSpc>
                <a:spcPct val="80000"/>
              </a:lnSpc>
            </a:pPr>
            <a:r>
              <a:rPr lang="zh-TW" altLang="en-US" sz="2000" smtClean="0">
                <a:latin typeface="華康娃娃體" pitchFamily="49" charset="-120"/>
                <a:ea typeface="華康娃娃體" pitchFamily="49" charset="-120"/>
              </a:rPr>
              <a:t>圖　　數學化的循環</a:t>
            </a:r>
          </a:p>
        </p:txBody>
      </p:sp>
      <p:sp>
        <p:nvSpPr>
          <p:cNvPr id="56324" name="Rectangle 4"/>
          <p:cNvSpPr>
            <a:spLocks noGrp="1" noChangeArrowheads="1"/>
          </p:cNvSpPr>
          <p:nvPr>
            <p:ph sz="half" idx="2"/>
          </p:nvPr>
        </p:nvSpPr>
        <p:spPr>
          <a:xfrm>
            <a:off x="685800" y="3719513"/>
            <a:ext cx="7696200" cy="1766887"/>
          </a:xfrm>
        </p:spPr>
        <p:txBody>
          <a:bodyPr/>
          <a:lstStyle/>
          <a:p>
            <a:endParaRPr lang="zh-TW" altLang="en-US" sz="2800" smtClean="0"/>
          </a:p>
        </p:txBody>
      </p:sp>
      <p:grpSp>
        <p:nvGrpSpPr>
          <p:cNvPr id="2" name="Group 6"/>
          <p:cNvGrpSpPr>
            <a:grpSpLocks/>
          </p:cNvGrpSpPr>
          <p:nvPr/>
        </p:nvGrpSpPr>
        <p:grpSpPr bwMode="auto">
          <a:xfrm>
            <a:off x="468313" y="2286000"/>
            <a:ext cx="8532812" cy="4572000"/>
            <a:chOff x="2157" y="10696"/>
            <a:chExt cx="7975" cy="4290"/>
          </a:xfrm>
        </p:grpSpPr>
        <p:grpSp>
          <p:nvGrpSpPr>
            <p:cNvPr id="3" name="Group 7"/>
            <p:cNvGrpSpPr>
              <a:grpSpLocks noChangeAspect="1"/>
            </p:cNvGrpSpPr>
            <p:nvPr/>
          </p:nvGrpSpPr>
          <p:grpSpPr bwMode="auto">
            <a:xfrm>
              <a:off x="2538" y="10696"/>
              <a:ext cx="7320" cy="4284"/>
              <a:chOff x="3736" y="11375"/>
              <a:chExt cx="6365" cy="3808"/>
            </a:xfrm>
          </p:grpSpPr>
          <p:sp>
            <p:nvSpPr>
              <p:cNvPr id="56329" name="AutoShape 8"/>
              <p:cNvSpPr>
                <a:spLocks noChangeAspect="1" noChangeArrowheads="1"/>
              </p:cNvSpPr>
              <p:nvPr/>
            </p:nvSpPr>
            <p:spPr bwMode="auto">
              <a:xfrm>
                <a:off x="3736" y="11375"/>
                <a:ext cx="6365" cy="3808"/>
              </a:xfrm>
              <a:prstGeom prst="rect">
                <a:avLst/>
              </a:prstGeom>
              <a:noFill/>
              <a:ln w="9525">
                <a:noFill/>
                <a:miter lim="800000"/>
                <a:headEnd/>
                <a:tailEnd/>
              </a:ln>
            </p:spPr>
            <p:txBody>
              <a:bodyPr/>
              <a:lstStyle/>
              <a:p>
                <a:endParaRPr lang="zh-TW" altLang="en-US"/>
              </a:p>
            </p:txBody>
          </p:sp>
          <p:sp>
            <p:nvSpPr>
              <p:cNvPr id="56330" name="AutoShape 9"/>
              <p:cNvSpPr>
                <a:spLocks noChangeArrowheads="1"/>
              </p:cNvSpPr>
              <p:nvPr/>
            </p:nvSpPr>
            <p:spPr bwMode="auto">
              <a:xfrm>
                <a:off x="5004" y="13141"/>
                <a:ext cx="241" cy="624"/>
              </a:xfrm>
              <a:prstGeom prst="downArrow">
                <a:avLst>
                  <a:gd name="adj1" fmla="val 57824"/>
                  <a:gd name="adj2" fmla="val 108807"/>
                </a:avLst>
              </a:prstGeom>
              <a:gradFill rotWithShape="1">
                <a:gsLst>
                  <a:gs pos="0">
                    <a:srgbClr val="3366FF"/>
                  </a:gs>
                  <a:gs pos="100000">
                    <a:srgbClr val="000000"/>
                  </a:gs>
                </a:gsLst>
                <a:lin ang="5400000" scaled="1"/>
              </a:gradFill>
              <a:ln w="9525">
                <a:solidFill>
                  <a:srgbClr val="3366FF"/>
                </a:solidFill>
                <a:miter lim="800000"/>
                <a:headEnd/>
                <a:tailEnd/>
              </a:ln>
            </p:spPr>
            <p:txBody>
              <a:bodyPr/>
              <a:lstStyle/>
              <a:p>
                <a:endParaRPr lang="zh-TW" altLang="en-US"/>
              </a:p>
            </p:txBody>
          </p:sp>
          <p:sp>
            <p:nvSpPr>
              <p:cNvPr id="56331" name="AutoShape 10"/>
              <p:cNvSpPr>
                <a:spLocks noChangeArrowheads="1"/>
              </p:cNvSpPr>
              <p:nvPr/>
            </p:nvSpPr>
            <p:spPr bwMode="auto">
              <a:xfrm rot="5400000">
                <a:off x="6698" y="11999"/>
                <a:ext cx="285" cy="1267"/>
              </a:xfrm>
              <a:prstGeom prst="downArrow">
                <a:avLst>
                  <a:gd name="adj1" fmla="val 47046"/>
                  <a:gd name="adj2" fmla="val 141889"/>
                </a:avLst>
              </a:prstGeom>
              <a:gradFill rotWithShape="1">
                <a:gsLst>
                  <a:gs pos="0">
                    <a:srgbClr val="3366FF"/>
                  </a:gs>
                  <a:gs pos="100000">
                    <a:srgbClr val="000000"/>
                  </a:gs>
                </a:gsLst>
                <a:lin ang="5400000" scaled="1"/>
              </a:gradFill>
              <a:ln w="9525">
                <a:solidFill>
                  <a:srgbClr val="3366FF"/>
                </a:solidFill>
                <a:miter lim="800000"/>
                <a:headEnd/>
                <a:tailEnd/>
              </a:ln>
            </p:spPr>
            <p:txBody>
              <a:bodyPr/>
              <a:lstStyle/>
              <a:p>
                <a:endParaRPr lang="zh-TW" altLang="en-US"/>
              </a:p>
            </p:txBody>
          </p:sp>
          <p:grpSp>
            <p:nvGrpSpPr>
              <p:cNvPr id="4" name="Group 11"/>
              <p:cNvGrpSpPr>
                <a:grpSpLocks/>
              </p:cNvGrpSpPr>
              <p:nvPr/>
            </p:nvGrpSpPr>
            <p:grpSpPr bwMode="auto">
              <a:xfrm>
                <a:off x="7459" y="12040"/>
                <a:ext cx="2502" cy="1229"/>
                <a:chOff x="6545" y="11458"/>
                <a:chExt cx="2877" cy="1502"/>
              </a:xfrm>
            </p:grpSpPr>
            <p:sp>
              <p:nvSpPr>
                <p:cNvPr id="56350" name="Oval 12"/>
                <p:cNvSpPr>
                  <a:spLocks noChangeArrowheads="1"/>
                </p:cNvSpPr>
                <p:nvPr/>
              </p:nvSpPr>
              <p:spPr bwMode="auto">
                <a:xfrm>
                  <a:off x="6545" y="11458"/>
                  <a:ext cx="2877" cy="1502"/>
                </a:xfrm>
                <a:prstGeom prst="ellipse">
                  <a:avLst/>
                </a:prstGeom>
                <a:solidFill>
                  <a:srgbClr val="3366FF"/>
                </a:solidFill>
                <a:ln w="9525">
                  <a:noFill/>
                  <a:round/>
                  <a:headEnd/>
                  <a:tailEnd/>
                </a:ln>
              </p:spPr>
              <p:txBody>
                <a:bodyPr/>
                <a:lstStyle/>
                <a:p>
                  <a:endParaRPr lang="zh-TW" altLang="en-US"/>
                </a:p>
              </p:txBody>
            </p:sp>
            <p:sp>
              <p:nvSpPr>
                <p:cNvPr id="56351" name="Text Box 13"/>
                <p:cNvSpPr txBox="1">
                  <a:spLocks noChangeArrowheads="1"/>
                </p:cNvSpPr>
                <p:nvPr/>
              </p:nvSpPr>
              <p:spPr bwMode="auto">
                <a:xfrm>
                  <a:off x="6976" y="11703"/>
                  <a:ext cx="1843" cy="1020"/>
                </a:xfrm>
                <a:prstGeom prst="rect">
                  <a:avLst/>
                </a:prstGeom>
                <a:solidFill>
                  <a:srgbClr val="3366FF"/>
                </a:solidFill>
                <a:ln w="9525">
                  <a:noFill/>
                  <a:miter lim="800000"/>
                  <a:headEnd/>
                  <a:tailEnd/>
                </a:ln>
              </p:spPr>
              <p:txBody>
                <a:bodyPr/>
                <a:lstStyle/>
                <a:p>
                  <a:pPr algn="ctr"/>
                  <a:r>
                    <a:rPr lang="zh-TW" altLang="en-US">
                      <a:solidFill>
                        <a:srgbClr val="FFFFFF"/>
                      </a:solidFill>
                      <a:latin typeface="Times New Roman" pitchFamily="18" charset="0"/>
                      <a:ea typeface="標楷體" pitchFamily="65" charset="-120"/>
                    </a:rPr>
                    <a:t>數學解法</a:t>
                  </a:r>
                </a:p>
                <a:p>
                  <a:pPr algn="ctr"/>
                  <a:r>
                    <a:rPr lang="en-US" altLang="zh-TW">
                      <a:solidFill>
                        <a:srgbClr val="FFFFFF"/>
                      </a:solidFill>
                      <a:latin typeface="Times New Roman" pitchFamily="18" charset="0"/>
                      <a:ea typeface="標楷體" pitchFamily="65" charset="-120"/>
                    </a:rPr>
                    <a:t>Mathematical  solutions</a:t>
                  </a:r>
                  <a:endParaRPr lang="en-US" altLang="zh-TW"/>
                </a:p>
              </p:txBody>
            </p:sp>
          </p:grpSp>
          <p:grpSp>
            <p:nvGrpSpPr>
              <p:cNvPr id="5" name="Group 14"/>
              <p:cNvGrpSpPr>
                <a:grpSpLocks/>
              </p:cNvGrpSpPr>
              <p:nvPr/>
            </p:nvGrpSpPr>
            <p:grpSpPr bwMode="auto">
              <a:xfrm>
                <a:off x="7501" y="13694"/>
                <a:ext cx="2502" cy="1271"/>
                <a:chOff x="3290" y="13237"/>
                <a:chExt cx="2877" cy="1483"/>
              </a:xfrm>
            </p:grpSpPr>
            <p:sp>
              <p:nvSpPr>
                <p:cNvPr id="56348" name="Oval 15"/>
                <p:cNvSpPr>
                  <a:spLocks noChangeArrowheads="1"/>
                </p:cNvSpPr>
                <p:nvPr/>
              </p:nvSpPr>
              <p:spPr bwMode="auto">
                <a:xfrm>
                  <a:off x="3290" y="13237"/>
                  <a:ext cx="2877" cy="1483"/>
                </a:xfrm>
                <a:prstGeom prst="ellipse">
                  <a:avLst/>
                </a:prstGeom>
                <a:solidFill>
                  <a:srgbClr val="3366FF"/>
                </a:solidFill>
                <a:ln w="9525">
                  <a:noFill/>
                  <a:round/>
                  <a:headEnd/>
                  <a:tailEnd/>
                </a:ln>
              </p:spPr>
              <p:txBody>
                <a:bodyPr/>
                <a:lstStyle/>
                <a:p>
                  <a:endParaRPr lang="zh-TW" altLang="en-US"/>
                </a:p>
              </p:txBody>
            </p:sp>
            <p:sp>
              <p:nvSpPr>
                <p:cNvPr id="56349" name="Text Box 16"/>
                <p:cNvSpPr txBox="1">
                  <a:spLocks noChangeArrowheads="1"/>
                </p:cNvSpPr>
                <p:nvPr/>
              </p:nvSpPr>
              <p:spPr bwMode="auto">
                <a:xfrm>
                  <a:off x="3728" y="13484"/>
                  <a:ext cx="2026" cy="1020"/>
                </a:xfrm>
                <a:prstGeom prst="rect">
                  <a:avLst/>
                </a:prstGeom>
                <a:solidFill>
                  <a:srgbClr val="3366FF"/>
                </a:solidFill>
                <a:ln w="9525">
                  <a:noFill/>
                  <a:miter lim="800000"/>
                  <a:headEnd/>
                  <a:tailEnd/>
                </a:ln>
              </p:spPr>
              <p:txBody>
                <a:bodyPr/>
                <a:lstStyle/>
                <a:p>
                  <a:pPr algn="ctr"/>
                  <a:r>
                    <a:rPr lang="zh-TW" altLang="en-US">
                      <a:solidFill>
                        <a:srgbClr val="FFFFFF"/>
                      </a:solidFill>
                      <a:latin typeface="Times New Roman" pitchFamily="18" charset="0"/>
                      <a:ea typeface="標楷體" pitchFamily="65" charset="-120"/>
                    </a:rPr>
                    <a:t>數學問題</a:t>
                  </a:r>
                </a:p>
                <a:p>
                  <a:pPr algn="ctr"/>
                  <a:r>
                    <a:rPr lang="en-US" altLang="zh-TW">
                      <a:solidFill>
                        <a:srgbClr val="FFFFFF"/>
                      </a:solidFill>
                      <a:latin typeface="Times New Roman" pitchFamily="18" charset="0"/>
                      <a:ea typeface="標楷體" pitchFamily="65" charset="-120"/>
                    </a:rPr>
                    <a:t>Mathematical problem</a:t>
                  </a:r>
                  <a:endParaRPr lang="en-US" altLang="zh-TW"/>
                </a:p>
              </p:txBody>
            </p:sp>
          </p:grpSp>
          <p:sp>
            <p:nvSpPr>
              <p:cNvPr id="56334" name="Oval 17"/>
              <p:cNvSpPr>
                <a:spLocks noChangeArrowheads="1"/>
              </p:cNvSpPr>
              <p:nvPr/>
            </p:nvSpPr>
            <p:spPr bwMode="auto">
              <a:xfrm>
                <a:off x="3922" y="12042"/>
                <a:ext cx="2296" cy="1120"/>
              </a:xfrm>
              <a:prstGeom prst="ellipse">
                <a:avLst/>
              </a:prstGeom>
              <a:solidFill>
                <a:srgbClr val="3366FF"/>
              </a:solidFill>
              <a:ln w="9525">
                <a:noFill/>
                <a:round/>
                <a:headEnd/>
                <a:tailEnd/>
              </a:ln>
            </p:spPr>
            <p:txBody>
              <a:bodyPr/>
              <a:lstStyle/>
              <a:p>
                <a:endParaRPr lang="zh-TW" altLang="en-US"/>
              </a:p>
            </p:txBody>
          </p:sp>
          <p:sp>
            <p:nvSpPr>
              <p:cNvPr id="56335" name="Text Box 18"/>
              <p:cNvSpPr txBox="1">
                <a:spLocks noChangeArrowheads="1"/>
              </p:cNvSpPr>
              <p:nvPr/>
            </p:nvSpPr>
            <p:spPr bwMode="auto">
              <a:xfrm>
                <a:off x="4204" y="12270"/>
                <a:ext cx="1672" cy="704"/>
              </a:xfrm>
              <a:prstGeom prst="rect">
                <a:avLst/>
              </a:prstGeom>
              <a:solidFill>
                <a:srgbClr val="3366FF"/>
              </a:solidFill>
              <a:ln w="9525">
                <a:noFill/>
                <a:miter lim="800000"/>
                <a:headEnd/>
                <a:tailEnd/>
              </a:ln>
            </p:spPr>
            <p:txBody>
              <a:bodyPr/>
              <a:lstStyle/>
              <a:p>
                <a:pPr algn="ctr"/>
                <a:r>
                  <a:rPr lang="zh-TW" altLang="en-US">
                    <a:solidFill>
                      <a:srgbClr val="FFFFFF"/>
                    </a:solidFill>
                    <a:latin typeface="Times New Roman" pitchFamily="18" charset="0"/>
                    <a:ea typeface="標楷體" pitchFamily="65" charset="-120"/>
                  </a:rPr>
                  <a:t>真實解法</a:t>
                </a:r>
              </a:p>
              <a:p>
                <a:pPr algn="ctr"/>
                <a:r>
                  <a:rPr lang="en-US" altLang="zh-TW">
                    <a:solidFill>
                      <a:srgbClr val="FFFFFF"/>
                    </a:solidFill>
                    <a:latin typeface="Times New Roman" pitchFamily="18" charset="0"/>
                    <a:ea typeface="標楷體" pitchFamily="65" charset="-120"/>
                  </a:rPr>
                  <a:t>Real solutions</a:t>
                </a:r>
                <a:endParaRPr lang="en-US" altLang="zh-TW"/>
              </a:p>
            </p:txBody>
          </p:sp>
          <p:grpSp>
            <p:nvGrpSpPr>
              <p:cNvPr id="6" name="Group 19"/>
              <p:cNvGrpSpPr>
                <a:grpSpLocks/>
              </p:cNvGrpSpPr>
              <p:nvPr/>
            </p:nvGrpSpPr>
            <p:grpSpPr bwMode="auto">
              <a:xfrm>
                <a:off x="3920" y="13774"/>
                <a:ext cx="2502" cy="1276"/>
                <a:chOff x="3290" y="13237"/>
                <a:chExt cx="2877" cy="1483"/>
              </a:xfrm>
            </p:grpSpPr>
            <p:sp>
              <p:nvSpPr>
                <p:cNvPr id="56346" name="Oval 20"/>
                <p:cNvSpPr>
                  <a:spLocks noChangeArrowheads="1"/>
                </p:cNvSpPr>
                <p:nvPr/>
              </p:nvSpPr>
              <p:spPr bwMode="auto">
                <a:xfrm>
                  <a:off x="3290" y="13237"/>
                  <a:ext cx="2877" cy="1483"/>
                </a:xfrm>
                <a:prstGeom prst="ellipse">
                  <a:avLst/>
                </a:prstGeom>
                <a:solidFill>
                  <a:srgbClr val="3366FF"/>
                </a:solidFill>
                <a:ln w="9525">
                  <a:noFill/>
                  <a:round/>
                  <a:headEnd/>
                  <a:tailEnd/>
                </a:ln>
              </p:spPr>
              <p:txBody>
                <a:bodyPr/>
                <a:lstStyle/>
                <a:p>
                  <a:endParaRPr lang="zh-TW" altLang="en-US"/>
                </a:p>
              </p:txBody>
            </p:sp>
            <p:sp>
              <p:nvSpPr>
                <p:cNvPr id="56347" name="Text Box 21"/>
                <p:cNvSpPr txBox="1">
                  <a:spLocks noChangeArrowheads="1"/>
                </p:cNvSpPr>
                <p:nvPr/>
              </p:nvSpPr>
              <p:spPr bwMode="auto">
                <a:xfrm>
                  <a:off x="3728" y="13484"/>
                  <a:ext cx="2026" cy="1020"/>
                </a:xfrm>
                <a:prstGeom prst="rect">
                  <a:avLst/>
                </a:prstGeom>
                <a:solidFill>
                  <a:srgbClr val="3366FF"/>
                </a:solidFill>
                <a:ln w="9525">
                  <a:noFill/>
                  <a:miter lim="800000"/>
                  <a:headEnd/>
                  <a:tailEnd/>
                </a:ln>
              </p:spPr>
              <p:txBody>
                <a:bodyPr/>
                <a:lstStyle/>
                <a:p>
                  <a:pPr algn="ctr"/>
                  <a:r>
                    <a:rPr lang="zh-TW" altLang="en-US">
                      <a:solidFill>
                        <a:srgbClr val="FFFFFF"/>
                      </a:solidFill>
                      <a:latin typeface="Times New Roman" pitchFamily="18" charset="0"/>
                      <a:ea typeface="標楷體" pitchFamily="65" charset="-120"/>
                    </a:rPr>
                    <a:t>真實世界問題</a:t>
                  </a:r>
                </a:p>
                <a:p>
                  <a:pPr algn="ctr"/>
                  <a:r>
                    <a:rPr lang="en-US" altLang="zh-TW">
                      <a:solidFill>
                        <a:srgbClr val="FFFFFF"/>
                      </a:solidFill>
                      <a:latin typeface="Times New Roman" pitchFamily="18" charset="0"/>
                      <a:ea typeface="標楷體" pitchFamily="65" charset="-120"/>
                    </a:rPr>
                    <a:t>Real-world problem</a:t>
                  </a:r>
                  <a:endParaRPr lang="en-US" altLang="zh-TW"/>
                </a:p>
              </p:txBody>
            </p:sp>
          </p:grpSp>
          <p:sp>
            <p:nvSpPr>
              <p:cNvPr id="56337" name="AutoShape 22"/>
              <p:cNvSpPr>
                <a:spLocks noChangeArrowheads="1"/>
              </p:cNvSpPr>
              <p:nvPr/>
            </p:nvSpPr>
            <p:spPr bwMode="auto">
              <a:xfrm rot="-5400000">
                <a:off x="6816" y="13843"/>
                <a:ext cx="286" cy="1110"/>
              </a:xfrm>
              <a:prstGeom prst="downArrow">
                <a:avLst>
                  <a:gd name="adj1" fmla="val 47046"/>
                  <a:gd name="adj2" fmla="val 123872"/>
                </a:avLst>
              </a:prstGeom>
              <a:gradFill rotWithShape="1">
                <a:gsLst>
                  <a:gs pos="0">
                    <a:srgbClr val="3366FF"/>
                  </a:gs>
                  <a:gs pos="100000">
                    <a:srgbClr val="000000"/>
                  </a:gs>
                </a:gsLst>
                <a:lin ang="5400000" scaled="1"/>
              </a:gradFill>
              <a:ln w="9525">
                <a:solidFill>
                  <a:srgbClr val="3366FF"/>
                </a:solidFill>
                <a:miter lim="800000"/>
                <a:headEnd/>
                <a:tailEnd/>
              </a:ln>
            </p:spPr>
            <p:txBody>
              <a:bodyPr/>
              <a:lstStyle/>
              <a:p>
                <a:endParaRPr lang="zh-TW" altLang="en-US"/>
              </a:p>
            </p:txBody>
          </p:sp>
          <p:sp>
            <p:nvSpPr>
              <p:cNvPr id="56338" name="AutoShape 23"/>
              <p:cNvSpPr>
                <a:spLocks noChangeArrowheads="1"/>
              </p:cNvSpPr>
              <p:nvPr/>
            </p:nvSpPr>
            <p:spPr bwMode="auto">
              <a:xfrm rot="10800000">
                <a:off x="8612" y="13239"/>
                <a:ext cx="242" cy="624"/>
              </a:xfrm>
              <a:prstGeom prst="downArrow">
                <a:avLst>
                  <a:gd name="adj1" fmla="val 57824"/>
                  <a:gd name="adj2" fmla="val 108357"/>
                </a:avLst>
              </a:prstGeom>
              <a:gradFill rotWithShape="1">
                <a:gsLst>
                  <a:gs pos="0">
                    <a:srgbClr val="3366FF"/>
                  </a:gs>
                  <a:gs pos="100000">
                    <a:srgbClr val="000000"/>
                  </a:gs>
                </a:gsLst>
                <a:lin ang="5400000" scaled="1"/>
              </a:gradFill>
              <a:ln w="9525">
                <a:solidFill>
                  <a:srgbClr val="3366FF"/>
                </a:solidFill>
                <a:miter lim="800000"/>
                <a:headEnd/>
                <a:tailEnd/>
              </a:ln>
            </p:spPr>
            <p:txBody>
              <a:bodyPr/>
              <a:lstStyle/>
              <a:p>
                <a:endParaRPr lang="zh-TW" altLang="en-US"/>
              </a:p>
            </p:txBody>
          </p:sp>
          <p:sp>
            <p:nvSpPr>
              <p:cNvPr id="56339" name="Text Box 24"/>
              <p:cNvSpPr txBox="1">
                <a:spLocks noChangeArrowheads="1"/>
              </p:cNvSpPr>
              <p:nvPr/>
            </p:nvSpPr>
            <p:spPr bwMode="auto">
              <a:xfrm>
                <a:off x="4049" y="11477"/>
                <a:ext cx="2504" cy="453"/>
              </a:xfrm>
              <a:prstGeom prst="rect">
                <a:avLst/>
              </a:prstGeom>
              <a:solidFill>
                <a:srgbClr val="FFFFFF"/>
              </a:solidFill>
              <a:ln w="9525">
                <a:noFill/>
                <a:miter lim="800000"/>
                <a:headEnd/>
                <a:tailEnd/>
              </a:ln>
            </p:spPr>
            <p:txBody>
              <a:bodyPr/>
              <a:lstStyle/>
              <a:p>
                <a:r>
                  <a:rPr lang="zh-TW" altLang="en-US">
                    <a:latin typeface="Times New Roman" pitchFamily="18" charset="0"/>
                    <a:ea typeface="標楷體" pitchFamily="65" charset="-120"/>
                  </a:rPr>
                  <a:t>真實世界</a:t>
                </a:r>
                <a:r>
                  <a:rPr lang="en-US" altLang="zh-TW">
                    <a:latin typeface="Times New Roman" pitchFamily="18" charset="0"/>
                    <a:ea typeface="標楷體" pitchFamily="65" charset="-120"/>
                  </a:rPr>
                  <a:t>(Real world)</a:t>
                </a:r>
                <a:endParaRPr lang="en-US" altLang="zh-TW"/>
              </a:p>
            </p:txBody>
          </p:sp>
          <p:sp>
            <p:nvSpPr>
              <p:cNvPr id="56340" name="Text Box 25"/>
              <p:cNvSpPr txBox="1">
                <a:spLocks noChangeArrowheads="1"/>
              </p:cNvSpPr>
              <p:nvPr/>
            </p:nvSpPr>
            <p:spPr bwMode="auto">
              <a:xfrm>
                <a:off x="7179" y="11522"/>
                <a:ext cx="2922" cy="453"/>
              </a:xfrm>
              <a:prstGeom prst="rect">
                <a:avLst/>
              </a:prstGeom>
              <a:solidFill>
                <a:srgbClr val="FFFFFF"/>
              </a:solidFill>
              <a:ln w="9525">
                <a:noFill/>
                <a:miter lim="800000"/>
                <a:headEnd/>
                <a:tailEnd/>
              </a:ln>
            </p:spPr>
            <p:txBody>
              <a:bodyPr/>
              <a:lstStyle/>
              <a:p>
                <a:r>
                  <a:rPr lang="zh-TW" altLang="en-US">
                    <a:latin typeface="Times New Roman" pitchFamily="18" charset="0"/>
                    <a:ea typeface="標楷體" pitchFamily="65" charset="-120"/>
                  </a:rPr>
                  <a:t>數學世界</a:t>
                </a:r>
                <a:r>
                  <a:rPr lang="en-US" altLang="zh-TW">
                    <a:latin typeface="Times New Roman" pitchFamily="18" charset="0"/>
                    <a:ea typeface="標楷體" pitchFamily="65" charset="-120"/>
                  </a:rPr>
                  <a:t>(Mathematical world)</a:t>
                </a:r>
                <a:endParaRPr lang="en-US" altLang="zh-TW"/>
              </a:p>
            </p:txBody>
          </p:sp>
          <p:sp>
            <p:nvSpPr>
              <p:cNvPr id="56341" name="Text Box 26"/>
              <p:cNvSpPr txBox="1">
                <a:spLocks noChangeArrowheads="1"/>
              </p:cNvSpPr>
              <p:nvPr/>
            </p:nvSpPr>
            <p:spPr bwMode="auto">
              <a:xfrm>
                <a:off x="5175" y="13194"/>
                <a:ext cx="313" cy="480"/>
              </a:xfrm>
              <a:prstGeom prst="rect">
                <a:avLst/>
              </a:prstGeom>
              <a:noFill/>
              <a:ln w="9525">
                <a:noFill/>
                <a:miter lim="800000"/>
                <a:headEnd/>
                <a:tailEnd/>
              </a:ln>
            </p:spPr>
            <p:txBody>
              <a:bodyPr/>
              <a:lstStyle/>
              <a:p>
                <a:r>
                  <a:rPr lang="en-US" altLang="zh-TW">
                    <a:latin typeface="Times New Roman" pitchFamily="18" charset="0"/>
                  </a:rPr>
                  <a:t>5</a:t>
                </a:r>
                <a:endParaRPr lang="en-US" altLang="zh-TW"/>
              </a:p>
            </p:txBody>
          </p:sp>
          <p:sp>
            <p:nvSpPr>
              <p:cNvPr id="56342" name="Text Box 27"/>
              <p:cNvSpPr txBox="1">
                <a:spLocks noChangeArrowheads="1"/>
              </p:cNvSpPr>
              <p:nvPr/>
            </p:nvSpPr>
            <p:spPr bwMode="auto">
              <a:xfrm>
                <a:off x="6914" y="12271"/>
                <a:ext cx="315" cy="480"/>
              </a:xfrm>
              <a:prstGeom prst="rect">
                <a:avLst/>
              </a:prstGeom>
              <a:noFill/>
              <a:ln w="9525">
                <a:noFill/>
                <a:miter lim="800000"/>
                <a:headEnd/>
                <a:tailEnd/>
              </a:ln>
            </p:spPr>
            <p:txBody>
              <a:bodyPr/>
              <a:lstStyle/>
              <a:p>
                <a:r>
                  <a:rPr lang="en-US" altLang="zh-TW">
                    <a:latin typeface="Times New Roman" pitchFamily="18" charset="0"/>
                  </a:rPr>
                  <a:t>5</a:t>
                </a:r>
                <a:endParaRPr lang="en-US" altLang="zh-TW"/>
              </a:p>
            </p:txBody>
          </p:sp>
          <p:sp>
            <p:nvSpPr>
              <p:cNvPr id="56343" name="Text Box 28"/>
              <p:cNvSpPr txBox="1">
                <a:spLocks noChangeArrowheads="1"/>
              </p:cNvSpPr>
              <p:nvPr/>
            </p:nvSpPr>
            <p:spPr bwMode="auto">
              <a:xfrm>
                <a:off x="8367" y="13269"/>
                <a:ext cx="315" cy="480"/>
              </a:xfrm>
              <a:prstGeom prst="rect">
                <a:avLst/>
              </a:prstGeom>
              <a:noFill/>
              <a:ln w="9525">
                <a:noFill/>
                <a:miter lim="800000"/>
                <a:headEnd/>
                <a:tailEnd/>
              </a:ln>
            </p:spPr>
            <p:txBody>
              <a:bodyPr/>
              <a:lstStyle/>
              <a:p>
                <a:r>
                  <a:rPr lang="en-US" altLang="zh-TW">
                    <a:latin typeface="Times New Roman" pitchFamily="18" charset="0"/>
                  </a:rPr>
                  <a:t>4</a:t>
                </a:r>
                <a:endParaRPr lang="en-US" altLang="zh-TW"/>
              </a:p>
            </p:txBody>
          </p:sp>
          <p:sp>
            <p:nvSpPr>
              <p:cNvPr id="56344" name="Text Box 29"/>
              <p:cNvSpPr txBox="1">
                <a:spLocks noChangeArrowheads="1"/>
              </p:cNvSpPr>
              <p:nvPr/>
            </p:nvSpPr>
            <p:spPr bwMode="auto">
              <a:xfrm>
                <a:off x="6301" y="14010"/>
                <a:ext cx="731" cy="480"/>
              </a:xfrm>
              <a:prstGeom prst="rect">
                <a:avLst/>
              </a:prstGeom>
              <a:noFill/>
              <a:ln w="9525">
                <a:noFill/>
                <a:miter lim="800000"/>
                <a:headEnd/>
                <a:tailEnd/>
              </a:ln>
            </p:spPr>
            <p:txBody>
              <a:bodyPr/>
              <a:lstStyle/>
              <a:p>
                <a:r>
                  <a:rPr lang="en-US" altLang="zh-TW">
                    <a:latin typeface="Times New Roman" pitchFamily="18" charset="0"/>
                  </a:rPr>
                  <a:t>1,2,3</a:t>
                </a:r>
                <a:endParaRPr lang="en-US" altLang="zh-TW"/>
              </a:p>
            </p:txBody>
          </p:sp>
          <p:sp>
            <p:nvSpPr>
              <p:cNvPr id="56345" name="Line 30"/>
              <p:cNvSpPr>
                <a:spLocks noChangeShapeType="1"/>
              </p:cNvSpPr>
              <p:nvPr/>
            </p:nvSpPr>
            <p:spPr bwMode="auto">
              <a:xfrm>
                <a:off x="6955" y="11595"/>
                <a:ext cx="0" cy="3360"/>
              </a:xfrm>
              <a:prstGeom prst="line">
                <a:avLst/>
              </a:prstGeom>
              <a:noFill/>
              <a:ln w="9525" cap="rnd">
                <a:solidFill>
                  <a:srgbClr val="000000"/>
                </a:solidFill>
                <a:prstDash val="sysDot"/>
                <a:round/>
                <a:headEnd/>
                <a:tailEnd/>
              </a:ln>
            </p:spPr>
            <p:txBody>
              <a:bodyPr/>
              <a:lstStyle/>
              <a:p>
                <a:endParaRPr lang="zh-TW" altLang="en-US"/>
              </a:p>
            </p:txBody>
          </p:sp>
        </p:grpSp>
        <p:sp>
          <p:nvSpPr>
            <p:cNvPr id="56327" name="Line 31"/>
            <p:cNvSpPr>
              <a:spLocks noChangeShapeType="1"/>
            </p:cNvSpPr>
            <p:nvPr/>
          </p:nvSpPr>
          <p:spPr bwMode="auto">
            <a:xfrm>
              <a:off x="2212" y="14986"/>
              <a:ext cx="7920" cy="0"/>
            </a:xfrm>
            <a:prstGeom prst="line">
              <a:avLst/>
            </a:prstGeom>
            <a:noFill/>
            <a:ln w="9525">
              <a:solidFill>
                <a:srgbClr val="000000"/>
              </a:solidFill>
              <a:round/>
              <a:headEnd/>
              <a:tailEnd/>
            </a:ln>
          </p:spPr>
          <p:txBody>
            <a:bodyPr/>
            <a:lstStyle/>
            <a:p>
              <a:endParaRPr lang="zh-TW" altLang="en-US"/>
            </a:p>
          </p:txBody>
        </p:sp>
        <p:sp>
          <p:nvSpPr>
            <p:cNvPr id="56328" name="Line 32"/>
            <p:cNvSpPr>
              <a:spLocks noChangeShapeType="1"/>
            </p:cNvSpPr>
            <p:nvPr/>
          </p:nvSpPr>
          <p:spPr bwMode="auto">
            <a:xfrm>
              <a:off x="2157" y="10800"/>
              <a:ext cx="7920" cy="0"/>
            </a:xfrm>
            <a:prstGeom prst="line">
              <a:avLst/>
            </a:prstGeom>
            <a:noFill/>
            <a:ln w="9525">
              <a:solidFill>
                <a:srgbClr val="000000"/>
              </a:solidFill>
              <a:round/>
              <a:headEnd/>
              <a:tailEnd/>
            </a:ln>
          </p:spPr>
          <p:txBody>
            <a:bodyPr/>
            <a:lstStyle/>
            <a:p>
              <a:endParaRPr lang="zh-TW" altLang="en-US"/>
            </a:p>
          </p:txBody>
        </p:sp>
      </p:gr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zh-TW" altLang="en-US" sz="3200" smtClean="0">
                <a:solidFill>
                  <a:schemeClr val="folHlink"/>
                </a:solidFill>
                <a:latin typeface="華康行書體" pitchFamily="65" charset="-120"/>
                <a:ea typeface="華康行書體" pitchFamily="65" charset="-120"/>
              </a:rPr>
              <a:t>七</a:t>
            </a:r>
            <a:r>
              <a:rPr lang="en-US" altLang="zh-TW" sz="3200" smtClean="0">
                <a:solidFill>
                  <a:schemeClr val="folHlink"/>
                </a:solidFill>
                <a:latin typeface="華康行書體" pitchFamily="65" charset="-120"/>
                <a:ea typeface="華康行書體" pitchFamily="65" charset="-120"/>
              </a:rPr>
              <a:t>.</a:t>
            </a:r>
            <a:r>
              <a:rPr lang="zh-TW" altLang="en-US" sz="3200" smtClean="0">
                <a:solidFill>
                  <a:schemeClr val="folHlink"/>
                </a:solidFill>
                <a:latin typeface="華康行書體" pitchFamily="65" charset="-120"/>
                <a:ea typeface="華康行書體" pitchFamily="65" charset="-120"/>
              </a:rPr>
              <a:t>能力群組</a:t>
            </a:r>
            <a:r>
              <a:rPr lang="en-US" altLang="zh-TW" sz="3200" smtClean="0">
                <a:solidFill>
                  <a:schemeClr val="folHlink"/>
                </a:solidFill>
                <a:latin typeface="華康行書體" pitchFamily="65" charset="-120"/>
                <a:ea typeface="華康行書體" pitchFamily="65" charset="-120"/>
              </a:rPr>
              <a:t>(competency clusters)</a:t>
            </a:r>
          </a:p>
        </p:txBody>
      </p:sp>
      <p:sp>
        <p:nvSpPr>
          <p:cNvPr id="59395" name="Rectangle 3"/>
          <p:cNvSpPr>
            <a:spLocks noGrp="1" noChangeArrowheads="1"/>
          </p:cNvSpPr>
          <p:nvPr>
            <p:ph type="body" idx="1"/>
          </p:nvPr>
        </p:nvSpPr>
        <p:spPr/>
        <p:txBody>
          <a:bodyPr/>
          <a:lstStyle/>
          <a:p>
            <a:pPr>
              <a:buFontTx/>
              <a:buNone/>
            </a:pPr>
            <a:r>
              <a:rPr lang="en-US" altLang="zh-TW" smtClean="0">
                <a:latin typeface="華康娃娃體" pitchFamily="49" charset="-120"/>
                <a:ea typeface="華康娃娃體" pitchFamily="49" charset="-120"/>
              </a:rPr>
              <a:t>1.</a:t>
            </a:r>
            <a:r>
              <a:rPr lang="zh-TW" altLang="en-US" smtClean="0">
                <a:latin typeface="華康娃娃體" pitchFamily="49" charset="-120"/>
                <a:ea typeface="華康娃娃體" pitchFamily="49" charset="-120"/>
              </a:rPr>
              <a:t>複製</a:t>
            </a:r>
            <a:r>
              <a:rPr lang="en-US" altLang="zh-TW" smtClean="0">
                <a:latin typeface="華康娃娃體" pitchFamily="49" charset="-120"/>
                <a:ea typeface="華康娃娃體" pitchFamily="49" charset="-120"/>
              </a:rPr>
              <a:t>(reproduction)</a:t>
            </a:r>
            <a:r>
              <a:rPr lang="zh-TW" altLang="en-US" smtClean="0">
                <a:latin typeface="華康娃娃體" pitchFamily="49" charset="-120"/>
                <a:ea typeface="華康娃娃體" pitchFamily="49" charset="-120"/>
              </a:rPr>
              <a:t>、</a:t>
            </a:r>
          </a:p>
          <a:p>
            <a:pPr>
              <a:buFontTx/>
              <a:buNone/>
            </a:pPr>
            <a:r>
              <a:rPr lang="en-US" altLang="zh-TW" smtClean="0">
                <a:latin typeface="華康娃娃體" pitchFamily="49" charset="-120"/>
                <a:ea typeface="華康娃娃體" pitchFamily="49" charset="-120"/>
              </a:rPr>
              <a:t>2.</a:t>
            </a:r>
            <a:r>
              <a:rPr lang="zh-TW" altLang="en-US" smtClean="0">
                <a:latin typeface="華康娃娃體" pitchFamily="49" charset="-120"/>
                <a:ea typeface="華康娃娃體" pitchFamily="49" charset="-120"/>
              </a:rPr>
              <a:t>連結</a:t>
            </a:r>
            <a:r>
              <a:rPr lang="en-US" altLang="zh-TW" smtClean="0">
                <a:latin typeface="華康娃娃體" pitchFamily="49" charset="-120"/>
                <a:ea typeface="華康娃娃體" pitchFamily="49" charset="-120"/>
              </a:rPr>
              <a:t>(connection)</a:t>
            </a:r>
            <a:r>
              <a:rPr lang="zh-TW" altLang="en-US" smtClean="0">
                <a:latin typeface="華康娃娃體" pitchFamily="49" charset="-120"/>
                <a:ea typeface="華康娃娃體" pitchFamily="49" charset="-120"/>
              </a:rPr>
              <a:t>、</a:t>
            </a:r>
          </a:p>
          <a:p>
            <a:pPr>
              <a:buFontTx/>
              <a:buNone/>
            </a:pPr>
            <a:r>
              <a:rPr lang="en-US" altLang="zh-TW" smtClean="0">
                <a:latin typeface="華康娃娃體" pitchFamily="49" charset="-120"/>
                <a:ea typeface="華康娃娃體" pitchFamily="49" charset="-120"/>
              </a:rPr>
              <a:t>3.</a:t>
            </a:r>
            <a:r>
              <a:rPr lang="zh-TW" altLang="en-US" smtClean="0">
                <a:latin typeface="華康娃娃體" pitchFamily="49" charset="-120"/>
                <a:ea typeface="華康娃娃體" pitchFamily="49" charset="-120"/>
              </a:rPr>
              <a:t>反思</a:t>
            </a:r>
            <a:r>
              <a:rPr lang="en-US" altLang="zh-TW" smtClean="0">
                <a:latin typeface="華康娃娃體" pitchFamily="49" charset="-120"/>
                <a:ea typeface="華康娃娃體" pitchFamily="49" charset="-120"/>
              </a:rPr>
              <a:t>(reflection)</a:t>
            </a:r>
            <a:r>
              <a:rPr lang="zh-TW" altLang="en-US" smtClean="0">
                <a:latin typeface="華康娃娃體" pitchFamily="49" charset="-120"/>
                <a:ea typeface="華康娃娃體" pitchFamily="49" charset="-120"/>
              </a:rPr>
              <a:t>。</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zh-TW" sz="3200" smtClean="0">
                <a:solidFill>
                  <a:srgbClr val="0000CC"/>
                </a:solidFill>
                <a:latin typeface="華康娃娃體" pitchFamily="49" charset="-120"/>
                <a:ea typeface="華康娃娃體" pitchFamily="49" charset="-120"/>
              </a:rPr>
              <a:t>(1)</a:t>
            </a:r>
            <a:r>
              <a:rPr lang="zh-TW" altLang="en-US" sz="3200" smtClean="0">
                <a:solidFill>
                  <a:srgbClr val="0000CC"/>
                </a:solidFill>
                <a:latin typeface="華康娃娃體" pitchFamily="49" charset="-120"/>
                <a:ea typeface="華康娃娃體" pitchFamily="49" charset="-120"/>
              </a:rPr>
              <a:t>複製群組</a:t>
            </a:r>
            <a:r>
              <a:rPr lang="en-US" altLang="zh-TW" sz="3200" smtClean="0">
                <a:solidFill>
                  <a:srgbClr val="0000CC"/>
                </a:solidFill>
                <a:latin typeface="華康娃娃體" pitchFamily="49" charset="-120"/>
                <a:ea typeface="華康娃娃體" pitchFamily="49" charset="-120"/>
              </a:rPr>
              <a:t>reproduction cluster</a:t>
            </a:r>
            <a:r>
              <a:rPr lang="en-US" altLang="zh-TW" sz="3200" smtClean="0"/>
              <a:t/>
            </a:r>
            <a:br>
              <a:rPr lang="en-US" altLang="zh-TW" sz="3200" smtClean="0"/>
            </a:br>
            <a:endParaRPr lang="en-US" altLang="zh-TW" sz="3200" smtClean="0"/>
          </a:p>
        </p:txBody>
      </p:sp>
      <p:sp>
        <p:nvSpPr>
          <p:cNvPr id="60419" name="Rectangle 3"/>
          <p:cNvSpPr>
            <a:spLocks noGrp="1" noChangeArrowheads="1"/>
          </p:cNvSpPr>
          <p:nvPr>
            <p:ph type="body" idx="1"/>
          </p:nvPr>
        </p:nvSpPr>
        <p:spPr>
          <a:xfrm>
            <a:off x="685800" y="1828800"/>
            <a:ext cx="8062913" cy="3657600"/>
          </a:xfrm>
        </p:spPr>
        <p:txBody>
          <a:bodyPr/>
          <a:lstStyle/>
          <a:p>
            <a:pPr marL="812800" indent="-812800">
              <a:lnSpc>
                <a:spcPct val="80000"/>
              </a:lnSpc>
            </a:pPr>
            <a:r>
              <a:rPr lang="zh-TW" altLang="en-US" smtClean="0">
                <a:latin typeface="標楷體" pitchFamily="65" charset="-120"/>
                <a:ea typeface="標楷體" pitchFamily="65" charset="-120"/>
              </a:rPr>
              <a:t>此能力群組基本上包含習過知識的複製。一般而言，他們包含標準化評量以及課室評量中最常測量的能力 。</a:t>
            </a:r>
          </a:p>
          <a:p>
            <a:pPr marL="812800" indent="-812800">
              <a:lnSpc>
                <a:spcPct val="80000"/>
              </a:lnSpc>
            </a:pPr>
            <a:endParaRPr lang="zh-TW" altLang="en-US" smtClean="0">
              <a:latin typeface="標楷體" pitchFamily="65" charset="-120"/>
              <a:ea typeface="標楷體" pitchFamily="65" charset="-120"/>
            </a:endParaRPr>
          </a:p>
          <a:p>
            <a:pPr marL="812800" indent="-812800">
              <a:lnSpc>
                <a:spcPct val="80000"/>
              </a:lnSpc>
            </a:pPr>
            <a:r>
              <a:rPr lang="zh-TW" altLang="en-US" smtClean="0">
                <a:latin typeface="標楷體" pitchFamily="65" charset="-120"/>
                <a:ea typeface="標楷體" pitchFamily="65" charset="-120"/>
              </a:rPr>
              <a:t>如事實、一般問題表徵的知識，等值的辨識，熟悉數學物件以及特性的再蒐集，例行程序的比現，標準算則及技術性技巧的應用，在標準的型態中操弄概念完備的符號，以及計算的進行。</a:t>
            </a:r>
          </a:p>
          <a:p>
            <a:pPr marL="812800" indent="-812800">
              <a:lnSpc>
                <a:spcPct val="80000"/>
              </a:lnSpc>
            </a:pPr>
            <a:endParaRPr lang="zh-TW" altLang="en-US"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endParaRPr lang="zh-TW" altLang="en-US" smtClean="0"/>
          </a:p>
        </p:txBody>
      </p:sp>
      <p:sp>
        <p:nvSpPr>
          <p:cNvPr id="61443" name="Rectangle 3"/>
          <p:cNvSpPr>
            <a:spLocks noGrp="1" noChangeArrowheads="1"/>
          </p:cNvSpPr>
          <p:nvPr>
            <p:ph type="body" idx="1"/>
          </p:nvPr>
        </p:nvSpPr>
        <p:spPr/>
        <p:txBody>
          <a:bodyPr/>
          <a:lstStyle/>
          <a:p>
            <a:pPr>
              <a:lnSpc>
                <a:spcPct val="90000"/>
              </a:lnSpc>
            </a:pPr>
            <a:r>
              <a:rPr lang="zh-TW" altLang="en-US" smtClean="0"/>
              <a:t>解方程式</a:t>
            </a:r>
            <a:r>
              <a:rPr lang="en-US" altLang="zh-TW" smtClean="0"/>
              <a:t>7x-3=13x+15</a:t>
            </a:r>
          </a:p>
          <a:p>
            <a:pPr>
              <a:lnSpc>
                <a:spcPct val="90000"/>
              </a:lnSpc>
            </a:pPr>
            <a:endParaRPr lang="zh-TW" altLang="en-US" smtClean="0"/>
          </a:p>
          <a:p>
            <a:pPr>
              <a:lnSpc>
                <a:spcPct val="90000"/>
              </a:lnSpc>
            </a:pPr>
            <a:r>
              <a:rPr lang="en-US" altLang="zh-TW" smtClean="0"/>
              <a:t>7,12,8,14,15,9</a:t>
            </a:r>
            <a:r>
              <a:rPr lang="zh-TW" altLang="en-US" smtClean="0"/>
              <a:t>的平均數是多少？</a:t>
            </a:r>
          </a:p>
          <a:p>
            <a:pPr>
              <a:lnSpc>
                <a:spcPct val="90000"/>
              </a:lnSpc>
            </a:pPr>
            <a:endParaRPr lang="zh-TW" altLang="en-US" smtClean="0"/>
          </a:p>
          <a:p>
            <a:pPr>
              <a:lnSpc>
                <a:spcPct val="90000"/>
              </a:lnSpc>
            </a:pPr>
            <a:endParaRPr lang="zh-TW" altLang="en-US" smtClean="0"/>
          </a:p>
          <a:p>
            <a:pPr>
              <a:lnSpc>
                <a:spcPct val="90000"/>
              </a:lnSpc>
            </a:pPr>
            <a:r>
              <a:rPr lang="en-US" altLang="zh-TW" smtClean="0"/>
              <a:t>1000</a:t>
            </a:r>
            <a:r>
              <a:rPr lang="zh-TW" altLang="en-US" smtClean="0"/>
              <a:t>元存進銀行，年利率是</a:t>
            </a:r>
            <a:r>
              <a:rPr lang="en-US" altLang="zh-TW" smtClean="0"/>
              <a:t>4%</a:t>
            </a:r>
            <a:r>
              <a:rPr lang="zh-TW" altLang="en-US" smtClean="0"/>
              <a:t>，一年後全部領回多少錢？</a:t>
            </a:r>
            <a:endParaRPr lang="en-US" altLang="zh-TW"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endParaRPr lang="zh-TW" altLang="en-US" smtClean="0"/>
          </a:p>
        </p:txBody>
      </p:sp>
      <p:sp>
        <p:nvSpPr>
          <p:cNvPr id="62467" name="Rectangle 3"/>
          <p:cNvSpPr>
            <a:spLocks noGrp="1" noChangeArrowheads="1"/>
          </p:cNvSpPr>
          <p:nvPr>
            <p:ph type="body" idx="1"/>
          </p:nvPr>
        </p:nvSpPr>
        <p:spPr>
          <a:xfrm>
            <a:off x="468313" y="692150"/>
            <a:ext cx="7696200" cy="3657600"/>
          </a:xfrm>
        </p:spPr>
        <p:txBody>
          <a:bodyPr/>
          <a:lstStyle/>
          <a:p>
            <a:r>
              <a:rPr lang="en-US" altLang="zh-TW" b="1" u="sng" dirty="0" smtClean="0"/>
              <a:t>M432: </a:t>
            </a:r>
            <a:r>
              <a:rPr lang="zh-TW" altLang="en-US" b="1" u="sng" dirty="0" smtClean="0"/>
              <a:t>反應時間</a:t>
            </a:r>
            <a:endParaRPr lang="zh-TW" altLang="en-US" dirty="0" smtClean="0"/>
          </a:p>
          <a:p>
            <a:r>
              <a:rPr lang="zh-TW" altLang="en-US" dirty="0" smtClean="0"/>
              <a:t>在一個短跑競賽的事件裡，「反應時間」是指鳴槍後到運動員開始起跑的時間，「最後時間」包含了反應時間和起跑後到終點的跑步時間。</a:t>
            </a:r>
          </a:p>
        </p:txBody>
      </p:sp>
      <p:pic>
        <p:nvPicPr>
          <p:cNvPr id="62468" name="Picture 4"/>
          <p:cNvPicPr>
            <a:picLocks noChangeAspect="1" noChangeArrowheads="1"/>
          </p:cNvPicPr>
          <p:nvPr/>
        </p:nvPicPr>
        <p:blipFill>
          <a:blip r:embed="rId3" cstate="print">
            <a:lum contrast="40000"/>
          </a:blip>
          <a:srcRect/>
          <a:stretch>
            <a:fillRect/>
          </a:stretch>
        </p:blipFill>
        <p:spPr bwMode="auto">
          <a:xfrm>
            <a:off x="5292725" y="4054475"/>
            <a:ext cx="3048000" cy="208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endParaRPr lang="zh-TW" altLang="en-US" smtClean="0"/>
          </a:p>
        </p:txBody>
      </p:sp>
      <p:graphicFrame>
        <p:nvGraphicFramePr>
          <p:cNvPr id="1026" name="Object 3"/>
          <p:cNvGraphicFramePr>
            <a:graphicFrameLocks noChangeAspect="1"/>
          </p:cNvGraphicFramePr>
          <p:nvPr>
            <p:ph idx="1"/>
          </p:nvPr>
        </p:nvGraphicFramePr>
        <p:xfrm>
          <a:off x="0" y="1052513"/>
          <a:ext cx="8748713" cy="5254625"/>
        </p:xfrm>
        <a:graphic>
          <a:graphicData uri="http://schemas.openxmlformats.org/presentationml/2006/ole">
            <p:oleObj spid="_x0000_s76802" name="文件" r:id="rId4" imgW="4887275" imgH="2808873" progId="Word.Document.8">
              <p:embed/>
            </p:oleObj>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endParaRPr lang="zh-TW" altLang="en-US" smtClean="0"/>
          </a:p>
        </p:txBody>
      </p:sp>
      <p:graphicFrame>
        <p:nvGraphicFramePr>
          <p:cNvPr id="2050" name="Object 3"/>
          <p:cNvGraphicFramePr>
            <a:graphicFrameLocks noChangeAspect="1"/>
          </p:cNvGraphicFramePr>
          <p:nvPr>
            <p:ph idx="1"/>
          </p:nvPr>
        </p:nvGraphicFramePr>
        <p:xfrm>
          <a:off x="468313" y="1362075"/>
          <a:ext cx="8207375" cy="4264025"/>
        </p:xfrm>
        <a:graphic>
          <a:graphicData uri="http://schemas.openxmlformats.org/presentationml/2006/ole">
            <p:oleObj spid="_x0000_s77826" name="文件" r:id="rId4" imgW="4849926" imgH="2520053" progId="Word.Document.8">
              <p:embed/>
            </p:oleObj>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11188" y="1484313"/>
            <a:ext cx="6870700" cy="755650"/>
          </a:xfrm>
        </p:spPr>
        <p:txBody>
          <a:bodyPr/>
          <a:lstStyle/>
          <a:p>
            <a:r>
              <a:rPr lang="en-US" altLang="zh-TW" sz="3200" smtClean="0">
                <a:solidFill>
                  <a:srgbClr val="0000CC"/>
                </a:solidFill>
                <a:latin typeface="華康娃娃體" pitchFamily="49" charset="-120"/>
                <a:ea typeface="華康娃娃體" pitchFamily="49" charset="-120"/>
              </a:rPr>
              <a:t>(2)</a:t>
            </a:r>
            <a:r>
              <a:rPr lang="zh-TW" altLang="en-US" sz="3200" smtClean="0">
                <a:solidFill>
                  <a:srgbClr val="0000CC"/>
                </a:solidFill>
                <a:latin typeface="華康娃娃體" pitchFamily="49" charset="-120"/>
                <a:ea typeface="華康娃娃體" pitchFamily="49" charset="-120"/>
              </a:rPr>
              <a:t>連結群組</a:t>
            </a:r>
            <a:r>
              <a:rPr lang="en-US" altLang="zh-TW" sz="3200" smtClean="0">
                <a:solidFill>
                  <a:srgbClr val="0000CC"/>
                </a:solidFill>
                <a:latin typeface="華康娃娃體" pitchFamily="49" charset="-120"/>
                <a:ea typeface="華康娃娃體" pitchFamily="49" charset="-120"/>
              </a:rPr>
              <a:t>connection cluster</a:t>
            </a:r>
            <a:r>
              <a:rPr lang="en-US" altLang="zh-TW" smtClean="0"/>
              <a:t> </a:t>
            </a:r>
          </a:p>
        </p:txBody>
      </p:sp>
      <p:sp>
        <p:nvSpPr>
          <p:cNvPr id="64515" name="Rectangle 3"/>
          <p:cNvSpPr>
            <a:spLocks noGrp="1" noChangeArrowheads="1"/>
          </p:cNvSpPr>
          <p:nvPr>
            <p:ph type="body" idx="1"/>
          </p:nvPr>
        </p:nvSpPr>
        <p:spPr>
          <a:xfrm>
            <a:off x="684213" y="2565400"/>
            <a:ext cx="7696200" cy="2073275"/>
          </a:xfrm>
        </p:spPr>
        <p:txBody>
          <a:bodyPr/>
          <a:lstStyle/>
          <a:p>
            <a:pPr>
              <a:lnSpc>
                <a:spcPct val="80000"/>
              </a:lnSpc>
            </a:pPr>
            <a:endParaRPr lang="zh-TW" altLang="en-US" smtClean="0">
              <a:latin typeface="華康娃娃體" pitchFamily="49" charset="-120"/>
              <a:ea typeface="華康娃娃體" pitchFamily="49" charset="-120"/>
            </a:endParaRPr>
          </a:p>
          <a:p>
            <a:pPr>
              <a:lnSpc>
                <a:spcPct val="80000"/>
              </a:lnSpc>
            </a:pPr>
            <a:r>
              <a:rPr lang="zh-TW" altLang="en-US" smtClean="0">
                <a:latin typeface="標楷體" pitchFamily="65" charset="-120"/>
                <a:ea typeface="標楷體" pitchFamily="65" charset="-120"/>
              </a:rPr>
              <a:t>連結群組的能力是建立在複製能力群組之上，在此問題解決不是例行的，但仍然包含了熟悉和半熟悉的情境</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xfrm>
            <a:off x="827088" y="404813"/>
            <a:ext cx="6870700" cy="1052512"/>
          </a:xfrm>
        </p:spPr>
        <p:txBody>
          <a:bodyPr/>
          <a:lstStyle/>
          <a:p>
            <a:r>
              <a:rPr lang="en-US" altLang="zh-TW" smtClean="0"/>
              <a:t>TIMSS 2007</a:t>
            </a:r>
            <a:endParaRPr lang="zh-TW" altLang="en-US" smtClean="0"/>
          </a:p>
        </p:txBody>
      </p:sp>
      <p:sp>
        <p:nvSpPr>
          <p:cNvPr id="13315" name="內容版面配置區 2"/>
          <p:cNvSpPr>
            <a:spLocks noGrp="1"/>
          </p:cNvSpPr>
          <p:nvPr>
            <p:ph idx="1"/>
          </p:nvPr>
        </p:nvSpPr>
        <p:spPr/>
        <p:txBody>
          <a:bodyPr/>
          <a:lstStyle/>
          <a:p>
            <a:r>
              <a:rPr lang="en-US" altLang="zh-TW" smtClean="0"/>
              <a:t>TIMSS 2007</a:t>
            </a:r>
            <a:r>
              <a:rPr lang="zh-TW" altLang="en-US" smtClean="0"/>
              <a:t>的調查對象包括國小四年級</a:t>
            </a:r>
            <a:r>
              <a:rPr lang="en-US" altLang="zh-TW" smtClean="0"/>
              <a:t>(37</a:t>
            </a:r>
            <a:r>
              <a:rPr lang="zh-TW" altLang="en-US" smtClean="0"/>
              <a:t>國</a:t>
            </a:r>
            <a:r>
              <a:rPr lang="en-US" altLang="zh-TW" smtClean="0"/>
              <a:t>)</a:t>
            </a:r>
            <a:r>
              <a:rPr lang="zh-TW" altLang="en-US" smtClean="0"/>
              <a:t>及國中二年級學生</a:t>
            </a:r>
            <a:r>
              <a:rPr lang="en-US" altLang="zh-TW" smtClean="0"/>
              <a:t>(50</a:t>
            </a:r>
            <a:r>
              <a:rPr lang="zh-TW" altLang="en-US" smtClean="0"/>
              <a:t>國</a:t>
            </a:r>
            <a:r>
              <a:rPr lang="en-US" altLang="zh-TW" smtClean="0"/>
              <a:t>)</a:t>
            </a:r>
            <a:r>
              <a:rPr lang="zh-TW" altLang="en-US" smtClean="0"/>
              <a:t>：</a:t>
            </a:r>
            <a:endParaRPr lang="en-US" altLang="zh-TW" smtClean="0"/>
          </a:p>
          <a:p>
            <a:endParaRPr lang="en-US" altLang="zh-TW" smtClean="0"/>
          </a:p>
          <a:p>
            <a:endParaRPr lang="en-US" altLang="zh-TW" smtClean="0"/>
          </a:p>
          <a:p>
            <a:endParaRPr lang="en-US" altLang="zh-TW" smtClean="0"/>
          </a:p>
          <a:p>
            <a:endParaRPr lang="en-US" altLang="zh-TW" smtClean="0"/>
          </a:p>
          <a:p>
            <a:endParaRPr lang="en-US" altLang="zh-TW" smtClean="0"/>
          </a:p>
          <a:p>
            <a:r>
              <a:rPr lang="zh-TW" altLang="en-US" smtClean="0"/>
              <a:t>韓國四年級未參加</a:t>
            </a:r>
          </a:p>
          <a:p>
            <a:endParaRPr lang="zh-TW" altLang="en-US" smtClean="0"/>
          </a:p>
        </p:txBody>
      </p:sp>
      <p:graphicFrame>
        <p:nvGraphicFramePr>
          <p:cNvPr id="4" name="表格 3"/>
          <p:cNvGraphicFramePr>
            <a:graphicFrameLocks noGrp="1"/>
          </p:cNvGraphicFramePr>
          <p:nvPr/>
        </p:nvGraphicFramePr>
        <p:xfrm>
          <a:off x="395288" y="3357563"/>
          <a:ext cx="8208912" cy="1554480"/>
        </p:xfrm>
        <a:graphic>
          <a:graphicData uri="http://schemas.openxmlformats.org/drawingml/2006/table">
            <a:tbl>
              <a:tblPr firstRow="1" bandRow="1">
                <a:tableStyleId>{5C22544A-7EE6-4342-B048-85BDC9FD1C3A}</a:tableStyleId>
              </a:tblPr>
              <a:tblGrid>
                <a:gridCol w="2736304"/>
                <a:gridCol w="2736304"/>
                <a:gridCol w="2736304"/>
              </a:tblGrid>
              <a:tr h="370840">
                <a:tc gridSpan="3">
                  <a:txBody>
                    <a:bodyPr/>
                    <a:lstStyle/>
                    <a:p>
                      <a:pPr algn="ctr"/>
                      <a:r>
                        <a:rPr lang="zh-TW" altLang="en-US" sz="2800" dirty="0" smtClean="0">
                          <a:solidFill>
                            <a:schemeClr val="tx1"/>
                          </a:solidFill>
                        </a:rPr>
                        <a:t>小四總排名：</a:t>
                      </a:r>
                      <a:r>
                        <a:rPr lang="en-US" altLang="zh-TW" sz="2800" dirty="0" smtClean="0">
                          <a:solidFill>
                            <a:schemeClr val="tx1"/>
                          </a:solidFill>
                        </a:rPr>
                        <a:t>3(</a:t>
                      </a:r>
                      <a:r>
                        <a:rPr lang="zh-TW" altLang="en-US" sz="2800" dirty="0" smtClean="0">
                          <a:solidFill>
                            <a:schemeClr val="tx1"/>
                          </a:solidFill>
                        </a:rPr>
                        <a:t>香港、新加坡、臺灣、日本</a:t>
                      </a:r>
                      <a:r>
                        <a:rPr lang="en-US" altLang="zh-TW" sz="2800" dirty="0" smtClean="0">
                          <a:solidFill>
                            <a:schemeClr val="tx1"/>
                          </a:solidFill>
                        </a:rPr>
                        <a:t>)</a:t>
                      </a:r>
                      <a:endParaRPr lang="zh-TW" altLang="en-US" sz="2800" dirty="0">
                        <a:solidFill>
                          <a:schemeClr val="tx1"/>
                        </a:solidFill>
                      </a:endParaRPr>
                    </a:p>
                  </a:txBody>
                  <a:tcPr anchor="ctr">
                    <a:solidFill>
                      <a:srgbClr val="92D050"/>
                    </a:solidFill>
                  </a:tcPr>
                </a:tc>
                <a:tc hMerge="1">
                  <a:txBody>
                    <a:bodyPr/>
                    <a:lstStyle/>
                    <a:p>
                      <a:endParaRPr lang="zh-TW" altLang="en-US" dirty="0"/>
                    </a:p>
                  </a:txBody>
                  <a:tcPr/>
                </a:tc>
                <a:tc hMerge="1">
                  <a:txBody>
                    <a:bodyPr/>
                    <a:lstStyle/>
                    <a:p>
                      <a:endParaRPr lang="zh-TW" altLang="en-US" dirty="0"/>
                    </a:p>
                  </a:txBody>
                  <a:tcPr/>
                </a:tc>
              </a:tr>
              <a:tr h="370840">
                <a:tc>
                  <a:txBody>
                    <a:bodyPr/>
                    <a:lstStyle/>
                    <a:p>
                      <a:pPr algn="ctr"/>
                      <a:r>
                        <a:rPr lang="zh-TW" altLang="en-US" sz="2800" dirty="0"/>
                        <a:t>數</a:t>
                      </a:r>
                    </a:p>
                  </a:txBody>
                  <a:tcPr>
                    <a:gradFill flip="none" rotWithShape="1">
                      <a:gsLst>
                        <a:gs pos="0">
                          <a:schemeClr val="accent1">
                            <a:tint val="40000"/>
                            <a:shade val="30000"/>
                            <a:satMod val="115000"/>
                          </a:schemeClr>
                        </a:gs>
                        <a:gs pos="50000">
                          <a:schemeClr val="accent1">
                            <a:tint val="40000"/>
                            <a:shade val="67500"/>
                            <a:satMod val="115000"/>
                          </a:schemeClr>
                        </a:gs>
                        <a:gs pos="100000">
                          <a:schemeClr val="accent1">
                            <a:tint val="40000"/>
                            <a:shade val="100000"/>
                            <a:satMod val="115000"/>
                          </a:schemeClr>
                        </a:gs>
                      </a:gsLst>
                      <a:lin ang="5400000" scaled="1"/>
                      <a:tileRect/>
                    </a:gradFill>
                  </a:tcPr>
                </a:tc>
                <a:tc>
                  <a:txBody>
                    <a:bodyPr/>
                    <a:lstStyle/>
                    <a:p>
                      <a:pPr algn="ctr"/>
                      <a:r>
                        <a:rPr lang="zh-TW" altLang="en-US" sz="2800" dirty="0" smtClean="0"/>
                        <a:t>幾何圖形與測量</a:t>
                      </a:r>
                      <a:endParaRPr lang="zh-TW" altLang="en-US" sz="2800" dirty="0"/>
                    </a:p>
                  </a:txBody>
                  <a:tcPr>
                    <a:gradFill flip="none" rotWithShape="1">
                      <a:gsLst>
                        <a:gs pos="0">
                          <a:schemeClr val="accent1">
                            <a:tint val="40000"/>
                            <a:shade val="30000"/>
                            <a:satMod val="115000"/>
                          </a:schemeClr>
                        </a:gs>
                        <a:gs pos="50000">
                          <a:schemeClr val="accent1">
                            <a:tint val="40000"/>
                            <a:shade val="67500"/>
                            <a:satMod val="115000"/>
                          </a:schemeClr>
                        </a:gs>
                        <a:gs pos="100000">
                          <a:schemeClr val="accent1">
                            <a:tint val="40000"/>
                            <a:shade val="100000"/>
                            <a:satMod val="115000"/>
                          </a:schemeClr>
                        </a:gs>
                      </a:gsLst>
                      <a:lin ang="5400000" scaled="1"/>
                      <a:tileRect/>
                    </a:gradFill>
                  </a:tcPr>
                </a:tc>
                <a:tc>
                  <a:txBody>
                    <a:bodyPr/>
                    <a:lstStyle/>
                    <a:p>
                      <a:pPr algn="ctr"/>
                      <a:r>
                        <a:rPr lang="zh-TW" altLang="en-US" sz="2800" dirty="0"/>
                        <a:t>資料呈現與分析</a:t>
                      </a:r>
                    </a:p>
                  </a:txBody>
                  <a:tcPr>
                    <a:gradFill flip="none" rotWithShape="1">
                      <a:gsLst>
                        <a:gs pos="0">
                          <a:schemeClr val="accent1">
                            <a:tint val="40000"/>
                            <a:shade val="30000"/>
                            <a:satMod val="115000"/>
                          </a:schemeClr>
                        </a:gs>
                        <a:gs pos="50000">
                          <a:schemeClr val="accent1">
                            <a:tint val="40000"/>
                            <a:shade val="67500"/>
                            <a:satMod val="115000"/>
                          </a:schemeClr>
                        </a:gs>
                        <a:gs pos="100000">
                          <a:schemeClr val="accent1">
                            <a:tint val="40000"/>
                            <a:shade val="100000"/>
                            <a:satMod val="115000"/>
                          </a:schemeClr>
                        </a:gs>
                      </a:gsLst>
                      <a:lin ang="5400000" scaled="1"/>
                      <a:tileRect/>
                    </a:gradFill>
                  </a:tcPr>
                </a:tc>
              </a:tr>
              <a:tr h="370840">
                <a:tc>
                  <a:txBody>
                    <a:bodyPr/>
                    <a:lstStyle/>
                    <a:p>
                      <a:pPr algn="ctr"/>
                      <a:r>
                        <a:rPr lang="en-US" altLang="zh-TW" sz="2800" dirty="0" smtClean="0"/>
                        <a:t>3</a:t>
                      </a:r>
                      <a:endParaRPr lang="zh-TW" altLang="en-US" sz="2800" dirty="0"/>
                    </a:p>
                  </a:txBody>
                  <a:tcPr anchor="ctr"/>
                </a:tc>
                <a:tc>
                  <a:txBody>
                    <a:bodyPr/>
                    <a:lstStyle/>
                    <a:p>
                      <a:pPr algn="ctr"/>
                      <a:r>
                        <a:rPr lang="en-US" altLang="zh-TW" sz="2800" dirty="0" smtClean="0"/>
                        <a:t>4</a:t>
                      </a:r>
                      <a:endParaRPr lang="zh-TW" altLang="en-US" sz="2800" dirty="0"/>
                    </a:p>
                  </a:txBody>
                  <a:tcPr/>
                </a:tc>
                <a:tc>
                  <a:txBody>
                    <a:bodyPr/>
                    <a:lstStyle/>
                    <a:p>
                      <a:pPr algn="ctr"/>
                      <a:r>
                        <a:rPr lang="en-US" altLang="zh-TW" sz="2800" dirty="0" smtClean="0"/>
                        <a:t>4</a:t>
                      </a:r>
                      <a:endParaRPr lang="zh-TW" altLang="en-US" sz="2800" dirty="0"/>
                    </a:p>
                  </a:txBody>
                  <a:tcPr/>
                </a:tc>
              </a:tr>
            </a:tbl>
          </a:graphicData>
        </a:graphic>
      </p:graphicFrame>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endParaRPr lang="zh-TW" altLang="en-US" smtClean="0"/>
          </a:p>
        </p:txBody>
      </p:sp>
      <p:sp>
        <p:nvSpPr>
          <p:cNvPr id="66563" name="Rectangle 3"/>
          <p:cNvSpPr>
            <a:spLocks noGrp="1" noChangeArrowheads="1"/>
          </p:cNvSpPr>
          <p:nvPr>
            <p:ph type="body" idx="1"/>
          </p:nvPr>
        </p:nvSpPr>
        <p:spPr>
          <a:xfrm>
            <a:off x="468313" y="404813"/>
            <a:ext cx="7696200" cy="1439862"/>
          </a:xfrm>
        </p:spPr>
        <p:txBody>
          <a:bodyPr/>
          <a:lstStyle/>
          <a:p>
            <a:pPr>
              <a:lnSpc>
                <a:spcPct val="90000"/>
              </a:lnSpc>
            </a:pPr>
            <a:r>
              <a:rPr lang="zh-TW" altLang="en-US" sz="2800" u="sng" smtClean="0"/>
              <a:t>問題示例：</a:t>
            </a:r>
          </a:p>
          <a:p>
            <a:pPr>
              <a:lnSpc>
                <a:spcPct val="90000"/>
              </a:lnSpc>
            </a:pPr>
            <a:r>
              <a:rPr lang="zh-TW" altLang="en-US" sz="2800" smtClean="0"/>
              <a:t>以下是某個國家日報上的兩則廣告，幣制是以</a:t>
            </a:r>
            <a:r>
              <a:rPr lang="en-US" altLang="zh-TW" sz="2800" smtClean="0"/>
              <a:t>zeds</a:t>
            </a:r>
            <a:r>
              <a:rPr lang="zh-TW" altLang="en-US" sz="2800" smtClean="0"/>
              <a:t>為單位</a:t>
            </a:r>
          </a:p>
        </p:txBody>
      </p:sp>
      <p:sp>
        <p:nvSpPr>
          <p:cNvPr id="66564" name="Text Box 4"/>
          <p:cNvSpPr txBox="1">
            <a:spLocks noChangeArrowheads="1"/>
          </p:cNvSpPr>
          <p:nvPr/>
        </p:nvSpPr>
        <p:spPr bwMode="auto">
          <a:xfrm>
            <a:off x="1231900" y="2044700"/>
            <a:ext cx="2159000" cy="2943225"/>
          </a:xfrm>
          <a:prstGeom prst="rect">
            <a:avLst/>
          </a:prstGeom>
          <a:noFill/>
          <a:ln w="9525">
            <a:solidFill>
              <a:schemeClr val="tx1"/>
            </a:solidFill>
            <a:miter lim="800000"/>
            <a:headEnd/>
            <a:tailEnd/>
          </a:ln>
        </p:spPr>
        <p:txBody>
          <a:bodyPr>
            <a:spAutoFit/>
          </a:bodyPr>
          <a:lstStyle/>
          <a:p>
            <a:pPr algn="ctr">
              <a:spcBef>
                <a:spcPct val="50000"/>
              </a:spcBef>
            </a:pPr>
            <a:r>
              <a:rPr lang="en-US" altLang="zh-TW" sz="2400" b="1"/>
              <a:t>A</a:t>
            </a:r>
            <a:r>
              <a:rPr lang="zh-TW" altLang="en-US" sz="2400" b="1"/>
              <a:t>大樓</a:t>
            </a:r>
          </a:p>
          <a:p>
            <a:pPr>
              <a:spcBef>
                <a:spcPct val="50000"/>
              </a:spcBef>
            </a:pPr>
            <a:r>
              <a:rPr lang="zh-TW" altLang="en-US"/>
              <a:t>辦公室出租</a:t>
            </a:r>
          </a:p>
          <a:p>
            <a:pPr>
              <a:spcBef>
                <a:spcPct val="50000"/>
              </a:spcBef>
            </a:pPr>
            <a:r>
              <a:rPr lang="en-US" altLang="zh-TW"/>
              <a:t>58-95</a:t>
            </a:r>
            <a:r>
              <a:rPr lang="zh-TW" altLang="en-US"/>
              <a:t>平方公尺</a:t>
            </a:r>
          </a:p>
          <a:p>
            <a:pPr>
              <a:spcBef>
                <a:spcPct val="50000"/>
              </a:spcBef>
            </a:pPr>
            <a:r>
              <a:rPr lang="zh-TW" altLang="en-US"/>
              <a:t>每個月</a:t>
            </a:r>
            <a:r>
              <a:rPr lang="en-US" altLang="zh-TW"/>
              <a:t>475zeds</a:t>
            </a:r>
          </a:p>
          <a:p>
            <a:pPr>
              <a:spcBef>
                <a:spcPct val="50000"/>
              </a:spcBef>
            </a:pPr>
            <a:r>
              <a:rPr lang="en-US" altLang="zh-TW"/>
              <a:t>100-120</a:t>
            </a:r>
            <a:r>
              <a:rPr lang="zh-TW" altLang="en-US"/>
              <a:t>平方公尺</a:t>
            </a:r>
          </a:p>
          <a:p>
            <a:pPr>
              <a:spcBef>
                <a:spcPct val="50000"/>
              </a:spcBef>
            </a:pPr>
            <a:r>
              <a:rPr lang="zh-TW" altLang="en-US"/>
              <a:t>每個月</a:t>
            </a:r>
            <a:r>
              <a:rPr lang="en-US" altLang="zh-TW"/>
              <a:t>800zeds</a:t>
            </a:r>
          </a:p>
          <a:p>
            <a:pPr>
              <a:spcBef>
                <a:spcPct val="50000"/>
              </a:spcBef>
            </a:pPr>
            <a:endParaRPr lang="zh-TW" altLang="en-US"/>
          </a:p>
        </p:txBody>
      </p:sp>
      <p:sp>
        <p:nvSpPr>
          <p:cNvPr id="66565" name="Text Box 5"/>
          <p:cNvSpPr txBox="1">
            <a:spLocks noChangeArrowheads="1"/>
          </p:cNvSpPr>
          <p:nvPr/>
        </p:nvSpPr>
        <p:spPr bwMode="auto">
          <a:xfrm>
            <a:off x="4645025" y="2138363"/>
            <a:ext cx="2159000" cy="2392362"/>
          </a:xfrm>
          <a:prstGeom prst="rect">
            <a:avLst/>
          </a:prstGeom>
          <a:noFill/>
          <a:ln w="9525">
            <a:solidFill>
              <a:schemeClr val="tx1"/>
            </a:solidFill>
            <a:miter lim="800000"/>
            <a:headEnd/>
            <a:tailEnd/>
          </a:ln>
        </p:spPr>
        <p:txBody>
          <a:bodyPr>
            <a:spAutoFit/>
          </a:bodyPr>
          <a:lstStyle/>
          <a:p>
            <a:pPr algn="ctr">
              <a:spcBef>
                <a:spcPct val="50000"/>
              </a:spcBef>
            </a:pPr>
            <a:r>
              <a:rPr lang="en-US" altLang="zh-TW" sz="2400" b="1"/>
              <a:t>B</a:t>
            </a:r>
            <a:r>
              <a:rPr lang="zh-TW" altLang="en-US" sz="2400" b="1"/>
              <a:t>大樓</a:t>
            </a:r>
          </a:p>
          <a:p>
            <a:pPr>
              <a:spcBef>
                <a:spcPct val="50000"/>
              </a:spcBef>
            </a:pPr>
            <a:r>
              <a:rPr lang="zh-TW" altLang="en-US"/>
              <a:t>辦公室出租</a:t>
            </a:r>
          </a:p>
          <a:p>
            <a:pPr>
              <a:spcBef>
                <a:spcPct val="50000"/>
              </a:spcBef>
            </a:pPr>
            <a:r>
              <a:rPr lang="en-US" altLang="zh-TW"/>
              <a:t>35-260</a:t>
            </a:r>
            <a:r>
              <a:rPr lang="zh-TW" altLang="en-US"/>
              <a:t>平方公尺</a:t>
            </a:r>
          </a:p>
          <a:p>
            <a:pPr>
              <a:spcBef>
                <a:spcPct val="50000"/>
              </a:spcBef>
            </a:pPr>
            <a:r>
              <a:rPr lang="zh-TW" altLang="en-US"/>
              <a:t>每年每平方公尺</a:t>
            </a:r>
            <a:r>
              <a:rPr lang="en-US" altLang="zh-TW"/>
              <a:t>90zeds</a:t>
            </a:r>
          </a:p>
          <a:p>
            <a:pPr>
              <a:spcBef>
                <a:spcPct val="50000"/>
              </a:spcBef>
            </a:pPr>
            <a:endParaRPr lang="zh-TW" altLang="en-US"/>
          </a:p>
        </p:txBody>
      </p:sp>
      <p:sp>
        <p:nvSpPr>
          <p:cNvPr id="66566" name="Rectangle 6"/>
          <p:cNvSpPr>
            <a:spLocks noChangeArrowheads="1"/>
          </p:cNvSpPr>
          <p:nvPr/>
        </p:nvSpPr>
        <p:spPr bwMode="auto">
          <a:xfrm>
            <a:off x="714375" y="5187950"/>
            <a:ext cx="7696200" cy="1168400"/>
          </a:xfrm>
          <a:prstGeom prst="rect">
            <a:avLst/>
          </a:prstGeom>
          <a:noFill/>
          <a:ln w="9525">
            <a:noFill/>
            <a:miter lim="800000"/>
            <a:headEnd/>
            <a:tailEnd/>
          </a:ln>
        </p:spPr>
        <p:txBody>
          <a:bodyPr/>
          <a:lstStyle/>
          <a:p>
            <a:pPr marL="342900" indent="-342900" eaLnBrk="0" hangingPunct="0">
              <a:spcBef>
                <a:spcPct val="20000"/>
              </a:spcBef>
              <a:buFontTx/>
              <a:buChar char="•"/>
            </a:pPr>
            <a:r>
              <a:rPr lang="zh-TW" altLang="en-US" sz="2400"/>
              <a:t>如果有一家公司有興趣要在這個國家租一個</a:t>
            </a:r>
            <a:r>
              <a:rPr lang="en-US" altLang="zh-TW" sz="2400"/>
              <a:t>110</a:t>
            </a:r>
            <a:r>
              <a:rPr lang="zh-TW" altLang="en-US" sz="2400"/>
              <a:t>平方公尺的辦公室，要租</a:t>
            </a:r>
            <a:r>
              <a:rPr lang="en-US" altLang="zh-TW" sz="2400"/>
              <a:t>A</a:t>
            </a:r>
            <a:r>
              <a:rPr lang="zh-TW" altLang="en-US" sz="2400"/>
              <a:t>或</a:t>
            </a:r>
            <a:r>
              <a:rPr lang="en-US" altLang="zh-TW" sz="2400"/>
              <a:t>B</a:t>
            </a:r>
            <a:r>
              <a:rPr lang="zh-TW" altLang="en-US" sz="2400"/>
              <a:t>哪一棟大樓的租金較便宜？請呈現你的想法。</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827088" y="1268413"/>
            <a:ext cx="6870700" cy="755650"/>
          </a:xfrm>
        </p:spPr>
        <p:txBody>
          <a:bodyPr/>
          <a:lstStyle/>
          <a:p>
            <a:r>
              <a:rPr lang="en-US" altLang="zh-TW" sz="3200" smtClean="0">
                <a:solidFill>
                  <a:srgbClr val="0000CC"/>
                </a:solidFill>
                <a:latin typeface="華康娃娃體" pitchFamily="49" charset="-120"/>
                <a:ea typeface="華康娃娃體" pitchFamily="49" charset="-120"/>
              </a:rPr>
              <a:t>(3)</a:t>
            </a:r>
            <a:r>
              <a:rPr lang="zh-TW" altLang="en-US" sz="3200" smtClean="0">
                <a:solidFill>
                  <a:srgbClr val="0000CC"/>
                </a:solidFill>
                <a:latin typeface="華康娃娃體" pitchFamily="49" charset="-120"/>
                <a:ea typeface="華康娃娃體" pitchFamily="49" charset="-120"/>
              </a:rPr>
              <a:t>反思群組</a:t>
            </a:r>
            <a:r>
              <a:rPr lang="en-US" altLang="zh-TW" sz="3200" smtClean="0">
                <a:solidFill>
                  <a:srgbClr val="0000CC"/>
                </a:solidFill>
                <a:latin typeface="華康娃娃體" pitchFamily="49" charset="-120"/>
                <a:ea typeface="華康娃娃體" pitchFamily="49" charset="-120"/>
              </a:rPr>
              <a:t>reflection cluster</a:t>
            </a:r>
            <a:r>
              <a:rPr lang="en-US" altLang="zh-TW" smtClean="0"/>
              <a:t> </a:t>
            </a:r>
          </a:p>
        </p:txBody>
      </p:sp>
      <p:sp>
        <p:nvSpPr>
          <p:cNvPr id="68611" name="Rectangle 3"/>
          <p:cNvSpPr>
            <a:spLocks noGrp="1" noChangeArrowheads="1"/>
          </p:cNvSpPr>
          <p:nvPr>
            <p:ph type="body" idx="1"/>
          </p:nvPr>
        </p:nvSpPr>
        <p:spPr>
          <a:xfrm>
            <a:off x="684213" y="2349500"/>
            <a:ext cx="7696200" cy="3657600"/>
          </a:xfrm>
        </p:spPr>
        <p:txBody>
          <a:bodyPr/>
          <a:lstStyle/>
          <a:p>
            <a:pPr>
              <a:lnSpc>
                <a:spcPct val="80000"/>
              </a:lnSpc>
            </a:pPr>
            <a:r>
              <a:rPr lang="zh-TW" altLang="en-US" smtClean="0">
                <a:latin typeface="標楷體" pitchFamily="65" charset="-120"/>
                <a:ea typeface="標楷體" pitchFamily="65" charset="-120"/>
              </a:rPr>
              <a:t>此能力群組包含包含學生對於問題解決必要的歷程以及運用的反思性</a:t>
            </a:r>
            <a:r>
              <a:rPr lang="en-US" altLang="zh-TW" smtClean="0">
                <a:latin typeface="標楷體" pitchFamily="65" charset="-120"/>
                <a:ea typeface="標楷體" pitchFamily="65" charset="-120"/>
              </a:rPr>
              <a:t>( reflectiveness)</a:t>
            </a:r>
            <a:r>
              <a:rPr lang="zh-TW" altLang="en-US" smtClean="0">
                <a:latin typeface="標楷體" pitchFamily="65" charset="-120"/>
                <a:ea typeface="標楷體" pitchFamily="65" charset="-120"/>
              </a:rPr>
              <a:t>，這些反思性能力和學生計畫解題策略以及在問題情境中實施這些策略有關，相對於連結群組，反思群組的情境包含較多元素或者可能是更為「原始」</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或者非熟悉</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endParaRPr lang="zh-TW" altLang="en-US" smtClean="0"/>
          </a:p>
        </p:txBody>
      </p:sp>
      <p:sp>
        <p:nvSpPr>
          <p:cNvPr id="4" name="內容版面配置區 3"/>
          <p:cNvSpPr>
            <a:spLocks noGrp="1"/>
          </p:cNvSpPr>
          <p:nvPr>
            <p:ph idx="1"/>
          </p:nvPr>
        </p:nvSpPr>
        <p:spPr/>
        <p:txBody>
          <a:bodyPr/>
          <a:lstStyle/>
          <a:p>
            <a:endParaRPr lang="zh-TW" altLang="en-US"/>
          </a:p>
        </p:txBody>
      </p:sp>
      <p:graphicFrame>
        <p:nvGraphicFramePr>
          <p:cNvPr id="79875" name="Object 3"/>
          <p:cNvGraphicFramePr>
            <a:graphicFrameLocks noChangeAspect="1"/>
          </p:cNvGraphicFramePr>
          <p:nvPr/>
        </p:nvGraphicFramePr>
        <p:xfrm>
          <a:off x="539750" y="312738"/>
          <a:ext cx="8310563" cy="6545262"/>
        </p:xfrm>
        <a:graphic>
          <a:graphicData uri="http://schemas.openxmlformats.org/presentationml/2006/ole">
            <p:oleObj spid="_x0000_s79875" name="Document" r:id="rId4" imgW="6808799" imgH="5363175" progId="Word.Document.8">
              <p:embed/>
            </p:oleObj>
          </a:graphicData>
        </a:graphic>
      </p:graphicFrame>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endParaRPr lang="zh-TW" altLang="en-US" smtClean="0"/>
          </a:p>
        </p:txBody>
      </p:sp>
      <p:sp>
        <p:nvSpPr>
          <p:cNvPr id="70659" name="Rectangle 3"/>
          <p:cNvSpPr>
            <a:spLocks noGrp="1" noChangeArrowheads="1"/>
          </p:cNvSpPr>
          <p:nvPr>
            <p:ph type="body" sz="half" idx="1"/>
          </p:nvPr>
        </p:nvSpPr>
        <p:spPr>
          <a:xfrm>
            <a:off x="539750" y="908050"/>
            <a:ext cx="8229600" cy="2185988"/>
          </a:xfrm>
        </p:spPr>
        <p:txBody>
          <a:bodyPr/>
          <a:lstStyle/>
          <a:p>
            <a:pPr>
              <a:lnSpc>
                <a:spcPct val="80000"/>
              </a:lnSpc>
            </a:pPr>
            <a:endParaRPr lang="zh-TW" altLang="en-US" sz="2000" smtClean="0">
              <a:ea typeface="華康娃娃體" pitchFamily="49" charset="-120"/>
            </a:endParaRPr>
          </a:p>
        </p:txBody>
      </p:sp>
      <p:sp>
        <p:nvSpPr>
          <p:cNvPr id="70660" name="Rectangle 4"/>
          <p:cNvSpPr>
            <a:spLocks noGrp="1" noChangeArrowheads="1"/>
          </p:cNvSpPr>
          <p:nvPr>
            <p:ph sz="half" idx="2"/>
          </p:nvPr>
        </p:nvSpPr>
        <p:spPr>
          <a:xfrm>
            <a:off x="685800" y="3719513"/>
            <a:ext cx="7696200" cy="1766887"/>
          </a:xfrm>
        </p:spPr>
        <p:txBody>
          <a:bodyPr/>
          <a:lstStyle/>
          <a:p>
            <a:endParaRPr lang="zh-TW" altLang="en-US" sz="2800" smtClean="0"/>
          </a:p>
        </p:txBody>
      </p:sp>
      <p:pic>
        <p:nvPicPr>
          <p:cNvPr id="70661" name="Picture 5"/>
          <p:cNvPicPr>
            <a:picLocks noChangeAspect="1" noChangeArrowheads="1"/>
          </p:cNvPicPr>
          <p:nvPr/>
        </p:nvPicPr>
        <p:blipFill>
          <a:blip r:embed="rId3" cstate="print">
            <a:lum bright="-24000" contrast="38000"/>
          </a:blip>
          <a:srcRect/>
          <a:stretch>
            <a:fillRect/>
          </a:stretch>
        </p:blipFill>
        <p:spPr bwMode="auto">
          <a:xfrm>
            <a:off x="828675" y="1341438"/>
            <a:ext cx="7920038" cy="5037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850" y="260350"/>
            <a:ext cx="6429375" cy="927100"/>
          </a:xfrm>
        </p:spPr>
        <p:txBody>
          <a:bodyPr rtlCol="0"/>
          <a:lstStyle/>
          <a:p>
            <a:pPr eaLnBrk="1" fontAlgn="auto" hangingPunct="1">
              <a:spcAft>
                <a:spcPts val="0"/>
              </a:spcAft>
              <a:defRPr/>
            </a:pPr>
            <a:r>
              <a:rPr lang="zh-TW" altLang="en-US" dirty="0" smtClean="0">
                <a:effectLst>
                  <a:outerShdw blurRad="38100" dist="38100" dir="2700000" algn="tl">
                    <a:srgbClr val="C0C0C0"/>
                  </a:outerShdw>
                </a:effectLst>
                <a:latin typeface="Tahoma" pitchFamily="34" charset="0"/>
              </a:rPr>
              <a:t>歷次 </a:t>
            </a:r>
            <a:r>
              <a:rPr lang="en-US" altLang="zh-TW" dirty="0" smtClean="0">
                <a:effectLst>
                  <a:outerShdw blurRad="38100" dist="38100" dir="2700000" algn="tl">
                    <a:srgbClr val="C0C0C0"/>
                  </a:outerShdw>
                </a:effectLst>
                <a:latin typeface="Tahoma" pitchFamily="34" charset="0"/>
              </a:rPr>
              <a:t>PISA</a:t>
            </a:r>
            <a:r>
              <a:rPr lang="zh-TW" altLang="en-US" dirty="0" smtClean="0">
                <a:effectLst>
                  <a:outerShdw blurRad="38100" dist="38100" dir="2700000" algn="tl">
                    <a:srgbClr val="C0C0C0"/>
                  </a:outerShdw>
                </a:effectLst>
                <a:latin typeface="Tahoma" pitchFamily="34" charset="0"/>
              </a:rPr>
              <a:t> 數學調查結果</a:t>
            </a:r>
            <a:endParaRPr lang="zh-TW" altLang="en-US" dirty="0" smtClean="0">
              <a:effectLst>
                <a:outerShdw blurRad="38100" dist="38100" dir="2700000" algn="tl">
                  <a:srgbClr val="C0C0C0"/>
                </a:outerShdw>
              </a:effectLst>
            </a:endParaRPr>
          </a:p>
        </p:txBody>
      </p:sp>
      <p:sp>
        <p:nvSpPr>
          <p:cNvPr id="30723"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436B9008-5AD9-4B71-A981-B4D9CF50AD31}" type="slidenum">
              <a:rPr lang="en-US" altLang="zh-TW" smtClean="0">
                <a:latin typeface="Arial" pitchFamily="34" charset="0"/>
              </a:rPr>
              <a:pPr/>
              <a:t>124</a:t>
            </a:fld>
            <a:endParaRPr lang="en-US" altLang="zh-TW" smtClean="0">
              <a:latin typeface="Arial" pitchFamily="34" charset="0"/>
            </a:endParaRPr>
          </a:p>
        </p:txBody>
      </p:sp>
      <p:graphicFrame>
        <p:nvGraphicFramePr>
          <p:cNvPr id="5" name="表格 4"/>
          <p:cNvGraphicFramePr>
            <a:graphicFrameLocks noGrp="1"/>
          </p:cNvGraphicFramePr>
          <p:nvPr/>
        </p:nvGraphicFramePr>
        <p:xfrm>
          <a:off x="395288" y="1628775"/>
          <a:ext cx="8324848" cy="4191000"/>
        </p:xfrm>
        <a:graphic>
          <a:graphicData uri="http://schemas.openxmlformats.org/drawingml/2006/table">
            <a:tbl>
              <a:tblPr firstRow="1" bandRow="1">
                <a:tableStyleId>{5C22544A-7EE6-4342-B048-85BDC9FD1C3A}</a:tableStyleId>
              </a:tblPr>
              <a:tblGrid>
                <a:gridCol w="467544"/>
                <a:gridCol w="1964326"/>
                <a:gridCol w="1964326"/>
                <a:gridCol w="1964326"/>
                <a:gridCol w="1964326"/>
              </a:tblGrid>
              <a:tr h="381000">
                <a:tc>
                  <a:txBody>
                    <a:bodyPr/>
                    <a:lstStyle/>
                    <a:p>
                      <a:endParaRPr lang="zh-TW" altLang="en-US" sz="1600" b="1" dirty="0">
                        <a:latin typeface="微軟正黑體" pitchFamily="34" charset="-120"/>
                        <a:ea typeface="微軟正黑體" pitchFamily="34" charset="-120"/>
                      </a:endParaRPr>
                    </a:p>
                  </a:txBody>
                  <a:tcPr>
                    <a:solidFill>
                      <a:schemeClr val="tx1">
                        <a:lumMod val="95000"/>
                        <a:lumOff val="5000"/>
                      </a:schemeClr>
                    </a:solidFill>
                  </a:tcPr>
                </a:tc>
                <a:tc>
                  <a:txBody>
                    <a:bodyPr/>
                    <a:lstStyle/>
                    <a:p>
                      <a:r>
                        <a:rPr lang="en-US" altLang="zh-TW" sz="1600" b="1" dirty="0" smtClean="0">
                          <a:latin typeface="微軟正黑體" pitchFamily="34" charset="-120"/>
                          <a:ea typeface="微軟正黑體" pitchFamily="34" charset="-120"/>
                        </a:rPr>
                        <a:t>PISA 2000 </a:t>
                      </a:r>
                      <a:endParaRPr lang="zh-TW" altLang="en-US" sz="1600" b="1" dirty="0">
                        <a:latin typeface="微軟正黑體" pitchFamily="34" charset="-120"/>
                        <a:ea typeface="微軟正黑體" pitchFamily="34" charset="-120"/>
                      </a:endParaRPr>
                    </a:p>
                  </a:txBody>
                  <a:tcPr>
                    <a:solidFill>
                      <a:schemeClr val="tx1">
                        <a:lumMod val="95000"/>
                        <a:lumOff val="5000"/>
                      </a:schemeClr>
                    </a:solidFill>
                  </a:tcPr>
                </a:tc>
                <a:tc>
                  <a:txBody>
                    <a:bodyPr/>
                    <a:lstStyle/>
                    <a:p>
                      <a:r>
                        <a:rPr lang="en-US" altLang="zh-TW" sz="1600" b="1" dirty="0" smtClean="0">
                          <a:latin typeface="微軟正黑體" pitchFamily="34" charset="-120"/>
                          <a:ea typeface="微軟正黑體" pitchFamily="34" charset="-120"/>
                        </a:rPr>
                        <a:t>PISA 2003</a:t>
                      </a:r>
                      <a:endParaRPr lang="zh-TW" altLang="en-US" sz="1600" b="1" dirty="0">
                        <a:latin typeface="微軟正黑體" pitchFamily="34" charset="-120"/>
                        <a:ea typeface="微軟正黑體" pitchFamily="34" charset="-120"/>
                      </a:endParaRPr>
                    </a:p>
                  </a:txBody>
                  <a:tcPr>
                    <a:solidFill>
                      <a:schemeClr val="tx1">
                        <a:lumMod val="95000"/>
                        <a:lumOff val="5000"/>
                      </a:schemeClr>
                    </a:solidFill>
                  </a:tcPr>
                </a:tc>
                <a:tc>
                  <a:txBody>
                    <a:bodyPr/>
                    <a:lstStyle/>
                    <a:p>
                      <a:r>
                        <a:rPr lang="en-US" altLang="zh-TW" sz="1600" b="1" dirty="0" smtClean="0">
                          <a:latin typeface="微軟正黑體" pitchFamily="34" charset="-120"/>
                          <a:ea typeface="微軟正黑體" pitchFamily="34" charset="-120"/>
                        </a:rPr>
                        <a:t>PISA 2006 </a:t>
                      </a:r>
                      <a:endParaRPr lang="zh-TW" altLang="en-US" sz="1600" b="1" dirty="0">
                        <a:latin typeface="微軟正黑體" pitchFamily="34" charset="-120"/>
                        <a:ea typeface="微軟正黑體" pitchFamily="34" charset="-120"/>
                      </a:endParaRPr>
                    </a:p>
                  </a:txBody>
                  <a:tcPr>
                    <a:solidFill>
                      <a:schemeClr val="tx1">
                        <a:lumMod val="95000"/>
                        <a:lumOff val="5000"/>
                      </a:schemeClr>
                    </a:solidFill>
                  </a:tcPr>
                </a:tc>
                <a:tc>
                  <a:txBody>
                    <a:bodyPr/>
                    <a:lstStyle/>
                    <a:p>
                      <a:r>
                        <a:rPr lang="en-US" altLang="zh-TW" sz="1600" b="1" dirty="0" smtClean="0">
                          <a:latin typeface="微軟正黑體" pitchFamily="34" charset="-120"/>
                          <a:ea typeface="微軟正黑體" pitchFamily="34" charset="-120"/>
                        </a:rPr>
                        <a:t>PISA</a:t>
                      </a:r>
                      <a:r>
                        <a:rPr lang="en-US" altLang="zh-TW" sz="1600" b="1" baseline="0" dirty="0" smtClean="0">
                          <a:latin typeface="微軟正黑體" pitchFamily="34" charset="-120"/>
                          <a:ea typeface="微軟正黑體" pitchFamily="34" charset="-120"/>
                        </a:rPr>
                        <a:t> 2009</a:t>
                      </a:r>
                      <a:endParaRPr lang="zh-TW" altLang="en-US" sz="1600" b="1" dirty="0">
                        <a:latin typeface="微軟正黑體" pitchFamily="34" charset="-120"/>
                        <a:ea typeface="微軟正黑體" pitchFamily="34" charset="-120"/>
                      </a:endParaRPr>
                    </a:p>
                  </a:txBody>
                  <a:tcPr>
                    <a:solidFill>
                      <a:schemeClr val="tx1">
                        <a:lumMod val="95000"/>
                        <a:lumOff val="5000"/>
                      </a:schemeClr>
                    </a:solidFill>
                  </a:tcPr>
                </a:tc>
              </a:tr>
              <a:tr h="381000">
                <a:tc rowSpan="10">
                  <a:txBody>
                    <a:bodyPr/>
                    <a:lstStyle/>
                    <a:p>
                      <a:r>
                        <a:rPr lang="zh-TW" altLang="en-US" sz="1600" b="1" dirty="0" smtClean="0">
                          <a:latin typeface="微軟正黑體" pitchFamily="34" charset="-120"/>
                          <a:ea typeface="微軟正黑體" pitchFamily="34" charset="-120"/>
                        </a:rPr>
                        <a:t>數學</a:t>
                      </a:r>
                      <a:endParaRPr lang="en-US" altLang="zh-TW" sz="1600" b="1" dirty="0" smtClean="0">
                        <a:latin typeface="微軟正黑體" pitchFamily="34" charset="-120"/>
                        <a:ea typeface="微軟正黑體" pitchFamily="34" charset="-120"/>
                      </a:endParaRPr>
                    </a:p>
                    <a:p>
                      <a:endParaRPr lang="en-US" altLang="zh-TW" sz="1600" b="1" dirty="0" smtClean="0">
                        <a:latin typeface="微軟正黑體" pitchFamily="34" charset="-120"/>
                        <a:ea typeface="微軟正黑體" pitchFamily="34" charset="-120"/>
                      </a:endParaRPr>
                    </a:p>
                    <a:p>
                      <a:r>
                        <a:rPr lang="zh-TW" altLang="en-US" sz="1600" b="1" dirty="0" smtClean="0">
                          <a:latin typeface="微軟正黑體" pitchFamily="34" charset="-120"/>
                          <a:ea typeface="微軟正黑體" pitchFamily="34" charset="-120"/>
                        </a:rPr>
                        <a:t>排名 </a:t>
                      </a:r>
                      <a:endParaRPr lang="en-US" altLang="zh-TW" sz="1600" b="1" dirty="0" smtClean="0">
                        <a:latin typeface="微軟正黑體" pitchFamily="34" charset="-120"/>
                        <a:ea typeface="微軟正黑體" pitchFamily="34" charset="-120"/>
                      </a:endParaRPr>
                    </a:p>
                    <a:p>
                      <a:r>
                        <a:rPr lang="zh-TW" altLang="en-US" sz="1600" b="1" dirty="0" smtClean="0">
                          <a:latin typeface="微軟正黑體" pitchFamily="34" charset="-120"/>
                          <a:ea typeface="微軟正黑體" pitchFamily="34" charset="-120"/>
                        </a:rPr>
                        <a:t>暨平均分數</a:t>
                      </a:r>
                      <a:endParaRPr lang="zh-TW" altLang="en-US" sz="1600" b="1" dirty="0">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1" dirty="0" smtClean="0">
                          <a:latin typeface="微軟正黑體" pitchFamily="34" charset="-120"/>
                          <a:ea typeface="微軟正黑體" pitchFamily="34" charset="-120"/>
                        </a:rPr>
                        <a:t>1.</a:t>
                      </a:r>
                      <a:r>
                        <a:rPr lang="zh-TW" altLang="en-US" sz="1600" b="1" dirty="0" smtClean="0">
                          <a:latin typeface="微軟正黑體" pitchFamily="34" charset="-120"/>
                          <a:ea typeface="微軟正黑體" pitchFamily="34" charset="-120"/>
                        </a:rPr>
                        <a:t>日本 </a:t>
                      </a:r>
                      <a:r>
                        <a:rPr lang="en-US" altLang="zh-TW" sz="1600" b="1" dirty="0" smtClean="0">
                          <a:latin typeface="微軟正黑體" pitchFamily="34" charset="-120"/>
                          <a:ea typeface="微軟正黑體" pitchFamily="34" charset="-120"/>
                        </a:rPr>
                        <a:t>(557)</a:t>
                      </a:r>
                    </a:p>
                  </a:txBody>
                  <a:tcPr/>
                </a:tc>
                <a:tc>
                  <a:txBody>
                    <a:bodyPr/>
                    <a:lstStyle/>
                    <a:p>
                      <a:r>
                        <a:rPr lang="en-US" altLang="zh-TW" sz="1600" b="1" dirty="0" smtClean="0">
                          <a:latin typeface="微軟正黑體" pitchFamily="34" charset="-120"/>
                          <a:ea typeface="微軟正黑體" pitchFamily="34" charset="-120"/>
                        </a:rPr>
                        <a:t>1.</a:t>
                      </a:r>
                      <a:r>
                        <a:rPr lang="zh-TW" altLang="en-US" sz="1600" b="1" dirty="0" smtClean="0">
                          <a:latin typeface="微軟正黑體" pitchFamily="34" charset="-120"/>
                          <a:ea typeface="微軟正黑體" pitchFamily="34" charset="-120"/>
                        </a:rPr>
                        <a:t>香港 </a:t>
                      </a:r>
                      <a:r>
                        <a:rPr lang="en-US" altLang="zh-TW" sz="1600" b="1" dirty="0" smtClean="0">
                          <a:latin typeface="微軟正黑體" pitchFamily="34" charset="-120"/>
                          <a:ea typeface="微軟正黑體" pitchFamily="34" charset="-120"/>
                        </a:rPr>
                        <a:t>(550)</a:t>
                      </a:r>
                      <a:r>
                        <a:rPr lang="zh-TW" altLang="en-US" sz="1600" b="1" dirty="0" smtClean="0">
                          <a:latin typeface="微軟正黑體" pitchFamily="34" charset="-120"/>
                          <a:ea typeface="微軟正黑體" pitchFamily="34" charset="-120"/>
                        </a:rPr>
                        <a:t> </a:t>
                      </a:r>
                      <a:endParaRPr lang="en-US" altLang="zh-TW" sz="1600" b="1" dirty="0">
                        <a:latin typeface="微軟正黑體" pitchFamily="34" charset="-120"/>
                        <a:ea typeface="微軟正黑體" pitchFamily="34" charset="-120"/>
                      </a:endParaRPr>
                    </a:p>
                  </a:txBody>
                  <a:tcPr/>
                </a:tc>
                <a:tc>
                  <a:txBody>
                    <a:bodyPr/>
                    <a:lstStyle/>
                    <a:p>
                      <a:r>
                        <a:rPr lang="en-US" altLang="zh-TW" sz="1600" b="1" dirty="0" smtClean="0">
                          <a:solidFill>
                            <a:srgbClr val="C00000"/>
                          </a:solidFill>
                          <a:latin typeface="微軟正黑體" pitchFamily="34" charset="-120"/>
                          <a:ea typeface="微軟正黑體" pitchFamily="34" charset="-120"/>
                        </a:rPr>
                        <a:t>1.</a:t>
                      </a:r>
                      <a:r>
                        <a:rPr lang="zh-TW" altLang="en-US" sz="1600" b="1" dirty="0" smtClean="0">
                          <a:solidFill>
                            <a:srgbClr val="C00000"/>
                          </a:solidFill>
                          <a:latin typeface="微軟正黑體" pitchFamily="34" charset="-120"/>
                          <a:ea typeface="微軟正黑體" pitchFamily="34" charset="-120"/>
                        </a:rPr>
                        <a:t>臺灣 </a:t>
                      </a:r>
                      <a:r>
                        <a:rPr lang="en-US" altLang="zh-TW" sz="1600" b="1" dirty="0" smtClean="0">
                          <a:solidFill>
                            <a:srgbClr val="C00000"/>
                          </a:solidFill>
                          <a:latin typeface="微軟正黑體" pitchFamily="34" charset="-120"/>
                          <a:ea typeface="微軟正黑體" pitchFamily="34" charset="-120"/>
                        </a:rPr>
                        <a:t>(549)</a:t>
                      </a:r>
                      <a:endParaRPr lang="en-US" altLang="zh-TW" sz="1600" b="1" dirty="0">
                        <a:solidFill>
                          <a:srgbClr val="C00000"/>
                        </a:solidFill>
                        <a:latin typeface="微軟正黑體" pitchFamily="34" charset="-120"/>
                        <a:ea typeface="微軟正黑體" pitchFamily="34" charset="-120"/>
                      </a:endParaRPr>
                    </a:p>
                  </a:txBody>
                  <a:tcPr/>
                </a:tc>
                <a:tc>
                  <a:txBody>
                    <a:bodyPr/>
                    <a:lstStyle/>
                    <a:p>
                      <a:r>
                        <a:rPr lang="en-US" altLang="zh-TW" sz="1600" b="1" dirty="0" smtClean="0">
                          <a:solidFill>
                            <a:schemeClr val="tx1"/>
                          </a:solidFill>
                          <a:latin typeface="微軟正黑體" pitchFamily="34" charset="-120"/>
                          <a:ea typeface="微軟正黑體" pitchFamily="34" charset="-120"/>
                        </a:rPr>
                        <a:t>1.</a:t>
                      </a:r>
                      <a:r>
                        <a:rPr lang="zh-TW" altLang="en-US" sz="1600" b="1" dirty="0" smtClean="0">
                          <a:solidFill>
                            <a:srgbClr val="00B050"/>
                          </a:solidFill>
                          <a:latin typeface="微軟正黑體" pitchFamily="34" charset="-120"/>
                          <a:ea typeface="微軟正黑體" pitchFamily="34" charset="-120"/>
                        </a:rPr>
                        <a:t>上海</a:t>
                      </a:r>
                      <a:r>
                        <a:rPr lang="en-US" altLang="zh-TW" sz="1600" b="1" dirty="0" smtClean="0">
                          <a:solidFill>
                            <a:schemeClr val="tx1"/>
                          </a:solidFill>
                          <a:latin typeface="微軟正黑體" pitchFamily="34" charset="-120"/>
                          <a:ea typeface="微軟正黑體" pitchFamily="34" charset="-120"/>
                        </a:rPr>
                        <a:t>(600)</a:t>
                      </a:r>
                      <a:endParaRPr lang="en-US" altLang="zh-TW" sz="1600" b="1" dirty="0">
                        <a:solidFill>
                          <a:schemeClr val="tx1"/>
                        </a:solidFill>
                        <a:latin typeface="微軟正黑體" pitchFamily="34" charset="-120"/>
                        <a:ea typeface="微軟正黑體" pitchFamily="34" charset="-120"/>
                      </a:endParaRPr>
                    </a:p>
                  </a:txBody>
                  <a:tcPr/>
                </a:tc>
              </a:tr>
              <a:tr h="381000">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2.</a:t>
                      </a:r>
                      <a:r>
                        <a:rPr lang="zh-TW" altLang="en-US" sz="1600" b="1" dirty="0" smtClean="0">
                          <a:latin typeface="微軟正黑體" pitchFamily="34" charset="-120"/>
                          <a:ea typeface="微軟正黑體" pitchFamily="34" charset="-120"/>
                        </a:rPr>
                        <a:t>韓國 </a:t>
                      </a:r>
                      <a:r>
                        <a:rPr lang="en-US" altLang="zh-TW" sz="1600" b="1" dirty="0" smtClean="0">
                          <a:latin typeface="微軟正黑體" pitchFamily="34" charset="-120"/>
                          <a:ea typeface="微軟正黑體" pitchFamily="34" charset="-120"/>
                        </a:rPr>
                        <a:t>(547)</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2.</a:t>
                      </a:r>
                      <a:r>
                        <a:rPr lang="zh-TW" altLang="en-US" sz="1600" b="1" dirty="0" smtClean="0">
                          <a:latin typeface="微軟正黑體" pitchFamily="34" charset="-120"/>
                          <a:ea typeface="微軟正黑體" pitchFamily="34" charset="-120"/>
                        </a:rPr>
                        <a:t>芬蘭 </a:t>
                      </a:r>
                      <a:r>
                        <a:rPr lang="en-US" altLang="zh-TW" sz="1600" b="1" dirty="0" smtClean="0">
                          <a:latin typeface="微軟正黑體" pitchFamily="34" charset="-120"/>
                          <a:ea typeface="微軟正黑體" pitchFamily="34" charset="-120"/>
                        </a:rPr>
                        <a:t>(544))</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2.</a:t>
                      </a:r>
                      <a:r>
                        <a:rPr lang="zh-TW" altLang="en-US" sz="1600" b="1" dirty="0" smtClean="0">
                          <a:solidFill>
                            <a:srgbClr val="0000FF"/>
                          </a:solidFill>
                          <a:latin typeface="微軟正黑體" pitchFamily="34" charset="-120"/>
                          <a:ea typeface="微軟正黑體" pitchFamily="34" charset="-120"/>
                        </a:rPr>
                        <a:t>芬蘭</a:t>
                      </a:r>
                      <a:r>
                        <a:rPr lang="zh-TW" altLang="en-US" sz="1600" b="1" dirty="0" smtClean="0">
                          <a:latin typeface="微軟正黑體" pitchFamily="34" charset="-120"/>
                          <a:ea typeface="微軟正黑體" pitchFamily="34" charset="-120"/>
                        </a:rPr>
                        <a:t> </a:t>
                      </a:r>
                      <a:r>
                        <a:rPr lang="en-US" altLang="zh-TW" sz="1600" b="1" dirty="0" smtClean="0">
                          <a:latin typeface="微軟正黑體" pitchFamily="34" charset="-120"/>
                          <a:ea typeface="微軟正黑體" pitchFamily="34" charset="-120"/>
                        </a:rPr>
                        <a:t>(548)</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2.</a:t>
                      </a:r>
                      <a:r>
                        <a:rPr lang="zh-TW" altLang="en-US" sz="1600" b="1" dirty="0" smtClean="0">
                          <a:solidFill>
                            <a:srgbClr val="00B050"/>
                          </a:solidFill>
                          <a:latin typeface="微軟正黑體" pitchFamily="34" charset="-120"/>
                          <a:ea typeface="微軟正黑體" pitchFamily="34" charset="-120"/>
                        </a:rPr>
                        <a:t>新加坡</a:t>
                      </a:r>
                      <a:r>
                        <a:rPr lang="en-US" altLang="zh-TW" sz="1600" b="1" dirty="0" smtClean="0">
                          <a:latin typeface="微軟正黑體" pitchFamily="34" charset="-120"/>
                          <a:ea typeface="微軟正黑體" pitchFamily="34" charset="-120"/>
                        </a:rPr>
                        <a:t>(562)</a:t>
                      </a:r>
                      <a:endParaRPr lang="zh-TW" altLang="en-US" sz="1600" b="1" dirty="0">
                        <a:latin typeface="微軟正黑體" pitchFamily="34" charset="-120"/>
                        <a:ea typeface="微軟正黑體" pitchFamily="34" charset="-120"/>
                      </a:endParaRPr>
                    </a:p>
                  </a:txBody>
                  <a:tcPr/>
                </a:tc>
              </a:tr>
              <a:tr h="381000">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3.</a:t>
                      </a:r>
                      <a:r>
                        <a:rPr lang="zh-TW" altLang="en-US" sz="1600" b="1" dirty="0" smtClean="0">
                          <a:latin typeface="微軟正黑體" pitchFamily="34" charset="-120"/>
                          <a:ea typeface="微軟正黑體" pitchFamily="34" charset="-120"/>
                        </a:rPr>
                        <a:t>紐西蘭 </a:t>
                      </a:r>
                      <a:r>
                        <a:rPr lang="en-US" altLang="zh-TW" sz="1600" b="1" dirty="0" smtClean="0">
                          <a:latin typeface="微軟正黑體" pitchFamily="34" charset="-120"/>
                          <a:ea typeface="微軟正黑體" pitchFamily="34" charset="-120"/>
                        </a:rPr>
                        <a:t>(537)</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3.</a:t>
                      </a:r>
                      <a:r>
                        <a:rPr lang="zh-TW" altLang="en-US" sz="1600" b="1" dirty="0" smtClean="0">
                          <a:latin typeface="微軟正黑體" pitchFamily="34" charset="-120"/>
                          <a:ea typeface="微軟正黑體" pitchFamily="34" charset="-120"/>
                        </a:rPr>
                        <a:t>韓國 </a:t>
                      </a:r>
                      <a:r>
                        <a:rPr lang="en-US" altLang="zh-TW" sz="1600" b="1" dirty="0" smtClean="0">
                          <a:latin typeface="微軟正黑體" pitchFamily="34" charset="-120"/>
                          <a:ea typeface="微軟正黑體" pitchFamily="34" charset="-120"/>
                        </a:rPr>
                        <a:t>(542)</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3.</a:t>
                      </a:r>
                      <a:r>
                        <a:rPr lang="zh-TW" altLang="en-US" sz="1600" b="1" dirty="0" smtClean="0">
                          <a:solidFill>
                            <a:srgbClr val="0000FF"/>
                          </a:solidFill>
                          <a:latin typeface="微軟正黑體" pitchFamily="34" charset="-120"/>
                          <a:ea typeface="微軟正黑體" pitchFamily="34" charset="-120"/>
                        </a:rPr>
                        <a:t>香港</a:t>
                      </a:r>
                      <a:r>
                        <a:rPr lang="zh-TW" altLang="en-US" sz="1600" b="1" dirty="0" smtClean="0">
                          <a:latin typeface="微軟正黑體" pitchFamily="34" charset="-120"/>
                          <a:ea typeface="微軟正黑體" pitchFamily="34" charset="-120"/>
                        </a:rPr>
                        <a:t> </a:t>
                      </a:r>
                      <a:r>
                        <a:rPr lang="en-US" altLang="zh-TW" sz="1600" b="1" dirty="0" smtClean="0">
                          <a:latin typeface="微軟正黑體" pitchFamily="34" charset="-120"/>
                          <a:ea typeface="微軟正黑體" pitchFamily="34" charset="-120"/>
                        </a:rPr>
                        <a:t>(547)</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3.</a:t>
                      </a:r>
                      <a:r>
                        <a:rPr lang="zh-TW" altLang="en-US" sz="1600" b="1" dirty="0" smtClean="0">
                          <a:solidFill>
                            <a:srgbClr val="0000FF"/>
                          </a:solidFill>
                          <a:latin typeface="微軟正黑體" pitchFamily="34" charset="-120"/>
                          <a:ea typeface="微軟正黑體" pitchFamily="34" charset="-120"/>
                        </a:rPr>
                        <a:t>香港</a:t>
                      </a:r>
                      <a:r>
                        <a:rPr lang="en-US" altLang="zh-TW" sz="1600" b="1" dirty="0" smtClean="0">
                          <a:latin typeface="微軟正黑體" pitchFamily="34" charset="-120"/>
                          <a:ea typeface="微軟正黑體" pitchFamily="34" charset="-120"/>
                        </a:rPr>
                        <a:t>(555)</a:t>
                      </a:r>
                      <a:endParaRPr lang="zh-TW" altLang="en-US" sz="1600" b="1" dirty="0">
                        <a:latin typeface="微軟正黑體" pitchFamily="34" charset="-120"/>
                        <a:ea typeface="微軟正黑體" pitchFamily="34" charset="-120"/>
                      </a:endParaRPr>
                    </a:p>
                  </a:txBody>
                  <a:tcPr/>
                </a:tc>
              </a:tr>
              <a:tr h="381000">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4.</a:t>
                      </a:r>
                      <a:r>
                        <a:rPr lang="zh-TW" altLang="en-US" sz="1600" b="1" dirty="0" smtClean="0">
                          <a:latin typeface="微軟正黑體" pitchFamily="34" charset="-120"/>
                          <a:ea typeface="微軟正黑體" pitchFamily="34" charset="-120"/>
                        </a:rPr>
                        <a:t>芬蘭 </a:t>
                      </a:r>
                      <a:r>
                        <a:rPr lang="en-US" altLang="zh-TW" sz="1600" b="1" dirty="0" smtClean="0">
                          <a:latin typeface="微軟正黑體" pitchFamily="34" charset="-120"/>
                          <a:ea typeface="微軟正黑體" pitchFamily="34" charset="-120"/>
                        </a:rPr>
                        <a:t>(536)</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4.</a:t>
                      </a:r>
                      <a:r>
                        <a:rPr lang="zh-TW" altLang="en-US" sz="1600" b="1" dirty="0" smtClean="0">
                          <a:latin typeface="微軟正黑體" pitchFamily="34" charset="-120"/>
                          <a:ea typeface="微軟正黑體" pitchFamily="34" charset="-120"/>
                        </a:rPr>
                        <a:t>荷蘭 </a:t>
                      </a:r>
                      <a:r>
                        <a:rPr lang="en-US" altLang="zh-TW" sz="1600" b="1" dirty="0" smtClean="0">
                          <a:latin typeface="微軟正黑體" pitchFamily="34" charset="-120"/>
                          <a:ea typeface="微軟正黑體" pitchFamily="34" charset="-120"/>
                        </a:rPr>
                        <a:t>(538)</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3.</a:t>
                      </a:r>
                      <a:r>
                        <a:rPr lang="zh-TW" altLang="en-US" sz="1600" b="1" dirty="0" smtClean="0">
                          <a:solidFill>
                            <a:srgbClr val="0000FF"/>
                          </a:solidFill>
                          <a:latin typeface="微軟正黑體" pitchFamily="34" charset="-120"/>
                          <a:ea typeface="微軟正黑體" pitchFamily="34" charset="-120"/>
                        </a:rPr>
                        <a:t>韓國 </a:t>
                      </a:r>
                      <a:r>
                        <a:rPr lang="en-US" altLang="zh-TW" sz="1600" b="1" dirty="0" smtClean="0">
                          <a:latin typeface="微軟正黑體" pitchFamily="34" charset="-120"/>
                          <a:ea typeface="微軟正黑體" pitchFamily="34" charset="-120"/>
                        </a:rPr>
                        <a:t>(547)</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4.</a:t>
                      </a:r>
                      <a:r>
                        <a:rPr lang="zh-TW" altLang="en-US" sz="1600" b="1" dirty="0" smtClean="0">
                          <a:solidFill>
                            <a:srgbClr val="0000FF"/>
                          </a:solidFill>
                          <a:latin typeface="微軟正黑體" pitchFamily="34" charset="-120"/>
                          <a:ea typeface="微軟正黑體" pitchFamily="34" charset="-120"/>
                        </a:rPr>
                        <a:t>韓國</a:t>
                      </a:r>
                      <a:r>
                        <a:rPr lang="en-US" altLang="zh-TW" sz="1600" b="1" dirty="0" smtClean="0">
                          <a:latin typeface="微軟正黑體" pitchFamily="34" charset="-120"/>
                          <a:ea typeface="微軟正黑體" pitchFamily="34" charset="-120"/>
                        </a:rPr>
                        <a:t>(546)</a:t>
                      </a:r>
                      <a:endParaRPr lang="zh-TW" altLang="en-US" sz="1600" b="1" dirty="0">
                        <a:latin typeface="微軟正黑體" pitchFamily="34" charset="-120"/>
                        <a:ea typeface="微軟正黑體" pitchFamily="34" charset="-120"/>
                      </a:endParaRPr>
                    </a:p>
                  </a:txBody>
                  <a:tcPr/>
                </a:tc>
              </a:tr>
              <a:tr h="381000">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5.</a:t>
                      </a:r>
                      <a:r>
                        <a:rPr lang="zh-TW" altLang="en-US" sz="1600" b="1" dirty="0" smtClean="0">
                          <a:latin typeface="微軟正黑體" pitchFamily="34" charset="-120"/>
                          <a:ea typeface="微軟正黑體" pitchFamily="34" charset="-120"/>
                        </a:rPr>
                        <a:t>澳大利亞 </a:t>
                      </a:r>
                      <a:r>
                        <a:rPr lang="en-US" altLang="zh-TW" sz="1600" b="1" dirty="0" smtClean="0">
                          <a:latin typeface="微軟正黑體" pitchFamily="34" charset="-120"/>
                          <a:ea typeface="微軟正黑體" pitchFamily="34" charset="-120"/>
                        </a:rPr>
                        <a:t>(533)</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5.</a:t>
                      </a:r>
                      <a:r>
                        <a:rPr lang="zh-TW" altLang="en-US" sz="1600" b="1" dirty="0" smtClean="0">
                          <a:latin typeface="微軟正黑體" pitchFamily="34" charset="-120"/>
                          <a:ea typeface="微軟正黑體" pitchFamily="34" charset="-120"/>
                        </a:rPr>
                        <a:t>列支敦士登 </a:t>
                      </a:r>
                      <a:r>
                        <a:rPr lang="en-US" altLang="zh-TW" sz="1600" b="1" dirty="0" smtClean="0">
                          <a:latin typeface="微軟正黑體" pitchFamily="34" charset="-120"/>
                          <a:ea typeface="微軟正黑體" pitchFamily="34" charset="-120"/>
                        </a:rPr>
                        <a:t>(536)</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5.</a:t>
                      </a:r>
                      <a:r>
                        <a:rPr lang="zh-TW" altLang="en-US" sz="1600" b="1" dirty="0" smtClean="0">
                          <a:latin typeface="微軟正黑體" pitchFamily="34" charset="-120"/>
                          <a:ea typeface="微軟正黑體" pitchFamily="34" charset="-120"/>
                        </a:rPr>
                        <a:t>荷蘭 </a:t>
                      </a:r>
                      <a:r>
                        <a:rPr lang="en-US" altLang="zh-TW" sz="1600" b="1" dirty="0" smtClean="0">
                          <a:latin typeface="微軟正黑體" pitchFamily="34" charset="-120"/>
                          <a:ea typeface="微軟正黑體" pitchFamily="34" charset="-120"/>
                        </a:rPr>
                        <a:t>(531)</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solidFill>
                            <a:srgbClr val="C00000"/>
                          </a:solidFill>
                          <a:latin typeface="微軟正黑體" pitchFamily="34" charset="-120"/>
                          <a:ea typeface="微軟正黑體" pitchFamily="34" charset="-120"/>
                        </a:rPr>
                        <a:t>5.</a:t>
                      </a:r>
                      <a:r>
                        <a:rPr lang="zh-TW" altLang="en-US" sz="1600" b="1" dirty="0" smtClean="0">
                          <a:solidFill>
                            <a:srgbClr val="C00000"/>
                          </a:solidFill>
                          <a:latin typeface="微軟正黑體" pitchFamily="34" charset="-120"/>
                          <a:ea typeface="微軟正黑體" pitchFamily="34" charset="-120"/>
                        </a:rPr>
                        <a:t>臺灣</a:t>
                      </a:r>
                      <a:r>
                        <a:rPr lang="en-US" altLang="zh-TW" sz="1600" b="1" dirty="0" smtClean="0">
                          <a:solidFill>
                            <a:srgbClr val="C00000"/>
                          </a:solidFill>
                          <a:latin typeface="微軟正黑體" pitchFamily="34" charset="-120"/>
                          <a:ea typeface="微軟正黑體" pitchFamily="34" charset="-120"/>
                        </a:rPr>
                        <a:t>(543)</a:t>
                      </a:r>
                      <a:endParaRPr lang="zh-TW" altLang="en-US" sz="1600" b="1" dirty="0">
                        <a:solidFill>
                          <a:srgbClr val="C00000"/>
                        </a:solidFill>
                        <a:latin typeface="微軟正黑體" pitchFamily="34" charset="-120"/>
                        <a:ea typeface="微軟正黑體" pitchFamily="34" charset="-120"/>
                      </a:endParaRPr>
                    </a:p>
                  </a:txBody>
                  <a:tcPr/>
                </a:tc>
              </a:tr>
              <a:tr h="381000">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5.</a:t>
                      </a:r>
                      <a:r>
                        <a:rPr lang="zh-TW" altLang="en-US" sz="1600" b="1" dirty="0" smtClean="0">
                          <a:latin typeface="微軟正黑體" pitchFamily="34" charset="-120"/>
                          <a:ea typeface="微軟正黑體" pitchFamily="34" charset="-120"/>
                        </a:rPr>
                        <a:t>加拿大 </a:t>
                      </a:r>
                      <a:r>
                        <a:rPr lang="en-US" altLang="zh-TW" sz="1600" b="1" dirty="0" smtClean="0">
                          <a:latin typeface="微軟正黑體" pitchFamily="34" charset="-120"/>
                          <a:ea typeface="微軟正黑體" pitchFamily="34" charset="-120"/>
                        </a:rPr>
                        <a:t>(533)</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6.</a:t>
                      </a:r>
                      <a:r>
                        <a:rPr lang="zh-TW" altLang="en-US" sz="1600" b="1" dirty="0" smtClean="0">
                          <a:latin typeface="微軟正黑體" pitchFamily="34" charset="-120"/>
                          <a:ea typeface="微軟正黑體" pitchFamily="34" charset="-120"/>
                        </a:rPr>
                        <a:t>日本 </a:t>
                      </a:r>
                      <a:r>
                        <a:rPr lang="en-US" altLang="zh-TW" sz="1600" b="1" dirty="0" smtClean="0">
                          <a:latin typeface="微軟正黑體" pitchFamily="34" charset="-120"/>
                          <a:ea typeface="微軟正黑體" pitchFamily="34" charset="-120"/>
                        </a:rPr>
                        <a:t>(534)</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6.</a:t>
                      </a:r>
                      <a:r>
                        <a:rPr lang="zh-TW" altLang="en-US" sz="1600" b="1" dirty="0" smtClean="0">
                          <a:latin typeface="微軟正黑體" pitchFamily="34" charset="-120"/>
                          <a:ea typeface="微軟正黑體" pitchFamily="34" charset="-120"/>
                        </a:rPr>
                        <a:t>瑞士 </a:t>
                      </a:r>
                      <a:r>
                        <a:rPr lang="en-US" altLang="zh-TW" sz="1600" b="1" dirty="0" smtClean="0">
                          <a:latin typeface="微軟正黑體" pitchFamily="34" charset="-120"/>
                          <a:ea typeface="微軟正黑體" pitchFamily="34" charset="-120"/>
                        </a:rPr>
                        <a:t>(530)</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6.</a:t>
                      </a:r>
                      <a:r>
                        <a:rPr lang="zh-TW" altLang="en-US" sz="1600" b="1" dirty="0" smtClean="0">
                          <a:solidFill>
                            <a:srgbClr val="0000FF"/>
                          </a:solidFill>
                          <a:latin typeface="微軟正黑體" pitchFamily="34" charset="-120"/>
                          <a:ea typeface="微軟正黑體" pitchFamily="34" charset="-120"/>
                        </a:rPr>
                        <a:t>芬蘭</a:t>
                      </a:r>
                      <a:r>
                        <a:rPr lang="en-US" altLang="zh-TW" sz="1600" b="1" dirty="0" smtClean="0">
                          <a:latin typeface="微軟正黑體" pitchFamily="34" charset="-120"/>
                          <a:ea typeface="微軟正黑體" pitchFamily="34" charset="-120"/>
                        </a:rPr>
                        <a:t>(541)</a:t>
                      </a:r>
                      <a:endParaRPr lang="zh-TW" altLang="en-US" sz="1600" b="1" dirty="0">
                        <a:latin typeface="微軟正黑體" pitchFamily="34" charset="-120"/>
                        <a:ea typeface="微軟正黑體" pitchFamily="34" charset="-120"/>
                      </a:endParaRPr>
                    </a:p>
                  </a:txBody>
                  <a:tcPr/>
                </a:tc>
              </a:tr>
              <a:tr h="381000">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7.</a:t>
                      </a:r>
                      <a:r>
                        <a:rPr lang="zh-TW" altLang="en-US" sz="1600" b="1" dirty="0" smtClean="0">
                          <a:latin typeface="微軟正黑體" pitchFamily="34" charset="-120"/>
                          <a:ea typeface="微軟正黑體" pitchFamily="34" charset="-120"/>
                        </a:rPr>
                        <a:t>瑞士 </a:t>
                      </a:r>
                      <a:r>
                        <a:rPr lang="en-US" altLang="zh-TW" sz="1600" b="1" dirty="0" smtClean="0">
                          <a:latin typeface="微軟正黑體" pitchFamily="34" charset="-120"/>
                          <a:ea typeface="微軟正黑體" pitchFamily="34" charset="-120"/>
                        </a:rPr>
                        <a:t>(529)</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7.</a:t>
                      </a:r>
                      <a:r>
                        <a:rPr lang="zh-TW" altLang="en-US" sz="1600" b="1" dirty="0" smtClean="0">
                          <a:latin typeface="微軟正黑體" pitchFamily="34" charset="-120"/>
                          <a:ea typeface="微軟正黑體" pitchFamily="34" charset="-120"/>
                        </a:rPr>
                        <a:t>加拿大 </a:t>
                      </a:r>
                      <a:r>
                        <a:rPr lang="en-US" altLang="zh-TW" sz="1600" b="1" dirty="0" smtClean="0">
                          <a:latin typeface="微軟正黑體" pitchFamily="34" charset="-120"/>
                          <a:ea typeface="微軟正黑體" pitchFamily="34" charset="-120"/>
                        </a:rPr>
                        <a:t>(533)</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7.</a:t>
                      </a:r>
                      <a:r>
                        <a:rPr lang="zh-TW" altLang="en-US" sz="1600" b="1" dirty="0" smtClean="0">
                          <a:latin typeface="微軟正黑體" pitchFamily="34" charset="-120"/>
                          <a:ea typeface="微軟正黑體" pitchFamily="34" charset="-120"/>
                        </a:rPr>
                        <a:t>加拿大 </a:t>
                      </a:r>
                      <a:r>
                        <a:rPr lang="en-US" altLang="zh-TW" sz="1600" b="1" dirty="0" smtClean="0">
                          <a:latin typeface="微軟正黑體" pitchFamily="34" charset="-120"/>
                          <a:ea typeface="微軟正黑體" pitchFamily="34" charset="-120"/>
                        </a:rPr>
                        <a:t>(527)</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7.</a:t>
                      </a:r>
                      <a:r>
                        <a:rPr lang="zh-TW" altLang="en-US" sz="1600" b="1" dirty="0" smtClean="0">
                          <a:latin typeface="微軟正黑體" pitchFamily="34" charset="-120"/>
                          <a:ea typeface="微軟正黑體" pitchFamily="34" charset="-120"/>
                        </a:rPr>
                        <a:t>列支敦士登</a:t>
                      </a:r>
                      <a:r>
                        <a:rPr lang="en-US" altLang="zh-TW" sz="1600" b="1" dirty="0" smtClean="0">
                          <a:latin typeface="微軟正黑體" pitchFamily="34" charset="-120"/>
                          <a:ea typeface="微軟正黑體" pitchFamily="34" charset="-120"/>
                        </a:rPr>
                        <a:t>(536)</a:t>
                      </a:r>
                      <a:endParaRPr lang="zh-TW" altLang="en-US" sz="1600" b="1" dirty="0">
                        <a:latin typeface="微軟正黑體" pitchFamily="34" charset="-120"/>
                        <a:ea typeface="微軟正黑體" pitchFamily="34" charset="-120"/>
                      </a:endParaRPr>
                    </a:p>
                  </a:txBody>
                  <a:tcPr/>
                </a:tc>
              </a:tr>
              <a:tr h="381000">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7.</a:t>
                      </a:r>
                      <a:r>
                        <a:rPr lang="zh-TW" altLang="en-US" sz="1600" b="1" dirty="0" smtClean="0">
                          <a:latin typeface="微軟正黑體" pitchFamily="34" charset="-120"/>
                          <a:ea typeface="微軟正黑體" pitchFamily="34" charset="-120"/>
                        </a:rPr>
                        <a:t>英國 </a:t>
                      </a:r>
                      <a:r>
                        <a:rPr lang="en-US" altLang="zh-TW" sz="1600" b="1" dirty="0" smtClean="0">
                          <a:latin typeface="微軟正黑體" pitchFamily="34" charset="-120"/>
                          <a:ea typeface="微軟正黑體" pitchFamily="34" charset="-120"/>
                        </a:rPr>
                        <a:t>(529)</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8.</a:t>
                      </a:r>
                      <a:r>
                        <a:rPr lang="zh-TW" altLang="en-US" sz="1600" b="1" dirty="0" smtClean="0">
                          <a:latin typeface="微軟正黑體" pitchFamily="34" charset="-120"/>
                          <a:ea typeface="微軟正黑體" pitchFamily="34" charset="-120"/>
                        </a:rPr>
                        <a:t>比利時 </a:t>
                      </a:r>
                      <a:r>
                        <a:rPr lang="en-US" altLang="zh-TW" sz="1600" b="1" dirty="0" smtClean="0">
                          <a:latin typeface="微軟正黑體" pitchFamily="34" charset="-120"/>
                          <a:ea typeface="微軟正黑體" pitchFamily="34" charset="-120"/>
                        </a:rPr>
                        <a:t>(529)</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8.</a:t>
                      </a:r>
                      <a:r>
                        <a:rPr lang="zh-TW" altLang="en-US" sz="1600" b="1" dirty="0" smtClean="0">
                          <a:latin typeface="微軟正黑體" pitchFamily="34" charset="-120"/>
                          <a:ea typeface="微軟正黑體" pitchFamily="34" charset="-120"/>
                        </a:rPr>
                        <a:t>澳門 </a:t>
                      </a:r>
                      <a:r>
                        <a:rPr lang="en-US" altLang="zh-TW" sz="1600" b="1" dirty="0" smtClean="0">
                          <a:latin typeface="微軟正黑體" pitchFamily="34" charset="-120"/>
                          <a:ea typeface="微軟正黑體" pitchFamily="34" charset="-120"/>
                        </a:rPr>
                        <a:t>(525)</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8.</a:t>
                      </a:r>
                      <a:r>
                        <a:rPr lang="zh-TW" altLang="en-US" sz="1600" b="1" dirty="0" smtClean="0">
                          <a:latin typeface="微軟正黑體" pitchFamily="34" charset="-120"/>
                          <a:ea typeface="微軟正黑體" pitchFamily="34" charset="-120"/>
                        </a:rPr>
                        <a:t>瑞士</a:t>
                      </a:r>
                      <a:r>
                        <a:rPr lang="en-US" altLang="zh-TW" sz="1600" b="1" dirty="0" smtClean="0">
                          <a:latin typeface="微軟正黑體" pitchFamily="34" charset="-120"/>
                          <a:ea typeface="微軟正黑體" pitchFamily="34" charset="-120"/>
                        </a:rPr>
                        <a:t>(534)</a:t>
                      </a:r>
                      <a:endParaRPr lang="zh-TW" altLang="en-US" sz="1600" b="1" dirty="0">
                        <a:latin typeface="微軟正黑體" pitchFamily="34" charset="-120"/>
                        <a:ea typeface="微軟正黑體" pitchFamily="34" charset="-120"/>
                      </a:endParaRPr>
                    </a:p>
                  </a:txBody>
                  <a:tcPr/>
                </a:tc>
              </a:tr>
              <a:tr h="381000">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9.</a:t>
                      </a:r>
                      <a:r>
                        <a:rPr lang="zh-TW" altLang="en-US" sz="1600" b="1" dirty="0" smtClean="0">
                          <a:latin typeface="微軟正黑體" pitchFamily="34" charset="-120"/>
                          <a:ea typeface="微軟正黑體" pitchFamily="34" charset="-120"/>
                        </a:rPr>
                        <a:t>比利時 </a:t>
                      </a:r>
                      <a:r>
                        <a:rPr lang="en-US" altLang="zh-TW" sz="1600" b="1" dirty="0" smtClean="0">
                          <a:latin typeface="微軟正黑體" pitchFamily="34" charset="-120"/>
                          <a:ea typeface="微軟正黑體" pitchFamily="34" charset="-120"/>
                        </a:rPr>
                        <a:t>(520)</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9.</a:t>
                      </a:r>
                      <a:r>
                        <a:rPr lang="zh-TW" altLang="en-US" sz="1600" b="1" dirty="0" smtClean="0">
                          <a:latin typeface="微軟正黑體" pitchFamily="34" charset="-120"/>
                          <a:ea typeface="微軟正黑體" pitchFamily="34" charset="-120"/>
                        </a:rPr>
                        <a:t>澳門 </a:t>
                      </a:r>
                      <a:r>
                        <a:rPr lang="en-US" altLang="zh-TW" sz="1600" b="1" dirty="0" smtClean="0">
                          <a:latin typeface="微軟正黑體" pitchFamily="34" charset="-120"/>
                          <a:ea typeface="微軟正黑體" pitchFamily="34" charset="-120"/>
                        </a:rPr>
                        <a:t>(527)</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8.</a:t>
                      </a:r>
                      <a:r>
                        <a:rPr lang="zh-TW" altLang="en-US" sz="1600" b="1" dirty="0" smtClean="0">
                          <a:latin typeface="微軟正黑體" pitchFamily="34" charset="-120"/>
                          <a:ea typeface="微軟正黑體" pitchFamily="34" charset="-120"/>
                        </a:rPr>
                        <a:t>列支敦士登 </a:t>
                      </a:r>
                      <a:r>
                        <a:rPr lang="en-US" altLang="zh-TW" sz="1600" b="1" dirty="0" smtClean="0">
                          <a:latin typeface="微軟正黑體" pitchFamily="34" charset="-120"/>
                          <a:ea typeface="微軟正黑體" pitchFamily="34" charset="-120"/>
                        </a:rPr>
                        <a:t>(525)</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9.</a:t>
                      </a:r>
                      <a:r>
                        <a:rPr lang="zh-TW" altLang="en-US" sz="1600" b="1" dirty="0" smtClean="0">
                          <a:latin typeface="微軟正黑體" pitchFamily="34" charset="-120"/>
                          <a:ea typeface="微軟正黑體" pitchFamily="34" charset="-120"/>
                        </a:rPr>
                        <a:t>日本</a:t>
                      </a:r>
                      <a:r>
                        <a:rPr lang="en-US" altLang="zh-TW" sz="1600" b="1" dirty="0" smtClean="0">
                          <a:latin typeface="微軟正黑體" pitchFamily="34" charset="-120"/>
                          <a:ea typeface="微軟正黑體" pitchFamily="34" charset="-120"/>
                        </a:rPr>
                        <a:t>(529)</a:t>
                      </a:r>
                      <a:endParaRPr lang="zh-TW" altLang="en-US" sz="1600" b="1" dirty="0">
                        <a:latin typeface="微軟正黑體" pitchFamily="34" charset="-120"/>
                        <a:ea typeface="微軟正黑體" pitchFamily="34" charset="-120"/>
                      </a:endParaRPr>
                    </a:p>
                  </a:txBody>
                  <a:tcPr/>
                </a:tc>
              </a:tr>
              <a:tr h="381000">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10.</a:t>
                      </a:r>
                      <a:r>
                        <a:rPr lang="zh-TW" altLang="en-US" sz="1600" b="1" dirty="0" smtClean="0">
                          <a:latin typeface="微軟正黑體" pitchFamily="34" charset="-120"/>
                          <a:ea typeface="微軟正黑體" pitchFamily="34" charset="-120"/>
                        </a:rPr>
                        <a:t>法國 </a:t>
                      </a:r>
                      <a:r>
                        <a:rPr lang="en-US" altLang="zh-TW" sz="1600" b="1" dirty="0" smtClean="0">
                          <a:latin typeface="微軟正黑體" pitchFamily="34" charset="-120"/>
                          <a:ea typeface="微軟正黑體" pitchFamily="34" charset="-120"/>
                        </a:rPr>
                        <a:t>(517)</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9.</a:t>
                      </a:r>
                      <a:r>
                        <a:rPr lang="zh-TW" altLang="en-US" sz="1600" b="1" dirty="0" smtClean="0">
                          <a:latin typeface="微軟正黑體" pitchFamily="34" charset="-120"/>
                          <a:ea typeface="微軟正黑體" pitchFamily="34" charset="-120"/>
                        </a:rPr>
                        <a:t>瑞士 </a:t>
                      </a:r>
                      <a:r>
                        <a:rPr lang="en-US" altLang="zh-TW" sz="1600" b="1" dirty="0" smtClean="0">
                          <a:latin typeface="微軟正黑體" pitchFamily="34" charset="-120"/>
                          <a:ea typeface="微軟正黑體" pitchFamily="34" charset="-120"/>
                        </a:rPr>
                        <a:t>(527)</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10</a:t>
                      </a:r>
                      <a:r>
                        <a:rPr lang="zh-TW" altLang="en-US" sz="1600" b="1" dirty="0" smtClean="0">
                          <a:latin typeface="微軟正黑體" pitchFamily="34" charset="-120"/>
                          <a:ea typeface="微軟正黑體" pitchFamily="34" charset="-120"/>
                        </a:rPr>
                        <a:t>日本 </a:t>
                      </a:r>
                      <a:r>
                        <a:rPr lang="en-US" altLang="zh-TW" sz="1600" b="1" dirty="0" smtClean="0">
                          <a:latin typeface="微軟正黑體" pitchFamily="34" charset="-120"/>
                          <a:ea typeface="微軟正黑體" pitchFamily="34" charset="-120"/>
                        </a:rPr>
                        <a:t>(523)</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10.</a:t>
                      </a:r>
                      <a:r>
                        <a:rPr lang="zh-TW" altLang="en-US" sz="1600" b="1" dirty="0" smtClean="0">
                          <a:latin typeface="微軟正黑體" pitchFamily="34" charset="-120"/>
                          <a:ea typeface="微軟正黑體" pitchFamily="34" charset="-120"/>
                        </a:rPr>
                        <a:t>加拿大</a:t>
                      </a:r>
                      <a:r>
                        <a:rPr lang="en-US" altLang="zh-TW" sz="1600" b="1" dirty="0" smtClean="0">
                          <a:latin typeface="微軟正黑體" pitchFamily="34" charset="-120"/>
                          <a:ea typeface="微軟正黑體" pitchFamily="34" charset="-120"/>
                        </a:rPr>
                        <a:t>(527)</a:t>
                      </a:r>
                      <a:endParaRPr lang="zh-TW" altLang="en-US" sz="1600" b="1" dirty="0">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標題 1"/>
          <p:cNvSpPr>
            <a:spLocks noGrp="1"/>
          </p:cNvSpPr>
          <p:nvPr>
            <p:ph type="title"/>
          </p:nvPr>
        </p:nvSpPr>
        <p:spPr>
          <a:xfrm>
            <a:off x="357188" y="981075"/>
            <a:ext cx="8229600" cy="1079500"/>
          </a:xfrm>
        </p:spPr>
        <p:txBody>
          <a:bodyPr/>
          <a:lstStyle/>
          <a:p>
            <a:pPr eaLnBrk="1" hangingPunct="1"/>
            <a:r>
              <a:rPr lang="zh-TW" sz="3600" smtClean="0"/>
              <a:t>臺灣學生數學素養表現</a:t>
            </a:r>
          </a:p>
        </p:txBody>
      </p:sp>
      <p:sp>
        <p:nvSpPr>
          <p:cNvPr id="87043" name="內容版面配置區 2"/>
          <p:cNvSpPr>
            <a:spLocks noGrp="1"/>
          </p:cNvSpPr>
          <p:nvPr>
            <p:ph idx="1"/>
          </p:nvPr>
        </p:nvSpPr>
        <p:spPr>
          <a:xfrm>
            <a:off x="357188" y="1989138"/>
            <a:ext cx="8229600" cy="4464050"/>
          </a:xfrm>
        </p:spPr>
        <p:txBody>
          <a:bodyPr/>
          <a:lstStyle/>
          <a:p>
            <a:pPr eaLnBrk="1" hangingPunct="1">
              <a:lnSpc>
                <a:spcPct val="110000"/>
              </a:lnSpc>
            </a:pPr>
            <a:r>
              <a:rPr lang="en-US" altLang="zh-TW" sz="2800" dirty="0" smtClean="0"/>
              <a:t>2009</a:t>
            </a:r>
            <a:r>
              <a:rPr lang="zh-TW" altLang="en-US" sz="2800" dirty="0" smtClean="0"/>
              <a:t>東亞國家學生數學素養表現優異。</a:t>
            </a:r>
            <a:endParaRPr lang="en-US" altLang="zh-TW" sz="2800" dirty="0" smtClean="0"/>
          </a:p>
          <a:p>
            <a:pPr eaLnBrk="1" hangingPunct="1">
              <a:lnSpc>
                <a:spcPct val="110000"/>
              </a:lnSpc>
            </a:pPr>
            <a:r>
              <a:rPr lang="zh-TW" altLang="en-US" sz="2800" dirty="0" smtClean="0"/>
              <a:t>數學量尺以</a:t>
            </a:r>
            <a:r>
              <a:rPr lang="en-US" sz="2800" dirty="0" smtClean="0"/>
              <a:t> </a:t>
            </a:r>
            <a:r>
              <a:rPr lang="en-US" altLang="zh-TW" sz="2800" dirty="0" smtClean="0"/>
              <a:t>2003</a:t>
            </a:r>
            <a:r>
              <a:rPr lang="zh-TW" altLang="en-US" sz="2800" dirty="0" smtClean="0"/>
              <a:t>為基準，</a:t>
            </a:r>
            <a:r>
              <a:rPr lang="zh-TW" altLang="en-US" sz="2800" dirty="0" smtClean="0">
                <a:solidFill>
                  <a:srgbClr val="FF0000"/>
                </a:solidFill>
              </a:rPr>
              <a:t>臺灣</a:t>
            </a:r>
            <a:r>
              <a:rPr lang="en-US" sz="2800" dirty="0" smtClean="0">
                <a:solidFill>
                  <a:srgbClr val="FF0000"/>
                </a:solidFill>
              </a:rPr>
              <a:t> </a:t>
            </a:r>
            <a:r>
              <a:rPr lang="en-US" altLang="zh-TW" sz="2800" dirty="0" smtClean="0">
                <a:solidFill>
                  <a:srgbClr val="FF0000"/>
                </a:solidFill>
              </a:rPr>
              <a:t>2006(</a:t>
            </a:r>
            <a:r>
              <a:rPr lang="zh-TW" altLang="en-US" sz="2800" dirty="0" smtClean="0">
                <a:solidFill>
                  <a:srgbClr val="FF0000"/>
                </a:solidFill>
              </a:rPr>
              <a:t>平均</a:t>
            </a:r>
            <a:r>
              <a:rPr lang="en-US" altLang="zh-TW" sz="2800" dirty="0" smtClean="0">
                <a:solidFill>
                  <a:srgbClr val="FF0000"/>
                </a:solidFill>
              </a:rPr>
              <a:t>549</a:t>
            </a:r>
            <a:r>
              <a:rPr lang="zh-TW" altLang="en-US" sz="2800" dirty="0" smtClean="0">
                <a:solidFill>
                  <a:srgbClr val="FF0000"/>
                </a:solidFill>
              </a:rPr>
              <a:t>分</a:t>
            </a:r>
            <a:r>
              <a:rPr lang="en-US" altLang="zh-TW" sz="2800" dirty="0" smtClean="0">
                <a:solidFill>
                  <a:srgbClr val="FF0000"/>
                </a:solidFill>
              </a:rPr>
              <a:t>)</a:t>
            </a:r>
            <a:r>
              <a:rPr lang="zh-TW" altLang="en-US" sz="2800" dirty="0" smtClean="0">
                <a:solidFill>
                  <a:srgbClr val="FF0000"/>
                </a:solidFill>
              </a:rPr>
              <a:t>，與芬蘭、香港、韓國等三個國家並列世界第一。</a:t>
            </a:r>
            <a:endParaRPr lang="en-US" altLang="zh-TW" sz="2800" dirty="0" smtClean="0">
              <a:solidFill>
                <a:srgbClr val="FF0000"/>
              </a:solidFill>
            </a:endParaRPr>
          </a:p>
          <a:p>
            <a:pPr eaLnBrk="1" hangingPunct="1">
              <a:lnSpc>
                <a:spcPct val="110000"/>
              </a:lnSpc>
            </a:pPr>
            <a:r>
              <a:rPr lang="en-US" altLang="zh-TW" sz="2800" dirty="0" smtClean="0"/>
              <a:t>2009</a:t>
            </a:r>
            <a:r>
              <a:rPr lang="zh-TW" altLang="en-US" sz="2800" dirty="0" smtClean="0"/>
              <a:t>參與國由</a:t>
            </a:r>
            <a:r>
              <a:rPr lang="en-US" altLang="zh-TW" sz="2800" dirty="0" smtClean="0"/>
              <a:t>56</a:t>
            </a:r>
            <a:r>
              <a:rPr lang="zh-TW" altLang="en-US" sz="2800" dirty="0" smtClean="0"/>
              <a:t>增至</a:t>
            </a:r>
            <a:r>
              <a:rPr lang="en-US" altLang="zh-TW" sz="2800" dirty="0" smtClean="0">
                <a:solidFill>
                  <a:srgbClr val="7030A0"/>
                </a:solidFill>
              </a:rPr>
              <a:t>68</a:t>
            </a:r>
            <a:r>
              <a:rPr lang="zh-TW" altLang="en-US" sz="2800" dirty="0" smtClean="0"/>
              <a:t>，臺灣</a:t>
            </a:r>
            <a:r>
              <a:rPr lang="en-US" altLang="zh-TW" sz="2800" dirty="0" smtClean="0"/>
              <a:t>(</a:t>
            </a:r>
            <a:r>
              <a:rPr lang="zh-TW" altLang="en-US" sz="2800" dirty="0" smtClean="0"/>
              <a:t>平均</a:t>
            </a:r>
            <a:r>
              <a:rPr lang="en-US" altLang="zh-TW" sz="2800" dirty="0" smtClean="0"/>
              <a:t>543</a:t>
            </a:r>
            <a:r>
              <a:rPr lang="zh-TW" altLang="en-US" sz="2800" dirty="0" smtClean="0"/>
              <a:t>分</a:t>
            </a:r>
            <a:r>
              <a:rPr lang="en-US" altLang="zh-TW" sz="2800" dirty="0" smtClean="0"/>
              <a:t>)</a:t>
            </a:r>
            <a:r>
              <a:rPr lang="zh-TW" altLang="en-US" sz="2800" dirty="0" smtClean="0"/>
              <a:t>相較</a:t>
            </a:r>
            <a:r>
              <a:rPr lang="en-US" altLang="zh-TW" sz="2800" dirty="0" smtClean="0"/>
              <a:t>2006</a:t>
            </a:r>
            <a:r>
              <a:rPr lang="zh-TW" altLang="en-US" sz="2800" dirty="0" smtClean="0"/>
              <a:t>退步</a:t>
            </a:r>
            <a:r>
              <a:rPr lang="en-US" altLang="zh-TW" sz="2800" dirty="0" smtClean="0"/>
              <a:t>6</a:t>
            </a:r>
            <a:r>
              <a:rPr lang="zh-TW" altLang="en-US" sz="2800" dirty="0" smtClean="0"/>
              <a:t>分，排名第五。</a:t>
            </a:r>
            <a:endParaRPr lang="en-US" altLang="zh-TW" sz="2800" dirty="0" smtClean="0"/>
          </a:p>
          <a:p>
            <a:pPr lvl="1" eaLnBrk="1" hangingPunct="1">
              <a:lnSpc>
                <a:spcPct val="110000"/>
              </a:lnSpc>
            </a:pPr>
            <a:r>
              <a:rPr lang="zh-TW" altLang="en-US" dirty="0" smtClean="0"/>
              <a:t>與第四名的韓國的差異未達統計顯著，在兩次</a:t>
            </a:r>
            <a:r>
              <a:rPr lang="en-US" altLang="zh-TW" dirty="0" smtClean="0"/>
              <a:t>PISA</a:t>
            </a:r>
            <a:r>
              <a:rPr lang="zh-TW" altLang="en-US" dirty="0" smtClean="0"/>
              <a:t>數學表現優秀的國家中，</a:t>
            </a:r>
            <a:r>
              <a:rPr lang="zh-TW" altLang="en-US" dirty="0" smtClean="0">
                <a:solidFill>
                  <a:srgbClr val="FF0000"/>
                </a:solidFill>
              </a:rPr>
              <a:t>臺灣學生的個別差異都是最大（</a:t>
            </a:r>
            <a:r>
              <a:rPr lang="en-US" altLang="zh-TW" dirty="0" smtClean="0">
                <a:solidFill>
                  <a:srgbClr val="FF0000"/>
                </a:solidFill>
              </a:rPr>
              <a:t>103</a:t>
            </a:r>
            <a:r>
              <a:rPr lang="zh-TW" altLang="en-US" dirty="0" smtClean="0">
                <a:solidFill>
                  <a:srgbClr val="FF0000"/>
                </a:solidFill>
              </a:rPr>
              <a:t>、</a:t>
            </a:r>
            <a:r>
              <a:rPr lang="en-US" altLang="zh-TW" dirty="0" smtClean="0">
                <a:solidFill>
                  <a:srgbClr val="FF0000"/>
                </a:solidFill>
              </a:rPr>
              <a:t>105</a:t>
            </a:r>
            <a:r>
              <a:rPr lang="zh-TW" altLang="en-US" dirty="0" smtClean="0">
                <a:solidFill>
                  <a:srgbClr val="FF0000"/>
                </a:solidFill>
              </a:rPr>
              <a:t>）</a:t>
            </a:r>
            <a:r>
              <a:rPr lang="zh-TW" altLang="en-US" dirty="0" smtClean="0"/>
              <a:t>。</a:t>
            </a:r>
          </a:p>
          <a:p>
            <a:pPr eaLnBrk="1" hangingPunct="1"/>
            <a:endParaRPr lang="zh-TW" altLang="en-US" dirty="0"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標題 1"/>
          <p:cNvSpPr>
            <a:spLocks noGrp="1"/>
          </p:cNvSpPr>
          <p:nvPr>
            <p:ph type="title"/>
          </p:nvPr>
        </p:nvSpPr>
        <p:spPr>
          <a:xfrm>
            <a:off x="179388" y="1052513"/>
            <a:ext cx="8229600" cy="360362"/>
          </a:xfrm>
        </p:spPr>
        <p:txBody>
          <a:bodyPr/>
          <a:lstStyle/>
          <a:p>
            <a:pPr eaLnBrk="1" hangingPunct="1"/>
            <a:r>
              <a:rPr lang="zh-TW" altLang="en-US" sz="3600" smtClean="0"/>
              <a:t>不同</a:t>
            </a:r>
            <a:r>
              <a:rPr lang="zh-TW" sz="3600" smtClean="0"/>
              <a:t>數學素養水準</a:t>
            </a:r>
            <a:r>
              <a:rPr lang="zh-TW" altLang="en-US" sz="3600" smtClean="0"/>
              <a:t>人數比例對照</a:t>
            </a:r>
            <a:endParaRPr lang="zh-TW" sz="3600" smtClean="0"/>
          </a:p>
        </p:txBody>
      </p:sp>
      <p:sp>
        <p:nvSpPr>
          <p:cNvPr id="91139" name="投影片編號版面配置區 5"/>
          <p:cNvSpPr>
            <a:spLocks noGrp="1"/>
          </p:cNvSpPr>
          <p:nvPr>
            <p:ph type="sldNum" sz="quarter" idx="12"/>
          </p:nvPr>
        </p:nvSpPr>
        <p:spPr>
          <a:noFill/>
        </p:spPr>
        <p:txBody>
          <a:bodyPr/>
          <a:lstStyle/>
          <a:p>
            <a:fld id="{A3BFAEFF-1CC0-4E1C-BF8B-D94908EB4197}" type="slidenum">
              <a:rPr lang="zh-TW" altLang="en-US" smtClean="0"/>
              <a:pPr/>
              <a:t>126</a:t>
            </a:fld>
            <a:endParaRPr lang="zh-TW" altLang="en-US" smtClean="0"/>
          </a:p>
        </p:txBody>
      </p:sp>
      <p:graphicFrame>
        <p:nvGraphicFramePr>
          <p:cNvPr id="4" name="Chart 1"/>
          <p:cNvGraphicFramePr>
            <a:graphicFrameLocks/>
          </p:cNvGraphicFramePr>
          <p:nvPr/>
        </p:nvGraphicFramePr>
        <p:xfrm>
          <a:off x="179512" y="1628800"/>
          <a:ext cx="8712968"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91141" name="文字方塊 4"/>
          <p:cNvSpPr txBox="1">
            <a:spLocks noChangeArrowheads="1"/>
          </p:cNvSpPr>
          <p:nvPr/>
        </p:nvSpPr>
        <p:spPr bwMode="auto">
          <a:xfrm>
            <a:off x="395288" y="5732463"/>
            <a:ext cx="4752975" cy="339725"/>
          </a:xfrm>
          <a:prstGeom prst="rect">
            <a:avLst/>
          </a:prstGeom>
          <a:noFill/>
          <a:ln w="9525">
            <a:noFill/>
            <a:miter lim="800000"/>
            <a:headEnd/>
            <a:tailEnd/>
          </a:ln>
        </p:spPr>
        <p:txBody>
          <a:bodyPr>
            <a:spAutoFit/>
          </a:bodyPr>
          <a:lstStyle/>
          <a:p>
            <a:r>
              <a:rPr lang="zh-TW" altLang="en-US" sz="1600" b="1">
                <a:solidFill>
                  <a:srgbClr val="FF0000"/>
                </a:solidFill>
              </a:rPr>
              <a:t>註：數字顯示為未達水準</a:t>
            </a:r>
            <a:r>
              <a:rPr lang="en-US" altLang="zh-TW" sz="1600" b="1">
                <a:solidFill>
                  <a:srgbClr val="FF0000"/>
                </a:solidFill>
              </a:rPr>
              <a:t>2</a:t>
            </a:r>
            <a:r>
              <a:rPr lang="zh-TW" altLang="en-US" sz="1600" b="1">
                <a:solidFill>
                  <a:srgbClr val="FF0000"/>
                </a:solidFill>
              </a:rPr>
              <a:t>和水準</a:t>
            </a:r>
            <a:r>
              <a:rPr lang="en-US" altLang="zh-TW" sz="1600" b="1">
                <a:solidFill>
                  <a:srgbClr val="FF0000"/>
                </a:solidFill>
              </a:rPr>
              <a:t>5</a:t>
            </a:r>
            <a:r>
              <a:rPr lang="zh-TW" altLang="en-US" sz="1600" b="1">
                <a:solidFill>
                  <a:srgbClr val="FF0000"/>
                </a:solidFill>
              </a:rPr>
              <a:t>以上</a:t>
            </a:r>
          </a:p>
        </p:txBody>
      </p:sp>
      <p:sp>
        <p:nvSpPr>
          <p:cNvPr id="91142" name="矩形 6"/>
          <p:cNvSpPr>
            <a:spLocks noChangeArrowheads="1"/>
          </p:cNvSpPr>
          <p:nvPr/>
        </p:nvSpPr>
        <p:spPr bwMode="auto">
          <a:xfrm>
            <a:off x="468313" y="6211888"/>
            <a:ext cx="6624637" cy="369887"/>
          </a:xfrm>
          <a:prstGeom prst="rect">
            <a:avLst/>
          </a:prstGeom>
          <a:noFill/>
          <a:ln w="9525">
            <a:noFill/>
            <a:miter lim="800000"/>
            <a:headEnd/>
            <a:tailEnd/>
          </a:ln>
        </p:spPr>
        <p:txBody>
          <a:bodyPr>
            <a:spAutoFit/>
          </a:bodyPr>
          <a:lstStyle/>
          <a:p>
            <a:pPr lvl="1"/>
            <a:r>
              <a:rPr lang="zh-TW" altLang="en-US"/>
              <a:t>臺灣數學低分群（水準</a:t>
            </a:r>
            <a:r>
              <a:rPr lang="en-US" altLang="zh-TW"/>
              <a:t>1</a:t>
            </a:r>
            <a:r>
              <a:rPr lang="zh-TW" altLang="en-US"/>
              <a:t>及未達水準</a:t>
            </a:r>
            <a:r>
              <a:rPr lang="en-US" altLang="zh-TW"/>
              <a:t>1)</a:t>
            </a:r>
            <a:r>
              <a:rPr lang="zh-TW" altLang="en-US"/>
              <a:t>： 學生比例是最高。</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投影片編號版面配置區 3"/>
          <p:cNvSpPr>
            <a:spLocks noGrp="1"/>
          </p:cNvSpPr>
          <p:nvPr>
            <p:ph type="sldNum" sz="quarter" idx="12"/>
          </p:nvPr>
        </p:nvSpPr>
        <p:spPr>
          <a:xfrm>
            <a:off x="457200" y="6356350"/>
            <a:ext cx="2133600" cy="365125"/>
          </a:xfrm>
          <a:noFill/>
        </p:spPr>
        <p:txBody>
          <a:bodyPr/>
          <a:lstStyle/>
          <a:p>
            <a:pPr algn="l"/>
            <a:fld id="{6671AED6-3736-4FAB-91BC-70BA56CE2CF6}" type="slidenum">
              <a:rPr lang="en-US" altLang="zh-TW" smtClean="0"/>
              <a:pPr algn="l"/>
              <a:t>127</a:t>
            </a:fld>
            <a:endParaRPr lang="en-US" altLang="zh-TW" smtClean="0"/>
          </a:p>
        </p:txBody>
      </p:sp>
      <p:sp>
        <p:nvSpPr>
          <p:cNvPr id="5" name="標題 1"/>
          <p:cNvSpPr>
            <a:spLocks noGrp="1"/>
          </p:cNvSpPr>
          <p:nvPr>
            <p:ph type="title"/>
          </p:nvPr>
        </p:nvSpPr>
        <p:spPr>
          <a:xfrm>
            <a:off x="457200" y="990600"/>
            <a:ext cx="8229600" cy="1143000"/>
          </a:xfrm>
        </p:spPr>
        <p:txBody>
          <a:bodyPr/>
          <a:lstStyle/>
          <a:p>
            <a:pPr eaLnBrk="1" hangingPunct="1">
              <a:defRPr/>
            </a:pPr>
            <a:r>
              <a:rPr lang="en-US" altLang="zh-TW" dirty="0" smtClean="0">
                <a:effectLst>
                  <a:outerShdw blurRad="38100" dist="38100" dir="2700000" algn="tl">
                    <a:srgbClr val="C0C0C0"/>
                  </a:outerShdw>
                </a:effectLst>
                <a:cs typeface="Arial" pitchFamily="34" charset="0"/>
              </a:rPr>
              <a:t>PISA</a:t>
            </a:r>
            <a:r>
              <a:rPr lang="zh-TW" altLang="en-US" dirty="0" smtClean="0">
                <a:effectLst>
                  <a:outerShdw blurRad="38100" dist="38100" dir="2700000" algn="tl">
                    <a:srgbClr val="C0C0C0"/>
                  </a:outerShdw>
                </a:effectLst>
                <a:cs typeface="Arial" pitchFamily="34" charset="0"/>
              </a:rPr>
              <a:t> </a:t>
            </a:r>
            <a:r>
              <a:rPr lang="en-US" altLang="zh-TW" dirty="0" smtClean="0">
                <a:effectLst>
                  <a:outerShdw blurRad="38100" dist="38100" dir="2700000" algn="tl">
                    <a:srgbClr val="C0C0C0"/>
                  </a:outerShdw>
                </a:effectLst>
                <a:cs typeface="Arial" pitchFamily="34" charset="0"/>
              </a:rPr>
              <a:t>2012 </a:t>
            </a:r>
            <a:r>
              <a:rPr lang="zh-TW" altLang="en-US" dirty="0" smtClean="0">
                <a:effectLst>
                  <a:outerShdw blurRad="38100" dist="38100" dir="2700000" algn="tl">
                    <a:srgbClr val="C0C0C0"/>
                  </a:outerShdw>
                </a:effectLst>
              </a:rPr>
              <a:t>評量核心</a:t>
            </a:r>
          </a:p>
        </p:txBody>
      </p:sp>
      <p:graphicFrame>
        <p:nvGraphicFramePr>
          <p:cNvPr id="6" name="다이어그램 3"/>
          <p:cNvGraphicFramePr>
            <a:graphicFrameLocks noGrp="1"/>
          </p:cNvGraphicFramePr>
          <p:nvPr>
            <p:ph idx="1"/>
          </p:nvPr>
        </p:nvGraphicFramePr>
        <p:xfrm>
          <a:off x="2833464" y="2603649"/>
          <a:ext cx="6635080" cy="384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群組 6"/>
          <p:cNvGrpSpPr/>
          <p:nvPr/>
        </p:nvGrpSpPr>
        <p:grpSpPr>
          <a:xfrm>
            <a:off x="1187624" y="2636913"/>
            <a:ext cx="2304256" cy="2304256"/>
            <a:chOff x="313582" y="2296"/>
            <a:chExt cx="2055103" cy="2055103"/>
          </a:xfrm>
          <a:scene3d>
            <a:camera prst="orthographicFront"/>
            <a:lightRig rig="threePt" dir="t">
              <a:rot lat="0" lon="0" rev="7500000"/>
            </a:lightRig>
          </a:scene3d>
        </p:grpSpPr>
        <p:sp>
          <p:nvSpPr>
            <p:cNvPr id="8" name="橢圓 7"/>
            <p:cNvSpPr/>
            <p:nvPr/>
          </p:nvSpPr>
          <p:spPr>
            <a:xfrm>
              <a:off x="313582" y="2296"/>
              <a:ext cx="2055103" cy="2055103"/>
            </a:xfrm>
            <a:prstGeom prst="ellipse">
              <a:avLst/>
            </a:prstGeom>
            <a:solidFill>
              <a:schemeClr val="bg2">
                <a:lumMod val="50000"/>
              </a:schemeClr>
            </a:solid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橢圓 4"/>
            <p:cNvSpPr/>
            <p:nvPr/>
          </p:nvSpPr>
          <p:spPr>
            <a:xfrm>
              <a:off x="742989" y="303259"/>
              <a:ext cx="1453177" cy="1453177"/>
            </a:xfrm>
            <a:prstGeom prst="rect">
              <a:avLst/>
            </a:prstGeom>
            <a:sp3d/>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latinLnBrk="1">
                <a:lnSpc>
                  <a:spcPct val="90000"/>
                </a:lnSpc>
                <a:spcAft>
                  <a:spcPct val="35000"/>
                </a:spcAft>
                <a:defRPr/>
              </a:pPr>
              <a:r>
                <a:rPr lang="zh-TW" altLang="en-US" sz="3000" b="1" dirty="0"/>
                <a:t>問題解決</a:t>
              </a:r>
              <a:r>
                <a:rPr lang="fr-BE" altLang="ko-KR" sz="3000" b="1" dirty="0"/>
                <a:t> </a:t>
              </a:r>
              <a:endParaRPr lang="ko-KR" altLang="en-US" sz="3000" b="1" dirty="0"/>
            </a:p>
          </p:txBody>
        </p:sp>
      </p:grpSp>
      <p:grpSp>
        <p:nvGrpSpPr>
          <p:cNvPr id="3" name="群組 10"/>
          <p:cNvGrpSpPr>
            <a:grpSpLocks/>
          </p:cNvGrpSpPr>
          <p:nvPr/>
        </p:nvGrpSpPr>
        <p:grpSpPr bwMode="auto">
          <a:xfrm>
            <a:off x="3275857" y="2051374"/>
            <a:ext cx="2028825" cy="1017587"/>
            <a:chOff x="2971800" y="1143000"/>
            <a:chExt cx="2028825" cy="1017588"/>
          </a:xfrm>
          <a:solidFill>
            <a:schemeClr val="accent3">
              <a:lumMod val="50000"/>
            </a:schemeClr>
          </a:solidFill>
        </p:grpSpPr>
        <p:sp>
          <p:nvSpPr>
            <p:cNvPr id="12" name="直角三角形 11"/>
            <p:cNvSpPr/>
            <p:nvPr/>
          </p:nvSpPr>
          <p:spPr>
            <a:xfrm rot="1785040">
              <a:off x="4090988" y="1801813"/>
              <a:ext cx="909637" cy="358775"/>
            </a:xfrm>
            <a:prstGeom prst="rtTriangle">
              <a:avLst/>
            </a:prstGeom>
            <a:solidFill>
              <a:srgbClr val="FFFF0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zh-TW" altLang="en-US"/>
            </a:p>
          </p:txBody>
        </p:sp>
        <p:sp>
          <p:nvSpPr>
            <p:cNvPr id="11" name="圓角矩形圖說文字 10"/>
            <p:cNvSpPr/>
            <p:nvPr/>
          </p:nvSpPr>
          <p:spPr>
            <a:xfrm>
              <a:off x="2971800" y="1143000"/>
              <a:ext cx="1752600" cy="762001"/>
            </a:xfrm>
            <a:prstGeom prst="wedgeRoundRectCallout">
              <a:avLst>
                <a:gd name="adj1" fmla="val -52002"/>
                <a:gd name="adj2" fmla="val 93409"/>
                <a:gd name="adj3" fmla="val 16667"/>
              </a:avLst>
            </a:prstGeom>
            <a:solidFill>
              <a:srgbClr val="FFFF0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zh-TW" altLang="en-US" sz="2400" b="1" dirty="0">
                  <a:ln>
                    <a:solidFill>
                      <a:srgbClr val="C00000"/>
                    </a:solidFill>
                  </a:ln>
                  <a:solidFill>
                    <a:schemeClr val="tx1"/>
                  </a:solidFill>
                </a:rPr>
                <a:t>評量核心</a:t>
              </a:r>
            </a:p>
          </p:txBody>
        </p:sp>
      </p:gr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4213" y="260350"/>
            <a:ext cx="7772400" cy="1295400"/>
          </a:xfrm>
        </p:spPr>
        <p:txBody>
          <a:bodyPr/>
          <a:lstStyle/>
          <a:p>
            <a:pPr algn="l"/>
            <a:r>
              <a:rPr lang="en-US" altLang="zh-TW" sz="3200" b="1" dirty="0" smtClean="0"/>
              <a:t>TASA</a:t>
            </a:r>
            <a:r>
              <a:rPr lang="zh-TW" altLang="en-US" sz="3200" b="1" dirty="0" smtClean="0"/>
              <a:t>、</a:t>
            </a:r>
            <a:r>
              <a:rPr lang="en-US" altLang="zh-TW" sz="3200" b="1" dirty="0" smtClean="0"/>
              <a:t>TIMSS</a:t>
            </a:r>
            <a:r>
              <a:rPr lang="zh-TW" altLang="en-US" sz="3200" b="1" dirty="0" smtClean="0"/>
              <a:t>、</a:t>
            </a:r>
            <a:r>
              <a:rPr lang="en-US" altLang="zh-TW" sz="3200" b="1" dirty="0" smtClean="0"/>
              <a:t>PISA</a:t>
            </a:r>
            <a:r>
              <a:rPr lang="zh-TW" altLang="en-US" sz="3200" b="1" dirty="0" smtClean="0"/>
              <a:t>題庫</a:t>
            </a:r>
            <a:r>
              <a:rPr lang="zh-TW" altLang="en-US" sz="3200" b="1" dirty="0"/>
              <a:t>資訊的應用建議</a:t>
            </a:r>
          </a:p>
        </p:txBody>
      </p:sp>
      <p:sp>
        <p:nvSpPr>
          <p:cNvPr id="33795" name="Rectangle 3"/>
          <p:cNvSpPr>
            <a:spLocks noGrp="1" noChangeArrowheads="1"/>
          </p:cNvSpPr>
          <p:nvPr>
            <p:ph type="body" idx="1"/>
          </p:nvPr>
        </p:nvSpPr>
        <p:spPr/>
        <p:txBody>
          <a:bodyPr/>
          <a:lstStyle/>
          <a:p>
            <a:r>
              <a:rPr lang="zh-TW" altLang="en-US" sz="2800" dirty="0">
                <a:ea typeface="標楷體" pitchFamily="65" charset="-120"/>
              </a:rPr>
              <a:t>針對評量內涵或形式成功的創意，進行仿作和轉化。</a:t>
            </a:r>
          </a:p>
          <a:p>
            <a:r>
              <a:rPr lang="zh-TW" altLang="en-US" sz="2800" dirty="0">
                <a:ea typeface="標楷體" pitchFamily="65" charset="-120"/>
              </a:rPr>
              <a:t>熟讀學生成就水準、試題複雜度水準和量尺化試題圖中的評量內涵敘述，以利本土化能力指標依據評量內涵描述的國際接軌。</a:t>
            </a:r>
          </a:p>
          <a:p>
            <a:r>
              <a:rPr lang="zh-TW" altLang="en-US" sz="2800" dirty="0">
                <a:ea typeface="標楷體" pitchFamily="65" charset="-120"/>
              </a:rPr>
              <a:t>研讀並內化試題的統計參數，以利難度水準和來源的掌握。</a:t>
            </a:r>
          </a:p>
          <a:p>
            <a:endParaRPr lang="zh-TW" altLang="en-US" sz="2000" b="1" dirty="0">
              <a:ea typeface="標楷體" pitchFamily="65" charset="-12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8" name="Picture 2"/>
          <p:cNvPicPr>
            <a:picLocks noChangeAspect="1" noChangeArrowheads="1"/>
          </p:cNvPicPr>
          <p:nvPr/>
        </p:nvPicPr>
        <p:blipFill>
          <a:blip r:embed="rId3" cstate="print"/>
          <a:srcRect l="17295" t="26920" r="13524" b="19870"/>
          <a:stretch>
            <a:fillRect/>
          </a:stretch>
        </p:blipFill>
        <p:spPr bwMode="auto">
          <a:xfrm>
            <a:off x="357158" y="1071546"/>
            <a:ext cx="8458936" cy="4300868"/>
          </a:xfrm>
          <a:prstGeom prst="rect">
            <a:avLst/>
          </a:prstGeom>
          <a:noFill/>
          <a:ln w="9525">
            <a:noFill/>
            <a:miter lim="800000"/>
            <a:headEnd/>
            <a:tailEnd/>
          </a:ln>
          <a:effectLst/>
        </p:spPr>
      </p:pic>
      <p:pic>
        <p:nvPicPr>
          <p:cNvPr id="306179" name="Picture 3"/>
          <p:cNvPicPr>
            <a:picLocks noChangeAspect="1" noChangeArrowheads="1"/>
          </p:cNvPicPr>
          <p:nvPr/>
        </p:nvPicPr>
        <p:blipFill>
          <a:blip r:embed="rId4" cstate="print"/>
          <a:srcRect/>
          <a:stretch>
            <a:fillRect/>
          </a:stretch>
        </p:blipFill>
        <p:spPr bwMode="auto">
          <a:xfrm>
            <a:off x="2500298" y="5572140"/>
            <a:ext cx="5038725" cy="91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67544" y="764704"/>
            <a:ext cx="8195963" cy="5760640"/>
          </a:xfrm>
          <a:prstGeom prst="rect">
            <a:avLst/>
          </a:prstGeom>
          <a:noFill/>
          <a:ln w="9525">
            <a:noFill/>
            <a:miter lim="800000"/>
            <a:headEnd/>
            <a:tailEnd/>
          </a:ln>
        </p:spPr>
      </p:pic>
      <p:sp>
        <p:nvSpPr>
          <p:cNvPr id="3" name="標題 2"/>
          <p:cNvSpPr>
            <a:spLocks noGrp="1"/>
          </p:cNvSpPr>
          <p:nvPr>
            <p:ph type="title"/>
          </p:nvPr>
        </p:nvSpPr>
        <p:spPr>
          <a:xfrm>
            <a:off x="457200" y="274638"/>
            <a:ext cx="8229600" cy="850106"/>
          </a:xfrm>
        </p:spPr>
        <p:txBody>
          <a:bodyPr/>
          <a:lstStyle/>
          <a:p>
            <a:r>
              <a:rPr lang="en-US" altLang="zh-TW" dirty="0" smtClean="0"/>
              <a:t>TIMSS 2011</a:t>
            </a:r>
            <a:endParaRPr lang="zh-TW" altLang="en-US" dirty="0"/>
          </a:p>
        </p:txBody>
      </p:sp>
      <p:sp>
        <p:nvSpPr>
          <p:cNvPr id="4" name="文字版面配置區 3"/>
          <p:cNvSpPr>
            <a:spLocks noGrp="1"/>
          </p:cNvSpPr>
          <p:nvPr>
            <p:ph type="body" idx="1"/>
          </p:nvPr>
        </p:nvSpPr>
        <p:spPr/>
        <p:txBody>
          <a:bodyPr/>
          <a:lstStyle/>
          <a:p>
            <a:endParaRPr lang="zh-TW" altLang="en-US" dirty="0"/>
          </a:p>
        </p:txBody>
      </p:sp>
      <p:sp>
        <p:nvSpPr>
          <p:cNvPr id="6" name="文字版面配置區 5"/>
          <p:cNvSpPr>
            <a:spLocks noGrp="1"/>
          </p:cNvSpPr>
          <p:nvPr>
            <p:ph type="body" sz="quarter" idx="3"/>
          </p:nvPr>
        </p:nvSpPr>
        <p:spPr/>
        <p:txBody>
          <a:bodyPr/>
          <a:lstStyle/>
          <a:p>
            <a:endParaRPr lang="zh-TW" alt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251520" y="404664"/>
            <a:ext cx="4267200" cy="476250"/>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4860032" y="332656"/>
            <a:ext cx="2914650" cy="619125"/>
          </a:xfrm>
          <a:prstGeom prst="rect">
            <a:avLst/>
          </a:prstGeom>
          <a:noFill/>
          <a:ln w="9525">
            <a:noFill/>
            <a:miter lim="800000"/>
            <a:headEnd/>
            <a:tailEnd/>
          </a:ln>
        </p:spPr>
      </p:pic>
      <p:grpSp>
        <p:nvGrpSpPr>
          <p:cNvPr id="2" name="群組 6"/>
          <p:cNvGrpSpPr/>
          <p:nvPr/>
        </p:nvGrpSpPr>
        <p:grpSpPr>
          <a:xfrm>
            <a:off x="-9921" y="1469966"/>
            <a:ext cx="9153922" cy="2535098"/>
            <a:chOff x="-9921" y="1469966"/>
            <a:chExt cx="9153922" cy="1205068"/>
          </a:xfrm>
        </p:grpSpPr>
        <p:pic>
          <p:nvPicPr>
            <p:cNvPr id="5125" name="Picture 5"/>
            <p:cNvPicPr>
              <a:picLocks noChangeAspect="1" noChangeArrowheads="1"/>
            </p:cNvPicPr>
            <p:nvPr/>
          </p:nvPicPr>
          <p:blipFill>
            <a:blip r:embed="rId4" cstate="print"/>
            <a:srcRect/>
            <a:stretch>
              <a:fillRect/>
            </a:stretch>
          </p:blipFill>
          <p:spPr bwMode="auto">
            <a:xfrm>
              <a:off x="1" y="1469966"/>
              <a:ext cx="9144000" cy="491903"/>
            </a:xfrm>
            <a:prstGeom prst="rect">
              <a:avLst/>
            </a:prstGeom>
            <a:noFill/>
            <a:ln w="9525">
              <a:noFill/>
              <a:miter lim="800000"/>
              <a:headEnd/>
              <a:tailEnd/>
            </a:ln>
          </p:spPr>
        </p:pic>
        <p:pic>
          <p:nvPicPr>
            <p:cNvPr id="5126" name="Picture 6"/>
            <p:cNvPicPr>
              <a:picLocks noChangeAspect="1" noChangeArrowheads="1"/>
            </p:cNvPicPr>
            <p:nvPr/>
          </p:nvPicPr>
          <p:blipFill>
            <a:blip r:embed="rId5" cstate="print"/>
            <a:srcRect/>
            <a:stretch>
              <a:fillRect/>
            </a:stretch>
          </p:blipFill>
          <p:spPr bwMode="auto">
            <a:xfrm>
              <a:off x="-9921" y="1956672"/>
              <a:ext cx="9144000" cy="7183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3" cstate="print"/>
          <a:srcRect l="9407" t="14649" r="14000" b="7714"/>
          <a:stretch>
            <a:fillRect/>
          </a:stretch>
        </p:blipFill>
        <p:spPr bwMode="auto">
          <a:xfrm>
            <a:off x="357158" y="928670"/>
            <a:ext cx="8286808" cy="47225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5580112" y="260648"/>
            <a:ext cx="2809875" cy="638175"/>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179512" y="260648"/>
            <a:ext cx="4276725" cy="457200"/>
          </a:xfrm>
          <a:prstGeom prst="rect">
            <a:avLst/>
          </a:prstGeom>
          <a:noFill/>
          <a:ln w="9525">
            <a:noFill/>
            <a:miter lim="800000"/>
            <a:headEnd/>
            <a:tailEnd/>
          </a:ln>
        </p:spPr>
      </p:pic>
      <p:grpSp>
        <p:nvGrpSpPr>
          <p:cNvPr id="2" name="群組 5"/>
          <p:cNvGrpSpPr/>
          <p:nvPr/>
        </p:nvGrpSpPr>
        <p:grpSpPr>
          <a:xfrm>
            <a:off x="212229" y="836712"/>
            <a:ext cx="8931771" cy="2592288"/>
            <a:chOff x="140221" y="1772816"/>
            <a:chExt cx="8931771" cy="2592288"/>
          </a:xfrm>
        </p:grpSpPr>
        <p:pic>
          <p:nvPicPr>
            <p:cNvPr id="6146" name="Picture 2"/>
            <p:cNvPicPr>
              <a:picLocks noChangeAspect="1" noChangeArrowheads="1"/>
            </p:cNvPicPr>
            <p:nvPr/>
          </p:nvPicPr>
          <p:blipFill>
            <a:blip r:embed="rId4" cstate="print"/>
            <a:srcRect/>
            <a:stretch>
              <a:fillRect/>
            </a:stretch>
          </p:blipFill>
          <p:spPr bwMode="auto">
            <a:xfrm>
              <a:off x="140221" y="2564498"/>
              <a:ext cx="8931771" cy="1800606"/>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2051720" y="1772816"/>
              <a:ext cx="2664296" cy="801241"/>
            </a:xfrm>
            <a:prstGeom prst="rect">
              <a:avLst/>
            </a:prstGeom>
            <a:noFill/>
            <a:ln w="9525">
              <a:noFill/>
              <a:miter lim="800000"/>
              <a:headEnd/>
              <a:tailEnd/>
            </a:ln>
          </p:spPr>
        </p:pic>
      </p:grpSp>
      <p:pic>
        <p:nvPicPr>
          <p:cNvPr id="6150" name="Picture 6"/>
          <p:cNvPicPr>
            <a:picLocks noChangeAspect="1" noChangeArrowheads="1"/>
          </p:cNvPicPr>
          <p:nvPr/>
        </p:nvPicPr>
        <p:blipFill>
          <a:blip r:embed="rId6" cstate="print"/>
          <a:srcRect/>
          <a:stretch>
            <a:fillRect/>
          </a:stretch>
        </p:blipFill>
        <p:spPr bwMode="auto">
          <a:xfrm>
            <a:off x="2483768" y="3501008"/>
            <a:ext cx="3889251" cy="32305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7" name="Picture 3"/>
          <p:cNvPicPr>
            <a:picLocks noChangeAspect="1" noChangeArrowheads="1"/>
          </p:cNvPicPr>
          <p:nvPr/>
        </p:nvPicPr>
        <p:blipFill>
          <a:blip r:embed="rId3" cstate="print"/>
          <a:srcRect/>
          <a:stretch>
            <a:fillRect/>
          </a:stretch>
        </p:blipFill>
        <p:spPr bwMode="auto">
          <a:xfrm>
            <a:off x="-114300" y="1133475"/>
            <a:ext cx="9258300" cy="5724525"/>
          </a:xfrm>
          <a:prstGeom prst="rect">
            <a:avLst/>
          </a:prstGeom>
          <a:noFill/>
          <a:ln w="9525">
            <a:noFill/>
            <a:miter lim="800000"/>
            <a:headEnd/>
            <a:tailEnd/>
          </a:ln>
        </p:spPr>
      </p:pic>
      <p:sp>
        <p:nvSpPr>
          <p:cNvPr id="2" name="標題 1"/>
          <p:cNvSpPr>
            <a:spLocks noGrp="1"/>
          </p:cNvSpPr>
          <p:nvPr>
            <p:ph type="title"/>
          </p:nvPr>
        </p:nvSpPr>
        <p:spPr/>
        <p:txBody>
          <a:bodyPr/>
          <a:lstStyle/>
          <a:p>
            <a:r>
              <a:rPr lang="en-US" altLang="zh-TW" dirty="0" smtClean="0"/>
              <a:t>PISA 2006</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5" name="矩形 4"/>
          <p:cNvSpPr/>
          <p:nvPr/>
        </p:nvSpPr>
        <p:spPr>
          <a:xfrm>
            <a:off x="1578662" y="3886790"/>
            <a:ext cx="113369" cy="8269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PISA 2009</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124931" name="Picture 3"/>
          <p:cNvPicPr>
            <a:picLocks noChangeAspect="1" noChangeArrowheads="1"/>
          </p:cNvPicPr>
          <p:nvPr/>
        </p:nvPicPr>
        <p:blipFill>
          <a:blip r:embed="rId3" cstate="print"/>
          <a:srcRect b="33794"/>
          <a:stretch>
            <a:fillRect/>
          </a:stretch>
        </p:blipFill>
        <p:spPr bwMode="auto">
          <a:xfrm>
            <a:off x="467544" y="1484784"/>
            <a:ext cx="8224794" cy="4464496"/>
          </a:xfrm>
          <a:prstGeom prst="rect">
            <a:avLst/>
          </a:prstGeom>
          <a:noFill/>
          <a:ln w="9525">
            <a:noFill/>
            <a:miter lim="800000"/>
            <a:headEnd/>
            <a:tailEnd/>
          </a:ln>
        </p:spPr>
      </p:pic>
      <p:sp>
        <p:nvSpPr>
          <p:cNvPr id="6" name="矩形 5"/>
          <p:cNvSpPr/>
          <p:nvPr/>
        </p:nvSpPr>
        <p:spPr>
          <a:xfrm>
            <a:off x="4788024" y="4005064"/>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柯華葳：人，才是未來</a:t>
            </a:r>
            <a:br>
              <a:rPr lang="zh-TW" altLang="en-US" b="1" dirty="0" smtClean="0"/>
            </a:br>
            <a:endParaRPr lang="zh-TW" altLang="en-US" dirty="0"/>
          </a:p>
        </p:txBody>
      </p:sp>
      <p:sp>
        <p:nvSpPr>
          <p:cNvPr id="3" name="內容版面配置區 2"/>
          <p:cNvSpPr>
            <a:spLocks noGrp="1"/>
          </p:cNvSpPr>
          <p:nvPr>
            <p:ph idx="1"/>
          </p:nvPr>
        </p:nvSpPr>
        <p:spPr>
          <a:xfrm>
            <a:off x="714348" y="1214422"/>
            <a:ext cx="7696200" cy="3657600"/>
          </a:xfrm>
        </p:spPr>
        <p:txBody>
          <a:bodyPr/>
          <a:lstStyle/>
          <a:p>
            <a:r>
              <a:rPr lang="zh-TW" altLang="en-US" sz="2400" dirty="0" smtClean="0"/>
              <a:t>去年十一月三十日，天下雜誌教育基金會舉辦「二○一一國際閱讀教育論壇」，邀請英國、日本、中國和本地繪本作家，一起研討閱讀相關議題。</a:t>
            </a:r>
          </a:p>
          <a:p>
            <a:r>
              <a:rPr lang="zh-TW" altLang="en-US" sz="2400" dirty="0" smtClean="0"/>
              <a:t>日本國立教育政策研究所教授有元秀文以「用閱讀為孩子建立和平世界」為題，介紹日本學生參與二○○○、二○○三年</a:t>
            </a:r>
            <a:r>
              <a:rPr lang="en-US" altLang="zh-TW" sz="2400" dirty="0" smtClean="0"/>
              <a:t>PISA</a:t>
            </a:r>
            <a:r>
              <a:rPr lang="zh-TW" altLang="en-US" sz="2400" dirty="0" smtClean="0"/>
              <a:t>（國際學生能力評量計畫）的成績不佳，以致教育界開始思考課程改革。二○○六年起，日本政府每年投入一百億日圓改善課程，主要從三方面著手：一、提升學生回答開放性問題的能力；二、編寫</a:t>
            </a:r>
            <a:r>
              <a:rPr lang="en-US" altLang="zh-TW" sz="2400" dirty="0" smtClean="0"/>
              <a:t>PISA</a:t>
            </a:r>
            <a:r>
              <a:rPr lang="zh-TW" altLang="en-US" sz="2400" dirty="0" smtClean="0"/>
              <a:t>應試科目的教科書；三、改變教學方式。乍聽之下，似乎「考試領導教學」？</a:t>
            </a:r>
          </a:p>
          <a:p>
            <a:endParaRPr lang="zh-TW" altLang="en-US" dirty="0"/>
          </a:p>
        </p:txBody>
      </p:sp>
      <p:sp>
        <p:nvSpPr>
          <p:cNvPr id="4" name="矩形 3"/>
          <p:cNvSpPr/>
          <p:nvPr/>
        </p:nvSpPr>
        <p:spPr>
          <a:xfrm>
            <a:off x="928662" y="5715016"/>
            <a:ext cx="7286676" cy="923330"/>
          </a:xfrm>
          <a:prstGeom prst="rect">
            <a:avLst/>
          </a:prstGeom>
        </p:spPr>
        <p:txBody>
          <a:bodyPr wrap="square">
            <a:spAutoFit/>
          </a:bodyPr>
          <a:lstStyle/>
          <a:p>
            <a:r>
              <a:rPr lang="en-US" altLang="zh-TW" dirty="0" smtClean="0"/>
              <a:t>2012-01</a:t>
            </a:r>
          </a:p>
          <a:p>
            <a:r>
              <a:rPr lang="zh-TW" altLang="en-US" dirty="0" smtClean="0"/>
              <a:t> </a:t>
            </a:r>
            <a:r>
              <a:rPr lang="zh-TW" altLang="en-US" u="sng" dirty="0" smtClean="0">
                <a:hlinkClick r:id="rId3"/>
              </a:rPr>
              <a:t>親子天下雜誌</a:t>
            </a:r>
            <a:r>
              <a:rPr lang="en-US" altLang="zh-TW" dirty="0" smtClean="0">
                <a:hlinkClick r:id="rId3"/>
              </a:rPr>
              <a:t>31</a:t>
            </a:r>
            <a:r>
              <a:rPr lang="zh-TW" altLang="en-US" dirty="0" smtClean="0">
                <a:hlinkClick r:id="rId3"/>
              </a:rPr>
              <a:t>期</a:t>
            </a:r>
            <a:endParaRPr lang="zh-TW" altLang="en-US" dirty="0" smtClean="0"/>
          </a:p>
          <a:p>
            <a:r>
              <a:rPr lang="en-US" dirty="0" smtClean="0">
                <a:hlinkClick r:id="rId4"/>
              </a:rPr>
              <a:t>http://www.parenting.com.tw/article/article.action?id=5029192</a:t>
            </a:r>
            <a:endParaRPr lang="zh-TW" alt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柯華葳：人，才是未來</a:t>
            </a:r>
            <a:br>
              <a:rPr lang="zh-TW" altLang="en-US" b="1" dirty="0" smtClean="0"/>
            </a:br>
            <a:endParaRPr lang="zh-TW" altLang="en-US" dirty="0"/>
          </a:p>
        </p:txBody>
      </p:sp>
      <p:sp>
        <p:nvSpPr>
          <p:cNvPr id="3" name="內容版面配置區 2"/>
          <p:cNvSpPr>
            <a:spLocks noGrp="1"/>
          </p:cNvSpPr>
          <p:nvPr>
            <p:ph idx="1"/>
          </p:nvPr>
        </p:nvSpPr>
        <p:spPr>
          <a:xfrm>
            <a:off x="714348" y="1214422"/>
            <a:ext cx="7696200" cy="3657600"/>
          </a:xfrm>
        </p:spPr>
        <p:txBody>
          <a:bodyPr/>
          <a:lstStyle/>
          <a:p>
            <a:r>
              <a:rPr lang="zh-TW" altLang="en-US" sz="2400" dirty="0" smtClean="0"/>
              <a:t>有元教授繼續說：「這次改革重點看起來是要提升日本學生參加</a:t>
            </a:r>
            <a:r>
              <a:rPr lang="en-US" altLang="zh-TW" sz="2400" dirty="0" smtClean="0"/>
              <a:t>PISA</a:t>
            </a:r>
            <a:r>
              <a:rPr lang="zh-TW" altLang="en-US" sz="2400" dirty="0" smtClean="0"/>
              <a:t>的應試能力，但真正理由是日本文化缺乏批判思考（</a:t>
            </a:r>
            <a:r>
              <a:rPr lang="en-US" altLang="zh-TW" sz="2400" dirty="0" smtClean="0"/>
              <a:t>critical thinking</a:t>
            </a:r>
            <a:r>
              <a:rPr lang="zh-TW" altLang="en-US" sz="2400" dirty="0" smtClean="0"/>
              <a:t>）。」這才是日本進行課程改革的主因。</a:t>
            </a:r>
          </a:p>
          <a:p>
            <a:r>
              <a:rPr lang="zh-TW" altLang="en-US" sz="2400" dirty="0" smtClean="0"/>
              <a:t>我們同樣受到</a:t>
            </a:r>
            <a:r>
              <a:rPr lang="en-US" altLang="zh-TW" sz="2400" dirty="0" smtClean="0"/>
              <a:t>PISA</a:t>
            </a:r>
            <a:r>
              <a:rPr lang="zh-TW" altLang="en-US" sz="2400" dirty="0" smtClean="0"/>
              <a:t>和</a:t>
            </a:r>
            <a:r>
              <a:rPr lang="en-US" altLang="zh-TW" sz="2400" dirty="0" smtClean="0"/>
              <a:t>PIRLS</a:t>
            </a:r>
            <a:r>
              <a:rPr lang="zh-TW" altLang="en-US" sz="2400" dirty="0" smtClean="0"/>
              <a:t>（促進國際閱讀素養研究）測驗結果的影響，教育部也提出因應措施。許多老師的反應一樣是「怎麼可以考試領導教學」？</a:t>
            </a:r>
          </a:p>
          <a:p>
            <a:endParaRPr lang="zh-TW" altLang="en-US" dirty="0"/>
          </a:p>
        </p:txBody>
      </p:sp>
      <p:sp>
        <p:nvSpPr>
          <p:cNvPr id="4" name="矩形 3"/>
          <p:cNvSpPr/>
          <p:nvPr/>
        </p:nvSpPr>
        <p:spPr>
          <a:xfrm>
            <a:off x="1000100" y="5643578"/>
            <a:ext cx="7286676" cy="923330"/>
          </a:xfrm>
          <a:prstGeom prst="rect">
            <a:avLst/>
          </a:prstGeom>
        </p:spPr>
        <p:txBody>
          <a:bodyPr wrap="square">
            <a:spAutoFit/>
          </a:bodyPr>
          <a:lstStyle/>
          <a:p>
            <a:r>
              <a:rPr lang="en-US" altLang="zh-TW" dirty="0" smtClean="0"/>
              <a:t>2012-01</a:t>
            </a:r>
          </a:p>
          <a:p>
            <a:r>
              <a:rPr lang="zh-TW" altLang="en-US" dirty="0" smtClean="0"/>
              <a:t> </a:t>
            </a:r>
            <a:r>
              <a:rPr lang="zh-TW" altLang="en-US" u="sng" dirty="0" smtClean="0">
                <a:hlinkClick r:id="rId3"/>
              </a:rPr>
              <a:t>親子天下雜誌</a:t>
            </a:r>
            <a:r>
              <a:rPr lang="en-US" altLang="zh-TW" dirty="0" smtClean="0">
                <a:hlinkClick r:id="rId3"/>
              </a:rPr>
              <a:t>31</a:t>
            </a:r>
            <a:r>
              <a:rPr lang="zh-TW" altLang="en-US" dirty="0" smtClean="0">
                <a:hlinkClick r:id="rId3"/>
              </a:rPr>
              <a:t>期</a:t>
            </a:r>
            <a:endParaRPr lang="zh-TW" altLang="en-US" dirty="0" smtClean="0"/>
          </a:p>
          <a:p>
            <a:r>
              <a:rPr lang="en-US" dirty="0" smtClean="0">
                <a:hlinkClick r:id="rId4"/>
              </a:rPr>
              <a:t>http://www.parenting.com.tw/article/article.action?id=5029192</a:t>
            </a:r>
            <a:endParaRPr lang="zh-TW" alt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柯華葳：人，才是未來</a:t>
            </a:r>
            <a:br>
              <a:rPr lang="zh-TW" altLang="en-US" b="1" dirty="0" smtClean="0"/>
            </a:br>
            <a:endParaRPr lang="zh-TW" altLang="en-US" dirty="0"/>
          </a:p>
        </p:txBody>
      </p:sp>
      <p:sp>
        <p:nvSpPr>
          <p:cNvPr id="3" name="內容版面配置區 2"/>
          <p:cNvSpPr>
            <a:spLocks noGrp="1"/>
          </p:cNvSpPr>
          <p:nvPr>
            <p:ph idx="1"/>
          </p:nvPr>
        </p:nvSpPr>
        <p:spPr>
          <a:xfrm>
            <a:off x="714348" y="1214422"/>
            <a:ext cx="7696200" cy="3657600"/>
          </a:xfrm>
        </p:spPr>
        <p:txBody>
          <a:bodyPr/>
          <a:lstStyle/>
          <a:p>
            <a:r>
              <a:rPr lang="zh-TW" altLang="en-US" sz="2400" dirty="0" smtClean="0"/>
              <a:t>做為</a:t>
            </a:r>
            <a:r>
              <a:rPr lang="en-US" altLang="zh-TW" sz="2400" dirty="0" smtClean="0"/>
              <a:t>PIRLS</a:t>
            </a:r>
            <a:r>
              <a:rPr lang="zh-TW" altLang="en-US" sz="2400" dirty="0" smtClean="0"/>
              <a:t>計畫的執行者，幾年來，看到許多參與國家，如南非，每次至少要將題目翻譯成十一種語言。不過，學生成績不甚理想，他們參與的目的是什麼？另一方面，新加坡和香港的經驗提醒我，因參與</a:t>
            </a:r>
            <a:r>
              <a:rPr lang="en-US" altLang="zh-TW" sz="2400" dirty="0" smtClean="0"/>
              <a:t>PIRLS</a:t>
            </a:r>
            <a:r>
              <a:rPr lang="zh-TW" altLang="en-US" sz="2400" dirty="0" smtClean="0"/>
              <a:t>而有語文教育或課程改革。不論學生目前成績如何，參與國家似乎都看重</a:t>
            </a:r>
            <a:r>
              <a:rPr lang="en-US" altLang="zh-TW" sz="2400" dirty="0" smtClean="0"/>
              <a:t>PIRLS</a:t>
            </a:r>
            <a:r>
              <a:rPr lang="zh-TW" altLang="en-US" sz="2400" dirty="0" smtClean="0"/>
              <a:t>所提出的閱讀標準和要求，想藉著參與，回頭檢視語文和閱讀課程。</a:t>
            </a:r>
            <a:endParaRPr lang="zh-TW" altLang="en-US" dirty="0"/>
          </a:p>
        </p:txBody>
      </p:sp>
      <p:sp>
        <p:nvSpPr>
          <p:cNvPr id="4" name="矩形 3"/>
          <p:cNvSpPr/>
          <p:nvPr/>
        </p:nvSpPr>
        <p:spPr>
          <a:xfrm>
            <a:off x="1000100" y="5715016"/>
            <a:ext cx="7286676" cy="923330"/>
          </a:xfrm>
          <a:prstGeom prst="rect">
            <a:avLst/>
          </a:prstGeom>
        </p:spPr>
        <p:txBody>
          <a:bodyPr wrap="square">
            <a:spAutoFit/>
          </a:bodyPr>
          <a:lstStyle/>
          <a:p>
            <a:r>
              <a:rPr lang="en-US" altLang="zh-TW" dirty="0" smtClean="0"/>
              <a:t>2012-01</a:t>
            </a:r>
          </a:p>
          <a:p>
            <a:r>
              <a:rPr lang="zh-TW" altLang="en-US" dirty="0" smtClean="0"/>
              <a:t> </a:t>
            </a:r>
            <a:r>
              <a:rPr lang="zh-TW" altLang="en-US" u="sng" dirty="0" smtClean="0">
                <a:hlinkClick r:id="rId3"/>
              </a:rPr>
              <a:t>親子天下雜誌</a:t>
            </a:r>
            <a:r>
              <a:rPr lang="en-US" altLang="zh-TW" dirty="0" smtClean="0">
                <a:hlinkClick r:id="rId3"/>
              </a:rPr>
              <a:t>31</a:t>
            </a:r>
            <a:r>
              <a:rPr lang="zh-TW" altLang="en-US" dirty="0" smtClean="0">
                <a:hlinkClick r:id="rId3"/>
              </a:rPr>
              <a:t>期</a:t>
            </a:r>
            <a:endParaRPr lang="zh-TW" altLang="en-US" dirty="0" smtClean="0"/>
          </a:p>
          <a:p>
            <a:r>
              <a:rPr lang="en-US" dirty="0" smtClean="0">
                <a:hlinkClick r:id="rId4"/>
              </a:rPr>
              <a:t>http://www.parenting.com.tw/article/article.action?id=5029192</a:t>
            </a:r>
            <a:endParaRPr lang="zh-TW" alt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柯華葳：人，才是未來</a:t>
            </a:r>
            <a:br>
              <a:rPr lang="zh-TW" altLang="en-US" b="1" dirty="0" smtClean="0"/>
            </a:br>
            <a:endParaRPr lang="zh-TW" altLang="en-US" dirty="0"/>
          </a:p>
        </p:txBody>
      </p:sp>
      <p:sp>
        <p:nvSpPr>
          <p:cNvPr id="3" name="內容版面配置區 2"/>
          <p:cNvSpPr>
            <a:spLocks noGrp="1"/>
          </p:cNvSpPr>
          <p:nvPr>
            <p:ph idx="1"/>
          </p:nvPr>
        </p:nvSpPr>
        <p:spPr>
          <a:xfrm>
            <a:off x="714348" y="1214422"/>
            <a:ext cx="7696200" cy="3657600"/>
          </a:xfrm>
        </p:spPr>
        <p:txBody>
          <a:bodyPr/>
          <a:lstStyle/>
          <a:p>
            <a:r>
              <a:rPr lang="zh-TW" altLang="en-US" sz="2400" dirty="0" smtClean="0"/>
              <a:t>十二年國教即將上路，回想九年國教實施四十多年，我相信因國民接受了九年教育，對台灣的政治改革、經濟奇蹟和社會安定發揮極大的作用。四十年後，面對全球化、資訊化，台灣要如何因應，並培育什麼樣的未來人才，對十二年國教政策是一大挑戰。去年十一月中，提出多元智慧論的學者迦納（</a:t>
            </a:r>
            <a:r>
              <a:rPr lang="en-US" altLang="zh-TW" sz="2400" dirty="0" smtClean="0"/>
              <a:t>H. Gardner</a:t>
            </a:r>
            <a:r>
              <a:rPr lang="zh-TW" altLang="en-US" sz="2400" dirty="0" smtClean="0"/>
              <a:t>）教授在演講中提到，有人問他：「美國的學校要如何培養學生創造力（</a:t>
            </a:r>
            <a:r>
              <a:rPr lang="en-US" altLang="zh-TW" sz="2400" dirty="0" smtClean="0"/>
              <a:t>creativity</a:t>
            </a:r>
            <a:r>
              <a:rPr lang="zh-TW" altLang="en-US" sz="2400" dirty="0" smtClean="0"/>
              <a:t>）？」迦納教授說，美國學校的問題不在創造力；東亞（</a:t>
            </a:r>
            <a:r>
              <a:rPr lang="en-US" altLang="zh-TW" sz="2400" dirty="0" smtClean="0"/>
              <a:t>East Asia</a:t>
            </a:r>
            <a:r>
              <a:rPr lang="zh-TW" altLang="en-US" sz="2400" dirty="0" smtClean="0"/>
              <a:t>）學校強調標準答案（</a:t>
            </a:r>
            <a:r>
              <a:rPr lang="en-US" altLang="zh-TW" sz="2400" dirty="0" smtClean="0"/>
              <a:t>error free</a:t>
            </a:r>
            <a:r>
              <a:rPr lang="zh-TW" altLang="en-US" sz="2400" dirty="0" smtClean="0"/>
              <a:t>）的學習，才需要培養學生創造力。</a:t>
            </a:r>
            <a:endParaRPr lang="zh-TW" altLang="en-US" dirty="0"/>
          </a:p>
        </p:txBody>
      </p:sp>
      <p:sp>
        <p:nvSpPr>
          <p:cNvPr id="4" name="矩形 3"/>
          <p:cNvSpPr/>
          <p:nvPr/>
        </p:nvSpPr>
        <p:spPr>
          <a:xfrm>
            <a:off x="1071538" y="5715016"/>
            <a:ext cx="7286676" cy="923330"/>
          </a:xfrm>
          <a:prstGeom prst="rect">
            <a:avLst/>
          </a:prstGeom>
        </p:spPr>
        <p:txBody>
          <a:bodyPr wrap="square">
            <a:spAutoFit/>
          </a:bodyPr>
          <a:lstStyle/>
          <a:p>
            <a:r>
              <a:rPr lang="en-US" altLang="zh-TW" dirty="0" smtClean="0"/>
              <a:t>2012-01</a:t>
            </a:r>
          </a:p>
          <a:p>
            <a:r>
              <a:rPr lang="zh-TW" altLang="en-US" dirty="0" smtClean="0"/>
              <a:t> </a:t>
            </a:r>
            <a:r>
              <a:rPr lang="zh-TW" altLang="en-US" u="sng" dirty="0" smtClean="0">
                <a:hlinkClick r:id="rId3"/>
              </a:rPr>
              <a:t>親子天下雜誌</a:t>
            </a:r>
            <a:r>
              <a:rPr lang="en-US" altLang="zh-TW" dirty="0" smtClean="0">
                <a:hlinkClick r:id="rId3"/>
              </a:rPr>
              <a:t>31</a:t>
            </a:r>
            <a:r>
              <a:rPr lang="zh-TW" altLang="en-US" dirty="0" smtClean="0">
                <a:hlinkClick r:id="rId3"/>
              </a:rPr>
              <a:t>期</a:t>
            </a:r>
            <a:endParaRPr lang="zh-TW" altLang="en-US" dirty="0" smtClean="0"/>
          </a:p>
          <a:p>
            <a:r>
              <a:rPr lang="en-US" dirty="0" smtClean="0">
                <a:hlinkClick r:id="rId4"/>
              </a:rPr>
              <a:t>http://www.parenting.com.tw/article/article.action?id=5029192</a:t>
            </a:r>
            <a:endParaRPr lang="zh-TW" alt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柯華葳：人，才是未來</a:t>
            </a:r>
            <a:br>
              <a:rPr lang="zh-TW" altLang="en-US" b="1" dirty="0" smtClean="0"/>
            </a:br>
            <a:endParaRPr lang="zh-TW" altLang="en-US" dirty="0"/>
          </a:p>
        </p:txBody>
      </p:sp>
      <p:sp>
        <p:nvSpPr>
          <p:cNvPr id="3" name="內容版面配置區 2"/>
          <p:cNvSpPr>
            <a:spLocks noGrp="1"/>
          </p:cNvSpPr>
          <p:nvPr>
            <p:ph idx="1"/>
          </p:nvPr>
        </p:nvSpPr>
        <p:spPr>
          <a:xfrm>
            <a:off x="714348" y="1214422"/>
            <a:ext cx="7696200" cy="3657600"/>
          </a:xfrm>
        </p:spPr>
        <p:txBody>
          <a:bodyPr/>
          <a:lstStyle/>
          <a:p>
            <a:r>
              <a:rPr lang="zh-TW" altLang="en-US" sz="2400" dirty="0" smtClean="0"/>
              <a:t>國際趨勢或是國際評比，如試題和成績只是一個引爆點，提供我們不同的角度去觀察教育。如同日本有元教授和美國迦納教授所說，教育重點或改革要針對各個社會的需求。對於「未來人才」，我們是需要一套論述和描述。有了培育人才的目標，課程規劃與改革就有依據。「考試領導教學」聽起來雖像洪水猛獸，至少不會成為不反省和不改變的藉口。</a:t>
            </a:r>
            <a:endParaRPr lang="en-US" altLang="zh-TW" sz="2400" dirty="0" smtClean="0"/>
          </a:p>
          <a:p>
            <a:pPr algn="r"/>
            <a:r>
              <a:rPr lang="zh-TW" altLang="en-US" sz="2400" dirty="0" smtClean="0"/>
              <a:t>（作者為中央大學學習與教學研究所教授）</a:t>
            </a:r>
            <a:endParaRPr lang="zh-TW" altLang="en-US" dirty="0"/>
          </a:p>
        </p:txBody>
      </p:sp>
      <p:sp>
        <p:nvSpPr>
          <p:cNvPr id="4" name="矩形 3"/>
          <p:cNvSpPr/>
          <p:nvPr/>
        </p:nvSpPr>
        <p:spPr>
          <a:xfrm>
            <a:off x="1000100" y="5643578"/>
            <a:ext cx="7286676" cy="923330"/>
          </a:xfrm>
          <a:prstGeom prst="rect">
            <a:avLst/>
          </a:prstGeom>
        </p:spPr>
        <p:txBody>
          <a:bodyPr wrap="square">
            <a:spAutoFit/>
          </a:bodyPr>
          <a:lstStyle/>
          <a:p>
            <a:r>
              <a:rPr lang="en-US" altLang="zh-TW" dirty="0" smtClean="0"/>
              <a:t>2012-01</a:t>
            </a:r>
          </a:p>
          <a:p>
            <a:r>
              <a:rPr lang="zh-TW" altLang="en-US" dirty="0" smtClean="0"/>
              <a:t> </a:t>
            </a:r>
            <a:r>
              <a:rPr lang="zh-TW" altLang="en-US" u="sng" dirty="0" smtClean="0">
                <a:hlinkClick r:id="rId3"/>
              </a:rPr>
              <a:t>親子天下雜誌</a:t>
            </a:r>
            <a:r>
              <a:rPr lang="en-US" altLang="zh-TW" dirty="0" smtClean="0">
                <a:hlinkClick r:id="rId3"/>
              </a:rPr>
              <a:t>31</a:t>
            </a:r>
            <a:r>
              <a:rPr lang="zh-TW" altLang="en-US" dirty="0" smtClean="0">
                <a:hlinkClick r:id="rId3"/>
              </a:rPr>
              <a:t>期</a:t>
            </a:r>
            <a:endParaRPr lang="zh-TW" altLang="en-US" dirty="0" smtClean="0"/>
          </a:p>
          <a:p>
            <a:r>
              <a:rPr lang="en-US" dirty="0" smtClean="0">
                <a:hlinkClick r:id="rId4"/>
              </a:rPr>
              <a:t>http://www.parenting.com.tw/article/article.action?id=5029192</a:t>
            </a:r>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67544" y="332656"/>
            <a:ext cx="8064896" cy="6081572"/>
          </a:xfrm>
          <a:prstGeom prst="rect">
            <a:avLst/>
          </a:prstGeom>
          <a:noFill/>
          <a:ln w="9525">
            <a:noFill/>
            <a:miter lim="800000"/>
            <a:headEnd/>
            <a:tailEnd/>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descr="C:\Documents and Settings\Administrator\Local Settings\Temporary Internet Files\Content.IE5\DJCV97IE\MC900416028[1].wmf"/>
          <p:cNvPicPr>
            <a:picLocks noChangeAspect="1" noChangeArrowheads="1"/>
          </p:cNvPicPr>
          <p:nvPr/>
        </p:nvPicPr>
        <p:blipFill>
          <a:blip r:embed="rId3" cstate="print"/>
          <a:srcRect/>
          <a:stretch>
            <a:fillRect/>
          </a:stretch>
        </p:blipFill>
        <p:spPr bwMode="auto">
          <a:xfrm>
            <a:off x="2987824" y="1844824"/>
            <a:ext cx="3267869" cy="268105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8458" y="694319"/>
            <a:ext cx="4320000" cy="5492458"/>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549366" y="692696"/>
            <a:ext cx="4320000" cy="5536000"/>
          </a:xfrm>
          <a:prstGeom prst="rect">
            <a:avLst/>
          </a:prstGeom>
          <a:noFill/>
          <a:ln w="9525">
            <a:noFill/>
            <a:miter lim="800000"/>
            <a:headEnd/>
            <a:tailEnd/>
          </a:ln>
        </p:spPr>
      </p:pic>
      <p:sp>
        <p:nvSpPr>
          <p:cNvPr id="4" name="矩形 3"/>
          <p:cNvSpPr/>
          <p:nvPr/>
        </p:nvSpPr>
        <p:spPr>
          <a:xfrm>
            <a:off x="179512" y="1700808"/>
            <a:ext cx="4032448"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4716016" y="1700808"/>
            <a:ext cx="40324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4572000" y="692696"/>
            <a:ext cx="4320000" cy="5560000"/>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a:off x="-18458" y="694319"/>
            <a:ext cx="4320000" cy="5492458"/>
          </a:xfrm>
          <a:prstGeom prst="rect">
            <a:avLst/>
          </a:prstGeom>
          <a:noFill/>
          <a:ln w="9525">
            <a:noFill/>
            <a:miter lim="800000"/>
            <a:headEnd/>
            <a:tailEnd/>
          </a:ln>
        </p:spPr>
      </p:pic>
      <p:sp>
        <p:nvSpPr>
          <p:cNvPr id="4" name="矩形 3"/>
          <p:cNvSpPr/>
          <p:nvPr/>
        </p:nvSpPr>
        <p:spPr>
          <a:xfrm>
            <a:off x="179512" y="1700808"/>
            <a:ext cx="4032448"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4716016" y="1700808"/>
            <a:ext cx="4032448"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395536" y="116632"/>
            <a:ext cx="5353050" cy="409575"/>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5724128" y="116632"/>
            <a:ext cx="2895600" cy="657225"/>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107504" y="836712"/>
            <a:ext cx="9224768" cy="5832648"/>
          </a:xfrm>
          <a:prstGeom prst="rect">
            <a:avLst/>
          </a:prstGeom>
          <a:noFill/>
          <a:ln w="9525">
            <a:noFill/>
            <a:miter lim="800000"/>
            <a:headEnd/>
            <a:tailEnd/>
          </a:ln>
        </p:spPr>
      </p:pic>
      <p:sp>
        <p:nvSpPr>
          <p:cNvPr id="5" name="矩形 4"/>
          <p:cNvSpPr/>
          <p:nvPr/>
        </p:nvSpPr>
        <p:spPr>
          <a:xfrm>
            <a:off x="395536" y="2708920"/>
            <a:ext cx="8813778" cy="2675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9" name="群組 8"/>
          <p:cNvGrpSpPr/>
          <p:nvPr/>
        </p:nvGrpSpPr>
        <p:grpSpPr>
          <a:xfrm>
            <a:off x="3707904" y="3933056"/>
            <a:ext cx="4464496" cy="1800200"/>
            <a:chOff x="3707904" y="3933056"/>
            <a:chExt cx="4464496" cy="1800200"/>
          </a:xfrm>
        </p:grpSpPr>
        <p:sp>
          <p:nvSpPr>
            <p:cNvPr id="7" name="圓角矩形 6"/>
            <p:cNvSpPr/>
            <p:nvPr/>
          </p:nvSpPr>
          <p:spPr>
            <a:xfrm>
              <a:off x="3707904" y="3933056"/>
              <a:ext cx="4392488"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707904" y="4365104"/>
              <a:ext cx="4464496" cy="954107"/>
            </a:xfrm>
            <a:prstGeom prst="rect">
              <a:avLst/>
            </a:prstGeom>
            <a:noFill/>
          </p:spPr>
          <p:txBody>
            <a:bodyPr wrap="square" rtlCol="0">
              <a:spAutoFit/>
            </a:bodyPr>
            <a:lstStyle/>
            <a:p>
              <a:r>
                <a:rPr lang="zh-TW" altLang="en-US" sz="2800" dirty="0" smtClean="0"/>
                <a:t>性別</a:t>
              </a:r>
              <a:r>
                <a:rPr lang="zh-TW" altLang="en-US" sz="2800" dirty="0" smtClean="0"/>
                <a:t>差異：女生表現略好，但未達顯著</a:t>
              </a:r>
              <a:endParaRPr lang="zh-TW" alt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251520" y="188640"/>
            <a:ext cx="5476875" cy="45720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5868144" y="116632"/>
            <a:ext cx="2847975" cy="647700"/>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1691680" y="836712"/>
            <a:ext cx="4257675" cy="4581525"/>
          </a:xfrm>
          <a:prstGeom prst="rect">
            <a:avLst/>
          </a:prstGeom>
          <a:noFill/>
          <a:ln w="9525">
            <a:noFill/>
            <a:miter lim="800000"/>
            <a:headEnd/>
            <a:tailEnd/>
          </a:ln>
        </p:spPr>
      </p:pic>
      <p:pic>
        <p:nvPicPr>
          <p:cNvPr id="12293" name="Picture 5"/>
          <p:cNvPicPr>
            <a:picLocks noChangeAspect="1" noChangeArrowheads="1"/>
          </p:cNvPicPr>
          <p:nvPr/>
        </p:nvPicPr>
        <p:blipFill>
          <a:blip r:embed="rId5" cstate="print"/>
          <a:srcRect/>
          <a:stretch>
            <a:fillRect/>
          </a:stretch>
        </p:blipFill>
        <p:spPr bwMode="auto">
          <a:xfrm>
            <a:off x="3635896" y="5805264"/>
            <a:ext cx="4695825"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1268760"/>
            <a:ext cx="9144000" cy="3384376"/>
          </a:xfrm>
          <a:prstGeom prst="rect">
            <a:avLst/>
          </a:prstGeom>
          <a:noFill/>
          <a:ln w="9525">
            <a:noFill/>
            <a:miter lim="800000"/>
            <a:headEnd/>
            <a:tailEnd/>
          </a:ln>
        </p:spPr>
      </p:pic>
      <p:sp>
        <p:nvSpPr>
          <p:cNvPr id="4" name="矩形 3"/>
          <p:cNvSpPr/>
          <p:nvPr/>
        </p:nvSpPr>
        <p:spPr>
          <a:xfrm>
            <a:off x="330222" y="4077072"/>
            <a:ext cx="881377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3923928" y="5157192"/>
            <a:ext cx="2952328" cy="830997"/>
          </a:xfrm>
          <a:prstGeom prst="rect">
            <a:avLst/>
          </a:prstGeom>
          <a:noFill/>
        </p:spPr>
        <p:txBody>
          <a:bodyPr wrap="square" rtlCol="0">
            <a:spAutoFit/>
          </a:bodyPr>
          <a:lstStyle/>
          <a:p>
            <a:r>
              <a:rPr lang="zh-TW" altLang="en-US" sz="2400" dirty="0" smtClean="0"/>
              <a:t>四年級約有</a:t>
            </a:r>
            <a:r>
              <a:rPr lang="en-US" altLang="zh-TW" sz="2400" dirty="0" smtClean="0"/>
              <a:t>7%</a:t>
            </a:r>
            <a:r>
              <a:rPr lang="zh-TW" altLang="en-US" sz="2400" dirty="0" smtClean="0"/>
              <a:t>為國際定義的薄弱群</a:t>
            </a:r>
            <a:endParaRPr lang="zh-TW"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ctrTitle"/>
          </p:nvPr>
        </p:nvSpPr>
        <p:spPr>
          <a:xfrm>
            <a:off x="2771775" y="3284538"/>
            <a:ext cx="5903913" cy="1470025"/>
          </a:xfrm>
        </p:spPr>
        <p:txBody>
          <a:bodyPr/>
          <a:lstStyle/>
          <a:p>
            <a:pPr eaLnBrk="1" hangingPunct="1">
              <a:defRPr/>
            </a:pPr>
            <a:r>
              <a:rPr lang="en-US" altLang="zh-TW" sz="4000" dirty="0" smtClean="0">
                <a:solidFill>
                  <a:srgbClr val="000099"/>
                </a:solidFill>
                <a:effectLst/>
                <a:latin typeface="Arial Unicode MS" pitchFamily="34" charset="-120"/>
                <a:ea typeface="標楷體" pitchFamily="65" charset="-120"/>
              </a:rPr>
              <a:t>TIMSS</a:t>
            </a:r>
            <a:r>
              <a:rPr lang="zh-TW" altLang="en-US" sz="4000" dirty="0" smtClean="0">
                <a:solidFill>
                  <a:srgbClr val="000099"/>
                </a:solidFill>
                <a:effectLst/>
                <a:latin typeface="Arial Unicode MS" pitchFamily="34" charset="-120"/>
                <a:ea typeface="標楷體" pitchFamily="65" charset="-120"/>
              </a:rPr>
              <a:t>數學的評量設計與</a:t>
            </a:r>
            <a:br>
              <a:rPr lang="zh-TW" altLang="en-US" sz="4000" dirty="0" smtClean="0">
                <a:solidFill>
                  <a:srgbClr val="000099"/>
                </a:solidFill>
                <a:effectLst/>
                <a:latin typeface="Arial Unicode MS" pitchFamily="34" charset="-120"/>
                <a:ea typeface="標楷體" pitchFamily="65" charset="-120"/>
              </a:rPr>
            </a:br>
            <a:r>
              <a:rPr lang="zh-TW" altLang="en-US" sz="4000" dirty="0" smtClean="0">
                <a:solidFill>
                  <a:srgbClr val="000099"/>
                </a:solidFill>
                <a:effectLst/>
                <a:latin typeface="Arial Unicode MS" pitchFamily="34" charset="-120"/>
                <a:ea typeface="標楷體" pitchFamily="65" charset="-120"/>
              </a:rPr>
              <a:t>台灣學生的表現</a:t>
            </a:r>
            <a:r>
              <a:rPr lang="zh-TW" altLang="en-US" sz="3600" dirty="0" smtClean="0">
                <a:solidFill>
                  <a:srgbClr val="003300"/>
                </a:solidFill>
                <a:effectLst/>
                <a:latin typeface="Arial Unicode MS" pitchFamily="34" charset="-120"/>
                <a:ea typeface="標楷體" pitchFamily="65" charset="-120"/>
              </a:rPr>
              <a:t/>
            </a:r>
            <a:br>
              <a:rPr lang="zh-TW" altLang="en-US" sz="3600" dirty="0" smtClean="0">
                <a:solidFill>
                  <a:srgbClr val="003300"/>
                </a:solidFill>
                <a:effectLst/>
                <a:latin typeface="Arial Unicode MS" pitchFamily="34" charset="-120"/>
                <a:ea typeface="標楷體" pitchFamily="65" charset="-120"/>
              </a:rPr>
            </a:br>
            <a:endParaRPr lang="zh-TW" altLang="en-US" sz="3600" dirty="0" smtClean="0">
              <a:solidFill>
                <a:srgbClr val="003300"/>
              </a:solidFill>
              <a:effectLst/>
              <a:latin typeface="Arial Unicode MS" pitchFamily="34" charset="-120"/>
              <a:ea typeface="標楷體" pitchFamily="65" charset="-120"/>
            </a:endParaRPr>
          </a:p>
        </p:txBody>
      </p:sp>
      <p:sp>
        <p:nvSpPr>
          <p:cNvPr id="4" name="副標題 3"/>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107504" y="188640"/>
            <a:ext cx="6991350" cy="628650"/>
          </a:xfrm>
          <a:prstGeom prst="rect">
            <a:avLst/>
          </a:prstGeom>
          <a:noFill/>
          <a:ln w="9525">
            <a:noFill/>
            <a:miter lim="800000"/>
            <a:headEnd/>
            <a:tailEnd/>
          </a:ln>
        </p:spPr>
      </p:pic>
      <p:grpSp>
        <p:nvGrpSpPr>
          <p:cNvPr id="2" name="群組 4"/>
          <p:cNvGrpSpPr/>
          <p:nvPr/>
        </p:nvGrpSpPr>
        <p:grpSpPr>
          <a:xfrm>
            <a:off x="122866" y="1484784"/>
            <a:ext cx="9021134" cy="1800200"/>
            <a:chOff x="66451" y="1086992"/>
            <a:chExt cx="9021134" cy="1389327"/>
          </a:xfrm>
        </p:grpSpPr>
        <p:pic>
          <p:nvPicPr>
            <p:cNvPr id="16387" name="Picture 3"/>
            <p:cNvPicPr>
              <a:picLocks noChangeAspect="1" noChangeArrowheads="1"/>
            </p:cNvPicPr>
            <p:nvPr/>
          </p:nvPicPr>
          <p:blipFill>
            <a:blip r:embed="rId3" cstate="print"/>
            <a:srcRect/>
            <a:stretch>
              <a:fillRect/>
            </a:stretch>
          </p:blipFill>
          <p:spPr bwMode="auto">
            <a:xfrm>
              <a:off x="66451" y="1086992"/>
              <a:ext cx="9000000" cy="1161777"/>
            </a:xfrm>
            <a:prstGeom prst="rect">
              <a:avLst/>
            </a:prstGeom>
            <a:noFill/>
            <a:ln w="9525">
              <a:no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87585" y="2280667"/>
              <a:ext cx="9000000" cy="195652"/>
            </a:xfrm>
            <a:prstGeom prst="rect">
              <a:avLst/>
            </a:prstGeom>
            <a:noFill/>
            <a:ln w="9525">
              <a:noFill/>
              <a:miter lim="800000"/>
              <a:headEnd/>
              <a:tailEnd/>
            </a:ln>
          </p:spPr>
        </p:pic>
      </p:grpSp>
      <p:pic>
        <p:nvPicPr>
          <p:cNvPr id="16389" name="Picture 5"/>
          <p:cNvPicPr>
            <a:picLocks noChangeAspect="1" noChangeArrowheads="1"/>
          </p:cNvPicPr>
          <p:nvPr/>
        </p:nvPicPr>
        <p:blipFill>
          <a:blip r:embed="rId5" cstate="print"/>
          <a:srcRect/>
          <a:stretch>
            <a:fillRect/>
          </a:stretch>
        </p:blipFill>
        <p:spPr bwMode="auto">
          <a:xfrm>
            <a:off x="6156176" y="548680"/>
            <a:ext cx="2828925" cy="619125"/>
          </a:xfrm>
          <a:prstGeom prst="rect">
            <a:avLst/>
          </a:prstGeom>
          <a:noFill/>
          <a:ln w="9525">
            <a:noFill/>
            <a:miter lim="800000"/>
            <a:headEnd/>
            <a:tailEnd/>
          </a:ln>
        </p:spPr>
      </p:pic>
      <p:grpSp>
        <p:nvGrpSpPr>
          <p:cNvPr id="3" name="群組 8"/>
          <p:cNvGrpSpPr/>
          <p:nvPr/>
        </p:nvGrpSpPr>
        <p:grpSpPr>
          <a:xfrm>
            <a:off x="137195" y="3536098"/>
            <a:ext cx="9000533" cy="2197157"/>
            <a:chOff x="137195" y="3536099"/>
            <a:chExt cx="9000533" cy="1349016"/>
          </a:xfrm>
        </p:grpSpPr>
        <p:pic>
          <p:nvPicPr>
            <p:cNvPr id="16390" name="Picture 6"/>
            <p:cNvPicPr>
              <a:picLocks noChangeAspect="1" noChangeArrowheads="1"/>
            </p:cNvPicPr>
            <p:nvPr/>
          </p:nvPicPr>
          <p:blipFill>
            <a:blip r:embed="rId6" cstate="print"/>
            <a:srcRect/>
            <a:stretch>
              <a:fillRect/>
            </a:stretch>
          </p:blipFill>
          <p:spPr bwMode="auto">
            <a:xfrm>
              <a:off x="137728" y="3536099"/>
              <a:ext cx="9000000" cy="1138191"/>
            </a:xfrm>
            <a:prstGeom prst="rect">
              <a:avLst/>
            </a:prstGeom>
            <a:noFill/>
            <a:ln w="9525">
              <a:noFill/>
              <a:miter lim="800000"/>
              <a:headEnd/>
              <a:tailEnd/>
            </a:ln>
          </p:spPr>
        </p:pic>
        <p:pic>
          <p:nvPicPr>
            <p:cNvPr id="16391" name="Picture 7"/>
            <p:cNvPicPr>
              <a:picLocks noChangeAspect="1" noChangeArrowheads="1"/>
            </p:cNvPicPr>
            <p:nvPr/>
          </p:nvPicPr>
          <p:blipFill>
            <a:blip r:embed="rId7" cstate="print"/>
            <a:srcRect/>
            <a:stretch>
              <a:fillRect/>
            </a:stretch>
          </p:blipFill>
          <p:spPr bwMode="auto">
            <a:xfrm>
              <a:off x="137195" y="4704210"/>
              <a:ext cx="9000000" cy="180905"/>
            </a:xfrm>
            <a:prstGeom prst="rect">
              <a:avLst/>
            </a:prstGeom>
            <a:noFill/>
            <a:ln w="9525">
              <a:noFill/>
              <a:miter lim="800000"/>
              <a:headEnd/>
              <a:tailEnd/>
            </a:ln>
          </p:spPr>
        </p:pic>
      </p:grpSp>
      <p:sp>
        <p:nvSpPr>
          <p:cNvPr id="10" name="圓角矩形 9"/>
          <p:cNvSpPr/>
          <p:nvPr/>
        </p:nvSpPr>
        <p:spPr>
          <a:xfrm>
            <a:off x="2339752" y="2708920"/>
            <a:ext cx="3168352"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5796136" y="2636912"/>
            <a:ext cx="3168352"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2267744" y="4941168"/>
            <a:ext cx="3168352"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1988840"/>
            <a:ext cx="9000000" cy="1816029"/>
          </a:xfrm>
          <a:prstGeom prst="rect">
            <a:avLst/>
          </a:prstGeom>
          <a:noFill/>
          <a:ln w="9525">
            <a:noFill/>
            <a:miter lim="800000"/>
            <a:headEnd/>
            <a:tailEnd/>
          </a:ln>
        </p:spPr>
      </p:pic>
      <p:pic>
        <p:nvPicPr>
          <p:cNvPr id="15363" name="Picture 3"/>
          <p:cNvPicPr>
            <a:picLocks noChangeAspect="1" noChangeArrowheads="1"/>
          </p:cNvPicPr>
          <p:nvPr/>
        </p:nvPicPr>
        <p:blipFill>
          <a:blip r:embed="rId3" cstate="print"/>
          <a:srcRect/>
          <a:stretch>
            <a:fillRect/>
          </a:stretch>
        </p:blipFill>
        <p:spPr bwMode="auto">
          <a:xfrm>
            <a:off x="15213" y="4632649"/>
            <a:ext cx="9137774" cy="1660849"/>
          </a:xfrm>
          <a:prstGeom prst="rect">
            <a:avLst/>
          </a:prstGeom>
          <a:noFill/>
          <a:ln w="9525">
            <a:noFill/>
            <a:miter lim="800000"/>
            <a:headEnd/>
            <a:tailEnd/>
          </a:ln>
        </p:spPr>
      </p:pic>
      <p:pic>
        <p:nvPicPr>
          <p:cNvPr id="15364" name="Picture 4"/>
          <p:cNvPicPr>
            <a:picLocks noChangeAspect="1" noChangeArrowheads="1"/>
          </p:cNvPicPr>
          <p:nvPr/>
        </p:nvPicPr>
        <p:blipFill>
          <a:blip r:embed="rId4" cstate="print"/>
          <a:srcRect/>
          <a:stretch>
            <a:fillRect/>
          </a:stretch>
        </p:blipFill>
        <p:spPr bwMode="auto">
          <a:xfrm>
            <a:off x="5724128" y="1052736"/>
            <a:ext cx="2847975" cy="581025"/>
          </a:xfrm>
          <a:prstGeom prst="rect">
            <a:avLst/>
          </a:prstGeom>
          <a:noFill/>
          <a:ln w="9525">
            <a:noFill/>
            <a:miter lim="800000"/>
            <a:headEnd/>
            <a:tailEnd/>
          </a:ln>
        </p:spPr>
      </p:pic>
      <p:pic>
        <p:nvPicPr>
          <p:cNvPr id="15365" name="Picture 5"/>
          <p:cNvPicPr>
            <a:picLocks noChangeAspect="1" noChangeArrowheads="1"/>
          </p:cNvPicPr>
          <p:nvPr/>
        </p:nvPicPr>
        <p:blipFill>
          <a:blip r:embed="rId5" cstate="print"/>
          <a:srcRect/>
          <a:stretch>
            <a:fillRect/>
          </a:stretch>
        </p:blipFill>
        <p:spPr bwMode="auto">
          <a:xfrm>
            <a:off x="0" y="404664"/>
            <a:ext cx="6991350" cy="628650"/>
          </a:xfrm>
          <a:prstGeom prst="rect">
            <a:avLst/>
          </a:prstGeom>
          <a:noFill/>
          <a:ln w="9525">
            <a:noFill/>
            <a:miter lim="800000"/>
            <a:headEnd/>
            <a:tailEnd/>
          </a:ln>
        </p:spPr>
      </p:pic>
      <p:sp>
        <p:nvSpPr>
          <p:cNvPr id="6" name="圓角矩形 5"/>
          <p:cNvSpPr/>
          <p:nvPr/>
        </p:nvSpPr>
        <p:spPr>
          <a:xfrm>
            <a:off x="1979712" y="3140968"/>
            <a:ext cx="3168352"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5436096" y="3212976"/>
            <a:ext cx="3168352"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1763688" y="5661248"/>
            <a:ext cx="3168352"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srcRect/>
          <a:stretch>
            <a:fillRect/>
          </a:stretch>
        </p:blipFill>
        <p:spPr bwMode="auto">
          <a:xfrm>
            <a:off x="251520" y="1052736"/>
            <a:ext cx="5438775" cy="1771650"/>
          </a:xfrm>
          <a:prstGeom prst="rect">
            <a:avLst/>
          </a:prstGeom>
          <a:noFill/>
          <a:ln w="9525">
            <a:noFill/>
            <a:miter lim="800000"/>
            <a:headEnd/>
            <a:tailEnd/>
          </a:ln>
        </p:spPr>
      </p:pic>
      <p:pic>
        <p:nvPicPr>
          <p:cNvPr id="17412" name="Picture 4"/>
          <p:cNvPicPr>
            <a:picLocks noChangeAspect="1" noChangeArrowheads="1"/>
          </p:cNvPicPr>
          <p:nvPr/>
        </p:nvPicPr>
        <p:blipFill>
          <a:blip r:embed="rId3" cstate="print"/>
          <a:srcRect/>
          <a:stretch>
            <a:fillRect/>
          </a:stretch>
        </p:blipFill>
        <p:spPr bwMode="auto">
          <a:xfrm>
            <a:off x="0" y="5013176"/>
            <a:ext cx="5415186" cy="1045965"/>
          </a:xfrm>
          <a:prstGeom prst="rect">
            <a:avLst/>
          </a:prstGeom>
          <a:noFill/>
          <a:ln w="9525">
            <a:noFill/>
            <a:miter lim="800000"/>
            <a:headEnd/>
            <a:tailEnd/>
          </a:ln>
        </p:spPr>
      </p:pic>
      <p:pic>
        <p:nvPicPr>
          <p:cNvPr id="17413" name="Picture 5"/>
          <p:cNvPicPr>
            <a:picLocks noChangeAspect="1" noChangeArrowheads="1"/>
          </p:cNvPicPr>
          <p:nvPr/>
        </p:nvPicPr>
        <p:blipFill>
          <a:blip r:embed="rId4" cstate="print"/>
          <a:srcRect/>
          <a:stretch>
            <a:fillRect/>
          </a:stretch>
        </p:blipFill>
        <p:spPr bwMode="auto">
          <a:xfrm>
            <a:off x="5796136" y="0"/>
            <a:ext cx="3168352" cy="6652120"/>
          </a:xfrm>
          <a:prstGeom prst="rect">
            <a:avLst/>
          </a:prstGeom>
          <a:noFill/>
          <a:ln w="9525">
            <a:noFill/>
            <a:miter lim="800000"/>
            <a:headEnd/>
            <a:tailEnd/>
          </a:ln>
        </p:spPr>
      </p:pic>
      <p:sp>
        <p:nvSpPr>
          <p:cNvPr id="5" name="文字方塊 4"/>
          <p:cNvSpPr txBox="1"/>
          <p:nvPr/>
        </p:nvSpPr>
        <p:spPr>
          <a:xfrm>
            <a:off x="755576" y="3068960"/>
            <a:ext cx="3600400" cy="1384995"/>
          </a:xfrm>
          <a:prstGeom prst="rect">
            <a:avLst/>
          </a:prstGeom>
          <a:noFill/>
        </p:spPr>
        <p:txBody>
          <a:bodyPr wrap="square" rtlCol="0">
            <a:spAutoFit/>
          </a:bodyPr>
          <a:lstStyle/>
          <a:p>
            <a:r>
              <a:rPr lang="zh-TW" altLang="en-US" sz="2800" dirty="0" smtClean="0">
                <a:solidFill>
                  <a:srgbClr val="0000FF"/>
                </a:solidFill>
              </a:rPr>
              <a:t>船上有</a:t>
            </a:r>
            <a:r>
              <a:rPr lang="en-US" altLang="zh-TW" sz="2800" dirty="0" smtClean="0">
                <a:solidFill>
                  <a:srgbClr val="0000FF"/>
                </a:solidFill>
              </a:rPr>
              <a:t>218</a:t>
            </a:r>
            <a:r>
              <a:rPr lang="zh-TW" altLang="en-US" sz="2800" dirty="0" smtClean="0">
                <a:solidFill>
                  <a:srgbClr val="0000FF"/>
                </a:solidFill>
              </a:rPr>
              <a:t>為乘客和</a:t>
            </a:r>
            <a:r>
              <a:rPr lang="en-US" altLang="zh-TW" sz="2800" dirty="0" smtClean="0">
                <a:solidFill>
                  <a:srgbClr val="0000FF"/>
                </a:solidFill>
              </a:rPr>
              <a:t>191</a:t>
            </a:r>
            <a:r>
              <a:rPr lang="zh-TW" altLang="en-US" sz="2800" dirty="0" smtClean="0">
                <a:solidFill>
                  <a:srgbClr val="0000FF"/>
                </a:solidFill>
              </a:rPr>
              <a:t>船員，請問船上有多少人？</a:t>
            </a:r>
            <a:endParaRPr lang="zh-TW" altLang="en-US" sz="2800" dirty="0">
              <a:solidFill>
                <a:srgbClr val="0000FF"/>
              </a:solidFill>
            </a:endParaRPr>
          </a:p>
        </p:txBody>
      </p:sp>
      <p:sp>
        <p:nvSpPr>
          <p:cNvPr id="6" name="矩形 5"/>
          <p:cNvSpPr/>
          <p:nvPr/>
        </p:nvSpPr>
        <p:spPr>
          <a:xfrm>
            <a:off x="5904632" y="1358900"/>
            <a:ext cx="2880320" cy="24142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251520" y="404664"/>
            <a:ext cx="5867400" cy="2333625"/>
          </a:xfrm>
          <a:prstGeom prst="rect">
            <a:avLst/>
          </a:prstGeom>
          <a:noFill/>
          <a:ln w="9525">
            <a:noFill/>
            <a:miter lim="800000"/>
            <a:headEnd/>
            <a:tailEnd/>
          </a:ln>
        </p:spPr>
      </p:pic>
      <p:pic>
        <p:nvPicPr>
          <p:cNvPr id="19460" name="Picture 4"/>
          <p:cNvPicPr>
            <a:picLocks noChangeAspect="1" noChangeArrowheads="1"/>
          </p:cNvPicPr>
          <p:nvPr/>
        </p:nvPicPr>
        <p:blipFill>
          <a:blip r:embed="rId3" cstate="print"/>
          <a:srcRect/>
          <a:stretch>
            <a:fillRect/>
          </a:stretch>
        </p:blipFill>
        <p:spPr bwMode="auto">
          <a:xfrm>
            <a:off x="107504" y="5084163"/>
            <a:ext cx="6192688" cy="895230"/>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6228184" y="260648"/>
            <a:ext cx="2621459" cy="6344047"/>
          </a:xfrm>
          <a:prstGeom prst="rect">
            <a:avLst/>
          </a:prstGeom>
          <a:noFill/>
          <a:ln w="9525">
            <a:noFill/>
            <a:miter lim="800000"/>
            <a:headEnd/>
            <a:tailEnd/>
          </a:ln>
        </p:spPr>
      </p:pic>
      <p:sp>
        <p:nvSpPr>
          <p:cNvPr id="5" name="文字方塊 4"/>
          <p:cNvSpPr txBox="1"/>
          <p:nvPr/>
        </p:nvSpPr>
        <p:spPr>
          <a:xfrm>
            <a:off x="827584" y="2852936"/>
            <a:ext cx="3888432" cy="1815882"/>
          </a:xfrm>
          <a:prstGeom prst="rect">
            <a:avLst/>
          </a:prstGeom>
          <a:noFill/>
        </p:spPr>
        <p:txBody>
          <a:bodyPr wrap="square" rtlCol="0">
            <a:spAutoFit/>
          </a:bodyPr>
          <a:lstStyle/>
          <a:p>
            <a:r>
              <a:rPr lang="zh-TW" altLang="en-US" sz="2800" dirty="0" smtClean="0">
                <a:solidFill>
                  <a:srgbClr val="0000FF"/>
                </a:solidFill>
              </a:rPr>
              <a:t>鄧肯先搭車走了</a:t>
            </a:r>
            <a:r>
              <a:rPr lang="en-US" altLang="zh-TW" sz="2800" dirty="0" smtClean="0">
                <a:solidFill>
                  <a:srgbClr val="0000FF"/>
                </a:solidFill>
              </a:rPr>
              <a:t>4.8km</a:t>
            </a:r>
            <a:r>
              <a:rPr lang="zh-TW" altLang="en-US" sz="2800" dirty="0" smtClean="0">
                <a:solidFill>
                  <a:srgbClr val="0000FF"/>
                </a:solidFill>
              </a:rPr>
              <a:t>，</a:t>
            </a:r>
            <a:r>
              <a:rPr lang="zh-TW" altLang="en-US" sz="2800" dirty="0" smtClean="0">
                <a:solidFill>
                  <a:srgbClr val="0000FF"/>
                </a:solidFill>
              </a:rPr>
              <a:t>然後又搭了</a:t>
            </a:r>
            <a:r>
              <a:rPr lang="zh-TW" altLang="en-US" sz="2800" dirty="0" smtClean="0">
                <a:solidFill>
                  <a:srgbClr val="0000FF"/>
                </a:solidFill>
              </a:rPr>
              <a:t>巴士走了</a:t>
            </a:r>
            <a:r>
              <a:rPr lang="en-US" altLang="zh-TW" sz="2800" dirty="0" smtClean="0">
                <a:solidFill>
                  <a:srgbClr val="0000FF"/>
                </a:solidFill>
              </a:rPr>
              <a:t>1.5km</a:t>
            </a:r>
            <a:r>
              <a:rPr lang="zh-TW" altLang="en-US" sz="2800" dirty="0" smtClean="0">
                <a:solidFill>
                  <a:srgbClr val="0000FF"/>
                </a:solidFill>
              </a:rPr>
              <a:t>，他一共走了多遠？</a:t>
            </a:r>
            <a:endParaRPr lang="zh-TW" altLang="en-US" sz="2800" dirty="0">
              <a:solidFill>
                <a:srgbClr val="0000FF"/>
              </a:solidFill>
            </a:endParaRPr>
          </a:p>
        </p:txBody>
      </p:sp>
      <p:sp>
        <p:nvSpPr>
          <p:cNvPr id="6" name="矩形 5"/>
          <p:cNvSpPr/>
          <p:nvPr/>
        </p:nvSpPr>
        <p:spPr>
          <a:xfrm>
            <a:off x="6263680" y="1700808"/>
            <a:ext cx="2880320" cy="24142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79512" y="404664"/>
            <a:ext cx="6048375" cy="2152650"/>
          </a:xfrm>
          <a:prstGeom prst="rect">
            <a:avLst/>
          </a:prstGeom>
          <a:noFill/>
          <a:ln w="9525">
            <a:noFill/>
            <a:miter lim="800000"/>
            <a:headEnd/>
            <a:tailEnd/>
          </a:ln>
        </p:spPr>
      </p:pic>
      <p:pic>
        <p:nvPicPr>
          <p:cNvPr id="22532" name="Picture 4"/>
          <p:cNvPicPr>
            <a:picLocks noChangeAspect="1" noChangeArrowheads="1"/>
          </p:cNvPicPr>
          <p:nvPr/>
        </p:nvPicPr>
        <p:blipFill>
          <a:blip r:embed="rId3" cstate="print"/>
          <a:srcRect/>
          <a:stretch>
            <a:fillRect/>
          </a:stretch>
        </p:blipFill>
        <p:spPr bwMode="auto">
          <a:xfrm>
            <a:off x="395536" y="4653136"/>
            <a:ext cx="5906029" cy="1098426"/>
          </a:xfrm>
          <a:prstGeom prst="rect">
            <a:avLst/>
          </a:prstGeom>
          <a:noFill/>
          <a:ln w="9525">
            <a:noFill/>
            <a:miter lim="800000"/>
            <a:headEnd/>
            <a:tailEnd/>
          </a:ln>
        </p:spPr>
      </p:pic>
      <p:pic>
        <p:nvPicPr>
          <p:cNvPr id="22533" name="Picture 5"/>
          <p:cNvPicPr>
            <a:picLocks noChangeAspect="1" noChangeArrowheads="1"/>
          </p:cNvPicPr>
          <p:nvPr/>
        </p:nvPicPr>
        <p:blipFill>
          <a:blip r:embed="rId4" cstate="print"/>
          <a:srcRect/>
          <a:stretch>
            <a:fillRect/>
          </a:stretch>
        </p:blipFill>
        <p:spPr bwMode="auto">
          <a:xfrm>
            <a:off x="6444208" y="116632"/>
            <a:ext cx="2390577" cy="6503640"/>
          </a:xfrm>
          <a:prstGeom prst="rect">
            <a:avLst/>
          </a:prstGeom>
          <a:noFill/>
          <a:ln w="9525">
            <a:noFill/>
            <a:miter lim="800000"/>
            <a:headEnd/>
            <a:tailEnd/>
          </a:ln>
        </p:spPr>
      </p:pic>
      <p:sp>
        <p:nvSpPr>
          <p:cNvPr id="5" name="矩形 4"/>
          <p:cNvSpPr/>
          <p:nvPr/>
        </p:nvSpPr>
        <p:spPr>
          <a:xfrm>
            <a:off x="6263680" y="1124744"/>
            <a:ext cx="2880320" cy="28495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1979712" y="1484784"/>
            <a:ext cx="3888432" cy="2246769"/>
          </a:xfrm>
          <a:prstGeom prst="rect">
            <a:avLst/>
          </a:prstGeom>
          <a:noFill/>
        </p:spPr>
        <p:txBody>
          <a:bodyPr wrap="square" rtlCol="0">
            <a:spAutoFit/>
          </a:bodyPr>
          <a:lstStyle/>
          <a:p>
            <a:r>
              <a:rPr lang="zh-TW" altLang="en-US" sz="2800" dirty="0" smtClean="0">
                <a:solidFill>
                  <a:srgbClr val="0000FF"/>
                </a:solidFill>
              </a:rPr>
              <a:t>一輛火車在早上</a:t>
            </a:r>
            <a:r>
              <a:rPr lang="en-US" altLang="zh-TW" sz="2800" dirty="0" smtClean="0">
                <a:solidFill>
                  <a:srgbClr val="0000FF"/>
                </a:solidFill>
              </a:rPr>
              <a:t>8:45</a:t>
            </a:r>
            <a:r>
              <a:rPr lang="zh-TW" altLang="en-US" sz="2800" dirty="0" smtClean="0">
                <a:solidFill>
                  <a:srgbClr val="0000FF"/>
                </a:solidFill>
              </a:rPr>
              <a:t>離開紅丘車站，</a:t>
            </a:r>
            <a:r>
              <a:rPr lang="en-US" altLang="zh-TW" sz="2800" dirty="0" smtClean="0">
                <a:solidFill>
                  <a:srgbClr val="0000FF"/>
                </a:solidFill>
              </a:rPr>
              <a:t>2</a:t>
            </a:r>
            <a:r>
              <a:rPr lang="zh-TW" altLang="en-US" sz="2800" dirty="0" smtClean="0">
                <a:solidFill>
                  <a:srgbClr val="0000FF"/>
                </a:solidFill>
              </a:rPr>
              <a:t>小時又</a:t>
            </a:r>
            <a:r>
              <a:rPr lang="en-US" altLang="zh-TW" sz="2800" dirty="0" smtClean="0">
                <a:solidFill>
                  <a:srgbClr val="0000FF"/>
                </a:solidFill>
              </a:rPr>
              <a:t>18</a:t>
            </a:r>
            <a:r>
              <a:rPr lang="zh-TW" altLang="en-US" sz="2800" dirty="0" smtClean="0">
                <a:solidFill>
                  <a:srgbClr val="0000FF"/>
                </a:solidFill>
              </a:rPr>
              <a:t>分後抵達貝德福車站，請問它何時抵達貝德福車站？</a:t>
            </a:r>
            <a:endParaRPr lang="zh-TW" altLang="en-US" sz="28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07505" y="0"/>
            <a:ext cx="6624736" cy="4695825"/>
          </a:xfrm>
          <a:prstGeom prst="rect">
            <a:avLst/>
          </a:prstGeom>
          <a:noFill/>
          <a:ln w="9525">
            <a:noFill/>
            <a:miter lim="800000"/>
            <a:headEnd/>
            <a:tailEnd/>
          </a:ln>
        </p:spPr>
      </p:pic>
      <p:pic>
        <p:nvPicPr>
          <p:cNvPr id="20484" name="Picture 4"/>
          <p:cNvPicPr>
            <a:picLocks noChangeAspect="1" noChangeArrowheads="1"/>
          </p:cNvPicPr>
          <p:nvPr/>
        </p:nvPicPr>
        <p:blipFill>
          <a:blip r:embed="rId3" cstate="print"/>
          <a:srcRect/>
          <a:stretch>
            <a:fillRect/>
          </a:stretch>
        </p:blipFill>
        <p:spPr bwMode="auto">
          <a:xfrm>
            <a:off x="0" y="5643805"/>
            <a:ext cx="5940152" cy="873552"/>
          </a:xfrm>
          <a:prstGeom prst="rect">
            <a:avLst/>
          </a:prstGeom>
          <a:noFill/>
          <a:ln w="9525">
            <a:noFill/>
            <a:miter lim="800000"/>
            <a:headEnd/>
            <a:tailEnd/>
          </a:ln>
        </p:spPr>
      </p:pic>
      <p:pic>
        <p:nvPicPr>
          <p:cNvPr id="20485" name="Picture 5"/>
          <p:cNvPicPr>
            <a:picLocks noChangeAspect="1" noChangeArrowheads="1"/>
          </p:cNvPicPr>
          <p:nvPr/>
        </p:nvPicPr>
        <p:blipFill>
          <a:blip r:embed="rId4" cstate="print"/>
          <a:srcRect/>
          <a:stretch>
            <a:fillRect/>
          </a:stretch>
        </p:blipFill>
        <p:spPr bwMode="auto">
          <a:xfrm>
            <a:off x="6588224" y="0"/>
            <a:ext cx="2448297" cy="6695331"/>
          </a:xfrm>
          <a:prstGeom prst="rect">
            <a:avLst/>
          </a:prstGeom>
          <a:noFill/>
          <a:ln w="9525">
            <a:noFill/>
            <a:miter lim="800000"/>
            <a:headEnd/>
            <a:tailEnd/>
          </a:ln>
        </p:spPr>
      </p:pic>
      <p:sp>
        <p:nvSpPr>
          <p:cNvPr id="5" name="矩形 4"/>
          <p:cNvSpPr/>
          <p:nvPr/>
        </p:nvSpPr>
        <p:spPr>
          <a:xfrm>
            <a:off x="6263680" y="836712"/>
            <a:ext cx="2880320" cy="24142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1907704" y="3284984"/>
            <a:ext cx="3888432" cy="1815882"/>
          </a:xfrm>
          <a:prstGeom prst="rect">
            <a:avLst/>
          </a:prstGeom>
          <a:noFill/>
        </p:spPr>
        <p:txBody>
          <a:bodyPr wrap="square" rtlCol="0">
            <a:spAutoFit/>
          </a:bodyPr>
          <a:lstStyle/>
          <a:p>
            <a:r>
              <a:rPr lang="zh-TW" altLang="en-US" sz="2800" dirty="0" smtClean="0">
                <a:solidFill>
                  <a:srgbClr val="0000FF"/>
                </a:solidFill>
              </a:rPr>
              <a:t>安安在房間的角落堆疊盒子，所有的盒子大小都相同，她用了多少個盒子？</a:t>
            </a:r>
            <a:endParaRPr lang="zh-TW" altLang="en-US" sz="28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0" y="1"/>
            <a:ext cx="5676900" cy="5805264"/>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6300192" y="188640"/>
            <a:ext cx="2515543" cy="6480720"/>
          </a:xfrm>
          <a:prstGeom prst="rect">
            <a:avLst/>
          </a:prstGeom>
          <a:noFill/>
          <a:ln w="9525">
            <a:noFill/>
            <a:miter lim="800000"/>
            <a:headEnd/>
            <a:tailEnd/>
          </a:ln>
        </p:spPr>
      </p:pic>
      <p:pic>
        <p:nvPicPr>
          <p:cNvPr id="23556" name="Picture 4"/>
          <p:cNvPicPr>
            <a:picLocks noChangeAspect="1" noChangeArrowheads="1"/>
          </p:cNvPicPr>
          <p:nvPr/>
        </p:nvPicPr>
        <p:blipFill>
          <a:blip r:embed="rId4" cstate="print"/>
          <a:srcRect/>
          <a:stretch>
            <a:fillRect/>
          </a:stretch>
        </p:blipFill>
        <p:spPr bwMode="auto">
          <a:xfrm>
            <a:off x="139990" y="5733256"/>
            <a:ext cx="5593886" cy="1008112"/>
          </a:xfrm>
          <a:prstGeom prst="rect">
            <a:avLst/>
          </a:prstGeom>
          <a:noFill/>
          <a:ln w="9525">
            <a:noFill/>
            <a:miter lim="800000"/>
            <a:headEnd/>
            <a:tailEnd/>
          </a:ln>
        </p:spPr>
      </p:pic>
      <p:sp>
        <p:nvSpPr>
          <p:cNvPr id="5" name="矩形 4"/>
          <p:cNvSpPr/>
          <p:nvPr/>
        </p:nvSpPr>
        <p:spPr>
          <a:xfrm>
            <a:off x="6263680" y="5229200"/>
            <a:ext cx="2880320" cy="24142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3851920" y="188640"/>
            <a:ext cx="2232248" cy="2246769"/>
          </a:xfrm>
          <a:prstGeom prst="rect">
            <a:avLst/>
          </a:prstGeom>
          <a:noFill/>
        </p:spPr>
        <p:txBody>
          <a:bodyPr wrap="square" rtlCol="0">
            <a:spAutoFit/>
          </a:bodyPr>
          <a:lstStyle/>
          <a:p>
            <a:r>
              <a:rPr lang="zh-TW" altLang="en-US" sz="2800" dirty="0" smtClean="0">
                <a:solidFill>
                  <a:srgbClr val="0000FF"/>
                </a:solidFill>
              </a:rPr>
              <a:t>小傑要畫一個圖形：</a:t>
            </a:r>
            <a:endParaRPr lang="en-US" altLang="zh-TW" sz="2800" dirty="0" smtClean="0">
              <a:solidFill>
                <a:srgbClr val="0000FF"/>
              </a:solidFill>
            </a:endParaRPr>
          </a:p>
          <a:p>
            <a:r>
              <a:rPr lang="zh-TW" altLang="en-US" sz="2800" dirty="0" smtClean="0">
                <a:solidFill>
                  <a:srgbClr val="0000FF"/>
                </a:solidFill>
              </a:rPr>
              <a:t>要有</a:t>
            </a:r>
            <a:r>
              <a:rPr lang="en-US" altLang="zh-TW" sz="2800" dirty="0" smtClean="0">
                <a:solidFill>
                  <a:srgbClr val="0000FF"/>
                </a:solidFill>
              </a:rPr>
              <a:t>5</a:t>
            </a:r>
            <a:r>
              <a:rPr lang="zh-TW" altLang="en-US" sz="2800" dirty="0" smtClean="0">
                <a:solidFill>
                  <a:srgbClr val="0000FF"/>
                </a:solidFill>
              </a:rPr>
              <a:t>個邊。</a:t>
            </a:r>
            <a:endParaRPr lang="en-US" altLang="zh-TW" sz="2800" dirty="0" smtClean="0">
              <a:solidFill>
                <a:srgbClr val="0000FF"/>
              </a:solidFill>
            </a:endParaRPr>
          </a:p>
          <a:p>
            <a:r>
              <a:rPr lang="zh-TW" altLang="en-US" sz="2800" dirty="0" smtClean="0">
                <a:solidFill>
                  <a:srgbClr val="0000FF"/>
                </a:solidFill>
              </a:rPr>
              <a:t>要有一條對稱</a:t>
            </a:r>
            <a:r>
              <a:rPr lang="zh-TW" altLang="en-US" sz="2800" dirty="0" smtClean="0">
                <a:solidFill>
                  <a:srgbClr val="0000FF"/>
                </a:solidFill>
              </a:rPr>
              <a:t>線。</a:t>
            </a:r>
            <a:endParaRPr lang="en-US" altLang="zh-TW" sz="2800" dirty="0" smtClean="0">
              <a:solidFill>
                <a:srgbClr val="0000FF"/>
              </a:solidFill>
            </a:endParaRPr>
          </a:p>
        </p:txBody>
      </p:sp>
      <p:sp>
        <p:nvSpPr>
          <p:cNvPr id="7" name="矩形 6"/>
          <p:cNvSpPr/>
          <p:nvPr/>
        </p:nvSpPr>
        <p:spPr>
          <a:xfrm>
            <a:off x="4427984" y="2636912"/>
            <a:ext cx="1774944" cy="1200329"/>
          </a:xfrm>
          <a:prstGeom prst="rect">
            <a:avLst/>
          </a:prstGeom>
        </p:spPr>
        <p:txBody>
          <a:bodyPr wrap="square">
            <a:spAutoFit/>
          </a:bodyPr>
          <a:lstStyle/>
          <a:p>
            <a:r>
              <a:rPr lang="zh-TW" altLang="en-US" sz="2400" dirty="0" smtClean="0">
                <a:solidFill>
                  <a:srgbClr val="0000FF"/>
                </a:solidFill>
              </a:rPr>
              <a:t>小傑開始畫出圖，請完成他的圖形</a:t>
            </a:r>
            <a:endParaRPr lang="zh-TW" altLang="en-US" sz="2400" dirty="0">
              <a:solidFill>
                <a:srgbClr val="0000FF"/>
              </a:solidFill>
            </a:endParaRPr>
          </a:p>
        </p:txBody>
      </p:sp>
      <p:sp>
        <p:nvSpPr>
          <p:cNvPr id="8" name="橢圓 7"/>
          <p:cNvSpPr/>
          <p:nvPr/>
        </p:nvSpPr>
        <p:spPr>
          <a:xfrm>
            <a:off x="1187624" y="2060848"/>
            <a:ext cx="3600400" cy="1944216"/>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0" y="0"/>
            <a:ext cx="6038850" cy="5600700"/>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6084168" y="188640"/>
            <a:ext cx="2885108" cy="6395045"/>
          </a:xfrm>
          <a:prstGeom prst="rect">
            <a:avLst/>
          </a:prstGeom>
          <a:noFill/>
          <a:ln w="9525">
            <a:noFill/>
            <a:miter lim="800000"/>
            <a:headEnd/>
            <a:tailEnd/>
          </a:ln>
        </p:spPr>
      </p:pic>
      <p:pic>
        <p:nvPicPr>
          <p:cNvPr id="24580" name="Picture 4"/>
          <p:cNvPicPr>
            <a:picLocks noChangeAspect="1" noChangeArrowheads="1"/>
          </p:cNvPicPr>
          <p:nvPr/>
        </p:nvPicPr>
        <p:blipFill>
          <a:blip r:embed="rId4" cstate="print"/>
          <a:srcRect/>
          <a:stretch>
            <a:fillRect/>
          </a:stretch>
        </p:blipFill>
        <p:spPr bwMode="auto">
          <a:xfrm>
            <a:off x="251520" y="5805264"/>
            <a:ext cx="5597227" cy="822450"/>
          </a:xfrm>
          <a:prstGeom prst="rect">
            <a:avLst/>
          </a:prstGeom>
          <a:noFill/>
          <a:ln w="9525">
            <a:noFill/>
            <a:miter lim="800000"/>
            <a:headEnd/>
            <a:tailEnd/>
          </a:ln>
        </p:spPr>
      </p:pic>
      <p:sp>
        <p:nvSpPr>
          <p:cNvPr id="5" name="矩形 4"/>
          <p:cNvSpPr/>
          <p:nvPr/>
        </p:nvSpPr>
        <p:spPr>
          <a:xfrm>
            <a:off x="6084168" y="1124744"/>
            <a:ext cx="2880320" cy="24142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3491880" y="404664"/>
            <a:ext cx="2423016" cy="707886"/>
          </a:xfrm>
          <a:prstGeom prst="rect">
            <a:avLst/>
          </a:prstGeom>
        </p:spPr>
        <p:txBody>
          <a:bodyPr wrap="square">
            <a:spAutoFit/>
          </a:bodyPr>
          <a:lstStyle/>
          <a:p>
            <a:r>
              <a:rPr lang="zh-TW" altLang="en-US" sz="2000" dirty="0" smtClean="0">
                <a:solidFill>
                  <a:srgbClr val="0000FF"/>
                </a:solidFill>
              </a:rPr>
              <a:t>下圖是松樹國小每個年級的學生數</a:t>
            </a:r>
            <a:endParaRPr lang="zh-TW" altLang="en-US" sz="2000" dirty="0">
              <a:solidFill>
                <a:srgbClr val="0000FF"/>
              </a:solidFill>
            </a:endParaRPr>
          </a:p>
        </p:txBody>
      </p:sp>
      <p:sp>
        <p:nvSpPr>
          <p:cNvPr id="7" name="矩形 6"/>
          <p:cNvSpPr/>
          <p:nvPr/>
        </p:nvSpPr>
        <p:spPr>
          <a:xfrm>
            <a:off x="1835696" y="4653136"/>
            <a:ext cx="4089581" cy="707886"/>
          </a:xfrm>
          <a:prstGeom prst="rect">
            <a:avLst/>
          </a:prstGeom>
        </p:spPr>
        <p:txBody>
          <a:bodyPr wrap="none">
            <a:spAutoFit/>
          </a:bodyPr>
          <a:lstStyle/>
          <a:p>
            <a:r>
              <a:rPr lang="zh-TW" altLang="en-US" sz="2000" dirty="0" smtClean="0">
                <a:solidFill>
                  <a:srgbClr val="0000FF"/>
                </a:solidFill>
              </a:rPr>
              <a:t>松樹國小的教室可以容納</a:t>
            </a:r>
            <a:r>
              <a:rPr lang="en-US" altLang="zh-TW" sz="2000" dirty="0" smtClean="0">
                <a:solidFill>
                  <a:srgbClr val="0000FF"/>
                </a:solidFill>
              </a:rPr>
              <a:t>30</a:t>
            </a:r>
            <a:r>
              <a:rPr lang="zh-TW" altLang="en-US" sz="2000" dirty="0" smtClean="0">
                <a:solidFill>
                  <a:srgbClr val="0000FF"/>
                </a:solidFill>
              </a:rPr>
              <a:t>個學生</a:t>
            </a:r>
            <a:endParaRPr lang="en-US" altLang="zh-TW" sz="2000" dirty="0" smtClean="0">
              <a:solidFill>
                <a:srgbClr val="0000FF"/>
              </a:solidFill>
            </a:endParaRPr>
          </a:p>
          <a:p>
            <a:r>
              <a:rPr lang="zh-TW" altLang="en-US" sz="2000" dirty="0" smtClean="0">
                <a:solidFill>
                  <a:srgbClr val="0000FF"/>
                </a:solidFill>
              </a:rPr>
              <a:t>松樹國小還可以</a:t>
            </a:r>
            <a:r>
              <a:rPr lang="zh-TW" altLang="en-US" sz="2000" dirty="0" smtClean="0">
                <a:solidFill>
                  <a:srgbClr val="0000FF"/>
                </a:solidFill>
              </a:rPr>
              <a:t>再收多少</a:t>
            </a:r>
            <a:r>
              <a:rPr lang="zh-TW" altLang="en-US" sz="2000" dirty="0" smtClean="0">
                <a:solidFill>
                  <a:srgbClr val="0000FF"/>
                </a:solidFill>
              </a:rPr>
              <a:t>學生？</a:t>
            </a:r>
            <a:endParaRPr lang="zh-TW" altLang="en-US" sz="2000" dirty="0">
              <a:solidFill>
                <a:srgbClr val="0000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07504" y="188640"/>
            <a:ext cx="5781497" cy="5760640"/>
          </a:xfrm>
          <a:prstGeom prst="rect">
            <a:avLst/>
          </a:prstGeom>
          <a:noFill/>
          <a:ln w="9525">
            <a:noFill/>
            <a:miter lim="800000"/>
            <a:headEnd/>
            <a:tailEnd/>
          </a:ln>
        </p:spPr>
      </p:pic>
      <p:pic>
        <p:nvPicPr>
          <p:cNvPr id="21508" name="Picture 4"/>
          <p:cNvPicPr>
            <a:picLocks noChangeAspect="1" noChangeArrowheads="1"/>
          </p:cNvPicPr>
          <p:nvPr/>
        </p:nvPicPr>
        <p:blipFill>
          <a:blip r:embed="rId3" cstate="print"/>
          <a:srcRect/>
          <a:stretch>
            <a:fillRect/>
          </a:stretch>
        </p:blipFill>
        <p:spPr bwMode="auto">
          <a:xfrm>
            <a:off x="395536" y="5877272"/>
            <a:ext cx="4566270" cy="835902"/>
          </a:xfrm>
          <a:prstGeom prst="rect">
            <a:avLst/>
          </a:prstGeom>
          <a:noFill/>
          <a:ln w="9525">
            <a:noFill/>
            <a:miter lim="800000"/>
            <a:headEnd/>
            <a:tailEnd/>
          </a:ln>
        </p:spPr>
      </p:pic>
      <p:pic>
        <p:nvPicPr>
          <p:cNvPr id="21509" name="Picture 5"/>
          <p:cNvPicPr>
            <a:picLocks noChangeAspect="1" noChangeArrowheads="1"/>
          </p:cNvPicPr>
          <p:nvPr/>
        </p:nvPicPr>
        <p:blipFill>
          <a:blip r:embed="rId4" cstate="print"/>
          <a:srcRect/>
          <a:stretch>
            <a:fillRect/>
          </a:stretch>
        </p:blipFill>
        <p:spPr bwMode="auto">
          <a:xfrm>
            <a:off x="6372200" y="116632"/>
            <a:ext cx="2592288" cy="6637437"/>
          </a:xfrm>
          <a:prstGeom prst="rect">
            <a:avLst/>
          </a:prstGeom>
          <a:noFill/>
          <a:ln w="9525">
            <a:noFill/>
            <a:miter lim="800000"/>
            <a:headEnd/>
            <a:tailEnd/>
          </a:ln>
        </p:spPr>
      </p:pic>
      <p:sp>
        <p:nvSpPr>
          <p:cNvPr id="5" name="矩形 4"/>
          <p:cNvSpPr/>
          <p:nvPr/>
        </p:nvSpPr>
        <p:spPr>
          <a:xfrm>
            <a:off x="6263680" y="1700808"/>
            <a:ext cx="2880320" cy="24142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0" y="692696"/>
            <a:ext cx="2206992" cy="1938992"/>
          </a:xfrm>
          <a:prstGeom prst="rect">
            <a:avLst/>
          </a:prstGeom>
        </p:spPr>
        <p:txBody>
          <a:bodyPr wrap="square">
            <a:spAutoFit/>
          </a:bodyPr>
          <a:lstStyle/>
          <a:p>
            <a:r>
              <a:rPr lang="zh-TW" altLang="en-US" sz="2000" dirty="0" smtClean="0">
                <a:solidFill>
                  <a:srgbClr val="0000FF"/>
                </a:solidFill>
              </a:rPr>
              <a:t>老師問學校學生他們最喜歡的科目，下面的圓形圖是每一個科目喜歡的人數統計圖。</a:t>
            </a:r>
            <a:endParaRPr lang="zh-TW" altLang="en-US" sz="2000" dirty="0">
              <a:solidFill>
                <a:srgbClr val="0000FF"/>
              </a:solidFill>
            </a:endParaRPr>
          </a:p>
        </p:txBody>
      </p:sp>
      <p:sp>
        <p:nvSpPr>
          <p:cNvPr id="7" name="矩形 6"/>
          <p:cNvSpPr/>
          <p:nvPr/>
        </p:nvSpPr>
        <p:spPr>
          <a:xfrm>
            <a:off x="3995936" y="1124744"/>
            <a:ext cx="2206992" cy="1077218"/>
          </a:xfrm>
          <a:prstGeom prst="rect">
            <a:avLst/>
          </a:prstGeom>
        </p:spPr>
        <p:txBody>
          <a:bodyPr wrap="square">
            <a:spAutoFit/>
          </a:bodyPr>
          <a:lstStyle/>
          <a:p>
            <a:r>
              <a:rPr lang="zh-TW" altLang="en-US" sz="2000" dirty="0" smtClean="0">
                <a:solidFill>
                  <a:srgbClr val="0000FF"/>
                </a:solidFill>
              </a:rPr>
              <a:t>以下哪個長條圖和圓形圖呈現同樣的資訊</a:t>
            </a:r>
            <a:r>
              <a:rPr lang="zh-TW" altLang="en-US" sz="2400" dirty="0" smtClean="0">
                <a:solidFill>
                  <a:srgbClr val="0000FF"/>
                </a:solidFill>
              </a:rPr>
              <a:t>？</a:t>
            </a:r>
            <a:endParaRPr lang="zh-TW" altLang="en-US" sz="2000" dirty="0">
              <a:solidFill>
                <a:srgbClr val="0000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395536" y="188640"/>
            <a:ext cx="5447534" cy="5616624"/>
          </a:xfrm>
          <a:prstGeom prst="rect">
            <a:avLst/>
          </a:prstGeom>
          <a:noFill/>
          <a:ln w="9525">
            <a:noFill/>
            <a:miter lim="800000"/>
            <a:headEnd/>
            <a:tailEnd/>
          </a:ln>
        </p:spPr>
      </p:pic>
      <p:pic>
        <p:nvPicPr>
          <p:cNvPr id="18436" name="Picture 4"/>
          <p:cNvPicPr>
            <a:picLocks noChangeAspect="1" noChangeArrowheads="1"/>
          </p:cNvPicPr>
          <p:nvPr/>
        </p:nvPicPr>
        <p:blipFill>
          <a:blip r:embed="rId3" cstate="print"/>
          <a:srcRect/>
          <a:stretch>
            <a:fillRect/>
          </a:stretch>
        </p:blipFill>
        <p:spPr bwMode="auto">
          <a:xfrm>
            <a:off x="539552" y="5877272"/>
            <a:ext cx="3917627" cy="792088"/>
          </a:xfrm>
          <a:prstGeom prst="rect">
            <a:avLst/>
          </a:prstGeom>
          <a:noFill/>
          <a:ln w="9525">
            <a:noFill/>
            <a:miter lim="800000"/>
            <a:headEnd/>
            <a:tailEnd/>
          </a:ln>
        </p:spPr>
      </p:pic>
      <p:pic>
        <p:nvPicPr>
          <p:cNvPr id="18437" name="Picture 5"/>
          <p:cNvPicPr>
            <a:picLocks noChangeAspect="1" noChangeArrowheads="1"/>
          </p:cNvPicPr>
          <p:nvPr/>
        </p:nvPicPr>
        <p:blipFill>
          <a:blip r:embed="rId4" cstate="print"/>
          <a:srcRect/>
          <a:stretch>
            <a:fillRect/>
          </a:stretch>
        </p:blipFill>
        <p:spPr bwMode="auto">
          <a:xfrm>
            <a:off x="6228184" y="116632"/>
            <a:ext cx="2555776" cy="6586761"/>
          </a:xfrm>
          <a:prstGeom prst="rect">
            <a:avLst/>
          </a:prstGeom>
          <a:noFill/>
          <a:ln w="9525">
            <a:noFill/>
            <a:miter lim="800000"/>
            <a:headEnd/>
            <a:tailEnd/>
          </a:ln>
        </p:spPr>
      </p:pic>
      <p:sp>
        <p:nvSpPr>
          <p:cNvPr id="5" name="矩形 4"/>
          <p:cNvSpPr/>
          <p:nvPr/>
        </p:nvSpPr>
        <p:spPr>
          <a:xfrm>
            <a:off x="6263680" y="2780928"/>
            <a:ext cx="2880320" cy="24142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3635896" y="620688"/>
            <a:ext cx="2567032" cy="1015663"/>
          </a:xfrm>
          <a:prstGeom prst="rect">
            <a:avLst/>
          </a:prstGeom>
        </p:spPr>
        <p:txBody>
          <a:bodyPr wrap="square">
            <a:spAutoFit/>
          </a:bodyPr>
          <a:lstStyle/>
          <a:p>
            <a:r>
              <a:rPr lang="zh-TW" altLang="en-US" sz="2000" dirty="0" smtClean="0">
                <a:solidFill>
                  <a:srgbClr val="0000FF"/>
                </a:solidFill>
              </a:rPr>
              <a:t>達倫調查他的朋友最喜歡的顏色，結果如下表。</a:t>
            </a:r>
            <a:endParaRPr lang="zh-TW" altLang="en-US" sz="2000" dirty="0">
              <a:solidFill>
                <a:srgbClr val="0000FF"/>
              </a:solidFill>
            </a:endParaRPr>
          </a:p>
        </p:txBody>
      </p:sp>
      <p:sp>
        <p:nvSpPr>
          <p:cNvPr id="7" name="矩形 6"/>
          <p:cNvSpPr/>
          <p:nvPr/>
        </p:nvSpPr>
        <p:spPr>
          <a:xfrm>
            <a:off x="4716016" y="3356992"/>
            <a:ext cx="1486912" cy="1938992"/>
          </a:xfrm>
          <a:prstGeom prst="rect">
            <a:avLst/>
          </a:prstGeom>
        </p:spPr>
        <p:txBody>
          <a:bodyPr wrap="square">
            <a:spAutoFit/>
          </a:bodyPr>
          <a:lstStyle/>
          <a:p>
            <a:r>
              <a:rPr lang="zh-TW" altLang="en-US" sz="2000" dirty="0" smtClean="0">
                <a:solidFill>
                  <a:srgbClr val="0000FF"/>
                </a:solidFill>
              </a:rPr>
              <a:t>達倫開始根據他的調查結果畫圖，結果畫了一半，請完成達倫的圖。</a:t>
            </a:r>
            <a:endParaRPr lang="zh-TW" altLang="en-US" sz="2000" dirty="0">
              <a:solidFill>
                <a:srgbClr val="0000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zh-TW" smtClean="0"/>
              <a:t>TIMSS</a:t>
            </a:r>
          </a:p>
        </p:txBody>
      </p:sp>
      <p:sp>
        <p:nvSpPr>
          <p:cNvPr id="4099" name="Rectangle 3"/>
          <p:cNvSpPr>
            <a:spLocks noGrp="1" noChangeArrowheads="1"/>
          </p:cNvSpPr>
          <p:nvPr>
            <p:ph type="body" idx="1"/>
          </p:nvPr>
        </p:nvSpPr>
        <p:spPr>
          <a:xfrm>
            <a:off x="611188" y="1773238"/>
            <a:ext cx="7696200" cy="4337050"/>
          </a:xfrm>
        </p:spPr>
        <p:txBody>
          <a:bodyPr/>
          <a:lstStyle/>
          <a:p>
            <a:r>
              <a:rPr lang="zh-TW" altLang="en-US" smtClean="0"/>
              <a:t>國際教育學習成就調查委員會（</a:t>
            </a:r>
            <a:r>
              <a:rPr lang="en-US" altLang="zh-TW" smtClean="0"/>
              <a:t>The International Association for the Evaluation of Education Achievement, IEA</a:t>
            </a:r>
            <a:r>
              <a:rPr lang="zh-TW" altLang="en-US" smtClean="0"/>
              <a:t>），</a:t>
            </a:r>
            <a:endParaRPr lang="en-US" altLang="zh-TW" smtClean="0"/>
          </a:p>
          <a:p>
            <a:r>
              <a:rPr lang="zh-TW" altLang="en-US" smtClean="0"/>
              <a:t>國際數學與科學教育成就調查研究的主要目的在於了解各國學生數學及科學學習成就及其與各國文化背景、教育環境等影響因子之相關性，並進一步作國際間之比較分析。</a:t>
            </a:r>
          </a:p>
          <a:p>
            <a:pPr>
              <a:lnSpc>
                <a:spcPct val="90000"/>
              </a:lnSpc>
              <a:buFontTx/>
              <a:buNone/>
            </a:pPr>
            <a:endParaRPr lang="en-US" altLang="zh-TW"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539552" y="404664"/>
            <a:ext cx="5162550" cy="304800"/>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0" y="1196752"/>
            <a:ext cx="9003928" cy="4464496"/>
          </a:xfrm>
          <a:prstGeom prst="rect">
            <a:avLst/>
          </a:prstGeom>
          <a:noFill/>
          <a:ln w="9525">
            <a:noFill/>
            <a:miter lim="800000"/>
            <a:headEnd/>
            <a:tailEnd/>
          </a:ln>
        </p:spPr>
      </p:pic>
      <p:sp>
        <p:nvSpPr>
          <p:cNvPr id="4" name="矩形 3"/>
          <p:cNvSpPr/>
          <p:nvPr/>
        </p:nvSpPr>
        <p:spPr>
          <a:xfrm>
            <a:off x="151520" y="3536302"/>
            <a:ext cx="87849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685800" y="152400"/>
            <a:ext cx="7486650" cy="1116013"/>
          </a:xfrm>
        </p:spPr>
        <p:txBody>
          <a:bodyPr/>
          <a:lstStyle/>
          <a:p>
            <a:r>
              <a:rPr lang="en-US" altLang="zh-TW" dirty="0" smtClean="0"/>
              <a:t>TIMSS </a:t>
            </a:r>
            <a:r>
              <a:rPr lang="en-US" altLang="zh-TW" dirty="0" smtClean="0"/>
              <a:t>2011 </a:t>
            </a:r>
            <a:r>
              <a:rPr lang="zh-TW" altLang="en-US" dirty="0" smtClean="0"/>
              <a:t>試題評量架構</a:t>
            </a:r>
          </a:p>
        </p:txBody>
      </p:sp>
      <p:sp>
        <p:nvSpPr>
          <p:cNvPr id="14339" name="內容版面配置區 2"/>
          <p:cNvSpPr>
            <a:spLocks noGrp="1"/>
          </p:cNvSpPr>
          <p:nvPr>
            <p:ph idx="1"/>
          </p:nvPr>
        </p:nvSpPr>
        <p:spPr/>
        <p:txBody>
          <a:bodyPr/>
          <a:lstStyle/>
          <a:p>
            <a:r>
              <a:rPr lang="en-US" altLang="zh-TW" dirty="0" smtClean="0"/>
              <a:t>TIMSS </a:t>
            </a:r>
            <a:r>
              <a:rPr lang="en-US" altLang="zh-TW" dirty="0" smtClean="0"/>
              <a:t>2011</a:t>
            </a:r>
            <a:r>
              <a:rPr lang="zh-TW" altLang="en-US" dirty="0" smtClean="0"/>
              <a:t>包含</a:t>
            </a:r>
            <a:r>
              <a:rPr lang="zh-TW" altLang="en-US" dirty="0" smtClean="0"/>
              <a:t>了三種架構</a:t>
            </a:r>
            <a:r>
              <a:rPr lang="en-US" altLang="zh-TW" dirty="0" smtClean="0"/>
              <a:t>— </a:t>
            </a:r>
            <a:r>
              <a:rPr lang="zh-TW" altLang="en-US" dirty="0" smtClean="0"/>
              <a:t>數學、科學及背景問卷。</a:t>
            </a:r>
          </a:p>
          <a:p>
            <a:r>
              <a:rPr lang="zh-TW" altLang="en-US" dirty="0" smtClean="0"/>
              <a:t>數學</a:t>
            </a:r>
            <a:r>
              <a:rPr lang="zh-TW" altLang="en-US" dirty="0" smtClean="0"/>
              <a:t>內容領域</a:t>
            </a:r>
            <a:r>
              <a:rPr lang="en-US" altLang="zh-TW" dirty="0" smtClean="0"/>
              <a:t>---</a:t>
            </a:r>
          </a:p>
          <a:p>
            <a:pPr lvl="1"/>
            <a:r>
              <a:rPr lang="zh-TW" altLang="en-US" dirty="0" smtClean="0"/>
              <a:t>四年級：數、幾何圖形與測量、資料呈現</a:t>
            </a:r>
          </a:p>
          <a:p>
            <a:pPr lvl="1"/>
            <a:r>
              <a:rPr lang="zh-TW" altLang="en-US" dirty="0" smtClean="0"/>
              <a:t>八年級：數、代數、幾何、資料與機率</a:t>
            </a:r>
          </a:p>
          <a:p>
            <a:r>
              <a:rPr lang="zh-TW" altLang="en-US" dirty="0" smtClean="0"/>
              <a:t>數學認知領域</a:t>
            </a:r>
            <a:r>
              <a:rPr lang="en-US" altLang="zh-TW" dirty="0" smtClean="0"/>
              <a:t>---</a:t>
            </a:r>
            <a:r>
              <a:rPr lang="zh-TW" altLang="en-US" dirty="0" smtClean="0"/>
              <a:t>認知、應用與推論。</a:t>
            </a:r>
          </a:p>
          <a:p>
            <a:endParaRPr lang="zh-TW" alt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684213" y="333375"/>
            <a:ext cx="6870700" cy="808038"/>
          </a:xfrm>
        </p:spPr>
        <p:txBody>
          <a:bodyPr/>
          <a:lstStyle/>
          <a:p>
            <a:r>
              <a:rPr lang="en-US" altLang="zh-TW" smtClean="0"/>
              <a:t>TIMSS 2011</a:t>
            </a:r>
            <a:r>
              <a:rPr lang="zh-TW" altLang="en-US" smtClean="0"/>
              <a:t> 內容領域</a:t>
            </a:r>
          </a:p>
        </p:txBody>
      </p:sp>
      <p:sp>
        <p:nvSpPr>
          <p:cNvPr id="15363" name="內容版面配置區 2"/>
          <p:cNvSpPr>
            <a:spLocks noGrp="1"/>
          </p:cNvSpPr>
          <p:nvPr>
            <p:ph idx="1"/>
          </p:nvPr>
        </p:nvSpPr>
        <p:spPr>
          <a:xfrm>
            <a:off x="395288" y="5516563"/>
            <a:ext cx="7696200" cy="1168400"/>
          </a:xfrm>
        </p:spPr>
        <p:txBody>
          <a:bodyPr/>
          <a:lstStyle/>
          <a:p>
            <a:pPr lvl="1"/>
            <a:r>
              <a:rPr lang="zh-TW" altLang="en-US" smtClean="0"/>
              <a:t>四年級：數、幾何圖形與測量、資料呈現 </a:t>
            </a:r>
          </a:p>
          <a:p>
            <a:pPr lvl="1"/>
            <a:r>
              <a:rPr lang="zh-TW" altLang="en-US" smtClean="0"/>
              <a:t>八年級：數、代數、幾何、資料與機率 </a:t>
            </a:r>
          </a:p>
          <a:p>
            <a:endParaRPr lang="zh-TW" altLang="en-US" smtClean="0"/>
          </a:p>
        </p:txBody>
      </p:sp>
      <p:pic>
        <p:nvPicPr>
          <p:cNvPr id="15364" name="Picture 2"/>
          <p:cNvPicPr>
            <a:picLocks noChangeAspect="1" noChangeArrowheads="1"/>
          </p:cNvPicPr>
          <p:nvPr/>
        </p:nvPicPr>
        <p:blipFill>
          <a:blip r:embed="rId3" cstate="print"/>
          <a:srcRect/>
          <a:stretch>
            <a:fillRect/>
          </a:stretch>
        </p:blipFill>
        <p:spPr bwMode="auto">
          <a:xfrm>
            <a:off x="395288" y="1916113"/>
            <a:ext cx="8124825"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p:txBody>
          <a:bodyPr/>
          <a:lstStyle/>
          <a:p>
            <a:r>
              <a:rPr lang="en-US" altLang="zh-TW" smtClean="0"/>
              <a:t>TIMSS</a:t>
            </a:r>
            <a:r>
              <a:rPr lang="zh-TW" altLang="en-US" smtClean="0"/>
              <a:t> </a:t>
            </a:r>
            <a:r>
              <a:rPr lang="en-US" altLang="zh-TW" smtClean="0"/>
              <a:t>2011</a:t>
            </a:r>
            <a:r>
              <a:rPr lang="zh-TW" altLang="en-US" smtClean="0"/>
              <a:t>  認知領域</a:t>
            </a:r>
          </a:p>
        </p:txBody>
      </p:sp>
      <p:sp>
        <p:nvSpPr>
          <p:cNvPr id="16387" name="內容版面配置區 2"/>
          <p:cNvSpPr>
            <a:spLocks noGrp="1"/>
          </p:cNvSpPr>
          <p:nvPr>
            <p:ph idx="1"/>
          </p:nvPr>
        </p:nvSpPr>
        <p:spPr/>
        <p:txBody>
          <a:bodyPr/>
          <a:lstStyle/>
          <a:p>
            <a:endParaRPr lang="zh-TW" altLang="en-US" smtClean="0"/>
          </a:p>
        </p:txBody>
      </p:sp>
      <p:pic>
        <p:nvPicPr>
          <p:cNvPr id="16388" name="Picture 2"/>
          <p:cNvPicPr>
            <a:picLocks noChangeAspect="1" noChangeArrowheads="1"/>
          </p:cNvPicPr>
          <p:nvPr/>
        </p:nvPicPr>
        <p:blipFill>
          <a:blip r:embed="rId3" cstate="print"/>
          <a:srcRect/>
          <a:stretch>
            <a:fillRect/>
          </a:stretch>
        </p:blipFill>
        <p:spPr bwMode="auto">
          <a:xfrm>
            <a:off x="250825" y="2349500"/>
            <a:ext cx="8388350" cy="245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defRPr/>
            </a:pPr>
            <a:r>
              <a:rPr lang="zh-TW" altLang="en-US" dirty="0" smtClean="0"/>
              <a:t>內容領域</a:t>
            </a:r>
            <a:endParaRPr lang="zh-TW" altLang="en-US" dirty="0"/>
          </a:p>
        </p:txBody>
      </p:sp>
      <p:sp>
        <p:nvSpPr>
          <p:cNvPr id="17411" name="文字版面配置區 4"/>
          <p:cNvSpPr>
            <a:spLocks noGrp="1"/>
          </p:cNvSpPr>
          <p:nvPr>
            <p:ph type="body" idx="1"/>
          </p:nvPr>
        </p:nvSpPr>
        <p:spPr/>
        <p:txBody>
          <a:bodyPr/>
          <a:lstStyle/>
          <a:p>
            <a:endParaRPr lang="zh-TW"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p:txBody>
          <a:bodyPr/>
          <a:lstStyle/>
          <a:p>
            <a:r>
              <a:rPr lang="zh-TW" altLang="en-US" smtClean="0">
                <a:solidFill>
                  <a:srgbClr val="FF0000"/>
                </a:solidFill>
              </a:rPr>
              <a:t>數</a:t>
            </a:r>
          </a:p>
        </p:txBody>
      </p:sp>
      <p:sp>
        <p:nvSpPr>
          <p:cNvPr id="18435" name="內容版面配置區 2"/>
          <p:cNvSpPr>
            <a:spLocks noGrp="1"/>
          </p:cNvSpPr>
          <p:nvPr>
            <p:ph idx="1"/>
          </p:nvPr>
        </p:nvSpPr>
        <p:spPr/>
        <p:txBody>
          <a:bodyPr/>
          <a:lstStyle/>
          <a:p>
            <a:r>
              <a:rPr lang="en-US" altLang="zh-TW" smtClean="0"/>
              <a:t>Whole number</a:t>
            </a:r>
            <a:r>
              <a:rPr lang="zh-TW" altLang="en-US" smtClean="0"/>
              <a:t>  </a:t>
            </a:r>
            <a:r>
              <a:rPr lang="zh-TW" altLang="en-US" smtClean="0">
                <a:solidFill>
                  <a:srgbClr val="0000FF"/>
                </a:solidFill>
              </a:rPr>
              <a:t>整數</a:t>
            </a:r>
            <a:endParaRPr lang="en-US" altLang="zh-TW" smtClean="0">
              <a:solidFill>
                <a:srgbClr val="0000FF"/>
              </a:solidFill>
            </a:endParaRPr>
          </a:p>
          <a:p>
            <a:r>
              <a:rPr lang="en-US" altLang="zh-TW" smtClean="0"/>
              <a:t>Fractions and decimals</a:t>
            </a:r>
            <a:r>
              <a:rPr lang="zh-TW" altLang="en-US" smtClean="0"/>
              <a:t> </a:t>
            </a:r>
            <a:r>
              <a:rPr lang="zh-TW" altLang="en-US" smtClean="0">
                <a:solidFill>
                  <a:srgbClr val="0000FF"/>
                </a:solidFill>
              </a:rPr>
              <a:t>分數和小數</a:t>
            </a:r>
            <a:endParaRPr lang="en-US" altLang="zh-TW" smtClean="0">
              <a:solidFill>
                <a:srgbClr val="0000FF"/>
              </a:solidFill>
            </a:endParaRPr>
          </a:p>
          <a:p>
            <a:r>
              <a:rPr lang="en-US" altLang="zh-TW" smtClean="0"/>
              <a:t>Number sentences with whole numbers</a:t>
            </a:r>
            <a:r>
              <a:rPr lang="zh-TW" altLang="en-US" smtClean="0"/>
              <a:t> </a:t>
            </a:r>
            <a:r>
              <a:rPr lang="zh-TW" altLang="en-US" smtClean="0">
                <a:solidFill>
                  <a:srgbClr val="0000FF"/>
                </a:solidFill>
              </a:rPr>
              <a:t>整數算式</a:t>
            </a:r>
            <a:endParaRPr lang="en-US" altLang="zh-TW" smtClean="0">
              <a:solidFill>
                <a:srgbClr val="0000FF"/>
              </a:solidFill>
            </a:endParaRPr>
          </a:p>
          <a:p>
            <a:r>
              <a:rPr lang="en-US" altLang="zh-TW" smtClean="0"/>
              <a:t>Patterns and relationships</a:t>
            </a:r>
            <a:r>
              <a:rPr lang="zh-TW" altLang="en-US" smtClean="0">
                <a:solidFill>
                  <a:srgbClr val="0000FF"/>
                </a:solidFill>
              </a:rPr>
              <a:t>組型與關係</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685800" y="152400"/>
            <a:ext cx="6870700" cy="1116013"/>
          </a:xfrm>
        </p:spPr>
        <p:txBody>
          <a:bodyPr/>
          <a:lstStyle/>
          <a:p>
            <a:r>
              <a:rPr lang="zh-TW" altLang="en-US" smtClean="0">
                <a:solidFill>
                  <a:srgbClr val="0000FF"/>
                </a:solidFill>
              </a:rPr>
              <a:t>整數</a:t>
            </a:r>
          </a:p>
        </p:txBody>
      </p:sp>
      <p:sp>
        <p:nvSpPr>
          <p:cNvPr id="3" name="內容版面配置區 2"/>
          <p:cNvSpPr>
            <a:spLocks noGrp="1"/>
          </p:cNvSpPr>
          <p:nvPr>
            <p:ph idx="1"/>
          </p:nvPr>
        </p:nvSpPr>
        <p:spPr>
          <a:xfrm>
            <a:off x="684213" y="1412875"/>
            <a:ext cx="7696200" cy="3657600"/>
          </a:xfrm>
        </p:spPr>
        <p:txBody>
          <a:bodyPr/>
          <a:lstStyle/>
          <a:p>
            <a:pPr marL="514350" indent="-514350">
              <a:buFontTx/>
              <a:buAutoNum type="arabicPeriod"/>
              <a:defRPr/>
            </a:pPr>
            <a:r>
              <a:rPr lang="zh-TW" altLang="en-US" dirty="0" smtClean="0"/>
              <a:t>具備位值的知識，包含運用文字、圖形、或者是符號，辨識和寫出數。</a:t>
            </a:r>
            <a:endParaRPr lang="en-US" altLang="zh-TW" dirty="0" smtClean="0"/>
          </a:p>
          <a:p>
            <a:pPr>
              <a:buFontTx/>
              <a:buNone/>
              <a:defRPr/>
            </a:pPr>
            <a:r>
              <a:rPr lang="en-US" altLang="zh-TW" dirty="0" smtClean="0"/>
              <a:t>2. </a:t>
            </a:r>
            <a:r>
              <a:rPr lang="zh-TW" altLang="en-US" dirty="0" smtClean="0"/>
              <a:t>整數的比較和排序。</a:t>
            </a:r>
            <a:endParaRPr lang="en-US" altLang="zh-TW" dirty="0" smtClean="0"/>
          </a:p>
          <a:p>
            <a:pPr>
              <a:buFontTx/>
              <a:buNone/>
              <a:defRPr/>
            </a:pPr>
            <a:r>
              <a:rPr lang="en-US" altLang="zh-TW" dirty="0" smtClean="0"/>
              <a:t>3.</a:t>
            </a:r>
            <a:r>
              <a:rPr lang="zh-TW" altLang="en-US" dirty="0" smtClean="0"/>
              <a:t>能以</a:t>
            </a:r>
            <a:r>
              <a:rPr lang="en-US" altLang="zh-TW" dirty="0" smtClean="0"/>
              <a:t> +, −, ×, ÷ </a:t>
            </a:r>
            <a:r>
              <a:rPr lang="zh-TW" altLang="en-US" dirty="0" smtClean="0"/>
              <a:t>進行整數的計算，並能進行估算。</a:t>
            </a:r>
            <a:endParaRPr lang="en-US" altLang="zh-TW" dirty="0" smtClean="0"/>
          </a:p>
          <a:p>
            <a:pPr>
              <a:buFontTx/>
              <a:buNone/>
              <a:defRPr/>
            </a:pPr>
            <a:r>
              <a:rPr lang="en-US" altLang="zh-TW" dirty="0" smtClean="0"/>
              <a:t>4.</a:t>
            </a:r>
            <a:r>
              <a:rPr lang="zh-TW" altLang="en-US" dirty="0" smtClean="0"/>
              <a:t>辨識因、倍數</a:t>
            </a:r>
            <a:r>
              <a:rPr lang="en-US" altLang="zh-TW" dirty="0" smtClean="0"/>
              <a:t> </a:t>
            </a:r>
            <a:r>
              <a:rPr lang="zh-TW" altLang="en-US" dirty="0" smtClean="0"/>
              <a:t>。</a:t>
            </a:r>
            <a:endParaRPr lang="en-US" altLang="zh-TW" dirty="0" smtClean="0"/>
          </a:p>
          <a:p>
            <a:pPr>
              <a:buFontTx/>
              <a:buNone/>
              <a:defRPr/>
            </a:pPr>
            <a:r>
              <a:rPr lang="en-US" altLang="zh-TW" dirty="0" smtClean="0"/>
              <a:t>5.</a:t>
            </a:r>
            <a:r>
              <a:rPr lang="zh-TW" altLang="en-US" dirty="0" smtClean="0"/>
              <a:t>解決真實生活脈絡中涉及測量、金錢、以及簡單比例的問題。</a:t>
            </a:r>
          </a:p>
          <a:p>
            <a:pPr>
              <a:buFontTx/>
              <a:buNone/>
              <a:defRPr/>
            </a:pPr>
            <a:endParaRPr lang="zh-TW"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a:xfrm>
            <a:off x="685800" y="152400"/>
            <a:ext cx="6870700" cy="1331913"/>
          </a:xfrm>
        </p:spPr>
        <p:txBody>
          <a:bodyPr/>
          <a:lstStyle/>
          <a:p>
            <a:r>
              <a:rPr lang="zh-TW" altLang="en-US" smtClean="0">
                <a:solidFill>
                  <a:srgbClr val="0000FF"/>
                </a:solidFill>
              </a:rPr>
              <a:t>分、小數</a:t>
            </a:r>
          </a:p>
        </p:txBody>
      </p:sp>
      <p:sp>
        <p:nvSpPr>
          <p:cNvPr id="20483" name="內容版面配置區 2"/>
          <p:cNvSpPr>
            <a:spLocks noGrp="1"/>
          </p:cNvSpPr>
          <p:nvPr>
            <p:ph idx="1"/>
          </p:nvPr>
        </p:nvSpPr>
        <p:spPr/>
        <p:txBody>
          <a:bodyPr/>
          <a:lstStyle/>
          <a:p>
            <a:pPr>
              <a:buFontTx/>
              <a:buNone/>
            </a:pPr>
            <a:r>
              <a:rPr lang="en-US" altLang="zh-TW" smtClean="0"/>
              <a:t>1.</a:t>
            </a:r>
            <a:r>
              <a:rPr lang="zh-TW" altLang="en-US" smtClean="0"/>
              <a:t>呈現出分數的理解：藉由連續整體的部分、一個集合的部分、數線的位置來辨識分數，並且透過以文字、數或模式來表徵分數</a:t>
            </a:r>
            <a:endParaRPr lang="en-US" altLang="zh-TW" smtClean="0"/>
          </a:p>
          <a:p>
            <a:pPr>
              <a:buFontTx/>
              <a:buNone/>
            </a:pPr>
            <a:r>
              <a:rPr lang="en-US" altLang="zh-TW" smtClean="0"/>
              <a:t>2.</a:t>
            </a:r>
            <a:r>
              <a:rPr lang="zh-TW" altLang="en-US" smtClean="0"/>
              <a:t>找出簡單的等值分數，比較並且排序簡單分數。</a:t>
            </a:r>
            <a:endParaRPr lang="en-US" altLang="zh-TW" smtClean="0"/>
          </a:p>
          <a:p>
            <a:pPr>
              <a:buFontTx/>
              <a:buNone/>
            </a:pPr>
            <a:r>
              <a:rPr lang="en-US" altLang="zh-TW" smtClean="0"/>
              <a:t>3. </a:t>
            </a:r>
            <a:r>
              <a:rPr lang="zh-TW" altLang="en-US" smtClean="0"/>
              <a:t>簡單分數的加、減。</a:t>
            </a:r>
            <a:endParaRPr lang="en-US" altLang="zh-TW" smtClean="0"/>
          </a:p>
          <a:p>
            <a:pPr>
              <a:buFontTx/>
              <a:buNone/>
            </a:pPr>
            <a:endParaRPr lang="zh-TW" alt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685800" y="152400"/>
            <a:ext cx="6870700" cy="1331913"/>
          </a:xfrm>
        </p:spPr>
        <p:txBody>
          <a:bodyPr/>
          <a:lstStyle/>
          <a:p>
            <a:r>
              <a:rPr lang="zh-TW" altLang="en-US" smtClean="0">
                <a:solidFill>
                  <a:srgbClr val="0000FF"/>
                </a:solidFill>
              </a:rPr>
              <a:t>分、小數</a:t>
            </a:r>
          </a:p>
        </p:txBody>
      </p:sp>
      <p:sp>
        <p:nvSpPr>
          <p:cNvPr id="21507" name="內容版面配置區 2"/>
          <p:cNvSpPr>
            <a:spLocks noGrp="1"/>
          </p:cNvSpPr>
          <p:nvPr>
            <p:ph idx="1"/>
          </p:nvPr>
        </p:nvSpPr>
        <p:spPr/>
        <p:txBody>
          <a:bodyPr/>
          <a:lstStyle/>
          <a:p>
            <a:pPr>
              <a:buFontTx/>
              <a:buNone/>
            </a:pPr>
            <a:r>
              <a:rPr lang="en-US" altLang="zh-TW" smtClean="0"/>
              <a:t>4. </a:t>
            </a:r>
            <a:r>
              <a:rPr lang="zh-TW" altLang="en-US" smtClean="0"/>
              <a:t>呈現對於小數位值的理解，包含運用文字、數、或模式表徵小數</a:t>
            </a:r>
            <a:endParaRPr lang="en-US" altLang="zh-TW" smtClean="0"/>
          </a:p>
          <a:p>
            <a:pPr>
              <a:buFontTx/>
              <a:buNone/>
            </a:pPr>
            <a:r>
              <a:rPr lang="en-US" altLang="zh-TW" smtClean="0"/>
              <a:t>5. </a:t>
            </a:r>
            <a:r>
              <a:rPr lang="zh-TW" altLang="en-US" smtClean="0"/>
              <a:t>小數的加、減。</a:t>
            </a:r>
            <a:endParaRPr lang="en-US" altLang="zh-TW" smtClean="0"/>
          </a:p>
          <a:p>
            <a:pPr>
              <a:buFontTx/>
              <a:buNone/>
            </a:pPr>
            <a:r>
              <a:rPr lang="en-US" altLang="zh-TW" smtClean="0"/>
              <a:t>6.</a:t>
            </a:r>
            <a:r>
              <a:rPr lang="zh-TW" altLang="en-US" smtClean="0"/>
              <a:t>解決包含簡單分數或小數的問題</a:t>
            </a:r>
            <a:r>
              <a:rPr lang="en-US" altLang="zh-TW" smtClean="0"/>
              <a:t> </a:t>
            </a:r>
            <a:r>
              <a:rPr lang="zh-TW" altLang="en-US" smtClean="0"/>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685800" y="152400"/>
            <a:ext cx="6870700" cy="1331913"/>
          </a:xfrm>
        </p:spPr>
        <p:txBody>
          <a:bodyPr/>
          <a:lstStyle/>
          <a:p>
            <a:r>
              <a:rPr lang="zh-TW" altLang="en-US" smtClean="0">
                <a:solidFill>
                  <a:srgbClr val="0000FF"/>
                </a:solidFill>
              </a:rPr>
              <a:t>整數算式</a:t>
            </a:r>
          </a:p>
        </p:txBody>
      </p:sp>
      <p:sp>
        <p:nvSpPr>
          <p:cNvPr id="22531" name="內容版面配置區 2"/>
          <p:cNvSpPr>
            <a:spLocks noGrp="1"/>
          </p:cNvSpPr>
          <p:nvPr>
            <p:ph idx="1"/>
          </p:nvPr>
        </p:nvSpPr>
        <p:spPr/>
        <p:txBody>
          <a:bodyPr/>
          <a:lstStyle/>
          <a:p>
            <a:pPr>
              <a:buFontTx/>
              <a:buNone/>
            </a:pPr>
            <a:r>
              <a:rPr lang="en-US" altLang="zh-TW" smtClean="0"/>
              <a:t>1.</a:t>
            </a:r>
            <a:r>
              <a:rPr lang="zh-TW" altLang="en-US" smtClean="0"/>
              <a:t>在算式中找出遺漏的數或者進行計算</a:t>
            </a:r>
            <a:r>
              <a:rPr lang="en-US" altLang="zh-TW" smtClean="0"/>
              <a:t> (</a:t>
            </a:r>
            <a:r>
              <a:rPr lang="zh-TW" altLang="en-US" smtClean="0"/>
              <a:t>例如</a:t>
            </a:r>
            <a:r>
              <a:rPr lang="en-US" altLang="zh-TW" smtClean="0"/>
              <a:t> 17 + ■ = 29)</a:t>
            </a:r>
            <a:r>
              <a:rPr lang="zh-TW" altLang="en-US" smtClean="0"/>
              <a:t>。</a:t>
            </a:r>
            <a:endParaRPr lang="en-US" altLang="zh-TW" smtClean="0"/>
          </a:p>
          <a:p>
            <a:pPr>
              <a:buFontTx/>
              <a:buNone/>
            </a:pPr>
            <a:r>
              <a:rPr lang="en-US" altLang="zh-TW" smtClean="0"/>
              <a:t>2. </a:t>
            </a:r>
            <a:r>
              <a:rPr lang="zh-TW" altLang="en-US" smtClean="0"/>
              <a:t>以含未知數的算式呈現簡單的問題情境</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a:xfrm>
            <a:off x="685800" y="152400"/>
            <a:ext cx="6870700" cy="1044575"/>
          </a:xfrm>
        </p:spPr>
        <p:txBody>
          <a:bodyPr/>
          <a:lstStyle/>
          <a:p>
            <a:r>
              <a:rPr lang="en-US" altLang="zh-TW" smtClean="0"/>
              <a:t>FIMSS</a:t>
            </a:r>
            <a:endParaRPr lang="zh-TW" altLang="en-US" smtClean="0"/>
          </a:p>
        </p:txBody>
      </p:sp>
      <p:sp>
        <p:nvSpPr>
          <p:cNvPr id="5123" name="內容版面配置區 2"/>
          <p:cNvSpPr>
            <a:spLocks noGrp="1"/>
          </p:cNvSpPr>
          <p:nvPr>
            <p:ph idx="1"/>
          </p:nvPr>
        </p:nvSpPr>
        <p:spPr>
          <a:xfrm>
            <a:off x="684213" y="1196975"/>
            <a:ext cx="7696200" cy="3657600"/>
          </a:xfrm>
        </p:spPr>
        <p:txBody>
          <a:bodyPr/>
          <a:lstStyle/>
          <a:p>
            <a:r>
              <a:rPr lang="zh-TW" altLang="en-US" smtClean="0"/>
              <a:t>第一次國際數學與科學教育成就調查於</a:t>
            </a:r>
            <a:r>
              <a:rPr lang="en-US" altLang="zh-TW" smtClean="0">
                <a:solidFill>
                  <a:srgbClr val="FF0000"/>
                </a:solidFill>
              </a:rPr>
              <a:t>1970</a:t>
            </a:r>
            <a:r>
              <a:rPr lang="zh-TW" altLang="en-US" smtClean="0"/>
              <a:t>年舉行，共有</a:t>
            </a:r>
            <a:r>
              <a:rPr lang="en-US" altLang="zh-TW" smtClean="0">
                <a:solidFill>
                  <a:srgbClr val="0000FF"/>
                </a:solidFill>
              </a:rPr>
              <a:t>19</a:t>
            </a:r>
            <a:r>
              <a:rPr lang="zh-TW" altLang="en-US" smtClean="0"/>
              <a:t>個國家參與。</a:t>
            </a:r>
            <a:endParaRPr lang="en-US" altLang="zh-TW" smtClean="0"/>
          </a:p>
          <a:p>
            <a:r>
              <a:rPr lang="en-US" altLang="zh-TW" smtClean="0"/>
              <a:t>The First International Mathematics and Science Study. (</a:t>
            </a:r>
            <a:r>
              <a:rPr lang="en-US" altLang="zh-TW" smtClean="0">
                <a:solidFill>
                  <a:srgbClr val="FF0000"/>
                </a:solidFill>
              </a:rPr>
              <a:t>FIMSS</a:t>
            </a:r>
            <a:r>
              <a:rPr lang="en-US" altLang="zh-TW" smtClean="0"/>
              <a:t>)</a:t>
            </a:r>
            <a:endParaRPr lang="zh-TW" alt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685800" y="152400"/>
            <a:ext cx="6870700" cy="1331913"/>
          </a:xfrm>
        </p:spPr>
        <p:txBody>
          <a:bodyPr/>
          <a:lstStyle/>
          <a:p>
            <a:r>
              <a:rPr lang="zh-TW" altLang="en-US" smtClean="0">
                <a:solidFill>
                  <a:srgbClr val="0000FF"/>
                </a:solidFill>
              </a:rPr>
              <a:t>組型和關係</a:t>
            </a:r>
          </a:p>
        </p:txBody>
      </p:sp>
      <p:sp>
        <p:nvSpPr>
          <p:cNvPr id="23555" name="內容版面配置區 2"/>
          <p:cNvSpPr>
            <a:spLocks noGrp="1"/>
          </p:cNvSpPr>
          <p:nvPr>
            <p:ph idx="1"/>
          </p:nvPr>
        </p:nvSpPr>
        <p:spPr/>
        <p:txBody>
          <a:bodyPr/>
          <a:lstStyle/>
          <a:p>
            <a:pPr>
              <a:buFontTx/>
              <a:buNone/>
            </a:pPr>
            <a:r>
              <a:rPr lang="en-US" altLang="zh-TW" sz="2800" smtClean="0"/>
              <a:t>1.</a:t>
            </a:r>
            <a:r>
              <a:rPr lang="zh-TW" altLang="en-US" smtClean="0"/>
              <a:t>在定義良好的組型中延展或者找出缺漏項，描述相鄰項目</a:t>
            </a:r>
            <a:r>
              <a:rPr lang="en-US" altLang="zh-TW" smtClean="0"/>
              <a:t>(</a:t>
            </a:r>
            <a:r>
              <a:rPr lang="zh-TW" altLang="en-US" smtClean="0"/>
              <a:t>物件</a:t>
            </a:r>
            <a:r>
              <a:rPr lang="en-US" altLang="zh-TW" smtClean="0"/>
              <a:t>)</a:t>
            </a:r>
            <a:r>
              <a:rPr lang="zh-TW" altLang="en-US" smtClean="0"/>
              <a:t>的關係以及次序。</a:t>
            </a:r>
            <a:endParaRPr lang="en-US" altLang="zh-TW" smtClean="0"/>
          </a:p>
          <a:p>
            <a:pPr>
              <a:buFontTx/>
              <a:buNone/>
            </a:pPr>
            <a:r>
              <a:rPr lang="en-US" altLang="zh-TW" smtClean="0"/>
              <a:t>2.</a:t>
            </a:r>
            <a:r>
              <a:rPr lang="zh-TW" altLang="en-US" smtClean="0"/>
              <a:t>針對某些整數配對關係寫出或者選定規則，並能滿足其關係，並且能根據給定的規則產生後續的配對 </a:t>
            </a:r>
            <a:r>
              <a:rPr lang="en-US" altLang="zh-TW" smtClean="0"/>
              <a:t>(</a:t>
            </a:r>
            <a:r>
              <a:rPr lang="zh-TW" altLang="en-US" smtClean="0"/>
              <a:t>例如，第一數乘以</a:t>
            </a:r>
            <a:r>
              <a:rPr lang="en-US" altLang="zh-TW" smtClean="0"/>
              <a:t>3</a:t>
            </a:r>
            <a:r>
              <a:rPr lang="zh-TW" altLang="en-US" smtClean="0"/>
              <a:t>再加</a:t>
            </a:r>
            <a:r>
              <a:rPr lang="en-US" altLang="zh-TW" smtClean="0"/>
              <a:t>2</a:t>
            </a:r>
            <a:r>
              <a:rPr lang="zh-TW" altLang="en-US" smtClean="0"/>
              <a:t>，來得到第二數</a:t>
            </a:r>
            <a:r>
              <a:rPr lang="en-US" altLang="zh-TW" smtClean="0"/>
              <a:t>)</a:t>
            </a:r>
            <a:r>
              <a:rPr lang="zh-TW" altLang="en-US" smtClean="0"/>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p:txBody>
          <a:bodyPr/>
          <a:lstStyle/>
          <a:p>
            <a:r>
              <a:rPr lang="zh-TW" altLang="en-US" smtClean="0">
                <a:solidFill>
                  <a:schemeClr val="tx2"/>
                </a:solidFill>
              </a:rPr>
              <a:t>幾何圖形和測量</a:t>
            </a:r>
          </a:p>
        </p:txBody>
      </p:sp>
      <p:sp>
        <p:nvSpPr>
          <p:cNvPr id="24579" name="內容版面配置區 2"/>
          <p:cNvSpPr>
            <a:spLocks noGrp="1"/>
          </p:cNvSpPr>
          <p:nvPr>
            <p:ph idx="1"/>
          </p:nvPr>
        </p:nvSpPr>
        <p:spPr>
          <a:xfrm>
            <a:off x="685800" y="1828800"/>
            <a:ext cx="7989888" cy="3657600"/>
          </a:xfrm>
        </p:spPr>
        <p:txBody>
          <a:bodyPr/>
          <a:lstStyle/>
          <a:p>
            <a:pPr>
              <a:buFontTx/>
              <a:buNone/>
            </a:pPr>
            <a:r>
              <a:rPr lang="zh-TW" altLang="en-US" smtClean="0"/>
              <a:t>兩個主題</a:t>
            </a:r>
            <a:r>
              <a:rPr lang="en-US" altLang="zh-TW" smtClean="0"/>
              <a:t>:</a:t>
            </a:r>
          </a:p>
          <a:p>
            <a:pPr>
              <a:buFontTx/>
              <a:buNone/>
            </a:pPr>
            <a:r>
              <a:rPr lang="en-US" altLang="zh-TW" smtClean="0"/>
              <a:t>•Points, Lines, and Angles</a:t>
            </a:r>
            <a:r>
              <a:rPr lang="zh-TW" altLang="en-US" smtClean="0">
                <a:solidFill>
                  <a:srgbClr val="0000FF"/>
                </a:solidFill>
              </a:rPr>
              <a:t>點、線、和角</a:t>
            </a:r>
            <a:endParaRPr lang="en-US" altLang="zh-TW" smtClean="0">
              <a:solidFill>
                <a:srgbClr val="0000FF"/>
              </a:solidFill>
            </a:endParaRPr>
          </a:p>
          <a:p>
            <a:pPr>
              <a:buFontTx/>
              <a:buNone/>
            </a:pPr>
            <a:r>
              <a:rPr lang="en-US" altLang="zh-TW" smtClean="0"/>
              <a:t>•Two- and</a:t>
            </a:r>
            <a:r>
              <a:rPr lang="zh-TW" altLang="en-US" smtClean="0"/>
              <a:t> </a:t>
            </a:r>
            <a:r>
              <a:rPr lang="en-US" altLang="zh-TW" smtClean="0"/>
              <a:t>Three-</a:t>
            </a:r>
            <a:r>
              <a:rPr lang="zh-TW" altLang="en-US" smtClean="0"/>
              <a:t> </a:t>
            </a:r>
            <a:r>
              <a:rPr lang="en-US" altLang="zh-TW" smtClean="0"/>
              <a:t>dimensional Shapes</a:t>
            </a:r>
            <a:br>
              <a:rPr lang="en-US" altLang="zh-TW" smtClean="0"/>
            </a:br>
            <a:r>
              <a:rPr lang="zh-TW" altLang="en-US" smtClean="0"/>
              <a:t> </a:t>
            </a:r>
            <a:r>
              <a:rPr lang="zh-TW" altLang="en-US" smtClean="0">
                <a:solidFill>
                  <a:srgbClr val="0000FF"/>
                </a:solidFill>
              </a:rPr>
              <a:t>二維與三維圖形</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r>
              <a:rPr lang="zh-TW" altLang="en-US" smtClean="0">
                <a:solidFill>
                  <a:srgbClr val="0000FF"/>
                </a:solidFill>
              </a:rPr>
              <a:t>點、線、和角</a:t>
            </a:r>
            <a:endParaRPr lang="zh-TW" altLang="en-US" smtClean="0"/>
          </a:p>
        </p:txBody>
      </p:sp>
      <p:sp>
        <p:nvSpPr>
          <p:cNvPr id="25603" name="內容版面配置區 2"/>
          <p:cNvSpPr>
            <a:spLocks noGrp="1"/>
          </p:cNvSpPr>
          <p:nvPr>
            <p:ph idx="1"/>
          </p:nvPr>
        </p:nvSpPr>
        <p:spPr/>
        <p:txBody>
          <a:bodyPr/>
          <a:lstStyle/>
          <a:p>
            <a:pPr>
              <a:buFontTx/>
              <a:buNone/>
            </a:pPr>
            <a:r>
              <a:rPr lang="en-US" altLang="zh-TW" smtClean="0"/>
              <a:t>1. </a:t>
            </a:r>
            <a:r>
              <a:rPr lang="zh-TW" altLang="en-US" smtClean="0"/>
              <a:t>長度的測量以及估測。</a:t>
            </a:r>
            <a:endParaRPr lang="en-US" altLang="zh-TW" smtClean="0"/>
          </a:p>
          <a:p>
            <a:pPr>
              <a:buFontTx/>
              <a:buNone/>
            </a:pPr>
            <a:r>
              <a:rPr lang="en-US" altLang="zh-TW" smtClean="0"/>
              <a:t>2. </a:t>
            </a:r>
            <a:r>
              <a:rPr lang="zh-TW" altLang="en-US" smtClean="0"/>
              <a:t>找出或者畫出平行線和垂直線。</a:t>
            </a:r>
            <a:endParaRPr lang="en-US" altLang="zh-TW" smtClean="0"/>
          </a:p>
          <a:p>
            <a:pPr>
              <a:buFontTx/>
              <a:buNone/>
            </a:pPr>
            <a:r>
              <a:rPr lang="en-US" altLang="zh-TW" smtClean="0"/>
              <a:t>3.</a:t>
            </a:r>
            <a:r>
              <a:rPr lang="zh-TW" altLang="en-US" smtClean="0"/>
              <a:t>比較角的大小和畫角</a:t>
            </a:r>
            <a:r>
              <a:rPr lang="en-US" altLang="zh-TW" smtClean="0"/>
              <a:t>  (</a:t>
            </a:r>
            <a:r>
              <a:rPr lang="zh-TW" altLang="en-US" smtClean="0"/>
              <a:t>例如，直角、比直角大或小的角</a:t>
            </a:r>
            <a:r>
              <a:rPr lang="en-US" altLang="zh-TW" smtClean="0"/>
              <a:t>)</a:t>
            </a:r>
            <a:r>
              <a:rPr lang="zh-TW" altLang="en-US" smtClean="0"/>
              <a:t>。</a:t>
            </a:r>
            <a:endParaRPr lang="en-US" altLang="zh-TW" smtClean="0"/>
          </a:p>
          <a:p>
            <a:pPr>
              <a:buFontTx/>
              <a:buNone/>
            </a:pPr>
            <a:r>
              <a:rPr lang="en-US" altLang="zh-TW" smtClean="0"/>
              <a:t>4.</a:t>
            </a:r>
            <a:r>
              <a:rPr lang="zh-TW" altLang="en-US" smtClean="0"/>
              <a:t>運用非正規的座標系統來標示出平面中的位置</a:t>
            </a:r>
            <a:r>
              <a:rPr lang="en-US" altLang="zh-TW" smtClean="0"/>
              <a:t> </a:t>
            </a:r>
            <a:r>
              <a:rPr lang="zh-TW" altLang="en-US" smtClean="0"/>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a:xfrm>
            <a:off x="685800" y="152400"/>
            <a:ext cx="7270750" cy="973138"/>
          </a:xfrm>
        </p:spPr>
        <p:txBody>
          <a:bodyPr/>
          <a:lstStyle/>
          <a:p>
            <a:r>
              <a:rPr lang="zh-TW" altLang="en-US" smtClean="0"/>
              <a:t> </a:t>
            </a:r>
            <a:r>
              <a:rPr lang="zh-TW" altLang="en-US" smtClean="0">
                <a:solidFill>
                  <a:srgbClr val="0000FF"/>
                </a:solidFill>
              </a:rPr>
              <a:t>二維與三維圖形</a:t>
            </a:r>
            <a:endParaRPr lang="zh-TW" altLang="en-US" smtClean="0"/>
          </a:p>
        </p:txBody>
      </p:sp>
      <p:sp>
        <p:nvSpPr>
          <p:cNvPr id="26627" name="內容版面配置區 2"/>
          <p:cNvSpPr>
            <a:spLocks noGrp="1"/>
          </p:cNvSpPr>
          <p:nvPr>
            <p:ph idx="1"/>
          </p:nvPr>
        </p:nvSpPr>
        <p:spPr>
          <a:xfrm>
            <a:off x="684213" y="1341438"/>
            <a:ext cx="7696200" cy="3657600"/>
          </a:xfrm>
        </p:spPr>
        <p:txBody>
          <a:bodyPr/>
          <a:lstStyle/>
          <a:p>
            <a:pPr>
              <a:buFontTx/>
              <a:buNone/>
            </a:pPr>
            <a:r>
              <a:rPr lang="en-US" altLang="zh-TW" smtClean="0"/>
              <a:t>1.</a:t>
            </a:r>
            <a:r>
              <a:rPr lang="zh-TW" altLang="en-US" smtClean="0"/>
              <a:t>找出、分類以及比較常見幾何形體</a:t>
            </a:r>
            <a:r>
              <a:rPr lang="en-US" altLang="zh-TW" smtClean="0"/>
              <a:t> (</a:t>
            </a:r>
            <a:r>
              <a:rPr lang="zh-TW" altLang="en-US" smtClean="0"/>
              <a:t>例如分類或者比較形狀、大小或者屬性</a:t>
            </a:r>
            <a:r>
              <a:rPr lang="en-US" altLang="zh-TW" smtClean="0"/>
              <a:t>)</a:t>
            </a:r>
            <a:r>
              <a:rPr lang="zh-TW" altLang="en-US" smtClean="0"/>
              <a:t>。</a:t>
            </a:r>
            <a:endParaRPr lang="en-US" altLang="zh-TW" smtClean="0"/>
          </a:p>
          <a:p>
            <a:pPr>
              <a:buFontTx/>
              <a:buNone/>
            </a:pPr>
            <a:r>
              <a:rPr lang="en-US" altLang="zh-TW" smtClean="0"/>
              <a:t>2.</a:t>
            </a:r>
            <a:r>
              <a:rPr lang="zh-TW" altLang="en-US" smtClean="0"/>
              <a:t>回想、描述、並且運用幾何形體的基本特質，包含線對稱、點對稱。</a:t>
            </a:r>
            <a:endParaRPr lang="en-US" altLang="zh-TW" smtClean="0"/>
          </a:p>
          <a:p>
            <a:pPr>
              <a:buFontTx/>
              <a:buNone/>
            </a:pPr>
            <a:r>
              <a:rPr lang="en-US" altLang="zh-TW" smtClean="0"/>
              <a:t>3. </a:t>
            </a:r>
            <a:r>
              <a:rPr lang="zh-TW" altLang="en-US" smtClean="0"/>
              <a:t>找出三維形體間的關係，以及其二維表徵</a:t>
            </a:r>
            <a:endParaRPr lang="en-US" altLang="zh-TW" smtClean="0"/>
          </a:p>
          <a:p>
            <a:pPr>
              <a:buFontTx/>
              <a:buNone/>
            </a:pPr>
            <a:r>
              <a:rPr lang="en-US" altLang="zh-TW" smtClean="0"/>
              <a:t>4. </a:t>
            </a:r>
            <a:r>
              <a:rPr lang="zh-TW" altLang="en-US" smtClean="0"/>
              <a:t>計算正方形以及長方形的面積和周長；決定和估測幾何形體的面積和體積</a:t>
            </a:r>
            <a:r>
              <a:rPr lang="en-US" altLang="zh-TW" smtClean="0"/>
              <a:t> (</a:t>
            </a:r>
            <a:r>
              <a:rPr lang="zh-TW" altLang="en-US" smtClean="0"/>
              <a:t>例如，透過特定形狀的覆蓋或者以立方體積木來填充空間</a:t>
            </a:r>
            <a:r>
              <a:rPr lang="en-US" altLang="zh-TW" smtClean="0"/>
              <a:t>)</a:t>
            </a:r>
            <a:r>
              <a:rPr lang="zh-TW" altLang="en-US" smtClean="0"/>
              <a:t>。</a:t>
            </a:r>
          </a:p>
          <a:p>
            <a:pPr>
              <a:buFontTx/>
              <a:buNone/>
            </a:pPr>
            <a:endParaRPr lang="en-US" altLang="zh-TW"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a:xfrm>
            <a:off x="685800" y="152400"/>
            <a:ext cx="7270750" cy="1044575"/>
          </a:xfrm>
        </p:spPr>
        <p:txBody>
          <a:bodyPr/>
          <a:lstStyle/>
          <a:p>
            <a:r>
              <a:rPr lang="zh-TW" altLang="en-US" smtClean="0">
                <a:solidFill>
                  <a:srgbClr val="FF0000"/>
                </a:solidFill>
              </a:rPr>
              <a:t>資料呈現</a:t>
            </a:r>
          </a:p>
        </p:txBody>
      </p:sp>
      <p:sp>
        <p:nvSpPr>
          <p:cNvPr id="27651" name="內容版面配置區 2"/>
          <p:cNvSpPr>
            <a:spLocks noGrp="1"/>
          </p:cNvSpPr>
          <p:nvPr>
            <p:ph idx="1"/>
          </p:nvPr>
        </p:nvSpPr>
        <p:spPr/>
        <p:txBody>
          <a:bodyPr/>
          <a:lstStyle/>
          <a:p>
            <a:pPr>
              <a:buFontTx/>
              <a:buNone/>
            </a:pPr>
            <a:r>
              <a:rPr lang="en-US" altLang="zh-TW" smtClean="0"/>
              <a:t>• Reading and interpreting</a:t>
            </a:r>
            <a:r>
              <a:rPr lang="zh-TW" altLang="en-US" smtClean="0">
                <a:solidFill>
                  <a:srgbClr val="0000FF"/>
                </a:solidFill>
              </a:rPr>
              <a:t>報讀與解讀</a:t>
            </a:r>
            <a:endParaRPr lang="en-US" altLang="zh-TW" smtClean="0">
              <a:solidFill>
                <a:srgbClr val="0000FF"/>
              </a:solidFill>
            </a:endParaRPr>
          </a:p>
          <a:p>
            <a:pPr>
              <a:buFontTx/>
              <a:buNone/>
            </a:pPr>
            <a:r>
              <a:rPr lang="en-US" altLang="zh-TW" smtClean="0"/>
              <a:t>• Organizing and representing</a:t>
            </a:r>
            <a:r>
              <a:rPr lang="zh-TW" altLang="en-US" smtClean="0">
                <a:solidFill>
                  <a:srgbClr val="0000FF"/>
                </a:solidFill>
              </a:rPr>
              <a:t>組織與表徵</a:t>
            </a:r>
            <a:endParaRPr lang="zh-TW" alt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685800" y="152400"/>
            <a:ext cx="7270750" cy="1044575"/>
          </a:xfrm>
        </p:spPr>
        <p:txBody>
          <a:bodyPr/>
          <a:lstStyle/>
          <a:p>
            <a:r>
              <a:rPr lang="zh-TW" altLang="en-US" smtClean="0">
                <a:solidFill>
                  <a:srgbClr val="0000FF"/>
                </a:solidFill>
              </a:rPr>
              <a:t>報讀與解讀</a:t>
            </a:r>
            <a:endParaRPr lang="zh-TW" altLang="en-US" smtClean="0"/>
          </a:p>
        </p:txBody>
      </p:sp>
      <p:sp>
        <p:nvSpPr>
          <p:cNvPr id="28675" name="內容版面配置區 2"/>
          <p:cNvSpPr>
            <a:spLocks noGrp="1"/>
          </p:cNvSpPr>
          <p:nvPr>
            <p:ph idx="1"/>
          </p:nvPr>
        </p:nvSpPr>
        <p:spPr>
          <a:xfrm>
            <a:off x="684213" y="1341438"/>
            <a:ext cx="7696200" cy="3657600"/>
          </a:xfrm>
        </p:spPr>
        <p:txBody>
          <a:bodyPr/>
          <a:lstStyle/>
          <a:p>
            <a:pPr>
              <a:buFontTx/>
              <a:buNone/>
            </a:pPr>
            <a:r>
              <a:rPr lang="en-US" altLang="zh-TW" smtClean="0"/>
              <a:t>1. </a:t>
            </a:r>
            <a:r>
              <a:rPr lang="zh-TW" altLang="en-US" smtClean="0"/>
              <a:t>從統計表、統計圖</a:t>
            </a:r>
            <a:r>
              <a:rPr lang="en-US" altLang="zh-TW" smtClean="0"/>
              <a:t>(</a:t>
            </a:r>
            <a:r>
              <a:rPr lang="zh-TW" altLang="en-US" smtClean="0"/>
              <a:t>象形圖、長條圖、圓形圖</a:t>
            </a:r>
            <a:r>
              <a:rPr lang="en-US" altLang="zh-TW" smtClean="0"/>
              <a:t>)</a:t>
            </a:r>
            <a:r>
              <a:rPr lang="zh-TW" altLang="en-US" smtClean="0"/>
              <a:t>中報讀刻度和資料。</a:t>
            </a:r>
            <a:endParaRPr lang="en-US" altLang="zh-TW" smtClean="0"/>
          </a:p>
          <a:p>
            <a:pPr>
              <a:buFontTx/>
              <a:buNone/>
            </a:pPr>
            <a:r>
              <a:rPr lang="en-US" altLang="zh-TW" smtClean="0"/>
              <a:t>2. </a:t>
            </a:r>
            <a:r>
              <a:rPr lang="zh-TW" altLang="en-US" smtClean="0"/>
              <a:t>從相關的資料集合中比較資訊</a:t>
            </a:r>
            <a:r>
              <a:rPr lang="en-US" altLang="zh-TW" smtClean="0"/>
              <a:t>(</a:t>
            </a:r>
            <a:r>
              <a:rPr lang="zh-TW" altLang="en-US" smtClean="0"/>
              <a:t>例如，在四個或多個班級中調查最喜歡的冰淇淋口味，根據給定的數據或者資料表徵中，找出巧克力是最受歡迎的口味</a:t>
            </a:r>
            <a:r>
              <a:rPr lang="en-US" altLang="zh-TW" smtClean="0"/>
              <a:t>)</a:t>
            </a:r>
            <a:r>
              <a:rPr lang="zh-TW" altLang="en-US" smtClean="0"/>
              <a:t>。</a:t>
            </a:r>
            <a:endParaRPr lang="en-US" altLang="zh-TW" smtClean="0"/>
          </a:p>
          <a:p>
            <a:pPr>
              <a:buFontTx/>
              <a:buNone/>
            </a:pPr>
            <a:r>
              <a:rPr lang="en-US" altLang="zh-TW" smtClean="0"/>
              <a:t>3. </a:t>
            </a:r>
            <a:r>
              <a:rPr lang="zh-TW" altLang="en-US" smtClean="0"/>
              <a:t>從資料呈現中運用資訊來回答無法直接透過報讀的問題，</a:t>
            </a:r>
            <a:r>
              <a:rPr lang="en-US" altLang="zh-TW" smtClean="0"/>
              <a:t>(</a:t>
            </a:r>
            <a:r>
              <a:rPr lang="zh-TW" altLang="en-US" smtClean="0"/>
              <a:t>例如，結合數據資料、進行資料的計算、推論、下結論</a:t>
            </a:r>
            <a:r>
              <a:rPr lang="en-US" altLang="zh-TW" smtClean="0"/>
              <a:t>)</a:t>
            </a:r>
            <a:r>
              <a:rPr lang="zh-TW" altLang="en-US" smtClean="0"/>
              <a:t>。</a:t>
            </a:r>
          </a:p>
          <a:p>
            <a:pPr>
              <a:buFontTx/>
              <a:buNone/>
            </a:pPr>
            <a:endParaRPr lang="en-US" altLang="zh-TW"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a:xfrm>
            <a:off x="539750" y="152400"/>
            <a:ext cx="7632700" cy="1044575"/>
          </a:xfrm>
        </p:spPr>
        <p:txBody>
          <a:bodyPr/>
          <a:lstStyle/>
          <a:p>
            <a:r>
              <a:rPr lang="zh-TW" altLang="en-US" smtClean="0">
                <a:solidFill>
                  <a:srgbClr val="0000FF"/>
                </a:solidFill>
              </a:rPr>
              <a:t>組織與表徵</a:t>
            </a:r>
            <a:endParaRPr lang="zh-TW" altLang="en-US" smtClean="0"/>
          </a:p>
        </p:txBody>
      </p:sp>
      <p:sp>
        <p:nvSpPr>
          <p:cNvPr id="29699" name="內容版面配置區 2"/>
          <p:cNvSpPr>
            <a:spLocks noGrp="1"/>
          </p:cNvSpPr>
          <p:nvPr>
            <p:ph idx="1"/>
          </p:nvPr>
        </p:nvSpPr>
        <p:spPr/>
        <p:txBody>
          <a:bodyPr/>
          <a:lstStyle/>
          <a:p>
            <a:pPr>
              <a:buFontTx/>
              <a:buNone/>
            </a:pPr>
            <a:r>
              <a:rPr lang="en-US" altLang="zh-TW" smtClean="0"/>
              <a:t>1. </a:t>
            </a:r>
            <a:r>
              <a:rPr lang="zh-TW" altLang="en-US" smtClean="0"/>
              <a:t>相同資料不同表徵的比較和配對。</a:t>
            </a:r>
            <a:endParaRPr lang="en-US" altLang="zh-TW" smtClean="0"/>
          </a:p>
          <a:p>
            <a:pPr>
              <a:buFontTx/>
              <a:buNone/>
            </a:pPr>
            <a:r>
              <a:rPr lang="en-US" altLang="zh-TW" smtClean="0"/>
              <a:t>2. </a:t>
            </a:r>
            <a:r>
              <a:rPr lang="zh-TW" altLang="en-US" smtClean="0"/>
              <a:t>運用表格、象形圖、以及長條圖來組織和呈現資料。</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defRPr/>
            </a:pPr>
            <a:r>
              <a:rPr lang="zh-TW" altLang="en-US" dirty="0" smtClean="0"/>
              <a:t>認知領域</a:t>
            </a:r>
            <a:endParaRPr lang="zh-TW" altLang="en-US" dirty="0"/>
          </a:p>
        </p:txBody>
      </p:sp>
      <p:sp>
        <p:nvSpPr>
          <p:cNvPr id="30723" name="文字版面配置區 4"/>
          <p:cNvSpPr>
            <a:spLocks noGrp="1"/>
          </p:cNvSpPr>
          <p:nvPr>
            <p:ph type="body" idx="1"/>
          </p:nvPr>
        </p:nvSpPr>
        <p:spPr/>
        <p:txBody>
          <a:bodyPr/>
          <a:lstStyle/>
          <a:p>
            <a:endParaRPr lang="zh-TW" alt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a:xfrm>
            <a:off x="685800" y="152400"/>
            <a:ext cx="7631113" cy="1600200"/>
          </a:xfrm>
        </p:spPr>
        <p:txBody>
          <a:bodyPr/>
          <a:lstStyle/>
          <a:p>
            <a:r>
              <a:rPr lang="zh-TW" altLang="en-US" smtClean="0"/>
              <a:t>認知領域：</a:t>
            </a:r>
            <a:r>
              <a:rPr lang="zh-TW" altLang="en-US" smtClean="0">
                <a:solidFill>
                  <a:srgbClr val="0000FF"/>
                </a:solidFill>
              </a:rPr>
              <a:t>認知、應用與推理</a:t>
            </a:r>
            <a:endParaRPr lang="zh-TW" altLang="en-US" smtClean="0"/>
          </a:p>
        </p:txBody>
      </p:sp>
      <p:sp>
        <p:nvSpPr>
          <p:cNvPr id="31747" name="內容版面配置區 2"/>
          <p:cNvSpPr>
            <a:spLocks noGrp="1"/>
          </p:cNvSpPr>
          <p:nvPr>
            <p:ph idx="1"/>
          </p:nvPr>
        </p:nvSpPr>
        <p:spPr/>
        <p:txBody>
          <a:bodyPr/>
          <a:lstStyle/>
          <a:p>
            <a:endParaRPr lang="zh-TW" altLang="en-US" smtClean="0"/>
          </a:p>
        </p:txBody>
      </p:sp>
      <p:pic>
        <p:nvPicPr>
          <p:cNvPr id="31748" name="Picture 2"/>
          <p:cNvPicPr>
            <a:picLocks noChangeAspect="1" noChangeArrowheads="1"/>
          </p:cNvPicPr>
          <p:nvPr/>
        </p:nvPicPr>
        <p:blipFill>
          <a:blip r:embed="rId3" cstate="print"/>
          <a:srcRect/>
          <a:stretch>
            <a:fillRect/>
          </a:stretch>
        </p:blipFill>
        <p:spPr bwMode="auto">
          <a:xfrm>
            <a:off x="971550" y="2060575"/>
            <a:ext cx="7812088" cy="323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dirty="0" smtClean="0"/>
              <a:t>Knowing</a:t>
            </a:r>
            <a:r>
              <a:rPr lang="zh-TW" altLang="en-US" dirty="0" smtClean="0"/>
              <a:t>認知</a:t>
            </a:r>
            <a:endParaRPr lang="zh-TW" altLang="en-US" dirty="0"/>
          </a:p>
        </p:txBody>
      </p:sp>
      <p:sp>
        <p:nvSpPr>
          <p:cNvPr id="32771" name="文字版面配置區 4"/>
          <p:cNvSpPr>
            <a:spLocks noGrp="1"/>
          </p:cNvSpPr>
          <p:nvPr>
            <p:ph type="body" idx="1"/>
          </p:nvPr>
        </p:nvSpPr>
        <p:spPr/>
        <p:txBody>
          <a:bodyPr/>
          <a:lstStyle/>
          <a:p>
            <a:endParaRPr lang="zh-TW"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685800" y="152400"/>
            <a:ext cx="6870700" cy="1044575"/>
          </a:xfrm>
        </p:spPr>
        <p:txBody>
          <a:bodyPr/>
          <a:lstStyle/>
          <a:p>
            <a:r>
              <a:rPr lang="en-US" altLang="zh-TW" smtClean="0"/>
              <a:t>SIMSS</a:t>
            </a:r>
            <a:endParaRPr lang="zh-TW" altLang="en-US" smtClean="0"/>
          </a:p>
        </p:txBody>
      </p:sp>
      <p:sp>
        <p:nvSpPr>
          <p:cNvPr id="6147" name="內容版面配置區 2"/>
          <p:cNvSpPr>
            <a:spLocks noGrp="1"/>
          </p:cNvSpPr>
          <p:nvPr>
            <p:ph idx="1"/>
          </p:nvPr>
        </p:nvSpPr>
        <p:spPr>
          <a:xfrm>
            <a:off x="684213" y="1196975"/>
            <a:ext cx="7991475" cy="3657600"/>
          </a:xfrm>
        </p:spPr>
        <p:txBody>
          <a:bodyPr/>
          <a:lstStyle/>
          <a:p>
            <a:r>
              <a:rPr lang="zh-TW" altLang="en-US" smtClean="0"/>
              <a:t>經十年後，</a:t>
            </a:r>
            <a:r>
              <a:rPr lang="en-US" altLang="zh-TW" smtClean="0">
                <a:solidFill>
                  <a:srgbClr val="FF0000"/>
                </a:solidFill>
              </a:rPr>
              <a:t>1980</a:t>
            </a:r>
            <a:r>
              <a:rPr lang="zh-TW" altLang="en-US" smtClean="0"/>
              <a:t>年進行第二次國際數學與科學教育成就調查，有</a:t>
            </a:r>
            <a:r>
              <a:rPr lang="en-US" altLang="zh-TW" smtClean="0">
                <a:solidFill>
                  <a:srgbClr val="0000FF"/>
                </a:solidFill>
              </a:rPr>
              <a:t>24</a:t>
            </a:r>
            <a:r>
              <a:rPr lang="zh-TW" altLang="en-US" smtClean="0"/>
              <a:t>個國家參與。</a:t>
            </a:r>
            <a:endParaRPr lang="en-US" altLang="zh-TW" smtClean="0"/>
          </a:p>
          <a:p>
            <a:endParaRPr lang="en-US" altLang="zh-TW" smtClean="0"/>
          </a:p>
          <a:p>
            <a:r>
              <a:rPr lang="en-US" altLang="zh-TW" smtClean="0"/>
              <a:t>The Second International Mathematics and Science Study.(</a:t>
            </a:r>
            <a:r>
              <a:rPr lang="en-US" altLang="zh-TW" smtClean="0">
                <a:solidFill>
                  <a:srgbClr val="FF0000"/>
                </a:solidFill>
              </a:rPr>
              <a:t>SIMSS</a:t>
            </a:r>
            <a:r>
              <a:rPr lang="en-US" altLang="zh-TW" smtClean="0"/>
              <a:t>)</a:t>
            </a:r>
          </a:p>
          <a:p>
            <a:endParaRPr lang="en-US" altLang="zh-TW" smtClean="0"/>
          </a:p>
          <a:p>
            <a:r>
              <a:rPr lang="zh-TW" altLang="en-US" sz="2400" smtClean="0"/>
              <a:t>我國曾於</a:t>
            </a:r>
            <a:r>
              <a:rPr lang="en-US" altLang="zh-TW" sz="2400" smtClean="0">
                <a:solidFill>
                  <a:srgbClr val="FF0000"/>
                </a:solidFill>
              </a:rPr>
              <a:t>1987</a:t>
            </a:r>
            <a:r>
              <a:rPr lang="zh-TW" altLang="en-US" sz="2400" smtClean="0"/>
              <a:t>年</a:t>
            </a:r>
            <a:r>
              <a:rPr lang="en-US" altLang="zh-TW" sz="2400" smtClean="0"/>
              <a:t>5</a:t>
            </a:r>
            <a:r>
              <a:rPr lang="zh-TW" altLang="en-US" sz="2400" smtClean="0"/>
              <a:t>月經</a:t>
            </a:r>
            <a:r>
              <a:rPr lang="en-US" altLang="zh-TW" sz="2400" smtClean="0"/>
              <a:t>IEA</a:t>
            </a:r>
            <a:r>
              <a:rPr lang="zh-TW" altLang="en-US" sz="2400" smtClean="0"/>
              <a:t>總部同意，引用第二次國際數學與科學教育成就調查工具，在我國進行測驗</a:t>
            </a:r>
            <a:r>
              <a:rPr lang="en-US" altLang="zh-TW" sz="2400" smtClean="0"/>
              <a:t>(</a:t>
            </a:r>
            <a:r>
              <a:rPr lang="zh-TW" altLang="en-US" sz="2400" smtClean="0"/>
              <a:t>但不是正式參加</a:t>
            </a:r>
            <a:r>
              <a:rPr lang="en-US" altLang="zh-TW" sz="2400" smtClean="0"/>
              <a:t>)</a:t>
            </a:r>
            <a:r>
              <a:rPr lang="zh-TW" altLang="en-US" sz="2400" smtClean="0"/>
              <a:t>，由國立台灣師範大學科學教育中心負責執行，以了解我國國小、國中及高中學生數學及科學成就在國際上所佔的地位。 </a:t>
            </a:r>
          </a:p>
          <a:p>
            <a:endParaRPr lang="zh-TW" alt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395288" y="1268413"/>
          <a:ext cx="8136904" cy="4297680"/>
        </p:xfrm>
        <a:graphic>
          <a:graphicData uri="http://schemas.openxmlformats.org/drawingml/2006/table">
            <a:tbl>
              <a:tblPr firstRow="1" bandRow="1">
                <a:tableStyleId>{5C22544A-7EE6-4342-B048-85BDC9FD1C3A}</a:tableStyleId>
              </a:tblPr>
              <a:tblGrid>
                <a:gridCol w="504056"/>
                <a:gridCol w="1944916"/>
                <a:gridCol w="5687932"/>
              </a:tblGrid>
              <a:tr h="763024">
                <a:tc>
                  <a:txBody>
                    <a:bodyPr/>
                    <a:lstStyle/>
                    <a:p>
                      <a:r>
                        <a:rPr lang="en-US" altLang="zh-TW" sz="2400" b="1" dirty="0" smtClean="0">
                          <a:solidFill>
                            <a:schemeClr val="bg1"/>
                          </a:solidFill>
                          <a:latin typeface="+mn-lt"/>
                          <a:ea typeface="+mj-ea"/>
                        </a:rPr>
                        <a:t>1</a:t>
                      </a:r>
                      <a:endParaRPr lang="zh-TW" altLang="en-US" sz="2400" b="1" dirty="0">
                        <a:solidFill>
                          <a:schemeClr val="bg1"/>
                        </a:solidFill>
                        <a:latin typeface="+mn-lt"/>
                        <a:ea typeface="+mj-ea"/>
                      </a:endParaRPr>
                    </a:p>
                  </a:txBody>
                  <a:tcPr>
                    <a:solidFill>
                      <a:srgbClr val="00B0F0"/>
                    </a:solidFill>
                  </a:tcPr>
                </a:tc>
                <a:tc>
                  <a:txBody>
                    <a:bodyPr/>
                    <a:lstStyle/>
                    <a:p>
                      <a:pPr algn="ctr"/>
                      <a:r>
                        <a:rPr lang="en-US" altLang="zh-TW" sz="2400" b="1" kern="1200" baseline="0" dirty="0" smtClean="0">
                          <a:solidFill>
                            <a:schemeClr val="tx1"/>
                          </a:solidFill>
                          <a:latin typeface="+mn-lt"/>
                          <a:ea typeface="+mj-ea"/>
                          <a:cs typeface="+mn-cs"/>
                        </a:rPr>
                        <a:t>Recall</a:t>
                      </a:r>
                    </a:p>
                    <a:p>
                      <a:pPr algn="ctr"/>
                      <a:r>
                        <a:rPr lang="zh-TW" altLang="en-US" sz="2400" b="1" kern="1200" baseline="0" dirty="0" smtClean="0">
                          <a:solidFill>
                            <a:schemeClr val="tx1"/>
                          </a:solidFill>
                          <a:latin typeface="+mn-lt"/>
                          <a:ea typeface="+mj-ea"/>
                          <a:cs typeface="+mn-cs"/>
                        </a:rPr>
                        <a:t>再憶</a:t>
                      </a:r>
                      <a:endParaRPr lang="zh-TW" altLang="en-US" sz="2400" dirty="0">
                        <a:solidFill>
                          <a:schemeClr val="tx1"/>
                        </a:solidFill>
                        <a:latin typeface="+mn-lt"/>
                        <a:ea typeface="+mj-ea"/>
                      </a:endParaRPr>
                    </a:p>
                  </a:txBody>
                  <a:tcPr>
                    <a:solidFill>
                      <a:schemeClr val="bg1">
                        <a:lumMod val="75000"/>
                      </a:schemeClr>
                    </a:solidFill>
                  </a:tcPr>
                </a:tc>
                <a:tc>
                  <a:txBody>
                    <a:bodyPr/>
                    <a:lstStyle/>
                    <a:p>
                      <a:r>
                        <a:rPr lang="zh-TW" altLang="en-US" sz="2400" b="0" kern="1200" baseline="0" dirty="0" smtClean="0">
                          <a:solidFill>
                            <a:schemeClr val="tx1"/>
                          </a:solidFill>
                          <a:latin typeface="+mn-lt"/>
                          <a:ea typeface="+mj-ea"/>
                          <a:cs typeface="+mn-cs"/>
                        </a:rPr>
                        <a:t>定義、術語、數的特性、幾何特性、以及符號</a:t>
                      </a:r>
                      <a:r>
                        <a:rPr lang="en-US" altLang="zh-TW" sz="2400" b="0" kern="1200" baseline="0" dirty="0" smtClean="0">
                          <a:solidFill>
                            <a:schemeClr val="tx1"/>
                          </a:solidFill>
                          <a:latin typeface="+mn-lt"/>
                          <a:ea typeface="+mj-ea"/>
                          <a:cs typeface="+mn-cs"/>
                        </a:rPr>
                        <a:t>(</a:t>
                      </a:r>
                      <a:r>
                        <a:rPr lang="zh-TW" altLang="en-US" sz="2400" b="0" kern="1200" baseline="0" dirty="0" smtClean="0">
                          <a:solidFill>
                            <a:schemeClr val="tx1"/>
                          </a:solidFill>
                          <a:latin typeface="+mn-lt"/>
                          <a:ea typeface="+mj-ea"/>
                          <a:cs typeface="+mn-cs"/>
                        </a:rPr>
                        <a:t>例如</a:t>
                      </a:r>
                      <a:r>
                        <a:rPr lang="pt-BR" altLang="zh-TW" sz="2400" b="0" kern="1200" baseline="0" dirty="0" smtClean="0">
                          <a:solidFill>
                            <a:schemeClr val="tx1"/>
                          </a:solidFill>
                          <a:latin typeface="+mn-lt"/>
                          <a:ea typeface="+mj-ea"/>
                          <a:cs typeface="+mn-cs"/>
                        </a:rPr>
                        <a:t>a × b = ab, a + a + a = 3a)</a:t>
                      </a:r>
                      <a:r>
                        <a:rPr lang="zh-TW" altLang="en-US" sz="2400" b="0" kern="1200" baseline="0" dirty="0" smtClean="0">
                          <a:solidFill>
                            <a:schemeClr val="tx1"/>
                          </a:solidFill>
                          <a:latin typeface="+mn-lt"/>
                          <a:ea typeface="+mj-ea"/>
                          <a:cs typeface="+mn-cs"/>
                        </a:rPr>
                        <a:t>。</a:t>
                      </a:r>
                      <a:endParaRPr lang="zh-TW" altLang="en-US" sz="2400" b="0" dirty="0">
                        <a:solidFill>
                          <a:schemeClr val="tx1"/>
                        </a:solidFill>
                        <a:latin typeface="+mn-lt"/>
                        <a:ea typeface="+mj-ea"/>
                      </a:endParaRPr>
                    </a:p>
                  </a:txBody>
                  <a:tcPr>
                    <a:solidFill>
                      <a:schemeClr val="bg1">
                        <a:lumMod val="85000"/>
                      </a:schemeClr>
                    </a:solidFill>
                  </a:tcPr>
                </a:tc>
              </a:tr>
              <a:tr h="964707">
                <a:tc>
                  <a:txBody>
                    <a:bodyPr/>
                    <a:lstStyle/>
                    <a:p>
                      <a:r>
                        <a:rPr lang="en-US" altLang="zh-TW" sz="2400" b="1" dirty="0" smtClean="0">
                          <a:solidFill>
                            <a:schemeClr val="bg1"/>
                          </a:solidFill>
                          <a:latin typeface="+mn-lt"/>
                          <a:ea typeface="+mj-ea"/>
                        </a:rPr>
                        <a:t>2</a:t>
                      </a:r>
                      <a:endParaRPr lang="zh-TW" altLang="en-US" sz="2400" b="1" dirty="0">
                        <a:solidFill>
                          <a:schemeClr val="bg1"/>
                        </a:solidFill>
                        <a:latin typeface="+mn-lt"/>
                        <a:ea typeface="+mj-ea"/>
                      </a:endParaRPr>
                    </a:p>
                  </a:txBody>
                  <a:tcPr>
                    <a:solidFill>
                      <a:srgbClr val="00B0F0"/>
                    </a:solidFill>
                  </a:tcPr>
                </a:tc>
                <a:tc>
                  <a:txBody>
                    <a:bodyPr/>
                    <a:lstStyle/>
                    <a:p>
                      <a:pPr algn="ctr"/>
                      <a:r>
                        <a:rPr lang="en-US" altLang="zh-TW" sz="2400" b="1" kern="1200" baseline="0" dirty="0" smtClean="0">
                          <a:solidFill>
                            <a:schemeClr val="tx1"/>
                          </a:solidFill>
                          <a:latin typeface="+mn-lt"/>
                          <a:ea typeface="+mj-ea"/>
                          <a:cs typeface="+mn-cs"/>
                        </a:rPr>
                        <a:t>Recognize</a:t>
                      </a:r>
                    </a:p>
                    <a:p>
                      <a:pPr algn="ctr"/>
                      <a:r>
                        <a:rPr lang="zh-TW" altLang="en-US" sz="2400" b="1" kern="1200" baseline="0" dirty="0" smtClean="0">
                          <a:solidFill>
                            <a:schemeClr val="tx1"/>
                          </a:solidFill>
                          <a:latin typeface="+mn-lt"/>
                          <a:ea typeface="+mj-ea"/>
                          <a:cs typeface="+mn-cs"/>
                        </a:rPr>
                        <a:t>辨識</a:t>
                      </a:r>
                      <a:endParaRPr lang="zh-TW" altLang="en-US" sz="2400" baseline="0" dirty="0" smtClean="0">
                        <a:solidFill>
                          <a:schemeClr val="tx1"/>
                        </a:solidFill>
                        <a:latin typeface="+mn-lt"/>
                        <a:ea typeface="+mj-ea"/>
                      </a:endParaRPr>
                    </a:p>
                  </a:txBody>
                  <a:tcPr>
                    <a:solidFill>
                      <a:schemeClr val="bg1">
                        <a:lumMod val="75000"/>
                      </a:schemeClr>
                    </a:solidFill>
                  </a:tcPr>
                </a:tc>
                <a:tc>
                  <a:txBody>
                    <a:bodyPr/>
                    <a:lstStyle/>
                    <a:p>
                      <a:r>
                        <a:rPr lang="zh-TW" altLang="en-US" sz="2400" kern="1200" baseline="0" dirty="0" smtClean="0">
                          <a:solidFill>
                            <a:schemeClr val="tx1"/>
                          </a:solidFill>
                          <a:latin typeface="+mn-lt"/>
                          <a:ea typeface="+mj-ea"/>
                          <a:cs typeface="+mn-cs"/>
                        </a:rPr>
                        <a:t>辨識數學物件，例如形狀、數、運算式、以及數量。</a:t>
                      </a:r>
                      <a:endParaRPr lang="en-US" altLang="zh-TW" sz="2400" kern="1200" baseline="0" dirty="0" smtClean="0">
                        <a:solidFill>
                          <a:schemeClr val="tx1"/>
                        </a:solidFill>
                        <a:latin typeface="+mn-lt"/>
                        <a:ea typeface="+mj-ea"/>
                        <a:cs typeface="+mn-cs"/>
                      </a:endParaRPr>
                    </a:p>
                    <a:p>
                      <a:r>
                        <a:rPr lang="zh-TW" altLang="en-US" sz="2400" kern="1200" baseline="0" dirty="0" smtClean="0">
                          <a:solidFill>
                            <a:schemeClr val="tx1"/>
                          </a:solidFill>
                          <a:latin typeface="+mn-lt"/>
                          <a:ea typeface="+mj-ea"/>
                          <a:cs typeface="+mn-cs"/>
                        </a:rPr>
                        <a:t>辨識數學等價性的數學實體</a:t>
                      </a:r>
                      <a:r>
                        <a:rPr lang="en-US" altLang="zh-TW" sz="2400" kern="1200" baseline="0" dirty="0" smtClean="0">
                          <a:solidFill>
                            <a:schemeClr val="tx1"/>
                          </a:solidFill>
                          <a:latin typeface="+mn-lt"/>
                          <a:ea typeface="+mj-ea"/>
                          <a:cs typeface="+mn-cs"/>
                        </a:rPr>
                        <a:t>(</a:t>
                      </a:r>
                      <a:r>
                        <a:rPr lang="zh-TW" altLang="en-US" sz="2400" kern="1200" baseline="0" dirty="0" smtClean="0">
                          <a:solidFill>
                            <a:schemeClr val="tx1"/>
                          </a:solidFill>
                          <a:latin typeface="+mn-lt"/>
                          <a:ea typeface="+mj-ea"/>
                          <a:cs typeface="+mn-cs"/>
                        </a:rPr>
                        <a:t>例如等值分數、小數和百分數；簡單幾何形體的不同方向</a:t>
                      </a:r>
                      <a:r>
                        <a:rPr lang="en-US" altLang="zh-TW" sz="2400" kern="1200" baseline="0" dirty="0" smtClean="0">
                          <a:solidFill>
                            <a:schemeClr val="tx1"/>
                          </a:solidFill>
                          <a:latin typeface="+mn-lt"/>
                          <a:ea typeface="+mj-ea"/>
                          <a:cs typeface="+mn-cs"/>
                        </a:rPr>
                        <a:t>)</a:t>
                      </a:r>
                      <a:r>
                        <a:rPr lang="zh-TW" altLang="en-US" sz="2400" kern="1200" baseline="0" dirty="0" smtClean="0">
                          <a:solidFill>
                            <a:schemeClr val="tx1"/>
                          </a:solidFill>
                          <a:latin typeface="+mn-lt"/>
                          <a:ea typeface="+mj-ea"/>
                          <a:cs typeface="+mn-cs"/>
                        </a:rPr>
                        <a:t>。</a:t>
                      </a:r>
                      <a:endParaRPr lang="zh-TW" altLang="en-US" sz="2400" baseline="0" dirty="0" smtClean="0">
                        <a:solidFill>
                          <a:schemeClr val="tx1"/>
                        </a:solidFill>
                        <a:latin typeface="+mn-lt"/>
                        <a:ea typeface="+mj-ea"/>
                      </a:endParaRPr>
                    </a:p>
                  </a:txBody>
                  <a:tcPr>
                    <a:solidFill>
                      <a:schemeClr val="bg1">
                        <a:lumMod val="85000"/>
                      </a:schemeClr>
                    </a:solidFill>
                  </a:tcPr>
                </a:tc>
              </a:tr>
              <a:tr h="1254120">
                <a:tc>
                  <a:txBody>
                    <a:bodyPr/>
                    <a:lstStyle/>
                    <a:p>
                      <a:r>
                        <a:rPr lang="en-US" altLang="zh-TW" sz="2400" b="1" dirty="0" smtClean="0">
                          <a:solidFill>
                            <a:schemeClr val="bg1"/>
                          </a:solidFill>
                          <a:latin typeface="+mn-lt"/>
                          <a:ea typeface="+mj-ea"/>
                        </a:rPr>
                        <a:t>3</a:t>
                      </a:r>
                      <a:endParaRPr lang="zh-TW" altLang="en-US" sz="2400" b="1" dirty="0">
                        <a:solidFill>
                          <a:schemeClr val="bg1"/>
                        </a:solidFill>
                        <a:latin typeface="+mn-lt"/>
                        <a:ea typeface="+mj-ea"/>
                      </a:endParaRPr>
                    </a:p>
                  </a:txBody>
                  <a:tcPr>
                    <a:solidFill>
                      <a:srgbClr val="00B0F0"/>
                    </a:solidFill>
                  </a:tcPr>
                </a:tc>
                <a:tc>
                  <a:txBody>
                    <a:bodyPr/>
                    <a:lstStyle/>
                    <a:p>
                      <a:pPr algn="ctr"/>
                      <a:r>
                        <a:rPr lang="en-US" altLang="zh-TW" sz="2400" b="1" kern="1200" baseline="0" dirty="0" smtClean="0">
                          <a:solidFill>
                            <a:schemeClr val="tx1"/>
                          </a:solidFill>
                          <a:latin typeface="+mn-lt"/>
                          <a:ea typeface="+mj-ea"/>
                          <a:cs typeface="+mn-cs"/>
                        </a:rPr>
                        <a:t>Compute</a:t>
                      </a:r>
                    </a:p>
                    <a:p>
                      <a:pPr algn="ctr"/>
                      <a:r>
                        <a:rPr lang="zh-TW" altLang="en-US" sz="2400" b="1" kern="1200" baseline="0" dirty="0" smtClean="0">
                          <a:solidFill>
                            <a:schemeClr val="tx1"/>
                          </a:solidFill>
                          <a:latin typeface="+mn-lt"/>
                          <a:ea typeface="+mj-ea"/>
                          <a:cs typeface="+mn-cs"/>
                        </a:rPr>
                        <a:t>計算</a:t>
                      </a:r>
                      <a:endParaRPr lang="zh-TW" altLang="en-US" sz="2400" dirty="0">
                        <a:solidFill>
                          <a:schemeClr val="tx1"/>
                        </a:solidFill>
                        <a:latin typeface="+mn-lt"/>
                        <a:ea typeface="+mj-ea"/>
                      </a:endParaRPr>
                    </a:p>
                  </a:txBody>
                  <a:tcPr>
                    <a:solidFill>
                      <a:schemeClr val="bg1">
                        <a:lumMod val="75000"/>
                      </a:schemeClr>
                    </a:solidFill>
                  </a:tcPr>
                </a:tc>
                <a:tc>
                  <a:txBody>
                    <a:bodyPr/>
                    <a:lstStyle/>
                    <a:p>
                      <a:r>
                        <a:rPr lang="zh-TW" altLang="en-US" sz="2400" kern="1200" baseline="0" dirty="0" smtClean="0">
                          <a:solidFill>
                            <a:schemeClr val="tx1"/>
                          </a:solidFill>
                          <a:latin typeface="+mn-lt"/>
                          <a:ea typeface="+mj-ea"/>
                          <a:cs typeface="+mn-cs"/>
                        </a:rPr>
                        <a:t>執行</a:t>
                      </a:r>
                      <a:r>
                        <a:rPr lang="en-US" altLang="zh-TW" sz="2400" kern="1200" baseline="0" dirty="0" smtClean="0">
                          <a:solidFill>
                            <a:schemeClr val="tx1"/>
                          </a:solidFill>
                          <a:latin typeface="+mn-lt"/>
                          <a:ea typeface="+mj-ea"/>
                          <a:cs typeface="+mn-cs"/>
                        </a:rPr>
                        <a:t> +, −, ×, ÷</a:t>
                      </a:r>
                      <a:r>
                        <a:rPr lang="zh-TW" altLang="en-US" sz="2400" kern="1200" baseline="0" dirty="0" smtClean="0">
                          <a:solidFill>
                            <a:schemeClr val="tx1"/>
                          </a:solidFill>
                          <a:latin typeface="+mn-lt"/>
                          <a:ea typeface="+mj-ea"/>
                          <a:cs typeface="+mn-cs"/>
                        </a:rPr>
                        <a:t>的運算程序，或者整數、分、小數的四則運算。</a:t>
                      </a:r>
                      <a:endParaRPr lang="en-US" altLang="zh-TW" sz="2400" kern="1200" baseline="0" dirty="0" smtClean="0">
                        <a:solidFill>
                          <a:schemeClr val="tx1"/>
                        </a:solidFill>
                        <a:latin typeface="+mn-lt"/>
                        <a:ea typeface="+mj-ea"/>
                        <a:cs typeface="+mn-cs"/>
                      </a:endParaRPr>
                    </a:p>
                    <a:p>
                      <a:r>
                        <a:rPr lang="zh-TW" altLang="en-US" sz="2400" kern="1200" baseline="0" dirty="0" smtClean="0">
                          <a:solidFill>
                            <a:schemeClr val="tx1"/>
                          </a:solidFill>
                          <a:latin typeface="+mn-lt"/>
                          <a:ea typeface="+mj-ea"/>
                          <a:cs typeface="+mn-cs"/>
                        </a:rPr>
                        <a:t>以近似值進行約估。</a:t>
                      </a:r>
                      <a:endParaRPr lang="en-US" altLang="zh-TW" sz="2400" kern="1200" baseline="0" dirty="0" smtClean="0">
                        <a:solidFill>
                          <a:schemeClr val="tx1"/>
                        </a:solidFill>
                        <a:latin typeface="+mn-lt"/>
                        <a:ea typeface="+mj-ea"/>
                        <a:cs typeface="+mn-cs"/>
                      </a:endParaRPr>
                    </a:p>
                    <a:p>
                      <a:r>
                        <a:rPr lang="zh-TW" altLang="en-US" sz="2400" kern="1200" baseline="0" dirty="0" smtClean="0">
                          <a:solidFill>
                            <a:schemeClr val="tx1"/>
                          </a:solidFill>
                          <a:latin typeface="+mn-lt"/>
                          <a:ea typeface="+mj-ea"/>
                          <a:cs typeface="+mn-cs"/>
                        </a:rPr>
                        <a:t>執行例行的代數運算程序。</a:t>
                      </a:r>
                      <a:endParaRPr lang="zh-TW" altLang="en-US" sz="2400" dirty="0">
                        <a:solidFill>
                          <a:schemeClr val="tx1"/>
                        </a:solidFill>
                        <a:latin typeface="+mn-lt"/>
                        <a:ea typeface="+mj-ea"/>
                      </a:endParaRPr>
                    </a:p>
                  </a:txBody>
                  <a:tcPr>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468313" y="1412875"/>
          <a:ext cx="8136904" cy="3200400"/>
        </p:xfrm>
        <a:graphic>
          <a:graphicData uri="http://schemas.openxmlformats.org/drawingml/2006/table">
            <a:tbl>
              <a:tblPr firstRow="1" bandRow="1">
                <a:tableStyleId>{5C22544A-7EE6-4342-B048-85BDC9FD1C3A}</a:tableStyleId>
              </a:tblPr>
              <a:tblGrid>
                <a:gridCol w="504056"/>
                <a:gridCol w="1944916"/>
                <a:gridCol w="5687932"/>
              </a:tblGrid>
              <a:tr h="763024">
                <a:tc>
                  <a:txBody>
                    <a:bodyPr/>
                    <a:lstStyle/>
                    <a:p>
                      <a:r>
                        <a:rPr lang="en-US" altLang="zh-TW" sz="2400" b="1" dirty="0" smtClean="0">
                          <a:solidFill>
                            <a:schemeClr val="bg1"/>
                          </a:solidFill>
                          <a:latin typeface="+mn-lt"/>
                          <a:ea typeface="+mj-ea"/>
                        </a:rPr>
                        <a:t>4</a:t>
                      </a:r>
                      <a:endParaRPr lang="zh-TW" altLang="en-US" sz="2400" b="1" dirty="0">
                        <a:solidFill>
                          <a:schemeClr val="bg1"/>
                        </a:solidFill>
                        <a:latin typeface="+mn-lt"/>
                        <a:ea typeface="+mj-ea"/>
                      </a:endParaRPr>
                    </a:p>
                  </a:txBody>
                  <a:tcPr>
                    <a:solidFill>
                      <a:srgbClr val="00B0F0"/>
                    </a:solidFill>
                  </a:tcPr>
                </a:tc>
                <a:tc>
                  <a:txBody>
                    <a:bodyPr/>
                    <a:lstStyle/>
                    <a:p>
                      <a:pPr algn="ctr"/>
                      <a:r>
                        <a:rPr lang="en-US" altLang="zh-TW" sz="2400" b="1" kern="1200" baseline="0" dirty="0" smtClean="0">
                          <a:solidFill>
                            <a:schemeClr val="tx1"/>
                          </a:solidFill>
                          <a:latin typeface="+mn-lt"/>
                          <a:ea typeface="+mj-ea"/>
                          <a:cs typeface="+mn-cs"/>
                        </a:rPr>
                        <a:t>Retrieve</a:t>
                      </a:r>
                    </a:p>
                    <a:p>
                      <a:pPr algn="ctr"/>
                      <a:r>
                        <a:rPr lang="zh-TW" altLang="en-US" sz="2400" b="1" kern="1200" baseline="0" dirty="0" smtClean="0">
                          <a:solidFill>
                            <a:schemeClr val="tx1"/>
                          </a:solidFill>
                          <a:latin typeface="+mn-lt"/>
                          <a:ea typeface="+mj-ea"/>
                          <a:cs typeface="+mn-cs"/>
                        </a:rPr>
                        <a:t>提取</a:t>
                      </a:r>
                      <a:endParaRPr lang="zh-TW" altLang="en-US" sz="2400" dirty="0">
                        <a:solidFill>
                          <a:schemeClr val="tx1"/>
                        </a:solidFill>
                        <a:latin typeface="+mn-lt"/>
                        <a:ea typeface="+mj-ea"/>
                      </a:endParaRPr>
                    </a:p>
                  </a:txBody>
                  <a:tcPr>
                    <a:solidFill>
                      <a:schemeClr val="bg1">
                        <a:lumMod val="75000"/>
                      </a:schemeClr>
                    </a:solidFill>
                  </a:tcPr>
                </a:tc>
                <a:tc>
                  <a:txBody>
                    <a:bodyPr/>
                    <a:lstStyle/>
                    <a:p>
                      <a:r>
                        <a:rPr lang="zh-TW" altLang="en-US" sz="2400" b="0" kern="1200" baseline="0" dirty="0" smtClean="0">
                          <a:solidFill>
                            <a:schemeClr val="tx1"/>
                          </a:solidFill>
                          <a:latin typeface="+mn-lt"/>
                          <a:ea typeface="+mj-ea"/>
                          <a:cs typeface="+mn-cs"/>
                        </a:rPr>
                        <a:t>從統計圖、統計表或其他資源中提取相關資訊。報讀簡單的刻度。</a:t>
                      </a:r>
                      <a:endParaRPr lang="en-US" altLang="zh-TW" sz="2400" b="0" kern="1200" baseline="0" dirty="0" smtClean="0">
                        <a:solidFill>
                          <a:schemeClr val="tx1"/>
                        </a:solidFill>
                        <a:latin typeface="+mn-lt"/>
                        <a:ea typeface="+mj-ea"/>
                        <a:cs typeface="+mn-cs"/>
                      </a:endParaRPr>
                    </a:p>
                  </a:txBody>
                  <a:tcPr>
                    <a:solidFill>
                      <a:schemeClr val="bg1">
                        <a:lumMod val="85000"/>
                      </a:schemeClr>
                    </a:solidFill>
                  </a:tcPr>
                </a:tc>
              </a:tr>
              <a:tr h="763024">
                <a:tc>
                  <a:txBody>
                    <a:bodyPr/>
                    <a:lstStyle/>
                    <a:p>
                      <a:r>
                        <a:rPr lang="en-US" altLang="zh-TW" sz="2400" b="1" dirty="0" smtClean="0">
                          <a:solidFill>
                            <a:schemeClr val="bg1"/>
                          </a:solidFill>
                          <a:latin typeface="+mn-lt"/>
                          <a:ea typeface="+mj-ea"/>
                        </a:rPr>
                        <a:t>5</a:t>
                      </a:r>
                      <a:endParaRPr lang="zh-TW" altLang="en-US" sz="2400" b="1" dirty="0">
                        <a:solidFill>
                          <a:schemeClr val="bg1"/>
                        </a:solidFill>
                        <a:latin typeface="+mn-lt"/>
                        <a:ea typeface="+mj-ea"/>
                      </a:endParaRPr>
                    </a:p>
                  </a:txBody>
                  <a:tcPr>
                    <a:solidFill>
                      <a:srgbClr val="00B0F0"/>
                    </a:solidFill>
                  </a:tcPr>
                </a:tc>
                <a:tc>
                  <a:txBody>
                    <a:bodyPr/>
                    <a:lstStyle/>
                    <a:p>
                      <a:pPr algn="ctr"/>
                      <a:r>
                        <a:rPr lang="en-US" altLang="zh-TW" sz="2400" b="1" kern="1200" baseline="0" dirty="0" smtClean="0">
                          <a:solidFill>
                            <a:schemeClr val="tx1"/>
                          </a:solidFill>
                          <a:latin typeface="+mn-lt"/>
                          <a:ea typeface="+mj-ea"/>
                          <a:cs typeface="+mn-cs"/>
                        </a:rPr>
                        <a:t>Measure</a:t>
                      </a:r>
                    </a:p>
                    <a:p>
                      <a:pPr algn="ctr"/>
                      <a:r>
                        <a:rPr lang="zh-TW" altLang="en-US" sz="2400" b="1" kern="1200" baseline="0" dirty="0" smtClean="0">
                          <a:solidFill>
                            <a:schemeClr val="tx1"/>
                          </a:solidFill>
                          <a:latin typeface="+mn-lt"/>
                          <a:ea typeface="+mj-ea"/>
                          <a:cs typeface="+mn-cs"/>
                        </a:rPr>
                        <a:t>測量</a:t>
                      </a:r>
                      <a:endParaRPr lang="zh-TW" altLang="en-US" sz="2400" dirty="0">
                        <a:solidFill>
                          <a:schemeClr val="tx1"/>
                        </a:solidFill>
                        <a:latin typeface="+mn-lt"/>
                        <a:ea typeface="+mj-ea"/>
                      </a:endParaRPr>
                    </a:p>
                  </a:txBody>
                  <a:tcPr>
                    <a:solidFill>
                      <a:schemeClr val="bg1">
                        <a:lumMod val="75000"/>
                      </a:schemeClr>
                    </a:solidFill>
                  </a:tcPr>
                </a:tc>
                <a:tc>
                  <a:txBody>
                    <a:bodyPr/>
                    <a:lstStyle/>
                    <a:p>
                      <a:r>
                        <a:rPr lang="zh-TW" altLang="en-US" sz="2400" kern="1200" baseline="0" dirty="0" smtClean="0">
                          <a:solidFill>
                            <a:schemeClr val="tx1"/>
                          </a:solidFill>
                          <a:latin typeface="+mn-lt"/>
                          <a:ea typeface="+mj-ea"/>
                          <a:cs typeface="+mn-cs"/>
                        </a:rPr>
                        <a:t>運用測量工具；選擇適當的測量單位。</a:t>
                      </a:r>
                      <a:endParaRPr lang="zh-TW" altLang="en-US" sz="2400" dirty="0">
                        <a:solidFill>
                          <a:schemeClr val="tx1"/>
                        </a:solidFill>
                        <a:latin typeface="+mn-lt"/>
                        <a:ea typeface="+mj-ea"/>
                      </a:endParaRPr>
                    </a:p>
                  </a:txBody>
                  <a:tcPr>
                    <a:solidFill>
                      <a:schemeClr val="bg1">
                        <a:lumMod val="85000"/>
                      </a:schemeClr>
                    </a:solidFill>
                  </a:tcPr>
                </a:tc>
              </a:tr>
              <a:tr h="964707">
                <a:tc>
                  <a:txBody>
                    <a:bodyPr/>
                    <a:lstStyle/>
                    <a:p>
                      <a:r>
                        <a:rPr lang="en-US" altLang="zh-TW" sz="2400" b="1" dirty="0" smtClean="0">
                          <a:solidFill>
                            <a:schemeClr val="bg1"/>
                          </a:solidFill>
                          <a:latin typeface="+mn-lt"/>
                          <a:ea typeface="+mj-ea"/>
                        </a:rPr>
                        <a:t>6</a:t>
                      </a:r>
                      <a:endParaRPr lang="zh-TW" altLang="en-US" sz="2400" b="1" dirty="0">
                        <a:solidFill>
                          <a:schemeClr val="bg1"/>
                        </a:solidFill>
                        <a:latin typeface="+mn-lt"/>
                        <a:ea typeface="+mj-ea"/>
                      </a:endParaRPr>
                    </a:p>
                  </a:txBody>
                  <a:tcPr>
                    <a:solidFill>
                      <a:srgbClr val="00B0F0"/>
                    </a:solidFill>
                  </a:tcPr>
                </a:tc>
                <a:tc>
                  <a:txBody>
                    <a:bodyPr/>
                    <a:lstStyle/>
                    <a:p>
                      <a:pPr algn="ctr"/>
                      <a:r>
                        <a:rPr lang="en-US" altLang="zh-TW" sz="2400" b="1" kern="1200" baseline="0" dirty="0" smtClean="0">
                          <a:solidFill>
                            <a:schemeClr val="tx1"/>
                          </a:solidFill>
                          <a:latin typeface="+mn-lt"/>
                          <a:ea typeface="+mj-ea"/>
                          <a:cs typeface="+mn-cs"/>
                        </a:rPr>
                        <a:t>Classify</a:t>
                      </a:r>
                      <a:r>
                        <a:rPr lang="zh-TW" altLang="en-US" sz="2400" b="1" kern="1200" baseline="0" dirty="0" smtClean="0">
                          <a:solidFill>
                            <a:schemeClr val="tx1"/>
                          </a:solidFill>
                          <a:latin typeface="+mn-lt"/>
                          <a:ea typeface="+mj-ea"/>
                          <a:cs typeface="+mn-cs"/>
                        </a:rPr>
                        <a:t>分類</a:t>
                      </a:r>
                      <a:endParaRPr lang="en-US" altLang="zh-TW" sz="2400" b="1" kern="1200" baseline="0" dirty="0" smtClean="0">
                        <a:solidFill>
                          <a:schemeClr val="tx1"/>
                        </a:solidFill>
                        <a:latin typeface="+mn-lt"/>
                        <a:ea typeface="+mj-ea"/>
                        <a:cs typeface="+mn-cs"/>
                      </a:endParaRPr>
                    </a:p>
                    <a:p>
                      <a:pPr algn="ctr"/>
                      <a:r>
                        <a:rPr lang="en-US" altLang="zh-TW" sz="2400" b="1" kern="1200" baseline="0" dirty="0" smtClean="0">
                          <a:solidFill>
                            <a:schemeClr val="tx1"/>
                          </a:solidFill>
                          <a:latin typeface="+mn-lt"/>
                          <a:ea typeface="+mj-ea"/>
                          <a:cs typeface="+mn-cs"/>
                        </a:rPr>
                        <a:t>/Order</a:t>
                      </a:r>
                      <a:r>
                        <a:rPr lang="zh-TW" altLang="en-US" sz="2400" b="1" kern="1200" baseline="0" dirty="0" smtClean="0">
                          <a:solidFill>
                            <a:schemeClr val="tx1"/>
                          </a:solidFill>
                          <a:latin typeface="+mn-lt"/>
                          <a:ea typeface="+mj-ea"/>
                          <a:cs typeface="+mn-cs"/>
                        </a:rPr>
                        <a:t>排序</a:t>
                      </a:r>
                      <a:endParaRPr lang="zh-TW" altLang="en-US" sz="2400" dirty="0">
                        <a:solidFill>
                          <a:schemeClr val="tx1"/>
                        </a:solidFill>
                        <a:latin typeface="+mn-lt"/>
                        <a:ea typeface="+mj-ea"/>
                      </a:endParaRPr>
                    </a:p>
                  </a:txBody>
                  <a:tcPr>
                    <a:solidFill>
                      <a:schemeClr val="bg1">
                        <a:lumMod val="75000"/>
                      </a:schemeClr>
                    </a:solidFill>
                  </a:tcPr>
                </a:tc>
                <a:tc>
                  <a:txBody>
                    <a:bodyPr/>
                    <a:lstStyle/>
                    <a:p>
                      <a:r>
                        <a:rPr lang="zh-TW" altLang="en-US" sz="2400" kern="1200" baseline="0" dirty="0" smtClean="0">
                          <a:solidFill>
                            <a:schemeClr val="tx1"/>
                          </a:solidFill>
                          <a:latin typeface="+mn-lt"/>
                          <a:ea typeface="+mj-ea"/>
                          <a:cs typeface="+mn-cs"/>
                        </a:rPr>
                        <a:t>針對共同特性來分類</a:t>
                      </a:r>
                      <a:r>
                        <a:rPr lang="en-US" altLang="zh-TW" sz="2400" kern="1200" baseline="0" dirty="0" smtClean="0">
                          <a:solidFill>
                            <a:schemeClr val="tx1"/>
                          </a:solidFill>
                          <a:latin typeface="+mn-lt"/>
                          <a:ea typeface="+mj-ea"/>
                          <a:cs typeface="+mn-cs"/>
                        </a:rPr>
                        <a:t>/</a:t>
                      </a:r>
                      <a:r>
                        <a:rPr lang="zh-TW" altLang="en-US" sz="2400" kern="1200" baseline="0" dirty="0" smtClean="0">
                          <a:solidFill>
                            <a:schemeClr val="tx1"/>
                          </a:solidFill>
                          <a:latin typeface="+mn-lt"/>
                          <a:ea typeface="+mj-ea"/>
                          <a:cs typeface="+mn-cs"/>
                        </a:rPr>
                        <a:t>組合物件、形狀、數以及算式</a:t>
                      </a:r>
                      <a:r>
                        <a:rPr lang="en-US" altLang="zh-TW" sz="2400" kern="1200" baseline="0" dirty="0" smtClean="0">
                          <a:solidFill>
                            <a:schemeClr val="tx1"/>
                          </a:solidFill>
                          <a:latin typeface="+mn-lt"/>
                          <a:ea typeface="+mj-ea"/>
                          <a:cs typeface="+mn-cs"/>
                        </a:rPr>
                        <a:t>; </a:t>
                      </a:r>
                      <a:r>
                        <a:rPr lang="zh-TW" altLang="en-US" sz="2400" kern="1200" baseline="0" dirty="0" smtClean="0">
                          <a:solidFill>
                            <a:schemeClr val="tx1"/>
                          </a:solidFill>
                          <a:latin typeface="+mn-lt"/>
                          <a:ea typeface="+mj-ea"/>
                          <a:cs typeface="+mn-cs"/>
                        </a:rPr>
                        <a:t>針對以分類的關係作出正確的決定，並且透過屬性進行數或物件的排序。</a:t>
                      </a:r>
                      <a:endParaRPr lang="en-US" altLang="zh-TW" sz="2400" kern="1200" baseline="0" dirty="0" smtClean="0">
                        <a:solidFill>
                          <a:schemeClr val="tx1"/>
                        </a:solidFill>
                        <a:latin typeface="+mn-lt"/>
                        <a:ea typeface="+mj-ea"/>
                        <a:cs typeface="+mn-cs"/>
                      </a:endParaRPr>
                    </a:p>
                  </a:txBody>
                  <a:tcPr>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dirty="0" smtClean="0"/>
              <a:t>Applying </a:t>
            </a:r>
            <a:r>
              <a:rPr lang="zh-TW" altLang="en-US" dirty="0" smtClean="0"/>
              <a:t>應用</a:t>
            </a:r>
            <a:endParaRPr lang="zh-TW" altLang="en-US" dirty="0"/>
          </a:p>
        </p:txBody>
      </p:sp>
      <p:sp>
        <p:nvSpPr>
          <p:cNvPr id="35843" name="文字版面配置區 4"/>
          <p:cNvSpPr>
            <a:spLocks noGrp="1"/>
          </p:cNvSpPr>
          <p:nvPr>
            <p:ph type="body" idx="1"/>
          </p:nvPr>
        </p:nvSpPr>
        <p:spPr/>
        <p:txBody>
          <a:bodyPr/>
          <a:lstStyle/>
          <a:p>
            <a:endParaRPr lang="zh-TW" alt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95288" y="1268413"/>
          <a:ext cx="8137525" cy="3448685"/>
        </p:xfrm>
        <a:graphic>
          <a:graphicData uri="http://schemas.openxmlformats.org/drawingml/2006/table">
            <a:tbl>
              <a:tblPr/>
              <a:tblGrid>
                <a:gridCol w="504825"/>
                <a:gridCol w="1944687"/>
                <a:gridCol w="5688013"/>
              </a:tblGrid>
              <a:tr h="763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bg1"/>
                          </a:solidFill>
                          <a:effectLst/>
                          <a:latin typeface="Comic Sans MS" pitchFamily="66" charset="0"/>
                          <a:ea typeface="新細明體" pitchFamily="18" charset="-120"/>
                        </a:rPr>
                        <a:t>1</a:t>
                      </a:r>
                      <a:endParaRPr kumimoji="0" lang="zh-TW" altLang="en-US" sz="2400" b="1" i="0" u="none" strike="noStrike" cap="none" normalizeH="0" baseline="0" smtClean="0">
                        <a:ln>
                          <a:noFill/>
                        </a:ln>
                        <a:solidFill>
                          <a:schemeClr val="bg1"/>
                        </a:solidFill>
                        <a:effectLst/>
                        <a:latin typeface="Comic Sans MS" pitchFamily="66"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Minion Pro"/>
                          <a:ea typeface="Minion Pro"/>
                          <a:cs typeface="Minion Pro"/>
                        </a:rPr>
                        <a:t>Select</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Minion Pro"/>
                          <a:ea typeface="Minion Pro"/>
                          <a:cs typeface="Minion Pro"/>
                        </a:rPr>
                        <a:t>選擇</a:t>
                      </a:r>
                      <a:r>
                        <a:rPr kumimoji="0" lang="en-US" sz="2400" b="1" i="0" u="none" strike="noStrike" cap="none" normalizeH="0" baseline="0" smtClean="0">
                          <a:ln>
                            <a:noFill/>
                          </a:ln>
                          <a:solidFill>
                            <a:srgbClr val="000000"/>
                          </a:solidFill>
                          <a:effectLst/>
                          <a:latin typeface="Minion Pro"/>
                          <a:ea typeface="Minion Pro"/>
                          <a:cs typeface="Minion Pro"/>
                        </a:rPr>
                        <a:t> </a:t>
                      </a:r>
                      <a:endParaRPr kumimoji="0" lang="zh-TW" sz="2400" b="1" i="0" u="none" strike="noStrike" cap="none" normalizeH="0" baseline="0" smtClean="0">
                        <a:ln>
                          <a:noFill/>
                        </a:ln>
                        <a:solidFill>
                          <a:srgbClr val="000000"/>
                        </a:solidFill>
                        <a:effectLst/>
                        <a:latin typeface="Minion Pro"/>
                        <a:ea typeface="Minion Pro"/>
                        <a:cs typeface="Minion Pro"/>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Minion Pro"/>
                          <a:ea typeface="Minion Pro"/>
                          <a:cs typeface="Minion Pro"/>
                        </a:rPr>
                        <a:t>在已知的程序、算則或者解題方法中，選擇問題解決中有效／適切的運算、方法或策略。</a:t>
                      </a:r>
                      <a:r>
                        <a:rPr kumimoji="0" lang="en-US" sz="2400" b="0" i="0" u="none" strike="noStrike" cap="none" normalizeH="0" baseline="0" smtClean="0">
                          <a:ln>
                            <a:noFill/>
                          </a:ln>
                          <a:solidFill>
                            <a:srgbClr val="000000"/>
                          </a:solidFill>
                          <a:effectLst/>
                          <a:latin typeface="Minion Pro"/>
                          <a:ea typeface="Minion Pro"/>
                          <a:cs typeface="Minion Pro"/>
                        </a:rPr>
                        <a:t> </a:t>
                      </a:r>
                      <a:endParaRPr kumimoji="0" lang="zh-TW" sz="2400" b="0" i="0" u="none" strike="noStrike" cap="none" normalizeH="0" baseline="0" smtClean="0">
                        <a:ln>
                          <a:noFill/>
                        </a:ln>
                        <a:solidFill>
                          <a:srgbClr val="000000"/>
                        </a:solidFill>
                        <a:effectLst/>
                        <a:latin typeface="Minion Pro"/>
                        <a:ea typeface="Minion Pro"/>
                        <a:cs typeface="Minion Pro"/>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D9"/>
                    </a:solidFill>
                  </a:tcPr>
                </a:tc>
              </a:tr>
              <a:tr h="965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bg1"/>
                          </a:solidFill>
                          <a:effectLst/>
                          <a:latin typeface="Comic Sans MS" pitchFamily="66" charset="0"/>
                          <a:ea typeface="新細明體" pitchFamily="18" charset="-120"/>
                        </a:rPr>
                        <a:t>2</a:t>
                      </a:r>
                      <a:endParaRPr kumimoji="0" lang="zh-TW" altLang="en-US" sz="2400" b="1" i="0" u="none" strike="noStrike" cap="none" normalizeH="0" baseline="0" smtClean="0">
                        <a:ln>
                          <a:noFill/>
                        </a:ln>
                        <a:solidFill>
                          <a:schemeClr val="bg1"/>
                        </a:solidFill>
                        <a:effectLst/>
                        <a:latin typeface="Comic Sans MS" pitchFamily="66"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Minion Pro"/>
                          <a:ea typeface="Minion Pro"/>
                          <a:cs typeface="Minion Pro"/>
                        </a:rPr>
                        <a:t>Represent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Minion Pro"/>
                          <a:ea typeface="Minion Pro"/>
                          <a:cs typeface="Minion Pro"/>
                        </a:rPr>
                        <a:t>表徵</a:t>
                      </a:r>
                      <a:r>
                        <a:rPr kumimoji="0" lang="en-US" sz="2400" b="1" i="0" u="none" strike="noStrike" cap="none" normalizeH="0" baseline="0" smtClean="0">
                          <a:ln>
                            <a:noFill/>
                          </a:ln>
                          <a:solidFill>
                            <a:srgbClr val="000000"/>
                          </a:solidFill>
                          <a:effectLst/>
                          <a:latin typeface="Minion Pro"/>
                          <a:ea typeface="Minion Pro"/>
                          <a:cs typeface="Minion Pro"/>
                        </a:rPr>
                        <a:t> </a:t>
                      </a:r>
                      <a:endParaRPr kumimoji="0" lang="zh-TW" sz="2400" b="0" i="0" u="none" strike="noStrike" cap="none" normalizeH="0" baseline="0" smtClean="0">
                        <a:ln>
                          <a:noFill/>
                        </a:ln>
                        <a:solidFill>
                          <a:srgbClr val="000000"/>
                        </a:solidFill>
                        <a:effectLst/>
                        <a:latin typeface="Minion Pro"/>
                        <a:ea typeface="Minion Pro"/>
                        <a:cs typeface="Minion Pro"/>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Minion Pro"/>
                          <a:ea typeface="Minion Pro"/>
                          <a:cs typeface="Minion Pro"/>
                        </a:rPr>
                        <a:t>在統計圖、表中呈現數學的資訊及和資料，並能針對特定的數學實體或關係產生等價的多種表徵。</a:t>
                      </a:r>
                      <a:r>
                        <a:rPr kumimoji="0" lang="en-US" sz="2400" b="0" i="0" u="none" strike="noStrike" cap="none" normalizeH="0" baseline="0" smtClean="0">
                          <a:ln>
                            <a:noFill/>
                          </a:ln>
                          <a:solidFill>
                            <a:srgbClr val="000000"/>
                          </a:solidFill>
                          <a:effectLst/>
                          <a:latin typeface="Minion Pro"/>
                          <a:ea typeface="Minion Pro"/>
                          <a:cs typeface="Minion Pro"/>
                        </a:rPr>
                        <a:t> </a:t>
                      </a:r>
                      <a:endParaRPr kumimoji="0" lang="zh-TW" sz="2400" b="0" i="0" u="none" strike="noStrike" cap="none" normalizeH="0" baseline="0" smtClean="0">
                        <a:ln>
                          <a:noFill/>
                        </a:ln>
                        <a:solidFill>
                          <a:srgbClr val="000000"/>
                        </a:solidFill>
                        <a:effectLst/>
                        <a:latin typeface="Minion Pro"/>
                        <a:ea typeface="Minion Pro"/>
                        <a:cs typeface="Minion Pro"/>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1254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bg1"/>
                          </a:solidFill>
                          <a:effectLst/>
                          <a:latin typeface="Comic Sans MS" pitchFamily="66" charset="0"/>
                          <a:ea typeface="新細明體" pitchFamily="18" charset="-120"/>
                        </a:rPr>
                        <a:t>3</a:t>
                      </a:r>
                      <a:endParaRPr kumimoji="0" lang="zh-TW" altLang="en-US" sz="2400" b="1" i="0" u="none" strike="noStrike" cap="none" normalizeH="0" baseline="0" smtClean="0">
                        <a:ln>
                          <a:noFill/>
                        </a:ln>
                        <a:solidFill>
                          <a:schemeClr val="bg1"/>
                        </a:solidFill>
                        <a:effectLst/>
                        <a:latin typeface="Comic Sans MS" pitchFamily="66"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Minion Pro"/>
                          <a:ea typeface="Minion Pro"/>
                          <a:cs typeface="Minion Pro"/>
                        </a:rPr>
                        <a:t>Model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Minion Pro"/>
                          <a:ea typeface="Minion Pro"/>
                          <a:cs typeface="Minion Pro"/>
                        </a:rPr>
                        <a:t>建模</a:t>
                      </a:r>
                      <a:endParaRPr kumimoji="0" lang="zh-TW" sz="2400" b="0" i="0" u="none" strike="noStrike" cap="none" normalizeH="0" baseline="0" smtClean="0">
                        <a:ln>
                          <a:noFill/>
                        </a:ln>
                        <a:solidFill>
                          <a:srgbClr val="000000"/>
                        </a:solidFill>
                        <a:effectLst/>
                        <a:latin typeface="Minion Pro"/>
                        <a:ea typeface="Minion Pro"/>
                        <a:cs typeface="Minion Pro"/>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Minion Pro"/>
                          <a:ea typeface="Minion Pro"/>
                          <a:cs typeface="Minion Pro"/>
                        </a:rPr>
                        <a:t>產生一個適切的模式，例如，方程式、幾何形體、或者透過畫圖來解決例行性的問題。</a:t>
                      </a:r>
                      <a:endParaRPr kumimoji="0" lang="zh-TW" sz="2400" b="0" i="0" u="none" strike="noStrike" cap="none" normalizeH="0" baseline="0" smtClean="0">
                        <a:ln>
                          <a:noFill/>
                        </a:ln>
                        <a:solidFill>
                          <a:srgbClr val="000000"/>
                        </a:solidFill>
                        <a:effectLst/>
                        <a:latin typeface="Minion Pro"/>
                        <a:ea typeface="Minion Pro"/>
                        <a:cs typeface="Minion Pro"/>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539750" y="1989138"/>
          <a:ext cx="8135938" cy="1860868"/>
        </p:xfrm>
        <a:graphic>
          <a:graphicData uri="http://schemas.openxmlformats.org/drawingml/2006/table">
            <a:tbl>
              <a:tblPr/>
              <a:tblGrid>
                <a:gridCol w="503238"/>
                <a:gridCol w="3097212"/>
                <a:gridCol w="4535488"/>
              </a:tblGrid>
              <a:tr h="763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bg1"/>
                          </a:solidFill>
                          <a:effectLst/>
                          <a:latin typeface="Comic Sans MS" pitchFamily="66" charset="0"/>
                          <a:ea typeface="新細明體" pitchFamily="18" charset="-120"/>
                        </a:rPr>
                        <a:t>4</a:t>
                      </a:r>
                      <a:endParaRPr kumimoji="0" lang="zh-TW" altLang="en-US" sz="2400" b="1" i="0" u="none" strike="noStrike" cap="none" normalizeH="0" baseline="0" smtClean="0">
                        <a:ln>
                          <a:noFill/>
                        </a:ln>
                        <a:solidFill>
                          <a:schemeClr val="bg1"/>
                        </a:solidFill>
                        <a:effectLst/>
                        <a:latin typeface="Comic Sans MS" pitchFamily="66"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Comic Sans MS" pitchFamily="66" charset="0"/>
                          <a:ea typeface="Minion Pro"/>
                          <a:cs typeface="Minion Pro"/>
                        </a:rPr>
                        <a:t>Implement </a:t>
                      </a:r>
                      <a:r>
                        <a:rPr kumimoji="0" lang="zh-TW" altLang="en-US" sz="2400" b="1" i="0" u="none" strike="noStrike" cap="none" normalizeH="0" baseline="0" smtClean="0">
                          <a:ln>
                            <a:noFill/>
                          </a:ln>
                          <a:solidFill>
                            <a:srgbClr val="000000"/>
                          </a:solidFill>
                          <a:effectLst/>
                          <a:latin typeface="Comic Sans MS" pitchFamily="66" charset="0"/>
                          <a:ea typeface="Minion Pro"/>
                          <a:cs typeface="Minion Pro"/>
                        </a:rPr>
                        <a:t>執行</a:t>
                      </a:r>
                      <a:endParaRPr kumimoji="0" lang="zh-TW" sz="2400" b="1" i="0" u="none" strike="noStrike" cap="none" normalizeH="0" baseline="0" smtClean="0">
                        <a:ln>
                          <a:noFill/>
                        </a:ln>
                        <a:solidFill>
                          <a:srgbClr val="000000"/>
                        </a:solidFill>
                        <a:effectLst/>
                        <a:latin typeface="Comic Sans MS" pitchFamily="66" charset="0"/>
                        <a:ea typeface="Minion Pro"/>
                        <a:cs typeface="Minion Pro"/>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Comic Sans MS" pitchFamily="66" charset="0"/>
                          <a:ea typeface="Minion Pro"/>
                          <a:cs typeface="Minion Pro"/>
                        </a:rPr>
                        <a:t>執行一組數學工具（例如，根據規範畫幾何形狀及圖示）</a:t>
                      </a:r>
                      <a:endParaRPr kumimoji="0" lang="zh-TW" sz="2400" b="0" i="0" u="none" strike="noStrike" cap="none" normalizeH="0" baseline="0" smtClean="0">
                        <a:ln>
                          <a:noFill/>
                        </a:ln>
                        <a:solidFill>
                          <a:srgbClr val="000000"/>
                        </a:solidFill>
                        <a:effectLst/>
                        <a:latin typeface="Comic Sans MS" pitchFamily="66" charset="0"/>
                        <a:ea typeface="Minion Pro"/>
                        <a:cs typeface="Minion Pro"/>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D9"/>
                    </a:solidFill>
                  </a:tcPr>
                </a:tc>
              </a:tr>
              <a:tr h="965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bg1"/>
                          </a:solidFill>
                          <a:effectLst/>
                          <a:latin typeface="Comic Sans MS" pitchFamily="66" charset="0"/>
                          <a:ea typeface="新細明體" pitchFamily="18" charset="-120"/>
                        </a:rPr>
                        <a:t>5</a:t>
                      </a:r>
                      <a:endParaRPr kumimoji="0" lang="zh-TW" altLang="en-US" sz="2400" b="1" i="0" u="none" strike="noStrike" cap="none" normalizeH="0" baseline="0" smtClean="0">
                        <a:ln>
                          <a:noFill/>
                        </a:ln>
                        <a:solidFill>
                          <a:schemeClr val="bg1"/>
                        </a:solidFill>
                        <a:effectLst/>
                        <a:latin typeface="Comic Sans MS" pitchFamily="66"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Comic Sans MS" pitchFamily="66" charset="0"/>
                          <a:ea typeface="Minion Pro"/>
                          <a:cs typeface="Minion Pro"/>
                        </a:rPr>
                        <a:t>Solve Routine Problems </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Comic Sans MS" pitchFamily="66" charset="0"/>
                          <a:ea typeface="Minion Pro"/>
                          <a:cs typeface="Minion Pro"/>
                        </a:rPr>
                        <a:t>解決例行問題</a:t>
                      </a:r>
                      <a:endParaRPr kumimoji="0" lang="zh-TW" sz="2400" b="0" i="0" u="none" strike="noStrike" cap="none" normalizeH="0" baseline="0" smtClean="0">
                        <a:ln>
                          <a:noFill/>
                        </a:ln>
                        <a:solidFill>
                          <a:srgbClr val="000000"/>
                        </a:solidFill>
                        <a:effectLst/>
                        <a:latin typeface="Comic Sans MS" pitchFamily="66" charset="0"/>
                        <a:ea typeface="Minion Pro"/>
                        <a:cs typeface="Minion Pro"/>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Comic Sans MS" pitchFamily="66" charset="0"/>
                          <a:ea typeface="Minion Pro"/>
                          <a:cs typeface="Minion Pro"/>
                        </a:rPr>
                        <a:t>解決和類似課程碰過的標準化問題。</a:t>
                      </a:r>
                      <a:r>
                        <a:rPr kumimoji="0" lang="en-US" sz="2400" b="0" i="0" u="none" strike="noStrike" cap="none" normalizeH="0" baseline="0" smtClean="0">
                          <a:ln>
                            <a:noFill/>
                          </a:ln>
                          <a:solidFill>
                            <a:srgbClr val="000000"/>
                          </a:solidFill>
                          <a:effectLst/>
                          <a:latin typeface="Comic Sans MS" pitchFamily="66" charset="0"/>
                          <a:ea typeface="Minion Pro"/>
                          <a:cs typeface="Minion Pro"/>
                        </a:rPr>
                        <a:t> </a:t>
                      </a:r>
                      <a:endParaRPr kumimoji="0" lang="zh-TW" sz="2400" b="0" i="0" u="none" strike="noStrike" cap="none" normalizeH="0" baseline="0" smtClean="0">
                        <a:ln>
                          <a:noFill/>
                        </a:ln>
                        <a:solidFill>
                          <a:srgbClr val="000000"/>
                        </a:solidFill>
                        <a:effectLst/>
                        <a:latin typeface="Comic Sans MS" pitchFamily="66" charset="0"/>
                        <a:ea typeface="Minion Pro"/>
                        <a:cs typeface="Minion Pro"/>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dirty="0" smtClean="0"/>
              <a:t>Reasoning </a:t>
            </a:r>
            <a:r>
              <a:rPr lang="zh-TW" altLang="en-US" dirty="0" smtClean="0"/>
              <a:t>推理</a:t>
            </a:r>
            <a:endParaRPr lang="zh-TW" altLang="en-US" dirty="0"/>
          </a:p>
        </p:txBody>
      </p:sp>
      <p:sp>
        <p:nvSpPr>
          <p:cNvPr id="38915" name="文字版面配置區 4"/>
          <p:cNvSpPr>
            <a:spLocks noGrp="1"/>
          </p:cNvSpPr>
          <p:nvPr>
            <p:ph type="body" idx="1"/>
          </p:nvPr>
        </p:nvSpPr>
        <p:spPr/>
        <p:txBody>
          <a:bodyPr/>
          <a:lstStyle/>
          <a:p>
            <a:endParaRPr lang="zh-TW" alt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468313" y="549275"/>
          <a:ext cx="8135937" cy="4206240"/>
        </p:xfrm>
        <a:graphic>
          <a:graphicData uri="http://schemas.openxmlformats.org/drawingml/2006/table">
            <a:tbl>
              <a:tblPr/>
              <a:tblGrid>
                <a:gridCol w="503237"/>
                <a:gridCol w="1944688"/>
                <a:gridCol w="5688012"/>
              </a:tblGrid>
              <a:tr h="763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bg1"/>
                          </a:solidFill>
                          <a:effectLst/>
                          <a:latin typeface="Comic Sans MS" pitchFamily="66" charset="0"/>
                          <a:ea typeface="新細明體" pitchFamily="18" charset="-120"/>
                        </a:rPr>
                        <a:t>1</a:t>
                      </a:r>
                      <a:endParaRPr kumimoji="0" lang="zh-TW" altLang="en-US" sz="2400" b="1" i="0" u="none" strike="noStrike" cap="none" normalizeH="0" baseline="0" smtClean="0">
                        <a:ln>
                          <a:noFill/>
                        </a:ln>
                        <a:solidFill>
                          <a:schemeClr val="bg1"/>
                        </a:solidFill>
                        <a:effectLst/>
                        <a:latin typeface="Comic Sans MS" pitchFamily="66"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Comic Sans MS" pitchFamily="66" charset="0"/>
                          <a:ea typeface="新細明體" pitchFamily="18" charset="-120"/>
                        </a:rPr>
                        <a:t>Analysis</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Comic Sans MS" pitchFamily="66" charset="0"/>
                          <a:ea typeface="新細明體" pitchFamily="18" charset="-120"/>
                        </a:rPr>
                        <a:t>分析</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chemeClr val="tx1"/>
                          </a:solidFill>
                          <a:effectLst/>
                          <a:latin typeface="Comic Sans MS" pitchFamily="66" charset="0"/>
                          <a:ea typeface="新細明體" pitchFamily="18" charset="-120"/>
                        </a:rPr>
                        <a:t>決定、描述、或者運用數學情境中的變項或物件之間的關係，並能已知訊息中做出有效的推論。</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D9"/>
                    </a:solidFill>
                  </a:tcPr>
                </a:tc>
              </a:tr>
              <a:tr h="965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bg1"/>
                          </a:solidFill>
                          <a:effectLst/>
                          <a:latin typeface="Comic Sans MS" pitchFamily="66" charset="0"/>
                          <a:ea typeface="新細明體" pitchFamily="18" charset="-120"/>
                        </a:rPr>
                        <a:t>2</a:t>
                      </a:r>
                      <a:endParaRPr kumimoji="0" lang="zh-TW" altLang="en-US" sz="2400" b="1" i="0" u="none" strike="noStrike" cap="none" normalizeH="0" baseline="0" smtClean="0">
                        <a:ln>
                          <a:noFill/>
                        </a:ln>
                        <a:solidFill>
                          <a:schemeClr val="bg1"/>
                        </a:solidFill>
                        <a:effectLst/>
                        <a:latin typeface="Comic Sans MS" pitchFamily="66"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Comic Sans MS" pitchFamily="66" charset="0"/>
                          <a:ea typeface="新細明體" pitchFamily="18" charset="-120"/>
                        </a:rPr>
                        <a:t>Generalize/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Comic Sans MS" pitchFamily="66" charset="0"/>
                          <a:ea typeface="新細明體" pitchFamily="18" charset="-120"/>
                        </a:rPr>
                        <a:t>Specialize</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Comic Sans MS" pitchFamily="66" charset="0"/>
                          <a:ea typeface="Minion Pro"/>
                          <a:cs typeface="Minion Pro"/>
                        </a:rPr>
                        <a:t>一般化／</a:t>
                      </a:r>
                      <a:endParaRPr kumimoji="0" lang="en-US" altLang="zh-TW" sz="2400" b="1" i="0" u="none" strike="noStrike" cap="none" normalizeH="0" baseline="0" smtClean="0">
                        <a:ln>
                          <a:noFill/>
                        </a:ln>
                        <a:solidFill>
                          <a:srgbClr val="000000"/>
                        </a:solidFill>
                        <a:effectLst/>
                        <a:latin typeface="Comic Sans MS" pitchFamily="66" charset="0"/>
                        <a:ea typeface="Minion Pro"/>
                        <a:cs typeface="Minion Pro"/>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Comic Sans MS" pitchFamily="66" charset="0"/>
                          <a:ea typeface="Minion Pro"/>
                          <a:cs typeface="Minion Pro"/>
                        </a:rPr>
                        <a:t>特殊化</a:t>
                      </a:r>
                      <a:endParaRPr kumimoji="0" lang="zh-TW" sz="2400" b="0" i="0" u="none" strike="noStrike" cap="none" normalizeH="0" baseline="0" smtClean="0">
                        <a:ln>
                          <a:noFill/>
                        </a:ln>
                        <a:solidFill>
                          <a:srgbClr val="000000"/>
                        </a:solidFill>
                        <a:effectLst/>
                        <a:latin typeface="Comic Sans MS" pitchFamily="66" charset="0"/>
                        <a:ea typeface="Minion Pro"/>
                        <a:cs typeface="Minion Pro"/>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Comic Sans MS" pitchFamily="66" charset="0"/>
                          <a:ea typeface="新細明體" pitchFamily="18" charset="-120"/>
                        </a:rPr>
                        <a:t>延伸數學思考以及問題解決的結果範疇，藉由以更一般化或者較廣泛的用語來重述結果。</a:t>
                      </a:r>
                      <a:endParaRPr kumimoji="0" lang="zh-TW" sz="2400" b="0" i="0" u="none" strike="noStrike" cap="none" normalizeH="0" baseline="0" smtClean="0">
                        <a:ln>
                          <a:noFill/>
                        </a:ln>
                        <a:solidFill>
                          <a:srgbClr val="000000"/>
                        </a:solidFill>
                        <a:effectLst/>
                        <a:latin typeface="Minion Pro"/>
                        <a:ea typeface="Minion Pro"/>
                        <a:cs typeface="Minion Pro"/>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1254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bg1"/>
                          </a:solidFill>
                          <a:effectLst/>
                          <a:latin typeface="Comic Sans MS" pitchFamily="66" charset="0"/>
                          <a:ea typeface="新細明體" pitchFamily="18" charset="-120"/>
                        </a:rPr>
                        <a:t>3</a:t>
                      </a:r>
                      <a:endParaRPr kumimoji="0" lang="zh-TW" altLang="en-US" sz="2400" b="1" i="0" u="none" strike="noStrike" cap="none" normalizeH="0" baseline="0" smtClean="0">
                        <a:ln>
                          <a:noFill/>
                        </a:ln>
                        <a:solidFill>
                          <a:schemeClr val="bg1"/>
                        </a:solidFill>
                        <a:effectLst/>
                        <a:latin typeface="Comic Sans MS" pitchFamily="66"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Comic Sans MS" pitchFamily="66" charset="0"/>
                          <a:ea typeface="新細明體" pitchFamily="18" charset="-120"/>
                        </a:rPr>
                        <a:t>Integrate/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Comic Sans MS" pitchFamily="66" charset="0"/>
                          <a:ea typeface="新細明體" pitchFamily="18" charset="-120"/>
                        </a:rPr>
                        <a:t>Synthesize</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Comic Sans MS" pitchFamily="66" charset="0"/>
                          <a:ea typeface="新細明體" pitchFamily="18" charset="-120"/>
                        </a:rPr>
                        <a:t>統整／</a:t>
                      </a:r>
                      <a:endParaRPr kumimoji="0" lang="en-US" altLang="zh-TW" sz="2400" b="1" i="0" u="none" strike="noStrike" cap="none" normalizeH="0" baseline="0" smtClean="0">
                        <a:ln>
                          <a:noFill/>
                        </a:ln>
                        <a:solidFill>
                          <a:srgbClr val="000000"/>
                        </a:solidFill>
                        <a:effectLst/>
                        <a:latin typeface="Comic Sans MS" pitchFamily="66"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Comic Sans MS" pitchFamily="66" charset="0"/>
                          <a:ea typeface="新細明體" pitchFamily="18" charset="-120"/>
                        </a:rPr>
                        <a:t>綜合</a:t>
                      </a:r>
                      <a:endParaRPr kumimoji="0" lang="zh-TW" altLang="en-US" sz="2400" b="0" i="0" u="none" strike="noStrike" cap="none" normalizeH="0" baseline="0" smtClean="0">
                        <a:ln>
                          <a:noFill/>
                        </a:ln>
                        <a:solidFill>
                          <a:srgbClr val="000000"/>
                        </a:solidFill>
                        <a:effectLst/>
                        <a:latin typeface="Comic Sans MS" pitchFamily="66"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Comic Sans MS" pitchFamily="66" charset="0"/>
                          <a:ea typeface="新細明體" pitchFamily="18" charset="-120"/>
                        </a:rPr>
                        <a:t>將不同知識成分進行連結，並且關連到多種表徵，將相關的數學概念進行聯繫。結合數學事實、以及程序來建立結果、以及組合，來構成未來結果的程序。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95288" y="1268413"/>
          <a:ext cx="8136904" cy="2743200"/>
        </p:xfrm>
        <a:graphic>
          <a:graphicData uri="http://schemas.openxmlformats.org/drawingml/2006/table">
            <a:tbl>
              <a:tblPr firstRow="1" bandRow="1">
                <a:tableStyleId>{5C22544A-7EE6-4342-B048-85BDC9FD1C3A}</a:tableStyleId>
              </a:tblPr>
              <a:tblGrid>
                <a:gridCol w="504056"/>
                <a:gridCol w="2232248"/>
                <a:gridCol w="5400600"/>
              </a:tblGrid>
              <a:tr h="763024">
                <a:tc>
                  <a:txBody>
                    <a:bodyPr/>
                    <a:lstStyle/>
                    <a:p>
                      <a:r>
                        <a:rPr lang="zh-TW" altLang="en-US" sz="2400" b="1" dirty="0" smtClean="0">
                          <a:solidFill>
                            <a:schemeClr val="bg1"/>
                          </a:solidFill>
                          <a:latin typeface="+mn-lt"/>
                          <a:ea typeface="+mj-ea"/>
                        </a:rPr>
                        <a:t>４</a:t>
                      </a:r>
                      <a:endParaRPr lang="zh-TW" altLang="en-US" sz="2400" b="1" dirty="0">
                        <a:solidFill>
                          <a:schemeClr val="bg1"/>
                        </a:solidFill>
                        <a:latin typeface="+mn-lt"/>
                        <a:ea typeface="+mj-ea"/>
                      </a:endParaRPr>
                    </a:p>
                  </a:txBody>
                  <a:tcPr>
                    <a:solidFill>
                      <a:srgbClr val="00B0F0"/>
                    </a:solidFill>
                  </a:tcPr>
                </a:tc>
                <a:tc>
                  <a:txBody>
                    <a:bodyPr/>
                    <a:lstStyle/>
                    <a:p>
                      <a:r>
                        <a:rPr lang="en-US" altLang="zh-TW" sz="2400" b="1" kern="1200" baseline="0" dirty="0" smtClean="0">
                          <a:solidFill>
                            <a:schemeClr val="tx1"/>
                          </a:solidFill>
                          <a:latin typeface="+mn-lt"/>
                          <a:ea typeface="+mn-ea"/>
                          <a:cs typeface="+mn-cs"/>
                        </a:rPr>
                        <a:t>Justify</a:t>
                      </a:r>
                    </a:p>
                    <a:p>
                      <a:r>
                        <a:rPr lang="zh-TW" altLang="en-US" sz="2400" dirty="0" smtClean="0">
                          <a:solidFill>
                            <a:schemeClr val="tx1"/>
                          </a:solidFill>
                          <a:latin typeface="+mn-lt"/>
                        </a:rPr>
                        <a:t>正當化</a:t>
                      </a:r>
                      <a:endParaRPr lang="zh-TW" altLang="en-US" sz="2400" dirty="0">
                        <a:solidFill>
                          <a:schemeClr val="tx1"/>
                        </a:solidFill>
                        <a:latin typeface="+mn-lt"/>
                      </a:endParaRPr>
                    </a:p>
                  </a:txBody>
                  <a:tcPr>
                    <a:solidFill>
                      <a:schemeClr val="bg1">
                        <a:lumMod val="75000"/>
                      </a:schemeClr>
                    </a:solidFill>
                  </a:tcPr>
                </a:tc>
                <a:tc>
                  <a:txBody>
                    <a:bodyPr/>
                    <a:lstStyle/>
                    <a:p>
                      <a:r>
                        <a:rPr lang="zh-TW" altLang="en-US" sz="2400" b="0" kern="1200" baseline="0" dirty="0" smtClean="0">
                          <a:solidFill>
                            <a:schemeClr val="tx1"/>
                          </a:solidFill>
                          <a:latin typeface="+mn-lt"/>
                          <a:ea typeface="+mn-ea"/>
                          <a:cs typeface="+mn-cs"/>
                        </a:rPr>
                        <a:t>藉由對照已知的數學結果或特性來提供正當理由。</a:t>
                      </a:r>
                      <a:endParaRPr lang="zh-TW" altLang="en-US" sz="2400" b="0" dirty="0">
                        <a:solidFill>
                          <a:schemeClr val="tx1"/>
                        </a:solidFill>
                      </a:endParaRPr>
                    </a:p>
                  </a:txBody>
                  <a:tcPr>
                    <a:solidFill>
                      <a:schemeClr val="bg1">
                        <a:lumMod val="85000"/>
                      </a:schemeClr>
                    </a:solidFill>
                  </a:tcPr>
                </a:tc>
              </a:tr>
              <a:tr h="964707">
                <a:tc>
                  <a:txBody>
                    <a:bodyPr/>
                    <a:lstStyle/>
                    <a:p>
                      <a:r>
                        <a:rPr lang="zh-TW" altLang="en-US" sz="2400" b="1" dirty="0" smtClean="0">
                          <a:solidFill>
                            <a:schemeClr val="bg1"/>
                          </a:solidFill>
                          <a:latin typeface="+mn-lt"/>
                          <a:ea typeface="+mj-ea"/>
                        </a:rPr>
                        <a:t>５</a:t>
                      </a:r>
                      <a:endParaRPr lang="zh-TW" altLang="en-US" sz="2400" b="1" dirty="0">
                        <a:solidFill>
                          <a:schemeClr val="bg1"/>
                        </a:solidFill>
                        <a:latin typeface="+mn-lt"/>
                        <a:ea typeface="+mj-ea"/>
                      </a:endParaRPr>
                    </a:p>
                  </a:txBody>
                  <a:tcPr>
                    <a:solidFill>
                      <a:srgbClr val="00B0F0"/>
                    </a:solidFill>
                  </a:tcPr>
                </a:tc>
                <a:tc>
                  <a:txBody>
                    <a:bodyPr/>
                    <a:lstStyle/>
                    <a:p>
                      <a:r>
                        <a:rPr lang="en-US" altLang="zh-TW" sz="2400" b="1" kern="1200" baseline="0" dirty="0" smtClean="0">
                          <a:solidFill>
                            <a:schemeClr val="tx1"/>
                          </a:solidFill>
                          <a:latin typeface="+mn-lt"/>
                          <a:ea typeface="+mn-ea"/>
                          <a:cs typeface="+mn-cs"/>
                        </a:rPr>
                        <a:t>Solve</a:t>
                      </a:r>
                    </a:p>
                    <a:p>
                      <a:r>
                        <a:rPr lang="en-US" altLang="zh-TW" sz="2400" b="1" kern="1200" baseline="0" dirty="0" smtClean="0">
                          <a:solidFill>
                            <a:schemeClr val="tx1"/>
                          </a:solidFill>
                          <a:latin typeface="+mn-lt"/>
                          <a:ea typeface="+mn-ea"/>
                          <a:cs typeface="+mn-cs"/>
                        </a:rPr>
                        <a:t>Non-routine</a:t>
                      </a:r>
                    </a:p>
                    <a:p>
                      <a:r>
                        <a:rPr lang="en-US" altLang="zh-TW" sz="2400" b="1" kern="1200" baseline="0" dirty="0" smtClean="0">
                          <a:solidFill>
                            <a:schemeClr val="tx1"/>
                          </a:solidFill>
                          <a:latin typeface="+mn-lt"/>
                          <a:ea typeface="+mn-ea"/>
                          <a:cs typeface="+mn-cs"/>
                        </a:rPr>
                        <a:t>Problems</a:t>
                      </a:r>
                    </a:p>
                    <a:p>
                      <a:r>
                        <a:rPr lang="zh-TW" altLang="en-US" sz="2400" b="1" kern="1200" baseline="0" dirty="0" smtClean="0">
                          <a:solidFill>
                            <a:schemeClr val="tx1"/>
                          </a:solidFill>
                          <a:latin typeface="+mn-lt"/>
                          <a:ea typeface="+mn-ea"/>
                          <a:cs typeface="+mn-cs"/>
                        </a:rPr>
                        <a:t>解決非例行性問題</a:t>
                      </a:r>
                      <a:endParaRPr lang="zh-TW" altLang="en-US" sz="2400" dirty="0">
                        <a:solidFill>
                          <a:schemeClr val="tx1"/>
                        </a:solidFill>
                        <a:latin typeface="+mn-lt"/>
                      </a:endParaRPr>
                    </a:p>
                  </a:txBody>
                  <a:tcPr>
                    <a:solidFill>
                      <a:schemeClr val="bg1">
                        <a:lumMod val="75000"/>
                      </a:schemeClr>
                    </a:solidFill>
                  </a:tcPr>
                </a:tc>
                <a:tc>
                  <a:txBody>
                    <a:bodyPr/>
                    <a:lstStyle/>
                    <a:p>
                      <a:r>
                        <a:rPr lang="zh-TW" altLang="en-US" sz="2400" kern="1200" baseline="0" dirty="0" smtClean="0">
                          <a:solidFill>
                            <a:schemeClr val="dk1"/>
                          </a:solidFill>
                          <a:latin typeface="+mn-lt"/>
                          <a:ea typeface="+mn-ea"/>
                          <a:cs typeface="+mn-cs"/>
                        </a:rPr>
                        <a:t>解決數學或真實生活脈絡中的問題，學生不大可能遭遇到非常類似的問題，學生需在不熟悉或者複雜的脈絡中應用數學事實、概念、以及程序。</a:t>
                      </a:r>
                      <a:endParaRPr lang="zh-TW" altLang="en-US" sz="2400" dirty="0"/>
                    </a:p>
                  </a:txBody>
                  <a:tcPr>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TIMSS</a:t>
            </a:r>
            <a:r>
              <a:rPr lang="zh-TW" altLang="en-US" dirty="0" smtClean="0"/>
              <a:t>試題簡介</a:t>
            </a:r>
            <a:endParaRPr lang="zh-TW" altLang="en-US" dirty="0"/>
          </a:p>
        </p:txBody>
      </p:sp>
      <p:sp>
        <p:nvSpPr>
          <p:cNvPr id="5" name="文字版面配置區 4"/>
          <p:cNvSpPr>
            <a:spLocks noGrp="1"/>
          </p:cNvSpPr>
          <p:nvPr>
            <p:ph type="body"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
            </a:r>
            <a:br>
              <a:rPr lang="zh-TW" altLang="en-US" dirty="0" smtClean="0"/>
            </a:br>
            <a:endParaRPr lang="zh-TW" altLang="en-US" dirty="0"/>
          </a:p>
        </p:txBody>
      </p:sp>
      <p:sp>
        <p:nvSpPr>
          <p:cNvPr id="3" name="文字版面配置區 2"/>
          <p:cNvSpPr>
            <a:spLocks noGrp="1"/>
          </p:cNvSpPr>
          <p:nvPr>
            <p:ph type="body" idx="1"/>
          </p:nvPr>
        </p:nvSpPr>
        <p:spPr/>
        <p:txBody>
          <a:bodyPr/>
          <a:lstStyle/>
          <a:p>
            <a:r>
              <a:rPr lang="en-US" altLang="zh-TW" dirty="0" smtClean="0">
                <a:hlinkClick r:id="rId3" action="ppaction://hlinkfile"/>
              </a:rPr>
              <a:t>TIMSS</a:t>
            </a:r>
            <a:r>
              <a:rPr lang="zh-TW" altLang="en-US" dirty="0" smtClean="0">
                <a:hlinkClick r:id="rId3" action="ppaction://hlinkfile"/>
              </a:rPr>
              <a:t> </a:t>
            </a:r>
            <a:r>
              <a:rPr lang="en-US" altLang="zh-TW" dirty="0" smtClean="0">
                <a:hlinkClick r:id="rId3" action="ppaction://hlinkfile"/>
              </a:rPr>
              <a:t>2003</a:t>
            </a:r>
            <a:r>
              <a:rPr lang="zh-TW" altLang="en-US" dirty="0" smtClean="0">
                <a:hlinkClick r:id="rId3" action="ppaction://hlinkfile"/>
              </a:rPr>
              <a:t>四年級試題</a:t>
            </a:r>
            <a:endParaRPr lang="en-US" altLang="zh-TW" dirty="0" smtClean="0"/>
          </a:p>
          <a:p>
            <a:endParaRPr lang="en-US" altLang="zh-TW" dirty="0" smtClean="0"/>
          </a:p>
          <a:p>
            <a:r>
              <a:rPr lang="en-US" altLang="zh-TW" dirty="0" smtClean="0"/>
              <a:t>http://www.dorise.info/DER/01_timss_2007_html/index.html</a:t>
            </a:r>
            <a:endParaRPr lang="zh-TW" altLang="en-US" dirty="0" smtClean="0"/>
          </a:p>
          <a:p>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r>
              <a:rPr lang="en-US" altLang="zh-TW" smtClean="0"/>
              <a:t>TIMSS</a:t>
            </a:r>
            <a:endParaRPr lang="zh-TW" altLang="en-US" smtClean="0"/>
          </a:p>
        </p:txBody>
      </p:sp>
      <p:sp>
        <p:nvSpPr>
          <p:cNvPr id="7171" name="內容版面配置區 2"/>
          <p:cNvSpPr>
            <a:spLocks noGrp="1"/>
          </p:cNvSpPr>
          <p:nvPr>
            <p:ph idx="1"/>
          </p:nvPr>
        </p:nvSpPr>
        <p:spPr/>
        <p:txBody>
          <a:bodyPr/>
          <a:lstStyle/>
          <a:p>
            <a:r>
              <a:rPr lang="en-US" altLang="zh-TW" smtClean="0"/>
              <a:t>IEA</a:t>
            </a:r>
            <a:r>
              <a:rPr lang="zh-TW" altLang="en-US" smtClean="0"/>
              <a:t>自</a:t>
            </a:r>
            <a:r>
              <a:rPr lang="en-US" altLang="zh-TW" smtClean="0">
                <a:solidFill>
                  <a:srgbClr val="FF0000"/>
                </a:solidFill>
              </a:rPr>
              <a:t>1990</a:t>
            </a:r>
            <a:r>
              <a:rPr lang="zh-TW" altLang="en-US" smtClean="0"/>
              <a:t>年開始推動進行「第三次國際數學與科學教育成就研究（</a:t>
            </a:r>
            <a:r>
              <a:rPr lang="en-US" altLang="zh-TW" smtClean="0"/>
              <a:t>The Third International Mathematics and Science Study, </a:t>
            </a:r>
            <a:r>
              <a:rPr lang="en-US" altLang="zh-TW" smtClean="0">
                <a:solidFill>
                  <a:srgbClr val="FF0000"/>
                </a:solidFill>
              </a:rPr>
              <a:t>TIMSS</a:t>
            </a:r>
            <a:r>
              <a:rPr lang="zh-TW" altLang="en-US" smtClean="0"/>
              <a:t>）」，</a:t>
            </a:r>
            <a:r>
              <a:rPr lang="en-US" altLang="zh-TW" smtClean="0">
                <a:solidFill>
                  <a:srgbClr val="FF0000"/>
                </a:solidFill>
              </a:rPr>
              <a:t>1995</a:t>
            </a:r>
            <a:r>
              <a:rPr lang="zh-TW" altLang="en-US" smtClean="0"/>
              <a:t>年有</a:t>
            </a:r>
            <a:r>
              <a:rPr lang="en-US" altLang="zh-TW" smtClean="0">
                <a:solidFill>
                  <a:srgbClr val="0000FF"/>
                </a:solidFill>
              </a:rPr>
              <a:t>45</a:t>
            </a:r>
            <a:r>
              <a:rPr lang="zh-TW" altLang="en-US" smtClean="0"/>
              <a:t>國參加。</a:t>
            </a:r>
            <a:endParaRPr lang="en-US" altLang="zh-TW"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2771800" y="1511300"/>
            <a:ext cx="5000600" cy="2273300"/>
          </a:xfrm>
        </p:spPr>
        <p:txBody>
          <a:bodyPr/>
          <a:lstStyle/>
          <a:p>
            <a:r>
              <a:rPr lang="zh-TW" altLang="en-US" dirty="0" smtClean="0"/>
              <a:t>臺灣學生學習成就評量資料庫</a:t>
            </a:r>
            <a:r>
              <a:rPr lang="en-US" altLang="zh-TW" dirty="0" smtClean="0"/>
              <a:t>(TASA)</a:t>
            </a:r>
            <a:r>
              <a:rPr lang="zh-TW" altLang="en-US" dirty="0" smtClean="0"/>
              <a:t/>
            </a:r>
            <a:br>
              <a:rPr lang="zh-TW" altLang="en-US" dirty="0" smtClean="0"/>
            </a:br>
            <a:endParaRPr lang="zh-TW" altLang="en-US" dirty="0"/>
          </a:p>
        </p:txBody>
      </p:sp>
      <p:sp>
        <p:nvSpPr>
          <p:cNvPr id="5" name="副標題 4"/>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152400"/>
            <a:ext cx="6870700" cy="1044352"/>
          </a:xfrm>
        </p:spPr>
        <p:txBody>
          <a:bodyPr/>
          <a:lstStyle/>
          <a:p>
            <a:r>
              <a:rPr lang="en-US" altLang="zh-TW" dirty="0" smtClean="0"/>
              <a:t>TASA</a:t>
            </a:r>
            <a:r>
              <a:rPr lang="zh-TW" altLang="en-US" dirty="0" smtClean="0"/>
              <a:t>建置背景</a:t>
            </a:r>
            <a:endParaRPr lang="zh-TW" altLang="en-US" dirty="0"/>
          </a:p>
        </p:txBody>
      </p:sp>
      <p:sp>
        <p:nvSpPr>
          <p:cNvPr id="3" name="內容版面配置區 2"/>
          <p:cNvSpPr>
            <a:spLocks noGrp="1"/>
          </p:cNvSpPr>
          <p:nvPr>
            <p:ph idx="1"/>
          </p:nvPr>
        </p:nvSpPr>
        <p:spPr>
          <a:xfrm>
            <a:off x="611560" y="1340768"/>
            <a:ext cx="7696200" cy="3657600"/>
          </a:xfrm>
        </p:spPr>
        <p:txBody>
          <a:bodyPr/>
          <a:lstStyle/>
          <a:p>
            <a:r>
              <a:rPr lang="zh-TW" altLang="en-US" sz="2800" dirty="0" smtClean="0"/>
              <a:t>九十三年四月二十日教育部國民中小學九年一貫課程推動工作小組第四十三次會議決議：「有關學生學習成就調查是本部研訂課程與教學政策之重要參據，有必要進行常態性之資料建立。</a:t>
            </a:r>
            <a:endParaRPr lang="en-US" altLang="zh-TW" sz="2800" dirty="0" smtClean="0"/>
          </a:p>
          <a:p>
            <a:r>
              <a:rPr lang="zh-TW" altLang="en-US" sz="2800" dirty="0" smtClean="0"/>
              <a:t>教育部乃於九十三年五月十九日以臺國請國家教育研究院針對國民中小學學生學習成就建立常態性之資料庫，俾為研訂課程與教學政策之重要參據。</a:t>
            </a:r>
            <a:endParaRPr lang="en-US" altLang="zh-TW" sz="2800" dirty="0" smtClean="0"/>
          </a:p>
          <a:p>
            <a:r>
              <a:rPr lang="zh-TW" altLang="en-US" sz="2800" dirty="0" smtClean="0"/>
              <a:t>臺灣學生學習成就評量資料庫（ </a:t>
            </a:r>
            <a:r>
              <a:rPr lang="en-US" altLang="zh-TW" sz="2800" dirty="0" smtClean="0"/>
              <a:t>Taiwan Assessment of Student Achievement, </a:t>
            </a:r>
            <a:r>
              <a:rPr lang="zh-TW" altLang="en-US" sz="2800" dirty="0" smtClean="0"/>
              <a:t>簡稱 </a:t>
            </a:r>
            <a:r>
              <a:rPr lang="en-US" altLang="zh-TW" sz="2800" dirty="0" smtClean="0"/>
              <a:t>TASA </a:t>
            </a:r>
            <a:r>
              <a:rPr lang="zh-TW" altLang="en-US" sz="2800" dirty="0" smtClean="0"/>
              <a:t>）</a:t>
            </a:r>
            <a:endParaRPr lang="zh-TW" altLang="en-US"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152400"/>
            <a:ext cx="6870700" cy="1116360"/>
          </a:xfrm>
        </p:spPr>
        <p:txBody>
          <a:bodyPr/>
          <a:lstStyle/>
          <a:p>
            <a:r>
              <a:rPr lang="en-US" altLang="zh-TW" dirty="0" smtClean="0"/>
              <a:t>TASA</a:t>
            </a:r>
            <a:r>
              <a:rPr lang="zh-TW" altLang="en-US" dirty="0" smtClean="0"/>
              <a:t>資料庫的目的</a:t>
            </a:r>
            <a:r>
              <a:rPr lang="en-US" altLang="zh-TW" dirty="0" smtClean="0"/>
              <a:t>(1/4)</a:t>
            </a:r>
            <a:endParaRPr lang="zh-TW" altLang="en-US" dirty="0"/>
          </a:p>
        </p:txBody>
      </p:sp>
      <p:sp>
        <p:nvSpPr>
          <p:cNvPr id="3" name="內容版面配置區 2"/>
          <p:cNvSpPr>
            <a:spLocks noGrp="1"/>
          </p:cNvSpPr>
          <p:nvPr>
            <p:ph idx="1"/>
          </p:nvPr>
        </p:nvSpPr>
        <p:spPr>
          <a:xfrm>
            <a:off x="683568" y="1340768"/>
            <a:ext cx="7696200" cy="3657600"/>
          </a:xfrm>
        </p:spPr>
        <p:txBody>
          <a:bodyPr/>
          <a:lstStyle/>
          <a:p>
            <a:pPr>
              <a:buNone/>
            </a:pPr>
            <a:r>
              <a:rPr lang="zh-TW" altLang="en-US" dirty="0" smtClean="0"/>
              <a:t> </a:t>
            </a:r>
            <a:r>
              <a:rPr lang="en-US" altLang="zh-TW" sz="2800" dirty="0" smtClean="0"/>
              <a:t>1. </a:t>
            </a:r>
            <a:r>
              <a:rPr lang="zh-TW" altLang="en-US" sz="2800" dirty="0" smtClean="0"/>
              <a:t>建立國民中小學、高中及高職學生學習成就長期資料庫，以追蹤、分析學生在學習上變遷之趨勢，進而檢視目前課程與教學實施成效。  </a:t>
            </a:r>
            <a:endParaRPr lang="en-US" altLang="zh-TW" sz="2800" dirty="0" smtClean="0"/>
          </a:p>
          <a:p>
            <a:pPr>
              <a:buNone/>
            </a:pPr>
            <a:r>
              <a:rPr lang="en-US" altLang="zh-TW" sz="2800" dirty="0" smtClean="0"/>
              <a:t>2. </a:t>
            </a:r>
            <a:r>
              <a:rPr lang="zh-TW" altLang="en-US" sz="2800" dirty="0" smtClean="0"/>
              <a:t>長期監控國家學力品質與課程品質，於特定教育政策推動後（國民中小學九年一貫課程綱要、</a:t>
            </a:r>
            <a:r>
              <a:rPr lang="en-US" altLang="zh-TW" sz="2800" dirty="0" smtClean="0"/>
              <a:t>K-12</a:t>
            </a:r>
            <a:r>
              <a:rPr lang="zh-TW" altLang="en-US" sz="2800" dirty="0" smtClean="0"/>
              <a:t>年級課程綱要）提供具體、完整且客觀之研究分析，其於影響學生學習成就表現之效益，據以提供教學現場及政策決策者修正之參考方向，並瞭解國內學生學習成就表現發展之趨勢。  </a:t>
            </a:r>
            <a:endParaRPr lang="zh-TW"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152400"/>
            <a:ext cx="6870700" cy="1116360"/>
          </a:xfrm>
        </p:spPr>
        <p:txBody>
          <a:bodyPr/>
          <a:lstStyle/>
          <a:p>
            <a:r>
              <a:rPr lang="en-US" altLang="zh-TW" dirty="0" smtClean="0"/>
              <a:t>TASA</a:t>
            </a:r>
            <a:r>
              <a:rPr lang="zh-TW" altLang="en-US" dirty="0" smtClean="0"/>
              <a:t>資料庫的目的</a:t>
            </a:r>
            <a:r>
              <a:rPr lang="en-US" altLang="zh-TW" dirty="0" smtClean="0"/>
              <a:t>(2/4)</a:t>
            </a:r>
            <a:endParaRPr lang="zh-TW" altLang="en-US" dirty="0"/>
          </a:p>
        </p:txBody>
      </p:sp>
      <p:sp>
        <p:nvSpPr>
          <p:cNvPr id="3" name="內容版面配置區 2"/>
          <p:cNvSpPr>
            <a:spLocks noGrp="1"/>
          </p:cNvSpPr>
          <p:nvPr>
            <p:ph idx="1"/>
          </p:nvPr>
        </p:nvSpPr>
        <p:spPr>
          <a:xfrm>
            <a:off x="683568" y="1340768"/>
            <a:ext cx="7696200" cy="3657600"/>
          </a:xfrm>
        </p:spPr>
        <p:txBody>
          <a:bodyPr/>
          <a:lstStyle/>
          <a:p>
            <a:pPr>
              <a:buNone/>
            </a:pPr>
            <a:r>
              <a:rPr lang="en-US" altLang="zh-TW" sz="2800" dirty="0" smtClean="0"/>
              <a:t>3. </a:t>
            </a:r>
            <a:r>
              <a:rPr lang="zh-TW" altLang="en-US" sz="2800" dirty="0" smtClean="0"/>
              <a:t>建立本國學生學習成就評量資料庫，針對學生背景變項（如家中的閱讀資源），建立與他國學生成就評比機制，分析比較與國際大型資料庫是否存在一致性趨勢。  </a:t>
            </a:r>
            <a:endParaRPr lang="en-US" altLang="zh-TW" sz="2800" dirty="0" smtClean="0"/>
          </a:p>
          <a:p>
            <a:pPr>
              <a:buNone/>
            </a:pPr>
            <a:r>
              <a:rPr lang="en-US" altLang="zh-TW" sz="2800" dirty="0" smtClean="0"/>
              <a:t>4. </a:t>
            </a:r>
            <a:r>
              <a:rPr lang="zh-TW" altLang="en-US" sz="2800" dirty="0" smtClean="0"/>
              <a:t>提供完整、標準化的學習成就資料，作為分析學生學習成就上差異表現變項資料，以評估學生未來在學術方面能力之發展與社會期許。  </a:t>
            </a:r>
            <a:endParaRPr lang="en-US" altLang="zh-TW" sz="2800" dirty="0" smtClean="0"/>
          </a:p>
          <a:p>
            <a:pPr>
              <a:buNone/>
            </a:pPr>
            <a:r>
              <a:rPr lang="en-US" altLang="zh-TW" sz="2800" dirty="0" smtClean="0"/>
              <a:t>5. </a:t>
            </a:r>
            <a:r>
              <a:rPr lang="zh-TW" altLang="en-US" sz="2800" dirty="0" smtClean="0"/>
              <a:t>瞭解國內學校教學及學生學習成效之現況，作為課程與教學政策改進之參考。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152400"/>
            <a:ext cx="6870700" cy="1116360"/>
          </a:xfrm>
        </p:spPr>
        <p:txBody>
          <a:bodyPr/>
          <a:lstStyle/>
          <a:p>
            <a:r>
              <a:rPr lang="en-US" altLang="zh-TW" dirty="0" smtClean="0"/>
              <a:t>TASA</a:t>
            </a:r>
            <a:r>
              <a:rPr lang="zh-TW" altLang="en-US" dirty="0" smtClean="0"/>
              <a:t>資料庫的目的</a:t>
            </a:r>
            <a:r>
              <a:rPr lang="en-US" altLang="zh-TW" dirty="0" smtClean="0"/>
              <a:t>(3/4)</a:t>
            </a:r>
            <a:endParaRPr lang="zh-TW" altLang="en-US" dirty="0"/>
          </a:p>
        </p:txBody>
      </p:sp>
      <p:sp>
        <p:nvSpPr>
          <p:cNvPr id="3" name="內容版面配置區 2"/>
          <p:cNvSpPr>
            <a:spLocks noGrp="1"/>
          </p:cNvSpPr>
          <p:nvPr>
            <p:ph idx="1"/>
          </p:nvPr>
        </p:nvSpPr>
        <p:spPr>
          <a:xfrm>
            <a:off x="683568" y="1340768"/>
            <a:ext cx="7696200" cy="3657600"/>
          </a:xfrm>
        </p:spPr>
        <p:txBody>
          <a:bodyPr/>
          <a:lstStyle/>
          <a:p>
            <a:pPr>
              <a:buNone/>
            </a:pPr>
            <a:r>
              <a:rPr lang="en-US" altLang="zh-TW" dirty="0" smtClean="0"/>
              <a:t>6. </a:t>
            </a:r>
            <a:r>
              <a:rPr lang="zh-TW" altLang="en-US" dirty="0" smtClean="0"/>
              <a:t>以資料庫的量化資料，提供國內外相關研究人員，深入探討學生學習成就方面的相關政策議題。  </a:t>
            </a:r>
            <a:endParaRPr lang="en-US" altLang="zh-TW" dirty="0" smtClean="0"/>
          </a:p>
          <a:p>
            <a:pPr>
              <a:buNone/>
            </a:pPr>
            <a:r>
              <a:rPr lang="en-US" altLang="zh-TW" dirty="0" smtClean="0"/>
              <a:t>7. </a:t>
            </a:r>
            <a:r>
              <a:rPr lang="zh-TW" altLang="en-US" dirty="0" smtClean="0"/>
              <a:t>辦理基層教師評量能力與試題研發專業知能增長研習，增進教師運用評量工具之能力。  </a:t>
            </a:r>
            <a:endParaRPr lang="en-US" altLang="zh-TW" dirty="0" smtClean="0"/>
          </a:p>
          <a:p>
            <a:pPr>
              <a:buNone/>
            </a:pPr>
            <a:endParaRPr lang="zh-TW" altLang="en-US" dirty="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152400"/>
            <a:ext cx="6870700" cy="1116360"/>
          </a:xfrm>
        </p:spPr>
        <p:txBody>
          <a:bodyPr/>
          <a:lstStyle/>
          <a:p>
            <a:r>
              <a:rPr lang="en-US" altLang="zh-TW" dirty="0" smtClean="0"/>
              <a:t>TASA</a:t>
            </a:r>
            <a:r>
              <a:rPr lang="zh-TW" altLang="en-US" dirty="0" smtClean="0"/>
              <a:t>資料庫的目的</a:t>
            </a:r>
            <a:r>
              <a:rPr lang="en-US" altLang="zh-TW" dirty="0" smtClean="0"/>
              <a:t>(4/4)</a:t>
            </a:r>
            <a:endParaRPr lang="zh-TW" altLang="en-US" dirty="0"/>
          </a:p>
        </p:txBody>
      </p:sp>
      <p:sp>
        <p:nvSpPr>
          <p:cNvPr id="3" name="內容版面配置區 2"/>
          <p:cNvSpPr>
            <a:spLocks noGrp="1"/>
          </p:cNvSpPr>
          <p:nvPr>
            <p:ph idx="1"/>
          </p:nvPr>
        </p:nvSpPr>
        <p:spPr>
          <a:xfrm>
            <a:off x="683568" y="1340768"/>
            <a:ext cx="7696200" cy="3657600"/>
          </a:xfrm>
        </p:spPr>
        <p:txBody>
          <a:bodyPr/>
          <a:lstStyle/>
          <a:p>
            <a:pPr>
              <a:buNone/>
            </a:pPr>
            <a:r>
              <a:rPr lang="en-US" altLang="zh-TW" dirty="0" smtClean="0"/>
              <a:t>8. </a:t>
            </a:r>
            <a:r>
              <a:rPr lang="zh-TW" altLang="en-US" dirty="0" smtClean="0"/>
              <a:t>擴大資料庫應用效益，建立縣市合作機制，提供各年度各縣市學生學習表現資料及影響學習成就的因素，以協助教學現場或學校單位進行宣導與輔導；另指導協助縣市辦理學習能力檢測，提供評量工具完整建立及正確使用能力，提升縣市學生學習成就檢測結果之客觀與準確性，以輔導縣市政府教育局及學校推動教學輔導之重要參據。</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ChangeArrowheads="1"/>
          </p:cNvSpPr>
          <p:nvPr>
            <p:ph type="title"/>
          </p:nvPr>
        </p:nvSpPr>
        <p:spPr/>
        <p:txBody>
          <a:bodyPr/>
          <a:lstStyle/>
          <a:p>
            <a:endParaRPr lang="zh-TW" altLang="zh-TW"/>
          </a:p>
        </p:txBody>
      </p:sp>
      <p:sp>
        <p:nvSpPr>
          <p:cNvPr id="783363" name="Rectangle 3"/>
          <p:cNvSpPr>
            <a:spLocks noGrp="1" noChangeArrowheads="1"/>
          </p:cNvSpPr>
          <p:nvPr>
            <p:ph type="body" idx="1"/>
          </p:nvPr>
        </p:nvSpPr>
        <p:spPr/>
        <p:txBody>
          <a:bodyPr/>
          <a:lstStyle/>
          <a:p>
            <a:endParaRPr lang="zh-TW" altLang="zh-TW"/>
          </a:p>
        </p:txBody>
      </p:sp>
      <p:pic>
        <p:nvPicPr>
          <p:cNvPr id="783364" name="Picture 4" descr="plan97_clip_image002"/>
          <p:cNvPicPr>
            <a:picLocks noChangeAspect="1" noChangeArrowheads="1"/>
          </p:cNvPicPr>
          <p:nvPr/>
        </p:nvPicPr>
        <p:blipFill>
          <a:blip r:embed="rId3" cstate="print"/>
          <a:srcRect/>
          <a:stretch>
            <a:fillRect/>
          </a:stretch>
        </p:blipFill>
        <p:spPr bwMode="auto">
          <a:xfrm>
            <a:off x="468313" y="450850"/>
            <a:ext cx="8207375" cy="59563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TASA </a:t>
            </a:r>
            <a:r>
              <a:rPr lang="zh-TW" altLang="en-US" dirty="0" smtClean="0"/>
              <a:t>數學評量架構</a:t>
            </a:r>
            <a:endParaRPr lang="zh-TW" altLang="en-US" dirty="0"/>
          </a:p>
        </p:txBody>
      </p:sp>
      <p:sp>
        <p:nvSpPr>
          <p:cNvPr id="3" name="內容版面配置區 2"/>
          <p:cNvSpPr>
            <a:spLocks noGrp="1"/>
          </p:cNvSpPr>
          <p:nvPr>
            <p:ph idx="1"/>
          </p:nvPr>
        </p:nvSpPr>
        <p:spPr>
          <a:xfrm>
            <a:off x="611560" y="1772816"/>
            <a:ext cx="7696200" cy="3657600"/>
          </a:xfrm>
        </p:spPr>
        <p:txBody>
          <a:bodyPr/>
          <a:lstStyle/>
          <a:p>
            <a:r>
              <a:rPr lang="zh-TW" altLang="en-US" dirty="0" smtClean="0">
                <a:hlinkClick r:id="rId3" action="ppaction://hlinkfile"/>
              </a:rPr>
              <a:t>一、國小四、六年級</a:t>
            </a:r>
            <a:r>
              <a:rPr lang="zh-TW" altLang="en-US" dirty="0" smtClean="0"/>
              <a:t>學習階段</a:t>
            </a:r>
            <a:endParaRPr lang="en-US" altLang="zh-TW" dirty="0" smtClean="0"/>
          </a:p>
          <a:p>
            <a:r>
              <a:rPr lang="zh-TW" altLang="en-US" dirty="0" smtClean="0"/>
              <a:t>二、國中二年級學習階段</a:t>
            </a:r>
            <a:endParaRPr lang="en-US" altLang="zh-TW" dirty="0" smtClean="0"/>
          </a:p>
          <a:p>
            <a:r>
              <a:rPr lang="zh-TW" altLang="en-US" dirty="0" smtClean="0"/>
              <a:t>三、高中二年級學習階段</a:t>
            </a:r>
            <a:endParaRPr lang="en-US" altLang="zh-TW" dirty="0" smtClean="0"/>
          </a:p>
          <a:p>
            <a:r>
              <a:rPr lang="zh-TW" altLang="en-US" dirty="0" smtClean="0"/>
              <a:t>四、高職二年級學習階段</a:t>
            </a:r>
            <a:endParaRPr lang="en-US" altLang="zh-TW" dirty="0" smtClean="0"/>
          </a:p>
          <a:p>
            <a:endParaRPr lang="en-US" altLang="zh-TW" dirty="0" smtClean="0"/>
          </a:p>
          <a:p>
            <a:r>
              <a:rPr lang="en-US" altLang="zh-TW" sz="2400" dirty="0" smtClean="0">
                <a:hlinkClick r:id="rId4"/>
              </a:rPr>
              <a:t>http://tasa.naer.edu.tw/2introduction-1.asp?id=3</a:t>
            </a:r>
            <a:endParaRPr lang="en-US" altLang="zh-TW" sz="2400" dirty="0" smtClean="0"/>
          </a:p>
          <a:p>
            <a:endParaRPr lang="zh-TW"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p:txBody>
          <a:bodyPr/>
          <a:lstStyle/>
          <a:p>
            <a:r>
              <a:rPr lang="en-US" altLang="zh-TW" b="1"/>
              <a:t>BIB</a:t>
            </a:r>
            <a:r>
              <a:rPr lang="zh-TW" altLang="en-US" b="1">
                <a:ea typeface="標楷體" pitchFamily="65" charset="-120"/>
              </a:rPr>
              <a:t>設計</a:t>
            </a:r>
            <a:r>
              <a:rPr lang="zh-TW" altLang="en-US" b="1"/>
              <a:t>（</a:t>
            </a:r>
            <a:r>
              <a:rPr lang="en-US" altLang="zh-TW" b="1"/>
              <a:t>1</a:t>
            </a:r>
            <a:r>
              <a:rPr lang="zh-TW" altLang="en-US" b="1"/>
              <a:t>）</a:t>
            </a:r>
          </a:p>
        </p:txBody>
      </p:sp>
      <p:sp>
        <p:nvSpPr>
          <p:cNvPr id="785411" name="Rectangle 3"/>
          <p:cNvSpPr>
            <a:spLocks noGrp="1" noChangeArrowheads="1"/>
          </p:cNvSpPr>
          <p:nvPr>
            <p:ph type="body" idx="1"/>
          </p:nvPr>
        </p:nvSpPr>
        <p:spPr/>
        <p:txBody>
          <a:bodyPr/>
          <a:lstStyle/>
          <a:p>
            <a:r>
              <a:rPr lang="en-US" altLang="zh-TW" b="1"/>
              <a:t>Balanced Imcomplete Block Design</a:t>
            </a:r>
            <a:r>
              <a:rPr lang="zh-TW" altLang="en-US" b="1"/>
              <a:t>（平衡不完整區塊設計，簡稱</a:t>
            </a:r>
            <a:r>
              <a:rPr lang="en-US" altLang="zh-TW" b="1"/>
              <a:t>BIB</a:t>
            </a:r>
            <a:r>
              <a:rPr lang="zh-TW" altLang="en-US" b="1"/>
              <a:t>設計）常用在大型的測驗計畫中。</a:t>
            </a:r>
          </a:p>
          <a:p>
            <a:r>
              <a:rPr lang="zh-TW" altLang="en-US" b="1"/>
              <a:t>假定試題總共有</a:t>
            </a:r>
            <a:r>
              <a:rPr lang="en-US" altLang="zh-TW" b="1"/>
              <a:t>63</a:t>
            </a:r>
            <a:r>
              <a:rPr lang="zh-TW" altLang="en-US" b="1"/>
              <a:t>題，如果一節課學生僅能做完</a:t>
            </a:r>
            <a:r>
              <a:rPr lang="en-US" altLang="zh-TW" b="1"/>
              <a:t>27</a:t>
            </a:r>
            <a:r>
              <a:rPr lang="zh-TW" altLang="en-US" b="1"/>
              <a:t>題，那麼施測時，學生需要二個多小時的時間始能做完所有的試題。若想僅用一小時的時間進行施測，則需要想個法子。</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p:txBody>
          <a:bodyPr/>
          <a:lstStyle/>
          <a:p>
            <a:r>
              <a:rPr lang="en-US" altLang="zh-TW" b="1"/>
              <a:t>BIB</a:t>
            </a:r>
            <a:r>
              <a:rPr lang="zh-TW" altLang="en-US" b="1">
                <a:ea typeface="標楷體" pitchFamily="65" charset="-120"/>
              </a:rPr>
              <a:t>設計</a:t>
            </a:r>
            <a:r>
              <a:rPr lang="zh-TW" altLang="en-US" b="1"/>
              <a:t>（</a:t>
            </a:r>
            <a:r>
              <a:rPr lang="en-US" altLang="zh-TW" b="1"/>
              <a:t>2</a:t>
            </a:r>
            <a:r>
              <a:rPr lang="zh-TW" altLang="en-US" b="1"/>
              <a:t>）</a:t>
            </a:r>
          </a:p>
        </p:txBody>
      </p:sp>
      <p:sp>
        <p:nvSpPr>
          <p:cNvPr id="787459" name="Rectangle 3"/>
          <p:cNvSpPr>
            <a:spLocks noGrp="1" noChangeArrowheads="1"/>
          </p:cNvSpPr>
          <p:nvPr>
            <p:ph type="body" idx="1"/>
          </p:nvPr>
        </p:nvSpPr>
        <p:spPr/>
        <p:txBody>
          <a:bodyPr/>
          <a:lstStyle/>
          <a:p>
            <a:pPr>
              <a:lnSpc>
                <a:spcPct val="90000"/>
              </a:lnSpc>
            </a:pPr>
            <a:r>
              <a:rPr lang="zh-TW" altLang="en-US" b="1"/>
              <a:t>如果將</a:t>
            </a:r>
            <a:r>
              <a:rPr lang="en-US" altLang="zh-TW" b="1"/>
              <a:t>63</a:t>
            </a:r>
            <a:r>
              <a:rPr lang="zh-TW" altLang="en-US" b="1"/>
              <a:t>題分成</a:t>
            </a:r>
            <a:r>
              <a:rPr lang="en-US" altLang="zh-TW" b="1"/>
              <a:t>7</a:t>
            </a:r>
            <a:r>
              <a:rPr lang="zh-TW" altLang="en-US" b="1"/>
              <a:t>個區塊（</a:t>
            </a:r>
            <a:r>
              <a:rPr lang="en-US" altLang="zh-TW" b="1"/>
              <a:t>block</a:t>
            </a:r>
            <a:r>
              <a:rPr lang="zh-TW" altLang="en-US" b="1"/>
              <a:t>），每一個區塊有</a:t>
            </a:r>
            <a:r>
              <a:rPr lang="en-US" altLang="zh-TW" b="1"/>
              <a:t>9</a:t>
            </a:r>
            <a:r>
              <a:rPr lang="zh-TW" altLang="en-US" b="1"/>
              <a:t>個題目，每一份試卷（稱為</a:t>
            </a:r>
            <a:r>
              <a:rPr lang="en-US" altLang="zh-TW" b="1"/>
              <a:t>booklet</a:t>
            </a:r>
            <a:r>
              <a:rPr lang="zh-TW" altLang="en-US" b="1"/>
              <a:t>）由</a:t>
            </a:r>
            <a:r>
              <a:rPr lang="en-US" altLang="zh-TW" b="1"/>
              <a:t>3</a:t>
            </a:r>
            <a:r>
              <a:rPr lang="zh-TW" altLang="en-US" b="1"/>
              <a:t>個區塊所組成，則每一份試卷有</a:t>
            </a:r>
            <a:r>
              <a:rPr lang="en-US" altLang="zh-TW" b="1"/>
              <a:t>27</a:t>
            </a:r>
            <a:r>
              <a:rPr lang="zh-TW" altLang="en-US" b="1"/>
              <a:t>個題目，因此在一小時之內，每一個學生可以做完一份試卷。</a:t>
            </a:r>
          </a:p>
          <a:p>
            <a:pPr>
              <a:lnSpc>
                <a:spcPct val="90000"/>
              </a:lnSpc>
            </a:pPr>
            <a:r>
              <a:rPr lang="zh-TW" altLang="en-US" b="1"/>
              <a:t>若允許每一份試卷之間只能有一個區塊的試題是相同的，則</a:t>
            </a:r>
            <a:r>
              <a:rPr lang="en-US" altLang="zh-TW" b="1"/>
              <a:t>63</a:t>
            </a:r>
            <a:r>
              <a:rPr lang="zh-TW" altLang="en-US" b="1"/>
              <a:t>個題目總共可以組成</a:t>
            </a:r>
            <a:r>
              <a:rPr lang="en-US" altLang="zh-TW" b="1"/>
              <a:t>7</a:t>
            </a:r>
            <a:r>
              <a:rPr lang="zh-TW" altLang="en-US" b="1"/>
              <a:t>份試卷。</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a:xfrm>
            <a:off x="684213" y="0"/>
            <a:ext cx="6870700" cy="1116013"/>
          </a:xfrm>
        </p:spPr>
        <p:txBody>
          <a:bodyPr/>
          <a:lstStyle/>
          <a:p>
            <a:r>
              <a:rPr lang="en-US" altLang="zh-TW" smtClean="0"/>
              <a:t>TIMSS-R</a:t>
            </a:r>
            <a:endParaRPr lang="zh-TW" altLang="en-US" smtClean="0"/>
          </a:p>
        </p:txBody>
      </p:sp>
      <p:sp>
        <p:nvSpPr>
          <p:cNvPr id="8195" name="內容版面配置區 2"/>
          <p:cNvSpPr>
            <a:spLocks noGrp="1"/>
          </p:cNvSpPr>
          <p:nvPr>
            <p:ph idx="1"/>
          </p:nvPr>
        </p:nvSpPr>
        <p:spPr>
          <a:xfrm>
            <a:off x="611188" y="1125538"/>
            <a:ext cx="7696200" cy="3657600"/>
          </a:xfrm>
        </p:spPr>
        <p:txBody>
          <a:bodyPr/>
          <a:lstStyle/>
          <a:p>
            <a:r>
              <a:rPr lang="zh-TW" altLang="en-US" smtClean="0"/>
              <a:t>第三次國際數學與科學教育成就研究後續調查（稱為</a:t>
            </a:r>
            <a:r>
              <a:rPr lang="en-US" altLang="zh-TW" smtClean="0"/>
              <a:t>TIMSS REPEAT</a:t>
            </a:r>
            <a:r>
              <a:rPr lang="zh-TW" altLang="en-US" smtClean="0"/>
              <a:t>，</a:t>
            </a:r>
            <a:r>
              <a:rPr lang="en-US" altLang="zh-TW" smtClean="0">
                <a:solidFill>
                  <a:srgbClr val="FF0000"/>
                </a:solidFill>
              </a:rPr>
              <a:t>TIMSS-R</a:t>
            </a:r>
            <a:r>
              <a:rPr lang="zh-TW" altLang="en-US" smtClean="0"/>
              <a:t>）於</a:t>
            </a:r>
            <a:r>
              <a:rPr lang="en-US" altLang="zh-TW" smtClean="0"/>
              <a:t>1999</a:t>
            </a:r>
            <a:r>
              <a:rPr lang="zh-TW" altLang="en-US" smtClean="0"/>
              <a:t>年舉辦，調查對象為</a:t>
            </a:r>
            <a:r>
              <a:rPr lang="zh-TW" altLang="en-US" smtClean="0">
                <a:solidFill>
                  <a:srgbClr val="006600"/>
                </a:solidFill>
              </a:rPr>
              <a:t>國二</a:t>
            </a:r>
            <a:r>
              <a:rPr lang="zh-TW" altLang="en-US" smtClean="0"/>
              <a:t>學生</a:t>
            </a:r>
            <a:r>
              <a:rPr lang="en-US" altLang="zh-TW" smtClean="0"/>
              <a:t>(13</a:t>
            </a:r>
            <a:r>
              <a:rPr lang="zh-TW" altLang="en-US" smtClean="0"/>
              <a:t>歲群</a:t>
            </a:r>
            <a:r>
              <a:rPr lang="en-US" altLang="zh-TW" smtClean="0"/>
              <a:t>)</a:t>
            </a:r>
            <a:r>
              <a:rPr lang="zh-TW" altLang="en-US" smtClean="0"/>
              <a:t>，共有</a:t>
            </a:r>
            <a:r>
              <a:rPr lang="en-US" altLang="zh-TW" smtClean="0">
                <a:solidFill>
                  <a:srgbClr val="0000FF"/>
                </a:solidFill>
              </a:rPr>
              <a:t>38</a:t>
            </a:r>
            <a:r>
              <a:rPr lang="zh-TW" altLang="en-US" smtClean="0"/>
              <a:t>個國家參加</a:t>
            </a:r>
            <a:r>
              <a:rPr lang="en-US" altLang="zh-TW" smtClean="0"/>
              <a:t>(</a:t>
            </a:r>
            <a:r>
              <a:rPr lang="zh-TW" altLang="en-US" smtClean="0"/>
              <a:t>含</a:t>
            </a:r>
            <a:r>
              <a:rPr lang="zh-TW" altLang="en-US" smtClean="0">
                <a:solidFill>
                  <a:srgbClr val="0000FF"/>
                </a:solidFill>
              </a:rPr>
              <a:t>臺灣</a:t>
            </a:r>
            <a:r>
              <a:rPr lang="en-US" altLang="zh-TW" smtClean="0"/>
              <a:t>)</a:t>
            </a:r>
            <a:r>
              <a:rPr lang="zh-TW" altLang="en-US" smtClean="0"/>
              <a:t>。</a:t>
            </a:r>
            <a:endParaRPr lang="en-US" altLang="zh-TW" smtClean="0"/>
          </a:p>
          <a:p>
            <a:r>
              <a:rPr lang="zh-TW" altLang="en-US" smtClean="0"/>
              <a:t>為了解我國學子數學與科學教育學習成就，並與世界主要國家相互觀摩溝通，國科會委託師大科教中心辦理我國參加</a:t>
            </a:r>
            <a:r>
              <a:rPr lang="en-US" altLang="zh-TW" smtClean="0"/>
              <a:t>TIMSS-R</a:t>
            </a:r>
            <a:r>
              <a:rPr lang="zh-TW" altLang="en-US" smtClean="0"/>
              <a:t>的相關工作，並已順利完成。此為我國首次正式參與大規模國際性學生學習成就調查。</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ChangeArrowheads="1"/>
          </p:cNvSpPr>
          <p:nvPr>
            <p:ph type="title"/>
          </p:nvPr>
        </p:nvSpPr>
        <p:spPr/>
        <p:txBody>
          <a:bodyPr/>
          <a:lstStyle/>
          <a:p>
            <a:r>
              <a:rPr lang="en-US" altLang="zh-TW" b="1"/>
              <a:t>BIB</a:t>
            </a:r>
            <a:r>
              <a:rPr lang="zh-TW" altLang="en-US" b="1">
                <a:ea typeface="標楷體" pitchFamily="65" charset="-120"/>
              </a:rPr>
              <a:t>設計</a:t>
            </a:r>
            <a:r>
              <a:rPr lang="zh-TW" altLang="en-US" b="1"/>
              <a:t>（</a:t>
            </a:r>
            <a:r>
              <a:rPr lang="en-US" altLang="zh-TW" b="1"/>
              <a:t>3</a:t>
            </a:r>
            <a:r>
              <a:rPr lang="zh-TW" altLang="en-US" b="1"/>
              <a:t>）</a:t>
            </a:r>
          </a:p>
        </p:txBody>
      </p:sp>
      <p:graphicFrame>
        <p:nvGraphicFramePr>
          <p:cNvPr id="789507" name="Group 3"/>
          <p:cNvGraphicFramePr>
            <a:graphicFrameLocks noGrp="1"/>
          </p:cNvGraphicFramePr>
          <p:nvPr>
            <p:ph idx="1"/>
          </p:nvPr>
        </p:nvGraphicFramePr>
        <p:xfrm>
          <a:off x="1524000" y="1905000"/>
          <a:ext cx="7010400" cy="4114800"/>
        </p:xfrm>
        <a:graphic>
          <a:graphicData uri="http://schemas.openxmlformats.org/drawingml/2006/table">
            <a:tbl>
              <a:tblPr/>
              <a:tblGrid>
                <a:gridCol w="1752600"/>
                <a:gridCol w="1752600"/>
                <a:gridCol w="1752600"/>
                <a:gridCol w="1752600"/>
              </a:tblGrid>
              <a:tr h="51435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600" b="1" i="0" u="none" strike="noStrike" cap="none" normalizeH="0" baseline="0" smtClean="0">
                          <a:ln>
                            <a:noFill/>
                          </a:ln>
                          <a:solidFill>
                            <a:schemeClr val="tx2"/>
                          </a:solidFill>
                          <a:effectLst/>
                          <a:latin typeface="Arial" charset="0"/>
                          <a:ea typeface="新細明體" charset="-120"/>
                        </a:rPr>
                        <a:t>題本序號</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600" b="1" i="0" u="none" strike="noStrike" cap="none" normalizeH="0" baseline="0" smtClean="0">
                          <a:ln>
                            <a:noFill/>
                          </a:ln>
                          <a:solidFill>
                            <a:schemeClr val="tx2"/>
                          </a:solidFill>
                          <a:effectLst/>
                          <a:latin typeface="Arial" charset="0"/>
                          <a:ea typeface="新細明體" charset="-120"/>
                        </a:rPr>
                        <a:t>區塊</a:t>
                      </a:r>
                      <a:r>
                        <a:rPr kumimoji="1" lang="en-US" altLang="zh-TW" sz="2600" b="1" i="0" u="none" strike="noStrike" cap="none" normalizeH="0" baseline="0" smtClean="0">
                          <a:ln>
                            <a:noFill/>
                          </a:ln>
                          <a:solidFill>
                            <a:schemeClr val="tx2"/>
                          </a:solidFill>
                          <a:effectLst/>
                          <a:latin typeface="Arial" charset="0"/>
                          <a:ea typeface="新細明體" charset="-12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600" b="1" i="0" u="none" strike="noStrike" cap="none" normalizeH="0" baseline="0" smtClean="0">
                          <a:ln>
                            <a:noFill/>
                          </a:ln>
                          <a:solidFill>
                            <a:schemeClr val="tx2"/>
                          </a:solidFill>
                          <a:effectLst/>
                          <a:latin typeface="Arial" charset="0"/>
                          <a:ea typeface="新細明體" charset="-120"/>
                        </a:rPr>
                        <a:t>區塊</a:t>
                      </a:r>
                      <a:r>
                        <a:rPr kumimoji="1" lang="en-US" altLang="zh-TW" sz="2600" b="1" i="0" u="none" strike="noStrike" cap="none" normalizeH="0" baseline="0" smtClean="0">
                          <a:ln>
                            <a:noFill/>
                          </a:ln>
                          <a:solidFill>
                            <a:schemeClr val="tx2"/>
                          </a:solidFill>
                          <a:effectLst/>
                          <a:latin typeface="Arial" charset="0"/>
                          <a:ea typeface="新細明體" charset="-12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zh-TW" altLang="en-US" sz="2600" b="1" i="0" u="none" strike="noStrike" cap="none" normalizeH="0" baseline="0" smtClean="0">
                          <a:ln>
                            <a:noFill/>
                          </a:ln>
                          <a:solidFill>
                            <a:schemeClr val="tx2"/>
                          </a:solidFill>
                          <a:effectLst/>
                          <a:latin typeface="Arial" charset="0"/>
                          <a:ea typeface="新細明體" charset="-120"/>
                        </a:rPr>
                        <a:t>區塊</a:t>
                      </a:r>
                      <a:r>
                        <a:rPr kumimoji="1" lang="en-US" altLang="zh-TW" sz="2600" b="1" i="0" u="none" strike="noStrike" cap="none" normalizeH="0" baseline="0" smtClean="0">
                          <a:ln>
                            <a:noFill/>
                          </a:ln>
                          <a:solidFill>
                            <a:schemeClr val="tx2"/>
                          </a:solidFill>
                          <a:effectLst/>
                          <a:latin typeface="Arial" charset="0"/>
                          <a:ea typeface="新細明體" charset="-12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S1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M1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M2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M4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S2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M2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M3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M5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S3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M3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M4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M6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S4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M4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M5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M7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S5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M5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M6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M1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S6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M6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M7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M2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S7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M7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M1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1" lang="en-US" altLang="zh-TW" sz="2600" b="1" i="0" u="none" strike="noStrike" cap="none" normalizeH="0" baseline="0" smtClean="0">
                          <a:ln>
                            <a:noFill/>
                          </a:ln>
                          <a:solidFill>
                            <a:schemeClr val="tx2"/>
                          </a:solidFill>
                          <a:effectLst/>
                          <a:latin typeface="Arial" charset="0"/>
                          <a:ea typeface="新細明體" charset="-120"/>
                        </a:rPr>
                        <a:t>M3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p:txBody>
          <a:bodyPr/>
          <a:lstStyle/>
          <a:p>
            <a:r>
              <a:rPr lang="en-US" altLang="zh-TW" b="1">
                <a:ea typeface="標楷體" pitchFamily="65" charset="-120"/>
              </a:rPr>
              <a:t>BIB</a:t>
            </a:r>
            <a:r>
              <a:rPr lang="zh-TW" altLang="en-US" b="1">
                <a:ea typeface="標楷體" pitchFamily="65" charset="-120"/>
              </a:rPr>
              <a:t>設計（</a:t>
            </a:r>
            <a:r>
              <a:rPr lang="en-US" altLang="zh-TW" b="1">
                <a:ea typeface="標楷體" pitchFamily="65" charset="-120"/>
              </a:rPr>
              <a:t>4</a:t>
            </a:r>
            <a:r>
              <a:rPr lang="zh-TW" altLang="en-US" b="1">
                <a:ea typeface="標楷體" pitchFamily="65" charset="-120"/>
              </a:rPr>
              <a:t>）</a:t>
            </a:r>
          </a:p>
        </p:txBody>
      </p:sp>
      <p:sp>
        <p:nvSpPr>
          <p:cNvPr id="791555" name="Rectangle 3"/>
          <p:cNvSpPr>
            <a:spLocks noGrp="1" noChangeArrowheads="1"/>
          </p:cNvSpPr>
          <p:nvPr>
            <p:ph type="body" idx="1"/>
          </p:nvPr>
        </p:nvSpPr>
        <p:spPr/>
        <p:txBody>
          <a:bodyPr/>
          <a:lstStyle/>
          <a:p>
            <a:r>
              <a:rPr lang="zh-TW" altLang="en-US" b="1"/>
              <a:t>因為每一個學生只作答了一份試卷，只有</a:t>
            </a:r>
            <a:r>
              <a:rPr lang="en-US" altLang="zh-TW" b="1"/>
              <a:t>27</a:t>
            </a:r>
            <a:r>
              <a:rPr lang="zh-TW" altLang="en-US" b="1"/>
              <a:t>題，不是</a:t>
            </a:r>
            <a:r>
              <a:rPr lang="en-US" altLang="zh-TW" b="1"/>
              <a:t>63</a:t>
            </a:r>
            <a:r>
              <a:rPr lang="zh-TW" altLang="en-US" b="1"/>
              <a:t>題；所以，學者一般認為估計個別考生的能力是沒有意義的。</a:t>
            </a:r>
          </a:p>
          <a:p>
            <a:r>
              <a:rPr lang="zh-TW" altLang="en-US" b="1"/>
              <a:t>利用</a:t>
            </a:r>
            <a:r>
              <a:rPr lang="en-US" altLang="zh-TW" b="1"/>
              <a:t>BIB</a:t>
            </a:r>
            <a:r>
              <a:rPr lang="zh-TW" altLang="en-US" b="1"/>
              <a:t>設計的方式所蒐集到的作答反應資料，通常只用在群體表現的估計，較少進行個人層次的比較，所以不會提供個別學生的分數。</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測驗題型</a:t>
            </a:r>
            <a:r>
              <a:rPr lang="en-US" altLang="zh-TW" dirty="0" smtClean="0"/>
              <a:t>(</a:t>
            </a:r>
            <a:r>
              <a:rPr lang="zh-TW" altLang="en-US" dirty="0" smtClean="0"/>
              <a:t>小四、小六</a:t>
            </a:r>
            <a:r>
              <a:rPr lang="en-US" altLang="zh-TW" dirty="0" smtClean="0"/>
              <a:t>)</a:t>
            </a:r>
            <a:endParaRPr lang="zh-TW" altLang="en-US" dirty="0"/>
          </a:p>
        </p:txBody>
      </p:sp>
      <p:sp>
        <p:nvSpPr>
          <p:cNvPr id="3" name="內容版面配置區 2"/>
          <p:cNvSpPr>
            <a:spLocks noGrp="1"/>
          </p:cNvSpPr>
          <p:nvPr>
            <p:ph idx="1"/>
          </p:nvPr>
        </p:nvSpPr>
        <p:spPr/>
        <p:txBody>
          <a:bodyPr/>
          <a:lstStyle/>
          <a:p>
            <a:pPr marL="457200" indent="-457200">
              <a:buFont typeface="+mj-lt"/>
              <a:buAutoNum type="arabicPeriod"/>
            </a:pPr>
            <a:r>
              <a:rPr lang="zh-TW" altLang="en-US" sz="2400" dirty="0" smtClean="0"/>
              <a:t>選擇題型：     四選一單選題，根據學生的迷思概念設計誘答選項，因此數學觀念是否清晰變得更加重要。試題可以測驗出同學們的觀念是否清楚，憑直覺作答或思考不夠細膩的同學應多加強「驗算」的功夫。</a:t>
            </a:r>
          </a:p>
          <a:p>
            <a:pPr marL="457200" indent="-457200">
              <a:buFont typeface="+mj-lt"/>
              <a:buAutoNum type="arabicPeriod"/>
            </a:pPr>
            <a:r>
              <a:rPr lang="zh-TW" altLang="en-US" sz="2400" dirty="0" smtClean="0"/>
              <a:t>應用題型：     除了少部分看圖填空的試題之外，有些題目要畫出基本的統計圖形，而大部分的問題作答時須列出計算過程，所以對於學過的單元同學們要能融會貫通。試題可以測驗出學生能否透過閱讀一段較長的文字敘述，了解題目所給的訊息與想求得的答案。</a:t>
            </a:r>
          </a:p>
          <a:p>
            <a:endParaRPr lang="zh-TW"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選擇題</a:t>
            </a:r>
            <a:endParaRPr lang="zh-TW" altLang="en-US" dirty="0"/>
          </a:p>
        </p:txBody>
      </p:sp>
      <p:sp>
        <p:nvSpPr>
          <p:cNvPr id="3" name="內容版面配置區 2"/>
          <p:cNvSpPr>
            <a:spLocks noGrp="1"/>
          </p:cNvSpPr>
          <p:nvPr>
            <p:ph idx="1"/>
          </p:nvPr>
        </p:nvSpPr>
        <p:spPr>
          <a:xfrm>
            <a:off x="685800" y="1828800"/>
            <a:ext cx="8134672" cy="3657600"/>
          </a:xfrm>
        </p:spPr>
        <p:txBody>
          <a:bodyPr/>
          <a:lstStyle/>
          <a:p>
            <a:r>
              <a:rPr lang="zh-TW" altLang="en-US" u="sng" dirty="0" smtClean="0"/>
              <a:t>翔翔</a:t>
            </a:r>
            <a:r>
              <a:rPr lang="zh-TW" altLang="en-US" dirty="0" smtClean="0"/>
              <a:t>和</a:t>
            </a:r>
            <a:r>
              <a:rPr lang="zh-TW" altLang="en-US" u="sng" dirty="0" smtClean="0"/>
              <a:t>玲玲</a:t>
            </a:r>
            <a:r>
              <a:rPr lang="zh-TW" altLang="en-US" dirty="0" smtClean="0"/>
              <a:t>想送媽媽一束花當作母親節禮物。康乃馨一朵</a:t>
            </a:r>
            <a:r>
              <a:rPr lang="en-US" altLang="zh-TW" dirty="0" smtClean="0"/>
              <a:t>20</a:t>
            </a:r>
            <a:r>
              <a:rPr lang="zh-TW" altLang="en-US" dirty="0" smtClean="0"/>
              <a:t>元，玫瑰一朵</a:t>
            </a:r>
            <a:r>
              <a:rPr lang="en-US" altLang="zh-TW" dirty="0" smtClean="0"/>
              <a:t>15</a:t>
            </a:r>
            <a:r>
              <a:rPr lang="zh-TW" altLang="en-US" dirty="0" smtClean="0"/>
              <a:t>元，兩種花各買了</a:t>
            </a:r>
            <a:r>
              <a:rPr lang="en-US" altLang="zh-TW" dirty="0" smtClean="0"/>
              <a:t>20</a:t>
            </a:r>
            <a:r>
              <a:rPr lang="zh-TW" altLang="en-US" dirty="0" smtClean="0"/>
              <a:t>朵。如果二人共同分擔這束花的錢，請問一個人要出多少元？</a:t>
            </a:r>
          </a:p>
          <a:p>
            <a:pPr>
              <a:buNone/>
            </a:pPr>
            <a:endParaRPr lang="en-US" altLang="zh-TW" dirty="0" smtClean="0"/>
          </a:p>
          <a:p>
            <a:pPr>
              <a:buNone/>
            </a:pPr>
            <a:r>
              <a:rPr lang="en-US" altLang="zh-TW" dirty="0" smtClean="0"/>
              <a:t>(1)</a:t>
            </a:r>
            <a:r>
              <a:rPr lang="zh-TW" altLang="en-US" dirty="0" smtClean="0"/>
              <a:t> </a:t>
            </a:r>
            <a:r>
              <a:rPr lang="en-US" altLang="zh-TW" dirty="0" smtClean="0"/>
              <a:t>15</a:t>
            </a:r>
            <a:r>
              <a:rPr lang="zh-TW" altLang="en-US" dirty="0" smtClean="0"/>
              <a:t>   </a:t>
            </a:r>
            <a:r>
              <a:rPr lang="en-US" altLang="zh-TW" dirty="0" smtClean="0"/>
              <a:t>(2)</a:t>
            </a:r>
            <a:r>
              <a:rPr lang="zh-TW" altLang="en-US" dirty="0" smtClean="0"/>
              <a:t> </a:t>
            </a:r>
            <a:r>
              <a:rPr lang="en-US" altLang="zh-TW" dirty="0" smtClean="0"/>
              <a:t>35 </a:t>
            </a:r>
            <a:r>
              <a:rPr lang="zh-TW" altLang="en-US" dirty="0" smtClean="0"/>
              <a:t>  </a:t>
            </a:r>
            <a:r>
              <a:rPr lang="en-US" altLang="zh-TW" dirty="0" smtClean="0"/>
              <a:t>(3)</a:t>
            </a:r>
            <a:r>
              <a:rPr lang="zh-TW" altLang="en-US" dirty="0" smtClean="0"/>
              <a:t> </a:t>
            </a:r>
            <a:r>
              <a:rPr lang="en-US" altLang="zh-TW" dirty="0" smtClean="0"/>
              <a:t>350 </a:t>
            </a:r>
            <a:r>
              <a:rPr lang="zh-TW" altLang="en-US" dirty="0" smtClean="0"/>
              <a:t>  </a:t>
            </a:r>
            <a:r>
              <a:rPr lang="en-US" altLang="zh-TW" dirty="0" smtClean="0"/>
              <a:t>(4)</a:t>
            </a:r>
            <a:r>
              <a:rPr lang="zh-TW" altLang="en-US" dirty="0" smtClean="0"/>
              <a:t> </a:t>
            </a:r>
            <a:r>
              <a:rPr lang="en-US" altLang="zh-TW" dirty="0" smtClean="0"/>
              <a:t>700             </a:t>
            </a:r>
          </a:p>
          <a:p>
            <a:endParaRPr lang="en-US" altLang="zh-TW" dirty="0" smtClean="0"/>
          </a:p>
          <a:p>
            <a:r>
              <a:rPr lang="zh-TW" altLang="en-US" dirty="0" smtClean="0"/>
              <a:t>答案： </a:t>
            </a:r>
            <a:r>
              <a:rPr lang="en-US" altLang="zh-TW" dirty="0" smtClean="0"/>
              <a:t>350</a:t>
            </a:r>
            <a:endParaRPr lang="zh-TW"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152400"/>
            <a:ext cx="7198568" cy="828328"/>
          </a:xfrm>
        </p:spPr>
        <p:txBody>
          <a:bodyPr/>
          <a:lstStyle/>
          <a:p>
            <a:r>
              <a:rPr lang="zh-TW" altLang="en-US" sz="3200" dirty="0" smtClean="0"/>
              <a:t>應用題型：能閱讀生活中資料的統計圖</a:t>
            </a:r>
            <a:endParaRPr lang="zh-TW" altLang="en-US" sz="3200" dirty="0"/>
          </a:p>
        </p:txBody>
      </p:sp>
      <p:sp>
        <p:nvSpPr>
          <p:cNvPr id="3" name="內容版面配置區 2"/>
          <p:cNvSpPr>
            <a:spLocks noGrp="1"/>
          </p:cNvSpPr>
          <p:nvPr>
            <p:ph idx="1"/>
          </p:nvPr>
        </p:nvSpPr>
        <p:spPr>
          <a:xfrm>
            <a:off x="179512" y="1124744"/>
            <a:ext cx="8964488" cy="5733256"/>
          </a:xfrm>
        </p:spPr>
        <p:txBody>
          <a:bodyPr/>
          <a:lstStyle/>
          <a:p>
            <a:r>
              <a:rPr lang="zh-TW" altLang="en-US" sz="2400" dirty="0" smtClean="0"/>
              <a:t>下圖為</a:t>
            </a:r>
            <a:r>
              <a:rPr lang="zh-TW" altLang="en-US" sz="2400" u="sng" dirty="0" smtClean="0"/>
              <a:t>中山</a:t>
            </a:r>
            <a:r>
              <a:rPr lang="zh-TW" altLang="en-US" sz="2400" dirty="0" smtClean="0"/>
              <a:t>國小四年級各班女生人數分佈長條圖，看圖回答問題。                   </a:t>
            </a:r>
            <a:endParaRPr lang="en-US" altLang="zh-TW" sz="2400" dirty="0" smtClean="0"/>
          </a:p>
          <a:p>
            <a:endParaRPr lang="en-US" altLang="zh-TW" sz="2400" dirty="0" smtClean="0"/>
          </a:p>
          <a:p>
            <a:endParaRPr lang="en-US" altLang="zh-TW" sz="2400" dirty="0" smtClean="0"/>
          </a:p>
          <a:p>
            <a:endParaRPr lang="en-US" altLang="zh-TW" sz="2400" dirty="0" smtClean="0"/>
          </a:p>
          <a:p>
            <a:endParaRPr lang="en-US" altLang="zh-TW" sz="2400" dirty="0" smtClean="0"/>
          </a:p>
          <a:p>
            <a:endParaRPr lang="en-US" altLang="zh-TW" sz="2400" dirty="0" smtClean="0"/>
          </a:p>
          <a:p>
            <a:endParaRPr lang="en-US" altLang="zh-TW" sz="2400" dirty="0" smtClean="0"/>
          </a:p>
          <a:p>
            <a:pPr>
              <a:buNone/>
            </a:pPr>
            <a:r>
              <a:rPr lang="zh-TW" altLang="en-US" sz="2400" dirty="0" smtClean="0"/>
              <a:t>（</a:t>
            </a:r>
            <a:r>
              <a:rPr lang="en-US" altLang="zh-TW" sz="2400" dirty="0" smtClean="0"/>
              <a:t>1</a:t>
            </a:r>
            <a:r>
              <a:rPr lang="zh-TW" altLang="en-US" sz="2400" dirty="0" smtClean="0"/>
              <a:t>） 四年級女生人數最多的是（ ）班，最少的是（ ）班   </a:t>
            </a:r>
            <a:endParaRPr lang="en-US" altLang="zh-TW" sz="2400" dirty="0" smtClean="0"/>
          </a:p>
          <a:p>
            <a:pPr>
              <a:buNone/>
            </a:pPr>
            <a:r>
              <a:rPr lang="zh-TW" altLang="en-US" sz="2400" dirty="0" smtClean="0"/>
              <a:t>（</a:t>
            </a:r>
            <a:r>
              <a:rPr lang="en-US" altLang="zh-TW" sz="2400" dirty="0" smtClean="0"/>
              <a:t>2</a:t>
            </a:r>
            <a:r>
              <a:rPr lang="zh-TW" altLang="en-US" sz="2400" dirty="0" smtClean="0"/>
              <a:t>） 女生人數超過</a:t>
            </a:r>
            <a:r>
              <a:rPr lang="en-US" altLang="zh-TW" sz="2400" dirty="0" smtClean="0"/>
              <a:t>16</a:t>
            </a:r>
            <a:r>
              <a:rPr lang="zh-TW" altLang="en-US" sz="2400" dirty="0" smtClean="0"/>
              <a:t>人的班級有哪幾班？（ ）  </a:t>
            </a:r>
            <a:r>
              <a:rPr lang="zh-TW" altLang="en-US" dirty="0" smtClean="0"/>
              <a:t>       </a:t>
            </a:r>
            <a:endParaRPr lang="en-US" altLang="zh-TW" dirty="0" smtClean="0"/>
          </a:p>
          <a:p>
            <a:pPr>
              <a:buNone/>
            </a:pPr>
            <a:r>
              <a:rPr lang="zh-TW" altLang="en-US" sz="2400" dirty="0" smtClean="0"/>
              <a:t>答案： （</a:t>
            </a:r>
            <a:r>
              <a:rPr lang="en-US" altLang="zh-TW" sz="2400" dirty="0" smtClean="0"/>
              <a:t>1</a:t>
            </a:r>
            <a:r>
              <a:rPr lang="zh-TW" altLang="en-US" sz="2400" dirty="0" smtClean="0"/>
              <a:t>）戊，丁  （</a:t>
            </a:r>
            <a:r>
              <a:rPr lang="en-US" altLang="zh-TW" sz="2400" dirty="0" smtClean="0"/>
              <a:t>2</a:t>
            </a:r>
            <a:r>
              <a:rPr lang="zh-TW" altLang="en-US" sz="2400" dirty="0" smtClean="0"/>
              <a:t>） 乙班，戊班，己班</a:t>
            </a:r>
            <a:endParaRPr lang="zh-TW" altLang="en-US" sz="2400" dirty="0"/>
          </a:p>
        </p:txBody>
      </p:sp>
      <p:pic>
        <p:nvPicPr>
          <p:cNvPr id="194562" name="Picture 2" descr="http://tasa.naer.edu.tw/uploadfiles/image/images/m01.gif"/>
          <p:cNvPicPr>
            <a:picLocks noChangeAspect="1" noChangeArrowheads="1"/>
          </p:cNvPicPr>
          <p:nvPr/>
        </p:nvPicPr>
        <p:blipFill>
          <a:blip r:embed="rId3" cstate="print"/>
          <a:srcRect/>
          <a:stretch>
            <a:fillRect/>
          </a:stretch>
        </p:blipFill>
        <p:spPr bwMode="auto">
          <a:xfrm>
            <a:off x="2915816" y="1700808"/>
            <a:ext cx="3744416" cy="2394158"/>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測驗題型</a:t>
            </a:r>
            <a:r>
              <a:rPr lang="en-US" altLang="zh-TW" dirty="0" smtClean="0"/>
              <a:t/>
            </a:r>
            <a:br>
              <a:rPr lang="en-US" altLang="zh-TW" dirty="0" smtClean="0"/>
            </a:br>
            <a:r>
              <a:rPr lang="en-US" altLang="zh-TW" dirty="0" smtClean="0"/>
              <a:t>(</a:t>
            </a:r>
            <a:r>
              <a:rPr lang="zh-TW" altLang="en-US" dirty="0" smtClean="0"/>
              <a:t>國二、高二、高職二</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測驗題型主要為四選一單選題，根據學生的迷思概念設計誘答選項，因此數學觀念是否清晰變得更加重要。試題可以測驗出同學們的觀念是否清楚，憑直覺作答或思考不夠細膩的同學應多加強「驗算」的功夫。</a:t>
            </a:r>
            <a:endParaRPr lang="en-US" altLang="zh-TW" dirty="0" smtClean="0"/>
          </a:p>
          <a:p>
            <a:endParaRPr lang="zh-TW" altLang="en-US" dirty="0" smtClean="0"/>
          </a:p>
          <a:p>
            <a:endParaRPr lang="zh-TW"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212994" name="Picture 2"/>
          <p:cNvPicPr>
            <a:picLocks noChangeAspect="1" noChangeArrowheads="1"/>
          </p:cNvPicPr>
          <p:nvPr/>
        </p:nvPicPr>
        <p:blipFill>
          <a:blip r:embed="rId3" cstate="print">
            <a:lum bright="-20000" contrast="40000"/>
          </a:blip>
          <a:srcRect l="14622" t="33840" r="41729" b="30161"/>
          <a:stretch>
            <a:fillRect/>
          </a:stretch>
        </p:blipFill>
        <p:spPr bwMode="auto">
          <a:xfrm>
            <a:off x="323528" y="1340768"/>
            <a:ext cx="8640960" cy="4824536"/>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152400"/>
            <a:ext cx="7630616" cy="1600200"/>
          </a:xfrm>
        </p:spPr>
        <p:txBody>
          <a:bodyPr/>
          <a:lstStyle/>
          <a:p>
            <a:pPr algn="l"/>
            <a:r>
              <a:rPr lang="zh-TW" altLang="en-US" sz="3200" dirty="0" smtClean="0"/>
              <a:t>例題二：</a:t>
            </a:r>
            <a:r>
              <a:rPr lang="en-US" altLang="zh-TW" sz="3200" dirty="0" smtClean="0"/>
              <a:t>8-s-16 </a:t>
            </a:r>
            <a:r>
              <a:rPr lang="zh-TW" altLang="en-US" sz="3200" dirty="0" smtClean="0"/>
              <a:t>能理解三角形邊角關係。</a:t>
            </a:r>
            <a:r>
              <a:rPr lang="en-US" altLang="zh-TW" sz="3200" dirty="0" smtClean="0"/>
              <a:t>【</a:t>
            </a:r>
            <a:r>
              <a:rPr lang="zh-TW" altLang="en-US" sz="3200" dirty="0" smtClean="0"/>
              <a:t>概念理解</a:t>
            </a:r>
            <a:r>
              <a:rPr lang="en-US" altLang="zh-TW" sz="3200" dirty="0" smtClean="0"/>
              <a:t>】 </a:t>
            </a:r>
            <a:endParaRPr lang="zh-TW" altLang="en-US" sz="3200" dirty="0"/>
          </a:p>
        </p:txBody>
      </p:sp>
      <p:sp>
        <p:nvSpPr>
          <p:cNvPr id="5" name="內容版面配置區 4"/>
          <p:cNvSpPr>
            <a:spLocks noGrp="1"/>
          </p:cNvSpPr>
          <p:nvPr>
            <p:ph idx="1"/>
          </p:nvPr>
        </p:nvSpPr>
        <p:spPr/>
        <p:txBody>
          <a:bodyPr/>
          <a:lstStyle/>
          <a:p>
            <a:r>
              <a:rPr lang="en-US" altLang="zh-TW" dirty="0" smtClean="0"/>
              <a:t>  </a:t>
            </a:r>
            <a:r>
              <a:rPr lang="zh-TW" altLang="en-US" u="sng" dirty="0" smtClean="0"/>
              <a:t>小琪</a:t>
            </a:r>
            <a:r>
              <a:rPr lang="zh-TW" altLang="en-US" dirty="0" smtClean="0"/>
              <a:t>手上有</a:t>
            </a:r>
            <a:r>
              <a:rPr lang="en-US" altLang="zh-TW" dirty="0" smtClean="0"/>
              <a:t>6</a:t>
            </a:r>
            <a:r>
              <a:rPr lang="zh-TW" altLang="en-US" dirty="0" smtClean="0"/>
              <a:t>公分、 </a:t>
            </a:r>
            <a:r>
              <a:rPr lang="en-US" altLang="zh-TW" dirty="0" smtClean="0"/>
              <a:t>10</a:t>
            </a:r>
            <a:r>
              <a:rPr lang="zh-TW" altLang="en-US" dirty="0" smtClean="0"/>
              <a:t>公分、</a:t>
            </a:r>
            <a:r>
              <a:rPr lang="en-US" altLang="zh-TW" dirty="0" smtClean="0"/>
              <a:t>13</a:t>
            </a:r>
            <a:r>
              <a:rPr lang="zh-TW" altLang="en-US" dirty="0" smtClean="0"/>
              <a:t>公分、</a:t>
            </a:r>
            <a:r>
              <a:rPr lang="en-US" altLang="zh-TW" dirty="0" smtClean="0"/>
              <a:t>16</a:t>
            </a:r>
            <a:r>
              <a:rPr lang="zh-TW" altLang="en-US" dirty="0" smtClean="0"/>
              <a:t>公分等四種不同長度的吸管，請問她可組合出幾種不同大小的三角形？</a:t>
            </a:r>
            <a:endParaRPr lang="en-US" altLang="zh-TW" dirty="0" smtClean="0"/>
          </a:p>
          <a:p>
            <a:pPr marL="514350" indent="-514350">
              <a:buFont typeface="Wingdings" pitchFamily="2" charset="2"/>
              <a:buAutoNum type="circleNumWdWhitePlain"/>
            </a:pPr>
            <a:r>
              <a:rPr lang="en-US" altLang="zh-TW" dirty="0" smtClean="0"/>
              <a:t>2</a:t>
            </a:r>
          </a:p>
          <a:p>
            <a:pPr marL="514350" indent="-514350">
              <a:buFont typeface="Wingdings" pitchFamily="2" charset="2"/>
              <a:buAutoNum type="circleNumWdWhitePlain"/>
            </a:pPr>
            <a:r>
              <a:rPr lang="en-US" altLang="zh-TW" dirty="0" smtClean="0"/>
              <a:t>3</a:t>
            </a:r>
          </a:p>
          <a:p>
            <a:pPr marL="514350" indent="-514350">
              <a:buFont typeface="Wingdings" pitchFamily="2" charset="2"/>
              <a:buAutoNum type="circleNumWdWhitePlain"/>
            </a:pPr>
            <a:r>
              <a:rPr lang="en-US" altLang="zh-TW" dirty="0" smtClean="0"/>
              <a:t>4</a:t>
            </a:r>
          </a:p>
          <a:p>
            <a:pPr marL="514350" indent="-514350">
              <a:buFont typeface="Wingdings" pitchFamily="2" charset="2"/>
              <a:buAutoNum type="circleNumWdWhitePlain"/>
            </a:pPr>
            <a:r>
              <a:rPr lang="en-US" altLang="zh-TW" dirty="0" smtClean="0"/>
              <a:t>5</a:t>
            </a:r>
          </a:p>
          <a:p>
            <a:r>
              <a:rPr lang="zh-TW" altLang="en-US" dirty="0" smtClean="0"/>
              <a:t>答：</a:t>
            </a:r>
            <a:r>
              <a:rPr lang="en-US" altLang="zh-TW" dirty="0" smtClean="0">
                <a:latin typeface="Arial Unicode MS"/>
                <a:ea typeface="Arial Unicode MS"/>
                <a:cs typeface="Arial Unicode MS"/>
              </a:rPr>
              <a:t>➁</a:t>
            </a:r>
            <a:endParaRPr lang="zh-TW"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線上測驗</a:t>
            </a:r>
            <a:endParaRPr lang="zh-TW" altLang="en-US" dirty="0"/>
          </a:p>
        </p:txBody>
      </p:sp>
      <p:sp>
        <p:nvSpPr>
          <p:cNvPr id="3" name="內容版面配置區 2"/>
          <p:cNvSpPr>
            <a:spLocks noGrp="1"/>
          </p:cNvSpPr>
          <p:nvPr>
            <p:ph idx="1"/>
          </p:nvPr>
        </p:nvSpPr>
        <p:spPr/>
        <p:txBody>
          <a:bodyPr/>
          <a:lstStyle/>
          <a:p>
            <a:r>
              <a:rPr lang="zh-TW" altLang="en-US" dirty="0" smtClean="0"/>
              <a:t>可至此進行線上練習</a:t>
            </a:r>
            <a:endParaRPr lang="en-US" altLang="zh-TW" dirty="0" smtClean="0">
              <a:hlinkClick r:id="rId3"/>
            </a:endParaRPr>
          </a:p>
          <a:p>
            <a:r>
              <a:rPr lang="en-US" altLang="zh-TW" sz="2400" dirty="0" smtClean="0">
                <a:hlinkClick r:id="rId3"/>
              </a:rPr>
              <a:t>http://tasa.naer.edu.tw/3online-1-detail.asp?id=3</a:t>
            </a:r>
            <a:endParaRPr lang="en-US" altLang="zh-TW" sz="2400" dirty="0" smtClean="0"/>
          </a:p>
          <a:p>
            <a:endParaRPr lang="zh-TW"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ctrTitle"/>
          </p:nvPr>
        </p:nvSpPr>
        <p:spPr>
          <a:xfrm>
            <a:off x="3132138" y="1773238"/>
            <a:ext cx="5616575" cy="1943100"/>
          </a:xfrm>
        </p:spPr>
        <p:txBody>
          <a:bodyPr rtlCol="0">
            <a:normAutofit/>
          </a:bodyPr>
          <a:lstStyle/>
          <a:p>
            <a:pPr eaLnBrk="1" fontAlgn="auto" hangingPunct="1">
              <a:spcAft>
                <a:spcPts val="0"/>
              </a:spcAft>
              <a:defRPr/>
            </a:pPr>
            <a:r>
              <a:rPr lang="en-US" altLang="zh-TW" sz="3600" dirty="0" smtClean="0">
                <a:solidFill>
                  <a:srgbClr val="000099"/>
                </a:solidFill>
                <a:effectLst/>
                <a:latin typeface="Arial Unicode MS" pitchFamily="34" charset="-120"/>
                <a:ea typeface="標楷體" pitchFamily="65" charset="-120"/>
              </a:rPr>
              <a:t>PISA</a:t>
            </a:r>
            <a:r>
              <a:rPr lang="zh-TW" altLang="en-US" sz="3600" dirty="0" smtClean="0">
                <a:solidFill>
                  <a:srgbClr val="000099"/>
                </a:solidFill>
                <a:effectLst/>
                <a:latin typeface="Arial Unicode MS" pitchFamily="34" charset="-120"/>
                <a:ea typeface="標楷體" pitchFamily="65" charset="-120"/>
              </a:rPr>
              <a:t>數學素養的評量設計與</a:t>
            </a:r>
            <a:br>
              <a:rPr lang="zh-TW" altLang="en-US" sz="3600" dirty="0" smtClean="0">
                <a:solidFill>
                  <a:srgbClr val="000099"/>
                </a:solidFill>
                <a:effectLst/>
                <a:latin typeface="Arial Unicode MS" pitchFamily="34" charset="-120"/>
                <a:ea typeface="標楷體" pitchFamily="65" charset="-120"/>
              </a:rPr>
            </a:br>
            <a:r>
              <a:rPr lang="zh-TW" altLang="en-US" sz="3600" dirty="0" smtClean="0">
                <a:solidFill>
                  <a:srgbClr val="000099"/>
                </a:solidFill>
                <a:effectLst/>
                <a:latin typeface="Arial Unicode MS" pitchFamily="34" charset="-120"/>
                <a:ea typeface="標楷體" pitchFamily="65" charset="-120"/>
              </a:rPr>
              <a:t>台灣學生的表現</a:t>
            </a:r>
            <a:endParaRPr lang="zh-TW" altLang="en-US" sz="3600" dirty="0" smtClean="0">
              <a:latin typeface="+mn-lt"/>
              <a:ea typeface="標楷體" pitchFamily="65" charset="-120"/>
            </a:endParaRPr>
          </a:p>
        </p:txBody>
      </p:sp>
      <p:pic>
        <p:nvPicPr>
          <p:cNvPr id="13316" name="Picture 6" descr="C:\Documents and Settings\Administrator\Local Settings\Temporary Internet Files\Content.IE5\LI9B4HO5\MC900416698[1].wmf"/>
          <p:cNvPicPr>
            <a:picLocks noChangeAspect="1" noChangeArrowheads="1"/>
          </p:cNvPicPr>
          <p:nvPr/>
        </p:nvPicPr>
        <p:blipFill>
          <a:blip r:embed="rId3" cstate="print"/>
          <a:srcRect/>
          <a:stretch>
            <a:fillRect/>
          </a:stretch>
        </p:blipFill>
        <p:spPr bwMode="auto">
          <a:xfrm>
            <a:off x="323850" y="4365625"/>
            <a:ext cx="2319338" cy="1727200"/>
          </a:xfrm>
          <a:prstGeom prst="rect">
            <a:avLst/>
          </a:prstGeom>
          <a:noFill/>
          <a:ln w="9525">
            <a:noFill/>
            <a:miter lim="800000"/>
            <a:headEnd/>
            <a:tailEnd/>
          </a:ln>
        </p:spPr>
      </p:pic>
      <p:sp>
        <p:nvSpPr>
          <p:cNvPr id="5" name="副標題 4"/>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a:xfrm>
            <a:off x="684213" y="0"/>
            <a:ext cx="6870700" cy="1116013"/>
          </a:xfrm>
        </p:spPr>
        <p:txBody>
          <a:bodyPr/>
          <a:lstStyle/>
          <a:p>
            <a:r>
              <a:rPr lang="en-US" altLang="zh-TW" smtClean="0"/>
              <a:t>TIMSS-R</a:t>
            </a:r>
            <a:endParaRPr lang="zh-TW" altLang="en-US" smtClean="0"/>
          </a:p>
        </p:txBody>
      </p:sp>
      <p:sp>
        <p:nvSpPr>
          <p:cNvPr id="9219" name="內容版面配置區 2"/>
          <p:cNvSpPr>
            <a:spLocks noGrp="1"/>
          </p:cNvSpPr>
          <p:nvPr>
            <p:ph idx="1"/>
          </p:nvPr>
        </p:nvSpPr>
        <p:spPr>
          <a:xfrm>
            <a:off x="611188" y="1412875"/>
            <a:ext cx="7696200" cy="3370263"/>
          </a:xfrm>
        </p:spPr>
        <p:txBody>
          <a:bodyPr/>
          <a:lstStyle/>
          <a:p>
            <a:r>
              <a:rPr lang="en-US" altLang="zh-TW" smtClean="0"/>
              <a:t>TIMSS-R</a:t>
            </a:r>
            <a:r>
              <a:rPr lang="zh-TW" altLang="en-US" smtClean="0"/>
              <a:t>的成績分析統計結果已經得知，我國學童表現優異，在科學方面的總成績位居所有參加國之第一名，數學方面居第三名，但與第一、二名之成績無顯著差異。</a:t>
            </a:r>
          </a:p>
          <a:p>
            <a:endParaRPr lang="zh-TW" alt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zh-TW" smtClean="0"/>
              <a:t>PISA</a:t>
            </a:r>
          </a:p>
        </p:txBody>
      </p:sp>
      <p:sp>
        <p:nvSpPr>
          <p:cNvPr id="14339" name="Rectangle 3"/>
          <p:cNvSpPr>
            <a:spLocks noGrp="1" noChangeArrowheads="1"/>
          </p:cNvSpPr>
          <p:nvPr>
            <p:ph type="body" idx="1"/>
          </p:nvPr>
        </p:nvSpPr>
        <p:spPr>
          <a:xfrm>
            <a:off x="685800" y="1828800"/>
            <a:ext cx="7696200" cy="4337050"/>
          </a:xfrm>
        </p:spPr>
        <p:txBody>
          <a:bodyPr/>
          <a:lstStyle/>
          <a:p>
            <a:pPr>
              <a:lnSpc>
                <a:spcPct val="90000"/>
              </a:lnSpc>
            </a:pPr>
            <a:r>
              <a:rPr lang="en-US" altLang="zh-TW" smtClean="0"/>
              <a:t>The </a:t>
            </a:r>
            <a:r>
              <a:rPr lang="en-US" altLang="zh-TW" b="1" smtClean="0"/>
              <a:t>Programme for International Student Assessment</a:t>
            </a:r>
            <a:r>
              <a:rPr lang="en-US" altLang="zh-TW" smtClean="0"/>
              <a:t> (PISA) is a triennial world-wide test of 15-year-old schoolchildren's scholastic performance, the implementation of which is coordinated by the </a:t>
            </a:r>
            <a:r>
              <a:rPr lang="en-US" altLang="zh-TW" smtClean="0">
                <a:hlinkClick r:id="rId3" tooltip="Organisation for Economic Co-operation and Development"/>
              </a:rPr>
              <a:t>Organisation for Economic Co-operation and Development</a:t>
            </a:r>
            <a:r>
              <a:rPr lang="en-US" altLang="zh-TW" smtClean="0"/>
              <a:t> (OECD). PISA was first mooted in </a:t>
            </a:r>
            <a:r>
              <a:rPr lang="en-US" altLang="zh-TW" smtClean="0">
                <a:hlinkClick r:id="rId4" tooltip="1997"/>
              </a:rPr>
              <a:t>1997</a:t>
            </a:r>
            <a:r>
              <a:rPr lang="en-US" altLang="zh-TW" smtClean="0"/>
              <a:t>.</a:t>
            </a:r>
          </a:p>
          <a:p>
            <a:pPr>
              <a:lnSpc>
                <a:spcPct val="90000"/>
              </a:lnSpc>
              <a:buFontTx/>
              <a:buNone/>
            </a:pPr>
            <a:endParaRPr lang="en-US" altLang="zh-TW"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49300" y="168275"/>
            <a:ext cx="6807200" cy="1109663"/>
          </a:xfrm>
        </p:spPr>
        <p:txBody>
          <a:bodyPr/>
          <a:lstStyle/>
          <a:p>
            <a:r>
              <a:rPr lang="zh-TW" altLang="en-US" sz="4800" b="1" smtClean="0">
                <a:solidFill>
                  <a:srgbClr val="003399"/>
                </a:solidFill>
                <a:latin typeface="Trebuchet MS" pitchFamily="34" charset="0"/>
              </a:rPr>
              <a:t/>
            </a:r>
            <a:br>
              <a:rPr lang="zh-TW" altLang="en-US" sz="4800" b="1" smtClean="0">
                <a:solidFill>
                  <a:srgbClr val="003399"/>
                </a:solidFill>
                <a:latin typeface="Trebuchet MS" pitchFamily="34" charset="0"/>
              </a:rPr>
            </a:br>
            <a:r>
              <a:rPr lang="en-US" altLang="zh-TW" sz="4800" b="1" smtClean="0"/>
              <a:t>What is the OECD?</a:t>
            </a:r>
            <a:endParaRPr lang="en-US" altLang="zh-TW" sz="4800" b="1" u="sng" smtClean="0">
              <a:solidFill>
                <a:srgbClr val="003399"/>
              </a:solidFill>
              <a:latin typeface="Trebuchet MS" pitchFamily="34" charset="0"/>
            </a:endParaRPr>
          </a:p>
        </p:txBody>
      </p:sp>
      <p:sp>
        <p:nvSpPr>
          <p:cNvPr id="15363" name="Rectangle 3"/>
          <p:cNvSpPr>
            <a:spLocks noChangeArrowheads="1"/>
          </p:cNvSpPr>
          <p:nvPr/>
        </p:nvSpPr>
        <p:spPr bwMode="auto">
          <a:xfrm>
            <a:off x="1600200" y="1484313"/>
            <a:ext cx="7239000" cy="5184775"/>
          </a:xfrm>
          <a:prstGeom prst="rect">
            <a:avLst/>
          </a:prstGeom>
          <a:noFill/>
          <a:ln w="9525">
            <a:noFill/>
            <a:miter lim="800000"/>
            <a:headEnd/>
            <a:tailEnd/>
          </a:ln>
        </p:spPr>
        <p:txBody>
          <a:bodyPr/>
          <a:lstStyle/>
          <a:p>
            <a:pPr marL="342900" indent="-342900" eaLnBrk="0" hangingPunct="0">
              <a:spcBef>
                <a:spcPct val="20000"/>
              </a:spcBef>
              <a:buFontTx/>
              <a:buChar char="•"/>
            </a:pPr>
            <a:r>
              <a:rPr lang="zh-TW" altLang="en-US" sz="3200" b="1"/>
              <a:t>具有 </a:t>
            </a:r>
            <a:r>
              <a:rPr lang="en-US" altLang="zh-TW" sz="3200" b="1"/>
              <a:t>34 </a:t>
            </a:r>
            <a:r>
              <a:rPr lang="zh-TW" altLang="en-US" sz="3200" b="1"/>
              <a:t>個會員國，旨在推動民主和市場經濟的國際組織。</a:t>
            </a:r>
            <a:endParaRPr lang="en-US" altLang="zh-TW" sz="3200" b="1"/>
          </a:p>
          <a:p>
            <a:pPr marL="342900" indent="-342900" eaLnBrk="0" hangingPunct="0">
              <a:spcBef>
                <a:spcPct val="20000"/>
              </a:spcBef>
              <a:buFontTx/>
              <a:buChar char="•"/>
            </a:pPr>
            <a:r>
              <a:rPr lang="zh-TW" altLang="en-US" sz="3200" b="1"/>
              <a:t>提供資料的比較、分析和展望</a:t>
            </a:r>
          </a:p>
          <a:p>
            <a:pPr marL="342900" indent="-342900" eaLnBrk="0" hangingPunct="0">
              <a:spcBef>
                <a:spcPct val="20000"/>
              </a:spcBef>
              <a:buFontTx/>
              <a:buChar char="•"/>
            </a:pPr>
            <a:r>
              <a:rPr lang="en-US" altLang="zh-TW" sz="2800" b="1"/>
              <a:t> </a:t>
            </a:r>
            <a:r>
              <a:rPr lang="zh-TW" altLang="en-US" sz="3200" b="1"/>
              <a:t>以便政府能夠：</a:t>
            </a:r>
            <a:endParaRPr lang="en-US" altLang="zh-TW" sz="3200" b="1"/>
          </a:p>
          <a:p>
            <a:pPr marL="342900" indent="-342900" eaLnBrk="0" hangingPunct="0">
              <a:spcBef>
                <a:spcPct val="20000"/>
              </a:spcBef>
            </a:pPr>
            <a:r>
              <a:rPr lang="en-US" altLang="zh-TW" sz="2800" b="1"/>
              <a:t>	- </a:t>
            </a:r>
            <a:r>
              <a:rPr lang="zh-TW" altLang="en-US" sz="2800" b="1"/>
              <a:t>比較政策經驗</a:t>
            </a:r>
          </a:p>
          <a:p>
            <a:pPr marL="342900" indent="-342900" eaLnBrk="0" hangingPunct="0">
              <a:spcBef>
                <a:spcPct val="20000"/>
              </a:spcBef>
            </a:pPr>
            <a:r>
              <a:rPr lang="en-US" altLang="zh-TW" sz="2800" b="1"/>
              <a:t>	- </a:t>
            </a:r>
            <a:r>
              <a:rPr lang="zh-TW" altLang="en-US" sz="2800" b="1"/>
              <a:t>對一般問題尋求解答</a:t>
            </a:r>
            <a:endParaRPr lang="en-US" altLang="zh-TW" sz="2800" b="1"/>
          </a:p>
          <a:p>
            <a:pPr marL="342900" indent="-342900" eaLnBrk="0" hangingPunct="0">
              <a:spcBef>
                <a:spcPct val="20000"/>
              </a:spcBef>
            </a:pPr>
            <a:r>
              <a:rPr lang="en-US" altLang="zh-TW" sz="2800" b="1"/>
              <a:t>	- </a:t>
            </a:r>
            <a:r>
              <a:rPr lang="zh-TW" altLang="en-US" sz="2800" b="1"/>
              <a:t>識別好的政策</a:t>
            </a:r>
            <a:r>
              <a:rPr lang="en-US" altLang="zh-TW" sz="2800" b="1"/>
              <a:t>  </a:t>
            </a:r>
          </a:p>
          <a:p>
            <a:pPr marL="342900" indent="-342900" eaLnBrk="0" hangingPunct="0">
              <a:spcBef>
                <a:spcPct val="20000"/>
              </a:spcBef>
            </a:pPr>
            <a:r>
              <a:rPr lang="en-US" altLang="zh-TW" sz="2800" b="1"/>
              <a:t>	- </a:t>
            </a:r>
            <a:r>
              <a:rPr lang="zh-TW" altLang="en-US" sz="2800" b="1"/>
              <a:t>調整政策</a:t>
            </a:r>
          </a:p>
          <a:p>
            <a:pPr marL="342900" indent="-342900" eaLnBrk="0" hangingPunct="0">
              <a:spcBef>
                <a:spcPct val="20000"/>
              </a:spcBef>
              <a:buFont typeface="Wingdings" pitchFamily="2" charset="2"/>
              <a:buChar char="p"/>
            </a:pPr>
            <a:r>
              <a:rPr lang="zh-TW" altLang="en-US" sz="3200" b="1"/>
              <a:t>別稱「富國俱樂部」</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ond"/>
          <p:cNvPicPr>
            <a:picLocks noGrp="1" noChangeAspect="1" noChangeArrowheads="1"/>
          </p:cNvPicPr>
          <p:nvPr>
            <p:ph sz="half" idx="1"/>
          </p:nvPr>
        </p:nvPicPr>
        <p:blipFill>
          <a:blip r:embed="rId3" cstate="print"/>
          <a:srcRect/>
          <a:stretch>
            <a:fillRect/>
          </a:stretch>
        </p:blipFill>
        <p:spPr>
          <a:xfrm>
            <a:off x="0" y="0"/>
            <a:ext cx="9144000" cy="6858000"/>
          </a:xfrm>
          <a:noFill/>
        </p:spPr>
      </p:pic>
      <p:sp>
        <p:nvSpPr>
          <p:cNvPr id="16387" name="Rectangle 3"/>
          <p:cNvSpPr>
            <a:spLocks noGrp="1" noChangeArrowheads="1"/>
          </p:cNvSpPr>
          <p:nvPr>
            <p:ph type="title"/>
          </p:nvPr>
        </p:nvSpPr>
        <p:spPr/>
        <p:txBody>
          <a:bodyPr/>
          <a:lstStyle/>
          <a:p>
            <a:r>
              <a:rPr lang="zh-TW" altLang="en-US" u="sng" smtClean="0">
                <a:solidFill>
                  <a:schemeClr val="accent1"/>
                </a:solidFill>
              </a:rPr>
              <a:t/>
            </a:r>
            <a:br>
              <a:rPr lang="zh-TW" altLang="en-US" u="sng" smtClean="0">
                <a:solidFill>
                  <a:schemeClr val="accent1"/>
                </a:solidFill>
              </a:rPr>
            </a:br>
            <a:endParaRPr lang="zh-TW" altLang="en-US" u="sng" smtClean="0">
              <a:solidFill>
                <a:schemeClr val="accent1"/>
              </a:solidFill>
            </a:endParaRPr>
          </a:p>
        </p:txBody>
      </p:sp>
      <p:sp>
        <p:nvSpPr>
          <p:cNvPr id="16388" name="Text Box 6"/>
          <p:cNvSpPr txBox="1">
            <a:spLocks noChangeArrowheads="1"/>
          </p:cNvSpPr>
          <p:nvPr/>
        </p:nvSpPr>
        <p:spPr bwMode="auto">
          <a:xfrm>
            <a:off x="3492500" y="5661025"/>
            <a:ext cx="4495800" cy="457200"/>
          </a:xfrm>
          <a:prstGeom prst="rect">
            <a:avLst/>
          </a:prstGeom>
          <a:noFill/>
          <a:ln w="9525">
            <a:noFill/>
            <a:miter lim="800000"/>
            <a:headEnd/>
            <a:tailEnd/>
          </a:ln>
        </p:spPr>
        <p:txBody>
          <a:bodyPr>
            <a:spAutoFit/>
          </a:bodyPr>
          <a:lstStyle/>
          <a:p>
            <a:pPr eaLnBrk="0" hangingPunct="0">
              <a:spcBef>
                <a:spcPct val="50000"/>
              </a:spcBef>
            </a:pPr>
            <a:r>
              <a:rPr kumimoji="0" lang="en-GB" altLang="zh-TW" sz="2400">
                <a:solidFill>
                  <a:srgbClr val="FF9933"/>
                </a:solidFill>
                <a:latin typeface="Arial" charset="0"/>
              </a:rPr>
              <a:t> </a:t>
            </a:r>
            <a:endParaRPr kumimoji="0" lang="zh-TW" altLang="en-US" sz="2400">
              <a:solidFill>
                <a:srgbClr val="FF9933"/>
              </a:solidFill>
              <a:latin typeface="Arial" charset="0"/>
            </a:endParaRPr>
          </a:p>
        </p:txBody>
      </p:sp>
      <p:sp>
        <p:nvSpPr>
          <p:cNvPr id="16389" name="Text Box 7"/>
          <p:cNvSpPr txBox="1">
            <a:spLocks noChangeArrowheads="1"/>
          </p:cNvSpPr>
          <p:nvPr/>
        </p:nvSpPr>
        <p:spPr bwMode="auto">
          <a:xfrm>
            <a:off x="3708400" y="5876925"/>
            <a:ext cx="4495800" cy="457200"/>
          </a:xfrm>
          <a:prstGeom prst="rect">
            <a:avLst/>
          </a:prstGeom>
          <a:noFill/>
          <a:ln w="9525">
            <a:noFill/>
            <a:miter lim="800000"/>
            <a:headEnd/>
            <a:tailEnd/>
          </a:ln>
        </p:spPr>
        <p:txBody>
          <a:bodyPr>
            <a:spAutoFit/>
          </a:bodyPr>
          <a:lstStyle/>
          <a:p>
            <a:pPr eaLnBrk="0" hangingPunct="0">
              <a:spcBef>
                <a:spcPct val="50000"/>
              </a:spcBef>
            </a:pPr>
            <a:r>
              <a:rPr kumimoji="0" lang="en-GB" altLang="zh-TW" sz="2400">
                <a:solidFill>
                  <a:srgbClr val="FF9933"/>
                </a:solidFill>
                <a:latin typeface="Arial" charset="0"/>
              </a:rPr>
              <a:t> </a:t>
            </a:r>
            <a:endParaRPr kumimoji="0" lang="zh-TW" altLang="en-US" sz="2400">
              <a:solidFill>
                <a:srgbClr val="FF9933"/>
              </a:solidFill>
              <a:latin typeface="Arial" charset="0"/>
            </a:endParaRPr>
          </a:p>
        </p:txBody>
      </p:sp>
      <p:sp>
        <p:nvSpPr>
          <p:cNvPr id="16390" name="Rectangle 9"/>
          <p:cNvSpPr>
            <a:spLocks noChangeArrowheads="1"/>
          </p:cNvSpPr>
          <p:nvPr/>
        </p:nvSpPr>
        <p:spPr bwMode="auto">
          <a:xfrm>
            <a:off x="107950" y="381000"/>
            <a:ext cx="9036050" cy="720725"/>
          </a:xfrm>
          <a:prstGeom prst="rect">
            <a:avLst/>
          </a:prstGeom>
          <a:noFill/>
          <a:ln w="9525">
            <a:noFill/>
            <a:miter lim="800000"/>
            <a:headEnd/>
            <a:tailEnd/>
          </a:ln>
        </p:spPr>
        <p:txBody>
          <a:bodyPr anchor="ctr"/>
          <a:lstStyle/>
          <a:p>
            <a:pPr algn="ctr" eaLnBrk="0" hangingPunct="0"/>
            <a:r>
              <a:rPr lang="zh-TW" altLang="en-US" sz="4800" b="1" u="sng">
                <a:solidFill>
                  <a:srgbClr val="003399"/>
                </a:solidFill>
                <a:latin typeface="Trebuchet MS" pitchFamily="34" charset="0"/>
              </a:rPr>
              <a:t>廣布全球的國際組織</a:t>
            </a:r>
          </a:p>
        </p:txBody>
      </p:sp>
      <p:sp>
        <p:nvSpPr>
          <p:cNvPr id="16391" name="內容版面配置區 9"/>
          <p:cNvSpPr>
            <a:spLocks noGrp="1"/>
          </p:cNvSpPr>
          <p:nvPr>
            <p:ph sz="quarter" idx="2"/>
          </p:nvPr>
        </p:nvSpPr>
        <p:spPr/>
        <p:txBody>
          <a:bodyPr/>
          <a:lstStyle/>
          <a:p>
            <a:endParaRPr lang="zh-TW" altLang="en-US" smtClean="0"/>
          </a:p>
        </p:txBody>
      </p:sp>
      <p:pic>
        <p:nvPicPr>
          <p:cNvPr id="16392" name="Picture 11" descr="File:OECD member states map.svg">
            <a:hlinkClick r:id="rId4"/>
          </p:cNvPr>
          <p:cNvPicPr>
            <a:picLocks noChangeAspect="1" noChangeArrowheads="1"/>
          </p:cNvPicPr>
          <p:nvPr/>
        </p:nvPicPr>
        <p:blipFill>
          <a:blip r:embed="rId5" cstate="print">
            <a:lum bright="-30000" contrast="30000"/>
          </a:blip>
          <a:srcRect/>
          <a:stretch>
            <a:fillRect/>
          </a:stretch>
        </p:blipFill>
        <p:spPr bwMode="auto">
          <a:xfrm>
            <a:off x="0" y="1347788"/>
            <a:ext cx="8796338" cy="5510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zh-TW" smtClean="0"/>
              <a:t>Comparison with TIMSS and PIRLS </a:t>
            </a:r>
          </a:p>
        </p:txBody>
      </p:sp>
      <p:sp>
        <p:nvSpPr>
          <p:cNvPr id="17411" name="Rectangle 3"/>
          <p:cNvSpPr>
            <a:spLocks noGrp="1" noChangeArrowheads="1"/>
          </p:cNvSpPr>
          <p:nvPr>
            <p:ph type="body" idx="1"/>
          </p:nvPr>
        </p:nvSpPr>
        <p:spPr>
          <a:xfrm>
            <a:off x="755650" y="2492375"/>
            <a:ext cx="7696200" cy="3657600"/>
          </a:xfrm>
        </p:spPr>
        <p:txBody>
          <a:bodyPr/>
          <a:lstStyle/>
          <a:p>
            <a:r>
              <a:rPr lang="en-US" altLang="zh-TW" smtClean="0"/>
              <a:t>Trends in International Mathematics and Science Study (TIMSS)</a:t>
            </a:r>
          </a:p>
          <a:p>
            <a:endParaRPr lang="en-US" altLang="zh-TW" smtClean="0"/>
          </a:p>
          <a:p>
            <a:r>
              <a:rPr lang="en-US" altLang="zh-TW" smtClean="0"/>
              <a:t>Progress in International Reading Literacy Study ( PIRLS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827088" y="2133600"/>
            <a:ext cx="7489825" cy="3455988"/>
          </a:xfrm>
        </p:spPr>
        <p:txBody>
          <a:bodyPr>
            <a:normAutofit lnSpcReduction="10000"/>
          </a:bodyPr>
          <a:lstStyle/>
          <a:p>
            <a:pPr marL="411163">
              <a:lnSpc>
                <a:spcPct val="120000"/>
              </a:lnSpc>
              <a:buFont typeface="Wingdings" pitchFamily="2" charset="2"/>
              <a:buChar char="Ø"/>
              <a:defRPr/>
            </a:pPr>
            <a:r>
              <a:rPr lang="zh-TW" altLang="en-US" smtClean="0">
                <a:latin typeface="Times New Roman" charset="0"/>
                <a:ea typeface="標楷體" pitchFamily="65" charset="-120"/>
              </a:rPr>
              <a:t>目的：評量國際間</a:t>
            </a:r>
            <a:r>
              <a:rPr lang="en-US" altLang="zh-TW" smtClean="0">
                <a:latin typeface="Times New Roman" charset="0"/>
                <a:ea typeface="標楷體" pitchFamily="65" charset="-120"/>
              </a:rPr>
              <a:t>15</a:t>
            </a:r>
            <a:r>
              <a:rPr lang="zh-TW" altLang="en-US" smtClean="0">
                <a:latin typeface="Times New Roman" charset="0"/>
                <a:ea typeface="標楷體" pitchFamily="65" charset="-120"/>
              </a:rPr>
              <a:t>歲學生在閱讀、數學與科學領域的素養與表現；並</a:t>
            </a:r>
            <a:r>
              <a:rPr lang="zh-TW" altLang="en-US" smtClean="0">
                <a:latin typeface="標楷體" pitchFamily="65" charset="-120"/>
                <a:ea typeface="標楷體" pitchFamily="65" charset="-120"/>
              </a:rPr>
              <a:t>進行持續、定期的國際性比較研究</a:t>
            </a:r>
            <a:r>
              <a:rPr lang="zh-TW" altLang="en-US" smtClean="0">
                <a:latin typeface="Times New Roman" charset="0"/>
                <a:ea typeface="標楷體" pitchFamily="65" charset="-120"/>
              </a:rPr>
              <a:t>。</a:t>
            </a:r>
          </a:p>
          <a:p>
            <a:pPr marL="411163">
              <a:lnSpc>
                <a:spcPct val="120000"/>
              </a:lnSpc>
              <a:buFont typeface="Wingdings" pitchFamily="2" charset="2"/>
              <a:buChar char="Ø"/>
              <a:defRPr/>
            </a:pPr>
            <a:r>
              <a:rPr lang="zh-TW" altLang="en-US" smtClean="0">
                <a:latin typeface="Times New Roman" charset="0"/>
                <a:ea typeface="標楷體" pitchFamily="65" charset="-120"/>
              </a:rPr>
              <a:t>特性：強調評量學生在各領域面對成人生活的準備程度，而非對學校課程的精熟程度。</a:t>
            </a:r>
          </a:p>
        </p:txBody>
      </p:sp>
      <p:sp>
        <p:nvSpPr>
          <p:cNvPr id="18435" name="Line 1027"/>
          <p:cNvSpPr>
            <a:spLocks noChangeShapeType="1"/>
          </p:cNvSpPr>
          <p:nvPr/>
        </p:nvSpPr>
        <p:spPr bwMode="auto">
          <a:xfrm>
            <a:off x="900113" y="1989138"/>
            <a:ext cx="7129462" cy="0"/>
          </a:xfrm>
          <a:prstGeom prst="line">
            <a:avLst/>
          </a:prstGeom>
          <a:noFill/>
          <a:ln w="9525">
            <a:solidFill>
              <a:schemeClr val="tx1"/>
            </a:solidFill>
            <a:round/>
            <a:headEnd/>
            <a:tailEnd/>
          </a:ln>
        </p:spPr>
        <p:txBody>
          <a:bodyPr/>
          <a:lstStyle/>
          <a:p>
            <a:endParaRPr lang="zh-TW" altLang="en-US"/>
          </a:p>
        </p:txBody>
      </p:sp>
      <p:sp>
        <p:nvSpPr>
          <p:cNvPr id="18436" name="副標題 2"/>
          <p:cNvSpPr>
            <a:spLocks/>
          </p:cNvSpPr>
          <p:nvPr/>
        </p:nvSpPr>
        <p:spPr bwMode="auto">
          <a:xfrm>
            <a:off x="900113" y="1052513"/>
            <a:ext cx="6945312" cy="719137"/>
          </a:xfrm>
          <a:prstGeom prst="rect">
            <a:avLst/>
          </a:prstGeom>
          <a:noFill/>
          <a:ln w="9525">
            <a:noFill/>
            <a:miter lim="800000"/>
            <a:headEnd/>
            <a:tailEnd/>
          </a:ln>
        </p:spPr>
        <p:txBody>
          <a:bodyPr/>
          <a:lstStyle/>
          <a:p>
            <a:pPr eaLnBrk="0" hangingPunct="0">
              <a:spcBef>
                <a:spcPct val="20000"/>
              </a:spcBef>
            </a:pPr>
            <a:r>
              <a:rPr lang="en-US" altLang="zh-TW" sz="4400" b="1">
                <a:latin typeface="Times New Roman" pitchFamily="18" charset="0"/>
                <a:ea typeface="標楷體" pitchFamily="65" charset="-120"/>
              </a:rPr>
              <a:t>PISA</a:t>
            </a:r>
            <a:r>
              <a:rPr lang="zh-TW" altLang="en-US" sz="4400" b="1">
                <a:latin typeface="Times New Roman" pitchFamily="18" charset="0"/>
                <a:ea typeface="標楷體" pitchFamily="65" charset="-120"/>
              </a:rPr>
              <a:t>之目的與特性</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827088" y="2781300"/>
            <a:ext cx="7200900" cy="3600450"/>
          </a:xfrm>
        </p:spPr>
        <p:txBody>
          <a:bodyPr>
            <a:normAutofit fontScale="92500" lnSpcReduction="20000"/>
          </a:bodyPr>
          <a:lstStyle/>
          <a:p>
            <a:pPr marL="411163">
              <a:lnSpc>
                <a:spcPct val="120000"/>
              </a:lnSpc>
              <a:buFont typeface="Wingdings" pitchFamily="2" charset="2"/>
              <a:buChar char="Ø"/>
              <a:defRPr/>
            </a:pPr>
            <a:r>
              <a:rPr lang="zh-TW" altLang="en-US" sz="2800" dirty="0" smtClean="0">
                <a:latin typeface="Times New Roman" charset="0"/>
                <a:ea typeface="標楷體" pitchFamily="65" charset="-120"/>
              </a:rPr>
              <a:t>第ㄧ次調查</a:t>
            </a:r>
            <a:r>
              <a:rPr lang="en-US" altLang="zh-TW" sz="2800" dirty="0" smtClean="0">
                <a:latin typeface="Times New Roman" charset="0"/>
                <a:ea typeface="標楷體" pitchFamily="65" charset="-120"/>
              </a:rPr>
              <a:t>2000</a:t>
            </a:r>
            <a:r>
              <a:rPr lang="zh-TW" altLang="en-US" sz="2800" dirty="0" smtClean="0">
                <a:latin typeface="Times New Roman" charset="0"/>
                <a:ea typeface="標楷體" pitchFamily="65" charset="-120"/>
              </a:rPr>
              <a:t>年有</a:t>
            </a:r>
            <a:r>
              <a:rPr lang="en-US" altLang="zh-TW" sz="2800" dirty="0" smtClean="0">
                <a:latin typeface="Times New Roman" charset="0"/>
                <a:ea typeface="標楷體" pitchFamily="65" charset="-120"/>
              </a:rPr>
              <a:t>43</a:t>
            </a:r>
            <a:r>
              <a:rPr lang="zh-TW" altLang="en-US" sz="2800" dirty="0" smtClean="0">
                <a:latin typeface="Times New Roman" charset="0"/>
                <a:ea typeface="標楷體" pitchFamily="65" charset="-120"/>
              </a:rPr>
              <a:t>個國家、第二次調查</a:t>
            </a:r>
            <a:r>
              <a:rPr lang="en-US" altLang="zh-TW" sz="2800" dirty="0" smtClean="0">
                <a:latin typeface="Times New Roman" charset="0"/>
                <a:ea typeface="標楷體" pitchFamily="65" charset="-120"/>
              </a:rPr>
              <a:t>2003</a:t>
            </a:r>
            <a:r>
              <a:rPr lang="zh-TW" altLang="en-US" sz="2800" dirty="0" smtClean="0">
                <a:latin typeface="Times New Roman" charset="0"/>
                <a:ea typeface="標楷體" pitchFamily="65" charset="-120"/>
              </a:rPr>
              <a:t>年有</a:t>
            </a:r>
            <a:r>
              <a:rPr lang="en-US" altLang="zh-TW" sz="2800" dirty="0" smtClean="0">
                <a:latin typeface="Times New Roman" charset="0"/>
                <a:ea typeface="標楷體" pitchFamily="65" charset="-120"/>
              </a:rPr>
              <a:t>41</a:t>
            </a:r>
            <a:r>
              <a:rPr lang="zh-TW" altLang="en-US" sz="2800" dirty="0" smtClean="0">
                <a:latin typeface="Times New Roman" charset="0"/>
                <a:ea typeface="標楷體" pitchFamily="65" charset="-120"/>
              </a:rPr>
              <a:t>國、第三次調查</a:t>
            </a:r>
            <a:r>
              <a:rPr lang="en-US" altLang="zh-TW" sz="2800" dirty="0" smtClean="0">
                <a:latin typeface="Times New Roman" charset="0"/>
                <a:ea typeface="標楷體" pitchFamily="65" charset="-120"/>
              </a:rPr>
              <a:t>2006</a:t>
            </a:r>
            <a:r>
              <a:rPr lang="zh-TW" altLang="en-US" sz="2800" dirty="0" smtClean="0">
                <a:latin typeface="Times New Roman" charset="0"/>
                <a:ea typeface="標楷體" pitchFamily="65" charset="-120"/>
              </a:rPr>
              <a:t>年有</a:t>
            </a:r>
            <a:r>
              <a:rPr lang="en-US" altLang="zh-TW" sz="2800" dirty="0" smtClean="0">
                <a:latin typeface="Times New Roman" charset="0"/>
                <a:ea typeface="標楷體" pitchFamily="65" charset="-120"/>
              </a:rPr>
              <a:t>56</a:t>
            </a:r>
            <a:r>
              <a:rPr lang="zh-TW" altLang="en-US" sz="2800" dirty="0" smtClean="0">
                <a:latin typeface="Times New Roman" charset="0"/>
                <a:ea typeface="標楷體" pitchFamily="65" charset="-120"/>
              </a:rPr>
              <a:t>國家、第四次</a:t>
            </a:r>
            <a:r>
              <a:rPr lang="en-US" altLang="zh-TW" sz="2800" dirty="0" smtClean="0">
                <a:latin typeface="Times New Roman" charset="0"/>
                <a:ea typeface="標楷體" pitchFamily="65" charset="-120"/>
              </a:rPr>
              <a:t>PISA 2009</a:t>
            </a:r>
            <a:r>
              <a:rPr lang="zh-TW" altLang="en-US" sz="2800" dirty="0" smtClean="0">
                <a:latin typeface="Times New Roman" charset="0"/>
                <a:ea typeface="標楷體" pitchFamily="65" charset="-120"/>
              </a:rPr>
              <a:t>共有</a:t>
            </a:r>
            <a:r>
              <a:rPr lang="en-US" altLang="zh-TW" sz="2800" dirty="0" smtClean="0">
                <a:latin typeface="Times New Roman" charset="0"/>
                <a:ea typeface="標楷體" pitchFamily="65" charset="-120"/>
              </a:rPr>
              <a:t>65</a:t>
            </a:r>
            <a:r>
              <a:rPr lang="zh-TW" altLang="en-US" sz="2800" dirty="0" smtClean="0">
                <a:latin typeface="Times New Roman" charset="0"/>
                <a:ea typeface="標楷體" pitchFamily="65" charset="-120"/>
              </a:rPr>
              <a:t>個地區參加，第五次 </a:t>
            </a:r>
            <a:r>
              <a:rPr lang="en-US" altLang="zh-TW" sz="2800" dirty="0" smtClean="0">
                <a:latin typeface="Times New Roman" charset="0"/>
                <a:ea typeface="標楷體" pitchFamily="65" charset="-120"/>
              </a:rPr>
              <a:t>PISA</a:t>
            </a:r>
            <a:r>
              <a:rPr lang="zh-TW" altLang="en-US" sz="2800" dirty="0" smtClean="0">
                <a:latin typeface="Times New Roman" charset="0"/>
                <a:ea typeface="標楷體" pitchFamily="65" charset="-120"/>
              </a:rPr>
              <a:t> </a:t>
            </a:r>
            <a:r>
              <a:rPr lang="en-US" altLang="zh-TW" sz="2800" dirty="0" smtClean="0">
                <a:latin typeface="Times New Roman" charset="0"/>
                <a:ea typeface="標楷體" pitchFamily="65" charset="-120"/>
              </a:rPr>
              <a:t>2012</a:t>
            </a:r>
            <a:r>
              <a:rPr lang="zh-TW" altLang="en-US" sz="2800" dirty="0" smtClean="0">
                <a:latin typeface="Times New Roman" charset="0"/>
                <a:ea typeface="標楷體" pitchFamily="65" charset="-120"/>
              </a:rPr>
              <a:t>將有</a:t>
            </a:r>
            <a:r>
              <a:rPr lang="en-US" altLang="zh-TW" sz="2800" dirty="0" smtClean="0">
                <a:latin typeface="Times New Roman" charset="0"/>
                <a:ea typeface="標楷體" pitchFamily="65" charset="-120"/>
              </a:rPr>
              <a:t>68</a:t>
            </a:r>
            <a:r>
              <a:rPr lang="zh-TW" altLang="en-US" sz="2800" dirty="0" smtClean="0">
                <a:latin typeface="Times New Roman" charset="0"/>
                <a:ea typeface="標楷體" pitchFamily="65" charset="-120"/>
              </a:rPr>
              <a:t>個地區參加。</a:t>
            </a:r>
          </a:p>
          <a:p>
            <a:pPr marL="411163">
              <a:lnSpc>
                <a:spcPct val="120000"/>
              </a:lnSpc>
              <a:buFont typeface="Wingdings" pitchFamily="2" charset="2"/>
              <a:buChar char="Ø"/>
              <a:defRPr/>
            </a:pPr>
            <a:r>
              <a:rPr lang="zh-TW" altLang="en-US" sz="2800" dirty="0" smtClean="0">
                <a:latin typeface="Times New Roman" charset="0"/>
                <a:ea typeface="標楷體" pitchFamily="65" charset="-120"/>
              </a:rPr>
              <a:t>每個國家預試施測的參與學生約在</a:t>
            </a:r>
            <a:r>
              <a:rPr lang="en-US" altLang="zh-TW" sz="2800" dirty="0" smtClean="0">
                <a:latin typeface="Times New Roman" charset="0"/>
                <a:ea typeface="標楷體" pitchFamily="65" charset="-120"/>
              </a:rPr>
              <a:t>800~1,200</a:t>
            </a:r>
            <a:r>
              <a:rPr lang="zh-TW" altLang="en-US" sz="2800" dirty="0" smtClean="0">
                <a:latin typeface="Times New Roman" charset="0"/>
                <a:ea typeface="標楷體" pitchFamily="65" charset="-120"/>
              </a:rPr>
              <a:t>之間</a:t>
            </a:r>
          </a:p>
          <a:p>
            <a:pPr marL="411163">
              <a:lnSpc>
                <a:spcPct val="120000"/>
              </a:lnSpc>
              <a:buFont typeface="Wingdings" pitchFamily="2" charset="2"/>
              <a:buChar char="Ø"/>
              <a:defRPr/>
            </a:pPr>
            <a:r>
              <a:rPr lang="zh-TW" altLang="en-US" sz="2800" dirty="0" smtClean="0">
                <a:latin typeface="Times New Roman" charset="0"/>
                <a:ea typeface="標楷體" pitchFamily="65" charset="-120"/>
              </a:rPr>
              <a:t>每個國家正式施測的參與學生約在</a:t>
            </a:r>
            <a:r>
              <a:rPr lang="en-US" altLang="zh-TW" sz="2800" dirty="0" smtClean="0">
                <a:latin typeface="Times New Roman" charset="0"/>
                <a:ea typeface="標楷體" pitchFamily="65" charset="-120"/>
              </a:rPr>
              <a:t>4,500~10,000</a:t>
            </a:r>
            <a:r>
              <a:rPr lang="zh-TW" altLang="en-US" sz="2800" dirty="0" smtClean="0">
                <a:latin typeface="Times New Roman" charset="0"/>
                <a:ea typeface="標楷體" pitchFamily="65" charset="-120"/>
              </a:rPr>
              <a:t>之間</a:t>
            </a:r>
          </a:p>
        </p:txBody>
      </p:sp>
      <p:sp>
        <p:nvSpPr>
          <p:cNvPr id="20483" name="Line 1027"/>
          <p:cNvSpPr>
            <a:spLocks noChangeShapeType="1"/>
          </p:cNvSpPr>
          <p:nvPr/>
        </p:nvSpPr>
        <p:spPr bwMode="auto">
          <a:xfrm>
            <a:off x="827088" y="2565400"/>
            <a:ext cx="7129462" cy="0"/>
          </a:xfrm>
          <a:prstGeom prst="line">
            <a:avLst/>
          </a:prstGeom>
          <a:noFill/>
          <a:ln w="9525">
            <a:solidFill>
              <a:schemeClr val="tx1"/>
            </a:solidFill>
            <a:round/>
            <a:headEnd/>
            <a:tailEnd/>
          </a:ln>
        </p:spPr>
        <p:txBody>
          <a:bodyPr/>
          <a:lstStyle/>
          <a:p>
            <a:endParaRPr lang="zh-TW" altLang="en-US"/>
          </a:p>
        </p:txBody>
      </p:sp>
      <p:sp>
        <p:nvSpPr>
          <p:cNvPr id="20484" name="副標題 2"/>
          <p:cNvSpPr>
            <a:spLocks/>
          </p:cNvSpPr>
          <p:nvPr/>
        </p:nvSpPr>
        <p:spPr bwMode="auto">
          <a:xfrm>
            <a:off x="755650" y="1773238"/>
            <a:ext cx="6945313" cy="719137"/>
          </a:xfrm>
          <a:prstGeom prst="rect">
            <a:avLst/>
          </a:prstGeom>
          <a:noFill/>
          <a:ln w="9525">
            <a:noFill/>
            <a:miter lim="800000"/>
            <a:headEnd/>
            <a:tailEnd/>
          </a:ln>
        </p:spPr>
        <p:txBody>
          <a:bodyPr/>
          <a:lstStyle/>
          <a:p>
            <a:pPr eaLnBrk="0" hangingPunct="0">
              <a:spcBef>
                <a:spcPct val="20000"/>
              </a:spcBef>
            </a:pPr>
            <a:r>
              <a:rPr lang="en-US" altLang="zh-TW" sz="3600" b="1">
                <a:latin typeface="Times New Roman" pitchFamily="18" charset="0"/>
                <a:ea typeface="標楷體" pitchFamily="65" charset="-120"/>
              </a:rPr>
              <a:t>PISA</a:t>
            </a:r>
            <a:r>
              <a:rPr lang="zh-TW" altLang="en-US" sz="3600" b="1">
                <a:latin typeface="Times New Roman" pitchFamily="18" charset="0"/>
                <a:ea typeface="標楷體" pitchFamily="65" charset="-120"/>
              </a:rPr>
              <a:t>的規模</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250825" y="404813"/>
            <a:ext cx="8229600" cy="1143000"/>
          </a:xfrm>
        </p:spPr>
        <p:txBody>
          <a:bodyPr/>
          <a:lstStyle/>
          <a:p>
            <a:r>
              <a:rPr lang="en-US" altLang="zh-TW" smtClean="0"/>
              <a:t>PISA</a:t>
            </a:r>
            <a:r>
              <a:rPr lang="zh-TW" altLang="en-US" smtClean="0"/>
              <a:t> </a:t>
            </a:r>
            <a:r>
              <a:rPr lang="en-US" altLang="zh-TW" smtClean="0"/>
              <a:t>2012</a:t>
            </a:r>
            <a:r>
              <a:rPr lang="zh-TW" altLang="en-US" smtClean="0"/>
              <a:t> 評量規模</a:t>
            </a:r>
          </a:p>
        </p:txBody>
      </p:sp>
      <p:sp>
        <p:nvSpPr>
          <p:cNvPr id="22531" name="投影片編號版面配置區 3"/>
          <p:cNvSpPr>
            <a:spLocks noGrp="1"/>
          </p:cNvSpPr>
          <p:nvPr>
            <p:ph type="sldNum" sz="quarter" idx="12"/>
          </p:nvPr>
        </p:nvSpPr>
        <p:spPr>
          <a:xfrm>
            <a:off x="457200" y="6356350"/>
            <a:ext cx="2133600" cy="365125"/>
          </a:xfrm>
          <a:noFill/>
        </p:spPr>
        <p:txBody>
          <a:bodyPr/>
          <a:lstStyle/>
          <a:p>
            <a:pPr algn="l"/>
            <a:fld id="{A0B0AB09-4038-49A2-863D-22CEC7015B1C}" type="slidenum">
              <a:rPr lang="en-US" altLang="zh-TW" smtClean="0"/>
              <a:pPr algn="l"/>
              <a:t>86</a:t>
            </a:fld>
            <a:endParaRPr lang="en-US" altLang="zh-TW" smtClean="0"/>
          </a:p>
        </p:txBody>
      </p:sp>
      <p:pic>
        <p:nvPicPr>
          <p:cNvPr id="12" name="內容版面配置區 8" descr="PISA2012 參與國 -1拷貝.jpg"/>
          <p:cNvPicPr>
            <a:picLocks noGrp="1" noChangeAspect="1"/>
          </p:cNvPicPr>
          <p:nvPr>
            <p:ph idx="1"/>
          </p:nvPr>
        </p:nvPicPr>
        <p:blipFill>
          <a:blip r:embed="rId3" cstate="print"/>
          <a:srcRect/>
          <a:stretch>
            <a:fillRect/>
          </a:stretch>
        </p:blipFill>
        <p:spPr>
          <a:xfrm>
            <a:off x="971550" y="1773238"/>
            <a:ext cx="7329488" cy="4281487"/>
          </a:xfrm>
        </p:spPr>
      </p:pic>
      <p:grpSp>
        <p:nvGrpSpPr>
          <p:cNvPr id="2" name="群組 12"/>
          <p:cNvGrpSpPr>
            <a:grpSpLocks/>
          </p:cNvGrpSpPr>
          <p:nvPr/>
        </p:nvGrpSpPr>
        <p:grpSpPr bwMode="auto">
          <a:xfrm>
            <a:off x="1025525" y="5795963"/>
            <a:ext cx="2592388" cy="728662"/>
            <a:chOff x="1259632" y="5075892"/>
            <a:chExt cx="2592288" cy="729732"/>
          </a:xfrm>
        </p:grpSpPr>
        <p:sp>
          <p:nvSpPr>
            <p:cNvPr id="14" name="矩形 13"/>
            <p:cNvSpPr/>
            <p:nvPr/>
          </p:nvSpPr>
          <p:spPr>
            <a:xfrm>
              <a:off x="1259632" y="5085431"/>
              <a:ext cx="287327" cy="287759"/>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TW" altLang="en-US"/>
            </a:p>
          </p:txBody>
        </p:sp>
        <p:sp>
          <p:nvSpPr>
            <p:cNvPr id="15" name="矩形 14"/>
            <p:cNvSpPr/>
            <p:nvPr/>
          </p:nvSpPr>
          <p:spPr>
            <a:xfrm>
              <a:off x="1259632" y="5517865"/>
              <a:ext cx="287327" cy="287759"/>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TW" altLang="en-US"/>
            </a:p>
          </p:txBody>
        </p:sp>
        <p:sp>
          <p:nvSpPr>
            <p:cNvPr id="22536" name="文字方塊 15"/>
            <p:cNvSpPr txBox="1">
              <a:spLocks noChangeArrowheads="1"/>
            </p:cNvSpPr>
            <p:nvPr/>
          </p:nvSpPr>
          <p:spPr bwMode="auto">
            <a:xfrm>
              <a:off x="1547664" y="5075892"/>
              <a:ext cx="1656184" cy="369692"/>
            </a:xfrm>
            <a:prstGeom prst="rect">
              <a:avLst/>
            </a:prstGeom>
            <a:noFill/>
            <a:ln w="9525">
              <a:noFill/>
              <a:miter lim="800000"/>
              <a:headEnd/>
              <a:tailEnd/>
            </a:ln>
          </p:spPr>
          <p:txBody>
            <a:bodyPr>
              <a:spAutoFit/>
            </a:bodyPr>
            <a:lstStyle/>
            <a:p>
              <a:r>
                <a:rPr lang="en-US" altLang="zh-TW" b="1">
                  <a:ea typeface="標楷體" pitchFamily="65" charset="-120"/>
                </a:rPr>
                <a:t>OECD</a:t>
              </a:r>
              <a:r>
                <a:rPr lang="zh-TW" altLang="en-US" b="1">
                  <a:ea typeface="標楷體" pitchFamily="65" charset="-120"/>
                </a:rPr>
                <a:t> 國家</a:t>
              </a:r>
            </a:p>
          </p:txBody>
        </p:sp>
        <p:sp>
          <p:nvSpPr>
            <p:cNvPr id="22537" name="文字方塊 16"/>
            <p:cNvSpPr txBox="1">
              <a:spLocks noChangeArrowheads="1"/>
            </p:cNvSpPr>
            <p:nvPr/>
          </p:nvSpPr>
          <p:spPr bwMode="auto">
            <a:xfrm>
              <a:off x="1547664" y="5435932"/>
              <a:ext cx="2304256" cy="369692"/>
            </a:xfrm>
            <a:prstGeom prst="rect">
              <a:avLst/>
            </a:prstGeom>
            <a:noFill/>
            <a:ln w="9525">
              <a:noFill/>
              <a:miter lim="800000"/>
              <a:headEnd/>
              <a:tailEnd/>
            </a:ln>
          </p:spPr>
          <p:txBody>
            <a:bodyPr>
              <a:spAutoFit/>
            </a:bodyPr>
            <a:lstStyle/>
            <a:p>
              <a:r>
                <a:rPr lang="zh-TW" altLang="en-US" b="1">
                  <a:latin typeface="標楷體" pitchFamily="65" charset="-120"/>
                  <a:ea typeface="標楷體" pitchFamily="65" charset="-120"/>
                </a:rPr>
                <a:t>夥伴國或經濟體</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755650" y="2781300"/>
            <a:ext cx="7561263" cy="3600450"/>
          </a:xfrm>
        </p:spPr>
        <p:txBody>
          <a:bodyPr>
            <a:normAutofit/>
          </a:bodyPr>
          <a:lstStyle/>
          <a:p>
            <a:pPr marL="411163">
              <a:lnSpc>
                <a:spcPct val="120000"/>
              </a:lnSpc>
              <a:buFont typeface="Wingdings" pitchFamily="2" charset="2"/>
              <a:buChar char="Ø"/>
              <a:defRPr/>
            </a:pPr>
            <a:r>
              <a:rPr lang="zh-TW" altLang="en-US" sz="2800" dirty="0" smtClean="0">
                <a:effectLst>
                  <a:outerShdw blurRad="38100" dist="38100" dir="2700000" algn="tl">
                    <a:srgbClr val="C0C0C0"/>
                  </a:outerShdw>
                </a:effectLst>
                <a:latin typeface="標楷體" pitchFamily="65" charset="-120"/>
                <a:ea typeface="標楷體" pitchFamily="65" charset="-120"/>
              </a:rPr>
              <a:t>此評量每三年調查一次</a:t>
            </a:r>
            <a:r>
              <a:rPr lang="zh-TW" altLang="en-US" sz="2800" dirty="0" smtClean="0">
                <a:effectLst>
                  <a:outerShdw blurRad="38100" dist="38100" dir="2700000" algn="tl">
                    <a:srgbClr val="C0C0C0"/>
                  </a:outerShdw>
                </a:effectLst>
                <a:ea typeface="標楷體" pitchFamily="65" charset="-120"/>
              </a:rPr>
              <a:t>，自</a:t>
            </a:r>
            <a:r>
              <a:rPr lang="en-US" altLang="zh-TW" sz="2800" dirty="0" smtClean="0">
                <a:effectLst>
                  <a:outerShdw blurRad="38100" dist="38100" dir="2700000" algn="tl">
                    <a:srgbClr val="C0C0C0"/>
                  </a:outerShdw>
                </a:effectLst>
                <a:ea typeface="標楷體" pitchFamily="65" charset="-120"/>
              </a:rPr>
              <a:t>2000</a:t>
            </a:r>
            <a:r>
              <a:rPr lang="zh-TW" altLang="en-US" sz="2800" dirty="0" smtClean="0">
                <a:effectLst>
                  <a:outerShdw blurRad="38100" dist="38100" dir="2700000" algn="tl">
                    <a:srgbClr val="C0C0C0"/>
                  </a:outerShdw>
                </a:effectLst>
                <a:ea typeface="標楷體" pitchFamily="65" charset="-120"/>
              </a:rPr>
              <a:t>年開始至</a:t>
            </a:r>
            <a:r>
              <a:rPr lang="en-US" altLang="zh-TW" sz="2800" dirty="0" smtClean="0">
                <a:effectLst>
                  <a:outerShdw blurRad="38100" dist="38100" dir="2700000" algn="tl">
                    <a:srgbClr val="C0C0C0"/>
                  </a:outerShdw>
                </a:effectLst>
                <a:ea typeface="標楷體" pitchFamily="65" charset="-120"/>
              </a:rPr>
              <a:t>2015</a:t>
            </a:r>
            <a:r>
              <a:rPr lang="zh-TW" altLang="en-US" sz="2800" dirty="0" smtClean="0">
                <a:effectLst>
                  <a:outerShdw blurRad="38100" dist="38100" dir="2700000" algn="tl">
                    <a:srgbClr val="C0C0C0"/>
                  </a:outerShdw>
                </a:effectLst>
                <a:ea typeface="標楷體" pitchFamily="65" charset="-120"/>
              </a:rPr>
              <a:t>年</a:t>
            </a:r>
          </a:p>
          <a:p>
            <a:pPr marL="411163">
              <a:lnSpc>
                <a:spcPct val="120000"/>
              </a:lnSpc>
              <a:buFont typeface="Wingdings" pitchFamily="2" charset="2"/>
              <a:buChar char="Ø"/>
              <a:defRPr/>
            </a:pPr>
            <a:r>
              <a:rPr lang="zh-TW" altLang="en-US" sz="2800" dirty="0" smtClean="0">
                <a:effectLst>
                  <a:outerShdw blurRad="38100" dist="38100" dir="2700000" algn="tl">
                    <a:srgbClr val="C0C0C0"/>
                  </a:outerShdw>
                </a:effectLst>
                <a:ea typeface="標楷體" pitchFamily="65" charset="-120"/>
              </a:rPr>
              <a:t>每一週期針對主要領域進行深度了解</a:t>
            </a:r>
          </a:p>
          <a:p>
            <a:pPr marL="411163">
              <a:lnSpc>
                <a:spcPct val="120000"/>
              </a:lnSpc>
              <a:buFont typeface="Wingdings" pitchFamily="2" charset="2"/>
              <a:buChar char="Ø"/>
              <a:defRPr/>
            </a:pPr>
            <a:r>
              <a:rPr lang="en-US" altLang="zh-TW" sz="2800" dirty="0" smtClean="0">
                <a:effectLst>
                  <a:outerShdw blurRad="38100" dist="38100" dir="2700000" algn="tl">
                    <a:srgbClr val="C0C0C0"/>
                  </a:outerShdw>
                </a:effectLst>
                <a:ea typeface="標楷體" pitchFamily="65" charset="-120"/>
              </a:rPr>
              <a:t>2000 (</a:t>
            </a:r>
            <a:r>
              <a:rPr lang="zh-TW" altLang="en-US" sz="2800" dirty="0" smtClean="0">
                <a:effectLst>
                  <a:outerShdw blurRad="38100" dist="38100" dir="2700000" algn="tl">
                    <a:srgbClr val="C0C0C0"/>
                  </a:outerShdw>
                </a:effectLst>
                <a:ea typeface="標楷體" pitchFamily="65" charset="-120"/>
              </a:rPr>
              <a:t>閱讀</a:t>
            </a:r>
            <a:r>
              <a:rPr lang="en-US" altLang="zh-TW" sz="2800" dirty="0" smtClean="0">
                <a:effectLst>
                  <a:outerShdw blurRad="38100" dist="38100" dir="2700000" algn="tl">
                    <a:srgbClr val="C0C0C0"/>
                  </a:outerShdw>
                </a:effectLst>
                <a:ea typeface="標楷體" pitchFamily="65" charset="-120"/>
              </a:rPr>
              <a:t>) </a:t>
            </a:r>
            <a:r>
              <a:rPr lang="zh-TW" altLang="en-US" sz="2800" dirty="0" smtClean="0">
                <a:effectLst>
                  <a:outerShdw blurRad="38100" dist="38100" dir="2700000" algn="tl">
                    <a:srgbClr val="C0C0C0"/>
                  </a:outerShdw>
                </a:effectLst>
                <a:ea typeface="標楷體" pitchFamily="65" charset="-120"/>
              </a:rPr>
              <a:t>、</a:t>
            </a:r>
            <a:r>
              <a:rPr lang="en-US" altLang="zh-TW" sz="2800" dirty="0" smtClean="0">
                <a:effectLst>
                  <a:outerShdw blurRad="38100" dist="38100" dir="2700000" algn="tl">
                    <a:srgbClr val="C0C0C0"/>
                  </a:outerShdw>
                </a:effectLst>
                <a:ea typeface="標楷體" pitchFamily="65" charset="-120"/>
              </a:rPr>
              <a:t>2003 (</a:t>
            </a:r>
            <a:r>
              <a:rPr lang="zh-TW" altLang="en-US" sz="2800" dirty="0" smtClean="0">
                <a:effectLst>
                  <a:outerShdw blurRad="38100" dist="38100" dir="2700000" algn="tl">
                    <a:srgbClr val="C0C0C0"/>
                  </a:outerShdw>
                </a:effectLst>
                <a:ea typeface="標楷體" pitchFamily="65" charset="-120"/>
              </a:rPr>
              <a:t>數學</a:t>
            </a:r>
            <a:r>
              <a:rPr lang="en-US" altLang="zh-TW" sz="2800" dirty="0" smtClean="0">
                <a:effectLst>
                  <a:outerShdw blurRad="38100" dist="38100" dir="2700000" algn="tl">
                    <a:srgbClr val="C0C0C0"/>
                  </a:outerShdw>
                </a:effectLst>
                <a:ea typeface="標楷體" pitchFamily="65" charset="-120"/>
              </a:rPr>
              <a:t>) </a:t>
            </a:r>
            <a:r>
              <a:rPr lang="zh-TW" altLang="en-US" sz="2800" dirty="0" smtClean="0">
                <a:effectLst>
                  <a:outerShdw blurRad="38100" dist="38100" dir="2700000" algn="tl">
                    <a:srgbClr val="C0C0C0"/>
                  </a:outerShdw>
                </a:effectLst>
                <a:ea typeface="標楷體" pitchFamily="65" charset="-120"/>
              </a:rPr>
              <a:t>、</a:t>
            </a:r>
            <a:r>
              <a:rPr lang="en-US" altLang="zh-TW" sz="2800" dirty="0" smtClean="0">
                <a:effectLst>
                  <a:outerShdw blurRad="38100" dist="38100" dir="2700000" algn="tl">
                    <a:srgbClr val="C0C0C0"/>
                  </a:outerShdw>
                </a:effectLst>
                <a:ea typeface="標楷體" pitchFamily="65" charset="-120"/>
              </a:rPr>
              <a:t>2006 (</a:t>
            </a:r>
            <a:r>
              <a:rPr lang="zh-TW" altLang="en-US" sz="2800" dirty="0" smtClean="0">
                <a:effectLst>
                  <a:outerShdw blurRad="38100" dist="38100" dir="2700000" algn="tl">
                    <a:srgbClr val="C0C0C0"/>
                  </a:outerShdw>
                </a:effectLst>
                <a:ea typeface="標楷體" pitchFamily="65" charset="-120"/>
              </a:rPr>
              <a:t>科學</a:t>
            </a:r>
            <a:r>
              <a:rPr lang="en-US" altLang="zh-TW" sz="2800" dirty="0" smtClean="0">
                <a:effectLst>
                  <a:outerShdw blurRad="38100" dist="38100" dir="2700000" algn="tl">
                    <a:srgbClr val="C0C0C0"/>
                  </a:outerShdw>
                </a:effectLst>
                <a:ea typeface="標楷體" pitchFamily="65" charset="-120"/>
              </a:rPr>
              <a:t>) </a:t>
            </a:r>
            <a:r>
              <a:rPr lang="zh-TW" altLang="en-US" sz="2800" dirty="0" smtClean="0">
                <a:effectLst>
                  <a:outerShdw blurRad="38100" dist="38100" dir="2700000" algn="tl">
                    <a:srgbClr val="C0C0C0"/>
                  </a:outerShdw>
                </a:effectLst>
                <a:ea typeface="標楷體" pitchFamily="65" charset="-120"/>
              </a:rPr>
              <a:t>、</a:t>
            </a:r>
            <a:r>
              <a:rPr lang="en-US" altLang="zh-TW" sz="2800" dirty="0" smtClean="0">
                <a:effectLst>
                  <a:outerShdw blurRad="38100" dist="38100" dir="2700000" algn="tl">
                    <a:srgbClr val="C0C0C0"/>
                  </a:outerShdw>
                </a:effectLst>
                <a:ea typeface="標楷體" pitchFamily="65" charset="-120"/>
              </a:rPr>
              <a:t>2009 </a:t>
            </a:r>
            <a:r>
              <a:rPr lang="zh-TW" altLang="en-US" sz="2800" dirty="0" smtClean="0">
                <a:effectLst>
                  <a:outerShdw blurRad="38100" dist="38100" dir="2700000" algn="tl">
                    <a:srgbClr val="C0C0C0"/>
                  </a:outerShdw>
                </a:effectLst>
                <a:ea typeface="標楷體" pitchFamily="65" charset="-120"/>
              </a:rPr>
              <a:t>又回到</a:t>
            </a:r>
            <a:r>
              <a:rPr lang="zh-TW" altLang="en-US" sz="2800" dirty="0" smtClean="0">
                <a:latin typeface="Times New Roman" charset="0"/>
                <a:ea typeface="標楷體" pitchFamily="65" charset="-120"/>
              </a:rPr>
              <a:t>閱讀、</a:t>
            </a:r>
            <a:r>
              <a:rPr lang="en-US" altLang="zh-TW" sz="2800" dirty="0" smtClean="0">
                <a:latin typeface="Times New Roman" charset="0"/>
                <a:ea typeface="標楷體" pitchFamily="65" charset="-120"/>
              </a:rPr>
              <a:t>2012</a:t>
            </a:r>
            <a:r>
              <a:rPr lang="zh-TW" altLang="en-US" sz="2800" dirty="0" smtClean="0">
                <a:latin typeface="Times New Roman" charset="0"/>
                <a:ea typeface="標楷體" pitchFamily="65" charset="-120"/>
              </a:rPr>
              <a:t>回到</a:t>
            </a:r>
            <a:r>
              <a:rPr lang="zh-TW" altLang="en-US" sz="2800" dirty="0" smtClean="0">
                <a:solidFill>
                  <a:srgbClr val="FF0000"/>
                </a:solidFill>
                <a:latin typeface="Times New Roman" charset="0"/>
                <a:ea typeface="標楷體" pitchFamily="65" charset="-120"/>
              </a:rPr>
              <a:t>數學</a:t>
            </a:r>
          </a:p>
          <a:p>
            <a:pPr marL="411163">
              <a:lnSpc>
                <a:spcPct val="120000"/>
              </a:lnSpc>
              <a:buFont typeface="Wingdings" pitchFamily="2" charset="2"/>
              <a:buChar char="Ø"/>
              <a:defRPr/>
            </a:pPr>
            <a:endParaRPr lang="zh-TW" altLang="en-US" sz="2800" dirty="0" smtClean="0">
              <a:effectLst>
                <a:outerShdw blurRad="38100" dist="38100" dir="2700000" algn="tl">
                  <a:srgbClr val="C0C0C0"/>
                </a:outerShdw>
              </a:effectLst>
              <a:ea typeface="標楷體" pitchFamily="65" charset="-120"/>
            </a:endParaRPr>
          </a:p>
        </p:txBody>
      </p:sp>
      <p:sp>
        <p:nvSpPr>
          <p:cNvPr id="23555" name="Line 1027"/>
          <p:cNvSpPr>
            <a:spLocks noChangeShapeType="1"/>
          </p:cNvSpPr>
          <p:nvPr/>
        </p:nvSpPr>
        <p:spPr bwMode="auto">
          <a:xfrm>
            <a:off x="827088" y="2565400"/>
            <a:ext cx="7129462" cy="0"/>
          </a:xfrm>
          <a:prstGeom prst="line">
            <a:avLst/>
          </a:prstGeom>
          <a:noFill/>
          <a:ln w="9525">
            <a:solidFill>
              <a:schemeClr val="tx1"/>
            </a:solidFill>
            <a:round/>
            <a:headEnd/>
            <a:tailEnd/>
          </a:ln>
        </p:spPr>
        <p:txBody>
          <a:bodyPr/>
          <a:lstStyle/>
          <a:p>
            <a:endParaRPr lang="zh-TW" altLang="en-US"/>
          </a:p>
        </p:txBody>
      </p:sp>
      <p:sp>
        <p:nvSpPr>
          <p:cNvPr id="23556" name="副標題 2"/>
          <p:cNvSpPr>
            <a:spLocks/>
          </p:cNvSpPr>
          <p:nvPr/>
        </p:nvSpPr>
        <p:spPr bwMode="auto">
          <a:xfrm>
            <a:off x="755650" y="1773238"/>
            <a:ext cx="6945313" cy="719137"/>
          </a:xfrm>
          <a:prstGeom prst="rect">
            <a:avLst/>
          </a:prstGeom>
          <a:noFill/>
          <a:ln w="9525">
            <a:noFill/>
            <a:miter lim="800000"/>
            <a:headEnd/>
            <a:tailEnd/>
          </a:ln>
        </p:spPr>
        <p:txBody>
          <a:bodyPr/>
          <a:lstStyle/>
          <a:p>
            <a:pPr eaLnBrk="0" hangingPunct="0">
              <a:spcBef>
                <a:spcPct val="20000"/>
              </a:spcBef>
            </a:pPr>
            <a:r>
              <a:rPr lang="en-US" altLang="zh-TW" sz="3600" b="1">
                <a:latin typeface="Times New Roman" pitchFamily="18" charset="0"/>
                <a:ea typeface="標楷體" pitchFamily="65" charset="-120"/>
              </a:rPr>
              <a:t>PISA</a:t>
            </a:r>
            <a:r>
              <a:rPr lang="zh-TW" altLang="en-US" sz="3600" b="1">
                <a:latin typeface="Times New Roman" pitchFamily="18" charset="0"/>
                <a:ea typeface="標楷體" pitchFamily="65" charset="-120"/>
              </a:rPr>
              <a:t>評量週期</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52400"/>
            <a:ext cx="6870700" cy="973138"/>
          </a:xfrm>
        </p:spPr>
        <p:txBody>
          <a:bodyPr/>
          <a:lstStyle/>
          <a:p>
            <a:r>
              <a:rPr lang="zh-TW" altLang="en-US" sz="3200" smtClean="0">
                <a:solidFill>
                  <a:schemeClr val="folHlink"/>
                </a:solidFill>
                <a:latin typeface="華康行書體" pitchFamily="65" charset="-120"/>
                <a:ea typeface="華康行書體" pitchFamily="65" charset="-120"/>
              </a:rPr>
              <a:t>一</a:t>
            </a:r>
            <a:r>
              <a:rPr lang="en-US" altLang="zh-TW" sz="3200" smtClean="0">
                <a:solidFill>
                  <a:schemeClr val="folHlink"/>
                </a:solidFill>
                <a:latin typeface="華康行書體" pitchFamily="65" charset="-120"/>
                <a:ea typeface="華康行書體" pitchFamily="65" charset="-120"/>
              </a:rPr>
              <a:t>.PISA</a:t>
            </a:r>
            <a:r>
              <a:rPr lang="zh-TW" altLang="en-US" sz="3200" smtClean="0">
                <a:solidFill>
                  <a:schemeClr val="folHlink"/>
                </a:solidFill>
                <a:latin typeface="華康行書體" pitchFamily="65" charset="-120"/>
                <a:ea typeface="華康行書體" pitchFamily="65" charset="-120"/>
              </a:rPr>
              <a:t>對於數學素養之定義</a:t>
            </a:r>
          </a:p>
        </p:txBody>
      </p:sp>
      <p:sp>
        <p:nvSpPr>
          <p:cNvPr id="24579" name="Rectangle 3"/>
          <p:cNvSpPr>
            <a:spLocks noGrp="1" noChangeArrowheads="1"/>
          </p:cNvSpPr>
          <p:nvPr>
            <p:ph type="body" idx="1"/>
          </p:nvPr>
        </p:nvSpPr>
        <p:spPr>
          <a:xfrm>
            <a:off x="684213" y="1052513"/>
            <a:ext cx="7989887" cy="4624387"/>
          </a:xfrm>
        </p:spPr>
        <p:txBody>
          <a:bodyPr/>
          <a:lstStyle/>
          <a:p>
            <a:pPr marL="361950" indent="-361950">
              <a:lnSpc>
                <a:spcPct val="80000"/>
              </a:lnSpc>
            </a:pPr>
            <a:endParaRPr lang="zh-TW" altLang="en-US" sz="800" smtClean="0"/>
          </a:p>
          <a:p>
            <a:pPr marL="361950" indent="-361950">
              <a:lnSpc>
                <a:spcPct val="80000"/>
              </a:lnSpc>
            </a:pPr>
            <a:r>
              <a:rPr lang="zh-TW" altLang="en-US" smtClean="0">
                <a:latin typeface="華康娃娃體" pitchFamily="49" charset="-120"/>
                <a:ea typeface="標楷體" pitchFamily="65" charset="-120"/>
              </a:rPr>
              <a:t>每個國家的國民都會碰到無數的有關數量、空間、機率或者其他數學概念的相關課題。例如，媒體（報紙、雜誌、電視、以及網際網路）都充滿了統計圖表或者圖示的資訊，例如氣象、經濟、醫藥和運動。</a:t>
            </a:r>
          </a:p>
          <a:p>
            <a:pPr marL="361950" indent="-361950">
              <a:lnSpc>
                <a:spcPct val="80000"/>
              </a:lnSpc>
            </a:pPr>
            <a:r>
              <a:rPr lang="zh-TW" altLang="en-US" smtClean="0">
                <a:latin typeface="華康娃娃體" pitchFamily="49" charset="-120"/>
                <a:ea typeface="標楷體" pitchFamily="65" charset="-120"/>
              </a:rPr>
              <a:t>現在國民都會碰到全球暖化與溫室效應、人口成長、浮油與海洋、或者逐漸削減的農村議題的相關資訊。最後但同樣重要的是，國民都必須閱讀各種表格，解讀公車以及火車的時刻表、成功的處理包含金錢的買賣、以及決定賣場中的最佳買法等等。</a:t>
            </a:r>
            <a:endParaRPr lang="zh-TW" altLang="en-US" smtClean="0">
              <a:ea typeface="標楷體" pitchFamily="65" charset="-12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52400"/>
            <a:ext cx="6870700" cy="1116013"/>
          </a:xfrm>
        </p:spPr>
        <p:txBody>
          <a:bodyPr/>
          <a:lstStyle/>
          <a:p>
            <a:pPr marL="1117600" indent="-1117600"/>
            <a:r>
              <a:rPr lang="zh-TW" altLang="en-US" sz="3200" smtClean="0">
                <a:solidFill>
                  <a:schemeClr val="folHlink"/>
                </a:solidFill>
                <a:latin typeface="華康行書體" pitchFamily="65" charset="-120"/>
                <a:ea typeface="華康行書體" pitchFamily="65" charset="-120"/>
              </a:rPr>
              <a:t>二</a:t>
            </a:r>
            <a:r>
              <a:rPr lang="en-US" altLang="zh-TW" sz="3200" smtClean="0">
                <a:solidFill>
                  <a:schemeClr val="folHlink"/>
                </a:solidFill>
                <a:latin typeface="華康行書體" pitchFamily="65" charset="-120"/>
                <a:ea typeface="華康行書體" pitchFamily="65" charset="-120"/>
              </a:rPr>
              <a:t>.PISA</a:t>
            </a:r>
            <a:r>
              <a:rPr lang="zh-TW" altLang="en-US" sz="3200" smtClean="0">
                <a:solidFill>
                  <a:schemeClr val="folHlink"/>
                </a:solidFill>
                <a:latin typeface="華康行書體" pitchFamily="65" charset="-120"/>
                <a:ea typeface="華康行書體" pitchFamily="65" charset="-120"/>
              </a:rPr>
              <a:t>數學素養的理論基礎</a:t>
            </a:r>
          </a:p>
        </p:txBody>
      </p:sp>
      <p:sp>
        <p:nvSpPr>
          <p:cNvPr id="25603" name="Rectangle 3"/>
          <p:cNvSpPr>
            <a:spLocks noGrp="1" noChangeArrowheads="1"/>
          </p:cNvSpPr>
          <p:nvPr>
            <p:ph type="body" idx="1"/>
          </p:nvPr>
        </p:nvSpPr>
        <p:spPr>
          <a:xfrm>
            <a:off x="685800" y="1341438"/>
            <a:ext cx="7696200" cy="4144962"/>
          </a:xfrm>
        </p:spPr>
        <p:txBody>
          <a:bodyPr/>
          <a:lstStyle/>
          <a:p>
            <a:pPr marL="381000" indent="-381000"/>
            <a:r>
              <a:rPr lang="zh-TW" altLang="en-US" sz="2800" smtClean="0">
                <a:latin typeface="標楷體" pitchFamily="65" charset="-120"/>
                <a:ea typeface="標楷體" pitchFamily="65" charset="-120"/>
              </a:rPr>
              <a:t>數學化</a:t>
            </a:r>
            <a:r>
              <a:rPr lang="en-US" altLang="zh-TW" sz="2800" smtClean="0">
                <a:latin typeface="標楷體" pitchFamily="65" charset="-120"/>
                <a:ea typeface="標楷體" pitchFamily="65" charset="-120"/>
              </a:rPr>
              <a:t>(mathematising)</a:t>
            </a:r>
            <a:r>
              <a:rPr lang="zh-TW" altLang="en-US" sz="2800" smtClean="0">
                <a:latin typeface="標楷體" pitchFamily="65" charset="-120"/>
                <a:ea typeface="標楷體" pitchFamily="65" charset="-120"/>
              </a:rPr>
              <a:t>有五個重要的特徵： </a:t>
            </a:r>
          </a:p>
          <a:p>
            <a:pPr marL="381000" indent="-381000">
              <a:buFontTx/>
              <a:buNone/>
            </a:pPr>
            <a:r>
              <a:rPr lang="en-US" altLang="zh-TW" sz="2800" smtClean="0">
                <a:latin typeface="標楷體" pitchFamily="65" charset="-120"/>
                <a:ea typeface="標楷體" pitchFamily="65" charset="-120"/>
              </a:rPr>
              <a:t>1.</a:t>
            </a:r>
            <a:r>
              <a:rPr lang="zh-TW" altLang="en-US" sz="2800" smtClean="0">
                <a:latin typeface="標楷體" pitchFamily="65" charset="-120"/>
                <a:ea typeface="標楷體" pitchFamily="65" charset="-120"/>
              </a:rPr>
              <a:t>數學化的歷程開始於一個真實情境中的問題。</a:t>
            </a:r>
          </a:p>
          <a:p>
            <a:pPr marL="381000" indent="-381000">
              <a:buFontTx/>
              <a:buNone/>
            </a:pPr>
            <a:r>
              <a:rPr lang="en-US" altLang="zh-TW" sz="2800" smtClean="0">
                <a:latin typeface="標楷體" pitchFamily="65" charset="-120"/>
                <a:ea typeface="標楷體" pitchFamily="65" charset="-120"/>
              </a:rPr>
              <a:t>2.</a:t>
            </a:r>
            <a:r>
              <a:rPr lang="zh-TW" altLang="en-US" sz="2800" smtClean="0">
                <a:latin typeface="標楷體" pitchFamily="65" charset="-120"/>
                <a:ea typeface="標楷體" pitchFamily="65" charset="-120"/>
              </a:rPr>
              <a:t>解題者嘗試去找出相關的數學，並且依據重要的數學概念重新組織問題。</a:t>
            </a:r>
          </a:p>
          <a:p>
            <a:pPr marL="381000" indent="-381000">
              <a:buFontTx/>
              <a:buNone/>
            </a:pPr>
            <a:r>
              <a:rPr lang="en-US" altLang="zh-TW" sz="2800" smtClean="0">
                <a:latin typeface="標楷體" pitchFamily="65" charset="-120"/>
                <a:ea typeface="標楷體" pitchFamily="65" charset="-120"/>
              </a:rPr>
              <a:t>3.</a:t>
            </a:r>
            <a:r>
              <a:rPr lang="zh-TW" altLang="en-US" sz="2800" smtClean="0">
                <a:latin typeface="標楷體" pitchFamily="65" charset="-120"/>
                <a:ea typeface="標楷體" pitchFamily="65" charset="-120"/>
              </a:rPr>
              <a:t>逐漸調整現實</a:t>
            </a:r>
            <a:r>
              <a:rPr lang="en-US" altLang="zh-TW" sz="2800" smtClean="0">
                <a:latin typeface="標楷體" pitchFamily="65" charset="-120"/>
                <a:ea typeface="標楷體" pitchFamily="65" charset="-120"/>
              </a:rPr>
              <a:t>(</a:t>
            </a:r>
            <a:r>
              <a:rPr lang="en-US" altLang="zh-TW" sz="2800" i="1" smtClean="0">
                <a:latin typeface="標楷體" pitchFamily="65" charset="-120"/>
                <a:ea typeface="標楷體" pitchFamily="65" charset="-120"/>
              </a:rPr>
              <a:t>trimming away the reality)</a:t>
            </a:r>
            <a:r>
              <a:rPr lang="zh-TW" altLang="en-US" sz="2800" smtClean="0">
                <a:latin typeface="標楷體" pitchFamily="65" charset="-120"/>
                <a:ea typeface="標楷體" pitchFamily="65" charset="-120"/>
              </a:rPr>
              <a:t>，轉化成數學語言</a:t>
            </a:r>
          </a:p>
          <a:p>
            <a:pPr marL="381000" indent="-381000">
              <a:buFontTx/>
              <a:buNone/>
            </a:pPr>
            <a:r>
              <a:rPr lang="en-US" altLang="zh-TW" sz="2800" smtClean="0">
                <a:latin typeface="標楷體" pitchFamily="65" charset="-120"/>
                <a:ea typeface="標楷體" pitchFamily="65" charset="-120"/>
              </a:rPr>
              <a:t>4.</a:t>
            </a:r>
            <a:r>
              <a:rPr lang="zh-TW" altLang="en-US" sz="2800" smtClean="0">
                <a:latin typeface="標楷體" pitchFamily="65" charset="-120"/>
                <a:ea typeface="標楷體" pitchFamily="65" charset="-120"/>
              </a:rPr>
              <a:t>進行問題解決</a:t>
            </a:r>
          </a:p>
          <a:p>
            <a:pPr marL="381000" indent="-381000">
              <a:buFontTx/>
              <a:buNone/>
            </a:pPr>
            <a:r>
              <a:rPr lang="en-US" altLang="zh-TW" sz="2800" smtClean="0">
                <a:latin typeface="標楷體" pitchFamily="65" charset="-120"/>
                <a:ea typeface="標楷體" pitchFamily="65" charset="-120"/>
              </a:rPr>
              <a:t>5.</a:t>
            </a:r>
            <a:r>
              <a:rPr lang="zh-TW" altLang="en-US" sz="2800" smtClean="0">
                <a:latin typeface="標楷體" pitchFamily="65" charset="-120"/>
                <a:ea typeface="標楷體" pitchFamily="65" charset="-120"/>
              </a:rPr>
              <a:t>針對真實世界探究嚴格數學解法的意涵。</a:t>
            </a:r>
          </a:p>
          <a:p>
            <a:pPr marL="381000" indent="-381000"/>
            <a:endParaRPr lang="zh-TW" altLang="en-US" sz="280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r>
              <a:rPr lang="en-US" altLang="zh-TW" smtClean="0"/>
              <a:t>TIMSS</a:t>
            </a:r>
            <a:r>
              <a:rPr lang="zh-TW" altLang="en-US" smtClean="0"/>
              <a:t> 正式確定</a:t>
            </a:r>
          </a:p>
        </p:txBody>
      </p:sp>
      <p:sp>
        <p:nvSpPr>
          <p:cNvPr id="10243" name="內容版面配置區 2"/>
          <p:cNvSpPr>
            <a:spLocks noGrp="1"/>
          </p:cNvSpPr>
          <p:nvPr>
            <p:ph idx="1"/>
          </p:nvPr>
        </p:nvSpPr>
        <p:spPr/>
        <p:txBody>
          <a:bodyPr/>
          <a:lstStyle/>
          <a:p>
            <a:r>
              <a:rPr lang="zh-TW" altLang="en-US" smtClean="0"/>
              <a:t>鑒於世界各國對國際數學與科學教育成就研究的熱烈反應，</a:t>
            </a:r>
            <a:r>
              <a:rPr lang="en-US" altLang="zh-TW" smtClean="0"/>
              <a:t>IEA</a:t>
            </a:r>
            <a:r>
              <a:rPr lang="zh-TW" altLang="en-US" smtClean="0"/>
              <a:t>計劃往後每四年辦理國際數學與科學教育成就研究一次，並改名為國際數學與科學教育成就趨勢調查</a:t>
            </a:r>
            <a:r>
              <a:rPr lang="en-US" altLang="zh-TW" smtClean="0"/>
              <a:t>(</a:t>
            </a:r>
            <a:r>
              <a:rPr lang="en-US" altLang="zh-TW" smtClean="0">
                <a:solidFill>
                  <a:srgbClr val="FF0000"/>
                </a:solidFill>
              </a:rPr>
              <a:t>Trends in International Mathematics and Science Study </a:t>
            </a:r>
            <a:r>
              <a:rPr lang="en-US" altLang="zh-TW" smtClean="0"/>
              <a:t>, </a:t>
            </a:r>
            <a:r>
              <a:rPr lang="zh-TW" altLang="en-US" smtClean="0"/>
              <a:t>簡稱</a:t>
            </a:r>
            <a:r>
              <a:rPr lang="en-US" altLang="zh-TW" smtClean="0"/>
              <a:t>TIMSS )</a:t>
            </a:r>
            <a:r>
              <a:rPr lang="zh-TW" altLang="en-US" smtClean="0"/>
              <a: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685800" y="152400"/>
            <a:ext cx="6870700" cy="828328"/>
          </a:xfrm>
        </p:spPr>
        <p:txBody>
          <a:bodyPr/>
          <a:lstStyle/>
          <a:p>
            <a:pPr>
              <a:defRPr/>
            </a:pPr>
            <a:r>
              <a:rPr lang="zh-TW" altLang="en-US" sz="3600" b="1" dirty="0" smtClean="0"/>
              <a:t>數學素養的</a:t>
            </a:r>
            <a:r>
              <a:rPr lang="zh-TW" altLang="en-US" sz="3600" b="1" dirty="0"/>
              <a:t>定義</a:t>
            </a:r>
          </a:p>
        </p:txBody>
      </p:sp>
      <p:sp>
        <p:nvSpPr>
          <p:cNvPr id="10" name="Rectangle 3"/>
          <p:cNvSpPr txBox="1">
            <a:spLocks noChangeArrowheads="1"/>
          </p:cNvSpPr>
          <p:nvPr/>
        </p:nvSpPr>
        <p:spPr bwMode="auto">
          <a:xfrm>
            <a:off x="179512" y="1340768"/>
            <a:ext cx="8229600" cy="3240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ts val="3600"/>
              </a:lnSpc>
              <a:spcBef>
                <a:spcPts val="600"/>
              </a:spcBef>
              <a:spcAft>
                <a:spcPct val="0"/>
              </a:spcAft>
              <a:buClrTx/>
              <a:buSzTx/>
              <a:buFont typeface="Arial" charset="0"/>
              <a:buNone/>
              <a:tabLst/>
              <a:defRPr/>
            </a:pPr>
            <a:r>
              <a:rPr kumimoji="0" lang="zh-TW" altLang="zh-TW" sz="2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個體在不同</a:t>
            </a:r>
            <a:r>
              <a:rPr kumimoji="0" lang="zh-TW" altLang="zh-TW" sz="2800" b="1" i="0" u="none" strike="noStrike" kern="1200" cap="none" spc="0" normalizeH="0" baseline="0" noProof="0" dirty="0" smtClean="0">
                <a:ln>
                  <a:noFill/>
                </a:ln>
                <a:solidFill>
                  <a:schemeClr val="accent2">
                    <a:lumMod val="75000"/>
                  </a:schemeClr>
                </a:solidFill>
                <a:effectLst/>
                <a:uLnTx/>
                <a:uFillTx/>
                <a:latin typeface="微軟正黑體" pitchFamily="34" charset="-120"/>
                <a:ea typeface="微軟正黑體" pitchFamily="34" charset="-120"/>
                <a:cs typeface="+mn-cs"/>
              </a:rPr>
              <a:t>情境脈絡</a:t>
            </a:r>
            <a:r>
              <a:rPr kumimoji="0" lang="zh-TW" altLang="zh-TW" sz="2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中，</a:t>
            </a:r>
            <a:r>
              <a:rPr kumimoji="0" lang="zh-TW" altLang="en-US" sz="2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運用</a:t>
            </a:r>
            <a:r>
              <a:rPr kumimoji="0" lang="zh-TW" altLang="zh-TW" sz="2800" b="1" i="0" u="none" strike="noStrike" kern="1200" cap="none" spc="0" normalizeH="0" baseline="0" noProof="0" dirty="0" smtClean="0">
                <a:ln>
                  <a:noFill/>
                </a:ln>
                <a:solidFill>
                  <a:schemeClr val="accent3">
                    <a:lumMod val="75000"/>
                  </a:schemeClr>
                </a:solidFill>
                <a:effectLst/>
                <a:uLnTx/>
                <a:uFillTx/>
                <a:latin typeface="微軟正黑體" pitchFamily="34" charset="-120"/>
                <a:ea typeface="微軟正黑體" pitchFamily="34" charset="-120"/>
                <a:cs typeface="+mn-cs"/>
              </a:rPr>
              <a:t>形成</a:t>
            </a:r>
            <a:r>
              <a:rPr kumimoji="0" lang="en-US" altLang="zh-TW" sz="2800" b="1" i="0" u="none" strike="noStrike" kern="1200" cap="none" spc="0" normalizeH="0" baseline="0" noProof="0" dirty="0" smtClean="0">
                <a:ln>
                  <a:noFill/>
                </a:ln>
                <a:solidFill>
                  <a:schemeClr val="accent3">
                    <a:lumMod val="75000"/>
                  </a:schemeClr>
                </a:solidFill>
                <a:effectLst/>
                <a:uLnTx/>
                <a:uFillTx/>
                <a:latin typeface="微軟正黑體" pitchFamily="34" charset="-120"/>
                <a:ea typeface="微軟正黑體" pitchFamily="34" charset="-120"/>
                <a:cs typeface="+mn-cs"/>
              </a:rPr>
              <a:t>(formulate)</a:t>
            </a:r>
            <a:r>
              <a:rPr kumimoji="0" lang="zh-TW" altLang="zh-TW" sz="2800" b="1" i="0" u="none" strike="noStrike" kern="1200" cap="none" spc="0" normalizeH="0" baseline="0" noProof="0" dirty="0" smtClean="0">
                <a:ln>
                  <a:noFill/>
                </a:ln>
                <a:solidFill>
                  <a:schemeClr val="accent3">
                    <a:lumMod val="75000"/>
                  </a:schemeClr>
                </a:solidFill>
                <a:effectLst/>
                <a:uLnTx/>
                <a:uFillTx/>
                <a:latin typeface="微軟正黑體" pitchFamily="34" charset="-120"/>
                <a:ea typeface="微軟正黑體" pitchFamily="34" charset="-120"/>
                <a:cs typeface="+mn-cs"/>
              </a:rPr>
              <a:t>、應用</a:t>
            </a:r>
            <a:r>
              <a:rPr kumimoji="0" lang="en-US" altLang="zh-TW" sz="2800" b="1" i="0" u="none" strike="noStrike" kern="1200" cap="none" spc="0" normalizeH="0" baseline="0" noProof="0" dirty="0" smtClean="0">
                <a:ln>
                  <a:noFill/>
                </a:ln>
                <a:solidFill>
                  <a:schemeClr val="accent3">
                    <a:lumMod val="75000"/>
                  </a:schemeClr>
                </a:solidFill>
                <a:effectLst/>
                <a:uLnTx/>
                <a:uFillTx/>
                <a:latin typeface="微軟正黑體" pitchFamily="34" charset="-120"/>
                <a:ea typeface="微軟正黑體" pitchFamily="34" charset="-120"/>
                <a:cs typeface="+mn-cs"/>
              </a:rPr>
              <a:t>(employ)</a:t>
            </a:r>
            <a:r>
              <a:rPr kumimoji="0" lang="zh-TW" altLang="zh-TW" sz="2800" b="1" i="0" u="none" strike="noStrike" kern="1200" cap="none" spc="0" normalizeH="0" baseline="0" noProof="0" dirty="0" smtClean="0">
                <a:ln>
                  <a:noFill/>
                </a:ln>
                <a:solidFill>
                  <a:schemeClr val="accent3">
                    <a:lumMod val="75000"/>
                  </a:schemeClr>
                </a:solidFill>
                <a:effectLst/>
                <a:uLnTx/>
                <a:uFillTx/>
                <a:latin typeface="微軟正黑體" pitchFamily="34" charset="-120"/>
                <a:ea typeface="微軟正黑體" pitchFamily="34" charset="-120"/>
                <a:cs typeface="+mn-cs"/>
              </a:rPr>
              <a:t>以及詮釋</a:t>
            </a:r>
            <a:r>
              <a:rPr kumimoji="0" lang="en-US" altLang="zh-TW" sz="2800" b="1" i="0" u="none" strike="noStrike" kern="1200" cap="none" spc="0" normalizeH="0" baseline="0" noProof="0" dirty="0" smtClean="0">
                <a:ln>
                  <a:noFill/>
                </a:ln>
                <a:solidFill>
                  <a:schemeClr val="accent3">
                    <a:lumMod val="75000"/>
                  </a:schemeClr>
                </a:solidFill>
                <a:effectLst/>
                <a:uLnTx/>
                <a:uFillTx/>
                <a:latin typeface="微軟正黑體" pitchFamily="34" charset="-120"/>
                <a:ea typeface="微軟正黑體" pitchFamily="34" charset="-120"/>
                <a:cs typeface="+mn-cs"/>
              </a:rPr>
              <a:t>(interpret)</a:t>
            </a:r>
            <a:r>
              <a:rPr kumimoji="0" lang="zh-TW" altLang="zh-TW" sz="2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數學的能力，其包含</a:t>
            </a:r>
            <a:r>
              <a:rPr kumimoji="0" lang="zh-TW" altLang="zh-TW" sz="2800" b="1" i="0" u="none" strike="noStrike" kern="1200" cap="none" spc="0" normalizeH="0" baseline="0" noProof="0" dirty="0" smtClean="0">
                <a:ln>
                  <a:noFill/>
                </a:ln>
                <a:solidFill>
                  <a:srgbClr val="7030A0"/>
                </a:solidFill>
                <a:effectLst/>
                <a:uLnTx/>
                <a:uFillTx/>
                <a:latin typeface="微軟正黑體" pitchFamily="34" charset="-120"/>
                <a:ea typeface="微軟正黑體" pitchFamily="34" charset="-120"/>
                <a:cs typeface="+mn-cs"/>
              </a:rPr>
              <a:t>數學推理、數學概念、程序、事實以及工具的</a:t>
            </a:r>
            <a:r>
              <a:rPr kumimoji="0" lang="zh-TW" altLang="en-US" sz="2800" b="1" i="0" u="none" strike="noStrike" kern="1200" cap="none" spc="0" normalizeH="0" baseline="0" noProof="0" dirty="0" smtClean="0">
                <a:ln>
                  <a:noFill/>
                </a:ln>
                <a:solidFill>
                  <a:srgbClr val="7030A0"/>
                </a:solidFill>
                <a:effectLst/>
                <a:uLnTx/>
                <a:uFillTx/>
                <a:latin typeface="微軟正黑體" pitchFamily="34" charset="-120"/>
                <a:ea typeface="微軟正黑體" pitchFamily="34" charset="-120"/>
                <a:cs typeface="+mn-cs"/>
              </a:rPr>
              <a:t>使用，</a:t>
            </a:r>
            <a:r>
              <a:rPr kumimoji="0" lang="zh-TW" altLang="zh-TW" sz="2800" b="1" i="0" u="none" strike="noStrike" kern="1200" cap="none" spc="0" normalizeH="0" baseline="0" noProof="0" dirty="0" smtClean="0">
                <a:ln>
                  <a:noFill/>
                </a:ln>
                <a:solidFill>
                  <a:srgbClr val="7030A0"/>
                </a:solidFill>
                <a:effectLst/>
                <a:uLnTx/>
                <a:uFillTx/>
                <a:latin typeface="微軟正黑體" pitchFamily="34" charset="-120"/>
                <a:ea typeface="微軟正黑體" pitchFamily="34" charset="-120"/>
                <a:cs typeface="+mn-cs"/>
              </a:rPr>
              <a:t>來描述、解釋和預測數學現象</a:t>
            </a:r>
            <a:r>
              <a:rPr kumimoji="0" lang="zh-TW" altLang="zh-TW" sz="2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。數學素養輔助個體辨識數學在世界中所扮演的角色，並且能做出具建設性、投入性及反思能力公民所需具備的周延根據的判斷和決策。 </a:t>
            </a:r>
            <a:endParaRPr kumimoji="0" lang="zh-TW" altLang="en-US" sz="2800" b="1" i="0" u="none" strike="noStrike" kern="1200" cap="none" spc="0" normalizeH="0" baseline="0" noProof="0" dirty="0" smtClean="0">
              <a:ln>
                <a:noFill/>
              </a:ln>
              <a:solidFill>
                <a:schemeClr val="tx1"/>
              </a:solidFill>
              <a:effectLst/>
              <a:uLnTx/>
              <a:uFillTx/>
              <a:latin typeface="Times New Roman" pitchFamily="18" charset="0"/>
              <a:ea typeface="微軟正黑體" pitchFamily="34" charset="-120"/>
              <a:cs typeface="+mn-cs"/>
            </a:endParaRPr>
          </a:p>
          <a:p>
            <a:pPr marL="342900" marR="0" lvl="0" indent="-342900" algn="l" defTabSz="914400" rtl="0" eaLnBrk="0" fontAlgn="base" latinLnBrk="0" hangingPunct="0">
              <a:lnSpc>
                <a:spcPts val="3600"/>
              </a:lnSpc>
              <a:spcBef>
                <a:spcPts val="600"/>
              </a:spcBef>
              <a:spcAft>
                <a:spcPct val="0"/>
              </a:spcAft>
              <a:buClrTx/>
              <a:buSzTx/>
              <a:buFont typeface="Wingdings" pitchFamily="2" charset="2"/>
              <a:buNone/>
              <a:tabLst/>
              <a:defRPr/>
            </a:pPr>
            <a:endParaRPr kumimoji="0" lang="en-US" altLang="zh-TW" sz="2800" b="1" i="0" u="none" strike="noStrike" kern="1200" cap="none" spc="0" normalizeH="0" baseline="0" noProof="0" dirty="0">
              <a:ln>
                <a:noFill/>
              </a:ln>
              <a:solidFill>
                <a:schemeClr val="tx1"/>
              </a:solidFill>
              <a:effectLst/>
              <a:uLnTx/>
              <a:uFillTx/>
              <a:latin typeface="Times New Roman" pitchFamily="18" charset="0"/>
              <a:ea typeface="微軟正黑體" pitchFamily="34" charset="-120"/>
              <a:cs typeface="+mn-cs"/>
            </a:endParaRPr>
          </a:p>
        </p:txBody>
      </p:sp>
      <p:graphicFrame>
        <p:nvGraphicFramePr>
          <p:cNvPr id="12" name="表格 11"/>
          <p:cNvGraphicFramePr>
            <a:graphicFrameLocks noGrp="1"/>
          </p:cNvGraphicFramePr>
          <p:nvPr/>
        </p:nvGraphicFramePr>
        <p:xfrm>
          <a:off x="1403648" y="5445224"/>
          <a:ext cx="6768753" cy="1008112"/>
        </p:xfrm>
        <a:graphic>
          <a:graphicData uri="http://schemas.openxmlformats.org/drawingml/2006/table">
            <a:tbl>
              <a:tblPr firstRow="1" bandRow="1">
                <a:tableStyleId>{21E4AEA4-8DFA-4A89-87EB-49C32662AFE0}</a:tableStyleId>
              </a:tblPr>
              <a:tblGrid>
                <a:gridCol w="2256251"/>
                <a:gridCol w="2256251"/>
                <a:gridCol w="2256251"/>
              </a:tblGrid>
              <a:tr h="10081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lt1"/>
                          </a:solidFill>
                          <a:latin typeface="微軟正黑體" pitchFamily="34" charset="-120"/>
                          <a:ea typeface="微軟正黑體" pitchFamily="34" charset="-120"/>
                          <a:cs typeface="+mn-cs"/>
                        </a:rPr>
                        <a:t>情境脈絡</a:t>
                      </a:r>
                    </a:p>
                  </a:txBody>
                  <a:tcPr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lt1"/>
                          </a:solidFill>
                          <a:latin typeface="微軟正黑體" pitchFamily="34" charset="-120"/>
                          <a:ea typeface="微軟正黑體" pitchFamily="34" charset="-120"/>
                          <a:cs typeface="+mn-cs"/>
                        </a:rPr>
                        <a:t>數學歷程</a:t>
                      </a:r>
                    </a:p>
                  </a:txBody>
                  <a:tcPr anchor="ctr">
                    <a:solidFill>
                      <a:schemeClr val="accent3">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lt1"/>
                          </a:solidFill>
                          <a:latin typeface="微軟正黑體" pitchFamily="34" charset="-120"/>
                          <a:ea typeface="微軟正黑體" pitchFamily="34" charset="-120"/>
                          <a:cs typeface="+mn-cs"/>
                        </a:rPr>
                        <a:t>內容領域</a:t>
                      </a:r>
                    </a:p>
                  </a:txBody>
                  <a:tcPr anchor="ctr">
                    <a:solidFill>
                      <a:srgbClr val="7030A0"/>
                    </a:solidFill>
                  </a:tcPr>
                </a:tc>
              </a:tr>
            </a:tbl>
          </a:graphicData>
        </a:graphic>
      </p:graphicFrame>
      <p:sp>
        <p:nvSpPr>
          <p:cNvPr id="6" name="內容版面配置區 5"/>
          <p:cNvSpPr>
            <a:spLocks noGrp="1"/>
          </p:cNvSpPr>
          <p:nvPr>
            <p:ph idx="1"/>
          </p:nvPr>
        </p:nvSpPr>
        <p:spPr/>
        <p:txBody>
          <a:bodyP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68648"/>
            <a:ext cx="8229600" cy="1072120"/>
          </a:xfrm>
        </p:spPr>
        <p:txBody>
          <a:bodyPr>
            <a:noAutofit/>
          </a:bodyPr>
          <a:lstStyle/>
          <a:p>
            <a:r>
              <a:rPr lang="zh-TW" altLang="en-US" dirty="0" smtClean="0"/>
              <a:t>數學模式</a:t>
            </a:r>
            <a:endParaRPr lang="zh-TW" altLang="en-US" sz="2000" dirty="0"/>
          </a:p>
        </p:txBody>
      </p:sp>
      <p:sp>
        <p:nvSpPr>
          <p:cNvPr id="25" name="投影片編號版面配置區 3"/>
          <p:cNvSpPr txBox="1">
            <a:spLocks/>
          </p:cNvSpPr>
          <p:nvPr/>
        </p:nvSpPr>
        <p:spPr>
          <a:xfrm>
            <a:off x="6839272" y="6381328"/>
            <a:ext cx="2133600" cy="509141"/>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855E11C-73B3-4E3B-8D9C-F19FD152DD2E}" type="slidenum">
              <a:rPr kumimoji="0" lang="zh-TW" altLang="en-US" sz="1400" b="0" i="0" u="none" strike="noStrike" kern="1200" cap="none" spc="0" normalizeH="0" baseline="0" noProof="0" smtClean="0">
                <a:ln>
                  <a:noFill/>
                </a:ln>
                <a:solidFill>
                  <a:schemeClr val="tx1">
                    <a:tint val="75000"/>
                  </a:schemeClr>
                </a:solidFill>
                <a:effectLst/>
                <a:uLnTx/>
                <a:uFillTx/>
                <a:latin typeface="微軟正黑體" pitchFamily="34" charset="-120"/>
                <a:ea typeface="微軟正黑體" pitchFamily="34" charset="-120"/>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zh-TW" altLang="en-US" sz="1400" b="0" i="0" u="none" strike="noStrike" kern="1200" cap="none" spc="0" normalizeH="0" baseline="0" noProof="0" dirty="0">
              <a:ln>
                <a:noFill/>
              </a:ln>
              <a:solidFill>
                <a:schemeClr val="tx1">
                  <a:tint val="75000"/>
                </a:schemeClr>
              </a:solidFill>
              <a:effectLst/>
              <a:uLnTx/>
              <a:uFillTx/>
              <a:latin typeface="微軟正黑體" pitchFamily="34" charset="-120"/>
              <a:ea typeface="微軟正黑體" pitchFamily="34" charset="-120"/>
              <a:cs typeface="Times New Roman" pitchFamily="18" charset="0"/>
            </a:endParaRPr>
          </a:p>
        </p:txBody>
      </p:sp>
      <p:grpSp>
        <p:nvGrpSpPr>
          <p:cNvPr id="3" name="群組 22"/>
          <p:cNvGrpSpPr/>
          <p:nvPr/>
        </p:nvGrpSpPr>
        <p:grpSpPr>
          <a:xfrm>
            <a:off x="467544" y="1233888"/>
            <a:ext cx="8280920" cy="4211336"/>
            <a:chOff x="467544" y="1233888"/>
            <a:chExt cx="8280920" cy="4211336"/>
          </a:xfrm>
        </p:grpSpPr>
        <p:sp>
          <p:nvSpPr>
            <p:cNvPr id="83971" name="Text Box 3"/>
            <p:cNvSpPr txBox="1">
              <a:spLocks noChangeArrowheads="1"/>
            </p:cNvSpPr>
            <p:nvPr/>
          </p:nvSpPr>
          <p:spPr bwMode="auto">
            <a:xfrm>
              <a:off x="5508104" y="3251021"/>
              <a:ext cx="1834424" cy="3219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zh-TW" altLang="en-US" sz="2200" b="1" dirty="0" smtClean="0">
                  <a:solidFill>
                    <a:srgbClr val="FF0000"/>
                  </a:solidFill>
                  <a:latin typeface="微軟正黑體" pitchFamily="34" charset="-120"/>
                  <a:ea typeface="微軟正黑體" pitchFamily="34" charset="-120"/>
                  <a:cs typeface="新細明體" pitchFamily="18" charset="-120"/>
                </a:rPr>
                <a:t>應用</a:t>
              </a:r>
            </a:p>
          </p:txBody>
        </p:sp>
        <p:sp>
          <p:nvSpPr>
            <p:cNvPr id="83972" name="Text Box 4"/>
            <p:cNvSpPr txBox="1">
              <a:spLocks noChangeArrowheads="1"/>
            </p:cNvSpPr>
            <p:nvPr/>
          </p:nvSpPr>
          <p:spPr bwMode="auto">
            <a:xfrm>
              <a:off x="1646533" y="3251021"/>
              <a:ext cx="1456044" cy="3219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0000FF"/>
                  </a:solidFill>
                  <a:effectLst/>
                  <a:latin typeface="微軟正黑體" pitchFamily="34" charset="-120"/>
                  <a:ea typeface="微軟正黑體" pitchFamily="34" charset="-120"/>
                  <a:cs typeface="新細明體" pitchFamily="18" charset="-120"/>
                </a:rPr>
                <a:t>驗證結果</a:t>
              </a:r>
              <a:endParaRPr kumimoji="1" lang="zh-TW" sz="2200" b="1" i="0" u="none" strike="noStrike" cap="none" normalizeH="0" baseline="0" dirty="0" smtClean="0">
                <a:ln>
                  <a:noFill/>
                </a:ln>
                <a:solidFill>
                  <a:srgbClr val="0000FF"/>
                </a:solidFill>
                <a:effectLst/>
                <a:latin typeface="微軟正黑體" pitchFamily="34" charset="-120"/>
                <a:ea typeface="微軟正黑體" pitchFamily="34" charset="-120"/>
                <a:cs typeface="新細明體" pitchFamily="18" charset="-120"/>
              </a:endParaRPr>
            </a:p>
          </p:txBody>
        </p:sp>
        <p:cxnSp>
          <p:nvCxnSpPr>
            <p:cNvPr id="83987" name="AutoShape 19"/>
            <p:cNvCxnSpPr>
              <a:cxnSpLocks noChangeShapeType="1"/>
            </p:cNvCxnSpPr>
            <p:nvPr/>
          </p:nvCxnSpPr>
          <p:spPr bwMode="auto">
            <a:xfrm>
              <a:off x="1907704" y="5444601"/>
              <a:ext cx="5612066" cy="623"/>
            </a:xfrm>
            <a:prstGeom prst="straightConnector1">
              <a:avLst/>
            </a:prstGeom>
            <a:noFill/>
            <a:ln w="28575">
              <a:solidFill>
                <a:srgbClr val="000000"/>
              </a:solidFill>
              <a:round/>
              <a:headEnd/>
              <a:tailEnd/>
            </a:ln>
          </p:spPr>
        </p:cxnSp>
        <p:sp>
          <p:nvSpPr>
            <p:cNvPr id="83985" name="Text Box 17"/>
            <p:cNvSpPr txBox="1">
              <a:spLocks noChangeArrowheads="1"/>
            </p:cNvSpPr>
            <p:nvPr/>
          </p:nvSpPr>
          <p:spPr bwMode="auto">
            <a:xfrm>
              <a:off x="3779912" y="4068936"/>
              <a:ext cx="1388990" cy="5275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新細明體" pitchFamily="18" charset="-120"/>
                </a:rPr>
                <a:t>詮釋</a:t>
              </a:r>
              <a:endParaRPr kumimoji="1" lang="zh-TW" sz="2200" b="1" i="0" u="none" strike="noStrike" cap="none" normalizeH="0" baseline="0" dirty="0" smtClean="0">
                <a:ln>
                  <a:noFill/>
                </a:ln>
                <a:solidFill>
                  <a:srgbClr val="0000FF"/>
                </a:solidFill>
                <a:effectLst/>
                <a:latin typeface="微軟正黑體" pitchFamily="34" charset="-120"/>
                <a:ea typeface="微軟正黑體" pitchFamily="34" charset="-120"/>
                <a:cs typeface="新細明體" pitchFamily="18" charset="-120"/>
              </a:endParaRPr>
            </a:p>
          </p:txBody>
        </p:sp>
        <p:sp>
          <p:nvSpPr>
            <p:cNvPr id="83984" name="Text Box 16"/>
            <p:cNvSpPr txBox="1">
              <a:spLocks noChangeArrowheads="1"/>
            </p:cNvSpPr>
            <p:nvPr/>
          </p:nvSpPr>
          <p:spPr bwMode="auto">
            <a:xfrm>
              <a:off x="3766764" y="1835919"/>
              <a:ext cx="1453308" cy="44095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FF0000"/>
                  </a:solidFill>
                  <a:latin typeface="微軟正黑體" pitchFamily="34" charset="-120"/>
                  <a:ea typeface="微軟正黑體" pitchFamily="34" charset="-120"/>
                  <a:cs typeface="新細明體" pitchFamily="18" charset="-120"/>
                </a:rPr>
                <a:t>形成</a:t>
              </a:r>
              <a:endParaRPr kumimoji="1" lang="en-US" altLang="zh-TW" sz="2200" b="1" i="0" u="none" strike="noStrike" cap="none" normalizeH="0" baseline="0" dirty="0" smtClean="0">
                <a:ln>
                  <a:noFill/>
                </a:ln>
                <a:solidFill>
                  <a:srgbClr val="FF0000"/>
                </a:solidFill>
                <a:latin typeface="微軟正黑體" pitchFamily="34" charset="-120"/>
                <a:ea typeface="微軟正黑體" pitchFamily="34"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sz="24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pSp>
          <p:nvGrpSpPr>
            <p:cNvPr id="4" name="群組 29"/>
            <p:cNvGrpSpPr/>
            <p:nvPr/>
          </p:nvGrpSpPr>
          <p:grpSpPr>
            <a:xfrm>
              <a:off x="467544" y="1233888"/>
              <a:ext cx="8280920" cy="4139328"/>
              <a:chOff x="1011469" y="1233888"/>
              <a:chExt cx="7384532" cy="3169500"/>
            </a:xfrm>
          </p:grpSpPr>
          <p:cxnSp>
            <p:nvCxnSpPr>
              <p:cNvPr id="83974" name="AutoShape 6"/>
              <p:cNvCxnSpPr>
                <a:cxnSpLocks noChangeShapeType="1"/>
              </p:cNvCxnSpPr>
              <p:nvPr/>
            </p:nvCxnSpPr>
            <p:spPr bwMode="auto">
              <a:xfrm>
                <a:off x="4568885" y="1525983"/>
                <a:ext cx="34212" cy="2877405"/>
              </a:xfrm>
              <a:prstGeom prst="straightConnector1">
                <a:avLst/>
              </a:prstGeom>
              <a:noFill/>
              <a:ln w="19050">
                <a:solidFill>
                  <a:srgbClr val="000000"/>
                </a:solidFill>
                <a:prstDash val="lgDash"/>
                <a:round/>
                <a:headEnd/>
                <a:tailEnd/>
              </a:ln>
            </p:spPr>
          </p:cxnSp>
          <p:sp>
            <p:nvSpPr>
              <p:cNvPr id="83975" name="AutoShape 7"/>
              <p:cNvSpPr>
                <a:spLocks noChangeArrowheads="1"/>
              </p:cNvSpPr>
              <p:nvPr/>
            </p:nvSpPr>
            <p:spPr bwMode="auto">
              <a:xfrm>
                <a:off x="5223695" y="3460446"/>
                <a:ext cx="1878215" cy="868827"/>
              </a:xfrm>
              <a:prstGeom prst="roundRect">
                <a:avLst>
                  <a:gd name="adj" fmla="val 16667"/>
                </a:avLst>
              </a:prstGeom>
              <a:gradFill rotWithShape="1">
                <a:gsLst>
                  <a:gs pos="0">
                    <a:srgbClr val="548DD4"/>
                  </a:gs>
                  <a:gs pos="50000">
                    <a:srgbClr val="548DD4">
                      <a:gamma/>
                      <a:shade val="46275"/>
                      <a:invGamma/>
                    </a:srgbClr>
                  </a:gs>
                  <a:gs pos="100000">
                    <a:srgbClr val="548DD4"/>
                  </a:gs>
                </a:gsLst>
                <a:lin ang="5400000" scaled="1"/>
              </a:gra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FFFFFF"/>
                    </a:solidFill>
                    <a:effectLst/>
                    <a:latin typeface="微軟正黑體" pitchFamily="34" charset="-120"/>
                    <a:ea typeface="微軟正黑體" pitchFamily="34" charset="-120"/>
                    <a:cs typeface="新細明體" pitchFamily="18" charset="-120"/>
                  </a:rPr>
                  <a:t>數學結果</a:t>
                </a:r>
                <a:endParaRPr kumimoji="1" lang="zh-TW" sz="24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
            <p:nvSpPr>
              <p:cNvPr id="83977" name="AutoShape 9">
                <a:hlinkClick r:id="rId2" action="ppaction://hlinksldjump"/>
              </p:cNvPr>
              <p:cNvSpPr>
                <a:spLocks noChangeArrowheads="1"/>
              </p:cNvSpPr>
              <p:nvPr/>
            </p:nvSpPr>
            <p:spPr bwMode="auto">
              <a:xfrm>
                <a:off x="2089231" y="1638712"/>
                <a:ext cx="1878215" cy="868827"/>
              </a:xfrm>
              <a:prstGeom prst="roundRect">
                <a:avLst>
                  <a:gd name="adj" fmla="val 16667"/>
                </a:avLst>
              </a:prstGeom>
              <a:gradFill rotWithShape="1">
                <a:gsLst>
                  <a:gs pos="0">
                    <a:srgbClr val="548DD4"/>
                  </a:gs>
                  <a:gs pos="50000">
                    <a:srgbClr val="548DD4">
                      <a:gamma/>
                      <a:shade val="46275"/>
                      <a:invGamma/>
                    </a:srgbClr>
                  </a:gs>
                  <a:gs pos="100000">
                    <a:srgbClr val="548DD4"/>
                  </a:gs>
                </a:gsLst>
                <a:lin ang="5400000" scaled="1"/>
              </a:gra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FFFFFF"/>
                    </a:solidFill>
                    <a:effectLst/>
                    <a:latin typeface="微軟正黑體" pitchFamily="34" charset="-120"/>
                    <a:ea typeface="微軟正黑體" pitchFamily="34" charset="-120"/>
                    <a:cs typeface="新細明體" pitchFamily="18" charset="-120"/>
                  </a:rPr>
                  <a:t>情境脈絡</a:t>
                </a:r>
                <a:r>
                  <a:rPr kumimoji="1" lang="en-US" altLang="zh-TW" sz="2400" b="0" i="0" u="none" strike="noStrike" cap="none" normalizeH="0" baseline="0" dirty="0" smtClean="0">
                    <a:ln>
                      <a:noFill/>
                    </a:ln>
                    <a:solidFill>
                      <a:srgbClr val="FFFFFF"/>
                    </a:solidFill>
                    <a:effectLst/>
                    <a:latin typeface="微軟正黑體" pitchFamily="34" charset="-120"/>
                    <a:ea typeface="微軟正黑體" pitchFamily="34" charset="-120"/>
                    <a:cs typeface="新細明體" pitchFamily="18" charset="-120"/>
                  </a:rPr>
                  <a:t/>
                </a:r>
                <a:br>
                  <a:rPr kumimoji="1" lang="en-US" altLang="zh-TW" sz="2400" b="0" i="0" u="none" strike="noStrike" cap="none" normalizeH="0" baseline="0" dirty="0" smtClean="0">
                    <a:ln>
                      <a:noFill/>
                    </a:ln>
                    <a:solidFill>
                      <a:srgbClr val="FFFFFF"/>
                    </a:solidFill>
                    <a:effectLst/>
                    <a:latin typeface="微軟正黑體" pitchFamily="34" charset="-120"/>
                    <a:ea typeface="微軟正黑體" pitchFamily="34" charset="-120"/>
                    <a:cs typeface="新細明體" pitchFamily="18" charset="-120"/>
                  </a:rPr>
                </a:br>
                <a:r>
                  <a:rPr kumimoji="1" lang="zh-TW" altLang="en-US" sz="2400" b="0" i="0" u="none" strike="noStrike" cap="none" normalizeH="0" baseline="0" dirty="0" smtClean="0">
                    <a:ln>
                      <a:noFill/>
                    </a:ln>
                    <a:solidFill>
                      <a:srgbClr val="FFFFFF"/>
                    </a:solidFill>
                    <a:effectLst/>
                    <a:latin typeface="微軟正黑體" pitchFamily="34" charset="-120"/>
                    <a:ea typeface="微軟正黑體" pitchFamily="34" charset="-120"/>
                    <a:cs typeface="新細明體" pitchFamily="18" charset="-120"/>
                  </a:rPr>
                  <a:t>問題</a:t>
                </a:r>
                <a:endParaRPr kumimoji="1" lang="zh-TW" sz="24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
            <p:nvSpPr>
              <p:cNvPr id="83978" name="AutoShape 10">
                <a:hlinkClick r:id="rId3" action="ppaction://hlinksldjump"/>
              </p:cNvPr>
              <p:cNvSpPr>
                <a:spLocks noChangeArrowheads="1"/>
              </p:cNvSpPr>
              <p:nvPr/>
            </p:nvSpPr>
            <p:spPr bwMode="auto">
              <a:xfrm>
                <a:off x="5223695" y="1638712"/>
                <a:ext cx="1878215" cy="868827"/>
              </a:xfrm>
              <a:prstGeom prst="roundRect">
                <a:avLst>
                  <a:gd name="adj" fmla="val 16667"/>
                </a:avLst>
              </a:prstGeom>
              <a:gradFill rotWithShape="1">
                <a:gsLst>
                  <a:gs pos="0">
                    <a:srgbClr val="548DD4"/>
                  </a:gs>
                  <a:gs pos="50000">
                    <a:srgbClr val="548DD4">
                      <a:gamma/>
                      <a:shade val="46275"/>
                      <a:invGamma/>
                    </a:srgbClr>
                  </a:gs>
                  <a:gs pos="100000">
                    <a:srgbClr val="548DD4"/>
                  </a:gs>
                </a:gsLst>
                <a:lin ang="5400000" scaled="1"/>
              </a:gra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FFFFFF"/>
                    </a:solidFill>
                    <a:effectLst/>
                    <a:latin typeface="微軟正黑體" pitchFamily="34" charset="-120"/>
                    <a:ea typeface="微軟正黑體" pitchFamily="34" charset="-120"/>
                    <a:cs typeface="新細明體" pitchFamily="18" charset="-120"/>
                  </a:rPr>
                  <a:t>數學問題</a:t>
                </a:r>
                <a:endParaRPr kumimoji="1" lang="zh-TW" sz="24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
            <p:nvSpPr>
              <p:cNvPr id="83979" name="AutoShape 11"/>
              <p:cNvSpPr>
                <a:spLocks noChangeArrowheads="1"/>
              </p:cNvSpPr>
              <p:nvPr/>
            </p:nvSpPr>
            <p:spPr bwMode="auto">
              <a:xfrm>
                <a:off x="2089231" y="3460446"/>
                <a:ext cx="1878215" cy="868827"/>
              </a:xfrm>
              <a:prstGeom prst="roundRect">
                <a:avLst>
                  <a:gd name="adj" fmla="val 16667"/>
                </a:avLst>
              </a:prstGeom>
              <a:gradFill rotWithShape="1">
                <a:gsLst>
                  <a:gs pos="0">
                    <a:srgbClr val="4F81BD"/>
                  </a:gs>
                  <a:gs pos="50000">
                    <a:srgbClr val="4F81BD">
                      <a:gamma/>
                      <a:shade val="46275"/>
                      <a:invGamma/>
                    </a:srgbClr>
                  </a:gs>
                  <a:gs pos="100000">
                    <a:srgbClr val="4F81BD"/>
                  </a:gs>
                </a:gsLst>
                <a:lin ang="5400000" scaled="1"/>
              </a:gra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ctr" anchorCtr="0" compatLnSpc="1">
                <a:prstTxWarp prst="textNoShape">
                  <a:avLst/>
                </a:prstTxWarp>
              </a:bodyPr>
              <a:lstStyle/>
              <a:p>
                <a:pPr lvl="0" algn="ctr"/>
                <a:r>
                  <a:rPr lang="zh-TW" altLang="en-US" sz="2400" dirty="0" smtClean="0">
                    <a:solidFill>
                      <a:srgbClr val="FFFFFF"/>
                    </a:solidFill>
                    <a:latin typeface="微軟正黑體" pitchFamily="34" charset="-120"/>
                    <a:ea typeface="微軟正黑體" pitchFamily="34" charset="-120"/>
                    <a:cs typeface="新細明體" pitchFamily="18" charset="-120"/>
                  </a:rPr>
                  <a:t>情境脈絡</a:t>
                </a:r>
                <a:r>
                  <a:rPr lang="en-US" altLang="zh-TW" sz="2400" dirty="0" smtClean="0">
                    <a:solidFill>
                      <a:srgbClr val="FFFFFF"/>
                    </a:solidFill>
                    <a:latin typeface="微軟正黑體" pitchFamily="34" charset="-120"/>
                    <a:ea typeface="微軟正黑體" pitchFamily="34" charset="-120"/>
                    <a:cs typeface="新細明體" pitchFamily="18" charset="-120"/>
                  </a:rPr>
                  <a:t/>
                </a:r>
                <a:br>
                  <a:rPr lang="en-US" altLang="zh-TW" sz="2400" dirty="0" smtClean="0">
                    <a:solidFill>
                      <a:srgbClr val="FFFFFF"/>
                    </a:solidFill>
                    <a:latin typeface="微軟正黑體" pitchFamily="34" charset="-120"/>
                    <a:ea typeface="微軟正黑體" pitchFamily="34" charset="-120"/>
                    <a:cs typeface="新細明體" pitchFamily="18" charset="-120"/>
                  </a:rPr>
                </a:br>
                <a:r>
                  <a:rPr lang="zh-TW" altLang="en-US" sz="2400" dirty="0" smtClean="0">
                    <a:solidFill>
                      <a:srgbClr val="FFFFFF"/>
                    </a:solidFill>
                    <a:latin typeface="微軟正黑體" pitchFamily="34" charset="-120"/>
                    <a:ea typeface="微軟正黑體" pitchFamily="34" charset="-120"/>
                    <a:cs typeface="新細明體" pitchFamily="18" charset="-120"/>
                  </a:rPr>
                  <a:t>結果</a:t>
                </a:r>
                <a:endParaRPr kumimoji="1" lang="zh-TW" sz="24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
            <p:nvSpPr>
              <p:cNvPr id="83980" name="AutoShape 12"/>
              <p:cNvSpPr>
                <a:spLocks noChangeArrowheads="1"/>
              </p:cNvSpPr>
              <p:nvPr/>
            </p:nvSpPr>
            <p:spPr bwMode="auto">
              <a:xfrm>
                <a:off x="4265086" y="1975032"/>
                <a:ext cx="677389" cy="177502"/>
              </a:xfrm>
              <a:prstGeom prst="rightArrow">
                <a:avLst>
                  <a:gd name="adj1" fmla="val 50000"/>
                  <a:gd name="adj2" fmla="val 86842"/>
                </a:avLst>
              </a:prstGeom>
              <a:gradFill rotWithShape="1">
                <a:gsLst>
                  <a:gs pos="0">
                    <a:srgbClr val="000000"/>
                  </a:gs>
                  <a:gs pos="100000">
                    <a:srgbClr val="000000">
                      <a:gamma/>
                      <a:tint val="0"/>
                      <a:invGamma/>
                    </a:srgbClr>
                  </a:gs>
                </a:gsLst>
                <a:lin ang="2700000" scaled="1"/>
              </a:gradFill>
              <a:ln w="19050">
                <a:solidFill>
                  <a:srgbClr val="F2F2F2"/>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zh-TW" altLang="en-US" sz="2400"/>
              </a:p>
            </p:txBody>
          </p:sp>
          <p:sp>
            <p:nvSpPr>
              <p:cNvPr id="83981" name="AutoShape 13"/>
              <p:cNvSpPr>
                <a:spLocks noChangeArrowheads="1"/>
              </p:cNvSpPr>
              <p:nvPr/>
            </p:nvSpPr>
            <p:spPr bwMode="auto">
              <a:xfrm>
                <a:off x="5598653" y="2713068"/>
                <a:ext cx="236060" cy="532507"/>
              </a:xfrm>
              <a:prstGeom prst="downArrow">
                <a:avLst>
                  <a:gd name="adj1" fmla="val 50000"/>
                  <a:gd name="adj2" fmla="val 61957"/>
                </a:avLst>
              </a:prstGeom>
              <a:gradFill rotWithShape="1">
                <a:gsLst>
                  <a:gs pos="0">
                    <a:srgbClr val="000000"/>
                  </a:gs>
                  <a:gs pos="100000">
                    <a:srgbClr val="000000">
                      <a:gamma/>
                      <a:tint val="0"/>
                      <a:invGamma/>
                    </a:srgbClr>
                  </a:gs>
                </a:gsLst>
                <a:lin ang="2700000" scaled="1"/>
              </a:gradFill>
              <a:ln w="19050">
                <a:solidFill>
                  <a:srgbClr val="F2F2F2"/>
                </a:solidFill>
                <a:miter lim="800000"/>
                <a:headEnd/>
                <a:tailEnd/>
              </a:ln>
              <a:effectLst>
                <a:outerShdw dist="28398" dir="3806097" algn="ctr" rotWithShape="0">
                  <a:srgbClr val="7F7F7F">
                    <a:alpha val="50000"/>
                  </a:srgbClr>
                </a:outerShdw>
              </a:effectLst>
            </p:spPr>
            <p:txBody>
              <a:bodyPr vert="eaVert" wrap="square" lIns="91440" tIns="45720" rIns="91440" bIns="45720" numCol="1" anchor="t" anchorCtr="0" compatLnSpc="1">
                <a:prstTxWarp prst="textNoShape">
                  <a:avLst/>
                </a:prstTxWarp>
              </a:bodyPr>
              <a:lstStyle/>
              <a:p>
                <a:endParaRPr lang="zh-TW" altLang="en-US" sz="2400"/>
              </a:p>
            </p:txBody>
          </p:sp>
          <p:sp>
            <p:nvSpPr>
              <p:cNvPr id="83982" name="AutoShape 14"/>
              <p:cNvSpPr>
                <a:spLocks noChangeArrowheads="1"/>
              </p:cNvSpPr>
              <p:nvPr/>
            </p:nvSpPr>
            <p:spPr bwMode="auto">
              <a:xfrm flipH="1">
                <a:off x="4265086" y="3815450"/>
                <a:ext cx="677389" cy="177502"/>
              </a:xfrm>
              <a:prstGeom prst="rightArrow">
                <a:avLst>
                  <a:gd name="adj1" fmla="val 50000"/>
                  <a:gd name="adj2" fmla="val 86842"/>
                </a:avLst>
              </a:prstGeom>
              <a:gradFill rotWithShape="1">
                <a:gsLst>
                  <a:gs pos="0">
                    <a:srgbClr val="000000"/>
                  </a:gs>
                  <a:gs pos="100000">
                    <a:srgbClr val="000000">
                      <a:gamma/>
                      <a:tint val="0"/>
                      <a:invGamma/>
                    </a:srgbClr>
                  </a:gs>
                </a:gsLst>
                <a:lin ang="2700000" scaled="1"/>
              </a:gradFill>
              <a:ln w="19050">
                <a:solidFill>
                  <a:srgbClr val="F2F2F2"/>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zh-TW" altLang="en-US" sz="2400"/>
              </a:p>
            </p:txBody>
          </p:sp>
          <p:sp>
            <p:nvSpPr>
              <p:cNvPr id="83983" name="AutoShape 15"/>
              <p:cNvSpPr>
                <a:spLocks noChangeArrowheads="1"/>
              </p:cNvSpPr>
              <p:nvPr/>
            </p:nvSpPr>
            <p:spPr bwMode="auto">
              <a:xfrm rot="10800000">
                <a:off x="3333847" y="2713068"/>
                <a:ext cx="236060" cy="532507"/>
              </a:xfrm>
              <a:prstGeom prst="downArrow">
                <a:avLst>
                  <a:gd name="adj1" fmla="val 50000"/>
                  <a:gd name="adj2" fmla="val 61957"/>
                </a:avLst>
              </a:prstGeom>
              <a:gradFill rotWithShape="1">
                <a:gsLst>
                  <a:gs pos="0">
                    <a:srgbClr val="000000"/>
                  </a:gs>
                  <a:gs pos="100000">
                    <a:srgbClr val="000000">
                      <a:gamma/>
                      <a:tint val="0"/>
                      <a:invGamma/>
                    </a:srgbClr>
                  </a:gs>
                </a:gsLst>
                <a:lin ang="2700000" scaled="1"/>
              </a:gradFill>
              <a:ln w="19050">
                <a:solidFill>
                  <a:srgbClr val="F2F2F2"/>
                </a:solidFill>
                <a:miter lim="800000"/>
                <a:headEnd/>
                <a:tailEnd/>
              </a:ln>
              <a:effectLst>
                <a:outerShdw dist="28398" dir="3806097" algn="ctr" rotWithShape="0">
                  <a:srgbClr val="7F7F7F">
                    <a:alpha val="50000"/>
                  </a:srgbClr>
                </a:outerShdw>
              </a:effectLst>
            </p:spPr>
            <p:txBody>
              <a:bodyPr vert="eaVert" wrap="square" lIns="91440" tIns="45720" rIns="91440" bIns="45720" numCol="1" anchor="t" anchorCtr="0" compatLnSpc="1">
                <a:prstTxWarp prst="textNoShape">
                  <a:avLst/>
                </a:prstTxWarp>
              </a:bodyPr>
              <a:lstStyle/>
              <a:p>
                <a:endParaRPr lang="zh-TW" altLang="en-US" sz="2400"/>
              </a:p>
            </p:txBody>
          </p:sp>
          <p:cxnSp>
            <p:nvCxnSpPr>
              <p:cNvPr id="83986" name="AutoShape 18"/>
              <p:cNvCxnSpPr>
                <a:cxnSpLocks noChangeShapeType="1"/>
              </p:cNvCxnSpPr>
              <p:nvPr/>
            </p:nvCxnSpPr>
            <p:spPr bwMode="auto">
              <a:xfrm>
                <a:off x="1998912" y="1268760"/>
                <a:ext cx="5612066" cy="623"/>
              </a:xfrm>
              <a:prstGeom prst="straightConnector1">
                <a:avLst/>
              </a:prstGeom>
              <a:noFill/>
              <a:ln w="28575">
                <a:solidFill>
                  <a:srgbClr val="000000"/>
                </a:solidFill>
                <a:round/>
                <a:headEnd/>
                <a:tailEnd/>
              </a:ln>
            </p:spPr>
          </p:cxnSp>
          <p:sp>
            <p:nvSpPr>
              <p:cNvPr id="83988" name="Text Box 20"/>
              <p:cNvSpPr txBox="1">
                <a:spLocks noChangeArrowheads="1"/>
              </p:cNvSpPr>
              <p:nvPr/>
            </p:nvSpPr>
            <p:spPr bwMode="auto">
              <a:xfrm>
                <a:off x="1011469" y="1233888"/>
                <a:ext cx="968243" cy="682944"/>
              </a:xfrm>
              <a:prstGeom prst="rect">
                <a:avLst/>
              </a:prstGeom>
              <a:ln>
                <a:headEnd/>
                <a:tailEnd/>
              </a:ln>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FF"/>
                    </a:solidFill>
                    <a:effectLst/>
                    <a:latin typeface="微軟正黑體" pitchFamily="34" charset="-120"/>
                    <a:ea typeface="微軟正黑體" pitchFamily="34" charset="-120"/>
                    <a:cs typeface="新細明體" pitchFamily="18" charset="-120"/>
                  </a:rPr>
                  <a:t>真實</a:t>
                </a:r>
                <a:endParaRPr kumimoji="1" lang="en-US" altLang="zh-TW" sz="2400" b="1" i="0" u="none" strike="noStrike" cap="none" normalizeH="0" baseline="0" dirty="0" smtClean="0">
                  <a:ln>
                    <a:noFill/>
                  </a:ln>
                  <a:solidFill>
                    <a:srgbClr val="0000FF"/>
                  </a:solidFill>
                  <a:effectLst/>
                  <a:latin typeface="微軟正黑體" pitchFamily="34" charset="-120"/>
                  <a:ea typeface="微軟正黑體" pitchFamily="34" charset="-120"/>
                  <a:cs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FF"/>
                    </a:solidFill>
                    <a:effectLst/>
                    <a:latin typeface="微軟正黑體" pitchFamily="34" charset="-120"/>
                    <a:ea typeface="微軟正黑體" pitchFamily="34" charset="-120"/>
                    <a:cs typeface="新細明體" pitchFamily="18" charset="-120"/>
                  </a:rPr>
                  <a:t>世界</a:t>
                </a:r>
                <a:endParaRPr kumimoji="1" lang="zh-TW" sz="2400" b="1" i="0" u="none" strike="noStrike" cap="none" normalizeH="0" baseline="0" dirty="0" smtClean="0">
                  <a:ln>
                    <a:noFill/>
                  </a:ln>
                  <a:solidFill>
                    <a:srgbClr val="0000FF"/>
                  </a:solidFill>
                  <a:effectLst/>
                  <a:latin typeface="微軟正黑體" pitchFamily="34" charset="-120"/>
                  <a:ea typeface="微軟正黑體" pitchFamily="34" charset="-120"/>
                  <a:cs typeface="新細明體" pitchFamily="18" charset="-120"/>
                </a:endParaRPr>
              </a:p>
            </p:txBody>
          </p:sp>
          <p:sp>
            <p:nvSpPr>
              <p:cNvPr id="28" name="Text Box 20"/>
              <p:cNvSpPr txBox="1">
                <a:spLocks noChangeArrowheads="1"/>
              </p:cNvSpPr>
              <p:nvPr/>
            </p:nvSpPr>
            <p:spPr bwMode="auto">
              <a:xfrm>
                <a:off x="7380312" y="1268761"/>
                <a:ext cx="1015689" cy="720079"/>
              </a:xfrm>
              <a:prstGeom prst="rect">
                <a:avLst/>
              </a:prstGeom>
              <a:ln>
                <a:headEnd/>
                <a:tailEnd/>
              </a:ln>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lvl="0" algn="ctr"/>
                <a:r>
                  <a:rPr lang="zh-TW" altLang="en-US" sz="2400" b="1" dirty="0" smtClean="0">
                    <a:solidFill>
                      <a:srgbClr val="0000FF"/>
                    </a:solidFill>
                    <a:latin typeface="微軟正黑體" pitchFamily="34" charset="-120"/>
                    <a:ea typeface="微軟正黑體" pitchFamily="34" charset="-120"/>
                    <a:cs typeface="新細明體" pitchFamily="18" charset="-120"/>
                  </a:rPr>
                  <a:t>數學</a:t>
                </a:r>
                <a:endParaRPr lang="en-US" altLang="zh-TW" sz="2400" b="1" dirty="0" smtClean="0">
                  <a:solidFill>
                    <a:srgbClr val="0000FF"/>
                  </a:solidFill>
                  <a:latin typeface="微軟正黑體" pitchFamily="34" charset="-120"/>
                  <a:ea typeface="微軟正黑體" pitchFamily="34" charset="-120"/>
                  <a:cs typeface="新細明體" pitchFamily="18" charset="-120"/>
                </a:endParaRPr>
              </a:p>
              <a:p>
                <a:pPr lvl="0" algn="ctr"/>
                <a:r>
                  <a:rPr lang="zh-TW" altLang="en-US" sz="2400" b="1" dirty="0" smtClean="0">
                    <a:solidFill>
                      <a:srgbClr val="0000FF"/>
                    </a:solidFill>
                    <a:latin typeface="微軟正黑體" pitchFamily="34" charset="-120"/>
                    <a:ea typeface="微軟正黑體" pitchFamily="34" charset="-120"/>
                    <a:cs typeface="新細明體" pitchFamily="18" charset="-120"/>
                  </a:rPr>
                  <a:t>世界</a:t>
                </a:r>
                <a:endParaRPr lang="zh-TW" altLang="zh-TW" sz="2400" b="1" dirty="0" smtClean="0">
                  <a:solidFill>
                    <a:srgbClr val="0000FF"/>
                  </a:solidFill>
                  <a:latin typeface="微軟正黑體" pitchFamily="34" charset="-120"/>
                  <a:ea typeface="微軟正黑體" pitchFamily="34" charset="-120"/>
                  <a:cs typeface="新細明體" pitchFamily="18" charset="-120"/>
                </a:endParaRPr>
              </a:p>
            </p:txBody>
          </p:sp>
        </p:grpSp>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152400"/>
            <a:ext cx="6870700" cy="1188368"/>
          </a:xfrm>
        </p:spPr>
        <p:txBody>
          <a:bodyPr/>
          <a:lstStyle/>
          <a:p>
            <a:r>
              <a:rPr lang="zh-TW" altLang="en-US" dirty="0" smtClean="0">
                <a:solidFill>
                  <a:schemeClr val="accent2">
                    <a:lumMod val="75000"/>
                  </a:schemeClr>
                </a:solidFill>
                <a:effectLst/>
              </a:rPr>
              <a:t>情境脈絡</a:t>
            </a:r>
            <a:endParaRPr lang="zh-TW" altLang="en-US" dirty="0">
              <a:solidFill>
                <a:schemeClr val="accent2">
                  <a:lumMod val="75000"/>
                </a:schemeClr>
              </a:solidFill>
              <a:effectLst/>
            </a:endParaRPr>
          </a:p>
        </p:txBody>
      </p:sp>
      <p:graphicFrame>
        <p:nvGraphicFramePr>
          <p:cNvPr id="5" name="內容版面配置區 4"/>
          <p:cNvGraphicFramePr>
            <a:graphicFrameLocks noGrp="1"/>
          </p:cNvGraphicFramePr>
          <p:nvPr>
            <p:ph idx="1"/>
          </p:nvPr>
        </p:nvGraphicFramePr>
        <p:xfrm>
          <a:off x="468312" y="1557338"/>
          <a:ext cx="7992119" cy="4053840"/>
        </p:xfrm>
        <a:graphic>
          <a:graphicData uri="http://schemas.openxmlformats.org/drawingml/2006/table">
            <a:tbl>
              <a:tblPr firstRow="1" bandRow="1">
                <a:tableStyleId>{0505E3EF-67EA-436B-97B2-0124C06EBD24}</a:tableStyleId>
              </a:tblPr>
              <a:tblGrid>
                <a:gridCol w="791320"/>
                <a:gridCol w="7200799"/>
              </a:tblGrid>
              <a:tr h="370840">
                <a:tc>
                  <a:txBody>
                    <a:bodyPr/>
                    <a:lstStyle/>
                    <a:p>
                      <a:r>
                        <a:rPr lang="zh-TW" altLang="zh-TW" sz="2200" b="1" dirty="0" smtClean="0">
                          <a:solidFill>
                            <a:schemeClr val="accent2">
                              <a:lumMod val="75000"/>
                            </a:schemeClr>
                          </a:solidFill>
                          <a:latin typeface="微軟正黑體" pitchFamily="34" charset="-120"/>
                          <a:ea typeface="微軟正黑體" pitchFamily="34" charset="-120"/>
                        </a:rPr>
                        <a:t>個人</a:t>
                      </a:r>
                      <a:endParaRPr lang="zh-TW" altLang="en-US" sz="2200" b="1" dirty="0">
                        <a:solidFill>
                          <a:schemeClr val="accent2">
                            <a:lumMod val="75000"/>
                          </a:schemeClr>
                        </a:solidFill>
                        <a:latin typeface="微軟正黑體" pitchFamily="34" charset="-120"/>
                        <a:ea typeface="微軟正黑體" pitchFamily="34" charset="-120"/>
                      </a:endParaRPr>
                    </a:p>
                  </a:txBody>
                  <a:tcPr anchor="ctr"/>
                </a:tc>
                <a:tc>
                  <a:txBody>
                    <a:bodyPr/>
                    <a:lstStyle/>
                    <a:p>
                      <a:r>
                        <a:rPr lang="zh-TW" altLang="en-US" sz="2200" b="1" dirty="0" smtClean="0">
                          <a:latin typeface="微軟正黑體" pitchFamily="34" charset="-120"/>
                          <a:ea typeface="微軟正黑體" pitchFamily="34" charset="-120"/>
                        </a:rPr>
                        <a:t>與</a:t>
                      </a:r>
                      <a:r>
                        <a:rPr lang="zh-TW" altLang="zh-TW" sz="2200" b="1" dirty="0" smtClean="0">
                          <a:latin typeface="微軟正黑體" pitchFamily="34" charset="-120"/>
                          <a:ea typeface="微軟正黑體" pitchFamily="34" charset="-120"/>
                        </a:rPr>
                        <a:t>自我、家庭或同儕團體</a:t>
                      </a:r>
                      <a:r>
                        <a:rPr lang="zh-TW" altLang="en-US" sz="2200" b="1" dirty="0" smtClean="0">
                          <a:latin typeface="微軟正黑體" pitchFamily="34" charset="-120"/>
                          <a:ea typeface="微軟正黑體" pitchFamily="34" charset="-120"/>
                        </a:rPr>
                        <a:t>相關的議題</a:t>
                      </a:r>
                      <a:r>
                        <a:rPr lang="zh-TW" altLang="en-US" sz="2200" b="0" dirty="0" smtClean="0">
                          <a:latin typeface="微軟正黑體" pitchFamily="34" charset="-120"/>
                          <a:ea typeface="微軟正黑體" pitchFamily="34" charset="-120"/>
                        </a:rPr>
                        <a:t>。例如：</a:t>
                      </a:r>
                      <a:r>
                        <a:rPr lang="zh-TW" altLang="zh-TW" sz="2200" b="0" kern="1200" dirty="0" smtClean="0">
                          <a:solidFill>
                            <a:schemeClr val="dk1"/>
                          </a:solidFill>
                          <a:latin typeface="微軟正黑體" pitchFamily="34" charset="-120"/>
                          <a:ea typeface="微軟正黑體" pitchFamily="34" charset="-120"/>
                          <a:cs typeface="+mn-cs"/>
                        </a:rPr>
                        <a:t>食物準備、購物、遊戲、個人健康、個人交通、運動、旅遊、個人行程安排和個人理財</a:t>
                      </a:r>
                      <a:endParaRPr lang="zh-TW" altLang="en-US" sz="2200" b="0" dirty="0">
                        <a:latin typeface="微軟正黑體" pitchFamily="34" charset="-120"/>
                        <a:ea typeface="微軟正黑體" pitchFamily="34" charset="-120"/>
                      </a:endParaRPr>
                    </a:p>
                  </a:txBody>
                  <a:tcPr/>
                </a:tc>
              </a:tr>
              <a:tr h="370840">
                <a:tc>
                  <a:txBody>
                    <a:bodyPr/>
                    <a:lstStyle/>
                    <a:p>
                      <a:r>
                        <a:rPr lang="zh-TW" altLang="zh-TW" sz="2200" b="1" dirty="0" smtClean="0">
                          <a:solidFill>
                            <a:schemeClr val="accent2">
                              <a:lumMod val="75000"/>
                            </a:schemeClr>
                          </a:solidFill>
                          <a:latin typeface="微軟正黑體" pitchFamily="34" charset="-120"/>
                          <a:ea typeface="微軟正黑體" pitchFamily="34" charset="-120"/>
                        </a:rPr>
                        <a:t>職業</a:t>
                      </a:r>
                      <a:endParaRPr lang="zh-TW" altLang="en-US" sz="2200" b="1" dirty="0">
                        <a:solidFill>
                          <a:schemeClr val="accent2">
                            <a:lumMod val="75000"/>
                          </a:schemeClr>
                        </a:solidFill>
                        <a:latin typeface="微軟正黑體" pitchFamily="34" charset="-120"/>
                        <a:ea typeface="微軟正黑體" pitchFamily="34" charset="-120"/>
                      </a:endParaRPr>
                    </a:p>
                  </a:txBody>
                  <a:tcPr anchor="ctr"/>
                </a:tc>
                <a:tc>
                  <a:txBody>
                    <a:bodyPr/>
                    <a:lstStyle/>
                    <a:p>
                      <a:r>
                        <a:rPr lang="zh-TW" altLang="zh-TW" sz="2200" b="1" dirty="0" smtClean="0">
                          <a:latin typeface="微軟正黑體" pitchFamily="34" charset="-120"/>
                          <a:ea typeface="微軟正黑體" pitchFamily="34" charset="-120"/>
                        </a:rPr>
                        <a:t>職場</a:t>
                      </a:r>
                      <a:r>
                        <a:rPr lang="zh-TW" altLang="en-US" sz="2200" b="1" dirty="0" smtClean="0">
                          <a:latin typeface="微軟正黑體" pitchFamily="34" charset="-120"/>
                          <a:ea typeface="微軟正黑體" pitchFamily="34" charset="-120"/>
                        </a:rPr>
                        <a:t>相關的議題</a:t>
                      </a:r>
                      <a:r>
                        <a:rPr lang="zh-TW" altLang="en-US" sz="2200" b="0" dirty="0" smtClean="0">
                          <a:latin typeface="微軟正黑體" pitchFamily="34" charset="-120"/>
                          <a:ea typeface="微軟正黑體" pitchFamily="34" charset="-120"/>
                        </a:rPr>
                        <a:t>。例如：</a:t>
                      </a:r>
                      <a:r>
                        <a:rPr lang="zh-TW" altLang="zh-TW" sz="2200" b="0" dirty="0" smtClean="0">
                          <a:latin typeface="微軟正黑體" pitchFamily="34" charset="-120"/>
                          <a:ea typeface="微軟正黑體" pitchFamily="34" charset="-120"/>
                        </a:rPr>
                        <a:t>建築物的測量、成本和材料訂購，工資</a:t>
                      </a:r>
                      <a:r>
                        <a:rPr lang="en-US" altLang="zh-TW" sz="2200" b="0" dirty="0" smtClean="0">
                          <a:latin typeface="微軟正黑體" pitchFamily="34" charset="-120"/>
                          <a:ea typeface="微軟正黑體" pitchFamily="34" charset="-120"/>
                        </a:rPr>
                        <a:t>/</a:t>
                      </a:r>
                      <a:r>
                        <a:rPr lang="zh-TW" altLang="zh-TW" sz="2200" b="0" dirty="0" smtClean="0">
                          <a:latin typeface="微軟正黑體" pitchFamily="34" charset="-120"/>
                          <a:ea typeface="微軟正黑體" pitchFamily="34" charset="-120"/>
                        </a:rPr>
                        <a:t>會計</a:t>
                      </a:r>
                      <a:r>
                        <a:rPr lang="zh-TW" altLang="en-US" sz="2200" b="0" dirty="0" smtClean="0">
                          <a:latin typeface="微軟正黑體" pitchFamily="34" charset="-120"/>
                          <a:ea typeface="微軟正黑體" pitchFamily="34" charset="-120"/>
                        </a:rPr>
                        <a:t>、</a:t>
                      </a:r>
                      <a:r>
                        <a:rPr lang="zh-TW" altLang="zh-TW" sz="2200" b="0" dirty="0" smtClean="0">
                          <a:latin typeface="微軟正黑體" pitchFamily="34" charset="-120"/>
                          <a:ea typeface="微軟正黑體" pitchFamily="34" charset="-120"/>
                        </a:rPr>
                        <a:t>質量控制</a:t>
                      </a:r>
                      <a:r>
                        <a:rPr lang="zh-TW" altLang="en-US" sz="2200" b="0" dirty="0" smtClean="0">
                          <a:latin typeface="微軟正黑體" pitchFamily="34" charset="-120"/>
                          <a:ea typeface="微軟正黑體" pitchFamily="34" charset="-120"/>
                        </a:rPr>
                        <a:t>、</a:t>
                      </a:r>
                      <a:r>
                        <a:rPr lang="zh-TW" altLang="zh-TW" sz="2200" b="0" dirty="0" smtClean="0">
                          <a:latin typeface="微軟正黑體" pitchFamily="34" charset="-120"/>
                          <a:ea typeface="微軟正黑體" pitchFamily="34" charset="-120"/>
                        </a:rPr>
                        <a:t>調度</a:t>
                      </a:r>
                      <a:r>
                        <a:rPr lang="en-US" altLang="zh-TW" sz="2200" b="0" dirty="0" smtClean="0">
                          <a:latin typeface="微軟正黑體" pitchFamily="34" charset="-120"/>
                          <a:ea typeface="微軟正黑體" pitchFamily="34" charset="-120"/>
                        </a:rPr>
                        <a:t>/</a:t>
                      </a:r>
                      <a:r>
                        <a:rPr lang="zh-TW" altLang="zh-TW" sz="2200" b="0" dirty="0" smtClean="0">
                          <a:latin typeface="微軟正黑體" pitchFamily="34" charset="-120"/>
                          <a:ea typeface="微軟正黑體" pitchFamily="34" charset="-120"/>
                        </a:rPr>
                        <a:t>庫存</a:t>
                      </a:r>
                      <a:r>
                        <a:rPr lang="zh-TW" altLang="en-US" sz="2200" b="0" dirty="0" smtClean="0">
                          <a:latin typeface="微軟正黑體" pitchFamily="34" charset="-120"/>
                          <a:ea typeface="微軟正黑體" pitchFamily="34" charset="-120"/>
                        </a:rPr>
                        <a:t>、</a:t>
                      </a:r>
                      <a:r>
                        <a:rPr lang="zh-TW" altLang="zh-TW" sz="2200" b="0" dirty="0" smtClean="0">
                          <a:latin typeface="微軟正黑體" pitchFamily="34" charset="-120"/>
                          <a:ea typeface="微軟正黑體" pitchFamily="34" charset="-120"/>
                        </a:rPr>
                        <a:t>設計</a:t>
                      </a:r>
                      <a:r>
                        <a:rPr lang="en-US" altLang="zh-TW" sz="2200" b="0" dirty="0" smtClean="0">
                          <a:latin typeface="微軟正黑體" pitchFamily="34" charset="-120"/>
                          <a:ea typeface="微軟正黑體" pitchFamily="34" charset="-120"/>
                        </a:rPr>
                        <a:t>/</a:t>
                      </a:r>
                      <a:r>
                        <a:rPr lang="zh-TW" altLang="zh-TW" sz="2200" b="0" dirty="0" smtClean="0">
                          <a:latin typeface="微軟正黑體" pitchFamily="34" charset="-120"/>
                          <a:ea typeface="微軟正黑體" pitchFamily="34" charset="-120"/>
                        </a:rPr>
                        <a:t>架構</a:t>
                      </a:r>
                      <a:r>
                        <a:rPr lang="zh-TW" altLang="en-US" sz="2200" b="0" dirty="0" smtClean="0">
                          <a:latin typeface="微軟正黑體" pitchFamily="34" charset="-120"/>
                          <a:ea typeface="微軟正黑體" pitchFamily="34" charset="-120"/>
                        </a:rPr>
                        <a:t>、以</a:t>
                      </a:r>
                      <a:r>
                        <a:rPr lang="zh-TW" altLang="zh-TW" sz="2200" b="0" dirty="0" smtClean="0">
                          <a:latin typeface="微軟正黑體" pitchFamily="34" charset="-120"/>
                          <a:ea typeface="微軟正黑體" pitchFamily="34" charset="-120"/>
                        </a:rPr>
                        <a:t>及與工作相關的決策</a:t>
                      </a:r>
                      <a:endParaRPr lang="zh-TW" altLang="en-US" sz="2200" b="0" dirty="0">
                        <a:latin typeface="微軟正黑體" pitchFamily="34" charset="-120"/>
                        <a:ea typeface="微軟正黑體" pitchFamily="34" charset="-120"/>
                      </a:endParaRPr>
                    </a:p>
                  </a:txBody>
                  <a:tcPr/>
                </a:tc>
              </a:tr>
              <a:tr h="370840">
                <a:tc>
                  <a:txBody>
                    <a:bodyPr/>
                    <a:lstStyle/>
                    <a:p>
                      <a:r>
                        <a:rPr lang="zh-TW" altLang="zh-TW" sz="2200" b="1" dirty="0" smtClean="0">
                          <a:solidFill>
                            <a:schemeClr val="accent2">
                              <a:lumMod val="75000"/>
                            </a:schemeClr>
                          </a:solidFill>
                          <a:latin typeface="微軟正黑體" pitchFamily="34" charset="-120"/>
                          <a:ea typeface="微軟正黑體" pitchFamily="34" charset="-120"/>
                        </a:rPr>
                        <a:t>社會</a:t>
                      </a:r>
                      <a:endParaRPr lang="zh-TW" altLang="en-US" sz="2200" b="1" dirty="0">
                        <a:solidFill>
                          <a:schemeClr val="accent2">
                            <a:lumMod val="75000"/>
                          </a:schemeClr>
                        </a:solidFill>
                        <a:latin typeface="微軟正黑體" pitchFamily="34" charset="-120"/>
                        <a:ea typeface="微軟正黑體" pitchFamily="34" charset="-120"/>
                      </a:endParaRPr>
                    </a:p>
                  </a:txBody>
                  <a:tcPr anchor="ctr"/>
                </a:tc>
                <a:tc>
                  <a:txBody>
                    <a:bodyPr/>
                    <a:lstStyle/>
                    <a:p>
                      <a:r>
                        <a:rPr lang="zh-TW" altLang="en-US" sz="2200" b="1" dirty="0" smtClean="0">
                          <a:latin typeface="微軟正黑體" pitchFamily="34" charset="-120"/>
                          <a:ea typeface="微軟正黑體" pitchFamily="34" charset="-120"/>
                        </a:rPr>
                        <a:t>與</a:t>
                      </a:r>
                      <a:r>
                        <a:rPr lang="zh-TW" altLang="zh-TW" sz="2200" b="1" dirty="0" smtClean="0">
                          <a:latin typeface="微軟正黑體" pitchFamily="34" charset="-120"/>
                          <a:ea typeface="微軟正黑體" pitchFamily="34" charset="-120"/>
                        </a:rPr>
                        <a:t>社群</a:t>
                      </a:r>
                      <a:r>
                        <a:rPr lang="zh-TW" altLang="en-US" sz="2200" b="1" dirty="0" smtClean="0">
                          <a:latin typeface="微軟正黑體" pitchFamily="34" charset="-120"/>
                          <a:ea typeface="微軟正黑體" pitchFamily="34" charset="-120"/>
                        </a:rPr>
                        <a:t>相關的議題</a:t>
                      </a:r>
                      <a:r>
                        <a:rPr lang="zh-TW" altLang="en-US" sz="2200" b="0" dirty="0" smtClean="0">
                          <a:latin typeface="微軟正黑體" pitchFamily="34" charset="-120"/>
                          <a:ea typeface="微軟正黑體" pitchFamily="34" charset="-120"/>
                        </a:rPr>
                        <a:t>。例如：</a:t>
                      </a:r>
                      <a:r>
                        <a:rPr lang="zh-TW" altLang="zh-TW" sz="2200" b="0" dirty="0" smtClean="0">
                          <a:latin typeface="微軟正黑體" pitchFamily="34" charset="-120"/>
                          <a:ea typeface="微軟正黑體" pitchFamily="34" charset="-120"/>
                        </a:rPr>
                        <a:t>投票制度、公共交通、政府、公眾政策、人口統計、廣告</a:t>
                      </a:r>
                      <a:endParaRPr lang="zh-TW" altLang="en-US" sz="2200" b="0" dirty="0">
                        <a:latin typeface="微軟正黑體" pitchFamily="34" charset="-120"/>
                        <a:ea typeface="微軟正黑體" pitchFamily="34" charset="-120"/>
                      </a:endParaRPr>
                    </a:p>
                  </a:txBody>
                  <a:tcPr/>
                </a:tc>
              </a:tr>
              <a:tr h="370840">
                <a:tc>
                  <a:txBody>
                    <a:bodyPr/>
                    <a:lstStyle/>
                    <a:p>
                      <a:r>
                        <a:rPr lang="zh-TW" altLang="zh-TW" sz="2200" b="1" dirty="0" smtClean="0">
                          <a:solidFill>
                            <a:schemeClr val="accent2">
                              <a:lumMod val="75000"/>
                            </a:schemeClr>
                          </a:solidFill>
                          <a:latin typeface="微軟正黑體" pitchFamily="34" charset="-120"/>
                          <a:ea typeface="微軟正黑體" pitchFamily="34" charset="-120"/>
                        </a:rPr>
                        <a:t>科學</a:t>
                      </a:r>
                      <a:endParaRPr lang="zh-TW" altLang="en-US" sz="2200" b="1" dirty="0">
                        <a:solidFill>
                          <a:schemeClr val="accent2">
                            <a:lumMod val="75000"/>
                          </a:schemeClr>
                        </a:solidFill>
                        <a:latin typeface="微軟正黑體" pitchFamily="34" charset="-120"/>
                        <a:ea typeface="微軟正黑體" pitchFamily="34" charset="-120"/>
                      </a:endParaRPr>
                    </a:p>
                  </a:txBody>
                  <a:tcPr anchor="ctr"/>
                </a:tc>
                <a:tc>
                  <a:txBody>
                    <a:bodyPr/>
                    <a:lstStyle/>
                    <a:p>
                      <a:r>
                        <a:rPr lang="zh-TW" altLang="en-US" sz="2200" b="1" dirty="0" smtClean="0">
                          <a:latin typeface="微軟正黑體" pitchFamily="34" charset="-120"/>
                          <a:ea typeface="微軟正黑體" pitchFamily="34" charset="-120"/>
                        </a:rPr>
                        <a:t>有關</a:t>
                      </a:r>
                      <a:r>
                        <a:rPr lang="zh-TW" altLang="zh-TW" sz="2200" b="1" dirty="0" smtClean="0">
                          <a:latin typeface="微軟正黑體" pitchFamily="34" charset="-120"/>
                          <a:ea typeface="微軟正黑體" pitchFamily="34" charset="-120"/>
                        </a:rPr>
                        <a:t>數學如何應用</a:t>
                      </a:r>
                      <a:r>
                        <a:rPr lang="zh-TW" altLang="en-US" sz="2200" b="1" dirty="0" smtClean="0">
                          <a:latin typeface="微軟正黑體" pitchFamily="34" charset="-120"/>
                          <a:ea typeface="微軟正黑體" pitchFamily="34" charset="-120"/>
                        </a:rPr>
                        <a:t>在</a:t>
                      </a:r>
                      <a:r>
                        <a:rPr lang="zh-TW" altLang="zh-TW" sz="2200" b="1" dirty="0" smtClean="0">
                          <a:latin typeface="微軟正黑體" pitchFamily="34" charset="-120"/>
                          <a:ea typeface="微軟正黑體" pitchFamily="34" charset="-120"/>
                        </a:rPr>
                        <a:t>自然界、科學與科技的議題</a:t>
                      </a:r>
                      <a:r>
                        <a:rPr lang="zh-TW" altLang="zh-TW" sz="2200" b="0" dirty="0" smtClean="0">
                          <a:latin typeface="微軟正黑體" pitchFamily="34" charset="-120"/>
                          <a:ea typeface="微軟正黑體" pitchFamily="34" charset="-120"/>
                        </a:rPr>
                        <a:t>。</a:t>
                      </a:r>
                      <a:r>
                        <a:rPr lang="zh-TW" altLang="en-US" sz="2200" b="0" dirty="0" smtClean="0">
                          <a:latin typeface="微軟正黑體" pitchFamily="34" charset="-120"/>
                          <a:ea typeface="微軟正黑體" pitchFamily="34" charset="-120"/>
                        </a:rPr>
                        <a:t>例如：</a:t>
                      </a:r>
                      <a:r>
                        <a:rPr lang="zh-TW" altLang="zh-TW" sz="2200" b="0" dirty="0" smtClean="0">
                          <a:latin typeface="微軟正黑體" pitchFamily="34" charset="-120"/>
                          <a:ea typeface="微軟正黑體" pitchFamily="34" charset="-120"/>
                        </a:rPr>
                        <a:t>天氣或氣候、生態、醫學、太空科學、遺傳學和測量等領域</a:t>
                      </a:r>
                      <a:endParaRPr lang="zh-TW" altLang="en-US" sz="2200" b="0" dirty="0">
                        <a:latin typeface="微軟正黑體" pitchFamily="34" charset="-120"/>
                        <a:ea typeface="微軟正黑體" pitchFamily="34" charset="-120"/>
                      </a:endParaRPr>
                    </a:p>
                  </a:txBody>
                  <a:tcPr/>
                </a:tc>
              </a:tr>
            </a:tbl>
          </a:graphicData>
        </a:graphic>
      </p:graphicFrame>
      <p:sp>
        <p:nvSpPr>
          <p:cNvPr id="4" name="投影片編號版面配置區 3"/>
          <p:cNvSpPr>
            <a:spLocks noGrp="1"/>
          </p:cNvSpPr>
          <p:nvPr>
            <p:ph type="sldNum" sz="quarter" idx="12"/>
          </p:nvPr>
        </p:nvSpPr>
        <p:spPr/>
        <p:txBody>
          <a:bodyPr/>
          <a:lstStyle/>
          <a:p>
            <a:pPr>
              <a:defRPr/>
            </a:pPr>
            <a:fld id="{5855E11C-73B3-4E3B-8D9C-F19FD152DD2E}" type="slidenum">
              <a:rPr lang="zh-TW" altLang="en-US" smtClean="0"/>
              <a:pPr>
                <a:defRPr/>
              </a:pPr>
              <a:t>92</a:t>
            </a:fld>
            <a:endParaRPr lang="zh-TW" altLang="en-US" dirty="0"/>
          </a:p>
        </p:txBody>
      </p:sp>
      <p:sp>
        <p:nvSpPr>
          <p:cNvPr id="6" name="文字方塊 5"/>
          <p:cNvSpPr txBox="1"/>
          <p:nvPr/>
        </p:nvSpPr>
        <p:spPr>
          <a:xfrm>
            <a:off x="1979712" y="5805264"/>
            <a:ext cx="5544616" cy="800219"/>
          </a:xfrm>
          <a:prstGeom prst="rect">
            <a:avLst/>
          </a:prstGeom>
          <a:noFill/>
        </p:spPr>
        <p:txBody>
          <a:bodyPr wrap="square" rtlCol="0">
            <a:spAutoFit/>
          </a:bodyPr>
          <a:lstStyle/>
          <a:p>
            <a:r>
              <a:rPr lang="zh-TW" altLang="en-US" sz="2800" b="1" dirty="0" smtClean="0">
                <a:solidFill>
                  <a:srgbClr val="FF0000"/>
                </a:solidFill>
                <a:latin typeface="微軟正黑體" pitchFamily="34" charset="-120"/>
                <a:ea typeface="微軟正黑體" pitchFamily="34" charset="-120"/>
              </a:rPr>
              <a:t>★</a:t>
            </a:r>
            <a:r>
              <a:rPr lang="zh-TW" altLang="zh-TW" sz="2800" b="1" dirty="0" smtClean="0">
                <a:solidFill>
                  <a:srgbClr val="0000FF"/>
                </a:solidFill>
                <a:latin typeface="微軟正黑體" pitchFamily="34" charset="-120"/>
                <a:ea typeface="微軟正黑體" pitchFamily="34" charset="-120"/>
              </a:rPr>
              <a:t>必須是</a:t>
            </a:r>
            <a:r>
              <a:rPr lang="en-US" altLang="zh-TW" sz="2800" b="1" dirty="0" smtClean="0">
                <a:solidFill>
                  <a:srgbClr val="0000FF"/>
                </a:solidFill>
                <a:latin typeface="微軟正黑體" pitchFamily="34" charset="-120"/>
                <a:ea typeface="微軟正黑體" pitchFamily="34" charset="-120"/>
              </a:rPr>
              <a:t>15</a:t>
            </a:r>
            <a:r>
              <a:rPr lang="zh-TW" altLang="zh-TW" sz="2800" b="1" dirty="0" smtClean="0">
                <a:solidFill>
                  <a:srgbClr val="0000FF"/>
                </a:solidFill>
                <a:latin typeface="微軟正黑體" pitchFamily="34" charset="-120"/>
                <a:ea typeface="微軟正黑體" pitchFamily="34" charset="-120"/>
              </a:rPr>
              <a:t>歲學生</a:t>
            </a:r>
            <a:r>
              <a:rPr lang="zh-TW" altLang="en-US" sz="2800" b="1" dirty="0" smtClean="0">
                <a:solidFill>
                  <a:srgbClr val="0000FF"/>
                </a:solidFill>
                <a:latin typeface="微軟正黑體" pitchFamily="34" charset="-120"/>
                <a:ea typeface="微軟正黑體" pitchFamily="34" charset="-120"/>
              </a:rPr>
              <a:t>會</a:t>
            </a:r>
            <a:r>
              <a:rPr lang="zh-TW" altLang="zh-TW" sz="2800" b="1" dirty="0" smtClean="0">
                <a:solidFill>
                  <a:srgbClr val="0000FF"/>
                </a:solidFill>
                <a:latin typeface="微軟正黑體" pitchFamily="34" charset="-120"/>
                <a:ea typeface="微軟正黑體" pitchFamily="34" charset="-120"/>
              </a:rPr>
              <a:t>接</a:t>
            </a:r>
            <a:r>
              <a:rPr lang="zh-TW" altLang="en-US" sz="2800" b="1" dirty="0" smtClean="0">
                <a:solidFill>
                  <a:srgbClr val="0000FF"/>
                </a:solidFill>
                <a:latin typeface="微軟正黑體" pitchFamily="34" charset="-120"/>
                <a:ea typeface="微軟正黑體" pitchFamily="34" charset="-120"/>
              </a:rPr>
              <a:t>觸到</a:t>
            </a:r>
            <a:r>
              <a:rPr lang="zh-TW" altLang="zh-TW" sz="2800" b="1" dirty="0" smtClean="0">
                <a:solidFill>
                  <a:srgbClr val="0000FF"/>
                </a:solidFill>
                <a:latin typeface="微軟正黑體" pitchFamily="34" charset="-120"/>
                <a:ea typeface="微軟正黑體" pitchFamily="34" charset="-120"/>
              </a:rPr>
              <a:t>的範圍</a:t>
            </a:r>
            <a:endParaRPr lang="zh-TW" altLang="en-US" sz="2800" b="1" dirty="0" smtClean="0">
              <a:solidFill>
                <a:srgbClr val="0000FF"/>
              </a:solidFill>
              <a:latin typeface="微軟正黑體" pitchFamily="34" charset="-120"/>
              <a:ea typeface="微軟正黑體" pitchFamily="34" charset="-120"/>
            </a:endParaRPr>
          </a:p>
          <a:p>
            <a:endParaRPr lang="zh-TW" altLang="en-US" dirty="0"/>
          </a:p>
        </p:txBody>
      </p:sp>
      <p:sp>
        <p:nvSpPr>
          <p:cNvPr id="7" name="動作按鈕: 返回 6">
            <a:hlinkClick r:id="" action="ppaction://noaction" highlightClick="1"/>
            <a:hlinkHover r:id="rId2" action="ppaction://hlinksldjump"/>
          </p:cNvPr>
          <p:cNvSpPr/>
          <p:nvPr/>
        </p:nvSpPr>
        <p:spPr>
          <a:xfrm rot="16200000">
            <a:off x="7992380" y="6389948"/>
            <a:ext cx="504056" cy="432048"/>
          </a:xfrm>
          <a:prstGeom prst="actionButtonReturn">
            <a:avLst/>
          </a:prstGeom>
          <a:noFill/>
          <a:ln w="38100">
            <a:solidFill>
              <a:schemeClr val="accent1">
                <a:shade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68648"/>
            <a:ext cx="8229600" cy="1072120"/>
          </a:xfrm>
        </p:spPr>
        <p:txBody>
          <a:bodyPr>
            <a:noAutofit/>
          </a:bodyPr>
          <a:lstStyle/>
          <a:p>
            <a:r>
              <a:rPr lang="zh-TW" altLang="en-US" dirty="0" smtClean="0">
                <a:solidFill>
                  <a:schemeClr val="accent3">
                    <a:lumMod val="75000"/>
                  </a:schemeClr>
                </a:solidFill>
                <a:effectLst/>
              </a:rPr>
              <a:t>數學歷程</a:t>
            </a:r>
            <a:endParaRPr lang="zh-TW" altLang="en-US" sz="2000" dirty="0">
              <a:solidFill>
                <a:schemeClr val="accent3">
                  <a:lumMod val="75000"/>
                </a:schemeClr>
              </a:solidFill>
              <a:effectLst/>
            </a:endParaRPr>
          </a:p>
        </p:txBody>
      </p:sp>
      <p:sp>
        <p:nvSpPr>
          <p:cNvPr id="25" name="投影片編號版面配置區 3"/>
          <p:cNvSpPr txBox="1">
            <a:spLocks/>
          </p:cNvSpPr>
          <p:nvPr/>
        </p:nvSpPr>
        <p:spPr>
          <a:xfrm>
            <a:off x="6839272" y="6381328"/>
            <a:ext cx="2133600" cy="509141"/>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855E11C-73B3-4E3B-8D9C-F19FD152DD2E}" type="slidenum">
              <a:rPr kumimoji="0" lang="zh-TW" altLang="en-US" sz="1400" b="0" i="0" u="none" strike="noStrike" kern="1200" cap="none" spc="0" normalizeH="0" baseline="0" noProof="0" smtClean="0">
                <a:ln>
                  <a:noFill/>
                </a:ln>
                <a:solidFill>
                  <a:schemeClr val="tx1">
                    <a:tint val="75000"/>
                  </a:schemeClr>
                </a:solidFill>
                <a:effectLst/>
                <a:uLnTx/>
                <a:uFillTx/>
                <a:latin typeface="微軟正黑體" pitchFamily="34" charset="-120"/>
                <a:ea typeface="微軟正黑體" pitchFamily="34" charset="-120"/>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zh-TW" altLang="en-US" sz="1400" b="0" i="0" u="none" strike="noStrike" kern="1200" cap="none" spc="0" normalizeH="0" baseline="0" noProof="0" dirty="0">
              <a:ln>
                <a:noFill/>
              </a:ln>
              <a:solidFill>
                <a:schemeClr val="tx1">
                  <a:tint val="75000"/>
                </a:schemeClr>
              </a:solidFill>
              <a:effectLst/>
              <a:uLnTx/>
              <a:uFillTx/>
              <a:latin typeface="微軟正黑體" pitchFamily="34" charset="-120"/>
              <a:ea typeface="微軟正黑體" pitchFamily="34" charset="-120"/>
              <a:cs typeface="Times New Roman" pitchFamily="18" charset="0"/>
            </a:endParaRPr>
          </a:p>
        </p:txBody>
      </p:sp>
      <p:sp>
        <p:nvSpPr>
          <p:cNvPr id="83971" name="Text Box 3"/>
          <p:cNvSpPr txBox="1">
            <a:spLocks noChangeArrowheads="1"/>
          </p:cNvSpPr>
          <p:nvPr/>
        </p:nvSpPr>
        <p:spPr bwMode="auto">
          <a:xfrm>
            <a:off x="5730026" y="2779086"/>
            <a:ext cx="1834424" cy="3219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zh-TW" altLang="en-US" sz="2200" b="1" dirty="0" smtClean="0">
                <a:solidFill>
                  <a:srgbClr val="FF0000"/>
                </a:solidFill>
                <a:latin typeface="微軟正黑體" pitchFamily="34" charset="-120"/>
                <a:ea typeface="微軟正黑體" pitchFamily="34" charset="-120"/>
                <a:cs typeface="新細明體" pitchFamily="18" charset="-120"/>
              </a:rPr>
              <a:t>應用</a:t>
            </a:r>
          </a:p>
        </p:txBody>
      </p:sp>
      <p:sp>
        <p:nvSpPr>
          <p:cNvPr id="83972" name="Text Box 4"/>
          <p:cNvSpPr txBox="1">
            <a:spLocks noChangeArrowheads="1"/>
          </p:cNvSpPr>
          <p:nvPr/>
        </p:nvSpPr>
        <p:spPr bwMode="auto">
          <a:xfrm>
            <a:off x="1646533" y="2859429"/>
            <a:ext cx="1456044" cy="3219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0000FF"/>
                </a:solidFill>
                <a:effectLst/>
                <a:latin typeface="微軟正黑體" pitchFamily="34" charset="-120"/>
                <a:ea typeface="微軟正黑體" pitchFamily="34" charset="-120"/>
                <a:cs typeface="新細明體" pitchFamily="18" charset="-120"/>
              </a:rPr>
              <a:t>驗證結果</a:t>
            </a:r>
            <a:endParaRPr kumimoji="1" lang="zh-TW" sz="2200" b="1" i="0" u="none" strike="noStrike" cap="none" normalizeH="0" baseline="0" dirty="0" smtClean="0">
              <a:ln>
                <a:noFill/>
              </a:ln>
              <a:solidFill>
                <a:srgbClr val="0000FF"/>
              </a:solidFill>
              <a:effectLst/>
              <a:latin typeface="微軟正黑體" pitchFamily="34" charset="-120"/>
              <a:ea typeface="微軟正黑體" pitchFamily="34" charset="-120"/>
              <a:cs typeface="新細明體" pitchFamily="18" charset="-120"/>
            </a:endParaRPr>
          </a:p>
        </p:txBody>
      </p:sp>
      <p:cxnSp>
        <p:nvCxnSpPr>
          <p:cNvPr id="83987" name="AutoShape 19"/>
          <p:cNvCxnSpPr>
            <a:cxnSpLocks noChangeShapeType="1"/>
          </p:cNvCxnSpPr>
          <p:nvPr/>
        </p:nvCxnSpPr>
        <p:spPr bwMode="auto">
          <a:xfrm>
            <a:off x="1934594" y="4652513"/>
            <a:ext cx="5612066" cy="623"/>
          </a:xfrm>
          <a:prstGeom prst="straightConnector1">
            <a:avLst/>
          </a:prstGeom>
          <a:noFill/>
          <a:ln w="28575">
            <a:solidFill>
              <a:srgbClr val="000000"/>
            </a:solidFill>
            <a:round/>
            <a:headEnd/>
            <a:tailEnd/>
          </a:ln>
        </p:spPr>
      </p:cxnSp>
      <p:sp>
        <p:nvSpPr>
          <p:cNvPr id="83985" name="Text Box 17"/>
          <p:cNvSpPr txBox="1">
            <a:spLocks noChangeArrowheads="1"/>
          </p:cNvSpPr>
          <p:nvPr/>
        </p:nvSpPr>
        <p:spPr bwMode="auto">
          <a:xfrm>
            <a:off x="3931181" y="4068936"/>
            <a:ext cx="1388990" cy="5275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新細明體" pitchFamily="18" charset="-120"/>
              </a:rPr>
              <a:t>詮釋</a:t>
            </a:r>
            <a:endParaRPr kumimoji="1" lang="zh-TW" sz="2200" b="1" i="0" u="none" strike="noStrike" cap="none" normalizeH="0" baseline="0" dirty="0" smtClean="0">
              <a:ln>
                <a:noFill/>
              </a:ln>
              <a:solidFill>
                <a:srgbClr val="0000FF"/>
              </a:solidFill>
              <a:effectLst/>
              <a:latin typeface="微軟正黑體" pitchFamily="34" charset="-120"/>
              <a:ea typeface="微軟正黑體" pitchFamily="34" charset="-120"/>
              <a:cs typeface="新細明體" pitchFamily="18" charset="-120"/>
            </a:endParaRPr>
          </a:p>
        </p:txBody>
      </p:sp>
      <p:sp>
        <p:nvSpPr>
          <p:cNvPr id="83984" name="Text Box 16"/>
          <p:cNvSpPr txBox="1">
            <a:spLocks noChangeArrowheads="1"/>
          </p:cNvSpPr>
          <p:nvPr/>
        </p:nvSpPr>
        <p:spPr bwMode="auto">
          <a:xfrm>
            <a:off x="3866864" y="1556792"/>
            <a:ext cx="1453308" cy="44095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FF0000"/>
                </a:solidFill>
                <a:latin typeface="微軟正黑體" pitchFamily="34" charset="-120"/>
                <a:ea typeface="微軟正黑體" pitchFamily="34" charset="-120"/>
                <a:cs typeface="新細明體" pitchFamily="18" charset="-120"/>
              </a:rPr>
              <a:t>形成</a:t>
            </a:r>
            <a:endParaRPr kumimoji="1" lang="en-US" altLang="zh-TW" sz="2200" b="1" i="0" u="none" strike="noStrike" cap="none" normalizeH="0" baseline="0" dirty="0" smtClean="0">
              <a:ln>
                <a:noFill/>
              </a:ln>
              <a:solidFill>
                <a:srgbClr val="FF0000"/>
              </a:solidFill>
              <a:latin typeface="微軟正黑體" pitchFamily="34" charset="-120"/>
              <a:ea typeface="微軟正黑體" pitchFamily="34"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sz="24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pSp>
        <p:nvGrpSpPr>
          <p:cNvPr id="3" name="群組 29"/>
          <p:cNvGrpSpPr/>
          <p:nvPr/>
        </p:nvGrpSpPr>
        <p:grpSpPr>
          <a:xfrm>
            <a:off x="1011469" y="1233888"/>
            <a:ext cx="7384532" cy="3169500"/>
            <a:chOff x="1011469" y="1233888"/>
            <a:chExt cx="7384532" cy="3169500"/>
          </a:xfrm>
        </p:grpSpPr>
        <p:cxnSp>
          <p:nvCxnSpPr>
            <p:cNvPr id="83974" name="AutoShape 6"/>
            <p:cNvCxnSpPr>
              <a:cxnSpLocks noChangeShapeType="1"/>
            </p:cNvCxnSpPr>
            <p:nvPr/>
          </p:nvCxnSpPr>
          <p:spPr bwMode="auto">
            <a:xfrm>
              <a:off x="4568885" y="1525983"/>
              <a:ext cx="34212" cy="2877405"/>
            </a:xfrm>
            <a:prstGeom prst="straightConnector1">
              <a:avLst/>
            </a:prstGeom>
            <a:noFill/>
            <a:ln w="19050">
              <a:solidFill>
                <a:srgbClr val="000000"/>
              </a:solidFill>
              <a:prstDash val="lgDash"/>
              <a:round/>
              <a:headEnd/>
              <a:tailEnd/>
            </a:ln>
          </p:spPr>
        </p:cxnSp>
        <p:sp>
          <p:nvSpPr>
            <p:cNvPr id="83975" name="AutoShape 7"/>
            <p:cNvSpPr>
              <a:spLocks noChangeArrowheads="1"/>
            </p:cNvSpPr>
            <p:nvPr/>
          </p:nvSpPr>
          <p:spPr bwMode="auto">
            <a:xfrm>
              <a:off x="5223695" y="3460446"/>
              <a:ext cx="1878215" cy="868827"/>
            </a:xfrm>
            <a:prstGeom prst="roundRect">
              <a:avLst>
                <a:gd name="adj" fmla="val 16667"/>
              </a:avLst>
            </a:prstGeom>
            <a:gradFill rotWithShape="1">
              <a:gsLst>
                <a:gs pos="0">
                  <a:srgbClr val="548DD4"/>
                </a:gs>
                <a:gs pos="50000">
                  <a:srgbClr val="548DD4">
                    <a:gamma/>
                    <a:shade val="46275"/>
                    <a:invGamma/>
                  </a:srgbClr>
                </a:gs>
                <a:gs pos="100000">
                  <a:srgbClr val="548DD4"/>
                </a:gs>
              </a:gsLst>
              <a:lin ang="5400000" scaled="1"/>
            </a:gra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FFFFFF"/>
                  </a:solidFill>
                  <a:effectLst/>
                  <a:latin typeface="微軟正黑體" pitchFamily="34" charset="-120"/>
                  <a:ea typeface="微軟正黑體" pitchFamily="34" charset="-120"/>
                  <a:cs typeface="新細明體" pitchFamily="18" charset="-120"/>
                </a:rPr>
                <a:t>數學結果</a:t>
              </a:r>
              <a:endParaRPr kumimoji="1" lang="zh-TW" sz="24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
          <p:nvSpPr>
            <p:cNvPr id="83977" name="AutoShape 9">
              <a:hlinkClick r:id="rId2" action="ppaction://hlinksldjump"/>
            </p:cNvPr>
            <p:cNvSpPr>
              <a:spLocks noChangeArrowheads="1"/>
            </p:cNvSpPr>
            <p:nvPr/>
          </p:nvSpPr>
          <p:spPr bwMode="auto">
            <a:xfrm>
              <a:off x="2089231" y="1638712"/>
              <a:ext cx="1878215" cy="868827"/>
            </a:xfrm>
            <a:prstGeom prst="roundRect">
              <a:avLst>
                <a:gd name="adj" fmla="val 16667"/>
              </a:avLst>
            </a:prstGeom>
            <a:gradFill rotWithShape="1">
              <a:gsLst>
                <a:gs pos="0">
                  <a:srgbClr val="548DD4"/>
                </a:gs>
                <a:gs pos="50000">
                  <a:srgbClr val="548DD4">
                    <a:gamma/>
                    <a:shade val="46275"/>
                    <a:invGamma/>
                  </a:srgbClr>
                </a:gs>
                <a:gs pos="100000">
                  <a:srgbClr val="548DD4"/>
                </a:gs>
              </a:gsLst>
              <a:lin ang="5400000" scaled="1"/>
            </a:gra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FFFFFF"/>
                  </a:solidFill>
                  <a:effectLst/>
                  <a:latin typeface="微軟正黑體" pitchFamily="34" charset="-120"/>
                  <a:ea typeface="微軟正黑體" pitchFamily="34" charset="-120"/>
                  <a:cs typeface="新細明體" pitchFamily="18" charset="-120"/>
                </a:rPr>
                <a:t>情境脈絡</a:t>
              </a:r>
              <a:r>
                <a:rPr kumimoji="1" lang="en-US" altLang="zh-TW" sz="2400" b="0" i="0" u="none" strike="noStrike" cap="none" normalizeH="0" baseline="0" dirty="0" smtClean="0">
                  <a:ln>
                    <a:noFill/>
                  </a:ln>
                  <a:solidFill>
                    <a:srgbClr val="FFFFFF"/>
                  </a:solidFill>
                  <a:effectLst/>
                  <a:latin typeface="微軟正黑體" pitchFamily="34" charset="-120"/>
                  <a:ea typeface="微軟正黑體" pitchFamily="34" charset="-120"/>
                  <a:cs typeface="新細明體" pitchFamily="18" charset="-120"/>
                </a:rPr>
                <a:t/>
              </a:r>
              <a:br>
                <a:rPr kumimoji="1" lang="en-US" altLang="zh-TW" sz="2400" b="0" i="0" u="none" strike="noStrike" cap="none" normalizeH="0" baseline="0" dirty="0" smtClean="0">
                  <a:ln>
                    <a:noFill/>
                  </a:ln>
                  <a:solidFill>
                    <a:srgbClr val="FFFFFF"/>
                  </a:solidFill>
                  <a:effectLst/>
                  <a:latin typeface="微軟正黑體" pitchFamily="34" charset="-120"/>
                  <a:ea typeface="微軟正黑體" pitchFamily="34" charset="-120"/>
                  <a:cs typeface="新細明體" pitchFamily="18" charset="-120"/>
                </a:rPr>
              </a:br>
              <a:r>
                <a:rPr kumimoji="1" lang="zh-TW" altLang="en-US" sz="2400" b="0" i="0" u="none" strike="noStrike" cap="none" normalizeH="0" baseline="0" dirty="0" smtClean="0">
                  <a:ln>
                    <a:noFill/>
                  </a:ln>
                  <a:solidFill>
                    <a:srgbClr val="FFFFFF"/>
                  </a:solidFill>
                  <a:effectLst/>
                  <a:latin typeface="微軟正黑體" pitchFamily="34" charset="-120"/>
                  <a:ea typeface="微軟正黑體" pitchFamily="34" charset="-120"/>
                  <a:cs typeface="新細明體" pitchFamily="18" charset="-120"/>
                </a:rPr>
                <a:t>問題</a:t>
              </a:r>
              <a:endParaRPr kumimoji="1" lang="zh-TW" sz="24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
          <p:nvSpPr>
            <p:cNvPr id="83978" name="AutoShape 10"/>
            <p:cNvSpPr>
              <a:spLocks noChangeArrowheads="1"/>
            </p:cNvSpPr>
            <p:nvPr/>
          </p:nvSpPr>
          <p:spPr bwMode="auto">
            <a:xfrm>
              <a:off x="5223695" y="1638712"/>
              <a:ext cx="1878215" cy="868827"/>
            </a:xfrm>
            <a:prstGeom prst="roundRect">
              <a:avLst>
                <a:gd name="adj" fmla="val 16667"/>
              </a:avLst>
            </a:prstGeom>
            <a:gradFill rotWithShape="1">
              <a:gsLst>
                <a:gs pos="0">
                  <a:srgbClr val="548DD4"/>
                </a:gs>
                <a:gs pos="50000">
                  <a:srgbClr val="548DD4">
                    <a:gamma/>
                    <a:shade val="46275"/>
                    <a:invGamma/>
                  </a:srgbClr>
                </a:gs>
                <a:gs pos="100000">
                  <a:srgbClr val="548DD4"/>
                </a:gs>
              </a:gsLst>
              <a:lin ang="5400000" scaled="1"/>
            </a:gra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FFFFFF"/>
                  </a:solidFill>
                  <a:effectLst/>
                  <a:latin typeface="微軟正黑體" pitchFamily="34" charset="-120"/>
                  <a:ea typeface="微軟正黑體" pitchFamily="34" charset="-120"/>
                  <a:cs typeface="新細明體" pitchFamily="18" charset="-120"/>
                </a:rPr>
                <a:t>數學問題</a:t>
              </a:r>
              <a:endParaRPr kumimoji="1" lang="zh-TW" sz="24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
          <p:nvSpPr>
            <p:cNvPr id="83979" name="AutoShape 11"/>
            <p:cNvSpPr>
              <a:spLocks noChangeArrowheads="1"/>
            </p:cNvSpPr>
            <p:nvPr/>
          </p:nvSpPr>
          <p:spPr bwMode="auto">
            <a:xfrm>
              <a:off x="2089231" y="3460446"/>
              <a:ext cx="1878215" cy="868827"/>
            </a:xfrm>
            <a:prstGeom prst="roundRect">
              <a:avLst>
                <a:gd name="adj" fmla="val 16667"/>
              </a:avLst>
            </a:prstGeom>
            <a:gradFill rotWithShape="1">
              <a:gsLst>
                <a:gs pos="0">
                  <a:srgbClr val="4F81BD"/>
                </a:gs>
                <a:gs pos="50000">
                  <a:srgbClr val="4F81BD">
                    <a:gamma/>
                    <a:shade val="46275"/>
                    <a:invGamma/>
                  </a:srgbClr>
                </a:gs>
                <a:gs pos="100000">
                  <a:srgbClr val="4F81BD"/>
                </a:gs>
              </a:gsLst>
              <a:lin ang="5400000" scaled="1"/>
            </a:gra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ctr" anchorCtr="0" compatLnSpc="1">
              <a:prstTxWarp prst="textNoShape">
                <a:avLst/>
              </a:prstTxWarp>
            </a:bodyPr>
            <a:lstStyle/>
            <a:p>
              <a:pPr lvl="0" algn="ctr"/>
              <a:r>
                <a:rPr lang="zh-TW" altLang="en-US" sz="2400" dirty="0" smtClean="0">
                  <a:solidFill>
                    <a:srgbClr val="FFFFFF"/>
                  </a:solidFill>
                  <a:latin typeface="微軟正黑體" pitchFamily="34" charset="-120"/>
                  <a:ea typeface="微軟正黑體" pitchFamily="34" charset="-120"/>
                  <a:cs typeface="新細明體" pitchFamily="18" charset="-120"/>
                </a:rPr>
                <a:t>情境脈絡</a:t>
              </a:r>
              <a:r>
                <a:rPr lang="en-US" altLang="zh-TW" sz="2400" dirty="0" smtClean="0">
                  <a:solidFill>
                    <a:srgbClr val="FFFFFF"/>
                  </a:solidFill>
                  <a:latin typeface="微軟正黑體" pitchFamily="34" charset="-120"/>
                  <a:ea typeface="微軟正黑體" pitchFamily="34" charset="-120"/>
                  <a:cs typeface="新細明體" pitchFamily="18" charset="-120"/>
                </a:rPr>
                <a:t/>
              </a:r>
              <a:br>
                <a:rPr lang="en-US" altLang="zh-TW" sz="2400" dirty="0" smtClean="0">
                  <a:solidFill>
                    <a:srgbClr val="FFFFFF"/>
                  </a:solidFill>
                  <a:latin typeface="微軟正黑體" pitchFamily="34" charset="-120"/>
                  <a:ea typeface="微軟正黑體" pitchFamily="34" charset="-120"/>
                  <a:cs typeface="新細明體" pitchFamily="18" charset="-120"/>
                </a:rPr>
              </a:br>
              <a:r>
                <a:rPr lang="zh-TW" altLang="en-US" sz="2400" dirty="0" smtClean="0">
                  <a:solidFill>
                    <a:srgbClr val="FFFFFF"/>
                  </a:solidFill>
                  <a:latin typeface="微軟正黑體" pitchFamily="34" charset="-120"/>
                  <a:ea typeface="微軟正黑體" pitchFamily="34" charset="-120"/>
                  <a:cs typeface="新細明體" pitchFamily="18" charset="-120"/>
                </a:rPr>
                <a:t>結果</a:t>
              </a:r>
              <a:endParaRPr kumimoji="1" lang="zh-TW" sz="24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
          <p:nvSpPr>
            <p:cNvPr id="83980" name="AutoShape 12"/>
            <p:cNvSpPr>
              <a:spLocks noChangeArrowheads="1"/>
            </p:cNvSpPr>
            <p:nvPr/>
          </p:nvSpPr>
          <p:spPr bwMode="auto">
            <a:xfrm>
              <a:off x="4265086" y="1975032"/>
              <a:ext cx="677389" cy="177502"/>
            </a:xfrm>
            <a:prstGeom prst="rightArrow">
              <a:avLst>
                <a:gd name="adj1" fmla="val 50000"/>
                <a:gd name="adj2" fmla="val 86842"/>
              </a:avLst>
            </a:prstGeom>
            <a:gradFill rotWithShape="1">
              <a:gsLst>
                <a:gs pos="0">
                  <a:srgbClr val="000000"/>
                </a:gs>
                <a:gs pos="100000">
                  <a:srgbClr val="000000">
                    <a:gamma/>
                    <a:tint val="0"/>
                    <a:invGamma/>
                  </a:srgbClr>
                </a:gs>
              </a:gsLst>
              <a:lin ang="2700000" scaled="1"/>
            </a:gradFill>
            <a:ln w="19050">
              <a:solidFill>
                <a:srgbClr val="F2F2F2"/>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zh-TW" altLang="en-US" sz="2400"/>
            </a:p>
          </p:txBody>
        </p:sp>
        <p:sp>
          <p:nvSpPr>
            <p:cNvPr id="83981" name="AutoShape 13"/>
            <p:cNvSpPr>
              <a:spLocks noChangeArrowheads="1"/>
            </p:cNvSpPr>
            <p:nvPr/>
          </p:nvSpPr>
          <p:spPr bwMode="auto">
            <a:xfrm>
              <a:off x="5598653" y="2713068"/>
              <a:ext cx="236060" cy="532507"/>
            </a:xfrm>
            <a:prstGeom prst="downArrow">
              <a:avLst>
                <a:gd name="adj1" fmla="val 50000"/>
                <a:gd name="adj2" fmla="val 61957"/>
              </a:avLst>
            </a:prstGeom>
            <a:gradFill rotWithShape="1">
              <a:gsLst>
                <a:gs pos="0">
                  <a:srgbClr val="000000"/>
                </a:gs>
                <a:gs pos="100000">
                  <a:srgbClr val="000000">
                    <a:gamma/>
                    <a:tint val="0"/>
                    <a:invGamma/>
                  </a:srgbClr>
                </a:gs>
              </a:gsLst>
              <a:lin ang="2700000" scaled="1"/>
            </a:gradFill>
            <a:ln w="19050">
              <a:solidFill>
                <a:srgbClr val="F2F2F2"/>
              </a:solidFill>
              <a:miter lim="800000"/>
              <a:headEnd/>
              <a:tailEnd/>
            </a:ln>
            <a:effectLst>
              <a:outerShdw dist="28398" dir="3806097" algn="ctr" rotWithShape="0">
                <a:srgbClr val="7F7F7F">
                  <a:alpha val="50000"/>
                </a:srgbClr>
              </a:outerShdw>
            </a:effectLst>
          </p:spPr>
          <p:txBody>
            <a:bodyPr vert="eaVert" wrap="square" lIns="91440" tIns="45720" rIns="91440" bIns="45720" numCol="1" anchor="t" anchorCtr="0" compatLnSpc="1">
              <a:prstTxWarp prst="textNoShape">
                <a:avLst/>
              </a:prstTxWarp>
            </a:bodyPr>
            <a:lstStyle/>
            <a:p>
              <a:endParaRPr lang="zh-TW" altLang="en-US" sz="2400"/>
            </a:p>
          </p:txBody>
        </p:sp>
        <p:sp>
          <p:nvSpPr>
            <p:cNvPr id="83982" name="AutoShape 14"/>
            <p:cNvSpPr>
              <a:spLocks noChangeArrowheads="1"/>
            </p:cNvSpPr>
            <p:nvPr/>
          </p:nvSpPr>
          <p:spPr bwMode="auto">
            <a:xfrm flipH="1">
              <a:off x="4265086" y="3815450"/>
              <a:ext cx="677389" cy="177502"/>
            </a:xfrm>
            <a:prstGeom prst="rightArrow">
              <a:avLst>
                <a:gd name="adj1" fmla="val 50000"/>
                <a:gd name="adj2" fmla="val 86842"/>
              </a:avLst>
            </a:prstGeom>
            <a:gradFill rotWithShape="1">
              <a:gsLst>
                <a:gs pos="0">
                  <a:srgbClr val="000000"/>
                </a:gs>
                <a:gs pos="100000">
                  <a:srgbClr val="000000">
                    <a:gamma/>
                    <a:tint val="0"/>
                    <a:invGamma/>
                  </a:srgbClr>
                </a:gs>
              </a:gsLst>
              <a:lin ang="2700000" scaled="1"/>
            </a:gradFill>
            <a:ln w="19050">
              <a:solidFill>
                <a:srgbClr val="F2F2F2"/>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zh-TW" altLang="en-US" sz="2400"/>
            </a:p>
          </p:txBody>
        </p:sp>
        <p:sp>
          <p:nvSpPr>
            <p:cNvPr id="83983" name="AutoShape 15"/>
            <p:cNvSpPr>
              <a:spLocks noChangeArrowheads="1"/>
            </p:cNvSpPr>
            <p:nvPr/>
          </p:nvSpPr>
          <p:spPr bwMode="auto">
            <a:xfrm rot="10800000">
              <a:off x="3333847" y="2713068"/>
              <a:ext cx="236060" cy="532507"/>
            </a:xfrm>
            <a:prstGeom prst="downArrow">
              <a:avLst>
                <a:gd name="adj1" fmla="val 50000"/>
                <a:gd name="adj2" fmla="val 61957"/>
              </a:avLst>
            </a:prstGeom>
            <a:gradFill rotWithShape="1">
              <a:gsLst>
                <a:gs pos="0">
                  <a:srgbClr val="000000"/>
                </a:gs>
                <a:gs pos="100000">
                  <a:srgbClr val="000000">
                    <a:gamma/>
                    <a:tint val="0"/>
                    <a:invGamma/>
                  </a:srgbClr>
                </a:gs>
              </a:gsLst>
              <a:lin ang="2700000" scaled="1"/>
            </a:gradFill>
            <a:ln w="19050">
              <a:solidFill>
                <a:srgbClr val="F2F2F2"/>
              </a:solidFill>
              <a:miter lim="800000"/>
              <a:headEnd/>
              <a:tailEnd/>
            </a:ln>
            <a:effectLst>
              <a:outerShdw dist="28398" dir="3806097" algn="ctr" rotWithShape="0">
                <a:srgbClr val="7F7F7F">
                  <a:alpha val="50000"/>
                </a:srgbClr>
              </a:outerShdw>
            </a:effectLst>
          </p:spPr>
          <p:txBody>
            <a:bodyPr vert="eaVert" wrap="square" lIns="91440" tIns="45720" rIns="91440" bIns="45720" numCol="1" anchor="t" anchorCtr="0" compatLnSpc="1">
              <a:prstTxWarp prst="textNoShape">
                <a:avLst/>
              </a:prstTxWarp>
            </a:bodyPr>
            <a:lstStyle/>
            <a:p>
              <a:endParaRPr lang="zh-TW" altLang="en-US" sz="2400"/>
            </a:p>
          </p:txBody>
        </p:sp>
        <p:cxnSp>
          <p:nvCxnSpPr>
            <p:cNvPr id="83986" name="AutoShape 18"/>
            <p:cNvCxnSpPr>
              <a:cxnSpLocks noChangeShapeType="1"/>
            </p:cNvCxnSpPr>
            <p:nvPr/>
          </p:nvCxnSpPr>
          <p:spPr bwMode="auto">
            <a:xfrm>
              <a:off x="1998912" y="1268760"/>
              <a:ext cx="5612066" cy="623"/>
            </a:xfrm>
            <a:prstGeom prst="straightConnector1">
              <a:avLst/>
            </a:prstGeom>
            <a:noFill/>
            <a:ln w="28575">
              <a:solidFill>
                <a:srgbClr val="000000"/>
              </a:solidFill>
              <a:round/>
              <a:headEnd/>
              <a:tailEnd/>
            </a:ln>
          </p:spPr>
        </p:cxnSp>
        <p:sp>
          <p:nvSpPr>
            <p:cNvPr id="83988" name="Text Box 20"/>
            <p:cNvSpPr txBox="1">
              <a:spLocks noChangeArrowheads="1"/>
            </p:cNvSpPr>
            <p:nvPr/>
          </p:nvSpPr>
          <p:spPr bwMode="auto">
            <a:xfrm>
              <a:off x="1011469" y="1233888"/>
              <a:ext cx="968243" cy="682944"/>
            </a:xfrm>
            <a:prstGeom prst="rect">
              <a:avLst/>
            </a:prstGeom>
            <a:ln>
              <a:headEnd/>
              <a:tailEnd/>
            </a:ln>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FF"/>
                  </a:solidFill>
                  <a:effectLst/>
                  <a:latin typeface="微軟正黑體" pitchFamily="34" charset="-120"/>
                  <a:ea typeface="微軟正黑體" pitchFamily="34" charset="-120"/>
                  <a:cs typeface="新細明體" pitchFamily="18" charset="-120"/>
                </a:rPr>
                <a:t>真實</a:t>
              </a:r>
              <a:endParaRPr kumimoji="1" lang="en-US" altLang="zh-TW" sz="2400" b="1" i="0" u="none" strike="noStrike" cap="none" normalizeH="0" baseline="0" dirty="0" smtClean="0">
                <a:ln>
                  <a:noFill/>
                </a:ln>
                <a:solidFill>
                  <a:srgbClr val="0000FF"/>
                </a:solidFill>
                <a:effectLst/>
                <a:latin typeface="微軟正黑體" pitchFamily="34" charset="-120"/>
                <a:ea typeface="微軟正黑體" pitchFamily="34" charset="-120"/>
                <a:cs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FF"/>
                  </a:solidFill>
                  <a:effectLst/>
                  <a:latin typeface="微軟正黑體" pitchFamily="34" charset="-120"/>
                  <a:ea typeface="微軟正黑體" pitchFamily="34" charset="-120"/>
                  <a:cs typeface="新細明體" pitchFamily="18" charset="-120"/>
                </a:rPr>
                <a:t>世界</a:t>
              </a:r>
              <a:endParaRPr kumimoji="1" lang="zh-TW" sz="2400" b="1" i="0" u="none" strike="noStrike" cap="none" normalizeH="0" baseline="0" dirty="0" smtClean="0">
                <a:ln>
                  <a:noFill/>
                </a:ln>
                <a:solidFill>
                  <a:srgbClr val="0000FF"/>
                </a:solidFill>
                <a:effectLst/>
                <a:latin typeface="微軟正黑體" pitchFamily="34" charset="-120"/>
                <a:ea typeface="微軟正黑體" pitchFamily="34" charset="-120"/>
                <a:cs typeface="新細明體" pitchFamily="18" charset="-120"/>
              </a:endParaRPr>
            </a:p>
          </p:txBody>
        </p:sp>
        <p:sp>
          <p:nvSpPr>
            <p:cNvPr id="28" name="Text Box 20"/>
            <p:cNvSpPr txBox="1">
              <a:spLocks noChangeArrowheads="1"/>
            </p:cNvSpPr>
            <p:nvPr/>
          </p:nvSpPr>
          <p:spPr bwMode="auto">
            <a:xfrm>
              <a:off x="7380312" y="1268761"/>
              <a:ext cx="1015689" cy="720079"/>
            </a:xfrm>
            <a:prstGeom prst="rect">
              <a:avLst/>
            </a:prstGeom>
            <a:ln>
              <a:headEnd/>
              <a:tailEnd/>
            </a:ln>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lvl="0" algn="ctr"/>
              <a:r>
                <a:rPr lang="zh-TW" altLang="en-US" sz="2400" b="1" dirty="0" smtClean="0">
                  <a:solidFill>
                    <a:srgbClr val="0000FF"/>
                  </a:solidFill>
                  <a:latin typeface="微軟正黑體" pitchFamily="34" charset="-120"/>
                  <a:ea typeface="微軟正黑體" pitchFamily="34" charset="-120"/>
                  <a:cs typeface="新細明體" pitchFamily="18" charset="-120"/>
                </a:rPr>
                <a:t>數學</a:t>
              </a:r>
              <a:endParaRPr lang="en-US" altLang="zh-TW" sz="2400" b="1" dirty="0" smtClean="0">
                <a:solidFill>
                  <a:srgbClr val="0000FF"/>
                </a:solidFill>
                <a:latin typeface="微軟正黑體" pitchFamily="34" charset="-120"/>
                <a:ea typeface="微軟正黑體" pitchFamily="34" charset="-120"/>
                <a:cs typeface="新細明體" pitchFamily="18" charset="-120"/>
              </a:endParaRPr>
            </a:p>
            <a:p>
              <a:pPr lvl="0" algn="ctr"/>
              <a:r>
                <a:rPr lang="zh-TW" altLang="en-US" sz="2400" b="1" dirty="0" smtClean="0">
                  <a:solidFill>
                    <a:srgbClr val="0000FF"/>
                  </a:solidFill>
                  <a:latin typeface="微軟正黑體" pitchFamily="34" charset="-120"/>
                  <a:ea typeface="微軟正黑體" pitchFamily="34" charset="-120"/>
                  <a:cs typeface="新細明體" pitchFamily="18" charset="-120"/>
                </a:rPr>
                <a:t>世界</a:t>
              </a:r>
              <a:endParaRPr lang="zh-TW" altLang="zh-TW" sz="2400" b="1" dirty="0" smtClean="0">
                <a:solidFill>
                  <a:srgbClr val="0000FF"/>
                </a:solidFill>
                <a:latin typeface="微軟正黑體" pitchFamily="34" charset="-120"/>
                <a:ea typeface="微軟正黑體" pitchFamily="34" charset="-120"/>
                <a:cs typeface="新細明體" pitchFamily="18" charset="-120"/>
              </a:endParaRPr>
            </a:p>
          </p:txBody>
        </p:sp>
      </p:grpSp>
      <p:sp>
        <p:nvSpPr>
          <p:cNvPr id="26" name="矩形 25"/>
          <p:cNvSpPr/>
          <p:nvPr/>
        </p:nvSpPr>
        <p:spPr>
          <a:xfrm>
            <a:off x="1979712" y="4869160"/>
            <a:ext cx="6696744" cy="1785104"/>
          </a:xfrm>
          <a:prstGeom prst="rect">
            <a:avLst/>
          </a:prstGeom>
        </p:spPr>
        <p:txBody>
          <a:bodyPr wrap="square">
            <a:spAutoFit/>
          </a:bodyPr>
          <a:lstStyle/>
          <a:p>
            <a:pPr marL="914400" lvl="1" indent="-457200">
              <a:buFont typeface="+mj-lt"/>
              <a:buAutoNum type="arabicPeriod"/>
            </a:pPr>
            <a:r>
              <a:rPr lang="zh-TW" altLang="zh-TW" sz="2200" dirty="0" smtClean="0">
                <a:latin typeface="微軟正黑體" pitchFamily="34" charset="-120"/>
                <a:ea typeface="微軟正黑體" pitchFamily="34" charset="-120"/>
              </a:rPr>
              <a:t>界定應用或使用數學的機會</a:t>
            </a:r>
            <a:endParaRPr lang="en-US" altLang="zh-TW" sz="2200" dirty="0" smtClean="0">
              <a:latin typeface="微軟正黑體" pitchFamily="34" charset="-120"/>
              <a:ea typeface="微軟正黑體" pitchFamily="34" charset="-120"/>
            </a:endParaRPr>
          </a:p>
          <a:p>
            <a:pPr marL="914400" lvl="1" indent="-457200">
              <a:buFont typeface="+mj-lt"/>
              <a:buAutoNum type="arabicPeriod"/>
            </a:pPr>
            <a:r>
              <a:rPr lang="zh-TW" altLang="zh-TW" sz="2200" dirty="0" smtClean="0">
                <a:latin typeface="微軟正黑體" pitchFamily="34" charset="-120"/>
                <a:ea typeface="微軟正黑體" pitchFamily="34" charset="-120"/>
              </a:rPr>
              <a:t>將問題從現實世界中轉換到數學領域</a:t>
            </a:r>
            <a:endParaRPr lang="en-US" altLang="zh-TW" sz="2200" dirty="0" smtClean="0">
              <a:latin typeface="微軟正黑體" pitchFamily="34" charset="-120"/>
              <a:ea typeface="微軟正黑體" pitchFamily="34" charset="-120"/>
            </a:endParaRPr>
          </a:p>
          <a:p>
            <a:pPr marL="914400" lvl="1" indent="-457200">
              <a:buFont typeface="+mj-lt"/>
              <a:buAutoNum type="arabicPeriod"/>
            </a:pPr>
            <a:r>
              <a:rPr lang="zh-TW" altLang="zh-TW" sz="2200" dirty="0" smtClean="0">
                <a:latin typeface="微軟正黑體" pitchFamily="34" charset="-120"/>
                <a:ea typeface="微軟正黑體" pitchFamily="34" charset="-120"/>
              </a:rPr>
              <a:t>將問題情境轉變成一種適合進行數學處理、提供數學結構與表徵，以及確認變項與簡化假設，以解決問題</a:t>
            </a:r>
            <a:endParaRPr lang="en-US" altLang="zh-TW" sz="2200" dirty="0" smtClean="0">
              <a:latin typeface="微軟正黑體" pitchFamily="34" charset="-120"/>
              <a:ea typeface="微軟正黑體" pitchFamily="34" charset="-120"/>
            </a:endParaRPr>
          </a:p>
        </p:txBody>
      </p:sp>
      <p:sp>
        <p:nvSpPr>
          <p:cNvPr id="31" name="矩形 30"/>
          <p:cNvSpPr/>
          <p:nvPr/>
        </p:nvSpPr>
        <p:spPr>
          <a:xfrm>
            <a:off x="899592" y="4725144"/>
            <a:ext cx="8136904" cy="2123658"/>
          </a:xfrm>
          <a:prstGeom prst="rect">
            <a:avLst/>
          </a:prstGeom>
        </p:spPr>
        <p:txBody>
          <a:bodyPr wrap="square">
            <a:spAutoFit/>
          </a:bodyPr>
          <a:lstStyle/>
          <a:p>
            <a:pPr marL="914400" lvl="1" indent="-457200">
              <a:buFont typeface="+mj-lt"/>
              <a:buAutoNum type="arabicPeriod"/>
            </a:pPr>
            <a:r>
              <a:rPr lang="zh-TW" altLang="zh-TW" sz="2200" dirty="0" smtClean="0">
                <a:latin typeface="微軟正黑體" pitchFamily="34" charset="-120"/>
                <a:ea typeface="微軟正黑體" pitchFamily="34" charset="-120"/>
              </a:rPr>
              <a:t>「應用」數學概念、事實、程序</a:t>
            </a:r>
            <a:r>
              <a:rPr lang="zh-TW" altLang="en-US"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推理與工具</a:t>
            </a:r>
            <a:endParaRPr lang="en-US" altLang="zh-TW" sz="2200" dirty="0" smtClean="0">
              <a:latin typeface="微軟正黑體" pitchFamily="34" charset="-120"/>
              <a:ea typeface="微軟正黑體" pitchFamily="34" charset="-120"/>
            </a:endParaRPr>
          </a:p>
          <a:p>
            <a:pPr marL="914400" lvl="1" indent="-457200">
              <a:buFont typeface="+mj-lt"/>
              <a:buAutoNum type="arabicPeriod"/>
            </a:pPr>
            <a:r>
              <a:rPr lang="zh-TW" altLang="zh-TW" sz="2200" dirty="0" smtClean="0">
                <a:latin typeface="微軟正黑體" pitchFamily="34" charset="-120"/>
                <a:ea typeface="微軟正黑體" pitchFamily="34" charset="-120"/>
              </a:rPr>
              <a:t>執行計算，操弄代數式、方程式或其他數學模式，分析數學圖表的訊息，發展數學的描述與解釋，以及使用數學工具來解決問題</a:t>
            </a:r>
            <a:endParaRPr lang="en-US" altLang="zh-TW" sz="2200" dirty="0" smtClean="0">
              <a:latin typeface="微軟正黑體" pitchFamily="34" charset="-120"/>
              <a:ea typeface="微軟正黑體" pitchFamily="34" charset="-120"/>
            </a:endParaRPr>
          </a:p>
          <a:p>
            <a:pPr marL="914400" lvl="1" indent="-457200">
              <a:buFont typeface="+mj-lt"/>
              <a:buAutoNum type="arabicPeriod"/>
            </a:pPr>
            <a:r>
              <a:rPr lang="zh-TW" altLang="zh-TW" sz="2200" dirty="0" smtClean="0">
                <a:latin typeface="微軟正黑體" pitchFamily="34" charset="-120"/>
                <a:ea typeface="微軟正黑體" pitchFamily="34" charset="-120"/>
              </a:rPr>
              <a:t>依據問題情境的模式來執行、調整、建立規律、找出連結，並產生數學論證</a:t>
            </a:r>
            <a:endParaRPr lang="zh-TW" altLang="en-US" sz="2200" dirty="0" smtClean="0">
              <a:latin typeface="微軟正黑體" pitchFamily="34" charset="-120"/>
              <a:ea typeface="微軟正黑體" pitchFamily="34" charset="-120"/>
            </a:endParaRPr>
          </a:p>
        </p:txBody>
      </p:sp>
      <p:sp>
        <p:nvSpPr>
          <p:cNvPr id="32" name="矩形 31"/>
          <p:cNvSpPr/>
          <p:nvPr/>
        </p:nvSpPr>
        <p:spPr>
          <a:xfrm>
            <a:off x="899592" y="4884256"/>
            <a:ext cx="7848872" cy="1785104"/>
          </a:xfrm>
          <a:prstGeom prst="rect">
            <a:avLst/>
          </a:prstGeom>
        </p:spPr>
        <p:txBody>
          <a:bodyPr wrap="square">
            <a:spAutoFit/>
          </a:bodyPr>
          <a:lstStyle/>
          <a:p>
            <a:pPr marL="914400" lvl="1" indent="-457200">
              <a:buFont typeface="+mj-lt"/>
              <a:buAutoNum type="arabicPeriod"/>
            </a:pPr>
            <a:r>
              <a:rPr lang="zh-TW" altLang="zh-TW" sz="2200" dirty="0" smtClean="0">
                <a:latin typeface="微軟正黑體" pitchFamily="34" charset="-120"/>
                <a:ea typeface="微軟正黑體" pitchFamily="34" charset="-120"/>
              </a:rPr>
              <a:t>「詮釋」、應用以及評鑑數學結果</a:t>
            </a:r>
            <a:r>
              <a:rPr lang="zh-TW" altLang="en-US"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對數學</a:t>
            </a:r>
            <a:r>
              <a:rPr lang="zh-TW" altLang="en-US" sz="2200" dirty="0" smtClean="0">
                <a:latin typeface="微軟正黑體" pitchFamily="34" charset="-120"/>
                <a:ea typeface="微軟正黑體" pitchFamily="34" charset="-120"/>
              </a:rPr>
              <a:t>的</a:t>
            </a:r>
            <a:r>
              <a:rPr lang="zh-TW" altLang="zh-TW" sz="2200" dirty="0" smtClean="0">
                <a:latin typeface="微軟正黑體" pitchFamily="34" charset="-120"/>
                <a:ea typeface="微軟正黑體" pitchFamily="34" charset="-120"/>
              </a:rPr>
              <a:t>解法及結果</a:t>
            </a:r>
            <a:r>
              <a:rPr lang="zh-TW" altLang="en-US" sz="2200" dirty="0" smtClean="0">
                <a:latin typeface="微軟正黑體" pitchFamily="34" charset="-120"/>
                <a:ea typeface="微軟正黑體" pitchFamily="34" charset="-120"/>
              </a:rPr>
              <a:t>進行</a:t>
            </a:r>
            <a:r>
              <a:rPr lang="zh-TW" altLang="zh-TW" sz="2200" dirty="0" smtClean="0">
                <a:latin typeface="微軟正黑體" pitchFamily="34" charset="-120"/>
                <a:ea typeface="微軟正黑體" pitchFamily="34" charset="-120"/>
              </a:rPr>
              <a:t>反思與詮釋</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914400" lvl="1" indent="-457200">
              <a:buFont typeface="+mj-lt"/>
              <a:buAutoNum type="arabicPeriod"/>
            </a:pPr>
            <a:r>
              <a:rPr lang="zh-TW" altLang="zh-TW" sz="2200" dirty="0" smtClean="0">
                <a:latin typeface="微軟正黑體" pitchFamily="34" charset="-120"/>
                <a:ea typeface="微軟正黑體" pitchFamily="34" charset="-120"/>
              </a:rPr>
              <a:t>評估與問題情境有關的數學解法或推理，並決定這些結果在此情境下是否合理且具有意義</a:t>
            </a:r>
            <a:endParaRPr lang="en-US" altLang="zh-TW" sz="2200" dirty="0" smtClean="0">
              <a:latin typeface="微軟正黑體" pitchFamily="34" charset="-120"/>
              <a:ea typeface="微軟正黑體" pitchFamily="34" charset="-120"/>
            </a:endParaRPr>
          </a:p>
          <a:p>
            <a:pPr marL="914400" lvl="1" indent="-457200">
              <a:buFont typeface="+mj-lt"/>
              <a:buAutoNum type="arabicPeriod"/>
            </a:pPr>
            <a:r>
              <a:rPr lang="zh-TW" altLang="zh-TW" sz="2200" dirty="0" smtClean="0">
                <a:latin typeface="微軟正黑體" pitchFamily="34" charset="-120"/>
                <a:ea typeface="微軟正黑體" pitchFamily="34" charset="-120"/>
              </a:rPr>
              <a:t>解釋論證，同時反思其建模歷程與結果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0 -1.48148E-6 L -0.26771 0.4831 " pathEditMode="relative" rAng="0" ptsTypes="AA">
                                      <p:cBhvr>
                                        <p:cTn id="6" dur="2000" fill="hold"/>
                                        <p:tgtEl>
                                          <p:spTgt spid="83984"/>
                                        </p:tgtEl>
                                        <p:attrNameLst>
                                          <p:attrName>ppt_x</p:attrName>
                                          <p:attrName>ppt_y</p:attrName>
                                        </p:attrNameLst>
                                      </p:cBhvr>
                                      <p:rCtr x="-134" y="241"/>
                                    </p:animMotion>
                                  </p:childTnLst>
                                </p:cTn>
                              </p:par>
                              <p:par>
                                <p:cTn id="7" presetID="1" presetClass="entr" presetSubtype="0" fill="hold" grpId="1"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6" presetClass="path" presetSubtype="0" accel="50000" decel="50000" fill="hold" grpId="0" nodeType="clickEffect">
                                  <p:stCondLst>
                                    <p:cond delay="0"/>
                                  </p:stCondLst>
                                  <p:childTnLst>
                                    <p:animMotion origin="layout" path="M 2.77778E-7 -3.7037E-6 L -0.63646 0.28125 " pathEditMode="relative" rAng="0" ptsTypes="AA">
                                      <p:cBhvr>
                                        <p:cTn id="12" dur="2000" fill="hold"/>
                                        <p:tgtEl>
                                          <p:spTgt spid="83971"/>
                                        </p:tgtEl>
                                        <p:attrNameLst>
                                          <p:attrName>ppt_x</p:attrName>
                                          <p:attrName>ppt_y</p:attrName>
                                        </p:attrNameLst>
                                      </p:cBhvr>
                                      <p:rCtr x="-318" y="141"/>
                                    </p:animMotion>
                                  </p:childTnLst>
                                </p:cTn>
                              </p:par>
                              <p:par>
                                <p:cTn id="13" presetID="56" presetClass="path" presetSubtype="0" accel="50000" decel="50000" fill="hold" grpId="1" nodeType="withEffect">
                                  <p:stCondLst>
                                    <p:cond delay="0"/>
                                  </p:stCondLst>
                                  <p:childTnLst>
                                    <p:animMotion origin="layout" path="M -0.26771 0.4831 L -0.00226 -0.00047 " pathEditMode="relative" rAng="0" ptsTypes="AA">
                                      <p:cBhvr>
                                        <p:cTn id="14" dur="2000" fill="hold"/>
                                        <p:tgtEl>
                                          <p:spTgt spid="83984"/>
                                        </p:tgtEl>
                                        <p:attrNameLst>
                                          <p:attrName>ppt_x</p:attrName>
                                          <p:attrName>ppt_y</p:attrName>
                                        </p:attrNameLst>
                                      </p:cBhvr>
                                      <p:rCtr x="133" y="-242"/>
                                    </p:animMotion>
                                  </p:childTnLst>
                                </p:cTn>
                              </p:par>
                              <p:par>
                                <p:cTn id="15" presetID="3" presetClass="exit" presetSubtype="10" fill="hold" grpId="0" nodeType="withEffect">
                                  <p:stCondLst>
                                    <p:cond delay="0"/>
                                  </p:stCondLst>
                                  <p:childTnLst>
                                    <p:animEffect transition="out" filter="blinds(horizontal)">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par>
                                <p:cTn id="18" presetID="3" presetClass="entr" presetSubtype="1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linds(horizontal)">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56" presetClass="path" presetSubtype="0" accel="50000" decel="50000" fill="hold" grpId="0" nodeType="clickEffect">
                                  <p:stCondLst>
                                    <p:cond delay="0"/>
                                  </p:stCondLst>
                                  <p:childTnLst>
                                    <p:animMotion origin="layout" path="M 0.00208 -0.01041 L -0.3974 0.12037 " pathEditMode="relative" rAng="0" ptsTypes="AA">
                                      <p:cBhvr>
                                        <p:cTn id="24" dur="2000" fill="hold"/>
                                        <p:tgtEl>
                                          <p:spTgt spid="83985"/>
                                        </p:tgtEl>
                                        <p:attrNameLst>
                                          <p:attrName>ppt_x</p:attrName>
                                          <p:attrName>ppt_y</p:attrName>
                                        </p:attrNameLst>
                                      </p:cBhvr>
                                      <p:rCtr x="-200" y="65"/>
                                    </p:animMotion>
                                  </p:childTnLst>
                                </p:cTn>
                              </p:par>
                              <p:par>
                                <p:cTn id="25" presetID="56" presetClass="path" presetSubtype="0" accel="50000" decel="50000" fill="hold" grpId="1" nodeType="withEffect">
                                  <p:stCondLst>
                                    <p:cond delay="0"/>
                                  </p:stCondLst>
                                  <p:childTnLst>
                                    <p:animMotion origin="layout" path="M -0.63646 0.28125 L 0.00139 -0.00231 " pathEditMode="relative" rAng="0" ptsTypes="AA">
                                      <p:cBhvr>
                                        <p:cTn id="26" dur="2000" fill="hold"/>
                                        <p:tgtEl>
                                          <p:spTgt spid="83971"/>
                                        </p:tgtEl>
                                        <p:attrNameLst>
                                          <p:attrName>ppt_x</p:attrName>
                                          <p:attrName>ppt_y</p:attrName>
                                        </p:attrNameLst>
                                      </p:cBhvr>
                                      <p:rCtr x="319" y="-142"/>
                                    </p:animMotion>
                                  </p:childTnLst>
                                </p:cTn>
                              </p:par>
                              <p:par>
                                <p:cTn id="27" presetID="3" presetClass="exit" presetSubtype="10" fill="hold" grpId="1" nodeType="withEffect">
                                  <p:stCondLst>
                                    <p:cond delay="0"/>
                                  </p:stCondLst>
                                  <p:childTnLst>
                                    <p:animEffect transition="out" filter="blinds(horizontal)">
                                      <p:cBhvr>
                                        <p:cTn id="28" dur="500"/>
                                        <p:tgtEl>
                                          <p:spTgt spid="31"/>
                                        </p:tgtEl>
                                      </p:cBhvr>
                                    </p:animEffect>
                                    <p:set>
                                      <p:cBhvr>
                                        <p:cTn id="29" dur="1" fill="hold">
                                          <p:stCondLst>
                                            <p:cond delay="499"/>
                                          </p:stCondLst>
                                        </p:cTn>
                                        <p:tgtEl>
                                          <p:spTgt spid="31"/>
                                        </p:tgtEl>
                                        <p:attrNameLst>
                                          <p:attrName>style.visibility</p:attrName>
                                        </p:attrNameLst>
                                      </p:cBhvr>
                                      <p:to>
                                        <p:strVal val="hidden"/>
                                      </p:to>
                                    </p:set>
                                  </p:childTnLst>
                                </p:cTn>
                              </p:par>
                              <p:par>
                                <p:cTn id="30" presetID="3" presetClass="entr" presetSubtype="1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linds(horizontal)">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p:bldP spid="83971" grpId="1"/>
      <p:bldP spid="83985" grpId="0" animBg="1"/>
      <p:bldP spid="83984" grpId="0" animBg="1"/>
      <p:bldP spid="83984" grpId="1" animBg="1"/>
      <p:bldP spid="26" grpId="0"/>
      <p:bldP spid="26" grpId="1"/>
      <p:bldP spid="31" grpId="0"/>
      <p:bldP spid="31" grpId="1"/>
      <p:bldP spid="3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了解</a:t>
            </a:r>
            <a:r>
              <a:rPr lang="en-US" altLang="zh-TW" dirty="0" smtClean="0"/>
              <a:t>PISA</a:t>
            </a:r>
            <a:r>
              <a:rPr lang="zh-TW" altLang="en-US" dirty="0" smtClean="0"/>
              <a:t>數學素養的一些範例</a:t>
            </a:r>
            <a:endParaRPr lang="zh-TW" altLang="en-US" dirty="0"/>
          </a:p>
        </p:txBody>
      </p:sp>
      <p:sp>
        <p:nvSpPr>
          <p:cNvPr id="3" name="內容版面配置區 2"/>
          <p:cNvSpPr>
            <a:spLocks noGrp="1"/>
          </p:cNvSpPr>
          <p:nvPr>
            <p:ph idx="1"/>
          </p:nvPr>
        </p:nvSpPr>
        <p:spPr>
          <a:xfrm>
            <a:off x="467544" y="1556792"/>
            <a:ext cx="8229600" cy="4032448"/>
          </a:xfrm>
        </p:spPr>
        <p:txBody>
          <a:bodyPr/>
          <a:lstStyle/>
          <a:p>
            <a:pPr marL="0" indent="0" algn="ctr">
              <a:buNone/>
            </a:pPr>
            <a:r>
              <a:rPr lang="zh-TW" altLang="en-US" sz="4000" dirty="0" smtClean="0"/>
              <a:t>心跳 </a:t>
            </a:r>
            <a:r>
              <a:rPr lang="en-US" altLang="zh-TW" sz="4000" dirty="0" smtClean="0"/>
              <a:t>M537</a:t>
            </a:r>
          </a:p>
          <a:p>
            <a:pPr marL="0" indent="0">
              <a:buNone/>
            </a:pPr>
            <a:endParaRPr lang="en-US" altLang="zh-TW" b="0" dirty="0" smtClean="0"/>
          </a:p>
          <a:p>
            <a:pPr marL="0" indent="0">
              <a:buNone/>
            </a:pPr>
            <a:r>
              <a:rPr lang="zh-TW" altLang="zh-TW" sz="2600" b="0" dirty="0" smtClean="0"/>
              <a:t>為了健康的理由，人們應該限制他們的活動量，例如運動時，要預防心跳次數超出特定的範圍。一直以來，個人最大心跳率和個人年齡之間關係的公式如下：</a:t>
            </a:r>
            <a:r>
              <a:rPr lang="en-US" altLang="zh-TW" sz="2600" b="0" dirty="0" smtClean="0"/>
              <a:t> </a:t>
            </a:r>
            <a:endParaRPr lang="zh-TW" altLang="zh-TW" sz="2600" b="0" dirty="0" smtClean="0"/>
          </a:p>
          <a:p>
            <a:pPr marL="0" indent="0">
              <a:buNone/>
            </a:pPr>
            <a:r>
              <a:rPr lang="zh-TW" altLang="en-US" sz="2600" b="0" dirty="0" smtClean="0"/>
              <a:t>                    </a:t>
            </a:r>
            <a:r>
              <a:rPr lang="zh-TW" altLang="zh-TW" sz="2600" dirty="0" smtClean="0"/>
              <a:t>建議的最大心跳率</a:t>
            </a:r>
            <a:r>
              <a:rPr lang="en-US" altLang="zh-TW" sz="2600" dirty="0" smtClean="0"/>
              <a:t> = 220 - </a:t>
            </a:r>
            <a:r>
              <a:rPr lang="zh-TW" altLang="zh-TW" sz="2600" dirty="0" smtClean="0"/>
              <a:t>年齡</a:t>
            </a:r>
          </a:p>
          <a:p>
            <a:pPr marL="0" indent="0">
              <a:buNone/>
            </a:pPr>
            <a:r>
              <a:rPr lang="en-US" altLang="zh-TW" sz="2600" b="0" dirty="0" smtClean="0"/>
              <a:t> </a:t>
            </a:r>
            <a:r>
              <a:rPr lang="zh-TW" altLang="zh-TW" sz="2600" b="0" dirty="0" smtClean="0"/>
              <a:t>最近的研究</a:t>
            </a:r>
            <a:r>
              <a:rPr lang="zh-TW" altLang="en-US" sz="2600" b="0" dirty="0" smtClean="0"/>
              <a:t>發現</a:t>
            </a:r>
            <a:r>
              <a:rPr lang="zh-TW" altLang="zh-TW" sz="2600" b="0" dirty="0" smtClean="0"/>
              <a:t>這個公式應略為修正。新的公式如下：</a:t>
            </a:r>
            <a:endParaRPr lang="en-US" altLang="zh-TW" sz="2600" b="0" dirty="0" smtClean="0"/>
          </a:p>
          <a:p>
            <a:pPr marL="0" indent="0">
              <a:buNone/>
            </a:pPr>
            <a:r>
              <a:rPr lang="zh-TW" altLang="en-US" sz="2600" dirty="0" smtClean="0"/>
              <a:t>                    </a:t>
            </a:r>
            <a:r>
              <a:rPr lang="zh-TW" altLang="zh-TW" sz="2600" dirty="0" smtClean="0"/>
              <a:t>建議的最大心跳率</a:t>
            </a:r>
            <a:r>
              <a:rPr lang="en-US" altLang="zh-TW" sz="2600" dirty="0" smtClean="0"/>
              <a:t> = 208 -</a:t>
            </a:r>
            <a:r>
              <a:rPr lang="zh-TW" altLang="zh-TW" sz="2600" dirty="0" smtClean="0"/>
              <a:t>（</a:t>
            </a:r>
            <a:r>
              <a:rPr lang="en-US" altLang="zh-TW" sz="2600" dirty="0" smtClean="0"/>
              <a:t>0.7 × </a:t>
            </a:r>
            <a:r>
              <a:rPr lang="zh-TW" altLang="zh-TW" sz="2600" dirty="0" smtClean="0"/>
              <a:t>年齡）</a:t>
            </a:r>
            <a:endParaRPr lang="zh-TW" altLang="en-US" sz="2600" dirty="0"/>
          </a:p>
        </p:txBody>
      </p:sp>
      <p:sp>
        <p:nvSpPr>
          <p:cNvPr id="4" name="投影片編號版面配置區 3"/>
          <p:cNvSpPr>
            <a:spLocks noGrp="1"/>
          </p:cNvSpPr>
          <p:nvPr>
            <p:ph type="sldNum" sz="quarter" idx="12"/>
          </p:nvPr>
        </p:nvSpPr>
        <p:spPr/>
        <p:txBody>
          <a:bodyPr/>
          <a:lstStyle/>
          <a:p>
            <a:pPr>
              <a:defRPr/>
            </a:pPr>
            <a:fld id="{5855E11C-73B3-4E3B-8D9C-F19FD152DD2E}" type="slidenum">
              <a:rPr lang="zh-TW" altLang="en-US" smtClean="0"/>
              <a:pPr>
                <a:defRPr/>
              </a:pPr>
              <a:t>94</a:t>
            </a:fld>
            <a:endParaRPr lang="zh-TW" alt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5855E11C-73B3-4E3B-8D9C-F19FD152DD2E}" type="slidenum">
              <a:rPr lang="zh-TW" altLang="en-US" smtClean="0"/>
              <a:pPr>
                <a:defRPr/>
              </a:pPr>
              <a:t>95</a:t>
            </a:fld>
            <a:endParaRPr lang="zh-TW" altLang="en-US" dirty="0"/>
          </a:p>
        </p:txBody>
      </p:sp>
      <p:sp>
        <p:nvSpPr>
          <p:cNvPr id="5" name="內容版面配置區 2"/>
          <p:cNvSpPr>
            <a:spLocks noGrp="1"/>
          </p:cNvSpPr>
          <p:nvPr>
            <p:ph idx="1"/>
          </p:nvPr>
        </p:nvSpPr>
        <p:spPr>
          <a:xfrm>
            <a:off x="467544" y="1556792"/>
            <a:ext cx="8229600" cy="4464496"/>
          </a:xfrm>
        </p:spPr>
        <p:txBody>
          <a:bodyPr/>
          <a:lstStyle/>
          <a:p>
            <a:pPr marL="0" indent="0">
              <a:buNone/>
            </a:pPr>
            <a:r>
              <a:rPr lang="zh-TW" altLang="zh-TW" sz="2400" dirty="0" smtClean="0"/>
              <a:t>問題</a:t>
            </a:r>
            <a:r>
              <a:rPr lang="en-US" altLang="zh-TW" sz="2400" dirty="0" smtClean="0"/>
              <a:t> 1</a:t>
            </a:r>
            <a:endParaRPr lang="zh-TW" altLang="zh-TW" sz="2400" dirty="0" smtClean="0"/>
          </a:p>
          <a:p>
            <a:pPr marL="0" indent="0">
              <a:buNone/>
            </a:pPr>
            <a:r>
              <a:rPr lang="en-US" altLang="zh-TW" sz="2400" b="0" dirty="0" smtClean="0"/>
              <a:t> </a:t>
            </a:r>
            <a:r>
              <a:rPr lang="zh-TW" altLang="zh-TW" sz="2400" b="0" dirty="0" smtClean="0"/>
              <a:t>某家報紙報導：「使用新公式推算的結果建議，年輕人的每分鐘最大心跳數要略為減少，而老年人略為增加」。</a:t>
            </a:r>
            <a:endParaRPr lang="en-US" altLang="zh-TW" sz="2400" b="0" dirty="0" smtClean="0"/>
          </a:p>
          <a:p>
            <a:pPr marL="0" indent="0">
              <a:buNone/>
            </a:pPr>
            <a:r>
              <a:rPr lang="zh-TW" altLang="zh-TW" sz="2400" b="0" dirty="0" smtClean="0"/>
              <a:t>使用新公式推算的結果建議，從哪一個年齡開始的最大心跳率要增加。寫出你的計算過程。</a:t>
            </a:r>
            <a:endParaRPr lang="en-US" altLang="zh-TW" sz="2400" b="0" dirty="0" smtClean="0"/>
          </a:p>
          <a:p>
            <a:pPr marL="0" indent="0">
              <a:buNone/>
            </a:pPr>
            <a:endParaRPr lang="en-US" altLang="zh-TW" sz="2400" b="0" dirty="0" smtClean="0"/>
          </a:p>
          <a:p>
            <a:pPr marL="0" indent="0">
              <a:buNone/>
            </a:pPr>
            <a:endParaRPr lang="zh-TW" altLang="en-US" sz="2400" b="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解題所需的能力</a:t>
            </a:r>
            <a:endParaRPr lang="zh-TW" altLang="en-US" dirty="0"/>
          </a:p>
        </p:txBody>
      </p:sp>
      <p:sp>
        <p:nvSpPr>
          <p:cNvPr id="3" name="內容版面配置區 2"/>
          <p:cNvSpPr>
            <a:spLocks noGrp="1"/>
          </p:cNvSpPr>
          <p:nvPr>
            <p:ph idx="1"/>
          </p:nvPr>
        </p:nvSpPr>
        <p:spPr>
          <a:xfrm>
            <a:off x="467544" y="1556792"/>
            <a:ext cx="8424936" cy="4464496"/>
          </a:xfrm>
        </p:spPr>
        <p:txBody>
          <a:bodyPr/>
          <a:lstStyle/>
          <a:p>
            <a:r>
              <a:rPr lang="zh-TW" altLang="en-US" dirty="0" smtClean="0"/>
              <a:t>數學化（形成）：從真實世界到數學問題</a:t>
            </a:r>
            <a:endParaRPr lang="en-US" altLang="zh-TW" dirty="0" smtClean="0"/>
          </a:p>
          <a:p>
            <a:pPr lvl="1"/>
            <a:r>
              <a:rPr lang="zh-TW" altLang="en-US" b="0" dirty="0" smtClean="0"/>
              <a:t>真實情境的問題</a:t>
            </a:r>
            <a:endParaRPr lang="en-US" altLang="zh-TW" b="0" dirty="0" smtClean="0"/>
          </a:p>
          <a:p>
            <a:pPr lvl="2"/>
            <a:r>
              <a:rPr lang="zh-TW" altLang="en-US" b="0" dirty="0" smtClean="0"/>
              <a:t>與個人健康相關</a:t>
            </a:r>
            <a:endParaRPr lang="en-US" altLang="zh-TW" b="0" dirty="0" smtClean="0"/>
          </a:p>
          <a:p>
            <a:pPr lvl="1"/>
            <a:r>
              <a:rPr lang="zh-TW" altLang="en-US" b="0" dirty="0" smtClean="0"/>
              <a:t>根據問題確認所需的數學觀念</a:t>
            </a:r>
            <a:endParaRPr lang="en-US" altLang="zh-TW" b="0" dirty="0" smtClean="0"/>
          </a:p>
          <a:p>
            <a:pPr lvl="2"/>
            <a:r>
              <a:rPr lang="zh-TW" altLang="en-US" b="0" dirty="0" smtClean="0"/>
              <a:t>了解二個方程式的作用</a:t>
            </a:r>
            <a:r>
              <a:rPr lang="en-US" altLang="zh-TW" b="0" dirty="0" smtClean="0"/>
              <a:t>&amp;</a:t>
            </a:r>
            <a:r>
              <a:rPr lang="zh-TW" altLang="en-US" b="0" dirty="0" smtClean="0"/>
              <a:t>意義</a:t>
            </a:r>
            <a:endParaRPr lang="en-US" altLang="zh-TW" b="0" dirty="0" smtClean="0"/>
          </a:p>
          <a:p>
            <a:pPr lvl="1"/>
            <a:r>
              <a:rPr lang="zh-TW" altLang="en-US" b="0" dirty="0" smtClean="0"/>
              <a:t>進入數學世界</a:t>
            </a:r>
            <a:endParaRPr lang="en-US" altLang="zh-TW" b="0" dirty="0" smtClean="0"/>
          </a:p>
          <a:p>
            <a:pPr lvl="2"/>
            <a:r>
              <a:rPr lang="zh-TW" altLang="en-US" b="0" dirty="0" smtClean="0"/>
              <a:t>轉化成方程式 </a:t>
            </a:r>
            <a:r>
              <a:rPr lang="en-US" altLang="zh-TW" b="0" dirty="0" smtClean="0"/>
              <a:t>y=220-x</a:t>
            </a:r>
            <a:r>
              <a:rPr lang="zh-TW" altLang="en-US" b="0" dirty="0" smtClean="0"/>
              <a:t>  </a:t>
            </a:r>
            <a:r>
              <a:rPr lang="en-US" altLang="zh-TW" b="0" dirty="0" smtClean="0"/>
              <a:t>&amp;</a:t>
            </a:r>
            <a:r>
              <a:rPr lang="zh-TW" altLang="en-US" b="0" dirty="0" smtClean="0"/>
              <a:t>  </a:t>
            </a:r>
            <a:r>
              <a:rPr lang="en-US" altLang="zh-TW" b="0" dirty="0" smtClean="0"/>
              <a:t>y=208-0.7x</a:t>
            </a:r>
          </a:p>
          <a:p>
            <a:pPr lvl="2"/>
            <a:r>
              <a:rPr lang="zh-TW" altLang="en-US" b="0" dirty="0" smtClean="0"/>
              <a:t>呈現方程式的圖形</a:t>
            </a:r>
            <a:endParaRPr lang="zh-TW" altLang="en-US" b="0" dirty="0"/>
          </a:p>
        </p:txBody>
      </p:sp>
      <p:sp>
        <p:nvSpPr>
          <p:cNvPr id="4" name="投影片編號版面配置區 3"/>
          <p:cNvSpPr>
            <a:spLocks noGrp="1"/>
          </p:cNvSpPr>
          <p:nvPr>
            <p:ph type="sldNum" sz="quarter" idx="12"/>
          </p:nvPr>
        </p:nvSpPr>
        <p:spPr/>
        <p:txBody>
          <a:bodyPr/>
          <a:lstStyle/>
          <a:p>
            <a:pPr>
              <a:defRPr/>
            </a:pPr>
            <a:fld id="{5855E11C-73B3-4E3B-8D9C-F19FD152DD2E}" type="slidenum">
              <a:rPr lang="zh-TW" altLang="en-US" smtClean="0"/>
              <a:pPr>
                <a:defRPr/>
              </a:pPr>
              <a:t>96</a:t>
            </a:fld>
            <a:endParaRPr lang="zh-TW" altLang="en-US" dirty="0"/>
          </a:p>
        </p:txBody>
      </p:sp>
      <p:pic>
        <p:nvPicPr>
          <p:cNvPr id="202754" name="Picture 2"/>
          <p:cNvPicPr>
            <a:picLocks noChangeAspect="1" noChangeArrowheads="1"/>
          </p:cNvPicPr>
          <p:nvPr/>
        </p:nvPicPr>
        <p:blipFill>
          <a:blip r:embed="rId2" cstate="print"/>
          <a:srcRect/>
          <a:stretch>
            <a:fillRect/>
          </a:stretch>
        </p:blipFill>
        <p:spPr bwMode="auto">
          <a:xfrm>
            <a:off x="3995936" y="5301208"/>
            <a:ext cx="2426271" cy="13764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解數學問題（應用）</a:t>
            </a:r>
            <a:endParaRPr lang="en-US" altLang="zh-TW" dirty="0" smtClean="0"/>
          </a:p>
          <a:p>
            <a:pPr lvl="1"/>
            <a:r>
              <a:rPr lang="zh-TW" altLang="en-US" b="0" dirty="0" smtClean="0"/>
              <a:t>解方程式 </a:t>
            </a:r>
            <a:endParaRPr lang="en-US" altLang="zh-TW" b="0" dirty="0" smtClean="0"/>
          </a:p>
          <a:p>
            <a:pPr lvl="1"/>
            <a:r>
              <a:rPr lang="zh-TW" altLang="en-US" b="0" dirty="0" smtClean="0"/>
              <a:t>求圖形的交點 </a:t>
            </a:r>
            <a:r>
              <a:rPr lang="en-US" altLang="zh-TW" b="0" dirty="0" smtClean="0"/>
              <a:t>(40,180)</a:t>
            </a:r>
          </a:p>
          <a:p>
            <a:endParaRPr lang="en-US" altLang="zh-TW" dirty="0" smtClean="0"/>
          </a:p>
          <a:p>
            <a:r>
              <a:rPr lang="zh-TW" altLang="en-US" dirty="0" smtClean="0"/>
              <a:t>解釋所得的數學答案 （詮釋）</a:t>
            </a:r>
            <a:endParaRPr lang="en-US" altLang="zh-TW" dirty="0" smtClean="0"/>
          </a:p>
          <a:p>
            <a:pPr lvl="1"/>
            <a:r>
              <a:rPr lang="zh-TW" altLang="zh-TW" b="0" dirty="0" smtClean="0"/>
              <a:t>從哪一個年齡開始的最大心跳率要增加</a:t>
            </a:r>
            <a:r>
              <a:rPr lang="zh-TW" altLang="en-US" b="0" dirty="0" smtClean="0"/>
              <a:t> </a:t>
            </a:r>
            <a:r>
              <a:rPr lang="en-US" altLang="zh-TW" b="0" dirty="0" smtClean="0"/>
              <a:t>?</a:t>
            </a:r>
            <a:endParaRPr lang="en-US" altLang="zh-TW" dirty="0" smtClean="0"/>
          </a:p>
        </p:txBody>
      </p:sp>
      <p:sp>
        <p:nvSpPr>
          <p:cNvPr id="4" name="投影片編號版面配置區 3"/>
          <p:cNvSpPr>
            <a:spLocks noGrp="1"/>
          </p:cNvSpPr>
          <p:nvPr>
            <p:ph type="sldNum" sz="quarter" idx="12"/>
          </p:nvPr>
        </p:nvSpPr>
        <p:spPr/>
        <p:txBody>
          <a:bodyPr/>
          <a:lstStyle/>
          <a:p>
            <a:pPr>
              <a:defRPr/>
            </a:pPr>
            <a:fld id="{5855E11C-73B3-4E3B-8D9C-F19FD152DD2E}" type="slidenum">
              <a:rPr lang="zh-TW" altLang="en-US" smtClean="0"/>
              <a:pPr>
                <a:defRPr/>
              </a:pPr>
              <a:t>97</a:t>
            </a:fld>
            <a:endParaRPr lang="zh-TW" alt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152400"/>
            <a:ext cx="6870700" cy="828675"/>
          </a:xfrm>
        </p:spPr>
        <p:txBody>
          <a:bodyPr/>
          <a:lstStyle/>
          <a:p>
            <a:r>
              <a:rPr lang="zh-TW" altLang="en-US" sz="3200" smtClean="0">
                <a:solidFill>
                  <a:schemeClr val="folHlink"/>
                </a:solidFill>
                <a:ea typeface="華康行書體" pitchFamily="65" charset="-120"/>
              </a:rPr>
              <a:t>三</a:t>
            </a:r>
            <a:r>
              <a:rPr lang="en-US" altLang="zh-TW" sz="3200" smtClean="0">
                <a:solidFill>
                  <a:schemeClr val="folHlink"/>
                </a:solidFill>
                <a:ea typeface="華康行書體" pitchFamily="65" charset="-120"/>
              </a:rPr>
              <a:t>.</a:t>
            </a:r>
            <a:r>
              <a:rPr lang="zh-TW" altLang="en-US" sz="3200" smtClean="0">
                <a:solidFill>
                  <a:schemeClr val="folHlink"/>
                </a:solidFill>
                <a:ea typeface="華康行書體" pitchFamily="65" charset="-120"/>
              </a:rPr>
              <a:t>數學領域的組織</a:t>
            </a:r>
            <a:r>
              <a:rPr lang="zh-TW" altLang="en-US" smtClean="0"/>
              <a:t> </a:t>
            </a:r>
          </a:p>
        </p:txBody>
      </p:sp>
      <p:sp>
        <p:nvSpPr>
          <p:cNvPr id="31747" name="Rectangle 4"/>
          <p:cNvSpPr>
            <a:spLocks noGrp="1" noChangeArrowheads="1"/>
          </p:cNvSpPr>
          <p:nvPr>
            <p:ph sz="half" idx="2"/>
          </p:nvPr>
        </p:nvSpPr>
        <p:spPr>
          <a:xfrm>
            <a:off x="685800" y="3719513"/>
            <a:ext cx="7696200" cy="1766887"/>
          </a:xfrm>
        </p:spPr>
        <p:txBody>
          <a:bodyPr/>
          <a:lstStyle/>
          <a:p>
            <a:endParaRPr lang="zh-TW" altLang="en-US" sz="2800" smtClean="0"/>
          </a:p>
        </p:txBody>
      </p:sp>
      <p:grpSp>
        <p:nvGrpSpPr>
          <p:cNvPr id="2" name="Group 19"/>
          <p:cNvGrpSpPr>
            <a:grpSpLocks/>
          </p:cNvGrpSpPr>
          <p:nvPr/>
        </p:nvGrpSpPr>
        <p:grpSpPr bwMode="auto">
          <a:xfrm>
            <a:off x="755650" y="1341438"/>
            <a:ext cx="7073900" cy="4643437"/>
            <a:chOff x="1070" y="1291"/>
            <a:chExt cx="4456" cy="2925"/>
          </a:xfrm>
        </p:grpSpPr>
        <p:sp>
          <p:nvSpPr>
            <p:cNvPr id="31749" name="Text Box 9"/>
            <p:cNvSpPr txBox="1">
              <a:spLocks noChangeArrowheads="1"/>
            </p:cNvSpPr>
            <p:nvPr/>
          </p:nvSpPr>
          <p:spPr bwMode="auto">
            <a:xfrm>
              <a:off x="1488" y="1291"/>
              <a:ext cx="1462" cy="522"/>
            </a:xfrm>
            <a:prstGeom prst="rect">
              <a:avLst/>
            </a:prstGeom>
            <a:solidFill>
              <a:srgbClr val="FFFFFF"/>
            </a:solidFill>
            <a:ln w="9525">
              <a:solidFill>
                <a:srgbClr val="000000"/>
              </a:solidFill>
              <a:prstDash val="sysDot"/>
              <a:miter lim="800000"/>
              <a:headEnd/>
              <a:tailEnd/>
            </a:ln>
          </p:spPr>
          <p:txBody>
            <a:bodyPr/>
            <a:lstStyle/>
            <a:p>
              <a:pPr algn="ctr"/>
              <a:r>
                <a:rPr lang="zh-TW" altLang="en-US">
                  <a:latin typeface="Times New Roman" pitchFamily="18" charset="0"/>
                  <a:ea typeface="標楷體" pitchFamily="65" charset="-120"/>
                </a:rPr>
                <a:t>情境</a:t>
              </a:r>
              <a:r>
                <a:rPr lang="en-US" altLang="zh-TW">
                  <a:latin typeface="Times New Roman" pitchFamily="18" charset="0"/>
                  <a:ea typeface="標楷體" pitchFamily="65" charset="-120"/>
                </a:rPr>
                <a:t>(Situations)</a:t>
              </a:r>
            </a:p>
            <a:p>
              <a:pPr algn="ctr"/>
              <a:r>
                <a:rPr lang="zh-TW" altLang="en-US">
                  <a:solidFill>
                    <a:srgbClr val="0000FF"/>
                  </a:solidFill>
                  <a:latin typeface="Times New Roman" pitchFamily="18" charset="0"/>
                  <a:ea typeface="標楷體" pitchFamily="65" charset="-120"/>
                </a:rPr>
                <a:t>脈絡</a:t>
              </a:r>
              <a:r>
                <a:rPr lang="en-US" altLang="zh-TW">
                  <a:solidFill>
                    <a:srgbClr val="0000FF"/>
                  </a:solidFill>
                  <a:latin typeface="Times New Roman" pitchFamily="18" charset="0"/>
                  <a:ea typeface="標楷體" pitchFamily="65" charset="-120"/>
                </a:rPr>
                <a:t>(CONTEXT)</a:t>
              </a:r>
              <a:endParaRPr lang="en-US" altLang="zh-TW">
                <a:solidFill>
                  <a:srgbClr val="0000FF"/>
                </a:solidFill>
              </a:endParaRPr>
            </a:p>
          </p:txBody>
        </p:sp>
        <p:sp>
          <p:nvSpPr>
            <p:cNvPr id="31750" name="Text Box 10"/>
            <p:cNvSpPr txBox="1">
              <a:spLocks noChangeArrowheads="1"/>
            </p:cNvSpPr>
            <p:nvPr/>
          </p:nvSpPr>
          <p:spPr bwMode="auto">
            <a:xfrm>
              <a:off x="3507" y="1291"/>
              <a:ext cx="2019" cy="522"/>
            </a:xfrm>
            <a:prstGeom prst="rect">
              <a:avLst/>
            </a:prstGeom>
            <a:solidFill>
              <a:srgbClr val="FFFFFF"/>
            </a:solidFill>
            <a:ln w="9525">
              <a:solidFill>
                <a:srgbClr val="000000"/>
              </a:solidFill>
              <a:prstDash val="sysDot"/>
              <a:miter lim="800000"/>
              <a:headEnd/>
              <a:tailEnd/>
            </a:ln>
          </p:spPr>
          <p:txBody>
            <a:bodyPr/>
            <a:lstStyle/>
            <a:p>
              <a:pPr algn="ctr"/>
              <a:r>
                <a:rPr lang="zh-TW" altLang="en-US">
                  <a:latin typeface="Times New Roman" pitchFamily="18" charset="0"/>
                  <a:ea typeface="標楷體" pitchFamily="65" charset="-120"/>
                </a:rPr>
                <a:t>數學概念</a:t>
              </a:r>
              <a:r>
                <a:rPr lang="en-US" altLang="zh-TW">
                  <a:latin typeface="Times New Roman" pitchFamily="18" charset="0"/>
                  <a:ea typeface="標楷體" pitchFamily="65" charset="-120"/>
                </a:rPr>
                <a:t>(Overarching ideas)</a:t>
              </a:r>
            </a:p>
            <a:p>
              <a:pPr algn="ctr"/>
              <a:r>
                <a:rPr lang="zh-TW" altLang="en-US">
                  <a:solidFill>
                    <a:srgbClr val="0000FF"/>
                  </a:solidFill>
                  <a:latin typeface="Times New Roman" pitchFamily="18" charset="0"/>
                  <a:ea typeface="標楷體" pitchFamily="65" charset="-120"/>
                </a:rPr>
                <a:t>內容</a:t>
              </a:r>
              <a:r>
                <a:rPr lang="en-US" altLang="zh-TW">
                  <a:solidFill>
                    <a:srgbClr val="0000FF"/>
                  </a:solidFill>
                  <a:latin typeface="Times New Roman" pitchFamily="18" charset="0"/>
                  <a:ea typeface="標楷體" pitchFamily="65" charset="-120"/>
                </a:rPr>
                <a:t>(CONTENT)</a:t>
              </a:r>
              <a:endParaRPr lang="en-US" altLang="zh-TW">
                <a:solidFill>
                  <a:srgbClr val="0000FF"/>
                </a:solidFill>
              </a:endParaRPr>
            </a:p>
          </p:txBody>
        </p:sp>
        <p:sp>
          <p:nvSpPr>
            <p:cNvPr id="31751" name="Text Box 11"/>
            <p:cNvSpPr txBox="1">
              <a:spLocks noChangeArrowheads="1"/>
            </p:cNvSpPr>
            <p:nvPr/>
          </p:nvSpPr>
          <p:spPr bwMode="auto">
            <a:xfrm>
              <a:off x="2671" y="2127"/>
              <a:ext cx="1463" cy="731"/>
            </a:xfrm>
            <a:prstGeom prst="rect">
              <a:avLst/>
            </a:prstGeom>
            <a:solidFill>
              <a:srgbClr val="99CCFF"/>
            </a:solidFill>
            <a:ln w="9525">
              <a:noFill/>
              <a:prstDash val="sysDot"/>
              <a:miter lim="800000"/>
              <a:headEnd/>
              <a:tailEnd/>
            </a:ln>
          </p:spPr>
          <p:txBody>
            <a:bodyPr/>
            <a:lstStyle/>
            <a:p>
              <a:pPr algn="ctr"/>
              <a:r>
                <a:rPr lang="zh-TW" altLang="en-US">
                  <a:latin typeface="Times New Roman" pitchFamily="18" charset="0"/>
                  <a:ea typeface="標楷體" pitchFamily="65" charset="-120"/>
                </a:rPr>
                <a:t>問題</a:t>
              </a:r>
              <a:r>
                <a:rPr lang="en-US" altLang="zh-TW">
                  <a:latin typeface="Times New Roman" pitchFamily="18" charset="0"/>
                  <a:ea typeface="標楷體" pitchFamily="65" charset="-120"/>
                </a:rPr>
                <a:t>(PROBLEM)</a:t>
              </a:r>
            </a:p>
            <a:p>
              <a:pPr algn="ctr"/>
              <a:r>
                <a:rPr lang="zh-TW" altLang="en-US">
                  <a:latin typeface="Times New Roman" pitchFamily="18" charset="0"/>
                  <a:ea typeface="標楷體" pitchFamily="65" charset="-120"/>
                </a:rPr>
                <a:t>與</a:t>
              </a:r>
            </a:p>
            <a:p>
              <a:pPr algn="ctr"/>
              <a:r>
                <a:rPr lang="zh-TW" altLang="en-US">
                  <a:latin typeface="Times New Roman" pitchFamily="18" charset="0"/>
                  <a:ea typeface="標楷體" pitchFamily="65" charset="-120"/>
                </a:rPr>
                <a:t>解決</a:t>
              </a:r>
              <a:r>
                <a:rPr lang="en-US" altLang="zh-TW">
                  <a:latin typeface="Times New Roman" pitchFamily="18" charset="0"/>
                  <a:ea typeface="標楷體" pitchFamily="65" charset="-120"/>
                </a:rPr>
                <a:t>(SOLUTION)</a:t>
              </a:r>
              <a:endParaRPr lang="en-US" altLang="zh-TW"/>
            </a:p>
          </p:txBody>
        </p:sp>
        <p:sp>
          <p:nvSpPr>
            <p:cNvPr id="31752" name="Text Box 12"/>
            <p:cNvSpPr txBox="1">
              <a:spLocks noChangeArrowheads="1"/>
            </p:cNvSpPr>
            <p:nvPr/>
          </p:nvSpPr>
          <p:spPr bwMode="auto">
            <a:xfrm>
              <a:off x="2532" y="3385"/>
              <a:ext cx="1949" cy="831"/>
            </a:xfrm>
            <a:prstGeom prst="rect">
              <a:avLst/>
            </a:prstGeom>
            <a:solidFill>
              <a:srgbClr val="FFFFFF"/>
            </a:solidFill>
            <a:ln w="9525">
              <a:solidFill>
                <a:srgbClr val="000000"/>
              </a:solidFill>
              <a:prstDash val="sysDot"/>
              <a:miter lim="800000"/>
              <a:headEnd/>
              <a:tailEnd/>
            </a:ln>
          </p:spPr>
          <p:txBody>
            <a:bodyPr/>
            <a:lstStyle/>
            <a:p>
              <a:pPr algn="r"/>
              <a:r>
                <a:rPr lang="zh-TW" altLang="en-US">
                  <a:latin typeface="Times New Roman" pitchFamily="18" charset="0"/>
                  <a:ea typeface="標楷體" pitchFamily="65" charset="-120"/>
                </a:rPr>
                <a:t>歷程</a:t>
              </a:r>
              <a:r>
                <a:rPr lang="en-US" altLang="zh-TW">
                  <a:latin typeface="Times New Roman" pitchFamily="18" charset="0"/>
                  <a:ea typeface="標楷體" pitchFamily="65" charset="-120"/>
                </a:rPr>
                <a:t>(Process)</a:t>
              </a:r>
            </a:p>
            <a:p>
              <a:pPr algn="ctr"/>
              <a:r>
                <a:rPr lang="zh-TW" altLang="en-US">
                  <a:solidFill>
                    <a:srgbClr val="0000FF"/>
                  </a:solidFill>
                  <a:latin typeface="Times New Roman" pitchFamily="18" charset="0"/>
                  <a:ea typeface="標楷體" pitchFamily="65" charset="-120"/>
                </a:rPr>
                <a:t>能力群組</a:t>
              </a:r>
            </a:p>
            <a:p>
              <a:pPr algn="ctr"/>
              <a:r>
                <a:rPr lang="en-US" altLang="zh-TW">
                  <a:solidFill>
                    <a:srgbClr val="0000FF"/>
                  </a:solidFill>
                  <a:latin typeface="Times New Roman" pitchFamily="18" charset="0"/>
                  <a:ea typeface="標楷體" pitchFamily="65" charset="-120"/>
                </a:rPr>
                <a:t>(COMPETENCY CLUSTER)</a:t>
              </a:r>
            </a:p>
            <a:p>
              <a:pPr algn="ctr"/>
              <a:r>
                <a:rPr lang="zh-TW" altLang="en-US">
                  <a:latin typeface="Times New Roman" pitchFamily="18" charset="0"/>
                  <a:ea typeface="標楷體" pitchFamily="65" charset="-120"/>
                </a:rPr>
                <a:t>能力</a:t>
              </a:r>
              <a:r>
                <a:rPr lang="en-US" altLang="zh-TW">
                  <a:latin typeface="Times New Roman" pitchFamily="18" charset="0"/>
                  <a:ea typeface="標楷體" pitchFamily="65" charset="-120"/>
                </a:rPr>
                <a:t>(Competencies)</a:t>
              </a:r>
              <a:endParaRPr lang="en-US" altLang="zh-TW"/>
            </a:p>
          </p:txBody>
        </p:sp>
        <p:sp>
          <p:nvSpPr>
            <p:cNvPr id="31753" name="Text Box 13"/>
            <p:cNvSpPr txBox="1">
              <a:spLocks noChangeArrowheads="1"/>
            </p:cNvSpPr>
            <p:nvPr/>
          </p:nvSpPr>
          <p:spPr bwMode="auto">
            <a:xfrm>
              <a:off x="1070" y="2440"/>
              <a:ext cx="1184" cy="523"/>
            </a:xfrm>
            <a:prstGeom prst="rect">
              <a:avLst/>
            </a:prstGeom>
            <a:solidFill>
              <a:srgbClr val="FFFFFF"/>
            </a:solidFill>
            <a:ln w="9525">
              <a:solidFill>
                <a:srgbClr val="000000"/>
              </a:solidFill>
              <a:prstDash val="sysDot"/>
              <a:miter lim="800000"/>
              <a:headEnd/>
              <a:tailEnd/>
            </a:ln>
          </p:spPr>
          <p:txBody>
            <a:bodyPr/>
            <a:lstStyle/>
            <a:p>
              <a:pPr algn="ctr"/>
              <a:r>
                <a:rPr lang="zh-TW" altLang="en-US">
                  <a:latin typeface="Times New Roman" pitchFamily="18" charset="0"/>
                  <a:ea typeface="標楷體" pitchFamily="65" charset="-120"/>
                </a:rPr>
                <a:t>問題形式</a:t>
              </a:r>
            </a:p>
            <a:p>
              <a:pPr algn="ctr"/>
              <a:r>
                <a:rPr lang="en-US" altLang="zh-TW">
                  <a:latin typeface="Times New Roman" pitchFamily="18" charset="0"/>
                  <a:ea typeface="標楷體" pitchFamily="65" charset="-120"/>
                </a:rPr>
                <a:t>(Problem format)</a:t>
              </a:r>
              <a:endParaRPr lang="en-US" altLang="zh-TW"/>
            </a:p>
          </p:txBody>
        </p:sp>
        <p:sp>
          <p:nvSpPr>
            <p:cNvPr id="31754" name="Line 14"/>
            <p:cNvSpPr>
              <a:spLocks noChangeShapeType="1"/>
            </p:cNvSpPr>
            <p:nvPr/>
          </p:nvSpPr>
          <p:spPr bwMode="auto">
            <a:xfrm>
              <a:off x="2575" y="1775"/>
              <a:ext cx="345" cy="343"/>
            </a:xfrm>
            <a:prstGeom prst="line">
              <a:avLst/>
            </a:prstGeom>
            <a:noFill/>
            <a:ln w="9525">
              <a:solidFill>
                <a:srgbClr val="000000"/>
              </a:solidFill>
              <a:round/>
              <a:headEnd/>
              <a:tailEnd type="triangle" w="med" len="med"/>
            </a:ln>
          </p:spPr>
          <p:txBody>
            <a:bodyPr/>
            <a:lstStyle/>
            <a:p>
              <a:endParaRPr lang="zh-TW" altLang="en-US"/>
            </a:p>
          </p:txBody>
        </p:sp>
        <p:sp>
          <p:nvSpPr>
            <p:cNvPr id="31755" name="Line 15"/>
            <p:cNvSpPr>
              <a:spLocks noChangeShapeType="1"/>
            </p:cNvSpPr>
            <p:nvPr/>
          </p:nvSpPr>
          <p:spPr bwMode="auto">
            <a:xfrm flipH="1">
              <a:off x="3855" y="1770"/>
              <a:ext cx="234" cy="357"/>
            </a:xfrm>
            <a:prstGeom prst="line">
              <a:avLst/>
            </a:prstGeom>
            <a:noFill/>
            <a:ln w="9525">
              <a:solidFill>
                <a:srgbClr val="000000"/>
              </a:solidFill>
              <a:round/>
              <a:headEnd/>
              <a:tailEnd type="triangle" w="med" len="med"/>
            </a:ln>
          </p:spPr>
          <p:txBody>
            <a:bodyPr/>
            <a:lstStyle/>
            <a:p>
              <a:endParaRPr lang="zh-TW" altLang="en-US"/>
            </a:p>
          </p:txBody>
        </p:sp>
        <p:sp>
          <p:nvSpPr>
            <p:cNvPr id="31756" name="Line 16"/>
            <p:cNvSpPr>
              <a:spLocks noChangeShapeType="1"/>
            </p:cNvSpPr>
            <p:nvPr/>
          </p:nvSpPr>
          <p:spPr bwMode="auto">
            <a:xfrm flipV="1">
              <a:off x="3526" y="2827"/>
              <a:ext cx="0" cy="733"/>
            </a:xfrm>
            <a:prstGeom prst="line">
              <a:avLst/>
            </a:prstGeom>
            <a:noFill/>
            <a:ln w="9525">
              <a:solidFill>
                <a:srgbClr val="000000"/>
              </a:solidFill>
              <a:round/>
              <a:headEnd/>
              <a:tailEnd type="triangle" w="med" len="med"/>
            </a:ln>
          </p:spPr>
          <p:txBody>
            <a:bodyPr/>
            <a:lstStyle/>
            <a:p>
              <a:endParaRPr lang="zh-TW" altLang="en-US"/>
            </a:p>
          </p:txBody>
        </p:sp>
        <p:sp>
          <p:nvSpPr>
            <p:cNvPr id="31757" name="Line 17"/>
            <p:cNvSpPr>
              <a:spLocks noChangeShapeType="1"/>
            </p:cNvSpPr>
            <p:nvPr/>
          </p:nvSpPr>
          <p:spPr bwMode="auto">
            <a:xfrm flipH="1" flipV="1">
              <a:off x="2254" y="2858"/>
              <a:ext cx="626" cy="731"/>
            </a:xfrm>
            <a:prstGeom prst="line">
              <a:avLst/>
            </a:prstGeom>
            <a:noFill/>
            <a:ln w="9525">
              <a:solidFill>
                <a:srgbClr val="000000"/>
              </a:solidFill>
              <a:round/>
              <a:headEnd/>
              <a:tailEnd type="triangle" w="med" len="med"/>
            </a:ln>
          </p:spPr>
          <p:txBody>
            <a:bodyPr/>
            <a:lstStyle/>
            <a:p>
              <a:endParaRPr lang="zh-TW" altLang="en-US"/>
            </a:p>
          </p:txBody>
        </p:sp>
        <p:sp>
          <p:nvSpPr>
            <p:cNvPr id="31758" name="Line 18"/>
            <p:cNvSpPr>
              <a:spLocks noChangeShapeType="1"/>
            </p:cNvSpPr>
            <p:nvPr/>
          </p:nvSpPr>
          <p:spPr bwMode="auto">
            <a:xfrm flipV="1">
              <a:off x="2254" y="2647"/>
              <a:ext cx="415" cy="2"/>
            </a:xfrm>
            <a:prstGeom prst="line">
              <a:avLst/>
            </a:prstGeom>
            <a:noFill/>
            <a:ln w="9525">
              <a:solidFill>
                <a:srgbClr val="000000"/>
              </a:solidFill>
              <a:round/>
              <a:headEnd/>
              <a:tailEnd type="triangle" w="med" len="med"/>
            </a:ln>
          </p:spPr>
          <p:txBody>
            <a:bodyPr/>
            <a:lstStyle/>
            <a:p>
              <a:endParaRPr lang="zh-TW" altLang="en-US"/>
            </a:p>
          </p:txBody>
        </p:sp>
      </p:gr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152400"/>
            <a:ext cx="6870700" cy="1116360"/>
          </a:xfrm>
        </p:spPr>
        <p:txBody>
          <a:bodyPr/>
          <a:lstStyle/>
          <a:p>
            <a:r>
              <a:rPr lang="zh-TW" altLang="en-US" dirty="0" smtClean="0">
                <a:solidFill>
                  <a:srgbClr val="7030A0"/>
                </a:solidFill>
                <a:effectLst/>
              </a:rPr>
              <a:t>內容領域</a:t>
            </a:r>
            <a:endParaRPr lang="zh-TW" altLang="en-US" dirty="0">
              <a:solidFill>
                <a:srgbClr val="7030A0"/>
              </a:solidFill>
              <a:effectLst/>
            </a:endParaRPr>
          </a:p>
        </p:txBody>
      </p:sp>
      <p:sp>
        <p:nvSpPr>
          <p:cNvPr id="4" name="投影片編號版面配置區 3"/>
          <p:cNvSpPr>
            <a:spLocks noGrp="1"/>
          </p:cNvSpPr>
          <p:nvPr>
            <p:ph type="sldNum" sz="quarter" idx="12"/>
          </p:nvPr>
        </p:nvSpPr>
        <p:spPr/>
        <p:txBody>
          <a:bodyPr/>
          <a:lstStyle/>
          <a:p>
            <a:pPr>
              <a:defRPr/>
            </a:pPr>
            <a:fld id="{5855E11C-73B3-4E3B-8D9C-F19FD152DD2E}" type="slidenum">
              <a:rPr lang="zh-TW" altLang="en-US" smtClean="0"/>
              <a:pPr>
                <a:defRPr/>
              </a:pPr>
              <a:t>99</a:t>
            </a:fld>
            <a:endParaRPr lang="zh-TW" altLang="en-US" dirty="0"/>
          </a:p>
        </p:txBody>
      </p:sp>
      <p:graphicFrame>
        <p:nvGraphicFramePr>
          <p:cNvPr id="5" name="內容版面配置區 4"/>
          <p:cNvGraphicFramePr>
            <a:graphicFrameLocks noGrp="1"/>
          </p:cNvGraphicFramePr>
          <p:nvPr>
            <p:ph idx="1"/>
          </p:nvPr>
        </p:nvGraphicFramePr>
        <p:xfrm>
          <a:off x="468312" y="1412776"/>
          <a:ext cx="8496176" cy="3998109"/>
        </p:xfrm>
        <a:graphic>
          <a:graphicData uri="http://schemas.openxmlformats.org/drawingml/2006/table">
            <a:tbl>
              <a:tblPr firstRow="1" bandRow="1">
                <a:tableStyleId>{0505E3EF-67EA-436B-97B2-0124C06EBD24}</a:tableStyleId>
              </a:tblPr>
              <a:tblGrid>
                <a:gridCol w="1379072"/>
                <a:gridCol w="7117104"/>
              </a:tblGrid>
              <a:tr h="976208">
                <a:tc>
                  <a:txBody>
                    <a:bodyPr/>
                    <a:lstStyle/>
                    <a:p>
                      <a:pPr algn="ctr"/>
                      <a:r>
                        <a:rPr lang="zh-TW" altLang="zh-TW" b="1" dirty="0" smtClean="0">
                          <a:solidFill>
                            <a:srgbClr val="7030A0"/>
                          </a:solidFill>
                          <a:latin typeface="微軟正黑體" pitchFamily="34" charset="-120"/>
                          <a:ea typeface="微軟正黑體" pitchFamily="34" charset="-120"/>
                        </a:rPr>
                        <a:t>改變</a:t>
                      </a:r>
                      <a:r>
                        <a:rPr lang="zh-TW" altLang="en-US" b="1" dirty="0" smtClean="0">
                          <a:solidFill>
                            <a:srgbClr val="7030A0"/>
                          </a:solidFill>
                          <a:latin typeface="微軟正黑體" pitchFamily="34" charset="-120"/>
                          <a:ea typeface="微軟正黑體" pitchFamily="34" charset="-120"/>
                        </a:rPr>
                        <a:t>與</a:t>
                      </a:r>
                      <a:r>
                        <a:rPr lang="zh-TW" altLang="zh-TW" b="1" dirty="0" smtClean="0">
                          <a:solidFill>
                            <a:srgbClr val="7030A0"/>
                          </a:solidFill>
                          <a:latin typeface="微軟正黑體" pitchFamily="34" charset="-120"/>
                          <a:ea typeface="微軟正黑體" pitchFamily="34" charset="-120"/>
                        </a:rPr>
                        <a:t>關係</a:t>
                      </a:r>
                      <a:endParaRPr lang="zh-TW" altLang="en-US" b="1" dirty="0">
                        <a:solidFill>
                          <a:srgbClr val="7030A0"/>
                        </a:solidFill>
                        <a:latin typeface="微軟正黑體" pitchFamily="34" charset="-120"/>
                        <a:ea typeface="微軟正黑體" pitchFamily="34" charset="-120"/>
                      </a:endParaRPr>
                    </a:p>
                  </a:txBody>
                  <a:tcPr anchor="ctr"/>
                </a:tc>
                <a:tc>
                  <a:txBody>
                    <a:bodyPr/>
                    <a:lstStyle/>
                    <a:p>
                      <a:pPr algn="l"/>
                      <a:r>
                        <a:rPr lang="zh-TW" altLang="en-US" b="1" dirty="0" smtClean="0">
                          <a:latin typeface="微軟正黑體" pitchFamily="34" charset="-120"/>
                          <a:ea typeface="微軟正黑體" pitchFamily="34" charset="-120"/>
                        </a:rPr>
                        <a:t>對</a:t>
                      </a:r>
                      <a:r>
                        <a:rPr lang="zh-TW" altLang="zh-TW" b="1" dirty="0" smtClean="0">
                          <a:latin typeface="微軟正黑體" pitchFamily="34" charset="-120"/>
                          <a:ea typeface="微軟正黑體" pitchFamily="34" charset="-120"/>
                        </a:rPr>
                        <a:t>自然現象</a:t>
                      </a:r>
                      <a:r>
                        <a:rPr lang="zh-TW" altLang="en-US" b="1" dirty="0" smtClean="0">
                          <a:latin typeface="微軟正黑體" pitchFamily="34" charset="-120"/>
                          <a:ea typeface="微軟正黑體" pitchFamily="34" charset="-120"/>
                        </a:rPr>
                        <a:t>的改</a:t>
                      </a:r>
                      <a:r>
                        <a:rPr lang="zh-TW" altLang="zh-TW" b="1" dirty="0" smtClean="0">
                          <a:latin typeface="微軟正黑體" pitchFamily="34" charset="-120"/>
                          <a:ea typeface="微軟正黑體" pitchFamily="34" charset="-120"/>
                        </a:rPr>
                        <a:t>變</a:t>
                      </a:r>
                      <a:r>
                        <a:rPr lang="zh-TW" altLang="en-US" b="1" dirty="0" smtClean="0">
                          <a:latin typeface="微軟正黑體" pitchFamily="34" charset="-120"/>
                          <a:ea typeface="微軟正黑體" pitchFamily="34" charset="-120"/>
                        </a:rPr>
                        <a:t>和</a:t>
                      </a:r>
                      <a:r>
                        <a:rPr lang="zh-TW" altLang="zh-TW" b="1" dirty="0" smtClean="0">
                          <a:latin typeface="微軟正黑體" pitchFamily="34" charset="-120"/>
                          <a:ea typeface="微軟正黑體" pitchFamily="34" charset="-120"/>
                        </a:rPr>
                        <a:t>運作</a:t>
                      </a:r>
                      <a:r>
                        <a:rPr lang="zh-TW" altLang="en-US" b="1" dirty="0" smtClean="0">
                          <a:latin typeface="微軟正黑體" pitchFamily="34" charset="-120"/>
                          <a:ea typeface="微軟正黑體" pitchFamily="34" charset="-120"/>
                        </a:rPr>
                        <a:t>建立數學模式、進行解釋或以圖形或符號來呈現之間的關係。</a:t>
                      </a:r>
                      <a:r>
                        <a:rPr lang="zh-TW" altLang="zh-TW" b="0" dirty="0" smtClean="0">
                          <a:latin typeface="微軟正黑體" pitchFamily="34" charset="-120"/>
                          <a:ea typeface="微軟正黑體" pitchFamily="34" charset="-120"/>
                        </a:rPr>
                        <a:t>例如</a:t>
                      </a:r>
                      <a:r>
                        <a:rPr lang="zh-TW" altLang="en-US" b="0" dirty="0" smtClean="0">
                          <a:latin typeface="微軟正黑體" pitchFamily="34" charset="-120"/>
                          <a:ea typeface="微軟正黑體" pitchFamily="34" charset="-120"/>
                        </a:rPr>
                        <a:t>生物的成</a:t>
                      </a:r>
                      <a:r>
                        <a:rPr lang="zh-TW" altLang="zh-TW" b="0" dirty="0" smtClean="0">
                          <a:latin typeface="微軟正黑體" pitchFamily="34" charset="-120"/>
                          <a:ea typeface="微軟正黑體" pitchFamily="34" charset="-120"/>
                        </a:rPr>
                        <a:t>長、四季循環、潮</a:t>
                      </a:r>
                      <a:r>
                        <a:rPr lang="zh-TW" altLang="en-US" b="0" dirty="0" smtClean="0">
                          <a:latin typeface="微軟正黑體" pitchFamily="34" charset="-120"/>
                          <a:ea typeface="微軟正黑體" pitchFamily="34" charset="-120"/>
                        </a:rPr>
                        <a:t>汐變化</a:t>
                      </a:r>
                      <a:r>
                        <a:rPr lang="zh-TW" altLang="zh-TW" b="0" dirty="0" smtClean="0">
                          <a:latin typeface="微軟正黑體" pitchFamily="34" charset="-120"/>
                          <a:ea typeface="微軟正黑體" pitchFamily="34" charset="-120"/>
                        </a:rPr>
                        <a:t>、天氣改變</a:t>
                      </a:r>
                      <a:endParaRPr lang="zh-TW" altLang="en-US" b="0" dirty="0">
                        <a:latin typeface="微軟正黑體" pitchFamily="34" charset="-120"/>
                        <a:ea typeface="微軟正黑體" pitchFamily="34" charset="-120"/>
                      </a:endParaRPr>
                    </a:p>
                  </a:txBody>
                  <a:tcPr anchor="ctr"/>
                </a:tc>
              </a:tr>
              <a:tr h="976208">
                <a:tc>
                  <a:txBody>
                    <a:bodyPr/>
                    <a:lstStyle/>
                    <a:p>
                      <a:pPr algn="ctr"/>
                      <a:r>
                        <a:rPr lang="zh-TW" altLang="zh-TW" b="1" dirty="0" smtClean="0">
                          <a:solidFill>
                            <a:srgbClr val="7030A0"/>
                          </a:solidFill>
                          <a:latin typeface="微軟正黑體" pitchFamily="34" charset="-120"/>
                          <a:ea typeface="微軟正黑體" pitchFamily="34" charset="-120"/>
                        </a:rPr>
                        <a:t>空間與形狀</a:t>
                      </a:r>
                      <a:endParaRPr lang="zh-TW" altLang="en-US"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chemeClr val="dk1"/>
                          </a:solidFill>
                          <a:latin typeface="微軟正黑體" pitchFamily="34" charset="-120"/>
                          <a:ea typeface="微軟正黑體" pitchFamily="34" charset="-120"/>
                          <a:cs typeface="+mn-cs"/>
                        </a:rPr>
                        <a:t>瞭解現實生活中物體的特色、位置或方向、表徵，以及影象資訊解碼、導行、與模型或圖像進行動態的互動</a:t>
                      </a:r>
                      <a:r>
                        <a:rPr lang="zh-TW" altLang="en-US" b="0" dirty="0" smtClean="0">
                          <a:latin typeface="微軟正黑體" pitchFamily="34" charset="-120"/>
                          <a:ea typeface="微軟正黑體" pitchFamily="34" charset="-120"/>
                        </a:rPr>
                        <a:t>，例如：</a:t>
                      </a:r>
                      <a:r>
                        <a:rPr lang="zh-TW" altLang="zh-TW" b="0" dirty="0" smtClean="0">
                          <a:latin typeface="微軟正黑體" pitchFamily="34" charset="-120"/>
                          <a:ea typeface="微軟正黑體" pitchFamily="34" charset="-120"/>
                        </a:rPr>
                        <a:t>三維物體的二維表徵、陰影的形成與意涵、視角的確認和運作</a:t>
                      </a:r>
                      <a:r>
                        <a:rPr lang="zh-TW" altLang="en-US" b="0" dirty="0" smtClean="0">
                          <a:latin typeface="微軟正黑體" pitchFamily="34" charset="-120"/>
                          <a:ea typeface="微軟正黑體" pitchFamily="34" charset="-120"/>
                        </a:rPr>
                        <a:t>、</a:t>
                      </a:r>
                      <a:r>
                        <a:rPr lang="zh-TW" altLang="zh-TW" b="0" dirty="0" smtClean="0">
                          <a:latin typeface="微軟正黑體" pitchFamily="34" charset="-120"/>
                          <a:ea typeface="微軟正黑體" pitchFamily="34" charset="-120"/>
                        </a:rPr>
                        <a:t>城市的</a:t>
                      </a:r>
                      <a:r>
                        <a:rPr lang="zh-TW" altLang="en-US" b="0" dirty="0" smtClean="0">
                          <a:latin typeface="微軟正黑體" pitchFamily="34" charset="-120"/>
                          <a:ea typeface="微軟正黑體" pitchFamily="34" charset="-120"/>
                        </a:rPr>
                        <a:t>原</a:t>
                      </a:r>
                      <a:r>
                        <a:rPr lang="zh-TW" altLang="zh-TW" b="0" dirty="0" smtClean="0">
                          <a:latin typeface="微軟正黑體" pitchFamily="34" charset="-120"/>
                          <a:ea typeface="微軟正黑體" pitchFamily="34" charset="-120"/>
                        </a:rPr>
                        <a:t>貌和</a:t>
                      </a:r>
                      <a:r>
                        <a:rPr lang="zh-TW" altLang="en-US" b="0" dirty="0" smtClean="0">
                          <a:latin typeface="微軟正黑體" pitchFamily="34" charset="-120"/>
                          <a:ea typeface="微軟正黑體" pitchFamily="34" charset="-120"/>
                        </a:rPr>
                        <a:t>其</a:t>
                      </a:r>
                      <a:r>
                        <a:rPr lang="zh-TW" altLang="zh-TW" b="0" dirty="0" smtClean="0">
                          <a:latin typeface="微軟正黑體" pitchFamily="34" charset="-120"/>
                          <a:ea typeface="微軟正黑體" pitchFamily="34" charset="-120"/>
                        </a:rPr>
                        <a:t>地圖</a:t>
                      </a:r>
                      <a:r>
                        <a:rPr lang="zh-TW" altLang="en-US" b="0" dirty="0" smtClean="0">
                          <a:latin typeface="微軟正黑體" pitchFamily="34" charset="-120"/>
                          <a:ea typeface="微軟正黑體" pitchFamily="34" charset="-120"/>
                        </a:rPr>
                        <a:t>或</a:t>
                      </a:r>
                      <a:r>
                        <a:rPr lang="zh-TW" altLang="zh-TW" b="0" dirty="0" smtClean="0">
                          <a:latin typeface="微軟正黑體" pitchFamily="34" charset="-120"/>
                          <a:ea typeface="微軟正黑體" pitchFamily="34" charset="-120"/>
                        </a:rPr>
                        <a:t>照片間的差異</a:t>
                      </a:r>
                      <a:r>
                        <a:rPr lang="zh-TW" altLang="en-US" b="0" dirty="0" smtClean="0">
                          <a:latin typeface="微軟正黑體" pitchFamily="34" charset="-120"/>
                          <a:ea typeface="微軟正黑體" pitchFamily="34" charset="-120"/>
                        </a:rPr>
                        <a:t>、</a:t>
                      </a:r>
                      <a:r>
                        <a:rPr lang="en-US" altLang="zh-TW" b="0" dirty="0" smtClean="0">
                          <a:latin typeface="微軟正黑體" pitchFamily="34" charset="-120"/>
                          <a:ea typeface="微軟正黑體" pitchFamily="34" charset="-120"/>
                        </a:rPr>
                        <a:t>GPS</a:t>
                      </a:r>
                      <a:r>
                        <a:rPr lang="zh-TW" altLang="en-US" b="0" dirty="0" smtClean="0">
                          <a:latin typeface="微軟正黑體" pitchFamily="34" charset="-120"/>
                          <a:ea typeface="微軟正黑體" pitchFamily="34" charset="-120"/>
                        </a:rPr>
                        <a:t>的使用</a:t>
                      </a:r>
                      <a:endParaRPr lang="zh-TW" altLang="en-US" b="0" dirty="0">
                        <a:latin typeface="微軟正黑體" pitchFamily="34" charset="-120"/>
                        <a:ea typeface="微軟正黑體" pitchFamily="34" charset="-120"/>
                      </a:endParaRPr>
                    </a:p>
                  </a:txBody>
                  <a:tcPr anchor="ctr"/>
                </a:tc>
              </a:tr>
              <a:tr h="918781">
                <a:tc>
                  <a:txBody>
                    <a:bodyPr/>
                    <a:lstStyle/>
                    <a:p>
                      <a:pPr algn="ctr"/>
                      <a:r>
                        <a:rPr lang="zh-TW" altLang="zh-TW" b="1" dirty="0" smtClean="0">
                          <a:solidFill>
                            <a:srgbClr val="7030A0"/>
                          </a:solidFill>
                          <a:latin typeface="微軟正黑體" pitchFamily="34" charset="-120"/>
                          <a:ea typeface="微軟正黑體" pitchFamily="34" charset="-120"/>
                        </a:rPr>
                        <a:t>數量</a:t>
                      </a:r>
                      <a:endParaRPr lang="zh-TW" altLang="en-US" b="1" dirty="0">
                        <a:solidFill>
                          <a:srgbClr val="7030A0"/>
                        </a:solidFill>
                        <a:latin typeface="微軟正黑體" pitchFamily="34" charset="-120"/>
                        <a:ea typeface="微軟正黑體" pitchFamily="34" charset="-120"/>
                      </a:endParaRPr>
                    </a:p>
                  </a:txBody>
                  <a:tcPr anchor="ctr"/>
                </a:tc>
                <a:tc>
                  <a:txBody>
                    <a:bodyPr/>
                    <a:lstStyle/>
                    <a:p>
                      <a:pPr algn="l"/>
                      <a:r>
                        <a:rPr lang="zh-TW" altLang="en-US" b="1" dirty="0" smtClean="0">
                          <a:latin typeface="微軟正黑體" pitchFamily="34" charset="-120"/>
                          <a:ea typeface="微軟正黑體" pitchFamily="34" charset="-120"/>
                        </a:rPr>
                        <a:t>瞭解</a:t>
                      </a:r>
                      <a:r>
                        <a:rPr lang="zh-TW" altLang="zh-TW" b="1" dirty="0" smtClean="0">
                          <a:latin typeface="微軟正黑體" pitchFamily="34" charset="-120"/>
                          <a:ea typeface="微軟正黑體" pitchFamily="34" charset="-120"/>
                        </a:rPr>
                        <a:t>真實世界物體的量</a:t>
                      </a:r>
                      <a:r>
                        <a:rPr lang="zh-TW" altLang="en-US" b="1" dirty="0" smtClean="0">
                          <a:latin typeface="微軟正黑體" pitchFamily="34" charset="-120"/>
                          <a:ea typeface="微軟正黑體" pitchFamily="34" charset="-120"/>
                        </a:rPr>
                        <a:t>化</a:t>
                      </a:r>
                      <a:r>
                        <a:rPr lang="zh-TW" altLang="zh-TW" b="1" dirty="0" smtClean="0">
                          <a:latin typeface="微軟正黑體" pitchFamily="34" charset="-120"/>
                          <a:ea typeface="微軟正黑體" pitchFamily="34" charset="-120"/>
                        </a:rPr>
                        <a:t>特徵</a:t>
                      </a:r>
                      <a:r>
                        <a:rPr lang="zh-TW" altLang="en-US" b="1" dirty="0" smtClean="0">
                          <a:latin typeface="微軟正黑體" pitchFamily="34" charset="-120"/>
                          <a:ea typeface="微軟正黑體" pitchFamily="34" charset="-120"/>
                        </a:rPr>
                        <a:t>、關係，各種</a:t>
                      </a:r>
                      <a:r>
                        <a:rPr lang="zh-TW" altLang="zh-TW" b="1" dirty="0" smtClean="0">
                          <a:latin typeface="微軟正黑體" pitchFamily="34" charset="-120"/>
                          <a:ea typeface="微軟正黑體" pitchFamily="34" charset="-120"/>
                        </a:rPr>
                        <a:t>數</a:t>
                      </a:r>
                      <a:r>
                        <a:rPr lang="zh-TW" altLang="en-US" b="1" dirty="0" smtClean="0">
                          <a:latin typeface="微軟正黑體" pitchFamily="34" charset="-120"/>
                          <a:ea typeface="微軟正黑體" pitchFamily="34" charset="-120"/>
                        </a:rPr>
                        <a:t>量</a:t>
                      </a:r>
                      <a:r>
                        <a:rPr lang="zh-TW" altLang="zh-TW" b="1" dirty="0" smtClean="0">
                          <a:latin typeface="微軟正黑體" pitchFamily="34" charset="-120"/>
                          <a:ea typeface="微軟正黑體" pitchFamily="34" charset="-120"/>
                        </a:rPr>
                        <a:t>的表徵</a:t>
                      </a:r>
                      <a:r>
                        <a:rPr lang="zh-TW" altLang="en-US" b="1" dirty="0" smtClean="0">
                          <a:latin typeface="微軟正黑體" pitchFamily="34" charset="-120"/>
                          <a:ea typeface="微軟正黑體" pitchFamily="34" charset="-120"/>
                        </a:rPr>
                        <a:t>，數量的解釋和推論。</a:t>
                      </a:r>
                      <a:r>
                        <a:rPr lang="zh-TW" altLang="en-US" b="0" dirty="0" smtClean="0">
                          <a:latin typeface="微軟正黑體" pitchFamily="34" charset="-120"/>
                          <a:ea typeface="微軟正黑體" pitchFamily="34" charset="-120"/>
                        </a:rPr>
                        <a:t>例如：測量、計數、指標、相對大小、數值的趨勢和組型、估計、心算</a:t>
                      </a:r>
                      <a:endParaRPr lang="zh-TW" altLang="en-US" b="0" dirty="0">
                        <a:latin typeface="微軟正黑體" pitchFamily="34" charset="-120"/>
                        <a:ea typeface="微軟正黑體" pitchFamily="34" charset="-120"/>
                      </a:endParaRPr>
                    </a:p>
                  </a:txBody>
                  <a:tcPr anchor="ctr"/>
                </a:tc>
              </a:tr>
              <a:tr h="729203">
                <a:tc>
                  <a:txBody>
                    <a:bodyPr/>
                    <a:lstStyle/>
                    <a:p>
                      <a:pPr algn="ctr"/>
                      <a:r>
                        <a:rPr lang="zh-TW" altLang="zh-TW" b="1" dirty="0" smtClean="0">
                          <a:solidFill>
                            <a:srgbClr val="7030A0"/>
                          </a:solidFill>
                          <a:latin typeface="微軟正黑體" pitchFamily="34" charset="-120"/>
                          <a:ea typeface="微軟正黑體" pitchFamily="34" charset="-120"/>
                        </a:rPr>
                        <a:t>不確定性</a:t>
                      </a:r>
                      <a:endParaRPr lang="zh-TW" altLang="en-US" b="1" dirty="0">
                        <a:solidFill>
                          <a:srgbClr val="7030A0"/>
                        </a:solidFill>
                        <a:latin typeface="微軟正黑體" pitchFamily="34" charset="-120"/>
                        <a:ea typeface="微軟正黑體" pitchFamily="34" charset="-120"/>
                      </a:endParaRPr>
                    </a:p>
                  </a:txBody>
                  <a:tcPr anchor="ctr"/>
                </a:tc>
                <a:tc>
                  <a:txBody>
                    <a:bodyPr/>
                    <a:lstStyle/>
                    <a:p>
                      <a:pPr algn="l"/>
                      <a:r>
                        <a:rPr lang="zh-TW" altLang="en-US" b="1" dirty="0" smtClean="0">
                          <a:latin typeface="微軟正黑體" pitchFamily="34" charset="-120"/>
                          <a:ea typeface="微軟正黑體" pitchFamily="34" charset="-120"/>
                        </a:rPr>
                        <a:t>主要包含</a:t>
                      </a:r>
                      <a:r>
                        <a:rPr lang="zh-TW" altLang="zh-TW" b="1" dirty="0" smtClean="0">
                          <a:latin typeface="微軟正黑體" pitchFamily="34" charset="-120"/>
                          <a:ea typeface="微軟正黑體" pitchFamily="34" charset="-120"/>
                        </a:rPr>
                        <a:t>數據</a:t>
                      </a:r>
                      <a:r>
                        <a:rPr lang="zh-TW" altLang="en-US" b="1" dirty="0" smtClean="0">
                          <a:latin typeface="微軟正黑體" pitchFamily="34" charset="-120"/>
                          <a:ea typeface="微軟正黑體" pitchFamily="34" charset="-120"/>
                        </a:rPr>
                        <a:t>的變異的解釋、測量的不準度</a:t>
                      </a:r>
                      <a:r>
                        <a:rPr lang="zh-TW" altLang="zh-TW" b="1" dirty="0" smtClean="0">
                          <a:latin typeface="微軟正黑體" pitchFamily="34" charset="-120"/>
                          <a:ea typeface="微軟正黑體" pitchFamily="34" charset="-120"/>
                        </a:rPr>
                        <a:t>與機</a:t>
                      </a:r>
                      <a:r>
                        <a:rPr lang="zh-TW" altLang="en-US" b="1" dirty="0" smtClean="0">
                          <a:latin typeface="微軟正黑體" pitchFamily="34" charset="-120"/>
                          <a:ea typeface="微軟正黑體" pitchFamily="34" charset="-120"/>
                        </a:rPr>
                        <a:t>率</a:t>
                      </a:r>
                      <a:r>
                        <a:rPr lang="zh-TW" altLang="en-US" b="0" dirty="0" smtClean="0">
                          <a:latin typeface="微軟正黑體" pitchFamily="34" charset="-120"/>
                          <a:ea typeface="微軟正黑體" pitchFamily="34" charset="-120"/>
                        </a:rPr>
                        <a:t>。例如：</a:t>
                      </a:r>
                      <a:r>
                        <a:rPr lang="zh-TW" altLang="zh-TW" b="0" dirty="0" smtClean="0">
                          <a:latin typeface="微軟正黑體" pitchFamily="34" charset="-120"/>
                          <a:ea typeface="微軟正黑體" pitchFamily="34" charset="-120"/>
                        </a:rPr>
                        <a:t>選舉結果、天氣預報</a:t>
                      </a:r>
                      <a:r>
                        <a:rPr lang="zh-TW" altLang="en-US" b="0" dirty="0" smtClean="0">
                          <a:latin typeface="微軟正黑體" pitchFamily="34" charset="-120"/>
                          <a:ea typeface="微軟正黑體" pitchFamily="34" charset="-120"/>
                        </a:rPr>
                        <a:t>的</a:t>
                      </a:r>
                      <a:r>
                        <a:rPr lang="zh-TW" altLang="zh-TW" b="0" dirty="0" smtClean="0">
                          <a:latin typeface="微軟正黑體" pitchFamily="34" charset="-120"/>
                          <a:ea typeface="微軟正黑體" pitchFamily="34" charset="-120"/>
                        </a:rPr>
                        <a:t>不準確</a:t>
                      </a:r>
                      <a:r>
                        <a:rPr lang="zh-TW" altLang="en-US" b="0" dirty="0" smtClean="0">
                          <a:latin typeface="微軟正黑體" pitchFamily="34" charset="-120"/>
                          <a:ea typeface="微軟正黑體" pitchFamily="34" charset="-120"/>
                        </a:rPr>
                        <a:t>性、</a:t>
                      </a:r>
                      <a:r>
                        <a:rPr lang="zh-TW" altLang="zh-TW" b="0" dirty="0" smtClean="0">
                          <a:latin typeface="微軟正黑體" pitchFamily="34" charset="-120"/>
                          <a:ea typeface="微軟正黑體" pitchFamily="34" charset="-120"/>
                        </a:rPr>
                        <a:t>資料蒐集、資料分析與呈現、機率與</a:t>
                      </a:r>
                      <a:r>
                        <a:rPr lang="zh-TW" altLang="en-US" b="0" dirty="0" smtClean="0">
                          <a:latin typeface="微軟正黑體" pitchFamily="34" charset="-120"/>
                          <a:ea typeface="微軟正黑體" pitchFamily="34" charset="-120"/>
                        </a:rPr>
                        <a:t>統計</a:t>
                      </a:r>
                      <a:r>
                        <a:rPr lang="zh-TW" altLang="zh-TW" b="0" dirty="0" smtClean="0">
                          <a:latin typeface="微軟正黑體" pitchFamily="34" charset="-120"/>
                          <a:ea typeface="微軟正黑體" pitchFamily="34" charset="-120"/>
                        </a:rPr>
                        <a:t>推論等</a:t>
                      </a:r>
                      <a:endParaRPr lang="zh-TW" altLang="en-US" b="0" dirty="0">
                        <a:latin typeface="微軟正黑體" pitchFamily="34" charset="-120"/>
                        <a:ea typeface="微軟正黑體" pitchFamily="34" charset="-120"/>
                      </a:endParaRPr>
                    </a:p>
                  </a:txBody>
                  <a:tcPr anchor="ct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新細明體"/>
        <a:cs typeface=""/>
      </a:majorFont>
      <a:minorFont>
        <a:latin typeface="Comic Sans MS"/>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Crayons</Template>
  <TotalTime>2082</TotalTime>
  <Words>6544</Words>
  <Application>Microsoft Office PowerPoint</Application>
  <PresentationFormat>如螢幕大小 (4:3)</PresentationFormat>
  <Paragraphs>817</Paragraphs>
  <Slides>140</Slides>
  <Notes>111</Notes>
  <HiddenSlides>0</HiddenSlides>
  <MMClips>0</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140</vt:i4>
      </vt:variant>
    </vt:vector>
  </HeadingPairs>
  <TitlesOfParts>
    <vt:vector size="143" baseType="lpstr">
      <vt:lpstr>Crayons</vt:lpstr>
      <vt:lpstr>文件</vt:lpstr>
      <vt:lpstr>Document</vt:lpstr>
      <vt:lpstr>PISA、TASA、TIMSS評量趨勢簡介</vt:lpstr>
      <vt:lpstr>TIMSS數學的評量設計與 台灣學生的表現 </vt:lpstr>
      <vt:lpstr>TIMSS</vt:lpstr>
      <vt:lpstr>FIMSS</vt:lpstr>
      <vt:lpstr>SIMSS</vt:lpstr>
      <vt:lpstr>TIMSS</vt:lpstr>
      <vt:lpstr>TIMSS-R</vt:lpstr>
      <vt:lpstr>TIMSS-R</vt:lpstr>
      <vt:lpstr>TIMSS 正式確定</vt:lpstr>
      <vt:lpstr>TIMSS 1999</vt:lpstr>
      <vt:lpstr>TIMSS 2003</vt:lpstr>
      <vt:lpstr>TIMSS 2007</vt:lpstr>
      <vt:lpstr>TIMSS 2011</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TIMSS 2011 試題評量架構</vt:lpstr>
      <vt:lpstr>TIMSS 2011 內容領域</vt:lpstr>
      <vt:lpstr>TIMSS 2011  認知領域</vt:lpstr>
      <vt:lpstr>內容領域</vt:lpstr>
      <vt:lpstr>數</vt:lpstr>
      <vt:lpstr>整數</vt:lpstr>
      <vt:lpstr>分、小數</vt:lpstr>
      <vt:lpstr>分、小數</vt:lpstr>
      <vt:lpstr>整數算式</vt:lpstr>
      <vt:lpstr>組型和關係</vt:lpstr>
      <vt:lpstr>幾何圖形和測量</vt:lpstr>
      <vt:lpstr>點、線、和角</vt:lpstr>
      <vt:lpstr> 二維與三維圖形</vt:lpstr>
      <vt:lpstr>資料呈現</vt:lpstr>
      <vt:lpstr>報讀與解讀</vt:lpstr>
      <vt:lpstr>組織與表徵</vt:lpstr>
      <vt:lpstr>認知領域</vt:lpstr>
      <vt:lpstr>認知領域：認知、應用與推理</vt:lpstr>
      <vt:lpstr>Knowing認知</vt:lpstr>
      <vt:lpstr>投影片 50</vt:lpstr>
      <vt:lpstr>投影片 51</vt:lpstr>
      <vt:lpstr>Applying 應用</vt:lpstr>
      <vt:lpstr>投影片 53</vt:lpstr>
      <vt:lpstr>投影片 54</vt:lpstr>
      <vt:lpstr>Reasoning 推理</vt:lpstr>
      <vt:lpstr>投影片 56</vt:lpstr>
      <vt:lpstr>投影片 57</vt:lpstr>
      <vt:lpstr>TIMSS試題簡介</vt:lpstr>
      <vt:lpstr> </vt:lpstr>
      <vt:lpstr>臺灣學生學習成就評量資料庫(TASA) </vt:lpstr>
      <vt:lpstr>TASA建置背景</vt:lpstr>
      <vt:lpstr>TASA資料庫的目的(1/4)</vt:lpstr>
      <vt:lpstr>TASA資料庫的目的(2/4)</vt:lpstr>
      <vt:lpstr>TASA資料庫的目的(3/4)</vt:lpstr>
      <vt:lpstr>TASA資料庫的目的(4/4)</vt:lpstr>
      <vt:lpstr>投影片 66</vt:lpstr>
      <vt:lpstr>TASA 數學評量架構</vt:lpstr>
      <vt:lpstr>BIB設計（1）</vt:lpstr>
      <vt:lpstr>BIB設計（2）</vt:lpstr>
      <vt:lpstr>BIB設計（3）</vt:lpstr>
      <vt:lpstr>BIB設計（4）</vt:lpstr>
      <vt:lpstr>測驗題型(小四、小六)</vt:lpstr>
      <vt:lpstr>選擇題</vt:lpstr>
      <vt:lpstr>應用題型：能閱讀生活中資料的統計圖</vt:lpstr>
      <vt:lpstr>測驗題型 (國二、高二、高職二)</vt:lpstr>
      <vt:lpstr>投影片 76</vt:lpstr>
      <vt:lpstr>例題二：8-s-16 能理解三角形邊角關係。【概念理解】 </vt:lpstr>
      <vt:lpstr>線上測驗</vt:lpstr>
      <vt:lpstr>PISA數學素養的評量設計與 台灣學生的表現</vt:lpstr>
      <vt:lpstr>PISA</vt:lpstr>
      <vt:lpstr> What is the OECD?</vt:lpstr>
      <vt:lpstr> </vt:lpstr>
      <vt:lpstr>Comparison with TIMSS and PIRLS </vt:lpstr>
      <vt:lpstr>投影片 84</vt:lpstr>
      <vt:lpstr>投影片 85</vt:lpstr>
      <vt:lpstr>PISA 2012 評量規模</vt:lpstr>
      <vt:lpstr>投影片 87</vt:lpstr>
      <vt:lpstr>一.PISA對於數學素養之定義</vt:lpstr>
      <vt:lpstr>二.PISA數學素養的理論基礎</vt:lpstr>
      <vt:lpstr>數學素養的定義</vt:lpstr>
      <vt:lpstr>數學模式</vt:lpstr>
      <vt:lpstr>情境脈絡</vt:lpstr>
      <vt:lpstr>數學歷程</vt:lpstr>
      <vt:lpstr>了解PISA數學素養的一些範例</vt:lpstr>
      <vt:lpstr>投影片 95</vt:lpstr>
      <vt:lpstr>解題所需的能力</vt:lpstr>
      <vt:lpstr>投影片 97</vt:lpstr>
      <vt:lpstr>三.數學領域的組織 </vt:lpstr>
      <vt:lpstr>內容領域</vt:lpstr>
      <vt:lpstr>投影片 100</vt:lpstr>
      <vt:lpstr>校外教學</vt:lpstr>
      <vt:lpstr>投影片 102</vt:lpstr>
      <vt:lpstr>高斯</vt:lpstr>
      <vt:lpstr>高斯</vt:lpstr>
      <vt:lpstr>投影片 105</vt:lpstr>
      <vt:lpstr>百分比</vt:lpstr>
      <vt:lpstr>平均年齡</vt:lpstr>
      <vt:lpstr>上升的犯罪率</vt:lpstr>
      <vt:lpstr>上升的犯罪率</vt:lpstr>
      <vt:lpstr>上升的犯罪率</vt:lpstr>
      <vt:lpstr>上升的犯罪率</vt:lpstr>
      <vt:lpstr>六.數學歷程 </vt:lpstr>
      <vt:lpstr>七.能力群組(competency clusters)</vt:lpstr>
      <vt:lpstr>(1)複製群組reproduction cluster </vt:lpstr>
      <vt:lpstr>投影片 115</vt:lpstr>
      <vt:lpstr>投影片 116</vt:lpstr>
      <vt:lpstr>投影片 117</vt:lpstr>
      <vt:lpstr>投影片 118</vt:lpstr>
      <vt:lpstr>(2)連結群組connection cluster </vt:lpstr>
      <vt:lpstr>投影片 120</vt:lpstr>
      <vt:lpstr>(3)反思群組reflection cluster </vt:lpstr>
      <vt:lpstr>投影片 122</vt:lpstr>
      <vt:lpstr>投影片 123</vt:lpstr>
      <vt:lpstr>歷次 PISA 數學調查結果</vt:lpstr>
      <vt:lpstr>臺灣學生數學素養表現</vt:lpstr>
      <vt:lpstr>不同數學素養水準人數比例對照</vt:lpstr>
      <vt:lpstr>PISA 2012 評量核心</vt:lpstr>
      <vt:lpstr>TASA、TIMSS、PISA題庫資訊的應用建議</vt:lpstr>
      <vt:lpstr>投影片 129</vt:lpstr>
      <vt:lpstr>投影片 130</vt:lpstr>
      <vt:lpstr>投影片 131</vt:lpstr>
      <vt:lpstr>投影片 132</vt:lpstr>
      <vt:lpstr>PISA 2006</vt:lpstr>
      <vt:lpstr>PISA 2009</vt:lpstr>
      <vt:lpstr>柯華葳：人，才是未來 </vt:lpstr>
      <vt:lpstr>柯華葳：人，才是未來 </vt:lpstr>
      <vt:lpstr>柯華葳：人，才是未來 </vt:lpstr>
      <vt:lpstr>柯華葳：人，才是未來 </vt:lpstr>
      <vt:lpstr>柯華葳：人，才是未來 </vt:lpstr>
      <vt:lpstr>投影片 140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國際評量分析與數學教育發展： </dc:title>
  <cp:lastModifiedBy>Your User Name</cp:lastModifiedBy>
  <cp:revision>185</cp:revision>
  <dcterms:created xsi:type="dcterms:W3CDTF">2004-11-10T13:30:48Z</dcterms:created>
  <dcterms:modified xsi:type="dcterms:W3CDTF">2012-12-26T01:46:29Z</dcterms:modified>
</cp:coreProperties>
</file>