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Default Extension="docx" ContentType="application/vnd.openxmlformats-officedocument.wordprocessingml.document"/>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5427" r:id="rId1"/>
  </p:sldMasterIdLst>
  <p:notesMasterIdLst>
    <p:notesMasterId r:id="rId108"/>
  </p:notesMasterIdLst>
  <p:handoutMasterIdLst>
    <p:handoutMasterId r:id="rId109"/>
  </p:handoutMasterIdLst>
  <p:sldIdLst>
    <p:sldId id="740" r:id="rId2"/>
    <p:sldId id="697" r:id="rId3"/>
    <p:sldId id="696" r:id="rId4"/>
    <p:sldId id="635" r:id="rId5"/>
    <p:sldId id="700" r:id="rId6"/>
    <p:sldId id="637" r:id="rId7"/>
    <p:sldId id="711" r:id="rId8"/>
    <p:sldId id="710" r:id="rId9"/>
    <p:sldId id="630" r:id="rId10"/>
    <p:sldId id="631" r:id="rId11"/>
    <p:sldId id="606" r:id="rId12"/>
    <p:sldId id="734" r:id="rId13"/>
    <p:sldId id="739" r:id="rId14"/>
    <p:sldId id="726" r:id="rId15"/>
    <p:sldId id="608" r:id="rId16"/>
    <p:sldId id="614" r:id="rId17"/>
    <p:sldId id="615" r:id="rId18"/>
    <p:sldId id="617" r:id="rId19"/>
    <p:sldId id="619" r:id="rId20"/>
    <p:sldId id="665" r:id="rId21"/>
    <p:sldId id="621" r:id="rId22"/>
    <p:sldId id="622" r:id="rId23"/>
    <p:sldId id="741" r:id="rId24"/>
    <p:sldId id="745" r:id="rId25"/>
    <p:sldId id="744" r:id="rId26"/>
    <p:sldId id="743" r:id="rId27"/>
    <p:sldId id="742" r:id="rId28"/>
    <p:sldId id="664" r:id="rId29"/>
    <p:sldId id="624" r:id="rId30"/>
    <p:sldId id="663" r:id="rId31"/>
    <p:sldId id="666" r:id="rId32"/>
    <p:sldId id="641" r:id="rId33"/>
    <p:sldId id="642" r:id="rId34"/>
    <p:sldId id="640" r:id="rId35"/>
    <p:sldId id="746" r:id="rId36"/>
    <p:sldId id="747" r:id="rId37"/>
    <p:sldId id="748" r:id="rId38"/>
    <p:sldId id="749" r:id="rId39"/>
    <p:sldId id="750" r:id="rId40"/>
    <p:sldId id="751" r:id="rId41"/>
    <p:sldId id="752" r:id="rId42"/>
    <p:sldId id="753" r:id="rId43"/>
    <p:sldId id="754" r:id="rId44"/>
    <p:sldId id="755" r:id="rId45"/>
    <p:sldId id="756" r:id="rId46"/>
    <p:sldId id="757" r:id="rId47"/>
    <p:sldId id="758" r:id="rId48"/>
    <p:sldId id="759" r:id="rId49"/>
    <p:sldId id="760" r:id="rId50"/>
    <p:sldId id="761" r:id="rId51"/>
    <p:sldId id="762" r:id="rId52"/>
    <p:sldId id="763" r:id="rId53"/>
    <p:sldId id="764" r:id="rId54"/>
    <p:sldId id="765" r:id="rId55"/>
    <p:sldId id="766" r:id="rId56"/>
    <p:sldId id="767" r:id="rId57"/>
    <p:sldId id="768" r:id="rId58"/>
    <p:sldId id="769" r:id="rId59"/>
    <p:sldId id="770" r:id="rId60"/>
    <p:sldId id="771" r:id="rId61"/>
    <p:sldId id="772" r:id="rId62"/>
    <p:sldId id="773" r:id="rId63"/>
    <p:sldId id="774" r:id="rId64"/>
    <p:sldId id="775" r:id="rId65"/>
    <p:sldId id="776" r:id="rId66"/>
    <p:sldId id="777" r:id="rId67"/>
    <p:sldId id="778" r:id="rId68"/>
    <p:sldId id="779" r:id="rId69"/>
    <p:sldId id="780" r:id="rId70"/>
    <p:sldId id="791" r:id="rId71"/>
    <p:sldId id="792" r:id="rId72"/>
    <p:sldId id="793" r:id="rId73"/>
    <p:sldId id="794" r:id="rId74"/>
    <p:sldId id="795" r:id="rId75"/>
    <p:sldId id="796" r:id="rId76"/>
    <p:sldId id="797" r:id="rId77"/>
    <p:sldId id="798" r:id="rId78"/>
    <p:sldId id="799" r:id="rId79"/>
    <p:sldId id="800" r:id="rId80"/>
    <p:sldId id="801" r:id="rId81"/>
    <p:sldId id="802" r:id="rId82"/>
    <p:sldId id="803" r:id="rId83"/>
    <p:sldId id="804" r:id="rId84"/>
    <p:sldId id="805" r:id="rId85"/>
    <p:sldId id="806" r:id="rId86"/>
    <p:sldId id="807" r:id="rId87"/>
    <p:sldId id="808" r:id="rId88"/>
    <p:sldId id="809" r:id="rId89"/>
    <p:sldId id="810" r:id="rId90"/>
    <p:sldId id="811" r:id="rId91"/>
    <p:sldId id="812" r:id="rId92"/>
    <p:sldId id="813" r:id="rId93"/>
    <p:sldId id="814" r:id="rId94"/>
    <p:sldId id="815" r:id="rId95"/>
    <p:sldId id="816" r:id="rId96"/>
    <p:sldId id="817" r:id="rId97"/>
    <p:sldId id="818" r:id="rId98"/>
    <p:sldId id="819" r:id="rId99"/>
    <p:sldId id="820" r:id="rId100"/>
    <p:sldId id="821" r:id="rId101"/>
    <p:sldId id="822" r:id="rId102"/>
    <p:sldId id="823" r:id="rId103"/>
    <p:sldId id="824" r:id="rId104"/>
    <p:sldId id="825" r:id="rId105"/>
    <p:sldId id="826" r:id="rId106"/>
    <p:sldId id="827" r:id="rId107"/>
  </p:sldIdLst>
  <p:sldSz cx="9144000" cy="6858000" type="screen4x3"/>
  <p:notesSz cx="9866313" cy="6735763"/>
  <p:embeddedFontLst>
    <p:embeddedFont>
      <p:font typeface="Bookman Old Style" pitchFamily="18" charset="0"/>
      <p:regular r:id="rId110"/>
      <p:bold r:id="rId111"/>
      <p:italic r:id="rId112"/>
      <p:boldItalic r:id="rId113"/>
    </p:embeddedFont>
    <p:embeddedFont>
      <p:font typeface="標楷體" pitchFamily="65" charset="-120"/>
      <p:regular r:id="rId114"/>
    </p:embeddedFont>
    <p:embeddedFont>
      <p:font typeface="Wingdings 3" pitchFamily="18" charset="2"/>
      <p:regular r:id="rId115"/>
    </p:embeddedFont>
    <p:embeddedFont>
      <p:font typeface="微軟正黑體" pitchFamily="34" charset="-120"/>
      <p:regular r:id="rId116"/>
      <p:bold r:id="rId117"/>
    </p:embeddedFont>
    <p:embeddedFont>
      <p:font typeface="Calibri" pitchFamily="34" charset="0"/>
      <p:regular r:id="rId118"/>
      <p:bold r:id="rId119"/>
      <p:italic r:id="rId120"/>
      <p:boldItalic r:id="rId121"/>
    </p:embeddedFont>
    <p:embeddedFont>
      <p:font typeface="Tahoma" pitchFamily="34" charset="0"/>
      <p:regular r:id="rId122"/>
      <p:bold r:id="rId123"/>
    </p:embeddedFont>
  </p:embeddedFont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99"/>
    <a:srgbClr val="009900"/>
    <a:srgbClr val="FFCC00"/>
    <a:srgbClr val="FFFF66"/>
    <a:srgbClr val="339966"/>
    <a:srgbClr val="84E895"/>
    <a:srgbClr val="CC0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65" autoAdjust="0"/>
    <p:restoredTop sz="87600" autoAdjust="0"/>
  </p:normalViewPr>
  <p:slideViewPr>
    <p:cSldViewPr>
      <p:cViewPr>
        <p:scale>
          <a:sx n="52" d="100"/>
          <a:sy n="52" d="100"/>
        </p:scale>
        <p:origin x="-667" y="12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7530"/>
    </p:cViewPr>
  </p:sorterViewPr>
  <p:notesViewPr>
    <p:cSldViewPr>
      <p:cViewPr varScale="1">
        <p:scale>
          <a:sx n="89" d="100"/>
          <a:sy n="89" d="100"/>
        </p:scale>
        <p:origin x="-1968" y="-96"/>
      </p:cViewPr>
      <p:guideLst>
        <p:guide orient="horz" pos="2122"/>
        <p:guide pos="310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8.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3.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4.fntdata"/><Relationship Id="rId118" Type="http://schemas.openxmlformats.org/officeDocument/2006/relationships/font" Target="fonts/font9.fntdata"/><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116" Type="http://schemas.openxmlformats.org/officeDocument/2006/relationships/font" Target="fonts/font7.fntdata"/><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5.fntdata"/><Relationship Id="rId119" Type="http://schemas.openxmlformats.org/officeDocument/2006/relationships/font" Target="fonts/font10.fntdata"/><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1.fntdata"/><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fntdata"/><Relationship Id="rId115"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D:\&#26700;&#38754;\&#25976;&#23416;&#20316;&#31572;&#21453;&#2503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6700;&#38754;\&#31278;&#23376;&#25945;&#24107;\&#25976;&#23416;&#20316;&#31572;&#21453;&#2503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6700;&#38754;\&#25976;&#23416;&#20316;&#31572;&#21453;&#2503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6700;&#38754;\&#25976;&#23416;&#20316;&#31572;&#21453;&#2503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sz="2800"/>
            </a:pPr>
            <a:r>
              <a:rPr lang="en-US" altLang="en-US" sz="2800" dirty="0" smtClean="0"/>
              <a:t>M148Q02</a:t>
            </a:r>
            <a:r>
              <a:rPr lang="zh-TW" altLang="en-US" sz="2800" dirty="0" smtClean="0"/>
              <a:t> 大陸面積</a:t>
            </a:r>
            <a:endParaRPr lang="en-US" altLang="en-US" sz="2800" dirty="0"/>
          </a:p>
        </c:rich>
      </c:tx>
      <c:layout/>
    </c:title>
    <c:plotArea>
      <c:layout/>
      <c:barChart>
        <c:barDir val="col"/>
        <c:grouping val="clustered"/>
        <c:ser>
          <c:idx val="0"/>
          <c:order val="0"/>
          <c:dLbls>
            <c:txPr>
              <a:bodyPr/>
              <a:lstStyle/>
              <a:p>
                <a:pPr>
                  <a:defRPr sz="1400"/>
                </a:pPr>
                <a:endParaRPr lang="zh-TW"/>
              </a:p>
            </c:txPr>
            <c:showVal val="1"/>
          </c:dLbls>
          <c:cat>
            <c:strRef>
              <c:f>Sheet1!$B$3:$B$14</c:f>
              <c:strCache>
                <c:ptCount val="12"/>
                <c:pt idx="0">
                  <c:v>01</c:v>
                </c:pt>
                <c:pt idx="1">
                  <c:v>02</c:v>
                </c:pt>
                <c:pt idx="2">
                  <c:v>11</c:v>
                </c:pt>
                <c:pt idx="3">
                  <c:v>12</c:v>
                </c:pt>
                <c:pt idx="4">
                  <c:v>13</c:v>
                </c:pt>
                <c:pt idx="5">
                  <c:v>14</c:v>
                </c:pt>
                <c:pt idx="6">
                  <c:v>21</c:v>
                </c:pt>
                <c:pt idx="7">
                  <c:v>22</c:v>
                </c:pt>
                <c:pt idx="8">
                  <c:v>23</c:v>
                </c:pt>
                <c:pt idx="9">
                  <c:v>24</c:v>
                </c:pt>
                <c:pt idx="10">
                  <c:v>25</c:v>
                </c:pt>
                <c:pt idx="11">
                  <c:v>99</c:v>
                </c:pt>
              </c:strCache>
            </c:strRef>
          </c:cat>
          <c:val>
            <c:numRef>
              <c:f>Sheet1!$C$3:$C$14</c:f>
              <c:numCache>
                <c:formatCode>0.0%</c:formatCode>
                <c:ptCount val="12"/>
                <c:pt idx="0">
                  <c:v>1.3071895424836603E-2</c:v>
                </c:pt>
                <c:pt idx="1">
                  <c:v>0.14379084967320271</c:v>
                </c:pt>
                <c:pt idx="2">
                  <c:v>9.15032679738563E-2</c:v>
                </c:pt>
                <c:pt idx="3">
                  <c:v>1.9607843137254902E-2</c:v>
                </c:pt>
                <c:pt idx="4">
                  <c:v>9.15032679738563E-2</c:v>
                </c:pt>
                <c:pt idx="5">
                  <c:v>1.9607843137254902E-2</c:v>
                </c:pt>
                <c:pt idx="6">
                  <c:v>6.5359477124183147E-3</c:v>
                </c:pt>
                <c:pt idx="7" formatCode="0%">
                  <c:v>0</c:v>
                </c:pt>
                <c:pt idx="8">
                  <c:v>5.2287581699346518E-2</c:v>
                </c:pt>
                <c:pt idx="9">
                  <c:v>1.3071895424836603E-2</c:v>
                </c:pt>
                <c:pt idx="10" formatCode="0%">
                  <c:v>0</c:v>
                </c:pt>
                <c:pt idx="11">
                  <c:v>0.54901960784313764</c:v>
                </c:pt>
              </c:numCache>
            </c:numRef>
          </c:val>
        </c:ser>
        <c:axId val="231051648"/>
        <c:axId val="231053184"/>
      </c:barChart>
      <c:catAx>
        <c:axId val="231051648"/>
        <c:scaling>
          <c:orientation val="minMax"/>
        </c:scaling>
        <c:axPos val="b"/>
        <c:numFmt formatCode="General" sourceLinked="1"/>
        <c:tickLblPos val="nextTo"/>
        <c:txPr>
          <a:bodyPr/>
          <a:lstStyle/>
          <a:p>
            <a:pPr>
              <a:defRPr sz="1600"/>
            </a:pPr>
            <a:endParaRPr lang="zh-TW"/>
          </a:p>
        </c:txPr>
        <c:crossAx val="231053184"/>
        <c:crosses val="autoZero"/>
        <c:auto val="1"/>
        <c:lblAlgn val="ctr"/>
        <c:lblOffset val="100"/>
      </c:catAx>
      <c:valAx>
        <c:axId val="231053184"/>
        <c:scaling>
          <c:orientation val="minMax"/>
        </c:scaling>
        <c:axPos val="l"/>
        <c:majorGridlines/>
        <c:numFmt formatCode="0.0%" sourceLinked="1"/>
        <c:tickLblPos val="nextTo"/>
        <c:txPr>
          <a:bodyPr/>
          <a:lstStyle/>
          <a:p>
            <a:pPr>
              <a:defRPr sz="1600"/>
            </a:pPr>
            <a:endParaRPr lang="zh-TW"/>
          </a:p>
        </c:txPr>
        <c:crossAx val="23105164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sz="2800"/>
            </a:pPr>
            <a:r>
              <a:rPr lang="en-US" altLang="en-US" sz="2800" dirty="0" smtClean="0"/>
              <a:t>M159Q01</a:t>
            </a:r>
            <a:r>
              <a:rPr lang="zh-TW" altLang="en-US" sz="2800" dirty="0" smtClean="0"/>
              <a:t>賽車速度</a:t>
            </a:r>
            <a:endParaRPr lang="en-US" altLang="zh-TW" sz="2800" dirty="0" smtClean="0"/>
          </a:p>
        </c:rich>
      </c:tx>
      <c:layout/>
    </c:title>
    <c:plotArea>
      <c:layout/>
      <c:barChart>
        <c:barDir val="col"/>
        <c:grouping val="clustered"/>
        <c:ser>
          <c:idx val="0"/>
          <c:order val="0"/>
          <c:tx>
            <c:strRef>
              <c:f>Sheet1!$A$128</c:f>
              <c:strCache>
                <c:ptCount val="1"/>
                <c:pt idx="0">
                  <c:v>M159Q01</c:v>
                </c:pt>
              </c:strCache>
            </c:strRef>
          </c:tx>
          <c:dLbls>
            <c:txPr>
              <a:bodyPr/>
              <a:lstStyle/>
              <a:p>
                <a:pPr>
                  <a:defRPr sz="1400"/>
                </a:pPr>
                <a:endParaRPr lang="zh-TW"/>
              </a:p>
            </c:txPr>
            <c:showVal val="1"/>
          </c:dLbls>
          <c:cat>
            <c:strRef>
              <c:f>Sheet1!$B$130:$B$134</c:f>
              <c:strCache>
                <c:ptCount val="5"/>
                <c:pt idx="0">
                  <c:v>A</c:v>
                </c:pt>
                <c:pt idx="1">
                  <c:v>B</c:v>
                </c:pt>
                <c:pt idx="2">
                  <c:v>C</c:v>
                </c:pt>
                <c:pt idx="3">
                  <c:v>D</c:v>
                </c:pt>
                <c:pt idx="4">
                  <c:v>9</c:v>
                </c:pt>
              </c:strCache>
            </c:strRef>
          </c:cat>
          <c:val>
            <c:numRef>
              <c:f>Sheet1!$C$130:$C$134</c:f>
              <c:numCache>
                <c:formatCode>0.0%</c:formatCode>
                <c:ptCount val="5"/>
                <c:pt idx="0">
                  <c:v>0.17560975609756099</c:v>
                </c:pt>
                <c:pt idx="1">
                  <c:v>0.57073170731707412</c:v>
                </c:pt>
                <c:pt idx="2">
                  <c:v>0.12682926829268287</c:v>
                </c:pt>
                <c:pt idx="3">
                  <c:v>5.3658536585365846E-2</c:v>
                </c:pt>
                <c:pt idx="4">
                  <c:v>7.3170731707317083E-2</c:v>
                </c:pt>
              </c:numCache>
            </c:numRef>
          </c:val>
        </c:ser>
        <c:axId val="187732352"/>
        <c:axId val="187733888"/>
      </c:barChart>
      <c:catAx>
        <c:axId val="187732352"/>
        <c:scaling>
          <c:orientation val="minMax"/>
        </c:scaling>
        <c:axPos val="b"/>
        <c:numFmt formatCode="General" sourceLinked="1"/>
        <c:tickLblPos val="nextTo"/>
        <c:txPr>
          <a:bodyPr/>
          <a:lstStyle/>
          <a:p>
            <a:pPr>
              <a:defRPr sz="1600"/>
            </a:pPr>
            <a:endParaRPr lang="zh-TW"/>
          </a:p>
        </c:txPr>
        <c:crossAx val="187733888"/>
        <c:crosses val="autoZero"/>
        <c:auto val="1"/>
        <c:lblAlgn val="ctr"/>
        <c:lblOffset val="100"/>
      </c:catAx>
      <c:valAx>
        <c:axId val="187733888"/>
        <c:scaling>
          <c:orientation val="minMax"/>
        </c:scaling>
        <c:axPos val="l"/>
        <c:majorGridlines/>
        <c:numFmt formatCode="0.0%" sourceLinked="1"/>
        <c:tickLblPos val="nextTo"/>
        <c:txPr>
          <a:bodyPr/>
          <a:lstStyle/>
          <a:p>
            <a:pPr>
              <a:defRPr sz="1600"/>
            </a:pPr>
            <a:endParaRPr lang="zh-TW"/>
          </a:p>
        </c:txPr>
        <c:crossAx val="187732352"/>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sz="2800"/>
            </a:pPr>
            <a:r>
              <a:rPr lang="en-US" altLang="en-US" sz="2800" dirty="0" smtClean="0"/>
              <a:t>M159Q04</a:t>
            </a:r>
            <a:r>
              <a:rPr lang="zh-TW" altLang="en-US" sz="2800" dirty="0" smtClean="0"/>
              <a:t> 賽車速度</a:t>
            </a:r>
            <a:endParaRPr lang="en-US" altLang="en-US" sz="2800" dirty="0"/>
          </a:p>
        </c:rich>
      </c:tx>
      <c:layout/>
    </c:title>
    <c:plotArea>
      <c:layout/>
      <c:barChart>
        <c:barDir val="col"/>
        <c:grouping val="clustered"/>
        <c:ser>
          <c:idx val="0"/>
          <c:order val="0"/>
          <c:tx>
            <c:strRef>
              <c:f>Sheet1!$A$161</c:f>
              <c:strCache>
                <c:ptCount val="1"/>
                <c:pt idx="0">
                  <c:v>M159Q04</c:v>
                </c:pt>
              </c:strCache>
            </c:strRef>
          </c:tx>
          <c:dLbls>
            <c:txPr>
              <a:bodyPr/>
              <a:lstStyle/>
              <a:p>
                <a:pPr>
                  <a:defRPr sz="1400"/>
                </a:pPr>
                <a:endParaRPr lang="zh-TW"/>
              </a:p>
            </c:txPr>
            <c:showVal val="1"/>
          </c:dLbls>
          <c:cat>
            <c:strRef>
              <c:f>Sheet1!$B$164:$B$170</c:f>
              <c:strCache>
                <c:ptCount val="7"/>
                <c:pt idx="0">
                  <c:v>A</c:v>
                </c:pt>
                <c:pt idx="1">
                  <c:v>B</c:v>
                </c:pt>
                <c:pt idx="2">
                  <c:v>C</c:v>
                </c:pt>
                <c:pt idx="3">
                  <c:v>D</c:v>
                </c:pt>
                <c:pt idx="4">
                  <c:v>E</c:v>
                </c:pt>
                <c:pt idx="5">
                  <c:v>8</c:v>
                </c:pt>
                <c:pt idx="6">
                  <c:v>9</c:v>
                </c:pt>
              </c:strCache>
            </c:strRef>
          </c:cat>
          <c:val>
            <c:numRef>
              <c:f>Sheet1!$C$164:$C$170</c:f>
              <c:numCache>
                <c:formatCode>0.0%</c:formatCode>
                <c:ptCount val="7"/>
                <c:pt idx="0">
                  <c:v>0.19512195121951179</c:v>
                </c:pt>
                <c:pt idx="1">
                  <c:v>0.40975609756097581</c:v>
                </c:pt>
                <c:pt idx="2">
                  <c:v>8.7804878048780705E-2</c:v>
                </c:pt>
                <c:pt idx="3">
                  <c:v>2.926829268292688E-2</c:v>
                </c:pt>
                <c:pt idx="4">
                  <c:v>0.17560975609756099</c:v>
                </c:pt>
                <c:pt idx="5">
                  <c:v>1.9512195121951223E-2</c:v>
                </c:pt>
                <c:pt idx="6">
                  <c:v>8.2926829268292993E-2</c:v>
                </c:pt>
              </c:numCache>
            </c:numRef>
          </c:val>
        </c:ser>
        <c:axId val="187870592"/>
        <c:axId val="187880576"/>
      </c:barChart>
      <c:catAx>
        <c:axId val="187870592"/>
        <c:scaling>
          <c:orientation val="minMax"/>
        </c:scaling>
        <c:axPos val="b"/>
        <c:numFmt formatCode="General" sourceLinked="1"/>
        <c:tickLblPos val="nextTo"/>
        <c:txPr>
          <a:bodyPr/>
          <a:lstStyle/>
          <a:p>
            <a:pPr>
              <a:defRPr sz="1600"/>
            </a:pPr>
            <a:endParaRPr lang="zh-TW"/>
          </a:p>
        </c:txPr>
        <c:crossAx val="187880576"/>
        <c:crosses val="autoZero"/>
        <c:auto val="1"/>
        <c:lblAlgn val="ctr"/>
        <c:lblOffset val="100"/>
      </c:catAx>
      <c:valAx>
        <c:axId val="187880576"/>
        <c:scaling>
          <c:orientation val="minMax"/>
        </c:scaling>
        <c:axPos val="l"/>
        <c:majorGridlines/>
        <c:numFmt formatCode="0.0%" sourceLinked="1"/>
        <c:tickLblPos val="nextTo"/>
        <c:txPr>
          <a:bodyPr/>
          <a:lstStyle/>
          <a:p>
            <a:pPr>
              <a:defRPr sz="1600"/>
            </a:pPr>
            <a:endParaRPr lang="zh-TW"/>
          </a:p>
        </c:txPr>
        <c:crossAx val="18787059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sz="2800"/>
            </a:pPr>
            <a:r>
              <a:rPr lang="en-US" altLang="en-US" sz="2800" dirty="0" smtClean="0"/>
              <a:t>M179Q01</a:t>
            </a:r>
            <a:r>
              <a:rPr lang="zh-TW" altLang="en-US" sz="2800" dirty="0" smtClean="0"/>
              <a:t> 搶劫</a:t>
            </a:r>
            <a:endParaRPr lang="en-US" altLang="en-US" sz="2800" dirty="0"/>
          </a:p>
        </c:rich>
      </c:tx>
      <c:layout/>
    </c:title>
    <c:plotArea>
      <c:layout/>
      <c:barChart>
        <c:barDir val="col"/>
        <c:grouping val="clustered"/>
        <c:ser>
          <c:idx val="0"/>
          <c:order val="0"/>
          <c:tx>
            <c:strRef>
              <c:f>Sheet1!$A$188</c:f>
              <c:strCache>
                <c:ptCount val="1"/>
                <c:pt idx="0">
                  <c:v>M179Q01</c:v>
                </c:pt>
              </c:strCache>
            </c:strRef>
          </c:tx>
          <c:dLbls>
            <c:txPr>
              <a:bodyPr/>
              <a:lstStyle/>
              <a:p>
                <a:pPr>
                  <a:defRPr sz="1400"/>
                </a:pPr>
                <a:endParaRPr lang="zh-TW"/>
              </a:p>
            </c:txPr>
            <c:showVal val="1"/>
          </c:dLbls>
          <c:cat>
            <c:strRef>
              <c:f>Sheet1!$B$190:$B$199</c:f>
              <c:strCache>
                <c:ptCount val="10"/>
                <c:pt idx="0">
                  <c:v>01</c:v>
                </c:pt>
                <c:pt idx="1">
                  <c:v>02</c:v>
                </c:pt>
                <c:pt idx="2">
                  <c:v>03</c:v>
                </c:pt>
                <c:pt idx="3">
                  <c:v>04</c:v>
                </c:pt>
                <c:pt idx="4">
                  <c:v>11</c:v>
                </c:pt>
                <c:pt idx="5">
                  <c:v>12</c:v>
                </c:pt>
                <c:pt idx="6">
                  <c:v>21</c:v>
                </c:pt>
                <c:pt idx="7">
                  <c:v>22</c:v>
                </c:pt>
                <c:pt idx="8">
                  <c:v>23</c:v>
                </c:pt>
                <c:pt idx="9">
                  <c:v>99</c:v>
                </c:pt>
              </c:strCache>
            </c:strRef>
          </c:cat>
          <c:val>
            <c:numRef>
              <c:f>Sheet1!$C$190:$C$199</c:f>
              <c:numCache>
                <c:formatCode>0.0%</c:formatCode>
                <c:ptCount val="10"/>
                <c:pt idx="0">
                  <c:v>0.14146341463414641</c:v>
                </c:pt>
                <c:pt idx="1">
                  <c:v>0.12195121951219511</c:v>
                </c:pt>
                <c:pt idx="2">
                  <c:v>0.16585365853658537</c:v>
                </c:pt>
                <c:pt idx="3">
                  <c:v>5.8536585365853662E-2</c:v>
                </c:pt>
                <c:pt idx="4">
                  <c:v>0.16097560975609759</c:v>
                </c:pt>
                <c:pt idx="5">
                  <c:v>4.8780487804878231E-3</c:v>
                </c:pt>
                <c:pt idx="6">
                  <c:v>9.268292682926825E-2</c:v>
                </c:pt>
                <c:pt idx="7">
                  <c:v>0.12682926829268287</c:v>
                </c:pt>
                <c:pt idx="8">
                  <c:v>2.926829268292688E-2</c:v>
                </c:pt>
                <c:pt idx="9">
                  <c:v>9.7560975609756226E-2</c:v>
                </c:pt>
              </c:numCache>
            </c:numRef>
          </c:val>
        </c:ser>
        <c:axId val="243731456"/>
        <c:axId val="243757824"/>
      </c:barChart>
      <c:catAx>
        <c:axId val="243731456"/>
        <c:scaling>
          <c:orientation val="minMax"/>
        </c:scaling>
        <c:axPos val="b"/>
        <c:numFmt formatCode="General" sourceLinked="1"/>
        <c:tickLblPos val="nextTo"/>
        <c:txPr>
          <a:bodyPr/>
          <a:lstStyle/>
          <a:p>
            <a:pPr>
              <a:defRPr sz="1600"/>
            </a:pPr>
            <a:endParaRPr lang="zh-TW"/>
          </a:p>
        </c:txPr>
        <c:crossAx val="243757824"/>
        <c:crosses val="autoZero"/>
        <c:auto val="1"/>
        <c:lblAlgn val="ctr"/>
        <c:lblOffset val="100"/>
      </c:catAx>
      <c:valAx>
        <c:axId val="243757824"/>
        <c:scaling>
          <c:orientation val="minMax"/>
        </c:scaling>
        <c:axPos val="l"/>
        <c:majorGridlines/>
        <c:numFmt formatCode="0.0%" sourceLinked="1"/>
        <c:tickLblPos val="nextTo"/>
        <c:txPr>
          <a:bodyPr/>
          <a:lstStyle/>
          <a:p>
            <a:pPr>
              <a:defRPr sz="1600"/>
            </a:pPr>
            <a:endParaRPr lang="zh-TW"/>
          </a:p>
        </c:txPr>
        <c:crossAx val="243731456"/>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FAF82-25FA-4D89-9FF3-F274684AA03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TW" altLang="en-US"/>
        </a:p>
      </dgm:t>
    </dgm:pt>
    <dgm:pt modelId="{E8196451-B7AB-48C0-8C15-55939E5F87D2}">
      <dgm:prSet phldrT="[文字]" custT="1"/>
      <dgm:spPr/>
      <dgm:t>
        <a:bodyPr/>
        <a:lstStyle/>
        <a:p>
          <a:pPr rtl="0"/>
          <a:r>
            <a:rPr kumimoji="1" lang="zh-TW" altLang="en-US" sz="3600" b="1"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擷取與檢索</a:t>
          </a:r>
          <a:endParaRPr lang="zh-TW" altLang="en-US" sz="3600" b="1" dirty="0">
            <a:solidFill>
              <a:srgbClr val="0000FF"/>
            </a:solidFill>
            <a:effectLst>
              <a:outerShdw blurRad="38100" dist="38100" dir="2700000" algn="tl">
                <a:srgbClr val="000000">
                  <a:alpha val="43137"/>
                </a:srgbClr>
              </a:outerShdw>
            </a:effectLst>
          </a:endParaRPr>
        </a:p>
      </dgm:t>
    </dgm:pt>
    <dgm:pt modelId="{94500010-6F8D-47B2-B24A-19E5BD26EF35}" type="parTrans" cxnId="{92C841DD-C3B2-4215-89D9-E3926F3C72B2}">
      <dgm:prSet/>
      <dgm:spPr/>
      <dgm:t>
        <a:bodyPr/>
        <a:lstStyle/>
        <a:p>
          <a:endParaRPr lang="zh-TW" altLang="en-US"/>
        </a:p>
      </dgm:t>
    </dgm:pt>
    <dgm:pt modelId="{0F693B07-5CCE-4965-8129-553FBC01B6FE}" type="sibTrans" cxnId="{92C841DD-C3B2-4215-89D9-E3926F3C72B2}">
      <dgm:prSet/>
      <dgm:spPr/>
      <dgm:t>
        <a:bodyPr/>
        <a:lstStyle/>
        <a:p>
          <a:endParaRPr lang="zh-TW" altLang="en-US"/>
        </a:p>
      </dgm:t>
    </dgm:pt>
    <dgm:pt modelId="{B8BBD37C-EF6C-409D-A77F-0A72714372D7}">
      <dgm:prSet phldrT="[文字]" custT="1"/>
      <dgm:spPr/>
      <dgm:t>
        <a:bodyPr/>
        <a:lstStyle/>
        <a:p>
          <a:r>
            <a:rPr lang="zh-TW" altLang="en-US" sz="2000" b="0" dirty="0" smtClean="0"/>
            <a:t>從文本中</a:t>
          </a:r>
          <a:r>
            <a:rPr lang="zh-TW" altLang="en-US" sz="2000" b="1" dirty="0" smtClean="0"/>
            <a:t>尋找</a:t>
          </a:r>
          <a:r>
            <a:rPr lang="zh-TW" altLang="en-US" sz="2000" b="0" dirty="0" smtClean="0"/>
            <a:t>、</a:t>
          </a:r>
          <a:r>
            <a:rPr lang="zh-TW" altLang="en-US" sz="2000" b="1" dirty="0" smtClean="0"/>
            <a:t>選擇</a:t>
          </a:r>
          <a:r>
            <a:rPr lang="zh-TW" altLang="en-US" sz="2000" b="0" dirty="0" smtClean="0"/>
            <a:t>或</a:t>
          </a:r>
          <a:r>
            <a:rPr lang="zh-TW" altLang="en-US" sz="2000" b="1" dirty="0" smtClean="0"/>
            <a:t>收集</a:t>
          </a:r>
          <a:r>
            <a:rPr lang="zh-TW" altLang="en-US" sz="2000" b="0" dirty="0" smtClean="0"/>
            <a:t>資訊</a:t>
          </a:r>
          <a:endParaRPr lang="zh-TW" altLang="en-US" sz="2000" b="0" dirty="0"/>
        </a:p>
      </dgm:t>
    </dgm:pt>
    <dgm:pt modelId="{5D04EE77-17AC-4C82-B2F3-740BBCCE11B3}" type="parTrans" cxnId="{32F474C2-9D6E-45AD-840E-6E7091A8B7F1}">
      <dgm:prSet/>
      <dgm:spPr/>
      <dgm:t>
        <a:bodyPr/>
        <a:lstStyle/>
        <a:p>
          <a:endParaRPr lang="zh-TW" altLang="en-US"/>
        </a:p>
      </dgm:t>
    </dgm:pt>
    <dgm:pt modelId="{34B6E69A-F6CE-401B-8D3F-0921159C6903}" type="sibTrans" cxnId="{32F474C2-9D6E-45AD-840E-6E7091A8B7F1}">
      <dgm:prSet/>
      <dgm:spPr/>
      <dgm:t>
        <a:bodyPr/>
        <a:lstStyle/>
        <a:p>
          <a:endParaRPr lang="zh-TW" altLang="en-US"/>
        </a:p>
      </dgm:t>
    </dgm:pt>
    <dgm:pt modelId="{62389048-20C5-46D6-9DC4-D8C1D954BB8C}">
      <dgm:prSet phldrT="[文字]" custT="1"/>
      <dgm:spPr/>
      <dgm:t>
        <a:bodyPr/>
        <a:lstStyle/>
        <a:p>
          <a:pPr rtl="0"/>
          <a:r>
            <a:rPr kumimoji="1" lang="zh-TW" altLang="en-US" sz="3600" b="1"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統整與解釋</a:t>
          </a:r>
          <a:endParaRPr lang="zh-TW" altLang="en-US" sz="3600" b="1" dirty="0">
            <a:solidFill>
              <a:srgbClr val="0000FF"/>
            </a:solidFill>
            <a:effectLst>
              <a:outerShdw blurRad="38100" dist="38100" dir="2700000" algn="tl">
                <a:srgbClr val="000000">
                  <a:alpha val="43137"/>
                </a:srgbClr>
              </a:outerShdw>
            </a:effectLst>
          </a:endParaRPr>
        </a:p>
      </dgm:t>
    </dgm:pt>
    <dgm:pt modelId="{20DD4B27-E79E-42A8-9DA8-CE7C7DD609D3}" type="parTrans" cxnId="{B43358D9-D70C-467A-9E83-50C517E1718D}">
      <dgm:prSet/>
      <dgm:spPr/>
      <dgm:t>
        <a:bodyPr/>
        <a:lstStyle/>
        <a:p>
          <a:endParaRPr lang="zh-TW" altLang="en-US"/>
        </a:p>
      </dgm:t>
    </dgm:pt>
    <dgm:pt modelId="{54212960-9575-452A-AB5D-FFB2D159CA47}" type="sibTrans" cxnId="{B43358D9-D70C-467A-9E83-50C517E1718D}">
      <dgm:prSet/>
      <dgm:spPr/>
      <dgm:t>
        <a:bodyPr/>
        <a:lstStyle/>
        <a:p>
          <a:endParaRPr lang="zh-TW" altLang="en-US"/>
        </a:p>
      </dgm:t>
    </dgm:pt>
    <dgm:pt modelId="{B26C3E2A-808E-414E-9382-EEFE60DF17B5}">
      <dgm:prSet phldrT="[文字]" custT="1"/>
      <dgm:spPr/>
      <dgm:t>
        <a:bodyPr/>
        <a:lstStyle/>
        <a:p>
          <a:r>
            <a:rPr lang="zh-TW" altLang="en-US" sz="2000" b="0" dirty="0" smtClean="0"/>
            <a:t>了解文本各部分關係，加以</a:t>
          </a:r>
          <a:r>
            <a:rPr lang="zh-TW" altLang="en-US" sz="2000" b="1" dirty="0" smtClean="0"/>
            <a:t>推論</a:t>
          </a:r>
          <a:endParaRPr lang="zh-TW" altLang="en-US" sz="2000" b="1" dirty="0"/>
        </a:p>
      </dgm:t>
    </dgm:pt>
    <dgm:pt modelId="{BF01B231-A7EB-429C-A7C6-ED34A8BB5A04}" type="parTrans" cxnId="{E5007E7C-0B04-4520-903B-1911B1B15FBA}">
      <dgm:prSet/>
      <dgm:spPr/>
      <dgm:t>
        <a:bodyPr/>
        <a:lstStyle/>
        <a:p>
          <a:endParaRPr lang="zh-TW" altLang="en-US"/>
        </a:p>
      </dgm:t>
    </dgm:pt>
    <dgm:pt modelId="{64134ABB-AD8E-466D-90CD-044CBE1B3D34}" type="sibTrans" cxnId="{E5007E7C-0B04-4520-903B-1911B1B15FBA}">
      <dgm:prSet/>
      <dgm:spPr/>
      <dgm:t>
        <a:bodyPr/>
        <a:lstStyle/>
        <a:p>
          <a:endParaRPr lang="zh-TW" altLang="en-US"/>
        </a:p>
      </dgm:t>
    </dgm:pt>
    <dgm:pt modelId="{0630D4F0-512C-44A9-8539-8C47116C17A6}">
      <dgm:prSet phldrT="[文字]" custT="1"/>
      <dgm:spPr/>
      <dgm:t>
        <a:bodyPr/>
        <a:lstStyle/>
        <a:p>
          <a:r>
            <a:rPr lang="zh-TW" altLang="en-US" sz="1800" b="0" dirty="0" smtClean="0"/>
            <a:t>將</a:t>
          </a:r>
          <a:r>
            <a:rPr lang="zh-TW" altLang="en-US" sz="1800" b="1" dirty="0" smtClean="0"/>
            <a:t>知識</a:t>
          </a:r>
          <a:r>
            <a:rPr lang="zh-TW" altLang="en-US" sz="1800" b="0" dirty="0" smtClean="0"/>
            <a:t>與</a:t>
          </a:r>
          <a:r>
            <a:rPr lang="zh-TW" altLang="en-US" sz="1800" b="1" dirty="0" smtClean="0"/>
            <a:t>文本</a:t>
          </a:r>
          <a:r>
            <a:rPr lang="zh-TW" altLang="en-US" sz="1800" b="0" dirty="0" smtClean="0"/>
            <a:t>做</a:t>
          </a:r>
          <a:r>
            <a:rPr lang="zh-TW" altLang="en-US" sz="1800" b="1" dirty="0" smtClean="0"/>
            <a:t>聯結</a:t>
          </a:r>
          <a:endParaRPr lang="zh-TW" altLang="en-US" sz="1800" b="1" dirty="0"/>
        </a:p>
      </dgm:t>
    </dgm:pt>
    <dgm:pt modelId="{9C235A3B-31F6-415B-93B9-0967133E3F2F}" type="parTrans" cxnId="{E5C15493-1915-4A3A-8BA8-9701BB151EF5}">
      <dgm:prSet/>
      <dgm:spPr/>
      <dgm:t>
        <a:bodyPr/>
        <a:lstStyle/>
        <a:p>
          <a:endParaRPr lang="zh-TW" altLang="en-US"/>
        </a:p>
      </dgm:t>
    </dgm:pt>
    <dgm:pt modelId="{3D1A639C-3E3C-42C2-8E9B-A93CF37B55D6}" type="sibTrans" cxnId="{E5C15493-1915-4A3A-8BA8-9701BB151EF5}">
      <dgm:prSet/>
      <dgm:spPr/>
      <dgm:t>
        <a:bodyPr/>
        <a:lstStyle/>
        <a:p>
          <a:endParaRPr lang="zh-TW" altLang="en-US"/>
        </a:p>
      </dgm:t>
    </dgm:pt>
    <dgm:pt modelId="{F68A8C3D-9419-4ED7-A946-27E099FF5A41}">
      <dgm:prSet phldrT="[文字]" custT="1"/>
      <dgm:spPr/>
      <dgm:t>
        <a:bodyPr/>
        <a:lstStyle/>
        <a:p>
          <a:r>
            <a:rPr lang="zh-TW" altLang="en-US" sz="1800" b="0" dirty="0" smtClean="0"/>
            <a:t>利用</a:t>
          </a:r>
          <a:r>
            <a:rPr lang="zh-TW" altLang="en-US" sz="1800" b="1" dirty="0" smtClean="0">
              <a:effectLst>
                <a:outerShdw blurRad="38100" dist="38100" dir="2700000" algn="tl">
                  <a:srgbClr val="000000">
                    <a:alpha val="43137"/>
                  </a:srgbClr>
                </a:outerShdw>
              </a:effectLst>
            </a:rPr>
            <a:t>文本內容</a:t>
          </a:r>
          <a:r>
            <a:rPr lang="zh-TW" altLang="en-US" sz="1800" b="0" dirty="0" smtClean="0"/>
            <a:t>或</a:t>
          </a:r>
          <a:r>
            <a:rPr lang="zh-TW" altLang="en-US" sz="1800" b="1" dirty="0" smtClean="0"/>
            <a:t>客觀知識</a:t>
          </a:r>
          <a:r>
            <a:rPr lang="zh-TW" altLang="en-US" sz="1800" b="0" dirty="0" smtClean="0"/>
            <a:t>進行</a:t>
          </a:r>
          <a:r>
            <a:rPr lang="zh-TW" altLang="en-US" sz="1800" b="1" dirty="0" smtClean="0"/>
            <a:t>評斷</a:t>
          </a:r>
          <a:endParaRPr lang="zh-TW" altLang="en-US" sz="1800" b="1" dirty="0"/>
        </a:p>
      </dgm:t>
    </dgm:pt>
    <dgm:pt modelId="{0C241695-1661-4CF5-9969-AFB58E29046F}" type="sibTrans" cxnId="{D6F37682-7CD6-4BD4-87BF-89A0BF022B14}">
      <dgm:prSet/>
      <dgm:spPr/>
      <dgm:t>
        <a:bodyPr/>
        <a:lstStyle/>
        <a:p>
          <a:endParaRPr lang="zh-TW" altLang="en-US"/>
        </a:p>
      </dgm:t>
    </dgm:pt>
    <dgm:pt modelId="{9E79F09A-04DC-4D2A-994D-319EC35D7DB1}" type="parTrans" cxnId="{D6F37682-7CD6-4BD4-87BF-89A0BF022B14}">
      <dgm:prSet/>
      <dgm:spPr/>
      <dgm:t>
        <a:bodyPr/>
        <a:lstStyle/>
        <a:p>
          <a:endParaRPr lang="zh-TW" altLang="en-US"/>
        </a:p>
      </dgm:t>
    </dgm:pt>
    <dgm:pt modelId="{C24539C2-7EC3-4A5F-AA16-E127AF45C513}">
      <dgm:prSet phldrT="[文字]" custT="1"/>
      <dgm:spPr/>
      <dgm:t>
        <a:bodyPr/>
        <a:lstStyle/>
        <a:p>
          <a:pPr rtl="0"/>
          <a:r>
            <a:rPr kumimoji="1" lang="zh-TW" altLang="en-US" sz="3600" b="1"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省思與評鑑</a:t>
          </a:r>
          <a:endParaRPr lang="zh-TW" altLang="en-US" sz="3600" b="1" dirty="0">
            <a:solidFill>
              <a:srgbClr val="0000FF"/>
            </a:solidFill>
            <a:effectLst>
              <a:outerShdw blurRad="38100" dist="38100" dir="2700000" algn="tl">
                <a:srgbClr val="000000">
                  <a:alpha val="43137"/>
                </a:srgbClr>
              </a:outerShdw>
            </a:effectLst>
          </a:endParaRPr>
        </a:p>
      </dgm:t>
    </dgm:pt>
    <dgm:pt modelId="{41EDAC43-87F7-4728-BCBE-C5E546C9EC44}" type="sibTrans" cxnId="{247FC030-FEDE-4A3F-A83F-F5A15BB3A44B}">
      <dgm:prSet/>
      <dgm:spPr/>
      <dgm:t>
        <a:bodyPr/>
        <a:lstStyle/>
        <a:p>
          <a:endParaRPr lang="zh-TW" altLang="en-US"/>
        </a:p>
      </dgm:t>
    </dgm:pt>
    <dgm:pt modelId="{1DAA2C91-2FC9-4F88-A992-ABA002461F9A}" type="parTrans" cxnId="{247FC030-FEDE-4A3F-A83F-F5A15BB3A44B}">
      <dgm:prSet/>
      <dgm:spPr/>
      <dgm:t>
        <a:bodyPr/>
        <a:lstStyle/>
        <a:p>
          <a:endParaRPr lang="zh-TW" altLang="en-US"/>
        </a:p>
      </dgm:t>
    </dgm:pt>
    <dgm:pt modelId="{BF111E3C-3C62-4F1F-B4A2-3470F6D8BE5C}" type="pres">
      <dgm:prSet presAssocID="{946FAF82-25FA-4D89-9FF3-F274684AA034}" presName="Name0" presStyleCnt="0">
        <dgm:presLayoutVars>
          <dgm:chMax val="7"/>
          <dgm:dir/>
          <dgm:animLvl val="lvl"/>
          <dgm:resizeHandles val="exact"/>
        </dgm:presLayoutVars>
      </dgm:prSet>
      <dgm:spPr/>
      <dgm:t>
        <a:bodyPr/>
        <a:lstStyle/>
        <a:p>
          <a:endParaRPr lang="zh-TW" altLang="en-US"/>
        </a:p>
      </dgm:t>
    </dgm:pt>
    <dgm:pt modelId="{9B3DE616-F385-4054-B9CB-727CADD066D9}" type="pres">
      <dgm:prSet presAssocID="{E8196451-B7AB-48C0-8C15-55939E5F87D2}" presName="circle1" presStyleLbl="node1" presStyleIdx="0" presStyleCnt="3"/>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zh-TW" altLang="en-US"/>
        </a:p>
      </dgm:t>
    </dgm:pt>
    <dgm:pt modelId="{7D51C32C-9195-40CC-8887-CC8B347F24E9}" type="pres">
      <dgm:prSet presAssocID="{E8196451-B7AB-48C0-8C15-55939E5F87D2}" presName="space" presStyleCnt="0"/>
      <dgm:spPr/>
    </dgm:pt>
    <dgm:pt modelId="{23B63AA2-124A-447F-80E2-9309F7F5B1BF}" type="pres">
      <dgm:prSet presAssocID="{E8196451-B7AB-48C0-8C15-55939E5F87D2}" presName="rect1" presStyleLbl="alignAcc1" presStyleIdx="0" presStyleCnt="3"/>
      <dgm:spPr/>
      <dgm:t>
        <a:bodyPr/>
        <a:lstStyle/>
        <a:p>
          <a:endParaRPr lang="zh-TW" altLang="en-US"/>
        </a:p>
      </dgm:t>
    </dgm:pt>
    <dgm:pt modelId="{57EFD2DC-B451-488D-8FFA-C149C3ADB833}" type="pres">
      <dgm:prSet presAssocID="{62389048-20C5-46D6-9DC4-D8C1D954BB8C}" presName="vertSpace2" presStyleLbl="node1" presStyleIdx="0" presStyleCnt="3"/>
      <dgm:spPr/>
    </dgm:pt>
    <dgm:pt modelId="{D06D71FB-84C7-4E74-8A79-1A1CA5139AD4}" type="pres">
      <dgm:prSet presAssocID="{62389048-20C5-46D6-9DC4-D8C1D954BB8C}" presName="circle2" presStyleLbl="node1" presStyleIdx="1" presStyleCnt="3"/>
      <dgm:spPr>
        <a:gradFill rotWithShape="0">
          <a:gsLst>
            <a:gs pos="0">
              <a:srgbClr val="5E9EFF"/>
            </a:gs>
            <a:gs pos="39999">
              <a:srgbClr val="85C2FF"/>
            </a:gs>
            <a:gs pos="70000">
              <a:srgbClr val="C4D6EB"/>
            </a:gs>
            <a:gs pos="100000">
              <a:srgbClr val="FFEBFA"/>
            </a:gs>
          </a:gsLst>
          <a:lin ang="5400000" scaled="0"/>
        </a:gradFill>
      </dgm:spPr>
      <dgm:t>
        <a:bodyPr/>
        <a:lstStyle/>
        <a:p>
          <a:endParaRPr lang="zh-TW" altLang="en-US"/>
        </a:p>
      </dgm:t>
    </dgm:pt>
    <dgm:pt modelId="{F4A5B44C-A52F-48A8-A7DA-E775F6DCABFE}" type="pres">
      <dgm:prSet presAssocID="{62389048-20C5-46D6-9DC4-D8C1D954BB8C}" presName="rect2" presStyleLbl="alignAcc1" presStyleIdx="1" presStyleCnt="3"/>
      <dgm:spPr/>
      <dgm:t>
        <a:bodyPr/>
        <a:lstStyle/>
        <a:p>
          <a:endParaRPr lang="zh-TW" altLang="en-US"/>
        </a:p>
      </dgm:t>
    </dgm:pt>
    <dgm:pt modelId="{9B6F7B90-147C-4183-AF82-F6F4D7A74011}" type="pres">
      <dgm:prSet presAssocID="{C24539C2-7EC3-4A5F-AA16-E127AF45C513}" presName="vertSpace3" presStyleLbl="node1" presStyleIdx="1" presStyleCnt="3"/>
      <dgm:spPr/>
    </dgm:pt>
    <dgm:pt modelId="{5B014855-E63B-478F-A38D-C50B64A8FF71}" type="pres">
      <dgm:prSet presAssocID="{C24539C2-7EC3-4A5F-AA16-E127AF45C513}" presName="circle3" presStyleLbl="node1" presStyleIdx="2" presStyleCnt="3"/>
      <dgm:spPr>
        <a:gradFill rotWithShape="0">
          <a:gsLst>
            <a:gs pos="0">
              <a:srgbClr val="03D4A8"/>
            </a:gs>
            <a:gs pos="25000">
              <a:srgbClr val="21D6E0"/>
            </a:gs>
            <a:gs pos="75000">
              <a:srgbClr val="0087E6"/>
            </a:gs>
            <a:gs pos="100000">
              <a:srgbClr val="005CBF"/>
            </a:gs>
          </a:gsLst>
          <a:lin ang="5400000" scaled="0"/>
        </a:gradFill>
      </dgm:spPr>
      <dgm:t>
        <a:bodyPr/>
        <a:lstStyle/>
        <a:p>
          <a:endParaRPr lang="zh-TW" altLang="en-US"/>
        </a:p>
      </dgm:t>
    </dgm:pt>
    <dgm:pt modelId="{B73A1C32-F644-4810-92AB-6C588CEF1610}" type="pres">
      <dgm:prSet presAssocID="{C24539C2-7EC3-4A5F-AA16-E127AF45C513}" presName="rect3" presStyleLbl="alignAcc1" presStyleIdx="2" presStyleCnt="3" custScaleY="114000"/>
      <dgm:spPr/>
      <dgm:t>
        <a:bodyPr/>
        <a:lstStyle/>
        <a:p>
          <a:endParaRPr lang="zh-TW" altLang="en-US"/>
        </a:p>
      </dgm:t>
    </dgm:pt>
    <dgm:pt modelId="{E53E63B1-270F-4B0E-BC74-FF6D59DAC4DE}" type="pres">
      <dgm:prSet presAssocID="{E8196451-B7AB-48C0-8C15-55939E5F87D2}" presName="rect1ParTx" presStyleLbl="alignAcc1" presStyleIdx="2" presStyleCnt="3">
        <dgm:presLayoutVars>
          <dgm:chMax val="1"/>
          <dgm:bulletEnabled val="1"/>
        </dgm:presLayoutVars>
      </dgm:prSet>
      <dgm:spPr/>
      <dgm:t>
        <a:bodyPr/>
        <a:lstStyle/>
        <a:p>
          <a:endParaRPr lang="zh-TW" altLang="en-US"/>
        </a:p>
      </dgm:t>
    </dgm:pt>
    <dgm:pt modelId="{E2573F28-206E-4087-B085-1C8801A19F6D}" type="pres">
      <dgm:prSet presAssocID="{E8196451-B7AB-48C0-8C15-55939E5F87D2}" presName="rect1ChTx" presStyleLbl="alignAcc1" presStyleIdx="2" presStyleCnt="3">
        <dgm:presLayoutVars>
          <dgm:bulletEnabled val="1"/>
        </dgm:presLayoutVars>
      </dgm:prSet>
      <dgm:spPr/>
      <dgm:t>
        <a:bodyPr/>
        <a:lstStyle/>
        <a:p>
          <a:endParaRPr lang="zh-TW" altLang="en-US"/>
        </a:p>
      </dgm:t>
    </dgm:pt>
    <dgm:pt modelId="{77068718-4E5A-4D39-92AD-64D24781E0AE}" type="pres">
      <dgm:prSet presAssocID="{62389048-20C5-46D6-9DC4-D8C1D954BB8C}" presName="rect2ParTx" presStyleLbl="alignAcc1" presStyleIdx="2" presStyleCnt="3">
        <dgm:presLayoutVars>
          <dgm:chMax val="1"/>
          <dgm:bulletEnabled val="1"/>
        </dgm:presLayoutVars>
      </dgm:prSet>
      <dgm:spPr/>
      <dgm:t>
        <a:bodyPr/>
        <a:lstStyle/>
        <a:p>
          <a:endParaRPr lang="zh-TW" altLang="en-US"/>
        </a:p>
      </dgm:t>
    </dgm:pt>
    <dgm:pt modelId="{F97CC365-06E1-458A-A157-0FFDCB2E6C93}" type="pres">
      <dgm:prSet presAssocID="{62389048-20C5-46D6-9DC4-D8C1D954BB8C}" presName="rect2ChTx" presStyleLbl="alignAcc1" presStyleIdx="2" presStyleCnt="3">
        <dgm:presLayoutVars>
          <dgm:bulletEnabled val="1"/>
        </dgm:presLayoutVars>
      </dgm:prSet>
      <dgm:spPr/>
      <dgm:t>
        <a:bodyPr/>
        <a:lstStyle/>
        <a:p>
          <a:endParaRPr lang="zh-TW" altLang="en-US"/>
        </a:p>
      </dgm:t>
    </dgm:pt>
    <dgm:pt modelId="{76A7E5DB-B25D-486B-AA3B-7DEDA1E21D68}" type="pres">
      <dgm:prSet presAssocID="{C24539C2-7EC3-4A5F-AA16-E127AF45C513}" presName="rect3ParTx" presStyleLbl="alignAcc1" presStyleIdx="2" presStyleCnt="3">
        <dgm:presLayoutVars>
          <dgm:chMax val="1"/>
          <dgm:bulletEnabled val="1"/>
        </dgm:presLayoutVars>
      </dgm:prSet>
      <dgm:spPr/>
      <dgm:t>
        <a:bodyPr/>
        <a:lstStyle/>
        <a:p>
          <a:endParaRPr lang="zh-TW" altLang="en-US"/>
        </a:p>
      </dgm:t>
    </dgm:pt>
    <dgm:pt modelId="{27B8189C-DD5B-4161-A3E8-11FAD0200562}" type="pres">
      <dgm:prSet presAssocID="{C24539C2-7EC3-4A5F-AA16-E127AF45C513}" presName="rect3ChTx" presStyleLbl="alignAcc1" presStyleIdx="2" presStyleCnt="3" custScaleY="100000">
        <dgm:presLayoutVars>
          <dgm:bulletEnabled val="1"/>
        </dgm:presLayoutVars>
      </dgm:prSet>
      <dgm:spPr/>
      <dgm:t>
        <a:bodyPr/>
        <a:lstStyle/>
        <a:p>
          <a:endParaRPr lang="zh-TW" altLang="en-US"/>
        </a:p>
      </dgm:t>
    </dgm:pt>
  </dgm:ptLst>
  <dgm:cxnLst>
    <dgm:cxn modelId="{92C841DD-C3B2-4215-89D9-E3926F3C72B2}" srcId="{946FAF82-25FA-4D89-9FF3-F274684AA034}" destId="{E8196451-B7AB-48C0-8C15-55939E5F87D2}" srcOrd="0" destOrd="0" parTransId="{94500010-6F8D-47B2-B24A-19E5BD26EF35}" sibTransId="{0F693B07-5CCE-4965-8129-553FBC01B6FE}"/>
    <dgm:cxn modelId="{763F9CD9-0E3C-47A7-907A-19C4C6D0F39B}" type="presOf" srcId="{B26C3E2A-808E-414E-9382-EEFE60DF17B5}" destId="{F97CC365-06E1-458A-A157-0FFDCB2E6C93}" srcOrd="0" destOrd="0" presId="urn:microsoft.com/office/officeart/2005/8/layout/target3"/>
    <dgm:cxn modelId="{7A63610F-E83D-47CE-AE6A-58FBCA86EE87}" type="presOf" srcId="{C24539C2-7EC3-4A5F-AA16-E127AF45C513}" destId="{76A7E5DB-B25D-486B-AA3B-7DEDA1E21D68}" srcOrd="1" destOrd="0" presId="urn:microsoft.com/office/officeart/2005/8/layout/target3"/>
    <dgm:cxn modelId="{E5007E7C-0B04-4520-903B-1911B1B15FBA}" srcId="{62389048-20C5-46D6-9DC4-D8C1D954BB8C}" destId="{B26C3E2A-808E-414E-9382-EEFE60DF17B5}" srcOrd="0" destOrd="0" parTransId="{BF01B231-A7EB-429C-A7C6-ED34A8BB5A04}" sibTransId="{64134ABB-AD8E-466D-90CD-044CBE1B3D34}"/>
    <dgm:cxn modelId="{D6F37682-7CD6-4BD4-87BF-89A0BF022B14}" srcId="{C24539C2-7EC3-4A5F-AA16-E127AF45C513}" destId="{F68A8C3D-9419-4ED7-A946-27E099FF5A41}" srcOrd="1" destOrd="0" parTransId="{9E79F09A-04DC-4D2A-994D-319EC35D7DB1}" sibTransId="{0C241695-1661-4CF5-9969-AFB58E29046F}"/>
    <dgm:cxn modelId="{E5C15493-1915-4A3A-8BA8-9701BB151EF5}" srcId="{C24539C2-7EC3-4A5F-AA16-E127AF45C513}" destId="{0630D4F0-512C-44A9-8539-8C47116C17A6}" srcOrd="0" destOrd="0" parTransId="{9C235A3B-31F6-415B-93B9-0967133E3F2F}" sibTransId="{3D1A639C-3E3C-42C2-8E9B-A93CF37B55D6}"/>
    <dgm:cxn modelId="{35D13121-D870-4B3A-B0D3-7B56BF76D0E8}" type="presOf" srcId="{C24539C2-7EC3-4A5F-AA16-E127AF45C513}" destId="{B73A1C32-F644-4810-92AB-6C588CEF1610}" srcOrd="0" destOrd="0" presId="urn:microsoft.com/office/officeart/2005/8/layout/target3"/>
    <dgm:cxn modelId="{E75F0ECF-C8DF-4A5E-B096-7DF88153482D}" type="presOf" srcId="{62389048-20C5-46D6-9DC4-D8C1D954BB8C}" destId="{77068718-4E5A-4D39-92AD-64D24781E0AE}" srcOrd="1" destOrd="0" presId="urn:microsoft.com/office/officeart/2005/8/layout/target3"/>
    <dgm:cxn modelId="{B43358D9-D70C-467A-9E83-50C517E1718D}" srcId="{946FAF82-25FA-4D89-9FF3-F274684AA034}" destId="{62389048-20C5-46D6-9DC4-D8C1D954BB8C}" srcOrd="1" destOrd="0" parTransId="{20DD4B27-E79E-42A8-9DA8-CE7C7DD609D3}" sibTransId="{54212960-9575-452A-AB5D-FFB2D159CA47}"/>
    <dgm:cxn modelId="{D69D71E7-950D-4F25-B525-BFF36311A4AE}" type="presOf" srcId="{F68A8C3D-9419-4ED7-A946-27E099FF5A41}" destId="{27B8189C-DD5B-4161-A3E8-11FAD0200562}" srcOrd="0" destOrd="1" presId="urn:microsoft.com/office/officeart/2005/8/layout/target3"/>
    <dgm:cxn modelId="{2A824E81-E53F-4C0E-BCAB-14A276EB2DCC}" type="presOf" srcId="{62389048-20C5-46D6-9DC4-D8C1D954BB8C}" destId="{F4A5B44C-A52F-48A8-A7DA-E775F6DCABFE}" srcOrd="0" destOrd="0" presId="urn:microsoft.com/office/officeart/2005/8/layout/target3"/>
    <dgm:cxn modelId="{32F474C2-9D6E-45AD-840E-6E7091A8B7F1}" srcId="{E8196451-B7AB-48C0-8C15-55939E5F87D2}" destId="{B8BBD37C-EF6C-409D-A77F-0A72714372D7}" srcOrd="0" destOrd="0" parTransId="{5D04EE77-17AC-4C82-B2F3-740BBCCE11B3}" sibTransId="{34B6E69A-F6CE-401B-8D3F-0921159C6903}"/>
    <dgm:cxn modelId="{5CBCB810-5AF5-4CAA-BF55-ADF724496872}" type="presOf" srcId="{B8BBD37C-EF6C-409D-A77F-0A72714372D7}" destId="{E2573F28-206E-4087-B085-1C8801A19F6D}" srcOrd="0" destOrd="0" presId="urn:microsoft.com/office/officeart/2005/8/layout/target3"/>
    <dgm:cxn modelId="{247FC030-FEDE-4A3F-A83F-F5A15BB3A44B}" srcId="{946FAF82-25FA-4D89-9FF3-F274684AA034}" destId="{C24539C2-7EC3-4A5F-AA16-E127AF45C513}" srcOrd="2" destOrd="0" parTransId="{1DAA2C91-2FC9-4F88-A992-ABA002461F9A}" sibTransId="{41EDAC43-87F7-4728-BCBE-C5E546C9EC44}"/>
    <dgm:cxn modelId="{456A3C1F-B79E-4D29-926E-3A0F41427016}" type="presOf" srcId="{946FAF82-25FA-4D89-9FF3-F274684AA034}" destId="{BF111E3C-3C62-4F1F-B4A2-3470F6D8BE5C}" srcOrd="0" destOrd="0" presId="urn:microsoft.com/office/officeart/2005/8/layout/target3"/>
    <dgm:cxn modelId="{B8AC68AE-E3C4-428F-BD36-C7333E0C19D6}" type="presOf" srcId="{E8196451-B7AB-48C0-8C15-55939E5F87D2}" destId="{E53E63B1-270F-4B0E-BC74-FF6D59DAC4DE}" srcOrd="1" destOrd="0" presId="urn:microsoft.com/office/officeart/2005/8/layout/target3"/>
    <dgm:cxn modelId="{8C90EB9B-5974-498B-A43D-9801A3423761}" type="presOf" srcId="{0630D4F0-512C-44A9-8539-8C47116C17A6}" destId="{27B8189C-DD5B-4161-A3E8-11FAD0200562}" srcOrd="0" destOrd="0" presId="urn:microsoft.com/office/officeart/2005/8/layout/target3"/>
    <dgm:cxn modelId="{422791EB-A0EA-4663-9998-04317F8CD7A1}" type="presOf" srcId="{E8196451-B7AB-48C0-8C15-55939E5F87D2}" destId="{23B63AA2-124A-447F-80E2-9309F7F5B1BF}" srcOrd="0" destOrd="0" presId="urn:microsoft.com/office/officeart/2005/8/layout/target3"/>
    <dgm:cxn modelId="{56ADAB05-9083-4028-97D3-A2301744A367}" type="presParOf" srcId="{BF111E3C-3C62-4F1F-B4A2-3470F6D8BE5C}" destId="{9B3DE616-F385-4054-B9CB-727CADD066D9}" srcOrd="0" destOrd="0" presId="urn:microsoft.com/office/officeart/2005/8/layout/target3"/>
    <dgm:cxn modelId="{3E118EA1-18BE-46C9-91DE-1D71968FB8A8}" type="presParOf" srcId="{BF111E3C-3C62-4F1F-B4A2-3470F6D8BE5C}" destId="{7D51C32C-9195-40CC-8887-CC8B347F24E9}" srcOrd="1" destOrd="0" presId="urn:microsoft.com/office/officeart/2005/8/layout/target3"/>
    <dgm:cxn modelId="{5EFCE672-56BC-49E9-9B1D-964E1E599459}" type="presParOf" srcId="{BF111E3C-3C62-4F1F-B4A2-3470F6D8BE5C}" destId="{23B63AA2-124A-447F-80E2-9309F7F5B1BF}" srcOrd="2" destOrd="0" presId="urn:microsoft.com/office/officeart/2005/8/layout/target3"/>
    <dgm:cxn modelId="{D57E9B53-385F-491D-8E9C-AD3D3DFAF02B}" type="presParOf" srcId="{BF111E3C-3C62-4F1F-B4A2-3470F6D8BE5C}" destId="{57EFD2DC-B451-488D-8FFA-C149C3ADB833}" srcOrd="3" destOrd="0" presId="urn:microsoft.com/office/officeart/2005/8/layout/target3"/>
    <dgm:cxn modelId="{81053875-5F52-4E36-B64F-E1420DB40341}" type="presParOf" srcId="{BF111E3C-3C62-4F1F-B4A2-3470F6D8BE5C}" destId="{D06D71FB-84C7-4E74-8A79-1A1CA5139AD4}" srcOrd="4" destOrd="0" presId="urn:microsoft.com/office/officeart/2005/8/layout/target3"/>
    <dgm:cxn modelId="{ED4909BF-50F5-4E90-A9AE-171E4A3FCFB2}" type="presParOf" srcId="{BF111E3C-3C62-4F1F-B4A2-3470F6D8BE5C}" destId="{F4A5B44C-A52F-48A8-A7DA-E775F6DCABFE}" srcOrd="5" destOrd="0" presId="urn:microsoft.com/office/officeart/2005/8/layout/target3"/>
    <dgm:cxn modelId="{9EA691E9-680C-4DC7-A2EC-DFE75F6515C2}" type="presParOf" srcId="{BF111E3C-3C62-4F1F-B4A2-3470F6D8BE5C}" destId="{9B6F7B90-147C-4183-AF82-F6F4D7A74011}" srcOrd="6" destOrd="0" presId="urn:microsoft.com/office/officeart/2005/8/layout/target3"/>
    <dgm:cxn modelId="{A90A7DE9-A187-412C-93B3-AD149A925D1F}" type="presParOf" srcId="{BF111E3C-3C62-4F1F-B4A2-3470F6D8BE5C}" destId="{5B014855-E63B-478F-A38D-C50B64A8FF71}" srcOrd="7" destOrd="0" presId="urn:microsoft.com/office/officeart/2005/8/layout/target3"/>
    <dgm:cxn modelId="{95CA3771-1D97-42F8-88CD-40641643B28A}" type="presParOf" srcId="{BF111E3C-3C62-4F1F-B4A2-3470F6D8BE5C}" destId="{B73A1C32-F644-4810-92AB-6C588CEF1610}" srcOrd="8" destOrd="0" presId="urn:microsoft.com/office/officeart/2005/8/layout/target3"/>
    <dgm:cxn modelId="{F4FC12F5-F275-47FA-8D08-0EB6EAADCF90}" type="presParOf" srcId="{BF111E3C-3C62-4F1F-B4A2-3470F6D8BE5C}" destId="{E53E63B1-270F-4B0E-BC74-FF6D59DAC4DE}" srcOrd="9" destOrd="0" presId="urn:microsoft.com/office/officeart/2005/8/layout/target3"/>
    <dgm:cxn modelId="{D0E67C5D-EA77-497C-B592-6604CAA3C356}" type="presParOf" srcId="{BF111E3C-3C62-4F1F-B4A2-3470F6D8BE5C}" destId="{E2573F28-206E-4087-B085-1C8801A19F6D}" srcOrd="10" destOrd="0" presId="urn:microsoft.com/office/officeart/2005/8/layout/target3"/>
    <dgm:cxn modelId="{2B846752-C615-46BB-90B2-3C3F285C60AD}" type="presParOf" srcId="{BF111E3C-3C62-4F1F-B4A2-3470F6D8BE5C}" destId="{77068718-4E5A-4D39-92AD-64D24781E0AE}" srcOrd="11" destOrd="0" presId="urn:microsoft.com/office/officeart/2005/8/layout/target3"/>
    <dgm:cxn modelId="{687123A4-6378-473E-A9DA-6E5435D3157C}" type="presParOf" srcId="{BF111E3C-3C62-4F1F-B4A2-3470F6D8BE5C}" destId="{F97CC365-06E1-458A-A157-0FFDCB2E6C93}" srcOrd="12" destOrd="0" presId="urn:microsoft.com/office/officeart/2005/8/layout/target3"/>
    <dgm:cxn modelId="{AD36AA72-F1B2-4DA2-A00E-414554B2A246}" type="presParOf" srcId="{BF111E3C-3C62-4F1F-B4A2-3470F6D8BE5C}" destId="{76A7E5DB-B25D-486B-AA3B-7DEDA1E21D68}" srcOrd="13" destOrd="0" presId="urn:microsoft.com/office/officeart/2005/8/layout/target3"/>
    <dgm:cxn modelId="{8367EEBF-658B-4F96-9FAF-190F13718254}" type="presParOf" srcId="{BF111E3C-3C62-4F1F-B4A2-3470F6D8BE5C}" destId="{27B8189C-DD5B-4161-A3E8-11FAD0200562}" srcOrd="14" destOrd="0" presId="urn:microsoft.com/office/officeart/2005/8/layout/target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3DE616-F385-4054-B9CB-727CADD066D9}">
      <dsp:nvSpPr>
        <dsp:cNvPr id="0" name=""/>
        <dsp:cNvSpPr/>
      </dsp:nvSpPr>
      <dsp:spPr>
        <a:xfrm>
          <a:off x="0" y="0"/>
          <a:ext cx="3312368" cy="3312368"/>
        </a:xfrm>
        <a:prstGeom prst="pie">
          <a:avLst>
            <a:gd name="adj1" fmla="val 5400000"/>
            <a:gd name="adj2" fmla="val 1620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B63AA2-124A-447F-80E2-9309F7F5B1BF}">
      <dsp:nvSpPr>
        <dsp:cNvPr id="0" name=""/>
        <dsp:cNvSpPr/>
      </dsp:nvSpPr>
      <dsp:spPr>
        <a:xfrm>
          <a:off x="1656184" y="0"/>
          <a:ext cx="6192687" cy="3312368"/>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1" lang="zh-TW" altLang="en-US" sz="3600" b="1" i="0" u="none" strike="noStrike" kern="1200"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擷取與檢索</a:t>
          </a:r>
          <a:endParaRPr lang="zh-TW" altLang="en-US" sz="3600" b="1" kern="1200" dirty="0">
            <a:solidFill>
              <a:srgbClr val="0000FF"/>
            </a:solidFill>
            <a:effectLst>
              <a:outerShdw blurRad="38100" dist="38100" dir="2700000" algn="tl">
                <a:srgbClr val="000000">
                  <a:alpha val="43137"/>
                </a:srgbClr>
              </a:outerShdw>
            </a:effectLst>
          </a:endParaRPr>
        </a:p>
      </dsp:txBody>
      <dsp:txXfrm>
        <a:off x="1656184" y="0"/>
        <a:ext cx="3096343" cy="993712"/>
      </dsp:txXfrm>
    </dsp:sp>
    <dsp:sp modelId="{D06D71FB-84C7-4E74-8A79-1A1CA5139AD4}">
      <dsp:nvSpPr>
        <dsp:cNvPr id="0" name=""/>
        <dsp:cNvSpPr/>
      </dsp:nvSpPr>
      <dsp:spPr>
        <a:xfrm>
          <a:off x="579665" y="993712"/>
          <a:ext cx="2153037" cy="2153037"/>
        </a:xfrm>
        <a:prstGeom prst="pie">
          <a:avLst>
            <a:gd name="adj1" fmla="val 5400000"/>
            <a:gd name="adj2" fmla="val 16200000"/>
          </a:avLst>
        </a:prstGeom>
        <a:gradFill rotWithShape="0">
          <a:gsLst>
            <a:gs pos="0">
              <a:srgbClr val="5E9EFF"/>
            </a:gs>
            <a:gs pos="39999">
              <a:srgbClr val="85C2FF"/>
            </a:gs>
            <a:gs pos="70000">
              <a:srgbClr val="C4D6EB"/>
            </a:gs>
            <a:gs pos="100000">
              <a:srgbClr val="FFEBFA"/>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5B44C-A52F-48A8-A7DA-E775F6DCABFE}">
      <dsp:nvSpPr>
        <dsp:cNvPr id="0" name=""/>
        <dsp:cNvSpPr/>
      </dsp:nvSpPr>
      <dsp:spPr>
        <a:xfrm>
          <a:off x="1656184" y="993712"/>
          <a:ext cx="6192687" cy="2153037"/>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1" lang="zh-TW" altLang="en-US" sz="3600" b="1" i="0" u="none" strike="noStrike" kern="1200"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統整與解釋</a:t>
          </a:r>
          <a:endParaRPr lang="zh-TW" altLang="en-US" sz="3600" b="1" kern="1200" dirty="0">
            <a:solidFill>
              <a:srgbClr val="0000FF"/>
            </a:solidFill>
            <a:effectLst>
              <a:outerShdw blurRad="38100" dist="38100" dir="2700000" algn="tl">
                <a:srgbClr val="000000">
                  <a:alpha val="43137"/>
                </a:srgbClr>
              </a:outerShdw>
            </a:effectLst>
          </a:endParaRPr>
        </a:p>
      </dsp:txBody>
      <dsp:txXfrm>
        <a:off x="1656184" y="993712"/>
        <a:ext cx="3096343" cy="993709"/>
      </dsp:txXfrm>
    </dsp:sp>
    <dsp:sp modelId="{5B014855-E63B-478F-A38D-C50B64A8FF71}">
      <dsp:nvSpPr>
        <dsp:cNvPr id="0" name=""/>
        <dsp:cNvSpPr/>
      </dsp:nvSpPr>
      <dsp:spPr>
        <a:xfrm>
          <a:off x="1159329" y="1987421"/>
          <a:ext cx="993709" cy="993709"/>
        </a:xfrm>
        <a:prstGeom prst="pie">
          <a:avLst>
            <a:gd name="adj1" fmla="val 5400000"/>
            <a:gd name="adj2" fmla="val 16200000"/>
          </a:avLst>
        </a:prstGeom>
        <a:gradFill rotWithShape="0">
          <a:gsLst>
            <a:gs pos="0">
              <a:srgbClr val="03D4A8"/>
            </a:gs>
            <a:gs pos="25000">
              <a:srgbClr val="21D6E0"/>
            </a:gs>
            <a:gs pos="75000">
              <a:srgbClr val="0087E6"/>
            </a:gs>
            <a:gs pos="100000">
              <a:srgbClr val="005CBF"/>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A1C32-F644-4810-92AB-6C588CEF1610}">
      <dsp:nvSpPr>
        <dsp:cNvPr id="0" name=""/>
        <dsp:cNvSpPr/>
      </dsp:nvSpPr>
      <dsp:spPr>
        <a:xfrm>
          <a:off x="1656184" y="1917862"/>
          <a:ext cx="6192687" cy="1132828"/>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kumimoji="1" lang="zh-TW" altLang="en-US" sz="3600" b="1" i="0" u="none" strike="noStrike" kern="1200"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省思與評鑑</a:t>
          </a:r>
          <a:endParaRPr lang="zh-TW" altLang="en-US" sz="3600" b="1" kern="1200" dirty="0">
            <a:solidFill>
              <a:srgbClr val="0000FF"/>
            </a:solidFill>
            <a:effectLst>
              <a:outerShdw blurRad="38100" dist="38100" dir="2700000" algn="tl">
                <a:srgbClr val="000000">
                  <a:alpha val="43137"/>
                </a:srgbClr>
              </a:outerShdw>
            </a:effectLst>
          </a:endParaRPr>
        </a:p>
      </dsp:txBody>
      <dsp:txXfrm>
        <a:off x="1656184" y="1917862"/>
        <a:ext cx="3096343" cy="1132828"/>
      </dsp:txXfrm>
    </dsp:sp>
    <dsp:sp modelId="{E2573F28-206E-4087-B085-1C8801A19F6D}">
      <dsp:nvSpPr>
        <dsp:cNvPr id="0" name=""/>
        <dsp:cNvSpPr/>
      </dsp:nvSpPr>
      <dsp:spPr>
        <a:xfrm>
          <a:off x="4752528" y="0"/>
          <a:ext cx="3096343" cy="99371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t>從文本中</a:t>
          </a:r>
          <a:r>
            <a:rPr lang="zh-TW" altLang="en-US" sz="2000" b="1" kern="1200" dirty="0" smtClean="0"/>
            <a:t>尋找</a:t>
          </a:r>
          <a:r>
            <a:rPr lang="zh-TW" altLang="en-US" sz="2000" b="0" kern="1200" dirty="0" smtClean="0"/>
            <a:t>、</a:t>
          </a:r>
          <a:r>
            <a:rPr lang="zh-TW" altLang="en-US" sz="2000" b="1" kern="1200" dirty="0" smtClean="0"/>
            <a:t>選擇</a:t>
          </a:r>
          <a:r>
            <a:rPr lang="zh-TW" altLang="en-US" sz="2000" b="0" kern="1200" dirty="0" smtClean="0"/>
            <a:t>或</a:t>
          </a:r>
          <a:r>
            <a:rPr lang="zh-TW" altLang="en-US" sz="2000" b="1" kern="1200" dirty="0" smtClean="0"/>
            <a:t>收集</a:t>
          </a:r>
          <a:r>
            <a:rPr lang="zh-TW" altLang="en-US" sz="2000" b="0" kern="1200" dirty="0" smtClean="0"/>
            <a:t>資訊</a:t>
          </a:r>
          <a:endParaRPr lang="zh-TW" altLang="en-US" sz="2000" b="0" kern="1200" dirty="0"/>
        </a:p>
      </dsp:txBody>
      <dsp:txXfrm>
        <a:off x="4752528" y="0"/>
        <a:ext cx="3096343" cy="993712"/>
      </dsp:txXfrm>
    </dsp:sp>
    <dsp:sp modelId="{F97CC365-06E1-458A-A157-0FFDCB2E6C93}">
      <dsp:nvSpPr>
        <dsp:cNvPr id="0" name=""/>
        <dsp:cNvSpPr/>
      </dsp:nvSpPr>
      <dsp:spPr>
        <a:xfrm>
          <a:off x="4752528" y="993712"/>
          <a:ext cx="3096343" cy="993709"/>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0" kern="1200" dirty="0" smtClean="0"/>
            <a:t>了解文本各部分關係，加以</a:t>
          </a:r>
          <a:r>
            <a:rPr lang="zh-TW" altLang="en-US" sz="2000" b="1" kern="1200" dirty="0" smtClean="0"/>
            <a:t>推論</a:t>
          </a:r>
          <a:endParaRPr lang="zh-TW" altLang="en-US" sz="2000" b="1" kern="1200" dirty="0"/>
        </a:p>
      </dsp:txBody>
      <dsp:txXfrm>
        <a:off x="4752528" y="993712"/>
        <a:ext cx="3096343" cy="993709"/>
      </dsp:txXfrm>
    </dsp:sp>
    <dsp:sp modelId="{27B8189C-DD5B-4161-A3E8-11FAD0200562}">
      <dsp:nvSpPr>
        <dsp:cNvPr id="0" name=""/>
        <dsp:cNvSpPr/>
      </dsp:nvSpPr>
      <dsp:spPr>
        <a:xfrm>
          <a:off x="4752528" y="1987421"/>
          <a:ext cx="3096343" cy="993709"/>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zh-TW" altLang="en-US" sz="1800" b="0" kern="1200" dirty="0" smtClean="0"/>
            <a:t>將</a:t>
          </a:r>
          <a:r>
            <a:rPr lang="zh-TW" altLang="en-US" sz="1800" b="1" kern="1200" dirty="0" smtClean="0"/>
            <a:t>知識</a:t>
          </a:r>
          <a:r>
            <a:rPr lang="zh-TW" altLang="en-US" sz="1800" b="0" kern="1200" dirty="0" smtClean="0"/>
            <a:t>與</a:t>
          </a:r>
          <a:r>
            <a:rPr lang="zh-TW" altLang="en-US" sz="1800" b="1" kern="1200" dirty="0" smtClean="0"/>
            <a:t>文本</a:t>
          </a:r>
          <a:r>
            <a:rPr lang="zh-TW" altLang="en-US" sz="1800" b="0" kern="1200" dirty="0" smtClean="0"/>
            <a:t>做</a:t>
          </a:r>
          <a:r>
            <a:rPr lang="zh-TW" altLang="en-US" sz="1800" b="1" kern="1200" dirty="0" smtClean="0"/>
            <a:t>聯結</a:t>
          </a:r>
          <a:endParaRPr lang="zh-TW" altLang="en-US" sz="1800" b="1" kern="1200" dirty="0"/>
        </a:p>
        <a:p>
          <a:pPr marL="171450" lvl="1" indent="-171450" algn="l" defTabSz="800100">
            <a:lnSpc>
              <a:spcPct val="90000"/>
            </a:lnSpc>
            <a:spcBef>
              <a:spcPct val="0"/>
            </a:spcBef>
            <a:spcAft>
              <a:spcPct val="15000"/>
            </a:spcAft>
            <a:buChar char="••"/>
          </a:pPr>
          <a:r>
            <a:rPr lang="zh-TW" altLang="en-US" sz="1800" b="0" kern="1200" dirty="0" smtClean="0"/>
            <a:t>利用</a:t>
          </a:r>
          <a:r>
            <a:rPr lang="zh-TW" altLang="en-US" sz="1800" b="1" kern="1200" dirty="0" smtClean="0">
              <a:effectLst>
                <a:outerShdw blurRad="38100" dist="38100" dir="2700000" algn="tl">
                  <a:srgbClr val="000000">
                    <a:alpha val="43137"/>
                  </a:srgbClr>
                </a:outerShdw>
              </a:effectLst>
            </a:rPr>
            <a:t>文本內容</a:t>
          </a:r>
          <a:r>
            <a:rPr lang="zh-TW" altLang="en-US" sz="1800" b="0" kern="1200" dirty="0" smtClean="0"/>
            <a:t>或</a:t>
          </a:r>
          <a:r>
            <a:rPr lang="zh-TW" altLang="en-US" sz="1800" b="1" kern="1200" dirty="0" smtClean="0"/>
            <a:t>客觀知識</a:t>
          </a:r>
          <a:r>
            <a:rPr lang="zh-TW" altLang="en-US" sz="1800" b="0" kern="1200" dirty="0" smtClean="0"/>
            <a:t>進行</a:t>
          </a:r>
          <a:r>
            <a:rPr lang="zh-TW" altLang="en-US" sz="1800" b="1" kern="1200" dirty="0" smtClean="0"/>
            <a:t>評斷</a:t>
          </a:r>
          <a:endParaRPr lang="zh-TW" altLang="en-US" sz="1800" b="1" kern="1200" dirty="0"/>
        </a:p>
      </dsp:txBody>
      <dsp:txXfrm>
        <a:off x="4752528" y="1987421"/>
        <a:ext cx="3096343" cy="99370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5138" cy="336550"/>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5588000" y="0"/>
            <a:ext cx="4276725" cy="336550"/>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E65AA5DE-ECB1-4B7E-97B9-E0F4E9C7C1DC}" type="datetimeFigureOut">
              <a:rPr lang="zh-TW" altLang="en-US"/>
              <a:pPr>
                <a:defRPr/>
              </a:pPr>
              <a:t>2012/4/21</a:t>
            </a:fld>
            <a:endParaRPr lang="zh-TW" altLang="en-US"/>
          </a:p>
        </p:txBody>
      </p:sp>
      <p:sp>
        <p:nvSpPr>
          <p:cNvPr id="4" name="頁尾版面配置區 3"/>
          <p:cNvSpPr>
            <a:spLocks noGrp="1"/>
          </p:cNvSpPr>
          <p:nvPr>
            <p:ph type="ftr" sz="quarter" idx="2"/>
          </p:nvPr>
        </p:nvSpPr>
        <p:spPr>
          <a:xfrm>
            <a:off x="0" y="6397625"/>
            <a:ext cx="4275138" cy="336550"/>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5588000" y="6397625"/>
            <a:ext cx="4276725" cy="336550"/>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B2904247-12E0-44BA-98CB-8E6BC24D627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5138" cy="336550"/>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5588000" y="0"/>
            <a:ext cx="4276725" cy="336550"/>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A9B8B389-B21C-4341-B9CC-F2F4D10716B8}" type="datetimeFigureOut">
              <a:rPr lang="zh-TW" altLang="en-US"/>
              <a:pPr>
                <a:defRPr/>
              </a:pPr>
              <a:t>2012/4/21</a:t>
            </a:fld>
            <a:endParaRPr lang="zh-TW" altLang="en-US"/>
          </a:p>
        </p:txBody>
      </p:sp>
      <p:sp>
        <p:nvSpPr>
          <p:cNvPr id="4" name="投影片圖像版面配置區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987425" y="3198813"/>
            <a:ext cx="7893050" cy="3032125"/>
          </a:xfrm>
          <a:prstGeom prst="rect">
            <a:avLst/>
          </a:prstGeom>
        </p:spPr>
        <p:txBody>
          <a:bodyPr vert="horz" wrap="square" lIns="91440" tIns="45720" rIns="91440" bIns="45720" numCol="1" anchor="t" anchorCtr="0" compatLnSpc="1">
            <a:prstTxWarp prst="textNoShape">
              <a:avLst/>
            </a:prstTxWarp>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6397625"/>
            <a:ext cx="4275138" cy="336550"/>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5588000" y="6397625"/>
            <a:ext cx="4276725" cy="336550"/>
          </a:xfrm>
          <a:prstGeom prst="rect">
            <a:avLst/>
          </a:prstGeom>
        </p:spPr>
        <p:txBody>
          <a:bodyPr vert="horz" lIns="91440" tIns="45720" rIns="91440" bIns="45720" rtlCol="0" anchor="b"/>
          <a:lstStyle>
            <a:lvl1pPr algn="r">
              <a:defRPr sz="1200">
                <a:latin typeface="Arial" charset="0"/>
                <a:ea typeface="新細明體" charset="-120"/>
              </a:defRPr>
            </a:lvl1pPr>
          </a:lstStyle>
          <a:p>
            <a:pPr>
              <a:defRPr/>
            </a:pPr>
            <a:fld id="{12EB93D9-B7E8-422E-BF4E-6AB7C618EBC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新細明體" pitchFamily="18" charset="-120"/>
        <a:ea typeface="Adobe Garamond Pro Bold" pitchFamily="18" charset="0"/>
        <a:cs typeface="Adobe Garamond Pro Bold" pitchFamily="18" charset="0"/>
      </a:defRPr>
    </a:lvl1pPr>
    <a:lvl2pPr marL="457200" algn="l" rtl="0" eaLnBrk="0" fontAlgn="base" hangingPunct="0">
      <a:spcBef>
        <a:spcPct val="30000"/>
      </a:spcBef>
      <a:spcAft>
        <a:spcPct val="0"/>
      </a:spcAft>
      <a:defRPr sz="1200" kern="1200">
        <a:solidFill>
          <a:schemeClr val="tx1"/>
        </a:solidFill>
        <a:latin typeface="新細明體" pitchFamily="18" charset="-120"/>
        <a:ea typeface="Adobe Garamond Pro Bold" pitchFamily="18" charset="0"/>
        <a:cs typeface="Adobe Garamond Pro Bold" pitchFamily="18" charset="0"/>
      </a:defRPr>
    </a:lvl2pPr>
    <a:lvl3pPr marL="914400" algn="l" rtl="0" eaLnBrk="0" fontAlgn="base" hangingPunct="0">
      <a:spcBef>
        <a:spcPct val="30000"/>
      </a:spcBef>
      <a:spcAft>
        <a:spcPct val="0"/>
      </a:spcAft>
      <a:defRPr sz="1200" kern="1200">
        <a:solidFill>
          <a:schemeClr val="tx1"/>
        </a:solidFill>
        <a:latin typeface="新細明體" pitchFamily="18" charset="-120"/>
        <a:ea typeface="Adobe Garamond Pro Bold" pitchFamily="18" charset="0"/>
        <a:cs typeface="Adobe Garamond Pro Bold" pitchFamily="18" charset="0"/>
      </a:defRPr>
    </a:lvl3pPr>
    <a:lvl4pPr marL="1371600" algn="l" rtl="0" eaLnBrk="0" fontAlgn="base" hangingPunct="0">
      <a:spcBef>
        <a:spcPct val="30000"/>
      </a:spcBef>
      <a:spcAft>
        <a:spcPct val="0"/>
      </a:spcAft>
      <a:defRPr sz="1200" kern="1200">
        <a:solidFill>
          <a:schemeClr val="tx1"/>
        </a:solidFill>
        <a:latin typeface="新細明體" pitchFamily="18" charset="-120"/>
        <a:ea typeface="Adobe Garamond Pro Bold" pitchFamily="18" charset="0"/>
        <a:cs typeface="Adobe Garamond Pro Bold" pitchFamily="18" charset="0"/>
      </a:defRPr>
    </a:lvl4pPr>
    <a:lvl5pPr marL="1828800" algn="l" rtl="0" eaLnBrk="0" fontAlgn="base" hangingPunct="0">
      <a:spcBef>
        <a:spcPct val="30000"/>
      </a:spcBef>
      <a:spcAft>
        <a:spcPct val="0"/>
      </a:spcAft>
      <a:defRPr sz="1200" kern="1200">
        <a:solidFill>
          <a:schemeClr val="tx1"/>
        </a:solidFill>
        <a:latin typeface="新細明體" pitchFamily="18" charset="-120"/>
        <a:ea typeface="Adobe Garamond Pro Bold" pitchFamily="18" charset="0"/>
        <a:cs typeface="Adobe Garamond Pro Bold"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10</a:t>
            </a:fld>
            <a:endParaRPr lang="zh-TW"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100</a:t>
            </a:fld>
            <a:endParaRPr lang="zh-TW"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101</a:t>
            </a:fld>
            <a:endParaRPr lang="en-US" altLang="zh-TW"/>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102</a:t>
            </a:fld>
            <a:endParaRPr lang="en-US" altLang="zh-TW"/>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103</a:t>
            </a:fld>
            <a:endParaRPr lang="en-US" altLang="zh-TW"/>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104</a:t>
            </a:fld>
            <a:endParaRPr lang="en-US" altLang="zh-TW"/>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105</a:t>
            </a:fld>
            <a:endParaRPr lang="en-US" altLang="zh-TW"/>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106</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7"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27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53E3CB-2086-4426-AC9C-768DE5968F20}" type="slidenum">
              <a:rPr lang="zh-TW" altLang="en-US" smtClean="0">
                <a:latin typeface="Arial" pitchFamily="34" charset="0"/>
                <a:ea typeface="新細明體" pitchFamily="18" charset="-120"/>
              </a:rPr>
              <a:pPr/>
              <a:t>11</a:t>
            </a:fld>
            <a:endParaRPr lang="en-US" altLang="zh-TW" smtClean="0">
              <a:latin typeface="Arial" pitchFamily="34" charset="0"/>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1"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37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0CBF7-6C14-49C5-A63C-BB7921E2A0A5}" type="slidenum">
              <a:rPr lang="zh-TW" altLang="en-US" smtClean="0">
                <a:latin typeface="Arial" pitchFamily="34" charset="0"/>
                <a:ea typeface="新細明體" pitchFamily="18" charset="-120"/>
              </a:rPr>
              <a:pPr/>
              <a:t>15</a:t>
            </a:fld>
            <a:endParaRPr lang="en-US" altLang="zh-TW" smtClean="0">
              <a:latin typeface="Arial" pitchFamily="34" charset="0"/>
              <a:ea typeface="新細明體"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5"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47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E49149-9070-4134-B861-8D760ECCAE79}" type="slidenum">
              <a:rPr lang="zh-TW" altLang="en-US" smtClean="0">
                <a:latin typeface="Arial" pitchFamily="34" charset="0"/>
                <a:ea typeface="新細明體" pitchFamily="18" charset="-120"/>
              </a:rPr>
              <a:pPr/>
              <a:t>16</a:t>
            </a:fld>
            <a:endParaRPr lang="en-US" altLang="zh-TW" smtClean="0">
              <a:latin typeface="Arial" pitchFamily="34" charset="0"/>
              <a:ea typeface="新細明體"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9"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57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0915E-DF57-4FC2-82DC-DC661F1FDBCF}" type="slidenum">
              <a:rPr lang="zh-TW" altLang="en-US" smtClean="0">
                <a:latin typeface="Arial" pitchFamily="34" charset="0"/>
                <a:ea typeface="新細明體" pitchFamily="18" charset="-120"/>
              </a:rPr>
              <a:pPr/>
              <a:t>17</a:t>
            </a:fld>
            <a:endParaRPr lang="en-US" altLang="zh-TW" smtClean="0">
              <a:latin typeface="Arial" pitchFamily="34" charset="0"/>
              <a:ea typeface="新細明體"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3"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68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FFFEA-4EE8-458A-99C6-475EA26CBBDC}" type="slidenum">
              <a:rPr lang="zh-TW" altLang="en-US" smtClean="0">
                <a:latin typeface="Arial" pitchFamily="34" charset="0"/>
                <a:ea typeface="新細明體" pitchFamily="18" charset="-120"/>
              </a:rPr>
              <a:pPr/>
              <a:t>18</a:t>
            </a:fld>
            <a:endParaRPr lang="en-US" altLang="zh-TW" smtClean="0">
              <a:latin typeface="Arial" pitchFamily="34" charset="0"/>
              <a:ea typeface="新細明體"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782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A9E681-DB78-4FBE-B1A2-FF0E58542B49}" type="slidenum">
              <a:rPr lang="zh-TW" altLang="en-US" smtClean="0">
                <a:latin typeface="Arial" pitchFamily="34" charset="0"/>
                <a:ea typeface="新細明體" pitchFamily="18" charset="-120"/>
              </a:rPr>
              <a:pPr/>
              <a:t>19</a:t>
            </a:fld>
            <a:endParaRPr lang="en-US" altLang="zh-TW" smtClean="0">
              <a:latin typeface="Arial" pitchFamily="34" charset="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marL="0" lvl="1">
              <a:defRPr/>
            </a:pPr>
            <a:r>
              <a:rPr lang="zh-TW" altLang="en-US" sz="3200" dirty="0" smtClean="0">
                <a:solidFill>
                  <a:srgbClr val="009900"/>
                </a:solidFill>
                <a:effectLst>
                  <a:outerShdw blurRad="38100" dist="38100" dir="2700000" algn="tl">
                    <a:srgbClr val="000000">
                      <a:alpha val="43137"/>
                    </a:srgbClr>
                  </a:outerShdw>
                </a:effectLst>
                <a:latin typeface="Times New Roman" pitchFamily="18" charset="0"/>
              </a:rPr>
              <a:t>預計</a:t>
            </a:r>
            <a:r>
              <a:rPr lang="en-US" altLang="zh-TW" sz="3200" dirty="0" smtClean="0">
                <a:solidFill>
                  <a:srgbClr val="009900"/>
                </a:solidFill>
                <a:effectLst>
                  <a:outerShdw blurRad="38100" dist="38100" dir="2700000" algn="tl">
                    <a:srgbClr val="000000">
                      <a:alpha val="43137"/>
                    </a:srgbClr>
                  </a:outerShdw>
                </a:effectLst>
                <a:latin typeface="Times New Roman" pitchFamily="18" charset="0"/>
              </a:rPr>
              <a:t>PISA 2015</a:t>
            </a:r>
            <a:r>
              <a:rPr lang="zh-TW" altLang="en-US" sz="3200" dirty="0" smtClean="0">
                <a:solidFill>
                  <a:srgbClr val="009900"/>
                </a:solidFill>
                <a:effectLst>
                  <a:outerShdw blurRad="38100" dist="38100" dir="2700000" algn="tl">
                    <a:srgbClr val="000000">
                      <a:alpha val="43137"/>
                    </a:srgbClr>
                  </a:outerShdw>
                </a:effectLst>
                <a:latin typeface="Times New Roman" pitchFamily="18" charset="0"/>
              </a:rPr>
              <a:t>的評量將全面電腦化。</a:t>
            </a:r>
            <a:endParaRPr lang="en-US" altLang="zh-TW" sz="3200" dirty="0" smtClean="0">
              <a:solidFill>
                <a:srgbClr val="009900"/>
              </a:solidFill>
              <a:effectLst>
                <a:outerShdw blurRad="38100" dist="38100" dir="2700000" algn="tl">
                  <a:srgbClr val="000000">
                    <a:alpha val="43137"/>
                  </a:srgbClr>
                </a:outerShdw>
              </a:effectLst>
              <a:latin typeface="Times New Roman" pitchFamily="18" charset="0"/>
            </a:endParaRPr>
          </a:p>
          <a:p>
            <a:pPr>
              <a:defRPr/>
            </a:pPr>
            <a:endParaRPr lang="zh-TW" altLang="en-US" dirty="0"/>
          </a:p>
        </p:txBody>
      </p:sp>
      <p:sp>
        <p:nvSpPr>
          <p:cNvPr id="7885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D37ABE-C341-4E57-978F-650A988E22AA}" type="slidenum">
              <a:rPr lang="zh-TW" altLang="en-US" smtClean="0">
                <a:latin typeface="Arial" pitchFamily="34" charset="0"/>
                <a:ea typeface="新細明體" pitchFamily="18" charset="-120"/>
              </a:rPr>
              <a:pPr/>
              <a:t>20</a:t>
            </a:fld>
            <a:endParaRPr lang="en-US" altLang="zh-TW" smtClean="0">
              <a:latin typeface="Arial" pitchFamily="34" charset="0"/>
              <a:ea typeface="新細明體"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9875"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987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140B5F-878D-4069-AC88-AE1B2269F9DE}" type="slidenum">
              <a:rPr lang="zh-TW" altLang="en-US" smtClean="0">
                <a:latin typeface="Arial" pitchFamily="34" charset="0"/>
                <a:ea typeface="新細明體" pitchFamily="18" charset="-120"/>
              </a:rPr>
              <a:pPr/>
              <a:t>21</a:t>
            </a:fld>
            <a:endParaRPr lang="en-US" altLang="zh-TW" smtClean="0">
              <a:latin typeface="Arial" pitchFamily="34" charset="0"/>
              <a:ea typeface="新細明體" pitchFamily="18"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E3EC1-6F46-4FD0-ABA6-DA536299C22B}" type="slidenum">
              <a:rPr lang="zh-TW" altLang="en-US" smtClean="0">
                <a:latin typeface="Arial" pitchFamily="34" charset="0"/>
                <a:ea typeface="新細明體" pitchFamily="18" charset="-120"/>
              </a:rPr>
              <a:pPr/>
              <a:t>23</a:t>
            </a:fld>
            <a:endParaRPr lang="en-US" altLang="zh-TW" smtClean="0">
              <a:latin typeface="Arial" pitchFamily="34" charset="0"/>
              <a:ea typeface="新細明體" pitchFamily="18"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E3EC1-6F46-4FD0-ABA6-DA536299C22B}" type="slidenum">
              <a:rPr lang="zh-TW" altLang="en-US" smtClean="0">
                <a:latin typeface="Arial" pitchFamily="34" charset="0"/>
                <a:ea typeface="新細明體" pitchFamily="18" charset="-120"/>
              </a:rPr>
              <a:pPr/>
              <a:t>24</a:t>
            </a:fld>
            <a:endParaRPr lang="en-US" altLang="zh-TW" smtClean="0">
              <a:latin typeface="Arial" pitchFamily="34" charset="0"/>
              <a:ea typeface="新細明體" pitchFamily="18"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E3EC1-6F46-4FD0-ABA6-DA536299C22B}" type="slidenum">
              <a:rPr lang="zh-TW" altLang="en-US" smtClean="0">
                <a:latin typeface="Arial" pitchFamily="34" charset="0"/>
                <a:ea typeface="新細明體" pitchFamily="18" charset="-120"/>
              </a:rPr>
              <a:pPr/>
              <a:t>25</a:t>
            </a:fld>
            <a:endParaRPr lang="en-US" altLang="zh-TW" smtClean="0">
              <a:latin typeface="Arial" pitchFamily="34" charset="0"/>
              <a:ea typeface="新細明體" pitchFamily="18"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E3EC1-6F46-4FD0-ABA6-DA536299C22B}" type="slidenum">
              <a:rPr lang="zh-TW" altLang="en-US" smtClean="0">
                <a:latin typeface="Arial" pitchFamily="34" charset="0"/>
                <a:ea typeface="新細明體" pitchFamily="18" charset="-120"/>
              </a:rPr>
              <a:pPr/>
              <a:t>26</a:t>
            </a:fld>
            <a:endParaRPr lang="en-US" altLang="zh-TW" smtClean="0">
              <a:latin typeface="Arial" pitchFamily="34" charset="0"/>
              <a:ea typeface="新細明體" pitchFamily="18"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9"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8090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E3EC1-6F46-4FD0-ABA6-DA536299C22B}" type="slidenum">
              <a:rPr lang="zh-TW" altLang="en-US" smtClean="0">
                <a:latin typeface="Arial" pitchFamily="34" charset="0"/>
                <a:ea typeface="新細明體" pitchFamily="18" charset="-120"/>
              </a:rPr>
              <a:pPr/>
              <a:t>27</a:t>
            </a:fld>
            <a:endParaRPr lang="en-US" altLang="zh-TW" smtClean="0">
              <a:latin typeface="Arial" pitchFamily="34" charset="0"/>
              <a:ea typeface="新細明體" pitchFamily="18"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28</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3"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8192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2EF1D6-D911-4FD8-81F9-98C4F79A8D3F}" type="slidenum">
              <a:rPr lang="zh-TW" altLang="en-US" smtClean="0">
                <a:latin typeface="Arial" pitchFamily="34" charset="0"/>
                <a:ea typeface="新細明體" pitchFamily="18" charset="-120"/>
              </a:rPr>
              <a:pPr/>
              <a:t>29</a:t>
            </a:fld>
            <a:endParaRPr lang="en-US" altLang="zh-TW" smtClean="0">
              <a:latin typeface="Arial" pitchFamily="34" charset="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30</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31</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32</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7"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8294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AE1F68-759D-4218-98CD-393CCE6C6B07}" type="slidenum">
              <a:rPr lang="zh-TW" altLang="en-US" smtClean="0">
                <a:latin typeface="Arial" pitchFamily="34" charset="0"/>
                <a:ea typeface="新細明體" pitchFamily="18" charset="-120"/>
              </a:rPr>
              <a:pPr/>
              <a:t>33</a:t>
            </a:fld>
            <a:endParaRPr lang="en-US" altLang="zh-TW" smtClean="0">
              <a:latin typeface="Arial" pitchFamily="34" charset="0"/>
              <a:ea typeface="新細明體" pitchFamily="18"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3971"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839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1FC64B-E2F3-4F30-B6DF-0897A723EEF4}" type="slidenum">
              <a:rPr lang="zh-TW" altLang="en-US" smtClean="0">
                <a:latin typeface="Arial" pitchFamily="34" charset="0"/>
                <a:ea typeface="新細明體" pitchFamily="18" charset="-120"/>
              </a:rPr>
              <a:pPr/>
              <a:t>34</a:t>
            </a:fld>
            <a:endParaRPr lang="en-US" altLang="zh-TW" smtClean="0">
              <a:latin typeface="Arial" pitchFamily="34" charset="0"/>
              <a:ea typeface="新細明體" pitchFamily="18" charset="-12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35</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36</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37</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38</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39</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1"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686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2811E6-0378-4CDE-B658-06E98E6920A1}" type="slidenum">
              <a:rPr lang="zh-TW" altLang="en-US" smtClean="0">
                <a:latin typeface="Arial" pitchFamily="34" charset="0"/>
                <a:ea typeface="新細明體" pitchFamily="18" charset="-120"/>
              </a:rPr>
              <a:pPr/>
              <a:t>4</a:t>
            </a:fld>
            <a:endParaRPr lang="en-US" altLang="zh-TW" smtClean="0">
              <a:latin typeface="Arial" pitchFamily="34" charset="0"/>
              <a:ea typeface="新細明體" pitchFamily="18"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40</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41</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42</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43</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44</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45</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46</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47</a:t>
            </a:fld>
            <a:endParaRPr lang="en-US"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48</a:t>
            </a:fld>
            <a:endParaRPr lang="en-US"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49</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5"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696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2C9222-A136-4620-AD39-14F4EA9895F9}" type="slidenum">
              <a:rPr lang="zh-TW" altLang="en-US" smtClean="0">
                <a:latin typeface="Arial" pitchFamily="34" charset="0"/>
                <a:ea typeface="新細明體" pitchFamily="18" charset="-120"/>
              </a:rPr>
              <a:pPr/>
              <a:t>5</a:t>
            </a:fld>
            <a:endParaRPr lang="en-US" altLang="zh-TW" smtClean="0">
              <a:latin typeface="Arial" pitchFamily="34" charset="0"/>
              <a:ea typeface="新細明體"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50</a:t>
            </a:fld>
            <a:endParaRPr lang="en-US"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51</a:t>
            </a:fld>
            <a:endParaRPr lang="en-US"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52</a:t>
            </a:fld>
            <a:endParaRPr lang="en-US"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53</a:t>
            </a:fld>
            <a:endParaRPr lang="en-US" altLang="zh-TW"/>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54</a:t>
            </a:fld>
            <a:endParaRPr lang="en-US" altLang="zh-TW"/>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55</a:t>
            </a:fld>
            <a:endParaRPr lang="en-US" altLang="zh-TW"/>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56</a:t>
            </a:fld>
            <a:endParaRPr lang="en-US" altLang="zh-TW"/>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57</a:t>
            </a:fld>
            <a:endParaRPr lang="en-US" altLang="zh-TW"/>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58</a:t>
            </a:fld>
            <a:endParaRPr lang="en-US" altLang="zh-TW"/>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59</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0659"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06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3EB931-5203-41B9-8E71-534A6F117535}" type="slidenum">
              <a:rPr lang="zh-TW" altLang="en-US" smtClean="0">
                <a:latin typeface="Arial" pitchFamily="34" charset="0"/>
                <a:ea typeface="新細明體" pitchFamily="18" charset="-120"/>
              </a:rPr>
              <a:pPr/>
              <a:t>6</a:t>
            </a:fld>
            <a:endParaRPr lang="en-US" altLang="zh-TW" smtClean="0">
              <a:latin typeface="Arial" pitchFamily="34" charset="0"/>
              <a:ea typeface="新細明體" pitchFamily="18"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60</a:t>
            </a:fld>
            <a:endParaRPr lang="en-US" altLang="zh-TW"/>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61</a:t>
            </a:fld>
            <a:endParaRPr lang="en-US" altLang="zh-TW"/>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62</a:t>
            </a:fld>
            <a:endParaRPr lang="en-US" altLang="zh-TW"/>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63</a:t>
            </a:fld>
            <a:endParaRPr lang="en-US" altLang="zh-TW"/>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CCD74FD9-7785-4D53-B578-214727474F16}" type="slidenum">
              <a:rPr lang="zh-TW" altLang="en-US" smtClean="0"/>
              <a:pPr>
                <a:defRPr/>
              </a:pPr>
              <a:t>64</a:t>
            </a:fld>
            <a:endParaRPr lang="en-US" altLang="zh-TW"/>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65</a:t>
            </a:fld>
            <a:endParaRPr lang="zh-TW"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66</a:t>
            </a:fld>
            <a:endParaRPr lang="zh-TW"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67</a:t>
            </a:fld>
            <a:endParaRPr lang="zh-TW"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68</a:t>
            </a:fld>
            <a:endParaRPr lang="zh-TW"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69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7</a:t>
            </a:fld>
            <a:endParaRPr lang="zh-TW"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70</a:t>
            </a:fld>
            <a:endParaRPr lang="zh-TW"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71</a:t>
            </a:fld>
            <a:endParaRPr lang="zh-TW"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72</a:t>
            </a:fld>
            <a:endParaRPr lang="zh-TW"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73</a:t>
            </a:fld>
            <a:endParaRPr lang="zh-TW"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74</a:t>
            </a:fld>
            <a:endParaRPr lang="zh-TW"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75</a:t>
            </a:fld>
            <a:endParaRPr lang="zh-TW"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76</a:t>
            </a:fld>
            <a:endParaRPr lang="zh-TW"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77</a:t>
            </a:fld>
            <a:endParaRPr lang="zh-TW"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78</a:t>
            </a:fld>
            <a:endParaRPr lang="zh-TW"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79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8</a:t>
            </a:fld>
            <a:endParaRPr lang="zh-TW"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80</a:t>
            </a:fld>
            <a:endParaRPr lang="zh-TW"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81</a:t>
            </a:fld>
            <a:endParaRPr lang="zh-TW"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82</a:t>
            </a:fld>
            <a:endParaRPr lang="zh-TW"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83</a:t>
            </a:fld>
            <a:endParaRPr lang="zh-TW"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84</a:t>
            </a:fld>
            <a:endParaRPr lang="zh-TW"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85</a:t>
            </a:fld>
            <a:endParaRPr lang="zh-TW"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86</a:t>
            </a:fld>
            <a:endParaRPr lang="zh-TW"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87</a:t>
            </a:fld>
            <a:endParaRPr lang="zh-TW"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88</a:t>
            </a:fld>
            <a:endParaRPr lang="zh-TW"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89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a:lstStyle/>
          <a:p>
            <a:endParaRPr lang="zh-TW" altLang="en-US" smtClean="0">
              <a:ea typeface="新細明體" pitchFamily="18" charset="-120"/>
              <a:cs typeface="Adobe Garamond Pro Bold"/>
            </a:endParaRPr>
          </a:p>
        </p:txBody>
      </p:sp>
      <p:sp>
        <p:nvSpPr>
          <p:cNvPr id="716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35A3A2-D2E5-4C1B-8965-B4B951341313}" type="slidenum">
              <a:rPr lang="zh-TW" altLang="en-US" smtClean="0">
                <a:latin typeface="Arial" pitchFamily="34" charset="0"/>
                <a:ea typeface="新細明體" pitchFamily="18" charset="-120"/>
              </a:rPr>
              <a:pPr/>
              <a:t>9</a:t>
            </a:fld>
            <a:endParaRPr lang="en-US" altLang="zh-TW" smtClean="0">
              <a:latin typeface="Arial" pitchFamily="34" charset="0"/>
              <a:ea typeface="新細明體" pitchFamily="18" charset="-12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99FD3F9-B0A5-49BA-A09E-156CD57FECC2}" type="slidenum">
              <a:rPr lang="zh-TW" altLang="en-US" smtClean="0"/>
              <a:pPr/>
              <a:t>90</a:t>
            </a:fld>
            <a:endParaRPr lang="zh-TW"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91</a:t>
            </a:fld>
            <a:endParaRPr lang="zh-TW"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92</a:t>
            </a:fld>
            <a:endParaRPr lang="zh-TW"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93</a:t>
            </a:fld>
            <a:endParaRPr lang="zh-TW"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94</a:t>
            </a:fld>
            <a:endParaRPr lang="zh-TW"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95</a:t>
            </a:fld>
            <a:endParaRPr lang="zh-TW"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96</a:t>
            </a:fld>
            <a:endParaRPr lang="zh-TW"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97</a:t>
            </a:fld>
            <a:endParaRPr lang="zh-TW"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98</a:t>
            </a:fld>
            <a:endParaRPr lang="zh-TW"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12EB93D9-B7E8-422E-BF4E-6AB7C618EBC0}" type="slidenum">
              <a:rPr lang="zh-TW" altLang="en-US" smtClean="0"/>
              <a:pPr>
                <a:defRPr/>
              </a:pPr>
              <a:t>99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5" name="矩形 4"/>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a:off x="914400" y="5048250"/>
            <a:ext cx="7315200" cy="10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矩形 9"/>
          <p:cNvSpPr/>
          <p:nvPr/>
        </p:nvSpPr>
        <p:spPr>
          <a:xfrm>
            <a:off x="914400" y="5048250"/>
            <a:ext cx="228576" cy="10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標題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TW" altLang="en-US" dirty="0" smtClean="0"/>
              <a:t>按一下以編輯母片標題樣式</a:t>
            </a:r>
            <a:endParaRPr lang="en-US" dirty="0"/>
          </a:p>
        </p:txBody>
      </p:sp>
      <p:sp>
        <p:nvSpPr>
          <p:cNvPr id="9" name="副標題 8"/>
          <p:cNvSpPr>
            <a:spLocks noGrp="1"/>
          </p:cNvSpPr>
          <p:nvPr>
            <p:ph type="subTitle" idx="1"/>
          </p:nvPr>
        </p:nvSpPr>
        <p:spPr>
          <a:xfrm>
            <a:off x="1219200" y="5124450"/>
            <a:ext cx="6858000" cy="947756"/>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11" name="日期版面配置區 27"/>
          <p:cNvSpPr>
            <a:spLocks noGrp="1"/>
          </p:cNvSpPr>
          <p:nvPr>
            <p:ph type="dt" sz="half" idx="10"/>
          </p:nvPr>
        </p:nvSpPr>
        <p:spPr>
          <a:xfrm>
            <a:off x="6400800" y="6354763"/>
            <a:ext cx="2286000" cy="366712"/>
          </a:xfrm>
          <a:prstGeom prst="rect">
            <a:avLst/>
          </a:prstGeom>
        </p:spPr>
        <p:txBody>
          <a:bodyPr/>
          <a:lstStyle>
            <a:lvl1pPr>
              <a:defRPr sz="1400">
                <a:latin typeface="Arial" charset="0"/>
              </a:defRPr>
            </a:lvl1pPr>
          </a:lstStyle>
          <a:p>
            <a:pPr>
              <a:defRPr/>
            </a:pPr>
            <a:endParaRPr lang="en-US"/>
          </a:p>
        </p:txBody>
      </p:sp>
      <p:sp>
        <p:nvSpPr>
          <p:cNvPr id="12" name="頁尾版面配置區 16"/>
          <p:cNvSpPr>
            <a:spLocks noGrp="1"/>
          </p:cNvSpPr>
          <p:nvPr>
            <p:ph type="ftr" sz="quarter" idx="11"/>
          </p:nvPr>
        </p:nvSpPr>
        <p:spPr>
          <a:xfrm>
            <a:off x="2898775" y="6354763"/>
            <a:ext cx="3475038" cy="366712"/>
          </a:xfrm>
          <a:prstGeom prst="rect">
            <a:avLst/>
          </a:prstGeom>
        </p:spPr>
        <p:txBody>
          <a:bodyPr/>
          <a:lstStyle>
            <a:lvl1pPr>
              <a:defRPr>
                <a:latin typeface="Arial" charset="0"/>
              </a:defRPr>
            </a:lvl1pPr>
          </a:lstStyle>
          <a:p>
            <a:pPr>
              <a:defRPr/>
            </a:pPr>
            <a:endParaRPr lang="en-US"/>
          </a:p>
        </p:txBody>
      </p:sp>
      <p:sp>
        <p:nvSpPr>
          <p:cNvPr id="13" name="投影片編號版面配置區 28"/>
          <p:cNvSpPr>
            <a:spLocks noGrp="1"/>
          </p:cNvSpPr>
          <p:nvPr>
            <p:ph type="sldNum" sz="quarter" idx="12"/>
          </p:nvPr>
        </p:nvSpPr>
        <p:spPr>
          <a:xfrm>
            <a:off x="1216025" y="6354763"/>
            <a:ext cx="1219200" cy="366712"/>
          </a:xfrm>
        </p:spPr>
        <p:txBody>
          <a:bodyPr/>
          <a:lstStyle>
            <a:lvl1pPr>
              <a:defRPr/>
            </a:lvl1pPr>
          </a:lstStyle>
          <a:p>
            <a:pPr>
              <a:defRPr/>
            </a:pPr>
            <a:fld id="{6102B031-ABB6-4C9B-BA05-C1A240ABA7A1}" type="slidenum">
              <a:rPr lang="en-US"/>
              <a:pPr>
                <a:defRPr/>
              </a:pPr>
              <a:t>‹#›</a:t>
            </a:fld>
            <a:endParaRPr lang="en-US" dirty="0"/>
          </a:p>
        </p:txBody>
      </p:sp>
      <p:pic>
        <p:nvPicPr>
          <p:cNvPr id="14" name="Picture 11"/>
          <p:cNvPicPr>
            <a:picLocks noChangeAspect="1" noChangeArrowheads="1"/>
          </p:cNvPicPr>
          <p:nvPr userDrawn="1"/>
        </p:nvPicPr>
        <p:blipFill>
          <a:blip r:embed="rId2" cstate="print"/>
          <a:srcRect/>
          <a:stretch>
            <a:fillRect/>
          </a:stretch>
        </p:blipFill>
        <p:spPr bwMode="auto">
          <a:xfrm>
            <a:off x="323850" y="333375"/>
            <a:ext cx="2514600" cy="31670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a:xfrm>
            <a:off x="7596188" y="889000"/>
            <a:ext cx="1152525" cy="307975"/>
          </a:xfrm>
          <a:prstGeom prst="rect">
            <a:avLst/>
          </a:prstGeom>
        </p:spPr>
        <p:txBody>
          <a:bodyPr/>
          <a:lstStyle>
            <a:lvl1pPr>
              <a:defRPr>
                <a:latin typeface="Arial" charset="0"/>
              </a:defRPr>
            </a:lvl1pPr>
          </a:lstStyle>
          <a:p>
            <a:pPr>
              <a:defRPr/>
            </a:pPr>
            <a:endParaRPr lang="en-US"/>
          </a:p>
        </p:txBody>
      </p:sp>
      <p:sp>
        <p:nvSpPr>
          <p:cNvPr id="5" name="頁尾版面配置區 4"/>
          <p:cNvSpPr>
            <a:spLocks noGrp="1"/>
          </p:cNvSpPr>
          <p:nvPr>
            <p:ph type="ftr" sz="quarter" idx="11"/>
          </p:nvPr>
        </p:nvSpPr>
        <p:spPr>
          <a:xfrm>
            <a:off x="2898775" y="6356350"/>
            <a:ext cx="3505200" cy="365125"/>
          </a:xfrm>
          <a:prstGeom prst="rect">
            <a:avLst/>
          </a:prstGeom>
        </p:spPr>
        <p:txBody>
          <a:bodyPr/>
          <a:lstStyle>
            <a:lvl1pPr>
              <a:defRPr>
                <a:latin typeface="Arial" charset="0"/>
              </a:defRPr>
            </a:lvl1pPr>
          </a:lstStyle>
          <a:p>
            <a:pPr>
              <a:defRPr/>
            </a:pPr>
            <a:endParaRPr lang="en-US"/>
          </a:p>
        </p:txBody>
      </p:sp>
      <p:sp>
        <p:nvSpPr>
          <p:cNvPr id="6" name="投影片編號版面配置區 5"/>
          <p:cNvSpPr>
            <a:spLocks noGrp="1"/>
          </p:cNvSpPr>
          <p:nvPr>
            <p:ph type="sldNum" sz="quarter" idx="12"/>
          </p:nvPr>
        </p:nvSpPr>
        <p:spPr/>
        <p:txBody>
          <a:bodyPr/>
          <a:lstStyle>
            <a:lvl1pPr>
              <a:defRPr/>
            </a:lvl1pPr>
          </a:lstStyle>
          <a:p>
            <a:pPr>
              <a:defRPr/>
            </a:pPr>
            <a:fld id="{8C25FFFA-FD44-440A-B672-9229BA2C45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直線接點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Arial" charset="0"/>
            </a:endParaRPr>
          </a:p>
        </p:txBody>
      </p:sp>
      <p:sp>
        <p:nvSpPr>
          <p:cNvPr id="5" name="等腰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直線接點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Arial" charset="0"/>
            </a:endParaRPr>
          </a:p>
        </p:txBody>
      </p:sp>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7596188" y="889000"/>
            <a:ext cx="1152525" cy="307975"/>
          </a:xfrm>
          <a:prstGeom prst="rect">
            <a:avLst/>
          </a:prstGeom>
        </p:spPr>
        <p:txBody>
          <a:bodyPr/>
          <a:lstStyle>
            <a:lvl1pPr>
              <a:defRPr>
                <a:latin typeface="Arial" charset="0"/>
              </a:defRPr>
            </a:lvl1pPr>
          </a:lstStyle>
          <a:p>
            <a:pPr>
              <a:defRPr/>
            </a:pPr>
            <a:endParaRPr lang="en-US"/>
          </a:p>
        </p:txBody>
      </p:sp>
      <p:sp>
        <p:nvSpPr>
          <p:cNvPr id="8" name="頁尾版面配置區 4"/>
          <p:cNvSpPr>
            <a:spLocks noGrp="1"/>
          </p:cNvSpPr>
          <p:nvPr>
            <p:ph type="ftr" sz="quarter" idx="11"/>
          </p:nvPr>
        </p:nvSpPr>
        <p:spPr>
          <a:xfrm>
            <a:off x="2898775" y="6356350"/>
            <a:ext cx="3505200" cy="365125"/>
          </a:xfrm>
          <a:prstGeom prst="rect">
            <a:avLst/>
          </a:prstGeom>
        </p:spPr>
        <p:txBody>
          <a:bodyPr/>
          <a:lstStyle>
            <a:lvl1pPr>
              <a:defRPr>
                <a:latin typeface="Arial" charset="0"/>
              </a:defRPr>
            </a:lvl1pPr>
          </a:lstStyle>
          <a:p>
            <a:pPr>
              <a:defRPr/>
            </a:pPr>
            <a:endParaRPr lang="en-US"/>
          </a:p>
        </p:txBody>
      </p:sp>
      <p:sp>
        <p:nvSpPr>
          <p:cNvPr id="9" name="投影片編號版面配置區 5"/>
          <p:cNvSpPr>
            <a:spLocks noGrp="1"/>
          </p:cNvSpPr>
          <p:nvPr>
            <p:ph type="sldNum" sz="quarter" idx="12"/>
          </p:nvPr>
        </p:nvSpPr>
        <p:spPr/>
        <p:txBody>
          <a:bodyPr/>
          <a:lstStyle>
            <a:lvl1pPr>
              <a:defRPr/>
            </a:lvl1pPr>
          </a:lstStyle>
          <a:p>
            <a:pPr>
              <a:defRPr/>
            </a:pPr>
            <a:fld id="{432BD97E-40D5-4B11-83BD-105FB33463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600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828800"/>
            <a:ext cx="7696200" cy="1752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85800" y="3733800"/>
            <a:ext cx="7696200" cy="1752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xfrm>
            <a:off x="1371600" y="6248400"/>
            <a:ext cx="1905000" cy="457200"/>
          </a:xfrm>
          <a:prstGeom prst="rect">
            <a:avLst/>
          </a:prstGeom>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xfrm>
            <a:off x="3556000" y="6248400"/>
            <a:ext cx="2895600" cy="457200"/>
          </a:xfrm>
          <a:prstGeom prst="rect">
            <a:avLst/>
          </a:prstGeom>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BB30200F-ED1A-487C-A27C-C528130424CD}"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6696744" cy="990600"/>
          </a:xfrm>
        </p:spPr>
        <p:txBody>
          <a:bodyPr>
            <a:normAutofit/>
          </a:bodyPr>
          <a:lstStyle>
            <a:lvl1pPr marL="0" algn="l">
              <a:defRPr sz="4000" baseline="0">
                <a:latin typeface="Times New Roman" pitchFamily="18" charset="0"/>
                <a:ea typeface="微軟正黑體" pitchFamily="34" charset="-120"/>
              </a:defRPr>
            </a:lvl1pPr>
          </a:lstStyle>
          <a:p>
            <a:r>
              <a:rPr lang="zh-TW" altLang="en-US" dirty="0" smtClean="0"/>
              <a:t>按一下以編輯母片標題樣式</a:t>
            </a:r>
            <a:endParaRPr lang="en-US" dirty="0"/>
          </a:p>
        </p:txBody>
      </p:sp>
      <p:sp>
        <p:nvSpPr>
          <p:cNvPr id="8" name="內容版面配置區 7"/>
          <p:cNvSpPr>
            <a:spLocks noGrp="1"/>
          </p:cNvSpPr>
          <p:nvPr>
            <p:ph sz="quarter" idx="1"/>
          </p:nvPr>
        </p:nvSpPr>
        <p:spPr>
          <a:xfrm>
            <a:off x="457200" y="1219200"/>
            <a:ext cx="8229600" cy="4937760"/>
          </a:xfrm>
        </p:spPr>
        <p:txBody>
          <a:bodyPr/>
          <a:lstStyle>
            <a:lvl1pPr>
              <a:defRPr baseline="0">
                <a:latin typeface="Times New Roman" pitchFamily="18" charset="0"/>
                <a:ea typeface="微軟正黑體" pitchFamily="34" charset="-120"/>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投影片編號版面配置區 5"/>
          <p:cNvSpPr>
            <a:spLocks noGrp="1"/>
          </p:cNvSpPr>
          <p:nvPr>
            <p:ph type="sldNum" sz="quarter" idx="10"/>
          </p:nvPr>
        </p:nvSpPr>
        <p:spPr/>
        <p:txBody>
          <a:bodyPr/>
          <a:lstStyle>
            <a:lvl1pPr>
              <a:defRPr/>
            </a:lvl1pPr>
          </a:lstStyle>
          <a:p>
            <a:pPr>
              <a:defRPr/>
            </a:pPr>
            <a:fld id="{72AC1A05-62CB-4BD3-AB62-38D5EC21E688}"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矩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1219200" y="2971800"/>
            <a:ext cx="6858000" cy="1066800"/>
          </a:xfrm>
        </p:spPr>
        <p:txBody>
          <a:bodyPr anchor="t"/>
          <a:lstStyle>
            <a:lvl1pPr algn="r">
              <a:buNone/>
              <a:defRPr sz="3200" b="0" cap="none"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6" name="日期版面配置區 3"/>
          <p:cNvSpPr>
            <a:spLocks noGrp="1"/>
          </p:cNvSpPr>
          <p:nvPr>
            <p:ph type="dt" sz="half" idx="10"/>
          </p:nvPr>
        </p:nvSpPr>
        <p:spPr>
          <a:xfrm>
            <a:off x="6400800" y="6354763"/>
            <a:ext cx="2286000" cy="366712"/>
          </a:xfrm>
          <a:prstGeom prst="rect">
            <a:avLst/>
          </a:prstGeom>
        </p:spPr>
        <p:txBody>
          <a:bodyPr/>
          <a:lstStyle>
            <a:lvl1pPr>
              <a:defRPr>
                <a:latin typeface="Arial" charset="0"/>
              </a:defRPr>
            </a:lvl1pPr>
          </a:lstStyle>
          <a:p>
            <a:pPr>
              <a:defRPr/>
            </a:pPr>
            <a:endParaRPr lang="en-US"/>
          </a:p>
        </p:txBody>
      </p:sp>
      <p:sp>
        <p:nvSpPr>
          <p:cNvPr id="7" name="頁尾版面配置區 4"/>
          <p:cNvSpPr>
            <a:spLocks noGrp="1"/>
          </p:cNvSpPr>
          <p:nvPr>
            <p:ph type="ftr" sz="quarter" idx="11"/>
          </p:nvPr>
        </p:nvSpPr>
        <p:spPr>
          <a:xfrm>
            <a:off x="2898775" y="6354763"/>
            <a:ext cx="3475038" cy="366712"/>
          </a:xfrm>
          <a:prstGeom prst="rect">
            <a:avLst/>
          </a:prstGeom>
        </p:spPr>
        <p:txBody>
          <a:bodyPr/>
          <a:lstStyle>
            <a:lvl1pPr>
              <a:defRPr>
                <a:latin typeface="Arial" charset="0"/>
              </a:defRPr>
            </a:lvl1pPr>
          </a:lstStyle>
          <a:p>
            <a:pPr>
              <a:defRPr/>
            </a:pPr>
            <a:endParaRPr lang="en-US"/>
          </a:p>
        </p:txBody>
      </p:sp>
      <p:sp>
        <p:nvSpPr>
          <p:cNvPr id="8" name="投影片編號版面配置區 5"/>
          <p:cNvSpPr>
            <a:spLocks noGrp="1"/>
          </p:cNvSpPr>
          <p:nvPr>
            <p:ph type="sldNum" sz="quarter" idx="12"/>
          </p:nvPr>
        </p:nvSpPr>
        <p:spPr>
          <a:xfrm>
            <a:off x="1069975" y="6354763"/>
            <a:ext cx="1520825" cy="366712"/>
          </a:xfrm>
        </p:spPr>
        <p:txBody>
          <a:bodyPr/>
          <a:lstStyle>
            <a:lvl1pPr>
              <a:defRPr/>
            </a:lvl1pPr>
          </a:lstStyle>
          <a:p>
            <a:pPr>
              <a:defRPr/>
            </a:pPr>
            <a:fld id="{1F574B6B-3CD9-4AD5-AD0A-8020E451E0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219200"/>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632198" y="1216152"/>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a:xfrm>
            <a:off x="7596188" y="889000"/>
            <a:ext cx="1152525" cy="307975"/>
          </a:xfrm>
          <a:prstGeom prst="rect">
            <a:avLst/>
          </a:prstGeom>
        </p:spPr>
        <p:txBody>
          <a:bodyPr/>
          <a:lstStyle>
            <a:lvl1pPr>
              <a:defRPr>
                <a:latin typeface="Arial" charset="0"/>
              </a:defRPr>
            </a:lvl1pPr>
          </a:lstStyle>
          <a:p>
            <a:pPr>
              <a:defRPr/>
            </a:pPr>
            <a:endParaRPr lang="en-US"/>
          </a:p>
        </p:txBody>
      </p:sp>
      <p:sp>
        <p:nvSpPr>
          <p:cNvPr id="6" name="頁尾版面配置區 5"/>
          <p:cNvSpPr>
            <a:spLocks noGrp="1"/>
          </p:cNvSpPr>
          <p:nvPr>
            <p:ph type="ftr" sz="quarter" idx="11"/>
          </p:nvPr>
        </p:nvSpPr>
        <p:spPr>
          <a:xfrm>
            <a:off x="2898775" y="6356350"/>
            <a:ext cx="3505200" cy="365125"/>
          </a:xfrm>
          <a:prstGeom prst="rect">
            <a:avLst/>
          </a:prstGeom>
        </p:spPr>
        <p:txBody>
          <a:bodyPr/>
          <a:lstStyle>
            <a:lvl1pPr>
              <a:defRPr>
                <a:latin typeface="Arial" charset="0"/>
              </a:defRPr>
            </a:lvl1pPr>
          </a:lstStyle>
          <a:p>
            <a:pPr>
              <a:defRPr/>
            </a:pPr>
            <a:endParaRPr lang="en-US"/>
          </a:p>
        </p:txBody>
      </p:sp>
      <p:sp>
        <p:nvSpPr>
          <p:cNvPr id="7" name="投影片編號版面配置區 6"/>
          <p:cNvSpPr>
            <a:spLocks noGrp="1"/>
          </p:cNvSpPr>
          <p:nvPr>
            <p:ph type="sldNum" sz="quarter" idx="12"/>
          </p:nvPr>
        </p:nvSpPr>
        <p:spPr/>
        <p:txBody>
          <a:bodyPr/>
          <a:lstStyle>
            <a:lvl1pPr>
              <a:defRPr/>
            </a:lvl1pPr>
          </a:lstStyle>
          <a:p>
            <a:pPr>
              <a:defRPr/>
            </a:pPr>
            <a:fld id="{E661D739-B4FA-4D8C-B012-466AFDD76C1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quarter" idx="2"/>
          </p:nvPr>
        </p:nvSpPr>
        <p:spPr>
          <a:xfrm>
            <a:off x="457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648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a:xfrm>
            <a:off x="7596188" y="889000"/>
            <a:ext cx="1152525" cy="307975"/>
          </a:xfrm>
          <a:prstGeom prst="rect">
            <a:avLst/>
          </a:prstGeom>
        </p:spPr>
        <p:txBody>
          <a:bodyPr/>
          <a:lstStyle>
            <a:lvl1pPr>
              <a:defRPr>
                <a:latin typeface="Arial" charset="0"/>
              </a:defRPr>
            </a:lvl1pPr>
          </a:lstStyle>
          <a:p>
            <a:pPr>
              <a:defRPr/>
            </a:pPr>
            <a:endParaRPr lang="en-US"/>
          </a:p>
        </p:txBody>
      </p:sp>
      <p:sp>
        <p:nvSpPr>
          <p:cNvPr id="8" name="頁尾版面配置區 7"/>
          <p:cNvSpPr>
            <a:spLocks noGrp="1"/>
          </p:cNvSpPr>
          <p:nvPr>
            <p:ph type="ftr" sz="quarter" idx="11"/>
          </p:nvPr>
        </p:nvSpPr>
        <p:spPr>
          <a:xfrm>
            <a:off x="2898775" y="6356350"/>
            <a:ext cx="3505200" cy="365125"/>
          </a:xfrm>
          <a:prstGeom prst="rect">
            <a:avLst/>
          </a:prstGeom>
        </p:spPr>
        <p:txBody>
          <a:bodyPr/>
          <a:lstStyle>
            <a:lvl1pPr>
              <a:defRPr>
                <a:latin typeface="Arial" charset="0"/>
              </a:defRPr>
            </a:lvl1pPr>
          </a:lstStyle>
          <a:p>
            <a:pPr>
              <a:defRPr/>
            </a:pPr>
            <a:endParaRPr lang="en-US"/>
          </a:p>
        </p:txBody>
      </p:sp>
      <p:sp>
        <p:nvSpPr>
          <p:cNvPr id="9" name="投影片編號版面配置區 8"/>
          <p:cNvSpPr>
            <a:spLocks noGrp="1"/>
          </p:cNvSpPr>
          <p:nvPr>
            <p:ph type="sldNum" sz="quarter" idx="12"/>
          </p:nvPr>
        </p:nvSpPr>
        <p:spPr/>
        <p:txBody>
          <a:bodyPr/>
          <a:lstStyle>
            <a:lvl1pPr>
              <a:defRPr/>
            </a:lvl1pPr>
          </a:lstStyle>
          <a:p>
            <a:pPr>
              <a:defRPr/>
            </a:pPr>
            <a:fld id="{0F3B6061-C8CE-4EFB-A960-4A119CC4E8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4" name="日期版面配置區 2"/>
          <p:cNvSpPr>
            <a:spLocks noGrp="1"/>
          </p:cNvSpPr>
          <p:nvPr>
            <p:ph type="dt" sz="half" idx="10"/>
          </p:nvPr>
        </p:nvSpPr>
        <p:spPr>
          <a:xfrm>
            <a:off x="7596188" y="889000"/>
            <a:ext cx="1152525" cy="307975"/>
          </a:xfrm>
          <a:prstGeom prst="rect">
            <a:avLst/>
          </a:prstGeom>
        </p:spPr>
        <p:txBody>
          <a:bodyPr/>
          <a:lstStyle>
            <a:lvl1pPr>
              <a:defRPr>
                <a:latin typeface="Arial" charset="0"/>
              </a:defRPr>
            </a:lvl1pPr>
          </a:lstStyle>
          <a:p>
            <a:pPr>
              <a:defRPr/>
            </a:pPr>
            <a:endParaRPr lang="en-US"/>
          </a:p>
        </p:txBody>
      </p:sp>
      <p:sp>
        <p:nvSpPr>
          <p:cNvPr id="5" name="頁尾版面配置區 3"/>
          <p:cNvSpPr>
            <a:spLocks noGrp="1"/>
          </p:cNvSpPr>
          <p:nvPr>
            <p:ph type="ftr" sz="quarter" idx="11"/>
          </p:nvPr>
        </p:nvSpPr>
        <p:spPr>
          <a:xfrm>
            <a:off x="2898775" y="6356350"/>
            <a:ext cx="3505200" cy="365125"/>
          </a:xfrm>
          <a:prstGeom prst="rect">
            <a:avLst/>
          </a:prstGeom>
        </p:spPr>
        <p:txBody>
          <a:bodyPr/>
          <a:lstStyle>
            <a:lvl1pPr>
              <a:defRPr>
                <a:latin typeface="Arial" charset="0"/>
              </a:defRPr>
            </a:lvl1pPr>
          </a:lstStyle>
          <a:p>
            <a:pPr>
              <a:defRPr/>
            </a:pPr>
            <a:endParaRPr lang="en-US"/>
          </a:p>
        </p:txBody>
      </p:sp>
      <p:sp>
        <p:nvSpPr>
          <p:cNvPr id="6" name="投影片編號版面配置區 4"/>
          <p:cNvSpPr>
            <a:spLocks noGrp="1"/>
          </p:cNvSpPr>
          <p:nvPr>
            <p:ph type="sldNum" sz="quarter" idx="12"/>
          </p:nvPr>
        </p:nvSpPr>
        <p:spPr/>
        <p:txBody>
          <a:bodyPr/>
          <a:lstStyle>
            <a:lvl1pPr>
              <a:defRPr/>
            </a:lvl1pPr>
          </a:lstStyle>
          <a:p>
            <a:pPr>
              <a:defRPr/>
            </a:pPr>
            <a:fld id="{1D3FE25D-7580-4D60-930A-165FEEA776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直線接點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Arial" charset="0"/>
            </a:endParaRPr>
          </a:p>
        </p:txBody>
      </p:sp>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 name="日期版面配置區 1"/>
          <p:cNvSpPr>
            <a:spLocks noGrp="1"/>
          </p:cNvSpPr>
          <p:nvPr>
            <p:ph type="dt" sz="half" idx="10"/>
          </p:nvPr>
        </p:nvSpPr>
        <p:spPr>
          <a:xfrm>
            <a:off x="7596188" y="889000"/>
            <a:ext cx="1152525" cy="307975"/>
          </a:xfrm>
          <a:prstGeom prst="rect">
            <a:avLst/>
          </a:prstGeom>
        </p:spPr>
        <p:txBody>
          <a:bodyPr/>
          <a:lstStyle>
            <a:lvl1pPr>
              <a:defRPr>
                <a:latin typeface="Arial" charset="0"/>
              </a:defRPr>
            </a:lvl1pPr>
          </a:lstStyle>
          <a:p>
            <a:pPr>
              <a:defRPr/>
            </a:pPr>
            <a:endParaRPr lang="en-US"/>
          </a:p>
        </p:txBody>
      </p:sp>
      <p:sp>
        <p:nvSpPr>
          <p:cNvPr id="5" name="頁尾版面配置區 2"/>
          <p:cNvSpPr>
            <a:spLocks noGrp="1"/>
          </p:cNvSpPr>
          <p:nvPr>
            <p:ph type="ftr" sz="quarter" idx="11"/>
          </p:nvPr>
        </p:nvSpPr>
        <p:spPr>
          <a:xfrm>
            <a:off x="2898775" y="6356350"/>
            <a:ext cx="3505200" cy="365125"/>
          </a:xfrm>
          <a:prstGeom prst="rect">
            <a:avLst/>
          </a:prstGeom>
        </p:spPr>
        <p:txBody>
          <a:bodyPr/>
          <a:lstStyle>
            <a:lvl1pPr>
              <a:defRPr>
                <a:latin typeface="Arial" charset="0"/>
              </a:defRPr>
            </a:lvl1pPr>
          </a:lstStyle>
          <a:p>
            <a:pPr>
              <a:defRPr/>
            </a:pPr>
            <a:endParaRPr lang="en-US"/>
          </a:p>
        </p:txBody>
      </p:sp>
      <p:sp>
        <p:nvSpPr>
          <p:cNvPr id="6" name="投影片編號版面配置區 3"/>
          <p:cNvSpPr>
            <a:spLocks noGrp="1"/>
          </p:cNvSpPr>
          <p:nvPr>
            <p:ph type="sldNum" sz="quarter" idx="12"/>
          </p:nvPr>
        </p:nvSpPr>
        <p:spPr/>
        <p:txBody>
          <a:bodyPr/>
          <a:lstStyle>
            <a:lvl1pPr>
              <a:defRPr/>
            </a:lvl1pPr>
          </a:lstStyle>
          <a:p>
            <a:pPr>
              <a:defRPr/>
            </a:pPr>
            <a:fld id="{09768400-D3F7-4DF8-BB44-0E20714125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Arial" charset="0"/>
            </a:endParaRPr>
          </a:p>
        </p:txBody>
      </p:sp>
      <p:sp>
        <p:nvSpPr>
          <p:cNvPr id="6" name="直線接點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dirty="0">
              <a:latin typeface="Arial" charset="0"/>
            </a:endParaRPr>
          </a:p>
        </p:txBody>
      </p:sp>
      <p:sp>
        <p:nvSpPr>
          <p:cNvPr id="7" name="等腰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2" name="內容版面配置區 11"/>
          <p:cNvSpPr>
            <a:spLocks noGrp="1"/>
          </p:cNvSpPr>
          <p:nvPr>
            <p:ph sz="quarter" idx="1"/>
          </p:nvPr>
        </p:nvSpPr>
        <p:spPr>
          <a:xfrm>
            <a:off x="304800" y="304800"/>
            <a:ext cx="5715000" cy="5715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4"/>
          <p:cNvSpPr>
            <a:spLocks noGrp="1"/>
          </p:cNvSpPr>
          <p:nvPr>
            <p:ph type="dt" sz="half" idx="10"/>
          </p:nvPr>
        </p:nvSpPr>
        <p:spPr>
          <a:xfrm>
            <a:off x="7596188" y="889000"/>
            <a:ext cx="1152525" cy="307975"/>
          </a:xfrm>
          <a:prstGeom prst="rect">
            <a:avLst/>
          </a:prstGeom>
        </p:spPr>
        <p:txBody>
          <a:bodyPr/>
          <a:lstStyle>
            <a:lvl1pPr>
              <a:defRPr>
                <a:latin typeface="Arial" charset="0"/>
              </a:defRPr>
            </a:lvl1pPr>
          </a:lstStyle>
          <a:p>
            <a:pPr>
              <a:defRPr/>
            </a:pPr>
            <a:endParaRPr lang="en-US"/>
          </a:p>
        </p:txBody>
      </p:sp>
      <p:sp>
        <p:nvSpPr>
          <p:cNvPr id="9" name="頁尾版面配置區 5"/>
          <p:cNvSpPr>
            <a:spLocks noGrp="1"/>
          </p:cNvSpPr>
          <p:nvPr>
            <p:ph type="ftr" sz="quarter" idx="11"/>
          </p:nvPr>
        </p:nvSpPr>
        <p:spPr>
          <a:xfrm>
            <a:off x="2898775" y="6356350"/>
            <a:ext cx="3505200" cy="365125"/>
          </a:xfrm>
          <a:prstGeom prst="rect">
            <a:avLst/>
          </a:prstGeom>
        </p:spPr>
        <p:txBody>
          <a:bodyPr/>
          <a:lstStyle>
            <a:lvl1pPr>
              <a:defRPr>
                <a:latin typeface="Arial" charset="0"/>
              </a:defRPr>
            </a:lvl1pPr>
          </a:lstStyle>
          <a:p>
            <a:pPr>
              <a:defRPr/>
            </a:pPr>
            <a:endParaRPr lang="en-US"/>
          </a:p>
        </p:txBody>
      </p:sp>
      <p:sp>
        <p:nvSpPr>
          <p:cNvPr id="10" name="投影片編號版面配置區 6"/>
          <p:cNvSpPr>
            <a:spLocks noGrp="1"/>
          </p:cNvSpPr>
          <p:nvPr>
            <p:ph type="sldNum" sz="quarter" idx="12"/>
          </p:nvPr>
        </p:nvSpPr>
        <p:spPr/>
        <p:txBody>
          <a:bodyPr/>
          <a:lstStyle>
            <a:lvl1pPr>
              <a:defRPr/>
            </a:lvl1pPr>
          </a:lstStyle>
          <a:p>
            <a:pPr>
              <a:defRPr/>
            </a:pPr>
            <a:fld id="{BC0314F2-3684-41ED-A731-9812113B85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Arial" charset="0"/>
            </a:endParaRPr>
          </a:p>
        </p:txBody>
      </p:sp>
      <p:sp>
        <p:nvSpPr>
          <p:cNvPr id="6"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8" name="日期版面配置區 4"/>
          <p:cNvSpPr>
            <a:spLocks noGrp="1"/>
          </p:cNvSpPr>
          <p:nvPr>
            <p:ph type="dt" sz="half" idx="10"/>
          </p:nvPr>
        </p:nvSpPr>
        <p:spPr>
          <a:xfrm>
            <a:off x="7596188" y="889000"/>
            <a:ext cx="1152525" cy="307975"/>
          </a:xfrm>
          <a:prstGeom prst="rect">
            <a:avLst/>
          </a:prstGeom>
        </p:spPr>
        <p:txBody>
          <a:bodyPr/>
          <a:lstStyle>
            <a:lvl1pPr>
              <a:defRPr>
                <a:latin typeface="Arial" charset="0"/>
              </a:defRPr>
            </a:lvl1pPr>
          </a:lstStyle>
          <a:p>
            <a:pPr>
              <a:defRPr/>
            </a:pPr>
            <a:endParaRPr lang="en-US"/>
          </a:p>
        </p:txBody>
      </p:sp>
      <p:sp>
        <p:nvSpPr>
          <p:cNvPr id="9" name="頁尾版面配置區 5"/>
          <p:cNvSpPr>
            <a:spLocks noGrp="1"/>
          </p:cNvSpPr>
          <p:nvPr>
            <p:ph type="ftr" sz="quarter" idx="11"/>
          </p:nvPr>
        </p:nvSpPr>
        <p:spPr>
          <a:xfrm>
            <a:off x="2898775" y="6356350"/>
            <a:ext cx="3505200" cy="365125"/>
          </a:xfrm>
          <a:prstGeom prst="rect">
            <a:avLst/>
          </a:prstGeom>
        </p:spPr>
        <p:txBody>
          <a:bodyPr/>
          <a:lstStyle>
            <a:lvl1pPr>
              <a:defRPr>
                <a:latin typeface="Arial" charset="0"/>
              </a:defRPr>
            </a:lvl1pPr>
          </a:lstStyle>
          <a:p>
            <a:pPr>
              <a:defRPr/>
            </a:pPr>
            <a:endParaRPr lang="en-US"/>
          </a:p>
        </p:txBody>
      </p:sp>
      <p:sp>
        <p:nvSpPr>
          <p:cNvPr id="10" name="投影片編號版面配置區 6"/>
          <p:cNvSpPr>
            <a:spLocks noGrp="1"/>
          </p:cNvSpPr>
          <p:nvPr>
            <p:ph type="sldNum" sz="quarter" idx="12"/>
          </p:nvPr>
        </p:nvSpPr>
        <p:spPr/>
        <p:txBody>
          <a:bodyPr/>
          <a:lstStyle>
            <a:lvl1pPr>
              <a:defRPr/>
            </a:lvl1pPr>
          </a:lstStyle>
          <a:p>
            <a:pPr>
              <a:defRPr/>
            </a:pPr>
            <a:fld id="{FC10CCBA-B4E2-4D15-A412-EBC3F94F3BD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539750" y="260350"/>
            <a:ext cx="6705600" cy="792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smtClean="0"/>
          </a:p>
        </p:txBody>
      </p:sp>
      <p:sp>
        <p:nvSpPr>
          <p:cNvPr id="1027" name="文字版面配置區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23" name="投影片編號版面配置區 22"/>
          <p:cNvSpPr>
            <a:spLocks noGrp="1"/>
          </p:cNvSpPr>
          <p:nvPr>
            <p:ph type="sldNum" sz="quarter" idx="4"/>
          </p:nvPr>
        </p:nvSpPr>
        <p:spPr>
          <a:xfrm>
            <a:off x="8172450" y="6381750"/>
            <a:ext cx="93662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fld id="{2E7B408D-E95C-46A5-93DA-9106562AD29B}" type="slidenum">
              <a:rPr lang="zh-TW" altLang="en-US"/>
              <a:pPr>
                <a:defRPr/>
              </a:pPr>
              <a:t>‹#›</a:t>
            </a:fld>
            <a:endParaRPr lang="zh-TW" altLang="en-US"/>
          </a:p>
        </p:txBody>
      </p:sp>
      <p:sp>
        <p:nvSpPr>
          <p:cNvPr id="28" name="直線接點 27"/>
          <p:cNvSpPr>
            <a:spLocks noChangeShapeType="1"/>
          </p:cNvSpPr>
          <p:nvPr/>
        </p:nvSpPr>
        <p:spPr bwMode="auto">
          <a:xfrm>
            <a:off x="468313" y="6237288"/>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Arial" charset="0"/>
            </a:endParaRPr>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latin typeface="Arial" charset="0"/>
            </a:endParaRPr>
          </a:p>
        </p:txBody>
      </p:sp>
      <p:sp>
        <p:nvSpPr>
          <p:cNvPr id="10" name="等腰三角形 9"/>
          <p:cNvSpPr>
            <a:spLocks noChangeAspect="1"/>
          </p:cNvSpPr>
          <p:nvPr/>
        </p:nvSpPr>
        <p:spPr>
          <a:xfrm rot="5400000">
            <a:off x="7945438"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pic>
        <p:nvPicPr>
          <p:cNvPr id="1032" name="圖片 10" descr="logo01.png"/>
          <p:cNvPicPr>
            <a:picLocks noChangeAspect="1"/>
          </p:cNvPicPr>
          <p:nvPr userDrawn="1"/>
        </p:nvPicPr>
        <p:blipFill>
          <a:blip r:embed="rId16" cstate="print"/>
          <a:srcRect/>
          <a:stretch>
            <a:fillRect/>
          </a:stretch>
        </p:blipFill>
        <p:spPr bwMode="auto">
          <a:xfrm>
            <a:off x="34925" y="5805488"/>
            <a:ext cx="2305050" cy="1584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51" r:id="rId1"/>
    <p:sldLayoutId id="2147485652" r:id="rId2"/>
    <p:sldLayoutId id="2147485653" r:id="rId3"/>
    <p:sldLayoutId id="2147485654" r:id="rId4"/>
    <p:sldLayoutId id="2147485655" r:id="rId5"/>
    <p:sldLayoutId id="2147485656" r:id="rId6"/>
    <p:sldLayoutId id="2147485657" r:id="rId7"/>
    <p:sldLayoutId id="2147485658" r:id="rId8"/>
    <p:sldLayoutId id="2147485659" r:id="rId9"/>
    <p:sldLayoutId id="2147485660" r:id="rId10"/>
    <p:sldLayoutId id="2147485661" r:id="rId11"/>
    <p:sldLayoutId id="2147485662" r:id="rId12"/>
    <p:sldLayoutId id="2147485663" r:id="rId13"/>
    <p:sldLayoutId id="214748566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Bookman Old Style" pitchFamily="18" charset="0"/>
          <a:ea typeface="標楷體" pitchFamily="65" charset="-120"/>
        </a:defRPr>
      </a:lvl2pPr>
      <a:lvl3pPr algn="l" rtl="0" eaLnBrk="0" fontAlgn="base" hangingPunct="0">
        <a:spcBef>
          <a:spcPct val="0"/>
        </a:spcBef>
        <a:spcAft>
          <a:spcPct val="0"/>
        </a:spcAft>
        <a:defRPr sz="4000">
          <a:solidFill>
            <a:schemeClr val="tx2"/>
          </a:solidFill>
          <a:latin typeface="Bookman Old Style" pitchFamily="18" charset="0"/>
          <a:ea typeface="標楷體" pitchFamily="65" charset="-120"/>
        </a:defRPr>
      </a:lvl3pPr>
      <a:lvl4pPr algn="l" rtl="0" eaLnBrk="0" fontAlgn="base" hangingPunct="0">
        <a:spcBef>
          <a:spcPct val="0"/>
        </a:spcBef>
        <a:spcAft>
          <a:spcPct val="0"/>
        </a:spcAft>
        <a:defRPr sz="4000">
          <a:solidFill>
            <a:schemeClr val="tx2"/>
          </a:solidFill>
          <a:latin typeface="Bookman Old Style" pitchFamily="18" charset="0"/>
          <a:ea typeface="標楷體" pitchFamily="65" charset="-120"/>
        </a:defRPr>
      </a:lvl4pPr>
      <a:lvl5pPr algn="l" rtl="0" eaLnBrk="0" fontAlgn="base" hangingPunct="0">
        <a:spcBef>
          <a:spcPct val="0"/>
        </a:spcBef>
        <a:spcAft>
          <a:spcPct val="0"/>
        </a:spcAft>
        <a:defRPr sz="4000">
          <a:solidFill>
            <a:schemeClr val="tx2"/>
          </a:solidFill>
          <a:latin typeface="Bookman Old Style" pitchFamily="18" charset="0"/>
          <a:ea typeface="標楷體" pitchFamily="65" charset="-120"/>
        </a:defRPr>
      </a:lvl5pPr>
      <a:lvl6pPr marL="457200" algn="l" rtl="0" fontAlgn="base">
        <a:spcBef>
          <a:spcPct val="0"/>
        </a:spcBef>
        <a:spcAft>
          <a:spcPct val="0"/>
        </a:spcAft>
        <a:defRPr sz="4000">
          <a:solidFill>
            <a:schemeClr val="tx2"/>
          </a:solidFill>
          <a:latin typeface="Bookman Old Style" pitchFamily="18" charset="0"/>
          <a:ea typeface="標楷體" pitchFamily="65" charset="-120"/>
        </a:defRPr>
      </a:lvl6pPr>
      <a:lvl7pPr marL="914400" algn="l" rtl="0" fontAlgn="base">
        <a:spcBef>
          <a:spcPct val="0"/>
        </a:spcBef>
        <a:spcAft>
          <a:spcPct val="0"/>
        </a:spcAft>
        <a:defRPr sz="4000">
          <a:solidFill>
            <a:schemeClr val="tx2"/>
          </a:solidFill>
          <a:latin typeface="Bookman Old Style" pitchFamily="18" charset="0"/>
          <a:ea typeface="標楷體" pitchFamily="65" charset="-120"/>
        </a:defRPr>
      </a:lvl7pPr>
      <a:lvl8pPr marL="1371600" algn="l" rtl="0" fontAlgn="base">
        <a:spcBef>
          <a:spcPct val="0"/>
        </a:spcBef>
        <a:spcAft>
          <a:spcPct val="0"/>
        </a:spcAft>
        <a:defRPr sz="4000">
          <a:solidFill>
            <a:schemeClr val="tx2"/>
          </a:solidFill>
          <a:latin typeface="Bookman Old Style" pitchFamily="18" charset="0"/>
          <a:ea typeface="標楷體" pitchFamily="65" charset="-120"/>
        </a:defRPr>
      </a:lvl8pPr>
      <a:lvl9pPr marL="1828800" algn="l" rtl="0" fontAlgn="base">
        <a:spcBef>
          <a:spcPct val="0"/>
        </a:spcBef>
        <a:spcAft>
          <a:spcPct val="0"/>
        </a:spcAft>
        <a:defRPr sz="4000">
          <a:solidFill>
            <a:schemeClr val="tx2"/>
          </a:solidFill>
          <a:latin typeface="Bookman Old Style" pitchFamily="18" charset="0"/>
          <a:ea typeface="標楷體" pitchFamily="65" charset="-12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wlin0214@mail.nutn.edu.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parenting.com.tw/magazine/magazine.action?id=614"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hyperlink" Target="http://www.parenting.com.tw/article/article.action?id=5029192"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e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jpe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file:///D:\&#26700;&#38754;\2012%20MS\rubik'scube_Screen_Stream.avi" TargetMode="Externa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isa.nutn.edu.tw/"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pisa.nutn.edu.tw/sample_era_tw.htm" TargetMode="External"/><Relationship Id="rId4" Type="http://schemas.openxmlformats.org/officeDocument/2006/relationships/hyperlink" Target="http://pisa.nutn.edu.tw/new/PISAtest.rar"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__2.doc"/></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__3.doc"/></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Word___1.docx"/></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en-US" dirty="0" smtClean="0"/>
              <a:t>PISA</a:t>
            </a:r>
            <a:r>
              <a:rPr lang="zh-TW" altLang="en-US" dirty="0" smtClean="0"/>
              <a:t>試題設計與應試指南</a:t>
            </a:r>
            <a:endParaRPr lang="zh-TW" altLang="en-US" dirty="0"/>
          </a:p>
        </p:txBody>
      </p:sp>
      <p:sp>
        <p:nvSpPr>
          <p:cNvPr id="7" name="副標題 6"/>
          <p:cNvSpPr>
            <a:spLocks noGrp="1"/>
          </p:cNvSpPr>
          <p:nvPr>
            <p:ph type="subTitle" idx="1"/>
          </p:nvPr>
        </p:nvSpPr>
        <p:spPr>
          <a:xfrm>
            <a:off x="1219200" y="5124450"/>
            <a:ext cx="6858000" cy="1019194"/>
          </a:xfrm>
        </p:spPr>
        <p:txBody>
          <a:bodyPr/>
          <a:lstStyle/>
          <a:p>
            <a:pPr eaLnBrk="1" hangingPunct="1">
              <a:lnSpc>
                <a:spcPct val="80000"/>
              </a:lnSpc>
              <a:defRPr/>
            </a:pPr>
            <a:r>
              <a:rPr lang="zh-TW" altLang="en-US" dirty="0" smtClean="0">
                <a:latin typeface="標楷體" pitchFamily="65" charset="-120"/>
                <a:ea typeface="標楷體" pitchFamily="65" charset="-120"/>
              </a:rPr>
              <a:t>國立臺南大學  教育系</a:t>
            </a:r>
          </a:p>
          <a:p>
            <a:pPr eaLnBrk="1" hangingPunct="1">
              <a:lnSpc>
                <a:spcPct val="80000"/>
              </a:lnSpc>
              <a:defRPr/>
            </a:pPr>
            <a:r>
              <a:rPr lang="zh-TW" altLang="en-US" dirty="0" smtClean="0">
                <a:latin typeface="標楷體" pitchFamily="65" charset="-120"/>
                <a:ea typeface="標楷體" pitchFamily="65" charset="-120"/>
              </a:rPr>
              <a:t>林素微</a:t>
            </a:r>
          </a:p>
          <a:p>
            <a:pPr eaLnBrk="1" hangingPunct="1">
              <a:lnSpc>
                <a:spcPct val="80000"/>
              </a:lnSpc>
              <a:defRPr/>
            </a:pPr>
            <a:r>
              <a:rPr lang="en-US" altLang="zh-TW" dirty="0" smtClean="0">
                <a:hlinkClick r:id="rId3"/>
              </a:rPr>
              <a:t>swlin0214@mail.nutn.edu.tw</a:t>
            </a:r>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72AC1A05-62CB-4BD3-AB62-38D5EC21E688}" type="slidenum">
              <a:rPr lang="en-US" altLang="zh-TW" smtClean="0"/>
              <a:pPr>
                <a:defRPr/>
              </a:pPr>
              <a:t>1</a:t>
            </a:fld>
            <a:endParaRPr lang="en-US" altLang="zh-TW"/>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內容版面配置區 2"/>
          <p:cNvSpPr>
            <a:spLocks noGrp="1"/>
          </p:cNvSpPr>
          <p:nvPr>
            <p:ph sz="quarter" idx="1"/>
          </p:nvPr>
        </p:nvSpPr>
        <p:spPr>
          <a:xfrm>
            <a:off x="323850" y="2420938"/>
            <a:ext cx="8229600" cy="2592387"/>
          </a:xfrm>
        </p:spPr>
        <p:txBody>
          <a:bodyPr/>
          <a:lstStyle/>
          <a:p>
            <a:pPr marL="0" indent="0" algn="ctr" eaLnBrk="1" hangingPunct="1">
              <a:buFont typeface="Arial" pitchFamily="34" charset="0"/>
              <a:buNone/>
            </a:pPr>
            <a:r>
              <a:rPr lang="en-US" altLang="zh-TW" sz="4000" smtClean="0"/>
              <a:t>PISA</a:t>
            </a:r>
            <a:r>
              <a:rPr lang="zh-TW" altLang="en-US" sz="4000" smtClean="0"/>
              <a:t> </a:t>
            </a:r>
            <a:endParaRPr lang="en-US" altLang="zh-TW" sz="4000" smtClean="0"/>
          </a:p>
          <a:p>
            <a:pPr marL="0" indent="0" algn="ctr" eaLnBrk="1" hangingPunct="1">
              <a:buFont typeface="Arial" pitchFamily="34" charset="0"/>
              <a:buNone/>
            </a:pPr>
            <a:r>
              <a:rPr lang="zh-TW" altLang="en-US" sz="4000" smtClean="0"/>
              <a:t>數學、科學、閱讀與問題解決</a:t>
            </a:r>
            <a:endParaRPr lang="en-US" altLang="zh-TW" sz="4000" smtClean="0"/>
          </a:p>
          <a:p>
            <a:pPr marL="0" indent="0" algn="ctr" eaLnBrk="1" hangingPunct="1">
              <a:buFont typeface="Arial" pitchFamily="34" charset="0"/>
              <a:buNone/>
            </a:pPr>
            <a:r>
              <a:rPr lang="zh-TW" altLang="en-US" sz="4000" smtClean="0"/>
              <a:t>素養評量介紹</a:t>
            </a:r>
          </a:p>
        </p:txBody>
      </p:sp>
      <p:sp>
        <p:nvSpPr>
          <p:cNvPr id="25602"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39B22E4-D188-4680-A934-6DA34B6DFC0C}" type="slidenum">
              <a:rPr lang="en-US" altLang="zh-TW" smtClean="0">
                <a:latin typeface="Arial" pitchFamily="34" charset="0"/>
              </a:rPr>
              <a:pPr/>
              <a:t>10</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lvl="0"/>
            <a:r>
              <a:rPr lang="zh-TW" altLang="en-US" dirty="0" smtClean="0"/>
              <a:t>加強學生對全球化議題的敏銳度，例如全球暖化、貨幣兌換、時差換算等。</a:t>
            </a:r>
          </a:p>
          <a:p>
            <a:pPr lvl="0"/>
            <a:r>
              <a:rPr lang="zh-TW" altLang="en-US" dirty="0" smtClean="0"/>
              <a:t>增加測量工具（如計算機、圓規與直尺等）使用與操作的機會。</a:t>
            </a:r>
          </a:p>
          <a:p>
            <a:pPr lvl="0"/>
            <a:r>
              <a:rPr lang="zh-TW" altLang="en-US" dirty="0" smtClean="0"/>
              <a:t>透過</a:t>
            </a:r>
            <a:r>
              <a:rPr lang="en-US" dirty="0" smtClean="0"/>
              <a:t>PISA</a:t>
            </a:r>
            <a:r>
              <a:rPr lang="zh-TW" altLang="en-US" dirty="0" smtClean="0"/>
              <a:t>試題的仿作與練習，提升學生的解題經驗與老師對學生的瞭解，進而調整教與學的策略。</a:t>
            </a:r>
          </a:p>
          <a:p>
            <a:pPr lvl="0"/>
            <a:r>
              <a:rPr lang="zh-TW" altLang="en-US" dirty="0" smtClean="0"/>
              <a:t>加強數學與學生生活的連結，例如運用估測活動強化學生的空間感與量感。</a:t>
            </a:r>
          </a:p>
          <a:p>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100</a:t>
            </a:fld>
            <a:endParaRPr lang="en-US" altLang="zh-TW"/>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60648"/>
            <a:ext cx="6870700" cy="1025212"/>
          </a:xfrm>
        </p:spPr>
        <p:txBody>
          <a:bodyPr>
            <a:normAutofit fontScale="90000"/>
          </a:bodyPr>
          <a:lstStyle/>
          <a:p>
            <a:r>
              <a:rPr lang="zh-TW" altLang="en-US" sz="2400" b="1" dirty="0" smtClean="0">
                <a:solidFill>
                  <a:srgbClr val="FF0000"/>
                </a:solidFill>
              </a:rPr>
              <a:t>短文分享</a:t>
            </a:r>
            <a:r>
              <a:rPr lang="en-US" altLang="zh-TW" sz="2400" b="1" dirty="0" smtClean="0"/>
              <a:t/>
            </a:r>
            <a:br>
              <a:rPr lang="en-US" altLang="zh-TW" sz="2400" b="1" dirty="0" smtClean="0"/>
            </a:br>
            <a:r>
              <a:rPr lang="zh-TW" altLang="en-US" b="1" dirty="0" smtClean="0"/>
              <a:t>柯華葳：人，才是未來</a:t>
            </a:r>
            <a:endParaRPr lang="zh-TW" altLang="en-US" dirty="0"/>
          </a:p>
        </p:txBody>
      </p:sp>
      <p:sp>
        <p:nvSpPr>
          <p:cNvPr id="3" name="內容版面配置區 2"/>
          <p:cNvSpPr>
            <a:spLocks noGrp="1"/>
          </p:cNvSpPr>
          <p:nvPr>
            <p:ph idx="1"/>
          </p:nvPr>
        </p:nvSpPr>
        <p:spPr>
          <a:xfrm>
            <a:off x="683568" y="1484784"/>
            <a:ext cx="7696200" cy="3657600"/>
          </a:xfrm>
        </p:spPr>
        <p:txBody>
          <a:bodyPr/>
          <a:lstStyle/>
          <a:p>
            <a:r>
              <a:rPr lang="zh-TW" altLang="en-US" sz="2400" dirty="0" smtClean="0"/>
              <a:t>去年十一月三十日，天下雜誌教育基金會舉辦「二○一一國際閱讀教育論壇」，邀請英國、日本、中國和本地繪本作家，一起研討閱讀相關議題。</a:t>
            </a:r>
          </a:p>
          <a:p>
            <a:r>
              <a:rPr lang="zh-TW" altLang="en-US" sz="2400" dirty="0" smtClean="0"/>
              <a:t>日本國立教育政策研究所教授有元秀文以「用閱讀為孩子建立和平世界」為題，介紹日本學生參與二○○○、二○○三年</a:t>
            </a:r>
            <a:r>
              <a:rPr lang="en-US" altLang="zh-TW" sz="2400" dirty="0" smtClean="0"/>
              <a:t>PISA</a:t>
            </a:r>
            <a:r>
              <a:rPr lang="zh-TW" altLang="en-US" sz="2400" dirty="0" smtClean="0"/>
              <a:t>（國際學生能力評量計畫）的成績不佳，以致教育界開始思考課程改革。二○○六年起，日本政府每年投入一百億日圓改善課程，主要從三方面著手：一、提升學生回答開放性問題的能力；二、編寫</a:t>
            </a:r>
            <a:r>
              <a:rPr lang="en-US" altLang="zh-TW" sz="2400" dirty="0" smtClean="0"/>
              <a:t>PISA</a:t>
            </a:r>
            <a:r>
              <a:rPr lang="zh-TW" altLang="en-US" sz="2400" dirty="0" smtClean="0"/>
              <a:t>應試科目的教科書；三、改變教學方式。乍聽之下，似乎「考試領導教學」？</a:t>
            </a:r>
          </a:p>
          <a:p>
            <a:endParaRPr lang="zh-TW" altLang="en-US" dirty="0"/>
          </a:p>
        </p:txBody>
      </p:sp>
      <p:sp>
        <p:nvSpPr>
          <p:cNvPr id="4" name="矩形 3"/>
          <p:cNvSpPr/>
          <p:nvPr/>
        </p:nvSpPr>
        <p:spPr>
          <a:xfrm>
            <a:off x="2000232" y="5715016"/>
            <a:ext cx="6643734"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2400" b="1" dirty="0" smtClean="0"/>
              <a:t>短文分享</a:t>
            </a:r>
            <a:r>
              <a:rPr lang="en-US" altLang="zh-TW" sz="2400" b="1" dirty="0" smtClean="0"/>
              <a:t/>
            </a:r>
            <a:br>
              <a:rPr lang="en-US" altLang="zh-TW" sz="2400" b="1" dirty="0" smtClean="0"/>
            </a:br>
            <a:r>
              <a:rPr lang="zh-TW" altLang="en-US" b="1" dirty="0" smtClean="0"/>
              <a:t>柯華葳：人，才是未來</a:t>
            </a:r>
            <a:endParaRPr lang="zh-TW" altLang="en-US" dirty="0"/>
          </a:p>
        </p:txBody>
      </p:sp>
      <p:sp>
        <p:nvSpPr>
          <p:cNvPr id="3" name="內容版面配置區 2"/>
          <p:cNvSpPr>
            <a:spLocks noGrp="1"/>
          </p:cNvSpPr>
          <p:nvPr>
            <p:ph idx="1"/>
          </p:nvPr>
        </p:nvSpPr>
        <p:spPr>
          <a:xfrm>
            <a:off x="714348" y="1844824"/>
            <a:ext cx="7696200" cy="3027198"/>
          </a:xfrm>
        </p:spPr>
        <p:txBody>
          <a:bodyPr/>
          <a:lstStyle/>
          <a:p>
            <a:r>
              <a:rPr lang="zh-TW" altLang="en-US" sz="2400" dirty="0" smtClean="0"/>
              <a:t>有元教授繼續說：「這次改革重點看起來是要提升日本學生參加</a:t>
            </a:r>
            <a:r>
              <a:rPr lang="en-US" altLang="zh-TW" sz="2400" dirty="0" smtClean="0"/>
              <a:t>PISA</a:t>
            </a:r>
            <a:r>
              <a:rPr lang="zh-TW" altLang="en-US" sz="2400" dirty="0" smtClean="0"/>
              <a:t>的應試能力，但真正理由是日本文化缺乏批判思考（</a:t>
            </a:r>
            <a:r>
              <a:rPr lang="en-US" altLang="zh-TW" sz="2400" dirty="0" smtClean="0"/>
              <a:t>critical thinking</a:t>
            </a:r>
            <a:r>
              <a:rPr lang="zh-TW" altLang="en-US" sz="2400" dirty="0" smtClean="0"/>
              <a:t>）。」這才是日本進行課程改革的主因。</a:t>
            </a:r>
          </a:p>
          <a:p>
            <a:r>
              <a:rPr lang="zh-TW" altLang="en-US" sz="2400" dirty="0" smtClean="0"/>
              <a:t>我們同樣受到</a:t>
            </a:r>
            <a:r>
              <a:rPr lang="en-US" altLang="zh-TW" sz="2400" dirty="0" smtClean="0"/>
              <a:t>PISA</a:t>
            </a:r>
            <a:r>
              <a:rPr lang="zh-TW" altLang="en-US" sz="2400" dirty="0" smtClean="0"/>
              <a:t>和</a:t>
            </a:r>
            <a:r>
              <a:rPr lang="en-US" altLang="zh-TW" sz="2400" dirty="0" smtClean="0"/>
              <a:t>PIRLS</a:t>
            </a:r>
            <a:r>
              <a:rPr lang="zh-TW" altLang="en-US" sz="2400" dirty="0" smtClean="0"/>
              <a:t>（促進國際閱讀素養研究）測驗結果的影響，教育部也提出因應措施。許多老師的反應一樣是「怎麼可以考試領導教學」？</a:t>
            </a:r>
          </a:p>
          <a:p>
            <a:endParaRPr lang="zh-TW" altLang="en-US" dirty="0"/>
          </a:p>
        </p:txBody>
      </p:sp>
      <p:sp>
        <p:nvSpPr>
          <p:cNvPr id="4" name="矩形 3"/>
          <p:cNvSpPr/>
          <p:nvPr/>
        </p:nvSpPr>
        <p:spPr>
          <a:xfrm>
            <a:off x="1000100" y="5214950"/>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2400" b="1" dirty="0" smtClean="0"/>
              <a:t>短文分享</a:t>
            </a:r>
            <a:r>
              <a:rPr lang="en-US" altLang="zh-TW" sz="2400" b="1" dirty="0" smtClean="0"/>
              <a:t/>
            </a:r>
            <a:br>
              <a:rPr lang="en-US" altLang="zh-TW" sz="2400" b="1" dirty="0" smtClean="0"/>
            </a:br>
            <a:r>
              <a:rPr lang="zh-TW" altLang="en-US" b="1" dirty="0" smtClean="0"/>
              <a:t>柯華葳：人，才是未來</a:t>
            </a:r>
            <a:endParaRPr lang="zh-TW" altLang="en-US" dirty="0"/>
          </a:p>
        </p:txBody>
      </p:sp>
      <p:sp>
        <p:nvSpPr>
          <p:cNvPr id="3" name="內容版面配置區 2"/>
          <p:cNvSpPr>
            <a:spLocks noGrp="1"/>
          </p:cNvSpPr>
          <p:nvPr>
            <p:ph idx="1"/>
          </p:nvPr>
        </p:nvSpPr>
        <p:spPr>
          <a:xfrm>
            <a:off x="539552" y="2060848"/>
            <a:ext cx="7696200" cy="3657600"/>
          </a:xfrm>
        </p:spPr>
        <p:txBody>
          <a:bodyPr/>
          <a:lstStyle/>
          <a:p>
            <a:r>
              <a:rPr lang="zh-TW" altLang="en-US" sz="2400" dirty="0" smtClean="0"/>
              <a:t>做為</a:t>
            </a:r>
            <a:r>
              <a:rPr lang="en-US" altLang="zh-TW" sz="2400" dirty="0" smtClean="0"/>
              <a:t>PIRLS</a:t>
            </a:r>
            <a:r>
              <a:rPr lang="zh-TW" altLang="en-US" sz="2400" dirty="0" smtClean="0"/>
              <a:t>計畫的執行者，幾年來，看到許多參與國家，如南非，每次至少要將題目翻譯成十一種語言。不過，學生成績不甚理想，他們參與的目的是什麼？另一方面，新加坡和香港的經驗提醒我，因參與</a:t>
            </a:r>
            <a:r>
              <a:rPr lang="en-US" altLang="zh-TW" sz="2400" dirty="0" smtClean="0"/>
              <a:t>PIRLS</a:t>
            </a:r>
            <a:r>
              <a:rPr lang="zh-TW" altLang="en-US" sz="2400" dirty="0" smtClean="0"/>
              <a:t>而有語文教育或課程改革。不論學生目前成績如何，參與國家似乎都看重</a:t>
            </a:r>
            <a:r>
              <a:rPr lang="en-US" altLang="zh-TW" sz="2400" dirty="0" smtClean="0"/>
              <a:t>PIRLS</a:t>
            </a:r>
            <a:r>
              <a:rPr lang="zh-TW" altLang="en-US" sz="2400" dirty="0" smtClean="0"/>
              <a:t>所提出的閱讀標準和要求，想藉著參與，回頭檢視語文和閱讀課程。</a:t>
            </a:r>
            <a:endParaRPr lang="zh-TW" altLang="en-US" dirty="0"/>
          </a:p>
        </p:txBody>
      </p:sp>
      <p:sp>
        <p:nvSpPr>
          <p:cNvPr id="4" name="矩形 3"/>
          <p:cNvSpPr/>
          <p:nvPr/>
        </p:nvSpPr>
        <p:spPr>
          <a:xfrm>
            <a:off x="1071538" y="5286388"/>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044352"/>
          </a:xfrm>
        </p:spPr>
        <p:txBody>
          <a:bodyPr>
            <a:normAutofit fontScale="90000"/>
          </a:bodyPr>
          <a:lstStyle/>
          <a:p>
            <a:r>
              <a:rPr lang="zh-TW" altLang="en-US" sz="2400" b="1" dirty="0" smtClean="0"/>
              <a:t>短文分享</a:t>
            </a:r>
            <a:r>
              <a:rPr lang="en-US" altLang="zh-TW" sz="2400" b="1" dirty="0" smtClean="0"/>
              <a:t/>
            </a:r>
            <a:br>
              <a:rPr lang="en-US" altLang="zh-TW" sz="2400" b="1" dirty="0" smtClean="0"/>
            </a:br>
            <a:r>
              <a:rPr lang="zh-TW" altLang="en-US" b="1" dirty="0" smtClean="0"/>
              <a:t>柯華葳：人，才是未來</a:t>
            </a:r>
            <a:endParaRPr lang="zh-TW" altLang="en-US" dirty="0"/>
          </a:p>
        </p:txBody>
      </p:sp>
      <p:sp>
        <p:nvSpPr>
          <p:cNvPr id="3" name="內容版面配置區 2"/>
          <p:cNvSpPr>
            <a:spLocks noGrp="1"/>
          </p:cNvSpPr>
          <p:nvPr>
            <p:ph idx="1"/>
          </p:nvPr>
        </p:nvSpPr>
        <p:spPr>
          <a:xfrm>
            <a:off x="827584" y="1412776"/>
            <a:ext cx="7696200" cy="3657600"/>
          </a:xfrm>
        </p:spPr>
        <p:txBody>
          <a:bodyPr/>
          <a:lstStyle/>
          <a:p>
            <a:r>
              <a:rPr lang="zh-TW" altLang="en-US" sz="2400" dirty="0" smtClean="0"/>
              <a:t>十二年國教即將上路，回想九年國教實施四十多年，我相信因國民接受了九年教育，對台灣的政治改革、經濟奇蹟和社會安定發揮極大的作用。四十年後，面對全球化、資訊化，台灣要如何因應，並培育什麼樣的未來人才，對十二年國教政策是一大挑戰。去年十一月中，提出多元智慧論的學者迦納（</a:t>
            </a:r>
            <a:r>
              <a:rPr lang="en-US" altLang="zh-TW" sz="2400" dirty="0" smtClean="0"/>
              <a:t>H. Gardner</a:t>
            </a:r>
            <a:r>
              <a:rPr lang="zh-TW" altLang="en-US" sz="2400" dirty="0" smtClean="0"/>
              <a:t>）教授在演講中提到，有人問他：「美國的學校要如何培養學生創造力（</a:t>
            </a:r>
            <a:r>
              <a:rPr lang="en-US" altLang="zh-TW" sz="2400" dirty="0" smtClean="0"/>
              <a:t>creativity</a:t>
            </a:r>
            <a:r>
              <a:rPr lang="zh-TW" altLang="en-US" sz="2400" dirty="0" smtClean="0"/>
              <a:t>）？」迦納教授說，美國學校的問題不在創造力；東亞（</a:t>
            </a:r>
            <a:r>
              <a:rPr lang="en-US" altLang="zh-TW" sz="2400" dirty="0" smtClean="0"/>
              <a:t>East Asia</a:t>
            </a:r>
            <a:r>
              <a:rPr lang="zh-TW" altLang="en-US" sz="2400" dirty="0" smtClean="0"/>
              <a:t>）學校強調標準答案（</a:t>
            </a:r>
            <a:r>
              <a:rPr lang="en-US" altLang="zh-TW" sz="2400" dirty="0" smtClean="0"/>
              <a:t>error free</a:t>
            </a:r>
            <a:r>
              <a:rPr lang="zh-TW" altLang="en-US" sz="2400" dirty="0" smtClean="0"/>
              <a:t>）的學習，才需要培養學生創造力。</a:t>
            </a:r>
            <a:endParaRPr lang="zh-TW" altLang="en-US" dirty="0"/>
          </a:p>
        </p:txBody>
      </p:sp>
      <p:sp>
        <p:nvSpPr>
          <p:cNvPr id="4" name="矩形 3"/>
          <p:cNvSpPr/>
          <p:nvPr/>
        </p:nvSpPr>
        <p:spPr>
          <a:xfrm>
            <a:off x="1214414" y="5357826"/>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2400" b="1" dirty="0" smtClean="0"/>
              <a:t>短文分享</a:t>
            </a:r>
            <a:r>
              <a:rPr lang="en-US" altLang="zh-TW" sz="2400" b="1" dirty="0" smtClean="0"/>
              <a:t/>
            </a:r>
            <a:br>
              <a:rPr lang="en-US" altLang="zh-TW" sz="2400" b="1" dirty="0" smtClean="0"/>
            </a:br>
            <a:r>
              <a:rPr lang="zh-TW" altLang="en-US" b="1" dirty="0" smtClean="0"/>
              <a:t>柯華葳：人，才是未來</a:t>
            </a:r>
            <a:endParaRPr lang="zh-TW" altLang="en-US" dirty="0"/>
          </a:p>
        </p:txBody>
      </p:sp>
      <p:sp>
        <p:nvSpPr>
          <p:cNvPr id="3" name="內容版面配置區 2"/>
          <p:cNvSpPr>
            <a:spLocks noGrp="1"/>
          </p:cNvSpPr>
          <p:nvPr>
            <p:ph idx="1"/>
          </p:nvPr>
        </p:nvSpPr>
        <p:spPr>
          <a:xfrm>
            <a:off x="683568" y="1988840"/>
            <a:ext cx="7696200" cy="3657600"/>
          </a:xfrm>
        </p:spPr>
        <p:txBody>
          <a:bodyPr/>
          <a:lstStyle/>
          <a:p>
            <a:r>
              <a:rPr lang="zh-TW" altLang="en-US" sz="2400" dirty="0" smtClean="0"/>
              <a:t>國際趨勢或是國際評比，如試題和成績只是一個引爆點，提供我們不同的角度去觀察教育。如同日本有元教授和美國迦納教授所說，教育重點或改革要針對各個社會的需求。對於「未來人才」，我們是需要一套論述和描述。有了培育人才的目標，課程規劃與改革就有依據。「考試領導教學」聽起來雖像洪水猛獸，至少不會成為不反省和不改變的藉口。</a:t>
            </a:r>
            <a:endParaRPr lang="en-US" altLang="zh-TW" sz="2400" dirty="0" smtClean="0"/>
          </a:p>
          <a:p>
            <a:pPr algn="r"/>
            <a:r>
              <a:rPr lang="zh-TW" altLang="en-US" sz="2400" dirty="0" smtClean="0"/>
              <a:t>（作者為中央大學學習與教學研究所教授）</a:t>
            </a:r>
            <a:endParaRPr lang="zh-TW" altLang="en-US" dirty="0"/>
          </a:p>
        </p:txBody>
      </p:sp>
      <p:sp>
        <p:nvSpPr>
          <p:cNvPr id="4" name="矩形 3"/>
          <p:cNvSpPr/>
          <p:nvPr/>
        </p:nvSpPr>
        <p:spPr>
          <a:xfrm>
            <a:off x="1000100" y="5643578"/>
            <a:ext cx="7286676" cy="923330"/>
          </a:xfrm>
          <a:prstGeom prst="rect">
            <a:avLst/>
          </a:prstGeom>
        </p:spPr>
        <p:txBody>
          <a:bodyPr wrap="square">
            <a:spAutoFit/>
          </a:bodyPr>
          <a:lstStyle/>
          <a:p>
            <a:r>
              <a:rPr lang="en-US" altLang="zh-TW" dirty="0" smtClean="0"/>
              <a:t>2012-01</a:t>
            </a:r>
          </a:p>
          <a:p>
            <a:r>
              <a:rPr lang="zh-TW" altLang="en-US" dirty="0" smtClean="0"/>
              <a:t> </a:t>
            </a:r>
            <a:r>
              <a:rPr lang="zh-TW" altLang="en-US" u="sng" dirty="0" smtClean="0">
                <a:hlinkClick r:id="rId3"/>
              </a:rPr>
              <a:t>親子天下雜誌</a:t>
            </a:r>
            <a:r>
              <a:rPr lang="en-US" altLang="zh-TW" dirty="0" smtClean="0">
                <a:hlinkClick r:id="rId3"/>
              </a:rPr>
              <a:t>31</a:t>
            </a:r>
            <a:r>
              <a:rPr lang="zh-TW" altLang="en-US" dirty="0" smtClean="0">
                <a:hlinkClick r:id="rId3"/>
              </a:rPr>
              <a:t>期</a:t>
            </a:r>
            <a:endParaRPr lang="zh-TW" altLang="en-US" dirty="0" smtClean="0"/>
          </a:p>
          <a:p>
            <a:r>
              <a:rPr lang="en-US" dirty="0" smtClean="0">
                <a:hlinkClick r:id="rId4"/>
              </a:rPr>
              <a:t>http://www.parenting.com.tw/article/article.action?id=5029192</a:t>
            </a:r>
            <a:endParaRPr lang="zh-TW" alt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0334666">
            <a:off x="2259887" y="3339969"/>
            <a:ext cx="5140640" cy="1645026"/>
          </a:xfrm>
          <a:prstGeom prst="rect">
            <a:avLst/>
          </a:prstGeom>
          <a:noFill/>
        </p:spPr>
        <p:txBody>
          <a:bodyPr wrap="none">
            <a:prstTxWarp prst="textChevronInverted">
              <a:avLst/>
            </a:prstTxWarp>
            <a:spAutoFit/>
            <a:scene3d>
              <a:camera prst="isometricLeftDown"/>
              <a:lightRig rig="threePt" dir="t"/>
            </a:scene3d>
          </a:bodyPr>
          <a:lstStyle/>
          <a:p>
            <a:pPr algn="ctr">
              <a:defRPr/>
            </a:pPr>
            <a:r>
              <a:rPr lang="zh-TW"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ea typeface="新細明體" charset="-120"/>
              </a:rPr>
              <a:t>敬請不吝指教</a:t>
            </a:r>
            <a:r>
              <a:rPr lang="en-US" altLang="zh-TW"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ea typeface="新細明體" charset="-120"/>
              </a:rPr>
              <a:t>…</a:t>
            </a:r>
            <a:endParaRPr lang="zh-TW"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ea typeface="新細明體" charset="-120"/>
            </a:endParaRPr>
          </a:p>
        </p:txBody>
      </p:sp>
      <p:sp>
        <p:nvSpPr>
          <p:cNvPr id="5" name="矩形 4"/>
          <p:cNvSpPr/>
          <p:nvPr/>
        </p:nvSpPr>
        <p:spPr>
          <a:xfrm>
            <a:off x="2339752" y="1268760"/>
            <a:ext cx="4680520" cy="936104"/>
          </a:xfrm>
          <a:prstGeom prst="rect">
            <a:avLst/>
          </a:prstGeom>
          <a:noFill/>
        </p:spPr>
        <p:txBody>
          <a:bodyPr spcFirstLastPara="1" wrap="none">
            <a:prstTxWarp prst="textArch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TW"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新細明體" charset="-120"/>
              </a:rPr>
              <a:t>感謝您的聆聽</a:t>
            </a:r>
            <a:r>
              <a:rPr lang="en-US" altLang="zh-TW"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新細明體" charset="-120"/>
              </a:rPr>
              <a:t>!</a:t>
            </a:r>
            <a:endParaRPr lang="zh-TW"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新細明體"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pic>
        <p:nvPicPr>
          <p:cNvPr id="34" name="圖片 33" descr="M_map.tif"/>
          <p:cNvPicPr>
            <a:picLocks noChangeAspect="1"/>
          </p:cNvPicPr>
          <p:nvPr/>
        </p:nvPicPr>
        <p:blipFill>
          <a:blip r:embed="rId4" cstate="print"/>
          <a:srcRect/>
          <a:stretch>
            <a:fillRect/>
          </a:stretch>
        </p:blipFill>
        <p:spPr bwMode="auto">
          <a:xfrm>
            <a:off x="1476375" y="1412875"/>
            <a:ext cx="6067425" cy="4106863"/>
          </a:xfrm>
          <a:prstGeom prst="rect">
            <a:avLst/>
          </a:prstGeom>
          <a:noFill/>
          <a:ln w="9525">
            <a:noFill/>
            <a:miter lim="800000"/>
            <a:headEnd/>
            <a:tailEnd/>
          </a:ln>
        </p:spPr>
      </p:pic>
      <p:sp>
        <p:nvSpPr>
          <p:cNvPr id="2" name="標題 1"/>
          <p:cNvSpPr>
            <a:spLocks noGrp="1"/>
          </p:cNvSpPr>
          <p:nvPr>
            <p:ph type="title"/>
          </p:nvPr>
        </p:nvSpPr>
        <p:spPr>
          <a:xfrm>
            <a:off x="468313" y="333375"/>
            <a:ext cx="6840537" cy="796925"/>
          </a:xfrm>
        </p:spPr>
        <p:txBody>
          <a:bodyPr rtlCol="0"/>
          <a:lstStyle/>
          <a:p>
            <a:pPr eaLnBrk="1" fontAlgn="auto" hangingPunct="1">
              <a:spcAft>
                <a:spcPts val="0"/>
              </a:spcAft>
              <a:defRPr/>
            </a:pPr>
            <a:r>
              <a:rPr lang="zh-TW" altLang="en-US" dirty="0" smtClean="0">
                <a:effectLst>
                  <a:outerShdw blurRad="38100" dist="38100" dir="2700000" algn="tl">
                    <a:srgbClr val="C0C0C0"/>
                  </a:outerShdw>
                </a:effectLst>
              </a:rPr>
              <a:t>數學素養評量</a:t>
            </a:r>
          </a:p>
        </p:txBody>
      </p:sp>
      <p:sp>
        <p:nvSpPr>
          <p:cNvPr id="23555" name="內容版面配置區 2"/>
          <p:cNvSpPr>
            <a:spLocks noGrp="1"/>
          </p:cNvSpPr>
          <p:nvPr>
            <p:ph sz="quarter" idx="1"/>
          </p:nvPr>
        </p:nvSpPr>
        <p:spPr>
          <a:xfrm>
            <a:off x="395288" y="1268413"/>
            <a:ext cx="8229600" cy="1439862"/>
          </a:xfrm>
        </p:spPr>
        <p:txBody>
          <a:bodyPr rtlCol="0">
            <a:normAutofit fontScale="77500" lnSpcReduction="20000"/>
          </a:bodyPr>
          <a:lstStyle/>
          <a:p>
            <a:pPr marL="914400" lvl="1" indent="-514350" eaLnBrk="1" fontAlgn="auto" hangingPunct="1">
              <a:spcBef>
                <a:spcPts val="1200"/>
              </a:spcBef>
              <a:spcAft>
                <a:spcPts val="0"/>
              </a:spcAft>
              <a:buFont typeface="Wingdings" pitchFamily="2" charset="2"/>
              <a:buChar char="Ø"/>
              <a:defRPr/>
            </a:pPr>
            <a:r>
              <a:rPr lang="zh-TW" altLang="zh-TW" sz="3200" dirty="0" smtClean="0">
                <a:latin typeface="微軟正黑體" pitchFamily="34" charset="-120"/>
                <a:ea typeface="微軟正黑體" pitchFamily="34" charset="-120"/>
              </a:rPr>
              <a:t>在</a:t>
            </a:r>
            <a:r>
              <a:rPr lang="zh-TW" altLang="zh-TW" sz="3200" b="1" dirty="0">
                <a:latin typeface="微軟正黑體" pitchFamily="34" charset="-120"/>
                <a:ea typeface="微軟正黑體" pitchFamily="34" charset="-120"/>
              </a:rPr>
              <a:t>不同情境脈絡</a:t>
            </a:r>
            <a:r>
              <a:rPr lang="zh-TW" altLang="zh-TW" sz="3200" dirty="0">
                <a:latin typeface="微軟正黑體" pitchFamily="34" charset="-120"/>
                <a:ea typeface="微軟正黑體" pitchFamily="34" charset="-120"/>
              </a:rPr>
              <a:t>中</a:t>
            </a:r>
            <a:r>
              <a:rPr lang="zh-TW" altLang="zh-TW" sz="3200" dirty="0" smtClean="0">
                <a:latin typeface="微軟正黑體" pitchFamily="34" charset="-120"/>
                <a:ea typeface="微軟正黑體" pitchFamily="34" charset="-120"/>
              </a:rPr>
              <a:t>，</a:t>
            </a:r>
            <a:r>
              <a:rPr lang="zh-TW" altLang="zh-TW" sz="3200" b="1" dirty="0" smtClean="0">
                <a:latin typeface="微軟正黑體" pitchFamily="34" charset="-120"/>
                <a:ea typeface="微軟正黑體" pitchFamily="34" charset="-120"/>
              </a:rPr>
              <a:t>辨識</a:t>
            </a:r>
            <a:r>
              <a:rPr lang="zh-TW" altLang="zh-TW" sz="3200" b="1" dirty="0">
                <a:latin typeface="微軟正黑體" pitchFamily="34" charset="-120"/>
                <a:ea typeface="微軟正黑體" pitchFamily="34" charset="-120"/>
              </a:rPr>
              <a:t>、做</a:t>
            </a:r>
            <a:r>
              <a:rPr lang="zh-TW" altLang="zh-TW" sz="3200" dirty="0">
                <a:latin typeface="微軟正黑體" pitchFamily="34" charset="-120"/>
                <a:ea typeface="微軟正黑體" pitchFamily="34" charset="-120"/>
              </a:rPr>
              <a:t>及</a:t>
            </a:r>
            <a:r>
              <a:rPr lang="zh-TW" altLang="zh-TW" sz="3200" b="1" dirty="0">
                <a:latin typeface="微軟正黑體" pitchFamily="34" charset="-120"/>
                <a:ea typeface="微軟正黑體" pitchFamily="34" charset="-120"/>
              </a:rPr>
              <a:t>運用</a:t>
            </a:r>
            <a:r>
              <a:rPr lang="zh-TW" altLang="zh-TW" sz="3200" dirty="0">
                <a:latin typeface="微軟正黑體" pitchFamily="34" charset="-120"/>
                <a:ea typeface="微軟正黑體" pitchFamily="34" charset="-120"/>
              </a:rPr>
              <a:t>數學的能力</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pPr marL="914400" lvl="1" indent="-514350" eaLnBrk="1" fontAlgn="auto" hangingPunct="1">
              <a:spcBef>
                <a:spcPts val="1200"/>
              </a:spcBef>
              <a:spcAft>
                <a:spcPts val="0"/>
              </a:spcAft>
              <a:buFont typeface="Wingdings" pitchFamily="2" charset="2"/>
              <a:buChar char="Ø"/>
              <a:defRPr/>
            </a:pPr>
            <a:r>
              <a:rPr lang="zh-TW" altLang="zh-TW" sz="3200" dirty="0">
                <a:latin typeface="微軟正黑體" pitchFamily="34" charset="-120"/>
                <a:ea typeface="微軟正黑體" pitchFamily="34" charset="-120"/>
              </a:rPr>
              <a:t>藉由</a:t>
            </a:r>
            <a:r>
              <a:rPr lang="zh-TW" altLang="zh-TW" sz="3200" b="1" dirty="0">
                <a:latin typeface="微軟正黑體" pitchFamily="34" charset="-120"/>
                <a:ea typeface="微軟正黑體" pitchFamily="34" charset="-120"/>
              </a:rPr>
              <a:t>描述</a:t>
            </a:r>
            <a:r>
              <a:rPr lang="zh-TW" altLang="zh-TW" sz="3200" dirty="0">
                <a:latin typeface="微軟正黑體" pitchFamily="34" charset="-120"/>
                <a:ea typeface="微軟正黑體" pitchFamily="34" charset="-120"/>
              </a:rPr>
              <a:t>、</a:t>
            </a:r>
            <a:r>
              <a:rPr lang="zh-TW" altLang="zh-TW" sz="3200" b="1" dirty="0">
                <a:latin typeface="微軟正黑體" pitchFamily="34" charset="-120"/>
                <a:ea typeface="微軟正黑體" pitchFamily="34" charset="-120"/>
              </a:rPr>
              <a:t>建模</a:t>
            </a:r>
            <a:r>
              <a:rPr lang="zh-TW" altLang="zh-TW" sz="3200" dirty="0">
                <a:latin typeface="微軟正黑體" pitchFamily="34" charset="-120"/>
                <a:ea typeface="微軟正黑體" pitchFamily="34" charset="-120"/>
              </a:rPr>
              <a:t>、</a:t>
            </a:r>
            <a:r>
              <a:rPr lang="zh-TW" altLang="zh-TW" sz="3200" b="1" dirty="0">
                <a:latin typeface="微軟正黑體" pitchFamily="34" charset="-120"/>
                <a:ea typeface="微軟正黑體" pitchFamily="34" charset="-120"/>
              </a:rPr>
              <a:t>解釋</a:t>
            </a:r>
            <a:r>
              <a:rPr lang="zh-TW" altLang="zh-TW" sz="3200" dirty="0">
                <a:latin typeface="微軟正黑體" pitchFamily="34" charset="-120"/>
                <a:ea typeface="微軟正黑體" pitchFamily="34" charset="-120"/>
              </a:rPr>
              <a:t>與</a:t>
            </a:r>
            <a:r>
              <a:rPr lang="zh-TW" altLang="zh-TW" sz="3200" b="1" dirty="0">
                <a:latin typeface="微軟正黑體" pitchFamily="34" charset="-120"/>
                <a:ea typeface="微軟正黑體" pitchFamily="34" charset="-120"/>
              </a:rPr>
              <a:t>預測</a:t>
            </a:r>
            <a:r>
              <a:rPr lang="zh-TW" altLang="zh-TW" sz="3200" dirty="0">
                <a:latin typeface="微軟正黑體" pitchFamily="34" charset="-120"/>
                <a:ea typeface="微軟正黑體" pitchFamily="34" charset="-120"/>
              </a:rPr>
              <a:t>不同現象，來瞭解數學在世界上所</a:t>
            </a:r>
            <a:r>
              <a:rPr lang="zh-TW" altLang="zh-TW" sz="3200" dirty="0" smtClean="0">
                <a:latin typeface="微軟正黑體" pitchFamily="34" charset="-120"/>
                <a:ea typeface="微軟正黑體" pitchFamily="34" charset="-120"/>
              </a:rPr>
              <a:t>扮演角色</a:t>
            </a:r>
            <a:r>
              <a:rPr lang="zh-TW" altLang="en-US" sz="3200" dirty="0" smtClean="0">
                <a:latin typeface="微軟正黑體" pitchFamily="34" charset="-120"/>
                <a:ea typeface="微軟正黑體" pitchFamily="34" charset="-120"/>
              </a:rPr>
              <a:t>的</a:t>
            </a:r>
            <a:r>
              <a:rPr lang="zh-TW" altLang="zh-TW" sz="3200" dirty="0" smtClean="0">
                <a:latin typeface="微軟正黑體" pitchFamily="34" charset="-120"/>
                <a:ea typeface="微軟正黑體" pitchFamily="34" charset="-120"/>
              </a:rPr>
              <a:t>能力</a:t>
            </a:r>
            <a:r>
              <a:rPr lang="zh-TW" altLang="en-US" sz="3200" dirty="0">
                <a:latin typeface="微軟正黑體" pitchFamily="34" charset="-120"/>
                <a:ea typeface="微軟正黑體" pitchFamily="34" charset="-120"/>
              </a:rPr>
              <a:t>。</a:t>
            </a:r>
          </a:p>
          <a:p>
            <a:pPr marL="673100" lvl="1" eaLnBrk="1" fontAlgn="auto" hangingPunct="1">
              <a:spcAft>
                <a:spcPts val="0"/>
              </a:spcAft>
              <a:buFont typeface="Arial" pitchFamily="34" charset="0"/>
              <a:buChar char="–"/>
              <a:defRPr/>
            </a:pPr>
            <a:endParaRPr lang="en-US" altLang="zh-TW" sz="3200" dirty="0" smtClean="0">
              <a:latin typeface="微軟正黑體" pitchFamily="34" charset="-120"/>
              <a:ea typeface="微軟正黑體" pitchFamily="34" charset="-120"/>
            </a:endParaRPr>
          </a:p>
        </p:txBody>
      </p:sp>
      <p:sp>
        <p:nvSpPr>
          <p:cNvPr id="26628"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F6D54660-C6AC-4F5A-A8C8-61E7FEFB7FDD}" type="slidenum">
              <a:rPr lang="en-US" altLang="zh-TW" smtClean="0">
                <a:latin typeface="Arial" pitchFamily="34" charset="0"/>
              </a:rPr>
              <a:pPr/>
              <a:t>11</a:t>
            </a:fld>
            <a:endParaRPr lang="en-US" altLang="zh-TW" smtClean="0">
              <a:latin typeface="Arial" pitchFamily="34" charset="0"/>
            </a:endParaRPr>
          </a:p>
        </p:txBody>
      </p:sp>
      <p:sp>
        <p:nvSpPr>
          <p:cNvPr id="47" name="矩形圖說文字 46"/>
          <p:cNvSpPr/>
          <p:nvPr/>
        </p:nvSpPr>
        <p:spPr>
          <a:xfrm>
            <a:off x="214313" y="2492374"/>
            <a:ext cx="1928812" cy="1872729"/>
          </a:xfrm>
          <a:prstGeom prst="wedgeRectCallout">
            <a:avLst>
              <a:gd name="adj1" fmla="val 74137"/>
              <a:gd name="adj2" fmla="val -15983"/>
            </a:avLst>
          </a:prstGeom>
          <a:gradFill>
            <a:gsLst>
              <a:gs pos="0">
                <a:srgbClr val="FFEFD1"/>
              </a:gs>
              <a:gs pos="64999">
                <a:srgbClr val="F0EBD5"/>
              </a:gs>
              <a:gs pos="100000">
                <a:srgbClr val="D1C39F"/>
              </a:gs>
            </a:gsLst>
            <a:lin ang="950000" scaled="0"/>
          </a:gradFill>
          <a:ln/>
        </p:spPr>
        <p:style>
          <a:lnRef idx="1">
            <a:schemeClr val="accent6"/>
          </a:lnRef>
          <a:fillRef idx="3">
            <a:schemeClr val="accent6"/>
          </a:fillRef>
          <a:effectRef idx="2">
            <a:schemeClr val="accent6"/>
          </a:effectRef>
          <a:fontRef idx="minor">
            <a:schemeClr val="lt1"/>
          </a:fontRef>
        </p:style>
        <p:txBody>
          <a:bodyPr anchor="ctr"/>
          <a:lstStyle/>
          <a:p>
            <a:pPr algn="ctr">
              <a:lnSpc>
                <a:spcPct val="150000"/>
              </a:lnSpc>
              <a:defRPr/>
            </a:pPr>
            <a:r>
              <a:rPr lang="zh-TW" altLang="en-US" sz="1600" b="1" dirty="0">
                <a:solidFill>
                  <a:srgbClr val="0000FF"/>
                </a:solidFill>
                <a:latin typeface="微軟正黑體" pitchFamily="34" charset="-120"/>
                <a:ea typeface="微軟正黑體" pitchFamily="34" charset="-120"/>
              </a:rPr>
              <a:t>情境脈絡</a:t>
            </a:r>
            <a:endParaRPr lang="en-US" altLang="zh-TW" sz="1600" b="1" dirty="0">
              <a:solidFill>
                <a:srgbClr val="0000FF"/>
              </a:solidFill>
              <a:latin typeface="微軟正黑體" pitchFamily="34" charset="-120"/>
              <a:ea typeface="微軟正黑體" pitchFamily="34" charset="-120"/>
            </a:endParaRPr>
          </a:p>
          <a:p>
            <a:pPr algn="ctr">
              <a:lnSpc>
                <a:spcPct val="150000"/>
              </a:lnSpc>
              <a:defRPr/>
            </a:pPr>
            <a:r>
              <a:rPr lang="zh-TW" altLang="en-US" sz="1600" b="1" dirty="0">
                <a:solidFill>
                  <a:srgbClr val="0000FF"/>
                </a:solidFill>
                <a:latin typeface="微軟正黑體" pitchFamily="34" charset="-120"/>
                <a:ea typeface="微軟正黑體" pitchFamily="34" charset="-120"/>
              </a:rPr>
              <a:t>個人</a:t>
            </a:r>
            <a:r>
              <a:rPr lang="zh-TW" altLang="en-US" sz="1600" b="1" dirty="0">
                <a:solidFill>
                  <a:schemeClr val="tx1">
                    <a:lumMod val="85000"/>
                    <a:lumOff val="15000"/>
                  </a:schemeClr>
                </a:solidFill>
                <a:latin typeface="微軟正黑體" pitchFamily="34" charset="-120"/>
                <a:ea typeface="微軟正黑體" pitchFamily="34" charset="-120"/>
              </a:rPr>
              <a:t>：購物、飲食</a:t>
            </a:r>
            <a:endParaRPr lang="en-US" altLang="zh-TW" sz="1600" b="1" dirty="0">
              <a:solidFill>
                <a:schemeClr val="tx1">
                  <a:lumMod val="85000"/>
                  <a:lumOff val="15000"/>
                </a:schemeClr>
              </a:solidFill>
              <a:latin typeface="微軟正黑體" pitchFamily="34" charset="-120"/>
              <a:ea typeface="微軟正黑體" pitchFamily="34" charset="-120"/>
            </a:endParaRPr>
          </a:p>
          <a:p>
            <a:pPr algn="ctr">
              <a:lnSpc>
                <a:spcPct val="150000"/>
              </a:lnSpc>
              <a:defRPr/>
            </a:pPr>
            <a:r>
              <a:rPr lang="zh-TW" altLang="en-US" sz="1600" b="1" dirty="0">
                <a:solidFill>
                  <a:srgbClr val="0000FF"/>
                </a:solidFill>
                <a:latin typeface="微軟正黑體" pitchFamily="34" charset="-120"/>
                <a:ea typeface="微軟正黑體" pitchFamily="34" charset="-120"/>
              </a:rPr>
              <a:t>職業</a:t>
            </a:r>
            <a:r>
              <a:rPr lang="zh-TW" altLang="en-US" sz="1600" b="1" dirty="0">
                <a:solidFill>
                  <a:schemeClr val="tx1">
                    <a:lumMod val="85000"/>
                    <a:lumOff val="15000"/>
                  </a:schemeClr>
                </a:solidFill>
                <a:latin typeface="微軟正黑體" pitchFamily="34" charset="-120"/>
                <a:ea typeface="微軟正黑體" pitchFamily="34" charset="-120"/>
              </a:rPr>
              <a:t>：試算表使用</a:t>
            </a:r>
            <a:endParaRPr lang="en-US" altLang="zh-TW" sz="1600" b="1" dirty="0">
              <a:solidFill>
                <a:schemeClr val="tx1">
                  <a:lumMod val="85000"/>
                  <a:lumOff val="15000"/>
                </a:schemeClr>
              </a:solidFill>
              <a:latin typeface="微軟正黑體" pitchFamily="34" charset="-120"/>
              <a:ea typeface="微軟正黑體" pitchFamily="34" charset="-120"/>
            </a:endParaRPr>
          </a:p>
          <a:p>
            <a:pPr algn="ctr">
              <a:lnSpc>
                <a:spcPct val="150000"/>
              </a:lnSpc>
              <a:defRPr/>
            </a:pPr>
            <a:r>
              <a:rPr lang="zh-TW" altLang="en-US" sz="1600" b="1" dirty="0">
                <a:solidFill>
                  <a:srgbClr val="0000FF"/>
                </a:solidFill>
                <a:latin typeface="微軟正黑體" pitchFamily="34" charset="-120"/>
                <a:ea typeface="微軟正黑體" pitchFamily="34" charset="-120"/>
              </a:rPr>
              <a:t>社會</a:t>
            </a:r>
            <a:r>
              <a:rPr lang="zh-TW" altLang="en-US" sz="1600" b="1" dirty="0">
                <a:solidFill>
                  <a:schemeClr val="tx1">
                    <a:lumMod val="85000"/>
                    <a:lumOff val="15000"/>
                  </a:schemeClr>
                </a:solidFill>
                <a:latin typeface="微軟正黑體" pitchFamily="34" charset="-120"/>
                <a:ea typeface="微軟正黑體" pitchFamily="34" charset="-120"/>
              </a:rPr>
              <a:t>：選舉、經濟</a:t>
            </a:r>
            <a:endParaRPr lang="en-US" altLang="zh-TW" sz="1600" b="1" dirty="0">
              <a:solidFill>
                <a:schemeClr val="tx1">
                  <a:lumMod val="85000"/>
                  <a:lumOff val="15000"/>
                </a:schemeClr>
              </a:solidFill>
              <a:latin typeface="微軟正黑體" pitchFamily="34" charset="-120"/>
              <a:ea typeface="微軟正黑體" pitchFamily="34" charset="-120"/>
            </a:endParaRPr>
          </a:p>
          <a:p>
            <a:pPr algn="ctr">
              <a:lnSpc>
                <a:spcPct val="150000"/>
              </a:lnSpc>
              <a:defRPr/>
            </a:pPr>
            <a:r>
              <a:rPr lang="zh-TW" altLang="en-US" sz="1600" b="1" dirty="0">
                <a:solidFill>
                  <a:srgbClr val="0000FF"/>
                </a:solidFill>
                <a:latin typeface="微軟正黑體" pitchFamily="34" charset="-120"/>
                <a:ea typeface="微軟正黑體" pitchFamily="34" charset="-120"/>
              </a:rPr>
              <a:t>科學</a:t>
            </a:r>
            <a:r>
              <a:rPr lang="zh-TW" altLang="en-US" sz="1600" b="1" dirty="0">
                <a:solidFill>
                  <a:schemeClr val="tx1">
                    <a:lumMod val="85000"/>
                    <a:lumOff val="15000"/>
                  </a:schemeClr>
                </a:solidFill>
                <a:latin typeface="微軟正黑體" pitchFamily="34" charset="-120"/>
                <a:ea typeface="微軟正黑體" pitchFamily="34" charset="-120"/>
              </a:rPr>
              <a:t>：醫學、天氣</a:t>
            </a:r>
          </a:p>
        </p:txBody>
      </p:sp>
      <p:sp>
        <p:nvSpPr>
          <p:cNvPr id="7" name="橢圓 6"/>
          <p:cNvSpPr/>
          <p:nvPr/>
        </p:nvSpPr>
        <p:spPr bwMode="auto">
          <a:xfrm>
            <a:off x="4140200" y="2420938"/>
            <a:ext cx="792163"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bwMode="auto">
          <a:xfrm>
            <a:off x="5578475" y="3573463"/>
            <a:ext cx="865188"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bwMode="auto">
          <a:xfrm>
            <a:off x="4067175" y="4797425"/>
            <a:ext cx="863600"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bwMode="auto">
          <a:xfrm>
            <a:off x="2700338" y="3573463"/>
            <a:ext cx="792162"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圖說文字 10"/>
          <p:cNvSpPr/>
          <p:nvPr/>
        </p:nvSpPr>
        <p:spPr>
          <a:xfrm>
            <a:off x="7092950" y="1268413"/>
            <a:ext cx="1855788" cy="3312715"/>
          </a:xfrm>
          <a:prstGeom prst="wedgeRectCallout">
            <a:avLst>
              <a:gd name="adj1" fmla="val -84982"/>
              <a:gd name="adj2" fmla="val 6305"/>
            </a:avLst>
          </a:prstGeom>
          <a:gradFill>
            <a:gsLst>
              <a:gs pos="0">
                <a:srgbClr val="FFEFD1"/>
              </a:gs>
              <a:gs pos="64999">
                <a:srgbClr val="F0EBD5"/>
              </a:gs>
              <a:gs pos="100000">
                <a:srgbClr val="D1C39F"/>
              </a:gs>
            </a:gsLst>
            <a:lin ang="950000" scaled="0"/>
          </a:gradFill>
          <a:ln/>
        </p:spPr>
        <p:style>
          <a:lnRef idx="1">
            <a:schemeClr val="accent6"/>
          </a:lnRef>
          <a:fillRef idx="3">
            <a:schemeClr val="accent6"/>
          </a:fillRef>
          <a:effectRef idx="2">
            <a:schemeClr val="accent6"/>
          </a:effectRef>
          <a:fontRef idx="minor">
            <a:schemeClr val="lt1"/>
          </a:fontRef>
        </p:style>
        <p:txBody>
          <a:bodyPr anchor="ctr"/>
          <a:lstStyle/>
          <a:p>
            <a:pPr algn="ctr">
              <a:lnSpc>
                <a:spcPct val="150000"/>
              </a:lnSpc>
              <a:defRPr/>
            </a:pPr>
            <a:r>
              <a:rPr lang="zh-TW" altLang="en-US" sz="1600" b="1" dirty="0">
                <a:solidFill>
                  <a:srgbClr val="0000FF"/>
                </a:solidFill>
                <a:latin typeface="微軟正黑體" pitchFamily="34" charset="-120"/>
                <a:ea typeface="微軟正黑體" pitchFamily="34" charset="-120"/>
              </a:rPr>
              <a:t>內容領域</a:t>
            </a:r>
            <a:endParaRPr lang="en-US" altLang="zh-TW" sz="1600" b="1" dirty="0">
              <a:solidFill>
                <a:srgbClr val="0000FF"/>
              </a:solidFill>
              <a:latin typeface="微軟正黑體" pitchFamily="34" charset="-120"/>
              <a:ea typeface="微軟正黑體" pitchFamily="34" charset="-120"/>
            </a:endParaRPr>
          </a:p>
          <a:p>
            <a:pPr>
              <a:lnSpc>
                <a:spcPct val="150000"/>
              </a:lnSpc>
              <a:defRPr/>
            </a:pPr>
            <a:r>
              <a:rPr lang="zh-TW" altLang="en-US" sz="1600" b="1" dirty="0">
                <a:solidFill>
                  <a:srgbClr val="0000FF"/>
                </a:solidFill>
                <a:latin typeface="微軟正黑體" pitchFamily="34" charset="-120"/>
                <a:ea typeface="微軟正黑體" pitchFamily="34" charset="-120"/>
              </a:rPr>
              <a:t>改變與關係</a:t>
            </a:r>
            <a:r>
              <a:rPr lang="zh-TW" altLang="en-US" sz="1600" b="1" dirty="0">
                <a:solidFill>
                  <a:schemeClr val="tx1">
                    <a:lumMod val="85000"/>
                    <a:lumOff val="15000"/>
                  </a:schemeClr>
                </a:solidFill>
                <a:latin typeface="微軟正黑體" pitchFamily="34" charset="-120"/>
                <a:ea typeface="微軟正黑體" pitchFamily="34" charset="-120"/>
              </a:rPr>
              <a:t>：函數、代數、方程式</a:t>
            </a:r>
            <a:endParaRPr lang="en-US" altLang="zh-TW" sz="1600" b="1" dirty="0">
              <a:solidFill>
                <a:schemeClr val="tx1">
                  <a:lumMod val="85000"/>
                  <a:lumOff val="15000"/>
                </a:schemeClr>
              </a:solidFill>
              <a:latin typeface="微軟正黑體" pitchFamily="34" charset="-120"/>
              <a:ea typeface="微軟正黑體" pitchFamily="34" charset="-120"/>
            </a:endParaRPr>
          </a:p>
          <a:p>
            <a:pPr>
              <a:lnSpc>
                <a:spcPct val="150000"/>
              </a:lnSpc>
              <a:defRPr/>
            </a:pPr>
            <a:r>
              <a:rPr lang="zh-TW" altLang="en-US" sz="1600" b="1" dirty="0">
                <a:solidFill>
                  <a:srgbClr val="0000FF"/>
                </a:solidFill>
                <a:latin typeface="微軟正黑體" pitchFamily="34" charset="-120"/>
                <a:ea typeface="微軟正黑體" pitchFamily="34" charset="-120"/>
              </a:rPr>
              <a:t>空間與形狀</a:t>
            </a:r>
            <a:r>
              <a:rPr lang="zh-TW" altLang="en-US" sz="1600" b="1" dirty="0">
                <a:solidFill>
                  <a:schemeClr val="tx1">
                    <a:lumMod val="85000"/>
                    <a:lumOff val="15000"/>
                  </a:schemeClr>
                </a:solidFill>
                <a:latin typeface="微軟正黑體" pitchFamily="34" charset="-120"/>
                <a:ea typeface="微軟正黑體" pitchFamily="34" charset="-120"/>
              </a:rPr>
              <a:t>：座標系統、幾何測量</a:t>
            </a:r>
            <a:endParaRPr lang="en-US" altLang="zh-TW" sz="1600" b="1" dirty="0">
              <a:solidFill>
                <a:schemeClr val="tx1">
                  <a:lumMod val="85000"/>
                  <a:lumOff val="15000"/>
                </a:schemeClr>
              </a:solidFill>
              <a:latin typeface="微軟正黑體" pitchFamily="34" charset="-120"/>
              <a:ea typeface="微軟正黑體" pitchFamily="34" charset="-120"/>
            </a:endParaRPr>
          </a:p>
          <a:p>
            <a:pPr>
              <a:lnSpc>
                <a:spcPct val="150000"/>
              </a:lnSpc>
              <a:defRPr/>
            </a:pPr>
            <a:r>
              <a:rPr lang="zh-TW" altLang="en-US" sz="1600" b="1" dirty="0">
                <a:solidFill>
                  <a:srgbClr val="0000FF"/>
                </a:solidFill>
                <a:latin typeface="微軟正黑體" pitchFamily="34" charset="-120"/>
                <a:ea typeface="微軟正黑體" pitchFamily="34" charset="-120"/>
              </a:rPr>
              <a:t>數量</a:t>
            </a:r>
            <a:r>
              <a:rPr lang="zh-TW" altLang="en-US" sz="1600" b="1" dirty="0">
                <a:solidFill>
                  <a:schemeClr val="tx1">
                    <a:lumMod val="85000"/>
                    <a:lumOff val="15000"/>
                  </a:schemeClr>
                </a:solidFill>
                <a:latin typeface="微軟正黑體" pitchFamily="34" charset="-120"/>
                <a:ea typeface="微軟正黑體" pitchFamily="34" charset="-120"/>
              </a:rPr>
              <a:t>：數與單位、四則計算、百分比</a:t>
            </a:r>
            <a:endParaRPr lang="en-US" altLang="zh-TW" sz="1600" b="1" dirty="0">
              <a:solidFill>
                <a:schemeClr val="tx1">
                  <a:lumMod val="85000"/>
                  <a:lumOff val="15000"/>
                </a:schemeClr>
              </a:solidFill>
              <a:latin typeface="微軟正黑體" pitchFamily="34" charset="-120"/>
              <a:ea typeface="微軟正黑體" pitchFamily="34" charset="-120"/>
            </a:endParaRPr>
          </a:p>
          <a:p>
            <a:pPr>
              <a:lnSpc>
                <a:spcPct val="150000"/>
              </a:lnSpc>
              <a:defRPr/>
            </a:pPr>
            <a:r>
              <a:rPr lang="zh-TW" altLang="en-US" sz="1600" b="1" dirty="0">
                <a:solidFill>
                  <a:srgbClr val="0000FF"/>
                </a:solidFill>
                <a:latin typeface="微軟正黑體" pitchFamily="34" charset="-120"/>
                <a:ea typeface="微軟正黑體" pitchFamily="34" charset="-120"/>
              </a:rPr>
              <a:t>不確定性</a:t>
            </a:r>
            <a:r>
              <a:rPr lang="zh-TW" altLang="en-US" sz="1600" b="1" dirty="0">
                <a:solidFill>
                  <a:schemeClr val="tx1">
                    <a:lumMod val="85000"/>
                    <a:lumOff val="15000"/>
                  </a:schemeClr>
                </a:solidFill>
                <a:latin typeface="微軟正黑體" pitchFamily="34" charset="-120"/>
                <a:ea typeface="微軟正黑體" pitchFamily="34" charset="-120"/>
              </a:rPr>
              <a:t>：抽樣、機率、資料變異性</a:t>
            </a:r>
          </a:p>
        </p:txBody>
      </p:sp>
      <p:grpSp>
        <p:nvGrpSpPr>
          <p:cNvPr id="3" name="群組 12"/>
          <p:cNvGrpSpPr>
            <a:grpSpLocks/>
          </p:cNvGrpSpPr>
          <p:nvPr/>
        </p:nvGrpSpPr>
        <p:grpSpPr bwMode="auto">
          <a:xfrm>
            <a:off x="250825" y="5345113"/>
            <a:ext cx="8628063" cy="963612"/>
            <a:chOff x="323524" y="1902504"/>
            <a:chExt cx="8626662" cy="964760"/>
          </a:xfrm>
        </p:grpSpPr>
        <p:grpSp>
          <p:nvGrpSpPr>
            <p:cNvPr id="26645" name="群組 20"/>
            <p:cNvGrpSpPr>
              <a:grpSpLocks/>
            </p:cNvGrpSpPr>
            <p:nvPr/>
          </p:nvGrpSpPr>
          <p:grpSpPr bwMode="auto">
            <a:xfrm>
              <a:off x="323524" y="1916832"/>
              <a:ext cx="1080212" cy="806841"/>
              <a:chOff x="1949647" y="2636912"/>
              <a:chExt cx="629223" cy="536369"/>
            </a:xfrm>
          </p:grpSpPr>
          <p:sp>
            <p:nvSpPr>
              <p:cNvPr id="26664" name="AutoShape 5"/>
              <p:cNvSpPr>
                <a:spLocks noChangeArrowheads="1"/>
              </p:cNvSpPr>
              <p:nvPr/>
            </p:nvSpPr>
            <p:spPr bwMode="auto">
              <a:xfrm>
                <a:off x="1949647" y="2906787"/>
                <a:ext cx="629223" cy="266494"/>
              </a:xfrm>
              <a:prstGeom prst="roundRect">
                <a:avLst>
                  <a:gd name="adj" fmla="val 16667"/>
                </a:avLst>
              </a:prstGeom>
              <a:solidFill>
                <a:srgbClr val="95B3D7"/>
              </a:solidFill>
              <a:ln w="19050">
                <a:solidFill>
                  <a:srgbClr val="243F60"/>
                </a:solidFill>
                <a:round/>
                <a:headEnd/>
                <a:tailEnd/>
              </a:ln>
            </p:spPr>
            <p:txBody>
              <a:bodyPr anchor="ctr"/>
              <a:lstStyle/>
              <a:p>
                <a:pPr algn="ctr"/>
                <a:r>
                  <a:rPr lang="zh-TW" altLang="en-US">
                    <a:latin typeface="Calibri" pitchFamily="34" charset="0"/>
                  </a:rPr>
                  <a:t>溝通</a:t>
                </a:r>
                <a:endParaRPr lang="zh-TW" altLang="en-US"/>
              </a:p>
            </p:txBody>
          </p:sp>
          <p:sp>
            <p:nvSpPr>
              <p:cNvPr id="26665" name="AutoShape 11"/>
              <p:cNvSpPr>
                <a:spLocks noChangeArrowheads="1"/>
              </p:cNvSpPr>
              <p:nvPr/>
            </p:nvSpPr>
            <p:spPr bwMode="auto">
              <a:xfrm rot="10800000">
                <a:off x="2122016" y="2636912"/>
                <a:ext cx="266700" cy="238125"/>
              </a:xfrm>
              <a:prstGeom prst="downArrow">
                <a:avLst>
                  <a:gd name="adj1" fmla="val 50000"/>
                  <a:gd name="adj2" fmla="val 25000"/>
                </a:avLst>
              </a:prstGeom>
              <a:solidFill>
                <a:srgbClr val="95B3D7"/>
              </a:solidFill>
              <a:ln w="19050">
                <a:solidFill>
                  <a:srgbClr val="243F60"/>
                </a:solidFill>
                <a:miter lim="800000"/>
                <a:headEnd/>
                <a:tailEnd/>
              </a:ln>
            </p:spPr>
            <p:txBody>
              <a:bodyPr/>
              <a:lstStyle/>
              <a:p>
                <a:endParaRPr lang="zh-TW" altLang="en-US"/>
              </a:p>
            </p:txBody>
          </p:sp>
        </p:grpSp>
        <p:grpSp>
          <p:nvGrpSpPr>
            <p:cNvPr id="26646" name="群組 21"/>
            <p:cNvGrpSpPr>
              <a:grpSpLocks/>
            </p:cNvGrpSpPr>
            <p:nvPr/>
          </p:nvGrpSpPr>
          <p:grpSpPr bwMode="auto">
            <a:xfrm>
              <a:off x="1564480" y="1916832"/>
              <a:ext cx="1063361" cy="806841"/>
              <a:chOff x="2749747" y="2636912"/>
              <a:chExt cx="619407" cy="536369"/>
            </a:xfrm>
          </p:grpSpPr>
          <p:sp>
            <p:nvSpPr>
              <p:cNvPr id="26662" name="AutoShape 4"/>
              <p:cNvSpPr>
                <a:spLocks noChangeArrowheads="1"/>
              </p:cNvSpPr>
              <p:nvPr/>
            </p:nvSpPr>
            <p:spPr bwMode="auto">
              <a:xfrm>
                <a:off x="2749747" y="2906787"/>
                <a:ext cx="619407" cy="266494"/>
              </a:xfrm>
              <a:prstGeom prst="roundRect">
                <a:avLst>
                  <a:gd name="adj" fmla="val 16667"/>
                </a:avLst>
              </a:prstGeom>
              <a:solidFill>
                <a:srgbClr val="95B3D7"/>
              </a:solidFill>
              <a:ln w="19050">
                <a:solidFill>
                  <a:srgbClr val="243F60"/>
                </a:solidFill>
                <a:round/>
                <a:headEnd/>
                <a:tailEnd/>
              </a:ln>
            </p:spPr>
            <p:txBody>
              <a:bodyPr/>
              <a:lstStyle/>
              <a:p>
                <a:pPr algn="ctr"/>
                <a:r>
                  <a:rPr lang="zh-TW" altLang="en-US">
                    <a:latin typeface="Calibri" pitchFamily="34" charset="0"/>
                  </a:rPr>
                  <a:t>建模</a:t>
                </a:r>
                <a:endParaRPr lang="zh-TW" altLang="en-US"/>
              </a:p>
            </p:txBody>
          </p:sp>
          <p:sp>
            <p:nvSpPr>
              <p:cNvPr id="26663" name="AutoShape 12"/>
              <p:cNvSpPr>
                <a:spLocks noChangeArrowheads="1"/>
              </p:cNvSpPr>
              <p:nvPr/>
            </p:nvSpPr>
            <p:spPr bwMode="auto">
              <a:xfrm rot="10800000">
                <a:off x="2903066" y="2636912"/>
                <a:ext cx="266700" cy="238125"/>
              </a:xfrm>
              <a:prstGeom prst="downArrow">
                <a:avLst>
                  <a:gd name="adj1" fmla="val 50000"/>
                  <a:gd name="adj2" fmla="val 25000"/>
                </a:avLst>
              </a:prstGeom>
              <a:solidFill>
                <a:srgbClr val="95B3D7"/>
              </a:solidFill>
              <a:ln w="19050">
                <a:solidFill>
                  <a:srgbClr val="243F60"/>
                </a:solidFill>
                <a:miter lim="800000"/>
                <a:headEnd/>
                <a:tailEnd/>
              </a:ln>
            </p:spPr>
            <p:txBody>
              <a:bodyPr/>
              <a:lstStyle/>
              <a:p>
                <a:endParaRPr lang="zh-TW" altLang="en-US"/>
              </a:p>
            </p:txBody>
          </p:sp>
        </p:grpSp>
        <p:grpSp>
          <p:nvGrpSpPr>
            <p:cNvPr id="26647" name="群組 22"/>
            <p:cNvGrpSpPr>
              <a:grpSpLocks/>
            </p:cNvGrpSpPr>
            <p:nvPr/>
          </p:nvGrpSpPr>
          <p:grpSpPr bwMode="auto">
            <a:xfrm>
              <a:off x="2771853" y="1916832"/>
              <a:ext cx="1008137" cy="806840"/>
              <a:chOff x="3515871" y="2636915"/>
              <a:chExt cx="587239" cy="536369"/>
            </a:xfrm>
          </p:grpSpPr>
          <p:sp>
            <p:nvSpPr>
              <p:cNvPr id="26660" name="AutoShape 6"/>
              <p:cNvSpPr>
                <a:spLocks noChangeArrowheads="1"/>
              </p:cNvSpPr>
              <p:nvPr/>
            </p:nvSpPr>
            <p:spPr bwMode="auto">
              <a:xfrm>
                <a:off x="3515871" y="2916315"/>
                <a:ext cx="587239" cy="256969"/>
              </a:xfrm>
              <a:prstGeom prst="roundRect">
                <a:avLst>
                  <a:gd name="adj" fmla="val 16667"/>
                </a:avLst>
              </a:prstGeom>
              <a:solidFill>
                <a:srgbClr val="95B3D7"/>
              </a:solidFill>
              <a:ln w="19050">
                <a:solidFill>
                  <a:srgbClr val="243F60"/>
                </a:solidFill>
                <a:round/>
                <a:headEnd/>
                <a:tailEnd/>
              </a:ln>
            </p:spPr>
            <p:txBody>
              <a:bodyPr anchor="ctr"/>
              <a:lstStyle/>
              <a:p>
                <a:pPr algn="ctr"/>
                <a:r>
                  <a:rPr lang="zh-TW" altLang="en-US">
                    <a:latin typeface="Calibri" pitchFamily="34" charset="0"/>
                  </a:rPr>
                  <a:t>表徵</a:t>
                </a:r>
                <a:endParaRPr lang="zh-TW" altLang="en-US"/>
              </a:p>
            </p:txBody>
          </p:sp>
          <p:sp>
            <p:nvSpPr>
              <p:cNvPr id="26661" name="AutoShape 13"/>
              <p:cNvSpPr>
                <a:spLocks noChangeArrowheads="1"/>
              </p:cNvSpPr>
              <p:nvPr/>
            </p:nvSpPr>
            <p:spPr bwMode="auto">
              <a:xfrm rot="10800000">
                <a:off x="3641701" y="2636915"/>
                <a:ext cx="266700" cy="238125"/>
              </a:xfrm>
              <a:prstGeom prst="downArrow">
                <a:avLst>
                  <a:gd name="adj1" fmla="val 50000"/>
                  <a:gd name="adj2" fmla="val 25000"/>
                </a:avLst>
              </a:prstGeom>
              <a:solidFill>
                <a:srgbClr val="95B3D7"/>
              </a:solidFill>
              <a:ln w="19050">
                <a:solidFill>
                  <a:srgbClr val="243F60"/>
                </a:solidFill>
                <a:miter lim="800000"/>
                <a:headEnd/>
                <a:tailEnd/>
              </a:ln>
            </p:spPr>
            <p:txBody>
              <a:bodyPr/>
              <a:lstStyle/>
              <a:p>
                <a:endParaRPr lang="zh-TW" altLang="en-US"/>
              </a:p>
            </p:txBody>
          </p:sp>
        </p:grpSp>
        <p:grpSp>
          <p:nvGrpSpPr>
            <p:cNvPr id="26648" name="群組 23"/>
            <p:cNvGrpSpPr>
              <a:grpSpLocks/>
            </p:cNvGrpSpPr>
            <p:nvPr/>
          </p:nvGrpSpPr>
          <p:grpSpPr bwMode="auto">
            <a:xfrm>
              <a:off x="3923948" y="1916832"/>
              <a:ext cx="1057840" cy="806840"/>
              <a:chOff x="4254686" y="2636912"/>
              <a:chExt cx="616191" cy="536368"/>
            </a:xfrm>
          </p:grpSpPr>
          <p:sp>
            <p:nvSpPr>
              <p:cNvPr id="26658" name="AutoShape 7"/>
              <p:cNvSpPr>
                <a:spLocks noChangeArrowheads="1"/>
              </p:cNvSpPr>
              <p:nvPr/>
            </p:nvSpPr>
            <p:spPr bwMode="auto">
              <a:xfrm>
                <a:off x="4254686" y="2917900"/>
                <a:ext cx="616191" cy="255380"/>
              </a:xfrm>
              <a:prstGeom prst="roundRect">
                <a:avLst>
                  <a:gd name="adj" fmla="val 16667"/>
                </a:avLst>
              </a:prstGeom>
              <a:solidFill>
                <a:srgbClr val="95B3D7"/>
              </a:solidFill>
              <a:ln w="19050">
                <a:solidFill>
                  <a:srgbClr val="243F60"/>
                </a:solidFill>
                <a:round/>
                <a:headEnd/>
                <a:tailEnd/>
              </a:ln>
            </p:spPr>
            <p:txBody>
              <a:bodyPr anchor="ctr"/>
              <a:lstStyle/>
              <a:p>
                <a:pPr algn="ctr">
                  <a:spcBef>
                    <a:spcPts val="538"/>
                  </a:spcBef>
                </a:pPr>
                <a:r>
                  <a:rPr lang="zh-TW" altLang="en-US">
                    <a:latin typeface="Calibri" pitchFamily="34" charset="0"/>
                  </a:rPr>
                  <a:t>推論</a:t>
                </a:r>
                <a:endParaRPr lang="zh-TW" altLang="en-US"/>
              </a:p>
            </p:txBody>
          </p:sp>
          <p:sp>
            <p:nvSpPr>
              <p:cNvPr id="26659" name="AutoShape 14"/>
              <p:cNvSpPr>
                <a:spLocks noChangeArrowheads="1"/>
              </p:cNvSpPr>
              <p:nvPr/>
            </p:nvSpPr>
            <p:spPr bwMode="auto">
              <a:xfrm rot="10800000">
                <a:off x="4422460" y="2636912"/>
                <a:ext cx="266700" cy="238125"/>
              </a:xfrm>
              <a:prstGeom prst="downArrow">
                <a:avLst>
                  <a:gd name="adj1" fmla="val 50000"/>
                  <a:gd name="adj2" fmla="val 25000"/>
                </a:avLst>
              </a:prstGeom>
              <a:solidFill>
                <a:srgbClr val="95B3D7"/>
              </a:solidFill>
              <a:ln w="19050">
                <a:solidFill>
                  <a:srgbClr val="243F60"/>
                </a:solidFill>
                <a:miter lim="800000"/>
                <a:headEnd/>
                <a:tailEnd/>
              </a:ln>
            </p:spPr>
            <p:txBody>
              <a:bodyPr/>
              <a:lstStyle/>
              <a:p>
                <a:endParaRPr lang="zh-TW" altLang="en-US"/>
              </a:p>
            </p:txBody>
          </p:sp>
        </p:grpSp>
        <p:grpSp>
          <p:nvGrpSpPr>
            <p:cNvPr id="26649" name="群組 24"/>
            <p:cNvGrpSpPr>
              <a:grpSpLocks/>
            </p:cNvGrpSpPr>
            <p:nvPr/>
          </p:nvGrpSpPr>
          <p:grpSpPr bwMode="auto">
            <a:xfrm>
              <a:off x="5148071" y="1902504"/>
              <a:ext cx="1152077" cy="821169"/>
              <a:chOff x="5035330" y="2636912"/>
              <a:chExt cx="671084" cy="545894"/>
            </a:xfrm>
          </p:grpSpPr>
          <p:sp>
            <p:nvSpPr>
              <p:cNvPr id="26656" name="AutoShape 8"/>
              <p:cNvSpPr>
                <a:spLocks noChangeArrowheads="1"/>
              </p:cNvSpPr>
              <p:nvPr/>
            </p:nvSpPr>
            <p:spPr bwMode="auto">
              <a:xfrm>
                <a:off x="5035330" y="2916312"/>
                <a:ext cx="671084" cy="266494"/>
              </a:xfrm>
              <a:prstGeom prst="roundRect">
                <a:avLst>
                  <a:gd name="adj" fmla="val 16667"/>
                </a:avLst>
              </a:prstGeom>
              <a:solidFill>
                <a:srgbClr val="95B3D7"/>
              </a:solidFill>
              <a:ln w="19050">
                <a:solidFill>
                  <a:srgbClr val="243F60"/>
                </a:solidFill>
                <a:round/>
                <a:headEnd/>
                <a:tailEnd/>
              </a:ln>
            </p:spPr>
            <p:txBody>
              <a:bodyPr anchor="ctr"/>
              <a:lstStyle/>
              <a:p>
                <a:pPr algn="ctr">
                  <a:lnSpc>
                    <a:spcPct val="96000"/>
                  </a:lnSpc>
                  <a:spcBef>
                    <a:spcPts val="350"/>
                  </a:spcBef>
                </a:pPr>
                <a:r>
                  <a:rPr lang="zh-TW" altLang="en-US" sz="1600">
                    <a:latin typeface="Calibri" pitchFamily="34" charset="0"/>
                  </a:rPr>
                  <a:t>策略發展</a:t>
                </a:r>
                <a:endParaRPr lang="zh-TW" altLang="en-US" sz="1600"/>
              </a:p>
            </p:txBody>
          </p:sp>
          <p:sp>
            <p:nvSpPr>
              <p:cNvPr id="26657" name="AutoShape 15"/>
              <p:cNvSpPr>
                <a:spLocks noChangeArrowheads="1"/>
              </p:cNvSpPr>
              <p:nvPr/>
            </p:nvSpPr>
            <p:spPr bwMode="auto">
              <a:xfrm rot="10800000">
                <a:off x="5245035" y="2636912"/>
                <a:ext cx="266700" cy="238125"/>
              </a:xfrm>
              <a:prstGeom prst="downArrow">
                <a:avLst>
                  <a:gd name="adj1" fmla="val 50000"/>
                  <a:gd name="adj2" fmla="val 25000"/>
                </a:avLst>
              </a:prstGeom>
              <a:solidFill>
                <a:srgbClr val="95B3D7"/>
              </a:solidFill>
              <a:ln w="19050">
                <a:solidFill>
                  <a:srgbClr val="243F60"/>
                </a:solidFill>
                <a:miter lim="800000"/>
                <a:headEnd/>
                <a:tailEnd/>
              </a:ln>
            </p:spPr>
            <p:txBody>
              <a:bodyPr/>
              <a:lstStyle/>
              <a:p>
                <a:endParaRPr lang="zh-TW" altLang="en-US"/>
              </a:p>
            </p:txBody>
          </p:sp>
        </p:grpSp>
        <p:grpSp>
          <p:nvGrpSpPr>
            <p:cNvPr id="26650" name="群組 25"/>
            <p:cNvGrpSpPr>
              <a:grpSpLocks/>
            </p:cNvGrpSpPr>
            <p:nvPr/>
          </p:nvGrpSpPr>
          <p:grpSpPr bwMode="auto">
            <a:xfrm>
              <a:off x="6460940" y="1916832"/>
              <a:ext cx="1207318" cy="950432"/>
              <a:chOff x="5852840" y="2636912"/>
              <a:chExt cx="703262" cy="631825"/>
            </a:xfrm>
          </p:grpSpPr>
          <p:sp>
            <p:nvSpPr>
              <p:cNvPr id="26654" name="AutoShape 9"/>
              <p:cNvSpPr>
                <a:spLocks noChangeArrowheads="1"/>
              </p:cNvSpPr>
              <p:nvPr/>
            </p:nvSpPr>
            <p:spPr bwMode="auto">
              <a:xfrm>
                <a:off x="5852840" y="2916312"/>
                <a:ext cx="703262" cy="352425"/>
              </a:xfrm>
              <a:prstGeom prst="roundRect">
                <a:avLst>
                  <a:gd name="adj" fmla="val 16667"/>
                </a:avLst>
              </a:prstGeom>
              <a:solidFill>
                <a:srgbClr val="95B3D7"/>
              </a:solidFill>
              <a:ln w="19050">
                <a:solidFill>
                  <a:srgbClr val="243F60"/>
                </a:solidFill>
                <a:round/>
                <a:headEnd/>
                <a:tailEnd/>
              </a:ln>
            </p:spPr>
            <p:txBody>
              <a:bodyPr/>
              <a:lstStyle/>
              <a:p>
                <a:pPr algn="ctr"/>
                <a:r>
                  <a:rPr lang="zh-TW" altLang="en-US" sz="1500">
                    <a:latin typeface="Calibri" pitchFamily="34" charset="0"/>
                  </a:rPr>
                  <a:t>符號的使用與運算</a:t>
                </a:r>
                <a:endParaRPr lang="zh-TW" altLang="en-US" sz="1500"/>
              </a:p>
            </p:txBody>
          </p:sp>
          <p:sp>
            <p:nvSpPr>
              <p:cNvPr id="26655" name="AutoShape 16"/>
              <p:cNvSpPr>
                <a:spLocks noChangeArrowheads="1"/>
              </p:cNvSpPr>
              <p:nvPr/>
            </p:nvSpPr>
            <p:spPr bwMode="auto">
              <a:xfrm rot="10800000">
                <a:off x="6094724" y="2636912"/>
                <a:ext cx="266700" cy="238125"/>
              </a:xfrm>
              <a:prstGeom prst="downArrow">
                <a:avLst>
                  <a:gd name="adj1" fmla="val 50000"/>
                  <a:gd name="adj2" fmla="val 25000"/>
                </a:avLst>
              </a:prstGeom>
              <a:solidFill>
                <a:srgbClr val="95B3D7"/>
              </a:solidFill>
              <a:ln w="19050">
                <a:solidFill>
                  <a:srgbClr val="243F60"/>
                </a:solidFill>
                <a:miter lim="800000"/>
                <a:headEnd/>
                <a:tailEnd/>
              </a:ln>
            </p:spPr>
            <p:txBody>
              <a:bodyPr/>
              <a:lstStyle/>
              <a:p>
                <a:endParaRPr lang="zh-TW" altLang="en-US"/>
              </a:p>
            </p:txBody>
          </p:sp>
        </p:grpSp>
        <p:grpSp>
          <p:nvGrpSpPr>
            <p:cNvPr id="26651" name="群組 26"/>
            <p:cNvGrpSpPr>
              <a:grpSpLocks/>
            </p:cNvGrpSpPr>
            <p:nvPr/>
          </p:nvGrpSpPr>
          <p:grpSpPr bwMode="auto">
            <a:xfrm>
              <a:off x="7812272" y="1902504"/>
              <a:ext cx="1137914" cy="821169"/>
              <a:chOff x="6723853" y="2636912"/>
              <a:chExt cx="662834" cy="545894"/>
            </a:xfrm>
          </p:grpSpPr>
          <p:sp>
            <p:nvSpPr>
              <p:cNvPr id="26652" name="AutoShape 10"/>
              <p:cNvSpPr>
                <a:spLocks noChangeArrowheads="1"/>
              </p:cNvSpPr>
              <p:nvPr/>
            </p:nvSpPr>
            <p:spPr bwMode="auto">
              <a:xfrm>
                <a:off x="6723853" y="2916312"/>
                <a:ext cx="662834" cy="266494"/>
              </a:xfrm>
              <a:prstGeom prst="roundRect">
                <a:avLst>
                  <a:gd name="adj" fmla="val 16667"/>
                </a:avLst>
              </a:prstGeom>
              <a:solidFill>
                <a:srgbClr val="95B3D7"/>
              </a:solidFill>
              <a:ln w="19050">
                <a:solidFill>
                  <a:srgbClr val="243F60"/>
                </a:solidFill>
                <a:round/>
                <a:headEnd/>
                <a:tailEnd/>
              </a:ln>
            </p:spPr>
            <p:txBody>
              <a:bodyPr anchor="ctr"/>
              <a:lstStyle/>
              <a:p>
                <a:pPr algn="ctr"/>
                <a:r>
                  <a:rPr lang="zh-TW" altLang="en-US" sz="1600">
                    <a:solidFill>
                      <a:srgbClr val="FF0000"/>
                    </a:solidFill>
                  </a:rPr>
                  <a:t>工具使用</a:t>
                </a:r>
              </a:p>
            </p:txBody>
          </p:sp>
          <p:sp>
            <p:nvSpPr>
              <p:cNvPr id="26653" name="AutoShape 17"/>
              <p:cNvSpPr>
                <a:spLocks noChangeArrowheads="1"/>
              </p:cNvSpPr>
              <p:nvPr/>
            </p:nvSpPr>
            <p:spPr bwMode="auto">
              <a:xfrm rot="10800000">
                <a:off x="6891625" y="2636912"/>
                <a:ext cx="266700" cy="238125"/>
              </a:xfrm>
              <a:prstGeom prst="downArrow">
                <a:avLst>
                  <a:gd name="adj1" fmla="val 50000"/>
                  <a:gd name="adj2" fmla="val 25000"/>
                </a:avLst>
              </a:prstGeom>
              <a:solidFill>
                <a:srgbClr val="95B3D7"/>
              </a:solidFill>
              <a:ln w="19050">
                <a:solidFill>
                  <a:srgbClr val="243F60"/>
                </a:solidFill>
                <a:miter lim="800000"/>
                <a:headEnd/>
                <a:tailEnd/>
              </a:ln>
            </p:spPr>
            <p:txBody>
              <a:bodyPr/>
              <a:lstStyle/>
              <a:p>
                <a:endParaRPr lang="zh-TW" altLang="en-US"/>
              </a:p>
            </p:txBody>
          </p:sp>
        </p:grpSp>
      </p:grpSp>
      <p:sp>
        <p:nvSpPr>
          <p:cNvPr id="35" name="圓角矩形 34"/>
          <p:cNvSpPr/>
          <p:nvPr/>
        </p:nvSpPr>
        <p:spPr>
          <a:xfrm>
            <a:off x="2627313" y="2708275"/>
            <a:ext cx="1368425" cy="865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圓角矩形 38"/>
          <p:cNvSpPr/>
          <p:nvPr/>
        </p:nvSpPr>
        <p:spPr>
          <a:xfrm>
            <a:off x="5003800" y="2708275"/>
            <a:ext cx="1439863" cy="865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0" name="圓角矩形 39"/>
          <p:cNvSpPr/>
          <p:nvPr/>
        </p:nvSpPr>
        <p:spPr>
          <a:xfrm>
            <a:off x="5076825" y="4149725"/>
            <a:ext cx="1366838" cy="863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1" name="圓角矩形 40"/>
          <p:cNvSpPr/>
          <p:nvPr/>
        </p:nvSpPr>
        <p:spPr>
          <a:xfrm>
            <a:off x="2627313" y="4076700"/>
            <a:ext cx="1368425" cy="865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ox(in)">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3555">
                                            <p:txEl>
                                              <p:pRg st="0" end="0"/>
                                            </p:txEl>
                                          </p:spTgt>
                                        </p:tgtEl>
                                      </p:cBhvr>
                                    </p:animEffect>
                                    <p:set>
                                      <p:cBhvr>
                                        <p:cTn id="12" dur="1" fill="hold">
                                          <p:stCondLst>
                                            <p:cond delay="499"/>
                                          </p:stCondLst>
                                        </p:cTn>
                                        <p:tgtEl>
                                          <p:spTgt spid="23555">
                                            <p:txEl>
                                              <p:pRg st="0" end="0"/>
                                            </p:txEl>
                                          </p:spTgt>
                                        </p:tgtEl>
                                        <p:attrNameLst>
                                          <p:attrName>style.visibility</p:attrName>
                                        </p:attrNameLst>
                                      </p:cBhvr>
                                      <p:to>
                                        <p:strVal val="hidden"/>
                                      </p:to>
                                    </p:set>
                                  </p:childTnLst>
                                </p:cTn>
                              </p:par>
                              <p:par>
                                <p:cTn id="13" presetID="3" presetClass="exit" presetSubtype="10" fill="hold" grpId="1" nodeType="withEffect">
                                  <p:stCondLst>
                                    <p:cond delay="0"/>
                                  </p:stCondLst>
                                  <p:childTnLst>
                                    <p:animEffect transition="out" filter="blinds(horizontal)">
                                      <p:cBhvr>
                                        <p:cTn id="14" dur="500"/>
                                        <p:tgtEl>
                                          <p:spTgt spid="23555">
                                            <p:txEl>
                                              <p:pRg st="1" end="1"/>
                                            </p:txEl>
                                          </p:spTgt>
                                        </p:tgtEl>
                                      </p:cBhvr>
                                    </p:animEffect>
                                    <p:set>
                                      <p:cBhvr>
                                        <p:cTn id="15" dur="1" fill="hold">
                                          <p:stCondLst>
                                            <p:cond delay="499"/>
                                          </p:stCondLst>
                                        </p:cTn>
                                        <p:tgtEl>
                                          <p:spTgt spid="23555">
                                            <p:txEl>
                                              <p:pRg st="1" end="1"/>
                                            </p:txEl>
                                          </p:spTgt>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p:stCondLst>
                              <p:cond delay="500"/>
                            </p:stCondLst>
                            <p:childTnLst>
                              <p:par>
                                <p:cTn id="19" presetID="26"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80">
                                          <p:stCondLst>
                                            <p:cond delay="0"/>
                                          </p:stCondLst>
                                        </p:cTn>
                                        <p:tgtEl>
                                          <p:spTgt spid="35"/>
                                        </p:tgtEl>
                                      </p:cBhvr>
                                    </p:animEffect>
                                    <p:anim calcmode="lin" valueType="num">
                                      <p:cBhvr>
                                        <p:cTn id="2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7" dur="26">
                                          <p:stCondLst>
                                            <p:cond delay="650"/>
                                          </p:stCondLst>
                                        </p:cTn>
                                        <p:tgtEl>
                                          <p:spTgt spid="35"/>
                                        </p:tgtEl>
                                      </p:cBhvr>
                                      <p:to x="100000" y="60000"/>
                                    </p:animScale>
                                    <p:animScale>
                                      <p:cBhvr>
                                        <p:cTn id="28" dur="166" decel="50000">
                                          <p:stCondLst>
                                            <p:cond delay="676"/>
                                          </p:stCondLst>
                                        </p:cTn>
                                        <p:tgtEl>
                                          <p:spTgt spid="35"/>
                                        </p:tgtEl>
                                      </p:cBhvr>
                                      <p:to x="100000" y="100000"/>
                                    </p:animScale>
                                    <p:animScale>
                                      <p:cBhvr>
                                        <p:cTn id="29" dur="26">
                                          <p:stCondLst>
                                            <p:cond delay="1312"/>
                                          </p:stCondLst>
                                        </p:cTn>
                                        <p:tgtEl>
                                          <p:spTgt spid="35"/>
                                        </p:tgtEl>
                                      </p:cBhvr>
                                      <p:to x="100000" y="80000"/>
                                    </p:animScale>
                                    <p:animScale>
                                      <p:cBhvr>
                                        <p:cTn id="30" dur="166" decel="50000">
                                          <p:stCondLst>
                                            <p:cond delay="1338"/>
                                          </p:stCondLst>
                                        </p:cTn>
                                        <p:tgtEl>
                                          <p:spTgt spid="35"/>
                                        </p:tgtEl>
                                      </p:cBhvr>
                                      <p:to x="100000" y="100000"/>
                                    </p:animScale>
                                    <p:animScale>
                                      <p:cBhvr>
                                        <p:cTn id="31" dur="26">
                                          <p:stCondLst>
                                            <p:cond delay="1642"/>
                                          </p:stCondLst>
                                        </p:cTn>
                                        <p:tgtEl>
                                          <p:spTgt spid="35"/>
                                        </p:tgtEl>
                                      </p:cBhvr>
                                      <p:to x="100000" y="90000"/>
                                    </p:animScale>
                                    <p:animScale>
                                      <p:cBhvr>
                                        <p:cTn id="32" dur="166" decel="50000">
                                          <p:stCondLst>
                                            <p:cond delay="1668"/>
                                          </p:stCondLst>
                                        </p:cTn>
                                        <p:tgtEl>
                                          <p:spTgt spid="35"/>
                                        </p:tgtEl>
                                      </p:cBhvr>
                                      <p:to x="100000" y="100000"/>
                                    </p:animScale>
                                    <p:animScale>
                                      <p:cBhvr>
                                        <p:cTn id="33" dur="26">
                                          <p:stCondLst>
                                            <p:cond delay="1808"/>
                                          </p:stCondLst>
                                        </p:cTn>
                                        <p:tgtEl>
                                          <p:spTgt spid="35"/>
                                        </p:tgtEl>
                                      </p:cBhvr>
                                      <p:to x="100000" y="95000"/>
                                    </p:animScale>
                                    <p:animScale>
                                      <p:cBhvr>
                                        <p:cTn id="34" dur="166" decel="50000">
                                          <p:stCondLst>
                                            <p:cond delay="1834"/>
                                          </p:stCondLst>
                                        </p:cTn>
                                        <p:tgtEl>
                                          <p:spTgt spid="3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heckerboard(across)">
                                      <p:cBhvr>
                                        <p:cTn id="45" dur="500"/>
                                        <p:tgtEl>
                                          <p:spTgt spid="7"/>
                                        </p:tgtEl>
                                      </p:cBhvr>
                                    </p:animEffect>
                                  </p:childTnLst>
                                </p:cTn>
                              </p:par>
                            </p:childTnLst>
                          </p:cTn>
                        </p:par>
                        <p:par>
                          <p:cTn id="46" fill="hold">
                            <p:stCondLst>
                              <p:cond delay="500"/>
                            </p:stCondLst>
                            <p:childTnLst>
                              <p:par>
                                <p:cTn id="47" presetID="63" presetClass="path" presetSubtype="0" accel="50000" decel="50000" fill="hold" grpId="1" nodeType="afterEffect">
                                  <p:stCondLst>
                                    <p:cond delay="0"/>
                                  </p:stCondLst>
                                  <p:childTnLst>
                                    <p:animMotion origin="layout" path="M 0.00781 -0.00023 L 0.26372 -1.85185E-6 " pathEditMode="relative" rAng="0" ptsTypes="AA">
                                      <p:cBhvr>
                                        <p:cTn id="48" dur="2000" fill="hold"/>
                                        <p:tgtEl>
                                          <p:spTgt spid="35"/>
                                        </p:tgtEl>
                                        <p:attrNameLst>
                                          <p:attrName>ppt_x</p:attrName>
                                          <p:attrName>ppt_y</p:attrName>
                                        </p:attrNameLst>
                                      </p:cBhvr>
                                      <p:rCtr x="128" y="0"/>
                                    </p:animMotion>
                                  </p:childTnLst>
                                </p:cTn>
                              </p:par>
                            </p:childTnLst>
                          </p:cTn>
                        </p:par>
                        <p:par>
                          <p:cTn id="49" fill="hold">
                            <p:stCondLst>
                              <p:cond delay="2500"/>
                            </p:stCondLst>
                            <p:childTnLst>
                              <p:par>
                                <p:cTn id="50" presetID="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heckerboard(across)">
                                      <p:cBhvr>
                                        <p:cTn id="58" dur="500"/>
                                        <p:tgtEl>
                                          <p:spTgt spid="8"/>
                                        </p:tgtEl>
                                      </p:cBhvr>
                                    </p:animEffect>
                                  </p:childTnLst>
                                </p:cTn>
                              </p:par>
                            </p:childTnLst>
                          </p:cTn>
                        </p:par>
                        <p:par>
                          <p:cTn id="59" fill="hold">
                            <p:stCondLst>
                              <p:cond delay="500"/>
                            </p:stCondLst>
                            <p:childTnLst>
                              <p:par>
                                <p:cTn id="60" presetID="10" presetClass="exit" presetSubtype="0" fill="hold" grpId="2" nodeType="afterEffect">
                                  <p:stCondLst>
                                    <p:cond delay="0"/>
                                  </p:stCondLst>
                                  <p:childTnLst>
                                    <p:animEffect transition="out" filter="fade">
                                      <p:cBhvr>
                                        <p:cTn id="61" dur="2000"/>
                                        <p:tgtEl>
                                          <p:spTgt spid="35"/>
                                        </p:tgtEl>
                                      </p:cBhvr>
                                    </p:animEffect>
                                    <p:set>
                                      <p:cBhvr>
                                        <p:cTn id="62" dur="1" fill="hold">
                                          <p:stCondLst>
                                            <p:cond delay="1999"/>
                                          </p:stCondLst>
                                        </p:cTn>
                                        <p:tgtEl>
                                          <p:spTgt spid="35"/>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42" presetClass="path" presetSubtype="0" accel="50000" decel="50000" fill="hold" grpId="1" nodeType="withEffect">
                                  <p:stCondLst>
                                    <p:cond delay="0"/>
                                  </p:stCondLst>
                                  <p:childTnLst>
                                    <p:animMotion origin="layout" path="M 4.44444E-6 -1.85185E-6 L 4.44444E-6 0.20718 " pathEditMode="relative" rAng="0" ptsTypes="AA">
                                      <p:cBhvr>
                                        <p:cTn id="66" dur="2000" fill="hold"/>
                                        <p:tgtEl>
                                          <p:spTgt spid="39"/>
                                        </p:tgtEl>
                                        <p:attrNameLst>
                                          <p:attrName>ppt_x</p:attrName>
                                          <p:attrName>ppt_y</p:attrName>
                                        </p:attrNameLst>
                                      </p:cBhvr>
                                      <p:rCtr x="0" y="103"/>
                                    </p:animMotion>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checkerboard(across)">
                                      <p:cBhvr>
                                        <p:cTn id="71" dur="500"/>
                                        <p:tgtEl>
                                          <p:spTgt spid="9"/>
                                        </p:tgtEl>
                                      </p:cBhvr>
                                    </p:animEffect>
                                  </p:childTnLst>
                                </p:cTn>
                              </p:par>
                            </p:childTnLst>
                          </p:cTn>
                        </p:par>
                        <p:par>
                          <p:cTn id="72" fill="hold">
                            <p:stCondLst>
                              <p:cond delay="500"/>
                            </p:stCondLst>
                            <p:childTnLst>
                              <p:par>
                                <p:cTn id="73" presetID="5" presetClass="exit" presetSubtype="10" fill="hold" grpId="2" nodeType="afterEffect">
                                  <p:stCondLst>
                                    <p:cond delay="0"/>
                                  </p:stCondLst>
                                  <p:childTnLst>
                                    <p:animEffect transition="out" filter="checkerboard(across)">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3" presetClass="entr" presetSubtype="1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linds(horizontal)">
                                      <p:cBhvr>
                                        <p:cTn id="78" dur="500"/>
                                        <p:tgtEl>
                                          <p:spTgt spid="40"/>
                                        </p:tgtEl>
                                      </p:cBhvr>
                                    </p:animEffect>
                                  </p:childTnLst>
                                </p:cTn>
                              </p:par>
                              <p:par>
                                <p:cTn id="79" presetID="49" presetClass="path" presetSubtype="0" accel="50000" decel="50000" fill="hold" grpId="1" nodeType="withEffect">
                                  <p:stCondLst>
                                    <p:cond delay="0"/>
                                  </p:stCondLst>
                                  <p:childTnLst>
                                    <p:animMotion origin="layout" path="M 1.94444E-6 3.7037E-6 L -0.26754 -0.00764 " pathEditMode="relative" rAng="0" ptsTypes="AA">
                                      <p:cBhvr>
                                        <p:cTn id="80" dur="2000" fill="hold"/>
                                        <p:tgtEl>
                                          <p:spTgt spid="40"/>
                                        </p:tgtEl>
                                        <p:attrNameLst>
                                          <p:attrName>ppt_x</p:attrName>
                                          <p:attrName>ppt_y</p:attrName>
                                        </p:attrNameLst>
                                      </p:cBhvr>
                                      <p:rCtr x="-134" y="-4"/>
                                    </p:animMotion>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checkerboard(across)">
                                      <p:cBhvr>
                                        <p:cTn id="85" dur="500"/>
                                        <p:tgtEl>
                                          <p:spTgt spid="10"/>
                                        </p:tgtEl>
                                      </p:cBhvr>
                                    </p:animEffect>
                                  </p:childTnLst>
                                </p:cTn>
                              </p:par>
                            </p:childTnLst>
                          </p:cTn>
                        </p:par>
                        <p:par>
                          <p:cTn id="86" fill="hold">
                            <p:stCondLst>
                              <p:cond delay="500"/>
                            </p:stCondLst>
                            <p:childTnLst>
                              <p:par>
                                <p:cTn id="87" presetID="10" presetClass="exit" presetSubtype="0" fill="hold" grpId="2" nodeType="afterEffect">
                                  <p:stCondLst>
                                    <p:cond delay="0"/>
                                  </p:stCondLst>
                                  <p:childTnLst>
                                    <p:animEffect transition="out" filter="fade">
                                      <p:cBhvr>
                                        <p:cTn id="88" dur="2000"/>
                                        <p:tgtEl>
                                          <p:spTgt spid="40"/>
                                        </p:tgtEl>
                                      </p:cBhvr>
                                    </p:animEffect>
                                    <p:set>
                                      <p:cBhvr>
                                        <p:cTn id="89" dur="1" fill="hold">
                                          <p:stCondLst>
                                            <p:cond delay="1999"/>
                                          </p:stCondLst>
                                        </p:cTn>
                                        <p:tgtEl>
                                          <p:spTgt spid="40"/>
                                        </p:tgtEl>
                                        <p:attrNameLst>
                                          <p:attrName>style.visibility</p:attrName>
                                        </p:attrNameLst>
                                      </p:cBhvr>
                                      <p:to>
                                        <p:strVal val="hidden"/>
                                      </p:to>
                                    </p:set>
                                  </p:childTnLst>
                                </p:cTn>
                              </p:par>
                              <p:par>
                                <p:cTn id="90" presetID="3" presetClass="entr" presetSubtype="1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horizontal)">
                                      <p:cBhvr>
                                        <p:cTn id="92" dur="500"/>
                                        <p:tgtEl>
                                          <p:spTgt spid="41"/>
                                        </p:tgtEl>
                                      </p:cBhvr>
                                    </p:animEffect>
                                  </p:childTnLst>
                                </p:cTn>
                              </p:par>
                              <p:par>
                                <p:cTn id="93" presetID="64" presetClass="path" presetSubtype="0" accel="50000" decel="50000" fill="hold" grpId="1" nodeType="withEffect">
                                  <p:stCondLst>
                                    <p:cond delay="0"/>
                                  </p:stCondLst>
                                  <p:childTnLst>
                                    <p:animMotion origin="layout" path="M -0.00382 2.59259E-6 L -0.00382 -0.19931 " pathEditMode="relative" rAng="0" ptsTypes="AA">
                                      <p:cBhvr>
                                        <p:cTn id="94" dur="2000" fill="hold"/>
                                        <p:tgtEl>
                                          <p:spTgt spid="41"/>
                                        </p:tgtEl>
                                        <p:attrNameLst>
                                          <p:attrName>ppt_x</p:attrName>
                                          <p:attrName>ppt_y</p:attrName>
                                        </p:attrNameLst>
                                      </p:cBhvr>
                                      <p:rCtr x="0" y="-100"/>
                                    </p:animMotion>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blinds(horizontal)">
                                      <p:cBhvr>
                                        <p:cTn id="9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5" grpId="1" build="p"/>
      <p:bldP spid="7" grpId="0" animBg="1"/>
      <p:bldP spid="8" grpId="0" animBg="1"/>
      <p:bldP spid="9" grpId="0" animBg="1"/>
      <p:bldP spid="10" grpId="0" animBg="1"/>
      <p:bldP spid="35" grpId="0" animBg="1"/>
      <p:bldP spid="35" grpId="1" animBg="1"/>
      <p:bldP spid="35" grpId="2" animBg="1"/>
      <p:bldP spid="39" grpId="0" animBg="1"/>
      <p:bldP spid="39" grpId="1" animBg="1"/>
      <p:bldP spid="39" grpId="2" animBg="1"/>
      <p:bldP spid="40" grpId="0" animBg="1"/>
      <p:bldP spid="40" grpId="1" animBg="1"/>
      <p:bldP spid="40" grpId="2" animBg="1"/>
      <p:bldP spid="41" grpId="0" animBg="1"/>
      <p:bldP spid="4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446088" y="404813"/>
            <a:ext cx="7005637" cy="725487"/>
          </a:xfrm>
        </p:spPr>
        <p:txBody>
          <a:bodyPr/>
          <a:lstStyle/>
          <a:p>
            <a:pPr marL="358775" eaLnBrk="1" hangingPunct="1"/>
            <a:r>
              <a:rPr lang="en-US" altLang="zh-TW" smtClean="0"/>
              <a:t>M179</a:t>
            </a:r>
            <a:r>
              <a:rPr lang="zh-TW" altLang="zh-TW" smtClean="0"/>
              <a:t>：搶劫</a:t>
            </a:r>
            <a:endParaRPr lang="zh-TW" altLang="en-US" smtClean="0"/>
          </a:p>
        </p:txBody>
      </p:sp>
      <p:sp>
        <p:nvSpPr>
          <p:cNvPr id="27663"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8BCB5906-3711-4FD9-9E05-4A17BB8D179E}" type="slidenum">
              <a:rPr lang="en-US" altLang="zh-TW" smtClean="0">
                <a:latin typeface="Arial" pitchFamily="34" charset="0"/>
              </a:rPr>
              <a:pPr/>
              <a:t>12</a:t>
            </a:fld>
            <a:endParaRPr lang="en-US" altLang="zh-TW" smtClean="0">
              <a:latin typeface="Arial" pitchFamily="34" charset="0"/>
            </a:endParaRPr>
          </a:p>
        </p:txBody>
      </p:sp>
      <p:sp>
        <p:nvSpPr>
          <p:cNvPr id="27651" name="Rectangle 2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zh-TW" altLang="en-US"/>
          </a:p>
        </p:txBody>
      </p:sp>
      <p:sp>
        <p:nvSpPr>
          <p:cNvPr id="27652" name="Rectangle 26"/>
          <p:cNvSpPr>
            <a:spLocks noChangeArrowheads="1"/>
          </p:cNvSpPr>
          <p:nvPr/>
        </p:nvSpPr>
        <p:spPr bwMode="auto">
          <a:xfrm>
            <a:off x="0" y="2819400"/>
            <a:ext cx="9144000" cy="0"/>
          </a:xfrm>
          <a:prstGeom prst="rect">
            <a:avLst/>
          </a:prstGeom>
          <a:noFill/>
          <a:ln w="9525">
            <a:noFill/>
            <a:miter lim="800000"/>
            <a:headEnd/>
            <a:tailEnd/>
          </a:ln>
        </p:spPr>
        <p:txBody>
          <a:bodyPr wrap="none" anchor="ctr">
            <a:spAutoFit/>
          </a:bodyPr>
          <a:lstStyle/>
          <a:p>
            <a:endParaRPr lang="zh-TW" altLang="zh-TW"/>
          </a:p>
        </p:txBody>
      </p:sp>
      <p:grpSp>
        <p:nvGrpSpPr>
          <p:cNvPr id="27653" name="群組 31"/>
          <p:cNvGrpSpPr>
            <a:grpSpLocks/>
          </p:cNvGrpSpPr>
          <p:nvPr/>
        </p:nvGrpSpPr>
        <p:grpSpPr bwMode="auto">
          <a:xfrm>
            <a:off x="1692275" y="2276475"/>
            <a:ext cx="5795963" cy="3529013"/>
            <a:chOff x="28754" y="571888"/>
            <a:chExt cx="3924300" cy="2809875"/>
          </a:xfrm>
        </p:grpSpPr>
        <p:pic>
          <p:nvPicPr>
            <p:cNvPr id="27671" name="圖片 1"/>
            <p:cNvPicPr>
              <a:picLocks noChangeAspect="1" noChangeArrowheads="1"/>
            </p:cNvPicPr>
            <p:nvPr/>
          </p:nvPicPr>
          <p:blipFill>
            <a:blip r:embed="rId3" cstate="print"/>
            <a:srcRect/>
            <a:stretch>
              <a:fillRect/>
            </a:stretch>
          </p:blipFill>
          <p:spPr bwMode="auto">
            <a:xfrm>
              <a:off x="28754" y="571888"/>
              <a:ext cx="3924300" cy="2809875"/>
            </a:xfrm>
            <a:prstGeom prst="rect">
              <a:avLst/>
            </a:prstGeom>
            <a:noFill/>
            <a:ln w="9525">
              <a:noFill/>
              <a:miter lim="800000"/>
              <a:headEnd/>
              <a:tailEnd/>
            </a:ln>
          </p:spPr>
        </p:pic>
        <p:grpSp>
          <p:nvGrpSpPr>
            <p:cNvPr id="27672" name="Group 28"/>
            <p:cNvGrpSpPr>
              <a:grpSpLocks/>
            </p:cNvGrpSpPr>
            <p:nvPr/>
          </p:nvGrpSpPr>
          <p:grpSpPr bwMode="auto">
            <a:xfrm>
              <a:off x="57150" y="1089025"/>
              <a:ext cx="3779520" cy="1203325"/>
              <a:chOff x="1890" y="4666"/>
              <a:chExt cx="5952" cy="1895"/>
            </a:xfrm>
          </p:grpSpPr>
          <p:sp>
            <p:nvSpPr>
              <p:cNvPr id="27673" name="Text Box 31"/>
              <p:cNvSpPr txBox="1">
                <a:spLocks noChangeArrowheads="1"/>
              </p:cNvSpPr>
              <p:nvPr/>
            </p:nvSpPr>
            <p:spPr bwMode="auto">
              <a:xfrm>
                <a:off x="1890" y="5116"/>
                <a:ext cx="1804" cy="993"/>
              </a:xfrm>
              <a:prstGeom prst="rect">
                <a:avLst/>
              </a:prstGeom>
              <a:solidFill>
                <a:srgbClr val="FFFFFF"/>
              </a:solidFill>
              <a:ln w="9525">
                <a:noFill/>
                <a:miter lim="800000"/>
                <a:headEnd/>
                <a:tailEnd/>
              </a:ln>
            </p:spPr>
            <p:txBody>
              <a:bodyPr/>
              <a:lstStyle/>
              <a:p>
                <a:pPr algn="ctr"/>
                <a:r>
                  <a:rPr lang="zh-TW" altLang="en-US">
                    <a:latin typeface="新細明體" pitchFamily="18" charset="-120"/>
                  </a:rPr>
                  <a:t>每年搶劫案</a:t>
                </a:r>
                <a:endParaRPr lang="en-US" altLang="zh-TW">
                  <a:latin typeface="新細明體" pitchFamily="18" charset="-120"/>
                </a:endParaRPr>
              </a:p>
              <a:p>
                <a:pPr algn="ctr"/>
                <a:r>
                  <a:rPr lang="zh-TW" altLang="en-US">
                    <a:latin typeface="新細明體" pitchFamily="18" charset="-120"/>
                  </a:rPr>
                  <a:t>數量</a:t>
                </a:r>
                <a:endParaRPr lang="zh-TW" altLang="en-US"/>
              </a:p>
            </p:txBody>
          </p:sp>
          <p:sp>
            <p:nvSpPr>
              <p:cNvPr id="27674" name="Text Box 30"/>
              <p:cNvSpPr txBox="1">
                <a:spLocks noChangeArrowheads="1"/>
              </p:cNvSpPr>
              <p:nvPr/>
            </p:nvSpPr>
            <p:spPr bwMode="auto">
              <a:xfrm>
                <a:off x="4868" y="6122"/>
                <a:ext cx="1452" cy="439"/>
              </a:xfrm>
              <a:prstGeom prst="rect">
                <a:avLst/>
              </a:prstGeom>
              <a:solidFill>
                <a:srgbClr val="FFFFFF"/>
              </a:solidFill>
              <a:ln w="9525">
                <a:noFill/>
                <a:miter lim="800000"/>
                <a:headEnd/>
                <a:tailEnd/>
              </a:ln>
            </p:spPr>
            <p:txBody>
              <a:bodyPr/>
              <a:lstStyle/>
              <a:p>
                <a:pPr algn="ctr"/>
                <a:r>
                  <a:rPr lang="en-US" altLang="zh-TW" sz="1600">
                    <a:cs typeface="Arial" pitchFamily="34" charset="0"/>
                  </a:rPr>
                  <a:t>1998</a:t>
                </a:r>
                <a:r>
                  <a:rPr lang="zh-TW" altLang="en-US" sz="1600">
                    <a:cs typeface="Arial" pitchFamily="34" charset="0"/>
                  </a:rPr>
                  <a:t> 年</a:t>
                </a:r>
                <a:endParaRPr lang="zh-TW" altLang="en-US" sz="1600"/>
              </a:p>
            </p:txBody>
          </p:sp>
          <p:sp>
            <p:nvSpPr>
              <p:cNvPr id="27675" name="Text Box 29"/>
              <p:cNvSpPr txBox="1">
                <a:spLocks noChangeArrowheads="1"/>
              </p:cNvSpPr>
              <p:nvPr/>
            </p:nvSpPr>
            <p:spPr bwMode="auto">
              <a:xfrm>
                <a:off x="6582" y="4666"/>
                <a:ext cx="1260" cy="540"/>
              </a:xfrm>
              <a:prstGeom prst="rect">
                <a:avLst/>
              </a:prstGeom>
              <a:solidFill>
                <a:srgbClr val="FFFFFF"/>
              </a:solidFill>
              <a:ln w="9525">
                <a:noFill/>
                <a:miter lim="800000"/>
                <a:headEnd/>
                <a:tailEnd/>
              </a:ln>
            </p:spPr>
            <p:txBody>
              <a:bodyPr/>
              <a:lstStyle/>
              <a:p>
                <a:r>
                  <a:rPr lang="en-US" altLang="zh-TW" sz="1600">
                    <a:cs typeface="Arial" pitchFamily="34" charset="0"/>
                  </a:rPr>
                  <a:t>1999</a:t>
                </a:r>
                <a:r>
                  <a:rPr lang="zh-TW" altLang="en-US" sz="1600">
                    <a:cs typeface="Arial" pitchFamily="34" charset="0"/>
                  </a:rPr>
                  <a:t> 年</a:t>
                </a:r>
                <a:endParaRPr lang="zh-TW" altLang="en-US" sz="1600"/>
              </a:p>
            </p:txBody>
          </p:sp>
        </p:grpSp>
      </p:grpSp>
      <p:sp>
        <p:nvSpPr>
          <p:cNvPr id="27654" name="Rectangle 32"/>
          <p:cNvSpPr>
            <a:spLocks noChangeArrowheads="1"/>
          </p:cNvSpPr>
          <p:nvPr/>
        </p:nvSpPr>
        <p:spPr bwMode="auto">
          <a:xfrm>
            <a:off x="395288" y="1227138"/>
            <a:ext cx="8424862" cy="1201737"/>
          </a:xfrm>
          <a:prstGeom prst="rect">
            <a:avLst/>
          </a:prstGeom>
          <a:noFill/>
          <a:ln w="9525">
            <a:noFill/>
            <a:miter lim="800000"/>
            <a:headEnd/>
            <a:tailEnd/>
          </a:ln>
        </p:spPr>
        <p:txBody>
          <a:bodyPr anchor="ctr">
            <a:spAutoFit/>
          </a:bodyPr>
          <a:lstStyle/>
          <a:p>
            <a:r>
              <a:rPr lang="zh-TW" altLang="en-US" sz="2400">
                <a:latin typeface="微軟正黑體" pitchFamily="34" charset="-120"/>
                <a:ea typeface="微軟正黑體" pitchFamily="34" charset="-120"/>
              </a:rPr>
              <a:t>電視主播呈現了下圖並報導：</a:t>
            </a:r>
          </a:p>
          <a:p>
            <a:pPr eaLnBrk="0" hangingPunct="0"/>
            <a:r>
              <a:rPr lang="zh-TW" altLang="en-US" sz="2400">
                <a:latin typeface="微軟正黑體" pitchFamily="34" charset="-120"/>
                <a:ea typeface="微軟正黑體" pitchFamily="34" charset="-120"/>
              </a:rPr>
              <a:t>「根據圖表顯示，從</a:t>
            </a:r>
            <a:r>
              <a:rPr lang="en-US" altLang="zh-TW" sz="2400">
                <a:latin typeface="微軟正黑體" pitchFamily="34" charset="-120"/>
                <a:ea typeface="微軟正黑體" pitchFamily="34" charset="-120"/>
              </a:rPr>
              <a:t>1998</a:t>
            </a:r>
            <a:r>
              <a:rPr lang="zh-TW" altLang="en-US" sz="2400">
                <a:latin typeface="微軟正黑體" pitchFamily="34" charset="-120"/>
                <a:ea typeface="微軟正黑體" pitchFamily="34" charset="-120"/>
              </a:rPr>
              <a:t>年到</a:t>
            </a:r>
            <a:r>
              <a:rPr lang="en-US" altLang="zh-TW" sz="2400">
                <a:latin typeface="微軟正黑體" pitchFamily="34" charset="-120"/>
                <a:ea typeface="微軟正黑體" pitchFamily="34" charset="-120"/>
              </a:rPr>
              <a:t>1999</a:t>
            </a:r>
            <a:r>
              <a:rPr lang="zh-TW" altLang="en-US" sz="2400">
                <a:latin typeface="微軟正黑體" pitchFamily="34" charset="-120"/>
                <a:ea typeface="微軟正黑體" pitchFamily="34" charset="-120"/>
              </a:rPr>
              <a:t>年搶劫案數量有巨幅的上升」。</a:t>
            </a:r>
          </a:p>
        </p:txBody>
      </p:sp>
      <p:sp>
        <p:nvSpPr>
          <p:cNvPr id="27655" name="Rectangle 36"/>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zh-TW" altLang="en-US"/>
          </a:p>
        </p:txBody>
      </p:sp>
      <p:sp>
        <p:nvSpPr>
          <p:cNvPr id="25608" name="Rectangle 37"/>
          <p:cNvSpPr>
            <a:spLocks noChangeArrowheads="1"/>
          </p:cNvSpPr>
          <p:nvPr/>
        </p:nvSpPr>
        <p:spPr bwMode="auto">
          <a:xfrm>
            <a:off x="468313" y="5694363"/>
            <a:ext cx="8280400" cy="830262"/>
          </a:xfrm>
          <a:prstGeom prst="rect">
            <a:avLst/>
          </a:prstGeom>
          <a:noFill/>
          <a:ln w="9525">
            <a:noFill/>
            <a:miter lim="800000"/>
            <a:headEnd/>
            <a:tailEnd/>
          </a:ln>
        </p:spPr>
        <p:txBody>
          <a:bodyPr anchor="ctr">
            <a:spAutoFit/>
          </a:bodyPr>
          <a:lstStyle/>
          <a:p>
            <a:pPr algn="ctr"/>
            <a:r>
              <a:rPr lang="zh-TW" altLang="en-US" sz="2400" b="1">
                <a:solidFill>
                  <a:srgbClr val="0000FF"/>
                </a:solidFill>
                <a:latin typeface="微軟正黑體" pitchFamily="34" charset="-120"/>
                <a:ea typeface="微軟正黑體" pitchFamily="34" charset="-120"/>
              </a:rPr>
              <a:t>你認為這位主播對於上圖的解釋是否合理？</a:t>
            </a:r>
            <a:endParaRPr lang="en-US" altLang="zh-TW" sz="2400" b="1">
              <a:solidFill>
                <a:srgbClr val="0000FF"/>
              </a:solidFill>
              <a:latin typeface="微軟正黑體" pitchFamily="34" charset="-120"/>
              <a:ea typeface="微軟正黑體" pitchFamily="34" charset="-120"/>
            </a:endParaRPr>
          </a:p>
          <a:p>
            <a:pPr algn="ctr"/>
            <a:r>
              <a:rPr lang="zh-TW" altLang="en-US" sz="2400" b="1">
                <a:solidFill>
                  <a:srgbClr val="0000FF"/>
                </a:solidFill>
                <a:latin typeface="微軟正黑體" pitchFamily="34" charset="-120"/>
                <a:ea typeface="微軟正黑體" pitchFamily="34" charset="-120"/>
              </a:rPr>
              <a:t>請寫出一個理由來支持你的答案。</a:t>
            </a:r>
          </a:p>
        </p:txBody>
      </p:sp>
      <p:grpSp>
        <p:nvGrpSpPr>
          <p:cNvPr id="4" name="群組 22"/>
          <p:cNvGrpSpPr>
            <a:grpSpLocks/>
          </p:cNvGrpSpPr>
          <p:nvPr/>
        </p:nvGrpSpPr>
        <p:grpSpPr bwMode="auto">
          <a:xfrm>
            <a:off x="3492500" y="3132138"/>
            <a:ext cx="3455988" cy="1530350"/>
            <a:chOff x="3491880" y="3131676"/>
            <a:chExt cx="3456384" cy="1530752"/>
          </a:xfrm>
        </p:grpSpPr>
        <p:grpSp>
          <p:nvGrpSpPr>
            <p:cNvPr id="27666" name="群組 19"/>
            <p:cNvGrpSpPr>
              <a:grpSpLocks/>
            </p:cNvGrpSpPr>
            <p:nvPr/>
          </p:nvGrpSpPr>
          <p:grpSpPr bwMode="auto">
            <a:xfrm>
              <a:off x="4067944" y="3429000"/>
              <a:ext cx="2880320" cy="1080120"/>
              <a:chOff x="4067944" y="3429000"/>
              <a:chExt cx="2880320" cy="1080120"/>
            </a:xfrm>
          </p:grpSpPr>
          <p:cxnSp>
            <p:nvCxnSpPr>
              <p:cNvPr id="16" name="直線接點 15"/>
              <p:cNvCxnSpPr/>
              <p:nvPr/>
            </p:nvCxnSpPr>
            <p:spPr>
              <a:xfrm>
                <a:off x="4068209" y="4508400"/>
                <a:ext cx="158450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068209" y="3428616"/>
                <a:ext cx="288005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667" name="文字方塊 20"/>
            <p:cNvSpPr txBox="1">
              <a:spLocks noChangeArrowheads="1"/>
            </p:cNvSpPr>
            <p:nvPr/>
          </p:nvSpPr>
          <p:spPr bwMode="auto">
            <a:xfrm>
              <a:off x="3491880" y="3131676"/>
              <a:ext cx="720080" cy="369332"/>
            </a:xfrm>
            <a:prstGeom prst="rect">
              <a:avLst/>
            </a:prstGeom>
            <a:noFill/>
            <a:ln w="9525">
              <a:noFill/>
              <a:miter lim="800000"/>
              <a:headEnd/>
              <a:tailEnd/>
            </a:ln>
          </p:spPr>
          <p:txBody>
            <a:bodyPr>
              <a:spAutoFit/>
            </a:bodyPr>
            <a:lstStyle/>
            <a:p>
              <a:r>
                <a:rPr lang="en-US" altLang="zh-TW">
                  <a:solidFill>
                    <a:srgbClr val="FF0000"/>
                  </a:solidFill>
                </a:rPr>
                <a:t>516</a:t>
              </a:r>
              <a:endParaRPr lang="zh-TW" altLang="en-US">
                <a:solidFill>
                  <a:srgbClr val="FF0000"/>
                </a:solidFill>
              </a:endParaRPr>
            </a:p>
          </p:txBody>
        </p:sp>
        <p:sp>
          <p:nvSpPr>
            <p:cNvPr id="27668" name="文字方塊 21"/>
            <p:cNvSpPr txBox="1">
              <a:spLocks noChangeArrowheads="1"/>
            </p:cNvSpPr>
            <p:nvPr/>
          </p:nvSpPr>
          <p:spPr bwMode="auto">
            <a:xfrm>
              <a:off x="3491880" y="4293096"/>
              <a:ext cx="720080" cy="369332"/>
            </a:xfrm>
            <a:prstGeom prst="rect">
              <a:avLst/>
            </a:prstGeom>
            <a:noFill/>
            <a:ln w="9525">
              <a:noFill/>
              <a:miter lim="800000"/>
              <a:headEnd/>
              <a:tailEnd/>
            </a:ln>
          </p:spPr>
          <p:txBody>
            <a:bodyPr>
              <a:spAutoFit/>
            </a:bodyPr>
            <a:lstStyle/>
            <a:p>
              <a:r>
                <a:rPr lang="en-US" altLang="zh-TW">
                  <a:solidFill>
                    <a:srgbClr val="FF0000"/>
                  </a:solidFill>
                </a:rPr>
                <a:t>508</a:t>
              </a:r>
              <a:endParaRPr lang="zh-TW" altLang="en-US">
                <a:solidFill>
                  <a:srgbClr val="FF0000"/>
                </a:solidFill>
              </a:endParaRPr>
            </a:p>
          </p:txBody>
        </p:sp>
      </p:grpSp>
      <p:grpSp>
        <p:nvGrpSpPr>
          <p:cNvPr id="6" name="群組 25"/>
          <p:cNvGrpSpPr>
            <a:grpSpLocks/>
          </p:cNvGrpSpPr>
          <p:nvPr/>
        </p:nvGrpSpPr>
        <p:grpSpPr bwMode="auto">
          <a:xfrm>
            <a:off x="2843213" y="5229225"/>
            <a:ext cx="1944687" cy="503238"/>
            <a:chOff x="2843808" y="5229200"/>
            <a:chExt cx="1944290" cy="503237"/>
          </a:xfrm>
        </p:grpSpPr>
        <p:sp>
          <p:nvSpPr>
            <p:cNvPr id="14" name="橢圓 13"/>
            <p:cNvSpPr/>
            <p:nvPr/>
          </p:nvSpPr>
          <p:spPr bwMode="auto">
            <a:xfrm>
              <a:off x="3996098" y="5229200"/>
              <a:ext cx="792000" cy="503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665" name="文字方塊 23"/>
            <p:cNvSpPr txBox="1">
              <a:spLocks noChangeArrowheads="1"/>
            </p:cNvSpPr>
            <p:nvPr/>
          </p:nvSpPr>
          <p:spPr bwMode="auto">
            <a:xfrm>
              <a:off x="2843808" y="5301208"/>
              <a:ext cx="1224136" cy="369332"/>
            </a:xfrm>
            <a:prstGeom prst="rect">
              <a:avLst/>
            </a:prstGeom>
            <a:noFill/>
            <a:ln w="9525">
              <a:noFill/>
              <a:miter lim="800000"/>
              <a:headEnd/>
              <a:tailEnd/>
            </a:ln>
          </p:spPr>
          <p:txBody>
            <a:bodyPr>
              <a:spAutoFit/>
            </a:bodyPr>
            <a:lstStyle/>
            <a:p>
              <a:r>
                <a:rPr lang="zh-TW" altLang="en-US">
                  <a:solidFill>
                    <a:srgbClr val="FF0000"/>
                  </a:solidFill>
                </a:rPr>
                <a:t>省略符號</a:t>
              </a:r>
            </a:p>
          </p:txBody>
        </p:sp>
      </p:grpSp>
      <p:sp>
        <p:nvSpPr>
          <p:cNvPr id="23" name="矩形圖說文字 22"/>
          <p:cNvSpPr/>
          <p:nvPr/>
        </p:nvSpPr>
        <p:spPr>
          <a:xfrm>
            <a:off x="4355976" y="188640"/>
            <a:ext cx="2269455" cy="864096"/>
          </a:xfrm>
          <a:prstGeom prst="wedgeRectCallout">
            <a:avLst>
              <a:gd name="adj1" fmla="val -79195"/>
              <a:gd name="adj2" fmla="val 18838"/>
            </a:avLst>
          </a:prstGeom>
          <a:gradFill>
            <a:gsLst>
              <a:gs pos="0">
                <a:srgbClr val="FFEFD1"/>
              </a:gs>
              <a:gs pos="64999">
                <a:srgbClr val="F0EBD5"/>
              </a:gs>
              <a:gs pos="100000">
                <a:srgbClr val="D1C39F"/>
              </a:gs>
            </a:gsLst>
            <a:lin ang="950000" scaled="0"/>
          </a:gradFill>
          <a:ln/>
        </p:spPr>
        <p:style>
          <a:lnRef idx="1">
            <a:schemeClr val="accent6"/>
          </a:lnRef>
          <a:fillRef idx="3">
            <a:schemeClr val="accent6"/>
          </a:fillRef>
          <a:effectRef idx="2">
            <a:schemeClr val="accent6"/>
          </a:effectRef>
          <a:fontRef idx="minor">
            <a:schemeClr val="lt1"/>
          </a:fontRef>
        </p:style>
        <p:txBody>
          <a:bodyPr anchor="ctr"/>
          <a:lstStyle/>
          <a:p>
            <a:pPr>
              <a:lnSpc>
                <a:spcPct val="150000"/>
              </a:lnSpc>
              <a:defRPr/>
            </a:pPr>
            <a:r>
              <a:rPr lang="zh-TW" altLang="en-US" b="1" dirty="0">
                <a:solidFill>
                  <a:srgbClr val="0000FF"/>
                </a:solidFill>
                <a:latin typeface="微軟正黑體" pitchFamily="34" charset="-120"/>
                <a:ea typeface="微軟正黑體" pitchFamily="34" charset="-120"/>
              </a:rPr>
              <a:t>情境脈絡：</a:t>
            </a:r>
            <a:r>
              <a:rPr lang="zh-TW" altLang="en-US" b="1" dirty="0">
                <a:solidFill>
                  <a:schemeClr val="tx1"/>
                </a:solidFill>
                <a:latin typeface="微軟正黑體" pitchFamily="34" charset="-120"/>
                <a:ea typeface="微軟正黑體" pitchFamily="34" charset="-120"/>
              </a:rPr>
              <a:t>社會</a:t>
            </a:r>
            <a:endParaRPr lang="en-US" altLang="zh-TW" b="1" dirty="0">
              <a:solidFill>
                <a:schemeClr val="tx1"/>
              </a:solidFill>
              <a:latin typeface="微軟正黑體" pitchFamily="34" charset="-120"/>
              <a:ea typeface="微軟正黑體" pitchFamily="34" charset="-120"/>
            </a:endParaRPr>
          </a:p>
          <a:p>
            <a:pPr>
              <a:lnSpc>
                <a:spcPct val="150000"/>
              </a:lnSpc>
              <a:defRPr/>
            </a:pPr>
            <a:r>
              <a:rPr lang="zh-TW" altLang="en-US" b="1" dirty="0">
                <a:solidFill>
                  <a:srgbClr val="0000FF"/>
                </a:solidFill>
                <a:latin typeface="微軟正黑體" pitchFamily="34" charset="-120"/>
                <a:ea typeface="微軟正黑體" pitchFamily="34" charset="-120"/>
              </a:rPr>
              <a:t>內容領堿</a:t>
            </a:r>
            <a:r>
              <a:rPr lang="zh-TW" altLang="en-US" b="1" dirty="0">
                <a:solidFill>
                  <a:schemeClr val="tx1">
                    <a:lumMod val="85000"/>
                    <a:lumOff val="15000"/>
                  </a:schemeClr>
                </a:solidFill>
                <a:latin typeface="微軟正黑體" pitchFamily="34" charset="-120"/>
                <a:ea typeface="微軟正黑體" pitchFamily="34" charset="-120"/>
              </a:rPr>
              <a:t>：</a:t>
            </a:r>
            <a:r>
              <a:rPr lang="zh-TW" altLang="en-US" b="1" dirty="0">
                <a:solidFill>
                  <a:schemeClr val="tx1"/>
                </a:solidFill>
                <a:latin typeface="微軟正黑體" pitchFamily="34" charset="-120"/>
                <a:ea typeface="微軟正黑體" pitchFamily="34" charset="-120"/>
              </a:rPr>
              <a:t>不確定性</a:t>
            </a:r>
          </a:p>
        </p:txBody>
      </p:sp>
      <p:sp>
        <p:nvSpPr>
          <p:cNvPr id="24" name="橢圓 23"/>
          <p:cNvSpPr/>
          <p:nvPr/>
        </p:nvSpPr>
        <p:spPr bwMode="auto">
          <a:xfrm>
            <a:off x="7380288" y="1557338"/>
            <a:ext cx="647700" cy="574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23"/>
                                        </p:tgtEl>
                                      </p:cBhvr>
                                    </p:animEffect>
                                    <p:set>
                                      <p:cBhvr>
                                        <p:cTn id="18" dur="1" fill="hold">
                                          <p:stCondLst>
                                            <p:cond delay="1999"/>
                                          </p:stCondLst>
                                        </p:cTn>
                                        <p:tgtEl>
                                          <p:spTgt spid="23"/>
                                        </p:tgtEl>
                                        <p:attrNameLst>
                                          <p:attrName>style.visibility</p:attrName>
                                        </p:attrNameLst>
                                      </p:cBhvr>
                                      <p:to>
                                        <p:strVal val="hidden"/>
                                      </p:to>
                                    </p:set>
                                  </p:childTnLst>
                                </p:cTn>
                              </p:par>
                              <p:par>
                                <p:cTn id="19" presetID="26"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80">
                                          <p:stCondLst>
                                            <p:cond delay="0"/>
                                          </p:stCondLst>
                                        </p:cTn>
                                        <p:tgtEl>
                                          <p:spTgt spid="24"/>
                                        </p:tgtEl>
                                      </p:cBhvr>
                                    </p:animEffect>
                                    <p:anim calcmode="lin" valueType="num">
                                      <p:cBhvr>
                                        <p:cTn id="2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7" dur="26">
                                          <p:stCondLst>
                                            <p:cond delay="650"/>
                                          </p:stCondLst>
                                        </p:cTn>
                                        <p:tgtEl>
                                          <p:spTgt spid="24"/>
                                        </p:tgtEl>
                                      </p:cBhvr>
                                      <p:to x="100000" y="60000"/>
                                    </p:animScale>
                                    <p:animScale>
                                      <p:cBhvr>
                                        <p:cTn id="28" dur="166" decel="50000">
                                          <p:stCondLst>
                                            <p:cond delay="676"/>
                                          </p:stCondLst>
                                        </p:cTn>
                                        <p:tgtEl>
                                          <p:spTgt spid="24"/>
                                        </p:tgtEl>
                                      </p:cBhvr>
                                      <p:to x="100000" y="100000"/>
                                    </p:animScale>
                                    <p:animScale>
                                      <p:cBhvr>
                                        <p:cTn id="29" dur="26">
                                          <p:stCondLst>
                                            <p:cond delay="1312"/>
                                          </p:stCondLst>
                                        </p:cTn>
                                        <p:tgtEl>
                                          <p:spTgt spid="24"/>
                                        </p:tgtEl>
                                      </p:cBhvr>
                                      <p:to x="100000" y="80000"/>
                                    </p:animScale>
                                    <p:animScale>
                                      <p:cBhvr>
                                        <p:cTn id="30" dur="166" decel="50000">
                                          <p:stCondLst>
                                            <p:cond delay="1338"/>
                                          </p:stCondLst>
                                        </p:cTn>
                                        <p:tgtEl>
                                          <p:spTgt spid="24"/>
                                        </p:tgtEl>
                                      </p:cBhvr>
                                      <p:to x="100000" y="100000"/>
                                    </p:animScale>
                                    <p:animScale>
                                      <p:cBhvr>
                                        <p:cTn id="31" dur="26">
                                          <p:stCondLst>
                                            <p:cond delay="1642"/>
                                          </p:stCondLst>
                                        </p:cTn>
                                        <p:tgtEl>
                                          <p:spTgt spid="24"/>
                                        </p:tgtEl>
                                      </p:cBhvr>
                                      <p:to x="100000" y="90000"/>
                                    </p:animScale>
                                    <p:animScale>
                                      <p:cBhvr>
                                        <p:cTn id="32" dur="166" decel="50000">
                                          <p:stCondLst>
                                            <p:cond delay="1668"/>
                                          </p:stCondLst>
                                        </p:cTn>
                                        <p:tgtEl>
                                          <p:spTgt spid="24"/>
                                        </p:tgtEl>
                                      </p:cBhvr>
                                      <p:to x="100000" y="100000"/>
                                    </p:animScale>
                                    <p:animScale>
                                      <p:cBhvr>
                                        <p:cTn id="33" dur="26">
                                          <p:stCondLst>
                                            <p:cond delay="1808"/>
                                          </p:stCondLst>
                                        </p:cTn>
                                        <p:tgtEl>
                                          <p:spTgt spid="24"/>
                                        </p:tgtEl>
                                      </p:cBhvr>
                                      <p:to x="100000" y="95000"/>
                                    </p:animScale>
                                    <p:animScale>
                                      <p:cBhvr>
                                        <p:cTn id="34" dur="166" decel="50000">
                                          <p:stCondLst>
                                            <p:cond delay="1834"/>
                                          </p:stCondLst>
                                        </p:cTn>
                                        <p:tgtEl>
                                          <p:spTgt spid="2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3" presetClass="entr" presetSubtype="10" fill="hold" nodeType="after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內容版面配置區 2"/>
          <p:cNvSpPr>
            <a:spLocks noGrp="1"/>
          </p:cNvSpPr>
          <p:nvPr>
            <p:ph sz="quarter" idx="1"/>
          </p:nvPr>
        </p:nvSpPr>
        <p:spPr>
          <a:xfrm>
            <a:off x="468313" y="1341438"/>
            <a:ext cx="8207375" cy="1511300"/>
          </a:xfrm>
        </p:spPr>
        <p:txBody>
          <a:bodyPr/>
          <a:lstStyle/>
          <a:p>
            <a:pPr eaLnBrk="1" hangingPunct="1"/>
            <a:r>
              <a:rPr lang="zh-TW" altLang="zh-TW" sz="1800" b="1" smtClean="0">
                <a:solidFill>
                  <a:srgbClr val="7030A0"/>
                </a:solidFill>
                <a:latin typeface="Arial" pitchFamily="34" charset="0"/>
                <a:ea typeface="新細明體" pitchFamily="18" charset="-120"/>
              </a:rPr>
              <a:t>滿分</a:t>
            </a:r>
            <a:r>
              <a:rPr lang="zh-TW" altLang="en-US" sz="1800" b="1" smtClean="0">
                <a:solidFill>
                  <a:srgbClr val="7030A0"/>
                </a:solidFill>
                <a:latin typeface="Arial" pitchFamily="34" charset="0"/>
                <a:ea typeface="新細明體" pitchFamily="18" charset="-120"/>
              </a:rPr>
              <a:t>：</a:t>
            </a:r>
            <a:r>
              <a:rPr lang="en-US" altLang="zh-TW" sz="1800" b="1" smtClean="0">
                <a:solidFill>
                  <a:srgbClr val="7030A0"/>
                </a:solidFill>
                <a:latin typeface="Arial" pitchFamily="34" charset="0"/>
                <a:ea typeface="新細明體" pitchFamily="18" charset="-120"/>
              </a:rPr>
              <a:t>2</a:t>
            </a:r>
            <a:endParaRPr lang="zh-TW" altLang="zh-TW" sz="1800" b="1" smtClean="0">
              <a:solidFill>
                <a:srgbClr val="7030A0"/>
              </a:solidFill>
              <a:latin typeface="Arial" pitchFamily="34" charset="0"/>
              <a:ea typeface="新細明體" pitchFamily="18" charset="-120"/>
            </a:endParaRPr>
          </a:p>
          <a:p>
            <a:pPr eaLnBrk="1" hangingPunct="1">
              <a:buFont typeface="Arial" pitchFamily="34" charset="0"/>
              <a:buChar char="•"/>
            </a:pPr>
            <a:r>
              <a:rPr lang="zh-TW" altLang="zh-TW" sz="1800" b="1" smtClean="0">
                <a:latin typeface="Arial" pitchFamily="34" charset="0"/>
                <a:ea typeface="新細明體" pitchFamily="18" charset="-120"/>
              </a:rPr>
              <a:t> 不，不合理。指出</a:t>
            </a:r>
            <a:r>
              <a:rPr lang="zh-TW" altLang="zh-TW" sz="1800" b="1" smtClean="0">
                <a:solidFill>
                  <a:srgbClr val="0000FF"/>
                </a:solidFill>
                <a:latin typeface="Arial" pitchFamily="34" charset="0"/>
                <a:ea typeface="新細明體" pitchFamily="18" charset="-120"/>
              </a:rPr>
              <a:t>我們看到的只是整個圖表的其中一小部分</a:t>
            </a:r>
            <a:r>
              <a:rPr lang="zh-TW" altLang="zh-TW" sz="1800" b="1" smtClean="0">
                <a:latin typeface="Arial" pitchFamily="34" charset="0"/>
                <a:ea typeface="新細明體" pitchFamily="18" charset="-120"/>
              </a:rPr>
              <a:t>。</a:t>
            </a:r>
          </a:p>
          <a:p>
            <a:pPr eaLnBrk="1" hangingPunct="1">
              <a:buFont typeface="Arial" pitchFamily="34" charset="0"/>
              <a:buChar char="•"/>
            </a:pPr>
            <a:r>
              <a:rPr lang="zh-TW" altLang="zh-TW" sz="1800" b="1" smtClean="0">
                <a:latin typeface="Arial" pitchFamily="34" charset="0"/>
                <a:ea typeface="新細明體" pitchFamily="18" charset="-120"/>
              </a:rPr>
              <a:t> 不，不合理。</a:t>
            </a:r>
            <a:r>
              <a:rPr lang="zh-TW" altLang="zh-TW" sz="1800" b="1" smtClean="0">
                <a:solidFill>
                  <a:srgbClr val="0000FF"/>
                </a:solidFill>
                <a:latin typeface="Arial" pitchFamily="34" charset="0"/>
                <a:ea typeface="新細明體" pitchFamily="18" charset="-120"/>
              </a:rPr>
              <a:t>用比率或百分比的數字作論據，論點正確</a:t>
            </a:r>
            <a:r>
              <a:rPr lang="zh-TW" altLang="zh-TW" sz="1800" b="1" smtClean="0">
                <a:latin typeface="Arial" pitchFamily="34" charset="0"/>
                <a:ea typeface="新細明體" pitchFamily="18" charset="-120"/>
              </a:rPr>
              <a:t>。</a:t>
            </a:r>
          </a:p>
          <a:p>
            <a:pPr eaLnBrk="1" hangingPunct="1">
              <a:buFont typeface="Arial" pitchFamily="34" charset="0"/>
              <a:buChar char="•"/>
            </a:pPr>
            <a:r>
              <a:rPr lang="zh-TW" altLang="zh-TW" sz="1800" b="1" smtClean="0">
                <a:latin typeface="Arial" pitchFamily="34" charset="0"/>
                <a:ea typeface="新細明體" pitchFamily="18" charset="-120"/>
              </a:rPr>
              <a:t> 要有</a:t>
            </a:r>
            <a:r>
              <a:rPr lang="zh-TW" altLang="zh-TW" sz="1800" b="1" smtClean="0">
                <a:solidFill>
                  <a:srgbClr val="0000FF"/>
                </a:solidFill>
                <a:latin typeface="Arial" pitchFamily="34" charset="0"/>
                <a:ea typeface="新細明體" pitchFamily="18" charset="-120"/>
              </a:rPr>
              <a:t>趨勢的數據資料</a:t>
            </a:r>
            <a:r>
              <a:rPr lang="zh-TW" altLang="zh-TW" sz="1800" b="1" smtClean="0">
                <a:latin typeface="Arial" pitchFamily="34" charset="0"/>
                <a:ea typeface="新細明體" pitchFamily="18" charset="-120"/>
              </a:rPr>
              <a:t>才可作出判斷。</a:t>
            </a:r>
            <a:endParaRPr lang="en-US" altLang="zh-TW" sz="1800" b="1" smtClean="0">
              <a:latin typeface="Arial" pitchFamily="34" charset="0"/>
              <a:ea typeface="新細明體" pitchFamily="18" charset="-120"/>
            </a:endParaRPr>
          </a:p>
          <a:p>
            <a:pPr eaLnBrk="1" hangingPunct="1"/>
            <a:endParaRPr lang="zh-TW" altLang="zh-TW" sz="1800" b="1" smtClean="0">
              <a:latin typeface="Arial" pitchFamily="34" charset="0"/>
              <a:ea typeface="新細明體" pitchFamily="18" charset="-120"/>
            </a:endParaRPr>
          </a:p>
        </p:txBody>
      </p:sp>
      <p:sp>
        <p:nvSpPr>
          <p:cNvPr id="4" name="標題 1"/>
          <p:cNvSpPr txBox="1">
            <a:spLocks/>
          </p:cNvSpPr>
          <p:nvPr/>
        </p:nvSpPr>
        <p:spPr bwMode="auto">
          <a:xfrm>
            <a:off x="468313" y="188913"/>
            <a:ext cx="6264275" cy="936625"/>
          </a:xfrm>
          <a:prstGeom prst="rect">
            <a:avLst/>
          </a:prstGeom>
          <a:noFill/>
          <a:ln w="9525">
            <a:noFill/>
            <a:miter lim="800000"/>
            <a:headEnd/>
            <a:tailEnd/>
          </a:ln>
        </p:spPr>
        <p:txBody>
          <a:bodyPr anchor="b">
            <a:normAutofit/>
          </a:bodyPr>
          <a:lstStyle/>
          <a:p>
            <a:pPr eaLnBrk="0" hangingPunct="0">
              <a:defRPr/>
            </a:pPr>
            <a:r>
              <a:rPr lang="zh-TW" altLang="zh-TW" sz="4000" b="1" dirty="0">
                <a:solidFill>
                  <a:schemeClr val="tx2"/>
                </a:solidFill>
                <a:latin typeface="Times New Roman" pitchFamily="18" charset="0"/>
                <a:ea typeface="微軟正黑體" pitchFamily="34" charset="-120"/>
                <a:cs typeface="+mj-cs"/>
              </a:rPr>
              <a:t>搶劫</a:t>
            </a:r>
            <a:r>
              <a:rPr lang="zh-TW" altLang="zh-TW" sz="4000" b="1" dirty="0">
                <a:latin typeface="微軟正黑體" pitchFamily="34" charset="-120"/>
                <a:ea typeface="微軟正黑體" pitchFamily="34" charset="-120"/>
              </a:rPr>
              <a:t> </a:t>
            </a:r>
            <a:r>
              <a:rPr lang="zh-TW" altLang="zh-TW" sz="4000" b="1" dirty="0">
                <a:solidFill>
                  <a:schemeClr val="tx2"/>
                </a:solidFill>
                <a:latin typeface="Times New Roman" pitchFamily="18" charset="0"/>
                <a:ea typeface="微軟正黑體" pitchFamily="34" charset="-120"/>
                <a:cs typeface="+mj-cs"/>
              </a:rPr>
              <a:t>問題 </a:t>
            </a:r>
            <a:r>
              <a:rPr lang="en-US" altLang="zh-TW" sz="4000" b="1" dirty="0">
                <a:solidFill>
                  <a:schemeClr val="tx2"/>
                </a:solidFill>
                <a:latin typeface="Times New Roman" pitchFamily="18" charset="0"/>
                <a:ea typeface="微軟正黑體" pitchFamily="34" charset="-120"/>
                <a:cs typeface="+mj-cs"/>
              </a:rPr>
              <a:t>1 </a:t>
            </a:r>
            <a:r>
              <a:rPr lang="zh-TW" altLang="zh-TW" sz="4000" b="1" dirty="0">
                <a:solidFill>
                  <a:schemeClr val="tx2"/>
                </a:solidFill>
                <a:latin typeface="Times New Roman" pitchFamily="18" charset="0"/>
                <a:ea typeface="微軟正黑體" pitchFamily="34" charset="-120"/>
                <a:cs typeface="+mj-cs"/>
              </a:rPr>
              <a:t>計分</a:t>
            </a:r>
            <a:endParaRPr lang="zh-TW" altLang="en-US" sz="4000" b="1" dirty="0">
              <a:solidFill>
                <a:schemeClr val="tx2"/>
              </a:solidFill>
              <a:latin typeface="Times New Roman" pitchFamily="18" charset="0"/>
              <a:ea typeface="微軟正黑體" pitchFamily="34" charset="-120"/>
              <a:cs typeface="+mj-cs"/>
            </a:endParaRPr>
          </a:p>
        </p:txBody>
      </p:sp>
      <p:sp>
        <p:nvSpPr>
          <p:cNvPr id="5" name="內容版面配置區 2"/>
          <p:cNvSpPr txBox="1">
            <a:spLocks/>
          </p:cNvSpPr>
          <p:nvPr/>
        </p:nvSpPr>
        <p:spPr bwMode="auto">
          <a:xfrm>
            <a:off x="468313" y="2565400"/>
            <a:ext cx="8207375" cy="1871663"/>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endParaRPr kumimoji="0" lang="zh-TW" altLang="zh-TW" b="1"/>
          </a:p>
          <a:p>
            <a:pPr marL="273050" indent="-273050">
              <a:spcBef>
                <a:spcPts val="600"/>
              </a:spcBef>
              <a:buClr>
                <a:schemeClr val="accent1"/>
              </a:buClr>
              <a:buSzPct val="76000"/>
              <a:buFont typeface="Wingdings 3" pitchFamily="18" charset="2"/>
              <a:buChar char=""/>
            </a:pPr>
            <a:r>
              <a:rPr kumimoji="0" lang="zh-TW" altLang="zh-TW" b="1">
                <a:solidFill>
                  <a:srgbClr val="7030A0"/>
                </a:solidFill>
              </a:rPr>
              <a:t>部分分數</a:t>
            </a:r>
            <a:r>
              <a:rPr lang="zh-TW" altLang="en-US" b="1">
                <a:solidFill>
                  <a:srgbClr val="7030A0"/>
                </a:solidFill>
              </a:rPr>
              <a:t>：</a:t>
            </a:r>
            <a:r>
              <a:rPr lang="en-US" altLang="zh-TW" b="1">
                <a:solidFill>
                  <a:srgbClr val="7030A0"/>
                </a:solidFill>
              </a:rPr>
              <a:t>1</a:t>
            </a:r>
            <a:endParaRPr kumimoji="0" lang="zh-TW" altLang="zh-TW" b="1">
              <a:solidFill>
                <a:srgbClr val="7030A0"/>
              </a:solidFill>
            </a:endParaRPr>
          </a:p>
          <a:p>
            <a:pPr marL="273050" indent="-273050">
              <a:spcBef>
                <a:spcPts val="600"/>
              </a:spcBef>
              <a:buClr>
                <a:schemeClr val="accent1"/>
              </a:buClr>
              <a:buSzPct val="76000"/>
              <a:buFont typeface="Arial" pitchFamily="34" charset="0"/>
              <a:buChar char="•"/>
            </a:pPr>
            <a:r>
              <a:rPr kumimoji="0" lang="zh-TW" altLang="zh-TW" b="1"/>
              <a:t> 不，不合理，但</a:t>
            </a:r>
            <a:r>
              <a:rPr kumimoji="0" lang="zh-TW" altLang="zh-TW" b="1">
                <a:solidFill>
                  <a:srgbClr val="0000FF"/>
                </a:solidFill>
              </a:rPr>
              <a:t>欠缺詳細解釋</a:t>
            </a:r>
            <a:r>
              <a:rPr kumimoji="0" lang="zh-TW" altLang="zh-TW" b="1"/>
              <a:t>。</a:t>
            </a:r>
          </a:p>
          <a:p>
            <a:pPr marL="273050" indent="-273050">
              <a:spcBef>
                <a:spcPts val="600"/>
              </a:spcBef>
              <a:buClr>
                <a:schemeClr val="accent1"/>
              </a:buClr>
              <a:buSzPct val="76000"/>
              <a:buFont typeface="Arial" pitchFamily="34" charset="0"/>
              <a:buChar char="•"/>
            </a:pPr>
            <a:r>
              <a:rPr kumimoji="0" lang="zh-TW" altLang="zh-TW" b="1"/>
              <a:t> 不，不合理。方法正確但有</a:t>
            </a:r>
            <a:r>
              <a:rPr kumimoji="0" lang="zh-TW" altLang="zh-TW" b="1">
                <a:solidFill>
                  <a:srgbClr val="0000FF"/>
                </a:solidFill>
              </a:rPr>
              <a:t>些微計算錯誤</a:t>
            </a:r>
            <a:r>
              <a:rPr kumimoji="0" lang="zh-TW" altLang="zh-TW" b="1"/>
              <a:t>。</a:t>
            </a:r>
          </a:p>
          <a:p>
            <a:pPr marL="273050" indent="-273050">
              <a:spcBef>
                <a:spcPts val="600"/>
              </a:spcBef>
              <a:buClr>
                <a:schemeClr val="accent1"/>
              </a:buClr>
              <a:buSzPct val="76000"/>
              <a:buFont typeface="Wingdings 3" pitchFamily="18" charset="2"/>
              <a:buChar char=""/>
            </a:pPr>
            <a:endParaRPr kumimoji="0" lang="zh-TW" altLang="zh-TW" b="1"/>
          </a:p>
        </p:txBody>
      </p:sp>
      <p:sp>
        <p:nvSpPr>
          <p:cNvPr id="6" name="內容版面配置區 2"/>
          <p:cNvSpPr txBox="1">
            <a:spLocks/>
          </p:cNvSpPr>
          <p:nvPr/>
        </p:nvSpPr>
        <p:spPr bwMode="auto">
          <a:xfrm>
            <a:off x="468313" y="4076700"/>
            <a:ext cx="8207375" cy="2089150"/>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endParaRPr kumimoji="0" lang="zh-TW" altLang="zh-TW" b="1"/>
          </a:p>
          <a:p>
            <a:pPr marL="273050" indent="-273050">
              <a:spcBef>
                <a:spcPts val="600"/>
              </a:spcBef>
              <a:buClr>
                <a:schemeClr val="accent1"/>
              </a:buClr>
              <a:buSzPct val="76000"/>
              <a:buFont typeface="Wingdings 3" pitchFamily="18" charset="2"/>
              <a:buChar char=""/>
            </a:pPr>
            <a:r>
              <a:rPr kumimoji="0" lang="zh-TW" altLang="zh-TW" b="1">
                <a:solidFill>
                  <a:srgbClr val="7030A0"/>
                </a:solidFill>
              </a:rPr>
              <a:t>零分</a:t>
            </a:r>
            <a:r>
              <a:rPr lang="zh-TW" altLang="en-US" b="1">
                <a:solidFill>
                  <a:srgbClr val="7030A0"/>
                </a:solidFill>
              </a:rPr>
              <a:t>：</a:t>
            </a:r>
            <a:r>
              <a:rPr lang="en-US" altLang="zh-TW" b="1">
                <a:solidFill>
                  <a:srgbClr val="7030A0"/>
                </a:solidFill>
              </a:rPr>
              <a:t>0</a:t>
            </a:r>
            <a:endParaRPr kumimoji="0" lang="zh-TW" altLang="zh-TW" b="1">
              <a:solidFill>
                <a:srgbClr val="7030A0"/>
              </a:solidFill>
            </a:endParaRPr>
          </a:p>
          <a:p>
            <a:pPr marL="273050" indent="-273050">
              <a:spcBef>
                <a:spcPts val="600"/>
              </a:spcBef>
              <a:buClr>
                <a:schemeClr val="accent1"/>
              </a:buClr>
              <a:buSzPct val="76000"/>
              <a:buFont typeface="Arial" pitchFamily="34" charset="0"/>
              <a:buChar char="•"/>
            </a:pPr>
            <a:r>
              <a:rPr kumimoji="0" lang="zh-TW" altLang="zh-TW" b="1"/>
              <a:t> 不。表示不合理，但沒有提供解釋、沒有充分解釋或解釋不正確。</a:t>
            </a:r>
          </a:p>
          <a:p>
            <a:pPr marL="273050" indent="-273050">
              <a:spcBef>
                <a:spcPts val="600"/>
              </a:spcBef>
              <a:buClr>
                <a:schemeClr val="accent1"/>
              </a:buClr>
              <a:buSzPct val="76000"/>
              <a:buFont typeface="Arial" pitchFamily="34" charset="0"/>
              <a:buChar char="•"/>
            </a:pPr>
            <a:r>
              <a:rPr kumimoji="0" lang="zh-TW" altLang="zh-TW" b="1"/>
              <a:t> 是。基於圖表的形狀，因而指出搶劫案數字雙倍增加。</a:t>
            </a:r>
          </a:p>
          <a:p>
            <a:pPr marL="273050" indent="-273050">
              <a:spcBef>
                <a:spcPts val="600"/>
              </a:spcBef>
              <a:buClr>
                <a:schemeClr val="accent1"/>
              </a:buClr>
              <a:buSzPct val="76000"/>
              <a:buFont typeface="Arial" pitchFamily="34" charset="0"/>
              <a:buChar char="•"/>
            </a:pPr>
            <a:r>
              <a:rPr kumimoji="0" lang="zh-TW" altLang="zh-TW" b="1"/>
              <a:t> 是。沒有提供解釋。</a:t>
            </a:r>
            <a:r>
              <a:rPr kumimoji="0" lang="en-US" altLang="zh-TW" b="1"/>
              <a:t>	</a:t>
            </a:r>
            <a:endParaRPr kumimoji="0" lang="zh-TW" altLang="zh-TW" b="1"/>
          </a:p>
          <a:p>
            <a:pPr marL="273050" indent="-273050">
              <a:spcBef>
                <a:spcPts val="600"/>
              </a:spcBef>
              <a:buClr>
                <a:schemeClr val="accent1"/>
              </a:buClr>
              <a:buSzPct val="76000"/>
              <a:buFont typeface="Arial" pitchFamily="34" charset="0"/>
              <a:buChar char="•"/>
            </a:pPr>
            <a:r>
              <a:rPr kumimoji="0" lang="zh-TW" altLang="zh-TW" b="1"/>
              <a:t> 其他答案</a:t>
            </a:r>
            <a:endParaRPr kumimoji="0" lang="zh-TW"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0" y="333375"/>
            <a:ext cx="9144000" cy="846138"/>
          </a:xfrm>
        </p:spPr>
        <p:txBody>
          <a:bodyPr/>
          <a:lstStyle/>
          <a:p>
            <a:pPr marL="358775" eaLnBrk="1" hangingPunct="1"/>
            <a:r>
              <a:rPr lang="zh-TW" altLang="en-US" smtClean="0"/>
              <a:t>素養水準的描述</a:t>
            </a:r>
          </a:p>
        </p:txBody>
      </p:sp>
      <p:sp>
        <p:nvSpPr>
          <p:cNvPr id="29699"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9EB7B49D-60A3-44C1-88E8-BE604082BB28}" type="slidenum">
              <a:rPr lang="en-US" altLang="zh-TW" smtClean="0">
                <a:latin typeface="Arial" pitchFamily="34" charset="0"/>
              </a:rPr>
              <a:pPr/>
              <a:t>14</a:t>
            </a:fld>
            <a:endParaRPr lang="en-US" altLang="zh-TW" smtClean="0">
              <a:latin typeface="Arial" pitchFamily="34" charset="0"/>
            </a:endParaRPr>
          </a:p>
        </p:txBody>
      </p:sp>
      <p:pic>
        <p:nvPicPr>
          <p:cNvPr id="29700" name="Picture 2"/>
          <p:cNvPicPr>
            <a:picLocks noChangeAspect="1" noChangeArrowheads="1"/>
          </p:cNvPicPr>
          <p:nvPr/>
        </p:nvPicPr>
        <p:blipFill>
          <a:blip r:embed="rId3" cstate="print"/>
          <a:srcRect/>
          <a:stretch>
            <a:fillRect/>
          </a:stretch>
        </p:blipFill>
        <p:spPr bwMode="auto">
          <a:xfrm>
            <a:off x="468313" y="1412875"/>
            <a:ext cx="5268912" cy="4751388"/>
          </a:xfrm>
          <a:prstGeom prst="rect">
            <a:avLst/>
          </a:prstGeom>
          <a:noFill/>
          <a:ln w="9525">
            <a:noFill/>
            <a:miter lim="800000"/>
            <a:headEnd/>
            <a:tailEnd/>
          </a:ln>
        </p:spPr>
      </p:pic>
      <p:sp>
        <p:nvSpPr>
          <p:cNvPr id="10" name="向右箭號 9"/>
          <p:cNvSpPr/>
          <p:nvPr/>
        </p:nvSpPr>
        <p:spPr>
          <a:xfrm>
            <a:off x="5508625" y="2201863"/>
            <a:ext cx="588963" cy="434975"/>
          </a:xfrm>
          <a:prstGeom prst="rightArrow">
            <a:avLst/>
          </a:prstGeom>
          <a:solidFill>
            <a:srgbClr val="CCFF99"/>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文字方塊 10"/>
          <p:cNvSpPr txBox="1"/>
          <p:nvPr/>
        </p:nvSpPr>
        <p:spPr>
          <a:xfrm>
            <a:off x="6372225" y="1628775"/>
            <a:ext cx="2303463" cy="40941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zh-TW" altLang="en-US" sz="2000" b="1" dirty="0">
                <a:latin typeface="微軟正黑體" pitchFamily="34" charset="-120"/>
                <a:ea typeface="微軟正黑體" pitchFamily="34" charset="-120"/>
              </a:rPr>
              <a:t>數學素養 ─ 水準六</a:t>
            </a:r>
            <a:endParaRPr lang="en-US" altLang="zh-TW" sz="2000" b="1" dirty="0">
              <a:latin typeface="微軟正黑體" pitchFamily="34" charset="-120"/>
              <a:ea typeface="微軟正黑體" pitchFamily="34" charset="-120"/>
            </a:endParaRPr>
          </a:p>
          <a:p>
            <a:pPr algn="ctr">
              <a:defRPr/>
            </a:pPr>
            <a:r>
              <a:rPr lang="en-US" altLang="zh-TW" sz="2000" b="1" dirty="0">
                <a:latin typeface="微軟正黑體" pitchFamily="34" charset="-120"/>
                <a:ea typeface="微軟正黑體" pitchFamily="34" charset="-120"/>
              </a:rPr>
              <a:t>(669</a:t>
            </a:r>
            <a:r>
              <a:rPr lang="zh-TW" altLang="en-US" sz="2000" b="1" dirty="0">
                <a:latin typeface="微軟正黑體" pitchFamily="34" charset="-120"/>
                <a:ea typeface="微軟正黑體" pitchFamily="34" charset="-120"/>
              </a:rPr>
              <a:t>分以上</a:t>
            </a:r>
            <a:r>
              <a:rPr lang="en-US" altLang="zh-TW" sz="2000" b="1" dirty="0">
                <a:latin typeface="微軟正黑體" pitchFamily="34" charset="-120"/>
                <a:ea typeface="微軟正黑體" pitchFamily="34" charset="-120"/>
              </a:rPr>
              <a:t>)</a:t>
            </a:r>
          </a:p>
          <a:p>
            <a:pPr algn="ctr">
              <a:defRPr/>
            </a:pPr>
            <a:endParaRPr lang="en-US" altLang="zh-TW" sz="2000" b="1" dirty="0">
              <a:latin typeface="微軟正黑體" pitchFamily="34" charset="-120"/>
              <a:ea typeface="微軟正黑體" pitchFamily="34" charset="-120"/>
            </a:endParaRPr>
          </a:p>
          <a:p>
            <a:pPr>
              <a:defRPr/>
            </a:pP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r>
              <a:rPr lang="zh-TW" altLang="zh-TW" sz="2000" b="1" dirty="0">
                <a:latin typeface="微軟正黑體" pitchFamily="34" charset="-120"/>
                <a:ea typeface="微軟正黑體" pitchFamily="34" charset="-120"/>
              </a:rPr>
              <a:t>在此水準的學生能夠</a:t>
            </a:r>
            <a:r>
              <a:rPr lang="zh-TW" altLang="zh-TW" sz="2000" b="1" dirty="0">
                <a:solidFill>
                  <a:srgbClr val="0000FF"/>
                </a:solidFill>
                <a:latin typeface="微軟正黑體" pitchFamily="34" charset="-120"/>
                <a:ea typeface="微軟正黑體" pitchFamily="34" charset="-120"/>
              </a:rPr>
              <a:t>進行高階的數學思考和推理</a:t>
            </a:r>
            <a:r>
              <a:rPr lang="zh-TW"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他們</a:t>
            </a:r>
            <a:r>
              <a:rPr lang="zh-TW" altLang="zh-TW" sz="2000" b="1" dirty="0">
                <a:latin typeface="微軟正黑體" pitchFamily="34" charset="-120"/>
                <a:ea typeface="微軟正黑體" pitchFamily="34" charset="-120"/>
              </a:rPr>
              <a:t>能</a:t>
            </a:r>
            <a:r>
              <a:rPr lang="zh-TW" altLang="zh-TW" sz="2000" b="1" dirty="0">
                <a:solidFill>
                  <a:srgbClr val="0000FF"/>
                </a:solidFill>
                <a:latin typeface="微軟正黑體" pitchFamily="34" charset="-120"/>
                <a:ea typeface="微軟正黑體" pitchFamily="34" charset="-120"/>
              </a:rPr>
              <a:t>藉由符號</a:t>
            </a:r>
            <a:r>
              <a:rPr lang="zh-TW" altLang="en-US" sz="2000" b="1" dirty="0">
                <a:latin typeface="微軟正黑體" pitchFamily="34" charset="-120"/>
                <a:ea typeface="微軟正黑體" pitchFamily="34" charset="-120"/>
              </a:rPr>
              <a:t>、</a:t>
            </a:r>
            <a:r>
              <a:rPr lang="zh-TW" altLang="zh-TW" sz="2000" b="1" dirty="0">
                <a:solidFill>
                  <a:srgbClr val="0000FF"/>
                </a:solidFill>
                <a:latin typeface="微軟正黑體" pitchFamily="34" charset="-120"/>
                <a:ea typeface="微軟正黑體" pitchFamily="34" charset="-120"/>
              </a:rPr>
              <a:t>數學運算</a:t>
            </a:r>
            <a:r>
              <a:rPr lang="zh-TW" altLang="en-US" sz="2000" b="1" dirty="0">
                <a:latin typeface="微軟正黑體" pitchFamily="34" charset="-120"/>
                <a:ea typeface="微軟正黑體" pitchFamily="34" charset="-120"/>
              </a:rPr>
              <a:t>、</a:t>
            </a:r>
            <a:r>
              <a:rPr lang="zh-TW" altLang="zh-TW" sz="2000" b="1" dirty="0">
                <a:solidFill>
                  <a:srgbClr val="0000FF"/>
                </a:solidFill>
                <a:latin typeface="微軟正黑體" pitchFamily="34" charset="-120"/>
                <a:ea typeface="微軟正黑體" pitchFamily="34" charset="-120"/>
              </a:rPr>
              <a:t>關係的洞察和理解</a:t>
            </a:r>
            <a:r>
              <a:rPr lang="zh-TW" altLang="en-US" sz="2000" b="1" dirty="0">
                <a:latin typeface="微軟正黑體" pitchFamily="34" charset="-120"/>
                <a:ea typeface="微軟正黑體" pitchFamily="34" charset="-120"/>
              </a:rPr>
              <a:t>，也能在</a:t>
            </a:r>
            <a:r>
              <a:rPr lang="zh-TW" altLang="zh-TW" sz="2000" b="1" dirty="0">
                <a:latin typeface="微軟正黑體" pitchFamily="34" charset="-120"/>
                <a:ea typeface="微軟正黑體" pitchFamily="34" charset="-120"/>
              </a:rPr>
              <a:t>陌生情境發展出解決</a:t>
            </a:r>
            <a:r>
              <a:rPr lang="zh-TW" altLang="en-US" sz="2000" b="1" dirty="0">
                <a:latin typeface="微軟正黑體" pitchFamily="34" charset="-120"/>
                <a:ea typeface="微軟正黑體" pitchFamily="34" charset="-120"/>
              </a:rPr>
              <a:t>問題</a:t>
            </a:r>
            <a:r>
              <a:rPr lang="zh-TW" altLang="zh-TW" sz="2000" b="1" dirty="0">
                <a:latin typeface="微軟正黑體" pitchFamily="34" charset="-120"/>
                <a:ea typeface="微軟正黑體" pitchFamily="34" charset="-120"/>
              </a:rPr>
              <a:t>的</a:t>
            </a:r>
            <a:r>
              <a:rPr lang="zh-TW" altLang="zh-TW" sz="2000" b="1" dirty="0">
                <a:solidFill>
                  <a:srgbClr val="0000FF"/>
                </a:solidFill>
                <a:latin typeface="微軟正黑體" pitchFamily="34" charset="-120"/>
                <a:ea typeface="微軟正黑體" pitchFamily="34" charset="-120"/>
              </a:rPr>
              <a:t>新方法和策略</a:t>
            </a:r>
            <a:r>
              <a:rPr lang="zh-TW" altLang="zh-TW" sz="2000" b="1" dirty="0">
                <a:latin typeface="微軟正黑體" pitchFamily="34" charset="-120"/>
                <a:ea typeface="微軟正黑體" pitchFamily="34" charset="-120"/>
              </a:rPr>
              <a:t>。</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p>
          <a:p>
            <a:pPr algn="ctr">
              <a:defRPr/>
            </a:pPr>
            <a:endParaRPr lang="zh-TW" altLang="en-US" sz="2000"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850" y="260350"/>
            <a:ext cx="6429375" cy="927100"/>
          </a:xfrm>
        </p:spPr>
        <p:txBody>
          <a:bodyPr rtlCol="0"/>
          <a:lstStyle/>
          <a:p>
            <a:pPr eaLnBrk="1" fontAlgn="auto" hangingPunct="1">
              <a:spcAft>
                <a:spcPts val="0"/>
              </a:spcAft>
              <a:defRPr/>
            </a:pPr>
            <a:r>
              <a:rPr lang="zh-TW" altLang="en-US" dirty="0" smtClean="0">
                <a:effectLst>
                  <a:outerShdw blurRad="38100" dist="38100" dir="2700000" algn="tl">
                    <a:srgbClr val="C0C0C0"/>
                  </a:outerShdw>
                </a:effectLst>
                <a:latin typeface="Tahoma" pitchFamily="34" charset="0"/>
              </a:rPr>
              <a:t>歷次 </a:t>
            </a:r>
            <a:r>
              <a:rPr lang="en-US" altLang="zh-TW" dirty="0" smtClean="0">
                <a:effectLst>
                  <a:outerShdw blurRad="38100" dist="38100" dir="2700000" algn="tl">
                    <a:srgbClr val="C0C0C0"/>
                  </a:outerShdw>
                </a:effectLst>
                <a:latin typeface="Tahoma" pitchFamily="34" charset="0"/>
              </a:rPr>
              <a:t>PISA</a:t>
            </a:r>
            <a:r>
              <a:rPr lang="zh-TW" altLang="en-US" dirty="0" smtClean="0">
                <a:effectLst>
                  <a:outerShdw blurRad="38100" dist="38100" dir="2700000" algn="tl">
                    <a:srgbClr val="C0C0C0"/>
                  </a:outerShdw>
                </a:effectLst>
                <a:latin typeface="Tahoma" pitchFamily="34" charset="0"/>
              </a:rPr>
              <a:t> 數學調查結果</a:t>
            </a:r>
            <a:endParaRPr lang="zh-TW" altLang="en-US" dirty="0" smtClean="0">
              <a:effectLst>
                <a:outerShdw blurRad="38100" dist="38100" dir="2700000" algn="tl">
                  <a:srgbClr val="C0C0C0"/>
                </a:outerShdw>
              </a:effectLst>
            </a:endParaRPr>
          </a:p>
        </p:txBody>
      </p:sp>
      <p:sp>
        <p:nvSpPr>
          <p:cNvPr id="30723"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36B9008-5AD9-4B71-A981-B4D9CF50AD31}" type="slidenum">
              <a:rPr lang="en-US" altLang="zh-TW" smtClean="0">
                <a:latin typeface="Arial" pitchFamily="34" charset="0"/>
              </a:rPr>
              <a:pPr/>
              <a:t>15</a:t>
            </a:fld>
            <a:endParaRPr lang="en-US" altLang="zh-TW" smtClean="0">
              <a:latin typeface="Arial" pitchFamily="34" charset="0"/>
            </a:endParaRPr>
          </a:p>
        </p:txBody>
      </p:sp>
      <p:graphicFrame>
        <p:nvGraphicFramePr>
          <p:cNvPr id="5" name="表格 4"/>
          <p:cNvGraphicFramePr>
            <a:graphicFrameLocks noGrp="1"/>
          </p:cNvGraphicFramePr>
          <p:nvPr/>
        </p:nvGraphicFramePr>
        <p:xfrm>
          <a:off x="395288" y="1628775"/>
          <a:ext cx="8324848" cy="4191000"/>
        </p:xfrm>
        <a:graphic>
          <a:graphicData uri="http://schemas.openxmlformats.org/drawingml/2006/table">
            <a:tbl>
              <a:tblPr firstRow="1" bandRow="1">
                <a:tableStyleId>{5C22544A-7EE6-4342-B048-85BDC9FD1C3A}</a:tableStyleId>
              </a:tblPr>
              <a:tblGrid>
                <a:gridCol w="467544"/>
                <a:gridCol w="1964326"/>
                <a:gridCol w="1964326"/>
                <a:gridCol w="1964326"/>
                <a:gridCol w="1964326"/>
              </a:tblGrid>
              <a:tr h="381000">
                <a:tc>
                  <a:txBody>
                    <a:bodyPr/>
                    <a:lstStyle/>
                    <a:p>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c>
                  <a:txBody>
                    <a:bodyPr/>
                    <a:lstStyle/>
                    <a:p>
                      <a:r>
                        <a:rPr lang="en-US" altLang="zh-TW" sz="1600" b="1" dirty="0" smtClean="0">
                          <a:latin typeface="微軟正黑體" pitchFamily="34" charset="-120"/>
                          <a:ea typeface="微軟正黑體" pitchFamily="34" charset="-120"/>
                        </a:rPr>
                        <a:t>PISA 2000 </a:t>
                      </a:r>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c>
                  <a:txBody>
                    <a:bodyPr/>
                    <a:lstStyle/>
                    <a:p>
                      <a:r>
                        <a:rPr lang="en-US" altLang="zh-TW" sz="1600" b="1" dirty="0" smtClean="0">
                          <a:latin typeface="微軟正黑體" pitchFamily="34" charset="-120"/>
                          <a:ea typeface="微軟正黑體" pitchFamily="34" charset="-120"/>
                        </a:rPr>
                        <a:t>PISA 2003</a:t>
                      </a:r>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c>
                  <a:txBody>
                    <a:bodyPr/>
                    <a:lstStyle/>
                    <a:p>
                      <a:r>
                        <a:rPr lang="en-US" altLang="zh-TW" sz="1600" b="1" dirty="0" smtClean="0">
                          <a:latin typeface="微軟正黑體" pitchFamily="34" charset="-120"/>
                          <a:ea typeface="微軟正黑體" pitchFamily="34" charset="-120"/>
                        </a:rPr>
                        <a:t>PISA 2006 </a:t>
                      </a:r>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c>
                  <a:txBody>
                    <a:bodyPr/>
                    <a:lstStyle/>
                    <a:p>
                      <a:r>
                        <a:rPr lang="en-US" altLang="zh-TW" sz="1600" b="1" dirty="0" smtClean="0">
                          <a:latin typeface="微軟正黑體" pitchFamily="34" charset="-120"/>
                          <a:ea typeface="微軟正黑體" pitchFamily="34" charset="-120"/>
                        </a:rPr>
                        <a:t>PISA</a:t>
                      </a:r>
                      <a:r>
                        <a:rPr lang="en-US" altLang="zh-TW" sz="1600" b="1" baseline="0" dirty="0" smtClean="0">
                          <a:latin typeface="微軟正黑體" pitchFamily="34" charset="-120"/>
                          <a:ea typeface="微軟正黑體" pitchFamily="34" charset="-120"/>
                        </a:rPr>
                        <a:t> 2009</a:t>
                      </a:r>
                      <a:endParaRPr lang="zh-TW" altLang="en-US" sz="1600" b="1" dirty="0">
                        <a:latin typeface="微軟正黑體" pitchFamily="34" charset="-120"/>
                        <a:ea typeface="微軟正黑體" pitchFamily="34" charset="-120"/>
                      </a:endParaRPr>
                    </a:p>
                  </a:txBody>
                  <a:tcPr>
                    <a:solidFill>
                      <a:schemeClr val="tx1">
                        <a:lumMod val="95000"/>
                        <a:lumOff val="5000"/>
                      </a:schemeClr>
                    </a:solidFill>
                  </a:tcPr>
                </a:tc>
              </a:tr>
              <a:tr h="381000">
                <a:tc rowSpan="10">
                  <a:txBody>
                    <a:bodyPr/>
                    <a:lstStyle/>
                    <a:p>
                      <a:r>
                        <a:rPr lang="zh-TW" altLang="en-US" sz="1600" b="1" dirty="0" smtClean="0">
                          <a:latin typeface="微軟正黑體" pitchFamily="34" charset="-120"/>
                          <a:ea typeface="微軟正黑體" pitchFamily="34" charset="-120"/>
                        </a:rPr>
                        <a:t>數學</a:t>
                      </a:r>
                      <a:endParaRPr lang="en-US" altLang="zh-TW" sz="1600" b="1" dirty="0" smtClean="0">
                        <a:latin typeface="微軟正黑體" pitchFamily="34" charset="-120"/>
                        <a:ea typeface="微軟正黑體" pitchFamily="34" charset="-120"/>
                      </a:endParaRPr>
                    </a:p>
                    <a:p>
                      <a:endParaRPr lang="en-US" altLang="zh-TW" sz="1600" b="1" dirty="0" smtClean="0">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排名 </a:t>
                      </a:r>
                      <a:endParaRPr lang="en-US" altLang="zh-TW" sz="1600" b="1" dirty="0" smtClean="0">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暨平均分數</a:t>
                      </a:r>
                      <a:endParaRPr lang="zh-TW" altLang="en-US" sz="1600" b="1" dirty="0">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(557)</a:t>
                      </a:r>
                    </a:p>
                  </a:txBody>
                  <a:tcPr/>
                </a:tc>
                <a:tc>
                  <a:txBody>
                    <a:bodyPr/>
                    <a:lstStyle/>
                    <a:p>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香港 </a:t>
                      </a:r>
                      <a:r>
                        <a:rPr lang="en-US" altLang="zh-TW" sz="1600" b="1" dirty="0" smtClean="0">
                          <a:latin typeface="微軟正黑體" pitchFamily="34" charset="-120"/>
                          <a:ea typeface="微軟正黑體" pitchFamily="34" charset="-120"/>
                        </a:rPr>
                        <a:t>(550)</a:t>
                      </a:r>
                      <a:r>
                        <a:rPr lang="zh-TW" altLang="en-US" sz="1600" b="1" dirty="0" smtClean="0">
                          <a:latin typeface="微軟正黑體" pitchFamily="34" charset="-120"/>
                          <a:ea typeface="微軟正黑體" pitchFamily="34" charset="-120"/>
                        </a:rPr>
                        <a:t> </a:t>
                      </a:r>
                      <a:endParaRPr lang="en-US" altLang="zh-TW" sz="1600" b="1" dirty="0">
                        <a:latin typeface="微軟正黑體" pitchFamily="34" charset="-120"/>
                        <a:ea typeface="微軟正黑體" pitchFamily="34" charset="-120"/>
                      </a:endParaRPr>
                    </a:p>
                  </a:txBody>
                  <a:tcPr/>
                </a:tc>
                <a:tc>
                  <a:txBody>
                    <a:bodyPr/>
                    <a:lstStyle/>
                    <a:p>
                      <a:r>
                        <a:rPr lang="en-US" altLang="zh-TW" sz="1600" b="1" dirty="0" smtClean="0">
                          <a:solidFill>
                            <a:srgbClr val="C00000"/>
                          </a:solidFill>
                          <a:latin typeface="微軟正黑體" pitchFamily="34" charset="-120"/>
                          <a:ea typeface="微軟正黑體" pitchFamily="34" charset="-120"/>
                        </a:rPr>
                        <a:t>1.</a:t>
                      </a:r>
                      <a:r>
                        <a:rPr lang="zh-TW" altLang="en-US" sz="1600" b="1" dirty="0" smtClean="0">
                          <a:solidFill>
                            <a:srgbClr val="C00000"/>
                          </a:solidFill>
                          <a:latin typeface="微軟正黑體" pitchFamily="34" charset="-120"/>
                          <a:ea typeface="微軟正黑體" pitchFamily="34" charset="-120"/>
                        </a:rPr>
                        <a:t>臺灣 </a:t>
                      </a:r>
                      <a:r>
                        <a:rPr lang="en-US" altLang="zh-TW" sz="1600" b="1" dirty="0" smtClean="0">
                          <a:solidFill>
                            <a:srgbClr val="C00000"/>
                          </a:solidFill>
                          <a:latin typeface="微軟正黑體" pitchFamily="34" charset="-120"/>
                          <a:ea typeface="微軟正黑體" pitchFamily="34" charset="-120"/>
                        </a:rPr>
                        <a:t>(549)</a:t>
                      </a:r>
                      <a:endParaRPr lang="en-US" altLang="zh-TW" sz="1600" b="1" dirty="0">
                        <a:solidFill>
                          <a:srgbClr val="C00000"/>
                        </a:solidFill>
                        <a:latin typeface="微軟正黑體" pitchFamily="34" charset="-120"/>
                        <a:ea typeface="微軟正黑體" pitchFamily="34" charset="-120"/>
                      </a:endParaRPr>
                    </a:p>
                  </a:txBody>
                  <a:tcPr/>
                </a:tc>
                <a:tc>
                  <a:txBody>
                    <a:bodyPr/>
                    <a:lstStyle/>
                    <a:p>
                      <a:r>
                        <a:rPr lang="en-US" altLang="zh-TW" sz="1600" b="1" dirty="0" smtClean="0">
                          <a:solidFill>
                            <a:schemeClr val="tx1"/>
                          </a:solidFill>
                          <a:latin typeface="微軟正黑體" pitchFamily="34" charset="-120"/>
                          <a:ea typeface="微軟正黑體" pitchFamily="34" charset="-120"/>
                        </a:rPr>
                        <a:t>1.</a:t>
                      </a:r>
                      <a:r>
                        <a:rPr lang="zh-TW" altLang="en-US" sz="1600" b="1" dirty="0" smtClean="0">
                          <a:solidFill>
                            <a:srgbClr val="00B050"/>
                          </a:solidFill>
                          <a:latin typeface="微軟正黑體" pitchFamily="34" charset="-120"/>
                          <a:ea typeface="微軟正黑體" pitchFamily="34" charset="-120"/>
                        </a:rPr>
                        <a:t>上海</a:t>
                      </a:r>
                      <a:r>
                        <a:rPr lang="en-US" altLang="zh-TW" sz="1600" b="1" dirty="0" smtClean="0">
                          <a:solidFill>
                            <a:schemeClr val="tx1"/>
                          </a:solidFill>
                          <a:latin typeface="微軟正黑體" pitchFamily="34" charset="-120"/>
                          <a:ea typeface="微軟正黑體" pitchFamily="34" charset="-120"/>
                        </a:rPr>
                        <a:t>(600)</a:t>
                      </a:r>
                      <a:endParaRPr lang="en-US" altLang="zh-TW" sz="1600" b="1" dirty="0">
                        <a:solidFill>
                          <a:schemeClr val="tx1"/>
                        </a:solidFill>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(547)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芬蘭 </a:t>
                      </a:r>
                      <a:r>
                        <a:rPr lang="en-US" altLang="zh-TW" sz="1600" b="1" dirty="0" smtClean="0">
                          <a:latin typeface="微軟正黑體" pitchFamily="34" charset="-120"/>
                          <a:ea typeface="微軟正黑體" pitchFamily="34" charset="-120"/>
                        </a:rPr>
                        <a:t>(544))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solidFill>
                            <a:srgbClr val="0000FF"/>
                          </a:solidFill>
                          <a:latin typeface="微軟正黑體" pitchFamily="34" charset="-120"/>
                          <a:ea typeface="微軟正黑體" pitchFamily="34" charset="-120"/>
                        </a:rPr>
                        <a:t>芬蘭</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(548)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solidFill>
                            <a:srgbClr val="00B050"/>
                          </a:solidFill>
                          <a:latin typeface="微軟正黑體" pitchFamily="34" charset="-120"/>
                          <a:ea typeface="微軟正黑體" pitchFamily="34" charset="-120"/>
                        </a:rPr>
                        <a:t>新加坡</a:t>
                      </a:r>
                      <a:r>
                        <a:rPr lang="en-US" altLang="zh-TW" sz="1600" b="1" dirty="0" smtClean="0">
                          <a:latin typeface="微軟正黑體" pitchFamily="34" charset="-120"/>
                          <a:ea typeface="微軟正黑體" pitchFamily="34" charset="-120"/>
                        </a:rPr>
                        <a:t>(562)</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latin typeface="微軟正黑體" pitchFamily="34" charset="-120"/>
                          <a:ea typeface="微軟正黑體" pitchFamily="34" charset="-120"/>
                        </a:rPr>
                        <a:t>紐西蘭 </a:t>
                      </a:r>
                      <a:r>
                        <a:rPr lang="en-US" altLang="zh-TW" sz="1600" b="1" dirty="0" smtClean="0">
                          <a:latin typeface="微軟正黑體" pitchFamily="34" charset="-120"/>
                          <a:ea typeface="微軟正黑體" pitchFamily="34" charset="-120"/>
                        </a:rPr>
                        <a:t>(537)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(542)</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香港</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(547)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香港</a:t>
                      </a:r>
                      <a:r>
                        <a:rPr lang="en-US" altLang="zh-TW" sz="1600" b="1" dirty="0" smtClean="0">
                          <a:latin typeface="微軟正黑體" pitchFamily="34" charset="-120"/>
                          <a:ea typeface="微軟正黑體" pitchFamily="34" charset="-120"/>
                        </a:rPr>
                        <a:t>(555)</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芬蘭 </a:t>
                      </a:r>
                      <a:r>
                        <a:rPr lang="en-US" altLang="zh-TW" sz="1600" b="1" dirty="0" smtClean="0">
                          <a:latin typeface="微軟正黑體" pitchFamily="34" charset="-120"/>
                          <a:ea typeface="微軟正黑體" pitchFamily="34" charset="-120"/>
                        </a:rPr>
                        <a:t>(536)</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荷蘭 </a:t>
                      </a:r>
                      <a:r>
                        <a:rPr lang="en-US" altLang="zh-TW" sz="1600" b="1" dirty="0" smtClean="0">
                          <a:latin typeface="微軟正黑體" pitchFamily="34" charset="-120"/>
                          <a:ea typeface="微軟正黑體" pitchFamily="34" charset="-120"/>
                        </a:rPr>
                        <a:t>(538)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(547)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solidFill>
                            <a:srgbClr val="0000FF"/>
                          </a:solidFill>
                          <a:latin typeface="微軟正黑體" pitchFamily="34" charset="-120"/>
                          <a:ea typeface="微軟正黑體" pitchFamily="34" charset="-120"/>
                        </a:rPr>
                        <a:t>韓國</a:t>
                      </a:r>
                      <a:r>
                        <a:rPr lang="en-US" altLang="zh-TW" sz="1600" b="1" dirty="0" smtClean="0">
                          <a:latin typeface="微軟正黑體" pitchFamily="34" charset="-120"/>
                          <a:ea typeface="微軟正黑體" pitchFamily="34" charset="-120"/>
                        </a:rPr>
                        <a:t>(546)</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澳大利亞 </a:t>
                      </a:r>
                      <a:r>
                        <a:rPr lang="en-US" altLang="zh-TW" sz="1600" b="1" dirty="0" smtClean="0">
                          <a:latin typeface="微軟正黑體" pitchFamily="34" charset="-120"/>
                          <a:ea typeface="微軟正黑體" pitchFamily="34" charset="-120"/>
                        </a:rPr>
                        <a:t>(533)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列支敦士登 </a:t>
                      </a:r>
                      <a:r>
                        <a:rPr lang="en-US" altLang="zh-TW" sz="1600" b="1" dirty="0" smtClean="0">
                          <a:latin typeface="微軟正黑體" pitchFamily="34" charset="-120"/>
                          <a:ea typeface="微軟正黑體" pitchFamily="34" charset="-120"/>
                        </a:rPr>
                        <a:t>(536)</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荷蘭 </a:t>
                      </a:r>
                      <a:r>
                        <a:rPr lang="en-US" altLang="zh-TW" sz="1600" b="1" dirty="0" smtClean="0">
                          <a:latin typeface="微軟正黑體" pitchFamily="34" charset="-120"/>
                          <a:ea typeface="微軟正黑體" pitchFamily="34" charset="-120"/>
                        </a:rPr>
                        <a:t>(531)</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solidFill>
                            <a:srgbClr val="C00000"/>
                          </a:solidFill>
                          <a:latin typeface="微軟正黑體" pitchFamily="34" charset="-120"/>
                          <a:ea typeface="微軟正黑體" pitchFamily="34" charset="-120"/>
                        </a:rPr>
                        <a:t>5.</a:t>
                      </a:r>
                      <a:r>
                        <a:rPr lang="zh-TW" altLang="en-US" sz="1600" b="1" dirty="0" smtClean="0">
                          <a:solidFill>
                            <a:srgbClr val="C00000"/>
                          </a:solidFill>
                          <a:latin typeface="微軟正黑體" pitchFamily="34" charset="-120"/>
                          <a:ea typeface="微軟正黑體" pitchFamily="34" charset="-120"/>
                        </a:rPr>
                        <a:t>臺灣</a:t>
                      </a:r>
                      <a:r>
                        <a:rPr lang="en-US" altLang="zh-TW" sz="1600" b="1" dirty="0" smtClean="0">
                          <a:solidFill>
                            <a:srgbClr val="C00000"/>
                          </a:solidFill>
                          <a:latin typeface="微軟正黑體" pitchFamily="34" charset="-120"/>
                          <a:ea typeface="微軟正黑體" pitchFamily="34" charset="-120"/>
                        </a:rPr>
                        <a:t>(543)</a:t>
                      </a:r>
                      <a:endParaRPr lang="zh-TW" altLang="en-US" sz="1600" b="1" dirty="0">
                        <a:solidFill>
                          <a:srgbClr val="C00000"/>
                        </a:solidFill>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(533)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(534)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瑞士 </a:t>
                      </a:r>
                      <a:r>
                        <a:rPr lang="en-US" altLang="zh-TW" sz="1600" b="1" dirty="0" smtClean="0">
                          <a:latin typeface="微軟正黑體" pitchFamily="34" charset="-120"/>
                          <a:ea typeface="微軟正黑體" pitchFamily="34" charset="-120"/>
                        </a:rPr>
                        <a:t>(530)</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solidFill>
                            <a:srgbClr val="0000FF"/>
                          </a:solidFill>
                          <a:latin typeface="微軟正黑體" pitchFamily="34" charset="-120"/>
                          <a:ea typeface="微軟正黑體" pitchFamily="34" charset="-120"/>
                        </a:rPr>
                        <a:t>芬蘭</a:t>
                      </a:r>
                      <a:r>
                        <a:rPr lang="en-US" altLang="zh-TW" sz="1600" b="1" dirty="0" smtClean="0">
                          <a:latin typeface="微軟正黑體" pitchFamily="34" charset="-120"/>
                          <a:ea typeface="微軟正黑體" pitchFamily="34" charset="-120"/>
                        </a:rPr>
                        <a:t>(541)</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瑞士 </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(533)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列支敦士登</a:t>
                      </a:r>
                      <a:r>
                        <a:rPr lang="en-US" altLang="zh-TW" sz="1600" b="1" dirty="0" smtClean="0">
                          <a:latin typeface="微軟正黑體" pitchFamily="34" charset="-120"/>
                          <a:ea typeface="微軟正黑體" pitchFamily="34" charset="-120"/>
                        </a:rPr>
                        <a:t>(536)</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英國 </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比利時 </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澳門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瑞士</a:t>
                      </a:r>
                      <a:r>
                        <a:rPr lang="en-US" altLang="zh-TW" sz="1600" b="1" dirty="0" smtClean="0">
                          <a:latin typeface="微軟正黑體" pitchFamily="34" charset="-120"/>
                          <a:ea typeface="微軟正黑體" pitchFamily="34" charset="-120"/>
                        </a:rPr>
                        <a:t>(534)</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比利時 </a:t>
                      </a:r>
                      <a:r>
                        <a:rPr lang="en-US" altLang="zh-TW" sz="1600" b="1" dirty="0" smtClean="0">
                          <a:latin typeface="微軟正黑體" pitchFamily="34" charset="-120"/>
                          <a:ea typeface="微軟正黑體" pitchFamily="34" charset="-120"/>
                        </a:rPr>
                        <a:t>(520)</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澳門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列支敦士登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日本</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r>
              <a:tr h="381000">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法國 </a:t>
                      </a:r>
                      <a:r>
                        <a:rPr lang="en-US" altLang="zh-TW" sz="1600" b="1" dirty="0" smtClean="0">
                          <a:latin typeface="微軟正黑體" pitchFamily="34" charset="-120"/>
                          <a:ea typeface="微軟正黑體" pitchFamily="34" charset="-120"/>
                        </a:rPr>
                        <a:t>(517)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瑞士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(523)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加拿大</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格 21"/>
          <p:cNvGraphicFramePr>
            <a:graphicFrameLocks noGrp="1"/>
          </p:cNvGraphicFramePr>
          <p:nvPr/>
        </p:nvGraphicFramePr>
        <p:xfrm>
          <a:off x="468313" y="3573463"/>
          <a:ext cx="3168353" cy="2194560"/>
        </p:xfrm>
        <a:graphic>
          <a:graphicData uri="http://schemas.openxmlformats.org/drawingml/2006/table">
            <a:tbl>
              <a:tblPr firstRow="1" bandRow="1">
                <a:tableStyleId>{3B4B98B0-60AC-42C2-AFA5-B58CD77FA1E5}</a:tableStyleId>
              </a:tblPr>
              <a:tblGrid>
                <a:gridCol w="1152128"/>
                <a:gridCol w="648072"/>
                <a:gridCol w="648072"/>
                <a:gridCol w="720081"/>
              </a:tblGrid>
              <a:tr h="360040">
                <a:tc>
                  <a:txBody>
                    <a:bodyPr/>
                    <a:lstStyle/>
                    <a:p>
                      <a:endParaRPr lang="zh-TW" altLang="en-US" b="1" dirty="0">
                        <a:effectLst>
                          <a:outerShdw blurRad="38100" dist="38100" dir="2700000" algn="tl">
                            <a:srgbClr val="000000">
                              <a:alpha val="43137"/>
                            </a:srgbClr>
                          </a:outerShdw>
                        </a:effectLst>
                      </a:endParaRPr>
                    </a:p>
                  </a:txBody>
                  <a:tcPr/>
                </a:tc>
                <a:tc>
                  <a:txBody>
                    <a:bodyPr/>
                    <a:lstStyle/>
                    <a:p>
                      <a:r>
                        <a:rPr lang="zh-TW" altLang="en-US" dirty="0" smtClean="0">
                          <a:effectLst>
                            <a:outerShdw blurRad="38100" dist="38100" dir="2700000" algn="tl">
                              <a:srgbClr val="000000">
                                <a:alpha val="43137"/>
                              </a:srgbClr>
                            </a:outerShdw>
                          </a:effectLst>
                        </a:rPr>
                        <a:t>個人</a:t>
                      </a:r>
                      <a:endParaRPr lang="zh-TW" altLang="en-US" b="1" dirty="0">
                        <a:effectLst>
                          <a:outerShdw blurRad="38100" dist="38100" dir="2700000" algn="tl">
                            <a:srgbClr val="000000">
                              <a:alpha val="43137"/>
                            </a:srgbClr>
                          </a:outerShdw>
                        </a:effectLst>
                      </a:endParaRPr>
                    </a:p>
                  </a:txBody>
                  <a:tcPr/>
                </a:tc>
                <a:tc>
                  <a:txBody>
                    <a:bodyPr/>
                    <a:lstStyle/>
                    <a:p>
                      <a:r>
                        <a:rPr lang="zh-TW" altLang="en-US" dirty="0" smtClean="0">
                          <a:effectLst>
                            <a:outerShdw blurRad="38100" dist="38100" dir="2700000" algn="tl">
                              <a:srgbClr val="000000">
                                <a:alpha val="43137"/>
                              </a:srgbClr>
                            </a:outerShdw>
                          </a:effectLst>
                        </a:rPr>
                        <a:t>社會</a:t>
                      </a:r>
                      <a:endParaRPr lang="zh-TW" altLang="en-US" b="1" dirty="0">
                        <a:effectLst>
                          <a:outerShdw blurRad="38100" dist="38100" dir="2700000" algn="tl">
                            <a:srgbClr val="000000">
                              <a:alpha val="43137"/>
                            </a:srgbClr>
                          </a:outerShdw>
                        </a:effectLst>
                      </a:endParaRPr>
                    </a:p>
                  </a:txBody>
                  <a:tcPr/>
                </a:tc>
                <a:tc>
                  <a:txBody>
                    <a:bodyPr/>
                    <a:lstStyle/>
                    <a:p>
                      <a:r>
                        <a:rPr lang="zh-TW" altLang="en-US" dirty="0" smtClean="0">
                          <a:effectLst>
                            <a:outerShdw blurRad="38100" dist="38100" dir="2700000" algn="tl">
                              <a:srgbClr val="000000">
                                <a:alpha val="43137"/>
                              </a:srgbClr>
                            </a:outerShdw>
                          </a:effectLst>
                        </a:rPr>
                        <a:t>全球</a:t>
                      </a:r>
                      <a:endParaRPr lang="zh-TW" altLang="en-US" b="1" dirty="0">
                        <a:effectLst>
                          <a:outerShdw blurRad="38100" dist="38100" dir="2700000" algn="tl">
                            <a:srgbClr val="000000">
                              <a:alpha val="43137"/>
                            </a:srgbClr>
                          </a:outerShdw>
                        </a:effectLst>
                      </a:endParaRPr>
                    </a:p>
                  </a:txBody>
                  <a:tcPr/>
                </a:tc>
              </a:tr>
              <a:tr h="360040">
                <a:tc>
                  <a:txBody>
                    <a:bodyPr/>
                    <a:lstStyle/>
                    <a:p>
                      <a:r>
                        <a:rPr lang="zh-TW" altLang="en-US" b="1" dirty="0" smtClean="0">
                          <a:effectLst>
                            <a:outerShdw blurRad="38100" dist="38100" dir="2700000" algn="tl">
                              <a:srgbClr val="000000">
                                <a:alpha val="43137"/>
                              </a:srgbClr>
                            </a:outerShdw>
                          </a:effectLst>
                        </a:rPr>
                        <a:t>健康</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r>
              <a:tr h="360040">
                <a:tc>
                  <a:txBody>
                    <a:bodyPr/>
                    <a:lstStyle/>
                    <a:p>
                      <a:r>
                        <a:rPr lang="zh-TW" altLang="en-US" b="1" dirty="0" smtClean="0">
                          <a:effectLst>
                            <a:outerShdw blurRad="38100" dist="38100" dir="2700000" algn="tl">
                              <a:srgbClr val="000000">
                                <a:alpha val="43137"/>
                              </a:srgbClr>
                            </a:outerShdw>
                          </a:effectLst>
                        </a:rPr>
                        <a:t>自然資源</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r>
              <a:tr h="360040">
                <a:tc>
                  <a:txBody>
                    <a:bodyPr/>
                    <a:lstStyle/>
                    <a:p>
                      <a:r>
                        <a:rPr lang="zh-TW" altLang="en-US" b="1" dirty="0" smtClean="0">
                          <a:effectLst>
                            <a:outerShdw blurRad="38100" dist="38100" dir="2700000" algn="tl">
                              <a:srgbClr val="000000">
                                <a:alpha val="43137"/>
                              </a:srgbClr>
                            </a:outerShdw>
                          </a:effectLst>
                        </a:rPr>
                        <a:t>環境</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r>
              <a:tr h="360040">
                <a:tc>
                  <a:txBody>
                    <a:bodyPr/>
                    <a:lstStyle/>
                    <a:p>
                      <a:r>
                        <a:rPr lang="zh-TW" altLang="en-US" b="1" dirty="0" smtClean="0">
                          <a:effectLst>
                            <a:outerShdw blurRad="38100" dist="38100" dir="2700000" algn="tl">
                              <a:srgbClr val="000000">
                                <a:alpha val="43137"/>
                              </a:srgbClr>
                            </a:outerShdw>
                          </a:effectLst>
                        </a:rPr>
                        <a:t>災害</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r>
              <a:tr h="360040">
                <a:tc>
                  <a:txBody>
                    <a:bodyPr/>
                    <a:lstStyle/>
                    <a:p>
                      <a:r>
                        <a:rPr lang="zh-TW" altLang="en-US" b="1" dirty="0" smtClean="0">
                          <a:effectLst>
                            <a:outerShdw blurRad="38100" dist="38100" dir="2700000" algn="tl">
                              <a:srgbClr val="000000">
                                <a:alpha val="43137"/>
                              </a:srgbClr>
                            </a:outerShdw>
                          </a:effectLst>
                        </a:rPr>
                        <a:t>前瞻科技</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c>
                  <a:txBody>
                    <a:bodyPr/>
                    <a:lstStyle/>
                    <a:p>
                      <a:pPr algn="ctr"/>
                      <a:r>
                        <a:rPr lang="zh-TW" altLang="en-US"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a:txBody>
                  <a:tcPr/>
                </a:tc>
              </a:tr>
            </a:tbl>
          </a:graphicData>
        </a:graphic>
      </p:graphicFrame>
      <p:sp>
        <p:nvSpPr>
          <p:cNvPr id="2" name="標題 1"/>
          <p:cNvSpPr>
            <a:spLocks noGrp="1"/>
          </p:cNvSpPr>
          <p:nvPr>
            <p:ph type="title"/>
          </p:nvPr>
        </p:nvSpPr>
        <p:spPr>
          <a:xfrm>
            <a:off x="446088" y="620713"/>
            <a:ext cx="8229600" cy="509587"/>
          </a:xfrm>
        </p:spPr>
        <p:txBody>
          <a:bodyPr rtlCol="0">
            <a:normAutofit fontScale="90000"/>
          </a:bodyPr>
          <a:lstStyle/>
          <a:p>
            <a:pPr eaLnBrk="1" fontAlgn="auto" hangingPunct="1">
              <a:spcAft>
                <a:spcPts val="0"/>
              </a:spcAft>
              <a:defRPr/>
            </a:pPr>
            <a:r>
              <a:rPr lang="zh-TW" altLang="en-US" smtClean="0">
                <a:effectLst>
                  <a:outerShdw blurRad="38100" dist="38100" dir="2700000" algn="tl">
                    <a:srgbClr val="C0C0C0"/>
                  </a:outerShdw>
                </a:effectLst>
              </a:rPr>
              <a:t>科學素養評量</a:t>
            </a:r>
          </a:p>
        </p:txBody>
      </p:sp>
      <p:sp>
        <p:nvSpPr>
          <p:cNvPr id="31776" name="內容版面配置區 2"/>
          <p:cNvSpPr>
            <a:spLocks noGrp="1"/>
          </p:cNvSpPr>
          <p:nvPr>
            <p:ph sz="quarter" idx="1"/>
          </p:nvPr>
        </p:nvSpPr>
        <p:spPr>
          <a:xfrm>
            <a:off x="539750" y="1196975"/>
            <a:ext cx="8229600" cy="1655763"/>
          </a:xfrm>
        </p:spPr>
        <p:txBody>
          <a:bodyPr/>
          <a:lstStyle/>
          <a:p>
            <a:pPr eaLnBrk="1" hangingPunct="1">
              <a:buFont typeface="Wingdings" pitchFamily="2" charset="2"/>
              <a:buChar char="Ø"/>
            </a:pPr>
            <a:r>
              <a:rPr lang="zh-TW" altLang="en-US" sz="2800" smtClean="0">
                <a:latin typeface="微軟正黑體" pitchFamily="34" charset="-120"/>
              </a:rPr>
              <a:t>評量學生在日常生活</a:t>
            </a:r>
            <a:r>
              <a:rPr lang="zh-TW" altLang="en-US" sz="2800" smtClean="0">
                <a:solidFill>
                  <a:srgbClr val="0070C0"/>
                </a:solidFill>
                <a:latin typeface="微軟正黑體" pitchFamily="34" charset="-120"/>
              </a:rPr>
              <a:t>運用科學知識</a:t>
            </a:r>
            <a:r>
              <a:rPr lang="zh-TW" altLang="en-US" sz="2800" smtClean="0">
                <a:latin typeface="微軟正黑體" pitchFamily="34" charset="-120"/>
              </a:rPr>
              <a:t>的能力。</a:t>
            </a:r>
            <a:endParaRPr lang="en-US" altLang="zh-TW" sz="2800" smtClean="0">
              <a:latin typeface="微軟正黑體" pitchFamily="34" charset="-120"/>
            </a:endParaRPr>
          </a:p>
          <a:p>
            <a:pPr eaLnBrk="1" hangingPunct="1">
              <a:buFont typeface="Wingdings" pitchFamily="2" charset="2"/>
              <a:buChar char="ü"/>
            </a:pPr>
            <a:r>
              <a:rPr lang="zh-TW" altLang="en-US" sz="2700" b="1" smtClean="0">
                <a:latin typeface="微軟正黑體" pitchFamily="34" charset="-120"/>
              </a:rPr>
              <a:t>運用科學知識</a:t>
            </a:r>
            <a:r>
              <a:rPr lang="zh-TW" altLang="en-US" sz="2700" smtClean="0">
                <a:solidFill>
                  <a:srgbClr val="0070C0"/>
                </a:solidFill>
                <a:latin typeface="微軟正黑體" pitchFamily="34" charset="-120"/>
              </a:rPr>
              <a:t>辨認問題</a:t>
            </a:r>
            <a:r>
              <a:rPr lang="zh-TW" altLang="en-US" sz="2700" smtClean="0">
                <a:latin typeface="微軟正黑體" pitchFamily="34" charset="-120"/>
              </a:rPr>
              <a:t>、</a:t>
            </a:r>
            <a:r>
              <a:rPr lang="zh-TW" altLang="en-US" sz="2700" smtClean="0">
                <a:solidFill>
                  <a:srgbClr val="0070C0"/>
                </a:solidFill>
                <a:latin typeface="微軟正黑體" pitchFamily="34" charset="-120"/>
              </a:rPr>
              <a:t>獲得新知</a:t>
            </a:r>
            <a:r>
              <a:rPr lang="zh-TW" altLang="en-US" sz="2700" smtClean="0">
                <a:latin typeface="微軟正黑體" pitchFamily="34" charset="-120"/>
              </a:rPr>
              <a:t>、</a:t>
            </a:r>
            <a:r>
              <a:rPr lang="zh-TW" altLang="en-US" sz="2700" smtClean="0">
                <a:solidFill>
                  <a:srgbClr val="0070C0"/>
                </a:solidFill>
                <a:latin typeface="微軟正黑體" pitchFamily="34" charset="-120"/>
              </a:rPr>
              <a:t>解釋科學現象</a:t>
            </a:r>
            <a:r>
              <a:rPr lang="zh-TW" altLang="en-US" sz="2700" smtClean="0">
                <a:latin typeface="微軟正黑體" pitchFamily="34" charset="-120"/>
              </a:rPr>
              <a:t>，並針對</a:t>
            </a:r>
            <a:r>
              <a:rPr lang="zh-TW" altLang="en-US" sz="2700" b="1" smtClean="0">
                <a:latin typeface="微軟正黑體" pitchFamily="34" charset="-120"/>
              </a:rPr>
              <a:t>科學議題</a:t>
            </a:r>
            <a:r>
              <a:rPr lang="zh-TW" altLang="en-US" sz="2700" smtClean="0">
                <a:latin typeface="微軟正黑體" pitchFamily="34" charset="-120"/>
              </a:rPr>
              <a:t>使用</a:t>
            </a:r>
            <a:r>
              <a:rPr lang="zh-TW" altLang="en-US" sz="2700" smtClean="0">
                <a:solidFill>
                  <a:srgbClr val="0070C0"/>
                </a:solidFill>
                <a:latin typeface="微軟正黑體" pitchFamily="34" charset="-120"/>
              </a:rPr>
              <a:t>證據進行推論</a:t>
            </a:r>
            <a:r>
              <a:rPr lang="zh-TW" altLang="en-US" sz="2700" smtClean="0">
                <a:latin typeface="微軟正黑體" pitchFamily="34" charset="-120"/>
              </a:rPr>
              <a:t>。</a:t>
            </a:r>
            <a:endParaRPr lang="zh-TW" altLang="en-US" sz="2700" u="sng" smtClean="0">
              <a:solidFill>
                <a:srgbClr val="0070C0"/>
              </a:solidFill>
              <a:latin typeface="微軟正黑體" pitchFamily="34" charset="-120"/>
            </a:endParaRPr>
          </a:p>
        </p:txBody>
      </p:sp>
      <p:sp>
        <p:nvSpPr>
          <p:cNvPr id="3177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968BC1B-CDC6-421F-BA60-F15CA0816878}" type="slidenum">
              <a:rPr lang="en-US" altLang="zh-TW" smtClean="0">
                <a:latin typeface="Arial" pitchFamily="34" charset="0"/>
              </a:rPr>
              <a:pPr/>
              <a:t>16</a:t>
            </a:fld>
            <a:endParaRPr lang="en-US" altLang="zh-TW" smtClean="0">
              <a:latin typeface="Arial" pitchFamily="34" charset="0"/>
            </a:endParaRPr>
          </a:p>
        </p:txBody>
      </p:sp>
      <p:sp>
        <p:nvSpPr>
          <p:cNvPr id="6" name="Text Box 20"/>
          <p:cNvSpPr txBox="1">
            <a:spLocks noChangeArrowheads="1"/>
          </p:cNvSpPr>
          <p:nvPr/>
        </p:nvSpPr>
        <p:spPr bwMode="auto">
          <a:xfrm>
            <a:off x="323528" y="2780928"/>
            <a:ext cx="1284736" cy="115143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scene3d>
            <a:camera prst="orthographicFront"/>
            <a:lightRig rig="threePt" dir="t"/>
          </a:scene3d>
          <a:sp3d>
            <a:bevelT/>
          </a:sp3d>
        </p:spPr>
        <p:txBody>
          <a:bodyPr/>
          <a:lstStyle/>
          <a:p>
            <a:pPr algn="ctr">
              <a:defRPr/>
            </a:pPr>
            <a:r>
              <a:rPr lang="zh-TW" altLang="en-US" sz="2800" b="1" dirty="0">
                <a:solidFill>
                  <a:srgbClr val="0000FF"/>
                </a:solidFill>
                <a:latin typeface="Tahoma" pitchFamily="34" charset="0"/>
              </a:rPr>
              <a:t>情境</a:t>
            </a:r>
            <a:endParaRPr lang="en-US" altLang="zh-TW" sz="2800" b="1" dirty="0">
              <a:solidFill>
                <a:srgbClr val="0000FF"/>
              </a:solidFill>
              <a:latin typeface="Tahoma" pitchFamily="34" charset="0"/>
            </a:endParaRPr>
          </a:p>
          <a:p>
            <a:pPr>
              <a:defRPr/>
            </a:pPr>
            <a:r>
              <a:rPr lang="zh-TW" altLang="en-US" sz="1600" b="1" dirty="0">
                <a:latin typeface="標楷體" pitchFamily="65" charset="-120"/>
              </a:rPr>
              <a:t>生活相關的</a:t>
            </a:r>
            <a:endParaRPr lang="en-US" altLang="zh-TW" sz="1600" b="1" dirty="0">
              <a:latin typeface="標楷體" pitchFamily="65" charset="-120"/>
            </a:endParaRPr>
          </a:p>
          <a:p>
            <a:pPr>
              <a:defRPr/>
            </a:pPr>
            <a:r>
              <a:rPr lang="zh-TW" altLang="en-US" sz="1600" b="1" dirty="0">
                <a:solidFill>
                  <a:srgbClr val="0000FF"/>
                </a:solidFill>
                <a:latin typeface="標楷體" pitchFamily="65" charset="-120"/>
              </a:rPr>
              <a:t>科學</a:t>
            </a:r>
            <a:r>
              <a:rPr lang="zh-TW" altLang="en-US" sz="1600" b="1" dirty="0">
                <a:latin typeface="標楷體" pitchFamily="65" charset="-120"/>
              </a:rPr>
              <a:t>與</a:t>
            </a:r>
            <a:r>
              <a:rPr lang="zh-TW" altLang="en-US" sz="1600" b="1" dirty="0">
                <a:solidFill>
                  <a:srgbClr val="0000FF"/>
                </a:solidFill>
                <a:latin typeface="標楷體" pitchFamily="65" charset="-120"/>
              </a:rPr>
              <a:t>科技</a:t>
            </a:r>
          </a:p>
        </p:txBody>
      </p:sp>
      <p:grpSp>
        <p:nvGrpSpPr>
          <p:cNvPr id="3" name="群組 22"/>
          <p:cNvGrpSpPr>
            <a:grpSpLocks/>
          </p:cNvGrpSpPr>
          <p:nvPr/>
        </p:nvGrpSpPr>
        <p:grpSpPr bwMode="auto">
          <a:xfrm>
            <a:off x="1687513" y="2781300"/>
            <a:ext cx="5405437" cy="3600450"/>
            <a:chOff x="2123728" y="3141663"/>
            <a:chExt cx="5404197" cy="3600027"/>
          </a:xfrm>
        </p:grpSpPr>
        <p:sp>
          <p:nvSpPr>
            <p:cNvPr id="7" name="Text Box 21"/>
            <p:cNvSpPr txBox="1">
              <a:spLocks noChangeArrowheads="1"/>
            </p:cNvSpPr>
            <p:nvPr/>
          </p:nvSpPr>
          <p:spPr bwMode="auto">
            <a:xfrm>
              <a:off x="2659255" y="3141663"/>
              <a:ext cx="3106256" cy="30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scene3d>
              <a:camera prst="orthographicFront"/>
              <a:lightRig rig="threePt" dir="t"/>
            </a:scene3d>
            <a:sp3d>
              <a:bevelT/>
            </a:sp3d>
          </p:spPr>
          <p:txBody>
            <a:bodyPr/>
            <a:lstStyle/>
            <a:p>
              <a:pPr algn="ctr">
                <a:defRPr/>
              </a:pPr>
              <a:r>
                <a:rPr lang="zh-TW" altLang="en-US" sz="2800" b="1" dirty="0">
                  <a:solidFill>
                    <a:srgbClr val="FF0000"/>
                  </a:solidFill>
                  <a:latin typeface="Tahoma" pitchFamily="34" charset="0"/>
                </a:rPr>
                <a:t>能力</a:t>
              </a:r>
              <a:endParaRPr lang="en-US" altLang="zh-TW" sz="2800" b="1" dirty="0">
                <a:solidFill>
                  <a:srgbClr val="FF0000"/>
                </a:solidFill>
                <a:latin typeface="Times New Roman" pitchFamily="18" charset="0"/>
              </a:endParaRPr>
            </a:p>
            <a:p>
              <a:pPr>
                <a:spcBef>
                  <a:spcPts val="600"/>
                </a:spcBef>
                <a:buFont typeface="Wingdings" pitchFamily="2" charset="2"/>
                <a:buChar char="Ø"/>
                <a:defRPr/>
              </a:pPr>
              <a:r>
                <a:rPr lang="zh-TW" altLang="en-US" sz="2000" b="1" dirty="0">
                  <a:latin typeface="Tahoma" pitchFamily="34" charset="0"/>
                </a:rPr>
                <a:t>辨識科學議題</a:t>
              </a:r>
              <a:endParaRPr lang="en-US" altLang="zh-TW" sz="2000" b="1" dirty="0">
                <a:latin typeface="Tahoma" pitchFamily="34" charset="0"/>
              </a:endParaRPr>
            </a:p>
            <a:p>
              <a:pPr>
                <a:spcBef>
                  <a:spcPts val="600"/>
                </a:spcBef>
                <a:defRPr/>
              </a:pPr>
              <a:r>
                <a:rPr lang="zh-TW" altLang="en-US" sz="1400" dirty="0">
                  <a:latin typeface="Times New Roman" pitchFamily="18" charset="0"/>
                </a:rPr>
                <a:t>    </a:t>
              </a:r>
              <a:r>
                <a:rPr lang="en-US" altLang="zh-TW" sz="1400" dirty="0">
                  <a:latin typeface="Times New Roman" pitchFamily="18" charset="0"/>
                </a:rPr>
                <a:t>(Identifying scientific issues)</a:t>
              </a:r>
              <a:endParaRPr lang="zh-TW" altLang="en-US" sz="1400" dirty="0">
                <a:latin typeface="Times New Roman" pitchFamily="18" charset="0"/>
              </a:endParaRPr>
            </a:p>
            <a:p>
              <a:pPr>
                <a:spcBef>
                  <a:spcPts val="600"/>
                </a:spcBef>
                <a:buFont typeface="Wingdings" pitchFamily="2" charset="2"/>
                <a:buChar char="Ø"/>
                <a:defRPr/>
              </a:pPr>
              <a:r>
                <a:rPr lang="zh-TW" altLang="en-US" sz="2000" b="1" dirty="0">
                  <a:latin typeface="Times New Roman" pitchFamily="18" charset="0"/>
                </a:rPr>
                <a:t>解釋科學現象</a:t>
              </a:r>
              <a:endParaRPr lang="en-US" altLang="zh-TW" sz="2000" b="1" dirty="0">
                <a:latin typeface="Times New Roman" pitchFamily="18" charset="0"/>
              </a:endParaRPr>
            </a:p>
            <a:p>
              <a:pPr>
                <a:spcBef>
                  <a:spcPts val="600"/>
                </a:spcBef>
                <a:defRPr/>
              </a:pPr>
              <a:r>
                <a:rPr lang="zh-TW" altLang="en-US" sz="1400" dirty="0">
                  <a:latin typeface="Times New Roman" pitchFamily="18" charset="0"/>
                </a:rPr>
                <a:t>    </a:t>
              </a:r>
              <a:r>
                <a:rPr lang="en-US" altLang="zh-TW" sz="1400" dirty="0">
                  <a:latin typeface="Times New Roman" pitchFamily="18" charset="0"/>
                </a:rPr>
                <a:t>(Explaining scientific phenomena)</a:t>
              </a:r>
              <a:endParaRPr lang="zh-TW" altLang="en-US" sz="1400" dirty="0">
                <a:latin typeface="Times New Roman" pitchFamily="18" charset="0"/>
              </a:endParaRPr>
            </a:p>
            <a:p>
              <a:pPr>
                <a:spcBef>
                  <a:spcPts val="600"/>
                </a:spcBef>
                <a:buFont typeface="Wingdings" pitchFamily="2" charset="2"/>
                <a:buChar char="Ø"/>
                <a:defRPr/>
              </a:pPr>
              <a:r>
                <a:rPr lang="zh-TW" altLang="en-US" sz="2000" b="1" dirty="0">
                  <a:latin typeface="Times New Roman" pitchFamily="18" charset="0"/>
                </a:rPr>
                <a:t>運用科學證據</a:t>
              </a:r>
              <a:endParaRPr lang="en-US" altLang="zh-TW" sz="2000" b="1" dirty="0">
                <a:latin typeface="Times New Roman" pitchFamily="18" charset="0"/>
              </a:endParaRPr>
            </a:p>
            <a:p>
              <a:pPr>
                <a:spcBef>
                  <a:spcPts val="600"/>
                </a:spcBef>
                <a:defRPr/>
              </a:pPr>
              <a:r>
                <a:rPr lang="zh-TW" altLang="en-US" sz="1400" dirty="0">
                  <a:latin typeface="Times New Roman" pitchFamily="18" charset="0"/>
                </a:rPr>
                <a:t>    </a:t>
              </a:r>
              <a:r>
                <a:rPr lang="en-US" altLang="zh-TW" sz="1400" dirty="0">
                  <a:latin typeface="Times New Roman" pitchFamily="18" charset="0"/>
                </a:rPr>
                <a:t>(Using scientific evidence)</a:t>
              </a:r>
              <a:endParaRPr lang="zh-TW" altLang="zh-TW" sz="1400" dirty="0">
                <a:latin typeface="Times New Roman" pitchFamily="18" charset="0"/>
              </a:endParaRPr>
            </a:p>
          </p:txBody>
        </p:sp>
        <p:sp>
          <p:nvSpPr>
            <p:cNvPr id="8" name="AutoShape 22"/>
            <p:cNvSpPr>
              <a:spLocks noChangeArrowheads="1"/>
            </p:cNvSpPr>
            <p:nvPr/>
          </p:nvSpPr>
          <p:spPr bwMode="auto">
            <a:xfrm>
              <a:off x="2123728" y="3501008"/>
              <a:ext cx="515087" cy="396074"/>
            </a:xfrm>
            <a:prstGeom prst="rightArrow">
              <a:avLst>
                <a:gd name="adj1" fmla="val 50000"/>
                <a:gd name="adj2" fmla="val 39444"/>
              </a:avLst>
            </a:prstGeom>
            <a:solidFill>
              <a:schemeClr val="accent1"/>
            </a:solidFill>
            <a:ln w="9525">
              <a:solidFill>
                <a:srgbClr val="000000"/>
              </a:solidFill>
              <a:miter lim="800000"/>
              <a:headEnd/>
              <a:tailEnd/>
            </a:ln>
            <a:scene3d>
              <a:camera prst="orthographicFront"/>
              <a:lightRig rig="threePt" dir="t"/>
            </a:scene3d>
            <a:sp3d>
              <a:bevelT/>
            </a:sp3d>
          </p:spPr>
          <p:txBody>
            <a:bodyPr/>
            <a:lstStyle/>
            <a:p>
              <a:pPr>
                <a:defRPr/>
              </a:pPr>
              <a:endParaRPr lang="zh-TW" altLang="en-US" sz="2000">
                <a:latin typeface="Arial" charset="0"/>
              </a:endParaRPr>
            </a:p>
          </p:txBody>
        </p:sp>
        <p:sp>
          <p:nvSpPr>
            <p:cNvPr id="9" name="Text Box 23"/>
            <p:cNvSpPr txBox="1">
              <a:spLocks noChangeArrowheads="1"/>
            </p:cNvSpPr>
            <p:nvPr/>
          </p:nvSpPr>
          <p:spPr bwMode="auto">
            <a:xfrm>
              <a:off x="6300529" y="3155166"/>
              <a:ext cx="1227396" cy="128161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scene3d>
              <a:camera prst="orthographicFront"/>
              <a:lightRig rig="threePt" dir="t"/>
            </a:scene3d>
            <a:sp3d>
              <a:bevelT/>
            </a:sp3d>
          </p:spPr>
          <p:txBody>
            <a:bodyPr/>
            <a:lstStyle/>
            <a:p>
              <a:pPr algn="ctr">
                <a:defRPr/>
              </a:pPr>
              <a:r>
                <a:rPr lang="zh-TW" altLang="en-US" sz="2800" b="1" dirty="0">
                  <a:solidFill>
                    <a:srgbClr val="0000FF"/>
                  </a:solidFill>
                  <a:latin typeface="Tahoma" pitchFamily="34" charset="0"/>
                </a:rPr>
                <a:t>知識</a:t>
              </a:r>
              <a:endParaRPr lang="en-US" altLang="zh-TW" sz="2800" b="1" dirty="0">
                <a:solidFill>
                  <a:srgbClr val="0000FF"/>
                </a:solidFill>
                <a:latin typeface="Times New Roman" pitchFamily="18" charset="0"/>
              </a:endParaRPr>
            </a:p>
            <a:p>
              <a:pPr>
                <a:spcBef>
                  <a:spcPts val="600"/>
                </a:spcBef>
                <a:buFont typeface="Wingdings" pitchFamily="2" charset="2"/>
                <a:buChar char="Ø"/>
                <a:defRPr/>
              </a:pPr>
              <a:r>
                <a:rPr lang="zh-TW" altLang="en-US" sz="1600" b="1" dirty="0">
                  <a:latin typeface="標楷體" pitchFamily="65" charset="-120"/>
                </a:rPr>
                <a:t>科學知識 </a:t>
              </a:r>
              <a:endParaRPr lang="en-US" altLang="zh-TW" sz="1600" b="1" dirty="0">
                <a:latin typeface="標楷體" pitchFamily="65" charset="-120"/>
              </a:endParaRPr>
            </a:p>
            <a:p>
              <a:pPr>
                <a:spcBef>
                  <a:spcPts val="600"/>
                </a:spcBef>
                <a:buFont typeface="Wingdings" pitchFamily="2" charset="2"/>
                <a:buChar char="Ø"/>
                <a:defRPr/>
              </a:pPr>
              <a:r>
                <a:rPr lang="zh-TW" altLang="en-US" sz="1600" b="1" dirty="0">
                  <a:latin typeface="標楷體" pitchFamily="65" charset="-120"/>
                </a:rPr>
                <a:t>科學本質</a:t>
              </a:r>
              <a:endParaRPr lang="zh-TW" sz="1600" b="1" dirty="0">
                <a:latin typeface="Arial" charset="0"/>
              </a:endParaRPr>
            </a:p>
          </p:txBody>
        </p:sp>
        <p:sp>
          <p:nvSpPr>
            <p:cNvPr id="10" name="AutoShape 25"/>
            <p:cNvSpPr>
              <a:spLocks noChangeArrowheads="1"/>
            </p:cNvSpPr>
            <p:nvPr/>
          </p:nvSpPr>
          <p:spPr bwMode="auto">
            <a:xfrm>
              <a:off x="5795933" y="3789784"/>
              <a:ext cx="432211" cy="405076"/>
            </a:xfrm>
            <a:prstGeom prst="leftArrow">
              <a:avLst>
                <a:gd name="adj1" fmla="val 50000"/>
                <a:gd name="adj2" fmla="val 37500"/>
              </a:avLst>
            </a:prstGeom>
            <a:solidFill>
              <a:schemeClr val="accent1"/>
            </a:solidFill>
            <a:ln w="9525">
              <a:solidFill>
                <a:srgbClr val="000000"/>
              </a:solidFill>
              <a:miter lim="800000"/>
              <a:headEnd/>
              <a:tailEnd/>
            </a:ln>
            <a:scene3d>
              <a:camera prst="orthographicFront"/>
              <a:lightRig rig="threePt" dir="t"/>
            </a:scene3d>
            <a:sp3d>
              <a:bevelT/>
            </a:sp3d>
          </p:spPr>
          <p:txBody>
            <a:bodyPr/>
            <a:lstStyle/>
            <a:p>
              <a:pPr>
                <a:defRPr/>
              </a:pPr>
              <a:endParaRPr lang="zh-TW" altLang="en-US" sz="2000">
                <a:latin typeface="Arial" charset="0"/>
              </a:endParaRPr>
            </a:p>
          </p:txBody>
        </p:sp>
        <p:sp>
          <p:nvSpPr>
            <p:cNvPr id="11" name="AutoShape 25"/>
            <p:cNvSpPr>
              <a:spLocks noChangeArrowheads="1"/>
            </p:cNvSpPr>
            <p:nvPr/>
          </p:nvSpPr>
          <p:spPr bwMode="auto">
            <a:xfrm>
              <a:off x="5796179" y="5373354"/>
              <a:ext cx="432149" cy="405076"/>
            </a:xfrm>
            <a:prstGeom prst="leftArrow">
              <a:avLst>
                <a:gd name="adj1" fmla="val 50000"/>
                <a:gd name="adj2" fmla="val 37500"/>
              </a:avLst>
            </a:prstGeom>
            <a:solidFill>
              <a:schemeClr val="accent1"/>
            </a:solidFill>
            <a:ln w="9525">
              <a:solidFill>
                <a:srgbClr val="000000"/>
              </a:solidFill>
              <a:miter lim="800000"/>
              <a:headEnd/>
              <a:tailEnd/>
            </a:ln>
            <a:scene3d>
              <a:camera prst="orthographicFront"/>
              <a:lightRig rig="threePt" dir="t"/>
            </a:scene3d>
            <a:sp3d>
              <a:bevelT/>
            </a:sp3d>
          </p:spPr>
          <p:txBody>
            <a:bodyPr/>
            <a:lstStyle/>
            <a:p>
              <a:pPr>
                <a:defRPr/>
              </a:pPr>
              <a:endParaRPr lang="zh-TW" altLang="en-US" sz="2000">
                <a:latin typeface="Arial" charset="0"/>
              </a:endParaRPr>
            </a:p>
          </p:txBody>
        </p:sp>
        <p:sp>
          <p:nvSpPr>
            <p:cNvPr id="12" name="Text Box 23"/>
            <p:cNvSpPr txBox="1">
              <a:spLocks noChangeArrowheads="1"/>
            </p:cNvSpPr>
            <p:nvPr/>
          </p:nvSpPr>
          <p:spPr bwMode="auto">
            <a:xfrm>
              <a:off x="6300334" y="4725255"/>
              <a:ext cx="1224334" cy="201643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scene3d>
              <a:camera prst="orthographicFront"/>
              <a:lightRig rig="threePt" dir="t"/>
            </a:scene3d>
            <a:sp3d>
              <a:bevelT/>
            </a:sp3d>
          </p:spPr>
          <p:txBody>
            <a:bodyPr/>
            <a:lstStyle/>
            <a:p>
              <a:pPr algn="ctr">
                <a:defRPr/>
              </a:pPr>
              <a:r>
                <a:rPr lang="zh-TW" altLang="en-US" sz="2800" b="1" dirty="0">
                  <a:solidFill>
                    <a:srgbClr val="0000FF"/>
                  </a:solidFill>
                  <a:latin typeface="Times New Roman" pitchFamily="18" charset="0"/>
                </a:rPr>
                <a:t>態度</a:t>
              </a:r>
              <a:endParaRPr lang="en-US" altLang="zh-TW" sz="2800" b="1" dirty="0">
                <a:solidFill>
                  <a:srgbClr val="0000FF"/>
                </a:solidFill>
                <a:latin typeface="Times New Roman" pitchFamily="18" charset="0"/>
              </a:endParaRPr>
            </a:p>
            <a:p>
              <a:pPr algn="ctr">
                <a:defRPr/>
              </a:pPr>
              <a:r>
                <a:rPr lang="zh-TW" altLang="en-US" sz="1600" b="1" dirty="0">
                  <a:latin typeface="標楷體" pitchFamily="65" charset="-120"/>
                </a:rPr>
                <a:t>對科學議題的反應</a:t>
              </a:r>
              <a:endParaRPr lang="en-US" altLang="zh-TW" sz="1600" b="1" dirty="0">
                <a:latin typeface="標楷體" pitchFamily="65" charset="-120"/>
              </a:endParaRPr>
            </a:p>
            <a:p>
              <a:pPr>
                <a:spcBef>
                  <a:spcPts val="600"/>
                </a:spcBef>
                <a:buFont typeface="Wingdings" pitchFamily="2" charset="2"/>
                <a:buChar char="Ø"/>
                <a:defRPr/>
              </a:pPr>
              <a:r>
                <a:rPr lang="zh-TW" altLang="en-US" sz="1600" b="1" dirty="0">
                  <a:solidFill>
                    <a:srgbClr val="0000FF"/>
                  </a:solidFill>
                  <a:latin typeface="標楷體" pitchFamily="65" charset="-120"/>
                </a:rPr>
                <a:t>興趣</a:t>
              </a:r>
              <a:endParaRPr lang="en-US" altLang="zh-TW" sz="1600" b="1" dirty="0">
                <a:solidFill>
                  <a:srgbClr val="0000FF"/>
                </a:solidFill>
                <a:latin typeface="標楷體" pitchFamily="65" charset="-120"/>
              </a:endParaRPr>
            </a:p>
            <a:p>
              <a:pPr>
                <a:spcBef>
                  <a:spcPts val="600"/>
                </a:spcBef>
                <a:buFont typeface="Wingdings" pitchFamily="2" charset="2"/>
                <a:buChar char="Ø"/>
                <a:defRPr/>
              </a:pPr>
              <a:r>
                <a:rPr lang="zh-TW" altLang="en-US" sz="1600" b="1" dirty="0">
                  <a:solidFill>
                    <a:srgbClr val="0000FF"/>
                  </a:solidFill>
                  <a:latin typeface="標楷體" pitchFamily="65" charset="-120"/>
                </a:rPr>
                <a:t>支持</a:t>
              </a:r>
              <a:endParaRPr lang="en-US" altLang="zh-TW" sz="1600" b="1" dirty="0">
                <a:solidFill>
                  <a:srgbClr val="0000FF"/>
                </a:solidFill>
                <a:latin typeface="標楷體" pitchFamily="65" charset="-120"/>
              </a:endParaRPr>
            </a:p>
            <a:p>
              <a:pPr>
                <a:spcBef>
                  <a:spcPts val="600"/>
                </a:spcBef>
                <a:buFont typeface="Wingdings" pitchFamily="2" charset="2"/>
                <a:buChar char="Ø"/>
                <a:defRPr/>
              </a:pPr>
              <a:r>
                <a:rPr lang="zh-TW" altLang="en-US" sz="1600" b="1" dirty="0">
                  <a:solidFill>
                    <a:srgbClr val="0000FF"/>
                  </a:solidFill>
                  <a:latin typeface="標楷體" pitchFamily="65" charset="-120"/>
                </a:rPr>
                <a:t>責任</a:t>
              </a:r>
              <a:endParaRPr lang="zh-TW" sz="1600" b="1" dirty="0">
                <a:solidFill>
                  <a:srgbClr val="0000FF"/>
                </a:solidFill>
                <a:latin typeface="Arial" charset="0"/>
              </a:endParaRPr>
            </a:p>
          </p:txBody>
        </p:sp>
      </p:grpSp>
      <p:grpSp>
        <p:nvGrpSpPr>
          <p:cNvPr id="5" name="群組 23"/>
          <p:cNvGrpSpPr>
            <a:grpSpLocks/>
          </p:cNvGrpSpPr>
          <p:nvPr/>
        </p:nvGrpSpPr>
        <p:grpSpPr bwMode="auto">
          <a:xfrm>
            <a:off x="7451725" y="2636838"/>
            <a:ext cx="1692275" cy="3024187"/>
            <a:chOff x="7740650" y="3141662"/>
            <a:chExt cx="1403374" cy="2952327"/>
          </a:xfrm>
        </p:grpSpPr>
        <p:sp>
          <p:nvSpPr>
            <p:cNvPr id="18" name="矩形圖說文字 17"/>
            <p:cNvSpPr/>
            <p:nvPr/>
          </p:nvSpPr>
          <p:spPr>
            <a:xfrm>
              <a:off x="7740650" y="3141662"/>
              <a:ext cx="1403374" cy="1295615"/>
            </a:xfrm>
            <a:prstGeom prst="wedgeRectCallout">
              <a:avLst>
                <a:gd name="adj1" fmla="val -78592"/>
                <a:gd name="adj2" fmla="val 837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b="1" dirty="0">
                  <a:solidFill>
                    <a:schemeClr val="tx1"/>
                  </a:solidFill>
                  <a:latin typeface="標楷體" pitchFamily="65" charset="-120"/>
                </a:rPr>
                <a:t>與自然世界有關的知識，</a:t>
              </a:r>
              <a:r>
                <a:rPr lang="zh-TW" altLang="en-US" sz="1600" b="1" dirty="0">
                  <a:solidFill>
                    <a:srgbClr val="0000FF"/>
                  </a:solidFill>
                  <a:latin typeface="標楷體" pitchFamily="65" charset="-120"/>
                </a:rPr>
                <a:t>物理</a:t>
              </a:r>
              <a:r>
                <a:rPr lang="zh-TW" altLang="en-US" sz="1600" b="1" dirty="0">
                  <a:solidFill>
                    <a:schemeClr val="tx1"/>
                  </a:solidFill>
                  <a:latin typeface="標楷體" pitchFamily="65" charset="-120"/>
                </a:rPr>
                <a:t>、</a:t>
              </a:r>
              <a:r>
                <a:rPr lang="zh-TW" altLang="en-US" sz="1600" b="1" dirty="0">
                  <a:solidFill>
                    <a:srgbClr val="0000FF"/>
                  </a:solidFill>
                  <a:latin typeface="標楷體" pitchFamily="65" charset="-120"/>
                </a:rPr>
                <a:t>化學</a:t>
              </a:r>
              <a:r>
                <a:rPr lang="zh-TW" altLang="en-US" sz="1600" b="1" dirty="0">
                  <a:solidFill>
                    <a:schemeClr val="tx1"/>
                  </a:solidFill>
                  <a:latin typeface="標楷體" pitchFamily="65" charset="-120"/>
                </a:rPr>
                <a:t>、</a:t>
              </a:r>
              <a:r>
                <a:rPr lang="zh-TW" altLang="en-US" sz="1600" b="1" dirty="0">
                  <a:solidFill>
                    <a:srgbClr val="0000FF"/>
                  </a:solidFill>
                  <a:latin typeface="標楷體" pitchFamily="65" charset="-120"/>
                </a:rPr>
                <a:t>生物</a:t>
              </a:r>
              <a:r>
                <a:rPr lang="zh-TW" altLang="en-US" sz="1600" b="1" dirty="0">
                  <a:solidFill>
                    <a:schemeClr val="tx1"/>
                  </a:solidFill>
                  <a:latin typeface="標楷體" pitchFamily="65" charset="-120"/>
                </a:rPr>
                <a:t>、</a:t>
              </a:r>
              <a:r>
                <a:rPr lang="zh-TW" altLang="en-US" sz="1600" b="1" dirty="0">
                  <a:solidFill>
                    <a:srgbClr val="0000FF"/>
                  </a:solidFill>
                  <a:latin typeface="標楷體" pitchFamily="65" charset="-120"/>
                </a:rPr>
                <a:t>地球科學</a:t>
              </a:r>
            </a:p>
          </p:txBody>
        </p:sp>
        <p:sp>
          <p:nvSpPr>
            <p:cNvPr id="19" name="矩形圖說文字 18"/>
            <p:cNvSpPr/>
            <p:nvPr/>
          </p:nvSpPr>
          <p:spPr>
            <a:xfrm>
              <a:off x="7740650" y="4940954"/>
              <a:ext cx="1403374" cy="1153035"/>
            </a:xfrm>
            <a:prstGeom prst="wedgeRectCallout">
              <a:avLst>
                <a:gd name="adj1" fmla="val -77687"/>
                <a:gd name="adj2" fmla="val -1088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b="1" dirty="0">
                  <a:solidFill>
                    <a:schemeClr val="tx1"/>
                  </a:solidFill>
                  <a:latin typeface="標楷體" pitchFamily="65" charset="-120"/>
                </a:rPr>
                <a:t>與科學有關的知識，</a:t>
              </a:r>
              <a:r>
                <a:rPr lang="zh-TW" altLang="en-US" sz="1600" b="1" dirty="0">
                  <a:solidFill>
                    <a:srgbClr val="0000FF"/>
                  </a:solidFill>
                  <a:latin typeface="標楷體" pitchFamily="65" charset="-120"/>
                </a:rPr>
                <a:t>科學實驗</a:t>
              </a:r>
              <a:r>
                <a:rPr lang="zh-TW" altLang="en-US" sz="1600" b="1" dirty="0">
                  <a:solidFill>
                    <a:schemeClr val="tx1"/>
                  </a:solidFill>
                  <a:latin typeface="標楷體" pitchFamily="65" charset="-120"/>
                </a:rPr>
                <a:t>、</a:t>
              </a:r>
              <a:r>
                <a:rPr lang="zh-TW" altLang="en-US" sz="1600" b="1" dirty="0">
                  <a:solidFill>
                    <a:srgbClr val="0000FF"/>
                  </a:solidFill>
                  <a:latin typeface="標楷體" pitchFamily="65" charset="-120"/>
                </a:rPr>
                <a:t>科學定律</a:t>
              </a:r>
              <a:endParaRPr lang="zh-TW" altLang="en-US" sz="16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22"/>
                                        </p:tgtEl>
                                        <p:attrNameLst>
                                          <p:attrName>ppt_x</p:attrName>
                                        </p:attrNameLst>
                                      </p:cBhvr>
                                      <p:tavLst>
                                        <p:tav tm="0">
                                          <p:val>
                                            <p:strVal val="ppt_x"/>
                                          </p:val>
                                        </p:tav>
                                        <p:tav tm="100000">
                                          <p:val>
                                            <p:strVal val="ppt_x"/>
                                          </p:val>
                                        </p:tav>
                                      </p:tavLst>
                                    </p:anim>
                                    <p:anim calcmode="lin" valueType="num">
                                      <p:cBhvr additive="base">
                                        <p:cTn id="15" dur="500"/>
                                        <p:tgtEl>
                                          <p:spTgt spid="22"/>
                                        </p:tgtEl>
                                        <p:attrNameLst>
                                          <p:attrName>ppt_y</p:attrName>
                                        </p:attrNameLst>
                                      </p:cBhvr>
                                      <p:tavLst>
                                        <p:tav tm="0">
                                          <p:val>
                                            <p:strVal val="ppt_y"/>
                                          </p:val>
                                        </p:tav>
                                        <p:tav tm="100000">
                                          <p:val>
                                            <p:strVal val="1+ppt_h/2"/>
                                          </p:val>
                                        </p:tav>
                                      </p:tavLst>
                                    </p:anim>
                                    <p:set>
                                      <p:cBhvr>
                                        <p:cTn id="16" dur="1" fill="hold">
                                          <p:stCondLst>
                                            <p:cond delay="499"/>
                                          </p:stCondLst>
                                        </p:cTn>
                                        <p:tgtEl>
                                          <p:spTgt spid="22"/>
                                        </p:tgtEl>
                                        <p:attrNameLst>
                                          <p:attrName>style.visibility</p:attrName>
                                        </p:attrNameLst>
                                      </p:cBhvr>
                                      <p:to>
                                        <p:strVal val="hidden"/>
                                      </p:to>
                                    </p:se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850" y="333375"/>
            <a:ext cx="6480175" cy="725488"/>
          </a:xfrm>
        </p:spPr>
        <p:txBody>
          <a:bodyPr rtlCol="0"/>
          <a:lstStyle/>
          <a:p>
            <a:pPr eaLnBrk="1" fontAlgn="auto" hangingPunct="1">
              <a:spcAft>
                <a:spcPts val="0"/>
              </a:spcAft>
              <a:defRPr/>
            </a:pPr>
            <a:r>
              <a:rPr lang="zh-TW" altLang="en-US" dirty="0" smtClean="0">
                <a:effectLst>
                  <a:outerShdw blurRad="38100" dist="38100" dir="2700000" algn="tl">
                    <a:srgbClr val="C0C0C0"/>
                  </a:outerShdw>
                </a:effectLst>
                <a:latin typeface="Tahoma" pitchFamily="34" charset="0"/>
              </a:rPr>
              <a:t>歷次 </a:t>
            </a:r>
            <a:r>
              <a:rPr lang="en-US" altLang="zh-TW" dirty="0" smtClean="0">
                <a:effectLst>
                  <a:outerShdw blurRad="38100" dist="38100" dir="2700000" algn="tl">
                    <a:srgbClr val="C0C0C0"/>
                  </a:outerShdw>
                </a:effectLst>
                <a:latin typeface="Tahoma" pitchFamily="34" charset="0"/>
              </a:rPr>
              <a:t>PISA</a:t>
            </a:r>
            <a:r>
              <a:rPr lang="zh-TW" altLang="en-US" dirty="0" smtClean="0">
                <a:effectLst>
                  <a:outerShdw blurRad="38100" dist="38100" dir="2700000" algn="tl">
                    <a:srgbClr val="C0C0C0"/>
                  </a:outerShdw>
                </a:effectLst>
                <a:latin typeface="Tahoma" pitchFamily="34" charset="0"/>
              </a:rPr>
              <a:t> 科學調查結果</a:t>
            </a:r>
            <a:endParaRPr lang="zh-TW" altLang="en-US" dirty="0" smtClean="0">
              <a:effectLst>
                <a:outerShdw blurRad="38100" dist="38100" dir="2700000" algn="tl">
                  <a:srgbClr val="C0C0C0"/>
                </a:outerShdw>
              </a:effectLst>
            </a:endParaRPr>
          </a:p>
        </p:txBody>
      </p:sp>
      <p:sp>
        <p:nvSpPr>
          <p:cNvPr id="32771"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C72319F-04B7-4A0D-A026-334374CF04E0}" type="slidenum">
              <a:rPr lang="en-US" altLang="zh-TW" smtClean="0">
                <a:latin typeface="Arial" pitchFamily="34" charset="0"/>
              </a:rPr>
              <a:pPr/>
              <a:t>17</a:t>
            </a:fld>
            <a:endParaRPr lang="en-US" altLang="zh-TW" smtClean="0">
              <a:latin typeface="Arial" pitchFamily="34" charset="0"/>
            </a:endParaRPr>
          </a:p>
        </p:txBody>
      </p:sp>
      <p:graphicFrame>
        <p:nvGraphicFramePr>
          <p:cNvPr id="5" name="表格 4"/>
          <p:cNvGraphicFramePr>
            <a:graphicFrameLocks noGrp="1"/>
          </p:cNvGraphicFramePr>
          <p:nvPr/>
        </p:nvGraphicFramePr>
        <p:xfrm>
          <a:off x="468313" y="1484313"/>
          <a:ext cx="8208912" cy="4416041"/>
        </p:xfrm>
        <a:graphic>
          <a:graphicData uri="http://schemas.openxmlformats.org/drawingml/2006/table">
            <a:tbl>
              <a:tblPr firstRow="1" bandRow="1">
                <a:tableStyleId>{5C22544A-7EE6-4342-B048-85BDC9FD1C3A}</a:tableStyleId>
              </a:tblPr>
              <a:tblGrid>
                <a:gridCol w="427875"/>
                <a:gridCol w="1697647"/>
                <a:gridCol w="1903258"/>
                <a:gridCol w="2444899"/>
                <a:gridCol w="1735233"/>
              </a:tblGrid>
              <a:tr h="348811">
                <a:tc>
                  <a:txBody>
                    <a:bodyPr/>
                    <a:lstStyle/>
                    <a:p>
                      <a:endParaRPr lang="zh-TW" altLang="en-US" sz="1600" b="1" dirty="0">
                        <a:latin typeface="微軟正黑體" pitchFamily="34" charset="-120"/>
                        <a:ea typeface="微軟正黑體" pitchFamily="34" charset="-120"/>
                      </a:endParaRPr>
                    </a:p>
                  </a:txBody>
                  <a:tcPr>
                    <a:solidFill>
                      <a:schemeClr val="tx1"/>
                    </a:solidFill>
                  </a:tcPr>
                </a:tc>
                <a:tc>
                  <a:txBody>
                    <a:bodyPr/>
                    <a:lstStyle/>
                    <a:p>
                      <a:r>
                        <a:rPr lang="en-US" altLang="zh-TW" sz="1600" b="1" dirty="0" smtClean="0">
                          <a:latin typeface="微軟正黑體" pitchFamily="34" charset="-120"/>
                          <a:ea typeface="微軟正黑體" pitchFamily="34" charset="-120"/>
                        </a:rPr>
                        <a:t>PISA 2000 </a:t>
                      </a:r>
                      <a:endParaRPr lang="zh-TW" altLang="en-US" sz="1600" b="1" dirty="0">
                        <a:latin typeface="微軟正黑體" pitchFamily="34" charset="-120"/>
                        <a:ea typeface="微軟正黑體" pitchFamily="34" charset="-120"/>
                      </a:endParaRPr>
                    </a:p>
                  </a:txBody>
                  <a:tcPr>
                    <a:solidFill>
                      <a:schemeClr val="tx1"/>
                    </a:solidFill>
                  </a:tcPr>
                </a:tc>
                <a:tc>
                  <a:txBody>
                    <a:bodyPr/>
                    <a:lstStyle/>
                    <a:p>
                      <a:r>
                        <a:rPr lang="en-US" altLang="zh-TW" sz="1600" b="1" dirty="0" smtClean="0">
                          <a:latin typeface="微軟正黑體" pitchFamily="34" charset="-120"/>
                          <a:ea typeface="微軟正黑體" pitchFamily="34" charset="-120"/>
                        </a:rPr>
                        <a:t>PISA 2003</a:t>
                      </a:r>
                      <a:endParaRPr lang="zh-TW" altLang="en-US" sz="1600" b="1" dirty="0">
                        <a:latin typeface="微軟正黑體" pitchFamily="34" charset="-120"/>
                        <a:ea typeface="微軟正黑體" pitchFamily="34" charset="-120"/>
                      </a:endParaRPr>
                    </a:p>
                  </a:txBody>
                  <a:tcPr>
                    <a:solidFill>
                      <a:schemeClr val="tx1"/>
                    </a:solidFill>
                  </a:tcPr>
                </a:tc>
                <a:tc>
                  <a:txBody>
                    <a:bodyPr/>
                    <a:lstStyle/>
                    <a:p>
                      <a:r>
                        <a:rPr lang="en-US" altLang="zh-TW" sz="1600" b="1" dirty="0" smtClean="0">
                          <a:latin typeface="微軟正黑體" pitchFamily="34" charset="-120"/>
                          <a:ea typeface="微軟正黑體" pitchFamily="34" charset="-120"/>
                        </a:rPr>
                        <a:t>PISA 2006 </a:t>
                      </a:r>
                      <a:endParaRPr lang="zh-TW" altLang="en-US" sz="1600" b="1" dirty="0">
                        <a:latin typeface="微軟正黑體" pitchFamily="34" charset="-120"/>
                        <a:ea typeface="微軟正黑體" pitchFamily="34" charset="-120"/>
                      </a:endParaRPr>
                    </a:p>
                  </a:txBody>
                  <a:tcPr>
                    <a:solidFill>
                      <a:schemeClr val="tx1"/>
                    </a:solidFill>
                  </a:tcPr>
                </a:tc>
                <a:tc>
                  <a:txBody>
                    <a:bodyPr/>
                    <a:lstStyle/>
                    <a:p>
                      <a:r>
                        <a:rPr lang="en-US" altLang="zh-TW" sz="1600" b="1" dirty="0" smtClean="0">
                          <a:latin typeface="微軟正黑體" pitchFamily="34" charset="-120"/>
                          <a:ea typeface="微軟正黑體" pitchFamily="34" charset="-120"/>
                        </a:rPr>
                        <a:t>PISA</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2009</a:t>
                      </a:r>
                      <a:endParaRPr lang="zh-TW" altLang="en-US" sz="1600" b="1" dirty="0">
                        <a:latin typeface="微軟正黑體" pitchFamily="34" charset="-120"/>
                        <a:ea typeface="微軟正黑體" pitchFamily="34" charset="-120"/>
                      </a:endParaRPr>
                    </a:p>
                  </a:txBody>
                  <a:tcPr>
                    <a:solidFill>
                      <a:schemeClr val="tx1"/>
                    </a:solidFill>
                  </a:tcPr>
                </a:tc>
              </a:tr>
              <a:tr h="348811">
                <a:tc rowSpan="11">
                  <a:txBody>
                    <a:bodyPr/>
                    <a:lstStyle/>
                    <a:p>
                      <a:r>
                        <a:rPr lang="zh-TW" altLang="en-US" sz="1600" b="1" dirty="0" smtClean="0">
                          <a:latin typeface="微軟正黑體" pitchFamily="34" charset="-120"/>
                          <a:ea typeface="微軟正黑體" pitchFamily="34" charset="-120"/>
                        </a:rPr>
                        <a:t>科學</a:t>
                      </a:r>
                      <a:endParaRPr lang="en-US" altLang="zh-TW" sz="1600" b="1" dirty="0" smtClean="0">
                        <a:latin typeface="微軟正黑體" pitchFamily="34" charset="-120"/>
                        <a:ea typeface="微軟正黑體" pitchFamily="34" charset="-120"/>
                      </a:endParaRPr>
                    </a:p>
                    <a:p>
                      <a:endParaRPr lang="en-US" altLang="zh-TW" sz="1600" b="1" dirty="0" smtClean="0">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排名 </a:t>
                      </a:r>
                      <a:endParaRPr lang="en-US" altLang="zh-TW" sz="1600" b="1" dirty="0" smtClean="0">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暨平均分數</a:t>
                      </a:r>
                    </a:p>
                    <a:p>
                      <a:endParaRPr lang="zh-TW" altLang="en-US" sz="1600" b="1" dirty="0">
                        <a:latin typeface="微軟正黑體" pitchFamily="34" charset="-120"/>
                        <a:ea typeface="微軟正黑體" pitchFamily="34" charset="-120"/>
                      </a:endParaRPr>
                    </a:p>
                  </a:txBody>
                  <a:tcPr anchor="ctr"/>
                </a:tc>
                <a:tc>
                  <a:txBody>
                    <a:bodyPr/>
                    <a:lstStyle/>
                    <a:p>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(552)</a:t>
                      </a:r>
                      <a:endParaRPr lang="en-US" altLang="zh-TW"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芬蘭 </a:t>
                      </a:r>
                      <a:r>
                        <a:rPr lang="en-US" altLang="zh-TW" sz="1600" b="1" dirty="0" smtClean="0">
                          <a:latin typeface="微軟正黑體" pitchFamily="34" charset="-120"/>
                          <a:ea typeface="微軟正黑體" pitchFamily="34" charset="-120"/>
                        </a:rPr>
                        <a:t>(548)</a:t>
                      </a:r>
                      <a:endParaRPr lang="en-US" altLang="zh-TW"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a:t>
                      </a:r>
                      <a:r>
                        <a:rPr lang="zh-TW" altLang="en-US" sz="1600" b="1" dirty="0" smtClean="0">
                          <a:solidFill>
                            <a:srgbClr val="0000FF"/>
                          </a:solidFill>
                          <a:latin typeface="微軟正黑體" pitchFamily="34" charset="-120"/>
                          <a:ea typeface="微軟正黑體" pitchFamily="34" charset="-120"/>
                        </a:rPr>
                        <a:t>芬蘭</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(563)</a:t>
                      </a:r>
                      <a:endParaRPr lang="en-US" altLang="zh-TW"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a:t>
                      </a:r>
                      <a:r>
                        <a:rPr lang="zh-TW" altLang="en-US" sz="1600" b="1" dirty="0" smtClean="0">
                          <a:solidFill>
                            <a:srgbClr val="00B050"/>
                          </a:solidFill>
                          <a:latin typeface="微軟正黑體" pitchFamily="34" charset="-120"/>
                          <a:ea typeface="微軟正黑體" pitchFamily="34" charset="-120"/>
                        </a:rPr>
                        <a:t>上海</a:t>
                      </a:r>
                      <a:r>
                        <a:rPr lang="en-US" altLang="zh-TW" sz="1600" b="1" dirty="0" smtClean="0">
                          <a:latin typeface="微軟正黑體" pitchFamily="34" charset="-120"/>
                          <a:ea typeface="微軟正黑體" pitchFamily="34" charset="-120"/>
                        </a:rPr>
                        <a:t>(575)</a:t>
                      </a:r>
                      <a:endParaRPr lang="en-US" altLang="zh-TW" sz="1600" b="1" dirty="0">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(550)</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(548)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solidFill>
                            <a:srgbClr val="0000FF"/>
                          </a:solidFill>
                          <a:latin typeface="微軟正黑體" pitchFamily="34" charset="-120"/>
                          <a:ea typeface="微軟正黑體" pitchFamily="34" charset="-120"/>
                        </a:rPr>
                        <a:t>香港</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(542)</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solidFill>
                            <a:srgbClr val="0000FF"/>
                          </a:solidFill>
                          <a:latin typeface="微軟正黑體" pitchFamily="34" charset="-120"/>
                          <a:ea typeface="微軟正黑體" pitchFamily="34" charset="-120"/>
                        </a:rPr>
                        <a:t>芬蘭</a:t>
                      </a:r>
                      <a:r>
                        <a:rPr lang="en-US" altLang="zh-TW" sz="1600" b="1" dirty="0" smtClean="0">
                          <a:latin typeface="微軟正黑體" pitchFamily="34" charset="-120"/>
                          <a:ea typeface="微軟正黑體" pitchFamily="34" charset="-120"/>
                        </a:rPr>
                        <a:t>(554)</a:t>
                      </a:r>
                      <a:endParaRPr lang="zh-TW" altLang="en-US" sz="1600" b="1" dirty="0">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latin typeface="微軟正黑體" pitchFamily="34" charset="-120"/>
                          <a:ea typeface="微軟正黑體" pitchFamily="34" charset="-120"/>
                        </a:rPr>
                        <a:t>芬蘭 </a:t>
                      </a:r>
                      <a:r>
                        <a:rPr lang="en-US" altLang="zh-TW" sz="1600" b="1" dirty="0" smtClean="0">
                          <a:latin typeface="微軟正黑體" pitchFamily="34" charset="-120"/>
                          <a:ea typeface="微軟正黑體" pitchFamily="34" charset="-120"/>
                        </a:rPr>
                        <a:t>(538)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latin typeface="微軟正黑體" pitchFamily="34" charset="-120"/>
                          <a:ea typeface="微軟正黑體" pitchFamily="34" charset="-120"/>
                        </a:rPr>
                        <a:t>香港 </a:t>
                      </a:r>
                      <a:r>
                        <a:rPr lang="en-US" altLang="zh-TW" sz="1600" b="1" dirty="0" smtClean="0">
                          <a:latin typeface="微軟正黑體" pitchFamily="34" charset="-120"/>
                          <a:ea typeface="微軟正黑體" pitchFamily="34" charset="-120"/>
                        </a:rPr>
                        <a:t>(540)</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加拿大</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(534)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香港</a:t>
                      </a:r>
                      <a:r>
                        <a:rPr lang="en-US" altLang="zh-TW" sz="1600" b="1" dirty="0" smtClean="0">
                          <a:latin typeface="微軟正黑體" pitchFamily="34" charset="-120"/>
                          <a:ea typeface="微軟正黑體" pitchFamily="34" charset="-120"/>
                        </a:rPr>
                        <a:t>(549)</a:t>
                      </a:r>
                      <a:endParaRPr lang="zh-TW" altLang="en-US" sz="1600" b="1" dirty="0">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英國 </a:t>
                      </a:r>
                      <a:r>
                        <a:rPr lang="en-US" altLang="zh-TW" sz="1600" b="1" dirty="0" smtClean="0">
                          <a:latin typeface="微軟正黑體" pitchFamily="34" charset="-120"/>
                          <a:ea typeface="微軟正黑體" pitchFamily="34" charset="-120"/>
                        </a:rPr>
                        <a:t>(532)</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(538)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solidFill>
                            <a:srgbClr val="C00000"/>
                          </a:solidFill>
                          <a:latin typeface="微軟正黑體" pitchFamily="34" charset="-120"/>
                          <a:ea typeface="微軟正黑體" pitchFamily="34" charset="-120"/>
                        </a:rPr>
                        <a:t>4.</a:t>
                      </a:r>
                      <a:r>
                        <a:rPr lang="zh-TW" altLang="en-US" sz="1600" b="1" dirty="0" smtClean="0">
                          <a:solidFill>
                            <a:srgbClr val="C00000"/>
                          </a:solidFill>
                          <a:latin typeface="微軟正黑體" pitchFamily="34" charset="-120"/>
                          <a:ea typeface="微軟正黑體" pitchFamily="34" charset="-120"/>
                        </a:rPr>
                        <a:t>臺灣 </a:t>
                      </a:r>
                      <a:r>
                        <a:rPr lang="en-US" altLang="zh-TW" sz="1600" b="1" dirty="0" smtClean="0">
                          <a:solidFill>
                            <a:srgbClr val="C00000"/>
                          </a:solidFill>
                          <a:latin typeface="微軟正黑體" pitchFamily="34" charset="-120"/>
                          <a:ea typeface="微軟正黑體" pitchFamily="34" charset="-120"/>
                        </a:rPr>
                        <a:t>(532)</a:t>
                      </a:r>
                      <a:endParaRPr lang="zh-TW" altLang="en-US" sz="1600" b="1" dirty="0">
                        <a:solidFill>
                          <a:srgbClr val="C00000"/>
                        </a:solidFill>
                        <a:latin typeface="微軟正黑體" pitchFamily="34" charset="-120"/>
                        <a:ea typeface="微軟正黑體" pitchFamily="34" charset="-120"/>
                      </a:endParaRPr>
                    </a:p>
                  </a:txBody>
                  <a:tcPr/>
                </a:tc>
                <a:tc>
                  <a:txBody>
                    <a:bodyPr/>
                    <a:lstStyle/>
                    <a:p>
                      <a:r>
                        <a:rPr lang="en-US" altLang="zh-TW" sz="1600" b="1" dirty="0" smtClean="0">
                          <a:solidFill>
                            <a:schemeClr val="tx1"/>
                          </a:solidFill>
                          <a:latin typeface="微軟正黑體" pitchFamily="34" charset="-120"/>
                          <a:ea typeface="微軟正黑體" pitchFamily="34" charset="-120"/>
                        </a:rPr>
                        <a:t>4.</a:t>
                      </a:r>
                      <a:r>
                        <a:rPr lang="zh-TW" altLang="en-US" sz="1600" b="1" dirty="0" smtClean="0">
                          <a:solidFill>
                            <a:srgbClr val="00B050"/>
                          </a:solidFill>
                          <a:latin typeface="微軟正黑體" pitchFamily="34" charset="-120"/>
                          <a:ea typeface="微軟正黑體" pitchFamily="34" charset="-120"/>
                        </a:rPr>
                        <a:t>新加坡</a:t>
                      </a:r>
                      <a:r>
                        <a:rPr lang="en-US" altLang="zh-TW" sz="1600" b="1" dirty="0" smtClean="0">
                          <a:solidFill>
                            <a:schemeClr val="tx1"/>
                          </a:solidFill>
                          <a:latin typeface="微軟正黑體" pitchFamily="34" charset="-120"/>
                          <a:ea typeface="微軟正黑體" pitchFamily="34" charset="-120"/>
                        </a:rPr>
                        <a:t>(542)</a:t>
                      </a:r>
                      <a:endParaRPr lang="zh-TW" altLang="en-US" sz="1600" b="1" dirty="0">
                        <a:solidFill>
                          <a:schemeClr val="tx1"/>
                        </a:solidFill>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列支敦士登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solidFill>
                            <a:srgbClr val="0000FF"/>
                          </a:solidFill>
                          <a:latin typeface="微軟正黑體" pitchFamily="34" charset="-120"/>
                          <a:ea typeface="微軟正黑體" pitchFamily="34" charset="-120"/>
                        </a:rPr>
                        <a:t>愛沙尼亞</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(531)</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 </a:t>
                      </a:r>
                      <a:r>
                        <a:rPr lang="zh-TW" altLang="en-US" sz="1600" b="1" dirty="0" smtClean="0">
                          <a:latin typeface="微軟正黑體" pitchFamily="34" charset="-120"/>
                          <a:ea typeface="微軟正黑體" pitchFamily="34" charset="-120"/>
                        </a:rPr>
                        <a:t>日本</a:t>
                      </a:r>
                      <a:r>
                        <a:rPr lang="en-US" altLang="zh-TW" sz="1600" b="1" dirty="0" smtClean="0">
                          <a:latin typeface="微軟正黑體" pitchFamily="34" charset="-120"/>
                          <a:ea typeface="微軟正黑體" pitchFamily="34" charset="-120"/>
                        </a:rPr>
                        <a:t>(539)</a:t>
                      </a:r>
                      <a:endParaRPr lang="zh-TW" altLang="en-US" sz="1600" b="1" dirty="0">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紐西蘭 </a:t>
                      </a:r>
                      <a:r>
                        <a:rPr lang="en-US" altLang="zh-TW" sz="1600" b="1" dirty="0" smtClean="0">
                          <a:latin typeface="微軟正黑體" pitchFamily="34" charset="-120"/>
                          <a:ea typeface="微軟正黑體" pitchFamily="34" charset="-120"/>
                        </a:rPr>
                        <a:t>(528)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澳大利亞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(531)</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韓國</a:t>
                      </a:r>
                      <a:r>
                        <a:rPr lang="en-US" altLang="zh-TW" sz="1600" b="1" dirty="0" smtClean="0">
                          <a:latin typeface="微軟正黑體" pitchFamily="34" charset="-120"/>
                          <a:ea typeface="微軟正黑體" pitchFamily="34" charset="-120"/>
                        </a:rPr>
                        <a:t>(538)</a:t>
                      </a:r>
                      <a:endParaRPr lang="zh-TW" altLang="en-US" sz="1600" b="1" dirty="0">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澳大利亞 </a:t>
                      </a:r>
                      <a:r>
                        <a:rPr lang="en-US" altLang="zh-TW" sz="1600" b="1" dirty="0" smtClean="0">
                          <a:latin typeface="微軟正黑體" pitchFamily="34" charset="-120"/>
                          <a:ea typeface="微軟正黑體" pitchFamily="34" charset="-120"/>
                        </a:rPr>
                        <a:t>(528)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澳門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紐西蘭 </a:t>
                      </a:r>
                      <a:r>
                        <a:rPr lang="en-US" altLang="zh-TW" sz="1600" b="1" dirty="0" smtClean="0">
                          <a:latin typeface="微軟正黑體" pitchFamily="34" charset="-120"/>
                          <a:ea typeface="微軟正黑體" pitchFamily="34" charset="-120"/>
                        </a:rPr>
                        <a:t>(530)</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紐西蘭</a:t>
                      </a:r>
                      <a:r>
                        <a:rPr lang="en-US" altLang="zh-TW" sz="1600" b="1" dirty="0" smtClean="0">
                          <a:latin typeface="微軟正黑體" pitchFamily="34" charset="-120"/>
                          <a:ea typeface="微軟正黑體" pitchFamily="34" charset="-120"/>
                        </a:rPr>
                        <a:t>(532)</a:t>
                      </a:r>
                      <a:endParaRPr lang="zh-TW" altLang="en-US" sz="1600" b="1" dirty="0">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奧地利 </a:t>
                      </a:r>
                      <a:r>
                        <a:rPr lang="en-US" altLang="zh-TW" sz="1600" b="1" dirty="0" smtClean="0">
                          <a:latin typeface="微軟正黑體" pitchFamily="34" charset="-120"/>
                          <a:ea typeface="微軟正黑體" pitchFamily="34" charset="-120"/>
                        </a:rPr>
                        <a:t>(519)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荷蘭 </a:t>
                      </a:r>
                      <a:r>
                        <a:rPr lang="en-US" altLang="zh-TW" sz="1600" b="1" dirty="0" smtClean="0">
                          <a:latin typeface="微軟正黑體" pitchFamily="34" charset="-120"/>
                          <a:ea typeface="微軟正黑體" pitchFamily="34" charset="-120"/>
                        </a:rPr>
                        <a:t>(524)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澳大利亞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solidFill>
                            <a:srgbClr val="0000FF"/>
                          </a:solidFill>
                          <a:latin typeface="微軟正黑體" pitchFamily="34" charset="-120"/>
                          <a:ea typeface="微軟正黑體" pitchFamily="34" charset="-120"/>
                        </a:rPr>
                        <a:t>加拿大</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愛爾蘭 </a:t>
                      </a:r>
                      <a:r>
                        <a:rPr lang="en-US" altLang="zh-TW" sz="1600" b="1" dirty="0" smtClean="0">
                          <a:latin typeface="微軟正黑體" pitchFamily="34" charset="-120"/>
                          <a:ea typeface="微軟正黑體" pitchFamily="34" charset="-120"/>
                        </a:rPr>
                        <a:t>(513)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捷克 </a:t>
                      </a:r>
                      <a:r>
                        <a:rPr lang="en-US" altLang="zh-TW" sz="1600" b="1" dirty="0" smtClean="0">
                          <a:latin typeface="微軟正黑體" pitchFamily="34" charset="-120"/>
                          <a:ea typeface="微軟正黑體" pitchFamily="34" charset="-120"/>
                        </a:rPr>
                        <a:t>(523)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荷蘭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solidFill>
                            <a:srgbClr val="0000FF"/>
                          </a:solidFill>
                          <a:latin typeface="微軟正黑體" pitchFamily="34" charset="-120"/>
                          <a:ea typeface="微軟正黑體" pitchFamily="34" charset="-120"/>
                        </a:rPr>
                        <a:t>愛沙尼亞</a:t>
                      </a:r>
                      <a:r>
                        <a:rPr lang="en-US" altLang="zh-TW" sz="1600" b="1" dirty="0" smtClean="0">
                          <a:latin typeface="微軟正黑體" pitchFamily="34" charset="-120"/>
                          <a:ea typeface="微軟正黑體" pitchFamily="34" charset="-120"/>
                        </a:rPr>
                        <a:t>(528)</a:t>
                      </a:r>
                      <a:endParaRPr lang="zh-TW" altLang="en-US" sz="1600" b="1" dirty="0">
                        <a:latin typeface="微軟正黑體" pitchFamily="34" charset="-120"/>
                        <a:ea typeface="微軟正黑體" pitchFamily="34" charset="-120"/>
                      </a:endParaRPr>
                    </a:p>
                  </a:txBody>
                  <a:tcPr/>
                </a:tc>
              </a:tr>
              <a:tr h="348811">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瑞典 </a:t>
                      </a:r>
                      <a:r>
                        <a:rPr lang="en-US" altLang="zh-TW" sz="1600" b="1" dirty="0" smtClean="0">
                          <a:latin typeface="微軟正黑體" pitchFamily="34" charset="-120"/>
                          <a:ea typeface="微軟正黑體" pitchFamily="34" charset="-120"/>
                        </a:rPr>
                        <a:t>(512)</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紐西蘭 </a:t>
                      </a:r>
                      <a:r>
                        <a:rPr lang="en-US" altLang="zh-TW" sz="1600" b="1" dirty="0" smtClean="0">
                          <a:latin typeface="微軟正黑體" pitchFamily="34" charset="-120"/>
                          <a:ea typeface="微軟正黑體" pitchFamily="34" charset="-120"/>
                        </a:rPr>
                        <a:t>(521)</a:t>
                      </a:r>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列支敦士登</a:t>
                      </a:r>
                      <a:r>
                        <a:rPr lang="en-US" altLang="zh-TW" sz="1600" b="1"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(522)</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澳大利亞</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r>
              <a:tr h="348811">
                <a:tc vMerge="1">
                  <a:txBody>
                    <a:bodyPr/>
                    <a:lstStyle/>
                    <a:p>
                      <a:endParaRPr lang="zh-TW" altLang="en-US" sz="1600" dirty="0"/>
                    </a:p>
                  </a:txBody>
                  <a:tcPr anchor="ctr"/>
                </a:tc>
                <a:tc>
                  <a:txBody>
                    <a:bodyPr/>
                    <a:lstStyle/>
                    <a:p>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600" b="1" dirty="0" smtClean="0">
                        <a:latin typeface="微軟正黑體" pitchFamily="34" charset="-120"/>
                        <a:ea typeface="微軟正黑體" pitchFamily="34" charset="-120"/>
                      </a:endParaRPr>
                    </a:p>
                  </a:txBody>
                  <a:tcPr/>
                </a:tc>
                <a:tc>
                  <a:txBody>
                    <a:bodyPr/>
                    <a:lstStyle/>
                    <a:p>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solidFill>
                            <a:srgbClr val="C00000"/>
                          </a:solidFill>
                          <a:latin typeface="微軟正黑體" pitchFamily="34" charset="-120"/>
                          <a:ea typeface="微軟正黑體" pitchFamily="34" charset="-120"/>
                        </a:rPr>
                        <a:t>12.</a:t>
                      </a:r>
                      <a:r>
                        <a:rPr lang="zh-TW" altLang="en-US" sz="1600" b="1" dirty="0" smtClean="0">
                          <a:solidFill>
                            <a:srgbClr val="C00000"/>
                          </a:solidFill>
                          <a:latin typeface="微軟正黑體" pitchFamily="34" charset="-120"/>
                          <a:ea typeface="微軟正黑體" pitchFamily="34" charset="-120"/>
                        </a:rPr>
                        <a:t>臺灣</a:t>
                      </a:r>
                      <a:r>
                        <a:rPr lang="en-US" altLang="zh-TW" sz="1600" b="1" dirty="0" smtClean="0">
                          <a:solidFill>
                            <a:srgbClr val="C00000"/>
                          </a:solidFill>
                          <a:latin typeface="微軟正黑體" pitchFamily="34" charset="-120"/>
                          <a:ea typeface="微軟正黑體" pitchFamily="34" charset="-120"/>
                        </a:rPr>
                        <a:t>(520)</a:t>
                      </a:r>
                      <a:endParaRPr lang="zh-TW" altLang="en-US" sz="1600" b="1" dirty="0">
                        <a:solidFill>
                          <a:srgbClr val="C00000"/>
                        </a:solidFill>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46088" y="333375"/>
            <a:ext cx="6934200" cy="796925"/>
          </a:xfrm>
        </p:spPr>
        <p:txBody>
          <a:bodyPr rtlCol="0"/>
          <a:lstStyle/>
          <a:p>
            <a:pPr eaLnBrk="1" fontAlgn="auto" hangingPunct="1">
              <a:spcAft>
                <a:spcPts val="0"/>
              </a:spcAft>
              <a:defRPr/>
            </a:pPr>
            <a:r>
              <a:rPr lang="zh-TW" altLang="en-US" dirty="0" smtClean="0">
                <a:effectLst>
                  <a:outerShdw blurRad="38100" dist="38100" dir="2700000" algn="tl">
                    <a:srgbClr val="C0C0C0"/>
                  </a:outerShdw>
                </a:effectLst>
              </a:rPr>
              <a:t>閱讀素養評量</a:t>
            </a:r>
          </a:p>
        </p:txBody>
      </p:sp>
      <p:sp>
        <p:nvSpPr>
          <p:cNvPr id="4" name="內容版面配置區 2"/>
          <p:cNvSpPr>
            <a:spLocks noGrp="1"/>
          </p:cNvSpPr>
          <p:nvPr>
            <p:ph sz="quarter" idx="1"/>
          </p:nvPr>
        </p:nvSpPr>
        <p:spPr>
          <a:xfrm>
            <a:off x="539750" y="1268413"/>
            <a:ext cx="8424863" cy="1081087"/>
          </a:xfrm>
        </p:spPr>
        <p:txBody>
          <a:bodyPr/>
          <a:lstStyle/>
          <a:p>
            <a:pPr eaLnBrk="1" hangingPunct="1">
              <a:buFont typeface="Wingdings" pitchFamily="2" charset="2"/>
              <a:buChar char="Ø"/>
            </a:pPr>
            <a:r>
              <a:rPr lang="zh-TW" altLang="en-US" sz="2500" smtClean="0"/>
              <a:t>評量學生對</a:t>
            </a:r>
            <a:r>
              <a:rPr lang="zh-TW" altLang="en-US" sz="2500" smtClean="0">
                <a:solidFill>
                  <a:srgbClr val="0000FF"/>
                </a:solidFill>
              </a:rPr>
              <a:t>文本</a:t>
            </a:r>
            <a:r>
              <a:rPr lang="zh-TW" altLang="en-US" sz="2500" smtClean="0"/>
              <a:t>的</a:t>
            </a:r>
            <a:r>
              <a:rPr lang="zh-TW" altLang="en-US" sz="2500" u="sng" smtClean="0">
                <a:solidFill>
                  <a:srgbClr val="0070C0"/>
                </a:solidFill>
              </a:rPr>
              <a:t>理解</a:t>
            </a:r>
            <a:r>
              <a:rPr lang="zh-TW" altLang="en-US" sz="2500" smtClean="0"/>
              <a:t>、</a:t>
            </a:r>
            <a:r>
              <a:rPr lang="zh-TW" altLang="en-US" sz="2500" u="sng" smtClean="0">
                <a:solidFill>
                  <a:srgbClr val="0070C0"/>
                </a:solidFill>
              </a:rPr>
              <a:t>應用</a:t>
            </a:r>
            <a:r>
              <a:rPr lang="zh-TW" altLang="en-US" sz="2500" smtClean="0"/>
              <a:t>、</a:t>
            </a:r>
            <a:r>
              <a:rPr lang="zh-TW" altLang="en-US" sz="2500" u="sng" smtClean="0">
                <a:solidFill>
                  <a:srgbClr val="0070C0"/>
                </a:solidFill>
              </a:rPr>
              <a:t>省思</a:t>
            </a:r>
            <a:r>
              <a:rPr lang="zh-TW" altLang="en-US" sz="2500" smtClean="0"/>
              <a:t>及</a:t>
            </a:r>
            <a:r>
              <a:rPr lang="zh-TW" altLang="en-US" sz="2500" u="sng" smtClean="0">
                <a:solidFill>
                  <a:srgbClr val="0070C0"/>
                </a:solidFill>
              </a:rPr>
              <a:t>投入</a:t>
            </a:r>
            <a:r>
              <a:rPr lang="zh-TW" altLang="en-US" sz="2500" smtClean="0"/>
              <a:t>能力</a:t>
            </a:r>
            <a:r>
              <a:rPr lang="zh-TW" altLang="en-US" sz="2800" smtClean="0"/>
              <a:t>。</a:t>
            </a:r>
            <a:endParaRPr lang="en-US" altLang="zh-TW" sz="2800" smtClean="0"/>
          </a:p>
          <a:p>
            <a:pPr eaLnBrk="1" hangingPunct="1"/>
            <a:endParaRPr lang="en-US" altLang="zh-TW" sz="3000" smtClean="0"/>
          </a:p>
        </p:txBody>
      </p:sp>
      <p:sp>
        <p:nvSpPr>
          <p:cNvPr id="3379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05882E5-FC57-4B73-8CCC-076D4F51AF47}" type="slidenum">
              <a:rPr lang="en-US" altLang="zh-TW" smtClean="0">
                <a:latin typeface="Arial" pitchFamily="34" charset="0"/>
              </a:rPr>
              <a:pPr/>
              <a:t>18</a:t>
            </a:fld>
            <a:endParaRPr lang="en-US" altLang="zh-TW" smtClean="0">
              <a:latin typeface="Arial" pitchFamily="34" charset="0"/>
            </a:endParaRPr>
          </a:p>
        </p:txBody>
      </p:sp>
      <p:sp>
        <p:nvSpPr>
          <p:cNvPr id="33797"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pSp>
        <p:nvGrpSpPr>
          <p:cNvPr id="3" name="群組 7"/>
          <p:cNvGrpSpPr>
            <a:grpSpLocks/>
          </p:cNvGrpSpPr>
          <p:nvPr/>
        </p:nvGrpSpPr>
        <p:grpSpPr bwMode="auto">
          <a:xfrm>
            <a:off x="900113" y="1268413"/>
            <a:ext cx="4895850" cy="4248150"/>
            <a:chOff x="30833" y="1178132"/>
            <a:chExt cx="6835775" cy="5276643"/>
          </a:xfrm>
        </p:grpSpPr>
        <p:pic>
          <p:nvPicPr>
            <p:cNvPr id="33819" name="Picture 52"/>
            <p:cNvPicPr>
              <a:picLocks noChangeAspect="1" noChangeArrowheads="1"/>
            </p:cNvPicPr>
            <p:nvPr/>
          </p:nvPicPr>
          <p:blipFill>
            <a:blip r:embed="rId4" cstate="print"/>
            <a:srcRect/>
            <a:stretch>
              <a:fillRect/>
            </a:stretch>
          </p:blipFill>
          <p:spPr bwMode="auto">
            <a:xfrm>
              <a:off x="30833" y="2060575"/>
              <a:ext cx="6835775" cy="4394200"/>
            </a:xfrm>
            <a:prstGeom prst="rect">
              <a:avLst/>
            </a:prstGeom>
            <a:noFill/>
            <a:ln w="9525">
              <a:noFill/>
              <a:miter lim="800000"/>
              <a:headEnd/>
              <a:tailEnd/>
            </a:ln>
          </p:spPr>
        </p:pic>
        <p:sp>
          <p:nvSpPr>
            <p:cNvPr id="70" name="圓角矩形圖說文字 69"/>
            <p:cNvSpPr/>
            <p:nvPr/>
          </p:nvSpPr>
          <p:spPr>
            <a:xfrm>
              <a:off x="2242929" y="1178132"/>
              <a:ext cx="904344" cy="595496"/>
            </a:xfrm>
            <a:prstGeom prst="wedgeRoundRectCallout">
              <a:avLst>
                <a:gd name="adj1" fmla="val -45723"/>
                <a:gd name="adj2" fmla="val 112103"/>
                <a:gd name="adj3"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aphicFrame>
        <p:nvGraphicFramePr>
          <p:cNvPr id="10" name="表格 9"/>
          <p:cNvGraphicFramePr>
            <a:graphicFrameLocks noGrp="1"/>
          </p:cNvGraphicFramePr>
          <p:nvPr/>
        </p:nvGraphicFramePr>
        <p:xfrm>
          <a:off x="5867400" y="2243138"/>
          <a:ext cx="2052736" cy="1833880"/>
        </p:xfrm>
        <a:graphic>
          <a:graphicData uri="http://schemas.openxmlformats.org/drawingml/2006/table">
            <a:tbl>
              <a:tblPr firstRow="1" bandRow="1">
                <a:tableStyleId>{F5AB1C69-6EDB-4FF4-983F-18BD219EF322}</a:tableStyleId>
              </a:tblPr>
              <a:tblGrid>
                <a:gridCol w="684584"/>
                <a:gridCol w="1368152"/>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t>情境</a:t>
                      </a:r>
                      <a:endParaRPr lang="en-US" altLang="zh-TW" sz="1800" dirty="0" smtClean="0">
                        <a:latin typeface="Times New Roman" pitchFamily="18" charset="0"/>
                      </a:endParaRPr>
                    </a:p>
                  </a:txBody>
                  <a:tcPr/>
                </a:tc>
                <a:tc hMerge="1">
                  <a:txBody>
                    <a:bodyPr/>
                    <a:lstStyle/>
                    <a:p>
                      <a:endParaRPr lang="zh-TW" altLang="en-US"/>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個人</a:t>
                      </a:r>
                      <a:endParaRPr lang="en-US" altLang="zh-TW" sz="1800" dirty="0" smtClean="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小說、書信</a:t>
                      </a:r>
                      <a:endParaRPr lang="en-US" altLang="zh-TW" sz="1800" dirty="0" smtClean="0">
                        <a:latin typeface="Times New Roman" pitchFamily="18" charset="0"/>
                      </a:endParaRPr>
                    </a:p>
                  </a:txBody>
                  <a:tcPr/>
                </a:tc>
              </a:tr>
              <a:tr h="27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公共</a:t>
                      </a:r>
                      <a:endParaRPr lang="en-US" altLang="zh-TW" sz="1800" dirty="0" smtClean="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官方文件</a:t>
                      </a:r>
                      <a:endParaRPr lang="en-US" altLang="zh-TW" sz="1800" dirty="0" smtClean="0">
                        <a:latin typeface="Times New Roman" pitchFamily="18" charset="0"/>
                      </a:endParaRPr>
                    </a:p>
                  </a:txBody>
                  <a:tcPr/>
                </a:tc>
              </a:tr>
              <a:tr h="180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職業</a:t>
                      </a:r>
                      <a:endParaRPr lang="en-US" altLang="zh-TW" sz="1800" dirty="0" smtClean="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手冊、報告</a:t>
                      </a:r>
                      <a:endParaRPr lang="en-US" altLang="zh-TW" sz="1800" dirty="0" smtClean="0">
                        <a:latin typeface="Times New Roman" pitchFamily="18" charset="0"/>
                      </a:endParaRP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教育</a:t>
                      </a:r>
                      <a:endParaRPr lang="en-US" altLang="zh-TW" sz="1800" dirty="0" smtClean="0">
                        <a:latin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教科書</a:t>
                      </a:r>
                      <a:endParaRPr lang="zh-TW" altLang="en-US" dirty="0"/>
                    </a:p>
                  </a:txBody>
                  <a:tcPr/>
                </a:tc>
              </a:tr>
            </a:tbl>
          </a:graphicData>
        </a:graphic>
      </p:graphicFrame>
      <p:graphicFrame>
        <p:nvGraphicFramePr>
          <p:cNvPr id="11" name="資料庫圖表 10"/>
          <p:cNvGraphicFramePr/>
          <p:nvPr/>
        </p:nvGraphicFramePr>
        <p:xfrm>
          <a:off x="467544" y="2276872"/>
          <a:ext cx="7848872" cy="3312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4">
                                            <p:txEl>
                                              <p:pRg st="0" end="0"/>
                                            </p:txEl>
                                          </p:spTgt>
                                        </p:tgtEl>
                                      </p:cBhvr>
                                    </p:animEffect>
                                    <p:set>
                                      <p:cBhvr>
                                        <p:cTn id="16" dur="1" fill="hold">
                                          <p:stCondLst>
                                            <p:cond delay="1999"/>
                                          </p:stCondLst>
                                        </p:cTn>
                                        <p:tgtEl>
                                          <p:spTgt spid="4">
                                            <p:txEl>
                                              <p:pRg st="0" end="0"/>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1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404813"/>
            <a:ext cx="6551612" cy="725487"/>
          </a:xfrm>
        </p:spPr>
        <p:txBody>
          <a:bodyPr rtlCol="0"/>
          <a:lstStyle/>
          <a:p>
            <a:pPr eaLnBrk="1" fontAlgn="auto" hangingPunct="1">
              <a:spcAft>
                <a:spcPts val="0"/>
              </a:spcAft>
              <a:defRPr/>
            </a:pPr>
            <a:r>
              <a:rPr lang="zh-TW" altLang="en-US" dirty="0" smtClean="0">
                <a:effectLst>
                  <a:outerShdw blurRad="38100" dist="38100" dir="2700000" algn="tl">
                    <a:srgbClr val="C0C0C0"/>
                  </a:outerShdw>
                </a:effectLst>
                <a:latin typeface="Tahoma" pitchFamily="34" charset="0"/>
              </a:rPr>
              <a:t>歷次 </a:t>
            </a:r>
            <a:r>
              <a:rPr lang="en-US" altLang="zh-TW" dirty="0" smtClean="0">
                <a:effectLst>
                  <a:outerShdw blurRad="38100" dist="38100" dir="2700000" algn="tl">
                    <a:srgbClr val="C0C0C0"/>
                  </a:outerShdw>
                </a:effectLst>
                <a:latin typeface="Tahoma" pitchFamily="34" charset="0"/>
              </a:rPr>
              <a:t>PISA</a:t>
            </a:r>
            <a:r>
              <a:rPr lang="zh-TW" altLang="en-US" dirty="0" smtClean="0">
                <a:effectLst>
                  <a:outerShdw blurRad="38100" dist="38100" dir="2700000" algn="tl">
                    <a:srgbClr val="C0C0C0"/>
                  </a:outerShdw>
                </a:effectLst>
                <a:latin typeface="Tahoma" pitchFamily="34" charset="0"/>
              </a:rPr>
              <a:t> 閱讀調查結果</a:t>
            </a:r>
            <a:endParaRPr lang="zh-TW" altLang="en-US" dirty="0" smtClean="0">
              <a:effectLst>
                <a:outerShdw blurRad="38100" dist="38100" dir="2700000" algn="tl">
                  <a:srgbClr val="C0C0C0"/>
                </a:outerShdw>
              </a:effectLst>
            </a:endParaRPr>
          </a:p>
        </p:txBody>
      </p:sp>
      <p:sp>
        <p:nvSpPr>
          <p:cNvPr id="34819" name="投影片編號版面配置區 4"/>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45E9945-11D2-4BD2-973E-0914EC50DCBD}" type="slidenum">
              <a:rPr lang="en-US" altLang="zh-TW" smtClean="0">
                <a:latin typeface="Arial" pitchFamily="34" charset="0"/>
              </a:rPr>
              <a:pPr/>
              <a:t>19</a:t>
            </a:fld>
            <a:endParaRPr lang="en-US" altLang="zh-TW" smtClean="0">
              <a:latin typeface="Arial" pitchFamily="34" charset="0"/>
            </a:endParaRPr>
          </a:p>
        </p:txBody>
      </p:sp>
      <p:graphicFrame>
        <p:nvGraphicFramePr>
          <p:cNvPr id="4" name="表格 3"/>
          <p:cNvGraphicFramePr>
            <a:graphicFrameLocks noGrp="1"/>
          </p:cNvGraphicFramePr>
          <p:nvPr/>
        </p:nvGraphicFramePr>
        <p:xfrm>
          <a:off x="468313" y="1484313"/>
          <a:ext cx="8136906" cy="4425510"/>
        </p:xfrm>
        <a:graphic>
          <a:graphicData uri="http://schemas.openxmlformats.org/drawingml/2006/table">
            <a:tbl>
              <a:tblPr firstRow="1" bandRow="1">
                <a:tableStyleId>{5C22544A-7EE6-4342-B048-85BDC9FD1C3A}</a:tableStyleId>
              </a:tblPr>
              <a:tblGrid>
                <a:gridCol w="360042"/>
                <a:gridCol w="1903035"/>
                <a:gridCol w="1957943"/>
                <a:gridCol w="1957943"/>
                <a:gridCol w="1957943"/>
              </a:tblGrid>
              <a:tr h="306489">
                <a:tc>
                  <a:txBody>
                    <a:bodyPr/>
                    <a:lstStyle/>
                    <a:p>
                      <a:endParaRPr lang="zh-TW" altLang="en-US" sz="1600" b="1" dirty="0">
                        <a:latin typeface="微軟正黑體" pitchFamily="34" charset="-120"/>
                        <a:ea typeface="微軟正黑體" pitchFamily="34" charset="-120"/>
                      </a:endParaRPr>
                    </a:p>
                  </a:txBody>
                  <a:tcPr>
                    <a:solidFill>
                      <a:schemeClr val="tx1"/>
                    </a:solidFill>
                  </a:tcPr>
                </a:tc>
                <a:tc>
                  <a:txBody>
                    <a:bodyPr/>
                    <a:lstStyle/>
                    <a:p>
                      <a:r>
                        <a:rPr lang="en-US" altLang="zh-TW" sz="1600" b="1" dirty="0" smtClean="0">
                          <a:latin typeface="微軟正黑體" pitchFamily="34" charset="-120"/>
                          <a:ea typeface="微軟正黑體" pitchFamily="34" charset="-120"/>
                        </a:rPr>
                        <a:t>PISA 2000 </a:t>
                      </a:r>
                      <a:endParaRPr lang="zh-TW" altLang="en-US" sz="1600" b="1" dirty="0">
                        <a:latin typeface="微軟正黑體" pitchFamily="34" charset="-120"/>
                        <a:ea typeface="微軟正黑體" pitchFamily="34" charset="-120"/>
                      </a:endParaRPr>
                    </a:p>
                  </a:txBody>
                  <a:tcPr>
                    <a:solidFill>
                      <a:schemeClr val="tx1"/>
                    </a:solidFill>
                  </a:tcPr>
                </a:tc>
                <a:tc>
                  <a:txBody>
                    <a:bodyPr/>
                    <a:lstStyle/>
                    <a:p>
                      <a:r>
                        <a:rPr lang="en-US" altLang="zh-TW" sz="1600" b="1" dirty="0" smtClean="0">
                          <a:latin typeface="微軟正黑體" pitchFamily="34" charset="-120"/>
                          <a:ea typeface="微軟正黑體" pitchFamily="34" charset="-120"/>
                        </a:rPr>
                        <a:t>PISA 2003</a:t>
                      </a:r>
                      <a:endParaRPr lang="zh-TW" altLang="en-US" sz="1600" b="1" dirty="0">
                        <a:latin typeface="微軟正黑體" pitchFamily="34" charset="-120"/>
                        <a:ea typeface="微軟正黑體" pitchFamily="34" charset="-120"/>
                      </a:endParaRPr>
                    </a:p>
                  </a:txBody>
                  <a:tcPr>
                    <a:solidFill>
                      <a:schemeClr val="tx1"/>
                    </a:solidFill>
                  </a:tcPr>
                </a:tc>
                <a:tc>
                  <a:txBody>
                    <a:bodyPr/>
                    <a:lstStyle/>
                    <a:p>
                      <a:r>
                        <a:rPr lang="en-US" altLang="zh-TW" sz="1600" b="1" dirty="0" smtClean="0">
                          <a:latin typeface="微軟正黑體" pitchFamily="34" charset="-120"/>
                          <a:ea typeface="微軟正黑體" pitchFamily="34" charset="-120"/>
                        </a:rPr>
                        <a:t>PISA 2006 </a:t>
                      </a:r>
                      <a:endParaRPr lang="zh-TW" altLang="en-US" sz="1600" b="1" dirty="0">
                        <a:latin typeface="微軟正黑體" pitchFamily="34" charset="-120"/>
                        <a:ea typeface="微軟正黑體" pitchFamily="34" charset="-120"/>
                      </a:endParaRP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smtClean="0">
                          <a:latin typeface="微軟正黑體" pitchFamily="34" charset="-120"/>
                          <a:ea typeface="微軟正黑體" pitchFamily="34" charset="-120"/>
                        </a:rPr>
                        <a:t>PISA 2009</a:t>
                      </a:r>
                      <a:endParaRPr lang="zh-TW" altLang="en-US" sz="1600" b="1" dirty="0" smtClean="0">
                        <a:latin typeface="微軟正黑體" pitchFamily="34" charset="-120"/>
                        <a:ea typeface="微軟正黑體" pitchFamily="34" charset="-120"/>
                      </a:endParaRPr>
                    </a:p>
                  </a:txBody>
                  <a:tcPr>
                    <a:solidFill>
                      <a:schemeClr val="tx1"/>
                    </a:solidFill>
                  </a:tcPr>
                </a:tc>
              </a:tr>
              <a:tr h="375495">
                <a:tc rowSpan="11">
                  <a:txBody>
                    <a:bodyPr/>
                    <a:lstStyle/>
                    <a:p>
                      <a:r>
                        <a:rPr lang="zh-TW" altLang="en-US" sz="1600" b="1" dirty="0" smtClean="0">
                          <a:latin typeface="微軟正黑體" pitchFamily="34" charset="-120"/>
                          <a:ea typeface="微軟正黑體" pitchFamily="34" charset="-120"/>
                        </a:rPr>
                        <a:t>閱讀</a:t>
                      </a:r>
                      <a:endParaRPr lang="en-US" altLang="zh-TW" sz="1600" b="1" dirty="0" smtClean="0">
                        <a:latin typeface="微軟正黑體" pitchFamily="34" charset="-120"/>
                        <a:ea typeface="微軟正黑體" pitchFamily="34" charset="-120"/>
                      </a:endParaRPr>
                    </a:p>
                    <a:p>
                      <a:endParaRPr lang="en-US" altLang="zh-TW" sz="1600" b="1" dirty="0" smtClean="0">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排名</a:t>
                      </a:r>
                      <a:endParaRPr lang="en-US" altLang="zh-TW" sz="1600" b="1" dirty="0" smtClean="0">
                        <a:latin typeface="微軟正黑體" pitchFamily="34" charset="-120"/>
                        <a:ea typeface="微軟正黑體" pitchFamily="34" charset="-120"/>
                      </a:endParaRPr>
                    </a:p>
                    <a:p>
                      <a:r>
                        <a:rPr lang="zh-TW" altLang="en-US" sz="1600" b="1" dirty="0" smtClean="0">
                          <a:latin typeface="微軟正黑體" pitchFamily="34" charset="-120"/>
                          <a:ea typeface="微軟正黑體" pitchFamily="34" charset="-120"/>
                        </a:rPr>
                        <a:t>暨平均分數</a:t>
                      </a:r>
                    </a:p>
                    <a:p>
                      <a:endParaRPr lang="zh-TW" altLang="en-US" sz="1600" b="1" dirty="0">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芬蘭 </a:t>
                      </a:r>
                      <a:r>
                        <a:rPr lang="en-US" altLang="zh-TW" sz="1600" b="1" dirty="0" smtClean="0">
                          <a:latin typeface="微軟正黑體" pitchFamily="34" charset="-120"/>
                          <a:ea typeface="微軟正黑體" pitchFamily="34" charset="-120"/>
                        </a:rPr>
                        <a:t>(546)</a:t>
                      </a:r>
                    </a:p>
                  </a:txBody>
                  <a:tcPr/>
                </a:tc>
                <a:tc>
                  <a:txBody>
                    <a:bodyPr/>
                    <a:lstStyle/>
                    <a:p>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芬蘭 </a:t>
                      </a:r>
                      <a:r>
                        <a:rPr lang="en-US" altLang="zh-TW" sz="1600" b="1" dirty="0" smtClean="0">
                          <a:latin typeface="微軟正黑體" pitchFamily="34" charset="-120"/>
                          <a:ea typeface="微軟正黑體" pitchFamily="34" charset="-120"/>
                        </a:rPr>
                        <a:t>(544)</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smtClean="0">
                          <a:latin typeface="微軟正黑體" pitchFamily="34" charset="-120"/>
                          <a:ea typeface="微軟正黑體" pitchFamily="34" charset="-120"/>
                        </a:rPr>
                        <a:t>1.</a:t>
                      </a:r>
                      <a:r>
                        <a:rPr lang="zh-TW" altLang="en-US" sz="1600" b="1" dirty="0" smtClean="0">
                          <a:solidFill>
                            <a:srgbClr val="0000FF"/>
                          </a:solidFill>
                          <a:latin typeface="微軟正黑體" pitchFamily="34" charset="-120"/>
                          <a:ea typeface="微軟正黑體" pitchFamily="34" charset="-120"/>
                        </a:rPr>
                        <a:t>韓國</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1.</a:t>
                      </a:r>
                      <a:r>
                        <a:rPr kumimoji="0" lang="zh-TW" altLang="zh-TW" sz="1600" b="1" kern="1200" dirty="0" smtClean="0">
                          <a:solidFill>
                            <a:srgbClr val="00B050"/>
                          </a:solidFill>
                          <a:latin typeface="微軟正黑體" pitchFamily="34" charset="-120"/>
                          <a:ea typeface="微軟正黑體" pitchFamily="34" charset="-120"/>
                          <a:cs typeface="+mn-cs"/>
                        </a:rPr>
                        <a:t>上海</a:t>
                      </a:r>
                      <a:r>
                        <a:rPr lang="en-US" altLang="zh-TW" sz="1600" b="1" dirty="0" smtClean="0">
                          <a:latin typeface="微軟正黑體" pitchFamily="34" charset="-120"/>
                          <a:ea typeface="微軟正黑體" pitchFamily="34" charset="-120"/>
                        </a:rPr>
                        <a:t>(556)</a:t>
                      </a:r>
                    </a:p>
                  </a:txBody>
                  <a:tcPr marL="14541" marR="14541" marT="8143" marB="0" anchor="ctr"/>
                </a:tc>
              </a:tr>
              <a:tr h="375495">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(534)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(534)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2.</a:t>
                      </a:r>
                      <a:r>
                        <a:rPr lang="zh-TW" altLang="en-US" sz="1600" b="1" dirty="0" smtClean="0">
                          <a:solidFill>
                            <a:srgbClr val="0000FF"/>
                          </a:solidFill>
                          <a:latin typeface="微軟正黑體" pitchFamily="34" charset="-120"/>
                          <a:ea typeface="微軟正黑體" pitchFamily="34" charset="-120"/>
                        </a:rPr>
                        <a:t>芬蘭</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(547)</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2.</a:t>
                      </a:r>
                      <a:r>
                        <a:rPr kumimoji="0" lang="zh-TW" altLang="zh-TW" sz="1600" b="1" kern="1200" dirty="0" smtClean="0">
                          <a:solidFill>
                            <a:srgbClr val="0000FF"/>
                          </a:solidFill>
                          <a:latin typeface="微軟正黑體" pitchFamily="34" charset="-120"/>
                          <a:ea typeface="微軟正黑體" pitchFamily="34" charset="-120"/>
                          <a:cs typeface="+mn-cs"/>
                        </a:rPr>
                        <a:t>韓國</a:t>
                      </a:r>
                      <a:r>
                        <a:rPr lang="en-US" altLang="zh-TW" sz="1600" b="1" dirty="0" smtClean="0">
                          <a:latin typeface="微軟正黑體" pitchFamily="34" charset="-120"/>
                          <a:ea typeface="微軟正黑體" pitchFamily="34" charset="-120"/>
                        </a:rPr>
                        <a:t>(539)</a:t>
                      </a:r>
                    </a:p>
                  </a:txBody>
                  <a:tcPr marL="14541" marR="14541" marT="8143" marB="0" anchor="ctr"/>
                </a:tc>
              </a:tr>
              <a:tr h="375495">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latin typeface="微軟正黑體" pitchFamily="34" charset="-120"/>
                          <a:ea typeface="微軟正黑體" pitchFamily="34" charset="-120"/>
                        </a:rPr>
                        <a:t>紐西蘭 </a:t>
                      </a:r>
                      <a:r>
                        <a:rPr lang="en-US" altLang="zh-TW" sz="1600" b="1" dirty="0" smtClean="0">
                          <a:latin typeface="微軟正黑體" pitchFamily="34" charset="-120"/>
                          <a:ea typeface="微軟正黑體" pitchFamily="34" charset="-120"/>
                        </a:rPr>
                        <a:t>(529)</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(528)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3.</a:t>
                      </a:r>
                      <a:r>
                        <a:rPr lang="zh-TW" altLang="en-US" sz="1600" b="1" dirty="0" smtClean="0">
                          <a:solidFill>
                            <a:srgbClr val="0000FF"/>
                          </a:solidFill>
                          <a:latin typeface="微軟正黑體" pitchFamily="34" charset="-120"/>
                          <a:ea typeface="微軟正黑體" pitchFamily="34" charset="-120"/>
                        </a:rPr>
                        <a:t>香港</a:t>
                      </a:r>
                      <a:r>
                        <a:rPr lang="zh-TW" altLang="en-US" sz="1600" b="1" dirty="0" smtClean="0">
                          <a:latin typeface="微軟正黑體" pitchFamily="34" charset="-120"/>
                          <a:ea typeface="微軟正黑體" pitchFamily="34" charset="-120"/>
                        </a:rPr>
                        <a:t> </a:t>
                      </a:r>
                      <a:r>
                        <a:rPr lang="en-US" altLang="zh-TW" sz="1600" b="1" dirty="0" smtClean="0">
                          <a:latin typeface="微軟正黑體" pitchFamily="34" charset="-120"/>
                          <a:ea typeface="微軟正黑體" pitchFamily="34" charset="-120"/>
                        </a:rPr>
                        <a:t>(536)</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3.</a:t>
                      </a:r>
                      <a:r>
                        <a:rPr kumimoji="0" lang="zh-TW" altLang="zh-TW" sz="1600" b="1" kern="1200" dirty="0" smtClean="0">
                          <a:solidFill>
                            <a:srgbClr val="0000FF"/>
                          </a:solidFill>
                          <a:latin typeface="微軟正黑體" pitchFamily="34" charset="-120"/>
                          <a:ea typeface="微軟正黑體" pitchFamily="34" charset="-120"/>
                          <a:cs typeface="+mn-cs"/>
                        </a:rPr>
                        <a:t>芬蘭</a:t>
                      </a:r>
                      <a:r>
                        <a:rPr lang="en-US" altLang="zh-TW" sz="1600" b="1" dirty="0" smtClean="0">
                          <a:latin typeface="微軟正黑體" pitchFamily="34" charset="-120"/>
                          <a:ea typeface="微軟正黑體" pitchFamily="34" charset="-120"/>
                        </a:rPr>
                        <a:t>(536)</a:t>
                      </a:r>
                    </a:p>
                  </a:txBody>
                  <a:tcPr marL="14541" marR="14541" marT="8143" marB="0" anchor="ctr"/>
                </a:tc>
              </a:tr>
              <a:tr h="375495">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澳大利亞 </a:t>
                      </a:r>
                      <a:r>
                        <a:rPr lang="en-US" altLang="zh-TW" sz="1600" b="1" dirty="0" smtClean="0">
                          <a:latin typeface="微軟正黑體" pitchFamily="34" charset="-120"/>
                          <a:ea typeface="微軟正黑體" pitchFamily="34" charset="-120"/>
                        </a:rPr>
                        <a:t>(528)</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澳大利亞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加拿大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4.</a:t>
                      </a:r>
                      <a:r>
                        <a:rPr kumimoji="0" lang="zh-TW" altLang="zh-TW" sz="1600" b="1" kern="1200" dirty="0" smtClean="0">
                          <a:solidFill>
                            <a:srgbClr val="0000FF"/>
                          </a:solidFill>
                          <a:latin typeface="微軟正黑體" pitchFamily="34" charset="-120"/>
                          <a:ea typeface="微軟正黑體" pitchFamily="34" charset="-120"/>
                          <a:cs typeface="+mn-cs"/>
                        </a:rPr>
                        <a:t>香港</a:t>
                      </a:r>
                      <a:r>
                        <a:rPr lang="en-US" altLang="zh-TW" sz="1600" b="1" dirty="0" smtClean="0">
                          <a:latin typeface="微軟正黑體" pitchFamily="34" charset="-120"/>
                          <a:ea typeface="微軟正黑體" pitchFamily="34" charset="-120"/>
                        </a:rPr>
                        <a:t>(533)</a:t>
                      </a:r>
                    </a:p>
                  </a:txBody>
                  <a:tcPr marL="14541" marR="14541" marT="8143" marB="0" anchor="ctr"/>
                </a:tc>
              </a:tr>
              <a:tr h="375495">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愛爾蘭 </a:t>
                      </a:r>
                      <a:r>
                        <a:rPr lang="en-US" altLang="zh-TW" sz="1600" b="1" dirty="0" smtClean="0">
                          <a:latin typeface="微軟正黑體" pitchFamily="34" charset="-120"/>
                          <a:ea typeface="微軟正黑體" pitchFamily="34" charset="-120"/>
                        </a:rPr>
                        <a:t>(527)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列支敦士登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5.</a:t>
                      </a:r>
                      <a:r>
                        <a:rPr lang="zh-TW" altLang="en-US" sz="1600" b="1" dirty="0" smtClean="0">
                          <a:latin typeface="微軟正黑體" pitchFamily="34" charset="-120"/>
                          <a:ea typeface="微軟正黑體" pitchFamily="34" charset="-120"/>
                        </a:rPr>
                        <a:t>紐西蘭 </a:t>
                      </a:r>
                      <a:r>
                        <a:rPr lang="en-US" altLang="zh-TW" sz="1600" b="1" dirty="0" smtClean="0">
                          <a:latin typeface="微軟正黑體" pitchFamily="34" charset="-120"/>
                          <a:ea typeface="微軟正黑體" pitchFamily="34" charset="-120"/>
                        </a:rPr>
                        <a:t>(521)</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5.</a:t>
                      </a:r>
                      <a:r>
                        <a:rPr kumimoji="0" lang="zh-TW" altLang="zh-TW" sz="1600" b="1" kern="1200" dirty="0" smtClean="0">
                          <a:solidFill>
                            <a:srgbClr val="00B050"/>
                          </a:solidFill>
                          <a:latin typeface="微軟正黑體" pitchFamily="34" charset="-120"/>
                          <a:ea typeface="微軟正黑體" pitchFamily="34" charset="-120"/>
                          <a:cs typeface="+mn-cs"/>
                        </a:rPr>
                        <a:t>新加坡</a:t>
                      </a:r>
                      <a:r>
                        <a:rPr kumimoji="0" lang="zh-TW" altLang="zh-TW" sz="1600" b="1" kern="1200" dirty="0" smtClean="0">
                          <a:solidFill>
                            <a:schemeClr val="dk1"/>
                          </a:solidFill>
                          <a:latin typeface="微軟正黑體" pitchFamily="34" charset="-120"/>
                          <a:ea typeface="微軟正黑體" pitchFamily="34" charset="-120"/>
                          <a:cs typeface="+mn-cs"/>
                        </a:rPr>
                        <a:t> </a:t>
                      </a:r>
                      <a:r>
                        <a:rPr lang="en-US" altLang="zh-TW" sz="1600" b="1" dirty="0" smtClean="0">
                          <a:latin typeface="微軟正黑體" pitchFamily="34" charset="-120"/>
                          <a:ea typeface="微軟正黑體" pitchFamily="34" charset="-120"/>
                        </a:rPr>
                        <a:t>(526)</a:t>
                      </a:r>
                    </a:p>
                  </a:txBody>
                  <a:tcPr marL="14541" marR="14541" marT="8143" marB="0" anchor="ctr"/>
                </a:tc>
              </a:tr>
              <a:tr h="375495">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韓國 </a:t>
                      </a:r>
                      <a:r>
                        <a:rPr lang="en-US" altLang="zh-TW" sz="1600" b="1" dirty="0" smtClean="0">
                          <a:latin typeface="微軟正黑體" pitchFamily="34" charset="-120"/>
                          <a:ea typeface="微軟正黑體" pitchFamily="34" charset="-120"/>
                        </a:rPr>
                        <a:t>(525)</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紐西蘭 </a:t>
                      </a:r>
                      <a:r>
                        <a:rPr lang="en-US" altLang="zh-TW" sz="1600" b="1" dirty="0" smtClean="0">
                          <a:latin typeface="微軟正黑體" pitchFamily="34" charset="-120"/>
                          <a:ea typeface="微軟正黑體" pitchFamily="34" charset="-120"/>
                        </a:rPr>
                        <a:t>(522)</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愛爾蘭 </a:t>
                      </a:r>
                      <a:r>
                        <a:rPr lang="en-US" altLang="zh-TW" sz="1600" b="1" dirty="0" smtClean="0">
                          <a:latin typeface="微軟正黑體" pitchFamily="34" charset="-120"/>
                          <a:ea typeface="微軟正黑體" pitchFamily="34" charset="-120"/>
                        </a:rPr>
                        <a:t>(517)</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6.</a:t>
                      </a:r>
                      <a:r>
                        <a:rPr kumimoji="0" lang="zh-TW" altLang="zh-TW" sz="1600" b="1" kern="1200" dirty="0" smtClean="0">
                          <a:solidFill>
                            <a:schemeClr val="dk1"/>
                          </a:solidFill>
                          <a:latin typeface="微軟正黑體" pitchFamily="34" charset="-120"/>
                          <a:ea typeface="微軟正黑體" pitchFamily="34" charset="-120"/>
                          <a:cs typeface="+mn-cs"/>
                        </a:rPr>
                        <a:t>加拿大 </a:t>
                      </a:r>
                      <a:r>
                        <a:rPr lang="en-US" altLang="zh-TW" sz="1600" b="1" dirty="0" smtClean="0">
                          <a:latin typeface="微軟正黑體" pitchFamily="34" charset="-120"/>
                          <a:ea typeface="微軟正黑體" pitchFamily="34" charset="-120"/>
                        </a:rPr>
                        <a:t>(524)</a:t>
                      </a:r>
                    </a:p>
                  </a:txBody>
                  <a:tcPr marL="14541" marR="14541" marT="8143" marB="0" anchor="ctr"/>
                </a:tc>
              </a:tr>
              <a:tr h="375495">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6.</a:t>
                      </a:r>
                      <a:r>
                        <a:rPr lang="zh-TW" altLang="en-US" sz="1600" b="1" dirty="0" smtClean="0">
                          <a:latin typeface="微軟正黑體" pitchFamily="34" charset="-120"/>
                          <a:ea typeface="微軟正黑體" pitchFamily="34" charset="-120"/>
                        </a:rPr>
                        <a:t>英國 </a:t>
                      </a:r>
                      <a:r>
                        <a:rPr lang="en-US" altLang="zh-TW" sz="1600" b="1" dirty="0" smtClean="0">
                          <a:latin typeface="微軟正黑體" pitchFamily="34" charset="-120"/>
                          <a:ea typeface="微軟正黑體" pitchFamily="34" charset="-120"/>
                        </a:rPr>
                        <a:t>(523)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愛爾蘭 </a:t>
                      </a:r>
                      <a:r>
                        <a:rPr lang="en-US" altLang="zh-TW" sz="1600" b="1" dirty="0" smtClean="0">
                          <a:latin typeface="微軟正黑體" pitchFamily="34" charset="-120"/>
                          <a:ea typeface="微軟正黑體" pitchFamily="34" charset="-120"/>
                        </a:rPr>
                        <a:t>(516)</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7.</a:t>
                      </a:r>
                      <a:r>
                        <a:rPr lang="zh-TW" altLang="en-US" sz="1600" b="1" dirty="0" smtClean="0">
                          <a:latin typeface="微軟正黑體" pitchFamily="34" charset="-120"/>
                          <a:ea typeface="微軟正黑體" pitchFamily="34" charset="-120"/>
                        </a:rPr>
                        <a:t>澳大利亞 </a:t>
                      </a:r>
                      <a:r>
                        <a:rPr lang="en-US" altLang="zh-TW" sz="1600" b="1" dirty="0" smtClean="0">
                          <a:latin typeface="微軟正黑體" pitchFamily="34" charset="-120"/>
                          <a:ea typeface="微軟正黑體" pitchFamily="34" charset="-120"/>
                        </a:rPr>
                        <a:t>(513)</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7.</a:t>
                      </a:r>
                      <a:r>
                        <a:rPr kumimoji="0" lang="zh-TW" altLang="zh-TW" sz="1600" b="1" kern="1200" dirty="0" smtClean="0">
                          <a:solidFill>
                            <a:schemeClr val="dk1"/>
                          </a:solidFill>
                          <a:latin typeface="微軟正黑體" pitchFamily="34" charset="-120"/>
                          <a:ea typeface="微軟正黑體" pitchFamily="34" charset="-120"/>
                          <a:cs typeface="+mn-cs"/>
                        </a:rPr>
                        <a:t>紐西蘭 </a:t>
                      </a:r>
                      <a:r>
                        <a:rPr lang="en-US" altLang="zh-TW" sz="1600" b="1" dirty="0" smtClean="0">
                          <a:latin typeface="微軟正黑體" pitchFamily="34" charset="-120"/>
                          <a:ea typeface="微軟正黑體" pitchFamily="34" charset="-120"/>
                        </a:rPr>
                        <a:t>(521)</a:t>
                      </a:r>
                    </a:p>
                  </a:txBody>
                  <a:tcPr marL="14541" marR="14541" marT="8143" marB="0" anchor="ctr"/>
                </a:tc>
              </a:tr>
              <a:tr h="375495">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日本 </a:t>
                      </a:r>
                      <a:r>
                        <a:rPr lang="en-US" altLang="zh-TW" sz="1600" b="1" dirty="0" smtClean="0">
                          <a:latin typeface="微軟正黑體" pitchFamily="34" charset="-120"/>
                          <a:ea typeface="微軟正黑體" pitchFamily="34" charset="-120"/>
                        </a:rPr>
                        <a:t>(522)</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瑞典 </a:t>
                      </a:r>
                      <a:r>
                        <a:rPr lang="en-US" altLang="zh-TW" sz="1600" b="1" dirty="0" smtClean="0">
                          <a:latin typeface="微軟正黑體" pitchFamily="34" charset="-120"/>
                          <a:ea typeface="微軟正黑體" pitchFamily="34" charset="-120"/>
                        </a:rPr>
                        <a:t>(514)</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8.</a:t>
                      </a:r>
                      <a:r>
                        <a:rPr lang="zh-TW" altLang="en-US" sz="1600" b="1" dirty="0" smtClean="0">
                          <a:latin typeface="微軟正黑體" pitchFamily="34" charset="-120"/>
                          <a:ea typeface="微軟正黑體" pitchFamily="34" charset="-120"/>
                        </a:rPr>
                        <a:t>列支敦士登 </a:t>
                      </a:r>
                      <a:r>
                        <a:rPr lang="en-US" altLang="zh-TW" sz="1600" b="1" dirty="0" smtClean="0">
                          <a:latin typeface="微軟正黑體" pitchFamily="34" charset="-120"/>
                          <a:ea typeface="微軟正黑體" pitchFamily="34" charset="-120"/>
                        </a:rPr>
                        <a:t>(510)</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8.</a:t>
                      </a:r>
                      <a:r>
                        <a:rPr kumimoji="0" lang="zh-TW" altLang="zh-TW" sz="1600" b="1" kern="1200" dirty="0" smtClean="0">
                          <a:solidFill>
                            <a:schemeClr val="dk1"/>
                          </a:solidFill>
                          <a:latin typeface="微軟正黑體" pitchFamily="34" charset="-120"/>
                          <a:ea typeface="微軟正黑體" pitchFamily="34" charset="-120"/>
                          <a:cs typeface="+mn-cs"/>
                        </a:rPr>
                        <a:t>日本</a:t>
                      </a:r>
                      <a:r>
                        <a:rPr lang="en-US" altLang="zh-TW" sz="1600" b="1" dirty="0" smtClean="0">
                          <a:latin typeface="微軟正黑體" pitchFamily="34" charset="-120"/>
                          <a:ea typeface="微軟正黑體" pitchFamily="34" charset="-120"/>
                        </a:rPr>
                        <a:t>(520)</a:t>
                      </a:r>
                    </a:p>
                  </a:txBody>
                  <a:tcPr marL="14541" marR="14541" marT="8143" marB="0" anchor="ctr"/>
                </a:tc>
              </a:tr>
              <a:tr h="375495">
                <a:tc vMerge="1">
                  <a:txBody>
                    <a:bodyPr/>
                    <a:lstStyle/>
                    <a:p>
                      <a:endParaRPr lang="zh-TW" altLang="en-US" dirty="0"/>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瑞典 </a:t>
                      </a:r>
                      <a:r>
                        <a:rPr lang="en-US" altLang="zh-TW" sz="1600" b="1" dirty="0" smtClean="0">
                          <a:latin typeface="微軟正黑體" pitchFamily="34" charset="-120"/>
                          <a:ea typeface="微軟正黑體" pitchFamily="34" charset="-120"/>
                        </a:rPr>
                        <a:t>(516)</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荷蘭 </a:t>
                      </a:r>
                      <a:r>
                        <a:rPr lang="en-US" altLang="zh-TW" sz="1600" b="1" dirty="0" smtClean="0">
                          <a:latin typeface="微軟正黑體" pitchFamily="34" charset="-120"/>
                          <a:ea typeface="微軟正黑體" pitchFamily="34" charset="-120"/>
                        </a:rPr>
                        <a:t>(513)</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9.</a:t>
                      </a:r>
                      <a:r>
                        <a:rPr lang="zh-TW" altLang="en-US" sz="1600" b="1" dirty="0" smtClean="0">
                          <a:latin typeface="微軟正黑體" pitchFamily="34" charset="-120"/>
                          <a:ea typeface="微軟正黑體" pitchFamily="34" charset="-120"/>
                        </a:rPr>
                        <a:t>波蘭 </a:t>
                      </a:r>
                      <a:r>
                        <a:rPr lang="en-US" altLang="zh-TW" sz="1600" b="1" dirty="0" smtClean="0">
                          <a:latin typeface="微軟正黑體" pitchFamily="34" charset="-120"/>
                          <a:ea typeface="微軟正黑體" pitchFamily="34" charset="-120"/>
                        </a:rPr>
                        <a:t>(508)</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9.</a:t>
                      </a:r>
                      <a:r>
                        <a:rPr kumimoji="0" lang="zh-TW" altLang="zh-TW" sz="1600" b="1" kern="1200" dirty="0" smtClean="0">
                          <a:solidFill>
                            <a:schemeClr val="dk1"/>
                          </a:solidFill>
                          <a:latin typeface="微軟正黑體" pitchFamily="34" charset="-120"/>
                          <a:ea typeface="微軟正黑體" pitchFamily="34" charset="-120"/>
                          <a:cs typeface="+mn-cs"/>
                        </a:rPr>
                        <a:t>澳洲</a:t>
                      </a:r>
                      <a:r>
                        <a:rPr lang="en-US" altLang="zh-TW" sz="1600" b="1" dirty="0" smtClean="0">
                          <a:latin typeface="微軟正黑體" pitchFamily="34" charset="-120"/>
                          <a:ea typeface="微軟正黑體" pitchFamily="34" charset="-120"/>
                        </a:rPr>
                        <a:t>(515)</a:t>
                      </a:r>
                    </a:p>
                  </a:txBody>
                  <a:tcPr marL="14541" marR="14541" marT="8143" marB="0" anchor="ctr"/>
                </a:tc>
              </a:tr>
              <a:tr h="375495">
                <a:tc vMerge="1">
                  <a:txBody>
                    <a:bodyPr/>
                    <a:lstStyle/>
                    <a:p>
                      <a:endParaRPr lang="zh-TW" altLang="en-US" dirty="0"/>
                    </a:p>
                  </a:txBody>
                  <a:tcPr/>
                </a:tc>
                <a:tc rowSpan="2">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奧地利</a:t>
                      </a:r>
                      <a:r>
                        <a:rPr lang="en-US" altLang="zh-TW" sz="1600" b="1"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比利時</a:t>
                      </a:r>
                      <a:r>
                        <a:rPr lang="en-US" altLang="zh-TW" sz="1600" b="1"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冰島 </a:t>
                      </a:r>
                      <a:r>
                        <a:rPr lang="en-US" altLang="zh-TW" sz="1600" b="1" dirty="0" smtClean="0">
                          <a:latin typeface="微軟正黑體" pitchFamily="34" charset="-120"/>
                          <a:ea typeface="微軟正黑體" pitchFamily="34" charset="-120"/>
                        </a:rPr>
                        <a:t>(507)</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香港 </a:t>
                      </a:r>
                      <a:r>
                        <a:rPr lang="en-US" altLang="zh-TW" sz="1600" b="1" dirty="0" smtClean="0">
                          <a:latin typeface="微軟正黑體" pitchFamily="34" charset="-120"/>
                          <a:ea typeface="微軟正黑體" pitchFamily="34" charset="-120"/>
                        </a:rPr>
                        <a:t>(510)</a:t>
                      </a:r>
                      <a:endParaRPr lang="zh-TW" altLang="en-US" sz="1600" b="1" dirty="0">
                        <a:latin typeface="微軟正黑體" pitchFamily="34" charset="-120"/>
                        <a:ea typeface="微軟正黑體" pitchFamily="34" charset="-120"/>
                      </a:endParaRPr>
                    </a:p>
                  </a:txBody>
                  <a:tcPr/>
                </a:tc>
                <a:tc>
                  <a:txBody>
                    <a:bodyPr/>
                    <a:lstStyle/>
                    <a:p>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瑞典 </a:t>
                      </a:r>
                      <a:r>
                        <a:rPr lang="en-US" altLang="zh-TW" sz="1600" b="1" dirty="0" smtClean="0">
                          <a:latin typeface="微軟正黑體" pitchFamily="34" charset="-120"/>
                          <a:ea typeface="微軟正黑體" pitchFamily="34" charset="-120"/>
                        </a:rPr>
                        <a:t>(507)</a:t>
                      </a:r>
                      <a:endParaRPr lang="zh-TW" altLang="en-US" sz="16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600" b="1" kern="1200" dirty="0" smtClean="0">
                          <a:solidFill>
                            <a:schemeClr val="dk1"/>
                          </a:solidFill>
                          <a:latin typeface="微軟正黑體" pitchFamily="34" charset="-120"/>
                          <a:ea typeface="微軟正黑體" pitchFamily="34" charset="-120"/>
                          <a:cs typeface="+mn-cs"/>
                        </a:rPr>
                        <a:t>10.</a:t>
                      </a:r>
                      <a:r>
                        <a:rPr kumimoji="0" lang="zh-TW" altLang="zh-TW" sz="1600" b="1" kern="1200" dirty="0" smtClean="0">
                          <a:solidFill>
                            <a:schemeClr val="dk1"/>
                          </a:solidFill>
                          <a:latin typeface="微軟正黑體" pitchFamily="34" charset="-120"/>
                          <a:ea typeface="微軟正黑體" pitchFamily="34" charset="-120"/>
                          <a:cs typeface="+mn-cs"/>
                        </a:rPr>
                        <a:t>荷蘭</a:t>
                      </a:r>
                      <a:r>
                        <a:rPr lang="en-US" altLang="zh-TW" sz="1600" b="1" dirty="0" smtClean="0">
                          <a:latin typeface="微軟正黑體" pitchFamily="34" charset="-120"/>
                          <a:ea typeface="微軟正黑體" pitchFamily="34" charset="-120"/>
                        </a:rPr>
                        <a:t>(508)</a:t>
                      </a:r>
                    </a:p>
                  </a:txBody>
                  <a:tcPr marL="14541" marR="14541" marT="8143" marB="0" anchor="ctr"/>
                </a:tc>
              </a:tr>
              <a:tr h="306489">
                <a:tc vMerge="1">
                  <a:txBody>
                    <a:bodyPr/>
                    <a:lstStyle/>
                    <a:p>
                      <a:endParaRPr lang="zh-TW" altLang="en-US" dirty="0"/>
                    </a:p>
                  </a:txBody>
                  <a:tcPr/>
                </a:tc>
                <a:tc vMerge="1">
                  <a:txBody>
                    <a:bodyPr/>
                    <a:lstStyle/>
                    <a:p>
                      <a:endParaRPr lang="zh-TW" altLang="en-US" dirty="0"/>
                    </a:p>
                  </a:txBody>
                  <a:tcPr/>
                </a:tc>
                <a:tc>
                  <a:txBody>
                    <a:bodyPr/>
                    <a:lstStyle/>
                    <a:p>
                      <a:endParaRPr lang="zh-TW" altLang="en-US" sz="1600" b="1">
                        <a:latin typeface="微軟正黑體" pitchFamily="34" charset="-120"/>
                        <a:ea typeface="微軟正黑體" pitchFamily="34" charset="-120"/>
                      </a:endParaRPr>
                    </a:p>
                  </a:txBody>
                  <a:tcPr/>
                </a:tc>
                <a:tc>
                  <a:txBody>
                    <a:bodyPr/>
                    <a:lstStyle/>
                    <a:p>
                      <a:r>
                        <a:rPr lang="en-US" altLang="zh-TW" sz="1600" b="1" dirty="0" smtClean="0">
                          <a:solidFill>
                            <a:srgbClr val="FF0000"/>
                          </a:solidFill>
                          <a:latin typeface="微軟正黑體" pitchFamily="34" charset="-120"/>
                          <a:ea typeface="微軟正黑體" pitchFamily="34" charset="-120"/>
                        </a:rPr>
                        <a:t>16.</a:t>
                      </a:r>
                      <a:r>
                        <a:rPr lang="zh-TW" altLang="en-US" sz="1600" b="1" dirty="0" smtClean="0">
                          <a:solidFill>
                            <a:srgbClr val="FF0000"/>
                          </a:solidFill>
                          <a:latin typeface="微軟正黑體" pitchFamily="34" charset="-120"/>
                          <a:ea typeface="微軟正黑體" pitchFamily="34" charset="-120"/>
                        </a:rPr>
                        <a:t>臺灣 </a:t>
                      </a:r>
                      <a:r>
                        <a:rPr lang="en-US" altLang="zh-TW" sz="1600" b="1" dirty="0" smtClean="0">
                          <a:solidFill>
                            <a:srgbClr val="FF0000"/>
                          </a:solidFill>
                          <a:latin typeface="微軟正黑體" pitchFamily="34" charset="-120"/>
                          <a:ea typeface="微軟正黑體" pitchFamily="34" charset="-120"/>
                        </a:rPr>
                        <a:t>(496)</a:t>
                      </a:r>
                      <a:endParaRPr lang="zh-TW" altLang="en-US" sz="1600" b="1" dirty="0">
                        <a:solidFill>
                          <a:srgbClr val="FF0000"/>
                        </a:solidFill>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smtClean="0">
                          <a:solidFill>
                            <a:srgbClr val="FF0000"/>
                          </a:solidFill>
                          <a:latin typeface="微軟正黑體" pitchFamily="34" charset="-120"/>
                          <a:ea typeface="微軟正黑體" pitchFamily="34" charset="-120"/>
                        </a:rPr>
                        <a:t>23. </a:t>
                      </a:r>
                      <a:r>
                        <a:rPr lang="zh-TW" altLang="en-US" sz="1600" b="1" dirty="0" smtClean="0">
                          <a:solidFill>
                            <a:srgbClr val="FF0000"/>
                          </a:solidFill>
                          <a:latin typeface="微軟正黑體" pitchFamily="34" charset="-120"/>
                          <a:ea typeface="微軟正黑體" pitchFamily="34" charset="-120"/>
                        </a:rPr>
                        <a:t>臺灣</a:t>
                      </a:r>
                      <a:r>
                        <a:rPr lang="en-US" altLang="zh-TW" sz="1600" b="1" dirty="0" smtClean="0">
                          <a:solidFill>
                            <a:srgbClr val="FF0000"/>
                          </a:solidFill>
                          <a:latin typeface="微軟正黑體" pitchFamily="34" charset="-120"/>
                          <a:ea typeface="微軟正黑體" pitchFamily="34" charset="-120"/>
                        </a:rPr>
                        <a:t>(495)</a:t>
                      </a: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smtClean="0"/>
              <a:t>大網</a:t>
            </a:r>
          </a:p>
        </p:txBody>
      </p:sp>
      <p:sp>
        <p:nvSpPr>
          <p:cNvPr id="17411" name="內容版面配置區 2"/>
          <p:cNvSpPr>
            <a:spLocks noGrp="1"/>
          </p:cNvSpPr>
          <p:nvPr>
            <p:ph sz="quarter" idx="1"/>
          </p:nvPr>
        </p:nvSpPr>
        <p:spPr/>
        <p:txBody>
          <a:bodyPr/>
          <a:lstStyle/>
          <a:p>
            <a:r>
              <a:rPr lang="en-US" altLang="zh-TW" sz="3600" b="1" dirty="0" smtClean="0">
                <a:latin typeface="Arial" pitchFamily="34" charset="0"/>
              </a:rPr>
              <a:t>PISA </a:t>
            </a:r>
            <a:r>
              <a:rPr lang="zh-TW" altLang="en-US" sz="3600" b="1" dirty="0" smtClean="0">
                <a:latin typeface="Arial" pitchFamily="34" charset="0"/>
              </a:rPr>
              <a:t>簡介 </a:t>
            </a:r>
            <a:endParaRPr lang="en-US" altLang="zh-TW" sz="3600" b="1" dirty="0" smtClean="0">
              <a:latin typeface="Arial" pitchFamily="34" charset="0"/>
            </a:endParaRPr>
          </a:p>
          <a:p>
            <a:pPr eaLnBrk="1" hangingPunct="1"/>
            <a:r>
              <a:rPr lang="en-US" altLang="zh-TW" sz="3600" b="1" dirty="0" smtClean="0">
                <a:latin typeface="Arial" pitchFamily="34" charset="0"/>
              </a:rPr>
              <a:t>PISA</a:t>
            </a:r>
            <a:r>
              <a:rPr lang="zh-TW" altLang="en-US" sz="3600" b="1" dirty="0" smtClean="0">
                <a:latin typeface="Arial" pitchFamily="34" charset="0"/>
              </a:rPr>
              <a:t>應試指南</a:t>
            </a:r>
            <a:endParaRPr lang="en-US" altLang="zh-TW" sz="3200" b="1" dirty="0" smtClean="0">
              <a:latin typeface="Arial" pitchFamily="34" charset="0"/>
              <a:cs typeface="Arial" pitchFamily="34" charset="0"/>
            </a:endParaRPr>
          </a:p>
          <a:p>
            <a:endParaRPr lang="zh-TW" altLang="en-US" dirty="0" smtClean="0"/>
          </a:p>
        </p:txBody>
      </p:sp>
      <p:sp>
        <p:nvSpPr>
          <p:cNvPr id="17412"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348B8762-B5FB-4280-B058-BD004EEB2E6E}" type="slidenum">
              <a:rPr lang="en-US" altLang="zh-TW" smtClean="0">
                <a:latin typeface="Arial" pitchFamily="34" charset="0"/>
              </a:rPr>
              <a:pPr/>
              <a:t>2</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endParaRPr lang="zh-TW" altLang="en-US" smtClean="0"/>
          </a:p>
        </p:txBody>
      </p:sp>
      <p:sp>
        <p:nvSpPr>
          <p:cNvPr id="35843" name="內容版面配置區 2"/>
          <p:cNvSpPr>
            <a:spLocks noGrp="1"/>
          </p:cNvSpPr>
          <p:nvPr>
            <p:ph sz="quarter" idx="1"/>
          </p:nvPr>
        </p:nvSpPr>
        <p:spPr>
          <a:xfrm>
            <a:off x="395288" y="2708275"/>
            <a:ext cx="8229600" cy="1922463"/>
          </a:xfrm>
        </p:spPr>
        <p:txBody>
          <a:bodyPr/>
          <a:lstStyle/>
          <a:p>
            <a:pPr algn="ctr">
              <a:buFont typeface="Wingdings 3" pitchFamily="18" charset="2"/>
              <a:buNone/>
            </a:pPr>
            <a:r>
              <a:rPr lang="zh-TW" altLang="en-US" sz="4000" smtClean="0"/>
              <a:t>電腦化評量─</a:t>
            </a:r>
            <a:endParaRPr lang="en-US" altLang="zh-TW" sz="4000" smtClean="0"/>
          </a:p>
          <a:p>
            <a:pPr algn="ctr">
              <a:buFont typeface="Wingdings 3" pitchFamily="18" charset="2"/>
              <a:buNone/>
            </a:pPr>
            <a:r>
              <a:rPr lang="zh-TW" altLang="en-US" sz="4000" smtClean="0"/>
              <a:t>問題解決、數學、閱讀</a:t>
            </a:r>
          </a:p>
        </p:txBody>
      </p:sp>
      <p:sp>
        <p:nvSpPr>
          <p:cNvPr id="35844"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503876F-A29B-4F5A-812A-290920971B37}" type="slidenum">
              <a:rPr lang="en-US" altLang="zh-TW" smtClean="0">
                <a:latin typeface="Arial" pitchFamily="34" charset="0"/>
              </a:rPr>
              <a:pPr/>
              <a:t>20</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a:xfrm>
            <a:off x="446088" y="260350"/>
            <a:ext cx="6934200" cy="869950"/>
          </a:xfrm>
        </p:spPr>
        <p:txBody>
          <a:bodyPr/>
          <a:lstStyle/>
          <a:p>
            <a:pPr marL="358775" eaLnBrk="1" hangingPunct="1"/>
            <a:r>
              <a:rPr lang="zh-TW" altLang="en-US" smtClean="0"/>
              <a:t>電腦化問題解決</a:t>
            </a:r>
          </a:p>
        </p:txBody>
      </p:sp>
      <p:sp>
        <p:nvSpPr>
          <p:cNvPr id="36868" name="內容版面配置區 2"/>
          <p:cNvSpPr>
            <a:spLocks noGrp="1"/>
          </p:cNvSpPr>
          <p:nvPr>
            <p:ph sz="quarter" idx="1"/>
          </p:nvPr>
        </p:nvSpPr>
        <p:spPr>
          <a:xfrm>
            <a:off x="468313" y="1484313"/>
            <a:ext cx="8497887" cy="1368425"/>
          </a:xfrm>
        </p:spPr>
        <p:txBody>
          <a:bodyPr/>
          <a:lstStyle/>
          <a:p>
            <a:pPr lvl="1" eaLnBrk="1" hangingPunct="1"/>
            <a:r>
              <a:rPr lang="zh-TW" altLang="en-US" sz="2600" smtClean="0"/>
              <a:t>評量學生解決生活中</a:t>
            </a:r>
            <a:r>
              <a:rPr lang="zh-TW" altLang="en-US" sz="2600" smtClean="0">
                <a:solidFill>
                  <a:srgbClr val="FF0000"/>
                </a:solidFill>
              </a:rPr>
              <a:t>不熟悉的問題</a:t>
            </a:r>
            <a:r>
              <a:rPr lang="zh-TW" altLang="en-US" sz="2600" smtClean="0"/>
              <a:t>或是</a:t>
            </a:r>
            <a:r>
              <a:rPr lang="zh-TW" altLang="en-US" sz="2600" smtClean="0">
                <a:solidFill>
                  <a:srgbClr val="FF0000"/>
                </a:solidFill>
              </a:rPr>
              <a:t>跨課程領域</a:t>
            </a:r>
            <a:r>
              <a:rPr lang="zh-TW" altLang="en-US" sz="2600" smtClean="0"/>
              <a:t>的</a:t>
            </a:r>
            <a:r>
              <a:rPr lang="zh-TW" altLang="en-US" sz="2600" smtClean="0">
                <a:solidFill>
                  <a:srgbClr val="0000FF"/>
                </a:solidFill>
              </a:rPr>
              <a:t>認知技巧</a:t>
            </a:r>
            <a:endParaRPr lang="en-US" altLang="zh-TW" sz="2600" smtClean="0">
              <a:solidFill>
                <a:srgbClr val="0000FF"/>
              </a:solidFill>
            </a:endParaRPr>
          </a:p>
          <a:p>
            <a:pPr lvl="1" eaLnBrk="1" hangingPunct="1"/>
            <a:endParaRPr lang="en-US" altLang="zh-TW" sz="2600" smtClean="0">
              <a:solidFill>
                <a:srgbClr val="0000FF"/>
              </a:solidFill>
            </a:endParaRPr>
          </a:p>
        </p:txBody>
      </p:sp>
      <p:sp>
        <p:nvSpPr>
          <p:cNvPr id="36867"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93819CEE-35D4-44E6-AF72-DF574C77C893}" type="slidenum">
              <a:rPr lang="en-US" altLang="zh-TW" smtClean="0">
                <a:latin typeface="Arial" pitchFamily="34" charset="0"/>
              </a:rPr>
              <a:pPr/>
              <a:t>21</a:t>
            </a:fld>
            <a:endParaRPr lang="en-US" altLang="zh-TW" smtClean="0">
              <a:latin typeface="Arial" pitchFamily="34" charset="0"/>
            </a:endParaRPr>
          </a:p>
        </p:txBody>
      </p:sp>
      <p:graphicFrame>
        <p:nvGraphicFramePr>
          <p:cNvPr id="7" name="表格 6"/>
          <p:cNvGraphicFramePr>
            <a:graphicFrameLocks noGrp="1"/>
          </p:cNvGraphicFramePr>
          <p:nvPr/>
        </p:nvGraphicFramePr>
        <p:xfrm>
          <a:off x="3668713" y="4149725"/>
          <a:ext cx="5151647" cy="2077740"/>
        </p:xfrm>
        <a:graphic>
          <a:graphicData uri="http://schemas.openxmlformats.org/drawingml/2006/table">
            <a:tbl>
              <a:tblPr firstRow="1" bandRow="1">
                <a:tableStyleId>{5940675A-B579-460E-94D1-54222C63F5DA}</a:tableStyleId>
              </a:tblPr>
              <a:tblGrid>
                <a:gridCol w="872957"/>
                <a:gridCol w="4278690"/>
              </a:tblGrid>
              <a:tr h="573318">
                <a:tc>
                  <a:txBody>
                    <a:bodyPr/>
                    <a:lstStyle/>
                    <a:p>
                      <a:pPr algn="ctr"/>
                      <a:r>
                        <a:rPr lang="zh-TW" altLang="en-US" dirty="0" smtClean="0"/>
                        <a:t>科技</a:t>
                      </a:r>
                      <a:endParaRPr lang="zh-TW" alt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t>與電子儀器的使用或操作有關，</a:t>
                      </a:r>
                      <a:endParaRPr lang="en-US" altLang="zh-TW"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t>如行動電話、遙控器、售票機的使用</a:t>
                      </a:r>
                    </a:p>
                  </a:txBody>
                  <a:tcPr>
                    <a:solidFill>
                      <a:schemeClr val="accent1">
                        <a:lumMod val="20000"/>
                        <a:lumOff val="80000"/>
                      </a:schemeClr>
                    </a:solidFill>
                  </a:tcPr>
                </a:tc>
              </a:tr>
              <a:tr h="573318">
                <a:tc>
                  <a:txBody>
                    <a:bodyPr/>
                    <a:lstStyle/>
                    <a:p>
                      <a:pPr algn="ctr"/>
                      <a:r>
                        <a:rPr lang="zh-TW" altLang="en-US" dirty="0" smtClean="0"/>
                        <a:t>非科技</a:t>
                      </a:r>
                      <a:endParaRPr lang="zh-TW" alt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t>非科技性，</a:t>
                      </a:r>
                      <a:endParaRPr lang="en-US" altLang="zh-TW"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t>如購物、行程安排</a:t>
                      </a:r>
                      <a:endParaRPr lang="zh-TW" altLang="en-US" b="0" dirty="0"/>
                    </a:p>
                  </a:txBody>
                  <a:tcPr>
                    <a:solidFill>
                      <a:schemeClr val="accent1">
                        <a:lumMod val="20000"/>
                        <a:lumOff val="80000"/>
                      </a:schemeClr>
                    </a:solidFill>
                  </a:tcPr>
                </a:tc>
              </a:tr>
              <a:tr h="398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個人</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與本身、家庭或同儕有關的</a:t>
                      </a:r>
                      <a:endParaRPr lang="zh-TW" altLang="en-US" dirty="0"/>
                    </a:p>
                  </a:txBody>
                  <a:tcPr>
                    <a:solidFill>
                      <a:schemeClr val="accent3">
                        <a:lumMod val="20000"/>
                        <a:lumOff val="80000"/>
                      </a:schemeClr>
                    </a:solidFill>
                  </a:tcPr>
                </a:tc>
              </a:tr>
              <a:tr h="398790">
                <a:tc>
                  <a:txBody>
                    <a:bodyPr/>
                    <a:lstStyle/>
                    <a:p>
                      <a:pPr algn="ctr"/>
                      <a:r>
                        <a:rPr lang="zh-TW" altLang="en-US" dirty="0" smtClean="0"/>
                        <a:t>社會</a:t>
                      </a:r>
                      <a:endParaRPr lang="zh-TW" altLang="en-US" dirty="0"/>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與公眾或社會相關的</a:t>
                      </a:r>
                      <a:endParaRPr lang="zh-TW" altLang="en-US" dirty="0"/>
                    </a:p>
                  </a:txBody>
                  <a:tcPr>
                    <a:solidFill>
                      <a:schemeClr val="accent3">
                        <a:lumMod val="20000"/>
                        <a:lumOff val="80000"/>
                      </a:schemeClr>
                    </a:solidFill>
                  </a:tcPr>
                </a:tc>
              </a:tr>
            </a:tbl>
          </a:graphicData>
        </a:graphic>
      </p:graphicFrame>
      <p:graphicFrame>
        <p:nvGraphicFramePr>
          <p:cNvPr id="8" name="表格 7"/>
          <p:cNvGraphicFramePr>
            <a:graphicFrameLocks noGrp="1"/>
          </p:cNvGraphicFramePr>
          <p:nvPr/>
        </p:nvGraphicFramePr>
        <p:xfrm>
          <a:off x="1258888" y="2349500"/>
          <a:ext cx="7128792" cy="504056"/>
        </p:xfrm>
        <a:graphic>
          <a:graphicData uri="http://schemas.openxmlformats.org/drawingml/2006/table">
            <a:tbl>
              <a:tblPr firstRow="1" bandRow="1">
                <a:tableStyleId>{5940675A-B579-460E-94D1-54222C63F5DA}</a:tableStyleId>
              </a:tblPr>
              <a:tblGrid>
                <a:gridCol w="7128792"/>
              </a:tblGrid>
              <a:tr h="504056">
                <a:tc>
                  <a:txBody>
                    <a:bodyPr/>
                    <a:lstStyle/>
                    <a:p>
                      <a:pPr algn="ctr"/>
                      <a:r>
                        <a:rPr lang="zh-TW" altLang="en-US" sz="2000" dirty="0" smtClean="0"/>
                        <a:t>演繹、歸納</a:t>
                      </a:r>
                      <a:r>
                        <a:rPr lang="zh-TW" altLang="zh-TW" sz="2000" kern="1200" dirty="0" smtClean="0">
                          <a:solidFill>
                            <a:schemeClr val="tx1"/>
                          </a:solidFill>
                          <a:latin typeface="+mn-lt"/>
                          <a:ea typeface="+mn-ea"/>
                          <a:cs typeface="+mn-cs"/>
                        </a:rPr>
                        <a:t>、</a:t>
                      </a:r>
                      <a:r>
                        <a:rPr lang="zh-TW" altLang="en-US" sz="2000" dirty="0" smtClean="0"/>
                        <a:t>量化</a:t>
                      </a:r>
                      <a:r>
                        <a:rPr lang="zh-TW" altLang="zh-TW" sz="2000" kern="1200" dirty="0" smtClean="0">
                          <a:solidFill>
                            <a:schemeClr val="tx1"/>
                          </a:solidFill>
                          <a:latin typeface="+mn-lt"/>
                          <a:ea typeface="+mn-ea"/>
                          <a:cs typeface="+mn-cs"/>
                        </a:rPr>
                        <a:t>、</a:t>
                      </a:r>
                      <a:r>
                        <a:rPr lang="zh-TW" altLang="en-US" sz="2000" kern="1200" dirty="0" smtClean="0">
                          <a:solidFill>
                            <a:schemeClr val="tx1"/>
                          </a:solidFill>
                          <a:latin typeface="+mn-lt"/>
                          <a:ea typeface="+mn-ea"/>
                          <a:cs typeface="+mn-cs"/>
                        </a:rPr>
                        <a:t>相關</a:t>
                      </a:r>
                      <a:r>
                        <a:rPr lang="zh-TW" altLang="zh-TW" sz="2000" kern="1200" dirty="0" smtClean="0">
                          <a:solidFill>
                            <a:schemeClr val="tx1"/>
                          </a:solidFill>
                          <a:latin typeface="+mn-lt"/>
                          <a:ea typeface="+mn-ea"/>
                          <a:cs typeface="+mn-cs"/>
                        </a:rPr>
                        <a:t>、</a:t>
                      </a:r>
                      <a:r>
                        <a:rPr lang="zh-TW" altLang="en-US" sz="2000" dirty="0" smtClean="0"/>
                        <a:t>類推、（排列）組合、多重推理</a:t>
                      </a:r>
                      <a:endParaRPr lang="zh-TW" altLang="en-US" sz="2000" dirty="0"/>
                    </a:p>
                  </a:txBody>
                  <a:tcPr anchor="ctr">
                    <a:gradFill>
                      <a:gsLst>
                        <a:gs pos="0">
                          <a:srgbClr val="8488C4"/>
                        </a:gs>
                        <a:gs pos="53000">
                          <a:srgbClr val="D4DEFF"/>
                        </a:gs>
                        <a:gs pos="83000">
                          <a:srgbClr val="D4DEFF"/>
                        </a:gs>
                        <a:gs pos="100000">
                          <a:srgbClr val="96AB94"/>
                        </a:gs>
                      </a:gsLst>
                      <a:lin ang="5400000" scaled="0"/>
                    </a:gradFill>
                  </a:tcPr>
                </a:tc>
              </a:tr>
            </a:tbl>
          </a:graphicData>
        </a:graphic>
      </p:graphicFrame>
      <p:graphicFrame>
        <p:nvGraphicFramePr>
          <p:cNvPr id="9" name="表格 8"/>
          <p:cNvGraphicFramePr>
            <a:graphicFrameLocks noGrp="1"/>
          </p:cNvGraphicFramePr>
          <p:nvPr/>
        </p:nvGraphicFramePr>
        <p:xfrm>
          <a:off x="1308100" y="4149725"/>
          <a:ext cx="2327919" cy="1463040"/>
        </p:xfrm>
        <a:graphic>
          <a:graphicData uri="http://schemas.openxmlformats.org/drawingml/2006/table">
            <a:tbl>
              <a:tblPr firstRow="1" bandRow="1">
                <a:tableStyleId>{C4B1156A-380E-4F78-BDF5-A606A8083BF9}</a:tableStyleId>
              </a:tblPr>
              <a:tblGrid>
                <a:gridCol w="959767"/>
                <a:gridCol w="720080"/>
                <a:gridCol w="648072"/>
              </a:tblGrid>
              <a:tr h="36529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t>問題情境</a:t>
                      </a:r>
                    </a:p>
                  </a:txBody>
                  <a:tcPr/>
                </a:tc>
                <a:tc hMerge="1">
                  <a:txBody>
                    <a:bodyPr/>
                    <a:lstStyle/>
                    <a:p>
                      <a:endParaRPr lang="zh-TW" altLang="en-US" dirty="0"/>
                    </a:p>
                  </a:txBody>
                  <a:tcPr/>
                </a:tc>
                <a:tc hMerge="1">
                  <a:txBody>
                    <a:bodyPr/>
                    <a:lstStyle/>
                    <a:p>
                      <a:endParaRPr lang="zh-TW" altLang="en-US" dirty="0"/>
                    </a:p>
                  </a:txBody>
                  <a:tcPr/>
                </a:tc>
              </a:tr>
              <a:tr h="365299">
                <a:tc>
                  <a:txBody>
                    <a:bodyPr/>
                    <a:lstStyle/>
                    <a:p>
                      <a:endParaRPr lang="zh-TW" altLang="en-US" dirty="0"/>
                    </a:p>
                  </a:txBody>
                  <a:tcPr/>
                </a:tc>
                <a:tc>
                  <a:txBody>
                    <a:bodyPr/>
                    <a:lstStyle/>
                    <a:p>
                      <a:r>
                        <a:rPr lang="zh-TW" altLang="en-US" dirty="0" smtClean="0"/>
                        <a:t>個人</a:t>
                      </a:r>
                      <a:endParaRPr lang="zh-TW" altLang="en-US" dirty="0"/>
                    </a:p>
                  </a:txBody>
                  <a:tcPr/>
                </a:tc>
                <a:tc>
                  <a:txBody>
                    <a:bodyPr/>
                    <a:lstStyle/>
                    <a:p>
                      <a:r>
                        <a:rPr lang="zh-TW" altLang="en-US" dirty="0" smtClean="0"/>
                        <a:t>社會</a:t>
                      </a:r>
                      <a:endParaRPr lang="zh-TW" altLang="en-US" dirty="0"/>
                    </a:p>
                  </a:txBody>
                  <a:tcPr/>
                </a:tc>
              </a:tr>
              <a:tr h="365299">
                <a:tc>
                  <a:txBody>
                    <a:bodyPr/>
                    <a:lstStyle/>
                    <a:p>
                      <a:r>
                        <a:rPr lang="zh-TW" altLang="en-US" dirty="0" smtClean="0"/>
                        <a:t>科技</a:t>
                      </a:r>
                      <a:endParaRPr lang="zh-TW" altLang="en-US" dirty="0"/>
                    </a:p>
                  </a:txBody>
                  <a:tcPr/>
                </a:tc>
                <a:tc>
                  <a:txBody>
                    <a:bodyPr/>
                    <a:lstStyle/>
                    <a:p>
                      <a:pPr algn="ctr"/>
                      <a:r>
                        <a:rPr lang="zh-TW" altLang="en-US" dirty="0" smtClean="0"/>
                        <a:t>－</a:t>
                      </a:r>
                      <a:endParaRPr lang="zh-TW" altLang="en-US" dirty="0"/>
                    </a:p>
                  </a:txBody>
                  <a:tcPr/>
                </a:tc>
                <a:tc>
                  <a:txBody>
                    <a:bodyPr/>
                    <a:lstStyle/>
                    <a:p>
                      <a:pPr algn="ctr"/>
                      <a:r>
                        <a:rPr lang="zh-TW" altLang="en-US" dirty="0" smtClean="0"/>
                        <a:t>－</a:t>
                      </a:r>
                      <a:endParaRPr lang="zh-TW" altLang="en-US" dirty="0"/>
                    </a:p>
                  </a:txBody>
                  <a:tcPr/>
                </a:tc>
              </a:tr>
              <a:tr h="365299">
                <a:tc>
                  <a:txBody>
                    <a:bodyPr/>
                    <a:lstStyle/>
                    <a:p>
                      <a:r>
                        <a:rPr lang="zh-TW" altLang="en-US" dirty="0" smtClean="0"/>
                        <a:t>非科技</a:t>
                      </a:r>
                      <a:endParaRPr lang="zh-TW" altLang="en-US" dirty="0"/>
                    </a:p>
                  </a:txBody>
                  <a:tcPr/>
                </a:tc>
                <a:tc>
                  <a:txBody>
                    <a:bodyPr/>
                    <a:lstStyle/>
                    <a:p>
                      <a:pPr algn="ctr"/>
                      <a:r>
                        <a:rPr lang="zh-TW" altLang="en-US" dirty="0" smtClean="0"/>
                        <a:t>－</a:t>
                      </a:r>
                      <a:endParaRPr lang="zh-TW" altLang="en-US" dirty="0"/>
                    </a:p>
                  </a:txBody>
                  <a:tcPr/>
                </a:tc>
                <a:tc>
                  <a:txBody>
                    <a:bodyPr/>
                    <a:lstStyle/>
                    <a:p>
                      <a:pPr algn="ctr"/>
                      <a:r>
                        <a:rPr lang="zh-TW" altLang="en-US" dirty="0" smtClean="0"/>
                        <a:t>－</a:t>
                      </a:r>
                      <a:endParaRPr lang="zh-TW" altLang="en-US" dirty="0"/>
                    </a:p>
                  </a:txBody>
                  <a:tcPr/>
                </a:tc>
              </a:tr>
            </a:tbl>
          </a:graphicData>
        </a:graphic>
      </p:graphicFrame>
      <p:sp>
        <p:nvSpPr>
          <p:cNvPr id="10" name="內容版面配置區 2"/>
          <p:cNvSpPr txBox="1">
            <a:spLocks/>
          </p:cNvSpPr>
          <p:nvPr/>
        </p:nvSpPr>
        <p:spPr>
          <a:xfrm>
            <a:off x="468313" y="2852738"/>
            <a:ext cx="8497887" cy="1081087"/>
          </a:xfrm>
          <a:prstGeom prst="rect">
            <a:avLst/>
          </a:prstGeom>
        </p:spPr>
        <p:txBody>
          <a:bodyPr>
            <a:normAutofit/>
          </a:bodyPr>
          <a:lstStyle/>
          <a:p>
            <a:pPr marL="548640" lvl="1" indent="-274320" fontAlgn="auto">
              <a:spcBef>
                <a:spcPts val="500"/>
              </a:spcBef>
              <a:spcAft>
                <a:spcPts val="0"/>
              </a:spcAft>
              <a:buClr>
                <a:schemeClr val="accent2"/>
              </a:buClr>
              <a:buSzPct val="76000"/>
              <a:buFont typeface="Wingdings" pitchFamily="2" charset="2"/>
              <a:buChar char="ü"/>
              <a:defRPr/>
            </a:pPr>
            <a:r>
              <a:rPr kumimoji="0" lang="zh-TW" altLang="en-US" sz="2500" dirty="0">
                <a:solidFill>
                  <a:schemeClr val="tx2"/>
                </a:solidFill>
                <a:latin typeface="+mn-lt"/>
                <a:ea typeface="+mn-ea"/>
              </a:rPr>
              <a:t>了解學生是否能</a:t>
            </a:r>
            <a:r>
              <a:rPr kumimoji="0" lang="zh-TW" altLang="en-US" sz="2500" dirty="0">
                <a:solidFill>
                  <a:srgbClr val="FF0000"/>
                </a:solidFill>
                <a:latin typeface="+mn-lt"/>
                <a:ea typeface="+mn-ea"/>
              </a:rPr>
              <a:t>理解問題</a:t>
            </a:r>
            <a:r>
              <a:rPr kumimoji="0" lang="zh-TW" altLang="en-US" sz="2500" dirty="0">
                <a:solidFill>
                  <a:schemeClr val="tx2"/>
                </a:solidFill>
                <a:latin typeface="+mn-lt"/>
                <a:ea typeface="+mn-ea"/>
              </a:rPr>
              <a:t>、</a:t>
            </a:r>
            <a:r>
              <a:rPr kumimoji="0" lang="zh-TW" altLang="en-US" sz="2500" dirty="0">
                <a:solidFill>
                  <a:srgbClr val="FF0000"/>
                </a:solidFill>
                <a:latin typeface="+mn-lt"/>
                <a:ea typeface="+mn-ea"/>
              </a:rPr>
              <a:t>主動探索問題</a:t>
            </a:r>
            <a:r>
              <a:rPr kumimoji="0" lang="zh-TW" altLang="en-US" sz="2500" dirty="0">
                <a:solidFill>
                  <a:schemeClr val="tx2"/>
                </a:solidFill>
                <a:latin typeface="+mn-lt"/>
                <a:ea typeface="+mn-ea"/>
              </a:rPr>
              <a:t>、</a:t>
            </a:r>
            <a:r>
              <a:rPr kumimoji="0" lang="zh-TW" altLang="en-US" sz="2500" dirty="0">
                <a:solidFill>
                  <a:srgbClr val="FF0000"/>
                </a:solidFill>
                <a:latin typeface="+mn-lt"/>
                <a:ea typeface="+mn-ea"/>
              </a:rPr>
              <a:t>與問題互動</a:t>
            </a:r>
            <a:r>
              <a:rPr kumimoji="0" lang="zh-TW" altLang="en-US" sz="2500" dirty="0">
                <a:solidFill>
                  <a:schemeClr val="tx2"/>
                </a:solidFill>
                <a:latin typeface="+mn-lt"/>
                <a:ea typeface="+mn-ea"/>
              </a:rPr>
              <a:t>找出解法</a:t>
            </a:r>
            <a:endParaRPr kumimoji="0" lang="en-US" altLang="zh-TW" sz="2500" dirty="0">
              <a:solidFill>
                <a:schemeClr val="tx2"/>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500"/>
                            </p:stCondLst>
                            <p:childTnLst>
                              <p:par>
                                <p:cTn id="16" presetID="3" presetClass="entr" presetSubtype="10"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graphicFrame>
        <p:nvGraphicFramePr>
          <p:cNvPr id="37927" name="Group 39"/>
          <p:cNvGraphicFramePr>
            <a:graphicFrameLocks noGrp="1"/>
          </p:cNvGraphicFramePr>
          <p:nvPr/>
        </p:nvGraphicFramePr>
        <p:xfrm>
          <a:off x="731838" y="1293813"/>
          <a:ext cx="8088312" cy="1920240"/>
        </p:xfrm>
        <a:graphic>
          <a:graphicData uri="http://schemas.openxmlformats.org/drawingml/2006/table">
            <a:tbl>
              <a:tblPr/>
              <a:tblGrid>
                <a:gridCol w="465137"/>
                <a:gridCol w="465138"/>
                <a:gridCol w="1708150"/>
                <a:gridCol w="5449887"/>
              </a:tblGrid>
              <a:tr h="4333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Gill Sans MT" pitchFamily="34" charset="0"/>
                          <a:ea typeface="新細明體" pitchFamily="18" charset="-120"/>
                        </a:rPr>
                        <a:t>問題本質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Gill Sans MT" pitchFamily="34" charset="0"/>
                          <a:ea typeface="新細明體" pitchFamily="18" charset="-120"/>
                        </a:rPr>
                        <a:t>動態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0CA"/>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Gill Sans MT" pitchFamily="34" charset="0"/>
                          <a:ea typeface="新細明體" pitchFamily="18" charset="-120"/>
                        </a:rPr>
                        <a:t>與問題有互動，可經嘗試錯誤完成目標，如</a:t>
                      </a:r>
                      <a:r>
                        <a:rPr kumimoji="0" lang="zh-TW" altLang="en-US" sz="1800" b="1" i="0" u="none" strike="noStrike" cap="none" normalizeH="0" baseline="0" smtClean="0">
                          <a:ln>
                            <a:noFill/>
                          </a:ln>
                          <a:solidFill>
                            <a:schemeClr val="tx1"/>
                          </a:solidFill>
                          <a:effectLst/>
                          <a:latin typeface="Gill Sans MT" pitchFamily="34" charset="0"/>
                          <a:ea typeface="新細明體" pitchFamily="18" charset="-120"/>
                        </a:rPr>
                        <a:t>售票機</a:t>
                      </a:r>
                      <a:r>
                        <a:rPr kumimoji="0" lang="zh-TW" altLang="en-US" sz="1800" b="0" i="0" u="none" strike="noStrike" cap="none" normalizeH="0" baseline="0" smtClean="0">
                          <a:ln>
                            <a:noFill/>
                          </a:ln>
                          <a:solidFill>
                            <a:schemeClr val="tx1"/>
                          </a:solidFill>
                          <a:effectLst/>
                          <a:latin typeface="Gill Sans MT" pitchFamily="34" charset="0"/>
                          <a:ea typeface="新細明體" pitchFamily="18" charset="-120"/>
                        </a:rPr>
                        <a:t>的使用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r>
              <a:tr h="566738">
                <a:tc vMerge="1">
                  <a:txBody>
                    <a:bodyPr/>
                    <a:lstStyle/>
                    <a:p>
                      <a:endParaRPr lang="zh-TW" alt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Gill Sans MT" pitchFamily="34" charset="0"/>
                          <a:ea typeface="新細明體" pitchFamily="18" charset="-120"/>
                        </a:rPr>
                        <a:t>靜態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0C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微軟正黑體" pitchFamily="34" charset="-120"/>
                          <a:ea typeface="微軟正黑體" pitchFamily="34" charset="-120"/>
                        </a:rPr>
                        <a:t>明確問題範圍</a:t>
                      </a:r>
                      <a:r>
                        <a:rPr kumimoji="0" lang="en-US" altLang="zh-TW" sz="1600" b="0" i="0" u="none" strike="noStrike" cap="none" normalizeH="0" baseline="0" smtClean="0">
                          <a:ln>
                            <a:noFill/>
                          </a:ln>
                          <a:solidFill>
                            <a:schemeClr val="tx1"/>
                          </a:solidFill>
                          <a:effectLst/>
                          <a:latin typeface="微軟正黑體" pitchFamily="34" charset="-120"/>
                          <a:ea typeface="微軟正黑體" pitchFamily="34" charset="-120"/>
                        </a:rPr>
                        <a:t>(Well-defined)</a:t>
                      </a:r>
                      <a:endParaRPr kumimoji="0" lang="zh-TW" altLang="en-US" sz="1600" b="0"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CE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Gill Sans MT" pitchFamily="34" charset="0"/>
                          <a:ea typeface="新細明體" pitchFamily="18" charset="-120"/>
                        </a:rPr>
                        <a:t>邏輯問題─如</a:t>
                      </a:r>
                      <a:r>
                        <a:rPr kumimoji="0" lang="zh-TW" altLang="en-US" sz="1800" b="1" i="0" u="none" strike="noStrike" cap="none" normalizeH="0" baseline="0" dirty="0" smtClean="0">
                          <a:ln>
                            <a:noFill/>
                          </a:ln>
                          <a:solidFill>
                            <a:schemeClr val="tx1"/>
                          </a:solidFill>
                          <a:effectLst/>
                          <a:latin typeface="Gill Sans MT" pitchFamily="34" charset="0"/>
                          <a:ea typeface="新細明體" pitchFamily="18" charset="-120"/>
                        </a:rPr>
                        <a:t>河內塔 </a:t>
                      </a:r>
                      <a:r>
                        <a:rPr kumimoji="0" lang="en-US" altLang="zh-TW" sz="1800" b="1" i="0" u="none" strike="noStrike" cap="none" normalizeH="0" baseline="0" dirty="0" smtClean="0">
                          <a:ln>
                            <a:noFill/>
                          </a:ln>
                          <a:solidFill>
                            <a:schemeClr val="tx1"/>
                          </a:solidFill>
                          <a:effectLst/>
                          <a:latin typeface="Gill Sans MT" pitchFamily="34" charset="0"/>
                          <a:ea typeface="新細明體" pitchFamily="18" charset="-120"/>
                        </a:rPr>
                        <a:t>(Tower of Hanoi) </a:t>
                      </a:r>
                      <a:r>
                        <a:rPr kumimoji="0" lang="zh-TW" altLang="en-US" sz="1800" b="0" i="0" u="none" strike="noStrike" cap="none" normalizeH="0" baseline="0" dirty="0" smtClean="0">
                          <a:ln>
                            <a:noFill/>
                          </a:ln>
                          <a:solidFill>
                            <a:schemeClr val="tx1"/>
                          </a:solidFill>
                          <a:effectLst/>
                          <a:latin typeface="Gill Sans MT" pitchFamily="34" charset="0"/>
                          <a:ea typeface="新細明體" pitchFamily="18" charset="-120"/>
                        </a:rPr>
                        <a:t>，</a:t>
                      </a:r>
                      <a:r>
                        <a:rPr kumimoji="0" lang="zh-TW" altLang="en-US" sz="1800" b="1" i="0" u="none" strike="noStrike" cap="none" normalizeH="0" baseline="0" dirty="0" smtClean="0">
                          <a:ln>
                            <a:noFill/>
                          </a:ln>
                          <a:solidFill>
                            <a:schemeClr val="tx1"/>
                          </a:solidFill>
                          <a:effectLst/>
                          <a:latin typeface="Gill Sans MT" pitchFamily="34" charset="0"/>
                          <a:ea typeface="新細明體" pitchFamily="18" charset="-120"/>
                        </a:rPr>
                        <a:t>水杯量水</a:t>
                      </a:r>
                      <a:r>
                        <a:rPr kumimoji="0" lang="en-US" altLang="zh-TW" sz="1800" b="1" i="0" u="none" strike="noStrike" cap="none" normalizeH="0" baseline="0" dirty="0" smtClean="0">
                          <a:ln>
                            <a:noFill/>
                          </a:ln>
                          <a:solidFill>
                            <a:schemeClr val="tx1"/>
                          </a:solidFill>
                          <a:effectLst/>
                          <a:latin typeface="Gill Sans MT" pitchFamily="34" charset="0"/>
                          <a:ea typeface="新細明體" pitchFamily="18" charset="-120"/>
                        </a:rPr>
                        <a:t>(water jars problems)</a:t>
                      </a:r>
                      <a:endParaRPr kumimoji="0" lang="zh-TW" altLang="en-US" sz="1800" b="1" i="0" u="none" strike="noStrike" cap="none" normalizeH="0" baseline="0" dirty="0" smtClean="0">
                        <a:ln>
                          <a:noFill/>
                        </a:ln>
                        <a:solidFill>
                          <a:schemeClr val="tx1"/>
                        </a:solidFill>
                        <a:effectLst/>
                        <a:latin typeface="Gill Sans MT" pitchFamily="34"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微軟正黑體" pitchFamily="34" charset="-120"/>
                          <a:ea typeface="微軟正黑體" pitchFamily="34" charset="-120"/>
                        </a:rPr>
                        <a:t>不明確問題範圍</a:t>
                      </a:r>
                      <a:r>
                        <a:rPr kumimoji="0" lang="en-US" altLang="zh-TW" sz="1600" b="0" i="0" u="none" strike="noStrike" cap="none" normalizeH="0" baseline="0" smtClean="0">
                          <a:ln>
                            <a:noFill/>
                          </a:ln>
                          <a:solidFill>
                            <a:schemeClr val="tx1"/>
                          </a:solidFill>
                          <a:effectLst/>
                          <a:latin typeface="微軟正黑體" pitchFamily="34" charset="-120"/>
                          <a:ea typeface="微軟正黑體" pitchFamily="34" charset="-120"/>
                        </a:rPr>
                        <a:t>(Ill-defined)</a:t>
                      </a:r>
                      <a:endParaRPr kumimoji="0" lang="zh-TW" altLang="en-US" sz="1600" b="0"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7C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Gill Sans MT" pitchFamily="34" charset="0"/>
                          <a:ea typeface="新細明體" pitchFamily="18" charset="-120"/>
                        </a:rPr>
                        <a:t>實際問題─必須考慮不同的限制，找出能達成目標的最佳方法，如從</a:t>
                      </a:r>
                      <a:r>
                        <a:rPr kumimoji="0" lang="zh-TW" altLang="en-US" sz="1800" b="1" i="0" u="none" strike="noStrike" cap="none" normalizeH="0" baseline="0" dirty="0" smtClean="0">
                          <a:ln>
                            <a:noFill/>
                          </a:ln>
                          <a:solidFill>
                            <a:schemeClr val="tx1"/>
                          </a:solidFill>
                          <a:effectLst/>
                          <a:latin typeface="Gill Sans MT" pitchFamily="34" charset="0"/>
                          <a:ea typeface="新細明體" pitchFamily="18" charset="-120"/>
                        </a:rPr>
                        <a:t>地圖中尋找</a:t>
                      </a:r>
                      <a:r>
                        <a:rPr kumimoji="0" lang="zh-TW" altLang="en-US" sz="1800" b="1" i="0" u="none" strike="noStrike" cap="none" normalizeH="0" baseline="0" dirty="0" smtClean="0">
                          <a:ln>
                            <a:noFill/>
                          </a:ln>
                          <a:solidFill>
                            <a:srgbClr val="FF0000"/>
                          </a:solidFill>
                          <a:effectLst/>
                          <a:latin typeface="Gill Sans MT" pitchFamily="34" charset="0"/>
                          <a:ea typeface="新細明體" pitchFamily="18" charset="-120"/>
                        </a:rPr>
                        <a:t>最佳</a:t>
                      </a:r>
                      <a:r>
                        <a:rPr kumimoji="0" lang="zh-TW" altLang="en-US" sz="1800" b="1" i="0" u="none" strike="noStrike" cap="none" normalizeH="0" baseline="0" dirty="0" smtClean="0">
                          <a:ln>
                            <a:noFill/>
                          </a:ln>
                          <a:solidFill>
                            <a:schemeClr val="tx1"/>
                          </a:solidFill>
                          <a:effectLst/>
                          <a:latin typeface="Gill Sans MT" pitchFamily="34" charset="0"/>
                          <a:ea typeface="新細明體" pitchFamily="18" charset="-120"/>
                        </a:rPr>
                        <a:t>路徑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群組 16"/>
          <p:cNvGrpSpPr>
            <a:grpSpLocks/>
          </p:cNvGrpSpPr>
          <p:nvPr/>
        </p:nvGrpSpPr>
        <p:grpSpPr bwMode="auto">
          <a:xfrm>
            <a:off x="3995738" y="1860550"/>
            <a:ext cx="4897437" cy="4232275"/>
            <a:chOff x="3995936" y="1484784"/>
            <a:chExt cx="4896544" cy="4232499"/>
          </a:xfrm>
        </p:grpSpPr>
        <p:pic>
          <p:nvPicPr>
            <p:cNvPr id="37923" name="Picture 45"/>
            <p:cNvPicPr>
              <a:picLocks noChangeAspect="1" noChangeArrowheads="1"/>
            </p:cNvPicPr>
            <p:nvPr/>
          </p:nvPicPr>
          <p:blipFill>
            <a:blip r:embed="rId4" cstate="print"/>
            <a:srcRect/>
            <a:stretch>
              <a:fillRect/>
            </a:stretch>
          </p:blipFill>
          <p:spPr bwMode="auto">
            <a:xfrm>
              <a:off x="3995936" y="2852936"/>
              <a:ext cx="4896544" cy="2864347"/>
            </a:xfrm>
            <a:prstGeom prst="rect">
              <a:avLst/>
            </a:prstGeom>
            <a:noFill/>
            <a:ln w="9525">
              <a:noFill/>
              <a:miter lim="800000"/>
              <a:headEnd/>
              <a:tailEnd/>
            </a:ln>
          </p:spPr>
        </p:pic>
        <p:sp>
          <p:nvSpPr>
            <p:cNvPr id="13" name="橢圓 12"/>
            <p:cNvSpPr/>
            <p:nvPr/>
          </p:nvSpPr>
          <p:spPr>
            <a:xfrm>
              <a:off x="7667153" y="1484784"/>
              <a:ext cx="1152315" cy="503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 name="群組 11"/>
          <p:cNvGrpSpPr>
            <a:grpSpLocks/>
          </p:cNvGrpSpPr>
          <p:nvPr/>
        </p:nvGrpSpPr>
        <p:grpSpPr bwMode="auto">
          <a:xfrm>
            <a:off x="250825" y="1916113"/>
            <a:ext cx="5400675" cy="4176712"/>
            <a:chOff x="179512" y="1511403"/>
            <a:chExt cx="5399269" cy="4176694"/>
          </a:xfrm>
        </p:grpSpPr>
        <p:pic>
          <p:nvPicPr>
            <p:cNvPr id="37921" name="Picture 41"/>
            <p:cNvPicPr>
              <a:picLocks noChangeAspect="1" noChangeArrowheads="1"/>
            </p:cNvPicPr>
            <p:nvPr/>
          </p:nvPicPr>
          <p:blipFill>
            <a:blip r:embed="rId5" cstate="print"/>
            <a:srcRect/>
            <a:stretch>
              <a:fillRect/>
            </a:stretch>
          </p:blipFill>
          <p:spPr bwMode="auto">
            <a:xfrm>
              <a:off x="179512" y="2852936"/>
              <a:ext cx="3737619" cy="2835161"/>
            </a:xfrm>
            <a:prstGeom prst="rect">
              <a:avLst/>
            </a:prstGeom>
            <a:noFill/>
            <a:ln w="9525">
              <a:noFill/>
              <a:miter lim="800000"/>
              <a:headEnd/>
              <a:tailEnd/>
            </a:ln>
          </p:spPr>
        </p:pic>
        <p:sp>
          <p:nvSpPr>
            <p:cNvPr id="11" name="橢圓 10"/>
            <p:cNvSpPr/>
            <p:nvPr/>
          </p:nvSpPr>
          <p:spPr>
            <a:xfrm>
              <a:off x="4715406" y="1511403"/>
              <a:ext cx="863375" cy="433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4" name="群組 15"/>
          <p:cNvGrpSpPr>
            <a:grpSpLocks/>
          </p:cNvGrpSpPr>
          <p:nvPr/>
        </p:nvGrpSpPr>
        <p:grpSpPr bwMode="auto">
          <a:xfrm>
            <a:off x="962025" y="1341438"/>
            <a:ext cx="7426325" cy="4967287"/>
            <a:chOff x="962099" y="1342171"/>
            <a:chExt cx="7426325" cy="4967149"/>
          </a:xfrm>
        </p:grpSpPr>
        <p:sp>
          <p:nvSpPr>
            <p:cNvPr id="14" name="橢圓 13"/>
            <p:cNvSpPr/>
            <p:nvPr/>
          </p:nvSpPr>
          <p:spPr>
            <a:xfrm>
              <a:off x="6084962" y="1342171"/>
              <a:ext cx="790575" cy="503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37920" name="Picture 2"/>
            <p:cNvPicPr>
              <a:picLocks noChangeAspect="1" noChangeArrowheads="1"/>
            </p:cNvPicPr>
            <p:nvPr/>
          </p:nvPicPr>
          <p:blipFill>
            <a:blip r:embed="rId6" cstate="print"/>
            <a:srcRect/>
            <a:stretch>
              <a:fillRect/>
            </a:stretch>
          </p:blipFill>
          <p:spPr bwMode="auto">
            <a:xfrm>
              <a:off x="962099" y="3462933"/>
              <a:ext cx="7426325" cy="2846387"/>
            </a:xfrm>
            <a:prstGeom prst="rect">
              <a:avLst/>
            </a:prstGeom>
            <a:noFill/>
            <a:ln w="9525">
              <a:noFill/>
              <a:miter lim="800000"/>
              <a:headEnd/>
              <a:tailEnd/>
            </a:ln>
          </p:spPr>
        </p:pic>
      </p:grpSp>
      <p:sp>
        <p:nvSpPr>
          <p:cNvPr id="37911"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E78DEE88-C414-4D2D-993D-78A454D7A11A}" type="slidenum">
              <a:rPr lang="en-US" altLang="zh-TW" smtClean="0">
                <a:latin typeface="Arial" pitchFamily="34" charset="0"/>
              </a:rPr>
              <a:pPr/>
              <a:t>22</a:t>
            </a:fld>
            <a:endParaRPr lang="en-US" altLang="zh-TW" smtClean="0">
              <a:latin typeface="Arial" pitchFamily="34" charset="0"/>
            </a:endParaRPr>
          </a:p>
        </p:txBody>
      </p:sp>
      <p:sp>
        <p:nvSpPr>
          <p:cNvPr id="23" name="矩形圖說文字 22"/>
          <p:cNvSpPr/>
          <p:nvPr/>
        </p:nvSpPr>
        <p:spPr>
          <a:xfrm>
            <a:off x="6156325" y="3068638"/>
            <a:ext cx="1439863" cy="576262"/>
          </a:xfrm>
          <a:prstGeom prst="wedgeRectCallout">
            <a:avLst>
              <a:gd name="adj1" fmla="val -166632"/>
              <a:gd name="adj2" fmla="val 119172"/>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r>
              <a:rPr lang="zh-TW" altLang="en-US" b="1" dirty="0">
                <a:solidFill>
                  <a:schemeClr val="tx1"/>
                </a:solidFill>
              </a:rPr>
              <a:t>換商務車廂</a:t>
            </a:r>
            <a:endParaRPr lang="en-US" altLang="zh-TW" b="1" dirty="0">
              <a:solidFill>
                <a:schemeClr val="tx1"/>
              </a:solidFill>
            </a:endParaRPr>
          </a:p>
        </p:txBody>
      </p:sp>
      <p:sp>
        <p:nvSpPr>
          <p:cNvPr id="24" name="矩形圖說文字 23"/>
          <p:cNvSpPr/>
          <p:nvPr/>
        </p:nvSpPr>
        <p:spPr>
          <a:xfrm>
            <a:off x="6875463" y="4365625"/>
            <a:ext cx="936625" cy="431800"/>
          </a:xfrm>
          <a:prstGeom prst="wedgeRectCallout">
            <a:avLst>
              <a:gd name="adj1" fmla="val -216738"/>
              <a:gd name="adj2" fmla="val 64057"/>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r>
              <a:rPr lang="zh-TW" altLang="en-US" b="1" dirty="0">
                <a:solidFill>
                  <a:schemeClr val="tx1"/>
                </a:solidFill>
              </a:rPr>
              <a:t>改時間</a:t>
            </a:r>
            <a:endParaRPr lang="en-US" altLang="zh-TW" b="1" dirty="0">
              <a:solidFill>
                <a:schemeClr val="tx1"/>
              </a:solidFill>
            </a:endParaRPr>
          </a:p>
        </p:txBody>
      </p:sp>
      <p:sp>
        <p:nvSpPr>
          <p:cNvPr id="22" name="文字方塊 21"/>
          <p:cNvSpPr txBox="1"/>
          <p:nvPr/>
        </p:nvSpPr>
        <p:spPr>
          <a:xfrm>
            <a:off x="3419475" y="5797550"/>
            <a:ext cx="2592388" cy="368300"/>
          </a:xfrm>
          <a:prstGeom prst="rect">
            <a:avLst/>
          </a:prstGeom>
          <a:noFill/>
        </p:spPr>
        <p:txBody>
          <a:bodyPr>
            <a:spAutoFit/>
          </a:bodyPr>
          <a:lstStyle/>
          <a:p>
            <a:pPr>
              <a:defRPr/>
            </a:pPr>
            <a:r>
              <a:rPr lang="zh-TW" altLang="en-US" b="1" dirty="0">
                <a:solidFill>
                  <a:srgbClr val="FF0000"/>
                </a:solidFill>
                <a:effectLst>
                  <a:outerShdw blurRad="38100" dist="38100" dir="2700000" algn="tl">
                    <a:srgbClr val="000000">
                      <a:alpha val="43137"/>
                    </a:srgbClr>
                  </a:outerShdw>
                </a:effectLst>
                <a:latin typeface="Arial" charset="0"/>
              </a:rPr>
              <a:t>去程查無合適車次資料</a:t>
            </a:r>
          </a:p>
        </p:txBody>
      </p:sp>
      <p:grpSp>
        <p:nvGrpSpPr>
          <p:cNvPr id="5" name="群組 19"/>
          <p:cNvGrpSpPr>
            <a:grpSpLocks/>
          </p:cNvGrpSpPr>
          <p:nvPr/>
        </p:nvGrpSpPr>
        <p:grpSpPr bwMode="auto">
          <a:xfrm>
            <a:off x="2308225" y="2852738"/>
            <a:ext cx="4784725" cy="3889375"/>
            <a:chOff x="2127745" y="2492841"/>
            <a:chExt cx="4785373" cy="3888487"/>
          </a:xfrm>
        </p:grpSpPr>
        <p:sp>
          <p:nvSpPr>
            <p:cNvPr id="15" name="橢圓 14"/>
            <p:cNvSpPr/>
            <p:nvPr/>
          </p:nvSpPr>
          <p:spPr>
            <a:xfrm>
              <a:off x="5760437" y="2492841"/>
              <a:ext cx="1152681" cy="36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37918" name="Picture 2"/>
            <p:cNvPicPr>
              <a:picLocks noChangeAspect="1" noChangeArrowheads="1"/>
            </p:cNvPicPr>
            <p:nvPr/>
          </p:nvPicPr>
          <p:blipFill>
            <a:blip r:embed="rId7" cstate="print"/>
            <a:srcRect l="757" t="43806" r="1492" b="4424"/>
            <a:stretch>
              <a:fillRect/>
            </a:stretch>
          </p:blipFill>
          <p:spPr bwMode="auto">
            <a:xfrm>
              <a:off x="2127745" y="3009828"/>
              <a:ext cx="4713015" cy="3371500"/>
            </a:xfrm>
            <a:prstGeom prst="rect">
              <a:avLst/>
            </a:prstGeom>
            <a:noFill/>
            <a:ln w="9525">
              <a:noFill/>
              <a:miter lim="800000"/>
              <a:headEnd/>
              <a:tailEnd/>
            </a:ln>
          </p:spPr>
        </p:pic>
      </p:grpSp>
      <p:pic>
        <p:nvPicPr>
          <p:cNvPr id="34852" name="Picture 36"/>
          <p:cNvPicPr>
            <a:picLocks noChangeAspect="1" noChangeArrowheads="1"/>
          </p:cNvPicPr>
          <p:nvPr/>
        </p:nvPicPr>
        <p:blipFill>
          <a:blip r:embed="rId8" cstate="print"/>
          <a:srcRect/>
          <a:stretch>
            <a:fillRect/>
          </a:stretch>
        </p:blipFill>
        <p:spPr bwMode="auto">
          <a:xfrm>
            <a:off x="2268538" y="6165850"/>
            <a:ext cx="323850" cy="27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3" presetClass="entr" presetSubtype="1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par>
                          <p:cTn id="41" fill="hold">
                            <p:stCondLst>
                              <p:cond delay="500"/>
                            </p:stCondLst>
                            <p:childTnLst>
                              <p:par>
                                <p:cTn id="42" presetID="3" presetClass="entr" presetSubtype="10" fill="hold" nodeType="afterEffect">
                                  <p:stCondLst>
                                    <p:cond delay="50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3"/>
                                        </p:tgtEl>
                                        <p:attrNameLst>
                                          <p:attrName>ppt_x</p:attrName>
                                        </p:attrNameLst>
                                      </p:cBhvr>
                                      <p:tavLst>
                                        <p:tav tm="0">
                                          <p:val>
                                            <p:strVal val="ppt_x"/>
                                          </p:val>
                                        </p:tav>
                                        <p:tav tm="100000">
                                          <p:val>
                                            <p:strVal val="ppt_x"/>
                                          </p:val>
                                        </p:tav>
                                      </p:tavLst>
                                    </p:anim>
                                    <p:anim calcmode="lin" valueType="num">
                                      <p:cBhvr additive="base">
                                        <p:cTn id="49" dur="500"/>
                                        <p:tgtEl>
                                          <p:spTgt spid="3"/>
                                        </p:tgtEl>
                                        <p:attrNameLst>
                                          <p:attrName>ppt_y</p:attrName>
                                        </p:attrNameLst>
                                      </p:cBhvr>
                                      <p:tavLst>
                                        <p:tav tm="0">
                                          <p:val>
                                            <p:strVal val="ppt_y"/>
                                          </p:val>
                                        </p:tav>
                                        <p:tav tm="100000">
                                          <p:val>
                                            <p:strVal val="1+ppt_h/2"/>
                                          </p:val>
                                        </p:tav>
                                      </p:tavLst>
                                    </p:anim>
                                    <p:set>
                                      <p:cBhvr>
                                        <p:cTn id="50" dur="1" fill="hold">
                                          <p:stCondLst>
                                            <p:cond delay="499"/>
                                          </p:stCondLst>
                                        </p:cTn>
                                        <p:tgtEl>
                                          <p:spTgt spid="3"/>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2"/>
                                        </p:tgtEl>
                                        <p:attrNameLst>
                                          <p:attrName>ppt_x</p:attrName>
                                        </p:attrNameLst>
                                      </p:cBhvr>
                                      <p:tavLst>
                                        <p:tav tm="0">
                                          <p:val>
                                            <p:strVal val="ppt_x"/>
                                          </p:val>
                                        </p:tav>
                                        <p:tav tm="100000">
                                          <p:val>
                                            <p:strVal val="ppt_x"/>
                                          </p:val>
                                        </p:tav>
                                      </p:tavLst>
                                    </p:anim>
                                    <p:anim calcmode="lin" valueType="num">
                                      <p:cBhvr additive="base">
                                        <p:cTn id="53" dur="500"/>
                                        <p:tgtEl>
                                          <p:spTgt spid="2"/>
                                        </p:tgtEl>
                                        <p:attrNameLst>
                                          <p:attrName>ppt_y</p:attrName>
                                        </p:attrNameLst>
                                      </p:cBhvr>
                                      <p:tavLst>
                                        <p:tav tm="0">
                                          <p:val>
                                            <p:strVal val="ppt_y"/>
                                          </p:val>
                                        </p:tav>
                                        <p:tav tm="100000">
                                          <p:val>
                                            <p:strVal val="1+ppt_h/2"/>
                                          </p:val>
                                        </p:tav>
                                      </p:tavLst>
                                    </p:anim>
                                    <p:set>
                                      <p:cBhvr>
                                        <p:cTn id="54" dur="1" fill="hold">
                                          <p:stCondLst>
                                            <p:cond delay="499"/>
                                          </p:stCondLst>
                                        </p:cTn>
                                        <p:tgtEl>
                                          <p:spTgt spid="2"/>
                                        </p:tgtEl>
                                        <p:attrNameLst>
                                          <p:attrName>style.visibility</p:attrName>
                                        </p:attrNameLst>
                                      </p:cBhvr>
                                      <p:to>
                                        <p:strVal val="hidden"/>
                                      </p:to>
                                    </p:set>
                                  </p:childTnLst>
                                </p:cTn>
                              </p:par>
                              <p:par>
                                <p:cTn id="55" presetID="4" presetClass="entr" presetSubtype="16"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ox(in)">
                                      <p:cBhvr>
                                        <p:cTn id="57" dur="500"/>
                                        <p:tgtEl>
                                          <p:spTgt spid="5"/>
                                        </p:tgtEl>
                                      </p:cBhvr>
                                    </p:animEffect>
                                  </p:childTnLst>
                                </p:cTn>
                              </p:par>
                            </p:childTnLst>
                          </p:cTn>
                        </p:par>
                        <p:par>
                          <p:cTn id="58" fill="hold">
                            <p:stCondLst>
                              <p:cond delay="500"/>
                            </p:stCondLst>
                            <p:childTnLst>
                              <p:par>
                                <p:cTn id="59" presetID="2" presetClass="entr" presetSubtype="4" fill="hold" nodeType="afterEffect">
                                  <p:stCondLst>
                                    <p:cond delay="0"/>
                                  </p:stCondLst>
                                  <p:childTnLst>
                                    <p:set>
                                      <p:cBhvr>
                                        <p:cTn id="60" dur="1" fill="hold">
                                          <p:stCondLst>
                                            <p:cond delay="0"/>
                                          </p:stCondLst>
                                        </p:cTn>
                                        <p:tgtEl>
                                          <p:spTgt spid="34852"/>
                                        </p:tgtEl>
                                        <p:attrNameLst>
                                          <p:attrName>style.visibility</p:attrName>
                                        </p:attrNameLst>
                                      </p:cBhvr>
                                      <p:to>
                                        <p:strVal val="visible"/>
                                      </p:to>
                                    </p:set>
                                    <p:anim calcmode="lin" valueType="num">
                                      <p:cBhvr additive="base">
                                        <p:cTn id="61" dur="500" fill="hold"/>
                                        <p:tgtEl>
                                          <p:spTgt spid="34852"/>
                                        </p:tgtEl>
                                        <p:attrNameLst>
                                          <p:attrName>ppt_x</p:attrName>
                                        </p:attrNameLst>
                                      </p:cBhvr>
                                      <p:tavLst>
                                        <p:tav tm="0">
                                          <p:val>
                                            <p:strVal val="#ppt_x"/>
                                          </p:val>
                                        </p:tav>
                                        <p:tav tm="100000">
                                          <p:val>
                                            <p:strVal val="#ppt_x"/>
                                          </p:val>
                                        </p:tav>
                                      </p:tavLst>
                                    </p:anim>
                                    <p:anim calcmode="lin" valueType="num">
                                      <p:cBhvr additive="base">
                                        <p:cTn id="62" dur="500" fill="hold"/>
                                        <p:tgtEl>
                                          <p:spTgt spid="34852"/>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0" presetClass="path" presetSubtype="0" accel="50000" decel="50000" fill="hold" nodeType="afterEffect">
                                  <p:stCondLst>
                                    <p:cond delay="0"/>
                                  </p:stCondLst>
                                  <p:childTnLst>
                                    <p:animMotion origin="layout" path="M 0.02309 -0.01921 C 0.02066 -0.04838 0.02205 -0.06828 0.02309 -0.09884 C 0.02465 -0.1449 0.02187 -0.12754 0.02587 -0.14884 C 0.02239 -0.16273 0.02118 -0.18055 0.03142 -0.18958 C 0.03611 -0.19884 0.03837 -0.20393 0.04531 -0.20995 C 0.0533 -0.22592 0.04271 -0.20717 0.05226 -0.21736 C 0.05364 -0.21875 0.05382 -0.22129 0.05503 -0.22291 C 0.05625 -0.22453 0.05781 -0.22546 0.0592 -0.22662 C 0.06719 -0.24259 0.0566 -0.22384 0.06614 -0.23402 C 0.06753 -0.23541 0.06771 -0.23796 0.06892 -0.23958 C 0.07014 -0.2412 0.0717 -0.24213 0.07309 -0.24328 C 0.08055 -0.2581 0.07083 -0.24027 0.08003 -0.25254 C 0.08125 -0.25416 0.0816 -0.25671 0.08281 -0.2581 C 0.08524 -0.26111 0.09114 -0.26551 0.09114 -0.26551 C 0.09288 -0.27245 0.1026 -0.28541 0.10781 -0.28773 C 0.11059 -0.28889 0.11614 -0.29143 0.11614 -0.29143 C 0.16962 -0.29027 0.22239 -0.28796 0.27587 -0.28588 C 0.28385 -0.28379 0.28455 -0.28287 0.28698 -0.27291 C 0.2875 -0.24583 0.28542 -0.21828 0.28837 -0.19143 C 0.28854 -0.18935 0.29757 -0.18264 0.30087 -0.18217 C 0.30868 -0.18102 0.31667 -0.18102 0.32448 -0.18032 C 0.3276 -0.17893 0.33194 -0.18009 0.3342 -0.17662 C 0.33611 -0.17361 0.33611 -0.16921 0.33698 -0.16551 C 0.3375 -0.16365 0.33837 -0.15995 0.33837 -0.15995 C 0.33889 -0.14699 0.33906 -0.13402 0.33976 -0.12106 C 0.34236 -0.07315 0.39705 -0.09398 0.41753 -0.09328 C 0.4401 -0.08889 0.42396 -0.09143 0.46614 -0.09143 " pathEditMode="relative" ptsTypes="ffffffffffffffffffffffffffA">
                                      <p:cBhvr>
                                        <p:cTn id="65" dur="5000" fill="hold"/>
                                        <p:tgtEl>
                                          <p:spTgt spid="348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2" grpId="0"/>
      <p:bldP spid="22"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sp>
        <p:nvSpPr>
          <p:cNvPr id="38914" name="標題 1"/>
          <p:cNvSpPr>
            <a:spLocks noGrp="1"/>
          </p:cNvSpPr>
          <p:nvPr>
            <p:ph type="title"/>
          </p:nvPr>
        </p:nvSpPr>
        <p:spPr>
          <a:xfrm>
            <a:off x="395288" y="260350"/>
            <a:ext cx="6985000" cy="798513"/>
          </a:xfrm>
        </p:spPr>
        <p:txBody>
          <a:bodyPr/>
          <a:lstStyle/>
          <a:p>
            <a:pPr marL="358775" eaLnBrk="1" hangingPunct="1"/>
            <a:r>
              <a:rPr lang="zh-TW" altLang="en-US" smtClean="0"/>
              <a:t>問題解決歷程</a:t>
            </a:r>
          </a:p>
        </p:txBody>
      </p:sp>
      <p:sp>
        <p:nvSpPr>
          <p:cNvPr id="3891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07DD9B9-E05A-4F4A-8435-AF4EFC762B74}" type="slidenum">
              <a:rPr lang="en-US" altLang="zh-TW" smtClean="0">
                <a:latin typeface="Arial" pitchFamily="34" charset="0"/>
              </a:rPr>
              <a:pPr/>
              <a:t>23</a:t>
            </a:fld>
            <a:endParaRPr lang="en-US" altLang="zh-TW" smtClean="0">
              <a:latin typeface="Arial" pitchFamily="34" charset="0"/>
            </a:endParaRPr>
          </a:p>
        </p:txBody>
      </p:sp>
      <p:sp>
        <p:nvSpPr>
          <p:cNvPr id="6" name="文字方塊 5"/>
          <p:cNvSpPr txBox="1"/>
          <p:nvPr/>
        </p:nvSpPr>
        <p:spPr bwMode="auto">
          <a:xfrm>
            <a:off x="2124075" y="3068638"/>
            <a:ext cx="1944688" cy="1076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3200" dirty="0">
                <a:latin typeface="微軟正黑體" pitchFamily="34" charset="-120"/>
                <a:ea typeface="微軟正黑體" pitchFamily="34" charset="-120"/>
              </a:rPr>
              <a:t>問題解決</a:t>
            </a:r>
            <a:endParaRPr lang="en-US" altLang="zh-TW" sz="3200" dirty="0">
              <a:latin typeface="微軟正黑體" pitchFamily="34" charset="-120"/>
              <a:ea typeface="微軟正黑體" pitchFamily="34" charset="-120"/>
            </a:endParaRPr>
          </a:p>
          <a:p>
            <a:pPr algn="ctr">
              <a:defRPr/>
            </a:pPr>
            <a:r>
              <a:rPr lang="zh-TW" altLang="en-US" sz="3200" dirty="0">
                <a:latin typeface="微軟正黑體" pitchFamily="34" charset="-120"/>
                <a:ea typeface="微軟正黑體" pitchFamily="34" charset="-120"/>
              </a:rPr>
              <a:t>歷程</a:t>
            </a:r>
          </a:p>
        </p:txBody>
      </p:sp>
      <p:pic>
        <p:nvPicPr>
          <p:cNvPr id="38921" name="Picture 3"/>
          <p:cNvPicPr>
            <a:picLocks noChangeAspect="1" noChangeArrowheads="1"/>
          </p:cNvPicPr>
          <p:nvPr/>
        </p:nvPicPr>
        <p:blipFill>
          <a:blip r:embed="rId4" cstate="print"/>
          <a:srcRect/>
          <a:stretch>
            <a:fillRect/>
          </a:stretch>
        </p:blipFill>
        <p:spPr bwMode="auto">
          <a:xfrm>
            <a:off x="2339975" y="1557338"/>
            <a:ext cx="1400175" cy="828675"/>
          </a:xfrm>
          <a:prstGeom prst="rect">
            <a:avLst/>
          </a:prstGeom>
          <a:noFill/>
          <a:ln w="9525">
            <a:noFill/>
            <a:miter lim="800000"/>
            <a:headEnd/>
            <a:tailEnd/>
          </a:ln>
        </p:spPr>
      </p:pic>
      <p:grpSp>
        <p:nvGrpSpPr>
          <p:cNvPr id="2" name="群組 16"/>
          <p:cNvGrpSpPr>
            <a:grpSpLocks/>
          </p:cNvGrpSpPr>
          <p:nvPr/>
        </p:nvGrpSpPr>
        <p:grpSpPr bwMode="auto">
          <a:xfrm>
            <a:off x="3708400" y="1628775"/>
            <a:ext cx="1501775" cy="1503363"/>
            <a:chOff x="3766010" y="95181"/>
            <a:chExt cx="1502970" cy="1502970"/>
          </a:xfrm>
        </p:grpSpPr>
        <p:sp>
          <p:nvSpPr>
            <p:cNvPr id="18" name="矩形 17"/>
            <p:cNvSpPr/>
            <p:nvPr/>
          </p:nvSpPr>
          <p:spPr>
            <a:xfrm>
              <a:off x="3766010"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3766010"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探索</a:t>
              </a:r>
              <a:r>
                <a:rPr lang="en-US" altLang="zh-TW" sz="4100" dirty="0"/>
                <a:t>&amp;</a:t>
              </a:r>
              <a:r>
                <a:rPr lang="zh-TW" altLang="en-US" sz="4100" b="1" dirty="0">
                  <a:solidFill>
                    <a:srgbClr val="00B050"/>
                  </a:solidFill>
                </a:rPr>
                <a:t>理解</a:t>
              </a:r>
            </a:p>
          </p:txBody>
        </p:sp>
      </p:grpSp>
      <p:pic>
        <p:nvPicPr>
          <p:cNvPr id="38923" name="Picture 3"/>
          <p:cNvPicPr>
            <a:picLocks noChangeAspect="1" noChangeArrowheads="1"/>
          </p:cNvPicPr>
          <p:nvPr/>
        </p:nvPicPr>
        <p:blipFill>
          <a:blip r:embed="rId5" cstate="print"/>
          <a:srcRect/>
          <a:stretch>
            <a:fillRect/>
          </a:stretch>
        </p:blipFill>
        <p:spPr bwMode="auto">
          <a:xfrm>
            <a:off x="825500" y="3214688"/>
            <a:ext cx="828675" cy="1400175"/>
          </a:xfrm>
          <a:prstGeom prst="rect">
            <a:avLst/>
          </a:prstGeom>
          <a:noFill/>
          <a:ln w="9525">
            <a:noFill/>
            <a:miter lim="800000"/>
            <a:headEnd/>
            <a:tailEnd/>
          </a:ln>
        </p:spPr>
      </p:pic>
      <p:pic>
        <p:nvPicPr>
          <p:cNvPr id="38924" name="Picture 3"/>
          <p:cNvPicPr>
            <a:picLocks noChangeAspect="1" noChangeArrowheads="1"/>
          </p:cNvPicPr>
          <p:nvPr/>
        </p:nvPicPr>
        <p:blipFill>
          <a:blip r:embed="rId6" cstate="print"/>
          <a:srcRect/>
          <a:stretch>
            <a:fillRect/>
          </a:stretch>
        </p:blipFill>
        <p:spPr bwMode="auto">
          <a:xfrm>
            <a:off x="2484438" y="4941888"/>
            <a:ext cx="1400175" cy="828675"/>
          </a:xfrm>
          <a:prstGeom prst="rect">
            <a:avLst/>
          </a:prstGeom>
          <a:noFill/>
          <a:ln w="9525">
            <a:noFill/>
            <a:miter lim="800000"/>
            <a:headEnd/>
            <a:tailEnd/>
          </a:ln>
        </p:spPr>
      </p:pic>
      <p:pic>
        <p:nvPicPr>
          <p:cNvPr id="38925" name="Picture 3"/>
          <p:cNvPicPr>
            <a:picLocks noChangeAspect="1" noChangeArrowheads="1"/>
          </p:cNvPicPr>
          <p:nvPr/>
        </p:nvPicPr>
        <p:blipFill>
          <a:blip r:embed="rId4" cstate="print"/>
          <a:srcRect/>
          <a:stretch>
            <a:fillRect/>
          </a:stretch>
        </p:blipFill>
        <p:spPr bwMode="auto">
          <a:xfrm rot="5658705">
            <a:off x="4049713" y="3600450"/>
            <a:ext cx="1400175" cy="828675"/>
          </a:xfrm>
          <a:prstGeom prst="rect">
            <a:avLst/>
          </a:prstGeom>
          <a:noFill/>
          <a:ln w="9525">
            <a:noFill/>
            <a:miter lim="800000"/>
            <a:headEnd/>
            <a:tailEnd/>
          </a:ln>
        </p:spPr>
      </p:pic>
      <p:grpSp>
        <p:nvGrpSpPr>
          <p:cNvPr id="3" name="群組 22"/>
          <p:cNvGrpSpPr>
            <a:grpSpLocks/>
          </p:cNvGrpSpPr>
          <p:nvPr/>
        </p:nvGrpSpPr>
        <p:grpSpPr bwMode="auto">
          <a:xfrm>
            <a:off x="3851275" y="4581525"/>
            <a:ext cx="1503363" cy="1503363"/>
            <a:chOff x="3766010" y="2649998"/>
            <a:chExt cx="1502970" cy="1502970"/>
          </a:xfrm>
        </p:grpSpPr>
        <p:sp>
          <p:nvSpPr>
            <p:cNvPr id="24" name="矩形 23"/>
            <p:cNvSpPr/>
            <p:nvPr/>
          </p:nvSpPr>
          <p:spPr>
            <a:xfrm>
              <a:off x="3766010"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矩形 24"/>
            <p:cNvSpPr/>
            <p:nvPr/>
          </p:nvSpPr>
          <p:spPr>
            <a:xfrm>
              <a:off x="3766010"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描繪</a:t>
              </a:r>
              <a:r>
                <a:rPr lang="en-US" altLang="zh-TW" sz="4100" dirty="0"/>
                <a:t>&amp;</a:t>
              </a:r>
              <a:r>
                <a:rPr lang="zh-TW" altLang="en-US" sz="4100" b="1" dirty="0">
                  <a:solidFill>
                    <a:srgbClr val="00B050"/>
                  </a:solidFill>
                </a:rPr>
                <a:t>建模</a:t>
              </a:r>
            </a:p>
          </p:txBody>
        </p:sp>
      </p:grpSp>
      <p:grpSp>
        <p:nvGrpSpPr>
          <p:cNvPr id="4" name="群組 25"/>
          <p:cNvGrpSpPr>
            <a:grpSpLocks/>
          </p:cNvGrpSpPr>
          <p:nvPr/>
        </p:nvGrpSpPr>
        <p:grpSpPr bwMode="auto">
          <a:xfrm>
            <a:off x="755650" y="4652963"/>
            <a:ext cx="1503363" cy="1503362"/>
            <a:chOff x="1211194" y="2649998"/>
            <a:chExt cx="1502970" cy="1502970"/>
          </a:xfrm>
        </p:grpSpPr>
        <p:sp>
          <p:nvSpPr>
            <p:cNvPr id="27" name="矩形 26"/>
            <p:cNvSpPr/>
            <p:nvPr/>
          </p:nvSpPr>
          <p:spPr>
            <a:xfrm>
              <a:off x="1211194"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矩形 27"/>
            <p:cNvSpPr/>
            <p:nvPr/>
          </p:nvSpPr>
          <p:spPr>
            <a:xfrm>
              <a:off x="1211194"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計劃</a:t>
              </a:r>
              <a:r>
                <a:rPr lang="en-US" altLang="zh-TW" sz="4100" dirty="0"/>
                <a:t>&amp;</a:t>
              </a:r>
              <a:r>
                <a:rPr lang="zh-TW" altLang="en-US" sz="4100" b="1" dirty="0">
                  <a:solidFill>
                    <a:srgbClr val="00B050"/>
                  </a:solidFill>
                </a:rPr>
                <a:t>執行</a:t>
              </a:r>
            </a:p>
          </p:txBody>
        </p:sp>
      </p:grpSp>
      <p:grpSp>
        <p:nvGrpSpPr>
          <p:cNvPr id="5" name="群組 28"/>
          <p:cNvGrpSpPr>
            <a:grpSpLocks/>
          </p:cNvGrpSpPr>
          <p:nvPr/>
        </p:nvGrpSpPr>
        <p:grpSpPr bwMode="auto">
          <a:xfrm>
            <a:off x="827088" y="1628775"/>
            <a:ext cx="1503362" cy="1503363"/>
            <a:chOff x="1211194" y="95181"/>
            <a:chExt cx="1502970" cy="1502970"/>
          </a:xfrm>
        </p:grpSpPr>
        <p:sp>
          <p:nvSpPr>
            <p:cNvPr id="30" name="矩形 29"/>
            <p:cNvSpPr/>
            <p:nvPr/>
          </p:nvSpPr>
          <p:spPr>
            <a:xfrm>
              <a:off x="1211194"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1211194"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監控</a:t>
              </a:r>
              <a:r>
                <a:rPr lang="en-US" altLang="zh-TW" sz="4100" dirty="0"/>
                <a:t>&amp;</a:t>
              </a:r>
              <a:r>
                <a:rPr lang="zh-TW" altLang="en-US" sz="4100" b="1" dirty="0">
                  <a:solidFill>
                    <a:srgbClr val="00B050"/>
                  </a:solidFill>
                </a:rPr>
                <a:t>反思</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sp>
        <p:nvSpPr>
          <p:cNvPr id="38914" name="標題 1"/>
          <p:cNvSpPr>
            <a:spLocks noGrp="1"/>
          </p:cNvSpPr>
          <p:nvPr>
            <p:ph type="title"/>
          </p:nvPr>
        </p:nvSpPr>
        <p:spPr>
          <a:xfrm>
            <a:off x="395288" y="260350"/>
            <a:ext cx="6985000" cy="798513"/>
          </a:xfrm>
        </p:spPr>
        <p:txBody>
          <a:bodyPr/>
          <a:lstStyle/>
          <a:p>
            <a:pPr marL="358775" eaLnBrk="1" hangingPunct="1"/>
            <a:r>
              <a:rPr lang="zh-TW" altLang="en-US" smtClean="0"/>
              <a:t>問題解決歷程</a:t>
            </a:r>
          </a:p>
        </p:txBody>
      </p:sp>
      <p:sp>
        <p:nvSpPr>
          <p:cNvPr id="3891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07DD9B9-E05A-4F4A-8435-AF4EFC762B74}" type="slidenum">
              <a:rPr lang="en-US" altLang="zh-TW" smtClean="0">
                <a:latin typeface="Arial" pitchFamily="34" charset="0"/>
              </a:rPr>
              <a:pPr/>
              <a:t>24</a:t>
            </a:fld>
            <a:endParaRPr lang="en-US" altLang="zh-TW" smtClean="0">
              <a:latin typeface="Arial" pitchFamily="34" charset="0"/>
            </a:endParaRPr>
          </a:p>
        </p:txBody>
      </p:sp>
      <p:sp>
        <p:nvSpPr>
          <p:cNvPr id="7" name="文字方塊 6"/>
          <p:cNvSpPr txBox="1">
            <a:spLocks noChangeArrowheads="1"/>
          </p:cNvSpPr>
          <p:nvPr/>
        </p:nvSpPr>
        <p:spPr bwMode="auto">
          <a:xfrm>
            <a:off x="5435600" y="1196975"/>
            <a:ext cx="3240088" cy="3508375"/>
          </a:xfrm>
          <a:prstGeom prst="rect">
            <a:avLst/>
          </a:prstGeom>
          <a:noFill/>
          <a:ln w="9525">
            <a:noFill/>
            <a:miter lim="800000"/>
            <a:headEnd/>
            <a:tailEnd/>
          </a:ln>
        </p:spPr>
        <p:txBody>
          <a:bodyPr>
            <a:spAutoFit/>
          </a:bodyPr>
          <a:lstStyle/>
          <a:p>
            <a:r>
              <a:rPr lang="zh-TW" altLang="en-US" sz="2800" dirty="0">
                <a:solidFill>
                  <a:srgbClr val="638CAE"/>
                </a:solidFill>
                <a:latin typeface="微軟正黑體" pitchFamily="34" charset="-120"/>
                <a:ea typeface="微軟正黑體" pitchFamily="34" charset="-120"/>
              </a:rPr>
              <a:t>探索問題情境，並從觀察、互動、尋找資訊、找出問題的限制或難處</a:t>
            </a:r>
            <a:endParaRPr lang="en-US" altLang="zh-TW" sz="2800" dirty="0">
              <a:solidFill>
                <a:srgbClr val="638CAE"/>
              </a:solidFill>
              <a:latin typeface="微軟正黑體" pitchFamily="34" charset="-120"/>
              <a:ea typeface="微軟正黑體" pitchFamily="34" charset="-120"/>
            </a:endParaRPr>
          </a:p>
          <a:p>
            <a:endParaRPr lang="en-US" altLang="zh-TW" sz="2800" dirty="0">
              <a:latin typeface="微軟正黑體" pitchFamily="34" charset="-120"/>
              <a:ea typeface="微軟正黑體" pitchFamily="34" charset="-120"/>
            </a:endParaRPr>
          </a:p>
          <a:p>
            <a:r>
              <a:rPr lang="zh-TW" altLang="en-US" sz="2800" dirty="0">
                <a:solidFill>
                  <a:srgbClr val="00B050"/>
                </a:solidFill>
                <a:latin typeface="微軟正黑體" pitchFamily="34" charset="-120"/>
                <a:ea typeface="微軟正黑體" pitchFamily="34" charset="-120"/>
              </a:rPr>
              <a:t>理解已知的資訊，並從問題的互動中察覺的資訊</a:t>
            </a:r>
          </a:p>
        </p:txBody>
      </p:sp>
      <p:sp>
        <p:nvSpPr>
          <p:cNvPr id="6" name="文字方塊 5"/>
          <p:cNvSpPr txBox="1"/>
          <p:nvPr/>
        </p:nvSpPr>
        <p:spPr bwMode="auto">
          <a:xfrm>
            <a:off x="2124075" y="3068638"/>
            <a:ext cx="1944688" cy="1076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3200" dirty="0">
                <a:latin typeface="微軟正黑體" pitchFamily="34" charset="-120"/>
                <a:ea typeface="微軟正黑體" pitchFamily="34" charset="-120"/>
              </a:rPr>
              <a:t>問題解決</a:t>
            </a:r>
            <a:endParaRPr lang="en-US" altLang="zh-TW" sz="3200" dirty="0">
              <a:latin typeface="微軟正黑體" pitchFamily="34" charset="-120"/>
              <a:ea typeface="微軟正黑體" pitchFamily="34" charset="-120"/>
            </a:endParaRPr>
          </a:p>
          <a:p>
            <a:pPr algn="ctr">
              <a:defRPr/>
            </a:pPr>
            <a:r>
              <a:rPr lang="zh-TW" altLang="en-US" sz="3200" dirty="0">
                <a:latin typeface="微軟正黑體" pitchFamily="34" charset="-120"/>
                <a:ea typeface="微軟正黑體" pitchFamily="34" charset="-120"/>
              </a:rPr>
              <a:t>歷程</a:t>
            </a:r>
          </a:p>
        </p:txBody>
      </p:sp>
      <p:pic>
        <p:nvPicPr>
          <p:cNvPr id="38921" name="Picture 3"/>
          <p:cNvPicPr>
            <a:picLocks noChangeAspect="1" noChangeArrowheads="1"/>
          </p:cNvPicPr>
          <p:nvPr/>
        </p:nvPicPr>
        <p:blipFill>
          <a:blip r:embed="rId4" cstate="print"/>
          <a:srcRect/>
          <a:stretch>
            <a:fillRect/>
          </a:stretch>
        </p:blipFill>
        <p:spPr bwMode="auto">
          <a:xfrm>
            <a:off x="2339975" y="1557338"/>
            <a:ext cx="1400175" cy="828675"/>
          </a:xfrm>
          <a:prstGeom prst="rect">
            <a:avLst/>
          </a:prstGeom>
          <a:noFill/>
          <a:ln w="9525">
            <a:noFill/>
            <a:miter lim="800000"/>
            <a:headEnd/>
            <a:tailEnd/>
          </a:ln>
        </p:spPr>
      </p:pic>
      <p:grpSp>
        <p:nvGrpSpPr>
          <p:cNvPr id="2" name="群組 16"/>
          <p:cNvGrpSpPr>
            <a:grpSpLocks/>
          </p:cNvGrpSpPr>
          <p:nvPr/>
        </p:nvGrpSpPr>
        <p:grpSpPr bwMode="auto">
          <a:xfrm>
            <a:off x="3708400" y="1628775"/>
            <a:ext cx="1501775" cy="1503363"/>
            <a:chOff x="3766010" y="95181"/>
            <a:chExt cx="1502970" cy="1502970"/>
          </a:xfrm>
        </p:grpSpPr>
        <p:sp>
          <p:nvSpPr>
            <p:cNvPr id="18" name="矩形 17"/>
            <p:cNvSpPr/>
            <p:nvPr/>
          </p:nvSpPr>
          <p:spPr>
            <a:xfrm>
              <a:off x="3766010"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3766010"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探索</a:t>
              </a:r>
              <a:r>
                <a:rPr lang="en-US" altLang="zh-TW" sz="4100" dirty="0"/>
                <a:t>&amp;</a:t>
              </a:r>
              <a:r>
                <a:rPr lang="zh-TW" altLang="en-US" sz="4100" b="1" dirty="0">
                  <a:solidFill>
                    <a:srgbClr val="00B050"/>
                  </a:solidFill>
                </a:rPr>
                <a:t>理解</a:t>
              </a:r>
            </a:p>
          </p:txBody>
        </p:sp>
      </p:grpSp>
      <p:pic>
        <p:nvPicPr>
          <p:cNvPr id="38923" name="Picture 3"/>
          <p:cNvPicPr>
            <a:picLocks noChangeAspect="1" noChangeArrowheads="1"/>
          </p:cNvPicPr>
          <p:nvPr/>
        </p:nvPicPr>
        <p:blipFill>
          <a:blip r:embed="rId5" cstate="print"/>
          <a:srcRect/>
          <a:stretch>
            <a:fillRect/>
          </a:stretch>
        </p:blipFill>
        <p:spPr bwMode="auto">
          <a:xfrm>
            <a:off x="825500" y="3214688"/>
            <a:ext cx="828675" cy="1400175"/>
          </a:xfrm>
          <a:prstGeom prst="rect">
            <a:avLst/>
          </a:prstGeom>
          <a:noFill/>
          <a:ln w="9525">
            <a:noFill/>
            <a:miter lim="800000"/>
            <a:headEnd/>
            <a:tailEnd/>
          </a:ln>
        </p:spPr>
      </p:pic>
      <p:pic>
        <p:nvPicPr>
          <p:cNvPr id="38924" name="Picture 3"/>
          <p:cNvPicPr>
            <a:picLocks noChangeAspect="1" noChangeArrowheads="1"/>
          </p:cNvPicPr>
          <p:nvPr/>
        </p:nvPicPr>
        <p:blipFill>
          <a:blip r:embed="rId6" cstate="print"/>
          <a:srcRect/>
          <a:stretch>
            <a:fillRect/>
          </a:stretch>
        </p:blipFill>
        <p:spPr bwMode="auto">
          <a:xfrm>
            <a:off x="2484438" y="4941888"/>
            <a:ext cx="1400175" cy="828675"/>
          </a:xfrm>
          <a:prstGeom prst="rect">
            <a:avLst/>
          </a:prstGeom>
          <a:noFill/>
          <a:ln w="9525">
            <a:noFill/>
            <a:miter lim="800000"/>
            <a:headEnd/>
            <a:tailEnd/>
          </a:ln>
        </p:spPr>
      </p:pic>
      <p:pic>
        <p:nvPicPr>
          <p:cNvPr id="38925" name="Picture 3"/>
          <p:cNvPicPr>
            <a:picLocks noChangeAspect="1" noChangeArrowheads="1"/>
          </p:cNvPicPr>
          <p:nvPr/>
        </p:nvPicPr>
        <p:blipFill>
          <a:blip r:embed="rId4" cstate="print"/>
          <a:srcRect/>
          <a:stretch>
            <a:fillRect/>
          </a:stretch>
        </p:blipFill>
        <p:spPr bwMode="auto">
          <a:xfrm rot="5658705">
            <a:off x="4049713" y="3600450"/>
            <a:ext cx="1400175" cy="828675"/>
          </a:xfrm>
          <a:prstGeom prst="rect">
            <a:avLst/>
          </a:prstGeom>
          <a:noFill/>
          <a:ln w="9525">
            <a:noFill/>
            <a:miter lim="800000"/>
            <a:headEnd/>
            <a:tailEnd/>
          </a:ln>
        </p:spPr>
      </p:pic>
      <p:grpSp>
        <p:nvGrpSpPr>
          <p:cNvPr id="3" name="群組 22"/>
          <p:cNvGrpSpPr>
            <a:grpSpLocks/>
          </p:cNvGrpSpPr>
          <p:nvPr/>
        </p:nvGrpSpPr>
        <p:grpSpPr bwMode="auto">
          <a:xfrm>
            <a:off x="3851275" y="4581525"/>
            <a:ext cx="1503363" cy="1503363"/>
            <a:chOff x="3766010" y="2649998"/>
            <a:chExt cx="1502970" cy="1502970"/>
          </a:xfrm>
        </p:grpSpPr>
        <p:sp>
          <p:nvSpPr>
            <p:cNvPr id="24" name="矩形 23"/>
            <p:cNvSpPr/>
            <p:nvPr/>
          </p:nvSpPr>
          <p:spPr>
            <a:xfrm>
              <a:off x="3766010"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矩形 24"/>
            <p:cNvSpPr/>
            <p:nvPr/>
          </p:nvSpPr>
          <p:spPr>
            <a:xfrm>
              <a:off x="3766010"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描繪</a:t>
              </a:r>
              <a:r>
                <a:rPr lang="en-US" altLang="zh-TW" sz="4100" dirty="0"/>
                <a:t>&amp;</a:t>
              </a:r>
              <a:r>
                <a:rPr lang="zh-TW" altLang="en-US" sz="4100" b="1" dirty="0">
                  <a:solidFill>
                    <a:srgbClr val="00B050"/>
                  </a:solidFill>
                </a:rPr>
                <a:t>建模</a:t>
              </a:r>
            </a:p>
          </p:txBody>
        </p:sp>
      </p:grpSp>
      <p:grpSp>
        <p:nvGrpSpPr>
          <p:cNvPr id="4" name="群組 25"/>
          <p:cNvGrpSpPr>
            <a:grpSpLocks/>
          </p:cNvGrpSpPr>
          <p:nvPr/>
        </p:nvGrpSpPr>
        <p:grpSpPr bwMode="auto">
          <a:xfrm>
            <a:off x="755650" y="4652963"/>
            <a:ext cx="1503363" cy="1503362"/>
            <a:chOff x="1211194" y="2649998"/>
            <a:chExt cx="1502970" cy="1502970"/>
          </a:xfrm>
        </p:grpSpPr>
        <p:sp>
          <p:nvSpPr>
            <p:cNvPr id="27" name="矩形 26"/>
            <p:cNvSpPr/>
            <p:nvPr/>
          </p:nvSpPr>
          <p:spPr>
            <a:xfrm>
              <a:off x="1211194"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矩形 27"/>
            <p:cNvSpPr/>
            <p:nvPr/>
          </p:nvSpPr>
          <p:spPr>
            <a:xfrm>
              <a:off x="1211194"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計劃</a:t>
              </a:r>
              <a:r>
                <a:rPr lang="en-US" altLang="zh-TW" sz="4100" dirty="0"/>
                <a:t>&amp;</a:t>
              </a:r>
              <a:r>
                <a:rPr lang="zh-TW" altLang="en-US" sz="4100" b="1" dirty="0">
                  <a:solidFill>
                    <a:srgbClr val="00B050"/>
                  </a:solidFill>
                </a:rPr>
                <a:t>執行</a:t>
              </a:r>
            </a:p>
          </p:txBody>
        </p:sp>
      </p:grpSp>
      <p:grpSp>
        <p:nvGrpSpPr>
          <p:cNvPr id="5" name="群組 28"/>
          <p:cNvGrpSpPr>
            <a:grpSpLocks/>
          </p:cNvGrpSpPr>
          <p:nvPr/>
        </p:nvGrpSpPr>
        <p:grpSpPr bwMode="auto">
          <a:xfrm>
            <a:off x="827088" y="1628775"/>
            <a:ext cx="1503362" cy="1503363"/>
            <a:chOff x="1211194" y="95181"/>
            <a:chExt cx="1502970" cy="1502970"/>
          </a:xfrm>
        </p:grpSpPr>
        <p:sp>
          <p:nvSpPr>
            <p:cNvPr id="30" name="矩形 29"/>
            <p:cNvSpPr/>
            <p:nvPr/>
          </p:nvSpPr>
          <p:spPr>
            <a:xfrm>
              <a:off x="1211194"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1211194"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監控</a:t>
              </a:r>
              <a:r>
                <a:rPr lang="en-US" altLang="zh-TW" sz="4100" dirty="0"/>
                <a:t>&amp;</a:t>
              </a:r>
              <a:r>
                <a:rPr lang="zh-TW" altLang="en-US" sz="4100" b="1" dirty="0">
                  <a:solidFill>
                    <a:srgbClr val="00B050"/>
                  </a:solidFill>
                </a:rPr>
                <a:t>反思</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8" presetClass="emph" presetSubtype="0" fill="hold" nodeType="withEffect">
                                  <p:stCondLst>
                                    <p:cond delay="0"/>
                                  </p:stCondLst>
                                  <p:childTnLst>
                                    <p:animRot by="21600000">
                                      <p:cBhvr>
                                        <p:cTn id="9"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sp>
        <p:nvSpPr>
          <p:cNvPr id="38914" name="標題 1"/>
          <p:cNvSpPr>
            <a:spLocks noGrp="1"/>
          </p:cNvSpPr>
          <p:nvPr>
            <p:ph type="title"/>
          </p:nvPr>
        </p:nvSpPr>
        <p:spPr>
          <a:xfrm>
            <a:off x="395288" y="260350"/>
            <a:ext cx="6985000" cy="798513"/>
          </a:xfrm>
        </p:spPr>
        <p:txBody>
          <a:bodyPr/>
          <a:lstStyle/>
          <a:p>
            <a:pPr marL="358775" eaLnBrk="1" hangingPunct="1"/>
            <a:r>
              <a:rPr lang="zh-TW" altLang="en-US" smtClean="0"/>
              <a:t>問題解決歷程</a:t>
            </a:r>
          </a:p>
        </p:txBody>
      </p:sp>
      <p:sp>
        <p:nvSpPr>
          <p:cNvPr id="3891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07DD9B9-E05A-4F4A-8435-AF4EFC762B74}" type="slidenum">
              <a:rPr lang="en-US" altLang="zh-TW" smtClean="0">
                <a:latin typeface="Arial" pitchFamily="34" charset="0"/>
              </a:rPr>
              <a:pPr/>
              <a:t>25</a:t>
            </a:fld>
            <a:endParaRPr lang="en-US" altLang="zh-TW" smtClean="0">
              <a:latin typeface="Arial" pitchFamily="34" charset="0"/>
            </a:endParaRPr>
          </a:p>
        </p:txBody>
      </p:sp>
      <p:sp>
        <p:nvSpPr>
          <p:cNvPr id="9" name="文字方塊 8"/>
          <p:cNvSpPr txBox="1"/>
          <p:nvPr/>
        </p:nvSpPr>
        <p:spPr>
          <a:xfrm>
            <a:off x="5643570" y="3357562"/>
            <a:ext cx="3240088" cy="2678112"/>
          </a:xfrm>
          <a:prstGeom prst="rect">
            <a:avLst/>
          </a:prstGeom>
          <a:noFill/>
        </p:spPr>
        <p:txBody>
          <a:bodyPr>
            <a:spAutoFit/>
          </a:bodyPr>
          <a:lstStyle/>
          <a:p>
            <a:pPr fontAlgn="auto">
              <a:spcBef>
                <a:spcPts val="0"/>
              </a:spcBef>
              <a:spcAft>
                <a:spcPts val="0"/>
              </a:spcAft>
              <a:defRPr/>
            </a:pPr>
            <a:r>
              <a:rPr lang="zh-TW" altLang="en-US" sz="2800" dirty="0">
                <a:solidFill>
                  <a:schemeClr val="accent2">
                    <a:lumMod val="75000"/>
                  </a:schemeClr>
                </a:solidFill>
                <a:latin typeface="微軟正黑體" pitchFamily="34" charset="-120"/>
                <a:ea typeface="微軟正黑體" pitchFamily="34" charset="-120"/>
              </a:rPr>
              <a:t>利用圖、表</a:t>
            </a:r>
            <a:r>
              <a:rPr lang="zh-TW" altLang="zh-TW" sz="2800" dirty="0">
                <a:solidFill>
                  <a:schemeClr val="accent2">
                    <a:lumMod val="75000"/>
                  </a:schemeClr>
                </a:solidFill>
                <a:latin typeface="微軟正黑體" pitchFamily="34" charset="-120"/>
                <a:ea typeface="微軟正黑體" pitchFamily="34" charset="-120"/>
              </a:rPr>
              <a:t>、</a:t>
            </a:r>
            <a:r>
              <a:rPr lang="zh-TW" altLang="en-US" sz="2800" dirty="0">
                <a:solidFill>
                  <a:schemeClr val="accent2">
                    <a:lumMod val="75000"/>
                  </a:schemeClr>
                </a:solidFill>
                <a:latin typeface="微軟正黑體" pitchFamily="34" charset="-120"/>
                <a:ea typeface="微軟正黑體" pitchFamily="34" charset="-120"/>
              </a:rPr>
              <a:t>符號重新呈現問題</a:t>
            </a:r>
            <a:endParaRPr lang="en-US" altLang="zh-TW" sz="2800" dirty="0">
              <a:solidFill>
                <a:schemeClr val="accent2">
                  <a:lumMod val="75000"/>
                </a:schemeClr>
              </a:solidFill>
              <a:latin typeface="微軟正黑體" pitchFamily="34" charset="-120"/>
              <a:ea typeface="微軟正黑體" pitchFamily="34" charset="-120"/>
            </a:endParaRPr>
          </a:p>
          <a:p>
            <a:pPr fontAlgn="auto">
              <a:spcBef>
                <a:spcPts val="0"/>
              </a:spcBef>
              <a:spcAft>
                <a:spcPts val="0"/>
              </a:spcAft>
              <a:defRPr/>
            </a:pPr>
            <a:endParaRPr lang="en-US" altLang="zh-TW" sz="2800" dirty="0">
              <a:latin typeface="微軟正黑體" pitchFamily="34" charset="-120"/>
              <a:ea typeface="微軟正黑體" pitchFamily="34" charset="-120"/>
            </a:endParaRPr>
          </a:p>
          <a:p>
            <a:pPr fontAlgn="auto">
              <a:spcBef>
                <a:spcPts val="0"/>
              </a:spcBef>
              <a:spcAft>
                <a:spcPts val="0"/>
              </a:spcAft>
              <a:defRPr/>
            </a:pPr>
            <a:r>
              <a:rPr lang="zh-TW" altLang="en-US" sz="2800" dirty="0">
                <a:solidFill>
                  <a:srgbClr val="00B050"/>
                </a:solidFill>
                <a:latin typeface="微軟正黑體" pitchFamily="34" charset="-120"/>
                <a:ea typeface="微軟正黑體" pitchFamily="34" charset="-120"/>
              </a:rPr>
              <a:t>確認問題中變項間的關聯、建立模式並審慎評估資訊</a:t>
            </a:r>
          </a:p>
        </p:txBody>
      </p:sp>
      <p:sp>
        <p:nvSpPr>
          <p:cNvPr id="6" name="文字方塊 5"/>
          <p:cNvSpPr txBox="1"/>
          <p:nvPr/>
        </p:nvSpPr>
        <p:spPr bwMode="auto">
          <a:xfrm>
            <a:off x="2124075" y="3068638"/>
            <a:ext cx="1944688" cy="1076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3200" dirty="0">
                <a:latin typeface="微軟正黑體" pitchFamily="34" charset="-120"/>
                <a:ea typeface="微軟正黑體" pitchFamily="34" charset="-120"/>
              </a:rPr>
              <a:t>問題解決</a:t>
            </a:r>
            <a:endParaRPr lang="en-US" altLang="zh-TW" sz="3200" dirty="0">
              <a:latin typeface="微軟正黑體" pitchFamily="34" charset="-120"/>
              <a:ea typeface="微軟正黑體" pitchFamily="34" charset="-120"/>
            </a:endParaRPr>
          </a:p>
          <a:p>
            <a:pPr algn="ctr">
              <a:defRPr/>
            </a:pPr>
            <a:r>
              <a:rPr lang="zh-TW" altLang="en-US" sz="3200" dirty="0">
                <a:latin typeface="微軟正黑體" pitchFamily="34" charset="-120"/>
                <a:ea typeface="微軟正黑體" pitchFamily="34" charset="-120"/>
              </a:rPr>
              <a:t>歷程</a:t>
            </a:r>
          </a:p>
        </p:txBody>
      </p:sp>
      <p:pic>
        <p:nvPicPr>
          <p:cNvPr id="38921" name="Picture 3"/>
          <p:cNvPicPr>
            <a:picLocks noChangeAspect="1" noChangeArrowheads="1"/>
          </p:cNvPicPr>
          <p:nvPr/>
        </p:nvPicPr>
        <p:blipFill>
          <a:blip r:embed="rId4" cstate="print"/>
          <a:srcRect/>
          <a:stretch>
            <a:fillRect/>
          </a:stretch>
        </p:blipFill>
        <p:spPr bwMode="auto">
          <a:xfrm>
            <a:off x="2339975" y="1557338"/>
            <a:ext cx="1400175" cy="828675"/>
          </a:xfrm>
          <a:prstGeom prst="rect">
            <a:avLst/>
          </a:prstGeom>
          <a:noFill/>
          <a:ln w="9525">
            <a:noFill/>
            <a:miter lim="800000"/>
            <a:headEnd/>
            <a:tailEnd/>
          </a:ln>
        </p:spPr>
      </p:pic>
      <p:grpSp>
        <p:nvGrpSpPr>
          <p:cNvPr id="2" name="群組 16"/>
          <p:cNvGrpSpPr>
            <a:grpSpLocks/>
          </p:cNvGrpSpPr>
          <p:nvPr/>
        </p:nvGrpSpPr>
        <p:grpSpPr bwMode="auto">
          <a:xfrm>
            <a:off x="3708400" y="1628775"/>
            <a:ext cx="1501775" cy="1503363"/>
            <a:chOff x="3766010" y="95181"/>
            <a:chExt cx="1502970" cy="1502970"/>
          </a:xfrm>
        </p:grpSpPr>
        <p:sp>
          <p:nvSpPr>
            <p:cNvPr id="18" name="矩形 17"/>
            <p:cNvSpPr/>
            <p:nvPr/>
          </p:nvSpPr>
          <p:spPr>
            <a:xfrm>
              <a:off x="3766010"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3766010"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探索</a:t>
              </a:r>
              <a:r>
                <a:rPr lang="en-US" altLang="zh-TW" sz="4100" dirty="0"/>
                <a:t>&amp;</a:t>
              </a:r>
              <a:r>
                <a:rPr lang="zh-TW" altLang="en-US" sz="4100" b="1" dirty="0">
                  <a:solidFill>
                    <a:srgbClr val="00B050"/>
                  </a:solidFill>
                </a:rPr>
                <a:t>理解</a:t>
              </a:r>
            </a:p>
          </p:txBody>
        </p:sp>
      </p:grpSp>
      <p:pic>
        <p:nvPicPr>
          <p:cNvPr id="38923" name="Picture 3"/>
          <p:cNvPicPr>
            <a:picLocks noChangeAspect="1" noChangeArrowheads="1"/>
          </p:cNvPicPr>
          <p:nvPr/>
        </p:nvPicPr>
        <p:blipFill>
          <a:blip r:embed="rId5" cstate="print"/>
          <a:srcRect/>
          <a:stretch>
            <a:fillRect/>
          </a:stretch>
        </p:blipFill>
        <p:spPr bwMode="auto">
          <a:xfrm>
            <a:off x="825500" y="3214688"/>
            <a:ext cx="828675" cy="1400175"/>
          </a:xfrm>
          <a:prstGeom prst="rect">
            <a:avLst/>
          </a:prstGeom>
          <a:noFill/>
          <a:ln w="9525">
            <a:noFill/>
            <a:miter lim="800000"/>
            <a:headEnd/>
            <a:tailEnd/>
          </a:ln>
        </p:spPr>
      </p:pic>
      <p:pic>
        <p:nvPicPr>
          <p:cNvPr id="38924" name="Picture 3"/>
          <p:cNvPicPr>
            <a:picLocks noChangeAspect="1" noChangeArrowheads="1"/>
          </p:cNvPicPr>
          <p:nvPr/>
        </p:nvPicPr>
        <p:blipFill>
          <a:blip r:embed="rId6" cstate="print"/>
          <a:srcRect/>
          <a:stretch>
            <a:fillRect/>
          </a:stretch>
        </p:blipFill>
        <p:spPr bwMode="auto">
          <a:xfrm>
            <a:off x="2484438" y="4941888"/>
            <a:ext cx="1400175" cy="828675"/>
          </a:xfrm>
          <a:prstGeom prst="rect">
            <a:avLst/>
          </a:prstGeom>
          <a:noFill/>
          <a:ln w="9525">
            <a:noFill/>
            <a:miter lim="800000"/>
            <a:headEnd/>
            <a:tailEnd/>
          </a:ln>
        </p:spPr>
      </p:pic>
      <p:pic>
        <p:nvPicPr>
          <p:cNvPr id="38925" name="Picture 3"/>
          <p:cNvPicPr>
            <a:picLocks noChangeAspect="1" noChangeArrowheads="1"/>
          </p:cNvPicPr>
          <p:nvPr/>
        </p:nvPicPr>
        <p:blipFill>
          <a:blip r:embed="rId4" cstate="print"/>
          <a:srcRect/>
          <a:stretch>
            <a:fillRect/>
          </a:stretch>
        </p:blipFill>
        <p:spPr bwMode="auto">
          <a:xfrm rot="5658705">
            <a:off x="4049713" y="3600450"/>
            <a:ext cx="1400175" cy="828675"/>
          </a:xfrm>
          <a:prstGeom prst="rect">
            <a:avLst/>
          </a:prstGeom>
          <a:noFill/>
          <a:ln w="9525">
            <a:noFill/>
            <a:miter lim="800000"/>
            <a:headEnd/>
            <a:tailEnd/>
          </a:ln>
        </p:spPr>
      </p:pic>
      <p:grpSp>
        <p:nvGrpSpPr>
          <p:cNvPr id="3" name="群組 22"/>
          <p:cNvGrpSpPr>
            <a:grpSpLocks/>
          </p:cNvGrpSpPr>
          <p:nvPr/>
        </p:nvGrpSpPr>
        <p:grpSpPr bwMode="auto">
          <a:xfrm>
            <a:off x="3851275" y="4581525"/>
            <a:ext cx="1503363" cy="1503363"/>
            <a:chOff x="3766010" y="2649998"/>
            <a:chExt cx="1502970" cy="1502970"/>
          </a:xfrm>
        </p:grpSpPr>
        <p:sp>
          <p:nvSpPr>
            <p:cNvPr id="24" name="矩形 23"/>
            <p:cNvSpPr/>
            <p:nvPr/>
          </p:nvSpPr>
          <p:spPr>
            <a:xfrm>
              <a:off x="3766010"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矩形 24"/>
            <p:cNvSpPr/>
            <p:nvPr/>
          </p:nvSpPr>
          <p:spPr>
            <a:xfrm>
              <a:off x="3766010"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描繪</a:t>
              </a:r>
              <a:r>
                <a:rPr lang="en-US" altLang="zh-TW" sz="4100" dirty="0"/>
                <a:t>&amp;</a:t>
              </a:r>
              <a:r>
                <a:rPr lang="zh-TW" altLang="en-US" sz="4100" b="1" dirty="0">
                  <a:solidFill>
                    <a:srgbClr val="00B050"/>
                  </a:solidFill>
                </a:rPr>
                <a:t>建模</a:t>
              </a:r>
            </a:p>
          </p:txBody>
        </p:sp>
      </p:grpSp>
      <p:grpSp>
        <p:nvGrpSpPr>
          <p:cNvPr id="4" name="群組 25"/>
          <p:cNvGrpSpPr>
            <a:grpSpLocks/>
          </p:cNvGrpSpPr>
          <p:nvPr/>
        </p:nvGrpSpPr>
        <p:grpSpPr bwMode="auto">
          <a:xfrm>
            <a:off x="755650" y="4652963"/>
            <a:ext cx="1503363" cy="1503362"/>
            <a:chOff x="1211194" y="2649998"/>
            <a:chExt cx="1502970" cy="1502970"/>
          </a:xfrm>
        </p:grpSpPr>
        <p:sp>
          <p:nvSpPr>
            <p:cNvPr id="27" name="矩形 26"/>
            <p:cNvSpPr/>
            <p:nvPr/>
          </p:nvSpPr>
          <p:spPr>
            <a:xfrm>
              <a:off x="1211194"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矩形 27"/>
            <p:cNvSpPr/>
            <p:nvPr/>
          </p:nvSpPr>
          <p:spPr>
            <a:xfrm>
              <a:off x="1211194"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計劃</a:t>
              </a:r>
              <a:r>
                <a:rPr lang="en-US" altLang="zh-TW" sz="4100" dirty="0"/>
                <a:t>&amp;</a:t>
              </a:r>
              <a:r>
                <a:rPr lang="zh-TW" altLang="en-US" sz="4100" b="1" dirty="0">
                  <a:solidFill>
                    <a:srgbClr val="00B050"/>
                  </a:solidFill>
                </a:rPr>
                <a:t>執行</a:t>
              </a:r>
            </a:p>
          </p:txBody>
        </p:sp>
      </p:grpSp>
      <p:grpSp>
        <p:nvGrpSpPr>
          <p:cNvPr id="5" name="群組 28"/>
          <p:cNvGrpSpPr>
            <a:grpSpLocks/>
          </p:cNvGrpSpPr>
          <p:nvPr/>
        </p:nvGrpSpPr>
        <p:grpSpPr bwMode="auto">
          <a:xfrm>
            <a:off x="827088" y="1628775"/>
            <a:ext cx="1503362" cy="1503363"/>
            <a:chOff x="1211194" y="95181"/>
            <a:chExt cx="1502970" cy="1502970"/>
          </a:xfrm>
        </p:grpSpPr>
        <p:sp>
          <p:nvSpPr>
            <p:cNvPr id="30" name="矩形 29"/>
            <p:cNvSpPr/>
            <p:nvPr/>
          </p:nvSpPr>
          <p:spPr>
            <a:xfrm>
              <a:off x="1211194"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1211194"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監控</a:t>
              </a:r>
              <a:r>
                <a:rPr lang="en-US" altLang="zh-TW" sz="4100" dirty="0"/>
                <a:t>&amp;</a:t>
              </a:r>
              <a:r>
                <a:rPr lang="zh-TW" altLang="en-US" sz="4100" b="1" dirty="0">
                  <a:solidFill>
                    <a:srgbClr val="00B050"/>
                  </a:solidFill>
                </a:rPr>
                <a:t>反思</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sp>
        <p:nvSpPr>
          <p:cNvPr id="38914" name="標題 1"/>
          <p:cNvSpPr>
            <a:spLocks noGrp="1"/>
          </p:cNvSpPr>
          <p:nvPr>
            <p:ph type="title"/>
          </p:nvPr>
        </p:nvSpPr>
        <p:spPr>
          <a:xfrm>
            <a:off x="395288" y="260350"/>
            <a:ext cx="6985000" cy="798513"/>
          </a:xfrm>
        </p:spPr>
        <p:txBody>
          <a:bodyPr/>
          <a:lstStyle/>
          <a:p>
            <a:pPr marL="358775" eaLnBrk="1" hangingPunct="1"/>
            <a:r>
              <a:rPr lang="zh-TW" altLang="en-US" smtClean="0"/>
              <a:t>問題解決歷程</a:t>
            </a:r>
          </a:p>
        </p:txBody>
      </p:sp>
      <p:sp>
        <p:nvSpPr>
          <p:cNvPr id="3891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07DD9B9-E05A-4F4A-8435-AF4EFC762B74}" type="slidenum">
              <a:rPr lang="en-US" altLang="zh-TW" smtClean="0">
                <a:latin typeface="Arial" pitchFamily="34" charset="0"/>
              </a:rPr>
              <a:pPr/>
              <a:t>26</a:t>
            </a:fld>
            <a:endParaRPr lang="en-US" altLang="zh-TW" smtClean="0">
              <a:latin typeface="Arial" pitchFamily="34" charset="0"/>
            </a:endParaRPr>
          </a:p>
        </p:txBody>
      </p:sp>
      <p:sp>
        <p:nvSpPr>
          <p:cNvPr id="11" name="文字方塊 10"/>
          <p:cNvSpPr txBox="1"/>
          <p:nvPr/>
        </p:nvSpPr>
        <p:spPr>
          <a:xfrm>
            <a:off x="5364163" y="2924175"/>
            <a:ext cx="3240087" cy="2678113"/>
          </a:xfrm>
          <a:prstGeom prst="rect">
            <a:avLst/>
          </a:prstGeom>
          <a:noFill/>
        </p:spPr>
        <p:txBody>
          <a:bodyPr>
            <a:spAutoFit/>
          </a:bodyPr>
          <a:lstStyle/>
          <a:p>
            <a:pPr fontAlgn="auto">
              <a:spcBef>
                <a:spcPts val="0"/>
              </a:spcBef>
              <a:spcAft>
                <a:spcPts val="0"/>
              </a:spcAft>
              <a:defRPr/>
            </a:pPr>
            <a:r>
              <a:rPr lang="zh-TW" altLang="en-US" sz="2800" dirty="0">
                <a:solidFill>
                  <a:schemeClr val="accent2">
                    <a:lumMod val="75000"/>
                  </a:schemeClr>
                </a:solidFill>
                <a:latin typeface="微軟正黑體" pitchFamily="34" charset="-120"/>
                <a:ea typeface="微軟正黑體" pitchFamily="34" charset="-120"/>
              </a:rPr>
              <a:t>為目標進行策劃，包括釐清目標、設定子目標、擬定完成目標的策略</a:t>
            </a:r>
            <a:endParaRPr lang="en-US" altLang="zh-TW" sz="2800" dirty="0">
              <a:solidFill>
                <a:schemeClr val="accent2">
                  <a:lumMod val="75000"/>
                </a:schemeClr>
              </a:solidFill>
              <a:latin typeface="微軟正黑體" pitchFamily="34" charset="-120"/>
              <a:ea typeface="微軟正黑體" pitchFamily="34" charset="-120"/>
            </a:endParaRPr>
          </a:p>
          <a:p>
            <a:pPr fontAlgn="auto">
              <a:spcBef>
                <a:spcPts val="0"/>
              </a:spcBef>
              <a:spcAft>
                <a:spcPts val="0"/>
              </a:spcAft>
              <a:defRPr/>
            </a:pPr>
            <a:endParaRPr lang="en-US" altLang="zh-TW" sz="2800" dirty="0">
              <a:solidFill>
                <a:srgbClr val="00B050"/>
              </a:solidFill>
              <a:latin typeface="微軟正黑體" pitchFamily="34" charset="-120"/>
              <a:ea typeface="微軟正黑體" pitchFamily="34" charset="-120"/>
            </a:endParaRPr>
          </a:p>
          <a:p>
            <a:pPr fontAlgn="auto">
              <a:spcBef>
                <a:spcPts val="0"/>
              </a:spcBef>
              <a:spcAft>
                <a:spcPts val="0"/>
              </a:spcAft>
              <a:defRPr/>
            </a:pPr>
            <a:r>
              <a:rPr lang="zh-TW" altLang="en-US" sz="2800" dirty="0">
                <a:solidFill>
                  <a:srgbClr val="00B050"/>
                </a:solidFill>
                <a:latin typeface="微軟正黑體" pitchFamily="34" charset="-120"/>
                <a:ea typeface="微軟正黑體" pitchFamily="34" charset="-120"/>
              </a:rPr>
              <a:t>執行擬定的計劃</a:t>
            </a:r>
          </a:p>
        </p:txBody>
      </p:sp>
      <p:sp>
        <p:nvSpPr>
          <p:cNvPr id="6" name="文字方塊 5"/>
          <p:cNvSpPr txBox="1"/>
          <p:nvPr/>
        </p:nvSpPr>
        <p:spPr bwMode="auto">
          <a:xfrm>
            <a:off x="2124075" y="3068638"/>
            <a:ext cx="1944688" cy="1076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3200" dirty="0">
                <a:latin typeface="微軟正黑體" pitchFamily="34" charset="-120"/>
                <a:ea typeface="微軟正黑體" pitchFamily="34" charset="-120"/>
              </a:rPr>
              <a:t>問題解決</a:t>
            </a:r>
            <a:endParaRPr lang="en-US" altLang="zh-TW" sz="3200" dirty="0">
              <a:latin typeface="微軟正黑體" pitchFamily="34" charset="-120"/>
              <a:ea typeface="微軟正黑體" pitchFamily="34" charset="-120"/>
            </a:endParaRPr>
          </a:p>
          <a:p>
            <a:pPr algn="ctr">
              <a:defRPr/>
            </a:pPr>
            <a:r>
              <a:rPr lang="zh-TW" altLang="en-US" sz="3200" dirty="0">
                <a:latin typeface="微軟正黑體" pitchFamily="34" charset="-120"/>
                <a:ea typeface="微軟正黑體" pitchFamily="34" charset="-120"/>
              </a:rPr>
              <a:t>歷程</a:t>
            </a:r>
          </a:p>
        </p:txBody>
      </p:sp>
      <p:pic>
        <p:nvPicPr>
          <p:cNvPr id="38921" name="Picture 3"/>
          <p:cNvPicPr>
            <a:picLocks noChangeAspect="1" noChangeArrowheads="1"/>
          </p:cNvPicPr>
          <p:nvPr/>
        </p:nvPicPr>
        <p:blipFill>
          <a:blip r:embed="rId4" cstate="print"/>
          <a:srcRect/>
          <a:stretch>
            <a:fillRect/>
          </a:stretch>
        </p:blipFill>
        <p:spPr bwMode="auto">
          <a:xfrm>
            <a:off x="2339975" y="1557338"/>
            <a:ext cx="1400175" cy="828675"/>
          </a:xfrm>
          <a:prstGeom prst="rect">
            <a:avLst/>
          </a:prstGeom>
          <a:noFill/>
          <a:ln w="9525">
            <a:noFill/>
            <a:miter lim="800000"/>
            <a:headEnd/>
            <a:tailEnd/>
          </a:ln>
        </p:spPr>
      </p:pic>
      <p:grpSp>
        <p:nvGrpSpPr>
          <p:cNvPr id="2" name="群組 16"/>
          <p:cNvGrpSpPr>
            <a:grpSpLocks/>
          </p:cNvGrpSpPr>
          <p:nvPr/>
        </p:nvGrpSpPr>
        <p:grpSpPr bwMode="auto">
          <a:xfrm>
            <a:off x="3708400" y="1628775"/>
            <a:ext cx="1501775" cy="1503363"/>
            <a:chOff x="3766010" y="95181"/>
            <a:chExt cx="1502970" cy="1502970"/>
          </a:xfrm>
        </p:grpSpPr>
        <p:sp>
          <p:nvSpPr>
            <p:cNvPr id="18" name="矩形 17"/>
            <p:cNvSpPr/>
            <p:nvPr/>
          </p:nvSpPr>
          <p:spPr>
            <a:xfrm>
              <a:off x="3766010"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3766010"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探索</a:t>
              </a:r>
              <a:r>
                <a:rPr lang="en-US" altLang="zh-TW" sz="4100" dirty="0"/>
                <a:t>&amp;</a:t>
              </a:r>
              <a:r>
                <a:rPr lang="zh-TW" altLang="en-US" sz="4100" b="1" dirty="0">
                  <a:solidFill>
                    <a:srgbClr val="00B050"/>
                  </a:solidFill>
                </a:rPr>
                <a:t>理解</a:t>
              </a:r>
            </a:p>
          </p:txBody>
        </p:sp>
      </p:grpSp>
      <p:pic>
        <p:nvPicPr>
          <p:cNvPr id="38923" name="Picture 3"/>
          <p:cNvPicPr>
            <a:picLocks noChangeAspect="1" noChangeArrowheads="1"/>
          </p:cNvPicPr>
          <p:nvPr/>
        </p:nvPicPr>
        <p:blipFill>
          <a:blip r:embed="rId5" cstate="print"/>
          <a:srcRect/>
          <a:stretch>
            <a:fillRect/>
          </a:stretch>
        </p:blipFill>
        <p:spPr bwMode="auto">
          <a:xfrm>
            <a:off x="825500" y="3214688"/>
            <a:ext cx="828675" cy="1400175"/>
          </a:xfrm>
          <a:prstGeom prst="rect">
            <a:avLst/>
          </a:prstGeom>
          <a:noFill/>
          <a:ln w="9525">
            <a:noFill/>
            <a:miter lim="800000"/>
            <a:headEnd/>
            <a:tailEnd/>
          </a:ln>
        </p:spPr>
      </p:pic>
      <p:pic>
        <p:nvPicPr>
          <p:cNvPr id="38924" name="Picture 3"/>
          <p:cNvPicPr>
            <a:picLocks noChangeAspect="1" noChangeArrowheads="1"/>
          </p:cNvPicPr>
          <p:nvPr/>
        </p:nvPicPr>
        <p:blipFill>
          <a:blip r:embed="rId6" cstate="print"/>
          <a:srcRect/>
          <a:stretch>
            <a:fillRect/>
          </a:stretch>
        </p:blipFill>
        <p:spPr bwMode="auto">
          <a:xfrm>
            <a:off x="2484438" y="4941888"/>
            <a:ext cx="1400175" cy="828675"/>
          </a:xfrm>
          <a:prstGeom prst="rect">
            <a:avLst/>
          </a:prstGeom>
          <a:noFill/>
          <a:ln w="9525">
            <a:noFill/>
            <a:miter lim="800000"/>
            <a:headEnd/>
            <a:tailEnd/>
          </a:ln>
        </p:spPr>
      </p:pic>
      <p:pic>
        <p:nvPicPr>
          <p:cNvPr id="38925" name="Picture 3"/>
          <p:cNvPicPr>
            <a:picLocks noChangeAspect="1" noChangeArrowheads="1"/>
          </p:cNvPicPr>
          <p:nvPr/>
        </p:nvPicPr>
        <p:blipFill>
          <a:blip r:embed="rId4" cstate="print"/>
          <a:srcRect/>
          <a:stretch>
            <a:fillRect/>
          </a:stretch>
        </p:blipFill>
        <p:spPr bwMode="auto">
          <a:xfrm rot="5658705">
            <a:off x="4049713" y="3600450"/>
            <a:ext cx="1400175" cy="828675"/>
          </a:xfrm>
          <a:prstGeom prst="rect">
            <a:avLst/>
          </a:prstGeom>
          <a:noFill/>
          <a:ln w="9525">
            <a:noFill/>
            <a:miter lim="800000"/>
            <a:headEnd/>
            <a:tailEnd/>
          </a:ln>
        </p:spPr>
      </p:pic>
      <p:grpSp>
        <p:nvGrpSpPr>
          <p:cNvPr id="3" name="群組 22"/>
          <p:cNvGrpSpPr>
            <a:grpSpLocks/>
          </p:cNvGrpSpPr>
          <p:nvPr/>
        </p:nvGrpSpPr>
        <p:grpSpPr bwMode="auto">
          <a:xfrm>
            <a:off x="3851275" y="4581525"/>
            <a:ext cx="1503363" cy="1503363"/>
            <a:chOff x="3766010" y="2649998"/>
            <a:chExt cx="1502970" cy="1502970"/>
          </a:xfrm>
        </p:grpSpPr>
        <p:sp>
          <p:nvSpPr>
            <p:cNvPr id="24" name="矩形 23"/>
            <p:cNvSpPr/>
            <p:nvPr/>
          </p:nvSpPr>
          <p:spPr>
            <a:xfrm>
              <a:off x="3766010"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矩形 24"/>
            <p:cNvSpPr/>
            <p:nvPr/>
          </p:nvSpPr>
          <p:spPr>
            <a:xfrm>
              <a:off x="3766010"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描繪</a:t>
              </a:r>
              <a:r>
                <a:rPr lang="en-US" altLang="zh-TW" sz="4100" dirty="0"/>
                <a:t>&amp;</a:t>
              </a:r>
              <a:r>
                <a:rPr lang="zh-TW" altLang="en-US" sz="4100" b="1" dirty="0">
                  <a:solidFill>
                    <a:srgbClr val="00B050"/>
                  </a:solidFill>
                </a:rPr>
                <a:t>建模</a:t>
              </a:r>
            </a:p>
          </p:txBody>
        </p:sp>
      </p:grpSp>
      <p:grpSp>
        <p:nvGrpSpPr>
          <p:cNvPr id="4" name="群組 25"/>
          <p:cNvGrpSpPr>
            <a:grpSpLocks/>
          </p:cNvGrpSpPr>
          <p:nvPr/>
        </p:nvGrpSpPr>
        <p:grpSpPr bwMode="auto">
          <a:xfrm>
            <a:off x="755650" y="4652963"/>
            <a:ext cx="1503363" cy="1503362"/>
            <a:chOff x="1211194" y="2649998"/>
            <a:chExt cx="1502970" cy="1502970"/>
          </a:xfrm>
        </p:grpSpPr>
        <p:sp>
          <p:nvSpPr>
            <p:cNvPr id="27" name="矩形 26"/>
            <p:cNvSpPr/>
            <p:nvPr/>
          </p:nvSpPr>
          <p:spPr>
            <a:xfrm>
              <a:off x="1211194"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矩形 27"/>
            <p:cNvSpPr/>
            <p:nvPr/>
          </p:nvSpPr>
          <p:spPr>
            <a:xfrm>
              <a:off x="1211194"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計劃</a:t>
              </a:r>
              <a:r>
                <a:rPr lang="en-US" altLang="zh-TW" sz="4100" dirty="0"/>
                <a:t>&amp;</a:t>
              </a:r>
              <a:r>
                <a:rPr lang="zh-TW" altLang="en-US" sz="4100" b="1" dirty="0">
                  <a:solidFill>
                    <a:srgbClr val="00B050"/>
                  </a:solidFill>
                </a:rPr>
                <a:t>執行</a:t>
              </a:r>
            </a:p>
          </p:txBody>
        </p:sp>
      </p:grpSp>
      <p:grpSp>
        <p:nvGrpSpPr>
          <p:cNvPr id="5" name="群組 28"/>
          <p:cNvGrpSpPr>
            <a:grpSpLocks/>
          </p:cNvGrpSpPr>
          <p:nvPr/>
        </p:nvGrpSpPr>
        <p:grpSpPr bwMode="auto">
          <a:xfrm>
            <a:off x="827088" y="1628775"/>
            <a:ext cx="1503362" cy="1503363"/>
            <a:chOff x="1211194" y="95181"/>
            <a:chExt cx="1502970" cy="1502970"/>
          </a:xfrm>
        </p:grpSpPr>
        <p:sp>
          <p:nvSpPr>
            <p:cNvPr id="30" name="矩形 29"/>
            <p:cNvSpPr/>
            <p:nvPr/>
          </p:nvSpPr>
          <p:spPr>
            <a:xfrm>
              <a:off x="1211194"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1211194"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監控</a:t>
              </a:r>
              <a:r>
                <a:rPr lang="en-US" altLang="zh-TW" sz="4100" dirty="0"/>
                <a:t>&amp;</a:t>
              </a:r>
              <a:r>
                <a:rPr lang="zh-TW" altLang="en-US" sz="4100" b="1" dirty="0">
                  <a:solidFill>
                    <a:srgbClr val="00B050"/>
                  </a:solidFill>
                </a:rPr>
                <a:t>反思</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8" presetClass="emph" presetSubtype="0" fill="hold" nodeType="withEffect">
                                  <p:stCondLst>
                                    <p:cond delay="0"/>
                                  </p:stCondLst>
                                  <p:childTnLst>
                                    <p:animRot by="21600000">
                                      <p:cBhvr>
                                        <p:cTn id="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lum/>
          </a:blip>
          <a:srcRect/>
          <a:stretch>
            <a:fillRect l="-3000" r="-3000"/>
          </a:stretch>
        </a:blipFill>
        <a:effectLst/>
      </p:bgPr>
    </p:bg>
    <p:spTree>
      <p:nvGrpSpPr>
        <p:cNvPr id="1" name=""/>
        <p:cNvGrpSpPr/>
        <p:nvPr/>
      </p:nvGrpSpPr>
      <p:grpSpPr>
        <a:xfrm>
          <a:off x="0" y="0"/>
          <a:ext cx="0" cy="0"/>
          <a:chOff x="0" y="0"/>
          <a:chExt cx="0" cy="0"/>
        </a:xfrm>
      </p:grpSpPr>
      <p:sp>
        <p:nvSpPr>
          <p:cNvPr id="38914" name="標題 1"/>
          <p:cNvSpPr>
            <a:spLocks noGrp="1"/>
          </p:cNvSpPr>
          <p:nvPr>
            <p:ph type="title"/>
          </p:nvPr>
        </p:nvSpPr>
        <p:spPr>
          <a:xfrm>
            <a:off x="395288" y="260350"/>
            <a:ext cx="6985000" cy="798513"/>
          </a:xfrm>
        </p:spPr>
        <p:txBody>
          <a:bodyPr/>
          <a:lstStyle/>
          <a:p>
            <a:pPr marL="358775" eaLnBrk="1" hangingPunct="1"/>
            <a:r>
              <a:rPr lang="zh-TW" altLang="en-US" smtClean="0"/>
              <a:t>問題解決歷程</a:t>
            </a:r>
          </a:p>
        </p:txBody>
      </p:sp>
      <p:sp>
        <p:nvSpPr>
          <p:cNvPr id="3891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07DD9B9-E05A-4F4A-8435-AF4EFC762B74}" type="slidenum">
              <a:rPr lang="en-US" altLang="zh-TW" smtClean="0">
                <a:latin typeface="Arial" pitchFamily="34" charset="0"/>
              </a:rPr>
              <a:pPr/>
              <a:t>27</a:t>
            </a:fld>
            <a:endParaRPr lang="en-US" altLang="zh-TW" smtClean="0">
              <a:latin typeface="Arial" pitchFamily="34" charset="0"/>
            </a:endParaRPr>
          </a:p>
        </p:txBody>
      </p:sp>
      <p:sp>
        <p:nvSpPr>
          <p:cNvPr id="12" name="文字方塊 11"/>
          <p:cNvSpPr txBox="1">
            <a:spLocks noChangeArrowheads="1"/>
          </p:cNvSpPr>
          <p:nvPr/>
        </p:nvSpPr>
        <p:spPr bwMode="auto">
          <a:xfrm>
            <a:off x="5643570" y="2571744"/>
            <a:ext cx="3240088" cy="3508375"/>
          </a:xfrm>
          <a:prstGeom prst="rect">
            <a:avLst/>
          </a:prstGeom>
          <a:noFill/>
          <a:ln w="9525">
            <a:noFill/>
            <a:miter lim="800000"/>
            <a:headEnd/>
            <a:tailEnd/>
          </a:ln>
        </p:spPr>
        <p:txBody>
          <a:bodyPr>
            <a:spAutoFit/>
          </a:bodyPr>
          <a:lstStyle/>
          <a:p>
            <a:r>
              <a:rPr lang="zh-TW" altLang="en-US" sz="2800" dirty="0">
                <a:solidFill>
                  <a:srgbClr val="638CAE"/>
                </a:solidFill>
                <a:latin typeface="微軟正黑體" pitchFamily="34" charset="-120"/>
                <a:ea typeface="微軟正黑體" pitchFamily="34" charset="-120"/>
              </a:rPr>
              <a:t>監控目標完成前的每個程序、以及程序檢測與除錯</a:t>
            </a:r>
            <a:endParaRPr lang="en-US" altLang="zh-TW" sz="2800" dirty="0">
              <a:solidFill>
                <a:srgbClr val="638CAE"/>
              </a:solidFill>
              <a:latin typeface="微軟正黑體" pitchFamily="34" charset="-120"/>
              <a:ea typeface="微軟正黑體" pitchFamily="34" charset="-120"/>
            </a:endParaRPr>
          </a:p>
          <a:p>
            <a:endParaRPr lang="en-US" altLang="zh-TW" sz="2800" dirty="0">
              <a:latin typeface="微軟正黑體" pitchFamily="34" charset="-120"/>
              <a:ea typeface="微軟正黑體" pitchFamily="34" charset="-120"/>
            </a:endParaRPr>
          </a:p>
          <a:p>
            <a:r>
              <a:rPr lang="zh-TW" altLang="en-US" sz="2800" dirty="0">
                <a:solidFill>
                  <a:srgbClr val="00B050"/>
                </a:solidFill>
                <a:latin typeface="微軟正黑體" pitchFamily="34" charset="-120"/>
                <a:ea typeface="微軟正黑體" pitchFamily="34" charset="-120"/>
              </a:rPr>
              <a:t>反思不同觀點所得的結果、檢查假設是否符合、評估其他可行的方法</a:t>
            </a:r>
          </a:p>
        </p:txBody>
      </p:sp>
      <p:sp>
        <p:nvSpPr>
          <p:cNvPr id="6" name="文字方塊 5"/>
          <p:cNvSpPr txBox="1"/>
          <p:nvPr/>
        </p:nvSpPr>
        <p:spPr bwMode="auto">
          <a:xfrm>
            <a:off x="2124075" y="3068638"/>
            <a:ext cx="1944688" cy="1076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3200" dirty="0">
                <a:latin typeface="微軟正黑體" pitchFamily="34" charset="-120"/>
                <a:ea typeface="微軟正黑體" pitchFamily="34" charset="-120"/>
              </a:rPr>
              <a:t>問題解決</a:t>
            </a:r>
            <a:endParaRPr lang="en-US" altLang="zh-TW" sz="3200" dirty="0">
              <a:latin typeface="微軟正黑體" pitchFamily="34" charset="-120"/>
              <a:ea typeface="微軟正黑體" pitchFamily="34" charset="-120"/>
            </a:endParaRPr>
          </a:p>
          <a:p>
            <a:pPr algn="ctr">
              <a:defRPr/>
            </a:pPr>
            <a:r>
              <a:rPr lang="zh-TW" altLang="en-US" sz="3200" dirty="0">
                <a:latin typeface="微軟正黑體" pitchFamily="34" charset="-120"/>
                <a:ea typeface="微軟正黑體" pitchFamily="34" charset="-120"/>
              </a:rPr>
              <a:t>歷程</a:t>
            </a:r>
          </a:p>
        </p:txBody>
      </p:sp>
      <p:pic>
        <p:nvPicPr>
          <p:cNvPr id="38921" name="Picture 3"/>
          <p:cNvPicPr>
            <a:picLocks noChangeAspect="1" noChangeArrowheads="1"/>
          </p:cNvPicPr>
          <p:nvPr/>
        </p:nvPicPr>
        <p:blipFill>
          <a:blip r:embed="rId4" cstate="print"/>
          <a:srcRect/>
          <a:stretch>
            <a:fillRect/>
          </a:stretch>
        </p:blipFill>
        <p:spPr bwMode="auto">
          <a:xfrm>
            <a:off x="2339975" y="1557338"/>
            <a:ext cx="1400175" cy="828675"/>
          </a:xfrm>
          <a:prstGeom prst="rect">
            <a:avLst/>
          </a:prstGeom>
          <a:noFill/>
          <a:ln w="9525">
            <a:noFill/>
            <a:miter lim="800000"/>
            <a:headEnd/>
            <a:tailEnd/>
          </a:ln>
        </p:spPr>
      </p:pic>
      <p:grpSp>
        <p:nvGrpSpPr>
          <p:cNvPr id="2" name="群組 16"/>
          <p:cNvGrpSpPr>
            <a:grpSpLocks/>
          </p:cNvGrpSpPr>
          <p:nvPr/>
        </p:nvGrpSpPr>
        <p:grpSpPr bwMode="auto">
          <a:xfrm>
            <a:off x="3708400" y="1628775"/>
            <a:ext cx="1501775" cy="1503363"/>
            <a:chOff x="3766010" y="95181"/>
            <a:chExt cx="1502970" cy="1502970"/>
          </a:xfrm>
        </p:grpSpPr>
        <p:sp>
          <p:nvSpPr>
            <p:cNvPr id="18" name="矩形 17"/>
            <p:cNvSpPr/>
            <p:nvPr/>
          </p:nvSpPr>
          <p:spPr>
            <a:xfrm>
              <a:off x="3766010"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3766010"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探索</a:t>
              </a:r>
              <a:r>
                <a:rPr lang="en-US" altLang="zh-TW" sz="4100" dirty="0"/>
                <a:t>&amp;</a:t>
              </a:r>
              <a:r>
                <a:rPr lang="zh-TW" altLang="en-US" sz="4100" b="1" dirty="0">
                  <a:solidFill>
                    <a:srgbClr val="00B050"/>
                  </a:solidFill>
                </a:rPr>
                <a:t>理解</a:t>
              </a:r>
            </a:p>
          </p:txBody>
        </p:sp>
      </p:grpSp>
      <p:pic>
        <p:nvPicPr>
          <p:cNvPr id="38923" name="Picture 3"/>
          <p:cNvPicPr>
            <a:picLocks noChangeAspect="1" noChangeArrowheads="1"/>
          </p:cNvPicPr>
          <p:nvPr/>
        </p:nvPicPr>
        <p:blipFill>
          <a:blip r:embed="rId5" cstate="print"/>
          <a:srcRect/>
          <a:stretch>
            <a:fillRect/>
          </a:stretch>
        </p:blipFill>
        <p:spPr bwMode="auto">
          <a:xfrm>
            <a:off x="825500" y="3214688"/>
            <a:ext cx="828675" cy="1400175"/>
          </a:xfrm>
          <a:prstGeom prst="rect">
            <a:avLst/>
          </a:prstGeom>
          <a:noFill/>
          <a:ln w="9525">
            <a:noFill/>
            <a:miter lim="800000"/>
            <a:headEnd/>
            <a:tailEnd/>
          </a:ln>
        </p:spPr>
      </p:pic>
      <p:pic>
        <p:nvPicPr>
          <p:cNvPr id="38924" name="Picture 3"/>
          <p:cNvPicPr>
            <a:picLocks noChangeAspect="1" noChangeArrowheads="1"/>
          </p:cNvPicPr>
          <p:nvPr/>
        </p:nvPicPr>
        <p:blipFill>
          <a:blip r:embed="rId6" cstate="print"/>
          <a:srcRect/>
          <a:stretch>
            <a:fillRect/>
          </a:stretch>
        </p:blipFill>
        <p:spPr bwMode="auto">
          <a:xfrm>
            <a:off x="2484438" y="4941888"/>
            <a:ext cx="1400175" cy="828675"/>
          </a:xfrm>
          <a:prstGeom prst="rect">
            <a:avLst/>
          </a:prstGeom>
          <a:noFill/>
          <a:ln w="9525">
            <a:noFill/>
            <a:miter lim="800000"/>
            <a:headEnd/>
            <a:tailEnd/>
          </a:ln>
        </p:spPr>
      </p:pic>
      <p:pic>
        <p:nvPicPr>
          <p:cNvPr id="38925" name="Picture 3"/>
          <p:cNvPicPr>
            <a:picLocks noChangeAspect="1" noChangeArrowheads="1"/>
          </p:cNvPicPr>
          <p:nvPr/>
        </p:nvPicPr>
        <p:blipFill>
          <a:blip r:embed="rId4" cstate="print"/>
          <a:srcRect/>
          <a:stretch>
            <a:fillRect/>
          </a:stretch>
        </p:blipFill>
        <p:spPr bwMode="auto">
          <a:xfrm rot="5658705">
            <a:off x="4049713" y="3600450"/>
            <a:ext cx="1400175" cy="828675"/>
          </a:xfrm>
          <a:prstGeom prst="rect">
            <a:avLst/>
          </a:prstGeom>
          <a:noFill/>
          <a:ln w="9525">
            <a:noFill/>
            <a:miter lim="800000"/>
            <a:headEnd/>
            <a:tailEnd/>
          </a:ln>
        </p:spPr>
      </p:pic>
      <p:grpSp>
        <p:nvGrpSpPr>
          <p:cNvPr id="3" name="群組 22"/>
          <p:cNvGrpSpPr>
            <a:grpSpLocks/>
          </p:cNvGrpSpPr>
          <p:nvPr/>
        </p:nvGrpSpPr>
        <p:grpSpPr bwMode="auto">
          <a:xfrm>
            <a:off x="3851275" y="4581525"/>
            <a:ext cx="1503363" cy="1503363"/>
            <a:chOff x="3766010" y="2649998"/>
            <a:chExt cx="1502970" cy="1502970"/>
          </a:xfrm>
        </p:grpSpPr>
        <p:sp>
          <p:nvSpPr>
            <p:cNvPr id="24" name="矩形 23"/>
            <p:cNvSpPr/>
            <p:nvPr/>
          </p:nvSpPr>
          <p:spPr>
            <a:xfrm>
              <a:off x="3766010"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矩形 24"/>
            <p:cNvSpPr/>
            <p:nvPr/>
          </p:nvSpPr>
          <p:spPr>
            <a:xfrm>
              <a:off x="3766010"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描繪</a:t>
              </a:r>
              <a:r>
                <a:rPr lang="en-US" altLang="zh-TW" sz="4100" dirty="0"/>
                <a:t>&amp;</a:t>
              </a:r>
              <a:r>
                <a:rPr lang="zh-TW" altLang="en-US" sz="4100" b="1" dirty="0">
                  <a:solidFill>
                    <a:srgbClr val="00B050"/>
                  </a:solidFill>
                </a:rPr>
                <a:t>建模</a:t>
              </a:r>
            </a:p>
          </p:txBody>
        </p:sp>
      </p:grpSp>
      <p:grpSp>
        <p:nvGrpSpPr>
          <p:cNvPr id="4" name="群組 25"/>
          <p:cNvGrpSpPr>
            <a:grpSpLocks/>
          </p:cNvGrpSpPr>
          <p:nvPr/>
        </p:nvGrpSpPr>
        <p:grpSpPr bwMode="auto">
          <a:xfrm>
            <a:off x="755650" y="4652963"/>
            <a:ext cx="1503363" cy="1503362"/>
            <a:chOff x="1211194" y="2649998"/>
            <a:chExt cx="1502970" cy="1502970"/>
          </a:xfrm>
        </p:grpSpPr>
        <p:sp>
          <p:nvSpPr>
            <p:cNvPr id="27" name="矩形 26"/>
            <p:cNvSpPr/>
            <p:nvPr/>
          </p:nvSpPr>
          <p:spPr>
            <a:xfrm>
              <a:off x="1211194" y="2649998"/>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矩形 27"/>
            <p:cNvSpPr/>
            <p:nvPr/>
          </p:nvSpPr>
          <p:spPr>
            <a:xfrm>
              <a:off x="1211194" y="2649998"/>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計劃</a:t>
              </a:r>
              <a:r>
                <a:rPr lang="en-US" altLang="zh-TW" sz="4100" dirty="0"/>
                <a:t>&amp;</a:t>
              </a:r>
              <a:r>
                <a:rPr lang="zh-TW" altLang="en-US" sz="4100" b="1" dirty="0">
                  <a:solidFill>
                    <a:srgbClr val="00B050"/>
                  </a:solidFill>
                </a:rPr>
                <a:t>執行</a:t>
              </a:r>
            </a:p>
          </p:txBody>
        </p:sp>
      </p:grpSp>
      <p:grpSp>
        <p:nvGrpSpPr>
          <p:cNvPr id="5" name="群組 28"/>
          <p:cNvGrpSpPr>
            <a:grpSpLocks/>
          </p:cNvGrpSpPr>
          <p:nvPr/>
        </p:nvGrpSpPr>
        <p:grpSpPr bwMode="auto">
          <a:xfrm>
            <a:off x="827088" y="1628775"/>
            <a:ext cx="1503362" cy="1503363"/>
            <a:chOff x="1211194" y="95181"/>
            <a:chExt cx="1502970" cy="1502970"/>
          </a:xfrm>
        </p:grpSpPr>
        <p:sp>
          <p:nvSpPr>
            <p:cNvPr id="30" name="矩形 29"/>
            <p:cNvSpPr/>
            <p:nvPr/>
          </p:nvSpPr>
          <p:spPr>
            <a:xfrm>
              <a:off x="1211194" y="95181"/>
              <a:ext cx="1502970" cy="15029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1211194" y="95181"/>
              <a:ext cx="1502970" cy="15029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2070" tIns="52070" rIns="52070" bIns="52070" spcCol="1270" anchor="ctr"/>
            <a:lstStyle/>
            <a:p>
              <a:pPr algn="ctr" defTabSz="1822450">
                <a:lnSpc>
                  <a:spcPct val="90000"/>
                </a:lnSpc>
                <a:spcAft>
                  <a:spcPct val="35000"/>
                </a:spcAft>
                <a:defRPr/>
              </a:pPr>
              <a:r>
                <a:rPr lang="zh-TW" altLang="en-US" sz="4100" b="1" dirty="0">
                  <a:solidFill>
                    <a:schemeClr val="accent2">
                      <a:lumMod val="75000"/>
                    </a:schemeClr>
                  </a:solidFill>
                </a:rPr>
                <a:t>監控</a:t>
              </a:r>
              <a:r>
                <a:rPr lang="en-US" altLang="zh-TW" sz="4100" dirty="0"/>
                <a:t>&amp;</a:t>
              </a:r>
              <a:r>
                <a:rPr lang="zh-TW" altLang="en-US" sz="4100" b="1" dirty="0">
                  <a:solidFill>
                    <a:srgbClr val="00B050"/>
                  </a:solidFill>
                </a:rPr>
                <a:t>反思</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a:xfrm>
            <a:off x="468313" y="188913"/>
            <a:ext cx="6911975" cy="990600"/>
          </a:xfrm>
        </p:spPr>
        <p:txBody>
          <a:bodyPr/>
          <a:lstStyle/>
          <a:p>
            <a:r>
              <a:rPr lang="en-US" altLang="zh-TW" sz="3400" smtClean="0"/>
              <a:t>Released Item</a:t>
            </a:r>
            <a:r>
              <a:rPr lang="zh-TW" altLang="en-US" sz="3400" smtClean="0"/>
              <a:t> ─ </a:t>
            </a:r>
            <a:r>
              <a:rPr lang="en-US" altLang="zh-TW" sz="3400" smtClean="0"/>
              <a:t>CP043</a:t>
            </a:r>
            <a:r>
              <a:rPr lang="zh-TW" altLang="en-US" sz="3400" smtClean="0"/>
              <a:t> </a:t>
            </a:r>
            <a:r>
              <a:rPr lang="en-US" altLang="zh-TW" sz="3400" smtClean="0"/>
              <a:t>MP3</a:t>
            </a:r>
            <a:r>
              <a:rPr lang="zh-TW" altLang="en-US" sz="3400" smtClean="0"/>
              <a:t>播放器</a:t>
            </a:r>
          </a:p>
        </p:txBody>
      </p:sp>
      <p:sp>
        <p:nvSpPr>
          <p:cNvPr id="39939"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7FDF64F5-6DE4-449A-B736-030D3250213A}" type="slidenum">
              <a:rPr lang="en-US" altLang="zh-TW" smtClean="0">
                <a:latin typeface="Arial" pitchFamily="34" charset="0"/>
              </a:rPr>
              <a:pPr/>
              <a:t>28</a:t>
            </a:fld>
            <a:endParaRPr lang="en-US" altLang="zh-TW" smtClean="0">
              <a:latin typeface="Arial" pitchFamily="34" charset="0"/>
            </a:endParaRPr>
          </a:p>
        </p:txBody>
      </p:sp>
      <p:pic>
        <p:nvPicPr>
          <p:cNvPr id="39940" name="Picture 3"/>
          <p:cNvPicPr>
            <a:picLocks noChangeAspect="1" noChangeArrowheads="1"/>
          </p:cNvPicPr>
          <p:nvPr/>
        </p:nvPicPr>
        <p:blipFill>
          <a:blip r:embed="rId3" cstate="print"/>
          <a:srcRect/>
          <a:stretch>
            <a:fillRect/>
          </a:stretch>
        </p:blipFill>
        <p:spPr bwMode="auto">
          <a:xfrm>
            <a:off x="468313" y="1412875"/>
            <a:ext cx="8226425" cy="4686300"/>
          </a:xfrm>
          <a:prstGeom prst="rect">
            <a:avLst/>
          </a:prstGeom>
          <a:noFill/>
          <a:ln w="9525">
            <a:noFill/>
            <a:miter lim="800000"/>
            <a:headEnd/>
            <a:tailEnd/>
          </a:ln>
        </p:spPr>
      </p:pic>
      <p:sp>
        <p:nvSpPr>
          <p:cNvPr id="5" name="矩形圖說文字 4"/>
          <p:cNvSpPr/>
          <p:nvPr/>
        </p:nvSpPr>
        <p:spPr>
          <a:xfrm>
            <a:off x="6372200" y="1340768"/>
            <a:ext cx="2592288" cy="1080120"/>
          </a:xfrm>
          <a:prstGeom prst="wedgeRectCallout">
            <a:avLst>
              <a:gd name="adj1" fmla="val -87034"/>
              <a:gd name="adj2" fmla="val -70413"/>
            </a:avLst>
          </a:prstGeom>
          <a:gradFill>
            <a:gsLst>
              <a:gs pos="0">
                <a:srgbClr val="FFEFD1"/>
              </a:gs>
              <a:gs pos="64999">
                <a:srgbClr val="F0EBD5"/>
              </a:gs>
              <a:gs pos="100000">
                <a:srgbClr val="D1C39F"/>
              </a:gs>
            </a:gsLst>
            <a:lin ang="950000" scaled="0"/>
          </a:gradFill>
          <a:ln/>
        </p:spPr>
        <p:style>
          <a:lnRef idx="1">
            <a:schemeClr val="accent6"/>
          </a:lnRef>
          <a:fillRef idx="3">
            <a:schemeClr val="accent6"/>
          </a:fillRef>
          <a:effectRef idx="2">
            <a:schemeClr val="accent6"/>
          </a:effectRef>
          <a:fontRef idx="minor">
            <a:schemeClr val="lt1"/>
          </a:fontRef>
        </p:style>
        <p:txBody>
          <a:bodyPr anchor="ctr"/>
          <a:lstStyle/>
          <a:p>
            <a:pPr>
              <a:lnSpc>
                <a:spcPct val="150000"/>
              </a:lnSpc>
              <a:defRPr/>
            </a:pPr>
            <a:r>
              <a:rPr lang="zh-TW" altLang="en-US" b="1" dirty="0">
                <a:solidFill>
                  <a:srgbClr val="0000FF"/>
                </a:solidFill>
                <a:latin typeface="微軟正黑體" pitchFamily="34" charset="-120"/>
                <a:ea typeface="微軟正黑體" pitchFamily="34" charset="-120"/>
              </a:rPr>
              <a:t>問題情境</a:t>
            </a:r>
            <a:r>
              <a:rPr lang="zh-TW" altLang="en-US" b="1" dirty="0">
                <a:solidFill>
                  <a:schemeClr val="tx1"/>
                </a:solidFill>
                <a:latin typeface="微軟正黑體" pitchFamily="34" charset="-120"/>
                <a:ea typeface="微軟正黑體" pitchFamily="34" charset="-120"/>
              </a:rPr>
              <a:t>：個人、科技</a:t>
            </a:r>
            <a:endParaRPr lang="en-US" altLang="zh-TW" b="1" dirty="0">
              <a:solidFill>
                <a:schemeClr val="tx1"/>
              </a:solidFill>
              <a:latin typeface="微軟正黑體" pitchFamily="34" charset="-120"/>
              <a:ea typeface="微軟正黑體" pitchFamily="34" charset="-120"/>
            </a:endParaRPr>
          </a:p>
          <a:p>
            <a:pPr>
              <a:lnSpc>
                <a:spcPct val="150000"/>
              </a:lnSpc>
              <a:defRPr/>
            </a:pPr>
            <a:r>
              <a:rPr lang="zh-TW" altLang="en-US" b="1" dirty="0">
                <a:solidFill>
                  <a:srgbClr val="0000FF"/>
                </a:solidFill>
                <a:latin typeface="微軟正黑體" pitchFamily="34" charset="-120"/>
                <a:ea typeface="微軟正黑體" pitchFamily="34" charset="-120"/>
              </a:rPr>
              <a:t>問題本質</a:t>
            </a:r>
            <a:r>
              <a:rPr lang="zh-TW" altLang="en-US" b="1" dirty="0">
                <a:solidFill>
                  <a:schemeClr val="tx1">
                    <a:lumMod val="85000"/>
                    <a:lumOff val="15000"/>
                  </a:schemeClr>
                </a:solidFill>
                <a:latin typeface="微軟正黑體" pitchFamily="34" charset="-120"/>
                <a:ea typeface="微軟正黑體" pitchFamily="34" charset="-120"/>
              </a:rPr>
              <a:t>：動態</a:t>
            </a:r>
            <a:r>
              <a:rPr lang="en-US" altLang="zh-TW" b="1" dirty="0">
                <a:solidFill>
                  <a:schemeClr val="tx1">
                    <a:lumMod val="85000"/>
                    <a:lumOff val="15000"/>
                  </a:schemeClr>
                </a:solidFill>
                <a:latin typeface="微軟正黑體" pitchFamily="34" charset="-120"/>
                <a:ea typeface="微軟正黑體" pitchFamily="34" charset="-120"/>
              </a:rPr>
              <a:t>(</a:t>
            </a:r>
            <a:r>
              <a:rPr lang="zh-TW" altLang="en-US" b="1" dirty="0">
                <a:solidFill>
                  <a:schemeClr val="tx1">
                    <a:lumMod val="85000"/>
                    <a:lumOff val="15000"/>
                  </a:schemeClr>
                </a:solidFill>
                <a:latin typeface="微軟正黑體" pitchFamily="34" charset="-120"/>
                <a:ea typeface="微軟正黑體" pitchFamily="34" charset="-120"/>
              </a:rPr>
              <a:t>互動</a:t>
            </a:r>
            <a:r>
              <a:rPr lang="en-US" altLang="zh-TW" b="1" dirty="0">
                <a:solidFill>
                  <a:schemeClr val="tx1">
                    <a:lumMod val="85000"/>
                    <a:lumOff val="15000"/>
                  </a:schemeClr>
                </a:solidFill>
                <a:latin typeface="微軟正黑體" pitchFamily="34" charset="-120"/>
                <a:ea typeface="微軟正黑體" pitchFamily="34"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0"/>
            <a:lum/>
          </a:blip>
          <a:srcRect/>
          <a:stretch>
            <a:fillRect l="-3000" r="-3000"/>
          </a:stretch>
        </a:blipFill>
        <a:effectLst/>
      </p:bgPr>
    </p:bg>
    <p:spTree>
      <p:nvGrpSpPr>
        <p:cNvPr id="1" name=""/>
        <p:cNvGrpSpPr/>
        <p:nvPr/>
      </p:nvGrpSpPr>
      <p:grpSpPr>
        <a:xfrm>
          <a:off x="0" y="0"/>
          <a:ext cx="0" cy="0"/>
          <a:chOff x="0" y="0"/>
          <a:chExt cx="0" cy="0"/>
        </a:xfrm>
      </p:grpSpPr>
      <p:pic>
        <p:nvPicPr>
          <p:cNvPr id="9" name="圖片 8" descr="view.gif"/>
          <p:cNvPicPr>
            <a:picLocks noChangeAspect="1"/>
          </p:cNvPicPr>
          <p:nvPr/>
        </p:nvPicPr>
        <p:blipFill>
          <a:blip r:embed="rId5" cstate="print"/>
          <a:srcRect/>
          <a:stretch>
            <a:fillRect/>
          </a:stretch>
        </p:blipFill>
        <p:spPr bwMode="auto">
          <a:xfrm>
            <a:off x="971550" y="2636838"/>
            <a:ext cx="3600450" cy="3600450"/>
          </a:xfrm>
          <a:prstGeom prst="rect">
            <a:avLst/>
          </a:prstGeom>
          <a:noFill/>
          <a:ln w="9525">
            <a:noFill/>
            <a:miter lim="800000"/>
            <a:headEnd/>
            <a:tailEnd/>
          </a:ln>
        </p:spPr>
      </p:pic>
      <p:sp>
        <p:nvSpPr>
          <p:cNvPr id="40963" name="標題 1"/>
          <p:cNvSpPr>
            <a:spLocks noGrp="1"/>
          </p:cNvSpPr>
          <p:nvPr>
            <p:ph type="title"/>
          </p:nvPr>
        </p:nvSpPr>
        <p:spPr>
          <a:xfrm>
            <a:off x="446088" y="404813"/>
            <a:ext cx="6934200" cy="725487"/>
          </a:xfrm>
        </p:spPr>
        <p:txBody>
          <a:bodyPr/>
          <a:lstStyle/>
          <a:p>
            <a:pPr marL="358775" eaLnBrk="1" hangingPunct="1"/>
            <a:r>
              <a:rPr lang="zh-TW" altLang="en-US" smtClean="0"/>
              <a:t>電腦化數學評量</a:t>
            </a:r>
          </a:p>
        </p:txBody>
      </p:sp>
      <p:sp>
        <p:nvSpPr>
          <p:cNvPr id="40965" name="內容版面配置區 2"/>
          <p:cNvSpPr>
            <a:spLocks noGrp="1"/>
          </p:cNvSpPr>
          <p:nvPr>
            <p:ph sz="quarter" idx="1"/>
          </p:nvPr>
        </p:nvSpPr>
        <p:spPr>
          <a:xfrm>
            <a:off x="395288" y="1196975"/>
            <a:ext cx="8497887" cy="2232025"/>
          </a:xfrm>
        </p:spPr>
        <p:txBody>
          <a:bodyPr/>
          <a:lstStyle/>
          <a:p>
            <a:pPr lvl="1" eaLnBrk="1" hangingPunct="1"/>
            <a:r>
              <a:rPr lang="zh-TW" altLang="en-US" sz="2600" smtClean="0">
                <a:latin typeface="微軟正黑體" pitchFamily="34" charset="-120"/>
                <a:ea typeface="微軟正黑體" pitchFamily="34" charset="-120"/>
              </a:rPr>
              <a:t>豐富</a:t>
            </a:r>
            <a:r>
              <a:rPr lang="zh-TW" altLang="en-US" sz="2600" smtClean="0">
                <a:solidFill>
                  <a:srgbClr val="FF0000"/>
                </a:solidFill>
                <a:latin typeface="微軟正黑體" pitchFamily="34" charset="-120"/>
                <a:ea typeface="微軟正黑體" pitchFamily="34" charset="-120"/>
              </a:rPr>
              <a:t>問題表徵</a:t>
            </a:r>
            <a:r>
              <a:rPr lang="zh-TW" altLang="en-US" sz="2600" smtClean="0">
                <a:latin typeface="微軟正黑體" pitchFamily="34" charset="-120"/>
                <a:ea typeface="微軟正黑體" pitchFamily="34" charset="-120"/>
              </a:rPr>
              <a:t>與</a:t>
            </a:r>
            <a:r>
              <a:rPr lang="zh-TW" altLang="en-US" sz="2600" smtClean="0">
                <a:solidFill>
                  <a:srgbClr val="FF0000"/>
                </a:solidFill>
                <a:latin typeface="微軟正黑體" pitchFamily="34" charset="-120"/>
                <a:ea typeface="微軟正黑體" pitchFamily="34" charset="-120"/>
              </a:rPr>
              <a:t>作答反應的方式</a:t>
            </a:r>
            <a:endParaRPr lang="en-US" altLang="zh-TW" sz="2600" smtClean="0">
              <a:latin typeface="微軟正黑體" pitchFamily="34" charset="-120"/>
              <a:ea typeface="微軟正黑體" pitchFamily="34" charset="-120"/>
            </a:endParaRPr>
          </a:p>
          <a:p>
            <a:pPr lvl="2" eaLnBrk="1" hangingPunct="1"/>
            <a:r>
              <a:rPr lang="zh-TW" altLang="en-US" smtClean="0">
                <a:latin typeface="微軟正黑體" pitchFamily="34" charset="-120"/>
                <a:ea typeface="微軟正黑體" pitchFamily="34" charset="-120"/>
              </a:rPr>
              <a:t>如</a:t>
            </a:r>
            <a:r>
              <a:rPr lang="zh-TW" altLang="en-US" smtClean="0">
                <a:solidFill>
                  <a:srgbClr val="FF0000"/>
                </a:solidFill>
                <a:latin typeface="微軟正黑體" pitchFamily="34" charset="-120"/>
                <a:ea typeface="微軟正黑體" pitchFamily="34" charset="-120"/>
              </a:rPr>
              <a:t>動態</a:t>
            </a:r>
            <a:r>
              <a:rPr lang="zh-TW" altLang="en-US" smtClean="0">
                <a:latin typeface="微軟正黑體" pitchFamily="34" charset="-120"/>
                <a:ea typeface="微軟正黑體" pitchFamily="34" charset="-120"/>
              </a:rPr>
              <a:t>呈現問題、與問題情境的</a:t>
            </a:r>
            <a:r>
              <a:rPr lang="zh-TW" altLang="en-US" smtClean="0">
                <a:solidFill>
                  <a:srgbClr val="FF0000"/>
                </a:solidFill>
                <a:latin typeface="微軟正黑體" pitchFamily="34" charset="-120"/>
                <a:ea typeface="微軟正黑體" pitchFamily="34" charset="-120"/>
              </a:rPr>
              <a:t>互動</a:t>
            </a:r>
            <a:endParaRPr lang="en-US" altLang="zh-TW" smtClean="0">
              <a:solidFill>
                <a:srgbClr val="FF0000"/>
              </a:solidFill>
              <a:latin typeface="微軟正黑體" pitchFamily="34" charset="-120"/>
              <a:ea typeface="微軟正黑體" pitchFamily="34" charset="-120"/>
            </a:endParaRPr>
          </a:p>
          <a:p>
            <a:pPr lvl="1" eaLnBrk="1" hangingPunct="1"/>
            <a:r>
              <a:rPr lang="zh-TW" altLang="en-US" sz="2600" smtClean="0">
                <a:latin typeface="微軟正黑體" pitchFamily="34" charset="-120"/>
                <a:ea typeface="微軟正黑體" pitchFamily="34" charset="-120"/>
              </a:rPr>
              <a:t>利用</a:t>
            </a:r>
            <a:r>
              <a:rPr lang="zh-TW" altLang="en-US" sz="2600" smtClean="0">
                <a:solidFill>
                  <a:srgbClr val="FF0000"/>
                </a:solidFill>
                <a:latin typeface="微軟正黑體" pitchFamily="34" charset="-120"/>
                <a:ea typeface="微軟正黑體" pitchFamily="34" charset="-120"/>
              </a:rPr>
              <a:t>視覺化</a:t>
            </a:r>
            <a:r>
              <a:rPr lang="zh-TW" altLang="en-US" sz="2600" smtClean="0">
                <a:latin typeface="微軟正黑體" pitchFamily="34" charset="-120"/>
                <a:ea typeface="微軟正黑體" pitchFamily="34" charset="-120"/>
              </a:rPr>
              <a:t>效果，降低文字比重，彰顯數學的本質</a:t>
            </a:r>
            <a:endParaRPr lang="en-US" altLang="zh-TW" sz="2600" smtClean="0">
              <a:latin typeface="微軟正黑體" pitchFamily="34" charset="-120"/>
              <a:ea typeface="微軟正黑體" pitchFamily="34" charset="-120"/>
            </a:endParaRPr>
          </a:p>
          <a:p>
            <a:pPr lvl="1" eaLnBrk="1" hangingPunct="1"/>
            <a:endParaRPr lang="en-US" altLang="zh-TW" sz="2600" smtClean="0"/>
          </a:p>
        </p:txBody>
      </p:sp>
      <p:sp>
        <p:nvSpPr>
          <p:cNvPr id="40964"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34294046-7C00-4C2B-B610-C713BA49F4D0}" type="slidenum">
              <a:rPr lang="en-US" altLang="zh-TW" smtClean="0">
                <a:latin typeface="Arial" pitchFamily="34" charset="0"/>
              </a:rPr>
              <a:pPr/>
              <a:t>29</a:t>
            </a:fld>
            <a:endParaRPr lang="en-US" altLang="zh-TW" smtClean="0">
              <a:latin typeface="Arial" pitchFamily="34" charset="0"/>
            </a:endParaRPr>
          </a:p>
        </p:txBody>
      </p:sp>
      <p:pic>
        <p:nvPicPr>
          <p:cNvPr id="7" name="rubik'scube_Screen_Stream.avi">
            <a:hlinkClick r:id="" action="ppaction://media"/>
          </p:cNvPr>
          <p:cNvPicPr>
            <a:picLocks noRot="1" noChangeAspect="1"/>
          </p:cNvPicPr>
          <p:nvPr>
            <a:videoFile r:link="rId1"/>
          </p:nvPr>
        </p:nvPicPr>
        <p:blipFill>
          <a:blip r:embed="rId6" cstate="print"/>
          <a:srcRect r="7368" b="2650"/>
          <a:stretch>
            <a:fillRect/>
          </a:stretch>
        </p:blipFill>
        <p:spPr bwMode="auto">
          <a:xfrm>
            <a:off x="5580063" y="3429000"/>
            <a:ext cx="2305050" cy="266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par>
                                <p:cTn id="12" presetID="2" presetClass="mediacall" presetSubtype="0" fill="hold" nodeType="withEffect">
                                  <p:stCondLst>
                                    <p:cond delay="0"/>
                                  </p:stCondLst>
                                  <p:childTnLst>
                                    <p:cmd type="call" cmd="togglePause">
                                      <p:cBhvr>
                                        <p:cTn id="1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7"/>
          <p:cNvPicPr>
            <a:picLocks noChangeAspect="1" noChangeArrowheads="1"/>
          </p:cNvPicPr>
          <p:nvPr/>
        </p:nvPicPr>
        <p:blipFill>
          <a:blip r:embed="rId4" cstate="print"/>
          <a:srcRect/>
          <a:stretch>
            <a:fillRect/>
          </a:stretch>
        </p:blipFill>
        <p:spPr bwMode="auto">
          <a:xfrm>
            <a:off x="1979613" y="1196975"/>
            <a:ext cx="5373687" cy="4914900"/>
          </a:xfrm>
          <a:prstGeom prst="rect">
            <a:avLst/>
          </a:prstGeom>
          <a:noFill/>
          <a:ln w="9525">
            <a:noFill/>
            <a:miter lim="800000"/>
            <a:headEnd/>
            <a:tailEnd/>
          </a:ln>
        </p:spPr>
      </p:pic>
      <p:sp>
        <p:nvSpPr>
          <p:cNvPr id="14" name="標題 1"/>
          <p:cNvSpPr>
            <a:spLocks noGrp="1"/>
          </p:cNvSpPr>
          <p:nvPr>
            <p:ph type="title"/>
          </p:nvPr>
        </p:nvSpPr>
        <p:spPr>
          <a:xfrm>
            <a:off x="395288" y="188913"/>
            <a:ext cx="6697662" cy="990600"/>
          </a:xfrm>
        </p:spPr>
        <p:txBody>
          <a:bodyPr rtlCol="0"/>
          <a:lstStyle/>
          <a:p>
            <a:pPr eaLnBrk="1" fontAlgn="auto" hangingPunct="1">
              <a:spcAft>
                <a:spcPts val="0"/>
              </a:spcAft>
              <a:defRPr/>
            </a:pPr>
            <a:r>
              <a:rPr lang="en-US" altLang="zh-TW" dirty="0" smtClean="0">
                <a:effectLst>
                  <a:outerShdw blurRad="38100" dist="38100" dir="2700000" algn="tl">
                    <a:srgbClr val="C0C0C0"/>
                  </a:outerShdw>
                </a:effectLst>
              </a:rPr>
              <a:t>What’s PISA ?</a:t>
            </a:r>
            <a:endParaRPr lang="zh-TW" altLang="en-US" dirty="0" smtClean="0">
              <a:effectLst>
                <a:outerShdw blurRad="38100" dist="38100" dir="2700000" algn="tl">
                  <a:srgbClr val="C0C0C0"/>
                </a:outerShdw>
              </a:effectLst>
            </a:endParaRPr>
          </a:p>
        </p:txBody>
      </p:sp>
      <p:sp>
        <p:nvSpPr>
          <p:cNvPr id="1843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FD302B0A-A1DF-4702-A058-AED693D19C58}" type="slidenum">
              <a:rPr lang="en-US" altLang="zh-TW" smtClean="0">
                <a:latin typeface="Arial" pitchFamily="34" charset="0"/>
              </a:rPr>
              <a:pPr/>
              <a:t>3</a:t>
            </a:fld>
            <a:endParaRPr lang="en-US" altLang="zh-TW" smtClean="0">
              <a:latin typeface="Arial" pitchFamily="34" charset="0"/>
            </a:endParaRPr>
          </a:p>
        </p:txBody>
      </p:sp>
      <p:pic>
        <p:nvPicPr>
          <p:cNvPr id="58373" name="Picture 5"/>
          <p:cNvPicPr>
            <a:picLocks noChangeAspect="1" noChangeArrowheads="1"/>
          </p:cNvPicPr>
          <p:nvPr/>
        </p:nvPicPr>
        <p:blipFill>
          <a:blip r:embed="rId5" cstate="print"/>
          <a:srcRect/>
          <a:stretch>
            <a:fillRect/>
          </a:stretch>
        </p:blipFill>
        <p:spPr bwMode="auto">
          <a:xfrm>
            <a:off x="5148263" y="2420938"/>
            <a:ext cx="1562100" cy="1181100"/>
          </a:xfrm>
          <a:prstGeom prst="rect">
            <a:avLst/>
          </a:prstGeom>
          <a:noFill/>
          <a:ln w="9525">
            <a:noFill/>
            <a:miter lim="800000"/>
            <a:headEnd/>
            <a:tailEnd/>
          </a:ln>
        </p:spPr>
      </p:pic>
      <p:sp>
        <p:nvSpPr>
          <p:cNvPr id="12" name="乘號 11"/>
          <p:cNvSpPr/>
          <p:nvPr/>
        </p:nvSpPr>
        <p:spPr>
          <a:xfrm>
            <a:off x="4787900" y="1989138"/>
            <a:ext cx="2160588" cy="208756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文字方塊 12"/>
          <p:cNvSpPr txBox="1">
            <a:spLocks noChangeArrowheads="1"/>
          </p:cNvSpPr>
          <p:nvPr/>
        </p:nvSpPr>
        <p:spPr bwMode="auto">
          <a:xfrm>
            <a:off x="5003800" y="1700213"/>
            <a:ext cx="431800" cy="708025"/>
          </a:xfrm>
          <a:prstGeom prst="rect">
            <a:avLst/>
          </a:prstGeom>
          <a:noFill/>
          <a:ln w="9525">
            <a:noFill/>
            <a:miter lim="800000"/>
            <a:headEnd/>
            <a:tailEnd/>
          </a:ln>
        </p:spPr>
        <p:txBody>
          <a:bodyPr>
            <a:spAutoFit/>
          </a:bodyPr>
          <a:lstStyle/>
          <a:p>
            <a:r>
              <a:rPr lang="en-US" altLang="zh-TW" sz="4000">
                <a:solidFill>
                  <a:srgbClr val="FF0000"/>
                </a:solidFill>
              </a:rPr>
              <a:t>P</a:t>
            </a:r>
            <a:endParaRPr lang="zh-TW" altLang="en-US" sz="4000">
              <a:solidFill>
                <a:srgbClr val="FF0000"/>
              </a:solidFill>
            </a:endParaRPr>
          </a:p>
        </p:txBody>
      </p:sp>
      <p:sp>
        <p:nvSpPr>
          <p:cNvPr id="15" name="文字方塊 14"/>
          <p:cNvSpPr txBox="1">
            <a:spLocks noChangeArrowheads="1"/>
          </p:cNvSpPr>
          <p:nvPr/>
        </p:nvSpPr>
        <p:spPr bwMode="auto">
          <a:xfrm>
            <a:off x="5364163" y="1700213"/>
            <a:ext cx="431800" cy="708025"/>
          </a:xfrm>
          <a:prstGeom prst="rect">
            <a:avLst/>
          </a:prstGeom>
          <a:noFill/>
          <a:ln w="9525">
            <a:noFill/>
            <a:miter lim="800000"/>
            <a:headEnd/>
            <a:tailEnd/>
          </a:ln>
        </p:spPr>
        <p:txBody>
          <a:bodyPr>
            <a:spAutoFit/>
          </a:bodyPr>
          <a:lstStyle/>
          <a:p>
            <a:r>
              <a:rPr lang="en-US" altLang="zh-TW" sz="4000">
                <a:solidFill>
                  <a:srgbClr val="FF0000"/>
                </a:solidFill>
              </a:rPr>
              <a:t>I</a:t>
            </a:r>
            <a:endParaRPr lang="zh-TW" altLang="en-US" sz="4000">
              <a:solidFill>
                <a:srgbClr val="FF0000"/>
              </a:solidFill>
            </a:endParaRPr>
          </a:p>
        </p:txBody>
      </p:sp>
      <p:sp>
        <p:nvSpPr>
          <p:cNvPr id="16" name="文字方塊 15"/>
          <p:cNvSpPr txBox="1">
            <a:spLocks noChangeArrowheads="1"/>
          </p:cNvSpPr>
          <p:nvPr/>
        </p:nvSpPr>
        <p:spPr bwMode="auto">
          <a:xfrm>
            <a:off x="5580063" y="1712913"/>
            <a:ext cx="431800" cy="708025"/>
          </a:xfrm>
          <a:prstGeom prst="rect">
            <a:avLst/>
          </a:prstGeom>
          <a:noFill/>
          <a:ln w="9525">
            <a:noFill/>
            <a:miter lim="800000"/>
            <a:headEnd/>
            <a:tailEnd/>
          </a:ln>
        </p:spPr>
        <p:txBody>
          <a:bodyPr>
            <a:spAutoFit/>
          </a:bodyPr>
          <a:lstStyle/>
          <a:p>
            <a:r>
              <a:rPr lang="en-US" altLang="zh-TW" sz="4000">
                <a:solidFill>
                  <a:srgbClr val="FF0000"/>
                </a:solidFill>
              </a:rPr>
              <a:t>S</a:t>
            </a:r>
            <a:endParaRPr lang="zh-TW" altLang="en-US" sz="4000">
              <a:solidFill>
                <a:srgbClr val="FF0000"/>
              </a:solidFill>
            </a:endParaRPr>
          </a:p>
        </p:txBody>
      </p:sp>
      <p:sp>
        <p:nvSpPr>
          <p:cNvPr id="17" name="文字方塊 16"/>
          <p:cNvSpPr txBox="1">
            <a:spLocks noChangeArrowheads="1"/>
          </p:cNvSpPr>
          <p:nvPr/>
        </p:nvSpPr>
        <p:spPr bwMode="auto">
          <a:xfrm>
            <a:off x="6011863" y="1700213"/>
            <a:ext cx="431800" cy="708025"/>
          </a:xfrm>
          <a:prstGeom prst="rect">
            <a:avLst/>
          </a:prstGeom>
          <a:noFill/>
          <a:ln w="9525">
            <a:noFill/>
            <a:miter lim="800000"/>
            <a:headEnd/>
            <a:tailEnd/>
          </a:ln>
        </p:spPr>
        <p:txBody>
          <a:bodyPr>
            <a:spAutoFit/>
          </a:bodyPr>
          <a:lstStyle/>
          <a:p>
            <a:r>
              <a:rPr lang="en-US" altLang="zh-TW" sz="4000">
                <a:solidFill>
                  <a:srgbClr val="FF0000"/>
                </a:solidFill>
              </a:rPr>
              <a:t>A</a:t>
            </a:r>
            <a:endParaRPr lang="zh-TW" altLang="en-US" sz="4000">
              <a:solidFill>
                <a:srgbClr val="FF0000"/>
              </a:solidFill>
            </a:endParaRPr>
          </a:p>
        </p:txBody>
      </p:sp>
      <p:sp>
        <p:nvSpPr>
          <p:cNvPr id="18" name="文字方塊 17"/>
          <p:cNvSpPr txBox="1">
            <a:spLocks noChangeArrowheads="1"/>
          </p:cNvSpPr>
          <p:nvPr/>
        </p:nvSpPr>
        <p:spPr bwMode="auto">
          <a:xfrm>
            <a:off x="6372225" y="1700213"/>
            <a:ext cx="431800" cy="708025"/>
          </a:xfrm>
          <a:prstGeom prst="rect">
            <a:avLst/>
          </a:prstGeom>
          <a:noFill/>
          <a:ln w="9525">
            <a:noFill/>
            <a:miter lim="800000"/>
            <a:headEnd/>
            <a:tailEnd/>
          </a:ln>
        </p:spPr>
        <p:txBody>
          <a:bodyPr>
            <a:spAutoFit/>
          </a:bodyPr>
          <a:lstStyle/>
          <a:p>
            <a:r>
              <a:rPr lang="en-US" altLang="zh-TW" sz="4000">
                <a:solidFill>
                  <a:srgbClr val="FF0000"/>
                </a:solidFill>
              </a:rPr>
              <a:t>?</a:t>
            </a:r>
            <a:endParaRPr lang="zh-TW" altLang="en-US" sz="4000">
              <a:solidFill>
                <a:srgbClr val="FF0000"/>
              </a:solidFill>
            </a:endParaRPr>
          </a:p>
        </p:txBody>
      </p:sp>
      <p:sp>
        <p:nvSpPr>
          <p:cNvPr id="20" name="文字方塊 19"/>
          <p:cNvSpPr txBox="1">
            <a:spLocks noChangeArrowheads="1"/>
          </p:cNvSpPr>
          <p:nvPr/>
        </p:nvSpPr>
        <p:spPr bwMode="auto">
          <a:xfrm>
            <a:off x="755650" y="1196975"/>
            <a:ext cx="2663825" cy="708025"/>
          </a:xfrm>
          <a:prstGeom prst="rect">
            <a:avLst/>
          </a:prstGeom>
          <a:noFill/>
          <a:ln w="9525">
            <a:noFill/>
            <a:miter lim="800000"/>
            <a:headEnd/>
            <a:tailEnd/>
          </a:ln>
        </p:spPr>
        <p:txBody>
          <a:bodyPr>
            <a:spAutoFit/>
          </a:bodyPr>
          <a:lstStyle/>
          <a:p>
            <a:r>
              <a:rPr lang="en-US" altLang="zh-TW" sz="4000">
                <a:solidFill>
                  <a:srgbClr val="0000FF"/>
                </a:solidFill>
              </a:rPr>
              <a:t>rogramme</a:t>
            </a:r>
            <a:endParaRPr lang="zh-TW" altLang="en-US" sz="4000">
              <a:solidFill>
                <a:srgbClr val="0000FF"/>
              </a:solidFill>
            </a:endParaRPr>
          </a:p>
        </p:txBody>
      </p:sp>
      <p:sp>
        <p:nvSpPr>
          <p:cNvPr id="21" name="文字方塊 20"/>
          <p:cNvSpPr txBox="1">
            <a:spLocks noChangeArrowheads="1"/>
          </p:cNvSpPr>
          <p:nvPr/>
        </p:nvSpPr>
        <p:spPr bwMode="auto">
          <a:xfrm>
            <a:off x="684213" y="1712913"/>
            <a:ext cx="2663825" cy="708025"/>
          </a:xfrm>
          <a:prstGeom prst="rect">
            <a:avLst/>
          </a:prstGeom>
          <a:noFill/>
          <a:ln w="9525">
            <a:noFill/>
            <a:miter lim="800000"/>
            <a:headEnd/>
            <a:tailEnd/>
          </a:ln>
        </p:spPr>
        <p:txBody>
          <a:bodyPr>
            <a:spAutoFit/>
          </a:bodyPr>
          <a:lstStyle/>
          <a:p>
            <a:r>
              <a:rPr lang="en-US" altLang="zh-TW" sz="4000">
                <a:solidFill>
                  <a:srgbClr val="0000FF"/>
                </a:solidFill>
              </a:rPr>
              <a:t>nternationl</a:t>
            </a:r>
            <a:endParaRPr lang="zh-TW" altLang="en-US" sz="4000">
              <a:solidFill>
                <a:srgbClr val="0000FF"/>
              </a:solidFill>
            </a:endParaRPr>
          </a:p>
        </p:txBody>
      </p:sp>
      <p:sp>
        <p:nvSpPr>
          <p:cNvPr id="22" name="文字方塊 21"/>
          <p:cNvSpPr txBox="1">
            <a:spLocks noChangeArrowheads="1"/>
          </p:cNvSpPr>
          <p:nvPr/>
        </p:nvSpPr>
        <p:spPr bwMode="auto">
          <a:xfrm>
            <a:off x="755650" y="2289175"/>
            <a:ext cx="2663825" cy="708025"/>
          </a:xfrm>
          <a:prstGeom prst="rect">
            <a:avLst/>
          </a:prstGeom>
          <a:noFill/>
          <a:ln w="9525">
            <a:noFill/>
            <a:miter lim="800000"/>
            <a:headEnd/>
            <a:tailEnd/>
          </a:ln>
        </p:spPr>
        <p:txBody>
          <a:bodyPr>
            <a:spAutoFit/>
          </a:bodyPr>
          <a:lstStyle/>
          <a:p>
            <a:r>
              <a:rPr lang="en-US" altLang="zh-TW" sz="4000">
                <a:solidFill>
                  <a:srgbClr val="0000FF"/>
                </a:solidFill>
              </a:rPr>
              <a:t>tudent</a:t>
            </a:r>
            <a:endParaRPr lang="zh-TW" altLang="en-US" sz="4000">
              <a:solidFill>
                <a:srgbClr val="0000FF"/>
              </a:solidFill>
            </a:endParaRPr>
          </a:p>
        </p:txBody>
      </p:sp>
      <p:sp>
        <p:nvSpPr>
          <p:cNvPr id="23" name="文字方塊 22"/>
          <p:cNvSpPr txBox="1">
            <a:spLocks noChangeArrowheads="1"/>
          </p:cNvSpPr>
          <p:nvPr/>
        </p:nvSpPr>
        <p:spPr bwMode="auto">
          <a:xfrm>
            <a:off x="755650" y="2792413"/>
            <a:ext cx="2663825" cy="708025"/>
          </a:xfrm>
          <a:prstGeom prst="rect">
            <a:avLst/>
          </a:prstGeom>
          <a:noFill/>
          <a:ln w="9525">
            <a:noFill/>
            <a:miter lim="800000"/>
            <a:headEnd/>
            <a:tailEnd/>
          </a:ln>
        </p:spPr>
        <p:txBody>
          <a:bodyPr>
            <a:spAutoFit/>
          </a:bodyPr>
          <a:lstStyle/>
          <a:p>
            <a:r>
              <a:rPr lang="en-US" altLang="zh-TW" sz="4000">
                <a:solidFill>
                  <a:srgbClr val="0000FF"/>
                </a:solidFill>
              </a:rPr>
              <a:t>ssessment</a:t>
            </a:r>
            <a:endParaRPr lang="zh-TW" altLang="en-US" sz="4000">
              <a:solidFill>
                <a:srgbClr val="0000FF"/>
              </a:solidFill>
            </a:endParaRPr>
          </a:p>
        </p:txBody>
      </p:sp>
      <p:sp>
        <p:nvSpPr>
          <p:cNvPr id="24" name="矩形 23"/>
          <p:cNvSpPr>
            <a:spLocks noChangeArrowheads="1"/>
          </p:cNvSpPr>
          <p:nvPr/>
        </p:nvSpPr>
        <p:spPr bwMode="auto">
          <a:xfrm>
            <a:off x="395288" y="3500438"/>
            <a:ext cx="5314950" cy="708025"/>
          </a:xfrm>
          <a:prstGeom prst="rect">
            <a:avLst/>
          </a:prstGeom>
          <a:noFill/>
          <a:ln w="9525">
            <a:noFill/>
            <a:miter lim="800000"/>
            <a:headEnd/>
            <a:tailEnd/>
          </a:ln>
        </p:spPr>
        <p:txBody>
          <a:bodyPr wrap="none">
            <a:spAutoFit/>
          </a:bodyPr>
          <a:lstStyle/>
          <a:p>
            <a:r>
              <a:rPr lang="zh-TW" altLang="en-US" sz="4000" b="1">
                <a:solidFill>
                  <a:srgbClr val="FF0000"/>
                </a:solidFill>
                <a:latin typeface="微軟正黑體" pitchFamily="34" charset="-120"/>
                <a:ea typeface="微軟正黑體" pitchFamily="34" charset="-120"/>
              </a:rPr>
              <a:t>國際學生能力評量計畫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290">
                                          <p:stCondLst>
                                            <p:cond delay="0"/>
                                          </p:stCondLst>
                                        </p:cTn>
                                        <p:tgtEl>
                                          <p:spTgt spid="13">
                                            <p:txEl>
                                              <p:pRg st="0" end="0"/>
                                            </p:txEl>
                                          </p:spTgt>
                                        </p:tgtEl>
                                      </p:cBhvr>
                                    </p:animEffect>
                                    <p:anim calcmode="lin" valueType="num">
                                      <p:cBhvr>
                                        <p:cTn id="8" dur="911"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xEl>
                                              <p:pRg st="0" end="0"/>
                                            </p:txEl>
                                          </p:spTgt>
                                        </p:tgtEl>
                                      </p:cBhvr>
                                      <p:to x="100000" y="60000"/>
                                    </p:animScale>
                                    <p:animScale>
                                      <p:cBhvr>
                                        <p:cTn id="14" dur="83" decel="50000">
                                          <p:stCondLst>
                                            <p:cond delay="338"/>
                                          </p:stCondLst>
                                        </p:cTn>
                                        <p:tgtEl>
                                          <p:spTgt spid="13">
                                            <p:txEl>
                                              <p:pRg st="0" end="0"/>
                                            </p:txEl>
                                          </p:spTgt>
                                        </p:tgtEl>
                                      </p:cBhvr>
                                      <p:to x="100000" y="100000"/>
                                    </p:animScale>
                                    <p:animScale>
                                      <p:cBhvr>
                                        <p:cTn id="15" dur="13">
                                          <p:stCondLst>
                                            <p:cond delay="656"/>
                                          </p:stCondLst>
                                        </p:cTn>
                                        <p:tgtEl>
                                          <p:spTgt spid="13">
                                            <p:txEl>
                                              <p:pRg st="0" end="0"/>
                                            </p:txEl>
                                          </p:spTgt>
                                        </p:tgtEl>
                                      </p:cBhvr>
                                      <p:to x="100000" y="80000"/>
                                    </p:animScale>
                                    <p:animScale>
                                      <p:cBhvr>
                                        <p:cTn id="16" dur="83" decel="50000">
                                          <p:stCondLst>
                                            <p:cond delay="669"/>
                                          </p:stCondLst>
                                        </p:cTn>
                                        <p:tgtEl>
                                          <p:spTgt spid="13">
                                            <p:txEl>
                                              <p:pRg st="0" end="0"/>
                                            </p:txEl>
                                          </p:spTgt>
                                        </p:tgtEl>
                                      </p:cBhvr>
                                      <p:to x="100000" y="100000"/>
                                    </p:animScale>
                                    <p:animScale>
                                      <p:cBhvr>
                                        <p:cTn id="17" dur="13">
                                          <p:stCondLst>
                                            <p:cond delay="821"/>
                                          </p:stCondLst>
                                        </p:cTn>
                                        <p:tgtEl>
                                          <p:spTgt spid="13">
                                            <p:txEl>
                                              <p:pRg st="0" end="0"/>
                                            </p:txEl>
                                          </p:spTgt>
                                        </p:tgtEl>
                                      </p:cBhvr>
                                      <p:to x="100000" y="90000"/>
                                    </p:animScale>
                                    <p:animScale>
                                      <p:cBhvr>
                                        <p:cTn id="18" dur="83" decel="50000">
                                          <p:stCondLst>
                                            <p:cond delay="834"/>
                                          </p:stCondLst>
                                        </p:cTn>
                                        <p:tgtEl>
                                          <p:spTgt spid="13">
                                            <p:txEl>
                                              <p:pRg st="0" end="0"/>
                                            </p:txEl>
                                          </p:spTgt>
                                        </p:tgtEl>
                                      </p:cBhvr>
                                      <p:to x="100000" y="100000"/>
                                    </p:animScale>
                                    <p:animScale>
                                      <p:cBhvr>
                                        <p:cTn id="19" dur="13">
                                          <p:stCondLst>
                                            <p:cond delay="904"/>
                                          </p:stCondLst>
                                        </p:cTn>
                                        <p:tgtEl>
                                          <p:spTgt spid="13">
                                            <p:txEl>
                                              <p:pRg st="0" end="0"/>
                                            </p:txEl>
                                          </p:spTgt>
                                        </p:tgtEl>
                                      </p:cBhvr>
                                      <p:to x="100000" y="95000"/>
                                    </p:animScale>
                                    <p:animScale>
                                      <p:cBhvr>
                                        <p:cTn id="20" dur="83" decel="50000">
                                          <p:stCondLst>
                                            <p:cond delay="917"/>
                                          </p:stCondLst>
                                        </p:cTn>
                                        <p:tgtEl>
                                          <p:spTgt spid="1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down)">
                                      <p:cBhvr>
                                        <p:cTn id="23" dur="290">
                                          <p:stCondLst>
                                            <p:cond delay="0"/>
                                          </p:stCondLst>
                                        </p:cTn>
                                        <p:tgtEl>
                                          <p:spTgt spid="15">
                                            <p:txEl>
                                              <p:pRg st="0" end="0"/>
                                            </p:txEl>
                                          </p:spTgt>
                                        </p:tgtEl>
                                      </p:cBhvr>
                                    </p:animEffect>
                                    <p:anim calcmode="lin" valueType="num">
                                      <p:cBhvr>
                                        <p:cTn id="24" dur="911"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5">
                                            <p:txEl>
                                              <p:pRg st="0" end="0"/>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15">
                                            <p:txEl>
                                              <p:pRg st="0" end="0"/>
                                            </p:txEl>
                                          </p:spTgt>
                                        </p:tgtEl>
                                      </p:cBhvr>
                                      <p:to x="100000" y="60000"/>
                                    </p:animScale>
                                    <p:animScale>
                                      <p:cBhvr>
                                        <p:cTn id="30" dur="83" decel="50000">
                                          <p:stCondLst>
                                            <p:cond delay="338"/>
                                          </p:stCondLst>
                                        </p:cTn>
                                        <p:tgtEl>
                                          <p:spTgt spid="15">
                                            <p:txEl>
                                              <p:pRg st="0" end="0"/>
                                            </p:txEl>
                                          </p:spTgt>
                                        </p:tgtEl>
                                      </p:cBhvr>
                                      <p:to x="100000" y="100000"/>
                                    </p:animScale>
                                    <p:animScale>
                                      <p:cBhvr>
                                        <p:cTn id="31" dur="13">
                                          <p:stCondLst>
                                            <p:cond delay="656"/>
                                          </p:stCondLst>
                                        </p:cTn>
                                        <p:tgtEl>
                                          <p:spTgt spid="15">
                                            <p:txEl>
                                              <p:pRg st="0" end="0"/>
                                            </p:txEl>
                                          </p:spTgt>
                                        </p:tgtEl>
                                      </p:cBhvr>
                                      <p:to x="100000" y="80000"/>
                                    </p:animScale>
                                    <p:animScale>
                                      <p:cBhvr>
                                        <p:cTn id="32" dur="83" decel="50000">
                                          <p:stCondLst>
                                            <p:cond delay="669"/>
                                          </p:stCondLst>
                                        </p:cTn>
                                        <p:tgtEl>
                                          <p:spTgt spid="15">
                                            <p:txEl>
                                              <p:pRg st="0" end="0"/>
                                            </p:txEl>
                                          </p:spTgt>
                                        </p:tgtEl>
                                      </p:cBhvr>
                                      <p:to x="100000" y="100000"/>
                                    </p:animScale>
                                    <p:animScale>
                                      <p:cBhvr>
                                        <p:cTn id="33" dur="13">
                                          <p:stCondLst>
                                            <p:cond delay="821"/>
                                          </p:stCondLst>
                                        </p:cTn>
                                        <p:tgtEl>
                                          <p:spTgt spid="15">
                                            <p:txEl>
                                              <p:pRg st="0" end="0"/>
                                            </p:txEl>
                                          </p:spTgt>
                                        </p:tgtEl>
                                      </p:cBhvr>
                                      <p:to x="100000" y="90000"/>
                                    </p:animScale>
                                    <p:animScale>
                                      <p:cBhvr>
                                        <p:cTn id="34" dur="83" decel="50000">
                                          <p:stCondLst>
                                            <p:cond delay="834"/>
                                          </p:stCondLst>
                                        </p:cTn>
                                        <p:tgtEl>
                                          <p:spTgt spid="15">
                                            <p:txEl>
                                              <p:pRg st="0" end="0"/>
                                            </p:txEl>
                                          </p:spTgt>
                                        </p:tgtEl>
                                      </p:cBhvr>
                                      <p:to x="100000" y="100000"/>
                                    </p:animScale>
                                    <p:animScale>
                                      <p:cBhvr>
                                        <p:cTn id="35" dur="13">
                                          <p:stCondLst>
                                            <p:cond delay="904"/>
                                          </p:stCondLst>
                                        </p:cTn>
                                        <p:tgtEl>
                                          <p:spTgt spid="15">
                                            <p:txEl>
                                              <p:pRg st="0" end="0"/>
                                            </p:txEl>
                                          </p:spTgt>
                                        </p:tgtEl>
                                      </p:cBhvr>
                                      <p:to x="100000" y="95000"/>
                                    </p:animScale>
                                    <p:animScale>
                                      <p:cBhvr>
                                        <p:cTn id="36" dur="83" decel="50000">
                                          <p:stCondLst>
                                            <p:cond delay="917"/>
                                          </p:stCondLst>
                                        </p:cTn>
                                        <p:tgtEl>
                                          <p:spTgt spid="15">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wipe(down)">
                                      <p:cBhvr>
                                        <p:cTn id="39" dur="290">
                                          <p:stCondLst>
                                            <p:cond delay="0"/>
                                          </p:stCondLst>
                                        </p:cTn>
                                        <p:tgtEl>
                                          <p:spTgt spid="16">
                                            <p:txEl>
                                              <p:pRg st="0" end="0"/>
                                            </p:txEl>
                                          </p:spTgt>
                                        </p:tgtEl>
                                      </p:cBhvr>
                                    </p:animEffect>
                                    <p:anim calcmode="lin" valueType="num">
                                      <p:cBhvr>
                                        <p:cTn id="40" dur="911"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6">
                                            <p:txEl>
                                              <p:pRg st="0" end="0"/>
                                            </p:txEl>
                                          </p:spTgt>
                                        </p:tgtEl>
                                        <p:attrNameLst>
                                          <p:attrName>ppt_y</p:attrName>
                                        </p:attrNameLst>
                                      </p:cBhvr>
                                      <p:tavLst>
                                        <p:tav tm="0" fmla="#ppt_y-sin(pi*$)/81">
                                          <p:val>
                                            <p:fltVal val="0"/>
                                          </p:val>
                                        </p:tav>
                                        <p:tav tm="100000">
                                          <p:val>
                                            <p:fltVal val="1"/>
                                          </p:val>
                                        </p:tav>
                                      </p:tavLst>
                                    </p:anim>
                                    <p:animScale>
                                      <p:cBhvr>
                                        <p:cTn id="45" dur="13">
                                          <p:stCondLst>
                                            <p:cond delay="325"/>
                                          </p:stCondLst>
                                        </p:cTn>
                                        <p:tgtEl>
                                          <p:spTgt spid="16">
                                            <p:txEl>
                                              <p:pRg st="0" end="0"/>
                                            </p:txEl>
                                          </p:spTgt>
                                        </p:tgtEl>
                                      </p:cBhvr>
                                      <p:to x="100000" y="60000"/>
                                    </p:animScale>
                                    <p:animScale>
                                      <p:cBhvr>
                                        <p:cTn id="46" dur="83" decel="50000">
                                          <p:stCondLst>
                                            <p:cond delay="338"/>
                                          </p:stCondLst>
                                        </p:cTn>
                                        <p:tgtEl>
                                          <p:spTgt spid="16">
                                            <p:txEl>
                                              <p:pRg st="0" end="0"/>
                                            </p:txEl>
                                          </p:spTgt>
                                        </p:tgtEl>
                                      </p:cBhvr>
                                      <p:to x="100000" y="100000"/>
                                    </p:animScale>
                                    <p:animScale>
                                      <p:cBhvr>
                                        <p:cTn id="47" dur="13">
                                          <p:stCondLst>
                                            <p:cond delay="656"/>
                                          </p:stCondLst>
                                        </p:cTn>
                                        <p:tgtEl>
                                          <p:spTgt spid="16">
                                            <p:txEl>
                                              <p:pRg st="0" end="0"/>
                                            </p:txEl>
                                          </p:spTgt>
                                        </p:tgtEl>
                                      </p:cBhvr>
                                      <p:to x="100000" y="80000"/>
                                    </p:animScale>
                                    <p:animScale>
                                      <p:cBhvr>
                                        <p:cTn id="48" dur="83" decel="50000">
                                          <p:stCondLst>
                                            <p:cond delay="669"/>
                                          </p:stCondLst>
                                        </p:cTn>
                                        <p:tgtEl>
                                          <p:spTgt spid="16">
                                            <p:txEl>
                                              <p:pRg st="0" end="0"/>
                                            </p:txEl>
                                          </p:spTgt>
                                        </p:tgtEl>
                                      </p:cBhvr>
                                      <p:to x="100000" y="100000"/>
                                    </p:animScale>
                                    <p:animScale>
                                      <p:cBhvr>
                                        <p:cTn id="49" dur="13">
                                          <p:stCondLst>
                                            <p:cond delay="821"/>
                                          </p:stCondLst>
                                        </p:cTn>
                                        <p:tgtEl>
                                          <p:spTgt spid="16">
                                            <p:txEl>
                                              <p:pRg st="0" end="0"/>
                                            </p:txEl>
                                          </p:spTgt>
                                        </p:tgtEl>
                                      </p:cBhvr>
                                      <p:to x="100000" y="90000"/>
                                    </p:animScale>
                                    <p:animScale>
                                      <p:cBhvr>
                                        <p:cTn id="50" dur="83" decel="50000">
                                          <p:stCondLst>
                                            <p:cond delay="834"/>
                                          </p:stCondLst>
                                        </p:cTn>
                                        <p:tgtEl>
                                          <p:spTgt spid="16">
                                            <p:txEl>
                                              <p:pRg st="0" end="0"/>
                                            </p:txEl>
                                          </p:spTgt>
                                        </p:tgtEl>
                                      </p:cBhvr>
                                      <p:to x="100000" y="100000"/>
                                    </p:animScale>
                                    <p:animScale>
                                      <p:cBhvr>
                                        <p:cTn id="51" dur="13">
                                          <p:stCondLst>
                                            <p:cond delay="904"/>
                                          </p:stCondLst>
                                        </p:cTn>
                                        <p:tgtEl>
                                          <p:spTgt spid="16">
                                            <p:txEl>
                                              <p:pRg st="0" end="0"/>
                                            </p:txEl>
                                          </p:spTgt>
                                        </p:tgtEl>
                                      </p:cBhvr>
                                      <p:to x="100000" y="95000"/>
                                    </p:animScale>
                                    <p:animScale>
                                      <p:cBhvr>
                                        <p:cTn id="52" dur="83" decel="50000">
                                          <p:stCondLst>
                                            <p:cond delay="917"/>
                                          </p:stCondLst>
                                        </p:cTn>
                                        <p:tgtEl>
                                          <p:spTgt spid="16">
                                            <p:txEl>
                                              <p:pRg st="0" end="0"/>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wipe(down)">
                                      <p:cBhvr>
                                        <p:cTn id="55" dur="290">
                                          <p:stCondLst>
                                            <p:cond delay="0"/>
                                          </p:stCondLst>
                                        </p:cTn>
                                        <p:tgtEl>
                                          <p:spTgt spid="17">
                                            <p:txEl>
                                              <p:pRg st="0" end="0"/>
                                            </p:txEl>
                                          </p:spTgt>
                                        </p:tgtEl>
                                      </p:cBhvr>
                                    </p:animEffect>
                                    <p:anim calcmode="lin" valueType="num">
                                      <p:cBhvr>
                                        <p:cTn id="56" dur="911"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7">
                                            <p:txEl>
                                              <p:pRg st="0" end="0"/>
                                            </p:txEl>
                                          </p:spTgt>
                                        </p:tgtEl>
                                        <p:attrNameLst>
                                          <p:attrName>ppt_y</p:attrName>
                                        </p:attrNameLst>
                                      </p:cBhvr>
                                      <p:tavLst>
                                        <p:tav tm="0" fmla="#ppt_y-sin(pi*$)/81">
                                          <p:val>
                                            <p:fltVal val="0"/>
                                          </p:val>
                                        </p:tav>
                                        <p:tav tm="100000">
                                          <p:val>
                                            <p:fltVal val="1"/>
                                          </p:val>
                                        </p:tav>
                                      </p:tavLst>
                                    </p:anim>
                                    <p:animScale>
                                      <p:cBhvr>
                                        <p:cTn id="61" dur="13">
                                          <p:stCondLst>
                                            <p:cond delay="325"/>
                                          </p:stCondLst>
                                        </p:cTn>
                                        <p:tgtEl>
                                          <p:spTgt spid="17">
                                            <p:txEl>
                                              <p:pRg st="0" end="0"/>
                                            </p:txEl>
                                          </p:spTgt>
                                        </p:tgtEl>
                                      </p:cBhvr>
                                      <p:to x="100000" y="60000"/>
                                    </p:animScale>
                                    <p:animScale>
                                      <p:cBhvr>
                                        <p:cTn id="62" dur="83" decel="50000">
                                          <p:stCondLst>
                                            <p:cond delay="338"/>
                                          </p:stCondLst>
                                        </p:cTn>
                                        <p:tgtEl>
                                          <p:spTgt spid="17">
                                            <p:txEl>
                                              <p:pRg st="0" end="0"/>
                                            </p:txEl>
                                          </p:spTgt>
                                        </p:tgtEl>
                                      </p:cBhvr>
                                      <p:to x="100000" y="100000"/>
                                    </p:animScale>
                                    <p:animScale>
                                      <p:cBhvr>
                                        <p:cTn id="63" dur="13">
                                          <p:stCondLst>
                                            <p:cond delay="656"/>
                                          </p:stCondLst>
                                        </p:cTn>
                                        <p:tgtEl>
                                          <p:spTgt spid="17">
                                            <p:txEl>
                                              <p:pRg st="0" end="0"/>
                                            </p:txEl>
                                          </p:spTgt>
                                        </p:tgtEl>
                                      </p:cBhvr>
                                      <p:to x="100000" y="80000"/>
                                    </p:animScale>
                                    <p:animScale>
                                      <p:cBhvr>
                                        <p:cTn id="64" dur="83" decel="50000">
                                          <p:stCondLst>
                                            <p:cond delay="669"/>
                                          </p:stCondLst>
                                        </p:cTn>
                                        <p:tgtEl>
                                          <p:spTgt spid="17">
                                            <p:txEl>
                                              <p:pRg st="0" end="0"/>
                                            </p:txEl>
                                          </p:spTgt>
                                        </p:tgtEl>
                                      </p:cBhvr>
                                      <p:to x="100000" y="100000"/>
                                    </p:animScale>
                                    <p:animScale>
                                      <p:cBhvr>
                                        <p:cTn id="65" dur="13">
                                          <p:stCondLst>
                                            <p:cond delay="821"/>
                                          </p:stCondLst>
                                        </p:cTn>
                                        <p:tgtEl>
                                          <p:spTgt spid="17">
                                            <p:txEl>
                                              <p:pRg st="0" end="0"/>
                                            </p:txEl>
                                          </p:spTgt>
                                        </p:tgtEl>
                                      </p:cBhvr>
                                      <p:to x="100000" y="90000"/>
                                    </p:animScale>
                                    <p:animScale>
                                      <p:cBhvr>
                                        <p:cTn id="66" dur="83" decel="50000">
                                          <p:stCondLst>
                                            <p:cond delay="834"/>
                                          </p:stCondLst>
                                        </p:cTn>
                                        <p:tgtEl>
                                          <p:spTgt spid="17">
                                            <p:txEl>
                                              <p:pRg st="0" end="0"/>
                                            </p:txEl>
                                          </p:spTgt>
                                        </p:tgtEl>
                                      </p:cBhvr>
                                      <p:to x="100000" y="100000"/>
                                    </p:animScale>
                                    <p:animScale>
                                      <p:cBhvr>
                                        <p:cTn id="67" dur="13">
                                          <p:stCondLst>
                                            <p:cond delay="904"/>
                                          </p:stCondLst>
                                        </p:cTn>
                                        <p:tgtEl>
                                          <p:spTgt spid="17">
                                            <p:txEl>
                                              <p:pRg st="0" end="0"/>
                                            </p:txEl>
                                          </p:spTgt>
                                        </p:tgtEl>
                                      </p:cBhvr>
                                      <p:to x="100000" y="95000"/>
                                    </p:animScale>
                                    <p:animScale>
                                      <p:cBhvr>
                                        <p:cTn id="68" dur="83" decel="50000">
                                          <p:stCondLst>
                                            <p:cond delay="917"/>
                                          </p:stCondLst>
                                        </p:cTn>
                                        <p:tgtEl>
                                          <p:spTgt spid="17">
                                            <p:txEl>
                                              <p:pRg st="0" end="0"/>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Effect transition="in" filter="wipe(down)">
                                      <p:cBhvr>
                                        <p:cTn id="71" dur="290">
                                          <p:stCondLst>
                                            <p:cond delay="0"/>
                                          </p:stCondLst>
                                        </p:cTn>
                                        <p:tgtEl>
                                          <p:spTgt spid="18">
                                            <p:txEl>
                                              <p:pRg st="0" end="0"/>
                                            </p:txEl>
                                          </p:spTgt>
                                        </p:tgtEl>
                                      </p:cBhvr>
                                    </p:animEffect>
                                    <p:anim calcmode="lin" valueType="num">
                                      <p:cBhvr>
                                        <p:cTn id="72" dur="911" tmFilter="0,0; 0.14,0.36; 0.43,0.73; 0.71,0.91; 1.0,1.0">
                                          <p:stCondLst>
                                            <p:cond delay="0"/>
                                          </p:stCondLst>
                                        </p:cTn>
                                        <p:tgtEl>
                                          <p:spTgt spid="18">
                                            <p:txEl>
                                              <p:pRg st="0" end="0"/>
                                            </p:txEl>
                                          </p:spTgt>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18">
                                            <p:txEl>
                                              <p:pRg st="0" end="0"/>
                                            </p:txEl>
                                          </p:spTgt>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18">
                                            <p:txEl>
                                              <p:pRg st="0" end="0"/>
                                            </p:txEl>
                                          </p:spTgt>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18">
                                            <p:txEl>
                                              <p:pRg st="0" end="0"/>
                                            </p:txEl>
                                          </p:spTgt>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18">
                                            <p:txEl>
                                              <p:pRg st="0" end="0"/>
                                            </p:txEl>
                                          </p:spTgt>
                                        </p:tgtEl>
                                        <p:attrNameLst>
                                          <p:attrName>ppt_y</p:attrName>
                                        </p:attrNameLst>
                                      </p:cBhvr>
                                      <p:tavLst>
                                        <p:tav tm="0" fmla="#ppt_y-sin(pi*$)/81">
                                          <p:val>
                                            <p:fltVal val="0"/>
                                          </p:val>
                                        </p:tav>
                                        <p:tav tm="100000">
                                          <p:val>
                                            <p:fltVal val="1"/>
                                          </p:val>
                                        </p:tav>
                                      </p:tavLst>
                                    </p:anim>
                                    <p:animScale>
                                      <p:cBhvr>
                                        <p:cTn id="77" dur="13">
                                          <p:stCondLst>
                                            <p:cond delay="325"/>
                                          </p:stCondLst>
                                        </p:cTn>
                                        <p:tgtEl>
                                          <p:spTgt spid="18">
                                            <p:txEl>
                                              <p:pRg st="0" end="0"/>
                                            </p:txEl>
                                          </p:spTgt>
                                        </p:tgtEl>
                                      </p:cBhvr>
                                      <p:to x="100000" y="60000"/>
                                    </p:animScale>
                                    <p:animScale>
                                      <p:cBhvr>
                                        <p:cTn id="78" dur="83" decel="50000">
                                          <p:stCondLst>
                                            <p:cond delay="338"/>
                                          </p:stCondLst>
                                        </p:cTn>
                                        <p:tgtEl>
                                          <p:spTgt spid="18">
                                            <p:txEl>
                                              <p:pRg st="0" end="0"/>
                                            </p:txEl>
                                          </p:spTgt>
                                        </p:tgtEl>
                                      </p:cBhvr>
                                      <p:to x="100000" y="100000"/>
                                    </p:animScale>
                                    <p:animScale>
                                      <p:cBhvr>
                                        <p:cTn id="79" dur="13">
                                          <p:stCondLst>
                                            <p:cond delay="656"/>
                                          </p:stCondLst>
                                        </p:cTn>
                                        <p:tgtEl>
                                          <p:spTgt spid="18">
                                            <p:txEl>
                                              <p:pRg st="0" end="0"/>
                                            </p:txEl>
                                          </p:spTgt>
                                        </p:tgtEl>
                                      </p:cBhvr>
                                      <p:to x="100000" y="80000"/>
                                    </p:animScale>
                                    <p:animScale>
                                      <p:cBhvr>
                                        <p:cTn id="80" dur="83" decel="50000">
                                          <p:stCondLst>
                                            <p:cond delay="669"/>
                                          </p:stCondLst>
                                        </p:cTn>
                                        <p:tgtEl>
                                          <p:spTgt spid="18">
                                            <p:txEl>
                                              <p:pRg st="0" end="0"/>
                                            </p:txEl>
                                          </p:spTgt>
                                        </p:tgtEl>
                                      </p:cBhvr>
                                      <p:to x="100000" y="100000"/>
                                    </p:animScale>
                                    <p:animScale>
                                      <p:cBhvr>
                                        <p:cTn id="81" dur="13">
                                          <p:stCondLst>
                                            <p:cond delay="821"/>
                                          </p:stCondLst>
                                        </p:cTn>
                                        <p:tgtEl>
                                          <p:spTgt spid="18">
                                            <p:txEl>
                                              <p:pRg st="0" end="0"/>
                                            </p:txEl>
                                          </p:spTgt>
                                        </p:tgtEl>
                                      </p:cBhvr>
                                      <p:to x="100000" y="90000"/>
                                    </p:animScale>
                                    <p:animScale>
                                      <p:cBhvr>
                                        <p:cTn id="82" dur="83" decel="50000">
                                          <p:stCondLst>
                                            <p:cond delay="834"/>
                                          </p:stCondLst>
                                        </p:cTn>
                                        <p:tgtEl>
                                          <p:spTgt spid="18">
                                            <p:txEl>
                                              <p:pRg st="0" end="0"/>
                                            </p:txEl>
                                          </p:spTgt>
                                        </p:tgtEl>
                                      </p:cBhvr>
                                      <p:to x="100000" y="100000"/>
                                    </p:animScale>
                                    <p:animScale>
                                      <p:cBhvr>
                                        <p:cTn id="83" dur="13">
                                          <p:stCondLst>
                                            <p:cond delay="904"/>
                                          </p:stCondLst>
                                        </p:cTn>
                                        <p:tgtEl>
                                          <p:spTgt spid="18">
                                            <p:txEl>
                                              <p:pRg st="0" end="0"/>
                                            </p:txEl>
                                          </p:spTgt>
                                        </p:tgtEl>
                                      </p:cBhvr>
                                      <p:to x="100000" y="95000"/>
                                    </p:animScale>
                                    <p:animScale>
                                      <p:cBhvr>
                                        <p:cTn id="84" dur="83" decel="50000">
                                          <p:stCondLst>
                                            <p:cond delay="917"/>
                                          </p:stCondLst>
                                        </p:cTn>
                                        <p:tgtEl>
                                          <p:spTgt spid="18">
                                            <p:txEl>
                                              <p:pRg st="0" end="0"/>
                                            </p:txEl>
                                          </p:spTgt>
                                        </p:tgtEl>
                                      </p:cBhvr>
                                      <p:to x="100000" y="100000"/>
                                    </p:animScale>
                                  </p:childTnLst>
                                </p:cTn>
                              </p:par>
                            </p:childTnLst>
                          </p:cTn>
                        </p:par>
                        <p:par>
                          <p:cTn id="85" fill="hold">
                            <p:stCondLst>
                              <p:cond delay="1000"/>
                            </p:stCondLst>
                            <p:childTnLst>
                              <p:par>
                                <p:cTn id="86" presetID="53" presetClass="entr" presetSubtype="0" fill="hold" nodeType="afterEffect">
                                  <p:stCondLst>
                                    <p:cond delay="0"/>
                                  </p:stCondLst>
                                  <p:childTnLst>
                                    <p:set>
                                      <p:cBhvr>
                                        <p:cTn id="87" dur="1" fill="hold">
                                          <p:stCondLst>
                                            <p:cond delay="0"/>
                                          </p:stCondLst>
                                        </p:cTn>
                                        <p:tgtEl>
                                          <p:spTgt spid="58373"/>
                                        </p:tgtEl>
                                        <p:attrNameLst>
                                          <p:attrName>style.visibility</p:attrName>
                                        </p:attrNameLst>
                                      </p:cBhvr>
                                      <p:to>
                                        <p:strVal val="visible"/>
                                      </p:to>
                                    </p:set>
                                    <p:anim calcmode="lin" valueType="num">
                                      <p:cBhvr>
                                        <p:cTn id="88" dur="2000" fill="hold"/>
                                        <p:tgtEl>
                                          <p:spTgt spid="58373"/>
                                        </p:tgtEl>
                                        <p:attrNameLst>
                                          <p:attrName>ppt_w</p:attrName>
                                        </p:attrNameLst>
                                      </p:cBhvr>
                                      <p:tavLst>
                                        <p:tav tm="0">
                                          <p:val>
                                            <p:fltVal val="0"/>
                                          </p:val>
                                        </p:tav>
                                        <p:tav tm="100000">
                                          <p:val>
                                            <p:strVal val="#ppt_w"/>
                                          </p:val>
                                        </p:tav>
                                      </p:tavLst>
                                    </p:anim>
                                    <p:anim calcmode="lin" valueType="num">
                                      <p:cBhvr>
                                        <p:cTn id="89" dur="2000" fill="hold"/>
                                        <p:tgtEl>
                                          <p:spTgt spid="58373"/>
                                        </p:tgtEl>
                                        <p:attrNameLst>
                                          <p:attrName>ppt_h</p:attrName>
                                        </p:attrNameLst>
                                      </p:cBhvr>
                                      <p:tavLst>
                                        <p:tav tm="0">
                                          <p:val>
                                            <p:fltVal val="0"/>
                                          </p:val>
                                        </p:tav>
                                        <p:tav tm="100000">
                                          <p:val>
                                            <p:strVal val="#ppt_h"/>
                                          </p:val>
                                        </p:tav>
                                      </p:tavLst>
                                    </p:anim>
                                    <p:animEffect transition="in" filter="fade">
                                      <p:cBhvr>
                                        <p:cTn id="90" dur="2000"/>
                                        <p:tgtEl>
                                          <p:spTgt spid="58373"/>
                                        </p:tgtEl>
                                      </p:cBhvr>
                                    </p:animEffect>
                                  </p:childTnLst>
                                </p:cTn>
                              </p:par>
                            </p:childTnLst>
                          </p:cTn>
                        </p:par>
                        <p:par>
                          <p:cTn id="91" fill="hold">
                            <p:stCondLst>
                              <p:cond delay="3000"/>
                            </p:stCondLst>
                            <p:childTnLst>
                              <p:par>
                                <p:cTn id="92" presetID="1" presetClass="entr" presetSubtype="0" fill="hold" nodeType="afterEffect">
                                  <p:stCondLst>
                                    <p:cond delay="500"/>
                                  </p:stCondLst>
                                  <p:childTnLst>
                                    <p:set>
                                      <p:cBhvr>
                                        <p:cTn id="93" dur="1" fill="hold">
                                          <p:stCondLst>
                                            <p:cond delay="0"/>
                                          </p:stCondLst>
                                        </p:cTn>
                                        <p:tgtEl>
                                          <p:spTgt spid="1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35" presetClass="path" presetSubtype="0" accel="50000" decel="50000" fill="hold" grpId="1" nodeType="clickEffect">
                                  <p:stCondLst>
                                    <p:cond delay="0"/>
                                  </p:stCondLst>
                                  <p:childTnLst>
                                    <p:animMotion origin="layout" path="M 0.00312 0.00139 L -0.49775 -0.0706 " pathEditMode="relative" rAng="0" ptsTypes="AA">
                                      <p:cBhvr>
                                        <p:cTn id="97" dur="500" fill="hold"/>
                                        <p:tgtEl>
                                          <p:spTgt spid="13">
                                            <p:txEl>
                                              <p:pRg st="0" end="0"/>
                                            </p:txEl>
                                          </p:spTgt>
                                        </p:tgtEl>
                                        <p:attrNameLst>
                                          <p:attrName>ppt_x</p:attrName>
                                          <p:attrName>ppt_y</p:attrName>
                                        </p:attrNameLst>
                                      </p:cBhvr>
                                      <p:rCtr x="-251" y="-36"/>
                                    </p:animMotion>
                                  </p:childTnLst>
                                </p:cTn>
                              </p:par>
                              <p:par>
                                <p:cTn id="98" presetID="3" presetClass="entr" presetSubtype="10" fill="hold" grpId="0" nodeType="withEffect">
                                  <p:stCondLst>
                                    <p:cond delay="0"/>
                                  </p:stCondLst>
                                  <p:iterate type="lt">
                                    <p:tmPct val="10000"/>
                                  </p:iterate>
                                  <p:childTnLst>
                                    <p:set>
                                      <p:cBhvr>
                                        <p:cTn id="99" dur="1" fill="hold">
                                          <p:stCondLst>
                                            <p:cond delay="0"/>
                                          </p:stCondLst>
                                        </p:cTn>
                                        <p:tgtEl>
                                          <p:spTgt spid="20"/>
                                        </p:tgtEl>
                                        <p:attrNameLst>
                                          <p:attrName>style.visibility</p:attrName>
                                        </p:attrNameLst>
                                      </p:cBhvr>
                                      <p:to>
                                        <p:strVal val="visible"/>
                                      </p:to>
                                    </p:set>
                                    <p:animEffect transition="in" filter="blinds(horizontal)">
                                      <p:cBhvr>
                                        <p:cTn id="100" dur="500"/>
                                        <p:tgtEl>
                                          <p:spTgt spid="20"/>
                                        </p:tgtEl>
                                      </p:cBhvr>
                                    </p:animEffect>
                                  </p:childTnLst>
                                </p:cTn>
                              </p:par>
                              <p:par>
                                <p:cTn id="101" presetID="49" presetClass="path" presetSubtype="0" accel="50000" decel="50000" fill="hold" grpId="1" nodeType="withEffect">
                                  <p:stCondLst>
                                    <p:cond delay="0"/>
                                  </p:stCondLst>
                                  <p:childTnLst>
                                    <p:animMotion origin="layout" path="M -2.77778E-6 -4.07407E-6 L -0.52951 0.00139 " pathEditMode="relative" rAng="0" ptsTypes="AA">
                                      <p:cBhvr>
                                        <p:cTn id="102" dur="500" fill="hold"/>
                                        <p:tgtEl>
                                          <p:spTgt spid="15">
                                            <p:txEl>
                                              <p:pRg st="0" end="0"/>
                                            </p:txEl>
                                          </p:spTgt>
                                        </p:tgtEl>
                                        <p:attrNameLst>
                                          <p:attrName>ppt_x</p:attrName>
                                          <p:attrName>ppt_y</p:attrName>
                                        </p:attrNameLst>
                                      </p:cBhvr>
                                      <p:rCtr x="-265" y="1"/>
                                    </p:animMotion>
                                  </p:childTnLst>
                                </p:cTn>
                              </p:par>
                              <p:par>
                                <p:cTn id="103" presetID="3" presetClass="entr" presetSubtype="10" fill="hold" grpId="0" nodeType="withEffect">
                                  <p:stCondLst>
                                    <p:cond delay="0"/>
                                  </p:stCondLst>
                                  <p:iterate type="lt">
                                    <p:tmPct val="10000"/>
                                  </p:iterate>
                                  <p:childTnLst>
                                    <p:set>
                                      <p:cBhvr>
                                        <p:cTn id="104" dur="1" fill="hold">
                                          <p:stCondLst>
                                            <p:cond delay="0"/>
                                          </p:stCondLst>
                                        </p:cTn>
                                        <p:tgtEl>
                                          <p:spTgt spid="21"/>
                                        </p:tgtEl>
                                        <p:attrNameLst>
                                          <p:attrName>style.visibility</p:attrName>
                                        </p:attrNameLst>
                                      </p:cBhvr>
                                      <p:to>
                                        <p:strVal val="visible"/>
                                      </p:to>
                                    </p:set>
                                    <p:animEffect transition="in" filter="blinds(horizontal)">
                                      <p:cBhvr>
                                        <p:cTn id="105" dur="500"/>
                                        <p:tgtEl>
                                          <p:spTgt spid="21"/>
                                        </p:tgtEl>
                                      </p:cBhvr>
                                    </p:animEffect>
                                  </p:childTnLst>
                                </p:cTn>
                              </p:par>
                              <p:par>
                                <p:cTn id="106" presetID="56" presetClass="path" presetSubtype="0" accel="50000" decel="50000" fill="hold" grpId="1" nodeType="withEffect">
                                  <p:stCondLst>
                                    <p:cond delay="0"/>
                                  </p:stCondLst>
                                  <p:childTnLst>
                                    <p:animMotion origin="layout" path="M -0.00781 4.07407E-6 L -0.56389 0.08356 " pathEditMode="relative" rAng="0" ptsTypes="AA">
                                      <p:cBhvr>
                                        <p:cTn id="107" dur="500" fill="hold"/>
                                        <p:tgtEl>
                                          <p:spTgt spid="16">
                                            <p:txEl>
                                              <p:pRg st="0" end="0"/>
                                            </p:txEl>
                                          </p:spTgt>
                                        </p:tgtEl>
                                        <p:attrNameLst>
                                          <p:attrName>ppt_x</p:attrName>
                                          <p:attrName>ppt_y</p:attrName>
                                        </p:attrNameLst>
                                      </p:cBhvr>
                                      <p:rCtr x="-278" y="42"/>
                                    </p:animMotion>
                                  </p:childTnLst>
                                </p:cTn>
                              </p:par>
                              <p:par>
                                <p:cTn id="108" presetID="3" presetClass="entr" presetSubtype="10" fill="hold" grpId="0" nodeType="withEffect">
                                  <p:stCondLst>
                                    <p:cond delay="0"/>
                                  </p:stCondLst>
                                  <p:iterate type="lt">
                                    <p:tmPct val="10000"/>
                                  </p:iterate>
                                  <p:childTnLst>
                                    <p:set>
                                      <p:cBhvr>
                                        <p:cTn id="109" dur="1" fill="hold">
                                          <p:stCondLst>
                                            <p:cond delay="0"/>
                                          </p:stCondLst>
                                        </p:cTn>
                                        <p:tgtEl>
                                          <p:spTgt spid="22"/>
                                        </p:tgtEl>
                                        <p:attrNameLst>
                                          <p:attrName>style.visibility</p:attrName>
                                        </p:attrNameLst>
                                      </p:cBhvr>
                                      <p:to>
                                        <p:strVal val="visible"/>
                                      </p:to>
                                    </p:set>
                                    <p:animEffect transition="in" filter="blinds(horizontal)">
                                      <p:cBhvr>
                                        <p:cTn id="110" dur="500"/>
                                        <p:tgtEl>
                                          <p:spTgt spid="22"/>
                                        </p:tgtEl>
                                      </p:cBhvr>
                                    </p:animEffect>
                                  </p:childTnLst>
                                </p:cTn>
                              </p:par>
                              <p:par>
                                <p:cTn id="111" presetID="56" presetClass="path" presetSubtype="0" accel="50000" decel="50000" fill="hold" grpId="1" nodeType="withEffect">
                                  <p:stCondLst>
                                    <p:cond delay="0"/>
                                  </p:stCondLst>
                                  <p:childTnLst>
                                    <p:animMotion origin="layout" path="M -0.00781 -0.00902 L -0.61111 0.16042 " pathEditMode="relative" rAng="0" ptsTypes="AA">
                                      <p:cBhvr>
                                        <p:cTn id="112" dur="500" fill="hold"/>
                                        <p:tgtEl>
                                          <p:spTgt spid="17">
                                            <p:txEl>
                                              <p:pRg st="0" end="0"/>
                                            </p:txEl>
                                          </p:spTgt>
                                        </p:tgtEl>
                                        <p:attrNameLst>
                                          <p:attrName>ppt_x</p:attrName>
                                          <p:attrName>ppt_y</p:attrName>
                                        </p:attrNameLst>
                                      </p:cBhvr>
                                      <p:rCtr x="-302" y="85"/>
                                    </p:animMotion>
                                  </p:childTnLst>
                                </p:cTn>
                              </p:par>
                              <p:par>
                                <p:cTn id="113" presetID="3" presetClass="entr" presetSubtype="10" fill="hold" grpId="0" nodeType="withEffect">
                                  <p:stCondLst>
                                    <p:cond delay="0"/>
                                  </p:stCondLst>
                                  <p:iterate type="lt">
                                    <p:tmPct val="10000"/>
                                  </p:iterate>
                                  <p:childTnLst>
                                    <p:set>
                                      <p:cBhvr>
                                        <p:cTn id="114" dur="1" fill="hold">
                                          <p:stCondLst>
                                            <p:cond delay="0"/>
                                          </p:stCondLst>
                                        </p:cTn>
                                        <p:tgtEl>
                                          <p:spTgt spid="23"/>
                                        </p:tgtEl>
                                        <p:attrNameLst>
                                          <p:attrName>style.visibility</p:attrName>
                                        </p:attrNameLst>
                                      </p:cBhvr>
                                      <p:to>
                                        <p:strVal val="visible"/>
                                      </p:to>
                                    </p:set>
                                    <p:animEffect transition="in" filter="blinds(horizontal)">
                                      <p:cBhvr>
                                        <p:cTn id="115" dur="500"/>
                                        <p:tgtEl>
                                          <p:spTgt spid="23"/>
                                        </p:tgtEl>
                                      </p:cBhvr>
                                    </p:animEffect>
                                  </p:childTnLst>
                                </p:cTn>
                              </p:par>
                              <p:par>
                                <p:cTn id="116" presetID="10" presetClass="exit" presetSubtype="0" fill="hold" grpId="1" nodeType="withEffect">
                                  <p:stCondLst>
                                    <p:cond delay="0"/>
                                  </p:stCondLst>
                                  <p:childTnLst>
                                    <p:animEffect transition="out" filter="fade">
                                      <p:cBhvr>
                                        <p:cTn id="117" dur="2000"/>
                                        <p:tgtEl>
                                          <p:spTgt spid="18">
                                            <p:txEl>
                                              <p:pRg st="0" end="0"/>
                                            </p:txEl>
                                          </p:spTgt>
                                        </p:tgtEl>
                                      </p:cBhvr>
                                    </p:animEffect>
                                    <p:set>
                                      <p:cBhvr>
                                        <p:cTn id="118" dur="1" fill="hold">
                                          <p:stCondLst>
                                            <p:cond delay="1999"/>
                                          </p:stCondLst>
                                        </p:cTn>
                                        <p:tgtEl>
                                          <p:spTgt spid="18">
                                            <p:txEl>
                                              <p:pRg st="0" end="0"/>
                                            </p:txEl>
                                          </p:spTgt>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000"/>
                                        <p:tgtEl>
                                          <p:spTgt spid="58375"/>
                                        </p:tgtEl>
                                      </p:cBhvr>
                                    </p:animEffect>
                                    <p:set>
                                      <p:cBhvr>
                                        <p:cTn id="121" dur="1" fill="hold">
                                          <p:stCondLst>
                                            <p:cond delay="1999"/>
                                          </p:stCondLst>
                                        </p:cTn>
                                        <p:tgtEl>
                                          <p:spTgt spid="58375"/>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2000"/>
                                        <p:tgtEl>
                                          <p:spTgt spid="58373"/>
                                        </p:tgtEl>
                                      </p:cBhvr>
                                    </p:animEffect>
                                    <p:set>
                                      <p:cBhvr>
                                        <p:cTn id="124" dur="1" fill="hold">
                                          <p:stCondLst>
                                            <p:cond delay="1999"/>
                                          </p:stCondLst>
                                        </p:cTn>
                                        <p:tgtEl>
                                          <p:spTgt spid="58373"/>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12"/>
                                        </p:tgtEl>
                                      </p:cBhvr>
                                    </p:animEffect>
                                    <p:set>
                                      <p:cBhvr>
                                        <p:cTn id="127" dur="1" fill="hold">
                                          <p:stCondLst>
                                            <p:cond delay="1999"/>
                                          </p:stCondLst>
                                        </p:cTn>
                                        <p:tgtEl>
                                          <p:spTgt spid="12"/>
                                        </p:tgtEl>
                                        <p:attrNameLst>
                                          <p:attrName>style.visibility</p:attrName>
                                        </p:attrNameLst>
                                      </p:cBhvr>
                                      <p:to>
                                        <p:strVal val="hidden"/>
                                      </p:to>
                                    </p:set>
                                  </p:childTnLst>
                                </p:cTn>
                              </p:par>
                            </p:childTnLst>
                          </p:cTn>
                        </p:par>
                        <p:par>
                          <p:cTn id="128" fill="hold">
                            <p:stCondLst>
                              <p:cond delay="2000"/>
                            </p:stCondLst>
                            <p:childTnLst>
                              <p:par>
                                <p:cTn id="129" presetID="1" presetClass="entr" presetSubtype="0" fill="hold" grpId="0" nodeType="afterEffect">
                                  <p:stCondLst>
                                    <p:cond delay="0"/>
                                  </p:stCondLst>
                                  <p:iterate type="lt">
                                    <p:tmAbs val="100"/>
                                  </p:iterate>
                                  <p:childTnLst>
                                    <p:set>
                                      <p:cBhvr>
                                        <p:cTn id="1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3" grpId="1" build="allAtOnce"/>
      <p:bldP spid="15" grpId="0" build="allAtOnce"/>
      <p:bldP spid="15" grpId="1" build="allAtOnce"/>
      <p:bldP spid="16" grpId="0" build="allAtOnce"/>
      <p:bldP spid="16" grpId="1" build="allAtOnce"/>
      <p:bldP spid="17" grpId="0" build="allAtOnce"/>
      <p:bldP spid="17" grpId="1" build="allAtOnce"/>
      <p:bldP spid="18" grpId="0" build="allAtOnce"/>
      <p:bldP spid="18" grpId="1" build="allAtOnce"/>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cstate="print"/>
          <a:srcRect/>
          <a:stretch>
            <a:fillRect/>
          </a:stretch>
        </p:blipFill>
        <p:spPr bwMode="auto">
          <a:xfrm>
            <a:off x="1187450" y="1125538"/>
            <a:ext cx="7089775" cy="5240337"/>
          </a:xfrm>
          <a:prstGeom prst="rect">
            <a:avLst/>
          </a:prstGeom>
          <a:noFill/>
          <a:ln w="9525">
            <a:noFill/>
            <a:miter lim="800000"/>
            <a:headEnd/>
            <a:tailEnd/>
          </a:ln>
        </p:spPr>
      </p:pic>
      <p:sp>
        <p:nvSpPr>
          <p:cNvPr id="2" name="標題 1"/>
          <p:cNvSpPr>
            <a:spLocks noGrp="1"/>
          </p:cNvSpPr>
          <p:nvPr>
            <p:ph type="title"/>
          </p:nvPr>
        </p:nvSpPr>
        <p:spPr>
          <a:xfrm>
            <a:off x="468313" y="188913"/>
            <a:ext cx="5903912" cy="990600"/>
          </a:xfrm>
        </p:spPr>
        <p:txBody>
          <a:bodyPr>
            <a:normAutofit fontScale="90000"/>
          </a:bodyPr>
          <a:lstStyle/>
          <a:p>
            <a:pPr>
              <a:defRPr/>
            </a:pPr>
            <a:r>
              <a:rPr lang="en-US" altLang="zh-TW" dirty="0" smtClean="0"/>
              <a:t>Released Item</a:t>
            </a:r>
            <a:r>
              <a:rPr lang="zh-TW" altLang="en-US" dirty="0" smtClean="0"/>
              <a:t> ─ </a:t>
            </a:r>
            <a:r>
              <a:rPr lang="en-US" altLang="zh-TW" dirty="0" smtClean="0"/>
              <a:t>CM012 </a:t>
            </a:r>
            <a:r>
              <a:rPr lang="zh-TW" altLang="en-US" dirty="0" smtClean="0"/>
              <a:t>圍欄</a:t>
            </a:r>
            <a:endParaRPr lang="zh-TW" altLang="en-US" dirty="0"/>
          </a:p>
        </p:txBody>
      </p:sp>
      <p:sp>
        <p:nvSpPr>
          <p:cNvPr id="41988"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82EECDB-6501-43A5-ABBE-4DC7EFBA52BB}" type="slidenum">
              <a:rPr lang="en-US" altLang="zh-TW" smtClean="0">
                <a:latin typeface="Arial" pitchFamily="34" charset="0"/>
              </a:rPr>
              <a:pPr/>
              <a:t>30</a:t>
            </a:fld>
            <a:endParaRPr lang="en-US" altLang="zh-TW" smtClean="0">
              <a:latin typeface="Arial" pitchFamily="34" charset="0"/>
            </a:endParaRPr>
          </a:p>
        </p:txBody>
      </p:sp>
      <p:sp>
        <p:nvSpPr>
          <p:cNvPr id="5" name="矩形圖說文字 4"/>
          <p:cNvSpPr/>
          <p:nvPr/>
        </p:nvSpPr>
        <p:spPr>
          <a:xfrm>
            <a:off x="6372200" y="1340768"/>
            <a:ext cx="2592288" cy="1080120"/>
          </a:xfrm>
          <a:prstGeom prst="wedgeRectCallout">
            <a:avLst>
              <a:gd name="adj1" fmla="val -87034"/>
              <a:gd name="adj2" fmla="val -70413"/>
            </a:avLst>
          </a:prstGeom>
          <a:gradFill>
            <a:gsLst>
              <a:gs pos="0">
                <a:srgbClr val="FFEFD1"/>
              </a:gs>
              <a:gs pos="64999">
                <a:srgbClr val="F0EBD5"/>
              </a:gs>
              <a:gs pos="100000">
                <a:srgbClr val="D1C39F"/>
              </a:gs>
            </a:gsLst>
            <a:lin ang="950000" scaled="0"/>
          </a:gradFill>
          <a:ln/>
        </p:spPr>
        <p:style>
          <a:lnRef idx="1">
            <a:schemeClr val="accent6"/>
          </a:lnRef>
          <a:fillRef idx="3">
            <a:schemeClr val="accent6"/>
          </a:fillRef>
          <a:effectRef idx="2">
            <a:schemeClr val="accent6"/>
          </a:effectRef>
          <a:fontRef idx="minor">
            <a:schemeClr val="lt1"/>
          </a:fontRef>
        </p:style>
        <p:txBody>
          <a:bodyPr anchor="ctr"/>
          <a:lstStyle/>
          <a:p>
            <a:pPr>
              <a:lnSpc>
                <a:spcPct val="150000"/>
              </a:lnSpc>
              <a:defRPr/>
            </a:pPr>
            <a:r>
              <a:rPr lang="zh-TW" altLang="en-US" b="1" dirty="0">
                <a:solidFill>
                  <a:srgbClr val="0000FF"/>
                </a:solidFill>
                <a:latin typeface="微軟正黑體" pitchFamily="34" charset="-120"/>
                <a:ea typeface="微軟正黑體" pitchFamily="34" charset="-120"/>
              </a:rPr>
              <a:t>情境脈絡</a:t>
            </a:r>
            <a:r>
              <a:rPr lang="zh-TW" altLang="en-US" b="1" dirty="0">
                <a:solidFill>
                  <a:schemeClr val="tx1"/>
                </a:solidFill>
                <a:latin typeface="微軟正黑體" pitchFamily="34" charset="-120"/>
                <a:ea typeface="微軟正黑體" pitchFamily="34" charset="-120"/>
              </a:rPr>
              <a:t>：職業</a:t>
            </a:r>
            <a:endParaRPr lang="en-US" altLang="zh-TW" b="1" dirty="0">
              <a:solidFill>
                <a:schemeClr val="tx1"/>
              </a:solidFill>
              <a:latin typeface="微軟正黑體" pitchFamily="34" charset="-120"/>
              <a:ea typeface="微軟正黑體" pitchFamily="34" charset="-120"/>
            </a:endParaRPr>
          </a:p>
          <a:p>
            <a:pPr>
              <a:lnSpc>
                <a:spcPct val="150000"/>
              </a:lnSpc>
              <a:defRPr/>
            </a:pPr>
            <a:r>
              <a:rPr lang="zh-TW" altLang="en-US" b="1" dirty="0">
                <a:solidFill>
                  <a:srgbClr val="0000FF"/>
                </a:solidFill>
                <a:latin typeface="微軟正黑體" pitchFamily="34" charset="-120"/>
                <a:ea typeface="微軟正黑體" pitchFamily="34" charset="-120"/>
              </a:rPr>
              <a:t>內容領域</a:t>
            </a:r>
            <a:r>
              <a:rPr lang="zh-TW" altLang="en-US" b="1" dirty="0">
                <a:solidFill>
                  <a:schemeClr val="tx1"/>
                </a:solidFill>
                <a:latin typeface="微軟正黑體" pitchFamily="34" charset="-120"/>
                <a:ea typeface="微軟正黑體" pitchFamily="34" charset="-120"/>
              </a:rPr>
              <a:t>：空間與形狀</a:t>
            </a:r>
            <a:endParaRPr lang="en-US" altLang="zh-TW" b="1"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標題 1"/>
          <p:cNvSpPr>
            <a:spLocks noGrp="1"/>
          </p:cNvSpPr>
          <p:nvPr>
            <p:ph type="title"/>
          </p:nvPr>
        </p:nvSpPr>
        <p:spPr/>
        <p:txBody>
          <a:bodyPr/>
          <a:lstStyle/>
          <a:p>
            <a:pPr marL="358775" eaLnBrk="1" hangingPunct="1"/>
            <a:r>
              <a:rPr lang="zh-TW" altLang="en-US" smtClean="0"/>
              <a:t>電腦化閱讀評量</a:t>
            </a:r>
          </a:p>
        </p:txBody>
      </p:sp>
      <p:sp>
        <p:nvSpPr>
          <p:cNvPr id="43010" name="投影片編號版面配置區 3"/>
          <p:cNvSpPr>
            <a:spLocks noGrp="1"/>
          </p:cNvSpPr>
          <p:nvPr>
            <p:ph type="sldNum" sz="quarter" idx="10"/>
          </p:nvPr>
        </p:nvSpPr>
        <p:spPr bwMode="auto">
          <a:xfrm>
            <a:off x="8207375" y="6308725"/>
            <a:ext cx="936625" cy="365125"/>
          </a:xfrm>
          <a:noFill/>
          <a:ln>
            <a:miter lim="800000"/>
            <a:headEnd/>
            <a:tailEnd/>
          </a:ln>
        </p:spPr>
        <p:txBody>
          <a:bodyPr wrap="square" lIns="91440" tIns="45720" rIns="91440" bIns="45720" numCol="1" anchor="t" anchorCtr="0" compatLnSpc="1">
            <a:prstTxWarp prst="textNoShape">
              <a:avLst/>
            </a:prstTxWarp>
          </a:bodyPr>
          <a:lstStyle/>
          <a:p>
            <a:fld id="{C3920F53-7430-47D6-9C5E-EC1C3A65DC72}" type="slidenum">
              <a:rPr lang="en-US" altLang="zh-TW" smtClean="0">
                <a:latin typeface="Arial" pitchFamily="34" charset="0"/>
              </a:rPr>
              <a:pPr/>
              <a:t>31</a:t>
            </a:fld>
            <a:endParaRPr lang="en-US" altLang="zh-TW" smtClean="0">
              <a:latin typeface="Arial" pitchFamily="34" charset="0"/>
            </a:endParaRPr>
          </a:p>
        </p:txBody>
      </p:sp>
      <p:sp>
        <p:nvSpPr>
          <p:cNvPr id="43012" name="內容版面配置區 2"/>
          <p:cNvSpPr txBox="1">
            <a:spLocks/>
          </p:cNvSpPr>
          <p:nvPr/>
        </p:nvSpPr>
        <p:spPr bwMode="auto">
          <a:xfrm>
            <a:off x="611188" y="1412875"/>
            <a:ext cx="8137525" cy="985838"/>
          </a:xfrm>
          <a:prstGeom prst="rect">
            <a:avLst/>
          </a:prstGeom>
          <a:noFill/>
          <a:ln w="9525">
            <a:noFill/>
            <a:miter lim="800000"/>
            <a:headEnd/>
            <a:tailEnd/>
          </a:ln>
        </p:spPr>
        <p:txBody>
          <a:bodyPr/>
          <a:lstStyle/>
          <a:p>
            <a:pPr marL="547688" lvl="1" indent="-273050">
              <a:spcBef>
                <a:spcPts val="500"/>
              </a:spcBef>
              <a:buClr>
                <a:schemeClr val="accent2"/>
              </a:buClr>
              <a:buSzPct val="76000"/>
              <a:buFont typeface="Wingdings 3" pitchFamily="18" charset="2"/>
              <a:buChar char=""/>
            </a:pPr>
            <a:r>
              <a:rPr kumimoji="0" lang="zh-TW" altLang="en-US" sz="2600">
                <a:latin typeface="微軟正黑體" pitchFamily="34" charset="-120"/>
                <a:ea typeface="微軟正黑體" pitchFamily="34" charset="-120"/>
              </a:rPr>
              <a:t>評量學生</a:t>
            </a:r>
            <a:r>
              <a:rPr kumimoji="0" lang="zh-TW" altLang="en-US" sz="2600">
                <a:solidFill>
                  <a:srgbClr val="FF0000"/>
                </a:solidFill>
                <a:latin typeface="微軟正黑體" pitchFamily="34" charset="-120"/>
                <a:ea typeface="微軟正黑體" pitchFamily="34" charset="-120"/>
              </a:rPr>
              <a:t>網頁瀏覽</a:t>
            </a:r>
            <a:r>
              <a:rPr kumimoji="0" lang="zh-TW" altLang="en-US" sz="2600">
                <a:latin typeface="微軟正黑體" pitchFamily="34" charset="-120"/>
                <a:ea typeface="微軟正黑體" pitchFamily="34" charset="-120"/>
              </a:rPr>
              <a:t>以及</a:t>
            </a:r>
            <a:r>
              <a:rPr kumimoji="0" lang="zh-TW" altLang="en-US" sz="2600">
                <a:solidFill>
                  <a:srgbClr val="FF0000"/>
                </a:solidFill>
                <a:latin typeface="微軟正黑體" pitchFamily="34" charset="-120"/>
                <a:ea typeface="微軟正黑體" pitchFamily="34" charset="-120"/>
              </a:rPr>
              <a:t>與他人溝通</a:t>
            </a:r>
            <a:r>
              <a:rPr kumimoji="0" lang="zh-TW" altLang="en-US" sz="2600">
                <a:latin typeface="微軟正黑體" pitchFamily="34" charset="-120"/>
                <a:ea typeface="微軟正黑體" pitchFamily="34" charset="-120"/>
              </a:rPr>
              <a:t>的能力</a:t>
            </a:r>
            <a:endParaRPr kumimoji="0" lang="en-US" altLang="zh-TW" sz="2600">
              <a:latin typeface="微軟正黑體" pitchFamily="34" charset="-120"/>
              <a:ea typeface="微軟正黑體" pitchFamily="34" charset="-120"/>
            </a:endParaRPr>
          </a:p>
          <a:p>
            <a:pPr marL="547688" lvl="1" indent="-273050">
              <a:spcBef>
                <a:spcPts val="500"/>
              </a:spcBef>
              <a:buClr>
                <a:schemeClr val="accent2"/>
              </a:buClr>
              <a:buSzPct val="76000"/>
              <a:buFont typeface="Wingdings 3" pitchFamily="18" charset="2"/>
              <a:buChar char=""/>
            </a:pPr>
            <a:r>
              <a:rPr kumimoji="0" lang="zh-TW" altLang="en-US" sz="2600">
                <a:latin typeface="微軟正黑體" pitchFamily="34" charset="-120"/>
                <a:ea typeface="微軟正黑體" pitchFamily="34" charset="-120"/>
              </a:rPr>
              <a:t>了解學生是否能</a:t>
            </a:r>
            <a:r>
              <a:rPr kumimoji="0" lang="zh-TW" altLang="en-US" sz="2600">
                <a:solidFill>
                  <a:srgbClr val="FF0000"/>
                </a:solidFill>
                <a:latin typeface="微軟正黑體" pitchFamily="34" charset="-120"/>
                <a:ea typeface="微軟正黑體" pitchFamily="34" charset="-120"/>
              </a:rPr>
              <a:t>統整資訊</a:t>
            </a:r>
            <a:r>
              <a:rPr kumimoji="0" lang="zh-TW" altLang="en-US"/>
              <a:t>、</a:t>
            </a:r>
            <a:r>
              <a:rPr kumimoji="0" lang="zh-TW" altLang="en-US" sz="2600">
                <a:solidFill>
                  <a:srgbClr val="FF0000"/>
                </a:solidFill>
                <a:latin typeface="微軟正黑體" pitchFamily="34" charset="-120"/>
                <a:ea typeface="微軟正黑體" pitchFamily="34" charset="-120"/>
              </a:rPr>
              <a:t>判斷資訊來源正確性</a:t>
            </a:r>
          </a:p>
        </p:txBody>
      </p:sp>
      <p:pic>
        <p:nvPicPr>
          <p:cNvPr id="13" name="Picture 9"/>
          <p:cNvPicPr>
            <a:picLocks noChangeAspect="1" noChangeArrowheads="1"/>
          </p:cNvPicPr>
          <p:nvPr/>
        </p:nvPicPr>
        <p:blipFill>
          <a:blip r:embed="rId3" cstate="print"/>
          <a:srcRect/>
          <a:stretch>
            <a:fillRect/>
          </a:stretch>
        </p:blipFill>
        <p:spPr bwMode="auto">
          <a:xfrm>
            <a:off x="1331913" y="2420938"/>
            <a:ext cx="6337300" cy="3752850"/>
          </a:xfrm>
          <a:prstGeom prst="rect">
            <a:avLst/>
          </a:prstGeom>
          <a:noFill/>
          <a:ln w="9525">
            <a:noFill/>
            <a:miter lim="800000"/>
            <a:headEnd/>
            <a:tailEnd/>
          </a:ln>
        </p:spPr>
      </p:pic>
      <p:sp>
        <p:nvSpPr>
          <p:cNvPr id="6" name="矩形圖說文字 5"/>
          <p:cNvSpPr/>
          <p:nvPr/>
        </p:nvSpPr>
        <p:spPr>
          <a:xfrm>
            <a:off x="6372200" y="4293096"/>
            <a:ext cx="2592288" cy="1080120"/>
          </a:xfrm>
          <a:prstGeom prst="wedgeRectCallout">
            <a:avLst>
              <a:gd name="adj1" fmla="val -72336"/>
              <a:gd name="adj2" fmla="val 22475"/>
            </a:avLst>
          </a:prstGeom>
          <a:gradFill>
            <a:gsLst>
              <a:gs pos="0">
                <a:srgbClr val="FFEFD1"/>
              </a:gs>
              <a:gs pos="64999">
                <a:srgbClr val="F0EBD5"/>
              </a:gs>
              <a:gs pos="100000">
                <a:srgbClr val="D1C39F"/>
              </a:gs>
            </a:gsLst>
            <a:lin ang="950000" scaled="0"/>
          </a:gradFill>
          <a:ln/>
        </p:spPr>
        <p:style>
          <a:lnRef idx="1">
            <a:schemeClr val="accent6"/>
          </a:lnRef>
          <a:fillRef idx="3">
            <a:schemeClr val="accent6"/>
          </a:fillRef>
          <a:effectRef idx="2">
            <a:schemeClr val="accent6"/>
          </a:effectRef>
          <a:fontRef idx="minor">
            <a:schemeClr val="lt1"/>
          </a:fontRef>
        </p:style>
        <p:txBody>
          <a:bodyPr anchor="ctr"/>
          <a:lstStyle/>
          <a:p>
            <a:pPr>
              <a:lnSpc>
                <a:spcPct val="150000"/>
              </a:lnSpc>
              <a:defRPr/>
            </a:pPr>
            <a:r>
              <a:rPr lang="zh-TW" altLang="en-US" b="1" dirty="0">
                <a:solidFill>
                  <a:srgbClr val="0000FF"/>
                </a:solidFill>
                <a:latin typeface="微軟正黑體" pitchFamily="34" charset="-120"/>
                <a:ea typeface="微軟正黑體" pitchFamily="34" charset="-120"/>
              </a:rPr>
              <a:t>問題情境</a:t>
            </a:r>
            <a:r>
              <a:rPr lang="zh-TW" altLang="en-US" b="1" dirty="0">
                <a:solidFill>
                  <a:schemeClr val="tx1"/>
                </a:solidFill>
                <a:latin typeface="微軟正黑體" pitchFamily="34" charset="-120"/>
                <a:ea typeface="微軟正黑體" pitchFamily="34" charset="-120"/>
              </a:rPr>
              <a:t>：個人</a:t>
            </a:r>
            <a:endParaRPr lang="en-US" altLang="zh-TW" b="1" dirty="0">
              <a:solidFill>
                <a:schemeClr val="tx1"/>
              </a:solidFill>
              <a:latin typeface="微軟正黑體" pitchFamily="34" charset="-120"/>
              <a:ea typeface="微軟正黑體" pitchFamily="34" charset="-120"/>
            </a:endParaRPr>
          </a:p>
          <a:p>
            <a:pPr>
              <a:lnSpc>
                <a:spcPct val="150000"/>
              </a:lnSpc>
              <a:defRPr/>
            </a:pPr>
            <a:r>
              <a:rPr lang="zh-TW" altLang="en-US" b="1" dirty="0">
                <a:solidFill>
                  <a:srgbClr val="0000FF"/>
                </a:solidFill>
                <a:latin typeface="微軟正黑體" pitchFamily="34" charset="-120"/>
                <a:ea typeface="微軟正黑體" pitchFamily="34" charset="-120"/>
              </a:rPr>
              <a:t>閱讀歷程</a:t>
            </a:r>
            <a:r>
              <a:rPr lang="zh-TW" altLang="en-US" b="1" dirty="0">
                <a:solidFill>
                  <a:schemeClr val="tx1">
                    <a:lumMod val="85000"/>
                    <a:lumOff val="15000"/>
                  </a:schemeClr>
                </a:solidFill>
                <a:latin typeface="微軟正黑體" pitchFamily="34" charset="-120"/>
                <a:ea typeface="微軟正黑體" pitchFamily="34" charset="-120"/>
              </a:rPr>
              <a:t>：擷取與檢索</a:t>
            </a:r>
            <a:endParaRPr lang="en-US" altLang="zh-TW" b="1" dirty="0">
              <a:solidFill>
                <a:schemeClr val="tx1">
                  <a:lumMod val="85000"/>
                  <a:lumOff val="1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395288" y="333375"/>
            <a:ext cx="6840537" cy="796925"/>
          </a:xfrm>
        </p:spPr>
        <p:txBody>
          <a:bodyPr/>
          <a:lstStyle/>
          <a:p>
            <a:pPr marL="3175" eaLnBrk="1" hangingPunct="1"/>
            <a:r>
              <a:rPr lang="zh-TW" altLang="en-US" smtClean="0"/>
              <a:t>電腦化評量所需的基本技能</a:t>
            </a:r>
          </a:p>
        </p:txBody>
      </p:sp>
      <p:sp>
        <p:nvSpPr>
          <p:cNvPr id="44036" name="內容版面配置區 7"/>
          <p:cNvSpPr>
            <a:spLocks noGrp="1"/>
          </p:cNvSpPr>
          <p:nvPr>
            <p:ph sz="quarter" idx="1"/>
          </p:nvPr>
        </p:nvSpPr>
        <p:spPr>
          <a:xfrm>
            <a:off x="611188" y="1557338"/>
            <a:ext cx="7273925" cy="4537075"/>
          </a:xfrm>
        </p:spPr>
        <p:txBody>
          <a:bodyPr/>
          <a:lstStyle/>
          <a:p>
            <a:pPr eaLnBrk="1" hangingPunct="1">
              <a:buFont typeface="Wingdings" pitchFamily="2" charset="2"/>
              <a:buChar char="ü"/>
            </a:pPr>
            <a:r>
              <a:rPr lang="en-US" altLang="zh-TW" sz="3000" smtClean="0">
                <a:latin typeface="微軟正黑體" pitchFamily="34" charset="-120"/>
              </a:rPr>
              <a:t>ICT </a:t>
            </a:r>
            <a:r>
              <a:rPr lang="zh-TW" altLang="en-US" sz="3000" smtClean="0">
                <a:latin typeface="微軟正黑體" pitchFamily="34" charset="-120"/>
              </a:rPr>
              <a:t>能力</a:t>
            </a:r>
            <a:endParaRPr lang="en-US" altLang="zh-TW" sz="3000" smtClean="0">
              <a:latin typeface="微軟正黑體" pitchFamily="34" charset="-120"/>
            </a:endParaRPr>
          </a:p>
          <a:p>
            <a:pPr lvl="1" eaLnBrk="1" hangingPunct="1">
              <a:buFont typeface="Arial" pitchFamily="34" charset="0"/>
              <a:buChar char="•"/>
            </a:pPr>
            <a:r>
              <a:rPr lang="zh-TW" altLang="en-US" sz="3000" smtClean="0">
                <a:solidFill>
                  <a:srgbClr val="C00000"/>
                </a:solidFill>
                <a:latin typeface="微軟正黑體" pitchFamily="34" charset="-120"/>
                <a:ea typeface="微軟正黑體" pitchFamily="34" charset="-120"/>
              </a:rPr>
              <a:t>鍵盤輸入文字</a:t>
            </a:r>
            <a:endParaRPr lang="en-US" altLang="zh-TW" sz="3000" smtClean="0">
              <a:latin typeface="微軟正黑體" pitchFamily="34" charset="-120"/>
              <a:ea typeface="微軟正黑體" pitchFamily="34" charset="-120"/>
            </a:endParaRPr>
          </a:p>
          <a:p>
            <a:pPr lvl="1" eaLnBrk="1" hangingPunct="1">
              <a:buFont typeface="Arial" pitchFamily="34" charset="0"/>
              <a:buChar char="•"/>
            </a:pPr>
            <a:r>
              <a:rPr lang="zh-TW" altLang="en-US" sz="3000" smtClean="0">
                <a:solidFill>
                  <a:srgbClr val="C00000"/>
                </a:solidFill>
                <a:latin typeface="微軟正黑體" pitchFamily="34" charset="-120"/>
                <a:ea typeface="微軟正黑體" pitchFamily="34" charset="-120"/>
              </a:rPr>
              <a:t>使用滑鼠</a:t>
            </a:r>
            <a:endParaRPr lang="en-US" altLang="zh-TW" sz="3000" smtClean="0">
              <a:latin typeface="微軟正黑體" pitchFamily="34" charset="-120"/>
              <a:ea typeface="微軟正黑體" pitchFamily="34" charset="-120"/>
            </a:endParaRPr>
          </a:p>
          <a:p>
            <a:pPr lvl="1" eaLnBrk="1" hangingPunct="1">
              <a:buFont typeface="Arial" pitchFamily="34" charset="0"/>
              <a:buChar char="•"/>
            </a:pPr>
            <a:r>
              <a:rPr lang="zh-TW" altLang="en-US" sz="3000" smtClean="0">
                <a:solidFill>
                  <a:srgbClr val="C00000"/>
                </a:solidFill>
                <a:latin typeface="微軟正黑體" pitchFamily="34" charset="-120"/>
                <a:ea typeface="微軟正黑體" pitchFamily="34" charset="-120"/>
              </a:rPr>
              <a:t>拖曳物件</a:t>
            </a:r>
            <a:endParaRPr lang="en-US" altLang="zh-TW" sz="3000" smtClean="0">
              <a:latin typeface="微軟正黑體" pitchFamily="34" charset="-120"/>
              <a:ea typeface="微軟正黑體" pitchFamily="34" charset="-120"/>
            </a:endParaRPr>
          </a:p>
          <a:p>
            <a:pPr lvl="1" eaLnBrk="1" hangingPunct="1">
              <a:buFont typeface="Arial" pitchFamily="34" charset="0"/>
              <a:buChar char="•"/>
            </a:pPr>
            <a:r>
              <a:rPr lang="zh-TW" altLang="en-US" sz="3000" smtClean="0">
                <a:solidFill>
                  <a:srgbClr val="C00000"/>
                </a:solidFill>
                <a:latin typeface="微軟正黑體" pitchFamily="34" charset="-120"/>
                <a:ea typeface="微軟正黑體" pitchFamily="34" charset="-120"/>
              </a:rPr>
              <a:t>點選按鈕</a:t>
            </a:r>
            <a:endParaRPr lang="en-US" altLang="zh-TW" sz="3000" smtClean="0">
              <a:latin typeface="微軟正黑體" pitchFamily="34" charset="-120"/>
              <a:ea typeface="微軟正黑體" pitchFamily="34" charset="-120"/>
            </a:endParaRPr>
          </a:p>
          <a:p>
            <a:pPr lvl="1" eaLnBrk="1" hangingPunct="1">
              <a:buFont typeface="Arial" pitchFamily="34" charset="0"/>
              <a:buChar char="•"/>
            </a:pPr>
            <a:r>
              <a:rPr lang="zh-TW" altLang="en-US" sz="3000" smtClean="0">
                <a:solidFill>
                  <a:srgbClr val="C00000"/>
                </a:solidFill>
                <a:latin typeface="微軟正黑體" pitchFamily="34" charset="-120"/>
                <a:ea typeface="微軟正黑體" pitchFamily="34" charset="-120"/>
              </a:rPr>
              <a:t>使用</a:t>
            </a:r>
            <a:r>
              <a:rPr lang="zh-TW" altLang="en-US" sz="3000" b="1" smtClean="0">
                <a:solidFill>
                  <a:srgbClr val="C00000"/>
                </a:solidFill>
                <a:latin typeface="微軟正黑體" pitchFamily="34" charset="-120"/>
                <a:ea typeface="微軟正黑體" pitchFamily="34" charset="-120"/>
              </a:rPr>
              <a:t>網頁捲軸</a:t>
            </a:r>
            <a:r>
              <a:rPr lang="zh-TW" altLang="en-US" sz="3000" smtClean="0">
                <a:solidFill>
                  <a:srgbClr val="C00000"/>
                </a:solidFill>
                <a:latin typeface="微軟正黑體" pitchFamily="34" charset="-120"/>
                <a:ea typeface="微軟正黑體" pitchFamily="34" charset="-120"/>
              </a:rPr>
              <a:t>、</a:t>
            </a:r>
            <a:r>
              <a:rPr lang="zh-TW" altLang="en-US" sz="3000" b="1" smtClean="0">
                <a:solidFill>
                  <a:srgbClr val="C00000"/>
                </a:solidFill>
                <a:latin typeface="微軟正黑體" pitchFamily="34" charset="-120"/>
                <a:ea typeface="微軟正黑體" pitchFamily="34" charset="-120"/>
              </a:rPr>
              <a:t>下拉式選單</a:t>
            </a:r>
            <a:r>
              <a:rPr lang="zh-TW" altLang="en-US" sz="3000" smtClean="0">
                <a:solidFill>
                  <a:srgbClr val="C00000"/>
                </a:solidFill>
                <a:latin typeface="微軟正黑體" pitchFamily="34" charset="-120"/>
                <a:ea typeface="微軟正黑體" pitchFamily="34" charset="-120"/>
              </a:rPr>
              <a:t>及</a:t>
            </a:r>
            <a:r>
              <a:rPr lang="zh-TW" altLang="en-US" sz="3000" b="1" smtClean="0">
                <a:solidFill>
                  <a:srgbClr val="C00000"/>
                </a:solidFill>
                <a:latin typeface="微軟正黑體" pitchFamily="34" charset="-120"/>
                <a:ea typeface="微軟正黑體" pitchFamily="34" charset="-120"/>
              </a:rPr>
              <a:t>超連結</a:t>
            </a:r>
            <a:endParaRPr lang="zh-TW" altLang="en-US" sz="3000" b="1" smtClean="0">
              <a:latin typeface="微軟正黑體" pitchFamily="34" charset="-120"/>
              <a:ea typeface="微軟正黑體" pitchFamily="34" charset="-120"/>
            </a:endParaRPr>
          </a:p>
        </p:txBody>
      </p:sp>
      <p:sp>
        <p:nvSpPr>
          <p:cNvPr id="44035"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9DE56701-1E97-4446-87F3-95C5EABB1318}" type="slidenum">
              <a:rPr lang="en-US" altLang="zh-TW" smtClean="0">
                <a:latin typeface="Arial" pitchFamily="34" charset="0"/>
              </a:rPr>
              <a:pPr/>
              <a:t>32</a:t>
            </a:fld>
            <a:endParaRPr lang="en-US" altLang="zh-TW" smtClean="0">
              <a:latin typeface="Arial" pitchFamily="34" charset="0"/>
            </a:endParaRPr>
          </a:p>
        </p:txBody>
      </p:sp>
      <p:pic>
        <p:nvPicPr>
          <p:cNvPr id="44037" name="圖片 10" descr="6479142511_6dc908cb65.jpg"/>
          <p:cNvPicPr>
            <a:picLocks noChangeAspect="1"/>
          </p:cNvPicPr>
          <p:nvPr/>
        </p:nvPicPr>
        <p:blipFill>
          <a:blip r:embed="rId3" cstate="print"/>
          <a:srcRect l="6909" t="5463" r="3506" b="7176"/>
          <a:stretch>
            <a:fillRect/>
          </a:stretch>
        </p:blipFill>
        <p:spPr bwMode="auto">
          <a:xfrm>
            <a:off x="4643438" y="1196975"/>
            <a:ext cx="2520950" cy="1406525"/>
          </a:xfrm>
          <a:prstGeom prst="rect">
            <a:avLst/>
          </a:prstGeom>
          <a:noFill/>
          <a:ln w="9525">
            <a:noFill/>
            <a:miter lim="800000"/>
            <a:headEnd/>
            <a:tailEnd/>
          </a:ln>
        </p:spPr>
      </p:pic>
      <p:pic>
        <p:nvPicPr>
          <p:cNvPr id="44038" name="圖片 12" descr="540984891_9803838f80.jpg"/>
          <p:cNvPicPr>
            <a:picLocks noChangeAspect="1"/>
          </p:cNvPicPr>
          <p:nvPr/>
        </p:nvPicPr>
        <p:blipFill>
          <a:blip r:embed="rId4" cstate="print"/>
          <a:srcRect/>
          <a:stretch>
            <a:fillRect/>
          </a:stretch>
        </p:blipFill>
        <p:spPr bwMode="auto">
          <a:xfrm>
            <a:off x="5795963" y="2420938"/>
            <a:ext cx="1296987" cy="149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188913"/>
            <a:ext cx="6697662" cy="990600"/>
          </a:xfrm>
        </p:spPr>
        <p:txBody>
          <a:bodyPr rtlCol="0"/>
          <a:lstStyle/>
          <a:p>
            <a:pPr eaLnBrk="1" fontAlgn="auto" hangingPunct="1">
              <a:spcAft>
                <a:spcPts val="0"/>
              </a:spcAft>
              <a:defRPr/>
            </a:pPr>
            <a:r>
              <a:rPr lang="zh-TW" altLang="en-US" dirty="0" smtClean="0">
                <a:effectLst>
                  <a:outerShdw blurRad="38100" dist="38100" dir="2700000" algn="tl">
                    <a:srgbClr val="C0C0C0"/>
                  </a:outerShdw>
                </a:effectLst>
              </a:rPr>
              <a:t>臺灣參與 </a:t>
            </a:r>
            <a:r>
              <a:rPr lang="en-US" altLang="zh-TW" dirty="0" smtClean="0">
                <a:effectLst>
                  <a:outerShdw blurRad="38100" dist="38100" dir="2700000" algn="tl">
                    <a:srgbClr val="C0C0C0"/>
                  </a:outerShdw>
                </a:effectLst>
              </a:rPr>
              <a:t>PISA</a:t>
            </a:r>
            <a:r>
              <a:rPr lang="zh-TW" altLang="en-US" dirty="0" smtClean="0">
                <a:effectLst>
                  <a:outerShdw blurRad="38100" dist="38100" dir="2700000" algn="tl">
                    <a:srgbClr val="C0C0C0"/>
                  </a:outerShdw>
                </a:effectLst>
              </a:rPr>
              <a:t> 的效益</a:t>
            </a:r>
          </a:p>
        </p:txBody>
      </p:sp>
      <p:sp>
        <p:nvSpPr>
          <p:cNvPr id="45060" name="內容版面配置區 2"/>
          <p:cNvSpPr>
            <a:spLocks noGrp="1"/>
          </p:cNvSpPr>
          <p:nvPr>
            <p:ph sz="quarter" idx="1"/>
          </p:nvPr>
        </p:nvSpPr>
        <p:spPr>
          <a:xfrm>
            <a:off x="611188" y="1484313"/>
            <a:ext cx="8229600" cy="4797425"/>
          </a:xfrm>
        </p:spPr>
        <p:txBody>
          <a:bodyPr/>
          <a:lstStyle/>
          <a:p>
            <a:pPr eaLnBrk="1" hangingPunct="1">
              <a:buFont typeface="Arial" pitchFamily="34" charset="0"/>
              <a:buChar char="•"/>
            </a:pPr>
            <a:r>
              <a:rPr lang="zh-TW" altLang="en-US" smtClean="0">
                <a:latin typeface="微軟正黑體" pitchFamily="34" charset="-120"/>
              </a:rPr>
              <a:t>提供跨國間</a:t>
            </a:r>
            <a:r>
              <a:rPr lang="zh-TW" altLang="en-US" b="1" smtClean="0">
                <a:latin typeface="微軟正黑體" pitchFamily="34" charset="-120"/>
              </a:rPr>
              <a:t>教育政策</a:t>
            </a:r>
            <a:r>
              <a:rPr lang="zh-TW" altLang="en-US" smtClean="0">
                <a:latin typeface="微軟正黑體" pitchFamily="34" charset="-120"/>
              </a:rPr>
              <a:t>與</a:t>
            </a:r>
            <a:r>
              <a:rPr lang="zh-TW" altLang="en-US" b="1" smtClean="0">
                <a:latin typeface="微軟正黑體" pitchFamily="34" charset="-120"/>
              </a:rPr>
              <a:t>學生表現</a:t>
            </a:r>
            <a:r>
              <a:rPr lang="zh-TW" altLang="en-US" smtClean="0">
                <a:latin typeface="微軟正黑體" pitchFamily="34" charset="-120"/>
              </a:rPr>
              <a:t>的比較</a:t>
            </a:r>
          </a:p>
          <a:p>
            <a:pPr eaLnBrk="1" hangingPunct="1">
              <a:buFont typeface="Arial" pitchFamily="34" charset="0"/>
              <a:buChar char="•"/>
            </a:pPr>
            <a:r>
              <a:rPr lang="zh-TW" altLang="en-US" smtClean="0">
                <a:latin typeface="微軟正黑體" pitchFamily="34" charset="-120"/>
              </a:rPr>
              <a:t>了解臺灣</a:t>
            </a:r>
            <a:r>
              <a:rPr lang="zh-TW" altLang="en-US" b="1" smtClean="0">
                <a:latin typeface="微軟正黑體" pitchFamily="34" charset="-120"/>
              </a:rPr>
              <a:t>教育成效的趨勢</a:t>
            </a:r>
            <a:endParaRPr lang="en-US" altLang="zh-TW" b="1" smtClean="0">
              <a:latin typeface="微軟正黑體" pitchFamily="34" charset="-120"/>
            </a:endParaRPr>
          </a:p>
          <a:p>
            <a:pPr eaLnBrk="1" hangingPunct="1">
              <a:buFont typeface="Arial" pitchFamily="34" charset="0"/>
              <a:buChar char="•"/>
            </a:pPr>
            <a:r>
              <a:rPr lang="zh-TW" altLang="en-US" smtClean="0">
                <a:latin typeface="微軟正黑體" pitchFamily="34" charset="-120"/>
              </a:rPr>
              <a:t>提供教育決策者在</a:t>
            </a:r>
            <a:r>
              <a:rPr lang="zh-TW" altLang="en-US" b="1" smtClean="0">
                <a:latin typeface="微軟正黑體" pitchFamily="34" charset="-120"/>
              </a:rPr>
              <a:t>教育成效評鑑的客觀資訊</a:t>
            </a:r>
            <a:endParaRPr lang="en-US" altLang="zh-TW" b="1" smtClean="0">
              <a:latin typeface="微軟正黑體" pitchFamily="34" charset="-120"/>
            </a:endParaRPr>
          </a:p>
          <a:p>
            <a:pPr eaLnBrk="1" hangingPunct="1">
              <a:buFont typeface="Arial" pitchFamily="34" charset="0"/>
              <a:buNone/>
            </a:pPr>
            <a:endParaRPr lang="en-US" altLang="zh-TW" smtClean="0">
              <a:latin typeface="微軟正黑體" pitchFamily="34" charset="-120"/>
            </a:endParaRPr>
          </a:p>
          <a:p>
            <a:pPr eaLnBrk="1" hangingPunct="1">
              <a:buFont typeface="Arial" pitchFamily="34" charset="0"/>
              <a:buChar char="•"/>
            </a:pPr>
            <a:r>
              <a:rPr lang="zh-TW" altLang="en-US" smtClean="0">
                <a:latin typeface="微軟正黑體" pitchFamily="34" charset="-120"/>
              </a:rPr>
              <a:t>學校與學生方面：</a:t>
            </a:r>
            <a:endParaRPr lang="en-US" altLang="zh-TW" smtClean="0">
              <a:latin typeface="微軟正黑體" pitchFamily="34" charset="-120"/>
            </a:endParaRPr>
          </a:p>
          <a:p>
            <a:pPr marL="547688" lvl="2" indent="-273050" eaLnBrk="1" hangingPunct="1">
              <a:spcBef>
                <a:spcPts val="600"/>
              </a:spcBef>
              <a:buClr>
                <a:schemeClr val="accent1"/>
              </a:buClr>
              <a:buFont typeface="Wingdings" pitchFamily="2" charset="2"/>
              <a:buChar char="Ø"/>
            </a:pPr>
            <a:r>
              <a:rPr lang="zh-TW" altLang="en-US" sz="2400" smtClean="0">
                <a:latin typeface="微軟正黑體" pitchFamily="34" charset="-120"/>
                <a:ea typeface="微軟正黑體" pitchFamily="34" charset="-120"/>
              </a:rPr>
              <a:t>提供老師和學生對 </a:t>
            </a:r>
            <a:r>
              <a:rPr lang="en-US" altLang="zh-TW" sz="2400" b="1" smtClean="0">
                <a:latin typeface="微軟正黑體" pitchFamily="34" charset="-120"/>
                <a:ea typeface="微軟正黑體" pitchFamily="34" charset="-120"/>
              </a:rPr>
              <a:t>PISA</a:t>
            </a:r>
            <a:r>
              <a:rPr lang="zh-TW" altLang="en-US" sz="2400" b="1" smtClean="0">
                <a:latin typeface="微軟正黑體" pitchFamily="34" charset="-120"/>
                <a:ea typeface="微軟正黑體" pitchFamily="34" charset="-120"/>
              </a:rPr>
              <a:t>素養評量</a:t>
            </a:r>
            <a:r>
              <a:rPr lang="zh-TW" altLang="en-US" sz="2400" smtClean="0">
                <a:latin typeface="微軟正黑體" pitchFamily="34" charset="-120"/>
                <a:ea typeface="微軟正黑體" pitchFamily="34" charset="-120"/>
              </a:rPr>
              <a:t>設計的認識</a:t>
            </a:r>
            <a:endParaRPr lang="en-US" altLang="zh-TW" sz="2400" smtClean="0">
              <a:latin typeface="微軟正黑體" pitchFamily="34" charset="-120"/>
              <a:ea typeface="微軟正黑體" pitchFamily="34" charset="-120"/>
            </a:endParaRPr>
          </a:p>
          <a:p>
            <a:pPr marL="547688" lvl="2" indent="-273050" eaLnBrk="1" hangingPunct="1">
              <a:spcBef>
                <a:spcPts val="600"/>
              </a:spcBef>
              <a:buClr>
                <a:schemeClr val="accent1"/>
              </a:buClr>
              <a:buFont typeface="Wingdings" pitchFamily="2" charset="2"/>
              <a:buChar char="Ø"/>
            </a:pPr>
            <a:r>
              <a:rPr lang="zh-TW" altLang="en-US" sz="2400" smtClean="0">
                <a:latin typeface="微軟正黑體" pitchFamily="34" charset="-120"/>
                <a:ea typeface="微軟正黑體" pitchFamily="34" charset="-120"/>
              </a:rPr>
              <a:t>了解與學生學習成果有關的</a:t>
            </a:r>
            <a:r>
              <a:rPr lang="zh-TW" altLang="en-US" sz="2400" b="1" smtClean="0">
                <a:latin typeface="微軟正黑體" pitchFamily="34" charset="-120"/>
                <a:ea typeface="微軟正黑體" pitchFamily="34" charset="-120"/>
              </a:rPr>
              <a:t>學校</a:t>
            </a:r>
            <a:r>
              <a:rPr lang="zh-TW" altLang="en-US" sz="2400" smtClean="0">
                <a:latin typeface="微軟正黑體" pitchFamily="34" charset="-120"/>
                <a:ea typeface="微軟正黑體" pitchFamily="34" charset="-120"/>
              </a:rPr>
              <a:t>和</a:t>
            </a:r>
            <a:r>
              <a:rPr lang="zh-TW" altLang="en-US" sz="2400" b="1" smtClean="0">
                <a:latin typeface="微軟正黑體" pitchFamily="34" charset="-120"/>
                <a:ea typeface="微軟正黑體" pitchFamily="34" charset="-120"/>
              </a:rPr>
              <a:t>家庭資源變項</a:t>
            </a:r>
          </a:p>
          <a:p>
            <a:pPr lvl="1" eaLnBrk="1" hangingPunct="1">
              <a:buFont typeface="Arial" pitchFamily="34" charset="0"/>
              <a:buChar char="–"/>
            </a:pPr>
            <a:endParaRPr lang="en-US" altLang="zh-TW" smtClean="0">
              <a:latin typeface="微軟正黑體" pitchFamily="34" charset="-120"/>
              <a:ea typeface="微軟正黑體" pitchFamily="34" charset="-120"/>
            </a:endParaRPr>
          </a:p>
          <a:p>
            <a:pPr eaLnBrk="1" hangingPunct="1">
              <a:buFont typeface="Arial" pitchFamily="34" charset="0"/>
              <a:buChar char="•"/>
            </a:pPr>
            <a:endParaRPr lang="zh-TW" altLang="en-US" smtClean="0">
              <a:latin typeface="微軟正黑體" pitchFamily="34" charset="-120"/>
            </a:endParaRPr>
          </a:p>
          <a:p>
            <a:pPr eaLnBrk="1" hangingPunct="1">
              <a:buFont typeface="Arial" pitchFamily="34" charset="0"/>
              <a:buChar char="•"/>
            </a:pPr>
            <a:endParaRPr lang="en-US" altLang="zh-TW" smtClean="0">
              <a:latin typeface="微軟正黑體" pitchFamily="34" charset="-120"/>
            </a:endParaRPr>
          </a:p>
          <a:p>
            <a:pPr eaLnBrk="1" hangingPunct="1">
              <a:buFont typeface="Wingdings" pitchFamily="2" charset="2"/>
              <a:buNone/>
            </a:pPr>
            <a:endParaRPr lang="zh-TW" altLang="en-US" smtClean="0">
              <a:latin typeface="微軟正黑體" pitchFamily="34" charset="-120"/>
            </a:endParaRPr>
          </a:p>
        </p:txBody>
      </p:sp>
      <p:sp>
        <p:nvSpPr>
          <p:cNvPr id="45059"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75D2ED2-2F96-44A0-9638-256B2E0B049C}" type="slidenum">
              <a:rPr lang="en-US" altLang="zh-TW" smtClean="0">
                <a:latin typeface="Arial" pitchFamily="34" charset="0"/>
              </a:rPr>
              <a:pPr/>
              <a:t>33</a:t>
            </a:fld>
            <a:endParaRPr lang="en-US" altLang="zh-TW" smtClean="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eaLnBrk="1" fontAlgn="auto" hangingPunct="1">
              <a:spcAft>
                <a:spcPts val="0"/>
              </a:spcAft>
              <a:defRPr/>
            </a:pPr>
            <a:r>
              <a:rPr lang="zh-TW" altLang="en-US" dirty="0" smtClean="0">
                <a:effectLst>
                  <a:outerShdw blurRad="38100" dist="38100" dir="2700000" algn="tl">
                    <a:srgbClr val="C0C0C0"/>
                  </a:outerShdw>
                </a:effectLst>
              </a:rPr>
              <a:t>模擬練習</a:t>
            </a:r>
          </a:p>
        </p:txBody>
      </p:sp>
      <p:sp>
        <p:nvSpPr>
          <p:cNvPr id="46084" name="內容版面配置區 2"/>
          <p:cNvSpPr>
            <a:spLocks noGrp="1"/>
          </p:cNvSpPr>
          <p:nvPr>
            <p:ph sz="quarter" idx="1"/>
          </p:nvPr>
        </p:nvSpPr>
        <p:spPr>
          <a:xfrm>
            <a:off x="539750" y="1196975"/>
            <a:ext cx="8074025" cy="5111750"/>
          </a:xfrm>
        </p:spPr>
        <p:txBody>
          <a:bodyPr/>
          <a:lstStyle/>
          <a:p>
            <a:pPr lvl="1" eaLnBrk="1" hangingPunct="1"/>
            <a:r>
              <a:rPr lang="en-US" altLang="zh-TW" dirty="0" smtClean="0">
                <a:latin typeface="微軟正黑體" pitchFamily="34" charset="-120"/>
                <a:ea typeface="微軟正黑體" pitchFamily="34" charset="-120"/>
              </a:rPr>
              <a:t>PISA</a:t>
            </a:r>
            <a:r>
              <a:rPr lang="zh-TW" altLang="en-US" dirty="0" smtClean="0">
                <a:latin typeface="微軟正黑體" pitchFamily="34" charset="-120"/>
                <a:ea typeface="微軟正黑體" pitchFamily="34" charset="-120"/>
              </a:rPr>
              <a:t> 模擬試卷下載網址：</a:t>
            </a:r>
            <a:r>
              <a:rPr lang="en-US" altLang="zh-TW" dirty="0" smtClean="0">
                <a:latin typeface="微軟正黑體" pitchFamily="34" charset="-120"/>
                <a:ea typeface="微軟正黑體" pitchFamily="34" charset="-120"/>
                <a:hlinkClick r:id="rId3"/>
              </a:rPr>
              <a:t>http://pisa.nutn.edu.tw </a:t>
            </a:r>
            <a:r>
              <a:rPr lang="zh-TW" altLang="en-US" dirty="0" smtClean="0">
                <a:latin typeface="微軟正黑體" pitchFamily="34" charset="-120"/>
                <a:ea typeface="微軟正黑體" pitchFamily="34" charset="-120"/>
              </a:rPr>
              <a:t>／最新消息／ </a:t>
            </a:r>
            <a:r>
              <a:rPr lang="en-US" altLang="zh-TW" dirty="0" smtClean="0">
                <a:latin typeface="微軟正黑體" pitchFamily="34" charset="-120"/>
                <a:ea typeface="微軟正黑體" pitchFamily="34" charset="-120"/>
                <a:hlinkClick r:id="rId4" action="ppaction://hlinkfile"/>
              </a:rPr>
              <a:t>PISA</a:t>
            </a:r>
            <a:r>
              <a:rPr lang="zh-TW" altLang="en-US" dirty="0" smtClean="0">
                <a:latin typeface="微軟正黑體" pitchFamily="34" charset="-120"/>
                <a:ea typeface="微軟正黑體" pitchFamily="34" charset="-120"/>
                <a:hlinkClick r:id="rId4" action="ppaction://hlinkfile"/>
              </a:rPr>
              <a:t>模擬試卷下載</a:t>
            </a:r>
          </a:p>
          <a:p>
            <a:pPr lvl="1" eaLnBrk="1" hangingPunct="1"/>
            <a:endParaRPr lang="zh-TW" altLang="en-US" dirty="0" smtClean="0">
              <a:latin typeface="微軟正黑體" pitchFamily="34" charset="-120"/>
              <a:ea typeface="微軟正黑體" pitchFamily="34" charset="-120"/>
              <a:hlinkClick r:id="rId4" action="ppaction://hlinkfile"/>
            </a:endParaRPr>
          </a:p>
          <a:p>
            <a:pPr lvl="1" eaLnBrk="1" hangingPunct="1"/>
            <a:r>
              <a:rPr lang="en-US" altLang="zh-TW" dirty="0" smtClean="0">
                <a:latin typeface="微軟正黑體" pitchFamily="34" charset="-120"/>
                <a:ea typeface="微軟正黑體" pitchFamily="34" charset="-120"/>
              </a:rPr>
              <a:t>PISA</a:t>
            </a:r>
            <a:r>
              <a:rPr lang="zh-TW" altLang="en-US" dirty="0" smtClean="0">
                <a:latin typeface="微軟正黑體" pitchFamily="34" charset="-120"/>
                <a:ea typeface="微軟正黑體" pitchFamily="34" charset="-120"/>
              </a:rPr>
              <a:t> 電腦化</a:t>
            </a:r>
            <a:r>
              <a:rPr lang="zh-TW" altLang="en-US" dirty="0" smtClean="0">
                <a:latin typeface="微軟正黑體" pitchFamily="34" charset="-120"/>
                <a:ea typeface="微軟正黑體" pitchFamily="34" charset="-120"/>
              </a:rPr>
              <a:t>樣本試題範例網址</a:t>
            </a:r>
            <a:r>
              <a:rPr lang="zh-TW" altLang="en-US" dirty="0" smtClean="0">
                <a:latin typeface="微軟正黑體" pitchFamily="34" charset="-120"/>
                <a:ea typeface="微軟正黑體" pitchFamily="34" charset="-120"/>
              </a:rPr>
              <a:t>：</a:t>
            </a:r>
            <a:r>
              <a:rPr lang="en-US" dirty="0" smtClean="0">
                <a:hlinkClick r:id="rId5"/>
              </a:rPr>
              <a:t> http://pisa.nutn.edu.tw/sample_era_tw.htm</a:t>
            </a:r>
            <a:r>
              <a:rPr lang="zh-TW" altLang="en-US" dirty="0" smtClean="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a:p>
            <a:pPr lvl="1" eaLnBrk="1" hangingPunct="1"/>
            <a:endParaRPr lang="en-US" altLang="zh-TW" dirty="0" smtClean="0">
              <a:latin typeface="微軟正黑體" pitchFamily="34" charset="-120"/>
              <a:ea typeface="微軟正黑體" pitchFamily="34" charset="-120"/>
            </a:endParaRPr>
          </a:p>
          <a:p>
            <a:pPr lvl="1" eaLnBrk="1" hangingPunct="1"/>
            <a:r>
              <a:rPr lang="zh-TW" altLang="en-US" dirty="0" smtClean="0">
                <a:latin typeface="微軟正黑體" pitchFamily="34" charset="-120"/>
                <a:ea typeface="微軟正黑體" pitchFamily="34" charset="-120"/>
              </a:rPr>
              <a:t>國立臺灣師範大學  林福來教授 主編</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臺灣</a:t>
            </a:r>
            <a:r>
              <a:rPr lang="en-US" altLang="zh-TW" dirty="0" smtClean="0">
                <a:latin typeface="微軟正黑體" pitchFamily="34" charset="-120"/>
                <a:ea typeface="微軟正黑體" pitchFamily="34" charset="-120"/>
              </a:rPr>
              <a:t>2011</a:t>
            </a:r>
            <a:r>
              <a:rPr lang="zh-TW" altLang="en-US" dirty="0" smtClean="0">
                <a:solidFill>
                  <a:srgbClr val="0000FF"/>
                </a:solidFill>
                <a:latin typeface="微軟正黑體" pitchFamily="34" charset="-120"/>
                <a:ea typeface="微軟正黑體" pitchFamily="34" charset="-120"/>
              </a:rPr>
              <a:t>數學</a:t>
            </a:r>
            <a:r>
              <a:rPr lang="zh-TW" altLang="en-US" dirty="0" smtClean="0">
                <a:latin typeface="微軟正黑體" pitchFamily="34" charset="-120"/>
                <a:ea typeface="微軟正黑體" pitchFamily="34" charset="-120"/>
              </a:rPr>
              <a:t>素養評量樣本試題（上、下）</a:t>
            </a:r>
            <a:r>
              <a:rPr lang="en-US" altLang="zh-TW" dirty="0" smtClean="0">
                <a:latin typeface="微軟正黑體" pitchFamily="34" charset="-120"/>
                <a:ea typeface="微軟正黑體" pitchFamily="34" charset="-120"/>
              </a:rPr>
              <a:t>》</a:t>
            </a:r>
          </a:p>
          <a:p>
            <a:pPr lvl="1" eaLnBrk="1" hangingPunct="1"/>
            <a:r>
              <a:rPr lang="zh-TW" altLang="en-US" dirty="0" smtClean="0">
                <a:latin typeface="微軟正黑體" pitchFamily="34" charset="-120"/>
                <a:ea typeface="微軟正黑體" pitchFamily="34" charset="-120"/>
              </a:rPr>
              <a:t>國立彰化師範大學  張惠博校長</a:t>
            </a:r>
            <a:r>
              <a:rPr lang="en-US" altLang="zh-TW" dirty="0" smtClean="0">
                <a:latin typeface="微軟正黑體" pitchFamily="34" charset="-120"/>
                <a:ea typeface="微軟正黑體" pitchFamily="34" charset="-120"/>
              </a:rPr>
              <a:t>&amp;</a:t>
            </a:r>
            <a:r>
              <a:rPr lang="zh-TW" altLang="en-US" dirty="0" smtClean="0">
                <a:latin typeface="微軟正黑體" pitchFamily="34" charset="-120"/>
                <a:ea typeface="微軟正黑體" pitchFamily="34" charset="-120"/>
              </a:rPr>
              <a:t>林陳涌教授 主編</a:t>
            </a:r>
            <a:endParaRPr lang="en-US" altLang="zh-TW" dirty="0" smtClean="0">
              <a:latin typeface="微軟正黑體" pitchFamily="34" charset="-120"/>
              <a:ea typeface="微軟正黑體" pitchFamily="34" charset="-120"/>
            </a:endParaRPr>
          </a:p>
          <a:p>
            <a:pPr lvl="1" eaLnBrk="1" hangingPunct="1">
              <a:buFont typeface="Wingdings 3" pitchFamily="18" charset="2"/>
              <a:buNone/>
            </a:pPr>
            <a:r>
              <a:rPr lang="en-US" altLang="zh-TW" dirty="0" smtClean="0">
                <a:latin typeface="微軟正黑體" pitchFamily="34" charset="-120"/>
                <a:ea typeface="微軟正黑體" pitchFamily="34" charset="-120"/>
              </a:rPr>
              <a:t>	《</a:t>
            </a:r>
            <a:r>
              <a:rPr lang="zh-TW" altLang="en-US" dirty="0" smtClean="0">
                <a:solidFill>
                  <a:srgbClr val="0000FF"/>
                </a:solidFill>
                <a:latin typeface="微軟正黑體" pitchFamily="34" charset="-120"/>
                <a:ea typeface="微軟正黑體" pitchFamily="34" charset="-120"/>
              </a:rPr>
              <a:t>科學</a:t>
            </a:r>
            <a:r>
              <a:rPr lang="zh-TW" altLang="en-US" dirty="0" smtClean="0">
                <a:latin typeface="微軟正黑體" pitchFamily="34" charset="-120"/>
                <a:ea typeface="微軟正黑體" pitchFamily="34" charset="-120"/>
              </a:rPr>
              <a:t>素養評量</a:t>
            </a:r>
            <a:r>
              <a:rPr lang="en-US" altLang="zh-TW" dirty="0" smtClean="0">
                <a:latin typeface="微軟正黑體" pitchFamily="34" charset="-120"/>
                <a:ea typeface="微軟正黑體" pitchFamily="34" charset="-120"/>
              </a:rPr>
              <a:t>》</a:t>
            </a:r>
          </a:p>
          <a:p>
            <a:pPr lvl="1" eaLnBrk="1" hangingPunct="1"/>
            <a:endParaRPr lang="zh-TW" altLang="en-US" dirty="0" smtClean="0">
              <a:latin typeface="微軟正黑體" pitchFamily="34" charset="-120"/>
              <a:ea typeface="微軟正黑體" pitchFamily="34" charset="-120"/>
            </a:endParaRPr>
          </a:p>
        </p:txBody>
      </p:sp>
      <p:sp>
        <p:nvSpPr>
          <p:cNvPr id="46083"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5266121-BFED-4DE3-8665-E1F68E870E69}" type="slidenum">
              <a:rPr lang="en-US" altLang="zh-TW" smtClean="0">
                <a:latin typeface="Arial" pitchFamily="34" charset="0"/>
              </a:rPr>
              <a:pPr/>
              <a:t>34</a:t>
            </a:fld>
            <a:endParaRPr lang="en-US" altLang="zh-TW" smtClean="0">
              <a:latin typeface="Arial" pitchFamily="34" charset="0"/>
            </a:endParaRPr>
          </a:p>
        </p:txBody>
      </p:sp>
      <p:sp>
        <p:nvSpPr>
          <p:cNvPr id="9" name="圓角矩形圖說文字 8"/>
          <p:cNvSpPr>
            <a:spLocks noChangeArrowheads="1"/>
          </p:cNvSpPr>
          <p:nvPr/>
        </p:nvSpPr>
        <p:spPr bwMode="auto">
          <a:xfrm>
            <a:off x="6623050" y="1628775"/>
            <a:ext cx="2197100" cy="720725"/>
          </a:xfrm>
          <a:prstGeom prst="wedgeRoundRectCallout">
            <a:avLst>
              <a:gd name="adj1" fmla="val -91764"/>
              <a:gd name="adj2" fmla="val -39208"/>
              <a:gd name="adj3" fmla="val 16667"/>
            </a:avLst>
          </a:prstGeom>
          <a:gradFill rotWithShape="0">
            <a:gsLst>
              <a:gs pos="0">
                <a:srgbClr val="ADB3CF"/>
              </a:gs>
              <a:gs pos="50000">
                <a:srgbClr val="CCD0E0"/>
              </a:gs>
              <a:gs pos="100000">
                <a:srgbClr val="E6E8EF"/>
              </a:gs>
            </a:gsLst>
            <a:lin ang="5400000"/>
          </a:gradFill>
          <a:ln w="19050" algn="ctr">
            <a:solidFill>
              <a:srgbClr val="525977"/>
            </a:solidFill>
            <a:miter lim="800000"/>
            <a:headEnd/>
            <a:tailEnd/>
          </a:ln>
          <a:effectLst>
            <a:outerShdw dist="38100" algn="l" rotWithShape="0">
              <a:srgbClr val="000000">
                <a:alpha val="39999"/>
              </a:srgbClr>
            </a:outerShdw>
          </a:effectLst>
        </p:spPr>
        <p:txBody>
          <a:bodyPr anchor="ctr"/>
          <a:lstStyle/>
          <a:p>
            <a:pPr>
              <a:defRPr/>
            </a:pPr>
            <a:r>
              <a:rPr lang="zh-TW" altLang="en-US" sz="2800" b="1">
                <a:solidFill>
                  <a:srgbClr val="FF0000"/>
                </a:solidFill>
                <a:effectLst>
                  <a:outerShdw blurRad="38100" dist="38100" dir="2700000" algn="tl">
                    <a:srgbClr val="000000"/>
                  </a:outerShdw>
                </a:effectLst>
                <a:latin typeface="Arial" charset="0"/>
              </a:rPr>
              <a:t>要練習哦</a:t>
            </a:r>
            <a:r>
              <a:rPr lang="en-US" altLang="zh-TW" sz="2800" b="1">
                <a:solidFill>
                  <a:srgbClr val="FF0000"/>
                </a:solidFill>
                <a:effectLst>
                  <a:outerShdw blurRad="38100" dist="38100" dir="2700000" algn="tl">
                    <a:srgbClr val="000000"/>
                  </a:outerShdw>
                </a:effectLst>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6870700" cy="973138"/>
          </a:xfrm>
        </p:spPr>
        <p:txBody>
          <a:bodyPr/>
          <a:lstStyle/>
          <a:p>
            <a:r>
              <a:rPr lang="zh-TW" altLang="en-US" sz="3200" smtClean="0">
                <a:solidFill>
                  <a:schemeClr val="folHlink"/>
                </a:solidFill>
                <a:latin typeface="華康行書體" pitchFamily="65" charset="-120"/>
                <a:ea typeface="華康行書體" pitchFamily="65" charset="-120"/>
              </a:rPr>
              <a:t>一</a:t>
            </a:r>
            <a:r>
              <a:rPr lang="en-US" altLang="zh-TW" sz="3200" smtClean="0">
                <a:solidFill>
                  <a:schemeClr val="folHlink"/>
                </a:solidFill>
                <a:latin typeface="華康行書體" pitchFamily="65" charset="-120"/>
                <a:ea typeface="華康行書體" pitchFamily="65" charset="-120"/>
              </a:rPr>
              <a:t>.PISA</a:t>
            </a:r>
            <a:r>
              <a:rPr lang="zh-TW" altLang="en-US" sz="3200" smtClean="0">
                <a:solidFill>
                  <a:schemeClr val="folHlink"/>
                </a:solidFill>
                <a:latin typeface="華康行書體" pitchFamily="65" charset="-120"/>
                <a:ea typeface="華康行書體" pitchFamily="65" charset="-120"/>
              </a:rPr>
              <a:t>對於數學素養之定義</a:t>
            </a:r>
          </a:p>
        </p:txBody>
      </p:sp>
      <p:sp>
        <p:nvSpPr>
          <p:cNvPr id="24579" name="Rectangle 3"/>
          <p:cNvSpPr>
            <a:spLocks noGrp="1" noChangeArrowheads="1"/>
          </p:cNvSpPr>
          <p:nvPr>
            <p:ph type="body" idx="1"/>
          </p:nvPr>
        </p:nvSpPr>
        <p:spPr>
          <a:xfrm>
            <a:off x="684213" y="1052513"/>
            <a:ext cx="7989887" cy="4624387"/>
          </a:xfrm>
        </p:spPr>
        <p:txBody>
          <a:bodyPr/>
          <a:lstStyle/>
          <a:p>
            <a:pPr marL="361950" indent="-361950">
              <a:lnSpc>
                <a:spcPct val="80000"/>
              </a:lnSpc>
            </a:pPr>
            <a:endParaRPr lang="zh-TW" altLang="en-US" sz="800" smtClean="0"/>
          </a:p>
          <a:p>
            <a:pPr marL="361950" indent="-361950">
              <a:lnSpc>
                <a:spcPct val="80000"/>
              </a:lnSpc>
            </a:pPr>
            <a:r>
              <a:rPr lang="zh-TW" altLang="en-US" smtClean="0">
                <a:latin typeface="華康娃娃體" pitchFamily="49" charset="-120"/>
                <a:ea typeface="標楷體" pitchFamily="65" charset="-120"/>
              </a:rPr>
              <a:t>每個國家的國民都會碰到無數的有關數量、空間、機率或者其他數學概念的相關課題。例如，媒體（報紙、雜誌、電視、以及網際網路）都充滿了統計圖表或者圖示的資訊，例如氣象、經濟、醫藥和運動。</a:t>
            </a:r>
          </a:p>
          <a:p>
            <a:pPr marL="361950" indent="-361950">
              <a:lnSpc>
                <a:spcPct val="80000"/>
              </a:lnSpc>
            </a:pPr>
            <a:r>
              <a:rPr lang="zh-TW" altLang="en-US" smtClean="0">
                <a:latin typeface="華康娃娃體" pitchFamily="49" charset="-120"/>
                <a:ea typeface="標楷體" pitchFamily="65" charset="-120"/>
              </a:rPr>
              <a:t>現在國民都會碰到全球暖化與溫室效應、人口成長、浮油與海洋、或者逐漸削減的農村議題的相關資訊。最後但同樣重要的是，國民都必須閱讀各種表格，解讀公車以及火車的時刻表、成功的處理包含金錢的買賣、以及決定賣場中的最佳買法等等。</a:t>
            </a:r>
            <a:endParaRPr lang="zh-TW" altLang="en-US" smtClean="0">
              <a:ea typeface="標楷體" pitchFamily="65"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6870700" cy="1116013"/>
          </a:xfrm>
        </p:spPr>
        <p:txBody>
          <a:bodyPr/>
          <a:lstStyle/>
          <a:p>
            <a:pPr marL="1117600" indent="-1117600"/>
            <a:r>
              <a:rPr lang="zh-TW" altLang="en-US" sz="3200" smtClean="0">
                <a:solidFill>
                  <a:schemeClr val="folHlink"/>
                </a:solidFill>
                <a:latin typeface="華康行書體" pitchFamily="65" charset="-120"/>
                <a:ea typeface="華康行書體" pitchFamily="65" charset="-120"/>
              </a:rPr>
              <a:t>二</a:t>
            </a:r>
            <a:r>
              <a:rPr lang="en-US" altLang="zh-TW" sz="3200" smtClean="0">
                <a:solidFill>
                  <a:schemeClr val="folHlink"/>
                </a:solidFill>
                <a:latin typeface="華康行書體" pitchFamily="65" charset="-120"/>
                <a:ea typeface="華康行書體" pitchFamily="65" charset="-120"/>
              </a:rPr>
              <a:t>.PISA</a:t>
            </a:r>
            <a:r>
              <a:rPr lang="zh-TW" altLang="en-US" sz="3200" smtClean="0">
                <a:solidFill>
                  <a:schemeClr val="folHlink"/>
                </a:solidFill>
                <a:latin typeface="華康行書體" pitchFamily="65" charset="-120"/>
                <a:ea typeface="華康行書體" pitchFamily="65" charset="-120"/>
              </a:rPr>
              <a:t>數學素養的理論基礎</a:t>
            </a:r>
          </a:p>
        </p:txBody>
      </p:sp>
      <p:sp>
        <p:nvSpPr>
          <p:cNvPr id="25603" name="Rectangle 3"/>
          <p:cNvSpPr>
            <a:spLocks noGrp="1" noChangeArrowheads="1"/>
          </p:cNvSpPr>
          <p:nvPr>
            <p:ph type="body" idx="1"/>
          </p:nvPr>
        </p:nvSpPr>
        <p:spPr>
          <a:xfrm>
            <a:off x="685800" y="1341438"/>
            <a:ext cx="7696200" cy="4144962"/>
          </a:xfrm>
        </p:spPr>
        <p:txBody>
          <a:bodyPr/>
          <a:lstStyle/>
          <a:p>
            <a:pPr marL="381000" indent="-381000"/>
            <a:r>
              <a:rPr lang="zh-TW" altLang="en-US" sz="2800" smtClean="0">
                <a:latin typeface="標楷體" pitchFamily="65" charset="-120"/>
                <a:ea typeface="標楷體" pitchFamily="65" charset="-120"/>
              </a:rPr>
              <a:t>數學化</a:t>
            </a:r>
            <a:r>
              <a:rPr lang="en-US" altLang="zh-TW" sz="2800" smtClean="0">
                <a:latin typeface="標楷體" pitchFamily="65" charset="-120"/>
                <a:ea typeface="標楷體" pitchFamily="65" charset="-120"/>
              </a:rPr>
              <a:t>(mathematising)</a:t>
            </a:r>
            <a:r>
              <a:rPr lang="zh-TW" altLang="en-US" sz="2800" smtClean="0">
                <a:latin typeface="標楷體" pitchFamily="65" charset="-120"/>
                <a:ea typeface="標楷體" pitchFamily="65" charset="-120"/>
              </a:rPr>
              <a:t>有五個重要的特徵： </a:t>
            </a:r>
          </a:p>
          <a:p>
            <a:pPr marL="381000" indent="-381000">
              <a:buFontTx/>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數學化的歷程開始於一個真實情境中的問題。</a:t>
            </a:r>
          </a:p>
          <a:p>
            <a:pPr marL="381000" indent="-381000">
              <a:buFontTx/>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解題者嘗試去找出相關的數學，並且依據重要的數學概念重新組織問題。</a:t>
            </a:r>
          </a:p>
          <a:p>
            <a:pPr marL="381000" indent="-381000">
              <a:buFontTx/>
              <a:buNone/>
            </a:pPr>
            <a:r>
              <a:rPr lang="en-US" altLang="zh-TW" sz="2800" smtClean="0">
                <a:latin typeface="標楷體" pitchFamily="65" charset="-120"/>
                <a:ea typeface="標楷體" pitchFamily="65" charset="-120"/>
              </a:rPr>
              <a:t>3.</a:t>
            </a:r>
            <a:r>
              <a:rPr lang="zh-TW" altLang="en-US" sz="2800" smtClean="0">
                <a:latin typeface="標楷體" pitchFamily="65" charset="-120"/>
                <a:ea typeface="標楷體" pitchFamily="65" charset="-120"/>
              </a:rPr>
              <a:t>逐漸調整現實</a:t>
            </a:r>
            <a:r>
              <a:rPr lang="en-US" altLang="zh-TW" sz="2800" smtClean="0">
                <a:latin typeface="標楷體" pitchFamily="65" charset="-120"/>
                <a:ea typeface="標楷體" pitchFamily="65" charset="-120"/>
              </a:rPr>
              <a:t>(</a:t>
            </a:r>
            <a:r>
              <a:rPr lang="en-US" altLang="zh-TW" sz="2800" i="1" smtClean="0">
                <a:latin typeface="標楷體" pitchFamily="65" charset="-120"/>
                <a:ea typeface="標楷體" pitchFamily="65" charset="-120"/>
              </a:rPr>
              <a:t>trimming away the reality)</a:t>
            </a:r>
            <a:r>
              <a:rPr lang="zh-TW" altLang="en-US" sz="2800" smtClean="0">
                <a:latin typeface="標楷體" pitchFamily="65" charset="-120"/>
                <a:ea typeface="標楷體" pitchFamily="65" charset="-120"/>
              </a:rPr>
              <a:t>，轉化成數學語言</a:t>
            </a:r>
          </a:p>
          <a:p>
            <a:pPr marL="381000" indent="-381000">
              <a:buFontTx/>
              <a:buNone/>
            </a:pPr>
            <a:r>
              <a:rPr lang="en-US" altLang="zh-TW" sz="2800" smtClean="0">
                <a:latin typeface="標楷體" pitchFamily="65" charset="-120"/>
                <a:ea typeface="標楷體" pitchFamily="65" charset="-120"/>
              </a:rPr>
              <a:t>4.</a:t>
            </a:r>
            <a:r>
              <a:rPr lang="zh-TW" altLang="en-US" sz="2800" smtClean="0">
                <a:latin typeface="標楷體" pitchFamily="65" charset="-120"/>
                <a:ea typeface="標楷體" pitchFamily="65" charset="-120"/>
              </a:rPr>
              <a:t>進行問題解決</a:t>
            </a:r>
          </a:p>
          <a:p>
            <a:pPr marL="381000" indent="-381000">
              <a:buFontTx/>
              <a:buNone/>
            </a:pPr>
            <a:r>
              <a:rPr lang="en-US" altLang="zh-TW" sz="2800" smtClean="0">
                <a:latin typeface="標楷體" pitchFamily="65" charset="-120"/>
                <a:ea typeface="標楷體" pitchFamily="65" charset="-120"/>
              </a:rPr>
              <a:t>5.</a:t>
            </a:r>
            <a:r>
              <a:rPr lang="zh-TW" altLang="en-US" sz="2800" smtClean="0">
                <a:latin typeface="標楷體" pitchFamily="65" charset="-120"/>
                <a:ea typeface="標楷體" pitchFamily="65" charset="-120"/>
              </a:rPr>
              <a:t>針對真實世界探究嚴格數學解法的意涵。</a:t>
            </a:r>
          </a:p>
          <a:p>
            <a:pPr marL="381000" indent="-381000"/>
            <a:endParaRPr lang="zh-TW" altLang="en-US" sz="28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zh-TW" altLang="en-US" smtClean="0"/>
          </a:p>
        </p:txBody>
      </p:sp>
      <p:sp>
        <p:nvSpPr>
          <p:cNvPr id="26627" name="Rectangle 3"/>
          <p:cNvSpPr>
            <a:spLocks noGrp="1" noChangeArrowheads="1"/>
          </p:cNvSpPr>
          <p:nvPr>
            <p:ph type="body" idx="1"/>
          </p:nvPr>
        </p:nvSpPr>
        <p:spPr/>
        <p:txBody>
          <a:bodyPr/>
          <a:lstStyle/>
          <a:p>
            <a:pPr>
              <a:lnSpc>
                <a:spcPct val="90000"/>
              </a:lnSpc>
            </a:pPr>
            <a:r>
              <a:rPr lang="en-US" altLang="zh-TW" sz="2400" b="1" u="sng" smtClean="0"/>
              <a:t>M537</a:t>
            </a:r>
            <a:r>
              <a:rPr lang="zh-TW" altLang="en-US" sz="2400" b="1" u="sng" smtClean="0"/>
              <a:t>：心跳</a:t>
            </a:r>
            <a:endParaRPr lang="zh-TW" altLang="en-US" sz="2400" smtClean="0"/>
          </a:p>
          <a:p>
            <a:pPr>
              <a:lnSpc>
                <a:spcPct val="90000"/>
              </a:lnSpc>
            </a:pPr>
            <a:r>
              <a:rPr lang="zh-TW" altLang="en-US" sz="2400" smtClean="0"/>
              <a:t>為了健康的理由，人們應該控制他們的活動量，例如運動時，才不會超出特定的心跳頻率範圍。</a:t>
            </a:r>
          </a:p>
          <a:p>
            <a:pPr>
              <a:lnSpc>
                <a:spcPct val="90000"/>
              </a:lnSpc>
            </a:pPr>
            <a:r>
              <a:rPr lang="zh-TW" altLang="en-US" sz="2400" smtClean="0"/>
              <a:t>數年來，個人最大心跳速率和個人年齡的關係被建議使用以下的公式：</a:t>
            </a:r>
          </a:p>
          <a:p>
            <a:pPr>
              <a:lnSpc>
                <a:spcPct val="90000"/>
              </a:lnSpc>
            </a:pPr>
            <a:r>
              <a:rPr lang="zh-TW" altLang="en-US" sz="2400" smtClean="0"/>
              <a:t>最大心跳速率 </a:t>
            </a:r>
            <a:r>
              <a:rPr lang="en-US" altLang="zh-TW" sz="2400" smtClean="0"/>
              <a:t>= 220 - </a:t>
            </a:r>
            <a:r>
              <a:rPr lang="zh-TW" altLang="en-US" sz="2400" smtClean="0"/>
              <a:t>年齡</a:t>
            </a:r>
          </a:p>
          <a:p>
            <a:pPr>
              <a:lnSpc>
                <a:spcPct val="90000"/>
              </a:lnSpc>
            </a:pPr>
            <a:r>
              <a:rPr lang="zh-TW" altLang="en-US" sz="2400" smtClean="0"/>
              <a:t>最近研究顯示這個公式應略為修正。新的公式如下：</a:t>
            </a:r>
          </a:p>
          <a:p>
            <a:pPr>
              <a:lnSpc>
                <a:spcPct val="90000"/>
              </a:lnSpc>
            </a:pPr>
            <a:r>
              <a:rPr lang="zh-TW" altLang="en-US" sz="2400" smtClean="0"/>
              <a:t>                     最大心跳速率 </a:t>
            </a:r>
            <a:r>
              <a:rPr lang="en-US" altLang="zh-TW" sz="2400" smtClean="0"/>
              <a:t>= 208 - ( 0.7 × </a:t>
            </a:r>
            <a:r>
              <a:rPr lang="zh-TW" altLang="en-US" sz="2400" smtClean="0"/>
              <a:t>年齡 </a:t>
            </a:r>
            <a:r>
              <a:rPr lang="en-US" altLang="zh-TW" sz="2400" smtClean="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a:defRPr/>
            </a:pPr>
            <a:endParaRPr lang="zh-TW" altLang="en-US" smtClean="0"/>
          </a:p>
        </p:txBody>
      </p:sp>
      <p:sp>
        <p:nvSpPr>
          <p:cNvPr id="44035" name="Rectangle 3"/>
          <p:cNvSpPr>
            <a:spLocks noGrp="1" noChangeArrowheads="1"/>
          </p:cNvSpPr>
          <p:nvPr>
            <p:ph type="subTitle" idx="1"/>
          </p:nvPr>
        </p:nvSpPr>
        <p:spPr/>
        <p:txBody>
          <a:bodyPr/>
          <a:lstStyle/>
          <a:p>
            <a:pPr>
              <a:defRPr/>
            </a:pPr>
            <a:endParaRPr lang="zh-TW" altLang="en-US" smtClean="0"/>
          </a:p>
        </p:txBody>
      </p:sp>
      <p:pic>
        <p:nvPicPr>
          <p:cNvPr id="27652" name="Picture 4" descr="頁面擷取自_Frame2006_頁面_05"/>
          <p:cNvPicPr>
            <a:picLocks noChangeAspect="1" noChangeArrowheads="1"/>
          </p:cNvPicPr>
          <p:nvPr/>
        </p:nvPicPr>
        <p:blipFill>
          <a:blip r:embed="rId3" cstate="print">
            <a:lum bright="-10000"/>
          </a:blip>
          <a:srcRect/>
          <a:stretch>
            <a:fillRect/>
          </a:stretch>
        </p:blipFill>
        <p:spPr bwMode="auto">
          <a:xfrm>
            <a:off x="684213" y="1052513"/>
            <a:ext cx="7988300"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6870700" cy="828675"/>
          </a:xfrm>
        </p:spPr>
        <p:txBody>
          <a:bodyPr/>
          <a:lstStyle/>
          <a:p>
            <a:r>
              <a:rPr lang="zh-TW" altLang="en-US" sz="3200" smtClean="0">
                <a:solidFill>
                  <a:schemeClr val="folHlink"/>
                </a:solidFill>
                <a:ea typeface="華康行書體" pitchFamily="65" charset="-120"/>
              </a:rPr>
              <a:t>三</a:t>
            </a:r>
            <a:r>
              <a:rPr lang="en-US" altLang="zh-TW" sz="3200" smtClean="0">
                <a:solidFill>
                  <a:schemeClr val="folHlink"/>
                </a:solidFill>
                <a:ea typeface="華康行書體" pitchFamily="65" charset="-120"/>
              </a:rPr>
              <a:t>.</a:t>
            </a:r>
            <a:r>
              <a:rPr lang="zh-TW" altLang="en-US" sz="3200" smtClean="0">
                <a:solidFill>
                  <a:schemeClr val="folHlink"/>
                </a:solidFill>
                <a:ea typeface="華康行書體" pitchFamily="65" charset="-120"/>
              </a:rPr>
              <a:t>數學領域的組織</a:t>
            </a:r>
            <a:r>
              <a:rPr lang="zh-TW" altLang="en-US" smtClean="0"/>
              <a:t> </a:t>
            </a:r>
          </a:p>
        </p:txBody>
      </p:sp>
      <p:sp>
        <p:nvSpPr>
          <p:cNvPr id="31747" name="Rectangle 4"/>
          <p:cNvSpPr>
            <a:spLocks noGrp="1" noChangeArrowheads="1"/>
          </p:cNvSpPr>
          <p:nvPr>
            <p:ph sz="half" idx="2"/>
          </p:nvPr>
        </p:nvSpPr>
        <p:spPr>
          <a:xfrm>
            <a:off x="685800" y="3719513"/>
            <a:ext cx="7696200" cy="1766887"/>
          </a:xfrm>
        </p:spPr>
        <p:txBody>
          <a:bodyPr/>
          <a:lstStyle/>
          <a:p>
            <a:endParaRPr lang="zh-TW" altLang="en-US" sz="2800" smtClean="0"/>
          </a:p>
        </p:txBody>
      </p:sp>
      <p:grpSp>
        <p:nvGrpSpPr>
          <p:cNvPr id="2" name="Group 19"/>
          <p:cNvGrpSpPr>
            <a:grpSpLocks/>
          </p:cNvGrpSpPr>
          <p:nvPr/>
        </p:nvGrpSpPr>
        <p:grpSpPr bwMode="auto">
          <a:xfrm>
            <a:off x="755650" y="1341438"/>
            <a:ext cx="7073900" cy="4643437"/>
            <a:chOff x="1070" y="1291"/>
            <a:chExt cx="4456" cy="2925"/>
          </a:xfrm>
        </p:grpSpPr>
        <p:sp>
          <p:nvSpPr>
            <p:cNvPr id="31749" name="Text Box 9"/>
            <p:cNvSpPr txBox="1">
              <a:spLocks noChangeArrowheads="1"/>
            </p:cNvSpPr>
            <p:nvPr/>
          </p:nvSpPr>
          <p:spPr bwMode="auto">
            <a:xfrm>
              <a:off x="1488" y="1291"/>
              <a:ext cx="1462" cy="522"/>
            </a:xfrm>
            <a:prstGeom prst="rect">
              <a:avLst/>
            </a:prstGeom>
            <a:solidFill>
              <a:srgbClr val="FFFFFF"/>
            </a:solidFill>
            <a:ln w="9525">
              <a:solidFill>
                <a:srgbClr val="000000"/>
              </a:solidFill>
              <a:prstDash val="sysDot"/>
              <a:miter lim="800000"/>
              <a:headEnd/>
              <a:tailEnd/>
            </a:ln>
          </p:spPr>
          <p:txBody>
            <a:bodyPr/>
            <a:lstStyle/>
            <a:p>
              <a:pPr algn="ctr"/>
              <a:r>
                <a:rPr lang="zh-TW" altLang="en-US">
                  <a:latin typeface="Times New Roman" pitchFamily="18" charset="0"/>
                  <a:ea typeface="標楷體" pitchFamily="65" charset="-120"/>
                </a:rPr>
                <a:t>情境</a:t>
              </a:r>
              <a:r>
                <a:rPr lang="en-US" altLang="zh-TW">
                  <a:latin typeface="Times New Roman" pitchFamily="18" charset="0"/>
                  <a:ea typeface="標楷體" pitchFamily="65" charset="-120"/>
                </a:rPr>
                <a:t>(Situations)</a:t>
              </a:r>
            </a:p>
            <a:p>
              <a:pPr algn="ctr"/>
              <a:r>
                <a:rPr lang="zh-TW" altLang="en-US">
                  <a:solidFill>
                    <a:srgbClr val="0000FF"/>
                  </a:solidFill>
                  <a:latin typeface="Times New Roman" pitchFamily="18" charset="0"/>
                  <a:ea typeface="標楷體" pitchFamily="65" charset="-120"/>
                </a:rPr>
                <a:t>脈絡</a:t>
              </a:r>
              <a:r>
                <a:rPr lang="en-US" altLang="zh-TW">
                  <a:solidFill>
                    <a:srgbClr val="0000FF"/>
                  </a:solidFill>
                  <a:latin typeface="Times New Roman" pitchFamily="18" charset="0"/>
                  <a:ea typeface="標楷體" pitchFamily="65" charset="-120"/>
                </a:rPr>
                <a:t>(CONTEXT)</a:t>
              </a:r>
              <a:endParaRPr lang="en-US" altLang="zh-TW">
                <a:solidFill>
                  <a:srgbClr val="0000FF"/>
                </a:solidFill>
              </a:endParaRPr>
            </a:p>
          </p:txBody>
        </p:sp>
        <p:sp>
          <p:nvSpPr>
            <p:cNvPr id="31750" name="Text Box 10"/>
            <p:cNvSpPr txBox="1">
              <a:spLocks noChangeArrowheads="1"/>
            </p:cNvSpPr>
            <p:nvPr/>
          </p:nvSpPr>
          <p:spPr bwMode="auto">
            <a:xfrm>
              <a:off x="3507" y="1291"/>
              <a:ext cx="2019" cy="522"/>
            </a:xfrm>
            <a:prstGeom prst="rect">
              <a:avLst/>
            </a:prstGeom>
            <a:solidFill>
              <a:srgbClr val="FFFFFF"/>
            </a:solidFill>
            <a:ln w="9525">
              <a:solidFill>
                <a:srgbClr val="000000"/>
              </a:solidFill>
              <a:prstDash val="sysDot"/>
              <a:miter lim="800000"/>
              <a:headEnd/>
              <a:tailEnd/>
            </a:ln>
          </p:spPr>
          <p:txBody>
            <a:bodyPr/>
            <a:lstStyle/>
            <a:p>
              <a:pPr algn="ctr"/>
              <a:r>
                <a:rPr lang="zh-TW" altLang="en-US">
                  <a:latin typeface="Times New Roman" pitchFamily="18" charset="0"/>
                  <a:ea typeface="標楷體" pitchFamily="65" charset="-120"/>
                </a:rPr>
                <a:t>數學概念</a:t>
              </a:r>
              <a:r>
                <a:rPr lang="en-US" altLang="zh-TW">
                  <a:latin typeface="Times New Roman" pitchFamily="18" charset="0"/>
                  <a:ea typeface="標楷體" pitchFamily="65" charset="-120"/>
                </a:rPr>
                <a:t>(Overarching ideas)</a:t>
              </a:r>
            </a:p>
            <a:p>
              <a:pPr algn="ctr"/>
              <a:r>
                <a:rPr lang="zh-TW" altLang="en-US">
                  <a:solidFill>
                    <a:srgbClr val="0000FF"/>
                  </a:solidFill>
                  <a:latin typeface="Times New Roman" pitchFamily="18" charset="0"/>
                  <a:ea typeface="標楷體" pitchFamily="65" charset="-120"/>
                </a:rPr>
                <a:t>內容</a:t>
              </a:r>
              <a:r>
                <a:rPr lang="en-US" altLang="zh-TW">
                  <a:solidFill>
                    <a:srgbClr val="0000FF"/>
                  </a:solidFill>
                  <a:latin typeface="Times New Roman" pitchFamily="18" charset="0"/>
                  <a:ea typeface="標楷體" pitchFamily="65" charset="-120"/>
                </a:rPr>
                <a:t>(CONTENT)</a:t>
              </a:r>
              <a:endParaRPr lang="en-US" altLang="zh-TW">
                <a:solidFill>
                  <a:srgbClr val="0000FF"/>
                </a:solidFill>
              </a:endParaRPr>
            </a:p>
          </p:txBody>
        </p:sp>
        <p:sp>
          <p:nvSpPr>
            <p:cNvPr id="31751" name="Text Box 11"/>
            <p:cNvSpPr txBox="1">
              <a:spLocks noChangeArrowheads="1"/>
            </p:cNvSpPr>
            <p:nvPr/>
          </p:nvSpPr>
          <p:spPr bwMode="auto">
            <a:xfrm>
              <a:off x="2671" y="2127"/>
              <a:ext cx="1463" cy="731"/>
            </a:xfrm>
            <a:prstGeom prst="rect">
              <a:avLst/>
            </a:prstGeom>
            <a:solidFill>
              <a:srgbClr val="99CCFF"/>
            </a:solidFill>
            <a:ln w="9525">
              <a:noFill/>
              <a:prstDash val="sysDot"/>
              <a:miter lim="800000"/>
              <a:headEnd/>
              <a:tailEnd/>
            </a:ln>
          </p:spPr>
          <p:txBody>
            <a:bodyPr/>
            <a:lstStyle/>
            <a:p>
              <a:pPr algn="ctr"/>
              <a:r>
                <a:rPr lang="zh-TW" altLang="en-US">
                  <a:latin typeface="Times New Roman" pitchFamily="18" charset="0"/>
                  <a:ea typeface="標楷體" pitchFamily="65" charset="-120"/>
                </a:rPr>
                <a:t>問題</a:t>
              </a:r>
              <a:r>
                <a:rPr lang="en-US" altLang="zh-TW">
                  <a:latin typeface="Times New Roman" pitchFamily="18" charset="0"/>
                  <a:ea typeface="標楷體" pitchFamily="65" charset="-120"/>
                </a:rPr>
                <a:t>(PROBLEM)</a:t>
              </a:r>
            </a:p>
            <a:p>
              <a:pPr algn="ctr"/>
              <a:r>
                <a:rPr lang="zh-TW" altLang="en-US">
                  <a:latin typeface="Times New Roman" pitchFamily="18" charset="0"/>
                  <a:ea typeface="標楷體" pitchFamily="65" charset="-120"/>
                </a:rPr>
                <a:t>與</a:t>
              </a:r>
            </a:p>
            <a:p>
              <a:pPr algn="ctr"/>
              <a:r>
                <a:rPr lang="zh-TW" altLang="en-US">
                  <a:latin typeface="Times New Roman" pitchFamily="18" charset="0"/>
                  <a:ea typeface="標楷體" pitchFamily="65" charset="-120"/>
                </a:rPr>
                <a:t>解決</a:t>
              </a:r>
              <a:r>
                <a:rPr lang="en-US" altLang="zh-TW">
                  <a:latin typeface="Times New Roman" pitchFamily="18" charset="0"/>
                  <a:ea typeface="標楷體" pitchFamily="65" charset="-120"/>
                </a:rPr>
                <a:t>(SOLUTION)</a:t>
              </a:r>
              <a:endParaRPr lang="en-US" altLang="zh-TW"/>
            </a:p>
          </p:txBody>
        </p:sp>
        <p:sp>
          <p:nvSpPr>
            <p:cNvPr id="31752" name="Text Box 12"/>
            <p:cNvSpPr txBox="1">
              <a:spLocks noChangeArrowheads="1"/>
            </p:cNvSpPr>
            <p:nvPr/>
          </p:nvSpPr>
          <p:spPr bwMode="auto">
            <a:xfrm>
              <a:off x="2532" y="3385"/>
              <a:ext cx="1949" cy="831"/>
            </a:xfrm>
            <a:prstGeom prst="rect">
              <a:avLst/>
            </a:prstGeom>
            <a:solidFill>
              <a:srgbClr val="FFFFFF"/>
            </a:solidFill>
            <a:ln w="9525">
              <a:solidFill>
                <a:srgbClr val="000000"/>
              </a:solidFill>
              <a:prstDash val="sysDot"/>
              <a:miter lim="800000"/>
              <a:headEnd/>
              <a:tailEnd/>
            </a:ln>
          </p:spPr>
          <p:txBody>
            <a:bodyPr/>
            <a:lstStyle/>
            <a:p>
              <a:pPr algn="r"/>
              <a:r>
                <a:rPr lang="zh-TW" altLang="en-US">
                  <a:latin typeface="Times New Roman" pitchFamily="18" charset="0"/>
                  <a:ea typeface="標楷體" pitchFamily="65" charset="-120"/>
                </a:rPr>
                <a:t>歷程</a:t>
              </a:r>
              <a:r>
                <a:rPr lang="en-US" altLang="zh-TW">
                  <a:latin typeface="Times New Roman" pitchFamily="18" charset="0"/>
                  <a:ea typeface="標楷體" pitchFamily="65" charset="-120"/>
                </a:rPr>
                <a:t>(Process)</a:t>
              </a:r>
            </a:p>
            <a:p>
              <a:pPr algn="ctr"/>
              <a:r>
                <a:rPr lang="zh-TW" altLang="en-US">
                  <a:solidFill>
                    <a:srgbClr val="0000FF"/>
                  </a:solidFill>
                  <a:latin typeface="Times New Roman" pitchFamily="18" charset="0"/>
                  <a:ea typeface="標楷體" pitchFamily="65" charset="-120"/>
                </a:rPr>
                <a:t>能力群組</a:t>
              </a:r>
            </a:p>
            <a:p>
              <a:pPr algn="ctr"/>
              <a:r>
                <a:rPr lang="en-US" altLang="zh-TW">
                  <a:solidFill>
                    <a:srgbClr val="0000FF"/>
                  </a:solidFill>
                  <a:latin typeface="Times New Roman" pitchFamily="18" charset="0"/>
                  <a:ea typeface="標楷體" pitchFamily="65" charset="-120"/>
                </a:rPr>
                <a:t>(COMPETENCY CLUSTER)</a:t>
              </a:r>
            </a:p>
            <a:p>
              <a:pPr algn="ctr"/>
              <a:r>
                <a:rPr lang="zh-TW" altLang="en-US">
                  <a:latin typeface="Times New Roman" pitchFamily="18" charset="0"/>
                  <a:ea typeface="標楷體" pitchFamily="65" charset="-120"/>
                </a:rPr>
                <a:t>能力</a:t>
              </a:r>
              <a:r>
                <a:rPr lang="en-US" altLang="zh-TW">
                  <a:latin typeface="Times New Roman" pitchFamily="18" charset="0"/>
                  <a:ea typeface="標楷體" pitchFamily="65" charset="-120"/>
                </a:rPr>
                <a:t>(Competencies)</a:t>
              </a:r>
              <a:endParaRPr lang="en-US" altLang="zh-TW"/>
            </a:p>
          </p:txBody>
        </p:sp>
        <p:sp>
          <p:nvSpPr>
            <p:cNvPr id="31753" name="Text Box 13"/>
            <p:cNvSpPr txBox="1">
              <a:spLocks noChangeArrowheads="1"/>
            </p:cNvSpPr>
            <p:nvPr/>
          </p:nvSpPr>
          <p:spPr bwMode="auto">
            <a:xfrm>
              <a:off x="1070" y="2440"/>
              <a:ext cx="1184" cy="523"/>
            </a:xfrm>
            <a:prstGeom prst="rect">
              <a:avLst/>
            </a:prstGeom>
            <a:solidFill>
              <a:srgbClr val="FFFFFF"/>
            </a:solidFill>
            <a:ln w="9525">
              <a:solidFill>
                <a:srgbClr val="000000"/>
              </a:solidFill>
              <a:prstDash val="sysDot"/>
              <a:miter lim="800000"/>
              <a:headEnd/>
              <a:tailEnd/>
            </a:ln>
          </p:spPr>
          <p:txBody>
            <a:bodyPr/>
            <a:lstStyle/>
            <a:p>
              <a:pPr algn="ctr"/>
              <a:r>
                <a:rPr lang="zh-TW" altLang="en-US">
                  <a:latin typeface="Times New Roman" pitchFamily="18" charset="0"/>
                  <a:ea typeface="標楷體" pitchFamily="65" charset="-120"/>
                </a:rPr>
                <a:t>問題形式</a:t>
              </a:r>
            </a:p>
            <a:p>
              <a:pPr algn="ctr"/>
              <a:r>
                <a:rPr lang="en-US" altLang="zh-TW">
                  <a:latin typeface="Times New Roman" pitchFamily="18" charset="0"/>
                  <a:ea typeface="標楷體" pitchFamily="65" charset="-120"/>
                </a:rPr>
                <a:t>(Problem format)</a:t>
              </a:r>
              <a:endParaRPr lang="en-US" altLang="zh-TW"/>
            </a:p>
          </p:txBody>
        </p:sp>
        <p:sp>
          <p:nvSpPr>
            <p:cNvPr id="31754" name="Line 14"/>
            <p:cNvSpPr>
              <a:spLocks noChangeShapeType="1"/>
            </p:cNvSpPr>
            <p:nvPr/>
          </p:nvSpPr>
          <p:spPr bwMode="auto">
            <a:xfrm>
              <a:off x="2575" y="1775"/>
              <a:ext cx="345" cy="343"/>
            </a:xfrm>
            <a:prstGeom prst="line">
              <a:avLst/>
            </a:prstGeom>
            <a:noFill/>
            <a:ln w="9525">
              <a:solidFill>
                <a:srgbClr val="000000"/>
              </a:solidFill>
              <a:round/>
              <a:headEnd/>
              <a:tailEnd type="triangle" w="med" len="med"/>
            </a:ln>
          </p:spPr>
          <p:txBody>
            <a:bodyPr/>
            <a:lstStyle/>
            <a:p>
              <a:endParaRPr lang="zh-TW" altLang="en-US"/>
            </a:p>
          </p:txBody>
        </p:sp>
        <p:sp>
          <p:nvSpPr>
            <p:cNvPr id="31755" name="Line 15"/>
            <p:cNvSpPr>
              <a:spLocks noChangeShapeType="1"/>
            </p:cNvSpPr>
            <p:nvPr/>
          </p:nvSpPr>
          <p:spPr bwMode="auto">
            <a:xfrm flipH="1">
              <a:off x="3855" y="1770"/>
              <a:ext cx="234" cy="357"/>
            </a:xfrm>
            <a:prstGeom prst="line">
              <a:avLst/>
            </a:prstGeom>
            <a:noFill/>
            <a:ln w="9525">
              <a:solidFill>
                <a:srgbClr val="000000"/>
              </a:solidFill>
              <a:round/>
              <a:headEnd/>
              <a:tailEnd type="triangle" w="med" len="med"/>
            </a:ln>
          </p:spPr>
          <p:txBody>
            <a:bodyPr/>
            <a:lstStyle/>
            <a:p>
              <a:endParaRPr lang="zh-TW" altLang="en-US"/>
            </a:p>
          </p:txBody>
        </p:sp>
        <p:sp>
          <p:nvSpPr>
            <p:cNvPr id="31756" name="Line 16"/>
            <p:cNvSpPr>
              <a:spLocks noChangeShapeType="1"/>
            </p:cNvSpPr>
            <p:nvPr/>
          </p:nvSpPr>
          <p:spPr bwMode="auto">
            <a:xfrm flipV="1">
              <a:off x="3526" y="2827"/>
              <a:ext cx="0" cy="733"/>
            </a:xfrm>
            <a:prstGeom prst="line">
              <a:avLst/>
            </a:prstGeom>
            <a:noFill/>
            <a:ln w="9525">
              <a:solidFill>
                <a:srgbClr val="000000"/>
              </a:solidFill>
              <a:round/>
              <a:headEnd/>
              <a:tailEnd type="triangle" w="med" len="med"/>
            </a:ln>
          </p:spPr>
          <p:txBody>
            <a:bodyPr/>
            <a:lstStyle/>
            <a:p>
              <a:endParaRPr lang="zh-TW" altLang="en-US"/>
            </a:p>
          </p:txBody>
        </p:sp>
        <p:sp>
          <p:nvSpPr>
            <p:cNvPr id="31757" name="Line 17"/>
            <p:cNvSpPr>
              <a:spLocks noChangeShapeType="1"/>
            </p:cNvSpPr>
            <p:nvPr/>
          </p:nvSpPr>
          <p:spPr bwMode="auto">
            <a:xfrm flipH="1" flipV="1">
              <a:off x="2254" y="2858"/>
              <a:ext cx="626" cy="731"/>
            </a:xfrm>
            <a:prstGeom prst="line">
              <a:avLst/>
            </a:prstGeom>
            <a:noFill/>
            <a:ln w="9525">
              <a:solidFill>
                <a:srgbClr val="000000"/>
              </a:solidFill>
              <a:round/>
              <a:headEnd/>
              <a:tailEnd type="triangle" w="med" len="med"/>
            </a:ln>
          </p:spPr>
          <p:txBody>
            <a:bodyPr/>
            <a:lstStyle/>
            <a:p>
              <a:endParaRPr lang="zh-TW" altLang="en-US"/>
            </a:p>
          </p:txBody>
        </p:sp>
        <p:sp>
          <p:nvSpPr>
            <p:cNvPr id="31758" name="Line 18"/>
            <p:cNvSpPr>
              <a:spLocks noChangeShapeType="1"/>
            </p:cNvSpPr>
            <p:nvPr/>
          </p:nvSpPr>
          <p:spPr bwMode="auto">
            <a:xfrm flipV="1">
              <a:off x="2254" y="2647"/>
              <a:ext cx="415" cy="2"/>
            </a:xfrm>
            <a:prstGeom prst="line">
              <a:avLst/>
            </a:prstGeom>
            <a:noFill/>
            <a:ln w="9525">
              <a:solidFill>
                <a:srgbClr val="000000"/>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19050" y="1125538"/>
            <a:ext cx="9163050" cy="4438650"/>
          </a:xfrm>
          <a:prstGeom prst="rect">
            <a:avLst/>
          </a:prstGeom>
          <a:noFill/>
          <a:ln w="9525">
            <a:noFill/>
            <a:miter lim="800000"/>
            <a:headEnd/>
            <a:tailEnd/>
          </a:ln>
        </p:spPr>
      </p:pic>
      <p:sp>
        <p:nvSpPr>
          <p:cNvPr id="2" name="標題 1"/>
          <p:cNvSpPr>
            <a:spLocks noGrp="1"/>
          </p:cNvSpPr>
          <p:nvPr>
            <p:ph type="title"/>
          </p:nvPr>
        </p:nvSpPr>
        <p:spPr>
          <a:xfrm>
            <a:off x="395288" y="188913"/>
            <a:ext cx="6697662" cy="990600"/>
          </a:xfrm>
        </p:spPr>
        <p:txBody>
          <a:bodyPr rtlCol="0"/>
          <a:lstStyle/>
          <a:p>
            <a:pPr eaLnBrk="1" fontAlgn="auto" hangingPunct="1">
              <a:spcAft>
                <a:spcPts val="0"/>
              </a:spcAft>
              <a:defRPr/>
            </a:pPr>
            <a:r>
              <a:rPr lang="en-US" altLang="zh-TW" dirty="0" smtClean="0">
                <a:effectLst>
                  <a:outerShdw blurRad="38100" dist="38100" dir="2700000" algn="tl">
                    <a:srgbClr val="C0C0C0"/>
                  </a:outerShdw>
                </a:effectLst>
              </a:rPr>
              <a:t>PISA</a:t>
            </a:r>
            <a:r>
              <a:rPr lang="zh-TW" altLang="en-US" dirty="0" smtClean="0">
                <a:effectLst>
                  <a:outerShdw blurRad="38100" dist="38100" dir="2700000" algn="tl">
                    <a:srgbClr val="C0C0C0"/>
                  </a:outerShdw>
                </a:effectLst>
              </a:rPr>
              <a:t> </a:t>
            </a:r>
            <a:r>
              <a:rPr lang="en-US" altLang="zh-TW" dirty="0" smtClean="0">
                <a:effectLst>
                  <a:outerShdw blurRad="38100" dist="38100" dir="2700000" algn="tl">
                    <a:srgbClr val="C0C0C0"/>
                  </a:outerShdw>
                </a:effectLst>
              </a:rPr>
              <a:t>&amp;</a:t>
            </a:r>
            <a:r>
              <a:rPr lang="zh-TW" altLang="en-US" dirty="0" smtClean="0">
                <a:effectLst>
                  <a:outerShdw blurRad="38100" dist="38100" dir="2700000" algn="tl">
                    <a:srgbClr val="C0C0C0"/>
                  </a:outerShdw>
                </a:effectLst>
              </a:rPr>
              <a:t> </a:t>
            </a:r>
            <a:r>
              <a:rPr lang="en-US" altLang="zh-TW" dirty="0" smtClean="0">
                <a:effectLst>
                  <a:outerShdw blurRad="38100" dist="38100" dir="2700000" algn="tl">
                    <a:srgbClr val="C0C0C0"/>
                  </a:outerShdw>
                </a:effectLst>
              </a:rPr>
              <a:t>OECD</a:t>
            </a:r>
            <a:endParaRPr lang="zh-TW" altLang="en-US" dirty="0" smtClean="0">
              <a:effectLst>
                <a:outerShdw blurRad="38100" dist="38100" dir="2700000" algn="tl">
                  <a:srgbClr val="C0C0C0"/>
                </a:outerShdw>
              </a:effectLst>
            </a:endParaRPr>
          </a:p>
        </p:txBody>
      </p:sp>
      <p:sp>
        <p:nvSpPr>
          <p:cNvPr id="3" name="內容版面配置區 2"/>
          <p:cNvSpPr>
            <a:spLocks noGrp="1"/>
          </p:cNvSpPr>
          <p:nvPr>
            <p:ph sz="quarter" idx="1"/>
          </p:nvPr>
        </p:nvSpPr>
        <p:spPr>
          <a:xfrm>
            <a:off x="611188" y="1268413"/>
            <a:ext cx="7991475" cy="1584325"/>
          </a:xfrm>
        </p:spPr>
        <p:txBody>
          <a:bodyPr/>
          <a:lstStyle/>
          <a:p>
            <a:r>
              <a:rPr lang="en-US" altLang="zh-TW" sz="2900" smtClean="0">
                <a:latin typeface="微軟正黑體" pitchFamily="34" charset="-120"/>
              </a:rPr>
              <a:t>PISA </a:t>
            </a:r>
            <a:r>
              <a:rPr lang="zh-TW" altLang="en-US" sz="2900" smtClean="0">
                <a:latin typeface="微軟正黑體" pitchFamily="34" charset="-120"/>
              </a:rPr>
              <a:t>是經濟合作暨發展組織（</a:t>
            </a:r>
            <a:r>
              <a:rPr lang="en-US" altLang="en-US" sz="2900" smtClean="0">
                <a:latin typeface="微軟正黑體" pitchFamily="34" charset="-120"/>
              </a:rPr>
              <a:t>Organisation for Economic Cooperation and Development</a:t>
            </a:r>
            <a:r>
              <a:rPr lang="en-US" altLang="zh-TW" sz="2900" smtClean="0">
                <a:latin typeface="微軟正黑體" pitchFamily="34" charset="-120"/>
              </a:rPr>
              <a:t>,</a:t>
            </a:r>
            <a:r>
              <a:rPr lang="zh-TW" altLang="en-US" sz="2900" smtClean="0">
                <a:latin typeface="微軟正黑體" pitchFamily="34" charset="-120"/>
              </a:rPr>
              <a:t> 簡稱 </a:t>
            </a:r>
            <a:r>
              <a:rPr lang="en-US" altLang="en-US" sz="2900" smtClean="0">
                <a:latin typeface="微軟正黑體" pitchFamily="34" charset="-120"/>
              </a:rPr>
              <a:t>OECD </a:t>
            </a:r>
            <a:r>
              <a:rPr lang="zh-TW" altLang="en-US" sz="2900" smtClean="0">
                <a:latin typeface="微軟正黑體" pitchFamily="34" charset="-120"/>
              </a:rPr>
              <a:t>）所發展的跨國調查研究</a:t>
            </a:r>
            <a:r>
              <a:rPr lang="zh-TW" altLang="en-US" sz="3000" smtClean="0">
                <a:latin typeface="微軟正黑體" pitchFamily="34" charset="-120"/>
              </a:rPr>
              <a:t>。</a:t>
            </a:r>
            <a:endParaRPr lang="en-US" altLang="zh-TW" sz="3000" smtClean="0">
              <a:latin typeface="微軟正黑體" pitchFamily="34" charset="-120"/>
            </a:endParaRPr>
          </a:p>
        </p:txBody>
      </p:sp>
      <p:sp>
        <p:nvSpPr>
          <p:cNvPr id="19460"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33211559-8B6A-4509-9677-61F50536D2E0}" type="slidenum">
              <a:rPr lang="en-US" altLang="zh-TW" smtClean="0">
                <a:latin typeface="Arial" pitchFamily="34" charset="0"/>
              </a:rPr>
              <a:pPr/>
              <a:t>4</a:t>
            </a:fld>
            <a:endParaRPr lang="en-US" altLang="zh-TW" smtClean="0">
              <a:latin typeface="Arial" pitchFamily="34" charset="0"/>
            </a:endParaRPr>
          </a:p>
        </p:txBody>
      </p:sp>
      <p:sp>
        <p:nvSpPr>
          <p:cNvPr id="6" name="內容版面配置區 2"/>
          <p:cNvSpPr txBox="1">
            <a:spLocks/>
          </p:cNvSpPr>
          <p:nvPr/>
        </p:nvSpPr>
        <p:spPr bwMode="auto">
          <a:xfrm>
            <a:off x="287338" y="5732463"/>
            <a:ext cx="2700337" cy="576262"/>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pPr>
            <a:r>
              <a:rPr kumimoji="0" lang="en-US" altLang="zh-TW" sz="2000" b="1">
                <a:latin typeface="微軟正黑體" pitchFamily="34" charset="-120"/>
                <a:ea typeface="微軟正黑體" pitchFamily="34" charset="-120"/>
              </a:rPr>
              <a:t>OECD</a:t>
            </a:r>
            <a:r>
              <a:rPr kumimoji="0" lang="zh-TW" altLang="en-US" sz="2000" b="1">
                <a:latin typeface="微軟正黑體" pitchFamily="34" charset="-120"/>
                <a:ea typeface="微軟正黑體" pitchFamily="34" charset="-120"/>
              </a:rPr>
              <a:t>：</a:t>
            </a:r>
            <a:r>
              <a:rPr kumimoji="0" lang="en-US" altLang="zh-TW" sz="2000" b="1">
                <a:latin typeface="微軟正黑體" pitchFamily="34" charset="-120"/>
                <a:ea typeface="微軟正黑體" pitchFamily="34" charset="-120"/>
              </a:rPr>
              <a:t>34</a:t>
            </a:r>
            <a:r>
              <a:rPr kumimoji="0" lang="zh-TW" altLang="en-US" sz="2000" b="1">
                <a:latin typeface="微軟正黑體" pitchFamily="34" charset="-120"/>
                <a:ea typeface="微軟正黑體" pitchFamily="34" charset="-120"/>
              </a:rPr>
              <a:t>會員國</a:t>
            </a:r>
            <a:endParaRPr kumimoji="0" lang="en-US" altLang="zh-TW" sz="2000" b="1">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3">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par>
                          <p:cTn id="14" fill="hold">
                            <p:stCondLst>
                              <p:cond delay="500"/>
                            </p:stCondLst>
                            <p:childTnLst>
                              <p:par>
                                <p:cTn id="15" presetID="5" presetClass="entr" presetSubtype="10" fill="hold" nodeType="afterEffect">
                                  <p:stCondLst>
                                    <p:cond delay="0"/>
                                  </p:stCondLst>
                                  <p:childTnLst>
                                    <p:set>
                                      <p:cBhvr>
                                        <p:cTn id="16" dur="1" fill="hold">
                                          <p:stCondLst>
                                            <p:cond delay="0"/>
                                          </p:stCondLst>
                                        </p:cTn>
                                        <p:tgtEl>
                                          <p:spTgt spid="36865"/>
                                        </p:tgtEl>
                                        <p:attrNameLst>
                                          <p:attrName>style.visibility</p:attrName>
                                        </p:attrNameLst>
                                      </p:cBhvr>
                                      <p:to>
                                        <p:strVal val="visible"/>
                                      </p:to>
                                    </p:set>
                                    <p:animEffect transition="in" filter="checkerboard(across)">
                                      <p:cBhvr>
                                        <p:cTn id="17" dur="500"/>
                                        <p:tgtEl>
                                          <p:spTgt spid="36865"/>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6870700" cy="973138"/>
          </a:xfrm>
        </p:spPr>
        <p:txBody>
          <a:bodyPr/>
          <a:lstStyle/>
          <a:p>
            <a:r>
              <a:rPr lang="zh-TW" altLang="en-US" sz="3200" smtClean="0">
                <a:solidFill>
                  <a:schemeClr val="folHlink"/>
                </a:solidFill>
                <a:ea typeface="華康行書體" pitchFamily="65" charset="-120"/>
              </a:rPr>
              <a:t>四</a:t>
            </a:r>
            <a:r>
              <a:rPr lang="en-US" altLang="zh-TW" sz="3200" smtClean="0">
                <a:solidFill>
                  <a:schemeClr val="folHlink"/>
                </a:solidFill>
                <a:ea typeface="華康行書體" pitchFamily="65" charset="-120"/>
              </a:rPr>
              <a:t>.</a:t>
            </a:r>
            <a:r>
              <a:rPr lang="zh-TW" altLang="en-US" sz="3200" smtClean="0">
                <a:solidFill>
                  <a:schemeClr val="folHlink"/>
                </a:solidFill>
                <a:ea typeface="華康行書體" pitchFamily="65" charset="-120"/>
              </a:rPr>
              <a:t>情境和脈絡</a:t>
            </a:r>
            <a:r>
              <a:rPr lang="zh-TW" altLang="en-US" smtClean="0"/>
              <a:t> </a:t>
            </a:r>
          </a:p>
        </p:txBody>
      </p:sp>
      <p:sp>
        <p:nvSpPr>
          <p:cNvPr id="32771" name="Rectangle 3"/>
          <p:cNvSpPr>
            <a:spLocks noGrp="1" noChangeArrowheads="1"/>
          </p:cNvSpPr>
          <p:nvPr>
            <p:ph type="body" idx="1"/>
          </p:nvPr>
        </p:nvSpPr>
        <p:spPr>
          <a:xfrm>
            <a:off x="684213" y="1844675"/>
            <a:ext cx="7696200" cy="3009900"/>
          </a:xfrm>
        </p:spPr>
        <p:txBody>
          <a:bodyPr/>
          <a:lstStyle/>
          <a:p>
            <a:pPr>
              <a:lnSpc>
                <a:spcPct val="80000"/>
              </a:lnSpc>
            </a:pPr>
            <a:r>
              <a:rPr lang="zh-TW" altLang="en-US" smtClean="0">
                <a:latin typeface="標楷體" pitchFamily="65" charset="-120"/>
                <a:ea typeface="標楷體" pitchFamily="65" charset="-120"/>
              </a:rPr>
              <a:t>情境是作業內容中學生世界的部分，它應該和學生有一定的距離。</a:t>
            </a:r>
          </a:p>
          <a:p>
            <a:pPr>
              <a:lnSpc>
                <a:spcPct val="80000"/>
              </a:lnSpc>
            </a:pPr>
            <a:endParaRPr lang="zh-TW" altLang="en-US" smtClean="0">
              <a:latin typeface="標楷體" pitchFamily="65" charset="-120"/>
              <a:ea typeface="標楷體" pitchFamily="65" charset="-120"/>
            </a:endParaRPr>
          </a:p>
          <a:p>
            <a:pPr>
              <a:lnSpc>
                <a:spcPct val="80000"/>
              </a:lnSpc>
            </a:pPr>
            <a:r>
              <a:rPr lang="zh-TW" altLang="en-US" smtClean="0">
                <a:latin typeface="標楷體" pitchFamily="65" charset="-120"/>
                <a:ea typeface="標楷體" pitchFamily="65" charset="-120"/>
              </a:rPr>
              <a:t>對</a:t>
            </a:r>
            <a:r>
              <a:rPr lang="en-US" altLang="zh-TW" smtClean="0">
                <a:latin typeface="標楷體" pitchFamily="65" charset="-120"/>
                <a:ea typeface="標楷體" pitchFamily="65" charset="-120"/>
              </a:rPr>
              <a:t>PISA</a:t>
            </a:r>
            <a:r>
              <a:rPr lang="zh-TW" altLang="en-US" smtClean="0">
                <a:latin typeface="標楷體" pitchFamily="65" charset="-120"/>
                <a:ea typeface="標楷體" pitchFamily="65" charset="-120"/>
              </a:rPr>
              <a:t>而言，最接近的情境為的學生的個人生活；接著是學校生活，工作以及休閒；然後日常生活中所會碰到社區及社會；最後是科學情境。針對這四個情境所界定和使用的問題為：個人、教育／職業、公共、以及科學問題。</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0825" y="765175"/>
            <a:ext cx="8435975" cy="706438"/>
          </a:xfrm>
        </p:spPr>
        <p:txBody>
          <a:bodyPr/>
          <a:lstStyle/>
          <a:p>
            <a:r>
              <a:rPr lang="zh-TW" altLang="en-US" sz="3200" smtClean="0">
                <a:solidFill>
                  <a:schemeClr val="folHlink"/>
                </a:solidFill>
                <a:latin typeface="華康行書體" pitchFamily="65" charset="-120"/>
                <a:ea typeface="華康行書體" pitchFamily="65" charset="-120"/>
              </a:rPr>
              <a:t>五</a:t>
            </a:r>
            <a:r>
              <a:rPr lang="en-US" altLang="zh-TW" sz="3200" smtClean="0">
                <a:solidFill>
                  <a:schemeClr val="folHlink"/>
                </a:solidFill>
                <a:latin typeface="華康行書體" pitchFamily="65" charset="-120"/>
                <a:ea typeface="華康行書體" pitchFamily="65" charset="-120"/>
              </a:rPr>
              <a:t>.</a:t>
            </a:r>
            <a:r>
              <a:rPr lang="zh-TW" altLang="en-US" sz="3200" smtClean="0">
                <a:solidFill>
                  <a:schemeClr val="folHlink"/>
                </a:solidFill>
                <a:latin typeface="華康行書體" pitchFamily="65" charset="-120"/>
                <a:ea typeface="華康行書體" pitchFamily="65" charset="-120"/>
              </a:rPr>
              <a:t>數學內容</a:t>
            </a:r>
            <a:r>
              <a:rPr lang="en-US" altLang="zh-TW" sz="3200" smtClean="0">
                <a:solidFill>
                  <a:schemeClr val="folHlink"/>
                </a:solidFill>
                <a:latin typeface="華康行書體" pitchFamily="65" charset="-120"/>
                <a:ea typeface="華康行書體" pitchFamily="65" charset="-120"/>
              </a:rPr>
              <a:t>‑</a:t>
            </a:r>
            <a:r>
              <a:rPr lang="zh-TW" altLang="en-US" sz="3200" smtClean="0">
                <a:solidFill>
                  <a:schemeClr val="folHlink"/>
                </a:solidFill>
                <a:latin typeface="華康行書體" pitchFamily="65" charset="-120"/>
                <a:ea typeface="華康行書體" pitchFamily="65" charset="-120"/>
              </a:rPr>
              <a:t>四個概念</a:t>
            </a:r>
            <a:r>
              <a:rPr lang="en-US" altLang="zh-TW" sz="3200" smtClean="0">
                <a:solidFill>
                  <a:schemeClr val="folHlink"/>
                </a:solidFill>
                <a:latin typeface="華康行書體" pitchFamily="65" charset="-120"/>
                <a:ea typeface="華康行書體" pitchFamily="65" charset="-120"/>
              </a:rPr>
              <a:t>(overarching ideas)</a:t>
            </a:r>
            <a:r>
              <a:rPr lang="en-US" altLang="zh-TW" sz="4000" smtClean="0"/>
              <a:t> </a:t>
            </a:r>
          </a:p>
        </p:txBody>
      </p:sp>
      <p:sp>
        <p:nvSpPr>
          <p:cNvPr id="35843" name="Rectangle 3"/>
          <p:cNvSpPr>
            <a:spLocks noGrp="1" noChangeArrowheads="1"/>
          </p:cNvSpPr>
          <p:nvPr>
            <p:ph type="body" idx="1"/>
          </p:nvPr>
        </p:nvSpPr>
        <p:spPr>
          <a:xfrm>
            <a:off x="468313" y="1773238"/>
            <a:ext cx="8229600" cy="4525962"/>
          </a:xfrm>
        </p:spPr>
        <p:txBody>
          <a:bodyPr/>
          <a:lstStyle/>
          <a:p>
            <a:pPr>
              <a:lnSpc>
                <a:spcPct val="80000"/>
              </a:lnSpc>
            </a:pPr>
            <a:r>
              <a:rPr lang="en-US" altLang="zh-TW" smtClean="0">
                <a:latin typeface="標楷體" pitchFamily="65" charset="-120"/>
                <a:ea typeface="標楷體" pitchFamily="65" charset="-120"/>
              </a:rPr>
              <a:t>OECD/PISA</a:t>
            </a:r>
            <a:r>
              <a:rPr lang="zh-TW" altLang="en-US" smtClean="0">
                <a:latin typeface="標楷體" pitchFamily="65" charset="-120"/>
                <a:ea typeface="標楷體" pitchFamily="65" charset="-120"/>
              </a:rPr>
              <a:t>使用的概念如下：</a:t>
            </a:r>
          </a:p>
          <a:p>
            <a:pPr>
              <a:lnSpc>
                <a:spcPct val="80000"/>
              </a:lnSpc>
            </a:pPr>
            <a:endParaRPr lang="zh-TW" altLang="en-US" smtClean="0">
              <a:latin typeface="標楷體" pitchFamily="65" charset="-120"/>
              <a:ea typeface="標楷體" pitchFamily="65" charset="-120"/>
            </a:endParaRPr>
          </a:p>
          <a:p>
            <a:pPr>
              <a:lnSpc>
                <a:spcPct val="80000"/>
              </a:lnSpc>
              <a:buFontTx/>
              <a:buNone/>
            </a:pP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數量</a:t>
            </a:r>
          </a:p>
          <a:p>
            <a:pPr>
              <a:lnSpc>
                <a:spcPct val="80000"/>
              </a:lnSpc>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空間與形狀</a:t>
            </a:r>
          </a:p>
          <a:p>
            <a:pPr>
              <a:lnSpc>
                <a:spcPct val="80000"/>
              </a:lnSpc>
              <a:buFontTx/>
              <a:buNone/>
            </a:pP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改變與關係</a:t>
            </a:r>
          </a:p>
          <a:p>
            <a:pPr>
              <a:lnSpc>
                <a:spcPct val="80000"/>
              </a:lnSpc>
              <a:buFontTx/>
              <a:buNone/>
            </a:pPr>
            <a:r>
              <a:rPr lang="en-US" altLang="zh-TW" smtClean="0">
                <a:latin typeface="標楷體" pitchFamily="65" charset="-120"/>
                <a:ea typeface="標楷體" pitchFamily="65" charset="-120"/>
              </a:rPr>
              <a:t>4.</a:t>
            </a:r>
            <a:r>
              <a:rPr lang="zh-TW" altLang="en-US" smtClean="0">
                <a:latin typeface="標楷體" pitchFamily="65" charset="-120"/>
                <a:ea typeface="標楷體" pitchFamily="65" charset="-120"/>
              </a:rPr>
              <a:t>不確定性</a:t>
            </a:r>
          </a:p>
          <a:p>
            <a:pPr>
              <a:lnSpc>
                <a:spcPct val="80000"/>
              </a:lnSpc>
              <a:buFontTx/>
              <a:buNone/>
            </a:pPr>
            <a:endParaRPr lang="zh-TW" altLang="en-US" smtClean="0">
              <a:latin typeface="標楷體" pitchFamily="65" charset="-120"/>
              <a:ea typeface="標楷體" pitchFamily="65" charset="-120"/>
            </a:endParaRPr>
          </a:p>
          <a:p>
            <a:pPr>
              <a:lnSpc>
                <a:spcPct val="80000"/>
              </a:lnSpc>
            </a:pPr>
            <a:r>
              <a:rPr lang="zh-TW" altLang="en-US" smtClean="0">
                <a:latin typeface="標楷體" pitchFamily="65" charset="-120"/>
                <a:ea typeface="標楷體" pitchFamily="65" charset="-120"/>
              </a:rPr>
              <a:t>這四個數學內容形成的領域廣泛，確保試題可散布於課程之中，但同時可避免太過明確而違反真實情境問題解決的憂慮。</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zh-TW" altLang="en-US" smtClean="0"/>
          </a:p>
        </p:txBody>
      </p:sp>
      <p:sp>
        <p:nvSpPr>
          <p:cNvPr id="37891" name="Rectangle 3"/>
          <p:cNvSpPr>
            <a:spLocks noGrp="1" noChangeArrowheads="1"/>
          </p:cNvSpPr>
          <p:nvPr>
            <p:ph type="body" idx="1"/>
          </p:nvPr>
        </p:nvSpPr>
        <p:spPr>
          <a:xfrm>
            <a:off x="685800" y="2420938"/>
            <a:ext cx="7696200" cy="3065462"/>
          </a:xfrm>
        </p:spPr>
        <p:txBody>
          <a:bodyPr/>
          <a:lstStyle/>
          <a:p>
            <a:pPr>
              <a:lnSpc>
                <a:spcPct val="90000"/>
              </a:lnSpc>
            </a:pPr>
            <a:r>
              <a:rPr lang="zh-TW" altLang="en-US" smtClean="0"/>
              <a:t>這是一個有許多正立方體所堆疊起來的物體。</a:t>
            </a:r>
          </a:p>
          <a:p>
            <a:pPr>
              <a:lnSpc>
                <a:spcPct val="90000"/>
              </a:lnSpc>
            </a:pPr>
            <a:r>
              <a:rPr lang="zh-TW" altLang="en-US" smtClean="0"/>
              <a:t>從側面看、和前面看的兩個圖形。</a:t>
            </a:r>
          </a:p>
          <a:p>
            <a:pPr>
              <a:lnSpc>
                <a:spcPct val="90000"/>
              </a:lnSpc>
            </a:pPr>
            <a:endParaRPr lang="zh-TW" altLang="en-US" smtClean="0"/>
          </a:p>
          <a:p>
            <a:pPr>
              <a:lnSpc>
                <a:spcPct val="90000"/>
              </a:lnSpc>
            </a:pPr>
            <a:r>
              <a:rPr lang="zh-TW" altLang="en-US" smtClean="0"/>
              <a:t>有許多正立方體被用來組合成這個物體？</a:t>
            </a:r>
          </a:p>
        </p:txBody>
      </p:sp>
      <p:pic>
        <p:nvPicPr>
          <p:cNvPr id="37892" name="Picture 5" descr="頁面擷取自_Frame2006_頁面_15"/>
          <p:cNvPicPr>
            <a:picLocks noChangeAspect="1" noChangeArrowheads="1"/>
          </p:cNvPicPr>
          <p:nvPr/>
        </p:nvPicPr>
        <p:blipFill>
          <a:blip r:embed="rId3" cstate="print">
            <a:lum bright="-12000" contrast="20000"/>
          </a:blip>
          <a:srcRect/>
          <a:stretch>
            <a:fillRect/>
          </a:stretch>
        </p:blipFill>
        <p:spPr bwMode="auto">
          <a:xfrm>
            <a:off x="611188" y="260350"/>
            <a:ext cx="7561262" cy="223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6870700" cy="973138"/>
          </a:xfrm>
        </p:spPr>
        <p:txBody>
          <a:bodyPr/>
          <a:lstStyle/>
          <a:p>
            <a:r>
              <a:rPr lang="zh-TW" altLang="en-US" smtClean="0"/>
              <a:t>校外教學</a:t>
            </a:r>
          </a:p>
        </p:txBody>
      </p:sp>
      <p:sp>
        <p:nvSpPr>
          <p:cNvPr id="39939" name="Rectangle 3"/>
          <p:cNvSpPr>
            <a:spLocks noGrp="1" noChangeArrowheads="1"/>
          </p:cNvSpPr>
          <p:nvPr>
            <p:ph type="body" idx="1"/>
          </p:nvPr>
        </p:nvSpPr>
        <p:spPr>
          <a:xfrm>
            <a:off x="685800" y="1125538"/>
            <a:ext cx="7696200" cy="4895850"/>
          </a:xfrm>
        </p:spPr>
        <p:txBody>
          <a:bodyPr/>
          <a:lstStyle/>
          <a:p>
            <a:pPr>
              <a:lnSpc>
                <a:spcPct val="90000"/>
              </a:lnSpc>
            </a:pPr>
            <a:r>
              <a:rPr lang="zh-TW" altLang="en-US" sz="2800" smtClean="0"/>
              <a:t>有個班級要租一輛遊覽車進行校外教學。有三家公司來競標。</a:t>
            </a:r>
          </a:p>
          <a:p>
            <a:pPr>
              <a:lnSpc>
                <a:spcPct val="90000"/>
              </a:lnSpc>
            </a:pPr>
            <a:r>
              <a:rPr lang="en-US" altLang="zh-TW" sz="2800" smtClean="0"/>
              <a:t>A</a:t>
            </a:r>
            <a:r>
              <a:rPr lang="zh-TW" altLang="en-US" sz="2800" smtClean="0"/>
              <a:t>公司一開始就收費</a:t>
            </a:r>
            <a:r>
              <a:rPr lang="en-US" altLang="zh-TW" sz="2800" smtClean="0"/>
              <a:t>375</a:t>
            </a:r>
            <a:r>
              <a:rPr lang="zh-TW" altLang="en-US" sz="2800" smtClean="0"/>
              <a:t>元，遊覽車每行駛一公里就再加</a:t>
            </a:r>
            <a:r>
              <a:rPr lang="en-US" altLang="zh-TW" sz="2800" smtClean="0"/>
              <a:t>0.5</a:t>
            </a:r>
            <a:r>
              <a:rPr lang="zh-TW" altLang="en-US" sz="2800" smtClean="0"/>
              <a:t>元。</a:t>
            </a:r>
            <a:r>
              <a:rPr lang="en-US" altLang="zh-TW" sz="2800" smtClean="0"/>
              <a:t>B</a:t>
            </a:r>
            <a:r>
              <a:rPr lang="zh-TW" altLang="en-US" sz="2800" smtClean="0"/>
              <a:t>公司一開始就收費</a:t>
            </a:r>
            <a:r>
              <a:rPr lang="en-US" altLang="zh-TW" sz="2800" smtClean="0"/>
              <a:t>250</a:t>
            </a:r>
            <a:r>
              <a:rPr lang="zh-TW" altLang="en-US" sz="2800" smtClean="0"/>
              <a:t>元，遊覽車每行駛一公里就再加</a:t>
            </a:r>
            <a:r>
              <a:rPr lang="en-US" altLang="zh-TW" sz="2800" smtClean="0"/>
              <a:t>0.75</a:t>
            </a:r>
            <a:r>
              <a:rPr lang="zh-TW" altLang="en-US" sz="2800" smtClean="0"/>
              <a:t>元。</a:t>
            </a:r>
            <a:r>
              <a:rPr lang="en-US" altLang="zh-TW" sz="2800" smtClean="0"/>
              <a:t>C</a:t>
            </a:r>
            <a:r>
              <a:rPr lang="zh-TW" altLang="en-US" sz="2800" smtClean="0"/>
              <a:t>公司在車子行走</a:t>
            </a:r>
            <a:r>
              <a:rPr lang="en-US" altLang="zh-TW" sz="2800" smtClean="0"/>
              <a:t>200</a:t>
            </a:r>
            <a:r>
              <a:rPr lang="zh-TW" altLang="en-US" sz="2800" smtClean="0"/>
              <a:t>公里以內都收取</a:t>
            </a:r>
            <a:r>
              <a:rPr lang="en-US" altLang="zh-TW" sz="2800" smtClean="0"/>
              <a:t>350</a:t>
            </a:r>
            <a:r>
              <a:rPr lang="zh-TW" altLang="en-US" sz="2800" smtClean="0"/>
              <a:t>元，超過</a:t>
            </a:r>
            <a:r>
              <a:rPr lang="en-US" altLang="zh-TW" sz="2800" smtClean="0"/>
              <a:t>200</a:t>
            </a:r>
            <a:r>
              <a:rPr lang="zh-TW" altLang="en-US" sz="2800" smtClean="0"/>
              <a:t>公里後每走一公里就再加</a:t>
            </a:r>
            <a:r>
              <a:rPr lang="en-US" altLang="zh-TW" sz="2800" smtClean="0"/>
              <a:t>1.02</a:t>
            </a:r>
            <a:r>
              <a:rPr lang="zh-TW" altLang="en-US" sz="2800" smtClean="0"/>
              <a:t>元。</a:t>
            </a:r>
          </a:p>
          <a:p>
            <a:pPr>
              <a:lnSpc>
                <a:spcPct val="90000"/>
              </a:lnSpc>
            </a:pPr>
            <a:endParaRPr lang="zh-TW" altLang="en-US" sz="2800" smtClean="0"/>
          </a:p>
          <a:p>
            <a:pPr>
              <a:lnSpc>
                <a:spcPct val="90000"/>
              </a:lnSpc>
            </a:pPr>
            <a:r>
              <a:rPr lang="zh-TW" altLang="en-US" sz="2800" smtClean="0"/>
              <a:t>問題</a:t>
            </a:r>
            <a:r>
              <a:rPr lang="en-US" altLang="zh-TW" sz="2800" smtClean="0"/>
              <a:t>1</a:t>
            </a:r>
          </a:p>
          <a:p>
            <a:pPr>
              <a:lnSpc>
                <a:spcPct val="90000"/>
              </a:lnSpc>
              <a:buFontTx/>
              <a:buNone/>
            </a:pPr>
            <a:r>
              <a:rPr lang="zh-TW" altLang="en-US" sz="2800" smtClean="0"/>
              <a:t>如果校外教學的距離介於</a:t>
            </a:r>
            <a:r>
              <a:rPr lang="en-US" altLang="zh-TW" sz="2800" smtClean="0"/>
              <a:t>400</a:t>
            </a:r>
            <a:r>
              <a:rPr lang="zh-TW" altLang="en-US" sz="2800" smtClean="0"/>
              <a:t>到</a:t>
            </a:r>
            <a:r>
              <a:rPr lang="en-US" altLang="zh-TW" sz="2800" smtClean="0"/>
              <a:t>600</a:t>
            </a:r>
            <a:r>
              <a:rPr lang="zh-TW" altLang="en-US" sz="2800" smtClean="0"/>
              <a:t>之間，這個班級應該選擇哪一家公司？</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zh-TW" altLang="en-US" smtClean="0"/>
          </a:p>
        </p:txBody>
      </p:sp>
      <p:sp>
        <p:nvSpPr>
          <p:cNvPr id="40963" name="Rectangle 3"/>
          <p:cNvSpPr>
            <a:spLocks noGrp="1" noChangeArrowheads="1"/>
          </p:cNvSpPr>
          <p:nvPr>
            <p:ph type="body" idx="1"/>
          </p:nvPr>
        </p:nvSpPr>
        <p:spPr/>
        <p:txBody>
          <a:bodyPr/>
          <a:lstStyle/>
          <a:p>
            <a:endParaRPr lang="zh-TW" altLang="en-US" smtClean="0"/>
          </a:p>
        </p:txBody>
      </p:sp>
      <p:grpSp>
        <p:nvGrpSpPr>
          <p:cNvPr id="2" name="群組 6"/>
          <p:cNvGrpSpPr/>
          <p:nvPr/>
        </p:nvGrpSpPr>
        <p:grpSpPr>
          <a:xfrm>
            <a:off x="611188" y="333375"/>
            <a:ext cx="8281987" cy="6335713"/>
            <a:chOff x="611188" y="333375"/>
            <a:chExt cx="8281987" cy="6335713"/>
          </a:xfrm>
        </p:grpSpPr>
        <p:pic>
          <p:nvPicPr>
            <p:cNvPr id="40964" name="Picture 5" descr="頁面擷取自_Frame2006_頁面_18"/>
            <p:cNvPicPr>
              <a:picLocks noChangeAspect="1" noChangeArrowheads="1"/>
            </p:cNvPicPr>
            <p:nvPr/>
          </p:nvPicPr>
          <p:blipFill>
            <a:blip r:embed="rId3" cstate="print"/>
            <a:srcRect/>
            <a:stretch>
              <a:fillRect/>
            </a:stretch>
          </p:blipFill>
          <p:spPr bwMode="auto">
            <a:xfrm>
              <a:off x="611188" y="333375"/>
              <a:ext cx="8281987" cy="6335713"/>
            </a:xfrm>
            <a:prstGeom prst="rect">
              <a:avLst/>
            </a:prstGeom>
            <a:noFill/>
            <a:ln w="9525">
              <a:noFill/>
              <a:miter lim="800000"/>
              <a:headEnd/>
              <a:tailEnd/>
            </a:ln>
          </p:spPr>
        </p:pic>
        <p:sp>
          <p:nvSpPr>
            <p:cNvPr id="5" name="文字方塊 4"/>
            <p:cNvSpPr txBox="1"/>
            <p:nvPr/>
          </p:nvSpPr>
          <p:spPr>
            <a:xfrm>
              <a:off x="4283968" y="5949280"/>
              <a:ext cx="720080" cy="369332"/>
            </a:xfrm>
            <a:prstGeom prst="rect">
              <a:avLst/>
            </a:prstGeom>
            <a:solidFill>
              <a:schemeClr val="bg1"/>
            </a:solidFill>
          </p:spPr>
          <p:txBody>
            <a:bodyPr wrap="square" rtlCol="0">
              <a:spAutoFit/>
            </a:bodyPr>
            <a:lstStyle/>
            <a:p>
              <a:r>
                <a:rPr lang="en-US" altLang="zh-TW" dirty="0" smtClean="0"/>
                <a:t>400</a:t>
              </a:r>
              <a:endParaRPr lang="zh-TW" altLang="en-US" dirty="0"/>
            </a:p>
          </p:txBody>
        </p:sp>
        <p:sp>
          <p:nvSpPr>
            <p:cNvPr id="6" name="文字方塊 5"/>
            <p:cNvSpPr txBox="1"/>
            <p:nvPr/>
          </p:nvSpPr>
          <p:spPr>
            <a:xfrm>
              <a:off x="5436096" y="5949280"/>
              <a:ext cx="1080120" cy="369332"/>
            </a:xfrm>
            <a:prstGeom prst="rect">
              <a:avLst/>
            </a:prstGeom>
            <a:solidFill>
              <a:schemeClr val="bg1"/>
            </a:solidFill>
          </p:spPr>
          <p:txBody>
            <a:bodyPr wrap="square" rtlCol="0">
              <a:spAutoFit/>
            </a:bodyPr>
            <a:lstStyle/>
            <a:p>
              <a:r>
                <a:rPr lang="en-US" altLang="zh-TW" dirty="0" smtClean="0"/>
                <a:t>600</a:t>
              </a:r>
              <a:endParaRPr lang="zh-TW" altLang="en-US"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TW" altLang="en-US" smtClean="0"/>
              <a:t>高斯</a:t>
            </a:r>
          </a:p>
        </p:txBody>
      </p:sp>
      <p:sp>
        <p:nvSpPr>
          <p:cNvPr id="45059" name="Rectangle 3"/>
          <p:cNvSpPr>
            <a:spLocks noGrp="1" noChangeArrowheads="1"/>
          </p:cNvSpPr>
          <p:nvPr>
            <p:ph type="body" idx="1"/>
          </p:nvPr>
        </p:nvSpPr>
        <p:spPr/>
        <p:txBody>
          <a:bodyPr/>
          <a:lstStyle/>
          <a:p>
            <a:r>
              <a:rPr lang="en-US" altLang="zh-TW" smtClean="0"/>
              <a:t>Karl Friedrich Gauss(1777-1855)</a:t>
            </a:r>
            <a:r>
              <a:rPr lang="zh-TW" altLang="en-US" smtClean="0"/>
              <a:t>的老師要求全班學生將</a:t>
            </a:r>
            <a:r>
              <a:rPr lang="en-US" altLang="zh-TW" smtClean="0"/>
              <a:t>1</a:t>
            </a:r>
            <a:r>
              <a:rPr lang="zh-TW" altLang="en-US" smtClean="0"/>
              <a:t>到</a:t>
            </a:r>
            <a:r>
              <a:rPr lang="en-US" altLang="zh-TW" smtClean="0"/>
              <a:t>100</a:t>
            </a:r>
            <a:r>
              <a:rPr lang="zh-TW" altLang="en-US" smtClean="0"/>
              <a:t>的所有整數都加起來。假設這位老師的目的是想要讓學生都花一些時間在這些數字的計算上。但是</a:t>
            </a:r>
            <a:r>
              <a:rPr lang="en-US" altLang="zh-TW" smtClean="0"/>
              <a:t>Gauss</a:t>
            </a:r>
            <a:r>
              <a:rPr lang="zh-TW" altLang="en-US" smtClean="0"/>
              <a:t>是一個很優秀的數量推理者，他很快的就找出解題的捷徑，他的理由如下：</a:t>
            </a:r>
          </a:p>
          <a:p>
            <a:endParaRPr lang="zh-TW"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zh-TW" altLang="en-US" smtClean="0"/>
              <a:t>高斯</a:t>
            </a:r>
          </a:p>
        </p:txBody>
      </p:sp>
      <p:sp>
        <p:nvSpPr>
          <p:cNvPr id="46083" name="Rectangle 3"/>
          <p:cNvSpPr>
            <a:spLocks noGrp="1" noChangeArrowheads="1"/>
          </p:cNvSpPr>
          <p:nvPr>
            <p:ph type="body" idx="1"/>
          </p:nvPr>
        </p:nvSpPr>
        <p:spPr>
          <a:xfrm>
            <a:off x="684213" y="1844675"/>
            <a:ext cx="7696200" cy="4176713"/>
          </a:xfrm>
        </p:spPr>
        <p:txBody>
          <a:bodyPr/>
          <a:lstStyle/>
          <a:p>
            <a:pPr>
              <a:lnSpc>
                <a:spcPct val="90000"/>
              </a:lnSpc>
            </a:pPr>
            <a:r>
              <a:rPr lang="zh-TW" altLang="en-US" sz="2800" smtClean="0"/>
              <a:t>你可以把這些數字加兩次，一個由小到大，另一個由大到小：</a:t>
            </a:r>
          </a:p>
          <a:p>
            <a:pPr>
              <a:lnSpc>
                <a:spcPct val="90000"/>
              </a:lnSpc>
            </a:pPr>
            <a:r>
              <a:rPr lang="en-US" altLang="zh-TW" sz="2800" smtClean="0"/>
              <a:t>1+2+3+……….+98+99+100</a:t>
            </a:r>
          </a:p>
          <a:p>
            <a:pPr>
              <a:lnSpc>
                <a:spcPct val="90000"/>
              </a:lnSpc>
            </a:pPr>
            <a:r>
              <a:rPr lang="en-US" altLang="zh-TW" sz="2800" smtClean="0"/>
              <a:t>100+99+98+………+3+2+1</a:t>
            </a:r>
          </a:p>
          <a:p>
            <a:pPr>
              <a:lnSpc>
                <a:spcPct val="90000"/>
              </a:lnSpc>
            </a:pPr>
            <a:r>
              <a:rPr lang="zh-TW" altLang="en-US" sz="2800" smtClean="0"/>
              <a:t>將這兩列加起來，一個對一個，可以得出</a:t>
            </a:r>
          </a:p>
          <a:p>
            <a:pPr>
              <a:lnSpc>
                <a:spcPct val="90000"/>
              </a:lnSpc>
            </a:pPr>
            <a:r>
              <a:rPr lang="en-US" altLang="zh-TW" sz="2800" smtClean="0"/>
              <a:t>101+101+….+101+101</a:t>
            </a:r>
          </a:p>
          <a:p>
            <a:pPr>
              <a:lnSpc>
                <a:spcPct val="90000"/>
              </a:lnSpc>
            </a:pPr>
            <a:r>
              <a:rPr lang="zh-TW" altLang="en-US" sz="2800" smtClean="0"/>
              <a:t>那就會有</a:t>
            </a:r>
            <a:r>
              <a:rPr lang="en-US" altLang="zh-TW" sz="2800" smtClean="0"/>
              <a:t>100</a:t>
            </a:r>
            <a:r>
              <a:rPr lang="zh-TW" altLang="en-US" sz="2800" smtClean="0"/>
              <a:t>個</a:t>
            </a:r>
            <a:r>
              <a:rPr lang="en-US" altLang="zh-TW" sz="2800" smtClean="0"/>
              <a:t>101</a:t>
            </a:r>
            <a:r>
              <a:rPr lang="zh-TW" altLang="en-US" sz="2800" smtClean="0"/>
              <a:t>，所以這樣總合為</a:t>
            </a:r>
            <a:r>
              <a:rPr lang="en-US" altLang="zh-TW" sz="2800" smtClean="0"/>
              <a:t>101×100</a:t>
            </a:r>
          </a:p>
          <a:p>
            <a:pPr>
              <a:lnSpc>
                <a:spcPct val="90000"/>
              </a:lnSpc>
            </a:pPr>
            <a:r>
              <a:rPr lang="zh-TW" altLang="en-US" sz="2800" smtClean="0"/>
              <a:t>但這樣的積數是原來答案的兩倍，如果你取一半，答案就是：</a:t>
            </a:r>
            <a:r>
              <a:rPr lang="en-US" altLang="zh-TW" sz="2800" smtClean="0"/>
              <a:t>5050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zh-TW" altLang="en-US" smtClean="0"/>
          </a:p>
        </p:txBody>
      </p:sp>
      <p:sp>
        <p:nvSpPr>
          <p:cNvPr id="47107" name="Rectangle 3"/>
          <p:cNvSpPr>
            <a:spLocks noGrp="1" noChangeArrowheads="1"/>
          </p:cNvSpPr>
          <p:nvPr>
            <p:ph type="body" idx="1"/>
          </p:nvPr>
        </p:nvSpPr>
        <p:spPr/>
        <p:txBody>
          <a:bodyPr/>
          <a:lstStyle/>
          <a:p>
            <a:endParaRPr lang="zh-TW" altLang="en-US" smtClean="0"/>
          </a:p>
        </p:txBody>
      </p:sp>
      <p:pic>
        <p:nvPicPr>
          <p:cNvPr id="47108" name="Picture 5" descr="頁面擷取自_Frame2006_頁面_21"/>
          <p:cNvPicPr>
            <a:picLocks noChangeAspect="1" noChangeArrowheads="1"/>
          </p:cNvPicPr>
          <p:nvPr/>
        </p:nvPicPr>
        <p:blipFill>
          <a:blip r:embed="rId3" cstate="print">
            <a:lum bright="-18000" contrast="22000"/>
          </a:blip>
          <a:srcRect/>
          <a:stretch>
            <a:fillRect/>
          </a:stretch>
        </p:blipFill>
        <p:spPr bwMode="auto">
          <a:xfrm>
            <a:off x="468313" y="1989138"/>
            <a:ext cx="8135937" cy="294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zh-TW" altLang="en-US" smtClean="0"/>
              <a:t>百分比</a:t>
            </a:r>
          </a:p>
        </p:txBody>
      </p:sp>
      <p:sp>
        <p:nvSpPr>
          <p:cNvPr id="49155" name="Rectangle 3"/>
          <p:cNvSpPr>
            <a:spLocks noGrp="1" noChangeArrowheads="1"/>
          </p:cNvSpPr>
          <p:nvPr>
            <p:ph type="body" idx="1"/>
          </p:nvPr>
        </p:nvSpPr>
        <p:spPr/>
        <p:txBody>
          <a:bodyPr/>
          <a:lstStyle/>
          <a:p>
            <a:r>
              <a:rPr lang="en-US" altLang="zh-TW" sz="2800" smtClean="0"/>
              <a:t>Carl</a:t>
            </a:r>
            <a:r>
              <a:rPr lang="zh-TW" altLang="en-US" sz="2800" smtClean="0"/>
              <a:t>到一家正在打八折的店裡去買一件訂價</a:t>
            </a:r>
            <a:r>
              <a:rPr lang="en-US" altLang="zh-TW" sz="2800" smtClean="0"/>
              <a:t>50</a:t>
            </a:r>
            <a:r>
              <a:rPr lang="zh-TW" altLang="en-US" sz="2800" smtClean="0"/>
              <a:t>元的夾克。在</a:t>
            </a:r>
            <a:r>
              <a:rPr lang="en-US" altLang="zh-TW" sz="2800" smtClean="0"/>
              <a:t>Zedland</a:t>
            </a:r>
            <a:r>
              <a:rPr lang="zh-TW" altLang="en-US" sz="2800" smtClean="0"/>
              <a:t>國家是需要外加</a:t>
            </a:r>
            <a:r>
              <a:rPr lang="en-US" altLang="zh-TW" sz="2800" smtClean="0"/>
              <a:t>5%</a:t>
            </a:r>
            <a:r>
              <a:rPr lang="zh-TW" altLang="en-US" sz="2800" smtClean="0"/>
              <a:t>的稅。店員先將夾克的定價加</a:t>
            </a:r>
            <a:r>
              <a:rPr lang="en-US" altLang="zh-TW" sz="2800" smtClean="0"/>
              <a:t>5%</a:t>
            </a:r>
            <a:r>
              <a:rPr lang="zh-TW" altLang="en-US" sz="2800" smtClean="0"/>
              <a:t>的稅後再打八折。</a:t>
            </a:r>
            <a:r>
              <a:rPr lang="en-US" altLang="zh-TW" sz="2800" smtClean="0"/>
              <a:t>Carl</a:t>
            </a:r>
            <a:r>
              <a:rPr lang="zh-TW" altLang="en-US" sz="2800" smtClean="0"/>
              <a:t>認為不應該如此。他要店員先打八折，然後再算</a:t>
            </a:r>
            <a:r>
              <a:rPr lang="en-US" altLang="zh-TW" sz="2800" smtClean="0"/>
              <a:t>5%</a:t>
            </a:r>
            <a:r>
              <a:rPr lang="zh-TW" altLang="en-US" sz="2800" smtClean="0"/>
              <a:t>的稅。</a:t>
            </a:r>
          </a:p>
          <a:p>
            <a:endParaRPr lang="zh-TW" altLang="en-US" sz="2800" smtClean="0"/>
          </a:p>
          <a:p>
            <a:r>
              <a:rPr lang="zh-TW" altLang="en-US" sz="2800" smtClean="0"/>
              <a:t>請問這兩種做法有何差異？</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zh-TW" altLang="en-US" smtClean="0"/>
              <a:t>平均年齡</a:t>
            </a:r>
          </a:p>
        </p:txBody>
      </p:sp>
      <p:sp>
        <p:nvSpPr>
          <p:cNvPr id="50179" name="Rectangle 3"/>
          <p:cNvSpPr>
            <a:spLocks noGrp="1" noChangeArrowheads="1"/>
          </p:cNvSpPr>
          <p:nvPr>
            <p:ph type="body" idx="1"/>
          </p:nvPr>
        </p:nvSpPr>
        <p:spPr/>
        <p:txBody>
          <a:bodyPr/>
          <a:lstStyle/>
          <a:p>
            <a:r>
              <a:rPr lang="zh-TW" altLang="en-US" smtClean="0"/>
              <a:t>如果有一個國家</a:t>
            </a:r>
            <a:r>
              <a:rPr lang="en-US" altLang="zh-TW" smtClean="0"/>
              <a:t>40%</a:t>
            </a:r>
            <a:r>
              <a:rPr lang="zh-TW" altLang="en-US" smtClean="0"/>
              <a:t>的人口最少都在</a:t>
            </a:r>
            <a:r>
              <a:rPr lang="en-US" altLang="zh-TW" smtClean="0"/>
              <a:t>60</a:t>
            </a:r>
            <a:r>
              <a:rPr lang="zh-TW" altLang="en-US" smtClean="0"/>
              <a:t>歲以上，有沒有可能這個國家的平均年齡是</a:t>
            </a:r>
            <a:r>
              <a:rPr lang="en-US" altLang="zh-TW" smtClean="0"/>
              <a:t>30</a:t>
            </a:r>
            <a:r>
              <a:rPr lang="zh-TW" altLang="en-US" smtClean="0"/>
              <a:t>歲？</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268413"/>
            <a:ext cx="3781425" cy="4171950"/>
          </a:xfrm>
          <a:prstGeom prst="rect">
            <a:avLst/>
          </a:prstGeom>
          <a:noFill/>
          <a:ln w="9525">
            <a:noFill/>
            <a:miter lim="800000"/>
            <a:headEnd/>
            <a:tailEnd/>
          </a:ln>
        </p:spPr>
      </p:pic>
      <p:sp>
        <p:nvSpPr>
          <p:cNvPr id="2" name="標題 1"/>
          <p:cNvSpPr>
            <a:spLocks noGrp="1"/>
          </p:cNvSpPr>
          <p:nvPr>
            <p:ph type="title"/>
          </p:nvPr>
        </p:nvSpPr>
        <p:spPr>
          <a:xfrm>
            <a:off x="395288" y="188913"/>
            <a:ext cx="6697662" cy="990600"/>
          </a:xfrm>
        </p:spPr>
        <p:txBody>
          <a:bodyPr rtlCol="0"/>
          <a:lstStyle/>
          <a:p>
            <a:pPr eaLnBrk="1" fontAlgn="auto" hangingPunct="1">
              <a:spcAft>
                <a:spcPts val="0"/>
              </a:spcAft>
              <a:defRPr/>
            </a:pPr>
            <a:r>
              <a:rPr lang="en-US" altLang="zh-TW" dirty="0" smtClean="0">
                <a:effectLst>
                  <a:outerShdw blurRad="38100" dist="38100" dir="2700000" algn="tl">
                    <a:srgbClr val="C0C0C0"/>
                  </a:outerShdw>
                </a:effectLst>
              </a:rPr>
              <a:t>PISA </a:t>
            </a:r>
            <a:r>
              <a:rPr lang="zh-TW" altLang="en-US" dirty="0" smtClean="0">
                <a:effectLst>
                  <a:outerShdw blurRad="38100" dist="38100" dir="2700000" algn="tl">
                    <a:srgbClr val="C0C0C0"/>
                  </a:outerShdw>
                </a:effectLst>
              </a:rPr>
              <a:t>評量的特色 </a:t>
            </a:r>
          </a:p>
        </p:txBody>
      </p:sp>
      <p:sp>
        <p:nvSpPr>
          <p:cNvPr id="20484"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44B0C314-4FEB-4730-8403-04EBBE8F2056}" type="slidenum">
              <a:rPr lang="en-US" altLang="zh-TW" smtClean="0">
                <a:latin typeface="Arial" pitchFamily="34" charset="0"/>
              </a:rPr>
              <a:pPr/>
              <a:t>5</a:t>
            </a:fld>
            <a:endParaRPr lang="en-US" altLang="zh-TW" smtClean="0">
              <a:latin typeface="Arial" pitchFamily="34" charset="0"/>
            </a:endParaRPr>
          </a:p>
        </p:txBody>
      </p:sp>
      <p:sp>
        <p:nvSpPr>
          <p:cNvPr id="5" name="內容版面配置區 2"/>
          <p:cNvSpPr txBox="1">
            <a:spLocks/>
          </p:cNvSpPr>
          <p:nvPr/>
        </p:nvSpPr>
        <p:spPr bwMode="auto">
          <a:xfrm>
            <a:off x="3563938" y="5084763"/>
            <a:ext cx="2447925" cy="576262"/>
          </a:xfrm>
          <a:prstGeom prst="rect">
            <a:avLst/>
          </a:prstGeom>
          <a:noFill/>
          <a:ln w="9525">
            <a:noFill/>
            <a:miter lim="800000"/>
            <a:headEnd/>
            <a:tailEnd/>
          </a:ln>
        </p:spPr>
        <p:txBody>
          <a:bodyPr/>
          <a:lstStyle/>
          <a:p>
            <a:pPr marL="273050" indent="-273050">
              <a:lnSpc>
                <a:spcPts val="4000"/>
              </a:lnSpc>
              <a:spcBef>
                <a:spcPts val="1200"/>
              </a:spcBef>
              <a:buClr>
                <a:schemeClr val="accent1"/>
              </a:buClr>
              <a:buSzPct val="76000"/>
              <a:buFont typeface="Wingdings 3" pitchFamily="18" charset="2"/>
              <a:buChar char=""/>
            </a:pPr>
            <a:r>
              <a:rPr kumimoji="0" lang="zh-TW" altLang="en-US" sz="3000">
                <a:latin typeface="Times New Roman" pitchFamily="18" charset="0"/>
                <a:ea typeface="微軟正黑體" pitchFamily="34" charset="-120"/>
              </a:rPr>
              <a:t>評量對象：</a:t>
            </a:r>
            <a:endParaRPr kumimoji="0" lang="en-US" altLang="zh-CN" sz="3000">
              <a:latin typeface="Times New Roman" pitchFamily="18" charset="0"/>
              <a:ea typeface="微軟正黑體" pitchFamily="34" charset="-120"/>
            </a:endParaRPr>
          </a:p>
          <a:p>
            <a:pPr marL="1644650" lvl="3" indent="-273050">
              <a:lnSpc>
                <a:spcPts val="3200"/>
              </a:lnSpc>
              <a:spcBef>
                <a:spcPts val="1200"/>
              </a:spcBef>
              <a:buClr>
                <a:schemeClr val="accent1"/>
              </a:buClr>
              <a:buSzPct val="76000"/>
            </a:pPr>
            <a:r>
              <a:rPr kumimoji="0" lang="en-US" altLang="zh-TW" sz="3000">
                <a:latin typeface="Times New Roman" pitchFamily="18" charset="0"/>
                <a:ea typeface="微軟正黑體" pitchFamily="34" charset="-120"/>
              </a:rPr>
              <a:t>		</a:t>
            </a:r>
          </a:p>
        </p:txBody>
      </p:sp>
      <p:sp>
        <p:nvSpPr>
          <p:cNvPr id="15" name="乘號 14"/>
          <p:cNvSpPr/>
          <p:nvPr/>
        </p:nvSpPr>
        <p:spPr>
          <a:xfrm>
            <a:off x="539750" y="1989138"/>
            <a:ext cx="3024188" cy="273526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內容版面配置區 2"/>
          <p:cNvSpPr txBox="1">
            <a:spLocks/>
          </p:cNvSpPr>
          <p:nvPr/>
        </p:nvSpPr>
        <p:spPr bwMode="auto">
          <a:xfrm>
            <a:off x="3348038" y="1196975"/>
            <a:ext cx="5616575" cy="1655763"/>
          </a:xfrm>
          <a:prstGeom prst="rect">
            <a:avLst/>
          </a:prstGeom>
          <a:noFill/>
          <a:ln w="9525">
            <a:noFill/>
            <a:miter lim="800000"/>
            <a:headEnd/>
            <a:tailEnd/>
          </a:ln>
        </p:spPr>
        <p:txBody>
          <a:bodyPr/>
          <a:lstStyle/>
          <a:p>
            <a:pPr marL="273050" indent="-273050" algn="ctr">
              <a:lnSpc>
                <a:spcPts val="4000"/>
              </a:lnSpc>
              <a:spcBef>
                <a:spcPts val="1200"/>
              </a:spcBef>
              <a:buClr>
                <a:schemeClr val="accent1"/>
              </a:buClr>
              <a:buSzPct val="76000"/>
            </a:pPr>
            <a:r>
              <a:rPr kumimoji="0" lang="en-US" altLang="zh-TW" sz="3600" b="1">
                <a:latin typeface="Times New Roman" pitchFamily="18" charset="0"/>
                <a:ea typeface="微軟正黑體" pitchFamily="34" charset="-120"/>
              </a:rPr>
              <a:t>PISA</a:t>
            </a:r>
            <a:r>
              <a:rPr kumimoji="0" lang="zh-TW" altLang="en-US" sz="3600" b="1">
                <a:latin typeface="Times New Roman" pitchFamily="18" charset="0"/>
                <a:ea typeface="微軟正黑體" pitchFamily="34" charset="-120"/>
              </a:rPr>
              <a:t>評量</a:t>
            </a:r>
            <a:endParaRPr kumimoji="0" lang="en-US" altLang="zh-TW" sz="3600" b="1">
              <a:latin typeface="Times New Roman" pitchFamily="18" charset="0"/>
              <a:ea typeface="微軟正黑體" pitchFamily="34" charset="-120"/>
            </a:endParaRPr>
          </a:p>
          <a:p>
            <a:pPr marL="273050" indent="-273050">
              <a:lnSpc>
                <a:spcPts val="4000"/>
              </a:lnSpc>
              <a:spcBef>
                <a:spcPts val="1200"/>
              </a:spcBef>
              <a:buClr>
                <a:schemeClr val="accent1"/>
              </a:buClr>
              <a:buSzPct val="76000"/>
              <a:buFont typeface="Wingdings 3" pitchFamily="18" charset="2"/>
              <a:buChar char=""/>
            </a:pPr>
            <a:r>
              <a:rPr kumimoji="0" lang="zh-TW" altLang="en-US" sz="3000">
                <a:latin typeface="Times New Roman" pitchFamily="18" charset="0"/>
                <a:ea typeface="微軟正黑體" pitchFamily="34" charset="-120"/>
              </a:rPr>
              <a:t>年輕人在未來</a:t>
            </a:r>
            <a:r>
              <a:rPr kumimoji="0" lang="zh-TW" altLang="en-US" sz="3000" b="1">
                <a:latin typeface="Times New Roman" pitchFamily="18" charset="0"/>
                <a:ea typeface="微軟正黑體" pitchFamily="34" charset="-120"/>
              </a:rPr>
              <a:t>參與社會</a:t>
            </a:r>
            <a:r>
              <a:rPr kumimoji="0" lang="zh-TW" altLang="en-US" sz="3000">
                <a:latin typeface="Times New Roman" pitchFamily="18" charset="0"/>
                <a:ea typeface="微軟正黑體" pitchFamily="34" charset="-120"/>
              </a:rPr>
              <a:t>時，是否具備</a:t>
            </a:r>
            <a:r>
              <a:rPr kumimoji="0" lang="zh-CN" altLang="en-US" sz="3000">
                <a:latin typeface="Times New Roman" pitchFamily="18" charset="0"/>
                <a:ea typeface="微軟正黑體" pitchFamily="34" charset="-120"/>
              </a:rPr>
              <a:t>所需的</a:t>
            </a:r>
            <a:r>
              <a:rPr kumimoji="0" lang="zh-TW" altLang="en-US" sz="3000" b="1">
                <a:latin typeface="Times New Roman" pitchFamily="18" charset="0"/>
                <a:ea typeface="微軟正黑體" pitchFamily="34" charset="-120"/>
              </a:rPr>
              <a:t>基礎知識</a:t>
            </a:r>
            <a:r>
              <a:rPr kumimoji="0" lang="zh-CN" altLang="en-US" sz="3000" b="1">
                <a:latin typeface="Times New Roman" pitchFamily="18" charset="0"/>
                <a:ea typeface="微軟正黑體" pitchFamily="34" charset="-120"/>
              </a:rPr>
              <a:t>和技能</a:t>
            </a:r>
            <a:r>
              <a:rPr kumimoji="0" lang="zh-TW" altLang="en-US" sz="3000" b="1">
                <a:latin typeface="Times New Roman" pitchFamily="18" charset="0"/>
                <a:ea typeface="微軟正黑體" pitchFamily="34" charset="-120"/>
              </a:rPr>
              <a:t> </a:t>
            </a:r>
            <a:r>
              <a:rPr kumimoji="0" lang="en-US" altLang="zh-TW" sz="3000">
                <a:latin typeface="Times New Roman" pitchFamily="18" charset="0"/>
                <a:ea typeface="微軟正黑體" pitchFamily="34" charset="-120"/>
              </a:rPr>
              <a:t>? </a:t>
            </a:r>
            <a:endParaRPr kumimoji="0" lang="en-US" altLang="zh-CN" sz="3000">
              <a:latin typeface="Times New Roman" pitchFamily="18" charset="0"/>
              <a:ea typeface="微軟正黑體" pitchFamily="34" charset="-120"/>
            </a:endParaRPr>
          </a:p>
          <a:p>
            <a:pPr marL="273050" indent="-273050">
              <a:lnSpc>
                <a:spcPts val="3200"/>
              </a:lnSpc>
              <a:spcBef>
                <a:spcPts val="1200"/>
              </a:spcBef>
              <a:buClr>
                <a:schemeClr val="accent1"/>
              </a:buClr>
              <a:buSzPct val="76000"/>
              <a:buFont typeface="Wingdings 3" pitchFamily="18" charset="2"/>
              <a:buChar char=""/>
            </a:pPr>
            <a:endParaRPr kumimoji="0" lang="en-US" altLang="zh-TW" sz="3000">
              <a:latin typeface="Times New Roman" pitchFamily="18" charset="0"/>
              <a:ea typeface="微軟正黑體" pitchFamily="34" charset="-120"/>
            </a:endParaRPr>
          </a:p>
        </p:txBody>
      </p:sp>
      <p:sp>
        <p:nvSpPr>
          <p:cNvPr id="10" name="內容版面配置區 2"/>
          <p:cNvSpPr txBox="1">
            <a:spLocks/>
          </p:cNvSpPr>
          <p:nvPr/>
        </p:nvSpPr>
        <p:spPr bwMode="auto">
          <a:xfrm>
            <a:off x="3276600" y="3500438"/>
            <a:ext cx="5867400" cy="1657350"/>
          </a:xfrm>
          <a:prstGeom prst="rect">
            <a:avLst/>
          </a:prstGeom>
          <a:noFill/>
          <a:ln w="9525">
            <a:noFill/>
            <a:miter lim="800000"/>
            <a:headEnd/>
            <a:tailEnd/>
          </a:ln>
        </p:spPr>
        <p:txBody>
          <a:bodyPr/>
          <a:lstStyle/>
          <a:p>
            <a:pPr marL="730250" lvl="1" indent="-273050">
              <a:lnSpc>
                <a:spcPts val="4000"/>
              </a:lnSpc>
              <a:spcBef>
                <a:spcPts val="1200"/>
              </a:spcBef>
              <a:buClr>
                <a:schemeClr val="accent1"/>
              </a:buClr>
              <a:buSzPct val="76000"/>
              <a:buFont typeface="Wingdings" pitchFamily="2" charset="2"/>
              <a:buChar char="Ø"/>
            </a:pPr>
            <a:r>
              <a:rPr kumimoji="0" lang="zh-TW" altLang="en-US" sz="3000">
                <a:latin typeface="Times New Roman" pitchFamily="18" charset="0"/>
                <a:ea typeface="微軟正黑體" pitchFamily="34" charset="-120"/>
              </a:rPr>
              <a:t>學生能在真實情境中</a:t>
            </a:r>
            <a:r>
              <a:rPr kumimoji="0" lang="zh-TW" altLang="en-US" sz="2800" b="1">
                <a:solidFill>
                  <a:srgbClr val="0000FF"/>
                </a:solidFill>
                <a:latin typeface="Times New Roman" pitchFamily="18" charset="0"/>
                <a:ea typeface="微軟正黑體" pitchFamily="34" charset="-120"/>
              </a:rPr>
              <a:t>應用習得的知能</a:t>
            </a:r>
            <a:r>
              <a:rPr kumimoji="0" lang="zh-TW" altLang="en-US" sz="2800">
                <a:latin typeface="Times New Roman" pitchFamily="18" charset="0"/>
                <a:ea typeface="微軟正黑體" pitchFamily="34" charset="-120"/>
              </a:rPr>
              <a:t>之</a:t>
            </a:r>
            <a:r>
              <a:rPr kumimoji="0" lang="zh-TW" altLang="en-US" sz="2800" b="1">
                <a:solidFill>
                  <a:srgbClr val="0000FF"/>
                </a:solidFill>
                <a:latin typeface="Times New Roman" pitchFamily="18" charset="0"/>
                <a:ea typeface="微軟正黑體" pitchFamily="34" charset="-120"/>
              </a:rPr>
              <a:t>程度</a:t>
            </a:r>
            <a:r>
              <a:rPr kumimoji="0" lang="zh-TW" altLang="en-US" sz="2800">
                <a:latin typeface="Times New Roman" pitchFamily="18" charset="0"/>
                <a:ea typeface="微軟正黑體" pitchFamily="34" charset="-120"/>
              </a:rPr>
              <a:t>。</a:t>
            </a:r>
            <a:r>
              <a:rPr kumimoji="0" lang="en-US" altLang="zh-TW" sz="2800">
                <a:latin typeface="Times New Roman" pitchFamily="18" charset="0"/>
                <a:ea typeface="微軟正黑體" pitchFamily="34" charset="-120"/>
              </a:rPr>
              <a:t/>
            </a:r>
            <a:br>
              <a:rPr kumimoji="0" lang="en-US" altLang="zh-TW" sz="2800">
                <a:latin typeface="Times New Roman" pitchFamily="18" charset="0"/>
                <a:ea typeface="微軟正黑體" pitchFamily="34" charset="-120"/>
              </a:rPr>
            </a:br>
            <a:r>
              <a:rPr kumimoji="0" lang="en-US" altLang="zh-TW" sz="2800" b="1">
                <a:latin typeface="Times New Roman" pitchFamily="18" charset="0"/>
                <a:ea typeface="微軟正黑體" pitchFamily="34" charset="-120"/>
              </a:rPr>
              <a:t>P</a:t>
            </a:r>
            <a:r>
              <a:rPr kumimoji="0" lang="en-US" altLang="zh-TW" sz="3000" b="1">
                <a:latin typeface="Times New Roman" pitchFamily="18" charset="0"/>
                <a:ea typeface="微軟正黑體" pitchFamily="34" charset="-120"/>
              </a:rPr>
              <a:t>ISA </a:t>
            </a:r>
            <a:r>
              <a:rPr kumimoji="0" lang="zh-TW" altLang="en-US" sz="3000" b="1">
                <a:latin typeface="Times New Roman" pitchFamily="18" charset="0"/>
                <a:ea typeface="微軟正黑體" pitchFamily="34" charset="-120"/>
              </a:rPr>
              <a:t>稱之為</a:t>
            </a:r>
            <a:r>
              <a:rPr kumimoji="0" lang="en-US" altLang="zh-TW" sz="3000" b="1">
                <a:solidFill>
                  <a:srgbClr val="0000FF"/>
                </a:solidFill>
                <a:latin typeface="Times New Roman" pitchFamily="18" charset="0"/>
                <a:ea typeface="微軟正黑體" pitchFamily="34" charset="-120"/>
              </a:rPr>
              <a:t>『</a:t>
            </a:r>
            <a:r>
              <a:rPr kumimoji="0" lang="zh-TW" altLang="en-US" sz="3000" b="1">
                <a:solidFill>
                  <a:srgbClr val="0000FF"/>
                </a:solidFill>
                <a:latin typeface="Times New Roman" pitchFamily="18" charset="0"/>
                <a:ea typeface="微軟正黑體" pitchFamily="34" charset="-120"/>
              </a:rPr>
              <a:t>素養</a:t>
            </a:r>
            <a:r>
              <a:rPr kumimoji="0" lang="en-US" altLang="zh-TW" sz="3000" b="1">
                <a:solidFill>
                  <a:srgbClr val="0000FF"/>
                </a:solidFill>
                <a:latin typeface="Times New Roman" pitchFamily="18" charset="0"/>
                <a:ea typeface="微軟正黑體" pitchFamily="34" charset="-120"/>
              </a:rPr>
              <a:t>』</a:t>
            </a:r>
          </a:p>
        </p:txBody>
      </p:sp>
      <p:sp>
        <p:nvSpPr>
          <p:cNvPr id="11" name="圓角矩形 10"/>
          <p:cNvSpPr/>
          <p:nvPr/>
        </p:nvSpPr>
        <p:spPr>
          <a:xfrm>
            <a:off x="468313" y="4508500"/>
            <a:ext cx="1223962" cy="7921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0000FF"/>
                </a:solidFill>
                <a:latin typeface="微軟正黑體" pitchFamily="34" charset="-120"/>
                <a:ea typeface="微軟正黑體" pitchFamily="34" charset="-120"/>
              </a:rPr>
              <a:t>平時考</a:t>
            </a:r>
          </a:p>
        </p:txBody>
      </p:sp>
      <p:sp>
        <p:nvSpPr>
          <p:cNvPr id="12" name="圓角矩形 11"/>
          <p:cNvSpPr/>
          <p:nvPr/>
        </p:nvSpPr>
        <p:spPr>
          <a:xfrm>
            <a:off x="2051050" y="4508500"/>
            <a:ext cx="1225550" cy="7921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0000FF"/>
                </a:solidFill>
                <a:latin typeface="微軟正黑體" pitchFamily="34" charset="-120"/>
                <a:ea typeface="微軟正黑體" pitchFamily="34" charset="-120"/>
              </a:rPr>
              <a:t>段考</a:t>
            </a:r>
          </a:p>
        </p:txBody>
      </p:sp>
      <p:sp>
        <p:nvSpPr>
          <p:cNvPr id="13" name="內容版面配置區 2"/>
          <p:cNvSpPr txBox="1">
            <a:spLocks/>
          </p:cNvSpPr>
          <p:nvPr/>
        </p:nvSpPr>
        <p:spPr bwMode="auto">
          <a:xfrm>
            <a:off x="3492500" y="2852738"/>
            <a:ext cx="5616575" cy="576262"/>
          </a:xfrm>
          <a:prstGeom prst="rect">
            <a:avLst/>
          </a:prstGeom>
          <a:noFill/>
          <a:ln w="9525">
            <a:noFill/>
            <a:miter lim="800000"/>
            <a:headEnd/>
            <a:tailEnd/>
          </a:ln>
        </p:spPr>
        <p:txBody>
          <a:bodyPr/>
          <a:lstStyle/>
          <a:p>
            <a:pPr marL="273050" indent="-273050" algn="ctr">
              <a:lnSpc>
                <a:spcPts val="4000"/>
              </a:lnSpc>
              <a:spcBef>
                <a:spcPts val="1200"/>
              </a:spcBef>
              <a:buClr>
                <a:schemeClr val="accent1"/>
              </a:buClr>
              <a:buSzPct val="76000"/>
            </a:pPr>
            <a:r>
              <a:rPr kumimoji="0" lang="zh-TW" altLang="en-US" sz="3000">
                <a:latin typeface="Times New Roman" pitchFamily="18" charset="0"/>
                <a:ea typeface="微軟正黑體" pitchFamily="34" charset="-120"/>
              </a:rPr>
              <a:t> 面對</a:t>
            </a:r>
            <a:r>
              <a:rPr kumimoji="0" lang="zh-TW" altLang="en-US" sz="3000" b="1">
                <a:latin typeface="Times New Roman" pitchFamily="18" charset="0"/>
                <a:ea typeface="微軟正黑體" pitchFamily="34" charset="-120"/>
              </a:rPr>
              <a:t>真實生活問題挑戰</a:t>
            </a:r>
            <a:r>
              <a:rPr kumimoji="0" lang="zh-TW" altLang="en-US" sz="3000">
                <a:latin typeface="Times New Roman" pitchFamily="18" charset="0"/>
                <a:ea typeface="微軟正黑體" pitchFamily="34" charset="-120"/>
              </a:rPr>
              <a:t>的</a:t>
            </a:r>
            <a:r>
              <a:rPr kumimoji="0" lang="zh-TW" altLang="en-US" sz="3000" b="1">
                <a:latin typeface="Times New Roman" pitchFamily="18" charset="0"/>
                <a:ea typeface="微軟正黑體" pitchFamily="34" charset="-120"/>
              </a:rPr>
              <a:t>能力 </a:t>
            </a:r>
            <a:r>
              <a:rPr kumimoji="0" lang="en-US" altLang="zh-TW" sz="3000">
                <a:latin typeface="Times New Roman" pitchFamily="18" charset="0"/>
                <a:ea typeface="微軟正黑體" pitchFamily="34" charset="-120"/>
              </a:rPr>
              <a:t>?</a:t>
            </a:r>
            <a:endParaRPr kumimoji="0" lang="en-US" altLang="zh-CN" sz="3000">
              <a:latin typeface="Times New Roman" pitchFamily="18" charset="0"/>
              <a:ea typeface="微軟正黑體" pitchFamily="34" charset="-120"/>
            </a:endParaRPr>
          </a:p>
          <a:p>
            <a:pPr marL="273050" indent="-273050">
              <a:lnSpc>
                <a:spcPts val="3200"/>
              </a:lnSpc>
              <a:spcBef>
                <a:spcPts val="1200"/>
              </a:spcBef>
              <a:buClr>
                <a:schemeClr val="accent1"/>
              </a:buClr>
              <a:buSzPct val="76000"/>
              <a:buFont typeface="Wingdings 3" pitchFamily="18" charset="2"/>
              <a:buChar char=""/>
            </a:pPr>
            <a:endParaRPr kumimoji="0" lang="en-US" altLang="zh-TW" sz="3000">
              <a:latin typeface="Times New Roman" pitchFamily="18" charset="0"/>
              <a:ea typeface="微軟正黑體" pitchFamily="34" charset="-120"/>
            </a:endParaRPr>
          </a:p>
        </p:txBody>
      </p:sp>
      <p:sp>
        <p:nvSpPr>
          <p:cNvPr id="18" name="內容版面配置區 2"/>
          <p:cNvSpPr txBox="1">
            <a:spLocks/>
          </p:cNvSpPr>
          <p:nvPr/>
        </p:nvSpPr>
        <p:spPr bwMode="auto">
          <a:xfrm rot="-1453384">
            <a:off x="7097713" y="4033838"/>
            <a:ext cx="2016125" cy="576262"/>
          </a:xfrm>
          <a:prstGeom prst="rect">
            <a:avLst/>
          </a:prstGeom>
          <a:noFill/>
          <a:ln w="9525">
            <a:noFill/>
            <a:miter lim="800000"/>
            <a:headEnd/>
            <a:tailEnd/>
          </a:ln>
        </p:spPr>
        <p:txBody>
          <a:bodyPr/>
          <a:lstStyle/>
          <a:p>
            <a:pPr marL="273050" indent="-273050" algn="ctr">
              <a:lnSpc>
                <a:spcPts val="4000"/>
              </a:lnSpc>
              <a:spcBef>
                <a:spcPts val="1200"/>
              </a:spcBef>
              <a:buClr>
                <a:schemeClr val="accent1"/>
              </a:buClr>
              <a:buSzPct val="76000"/>
            </a:pPr>
            <a:r>
              <a:rPr kumimoji="0" lang="zh-TW" altLang="en-US" sz="3000">
                <a:latin typeface="Times New Roman" pitchFamily="18" charset="0"/>
                <a:ea typeface="微軟正黑體" pitchFamily="34" charset="-120"/>
              </a:rPr>
              <a:t> </a:t>
            </a:r>
            <a:r>
              <a:rPr kumimoji="0" lang="zh-TW" altLang="en-US" sz="3000" b="1">
                <a:solidFill>
                  <a:srgbClr val="FF0000"/>
                </a:solidFill>
                <a:latin typeface="Times New Roman" pitchFamily="18" charset="0"/>
                <a:ea typeface="微軟正黑體" pitchFamily="34" charset="-120"/>
              </a:rPr>
              <a:t>學以致用</a:t>
            </a:r>
            <a:endParaRPr kumimoji="0" lang="en-US" altLang="zh-TW" sz="3000" b="1">
              <a:solidFill>
                <a:srgbClr val="FF0000"/>
              </a:solidFill>
              <a:latin typeface="Times New Roman" pitchFamily="18" charset="0"/>
              <a:ea typeface="微軟正黑體" pitchFamily="34" charset="-120"/>
            </a:endParaRPr>
          </a:p>
        </p:txBody>
      </p:sp>
      <p:cxnSp>
        <p:nvCxnSpPr>
          <p:cNvPr id="20" name="直線接點 19"/>
          <p:cNvCxnSpPr/>
          <p:nvPr/>
        </p:nvCxnSpPr>
        <p:spPr>
          <a:xfrm>
            <a:off x="5940425" y="2349500"/>
            <a:ext cx="165576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群組 25"/>
          <p:cNvGrpSpPr>
            <a:grpSpLocks/>
          </p:cNvGrpSpPr>
          <p:nvPr/>
        </p:nvGrpSpPr>
        <p:grpSpPr bwMode="auto">
          <a:xfrm>
            <a:off x="4572000" y="5589588"/>
            <a:ext cx="3644900" cy="733425"/>
            <a:chOff x="4644008" y="5589240"/>
            <a:chExt cx="3645118" cy="733425"/>
          </a:xfrm>
        </p:grpSpPr>
        <p:pic>
          <p:nvPicPr>
            <p:cNvPr id="20498" name="Picture 3"/>
            <p:cNvPicPr>
              <a:picLocks noChangeAspect="1" noChangeArrowheads="1"/>
            </p:cNvPicPr>
            <p:nvPr/>
          </p:nvPicPr>
          <p:blipFill>
            <a:blip r:embed="rId4" cstate="print"/>
            <a:srcRect/>
            <a:stretch>
              <a:fillRect/>
            </a:stretch>
          </p:blipFill>
          <p:spPr bwMode="auto">
            <a:xfrm>
              <a:off x="4644008" y="5589240"/>
              <a:ext cx="1123950" cy="733425"/>
            </a:xfrm>
            <a:prstGeom prst="rect">
              <a:avLst/>
            </a:prstGeom>
            <a:noFill/>
            <a:ln w="9525">
              <a:noFill/>
              <a:miter lim="800000"/>
              <a:headEnd/>
              <a:tailEnd/>
            </a:ln>
          </p:spPr>
        </p:pic>
        <p:sp>
          <p:nvSpPr>
            <p:cNvPr id="20499" name="矩形 23"/>
            <p:cNvSpPr>
              <a:spLocks noChangeArrowheads="1"/>
            </p:cNvSpPr>
            <p:nvPr/>
          </p:nvSpPr>
          <p:spPr bwMode="auto">
            <a:xfrm>
              <a:off x="5796136" y="5661248"/>
              <a:ext cx="2492990" cy="553998"/>
            </a:xfrm>
            <a:prstGeom prst="rect">
              <a:avLst/>
            </a:prstGeom>
            <a:noFill/>
            <a:ln w="9525">
              <a:noFill/>
              <a:miter lim="800000"/>
              <a:headEnd/>
              <a:tailEnd/>
            </a:ln>
          </p:spPr>
          <p:txBody>
            <a:bodyPr wrap="none">
              <a:spAutoFit/>
            </a:bodyPr>
            <a:lstStyle/>
            <a:p>
              <a:r>
                <a:rPr kumimoji="0" lang="zh-TW" altLang="en-US" sz="3000">
                  <a:latin typeface="Times New Roman" pitchFamily="18" charset="0"/>
                  <a:ea typeface="微軟正黑體" pitchFamily="34" charset="-120"/>
                </a:rPr>
                <a:t>完成義務教育</a:t>
              </a:r>
            </a:p>
          </p:txBody>
        </p:sp>
      </p:grpSp>
      <p:sp>
        <p:nvSpPr>
          <p:cNvPr id="25" name="矩形 24"/>
          <p:cNvSpPr>
            <a:spLocks noChangeArrowheads="1"/>
          </p:cNvSpPr>
          <p:nvPr/>
        </p:nvSpPr>
        <p:spPr bwMode="auto">
          <a:xfrm>
            <a:off x="5724525" y="5084763"/>
            <a:ext cx="2203450" cy="554037"/>
          </a:xfrm>
          <a:prstGeom prst="rect">
            <a:avLst/>
          </a:prstGeom>
          <a:noFill/>
          <a:ln w="9525">
            <a:noFill/>
            <a:miter lim="800000"/>
            <a:headEnd/>
            <a:tailEnd/>
          </a:ln>
        </p:spPr>
        <p:txBody>
          <a:bodyPr wrap="none">
            <a:spAutoFit/>
          </a:bodyPr>
          <a:lstStyle/>
          <a:p>
            <a:r>
              <a:rPr kumimoji="0" lang="zh-CN" altLang="en-US" sz="3000">
                <a:solidFill>
                  <a:srgbClr val="0000FF"/>
                </a:solidFill>
                <a:latin typeface="Times New Roman" pitchFamily="18" charset="0"/>
                <a:ea typeface="微軟正黑體" pitchFamily="34" charset="-120"/>
              </a:rPr>
              <a:t>十五</a:t>
            </a:r>
            <a:r>
              <a:rPr kumimoji="0" lang="zh-TW" altLang="en-US" sz="3000">
                <a:solidFill>
                  <a:srgbClr val="0000FF"/>
                </a:solidFill>
                <a:latin typeface="Times New Roman" pitchFamily="18" charset="0"/>
                <a:ea typeface="微軟正黑體" pitchFamily="34" charset="-120"/>
              </a:rPr>
              <a:t>歲學</a:t>
            </a:r>
            <a:r>
              <a:rPr kumimoji="0" lang="zh-CN" altLang="en-US" sz="3000">
                <a:solidFill>
                  <a:srgbClr val="0000FF"/>
                </a:solidFill>
                <a:latin typeface="Times New Roman" pitchFamily="18" charset="0"/>
                <a:ea typeface="微軟正黑體" pitchFamily="34" charset="-120"/>
              </a:rPr>
              <a:t>生</a:t>
            </a:r>
            <a:r>
              <a:rPr kumimoji="0" lang="zh-TW" altLang="en-US" sz="3000">
                <a:solidFill>
                  <a:srgbClr val="0000FF"/>
                </a:solidFill>
                <a:latin typeface="Times New Roman" pitchFamily="18" charset="0"/>
                <a:ea typeface="微軟正黑體" pitchFamily="34" charset="-120"/>
              </a:rPr>
              <a:t> </a:t>
            </a:r>
          </a:p>
        </p:txBody>
      </p:sp>
      <p:sp>
        <p:nvSpPr>
          <p:cNvPr id="19" name="橢圓 18"/>
          <p:cNvSpPr/>
          <p:nvPr/>
        </p:nvSpPr>
        <p:spPr bwMode="auto">
          <a:xfrm>
            <a:off x="3708400" y="1844675"/>
            <a:ext cx="1150938" cy="574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文字方塊 21"/>
          <p:cNvSpPr txBox="1">
            <a:spLocks noChangeArrowheads="1"/>
          </p:cNvSpPr>
          <p:nvPr/>
        </p:nvSpPr>
        <p:spPr bwMode="auto">
          <a:xfrm>
            <a:off x="250825" y="5373688"/>
            <a:ext cx="3744913" cy="1384300"/>
          </a:xfrm>
          <a:prstGeom prst="rect">
            <a:avLst/>
          </a:prstGeom>
          <a:noFill/>
          <a:ln w="9525">
            <a:noFill/>
            <a:miter lim="800000"/>
            <a:headEnd/>
            <a:tailEnd/>
          </a:ln>
        </p:spPr>
        <p:txBody>
          <a:bodyPr>
            <a:spAutoFit/>
          </a:bodyPr>
          <a:lstStyle/>
          <a:p>
            <a:pPr algn="ctr"/>
            <a:r>
              <a:rPr lang="zh-TW" altLang="en-US" sz="2800" b="1">
                <a:latin typeface="微軟正黑體" pitchFamily="34" charset="-120"/>
                <a:ea typeface="微軟正黑體" pitchFamily="34" charset="-120"/>
              </a:rPr>
              <a:t>成就評量</a:t>
            </a:r>
            <a:endParaRPr lang="en-US" altLang="zh-TW" sz="2800" b="1">
              <a:latin typeface="微軟正黑體" pitchFamily="34" charset="-120"/>
              <a:ea typeface="微軟正黑體" pitchFamily="34" charset="-120"/>
            </a:endParaRPr>
          </a:p>
          <a:p>
            <a:r>
              <a:rPr lang="zh-TW" altLang="en-US" sz="2800" b="1">
                <a:solidFill>
                  <a:srgbClr val="FF0000"/>
                </a:solidFill>
                <a:latin typeface="微軟正黑體" pitchFamily="34" charset="-120"/>
                <a:ea typeface="微軟正黑體" pitchFamily="34" charset="-120"/>
              </a:rPr>
              <a:t>評量學校課程的精熟度</a:t>
            </a:r>
            <a:r>
              <a:rPr lang="en-US" altLang="zh-TW" sz="2800">
                <a:solidFill>
                  <a:srgbClr val="0000FF"/>
                </a:solidFill>
              </a:rPr>
              <a:t/>
            </a:r>
            <a:br>
              <a:rPr lang="en-US" altLang="zh-TW" sz="2800">
                <a:solidFill>
                  <a:srgbClr val="0000FF"/>
                </a:solidFill>
              </a:rPr>
            </a:br>
            <a:endParaRPr lang="zh-TW" altLang="en-US" sz="2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linds(horizontal)">
                                      <p:cBhvr>
                                        <p:cTn id="23" dur="500"/>
                                        <p:tgtEl>
                                          <p:spTgt spid="102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linds(horizont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Effect transition="in" filter="wipe(down)">
                                      <p:cBhvr>
                                        <p:cTn id="61" dur="580">
                                          <p:stCondLst>
                                            <p:cond delay="0"/>
                                          </p:stCondLst>
                                        </p:cTn>
                                        <p:tgtEl>
                                          <p:spTgt spid="25">
                                            <p:txEl>
                                              <p:pRg st="0" end="0"/>
                                            </p:txEl>
                                          </p:spTgt>
                                        </p:tgtEl>
                                      </p:cBhvr>
                                    </p:animEffect>
                                    <p:anim calcmode="lin" valueType="num">
                                      <p:cBhvr>
                                        <p:cTn id="62" dur="1822" tmFilter="0,0; 0.14,0.36; 0.43,0.73; 0.71,0.91; 1.0,1.0">
                                          <p:stCondLst>
                                            <p:cond delay="0"/>
                                          </p:stCondLst>
                                        </p:cTn>
                                        <p:tgtEl>
                                          <p:spTgt spid="25">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5">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5">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5">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5">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5">
                                            <p:txEl>
                                              <p:pRg st="0" end="0"/>
                                            </p:txEl>
                                          </p:spTgt>
                                        </p:tgtEl>
                                      </p:cBhvr>
                                      <p:to x="100000" y="60000"/>
                                    </p:animScale>
                                    <p:animScale>
                                      <p:cBhvr>
                                        <p:cTn id="68" dur="166" decel="50000">
                                          <p:stCondLst>
                                            <p:cond delay="676"/>
                                          </p:stCondLst>
                                        </p:cTn>
                                        <p:tgtEl>
                                          <p:spTgt spid="25">
                                            <p:txEl>
                                              <p:pRg st="0" end="0"/>
                                            </p:txEl>
                                          </p:spTgt>
                                        </p:tgtEl>
                                      </p:cBhvr>
                                      <p:to x="100000" y="100000"/>
                                    </p:animScale>
                                    <p:animScale>
                                      <p:cBhvr>
                                        <p:cTn id="69" dur="26">
                                          <p:stCondLst>
                                            <p:cond delay="1312"/>
                                          </p:stCondLst>
                                        </p:cTn>
                                        <p:tgtEl>
                                          <p:spTgt spid="25">
                                            <p:txEl>
                                              <p:pRg st="0" end="0"/>
                                            </p:txEl>
                                          </p:spTgt>
                                        </p:tgtEl>
                                      </p:cBhvr>
                                      <p:to x="100000" y="80000"/>
                                    </p:animScale>
                                    <p:animScale>
                                      <p:cBhvr>
                                        <p:cTn id="70" dur="166" decel="50000">
                                          <p:stCondLst>
                                            <p:cond delay="1338"/>
                                          </p:stCondLst>
                                        </p:cTn>
                                        <p:tgtEl>
                                          <p:spTgt spid="25">
                                            <p:txEl>
                                              <p:pRg st="0" end="0"/>
                                            </p:txEl>
                                          </p:spTgt>
                                        </p:tgtEl>
                                      </p:cBhvr>
                                      <p:to x="100000" y="100000"/>
                                    </p:animScale>
                                    <p:animScale>
                                      <p:cBhvr>
                                        <p:cTn id="71" dur="26">
                                          <p:stCondLst>
                                            <p:cond delay="1642"/>
                                          </p:stCondLst>
                                        </p:cTn>
                                        <p:tgtEl>
                                          <p:spTgt spid="25">
                                            <p:txEl>
                                              <p:pRg st="0" end="0"/>
                                            </p:txEl>
                                          </p:spTgt>
                                        </p:tgtEl>
                                      </p:cBhvr>
                                      <p:to x="100000" y="90000"/>
                                    </p:animScale>
                                    <p:animScale>
                                      <p:cBhvr>
                                        <p:cTn id="72" dur="166" decel="50000">
                                          <p:stCondLst>
                                            <p:cond delay="1668"/>
                                          </p:stCondLst>
                                        </p:cTn>
                                        <p:tgtEl>
                                          <p:spTgt spid="25">
                                            <p:txEl>
                                              <p:pRg st="0" end="0"/>
                                            </p:txEl>
                                          </p:spTgt>
                                        </p:tgtEl>
                                      </p:cBhvr>
                                      <p:to x="100000" y="100000"/>
                                    </p:animScale>
                                    <p:animScale>
                                      <p:cBhvr>
                                        <p:cTn id="73" dur="26">
                                          <p:stCondLst>
                                            <p:cond delay="1808"/>
                                          </p:stCondLst>
                                        </p:cTn>
                                        <p:tgtEl>
                                          <p:spTgt spid="25">
                                            <p:txEl>
                                              <p:pRg st="0" end="0"/>
                                            </p:txEl>
                                          </p:spTgt>
                                        </p:tgtEl>
                                      </p:cBhvr>
                                      <p:to x="100000" y="95000"/>
                                    </p:animScale>
                                    <p:animScale>
                                      <p:cBhvr>
                                        <p:cTn id="74" dur="166" decel="50000">
                                          <p:stCondLst>
                                            <p:cond delay="1834"/>
                                          </p:stCondLst>
                                        </p:cTn>
                                        <p:tgtEl>
                                          <p:spTgt spid="25">
                                            <p:txEl>
                                              <p:pRg st="0" end="0"/>
                                            </p:txEl>
                                          </p:spTgt>
                                        </p:tgtEl>
                                      </p:cBhvr>
                                      <p:to x="100000" y="100000"/>
                                    </p:animScale>
                                  </p:childTnLst>
                                </p:cTn>
                              </p:par>
                            </p:childTnLst>
                          </p:cTn>
                        </p:par>
                        <p:par>
                          <p:cTn id="75" fill="hold">
                            <p:stCondLst>
                              <p:cond delay="2000"/>
                            </p:stCondLst>
                            <p:childTnLst>
                              <p:par>
                                <p:cTn id="76" presetID="2" presetClass="entr" presetSubtype="4" fill="hold" nodeType="after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additive="base">
                                        <p:cTn id="78" dur="500" fill="hold"/>
                                        <p:tgtEl>
                                          <p:spTgt spid="3"/>
                                        </p:tgtEl>
                                        <p:attrNameLst>
                                          <p:attrName>ppt_x</p:attrName>
                                        </p:attrNameLst>
                                      </p:cBhvr>
                                      <p:tavLst>
                                        <p:tav tm="0">
                                          <p:val>
                                            <p:strVal val="#ppt_x"/>
                                          </p:val>
                                        </p:tav>
                                        <p:tav tm="100000">
                                          <p:val>
                                            <p:strVal val="#ppt_x"/>
                                          </p:val>
                                        </p:tav>
                                      </p:tavLst>
                                    </p:anim>
                                    <p:anim calcmode="lin" valueType="num">
                                      <p:cBhvr additive="base">
                                        <p:cTn id="7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0" grpId="0"/>
      <p:bldP spid="11" grpId="0" animBg="1"/>
      <p:bldP spid="12" grpId="0" animBg="1"/>
      <p:bldP spid="13" grpId="0"/>
      <p:bldP spid="18" grpId="0"/>
      <p:bldP spid="19" grpId="0" animBg="1"/>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4213" y="188913"/>
            <a:ext cx="6870700" cy="936625"/>
          </a:xfrm>
        </p:spPr>
        <p:txBody>
          <a:bodyPr/>
          <a:lstStyle/>
          <a:p>
            <a:r>
              <a:rPr lang="zh-TW" altLang="en-US" smtClean="0"/>
              <a:t>上升的犯罪率</a:t>
            </a:r>
          </a:p>
        </p:txBody>
      </p:sp>
      <p:sp>
        <p:nvSpPr>
          <p:cNvPr id="52227" name="Rectangle 3"/>
          <p:cNvSpPr>
            <a:spLocks noGrp="1" noChangeArrowheads="1"/>
          </p:cNvSpPr>
          <p:nvPr>
            <p:ph type="body" idx="1"/>
          </p:nvPr>
        </p:nvSpPr>
        <p:spPr>
          <a:xfrm>
            <a:off x="684213" y="1214438"/>
            <a:ext cx="8062912" cy="5167312"/>
          </a:xfrm>
        </p:spPr>
        <p:txBody>
          <a:bodyPr/>
          <a:lstStyle/>
          <a:p>
            <a:pPr>
              <a:lnSpc>
                <a:spcPct val="80000"/>
              </a:lnSpc>
            </a:pPr>
            <a:r>
              <a:rPr lang="zh-TW" altLang="en-US" sz="2800" smtClean="0"/>
              <a:t>下圖是</a:t>
            </a:r>
            <a:r>
              <a:rPr lang="en-US" altLang="zh-TW" sz="2800" smtClean="0"/>
              <a:t>Zedland</a:t>
            </a:r>
            <a:r>
              <a:rPr lang="zh-TW" altLang="en-US" sz="2800" smtClean="0"/>
              <a:t>新聞周刊中的一個統計圖</a:t>
            </a:r>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zh-TW" altLang="en-US" sz="2800" smtClean="0"/>
          </a:p>
          <a:p>
            <a:pPr>
              <a:lnSpc>
                <a:spcPct val="80000"/>
              </a:lnSpc>
            </a:pPr>
            <a:endParaRPr lang="en-US" altLang="zh-TW" sz="2800" smtClean="0"/>
          </a:p>
          <a:p>
            <a:pPr>
              <a:lnSpc>
                <a:spcPct val="80000"/>
              </a:lnSpc>
            </a:pPr>
            <a:endParaRPr lang="zh-TW" altLang="en-US" sz="2800" smtClean="0"/>
          </a:p>
          <a:p>
            <a:pPr>
              <a:lnSpc>
                <a:spcPct val="80000"/>
              </a:lnSpc>
            </a:pPr>
            <a:endParaRPr lang="en-US" altLang="zh-TW" sz="2800" smtClean="0"/>
          </a:p>
          <a:p>
            <a:pPr>
              <a:lnSpc>
                <a:spcPct val="80000"/>
              </a:lnSpc>
            </a:pPr>
            <a:r>
              <a:rPr lang="zh-TW" altLang="en-US" sz="2800" smtClean="0"/>
              <a:t>它呈現出每</a:t>
            </a:r>
            <a:r>
              <a:rPr lang="en-US" altLang="zh-TW" sz="2800" smtClean="0"/>
              <a:t>100 000</a:t>
            </a:r>
            <a:r>
              <a:rPr lang="zh-TW" altLang="en-US" sz="2800" smtClean="0"/>
              <a:t>居民中的犯罪量，一開始是五年為間隔，然後間隔改變為一年。</a:t>
            </a:r>
            <a:endParaRPr lang="en-US" altLang="zh-TW" sz="2800" smtClean="0"/>
          </a:p>
        </p:txBody>
      </p:sp>
      <p:pic>
        <p:nvPicPr>
          <p:cNvPr id="52228" name="Picture 5"/>
          <p:cNvPicPr>
            <a:picLocks noChangeAspect="1" noChangeArrowheads="1"/>
          </p:cNvPicPr>
          <p:nvPr/>
        </p:nvPicPr>
        <p:blipFill>
          <a:blip r:embed="rId3" cstate="print"/>
          <a:srcRect/>
          <a:stretch>
            <a:fillRect/>
          </a:stretch>
        </p:blipFill>
        <p:spPr bwMode="auto">
          <a:xfrm>
            <a:off x="2857500" y="1571625"/>
            <a:ext cx="4084638"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zh-TW" altLang="en-US" smtClean="0"/>
              <a:t>上升的犯罪率</a:t>
            </a:r>
          </a:p>
        </p:txBody>
      </p:sp>
      <p:sp>
        <p:nvSpPr>
          <p:cNvPr id="53251" name="Rectangle 3"/>
          <p:cNvSpPr>
            <a:spLocks noGrp="1" noChangeArrowheads="1"/>
          </p:cNvSpPr>
          <p:nvPr>
            <p:ph type="body" idx="1"/>
          </p:nvPr>
        </p:nvSpPr>
        <p:spPr/>
        <p:txBody>
          <a:bodyPr/>
          <a:lstStyle/>
          <a:p>
            <a:r>
              <a:rPr lang="zh-TW" altLang="en-US" smtClean="0"/>
              <a:t>問題</a:t>
            </a:r>
            <a:r>
              <a:rPr lang="en-US" altLang="zh-TW" smtClean="0"/>
              <a:t>1</a:t>
            </a:r>
          </a:p>
          <a:p>
            <a:r>
              <a:rPr lang="zh-TW" altLang="en-US" smtClean="0"/>
              <a:t>根據報導</a:t>
            </a:r>
            <a:r>
              <a:rPr lang="en-US" altLang="en-US" smtClean="0"/>
              <a:t>，</a:t>
            </a:r>
            <a:r>
              <a:rPr lang="en-US" altLang="zh-TW" smtClean="0"/>
              <a:t>1960</a:t>
            </a:r>
            <a:r>
              <a:rPr lang="zh-TW" altLang="en-US" smtClean="0"/>
              <a:t>年時，每</a:t>
            </a:r>
            <a:r>
              <a:rPr lang="en-US" altLang="zh-TW" smtClean="0"/>
              <a:t>100 000</a:t>
            </a:r>
            <a:r>
              <a:rPr lang="zh-TW" altLang="en-US" smtClean="0"/>
              <a:t>人中的犯罪量是多少？</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6870700" cy="1116013"/>
          </a:xfrm>
        </p:spPr>
        <p:txBody>
          <a:bodyPr/>
          <a:lstStyle/>
          <a:p>
            <a:r>
              <a:rPr lang="zh-TW" altLang="en-US" smtClean="0"/>
              <a:t>上升的犯罪率</a:t>
            </a:r>
          </a:p>
        </p:txBody>
      </p:sp>
      <p:sp>
        <p:nvSpPr>
          <p:cNvPr id="54275" name="Rectangle 3"/>
          <p:cNvSpPr>
            <a:spLocks noGrp="1" noChangeArrowheads="1"/>
          </p:cNvSpPr>
          <p:nvPr>
            <p:ph type="body" idx="1"/>
          </p:nvPr>
        </p:nvSpPr>
        <p:spPr>
          <a:xfrm>
            <a:off x="684213" y="1412875"/>
            <a:ext cx="7696200" cy="3657600"/>
          </a:xfrm>
        </p:spPr>
        <p:txBody>
          <a:bodyPr/>
          <a:lstStyle/>
          <a:p>
            <a:r>
              <a:rPr lang="zh-TW" altLang="en-US" smtClean="0"/>
              <a:t>有一家警報系統的工廠運用了同樣的數據畫出以下的統計圖：</a:t>
            </a:r>
          </a:p>
          <a:p>
            <a:endParaRPr lang="zh-TW" altLang="en-US" smtClean="0"/>
          </a:p>
          <a:p>
            <a:endParaRPr lang="zh-TW" altLang="en-US" smtClean="0"/>
          </a:p>
          <a:p>
            <a:endParaRPr lang="zh-TW" altLang="en-US" smtClean="0"/>
          </a:p>
          <a:p>
            <a:endParaRPr lang="zh-TW" altLang="en-US" smtClean="0"/>
          </a:p>
          <a:p>
            <a:endParaRPr lang="zh-TW" altLang="en-US" smtClean="0"/>
          </a:p>
          <a:p>
            <a:endParaRPr lang="zh-TW" altLang="en-US" smtClean="0"/>
          </a:p>
          <a:p>
            <a:endParaRPr lang="zh-TW" altLang="en-US" smtClean="0"/>
          </a:p>
          <a:p>
            <a:pPr>
              <a:buFontTx/>
              <a:buNone/>
            </a:pPr>
            <a:endParaRPr lang="zh-TW" altLang="en-US" smtClean="0"/>
          </a:p>
        </p:txBody>
      </p:sp>
      <p:pic>
        <p:nvPicPr>
          <p:cNvPr id="54276" name="Picture 4" descr="頁面擷取自_Frame2006_頁面_24"/>
          <p:cNvPicPr>
            <a:picLocks noChangeAspect="1" noChangeArrowheads="1"/>
          </p:cNvPicPr>
          <p:nvPr/>
        </p:nvPicPr>
        <p:blipFill>
          <a:blip r:embed="rId3" cstate="print">
            <a:lum bright="-20000" contrast="20000"/>
          </a:blip>
          <a:srcRect/>
          <a:stretch>
            <a:fillRect/>
          </a:stretch>
        </p:blipFill>
        <p:spPr bwMode="auto">
          <a:xfrm>
            <a:off x="395288" y="2708275"/>
            <a:ext cx="8137525"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zh-TW" altLang="en-US" smtClean="0"/>
              <a:t>上升的犯罪率</a:t>
            </a:r>
          </a:p>
        </p:txBody>
      </p:sp>
      <p:sp>
        <p:nvSpPr>
          <p:cNvPr id="55299" name="Rectangle 3"/>
          <p:cNvSpPr>
            <a:spLocks noGrp="1" noChangeArrowheads="1"/>
          </p:cNvSpPr>
          <p:nvPr>
            <p:ph type="body" idx="1"/>
          </p:nvPr>
        </p:nvSpPr>
        <p:spPr>
          <a:xfrm>
            <a:off x="684213" y="2214563"/>
            <a:ext cx="7696200" cy="3287712"/>
          </a:xfrm>
        </p:spPr>
        <p:txBody>
          <a:bodyPr/>
          <a:lstStyle/>
          <a:p>
            <a:pPr>
              <a:lnSpc>
                <a:spcPct val="80000"/>
              </a:lnSpc>
            </a:pPr>
            <a:r>
              <a:rPr lang="zh-TW" altLang="en-US" smtClean="0"/>
              <a:t>問題</a:t>
            </a:r>
            <a:r>
              <a:rPr lang="en-US" altLang="zh-TW" smtClean="0"/>
              <a:t>2</a:t>
            </a:r>
            <a:endParaRPr lang="zh-TW" altLang="en-US" smtClean="0"/>
          </a:p>
          <a:p>
            <a:pPr>
              <a:lnSpc>
                <a:spcPct val="80000"/>
              </a:lnSpc>
              <a:buFontTx/>
              <a:buNone/>
            </a:pPr>
            <a:r>
              <a:rPr lang="zh-TW" altLang="en-US" smtClean="0"/>
              <a:t>請問設計者是如何畫的？理由為何？</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6870700" cy="1044575"/>
          </a:xfrm>
        </p:spPr>
        <p:txBody>
          <a:bodyPr/>
          <a:lstStyle/>
          <a:p>
            <a:r>
              <a:rPr lang="zh-TW" altLang="en-US" sz="3200" smtClean="0">
                <a:solidFill>
                  <a:schemeClr val="folHlink"/>
                </a:solidFill>
                <a:ea typeface="華康行書體" pitchFamily="65" charset="-120"/>
              </a:rPr>
              <a:t>六</a:t>
            </a:r>
            <a:r>
              <a:rPr lang="en-US" altLang="zh-TW" sz="3200" smtClean="0">
                <a:solidFill>
                  <a:schemeClr val="folHlink"/>
                </a:solidFill>
                <a:ea typeface="華康行書體" pitchFamily="65" charset="-120"/>
              </a:rPr>
              <a:t>.</a:t>
            </a:r>
            <a:r>
              <a:rPr lang="zh-TW" altLang="en-US" sz="3200" smtClean="0">
                <a:solidFill>
                  <a:schemeClr val="folHlink"/>
                </a:solidFill>
                <a:ea typeface="華康行書體" pitchFamily="65" charset="-120"/>
              </a:rPr>
              <a:t>數學歷程</a:t>
            </a:r>
            <a:r>
              <a:rPr lang="zh-TW" altLang="en-US" smtClean="0"/>
              <a:t> </a:t>
            </a:r>
          </a:p>
        </p:txBody>
      </p:sp>
      <p:sp>
        <p:nvSpPr>
          <p:cNvPr id="56323" name="Rectangle 3"/>
          <p:cNvSpPr>
            <a:spLocks noGrp="1" noChangeArrowheads="1"/>
          </p:cNvSpPr>
          <p:nvPr>
            <p:ph type="body" sz="half" idx="1"/>
          </p:nvPr>
        </p:nvSpPr>
        <p:spPr>
          <a:xfrm>
            <a:off x="685800" y="1268413"/>
            <a:ext cx="7696200" cy="2325687"/>
          </a:xfrm>
        </p:spPr>
        <p:txBody>
          <a:bodyPr/>
          <a:lstStyle/>
          <a:p>
            <a:pPr>
              <a:lnSpc>
                <a:spcPct val="80000"/>
              </a:lnSpc>
            </a:pPr>
            <a:r>
              <a:rPr lang="en-US" altLang="zh-TW" sz="2000" smtClean="0">
                <a:solidFill>
                  <a:srgbClr val="0000CC"/>
                </a:solidFill>
                <a:latin typeface="華康娃娃體" pitchFamily="49" charset="-120"/>
                <a:ea typeface="華康娃娃體" pitchFamily="49" charset="-120"/>
              </a:rPr>
              <a:t>(</a:t>
            </a:r>
            <a:r>
              <a:rPr lang="zh-TW" altLang="en-US" sz="2000" smtClean="0">
                <a:solidFill>
                  <a:srgbClr val="0000CC"/>
                </a:solidFill>
                <a:latin typeface="華康娃娃體" pitchFamily="49" charset="-120"/>
                <a:ea typeface="華康娃娃體" pitchFamily="49" charset="-120"/>
              </a:rPr>
              <a:t>ㄧ</a:t>
            </a:r>
            <a:r>
              <a:rPr lang="en-US" altLang="zh-TW" sz="2000" smtClean="0">
                <a:solidFill>
                  <a:srgbClr val="0000CC"/>
                </a:solidFill>
                <a:latin typeface="華康娃娃體" pitchFamily="49" charset="-120"/>
                <a:ea typeface="華康娃娃體" pitchFamily="49" charset="-120"/>
              </a:rPr>
              <a:t>)</a:t>
            </a:r>
            <a:r>
              <a:rPr lang="zh-TW" altLang="en-US" sz="2000" smtClean="0">
                <a:solidFill>
                  <a:srgbClr val="0000CC"/>
                </a:solidFill>
                <a:latin typeface="華康娃娃體" pitchFamily="49" charset="-120"/>
                <a:ea typeface="華康娃娃體" pitchFamily="49" charset="-120"/>
              </a:rPr>
              <a:t>數學化（</a:t>
            </a:r>
            <a:r>
              <a:rPr lang="en-US" altLang="zh-TW" sz="2000" smtClean="0">
                <a:solidFill>
                  <a:srgbClr val="0000CC"/>
                </a:solidFill>
                <a:latin typeface="華康娃娃體" pitchFamily="49" charset="-120"/>
                <a:ea typeface="華康娃娃體" pitchFamily="49" charset="-120"/>
              </a:rPr>
              <a:t>mathematisation</a:t>
            </a:r>
            <a:r>
              <a:rPr lang="zh-TW" altLang="en-US" sz="2000" smtClean="0">
                <a:solidFill>
                  <a:srgbClr val="0000CC"/>
                </a:solidFill>
                <a:latin typeface="華康娃娃體" pitchFamily="49" charset="-120"/>
                <a:ea typeface="華康娃娃體" pitchFamily="49" charset="-120"/>
              </a:rPr>
              <a:t>）</a:t>
            </a:r>
          </a:p>
          <a:p>
            <a:pPr>
              <a:lnSpc>
                <a:spcPct val="80000"/>
              </a:lnSpc>
            </a:pPr>
            <a:endParaRPr lang="zh-TW" altLang="en-US" sz="2000" smtClean="0">
              <a:latin typeface="華康娃娃體" pitchFamily="49" charset="-120"/>
              <a:ea typeface="華康娃娃體" pitchFamily="49" charset="-120"/>
            </a:endParaRPr>
          </a:p>
          <a:p>
            <a:pPr>
              <a:lnSpc>
                <a:spcPct val="80000"/>
              </a:lnSpc>
            </a:pPr>
            <a:r>
              <a:rPr lang="zh-TW" altLang="en-US" sz="2000" smtClean="0">
                <a:latin typeface="華康娃娃體" pitchFamily="49" charset="-120"/>
                <a:ea typeface="華康娃娃體" pitchFamily="49" charset="-120"/>
              </a:rPr>
              <a:t>圖　　數學化的循環</a:t>
            </a:r>
          </a:p>
        </p:txBody>
      </p:sp>
      <p:sp>
        <p:nvSpPr>
          <p:cNvPr id="56324" name="Rectangle 4"/>
          <p:cNvSpPr>
            <a:spLocks noGrp="1" noChangeArrowheads="1"/>
          </p:cNvSpPr>
          <p:nvPr>
            <p:ph sz="half" idx="2"/>
          </p:nvPr>
        </p:nvSpPr>
        <p:spPr>
          <a:xfrm>
            <a:off x="685800" y="3719513"/>
            <a:ext cx="7696200" cy="1766887"/>
          </a:xfrm>
        </p:spPr>
        <p:txBody>
          <a:bodyPr/>
          <a:lstStyle/>
          <a:p>
            <a:endParaRPr lang="zh-TW" altLang="en-US" sz="2800" smtClean="0"/>
          </a:p>
        </p:txBody>
      </p:sp>
      <p:grpSp>
        <p:nvGrpSpPr>
          <p:cNvPr id="2" name="Group 6"/>
          <p:cNvGrpSpPr>
            <a:grpSpLocks/>
          </p:cNvGrpSpPr>
          <p:nvPr/>
        </p:nvGrpSpPr>
        <p:grpSpPr bwMode="auto">
          <a:xfrm>
            <a:off x="468313" y="2286000"/>
            <a:ext cx="8532812" cy="4572000"/>
            <a:chOff x="2157" y="10696"/>
            <a:chExt cx="7975" cy="4290"/>
          </a:xfrm>
        </p:grpSpPr>
        <p:grpSp>
          <p:nvGrpSpPr>
            <p:cNvPr id="3" name="Group 7"/>
            <p:cNvGrpSpPr>
              <a:grpSpLocks noChangeAspect="1"/>
            </p:cNvGrpSpPr>
            <p:nvPr/>
          </p:nvGrpSpPr>
          <p:grpSpPr bwMode="auto">
            <a:xfrm>
              <a:off x="2538" y="10696"/>
              <a:ext cx="7320" cy="4284"/>
              <a:chOff x="3736" y="11375"/>
              <a:chExt cx="6365" cy="3808"/>
            </a:xfrm>
          </p:grpSpPr>
          <p:sp>
            <p:nvSpPr>
              <p:cNvPr id="56329" name="AutoShape 8"/>
              <p:cNvSpPr>
                <a:spLocks noChangeAspect="1" noChangeArrowheads="1"/>
              </p:cNvSpPr>
              <p:nvPr/>
            </p:nvSpPr>
            <p:spPr bwMode="auto">
              <a:xfrm>
                <a:off x="3736" y="11375"/>
                <a:ext cx="6365" cy="3808"/>
              </a:xfrm>
              <a:prstGeom prst="rect">
                <a:avLst/>
              </a:prstGeom>
              <a:noFill/>
              <a:ln w="9525">
                <a:noFill/>
                <a:miter lim="800000"/>
                <a:headEnd/>
                <a:tailEnd/>
              </a:ln>
            </p:spPr>
            <p:txBody>
              <a:bodyPr/>
              <a:lstStyle/>
              <a:p>
                <a:endParaRPr lang="zh-TW" altLang="en-US"/>
              </a:p>
            </p:txBody>
          </p:sp>
          <p:sp>
            <p:nvSpPr>
              <p:cNvPr id="56330" name="AutoShape 9"/>
              <p:cNvSpPr>
                <a:spLocks noChangeArrowheads="1"/>
              </p:cNvSpPr>
              <p:nvPr/>
            </p:nvSpPr>
            <p:spPr bwMode="auto">
              <a:xfrm>
                <a:off x="5004" y="13141"/>
                <a:ext cx="241" cy="624"/>
              </a:xfrm>
              <a:prstGeom prst="downArrow">
                <a:avLst>
                  <a:gd name="adj1" fmla="val 57824"/>
                  <a:gd name="adj2" fmla="val 108807"/>
                </a:avLst>
              </a:prstGeom>
              <a:gradFill rotWithShape="1">
                <a:gsLst>
                  <a:gs pos="0">
                    <a:srgbClr val="3366FF"/>
                  </a:gs>
                  <a:gs pos="100000">
                    <a:srgbClr val="000000"/>
                  </a:gs>
                </a:gsLst>
                <a:lin ang="5400000" scaled="1"/>
              </a:gradFill>
              <a:ln w="9525">
                <a:solidFill>
                  <a:srgbClr val="3366FF"/>
                </a:solidFill>
                <a:miter lim="800000"/>
                <a:headEnd/>
                <a:tailEnd/>
              </a:ln>
            </p:spPr>
            <p:txBody>
              <a:bodyPr/>
              <a:lstStyle/>
              <a:p>
                <a:endParaRPr lang="zh-TW" altLang="en-US"/>
              </a:p>
            </p:txBody>
          </p:sp>
          <p:sp>
            <p:nvSpPr>
              <p:cNvPr id="56331" name="AutoShape 10"/>
              <p:cNvSpPr>
                <a:spLocks noChangeArrowheads="1"/>
              </p:cNvSpPr>
              <p:nvPr/>
            </p:nvSpPr>
            <p:spPr bwMode="auto">
              <a:xfrm rot="5400000">
                <a:off x="6698" y="11999"/>
                <a:ext cx="285" cy="1267"/>
              </a:xfrm>
              <a:prstGeom prst="downArrow">
                <a:avLst>
                  <a:gd name="adj1" fmla="val 47046"/>
                  <a:gd name="adj2" fmla="val 141889"/>
                </a:avLst>
              </a:prstGeom>
              <a:gradFill rotWithShape="1">
                <a:gsLst>
                  <a:gs pos="0">
                    <a:srgbClr val="3366FF"/>
                  </a:gs>
                  <a:gs pos="100000">
                    <a:srgbClr val="000000"/>
                  </a:gs>
                </a:gsLst>
                <a:lin ang="5400000" scaled="1"/>
              </a:gradFill>
              <a:ln w="9525">
                <a:solidFill>
                  <a:srgbClr val="3366FF"/>
                </a:solidFill>
                <a:miter lim="800000"/>
                <a:headEnd/>
                <a:tailEnd/>
              </a:ln>
            </p:spPr>
            <p:txBody>
              <a:bodyPr/>
              <a:lstStyle/>
              <a:p>
                <a:endParaRPr lang="zh-TW" altLang="en-US"/>
              </a:p>
            </p:txBody>
          </p:sp>
          <p:grpSp>
            <p:nvGrpSpPr>
              <p:cNvPr id="4" name="Group 11"/>
              <p:cNvGrpSpPr>
                <a:grpSpLocks/>
              </p:cNvGrpSpPr>
              <p:nvPr/>
            </p:nvGrpSpPr>
            <p:grpSpPr bwMode="auto">
              <a:xfrm>
                <a:off x="7459" y="12040"/>
                <a:ext cx="2502" cy="1229"/>
                <a:chOff x="6545" y="11458"/>
                <a:chExt cx="2877" cy="1502"/>
              </a:xfrm>
            </p:grpSpPr>
            <p:sp>
              <p:nvSpPr>
                <p:cNvPr id="56350" name="Oval 12"/>
                <p:cNvSpPr>
                  <a:spLocks noChangeArrowheads="1"/>
                </p:cNvSpPr>
                <p:nvPr/>
              </p:nvSpPr>
              <p:spPr bwMode="auto">
                <a:xfrm>
                  <a:off x="6545" y="11458"/>
                  <a:ext cx="2877" cy="1502"/>
                </a:xfrm>
                <a:prstGeom prst="ellipse">
                  <a:avLst/>
                </a:prstGeom>
                <a:solidFill>
                  <a:srgbClr val="3366FF"/>
                </a:solidFill>
                <a:ln w="9525">
                  <a:noFill/>
                  <a:round/>
                  <a:headEnd/>
                  <a:tailEnd/>
                </a:ln>
              </p:spPr>
              <p:txBody>
                <a:bodyPr/>
                <a:lstStyle/>
                <a:p>
                  <a:endParaRPr lang="zh-TW" altLang="en-US"/>
                </a:p>
              </p:txBody>
            </p:sp>
            <p:sp>
              <p:nvSpPr>
                <p:cNvPr id="56351" name="Text Box 13"/>
                <p:cNvSpPr txBox="1">
                  <a:spLocks noChangeArrowheads="1"/>
                </p:cNvSpPr>
                <p:nvPr/>
              </p:nvSpPr>
              <p:spPr bwMode="auto">
                <a:xfrm>
                  <a:off x="6976" y="11703"/>
                  <a:ext cx="1843" cy="1020"/>
                </a:xfrm>
                <a:prstGeom prst="rect">
                  <a:avLst/>
                </a:prstGeom>
                <a:solidFill>
                  <a:srgbClr val="3366FF"/>
                </a:solidFill>
                <a:ln w="9525">
                  <a:noFill/>
                  <a:miter lim="800000"/>
                  <a:headEnd/>
                  <a:tailEnd/>
                </a:ln>
              </p:spPr>
              <p:txBody>
                <a:bodyPr/>
                <a:lstStyle/>
                <a:p>
                  <a:pPr algn="ctr"/>
                  <a:r>
                    <a:rPr lang="zh-TW" altLang="en-US">
                      <a:solidFill>
                        <a:srgbClr val="FFFFFF"/>
                      </a:solidFill>
                      <a:latin typeface="Times New Roman" pitchFamily="18" charset="0"/>
                      <a:ea typeface="標楷體" pitchFamily="65" charset="-120"/>
                    </a:rPr>
                    <a:t>數學解法</a:t>
                  </a:r>
                </a:p>
                <a:p>
                  <a:pPr algn="ctr"/>
                  <a:r>
                    <a:rPr lang="en-US" altLang="zh-TW">
                      <a:solidFill>
                        <a:srgbClr val="FFFFFF"/>
                      </a:solidFill>
                      <a:latin typeface="Times New Roman" pitchFamily="18" charset="0"/>
                      <a:ea typeface="標楷體" pitchFamily="65" charset="-120"/>
                    </a:rPr>
                    <a:t>Mathematical  solutions</a:t>
                  </a:r>
                  <a:endParaRPr lang="en-US" altLang="zh-TW"/>
                </a:p>
              </p:txBody>
            </p:sp>
          </p:grpSp>
          <p:grpSp>
            <p:nvGrpSpPr>
              <p:cNvPr id="5" name="Group 14"/>
              <p:cNvGrpSpPr>
                <a:grpSpLocks/>
              </p:cNvGrpSpPr>
              <p:nvPr/>
            </p:nvGrpSpPr>
            <p:grpSpPr bwMode="auto">
              <a:xfrm>
                <a:off x="7501" y="13694"/>
                <a:ext cx="2502" cy="1271"/>
                <a:chOff x="3290" y="13237"/>
                <a:chExt cx="2877" cy="1483"/>
              </a:xfrm>
            </p:grpSpPr>
            <p:sp>
              <p:nvSpPr>
                <p:cNvPr id="56348" name="Oval 15"/>
                <p:cNvSpPr>
                  <a:spLocks noChangeArrowheads="1"/>
                </p:cNvSpPr>
                <p:nvPr/>
              </p:nvSpPr>
              <p:spPr bwMode="auto">
                <a:xfrm>
                  <a:off x="3290" y="13237"/>
                  <a:ext cx="2877" cy="1483"/>
                </a:xfrm>
                <a:prstGeom prst="ellipse">
                  <a:avLst/>
                </a:prstGeom>
                <a:solidFill>
                  <a:srgbClr val="3366FF"/>
                </a:solidFill>
                <a:ln w="9525">
                  <a:noFill/>
                  <a:round/>
                  <a:headEnd/>
                  <a:tailEnd/>
                </a:ln>
              </p:spPr>
              <p:txBody>
                <a:bodyPr/>
                <a:lstStyle/>
                <a:p>
                  <a:endParaRPr lang="zh-TW" altLang="en-US"/>
                </a:p>
              </p:txBody>
            </p:sp>
            <p:sp>
              <p:nvSpPr>
                <p:cNvPr id="56349" name="Text Box 16"/>
                <p:cNvSpPr txBox="1">
                  <a:spLocks noChangeArrowheads="1"/>
                </p:cNvSpPr>
                <p:nvPr/>
              </p:nvSpPr>
              <p:spPr bwMode="auto">
                <a:xfrm>
                  <a:off x="3728" y="13484"/>
                  <a:ext cx="2026" cy="1020"/>
                </a:xfrm>
                <a:prstGeom prst="rect">
                  <a:avLst/>
                </a:prstGeom>
                <a:solidFill>
                  <a:srgbClr val="3366FF"/>
                </a:solidFill>
                <a:ln w="9525">
                  <a:noFill/>
                  <a:miter lim="800000"/>
                  <a:headEnd/>
                  <a:tailEnd/>
                </a:ln>
              </p:spPr>
              <p:txBody>
                <a:bodyPr/>
                <a:lstStyle/>
                <a:p>
                  <a:pPr algn="ctr"/>
                  <a:r>
                    <a:rPr lang="zh-TW" altLang="en-US">
                      <a:solidFill>
                        <a:srgbClr val="FFFFFF"/>
                      </a:solidFill>
                      <a:latin typeface="Times New Roman" pitchFamily="18" charset="0"/>
                      <a:ea typeface="標楷體" pitchFamily="65" charset="-120"/>
                    </a:rPr>
                    <a:t>數學問題</a:t>
                  </a:r>
                </a:p>
                <a:p>
                  <a:pPr algn="ctr"/>
                  <a:r>
                    <a:rPr lang="en-US" altLang="zh-TW">
                      <a:solidFill>
                        <a:srgbClr val="FFFFFF"/>
                      </a:solidFill>
                      <a:latin typeface="Times New Roman" pitchFamily="18" charset="0"/>
                      <a:ea typeface="標楷體" pitchFamily="65" charset="-120"/>
                    </a:rPr>
                    <a:t>Mathematical problem</a:t>
                  </a:r>
                  <a:endParaRPr lang="en-US" altLang="zh-TW"/>
                </a:p>
              </p:txBody>
            </p:sp>
          </p:grpSp>
          <p:sp>
            <p:nvSpPr>
              <p:cNvPr id="56334" name="Oval 17"/>
              <p:cNvSpPr>
                <a:spLocks noChangeArrowheads="1"/>
              </p:cNvSpPr>
              <p:nvPr/>
            </p:nvSpPr>
            <p:spPr bwMode="auto">
              <a:xfrm>
                <a:off x="3922" y="12042"/>
                <a:ext cx="2296" cy="1120"/>
              </a:xfrm>
              <a:prstGeom prst="ellipse">
                <a:avLst/>
              </a:prstGeom>
              <a:solidFill>
                <a:srgbClr val="3366FF"/>
              </a:solidFill>
              <a:ln w="9525">
                <a:noFill/>
                <a:round/>
                <a:headEnd/>
                <a:tailEnd/>
              </a:ln>
            </p:spPr>
            <p:txBody>
              <a:bodyPr/>
              <a:lstStyle/>
              <a:p>
                <a:endParaRPr lang="zh-TW" altLang="en-US"/>
              </a:p>
            </p:txBody>
          </p:sp>
          <p:sp>
            <p:nvSpPr>
              <p:cNvPr id="56335" name="Text Box 18"/>
              <p:cNvSpPr txBox="1">
                <a:spLocks noChangeArrowheads="1"/>
              </p:cNvSpPr>
              <p:nvPr/>
            </p:nvSpPr>
            <p:spPr bwMode="auto">
              <a:xfrm>
                <a:off x="4204" y="12270"/>
                <a:ext cx="1672" cy="704"/>
              </a:xfrm>
              <a:prstGeom prst="rect">
                <a:avLst/>
              </a:prstGeom>
              <a:solidFill>
                <a:srgbClr val="3366FF"/>
              </a:solidFill>
              <a:ln w="9525">
                <a:noFill/>
                <a:miter lim="800000"/>
                <a:headEnd/>
                <a:tailEnd/>
              </a:ln>
            </p:spPr>
            <p:txBody>
              <a:bodyPr/>
              <a:lstStyle/>
              <a:p>
                <a:pPr algn="ctr"/>
                <a:r>
                  <a:rPr lang="zh-TW" altLang="en-US">
                    <a:solidFill>
                      <a:srgbClr val="FFFFFF"/>
                    </a:solidFill>
                    <a:latin typeface="Times New Roman" pitchFamily="18" charset="0"/>
                    <a:ea typeface="標楷體" pitchFamily="65" charset="-120"/>
                  </a:rPr>
                  <a:t>真實解法</a:t>
                </a:r>
              </a:p>
              <a:p>
                <a:pPr algn="ctr"/>
                <a:r>
                  <a:rPr lang="en-US" altLang="zh-TW">
                    <a:solidFill>
                      <a:srgbClr val="FFFFFF"/>
                    </a:solidFill>
                    <a:latin typeface="Times New Roman" pitchFamily="18" charset="0"/>
                    <a:ea typeface="標楷體" pitchFamily="65" charset="-120"/>
                  </a:rPr>
                  <a:t>Real solutions</a:t>
                </a:r>
                <a:endParaRPr lang="en-US" altLang="zh-TW"/>
              </a:p>
            </p:txBody>
          </p:sp>
          <p:grpSp>
            <p:nvGrpSpPr>
              <p:cNvPr id="6" name="Group 19"/>
              <p:cNvGrpSpPr>
                <a:grpSpLocks/>
              </p:cNvGrpSpPr>
              <p:nvPr/>
            </p:nvGrpSpPr>
            <p:grpSpPr bwMode="auto">
              <a:xfrm>
                <a:off x="3920" y="13774"/>
                <a:ext cx="2502" cy="1276"/>
                <a:chOff x="3290" y="13237"/>
                <a:chExt cx="2877" cy="1483"/>
              </a:xfrm>
            </p:grpSpPr>
            <p:sp>
              <p:nvSpPr>
                <p:cNvPr id="56346" name="Oval 20"/>
                <p:cNvSpPr>
                  <a:spLocks noChangeArrowheads="1"/>
                </p:cNvSpPr>
                <p:nvPr/>
              </p:nvSpPr>
              <p:spPr bwMode="auto">
                <a:xfrm>
                  <a:off x="3290" y="13237"/>
                  <a:ext cx="2877" cy="1483"/>
                </a:xfrm>
                <a:prstGeom prst="ellipse">
                  <a:avLst/>
                </a:prstGeom>
                <a:solidFill>
                  <a:srgbClr val="3366FF"/>
                </a:solidFill>
                <a:ln w="9525">
                  <a:noFill/>
                  <a:round/>
                  <a:headEnd/>
                  <a:tailEnd/>
                </a:ln>
              </p:spPr>
              <p:txBody>
                <a:bodyPr/>
                <a:lstStyle/>
                <a:p>
                  <a:endParaRPr lang="zh-TW" altLang="en-US"/>
                </a:p>
              </p:txBody>
            </p:sp>
            <p:sp>
              <p:nvSpPr>
                <p:cNvPr id="56347" name="Text Box 21"/>
                <p:cNvSpPr txBox="1">
                  <a:spLocks noChangeArrowheads="1"/>
                </p:cNvSpPr>
                <p:nvPr/>
              </p:nvSpPr>
              <p:spPr bwMode="auto">
                <a:xfrm>
                  <a:off x="3728" y="13484"/>
                  <a:ext cx="2026" cy="1020"/>
                </a:xfrm>
                <a:prstGeom prst="rect">
                  <a:avLst/>
                </a:prstGeom>
                <a:solidFill>
                  <a:srgbClr val="3366FF"/>
                </a:solidFill>
                <a:ln w="9525">
                  <a:noFill/>
                  <a:miter lim="800000"/>
                  <a:headEnd/>
                  <a:tailEnd/>
                </a:ln>
              </p:spPr>
              <p:txBody>
                <a:bodyPr/>
                <a:lstStyle/>
                <a:p>
                  <a:pPr algn="ctr"/>
                  <a:r>
                    <a:rPr lang="zh-TW" altLang="en-US">
                      <a:solidFill>
                        <a:srgbClr val="FFFFFF"/>
                      </a:solidFill>
                      <a:latin typeface="Times New Roman" pitchFamily="18" charset="0"/>
                      <a:ea typeface="標楷體" pitchFamily="65" charset="-120"/>
                    </a:rPr>
                    <a:t>真實世界問題</a:t>
                  </a:r>
                </a:p>
                <a:p>
                  <a:pPr algn="ctr"/>
                  <a:r>
                    <a:rPr lang="en-US" altLang="zh-TW">
                      <a:solidFill>
                        <a:srgbClr val="FFFFFF"/>
                      </a:solidFill>
                      <a:latin typeface="Times New Roman" pitchFamily="18" charset="0"/>
                      <a:ea typeface="標楷體" pitchFamily="65" charset="-120"/>
                    </a:rPr>
                    <a:t>Real-world problem</a:t>
                  </a:r>
                  <a:endParaRPr lang="en-US" altLang="zh-TW"/>
                </a:p>
              </p:txBody>
            </p:sp>
          </p:grpSp>
          <p:sp>
            <p:nvSpPr>
              <p:cNvPr id="56337" name="AutoShape 22"/>
              <p:cNvSpPr>
                <a:spLocks noChangeArrowheads="1"/>
              </p:cNvSpPr>
              <p:nvPr/>
            </p:nvSpPr>
            <p:spPr bwMode="auto">
              <a:xfrm rot="-5400000">
                <a:off x="6816" y="13843"/>
                <a:ext cx="286" cy="1110"/>
              </a:xfrm>
              <a:prstGeom prst="downArrow">
                <a:avLst>
                  <a:gd name="adj1" fmla="val 47046"/>
                  <a:gd name="adj2" fmla="val 123872"/>
                </a:avLst>
              </a:prstGeom>
              <a:gradFill rotWithShape="1">
                <a:gsLst>
                  <a:gs pos="0">
                    <a:srgbClr val="3366FF"/>
                  </a:gs>
                  <a:gs pos="100000">
                    <a:srgbClr val="000000"/>
                  </a:gs>
                </a:gsLst>
                <a:lin ang="5400000" scaled="1"/>
              </a:gradFill>
              <a:ln w="9525">
                <a:solidFill>
                  <a:srgbClr val="3366FF"/>
                </a:solidFill>
                <a:miter lim="800000"/>
                <a:headEnd/>
                <a:tailEnd/>
              </a:ln>
            </p:spPr>
            <p:txBody>
              <a:bodyPr/>
              <a:lstStyle/>
              <a:p>
                <a:endParaRPr lang="zh-TW" altLang="en-US"/>
              </a:p>
            </p:txBody>
          </p:sp>
          <p:sp>
            <p:nvSpPr>
              <p:cNvPr id="56338" name="AutoShape 23"/>
              <p:cNvSpPr>
                <a:spLocks noChangeArrowheads="1"/>
              </p:cNvSpPr>
              <p:nvPr/>
            </p:nvSpPr>
            <p:spPr bwMode="auto">
              <a:xfrm rot="10800000">
                <a:off x="8612" y="13239"/>
                <a:ext cx="242" cy="624"/>
              </a:xfrm>
              <a:prstGeom prst="downArrow">
                <a:avLst>
                  <a:gd name="adj1" fmla="val 57824"/>
                  <a:gd name="adj2" fmla="val 108357"/>
                </a:avLst>
              </a:prstGeom>
              <a:gradFill rotWithShape="1">
                <a:gsLst>
                  <a:gs pos="0">
                    <a:srgbClr val="3366FF"/>
                  </a:gs>
                  <a:gs pos="100000">
                    <a:srgbClr val="000000"/>
                  </a:gs>
                </a:gsLst>
                <a:lin ang="5400000" scaled="1"/>
              </a:gradFill>
              <a:ln w="9525">
                <a:solidFill>
                  <a:srgbClr val="3366FF"/>
                </a:solidFill>
                <a:miter lim="800000"/>
                <a:headEnd/>
                <a:tailEnd/>
              </a:ln>
            </p:spPr>
            <p:txBody>
              <a:bodyPr/>
              <a:lstStyle/>
              <a:p>
                <a:endParaRPr lang="zh-TW" altLang="en-US"/>
              </a:p>
            </p:txBody>
          </p:sp>
          <p:sp>
            <p:nvSpPr>
              <p:cNvPr id="56339" name="Text Box 24"/>
              <p:cNvSpPr txBox="1">
                <a:spLocks noChangeArrowheads="1"/>
              </p:cNvSpPr>
              <p:nvPr/>
            </p:nvSpPr>
            <p:spPr bwMode="auto">
              <a:xfrm>
                <a:off x="4049" y="11477"/>
                <a:ext cx="2504" cy="453"/>
              </a:xfrm>
              <a:prstGeom prst="rect">
                <a:avLst/>
              </a:prstGeom>
              <a:solidFill>
                <a:srgbClr val="FFFFFF"/>
              </a:solidFill>
              <a:ln w="9525">
                <a:noFill/>
                <a:miter lim="800000"/>
                <a:headEnd/>
                <a:tailEnd/>
              </a:ln>
            </p:spPr>
            <p:txBody>
              <a:bodyPr/>
              <a:lstStyle/>
              <a:p>
                <a:r>
                  <a:rPr lang="zh-TW" altLang="en-US">
                    <a:latin typeface="Times New Roman" pitchFamily="18" charset="0"/>
                    <a:ea typeface="標楷體" pitchFamily="65" charset="-120"/>
                  </a:rPr>
                  <a:t>真實世界</a:t>
                </a:r>
                <a:r>
                  <a:rPr lang="en-US" altLang="zh-TW">
                    <a:latin typeface="Times New Roman" pitchFamily="18" charset="0"/>
                    <a:ea typeface="標楷體" pitchFamily="65" charset="-120"/>
                  </a:rPr>
                  <a:t>(Real world)</a:t>
                </a:r>
                <a:endParaRPr lang="en-US" altLang="zh-TW"/>
              </a:p>
            </p:txBody>
          </p:sp>
          <p:sp>
            <p:nvSpPr>
              <p:cNvPr id="56340" name="Text Box 25"/>
              <p:cNvSpPr txBox="1">
                <a:spLocks noChangeArrowheads="1"/>
              </p:cNvSpPr>
              <p:nvPr/>
            </p:nvSpPr>
            <p:spPr bwMode="auto">
              <a:xfrm>
                <a:off x="7179" y="11522"/>
                <a:ext cx="2922" cy="453"/>
              </a:xfrm>
              <a:prstGeom prst="rect">
                <a:avLst/>
              </a:prstGeom>
              <a:solidFill>
                <a:srgbClr val="FFFFFF"/>
              </a:solidFill>
              <a:ln w="9525">
                <a:noFill/>
                <a:miter lim="800000"/>
                <a:headEnd/>
                <a:tailEnd/>
              </a:ln>
            </p:spPr>
            <p:txBody>
              <a:bodyPr/>
              <a:lstStyle/>
              <a:p>
                <a:r>
                  <a:rPr lang="zh-TW" altLang="en-US">
                    <a:latin typeface="Times New Roman" pitchFamily="18" charset="0"/>
                    <a:ea typeface="標楷體" pitchFamily="65" charset="-120"/>
                  </a:rPr>
                  <a:t>數學世界</a:t>
                </a:r>
                <a:r>
                  <a:rPr lang="en-US" altLang="zh-TW">
                    <a:latin typeface="Times New Roman" pitchFamily="18" charset="0"/>
                    <a:ea typeface="標楷體" pitchFamily="65" charset="-120"/>
                  </a:rPr>
                  <a:t>(Mathematical world)</a:t>
                </a:r>
                <a:endParaRPr lang="en-US" altLang="zh-TW"/>
              </a:p>
            </p:txBody>
          </p:sp>
          <p:sp>
            <p:nvSpPr>
              <p:cNvPr id="56341" name="Text Box 26"/>
              <p:cNvSpPr txBox="1">
                <a:spLocks noChangeArrowheads="1"/>
              </p:cNvSpPr>
              <p:nvPr/>
            </p:nvSpPr>
            <p:spPr bwMode="auto">
              <a:xfrm>
                <a:off x="5175" y="13194"/>
                <a:ext cx="313" cy="480"/>
              </a:xfrm>
              <a:prstGeom prst="rect">
                <a:avLst/>
              </a:prstGeom>
              <a:noFill/>
              <a:ln w="9525">
                <a:noFill/>
                <a:miter lim="800000"/>
                <a:headEnd/>
                <a:tailEnd/>
              </a:ln>
            </p:spPr>
            <p:txBody>
              <a:bodyPr/>
              <a:lstStyle/>
              <a:p>
                <a:r>
                  <a:rPr lang="en-US" altLang="zh-TW">
                    <a:latin typeface="Times New Roman" pitchFamily="18" charset="0"/>
                  </a:rPr>
                  <a:t>5</a:t>
                </a:r>
                <a:endParaRPr lang="en-US" altLang="zh-TW"/>
              </a:p>
            </p:txBody>
          </p:sp>
          <p:sp>
            <p:nvSpPr>
              <p:cNvPr id="56342" name="Text Box 27"/>
              <p:cNvSpPr txBox="1">
                <a:spLocks noChangeArrowheads="1"/>
              </p:cNvSpPr>
              <p:nvPr/>
            </p:nvSpPr>
            <p:spPr bwMode="auto">
              <a:xfrm>
                <a:off x="6914" y="12271"/>
                <a:ext cx="315" cy="480"/>
              </a:xfrm>
              <a:prstGeom prst="rect">
                <a:avLst/>
              </a:prstGeom>
              <a:noFill/>
              <a:ln w="9525">
                <a:noFill/>
                <a:miter lim="800000"/>
                <a:headEnd/>
                <a:tailEnd/>
              </a:ln>
            </p:spPr>
            <p:txBody>
              <a:bodyPr/>
              <a:lstStyle/>
              <a:p>
                <a:r>
                  <a:rPr lang="en-US" altLang="zh-TW">
                    <a:latin typeface="Times New Roman" pitchFamily="18" charset="0"/>
                  </a:rPr>
                  <a:t>5</a:t>
                </a:r>
                <a:endParaRPr lang="en-US" altLang="zh-TW"/>
              </a:p>
            </p:txBody>
          </p:sp>
          <p:sp>
            <p:nvSpPr>
              <p:cNvPr id="56343" name="Text Box 28"/>
              <p:cNvSpPr txBox="1">
                <a:spLocks noChangeArrowheads="1"/>
              </p:cNvSpPr>
              <p:nvPr/>
            </p:nvSpPr>
            <p:spPr bwMode="auto">
              <a:xfrm>
                <a:off x="8367" y="13269"/>
                <a:ext cx="315" cy="480"/>
              </a:xfrm>
              <a:prstGeom prst="rect">
                <a:avLst/>
              </a:prstGeom>
              <a:noFill/>
              <a:ln w="9525">
                <a:noFill/>
                <a:miter lim="800000"/>
                <a:headEnd/>
                <a:tailEnd/>
              </a:ln>
            </p:spPr>
            <p:txBody>
              <a:bodyPr/>
              <a:lstStyle/>
              <a:p>
                <a:r>
                  <a:rPr lang="en-US" altLang="zh-TW">
                    <a:latin typeface="Times New Roman" pitchFamily="18" charset="0"/>
                  </a:rPr>
                  <a:t>4</a:t>
                </a:r>
                <a:endParaRPr lang="en-US" altLang="zh-TW"/>
              </a:p>
            </p:txBody>
          </p:sp>
          <p:sp>
            <p:nvSpPr>
              <p:cNvPr id="56344" name="Text Box 29"/>
              <p:cNvSpPr txBox="1">
                <a:spLocks noChangeArrowheads="1"/>
              </p:cNvSpPr>
              <p:nvPr/>
            </p:nvSpPr>
            <p:spPr bwMode="auto">
              <a:xfrm>
                <a:off x="6301" y="14010"/>
                <a:ext cx="731" cy="480"/>
              </a:xfrm>
              <a:prstGeom prst="rect">
                <a:avLst/>
              </a:prstGeom>
              <a:noFill/>
              <a:ln w="9525">
                <a:noFill/>
                <a:miter lim="800000"/>
                <a:headEnd/>
                <a:tailEnd/>
              </a:ln>
            </p:spPr>
            <p:txBody>
              <a:bodyPr/>
              <a:lstStyle/>
              <a:p>
                <a:r>
                  <a:rPr lang="en-US" altLang="zh-TW">
                    <a:latin typeface="Times New Roman" pitchFamily="18" charset="0"/>
                  </a:rPr>
                  <a:t>1,2,3</a:t>
                </a:r>
                <a:endParaRPr lang="en-US" altLang="zh-TW"/>
              </a:p>
            </p:txBody>
          </p:sp>
          <p:sp>
            <p:nvSpPr>
              <p:cNvPr id="56345" name="Line 30"/>
              <p:cNvSpPr>
                <a:spLocks noChangeShapeType="1"/>
              </p:cNvSpPr>
              <p:nvPr/>
            </p:nvSpPr>
            <p:spPr bwMode="auto">
              <a:xfrm>
                <a:off x="6955" y="11595"/>
                <a:ext cx="0" cy="3360"/>
              </a:xfrm>
              <a:prstGeom prst="line">
                <a:avLst/>
              </a:prstGeom>
              <a:noFill/>
              <a:ln w="9525" cap="rnd">
                <a:solidFill>
                  <a:srgbClr val="000000"/>
                </a:solidFill>
                <a:prstDash val="sysDot"/>
                <a:round/>
                <a:headEnd/>
                <a:tailEnd/>
              </a:ln>
            </p:spPr>
            <p:txBody>
              <a:bodyPr/>
              <a:lstStyle/>
              <a:p>
                <a:endParaRPr lang="zh-TW" altLang="en-US"/>
              </a:p>
            </p:txBody>
          </p:sp>
        </p:grpSp>
        <p:sp>
          <p:nvSpPr>
            <p:cNvPr id="56327" name="Line 31"/>
            <p:cNvSpPr>
              <a:spLocks noChangeShapeType="1"/>
            </p:cNvSpPr>
            <p:nvPr/>
          </p:nvSpPr>
          <p:spPr bwMode="auto">
            <a:xfrm>
              <a:off x="2212" y="14986"/>
              <a:ext cx="7920" cy="0"/>
            </a:xfrm>
            <a:prstGeom prst="line">
              <a:avLst/>
            </a:prstGeom>
            <a:noFill/>
            <a:ln w="9525">
              <a:solidFill>
                <a:srgbClr val="000000"/>
              </a:solidFill>
              <a:round/>
              <a:headEnd/>
              <a:tailEnd/>
            </a:ln>
          </p:spPr>
          <p:txBody>
            <a:bodyPr/>
            <a:lstStyle/>
            <a:p>
              <a:endParaRPr lang="zh-TW" altLang="en-US"/>
            </a:p>
          </p:txBody>
        </p:sp>
        <p:sp>
          <p:nvSpPr>
            <p:cNvPr id="56328" name="Line 32"/>
            <p:cNvSpPr>
              <a:spLocks noChangeShapeType="1"/>
            </p:cNvSpPr>
            <p:nvPr/>
          </p:nvSpPr>
          <p:spPr bwMode="auto">
            <a:xfrm>
              <a:off x="2157" y="10800"/>
              <a:ext cx="7920" cy="0"/>
            </a:xfrm>
            <a:prstGeom prst="line">
              <a:avLst/>
            </a:prstGeom>
            <a:noFill/>
            <a:ln w="9525">
              <a:solidFill>
                <a:srgbClr val="000000"/>
              </a:solidFill>
              <a:round/>
              <a:headEnd/>
              <a:tailEnd/>
            </a:ln>
          </p:spPr>
          <p:txBody>
            <a:bodyPr/>
            <a:lstStyle/>
            <a:p>
              <a:endParaRPr lang="zh-TW" alt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zh-TW" altLang="en-US" sz="3200" smtClean="0">
                <a:solidFill>
                  <a:schemeClr val="folHlink"/>
                </a:solidFill>
                <a:latin typeface="華康行書體" pitchFamily="65" charset="-120"/>
                <a:ea typeface="華康行書體" pitchFamily="65" charset="-120"/>
              </a:rPr>
              <a:t>七</a:t>
            </a:r>
            <a:r>
              <a:rPr lang="en-US" altLang="zh-TW" sz="3200" smtClean="0">
                <a:solidFill>
                  <a:schemeClr val="folHlink"/>
                </a:solidFill>
                <a:latin typeface="華康行書體" pitchFamily="65" charset="-120"/>
                <a:ea typeface="華康行書體" pitchFamily="65" charset="-120"/>
              </a:rPr>
              <a:t>.</a:t>
            </a:r>
            <a:r>
              <a:rPr lang="zh-TW" altLang="en-US" sz="3200" smtClean="0">
                <a:solidFill>
                  <a:schemeClr val="folHlink"/>
                </a:solidFill>
                <a:latin typeface="華康行書體" pitchFamily="65" charset="-120"/>
                <a:ea typeface="華康行書體" pitchFamily="65" charset="-120"/>
              </a:rPr>
              <a:t>能力群組</a:t>
            </a:r>
            <a:r>
              <a:rPr lang="en-US" altLang="zh-TW" sz="3200" smtClean="0">
                <a:solidFill>
                  <a:schemeClr val="folHlink"/>
                </a:solidFill>
                <a:latin typeface="華康行書體" pitchFamily="65" charset="-120"/>
                <a:ea typeface="華康行書體" pitchFamily="65" charset="-120"/>
              </a:rPr>
              <a:t>(competency clusters)</a:t>
            </a:r>
          </a:p>
        </p:txBody>
      </p:sp>
      <p:sp>
        <p:nvSpPr>
          <p:cNvPr id="59395" name="Rectangle 3"/>
          <p:cNvSpPr>
            <a:spLocks noGrp="1" noChangeArrowheads="1"/>
          </p:cNvSpPr>
          <p:nvPr>
            <p:ph type="body" idx="1"/>
          </p:nvPr>
        </p:nvSpPr>
        <p:spPr/>
        <p:txBody>
          <a:bodyPr/>
          <a:lstStyle/>
          <a:p>
            <a:pPr>
              <a:buFontTx/>
              <a:buNone/>
            </a:pPr>
            <a:r>
              <a:rPr lang="en-US" altLang="zh-TW" smtClean="0">
                <a:latin typeface="華康娃娃體" pitchFamily="49" charset="-120"/>
                <a:ea typeface="華康娃娃體" pitchFamily="49" charset="-120"/>
              </a:rPr>
              <a:t>1.</a:t>
            </a:r>
            <a:r>
              <a:rPr lang="zh-TW" altLang="en-US" smtClean="0">
                <a:latin typeface="華康娃娃體" pitchFamily="49" charset="-120"/>
                <a:ea typeface="華康娃娃體" pitchFamily="49" charset="-120"/>
              </a:rPr>
              <a:t>複製</a:t>
            </a:r>
            <a:r>
              <a:rPr lang="en-US" altLang="zh-TW" smtClean="0">
                <a:latin typeface="華康娃娃體" pitchFamily="49" charset="-120"/>
                <a:ea typeface="華康娃娃體" pitchFamily="49" charset="-120"/>
              </a:rPr>
              <a:t>(reproduction)</a:t>
            </a:r>
            <a:r>
              <a:rPr lang="zh-TW" altLang="en-US" smtClean="0">
                <a:latin typeface="華康娃娃體" pitchFamily="49" charset="-120"/>
                <a:ea typeface="華康娃娃體" pitchFamily="49" charset="-120"/>
              </a:rPr>
              <a:t>、</a:t>
            </a:r>
          </a:p>
          <a:p>
            <a:pPr>
              <a:buFontTx/>
              <a:buNone/>
            </a:pPr>
            <a:r>
              <a:rPr lang="en-US" altLang="zh-TW" smtClean="0">
                <a:latin typeface="華康娃娃體" pitchFamily="49" charset="-120"/>
                <a:ea typeface="華康娃娃體" pitchFamily="49" charset="-120"/>
              </a:rPr>
              <a:t>2.</a:t>
            </a:r>
            <a:r>
              <a:rPr lang="zh-TW" altLang="en-US" smtClean="0">
                <a:latin typeface="華康娃娃體" pitchFamily="49" charset="-120"/>
                <a:ea typeface="華康娃娃體" pitchFamily="49" charset="-120"/>
              </a:rPr>
              <a:t>連結</a:t>
            </a:r>
            <a:r>
              <a:rPr lang="en-US" altLang="zh-TW" smtClean="0">
                <a:latin typeface="華康娃娃體" pitchFamily="49" charset="-120"/>
                <a:ea typeface="華康娃娃體" pitchFamily="49" charset="-120"/>
              </a:rPr>
              <a:t>(connection)</a:t>
            </a:r>
            <a:r>
              <a:rPr lang="zh-TW" altLang="en-US" smtClean="0">
                <a:latin typeface="華康娃娃體" pitchFamily="49" charset="-120"/>
                <a:ea typeface="華康娃娃體" pitchFamily="49" charset="-120"/>
              </a:rPr>
              <a:t>、</a:t>
            </a:r>
          </a:p>
          <a:p>
            <a:pPr>
              <a:buFontTx/>
              <a:buNone/>
            </a:pPr>
            <a:r>
              <a:rPr lang="en-US" altLang="zh-TW" smtClean="0">
                <a:latin typeface="華康娃娃體" pitchFamily="49" charset="-120"/>
                <a:ea typeface="華康娃娃體" pitchFamily="49" charset="-120"/>
              </a:rPr>
              <a:t>3.</a:t>
            </a:r>
            <a:r>
              <a:rPr lang="zh-TW" altLang="en-US" smtClean="0">
                <a:latin typeface="華康娃娃體" pitchFamily="49" charset="-120"/>
                <a:ea typeface="華康娃娃體" pitchFamily="49" charset="-120"/>
              </a:rPr>
              <a:t>反思</a:t>
            </a:r>
            <a:r>
              <a:rPr lang="en-US" altLang="zh-TW" smtClean="0">
                <a:latin typeface="華康娃娃體" pitchFamily="49" charset="-120"/>
                <a:ea typeface="華康娃娃體" pitchFamily="49" charset="-120"/>
              </a:rPr>
              <a:t>(reflection)</a:t>
            </a:r>
            <a:r>
              <a:rPr lang="zh-TW" altLang="en-US" smtClean="0">
                <a:latin typeface="華康娃娃體" pitchFamily="49" charset="-120"/>
                <a:ea typeface="華康娃娃體" pitchFamily="49" charset="-120"/>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altLang="zh-TW" sz="3200" smtClean="0">
                <a:solidFill>
                  <a:srgbClr val="0000CC"/>
                </a:solidFill>
                <a:latin typeface="華康娃娃體" pitchFamily="49" charset="-120"/>
                <a:ea typeface="華康娃娃體" pitchFamily="49" charset="-120"/>
              </a:rPr>
              <a:t>(1)</a:t>
            </a:r>
            <a:r>
              <a:rPr lang="zh-TW" altLang="en-US" sz="3200" smtClean="0">
                <a:solidFill>
                  <a:srgbClr val="0000CC"/>
                </a:solidFill>
                <a:latin typeface="華康娃娃體" pitchFamily="49" charset="-120"/>
                <a:ea typeface="華康娃娃體" pitchFamily="49" charset="-120"/>
              </a:rPr>
              <a:t>複製群組</a:t>
            </a:r>
            <a:r>
              <a:rPr lang="en-US" altLang="zh-TW" sz="3200" smtClean="0">
                <a:solidFill>
                  <a:srgbClr val="0000CC"/>
                </a:solidFill>
                <a:latin typeface="華康娃娃體" pitchFamily="49" charset="-120"/>
                <a:ea typeface="華康娃娃體" pitchFamily="49" charset="-120"/>
              </a:rPr>
              <a:t>reproduction cluster</a:t>
            </a:r>
            <a:r>
              <a:rPr lang="en-US" altLang="zh-TW" sz="3200" smtClean="0"/>
              <a:t/>
            </a:r>
            <a:br>
              <a:rPr lang="en-US" altLang="zh-TW" sz="3200" smtClean="0"/>
            </a:br>
            <a:endParaRPr lang="en-US" altLang="zh-TW" sz="3200" smtClean="0"/>
          </a:p>
        </p:txBody>
      </p:sp>
      <p:sp>
        <p:nvSpPr>
          <p:cNvPr id="60419" name="Rectangle 3"/>
          <p:cNvSpPr>
            <a:spLocks noGrp="1" noChangeArrowheads="1"/>
          </p:cNvSpPr>
          <p:nvPr>
            <p:ph type="body" idx="1"/>
          </p:nvPr>
        </p:nvSpPr>
        <p:spPr>
          <a:xfrm>
            <a:off x="685800" y="1828800"/>
            <a:ext cx="8062913" cy="3657600"/>
          </a:xfrm>
        </p:spPr>
        <p:txBody>
          <a:bodyPr/>
          <a:lstStyle/>
          <a:p>
            <a:pPr marL="812800" indent="-812800">
              <a:lnSpc>
                <a:spcPct val="80000"/>
              </a:lnSpc>
            </a:pPr>
            <a:r>
              <a:rPr lang="zh-TW" altLang="en-US" smtClean="0">
                <a:latin typeface="標楷體" pitchFamily="65" charset="-120"/>
                <a:ea typeface="標楷體" pitchFamily="65" charset="-120"/>
              </a:rPr>
              <a:t>此能力群組基本上包含習過知識的複製。一般而言，他們包含標準化評量以及課室評量中最常測量的能力 。</a:t>
            </a:r>
          </a:p>
          <a:p>
            <a:pPr marL="812800" indent="-812800">
              <a:lnSpc>
                <a:spcPct val="80000"/>
              </a:lnSpc>
            </a:pPr>
            <a:endParaRPr lang="zh-TW" altLang="en-US" smtClean="0">
              <a:latin typeface="標楷體" pitchFamily="65" charset="-120"/>
              <a:ea typeface="標楷體" pitchFamily="65" charset="-120"/>
            </a:endParaRPr>
          </a:p>
          <a:p>
            <a:pPr marL="812800" indent="-812800">
              <a:lnSpc>
                <a:spcPct val="80000"/>
              </a:lnSpc>
            </a:pPr>
            <a:r>
              <a:rPr lang="zh-TW" altLang="en-US" smtClean="0">
                <a:latin typeface="標楷體" pitchFamily="65" charset="-120"/>
                <a:ea typeface="標楷體" pitchFamily="65" charset="-120"/>
              </a:rPr>
              <a:t>如事實、一般問題表徵的知識，等值的辨識，熟悉數學物件以及特性的再蒐集，例行程序的比現，標準算則及技術性技巧的應用，在標準的型態中操弄概念完備的符號，以及計算的進行。</a:t>
            </a:r>
          </a:p>
          <a:p>
            <a:pPr marL="812800" indent="-812800">
              <a:lnSpc>
                <a:spcPct val="80000"/>
              </a:lnSpc>
            </a:pPr>
            <a:endParaRPr lang="zh-TW" altLang="en-US"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zh-TW" altLang="en-US" smtClean="0"/>
          </a:p>
        </p:txBody>
      </p:sp>
      <p:sp>
        <p:nvSpPr>
          <p:cNvPr id="61443" name="Rectangle 3"/>
          <p:cNvSpPr>
            <a:spLocks noGrp="1" noChangeArrowheads="1"/>
          </p:cNvSpPr>
          <p:nvPr>
            <p:ph type="body" idx="1"/>
          </p:nvPr>
        </p:nvSpPr>
        <p:spPr/>
        <p:txBody>
          <a:bodyPr/>
          <a:lstStyle/>
          <a:p>
            <a:pPr>
              <a:lnSpc>
                <a:spcPct val="90000"/>
              </a:lnSpc>
            </a:pPr>
            <a:r>
              <a:rPr lang="zh-TW" altLang="en-US" smtClean="0"/>
              <a:t>解方程式</a:t>
            </a:r>
            <a:r>
              <a:rPr lang="en-US" altLang="zh-TW" smtClean="0"/>
              <a:t>7x-3=13x+15</a:t>
            </a:r>
          </a:p>
          <a:p>
            <a:pPr>
              <a:lnSpc>
                <a:spcPct val="90000"/>
              </a:lnSpc>
            </a:pPr>
            <a:endParaRPr lang="zh-TW" altLang="en-US" smtClean="0"/>
          </a:p>
          <a:p>
            <a:pPr>
              <a:lnSpc>
                <a:spcPct val="90000"/>
              </a:lnSpc>
            </a:pPr>
            <a:r>
              <a:rPr lang="en-US" altLang="zh-TW" smtClean="0"/>
              <a:t>7,12,8,14,15,9</a:t>
            </a:r>
            <a:r>
              <a:rPr lang="zh-TW" altLang="en-US" smtClean="0"/>
              <a:t>的平均數是多少？</a:t>
            </a:r>
          </a:p>
          <a:p>
            <a:pPr>
              <a:lnSpc>
                <a:spcPct val="90000"/>
              </a:lnSpc>
            </a:pPr>
            <a:endParaRPr lang="zh-TW" altLang="en-US" smtClean="0"/>
          </a:p>
          <a:p>
            <a:pPr>
              <a:lnSpc>
                <a:spcPct val="90000"/>
              </a:lnSpc>
            </a:pPr>
            <a:endParaRPr lang="zh-TW" altLang="en-US" smtClean="0"/>
          </a:p>
          <a:p>
            <a:pPr>
              <a:lnSpc>
                <a:spcPct val="90000"/>
              </a:lnSpc>
            </a:pPr>
            <a:r>
              <a:rPr lang="en-US" altLang="zh-TW" smtClean="0"/>
              <a:t>1000</a:t>
            </a:r>
            <a:r>
              <a:rPr lang="zh-TW" altLang="en-US" smtClean="0"/>
              <a:t>元存進銀行，年利率是</a:t>
            </a:r>
            <a:r>
              <a:rPr lang="en-US" altLang="zh-TW" smtClean="0"/>
              <a:t>4%</a:t>
            </a:r>
            <a:r>
              <a:rPr lang="zh-TW" altLang="en-US" smtClean="0"/>
              <a:t>，一年後全部領回多少錢？</a:t>
            </a:r>
            <a:endParaRPr lang="en-US" altLang="zh-TW"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zh-TW" altLang="en-US" smtClean="0"/>
          </a:p>
        </p:txBody>
      </p:sp>
      <p:sp>
        <p:nvSpPr>
          <p:cNvPr id="62467" name="Rectangle 3"/>
          <p:cNvSpPr>
            <a:spLocks noGrp="1" noChangeArrowheads="1"/>
          </p:cNvSpPr>
          <p:nvPr>
            <p:ph type="body" idx="1"/>
          </p:nvPr>
        </p:nvSpPr>
        <p:spPr>
          <a:xfrm>
            <a:off x="468313" y="692150"/>
            <a:ext cx="7696200" cy="3657600"/>
          </a:xfrm>
        </p:spPr>
        <p:txBody>
          <a:bodyPr/>
          <a:lstStyle/>
          <a:p>
            <a:r>
              <a:rPr lang="en-US" altLang="zh-TW" b="1" u="sng" dirty="0" smtClean="0"/>
              <a:t>M432: </a:t>
            </a:r>
            <a:r>
              <a:rPr lang="zh-TW" altLang="en-US" b="1" u="sng" dirty="0" smtClean="0"/>
              <a:t>反應時間</a:t>
            </a:r>
            <a:endParaRPr lang="zh-TW" altLang="en-US" dirty="0" smtClean="0"/>
          </a:p>
          <a:p>
            <a:r>
              <a:rPr lang="zh-TW" altLang="en-US" dirty="0" smtClean="0"/>
              <a:t>在一個短跑競賽的事件裡，「反應時間」是指鳴槍後到運動員開始起跑的時間，「最後時間」包含了反應時間和起跑後到終點的跑步時間。</a:t>
            </a:r>
          </a:p>
        </p:txBody>
      </p:sp>
      <p:pic>
        <p:nvPicPr>
          <p:cNvPr id="62468" name="Picture 4"/>
          <p:cNvPicPr>
            <a:picLocks noChangeAspect="1" noChangeArrowheads="1"/>
          </p:cNvPicPr>
          <p:nvPr/>
        </p:nvPicPr>
        <p:blipFill>
          <a:blip r:embed="rId3" cstate="print">
            <a:lum contrast="40000"/>
          </a:blip>
          <a:srcRect/>
          <a:stretch>
            <a:fillRect/>
          </a:stretch>
        </p:blipFill>
        <p:spPr bwMode="auto">
          <a:xfrm>
            <a:off x="5292725" y="4054475"/>
            <a:ext cx="3048000"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endParaRPr lang="zh-TW" altLang="en-US" smtClean="0"/>
          </a:p>
        </p:txBody>
      </p:sp>
      <p:graphicFrame>
        <p:nvGraphicFramePr>
          <p:cNvPr id="1026" name="Object 3"/>
          <p:cNvGraphicFramePr>
            <a:graphicFrameLocks noChangeAspect="1"/>
          </p:cNvGraphicFramePr>
          <p:nvPr>
            <p:ph idx="1"/>
          </p:nvPr>
        </p:nvGraphicFramePr>
        <p:xfrm>
          <a:off x="0" y="1052513"/>
          <a:ext cx="8748713" cy="5254625"/>
        </p:xfrm>
        <a:graphic>
          <a:graphicData uri="http://schemas.openxmlformats.org/presentationml/2006/ole">
            <p:oleObj spid="_x0000_s1026" name="文件" r:id="rId4" imgW="4887275" imgH="2808873" progId="Word.Documen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886450" y="2133600"/>
            <a:ext cx="3257550" cy="3333750"/>
          </a:xfrm>
          <a:prstGeom prst="rect">
            <a:avLst/>
          </a:prstGeom>
          <a:noFill/>
          <a:ln w="9525">
            <a:noFill/>
            <a:miter lim="800000"/>
            <a:headEnd/>
            <a:tailEnd/>
          </a:ln>
        </p:spPr>
      </p:pic>
      <p:sp>
        <p:nvSpPr>
          <p:cNvPr id="2" name="標題 1"/>
          <p:cNvSpPr>
            <a:spLocks noGrp="1"/>
          </p:cNvSpPr>
          <p:nvPr>
            <p:ph type="title"/>
          </p:nvPr>
        </p:nvSpPr>
        <p:spPr/>
        <p:txBody>
          <a:bodyPr rtlCol="0"/>
          <a:lstStyle/>
          <a:p>
            <a:pPr eaLnBrk="1" fontAlgn="auto" hangingPunct="1">
              <a:spcAft>
                <a:spcPts val="0"/>
              </a:spcAft>
              <a:defRPr/>
            </a:pPr>
            <a:r>
              <a:rPr lang="en-US" altLang="zh-TW" dirty="0" smtClean="0">
                <a:effectLst>
                  <a:outerShdw blurRad="38100" dist="38100" dir="2700000" algn="tl">
                    <a:srgbClr val="C0C0C0"/>
                  </a:outerShdw>
                </a:effectLst>
              </a:rPr>
              <a:t>PISA</a:t>
            </a:r>
            <a:r>
              <a:rPr lang="zh-TW" altLang="en-US" dirty="0" smtClean="0">
                <a:effectLst>
                  <a:outerShdw blurRad="38100" dist="38100" dir="2700000" algn="tl">
                    <a:srgbClr val="C0C0C0"/>
                  </a:outerShdw>
                </a:effectLst>
              </a:rPr>
              <a:t> 評量的內容</a:t>
            </a:r>
          </a:p>
        </p:txBody>
      </p:sp>
      <p:sp>
        <p:nvSpPr>
          <p:cNvPr id="3" name="內容版面配置區 2"/>
          <p:cNvSpPr>
            <a:spLocks noGrp="1"/>
          </p:cNvSpPr>
          <p:nvPr>
            <p:ph sz="quarter" idx="1"/>
          </p:nvPr>
        </p:nvSpPr>
        <p:spPr>
          <a:xfrm>
            <a:off x="323850" y="1268413"/>
            <a:ext cx="3455988" cy="4824412"/>
          </a:xfrm>
        </p:spPr>
        <p:txBody>
          <a:bodyPr/>
          <a:lstStyle/>
          <a:p>
            <a:pPr algn="just" eaLnBrk="1"/>
            <a:r>
              <a:rPr lang="en-US" altLang="zh-TW" sz="2800" smtClean="0">
                <a:latin typeface="微軟正黑體" pitchFamily="34" charset="-120"/>
              </a:rPr>
              <a:t>PISA</a:t>
            </a:r>
            <a:r>
              <a:rPr lang="zh-TW" altLang="en-US" sz="2800" smtClean="0">
                <a:latin typeface="微軟正黑體" pitchFamily="34" charset="-120"/>
              </a:rPr>
              <a:t>評量自</a:t>
            </a:r>
            <a:r>
              <a:rPr lang="en-US" altLang="zh-TW" sz="2800" smtClean="0">
                <a:latin typeface="微軟正黑體" pitchFamily="34" charset="-120"/>
              </a:rPr>
              <a:t>2000</a:t>
            </a:r>
            <a:r>
              <a:rPr lang="zh-TW" altLang="en-US" sz="2800" smtClean="0">
                <a:latin typeface="微軟正黑體" pitchFamily="34" charset="-120"/>
              </a:rPr>
              <a:t>年開始，每三年調查一次。</a:t>
            </a:r>
            <a:endParaRPr lang="en-US" altLang="zh-TW" sz="2800" smtClean="0">
              <a:latin typeface="微軟正黑體" pitchFamily="34" charset="-120"/>
            </a:endParaRPr>
          </a:p>
          <a:p>
            <a:pPr algn="just" eaLnBrk="1"/>
            <a:r>
              <a:rPr lang="en-US" altLang="zh-CN" sz="2800" smtClean="0">
                <a:latin typeface="微軟正黑體" pitchFamily="34" charset="-120"/>
              </a:rPr>
              <a:t>PISA</a:t>
            </a:r>
            <a:r>
              <a:rPr lang="zh-TW" altLang="en-US" sz="2800" smtClean="0">
                <a:latin typeface="微軟正黑體" pitchFamily="34" charset="-120"/>
              </a:rPr>
              <a:t>評量</a:t>
            </a:r>
            <a:r>
              <a:rPr lang="zh-CN" altLang="en-US" sz="2800" smtClean="0">
                <a:latin typeface="微軟正黑體" pitchFamily="34" charset="-120"/>
              </a:rPr>
              <a:t>包括：</a:t>
            </a:r>
            <a:r>
              <a:rPr lang="en-US" altLang="zh-CN" sz="2800" smtClean="0">
                <a:latin typeface="微軟正黑體" pitchFamily="34" charset="-120"/>
              </a:rPr>
              <a:t/>
            </a:r>
            <a:br>
              <a:rPr lang="en-US" altLang="zh-CN" sz="2800" smtClean="0">
                <a:latin typeface="微軟正黑體" pitchFamily="34" charset="-120"/>
              </a:rPr>
            </a:br>
            <a:r>
              <a:rPr lang="zh-TW" altLang="en-US" sz="2800" smtClean="0">
                <a:solidFill>
                  <a:srgbClr val="0000FF"/>
                </a:solidFill>
                <a:latin typeface="微軟正黑體" pitchFamily="34" charset="-120"/>
              </a:rPr>
              <a:t>閱讀素養</a:t>
            </a:r>
            <a:r>
              <a:rPr lang="zh-CN" altLang="en-US" sz="2800" smtClean="0">
                <a:latin typeface="微軟正黑體" pitchFamily="34" charset="-120"/>
              </a:rPr>
              <a:t>、</a:t>
            </a:r>
            <a:r>
              <a:rPr lang="zh-TW" altLang="en-US" sz="2800" smtClean="0">
                <a:solidFill>
                  <a:srgbClr val="0000FF"/>
                </a:solidFill>
                <a:latin typeface="微軟正黑體" pitchFamily="34" charset="-120"/>
              </a:rPr>
              <a:t>數學素養</a:t>
            </a:r>
            <a:r>
              <a:rPr lang="zh-CN" altLang="en-US" sz="2800" smtClean="0">
                <a:latin typeface="微軟正黑體" pitchFamily="34" charset="-120"/>
              </a:rPr>
              <a:t>和</a:t>
            </a:r>
            <a:r>
              <a:rPr lang="zh-TW" altLang="en-US" sz="2800" smtClean="0">
                <a:solidFill>
                  <a:srgbClr val="0000FF"/>
                </a:solidFill>
                <a:latin typeface="微軟正黑體" pitchFamily="34" charset="-120"/>
              </a:rPr>
              <a:t>科學素養</a:t>
            </a:r>
            <a:r>
              <a:rPr lang="zh-TW" altLang="en-US" sz="2800" smtClean="0">
                <a:latin typeface="微軟正黑體" pitchFamily="34" charset="-120"/>
              </a:rPr>
              <a:t>。</a:t>
            </a:r>
            <a:endParaRPr lang="en-US" altLang="zh-TW" sz="2800" smtClean="0">
              <a:latin typeface="微軟正黑體" pitchFamily="34" charset="-120"/>
            </a:endParaRPr>
          </a:p>
          <a:p>
            <a:pPr algn="just" eaLnBrk="1"/>
            <a:r>
              <a:rPr lang="zh-TW" altLang="en-US" sz="2800" smtClean="0">
                <a:latin typeface="微軟正黑體" pitchFamily="34" charset="-120"/>
              </a:rPr>
              <a:t>每次</a:t>
            </a:r>
            <a:r>
              <a:rPr lang="zh-TW" altLang="en-US" sz="2800" smtClean="0">
                <a:solidFill>
                  <a:srgbClr val="C00000"/>
                </a:solidFill>
                <a:latin typeface="微軟正黑體" pitchFamily="34" charset="-120"/>
              </a:rPr>
              <a:t>以一個領域為主</a:t>
            </a:r>
            <a:r>
              <a:rPr lang="zh-TW" altLang="en-US" sz="2800" smtClean="0">
                <a:latin typeface="微軟正黑體" pitchFamily="34" charset="-120"/>
              </a:rPr>
              <a:t>進行深度的調查，另二個領域為輔。</a:t>
            </a:r>
            <a:endParaRPr lang="en-US" altLang="zh-TW" sz="2800" smtClean="0">
              <a:latin typeface="微軟正黑體" pitchFamily="34" charset="-120"/>
            </a:endParaRPr>
          </a:p>
        </p:txBody>
      </p:sp>
      <p:sp>
        <p:nvSpPr>
          <p:cNvPr id="21508"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2AC67848-88A7-4C33-A61D-17EA835E78D4}" type="slidenum">
              <a:rPr lang="en-US" altLang="zh-TW" smtClean="0">
                <a:latin typeface="Arial" pitchFamily="34" charset="0"/>
              </a:rPr>
              <a:pPr/>
              <a:t>6</a:t>
            </a:fld>
            <a:endParaRPr lang="en-US" altLang="zh-TW" smtClean="0">
              <a:latin typeface="Arial" pitchFamily="34" charset="0"/>
            </a:endParaRPr>
          </a:p>
        </p:txBody>
      </p:sp>
      <p:sp>
        <p:nvSpPr>
          <p:cNvPr id="8" name="矩形 7"/>
          <p:cNvSpPr>
            <a:spLocks noChangeArrowheads="1"/>
          </p:cNvSpPr>
          <p:nvPr/>
        </p:nvSpPr>
        <p:spPr bwMode="auto">
          <a:xfrm>
            <a:off x="6948488" y="1700213"/>
            <a:ext cx="1414462" cy="369887"/>
          </a:xfrm>
          <a:prstGeom prst="rect">
            <a:avLst/>
          </a:prstGeom>
          <a:noFill/>
          <a:ln w="9525">
            <a:noFill/>
            <a:miter lim="800000"/>
            <a:headEnd/>
            <a:tailEnd/>
          </a:ln>
        </p:spPr>
        <p:txBody>
          <a:bodyPr wrap="none">
            <a:spAutoFit/>
          </a:bodyPr>
          <a:lstStyle/>
          <a:p>
            <a:r>
              <a:rPr lang="en-US" altLang="zh-TW" b="1">
                <a:latin typeface="微軟正黑體" pitchFamily="34" charset="-120"/>
                <a:ea typeface="微軟正黑體" pitchFamily="34" charset="-120"/>
              </a:rPr>
              <a:t>2000 - </a:t>
            </a:r>
            <a:r>
              <a:rPr lang="zh-TW" altLang="en-US" b="1">
                <a:latin typeface="微軟正黑體" pitchFamily="34" charset="-120"/>
                <a:ea typeface="微軟正黑體" pitchFamily="34" charset="-120"/>
              </a:rPr>
              <a:t>閱讀</a:t>
            </a:r>
            <a:endParaRPr lang="en-US" altLang="zh-TW" b="1">
              <a:latin typeface="微軟正黑體" pitchFamily="34" charset="-120"/>
              <a:ea typeface="微軟正黑體" pitchFamily="34" charset="-120"/>
            </a:endParaRPr>
          </a:p>
        </p:txBody>
      </p:sp>
      <p:sp>
        <p:nvSpPr>
          <p:cNvPr id="9" name="矩形 8"/>
          <p:cNvSpPr>
            <a:spLocks noChangeArrowheads="1"/>
          </p:cNvSpPr>
          <p:nvPr/>
        </p:nvSpPr>
        <p:spPr bwMode="auto">
          <a:xfrm>
            <a:off x="4211638" y="3068638"/>
            <a:ext cx="1584325" cy="646112"/>
          </a:xfrm>
          <a:prstGeom prst="rect">
            <a:avLst/>
          </a:prstGeom>
          <a:noFill/>
          <a:ln w="9525">
            <a:noFill/>
            <a:miter lim="800000"/>
            <a:headEnd/>
            <a:tailEnd/>
          </a:ln>
        </p:spPr>
        <p:txBody>
          <a:bodyPr>
            <a:spAutoFit/>
          </a:bodyPr>
          <a:lstStyle/>
          <a:p>
            <a:r>
              <a:rPr lang="en-US" altLang="zh-TW" b="1">
                <a:latin typeface="微軟正黑體" pitchFamily="34" charset="-120"/>
                <a:ea typeface="微軟正黑體" pitchFamily="34" charset="-120"/>
              </a:rPr>
              <a:t>2003 - </a:t>
            </a:r>
            <a:r>
              <a:rPr lang="zh-TW" altLang="en-US" b="1">
                <a:latin typeface="微軟正黑體" pitchFamily="34" charset="-120"/>
                <a:ea typeface="微軟正黑體" pitchFamily="34" charset="-120"/>
              </a:rPr>
              <a:t>數學</a:t>
            </a:r>
            <a:endParaRPr lang="en-US" altLang="zh-TW" b="1">
              <a:latin typeface="微軟正黑體" pitchFamily="34" charset="-120"/>
              <a:ea typeface="微軟正黑體" pitchFamily="34" charset="-120"/>
            </a:endParaRPr>
          </a:p>
          <a:p>
            <a:r>
              <a:rPr lang="zh-TW" altLang="en-US" b="1">
                <a:latin typeface="微軟正黑體" pitchFamily="34" charset="-120"/>
                <a:ea typeface="微軟正黑體" pitchFamily="34" charset="-120"/>
              </a:rPr>
              <a:t>（問題解決）</a:t>
            </a:r>
          </a:p>
        </p:txBody>
      </p:sp>
      <p:sp>
        <p:nvSpPr>
          <p:cNvPr id="10" name="矩形 9"/>
          <p:cNvSpPr>
            <a:spLocks noChangeArrowheads="1"/>
          </p:cNvSpPr>
          <p:nvPr/>
        </p:nvSpPr>
        <p:spPr bwMode="auto">
          <a:xfrm>
            <a:off x="7308850" y="5516563"/>
            <a:ext cx="1784350" cy="641350"/>
          </a:xfrm>
          <a:prstGeom prst="rect">
            <a:avLst/>
          </a:prstGeom>
          <a:noFill/>
          <a:ln w="9525">
            <a:noFill/>
            <a:miter lim="800000"/>
            <a:headEnd/>
            <a:tailEnd/>
          </a:ln>
        </p:spPr>
        <p:txBody>
          <a:bodyPr wrap="none">
            <a:spAutoFit/>
          </a:bodyPr>
          <a:lstStyle/>
          <a:p>
            <a:r>
              <a:rPr lang="en-US" altLang="zh-TW" b="1">
                <a:latin typeface="微軟正黑體" pitchFamily="34" charset="-120"/>
                <a:ea typeface="微軟正黑體" pitchFamily="34" charset="-120"/>
              </a:rPr>
              <a:t>2006 - </a:t>
            </a:r>
            <a:r>
              <a:rPr lang="zh-TW" altLang="en-US" b="1">
                <a:latin typeface="微軟正黑體" pitchFamily="34" charset="-120"/>
                <a:ea typeface="微軟正黑體" pitchFamily="34" charset="-120"/>
              </a:rPr>
              <a:t>科學</a:t>
            </a:r>
          </a:p>
          <a:p>
            <a:r>
              <a:rPr lang="zh-TW" altLang="en-US" b="1">
                <a:latin typeface="微軟正黑體" pitchFamily="34" charset="-120"/>
                <a:ea typeface="微軟正黑體" pitchFamily="34" charset="-120"/>
              </a:rPr>
              <a:t>臺灣第一次參加</a:t>
            </a:r>
          </a:p>
        </p:txBody>
      </p:sp>
      <p:sp>
        <p:nvSpPr>
          <p:cNvPr id="11" name="矩形 10"/>
          <p:cNvSpPr>
            <a:spLocks noChangeArrowheads="1"/>
          </p:cNvSpPr>
          <p:nvPr/>
        </p:nvSpPr>
        <p:spPr bwMode="auto">
          <a:xfrm>
            <a:off x="6881813" y="1125538"/>
            <a:ext cx="2262187" cy="646112"/>
          </a:xfrm>
          <a:prstGeom prst="rect">
            <a:avLst/>
          </a:prstGeom>
          <a:noFill/>
          <a:ln w="9525">
            <a:noFill/>
            <a:miter lim="800000"/>
            <a:headEnd/>
            <a:tailEnd/>
          </a:ln>
        </p:spPr>
        <p:txBody>
          <a:bodyPr wrap="none">
            <a:spAutoFit/>
          </a:bodyPr>
          <a:lstStyle/>
          <a:p>
            <a:r>
              <a:rPr lang="en-US" altLang="zh-TW" b="1">
                <a:solidFill>
                  <a:srgbClr val="0000FF"/>
                </a:solidFill>
                <a:latin typeface="微軟正黑體" pitchFamily="34" charset="-120"/>
                <a:ea typeface="微軟正黑體" pitchFamily="34" charset="-120"/>
              </a:rPr>
              <a:t>2009 - </a:t>
            </a:r>
            <a:r>
              <a:rPr lang="zh-TW" altLang="en-US" b="1">
                <a:solidFill>
                  <a:srgbClr val="0000FF"/>
                </a:solidFill>
                <a:latin typeface="微軟正黑體" pitchFamily="34" charset="-120"/>
                <a:ea typeface="微軟正黑體" pitchFamily="34" charset="-120"/>
              </a:rPr>
              <a:t>閱讀</a:t>
            </a:r>
            <a:endParaRPr lang="en-US" altLang="zh-TW" b="1">
              <a:solidFill>
                <a:srgbClr val="0000FF"/>
              </a:solidFill>
              <a:latin typeface="微軟正黑體" pitchFamily="34" charset="-120"/>
              <a:ea typeface="微軟正黑體" pitchFamily="34" charset="-120"/>
            </a:endParaRPr>
          </a:p>
          <a:p>
            <a:r>
              <a:rPr lang="zh-TW" altLang="en-US" b="1">
                <a:solidFill>
                  <a:srgbClr val="0000FF"/>
                </a:solidFill>
                <a:latin typeface="微軟正黑體" pitchFamily="34" charset="-120"/>
                <a:ea typeface="微軟正黑體" pitchFamily="34" charset="-120"/>
              </a:rPr>
              <a:t>新增</a:t>
            </a:r>
            <a:r>
              <a:rPr lang="zh-TW" altLang="en-US" b="1">
                <a:solidFill>
                  <a:srgbClr val="FF0000"/>
                </a:solidFill>
                <a:latin typeface="微軟正黑體" pitchFamily="34" charset="-120"/>
                <a:ea typeface="微軟正黑體" pitchFamily="34" charset="-120"/>
              </a:rPr>
              <a:t>電腦化閱讀評量</a:t>
            </a:r>
            <a:endParaRPr lang="en-US" altLang="zh-TW" b="1">
              <a:solidFill>
                <a:srgbClr val="FF0000"/>
              </a:solidFill>
              <a:latin typeface="微軟正黑體" pitchFamily="34" charset="-120"/>
              <a:ea typeface="微軟正黑體" pitchFamily="34" charset="-120"/>
            </a:endParaRPr>
          </a:p>
        </p:txBody>
      </p:sp>
      <p:sp>
        <p:nvSpPr>
          <p:cNvPr id="12" name="矩形 11"/>
          <p:cNvSpPr>
            <a:spLocks noChangeArrowheads="1"/>
          </p:cNvSpPr>
          <p:nvPr/>
        </p:nvSpPr>
        <p:spPr bwMode="auto">
          <a:xfrm>
            <a:off x="3563938" y="2133600"/>
            <a:ext cx="3024187" cy="922338"/>
          </a:xfrm>
          <a:prstGeom prst="rect">
            <a:avLst/>
          </a:prstGeom>
          <a:noFill/>
          <a:ln w="9525">
            <a:noFill/>
            <a:miter lim="800000"/>
            <a:headEnd/>
            <a:tailEnd/>
          </a:ln>
        </p:spPr>
        <p:txBody>
          <a:bodyPr>
            <a:spAutoFit/>
          </a:bodyPr>
          <a:lstStyle/>
          <a:p>
            <a:r>
              <a:rPr lang="en-US" altLang="zh-TW" b="1">
                <a:solidFill>
                  <a:srgbClr val="0000FF"/>
                </a:solidFill>
                <a:latin typeface="微軟正黑體" pitchFamily="34" charset="-120"/>
                <a:ea typeface="微軟正黑體" pitchFamily="34" charset="-120"/>
              </a:rPr>
              <a:t>2012 - </a:t>
            </a:r>
            <a:r>
              <a:rPr lang="zh-TW" altLang="en-US" b="1">
                <a:solidFill>
                  <a:srgbClr val="0000FF"/>
                </a:solidFill>
                <a:latin typeface="微軟正黑體" pitchFamily="34" charset="-120"/>
                <a:ea typeface="微軟正黑體" pitchFamily="34" charset="-120"/>
              </a:rPr>
              <a:t>數學（問題解決）</a:t>
            </a:r>
            <a:endParaRPr lang="en-US" altLang="zh-TW" b="1">
              <a:solidFill>
                <a:srgbClr val="0000FF"/>
              </a:solidFill>
              <a:latin typeface="微軟正黑體" pitchFamily="34" charset="-120"/>
              <a:ea typeface="微軟正黑體" pitchFamily="34" charset="-120"/>
            </a:endParaRPr>
          </a:p>
          <a:p>
            <a:r>
              <a:rPr lang="zh-TW" altLang="en-US" b="1">
                <a:solidFill>
                  <a:srgbClr val="0000FF"/>
                </a:solidFill>
                <a:latin typeface="微軟正黑體" pitchFamily="34" charset="-120"/>
                <a:ea typeface="微軟正黑體" pitchFamily="34" charset="-120"/>
              </a:rPr>
              <a:t>電腦化閱讀</a:t>
            </a:r>
            <a:endParaRPr lang="en-US" altLang="zh-TW" b="1">
              <a:solidFill>
                <a:srgbClr val="0000FF"/>
              </a:solidFill>
              <a:latin typeface="微軟正黑體" pitchFamily="34" charset="-120"/>
              <a:ea typeface="微軟正黑體" pitchFamily="34" charset="-120"/>
            </a:endParaRPr>
          </a:p>
          <a:p>
            <a:r>
              <a:rPr lang="zh-TW" altLang="en-US" b="1">
                <a:solidFill>
                  <a:srgbClr val="0000FF"/>
                </a:solidFill>
                <a:latin typeface="微軟正黑體" pitchFamily="34" charset="-120"/>
                <a:ea typeface="微軟正黑體" pitchFamily="34" charset="-120"/>
              </a:rPr>
              <a:t>新增</a:t>
            </a:r>
            <a:r>
              <a:rPr lang="zh-TW" altLang="en-US" b="1">
                <a:solidFill>
                  <a:srgbClr val="FF0000"/>
                </a:solidFill>
                <a:latin typeface="微軟正黑體" pitchFamily="34" charset="-120"/>
                <a:ea typeface="微軟正黑體" pitchFamily="34" charset="-120"/>
              </a:rPr>
              <a:t>電腦化數學、問題解決</a:t>
            </a:r>
          </a:p>
        </p:txBody>
      </p:sp>
      <p:sp>
        <p:nvSpPr>
          <p:cNvPr id="13" name="矩形 12"/>
          <p:cNvSpPr>
            <a:spLocks noChangeArrowheads="1"/>
          </p:cNvSpPr>
          <p:nvPr/>
        </p:nvSpPr>
        <p:spPr bwMode="auto">
          <a:xfrm>
            <a:off x="5580063" y="5516563"/>
            <a:ext cx="1841500" cy="641350"/>
          </a:xfrm>
          <a:prstGeom prst="rect">
            <a:avLst/>
          </a:prstGeom>
          <a:noFill/>
          <a:ln w="9525">
            <a:noFill/>
            <a:miter lim="800000"/>
            <a:headEnd/>
            <a:tailEnd/>
          </a:ln>
        </p:spPr>
        <p:txBody>
          <a:bodyPr wrap="none">
            <a:spAutoFit/>
          </a:bodyPr>
          <a:lstStyle/>
          <a:p>
            <a:r>
              <a:rPr lang="en-US" altLang="zh-TW" b="1">
                <a:solidFill>
                  <a:srgbClr val="FF0000"/>
                </a:solidFill>
                <a:latin typeface="微軟正黑體" pitchFamily="34" charset="-120"/>
                <a:ea typeface="微軟正黑體" pitchFamily="34" charset="-120"/>
              </a:rPr>
              <a:t>2015 – </a:t>
            </a:r>
            <a:r>
              <a:rPr lang="zh-TW" altLang="en-US" b="1">
                <a:solidFill>
                  <a:srgbClr val="FF0000"/>
                </a:solidFill>
                <a:latin typeface="微軟正黑體" pitchFamily="34" charset="-120"/>
                <a:ea typeface="微軟正黑體" pitchFamily="34" charset="-120"/>
              </a:rPr>
              <a:t>科學</a:t>
            </a:r>
            <a:endParaRPr lang="en-US" altLang="zh-TW" b="1">
              <a:solidFill>
                <a:srgbClr val="FF0000"/>
              </a:solidFill>
              <a:latin typeface="微軟正黑體" pitchFamily="34" charset="-120"/>
              <a:ea typeface="微軟正黑體" pitchFamily="34" charset="-120"/>
            </a:endParaRPr>
          </a:p>
          <a:p>
            <a:r>
              <a:rPr lang="zh-TW" altLang="en-US" b="1">
                <a:solidFill>
                  <a:srgbClr val="FF0000"/>
                </a:solidFill>
                <a:latin typeface="微軟正黑體" pitchFamily="34" charset="-120"/>
                <a:ea typeface="微軟正黑體" pitchFamily="34" charset="-120"/>
              </a:rPr>
              <a:t>預計 全面電腦化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10" presetClass="exit" presetSubtype="0" fill="hold" grpId="0" nodeType="withEffect">
                                  <p:stCondLst>
                                    <p:cond delay="0"/>
                                  </p:stCondLst>
                                  <p:childTnLst>
                                    <p:animEffect transition="out" filter="fade">
                                      <p:cBhvr>
                                        <p:cTn id="26" dur="2000"/>
                                        <p:tgtEl>
                                          <p:spTgt spid="3">
                                            <p:txEl>
                                              <p:pRg st="0" end="0"/>
                                            </p:txEl>
                                          </p:spTgt>
                                        </p:tgtEl>
                                      </p:cBhvr>
                                    </p:animEffect>
                                    <p:set>
                                      <p:cBhvr>
                                        <p:cTn id="27" dur="1" fill="hold">
                                          <p:stCondLst>
                                            <p:cond delay="1999"/>
                                          </p:stCondLst>
                                        </p:cTn>
                                        <p:tgtEl>
                                          <p:spTgt spid="3">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3">
                                            <p:txEl>
                                              <p:pRg st="1" end="1"/>
                                            </p:txEl>
                                          </p:spTgt>
                                        </p:tgtEl>
                                      </p:cBhvr>
                                    </p:animEffect>
                                    <p:set>
                                      <p:cBhvr>
                                        <p:cTn id="30" dur="1" fill="hold">
                                          <p:stCondLst>
                                            <p:cond delay="1999"/>
                                          </p:stCondLst>
                                        </p:cTn>
                                        <p:tgtEl>
                                          <p:spTgt spid="3">
                                            <p:txEl>
                                              <p:pRg st="1" end="1"/>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3">
                                            <p:txEl>
                                              <p:pRg st="2" end="2"/>
                                            </p:txEl>
                                          </p:spTgt>
                                        </p:tgtEl>
                                      </p:cBhvr>
                                    </p:animEffect>
                                    <p:set>
                                      <p:cBhvr>
                                        <p:cTn id="33"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000" fill="hold"/>
                                        <p:tgtEl>
                                          <p:spTgt spid="11"/>
                                        </p:tgtEl>
                                        <p:attrNameLst>
                                          <p:attrName>ppt_x</p:attrName>
                                        </p:attrNameLst>
                                      </p:cBhvr>
                                      <p:tavLst>
                                        <p:tav tm="0">
                                          <p:val>
                                            <p:strVal val="#ppt_x"/>
                                          </p:val>
                                        </p:tav>
                                        <p:tav tm="100000">
                                          <p:val>
                                            <p:strVal val="#ppt_x"/>
                                          </p:val>
                                        </p:tav>
                                      </p:tavLst>
                                    </p:anim>
                                    <p:anim calcmode="lin" valueType="num">
                                      <p:cBhvr additive="base">
                                        <p:cTn id="39"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ppt_x"/>
                                          </p:val>
                                        </p:tav>
                                        <p:tav tm="100000">
                                          <p:val>
                                            <p:strVal val="#ppt_x"/>
                                          </p:val>
                                        </p:tav>
                                      </p:tavLst>
                                    </p:anim>
                                    <p:anim calcmode="lin" valueType="num">
                                      <p:cBhvr additive="base">
                                        <p:cTn id="45"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1000" fill="hold"/>
                                        <p:tgtEl>
                                          <p:spTgt spid="13"/>
                                        </p:tgtEl>
                                        <p:attrNameLst>
                                          <p:attrName>ppt_x</p:attrName>
                                        </p:attrNameLst>
                                      </p:cBhvr>
                                      <p:tavLst>
                                        <p:tav tm="0">
                                          <p:val>
                                            <p:strVal val="#ppt_x"/>
                                          </p:val>
                                        </p:tav>
                                        <p:tav tm="100000">
                                          <p:val>
                                            <p:strVal val="#ppt_x"/>
                                          </p:val>
                                        </p:tav>
                                      </p:tavLst>
                                    </p:anim>
                                    <p:anim calcmode="lin" valueType="num">
                                      <p:cBhvr additive="base">
                                        <p:cTn id="5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endParaRPr lang="zh-TW" altLang="en-US" smtClean="0"/>
          </a:p>
        </p:txBody>
      </p:sp>
      <p:graphicFrame>
        <p:nvGraphicFramePr>
          <p:cNvPr id="2050" name="Object 3"/>
          <p:cNvGraphicFramePr>
            <a:graphicFrameLocks noChangeAspect="1"/>
          </p:cNvGraphicFramePr>
          <p:nvPr>
            <p:ph idx="1"/>
          </p:nvPr>
        </p:nvGraphicFramePr>
        <p:xfrm>
          <a:off x="468313" y="1362075"/>
          <a:ext cx="8207375" cy="4264025"/>
        </p:xfrm>
        <a:graphic>
          <a:graphicData uri="http://schemas.openxmlformats.org/presentationml/2006/ole">
            <p:oleObj spid="_x0000_s2050" name="文件" r:id="rId4" imgW="4849926" imgH="2520053" progId="Word.Document.8">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1188" y="1484313"/>
            <a:ext cx="6870700" cy="755650"/>
          </a:xfrm>
        </p:spPr>
        <p:txBody>
          <a:bodyPr/>
          <a:lstStyle/>
          <a:p>
            <a:r>
              <a:rPr lang="en-US" altLang="zh-TW" sz="3200" smtClean="0">
                <a:solidFill>
                  <a:srgbClr val="0000CC"/>
                </a:solidFill>
                <a:latin typeface="華康娃娃體" pitchFamily="49" charset="-120"/>
                <a:ea typeface="華康娃娃體" pitchFamily="49" charset="-120"/>
              </a:rPr>
              <a:t>(2)</a:t>
            </a:r>
            <a:r>
              <a:rPr lang="zh-TW" altLang="en-US" sz="3200" smtClean="0">
                <a:solidFill>
                  <a:srgbClr val="0000CC"/>
                </a:solidFill>
                <a:latin typeface="華康娃娃體" pitchFamily="49" charset="-120"/>
                <a:ea typeface="華康娃娃體" pitchFamily="49" charset="-120"/>
              </a:rPr>
              <a:t>連結群組</a:t>
            </a:r>
            <a:r>
              <a:rPr lang="en-US" altLang="zh-TW" sz="3200" smtClean="0">
                <a:solidFill>
                  <a:srgbClr val="0000CC"/>
                </a:solidFill>
                <a:latin typeface="華康娃娃體" pitchFamily="49" charset="-120"/>
                <a:ea typeface="華康娃娃體" pitchFamily="49" charset="-120"/>
              </a:rPr>
              <a:t>connection cluster</a:t>
            </a:r>
            <a:r>
              <a:rPr lang="en-US" altLang="zh-TW" smtClean="0"/>
              <a:t> </a:t>
            </a:r>
          </a:p>
        </p:txBody>
      </p:sp>
      <p:sp>
        <p:nvSpPr>
          <p:cNvPr id="64515" name="Rectangle 3"/>
          <p:cNvSpPr>
            <a:spLocks noGrp="1" noChangeArrowheads="1"/>
          </p:cNvSpPr>
          <p:nvPr>
            <p:ph type="body" idx="1"/>
          </p:nvPr>
        </p:nvSpPr>
        <p:spPr>
          <a:xfrm>
            <a:off x="684213" y="2565400"/>
            <a:ext cx="7696200" cy="2073275"/>
          </a:xfrm>
        </p:spPr>
        <p:txBody>
          <a:bodyPr/>
          <a:lstStyle/>
          <a:p>
            <a:pPr>
              <a:lnSpc>
                <a:spcPct val="80000"/>
              </a:lnSpc>
            </a:pPr>
            <a:endParaRPr lang="zh-TW" altLang="en-US" smtClean="0">
              <a:latin typeface="華康娃娃體" pitchFamily="49" charset="-120"/>
              <a:ea typeface="華康娃娃體" pitchFamily="49" charset="-120"/>
            </a:endParaRPr>
          </a:p>
          <a:p>
            <a:pPr>
              <a:lnSpc>
                <a:spcPct val="80000"/>
              </a:lnSpc>
            </a:pPr>
            <a:r>
              <a:rPr lang="zh-TW" altLang="en-US" smtClean="0">
                <a:latin typeface="標楷體" pitchFamily="65" charset="-120"/>
                <a:ea typeface="標楷體" pitchFamily="65" charset="-120"/>
              </a:rPr>
              <a:t>連結群組的能力是建立在複製能力群組之上，在此問題解決不是例行的，但仍然包含了熟悉和半熟悉的情境</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zh-TW" altLang="en-US" smtClean="0"/>
          </a:p>
        </p:txBody>
      </p:sp>
      <p:sp>
        <p:nvSpPr>
          <p:cNvPr id="66563" name="Rectangle 3"/>
          <p:cNvSpPr>
            <a:spLocks noGrp="1" noChangeArrowheads="1"/>
          </p:cNvSpPr>
          <p:nvPr>
            <p:ph type="body" idx="1"/>
          </p:nvPr>
        </p:nvSpPr>
        <p:spPr>
          <a:xfrm>
            <a:off x="468313" y="404813"/>
            <a:ext cx="7696200" cy="1439862"/>
          </a:xfrm>
        </p:spPr>
        <p:txBody>
          <a:bodyPr/>
          <a:lstStyle/>
          <a:p>
            <a:pPr>
              <a:lnSpc>
                <a:spcPct val="90000"/>
              </a:lnSpc>
            </a:pPr>
            <a:r>
              <a:rPr lang="zh-TW" altLang="en-US" sz="2800" u="sng" smtClean="0"/>
              <a:t>問題示例：</a:t>
            </a:r>
          </a:p>
          <a:p>
            <a:pPr>
              <a:lnSpc>
                <a:spcPct val="90000"/>
              </a:lnSpc>
            </a:pPr>
            <a:r>
              <a:rPr lang="zh-TW" altLang="en-US" sz="2800" smtClean="0"/>
              <a:t>以下是某個國家日報上的兩則廣告，幣制是以</a:t>
            </a:r>
            <a:r>
              <a:rPr lang="en-US" altLang="zh-TW" sz="2800" smtClean="0"/>
              <a:t>zeds</a:t>
            </a:r>
            <a:r>
              <a:rPr lang="zh-TW" altLang="en-US" sz="2800" smtClean="0"/>
              <a:t>為單位</a:t>
            </a:r>
          </a:p>
        </p:txBody>
      </p:sp>
      <p:sp>
        <p:nvSpPr>
          <p:cNvPr id="66564" name="Text Box 4"/>
          <p:cNvSpPr txBox="1">
            <a:spLocks noChangeArrowheads="1"/>
          </p:cNvSpPr>
          <p:nvPr/>
        </p:nvSpPr>
        <p:spPr bwMode="auto">
          <a:xfrm>
            <a:off x="1231900" y="2044700"/>
            <a:ext cx="2159000" cy="2943225"/>
          </a:xfrm>
          <a:prstGeom prst="rect">
            <a:avLst/>
          </a:prstGeom>
          <a:noFill/>
          <a:ln w="9525">
            <a:solidFill>
              <a:schemeClr val="tx1"/>
            </a:solidFill>
            <a:miter lim="800000"/>
            <a:headEnd/>
            <a:tailEnd/>
          </a:ln>
        </p:spPr>
        <p:txBody>
          <a:bodyPr>
            <a:spAutoFit/>
          </a:bodyPr>
          <a:lstStyle/>
          <a:p>
            <a:pPr algn="ctr">
              <a:spcBef>
                <a:spcPct val="50000"/>
              </a:spcBef>
            </a:pPr>
            <a:r>
              <a:rPr lang="en-US" altLang="zh-TW" sz="2400" b="1"/>
              <a:t>A</a:t>
            </a:r>
            <a:r>
              <a:rPr lang="zh-TW" altLang="en-US" sz="2400" b="1"/>
              <a:t>大樓</a:t>
            </a:r>
          </a:p>
          <a:p>
            <a:pPr>
              <a:spcBef>
                <a:spcPct val="50000"/>
              </a:spcBef>
            </a:pPr>
            <a:r>
              <a:rPr lang="zh-TW" altLang="en-US"/>
              <a:t>辦公室出租</a:t>
            </a:r>
          </a:p>
          <a:p>
            <a:pPr>
              <a:spcBef>
                <a:spcPct val="50000"/>
              </a:spcBef>
            </a:pPr>
            <a:r>
              <a:rPr lang="en-US" altLang="zh-TW"/>
              <a:t>58-95</a:t>
            </a:r>
            <a:r>
              <a:rPr lang="zh-TW" altLang="en-US"/>
              <a:t>平方公尺</a:t>
            </a:r>
          </a:p>
          <a:p>
            <a:pPr>
              <a:spcBef>
                <a:spcPct val="50000"/>
              </a:spcBef>
            </a:pPr>
            <a:r>
              <a:rPr lang="zh-TW" altLang="en-US"/>
              <a:t>每個月</a:t>
            </a:r>
            <a:r>
              <a:rPr lang="en-US" altLang="zh-TW"/>
              <a:t>475zeds</a:t>
            </a:r>
          </a:p>
          <a:p>
            <a:pPr>
              <a:spcBef>
                <a:spcPct val="50000"/>
              </a:spcBef>
            </a:pPr>
            <a:r>
              <a:rPr lang="en-US" altLang="zh-TW"/>
              <a:t>100-120</a:t>
            </a:r>
            <a:r>
              <a:rPr lang="zh-TW" altLang="en-US"/>
              <a:t>平方公尺</a:t>
            </a:r>
          </a:p>
          <a:p>
            <a:pPr>
              <a:spcBef>
                <a:spcPct val="50000"/>
              </a:spcBef>
            </a:pPr>
            <a:r>
              <a:rPr lang="zh-TW" altLang="en-US"/>
              <a:t>每個月</a:t>
            </a:r>
            <a:r>
              <a:rPr lang="en-US" altLang="zh-TW"/>
              <a:t>800zeds</a:t>
            </a:r>
          </a:p>
          <a:p>
            <a:pPr>
              <a:spcBef>
                <a:spcPct val="50000"/>
              </a:spcBef>
            </a:pPr>
            <a:endParaRPr lang="zh-TW" altLang="en-US"/>
          </a:p>
        </p:txBody>
      </p:sp>
      <p:sp>
        <p:nvSpPr>
          <p:cNvPr id="66565" name="Text Box 5"/>
          <p:cNvSpPr txBox="1">
            <a:spLocks noChangeArrowheads="1"/>
          </p:cNvSpPr>
          <p:nvPr/>
        </p:nvSpPr>
        <p:spPr bwMode="auto">
          <a:xfrm>
            <a:off x="4645025" y="2138363"/>
            <a:ext cx="2159000" cy="2392362"/>
          </a:xfrm>
          <a:prstGeom prst="rect">
            <a:avLst/>
          </a:prstGeom>
          <a:noFill/>
          <a:ln w="9525">
            <a:solidFill>
              <a:schemeClr val="tx1"/>
            </a:solidFill>
            <a:miter lim="800000"/>
            <a:headEnd/>
            <a:tailEnd/>
          </a:ln>
        </p:spPr>
        <p:txBody>
          <a:bodyPr>
            <a:spAutoFit/>
          </a:bodyPr>
          <a:lstStyle/>
          <a:p>
            <a:pPr algn="ctr">
              <a:spcBef>
                <a:spcPct val="50000"/>
              </a:spcBef>
            </a:pPr>
            <a:r>
              <a:rPr lang="en-US" altLang="zh-TW" sz="2400" b="1"/>
              <a:t>B</a:t>
            </a:r>
            <a:r>
              <a:rPr lang="zh-TW" altLang="en-US" sz="2400" b="1"/>
              <a:t>大樓</a:t>
            </a:r>
          </a:p>
          <a:p>
            <a:pPr>
              <a:spcBef>
                <a:spcPct val="50000"/>
              </a:spcBef>
            </a:pPr>
            <a:r>
              <a:rPr lang="zh-TW" altLang="en-US"/>
              <a:t>辦公室出租</a:t>
            </a:r>
          </a:p>
          <a:p>
            <a:pPr>
              <a:spcBef>
                <a:spcPct val="50000"/>
              </a:spcBef>
            </a:pPr>
            <a:r>
              <a:rPr lang="en-US" altLang="zh-TW"/>
              <a:t>35-260</a:t>
            </a:r>
            <a:r>
              <a:rPr lang="zh-TW" altLang="en-US"/>
              <a:t>平方公尺</a:t>
            </a:r>
          </a:p>
          <a:p>
            <a:pPr>
              <a:spcBef>
                <a:spcPct val="50000"/>
              </a:spcBef>
            </a:pPr>
            <a:r>
              <a:rPr lang="zh-TW" altLang="en-US"/>
              <a:t>每年每平方公尺</a:t>
            </a:r>
            <a:r>
              <a:rPr lang="en-US" altLang="zh-TW"/>
              <a:t>90zeds</a:t>
            </a:r>
          </a:p>
          <a:p>
            <a:pPr>
              <a:spcBef>
                <a:spcPct val="50000"/>
              </a:spcBef>
            </a:pPr>
            <a:endParaRPr lang="zh-TW" altLang="en-US"/>
          </a:p>
        </p:txBody>
      </p:sp>
      <p:sp>
        <p:nvSpPr>
          <p:cNvPr id="66566" name="Rectangle 6"/>
          <p:cNvSpPr>
            <a:spLocks noChangeArrowheads="1"/>
          </p:cNvSpPr>
          <p:nvPr/>
        </p:nvSpPr>
        <p:spPr bwMode="auto">
          <a:xfrm>
            <a:off x="714375" y="5187950"/>
            <a:ext cx="7696200" cy="1168400"/>
          </a:xfrm>
          <a:prstGeom prst="rect">
            <a:avLst/>
          </a:prstGeom>
          <a:noFill/>
          <a:ln w="9525">
            <a:noFill/>
            <a:miter lim="800000"/>
            <a:headEnd/>
            <a:tailEnd/>
          </a:ln>
        </p:spPr>
        <p:txBody>
          <a:bodyPr/>
          <a:lstStyle/>
          <a:p>
            <a:pPr marL="342900" indent="-342900" eaLnBrk="0" hangingPunct="0">
              <a:spcBef>
                <a:spcPct val="20000"/>
              </a:spcBef>
              <a:buFontTx/>
              <a:buChar char="•"/>
            </a:pPr>
            <a:r>
              <a:rPr lang="zh-TW" altLang="en-US" sz="2400"/>
              <a:t>如果有一家公司有興趣要在這個國家租一個</a:t>
            </a:r>
            <a:r>
              <a:rPr lang="en-US" altLang="zh-TW" sz="2400"/>
              <a:t>110</a:t>
            </a:r>
            <a:r>
              <a:rPr lang="zh-TW" altLang="en-US" sz="2400"/>
              <a:t>平方公尺的辦公室，要租</a:t>
            </a:r>
            <a:r>
              <a:rPr lang="en-US" altLang="zh-TW" sz="2400"/>
              <a:t>A</a:t>
            </a:r>
            <a:r>
              <a:rPr lang="zh-TW" altLang="en-US" sz="2400"/>
              <a:t>或</a:t>
            </a:r>
            <a:r>
              <a:rPr lang="en-US" altLang="zh-TW" sz="2400"/>
              <a:t>B</a:t>
            </a:r>
            <a:r>
              <a:rPr lang="zh-TW" altLang="en-US" sz="2400"/>
              <a:t>哪一棟大樓的租金較便宜？請呈現你的想法。</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27088" y="1268413"/>
            <a:ext cx="6870700" cy="755650"/>
          </a:xfrm>
        </p:spPr>
        <p:txBody>
          <a:bodyPr/>
          <a:lstStyle/>
          <a:p>
            <a:r>
              <a:rPr lang="en-US" altLang="zh-TW" sz="3200" smtClean="0">
                <a:solidFill>
                  <a:srgbClr val="0000CC"/>
                </a:solidFill>
                <a:latin typeface="華康娃娃體" pitchFamily="49" charset="-120"/>
                <a:ea typeface="華康娃娃體" pitchFamily="49" charset="-120"/>
              </a:rPr>
              <a:t>(3)</a:t>
            </a:r>
            <a:r>
              <a:rPr lang="zh-TW" altLang="en-US" sz="3200" smtClean="0">
                <a:solidFill>
                  <a:srgbClr val="0000CC"/>
                </a:solidFill>
                <a:latin typeface="華康娃娃體" pitchFamily="49" charset="-120"/>
                <a:ea typeface="華康娃娃體" pitchFamily="49" charset="-120"/>
              </a:rPr>
              <a:t>反思群組</a:t>
            </a:r>
            <a:r>
              <a:rPr lang="en-US" altLang="zh-TW" sz="3200" smtClean="0">
                <a:solidFill>
                  <a:srgbClr val="0000CC"/>
                </a:solidFill>
                <a:latin typeface="華康娃娃體" pitchFamily="49" charset="-120"/>
                <a:ea typeface="華康娃娃體" pitchFamily="49" charset="-120"/>
              </a:rPr>
              <a:t>reflection cluster</a:t>
            </a:r>
            <a:r>
              <a:rPr lang="en-US" altLang="zh-TW" smtClean="0"/>
              <a:t> </a:t>
            </a:r>
          </a:p>
        </p:txBody>
      </p:sp>
      <p:sp>
        <p:nvSpPr>
          <p:cNvPr id="68611" name="Rectangle 3"/>
          <p:cNvSpPr>
            <a:spLocks noGrp="1" noChangeArrowheads="1"/>
          </p:cNvSpPr>
          <p:nvPr>
            <p:ph type="body" idx="1"/>
          </p:nvPr>
        </p:nvSpPr>
        <p:spPr>
          <a:xfrm>
            <a:off x="684213" y="2349500"/>
            <a:ext cx="7696200" cy="3657600"/>
          </a:xfrm>
        </p:spPr>
        <p:txBody>
          <a:bodyPr/>
          <a:lstStyle/>
          <a:p>
            <a:pPr>
              <a:lnSpc>
                <a:spcPct val="80000"/>
              </a:lnSpc>
            </a:pPr>
            <a:r>
              <a:rPr lang="zh-TW" altLang="en-US" smtClean="0">
                <a:latin typeface="標楷體" pitchFamily="65" charset="-120"/>
                <a:ea typeface="標楷體" pitchFamily="65" charset="-120"/>
              </a:rPr>
              <a:t>此能力群組包含包含學生對於問題解決必要的歷程以及運用的反思性</a:t>
            </a:r>
            <a:r>
              <a:rPr lang="en-US" altLang="zh-TW" smtClean="0">
                <a:latin typeface="標楷體" pitchFamily="65" charset="-120"/>
                <a:ea typeface="標楷體" pitchFamily="65" charset="-120"/>
              </a:rPr>
              <a:t>( reflectiveness)</a:t>
            </a:r>
            <a:r>
              <a:rPr lang="zh-TW" altLang="en-US" smtClean="0">
                <a:latin typeface="標楷體" pitchFamily="65" charset="-120"/>
                <a:ea typeface="標楷體" pitchFamily="65" charset="-120"/>
              </a:rPr>
              <a:t>，這些反思性能力和學生計畫解題策略以及在問題情境中實施這些策略有關，相對於連結群組，反思群組的情境包含較多元素或者可能是更為「原始」</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或者非熟悉</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endParaRPr lang="zh-TW" altLang="en-US" smtClean="0"/>
          </a:p>
        </p:txBody>
      </p:sp>
      <p:graphicFrame>
        <p:nvGraphicFramePr>
          <p:cNvPr id="4098" name="Object 3"/>
          <p:cNvGraphicFramePr>
            <a:graphicFrameLocks noChangeAspect="1"/>
          </p:cNvGraphicFramePr>
          <p:nvPr>
            <p:ph idx="1"/>
          </p:nvPr>
        </p:nvGraphicFramePr>
        <p:xfrm>
          <a:off x="250825" y="68263"/>
          <a:ext cx="7634288" cy="6789737"/>
        </p:xfrm>
        <a:graphic>
          <a:graphicData uri="http://schemas.openxmlformats.org/presentationml/2006/ole">
            <p:oleObj spid="_x0000_s3074" name="文件" r:id="rId4" imgW="6221933" imgH="5372884" progId="Word.Document.8">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en-US" altLang="zh-TW" dirty="0" smtClean="0"/>
              <a:t>PISA</a:t>
            </a:r>
            <a:r>
              <a:rPr lang="zh-TW" altLang="en-US" dirty="0" smtClean="0"/>
              <a:t>應試指南</a:t>
            </a:r>
            <a:endParaRPr lang="zh-TW" altLang="en-US" dirty="0"/>
          </a:p>
        </p:txBody>
      </p:sp>
      <p:sp>
        <p:nvSpPr>
          <p:cNvPr id="6" name="副標題 5"/>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72AC1A05-62CB-4BD3-AB62-38D5EC21E688}" type="slidenum">
              <a:rPr lang="en-US" altLang="zh-TW" smtClean="0"/>
              <a:pPr>
                <a:defRPr/>
              </a:pPr>
              <a:t>65</a:t>
            </a:fld>
            <a:endParaRPr lang="en-US" altLang="zh-TW"/>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感謝</a:t>
            </a:r>
            <a:endParaRPr lang="zh-TW" altLang="en-US" dirty="0"/>
          </a:p>
        </p:txBody>
      </p:sp>
      <p:sp>
        <p:nvSpPr>
          <p:cNvPr id="3" name="內容版面配置區 2"/>
          <p:cNvSpPr>
            <a:spLocks noGrp="1"/>
          </p:cNvSpPr>
          <p:nvPr>
            <p:ph sz="quarter" idx="1"/>
          </p:nvPr>
        </p:nvSpPr>
        <p:spPr>
          <a:xfrm>
            <a:off x="457200" y="1219200"/>
            <a:ext cx="8472518" cy="4937760"/>
          </a:xfrm>
        </p:spPr>
        <p:txBody>
          <a:bodyPr/>
          <a:lstStyle/>
          <a:p>
            <a:pPr>
              <a:lnSpc>
                <a:spcPct val="130000"/>
              </a:lnSpc>
              <a:buNone/>
            </a:pPr>
            <a:r>
              <a:rPr lang="zh-TW" altLang="en-US" dirty="0" smtClean="0"/>
              <a:t>    大</a:t>
            </a:r>
            <a:r>
              <a:rPr lang="zh-TW" altLang="en-US" dirty="0" smtClean="0"/>
              <a:t>仁國中 廖惠儀老師　　　大同高中 蕭新雄老師　　　永康國中 林柏寬</a:t>
            </a:r>
            <a:r>
              <a:rPr lang="zh-TW" altLang="en-US" dirty="0" smtClean="0"/>
              <a:t>老師            北港</a:t>
            </a:r>
            <a:r>
              <a:rPr lang="zh-TW" altLang="en-US" dirty="0" smtClean="0"/>
              <a:t>國中 孫明山主任　　　北興國中 莊雅清老師　　　吉安國中 蔣翠蓮</a:t>
            </a:r>
            <a:r>
              <a:rPr lang="zh-TW" altLang="en-US" dirty="0" smtClean="0"/>
              <a:t>組長         芎林</a:t>
            </a:r>
            <a:r>
              <a:rPr lang="zh-TW" altLang="en-US" dirty="0" smtClean="0"/>
              <a:t>國中 徐華助主任　　　東山高中 朱弘信老師　　　虎林國中 李宬風</a:t>
            </a:r>
            <a:r>
              <a:rPr lang="zh-TW" altLang="en-US" dirty="0" smtClean="0"/>
              <a:t>老師            英明</a:t>
            </a:r>
            <a:r>
              <a:rPr lang="zh-TW" altLang="en-US" dirty="0" smtClean="0"/>
              <a:t>國中 顏錦偉老師　　　建興國中 陳俐利老師　　　麻豆國中 王儀雅</a:t>
            </a:r>
            <a:r>
              <a:rPr lang="zh-TW" altLang="en-US" dirty="0" smtClean="0"/>
              <a:t>老師        福和</a:t>
            </a:r>
            <a:r>
              <a:rPr lang="zh-TW" altLang="en-US" dirty="0" smtClean="0"/>
              <a:t>國中 李進福老師　　　瑞峰國中 蔡秋菊主任　　　興雅國中 林壽福</a:t>
            </a:r>
            <a:r>
              <a:rPr lang="zh-TW" altLang="en-US" dirty="0" smtClean="0"/>
              <a:t>老師            興華</a:t>
            </a:r>
            <a:r>
              <a:rPr lang="zh-TW" altLang="en-US" dirty="0" smtClean="0"/>
              <a:t>高中 蘇柏奇老師　　　麗山國中 張榮和老師　　</a:t>
            </a:r>
            <a:r>
              <a:rPr lang="zh-TW" altLang="en-US" dirty="0" smtClean="0"/>
              <a:t>    維</a:t>
            </a:r>
            <a:r>
              <a:rPr lang="zh-TW" altLang="en-US" dirty="0" smtClean="0"/>
              <a:t>真國中 沈紀伶輔導員</a:t>
            </a:r>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66</a:t>
            </a:fld>
            <a:endParaRPr lang="en-US" altLang="zh-TW"/>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67</a:t>
            </a:fld>
            <a:endParaRPr lang="en-US" altLang="zh-TW"/>
          </a:p>
        </p:txBody>
      </p:sp>
      <p:graphicFrame>
        <p:nvGraphicFramePr>
          <p:cNvPr id="5" name="內容版面配置區 4"/>
          <p:cNvGraphicFramePr>
            <a:graphicFrameLocks noChangeAspect="1"/>
          </p:cNvGraphicFramePr>
          <p:nvPr>
            <p:ph sz="quarter" idx="1"/>
          </p:nvPr>
        </p:nvGraphicFramePr>
        <p:xfrm>
          <a:off x="1643042" y="425255"/>
          <a:ext cx="7303218" cy="6432745"/>
        </p:xfrm>
        <a:graphic>
          <a:graphicData uri="http://schemas.openxmlformats.org/presentationml/2006/ole">
            <p:oleObj spid="_x0000_s4098" name="文件" r:id="rId4" imgW="6257568" imgH="5511503" progId="Word.Document.12">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學生常犯錯誤</a:t>
            </a:r>
            <a:endParaRPr lang="zh-TW" altLang="en-US" dirty="0"/>
          </a:p>
        </p:txBody>
      </p:sp>
      <p:sp>
        <p:nvSpPr>
          <p:cNvPr id="3" name="內容版面配置區 2"/>
          <p:cNvSpPr>
            <a:spLocks noGrp="1"/>
          </p:cNvSpPr>
          <p:nvPr>
            <p:ph sz="quarter" idx="1"/>
          </p:nvPr>
        </p:nvSpPr>
        <p:spPr/>
        <p:txBody>
          <a:bodyPr/>
          <a:lstStyle/>
          <a:p>
            <a:pPr lvl="0"/>
            <a:r>
              <a:rPr lang="zh-TW" altLang="en-US" sz="3200" dirty="0" smtClean="0"/>
              <a:t>不清楚題目的用意或不懂題目在問什麼。</a:t>
            </a:r>
          </a:p>
          <a:p>
            <a:r>
              <a:rPr lang="zh-TW" altLang="en-US" sz="3200" dirty="0" smtClean="0"/>
              <a:t>沒有仔細閱讀題目。</a:t>
            </a:r>
          </a:p>
          <a:p>
            <a:r>
              <a:rPr lang="zh-TW" altLang="en-US" sz="3200" dirty="0" smtClean="0"/>
              <a:t>不熟悉利用數學推理和論證來支持自己論點的作答方式。</a:t>
            </a:r>
          </a:p>
          <a:p>
            <a:r>
              <a:rPr lang="zh-TW" altLang="en-US" sz="3200" dirty="0" smtClean="0"/>
              <a:t>粗心、計算錯誤。</a:t>
            </a:r>
          </a:p>
          <a:p>
            <a:r>
              <a:rPr lang="zh-TW" altLang="en-US" sz="3200" dirty="0" smtClean="0"/>
              <a:t>主觀的陳述自己對問題的看法，忘記或忽略使用題目中的資訊</a:t>
            </a:r>
            <a:r>
              <a:rPr lang="zh-TW" altLang="en-US" sz="3200" dirty="0" smtClean="0"/>
              <a:t>。</a:t>
            </a:r>
            <a:endParaRPr lang="zh-TW" altLang="en-US" sz="3200" dirty="0" smtClean="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68</a:t>
            </a:fld>
            <a:endParaRPr lang="en-US" altLang="zh-TW"/>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學生常犯錯誤</a:t>
            </a:r>
            <a:endParaRPr lang="zh-TW" altLang="en-US" dirty="0"/>
          </a:p>
        </p:txBody>
      </p:sp>
      <p:sp>
        <p:nvSpPr>
          <p:cNvPr id="3" name="內容版面配置區 2"/>
          <p:cNvSpPr>
            <a:spLocks noGrp="1"/>
          </p:cNvSpPr>
          <p:nvPr>
            <p:ph sz="quarter" idx="1"/>
          </p:nvPr>
        </p:nvSpPr>
        <p:spPr/>
        <p:txBody>
          <a:bodyPr/>
          <a:lstStyle/>
          <a:p>
            <a:r>
              <a:rPr lang="zh-TW" altLang="en-US" sz="3200" dirty="0" smtClean="0"/>
              <a:t>比例尺</a:t>
            </a:r>
            <a:r>
              <a:rPr lang="zh-TW" altLang="en-US" sz="3200" dirty="0" smtClean="0"/>
              <a:t>用錯或未使用比例尺轉換成實際的數值。</a:t>
            </a:r>
          </a:p>
          <a:p>
            <a:r>
              <a:rPr lang="zh-TW" altLang="en-US" sz="3200" dirty="0" smtClean="0"/>
              <a:t>未注意單位不同或忘記換算。</a:t>
            </a:r>
          </a:p>
          <a:p>
            <a:r>
              <a:rPr lang="zh-TW" altLang="en-US" sz="3200" dirty="0" smtClean="0"/>
              <a:t>未注意</a:t>
            </a:r>
            <a:r>
              <a:rPr lang="en-US" sz="3200" dirty="0" err="1" smtClean="0"/>
              <a:t>xy</a:t>
            </a:r>
            <a:r>
              <a:rPr lang="zh-TW" altLang="en-US" sz="3200" dirty="0" smtClean="0"/>
              <a:t>座標軸的單位，及其代表的意義。</a:t>
            </a:r>
          </a:p>
          <a:p>
            <a:r>
              <a:rPr lang="zh-TW" altLang="en-US" sz="3200" dirty="0" smtClean="0"/>
              <a:t>沒有作答</a:t>
            </a:r>
            <a:r>
              <a:rPr lang="zh-TW" altLang="en-US" sz="3200" dirty="0" smtClean="0"/>
              <a:t>。</a:t>
            </a:r>
            <a:endParaRPr lang="en-US" altLang="zh-TW" sz="3200" dirty="0" smtClean="0"/>
          </a:p>
          <a:p>
            <a:endParaRPr lang="zh-TW" altLang="en-US" sz="3200" dirty="0" smtClean="0"/>
          </a:p>
          <a:p>
            <a:pPr>
              <a:buFont typeface="Wingdings" pitchFamily="2" charset="2"/>
              <a:buChar char="l"/>
            </a:pPr>
            <a:r>
              <a:rPr lang="zh-TW" altLang="en-US" sz="3200" dirty="0" smtClean="0"/>
              <a:t>這些錯誤有時是可以避免的，若能避免則可讓具有能力的學生獲得應有的分數，而不會低估了學生的成績。</a:t>
            </a:r>
          </a:p>
          <a:p>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69</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8" name="Picture 14"/>
          <p:cNvPicPr>
            <a:picLocks noChangeAspect="1" noChangeArrowheads="1"/>
          </p:cNvPicPr>
          <p:nvPr/>
        </p:nvPicPr>
        <p:blipFill>
          <a:blip r:embed="rId3" cstate="print"/>
          <a:srcRect/>
          <a:stretch>
            <a:fillRect/>
          </a:stretch>
        </p:blipFill>
        <p:spPr bwMode="auto">
          <a:xfrm>
            <a:off x="323850" y="1268413"/>
            <a:ext cx="8475663" cy="4984750"/>
          </a:xfrm>
          <a:prstGeom prst="rect">
            <a:avLst/>
          </a:prstGeom>
          <a:noFill/>
          <a:ln w="9525">
            <a:noFill/>
            <a:miter lim="800000"/>
            <a:headEnd/>
            <a:tailEnd/>
          </a:ln>
        </p:spPr>
      </p:pic>
      <p:pic>
        <p:nvPicPr>
          <p:cNvPr id="62477" name="Picture 13"/>
          <p:cNvPicPr>
            <a:picLocks noChangeAspect="1" noChangeArrowheads="1"/>
          </p:cNvPicPr>
          <p:nvPr/>
        </p:nvPicPr>
        <p:blipFill>
          <a:blip r:embed="rId4" cstate="print"/>
          <a:srcRect/>
          <a:stretch>
            <a:fillRect/>
          </a:stretch>
        </p:blipFill>
        <p:spPr bwMode="auto">
          <a:xfrm>
            <a:off x="1835150" y="1065213"/>
            <a:ext cx="5730875" cy="5792787"/>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1101725" y="1125538"/>
            <a:ext cx="4191000" cy="4314825"/>
          </a:xfrm>
          <a:prstGeom prst="rect">
            <a:avLst/>
          </a:prstGeom>
          <a:noFill/>
          <a:ln w="9525">
            <a:noFill/>
            <a:miter lim="800000"/>
            <a:headEnd/>
            <a:tailEnd/>
          </a:ln>
        </p:spPr>
      </p:pic>
      <p:sp>
        <p:nvSpPr>
          <p:cNvPr id="22533" name="標題 1"/>
          <p:cNvSpPr>
            <a:spLocks noGrp="1"/>
          </p:cNvSpPr>
          <p:nvPr>
            <p:ph type="title"/>
          </p:nvPr>
        </p:nvSpPr>
        <p:spPr/>
        <p:txBody>
          <a:bodyPr/>
          <a:lstStyle/>
          <a:p>
            <a:r>
              <a:rPr lang="en-US" altLang="zh-TW" smtClean="0"/>
              <a:t>PISA</a:t>
            </a:r>
            <a:r>
              <a:rPr lang="zh-TW" altLang="en-US" smtClean="0"/>
              <a:t> 評量的目的</a:t>
            </a:r>
            <a:r>
              <a:rPr lang="en-US" altLang="zh-TW" smtClean="0"/>
              <a:t>&amp;</a:t>
            </a:r>
            <a:r>
              <a:rPr lang="zh-TW" altLang="en-US" smtClean="0"/>
              <a:t>回饋</a:t>
            </a:r>
          </a:p>
        </p:txBody>
      </p:sp>
      <p:sp>
        <p:nvSpPr>
          <p:cNvPr id="22534"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8DB14B3-280D-4C82-B94B-3362FE283BEA}" type="slidenum">
              <a:rPr lang="en-US" altLang="zh-TW" smtClean="0">
                <a:latin typeface="Arial" pitchFamily="34" charset="0"/>
              </a:rPr>
              <a:pPr/>
              <a:t>7</a:t>
            </a:fld>
            <a:endParaRPr lang="en-US" altLang="zh-TW" smtClean="0">
              <a:latin typeface="Arial" pitchFamily="34" charset="0"/>
            </a:endParaRPr>
          </a:p>
        </p:txBody>
      </p:sp>
      <p:grpSp>
        <p:nvGrpSpPr>
          <p:cNvPr id="2" name="群組 19"/>
          <p:cNvGrpSpPr>
            <a:grpSpLocks/>
          </p:cNvGrpSpPr>
          <p:nvPr/>
        </p:nvGrpSpPr>
        <p:grpSpPr bwMode="auto">
          <a:xfrm>
            <a:off x="3492500" y="1628775"/>
            <a:ext cx="647700" cy="4392613"/>
            <a:chOff x="4572000" y="1628800"/>
            <a:chExt cx="648072" cy="4392488"/>
          </a:xfrm>
        </p:grpSpPr>
        <p:sp>
          <p:nvSpPr>
            <p:cNvPr id="22558" name="文字方塊 17"/>
            <p:cNvSpPr txBox="1">
              <a:spLocks noChangeArrowheads="1"/>
            </p:cNvSpPr>
            <p:nvPr/>
          </p:nvSpPr>
          <p:spPr bwMode="auto">
            <a:xfrm>
              <a:off x="4572000" y="5436513"/>
              <a:ext cx="648072" cy="584775"/>
            </a:xfrm>
            <a:prstGeom prst="rect">
              <a:avLst/>
            </a:prstGeom>
            <a:noFill/>
            <a:ln w="9525">
              <a:noFill/>
              <a:miter lim="800000"/>
              <a:headEnd/>
              <a:tailEnd/>
            </a:ln>
          </p:spPr>
          <p:txBody>
            <a:bodyPr>
              <a:spAutoFit/>
            </a:bodyPr>
            <a:lstStyle/>
            <a:p>
              <a:pPr algn="ctr"/>
              <a:r>
                <a:rPr lang="zh-TW" altLang="en-US" sz="1600" b="1">
                  <a:latin typeface="微軟正黑體" pitchFamily="34" charset="-120"/>
                  <a:ea typeface="微軟正黑體" pitchFamily="34" charset="-120"/>
                </a:rPr>
                <a:t>上</a:t>
              </a:r>
              <a:endParaRPr lang="en-US" altLang="zh-TW" sz="1600" b="1">
                <a:latin typeface="微軟正黑體" pitchFamily="34" charset="-120"/>
                <a:ea typeface="微軟正黑體" pitchFamily="34" charset="-120"/>
              </a:endParaRPr>
            </a:p>
            <a:p>
              <a:pPr algn="ctr"/>
              <a:r>
                <a:rPr lang="zh-TW" altLang="en-US" sz="1600" b="1">
                  <a:latin typeface="微軟正黑體" pitchFamily="34" charset="-120"/>
                  <a:ea typeface="微軟正黑體" pitchFamily="34" charset="-120"/>
                </a:rPr>
                <a:t>海</a:t>
              </a:r>
            </a:p>
          </p:txBody>
        </p:sp>
        <p:sp>
          <p:nvSpPr>
            <p:cNvPr id="22559" name="文字方塊 18"/>
            <p:cNvSpPr txBox="1">
              <a:spLocks noChangeArrowheads="1"/>
            </p:cNvSpPr>
            <p:nvPr/>
          </p:nvSpPr>
          <p:spPr bwMode="auto">
            <a:xfrm>
              <a:off x="4572000" y="1628800"/>
              <a:ext cx="648072" cy="338554"/>
            </a:xfrm>
            <a:prstGeom prst="rect">
              <a:avLst/>
            </a:prstGeom>
            <a:noFill/>
            <a:ln w="9525">
              <a:noFill/>
              <a:miter lim="800000"/>
              <a:headEnd/>
              <a:tailEnd/>
            </a:ln>
          </p:spPr>
          <p:txBody>
            <a:bodyPr>
              <a:spAutoFit/>
            </a:bodyPr>
            <a:lstStyle/>
            <a:p>
              <a:pPr algn="ctr"/>
              <a:r>
                <a:rPr lang="en-US" altLang="zh-TW" sz="1600"/>
                <a:t>600</a:t>
              </a:r>
              <a:endParaRPr lang="zh-TW" altLang="en-US" sz="1600"/>
            </a:p>
          </p:txBody>
        </p:sp>
      </p:grpSp>
      <p:grpSp>
        <p:nvGrpSpPr>
          <p:cNvPr id="3" name="群組 20"/>
          <p:cNvGrpSpPr>
            <a:grpSpLocks/>
          </p:cNvGrpSpPr>
          <p:nvPr/>
        </p:nvGrpSpPr>
        <p:grpSpPr bwMode="auto">
          <a:xfrm>
            <a:off x="4067175" y="2276475"/>
            <a:ext cx="649288" cy="4000500"/>
            <a:chOff x="4499992" y="1628800"/>
            <a:chExt cx="648072" cy="3999349"/>
          </a:xfrm>
        </p:grpSpPr>
        <p:sp>
          <p:nvSpPr>
            <p:cNvPr id="22556" name="文字方塊 21"/>
            <p:cNvSpPr txBox="1">
              <a:spLocks noChangeArrowheads="1"/>
            </p:cNvSpPr>
            <p:nvPr/>
          </p:nvSpPr>
          <p:spPr bwMode="auto">
            <a:xfrm>
              <a:off x="4499992" y="4797152"/>
              <a:ext cx="504056" cy="830997"/>
            </a:xfrm>
            <a:prstGeom prst="rect">
              <a:avLst/>
            </a:prstGeom>
            <a:noFill/>
            <a:ln w="9525">
              <a:noFill/>
              <a:miter lim="800000"/>
              <a:headEnd/>
              <a:tailEnd/>
            </a:ln>
          </p:spPr>
          <p:txBody>
            <a:bodyPr>
              <a:spAutoFit/>
            </a:bodyPr>
            <a:lstStyle/>
            <a:p>
              <a:pPr algn="ctr"/>
              <a:r>
                <a:rPr lang="zh-TW" altLang="en-US" sz="1600" b="1">
                  <a:latin typeface="微軟正黑體" pitchFamily="34" charset="-120"/>
                  <a:ea typeface="微軟正黑體" pitchFamily="34" charset="-120"/>
                </a:rPr>
                <a:t>新</a:t>
              </a:r>
              <a:endParaRPr lang="en-US" altLang="zh-TW" sz="1600" b="1">
                <a:latin typeface="微軟正黑體" pitchFamily="34" charset="-120"/>
                <a:ea typeface="微軟正黑體" pitchFamily="34" charset="-120"/>
              </a:endParaRPr>
            </a:p>
            <a:p>
              <a:pPr algn="ctr"/>
              <a:r>
                <a:rPr lang="zh-TW" altLang="en-US" sz="1600" b="1">
                  <a:latin typeface="微軟正黑體" pitchFamily="34" charset="-120"/>
                  <a:ea typeface="微軟正黑體" pitchFamily="34" charset="-120"/>
                </a:rPr>
                <a:t>加</a:t>
              </a:r>
              <a:endParaRPr lang="en-US" altLang="zh-TW" sz="1600" b="1">
                <a:latin typeface="微軟正黑體" pitchFamily="34" charset="-120"/>
                <a:ea typeface="微軟正黑體" pitchFamily="34" charset="-120"/>
              </a:endParaRPr>
            </a:p>
            <a:p>
              <a:pPr algn="ctr"/>
              <a:r>
                <a:rPr lang="zh-TW" altLang="en-US" sz="1600" b="1">
                  <a:latin typeface="微軟正黑體" pitchFamily="34" charset="-120"/>
                  <a:ea typeface="微軟正黑體" pitchFamily="34" charset="-120"/>
                </a:rPr>
                <a:t>坡</a:t>
              </a:r>
            </a:p>
          </p:txBody>
        </p:sp>
        <p:sp>
          <p:nvSpPr>
            <p:cNvPr id="22557" name="文字方塊 22"/>
            <p:cNvSpPr txBox="1">
              <a:spLocks noChangeArrowheads="1"/>
            </p:cNvSpPr>
            <p:nvPr/>
          </p:nvSpPr>
          <p:spPr bwMode="auto">
            <a:xfrm>
              <a:off x="4572000" y="1628800"/>
              <a:ext cx="576064" cy="338554"/>
            </a:xfrm>
            <a:prstGeom prst="rect">
              <a:avLst/>
            </a:prstGeom>
            <a:noFill/>
            <a:ln w="9525">
              <a:noFill/>
              <a:miter lim="800000"/>
              <a:headEnd/>
              <a:tailEnd/>
            </a:ln>
          </p:spPr>
          <p:txBody>
            <a:bodyPr>
              <a:spAutoFit/>
            </a:bodyPr>
            <a:lstStyle/>
            <a:p>
              <a:pPr algn="ctr"/>
              <a:r>
                <a:rPr lang="en-US" altLang="zh-TW" sz="1600"/>
                <a:t>562</a:t>
              </a:r>
              <a:endParaRPr lang="zh-TW" altLang="en-US" sz="1600"/>
            </a:p>
          </p:txBody>
        </p:sp>
      </p:grpSp>
      <p:grpSp>
        <p:nvGrpSpPr>
          <p:cNvPr id="4" name="群組 23"/>
          <p:cNvGrpSpPr>
            <a:grpSpLocks/>
          </p:cNvGrpSpPr>
          <p:nvPr/>
        </p:nvGrpSpPr>
        <p:grpSpPr bwMode="auto">
          <a:xfrm>
            <a:off x="1908175" y="2349500"/>
            <a:ext cx="647700" cy="3679825"/>
            <a:chOff x="4499992" y="1772816"/>
            <a:chExt cx="648072" cy="3681119"/>
          </a:xfrm>
        </p:grpSpPr>
        <p:sp>
          <p:nvSpPr>
            <p:cNvPr id="22554" name="文字方塊 24"/>
            <p:cNvSpPr txBox="1">
              <a:spLocks noChangeArrowheads="1"/>
            </p:cNvSpPr>
            <p:nvPr/>
          </p:nvSpPr>
          <p:spPr bwMode="auto">
            <a:xfrm>
              <a:off x="4499992" y="4869160"/>
              <a:ext cx="504056" cy="584775"/>
            </a:xfrm>
            <a:prstGeom prst="rect">
              <a:avLst/>
            </a:prstGeom>
            <a:noFill/>
            <a:ln w="9525">
              <a:noFill/>
              <a:miter lim="800000"/>
              <a:headEnd/>
              <a:tailEnd/>
            </a:ln>
          </p:spPr>
          <p:txBody>
            <a:bodyPr>
              <a:spAutoFit/>
            </a:bodyPr>
            <a:lstStyle/>
            <a:p>
              <a:pPr algn="ctr"/>
              <a:r>
                <a:rPr lang="zh-TW" altLang="en-US" sz="1600" b="1">
                  <a:latin typeface="微軟正黑體" pitchFamily="34" charset="-120"/>
                  <a:ea typeface="微軟正黑體" pitchFamily="34" charset="-120"/>
                </a:rPr>
                <a:t>香</a:t>
              </a:r>
              <a:endParaRPr lang="en-US" altLang="zh-TW" sz="1600" b="1">
                <a:latin typeface="微軟正黑體" pitchFamily="34" charset="-120"/>
                <a:ea typeface="微軟正黑體" pitchFamily="34" charset="-120"/>
              </a:endParaRPr>
            </a:p>
            <a:p>
              <a:pPr algn="ctr"/>
              <a:r>
                <a:rPr lang="zh-TW" altLang="en-US" sz="1600" b="1">
                  <a:latin typeface="微軟正黑體" pitchFamily="34" charset="-120"/>
                  <a:ea typeface="微軟正黑體" pitchFamily="34" charset="-120"/>
                </a:rPr>
                <a:t>港</a:t>
              </a:r>
            </a:p>
          </p:txBody>
        </p:sp>
        <p:sp>
          <p:nvSpPr>
            <p:cNvPr id="22555" name="文字方塊 25"/>
            <p:cNvSpPr txBox="1">
              <a:spLocks noChangeArrowheads="1"/>
            </p:cNvSpPr>
            <p:nvPr/>
          </p:nvSpPr>
          <p:spPr bwMode="auto">
            <a:xfrm>
              <a:off x="4572000" y="1772816"/>
              <a:ext cx="576064" cy="338554"/>
            </a:xfrm>
            <a:prstGeom prst="rect">
              <a:avLst/>
            </a:prstGeom>
            <a:noFill/>
            <a:ln w="9525">
              <a:noFill/>
              <a:miter lim="800000"/>
              <a:headEnd/>
              <a:tailEnd/>
            </a:ln>
          </p:spPr>
          <p:txBody>
            <a:bodyPr>
              <a:spAutoFit/>
            </a:bodyPr>
            <a:lstStyle/>
            <a:p>
              <a:pPr algn="ctr"/>
              <a:r>
                <a:rPr lang="en-US" altLang="zh-TW" sz="1600"/>
                <a:t>555</a:t>
              </a:r>
              <a:endParaRPr lang="zh-TW" altLang="en-US" sz="1600"/>
            </a:p>
          </p:txBody>
        </p:sp>
      </p:grpSp>
      <p:grpSp>
        <p:nvGrpSpPr>
          <p:cNvPr id="5" name="群組 26"/>
          <p:cNvGrpSpPr>
            <a:grpSpLocks/>
          </p:cNvGrpSpPr>
          <p:nvPr/>
        </p:nvGrpSpPr>
        <p:grpSpPr bwMode="auto">
          <a:xfrm>
            <a:off x="2916238" y="2997200"/>
            <a:ext cx="576262" cy="3032125"/>
            <a:chOff x="4572000" y="1628800"/>
            <a:chExt cx="576064" cy="3033047"/>
          </a:xfrm>
        </p:grpSpPr>
        <p:sp>
          <p:nvSpPr>
            <p:cNvPr id="22552" name="文字方塊 27"/>
            <p:cNvSpPr txBox="1">
              <a:spLocks noChangeArrowheads="1"/>
            </p:cNvSpPr>
            <p:nvPr/>
          </p:nvSpPr>
          <p:spPr bwMode="auto">
            <a:xfrm>
              <a:off x="4644008" y="4077072"/>
              <a:ext cx="504056" cy="584775"/>
            </a:xfrm>
            <a:prstGeom prst="rect">
              <a:avLst/>
            </a:prstGeom>
            <a:noFill/>
            <a:ln w="9525">
              <a:noFill/>
              <a:miter lim="800000"/>
              <a:headEnd/>
              <a:tailEnd/>
            </a:ln>
          </p:spPr>
          <p:txBody>
            <a:bodyPr>
              <a:spAutoFit/>
            </a:bodyPr>
            <a:lstStyle/>
            <a:p>
              <a:pPr algn="ctr"/>
              <a:r>
                <a:rPr lang="zh-TW" altLang="en-US" sz="1600" b="1">
                  <a:latin typeface="微軟正黑體" pitchFamily="34" charset="-120"/>
                  <a:ea typeface="微軟正黑體" pitchFamily="34" charset="-120"/>
                </a:rPr>
                <a:t>韓</a:t>
              </a:r>
              <a:endParaRPr lang="en-US" altLang="zh-TW" sz="1600" b="1">
                <a:latin typeface="微軟正黑體" pitchFamily="34" charset="-120"/>
                <a:ea typeface="微軟正黑體" pitchFamily="34" charset="-120"/>
              </a:endParaRPr>
            </a:p>
            <a:p>
              <a:pPr algn="ctr"/>
              <a:r>
                <a:rPr lang="zh-TW" altLang="en-US" sz="1600" b="1">
                  <a:latin typeface="微軟正黑體" pitchFamily="34" charset="-120"/>
                  <a:ea typeface="微軟正黑體" pitchFamily="34" charset="-120"/>
                </a:rPr>
                <a:t>國</a:t>
              </a:r>
            </a:p>
          </p:txBody>
        </p:sp>
        <p:sp>
          <p:nvSpPr>
            <p:cNvPr id="22553" name="文字方塊 28"/>
            <p:cNvSpPr txBox="1">
              <a:spLocks noChangeArrowheads="1"/>
            </p:cNvSpPr>
            <p:nvPr/>
          </p:nvSpPr>
          <p:spPr bwMode="auto">
            <a:xfrm>
              <a:off x="4572000" y="1628800"/>
              <a:ext cx="576064" cy="338554"/>
            </a:xfrm>
            <a:prstGeom prst="rect">
              <a:avLst/>
            </a:prstGeom>
            <a:noFill/>
            <a:ln w="9525">
              <a:noFill/>
              <a:miter lim="800000"/>
              <a:headEnd/>
              <a:tailEnd/>
            </a:ln>
          </p:spPr>
          <p:txBody>
            <a:bodyPr>
              <a:spAutoFit/>
            </a:bodyPr>
            <a:lstStyle/>
            <a:p>
              <a:pPr algn="ctr"/>
              <a:r>
                <a:rPr lang="en-US" altLang="zh-TW" sz="1600"/>
                <a:t>546</a:t>
              </a:r>
              <a:endParaRPr lang="zh-TW" altLang="en-US" sz="1600"/>
            </a:p>
          </p:txBody>
        </p:sp>
      </p:grpSp>
      <p:grpSp>
        <p:nvGrpSpPr>
          <p:cNvPr id="6" name="群組 29"/>
          <p:cNvGrpSpPr>
            <a:grpSpLocks/>
          </p:cNvGrpSpPr>
          <p:nvPr/>
        </p:nvGrpSpPr>
        <p:grpSpPr bwMode="auto">
          <a:xfrm>
            <a:off x="1403350" y="3141663"/>
            <a:ext cx="647700" cy="2887662"/>
            <a:chOff x="4499992" y="1628800"/>
            <a:chExt cx="648072" cy="2889031"/>
          </a:xfrm>
        </p:grpSpPr>
        <p:sp>
          <p:nvSpPr>
            <p:cNvPr id="22550" name="文字方塊 30"/>
            <p:cNvSpPr txBox="1">
              <a:spLocks noChangeArrowheads="1"/>
            </p:cNvSpPr>
            <p:nvPr/>
          </p:nvSpPr>
          <p:spPr bwMode="auto">
            <a:xfrm>
              <a:off x="4499992" y="3933056"/>
              <a:ext cx="504056" cy="584775"/>
            </a:xfrm>
            <a:prstGeom prst="rect">
              <a:avLst/>
            </a:prstGeom>
            <a:noFill/>
            <a:ln w="9525">
              <a:noFill/>
              <a:miter lim="800000"/>
              <a:headEnd/>
              <a:tailEnd/>
            </a:ln>
          </p:spPr>
          <p:txBody>
            <a:bodyPr>
              <a:spAutoFit/>
            </a:bodyPr>
            <a:lstStyle/>
            <a:p>
              <a:pPr algn="ctr"/>
              <a:r>
                <a:rPr lang="zh-TW" altLang="en-US" sz="1600" b="1">
                  <a:latin typeface="微軟正黑體" pitchFamily="34" charset="-120"/>
                  <a:ea typeface="微軟正黑體" pitchFamily="34" charset="-120"/>
                </a:rPr>
                <a:t>臺</a:t>
              </a:r>
              <a:endParaRPr lang="en-US" altLang="zh-TW" sz="1600" b="1">
                <a:latin typeface="微軟正黑體" pitchFamily="34" charset="-120"/>
                <a:ea typeface="微軟正黑體" pitchFamily="34" charset="-120"/>
              </a:endParaRPr>
            </a:p>
            <a:p>
              <a:pPr algn="ctr"/>
              <a:r>
                <a:rPr lang="zh-TW" altLang="en-US" sz="1600" b="1">
                  <a:latin typeface="微軟正黑體" pitchFamily="34" charset="-120"/>
                  <a:ea typeface="微軟正黑體" pitchFamily="34" charset="-120"/>
                </a:rPr>
                <a:t>灣</a:t>
              </a:r>
            </a:p>
          </p:txBody>
        </p:sp>
        <p:sp>
          <p:nvSpPr>
            <p:cNvPr id="22551" name="文字方塊 31"/>
            <p:cNvSpPr txBox="1">
              <a:spLocks noChangeArrowheads="1"/>
            </p:cNvSpPr>
            <p:nvPr/>
          </p:nvSpPr>
          <p:spPr bwMode="auto">
            <a:xfrm>
              <a:off x="4572000" y="1628800"/>
              <a:ext cx="576064" cy="338554"/>
            </a:xfrm>
            <a:prstGeom prst="rect">
              <a:avLst/>
            </a:prstGeom>
            <a:noFill/>
            <a:ln w="9525">
              <a:noFill/>
              <a:miter lim="800000"/>
              <a:headEnd/>
              <a:tailEnd/>
            </a:ln>
          </p:spPr>
          <p:txBody>
            <a:bodyPr>
              <a:spAutoFit/>
            </a:bodyPr>
            <a:lstStyle/>
            <a:p>
              <a:pPr algn="ctr"/>
              <a:r>
                <a:rPr lang="en-US" altLang="zh-TW" sz="1600"/>
                <a:t>543</a:t>
              </a:r>
              <a:endParaRPr lang="zh-TW" altLang="en-US" sz="1600"/>
            </a:p>
          </p:txBody>
        </p:sp>
      </p:grpSp>
      <p:grpSp>
        <p:nvGrpSpPr>
          <p:cNvPr id="7" name="群組 32"/>
          <p:cNvGrpSpPr>
            <a:grpSpLocks/>
          </p:cNvGrpSpPr>
          <p:nvPr/>
        </p:nvGrpSpPr>
        <p:grpSpPr bwMode="auto">
          <a:xfrm>
            <a:off x="4572000" y="3573463"/>
            <a:ext cx="576263" cy="2455862"/>
            <a:chOff x="4572000" y="1628800"/>
            <a:chExt cx="576064" cy="2456983"/>
          </a:xfrm>
        </p:grpSpPr>
        <p:sp>
          <p:nvSpPr>
            <p:cNvPr id="22548" name="文字方塊 33"/>
            <p:cNvSpPr txBox="1">
              <a:spLocks noChangeArrowheads="1"/>
            </p:cNvSpPr>
            <p:nvPr/>
          </p:nvSpPr>
          <p:spPr bwMode="auto">
            <a:xfrm>
              <a:off x="4572000" y="3501008"/>
              <a:ext cx="504056" cy="584775"/>
            </a:xfrm>
            <a:prstGeom prst="rect">
              <a:avLst/>
            </a:prstGeom>
            <a:noFill/>
            <a:ln w="9525">
              <a:noFill/>
              <a:miter lim="800000"/>
              <a:headEnd/>
              <a:tailEnd/>
            </a:ln>
          </p:spPr>
          <p:txBody>
            <a:bodyPr>
              <a:spAutoFit/>
            </a:bodyPr>
            <a:lstStyle/>
            <a:p>
              <a:pPr algn="ctr"/>
              <a:r>
                <a:rPr lang="zh-TW" altLang="en-US" sz="1600" b="1">
                  <a:latin typeface="微軟正黑體" pitchFamily="34" charset="-120"/>
                  <a:ea typeface="微軟正黑體" pitchFamily="34" charset="-120"/>
                </a:rPr>
                <a:t>芬蘭</a:t>
              </a:r>
            </a:p>
          </p:txBody>
        </p:sp>
        <p:sp>
          <p:nvSpPr>
            <p:cNvPr id="22549" name="文字方塊 34"/>
            <p:cNvSpPr txBox="1">
              <a:spLocks noChangeArrowheads="1"/>
            </p:cNvSpPr>
            <p:nvPr/>
          </p:nvSpPr>
          <p:spPr bwMode="auto">
            <a:xfrm>
              <a:off x="4572000" y="1628800"/>
              <a:ext cx="576064" cy="338554"/>
            </a:xfrm>
            <a:prstGeom prst="rect">
              <a:avLst/>
            </a:prstGeom>
            <a:noFill/>
            <a:ln w="9525">
              <a:noFill/>
              <a:miter lim="800000"/>
              <a:headEnd/>
              <a:tailEnd/>
            </a:ln>
          </p:spPr>
          <p:txBody>
            <a:bodyPr>
              <a:spAutoFit/>
            </a:bodyPr>
            <a:lstStyle/>
            <a:p>
              <a:pPr algn="ctr"/>
              <a:r>
                <a:rPr lang="en-US" altLang="zh-TW" sz="1600"/>
                <a:t>541</a:t>
              </a:r>
              <a:endParaRPr lang="zh-TW" altLang="en-US" sz="1600"/>
            </a:p>
          </p:txBody>
        </p:sp>
      </p:grpSp>
      <p:grpSp>
        <p:nvGrpSpPr>
          <p:cNvPr id="8" name="群組 35"/>
          <p:cNvGrpSpPr>
            <a:grpSpLocks/>
          </p:cNvGrpSpPr>
          <p:nvPr/>
        </p:nvGrpSpPr>
        <p:grpSpPr bwMode="auto">
          <a:xfrm>
            <a:off x="2411413" y="3716338"/>
            <a:ext cx="576262" cy="3052762"/>
            <a:chOff x="4572000" y="1628800"/>
            <a:chExt cx="576064" cy="3051631"/>
          </a:xfrm>
        </p:grpSpPr>
        <p:sp>
          <p:nvSpPr>
            <p:cNvPr id="22546" name="文字方塊 36"/>
            <p:cNvSpPr txBox="1">
              <a:spLocks noChangeArrowheads="1"/>
            </p:cNvSpPr>
            <p:nvPr/>
          </p:nvSpPr>
          <p:spPr bwMode="auto">
            <a:xfrm>
              <a:off x="4572000" y="3356992"/>
              <a:ext cx="504056" cy="1323439"/>
            </a:xfrm>
            <a:prstGeom prst="rect">
              <a:avLst/>
            </a:prstGeom>
            <a:noFill/>
            <a:ln w="9525">
              <a:noFill/>
              <a:miter lim="800000"/>
              <a:headEnd/>
              <a:tailEnd/>
            </a:ln>
          </p:spPr>
          <p:txBody>
            <a:bodyPr>
              <a:spAutoFit/>
            </a:bodyPr>
            <a:lstStyle/>
            <a:p>
              <a:pPr algn="ctr"/>
              <a:r>
                <a:rPr lang="zh-TW" altLang="en-US" sz="1600" b="1">
                  <a:latin typeface="微軟正黑體" pitchFamily="34" charset="-120"/>
                  <a:ea typeface="微軟正黑體" pitchFamily="34" charset="-120"/>
                </a:rPr>
                <a:t>列支敦斯登</a:t>
              </a:r>
            </a:p>
          </p:txBody>
        </p:sp>
        <p:sp>
          <p:nvSpPr>
            <p:cNvPr id="22547" name="文字方塊 37"/>
            <p:cNvSpPr txBox="1">
              <a:spLocks noChangeArrowheads="1"/>
            </p:cNvSpPr>
            <p:nvPr/>
          </p:nvSpPr>
          <p:spPr bwMode="auto">
            <a:xfrm>
              <a:off x="4572000" y="1628800"/>
              <a:ext cx="576064" cy="338554"/>
            </a:xfrm>
            <a:prstGeom prst="rect">
              <a:avLst/>
            </a:prstGeom>
            <a:noFill/>
            <a:ln w="9525">
              <a:noFill/>
              <a:miter lim="800000"/>
              <a:headEnd/>
              <a:tailEnd/>
            </a:ln>
          </p:spPr>
          <p:txBody>
            <a:bodyPr>
              <a:spAutoFit/>
            </a:bodyPr>
            <a:lstStyle/>
            <a:p>
              <a:pPr algn="ctr"/>
              <a:r>
                <a:rPr lang="en-US" altLang="zh-TW" sz="1600"/>
                <a:t>536</a:t>
              </a:r>
              <a:endParaRPr lang="zh-TW" altLang="en-US" sz="1600"/>
            </a:p>
          </p:txBody>
        </p:sp>
      </p:grpSp>
      <p:grpSp>
        <p:nvGrpSpPr>
          <p:cNvPr id="9" name="群組 15"/>
          <p:cNvGrpSpPr>
            <a:grpSpLocks/>
          </p:cNvGrpSpPr>
          <p:nvPr/>
        </p:nvGrpSpPr>
        <p:grpSpPr bwMode="auto">
          <a:xfrm>
            <a:off x="5724525" y="1125538"/>
            <a:ext cx="3240088" cy="4967287"/>
            <a:chOff x="467544" y="1196752"/>
            <a:chExt cx="2952328" cy="5196578"/>
          </a:xfrm>
        </p:grpSpPr>
        <p:pic>
          <p:nvPicPr>
            <p:cNvPr id="22544" name="Picture 10"/>
            <p:cNvPicPr>
              <a:picLocks noChangeAspect="1" noChangeArrowheads="1"/>
            </p:cNvPicPr>
            <p:nvPr/>
          </p:nvPicPr>
          <p:blipFill>
            <a:blip r:embed="rId6" cstate="print"/>
            <a:srcRect/>
            <a:stretch>
              <a:fillRect/>
            </a:stretch>
          </p:blipFill>
          <p:spPr bwMode="auto">
            <a:xfrm>
              <a:off x="467544" y="1196752"/>
              <a:ext cx="2952328" cy="5196578"/>
            </a:xfrm>
            <a:prstGeom prst="rect">
              <a:avLst/>
            </a:prstGeom>
            <a:noFill/>
            <a:ln w="9525">
              <a:noFill/>
              <a:miter lim="800000"/>
              <a:headEnd/>
              <a:tailEnd/>
            </a:ln>
          </p:spPr>
        </p:pic>
        <p:sp>
          <p:nvSpPr>
            <p:cNvPr id="22545" name="文字方塊 14"/>
            <p:cNvSpPr txBox="1">
              <a:spLocks noChangeArrowheads="1"/>
            </p:cNvSpPr>
            <p:nvPr/>
          </p:nvSpPr>
          <p:spPr bwMode="auto">
            <a:xfrm>
              <a:off x="611559" y="1856951"/>
              <a:ext cx="2545884" cy="1448558"/>
            </a:xfrm>
            <a:prstGeom prst="rect">
              <a:avLst/>
            </a:prstGeom>
            <a:noFill/>
            <a:ln w="9525">
              <a:noFill/>
              <a:miter lim="800000"/>
              <a:headEnd/>
              <a:tailEnd/>
            </a:ln>
          </p:spPr>
          <p:txBody>
            <a:bodyPr>
              <a:spAutoFit/>
            </a:bodyPr>
            <a:lstStyle/>
            <a:p>
              <a:pPr algn="ctr"/>
              <a:r>
                <a:rPr lang="zh-TW" altLang="en-US" sz="2800" b="1">
                  <a:solidFill>
                    <a:srgbClr val="0000FF"/>
                  </a:solidFill>
                  <a:latin typeface="微軟正黑體" pitchFamily="34" charset="-120"/>
                  <a:ea typeface="微軟正黑體" pitchFamily="34" charset="-120"/>
                </a:rPr>
                <a:t>西德蘭國</a:t>
              </a:r>
              <a:r>
                <a:rPr lang="zh-TW" altLang="en-US" sz="2800" b="1">
                  <a:latin typeface="微軟正黑體" pitchFamily="34" charset="-120"/>
                  <a:ea typeface="微軟正黑體" pitchFamily="34" charset="-120"/>
                </a:rPr>
                <a:t>因為施實 </a:t>
              </a:r>
              <a:r>
                <a:rPr lang="en-US" altLang="zh-TW" sz="2800" b="1">
                  <a:solidFill>
                    <a:srgbClr val="0000FF"/>
                  </a:solidFill>
                  <a:latin typeface="微軟正黑體" pitchFamily="34" charset="-120"/>
                  <a:ea typeface="微軟正黑體" pitchFamily="34" charset="-120"/>
                </a:rPr>
                <a:t>XX</a:t>
              </a:r>
              <a:r>
                <a:rPr lang="zh-TW" altLang="en-US" sz="2800" b="1">
                  <a:solidFill>
                    <a:srgbClr val="0000FF"/>
                  </a:solidFill>
                  <a:latin typeface="微軟正黑體" pitchFamily="34" charset="-120"/>
                  <a:ea typeface="微軟正黑體" pitchFamily="34" charset="-120"/>
                </a:rPr>
                <a:t>教育政策</a:t>
              </a:r>
              <a:r>
                <a:rPr lang="zh-TW" altLang="en-US" sz="2800" b="1">
                  <a:latin typeface="微軟正黑體" pitchFamily="34" charset="-120"/>
                  <a:ea typeface="微軟正黑體" pitchFamily="34" charset="-120"/>
                </a:rPr>
                <a:t>造成 </a:t>
              </a:r>
              <a:r>
                <a:rPr lang="en-US" altLang="zh-TW" sz="2800" b="1">
                  <a:solidFill>
                    <a:srgbClr val="0000FF"/>
                  </a:solidFill>
                  <a:latin typeface="微軟正黑體" pitchFamily="34" charset="-120"/>
                  <a:ea typeface="微軟正黑體" pitchFamily="34" charset="-120"/>
                </a:rPr>
                <a:t>XX</a:t>
              </a:r>
              <a:r>
                <a:rPr lang="zh-TW" altLang="en-US" sz="2800" b="1">
                  <a:solidFill>
                    <a:srgbClr val="0000FF"/>
                  </a:solidFill>
                  <a:latin typeface="微軟正黑體" pitchFamily="34" charset="-120"/>
                  <a:ea typeface="微軟正黑體" pitchFamily="34" charset="-120"/>
                </a:rPr>
                <a:t> 影響</a:t>
              </a:r>
            </a:p>
          </p:txBody>
        </p:sp>
      </p:grpSp>
      <p:sp>
        <p:nvSpPr>
          <p:cNvPr id="39" name="矩形圖說文字 38"/>
          <p:cNvSpPr>
            <a:spLocks noChangeArrowheads="1"/>
          </p:cNvSpPr>
          <p:nvPr/>
        </p:nvSpPr>
        <p:spPr bwMode="auto">
          <a:xfrm>
            <a:off x="6156325" y="2565400"/>
            <a:ext cx="2987675" cy="3887788"/>
          </a:xfrm>
          <a:prstGeom prst="wedgeRectCallout">
            <a:avLst>
              <a:gd name="adj1" fmla="val -14454"/>
              <a:gd name="adj2" fmla="val -55023"/>
            </a:avLst>
          </a:prstGeom>
          <a:solidFill>
            <a:srgbClr val="EDF0CA"/>
          </a:solidFill>
          <a:ln w="19050" algn="ctr">
            <a:solidFill>
              <a:srgbClr val="525977"/>
            </a:solidFill>
            <a:miter lim="800000"/>
            <a:headEnd/>
            <a:tailEnd/>
          </a:ln>
        </p:spPr>
        <p:txBody>
          <a:bodyPr anchor="ctr"/>
          <a:lstStyle/>
          <a:p>
            <a:pPr marL="342900" indent="-342900">
              <a:buFontTx/>
              <a:buAutoNum type="arabicPeriod"/>
            </a:pPr>
            <a:r>
              <a:rPr lang="zh-TW" altLang="en-US" sz="2400" b="1">
                <a:latin typeface="微軟正黑體" pitchFamily="34" charset="-120"/>
                <a:ea typeface="微軟正黑體" pitchFamily="34" charset="-120"/>
              </a:rPr>
              <a:t>教育經費高</a:t>
            </a:r>
            <a:endParaRPr lang="en-US" altLang="zh-TW" sz="2400" b="1">
              <a:latin typeface="微軟正黑體" pitchFamily="34" charset="-120"/>
              <a:ea typeface="微軟正黑體" pitchFamily="34" charset="-120"/>
            </a:endParaRPr>
          </a:p>
          <a:p>
            <a:pPr marL="342900" indent="-342900">
              <a:buFontTx/>
              <a:buAutoNum type="arabicPeriod"/>
            </a:pPr>
            <a:r>
              <a:rPr lang="zh-TW" altLang="en-US" sz="2400" b="1">
                <a:latin typeface="微軟正黑體" pitchFamily="34" charset="-120"/>
                <a:ea typeface="微軟正黑體" pitchFamily="34" charset="-120"/>
              </a:rPr>
              <a:t>教師薪資高</a:t>
            </a:r>
            <a:endParaRPr lang="en-US" altLang="zh-TW" sz="2400" b="1">
              <a:latin typeface="微軟正黑體" pitchFamily="34" charset="-120"/>
              <a:ea typeface="微軟正黑體" pitchFamily="34" charset="-120"/>
            </a:endParaRPr>
          </a:p>
          <a:p>
            <a:pPr marL="342900" indent="-342900">
              <a:buFontTx/>
              <a:buAutoNum type="arabicPeriod"/>
            </a:pPr>
            <a:r>
              <a:rPr lang="zh-TW" altLang="en-US" sz="2400" b="1">
                <a:latin typeface="微軟正黑體" pitchFamily="34" charset="-120"/>
                <a:ea typeface="微軟正黑體" pitchFamily="34" charset="-120"/>
              </a:rPr>
              <a:t>班級規模小</a:t>
            </a:r>
            <a:endParaRPr lang="en-US" altLang="zh-TW" sz="2400" b="1">
              <a:latin typeface="微軟正黑體" pitchFamily="34" charset="-120"/>
              <a:ea typeface="微軟正黑體" pitchFamily="34" charset="-120"/>
            </a:endParaRPr>
          </a:p>
          <a:p>
            <a:pPr marL="342900" indent="-342900">
              <a:buFontTx/>
              <a:buAutoNum type="arabicPeriod"/>
            </a:pPr>
            <a:r>
              <a:rPr lang="zh-TW" altLang="en-US" sz="2400" b="1">
                <a:latin typeface="微軟正黑體" pitchFamily="34" charset="-120"/>
                <a:ea typeface="微軟正黑體" pitchFamily="34" charset="-120"/>
              </a:rPr>
              <a:t>學校自治權高</a:t>
            </a:r>
            <a:endParaRPr lang="en-US" altLang="zh-TW" sz="2400" b="1">
              <a:latin typeface="微軟正黑體" pitchFamily="34" charset="-120"/>
              <a:ea typeface="微軟正黑體" pitchFamily="34" charset="-120"/>
            </a:endParaRPr>
          </a:p>
          <a:p>
            <a:pPr marL="342900" indent="-342900">
              <a:buFontTx/>
              <a:buAutoNum type="arabicPeriod"/>
            </a:pPr>
            <a:r>
              <a:rPr lang="zh-TW" altLang="en-US" sz="2400" b="1">
                <a:latin typeface="微軟正黑體" pitchFamily="34" charset="-120"/>
                <a:ea typeface="微軟正黑體" pitchFamily="34" charset="-120"/>
              </a:rPr>
              <a:t>教育系統水平差異低（教育類型少、首次實施分流年齡高）、垂直差異低（重讀率低、轉學率低）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par>
                          <p:cTn id="19" fill="hold">
                            <p:stCondLst>
                              <p:cond delay="2000"/>
                            </p:stCondLst>
                            <p:childTnLst>
                              <p:par>
                                <p:cTn id="20" presetID="3"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par>
                          <p:cTn id="23" fill="hold">
                            <p:stCondLst>
                              <p:cond delay="2500"/>
                            </p:stCondLst>
                            <p:childTnLst>
                              <p:par>
                                <p:cTn id="24" presetID="3"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par>
                          <p:cTn id="27" fill="hold">
                            <p:stCondLst>
                              <p:cond delay="3000"/>
                            </p:stCondLst>
                            <p:childTnLst>
                              <p:par>
                                <p:cTn id="28" presetID="3" presetClass="entr" presetSubtype="1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par>
                          <p:cTn id="31" fill="hold">
                            <p:stCondLst>
                              <p:cond delay="3500"/>
                            </p:stCondLst>
                            <p:childTnLst>
                              <p:par>
                                <p:cTn id="32" presetID="3"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3074"/>
                                        </p:tgtEl>
                                      </p:cBhvr>
                                    </p:animEffect>
                                    <p:set>
                                      <p:cBhvr>
                                        <p:cTn id="43" dur="1" fill="hold">
                                          <p:stCondLst>
                                            <p:cond delay="499"/>
                                          </p:stCondLst>
                                        </p:cTn>
                                        <p:tgtEl>
                                          <p:spTgt spid="307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2"/>
                                        </p:tgtEl>
                                      </p:cBhvr>
                                    </p:animEffect>
                                    <p:set>
                                      <p:cBhvr>
                                        <p:cTn id="46" dur="1" fill="hold">
                                          <p:stCondLst>
                                            <p:cond delay="1999"/>
                                          </p:stCondLst>
                                        </p:cTn>
                                        <p:tgtEl>
                                          <p:spTgt spid="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3"/>
                                        </p:tgtEl>
                                      </p:cBhvr>
                                    </p:animEffect>
                                    <p:set>
                                      <p:cBhvr>
                                        <p:cTn id="49" dur="1" fill="hold">
                                          <p:stCondLst>
                                            <p:cond delay="1999"/>
                                          </p:stCondLst>
                                        </p:cTn>
                                        <p:tgtEl>
                                          <p:spTgt spid="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4"/>
                                        </p:tgtEl>
                                      </p:cBhvr>
                                    </p:animEffect>
                                    <p:set>
                                      <p:cBhvr>
                                        <p:cTn id="52" dur="1" fill="hold">
                                          <p:stCondLst>
                                            <p:cond delay="1999"/>
                                          </p:stCondLst>
                                        </p:cTn>
                                        <p:tgtEl>
                                          <p:spTgt spid="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5"/>
                                        </p:tgtEl>
                                      </p:cBhvr>
                                    </p:animEffect>
                                    <p:set>
                                      <p:cBhvr>
                                        <p:cTn id="55" dur="1" fill="hold">
                                          <p:stCondLst>
                                            <p:cond delay="19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6"/>
                                        </p:tgtEl>
                                      </p:cBhvr>
                                    </p:animEffect>
                                    <p:set>
                                      <p:cBhvr>
                                        <p:cTn id="58" dur="1" fill="hold">
                                          <p:stCondLst>
                                            <p:cond delay="1999"/>
                                          </p:stCondLst>
                                        </p:cTn>
                                        <p:tgtEl>
                                          <p:spTgt spid="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7"/>
                                        </p:tgtEl>
                                      </p:cBhvr>
                                    </p:animEffect>
                                    <p:set>
                                      <p:cBhvr>
                                        <p:cTn id="61" dur="1" fill="hold">
                                          <p:stCondLst>
                                            <p:cond delay="1999"/>
                                          </p:stCondLst>
                                        </p:cTn>
                                        <p:tgtEl>
                                          <p:spTgt spid="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8"/>
                                        </p:tgtEl>
                                      </p:cBhvr>
                                    </p:animEffect>
                                    <p:set>
                                      <p:cBhvr>
                                        <p:cTn id="64" dur="1" fill="hold">
                                          <p:stCondLst>
                                            <p:cond delay="1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9"/>
                                        </p:tgtEl>
                                      </p:cBhvr>
                                    </p:animEffect>
                                    <p:set>
                                      <p:cBhvr>
                                        <p:cTn id="67" dur="1" fill="hold">
                                          <p:stCondLst>
                                            <p:cond delay="1999"/>
                                          </p:stCondLst>
                                        </p:cTn>
                                        <p:tgtEl>
                                          <p:spTgt spid="9"/>
                                        </p:tgtEl>
                                        <p:attrNameLst>
                                          <p:attrName>style.visibility</p:attrName>
                                        </p:attrNameLst>
                                      </p:cBhvr>
                                      <p:to>
                                        <p:strVal val="hidden"/>
                                      </p:to>
                                    </p:set>
                                  </p:childTnLst>
                                </p:cTn>
                              </p:par>
                              <p:par>
                                <p:cTn id="68" presetID="3" presetClass="entr" presetSubtype="10" fill="hold" nodeType="withEffect">
                                  <p:stCondLst>
                                    <p:cond delay="0"/>
                                  </p:stCondLst>
                                  <p:childTnLst>
                                    <p:set>
                                      <p:cBhvr>
                                        <p:cTn id="69" dur="1" fill="hold">
                                          <p:stCondLst>
                                            <p:cond delay="0"/>
                                          </p:stCondLst>
                                        </p:cTn>
                                        <p:tgtEl>
                                          <p:spTgt spid="62477"/>
                                        </p:tgtEl>
                                        <p:attrNameLst>
                                          <p:attrName>style.visibility</p:attrName>
                                        </p:attrNameLst>
                                      </p:cBhvr>
                                      <p:to>
                                        <p:strVal val="visible"/>
                                      </p:to>
                                    </p:set>
                                    <p:animEffect transition="in" filter="blinds(horizontal)">
                                      <p:cBhvr>
                                        <p:cTn id="70" dur="500"/>
                                        <p:tgtEl>
                                          <p:spTgt spid="6247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linds(horizontal)">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nodeType="clickEffect">
                                  <p:stCondLst>
                                    <p:cond delay="0"/>
                                  </p:stCondLst>
                                  <p:childTnLst>
                                    <p:animEffect transition="out" filter="blinds(horizontal)">
                                      <p:cBhvr>
                                        <p:cTn id="79" dur="500"/>
                                        <p:tgtEl>
                                          <p:spTgt spid="62477"/>
                                        </p:tgtEl>
                                      </p:cBhvr>
                                    </p:animEffect>
                                    <p:set>
                                      <p:cBhvr>
                                        <p:cTn id="80" dur="1" fill="hold">
                                          <p:stCondLst>
                                            <p:cond delay="499"/>
                                          </p:stCondLst>
                                        </p:cTn>
                                        <p:tgtEl>
                                          <p:spTgt spid="62477"/>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39"/>
                                        </p:tgtEl>
                                      </p:cBhvr>
                                    </p:animEffect>
                                    <p:set>
                                      <p:cBhvr>
                                        <p:cTn id="83" dur="1" fill="hold">
                                          <p:stCondLst>
                                            <p:cond delay="499"/>
                                          </p:stCondLst>
                                        </p:cTn>
                                        <p:tgtEl>
                                          <p:spTgt spid="39"/>
                                        </p:tgtEl>
                                        <p:attrNameLst>
                                          <p:attrName>style.visibility</p:attrName>
                                        </p:attrNameLst>
                                      </p:cBhvr>
                                      <p:to>
                                        <p:strVal val="hidden"/>
                                      </p:to>
                                    </p:set>
                                  </p:childTnLst>
                                </p:cTn>
                              </p:par>
                              <p:par>
                                <p:cTn id="84" presetID="3" presetClass="entr" presetSubtype="10" fill="hold" nodeType="withEffect">
                                  <p:stCondLst>
                                    <p:cond delay="0"/>
                                  </p:stCondLst>
                                  <p:childTnLst>
                                    <p:set>
                                      <p:cBhvr>
                                        <p:cTn id="85" dur="1" fill="hold">
                                          <p:stCondLst>
                                            <p:cond delay="0"/>
                                          </p:stCondLst>
                                        </p:cTn>
                                        <p:tgtEl>
                                          <p:spTgt spid="62478"/>
                                        </p:tgtEl>
                                        <p:attrNameLst>
                                          <p:attrName>style.visibility</p:attrName>
                                        </p:attrNameLst>
                                      </p:cBhvr>
                                      <p:to>
                                        <p:strVal val="visible"/>
                                      </p:to>
                                    </p:set>
                                    <p:animEffect transition="in" filter="blinds(horizontal)">
                                      <p:cBhvr>
                                        <p:cTn id="86" dur="500"/>
                                        <p:tgtEl>
                                          <p:spTgt spid="62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2857496"/>
            <a:ext cx="6858000" cy="1181104"/>
          </a:xfrm>
        </p:spPr>
        <p:txBody>
          <a:bodyPr>
            <a:normAutofit fontScale="90000"/>
          </a:bodyPr>
          <a:lstStyle/>
          <a:p>
            <a:pPr lvl="0"/>
            <a:r>
              <a:rPr lang="zh-TW" altLang="en-US" sz="4800" dirty="0" smtClean="0">
                <a:solidFill>
                  <a:srgbClr val="FF0000"/>
                </a:solidFill>
              </a:rPr>
              <a:t>學生作答常</a:t>
            </a:r>
            <a:r>
              <a:rPr lang="zh-TW" altLang="en-US" sz="4800" dirty="0" smtClean="0">
                <a:solidFill>
                  <a:srgbClr val="FF0000"/>
                </a:solidFill>
              </a:rPr>
              <a:t>犯錯誤示例</a:t>
            </a:r>
            <a:r>
              <a:rPr lang="en-US" altLang="zh-TW" sz="4800" dirty="0" smtClean="0">
                <a:solidFill>
                  <a:srgbClr val="FF0000"/>
                </a:solidFill>
              </a:rPr>
              <a:t/>
            </a:r>
            <a:br>
              <a:rPr lang="en-US" altLang="zh-TW" sz="4800" dirty="0" smtClean="0">
                <a:solidFill>
                  <a:srgbClr val="FF0000"/>
                </a:solidFill>
              </a:rPr>
            </a:br>
            <a:endParaRPr lang="zh-TW" altLang="en-US" sz="4800" dirty="0">
              <a:solidFill>
                <a:srgbClr val="FF0000"/>
              </a:solidFill>
            </a:endParaRPr>
          </a:p>
        </p:txBody>
      </p:sp>
      <p:sp>
        <p:nvSpPr>
          <p:cNvPr id="3" name="文字版面配置區 2"/>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未能答對的原因</a:t>
            </a:r>
            <a:endParaRPr lang="zh-TW" altLang="en-US" dirty="0"/>
          </a:p>
        </p:txBody>
      </p:sp>
      <p:graphicFrame>
        <p:nvGraphicFramePr>
          <p:cNvPr id="4" name="內容版面配置區 3"/>
          <p:cNvGraphicFramePr>
            <a:graphicFrameLocks noGrp="1"/>
          </p:cNvGraphicFramePr>
          <p:nvPr>
            <p:ph idx="1"/>
          </p:nvPr>
        </p:nvGraphicFramePr>
        <p:xfrm>
          <a:off x="1475656" y="4581128"/>
          <a:ext cx="6984776" cy="1381760"/>
        </p:xfrm>
        <a:graphic>
          <a:graphicData uri="http://schemas.openxmlformats.org/drawingml/2006/table">
            <a:tbl>
              <a:tblPr firstRow="1" bandRow="1">
                <a:tableStyleId>{5C22544A-7EE6-4342-B048-85BDC9FD1C3A}</a:tableStyleId>
              </a:tblPr>
              <a:tblGrid>
                <a:gridCol w="1952733"/>
                <a:gridCol w="1201682"/>
                <a:gridCol w="1276787"/>
                <a:gridCol w="1276787"/>
                <a:gridCol w="1276787"/>
              </a:tblGrid>
              <a:tr h="370840">
                <a:tc>
                  <a:txBody>
                    <a:bodyPr/>
                    <a:lstStyle/>
                    <a:p>
                      <a:pPr algn="ctr"/>
                      <a:endParaRPr lang="zh-TW" altLang="en-US" dirty="0"/>
                    </a:p>
                  </a:txBody>
                  <a:tcPr/>
                </a:tc>
                <a:tc>
                  <a:txBody>
                    <a:bodyPr/>
                    <a:lstStyle/>
                    <a:p>
                      <a:pPr algn="ctr"/>
                      <a:r>
                        <a:rPr lang="en-US" altLang="zh-TW" dirty="0" smtClean="0"/>
                        <a:t>M148Q02</a:t>
                      </a:r>
                      <a:r>
                        <a:rPr lang="zh-TW" altLang="en-US" dirty="0" smtClean="0"/>
                        <a:t> </a:t>
                      </a:r>
                      <a:r>
                        <a:rPr lang="en-US" altLang="zh-TW" dirty="0" smtClean="0"/>
                        <a:t/>
                      </a:r>
                      <a:br>
                        <a:rPr lang="en-US" altLang="zh-TW" dirty="0" smtClean="0"/>
                      </a:br>
                      <a:r>
                        <a:rPr lang="zh-TW" altLang="en-US" dirty="0" smtClean="0"/>
                        <a:t>大陸面積</a:t>
                      </a:r>
                      <a:endParaRPr lang="zh-TW" altLang="en-US" dirty="0"/>
                    </a:p>
                  </a:txBody>
                  <a:tcPr/>
                </a:tc>
                <a:tc>
                  <a:txBody>
                    <a:bodyPr/>
                    <a:lstStyle/>
                    <a:p>
                      <a:pPr algn="ctr"/>
                      <a:r>
                        <a:rPr lang="en-US" altLang="zh-TW" dirty="0" smtClean="0"/>
                        <a:t>M159Q01</a:t>
                      </a:r>
                      <a:r>
                        <a:rPr lang="en-US" altLang="zh-TW" baseline="0" dirty="0" smtClean="0"/>
                        <a:t> </a:t>
                      </a:r>
                      <a:br>
                        <a:rPr lang="en-US" altLang="zh-TW" baseline="0" dirty="0" smtClean="0"/>
                      </a:br>
                      <a:r>
                        <a:rPr lang="zh-TW" altLang="en-US" baseline="0" dirty="0" smtClean="0"/>
                        <a:t>賽車速度</a:t>
                      </a:r>
                      <a:endParaRPr lang="zh-TW" altLang="en-US" dirty="0"/>
                    </a:p>
                  </a:txBody>
                  <a:tcPr/>
                </a:tc>
                <a:tc>
                  <a:txBody>
                    <a:bodyPr/>
                    <a:lstStyle/>
                    <a:p>
                      <a:pPr algn="ctr"/>
                      <a:r>
                        <a:rPr lang="en-US" altLang="zh-TW" baseline="0" dirty="0" smtClean="0"/>
                        <a:t>M159Q04 </a:t>
                      </a:r>
                      <a:br>
                        <a:rPr lang="en-US" altLang="zh-TW" baseline="0" dirty="0" smtClean="0"/>
                      </a:br>
                      <a:r>
                        <a:rPr lang="zh-TW" altLang="en-US" baseline="0" dirty="0" smtClean="0"/>
                        <a:t>賽車速度</a:t>
                      </a:r>
                      <a:endParaRPr lang="zh-TW" altLang="en-US" dirty="0"/>
                    </a:p>
                  </a:txBody>
                  <a:tcPr/>
                </a:tc>
                <a:tc>
                  <a:txBody>
                    <a:bodyPr/>
                    <a:lstStyle/>
                    <a:p>
                      <a:pPr algn="ctr"/>
                      <a:r>
                        <a:rPr lang="en-US" altLang="zh-TW" dirty="0" smtClean="0"/>
                        <a:t>M179Q01</a:t>
                      </a:r>
                      <a:r>
                        <a:rPr lang="zh-TW" altLang="en-US" dirty="0" smtClean="0"/>
                        <a:t> </a:t>
                      </a:r>
                      <a:r>
                        <a:rPr lang="en-US" altLang="zh-TW" dirty="0" smtClean="0"/>
                        <a:t/>
                      </a:r>
                      <a:br>
                        <a:rPr lang="en-US" altLang="zh-TW" dirty="0" smtClean="0"/>
                      </a:br>
                      <a:r>
                        <a:rPr lang="zh-TW" altLang="en-US" dirty="0" smtClean="0"/>
                        <a:t>搶劫</a:t>
                      </a:r>
                      <a:endParaRPr lang="zh-TW" altLang="en-US" dirty="0"/>
                    </a:p>
                  </a:txBody>
                  <a:tcPr/>
                </a:tc>
              </a:tr>
              <a:tr h="370840">
                <a:tc>
                  <a:txBody>
                    <a:bodyPr/>
                    <a:lstStyle/>
                    <a:p>
                      <a:pPr algn="ctr"/>
                      <a:r>
                        <a:rPr lang="zh-TW" altLang="en-US" dirty="0" smtClean="0"/>
                        <a:t>國際答對率</a:t>
                      </a:r>
                      <a:endParaRPr lang="zh-TW" altLang="en-US" dirty="0"/>
                    </a:p>
                  </a:txBody>
                  <a:tcPr/>
                </a:tc>
                <a:tc>
                  <a:txBody>
                    <a:bodyPr/>
                    <a:lstStyle/>
                    <a:p>
                      <a:pPr algn="ctr" fontAlgn="ctr"/>
                      <a:r>
                        <a:rPr lang="en-US" altLang="zh-TW" sz="1600" b="1" i="0" u="none" strike="noStrike" dirty="0" smtClean="0">
                          <a:solidFill>
                            <a:schemeClr val="accent3">
                              <a:lumMod val="75000"/>
                            </a:schemeClr>
                          </a:solidFill>
                          <a:effectLst/>
                          <a:latin typeface="微軟正黑體" pitchFamily="34" charset="-120"/>
                          <a:ea typeface="微軟正黑體" pitchFamily="34" charset="-120"/>
                        </a:rPr>
                        <a:t>0.19</a:t>
                      </a:r>
                      <a:endParaRPr lang="en-US" altLang="zh-TW" sz="1600" b="1" i="0" u="none" strike="noStrike" dirty="0">
                        <a:solidFill>
                          <a:schemeClr val="accent3">
                            <a:lumMod val="75000"/>
                          </a:schemeClr>
                        </a:solidFill>
                        <a:effectLst/>
                        <a:latin typeface="微軟正黑體" pitchFamily="34" charset="-120"/>
                        <a:ea typeface="微軟正黑體" pitchFamily="34" charset="-120"/>
                      </a:endParaRPr>
                    </a:p>
                  </a:txBody>
                  <a:tcPr marL="8975" marR="8975" marT="897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smtClean="0">
                          <a:solidFill>
                            <a:schemeClr val="accent3">
                              <a:lumMod val="75000"/>
                            </a:schemeClr>
                          </a:solidFill>
                          <a:effectLst/>
                          <a:latin typeface="微軟正黑體" pitchFamily="34" charset="-120"/>
                          <a:ea typeface="微軟正黑體" pitchFamily="34" charset="-120"/>
                        </a:rPr>
                        <a:t>0.67</a:t>
                      </a:r>
                      <a:endParaRPr lang="en-US" altLang="zh-TW" sz="1600" b="1" i="0" u="none" strike="noStrike" dirty="0">
                        <a:solidFill>
                          <a:schemeClr val="accent3">
                            <a:lumMod val="75000"/>
                          </a:schemeClr>
                        </a:solidFill>
                        <a:effectLst/>
                        <a:latin typeface="微軟正黑體" pitchFamily="34" charset="-120"/>
                        <a:ea typeface="微軟正黑體" pitchFamily="34" charset="-12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smtClean="0">
                          <a:solidFill>
                            <a:schemeClr val="accent3">
                              <a:lumMod val="75000"/>
                            </a:schemeClr>
                          </a:solidFill>
                          <a:effectLst/>
                          <a:latin typeface="微軟正黑體" pitchFamily="34" charset="-120"/>
                          <a:ea typeface="微軟正黑體" pitchFamily="34" charset="-120"/>
                        </a:rPr>
                        <a:t>0.28</a:t>
                      </a:r>
                    </a:p>
                  </a:txBody>
                  <a:tcPr marL="9525" marR="9525" marT="9525" marB="0" anchor="ctr"/>
                </a:tc>
                <a:tc>
                  <a:txBody>
                    <a:bodyPr/>
                    <a:lstStyle/>
                    <a:p>
                      <a:pPr algn="ctr" fontAlgn="ctr"/>
                      <a:r>
                        <a:rPr lang="en-US" altLang="zh-TW" sz="1600" b="1" i="0" u="none" strike="noStrike" dirty="0" smtClean="0">
                          <a:solidFill>
                            <a:schemeClr val="accent3">
                              <a:lumMod val="75000"/>
                            </a:schemeClr>
                          </a:solidFill>
                          <a:effectLst/>
                          <a:latin typeface="微軟正黑體" pitchFamily="34" charset="-120"/>
                          <a:ea typeface="微軟正黑體" pitchFamily="34" charset="-120"/>
                        </a:rPr>
                        <a:t>0.26</a:t>
                      </a:r>
                      <a:r>
                        <a:rPr lang="zh-TW" altLang="en-US" sz="1600" b="1" i="0" u="none" strike="noStrike" dirty="0" smtClean="0">
                          <a:solidFill>
                            <a:schemeClr val="accent3">
                              <a:lumMod val="75000"/>
                            </a:schemeClr>
                          </a:solidFill>
                          <a:effectLst/>
                          <a:latin typeface="微軟正黑體" pitchFamily="34" charset="-120"/>
                          <a:ea typeface="微軟正黑體" pitchFamily="34" charset="-120"/>
                        </a:rPr>
                        <a:t> </a:t>
                      </a:r>
                      <a:r>
                        <a:rPr lang="en-US" altLang="zh-TW" sz="1600" b="1" kern="1200" dirty="0" smtClean="0">
                          <a:solidFill>
                            <a:schemeClr val="accent5">
                              <a:lumMod val="75000"/>
                            </a:schemeClr>
                          </a:solidFill>
                          <a:latin typeface="+mn-lt"/>
                          <a:ea typeface="+mn-ea"/>
                          <a:cs typeface="+mn-cs"/>
                        </a:rPr>
                        <a:t>(0.30)</a:t>
                      </a:r>
                      <a:endParaRPr lang="en-US" altLang="zh-TW" sz="1600" b="1" kern="1200" dirty="0">
                        <a:solidFill>
                          <a:schemeClr val="accent5">
                            <a:lumMod val="75000"/>
                          </a:schemeClr>
                        </a:solidFill>
                        <a:latin typeface="+mn-lt"/>
                        <a:ea typeface="+mn-ea"/>
                        <a:cs typeface="+mn-cs"/>
                      </a:endParaRPr>
                    </a:p>
                  </a:txBody>
                  <a:tcPr marL="8975" marR="8975" marT="8975" marB="0" anchor="ctr"/>
                </a:tc>
              </a:tr>
              <a:tr h="370840">
                <a:tc>
                  <a:txBody>
                    <a:bodyPr/>
                    <a:lstStyle/>
                    <a:p>
                      <a:pPr algn="ctr"/>
                      <a:r>
                        <a:rPr lang="zh-TW" altLang="en-US" dirty="0" smtClean="0"/>
                        <a:t>此次測驗答對率</a:t>
                      </a:r>
                      <a:endParaRPr lang="zh-TW" altLang="en-US" dirty="0"/>
                    </a:p>
                  </a:txBody>
                  <a:tcPr/>
                </a:tc>
                <a:tc>
                  <a:txBody>
                    <a:bodyPr/>
                    <a:lstStyle/>
                    <a:p>
                      <a:pPr algn="ctr"/>
                      <a:r>
                        <a:rPr lang="en-US" altLang="zh-TW" sz="1600" b="1" dirty="0" smtClean="0">
                          <a:solidFill>
                            <a:schemeClr val="tx1"/>
                          </a:solidFill>
                          <a:effectLst/>
                          <a:latin typeface="微軟正黑體" pitchFamily="34" charset="-120"/>
                          <a:ea typeface="微軟正黑體" pitchFamily="34" charset="-120"/>
                        </a:rPr>
                        <a:t>0.18</a:t>
                      </a:r>
                      <a:endParaRPr lang="zh-TW" altLang="en-US" sz="1600" b="1" dirty="0">
                        <a:solidFill>
                          <a:schemeClr val="tx1"/>
                        </a:solidFill>
                        <a:effectLst/>
                        <a:latin typeface="微軟正黑體" pitchFamily="34" charset="-120"/>
                        <a:ea typeface="微軟正黑體" pitchFamily="34" charset="-120"/>
                      </a:endParaRPr>
                    </a:p>
                  </a:txBody>
                  <a:tcPr/>
                </a:tc>
                <a:tc>
                  <a:txBody>
                    <a:bodyPr/>
                    <a:lstStyle/>
                    <a:p>
                      <a:pPr algn="ctr"/>
                      <a:r>
                        <a:rPr lang="en-US" altLang="zh-TW" sz="1600" b="1" dirty="0" smtClean="0">
                          <a:solidFill>
                            <a:schemeClr val="tx1"/>
                          </a:solidFill>
                          <a:effectLst/>
                          <a:latin typeface="微軟正黑體" pitchFamily="34" charset="-120"/>
                          <a:ea typeface="微軟正黑體" pitchFamily="34" charset="-120"/>
                        </a:rPr>
                        <a:t>0.57</a:t>
                      </a:r>
                      <a:endParaRPr lang="zh-TW" altLang="en-US" sz="1600" b="1" dirty="0">
                        <a:solidFill>
                          <a:schemeClr val="tx1"/>
                        </a:solidFill>
                        <a:effectLst/>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u="none" strike="noStrike" dirty="0" smtClean="0">
                          <a:solidFill>
                            <a:schemeClr val="tx1"/>
                          </a:solidFill>
                          <a:effectLst/>
                          <a:latin typeface="微軟正黑體" pitchFamily="34" charset="-120"/>
                          <a:ea typeface="微軟正黑體" pitchFamily="34" charset="-120"/>
                        </a:rPr>
                        <a:t>0.41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u="none" strike="noStrike" dirty="0" smtClean="0">
                          <a:solidFill>
                            <a:schemeClr val="tx1"/>
                          </a:solidFill>
                          <a:effectLst/>
                          <a:latin typeface="微軟正黑體" pitchFamily="34" charset="-120"/>
                          <a:ea typeface="微軟正黑體" pitchFamily="34" charset="-120"/>
                        </a:rPr>
                        <a:t>0.33 </a:t>
                      </a:r>
                    </a:p>
                  </a:txBody>
                  <a:tcPr/>
                </a:tc>
              </a:tr>
            </a:tbl>
          </a:graphicData>
        </a:graphic>
      </p:graphicFrame>
      <p:sp>
        <p:nvSpPr>
          <p:cNvPr id="5" name="內容版面配置區 2"/>
          <p:cNvSpPr txBox="1">
            <a:spLocks/>
          </p:cNvSpPr>
          <p:nvPr/>
        </p:nvSpPr>
        <p:spPr>
          <a:xfrm>
            <a:off x="467544" y="1124744"/>
            <a:ext cx="8064896" cy="3024336"/>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zh-TW" altLang="en-US" sz="3200" b="1" dirty="0" smtClean="0">
                <a:ea typeface="標楷體" pitchFamily="65" charset="-120"/>
              </a:rPr>
              <a:t>課程未包括、已刪除或只有粗淺的介紹。</a:t>
            </a:r>
            <a:endParaRPr kumimoji="0" lang="zh-TW" altLang="zh-TW" sz="3200" b="0" i="0" u="none" strike="noStrike" kern="1200" cap="none" spc="0" normalizeH="0" baseline="0" noProof="0" dirty="0" smtClean="0">
              <a:ln>
                <a:noFill/>
              </a:ln>
              <a:solidFill>
                <a:schemeClr val="tx1"/>
              </a:solidFill>
              <a:effectLst/>
              <a:uLnTx/>
              <a:uFillTx/>
              <a:latin typeface="+mn-lt"/>
              <a:ea typeface="標楷體" pitchFamily="65" charset="-120"/>
              <a:cs typeface="+mn-cs"/>
            </a:endParaRPr>
          </a:p>
          <a:p>
            <a:pPr marL="800100" lvl="1" indent="-342900">
              <a:spcBef>
                <a:spcPct val="20000"/>
              </a:spcBef>
              <a:buFont typeface="Arial" pitchFamily="34" charset="0"/>
              <a:buChar char="•"/>
            </a:pPr>
            <a:r>
              <a:rPr kumimoji="0" lang="zh-TW" altLang="en-US" sz="3200" b="0" i="0" u="none" strike="noStrike" kern="1200" cap="none" spc="0" normalizeH="0" baseline="0" noProof="0" dirty="0" smtClean="0">
                <a:ln>
                  <a:noFill/>
                </a:ln>
                <a:solidFill>
                  <a:schemeClr val="tx1"/>
                </a:solidFill>
                <a:effectLst/>
                <a:uLnTx/>
                <a:uFillTx/>
                <a:latin typeface="+mn-lt"/>
                <a:ea typeface="標楷體" pitchFamily="65" charset="-120"/>
                <a:cs typeface="+mn-cs"/>
              </a:rPr>
              <a:t>論證式的作答</a:t>
            </a:r>
            <a:endParaRPr kumimoji="0" lang="en-US" altLang="zh-TW" sz="3200" b="0" i="0" u="none" strike="noStrike" kern="1200" cap="none" spc="0" normalizeH="0" baseline="0" noProof="0" dirty="0" smtClean="0">
              <a:ln>
                <a:noFill/>
              </a:ln>
              <a:solidFill>
                <a:schemeClr val="tx1"/>
              </a:solidFill>
              <a:effectLst/>
              <a:uLnTx/>
              <a:uFillTx/>
              <a:latin typeface="+mn-lt"/>
              <a:ea typeface="標楷體" pitchFamily="65" charset="-120"/>
              <a:cs typeface="+mn-cs"/>
            </a:endParaRPr>
          </a:p>
          <a:p>
            <a:pPr marL="800100" lvl="1" indent="-342900">
              <a:spcBef>
                <a:spcPct val="20000"/>
              </a:spcBef>
              <a:buFont typeface="Arial" pitchFamily="34" charset="0"/>
              <a:buChar char="•"/>
            </a:pPr>
            <a:r>
              <a:rPr lang="zh-TW" altLang="en-US" sz="3200" dirty="0" smtClean="0">
                <a:ea typeface="標楷體" pitchFamily="65" charset="-120"/>
              </a:rPr>
              <a:t>概數</a:t>
            </a:r>
            <a:endParaRPr lang="en-US" altLang="zh-TW" sz="3200" dirty="0" smtClean="0">
              <a:ea typeface="標楷體" pitchFamily="65" charset="-120"/>
            </a:endParaRPr>
          </a:p>
          <a:p>
            <a:pPr marL="800100" lvl="1" indent="-342900">
              <a:spcBef>
                <a:spcPct val="20000"/>
              </a:spcBef>
              <a:buFont typeface="Arial" pitchFamily="34" charset="0"/>
              <a:buChar char="•"/>
            </a:pPr>
            <a:r>
              <a:rPr kumimoji="0" lang="zh-TW" altLang="en-US" sz="3200" b="0" i="0" u="none" strike="noStrike" kern="1200" cap="none" spc="0" normalizeH="0" baseline="0" noProof="0" dirty="0" smtClean="0">
                <a:ln>
                  <a:noFill/>
                </a:ln>
                <a:solidFill>
                  <a:schemeClr val="tx1"/>
                </a:solidFill>
                <a:effectLst/>
                <a:uLnTx/>
                <a:uFillTx/>
                <a:latin typeface="+mn-lt"/>
                <a:ea typeface="標楷體" pitchFamily="65" charset="-120"/>
                <a:cs typeface="+mn-cs"/>
              </a:rPr>
              <a:t>比例尺</a:t>
            </a:r>
            <a:endParaRPr lang="en-US" altLang="zh-TW" sz="3200" dirty="0" smtClean="0">
              <a:ea typeface="標楷體" pitchFamily="65" charset="-120"/>
            </a:endParaRPr>
          </a:p>
          <a:p>
            <a:pPr marL="457200" indent="-457200">
              <a:spcBef>
                <a:spcPct val="20000"/>
              </a:spcBef>
              <a:buFont typeface="+mj-lt"/>
              <a:buAutoNum type="arabicPeriod"/>
            </a:pPr>
            <a:r>
              <a:rPr lang="zh-TW" altLang="en-US" sz="3200" b="1" dirty="0" smtClean="0">
                <a:ea typeface="標楷體" pitchFamily="65" charset="-120"/>
              </a:rPr>
              <a:t>有能力，但無法答對，</a:t>
            </a:r>
            <a:r>
              <a:rPr lang="en-US" altLang="zh-TW" sz="3200" b="1" dirty="0" smtClean="0">
                <a:solidFill>
                  <a:srgbClr val="0000FF"/>
                </a:solidFill>
                <a:effectLst>
                  <a:outerShdw blurRad="38100" dist="38100" dir="2700000" algn="tl">
                    <a:srgbClr val="000000">
                      <a:alpha val="43137"/>
                    </a:srgbClr>
                  </a:outerShdw>
                </a:effectLst>
                <a:ea typeface="標楷體" pitchFamily="65" charset="-120"/>
              </a:rPr>
              <a:t>Why </a:t>
            </a:r>
            <a:r>
              <a:rPr lang="en-US" altLang="zh-TW" sz="3200" b="1" dirty="0" smtClean="0">
                <a:ea typeface="標楷體" pitchFamily="65" charset="-120"/>
              </a:rPr>
              <a:t>?</a:t>
            </a:r>
            <a:r>
              <a:rPr lang="zh-TW" altLang="en-US" sz="3200" b="1" dirty="0" smtClean="0">
                <a:ea typeface="標楷體" pitchFamily="65" charset="-120"/>
              </a:rPr>
              <a:t> </a:t>
            </a:r>
            <a:r>
              <a:rPr lang="en-US" altLang="zh-TW" sz="3200" b="1" dirty="0" smtClean="0">
                <a:ea typeface="標楷體" pitchFamily="65" charset="-120"/>
              </a:rPr>
              <a:t>Find out…</a:t>
            </a:r>
            <a:r>
              <a:rPr lang="zh-TW" altLang="en-US" sz="3200" b="1" dirty="0" smtClean="0">
                <a:ea typeface="標楷體" pitchFamily="65" charset="-120"/>
              </a:rPr>
              <a:t> </a:t>
            </a:r>
            <a:endParaRPr lang="en-US" altLang="zh-TW" sz="3200" b="1" dirty="0" smtClean="0">
              <a:ea typeface="標楷體" pitchFamily="65" charset="-120"/>
            </a:endParaRPr>
          </a:p>
          <a:p>
            <a:pPr marL="914400" lvl="1" indent="-457200">
              <a:spcBef>
                <a:spcPct val="20000"/>
              </a:spcBef>
              <a:buFont typeface="Arial" pitchFamily="34" charset="0"/>
              <a:buChar char="•"/>
            </a:pPr>
            <a:r>
              <a:rPr lang="zh-TW" altLang="en-US" sz="2800" b="1" dirty="0" smtClean="0">
                <a:ea typeface="標楷體" pitchFamily="65" charset="-120"/>
              </a:rPr>
              <a:t>範例</a:t>
            </a:r>
            <a:r>
              <a:rPr lang="zh-TW" altLang="en-US" sz="3200" b="1" dirty="0" smtClean="0">
                <a:ea typeface="標楷體" pitchFamily="65" charset="-120"/>
              </a:rPr>
              <a:t> </a:t>
            </a:r>
            <a:endParaRPr lang="en-US" altLang="zh-TW" sz="3200" b="1" dirty="0" smtClean="0">
              <a:ea typeface="標楷體" pitchFamily="65" charset="-120"/>
            </a:endParaRPr>
          </a:p>
        </p:txBody>
      </p:sp>
      <p:sp>
        <p:nvSpPr>
          <p:cNvPr id="6" name="橢圓形圖說文字 5"/>
          <p:cNvSpPr/>
          <p:nvPr/>
        </p:nvSpPr>
        <p:spPr>
          <a:xfrm>
            <a:off x="5724128" y="1988840"/>
            <a:ext cx="2138536" cy="612648"/>
          </a:xfrm>
          <a:prstGeom prst="wedgeEllipseCallout">
            <a:avLst>
              <a:gd name="adj1" fmla="val -79854"/>
              <a:gd name="adj2" fmla="val 395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rgbClr val="FF0000"/>
                </a:solidFill>
              </a:rPr>
              <a:t>CHECK</a:t>
            </a:r>
            <a:r>
              <a:rPr lang="zh-TW" altLang="en-US" sz="2400" dirty="0" smtClean="0">
                <a:solidFill>
                  <a:srgbClr val="FF0000"/>
                </a:solidFill>
              </a:rPr>
              <a:t> </a:t>
            </a:r>
            <a:r>
              <a:rPr lang="en-US" altLang="zh-TW" sz="2400" dirty="0" smtClean="0">
                <a:solidFill>
                  <a:srgbClr val="FF0000"/>
                </a:solidFill>
              </a:rPr>
              <a:t>?</a:t>
            </a:r>
            <a:endParaRPr lang="zh-TW" altLang="en-US" sz="2400" dirty="0">
              <a:solidFill>
                <a:srgbClr val="FF0000"/>
              </a:solidFill>
            </a:endParaRPr>
          </a:p>
        </p:txBody>
      </p:sp>
      <p:sp>
        <p:nvSpPr>
          <p:cNvPr id="7" name="右大括弧 6"/>
          <p:cNvSpPr/>
          <p:nvPr/>
        </p:nvSpPr>
        <p:spPr>
          <a:xfrm>
            <a:off x="4427984" y="1844824"/>
            <a:ext cx="576064" cy="1368152"/>
          </a:xfrm>
          <a:prstGeom prst="rightBrace">
            <a:avLst>
              <a:gd name="adj1" fmla="val 8333"/>
              <a:gd name="adj2" fmla="val 5095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標題 1"/>
          <p:cNvSpPr txBox="1">
            <a:spLocks/>
          </p:cNvSpPr>
          <p:nvPr/>
        </p:nvSpPr>
        <p:spPr>
          <a:xfrm>
            <a:off x="1475656" y="5877272"/>
            <a:ext cx="7416824" cy="504056"/>
          </a:xfrm>
          <a:prstGeom prst="rect">
            <a:avLst/>
          </a:prstGeom>
        </p:spPr>
        <p:txBody>
          <a:bodyPr vert="horz" lIns="91440" tIns="45720" rIns="91440" bIns="45720" rtlCol="0" anchor="ctr">
            <a:normAutofit/>
          </a:bodyPr>
          <a:lstStyle/>
          <a:p>
            <a:r>
              <a:rPr lang="zh-TW" altLang="zh-TW" sz="1600" b="1" dirty="0" smtClean="0"/>
              <a:t>註：</a:t>
            </a:r>
            <a:r>
              <a:rPr lang="zh-TW" altLang="zh-TW" sz="1600" b="1" dirty="0" smtClean="0">
                <a:solidFill>
                  <a:schemeClr val="accent3">
                    <a:lumMod val="75000"/>
                  </a:schemeClr>
                </a:solidFill>
              </a:rPr>
              <a:t>綠色</a:t>
            </a:r>
            <a:r>
              <a:rPr lang="zh-TW" altLang="zh-TW" sz="1600" b="1" dirty="0" smtClean="0"/>
              <a:t>為</a:t>
            </a:r>
            <a:r>
              <a:rPr lang="en-US" altLang="zh-TW" sz="1600" b="1" dirty="0" smtClean="0"/>
              <a:t>PISA 2000</a:t>
            </a:r>
            <a:r>
              <a:rPr lang="zh-TW" altLang="zh-TW" sz="1600" b="1" dirty="0" smtClean="0"/>
              <a:t>的國際答對率</a:t>
            </a:r>
            <a:r>
              <a:rPr lang="zh-TW" altLang="en-US" sz="1600" b="1" dirty="0" smtClean="0"/>
              <a:t>；</a:t>
            </a:r>
            <a:r>
              <a:rPr lang="zh-TW" altLang="zh-TW" sz="1600" b="1" dirty="0" smtClean="0">
                <a:solidFill>
                  <a:schemeClr val="accent5">
                    <a:lumMod val="75000"/>
                  </a:schemeClr>
                </a:solidFill>
              </a:rPr>
              <a:t>藍色</a:t>
            </a:r>
            <a:r>
              <a:rPr lang="zh-TW" altLang="zh-TW" sz="1600" b="1" dirty="0" smtClean="0"/>
              <a:t>為</a:t>
            </a:r>
            <a:r>
              <a:rPr lang="en-US" altLang="zh-TW" sz="1600" b="1" dirty="0" smtClean="0"/>
              <a:t>PISA 2003</a:t>
            </a:r>
            <a:r>
              <a:rPr lang="zh-TW" altLang="zh-TW" sz="1600" b="1" dirty="0" smtClean="0"/>
              <a:t>的國際答對率</a:t>
            </a:r>
            <a:endParaRPr kumimoji="0" lang="zh-TW" altLang="en-US" sz="1600" b="1" i="0" u="none" strike="noStrike" kern="1200" cap="none" spc="0" normalizeH="0" baseline="0" noProof="0" dirty="0">
              <a:ln>
                <a:noFill/>
              </a:ln>
              <a:solidFill>
                <a:schemeClr val="tx1"/>
              </a:solidFill>
              <a:effectLst/>
              <a:uLnTx/>
              <a:uFillTx/>
              <a:latin typeface="+mj-lt"/>
              <a:ea typeface="微軟正黑體" pitchFamily="34" charset="-120"/>
              <a:cs typeface="+mj-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M148</a:t>
            </a:r>
            <a:r>
              <a:rPr lang="zh-TW" altLang="zh-TW" dirty="0" smtClean="0"/>
              <a:t>：大陸面積</a:t>
            </a:r>
            <a:endParaRPr lang="zh-TW" altLang="en-US" dirty="0"/>
          </a:p>
        </p:txBody>
      </p:sp>
      <p:grpSp>
        <p:nvGrpSpPr>
          <p:cNvPr id="3" name="群組 11"/>
          <p:cNvGrpSpPr/>
          <p:nvPr/>
        </p:nvGrpSpPr>
        <p:grpSpPr>
          <a:xfrm>
            <a:off x="2123728" y="1700808"/>
            <a:ext cx="5328592" cy="3816424"/>
            <a:chOff x="-32" y="457200"/>
            <a:chExt cx="6419882" cy="6657975"/>
          </a:xfrm>
        </p:grpSpPr>
        <p:pic>
          <p:nvPicPr>
            <p:cNvPr id="6" name="圖片 5"/>
            <p:cNvPicPr>
              <a:picLocks noChangeAspect="1" noChangeArrowheads="1"/>
            </p:cNvPicPr>
            <p:nvPr/>
          </p:nvPicPr>
          <p:blipFill>
            <a:blip r:embed="rId3" cstate="print"/>
            <a:srcRect/>
            <a:stretch>
              <a:fillRect/>
            </a:stretch>
          </p:blipFill>
          <p:spPr bwMode="auto">
            <a:xfrm>
              <a:off x="0" y="457200"/>
              <a:ext cx="6419850" cy="6657975"/>
            </a:xfrm>
            <a:prstGeom prst="rect">
              <a:avLst/>
            </a:prstGeom>
            <a:noFill/>
          </p:spPr>
        </p:pic>
        <p:sp>
          <p:nvSpPr>
            <p:cNvPr id="7" name="Text Box 5"/>
            <p:cNvSpPr txBox="1">
              <a:spLocks noChangeArrowheads="1"/>
            </p:cNvSpPr>
            <p:nvPr/>
          </p:nvSpPr>
          <p:spPr bwMode="auto">
            <a:xfrm>
              <a:off x="-32" y="6000768"/>
              <a:ext cx="500066" cy="2857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公里</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8" name="Text Box 7"/>
            <p:cNvSpPr txBox="1">
              <a:spLocks noChangeArrowheads="1"/>
            </p:cNvSpPr>
            <p:nvPr/>
          </p:nvSpPr>
          <p:spPr bwMode="auto">
            <a:xfrm>
              <a:off x="4857752" y="3714752"/>
              <a:ext cx="800100"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6350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孟席斯山</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9" name="Text Box 6"/>
            <p:cNvSpPr txBox="1">
              <a:spLocks noChangeArrowheads="1"/>
            </p:cNvSpPr>
            <p:nvPr/>
          </p:nvSpPr>
          <p:spPr bwMode="auto">
            <a:xfrm>
              <a:off x="2714612" y="3571876"/>
              <a:ext cx="642942" cy="2143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6350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南極</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0" name="Text Box 8"/>
            <p:cNvSpPr txBox="1">
              <a:spLocks noChangeArrowheads="1"/>
            </p:cNvSpPr>
            <p:nvPr/>
          </p:nvSpPr>
          <p:spPr bwMode="auto">
            <a:xfrm>
              <a:off x="3143240" y="2571744"/>
              <a:ext cx="1643074"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sz="2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南極洲</a:t>
              </a:r>
              <a:endPar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sp>
        <p:nvSpPr>
          <p:cNvPr id="31747" name="Rectangle 3"/>
          <p:cNvSpPr>
            <a:spLocks noChangeArrowheads="1"/>
          </p:cNvSpPr>
          <p:nvPr/>
        </p:nvSpPr>
        <p:spPr bwMode="auto">
          <a:xfrm>
            <a:off x="2214546" y="5517232"/>
            <a:ext cx="674994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978400" algn="l"/>
              </a:tabLst>
            </a:pPr>
            <a:r>
              <a:rPr kumimoji="1" lang="zh-TW" altLang="en-GB" sz="20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利用地圖的比例尺，估算出</a:t>
            </a:r>
            <a:r>
              <a:rPr kumimoji="1" lang="zh-TW" altLang="en-GB" sz="2000" b="0" i="0" u="sng" strike="noStrike" cap="none" normalizeH="0" baseline="0" dirty="0" smtClean="0">
                <a:ln>
                  <a:noFill/>
                </a:ln>
                <a:solidFill>
                  <a:schemeClr val="tx1"/>
                </a:solidFill>
                <a:effectLst/>
                <a:latin typeface="Arial" pitchFamily="34" charset="0"/>
                <a:ea typeface="新細明體" pitchFamily="18" charset="-120"/>
                <a:cs typeface="Arial" pitchFamily="34" charset="0"/>
              </a:rPr>
              <a:t>南極洲</a:t>
            </a:r>
            <a:r>
              <a:rPr kumimoji="1" lang="zh-TW" altLang="en-GB" sz="20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的面積。</a:t>
            </a:r>
            <a:endParaRPr kumimoji="1" lang="zh-TW" altLang="en-GB"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tab pos="4978400" algn="l"/>
              </a:tabLst>
            </a:pPr>
            <a:r>
              <a:rPr kumimoji="1" lang="zh-TW" altLang="en-GB" sz="20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寫出你的作法並解釋你是如何估計的。（若利用作圖能幫助你估計的話，可直接畫在地圖上。）</a:t>
            </a:r>
            <a:endParaRPr kumimoji="1" lang="zh-TW" altLang="en-GB"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1746" name="Rectangle 2"/>
          <p:cNvSpPr>
            <a:spLocks noChangeArrowheads="1"/>
          </p:cNvSpPr>
          <p:nvPr/>
        </p:nvSpPr>
        <p:spPr bwMode="auto">
          <a:xfrm>
            <a:off x="179512" y="1124744"/>
            <a:ext cx="2839239"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下圖為</a:t>
            </a:r>
            <a:r>
              <a:rPr kumimoji="1" lang="zh-TW" sz="2000" b="0" i="0" u="sng" strike="noStrike" cap="none" normalizeH="0" baseline="0" dirty="0" smtClean="0">
                <a:ln>
                  <a:noFill/>
                </a:ln>
                <a:solidFill>
                  <a:schemeClr val="tx1"/>
                </a:solidFill>
                <a:effectLst/>
                <a:latin typeface="Arial" pitchFamily="34" charset="0"/>
                <a:ea typeface="新細明體" pitchFamily="18" charset="-120"/>
                <a:cs typeface="Arial" pitchFamily="34" charset="0"/>
              </a:rPr>
              <a:t>南極</a:t>
            </a:r>
            <a:r>
              <a:rPr kumimoji="1" lang="zh-TW" sz="2000" b="0" i="0" u="sng"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洲</a:t>
            </a:r>
            <a: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地圖。</a:t>
            </a:r>
            <a:endPar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大陸面積 問題 </a:t>
            </a:r>
            <a:r>
              <a:rPr lang="en-US" altLang="zh-TW" dirty="0" smtClean="0"/>
              <a:t>2 </a:t>
            </a:r>
            <a:r>
              <a:rPr lang="zh-TW" altLang="zh-TW" dirty="0" smtClean="0"/>
              <a:t>計分</a:t>
            </a:r>
            <a:endParaRPr lang="zh-TW" altLang="en-US" dirty="0"/>
          </a:p>
        </p:txBody>
      </p:sp>
      <p:graphicFrame>
        <p:nvGraphicFramePr>
          <p:cNvPr id="4" name="表格 3"/>
          <p:cNvGraphicFramePr>
            <a:graphicFrameLocks noGrp="1"/>
          </p:cNvGraphicFramePr>
          <p:nvPr/>
        </p:nvGraphicFramePr>
        <p:xfrm>
          <a:off x="611560" y="1340768"/>
          <a:ext cx="8208912" cy="5040560"/>
        </p:xfrm>
        <a:graphic>
          <a:graphicData uri="http://schemas.openxmlformats.org/drawingml/2006/table">
            <a:tbl>
              <a:tblPr/>
              <a:tblGrid>
                <a:gridCol w="2200926"/>
                <a:gridCol w="1903530"/>
                <a:gridCol w="2052228"/>
                <a:gridCol w="2052228"/>
              </a:tblGrid>
              <a:tr h="360040">
                <a:tc>
                  <a:txBody>
                    <a:bodyPr/>
                    <a:lstStyle/>
                    <a:p>
                      <a:pPr algn="just">
                        <a:spcAft>
                          <a:spcPts val="0"/>
                        </a:spcAft>
                      </a:pPr>
                      <a:r>
                        <a:rPr lang="zh-TW" sz="1800" kern="0" dirty="0">
                          <a:solidFill>
                            <a:srgbClr val="000000"/>
                          </a:solidFill>
                          <a:latin typeface="Times New Roman"/>
                          <a:ea typeface="新細明體"/>
                          <a:cs typeface="Arial"/>
                        </a:rPr>
                        <a:t>估計方法</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spcAft>
                          <a:spcPts val="0"/>
                        </a:spcAft>
                      </a:pPr>
                      <a:r>
                        <a:rPr lang="zh-TW" sz="1800" kern="0">
                          <a:solidFill>
                            <a:srgbClr val="000000"/>
                          </a:solidFill>
                          <a:latin typeface="Times New Roman"/>
                          <a:ea typeface="新細明體"/>
                          <a:cs typeface="Arial"/>
                        </a:rPr>
                        <a:t>代號</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00200">
                <a:tc>
                  <a:txBody>
                    <a:bodyPr/>
                    <a:lstStyle/>
                    <a:p>
                      <a:pPr algn="just">
                        <a:spcAft>
                          <a:spcPts val="0"/>
                        </a:spcAft>
                      </a:pPr>
                      <a:endParaRPr lang="en-US" sz="1800" kern="0" dirty="0">
                        <a:solidFill>
                          <a:srgbClr val="000000"/>
                        </a:solidFill>
                        <a:latin typeface="新細明體"/>
                        <a:ea typeface="新細明體"/>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0" dirty="0">
                          <a:solidFill>
                            <a:srgbClr val="000000"/>
                          </a:solidFill>
                          <a:latin typeface="Times New Roman"/>
                          <a:ea typeface="標楷體"/>
                          <a:cs typeface="Arial"/>
                        </a:rPr>
                        <a:t>滿分</a:t>
                      </a:r>
                      <a:endParaRPr lang="zh-TW" sz="2000" kern="100" dirty="0">
                        <a:latin typeface="Times New Roman"/>
                        <a:ea typeface="新細明體"/>
                        <a:cs typeface="Times New Roman"/>
                      </a:endParaRPr>
                    </a:p>
                    <a:p>
                      <a:pPr algn="just">
                        <a:spcAft>
                          <a:spcPts val="0"/>
                        </a:spcAft>
                      </a:pPr>
                      <a:r>
                        <a:rPr lang="zh-TW" sz="1800" kern="0" dirty="0">
                          <a:solidFill>
                            <a:srgbClr val="000000"/>
                          </a:solidFill>
                          <a:latin typeface="Times New Roman"/>
                          <a:ea typeface="新細明體"/>
                          <a:cs typeface="Arial"/>
                        </a:rPr>
                        <a:t>正確答案：</a:t>
                      </a:r>
                      <a:endParaRPr lang="zh-TW" sz="1800" kern="100" dirty="0">
                        <a:latin typeface="Times New Roman"/>
                        <a:ea typeface="新細明體"/>
                        <a:cs typeface="Times New Roman"/>
                      </a:endParaRPr>
                    </a:p>
                    <a:p>
                      <a:pPr algn="just">
                        <a:spcAft>
                          <a:spcPts val="0"/>
                        </a:spcAft>
                      </a:pPr>
                      <a:r>
                        <a:rPr lang="zh-TW" sz="1800" kern="0" dirty="0">
                          <a:solidFill>
                            <a:srgbClr val="000000"/>
                          </a:solidFill>
                          <a:latin typeface="Times New Roman"/>
                          <a:ea typeface="新細明體"/>
                          <a:cs typeface="Arial"/>
                        </a:rPr>
                        <a:t>介於</a:t>
                      </a:r>
                      <a:r>
                        <a:rPr lang="en-US" sz="1800" kern="0" dirty="0">
                          <a:solidFill>
                            <a:srgbClr val="000000"/>
                          </a:solidFill>
                          <a:latin typeface="Arial"/>
                          <a:ea typeface="新細明體"/>
                          <a:cs typeface="Times New Roman"/>
                        </a:rPr>
                        <a:t>12,000,000</a:t>
                      </a:r>
                      <a:r>
                        <a:rPr lang="zh-TW" sz="1800" kern="0" dirty="0">
                          <a:solidFill>
                            <a:srgbClr val="000000"/>
                          </a:solidFill>
                          <a:latin typeface="Arial"/>
                          <a:ea typeface="新細明體"/>
                          <a:cs typeface="Arial"/>
                        </a:rPr>
                        <a:t>和</a:t>
                      </a:r>
                      <a:r>
                        <a:rPr lang="en-US" sz="1800" kern="0" dirty="0">
                          <a:solidFill>
                            <a:srgbClr val="000000"/>
                          </a:solidFill>
                          <a:latin typeface="Arial"/>
                          <a:ea typeface="新細明體"/>
                          <a:cs typeface="Times New Roman"/>
                        </a:rPr>
                        <a:t>18,000,000</a:t>
                      </a:r>
                      <a:r>
                        <a:rPr lang="zh-TW" sz="1800" kern="0" dirty="0">
                          <a:solidFill>
                            <a:srgbClr val="000000"/>
                          </a:solidFill>
                          <a:latin typeface="Arial"/>
                          <a:ea typeface="新細明體"/>
                          <a:cs typeface="Arial"/>
                        </a:rPr>
                        <a:t>平方公里之間。</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0" dirty="0">
                          <a:solidFill>
                            <a:srgbClr val="000000"/>
                          </a:solidFill>
                          <a:latin typeface="Times New Roman"/>
                          <a:ea typeface="標楷體"/>
                          <a:cs typeface="Arial"/>
                        </a:rPr>
                        <a:t>部份分數</a:t>
                      </a:r>
                      <a:endParaRPr lang="zh-TW" sz="2000" kern="100" dirty="0">
                        <a:latin typeface="Times New Roman"/>
                        <a:ea typeface="新細明體"/>
                        <a:cs typeface="Times New Roman"/>
                      </a:endParaRPr>
                    </a:p>
                    <a:p>
                      <a:pPr algn="just">
                        <a:spcAft>
                          <a:spcPts val="0"/>
                        </a:spcAft>
                      </a:pPr>
                      <a:r>
                        <a:rPr lang="zh-TW" sz="1800" kern="0" dirty="0">
                          <a:solidFill>
                            <a:srgbClr val="000000"/>
                          </a:solidFill>
                          <a:latin typeface="Times New Roman"/>
                          <a:ea typeface="新細明體"/>
                          <a:cs typeface="Arial"/>
                        </a:rPr>
                        <a:t>正確方法但答案不正確或不完整。</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b="1" kern="0" dirty="0">
                          <a:solidFill>
                            <a:srgbClr val="000000"/>
                          </a:solidFill>
                          <a:latin typeface="Times New Roman"/>
                          <a:ea typeface="標楷體"/>
                          <a:cs typeface="Arial"/>
                        </a:rPr>
                        <a:t>零分</a:t>
                      </a:r>
                      <a:endParaRPr lang="zh-TW" sz="20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zh-TW" sz="1800" kern="0" dirty="0">
                          <a:solidFill>
                            <a:srgbClr val="000000"/>
                          </a:solidFill>
                          <a:latin typeface="Times New Roman"/>
                          <a:ea typeface="新細明體"/>
                          <a:cs typeface="Arial"/>
                        </a:rPr>
                        <a:t>畫一個長方形</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latin typeface="Arial"/>
                          <a:ea typeface="新細明體"/>
                          <a:cs typeface="Times New Roman"/>
                        </a:rPr>
                        <a:t>21</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latin typeface="Arial"/>
                          <a:ea typeface="新細明體"/>
                          <a:cs typeface="Times New Roman"/>
                        </a:rPr>
                        <a:t>11</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zh-TW" sz="1800" kern="0" dirty="0">
                          <a:solidFill>
                            <a:srgbClr val="000000"/>
                          </a:solidFill>
                          <a:latin typeface="Times New Roman"/>
                          <a:ea typeface="新細明體"/>
                          <a:cs typeface="Arial"/>
                        </a:rPr>
                        <a:t>畫一個圓</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latin typeface="Arial"/>
                          <a:ea typeface="新細明體"/>
                          <a:cs typeface="Times New Roman"/>
                        </a:rPr>
                        <a:t>22</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latin typeface="Arial"/>
                          <a:ea typeface="新細明體"/>
                          <a:cs typeface="Times New Roman"/>
                        </a:rPr>
                        <a:t>12</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zh-TW" sz="1800" kern="0" dirty="0">
                          <a:solidFill>
                            <a:srgbClr val="000000"/>
                          </a:solidFill>
                          <a:latin typeface="Times New Roman"/>
                          <a:ea typeface="新細明體"/>
                          <a:cs typeface="Arial"/>
                        </a:rPr>
                        <a:t>增加一些規則的圖形</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latin typeface="Arial"/>
                          <a:ea typeface="新細明體"/>
                          <a:cs typeface="Times New Roman"/>
                        </a:rPr>
                        <a:t>23</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latin typeface="Arial"/>
                          <a:ea typeface="新細明體"/>
                          <a:cs typeface="Times New Roman"/>
                        </a:rPr>
                        <a:t>13</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dirty="0">
                          <a:solidFill>
                            <a:srgbClr val="000000"/>
                          </a:solidFill>
                          <a:latin typeface="Arial"/>
                          <a:ea typeface="新細明體"/>
                          <a:cs typeface="Arial"/>
                        </a:rPr>
                        <a:t>－</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zh-TW" sz="1800" kern="0" dirty="0">
                          <a:solidFill>
                            <a:srgbClr val="000000"/>
                          </a:solidFill>
                          <a:latin typeface="Times New Roman"/>
                          <a:ea typeface="新細明體"/>
                          <a:cs typeface="Arial"/>
                        </a:rPr>
                        <a:t>其他正確方法</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latin typeface="Arial"/>
                          <a:ea typeface="新細明體"/>
                          <a:cs typeface="Times New Roman"/>
                        </a:rPr>
                        <a:t>24</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latin typeface="Arial"/>
                          <a:ea typeface="新細明體"/>
                          <a:cs typeface="Times New Roman"/>
                        </a:rPr>
                        <a:t>14</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800" kern="0" dirty="0">
                          <a:solidFill>
                            <a:srgbClr val="000000"/>
                          </a:solidFill>
                          <a:latin typeface="Arial"/>
                          <a:ea typeface="新細明體"/>
                          <a:cs typeface="Arial"/>
                        </a:rPr>
                        <a:t>－</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60040">
                <a:tc>
                  <a:txBody>
                    <a:bodyPr/>
                    <a:lstStyle/>
                    <a:p>
                      <a:pPr algn="just">
                        <a:spcAft>
                          <a:spcPts val="0"/>
                        </a:spcAft>
                      </a:pPr>
                      <a:r>
                        <a:rPr lang="zh-TW" sz="1800" kern="0" dirty="0">
                          <a:solidFill>
                            <a:srgbClr val="000000"/>
                          </a:solidFill>
                          <a:latin typeface="Times New Roman"/>
                          <a:ea typeface="新細明體"/>
                          <a:cs typeface="Arial"/>
                        </a:rPr>
                        <a:t>沒有顯示</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latin typeface="Arial"/>
                          <a:ea typeface="新細明體"/>
                          <a:cs typeface="Times New Roman"/>
                        </a:rPr>
                        <a:t>25</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800" kern="0" dirty="0">
                          <a:solidFill>
                            <a:srgbClr val="000000"/>
                          </a:solidFill>
                          <a:latin typeface="Arial"/>
                          <a:ea typeface="新細明體"/>
                          <a:cs typeface="Arial"/>
                        </a:rPr>
                        <a:t>－</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60040">
                <a:tc>
                  <a:txBody>
                    <a:bodyPr/>
                    <a:lstStyle/>
                    <a:p>
                      <a:pPr algn="just">
                        <a:spcAft>
                          <a:spcPts val="0"/>
                        </a:spcAft>
                      </a:pPr>
                      <a:r>
                        <a:rPr lang="zh-TW" sz="1800" kern="0">
                          <a:solidFill>
                            <a:srgbClr val="000000"/>
                          </a:solidFill>
                          <a:latin typeface="Times New Roman"/>
                          <a:ea typeface="新細明體"/>
                          <a:cs typeface="Arial"/>
                        </a:rPr>
                        <a:t>周長</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latin typeface="Arial"/>
                          <a:ea typeface="新細明體"/>
                          <a:cs typeface="Times New Roman"/>
                        </a:rPr>
                        <a:t>01</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zh-TW" sz="1800" kern="0">
                          <a:solidFill>
                            <a:srgbClr val="000000"/>
                          </a:solidFill>
                          <a:latin typeface="Times New Roman"/>
                          <a:ea typeface="新細明體"/>
                          <a:cs typeface="Arial"/>
                        </a:rPr>
                        <a:t>其他不正確方法</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latin typeface="Arial"/>
                          <a:ea typeface="新細明體"/>
                          <a:cs typeface="Times New Roman"/>
                        </a:rPr>
                        <a:t>02</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zh-TW" sz="1800" kern="0">
                          <a:solidFill>
                            <a:srgbClr val="000000"/>
                          </a:solidFill>
                          <a:latin typeface="Times New Roman"/>
                          <a:ea typeface="新細明體"/>
                          <a:cs typeface="Arial"/>
                        </a:rPr>
                        <a:t>沒有作答</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0">
                          <a:solidFill>
                            <a:srgbClr val="000000"/>
                          </a:solidFill>
                          <a:latin typeface="Arial"/>
                          <a:ea typeface="新細明體"/>
                          <a:cs typeface="Arial"/>
                        </a:rPr>
                        <a:t>－</a:t>
                      </a:r>
                      <a:endParaRPr lang="zh-TW" sz="1800" kern="10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latin typeface="Arial"/>
                          <a:ea typeface="新細明體"/>
                          <a:cs typeface="Times New Roman"/>
                        </a:rPr>
                        <a:t>99</a:t>
                      </a:r>
                      <a:endParaRPr lang="zh-TW" sz="1800" kern="100" dirty="0">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常見的學生作答方式</a:t>
            </a:r>
            <a:r>
              <a:rPr lang="en-US" altLang="zh-TW" dirty="0" smtClean="0"/>
              <a:t>-1</a:t>
            </a:r>
            <a:endParaRPr lang="zh-TW" altLang="en-US" dirty="0"/>
          </a:p>
        </p:txBody>
      </p:sp>
      <p:sp>
        <p:nvSpPr>
          <p:cNvPr id="31" name="文字方塊 30"/>
          <p:cNvSpPr txBox="1"/>
          <p:nvPr/>
        </p:nvSpPr>
        <p:spPr>
          <a:xfrm>
            <a:off x="2267744" y="5949280"/>
            <a:ext cx="5688632" cy="369332"/>
          </a:xfrm>
          <a:prstGeom prst="rect">
            <a:avLst/>
          </a:prstGeom>
          <a:noFill/>
        </p:spPr>
        <p:txBody>
          <a:bodyPr wrap="square" rtlCol="0">
            <a:spAutoFit/>
          </a:bodyPr>
          <a:lstStyle/>
          <a:p>
            <a:r>
              <a:rPr lang="zh-TW" altLang="en-US" dirty="0" smtClean="0"/>
              <a:t>將不規則面積補成 </a:t>
            </a:r>
            <a:r>
              <a:rPr lang="en-US" altLang="zh-TW" dirty="0" smtClean="0"/>
              <a:t>1</a:t>
            </a:r>
            <a:r>
              <a:rPr lang="zh-TW" altLang="en-US" dirty="0" smtClean="0"/>
              <a:t>個或多個 長方形</a:t>
            </a:r>
            <a:endParaRPr lang="zh-TW" altLang="en-US" dirty="0"/>
          </a:p>
        </p:txBody>
      </p:sp>
      <p:grpSp>
        <p:nvGrpSpPr>
          <p:cNvPr id="3" name="群組 28"/>
          <p:cNvGrpSpPr/>
          <p:nvPr/>
        </p:nvGrpSpPr>
        <p:grpSpPr>
          <a:xfrm>
            <a:off x="4427984" y="1844824"/>
            <a:ext cx="4248472" cy="3600400"/>
            <a:chOff x="2123728" y="1700808"/>
            <a:chExt cx="5328592" cy="3816424"/>
          </a:xfrm>
        </p:grpSpPr>
        <p:grpSp>
          <p:nvGrpSpPr>
            <p:cNvPr id="4" name="群組 3"/>
            <p:cNvGrpSpPr/>
            <p:nvPr/>
          </p:nvGrpSpPr>
          <p:grpSpPr>
            <a:xfrm>
              <a:off x="2123728" y="1700808"/>
              <a:ext cx="5328592" cy="3816424"/>
              <a:chOff x="-32" y="457200"/>
              <a:chExt cx="6419882" cy="6657975"/>
            </a:xfrm>
          </p:grpSpPr>
          <p:pic>
            <p:nvPicPr>
              <p:cNvPr id="5" name="圖片 4"/>
              <p:cNvPicPr>
                <a:picLocks noChangeAspect="1" noChangeArrowheads="1"/>
              </p:cNvPicPr>
              <p:nvPr/>
            </p:nvPicPr>
            <p:blipFill>
              <a:blip r:embed="rId3" cstate="print"/>
              <a:srcRect/>
              <a:stretch>
                <a:fillRect/>
              </a:stretch>
            </p:blipFill>
            <p:spPr bwMode="auto">
              <a:xfrm>
                <a:off x="0" y="457200"/>
                <a:ext cx="6419850" cy="6657975"/>
              </a:xfrm>
              <a:prstGeom prst="rect">
                <a:avLst/>
              </a:prstGeom>
              <a:noFill/>
            </p:spPr>
          </p:pic>
          <p:sp>
            <p:nvSpPr>
              <p:cNvPr id="6" name="Text Box 5"/>
              <p:cNvSpPr txBox="1">
                <a:spLocks noChangeArrowheads="1"/>
              </p:cNvSpPr>
              <p:nvPr/>
            </p:nvSpPr>
            <p:spPr bwMode="auto">
              <a:xfrm>
                <a:off x="-32" y="6000768"/>
                <a:ext cx="500066" cy="2857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公里</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7" name="Text Box 7"/>
              <p:cNvSpPr txBox="1">
                <a:spLocks noChangeArrowheads="1"/>
              </p:cNvSpPr>
              <p:nvPr/>
            </p:nvSpPr>
            <p:spPr bwMode="auto">
              <a:xfrm>
                <a:off x="4857751" y="3714751"/>
                <a:ext cx="954812" cy="3854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6350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孟席斯山</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8" name="Text Box 6"/>
              <p:cNvSpPr txBox="1">
                <a:spLocks noChangeArrowheads="1"/>
              </p:cNvSpPr>
              <p:nvPr/>
            </p:nvSpPr>
            <p:spPr bwMode="auto">
              <a:xfrm>
                <a:off x="2714612" y="3571876"/>
                <a:ext cx="642942" cy="2143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6350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南極</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9" name="Text Box 8"/>
              <p:cNvSpPr txBox="1">
                <a:spLocks noChangeArrowheads="1"/>
              </p:cNvSpPr>
              <p:nvPr/>
            </p:nvSpPr>
            <p:spPr bwMode="auto">
              <a:xfrm>
                <a:off x="3143240" y="2571744"/>
                <a:ext cx="1643074"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sz="2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南極洲</a:t>
                </a:r>
                <a:endPar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sp>
          <p:nvSpPr>
            <p:cNvPr id="12" name="矩形 11"/>
            <p:cNvSpPr/>
            <p:nvPr/>
          </p:nvSpPr>
          <p:spPr>
            <a:xfrm>
              <a:off x="2627784" y="2060848"/>
              <a:ext cx="1728192" cy="288032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355976" y="2636912"/>
              <a:ext cx="2088232" cy="23042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6444208" y="2636912"/>
              <a:ext cx="720080" cy="23042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直線單箭頭接點 22"/>
            <p:cNvCxnSpPr/>
            <p:nvPr/>
          </p:nvCxnSpPr>
          <p:spPr>
            <a:xfrm rot="10800000">
              <a:off x="3779912" y="2420888"/>
              <a:ext cx="144016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rot="10800000">
              <a:off x="3347864" y="4653136"/>
              <a:ext cx="2160240" cy="5056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群組 29"/>
          <p:cNvGrpSpPr/>
          <p:nvPr/>
        </p:nvGrpSpPr>
        <p:grpSpPr>
          <a:xfrm>
            <a:off x="251520" y="1844824"/>
            <a:ext cx="3888432" cy="3528392"/>
            <a:chOff x="2123728" y="1700808"/>
            <a:chExt cx="5328592" cy="3816424"/>
          </a:xfrm>
        </p:grpSpPr>
        <p:grpSp>
          <p:nvGrpSpPr>
            <p:cNvPr id="11" name="群組 3"/>
            <p:cNvGrpSpPr/>
            <p:nvPr/>
          </p:nvGrpSpPr>
          <p:grpSpPr>
            <a:xfrm>
              <a:off x="2123728" y="1700808"/>
              <a:ext cx="5328592" cy="3816424"/>
              <a:chOff x="-32" y="457200"/>
              <a:chExt cx="6419882" cy="6657975"/>
            </a:xfrm>
          </p:grpSpPr>
          <p:pic>
            <p:nvPicPr>
              <p:cNvPr id="34" name="圖片 33"/>
              <p:cNvPicPr>
                <a:picLocks noChangeAspect="1" noChangeArrowheads="1"/>
              </p:cNvPicPr>
              <p:nvPr/>
            </p:nvPicPr>
            <p:blipFill>
              <a:blip r:embed="rId3" cstate="print"/>
              <a:srcRect/>
              <a:stretch>
                <a:fillRect/>
              </a:stretch>
            </p:blipFill>
            <p:spPr bwMode="auto">
              <a:xfrm>
                <a:off x="0" y="457200"/>
                <a:ext cx="6419850" cy="6657975"/>
              </a:xfrm>
              <a:prstGeom prst="rect">
                <a:avLst/>
              </a:prstGeom>
              <a:noFill/>
            </p:spPr>
          </p:pic>
          <p:sp>
            <p:nvSpPr>
              <p:cNvPr id="35" name="Text Box 5"/>
              <p:cNvSpPr txBox="1">
                <a:spLocks noChangeArrowheads="1"/>
              </p:cNvSpPr>
              <p:nvPr/>
            </p:nvSpPr>
            <p:spPr bwMode="auto">
              <a:xfrm>
                <a:off x="-32" y="6000768"/>
                <a:ext cx="500066" cy="2857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公里</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6" name="Text Box 7"/>
              <p:cNvSpPr txBox="1">
                <a:spLocks noChangeArrowheads="1"/>
              </p:cNvSpPr>
              <p:nvPr/>
            </p:nvSpPr>
            <p:spPr bwMode="auto">
              <a:xfrm>
                <a:off x="4857751" y="3714751"/>
                <a:ext cx="954812" cy="3854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6350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孟席斯山</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7" name="Text Box 6"/>
              <p:cNvSpPr txBox="1">
                <a:spLocks noChangeArrowheads="1"/>
              </p:cNvSpPr>
              <p:nvPr/>
            </p:nvSpPr>
            <p:spPr bwMode="auto">
              <a:xfrm>
                <a:off x="2714612" y="3571876"/>
                <a:ext cx="642942" cy="2143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6350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南極</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38" name="Text Box 8"/>
              <p:cNvSpPr txBox="1">
                <a:spLocks noChangeArrowheads="1"/>
              </p:cNvSpPr>
              <p:nvPr/>
            </p:nvSpPr>
            <p:spPr bwMode="auto">
              <a:xfrm>
                <a:off x="3143240" y="2571744"/>
                <a:ext cx="1643074"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sz="2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南極洲</a:t>
                </a:r>
                <a:endPar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sp>
          <p:nvSpPr>
            <p:cNvPr id="33" name="矩形 32"/>
            <p:cNvSpPr/>
            <p:nvPr/>
          </p:nvSpPr>
          <p:spPr>
            <a:xfrm>
              <a:off x="2627784" y="2636912"/>
              <a:ext cx="4752528" cy="23042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常見的學生作答方式</a:t>
            </a:r>
            <a:r>
              <a:rPr lang="en-US" altLang="zh-TW" dirty="0" smtClean="0"/>
              <a:t>-2</a:t>
            </a:r>
            <a:endParaRPr lang="zh-TW" altLang="en-US" dirty="0"/>
          </a:p>
        </p:txBody>
      </p:sp>
      <p:cxnSp>
        <p:nvCxnSpPr>
          <p:cNvPr id="15" name="直線接點 14"/>
          <p:cNvCxnSpPr/>
          <p:nvPr/>
        </p:nvCxnSpPr>
        <p:spPr>
          <a:xfrm>
            <a:off x="5364088" y="2060848"/>
            <a:ext cx="2016224"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群組 34"/>
          <p:cNvGrpSpPr/>
          <p:nvPr/>
        </p:nvGrpSpPr>
        <p:grpSpPr>
          <a:xfrm>
            <a:off x="2123728" y="1700808"/>
            <a:ext cx="5328592" cy="3816424"/>
            <a:chOff x="2123728" y="1700808"/>
            <a:chExt cx="5328592" cy="3816424"/>
          </a:xfrm>
        </p:grpSpPr>
        <p:grpSp>
          <p:nvGrpSpPr>
            <p:cNvPr id="4" name="群組 3"/>
            <p:cNvGrpSpPr/>
            <p:nvPr/>
          </p:nvGrpSpPr>
          <p:grpSpPr>
            <a:xfrm>
              <a:off x="2123728" y="1700808"/>
              <a:ext cx="5328592" cy="3816424"/>
              <a:chOff x="-32" y="457200"/>
              <a:chExt cx="6419882" cy="6657975"/>
            </a:xfrm>
          </p:grpSpPr>
          <p:pic>
            <p:nvPicPr>
              <p:cNvPr id="5" name="圖片 4"/>
              <p:cNvPicPr>
                <a:picLocks noChangeAspect="1" noChangeArrowheads="1"/>
              </p:cNvPicPr>
              <p:nvPr/>
            </p:nvPicPr>
            <p:blipFill>
              <a:blip r:embed="rId3" cstate="print"/>
              <a:srcRect/>
              <a:stretch>
                <a:fillRect/>
              </a:stretch>
            </p:blipFill>
            <p:spPr bwMode="auto">
              <a:xfrm>
                <a:off x="0" y="457200"/>
                <a:ext cx="6419850" cy="6657975"/>
              </a:xfrm>
              <a:prstGeom prst="rect">
                <a:avLst/>
              </a:prstGeom>
              <a:noFill/>
            </p:spPr>
          </p:pic>
          <p:sp>
            <p:nvSpPr>
              <p:cNvPr id="6" name="Text Box 5"/>
              <p:cNvSpPr txBox="1">
                <a:spLocks noChangeArrowheads="1"/>
              </p:cNvSpPr>
              <p:nvPr/>
            </p:nvSpPr>
            <p:spPr bwMode="auto">
              <a:xfrm>
                <a:off x="-32" y="6000768"/>
                <a:ext cx="500066" cy="2857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公里</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7" name="Text Box 7"/>
              <p:cNvSpPr txBox="1">
                <a:spLocks noChangeArrowheads="1"/>
              </p:cNvSpPr>
              <p:nvPr/>
            </p:nvSpPr>
            <p:spPr bwMode="auto">
              <a:xfrm>
                <a:off x="4857751" y="3714751"/>
                <a:ext cx="954812" cy="3854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6350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孟席斯山</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8" name="Text Box 6"/>
              <p:cNvSpPr txBox="1">
                <a:spLocks noChangeArrowheads="1"/>
              </p:cNvSpPr>
              <p:nvPr/>
            </p:nvSpPr>
            <p:spPr bwMode="auto">
              <a:xfrm>
                <a:off x="2714612" y="3571876"/>
                <a:ext cx="642942" cy="2143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63500" algn="l"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南極</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9" name="Text Box 8"/>
              <p:cNvSpPr txBox="1">
                <a:spLocks noChangeArrowheads="1"/>
              </p:cNvSpPr>
              <p:nvPr/>
            </p:nvSpPr>
            <p:spPr bwMode="auto">
              <a:xfrm>
                <a:off x="3143240" y="2571744"/>
                <a:ext cx="1643074"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04800" algn="l" defTabSz="914400" rtl="0" eaLnBrk="1" fontAlgn="base" latinLnBrk="0" hangingPunct="1">
                  <a:lnSpc>
                    <a:spcPct val="100000"/>
                  </a:lnSpc>
                  <a:spcBef>
                    <a:spcPct val="0"/>
                  </a:spcBef>
                  <a:spcAft>
                    <a:spcPct val="0"/>
                  </a:spcAft>
                  <a:buClrTx/>
                  <a:buSzTx/>
                  <a:buFontTx/>
                  <a:buNone/>
                  <a:tabLst/>
                </a:pPr>
                <a:r>
                  <a:rPr kumimoji="1" lang="zh-TW" sz="20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南極洲</a:t>
                </a:r>
                <a:endPar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sp>
          <p:nvSpPr>
            <p:cNvPr id="12" name="矩形 11"/>
            <p:cNvSpPr/>
            <p:nvPr/>
          </p:nvSpPr>
          <p:spPr>
            <a:xfrm>
              <a:off x="2627784" y="2060848"/>
              <a:ext cx="1728192" cy="23042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355976" y="2060848"/>
              <a:ext cx="3024336" cy="338437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接點 17"/>
            <p:cNvCxnSpPr/>
            <p:nvPr/>
          </p:nvCxnSpPr>
          <p:spPr>
            <a:xfrm flipV="1">
              <a:off x="6012160" y="4581128"/>
              <a:ext cx="1368152"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436096" y="2132856"/>
              <a:ext cx="1944216"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2699792" y="2132856"/>
              <a:ext cx="72008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419872" y="270892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flipH="1" flipV="1">
              <a:off x="3923928" y="2276872"/>
              <a:ext cx="576064"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文字方塊 30"/>
          <p:cNvSpPr txBox="1"/>
          <p:nvPr/>
        </p:nvSpPr>
        <p:spPr>
          <a:xfrm>
            <a:off x="1907704" y="5949280"/>
            <a:ext cx="6048672" cy="369332"/>
          </a:xfrm>
          <a:prstGeom prst="rect">
            <a:avLst/>
          </a:prstGeom>
          <a:noFill/>
        </p:spPr>
        <p:txBody>
          <a:bodyPr wrap="square" rtlCol="0">
            <a:spAutoFit/>
          </a:bodyPr>
          <a:lstStyle/>
          <a:p>
            <a:r>
              <a:rPr lang="zh-TW" altLang="en-US" dirty="0" smtClean="0"/>
              <a:t>全部的面積（</a:t>
            </a:r>
            <a:r>
              <a:rPr lang="en-US" altLang="zh-TW" dirty="0" smtClean="0"/>
              <a:t>2</a:t>
            </a:r>
            <a:r>
              <a:rPr lang="zh-TW" altLang="en-US" dirty="0" smtClean="0"/>
              <a:t>個長方形相加 ）－ </a:t>
            </a:r>
            <a:r>
              <a:rPr lang="en-US" altLang="zh-TW" dirty="0" smtClean="0"/>
              <a:t>2</a:t>
            </a:r>
            <a:r>
              <a:rPr lang="zh-TW" altLang="en-US" dirty="0" smtClean="0"/>
              <a:t>個三角形－ </a:t>
            </a:r>
            <a:r>
              <a:rPr lang="en-US" altLang="zh-TW" dirty="0" smtClean="0"/>
              <a:t>1</a:t>
            </a:r>
            <a:r>
              <a:rPr lang="zh-TW" altLang="en-US" dirty="0" smtClean="0"/>
              <a:t>個梯形</a:t>
            </a:r>
            <a:endParaRPr lang="zh-TW"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476672"/>
            <a:ext cx="8003232" cy="796950"/>
          </a:xfrm>
        </p:spPr>
        <p:txBody>
          <a:bodyPr/>
          <a:lstStyle/>
          <a:p>
            <a:r>
              <a:rPr lang="zh-TW" altLang="zh-TW" dirty="0" smtClean="0"/>
              <a:t>答題統計</a:t>
            </a:r>
            <a:endParaRPr lang="zh-TW" altLang="en-US" dirty="0"/>
          </a:p>
        </p:txBody>
      </p:sp>
      <p:graphicFrame>
        <p:nvGraphicFramePr>
          <p:cNvPr id="5" name="圖表 4"/>
          <p:cNvGraphicFramePr>
            <a:graphicFrameLocks/>
          </p:cNvGraphicFramePr>
          <p:nvPr/>
        </p:nvGraphicFramePr>
        <p:xfrm>
          <a:off x="755576" y="1340768"/>
          <a:ext cx="7848872" cy="44644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學生常犯的錯誤</a:t>
            </a:r>
            <a:endParaRPr lang="zh-TW" altLang="en-US" dirty="0"/>
          </a:p>
        </p:txBody>
      </p:sp>
      <p:sp>
        <p:nvSpPr>
          <p:cNvPr id="3" name="內容版面配置區 2"/>
          <p:cNvSpPr>
            <a:spLocks noGrp="1"/>
          </p:cNvSpPr>
          <p:nvPr>
            <p:ph idx="1"/>
          </p:nvPr>
        </p:nvSpPr>
        <p:spPr>
          <a:xfrm>
            <a:off x="251520" y="1412776"/>
            <a:ext cx="8712968" cy="4896544"/>
          </a:xfrm>
        </p:spPr>
        <p:txBody>
          <a:bodyPr>
            <a:normAutofit/>
          </a:bodyPr>
          <a:lstStyle/>
          <a:p>
            <a:pPr marL="514350" lvl="0" indent="-514350">
              <a:buFont typeface="+mj-lt"/>
              <a:buAutoNum type="arabicPeriod"/>
            </a:pPr>
            <a:r>
              <a:rPr lang="zh-TW" altLang="zh-TW" dirty="0" smtClean="0">
                <a:solidFill>
                  <a:srgbClr val="0000FF"/>
                </a:solidFill>
              </a:rPr>
              <a:t>計算錯誤</a:t>
            </a:r>
            <a:r>
              <a:rPr lang="zh-TW" altLang="en-US" dirty="0" smtClean="0">
                <a:solidFill>
                  <a:srgbClr val="0000FF"/>
                </a:solidFill>
              </a:rPr>
              <a:t>、</a:t>
            </a:r>
            <a:r>
              <a:rPr lang="zh-TW" altLang="en-US" dirty="0" smtClean="0">
                <a:solidFill>
                  <a:schemeClr val="accent2">
                    <a:lumMod val="75000"/>
                  </a:schemeClr>
                </a:solidFill>
              </a:rPr>
              <a:t>比例尺用錯</a:t>
            </a:r>
            <a:r>
              <a:rPr lang="zh-TW" altLang="en-US" dirty="0" smtClean="0"/>
              <a:t>或</a:t>
            </a:r>
            <a:r>
              <a:rPr lang="zh-TW" altLang="zh-TW" dirty="0" smtClean="0"/>
              <a:t>未使用比例尺</a:t>
            </a:r>
            <a:r>
              <a:rPr lang="zh-TW" altLang="zh-TW" dirty="0" smtClean="0">
                <a:solidFill>
                  <a:srgbClr val="0000FF"/>
                </a:solidFill>
              </a:rPr>
              <a:t>。</a:t>
            </a:r>
          </a:p>
          <a:p>
            <a:pPr lvl="1"/>
            <a:r>
              <a:rPr lang="en-US" altLang="zh-TW" sz="3200" dirty="0" smtClean="0">
                <a:solidFill>
                  <a:srgbClr val="0000FF"/>
                </a:solidFill>
              </a:rPr>
              <a:t>14400km</a:t>
            </a:r>
            <a:r>
              <a:rPr lang="zh-TW" altLang="zh-TW" sz="3200" dirty="0" smtClean="0">
                <a:solidFill>
                  <a:srgbClr val="0000FF"/>
                </a:solidFill>
              </a:rPr>
              <a:t>平方</a:t>
            </a:r>
            <a:r>
              <a:rPr lang="zh-TW" altLang="zh-TW" dirty="0" smtClean="0"/>
              <a:t>，以一個矩形把整個南極洲圍住，再計算矩形的面積就大約是整個南極洲的面積。</a:t>
            </a:r>
          </a:p>
          <a:p>
            <a:pPr lvl="1"/>
            <a:r>
              <a:rPr lang="zh-TW" altLang="en-US" dirty="0" smtClean="0"/>
              <a:t>將南極洲切割成兩個梯形及一個正方形，用尺量出大約長度再用比例尺計算</a:t>
            </a:r>
            <a:r>
              <a:rPr lang="en-US" altLang="zh-TW" dirty="0" smtClean="0"/>
              <a:t>【2(5+2)/2+(5+2)/2+2*2】*</a:t>
            </a:r>
            <a:r>
              <a:rPr lang="en-US" altLang="zh-TW" dirty="0" smtClean="0">
                <a:solidFill>
                  <a:schemeClr val="accent2">
                    <a:lumMod val="75000"/>
                  </a:schemeClr>
                </a:solidFill>
              </a:rPr>
              <a:t>400</a:t>
            </a:r>
            <a:r>
              <a:rPr lang="en-US" altLang="zh-TW" dirty="0" smtClean="0"/>
              <a:t>=5000 </a:t>
            </a:r>
            <a:r>
              <a:rPr lang="zh-TW" altLang="zh-TW" dirty="0" smtClean="0"/>
              <a:t>。</a:t>
            </a:r>
            <a:endParaRPr lang="en-US" altLang="zh-TW" dirty="0" smtClean="0"/>
          </a:p>
          <a:p>
            <a:pPr lvl="1"/>
            <a:r>
              <a:rPr lang="zh-TW" altLang="en-US" dirty="0" smtClean="0"/>
              <a:t>先畫一個長方形，再把多出來的面積補進空缺的地方（只有敘述，沒有計算過程，也沒使用比例尺）。</a:t>
            </a:r>
            <a:endParaRPr lang="zh-TW" altLang="zh-TW" dirty="0" smtClean="0"/>
          </a:p>
          <a:p>
            <a:pPr marL="514350" indent="-514350">
              <a:buFont typeface="+mj-lt"/>
              <a:buAutoNum type="arabicPeriod"/>
            </a:pPr>
            <a:r>
              <a:rPr lang="zh-TW" altLang="zh-TW" dirty="0" smtClean="0">
                <a:solidFill>
                  <a:srgbClr val="0000FF"/>
                </a:solidFill>
              </a:rPr>
              <a:t>沒有作答。</a:t>
            </a:r>
            <a:endParaRPr lang="zh-TW" altLang="en-US" dirty="0">
              <a:solidFill>
                <a:srgbClr val="0000FF"/>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作答建議</a:t>
            </a:r>
            <a:endParaRPr lang="zh-TW" altLang="en-US" dirty="0"/>
          </a:p>
        </p:txBody>
      </p:sp>
      <p:sp>
        <p:nvSpPr>
          <p:cNvPr id="3" name="內容版面配置區 2"/>
          <p:cNvSpPr>
            <a:spLocks noGrp="1"/>
          </p:cNvSpPr>
          <p:nvPr>
            <p:ph idx="1"/>
          </p:nvPr>
        </p:nvSpPr>
        <p:spPr>
          <a:xfrm>
            <a:off x="323528" y="1124744"/>
            <a:ext cx="8640960" cy="5400600"/>
          </a:xfrm>
        </p:spPr>
        <p:txBody>
          <a:bodyPr>
            <a:normAutofit fontScale="92500" lnSpcReduction="10000"/>
          </a:bodyPr>
          <a:lstStyle/>
          <a:p>
            <a:pPr marL="93663" indent="0">
              <a:buNone/>
            </a:pPr>
            <a:r>
              <a:rPr lang="zh-TW" altLang="zh-TW" b="1" dirty="0" smtClean="0"/>
              <a:t>比例尺的問題，在真實生活中經常使用，在</a:t>
            </a:r>
            <a:r>
              <a:rPr lang="en-US" altLang="zh-TW" b="1" dirty="0" smtClean="0"/>
              <a:t>PISA</a:t>
            </a:r>
            <a:r>
              <a:rPr lang="zh-TW" altLang="zh-TW" b="1" dirty="0" smtClean="0"/>
              <a:t>數學試題也很經常出現。此類型試題的答案通常是一個範圍或區間，因此，作答時建議</a:t>
            </a:r>
            <a:endParaRPr lang="zh-TW" altLang="zh-TW" dirty="0" smtClean="0"/>
          </a:p>
          <a:p>
            <a:pPr lvl="1">
              <a:buFont typeface="Wingdings" pitchFamily="2" charset="2"/>
              <a:buChar char="ü"/>
            </a:pPr>
            <a:r>
              <a:rPr lang="zh-TW" altLang="zh-TW" b="1" dirty="0" smtClean="0">
                <a:solidFill>
                  <a:schemeClr val="accent6">
                    <a:lumMod val="50000"/>
                  </a:schemeClr>
                </a:solidFill>
              </a:rPr>
              <a:t>使用測量工具</a:t>
            </a:r>
            <a:r>
              <a:rPr lang="zh-TW" altLang="en-US" b="1" dirty="0" smtClean="0">
                <a:solidFill>
                  <a:schemeClr val="accent6">
                    <a:lumMod val="50000"/>
                  </a:schemeClr>
                </a:solidFill>
              </a:rPr>
              <a:t>，例如：尺。</a:t>
            </a:r>
            <a:endParaRPr lang="en-US" altLang="zh-TW" b="1" dirty="0" smtClean="0">
              <a:solidFill>
                <a:schemeClr val="accent6">
                  <a:lumMod val="50000"/>
                </a:schemeClr>
              </a:solidFill>
            </a:endParaRPr>
          </a:p>
          <a:p>
            <a:pPr lvl="1">
              <a:buFont typeface="Wingdings" pitchFamily="2" charset="2"/>
              <a:buChar char="ü"/>
            </a:pPr>
            <a:endParaRPr lang="zh-TW" altLang="zh-TW" dirty="0" smtClean="0">
              <a:solidFill>
                <a:schemeClr val="accent6">
                  <a:lumMod val="50000"/>
                </a:schemeClr>
              </a:solidFill>
            </a:endParaRPr>
          </a:p>
          <a:p>
            <a:pPr lvl="1">
              <a:buFont typeface="Wingdings" pitchFamily="2" charset="2"/>
              <a:buChar char="ü"/>
            </a:pPr>
            <a:r>
              <a:rPr lang="zh-TW" altLang="zh-TW" b="1" dirty="0" smtClean="0">
                <a:solidFill>
                  <a:schemeClr val="accent3">
                    <a:lumMod val="50000"/>
                  </a:schemeClr>
                </a:solidFill>
              </a:rPr>
              <a:t>要記得將計算結果依比例尺</a:t>
            </a:r>
            <a:r>
              <a:rPr lang="zh-TW" altLang="en-US" b="1" dirty="0" smtClean="0">
                <a:solidFill>
                  <a:schemeClr val="accent3">
                    <a:lumMod val="50000"/>
                  </a:schemeClr>
                </a:solidFill>
              </a:rPr>
              <a:t>轉化</a:t>
            </a:r>
            <a:r>
              <a:rPr lang="zh-TW" altLang="zh-TW" b="1" dirty="0" smtClean="0">
                <a:solidFill>
                  <a:schemeClr val="accent3">
                    <a:lumMod val="50000"/>
                  </a:schemeClr>
                </a:solidFill>
              </a:rPr>
              <a:t>成實際值。另外，因為</a:t>
            </a:r>
            <a:r>
              <a:rPr lang="zh-TW" altLang="en-US" b="1" dirty="0" smtClean="0">
                <a:solidFill>
                  <a:schemeClr val="accent3">
                    <a:lumMod val="50000"/>
                  </a:schemeClr>
                </a:solidFill>
              </a:rPr>
              <a:t>轉化</a:t>
            </a:r>
            <a:r>
              <a:rPr lang="zh-TW" altLang="zh-TW" b="1" dirty="0" smtClean="0">
                <a:solidFill>
                  <a:schemeClr val="accent3">
                    <a:lumMod val="50000"/>
                  </a:schemeClr>
                </a:solidFill>
              </a:rPr>
              <a:t>後的實際值通常比較大，建議使用計算機以避免計算錯誤。</a:t>
            </a:r>
            <a:endParaRPr lang="en-US" altLang="zh-TW" b="1" dirty="0" smtClean="0">
              <a:solidFill>
                <a:schemeClr val="accent3">
                  <a:lumMod val="50000"/>
                </a:schemeClr>
              </a:solidFill>
            </a:endParaRPr>
          </a:p>
          <a:p>
            <a:pPr lvl="1">
              <a:buFont typeface="Wingdings" pitchFamily="2" charset="2"/>
              <a:buChar char="ü"/>
            </a:pPr>
            <a:endParaRPr lang="en-US" altLang="zh-TW" b="1" dirty="0" smtClean="0">
              <a:solidFill>
                <a:schemeClr val="accent3">
                  <a:lumMod val="50000"/>
                </a:schemeClr>
              </a:solidFill>
            </a:endParaRPr>
          </a:p>
          <a:p>
            <a:pPr lvl="1">
              <a:buFont typeface="Wingdings" pitchFamily="2" charset="2"/>
              <a:buChar char="ü"/>
            </a:pPr>
            <a:r>
              <a:rPr lang="zh-TW" altLang="zh-TW" b="1" dirty="0" smtClean="0"/>
              <a:t>正確使用比例尺。比例尺並不是都以</a:t>
            </a:r>
            <a:r>
              <a:rPr lang="en-US" altLang="zh-TW" b="1" dirty="0" smtClean="0"/>
              <a:t>1</a:t>
            </a:r>
            <a:r>
              <a:rPr lang="zh-TW" altLang="zh-TW" b="1" dirty="0" smtClean="0"/>
              <a:t>公分：</a:t>
            </a:r>
            <a:r>
              <a:rPr lang="en-US" altLang="zh-TW" b="1" dirty="0" smtClean="0"/>
              <a:t>50</a:t>
            </a:r>
            <a:r>
              <a:rPr lang="zh-TW" altLang="zh-TW" b="1" dirty="0" smtClean="0"/>
              <a:t>公里（或</a:t>
            </a:r>
            <a:r>
              <a:rPr lang="en-US" altLang="zh-TW" b="1" dirty="0" smtClean="0"/>
              <a:t>100</a:t>
            </a:r>
            <a:r>
              <a:rPr lang="zh-TW" altLang="zh-TW" b="1" dirty="0" smtClean="0"/>
              <a:t>公里）的換算方式。在本例題中的比例尺</a:t>
            </a:r>
            <a:r>
              <a:rPr lang="zh-TW" altLang="en-US" b="1" dirty="0" smtClean="0"/>
              <a:t>比較特殊</a:t>
            </a:r>
            <a:r>
              <a:rPr lang="zh-TW" altLang="zh-TW" b="1" dirty="0" smtClean="0"/>
              <a:t>是</a:t>
            </a:r>
            <a:r>
              <a:rPr lang="en-US" altLang="zh-TW" b="1" dirty="0" smtClean="0"/>
              <a:t>0.7</a:t>
            </a:r>
            <a:r>
              <a:rPr lang="zh-TW" altLang="zh-TW" b="1" dirty="0" smtClean="0"/>
              <a:t>公分：</a:t>
            </a:r>
            <a:r>
              <a:rPr lang="en-US" altLang="zh-TW" b="1" dirty="0" smtClean="0"/>
              <a:t>200</a:t>
            </a:r>
            <a:r>
              <a:rPr lang="zh-TW" altLang="zh-TW" b="1" dirty="0" smtClean="0"/>
              <a:t>公里，換算時要特別注意。</a:t>
            </a:r>
            <a:endParaRPr lang="en-US" altLang="zh-TW" b="1" dirty="0" smtClean="0"/>
          </a:p>
          <a:p>
            <a:pPr lvl="1">
              <a:buFont typeface="Wingdings" pitchFamily="2" charset="2"/>
              <a:buChar char="ü"/>
            </a:pPr>
            <a:endParaRPr lang="zh-TW" altLang="zh-TW" dirty="0" smtClean="0">
              <a:solidFill>
                <a:schemeClr val="accent3">
                  <a:lumMod val="50000"/>
                </a:schemeClr>
              </a:solidFill>
            </a:endParaRPr>
          </a:p>
          <a:p>
            <a:pPr lvl="1">
              <a:buFont typeface="Wingdings" pitchFamily="2" charset="2"/>
              <a:buChar char="ü"/>
            </a:pPr>
            <a:r>
              <a:rPr lang="zh-TW" altLang="zh-TW" b="1" dirty="0" smtClean="0">
                <a:solidFill>
                  <a:schemeClr val="accent1">
                    <a:lumMod val="75000"/>
                  </a:schemeClr>
                </a:solidFill>
              </a:rPr>
              <a:t>儘量作答。多數開放性問題雖然都會要求計算過程，但</a:t>
            </a:r>
            <a:r>
              <a:rPr lang="en-US" altLang="zh-TW" b="1" dirty="0" smtClean="0">
                <a:solidFill>
                  <a:schemeClr val="accent1">
                    <a:lumMod val="75000"/>
                  </a:schemeClr>
                </a:solidFill>
              </a:rPr>
              <a:t>PISA</a:t>
            </a:r>
            <a:r>
              <a:rPr lang="zh-TW" altLang="zh-TW" b="1" dirty="0" smtClean="0">
                <a:solidFill>
                  <a:schemeClr val="accent1">
                    <a:lumMod val="75000"/>
                  </a:schemeClr>
                </a:solidFill>
              </a:rPr>
              <a:t>數學試題的</a:t>
            </a:r>
            <a:r>
              <a:rPr lang="zh-TW" altLang="zh-TW" b="1" u="sng" dirty="0" smtClean="0">
                <a:solidFill>
                  <a:schemeClr val="accent1">
                    <a:lumMod val="75000"/>
                  </a:schemeClr>
                </a:solidFill>
              </a:rPr>
              <a:t>評分規準</a:t>
            </a:r>
            <a:r>
              <a:rPr lang="zh-TW" altLang="zh-TW" b="1" dirty="0" smtClean="0">
                <a:solidFill>
                  <a:schemeClr val="accent1">
                    <a:lumMod val="75000"/>
                  </a:schemeClr>
                </a:solidFill>
              </a:rPr>
              <a:t>有明確提及，答案對但沒有計算過程，仍可獲得滿分。</a:t>
            </a:r>
            <a:endParaRPr lang="zh-TW" alt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M159</a:t>
            </a:r>
            <a:r>
              <a:rPr lang="zh-TW" altLang="zh-TW" dirty="0" smtClean="0"/>
              <a:t>：賽車速度</a:t>
            </a:r>
            <a:endParaRPr lang="zh-TW" altLang="en-US" dirty="0"/>
          </a:p>
        </p:txBody>
      </p:sp>
      <p:pic>
        <p:nvPicPr>
          <p:cNvPr id="2049" name="圖片 1"/>
          <p:cNvPicPr>
            <a:picLocks noChangeAspect="1" noChangeArrowheads="1"/>
          </p:cNvPicPr>
          <p:nvPr/>
        </p:nvPicPr>
        <p:blipFill>
          <a:blip r:embed="rId3" cstate="print"/>
          <a:srcRect/>
          <a:stretch>
            <a:fillRect/>
          </a:stretch>
        </p:blipFill>
        <p:spPr bwMode="auto">
          <a:xfrm>
            <a:off x="1051737" y="2276872"/>
            <a:ext cx="7055623" cy="3240360"/>
          </a:xfrm>
          <a:prstGeom prst="rect">
            <a:avLst/>
          </a:prstGeom>
          <a:noFill/>
        </p:spPr>
      </p:pic>
      <p:grpSp>
        <p:nvGrpSpPr>
          <p:cNvPr id="3" name="群組 12"/>
          <p:cNvGrpSpPr/>
          <p:nvPr/>
        </p:nvGrpSpPr>
        <p:grpSpPr>
          <a:xfrm>
            <a:off x="1115616" y="2420888"/>
            <a:ext cx="6696743" cy="3301551"/>
            <a:chOff x="1225048" y="2461059"/>
            <a:chExt cx="5679460" cy="2687605"/>
          </a:xfrm>
        </p:grpSpPr>
        <p:sp>
          <p:nvSpPr>
            <p:cNvPr id="2054" name="Text Box 6"/>
            <p:cNvSpPr txBox="1">
              <a:spLocks noChangeArrowheads="1"/>
            </p:cNvSpPr>
            <p:nvPr/>
          </p:nvSpPr>
          <p:spPr bwMode="auto">
            <a:xfrm>
              <a:off x="1286118" y="2461060"/>
              <a:ext cx="854973" cy="35170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2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速度</a:t>
              </a:r>
              <a:endParaRPr kumimoji="1" lang="zh-TW" sz="1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(km/h)</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53" name="Text Box 5"/>
            <p:cNvSpPr txBox="1">
              <a:spLocks noChangeArrowheads="1"/>
            </p:cNvSpPr>
            <p:nvPr/>
          </p:nvSpPr>
          <p:spPr bwMode="auto">
            <a:xfrm>
              <a:off x="1225048" y="4805764"/>
              <a:ext cx="1404598"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      </a:t>
              </a:r>
              <a:r>
                <a:rPr kumimoji="1" lang="zh-TW" sz="1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起始線</a:t>
              </a:r>
              <a:endParaRPr kumimoji="1" 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52" name="Text Box 4"/>
            <p:cNvSpPr txBox="1">
              <a:spLocks noChangeArrowheads="1"/>
            </p:cNvSpPr>
            <p:nvPr/>
          </p:nvSpPr>
          <p:spPr bwMode="auto">
            <a:xfrm>
              <a:off x="2141090" y="2461059"/>
              <a:ext cx="3901241" cy="5715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16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賽車沿著</a:t>
              </a:r>
              <a:r>
                <a:rPr kumimoji="1" lang="en-US" altLang="zh-TW" sz="16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3km</a:t>
              </a:r>
              <a:r>
                <a:rPr kumimoji="1" lang="zh-TW" altLang="en-US" sz="16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軌</a:t>
              </a:r>
              <a:r>
                <a:rPr kumimoji="1" lang="zh-TW" altLang="en-US" sz="16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道的速度</a:t>
              </a:r>
              <a:endParaRPr kumimoji="1" lang="zh-TW" altLang="en-US" sz="1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a:t>
              </a:r>
              <a:r>
                <a:rPr kumimoji="1" lang="zh-TW" altLang="en-US" sz="16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第二圈</a:t>
              </a:r>
              <a:r>
                <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a:t>
              </a:r>
              <a:endParaRPr kumimoji="1" lang="en-US" altLang="zh-TW" sz="1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51" name="Text Box 3"/>
            <p:cNvSpPr txBox="1">
              <a:spLocks noChangeArrowheads="1"/>
            </p:cNvSpPr>
            <p:nvPr/>
          </p:nvSpPr>
          <p:spPr bwMode="auto">
            <a:xfrm>
              <a:off x="4767077" y="4747146"/>
              <a:ext cx="2137431" cy="342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1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沿著軌道的距離</a:t>
              </a:r>
              <a:r>
                <a:rPr kumimoji="1" lang="zh-TW" altLang="en-US" sz="1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 </a:t>
              </a: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a:t>
              </a:r>
              <a:r>
                <a:rPr kumimoji="1" lang="en-US" altLang="zh-TW" sz="12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km</a:t>
              </a: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cs typeface="新細明體" pitchFamily="18" charset="-120"/>
                </a:rPr>
                <a:t>)</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sp>
        <p:nvSpPr>
          <p:cNvPr id="2055" name="Rectangle 7"/>
          <p:cNvSpPr>
            <a:spLocks noChangeArrowheads="1"/>
          </p:cNvSpPr>
          <p:nvPr/>
        </p:nvSpPr>
        <p:spPr bwMode="auto">
          <a:xfrm>
            <a:off x="0" y="1225878"/>
            <a:ext cx="86044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下圖顯示一輛賽車在跑第二圈時，沿著一個平坦、</a:t>
            </a:r>
            <a:r>
              <a:rPr kumimoji="1" lang="en-US" altLang="zh-TW"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3km</a:t>
            </a:r>
            <a:r>
              <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長軌道的速度變化。</a:t>
            </a:r>
            <a:endPar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60"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061" name="Rectangle 13"/>
          <p:cNvSpPr>
            <a:spLocks noChangeArrowheads="1"/>
          </p:cNvSpPr>
          <p:nvPr/>
        </p:nvSpPr>
        <p:spPr bwMode="auto">
          <a:xfrm>
            <a:off x="0" y="2819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dirty="0" smtClean="0">
                <a:effectLst>
                  <a:outerShdw blurRad="38100" dist="38100" dir="2700000" algn="tl">
                    <a:srgbClr val="C0C0C0"/>
                  </a:outerShdw>
                </a:effectLst>
              </a:rPr>
              <a:t>PISA</a:t>
            </a:r>
            <a:r>
              <a:rPr lang="zh-TW" altLang="en-US" dirty="0" smtClean="0">
                <a:effectLst>
                  <a:outerShdw blurRad="38100" dist="38100" dir="2700000" algn="tl">
                    <a:srgbClr val="C0C0C0"/>
                  </a:outerShdw>
                </a:effectLst>
              </a:rPr>
              <a:t>評量的理念</a:t>
            </a:r>
          </a:p>
        </p:txBody>
      </p:sp>
      <p:sp>
        <p:nvSpPr>
          <p:cNvPr id="23555" name="內容版面配置區 2"/>
          <p:cNvSpPr>
            <a:spLocks noGrp="1"/>
          </p:cNvSpPr>
          <p:nvPr>
            <p:ph sz="quarter" idx="1"/>
          </p:nvPr>
        </p:nvSpPr>
        <p:spPr>
          <a:xfrm>
            <a:off x="457200" y="1219200"/>
            <a:ext cx="8229600" cy="1273175"/>
          </a:xfrm>
        </p:spPr>
        <p:txBody>
          <a:bodyPr/>
          <a:lstStyle/>
          <a:p>
            <a:r>
              <a:rPr lang="zh-TW" altLang="en-US" sz="3600" smtClean="0">
                <a:ea typeface="標楷體" pitchFamily="65" charset="-120"/>
              </a:rPr>
              <a:t>呼應全球課程的改革趨勢</a:t>
            </a:r>
            <a:endParaRPr lang="en-US" altLang="zh-TW" sz="3600" smtClean="0">
              <a:ea typeface="標楷體" pitchFamily="65" charset="-120"/>
            </a:endParaRPr>
          </a:p>
          <a:p>
            <a:r>
              <a:rPr lang="zh-TW" altLang="en-US" sz="3600" smtClean="0">
                <a:ea typeface="標楷體" pitchFamily="65" charset="-120"/>
              </a:rPr>
              <a:t>世界各國一致認同</a:t>
            </a:r>
            <a:endParaRPr lang="en-US" altLang="zh-TW" sz="3600" smtClean="0">
              <a:ea typeface="標楷體" pitchFamily="65" charset="-120"/>
            </a:endParaRPr>
          </a:p>
          <a:p>
            <a:endParaRPr lang="zh-TW" altLang="en-US" sz="4000" smtClean="0"/>
          </a:p>
        </p:txBody>
      </p:sp>
      <p:sp>
        <p:nvSpPr>
          <p:cNvPr id="23556"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6473894F-6DD5-4781-9BA2-B3883945902A}" type="slidenum">
              <a:rPr lang="en-US" altLang="zh-TW" smtClean="0">
                <a:latin typeface="Arial" pitchFamily="34" charset="0"/>
              </a:rPr>
              <a:pPr/>
              <a:t>8</a:t>
            </a:fld>
            <a:endParaRPr lang="en-US" altLang="zh-TW" smtClean="0">
              <a:latin typeface="Arial" pitchFamily="34" charset="0"/>
            </a:endParaRPr>
          </a:p>
        </p:txBody>
      </p:sp>
      <p:sp>
        <p:nvSpPr>
          <p:cNvPr id="6" name="內容版面配置區 2"/>
          <p:cNvSpPr txBox="1">
            <a:spLocks/>
          </p:cNvSpPr>
          <p:nvPr/>
        </p:nvSpPr>
        <p:spPr bwMode="auto">
          <a:xfrm>
            <a:off x="1908175" y="2708275"/>
            <a:ext cx="5075238" cy="2808288"/>
          </a:xfrm>
          <a:prstGeom prst="rect">
            <a:avLst/>
          </a:prstGeom>
          <a:noFill/>
          <a:ln w="9525">
            <a:noFill/>
            <a:miter lim="800000"/>
            <a:headEnd/>
            <a:tailEnd/>
          </a:ln>
        </p:spPr>
        <p:txBody>
          <a:bodyPr/>
          <a:lstStyle/>
          <a:p>
            <a:pPr marL="273050" indent="-273050" algn="ctr">
              <a:lnSpc>
                <a:spcPct val="80000"/>
              </a:lnSpc>
              <a:spcBef>
                <a:spcPts val="600"/>
              </a:spcBef>
              <a:buClr>
                <a:schemeClr val="accent1"/>
              </a:buClr>
              <a:buSzPct val="76000"/>
              <a:buFont typeface="Arial" pitchFamily="34" charset="0"/>
              <a:buNone/>
            </a:pPr>
            <a:r>
              <a:rPr kumimoji="0" lang="en-US" altLang="zh-TW" sz="3600">
                <a:latin typeface="Times New Roman" pitchFamily="18" charset="0"/>
                <a:ea typeface="微軟正黑體" pitchFamily="34" charset="-120"/>
              </a:rPr>
              <a:t>PISA</a:t>
            </a:r>
            <a:r>
              <a:rPr kumimoji="0" lang="zh-TW" altLang="en-US" sz="3600">
                <a:latin typeface="Times New Roman" pitchFamily="18" charset="0"/>
                <a:ea typeface="微軟正黑體" pitchFamily="34" charset="-120"/>
              </a:rPr>
              <a:t> </a:t>
            </a:r>
            <a:r>
              <a:rPr kumimoji="0" lang="en-US" altLang="zh-TW" sz="3600">
                <a:latin typeface="Times New Roman" pitchFamily="18" charset="0"/>
                <a:ea typeface="微軟正黑體" pitchFamily="34" charset="-120"/>
              </a:rPr>
              <a:t>2000</a:t>
            </a:r>
            <a:r>
              <a:rPr kumimoji="0" lang="zh-TW" altLang="en-US" sz="3600">
                <a:latin typeface="Times New Roman" pitchFamily="18" charset="0"/>
                <a:ea typeface="微軟正黑體" pitchFamily="34" charset="-120"/>
              </a:rPr>
              <a:t>   </a:t>
            </a:r>
            <a:r>
              <a:rPr kumimoji="0" lang="en-US" altLang="zh-TW" sz="3600">
                <a:latin typeface="Times New Roman" pitchFamily="18" charset="0"/>
                <a:ea typeface="微軟正黑體" pitchFamily="34" charset="-120"/>
              </a:rPr>
              <a:t>43</a:t>
            </a:r>
          </a:p>
          <a:p>
            <a:pPr marL="273050" indent="-273050" algn="ctr">
              <a:lnSpc>
                <a:spcPct val="80000"/>
              </a:lnSpc>
              <a:spcBef>
                <a:spcPts val="600"/>
              </a:spcBef>
              <a:buClr>
                <a:schemeClr val="accent1"/>
              </a:buClr>
              <a:buSzPct val="76000"/>
              <a:buFont typeface="Arial" pitchFamily="34" charset="0"/>
              <a:buNone/>
            </a:pPr>
            <a:r>
              <a:rPr kumimoji="0" lang="en-US" altLang="zh-TW" sz="3600">
                <a:latin typeface="Times New Roman" pitchFamily="18" charset="0"/>
                <a:ea typeface="微軟正黑體" pitchFamily="34" charset="-120"/>
              </a:rPr>
              <a:t>PISA</a:t>
            </a:r>
            <a:r>
              <a:rPr kumimoji="0" lang="zh-TW" altLang="en-US" sz="3600">
                <a:latin typeface="Times New Roman" pitchFamily="18" charset="0"/>
                <a:ea typeface="微軟正黑體" pitchFamily="34" charset="-120"/>
              </a:rPr>
              <a:t> </a:t>
            </a:r>
            <a:r>
              <a:rPr kumimoji="0" lang="en-US" altLang="zh-TW" sz="3600">
                <a:latin typeface="Times New Roman" pitchFamily="18" charset="0"/>
                <a:ea typeface="微軟正黑體" pitchFamily="34" charset="-120"/>
              </a:rPr>
              <a:t>2003</a:t>
            </a:r>
            <a:r>
              <a:rPr kumimoji="0" lang="zh-TW" altLang="en-US" sz="3600">
                <a:latin typeface="Times New Roman" pitchFamily="18" charset="0"/>
                <a:ea typeface="微軟正黑體" pitchFamily="34" charset="-120"/>
              </a:rPr>
              <a:t>   </a:t>
            </a:r>
            <a:r>
              <a:rPr kumimoji="0" lang="en-US" altLang="zh-TW" sz="3600">
                <a:latin typeface="Times New Roman" pitchFamily="18" charset="0"/>
                <a:ea typeface="微軟正黑體" pitchFamily="34" charset="-120"/>
              </a:rPr>
              <a:t>41</a:t>
            </a:r>
          </a:p>
          <a:p>
            <a:pPr marL="273050" indent="-273050" algn="ctr">
              <a:lnSpc>
                <a:spcPct val="80000"/>
              </a:lnSpc>
              <a:spcBef>
                <a:spcPts val="600"/>
              </a:spcBef>
              <a:buClr>
                <a:schemeClr val="accent1"/>
              </a:buClr>
              <a:buSzPct val="76000"/>
              <a:buFont typeface="Arial" pitchFamily="34" charset="0"/>
              <a:buNone/>
            </a:pPr>
            <a:r>
              <a:rPr kumimoji="0" lang="en-US" altLang="zh-TW" sz="3600">
                <a:latin typeface="Times New Roman" pitchFamily="18" charset="0"/>
                <a:ea typeface="微軟正黑體" pitchFamily="34" charset="-120"/>
              </a:rPr>
              <a:t>PISA</a:t>
            </a:r>
            <a:r>
              <a:rPr kumimoji="0" lang="zh-TW" altLang="en-US" sz="3600">
                <a:latin typeface="Times New Roman" pitchFamily="18" charset="0"/>
                <a:ea typeface="微軟正黑體" pitchFamily="34" charset="-120"/>
              </a:rPr>
              <a:t> </a:t>
            </a:r>
            <a:r>
              <a:rPr kumimoji="0" lang="en-US" altLang="zh-TW" sz="3600">
                <a:latin typeface="Times New Roman" pitchFamily="18" charset="0"/>
                <a:ea typeface="微軟正黑體" pitchFamily="34" charset="-120"/>
              </a:rPr>
              <a:t>2006</a:t>
            </a:r>
            <a:r>
              <a:rPr kumimoji="0" lang="zh-TW" altLang="en-US" sz="3600">
                <a:latin typeface="Times New Roman" pitchFamily="18" charset="0"/>
                <a:ea typeface="微軟正黑體" pitchFamily="34" charset="-120"/>
              </a:rPr>
              <a:t>   </a:t>
            </a:r>
            <a:r>
              <a:rPr kumimoji="0" lang="en-US" altLang="zh-TW" sz="3600">
                <a:latin typeface="Times New Roman" pitchFamily="18" charset="0"/>
                <a:ea typeface="微軟正黑體" pitchFamily="34" charset="-120"/>
              </a:rPr>
              <a:t>57</a:t>
            </a:r>
          </a:p>
          <a:p>
            <a:pPr marL="273050" indent="-273050" algn="ctr">
              <a:lnSpc>
                <a:spcPct val="80000"/>
              </a:lnSpc>
              <a:spcBef>
                <a:spcPts val="600"/>
              </a:spcBef>
              <a:buClr>
                <a:schemeClr val="accent1"/>
              </a:buClr>
              <a:buSzPct val="76000"/>
              <a:buFont typeface="Arial" pitchFamily="34" charset="0"/>
              <a:buNone/>
            </a:pPr>
            <a:r>
              <a:rPr kumimoji="0" lang="en-US" altLang="zh-TW" sz="3600">
                <a:latin typeface="Times New Roman" pitchFamily="18" charset="0"/>
                <a:ea typeface="微軟正黑體" pitchFamily="34" charset="-120"/>
              </a:rPr>
              <a:t>PISA</a:t>
            </a:r>
            <a:r>
              <a:rPr kumimoji="0" lang="zh-TW" altLang="en-US" sz="3600">
                <a:latin typeface="Times New Roman" pitchFamily="18" charset="0"/>
                <a:ea typeface="微軟正黑體" pitchFamily="34" charset="-120"/>
              </a:rPr>
              <a:t> </a:t>
            </a:r>
            <a:r>
              <a:rPr kumimoji="0" lang="en-US" altLang="zh-TW" sz="3600">
                <a:latin typeface="Times New Roman" pitchFamily="18" charset="0"/>
                <a:ea typeface="微軟正黑體" pitchFamily="34" charset="-120"/>
              </a:rPr>
              <a:t>2009</a:t>
            </a:r>
            <a:r>
              <a:rPr kumimoji="0" lang="zh-TW" altLang="en-US" sz="3600">
                <a:latin typeface="Times New Roman" pitchFamily="18" charset="0"/>
                <a:ea typeface="微軟正黑體" pitchFamily="34" charset="-120"/>
              </a:rPr>
              <a:t>   </a:t>
            </a:r>
            <a:r>
              <a:rPr kumimoji="0" lang="en-US" altLang="zh-TW" sz="3600">
                <a:latin typeface="Times New Roman" pitchFamily="18" charset="0"/>
                <a:ea typeface="微軟正黑體" pitchFamily="34" charset="-120"/>
              </a:rPr>
              <a:t>65</a:t>
            </a:r>
          </a:p>
          <a:p>
            <a:pPr marL="273050" indent="-273050" algn="ctr">
              <a:lnSpc>
                <a:spcPct val="80000"/>
              </a:lnSpc>
              <a:spcBef>
                <a:spcPts val="600"/>
              </a:spcBef>
              <a:buClr>
                <a:schemeClr val="accent1"/>
              </a:buClr>
              <a:buSzPct val="76000"/>
              <a:buFont typeface="Arial" pitchFamily="34" charset="0"/>
              <a:buNone/>
            </a:pPr>
            <a:r>
              <a:rPr kumimoji="0" lang="en-US" altLang="zh-TW" sz="3600">
                <a:solidFill>
                  <a:srgbClr val="C00000"/>
                </a:solidFill>
                <a:latin typeface="Times New Roman" pitchFamily="18" charset="0"/>
                <a:ea typeface="微軟正黑體" pitchFamily="34" charset="-120"/>
              </a:rPr>
              <a:t>PISA</a:t>
            </a:r>
            <a:r>
              <a:rPr kumimoji="0" lang="zh-TW" altLang="en-US" sz="3600">
                <a:solidFill>
                  <a:srgbClr val="C00000"/>
                </a:solidFill>
                <a:latin typeface="Times New Roman" pitchFamily="18" charset="0"/>
                <a:ea typeface="微軟正黑體" pitchFamily="34" charset="-120"/>
              </a:rPr>
              <a:t> </a:t>
            </a:r>
            <a:r>
              <a:rPr kumimoji="0" lang="en-US" altLang="zh-TW" sz="3600">
                <a:solidFill>
                  <a:srgbClr val="C00000"/>
                </a:solidFill>
                <a:latin typeface="Times New Roman" pitchFamily="18" charset="0"/>
                <a:ea typeface="微軟正黑體" pitchFamily="34" charset="-120"/>
              </a:rPr>
              <a:t>2012</a:t>
            </a:r>
            <a:r>
              <a:rPr kumimoji="0" lang="zh-TW" altLang="en-US" sz="3600">
                <a:solidFill>
                  <a:srgbClr val="C00000"/>
                </a:solidFill>
                <a:latin typeface="Times New Roman" pitchFamily="18" charset="0"/>
                <a:ea typeface="微軟正黑體" pitchFamily="34" charset="-120"/>
              </a:rPr>
              <a:t>   </a:t>
            </a:r>
            <a:r>
              <a:rPr kumimoji="0" lang="en-US" altLang="zh-TW" sz="3600">
                <a:solidFill>
                  <a:srgbClr val="C00000"/>
                </a:solidFill>
                <a:latin typeface="Times New Roman" pitchFamily="18" charset="0"/>
                <a:ea typeface="微軟正黑體" pitchFamily="34" charset="-120"/>
              </a:rPr>
              <a:t>68</a:t>
            </a:r>
            <a:r>
              <a:rPr kumimoji="0" lang="zh-TW" altLang="en-US" sz="3600">
                <a:solidFill>
                  <a:srgbClr val="C00000"/>
                </a:solidFill>
                <a:latin typeface="Times New Roman" pitchFamily="18" charset="0"/>
                <a:ea typeface="微軟正黑體" pitchFamily="34" charset="-120"/>
              </a:rPr>
              <a:t> </a:t>
            </a:r>
            <a:endParaRPr kumimoji="0" lang="en-US" altLang="zh-TW" sz="3600">
              <a:latin typeface="Times New Roman" pitchFamily="18" charset="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8" presetClass="emph" presetSubtype="0" fill="hold" grpId="1" nodeType="withEffect">
                                  <p:stCondLst>
                                    <p:cond delay="1000"/>
                                  </p:stCondLst>
                                  <p:childTnLst>
                                    <p:animRot by="21600000">
                                      <p:cBhvr>
                                        <p:cTn id="20" dur="2000" fill="hold"/>
                                        <p:tgtEl>
                                          <p:spTgt spid="6">
                                            <p:txEl>
                                              <p:pRg st="0" end="0"/>
                                            </p:txEl>
                                          </p:spTgt>
                                        </p:tgtEl>
                                        <p:attrNameLst>
                                          <p:attrName>r</p:attrName>
                                        </p:attrNameLst>
                                      </p:cBhvr>
                                    </p:animRot>
                                  </p:childTnLst>
                                </p:cTn>
                              </p:par>
                              <p:par>
                                <p:cTn id="21" presetID="8" presetClass="emph" presetSubtype="0" fill="hold" grpId="1" nodeType="withEffect">
                                  <p:stCondLst>
                                    <p:cond delay="1000"/>
                                  </p:stCondLst>
                                  <p:childTnLst>
                                    <p:animRot by="21600000">
                                      <p:cBhvr>
                                        <p:cTn id="22" dur="2000" fill="hold"/>
                                        <p:tgtEl>
                                          <p:spTgt spid="6">
                                            <p:txEl>
                                              <p:pRg st="1" end="1"/>
                                            </p:txEl>
                                          </p:spTgt>
                                        </p:tgtEl>
                                        <p:attrNameLst>
                                          <p:attrName>r</p:attrName>
                                        </p:attrNameLst>
                                      </p:cBhvr>
                                    </p:animRot>
                                  </p:childTnLst>
                                </p:cTn>
                              </p:par>
                              <p:par>
                                <p:cTn id="23" presetID="8" presetClass="emph" presetSubtype="0" fill="hold" grpId="1" nodeType="withEffect">
                                  <p:stCondLst>
                                    <p:cond delay="1000"/>
                                  </p:stCondLst>
                                  <p:childTnLst>
                                    <p:animRot by="21600000">
                                      <p:cBhvr>
                                        <p:cTn id="24" dur="2000" fill="hold"/>
                                        <p:tgtEl>
                                          <p:spTgt spid="6">
                                            <p:txEl>
                                              <p:pRg st="2" end="2"/>
                                            </p:txEl>
                                          </p:spTgt>
                                        </p:tgtEl>
                                        <p:attrNameLst>
                                          <p:attrName>r</p:attrName>
                                        </p:attrNameLst>
                                      </p:cBhvr>
                                    </p:animRot>
                                  </p:childTnLst>
                                </p:cTn>
                              </p:par>
                              <p:par>
                                <p:cTn id="25" presetID="8" presetClass="emph" presetSubtype="0" fill="hold" grpId="1" nodeType="withEffect">
                                  <p:stCondLst>
                                    <p:cond delay="1000"/>
                                  </p:stCondLst>
                                  <p:childTnLst>
                                    <p:animRot by="21600000">
                                      <p:cBhvr>
                                        <p:cTn id="26" dur="2000" fill="hold"/>
                                        <p:tgtEl>
                                          <p:spTgt spid="6">
                                            <p:txEl>
                                              <p:pRg st="3" end="3"/>
                                            </p:txEl>
                                          </p:spTgt>
                                        </p:tgtEl>
                                        <p:attrNameLst>
                                          <p:attrName>r</p:attrName>
                                        </p:attrNameLst>
                                      </p:cBhvr>
                                    </p:animRot>
                                  </p:childTnLst>
                                </p:cTn>
                              </p:par>
                              <p:par>
                                <p:cTn id="27" presetID="8" presetClass="emph" presetSubtype="0" fill="hold" grpId="1" nodeType="withEffect">
                                  <p:stCondLst>
                                    <p:cond delay="1000"/>
                                  </p:stCondLst>
                                  <p:childTnLst>
                                    <p:animRot by="21600000">
                                      <p:cBhvr>
                                        <p:cTn id="28" dur="2000" fill="hold"/>
                                        <p:tgtEl>
                                          <p:spTgt spid="6">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allAtOnce"/>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smtClean="0"/>
              <a:t>M159Q01</a:t>
            </a:r>
            <a:endParaRPr lang="zh-TW" altLang="en-US" sz="4400" dirty="0"/>
          </a:p>
        </p:txBody>
      </p:sp>
      <p:sp>
        <p:nvSpPr>
          <p:cNvPr id="3" name="內容版面配置區 2"/>
          <p:cNvSpPr>
            <a:spLocks noGrp="1"/>
          </p:cNvSpPr>
          <p:nvPr>
            <p:ph idx="1"/>
          </p:nvPr>
        </p:nvSpPr>
        <p:spPr/>
        <p:txBody>
          <a:bodyPr>
            <a:normAutofit/>
          </a:bodyPr>
          <a:lstStyle/>
          <a:p>
            <a:pPr>
              <a:buNone/>
            </a:pPr>
            <a:r>
              <a:rPr lang="zh-TW" altLang="zh-TW" b="1" dirty="0" smtClean="0"/>
              <a:t>問題</a:t>
            </a:r>
            <a:r>
              <a:rPr lang="en-US" altLang="zh-TW" b="1" dirty="0" smtClean="0"/>
              <a:t> 1</a:t>
            </a:r>
            <a:r>
              <a:rPr lang="zh-TW" altLang="zh-TW" b="1" dirty="0" smtClean="0"/>
              <a:t>：賽車速度</a:t>
            </a:r>
            <a:r>
              <a:rPr lang="en-US" altLang="zh-TW" b="1" dirty="0" smtClean="0"/>
              <a:t>	</a:t>
            </a:r>
            <a:endParaRPr lang="zh-TW" altLang="zh-TW" dirty="0" smtClean="0"/>
          </a:p>
          <a:p>
            <a:pPr>
              <a:buNone/>
            </a:pPr>
            <a:r>
              <a:rPr lang="en-US" altLang="zh-TW" dirty="0" smtClean="0"/>
              <a:t> </a:t>
            </a:r>
            <a:endParaRPr lang="zh-TW" altLang="zh-TW" dirty="0" smtClean="0"/>
          </a:p>
          <a:p>
            <a:pPr marL="3175" indent="-3175">
              <a:buNone/>
            </a:pPr>
            <a:r>
              <a:rPr lang="zh-TW" altLang="zh-TW" dirty="0" smtClean="0"/>
              <a:t>從起始線到軌道裡最長且平直部分的開始處，其大約距離為何？</a:t>
            </a:r>
          </a:p>
          <a:p>
            <a:endParaRPr lang="zh-TW" altLang="zh-TW" dirty="0" smtClean="0"/>
          </a:p>
          <a:p>
            <a:pPr>
              <a:buNone/>
            </a:pPr>
            <a:r>
              <a:rPr lang="en-US" altLang="zh-TW" dirty="0" smtClean="0"/>
              <a:t>	A  0.5 km</a:t>
            </a:r>
            <a:endParaRPr lang="zh-TW" altLang="zh-TW" dirty="0" smtClean="0"/>
          </a:p>
          <a:p>
            <a:pPr>
              <a:buNone/>
            </a:pPr>
            <a:r>
              <a:rPr lang="en-US" altLang="zh-TW" dirty="0" smtClean="0"/>
              <a:t>	B  1.5 km</a:t>
            </a:r>
            <a:endParaRPr lang="zh-TW" altLang="zh-TW" dirty="0" smtClean="0"/>
          </a:p>
          <a:p>
            <a:pPr>
              <a:buNone/>
            </a:pPr>
            <a:r>
              <a:rPr lang="en-US" altLang="zh-TW" dirty="0" smtClean="0"/>
              <a:t>	C  2.3 km</a:t>
            </a:r>
            <a:endParaRPr lang="zh-TW" altLang="zh-TW" dirty="0" smtClean="0"/>
          </a:p>
          <a:p>
            <a:pPr>
              <a:buNone/>
            </a:pPr>
            <a:r>
              <a:rPr lang="en-US" altLang="zh-TW" dirty="0" smtClean="0"/>
              <a:t>	D  2.6 km</a:t>
            </a:r>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答題統計</a:t>
            </a:r>
            <a:endParaRPr lang="zh-TW" altLang="en-US" dirty="0"/>
          </a:p>
        </p:txBody>
      </p:sp>
      <p:graphicFrame>
        <p:nvGraphicFramePr>
          <p:cNvPr id="4" name="圖表 3"/>
          <p:cNvGraphicFramePr>
            <a:graphicFrameLocks/>
          </p:cNvGraphicFramePr>
          <p:nvPr/>
        </p:nvGraphicFramePr>
        <p:xfrm>
          <a:off x="1187624" y="1412776"/>
          <a:ext cx="655272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026" name="AutoShape 2"/>
          <p:cNvSpPr>
            <a:spLocks noChangeArrowheads="1"/>
          </p:cNvSpPr>
          <p:nvPr/>
        </p:nvSpPr>
        <p:spPr bwMode="auto">
          <a:xfrm>
            <a:off x="3131840" y="5949280"/>
            <a:ext cx="1584176" cy="504056"/>
          </a:xfrm>
          <a:prstGeom prst="wedgeEllipseCallout">
            <a:avLst>
              <a:gd name="adj1" fmla="val -6314"/>
              <a:gd name="adj2" fmla="val -103269"/>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ct val="0"/>
              </a:spcAft>
              <a:buClrTx/>
              <a:buSzTx/>
              <a:buFontTx/>
              <a:buNone/>
              <a:tabLst/>
            </a:pPr>
            <a:r>
              <a:rPr kumimoji="1" lang="zh-TW" altLang="en-US"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正確答案</a:t>
            </a:r>
            <a:endParaRPr kumimoji="1" lang="zh-TW" altLang="zh-TW"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學生常犯的錯誤</a:t>
            </a:r>
            <a:endParaRPr lang="zh-TW" altLang="en-US" dirty="0"/>
          </a:p>
        </p:txBody>
      </p:sp>
      <p:sp>
        <p:nvSpPr>
          <p:cNvPr id="3" name="內容版面配置區 2"/>
          <p:cNvSpPr>
            <a:spLocks noGrp="1"/>
          </p:cNvSpPr>
          <p:nvPr>
            <p:ph idx="1"/>
          </p:nvPr>
        </p:nvSpPr>
        <p:spPr/>
        <p:txBody>
          <a:bodyPr>
            <a:normAutofit/>
          </a:bodyPr>
          <a:lstStyle/>
          <a:p>
            <a:pPr marL="514350" lvl="0" indent="-514350">
              <a:buFont typeface="+mj-lt"/>
              <a:buAutoNum type="arabicPeriod"/>
            </a:pPr>
            <a:r>
              <a:rPr lang="zh-TW" altLang="zh-TW" b="1" dirty="0" smtClean="0"/>
              <a:t>誤認為賽道一開始一定是『最長且平直』的地方。</a:t>
            </a:r>
            <a:r>
              <a:rPr lang="en-US" altLang="zh-TW" b="1" dirty="0" smtClean="0"/>
              <a:t>(17.6%</a:t>
            </a:r>
            <a:r>
              <a:rPr lang="zh-TW" altLang="zh-TW" b="1" dirty="0" smtClean="0"/>
              <a:t>選</a:t>
            </a:r>
            <a:r>
              <a:rPr lang="en-US" altLang="zh-TW" b="1" dirty="0" smtClean="0"/>
              <a:t>A)</a:t>
            </a:r>
            <a:endParaRPr lang="zh-TW" altLang="zh-TW" dirty="0" smtClean="0"/>
          </a:p>
          <a:p>
            <a:pPr marL="514350" lvl="0" indent="-514350">
              <a:buFont typeface="+mj-lt"/>
              <a:buAutoNum type="arabicPeriod"/>
            </a:pPr>
            <a:r>
              <a:rPr lang="zh-TW" altLang="zh-TW" b="1" dirty="0" smtClean="0"/>
              <a:t>誤認為減速最少的就是『最長且平直』的地方。</a:t>
            </a:r>
            <a:r>
              <a:rPr lang="en-US" altLang="zh-TW" b="1" dirty="0" smtClean="0"/>
              <a:t>(12.7%</a:t>
            </a:r>
            <a:r>
              <a:rPr lang="zh-TW" altLang="zh-TW" b="1" dirty="0" smtClean="0"/>
              <a:t>選</a:t>
            </a:r>
            <a:r>
              <a:rPr lang="en-US" altLang="zh-TW" b="1" dirty="0" smtClean="0"/>
              <a:t>C )</a:t>
            </a:r>
            <a:endParaRPr lang="zh-TW" altLang="zh-TW" dirty="0" smtClean="0"/>
          </a:p>
          <a:p>
            <a:pPr marL="514350" lvl="0" indent="-514350">
              <a:buFont typeface="+mj-lt"/>
              <a:buAutoNum type="arabicPeriod"/>
            </a:pPr>
            <a:r>
              <a:rPr lang="zh-TW" altLang="zh-TW" b="1" dirty="0" smtClean="0"/>
              <a:t>不清楚賽車在直線區</a:t>
            </a:r>
            <a:r>
              <a:rPr lang="en-US" altLang="zh-TW" b="1" dirty="0" smtClean="0"/>
              <a:t>(1.5km~2.3km)</a:t>
            </a:r>
            <a:r>
              <a:rPr lang="zh-TW" altLang="zh-TW" b="1" dirty="0" smtClean="0"/>
              <a:t>，不但可以加速，還可維持高速行駛。</a:t>
            </a:r>
            <a:endParaRPr lang="zh-TW" altLang="zh-TW" dirty="0" smtClean="0"/>
          </a:p>
          <a:p>
            <a:pPr>
              <a:buNone/>
            </a:pPr>
            <a:r>
              <a:rPr lang="zh-TW" altLang="zh-TW" sz="4300" b="1" dirty="0" smtClean="0">
                <a:solidFill>
                  <a:srgbClr val="0000FF"/>
                </a:solidFill>
              </a:rPr>
              <a:t>作答建議</a:t>
            </a:r>
            <a:r>
              <a:rPr lang="zh-TW" altLang="zh-TW" b="1" dirty="0" smtClean="0"/>
              <a:t>：</a:t>
            </a:r>
            <a:endParaRPr lang="zh-TW" altLang="zh-TW" dirty="0" smtClean="0"/>
          </a:p>
          <a:p>
            <a:pPr>
              <a:buNone/>
            </a:pPr>
            <a:r>
              <a:rPr lang="en-US" altLang="zh-TW" b="1" dirty="0" smtClean="0"/>
              <a:t>	</a:t>
            </a:r>
            <a:r>
              <a:rPr lang="zh-TW" altLang="zh-TW" b="1" dirty="0" smtClean="0"/>
              <a:t>要能將速度變化圖與可能的賽車跑道作連結</a:t>
            </a:r>
            <a:r>
              <a:rPr lang="zh-TW" altLang="en-US" b="1" dirty="0" smtClean="0"/>
              <a:t>和對照</a:t>
            </a:r>
            <a:r>
              <a:rPr lang="zh-TW" altLang="zh-TW" b="1" dirty="0" smtClean="0"/>
              <a:t>。</a:t>
            </a:r>
            <a:endParaRPr lang="zh-TW"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kumimoji="1" lang="zh-TW" altLang="en-US" sz="6600" dirty="0" smtClean="0">
                <a:solidFill>
                  <a:srgbClr val="000000"/>
                </a:solidFill>
                <a:latin typeface="Arial" pitchFamily="34" charset="0"/>
                <a:ea typeface="新細明體" pitchFamily="18" charset="-120"/>
                <a:cs typeface="Arial" pitchFamily="34" charset="0"/>
              </a:rPr>
              <a:t> </a:t>
            </a:r>
            <a:r>
              <a:rPr lang="en-US" altLang="zh-TW" sz="4900" dirty="0" smtClean="0"/>
              <a:t>M159Q04</a:t>
            </a:r>
            <a:endParaRPr lang="zh-TW" altLang="en-US" sz="4900" dirty="0" smtClean="0"/>
          </a:p>
        </p:txBody>
      </p:sp>
      <p:grpSp>
        <p:nvGrpSpPr>
          <p:cNvPr id="3" name="群組 3"/>
          <p:cNvGrpSpPr/>
          <p:nvPr/>
        </p:nvGrpSpPr>
        <p:grpSpPr>
          <a:xfrm>
            <a:off x="1619672" y="2276872"/>
            <a:ext cx="6230921" cy="3979797"/>
            <a:chOff x="755576" y="980728"/>
            <a:chExt cx="6230921" cy="3979797"/>
          </a:xfrm>
        </p:grpSpPr>
        <p:pic>
          <p:nvPicPr>
            <p:cNvPr id="5" name="圖片 4"/>
            <p:cNvPicPr/>
            <p:nvPr/>
          </p:nvPicPr>
          <p:blipFill>
            <a:blip r:embed="rId3" cstate="print"/>
            <a:srcRect/>
            <a:stretch>
              <a:fillRect/>
            </a:stretch>
          </p:blipFill>
          <p:spPr bwMode="auto">
            <a:xfrm>
              <a:off x="755576" y="980728"/>
              <a:ext cx="6230921" cy="3979797"/>
            </a:xfrm>
            <a:prstGeom prst="rect">
              <a:avLst/>
            </a:prstGeom>
            <a:noFill/>
            <a:ln w="9525">
              <a:noFill/>
              <a:miter lim="800000"/>
              <a:headEnd/>
              <a:tailEnd/>
            </a:ln>
          </p:spPr>
        </p:pic>
        <p:sp>
          <p:nvSpPr>
            <p:cNvPr id="6" name="文字方塊 4"/>
            <p:cNvSpPr txBox="1"/>
            <p:nvPr/>
          </p:nvSpPr>
          <p:spPr>
            <a:xfrm>
              <a:off x="899592" y="4509120"/>
              <a:ext cx="1008112" cy="33855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smtClean="0">
                  <a:latin typeface="微軟正黑體" pitchFamily="34" charset="-120"/>
                  <a:ea typeface="微軟正黑體" pitchFamily="34" charset="-120"/>
                </a:rPr>
                <a:t>S</a:t>
              </a:r>
              <a:r>
                <a:rPr lang="zh-TW" altLang="en-US" sz="1600" dirty="0" smtClean="0">
                  <a:latin typeface="微軟正黑體" pitchFamily="34" charset="-120"/>
                  <a:ea typeface="微軟正黑體" pitchFamily="34" charset="-120"/>
                </a:rPr>
                <a:t>：起點</a:t>
              </a:r>
              <a:endParaRPr lang="zh-TW" altLang="en-US" sz="1600" dirty="0">
                <a:latin typeface="微軟正黑體" pitchFamily="34" charset="-120"/>
                <a:ea typeface="微軟正黑體" pitchFamily="34" charset="-120"/>
              </a:endParaRPr>
            </a:p>
          </p:txBody>
        </p:sp>
      </p:grpSp>
      <p:sp>
        <p:nvSpPr>
          <p:cNvPr id="46083" name="Rectangle 3"/>
          <p:cNvSpPr>
            <a:spLocks noChangeArrowheads="1"/>
          </p:cNvSpPr>
          <p:nvPr/>
        </p:nvSpPr>
        <p:spPr bwMode="auto">
          <a:xfrm>
            <a:off x="179512" y="933490"/>
            <a:ext cx="8802410"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76800" algn="l"/>
              </a:tabLst>
            </a:pPr>
            <a:r>
              <a:rPr kumimoji="1" lang="zh-TW" altLang="en-US" sz="12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	</a:t>
            </a:r>
            <a:endParaRPr kumimoji="1" lang="en-US" altLang="zh-TW" sz="1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tab pos="4876800" algn="l"/>
              </a:tabLst>
            </a:pPr>
            <a:r>
              <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在此有五條軌道的圖形：</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tab pos="4876800" algn="l"/>
              </a:tabLst>
            </a:pPr>
            <a:r>
              <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沿著哪個軌道駕駛賽車，會繪出如前述的速度變化圖？</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tab pos="4876800" algn="l"/>
              </a:tabLst>
            </a:pP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6085"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6086" name="Rectangle 6"/>
          <p:cNvSpPr>
            <a:spLocks noChangeArrowheads="1"/>
          </p:cNvSpPr>
          <p:nvPr/>
        </p:nvSpPr>
        <p:spPr bwMode="auto">
          <a:xfrm>
            <a:off x="0" y="3400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答題統計</a:t>
            </a:r>
            <a:endParaRPr lang="zh-TW" altLang="en-US" dirty="0"/>
          </a:p>
        </p:txBody>
      </p:sp>
      <p:graphicFrame>
        <p:nvGraphicFramePr>
          <p:cNvPr id="6" name="圖表 5"/>
          <p:cNvGraphicFramePr>
            <a:graphicFrameLocks/>
          </p:cNvGraphicFramePr>
          <p:nvPr/>
        </p:nvGraphicFramePr>
        <p:xfrm>
          <a:off x="1331640" y="1412776"/>
          <a:ext cx="7128792"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48129" name="Rectangle 1"/>
          <p:cNvSpPr>
            <a:spLocks noChangeArrowheads="1"/>
          </p:cNvSpPr>
          <p:nvPr/>
        </p:nvSpPr>
        <p:spPr bwMode="auto">
          <a:xfrm>
            <a:off x="1475656" y="6114782"/>
            <a:ext cx="50760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9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1" 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註：</a:t>
            </a:r>
            <a:r>
              <a:rPr kumimoji="1" lang="zh-TW"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8</a:t>
            </a:r>
            <a:r>
              <a:rPr kumimoji="1" lang="en-US" altLang="zh-TW"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a:t>
            </a:r>
            <a:r>
              <a:rPr kumimoji="1" lang="zh-TW" altLang="en-US" sz="1600" b="1"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學生圈選二個以上選項。</a:t>
            </a:r>
            <a:endParaRPr kumimoji="1" lang="zh-TW" altLang="en-US" sz="1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5" name="AutoShape 2"/>
          <p:cNvSpPr>
            <a:spLocks noChangeArrowheads="1"/>
          </p:cNvSpPr>
          <p:nvPr/>
        </p:nvSpPr>
        <p:spPr bwMode="auto">
          <a:xfrm>
            <a:off x="3131840" y="5589240"/>
            <a:ext cx="1584176" cy="504056"/>
          </a:xfrm>
          <a:prstGeom prst="wedgeEllipseCallout">
            <a:avLst>
              <a:gd name="adj1" fmla="val -21854"/>
              <a:gd name="adj2" fmla="val -80012"/>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ct val="0"/>
              </a:spcAft>
              <a:buClrTx/>
              <a:buSzTx/>
              <a:buFontTx/>
              <a:buNone/>
              <a:tabLst/>
            </a:pPr>
            <a:r>
              <a:rPr kumimoji="1" lang="zh-TW" altLang="en-US"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正確答案</a:t>
            </a:r>
            <a:endParaRPr kumimoji="1" lang="zh-TW" altLang="zh-TW"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學生常犯的錯誤</a:t>
            </a:r>
            <a:endParaRPr lang="zh-TW" altLang="en-US" dirty="0"/>
          </a:p>
        </p:txBody>
      </p:sp>
      <p:sp>
        <p:nvSpPr>
          <p:cNvPr id="3" name="內容版面配置區 2"/>
          <p:cNvSpPr>
            <a:spLocks noGrp="1"/>
          </p:cNvSpPr>
          <p:nvPr>
            <p:ph idx="1"/>
          </p:nvPr>
        </p:nvSpPr>
        <p:spPr>
          <a:xfrm>
            <a:off x="467544" y="1268760"/>
            <a:ext cx="8424936" cy="4857403"/>
          </a:xfrm>
        </p:spPr>
        <p:txBody>
          <a:bodyPr>
            <a:normAutofit/>
          </a:bodyPr>
          <a:lstStyle/>
          <a:p>
            <a:pPr marL="514350" lvl="0" indent="-514350">
              <a:buFont typeface="+mj-lt"/>
              <a:buAutoNum type="arabicPeriod"/>
            </a:pPr>
            <a:r>
              <a:rPr lang="zh-TW" altLang="zh-TW" b="1" dirty="0" smtClean="0"/>
              <a:t>直接將題目中的速度變化圖當成軌道圖</a:t>
            </a:r>
            <a:r>
              <a:rPr lang="en-US" altLang="zh-TW" b="1" dirty="0" smtClean="0"/>
              <a:t> (17.6%</a:t>
            </a:r>
            <a:r>
              <a:rPr lang="zh-TW" altLang="zh-TW" b="1" dirty="0" smtClean="0"/>
              <a:t>選</a:t>
            </a:r>
            <a:r>
              <a:rPr lang="en-US" altLang="zh-TW" b="1" dirty="0" smtClean="0"/>
              <a:t> E)</a:t>
            </a:r>
            <a:r>
              <a:rPr lang="zh-TW" altLang="zh-TW" b="1" dirty="0" smtClean="0"/>
              <a:t>。</a:t>
            </a:r>
            <a:endParaRPr lang="zh-TW" altLang="zh-TW" dirty="0" smtClean="0"/>
          </a:p>
          <a:p>
            <a:pPr marL="514350" lvl="0" indent="-514350">
              <a:buFont typeface="+mj-lt"/>
              <a:buAutoNum type="arabicPeriod"/>
            </a:pPr>
            <a:r>
              <a:rPr lang="zh-TW" altLang="zh-TW" b="1" dirty="0" smtClean="0"/>
              <a:t>錯誤的認知。誤認為速度增、減變化的地方軌道也要有凹、凸的情況</a:t>
            </a:r>
            <a:r>
              <a:rPr lang="en-US" altLang="zh-TW" b="1" dirty="0" smtClean="0"/>
              <a:t> (19.5%</a:t>
            </a:r>
            <a:r>
              <a:rPr lang="zh-TW" altLang="zh-TW" b="1" dirty="0" smtClean="0"/>
              <a:t>選 </a:t>
            </a:r>
            <a:r>
              <a:rPr lang="en-US" altLang="zh-TW" b="1" dirty="0" smtClean="0"/>
              <a:t>A)</a:t>
            </a:r>
            <a:r>
              <a:rPr lang="zh-TW" altLang="zh-TW" b="1" dirty="0" smtClean="0"/>
              <a:t>。</a:t>
            </a:r>
            <a:endParaRPr lang="zh-TW" altLang="zh-TW" dirty="0" smtClean="0"/>
          </a:p>
          <a:p>
            <a:pPr marL="514350" lvl="0" indent="-514350">
              <a:buFont typeface="+mj-lt"/>
              <a:buAutoNum type="arabicPeriod"/>
            </a:pPr>
            <a:r>
              <a:rPr lang="zh-TW" altLang="zh-TW" b="1" dirty="0" smtClean="0"/>
              <a:t>未考慮轉彎處</a:t>
            </a:r>
            <a:r>
              <a:rPr lang="en-US" altLang="zh-TW" b="1" dirty="0" smtClean="0"/>
              <a:t> (</a:t>
            </a:r>
            <a:r>
              <a:rPr lang="zh-TW" altLang="zh-TW" b="1" dirty="0" smtClean="0"/>
              <a:t>速度遞減後又增加</a:t>
            </a:r>
            <a:r>
              <a:rPr lang="en-US" altLang="zh-TW" b="1" dirty="0" smtClean="0"/>
              <a:t>) </a:t>
            </a:r>
            <a:r>
              <a:rPr lang="zh-TW" altLang="zh-TW" b="1" dirty="0" smtClean="0"/>
              <a:t>與直線區</a:t>
            </a:r>
            <a:r>
              <a:rPr lang="en-US" altLang="zh-TW" b="1" dirty="0" smtClean="0"/>
              <a:t> (</a:t>
            </a:r>
            <a:r>
              <a:rPr lang="zh-TW" altLang="en-US" b="1" dirty="0" smtClean="0"/>
              <a:t>加速並維</a:t>
            </a:r>
            <a:r>
              <a:rPr lang="zh-TW" altLang="zh-TW" b="1" dirty="0" smtClean="0"/>
              <a:t>持</a:t>
            </a:r>
            <a:r>
              <a:rPr lang="zh-TW" altLang="en-US" b="1" dirty="0" smtClean="0"/>
              <a:t>高速行駛</a:t>
            </a:r>
            <a:r>
              <a:rPr lang="en-US" altLang="zh-TW" b="1" dirty="0" smtClean="0"/>
              <a:t>) </a:t>
            </a:r>
            <a:r>
              <a:rPr lang="zh-TW" altLang="zh-TW" b="1" dirty="0" smtClean="0"/>
              <a:t>的相對位置</a:t>
            </a:r>
            <a:r>
              <a:rPr lang="en-US" altLang="zh-TW" b="1" dirty="0" smtClean="0"/>
              <a:t> (</a:t>
            </a:r>
            <a:r>
              <a:rPr lang="zh-TW" altLang="zh-TW" b="1" dirty="0" smtClean="0"/>
              <a:t>選</a:t>
            </a:r>
            <a:r>
              <a:rPr lang="en-US" altLang="zh-TW" b="1" dirty="0" smtClean="0"/>
              <a:t>B </a:t>
            </a:r>
            <a:r>
              <a:rPr lang="zh-TW" altLang="zh-TW" b="1" dirty="0" smtClean="0"/>
              <a:t>或</a:t>
            </a:r>
            <a:r>
              <a:rPr lang="en-US" altLang="zh-TW" b="1" dirty="0" smtClean="0"/>
              <a:t>D)</a:t>
            </a:r>
            <a:r>
              <a:rPr lang="zh-TW" altLang="zh-TW" b="1" dirty="0" smtClean="0"/>
              <a:t>。</a:t>
            </a:r>
            <a:endParaRPr lang="en-US" altLang="zh-TW" b="1" dirty="0" smtClean="0"/>
          </a:p>
          <a:p>
            <a:pPr lvl="0"/>
            <a:endParaRPr lang="zh-TW" altLang="zh-TW" dirty="0" smtClean="0"/>
          </a:p>
          <a:p>
            <a:pPr>
              <a:buNone/>
            </a:pPr>
            <a:r>
              <a:rPr lang="zh-TW" altLang="zh-TW" sz="4300" b="1" dirty="0" smtClean="0">
                <a:solidFill>
                  <a:srgbClr val="0000FF"/>
                </a:solidFill>
              </a:rPr>
              <a:t>作答建議：</a:t>
            </a:r>
            <a:endParaRPr lang="zh-TW" altLang="zh-TW" sz="4300" dirty="0" smtClean="0">
              <a:solidFill>
                <a:srgbClr val="0000FF"/>
              </a:solidFill>
            </a:endParaRPr>
          </a:p>
          <a:p>
            <a:pPr>
              <a:buNone/>
            </a:pPr>
            <a:r>
              <a:rPr lang="en-US" altLang="zh-TW" b="1" dirty="0" smtClean="0"/>
              <a:t>	</a:t>
            </a:r>
            <a:r>
              <a:rPr lang="zh-TW" altLang="zh-TW" b="1" dirty="0" smtClean="0"/>
              <a:t>要仔細比對轉彎處和直線區與速度變化圖之間的關係。</a:t>
            </a:r>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M179</a:t>
            </a:r>
            <a:r>
              <a:rPr lang="zh-TW" altLang="zh-TW" dirty="0" smtClean="0"/>
              <a:t>：搶劫</a:t>
            </a:r>
            <a:endParaRPr lang="zh-TW" altLang="en-US" dirty="0"/>
          </a:p>
        </p:txBody>
      </p:sp>
      <p:sp>
        <p:nvSpPr>
          <p:cNvPr id="2073" name="Rectangle 2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074" name="Rectangle 26"/>
          <p:cNvSpPr>
            <a:spLocks noChangeArrowheads="1"/>
          </p:cNvSpPr>
          <p:nvPr/>
        </p:nvSpPr>
        <p:spPr bwMode="auto">
          <a:xfrm>
            <a:off x="0" y="2819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grpSp>
        <p:nvGrpSpPr>
          <p:cNvPr id="3" name="群組 31"/>
          <p:cNvGrpSpPr/>
          <p:nvPr/>
        </p:nvGrpSpPr>
        <p:grpSpPr>
          <a:xfrm>
            <a:off x="1655812" y="2276872"/>
            <a:ext cx="5796507" cy="3528392"/>
            <a:chOff x="28754" y="571888"/>
            <a:chExt cx="3924300" cy="2809875"/>
          </a:xfrm>
        </p:grpSpPr>
        <p:pic>
          <p:nvPicPr>
            <p:cNvPr id="2075" name="圖片 1"/>
            <p:cNvPicPr>
              <a:picLocks noChangeAspect="1" noChangeArrowheads="1"/>
            </p:cNvPicPr>
            <p:nvPr/>
          </p:nvPicPr>
          <p:blipFill>
            <a:blip r:embed="rId3" cstate="print"/>
            <a:srcRect/>
            <a:stretch>
              <a:fillRect/>
            </a:stretch>
          </p:blipFill>
          <p:spPr bwMode="auto">
            <a:xfrm>
              <a:off x="28754" y="571888"/>
              <a:ext cx="3924300" cy="2809875"/>
            </a:xfrm>
            <a:prstGeom prst="rect">
              <a:avLst/>
            </a:prstGeom>
            <a:noFill/>
          </p:spPr>
        </p:pic>
        <p:grpSp>
          <p:nvGrpSpPr>
            <p:cNvPr id="4" name="Group 28"/>
            <p:cNvGrpSpPr>
              <a:grpSpLocks/>
            </p:cNvGrpSpPr>
            <p:nvPr/>
          </p:nvGrpSpPr>
          <p:grpSpPr bwMode="auto">
            <a:xfrm>
              <a:off x="57150" y="1089025"/>
              <a:ext cx="3779520" cy="1203325"/>
              <a:chOff x="1890" y="4666"/>
              <a:chExt cx="5952" cy="1895"/>
            </a:xfrm>
          </p:grpSpPr>
          <p:sp>
            <p:nvSpPr>
              <p:cNvPr id="2079" name="Text Box 31"/>
              <p:cNvSpPr txBox="1">
                <a:spLocks noChangeArrowheads="1"/>
              </p:cNvSpPr>
              <p:nvPr/>
            </p:nvSpPr>
            <p:spPr bwMode="auto">
              <a:xfrm>
                <a:off x="1890" y="5116"/>
                <a:ext cx="1804" cy="9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新細明體" pitchFamily="18" charset="-120"/>
                    <a:ea typeface="新細明體" pitchFamily="18" charset="-120"/>
                    <a:cs typeface="新細明體" pitchFamily="18" charset="-120"/>
                  </a:rPr>
                  <a:t>每年搶劫案</a:t>
                </a:r>
                <a:endParaRPr kumimoji="1" lang="en-US" altLang="zh-TW" b="0" i="0" u="none" strike="noStrike" cap="none" normalizeH="0" baseline="0" dirty="0" smtClean="0">
                  <a:ln>
                    <a:noFill/>
                  </a:ln>
                  <a:solidFill>
                    <a:schemeClr val="tx1"/>
                  </a:solidFill>
                  <a:effectLst/>
                  <a:latin typeface="新細明體" pitchFamily="18" charset="-120"/>
                  <a:ea typeface="新細明體" pitchFamily="18"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b="0" i="0" u="none" strike="noStrike" cap="none" normalizeH="0" baseline="0" dirty="0" smtClean="0">
                    <a:ln>
                      <a:noFill/>
                    </a:ln>
                    <a:solidFill>
                      <a:schemeClr val="tx1"/>
                    </a:solidFill>
                    <a:effectLst/>
                    <a:latin typeface="新細明體" pitchFamily="18" charset="-120"/>
                    <a:ea typeface="新細明體" pitchFamily="18" charset="-120"/>
                    <a:cs typeface="新細明體" pitchFamily="18" charset="-120"/>
                  </a:rPr>
                  <a:t>數量</a:t>
                </a:r>
                <a:endParaRPr kumimoji="1" lang="zh-TW"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78" name="Text Box 30"/>
              <p:cNvSpPr txBox="1">
                <a:spLocks noChangeArrowheads="1"/>
              </p:cNvSpPr>
              <p:nvPr/>
            </p:nvSpPr>
            <p:spPr bwMode="auto">
              <a:xfrm>
                <a:off x="4868" y="6122"/>
                <a:ext cx="1452" cy="43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1998</a:t>
                </a:r>
                <a:r>
                  <a:rPr kumimoji="1" lang="zh-TW" altLang="en-US" sz="16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 年</a:t>
                </a:r>
                <a:endParaRPr kumimoji="1" lang="zh-TW" altLang="en-US" sz="1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77" name="Text Box 29"/>
              <p:cNvSpPr txBox="1">
                <a:spLocks noChangeArrowheads="1"/>
              </p:cNvSpPr>
              <p:nvPr/>
            </p:nvSpPr>
            <p:spPr bwMode="auto">
              <a:xfrm>
                <a:off x="6582" y="4666"/>
                <a:ext cx="126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1999</a:t>
                </a:r>
                <a:r>
                  <a:rPr kumimoji="1" lang="zh-TW" altLang="en-US" sz="16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 年</a:t>
                </a:r>
                <a:endParaRPr kumimoji="1" lang="zh-TW" altLang="en-US" sz="1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pSp>
      </p:grpSp>
      <p:sp>
        <p:nvSpPr>
          <p:cNvPr id="2080" name="Rectangle 32"/>
          <p:cNvSpPr>
            <a:spLocks noChangeArrowheads="1"/>
          </p:cNvSpPr>
          <p:nvPr/>
        </p:nvSpPr>
        <p:spPr bwMode="auto">
          <a:xfrm>
            <a:off x="179512" y="1412776"/>
            <a:ext cx="89644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電視主播呈現了下圖並報導：</a:t>
            </a:r>
            <a:endParaRPr kumimoji="1" lang="zh-TW"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「從圖表顯示，從</a:t>
            </a:r>
            <a:r>
              <a:rPr kumimoji="1" lang="en-US" altLang="zh-TW"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1998</a:t>
            </a:r>
            <a:r>
              <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年到</a:t>
            </a:r>
            <a:r>
              <a:rPr kumimoji="1" lang="en-US" altLang="zh-TW"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1999</a:t>
            </a:r>
            <a:r>
              <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年搶劫案數量有巨幅的上升」。</a:t>
            </a:r>
            <a:endPar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84" name="Rectangle 3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085" name="Rectangle 37"/>
          <p:cNvSpPr>
            <a:spLocks noChangeArrowheads="1"/>
          </p:cNvSpPr>
          <p:nvPr/>
        </p:nvSpPr>
        <p:spPr bwMode="auto">
          <a:xfrm>
            <a:off x="2357422" y="5715016"/>
            <a:ext cx="678657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你認為這位主播對於上圖的解釋是否合理？請寫出一個理由來支持你的答案。</a:t>
            </a:r>
            <a:endParaRPr kumimoji="1" lang="zh-TW"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t>搶劫 問題 </a:t>
            </a:r>
            <a:r>
              <a:rPr lang="en-US" altLang="zh-TW" dirty="0" smtClean="0"/>
              <a:t>1 </a:t>
            </a:r>
            <a:r>
              <a:rPr lang="zh-TW" altLang="zh-TW" dirty="0" smtClean="0"/>
              <a:t>計分</a:t>
            </a:r>
            <a:endParaRPr lang="zh-TW" altLang="en-US" dirty="0"/>
          </a:p>
        </p:txBody>
      </p:sp>
      <p:sp>
        <p:nvSpPr>
          <p:cNvPr id="3" name="內容版面配置區 2"/>
          <p:cNvSpPr>
            <a:spLocks noGrp="1"/>
          </p:cNvSpPr>
          <p:nvPr>
            <p:ph idx="1"/>
          </p:nvPr>
        </p:nvSpPr>
        <p:spPr>
          <a:xfrm>
            <a:off x="467544" y="1124744"/>
            <a:ext cx="8676456" cy="5400600"/>
          </a:xfrm>
        </p:spPr>
        <p:txBody>
          <a:bodyPr>
            <a:noAutofit/>
          </a:bodyPr>
          <a:lstStyle/>
          <a:p>
            <a:r>
              <a:rPr lang="zh-TW" altLang="zh-TW" sz="2000" b="1" dirty="0" smtClean="0"/>
              <a:t>滿分</a:t>
            </a:r>
            <a:endParaRPr lang="zh-TW" altLang="zh-TW" sz="2000" dirty="0" smtClean="0"/>
          </a:p>
          <a:p>
            <a:r>
              <a:rPr lang="zh-TW" altLang="zh-TW" sz="2000" dirty="0" smtClean="0"/>
              <a:t>代號</a:t>
            </a:r>
            <a:r>
              <a:rPr lang="en-US" altLang="zh-TW" sz="2000" dirty="0" smtClean="0"/>
              <a:t> 21</a:t>
            </a:r>
            <a:r>
              <a:rPr lang="zh-TW" altLang="zh-TW" sz="2000" dirty="0" smtClean="0"/>
              <a:t>： 不，不合理。指出我們看到的只是整個圖表的其中一小部分。</a:t>
            </a:r>
          </a:p>
          <a:p>
            <a:r>
              <a:rPr lang="zh-TW" altLang="zh-TW" sz="2000" dirty="0" smtClean="0"/>
              <a:t>代號</a:t>
            </a:r>
            <a:r>
              <a:rPr lang="en-US" altLang="zh-TW" sz="2000" dirty="0" smtClean="0"/>
              <a:t> 22</a:t>
            </a:r>
            <a:r>
              <a:rPr lang="zh-TW" altLang="zh-TW" sz="2000" dirty="0" smtClean="0"/>
              <a:t>： 不，不合理。用比率或百分比的數字作論據，論點正確。</a:t>
            </a:r>
          </a:p>
          <a:p>
            <a:r>
              <a:rPr lang="zh-TW" altLang="zh-TW" sz="2000" dirty="0" smtClean="0"/>
              <a:t>代號</a:t>
            </a:r>
            <a:r>
              <a:rPr lang="en-US" altLang="zh-TW" sz="2000" dirty="0" smtClean="0"/>
              <a:t> 23</a:t>
            </a:r>
            <a:r>
              <a:rPr lang="zh-TW" altLang="zh-TW" sz="2000" dirty="0" smtClean="0"/>
              <a:t>： 要有趨勢的數據資料才可作出判斷。</a:t>
            </a:r>
            <a:endParaRPr lang="en-US" altLang="zh-TW" sz="2000" dirty="0" smtClean="0"/>
          </a:p>
          <a:p>
            <a:endParaRPr lang="zh-TW" altLang="zh-TW" sz="2000" dirty="0" smtClean="0"/>
          </a:p>
          <a:p>
            <a:r>
              <a:rPr lang="zh-TW" altLang="zh-TW" sz="2000" b="1" dirty="0" smtClean="0"/>
              <a:t>部分分數</a:t>
            </a:r>
            <a:endParaRPr lang="zh-TW" altLang="zh-TW" sz="2000" dirty="0" smtClean="0"/>
          </a:p>
          <a:p>
            <a:r>
              <a:rPr lang="zh-TW" altLang="zh-TW" sz="2000" dirty="0" smtClean="0"/>
              <a:t>代號</a:t>
            </a:r>
            <a:r>
              <a:rPr lang="en-US" altLang="zh-TW" sz="2000" dirty="0" smtClean="0"/>
              <a:t> 11</a:t>
            </a:r>
            <a:r>
              <a:rPr lang="zh-TW" altLang="zh-TW" sz="2000" dirty="0" smtClean="0"/>
              <a:t>： 不，不合理，但欠缺詳細解釋。</a:t>
            </a:r>
          </a:p>
          <a:p>
            <a:r>
              <a:rPr lang="zh-TW" altLang="zh-TW" sz="2000" dirty="0" smtClean="0"/>
              <a:t>代號</a:t>
            </a:r>
            <a:r>
              <a:rPr lang="en-US" altLang="zh-TW" sz="2000" dirty="0" smtClean="0"/>
              <a:t> 12</a:t>
            </a:r>
            <a:r>
              <a:rPr lang="zh-TW" altLang="zh-TW" sz="2000" dirty="0" smtClean="0"/>
              <a:t>： 不，不合理。方法正確但有輕微計算錯誤。</a:t>
            </a:r>
          </a:p>
          <a:p>
            <a:endParaRPr lang="zh-TW" altLang="zh-TW" sz="2000" dirty="0" smtClean="0"/>
          </a:p>
          <a:p>
            <a:r>
              <a:rPr lang="zh-TW" altLang="zh-TW" sz="2000" b="1" dirty="0" smtClean="0"/>
              <a:t>零分</a:t>
            </a:r>
            <a:endParaRPr lang="zh-TW" altLang="zh-TW" sz="2000" dirty="0" smtClean="0"/>
          </a:p>
          <a:p>
            <a:r>
              <a:rPr lang="zh-TW" altLang="zh-TW" sz="2000" dirty="0" smtClean="0"/>
              <a:t>代號</a:t>
            </a:r>
            <a:r>
              <a:rPr lang="en-US" altLang="zh-TW" sz="2000" dirty="0" smtClean="0"/>
              <a:t> 01</a:t>
            </a:r>
            <a:r>
              <a:rPr lang="zh-TW" altLang="zh-TW" sz="2000" dirty="0" smtClean="0"/>
              <a:t>： 不。表示不合理，但沒有提供解釋、沒有充分解釋或解釋不正確。</a:t>
            </a:r>
          </a:p>
          <a:p>
            <a:r>
              <a:rPr lang="zh-TW" altLang="zh-TW" sz="2000" dirty="0" smtClean="0"/>
              <a:t>代號</a:t>
            </a:r>
            <a:r>
              <a:rPr lang="en-US" altLang="zh-TW" sz="2000" dirty="0" smtClean="0"/>
              <a:t> 02</a:t>
            </a:r>
            <a:r>
              <a:rPr lang="zh-TW" altLang="zh-TW" sz="2000" dirty="0" smtClean="0"/>
              <a:t>： 是。基於圖表的形狀，因而指出搶劫案數字雙倍增加。</a:t>
            </a:r>
          </a:p>
          <a:p>
            <a:r>
              <a:rPr lang="zh-TW" altLang="zh-TW" sz="2000" dirty="0" smtClean="0"/>
              <a:t>代號</a:t>
            </a:r>
            <a:r>
              <a:rPr lang="en-US" altLang="zh-TW" sz="2000" dirty="0" smtClean="0"/>
              <a:t> 03</a:t>
            </a:r>
            <a:r>
              <a:rPr lang="zh-TW" altLang="zh-TW" sz="2000" dirty="0" smtClean="0"/>
              <a:t>： 是。沒有提供解釋，或提供代號</a:t>
            </a:r>
            <a:r>
              <a:rPr lang="en-US" altLang="zh-TW" sz="2000" dirty="0" smtClean="0"/>
              <a:t>02</a:t>
            </a:r>
            <a:r>
              <a:rPr lang="zh-TW" altLang="zh-TW" sz="2000" dirty="0" smtClean="0"/>
              <a:t>以外的解釋。</a:t>
            </a:r>
            <a:r>
              <a:rPr lang="en-US" altLang="zh-TW" sz="2000" dirty="0" smtClean="0"/>
              <a:t>	</a:t>
            </a:r>
            <a:endParaRPr lang="zh-TW" altLang="zh-TW" sz="2000" dirty="0" smtClean="0"/>
          </a:p>
          <a:p>
            <a:r>
              <a:rPr lang="zh-TW" altLang="zh-TW" sz="2000" dirty="0" smtClean="0"/>
              <a:t>代號</a:t>
            </a:r>
            <a:r>
              <a:rPr lang="en-US" altLang="zh-TW" sz="2000" dirty="0" smtClean="0"/>
              <a:t> 04</a:t>
            </a:r>
            <a:r>
              <a:rPr lang="zh-TW" altLang="zh-TW" sz="2000" dirty="0" smtClean="0"/>
              <a:t>： 其他答案</a:t>
            </a:r>
            <a:endParaRPr lang="zh-TW" altLang="en-US" sz="2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答題統計</a:t>
            </a:r>
            <a:endParaRPr lang="zh-TW" altLang="en-US" dirty="0"/>
          </a:p>
        </p:txBody>
      </p:sp>
      <p:graphicFrame>
        <p:nvGraphicFramePr>
          <p:cNvPr id="5" name="圖表 4"/>
          <p:cNvGraphicFramePr>
            <a:graphicFrameLocks/>
          </p:cNvGraphicFramePr>
          <p:nvPr/>
        </p:nvGraphicFramePr>
        <p:xfrm>
          <a:off x="755576" y="1412776"/>
          <a:ext cx="7992888" cy="44644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學生常犯的錯誤</a:t>
            </a:r>
            <a:endParaRPr lang="zh-TW" altLang="en-US" dirty="0"/>
          </a:p>
        </p:txBody>
      </p:sp>
      <p:sp>
        <p:nvSpPr>
          <p:cNvPr id="3" name="內容版面配置區 2"/>
          <p:cNvSpPr>
            <a:spLocks noGrp="1"/>
          </p:cNvSpPr>
          <p:nvPr>
            <p:ph idx="1"/>
          </p:nvPr>
        </p:nvSpPr>
        <p:spPr>
          <a:xfrm>
            <a:off x="467544" y="1412776"/>
            <a:ext cx="8219256" cy="4896544"/>
          </a:xfrm>
        </p:spPr>
        <p:txBody>
          <a:bodyPr>
            <a:normAutofit fontScale="70000" lnSpcReduction="20000"/>
          </a:bodyPr>
          <a:lstStyle/>
          <a:p>
            <a:pPr marL="514350" lvl="0" indent="-514350">
              <a:buFont typeface="+mj-lt"/>
              <a:buAutoNum type="arabicPeriod"/>
            </a:pPr>
            <a:r>
              <a:rPr lang="zh-TW" altLang="zh-TW" sz="4000" dirty="0" smtClean="0">
                <a:solidFill>
                  <a:srgbClr val="0000FF"/>
                </a:solidFill>
              </a:rPr>
              <a:t>主觀的陳述自己對問題的看法，</a:t>
            </a:r>
            <a:r>
              <a:rPr lang="zh-TW" altLang="zh-TW" sz="4000" b="1" dirty="0" smtClean="0">
                <a:solidFill>
                  <a:srgbClr val="0000FF"/>
                </a:solidFill>
              </a:rPr>
              <a:t>忘記</a:t>
            </a:r>
            <a:r>
              <a:rPr lang="zh-TW" altLang="zh-TW" sz="4000" dirty="0" smtClean="0">
                <a:solidFill>
                  <a:srgbClr val="0000FF"/>
                </a:solidFill>
              </a:rPr>
              <a:t>或</a:t>
            </a:r>
            <a:r>
              <a:rPr lang="zh-TW" altLang="zh-TW" sz="4000" b="1" dirty="0" smtClean="0">
                <a:solidFill>
                  <a:srgbClr val="0000FF"/>
                </a:solidFill>
              </a:rPr>
              <a:t>忽略</a:t>
            </a:r>
            <a:r>
              <a:rPr lang="zh-TW" altLang="zh-TW" sz="4000" dirty="0" smtClean="0">
                <a:solidFill>
                  <a:srgbClr val="0000FF"/>
                </a:solidFill>
              </a:rPr>
              <a:t>使用題目中圖表提供的資訊。</a:t>
            </a:r>
          </a:p>
          <a:p>
            <a:pPr lvl="1"/>
            <a:r>
              <a:rPr lang="zh-TW" altLang="zh-TW" sz="3200" dirty="0" smtClean="0"/>
              <a:t>是，對我來說，超過一個都算多。</a:t>
            </a:r>
          </a:p>
          <a:p>
            <a:pPr lvl="1"/>
            <a:r>
              <a:rPr lang="zh-TW" altLang="zh-TW" sz="3200" dirty="0" smtClean="0"/>
              <a:t>是，現在科技越來越發達。</a:t>
            </a:r>
          </a:p>
          <a:p>
            <a:pPr lvl="1"/>
            <a:r>
              <a:rPr lang="zh-TW" altLang="zh-TW" sz="3200" dirty="0" smtClean="0"/>
              <a:t>是，因為這幾年來經濟不景氣，有人為了生活做出做壞的打算，所以才會搶劫。</a:t>
            </a:r>
          </a:p>
          <a:p>
            <a:pPr lvl="1"/>
            <a:r>
              <a:rPr lang="zh-TW" altLang="zh-TW" sz="3200" dirty="0" smtClean="0"/>
              <a:t>合理，因為每一年的治安越來越亂了</a:t>
            </a:r>
            <a:r>
              <a:rPr lang="en-US" altLang="zh-TW" sz="3200" dirty="0" smtClean="0"/>
              <a:t>!</a:t>
            </a:r>
            <a:r>
              <a:rPr lang="zh-TW" altLang="zh-TW" sz="3200" dirty="0" smtClean="0"/>
              <a:t>。</a:t>
            </a:r>
          </a:p>
          <a:p>
            <a:pPr>
              <a:buNone/>
            </a:pPr>
            <a:r>
              <a:rPr lang="en-US" altLang="zh-TW" dirty="0" smtClean="0"/>
              <a:t> </a:t>
            </a:r>
            <a:endParaRPr lang="zh-TW" altLang="zh-TW" dirty="0" smtClean="0"/>
          </a:p>
          <a:p>
            <a:pPr marL="514350" lvl="0" indent="-514350">
              <a:buFont typeface="+mj-lt"/>
              <a:buAutoNum type="arabicPeriod" startAt="2"/>
            </a:pPr>
            <a:r>
              <a:rPr lang="zh-TW" altLang="zh-TW" sz="4000" dirty="0" smtClean="0">
                <a:solidFill>
                  <a:srgbClr val="0000FF"/>
                </a:solidFill>
              </a:rPr>
              <a:t>只注意到題目中的部分資訊，未能掌握所有（或關鍵）的資訊。</a:t>
            </a:r>
          </a:p>
          <a:p>
            <a:pPr lvl="1"/>
            <a:r>
              <a:rPr lang="zh-TW" altLang="zh-TW" sz="3200" dirty="0" smtClean="0"/>
              <a:t>當然合理，圖表上升那麼多怎麼不合理呢！</a:t>
            </a:r>
          </a:p>
          <a:p>
            <a:pPr lvl="1"/>
            <a:r>
              <a:rPr lang="zh-TW" altLang="zh-TW" sz="3200" dirty="0" smtClean="0"/>
              <a:t>因為犯罪的長條圖，是越長條，數量越多。</a:t>
            </a:r>
          </a:p>
          <a:p>
            <a:pPr lvl="1"/>
            <a:r>
              <a:rPr lang="zh-TW" altLang="zh-TW" sz="3200" dirty="0" smtClean="0"/>
              <a:t>是，因為圖表表達得很清楚，</a:t>
            </a:r>
            <a:r>
              <a:rPr lang="en-US" altLang="zh-TW" sz="3200" dirty="0" smtClean="0"/>
              <a:t>1999</a:t>
            </a:r>
            <a:r>
              <a:rPr lang="zh-TW" altLang="zh-TW" sz="3200" dirty="0" smtClean="0"/>
              <a:t>比</a:t>
            </a:r>
            <a:r>
              <a:rPr lang="en-US" altLang="zh-TW" sz="3200" dirty="0" smtClean="0"/>
              <a:t>1998</a:t>
            </a:r>
            <a:r>
              <a:rPr lang="zh-TW" altLang="zh-TW" sz="3200" dirty="0" smtClean="0"/>
              <a:t>確實多很多。</a:t>
            </a:r>
          </a:p>
          <a:p>
            <a:pPr lvl="1"/>
            <a:r>
              <a:rPr lang="zh-TW" altLang="zh-TW" sz="3200" dirty="0" smtClean="0"/>
              <a:t>否，並沒有巨幅上升。</a:t>
            </a:r>
          </a:p>
          <a:p>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eaLnBrk="1" fontAlgn="auto" hangingPunct="1">
              <a:spcAft>
                <a:spcPts val="0"/>
              </a:spcAft>
              <a:defRPr/>
            </a:pPr>
            <a:r>
              <a:rPr lang="en-US" altLang="zh-TW" dirty="0" smtClean="0">
                <a:effectLst>
                  <a:outerShdw blurRad="38100" dist="38100" dir="2700000" algn="tl">
                    <a:srgbClr val="C0C0C0"/>
                  </a:outerShdw>
                </a:effectLst>
              </a:rPr>
              <a:t>PISA</a:t>
            </a:r>
            <a:r>
              <a:rPr lang="zh-TW" altLang="en-US" dirty="0" smtClean="0">
                <a:effectLst>
                  <a:outerShdw blurRad="38100" dist="38100" dir="2700000" algn="tl">
                    <a:srgbClr val="C0C0C0"/>
                  </a:outerShdw>
                </a:effectLst>
              </a:rPr>
              <a:t> </a:t>
            </a:r>
            <a:r>
              <a:rPr lang="en-US" altLang="zh-TW" dirty="0" smtClean="0">
                <a:effectLst>
                  <a:outerShdw blurRad="38100" dist="38100" dir="2700000" algn="tl">
                    <a:srgbClr val="C0C0C0"/>
                  </a:outerShdw>
                </a:effectLst>
              </a:rPr>
              <a:t>2012 </a:t>
            </a:r>
            <a:r>
              <a:rPr lang="zh-TW" altLang="en-US" dirty="0" smtClean="0">
                <a:effectLst>
                  <a:outerShdw blurRad="38100" dist="38100" dir="2700000" algn="tl">
                    <a:srgbClr val="C0C0C0"/>
                  </a:outerShdw>
                </a:effectLst>
              </a:rPr>
              <a:t>評量組成</a:t>
            </a:r>
          </a:p>
        </p:txBody>
      </p:sp>
      <p:sp>
        <p:nvSpPr>
          <p:cNvPr id="3" name="內容版面配置區 2"/>
          <p:cNvSpPr>
            <a:spLocks noGrp="1"/>
          </p:cNvSpPr>
          <p:nvPr>
            <p:ph sz="quarter" idx="1"/>
          </p:nvPr>
        </p:nvSpPr>
        <p:spPr>
          <a:xfrm>
            <a:off x="539750" y="1196975"/>
            <a:ext cx="8229600" cy="2952750"/>
          </a:xfrm>
        </p:spPr>
        <p:txBody>
          <a:bodyPr rtlCol="0">
            <a:normAutofit/>
          </a:bodyPr>
          <a:lstStyle/>
          <a:p>
            <a:pPr marL="514350" indent="-514350" eaLnBrk="1" fontAlgn="auto" hangingPunct="1">
              <a:spcAft>
                <a:spcPts val="0"/>
              </a:spcAft>
              <a:buFont typeface="+mj-lt"/>
              <a:buAutoNum type="arabicPeriod"/>
              <a:defRPr/>
            </a:pPr>
            <a:r>
              <a:rPr lang="zh-TW" altLang="en-US" dirty="0" smtClean="0">
                <a:solidFill>
                  <a:srgbClr val="C00000"/>
                </a:solidFill>
                <a:latin typeface="微軟正黑體" pitchFamily="34" charset="-120"/>
              </a:rPr>
              <a:t>紙筆式評量：</a:t>
            </a:r>
            <a:endParaRPr lang="en-US" altLang="zh-TW" dirty="0" smtClean="0">
              <a:solidFill>
                <a:srgbClr val="C00000"/>
              </a:solidFill>
              <a:latin typeface="微軟正黑體" pitchFamily="34" charset="-120"/>
            </a:endParaRPr>
          </a:p>
          <a:p>
            <a:pPr marL="880110" lvl="1" indent="-514350" eaLnBrk="1" fontAlgn="auto" hangingPunct="1">
              <a:spcAft>
                <a:spcPts val="0"/>
              </a:spcAft>
              <a:defRPr/>
            </a:pPr>
            <a:r>
              <a:rPr lang="zh-TW" altLang="en-US" sz="2600" dirty="0" smtClean="0">
                <a:latin typeface="微軟正黑體" pitchFamily="34" charset="-120"/>
                <a:ea typeface="微軟正黑體" pitchFamily="34" charset="-120"/>
              </a:rPr>
              <a:t>一份測驗題本（含數學、科學、閱讀試題）</a:t>
            </a:r>
            <a:endParaRPr lang="en-US" altLang="zh-TW" sz="2600" dirty="0" smtClean="0">
              <a:latin typeface="微軟正黑體" pitchFamily="34" charset="-120"/>
              <a:ea typeface="微軟正黑體" pitchFamily="34" charset="-120"/>
            </a:endParaRPr>
          </a:p>
          <a:p>
            <a:pPr marL="880110" lvl="1" indent="-514350" eaLnBrk="1" fontAlgn="auto" hangingPunct="1">
              <a:spcAft>
                <a:spcPts val="0"/>
              </a:spcAft>
              <a:defRPr/>
            </a:pPr>
            <a:r>
              <a:rPr lang="zh-TW" altLang="en-US" sz="2600" dirty="0" smtClean="0">
                <a:latin typeface="微軟正黑體" pitchFamily="34" charset="-120"/>
                <a:ea typeface="微軟正黑體" pitchFamily="34" charset="-120"/>
              </a:rPr>
              <a:t>評量時間：</a:t>
            </a:r>
            <a:r>
              <a:rPr lang="en-US" altLang="zh-TW" sz="2600" dirty="0" smtClean="0">
                <a:latin typeface="微軟正黑體" pitchFamily="34" charset="-120"/>
                <a:ea typeface="微軟正黑體" pitchFamily="34" charset="-120"/>
              </a:rPr>
              <a:t>2</a:t>
            </a:r>
            <a:r>
              <a:rPr lang="zh-TW" altLang="en-US" sz="2600" dirty="0" smtClean="0">
                <a:latin typeface="微軟正黑體" pitchFamily="34" charset="-120"/>
                <a:ea typeface="微軟正黑體" pitchFamily="34" charset="-120"/>
              </a:rPr>
              <a:t>小時</a:t>
            </a:r>
            <a:endParaRPr lang="en-US" altLang="zh-TW" sz="2600" dirty="0" smtClean="0">
              <a:latin typeface="微軟正黑體" pitchFamily="34" charset="-120"/>
              <a:ea typeface="微軟正黑體" pitchFamily="34" charset="-120"/>
            </a:endParaRPr>
          </a:p>
          <a:p>
            <a:pPr marL="880110" lvl="1" indent="-514350" eaLnBrk="1" fontAlgn="auto" hangingPunct="1">
              <a:spcAft>
                <a:spcPts val="0"/>
              </a:spcAft>
              <a:defRPr/>
            </a:pPr>
            <a:endParaRPr lang="en-US" altLang="zh-TW" sz="2600" dirty="0" smtClean="0">
              <a:latin typeface="微軟正黑體" pitchFamily="34" charset="-120"/>
              <a:ea typeface="微軟正黑體" pitchFamily="34" charset="-120"/>
            </a:endParaRPr>
          </a:p>
          <a:p>
            <a:pPr marL="880110" lvl="1" indent="-514350" eaLnBrk="1" fontAlgn="auto" hangingPunct="1">
              <a:spcAft>
                <a:spcPts val="0"/>
              </a:spcAft>
              <a:defRPr/>
            </a:pPr>
            <a:r>
              <a:rPr lang="zh-TW" altLang="en-US" sz="2600" dirty="0" smtClean="0">
                <a:latin typeface="微軟正黑體" pitchFamily="34" charset="-120"/>
                <a:ea typeface="微軟正黑體" pitchFamily="34" charset="-120"/>
              </a:rPr>
              <a:t>一份學生問卷</a:t>
            </a:r>
            <a:endParaRPr lang="en-US" altLang="zh-TW" sz="2600" dirty="0" smtClean="0">
              <a:latin typeface="微軟正黑體" pitchFamily="34" charset="-120"/>
              <a:ea typeface="微軟正黑體" pitchFamily="34" charset="-120"/>
            </a:endParaRPr>
          </a:p>
          <a:p>
            <a:pPr marL="880110" lvl="1" indent="-514350" eaLnBrk="1" fontAlgn="auto" hangingPunct="1">
              <a:spcAft>
                <a:spcPts val="0"/>
              </a:spcAft>
              <a:defRPr/>
            </a:pPr>
            <a:r>
              <a:rPr lang="zh-TW" altLang="en-US" sz="2600" dirty="0" smtClean="0">
                <a:latin typeface="微軟正黑體" pitchFamily="34" charset="-120"/>
                <a:ea typeface="微軟正黑體" pitchFamily="34" charset="-120"/>
              </a:rPr>
              <a:t>填答時間：</a:t>
            </a:r>
            <a:r>
              <a:rPr lang="en-US" altLang="zh-TW" sz="2600" dirty="0" smtClean="0">
                <a:latin typeface="微軟正黑體" pitchFamily="34" charset="-120"/>
                <a:ea typeface="微軟正黑體" pitchFamily="34" charset="-120"/>
              </a:rPr>
              <a:t>30</a:t>
            </a:r>
            <a:r>
              <a:rPr lang="zh-TW" altLang="en-US" sz="2600" dirty="0" smtClean="0">
                <a:latin typeface="微軟正黑體" pitchFamily="34" charset="-120"/>
                <a:ea typeface="微軟正黑體" pitchFamily="34" charset="-120"/>
              </a:rPr>
              <a:t>分</a:t>
            </a:r>
            <a:endParaRPr lang="en-US" altLang="zh-TW" sz="2600" dirty="0" smtClean="0">
              <a:latin typeface="微軟正黑體" pitchFamily="34" charset="-120"/>
              <a:ea typeface="微軟正黑體" pitchFamily="34" charset="-120"/>
            </a:endParaRPr>
          </a:p>
          <a:p>
            <a:pPr marL="880110" lvl="1" indent="-514350" eaLnBrk="1" fontAlgn="auto" hangingPunct="1">
              <a:spcAft>
                <a:spcPts val="0"/>
              </a:spcAft>
              <a:buFont typeface="+mj-lt"/>
              <a:buAutoNum type="arabicPeriod"/>
              <a:defRPr/>
            </a:pPr>
            <a:endParaRPr lang="en-US" altLang="zh-TW" sz="2600" dirty="0" smtClean="0">
              <a:latin typeface="微軟正黑體" pitchFamily="34" charset="-120"/>
              <a:ea typeface="微軟正黑體" pitchFamily="34" charset="-120"/>
            </a:endParaRPr>
          </a:p>
          <a:p>
            <a:pPr marL="274320" indent="-274320" eaLnBrk="1" fontAlgn="auto" hangingPunct="1">
              <a:spcAft>
                <a:spcPts val="0"/>
              </a:spcAft>
              <a:buFont typeface="Arial" pitchFamily="34" charset="0"/>
              <a:buChar char="•"/>
              <a:defRPr/>
            </a:pPr>
            <a:endParaRPr lang="zh-TW" altLang="en-US" dirty="0" smtClean="0">
              <a:solidFill>
                <a:srgbClr val="C00000"/>
              </a:solidFill>
              <a:latin typeface="微軟正黑體" pitchFamily="34" charset="-120"/>
            </a:endParaRPr>
          </a:p>
          <a:p>
            <a:pPr marL="640080" lvl="1" indent="-274320" eaLnBrk="1" fontAlgn="auto" hangingPunct="1">
              <a:spcAft>
                <a:spcPts val="0"/>
              </a:spcAft>
              <a:buFont typeface="Arial" pitchFamily="34" charset="0"/>
              <a:buChar char="–"/>
              <a:defRPr/>
            </a:pPr>
            <a:endParaRPr lang="en-US" altLang="zh-TW" sz="2600" dirty="0" smtClean="0">
              <a:latin typeface="微軟正黑體" pitchFamily="34" charset="-120"/>
              <a:ea typeface="微軟正黑體" pitchFamily="34" charset="-120"/>
            </a:endParaRPr>
          </a:p>
        </p:txBody>
      </p:sp>
      <p:sp>
        <p:nvSpPr>
          <p:cNvPr id="24579" name="投影片編號版面配置區 3"/>
          <p:cNvSpPr>
            <a:spLocks noGrp="1"/>
          </p:cNvSpPr>
          <p:nvPr>
            <p:ph type="sldNum"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55103599-8CA8-43F2-80CF-A1166BB6F582}" type="slidenum">
              <a:rPr lang="en-US" altLang="zh-TW" smtClean="0">
                <a:latin typeface="Arial" pitchFamily="34" charset="0"/>
              </a:rPr>
              <a:pPr/>
              <a:t>9</a:t>
            </a:fld>
            <a:endParaRPr lang="en-US" altLang="zh-TW" smtClean="0">
              <a:latin typeface="Arial" pitchFamily="34" charset="0"/>
            </a:endParaRPr>
          </a:p>
        </p:txBody>
      </p:sp>
      <p:pic>
        <p:nvPicPr>
          <p:cNvPr id="6" name="圖片 5" descr="1225.png"/>
          <p:cNvPicPr>
            <a:picLocks noChangeAspect="1"/>
          </p:cNvPicPr>
          <p:nvPr/>
        </p:nvPicPr>
        <p:blipFill>
          <a:blip r:embed="rId3" cstate="print"/>
          <a:srcRect/>
          <a:stretch>
            <a:fillRect/>
          </a:stretch>
        </p:blipFill>
        <p:spPr bwMode="auto">
          <a:xfrm>
            <a:off x="3200400" y="1773238"/>
            <a:ext cx="3871913" cy="2735262"/>
          </a:xfrm>
          <a:prstGeom prst="rect">
            <a:avLst/>
          </a:prstGeom>
          <a:noFill/>
          <a:ln w="9525">
            <a:noFill/>
            <a:miter lim="800000"/>
            <a:headEnd/>
            <a:tailEnd/>
          </a:ln>
        </p:spPr>
      </p:pic>
      <p:sp>
        <p:nvSpPr>
          <p:cNvPr id="7" name="內容版面配置區 2"/>
          <p:cNvSpPr txBox="1">
            <a:spLocks/>
          </p:cNvSpPr>
          <p:nvPr/>
        </p:nvSpPr>
        <p:spPr bwMode="auto">
          <a:xfrm>
            <a:off x="611188" y="3789363"/>
            <a:ext cx="8229600" cy="2474912"/>
          </a:xfrm>
          <a:prstGeom prst="rect">
            <a:avLst/>
          </a:prstGeom>
          <a:noFill/>
          <a:ln w="9525">
            <a:noFill/>
            <a:miter lim="800000"/>
            <a:headEnd/>
            <a:tailEnd/>
          </a:ln>
        </p:spPr>
        <p:txBody>
          <a:bodyPr>
            <a:normAutofit fontScale="92500" lnSpcReduction="10000"/>
          </a:bodyPr>
          <a:lstStyle/>
          <a:p>
            <a:pPr marL="640080" lvl="1" indent="-274320" fontAlgn="auto">
              <a:spcBef>
                <a:spcPts val="500"/>
              </a:spcBef>
              <a:spcAft>
                <a:spcPts val="0"/>
              </a:spcAft>
              <a:buClr>
                <a:schemeClr val="accent2"/>
              </a:buClr>
              <a:buSzPct val="76000"/>
              <a:buFont typeface="Wingdings" pitchFamily="2" charset="2"/>
              <a:buChar char="Ø"/>
              <a:defRPr/>
            </a:pPr>
            <a:endParaRPr kumimoji="0" lang="en-US" altLang="zh-TW" sz="2600" dirty="0">
              <a:latin typeface="微軟正黑體" pitchFamily="34" charset="-120"/>
              <a:ea typeface="微軟正黑體" pitchFamily="34" charset="-120"/>
            </a:endParaRPr>
          </a:p>
          <a:p>
            <a:pPr marL="514350" indent="-514350" fontAlgn="auto">
              <a:spcBef>
                <a:spcPts val="600"/>
              </a:spcBef>
              <a:spcAft>
                <a:spcPts val="0"/>
              </a:spcAft>
              <a:buClr>
                <a:schemeClr val="accent1"/>
              </a:buClr>
              <a:buSzPct val="76000"/>
              <a:buFont typeface="+mj-lt"/>
              <a:buAutoNum type="arabicPeriod" startAt="2"/>
              <a:defRPr/>
            </a:pPr>
            <a:r>
              <a:rPr kumimoji="0" lang="zh-TW" altLang="en-US" sz="2600" dirty="0">
                <a:solidFill>
                  <a:srgbClr val="C00000"/>
                </a:solidFill>
                <a:latin typeface="微軟正黑體" pitchFamily="34" charset="-120"/>
                <a:ea typeface="微軟正黑體" pitchFamily="34" charset="-120"/>
              </a:rPr>
              <a:t>電腦化評量：</a:t>
            </a:r>
            <a:endParaRPr kumimoji="0" lang="en-US" altLang="zh-TW" sz="2600" dirty="0">
              <a:solidFill>
                <a:srgbClr val="C00000"/>
              </a:solidFill>
              <a:latin typeface="微軟正黑體" pitchFamily="34" charset="-120"/>
              <a:ea typeface="微軟正黑體" pitchFamily="34" charset="-120"/>
            </a:endParaRPr>
          </a:p>
          <a:p>
            <a:pPr marL="640080" lvl="1" indent="-274320" fontAlgn="auto">
              <a:spcBef>
                <a:spcPts val="500"/>
              </a:spcBef>
              <a:spcAft>
                <a:spcPts val="0"/>
              </a:spcAft>
              <a:buClr>
                <a:schemeClr val="accent2"/>
              </a:buClr>
              <a:buSzPct val="76000"/>
              <a:buFont typeface="Wingdings" pitchFamily="2" charset="2"/>
              <a:buChar char="Ø"/>
              <a:defRPr/>
            </a:pPr>
            <a:r>
              <a:rPr kumimoji="0" lang="zh-TW" altLang="en-US" sz="2600" dirty="0">
                <a:latin typeface="微軟正黑體" pitchFamily="34" charset="-120"/>
                <a:ea typeface="微軟正黑體" pitchFamily="34" charset="-120"/>
              </a:rPr>
              <a:t>電腦化問題解決、電腦化數學、電腦化閱讀</a:t>
            </a:r>
            <a:endParaRPr kumimoji="0" lang="en-US" altLang="zh-TW" sz="2600" dirty="0">
              <a:latin typeface="微軟正黑體" pitchFamily="34" charset="-120"/>
              <a:ea typeface="微軟正黑體" pitchFamily="34" charset="-120"/>
            </a:endParaRPr>
          </a:p>
          <a:p>
            <a:pPr marL="640080" lvl="1" indent="-274320" fontAlgn="auto">
              <a:spcBef>
                <a:spcPts val="500"/>
              </a:spcBef>
              <a:spcAft>
                <a:spcPts val="0"/>
              </a:spcAft>
              <a:buClr>
                <a:schemeClr val="accent2"/>
              </a:buClr>
              <a:buSzPct val="76000"/>
              <a:buFont typeface="Wingdings" pitchFamily="2" charset="2"/>
              <a:buChar char="Ø"/>
              <a:defRPr/>
            </a:pPr>
            <a:r>
              <a:rPr kumimoji="0" lang="zh-TW" altLang="en-US" sz="2600" dirty="0">
                <a:latin typeface="微軟正黑體" pitchFamily="34" charset="-120"/>
                <a:ea typeface="微軟正黑體" pitchFamily="34" charset="-120"/>
              </a:rPr>
              <a:t> 評量時間：</a:t>
            </a:r>
            <a:r>
              <a:rPr kumimoji="0" lang="en-US" altLang="zh-TW" sz="2600" dirty="0">
                <a:latin typeface="微軟正黑體" pitchFamily="34" charset="-120"/>
                <a:ea typeface="微軟正黑體" pitchFamily="34" charset="-120"/>
              </a:rPr>
              <a:t>40</a:t>
            </a:r>
            <a:r>
              <a:rPr kumimoji="0" lang="zh-TW" altLang="en-US" sz="2600" dirty="0">
                <a:latin typeface="微軟正黑體" pitchFamily="34" charset="-120"/>
                <a:ea typeface="微軟正黑體" pitchFamily="34" charset="-120"/>
              </a:rPr>
              <a:t>分</a:t>
            </a:r>
            <a:endParaRPr kumimoji="0" lang="en-US" altLang="zh-TW" sz="2600" dirty="0">
              <a:latin typeface="微軟正黑體" pitchFamily="34" charset="-120"/>
              <a:ea typeface="微軟正黑體" pitchFamily="34" charset="-120"/>
            </a:endParaRPr>
          </a:p>
          <a:p>
            <a:pPr marL="640080" lvl="1" indent="-274320" fontAlgn="auto">
              <a:spcBef>
                <a:spcPts val="500"/>
              </a:spcBef>
              <a:spcAft>
                <a:spcPts val="0"/>
              </a:spcAft>
              <a:buClr>
                <a:schemeClr val="accent2"/>
              </a:buClr>
              <a:buSzPct val="76000"/>
              <a:buFont typeface="Wingdings" pitchFamily="2" charset="2"/>
              <a:buChar char="Ø"/>
              <a:defRPr/>
            </a:pPr>
            <a:endParaRPr kumimoji="0" lang="en-US" altLang="zh-TW" sz="2600" dirty="0">
              <a:latin typeface="微軟正黑體" pitchFamily="34" charset="-120"/>
              <a:ea typeface="微軟正黑體" pitchFamily="34" charset="-120"/>
            </a:endParaRPr>
          </a:p>
          <a:p>
            <a:pPr marL="514350" indent="-514350" fontAlgn="auto">
              <a:spcBef>
                <a:spcPts val="600"/>
              </a:spcBef>
              <a:spcAft>
                <a:spcPts val="0"/>
              </a:spcAft>
              <a:buClr>
                <a:schemeClr val="accent1"/>
              </a:buClr>
              <a:buSzPct val="76000"/>
              <a:buFont typeface="+mj-lt"/>
              <a:buAutoNum type="arabicPeriod" startAt="2"/>
              <a:defRPr/>
            </a:pPr>
            <a:r>
              <a:rPr kumimoji="0" lang="zh-TW" altLang="en-US" sz="2600" dirty="0">
                <a:solidFill>
                  <a:srgbClr val="C00000"/>
                </a:solidFill>
                <a:latin typeface="微軟正黑體" pitchFamily="34" charset="-120"/>
                <a:ea typeface="微軟正黑體" pitchFamily="34" charset="-120"/>
              </a:rPr>
              <a:t>學校線上問卷</a:t>
            </a:r>
          </a:p>
          <a:p>
            <a:pPr marL="640080" lvl="1" indent="-274320" fontAlgn="auto">
              <a:spcBef>
                <a:spcPts val="500"/>
              </a:spcBef>
              <a:spcAft>
                <a:spcPts val="0"/>
              </a:spcAft>
              <a:buClr>
                <a:schemeClr val="accent2"/>
              </a:buClr>
              <a:buSzPct val="76000"/>
              <a:buFont typeface="Arial" pitchFamily="34" charset="0"/>
              <a:buChar char="–"/>
              <a:defRPr/>
            </a:pPr>
            <a:endParaRPr kumimoji="0" lang="en-US" altLang="zh-TW" sz="2600" dirty="0">
              <a:latin typeface="微軟正黑體" pitchFamily="34" charset="-120"/>
              <a:ea typeface="微軟正黑體" pitchFamily="34" charset="-120"/>
            </a:endParaRPr>
          </a:p>
        </p:txBody>
      </p:sp>
      <p:sp>
        <p:nvSpPr>
          <p:cNvPr id="11" name="文字方塊 10"/>
          <p:cNvSpPr txBox="1">
            <a:spLocks noChangeArrowheads="1"/>
          </p:cNvSpPr>
          <p:nvPr/>
        </p:nvSpPr>
        <p:spPr bwMode="auto">
          <a:xfrm>
            <a:off x="179388" y="1484313"/>
            <a:ext cx="8785225" cy="4032250"/>
          </a:xfrm>
          <a:prstGeom prst="rect">
            <a:avLst/>
          </a:prstGeom>
          <a:noFill/>
          <a:ln w="9525">
            <a:noFill/>
            <a:miter lim="800000"/>
            <a:headEnd/>
            <a:tailEnd/>
          </a:ln>
        </p:spPr>
        <p:txBody>
          <a:bodyPr>
            <a:spAutoFit/>
          </a:bodyPr>
          <a:lstStyle/>
          <a:p>
            <a:pPr algn="ctr"/>
            <a:r>
              <a:rPr lang="zh-TW" altLang="en-US" sz="4000" b="1">
                <a:latin typeface="微軟正黑體" pitchFamily="34" charset="-120"/>
                <a:ea typeface="微軟正黑體" pitchFamily="34" charset="-120"/>
              </a:rPr>
              <a:t> </a:t>
            </a:r>
            <a:endParaRPr lang="en-US" altLang="zh-TW" sz="4000" b="1">
              <a:latin typeface="微軟正黑體" pitchFamily="34" charset="-120"/>
              <a:ea typeface="微軟正黑體" pitchFamily="34" charset="-120"/>
            </a:endParaRPr>
          </a:p>
          <a:p>
            <a:endParaRPr lang="en-US" altLang="zh-TW" sz="2400" b="1">
              <a:latin typeface="微軟正黑體" pitchFamily="34" charset="-120"/>
              <a:ea typeface="微軟正黑體" pitchFamily="34" charset="-120"/>
            </a:endParaRPr>
          </a:p>
          <a:p>
            <a:r>
              <a:rPr lang="en-US" altLang="zh-TW" sz="2400" b="1">
                <a:latin typeface="微軟正黑體" pitchFamily="34" charset="-120"/>
                <a:ea typeface="微軟正黑體" pitchFamily="34" charset="-120"/>
              </a:rPr>
              <a:t>	</a:t>
            </a:r>
            <a:r>
              <a:rPr lang="zh-TW" altLang="en-US" sz="2400" b="1">
                <a:latin typeface="微軟正黑體" pitchFamily="34" charset="-120"/>
                <a:ea typeface="微軟正黑體" pitchFamily="34" charset="-120"/>
              </a:rPr>
              <a:t>學校：</a:t>
            </a:r>
            <a:r>
              <a:rPr lang="en-US" altLang="zh-TW" sz="2400" b="1">
                <a:solidFill>
                  <a:srgbClr val="FF0000"/>
                </a:solidFill>
                <a:latin typeface="微軟正黑體" pitchFamily="34" charset="-120"/>
                <a:ea typeface="微軟正黑體" pitchFamily="34" charset="-120"/>
              </a:rPr>
              <a:t>164</a:t>
            </a:r>
            <a:r>
              <a:rPr lang="zh-TW" altLang="en-US" sz="2400" b="1">
                <a:latin typeface="微軟正黑體" pitchFamily="34" charset="-120"/>
                <a:ea typeface="微軟正黑體" pitchFamily="34" charset="-120"/>
              </a:rPr>
              <a:t> 所 </a:t>
            </a:r>
            <a:endParaRPr lang="en-US" altLang="zh-TW" sz="2400" b="1">
              <a:latin typeface="微軟正黑體" pitchFamily="34" charset="-120"/>
              <a:ea typeface="微軟正黑體" pitchFamily="34" charset="-120"/>
            </a:endParaRPr>
          </a:p>
          <a:p>
            <a:r>
              <a:rPr lang="en-US" altLang="zh-TW" sz="2400" b="1">
                <a:latin typeface="微軟正黑體" pitchFamily="34" charset="-120"/>
                <a:ea typeface="微軟正黑體" pitchFamily="34" charset="-120"/>
              </a:rPr>
              <a:t>		</a:t>
            </a:r>
            <a:r>
              <a:rPr lang="zh-TW" altLang="en-US" sz="2400" b="1">
                <a:latin typeface="微軟正黑體" pitchFamily="34" charset="-120"/>
                <a:ea typeface="微軟正黑體" pitchFamily="34" charset="-120"/>
              </a:rPr>
              <a:t>各校抽取</a:t>
            </a:r>
            <a:r>
              <a:rPr lang="en-US" altLang="zh-TW" sz="2400" b="1">
                <a:solidFill>
                  <a:srgbClr val="FF0000"/>
                </a:solidFill>
                <a:latin typeface="微軟正黑體" pitchFamily="34" charset="-120"/>
                <a:ea typeface="微軟正黑體" pitchFamily="34" charset="-120"/>
              </a:rPr>
              <a:t>40</a:t>
            </a:r>
            <a:r>
              <a:rPr lang="zh-TW" altLang="en-US" sz="2400" b="1">
                <a:latin typeface="微軟正黑體" pitchFamily="34" charset="-120"/>
                <a:ea typeface="微軟正黑體" pitchFamily="34" charset="-120"/>
              </a:rPr>
              <a:t>人參加紙筆式評量</a:t>
            </a:r>
            <a:endParaRPr lang="en-US" altLang="zh-TW" sz="2400" b="1">
              <a:latin typeface="微軟正黑體" pitchFamily="34" charset="-120"/>
              <a:ea typeface="微軟正黑體" pitchFamily="34" charset="-120"/>
            </a:endParaRPr>
          </a:p>
          <a:p>
            <a:r>
              <a:rPr lang="en-US" altLang="zh-TW" sz="2400" b="1">
                <a:latin typeface="微軟正黑體" pitchFamily="34" charset="-120"/>
                <a:ea typeface="微軟正黑體" pitchFamily="34" charset="-120"/>
              </a:rPr>
              <a:t>		</a:t>
            </a:r>
            <a:r>
              <a:rPr lang="zh-TW" altLang="en-US" sz="2400" b="1">
                <a:latin typeface="微軟正黑體" pitchFamily="34" charset="-120"/>
                <a:ea typeface="微軟正黑體" pitchFamily="34" charset="-120"/>
              </a:rPr>
              <a:t>其中</a:t>
            </a:r>
            <a:r>
              <a:rPr lang="en-US" altLang="zh-TW" sz="2400" b="1">
                <a:solidFill>
                  <a:srgbClr val="FF0000"/>
                </a:solidFill>
                <a:latin typeface="微軟正黑體" pitchFamily="34" charset="-120"/>
                <a:ea typeface="微軟正黑體" pitchFamily="34" charset="-120"/>
              </a:rPr>
              <a:t>20</a:t>
            </a:r>
            <a:r>
              <a:rPr lang="zh-TW" altLang="en-US" sz="2400" b="1">
                <a:latin typeface="微軟正黑體" pitchFamily="34" charset="-120"/>
                <a:ea typeface="微軟正黑體" pitchFamily="34" charset="-120"/>
              </a:rPr>
              <a:t>人再參加電腦化評量</a:t>
            </a:r>
            <a:endParaRPr lang="en-US" altLang="zh-TW" sz="2400" b="1">
              <a:latin typeface="微軟正黑體" pitchFamily="34" charset="-120"/>
              <a:ea typeface="微軟正黑體" pitchFamily="34" charset="-120"/>
            </a:endParaRPr>
          </a:p>
          <a:p>
            <a:endParaRPr lang="en-US" altLang="zh-TW" sz="2400" b="1">
              <a:latin typeface="微軟正黑體" pitchFamily="34" charset="-120"/>
              <a:ea typeface="微軟正黑體" pitchFamily="34" charset="-120"/>
            </a:endParaRPr>
          </a:p>
          <a:p>
            <a:r>
              <a:rPr lang="en-US" altLang="zh-TW" sz="2400" b="1">
                <a:latin typeface="微軟正黑體" pitchFamily="34" charset="-120"/>
                <a:ea typeface="微軟正黑體" pitchFamily="34" charset="-120"/>
              </a:rPr>
              <a:t>	</a:t>
            </a:r>
            <a:r>
              <a:rPr lang="zh-TW" altLang="en-US" sz="2400" b="1">
                <a:latin typeface="微軟正黑體" pitchFamily="34" charset="-120"/>
                <a:ea typeface="微軟正黑體" pitchFamily="34" charset="-120"/>
              </a:rPr>
              <a:t>預計：</a:t>
            </a:r>
            <a:endParaRPr lang="en-US" altLang="zh-TW" sz="2400" b="1">
              <a:latin typeface="微軟正黑體" pitchFamily="34" charset="-120"/>
              <a:ea typeface="微軟正黑體" pitchFamily="34" charset="-120"/>
            </a:endParaRPr>
          </a:p>
          <a:p>
            <a:r>
              <a:rPr lang="en-US" altLang="zh-TW" sz="2400" b="1">
                <a:latin typeface="微軟正黑體" pitchFamily="34" charset="-120"/>
                <a:ea typeface="微軟正黑體" pitchFamily="34" charset="-120"/>
              </a:rPr>
              <a:t>	</a:t>
            </a:r>
            <a:r>
              <a:rPr lang="zh-TW" altLang="en-US" sz="2400" b="1">
                <a:latin typeface="微軟正黑體" pitchFamily="34" charset="-120"/>
                <a:ea typeface="微軟正黑體" pitchFamily="34" charset="-120"/>
              </a:rPr>
              <a:t>紙筆式評量 </a:t>
            </a:r>
            <a:r>
              <a:rPr lang="en-US" altLang="zh-TW" sz="2400" b="1">
                <a:solidFill>
                  <a:srgbClr val="FF0000"/>
                </a:solidFill>
                <a:latin typeface="微軟正黑體" pitchFamily="34" charset="-120"/>
                <a:ea typeface="微軟正黑體" pitchFamily="34" charset="-120"/>
              </a:rPr>
              <a:t>6,560</a:t>
            </a:r>
            <a:r>
              <a:rPr lang="zh-TW" altLang="en-US" sz="2400" b="1">
                <a:latin typeface="微軟正黑體" pitchFamily="34" charset="-120"/>
                <a:ea typeface="微軟正黑體" pitchFamily="34" charset="-120"/>
              </a:rPr>
              <a:t>人</a:t>
            </a:r>
            <a:endParaRPr lang="en-US" altLang="zh-TW" sz="2400" b="1">
              <a:latin typeface="微軟正黑體" pitchFamily="34" charset="-120"/>
              <a:ea typeface="微軟正黑體" pitchFamily="34" charset="-120"/>
            </a:endParaRPr>
          </a:p>
          <a:p>
            <a:r>
              <a:rPr lang="en-US" altLang="zh-TW" sz="2400" b="1">
                <a:latin typeface="微軟正黑體" pitchFamily="34" charset="-120"/>
                <a:ea typeface="微軟正黑體" pitchFamily="34" charset="-120"/>
              </a:rPr>
              <a:t>	</a:t>
            </a:r>
            <a:r>
              <a:rPr lang="zh-TW" altLang="en-US" sz="2400" b="1">
                <a:latin typeface="微軟正黑體" pitchFamily="34" charset="-120"/>
                <a:ea typeface="微軟正黑體" pitchFamily="34" charset="-120"/>
              </a:rPr>
              <a:t>電腦化評量 </a:t>
            </a:r>
            <a:r>
              <a:rPr lang="en-US" altLang="zh-TW" sz="2400" b="1">
                <a:solidFill>
                  <a:srgbClr val="FF0000"/>
                </a:solidFill>
                <a:latin typeface="微軟正黑體" pitchFamily="34" charset="-120"/>
                <a:ea typeface="微軟正黑體" pitchFamily="34" charset="-120"/>
              </a:rPr>
              <a:t>3,280</a:t>
            </a:r>
            <a:r>
              <a:rPr lang="zh-TW" altLang="en-US" sz="2400" b="1">
                <a:latin typeface="微軟正黑體" pitchFamily="34" charset="-120"/>
                <a:ea typeface="微軟正黑體" pitchFamily="34" charset="-120"/>
              </a:rPr>
              <a:t>人</a:t>
            </a:r>
            <a:endParaRPr lang="en-US" altLang="zh-TW" sz="2400" b="1">
              <a:latin typeface="微軟正黑體" pitchFamily="34" charset="-120"/>
              <a:ea typeface="微軟正黑體" pitchFamily="34" charset="-120"/>
            </a:endParaRPr>
          </a:p>
          <a:p>
            <a:endParaRPr lang="en-US" altLang="zh-TW" sz="2400" b="1">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3">
                                            <p:txEl>
                                              <p:pRg st="4" end="4"/>
                                            </p:txEl>
                                          </p:spTgt>
                                        </p:tgtEl>
                                      </p:cBhvr>
                                    </p:animEffect>
                                    <p:set>
                                      <p:cBhvr>
                                        <p:cTn id="28" dur="1" fill="hold">
                                          <p:stCondLst>
                                            <p:cond delay="499"/>
                                          </p:stCondLst>
                                        </p:cTn>
                                        <p:tgtEl>
                                          <p:spTgt spid="3">
                                            <p:txEl>
                                              <p:pRg st="4" end="4"/>
                                            </p:txEl>
                                          </p:spTgt>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3">
                                            <p:txEl>
                                              <p:pRg st="5" end="5"/>
                                            </p:txEl>
                                          </p:spTgt>
                                        </p:tgtEl>
                                      </p:cBhvr>
                                    </p:animEffect>
                                    <p:set>
                                      <p:cBhvr>
                                        <p:cTn id="31" dur="1" fill="hold">
                                          <p:stCondLst>
                                            <p:cond delay="499"/>
                                          </p:stCondLst>
                                        </p:cTn>
                                        <p:tgtEl>
                                          <p:spTgt spid="3">
                                            <p:txEl>
                                              <p:pRg st="5" end="5"/>
                                            </p:txEl>
                                          </p:spTgt>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作答建議</a:t>
            </a:r>
            <a:endParaRPr lang="zh-TW" altLang="en-US" dirty="0"/>
          </a:p>
        </p:txBody>
      </p:sp>
      <p:sp>
        <p:nvSpPr>
          <p:cNvPr id="3" name="內容版面配置區 2"/>
          <p:cNvSpPr>
            <a:spLocks noGrp="1"/>
          </p:cNvSpPr>
          <p:nvPr>
            <p:ph idx="1"/>
          </p:nvPr>
        </p:nvSpPr>
        <p:spPr/>
        <p:txBody>
          <a:bodyPr>
            <a:normAutofit/>
          </a:bodyPr>
          <a:lstStyle/>
          <a:p>
            <a:pPr marL="3175" indent="-3175">
              <a:buNone/>
            </a:pPr>
            <a:r>
              <a:rPr lang="zh-TW" altLang="zh-TW" sz="2800" b="1" dirty="0" smtClean="0"/>
              <a:t>利用圖形或表格的資料為依據進行推論、獲得結果，是</a:t>
            </a:r>
            <a:r>
              <a:rPr lang="en-US" altLang="zh-TW" sz="2800" b="1" dirty="0" smtClean="0"/>
              <a:t>PISA</a:t>
            </a:r>
            <a:r>
              <a:rPr lang="zh-TW" altLang="zh-TW" sz="2800" b="1" dirty="0" smtClean="0"/>
              <a:t>數學試題中常見的開放性問答題類型之一。</a:t>
            </a:r>
            <a:r>
              <a:rPr lang="zh-TW" altLang="zh-TW" sz="2800" b="1" dirty="0" smtClean="0">
                <a:solidFill>
                  <a:srgbClr val="0000FF"/>
                </a:solidFill>
              </a:rPr>
              <a:t>這類型的試題在題目中一定有『請依據上圖』或『請根據表格中的數據』字句</a:t>
            </a:r>
            <a:r>
              <a:rPr lang="zh-TW" altLang="zh-TW" sz="2800" b="1" dirty="0" smtClean="0"/>
              <a:t>，</a:t>
            </a:r>
            <a:r>
              <a:rPr lang="zh-TW" altLang="zh-TW" sz="2800" b="1" u="sng" dirty="0" smtClean="0"/>
              <a:t>提示學生應以圖表的資料做為作答的依據</a:t>
            </a:r>
            <a:r>
              <a:rPr lang="zh-TW" altLang="zh-TW" sz="2800" b="1" dirty="0" smtClean="0"/>
              <a:t>。作答時</a:t>
            </a:r>
            <a:endParaRPr lang="en-US" altLang="zh-TW" sz="2800" b="1" dirty="0" smtClean="0"/>
          </a:p>
          <a:p>
            <a:pPr lvl="1">
              <a:buFont typeface="Wingdings" pitchFamily="2" charset="2"/>
              <a:buChar char="ü"/>
            </a:pPr>
            <a:r>
              <a:rPr lang="zh-TW" altLang="zh-TW" b="1" dirty="0" smtClean="0">
                <a:solidFill>
                  <a:schemeClr val="accent6">
                    <a:lumMod val="50000"/>
                  </a:schemeClr>
                </a:solidFill>
              </a:rPr>
              <a:t>不要以主觀的意識來回答問題，請務必使用圖、表中的資訊，。</a:t>
            </a:r>
            <a:endParaRPr lang="zh-TW" altLang="zh-TW" dirty="0" smtClean="0">
              <a:solidFill>
                <a:schemeClr val="accent6">
                  <a:lumMod val="50000"/>
                </a:schemeClr>
              </a:solidFill>
            </a:endParaRPr>
          </a:p>
          <a:p>
            <a:pPr lvl="1">
              <a:buFont typeface="Wingdings" pitchFamily="2" charset="2"/>
              <a:buChar char="ü"/>
            </a:pPr>
            <a:r>
              <a:rPr lang="zh-TW" altLang="zh-TW" b="1" dirty="0" smtClean="0">
                <a:solidFill>
                  <a:schemeClr val="accent3">
                    <a:lumMod val="50000"/>
                  </a:schemeClr>
                </a:solidFill>
              </a:rPr>
              <a:t>注意圖形</a:t>
            </a:r>
            <a:r>
              <a:rPr lang="en-US" altLang="zh-TW" b="1" dirty="0" smtClean="0">
                <a:solidFill>
                  <a:schemeClr val="accent3">
                    <a:lumMod val="50000"/>
                  </a:schemeClr>
                </a:solidFill>
              </a:rPr>
              <a:t>(x</a:t>
            </a:r>
            <a:r>
              <a:rPr lang="zh-TW" altLang="zh-TW" b="1" dirty="0" smtClean="0">
                <a:solidFill>
                  <a:schemeClr val="accent3">
                    <a:lumMod val="50000"/>
                  </a:schemeClr>
                </a:solidFill>
              </a:rPr>
              <a:t>軸、</a:t>
            </a:r>
            <a:r>
              <a:rPr lang="en-US" altLang="zh-TW" b="1" dirty="0" smtClean="0">
                <a:solidFill>
                  <a:schemeClr val="accent3">
                    <a:lumMod val="50000"/>
                  </a:schemeClr>
                </a:solidFill>
              </a:rPr>
              <a:t>y</a:t>
            </a:r>
            <a:r>
              <a:rPr lang="zh-TW" altLang="zh-TW" b="1" dirty="0" smtClean="0">
                <a:solidFill>
                  <a:schemeClr val="accent3">
                    <a:lumMod val="50000"/>
                  </a:schemeClr>
                </a:solidFill>
              </a:rPr>
              <a:t>軸</a:t>
            </a:r>
            <a:r>
              <a:rPr lang="en-US" altLang="zh-TW" b="1" dirty="0" smtClean="0">
                <a:solidFill>
                  <a:schemeClr val="accent3">
                    <a:lumMod val="50000"/>
                  </a:schemeClr>
                </a:solidFill>
              </a:rPr>
              <a:t>) </a:t>
            </a:r>
            <a:r>
              <a:rPr lang="zh-TW" altLang="zh-TW" b="1" dirty="0" smtClean="0">
                <a:solidFill>
                  <a:schemeClr val="accent3">
                    <a:lumMod val="50000"/>
                  </a:schemeClr>
                </a:solidFill>
              </a:rPr>
              <a:t>或表格</a:t>
            </a:r>
            <a:r>
              <a:rPr lang="en-US" altLang="zh-TW" b="1" dirty="0" smtClean="0">
                <a:solidFill>
                  <a:schemeClr val="accent3">
                    <a:lumMod val="50000"/>
                  </a:schemeClr>
                </a:solidFill>
              </a:rPr>
              <a:t>(</a:t>
            </a:r>
            <a:r>
              <a:rPr lang="zh-TW" altLang="zh-TW" b="1" dirty="0" smtClean="0">
                <a:solidFill>
                  <a:schemeClr val="accent3">
                    <a:lumMod val="50000"/>
                  </a:schemeClr>
                </a:solidFill>
              </a:rPr>
              <a:t>公里／小時或公尺／秒</a:t>
            </a:r>
            <a:r>
              <a:rPr lang="en-US" altLang="zh-TW" b="1" dirty="0" smtClean="0">
                <a:solidFill>
                  <a:schemeClr val="accent3">
                    <a:lumMod val="50000"/>
                  </a:schemeClr>
                </a:solidFill>
              </a:rPr>
              <a:t>)</a:t>
            </a:r>
            <a:r>
              <a:rPr lang="zh-TW" altLang="en-US" b="1" dirty="0" smtClean="0">
                <a:solidFill>
                  <a:schemeClr val="accent3">
                    <a:lumMod val="50000"/>
                  </a:schemeClr>
                </a:solidFill>
              </a:rPr>
              <a:t>中所使用</a:t>
            </a:r>
            <a:r>
              <a:rPr lang="zh-TW" altLang="zh-TW" b="1" dirty="0" smtClean="0">
                <a:solidFill>
                  <a:schemeClr val="accent3">
                    <a:lumMod val="50000"/>
                  </a:schemeClr>
                </a:solidFill>
              </a:rPr>
              <a:t>的單位，才不會遺漏資訊。</a:t>
            </a:r>
            <a:endParaRPr lang="zh-TW"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solidFill>
                  <a:srgbClr val="FF0000"/>
                </a:solidFill>
              </a:rPr>
              <a:t>數學素養評量的應試注意事項</a:t>
            </a:r>
            <a:endParaRPr lang="zh-TW" altLang="en-US" dirty="0">
              <a:solidFill>
                <a:srgbClr val="FF0000"/>
              </a:solidFill>
            </a:endParaRP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72AC1A05-62CB-4BD3-AB62-38D5EC21E688}" type="slidenum">
              <a:rPr lang="en-US" altLang="zh-TW" smtClean="0"/>
              <a:pPr>
                <a:defRPr/>
              </a:pPr>
              <a:t>91</a:t>
            </a:fld>
            <a:endParaRPr lang="en-US" altLang="zh-TW"/>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b="1" dirty="0" smtClean="0">
                <a:solidFill>
                  <a:srgbClr val="FF0000"/>
                </a:solidFill>
              </a:rPr>
              <a:t>一</a:t>
            </a:r>
            <a:r>
              <a:rPr lang="zh-TW" altLang="en-US" b="1" dirty="0" smtClean="0">
                <a:solidFill>
                  <a:srgbClr val="FF0000"/>
                </a:solidFill>
              </a:rPr>
              <a:t>、使用</a:t>
            </a:r>
            <a:r>
              <a:rPr lang="zh-TW" altLang="en-US" b="1" dirty="0" smtClean="0">
                <a:solidFill>
                  <a:srgbClr val="FF0000"/>
                </a:solidFill>
              </a:rPr>
              <a:t>輔助</a:t>
            </a:r>
            <a:r>
              <a:rPr lang="zh-TW" altLang="en-US" b="1" dirty="0" smtClean="0">
                <a:solidFill>
                  <a:srgbClr val="FF0000"/>
                </a:solidFill>
              </a:rPr>
              <a:t>工具</a:t>
            </a:r>
            <a:endParaRPr lang="zh-TW" altLang="en-US" dirty="0"/>
          </a:p>
        </p:txBody>
      </p:sp>
      <p:sp>
        <p:nvSpPr>
          <p:cNvPr id="3" name="內容版面配置區 2"/>
          <p:cNvSpPr>
            <a:spLocks noGrp="1"/>
          </p:cNvSpPr>
          <p:nvPr>
            <p:ph sz="quarter" idx="1"/>
          </p:nvPr>
        </p:nvSpPr>
        <p:spPr/>
        <p:txBody>
          <a:bodyPr/>
          <a:lstStyle/>
          <a:p>
            <a:pPr marL="514350" lvl="0" indent="-514350">
              <a:buFont typeface="+mj-lt"/>
              <a:buAutoNum type="arabicPeriod"/>
            </a:pPr>
            <a:r>
              <a:rPr lang="zh-TW" altLang="en-US" b="1" dirty="0" smtClean="0"/>
              <a:t>善</a:t>
            </a:r>
            <a:r>
              <a:rPr lang="zh-TW" altLang="en-US" b="1" dirty="0" smtClean="0"/>
              <a:t>用題本提供的公式</a:t>
            </a:r>
            <a:endParaRPr lang="zh-TW" altLang="en-US" dirty="0" smtClean="0"/>
          </a:p>
          <a:p>
            <a:r>
              <a:rPr lang="zh-TW" altLang="en-US" dirty="0" smtClean="0"/>
              <a:t>題</a:t>
            </a:r>
            <a:r>
              <a:rPr lang="zh-TW" altLang="en-US" dirty="0" smtClean="0"/>
              <a:t>本（封面內頁）有提供部分</a:t>
            </a:r>
            <a:r>
              <a:rPr lang="zh-TW" altLang="en-US" dirty="0" smtClean="0"/>
              <a:t>公式。</a:t>
            </a:r>
            <a:r>
              <a:rPr lang="zh-TW" altLang="en-US" dirty="0" smtClean="0"/>
              <a:t>例如體積、面積的公式、圓周率</a:t>
            </a:r>
            <a:r>
              <a:rPr lang="zh-TW" altLang="en-US" dirty="0" smtClean="0"/>
              <a:t>（</a:t>
            </a:r>
            <a:r>
              <a:rPr lang="en-US" altLang="zh-TW" dirty="0" smtClean="0"/>
              <a:t>22/7</a:t>
            </a:r>
            <a:r>
              <a:rPr lang="zh-TW" altLang="en-US" dirty="0" smtClean="0"/>
              <a:t>）。</a:t>
            </a:r>
            <a:endParaRPr lang="en-US" altLang="zh-TW" dirty="0" smtClean="0"/>
          </a:p>
          <a:p>
            <a:endParaRPr lang="zh-TW" altLang="en-US" dirty="0" smtClean="0"/>
          </a:p>
          <a:p>
            <a:pPr marL="514350" lvl="0" indent="-514350">
              <a:buFont typeface="+mj-lt"/>
              <a:buAutoNum type="arabicPeriod" startAt="2"/>
            </a:pPr>
            <a:r>
              <a:rPr lang="zh-TW" altLang="en-US" b="1" dirty="0" smtClean="0"/>
              <a:t>運用測量工具與計算機</a:t>
            </a:r>
            <a:endParaRPr lang="zh-TW" altLang="en-US" dirty="0" smtClean="0"/>
          </a:p>
          <a:p>
            <a:r>
              <a:rPr lang="en-US" dirty="0" smtClean="0"/>
              <a:t>PISA</a:t>
            </a:r>
            <a:r>
              <a:rPr lang="zh-TW" altLang="en-US" dirty="0" smtClean="0"/>
              <a:t>評量可以使用各種測量工具解決問題，例如長度、面積等的計算與估測。因此，作答時建議使用測量工具（例如：直尺、圓規與量角器），可以提高測量的準確性。此外，遇到大數或比較繁複的計算，可以使用計算機作為輔助，以避免計算錯誤或誤差過大。</a:t>
            </a:r>
          </a:p>
          <a:p>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92</a:t>
            </a:fld>
            <a:endParaRPr lang="en-US" altLang="zh-TW"/>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0000"/>
                </a:solidFill>
              </a:rPr>
              <a:t>二、閱讀</a:t>
            </a:r>
            <a:r>
              <a:rPr lang="zh-TW" altLang="en-US" b="1" dirty="0" smtClean="0">
                <a:solidFill>
                  <a:srgbClr val="FF0000"/>
                </a:solidFill>
              </a:rPr>
              <a:t>注意事項</a:t>
            </a:r>
            <a:endParaRPr lang="zh-TW" altLang="en-US" dirty="0"/>
          </a:p>
        </p:txBody>
      </p:sp>
      <p:sp>
        <p:nvSpPr>
          <p:cNvPr id="3" name="內容版面配置區 2"/>
          <p:cNvSpPr>
            <a:spLocks noGrp="1"/>
          </p:cNvSpPr>
          <p:nvPr>
            <p:ph sz="quarter" idx="1"/>
          </p:nvPr>
        </p:nvSpPr>
        <p:spPr>
          <a:xfrm>
            <a:off x="457200" y="1785926"/>
            <a:ext cx="8229600" cy="4371034"/>
          </a:xfrm>
        </p:spPr>
        <p:txBody>
          <a:bodyPr/>
          <a:lstStyle/>
          <a:p>
            <a:pPr marL="514350" lvl="0" indent="-514350">
              <a:buFont typeface="+mj-lt"/>
              <a:buAutoNum type="arabicPeriod"/>
            </a:pPr>
            <a:r>
              <a:rPr lang="zh-TW" altLang="en-US" b="1" dirty="0" smtClean="0"/>
              <a:t>仔細</a:t>
            </a:r>
            <a:r>
              <a:rPr lang="zh-TW" altLang="en-US" b="1" dirty="0" smtClean="0"/>
              <a:t>讀題、洞察題意</a:t>
            </a:r>
            <a:endParaRPr lang="zh-TW" altLang="en-US" dirty="0" smtClean="0"/>
          </a:p>
          <a:p>
            <a:r>
              <a:rPr lang="zh-TW" altLang="en-US" dirty="0" smtClean="0"/>
              <a:t>情境試題的題幹敍述通常較一般試題長，因此要仔細的閱讀題目，才能理解題意，做出正確的判斷和回答</a:t>
            </a:r>
            <a:r>
              <a:rPr lang="zh-TW" altLang="en-US" dirty="0" smtClean="0"/>
              <a:t>。</a:t>
            </a:r>
            <a:endParaRPr lang="en-US" altLang="zh-TW" dirty="0" smtClean="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93</a:t>
            </a:fld>
            <a:endParaRPr lang="en-US" altLang="zh-TW"/>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0000"/>
                </a:solidFill>
              </a:rPr>
              <a:t>二、閱讀</a:t>
            </a:r>
            <a:r>
              <a:rPr lang="zh-TW" altLang="en-US" b="1" dirty="0" smtClean="0">
                <a:solidFill>
                  <a:srgbClr val="FF0000"/>
                </a:solidFill>
              </a:rPr>
              <a:t>注意事項</a:t>
            </a:r>
            <a:endParaRPr lang="zh-TW" altLang="en-US" dirty="0"/>
          </a:p>
        </p:txBody>
      </p:sp>
      <p:sp>
        <p:nvSpPr>
          <p:cNvPr id="3" name="內容版面配置區 2"/>
          <p:cNvSpPr>
            <a:spLocks noGrp="1"/>
          </p:cNvSpPr>
          <p:nvPr>
            <p:ph sz="quarter" idx="1"/>
          </p:nvPr>
        </p:nvSpPr>
        <p:spPr/>
        <p:txBody>
          <a:bodyPr/>
          <a:lstStyle/>
          <a:p>
            <a:endParaRPr lang="en-US" altLang="zh-TW" dirty="0" smtClean="0"/>
          </a:p>
          <a:p>
            <a:pPr marL="514350" lvl="0" indent="-514350">
              <a:buFont typeface="+mj-lt"/>
              <a:buAutoNum type="arabicPeriod" startAt="2"/>
            </a:pPr>
            <a:r>
              <a:rPr lang="zh-TW" altLang="en-US" b="1" dirty="0" smtClean="0"/>
              <a:t>面對挑戰、勇於嘗試</a:t>
            </a:r>
            <a:endParaRPr lang="zh-TW" altLang="en-US" dirty="0" smtClean="0"/>
          </a:p>
          <a:p>
            <a:r>
              <a:rPr lang="en-US" dirty="0" smtClean="0"/>
              <a:t>PISA</a:t>
            </a:r>
            <a:r>
              <a:rPr lang="zh-TW" altLang="en-US" dirty="0" smtClean="0"/>
              <a:t>試題包含「個人」、「職業」、「社會」與「科學」四種情境脈絡，雖然</a:t>
            </a:r>
            <a:r>
              <a:rPr lang="en-US" dirty="0" smtClean="0"/>
              <a:t>PISA</a:t>
            </a:r>
            <a:r>
              <a:rPr lang="zh-TW" altLang="en-US" dirty="0" smtClean="0"/>
              <a:t>試題是以學生感興趣或生活週遭的情境為主，但各國文化風情不同，且每位學生的生活歷練也有差異，因此，作答時可能會遇到不熟悉的情境或挑戰。對於特殊的情境，</a:t>
            </a:r>
            <a:r>
              <a:rPr lang="en-US" dirty="0" smtClean="0"/>
              <a:t>PISA</a:t>
            </a:r>
            <a:r>
              <a:rPr lang="zh-TW" altLang="en-US" dirty="0" smtClean="0"/>
              <a:t>試題中都會有概略的介紹，至於會影響作答的事物或專有名詞，也都會有明確的定義或說明。所以，不必害怕回答那些陌生的情境試題，也不要放棄作答。</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94</a:t>
            </a:fld>
            <a:endParaRPr lang="en-US" altLang="zh-TW"/>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0000"/>
                </a:solidFill>
              </a:rPr>
              <a:t>二、閱讀</a:t>
            </a:r>
            <a:r>
              <a:rPr lang="zh-TW" altLang="en-US" b="1" dirty="0" smtClean="0">
                <a:solidFill>
                  <a:srgbClr val="FF0000"/>
                </a:solidFill>
              </a:rPr>
              <a:t>注意事項</a:t>
            </a:r>
            <a:endParaRPr lang="zh-TW" altLang="en-US" dirty="0"/>
          </a:p>
        </p:txBody>
      </p:sp>
      <p:sp>
        <p:nvSpPr>
          <p:cNvPr id="3" name="內容版面配置區 2"/>
          <p:cNvSpPr>
            <a:spLocks noGrp="1"/>
          </p:cNvSpPr>
          <p:nvPr>
            <p:ph sz="quarter" idx="1"/>
          </p:nvPr>
        </p:nvSpPr>
        <p:spPr/>
        <p:txBody>
          <a:bodyPr/>
          <a:lstStyle/>
          <a:p>
            <a:endParaRPr lang="en-US" altLang="zh-TW" dirty="0" smtClean="0"/>
          </a:p>
          <a:p>
            <a:pPr marL="514350" lvl="0" indent="-514350">
              <a:buFont typeface="+mj-lt"/>
              <a:buAutoNum type="arabicPeriod" startAt="3"/>
            </a:pPr>
            <a:r>
              <a:rPr lang="zh-TW" altLang="en-US" b="1" dirty="0" smtClean="0"/>
              <a:t>透析圖表、正確解讀</a:t>
            </a:r>
            <a:endParaRPr lang="zh-TW" altLang="en-US" dirty="0" smtClean="0"/>
          </a:p>
          <a:p>
            <a:r>
              <a:rPr lang="en-US" dirty="0" smtClean="0"/>
              <a:t>PISA</a:t>
            </a:r>
            <a:r>
              <a:rPr lang="zh-TW" altLang="en-US" dirty="0" smtClean="0"/>
              <a:t>試題中通常會附有統計圖形或表格數字，答案大部分都可從在圖表中擷取獲得，有時需要將數據作進一步的運算或轉換。</a:t>
            </a:r>
          </a:p>
          <a:p>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95</a:t>
            </a:fld>
            <a:endParaRPr lang="en-US" altLang="zh-TW"/>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0000"/>
                </a:solidFill>
              </a:rPr>
              <a:t>二、閱讀</a:t>
            </a:r>
            <a:r>
              <a:rPr lang="zh-TW" altLang="en-US" b="1" dirty="0" smtClean="0">
                <a:solidFill>
                  <a:srgbClr val="FF0000"/>
                </a:solidFill>
              </a:rPr>
              <a:t>注意事項</a:t>
            </a:r>
            <a:endParaRPr lang="zh-TW" altLang="en-US" dirty="0"/>
          </a:p>
        </p:txBody>
      </p:sp>
      <p:sp>
        <p:nvSpPr>
          <p:cNvPr id="3" name="內容版面配置區 2"/>
          <p:cNvSpPr>
            <a:spLocks noGrp="1"/>
          </p:cNvSpPr>
          <p:nvPr>
            <p:ph sz="quarter" idx="1"/>
          </p:nvPr>
        </p:nvSpPr>
        <p:spPr/>
        <p:txBody>
          <a:bodyPr/>
          <a:lstStyle/>
          <a:p>
            <a:endParaRPr lang="en-US" altLang="zh-TW" dirty="0" smtClean="0"/>
          </a:p>
          <a:p>
            <a:pPr marL="514350" lvl="0" indent="-514350">
              <a:buFont typeface="+mj-lt"/>
              <a:buAutoNum type="arabicPeriod" startAt="3"/>
            </a:pPr>
            <a:r>
              <a:rPr lang="zh-TW" altLang="en-US" b="1" dirty="0" smtClean="0"/>
              <a:t>透析圖表、正確解讀</a:t>
            </a:r>
            <a:endParaRPr lang="zh-TW" altLang="en-US" dirty="0" smtClean="0"/>
          </a:p>
          <a:p>
            <a:r>
              <a:rPr lang="en-US" dirty="0" smtClean="0"/>
              <a:t>PISA</a:t>
            </a:r>
            <a:r>
              <a:rPr lang="zh-TW" altLang="en-US" dirty="0" smtClean="0"/>
              <a:t>試題中通常會附有統計圖形或表格數字，答案大部分都可從在圖表中擷取獲得，有時需要將數據作進一步的運算或轉換</a:t>
            </a:r>
            <a:r>
              <a:rPr lang="zh-TW" altLang="en-US" dirty="0" smtClean="0"/>
              <a:t>。</a:t>
            </a:r>
            <a:endParaRPr lang="en-US" altLang="zh-TW" dirty="0" smtClean="0"/>
          </a:p>
          <a:p>
            <a:pPr marL="731838" lvl="1" indent="-457200">
              <a:buFont typeface="+mj-lt"/>
              <a:buAutoNum type="arabicParenR"/>
            </a:pPr>
            <a:r>
              <a:rPr lang="zh-TW" altLang="en-US" dirty="0" smtClean="0"/>
              <a:t>統計圖中縱軸和橫軸的單位及其代表的</a:t>
            </a:r>
            <a:r>
              <a:rPr lang="zh-TW" altLang="en-US" dirty="0" smtClean="0"/>
              <a:t>意義</a:t>
            </a:r>
            <a:endParaRPr lang="en-US" altLang="zh-TW" dirty="0" smtClean="0"/>
          </a:p>
          <a:p>
            <a:pPr marL="731838" lvl="1" indent="-457200">
              <a:buFont typeface="+mj-lt"/>
              <a:buAutoNum type="arabicParenR"/>
            </a:pPr>
            <a:r>
              <a:rPr lang="zh-TW" altLang="en-US" dirty="0" smtClean="0"/>
              <a:t>表格數據的意義</a:t>
            </a:r>
          </a:p>
          <a:p>
            <a:pPr marL="731838" lvl="1" indent="-457200">
              <a:buFont typeface="+mj-lt"/>
              <a:buAutoNum type="arabicParenR"/>
            </a:pPr>
            <a:endParaRPr lang="zh-TW" altLang="en-US" dirty="0" smtClean="0"/>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96</a:t>
            </a:fld>
            <a:endParaRPr lang="en-US" altLang="zh-TW"/>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rgbClr val="FF0000"/>
                </a:solidFill>
              </a:rPr>
              <a:t>三</a:t>
            </a:r>
            <a:r>
              <a:rPr lang="zh-TW" altLang="en-US" dirty="0" smtClean="0">
                <a:solidFill>
                  <a:srgbClr val="FF0000"/>
                </a:solidFill>
              </a:rPr>
              <a:t>、</a:t>
            </a:r>
            <a:r>
              <a:rPr lang="zh-TW" altLang="en-US" b="1" dirty="0" smtClean="0">
                <a:solidFill>
                  <a:srgbClr val="FF0000"/>
                </a:solidFill>
              </a:rPr>
              <a:t>作答</a:t>
            </a:r>
            <a:r>
              <a:rPr lang="zh-TW" altLang="en-US" b="1" dirty="0" smtClean="0">
                <a:solidFill>
                  <a:srgbClr val="FF0000"/>
                </a:solidFill>
              </a:rPr>
              <a:t>注意事項</a:t>
            </a:r>
            <a:endParaRPr lang="zh-TW" altLang="en-US" dirty="0">
              <a:solidFill>
                <a:srgbClr val="FF0000"/>
              </a:solidFill>
            </a:endParaRPr>
          </a:p>
        </p:txBody>
      </p:sp>
      <p:sp>
        <p:nvSpPr>
          <p:cNvPr id="3" name="內容版面配置區 2"/>
          <p:cNvSpPr>
            <a:spLocks noGrp="1"/>
          </p:cNvSpPr>
          <p:nvPr>
            <p:ph sz="quarter" idx="1"/>
          </p:nvPr>
        </p:nvSpPr>
        <p:spPr/>
        <p:txBody>
          <a:bodyPr/>
          <a:lstStyle/>
          <a:p>
            <a:pPr lvl="0"/>
            <a:r>
              <a:rPr lang="zh-TW" altLang="en-US" b="1" dirty="0" smtClean="0"/>
              <a:t>不要</a:t>
            </a:r>
            <a:r>
              <a:rPr lang="zh-TW" altLang="en-US" b="1" dirty="0" smtClean="0"/>
              <a:t>留白、盡力作答</a:t>
            </a:r>
            <a:endParaRPr lang="zh-TW" altLang="en-US" dirty="0" smtClean="0"/>
          </a:p>
          <a:p>
            <a:pPr lvl="0"/>
            <a:r>
              <a:rPr lang="zh-TW" altLang="en-US" b="1" dirty="0" smtClean="0"/>
              <a:t>彈性</a:t>
            </a:r>
            <a:r>
              <a:rPr lang="zh-TW" altLang="en-US" b="1" dirty="0" smtClean="0"/>
              <a:t>思考、多元</a:t>
            </a:r>
            <a:r>
              <a:rPr lang="zh-TW" altLang="en-US" b="1" dirty="0" smtClean="0"/>
              <a:t>解題</a:t>
            </a:r>
            <a:endParaRPr lang="en-US" altLang="zh-TW" b="1" dirty="0" smtClean="0"/>
          </a:p>
          <a:p>
            <a:r>
              <a:rPr lang="zh-TW" altLang="en-US" b="1" dirty="0" smtClean="0"/>
              <a:t>計算精確、過程詳盡</a:t>
            </a:r>
            <a:endParaRPr lang="zh-TW" altLang="en-US" dirty="0" smtClean="0"/>
          </a:p>
          <a:p>
            <a:r>
              <a:rPr lang="zh-TW" altLang="en-US" b="1" dirty="0" smtClean="0"/>
              <a:t>善用資訊、說理有據</a:t>
            </a:r>
            <a:endParaRPr lang="zh-TW" altLang="en-US" dirty="0" smtClean="0"/>
          </a:p>
          <a:p>
            <a:r>
              <a:rPr lang="zh-TW" altLang="en-US" b="1" dirty="0" smtClean="0"/>
              <a:t>評析答案、回顧反思</a:t>
            </a:r>
            <a:endParaRPr lang="zh-TW" altLang="en-US" dirty="0" smtClean="0"/>
          </a:p>
          <a:p>
            <a:pPr lvl="0"/>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97</a:t>
            </a:fld>
            <a:endParaRPr lang="en-US" altLang="zh-TW"/>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solidFill>
                  <a:srgbClr val="FF0000"/>
                </a:solidFill>
              </a:rPr>
              <a:t>教學建議</a:t>
            </a:r>
            <a:endParaRPr lang="zh-TW" altLang="en-US" dirty="0">
              <a:solidFill>
                <a:srgbClr val="FF0000"/>
              </a:solidFill>
            </a:endParaRP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72AC1A05-62CB-4BD3-AB62-38D5EC21E688}" type="slidenum">
              <a:rPr lang="en-US" altLang="zh-TW" smtClean="0"/>
              <a:pPr>
                <a:defRPr/>
              </a:pPr>
              <a:t>98</a:t>
            </a:fld>
            <a:endParaRPr lang="en-US" altLang="zh-TW"/>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pPr lvl="0"/>
            <a:r>
              <a:rPr lang="zh-TW" altLang="en-US" dirty="0" smtClean="0"/>
              <a:t>指導學生讀題，透過錯誤類型的評析，進行批判與反思，給予學生思考的時間，不要太快提供策略或標準答案。</a:t>
            </a:r>
          </a:p>
          <a:p>
            <a:pPr lvl="0"/>
            <a:r>
              <a:rPr lang="zh-TW" altLang="en-US" dirty="0" smtClean="0"/>
              <a:t>嘗試加入不同試題類型於段考或平時考中，或增加開放性試題及非例行性試題，提升學生數學思維與溝通能力的訓練。</a:t>
            </a:r>
          </a:p>
          <a:p>
            <a:pPr lvl="0"/>
            <a:r>
              <a:rPr lang="zh-TW" altLang="en-US" dirty="0" smtClean="0"/>
              <a:t>運用前述的作答建議來鼓勵學生進行嘗試，老師可從旁協助學生修正其用語的正確性，提升精確和嚴謹表達與說理的能力。</a:t>
            </a:r>
          </a:p>
          <a:p>
            <a:pPr lvl="0"/>
            <a:r>
              <a:rPr lang="zh-TW" altLang="en-US" dirty="0" smtClean="0"/>
              <a:t>提供時事的刺激與批判的實作，嘗試運用數學的觀點進行詮釋。</a:t>
            </a:r>
          </a:p>
          <a:p>
            <a:endParaRPr lang="zh-TW" altLang="en-US" dirty="0"/>
          </a:p>
        </p:txBody>
      </p:sp>
      <p:sp>
        <p:nvSpPr>
          <p:cNvPr id="4" name="投影片編號版面配置區 3"/>
          <p:cNvSpPr>
            <a:spLocks noGrp="1"/>
          </p:cNvSpPr>
          <p:nvPr>
            <p:ph type="sldNum" sz="quarter" idx="10"/>
          </p:nvPr>
        </p:nvSpPr>
        <p:spPr/>
        <p:txBody>
          <a:bodyPr/>
          <a:lstStyle/>
          <a:p>
            <a:pPr>
              <a:defRPr/>
            </a:pPr>
            <a:fld id="{72AC1A05-62CB-4BD3-AB62-38D5EC21E688}" type="slidenum">
              <a:rPr lang="en-US" altLang="zh-TW" smtClean="0"/>
              <a:pPr>
                <a:defRPr/>
              </a:pPr>
              <a:t>99</a:t>
            </a:fld>
            <a:endParaRPr lang="en-US" altLang="zh-TW"/>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8963</TotalTime>
  <Words>6663</Words>
  <Application>Microsoft Office PowerPoint</Application>
  <PresentationFormat>如螢幕大小 (4:3)</PresentationFormat>
  <Paragraphs>1085</Paragraphs>
  <Slides>106</Slides>
  <Notes>106</Notes>
  <HiddenSlides>0</HiddenSlides>
  <MMClips>1</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2</vt:i4>
      </vt:variant>
      <vt:variant>
        <vt:lpstr>投影片標題</vt:lpstr>
      </vt:variant>
      <vt:variant>
        <vt:i4>106</vt:i4>
      </vt:variant>
    </vt:vector>
  </HeadingPairs>
  <TitlesOfParts>
    <vt:vector size="123" baseType="lpstr">
      <vt:lpstr>Arial</vt:lpstr>
      <vt:lpstr>新細明體</vt:lpstr>
      <vt:lpstr>Bookman Old Style</vt:lpstr>
      <vt:lpstr>標楷體</vt:lpstr>
      <vt:lpstr>Wingdings 3</vt:lpstr>
      <vt:lpstr>Times New Roman</vt:lpstr>
      <vt:lpstr>微軟正黑體</vt:lpstr>
      <vt:lpstr>Gill Sans MT</vt:lpstr>
      <vt:lpstr>Wingdings</vt:lpstr>
      <vt:lpstr>Calibri</vt:lpstr>
      <vt:lpstr>Tahoma</vt:lpstr>
      <vt:lpstr>華康行書體</vt:lpstr>
      <vt:lpstr>華康娃娃體</vt:lpstr>
      <vt:lpstr>Adobe Garamond Pro Bold</vt:lpstr>
      <vt:lpstr>原創</vt:lpstr>
      <vt:lpstr>文件</vt:lpstr>
      <vt:lpstr>Microsoft Office Word 文件</vt:lpstr>
      <vt:lpstr>PISA試題設計與應試指南</vt:lpstr>
      <vt:lpstr>大網</vt:lpstr>
      <vt:lpstr>What’s PISA ?</vt:lpstr>
      <vt:lpstr>PISA &amp; OECD</vt:lpstr>
      <vt:lpstr>PISA 評量的特色 </vt:lpstr>
      <vt:lpstr>PISA 評量的內容</vt:lpstr>
      <vt:lpstr>PISA 評量的目的&amp;回饋</vt:lpstr>
      <vt:lpstr>PISA評量的理念</vt:lpstr>
      <vt:lpstr>PISA 2012 評量組成</vt:lpstr>
      <vt:lpstr>投影片 10</vt:lpstr>
      <vt:lpstr>數學素養評量</vt:lpstr>
      <vt:lpstr>M179：搶劫</vt:lpstr>
      <vt:lpstr>投影片 13</vt:lpstr>
      <vt:lpstr>素養水準的描述</vt:lpstr>
      <vt:lpstr>歷次 PISA 數學調查結果</vt:lpstr>
      <vt:lpstr>科學素養評量</vt:lpstr>
      <vt:lpstr>歷次 PISA 科學調查結果</vt:lpstr>
      <vt:lpstr>閱讀素養評量</vt:lpstr>
      <vt:lpstr>歷次 PISA 閱讀調查結果</vt:lpstr>
      <vt:lpstr>投影片 20</vt:lpstr>
      <vt:lpstr>電腦化問題解決</vt:lpstr>
      <vt:lpstr>投影片 22</vt:lpstr>
      <vt:lpstr>問題解決歷程</vt:lpstr>
      <vt:lpstr>問題解決歷程</vt:lpstr>
      <vt:lpstr>問題解決歷程</vt:lpstr>
      <vt:lpstr>問題解決歷程</vt:lpstr>
      <vt:lpstr>問題解決歷程</vt:lpstr>
      <vt:lpstr>Released Item ─ CP043 MP3播放器</vt:lpstr>
      <vt:lpstr>電腦化數學評量</vt:lpstr>
      <vt:lpstr>Released Item ─ CM012 圍欄</vt:lpstr>
      <vt:lpstr>電腦化閱讀評量</vt:lpstr>
      <vt:lpstr>電腦化評量所需的基本技能</vt:lpstr>
      <vt:lpstr>臺灣參與 PISA 的效益</vt:lpstr>
      <vt:lpstr>模擬練習</vt:lpstr>
      <vt:lpstr>一.PISA對於數學素養之定義</vt:lpstr>
      <vt:lpstr>二.PISA數學素養的理論基礎</vt:lpstr>
      <vt:lpstr>投影片 37</vt:lpstr>
      <vt:lpstr>投影片 38</vt:lpstr>
      <vt:lpstr>三.數學領域的組織 </vt:lpstr>
      <vt:lpstr>四.情境和脈絡 </vt:lpstr>
      <vt:lpstr>五.數學內容‑四個概念(overarching ideas) </vt:lpstr>
      <vt:lpstr>投影片 42</vt:lpstr>
      <vt:lpstr>校外教學</vt:lpstr>
      <vt:lpstr>投影片 44</vt:lpstr>
      <vt:lpstr>高斯</vt:lpstr>
      <vt:lpstr>高斯</vt:lpstr>
      <vt:lpstr>投影片 47</vt:lpstr>
      <vt:lpstr>百分比</vt:lpstr>
      <vt:lpstr>平均年齡</vt:lpstr>
      <vt:lpstr>上升的犯罪率</vt:lpstr>
      <vt:lpstr>上升的犯罪率</vt:lpstr>
      <vt:lpstr>上升的犯罪率</vt:lpstr>
      <vt:lpstr>上升的犯罪率</vt:lpstr>
      <vt:lpstr>六.數學歷程 </vt:lpstr>
      <vt:lpstr>七.能力群組(competency clusters)</vt:lpstr>
      <vt:lpstr>(1)複製群組reproduction cluster </vt:lpstr>
      <vt:lpstr>投影片 57</vt:lpstr>
      <vt:lpstr>投影片 58</vt:lpstr>
      <vt:lpstr>投影片 59</vt:lpstr>
      <vt:lpstr>投影片 60</vt:lpstr>
      <vt:lpstr>(2)連結群組connection cluster </vt:lpstr>
      <vt:lpstr>投影片 62</vt:lpstr>
      <vt:lpstr>(3)反思群組reflection cluster </vt:lpstr>
      <vt:lpstr>投影片 64</vt:lpstr>
      <vt:lpstr>PISA應試指南</vt:lpstr>
      <vt:lpstr>感謝</vt:lpstr>
      <vt:lpstr>投影片 67</vt:lpstr>
      <vt:lpstr>學生常犯錯誤</vt:lpstr>
      <vt:lpstr>學生常犯錯誤</vt:lpstr>
      <vt:lpstr>學生作答常犯錯誤示例 </vt:lpstr>
      <vt:lpstr>未能答對的原因</vt:lpstr>
      <vt:lpstr>M148：大陸面積</vt:lpstr>
      <vt:lpstr>大陸面積 問題 2 計分</vt:lpstr>
      <vt:lpstr>常見的學生作答方式-1</vt:lpstr>
      <vt:lpstr>常見的學生作答方式-2</vt:lpstr>
      <vt:lpstr>答題統計</vt:lpstr>
      <vt:lpstr>學生常犯的錯誤</vt:lpstr>
      <vt:lpstr>作答建議</vt:lpstr>
      <vt:lpstr>M159：賽車速度</vt:lpstr>
      <vt:lpstr>M159Q01</vt:lpstr>
      <vt:lpstr>答題統計</vt:lpstr>
      <vt:lpstr>學生常犯的錯誤</vt:lpstr>
      <vt:lpstr> M159Q04</vt:lpstr>
      <vt:lpstr>答題統計</vt:lpstr>
      <vt:lpstr>學生常犯的錯誤</vt:lpstr>
      <vt:lpstr>M179：搶劫</vt:lpstr>
      <vt:lpstr>搶劫 問題 1 計分</vt:lpstr>
      <vt:lpstr>答題統計</vt:lpstr>
      <vt:lpstr>學生常犯的錯誤</vt:lpstr>
      <vt:lpstr>作答建議</vt:lpstr>
      <vt:lpstr>數學素養評量的應試注意事項</vt:lpstr>
      <vt:lpstr>一、使用輔助工具</vt:lpstr>
      <vt:lpstr>二、閱讀注意事項</vt:lpstr>
      <vt:lpstr>二、閱讀注意事項</vt:lpstr>
      <vt:lpstr>二、閱讀注意事項</vt:lpstr>
      <vt:lpstr>二、閱讀注意事項</vt:lpstr>
      <vt:lpstr>三、作答注意事項</vt:lpstr>
      <vt:lpstr>教學建議</vt:lpstr>
      <vt:lpstr>投影片 99</vt:lpstr>
      <vt:lpstr>投影片 100</vt:lpstr>
      <vt:lpstr>短文分享 柯華葳：人，才是未來</vt:lpstr>
      <vt:lpstr>短文分享 柯華葳：人，才是未來</vt:lpstr>
      <vt:lpstr>短文分享 柯華葳：人，才是未來</vt:lpstr>
      <vt:lpstr>短文分享 柯華葳：人，才是未來</vt:lpstr>
      <vt:lpstr>短文分享 柯華葳：人，才是未來</vt:lpstr>
      <vt:lpstr>投影片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PISA 協調主任說明會 （南區）</dc:title>
  <dc:creator>Hp</dc:creator>
  <cp:lastModifiedBy>user</cp:lastModifiedBy>
  <cp:revision>1058</cp:revision>
  <dcterms:created xsi:type="dcterms:W3CDTF">2008-02-03T03:37:32Z</dcterms:created>
  <dcterms:modified xsi:type="dcterms:W3CDTF">2012-04-21T01:28:25Z</dcterms:modified>
</cp:coreProperties>
</file>