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8" r:id="rId3"/>
    <p:sldMasterId id="2147483686" r:id="rId4"/>
  </p:sldMasterIdLst>
  <p:notesMasterIdLst>
    <p:notesMasterId r:id="rId70"/>
  </p:notesMasterIdLst>
  <p:sldIdLst>
    <p:sldId id="256" r:id="rId5"/>
    <p:sldId id="257" r:id="rId6"/>
    <p:sldId id="258" r:id="rId7"/>
    <p:sldId id="2794" r:id="rId8"/>
    <p:sldId id="439" r:id="rId9"/>
    <p:sldId id="2795" r:id="rId10"/>
    <p:sldId id="2964" r:id="rId11"/>
    <p:sldId id="263" r:id="rId12"/>
    <p:sldId id="2960" r:id="rId13"/>
    <p:sldId id="265" r:id="rId14"/>
    <p:sldId id="266" r:id="rId15"/>
    <p:sldId id="2895" r:id="rId16"/>
    <p:sldId id="268" r:id="rId17"/>
    <p:sldId id="269" r:id="rId18"/>
    <p:sldId id="270" r:id="rId19"/>
    <p:sldId id="271" r:id="rId20"/>
    <p:sldId id="272" r:id="rId21"/>
    <p:sldId id="2900" r:id="rId22"/>
    <p:sldId id="2901" r:id="rId23"/>
    <p:sldId id="2965" r:id="rId24"/>
    <p:sldId id="2797" r:id="rId25"/>
    <p:sldId id="2903" r:id="rId26"/>
    <p:sldId id="2966" r:id="rId27"/>
    <p:sldId id="2905" r:id="rId28"/>
    <p:sldId id="2954" r:id="rId29"/>
    <p:sldId id="2906" r:id="rId30"/>
    <p:sldId id="287" r:id="rId31"/>
    <p:sldId id="2949" r:id="rId32"/>
    <p:sldId id="2950" r:id="rId33"/>
    <p:sldId id="2953" r:id="rId34"/>
    <p:sldId id="3001" r:id="rId35"/>
    <p:sldId id="292" r:id="rId36"/>
    <p:sldId id="293" r:id="rId37"/>
    <p:sldId id="294" r:id="rId38"/>
    <p:sldId id="2972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2984" r:id="rId50"/>
    <p:sldId id="2985" r:id="rId51"/>
    <p:sldId id="2986" r:id="rId52"/>
    <p:sldId id="2987" r:id="rId53"/>
    <p:sldId id="2988" r:id="rId54"/>
    <p:sldId id="311" r:id="rId55"/>
    <p:sldId id="312" r:id="rId56"/>
    <p:sldId id="313" r:id="rId57"/>
    <p:sldId id="314" r:id="rId58"/>
    <p:sldId id="315" r:id="rId59"/>
    <p:sldId id="3002" r:id="rId60"/>
    <p:sldId id="3004" r:id="rId61"/>
    <p:sldId id="317" r:id="rId62"/>
    <p:sldId id="2995" r:id="rId63"/>
    <p:sldId id="2996" r:id="rId64"/>
    <p:sldId id="2998" r:id="rId65"/>
    <p:sldId id="2999" r:id="rId66"/>
    <p:sldId id="3005" r:id="rId67"/>
    <p:sldId id="3006" r:id="rId68"/>
    <p:sldId id="2853" r:id="rId6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54746-2CA3-4646-BB39-23B9D42F7D81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78F23D7-74D3-4B83-8CDD-2F028DB6E6F5}">
      <dgm:prSet phldrT="[文字]" custT="1"/>
      <dgm:spPr/>
      <dgm:t>
        <a:bodyPr/>
        <a:lstStyle/>
        <a:p>
          <a:r>
            <a:rPr lang="zh-TW" altLang="en-US" sz="3200" dirty="0">
              <a:ea typeface="文鼎勘" panose="02010609010101010101" pitchFamily="49" charset="-120"/>
            </a:rPr>
            <a:t>精確解讀</a:t>
          </a:r>
        </a:p>
      </dgm:t>
    </dgm:pt>
    <dgm:pt modelId="{947774FC-BA3B-4845-8D95-DD2C2DB173B0}" type="parTrans" cxnId="{5B081877-FD8A-481E-A339-7B21D0DB2BF9}">
      <dgm:prSet/>
      <dgm:spPr/>
      <dgm:t>
        <a:bodyPr/>
        <a:lstStyle/>
        <a:p>
          <a:endParaRPr lang="zh-TW" altLang="en-US"/>
        </a:p>
      </dgm:t>
    </dgm:pt>
    <dgm:pt modelId="{5218262E-B36E-4523-A0DA-162F84F0C4B9}" type="sibTrans" cxnId="{5B081877-FD8A-481E-A339-7B21D0DB2BF9}">
      <dgm:prSet/>
      <dgm:spPr/>
      <dgm:t>
        <a:bodyPr/>
        <a:lstStyle/>
        <a:p>
          <a:endParaRPr lang="zh-TW" altLang="en-US"/>
        </a:p>
      </dgm:t>
    </dgm:pt>
    <dgm:pt modelId="{DA1DFBC0-AD23-4130-B1FA-45423A291113}">
      <dgm:prSet phldrT="[文字]" phldr="1"/>
      <dgm:spPr/>
      <dgm:t>
        <a:bodyPr/>
        <a:lstStyle/>
        <a:p>
          <a:endParaRPr lang="zh-TW" altLang="en-US"/>
        </a:p>
      </dgm:t>
    </dgm:pt>
    <dgm:pt modelId="{C1D7A777-ACFE-43B6-B692-79D249F8482A}" type="parTrans" cxnId="{5F999018-7F2D-4D6D-957C-F5350F26A381}">
      <dgm:prSet/>
      <dgm:spPr/>
      <dgm:t>
        <a:bodyPr/>
        <a:lstStyle/>
        <a:p>
          <a:endParaRPr lang="zh-TW" altLang="en-US"/>
        </a:p>
      </dgm:t>
    </dgm:pt>
    <dgm:pt modelId="{6303F2BD-2B95-4461-BCF5-3B0EDA6663B7}" type="sibTrans" cxnId="{5F999018-7F2D-4D6D-957C-F5350F26A381}">
      <dgm:prSet/>
      <dgm:spPr/>
      <dgm:t>
        <a:bodyPr/>
        <a:lstStyle/>
        <a:p>
          <a:endParaRPr lang="zh-TW" altLang="en-US"/>
        </a:p>
      </dgm:t>
    </dgm:pt>
    <dgm:pt modelId="{164EEBF9-7ECA-4FDD-801F-62898C010699}">
      <dgm:prSet phldrT="[文字]" custT="1"/>
      <dgm:spPr/>
      <dgm:t>
        <a:bodyPr/>
        <a:lstStyle/>
        <a:p>
          <a:r>
            <a:rPr lang="zh-TW" altLang="en-US" sz="3200" dirty="0">
              <a:latin typeface="文鼎荊" panose="02010609010101010101" pitchFamily="49" charset="-120"/>
              <a:ea typeface="文鼎勘" panose="02010609010101010101" pitchFamily="49" charset="-120"/>
              <a:cs typeface="文鼎荊" panose="02010609010101010101" pitchFamily="49" charset="-120"/>
            </a:rPr>
            <a:t>清楚表達</a:t>
          </a:r>
        </a:p>
      </dgm:t>
    </dgm:pt>
    <dgm:pt modelId="{464DC4F7-E975-4C8E-91B3-0F817442E1D4}" type="parTrans" cxnId="{B67D0DE6-3839-4A38-8920-0A61330B910C}">
      <dgm:prSet/>
      <dgm:spPr/>
      <dgm:t>
        <a:bodyPr/>
        <a:lstStyle/>
        <a:p>
          <a:endParaRPr lang="zh-TW" altLang="en-US"/>
        </a:p>
      </dgm:t>
    </dgm:pt>
    <dgm:pt modelId="{C46D2696-952F-4B48-BBEA-6CB302135EF5}" type="sibTrans" cxnId="{B67D0DE6-3839-4A38-8920-0A61330B910C}">
      <dgm:prSet/>
      <dgm:spPr/>
      <dgm:t>
        <a:bodyPr/>
        <a:lstStyle/>
        <a:p>
          <a:endParaRPr lang="zh-TW" altLang="en-US"/>
        </a:p>
      </dgm:t>
    </dgm:pt>
    <dgm:pt modelId="{F0722A37-C531-46E4-A887-70A39067CF27}">
      <dgm:prSet phldrT="[文字]" phldr="1"/>
      <dgm:spPr/>
      <dgm:t>
        <a:bodyPr/>
        <a:lstStyle/>
        <a:p>
          <a:endParaRPr lang="zh-TW" altLang="en-US"/>
        </a:p>
      </dgm:t>
    </dgm:pt>
    <dgm:pt modelId="{328CA5D7-7654-4C17-927C-F4D1236D9B85}" type="parTrans" cxnId="{DCDB1FFA-8BA9-4FF7-BE04-EB6321710D6A}">
      <dgm:prSet/>
      <dgm:spPr/>
      <dgm:t>
        <a:bodyPr/>
        <a:lstStyle/>
        <a:p>
          <a:endParaRPr lang="zh-TW" altLang="en-US"/>
        </a:p>
      </dgm:t>
    </dgm:pt>
    <dgm:pt modelId="{172620A8-EE3A-4403-85CD-712E40AC658C}" type="sibTrans" cxnId="{DCDB1FFA-8BA9-4FF7-BE04-EB6321710D6A}">
      <dgm:prSet/>
      <dgm:spPr/>
      <dgm:t>
        <a:bodyPr/>
        <a:lstStyle/>
        <a:p>
          <a:endParaRPr lang="zh-TW" altLang="en-US"/>
        </a:p>
      </dgm:t>
    </dgm:pt>
    <dgm:pt modelId="{3AD2E909-98BF-43C2-8026-53782B8B5491}">
      <dgm:prSet phldrT="[文字]" custT="1"/>
      <dgm:spPr/>
      <dgm:t>
        <a:bodyPr/>
        <a:lstStyle/>
        <a:p>
          <a:r>
            <a:rPr lang="zh-TW" altLang="en-US" sz="3200" dirty="0">
              <a:ea typeface="文鼎勘" panose="02010609010101010101" pitchFamily="49" charset="-120"/>
            </a:rPr>
            <a:t>情境包裝</a:t>
          </a:r>
        </a:p>
      </dgm:t>
    </dgm:pt>
    <dgm:pt modelId="{1F562670-5A91-4E63-80EB-1868677D3C66}" type="parTrans" cxnId="{A3CFB21F-7803-40B2-9F39-906F4D53B983}">
      <dgm:prSet/>
      <dgm:spPr/>
      <dgm:t>
        <a:bodyPr/>
        <a:lstStyle/>
        <a:p>
          <a:endParaRPr lang="zh-TW" altLang="en-US"/>
        </a:p>
      </dgm:t>
    </dgm:pt>
    <dgm:pt modelId="{732B2534-7C8A-4A30-BD90-13FAC667E674}" type="sibTrans" cxnId="{A3CFB21F-7803-40B2-9F39-906F4D53B983}">
      <dgm:prSet/>
      <dgm:spPr/>
      <dgm:t>
        <a:bodyPr/>
        <a:lstStyle/>
        <a:p>
          <a:endParaRPr lang="zh-TW" altLang="en-US"/>
        </a:p>
      </dgm:t>
    </dgm:pt>
    <dgm:pt modelId="{9BFCB6C9-1808-4D42-BE2D-192255934796}">
      <dgm:prSet phldrT="[文字]" phldr="1"/>
      <dgm:spPr/>
      <dgm:t>
        <a:bodyPr/>
        <a:lstStyle/>
        <a:p>
          <a:endParaRPr lang="zh-TW" altLang="en-US"/>
        </a:p>
      </dgm:t>
    </dgm:pt>
    <dgm:pt modelId="{17255146-841C-4A71-BFFC-EFA0113923C8}" type="parTrans" cxnId="{F347A91F-A9A1-42A4-9B36-06C90604F55E}">
      <dgm:prSet/>
      <dgm:spPr/>
      <dgm:t>
        <a:bodyPr/>
        <a:lstStyle/>
        <a:p>
          <a:endParaRPr lang="zh-TW" altLang="en-US"/>
        </a:p>
      </dgm:t>
    </dgm:pt>
    <dgm:pt modelId="{FB67142C-4F23-43AC-B18B-2D0900381F2B}" type="sibTrans" cxnId="{F347A91F-A9A1-42A4-9B36-06C90604F55E}">
      <dgm:prSet/>
      <dgm:spPr/>
      <dgm:t>
        <a:bodyPr/>
        <a:lstStyle/>
        <a:p>
          <a:endParaRPr lang="zh-TW" altLang="en-US"/>
        </a:p>
      </dgm:t>
    </dgm:pt>
    <dgm:pt modelId="{5095BE56-3239-468A-8C23-5BBDB2B8193C}" type="pres">
      <dgm:prSet presAssocID="{3C554746-2CA3-4646-BB39-23B9D42F7D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C5D753F-F5F6-4E01-ABD1-CB641728A708}" type="pres">
      <dgm:prSet presAssocID="{278F23D7-74D3-4B83-8CDD-2F028DB6E6F5}" presName="composite" presStyleCnt="0"/>
      <dgm:spPr/>
    </dgm:pt>
    <dgm:pt modelId="{086EC8B5-3B16-49B0-8A0D-2399B52074D4}" type="pres">
      <dgm:prSet presAssocID="{278F23D7-74D3-4B83-8CDD-2F028DB6E6F5}" presName="bentUpArrow1" presStyleLbl="alignImgPlace1" presStyleIdx="0" presStyleCnt="2"/>
      <dgm:spPr/>
    </dgm:pt>
    <dgm:pt modelId="{432FB650-279F-4940-9E2D-798D872A2BE3}" type="pres">
      <dgm:prSet presAssocID="{278F23D7-74D3-4B83-8CDD-2F028DB6E6F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BE942C-529F-4470-91EB-2C1C6D2B0511}" type="pres">
      <dgm:prSet presAssocID="{278F23D7-74D3-4B83-8CDD-2F028DB6E6F5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3E4E39-8B39-48B5-8D2C-FE35F48F8FA2}" type="pres">
      <dgm:prSet presAssocID="{5218262E-B36E-4523-A0DA-162F84F0C4B9}" presName="sibTrans" presStyleCnt="0"/>
      <dgm:spPr/>
    </dgm:pt>
    <dgm:pt modelId="{B94FC1CE-CE4A-44F5-A69C-747BE760CA09}" type="pres">
      <dgm:prSet presAssocID="{164EEBF9-7ECA-4FDD-801F-62898C010699}" presName="composite" presStyleCnt="0"/>
      <dgm:spPr/>
    </dgm:pt>
    <dgm:pt modelId="{65CC4AF1-4567-46C3-9073-D7FFDCC7F513}" type="pres">
      <dgm:prSet presAssocID="{164EEBF9-7ECA-4FDD-801F-62898C010699}" presName="bentUpArrow1" presStyleLbl="alignImgPlace1" presStyleIdx="1" presStyleCnt="2"/>
      <dgm:spPr/>
    </dgm:pt>
    <dgm:pt modelId="{BC9CC594-1B8C-41E5-B833-B84769A56F3B}" type="pres">
      <dgm:prSet presAssocID="{164EEBF9-7ECA-4FDD-801F-62898C010699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4283A-C868-4438-8404-4F78D160CD3F}" type="pres">
      <dgm:prSet presAssocID="{164EEBF9-7ECA-4FDD-801F-62898C010699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B5C5A-1D79-43E8-8324-7396B0160030}" type="pres">
      <dgm:prSet presAssocID="{C46D2696-952F-4B48-BBEA-6CB302135EF5}" presName="sibTrans" presStyleCnt="0"/>
      <dgm:spPr/>
    </dgm:pt>
    <dgm:pt modelId="{973F538A-1C4E-478A-9797-B9F95C5C6310}" type="pres">
      <dgm:prSet presAssocID="{3AD2E909-98BF-43C2-8026-53782B8B5491}" presName="composite" presStyleCnt="0"/>
      <dgm:spPr/>
    </dgm:pt>
    <dgm:pt modelId="{F750BFEE-3946-4A85-98DB-2AB321026479}" type="pres">
      <dgm:prSet presAssocID="{3AD2E909-98BF-43C2-8026-53782B8B5491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B69FF6-5793-45D8-BAF5-32C7CC0C6F8E}" type="pres">
      <dgm:prSet presAssocID="{3AD2E909-98BF-43C2-8026-53782B8B5491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BA9ED34-2165-4E69-B64A-1243BFAFB025}" type="presOf" srcId="{3AD2E909-98BF-43C2-8026-53782B8B5491}" destId="{F750BFEE-3946-4A85-98DB-2AB321026479}" srcOrd="0" destOrd="0" presId="urn:microsoft.com/office/officeart/2005/8/layout/StepDownProcess"/>
    <dgm:cxn modelId="{FF7CDADD-E87A-4DC7-A609-CA0E7E026A63}" type="presOf" srcId="{164EEBF9-7ECA-4FDD-801F-62898C010699}" destId="{BC9CC594-1B8C-41E5-B833-B84769A56F3B}" srcOrd="0" destOrd="0" presId="urn:microsoft.com/office/officeart/2005/8/layout/StepDownProcess"/>
    <dgm:cxn modelId="{FDBC926F-EA3A-4615-BC80-95AB5E17012D}" type="presOf" srcId="{3C554746-2CA3-4646-BB39-23B9D42F7D81}" destId="{5095BE56-3239-468A-8C23-5BBDB2B8193C}" srcOrd="0" destOrd="0" presId="urn:microsoft.com/office/officeart/2005/8/layout/StepDownProcess"/>
    <dgm:cxn modelId="{F347A91F-A9A1-42A4-9B36-06C90604F55E}" srcId="{3AD2E909-98BF-43C2-8026-53782B8B5491}" destId="{9BFCB6C9-1808-4D42-BE2D-192255934796}" srcOrd="0" destOrd="0" parTransId="{17255146-841C-4A71-BFFC-EFA0113923C8}" sibTransId="{FB67142C-4F23-43AC-B18B-2D0900381F2B}"/>
    <dgm:cxn modelId="{91AD25FD-18AD-43FD-801E-CF0F571003AD}" type="presOf" srcId="{278F23D7-74D3-4B83-8CDD-2F028DB6E6F5}" destId="{432FB650-279F-4940-9E2D-798D872A2BE3}" srcOrd="0" destOrd="0" presId="urn:microsoft.com/office/officeart/2005/8/layout/StepDownProcess"/>
    <dgm:cxn modelId="{D87CAA7D-D39D-4CB7-B503-B2BE10F332D3}" type="presOf" srcId="{DA1DFBC0-AD23-4130-B1FA-45423A291113}" destId="{A2BE942C-529F-4470-91EB-2C1C6D2B0511}" srcOrd="0" destOrd="0" presId="urn:microsoft.com/office/officeart/2005/8/layout/StepDownProcess"/>
    <dgm:cxn modelId="{A3CFB21F-7803-40B2-9F39-906F4D53B983}" srcId="{3C554746-2CA3-4646-BB39-23B9D42F7D81}" destId="{3AD2E909-98BF-43C2-8026-53782B8B5491}" srcOrd="2" destOrd="0" parTransId="{1F562670-5A91-4E63-80EB-1868677D3C66}" sibTransId="{732B2534-7C8A-4A30-BD90-13FAC667E674}"/>
    <dgm:cxn modelId="{5F999018-7F2D-4D6D-957C-F5350F26A381}" srcId="{278F23D7-74D3-4B83-8CDD-2F028DB6E6F5}" destId="{DA1DFBC0-AD23-4130-B1FA-45423A291113}" srcOrd="0" destOrd="0" parTransId="{C1D7A777-ACFE-43B6-B692-79D249F8482A}" sibTransId="{6303F2BD-2B95-4461-BCF5-3B0EDA6663B7}"/>
    <dgm:cxn modelId="{5B081877-FD8A-481E-A339-7B21D0DB2BF9}" srcId="{3C554746-2CA3-4646-BB39-23B9D42F7D81}" destId="{278F23D7-74D3-4B83-8CDD-2F028DB6E6F5}" srcOrd="0" destOrd="0" parTransId="{947774FC-BA3B-4845-8D95-DD2C2DB173B0}" sibTransId="{5218262E-B36E-4523-A0DA-162F84F0C4B9}"/>
    <dgm:cxn modelId="{B67D0DE6-3839-4A38-8920-0A61330B910C}" srcId="{3C554746-2CA3-4646-BB39-23B9D42F7D81}" destId="{164EEBF9-7ECA-4FDD-801F-62898C010699}" srcOrd="1" destOrd="0" parTransId="{464DC4F7-E975-4C8E-91B3-0F817442E1D4}" sibTransId="{C46D2696-952F-4B48-BBEA-6CB302135EF5}"/>
    <dgm:cxn modelId="{F854A471-7850-424C-9EEA-458158969841}" type="presOf" srcId="{F0722A37-C531-46E4-A887-70A39067CF27}" destId="{A2D4283A-C868-4438-8404-4F78D160CD3F}" srcOrd="0" destOrd="0" presId="urn:microsoft.com/office/officeart/2005/8/layout/StepDownProcess"/>
    <dgm:cxn modelId="{DCDB1FFA-8BA9-4FF7-BE04-EB6321710D6A}" srcId="{164EEBF9-7ECA-4FDD-801F-62898C010699}" destId="{F0722A37-C531-46E4-A887-70A39067CF27}" srcOrd="0" destOrd="0" parTransId="{328CA5D7-7654-4C17-927C-F4D1236D9B85}" sibTransId="{172620A8-EE3A-4403-85CD-712E40AC658C}"/>
    <dgm:cxn modelId="{01652592-9EAB-433D-8CE8-57FCC948280E}" type="presOf" srcId="{9BFCB6C9-1808-4D42-BE2D-192255934796}" destId="{76B69FF6-5793-45D8-BAF5-32C7CC0C6F8E}" srcOrd="0" destOrd="0" presId="urn:microsoft.com/office/officeart/2005/8/layout/StepDownProcess"/>
    <dgm:cxn modelId="{B52C1743-F93F-466B-840A-FB9C74EA6D59}" type="presParOf" srcId="{5095BE56-3239-468A-8C23-5BBDB2B8193C}" destId="{DC5D753F-F5F6-4E01-ABD1-CB641728A708}" srcOrd="0" destOrd="0" presId="urn:microsoft.com/office/officeart/2005/8/layout/StepDownProcess"/>
    <dgm:cxn modelId="{914C587C-8961-4CBE-B494-E5D94C74C33F}" type="presParOf" srcId="{DC5D753F-F5F6-4E01-ABD1-CB641728A708}" destId="{086EC8B5-3B16-49B0-8A0D-2399B52074D4}" srcOrd="0" destOrd="0" presId="urn:microsoft.com/office/officeart/2005/8/layout/StepDownProcess"/>
    <dgm:cxn modelId="{C21A2B23-ED26-4D38-861A-8B9D6C14B60D}" type="presParOf" srcId="{DC5D753F-F5F6-4E01-ABD1-CB641728A708}" destId="{432FB650-279F-4940-9E2D-798D872A2BE3}" srcOrd="1" destOrd="0" presId="urn:microsoft.com/office/officeart/2005/8/layout/StepDownProcess"/>
    <dgm:cxn modelId="{6F87EA3B-3D95-410E-8979-38BB7008C474}" type="presParOf" srcId="{DC5D753F-F5F6-4E01-ABD1-CB641728A708}" destId="{A2BE942C-529F-4470-91EB-2C1C6D2B0511}" srcOrd="2" destOrd="0" presId="urn:microsoft.com/office/officeart/2005/8/layout/StepDownProcess"/>
    <dgm:cxn modelId="{D704B630-3A2E-4F47-88A9-8B6F04F72C9B}" type="presParOf" srcId="{5095BE56-3239-468A-8C23-5BBDB2B8193C}" destId="{F23E4E39-8B39-48B5-8D2C-FE35F48F8FA2}" srcOrd="1" destOrd="0" presId="urn:microsoft.com/office/officeart/2005/8/layout/StepDownProcess"/>
    <dgm:cxn modelId="{94520CF1-BE5A-4804-935F-EE7446E93F0B}" type="presParOf" srcId="{5095BE56-3239-468A-8C23-5BBDB2B8193C}" destId="{B94FC1CE-CE4A-44F5-A69C-747BE760CA09}" srcOrd="2" destOrd="0" presId="urn:microsoft.com/office/officeart/2005/8/layout/StepDownProcess"/>
    <dgm:cxn modelId="{3BA42C01-A157-46AD-8064-CEE7314254B1}" type="presParOf" srcId="{B94FC1CE-CE4A-44F5-A69C-747BE760CA09}" destId="{65CC4AF1-4567-46C3-9073-D7FFDCC7F513}" srcOrd="0" destOrd="0" presId="urn:microsoft.com/office/officeart/2005/8/layout/StepDownProcess"/>
    <dgm:cxn modelId="{C20C0F8D-7FEC-49A0-80B5-279CAE2FEC98}" type="presParOf" srcId="{B94FC1CE-CE4A-44F5-A69C-747BE760CA09}" destId="{BC9CC594-1B8C-41E5-B833-B84769A56F3B}" srcOrd="1" destOrd="0" presId="urn:microsoft.com/office/officeart/2005/8/layout/StepDownProcess"/>
    <dgm:cxn modelId="{15A0A062-5ED0-4F57-ADEB-DF5186A92699}" type="presParOf" srcId="{B94FC1CE-CE4A-44F5-A69C-747BE760CA09}" destId="{A2D4283A-C868-4438-8404-4F78D160CD3F}" srcOrd="2" destOrd="0" presId="urn:microsoft.com/office/officeart/2005/8/layout/StepDownProcess"/>
    <dgm:cxn modelId="{12A261EB-87EC-4D3D-8E82-74607301B4C6}" type="presParOf" srcId="{5095BE56-3239-468A-8C23-5BBDB2B8193C}" destId="{239B5C5A-1D79-43E8-8324-7396B0160030}" srcOrd="3" destOrd="0" presId="urn:microsoft.com/office/officeart/2005/8/layout/StepDownProcess"/>
    <dgm:cxn modelId="{0CC894B5-DECC-4D80-8090-E1F9425D6EE1}" type="presParOf" srcId="{5095BE56-3239-468A-8C23-5BBDB2B8193C}" destId="{973F538A-1C4E-478A-9797-B9F95C5C6310}" srcOrd="4" destOrd="0" presId="urn:microsoft.com/office/officeart/2005/8/layout/StepDownProcess"/>
    <dgm:cxn modelId="{E2E77D47-424A-4C13-9027-52DDE908A99D}" type="presParOf" srcId="{973F538A-1C4E-478A-9797-B9F95C5C6310}" destId="{F750BFEE-3946-4A85-98DB-2AB321026479}" srcOrd="0" destOrd="0" presId="urn:microsoft.com/office/officeart/2005/8/layout/StepDownProcess"/>
    <dgm:cxn modelId="{103672C8-C4A9-406F-B92D-2A71807CE0D2}" type="presParOf" srcId="{973F538A-1C4E-478A-9797-B9F95C5C6310}" destId="{76B69FF6-5793-45D8-BAF5-32C7CC0C6F8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EC8B5-3B16-49B0-8A0D-2399B52074D4}">
      <dsp:nvSpPr>
        <dsp:cNvPr id="0" name=""/>
        <dsp:cNvSpPr/>
      </dsp:nvSpPr>
      <dsp:spPr>
        <a:xfrm rot="5400000">
          <a:off x="445009" y="1583167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FB650-279F-4940-9E2D-798D872A2BE3}">
      <dsp:nvSpPr>
        <dsp:cNvPr id="0" name=""/>
        <dsp:cNvSpPr/>
      </dsp:nvSpPr>
      <dsp:spPr>
        <a:xfrm>
          <a:off x="74048" y="31045"/>
          <a:ext cx="2357070" cy="164987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ea typeface="文鼎勘" panose="02010609010101010101" pitchFamily="49" charset="-120"/>
            </a:rPr>
            <a:t>精確解讀</a:t>
          </a:r>
        </a:p>
      </dsp:txBody>
      <dsp:txXfrm>
        <a:off x="154603" y="111600"/>
        <a:ext cx="2195960" cy="1488762"/>
      </dsp:txXfrm>
    </dsp:sp>
    <dsp:sp modelId="{A2BE942C-529F-4470-91EB-2C1C6D2B0511}">
      <dsp:nvSpPr>
        <dsp:cNvPr id="0" name=""/>
        <dsp:cNvSpPr/>
      </dsp:nvSpPr>
      <dsp:spPr>
        <a:xfrm>
          <a:off x="2431119" y="188398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kern="1200"/>
        </a:p>
      </dsp:txBody>
      <dsp:txXfrm>
        <a:off x="2431119" y="188398"/>
        <a:ext cx="1714308" cy="1333500"/>
      </dsp:txXfrm>
    </dsp:sp>
    <dsp:sp modelId="{65CC4AF1-4567-46C3-9073-D7FFDCC7F513}">
      <dsp:nvSpPr>
        <dsp:cNvPr id="0" name=""/>
        <dsp:cNvSpPr/>
      </dsp:nvSpPr>
      <dsp:spPr>
        <a:xfrm rot="5400000">
          <a:off x="2399271" y="3436519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07726"/>
            <a:satOff val="-33080"/>
            <a:lumOff val="890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CC594-1B8C-41E5-B833-B84769A56F3B}">
      <dsp:nvSpPr>
        <dsp:cNvPr id="0" name=""/>
        <dsp:cNvSpPr/>
      </dsp:nvSpPr>
      <dsp:spPr>
        <a:xfrm>
          <a:off x="2028310" y="1884397"/>
          <a:ext cx="2357070" cy="164987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文鼎荊" panose="02010609010101010101" pitchFamily="49" charset="-120"/>
              <a:ea typeface="文鼎勘" panose="02010609010101010101" pitchFamily="49" charset="-120"/>
              <a:cs typeface="文鼎荊" panose="02010609010101010101" pitchFamily="49" charset="-120"/>
            </a:rPr>
            <a:t>清楚表達</a:t>
          </a:r>
        </a:p>
      </dsp:txBody>
      <dsp:txXfrm>
        <a:off x="2108865" y="1964952"/>
        <a:ext cx="2195960" cy="1488762"/>
      </dsp:txXfrm>
    </dsp:sp>
    <dsp:sp modelId="{A2D4283A-C868-4438-8404-4F78D160CD3F}">
      <dsp:nvSpPr>
        <dsp:cNvPr id="0" name=""/>
        <dsp:cNvSpPr/>
      </dsp:nvSpPr>
      <dsp:spPr>
        <a:xfrm>
          <a:off x="4385381" y="2041750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kern="1200"/>
        </a:p>
      </dsp:txBody>
      <dsp:txXfrm>
        <a:off x="4385381" y="2041750"/>
        <a:ext cx="1714308" cy="1333500"/>
      </dsp:txXfrm>
    </dsp:sp>
    <dsp:sp modelId="{F750BFEE-3946-4A85-98DB-2AB321026479}">
      <dsp:nvSpPr>
        <dsp:cNvPr id="0" name=""/>
        <dsp:cNvSpPr/>
      </dsp:nvSpPr>
      <dsp:spPr>
        <a:xfrm>
          <a:off x="3982572" y="3737748"/>
          <a:ext cx="2357070" cy="164987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ea typeface="文鼎勘" panose="02010609010101010101" pitchFamily="49" charset="-120"/>
            </a:rPr>
            <a:t>情境包裝</a:t>
          </a:r>
        </a:p>
      </dsp:txBody>
      <dsp:txXfrm>
        <a:off x="4063127" y="3818303"/>
        <a:ext cx="2195960" cy="1488762"/>
      </dsp:txXfrm>
    </dsp:sp>
    <dsp:sp modelId="{76B69FF6-5793-45D8-BAF5-32C7CC0C6F8E}">
      <dsp:nvSpPr>
        <dsp:cNvPr id="0" name=""/>
        <dsp:cNvSpPr/>
      </dsp:nvSpPr>
      <dsp:spPr>
        <a:xfrm>
          <a:off x="6339643" y="3895101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kern="1200"/>
        </a:p>
      </dsp:txBody>
      <dsp:txXfrm>
        <a:off x="6339643" y="3895101"/>
        <a:ext cx="1714308" cy="1333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AB4E3-CE98-46F6-BB4C-F30C4D00F7F6}" type="datetimeFigureOut">
              <a:rPr lang="zh-TW" altLang="en-US" smtClean="0"/>
              <a:t>2019/1/8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7F8AF-D880-4398-A937-033AE22582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334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因此，我們是就學生在國文的學習表現（外顯行為），也就是聽說讀寫四個向度，進行評量。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2D00E7-346B-47C6-AAE4-9A97B497542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1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D09B83-6EBC-4143-B5D2-CE3C2853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48C9027-A56A-4083-B650-97D1BD3A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2E1E-AFFF-4ABC-8CA1-D1A3A52DB313}" type="datetimeFigureOut">
              <a:rPr lang="zh-TW" altLang="en-US" smtClean="0"/>
              <a:t>2019/1/8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A8C8C17-FD1A-4E86-9D32-09AD2D73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D99F5B7-7472-4215-826D-9F520C2B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456B-5579-45D8-BB45-2C08BE83E4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67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" y="-3250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28F5-105F-426C-9DD6-695B8E46005E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FC91C-EE27-431A-9DA5-FB6BBA60F6E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87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" y="1589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D0D0-247E-4456-B242-612B38685750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9E34-F127-4DCB-8A92-31CBB6979B9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" y="1589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731F-88F7-470C-AD7C-0B03CD07CB6A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59D26-AD5F-4061-B1D0-A980715AF3D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93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" y="1589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A8E8-2D28-40E0-9BE8-2F5348D3E9BD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D6087-BA82-4F1F-9C57-EA9CBFD4613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29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DA51639-B2D6-4652-B8C3-1B4C224A7BAF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6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41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1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3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62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" y="0"/>
            <a:ext cx="12189216" cy="6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 userDrawn="1"/>
        </p:nvCxnSpPr>
        <p:spPr>
          <a:xfrm>
            <a:off x="2639616" y="3356992"/>
            <a:ext cx="7392821" cy="0"/>
          </a:xfrm>
          <a:prstGeom prst="line">
            <a:avLst/>
          </a:prstGeom>
          <a:ln w="38100">
            <a:prstDash val="dash"/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5D43-0DAE-44E3-9A2A-935E402EAFFA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8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6C335-E8DA-4CEE-BB23-55EF76068EA3}" type="slidenum">
              <a:rPr lang="zh-TW" altLang="en-US"/>
              <a:pPr/>
              <a:t>‹#›</a:t>
            </a:fld>
            <a:endParaRPr lang="zh-TW" altLang="en-US"/>
          </a:p>
        </p:txBody>
      </p:sp>
      <p:sp>
        <p:nvSpPr>
          <p:cNvPr id="9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023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26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05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7626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5004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7973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2819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6268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928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11A6AA8-A04B-4104-9AE2-BD48D340E27F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1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76"/>
            <a:ext cx="12189219" cy="6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50" y="272356"/>
            <a:ext cx="8544949" cy="936625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81336"/>
            <a:ext cx="10972800" cy="468396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205F1-E57B-406D-97ED-35FFE21BABD3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3DDAB-341A-48C8-883F-A80E1C6DCB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82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4E0BF79-FAC6-4A96-8DE1-F7B82E2E1652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40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DA51639-B2D6-4652-B8C3-1B4C224A7BAF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1/8/2019</a:t>
            </a:fld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15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26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50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32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91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92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72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35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4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" y="0"/>
            <a:ext cx="12189219" cy="6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D8C9-7640-4A18-B762-5ACCA81FA1BB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FB727-3B56-44F3-9C25-6EB7362341A9}" type="slidenum">
              <a:rPr lang="zh-TW" altLang="en-US"/>
              <a:pPr/>
              <a:t>‹#›</a:t>
            </a:fld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239350" y="272356"/>
            <a:ext cx="8544949" cy="936625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609600" y="1481336"/>
            <a:ext cx="10972800" cy="468396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16986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6596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6208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600" dirty="0">
                <a:solidFill>
                  <a:srgbClr val="E48312">
                    <a:lumMod val="60000"/>
                    <a:lumOff val="40000"/>
                  </a:srgbClr>
                </a:solidFill>
                <a:latin typeface="Arial"/>
                <a:ea typeface="新細明體" panose="02020500000000000000" pitchFamily="18" charset="-120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9600" dirty="0">
                <a:solidFill>
                  <a:srgbClr val="E48312">
                    <a:lumMod val="60000"/>
                    <a:lumOff val="40000"/>
                  </a:srgbClr>
                </a:solidFill>
                <a:latin typeface="Arial"/>
                <a:ea typeface="新細明體" panose="02020500000000000000" pitchFamily="18" charset="-120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9131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2966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4723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529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11A6AA8-A04B-4104-9AE2-BD48D340E27F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73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4E0BF79-FAC6-4A96-8DE1-F7B82E2E1652}" type="datetimeFigureOut">
              <a:rPr lang="en-US" smtClean="0">
                <a:solidFill>
                  <a:srgbClr val="E48312"/>
                </a:solidFill>
              </a:rPr>
              <a:pPr/>
              <a:t>1/8/2019</a:t>
            </a:fld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E4831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" y="1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3606" y="2060849"/>
            <a:ext cx="7104789" cy="3017157"/>
          </a:xfrm>
        </p:spPr>
        <p:txBody>
          <a:bodyPr anchor="t"/>
          <a:lstStyle>
            <a:lvl1pPr algn="ctr">
              <a:lnSpc>
                <a:spcPct val="100000"/>
              </a:lnSpc>
              <a:defRPr sz="66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4B85-EFD2-4D00-AD95-76575E306A93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919CB-9008-46D8-B522-F861ED18CD9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5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" y="-2505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4011" y="1412777"/>
            <a:ext cx="5390389" cy="47525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r>
              <a:rPr lang="en-US" altLang="zh-TW" dirty="0"/>
              <a:t>z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2011" y="1412777"/>
            <a:ext cx="5390389" cy="47525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36693-1980-4EB4-95A9-0C0429C5F3C8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6428F-21A0-44D2-846D-1D29C07A86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35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ya0701\Desktop\劉又華\美編設計\2016PPT公播版1-內頁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52527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89C7-28C9-4664-AB83-39FC834B8B63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A4004-5568-4D68-8DEA-40B2D481FA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28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1" y="34056"/>
            <a:ext cx="1218921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52527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6CE09-1CC1-4DBB-952D-6624A99BAF05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BB841-797D-4981-90E2-FEB5F237D1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210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175"/>
            <a:ext cx="12189216" cy="6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81597-6B32-4A4A-A167-780AFDDA2AE9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25994-9058-42F1-A1D9-2F39C1D67D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69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1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BA69509-FD47-4D84-A2F8-71B5437C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3B6805-D77F-45AA-8AB4-8A931AC73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1C7C41-6C8A-456C-BA4D-8CDCB74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2E1E-AFFF-4ABC-8CA1-D1A3A52DB313}" type="datetimeFigureOut">
              <a:rPr lang="zh-TW" altLang="en-US" smtClean="0"/>
              <a:t>2019/1/8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5561CB-2E24-465C-8039-34D9B34C3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FBA48F-E925-4AEC-9B2A-0B254B4B4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456B-5579-45D8-BB45-2C08BE83E4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42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115889"/>
            <a:ext cx="10972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31395F1-6A96-4242-8658-25D2CC2ACB8E}" type="datetimeFigureOut">
              <a:rPr lang="zh-TW" altLang="en-US"/>
              <a:pPr>
                <a:defRPr/>
              </a:pPr>
              <a:t>2019/1/8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300633" y="65198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1" i="1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fld id="{72DE3BB0-FC7F-4E22-85EF-0BDA7289967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37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ftr="0" dt="0"/>
  <p:txStyles>
    <p:titleStyle>
      <a:lvl1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2pPr>
      <a:lvl3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3pPr>
      <a:lvl4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4pPr>
      <a:lvl5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9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BC48EC7-AF6A-48D3-8284-14BACBEBDD84}" type="datetimeFigureOut">
              <a:rPr kumimoji="1" lang="en-US" smtClean="0">
                <a:solidFill>
                  <a:srgbClr val="E48312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1/8/2019</a:t>
            </a:fld>
            <a:endParaRPr kumimoji="1" lang="en-US" dirty="0">
              <a:solidFill>
                <a:srgbClr val="E48312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>
              <a:solidFill>
                <a:srgbClr val="E48312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FAB73BC-B049-4115-A692-8D63A059BFB8}" type="slidenum">
              <a:rPr kumimoji="1" lang="en-US" smtClean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600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thank-you-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EFBCF2-70F9-4CA3-AB21-81E9E055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600">
                <a:solidFill>
                  <a:srgbClr val="EBEB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出好題</a:t>
            </a:r>
            <a:r>
              <a:rPr lang="en-US" altLang="zh-TW" sz="6600">
                <a:solidFill>
                  <a:srgbClr val="EBEB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>
                <a:solidFill>
                  <a:srgbClr val="EBEB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>
                <a:solidFill>
                  <a:srgbClr val="EBEBE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學素養</a:t>
            </a:r>
            <a:endParaRPr lang="zh-TW" altLang="en-US" sz="6600" dirty="0">
              <a:solidFill>
                <a:srgbClr val="EBEBE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96BFF8-AB14-49E3-9880-34B60EE6B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632711C-0AAF-4D83-9EA2-6732BE3E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11C87A-0E49-473E-85F9-9D3E9D2F5AC2}"/>
              </a:ext>
            </a:extLst>
          </p:cNvPr>
          <p:cNvPicPr/>
          <p:nvPr/>
        </p:nvPicPr>
        <p:blipFill rotWithShape="1">
          <a:blip r:embed="rId2"/>
          <a:srcRect r="2063" b="28974"/>
          <a:stretch/>
        </p:blipFill>
        <p:spPr>
          <a:xfrm>
            <a:off x="63623" y="452761"/>
            <a:ext cx="11940466" cy="56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6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2FA6621-5B1D-417D-ADB0-544C84DF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chemeClr val="accent1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幾個常見的疑問</a:t>
            </a:r>
            <a:endParaRPr lang="zh-TW" altLang="en-US" sz="4800" dirty="0">
              <a:solidFill>
                <a:schemeClr val="accent1"/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E87486-F6F9-4B48-957E-8F06F585D9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146BE-2E85-40E0-975E-EB1D7EA3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382" y="810085"/>
            <a:ext cx="4479236" cy="10934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4400" b="1" dirty="0">
                <a:ln/>
                <a:solidFill>
                  <a:schemeClr val="accent4"/>
                </a:solidFill>
                <a:latin typeface="華康行書體" panose="03000509000000000000" pitchFamily="65" charset="-120"/>
                <a:ea typeface="華康行書體" panose="03000509000000000000" pitchFamily="65" charset="-120"/>
              </a:rPr>
              <a:t>用心，不必憂心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F9A602-E911-4D7A-9FB8-871058974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6" y="2431522"/>
            <a:ext cx="10793949" cy="40708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3800" b="1" dirty="0">
                <a:ln/>
                <a:solidFill>
                  <a:schemeClr val="accent3"/>
                </a:solidFill>
                <a:latin typeface="華康隸書體W3" panose="03000309000000000000" pitchFamily="65" charset="-120"/>
                <a:ea typeface="華康隸書體W3" panose="03000309000000000000" pitchFamily="65" charset="-120"/>
              </a:rPr>
              <a:t>能力本是素養的一部分</a:t>
            </a:r>
            <a:endParaRPr lang="en-US" altLang="zh-TW" sz="3800" b="1" dirty="0">
              <a:ln/>
              <a:solidFill>
                <a:schemeClr val="accent3"/>
              </a:solidFill>
              <a:latin typeface="華康隸書體W3" panose="03000309000000000000" pitchFamily="65" charset="-120"/>
              <a:ea typeface="華康隸書體W3" panose="03000309000000000000" pitchFamily="65" charset="-120"/>
            </a:endParaRPr>
          </a:p>
          <a:p>
            <a:r>
              <a:rPr lang="zh-TW" altLang="en-US" sz="3800" b="1" dirty="0">
                <a:ln/>
                <a:solidFill>
                  <a:schemeClr val="accent3"/>
                </a:solidFill>
                <a:latin typeface="華康隸書體W3" panose="03000309000000000000" pitchFamily="65" charset="-120"/>
                <a:ea typeface="華康隸書體W3" panose="03000309000000000000" pitchFamily="65" charset="-120"/>
              </a:rPr>
              <a:t>國語文教學與評量，一直重視閱讀素養的培育</a:t>
            </a:r>
            <a:endParaRPr lang="en-US" altLang="zh-TW" sz="3800" b="1" dirty="0">
              <a:ln/>
              <a:solidFill>
                <a:schemeClr val="accent3"/>
              </a:solidFill>
              <a:latin typeface="華康隸書體W3" panose="03000309000000000000" pitchFamily="65" charset="-120"/>
              <a:ea typeface="華康隸書體W3" panose="03000309000000000000" pitchFamily="65" charset="-120"/>
            </a:endParaRPr>
          </a:p>
          <a:p>
            <a:r>
              <a:rPr lang="zh-TW" altLang="en-US" sz="3800" b="1" dirty="0">
                <a:ln/>
                <a:solidFill>
                  <a:schemeClr val="accent3"/>
                </a:solidFill>
                <a:latin typeface="華康隸書體W3" panose="03000309000000000000" pitchFamily="65" charset="-120"/>
                <a:ea typeface="華康隸書體W3" panose="03000309000000000000" pitchFamily="65" charset="-120"/>
              </a:rPr>
              <a:t>國語文教學多是透過一情境化的文本，傳遞知識和態度</a:t>
            </a:r>
            <a:endParaRPr lang="en-US" altLang="zh-TW" sz="3800" b="1" dirty="0">
              <a:ln/>
              <a:solidFill>
                <a:schemeClr val="accent3"/>
              </a:solidFill>
              <a:latin typeface="華康隸書體W3" panose="03000309000000000000" pitchFamily="65" charset="-120"/>
              <a:ea typeface="華康隸書體W3" panose="03000309000000000000" pitchFamily="65" charset="-120"/>
            </a:endParaRPr>
          </a:p>
          <a:p>
            <a:r>
              <a:rPr lang="zh-TW" altLang="en-US" sz="3800" b="1" dirty="0">
                <a:ln/>
                <a:solidFill>
                  <a:schemeClr val="accent3"/>
                </a:solidFill>
                <a:latin typeface="華康隸書體W3" panose="03000309000000000000" pitchFamily="65" charset="-120"/>
                <a:ea typeface="華康隸書體W3" panose="03000309000000000000" pitchFamily="65" charset="-120"/>
              </a:rPr>
              <a:t>會考本不乏素養題，未來只是比例增加而已</a:t>
            </a:r>
            <a:endParaRPr lang="en-US" altLang="zh-TW" sz="3800" b="1" dirty="0">
              <a:ln/>
              <a:solidFill>
                <a:schemeClr val="accent3"/>
              </a:solidFill>
              <a:latin typeface="華康隸書體W3" panose="03000309000000000000" pitchFamily="65" charset="-120"/>
              <a:ea typeface="華康隸書體W3" panose="03000309000000000000" pitchFamily="65" charset="-120"/>
            </a:endParaRPr>
          </a:p>
          <a:p>
            <a:endParaRPr lang="zh-TW" altLang="en-US" sz="3800" b="1" dirty="0">
              <a:ln/>
              <a:solidFill>
                <a:schemeClr val="accent3"/>
              </a:solidFill>
              <a:latin typeface="華康隸書體W3" panose="03000309000000000000" pitchFamily="65" charset="-120"/>
              <a:ea typeface="華康隸書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69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7AE6D3D-A4E9-4ACF-BE94-3730E635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093B3A-3AAF-47BE-BC79-D5181F6C5C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4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0F51B15-F3C2-4E0D-9A06-2E4289A2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教與學的新挑戰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830797-3A9F-4B29-992A-5A1EB6A9A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0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34AC297-15DA-43CC-B5B2-7B7AB5B1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30CEDF-3F73-444F-B494-E8F8B75CB6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2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119114A-1640-4B18-B8F9-93AFC914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F16939-B8CD-47CA-904B-92A4488A8C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35745A-AA81-4558-B32A-EDA355192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3A05BD-E948-4E01-9CE4-B7E57B1B83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4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1D120A-0C09-4751-8D3E-004188DF3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59" y="2983779"/>
            <a:ext cx="10772881" cy="27803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200" u="sng" dirty="0">
                <a:solidFill>
                  <a:srgbClr val="7030A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素材／文本要適切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：依據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評量目標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與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學習重點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揀選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200" u="sng" dirty="0">
                <a:solidFill>
                  <a:srgbClr val="7030A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考點能對焦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：結合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閱讀歷程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，抽出文本中</a:t>
            </a:r>
            <a:r>
              <a:rPr lang="zh-TW" altLang="en-US" sz="3200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最值得學習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或</a:t>
            </a:r>
            <a:r>
              <a:rPr lang="zh-TW" altLang="en-US" sz="3200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最能凸顯特色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，且</a:t>
            </a:r>
            <a:r>
              <a:rPr lang="zh-TW" altLang="en-US" sz="32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能命製</a:t>
            </a:r>
            <a:r>
              <a:rPr lang="zh-TW" altLang="en-US" sz="3200" dirty="0">
                <a:solidFill>
                  <a:srgbClr val="EC7016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試題的若干</a:t>
            </a:r>
            <a:r>
              <a:rPr lang="zh-TW" altLang="en-US" sz="3200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重點或難點。</a:t>
            </a:r>
            <a:endParaRPr lang="en-US" altLang="zh-TW" sz="3200" u="sng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200" u="sng" dirty="0">
                <a:solidFill>
                  <a:srgbClr val="7030A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命題技術須熟練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：題幹要明確</a:t>
            </a:r>
            <a:r>
              <a:rPr lang="zh-TW" altLang="en-US" sz="32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j-cs"/>
              </a:rPr>
              <a:t>、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正答要準確、誘答能擬真。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4" name="語音泡泡: 矩形 3">
            <a:extLst>
              <a:ext uri="{FF2B5EF4-FFF2-40B4-BE49-F238E27FC236}">
                <a16:creationId xmlns:a16="http://schemas.microsoft.com/office/drawing/2014/main" id="{A810A588-6330-4F95-99CC-67C62F6C9AB8}"/>
              </a:ext>
            </a:extLst>
          </p:cNvPr>
          <p:cNvSpPr/>
          <p:nvPr/>
        </p:nvSpPr>
        <p:spPr bwMode="auto">
          <a:xfrm>
            <a:off x="4565797" y="5874147"/>
            <a:ext cx="6813403" cy="721386"/>
          </a:xfrm>
          <a:prstGeom prst="wedgeRectCallout">
            <a:avLst>
              <a:gd name="adj1" fmla="val 27076"/>
              <a:gd name="adj2" fmla="val -88739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-901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你會怎麼教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HK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讀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HK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，就該怎麼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評量</a:t>
            </a:r>
            <a:endParaRPr kumimoji="0" lang="zh-TW" altLang="zh-TW" sz="3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隸書體W5" panose="03000509000000000000" pitchFamily="65" charset="-120"/>
              <a:ea typeface="華康隸書體W5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C58C94F-4676-4B21-87EE-4CEF065B9CE4}"/>
              </a:ext>
            </a:extLst>
          </p:cNvPr>
          <p:cNvSpPr/>
          <p:nvPr/>
        </p:nvSpPr>
        <p:spPr>
          <a:xfrm>
            <a:off x="709559" y="2125278"/>
            <a:ext cx="2092908" cy="748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基本功</a:t>
            </a:r>
          </a:p>
        </p:txBody>
      </p:sp>
    </p:spTree>
    <p:extLst>
      <p:ext uri="{BB962C8B-B14F-4D97-AF65-F5344CB8AC3E}">
        <p14:creationId xmlns:p14="http://schemas.microsoft.com/office/powerpoint/2010/main" val="13468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76445" y="536113"/>
            <a:ext cx="58646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素材／文本要適切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D4D413-9269-43D8-B8C8-375B4D3F8E7C}"/>
              </a:ext>
            </a:extLst>
          </p:cNvPr>
          <p:cNvSpPr/>
          <p:nvPr/>
        </p:nvSpPr>
        <p:spPr bwMode="auto">
          <a:xfrm>
            <a:off x="2117051" y="1910974"/>
            <a:ext cx="4056860" cy="2339293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有學習價值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訊息要豐富</a:t>
            </a: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內容要明確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脈絡要清楚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爆炸: 八角 3">
            <a:extLst>
              <a:ext uri="{FF2B5EF4-FFF2-40B4-BE49-F238E27FC236}">
                <a16:creationId xmlns:a16="http://schemas.microsoft.com/office/drawing/2014/main" id="{6B2CE3AB-ACB0-4C47-8D1C-1278EC5DD891}"/>
              </a:ext>
            </a:extLst>
          </p:cNvPr>
          <p:cNvSpPr/>
          <p:nvPr/>
        </p:nvSpPr>
        <p:spPr>
          <a:xfrm>
            <a:off x="7246440" y="1459443"/>
            <a:ext cx="4377529" cy="4006034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不要太文學本位，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多樣性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D582C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生活化</a:t>
            </a:r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id="{C99F1EE1-B212-434C-AB47-EDA77A3247A9}"/>
              </a:ext>
            </a:extLst>
          </p:cNvPr>
          <p:cNvSpPr/>
          <p:nvPr/>
        </p:nvSpPr>
        <p:spPr>
          <a:xfrm>
            <a:off x="797911" y="5096727"/>
            <a:ext cx="7321623" cy="896850"/>
          </a:xfrm>
          <a:prstGeom prst="wedgeRectCallout">
            <a:avLst>
              <a:gd name="adj1" fmla="val -13844"/>
              <a:gd name="adj2" fmla="val -7803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視必要整理：節錄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改寫、組合或自撰</a:t>
            </a:r>
          </a:p>
        </p:txBody>
      </p:sp>
    </p:spTree>
    <p:extLst>
      <p:ext uri="{BB962C8B-B14F-4D97-AF65-F5344CB8AC3E}">
        <p14:creationId xmlns:p14="http://schemas.microsoft.com/office/powerpoint/2010/main" val="7464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C976A98-B1E2-43FC-9A14-2156B48E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3B947D-7693-4C94-A507-3574B60B6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567189-0238-4823-9DC7-7E0A559D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8CC64-CC2C-4481-BC90-96AEDE1119DE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6657286-C143-47CD-886A-C6A3A3D2DB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79873" y="1650276"/>
          <a:ext cx="5168078" cy="762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68078">
                  <a:extLst>
                    <a:ext uri="{9D8B030D-6E8A-4147-A177-3AD203B41FA5}">
                      <a16:colId xmlns:a16="http://schemas.microsoft.com/office/drawing/2014/main" val="1159528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文本揀選與整理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78609"/>
                  </a:ext>
                </a:extLst>
              </a:tr>
            </a:tbl>
          </a:graphicData>
        </a:graphic>
      </p:graphicFrame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370040F9-AB1B-4B63-846D-5B8F55BB7E37}"/>
              </a:ext>
            </a:extLst>
          </p:cNvPr>
          <p:cNvSpPr txBox="1">
            <a:spLocks/>
          </p:cNvSpPr>
          <p:nvPr/>
        </p:nvSpPr>
        <p:spPr>
          <a:xfrm>
            <a:off x="948267" y="2531652"/>
            <a:ext cx="10058400" cy="38281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37C3D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步驟一：依規劃篩選主題或文本表述方式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E37C3D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37C3D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步驟二：透過不同材料來源，初挑文本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E37C3D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步驟三：確認是否直接援用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步驟四：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決定節錄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改寫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組合或自行撰擬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考量文本</a:t>
            </a:r>
            <a:r>
              <a:rPr kumimoji="0" lang="zh-TW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長度與密度</a:t>
            </a:r>
            <a:r>
              <a:rPr kumimoji="0" lang="zh-TW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與</a:t>
            </a:r>
            <a:r>
              <a:rPr kumimoji="0" lang="zh-TW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可命製的題數</a:t>
            </a:r>
            <a:endParaRPr kumimoji="0" lang="en-US" altLang="zh-TW" sz="4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考量文本的難易度</a:t>
            </a:r>
            <a:endParaRPr kumimoji="0" lang="en-US" altLang="zh-TW" sz="4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0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2FF1A8-C91E-4F8F-8197-B10D5533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7" y="2494502"/>
            <a:ext cx="2938509" cy="79911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華康中特圓體" panose="020F0809000000000000" pitchFamily="49" charset="-120"/>
                <a:ea typeface="全真古" panose="02010609000101010101" pitchFamily="49" charset="-120"/>
              </a:rPr>
              <a:t>整理</a:t>
            </a:r>
            <a:r>
              <a:rPr lang="zh-TW" altLang="zh-TW" sz="4000" dirty="0">
                <a:solidFill>
                  <a:schemeClr val="bg1"/>
                </a:solidFill>
                <a:latin typeface="華康中特圓體" panose="020F0809000000000000" pitchFamily="49" charset="-120"/>
                <a:ea typeface="全真古" panose="02010609000101010101" pitchFamily="49" charset="-120"/>
              </a:rPr>
              <a:t>改寫</a:t>
            </a:r>
            <a:r>
              <a:rPr lang="zh-TW" altLang="en-US" sz="4000" dirty="0">
                <a:solidFill>
                  <a:schemeClr val="bg1"/>
                </a:solidFill>
                <a:latin typeface="華康中特圓體" panose="020F0809000000000000" pitchFamily="49" charset="-120"/>
                <a:ea typeface="全真古" panose="02010609000101010101" pitchFamily="49" charset="-120"/>
              </a:rPr>
              <a:t>原則</a:t>
            </a:r>
            <a:endParaRPr lang="zh-TW" altLang="en-US" sz="4000" dirty="0">
              <a:solidFill>
                <a:schemeClr val="bg1"/>
              </a:solidFill>
              <a:ea typeface="全真古" panose="0201060900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B9CC19-D8C3-4501-BEC8-956F64A17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93" y="3655612"/>
            <a:ext cx="9683674" cy="21440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1.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聚焦：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擷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取本文核心內容</a:t>
            </a:r>
          </a:p>
          <a:p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2.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完整性：適度補足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必要資訊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，使文章完整度變高</a:t>
            </a:r>
          </a:p>
          <a:p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3.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流暢度：視必要調整順序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、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修改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潤飾</a:t>
            </a:r>
            <a:r>
              <a:rPr lang="zh-TW" altLang="zh-TW" sz="3200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文字</a:t>
            </a:r>
            <a:endParaRPr lang="zh-TW" altLang="en-US" sz="3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44DA50-A568-49BB-8C8B-7932CC3B255D}"/>
              </a:ext>
            </a:extLst>
          </p:cNvPr>
          <p:cNvSpPr/>
          <p:nvPr/>
        </p:nvSpPr>
        <p:spPr>
          <a:xfrm>
            <a:off x="4113689" y="2494503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行書體" panose="03000509000000000000" pitchFamily="65" charset="-120"/>
                <a:ea typeface="華康行書體" panose="03000509000000000000" pitchFamily="65" charset="-120"/>
                <a:cs typeface="+mn-cs"/>
              </a:rPr>
              <a:t>語文示範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行書體" panose="03000509000000000000" pitchFamily="65" charset="-120"/>
                <a:ea typeface="華康行書體" panose="03000509000000000000" pitchFamily="65" charset="-120"/>
              </a:rPr>
              <a:t>、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行書體" panose="03000509000000000000" pitchFamily="65" charset="-120"/>
                <a:ea typeface="華康行書體" panose="03000509000000000000" pitchFamily="65" charset="-120"/>
                <a:cs typeface="+mn-cs"/>
              </a:rPr>
              <a:t>引導學生閱讀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5EC454-0541-47EA-81C6-33450EA44ED8}"/>
              </a:ext>
            </a:extLst>
          </p:cNvPr>
          <p:cNvSpPr>
            <a:spLocks/>
          </p:cNvSpPr>
          <p:nvPr/>
        </p:nvSpPr>
        <p:spPr bwMode="auto">
          <a:xfrm>
            <a:off x="2268558" y="2197474"/>
            <a:ext cx="5332567" cy="71655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fr-C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「好」問題的界定</a:t>
            </a:r>
            <a:endParaRPr kumimoji="0" lang="fr-CA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EFC9C92-8D6C-4CB9-BA43-19E0C786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519" y="3172802"/>
            <a:ext cx="42242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幫助學生理解文本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3EFE6FB-8916-47B0-8220-EBE5B4E8FC22}"/>
              </a:ext>
            </a:extLst>
          </p:cNvPr>
          <p:cNvSpPr/>
          <p:nvPr/>
        </p:nvSpPr>
        <p:spPr>
          <a:xfrm>
            <a:off x="3308171" y="383944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引導學生思考</a:t>
            </a:r>
            <a:endParaRPr kumimoji="1" lang="fr-CA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312F1232-47E7-48C2-8E02-9BECB4B7B17F}"/>
              </a:ext>
            </a:extLst>
          </p:cNvPr>
          <p:cNvSpPr/>
          <p:nvPr/>
        </p:nvSpPr>
        <p:spPr>
          <a:xfrm>
            <a:off x="7778761" y="2622039"/>
            <a:ext cx="3105262" cy="2136391"/>
          </a:xfrm>
          <a:prstGeom prst="wedgeRoundRectCallout">
            <a:avLst>
              <a:gd name="adj1" fmla="val -59648"/>
              <a:gd name="adj2" fmla="val -1477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避免瑣細或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不必閱讀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即可回答的試題。（如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107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會考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旁若無人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第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1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題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hlinkClick r:id="" action="ppaction://hlinkshowjump?jump=nextslide"/>
              </a:rPr>
              <a:t>)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43FF07-A017-435D-A61B-5A2DA144660F}"/>
              </a:ext>
            </a:extLst>
          </p:cNvPr>
          <p:cNvSpPr txBox="1"/>
          <p:nvPr/>
        </p:nvSpPr>
        <p:spPr>
          <a:xfrm>
            <a:off x="1370397" y="379506"/>
            <a:ext cx="4570135" cy="1538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考點能對焦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—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問個好問題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娃娃體" panose="040B0509000000000000" pitchFamily="81" charset="-120"/>
              <a:ea typeface="華康娃娃體" panose="040B0509000000000000" pitchFamily="81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054DFF3-C204-4B47-BBD6-3F9113531712}"/>
              </a:ext>
            </a:extLst>
          </p:cNvPr>
          <p:cNvSpPr txBox="1"/>
          <p:nvPr/>
        </p:nvSpPr>
        <p:spPr>
          <a:xfrm>
            <a:off x="1844531" y="5501482"/>
            <a:ext cx="803296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思考何種給題方式最能評量學習的結果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184007-4503-48B8-AA2A-7EF1466048B0}"/>
              </a:ext>
            </a:extLst>
          </p:cNvPr>
          <p:cNvSpPr txBox="1"/>
          <p:nvPr/>
        </p:nvSpPr>
        <p:spPr>
          <a:xfrm>
            <a:off x="1370397" y="4576066"/>
            <a:ext cx="618630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+mn-cs"/>
              </a:rPr>
              <a:t>好問題建立在紮實的文本分析</a:t>
            </a:r>
          </a:p>
        </p:txBody>
      </p:sp>
      <p:sp>
        <p:nvSpPr>
          <p:cNvPr id="3" name="動作按鈕: 移至終點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6E9CAAD-CE13-4B26-9E83-F83682C740B2}"/>
              </a:ext>
            </a:extLst>
          </p:cNvPr>
          <p:cNvSpPr/>
          <p:nvPr/>
        </p:nvSpPr>
        <p:spPr>
          <a:xfrm>
            <a:off x="10440140" y="5501482"/>
            <a:ext cx="683580" cy="646331"/>
          </a:xfrm>
          <a:prstGeom prst="actionButtonEn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4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9" grpId="0" animBg="1"/>
      <p:bldP spid="8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DF5400-EBB0-4965-A910-D5B4D38BEDD1}"/>
              </a:ext>
            </a:extLst>
          </p:cNvPr>
          <p:cNvSpPr/>
          <p:nvPr/>
        </p:nvSpPr>
        <p:spPr>
          <a:xfrm>
            <a:off x="2568605" y="1466373"/>
            <a:ext cx="684172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39750" indent="-539750" algn="just">
              <a:spcAft>
                <a:spcPts val="0"/>
              </a:spcAft>
              <a:tabLst>
                <a:tab pos="426720" algn="r"/>
                <a:tab pos="1431290" algn="l"/>
                <a:tab pos="2302510" algn="l"/>
                <a:tab pos="3182620" algn="l"/>
              </a:tabLst>
            </a:pP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根據作者的觀點，下列行為何者屬於文明人的象徵？</a:t>
            </a:r>
            <a:endParaRPr lang="en-US" altLang="zh-TW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9750" indent="-539750" algn="just">
              <a:spcAft>
                <a:spcPts val="0"/>
              </a:spcAft>
              <a:tabLst>
                <a:tab pos="426720" algn="r"/>
                <a:tab pos="1431290" algn="l"/>
                <a:tab pos="2302510" algn="l"/>
                <a:tab pos="3182620" algn="l"/>
              </a:tabLst>
            </a:pPr>
            <a:r>
              <a:rPr lang="en-US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(A)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晚上在旅館小聲說話　</a:t>
            </a:r>
            <a:endParaRPr lang="en-US" altLang="zh-TW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9750" indent="-539750" algn="just">
              <a:spcAft>
                <a:spcPts val="0"/>
              </a:spcAft>
              <a:tabLst>
                <a:tab pos="426720" algn="r"/>
                <a:tab pos="1431290" algn="l"/>
                <a:tab pos="2302510" algn="l"/>
                <a:tab pos="3182620" algn="l"/>
              </a:tabLst>
            </a:pPr>
            <a:r>
              <a:rPr lang="en-US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(B)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在戲院看演員演啞劇　</a:t>
            </a:r>
            <a:endParaRPr lang="en-US" altLang="zh-TW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9750" indent="-539750" algn="just">
              <a:spcAft>
                <a:spcPts val="0"/>
              </a:spcAft>
              <a:tabLst>
                <a:tab pos="426720" algn="r"/>
                <a:tab pos="1431290" algn="l"/>
                <a:tab pos="2302510" algn="l"/>
                <a:tab pos="3182620" algn="l"/>
              </a:tabLst>
            </a:pPr>
            <a:r>
              <a:rPr lang="en-US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(C)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在鄉間見面時大聲問好　</a:t>
            </a:r>
            <a:endParaRPr lang="en-US" altLang="zh-TW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539750" indent="-539750" algn="just">
              <a:spcAft>
                <a:spcPts val="0"/>
              </a:spcAft>
              <a:tabLst>
                <a:tab pos="426720" algn="r"/>
                <a:tab pos="1431290" algn="l"/>
                <a:tab pos="2302510" algn="l"/>
                <a:tab pos="3182620" algn="l"/>
              </a:tabLst>
            </a:pPr>
            <a:r>
              <a:rPr lang="en-US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(D)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被人踩住脖子時大喊救命。</a:t>
            </a:r>
            <a:endParaRPr lang="zh-TW" altLang="zh-TW" sz="32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華康中明體" panose="02020509000000000000" pitchFamily="49" charset="-120"/>
            </a:endParaRPr>
          </a:p>
        </p:txBody>
      </p:sp>
      <p:sp>
        <p:nvSpPr>
          <p:cNvPr id="3" name="動作按鈕: 往前或上一項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D81152D-7FBC-450D-AE64-F9E3DABC0C04}"/>
              </a:ext>
            </a:extLst>
          </p:cNvPr>
          <p:cNvSpPr/>
          <p:nvPr/>
        </p:nvSpPr>
        <p:spPr>
          <a:xfrm>
            <a:off x="9587883" y="5033639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16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671449-C4F3-4A2B-A7FF-D40D8892E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34" y="2593129"/>
            <a:ext cx="11028126" cy="33460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zh-TW" altLang="en-US" sz="3600" dirty="0">
                <a:highlight>
                  <a:srgbClr val="00FF00"/>
                </a:highlight>
                <a:latin typeface="華康中黑體" panose="020B0509000000000000" pitchFamily="49" charset="-120"/>
                <a:ea typeface="華康中黑體" panose="020B0509000000000000" pitchFamily="49" charset="-120"/>
              </a:rPr>
              <a:t>題幹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：指向答案的路標，須提供必要且正確的引導。</a:t>
            </a:r>
          </a:p>
          <a:p>
            <a:pPr lvl="0">
              <a:buFont typeface="Wingdings" panose="05000000000000000000" pitchFamily="2" charset="2"/>
              <a:buChar char="n"/>
            </a:pPr>
            <a:r>
              <a:rPr lang="zh-HK" altLang="zh-TW" sz="3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明確聚焦</a:t>
            </a:r>
            <a:r>
              <a:rPr lang="zh-TW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lang="zh-TW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統整文本重點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，產生教育意義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如將文本寫作的特點，在題幹中說明。見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zh-TW" sz="3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能引導學生選／寫出相應的答案</a:t>
            </a:r>
            <a:r>
              <a:rPr lang="en-US" altLang="zh-TW" sz="3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題，先明確告知學生缺空處即段落或全文主旨所在，引導學生作答。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600" b="1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zh-TW" sz="3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繁簡得宜</a:t>
            </a:r>
            <a:r>
              <a:rPr lang="zh-TW" altLang="zh-TW" sz="36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32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不可過於簡略或太繁複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0563E8-FE34-48E6-9B80-1DB6FBA9A300}"/>
              </a:ext>
            </a:extLst>
          </p:cNvPr>
          <p:cNvSpPr txBox="1"/>
          <p:nvPr/>
        </p:nvSpPr>
        <p:spPr>
          <a:xfrm>
            <a:off x="831574" y="1369984"/>
            <a:ext cx="435849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題幹要明確</a:t>
            </a:r>
          </a:p>
        </p:txBody>
      </p:sp>
    </p:spTree>
    <p:extLst>
      <p:ext uri="{BB962C8B-B14F-4D97-AF65-F5344CB8AC3E}">
        <p14:creationId xmlns:p14="http://schemas.microsoft.com/office/powerpoint/2010/main" val="240708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>
            <a:extLst>
              <a:ext uri="{FF2B5EF4-FFF2-40B4-BE49-F238E27FC236}">
                <a16:creationId xmlns:a16="http://schemas.microsoft.com/office/drawing/2014/main" id="{7F7ED443-29CC-429F-AB61-1CAB331A3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155" y="920160"/>
            <a:ext cx="2017142" cy="70696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修題示例</a:t>
            </a: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443F01BC-B8DE-43DA-A536-E055BCE46A5C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538255" y="2476869"/>
          <a:ext cx="3669020" cy="379076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669020">
                  <a:extLst>
                    <a:ext uri="{9D8B030D-6E8A-4147-A177-3AD203B41FA5}">
                      <a16:colId xmlns:a16="http://schemas.microsoft.com/office/drawing/2014/main" val="2303812931"/>
                    </a:ext>
                  </a:extLst>
                </a:gridCol>
              </a:tblGrid>
              <a:tr h="37907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effectLst/>
                        </a:rPr>
                        <a:t>   </a:t>
                      </a:r>
                      <a:r>
                        <a:rPr lang="zh-TW" sz="3200" kern="1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</a:rPr>
                        <a:t>子胥出逃，邊候得之。子胥曰：「上索我者，以我有美珠也。今我已亡之矣，我將謂子取而吞之。」候因釋之。</a:t>
                      </a:r>
                      <a:r>
                        <a:rPr lang="zh-TW" sz="2800" kern="1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</a:rPr>
                        <a:t> </a:t>
                      </a:r>
                      <a:r>
                        <a:rPr lang="en-US" sz="2800" kern="1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</a:rPr>
                        <a:t>    </a:t>
                      </a:r>
                      <a:r>
                        <a:rPr lang="zh-TW" sz="2000" kern="100" dirty="0">
                          <a:effectLst/>
                          <a:latin typeface="華康中黑體" panose="020B0509000000000000" pitchFamily="49" charset="-120"/>
                          <a:ea typeface="華康中黑體" panose="020B0509000000000000" pitchFamily="49" charset="-120"/>
                        </a:rPr>
                        <a:t>邊候：邊吏</a:t>
                      </a:r>
                      <a:endParaRPr lang="zh-TW" sz="2000" b="0" kern="100" dirty="0">
                        <a:effectLst/>
                        <a:latin typeface="華康中黑體" panose="020B0509000000000000" pitchFamily="49" charset="-120"/>
                        <a:ea typeface="華康中黑體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2306" marR="62306" marT="0" marB="0"/>
                </a:tc>
                <a:extLst>
                  <a:ext uri="{0D108BD9-81ED-4DB2-BD59-A6C34878D82A}">
                    <a16:rowId xmlns:a16="http://schemas.microsoft.com/office/drawing/2014/main" val="999240045"/>
                  </a:ext>
                </a:extLst>
              </a:tr>
            </a:tbl>
          </a:graphicData>
        </a:graphic>
      </p:graphicFrame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D537DC8D-C2EF-4929-A83E-5627767F4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7949" y="2233643"/>
            <a:ext cx="6422707" cy="1987550"/>
          </a:xfrm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根據這段文字，下列敘述何者正確？</a:t>
            </a:r>
            <a:endParaRPr lang="zh-TW" altLang="en-US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(A)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子胥用言語威脅邊候以求自保</a:t>
            </a:r>
            <a:endParaRPr lang="zh-TW" altLang="en-US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(B)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子胥以美珠賄賂邊候換取自由</a:t>
            </a:r>
            <a:endParaRPr lang="zh-TW" altLang="en-US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(C)</a:t>
            </a:r>
            <a:r>
              <a:rPr lang="zh-TW" altLang="en-US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邊候侵吞子胥的美珠又誣陷他</a:t>
            </a:r>
            <a:endParaRPr lang="en-US" altLang="zh-TW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(D)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邊候相信子胥的清白而釋放他</a:t>
            </a:r>
            <a:endParaRPr lang="zh-TW" altLang="en-US" sz="26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D7B88C0-3E7C-434F-A7A4-0A9968525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3727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(D)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邊候相信子胥的清白而釋放他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87D12E-C508-4C47-870D-47437E37699D}"/>
              </a:ext>
            </a:extLst>
          </p:cNvPr>
          <p:cNvSpPr/>
          <p:nvPr/>
        </p:nvSpPr>
        <p:spPr>
          <a:xfrm>
            <a:off x="1476837" y="6398568"/>
            <a:ext cx="1649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(107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會考 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32)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0947BFF-1A86-4C56-A986-58788BABC66A}"/>
              </a:ext>
            </a:extLst>
          </p:cNvPr>
          <p:cNvSpPr/>
          <p:nvPr/>
        </p:nvSpPr>
        <p:spPr>
          <a:xfrm>
            <a:off x="4776150" y="4459576"/>
            <a:ext cx="572464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defTabSz="457200"/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根據這段文字，邊候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最後為何釋放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子胥？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(A)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子胥用言語威脅邊候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(B)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子胥以美珠賄賂邊候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(C)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邊候覬覦子胥的美珠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(D)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邊候相信子胥的清白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41227C-4ADA-4753-889C-6E35E71F2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564529"/>
            <a:ext cx="11444287" cy="39801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4600" dirty="0">
                <a:highlight>
                  <a:srgbClr val="00FF00"/>
                </a:highlight>
                <a:latin typeface="華康中黑體" panose="020B0509000000000000" pitchFamily="49" charset="-120"/>
                <a:ea typeface="華康中黑體" panose="020B0509000000000000" pitchFamily="49" charset="-120"/>
              </a:rPr>
              <a:t>選項設計：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能準確</a:t>
            </a:r>
            <a:r>
              <a:rPr lang="zh-TW" altLang="en-US" sz="4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對應題幹所問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，使學生</a:t>
            </a:r>
            <a:r>
              <a:rPr lang="zh-TW" altLang="en-US" sz="4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更透徹理解文本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4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凸顯學習重點</a:t>
            </a:r>
            <a:r>
              <a:rPr lang="zh-TW" altLang="en-US" sz="46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sz="4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必要知道的點</a:t>
            </a:r>
            <a:r>
              <a:rPr lang="zh-TW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設計正答（盡量是絕對正答而非相對正答）；</a:t>
            </a:r>
            <a:r>
              <a:rPr lang="zh-TW" altLang="zh-TW" sz="4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可能誤讀的點</a:t>
            </a:r>
            <a:r>
              <a:rPr lang="zh-TW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，設計誘答。</a:t>
            </a:r>
            <a:r>
              <a:rPr lang="zh-TW" altLang="en-US" sz="4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（如</a:t>
            </a:r>
            <a:r>
              <a:rPr lang="en-US" altLang="zh-TW" sz="4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sz="4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4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題）</a:t>
            </a:r>
            <a:endParaRPr lang="en-US" altLang="zh-TW" sz="46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4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具誘答力：</a:t>
            </a:r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能讓認識不完全的學生選答</a:t>
            </a:r>
            <a:r>
              <a:rPr lang="zh-TW" altLang="en-US" sz="4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（如</a:t>
            </a:r>
            <a:r>
              <a:rPr lang="en-US" altLang="zh-TW" sz="4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</a:t>
            </a:r>
            <a:r>
              <a:rPr lang="en-US" altLang="zh-TW" sz="4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45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題）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但須避免誘答太強而有爭議。</a:t>
            </a:r>
            <a:endParaRPr lang="en-US" altLang="zh-TW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4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解題線索充足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：教師不能太本位，須</a:t>
            </a:r>
            <a:r>
              <a:rPr lang="zh-TW" altLang="en-US" sz="4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儘量從學生的角度設想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，要有足夠的解題線索。</a:t>
            </a:r>
            <a:endParaRPr lang="en-US" altLang="zh-TW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TW" altLang="en-US" sz="4600" b="1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不要太苛細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：別畏懼學生答對，而在小地方設陷阱。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B998CA-56E0-40AB-A24D-C2809098F2CC}"/>
              </a:ext>
            </a:extLst>
          </p:cNvPr>
          <p:cNvSpPr txBox="1"/>
          <p:nvPr/>
        </p:nvSpPr>
        <p:spPr>
          <a:xfrm>
            <a:off x="592667" y="1631455"/>
            <a:ext cx="969215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娃娃體" panose="040B0509000000000000" pitchFamily="81" charset="-120"/>
                <a:ea typeface="華康娃娃體" panose="040B0509000000000000" pitchFamily="81" charset="-120"/>
                <a:cs typeface="+mn-cs"/>
              </a:rPr>
              <a:t>選擇題正答要準確、誘答能擬真</a:t>
            </a:r>
          </a:p>
        </p:txBody>
      </p:sp>
    </p:spTree>
    <p:extLst>
      <p:ext uri="{BB962C8B-B14F-4D97-AF65-F5344CB8AC3E}">
        <p14:creationId xmlns:p14="http://schemas.microsoft.com/office/powerpoint/2010/main" val="3851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9AD8E00-588B-4D70-ACE3-E32A6897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D585AD-FB7B-4D53-90D8-48DBF7C547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8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1AB6FB-25BB-4A61-AA28-10470E853A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73138"/>
            <a:ext cx="8229600" cy="708025"/>
          </a:xfrm>
        </p:spPr>
        <p:txBody>
          <a:bodyPr/>
          <a:lstStyle/>
          <a:p>
            <a:r>
              <a:rPr lang="zh-TW" altLang="en-US" sz="4400" dirty="0">
                <a:solidFill>
                  <a:schemeClr val="bg1"/>
                </a:solidFill>
                <a:latin typeface="文鼎粗鋼" panose="02010609010101010101" pitchFamily="49" charset="-120"/>
                <a:ea typeface="文鼎海" panose="02010609010101010101" pitchFamily="49" charset="-120"/>
                <a:cs typeface="文鼎粗鋼" panose="02010609010101010101" pitchFamily="49" charset="-120"/>
              </a:rPr>
              <a:t>選擇題與非選題設計基本的差異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162426-94A9-46FD-9A9E-67EB6DB39A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9994" y="755423"/>
            <a:ext cx="9707526" cy="50619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3200" u="sng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命題重點差異不大</a:t>
            </a:r>
            <a:r>
              <a:rPr lang="zh-TW" altLang="en-US" sz="3200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，</a:t>
            </a:r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但非選題更能評量學生</a:t>
            </a:r>
            <a:r>
              <a:rPr lang="zh-TW" altLang="en-US" sz="3200" dirty="0">
                <a:solidFill>
                  <a:srgbClr val="C00000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統整、歸納、說明、分析</a:t>
            </a:r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的重要核心能力。</a:t>
            </a:r>
            <a:endParaRPr lang="en-US" altLang="zh-TW" sz="3200" dirty="0">
              <a:solidFill>
                <a:schemeClr val="accent3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u="sng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非選題宜優先評量選擇題不易／無法命製的內容</a:t>
            </a:r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，如：</a:t>
            </a:r>
            <a:r>
              <a:rPr lang="zh-TW" altLang="en-US" sz="3200" dirty="0">
                <a:solidFill>
                  <a:srgbClr val="C00000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評鑑反思、生活運用或問題解決</a:t>
            </a:r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等。</a:t>
            </a:r>
            <a:endParaRPr lang="en-US" altLang="zh-TW" sz="3200" dirty="0">
              <a:solidFill>
                <a:schemeClr val="accent3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u="sng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非選題難在如何清楚交代題目</a:t>
            </a:r>
            <a:r>
              <a:rPr lang="zh-TW" altLang="en-US" sz="3200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，</a:t>
            </a:r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讓學生回答到我們要的答案。</a:t>
            </a:r>
            <a:endParaRPr lang="en-US" altLang="zh-TW" sz="3200" dirty="0">
              <a:solidFill>
                <a:schemeClr val="accent3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>
                <a:solidFill>
                  <a:schemeClr val="accent3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題幹設計上，選擇題有時容許含混不聚焦（如：依據文意，下列敘述正確的是：）；</a:t>
            </a:r>
            <a:r>
              <a:rPr lang="zh-TW" altLang="en-US" sz="3200" u="sng" dirty="0">
                <a:solidFill>
                  <a:schemeClr val="accent3"/>
                </a:solidFill>
                <a:highlight>
                  <a:srgbClr val="FFFF00"/>
                </a:highlight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非選題則因無法透過選項引導作答，必須清楚明確。</a:t>
            </a:r>
          </a:p>
          <a:p>
            <a:pPr marL="0" indent="0">
              <a:buNone/>
            </a:pPr>
            <a:endParaRPr lang="en-US" altLang="zh-TW" sz="3900" dirty="0">
              <a:solidFill>
                <a:schemeClr val="accent3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pPr marL="0" lvl="0" indent="0">
              <a:buClr>
                <a:srgbClr val="E48312"/>
              </a:buClr>
              <a:buNone/>
            </a:pPr>
            <a:r>
              <a:rPr lang="zh-TW" altLang="en-US" sz="3900" dirty="0">
                <a:solidFill>
                  <a:srgbClr val="865640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　</a:t>
            </a:r>
            <a:endParaRPr lang="en-US" altLang="zh-TW" sz="3200" dirty="0">
              <a:solidFill>
                <a:schemeClr val="accent3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747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041290B-A5BB-459C-89CD-019BBB84E0F2}"/>
              </a:ext>
            </a:extLst>
          </p:cNvPr>
          <p:cNvSpPr/>
          <p:nvPr/>
        </p:nvSpPr>
        <p:spPr>
          <a:xfrm>
            <a:off x="934185" y="1309312"/>
            <a:ext cx="9411597" cy="4288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建議作答字數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以便作答與閱卷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。命題者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宜先試擬答案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，確認字數設限是否合理，並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據以檢視題幹與答案間的扣合度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865640"/>
              </a:solidFill>
              <a:effectLst/>
              <a:uLnTx/>
              <a:uFillTx/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非選題題組命題時，因無選項互涉互斥的干擾，可以更明顯地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呈現結構性，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並在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答題卷上呈現模組，引導學生作答。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文鼎粗鋼" panose="02010609010101010101" pitchFamily="49" charset="-120"/>
              </a:rPr>
              <a:t>〠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" panose="02010609010101010101" pitchFamily="49" charset="-120"/>
                <a:cs typeface="文鼎粗鋼" panose="02010609010101010101" pitchFamily="49" charset="-120"/>
              </a:rPr>
              <a:t>非選題閱卷前，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" panose="02010609010101010101" pitchFamily="49" charset="-120"/>
                <a:cs typeface="文鼎粗鋼" panose="02010609010101010101" pitchFamily="49" charset="-120"/>
              </a:rPr>
              <a:t>要先瀏覽學生作答狀況，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文鼎粗鋼" panose="02010609010101010101" pitchFamily="49" charset="-120"/>
                <a:ea typeface="文鼎粗" panose="02010609010101010101" pitchFamily="49" charset="-120"/>
                <a:cs typeface="文鼎粗鋼" panose="02010609010101010101" pitchFamily="49" charset="-120"/>
              </a:rPr>
              <a:t>多方考量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" panose="02010609010101010101" pitchFamily="49" charset="-120"/>
                <a:cs typeface="文鼎粗鋼" panose="02010609010101010101" pitchFamily="49" charset="-120"/>
              </a:rPr>
              <a:t>可能的答案，及不同等級給分的規準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文鼎粗鋼" panose="02010609010101010101" pitchFamily="49" charset="-120"/>
                <a:ea typeface="文鼎粗" panose="02010609010101010101" pitchFamily="49" charset="-120"/>
                <a:cs typeface="文鼎粗鋼" panose="02010609010101010101" pitchFamily="49" charset="-120"/>
              </a:rPr>
              <a:t>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文鼎粗鋼" panose="02010609010101010101" pitchFamily="49" charset="-120"/>
              <a:ea typeface="文鼎粗" panose="02010609010101010101" pitchFamily="49" charset="-120"/>
              <a:cs typeface="文鼎粗鋼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02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80AEC4-AF1E-470A-B7C2-0963A4F3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評量設計的基本概念</a:t>
            </a:r>
            <a:endParaRPr lang="zh-TW" altLang="en-US" sz="4800" dirty="0">
              <a:solidFill>
                <a:schemeClr val="bg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B06CD4D-436E-49E6-A271-E02FB4DB7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0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7BA521F-75DE-44B2-8408-A3F23530BC28}"/>
              </a:ext>
            </a:extLst>
          </p:cNvPr>
          <p:cNvSpPr/>
          <p:nvPr/>
        </p:nvSpPr>
        <p:spPr>
          <a:xfrm>
            <a:off x="677013" y="888192"/>
            <a:ext cx="934429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7015" marR="0" lvl="0" indent="-24701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　　　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或問：「孟子說『仁』字，義甚分明，孔子都不曾分曉說，是如何？」曰： 「孔子未嘗不說，只是公自不會看耳。譬如今沙糖，孟子但說糖味甜耳。孔子雖不如此說，卻只將那糖與人吃。人若肯吃，則其味之甜，自不待說而知也。」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標楷體" panose="03000509000000000000" pitchFamily="65" charset="-120"/>
                <a:cs typeface="Times New Roman" panose="02020603050405020304" pitchFamily="18" charset="0"/>
              </a:rPr>
              <a:t> （朱熹《朱子語類》） 　　　　　　　　　　　　　　　　　　　　　　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DA92B4-C1BD-4F91-B92C-266E527EA3C1}"/>
              </a:ext>
            </a:extLst>
          </p:cNvPr>
          <p:cNvSpPr/>
          <p:nvPr/>
        </p:nvSpPr>
        <p:spPr>
          <a:xfrm>
            <a:off x="594281" y="2031373"/>
            <a:ext cx="950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朱熹以</a:t>
            </a:r>
            <a:r>
              <a:rPr kumimoji="0" lang="zh-TW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「吃糖」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隸書體W5" panose="03000509000000000000" pitchFamily="65" charset="-120"/>
                <a:ea typeface="華康隸書體W5" panose="03000509000000000000" pitchFamily="65" charset="-120"/>
                <a:cs typeface="Times New Roman" panose="02020603050405020304" pitchFamily="18" charset="0"/>
              </a:rPr>
              <a:t>為喻，區別孔子與孟子闡說仁的方式，請根據朱熹的說法，說明二者的不同。</a:t>
            </a:r>
            <a:endParaRPr kumimoji="0" lang="zh-TW" altLang="zh-TW" sz="2000" b="0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隸書體W5" panose="03000509000000000000" pitchFamily="65" charset="-120"/>
              <a:ea typeface="華康隸書體W5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0FB995B-C03F-4DEB-9D97-1B7F7386DF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5656" y="2566620"/>
          <a:ext cx="5521235" cy="844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038">
                  <a:extLst>
                    <a:ext uri="{9D8B030D-6E8A-4147-A177-3AD203B41FA5}">
                      <a16:colId xmlns:a16="http://schemas.microsoft.com/office/drawing/2014/main" val="169567783"/>
                    </a:ext>
                  </a:extLst>
                </a:gridCol>
                <a:gridCol w="1226571">
                  <a:extLst>
                    <a:ext uri="{9D8B030D-6E8A-4147-A177-3AD203B41FA5}">
                      <a16:colId xmlns:a16="http://schemas.microsoft.com/office/drawing/2014/main" val="1179333241"/>
                    </a:ext>
                  </a:extLst>
                </a:gridCol>
                <a:gridCol w="3731626">
                  <a:extLst>
                    <a:ext uri="{9D8B030D-6E8A-4147-A177-3AD203B41FA5}">
                      <a16:colId xmlns:a16="http://schemas.microsoft.com/office/drawing/2014/main" val="40752551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朱熹的譬喻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闡說仁的方式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052320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孔子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將糖與人吃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少講理論，教人透過生活實踐體悟道理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188552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孟子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說糖味甜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闡釋分曉，讓人明白道理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0620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13DFBD5-0A1C-45E0-BAEC-52B59DA075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66877" y="4794282"/>
          <a:ext cx="5521235" cy="900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038">
                  <a:extLst>
                    <a:ext uri="{9D8B030D-6E8A-4147-A177-3AD203B41FA5}">
                      <a16:colId xmlns:a16="http://schemas.microsoft.com/office/drawing/2014/main" val="169567783"/>
                    </a:ext>
                  </a:extLst>
                </a:gridCol>
                <a:gridCol w="1226571">
                  <a:extLst>
                    <a:ext uri="{9D8B030D-6E8A-4147-A177-3AD203B41FA5}">
                      <a16:colId xmlns:a16="http://schemas.microsoft.com/office/drawing/2014/main" val="1179333241"/>
                    </a:ext>
                  </a:extLst>
                </a:gridCol>
                <a:gridCol w="3731626">
                  <a:extLst>
                    <a:ext uri="{9D8B030D-6E8A-4147-A177-3AD203B41FA5}">
                      <a16:colId xmlns:a16="http://schemas.microsoft.com/office/drawing/2014/main" val="4075255155"/>
                    </a:ext>
                  </a:extLst>
                </a:gridCol>
              </a:tblGrid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朱熹的譬喻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闡說仁的方式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052320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孔子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將糖與人吃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少講理論，教人透過生活實踐體悟道理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188552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孟子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說糖味甜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闡釋分曉，讓人明白道理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0620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B96D50E-0238-47E2-BFB7-24D53050CB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66878" y="3626880"/>
          <a:ext cx="5521235" cy="900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038">
                  <a:extLst>
                    <a:ext uri="{9D8B030D-6E8A-4147-A177-3AD203B41FA5}">
                      <a16:colId xmlns:a16="http://schemas.microsoft.com/office/drawing/2014/main" val="169567783"/>
                    </a:ext>
                  </a:extLst>
                </a:gridCol>
                <a:gridCol w="1226571">
                  <a:extLst>
                    <a:ext uri="{9D8B030D-6E8A-4147-A177-3AD203B41FA5}">
                      <a16:colId xmlns:a16="http://schemas.microsoft.com/office/drawing/2014/main" val="1179333241"/>
                    </a:ext>
                  </a:extLst>
                </a:gridCol>
                <a:gridCol w="3731626">
                  <a:extLst>
                    <a:ext uri="{9D8B030D-6E8A-4147-A177-3AD203B41FA5}">
                      <a16:colId xmlns:a16="http://schemas.microsoft.com/office/drawing/2014/main" val="4075255155"/>
                    </a:ext>
                  </a:extLst>
                </a:gridCol>
              </a:tblGrid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朱熹的譬喻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闡說仁的方式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052320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孔子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將糖與人吃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少講理論，教人透過生活實踐體悟道理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7188552"/>
                  </a:ext>
                </a:extLst>
              </a:tr>
              <a:tr h="3000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孟子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說糖味甜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闡釋分曉，讓人明白道理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0620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73E2D9E5-A082-4E9E-BA75-CC74A11D2BEF}"/>
              </a:ext>
            </a:extLst>
          </p:cNvPr>
          <p:cNvSpPr txBox="1"/>
          <p:nvPr/>
        </p:nvSpPr>
        <p:spPr>
          <a:xfrm>
            <a:off x="1273311" y="5804209"/>
            <a:ext cx="980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+mn-cs"/>
              </a:rPr>
              <a:t>如為課堂中的形成性評量，就可發展成差異化學習單的設計。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1F8F65-03D6-4999-8368-8164082D1A15}"/>
              </a:ext>
            </a:extLst>
          </p:cNvPr>
          <p:cNvSpPr/>
          <p:nvPr/>
        </p:nvSpPr>
        <p:spPr>
          <a:xfrm>
            <a:off x="677013" y="281978"/>
            <a:ext cx="449353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非選題答題卷模組設計舉例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6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爆炸: 十四角 1">
            <a:extLst>
              <a:ext uri="{FF2B5EF4-FFF2-40B4-BE49-F238E27FC236}">
                <a16:creationId xmlns:a16="http://schemas.microsoft.com/office/drawing/2014/main" id="{F508C24A-8F9C-4C7F-BBD1-90CD94D88217}"/>
              </a:ext>
            </a:extLst>
          </p:cNvPr>
          <p:cNvSpPr/>
          <p:nvPr/>
        </p:nvSpPr>
        <p:spPr>
          <a:xfrm rot="10232997" flipV="1">
            <a:off x="2271634" y="415321"/>
            <a:ext cx="5358291" cy="361994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鼎圓" panose="02010609010101010101" pitchFamily="49" charset="-120"/>
                <a:ea typeface="文鼎圓" panose="02010609010101010101" pitchFamily="49" charset="-120"/>
                <a:cs typeface="文鼎圓" panose="02010609010101010101" pitchFamily="49" charset="-120"/>
              </a:rPr>
              <a:t>實作時間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58C57FB-F497-41DC-B818-AB6851041B53}"/>
              </a:ext>
            </a:extLst>
          </p:cNvPr>
          <p:cNvSpPr txBox="1"/>
          <p:nvPr/>
        </p:nvSpPr>
        <p:spPr>
          <a:xfrm>
            <a:off x="2386458" y="4450585"/>
            <a:ext cx="7590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文鼎粗" panose="02010609010101010101" pitchFamily="49" charset="-120"/>
                <a:cs typeface="+mn-cs"/>
              </a:rPr>
              <a:t>請分組討論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文鼎粗" panose="02010609010101010101" pitchFamily="49" charset="-120"/>
                <a:cs typeface="+mn-cs"/>
              </a:rPr>
              <a:t>1-7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文鼎粗" panose="02010609010101010101" pitchFamily="49" charset="-120"/>
                <a:cs typeface="+mn-cs"/>
              </a:rPr>
              <a:t>題，思考如何修題</a:t>
            </a:r>
          </a:p>
        </p:txBody>
      </p:sp>
    </p:spTree>
    <p:extLst>
      <p:ext uri="{BB962C8B-B14F-4D97-AF65-F5344CB8AC3E}">
        <p14:creationId xmlns:p14="http://schemas.microsoft.com/office/powerpoint/2010/main" val="1840513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98190A4-C138-4181-AA0F-6C663739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素養導向國文試題</a:t>
            </a:r>
            <a:r>
              <a:rPr lang="en-US" altLang="zh-TW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/>
            </a:r>
            <a:br>
              <a:rPr lang="en-US" altLang="zh-TW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</a:br>
            <a:r>
              <a:rPr lang="zh-TW" altLang="en-US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的Ｎ種可能</a:t>
            </a:r>
            <a:r>
              <a:rPr lang="en-US" altLang="zh-TW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/>
            </a:r>
            <a:br>
              <a:rPr lang="en-US" altLang="zh-TW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</a:br>
            <a:r>
              <a:rPr lang="en-US" altLang="zh-TW" sz="4400" b="0" i="0" kern="1200">
                <a:solidFill>
                  <a:schemeClr val="accent1">
                    <a:lumMod val="75000"/>
                  </a:schemeClr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   </a:t>
            </a:r>
            <a:endParaRPr lang="zh-TW" altLang="en-US" sz="4400" b="0" i="0" kern="1200" dirty="0">
              <a:solidFill>
                <a:schemeClr val="accent1">
                  <a:lumMod val="75000"/>
                </a:schemeClr>
              </a:solidFill>
              <a:latin typeface="華康文徵明體W4" panose="03000409000000000000" pitchFamily="65" charset="-120"/>
              <a:ea typeface="華康文徵明體W4" panose="030004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AFB905-3F85-4BFE-B35C-F79D032AEE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15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A085B12-8841-47F4-9155-34E35464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374AC4-1D89-4C36-AAB7-0110B3DE48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1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EE1923F-49E6-48F1-ADE6-8940BEE8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3415AE-B507-4FC4-A8CB-F377E46904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15EA59-36C4-4ABC-9C49-67733E52F95C}"/>
              </a:ext>
            </a:extLst>
          </p:cNvPr>
          <p:cNvSpPr/>
          <p:nvPr/>
        </p:nvSpPr>
        <p:spPr>
          <a:xfrm>
            <a:off x="1814540" y="829006"/>
            <a:ext cx="4126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8625" marR="0" lvl="0" indent="-428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zh-TW" sz="4400" b="0" i="0" u="none" strike="noStrike" kern="1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學術探究</a:t>
            </a:r>
            <a:r>
              <a:rPr kumimoji="0" lang="zh-TW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DB1B321-83B7-4132-8600-6FEC724D6726}"/>
              </a:ext>
            </a:extLst>
          </p:cNvPr>
          <p:cNvSpPr/>
          <p:nvPr/>
        </p:nvSpPr>
        <p:spPr>
          <a:xfrm>
            <a:off x="1281343" y="1852252"/>
            <a:ext cx="9389615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736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領域</a:t>
            </a:r>
            <a:r>
              <a:rPr kumimoji="0" lang="zh-TW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／</a:t>
            </a:r>
            <a:r>
              <a:rPr kumimoji="0" lang="zh-TW" altLang="zh-TW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學科相關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，如：課文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(107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指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16-19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，蘭亭集序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、作者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(107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會考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蕭統序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知識（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會考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 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書法）、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經典（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106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指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，紅樓夢</a:t>
            </a:r>
            <a:r>
              <a:rPr kumimoji="0" lang="zh-HK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、重要思想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(107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統測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36-38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《儒家致善主義》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、文化內涵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(107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指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8-9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，淡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、的討論或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說明</a:t>
            </a:r>
            <a:endParaRPr kumimoji="0" lang="zh-TW" altLang="zh-TW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"/>
              <a:tabLst/>
              <a:defRPr/>
            </a:pP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以上僅就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取材方向舉例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，所選素材未必符合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國中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CCDDEA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國文需求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zh-TW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其他領域</a:t>
            </a:r>
            <a:r>
              <a:rPr kumimoji="0" lang="zh-TW" altLang="en-US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／</a:t>
            </a:r>
            <a:r>
              <a:rPr kumimoji="0" lang="zh-TW" altLang="zh-TW" sz="2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學科相關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，如：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電影（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會考 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5) 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、性別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(107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會考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20)</a:t>
            </a:r>
            <a:r>
              <a:rPr kumimoji="0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歷史（</a:t>
            </a:r>
            <a:r>
              <a: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100 </a:t>
            </a:r>
            <a:r>
              <a:rPr kumimoji="0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統測《椅子改變中國》）  </a:t>
            </a:r>
            <a:endParaRPr kumimoji="0" lang="zh-TW" altLang="zh-TW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69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5B25C03-E2DC-4212-A13E-23D215DB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ADB7FE-8FBE-4B43-B94C-3012592437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5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838EAD-A40A-4C7A-B4AD-26DF4617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C78B76-2046-4007-AB63-AC2180706D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8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640917F-DBD8-4E5B-A8EE-DB0C5046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6591B8-1368-49AC-9FBC-B26230F190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6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DAFBC5D-3B9F-44A2-8487-1F65E164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74FCD0-84CE-4C82-8021-6527EF0DB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F7D058-6E28-4E7C-ACB7-F7611ABB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7A4004-5568-4D68-8DEA-40B2D481FA99}" type="slidenum">
              <a:rPr kumimoji="0" lang="zh-TW" altLang="en-US" sz="14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B41F3A4-4774-4272-9382-B7E9144A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960713"/>
            <a:ext cx="7056784" cy="99745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素養導向的評量評什麼？</a:t>
            </a:r>
            <a:r>
              <a:rPr lang="en-US" altLang="zh-TW" sz="4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4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zh-TW" altLang="en-US" sz="4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內容版面配置區 6">
            <a:extLst>
              <a:ext uri="{FF2B5EF4-FFF2-40B4-BE49-F238E27FC236}">
                <a16:creationId xmlns:a16="http://schemas.microsoft.com/office/drawing/2014/main" id="{F124F555-BF73-490F-907B-5BAF0805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28248" y="3382202"/>
            <a:ext cx="2716207" cy="25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雙波浪 6">
            <a:extLst>
              <a:ext uri="{FF2B5EF4-FFF2-40B4-BE49-F238E27FC236}">
                <a16:creationId xmlns:a16="http://schemas.microsoft.com/office/drawing/2014/main" id="{342253DD-5025-4A2D-80BD-9808E3601E1A}"/>
              </a:ext>
            </a:extLst>
          </p:cNvPr>
          <p:cNvSpPr/>
          <p:nvPr/>
        </p:nvSpPr>
        <p:spPr>
          <a:xfrm>
            <a:off x="2567608" y="2780928"/>
            <a:ext cx="3888432" cy="1584176"/>
          </a:xfrm>
          <a:prstGeom prst="doubleWave">
            <a:avLst>
              <a:gd name="adj1" fmla="val 6250"/>
              <a:gd name="adj2" fmla="val 65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rPr>
              <a:t>具體可觀察的行為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67E3D1B-BB1D-49CD-B1B2-0C1D9788F275}"/>
              </a:ext>
            </a:extLst>
          </p:cNvPr>
          <p:cNvSpPr txBox="1"/>
          <p:nvPr/>
        </p:nvSpPr>
        <p:spPr>
          <a:xfrm>
            <a:off x="1624977" y="501317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對應課綱，就是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——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3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6B3C7BE-478E-4E30-B49E-E3847A0D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699EA0-6E6F-4760-8DA1-ACE284FEE6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3D363EC-087B-4C8F-907B-20F00FFB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E7294F-15D7-4F86-BDA9-8572263AB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7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448491-21CA-4589-AEF9-16BD7A0E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191E34-52AE-4854-B8E6-B6D1709513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9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E061987-88D2-4D07-9B0A-D3E06B8E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1E9922-2769-483C-896D-03FE36BE6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24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7AAC53-F0B0-43A8-AF0A-385CACC1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AF0B87-A58F-4850-A765-96EED5064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08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0BB88C-8A77-4997-A79F-3D144468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274FDF-4077-429E-AC84-C6E1BCB8C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6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B9A138-F05D-4E2E-9492-4845FDD04D6D}"/>
              </a:ext>
            </a:extLst>
          </p:cNvPr>
          <p:cNvSpPr/>
          <p:nvPr/>
        </p:nvSpPr>
        <p:spPr>
          <a:xfrm>
            <a:off x="3466334" y="135236"/>
            <a:ext cx="3661853" cy="592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布題情境化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3F835D0E-6469-4037-8C41-294CD0CCC7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5121" y="804162"/>
            <a:ext cx="10909300" cy="58008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71500" lvl="0" indent="-57150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題幹</a:t>
            </a:r>
            <a:endParaRPr lang="en-US" altLang="zh-TW" sz="3000" dirty="0">
              <a:solidFill>
                <a:srgbClr val="7030A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lvl="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設計一情境，包裝題幹，引導學生活用學科知識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設計一擬真情境，包裝題幹，引導學生運用閱讀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或課堂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所學知識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lvl="0" indent="-57150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選項</a:t>
            </a:r>
            <a:endParaRPr lang="en-US" altLang="zh-TW" sz="3000" dirty="0">
              <a:solidFill>
                <a:srgbClr val="7030A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lvl="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Ø"/>
            </a:pPr>
            <a:r>
              <a:rPr lang="zh-TW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圖表化：</a:t>
            </a:r>
            <a:r>
              <a:rPr lang="zh-TW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文轉圖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延展文本概念至生活情境中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題幹</a:t>
            </a:r>
            <a:r>
              <a:rPr lang="en-US" altLang="zh-TW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+</a:t>
            </a: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選項</a:t>
            </a:r>
            <a:r>
              <a:rPr lang="en-US" altLang="zh-TW" sz="32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: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設計一擬真情境，包裝題幹和選項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defTabSz="914400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文本</a:t>
            </a:r>
            <a:r>
              <a:rPr lang="en-US" altLang="zh-TW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+</a:t>
            </a:r>
            <a:r>
              <a:rPr lang="zh-TW" altLang="en-US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題目</a:t>
            </a:r>
            <a:r>
              <a:rPr lang="en-US" altLang="zh-TW" sz="3000" dirty="0">
                <a:solidFill>
                  <a:srgbClr val="7030A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: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設計一擬真情境，結合學科知識與生活情境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26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設計情境，納入文本</a:t>
            </a:r>
            <a:endParaRPr lang="en-US" altLang="zh-TW" sz="2600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Clr>
                <a:srgbClr val="E48312"/>
              </a:buClr>
              <a:buFont typeface="Wingdings" panose="05000000000000000000" pitchFamily="2" charset="2"/>
              <a:buChar char="Ø"/>
            </a:pPr>
            <a:r>
              <a:rPr lang="zh-TW" altLang="zh-TW" sz="26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設計任務，納入文本</a:t>
            </a:r>
            <a:endParaRPr lang="en-US" altLang="zh-TW" sz="2600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26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設計遊戲，納入文本</a:t>
            </a:r>
            <a:endParaRPr lang="en-US" altLang="zh-TW" sz="2600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26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改製文本為對話</a:t>
            </a:r>
            <a:endParaRPr lang="en-US" altLang="zh-TW" sz="2600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TW" altLang="en-US" sz="26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改製文本為圖表</a:t>
            </a:r>
            <a:endParaRPr lang="zh-TW" altLang="zh-TW" sz="2600" kern="1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defTabSz="91440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SzTx/>
              <a:buNone/>
            </a:pPr>
            <a:endParaRPr lang="zh-TW" altLang="en-US" sz="3200" dirty="0">
              <a:solidFill>
                <a:srgbClr val="7030A0"/>
              </a:solidFill>
            </a:endParaRPr>
          </a:p>
          <a:p>
            <a:pPr lvl="0" defTabSz="91440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Font typeface="Wingdings" panose="05000000000000000000" pitchFamily="2" charset="2"/>
              <a:buChar char="u"/>
            </a:pPr>
            <a:endParaRPr lang="en-US" altLang="zh-TW" sz="3200" dirty="0">
              <a:solidFill>
                <a:srgbClr val="7030A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marL="571500" lvl="0" indent="-571500" defTabSz="91440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endParaRPr lang="en-US" altLang="zh-TW" sz="3200" dirty="0">
              <a:solidFill>
                <a:srgbClr val="7030A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marL="2743200" lvl="5" indent="-571500" defTabSz="91440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</a:pPr>
            <a:endParaRPr lang="en-US" altLang="zh-TW" sz="2600" dirty="0">
              <a:solidFill>
                <a:srgbClr val="7030A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639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985AC85-231A-4615-AC4F-546B447BF611}"/>
              </a:ext>
            </a:extLst>
          </p:cNvPr>
          <p:cNvSpPr/>
          <p:nvPr/>
        </p:nvSpPr>
        <p:spPr>
          <a:xfrm>
            <a:off x="410611" y="446276"/>
            <a:ext cx="106722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設計一情境，包裝題幹，引導學生活用學科知識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勘亭流" panose="03000909000000000000" pitchFamily="65" charset="-120"/>
              <a:ea typeface="華康勘亭流" panose="03000909000000000000" pitchFamily="65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241FEF-E409-4485-971F-AE4CADD7D654}"/>
              </a:ext>
            </a:extLst>
          </p:cNvPr>
          <p:cNvSpPr/>
          <p:nvPr/>
        </p:nvSpPr>
        <p:spPr>
          <a:xfrm>
            <a:off x="304800" y="1279965"/>
            <a:ext cx="112860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"/>
              <a:tabLst/>
              <a:defRPr/>
            </a:pP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文本／素材</a:t>
            </a:r>
            <a:r>
              <a:rPr kumimoji="0" lang="zh-TW" altLang="en-US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或題幹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中，指出／提供一個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概念、原則、作法、現象或統計結果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……，請學生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據此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類推</a:t>
            </a:r>
            <a:r>
              <a:rPr kumimoji="0" lang="zh-TW" altLang="en-US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en-US" altLang="zh-TW" sz="30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　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情境</a:t>
            </a:r>
            <a:r>
              <a:rPr kumimoji="0" lang="es-ES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跨域能力</a:t>
            </a:r>
            <a:r>
              <a:rPr kumimoji="0" lang="es-ES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學科素養</a:t>
            </a:r>
            <a:endParaRPr kumimoji="0" lang="zh-TW" altLang="zh-TW" sz="3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"/>
              <a:tabLst/>
              <a:defRPr/>
            </a:pP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可用以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對應教材內容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（課文、作者、重要思想），選項亦提供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足夠的判讀訊息</a:t>
            </a:r>
            <a:r>
              <a:rPr kumimoji="0" lang="zh-TW" altLang="zh-TW" sz="3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，不必記誦</a:t>
            </a:r>
            <a:endParaRPr kumimoji="0" lang="en-US" altLang="zh-TW" sz="3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FF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簡單版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Century Gothic" panose="020B0502020202020204"/>
                <a:ea typeface="文鼎海" panose="02010609010101010101" pitchFamily="49" charset="-120"/>
                <a:cs typeface="+mn-cs"/>
              </a:rPr>
              <a:t>：概念  作法 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865640"/>
              </a:solidFill>
              <a:effectLst/>
              <a:uLnTx/>
              <a:uFillTx/>
              <a:latin typeface="Century Gothic" panose="020B0502020202020204"/>
              <a:ea typeface="文鼎海" panose="02010609010101010101" pitchFamily="49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會考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「家國身猶負，星霜鬢已侵。」句中以「霜」來形容鬢髮變白。下列詩句中的「霜」字，何者也是指鬢髮變白？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8656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生態寫作中，作者有時會「運用想像，將個人的情感投射於動物身上，讓動物也彷彿對自然環境有所關懷」。在上文中，何者最符合這樣的表現手法？</a:t>
            </a:r>
            <a:endParaRPr kumimoji="0" lang="zh-TW" altLang="zh-TW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D533168-282A-4B60-AD13-17FE149F211E}"/>
              </a:ext>
            </a:extLst>
          </p:cNvPr>
          <p:cNvSpPr/>
          <p:nvPr/>
        </p:nvSpPr>
        <p:spPr>
          <a:xfrm>
            <a:off x="623392" y="325909"/>
            <a:ext cx="2667001" cy="7293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鼎中特ȀϿ" panose="02010609010101010101" pitchFamily="49" charset="-120"/>
                <a:ea typeface="文鼎中特ȀϿ" panose="02010609010101010101" pitchFamily="49" charset="-120"/>
                <a:cs typeface="文鼎中特ȀϿ" panose="02010609010101010101" pitchFamily="49" charset="-120"/>
              </a:rPr>
              <a:t>小小轉個彎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505D99A-3B30-49EE-B356-21421A8B083B}"/>
              </a:ext>
            </a:extLst>
          </p:cNvPr>
          <p:cNvSpPr/>
          <p:nvPr/>
        </p:nvSpPr>
        <p:spPr>
          <a:xfrm>
            <a:off x="397932" y="1278466"/>
            <a:ext cx="4495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	</a:t>
            </a:r>
            <a:r>
              <a:rPr kumimoji="0" lang="zh-TW" altLang="zh-TW" sz="2400" b="0" i="0" u="none" strike="noStrike" kern="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詩有別才，不必讀書，此欺人語爾。少陵為詩中宗匠，猶曰：「讀書破萬卷，下筆如有神」，</a:t>
            </a:r>
            <a:r>
              <a:rPr kumimoji="0" lang="zh-TW" altLang="zh-TW" sz="2400" b="0" i="0" u="sng" strike="noStrike" kern="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今人讀過一本《香草箋》，便欲作詩，出而應酬，何其容易！余意欲學詩者，經史雖不能讀破，亦須略知二</a:t>
            </a:r>
            <a:r>
              <a:rPr kumimoji="0" lang="zh-TW" altLang="zh-TW" sz="2400" b="0" i="0" u="sng" strike="noStrike" kern="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zh-TW" sz="2400" b="0" i="0" u="sng" strike="noStrike" kern="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三，然後取唐人名家全集讀之</a:t>
            </a:r>
            <a:r>
              <a:rPr kumimoji="0" lang="zh-TW" altLang="zh-TW" sz="2400" b="0" i="0" u="none" strike="noStrike" kern="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，沉浸穠郁，含英咀華，俟有所得。乃有所得，乃可旁及，自不至紊亂無序，而下筆可觀矣。（連橫《雅堂文集‧詩薈餘墨》）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E45F25-6CF6-4699-92E7-49304D210A0F}"/>
              </a:ext>
            </a:extLst>
          </p:cNvPr>
          <p:cNvSpPr/>
          <p:nvPr/>
        </p:nvSpPr>
        <p:spPr>
          <a:xfrm>
            <a:off x="5050367" y="380046"/>
            <a:ext cx="5363632" cy="20678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36245" marR="0" lvl="0" indent="-201930" algn="just" defTabSz="457200" rtl="0" eaLnBrk="1" fontAlgn="b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03550" algn="l"/>
              </a:tabLst>
              <a:defRPr/>
            </a:pPr>
            <a:r>
              <a:rPr kumimoji="0" lang="zh-TW" altLang="zh-TW" sz="1800" b="0" i="0" u="none" strike="noStrike" kern="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閱讀理解的考法，可能如下：</a:t>
            </a:r>
            <a:endParaRPr kumimoji="0" lang="zh-TW" altLang="zh-TW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Times New Roman" panose="02020603050405020304" pitchFamily="18" charset="0"/>
            </a:endParaRPr>
          </a:p>
          <a:p>
            <a:pPr marL="239395" marR="0" lvl="0" indent="31750" algn="l" defTabSz="4572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下列敘述，</a:t>
            </a:r>
            <a:r>
              <a:rPr kumimoji="0" lang="zh-TW" altLang="en-US" sz="1800" b="0" i="0" u="none" strike="noStrike" kern="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何者最</a:t>
            </a:r>
            <a:r>
              <a:rPr kumimoji="0" lang="zh-TW" altLang="zh-TW" sz="1800" b="0" i="0" u="none" strike="noStrike" kern="1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符合文中</a:t>
            </a:r>
            <a:r>
              <a:rPr kumimoji="0" lang="zh-TW" altLang="en-US" sz="1800" b="0" i="0" u="none" strike="noStrike" kern="1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的</a:t>
            </a:r>
            <a:r>
              <a:rPr kumimoji="0" lang="zh-TW" altLang="zh-TW" sz="1800" b="0" i="0" u="none" strike="noStrike" kern="1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觀點</a:t>
            </a:r>
            <a:r>
              <a:rPr kumimoji="0" lang="en-US" altLang="zh-TW" sz="1800" b="0" i="0" u="none" strike="noStrike" kern="1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?</a:t>
            </a:r>
            <a:endParaRPr kumimoji="0" lang="zh-TW" altLang="zh-TW" sz="1800" b="0" i="0" u="none" strike="noStrike" kern="1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  <a:p>
            <a:pPr marL="436245" marR="0" lvl="0" indent="-201930" algn="just" defTabSz="457200" rtl="0" eaLnBrk="1" fontAlgn="b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03550" algn="l"/>
              </a:tabLst>
              <a:defRPr/>
            </a:pPr>
            <a:r>
              <a:rPr kumimoji="0" lang="es-ES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(A)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《香草箋》為淺俗應酬之作，多讀有礙學詩</a:t>
            </a:r>
          </a:p>
          <a:p>
            <a:pPr marL="0" marR="0" lvl="0" indent="294005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(B)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學詩宜先熟讀《香草箋》，再涉獵唐人名家</a:t>
            </a:r>
          </a:p>
          <a:p>
            <a:pPr marL="0" marR="0" lvl="0" indent="294005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(C)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時人僅讀《香草箋》即欲作詩，故思力不高</a:t>
            </a:r>
          </a:p>
          <a:p>
            <a:pPr marL="0" marR="0" lvl="0" indent="294005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(D)</a:t>
            </a:r>
            <a:r>
              <a:rPr kumimoji="0" lang="zh-TW" altLang="zh-TW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如無杜少陵般的天分，學詩須先讀破萬卷書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1CB6B8-88FE-469E-B587-B2F5732676D4}"/>
              </a:ext>
            </a:extLst>
          </p:cNvPr>
          <p:cNvSpPr/>
          <p:nvPr/>
        </p:nvSpPr>
        <p:spPr>
          <a:xfrm>
            <a:off x="4723998" y="2712317"/>
            <a:ext cx="6250419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文中涉及</a:t>
            </a:r>
            <a:r>
              <a:rPr kumimoji="0" lang="zh-TW" altLang="zh-TW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學詩閱讀次第，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故可</a:t>
            </a:r>
            <a:r>
              <a:rPr kumimoji="0" lang="zh-TW" altLang="zh-TW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與國學常識（經史、唐宋名家）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連結</a:t>
            </a:r>
            <a:r>
              <a:rPr kumimoji="0" lang="zh-TW" altLang="zh-TW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對應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仿宋體W6(P)" panose="02020600000000000000" pitchFamily="18" charset="-120"/>
                <a:ea typeface="華康仿宋體W6(P)" panose="02020600000000000000" pitchFamily="18" charset="-120"/>
                <a:cs typeface="Times New Roman" panose="02020603050405020304" pitchFamily="18" charset="0"/>
              </a:rPr>
              <a:t>，一兼二顧。</a:t>
            </a:r>
            <a:endParaRPr kumimoji="0" lang="zh-TW" altLang="zh-TW" sz="26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仿宋體W6(P)" panose="02020600000000000000" pitchFamily="18" charset="-120"/>
              <a:ea typeface="華康仿宋體W6(P)" panose="020206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76FF33-A32B-4689-BA18-D14C730B3883}"/>
              </a:ext>
            </a:extLst>
          </p:cNvPr>
          <p:cNvSpPr/>
          <p:nvPr/>
        </p:nvSpPr>
        <p:spPr>
          <a:xfrm>
            <a:off x="5163610" y="3717032"/>
            <a:ext cx="5600700" cy="2335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9395" marR="0" lvl="0" indent="31750" algn="l" defTabSz="4572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TW" sz="2000" b="0" i="0" u="none" strike="noStrike" kern="1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連橫認為學詩須讀書以立根基，下列選項的</a:t>
            </a:r>
            <a:r>
              <a:rPr kumimoji="0" lang="zh-TW" altLang="zh-TW" sz="2000" b="0" i="0" u="none" strike="noStrike" kern="1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閱讀次第，符合文中觀點的是：</a:t>
            </a:r>
            <a:endParaRPr kumimoji="0" lang="en-US" altLang="zh-TW" sz="2000" b="0" i="0" u="none" strike="noStrike" kern="1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  <a:p>
            <a:pPr marL="0" marR="0" lvl="0" indent="0" algn="l" defTabSz="457200" rtl="0" eaLnBrk="1" fontAlgn="b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Ａ</a:t>
            </a: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)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香草箋→王右丞集→詩經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 </a:t>
            </a:r>
          </a:p>
          <a:p>
            <a:pPr marL="0" marR="0" lvl="0" indent="0" algn="l" defTabSz="457200" rtl="0" eaLnBrk="1" fontAlgn="b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(</a:t>
            </a:r>
            <a:r>
              <a:rPr kumimoji="0" lang="zh-TW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Ｂ</a:t>
            </a: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)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詩經→黃山谷詩集→香草箋</a:t>
            </a:r>
          </a:p>
          <a:p>
            <a:pPr marL="0" marR="0" lvl="0" indent="0" algn="l" defTabSz="457200" rtl="0" eaLnBrk="1" fontAlgn="b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Ｃ</a:t>
            </a: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)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杜工部集→左傳→王右丞集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  <a:p>
            <a:pPr marL="0" marR="0" lvl="0" indent="0" algn="l" defTabSz="457200" rtl="0" eaLnBrk="1" fontAlgn="b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Ｄ</a:t>
            </a:r>
            <a:r>
              <a:rPr kumimoji="0" lang="es-E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)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左傳→杜工部集→黃山谷詩集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 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　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107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指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4</a:t>
            </a:r>
            <a:endParaRPr kumimoji="0" lang="zh-TW" altLang="zh-TW" sz="1600" b="0" i="0" u="none" strike="noStrike" kern="1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77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454C09A-810D-4CFE-83C4-CD51003B9A87}"/>
              </a:ext>
            </a:extLst>
          </p:cNvPr>
          <p:cNvSpPr/>
          <p:nvPr/>
        </p:nvSpPr>
        <p:spPr>
          <a:xfrm>
            <a:off x="407368" y="352846"/>
            <a:ext cx="993548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設計一擬真情境，包裝題幹，引導學生運用閱讀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或課堂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所學知識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勘亭流" panose="03000909000000000000" pitchFamily="65" charset="-120"/>
              <a:ea typeface="華康勘亭流" panose="03000909000000000000" pitchFamily="65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6E1056B-6629-4158-956A-8974E8F759D4}"/>
              </a:ext>
            </a:extLst>
          </p:cNvPr>
          <p:cNvSpPr/>
          <p:nvPr/>
        </p:nvSpPr>
        <p:spPr>
          <a:xfrm>
            <a:off x="5131170" y="953010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須為真實情境中確實可能發生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)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3A6998-91AE-4C99-97A4-3E65D58C7BA6}"/>
              </a:ext>
            </a:extLst>
          </p:cNvPr>
          <p:cNvSpPr/>
          <p:nvPr/>
        </p:nvSpPr>
        <p:spPr>
          <a:xfrm>
            <a:off x="407368" y="1697078"/>
            <a:ext cx="10700466" cy="10345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華康布丁體" panose="040B0C09000000000000" pitchFamily="81" charset="-120"/>
                <a:cs typeface="Times New Roman" panose="02020603050405020304" pitchFamily="18" charset="0"/>
              </a:rPr>
              <a:t>媽媽煮飯時，食指指尖被湯鍋燙傷而起水泡，根據上文，她應該採取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華康布丁體" panose="040B0C09000000000000" pitchFamily="81" charset="-120"/>
                <a:cs typeface="Times New Roman" panose="02020603050405020304" pitchFamily="18" charset="0"/>
              </a:rPr>
              <a:t>何種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華康布丁體" panose="040B0C09000000000000" pitchFamily="81" charset="-120"/>
                <a:cs typeface="Times New Roman" panose="02020603050405020304" pitchFamily="18" charset="0"/>
              </a:rPr>
              <a:t>處理方式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華康布丁體" panose="040B0C09000000000000" pitchFamily="81" charset="-120"/>
                <a:cs typeface="Times New Roman" panose="02020603050405020304" pitchFamily="18" charset="0"/>
              </a:rPr>
              <a:t>？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FB4E0E-4D2B-43C4-AC1D-417CBAD7F7EB}"/>
              </a:ext>
            </a:extLst>
          </p:cNvPr>
          <p:cNvSpPr/>
          <p:nvPr/>
        </p:nvSpPr>
        <p:spPr>
          <a:xfrm>
            <a:off x="434210" y="5231171"/>
            <a:ext cx="10801200" cy="1292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你的好朋友做了對不起你的事，傳訊息向你道歉，而你打算接受，下列回應何者最適合？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 (A)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天若有情天亦老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 (B)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曾經滄海難為水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 (C)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相逢一笑泯恩仇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華康隸書體W3" panose="030003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(D)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華康隸書體W3" panose="03000309000000000000" pitchFamily="65" charset="-120"/>
                <a:cs typeface="+mn-cs"/>
              </a:rPr>
              <a:t>愁人夜永不得眠</a:t>
            </a:r>
            <a:endParaRPr kumimoji="0" lang="zh-TW" altLang="zh-TW" sz="2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A58852C-11CC-4A20-9826-37329C3333CC}"/>
              </a:ext>
            </a:extLst>
          </p:cNvPr>
          <p:cNvSpPr/>
          <p:nvPr/>
        </p:nvSpPr>
        <p:spPr>
          <a:xfrm>
            <a:off x="420789" y="2855297"/>
            <a:ext cx="10828042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某款手機遊戲的寵物會為主人寄回旅行途中的景點明信片。下圖是牠途經臺灣文學名人堂所寄回的明信片，請推斷甲、乙依序是哪兩位作家？</a:t>
            </a:r>
            <a:r>
              <a:rPr kumimoji="1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kumimoji="1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kumimoji="1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統測 </a:t>
            </a:r>
            <a:r>
              <a:rPr kumimoji="1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12 </a:t>
            </a:r>
            <a:r>
              <a:rPr kumimoji="1" lang="zh-TW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kumimoji="1" lang="zh-TW" altLang="zh-TW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18283A-7125-4616-A46D-80003F92B66D}"/>
              </a:ext>
            </a:extLst>
          </p:cNvPr>
          <p:cNvSpPr/>
          <p:nvPr/>
        </p:nvSpPr>
        <p:spPr>
          <a:xfrm>
            <a:off x="407368" y="4396613"/>
            <a:ext cx="10828042" cy="6790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小薔訂正作文中的錯字，下列何者修改正確？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5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媒體1_201708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23" y="-34152"/>
            <a:ext cx="5559310" cy="622145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9912" y="1491484"/>
            <a:ext cx="4900521" cy="468372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領域／學科的</a:t>
            </a:r>
            <a:r>
              <a:rPr lang="zh-TW" alt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學習表現</a:t>
            </a:r>
            <a:endParaRPr lang="en-US" altLang="zh-TW" sz="35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/>
              <a:t>藉領域／學科素養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zh-TW" altLang="en-US" dirty="0">
                <a:solidFill>
                  <a:srgbClr val="C00000"/>
                </a:solidFill>
              </a:rPr>
              <a:t>直接展現（外顯行為）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，並進一步推測各領域素養的養成（潛在特質）。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領域／學科</a:t>
            </a:r>
            <a:r>
              <a:rPr lang="zh-TW" alt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三面九項的</a:t>
            </a:r>
            <a:endParaRPr lang="en-US" altLang="zh-TW" sz="35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　具體內涵</a:t>
            </a:r>
            <a:endParaRPr lang="en-US" altLang="zh-TW" sz="35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zh-TW" altLang="en-US" dirty="0">
                <a:solidFill>
                  <a:srgbClr val="C00000"/>
                </a:solidFill>
              </a:rPr>
              <a:t>核心素養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在生活中的三大面向的具體實踐及應用（外顯行為），進一步推測其各領域素養的養成（潛在特質）。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FDB2-6799-4096-8E45-FE3E3D8FB7F0}" type="slidenum">
              <a:rPr kumimoji="0" lang="zh-TW" altLang="en-US" sz="1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544206" y="1628775"/>
            <a:ext cx="827208" cy="4600576"/>
            <a:chOff x="3986742" y="1525125"/>
            <a:chExt cx="674456" cy="4691765"/>
          </a:xfrm>
        </p:grpSpPr>
        <p:sp>
          <p:nvSpPr>
            <p:cNvPr id="6" name="文字方塊 5"/>
            <p:cNvSpPr txBox="1"/>
            <p:nvPr/>
          </p:nvSpPr>
          <p:spPr>
            <a:xfrm>
              <a:off x="3986742" y="1525125"/>
              <a:ext cx="652451" cy="147649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各領域素養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潛在特質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008747" y="4283844"/>
              <a:ext cx="652451" cy="19330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素養的生活實踐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外顯行為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8" name="向下箭號 7"/>
            <p:cNvSpPr/>
            <p:nvPr/>
          </p:nvSpPr>
          <p:spPr>
            <a:xfrm>
              <a:off x="4144263" y="2910898"/>
              <a:ext cx="246222" cy="13729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68014" y="426996"/>
            <a:ext cx="5080887" cy="923330"/>
            <a:chOff x="3644013" y="426996"/>
            <a:chExt cx="5080887" cy="923330"/>
          </a:xfrm>
        </p:grpSpPr>
        <p:sp>
          <p:nvSpPr>
            <p:cNvPr id="9" name="向下箭號 8"/>
            <p:cNvSpPr/>
            <p:nvPr/>
          </p:nvSpPr>
          <p:spPr>
            <a:xfrm rot="5400000">
              <a:off x="4972491" y="316771"/>
              <a:ext cx="264290" cy="5144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10" name="向下箭號 9"/>
            <p:cNvSpPr/>
            <p:nvPr/>
          </p:nvSpPr>
          <p:spPr>
            <a:xfrm rot="16200000">
              <a:off x="6891250" y="280033"/>
              <a:ext cx="264290" cy="5879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11" name="向下箭號 10"/>
            <p:cNvSpPr/>
            <p:nvPr/>
          </p:nvSpPr>
          <p:spPr>
            <a:xfrm rot="16200000">
              <a:off x="6891250" y="737892"/>
              <a:ext cx="264290" cy="5879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12" name="向下箭號 11"/>
            <p:cNvSpPr/>
            <p:nvPr/>
          </p:nvSpPr>
          <p:spPr>
            <a:xfrm rot="5400000">
              <a:off x="4972491" y="867032"/>
              <a:ext cx="264290" cy="5144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5434488" y="510340"/>
              <a:ext cx="1337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各領域素養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潛在特質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317353" y="426996"/>
              <a:ext cx="1407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各領域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學習表現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外顯行為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3644013" y="426996"/>
              <a:ext cx="13185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各領域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學習表現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(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外顯行為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標楷體" panose="03000509000000000000" pitchFamily="65" charset="-120"/>
                  <a:cs typeface="+mn-cs"/>
                </a:rPr>
                <a:t>)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endParaRPr>
            </a:p>
          </p:txBody>
        </p:sp>
      </p:grp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id="{206C6D98-D0DB-466B-82F3-6ABF46738260}"/>
              </a:ext>
            </a:extLst>
          </p:cNvPr>
          <p:cNvSpPr/>
          <p:nvPr/>
        </p:nvSpPr>
        <p:spPr>
          <a:xfrm>
            <a:off x="280309" y="376465"/>
            <a:ext cx="4513501" cy="612648"/>
          </a:xfrm>
          <a:prstGeom prst="wedgeRoundRectCallout">
            <a:avLst>
              <a:gd name="adj1" fmla="val -14920"/>
              <a:gd name="adj2" fmla="val 4800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標楷體" panose="03000509000000000000" pitchFamily="65" charset="-120"/>
                <a:cs typeface="+mn-cs"/>
              </a:rPr>
              <a:t>發想試題的二個思考點</a:t>
            </a:r>
          </a:p>
        </p:txBody>
      </p:sp>
    </p:spTree>
    <p:extLst>
      <p:ext uri="{BB962C8B-B14F-4D97-AF65-F5344CB8AC3E}">
        <p14:creationId xmlns:p14="http://schemas.microsoft.com/office/powerpoint/2010/main" val="142091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 mute="1">
                <p:cTn id="2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70C2937-BED9-454B-8087-E4862F73AA18}"/>
              </a:ext>
            </a:extLst>
          </p:cNvPr>
          <p:cNvSpPr/>
          <p:nvPr/>
        </p:nvSpPr>
        <p:spPr>
          <a:xfrm>
            <a:off x="6998637" y="1570737"/>
            <a:ext cx="341788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sng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周</a:t>
            </a:r>
            <a:r>
              <a:rPr kumimoji="0" lang="zh-TW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50000"/>
                  </a:srgbClr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老師在黑板上寫道：「天下沒有一個人從不羨慕別人，只有少數人從沒被別人羨慕過。」她請學生以圖表來表示這句話，下列哪一張圖表最恰當？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BD582C">
                  <a:lumMod val="50000"/>
                </a:srgbClr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BED6AA-4325-495B-B945-93A87AA58BB1}"/>
              </a:ext>
            </a:extLst>
          </p:cNvPr>
          <p:cNvSpPr/>
          <p:nvPr/>
        </p:nvSpPr>
        <p:spPr>
          <a:xfrm>
            <a:off x="7084968" y="1049787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B8357">
                    <a:lumMod val="50000"/>
                  </a:srgbClr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106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8357">
                    <a:lumMod val="50000"/>
                  </a:srgbClr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會考試題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F524DB-2E42-4BC5-A316-B0EE905A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43" y="1215101"/>
            <a:ext cx="5388443" cy="165587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FBE612B-B89E-4F9D-8B5B-808D5E902CD0}"/>
              </a:ext>
            </a:extLst>
          </p:cNvPr>
          <p:cNvSpPr txBox="1"/>
          <p:nvPr/>
        </p:nvSpPr>
        <p:spPr>
          <a:xfrm>
            <a:off x="703731" y="167895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(A)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0C2681-20BA-4DB1-8C6E-172603A0558D}"/>
              </a:ext>
            </a:extLst>
          </p:cNvPr>
          <p:cNvSpPr txBox="1"/>
          <p:nvPr/>
        </p:nvSpPr>
        <p:spPr>
          <a:xfrm>
            <a:off x="3619610" y="167895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Ｂ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7EF6C0-2606-43E0-9D30-70E540FE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2" y="3043370"/>
            <a:ext cx="5388443" cy="171367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BB50463-A4C1-464C-9F26-0A6CA45B5EB7}"/>
              </a:ext>
            </a:extLst>
          </p:cNvPr>
          <p:cNvSpPr txBox="1"/>
          <p:nvPr/>
        </p:nvSpPr>
        <p:spPr>
          <a:xfrm>
            <a:off x="703731" y="329934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(C)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EA9E29A-9EB3-45DC-81E8-28505E16BDE8}"/>
              </a:ext>
            </a:extLst>
          </p:cNvPr>
          <p:cNvSpPr txBox="1"/>
          <p:nvPr/>
        </p:nvSpPr>
        <p:spPr>
          <a:xfrm>
            <a:off x="3619610" y="332506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(D)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61AF8FF-F45E-4929-BA72-43117FDF1545}"/>
              </a:ext>
            </a:extLst>
          </p:cNvPr>
          <p:cNvSpPr txBox="1"/>
          <p:nvPr/>
        </p:nvSpPr>
        <p:spPr>
          <a:xfrm>
            <a:off x="7280900" y="3694395"/>
            <a:ext cx="285335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橫軸的敘述有變化，粗心的孩子易做錯。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CF50C86-2CF0-4835-840C-8A4846811B4F}"/>
              </a:ext>
            </a:extLst>
          </p:cNvPr>
          <p:cNvSpPr/>
          <p:nvPr/>
        </p:nvSpPr>
        <p:spPr>
          <a:xfrm>
            <a:off x="536165" y="4809719"/>
            <a:ext cx="10453568" cy="1292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國教院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示例一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」</a:t>
            </a:r>
            <a:r>
              <a:rPr kumimoji="0" lang="en-US" altLang="zh-TW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123 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木頭鳥第</a:t>
            </a:r>
            <a:r>
              <a:rPr kumimoji="0" lang="en-US" altLang="zh-TW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題，題幹以彩色圖片呈現，依文本敘述，據其毛色判斷為亞成鳥。</a:t>
            </a:r>
            <a:endParaRPr kumimoji="0" lang="en-US" altLang="zh-TW" sz="2600" b="0" i="0" u="none" strike="noStrike" kern="100" cap="none" spc="0" normalizeH="0" baseline="0" noProof="0" dirty="0">
              <a:ln>
                <a:noFill/>
              </a:ln>
              <a:solidFill>
                <a:srgbClr val="BD582C">
                  <a:lumMod val="75000"/>
                </a:srgbClr>
              </a:solidFill>
              <a:effectLst/>
              <a:uLnTx/>
              <a:uFillTx/>
              <a:latin typeface="華康龍門石碑" panose="03000909000000000000" pitchFamily="65" charset="-120"/>
              <a:ea typeface="華康龍門石碑" panose="030009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600" b="0" i="0" u="none" strike="noStrike" kern="1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龍門石碑" panose="03000909000000000000" pitchFamily="65" charset="-120"/>
                <a:ea typeface="華康龍門石碑" panose="03000909000000000000" pitchFamily="65" charset="-120"/>
                <a:cs typeface="Times New Roman" panose="02020603050405020304" pitchFamily="18" charset="0"/>
              </a:rPr>
              <a:t>或將題幹改為文字敘述，選項改為圖，請學生判斷哪張圖符合所述？</a:t>
            </a:r>
            <a:endParaRPr kumimoji="0" lang="zh-TW" altLang="zh-TW" sz="2600" b="0" i="0" u="none" strike="noStrike" kern="100" cap="none" spc="0" normalizeH="0" baseline="0" noProof="0" dirty="0">
              <a:ln>
                <a:noFill/>
              </a:ln>
              <a:solidFill>
                <a:srgbClr val="BD582C">
                  <a:lumMod val="75000"/>
                </a:srgbClr>
              </a:solidFill>
              <a:effectLst/>
              <a:uLnTx/>
              <a:uFillTx/>
              <a:latin typeface="華康龍門石碑" panose="03000909000000000000" pitchFamily="65" charset="-120"/>
              <a:ea typeface="華康龍門石碑" panose="030009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CF75458-C493-4707-B79B-E08BC88B7E32}"/>
              </a:ext>
            </a:extLst>
          </p:cNvPr>
          <p:cNvSpPr/>
          <p:nvPr/>
        </p:nvSpPr>
        <p:spPr>
          <a:xfrm>
            <a:off x="798632" y="344171"/>
            <a:ext cx="72507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選項設計圖表化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文轉圖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圖轉文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11EA0C-2B2F-42F7-838A-20F5F59B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C899EB-9A60-470F-A784-753F376BA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5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F0C56A3-562E-45F3-B959-3DEFE082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156773-C619-4E15-AB98-191A4926D0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2E2A86F-3A18-4FDB-B5A4-65EF72BA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〈黃鶴樓送孟浩然之廣陵〉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85176C-F095-4D08-A59C-B3C3B9A947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7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D32DC7-605D-4C73-AC94-295B2C0A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B38CF3-B980-4966-A422-BE88515B45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8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845CD94-DB8D-4FF5-AC33-9DA5ABF1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E1EEBE1-1A39-4AEF-A354-D10D8CAB92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25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9">
            <a:extLst>
              <a:ext uri="{FF2B5EF4-FFF2-40B4-BE49-F238E27FC236}">
                <a16:creationId xmlns:a16="http://schemas.microsoft.com/office/drawing/2014/main" id="{C8EF6673-7108-4E06-9477-2240E0475599}"/>
              </a:ext>
            </a:extLst>
          </p:cNvPr>
          <p:cNvSpPr txBox="1">
            <a:spLocks/>
          </p:cNvSpPr>
          <p:nvPr/>
        </p:nvSpPr>
        <p:spPr>
          <a:xfrm>
            <a:off x="904080" y="362983"/>
            <a:ext cx="7899816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Pct val="80000"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勘亭流" panose="03000909000000000000" pitchFamily="65" charset="-120"/>
                <a:ea typeface="華康勘亭流" panose="03000909000000000000" pitchFamily="65" charset="-120"/>
                <a:cs typeface="+mn-cs"/>
              </a:rPr>
              <a:t>設計一擬真情境，包裝文本和題目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勘亭流" panose="03000909000000000000" pitchFamily="65" charset="-120"/>
              <a:ea typeface="華康勘亭流" panose="03000909000000000000" pitchFamily="65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7080668-1F1D-49C2-BB13-F1239098D03A}"/>
              </a:ext>
            </a:extLst>
          </p:cNvPr>
          <p:cNvSpPr/>
          <p:nvPr/>
        </p:nvSpPr>
        <p:spPr>
          <a:xfrm>
            <a:off x="745987" y="1304936"/>
            <a:ext cx="9212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900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en-US" altLang="zh-TW" sz="3200" dirty="0">
                <a:solidFill>
                  <a:srgbClr val="7BA79D">
                    <a:lumMod val="50000"/>
                  </a:srgb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(</a:t>
            </a:r>
            <a:r>
              <a:rPr lang="zh-TW" altLang="en-US" sz="3200" dirty="0">
                <a:solidFill>
                  <a:srgbClr val="7BA79D">
                    <a:lumMod val="50000"/>
                  </a:srgb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一</a:t>
            </a:r>
            <a:r>
              <a:rPr lang="en-US" altLang="zh-TW" sz="3200" dirty="0">
                <a:solidFill>
                  <a:srgbClr val="7BA79D">
                    <a:lumMod val="50000"/>
                  </a:srgb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)</a:t>
            </a:r>
            <a:r>
              <a:rPr lang="zh-TW" altLang="en-US" sz="3200" dirty="0">
                <a:solidFill>
                  <a:srgbClr val="7BA79D">
                    <a:lumMod val="50000"/>
                  </a:srgb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設計情境，</a:t>
            </a:r>
            <a:r>
              <a:rPr lang="zh-TW" altLang="en-US" sz="3200" dirty="0">
                <a:solidFill>
                  <a:srgbClr val="C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納入文本，再依不同情境設計題目</a:t>
            </a:r>
            <a:endParaRPr lang="en-US" altLang="zh-TW" sz="3200" dirty="0">
              <a:solidFill>
                <a:srgbClr val="C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95BEAB-2CA1-4D2C-96E2-C2EA1C21E8A0}"/>
              </a:ext>
            </a:extLst>
          </p:cNvPr>
          <p:cNvSpPr txBox="1"/>
          <p:nvPr/>
        </p:nvSpPr>
        <p:spPr>
          <a:xfrm>
            <a:off x="1367160" y="2034632"/>
            <a:ext cx="7279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華康行書體" panose="03000509000000000000" pitchFamily="65" charset="-120"/>
                <a:ea typeface="文鼎粗" panose="02010609010101010101" pitchFamily="49" charset="-120"/>
              </a:rPr>
              <a:t>題幹以一生活情境引入文本，如：</a:t>
            </a:r>
            <a:endParaRPr lang="en-US" altLang="zh-TW" sz="3200" dirty="0">
              <a:solidFill>
                <a:schemeClr val="accent1">
                  <a:lumMod val="75000"/>
                </a:schemeClr>
              </a:solidFill>
              <a:latin typeface="華康行書體" panose="03000509000000000000" pitchFamily="65" charset="-120"/>
              <a:ea typeface="文鼎粗" panose="02010609010101010101" pitchFamily="49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看新聞報導、活動海報傳單</a:t>
            </a:r>
            <a:endParaRPr lang="en-US" altLang="zh-TW" sz="3200" dirty="0"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參觀展覽，閱讀導覽文字</a:t>
            </a:r>
            <a:endParaRPr lang="en-US" altLang="zh-TW" sz="3200" dirty="0"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搭乘公共運輸，閱讀購票說明</a:t>
            </a:r>
            <a:endParaRPr lang="en-US" altLang="zh-TW" sz="3200" dirty="0"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進行一個實驗</a:t>
            </a:r>
            <a:endParaRPr lang="en-US" altLang="zh-TW" sz="3200" dirty="0"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看診後的藥袋</a:t>
            </a:r>
            <a:endParaRPr lang="en-US" altLang="zh-TW" sz="3200" dirty="0"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r>
              <a:rPr lang="zh-TW" altLang="zh-TW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…</a:t>
            </a:r>
            <a:r>
              <a:rPr lang="en-US" altLang="zh-TW" sz="3200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…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560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05B34F0-6658-4A98-98FD-E84D62160FEB}"/>
              </a:ext>
            </a:extLst>
          </p:cNvPr>
          <p:cNvSpPr/>
          <p:nvPr/>
        </p:nvSpPr>
        <p:spPr>
          <a:xfrm>
            <a:off x="432481" y="3757476"/>
            <a:ext cx="11120717" cy="22929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200" b="0" i="0" u="sng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報告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的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主題是什麼？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srgbClr val="E9B635">
                  <a:lumMod val="50000"/>
                </a:srgbClr>
              </a:solidFill>
              <a:effectLst/>
              <a:uLnTx/>
              <a:uFillTx/>
              <a:latin typeface="華康墨字體" panose="040B0909000000000000" pitchFamily="81" charset="-120"/>
              <a:ea typeface="華康墨字體" panose="040B0909000000000000" pitchFamily="81" charset="-120"/>
              <a:cs typeface="Times New Roman" panose="02020603050405020304" pitchFamily="18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200" b="0" i="0" u="sng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報告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包含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了</a:t>
            </a:r>
            <a:r>
              <a:rPr kumimoji="0" lang="zh-TW" altLang="zh-TW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哪些重點？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報告中的特定內容（某個句子／引述的資訊）該如何理解？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srgbClr val="E9B635">
                  <a:lumMod val="50000"/>
                </a:srgbClr>
              </a:solidFill>
              <a:effectLst/>
              <a:uLnTx/>
              <a:uFillTx/>
              <a:latin typeface="華康墨字體" panose="040B0909000000000000" pitchFamily="81" charset="-120"/>
              <a:ea typeface="華康墨字體" panose="040B0909000000000000" pitchFamily="81" charset="-120"/>
              <a:cs typeface="Times New Roman" panose="02020603050405020304" pitchFamily="18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同學聽完後，</a:t>
            </a:r>
            <a:r>
              <a:rPr kumimoji="0" lang="zh-TW" altLang="en-US" sz="3200" b="0" i="0" u="sng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分別給予意見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E9B635">
                    <a:lumMod val="50000"/>
                  </a:srgbClr>
                </a:solidFill>
                <a:effectLst/>
                <a:uLnTx/>
                <a:uFillTx/>
                <a:latin typeface="華康墨字體" panose="040B0909000000000000" pitchFamily="81" charset="-120"/>
                <a:ea typeface="華康墨字體" panose="040B0909000000000000" pitchFamily="81" charset="-120"/>
                <a:cs typeface="Times New Roman" panose="02020603050405020304" pitchFamily="18" charset="0"/>
              </a:rPr>
              <a:t>，何者適切或不適切？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srgbClr val="E9B635">
                  <a:lumMod val="50000"/>
                </a:srgbClr>
              </a:solidFill>
              <a:effectLst/>
              <a:uLnTx/>
              <a:uFillTx/>
              <a:latin typeface="華康墨字體" panose="040B0909000000000000" pitchFamily="81" charset="-120"/>
              <a:ea typeface="華康墨字體" panose="040B0909000000000000" pitchFamily="81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A7B909-E452-4BD7-9900-CD73ECED6488}"/>
              </a:ext>
            </a:extLst>
          </p:cNvPr>
          <p:cNvSpPr/>
          <p:nvPr/>
        </p:nvSpPr>
        <p:spPr>
          <a:xfrm>
            <a:off x="513462" y="487993"/>
            <a:ext cx="11308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BA79D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BA79D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二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BA79D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BA79D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設計任務，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納入文本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FE7727-C39B-4FBA-87D0-2D96F53F903D}"/>
              </a:ext>
            </a:extLst>
          </p:cNvPr>
          <p:cNvSpPr/>
          <p:nvPr/>
        </p:nvSpPr>
        <p:spPr>
          <a:xfrm>
            <a:off x="432482" y="1334048"/>
            <a:ext cx="11120717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甲、專題報告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C2BC80">
                  <a:lumMod val="50000"/>
                </a:srgbClr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文本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  <a:sym typeface="Wingdings" panose="05000000000000000000" pitchFamily="2" charset="2"/>
              </a:rPr>
              <a:t>: 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  <a:sym typeface="Wingdings" panose="05000000000000000000" pitchFamily="2" charset="2"/>
              </a:rPr>
              <a:t>改寫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說明文本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如：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107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指考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解開成語中的科學密碼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》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１設計情境：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〇〇針對某主題製作專題報告，內容如下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Wingdings" panose="05000000000000000000" pitchFamily="2" charset="2"/>
              </a:rPr>
              <a:t>：（放入改寫後的文本）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C2BC80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２依文本內容設計題目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（選擇／非選），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題幹須對應情境微調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4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CAB24FF-5565-4186-8D5D-23A8F51C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2342686-3080-4F72-B647-13CA2E28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81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6605A7-0CE5-4473-8D3B-1925682CB6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5129" y="1121305"/>
            <a:ext cx="9795932" cy="46153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乙、課堂討論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文本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: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可多元解讀／易誤讀的文本（可用課文）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設計情境：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課堂討論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依文本內容編製題目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如：同學對文本有不同詮解，其中有部分誤讀。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200" dirty="0">
                <a:solidFill>
                  <a:schemeClr val="accent4">
                    <a:lumMod val="75000"/>
                  </a:schemeClr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子題１　２：可分就不同同學之解讀設題。</a:t>
            </a:r>
            <a:endParaRPr lang="en-US" altLang="zh-TW" sz="3200" dirty="0">
              <a:solidFill>
                <a:schemeClr val="accent4">
                  <a:lumMod val="75000"/>
                </a:schemeClr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200" dirty="0">
                <a:solidFill>
                  <a:schemeClr val="accent4">
                    <a:lumMod val="75000"/>
                  </a:schemeClr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子題３：另一同學對二人說法的評論，或協調處理二人的爭執（後者則扣合核心素養）。</a:t>
            </a:r>
            <a:endParaRPr lang="en-US" altLang="zh-TW" sz="3200" dirty="0">
              <a:solidFill>
                <a:schemeClr val="accent4">
                  <a:lumMod val="75000"/>
                </a:schemeClr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marL="0" indent="0">
              <a:buNone/>
            </a:pPr>
            <a:r>
              <a:rPr lang="zh-TW" altLang="en-US" dirty="0"/>
              <a:t>　　　　　　　　　　　　　　　　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C51A7B0-8104-4B56-BAE9-E357B53D1373}"/>
              </a:ext>
            </a:extLst>
          </p:cNvPr>
          <p:cNvSpPr/>
          <p:nvPr/>
        </p:nvSpPr>
        <p:spPr>
          <a:xfrm>
            <a:off x="7320136" y="5104684"/>
            <a:ext cx="2641330" cy="632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心測中心研發</a:t>
            </a:r>
          </a:p>
        </p:txBody>
      </p:sp>
    </p:spTree>
    <p:extLst>
      <p:ext uri="{BB962C8B-B14F-4D97-AF65-F5344CB8AC3E}">
        <p14:creationId xmlns:p14="http://schemas.microsoft.com/office/powerpoint/2010/main" val="221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E857E50-E5F4-4F09-B0E4-59296C28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04AD77-D703-40A2-A867-5F1719CD04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E306EE3-423A-4078-86D9-70184BD9EF49}"/>
              </a:ext>
            </a:extLst>
          </p:cNvPr>
          <p:cNvSpPr txBox="1"/>
          <p:nvPr/>
        </p:nvSpPr>
        <p:spPr>
          <a:xfrm>
            <a:off x="7166074" y="4761929"/>
            <a:ext cx="423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2BC80">
                    <a:lumMod val="50000"/>
                  </a:srgbClr>
                </a:solidFill>
                <a:effectLst/>
                <a:uLnTx/>
                <a:uFillTx/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素養關注的態度和解決問題的能力，其實不是試題所能評量的</a:t>
            </a:r>
          </a:p>
        </p:txBody>
      </p:sp>
    </p:spTree>
    <p:extLst>
      <p:ext uri="{BB962C8B-B14F-4D97-AF65-F5344CB8AC3E}">
        <p14:creationId xmlns:p14="http://schemas.microsoft.com/office/powerpoint/2010/main" val="7246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84E6A9D-D4EB-4A73-9758-D3F876909F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734" y="465575"/>
            <a:ext cx="9609666" cy="52948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丙、</a:t>
            </a:r>
            <a:r>
              <a:rPr lang="zh-TW" altLang="en-US" sz="3200" dirty="0">
                <a:solidFill>
                  <a:srgbClr val="C2BC80">
                    <a:lumMod val="50000"/>
                  </a:srgb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故事重述／腳本撰寫</a:t>
            </a:r>
            <a:endParaRPr lang="en-US" alt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文本：單一敘事文本／同一事件的二篇敘述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設計情境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：課堂指派同學分組據上述事件，重述故事／撰寫腳本。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依文本內容編製題目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先以該文</a:t>
            </a: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二文重要內容的理解製題。</a:t>
            </a: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再以二文可互補的地方製題</a:t>
            </a: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綜合二文，</a:t>
            </a: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選擇敘事觀點與主線，撰寫成故事／腳本片段，設計成選項。（其中可能有誤讀處）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可發展成讀寫綜合或讀說綜合的作業。</a:t>
            </a:r>
            <a:endParaRPr lang="en-US" altLang="zh-TW" sz="30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C0B397-942B-4E88-B8B9-F584D14CEC93}"/>
              </a:ext>
            </a:extLst>
          </p:cNvPr>
          <p:cNvSpPr/>
          <p:nvPr/>
        </p:nvSpPr>
        <p:spPr>
          <a:xfrm>
            <a:off x="7064188" y="5760414"/>
            <a:ext cx="3375212" cy="632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參考心測中心研發</a:t>
            </a:r>
          </a:p>
        </p:txBody>
      </p:sp>
    </p:spTree>
    <p:extLst>
      <p:ext uri="{BB962C8B-B14F-4D97-AF65-F5344CB8AC3E}">
        <p14:creationId xmlns:p14="http://schemas.microsoft.com/office/powerpoint/2010/main" val="39168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239D193-FB01-4886-8CEE-42F8239D8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2" t="20296" r="18688"/>
          <a:stretch/>
        </p:blipFill>
        <p:spPr>
          <a:xfrm>
            <a:off x="6562165" y="1676660"/>
            <a:ext cx="4921108" cy="413994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5CD6981-E1C0-41EA-847F-0818CC9C712A}"/>
              </a:ext>
            </a:extLst>
          </p:cNvPr>
          <p:cNvSpPr/>
          <p:nvPr/>
        </p:nvSpPr>
        <p:spPr>
          <a:xfrm>
            <a:off x="7177557" y="939636"/>
            <a:ext cx="3194172" cy="623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例：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106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統測非選題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4E85B20-6166-4A11-A727-C6EB139630B2}"/>
              </a:ext>
            </a:extLst>
          </p:cNvPr>
          <p:cNvSpPr txBox="1"/>
          <p:nvPr/>
        </p:nvSpPr>
        <p:spPr>
          <a:xfrm>
            <a:off x="457698" y="1334056"/>
            <a:ext cx="593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（四）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改寫文本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為對話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FD5321D-712F-449D-AC17-47BA423E00F5}"/>
              </a:ext>
            </a:extLst>
          </p:cNvPr>
          <p:cNvSpPr/>
          <p:nvPr/>
        </p:nvSpPr>
        <p:spPr>
          <a:xfrm>
            <a:off x="457698" y="1918831"/>
            <a:ext cx="60198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文本屬性：具多元觀點的議題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可整理多個文獻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／日常生活常見的場景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１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情境設定：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若干人（要給名字或代號）就此議題各自發表意見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將文本中的各方意見自然融入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２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依改寫後的對話內容設計題目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討論什麼議題？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關於此議題的觀點，分別有哪些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?/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存在哪些歧異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?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如果某人喜歡○○行為，他最可能認同何人的觀點。</a:t>
            </a: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1323EC-3E56-4F59-A830-F02F0A936992}"/>
              </a:ext>
            </a:extLst>
          </p:cNvPr>
          <p:cNvSpPr/>
          <p:nvPr/>
        </p:nvSpPr>
        <p:spPr>
          <a:xfrm>
            <a:off x="391854" y="666418"/>
            <a:ext cx="6782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4A088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zh-TW" altLang="en-US" sz="3000" b="1" dirty="0">
                <a:solidFill>
                  <a:srgbClr val="94A088">
                    <a:lumMod val="75000"/>
                  </a:srgbClr>
                </a:solidFill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4A088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設計遊戲</a:t>
            </a:r>
            <a:r>
              <a:rPr kumimoji="0" lang="zh-TW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4A088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，納入文本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94A088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4A088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Times New Roman" panose="02020603050405020304" pitchFamily="18" charset="0"/>
              </a:rPr>
              <a:t>學測桌遊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4A088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6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5FFBA84-40CF-4268-882E-10DD97B241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840" t="6766" r="12005" b="59737"/>
          <a:stretch/>
        </p:blipFill>
        <p:spPr>
          <a:xfrm>
            <a:off x="3855508" y="1317766"/>
            <a:ext cx="7747813" cy="482479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361E829-DC2F-4631-9DBA-0B00FB747A3A}"/>
              </a:ext>
            </a:extLst>
          </p:cNvPr>
          <p:cNvSpPr txBox="1"/>
          <p:nvPr/>
        </p:nvSpPr>
        <p:spPr>
          <a:xfrm>
            <a:off x="1028450" y="271327"/>
            <a:ext cx="705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（五）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整理文本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為圖表（文轉圖）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DF6A7E-14E5-443E-A932-19B56146623A}"/>
              </a:ext>
            </a:extLst>
          </p:cNvPr>
          <p:cNvSpPr/>
          <p:nvPr/>
        </p:nvSpPr>
        <p:spPr>
          <a:xfrm>
            <a:off x="341254" y="975565"/>
            <a:ext cx="3627064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文本：某一事件／主題的多個資料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A5AB81">
                  <a:lumMod val="50000"/>
                </a:srgbClr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１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情境設定：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若干人（要給名字或代號）針對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BD582C">
                    <a:lumMod val="75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某指定議題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，篩選整理資料，並製作圖表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A5AB81">
                  <a:lumMod val="50000"/>
                </a:srgbClr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２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依改寫後的圖表內容設計題目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865640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眾人討論材料之去取意見（與表頭的對應關係）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A5AB81">
                  <a:lumMod val="50000"/>
                </a:srgbClr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B81">
                    <a:lumMod val="50000"/>
                  </a:srgbClr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將製成的表格安排一些錯誤或留下一些空白，抓錯或填答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FB1F9BB-F2A4-4DDC-AB42-8164BC568587}"/>
              </a:ext>
            </a:extLst>
          </p:cNvPr>
          <p:cNvSpPr txBox="1"/>
          <p:nvPr/>
        </p:nvSpPr>
        <p:spPr>
          <a:xfrm>
            <a:off x="8398934" y="856102"/>
            <a:ext cx="12618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107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會考</a:t>
            </a:r>
          </a:p>
        </p:txBody>
      </p:sp>
    </p:spTree>
    <p:extLst>
      <p:ext uri="{BB962C8B-B14F-4D97-AF65-F5344CB8AC3E}">
        <p14:creationId xmlns:p14="http://schemas.microsoft.com/office/powerpoint/2010/main" val="16906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E03040C5-07C9-4774-87FB-A3531C1409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6973102"/>
              </p:ext>
            </p:extLst>
          </p:nvPr>
        </p:nvGraphicFramePr>
        <p:xfrm>
          <a:off x="173903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646F12B7-1E83-4A6C-9E44-067EF400E109}"/>
              </a:ext>
            </a:extLst>
          </p:cNvPr>
          <p:cNvSpPr txBox="1"/>
          <p:nvPr/>
        </p:nvSpPr>
        <p:spPr>
          <a:xfrm>
            <a:off x="6525087" y="621438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rgbClr val="C00000"/>
                </a:solidFill>
                <a:ea typeface="全真超" panose="02010609000101010101" pitchFamily="49" charset="-120"/>
              </a:rPr>
              <a:t>三大心法</a:t>
            </a:r>
          </a:p>
        </p:txBody>
      </p:sp>
    </p:spTree>
    <p:extLst>
      <p:ext uri="{BB962C8B-B14F-4D97-AF65-F5344CB8AC3E}">
        <p14:creationId xmlns:p14="http://schemas.microsoft.com/office/powerpoint/2010/main" val="7012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07B39B-8011-4E04-B060-2B45A4737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04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7814045-220F-4414-A7CC-FA491A52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334" y="677333"/>
            <a:ext cx="3291728" cy="9225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實作時間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CE6DD5-F32C-4F56-A797-29112A361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" t="15922" r="471" b="5714"/>
          <a:stretch/>
        </p:blipFill>
        <p:spPr>
          <a:xfrm>
            <a:off x="6454909" y="3325623"/>
            <a:ext cx="4434200" cy="275420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7B01148-48D2-402C-B570-8B175CF5FD14}"/>
              </a:ext>
            </a:extLst>
          </p:cNvPr>
          <p:cNvSpPr/>
          <p:nvPr/>
        </p:nvSpPr>
        <p:spPr>
          <a:xfrm>
            <a:off x="724520" y="2119371"/>
            <a:ext cx="5140003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1.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請就</a:t>
            </a: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13-15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題，思考如何進行整體包裝，完成情境設計（選擇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、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非選均可）。</a:t>
            </a: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/>
            </a:r>
            <a:b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</a:b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2.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如時間允許，亦可自行發展新試題。</a:t>
            </a:r>
            <a:endParaRPr kumimoji="1" lang="en-US" altLang="zh-TW" sz="3200" b="1" i="0" u="none" strike="noStrike" kern="0" cap="all" spc="0" normalizeH="0" baseline="0" noProof="0" dirty="0">
              <a:ln>
                <a:noFill/>
              </a:ln>
              <a:solidFill>
                <a:srgbClr val="005A58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3.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請思考</a:t>
            </a:r>
            <a:r>
              <a:rPr kumimoji="1" lang="en-US" altLang="zh-TW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10-12</a:t>
            </a:r>
            <a:r>
              <a:rPr kumimoji="1" lang="zh-TW" alt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題可以如何情境化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0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A250595-2B7D-4DC7-9388-D8EA99B6473F}"/>
              </a:ext>
            </a:extLst>
          </p:cNvPr>
          <p:cNvSpPr/>
          <p:nvPr/>
        </p:nvSpPr>
        <p:spPr>
          <a:xfrm>
            <a:off x="456692" y="3086622"/>
            <a:ext cx="7534200" cy="32316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學科基本素養題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學術討論情境中的真實問題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•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試題存在合理情境中，而將情境簡化或省略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•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可展現相對基本的學科能力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rPr>
              <a:t>生活實踐題：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真實生活情境中的真實問題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•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情境較完整且貼合實際生活 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•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可展現將學科知識落實於生活中的能力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CB24A38-B629-4F25-A7D7-710EA897B819}"/>
              </a:ext>
            </a:extLst>
          </p:cNvPr>
          <p:cNvSpPr txBox="1"/>
          <p:nvPr/>
        </p:nvSpPr>
        <p:spPr>
          <a:xfrm>
            <a:off x="1088966" y="510012"/>
            <a:ext cx="6570842" cy="19697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       　　　　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6564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素養導向試題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86564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9530C50-BBBF-46ED-91C6-E6F49021051D}"/>
              </a:ext>
            </a:extLst>
          </p:cNvPr>
          <p:cNvSpPr/>
          <p:nvPr/>
        </p:nvSpPr>
        <p:spPr>
          <a:xfrm>
            <a:off x="1376023" y="1208402"/>
            <a:ext cx="2088232" cy="1049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學科基本素養題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9FC9BC-69A0-43C3-B6CE-83372C106033}"/>
              </a:ext>
            </a:extLst>
          </p:cNvPr>
          <p:cNvSpPr/>
          <p:nvPr/>
        </p:nvSpPr>
        <p:spPr>
          <a:xfrm>
            <a:off x="4374387" y="1114873"/>
            <a:ext cx="2664296" cy="1236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生活實踐題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 　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真實情境的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    　真實問題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EE45FDD-7F11-4A72-A716-6BFF2D49DB19}"/>
              </a:ext>
            </a:extLst>
          </p:cNvPr>
          <p:cNvSpPr/>
          <p:nvPr/>
        </p:nvSpPr>
        <p:spPr>
          <a:xfrm>
            <a:off x="8431527" y="2282415"/>
            <a:ext cx="2801393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不要將「知識題」與「素養題」對立 （因為知識是素養題中不可或缺的成分）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8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69F26A5-3A80-435C-B2CE-4E42EE38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F0EDB6-33A0-483B-928F-C95B70CD8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DAF290-B7DF-443A-B1FC-4546A8FC2B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2497" y="965339"/>
            <a:ext cx="11339394" cy="55064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1.</a:t>
            </a:r>
            <a:r>
              <a:rPr lang="zh-TW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情境化</a:t>
            </a:r>
            <a:endParaRPr lang="en-US" altLang="zh-TW" sz="3200" b="1" dirty="0">
              <a:highlight>
                <a:srgbClr val="00FFFF"/>
              </a:highligh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真實的情境與真實的問題，強調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應用知識與技能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真實情境中的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2.</a:t>
            </a:r>
            <a:r>
              <a:rPr lang="zh-TW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跨領域、跨學科：強調總綱核心素養</a:t>
            </a:r>
            <a:endParaRPr lang="en-US" altLang="zh-TW" sz="3200" b="1" dirty="0">
              <a:highlight>
                <a:srgbClr val="00FFFF"/>
              </a:highligh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能夠融會貫通，善用不同領域或學科所學。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重視的是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跨領域、跨學科的能力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如：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符號運用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語言、文字、數理、肢體及藝術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多元表徵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文字、圖表、照片、聲音、影像、動畫等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媒體識讀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與運用以及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系統性思考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，而非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只是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跨領域的素材。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3.</a:t>
            </a:r>
            <a:r>
              <a:rPr lang="zh-TW" altLang="zh-TW" sz="3200" b="1" dirty="0">
                <a:highlight>
                  <a:srgbClr val="00FFFF"/>
                </a:highligh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整合運用能力：重視領域核心素養、學科本質及學習重點</a:t>
            </a:r>
            <a:endParaRPr lang="en-US" altLang="zh-TW" sz="3200" b="1" dirty="0">
              <a:highlight>
                <a:srgbClr val="00FFFF"/>
              </a:highligh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課綱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「學習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重點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，能</a:t>
            </a:r>
            <a:r>
              <a:rPr lang="zh-TW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資訊重點，或從各種</a:t>
            </a:r>
            <a:r>
              <a:rPr lang="zh-TW" altLang="zh-TW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未過濾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的資訊中</a:t>
            </a:r>
            <a:r>
              <a:rPr lang="zh-TW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篩選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正確重要的訊息，</a:t>
            </a:r>
            <a:r>
              <a:rPr lang="zh-TW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以解決問題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F3EC99-A7B1-485C-A09E-0772E9AD7706}"/>
              </a:ext>
            </a:extLst>
          </p:cNvPr>
          <p:cNvSpPr/>
          <p:nvPr/>
        </p:nvSpPr>
        <p:spPr>
          <a:xfrm>
            <a:off x="2715662" y="186431"/>
            <a:ext cx="5801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8312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素養導向試題命製原則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48312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0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離子會議室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1_離子會議室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3110</Words>
  <Application>Microsoft Office PowerPoint</Application>
  <PresentationFormat>寬螢幕</PresentationFormat>
  <Paragraphs>283</Paragraphs>
  <Slides>65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37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65</vt:i4>
      </vt:variant>
    </vt:vector>
  </HeadingPairs>
  <TitlesOfParts>
    <vt:vector size="106" baseType="lpstr">
      <vt:lpstr>文鼎中特ȀϿ</vt:lpstr>
      <vt:lpstr>文鼎海</vt:lpstr>
      <vt:lpstr>文鼎荊</vt:lpstr>
      <vt:lpstr>文鼎勘</vt:lpstr>
      <vt:lpstr>文鼎粗</vt:lpstr>
      <vt:lpstr>文鼎粗鋼</vt:lpstr>
      <vt:lpstr>文鼎圓</vt:lpstr>
      <vt:lpstr>全真古</vt:lpstr>
      <vt:lpstr>全真超</vt:lpstr>
      <vt:lpstr>華康中明體</vt:lpstr>
      <vt:lpstr>華康中特圓體</vt:lpstr>
      <vt:lpstr>華康中黑體</vt:lpstr>
      <vt:lpstr>華康中圓體</vt:lpstr>
      <vt:lpstr>華康文徵明體W4</vt:lpstr>
      <vt:lpstr>華康布丁體</vt:lpstr>
      <vt:lpstr>華康仿宋體W6(P)</vt:lpstr>
      <vt:lpstr>華康行書體</vt:lpstr>
      <vt:lpstr>華康娃娃體</vt:lpstr>
      <vt:lpstr>華康勘亭流</vt:lpstr>
      <vt:lpstr>華康墨字體</vt:lpstr>
      <vt:lpstr>華康龍門石碑</vt:lpstr>
      <vt:lpstr>華康隸書體W3</vt:lpstr>
      <vt:lpstr>華康隸書體W5</vt:lpstr>
      <vt:lpstr>微軟正黑體</vt:lpstr>
      <vt:lpstr>微軟正黑體 Light</vt:lpstr>
      <vt:lpstr>PMingLiU</vt:lpstr>
      <vt:lpstr>PMingLiU</vt:lpstr>
      <vt:lpstr>標楷體</vt:lpstr>
      <vt:lpstr>Arial</vt:lpstr>
      <vt:lpstr>Calibri</vt:lpstr>
      <vt:lpstr>Calibri Light</vt:lpstr>
      <vt:lpstr>Century Gothic</vt:lpstr>
      <vt:lpstr>Constantia</vt:lpstr>
      <vt:lpstr>Garamond</vt:lpstr>
      <vt:lpstr>Times New Roman</vt:lpstr>
      <vt:lpstr>Wingdings</vt:lpstr>
      <vt:lpstr>Wingdings 3</vt:lpstr>
      <vt:lpstr>Office 佈景主題</vt:lpstr>
      <vt:lpstr>3_Office 佈景主題</vt:lpstr>
      <vt:lpstr>離子會議室</vt:lpstr>
      <vt:lpstr>1_離子會議室</vt:lpstr>
      <vt:lpstr>出好題 　學素養</vt:lpstr>
      <vt:lpstr>PowerPoint 簡報</vt:lpstr>
      <vt:lpstr>評量設計的基本概念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幾個常見的疑問</vt:lpstr>
      <vt:lpstr>用心，不必憂心</vt:lpstr>
      <vt:lpstr>PowerPoint 簡報</vt:lpstr>
      <vt:lpstr>教與學的新挑戰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整理改寫原則</vt:lpstr>
      <vt:lpstr>PowerPoint 簡報</vt:lpstr>
      <vt:lpstr>PowerPoint 簡報</vt:lpstr>
      <vt:lpstr>PowerPoint 簡報</vt:lpstr>
      <vt:lpstr>修題示例</vt:lpstr>
      <vt:lpstr>PowerPoint 簡報</vt:lpstr>
      <vt:lpstr>PowerPoint 簡報</vt:lpstr>
      <vt:lpstr>選擇題與非選題設計基本的差異</vt:lpstr>
      <vt:lpstr>PowerPoint 簡報</vt:lpstr>
      <vt:lpstr>PowerPoint 簡報</vt:lpstr>
      <vt:lpstr>PowerPoint 簡報</vt:lpstr>
      <vt:lpstr>素養導向國文試題 的Ｎ種可能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〈黃鶴樓送孟浩然之廣陵〉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實作時間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出好題 　學素養</dc:title>
  <dc:creator>giantkmc .</dc:creator>
  <cp:lastModifiedBy>5a88</cp:lastModifiedBy>
  <cp:revision>14</cp:revision>
  <dcterms:created xsi:type="dcterms:W3CDTF">2019-01-07T09:19:51Z</dcterms:created>
  <dcterms:modified xsi:type="dcterms:W3CDTF">2019-01-08T00:27:23Z</dcterms:modified>
</cp:coreProperties>
</file>