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61"/>
  </p:notesMasterIdLst>
  <p:sldIdLst>
    <p:sldId id="256" r:id="rId2"/>
    <p:sldId id="331" r:id="rId3"/>
    <p:sldId id="319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13" r:id="rId13"/>
    <p:sldId id="257" r:id="rId14"/>
    <p:sldId id="258" r:id="rId15"/>
    <p:sldId id="289" r:id="rId16"/>
    <p:sldId id="259" r:id="rId17"/>
    <p:sldId id="322" r:id="rId18"/>
    <p:sldId id="260" r:id="rId19"/>
    <p:sldId id="261" r:id="rId20"/>
    <p:sldId id="262" r:id="rId21"/>
    <p:sldId id="263" r:id="rId22"/>
    <p:sldId id="264" r:id="rId23"/>
    <p:sldId id="266" r:id="rId24"/>
    <p:sldId id="265" r:id="rId25"/>
    <p:sldId id="267" r:id="rId26"/>
    <p:sldId id="269" r:id="rId27"/>
    <p:sldId id="290" r:id="rId28"/>
    <p:sldId id="328" r:id="rId29"/>
    <p:sldId id="314" r:id="rId30"/>
    <p:sldId id="315" r:id="rId31"/>
    <p:sldId id="316" r:id="rId32"/>
    <p:sldId id="317" r:id="rId33"/>
    <p:sldId id="318" r:id="rId34"/>
    <p:sldId id="291" r:id="rId35"/>
    <p:sldId id="292" r:id="rId36"/>
    <p:sldId id="293" r:id="rId37"/>
    <p:sldId id="294" r:id="rId38"/>
    <p:sldId id="295" r:id="rId39"/>
    <p:sldId id="296" r:id="rId40"/>
    <p:sldId id="298" r:id="rId41"/>
    <p:sldId id="323" r:id="rId42"/>
    <p:sldId id="324" r:id="rId43"/>
    <p:sldId id="325" r:id="rId44"/>
    <p:sldId id="304" r:id="rId45"/>
    <p:sldId id="305" r:id="rId46"/>
    <p:sldId id="344" r:id="rId47"/>
    <p:sldId id="299" r:id="rId48"/>
    <p:sldId id="326" r:id="rId49"/>
    <p:sldId id="327" r:id="rId50"/>
    <p:sldId id="301" r:id="rId51"/>
    <p:sldId id="302" r:id="rId52"/>
    <p:sldId id="303" r:id="rId53"/>
    <p:sldId id="306" r:id="rId54"/>
    <p:sldId id="307" r:id="rId55"/>
    <p:sldId id="342" r:id="rId56"/>
    <p:sldId id="340" r:id="rId57"/>
    <p:sldId id="329" r:id="rId58"/>
    <p:sldId id="345" r:id="rId59"/>
    <p:sldId id="343" r:id="rId60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174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226" autoAdjust="0"/>
    <p:restoredTop sz="94660"/>
  </p:normalViewPr>
  <p:slideViewPr>
    <p:cSldViewPr>
      <p:cViewPr varScale="1">
        <p:scale>
          <a:sx n="50" d="100"/>
          <a:sy n="50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EC49D1-9717-481C-A9FE-F31B7A3B5B5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TW" altLang="en-US"/>
        </a:p>
      </dgm:t>
    </dgm:pt>
    <dgm:pt modelId="{CF082E9F-9F46-47AE-AB6F-FA2077F3BCD3}">
      <dgm:prSet/>
      <dgm:spPr/>
      <dgm:t>
        <a:bodyPr/>
        <a:lstStyle/>
        <a:p>
          <a:pPr rtl="0"/>
          <a:r>
            <a:rPr lang="en-US" b="1" dirty="0" smtClean="0"/>
            <a:t>5. </a:t>
          </a:r>
          <a:r>
            <a:rPr lang="zh-TW" b="1" dirty="0" smtClean="0"/>
            <a:t>交互教學法（</a:t>
          </a:r>
          <a:r>
            <a:rPr lang="en-US" b="1" dirty="0" smtClean="0"/>
            <a:t>Reciprocal Teaching</a:t>
          </a:r>
          <a:r>
            <a:rPr lang="zh-TW" b="1" dirty="0" smtClean="0"/>
            <a:t>）</a:t>
          </a:r>
          <a:endParaRPr lang="zh-TW" b="1" dirty="0"/>
        </a:p>
      </dgm:t>
    </dgm:pt>
    <dgm:pt modelId="{CE40FB91-1561-41F8-9151-3E0BA790330D}" type="parTrans" cxnId="{A67A15C5-D772-4C51-8FEE-498A0CF01030}">
      <dgm:prSet/>
      <dgm:spPr/>
      <dgm:t>
        <a:bodyPr/>
        <a:lstStyle/>
        <a:p>
          <a:endParaRPr lang="zh-TW" altLang="en-US"/>
        </a:p>
      </dgm:t>
    </dgm:pt>
    <dgm:pt modelId="{01B07C04-1D73-4347-8708-0943E7E1C025}" type="sibTrans" cxnId="{A67A15C5-D772-4C51-8FEE-498A0CF01030}">
      <dgm:prSet/>
      <dgm:spPr/>
      <dgm:t>
        <a:bodyPr/>
        <a:lstStyle/>
        <a:p>
          <a:endParaRPr lang="zh-TW" altLang="en-US"/>
        </a:p>
      </dgm:t>
    </dgm:pt>
    <dgm:pt modelId="{3A3F88DC-B25F-478F-9AC7-4D53618C2043}" type="pres">
      <dgm:prSet presAssocID="{0DEC49D1-9717-481C-A9FE-F31B7A3B5B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3B2200F-3B71-405A-8532-0D1B8CBAECC5}" type="pres">
      <dgm:prSet presAssocID="{CF082E9F-9F46-47AE-AB6F-FA2077F3BCD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E1FCD84-960F-4DA8-BB33-2E801D0B6AEC}" type="presOf" srcId="{CF082E9F-9F46-47AE-AB6F-FA2077F3BCD3}" destId="{23B2200F-3B71-405A-8532-0D1B8CBAECC5}" srcOrd="0" destOrd="0" presId="urn:microsoft.com/office/officeart/2005/8/layout/vList2"/>
    <dgm:cxn modelId="{B96526F2-6745-4631-83DA-FC3985CC104D}" type="presOf" srcId="{0DEC49D1-9717-481C-A9FE-F31B7A3B5B56}" destId="{3A3F88DC-B25F-478F-9AC7-4D53618C2043}" srcOrd="0" destOrd="0" presId="urn:microsoft.com/office/officeart/2005/8/layout/vList2"/>
    <dgm:cxn modelId="{A67A15C5-D772-4C51-8FEE-498A0CF01030}" srcId="{0DEC49D1-9717-481C-A9FE-F31B7A3B5B56}" destId="{CF082E9F-9F46-47AE-AB6F-FA2077F3BCD3}" srcOrd="0" destOrd="0" parTransId="{CE40FB91-1561-41F8-9151-3E0BA790330D}" sibTransId="{01B07C04-1D73-4347-8708-0943E7E1C025}"/>
    <dgm:cxn modelId="{1779406B-1F1E-4E2E-8FB3-F51EA833EBEC}" type="presParOf" srcId="{3A3F88DC-B25F-478F-9AC7-4D53618C2043}" destId="{23B2200F-3B71-405A-8532-0D1B8CBAECC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2200F-3B71-405A-8532-0D1B8CBAECC5}">
      <dsp:nvSpPr>
        <dsp:cNvPr id="0" name=""/>
        <dsp:cNvSpPr/>
      </dsp:nvSpPr>
      <dsp:spPr>
        <a:xfrm>
          <a:off x="0" y="23940"/>
          <a:ext cx="8229600" cy="109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5. </a:t>
          </a:r>
          <a:r>
            <a:rPr lang="zh-TW" sz="3600" b="1" kern="1200" dirty="0" smtClean="0"/>
            <a:t>交互教學法（</a:t>
          </a:r>
          <a:r>
            <a:rPr lang="en-US" sz="3600" b="1" kern="1200" dirty="0" smtClean="0"/>
            <a:t>Reciprocal Teaching</a:t>
          </a:r>
          <a:r>
            <a:rPr lang="zh-TW" sz="3600" b="1" kern="1200" dirty="0" smtClean="0"/>
            <a:t>）</a:t>
          </a:r>
          <a:endParaRPr lang="zh-TW" sz="3600" b="1" kern="1200" dirty="0"/>
        </a:p>
      </dsp:txBody>
      <dsp:txXfrm>
        <a:off x="53459" y="77399"/>
        <a:ext cx="8122682" cy="9882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2-04-10T06:08:57.51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1247 72,'-21'0,"21"-20,-21 20,1-21,20 21,-21 0,21 0,0-20,-21 20,0 0,21 0,-21 0,21 0,-20 0,20 0,-21 0,0 0,21 0,-21 0,21 0,-20 0,20 0,-21 0,0 0,21 0,-21 0,0 0,21 0,-20 0,-1 0,21 0,-21 0,0 0,21 0,-21 0,21 0,-20 0,20 0,-21 0,0 0,21 20,-21-20,21 21,-21-21,21 0,0 20,0-20,-20 0,20 0,0 20,0-20,0 21,-21-21,21 0,0 20,0-20,0 21,0-1,0 1,0-21,0 20,-21 0,21 1,0-21,0 20,0-20,0 21,0-1,0 1,0-21,0 20,0-20,0 20,0-20,0 21,0-1,0-20,0 21,0-1,0-20,0 21,0-1,0-20,0 20,0 1,0-1,0-20,0 21,0-1,0 1,0-1,0 0,0 1,0-1,0 21,0-41,0 41,0-21,0 1,0-1,0 21,0-20,0-1,0 0,0 42,0-42,0 1,0 19,0-19,0-1,0 1,0 20,0-1,0-19,0-1,0 21,0 0,0-21,0 21,0 0,0 0,0 0,0-21,0 21,0 0,0 0,0 0,0 0,0-1,0 1,0 21,0-42,0 21,0 0,0 0,0-1,0 1,0-20,0 20,0-21,0 41,-21-20,21 0,0 0,-21 0,1 0,-1 20,21-41,-21 21,0-20,1 40,20-41,-21 1,0 20,21-21,-21 0,21 21,-41-20,20 20,0-21,0 21,0 0,-20-21,41 1,-21 19,0-19,0 20,1-41,-1 20,0 1,21-1,-21 0,1-20,-1 21,0-1,21-20,-21 21,21-21,-21 0,1 0,20 0,-21 0,21 0,0 0,0 0,0 0,21 0,-1 20,-20-20,42 0,-42 21,42-21,-42 20,20-20,-20 0,21 20,-21-20,0 0,0 0,0 0,0 0,0 0,0 0,0 0,0 0,0 0,0 21,21-21,-21 0,21 20,-21 1,0-21,20 0,-20 20,21-20,-21 21,21-21,0 20,-21 0,0 1,0-1,21 1,-21-1,20 1,1 19,-21-40,0 21,0-1,0 1,21-1,-21 21,21-41,0 41,-21 0,20-21,-20 21,0-41,21 20,-21 1,0-1,0 1,0 20,21-21,-21 0,0 1,21-1,-21 21,0 20,0-40,0-1,0 21,0-20,-21-1,21 0,0 1,-21-1,21 1,0-1,0 1,0 19,0-19,0-1,0 21,0 0,0-21,0-20,0 41,0-20,0-1,0 21,0-21,0 1,0 20,0-21,0 41,0-40,0 20,0 0,0-21,0 41,-21-20,21 0,0 0,0-21,0 21,0 20,0-40,0 20,0-21,0 21,0 0,0-21,0 21,0 0,0 0,0 0,0-21,0 1,0 19,0 1,0 0,0-20,0 19,0-19,0-1,0 21,0 0,0-21,0 1,0-1,0 1,0-1,0 21,0-21,0 21,0-20,0-1,0 1,0-1,0 21,0-21,0 1,0-1,0 1,0-1,0 0,0-20,0 41,0-41,0 21,0 20,0-21,0 0,0 1,0-1,0 1,0-1,0-20,0 21,0-1,0-20,0 20,0 1,0-1,0 21,0-20,0-21,0 40,0-19,0-1,0 1,0-21,0 41,0-41,0 20,0 0,0-20,0 41,0-41,0 21,0-1,0 1,0-1,0-20,0 41,0 0,0-41,0 41,0-21,0-20,0 41,21-41,-21 41,21-21,-21 1,0 19,21-40,-21 21,21-1,-1 1,-20-1,0 1,21-1,-21-20,0 20,21 1,-21-1,0-20,21 21,-21-21,0 20,0-20,20 21,-20-21,0 0,0 0,21 0,-21 0,21 0,-21 20,21-20,-21 0,0 0,0 0,21 0,-21 0,0 0,20 0,-20 0,21 0,-21 0,21 0,-21 0,21 0,-21 0,0 0,21 0,-21 0,0 0,0 0,20 0,-20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2-04-10T06:11:36.421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49,'0'0,"25"0,-25 0,24 0,-24 0,50 0,-25 0,0 0,0 0,24 0,-49 0,25 0,25 0,-26 0,1 0,25 0,-50 0,25 0,24 0,-49 0,25 0,25 0,-50 0,24 0,26 0,-25 0,0 0,-1 0,-24 0,50 0,-25 0,0 0,-1 0,1 0,0 0,0 0,0 0,-1 0,1 0,-25 0,50 0,-50 0,25 0,-1 0,1 0,0 0,0 0,0 0,0 0,-1 0,1 0,0 0,-25 0,50 0,-50 0,24 0,1 0,0 0,0 0,0 0,-1 0,1 0,0 0,0 0,-25 0,25 0,-25-13,24 13,-24 0,25 0,0 0,0 0,-25 0,49 0,-24 0,-25 0,50 0,-25 0,-1 0,1 0,0 0,0 0,0 0,-1 0,1 0,0 0,0-12,0 12,-1 0,1 0,0 0,0 0,0 0,24 0,-24 0,0 0,0 0,0 0,-1 0,1 0,-25 0,50 0,-50 0,25 0,-1 0,-24 0,25 0,0 0,25 0,-50 0,24 0,26 0,-25 0,0 0,-1 0,26 0,-25 0,0 0,24 0,-24 0,0 0,0 0,24 0,-24 0,0 0,0 0,-1 0,1 0,25 0,-1 0,-24 0,0 0,25 0,-25 0,-1 0,1 0,25 0,-25 0,-1 0,26 0,0 0,-50 0,49 0,-24 0,0 0,0 0,-1 0,1 0,25 0,-1 0,-24 0,25 0,-1 0,1 0,24 0,-24 0,0 0,-26 0,26 0,-25 0,0 0,0 0,24 0,-24 0,0 0,0 0,-1 0,1 0,25 0,-25 0,-1 0,1 0,0 0,0 0,24 12,1-12,-25 0,0 0,24 0,-24 0,0 0,-25 0,25 0,-25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2-04-10T06:11:40.015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0-6,'0'0,"25"0,-25 0,25 0,0 0,0 0,24 0,-24 0,25 0,-25 0,24 0,1 0,-25 0,-1 0,26 0,0 0,-26 0,26 0,-25 0,49 0,-49 0,25 0,-1 0,1 0,0 0,-1 0,1 0,-1 0,-24 0,25 0,0 0,24 0,-24 0,-1 0,1 0,-1 0,1 0,0 0,-1 0,-24 0,0 0,25 0,-26 0,1 0,0 0,49 0,-49 0,0 0,0 0,24 0,-24 0,0 0,0 0,49 0,-49 0,0 0,0 0,24 0,-24 0,0 0,25 0,-50 0,24 0,1 0,-25 0,25 0,0 0,-25 0,25 0,-25 0,49 0,-49 0,25 0,0 0,0 0,-1 0,1 0,-25 0,25 0,0 0,-25 0,25 0,-25 0,25 0,24 0,-49 0,50 0,-25 0,-1 0,1 0,25 0,-25 0,-1 0,26 0,-25 0,0 0,24 0,-24 0,50 0,-51 0,1 0,0 0,25 0,-26 0,1 0,0 0,0 0,0 0,24 0,-24 0,0 0,0 0,49 0,-49 0,0 0,-1 0,51 0,-50 0,0 0,-1 0,26 0,0 0,-26 0,1 0,50 0,-51 0,26 0,-25 0,24 0,1 0,0 0,-1 0,1 0,0 0,24 0,-24 0,-1 0,26 0,-26 0,1 0,0 0,-26 0,26 0,-50 0,25 0,-25 0,25 0,-25 0,24 0,1 0,-25 0,25 0,-25 0,25 0,0 0,-1 0,-24 0,25 0,-25 0,25 0,-25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2-04-10T06:11:44.562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25,'25'0,"-25"0,25 0,-1 0,1 0,25 0,24 0,-24 0,24 0,-24 0,24 0,-24 0,-1 0,26 0,-26 0,26 0,-1 0,0 0,-24 0,24 0,1 0,24 0,25 0,-50 0,0-16,-24 16,24 0,-24 0,0 0,-1 0,1 0,-1 0,1 0,-25 0,-1 0,26 0,-25 0,0 0,-1 0,1 0,0 0,0 0,-25 0,25 0,-25 0,49 0,-49 0,25 0,25 0,-50 0,49 0,-24 0,-25 0,49 0,-24 0,0 0,25 0,-1 0,-24 0,25 0,-26 0,26 0,-25 0,24 0,-24 0,0 0,24 0,-24 0,0 0,25 0,-26 0,1 0,25 0,-50 0,25 0,24 0,-24 0,0 0,24 0,-24 0,0 0,0 0,24 0,-24 0,0 0,0 0,24 0,-24 0,0 0,24 0,-24 0,0 0,0 0,0 0,24 0,-24 0,25 0,-26 0,1 0,0 0,0 0,-1 0,1 0,0 0,0 0,0 0,-1 0,26 0,-25 0,0 0,-1 0,1 0,0 0,0 0,0 0,-1 0,1 0,-25 0,50 0,-26 0,1 0,25 0,-25 0,-1 0,1 0,0 0,-25 0,50 0,-50 0,24 0,1 0,0 0,0 0,-25 0,49 0,-49 0,25 0,-25 0,25 0,-25 0,25 0,-1 0,-24 0,25 0,-25 0,25 0,-25 0,25 0,-25 0,25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2-04-10T06:11:51.328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0,'0'0,"25"0,-25 0,25 0,-25 0,24 0,1 0,-25 0,50 0,-26 0,51 0,-50 0,24 0,1 0,24 0,-24 0,24 0,-24 0,-1 0,26 0,-26 0,1 0,-25 0,24 0,1 0,-1 0,-24 0,25 0,-25 0,49 0,-49 0,0 0,24 0,1 0,-25 0,-1 0,1 0,25 0,-1 0,-24 0,0 0,49 0,-24 0,-1 0,-24 0,25 0,-1 0,-24 0,0 0,0 0,0 0,-25 0,49 0,-49 0,25 0,0 0,0 0,-25 0,24 0,-24 0,25 0,-25 0,25 0,0 0,-25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2-04-10T06:10:45.90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52,'0'-16,"0"16,25 0,-25 0,25 0,-25 0,24 0,-24 0,25 0,0 0,-25 0,25 0,-25-16,50 16,-50 0,24 0,1 0,-25 0,25 0,0 0,0 0,-25 0,25 0,-1 0,-24 0,25 0,-25 0,25 0,-25 0,25 0,-25 0,49 0,-49 0,25 0,0 0,0 0,0 0,-25 0,25 0,-1 0,-24 0,25 0,-25 0,25 0,-25 0,25 0,0 0,0 0,-25 0,24 0,-24 0,50 0,-50 0,25 0,-25 0,25 0,-1 0,1 0,0 0,-25 0,50 0,-50 0,25 0,-1 0,1 0,25 0,-25 0,0 0,-1 0,26 0,-25 0,-25 0,49 0,-24 0,0 0,0 0,-25 0,25 0,0 0,-1 0,-24 0,25 0,-25 0,50 0,-50 0,25 0,24 0,-24 0,0 0,0 0,-25 0,49 0,-49 0,25 0,0 0,0 0,0 0,24 0,-49 0,25 0,25 0,-50 0,50 0,-50 0,24 0,1 0,0 0,0 0,-25 0,25 0,-1 0,1 0,0 0,-25 0,50 0,-50 0,25 0,-25 0,49 0,-49 0,25 0,25 0,-25 0,-1 0,1 0,25 0,-50 0,25 0,-1 0,1 0,0 0,0 0,0 0,0 0,-1 0,1 0,25 0,-25 0,0 0,24 0,-24 0,0 0,0 0,-1 0,26 0,-25 0,0 0,49 0,-49 0,0 0,0 0,24 0,-24 0,0 0,25 0,-26 0,26 0,-25 0,25 0,-26 0,1 0,0 0,25 0,-50 0,49 0,-24 0,-25 0,50 0,-25 0,-25 0,49 0,-49 0,25 0,0 0,0 0,24 0,-24 0,0 0,0 0,25 0,-26 0,1 0,25 0,-25 0,-1 0,1 0,50 0,-50 0,-1 0,1 0,25 0,-25 0,0 0,-1 0,1 0,0 0,0 0,-25 0,49 0,-24 0,0 0,25 0,-25 0,-1 0,1 0,25 0,-50 0,25 0,24 0,-49 0,50 0,-25 0,0 0,-1 0,26 0,-25 0,25 0,-26 0,26 0,-25 0,0 0,24 0,-24 0,0 0,0 0,25 0,-26 0,1 0,25 0,-25 0,-1 0,26 0,0 0,-25 0,-1 0,1 0,25 0,-50 0,50 0,-26 0,-24 0,50 0,-25 0,0 0,-1 0,-24 0,25 0,-25 0,25 0,-25 0,0 0,25 0,-25 0,25 0,49 0,-24 0,0 0,-26 0,26 0,0 0,-50 0,24 0,-24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2-04-10T06:10:50.0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0 126,'0'0,"25"0,-25 0,50 0,-26 0,51 0,-1 0,1 0,-1 0,0 0,1 0,-26 0,26 0,-26 0,1 0,0 0,-1 0,-24 0,49 0,-49 0,0 0,0 0,24 0,-24 0,0 0,0 0,-1 0,1 0,0 0,0 0,0 0,24-18,-24 18,0 0,0 0,-1 0,1 0,0 0,0 0,24-18,-49 18,25 0,25 0,-25 0,-1 0,1 0,25 0,-25-19,-1 19,1 0,0 0,0 0,24 0,-24 0,0 0,0-18,-25 18,49 0,-49 0,25 0,25 0,-50 0,25 0,-1 0,1 0,0 0,-25 0,25 0,0-19,-1 19,-24 0,25 0,0 0,0 0,0 0,-1 0,1 0,0 0,25 0,-26 0,1 0,0 0,0 0,24 0,-24 0,0 0,0 0,24 0,-49 0,25 0,25 0,-1 0,-49 0,50 0,-25 0,-1 0,1 0,0 0,0 0,24 0,-49 0,25 0,25 0,-25 0,-1 0,1 0,0 0,0 0,0 0,-1 0,1 0,-25 0,25 0,0 0,0 0,-1 0,1 0,-25 0,50 0,-50 0,25 0,-1 0,1 0,25 0,-50 0,25 0,24 0,-24 0,0 0,24 0,1 0,-25 0,0 0,-1 0,26 0,-25 0,24 0,-24 0,25 0,-1 0,-24 0,0 0,25 0,-26 0,1 0,0 0,0 0,-1 0,1 0,0 0,25 0,-1 0,1 0,-25 0,-1 0,1 0,50 0,-51 0,1 0,0 0,0 0,24 0,-24 0,25 0,-25 0,24 0,-24 0,25 0,-26 0,1 0,0 0,0 0,0 0,24 0,-24 0,25 0,-26 0,26 0,0 0,-1 0,1 0,-25 0,24 0,-24 0,25 0,-26 0,51 0,-26 0,1 0,-25 0,0 0,24 0,-49 0,25 0,0 0,-1 0,1 0,0 0,0 0,24 0,-24 0,0 0,-25 0,25 0,-25 0,25 0,-25 0,24 0,1 0,0 0,-25 0,50 0,-50 0,24 0,-24 0,25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2-04-10T06:10:53.48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1,'0'0,"25"0,-25 0,25 0,-25 0,25 0,-25 0,49 0,-24 0,0 0,0 0,0 0,0 0,24 0,-49 0,25 0,25 0,-25 0,-1 0,26 0,0 0,-26 0,1 0,25 0,-25 0,0 0,-1 0,1 0,0 0,25 0,-50 0,24 0,26 0,-25 0,0 0,24 0,1 0,-25 0,24 0,-24 0,25 0,-25 0,0 0,-1 0,1 0,0 0,0 0,-25 0,25 0,-25 0,49 0,-49 0,25 0,0 0,0 0,0 0,-1 0,1 0,25 0,-25 0,0 0,24 0,1 0,-25 0,-1 0,1 0,25 0,-25 0,0 0,24 0,-24 0,0 0,24 0,-24 0,0 0,0 0,0 0,-25 0,49 0,-49 0,25 0,0 0,0 0,-25 0,25 0,-1 0,-24 0,50 0,-50 0,25 0,0 0,0 0,-1 0,1 0,0 0,0 0,0 0,0 0,-25 0,24 0,1 0,0 0,0 0,-25 0,25 0,-1 0,1 0,-25 0,25 0,-25 0,25 0,0 0,-25 0,25 0,-25 0,24 0,-24 0,25 0,0 0,-25 0,25 0,-25 0,25 0,-25 0,24 0,1 0,-25 0,25 0,-25 0,25 0,-25 0,25 0,0 0,-25 0,24 0,-24 0,25 0,-25 0,25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2-04-10T06:12:1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0-6,'0'0,"25"0,-25 0,25 0,-25 0,25 0,-25 0,25 0,-1 0,1 0,0 0,0 0,0 0,0 0,-1 0,26 0,0 0,-26 0,1 0,25 0,-25 0,-1 0,1 0,0 0,0 0,0 0,-1 0,-24 0,25 0,25 0,-25 0,-25 0,49 0,-24 0,0 0,0 0,-1 0,1 0,-25 0,25 0,0 0,-25 0,25 0,-1 0,1 0,0 0,0 0,0 0,-1 0,1 0,0 0,0 0,0 0,-25 0,25 0,-25 0,49 0,-49 0,25 0,-25 0,25 0,0 0,-1 0,-24 0,25 0,0 0,0 0,0 0,-25 0,49 0,-49 0,25 0,25 0,-50 0,24 0,-24 0,50 0,-50 0,25 0,-25 0,25 0,-1 0,-24 0,25 0,-25 0,25 0,-25 0,25 0,0 0,-25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EEC9CDE-67EA-4079-ACFC-9F99B5FB1222}" type="datetimeFigureOut">
              <a:rPr lang="zh-TW" altLang="en-US"/>
              <a:pPr>
                <a:defRPr/>
              </a:pPr>
              <a:t>2012/6/4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66EFB8FC-D654-4365-BE0B-FDC8723F24D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73669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43B27E-DCA3-470D-975A-654DC2B1729A}" type="slidenum">
              <a:rPr lang="en-US" altLang="zh-TW" smtClean="0">
                <a:ea typeface="新細明體" charset="-120"/>
              </a:rPr>
              <a:pPr/>
              <a:t>9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945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414D3F-5FB2-4C8A-9C49-9C87C44AA001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grpSp>
        <p:nvGrpSpPr>
          <p:cNvPr id="5" name="群組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手繪多邊形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7" name="手繪多邊形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8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/>
            </a:p>
          </p:txBody>
        </p:sp>
        <p:cxnSp>
          <p:nvCxnSpPr>
            <p:cNvPr id="10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11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A5D1F10-0FE9-401D-A546-CCDBAB883682}" type="datetimeFigureOut">
              <a:rPr lang="zh-TW" altLang="en-US"/>
              <a:pPr>
                <a:defRPr/>
              </a:pPr>
              <a:t>2012/6/4</a:t>
            </a:fld>
            <a:endParaRPr lang="zh-TW" altLang="en-US"/>
          </a:p>
        </p:txBody>
      </p:sp>
      <p:sp>
        <p:nvSpPr>
          <p:cNvPr id="12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E191B77-4B2B-402C-AAF6-F9A8A2D76A8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8690D-901A-4119-B75E-9BC72C5BCAF0}" type="datetimeFigureOut">
              <a:rPr lang="zh-TW" altLang="en-US"/>
              <a:pPr>
                <a:defRPr/>
              </a:pPr>
              <a:t>2012/6/4</a:t>
            </a:fld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8328E-5EF4-4233-B002-7FEED0D2887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60F66-D413-44A6-AF0B-6B7B81D46D49}" type="datetimeFigureOut">
              <a:rPr lang="zh-TW" altLang="en-US"/>
              <a:pPr>
                <a:defRPr/>
              </a:pPr>
              <a:t>2012/6/4</a:t>
            </a:fld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0C499-7F2F-4FD9-91B9-79B710702BE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0A7F1-45BD-45A9-B905-6830802EDC07}" type="datetimeFigureOut">
              <a:rPr lang="zh-TW" altLang="en-US"/>
              <a:pPr>
                <a:defRPr/>
              </a:pPr>
              <a:t>2012/6/4</a:t>
            </a:fld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FF994-2F3F-4579-AC87-CA2A37688DE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＞形箭號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＞形箭號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6464AD-78E5-4C83-8971-EE6CA4B0E1B6}" type="datetimeFigureOut">
              <a:rPr lang="zh-TW" altLang="en-US"/>
              <a:pPr>
                <a:defRPr/>
              </a:pPr>
              <a:t>2012/6/4</a:t>
            </a:fld>
            <a:endParaRPr lang="zh-TW" altLang="en-US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B8E9F5-0740-4A45-9AAC-9F6D2048FC4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DDF90B-D8EB-4A35-859C-8F4E62D3EB9C}" type="datetimeFigureOut">
              <a:rPr lang="zh-TW" altLang="en-US"/>
              <a:pPr>
                <a:defRPr/>
              </a:pPr>
              <a:t>2012/6/4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710910-E21E-47FE-BC16-2B2E676AE6E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3666B3-9B71-4223-8B29-F841D9714F58}" type="datetimeFigureOut">
              <a:rPr lang="zh-TW" altLang="en-US"/>
              <a:pPr>
                <a:defRPr/>
              </a:pPr>
              <a:t>2012/6/4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A2112E-6896-4A73-81C3-7C81BB8BDFB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853D2C-28A2-498B-A253-D8FC76252D09}" type="datetimeFigureOut">
              <a:rPr lang="zh-TW" altLang="en-US"/>
              <a:pPr>
                <a:defRPr/>
              </a:pPr>
              <a:t>2012/6/4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81289B-321E-4831-9859-676763C5A7D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68E32-C6B2-48EE-AA99-02EA03174D25}" type="datetimeFigureOut">
              <a:rPr lang="zh-TW" altLang="en-US"/>
              <a:pPr>
                <a:defRPr/>
              </a:pPr>
              <a:t>2012/6/4</a:t>
            </a:fld>
            <a:endParaRPr lang="zh-TW" altLang="en-US"/>
          </a:p>
        </p:txBody>
      </p:sp>
      <p:sp>
        <p:nvSpPr>
          <p:cNvPr id="3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94105-1A5C-4D94-A342-741477632C2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C17088-D88E-4032-8CF4-42D011D149A3}" type="datetimeFigureOut">
              <a:rPr lang="zh-TW" altLang="en-US"/>
              <a:pPr>
                <a:defRPr/>
              </a:pPr>
              <a:t>2012/6/4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11D73B-F88F-42AC-96AC-563C24813DE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手繪多邊形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6" name="手繪多邊形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7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cxnSp>
        <p:nvCxnSpPr>
          <p:cNvPr id="8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＞形箭號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0" name="＞形箭號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B9C55D9-8B6E-4570-ADB9-B3A44379962D}" type="datetimeFigureOut">
              <a:rPr lang="zh-TW" altLang="en-US"/>
              <a:pPr>
                <a:defRPr/>
              </a:pPr>
              <a:t>2012/6/4</a:t>
            </a:fld>
            <a:endParaRPr lang="zh-TW" altLang="en-US"/>
          </a:p>
        </p:txBody>
      </p:sp>
      <p:sp>
        <p:nvSpPr>
          <p:cNvPr id="12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F687BC2-1F1C-42E9-9662-33B796B6533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33" name="文字版面配置區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BB69C132-4C99-40E5-9B75-82479B5C3947}" type="datetimeFigureOut">
              <a:rPr lang="zh-TW" altLang="en-US"/>
              <a:pPr>
                <a:defRPr/>
              </a:pPr>
              <a:t>2012/6/4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DBD64997-5977-46D3-89D3-B2FFEDEBC47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2" r:id="rId2"/>
    <p:sldLayoutId id="2147483817" r:id="rId3"/>
    <p:sldLayoutId id="2147483818" r:id="rId4"/>
    <p:sldLayoutId id="2147483819" r:id="rId5"/>
    <p:sldLayoutId id="2147483820" r:id="rId6"/>
    <p:sldLayoutId id="2147483813" r:id="rId7"/>
    <p:sldLayoutId id="2147483821" r:id="rId8"/>
    <p:sldLayoutId id="2147483822" r:id="rId9"/>
    <p:sldLayoutId id="2147483814" r:id="rId10"/>
    <p:sldLayoutId id="214748381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brarything.com/work/5762463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6.jpeg"/><Relationship Id="rId2" Type="http://schemas.openxmlformats.org/officeDocument/2006/relationships/hyperlink" Target="Appendix%201%20Monthly%20Reading%20Reflection.do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brarything.com/work/3234736" TargetMode="External"/><Relationship Id="rId11" Type="http://schemas.openxmlformats.org/officeDocument/2006/relationships/image" Target="../media/image18.jpeg"/><Relationship Id="rId5" Type="http://schemas.openxmlformats.org/officeDocument/2006/relationships/image" Target="../media/image15.jpeg"/><Relationship Id="rId10" Type="http://schemas.openxmlformats.org/officeDocument/2006/relationships/hyperlink" Target="http://www.librarything.com/work/6642507" TargetMode="External"/><Relationship Id="rId4" Type="http://schemas.openxmlformats.org/officeDocument/2006/relationships/hyperlink" Target="http://www.librarything.com/work/7695873" TargetMode="External"/><Relationship Id="rId9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Appendix%202%20The%20Reading%20Journal%20Project%202011.doc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Appendix%203%20Individual%20READING%20JOURNALpractice.do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41.emf"/><Relationship Id="rId3" Type="http://schemas.openxmlformats.org/officeDocument/2006/relationships/image" Target="../media/image36.png"/><Relationship Id="rId7" Type="http://schemas.openxmlformats.org/officeDocument/2006/relationships/image" Target="../media/image38.emf"/><Relationship Id="rId12" Type="http://schemas.openxmlformats.org/officeDocument/2006/relationships/customXml" Target="../ink/ink5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40.emf"/><Relationship Id="rId5" Type="http://schemas.openxmlformats.org/officeDocument/2006/relationships/image" Target="../media/image37.emf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39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36.png"/><Relationship Id="rId7" Type="http://schemas.openxmlformats.org/officeDocument/2006/relationships/image" Target="../media/image43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11" Type="http://schemas.openxmlformats.org/officeDocument/2006/relationships/image" Target="../media/image45.emf"/><Relationship Id="rId5" Type="http://schemas.openxmlformats.org/officeDocument/2006/relationships/image" Target="../media/image42.emf"/><Relationship Id="rId10" Type="http://schemas.openxmlformats.org/officeDocument/2006/relationships/customXml" Target="../ink/ink9.xml"/><Relationship Id="rId4" Type="http://schemas.openxmlformats.org/officeDocument/2006/relationships/customXml" Target="../ink/ink6.xml"/><Relationship Id="rId9" Type="http://schemas.openxmlformats.org/officeDocument/2006/relationships/image" Target="../media/image4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Appendix%205%20RJ%20Rubric%202012.docx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hyperlink" Target="hummingbird.mov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Introduction%20of%20Birds%20in%20Taiwan%203.docx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40845;&#39472;BOOK3\L8\501%20oral%20report%20on%20Taiwan's%20birds\501%20ppt\501-3%20%20%20Gray-faced%20Buzzard.ppt" TargetMode="External"/><Relationship Id="rId7" Type="http://schemas.openxmlformats.org/officeDocument/2006/relationships/image" Target="../media/image6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hyperlink" Target="../../../&#40845;&#39472;BOOK3/L8/501%20oral%20report%20on%20Taiwan's%20birds/P1210161.MOV" TargetMode="External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33521;&#25991;&#31185;\RJ\Asking%20Questions.docx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lollipop.mov" TargetMode="External"/><Relationship Id="rId7" Type="http://schemas.openxmlformats.org/officeDocument/2006/relationships/image" Target="../media/image76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&#25991;&#27427;.mov" TargetMode="Externa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33521;&#25991;&#31185;\&#26360;&#26519;&#38321;&#35712;&#27604;&#36093;\501&#26360;&#26519;&#38321;&#35712;&#27604;&#36093;\50101.doc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hyperlink" Target="../../../&#33521;&#25991;&#31185;/&#26360;&#26519;&#38321;&#35712;&#27604;&#36093;/&#26360;&#26519;&#38321;&#35712;&#27604;&#36093;.doc" TargetMode="External"/><Relationship Id="rId4" Type="http://schemas.openxmlformats.org/officeDocument/2006/relationships/image" Target="../media/image7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33521;&#25991;&#31185;\IWill&#27604;&#36093;&#36039;&#26009;\100-1IWiLL&#32218;&#19978;&#38321;&#35712;&#31478;&#36093;&#36774;&#27861;%5b1%5d.doc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33521;&#25991;&#31185;\IWill&#27604;&#36093;&#36039;&#26009;\&#35387;&#20874;&#27969;&#31243;.ppt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hyperlink" Target="never%20give%20up%20-%20HD%20-%20YouTube2.flv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02581" y="7789"/>
            <a:ext cx="7772399" cy="269173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From Reading Journal to Reciprocal Teaching to Reading Reflection Contest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43608" y="3356992"/>
            <a:ext cx="7772400" cy="1198562"/>
          </a:xfrm>
        </p:spPr>
        <p:txBody>
          <a:bodyPr>
            <a:normAutofit/>
          </a:bodyPr>
          <a:lstStyle/>
          <a:p>
            <a:pPr marR="0">
              <a:lnSpc>
                <a:spcPct val="90000"/>
              </a:lnSpc>
            </a:pPr>
            <a:r>
              <a:rPr lang="zh-TW" alt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雅坊美工12"/>
                <a:cs typeface="雅坊美工12"/>
              </a:rPr>
              <a:t>創意閱讀教學</a:t>
            </a:r>
            <a:endParaRPr lang="en-US" altLang="zh-TW" sz="44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雅坊美工12"/>
              <a:cs typeface="雅坊美工12"/>
            </a:endParaRPr>
          </a:p>
          <a:p>
            <a:pPr marR="0">
              <a:lnSpc>
                <a:spcPct val="90000"/>
              </a:lnSpc>
            </a:pPr>
            <a:r>
              <a:rPr lang="zh-TW" altLang="en-US" sz="3200" b="1" dirty="0" smtClean="0">
                <a:solidFill>
                  <a:srgbClr val="001746"/>
                </a:solidFill>
                <a:ea typeface="華康古印體"/>
                <a:cs typeface="華康古印體"/>
              </a:rPr>
              <a:t>台南市立永仁高中 蔡孟芬老師 </a:t>
            </a:r>
            <a:endParaRPr lang="en-US" altLang="zh-TW" sz="3200" b="1" dirty="0" smtClean="0">
              <a:solidFill>
                <a:srgbClr val="001746"/>
              </a:solidFill>
              <a:ea typeface="華康古印體"/>
              <a:cs typeface="華康古印體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755576" y="5949280"/>
            <a:ext cx="76290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chemeClr val="bg1"/>
                </a:solidFill>
                <a:latin typeface="Lucida Calligraphy" pitchFamily="66" charset="0"/>
              </a:rPr>
              <a:t>Read Together, Work Together and Enjoy </a:t>
            </a:r>
            <a:r>
              <a:rPr lang="en-US" altLang="zh-TW" b="1" dirty="0" smtClean="0">
                <a:solidFill>
                  <a:schemeClr val="bg1"/>
                </a:solidFill>
                <a:latin typeface="Lucida Calligraphy" pitchFamily="66" charset="0"/>
              </a:rPr>
              <a:t> Reading Together</a:t>
            </a:r>
            <a:endParaRPr lang="zh-TW" altLang="en-US" b="1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pic>
        <p:nvPicPr>
          <p:cNvPr id="6" name="Picture 4" descr="Literature%20Circle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924944"/>
            <a:ext cx="2376264" cy="17816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矩形 6"/>
          <p:cNvSpPr/>
          <p:nvPr/>
        </p:nvSpPr>
        <p:spPr>
          <a:xfrm>
            <a:off x="1475656" y="188640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+mj-ea"/>
                <a:ea typeface="+mj-ea"/>
              </a:rPr>
              <a:t>101</a:t>
            </a:r>
            <a:r>
              <a:rPr lang="zh-TW" altLang="zh-TW" dirty="0" smtClean="0">
                <a:latin typeface="+mj-ea"/>
                <a:ea typeface="+mj-ea"/>
              </a:rPr>
              <a:t>年度臺南市國中英語領域『創意閱讀教學策略』精進工作坊</a:t>
            </a:r>
            <a:endParaRPr lang="zh-TW" altLang="en-US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>
          <a:xfrm>
            <a:off x="395536" y="0"/>
            <a:ext cx="6099175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zh-TW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 an English classroom…</a:t>
            </a:r>
            <a:endParaRPr lang="zh-TW" alt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4103687" cy="363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文字方塊 3"/>
          <p:cNvSpPr txBox="1">
            <a:spLocks noChangeArrowheads="1"/>
          </p:cNvSpPr>
          <p:nvPr/>
        </p:nvSpPr>
        <p:spPr bwMode="auto">
          <a:xfrm>
            <a:off x="323529" y="4868863"/>
            <a:ext cx="88204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rgbClr val="0000CC"/>
                </a:solidFill>
              </a:rPr>
              <a:t>If teachers provide as many accesses as possible, students’ learning efficiency will be </a:t>
            </a:r>
            <a:r>
              <a:rPr lang="en-US" altLang="zh-TW" sz="3200" dirty="0" smtClean="0">
                <a:solidFill>
                  <a:srgbClr val="0000CC"/>
                </a:solidFill>
              </a:rPr>
              <a:t>improved.</a:t>
            </a:r>
            <a:endParaRPr lang="zh-TW" altLang="en-US" sz="32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financial-advice-money-b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628800"/>
            <a:ext cx="2449513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9" name="Rectangle 3"/>
          <p:cNvSpPr>
            <a:spLocks noGrp="1"/>
          </p:cNvSpPr>
          <p:nvPr>
            <p:ph type="body" idx="1"/>
          </p:nvPr>
        </p:nvSpPr>
        <p:spPr>
          <a:xfrm>
            <a:off x="900113" y="404813"/>
            <a:ext cx="5256212" cy="901700"/>
          </a:xfrm>
        </p:spPr>
        <p:txBody>
          <a:bodyPr/>
          <a:lstStyle/>
          <a:p>
            <a:r>
              <a:rPr lang="en-US" altLang="zh-TW" sz="3600" dirty="0" smtClean="0">
                <a:solidFill>
                  <a:srgbClr val="FF0000"/>
                </a:solidFill>
              </a:rPr>
              <a:t>Limited financial support?</a:t>
            </a:r>
            <a:endParaRPr lang="zh-TW" alt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4211638" y="2997200"/>
            <a:ext cx="4932362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altLang="zh-TW" sz="3200" b="1" i="1" dirty="0">
                <a:solidFill>
                  <a:srgbClr val="7030A0"/>
                </a:solidFill>
              </a:rPr>
              <a:t>Students with limited English ability</a:t>
            </a:r>
            <a:r>
              <a:rPr kumimoji="0" lang="en-US" altLang="zh-TW" sz="3200" b="1" dirty="0">
                <a:solidFill>
                  <a:srgbClr val="7030A0"/>
                </a:solidFill>
                <a:latin typeface="+mn-lt"/>
                <a:ea typeface="+mn-ea"/>
              </a:rPr>
              <a:t>?</a:t>
            </a:r>
            <a:endParaRPr kumimoji="0" lang="zh-TW" altLang="en-US" sz="3200" b="1" dirty="0">
              <a:solidFill>
                <a:srgbClr val="7030A0"/>
              </a:solidFill>
              <a:latin typeface="+mn-lt"/>
              <a:ea typeface="+mn-ea"/>
            </a:endParaRPr>
          </a:p>
        </p:txBody>
      </p:sp>
      <p:pic>
        <p:nvPicPr>
          <p:cNvPr id="100354" name="Picture 2" descr="http://www.bulletin.uwaterloo.ca/images/2009/0429onthet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4149725"/>
            <a:ext cx="2447925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6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/>
      <p:bldP spid="91139" grpId="1" build="p"/>
      <p:bldP spid="91139" grpId="2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9512" y="692696"/>
            <a:ext cx="6624736" cy="388843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From Reading Journal to Reciprocal Teaching to Reading Reflection Contest</a:t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zh-TW" altLang="en-US" dirty="0" smtClean="0">
                <a:solidFill>
                  <a:schemeClr val="bg2">
                    <a:lumMod val="50000"/>
                  </a:schemeClr>
                </a:solidFill>
              </a:rPr>
              <a:t>從閱讀日誌、交互教學法      到閱讀心得比賽</a:t>
            </a:r>
            <a:r>
              <a:rPr lang="en-US" altLang="zh-TW" dirty="0" smtClean="0">
                <a:solidFill>
                  <a:schemeClr val="tx1"/>
                </a:solidFill>
              </a:rPr>
              <a:t/>
            </a:r>
            <a:br>
              <a:rPr lang="en-US" altLang="zh-TW" dirty="0" smtClean="0">
                <a:solidFill>
                  <a:schemeClr val="tx1"/>
                </a:solidFill>
              </a:rPr>
            </a:br>
            <a:endParaRPr lang="zh-TW" altLang="en-US" dirty="0"/>
          </a:p>
        </p:txBody>
      </p:sp>
      <p:pic>
        <p:nvPicPr>
          <p:cNvPr id="4" name="Picture 2" descr="http://www.jambearpress.com/wp-content/uploads/2011/03/reading_t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1591" y="2564904"/>
            <a:ext cx="3062409" cy="4293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內容版面配置區 12"/>
          <p:cNvSpPr>
            <a:spLocks noGrp="1"/>
          </p:cNvSpPr>
          <p:nvPr>
            <p:ph idx="1"/>
          </p:nvPr>
        </p:nvSpPr>
        <p:spPr>
          <a:xfrm>
            <a:off x="684213" y="404813"/>
            <a:ext cx="8208962" cy="1544637"/>
          </a:xfrm>
        </p:spPr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en-US" altLang="zh-TW" dirty="0" smtClean="0">
                <a:solidFill>
                  <a:srgbClr val="0070C0"/>
                </a:solidFill>
              </a:rPr>
              <a:t>2010</a:t>
            </a:r>
            <a:r>
              <a:rPr lang="zh-TW" altLang="en-US" dirty="0" smtClean="0">
                <a:solidFill>
                  <a:srgbClr val="0070C0"/>
                </a:solidFill>
              </a:rPr>
              <a:t> </a:t>
            </a:r>
            <a:r>
              <a:rPr lang="en-US" altLang="zh-TW" dirty="0" smtClean="0">
                <a:solidFill>
                  <a:srgbClr val="0070C0"/>
                </a:solidFill>
              </a:rPr>
              <a:t>Autumn</a:t>
            </a:r>
          </a:p>
          <a:p>
            <a:pPr algn="ctr">
              <a:buFont typeface="Wingdings 3" pitchFamily="18" charset="2"/>
              <a:buNone/>
            </a:pPr>
            <a:r>
              <a:rPr lang="en-US" altLang="zh-TW" dirty="0" smtClean="0">
                <a:solidFill>
                  <a:srgbClr val="0070C0"/>
                </a:solidFill>
              </a:rPr>
              <a:t>Monthly Reading  Reflection</a:t>
            </a:r>
          </a:p>
          <a:p>
            <a:pPr algn="ctr">
              <a:buFont typeface="Wingdings 3" pitchFamily="18" charset="2"/>
              <a:buNone/>
            </a:pPr>
            <a:r>
              <a:rPr lang="en-US" altLang="zh-TW" dirty="0" smtClean="0">
                <a:solidFill>
                  <a:srgbClr val="0070C0"/>
                </a:solidFill>
              </a:rPr>
              <a:t>on </a:t>
            </a:r>
            <a:r>
              <a:rPr lang="en-US" altLang="zh-TW" i="1" dirty="0" smtClean="0">
                <a:solidFill>
                  <a:srgbClr val="0070C0"/>
                </a:solidFill>
              </a:rPr>
              <a:t>Oxford Bookworms</a:t>
            </a:r>
            <a:endParaRPr lang="zh-TW" altLang="en-US" i="1" dirty="0" smtClean="0">
              <a:solidFill>
                <a:srgbClr val="0070C0"/>
              </a:solidFill>
            </a:endParaRPr>
          </a:p>
        </p:txBody>
      </p:sp>
      <p:pic>
        <p:nvPicPr>
          <p:cNvPr id="15363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2636912"/>
            <a:ext cx="1944911" cy="2957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文字方塊 5"/>
          <p:cNvSpPr txBox="1">
            <a:spLocks noChangeArrowheads="1"/>
          </p:cNvSpPr>
          <p:nvPr/>
        </p:nvSpPr>
        <p:spPr bwMode="auto">
          <a:xfrm>
            <a:off x="6804025" y="2205038"/>
            <a:ext cx="1584325" cy="369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dirty="0">
                <a:latin typeface="Lucida Sans Unicode" pitchFamily="34" charset="0"/>
                <a:ea typeface="微軟正黑體" pitchFamily="34" charset="-120"/>
              </a:rPr>
              <a:t>Appendix 1</a:t>
            </a:r>
            <a:endParaRPr kumimoji="0" lang="zh-TW" altLang="en-US">
              <a:latin typeface="Lucida Sans Unicode" pitchFamily="34" charset="0"/>
              <a:ea typeface="微軟正黑體" pitchFamily="34" charset="-120"/>
            </a:endParaRPr>
          </a:p>
        </p:txBody>
      </p:sp>
      <p:pic>
        <p:nvPicPr>
          <p:cNvPr id="15365" name="Picture 4" descr="http://images.amazon.com/images/P/0194229718.01._SY120_SCLZZZZZZZ_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1989138"/>
            <a:ext cx="863600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http://images.amazon.com/images/P/0194229823.01._SY120_SCLZZZZZZZ_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638" y="1989138"/>
            <a:ext cx="877887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http://images.amazon.com/images/P/0194229653.01._SY120_SCLZZZZZZZ_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92275" y="1989138"/>
            <a:ext cx="8636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0" descr="Love Story [adapted - Oxford Bookworms] by…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43213" y="1916113"/>
            <a:ext cx="912812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矩形 10"/>
          <p:cNvSpPr>
            <a:spLocks noChangeArrowheads="1"/>
          </p:cNvSpPr>
          <p:nvPr/>
        </p:nvSpPr>
        <p:spPr bwMode="auto">
          <a:xfrm>
            <a:off x="179388" y="3357563"/>
            <a:ext cx="5905500" cy="323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kumimoji="0" lang="zh-TW" altLang="en-US" sz="2800" dirty="0">
                <a:latin typeface="Lucida Sans Unicode" pitchFamily="34" charset="0"/>
                <a:ea typeface="微軟正黑體" pitchFamily="34" charset="-120"/>
              </a:rPr>
              <a:t> </a:t>
            </a:r>
            <a:r>
              <a:rPr kumimoji="0" lang="en-US" altLang="zh-TW" sz="2800" dirty="0">
                <a:solidFill>
                  <a:srgbClr val="FF0000"/>
                </a:solidFill>
                <a:latin typeface="Lucida Sans Unicode" pitchFamily="34" charset="0"/>
                <a:ea typeface="微軟正黑體" pitchFamily="34" charset="-120"/>
              </a:rPr>
              <a:t>Level 1</a:t>
            </a:r>
            <a:r>
              <a:rPr kumimoji="0" lang="zh-TW" altLang="en-US" sz="2800" dirty="0">
                <a:solidFill>
                  <a:srgbClr val="FF0000"/>
                </a:solidFill>
                <a:latin typeface="Lucida Sans Unicode" pitchFamily="34" charset="0"/>
                <a:ea typeface="微軟正黑體" pitchFamily="34" charset="-120"/>
              </a:rPr>
              <a:t>的</a:t>
            </a:r>
            <a:r>
              <a:rPr kumimoji="0" lang="en-US" altLang="zh-TW" sz="2800" dirty="0">
                <a:solidFill>
                  <a:srgbClr val="FF0000"/>
                </a:solidFill>
                <a:latin typeface="Lucida Sans Unicode" pitchFamily="34" charset="0"/>
                <a:ea typeface="微軟正黑體" pitchFamily="34" charset="-120"/>
              </a:rPr>
              <a:t>400</a:t>
            </a:r>
            <a:r>
              <a:rPr kumimoji="0" lang="zh-TW" altLang="en-US" sz="2800" dirty="0">
                <a:solidFill>
                  <a:srgbClr val="FF0000"/>
                </a:solidFill>
                <a:latin typeface="Lucida Sans Unicode" pitchFamily="34" charset="0"/>
                <a:ea typeface="微軟正黑體" pitchFamily="34" charset="-120"/>
              </a:rPr>
              <a:t>字</a:t>
            </a:r>
            <a:endParaRPr kumimoji="0" lang="en-US" altLang="zh-TW" sz="2800" dirty="0">
              <a:solidFill>
                <a:srgbClr val="FF0000"/>
              </a:solidFill>
              <a:latin typeface="Lucida Sans Unicode" pitchFamily="34" charset="0"/>
              <a:ea typeface="微軟正黑體" pitchFamily="34" charset="-120"/>
            </a:endParaRPr>
          </a:p>
          <a:p>
            <a:r>
              <a:rPr kumimoji="0" lang="zh-TW" altLang="en-US" sz="2800" dirty="0">
                <a:latin typeface="Lucida Sans Unicode" pitchFamily="34" charset="0"/>
                <a:ea typeface="微軟正黑體" pitchFamily="34" charset="-120"/>
              </a:rPr>
              <a:t> 至</a:t>
            </a:r>
            <a:r>
              <a:rPr kumimoji="0" lang="en-US" altLang="zh-TW" sz="2800" dirty="0">
                <a:latin typeface="Lucida Sans Unicode" pitchFamily="34" charset="0"/>
                <a:ea typeface="微軟正黑體" pitchFamily="34" charset="-120"/>
              </a:rPr>
              <a:t>Level 6</a:t>
            </a:r>
            <a:r>
              <a:rPr kumimoji="0" lang="zh-TW" altLang="en-US" sz="2800" dirty="0">
                <a:latin typeface="Lucida Sans Unicode" pitchFamily="34" charset="0"/>
                <a:ea typeface="微軟正黑體" pitchFamily="34" charset="-120"/>
              </a:rPr>
              <a:t>的</a:t>
            </a:r>
            <a:r>
              <a:rPr kumimoji="0" lang="en-US" altLang="zh-TW" sz="2800" dirty="0">
                <a:latin typeface="Lucida Sans Unicode" pitchFamily="34" charset="0"/>
                <a:ea typeface="微軟正黑體" pitchFamily="34" charset="-120"/>
              </a:rPr>
              <a:t>2500</a:t>
            </a:r>
            <a:r>
              <a:rPr kumimoji="0" lang="zh-TW" altLang="en-US" sz="2800" dirty="0">
                <a:latin typeface="Lucida Sans Unicode" pitchFamily="34" charset="0"/>
                <a:ea typeface="微軟正黑體" pitchFamily="34" charset="-120"/>
              </a:rPr>
              <a:t>字</a:t>
            </a:r>
            <a:endParaRPr kumimoji="0" lang="en-US" altLang="zh-TW" sz="2800" dirty="0">
              <a:latin typeface="Lucida Sans Unicode" pitchFamily="34" charset="0"/>
              <a:ea typeface="微軟正黑體" pitchFamily="34" charset="-120"/>
            </a:endParaRPr>
          </a:p>
          <a:p>
            <a:endParaRPr kumimoji="0" lang="en-US" altLang="zh-TW" sz="2800" dirty="0">
              <a:latin typeface="Lucida Sans Unicode" pitchFamily="34" charset="0"/>
              <a:ea typeface="微軟正黑體" pitchFamily="34" charset="-120"/>
            </a:endParaRPr>
          </a:p>
          <a:p>
            <a:pPr>
              <a:buFont typeface="Arial" charset="0"/>
              <a:buChar char="•"/>
            </a:pPr>
            <a:r>
              <a:rPr kumimoji="0" lang="en-US" altLang="zh-TW" sz="2800" dirty="0">
                <a:latin typeface="Lucida Sans Unicode" pitchFamily="34" charset="0"/>
                <a:ea typeface="微軟正黑體" pitchFamily="34" charset="-120"/>
              </a:rPr>
              <a:t>Level 1</a:t>
            </a:r>
            <a:r>
              <a:rPr kumimoji="0" lang="zh-TW" altLang="en-US" sz="2800" dirty="0">
                <a:latin typeface="Lucida Sans Unicode" pitchFamily="34" charset="0"/>
                <a:ea typeface="微軟正黑體" pitchFamily="34" charset="-120"/>
              </a:rPr>
              <a:t>適用全民英檢初級  ，   </a:t>
            </a:r>
            <a:endParaRPr kumimoji="0" lang="en-US" altLang="zh-TW" sz="2800" dirty="0">
              <a:latin typeface="Lucida Sans Unicode" pitchFamily="34" charset="0"/>
              <a:ea typeface="微軟正黑體" pitchFamily="34" charset="-120"/>
            </a:endParaRPr>
          </a:p>
          <a:p>
            <a:r>
              <a:rPr kumimoji="0" lang="zh-TW" altLang="en-US" sz="2800" dirty="0">
                <a:latin typeface="Lucida Sans Unicode" pitchFamily="34" charset="0"/>
                <a:ea typeface="微軟正黑體" pitchFamily="34" charset="-120"/>
              </a:rPr>
              <a:t> </a:t>
            </a:r>
            <a:r>
              <a:rPr kumimoji="0" lang="en-US" altLang="zh-TW" sz="2800" dirty="0">
                <a:latin typeface="Lucida Sans Unicode" pitchFamily="34" charset="0"/>
                <a:ea typeface="微軟正黑體" pitchFamily="34" charset="-120"/>
              </a:rPr>
              <a:t>Level 2</a:t>
            </a:r>
            <a:r>
              <a:rPr kumimoji="0" lang="zh-TW" altLang="en-US" sz="2800" dirty="0">
                <a:latin typeface="Lucida Sans Unicode" pitchFamily="34" charset="0"/>
                <a:ea typeface="微軟正黑體" pitchFamily="34" charset="-120"/>
              </a:rPr>
              <a:t>、</a:t>
            </a:r>
            <a:r>
              <a:rPr kumimoji="0" lang="en-US" altLang="zh-TW" sz="2800" dirty="0">
                <a:latin typeface="Lucida Sans Unicode" pitchFamily="34" charset="0"/>
                <a:ea typeface="微軟正黑體" pitchFamily="34" charset="-120"/>
              </a:rPr>
              <a:t>3</a:t>
            </a:r>
            <a:r>
              <a:rPr kumimoji="0" lang="zh-TW" altLang="en-US" sz="2800" dirty="0">
                <a:latin typeface="Lucida Sans Unicode" pitchFamily="34" charset="0"/>
                <a:ea typeface="微軟正黑體" pitchFamily="34" charset="-120"/>
              </a:rPr>
              <a:t>適用全民英檢中級</a:t>
            </a:r>
            <a:endParaRPr kumimoji="0" lang="en-US" altLang="zh-TW" sz="2800" dirty="0">
              <a:latin typeface="Lucida Sans Unicode" pitchFamily="34" charset="0"/>
              <a:ea typeface="微軟正黑體" pitchFamily="34" charset="-120"/>
            </a:endParaRPr>
          </a:p>
          <a:p>
            <a:r>
              <a:rPr kumimoji="0" lang="zh-TW" altLang="en-US" sz="2800" dirty="0">
                <a:latin typeface="Lucida Sans Unicode" pitchFamily="34" charset="0"/>
                <a:ea typeface="微軟正黑體" pitchFamily="34" charset="-120"/>
              </a:rPr>
              <a:t> </a:t>
            </a:r>
            <a:r>
              <a:rPr kumimoji="0" lang="en-US" altLang="zh-TW" sz="2800" dirty="0">
                <a:latin typeface="Lucida Sans Unicode" pitchFamily="34" charset="0"/>
                <a:ea typeface="微軟正黑體" pitchFamily="34" charset="-120"/>
              </a:rPr>
              <a:t>Level 4</a:t>
            </a:r>
            <a:r>
              <a:rPr kumimoji="0" lang="zh-TW" altLang="en-US" sz="2800" dirty="0">
                <a:latin typeface="Lucida Sans Unicode" pitchFamily="34" charset="0"/>
                <a:ea typeface="微軟正黑體" pitchFamily="34" charset="-120"/>
              </a:rPr>
              <a:t>、</a:t>
            </a:r>
            <a:r>
              <a:rPr kumimoji="0" lang="en-US" altLang="zh-TW" sz="2800" dirty="0">
                <a:latin typeface="Lucida Sans Unicode" pitchFamily="34" charset="0"/>
                <a:ea typeface="微軟正黑體" pitchFamily="34" charset="-120"/>
              </a:rPr>
              <a:t>5</a:t>
            </a:r>
            <a:r>
              <a:rPr kumimoji="0" lang="zh-TW" altLang="en-US" sz="2800" dirty="0">
                <a:latin typeface="Lucida Sans Unicode" pitchFamily="34" charset="0"/>
                <a:ea typeface="微軟正黑體" pitchFamily="34" charset="-120"/>
              </a:rPr>
              <a:t>、</a:t>
            </a:r>
            <a:r>
              <a:rPr kumimoji="0" lang="en-US" altLang="zh-TW" sz="2800" dirty="0">
                <a:latin typeface="Lucida Sans Unicode" pitchFamily="34" charset="0"/>
                <a:ea typeface="微軟正黑體" pitchFamily="34" charset="-120"/>
              </a:rPr>
              <a:t>6</a:t>
            </a:r>
            <a:r>
              <a:rPr kumimoji="0" lang="zh-TW" altLang="en-US" sz="2800" dirty="0">
                <a:latin typeface="Lucida Sans Unicode" pitchFamily="34" charset="0"/>
                <a:ea typeface="微軟正黑體" pitchFamily="34" charset="-120"/>
              </a:rPr>
              <a:t>適用全民英檢中高級。</a:t>
            </a:r>
            <a:r>
              <a:rPr kumimoji="0" lang="zh-TW" altLang="en-US" dirty="0">
                <a:latin typeface="Lucida Sans Unicode" pitchFamily="34" charset="0"/>
                <a:ea typeface="微軟正黑體" pitchFamily="34" charset="-120"/>
              </a:rPr>
              <a:t/>
            </a:r>
            <a:br>
              <a:rPr kumimoji="0" lang="zh-TW" altLang="en-US" dirty="0">
                <a:latin typeface="Lucida Sans Unicode" pitchFamily="34" charset="0"/>
                <a:ea typeface="微軟正黑體" pitchFamily="34" charset="-120"/>
              </a:rPr>
            </a:br>
            <a:endParaRPr kumimoji="0" lang="en-US" altLang="zh-TW" dirty="0">
              <a:latin typeface="Lucida Sans Unicode" pitchFamily="34" charset="0"/>
              <a:ea typeface="微軟正黑體" pitchFamily="34" charset="-120"/>
            </a:endParaRPr>
          </a:p>
          <a:p>
            <a:pPr>
              <a:buFont typeface="Arial" charset="0"/>
              <a:buChar char="•"/>
            </a:pPr>
            <a:endParaRPr kumimoji="0" lang="zh-TW" altLang="en-US" dirty="0">
              <a:latin typeface="Lucida Sans Unicode" pitchFamily="34" charset="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內容版面配置區 7"/>
          <p:cNvSpPr>
            <a:spLocks noGrp="1"/>
          </p:cNvSpPr>
          <p:nvPr>
            <p:ph idx="1"/>
          </p:nvPr>
        </p:nvSpPr>
        <p:spPr>
          <a:xfrm>
            <a:off x="468313" y="981075"/>
            <a:ext cx="8229600" cy="5186363"/>
          </a:xfrm>
        </p:spPr>
        <p:txBody>
          <a:bodyPr/>
          <a:lstStyle/>
          <a:p>
            <a:endParaRPr lang="zh-TW" altLang="en-US" sz="3200" smtClean="0"/>
          </a:p>
        </p:txBody>
      </p:sp>
      <p:sp>
        <p:nvSpPr>
          <p:cNvPr id="16386" name="文字方塊 10"/>
          <p:cNvSpPr txBox="1">
            <a:spLocks noChangeArrowheads="1"/>
          </p:cNvSpPr>
          <p:nvPr/>
        </p:nvSpPr>
        <p:spPr bwMode="auto">
          <a:xfrm>
            <a:off x="2124075" y="260350"/>
            <a:ext cx="62642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3200" b="1" i="1" dirty="0">
                <a:solidFill>
                  <a:srgbClr val="0070C0"/>
                </a:solidFill>
                <a:latin typeface="French Script MT" pitchFamily="66" charset="0"/>
                <a:ea typeface="微軟正黑體" pitchFamily="34" charset="-120"/>
              </a:rPr>
              <a:t>2010</a:t>
            </a:r>
            <a:r>
              <a:rPr kumimoji="0" lang="zh-TW" altLang="en-US" sz="3200" b="1" i="1">
                <a:solidFill>
                  <a:srgbClr val="0070C0"/>
                </a:solidFill>
                <a:latin typeface="French Script MT" pitchFamily="66" charset="0"/>
                <a:ea typeface="微軟正黑體" pitchFamily="34" charset="-120"/>
              </a:rPr>
              <a:t>  </a:t>
            </a:r>
            <a:r>
              <a:rPr kumimoji="0" lang="en-US" altLang="zh-TW" sz="3200" b="1" i="1" dirty="0">
                <a:solidFill>
                  <a:srgbClr val="0070C0"/>
                </a:solidFill>
                <a:latin typeface="French Script MT" pitchFamily="66" charset="0"/>
                <a:ea typeface="微軟正黑體" pitchFamily="34" charset="-120"/>
              </a:rPr>
              <a:t>Students’  Reading Reflection Works</a:t>
            </a:r>
            <a:endParaRPr kumimoji="0" lang="zh-TW" altLang="en-US" sz="3200" b="1" i="1">
              <a:solidFill>
                <a:srgbClr val="0070C0"/>
              </a:solidFill>
              <a:latin typeface="French Script MT" pitchFamily="66" charset="0"/>
              <a:ea typeface="微軟正黑體" pitchFamily="34" charset="-120"/>
            </a:endParaRPr>
          </a:p>
        </p:txBody>
      </p:sp>
      <p:pic>
        <p:nvPicPr>
          <p:cNvPr id="16387" name="Picture 2" descr="D:\英文科\RJ\DSCN4471.JPG"/>
          <p:cNvPicPr>
            <a:picLocks noChangeAspect="1" noChangeArrowheads="1"/>
          </p:cNvPicPr>
          <p:nvPr/>
        </p:nvPicPr>
        <p:blipFill>
          <a:blip r:embed="rId2" cstate="screen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836613"/>
            <a:ext cx="3889375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D:\英文科\RJ\DSCN4472.JPG"/>
          <p:cNvPicPr>
            <a:picLocks noChangeAspect="1" noChangeArrowheads="1"/>
          </p:cNvPicPr>
          <p:nvPr/>
        </p:nvPicPr>
        <p:blipFill>
          <a:blip r:embed="rId3" cstate="screen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765175"/>
            <a:ext cx="4087812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內容版面配置區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30428"/>
          </a:xfrm>
        </p:spPr>
        <p:txBody>
          <a:bodyPr/>
          <a:lstStyle/>
          <a:p>
            <a:pPr>
              <a:buNone/>
            </a:pPr>
            <a:r>
              <a:rPr lang="en-US" altLang="zh-TW" sz="3200" dirty="0" smtClean="0">
                <a:solidFill>
                  <a:srgbClr val="0070C0"/>
                </a:solidFill>
              </a:rPr>
              <a:t>Advantages</a:t>
            </a:r>
            <a:r>
              <a:rPr lang="en-US" altLang="zh-TW" sz="3200" dirty="0" smtClean="0"/>
              <a:t>—</a:t>
            </a:r>
          </a:p>
          <a:p>
            <a:r>
              <a:rPr lang="en-US" altLang="zh-TW" sz="3200" dirty="0" smtClean="0"/>
              <a:t>Free time management</a:t>
            </a:r>
          </a:p>
          <a:p>
            <a:r>
              <a:rPr lang="en-US" altLang="zh-TW" sz="3200" dirty="0" smtClean="0"/>
              <a:t>Spreading pressure</a:t>
            </a:r>
          </a:p>
          <a:p>
            <a:r>
              <a:rPr lang="en-US" altLang="zh-TW" sz="3200" dirty="0" smtClean="0"/>
              <a:t>Lightening the load</a:t>
            </a:r>
          </a:p>
          <a:p>
            <a:endParaRPr lang="en-US" altLang="zh-TW" sz="3200" dirty="0" smtClean="0"/>
          </a:p>
          <a:p>
            <a:pPr>
              <a:buNone/>
            </a:pPr>
            <a:r>
              <a:rPr lang="en-US" altLang="zh-TW" sz="3200" dirty="0" smtClean="0">
                <a:solidFill>
                  <a:srgbClr val="0070C0"/>
                </a:solidFill>
              </a:rPr>
              <a:t>Disadvantages</a:t>
            </a:r>
            <a:r>
              <a:rPr lang="en-US" altLang="zh-TW" sz="3200" dirty="0" smtClean="0"/>
              <a:t>—</a:t>
            </a:r>
          </a:p>
          <a:p>
            <a:r>
              <a:rPr lang="en-US" altLang="zh-TW" sz="3200" dirty="0" smtClean="0"/>
              <a:t>Bad time management </a:t>
            </a:r>
          </a:p>
          <a:p>
            <a:r>
              <a:rPr lang="en-US" altLang="zh-TW" sz="3200" dirty="0" smtClean="0"/>
              <a:t>Finishing in the very beginning</a:t>
            </a:r>
          </a:p>
          <a:p>
            <a:r>
              <a:rPr lang="en-US" altLang="zh-TW" sz="3200" dirty="0" smtClean="0"/>
              <a:t>Assignment delay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  <p:pic>
        <p:nvPicPr>
          <p:cNvPr id="4" name="Picture 2" descr="http://t1.gstatic.com/images?q=tbn:ANd9GcRELfDgQLnehJuhlsNNvFHlxXPB8S7expEB7IvJCnPfGsJqSt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88640"/>
            <a:ext cx="2123728" cy="2123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2879725"/>
          </a:xfrm>
        </p:spPr>
        <p:txBody>
          <a:bodyPr>
            <a:normAutofit fontScale="92500" lnSpcReduction="20000"/>
          </a:bodyPr>
          <a:lstStyle/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altLang="zh-TW" sz="3200" b="1" dirty="0" smtClean="0">
                <a:solidFill>
                  <a:srgbClr val="008000"/>
                </a:solidFill>
                <a:latin typeface="Goudy Old Style" pitchFamily="18" charset="0"/>
              </a:rPr>
              <a:t>2011 Spring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altLang="zh-TW" sz="3200" dirty="0" smtClean="0"/>
              <a:t>Workshops for Expert Teachers of English Resource Center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endParaRPr lang="en-US" altLang="zh-TW" sz="3200" dirty="0" smtClean="0">
              <a:solidFill>
                <a:srgbClr val="002060"/>
              </a:solidFill>
            </a:endParaRP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altLang="zh-TW" sz="3200" dirty="0" smtClean="0">
                <a:solidFill>
                  <a:srgbClr val="002060"/>
                </a:solidFill>
              </a:rPr>
              <a:t>Taipei First Girls High School </a:t>
            </a:r>
            <a:r>
              <a:rPr lang="zh-TW" altLang="en-US" sz="3200" dirty="0" smtClean="0">
                <a:solidFill>
                  <a:srgbClr val="002060"/>
                </a:solidFill>
              </a:rPr>
              <a:t>葉中如老師</a:t>
            </a:r>
            <a:endParaRPr lang="en-US" altLang="zh-TW" sz="3200" dirty="0" smtClean="0">
              <a:solidFill>
                <a:srgbClr val="002060"/>
              </a:solidFill>
            </a:endParaRP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altLang="zh-TW" sz="4800" i="1" dirty="0" smtClean="0">
                <a:solidFill>
                  <a:srgbClr val="FF0000"/>
                </a:solidFill>
                <a:latin typeface="Elephant" pitchFamily="18" charset="0"/>
                <a:ea typeface="文鼎粗行楷" pitchFamily="49" charset="-120"/>
                <a:cs typeface="文鼎粗行楷" pitchFamily="49" charset="-120"/>
              </a:rPr>
              <a:t>Reading Journal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zh-TW" altLang="en-US" sz="3200" dirty="0"/>
          </a:p>
        </p:txBody>
      </p:sp>
      <p:pic>
        <p:nvPicPr>
          <p:cNvPr id="6" name="Picture 252" descr="照片20080916_Reading Journal 001_x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3500438"/>
            <a:ext cx="4175125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0" y="836712"/>
            <a:ext cx="8964488" cy="4738531"/>
          </a:xfrm>
        </p:spPr>
        <p:txBody>
          <a:bodyPr/>
          <a:lstStyle/>
          <a:p>
            <a:pPr algn="ctr">
              <a:buNone/>
            </a:pPr>
            <a:r>
              <a:rPr lang="en-US" altLang="zh-TW" sz="4000" u="sng" dirty="0" smtClean="0"/>
              <a:t>Reflection</a:t>
            </a:r>
          </a:p>
          <a:p>
            <a:pPr algn="ctr">
              <a:buNone/>
            </a:pPr>
            <a:endParaRPr lang="en-US" altLang="zh-TW" sz="4000" u="sng" dirty="0" smtClean="0"/>
          </a:p>
          <a:p>
            <a:pPr>
              <a:buNone/>
            </a:pPr>
            <a:r>
              <a:rPr lang="zh-TW" altLang="en-US" sz="4000" dirty="0" smtClean="0">
                <a:solidFill>
                  <a:srgbClr val="FF0000"/>
                </a:solidFill>
              </a:rPr>
              <a:t> </a:t>
            </a:r>
            <a:r>
              <a:rPr lang="zh-TW" altLang="en-US" sz="4000" dirty="0" smtClean="0">
                <a:solidFill>
                  <a:srgbClr val="0070C0"/>
                </a:solidFill>
              </a:rPr>
              <a:t> </a:t>
            </a:r>
            <a:r>
              <a:rPr lang="en-US" altLang="zh-TW" sz="5400" dirty="0" smtClean="0">
                <a:solidFill>
                  <a:srgbClr val="0070C0"/>
                </a:solidFill>
              </a:rPr>
              <a:t>My students need </a:t>
            </a:r>
            <a:r>
              <a:rPr lang="en-US" altLang="zh-TW" sz="5400" dirty="0" smtClean="0">
                <a:solidFill>
                  <a:srgbClr val="FF0000"/>
                </a:solidFill>
              </a:rPr>
              <a:t>guiding</a:t>
            </a:r>
            <a:r>
              <a:rPr lang="en-US" altLang="zh-TW" sz="5400" dirty="0" smtClean="0">
                <a:solidFill>
                  <a:srgbClr val="0070C0"/>
                </a:solidFill>
              </a:rPr>
              <a:t> and</a:t>
            </a:r>
            <a:r>
              <a:rPr lang="zh-TW" altLang="en-US" sz="5400" dirty="0" smtClean="0">
                <a:solidFill>
                  <a:srgbClr val="0070C0"/>
                </a:solidFill>
              </a:rPr>
              <a:t> </a:t>
            </a:r>
            <a:r>
              <a:rPr lang="en-US" altLang="zh-TW" sz="5400" dirty="0" smtClean="0">
                <a:solidFill>
                  <a:srgbClr val="FF0000"/>
                </a:solidFill>
              </a:rPr>
              <a:t>training</a:t>
            </a:r>
            <a:r>
              <a:rPr lang="en-US" altLang="zh-TW" sz="5400" dirty="0" smtClean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4" name="il_fi" descr="http://2.bp.blogspot.com/-REfMCl3KcrE/T0v7myeRNUI/AAAAAAAABJg/Ax8wjdfWyRM/s1600/a%2BReading%2Bjournal%2Bheader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6453336"/>
            <a:ext cx="3707904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AutoShape 2" descr="http://www.jiscinfonet.ac.uk/InfoKits/system-implementation/conducting/training-and-staff-dev/training-map"/>
          <p:cNvSpPr>
            <a:spLocks noChangeAspect="1" noChangeArrowheads="1"/>
          </p:cNvSpPr>
          <p:nvPr/>
        </p:nvSpPr>
        <p:spPr bwMode="auto">
          <a:xfrm>
            <a:off x="63500" y="-136525"/>
            <a:ext cx="4429125" cy="3629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0180" name="AutoShape 4" descr="http://www.jiscinfonet.ac.uk/InfoKits/system-implementation/conducting/training-and-staff-dev/training-map"/>
          <p:cNvSpPr>
            <a:spLocks noChangeAspect="1" noChangeArrowheads="1"/>
          </p:cNvSpPr>
          <p:nvPr/>
        </p:nvSpPr>
        <p:spPr bwMode="auto">
          <a:xfrm>
            <a:off x="63500" y="-136525"/>
            <a:ext cx="4429125" cy="3629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50186" name="Picture 10" descr="http://arslan-hassan.com/wp-content/uploads/sales-training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4077072"/>
            <a:ext cx="3274513" cy="2450603"/>
          </a:xfrm>
          <a:prstGeom prst="rect">
            <a:avLst/>
          </a:prstGeom>
          <a:noFill/>
        </p:spPr>
      </p:pic>
      <p:sp>
        <p:nvSpPr>
          <p:cNvPr id="7" name="爆炸 2 6"/>
          <p:cNvSpPr/>
          <p:nvPr/>
        </p:nvSpPr>
        <p:spPr>
          <a:xfrm>
            <a:off x="0" y="0"/>
            <a:ext cx="3312368" cy="2088232"/>
          </a:xfrm>
          <a:prstGeom prst="irregularSeal2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400" dirty="0" smtClean="0"/>
              <a:t>fail</a:t>
            </a:r>
            <a:endParaRPr lang="zh-TW" alt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il_fi" descr="http://2.bp.blogspot.com/-REfMCl3KcrE/T0v7myeRNUI/AAAAAAAABJg/Ax8wjdfWyRM/s1600/a%2BReading%2Bjournal%2Bheader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88640"/>
            <a:ext cx="792534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內容版面配置區 7"/>
          <p:cNvSpPr>
            <a:spLocks noGrp="1"/>
          </p:cNvSpPr>
          <p:nvPr>
            <p:ph idx="1"/>
          </p:nvPr>
        </p:nvSpPr>
        <p:spPr>
          <a:xfrm>
            <a:off x="0" y="260648"/>
            <a:ext cx="8713788" cy="1296987"/>
          </a:xfrm>
        </p:spPr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en-US" altLang="zh-TW" sz="2400" dirty="0" smtClean="0">
                <a:solidFill>
                  <a:srgbClr val="C00000"/>
                </a:solidFill>
              </a:rPr>
              <a:t>2011 Autumn</a:t>
            </a:r>
          </a:p>
          <a:p>
            <a:pPr algn="ctr">
              <a:buFont typeface="Wingdings 3" pitchFamily="18" charset="2"/>
              <a:buNone/>
            </a:pPr>
            <a:r>
              <a:rPr lang="en-US" altLang="zh-TW" sz="1800" dirty="0" smtClean="0">
                <a:solidFill>
                  <a:srgbClr val="C00000"/>
                </a:solidFill>
              </a:rPr>
              <a:t>Reading Journal in Yung Zen High School</a:t>
            </a:r>
          </a:p>
        </p:txBody>
      </p:sp>
      <p:sp>
        <p:nvSpPr>
          <p:cNvPr id="20484" name="文字方塊 5"/>
          <p:cNvSpPr txBox="1">
            <a:spLocks noChangeArrowheads="1"/>
          </p:cNvSpPr>
          <p:nvPr/>
        </p:nvSpPr>
        <p:spPr bwMode="auto">
          <a:xfrm>
            <a:off x="323528" y="1052736"/>
            <a:ext cx="8569325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kumimoji="0" lang="en-US" altLang="zh-TW" sz="3200" dirty="0">
                <a:latin typeface="Lucida Sans Unicode" pitchFamily="34" charset="0"/>
                <a:ea typeface="微軟正黑體" pitchFamily="34" charset="-120"/>
              </a:rPr>
              <a:t> Book Selection: </a:t>
            </a:r>
            <a:r>
              <a:rPr kumimoji="0" lang="en-US" altLang="zh-TW" sz="3200" i="1" dirty="0">
                <a:solidFill>
                  <a:srgbClr val="0070C0"/>
                </a:solidFill>
                <a:latin typeface="Lucida Sans Unicode" pitchFamily="34" charset="0"/>
                <a:ea typeface="微軟正黑體" pitchFamily="34" charset="-120"/>
              </a:rPr>
              <a:t>The Trumpet of the Swan</a:t>
            </a:r>
          </a:p>
          <a:p>
            <a:pPr>
              <a:buFont typeface="Arial" charset="0"/>
              <a:buChar char="•"/>
            </a:pPr>
            <a:endParaRPr kumimoji="0" lang="en-US" altLang="zh-TW" sz="3200" dirty="0">
              <a:latin typeface="Lucida Sans Unicode" pitchFamily="34" charset="0"/>
              <a:ea typeface="微軟正黑體" pitchFamily="34" charset="-120"/>
            </a:endParaRPr>
          </a:p>
          <a:p>
            <a:pPr>
              <a:buFont typeface="Arial" charset="0"/>
              <a:buChar char="•"/>
            </a:pPr>
            <a:r>
              <a:rPr kumimoji="0" lang="en-US" altLang="zh-TW" sz="3200" dirty="0">
                <a:latin typeface="Lucida Sans Unicode" pitchFamily="34" charset="0"/>
                <a:ea typeface="微軟正黑體" pitchFamily="34" charset="-120"/>
              </a:rPr>
              <a:t> Period</a:t>
            </a:r>
            <a:r>
              <a:rPr kumimoji="0" lang="zh-TW" altLang="en-US" sz="3200" dirty="0">
                <a:latin typeface="Lucida Sans Unicode" pitchFamily="34" charset="0"/>
                <a:ea typeface="微軟正黑體" pitchFamily="34" charset="-120"/>
              </a:rPr>
              <a:t>：</a:t>
            </a:r>
            <a:r>
              <a:rPr kumimoji="0" lang="en-US" altLang="zh-TW" sz="3200" dirty="0">
                <a:solidFill>
                  <a:srgbClr val="0070C0"/>
                </a:solidFill>
                <a:latin typeface="Lucida Sans Unicode" pitchFamily="34" charset="0"/>
                <a:ea typeface="微軟正黑體" pitchFamily="34" charset="-120"/>
              </a:rPr>
              <a:t>one semester</a:t>
            </a:r>
          </a:p>
          <a:p>
            <a:endParaRPr kumimoji="0" lang="en-US" altLang="zh-TW" sz="3200" dirty="0">
              <a:latin typeface="Lucida Sans Unicode" pitchFamily="34" charset="0"/>
              <a:ea typeface="微軟正黑體" pitchFamily="34" charset="-120"/>
            </a:endParaRPr>
          </a:p>
          <a:p>
            <a:pPr>
              <a:buFont typeface="Arial" charset="0"/>
              <a:buChar char="•"/>
            </a:pPr>
            <a:r>
              <a:rPr kumimoji="0" lang="en-US" altLang="zh-TW" sz="3200" dirty="0">
                <a:latin typeface="Lucida Sans Unicode" pitchFamily="34" charset="0"/>
                <a:ea typeface="微軟正黑體" pitchFamily="34" charset="-120"/>
              </a:rPr>
              <a:t> Participants</a:t>
            </a:r>
            <a:r>
              <a:rPr kumimoji="0" lang="en-US" altLang="zh-TW" sz="3200" dirty="0" smtClean="0">
                <a:latin typeface="Lucida Sans Unicode" pitchFamily="34" charset="0"/>
                <a:ea typeface="微軟正黑體" pitchFamily="34" charset="-120"/>
              </a:rPr>
              <a:t>: </a:t>
            </a:r>
            <a:r>
              <a:rPr kumimoji="0" lang="en-US" altLang="zh-TW" sz="3200" dirty="0" smtClean="0">
                <a:solidFill>
                  <a:srgbClr val="0070C0"/>
                </a:solidFill>
                <a:latin typeface="Lucida Sans Unicode" pitchFamily="34" charset="0"/>
                <a:ea typeface="微軟正黑體" pitchFamily="34" charset="-120"/>
              </a:rPr>
              <a:t>The whole class, two or three (when necessary) people in a group</a:t>
            </a:r>
            <a:endParaRPr kumimoji="0" lang="en-US" altLang="zh-TW" sz="3200" dirty="0">
              <a:solidFill>
                <a:srgbClr val="0070C0"/>
              </a:solidFill>
              <a:latin typeface="Lucida Sans Unicode" pitchFamily="34" charset="0"/>
              <a:ea typeface="微軟正黑體" pitchFamily="34" charset="-120"/>
            </a:endParaRPr>
          </a:p>
          <a:p>
            <a:endParaRPr kumimoji="0" lang="en-US" altLang="zh-TW" sz="3200" dirty="0">
              <a:latin typeface="Lucida Sans Unicode" pitchFamily="34" charset="0"/>
              <a:ea typeface="微軟正黑體" pitchFamily="34" charset="-120"/>
            </a:endParaRPr>
          </a:p>
          <a:p>
            <a:pPr>
              <a:buFont typeface="Arial" charset="0"/>
              <a:buChar char="•"/>
            </a:pPr>
            <a:r>
              <a:rPr kumimoji="0" lang="en-US" altLang="zh-TW" sz="3200" dirty="0">
                <a:latin typeface="Lucida Sans Unicode" pitchFamily="34" charset="0"/>
                <a:ea typeface="微軟正黑體" pitchFamily="34" charset="-120"/>
              </a:rPr>
              <a:t> Assignment</a:t>
            </a:r>
            <a:r>
              <a:rPr kumimoji="0" lang="zh-TW" altLang="en-US" sz="3200" dirty="0">
                <a:latin typeface="Lucida Sans Unicode" pitchFamily="34" charset="0"/>
                <a:ea typeface="微軟正黑體" pitchFamily="34" charset="-120"/>
              </a:rPr>
              <a:t>：</a:t>
            </a:r>
            <a:r>
              <a:rPr kumimoji="0" lang="en-US" altLang="zh-TW" sz="3200" dirty="0">
                <a:solidFill>
                  <a:srgbClr val="0070C0"/>
                </a:solidFill>
                <a:latin typeface="Lucida Sans Unicode" pitchFamily="34" charset="0"/>
                <a:ea typeface="微軟正黑體" pitchFamily="34" charset="-120"/>
              </a:rPr>
              <a:t>one journal each week</a:t>
            </a:r>
          </a:p>
          <a:p>
            <a:pPr>
              <a:buFont typeface="Arial" charset="0"/>
              <a:buChar char="•"/>
            </a:pPr>
            <a:endParaRPr kumimoji="0" lang="en-US" altLang="zh-TW" sz="3200" dirty="0">
              <a:latin typeface="Lucida Sans Unicode" pitchFamily="34" charset="0"/>
              <a:ea typeface="微軟正黑體" pitchFamily="34" charset="-120"/>
            </a:endParaRPr>
          </a:p>
          <a:p>
            <a:pPr>
              <a:buFont typeface="Arial" charset="0"/>
              <a:buChar char="•"/>
            </a:pPr>
            <a:r>
              <a:rPr kumimoji="0" lang="en-US" altLang="zh-TW" sz="3200" dirty="0">
                <a:latin typeface="Lucida Sans Unicode" pitchFamily="34" charset="0"/>
                <a:ea typeface="微軟正黑體" pitchFamily="34" charset="-120"/>
              </a:rPr>
              <a:t>Places: </a:t>
            </a:r>
            <a:r>
              <a:rPr kumimoji="0" lang="en-US" altLang="zh-TW" sz="3200" dirty="0">
                <a:solidFill>
                  <a:srgbClr val="0070C0"/>
                </a:solidFill>
                <a:latin typeface="Lucida Sans Unicode" pitchFamily="34" charset="0"/>
                <a:ea typeface="微軟正黑體" pitchFamily="34" charset="-120"/>
              </a:rPr>
              <a:t>Anywhere</a:t>
            </a:r>
            <a:r>
              <a:rPr kumimoji="0" lang="en-US" altLang="zh-TW" sz="3200" dirty="0">
                <a:latin typeface="Lucida Sans Unicode" pitchFamily="34" charset="0"/>
                <a:ea typeface="微軟正黑體" pitchFamily="34" charset="-120"/>
              </a:rPr>
              <a:t> of your own choice (e.g. your home, the school, the internet…)</a:t>
            </a:r>
            <a:endParaRPr kumimoji="0" lang="zh-TW" altLang="zh-TW" sz="3200" dirty="0">
              <a:latin typeface="Lucida Sans Unicode" pitchFamily="34" charset="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il_fi" descr="http://2.bp.blogspot.com/-REfMCl3KcrE/T0v7myeRNUI/AAAAAAAABJg/Ax8wjdfWyRM/s1600/a%2BReading%2Bjournal%2Bheader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3154" y="0"/>
            <a:ext cx="3600846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3995936" y="5202238"/>
            <a:ext cx="3240088" cy="1655762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altLang="zh-TW" sz="36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zh-TW" sz="2600" dirty="0" smtClean="0"/>
              <a:t>Form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altLang="zh-TW" sz="2600" dirty="0" smtClean="0"/>
              <a:t>(Appendix 2)</a:t>
            </a:r>
            <a:endParaRPr lang="zh-TW" altLang="en-US" sz="2600" dirty="0"/>
          </a:p>
        </p:txBody>
      </p:sp>
      <p:sp>
        <p:nvSpPr>
          <p:cNvPr id="28675" name="文字方塊 10"/>
          <p:cNvSpPr txBox="1">
            <a:spLocks noChangeArrowheads="1"/>
          </p:cNvSpPr>
          <p:nvPr/>
        </p:nvSpPr>
        <p:spPr bwMode="auto">
          <a:xfrm>
            <a:off x="5508104" y="0"/>
            <a:ext cx="9350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800" b="1" i="1" dirty="0">
                <a:latin typeface="French Script MT" pitchFamily="66" charset="0"/>
                <a:ea typeface="微軟正黑體" pitchFamily="34" charset="-120"/>
              </a:rPr>
              <a:t>2011</a:t>
            </a:r>
            <a:endParaRPr kumimoji="0" lang="zh-TW" altLang="en-US" sz="2800" b="1" i="1" dirty="0">
              <a:latin typeface="French Script MT" pitchFamily="66" charset="0"/>
              <a:ea typeface="微軟正黑體" pitchFamily="34" charset="-120"/>
            </a:endParaRPr>
          </a:p>
        </p:txBody>
      </p:sp>
      <p:pic>
        <p:nvPicPr>
          <p:cNvPr id="28676" name="il_fi" descr="http://www.west-bendlibrary.org/wordpress/wp-content/uploads/2011/04/Elephant-reading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4275" y="5489575"/>
            <a:ext cx="28797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971600" y="2204864"/>
          <a:ext cx="7595591" cy="3239617"/>
        </p:xfrm>
        <a:graphic>
          <a:graphicData uri="http://schemas.openxmlformats.org/drawingml/2006/table">
            <a:tbl>
              <a:tblPr/>
              <a:tblGrid>
                <a:gridCol w="1360404"/>
                <a:gridCol w="3117083"/>
                <a:gridCol w="3118104"/>
              </a:tblGrid>
              <a:tr h="4628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Times New Roman"/>
                          <a:ea typeface="新細明體"/>
                        </a:rPr>
                        <a:t>Partner A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Times New Roman"/>
                          <a:ea typeface="新細明體"/>
                        </a:rPr>
                        <a:t>Partner B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6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Times New Roman"/>
                          <a:ea typeface="新細明體"/>
                        </a:rPr>
                        <a:t>Dec. 3-9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新細明體"/>
                        </a:rPr>
                        <a:t>Lily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新細明體"/>
                        </a:rPr>
                        <a:t>Summary, questions, etc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新細明體"/>
                        </a:rPr>
                        <a:t>Rachel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新細明體"/>
                        </a:rPr>
                        <a:t>Answers to the questions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6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Times New Roman"/>
                          <a:ea typeface="新細明體"/>
                        </a:rPr>
                        <a:t>Dec. 10-16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新細明體"/>
                        </a:rPr>
                        <a:t>Rachel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新細明體"/>
                        </a:rPr>
                        <a:t>Summary, questions, etc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新細明體"/>
                        </a:rPr>
                        <a:t>Lily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新細明體"/>
                        </a:rPr>
                        <a:t>Answers to the questions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6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Times New Roman"/>
                          <a:ea typeface="新細明體"/>
                        </a:rPr>
                        <a:t>Dec. 17-23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新細明體"/>
                        </a:rPr>
                        <a:t>Lily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新細明體"/>
                        </a:rPr>
                        <a:t>Summary, questions, etc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新細明體"/>
                        </a:rPr>
                        <a:t>Rachel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新細明體"/>
                        </a:rPr>
                        <a:t>Answers to the questions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內容版面配置區 7"/>
          <p:cNvSpPr txBox="1">
            <a:spLocks/>
          </p:cNvSpPr>
          <p:nvPr/>
        </p:nvSpPr>
        <p:spPr>
          <a:xfrm>
            <a:off x="539552" y="620688"/>
            <a:ext cx="8136260" cy="1655763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kumimoji="0" lang="en-US" altLang="zh-TW" sz="3600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kumimoji="0" lang="en-US" altLang="zh-TW" sz="3600" dirty="0" smtClean="0">
                <a:latin typeface="+mn-lt"/>
                <a:ea typeface="+mn-ea"/>
              </a:rPr>
              <a:t>Students work in pairs and </a:t>
            </a:r>
            <a:r>
              <a:rPr kumimoji="0" lang="en-US" altLang="zh-TW" sz="3600" dirty="0">
                <a:latin typeface="+mn-lt"/>
                <a:ea typeface="+mn-ea"/>
              </a:rPr>
              <a:t>take turns being Partner A or Partner B every week</a:t>
            </a:r>
            <a:endParaRPr kumimoji="0" lang="zh-TW" altLang="en-US" sz="3600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cross-eyed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內容版面配置區 2"/>
          <p:cNvSpPr>
            <a:spLocks noGrp="1"/>
          </p:cNvSpPr>
          <p:nvPr>
            <p:ph idx="1"/>
          </p:nvPr>
        </p:nvSpPr>
        <p:spPr>
          <a:xfrm>
            <a:off x="0" y="2564904"/>
            <a:ext cx="8748713" cy="1655763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en-US" altLang="zh-TW" sz="3200" dirty="0" smtClean="0">
              <a:solidFill>
                <a:schemeClr val="tx1">
                  <a:lumMod val="85000"/>
                  <a:lumOff val="15000"/>
                </a:schemeClr>
              </a:solidFill>
              <a:ea typeface="華康中楷體" pitchFamily="49" charset="-120"/>
            </a:endParaRPr>
          </a:p>
          <a:p>
            <a:pPr eaLnBrk="1" hangingPunct="1">
              <a:lnSpc>
                <a:spcPct val="60000"/>
              </a:lnSpc>
              <a:defRPr/>
            </a:pPr>
            <a:r>
              <a:rPr lang="en-US" altLang="zh-TW" sz="32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華康中楷體" pitchFamily="49" charset="-120"/>
              </a:rPr>
              <a:t>English Teacher in Tainan Yong </a:t>
            </a:r>
            <a:r>
              <a:rPr lang="en-US" altLang="zh-TW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華康中楷體" pitchFamily="49" charset="-120"/>
              </a:rPr>
              <a:t>Ren</a:t>
            </a:r>
            <a:r>
              <a:rPr lang="en-US" altLang="zh-TW" sz="32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華康中楷體" pitchFamily="49" charset="-120"/>
              </a:rPr>
              <a:t> High</a:t>
            </a:r>
          </a:p>
          <a:p>
            <a:pPr eaLnBrk="1" hangingPunct="1">
              <a:lnSpc>
                <a:spcPct val="60000"/>
              </a:lnSpc>
              <a:buNone/>
              <a:defRPr/>
            </a:pPr>
            <a:r>
              <a:rPr lang="en-US" altLang="zh-TW" sz="32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華康中楷體" pitchFamily="49" charset="-120"/>
              </a:rPr>
              <a:t>  School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zh-TW" sz="3200" dirty="0" smtClean="0">
              <a:solidFill>
                <a:schemeClr val="tx1">
                  <a:lumMod val="85000"/>
                  <a:lumOff val="15000"/>
                </a:schemeClr>
              </a:solidFill>
              <a:ea typeface="華康中楷體" pitchFamily="49" charset="-12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zh-TW" sz="32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華康中楷體" pitchFamily="49" charset="-120"/>
              </a:rPr>
              <a:t>2011, 2012 Expert Teacher of English Resource Center (</a:t>
            </a:r>
            <a:r>
              <a:rPr lang="zh-TW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華康中楷體" pitchFamily="49" charset="-120"/>
              </a:rPr>
              <a:t>英文學科中心種子教師</a:t>
            </a:r>
            <a:r>
              <a:rPr lang="en-US" altLang="zh-TW" sz="32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華康中楷體" pitchFamily="49" charset="-120"/>
              </a:rPr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zh-TW" sz="3200" dirty="0" smtClean="0">
              <a:solidFill>
                <a:schemeClr val="tx1">
                  <a:lumMod val="85000"/>
                  <a:lumOff val="15000"/>
                </a:schemeClr>
              </a:solidFill>
              <a:ea typeface="華康中楷體" pitchFamily="49" charset="-12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zh-TW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100 </a:t>
            </a:r>
            <a:r>
              <a:rPr lang="zh-TW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年「教育部高中資訊科技融入教學資源創意應用徵選活動」優等獎</a:t>
            </a:r>
            <a:endParaRPr lang="en-US" altLang="zh-TW" sz="3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zh-TW" alt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0" y="0"/>
            <a:ext cx="6264275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2800" dirty="0">
                <a:solidFill>
                  <a:srgbClr val="0070C0"/>
                </a:solidFill>
                <a:ea typeface="超研澤中楷" pitchFamily="49" charset="-120"/>
              </a:rPr>
              <a:t>講師介紹</a:t>
            </a:r>
            <a:endParaRPr kumimoji="0" lang="en-US" altLang="zh-TW" sz="2800" dirty="0">
              <a:solidFill>
                <a:srgbClr val="0070C0"/>
              </a:solidFill>
              <a:ea typeface="超研澤中楷" pitchFamily="49" charset="-120"/>
            </a:endParaRPr>
          </a:p>
          <a:p>
            <a:pPr algn="ctr"/>
            <a:r>
              <a:rPr kumimoji="0" lang="zh-TW" altLang="en-US" sz="4400" dirty="0">
                <a:solidFill>
                  <a:srgbClr val="0070C0"/>
                </a:solidFill>
                <a:ea typeface="超研澤中楷" pitchFamily="49" charset="-120"/>
              </a:rPr>
              <a:t>蔡孟芬</a:t>
            </a:r>
            <a:endParaRPr kumimoji="0" lang="en-US" altLang="zh-TW" sz="4400" dirty="0">
              <a:solidFill>
                <a:srgbClr val="0070C0"/>
              </a:solidFill>
              <a:ea typeface="超研澤中楷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il_fi" descr="http://2.bp.blogspot.com/-REfMCl3KcrE/T0v7myeRNUI/AAAAAAAABJg/Ax8wjdfWyRM/s1600/a%2BReading%2Bjournal%2Bheader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0"/>
            <a:ext cx="41052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文字方塊 10"/>
          <p:cNvSpPr txBox="1">
            <a:spLocks noChangeArrowheads="1"/>
          </p:cNvSpPr>
          <p:nvPr/>
        </p:nvSpPr>
        <p:spPr bwMode="auto">
          <a:xfrm>
            <a:off x="4932363" y="0"/>
            <a:ext cx="9350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800" b="1" i="1" dirty="0">
                <a:solidFill>
                  <a:srgbClr val="0070C0"/>
                </a:solidFill>
                <a:latin typeface="French Script MT" pitchFamily="66" charset="0"/>
                <a:ea typeface="微軟正黑體" pitchFamily="34" charset="-120"/>
              </a:rPr>
              <a:t>2011</a:t>
            </a:r>
            <a:endParaRPr kumimoji="0" lang="zh-TW" altLang="en-US" sz="2800" b="1" i="1">
              <a:solidFill>
                <a:srgbClr val="0070C0"/>
              </a:solidFill>
              <a:latin typeface="French Script MT" pitchFamily="66" charset="0"/>
              <a:ea typeface="微軟正黑體" pitchFamily="34" charset="-120"/>
            </a:endParaRPr>
          </a:p>
        </p:txBody>
      </p:sp>
      <p:pic>
        <p:nvPicPr>
          <p:cNvPr id="22531" name="Picture 1" descr="D:\英文科\RJ\students' RJ\DSCN417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858963"/>
            <a:ext cx="3614738" cy="49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 descr="D:\英文科\RJ\students' RJ\P121016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962150"/>
            <a:ext cx="35560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683568" y="548680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first week</a:t>
            </a:r>
            <a:r>
              <a:rPr lang="en-US" altLang="zh-TW" sz="3200" dirty="0" smtClean="0"/>
              <a:t>—</a:t>
            </a:r>
            <a:r>
              <a:rPr lang="en-US" altLang="zh-TW" sz="3200" dirty="0" smtClean="0">
                <a:solidFill>
                  <a:srgbClr val="FF0000"/>
                </a:solidFill>
              </a:rPr>
              <a:t>preparation</a:t>
            </a:r>
          </a:p>
          <a:p>
            <a:r>
              <a:rPr lang="en-US" altLang="zh-TW" sz="3200" dirty="0" smtClean="0"/>
              <a:t>1. Students design the cover of their RJ.  </a:t>
            </a:r>
            <a:endParaRPr lang="zh-TW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il_fi" descr="http://2.bp.blogspot.com/-REfMCl3KcrE/T0v7myeRNUI/AAAAAAAABJg/Ax8wjdfWyRM/s1600/a%2BReading%2Bjournal%2Bheader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0"/>
            <a:ext cx="383381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內容版面配置區 7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330825"/>
          </a:xfrm>
        </p:spPr>
        <p:txBody>
          <a:bodyPr/>
          <a:lstStyle/>
          <a:p>
            <a:r>
              <a:rPr lang="en-US" altLang="zh-TW" sz="3200" b="1" dirty="0" smtClean="0"/>
              <a:t>They make the inside of the cover</a:t>
            </a:r>
            <a:r>
              <a:rPr lang="zh-TW" altLang="en-US" sz="3200" b="1" dirty="0" smtClean="0"/>
              <a:t> </a:t>
            </a:r>
            <a:r>
              <a:rPr lang="en-US" altLang="zh-TW" sz="3200" b="1" dirty="0" smtClean="0"/>
              <a:t>&amp;</a:t>
            </a:r>
            <a:r>
              <a:rPr lang="zh-TW" altLang="en-US" sz="3200" b="1" dirty="0" smtClean="0"/>
              <a:t> </a:t>
            </a:r>
            <a:r>
              <a:rPr lang="en-US" altLang="zh-TW" sz="3200" b="1" dirty="0" smtClean="0"/>
              <a:t>Page 1to record the process.</a:t>
            </a:r>
            <a:endParaRPr lang="zh-TW" altLang="en-US" sz="3200" dirty="0" smtClean="0"/>
          </a:p>
        </p:txBody>
      </p:sp>
      <p:sp>
        <p:nvSpPr>
          <p:cNvPr id="26627" name="文字方塊 10"/>
          <p:cNvSpPr txBox="1">
            <a:spLocks noChangeArrowheads="1"/>
          </p:cNvSpPr>
          <p:nvPr/>
        </p:nvSpPr>
        <p:spPr bwMode="auto">
          <a:xfrm>
            <a:off x="5003800" y="0"/>
            <a:ext cx="936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800" b="1" i="1" dirty="0">
                <a:solidFill>
                  <a:srgbClr val="0070C0"/>
                </a:solidFill>
                <a:latin typeface="French Script MT" pitchFamily="66" charset="0"/>
                <a:ea typeface="微軟正黑體" pitchFamily="34" charset="-120"/>
              </a:rPr>
              <a:t>2011</a:t>
            </a:r>
            <a:endParaRPr kumimoji="0" lang="zh-TW" altLang="en-US" sz="2800" b="1" i="1">
              <a:solidFill>
                <a:srgbClr val="0070C0"/>
              </a:solidFill>
              <a:latin typeface="French Script MT" pitchFamily="66" charset="0"/>
              <a:ea typeface="微軟正黑體" pitchFamily="34" charset="-120"/>
            </a:endParaRPr>
          </a:p>
        </p:txBody>
      </p:sp>
      <p:pic>
        <p:nvPicPr>
          <p:cNvPr id="26628" name="Picture 1" descr="D:\英文科\RJ\students' RJ\DSCN418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2276872"/>
            <a:ext cx="5832698" cy="4375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il_fi" descr="http://2.bp.blogspot.com/-REfMCl3KcrE/T0v7myeRNUI/AAAAAAAABJg/Ax8wjdfWyRM/s1600/a%2BReading%2Bjournal%2Bheader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0"/>
            <a:ext cx="35464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內容版面配置區 7"/>
          <p:cNvSpPr>
            <a:spLocks noGrp="1"/>
          </p:cNvSpPr>
          <p:nvPr>
            <p:ph idx="1"/>
          </p:nvPr>
        </p:nvSpPr>
        <p:spPr>
          <a:xfrm>
            <a:off x="179512" y="548680"/>
            <a:ext cx="8352928" cy="5331296"/>
          </a:xfrm>
        </p:spPr>
        <p:txBody>
          <a:bodyPr/>
          <a:lstStyle/>
          <a:p>
            <a:pPr marL="365125" lvl="1" indent="-255588">
              <a:spcBef>
                <a:spcPts val="400"/>
              </a:spcBef>
              <a:buSzPct val="68000"/>
              <a:buNone/>
            </a:pPr>
            <a:r>
              <a:rPr lang="en-US" altLang="zh-TW" sz="3200" dirty="0" smtClean="0"/>
              <a:t>Finally, students complete page 2 &amp; 3.</a:t>
            </a:r>
          </a:p>
          <a:p>
            <a:pPr marL="365125" lvl="1" indent="-255588">
              <a:spcBef>
                <a:spcPts val="400"/>
              </a:spcBef>
              <a:buSzPct val="68000"/>
              <a:buNone/>
            </a:pPr>
            <a:endParaRPr lang="en-US" altLang="zh-TW" sz="3200" dirty="0" smtClean="0"/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altLang="zh-TW" sz="3200" dirty="0" smtClean="0"/>
              <a:t>Page 2: </a:t>
            </a:r>
            <a:r>
              <a:rPr lang="en-US" altLang="zh-TW" sz="3200" dirty="0" smtClean="0">
                <a:solidFill>
                  <a:srgbClr val="0070C0"/>
                </a:solidFill>
              </a:rPr>
              <a:t>the book cover</a:t>
            </a:r>
            <a:r>
              <a:rPr lang="en-US" altLang="zh-TW" sz="3200" dirty="0" smtClean="0"/>
              <a:t> (photocopied, printed, or hand-painted)</a:t>
            </a:r>
          </a:p>
          <a:p>
            <a:r>
              <a:rPr lang="en-US" altLang="zh-TW" sz="3200" dirty="0" smtClean="0"/>
              <a:t>Page 3: </a:t>
            </a:r>
            <a:r>
              <a:rPr lang="en-US" altLang="zh-TW" sz="3200" dirty="0" smtClean="0">
                <a:solidFill>
                  <a:srgbClr val="0070C0"/>
                </a:solidFill>
              </a:rPr>
              <a:t>a brief introduction to the book and the author </a:t>
            </a:r>
            <a:endParaRPr lang="zh-TW" altLang="zh-TW" sz="3200" dirty="0" smtClean="0">
              <a:solidFill>
                <a:srgbClr val="0070C0"/>
              </a:solidFill>
            </a:endParaRPr>
          </a:p>
          <a:p>
            <a:endParaRPr lang="zh-TW" altLang="en-US" sz="3200" dirty="0" smtClean="0"/>
          </a:p>
        </p:txBody>
      </p:sp>
      <p:sp>
        <p:nvSpPr>
          <p:cNvPr id="24579" name="文字方塊 10"/>
          <p:cNvSpPr txBox="1">
            <a:spLocks noChangeArrowheads="1"/>
          </p:cNvSpPr>
          <p:nvPr/>
        </p:nvSpPr>
        <p:spPr bwMode="auto">
          <a:xfrm>
            <a:off x="5292725" y="0"/>
            <a:ext cx="935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800" b="1" i="1" dirty="0">
                <a:solidFill>
                  <a:srgbClr val="0070C0"/>
                </a:solidFill>
                <a:latin typeface="French Script MT" pitchFamily="66" charset="0"/>
                <a:ea typeface="微軟正黑體" pitchFamily="34" charset="-120"/>
              </a:rPr>
              <a:t>2011</a:t>
            </a:r>
            <a:endParaRPr kumimoji="0" lang="zh-TW" altLang="en-US" sz="2800" b="1" i="1">
              <a:solidFill>
                <a:srgbClr val="0070C0"/>
              </a:solidFill>
              <a:latin typeface="French Script MT" pitchFamily="66" charset="0"/>
              <a:ea typeface="微軟正黑體" pitchFamily="34" charset="-120"/>
            </a:endParaRPr>
          </a:p>
        </p:txBody>
      </p:sp>
      <p:pic>
        <p:nvPicPr>
          <p:cNvPr id="24580" name="Picture 1" descr="D:\英文科\RJ\students' RJ\DSCN418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4021" y="3573016"/>
            <a:ext cx="4379979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il_fi" descr="http://4.bp.blogspot.com/_cmzcAJ5LWZI/TOJwSvP1MOI/AAAAAAAAAKw/3EHFHfgDcD4/s1600/Matilda%2BReading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2305050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il_fi" descr="http://2.bp.blogspot.com/-REfMCl3KcrE/T0v7myeRNUI/AAAAAAAABJg/Ax8wjdfWyRM/s1600/a%2BReading%2Bjournal%2Bheader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0"/>
            <a:ext cx="39068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內容版面配置區 7"/>
          <p:cNvSpPr>
            <a:spLocks noGrp="1"/>
          </p:cNvSpPr>
          <p:nvPr>
            <p:ph idx="1"/>
          </p:nvPr>
        </p:nvSpPr>
        <p:spPr>
          <a:xfrm>
            <a:off x="0" y="548680"/>
            <a:ext cx="8676456" cy="863600"/>
          </a:xfrm>
        </p:spPr>
        <p:txBody>
          <a:bodyPr/>
          <a:lstStyle/>
          <a:p>
            <a:r>
              <a:rPr lang="en-US" altLang="zh-TW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second week</a:t>
            </a:r>
            <a:r>
              <a:rPr lang="en-US" altLang="zh-TW" sz="3200" dirty="0" smtClean="0"/>
              <a:t>— </a:t>
            </a:r>
            <a:r>
              <a:rPr lang="en-US" altLang="zh-TW" sz="3200" dirty="0" smtClean="0">
                <a:solidFill>
                  <a:srgbClr val="FF0000"/>
                </a:solidFill>
              </a:rPr>
              <a:t>Individual Exercise</a:t>
            </a:r>
          </a:p>
          <a:p>
            <a:pPr>
              <a:buNone/>
            </a:pPr>
            <a:r>
              <a:rPr lang="en-US" altLang="zh-TW" sz="3200" dirty="0" smtClean="0"/>
              <a:t>  Students act as Partner A &amp; B at the same time to make sure they know the duties of two roles.</a:t>
            </a:r>
            <a:endParaRPr lang="zh-TW" altLang="en-US" sz="3200" dirty="0" smtClean="0"/>
          </a:p>
        </p:txBody>
      </p:sp>
      <p:sp>
        <p:nvSpPr>
          <p:cNvPr id="29700" name="文字方塊 10"/>
          <p:cNvSpPr txBox="1">
            <a:spLocks noChangeArrowheads="1"/>
          </p:cNvSpPr>
          <p:nvPr/>
        </p:nvSpPr>
        <p:spPr bwMode="auto">
          <a:xfrm>
            <a:off x="4932363" y="0"/>
            <a:ext cx="9350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800" b="1" i="1" dirty="0">
                <a:solidFill>
                  <a:srgbClr val="0070C0"/>
                </a:solidFill>
                <a:latin typeface="French Script MT" pitchFamily="66" charset="0"/>
                <a:ea typeface="微軟正黑體" pitchFamily="34" charset="-120"/>
              </a:rPr>
              <a:t>2011</a:t>
            </a:r>
            <a:endParaRPr kumimoji="0" lang="zh-TW" altLang="en-US" sz="2800" b="1" i="1">
              <a:solidFill>
                <a:srgbClr val="0070C0"/>
              </a:solidFill>
              <a:latin typeface="French Script MT" pitchFamily="66" charset="0"/>
              <a:ea typeface="微軟正黑體" pitchFamily="34" charset="-120"/>
            </a:endParaRPr>
          </a:p>
        </p:txBody>
      </p:sp>
      <p:pic>
        <p:nvPicPr>
          <p:cNvPr id="22529" name="Picture 1" descr="D:\英文科\RJ\students' RJ\DSCN4182.JPG"/>
          <p:cNvPicPr>
            <a:picLocks noChangeAspect="1" noChangeArrowheads="1"/>
          </p:cNvPicPr>
          <p:nvPr/>
        </p:nvPicPr>
        <p:blipFill>
          <a:blip r:embed="rId5" cstate="screen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2155220"/>
            <a:ext cx="3527697" cy="470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文字方塊 6"/>
          <p:cNvSpPr txBox="1">
            <a:spLocks noChangeArrowheads="1"/>
          </p:cNvSpPr>
          <p:nvPr/>
        </p:nvSpPr>
        <p:spPr bwMode="auto">
          <a:xfrm>
            <a:off x="251520" y="6093296"/>
            <a:ext cx="24482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sz="2800" dirty="0">
                <a:solidFill>
                  <a:srgbClr val="0070C0"/>
                </a:solidFill>
                <a:latin typeface="Lucida Sans Unicode" pitchFamily="34" charset="0"/>
                <a:ea typeface="微軟正黑體" pitchFamily="34" charset="-120"/>
              </a:rPr>
              <a:t>Appendix 3</a:t>
            </a:r>
            <a:endParaRPr kumimoji="0" lang="zh-TW" altLang="en-US" sz="2800" dirty="0">
              <a:solidFill>
                <a:srgbClr val="0070C0"/>
              </a:solidFill>
              <a:latin typeface="Lucida Sans Unicode" pitchFamily="34" charset="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7" name="il_fi" descr="http://2.bp.blogspot.com/-REfMCl3KcrE/T0v7myeRNUI/AAAAAAAABJg/Ax8wjdfWyRM/s1600/a%2BReading%2Bjournal%2Bheader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0"/>
            <a:ext cx="376237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8" name="內容版面配置區 7"/>
          <p:cNvSpPr>
            <a:spLocks noGrp="1"/>
          </p:cNvSpPr>
          <p:nvPr>
            <p:ph idx="1"/>
          </p:nvPr>
        </p:nvSpPr>
        <p:spPr>
          <a:xfrm>
            <a:off x="0" y="548680"/>
            <a:ext cx="8697144" cy="5042347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altLang="zh-TW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third week</a:t>
            </a:r>
            <a:r>
              <a:rPr lang="en-US" altLang="zh-TW" sz="3200" dirty="0" smtClean="0"/>
              <a:t>—</a:t>
            </a:r>
            <a:r>
              <a:rPr lang="en-US" altLang="zh-TW" sz="3200" dirty="0" smtClean="0">
                <a:solidFill>
                  <a:srgbClr val="FF0000"/>
                </a:solidFill>
              </a:rPr>
              <a:t>formal RJ</a:t>
            </a:r>
          </a:p>
          <a:p>
            <a:pPr>
              <a:buFont typeface="Wingdings 3" pitchFamily="18" charset="2"/>
              <a:buNone/>
            </a:pPr>
            <a:r>
              <a:rPr lang="en-US" altLang="zh-TW" sz="3200" u="sng" dirty="0" smtClean="0"/>
              <a:t>Partner A</a:t>
            </a:r>
          </a:p>
          <a:p>
            <a:r>
              <a:rPr lang="en-US" altLang="zh-TW" sz="3200" dirty="0" smtClean="0"/>
              <a:t>Page 4</a:t>
            </a:r>
            <a:r>
              <a:rPr lang="zh-TW" altLang="en-US" sz="3200" dirty="0" smtClean="0"/>
              <a:t>：</a:t>
            </a:r>
            <a:r>
              <a:rPr lang="en-US" altLang="zh-TW" sz="3200" dirty="0" smtClean="0">
                <a:solidFill>
                  <a:srgbClr val="0070C0"/>
                </a:solidFill>
              </a:rPr>
              <a:t>summary</a:t>
            </a:r>
            <a:r>
              <a:rPr lang="en-US" altLang="zh-TW" sz="3200" dirty="0" smtClean="0"/>
              <a:t> (bonus: </a:t>
            </a:r>
            <a:r>
              <a:rPr lang="en-US" altLang="zh-TW" sz="3200" dirty="0" smtClean="0">
                <a:solidFill>
                  <a:srgbClr val="0070C0"/>
                </a:solidFill>
              </a:rPr>
              <a:t>graphic organizer</a:t>
            </a:r>
            <a:r>
              <a:rPr lang="en-US" altLang="zh-TW" sz="3200" dirty="0" smtClean="0"/>
              <a:t>) and </a:t>
            </a:r>
            <a:r>
              <a:rPr lang="en-US" altLang="zh-TW" sz="3200" dirty="0" smtClean="0">
                <a:solidFill>
                  <a:srgbClr val="0070C0"/>
                </a:solidFill>
              </a:rPr>
              <a:t>vocabulary </a:t>
            </a:r>
            <a:r>
              <a:rPr lang="en-US" altLang="zh-TW" sz="3200" dirty="0" smtClean="0"/>
              <a:t>(you would like know)</a:t>
            </a:r>
          </a:p>
          <a:p>
            <a:r>
              <a:rPr lang="en-US" altLang="zh-TW" sz="3200" dirty="0" smtClean="0"/>
              <a:t> Page 5</a:t>
            </a:r>
            <a:r>
              <a:rPr lang="zh-TW" altLang="en-US" sz="3200" dirty="0" smtClean="0"/>
              <a:t>：</a:t>
            </a:r>
            <a:r>
              <a:rPr lang="en-US" altLang="zh-TW" sz="3200" dirty="0" smtClean="0">
                <a:solidFill>
                  <a:srgbClr val="0070C0"/>
                </a:solidFill>
              </a:rPr>
              <a:t>asking two questions</a:t>
            </a:r>
            <a:endParaRPr lang="zh-TW" altLang="en-US" sz="3200" dirty="0" smtClean="0">
              <a:solidFill>
                <a:srgbClr val="0070C0"/>
              </a:solidFill>
            </a:endParaRPr>
          </a:p>
        </p:txBody>
      </p:sp>
      <p:sp>
        <p:nvSpPr>
          <p:cNvPr id="23569" name="文字方塊 10"/>
          <p:cNvSpPr txBox="1">
            <a:spLocks noChangeArrowheads="1"/>
          </p:cNvSpPr>
          <p:nvPr/>
        </p:nvSpPr>
        <p:spPr bwMode="auto">
          <a:xfrm>
            <a:off x="5076825" y="0"/>
            <a:ext cx="935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800" b="1" i="1" dirty="0">
                <a:solidFill>
                  <a:srgbClr val="0070C0"/>
                </a:solidFill>
                <a:latin typeface="French Script MT" pitchFamily="66" charset="0"/>
                <a:ea typeface="微軟正黑體" pitchFamily="34" charset="-120"/>
              </a:rPr>
              <a:t>2011</a:t>
            </a:r>
            <a:endParaRPr kumimoji="0" lang="zh-TW" altLang="en-US" sz="2800" b="1" i="1">
              <a:solidFill>
                <a:srgbClr val="0070C0"/>
              </a:solidFill>
              <a:latin typeface="French Script MT" pitchFamily="66" charset="0"/>
              <a:ea typeface="微軟正黑體" pitchFamily="34" charset="-120"/>
            </a:endParaRPr>
          </a:p>
        </p:txBody>
      </p:sp>
      <p:cxnSp>
        <p:nvCxnSpPr>
          <p:cNvPr id="23570" name="AutoShape 1"/>
          <p:cNvCxnSpPr>
            <a:cxnSpLocks noChangeShapeType="1"/>
          </p:cNvCxnSpPr>
          <p:nvPr/>
        </p:nvCxnSpPr>
        <p:spPr bwMode="auto">
          <a:xfrm>
            <a:off x="1168400" y="-1111250"/>
            <a:ext cx="9525" cy="1905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pic>
        <p:nvPicPr>
          <p:cNvPr id="23571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3631022"/>
            <a:ext cx="5457329" cy="322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355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87675" y="3860800"/>
              <a:ext cx="449263" cy="2808288"/>
            </p14:xfrm>
          </p:contentPart>
        </mc:Choice>
        <mc:Fallback>
          <p:pic>
            <p:nvPicPr>
              <p:cNvPr id="2355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78315" y="3851439"/>
                <a:ext cx="467982" cy="2827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356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51500" y="3933825"/>
              <a:ext cx="1795463" cy="17463"/>
            </p14:xfrm>
          </p:contentPart>
        </mc:Choice>
        <mc:Fallback>
          <p:pic>
            <p:nvPicPr>
              <p:cNvPr id="2356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35659" y="3867010"/>
                <a:ext cx="1827146" cy="1510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356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51500" y="4149725"/>
              <a:ext cx="1893888" cy="1588"/>
            </p14:xfrm>
          </p:contentPart>
        </mc:Choice>
        <mc:Fallback>
          <p:pic>
            <p:nvPicPr>
              <p:cNvPr id="2356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0" y="-2160"/>
                <a:ext cx="189396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356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51500" y="4868863"/>
              <a:ext cx="1803400" cy="9525"/>
            </p14:xfrm>
          </p:contentPart>
        </mc:Choice>
        <mc:Fallback>
          <p:pic>
            <p:nvPicPr>
              <p:cNvPr id="2356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35659" y="4764088"/>
                <a:ext cx="1835083" cy="2196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356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40200" y="3789363"/>
              <a:ext cx="785813" cy="1587"/>
            </p14:xfrm>
          </p:contentPart>
        </mc:Choice>
        <mc:Fallback>
          <p:pic>
            <p:nvPicPr>
              <p:cNvPr id="2356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0" y="360"/>
                <a:ext cx="78588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il_fi" descr="http://2.bp.blogspot.com/-REfMCl3KcrE/T0v7myeRNUI/AAAAAAAABJg/Ax8wjdfWyRM/s1600/a%2BReading%2Bjournal%2Bheader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0"/>
            <a:ext cx="37623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內容版面配置區 7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47320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altLang="zh-TW" sz="3200" u="sng" dirty="0" smtClean="0"/>
              <a:t>Partner B</a:t>
            </a:r>
          </a:p>
          <a:p>
            <a:r>
              <a:rPr lang="en-US" altLang="zh-TW" sz="3200" dirty="0" smtClean="0"/>
              <a:t>Page 5</a:t>
            </a:r>
            <a:r>
              <a:rPr lang="zh-TW" altLang="en-US" sz="3200" dirty="0" smtClean="0"/>
              <a:t>：</a:t>
            </a:r>
            <a:r>
              <a:rPr lang="en-US" altLang="zh-TW" sz="3200" dirty="0" smtClean="0">
                <a:solidFill>
                  <a:srgbClr val="0070C0"/>
                </a:solidFill>
              </a:rPr>
              <a:t>answering two questions </a:t>
            </a:r>
            <a:r>
              <a:rPr lang="en-US" altLang="zh-TW" sz="3200" dirty="0" smtClean="0"/>
              <a:t>and write beautiful language in the pages read</a:t>
            </a:r>
          </a:p>
          <a:p>
            <a:pPr>
              <a:buFont typeface="Wingdings 3" pitchFamily="18" charset="2"/>
              <a:buNone/>
            </a:pPr>
            <a:r>
              <a:rPr lang="en-US" altLang="zh-TW" sz="3200" dirty="0" smtClean="0"/>
              <a:t> </a:t>
            </a:r>
          </a:p>
          <a:p>
            <a:endParaRPr lang="zh-TW" altLang="en-US" sz="3200" dirty="0" smtClean="0">
              <a:solidFill>
                <a:srgbClr val="0070C0"/>
              </a:solidFill>
            </a:endParaRPr>
          </a:p>
        </p:txBody>
      </p:sp>
      <p:sp>
        <p:nvSpPr>
          <p:cNvPr id="21512" name="文字方塊 10"/>
          <p:cNvSpPr txBox="1">
            <a:spLocks noChangeArrowheads="1"/>
          </p:cNvSpPr>
          <p:nvPr/>
        </p:nvSpPr>
        <p:spPr bwMode="auto">
          <a:xfrm>
            <a:off x="5076825" y="0"/>
            <a:ext cx="935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800" b="1" i="1" dirty="0">
                <a:latin typeface="French Script MT" pitchFamily="66" charset="0"/>
                <a:ea typeface="微軟正黑體" pitchFamily="34" charset="-120"/>
              </a:rPr>
              <a:t>2011</a:t>
            </a:r>
            <a:endParaRPr kumimoji="0" lang="zh-TW" altLang="en-US" sz="2800" b="1" i="1">
              <a:latin typeface="French Script MT" pitchFamily="66" charset="0"/>
              <a:ea typeface="微軟正黑體" pitchFamily="34" charset="-120"/>
            </a:endParaRPr>
          </a:p>
        </p:txBody>
      </p:sp>
      <p:pic>
        <p:nvPicPr>
          <p:cNvPr id="21513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3141663"/>
            <a:ext cx="6284912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1505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5288" y="3963988"/>
              <a:ext cx="2359025" cy="19050"/>
            </p14:xfrm>
          </p:contentPart>
        </mc:Choice>
        <mc:Fallback>
          <p:pic>
            <p:nvPicPr>
              <p:cNvPr id="21505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89448" y="3931252"/>
                <a:ext cx="2391064" cy="845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150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97350" y="4803775"/>
              <a:ext cx="2374900" cy="46038"/>
            </p14:xfrm>
          </p:contentPart>
        </mc:Choice>
        <mc:Fallback>
          <p:pic>
            <p:nvPicPr>
              <p:cNvPr id="2150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81510" y="4740473"/>
                <a:ext cx="2406580" cy="1730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150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87825" y="5473700"/>
              <a:ext cx="1162050" cy="1588"/>
            </p14:xfrm>
          </p:contentPart>
        </mc:Choice>
        <mc:Fallback>
          <p:pic>
            <p:nvPicPr>
              <p:cNvPr id="2150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71985" y="5194212"/>
                <a:ext cx="1193729" cy="5605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150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30888" y="3313113"/>
              <a:ext cx="679450" cy="1587"/>
            </p14:xfrm>
          </p:contentPart>
        </mc:Choice>
        <mc:Fallback>
          <p:pic>
            <p:nvPicPr>
              <p:cNvPr id="2150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0" y="-2160"/>
                <a:ext cx="67932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il_fi" descr="http://2.bp.blogspot.com/-REfMCl3KcrE/T0v7myeRNUI/AAAAAAAABJg/Ax8wjdfWyRM/s1600/a%2BReading%2Bjournal%2Bheader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0"/>
            <a:ext cx="383381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內容版面配置區 7"/>
          <p:cNvSpPr>
            <a:spLocks noGrp="1"/>
          </p:cNvSpPr>
          <p:nvPr>
            <p:ph idx="1"/>
          </p:nvPr>
        </p:nvSpPr>
        <p:spPr>
          <a:xfrm>
            <a:off x="468313" y="765175"/>
            <a:ext cx="8229600" cy="5546725"/>
          </a:xfrm>
        </p:spPr>
        <p:txBody>
          <a:bodyPr/>
          <a:lstStyle/>
          <a:p>
            <a:r>
              <a:rPr lang="en-US" altLang="zh-TW" sz="3200" dirty="0" smtClean="0"/>
              <a:t>Partner A sample</a:t>
            </a:r>
            <a:endParaRPr lang="zh-TW" altLang="en-US" sz="3200" dirty="0" smtClean="0"/>
          </a:p>
        </p:txBody>
      </p:sp>
      <p:sp>
        <p:nvSpPr>
          <p:cNvPr id="30723" name="文字方塊 10"/>
          <p:cNvSpPr txBox="1">
            <a:spLocks noChangeArrowheads="1"/>
          </p:cNvSpPr>
          <p:nvPr/>
        </p:nvSpPr>
        <p:spPr bwMode="auto">
          <a:xfrm>
            <a:off x="5076825" y="0"/>
            <a:ext cx="935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800" b="1" i="1" dirty="0">
                <a:solidFill>
                  <a:srgbClr val="0070C0"/>
                </a:solidFill>
                <a:latin typeface="French Script MT" pitchFamily="66" charset="0"/>
                <a:ea typeface="微軟正黑體" pitchFamily="34" charset="-120"/>
              </a:rPr>
              <a:t>2011</a:t>
            </a:r>
            <a:endParaRPr kumimoji="0" lang="zh-TW" altLang="en-US" sz="2800" b="1" i="1">
              <a:solidFill>
                <a:srgbClr val="0070C0"/>
              </a:solidFill>
              <a:latin typeface="French Script MT" pitchFamily="66" charset="0"/>
              <a:ea typeface="微軟正黑體" pitchFamily="34" charset="-120"/>
            </a:endParaRPr>
          </a:p>
        </p:txBody>
      </p:sp>
      <p:pic>
        <p:nvPicPr>
          <p:cNvPr id="30724" name="Picture 1" descr="D:\英文科\RJ\students' RJ\P1210169.JPG"/>
          <p:cNvPicPr>
            <a:picLocks noChangeAspect="1" noChangeArrowheads="1"/>
          </p:cNvPicPr>
          <p:nvPr/>
        </p:nvPicPr>
        <p:blipFill>
          <a:blip r:embed="rId3" cstate="screen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1457325"/>
            <a:ext cx="72009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il_fi" descr="http://2.bp.blogspot.com/-REfMCl3KcrE/T0v7myeRNUI/AAAAAAAABJg/Ax8wjdfWyRM/s1600/a%2BReading%2Bjournal%2Bheader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0"/>
            <a:ext cx="383381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內容版面配置區 7"/>
          <p:cNvSpPr>
            <a:spLocks noGrp="1"/>
          </p:cNvSpPr>
          <p:nvPr>
            <p:ph idx="1"/>
          </p:nvPr>
        </p:nvSpPr>
        <p:spPr>
          <a:xfrm>
            <a:off x="468313" y="765175"/>
            <a:ext cx="8229600" cy="5546725"/>
          </a:xfrm>
        </p:spPr>
        <p:txBody>
          <a:bodyPr/>
          <a:lstStyle/>
          <a:p>
            <a:r>
              <a:rPr lang="en-US" altLang="zh-TW" sz="3200" dirty="0" smtClean="0"/>
              <a:t>Partner B sample</a:t>
            </a:r>
            <a:endParaRPr lang="zh-TW" altLang="en-US" sz="3200" dirty="0" smtClean="0"/>
          </a:p>
        </p:txBody>
      </p:sp>
      <p:sp>
        <p:nvSpPr>
          <p:cNvPr id="31747" name="文字方塊 10"/>
          <p:cNvSpPr txBox="1">
            <a:spLocks noChangeArrowheads="1"/>
          </p:cNvSpPr>
          <p:nvPr/>
        </p:nvSpPr>
        <p:spPr bwMode="auto">
          <a:xfrm>
            <a:off x="5076825" y="0"/>
            <a:ext cx="935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800" b="1" i="1" dirty="0">
                <a:solidFill>
                  <a:srgbClr val="0070C0"/>
                </a:solidFill>
                <a:latin typeface="French Script MT" pitchFamily="66" charset="0"/>
                <a:ea typeface="微軟正黑體" pitchFamily="34" charset="-120"/>
              </a:rPr>
              <a:t>2011</a:t>
            </a:r>
            <a:endParaRPr kumimoji="0" lang="zh-TW" altLang="en-US" sz="2800" b="1" i="1">
              <a:solidFill>
                <a:srgbClr val="0070C0"/>
              </a:solidFill>
              <a:latin typeface="French Script MT" pitchFamily="66" charset="0"/>
              <a:ea typeface="微軟正黑體" pitchFamily="34" charset="-120"/>
            </a:endParaRPr>
          </a:p>
        </p:txBody>
      </p:sp>
      <p:pic>
        <p:nvPicPr>
          <p:cNvPr id="31748" name="Picture 2" descr="D:\英文科\RJ\students' RJ\DSCN45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295400"/>
            <a:ext cx="7416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576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r>
              <a:rPr lang="en-US" altLang="zh-TW" sz="3200" dirty="0" smtClean="0"/>
              <a:t>1. Not all students liked the book selected by the teacher.</a:t>
            </a:r>
          </a:p>
          <a:p>
            <a:r>
              <a:rPr lang="en-US" altLang="zh-TW" sz="3200" dirty="0" smtClean="0"/>
              <a:t>2. Students of different levels needed different books.</a:t>
            </a:r>
          </a:p>
          <a:p>
            <a:r>
              <a:rPr lang="en-US" altLang="zh-TW" sz="3200" dirty="0" smtClean="0"/>
              <a:t>3. Some would rather </a:t>
            </a:r>
            <a:r>
              <a:rPr lang="zh-TW" altLang="zh-TW" sz="3200" dirty="0" smtClean="0"/>
              <a:t>work individually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because their partners became big barriers. </a:t>
            </a:r>
          </a:p>
          <a:p>
            <a:r>
              <a:rPr lang="en-US" altLang="zh-TW" sz="3200" dirty="0" smtClean="0"/>
              <a:t>4. Handing in RJ almost every week made students stressed.</a:t>
            </a:r>
          </a:p>
          <a:p>
            <a:r>
              <a:rPr lang="en-US" altLang="zh-TW" sz="3200" dirty="0" smtClean="0"/>
              <a:t>5. Students did not know what parts they needed to improve.</a:t>
            </a:r>
            <a:endParaRPr lang="zh-TW" altLang="en-US" sz="32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Reflection</a:t>
            </a:r>
            <a:endParaRPr lang="zh-TW" altLang="en-US" dirty="0"/>
          </a:p>
        </p:txBody>
      </p:sp>
      <p:pic>
        <p:nvPicPr>
          <p:cNvPr id="4" name="il_fi" descr="http://2.bp.blogspot.com/-REfMCl3KcrE/T0v7myeRNUI/AAAAAAAABJg/Ax8wjdfWyRM/s1600/a%2BReading%2Bjournal%2Bheader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0"/>
            <a:ext cx="383502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5076056" y="0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dirty="0" smtClean="0">
                <a:solidFill>
                  <a:srgbClr val="0070C0"/>
                </a:solidFill>
                <a:latin typeface="French Script MT" pitchFamily="66" charset="0"/>
              </a:rPr>
              <a:t>2011</a:t>
            </a:r>
            <a:endParaRPr lang="zh-TW" altLang="en-US" sz="2800" b="1" i="1" dirty="0">
              <a:solidFill>
                <a:srgbClr val="0070C0"/>
              </a:solidFill>
              <a:latin typeface="Frenc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il_fi" descr="http://2.bp.blogspot.com/-REfMCl3KcrE/T0v7myeRNUI/AAAAAAAABJg/Ax8wjdfWyRM/s1600/a%2BReading%2Bjournal%2Bheader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0"/>
            <a:ext cx="383381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179388" y="620713"/>
            <a:ext cx="8518525" cy="5691187"/>
          </a:xfrm>
        </p:spPr>
        <p:txBody>
          <a:bodyPr>
            <a:normAutofit fontScale="92500" lnSpcReduction="10000"/>
          </a:bodyPr>
          <a:lstStyle/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altLang="zh-TW" sz="3200" u="sng" dirty="0" smtClean="0">
                <a:solidFill>
                  <a:srgbClr val="FF0000"/>
                </a:solidFill>
              </a:rPr>
              <a:t>2012  Spring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3200" dirty="0" smtClean="0"/>
              <a:t>Book Selection: </a:t>
            </a:r>
            <a:r>
              <a:rPr lang="en-US" altLang="zh-TW" sz="3200" dirty="0" smtClean="0">
                <a:solidFill>
                  <a:srgbClr val="0070C0"/>
                </a:solidFill>
              </a:rPr>
              <a:t>15 storybooks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3200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3200" dirty="0" smtClean="0"/>
              <a:t> Period</a:t>
            </a:r>
            <a:r>
              <a:rPr lang="zh-TW" altLang="en-US" sz="3200" dirty="0" smtClean="0"/>
              <a:t>：</a:t>
            </a:r>
            <a:r>
              <a:rPr lang="en-US" altLang="zh-TW" sz="3200" dirty="0" smtClean="0">
                <a:solidFill>
                  <a:srgbClr val="0070C0"/>
                </a:solidFill>
              </a:rPr>
              <a:t>one semester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altLang="zh-TW" sz="3200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3200" dirty="0" smtClean="0"/>
              <a:t> Participants: </a:t>
            </a:r>
            <a:r>
              <a:rPr lang="en-US" altLang="zh-TW" sz="3200" dirty="0" smtClean="0">
                <a:solidFill>
                  <a:srgbClr val="0070C0"/>
                </a:solidFill>
              </a:rPr>
              <a:t>The whole class</a:t>
            </a:r>
            <a:r>
              <a:rPr lang="en-US" altLang="zh-TW" sz="3200" dirty="0" smtClean="0"/>
              <a:t>, </a:t>
            </a:r>
            <a:r>
              <a:rPr lang="en-US" altLang="zh-TW" sz="3200" dirty="0" smtClean="0">
                <a:solidFill>
                  <a:srgbClr val="FF0000"/>
                </a:solidFill>
              </a:rPr>
              <a:t>single</a:t>
            </a:r>
            <a:r>
              <a:rPr lang="en-US" altLang="zh-TW" sz="3200" dirty="0" smtClean="0"/>
              <a:t> </a:t>
            </a:r>
            <a:r>
              <a:rPr lang="en-US" altLang="zh-TW" sz="3200" dirty="0" smtClean="0">
                <a:solidFill>
                  <a:srgbClr val="0070C0"/>
                </a:solidFill>
              </a:rPr>
              <a:t>or two in a group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altLang="zh-TW" sz="3200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3200" dirty="0" smtClean="0"/>
              <a:t> Assignment</a:t>
            </a:r>
            <a:r>
              <a:rPr lang="zh-TW" altLang="en-US" sz="3200" dirty="0" smtClean="0"/>
              <a:t>：</a:t>
            </a:r>
            <a:r>
              <a:rPr lang="en-US" altLang="zh-TW" sz="3200" dirty="0" smtClean="0">
                <a:solidFill>
                  <a:srgbClr val="0070C0"/>
                </a:solidFill>
              </a:rPr>
              <a:t>one journal </a:t>
            </a:r>
            <a:r>
              <a:rPr lang="en-US" altLang="zh-TW" sz="3200" dirty="0" smtClean="0">
                <a:solidFill>
                  <a:srgbClr val="FF0000"/>
                </a:solidFill>
              </a:rPr>
              <a:t>every two weeks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3200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3200" dirty="0" smtClean="0"/>
              <a:t>Places: </a:t>
            </a:r>
            <a:r>
              <a:rPr lang="en-US" altLang="zh-TW" sz="3200" dirty="0" smtClean="0">
                <a:solidFill>
                  <a:srgbClr val="0070C0"/>
                </a:solidFill>
              </a:rPr>
              <a:t>Anywhere</a:t>
            </a:r>
            <a:r>
              <a:rPr lang="en-US" altLang="zh-TW" sz="3200" dirty="0" smtClean="0"/>
              <a:t> of your own choice (e.g. your home, the school, the internet…)</a:t>
            </a:r>
            <a:endParaRPr lang="zh-TW" altLang="zh-TW" sz="32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altLang="zh-TW" sz="32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zh-TW" altLang="en-US" sz="3200" dirty="0"/>
          </a:p>
        </p:txBody>
      </p:sp>
      <p:sp>
        <p:nvSpPr>
          <p:cNvPr id="46083" name="文字方塊 10"/>
          <p:cNvSpPr txBox="1">
            <a:spLocks noChangeArrowheads="1"/>
          </p:cNvSpPr>
          <p:nvPr/>
        </p:nvSpPr>
        <p:spPr bwMode="auto">
          <a:xfrm>
            <a:off x="5076825" y="0"/>
            <a:ext cx="935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800" b="1" i="1">
                <a:solidFill>
                  <a:srgbClr val="0070C0"/>
                </a:solidFill>
                <a:latin typeface="French Script MT" pitchFamily="66" charset="0"/>
                <a:ea typeface="微軟正黑體" pitchFamily="34" charset="-120"/>
              </a:rPr>
              <a:t>2012</a:t>
            </a:r>
            <a:endParaRPr kumimoji="0" lang="zh-TW" altLang="en-US" sz="2800" b="1" i="1">
              <a:solidFill>
                <a:srgbClr val="0070C0"/>
              </a:solidFill>
              <a:latin typeface="French Script MT" pitchFamily="66" charset="0"/>
              <a:ea typeface="微軟正黑體" pitchFamily="34" charset="-120"/>
            </a:endParaRPr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463" y="836613"/>
            <a:ext cx="1319212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t2.gstatic.com/images?q=tbn:ANd9GcTAhxg0lK2RSh5jmHIAWHVDimDl8Zln1wfIGFh2_GWde6CtSGKEw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933056"/>
            <a:ext cx="1962150" cy="2472310"/>
          </a:xfrm>
          <a:prstGeom prst="rect">
            <a:avLst/>
          </a:prstGeom>
          <a:noFill/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2800" dirty="0" smtClean="0"/>
              <a:t>  </a:t>
            </a:r>
            <a:r>
              <a:rPr lang="en-US" altLang="zh-TW" sz="2800" dirty="0" smtClean="0"/>
              <a:t>1. Bad students</a:t>
            </a:r>
            <a:br>
              <a:rPr lang="en-US" altLang="zh-TW" sz="2800" dirty="0" smtClean="0"/>
            </a:br>
            <a:r>
              <a:rPr lang="en-US" altLang="zh-TW" sz="2800" dirty="0" smtClean="0"/>
              <a:t>2. Bad administrators</a:t>
            </a:r>
            <a:br>
              <a:rPr lang="en-US" altLang="zh-TW" sz="2800" dirty="0" smtClean="0"/>
            </a:br>
            <a:r>
              <a:rPr lang="en-US" altLang="zh-TW" sz="2800" dirty="0" smtClean="0"/>
              <a:t>3. Bad curriculum</a:t>
            </a:r>
            <a:br>
              <a:rPr lang="en-US" altLang="zh-TW" sz="2800" dirty="0" smtClean="0"/>
            </a:br>
            <a:r>
              <a:rPr lang="en-US" altLang="zh-TW" sz="2800" dirty="0" smtClean="0"/>
              <a:t>4. Too much paperwork</a:t>
            </a:r>
            <a:br>
              <a:rPr lang="en-US" altLang="zh-TW" sz="2800" dirty="0" smtClean="0"/>
            </a:br>
            <a:r>
              <a:rPr lang="en-US" altLang="zh-TW" sz="2800" dirty="0" smtClean="0"/>
              <a:t>5. Too much negativity</a:t>
            </a:r>
            <a:br>
              <a:rPr lang="en-US" altLang="zh-TW" sz="2800" dirty="0" smtClean="0"/>
            </a:br>
            <a:r>
              <a:rPr lang="en-US" altLang="zh-TW" sz="2800" dirty="0" smtClean="0"/>
              <a:t>6. Too much responsibility</a:t>
            </a:r>
            <a:br>
              <a:rPr lang="en-US" altLang="zh-TW" sz="2800" dirty="0" smtClean="0"/>
            </a:br>
            <a:r>
              <a:rPr lang="en-US" altLang="zh-TW" sz="2800" dirty="0" smtClean="0"/>
              <a:t>7. Not enough time</a:t>
            </a:r>
            <a:br>
              <a:rPr lang="en-US" altLang="zh-TW" sz="2800" dirty="0" smtClean="0"/>
            </a:br>
            <a:r>
              <a:rPr lang="en-US" altLang="zh-TW" sz="2800" dirty="0" smtClean="0"/>
              <a:t>8. Not enough credit</a:t>
            </a:r>
            <a:br>
              <a:rPr lang="en-US" altLang="zh-TW" sz="2800" dirty="0" smtClean="0"/>
            </a:br>
            <a:r>
              <a:rPr lang="en-US" altLang="zh-TW" sz="2800" dirty="0" smtClean="0"/>
              <a:t>9. Not enough pay</a:t>
            </a:r>
          </a:p>
          <a:p>
            <a:pPr>
              <a:buNone/>
            </a:pPr>
            <a:endParaRPr lang="en-US" altLang="zh-TW" sz="2800" dirty="0" smtClean="0"/>
          </a:p>
          <a:p>
            <a:pPr algn="r">
              <a:buNone/>
            </a:pPr>
            <a:endParaRPr lang="en-US" altLang="zh-TW" sz="1600" i="1" dirty="0" smtClean="0"/>
          </a:p>
          <a:p>
            <a:pPr algn="r">
              <a:buNone/>
            </a:pPr>
            <a:endParaRPr lang="en-US" altLang="zh-TW" sz="1600" i="1" dirty="0" smtClean="0"/>
          </a:p>
          <a:p>
            <a:pPr algn="r">
              <a:buNone/>
            </a:pPr>
            <a:r>
              <a:rPr lang="en-US" altLang="zh-TW" sz="1600" i="1" dirty="0" smtClean="0"/>
              <a:t>Source: Teaching Community</a:t>
            </a:r>
            <a:endParaRPr lang="zh-TW" altLang="en-US" sz="1600" i="1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9 Reasons to Quit Teaching 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7" name="il_fi" descr="http://2.bp.blogspot.com/-REfMCl3KcrE/T0v7myeRNUI/AAAAAAAABJg/Ax8wjdfWyRM/s1600/a%2BReading%2Bjournal%2Bheader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0"/>
            <a:ext cx="376237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8" name="內容版面配置區 7"/>
          <p:cNvSpPr>
            <a:spLocks noGrp="1"/>
          </p:cNvSpPr>
          <p:nvPr>
            <p:ph idx="1"/>
          </p:nvPr>
        </p:nvSpPr>
        <p:spPr>
          <a:xfrm>
            <a:off x="0" y="548680"/>
            <a:ext cx="8697144" cy="5042347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altLang="zh-TW" sz="3200" u="sng" dirty="0" smtClean="0"/>
              <a:t>Partner A</a:t>
            </a:r>
          </a:p>
          <a:p>
            <a:r>
              <a:rPr lang="en-US" altLang="zh-TW" sz="3200" dirty="0" smtClean="0"/>
              <a:t>Page 4</a:t>
            </a:r>
            <a:r>
              <a:rPr lang="zh-TW" altLang="en-US" sz="3200" dirty="0" smtClean="0"/>
              <a:t>：</a:t>
            </a:r>
            <a:r>
              <a:rPr lang="en-US" altLang="zh-TW" sz="3200" dirty="0" smtClean="0">
                <a:solidFill>
                  <a:srgbClr val="0070C0"/>
                </a:solidFill>
              </a:rPr>
              <a:t>summary</a:t>
            </a:r>
            <a:r>
              <a:rPr lang="en-US" altLang="zh-TW" sz="3200" dirty="0" smtClean="0"/>
              <a:t> &amp; </a:t>
            </a:r>
            <a:r>
              <a:rPr lang="en-US" altLang="zh-TW" sz="3200" dirty="0" smtClean="0">
                <a:solidFill>
                  <a:srgbClr val="0070C0"/>
                </a:solidFill>
              </a:rPr>
              <a:t>graphic organizer</a:t>
            </a:r>
            <a:r>
              <a:rPr lang="en-US" altLang="zh-TW" sz="3200" dirty="0" smtClean="0"/>
              <a:t> and </a:t>
            </a:r>
            <a:r>
              <a:rPr lang="en-US" altLang="zh-TW" sz="3200" dirty="0" smtClean="0">
                <a:solidFill>
                  <a:srgbClr val="0070C0"/>
                </a:solidFill>
              </a:rPr>
              <a:t>vocabulary </a:t>
            </a:r>
            <a:r>
              <a:rPr lang="en-US" altLang="zh-TW" sz="3200" dirty="0" smtClean="0"/>
              <a:t>&amp;</a:t>
            </a:r>
            <a:r>
              <a:rPr lang="en-US" altLang="zh-TW" sz="3200" dirty="0" smtClean="0">
                <a:solidFill>
                  <a:srgbClr val="0070C0"/>
                </a:solidFill>
              </a:rPr>
              <a:t> example sentences</a:t>
            </a:r>
            <a:endParaRPr lang="en-US" altLang="zh-TW" sz="3200" dirty="0" smtClean="0"/>
          </a:p>
          <a:p>
            <a:r>
              <a:rPr lang="en-US" altLang="zh-TW" sz="3200" dirty="0" smtClean="0"/>
              <a:t> Page 5</a:t>
            </a:r>
            <a:r>
              <a:rPr lang="zh-TW" altLang="en-US" sz="3200" dirty="0" smtClean="0"/>
              <a:t>：</a:t>
            </a:r>
            <a:r>
              <a:rPr lang="en-US" altLang="zh-TW" sz="3200" dirty="0" smtClean="0">
                <a:solidFill>
                  <a:srgbClr val="0070C0"/>
                </a:solidFill>
              </a:rPr>
              <a:t>asking two </a:t>
            </a:r>
          </a:p>
          <a:p>
            <a:pPr>
              <a:buNone/>
            </a:pPr>
            <a:r>
              <a:rPr lang="en-US" altLang="zh-TW" sz="3200" dirty="0" smtClean="0">
                <a:solidFill>
                  <a:srgbClr val="0070C0"/>
                </a:solidFill>
              </a:rPr>
              <a:t>                 questions</a:t>
            </a:r>
            <a:endParaRPr lang="zh-TW" altLang="en-US" sz="3200" dirty="0" smtClean="0">
              <a:solidFill>
                <a:srgbClr val="0070C0"/>
              </a:solidFill>
            </a:endParaRPr>
          </a:p>
        </p:txBody>
      </p:sp>
      <p:sp>
        <p:nvSpPr>
          <p:cNvPr id="23569" name="文字方塊 10"/>
          <p:cNvSpPr txBox="1">
            <a:spLocks noChangeArrowheads="1"/>
          </p:cNvSpPr>
          <p:nvPr/>
        </p:nvSpPr>
        <p:spPr bwMode="auto">
          <a:xfrm>
            <a:off x="5076825" y="0"/>
            <a:ext cx="935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800" b="1" i="1" dirty="0" smtClean="0">
                <a:solidFill>
                  <a:srgbClr val="0070C0"/>
                </a:solidFill>
                <a:latin typeface="French Script MT" pitchFamily="66" charset="0"/>
                <a:ea typeface="微軟正黑體" pitchFamily="34" charset="-120"/>
              </a:rPr>
              <a:t>2012</a:t>
            </a:r>
            <a:endParaRPr kumimoji="0" lang="zh-TW" altLang="en-US" sz="2800" b="1" i="1" dirty="0">
              <a:solidFill>
                <a:srgbClr val="0070C0"/>
              </a:solidFill>
              <a:latin typeface="French Script MT" pitchFamily="66" charset="0"/>
              <a:ea typeface="微軟正黑體" pitchFamily="34" charset="-120"/>
            </a:endParaRPr>
          </a:p>
        </p:txBody>
      </p:sp>
      <p:cxnSp>
        <p:nvCxnSpPr>
          <p:cNvPr id="23570" name="AutoShape 1"/>
          <p:cNvCxnSpPr>
            <a:cxnSpLocks noChangeShapeType="1"/>
          </p:cNvCxnSpPr>
          <p:nvPr/>
        </p:nvCxnSpPr>
        <p:spPr bwMode="auto">
          <a:xfrm>
            <a:off x="1168400" y="-1111250"/>
            <a:ext cx="9525" cy="1905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pic>
        <p:nvPicPr>
          <p:cNvPr id="50183" name="Picture 7" descr="D:\英文科\RJ\2012 students' rj\DSCN4625.JPG"/>
          <p:cNvPicPr>
            <a:picLocks noChangeAspect="1" noChangeArrowheads="1"/>
          </p:cNvPicPr>
          <p:nvPr/>
        </p:nvPicPr>
        <p:blipFill>
          <a:blip r:embed="rId3" cstate="screen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230214"/>
            <a:ext cx="3779725" cy="4627786"/>
          </a:xfrm>
          <a:prstGeom prst="rect">
            <a:avLst/>
          </a:prstGeom>
          <a:noFill/>
        </p:spPr>
      </p:pic>
      <p:sp>
        <p:nvSpPr>
          <p:cNvPr id="50185" name="AutoShape 9" descr="https://encrypted-tbn2.google.com/images?q=tbn:ANd9GcS6UgZG1PUKb30HNIdudy-XARELACxAmgSYyoseA-6i8kmREhye"/>
          <p:cNvSpPr>
            <a:spLocks noChangeAspect="1" noChangeArrowheads="1"/>
          </p:cNvSpPr>
          <p:nvPr/>
        </p:nvSpPr>
        <p:spPr bwMode="auto">
          <a:xfrm>
            <a:off x="63500" y="-715963"/>
            <a:ext cx="2257425" cy="1504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il_fi" descr="http://2.bp.blogspot.com/-REfMCl3KcrE/T0v7myeRNUI/AAAAAAAABJg/Ax8wjdfWyRM/s1600/a%2BReading%2Bjournal%2Bheader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0"/>
            <a:ext cx="37623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內容版面配置區 7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5547320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altLang="zh-TW" sz="3200" u="sng" dirty="0" smtClean="0"/>
              <a:t>Partner B</a:t>
            </a:r>
          </a:p>
          <a:p>
            <a:r>
              <a:rPr lang="en-US" altLang="zh-TW" sz="3200" dirty="0" smtClean="0">
                <a:solidFill>
                  <a:srgbClr val="0070C0"/>
                </a:solidFill>
              </a:rPr>
              <a:t>answers two questions </a:t>
            </a:r>
            <a:r>
              <a:rPr lang="en-US" altLang="zh-TW" sz="3200" dirty="0" smtClean="0"/>
              <a:t>and </a:t>
            </a:r>
            <a:r>
              <a:rPr lang="en-US" altLang="zh-TW" sz="3200" dirty="0" smtClean="0">
                <a:solidFill>
                  <a:srgbClr val="FF0000"/>
                </a:solidFill>
              </a:rPr>
              <a:t>guesses</a:t>
            </a:r>
            <a:r>
              <a:rPr lang="en-US" altLang="zh-TW" sz="3200" dirty="0" smtClean="0"/>
              <a:t> or </a:t>
            </a:r>
            <a:r>
              <a:rPr lang="en-US" altLang="zh-TW" sz="3200" dirty="0" smtClean="0">
                <a:solidFill>
                  <a:srgbClr val="FF0000"/>
                </a:solidFill>
              </a:rPr>
              <a:t>predict</a:t>
            </a:r>
            <a:r>
              <a:rPr lang="en-US" altLang="zh-TW" sz="3200" dirty="0" smtClean="0"/>
              <a:t> about what the author will tell next. </a:t>
            </a:r>
          </a:p>
          <a:p>
            <a:pPr>
              <a:buFont typeface="Wingdings 3" pitchFamily="18" charset="2"/>
              <a:buNone/>
            </a:pPr>
            <a:r>
              <a:rPr lang="en-US" altLang="zh-TW" sz="3200" dirty="0" smtClean="0"/>
              <a:t> </a:t>
            </a:r>
          </a:p>
          <a:p>
            <a:endParaRPr lang="zh-TW" altLang="en-US" sz="3200" dirty="0" smtClean="0">
              <a:solidFill>
                <a:srgbClr val="0070C0"/>
              </a:solidFill>
            </a:endParaRPr>
          </a:p>
        </p:txBody>
      </p:sp>
      <p:sp>
        <p:nvSpPr>
          <p:cNvPr id="21512" name="文字方塊 10"/>
          <p:cNvSpPr txBox="1">
            <a:spLocks noChangeArrowheads="1"/>
          </p:cNvSpPr>
          <p:nvPr/>
        </p:nvSpPr>
        <p:spPr bwMode="auto">
          <a:xfrm>
            <a:off x="5076825" y="0"/>
            <a:ext cx="935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800" b="1" i="1" dirty="0" smtClean="0">
                <a:latin typeface="French Script MT" pitchFamily="66" charset="0"/>
                <a:ea typeface="微軟正黑體" pitchFamily="34" charset="-120"/>
              </a:rPr>
              <a:t>2012</a:t>
            </a:r>
            <a:endParaRPr kumimoji="0" lang="zh-TW" altLang="en-US" sz="2800" b="1" i="1" dirty="0">
              <a:latin typeface="French Script MT" pitchFamily="66" charset="0"/>
              <a:ea typeface="微軟正黑體" pitchFamily="34" charset="-120"/>
            </a:endParaRPr>
          </a:p>
        </p:txBody>
      </p:sp>
      <p:pic>
        <p:nvPicPr>
          <p:cNvPr id="51206" name="Picture 6" descr="D:\英文科\RJ\2012 students' rj\DSCN4628.JPG"/>
          <p:cNvPicPr>
            <a:picLocks noChangeAspect="1" noChangeArrowheads="1"/>
          </p:cNvPicPr>
          <p:nvPr/>
        </p:nvPicPr>
        <p:blipFill>
          <a:blip r:embed="rId3" cstate="screen">
            <a:lum brigh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2852936"/>
            <a:ext cx="6480720" cy="4861089"/>
          </a:xfrm>
          <a:prstGeom prst="rect">
            <a:avLst/>
          </a:prstGeom>
          <a:ln>
            <a:solidFill>
              <a:srgbClr val="008000"/>
            </a:solidFill>
          </a:ln>
          <a:effectLst>
            <a:softEdge rad="112500"/>
          </a:effectLst>
        </p:spPr>
      </p:pic>
      <p:sp>
        <p:nvSpPr>
          <p:cNvPr id="7" name="向右箭號 6"/>
          <p:cNvSpPr/>
          <p:nvPr/>
        </p:nvSpPr>
        <p:spPr>
          <a:xfrm>
            <a:off x="755576" y="4149080"/>
            <a:ext cx="1080120" cy="43204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u="sng" dirty="0" smtClean="0">
                <a:hlinkClick r:id="rId2" action="ppaction://hlinkfile"/>
              </a:rPr>
              <a:t>Rubrics</a:t>
            </a:r>
            <a:r>
              <a:rPr lang="en-US" altLang="zh-TW" dirty="0" smtClean="0">
                <a:hlinkClick r:id="rId2" action="ppaction://hlinkfile"/>
              </a:rPr>
              <a:t> </a:t>
            </a:r>
            <a:r>
              <a:rPr lang="en-US" altLang="zh-TW" dirty="0" smtClean="0"/>
              <a:t>for Reading Journal</a:t>
            </a:r>
            <a:endParaRPr lang="zh-TW" altLang="en-US" dirty="0"/>
          </a:p>
        </p:txBody>
      </p:sp>
      <p:pic>
        <p:nvPicPr>
          <p:cNvPr id="52227" name="Picture 3" descr="D:\英文科\RJ\2012 students' rj\DSCN462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4824536"/>
          </a:xfrm>
          <a:prstGeom prst="rect">
            <a:avLst/>
          </a:prstGeom>
          <a:noFill/>
        </p:spPr>
      </p:pic>
      <p:sp>
        <p:nvSpPr>
          <p:cNvPr id="6" name="向下箭號 5"/>
          <p:cNvSpPr/>
          <p:nvPr/>
        </p:nvSpPr>
        <p:spPr>
          <a:xfrm rot="20022755">
            <a:off x="6684294" y="1315797"/>
            <a:ext cx="599011" cy="1135220"/>
          </a:xfrm>
          <a:prstGeom prst="downArrow">
            <a:avLst>
              <a:gd name="adj1" fmla="val 48850"/>
              <a:gd name="adj2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43608" y="1124744"/>
            <a:ext cx="7056784" cy="1143000"/>
          </a:xfrm>
          <a:solidFill>
            <a:schemeClr val="accent2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r>
              <a:rPr lang="en-US" altLang="zh-TW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Training in English Classes</a:t>
            </a:r>
            <a:endParaRPr lang="zh-TW" altLang="en-US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3250" name="AutoShape 2" descr="http://us.123rf.com/400wm/400/400/pressmaster/pressmaster1106/pressmaster110600451/9725848-portrait-of-friendly-group-reading-book-in-classroom.jpg"/>
          <p:cNvSpPr>
            <a:spLocks noChangeAspect="1" noChangeArrowheads="1"/>
          </p:cNvSpPr>
          <p:nvPr/>
        </p:nvSpPr>
        <p:spPr bwMode="auto">
          <a:xfrm>
            <a:off x="63500" y="-136525"/>
            <a:ext cx="4486275" cy="2990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3252" name="AutoShape 4" descr="http://us.123rf.com/400wm/400/400/pressmaster/pressmaster1106/pressmaster110600451/9725848-portrait-of-friendly-group-reading-book-in-classroom.jpg"/>
          <p:cNvSpPr>
            <a:spLocks noChangeAspect="1" noChangeArrowheads="1"/>
          </p:cNvSpPr>
          <p:nvPr/>
        </p:nvSpPr>
        <p:spPr bwMode="auto">
          <a:xfrm>
            <a:off x="63500" y="-136525"/>
            <a:ext cx="4486275" cy="2990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3254" name="AutoShape 6" descr="http://us.123rf.com/400wm/400/400/pressmaster/pressmaster1106/pressmaster110600451/9725848-portrait-of-friendly-group-reading-book-in-classroom.jpg"/>
          <p:cNvSpPr>
            <a:spLocks noChangeAspect="1" noChangeArrowheads="1"/>
          </p:cNvSpPr>
          <p:nvPr/>
        </p:nvSpPr>
        <p:spPr bwMode="auto">
          <a:xfrm>
            <a:off x="63500" y="-136525"/>
            <a:ext cx="4486275" cy="2990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3256" name="AutoShape 8" descr="http://us.123rf.com/400wm/400/400/pressmaster/pressmaster1106/pressmaster110600451/9725848-portrait-of-friendly-group-reading-book-in-classroom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3258" name="AutoShape 10" descr="https://encrypted-tbn2.google.com/images?q=tbn:ANd9GcS6UgZG1PUKb30HNIdudy-XARELACxAmgSYyoseA-6i8kmREhye"/>
          <p:cNvSpPr>
            <a:spLocks noChangeAspect="1" noChangeArrowheads="1"/>
          </p:cNvSpPr>
          <p:nvPr/>
        </p:nvSpPr>
        <p:spPr bwMode="auto">
          <a:xfrm>
            <a:off x="63500" y="-715963"/>
            <a:ext cx="2257425" cy="1504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53259" name="Picture 1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068960"/>
            <a:ext cx="4032448" cy="2584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內容版面配置區 7"/>
          <p:cNvSpPr>
            <a:spLocks noGrp="1"/>
          </p:cNvSpPr>
          <p:nvPr>
            <p:ph idx="1"/>
          </p:nvPr>
        </p:nvSpPr>
        <p:spPr>
          <a:xfrm>
            <a:off x="468313" y="765175"/>
            <a:ext cx="8229600" cy="5546725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altLang="zh-TW" sz="3200" b="1" dirty="0" smtClean="0">
                <a:solidFill>
                  <a:srgbClr val="0070C0"/>
                </a:solidFill>
              </a:rPr>
              <a:t>I. Summary Writing  Training</a:t>
            </a:r>
          </a:p>
          <a:p>
            <a:pPr algn="ctr">
              <a:buFont typeface="Wingdings 3" pitchFamily="18" charset="2"/>
              <a:buNone/>
            </a:pPr>
            <a:r>
              <a:rPr lang="en-US" altLang="zh-TW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 </a:t>
            </a:r>
            <a:r>
              <a:rPr lang="en-US" altLang="zh-TW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Teng</a:t>
            </a:r>
            <a:r>
              <a:rPr lang="en-US" altLang="zh-TW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English Book 3  Lesson 8</a:t>
            </a:r>
          </a:p>
          <a:p>
            <a:pPr algn="ctr">
              <a:buFont typeface="Wingdings 3" pitchFamily="18" charset="2"/>
              <a:buNone/>
            </a:pPr>
            <a:endParaRPr lang="en-US" altLang="zh-TW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3200" dirty="0" smtClean="0"/>
              <a:t>Finding the Topic Sentence and Putting the Paragraphs in correct orders</a:t>
            </a:r>
          </a:p>
          <a:p>
            <a:endParaRPr lang="en-US" altLang="zh-TW" sz="3200" dirty="0" smtClean="0"/>
          </a:p>
          <a:p>
            <a:pPr>
              <a:buFont typeface="Wingdings 3" pitchFamily="18" charset="2"/>
              <a:buNone/>
            </a:pPr>
            <a:r>
              <a:rPr lang="zh-TW" altLang="en-US" sz="3200" dirty="0" smtClean="0"/>
              <a:t> </a:t>
            </a:r>
            <a:endParaRPr lang="en-US" altLang="zh-TW" sz="3200" dirty="0" smtClean="0"/>
          </a:p>
        </p:txBody>
      </p:sp>
      <p:pic>
        <p:nvPicPr>
          <p:cNvPr id="32772" name="Picture 2" descr="D:\龍騰BOOK3\L8\501 graphic organizer\DSCN414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644900"/>
            <a:ext cx="3816350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D:\龍騰BOOK3\L8\501 graphic organizer\DSCN415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3573463"/>
            <a:ext cx="38989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l_fi" descr="http://2.bp.blogspot.com/-REfMCl3KcrE/T0v7myeRNUI/AAAAAAAABJg/Ax8wjdfWyRM/s1600/a%2BReading%2Bjournal%2Bheader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0"/>
            <a:ext cx="383381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內容版面配置區 7"/>
          <p:cNvSpPr>
            <a:spLocks noGrp="1"/>
          </p:cNvSpPr>
          <p:nvPr>
            <p:ph idx="1"/>
          </p:nvPr>
        </p:nvSpPr>
        <p:spPr>
          <a:xfrm>
            <a:off x="468313" y="188641"/>
            <a:ext cx="8229600" cy="6123260"/>
          </a:xfrm>
        </p:spPr>
        <p:txBody>
          <a:bodyPr/>
          <a:lstStyle/>
          <a:p>
            <a:pPr>
              <a:buNone/>
            </a:pPr>
            <a:r>
              <a:rPr lang="en-US" altLang="zh-TW" sz="3200" b="1" dirty="0" smtClean="0">
                <a:solidFill>
                  <a:srgbClr val="0070C0"/>
                </a:solidFill>
              </a:rPr>
              <a:t>2. Graphic Organizer Training</a:t>
            </a:r>
          </a:p>
          <a:p>
            <a:r>
              <a:rPr lang="en-US" altLang="zh-TW" sz="3200" dirty="0" smtClean="0"/>
              <a:t>Using Graphic Organizers to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enhance comprehending the text</a:t>
            </a:r>
          </a:p>
          <a:p>
            <a:r>
              <a:rPr lang="en-US" altLang="zh-TW" sz="3200" dirty="0" smtClean="0"/>
              <a:t>Each group was in charge of one paragraph</a:t>
            </a:r>
          </a:p>
          <a:p>
            <a:endParaRPr lang="en-US" altLang="zh-TW" sz="3200" dirty="0" smtClean="0"/>
          </a:p>
          <a:p>
            <a:pPr>
              <a:buFont typeface="Wingdings 3" pitchFamily="18" charset="2"/>
              <a:buNone/>
            </a:pPr>
            <a:endParaRPr lang="en-US" altLang="zh-TW" sz="3200" dirty="0" smtClean="0"/>
          </a:p>
          <a:p>
            <a:pPr>
              <a:buFont typeface="Wingdings 3" pitchFamily="18" charset="2"/>
              <a:buNone/>
            </a:pPr>
            <a:endParaRPr lang="zh-TW" altLang="en-US" sz="3200" dirty="0" smtClean="0"/>
          </a:p>
        </p:txBody>
      </p:sp>
      <p:pic>
        <p:nvPicPr>
          <p:cNvPr id="33796" name="Picture 2" descr="D:\龍騰BOOK3\L8\501 graphic organizer\DSCN420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3384178" cy="2540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7" name="Picture 3" descr="D:\龍騰BOOK3\L8\501 graphic organizer\DSCN420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2636912"/>
            <a:ext cx="3287226" cy="246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8" name="Picture 6" descr="D:\龍騰BOOK3\L8\501 graphic organizer\DSCN421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4319588"/>
            <a:ext cx="3384550" cy="2538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內容版面配置區 7"/>
          <p:cNvSpPr>
            <a:spLocks noGrp="1"/>
          </p:cNvSpPr>
          <p:nvPr>
            <p:ph idx="1"/>
          </p:nvPr>
        </p:nvSpPr>
        <p:spPr>
          <a:xfrm>
            <a:off x="468313" y="332657"/>
            <a:ext cx="8229600" cy="6050682"/>
          </a:xfrm>
        </p:spPr>
        <p:txBody>
          <a:bodyPr/>
          <a:lstStyle/>
          <a:p>
            <a:r>
              <a:rPr lang="en-US" altLang="zh-TW" sz="3200" dirty="0" smtClean="0">
                <a:solidFill>
                  <a:srgbClr val="FF0000"/>
                </a:solidFill>
              </a:rPr>
              <a:t>Mini Reports </a:t>
            </a:r>
            <a:r>
              <a:rPr lang="en-US" altLang="zh-TW" sz="3200" dirty="0" smtClean="0"/>
              <a:t>with Graphic Organizers</a:t>
            </a:r>
          </a:p>
          <a:p>
            <a:pPr>
              <a:buFont typeface="Wingdings 3" pitchFamily="18" charset="2"/>
              <a:buNone/>
            </a:pPr>
            <a:endParaRPr lang="zh-TW" altLang="en-US" sz="3200" dirty="0" smtClean="0"/>
          </a:p>
        </p:txBody>
      </p:sp>
      <p:pic>
        <p:nvPicPr>
          <p:cNvPr id="34820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559" t="16360" r="18427" b="21625"/>
          <a:stretch>
            <a:fillRect/>
          </a:stretch>
        </p:blipFill>
        <p:spPr bwMode="auto">
          <a:xfrm>
            <a:off x="2627784" y="1268760"/>
            <a:ext cx="3743325" cy="2808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1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4077072"/>
            <a:ext cx="3529012" cy="247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2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3457575" cy="2551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il_fi" descr="http://2.bp.blogspot.com/-REfMCl3KcrE/T0v7myeRNUI/AAAAAAAABJg/Ax8wjdfWyRM/s1600/a%2BReading%2Bjournal%2Bheader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0"/>
            <a:ext cx="383381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內容版面配置區 7"/>
          <p:cNvSpPr>
            <a:spLocks noGrp="1"/>
          </p:cNvSpPr>
          <p:nvPr>
            <p:ph idx="1"/>
          </p:nvPr>
        </p:nvSpPr>
        <p:spPr>
          <a:xfrm>
            <a:off x="0" y="980728"/>
            <a:ext cx="8697913" cy="5331173"/>
          </a:xfrm>
        </p:spPr>
        <p:txBody>
          <a:bodyPr/>
          <a:lstStyle/>
          <a:p>
            <a:pPr>
              <a:buNone/>
            </a:pPr>
            <a:r>
              <a:rPr lang="en-US" altLang="zh-TW" sz="3200" b="1" dirty="0" smtClean="0">
                <a:solidFill>
                  <a:srgbClr val="0070C0"/>
                </a:solidFill>
              </a:rPr>
              <a:t>Report </a:t>
            </a:r>
            <a:r>
              <a:rPr lang="en-US" altLang="zh-TW" sz="3200" b="1" u="sng" dirty="0" smtClean="0">
                <a:solidFill>
                  <a:srgbClr val="0070C0"/>
                </a:solidFill>
              </a:rPr>
              <a:t>Common Birds of Taiwan</a:t>
            </a:r>
          </a:p>
          <a:p>
            <a:pPr>
              <a:buNone/>
            </a:pPr>
            <a:r>
              <a:rPr lang="en-US" altLang="zh-TW" sz="3200" b="1" dirty="0" smtClean="0">
                <a:solidFill>
                  <a:srgbClr val="0070C0"/>
                </a:solidFill>
              </a:rPr>
              <a:t>in computer classroom</a:t>
            </a:r>
          </a:p>
          <a:p>
            <a:pPr>
              <a:buFont typeface="Wingdings 3" pitchFamily="18" charset="2"/>
              <a:buNone/>
            </a:pPr>
            <a:endParaRPr lang="zh-TW" altLang="en-US" sz="3200" dirty="0" smtClean="0"/>
          </a:p>
        </p:txBody>
      </p:sp>
      <p:sp>
        <p:nvSpPr>
          <p:cNvPr id="35844" name="矩形 5"/>
          <p:cNvSpPr>
            <a:spLocks noChangeArrowheads="1"/>
          </p:cNvSpPr>
          <p:nvPr/>
        </p:nvSpPr>
        <p:spPr bwMode="auto">
          <a:xfrm>
            <a:off x="251520" y="2564904"/>
            <a:ext cx="8675687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kumimoji="0" lang="en-US" altLang="zh-TW" sz="3200" dirty="0">
                <a:latin typeface="Lucida Sans Unicode" pitchFamily="34" charset="0"/>
                <a:ea typeface="微軟正黑體" pitchFamily="34" charset="-120"/>
              </a:rPr>
              <a:t>Black </a:t>
            </a:r>
            <a:r>
              <a:rPr kumimoji="0" lang="en-US" altLang="zh-TW" sz="3200" dirty="0" err="1">
                <a:latin typeface="Lucida Sans Unicode" pitchFamily="34" charset="0"/>
                <a:ea typeface="微軟正黑體" pitchFamily="34" charset="-120"/>
              </a:rPr>
              <a:t>Drongo</a:t>
            </a:r>
            <a:endParaRPr kumimoji="0" lang="en-US" altLang="zh-TW" sz="3200" dirty="0">
              <a:latin typeface="Lucida Sans Unicode" pitchFamily="34" charset="0"/>
              <a:ea typeface="微軟正黑體" pitchFamily="34" charset="-120"/>
            </a:endParaRPr>
          </a:p>
          <a:p>
            <a:pPr>
              <a:buFont typeface="Arial" charset="0"/>
              <a:buChar char="•"/>
            </a:pPr>
            <a:r>
              <a:rPr kumimoji="0" lang="en-US" altLang="zh-TW" sz="3200" dirty="0">
                <a:latin typeface="Lucida Sans Unicode" pitchFamily="34" charset="0"/>
                <a:ea typeface="微軟正黑體" pitchFamily="34" charset="-120"/>
              </a:rPr>
              <a:t>Japanese White-eye</a:t>
            </a:r>
          </a:p>
          <a:p>
            <a:pPr>
              <a:buFont typeface="Arial" charset="0"/>
              <a:buChar char="•"/>
            </a:pPr>
            <a:r>
              <a:rPr kumimoji="0" lang="en-US" altLang="zh-TW" sz="3200" dirty="0">
                <a:latin typeface="Lucida Sans Unicode" pitchFamily="34" charset="0"/>
                <a:ea typeface="微軟正黑體" pitchFamily="34" charset="-120"/>
              </a:rPr>
              <a:t>Brown Shrike</a:t>
            </a:r>
          </a:p>
          <a:p>
            <a:pPr>
              <a:buFont typeface="Arial" charset="0"/>
              <a:buChar char="•"/>
            </a:pPr>
            <a:r>
              <a:rPr kumimoji="0" lang="en-US" altLang="zh-TW" sz="3200" dirty="0">
                <a:latin typeface="Lucida Sans Unicode" pitchFamily="34" charset="0"/>
                <a:ea typeface="微軟正黑體" pitchFamily="34" charset="-120"/>
              </a:rPr>
              <a:t>Night-Heron</a:t>
            </a:r>
          </a:p>
          <a:p>
            <a:pPr>
              <a:buFont typeface="Arial" charset="0"/>
              <a:buChar char="•"/>
            </a:pPr>
            <a:r>
              <a:rPr kumimoji="0" lang="en-US" altLang="zh-TW" sz="3200" dirty="0">
                <a:latin typeface="Lucida Sans Unicode" pitchFamily="34" charset="0"/>
                <a:ea typeface="微軟正黑體" pitchFamily="34" charset="-120"/>
              </a:rPr>
              <a:t>Little Egret</a:t>
            </a:r>
          </a:p>
          <a:p>
            <a:pPr>
              <a:buFont typeface="Arial" charset="0"/>
              <a:buChar char="•"/>
            </a:pPr>
            <a:r>
              <a:rPr kumimoji="0" lang="en-US" altLang="zh-TW" sz="3200" dirty="0">
                <a:latin typeface="Lucida Sans Unicode" pitchFamily="34" charset="0"/>
                <a:ea typeface="微軟正黑體" pitchFamily="34" charset="-120"/>
              </a:rPr>
              <a:t>Gray-faced Buzzard</a:t>
            </a:r>
          </a:p>
          <a:p>
            <a:pPr>
              <a:buFont typeface="Arial" charset="0"/>
              <a:buChar char="•"/>
            </a:pPr>
            <a:r>
              <a:rPr kumimoji="0" lang="en-US" altLang="zh-TW" sz="3200" dirty="0">
                <a:latin typeface="Lucida Sans Unicode" pitchFamily="34" charset="0"/>
                <a:ea typeface="微軟正黑體" pitchFamily="34" charset="-120"/>
              </a:rPr>
              <a:t>Black-faced Spoonbill</a:t>
            </a:r>
          </a:p>
          <a:p>
            <a:endParaRPr kumimoji="0" lang="en-US" altLang="zh-TW" sz="3600" dirty="0">
              <a:latin typeface="Lucida Sans Unicode" pitchFamily="34" charset="0"/>
              <a:ea typeface="微軟正黑體" pitchFamily="34" charset="-120"/>
            </a:endParaRPr>
          </a:p>
          <a:p>
            <a:endParaRPr kumimoji="0" lang="en-US" altLang="zh-TW" sz="3600" dirty="0">
              <a:latin typeface="Lucida Sans Unicode" pitchFamily="34" charset="0"/>
              <a:ea typeface="微軟正黑體" pitchFamily="34" charset="-120"/>
            </a:endParaRPr>
          </a:p>
          <a:p>
            <a:endParaRPr kumimoji="0" lang="zh-TW" altLang="en-US" sz="3600" dirty="0">
              <a:latin typeface="Lucida Sans Unicode" pitchFamily="34" charset="0"/>
              <a:ea typeface="微軟正黑體" pitchFamily="34" charset="-120"/>
            </a:endParaRPr>
          </a:p>
        </p:txBody>
      </p:sp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2852936"/>
            <a:ext cx="374371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il_fi" descr="http://2.bp.blogspot.com/-REfMCl3KcrE/T0v7myeRNUI/AAAAAAAABJg/Ax8wjdfWyRM/s1600/a%2BReading%2Bjournal%2Bheader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0"/>
            <a:ext cx="383381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內容版面配置區 7"/>
          <p:cNvSpPr>
            <a:spLocks noGrp="1"/>
          </p:cNvSpPr>
          <p:nvPr>
            <p:ph idx="1"/>
          </p:nvPr>
        </p:nvSpPr>
        <p:spPr>
          <a:xfrm>
            <a:off x="468313" y="765175"/>
            <a:ext cx="8229600" cy="792163"/>
          </a:xfrm>
        </p:spPr>
        <p:txBody>
          <a:bodyPr/>
          <a:lstStyle/>
          <a:p>
            <a:r>
              <a:rPr lang="en-US" altLang="zh-TW" sz="3200" u="sng" smtClean="0"/>
              <a:t>Common Birds of Taiwan</a:t>
            </a:r>
            <a:r>
              <a:rPr lang="zh-TW" altLang="en-US" sz="3200" u="sng" smtClean="0"/>
              <a:t> </a:t>
            </a:r>
            <a:r>
              <a:rPr lang="en-US" altLang="zh-TW" sz="3200" u="sng" smtClean="0"/>
              <a:t>Oral Report</a:t>
            </a:r>
          </a:p>
          <a:p>
            <a:endParaRPr lang="zh-TW" altLang="en-US" sz="3200" smtClean="0"/>
          </a:p>
        </p:txBody>
      </p:sp>
      <p:pic>
        <p:nvPicPr>
          <p:cNvPr id="36868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2766859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1628775"/>
            <a:ext cx="316865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5" descr="D:\龍騰BOOK3\L8\501 oral report on Taiwan's birds\P1210147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4292600"/>
            <a:ext cx="3284538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il_fi" descr="http://2.bp.blogspot.com/-REfMCl3KcrE/T0v7myeRNUI/AAAAAAAABJg/Ax8wjdfWyRM/s1600/a%2BReading%2Bjournal%2Bheader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0"/>
            <a:ext cx="383381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2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988840"/>
            <a:ext cx="3567112" cy="2447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892" name="Picture 2">
            <a:hlinkClick r:id="rId5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060848"/>
            <a:ext cx="5436096" cy="3463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893" name="內容版面配置區 7"/>
          <p:cNvSpPr txBox="1">
            <a:spLocks/>
          </p:cNvSpPr>
          <p:nvPr/>
        </p:nvSpPr>
        <p:spPr bwMode="auto">
          <a:xfrm>
            <a:off x="468313" y="765175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kumimoji="0" lang="en-US" altLang="zh-TW" sz="3200" u="sng">
                <a:latin typeface="Lucida Sans Unicode" pitchFamily="34" charset="0"/>
                <a:ea typeface="微軟正黑體" pitchFamily="34" charset="-120"/>
              </a:rPr>
              <a:t>Common Birds of Taiwan</a:t>
            </a:r>
            <a:r>
              <a:rPr kumimoji="0" lang="zh-TW" altLang="en-US" sz="3200" u="sng">
                <a:latin typeface="Lucida Sans Unicode" pitchFamily="34" charset="0"/>
                <a:ea typeface="微軟正黑體" pitchFamily="34" charset="-120"/>
              </a:rPr>
              <a:t> </a:t>
            </a:r>
            <a:r>
              <a:rPr kumimoji="0" lang="en-US" altLang="zh-TW" sz="3200" u="sng">
                <a:latin typeface="Lucida Sans Unicode" pitchFamily="34" charset="0"/>
                <a:ea typeface="微軟正黑體" pitchFamily="34" charset="-120"/>
              </a:rPr>
              <a:t>Oral Report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kumimoji="0" lang="zh-TW" altLang="en-US" sz="3200">
              <a:latin typeface="Lucida Sans Unicode" pitchFamily="34" charset="0"/>
              <a:ea typeface="微軟正黑體" pitchFamily="34" charset="-120"/>
            </a:endParaRPr>
          </a:p>
        </p:txBody>
      </p:sp>
      <p:pic>
        <p:nvPicPr>
          <p:cNvPr id="6" name="Picture 1" descr="D:\龍騰BOOK3\L8\504\P1210202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4521647"/>
            <a:ext cx="3347864" cy="2336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58775" y="260350"/>
            <a:ext cx="8785225" cy="6940550"/>
          </a:xfrm>
        </p:spPr>
        <p:txBody>
          <a:bodyPr/>
          <a:lstStyle/>
          <a:p>
            <a:pPr marL="623888" indent="-514350">
              <a:buFont typeface="Wingdings 2" pitchFamily="18" charset="2"/>
              <a:buAutoNum type="arabicPeriod"/>
            </a:pPr>
            <a:r>
              <a:rPr lang="en-US" altLang="zh-TW" sz="2900" dirty="0" smtClean="0"/>
              <a:t>Because children are worth it.</a:t>
            </a:r>
          </a:p>
          <a:p>
            <a:pPr marL="623888" indent="-514350">
              <a:buFont typeface="Wingdings 2" pitchFamily="18" charset="2"/>
              <a:buAutoNum type="arabicPeriod"/>
            </a:pPr>
            <a:r>
              <a:rPr lang="en-US" altLang="zh-TW" sz="2900" dirty="0" smtClean="0"/>
              <a:t>Because</a:t>
            </a:r>
            <a:r>
              <a:rPr lang="zh-TW" altLang="en-US" sz="2900" dirty="0" smtClean="0"/>
              <a:t> </a:t>
            </a:r>
            <a:r>
              <a:rPr lang="en-US" altLang="zh-TW" sz="2900" dirty="0" smtClean="0"/>
              <a:t>you are </a:t>
            </a:r>
            <a:r>
              <a:rPr lang="en-US" altLang="zh-TW" sz="2900" b="1" dirty="0" smtClean="0">
                <a:solidFill>
                  <a:srgbClr val="0070C0"/>
                </a:solidFill>
              </a:rPr>
              <a:t>passionate</a:t>
            </a:r>
            <a:r>
              <a:rPr lang="en-US" altLang="zh-TW" sz="2900" dirty="0" smtClean="0"/>
              <a:t> about your subject matter.</a:t>
            </a:r>
          </a:p>
          <a:p>
            <a:pPr marL="623888" indent="-514350">
              <a:buFont typeface="Wingdings 2" pitchFamily="18" charset="2"/>
              <a:buAutoNum type="arabicPeriod"/>
            </a:pPr>
            <a:r>
              <a:rPr lang="en-US" altLang="zh-TW" sz="2900" dirty="0" smtClean="0"/>
              <a:t>Because there is more </a:t>
            </a:r>
            <a:r>
              <a:rPr lang="en-US" altLang="zh-TW" sz="2900" b="1" dirty="0" smtClean="0">
                <a:solidFill>
                  <a:srgbClr val="0070C0"/>
                </a:solidFill>
              </a:rPr>
              <a:t>personal satisfaction </a:t>
            </a:r>
            <a:r>
              <a:rPr lang="en-US" altLang="zh-TW" sz="2900" dirty="0" smtClean="0"/>
              <a:t>in this field than any other.</a:t>
            </a:r>
          </a:p>
          <a:p>
            <a:pPr marL="623888" indent="-514350">
              <a:buFont typeface="Wingdings 3" pitchFamily="18" charset="2"/>
              <a:buAutoNum type="arabicPeriod"/>
            </a:pPr>
            <a:r>
              <a:rPr lang="en-US" altLang="zh-TW" sz="2900" dirty="0" smtClean="0"/>
              <a:t>Because giving of you is truly living.</a:t>
            </a:r>
          </a:p>
          <a:p>
            <a:pPr marL="623888" indent="-514350">
              <a:buFont typeface="Wingdings 3" pitchFamily="18" charset="2"/>
              <a:buAutoNum type="arabicPeriod"/>
            </a:pPr>
            <a:r>
              <a:rPr lang="en-US" altLang="zh-TW" sz="2900" dirty="0" smtClean="0"/>
              <a:t>Because you </a:t>
            </a:r>
            <a:r>
              <a:rPr lang="en-US" altLang="zh-TW" sz="2900" b="1" dirty="0" smtClean="0">
                <a:solidFill>
                  <a:srgbClr val="0070C0"/>
                </a:solidFill>
              </a:rPr>
              <a:t>have something valuable to share</a:t>
            </a:r>
            <a:r>
              <a:rPr lang="en-US" altLang="zh-TW" sz="2900" dirty="0" smtClean="0"/>
              <a:t>.</a:t>
            </a:r>
          </a:p>
          <a:p>
            <a:pPr marL="623888" indent="-514350">
              <a:buFont typeface="Wingdings 3" pitchFamily="18" charset="2"/>
              <a:buAutoNum type="arabicPeriod"/>
            </a:pPr>
            <a:r>
              <a:rPr lang="en-US" altLang="zh-TW" sz="3600" dirty="0" smtClean="0">
                <a:solidFill>
                  <a:srgbClr val="FF0066"/>
                </a:solidFill>
              </a:rPr>
              <a:t>Because you enjoy learning.</a:t>
            </a:r>
          </a:p>
          <a:p>
            <a:pPr marL="623888" indent="-514350">
              <a:buFont typeface="Wingdings 3" pitchFamily="18" charset="2"/>
              <a:buAutoNum type="arabicPeriod"/>
            </a:pPr>
            <a:r>
              <a:rPr lang="en-US" altLang="zh-TW" dirty="0" smtClean="0">
                <a:solidFill>
                  <a:srgbClr val="0070C0"/>
                </a:solidFill>
              </a:rPr>
              <a:t>Because you need to </a:t>
            </a:r>
            <a:r>
              <a:rPr lang="en-US" altLang="zh-TW" b="1" dirty="0" smtClean="0">
                <a:solidFill>
                  <a:srgbClr val="0070C0"/>
                </a:solidFill>
              </a:rPr>
              <a:t>make a difference </a:t>
            </a:r>
            <a:r>
              <a:rPr lang="en-US" altLang="zh-TW" dirty="0" smtClean="0">
                <a:solidFill>
                  <a:srgbClr val="0070C0"/>
                </a:solidFill>
              </a:rPr>
              <a:t>in lives.</a:t>
            </a:r>
          </a:p>
          <a:p>
            <a:pPr marL="623888" indent="-514350">
              <a:buFont typeface="Wingdings 3" pitchFamily="18" charset="2"/>
              <a:buAutoNum type="arabicPeriod"/>
            </a:pPr>
            <a:r>
              <a:rPr lang="en-US" altLang="zh-TW" sz="2000" dirty="0" smtClean="0"/>
              <a:t>Because there are too many teachers who don’t want to be teaching.</a:t>
            </a:r>
          </a:p>
          <a:p>
            <a:pPr marL="623888" indent="-514350">
              <a:buFont typeface="Wingdings 3" pitchFamily="18" charset="2"/>
              <a:buAutoNum type="arabicPeriod"/>
            </a:pPr>
            <a:r>
              <a:rPr lang="en-US" altLang="zh-TW" sz="2000" dirty="0" smtClean="0"/>
              <a:t>Christmas Break.</a:t>
            </a:r>
          </a:p>
          <a:p>
            <a:pPr marL="623888" indent="-514350">
              <a:buFont typeface="Wingdings 3" pitchFamily="18" charset="2"/>
              <a:buAutoNum type="arabicPeriod"/>
            </a:pPr>
            <a:r>
              <a:rPr lang="en-US" altLang="zh-TW" sz="2000" dirty="0" smtClean="0"/>
              <a:t>Summer Vacation.</a:t>
            </a:r>
            <a:r>
              <a:rPr lang="en-US" altLang="zh-TW" sz="2000" i="1" dirty="0" smtClean="0"/>
              <a:t>                                          </a:t>
            </a:r>
            <a:r>
              <a:rPr lang="en-US" altLang="zh-TW" sz="1200" i="1" dirty="0" smtClean="0"/>
              <a:t>Source: Teaching Community</a:t>
            </a:r>
            <a:endParaRPr lang="zh-TW" altLang="en-US" sz="1200" i="1" dirty="0" smtClean="0"/>
          </a:p>
          <a:p>
            <a:pPr marL="623888" indent="-514350">
              <a:buFont typeface="Wingdings 3" pitchFamily="18" charset="2"/>
              <a:buAutoNum type="arabicPeriod"/>
            </a:pPr>
            <a:endParaRPr lang="en-US" altLang="zh-TW" sz="2900" dirty="0" smtClean="0"/>
          </a:p>
          <a:p>
            <a:pPr marL="623888" indent="-514350">
              <a:buFont typeface="Wingdings 2" pitchFamily="18" charset="2"/>
              <a:buAutoNum type="arabicPeriod"/>
            </a:pPr>
            <a:endParaRPr lang="en-US" altLang="zh-TW" dirty="0" smtClean="0"/>
          </a:p>
          <a:p>
            <a:pPr marL="623888" indent="-514350">
              <a:buFont typeface="Wingdings 2" pitchFamily="18" charset="2"/>
              <a:buAutoNum type="arabicPeriod"/>
            </a:pPr>
            <a:endParaRPr lang="en-US" altLang="zh-TW" dirty="0" smtClean="0"/>
          </a:p>
        </p:txBody>
      </p:sp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503238" y="765175"/>
            <a:ext cx="8640762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8000" b="1" u="sng">
                <a:solidFill>
                  <a:srgbClr val="FF0000"/>
                </a:solidFill>
              </a:rPr>
              <a:t>10 Reasons to Stay</a:t>
            </a:r>
            <a:r>
              <a:rPr lang="zh-TW" altLang="en-US" sz="8000" b="1" u="sng">
                <a:solidFill>
                  <a:srgbClr val="FF0000"/>
                </a:solidFill>
              </a:rPr>
              <a:t> </a:t>
            </a:r>
            <a:r>
              <a:rPr lang="en-US" altLang="zh-TW" sz="8000" b="1" u="sng">
                <a:solidFill>
                  <a:srgbClr val="FF0000"/>
                </a:solidFill>
              </a:rPr>
              <a:t>Teaching</a:t>
            </a:r>
            <a:endParaRPr lang="zh-TW" altLang="en-US" sz="8000" u="sng">
              <a:solidFill>
                <a:srgbClr val="FF0000"/>
              </a:solidFill>
            </a:endParaRPr>
          </a:p>
        </p:txBody>
      </p:sp>
      <p:pic>
        <p:nvPicPr>
          <p:cNvPr id="11269" name="Picture 5" descr="http://bullyingandschool.com/wp-content/uploads/2011/10/teacherposter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3357563"/>
            <a:ext cx="2881313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 tmFilter="0, 0; .2, .5; .8, .5; 1, 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1000" autoRev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  <p:bldP spid="5" grpId="0"/>
      <p:bldP spid="5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il_fi" descr="http://2.bp.blogspot.com/-REfMCl3KcrE/T0v7myeRNUI/AAAAAAAABJg/Ax8wjdfWyRM/s1600/a%2BReading%2Bjournal%2Bheader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0"/>
            <a:ext cx="383381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468313" y="765175"/>
            <a:ext cx="8229600" cy="5546725"/>
          </a:xfrm>
        </p:spPr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altLang="zh-TW" sz="3200" b="1" dirty="0" smtClean="0">
                <a:solidFill>
                  <a:srgbClr val="0070C0"/>
                </a:solidFill>
              </a:rPr>
              <a:t>4. Asking Questions Training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zh-TW" sz="3200" dirty="0" smtClean="0"/>
              <a:t>The following are four types of questions for your reading journals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altLang="zh-TW" sz="32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zh-TW" sz="3200" b="1" dirty="0" smtClean="0"/>
              <a:t>In the Text</a:t>
            </a:r>
            <a:endParaRPr lang="zh-TW" altLang="zh-TW" sz="32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zh-TW" sz="3200" dirty="0" smtClean="0"/>
              <a:t>Right There Questions</a:t>
            </a:r>
            <a:endParaRPr lang="zh-TW" altLang="zh-TW" sz="32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zh-TW" sz="3200" dirty="0" smtClean="0"/>
              <a:t>Think and Search Questions</a:t>
            </a:r>
            <a:endParaRPr lang="zh-TW" altLang="zh-TW" sz="32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altLang="zh-TW" sz="3200" u="sng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zh-TW" sz="3200" b="1" dirty="0" smtClean="0"/>
              <a:t>In My Head</a:t>
            </a:r>
            <a:endParaRPr lang="zh-TW" altLang="zh-TW" sz="32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zh-TW" sz="3200" u="sng" dirty="0" smtClean="0"/>
              <a:t>Author and Me</a:t>
            </a:r>
            <a:r>
              <a:rPr lang="en-US" altLang="zh-TW" sz="3200" dirty="0" smtClean="0"/>
              <a:t> Questions</a:t>
            </a:r>
            <a:endParaRPr lang="zh-TW" altLang="zh-TW" sz="32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zh-TW" sz="3200" u="sng" dirty="0" smtClean="0"/>
              <a:t>On My Own</a:t>
            </a:r>
            <a:r>
              <a:rPr lang="en-US" altLang="zh-TW" sz="3200" dirty="0" smtClean="0"/>
              <a:t> Questions </a:t>
            </a:r>
            <a:endParaRPr lang="en-US" altLang="zh-TW" sz="3200" u="sng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altLang="zh-TW" sz="2400" dirty="0" smtClean="0"/>
              <a:t>                                                         </a:t>
            </a:r>
            <a:r>
              <a:rPr lang="zh-TW" altLang="en-US" sz="2400" dirty="0" smtClean="0"/>
              <a:t>           </a:t>
            </a:r>
            <a:r>
              <a:rPr lang="en-US" altLang="zh-TW" sz="2400" dirty="0" smtClean="0"/>
              <a:t>  </a:t>
            </a:r>
            <a:r>
              <a:rPr lang="en-US" altLang="zh-TW" sz="2400" u="sng" dirty="0" smtClean="0"/>
              <a:t>Appendix 4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zh-TW" altLang="en-US" sz="3200" dirty="0"/>
          </a:p>
        </p:txBody>
      </p:sp>
      <p:pic>
        <p:nvPicPr>
          <p:cNvPr id="38916" name="Picture 2" descr="http://independentspeech.files.wordpress.com/2010/02/question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3933825"/>
            <a:ext cx="2447925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187624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3200" dirty="0" smtClean="0">
                <a:solidFill>
                  <a:srgbClr val="0070C0"/>
                </a:solidFill>
              </a:rPr>
              <a:t>Raising Questions in Textbooks</a:t>
            </a:r>
            <a:endParaRPr lang="zh-TW" altLang="en-US" sz="3200" dirty="0">
              <a:solidFill>
                <a:srgbClr val="0070C0"/>
              </a:solidFill>
            </a:endParaRPr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564846" cy="560339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7826" name="Picture 2" descr="E:\DCIM\100NIKON\DSCN4600.JPG"/>
          <p:cNvPicPr>
            <a:picLocks noChangeAspect="1" noChangeArrowheads="1"/>
          </p:cNvPicPr>
          <p:nvPr/>
        </p:nvPicPr>
        <p:blipFill>
          <a:blip r:embed="rId2" cstate="screen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6802" name="Picture 2" descr="E:\DCIM\100NIKON\DSCN4599.JPG"/>
          <p:cNvPicPr>
            <a:picLocks noChangeAspect="1" noChangeArrowheads="1"/>
          </p:cNvPicPr>
          <p:nvPr/>
        </p:nvPicPr>
        <p:blipFill>
          <a:blip r:embed="rId2" cstate="screen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392042" y="875701"/>
            <a:ext cx="7007988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750" y="404812"/>
            <a:ext cx="8229600" cy="5976515"/>
          </a:xfrm>
        </p:spPr>
        <p:txBody>
          <a:bodyPr>
            <a:normAutofit fontScale="92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zh-TW" sz="4000" dirty="0" smtClean="0">
                <a:solidFill>
                  <a:srgbClr val="FF0000"/>
                </a:solidFill>
              </a:rPr>
              <a:t>Questions for Chapter 9 &amp; 10 of  </a:t>
            </a:r>
            <a:r>
              <a:rPr lang="en-US" altLang="zh-TW" sz="4000" i="1" dirty="0" smtClean="0">
                <a:solidFill>
                  <a:srgbClr val="FF0000"/>
                </a:solidFill>
              </a:rPr>
              <a:t>The Trumpet of the Swan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zh-TW" sz="4000" dirty="0" smtClean="0"/>
              <a:t>If</a:t>
            </a:r>
            <a:r>
              <a:rPr lang="en-US" altLang="zh-TW" dirty="0" smtClean="0"/>
              <a:t> </a:t>
            </a:r>
            <a:r>
              <a:rPr lang="en-US" altLang="zh-TW" sz="4000" dirty="0" smtClean="0"/>
              <a:t>your father stole something as your birthday gift, would you accept it?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zh-TW" sz="4000" dirty="0" smtClean="0"/>
              <a:t>Why did the cob repeat saying that he sacrificed his honor and pride?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zh-TW" sz="4000" dirty="0" smtClean="0"/>
              <a:t>If you were the swan, would you stop your husband from robbing the trumpet from the music store? Why?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>
            <a:normAutofit fontScale="925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zh-TW" sz="4000" dirty="0" smtClean="0"/>
              <a:t>Will your mom remind you of so many things before you leave home for a few days? Why?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zh-TW" sz="4000" dirty="0" smtClean="0"/>
              <a:t>Have you ever think of what you are going to be when you grow up? Why?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zh-TW" sz="4000" dirty="0" smtClean="0"/>
              <a:t>Do you believe that Rome wasn’t built in a day and all your efforts will pay off, that’s for sure? Why?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zh-TW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3887" indent="-514350">
              <a:buFont typeface="+mj-lt"/>
              <a:buAutoNum type="arabicPeriod"/>
            </a:pPr>
            <a:r>
              <a:rPr lang="zh-TW" altLang="en-US" dirty="0" smtClean="0"/>
              <a:t>利用摘錄重點（</a:t>
            </a:r>
            <a:r>
              <a:rPr lang="en-US" altLang="zh-TW" dirty="0" smtClean="0"/>
              <a:t>summarizing</a:t>
            </a:r>
            <a:r>
              <a:rPr lang="zh-TW" altLang="en-US" dirty="0" smtClean="0"/>
              <a:t>）、提出問題（</a:t>
            </a:r>
            <a:r>
              <a:rPr lang="en-US" altLang="zh-TW" dirty="0" smtClean="0"/>
              <a:t>questioning</a:t>
            </a:r>
            <a:r>
              <a:rPr lang="zh-TW" altLang="en-US" dirty="0" smtClean="0"/>
              <a:t>）、澄清（</a:t>
            </a:r>
            <a:r>
              <a:rPr lang="en-US" altLang="zh-TW" dirty="0" smtClean="0"/>
              <a:t>clarifying</a:t>
            </a:r>
            <a:r>
              <a:rPr lang="zh-TW" altLang="en-US" dirty="0" smtClean="0"/>
              <a:t>）、以及預測下段文章內容（</a:t>
            </a:r>
            <a:r>
              <a:rPr lang="en-US" altLang="zh-TW" dirty="0" smtClean="0"/>
              <a:t>predicting</a:t>
            </a:r>
            <a:r>
              <a:rPr lang="zh-TW" altLang="en-US" dirty="0" smtClean="0"/>
              <a:t>）等四種活動，教導學生學習如何應用有效的閱讀策略。</a:t>
            </a:r>
          </a:p>
          <a:p>
            <a:pPr marL="623887" indent="-514350">
              <a:buFont typeface="+mj-lt"/>
              <a:buAutoNum type="arabicPeriod"/>
            </a:pPr>
            <a:r>
              <a:rPr lang="zh-TW" altLang="en-US" dirty="0" smtClean="0"/>
              <a:t>交互教學法的「對話」結構與交互作用需要學生的參與，可以培養不同能力階層學生之間的相互關係。</a:t>
            </a:r>
          </a:p>
          <a:p>
            <a:pPr marL="623887" indent="-514350">
              <a:buFont typeface="+mj-lt"/>
              <a:buAutoNum type="arabicPeriod"/>
            </a:pPr>
            <a:r>
              <a:rPr lang="zh-TW" altLang="en-US" dirty="0" smtClean="0"/>
              <a:t>老師則透過交互教學法，增加評定學生進步情形的機會，有更多的時間與小組共同活動，來增加學生的閱讀能力。</a:t>
            </a:r>
            <a:endParaRPr lang="zh-TW" altLang="en-US" dirty="0"/>
          </a:p>
        </p:txBody>
      </p:sp>
      <p:graphicFrame>
        <p:nvGraphicFramePr>
          <p:cNvPr id="6" name="資料庫圖表 5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/>
          <p:cNvSpPr/>
          <p:nvPr/>
        </p:nvSpPr>
        <p:spPr>
          <a:xfrm>
            <a:off x="6516216" y="6309320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來源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ja-JP" altLang="en-US" dirty="0" smtClean="0"/>
              <a:t>陳穎の特教考題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il_fi" descr="http://2.bp.blogspot.com/-REfMCl3KcrE/T0v7myeRNUI/AAAAAAAABJg/Ax8wjdfWyRM/s1600/a%2BReading%2Bjournal%2Bheader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0"/>
            <a:ext cx="383381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內容版面配置區 7"/>
          <p:cNvSpPr>
            <a:spLocks noGrp="1"/>
          </p:cNvSpPr>
          <p:nvPr>
            <p:ph idx="1"/>
          </p:nvPr>
        </p:nvSpPr>
        <p:spPr>
          <a:xfrm>
            <a:off x="468313" y="765175"/>
            <a:ext cx="8229600" cy="568801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en-US" altLang="zh-TW" sz="3200" u="sng" dirty="0" smtClean="0">
                <a:solidFill>
                  <a:srgbClr val="FF0000"/>
                </a:solidFill>
              </a:rPr>
              <a:t>Reciprocal Teaching</a:t>
            </a:r>
          </a:p>
          <a:p>
            <a:pPr algn="ctr">
              <a:buNone/>
            </a:pPr>
            <a:r>
              <a:rPr lang="en-US" altLang="zh-TW" sz="2400" i="1" dirty="0" smtClean="0">
                <a:solidFill>
                  <a:srgbClr val="FF0000"/>
                </a:solidFill>
              </a:rPr>
              <a:t>Strategies for Reading Comprehension</a:t>
            </a:r>
            <a:endParaRPr lang="en-US" altLang="zh-TW" sz="2400" u="sng" dirty="0" smtClean="0">
              <a:solidFill>
                <a:srgbClr val="FF0000"/>
              </a:solidFill>
            </a:endParaRPr>
          </a:p>
          <a:p>
            <a:r>
              <a:rPr lang="en-US" altLang="zh-TW" sz="3200" dirty="0" smtClean="0">
                <a:solidFill>
                  <a:srgbClr val="993366"/>
                </a:solidFill>
              </a:rPr>
              <a:t>Summarizing</a:t>
            </a:r>
            <a:r>
              <a:rPr lang="en-US" altLang="zh-TW" sz="3200" dirty="0" smtClean="0"/>
              <a:t>: summarizes the main idea of the section </a:t>
            </a:r>
            <a:endParaRPr lang="en-US" altLang="zh-TW" sz="3200" dirty="0" smtClean="0">
              <a:solidFill>
                <a:srgbClr val="993366"/>
              </a:solidFill>
            </a:endParaRPr>
          </a:p>
          <a:p>
            <a:r>
              <a:rPr lang="en-US" altLang="zh-TW" sz="3200" dirty="0" smtClean="0">
                <a:solidFill>
                  <a:srgbClr val="993366"/>
                </a:solidFill>
              </a:rPr>
              <a:t>Questioning: </a:t>
            </a:r>
            <a:r>
              <a:rPr lang="en-US" altLang="zh-TW" sz="3200" dirty="0" smtClean="0"/>
              <a:t>writes down two questions</a:t>
            </a:r>
            <a:endParaRPr lang="en-US" altLang="zh-TW" sz="3200" dirty="0" smtClean="0">
              <a:solidFill>
                <a:srgbClr val="993366"/>
              </a:solidFill>
            </a:endParaRPr>
          </a:p>
          <a:p>
            <a:r>
              <a:rPr lang="en-US" altLang="zh-TW" sz="3200" dirty="0" smtClean="0">
                <a:solidFill>
                  <a:srgbClr val="993366"/>
                </a:solidFill>
              </a:rPr>
              <a:t>Clarifying: </a:t>
            </a:r>
            <a:r>
              <a:rPr lang="en-US" altLang="zh-TW" sz="3200" dirty="0" smtClean="0"/>
              <a:t>copies down any words</a:t>
            </a:r>
            <a:r>
              <a:rPr lang="en-US" altLang="zh-TW" sz="3200" smtClean="0"/>
              <a:t>, phrases </a:t>
            </a:r>
            <a:r>
              <a:rPr lang="en-US" altLang="zh-TW" sz="3200" dirty="0" smtClean="0"/>
              <a:t>or sentences that are unclear</a:t>
            </a:r>
            <a:endParaRPr lang="en-US" altLang="zh-TW" sz="3200" dirty="0" smtClean="0">
              <a:solidFill>
                <a:srgbClr val="993366"/>
              </a:solidFill>
            </a:endParaRPr>
          </a:p>
          <a:p>
            <a:r>
              <a:rPr lang="en-US" altLang="zh-TW" sz="3200" dirty="0" smtClean="0">
                <a:solidFill>
                  <a:srgbClr val="993366"/>
                </a:solidFill>
              </a:rPr>
              <a:t>Predicting: </a:t>
            </a:r>
            <a:r>
              <a:rPr lang="en-US" altLang="zh-TW" sz="3200" dirty="0" smtClean="0"/>
              <a:t>writes down the prediction about the story will cover</a:t>
            </a:r>
            <a:endParaRPr lang="en-US" altLang="zh-TW" sz="3200" dirty="0" smtClean="0">
              <a:solidFill>
                <a:srgbClr val="993366"/>
              </a:solidFill>
            </a:endParaRPr>
          </a:p>
          <a:p>
            <a:pPr>
              <a:buNone/>
            </a:pPr>
            <a:endParaRPr lang="en-US" altLang="zh-TW" sz="3200" dirty="0" smtClean="0"/>
          </a:p>
          <a:p>
            <a:endParaRPr lang="zh-TW" altLang="en-US" sz="3200" dirty="0" smtClean="0"/>
          </a:p>
        </p:txBody>
      </p:sp>
      <p:sp>
        <p:nvSpPr>
          <p:cNvPr id="41987" name="文字方塊 10"/>
          <p:cNvSpPr txBox="1">
            <a:spLocks noChangeArrowheads="1"/>
          </p:cNvSpPr>
          <p:nvPr/>
        </p:nvSpPr>
        <p:spPr bwMode="auto">
          <a:xfrm>
            <a:off x="5076825" y="0"/>
            <a:ext cx="935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800" b="1" i="1">
                <a:solidFill>
                  <a:srgbClr val="0070C0"/>
                </a:solidFill>
                <a:latin typeface="French Script MT" pitchFamily="66" charset="0"/>
                <a:ea typeface="微軟正黑體" pitchFamily="34" charset="-120"/>
              </a:rPr>
              <a:t>2011</a:t>
            </a:r>
            <a:endParaRPr kumimoji="0" lang="zh-TW" altLang="en-US" sz="2800" b="1" i="1">
              <a:solidFill>
                <a:srgbClr val="0070C0"/>
              </a:solidFill>
              <a:latin typeface="French Script MT" pitchFamily="66" charset="0"/>
              <a:ea typeface="微軟正黑體" pitchFamily="34" charset="-120"/>
            </a:endParaRPr>
          </a:p>
        </p:txBody>
      </p:sp>
      <p:sp>
        <p:nvSpPr>
          <p:cNvPr id="63490" name="AutoShape 2" descr="data:image/jpeg;base64,/9j/4AAQSkZJRgABAQAAAQABAAD/2wCEAAkGBhQREBMUExQWFRUVFxgaGRcXGBweGhoaIhocHB0cGB0fHyYeFxokGxoZHy8hIycqLC0sHB4xNTAqNSYrLCkBCQoKDgwOGg8PGi4kHyQqLSksLC8uLC8sLCwvLCksLCwsLCwsLCwsLC8sLDQpLCwsNCwsLCwsLCwsLCwsLCwsLP/AABEIAOEA4QMBIgACEQEDEQH/xAAcAAABBQEBAQAAAAAAAAAAAAAAAwQFBgcCAQj/xABVEAACAgAEAwUDBgcLBwwDAQABAgMRAAQSIQUxQQYTIlFhMnGBBxRCkaGxFSMzUlSS0yRTVWJyc4KissHRY4OTlMLh8BYXNDVDdKOzw9LU8URktCX/xAAaAQACAwEBAAAAAAAAAAAAAAAAAQIDBAUG/8QAMxEAAgECBAIHBwQDAAAAAAAAAAECAxEEEiExQVEFExRhcYGhIjKRscHR8CNC4fEVUnL/2gAMAwEAAhEDEQA/ANxwYMMc7x3LwuElnijciwryKpIsiwCRYsEfDAA+wY4inVhakMPMGx9Yx1eAD3BgwYADBgwYADBgwYADBiifKBx3Mw5zIQQTdymY74OwRGNqoYVrBA8sVTtN2vzGVZU+e5mV2q0QZZCN+gEBYt6YaVy6FGU45lsbLeC8ZnlcrJKiuc5nvELoyhCPMEKoog2MdtwMH2p843vzc/3BwMNK+pcsHUfI0rHhauePnTiK/l5DmkBSWVI8uTLLJIVcqoNzarbzAxNwNw/53HlXykffsqlrCsFcprKbksdr3quWEkQWHbdmzZ5uKwp7Usa+91H3nDGXtjkV9rOZYe+eP/3YyHN8Sy0S96vDkWHV4Je6iqVQGuttSWQCL5jfCo7W6ZYoRw8JLMLjQmMWpFqxIWl5NqHMV1vDsS7MlvL0Zp8nyh8OH/5uXPosit914SPyk5DpOW/kxTN/ZjOKA/a2dA0jZdI4YWjScF/xis2mylDSyKGU70TfSsKnj2bKK+mFVzDIsF6iyajsZRdN+Lt6BFEAeuCxPs0f9vQvB+UjK/RGZf8Ak5TMf3xgYYy/K1lQ4TuswWOwUoqk9Ng7qeeKf2L402aneV61Pl4r08iUmzCEgHcA1deuKrml/FSxtkkRHnnWXOlO9KjvXsgKpZWA2BJAFXgsJ4eKjmTNjPygH6OQzZ9/cL981/ZhJu3WYPs8Pf8Apzwj7i2M9HaKZJpswsqvk4B3YjDBmkJiTuyq6d2Z2B1auV7bYYZHtNJbxHNNUnzQtMSp7oyKTL3ZIpVsogBsKWwWRLqaS3v6Gkwdvs1IWCZSC0NNebNqfUCA+R+rHTdqOInlDk198srfdGuMj4bPLJnu6+csQ+YCtJE1d4v47URp2DMK3HInbpjrinE5BriLSPNk3VYN2sqsju8hr2yIVRCTftfxsGglClZtp/E1ZuP8S/PyS/5qZvtMq/diS7N8TzT5gpmJInBjLL3cRSiGUGyZGsU3piIi4jArMrp3zzKCi+m/0uSDmdXvq7rDvsrmAc0gDK1Qyg6Tf04SPsvA0FSFNRlZWt3l3wYMGImEMZPxNRme07hgGXL5SqIsW2np/nTjWDjJOyDd9xfjE/OpViB9FZx9ypjPiZZaUmW0leaOXeESyq/CyjRKGZoGhBCtqo2rxtdITQvFgyPD9ccckGZzcauquo75m2IBHhm1gbHliI4iHSLjMpVrK6Y7B8QXLKBp8xrdhtiAzcU+WzUWRjzLJ30ETPJJI+zoJbVCGBi16QKWqCUMc6Ll+2VvjyuzU0uK/Lmgoc6h8OcV/SbLoftiMX3YWXjmfT2ostL6rJJGfqKSD+tiBHHGThneq/eyKqxiUileTUIu8HnGXOq+o9+I/tNkYcnEGEsi5mYrEJDLJqkLOodmF6RSksNgF2qthiUK9W9r92wpU4WvYua9sZF/KZLMD1jaGQfZIHP6uFh28yo/KNLF/OwSoP1imn7cU1flEjBJkidFIgZCDqLRysyoSoFq1Lq0bkgjrth5F21jZnVUkLppUwlSsveMWATSaX2ULXqoCyeWLViqq3iQdGD2Zdcl2lysxqLMwyE9ElRj9QN4kdWM7j4llMyoOYjjQl+70ZkR6+8oEpTXbDVVddiNiCXUfZjLjeJWi9YJZI9/82wF4n21L3osj2d8GNPlS2zvB2//AGJF/WQDDb5vGhmdI0DMaZkUatwPETzO5N79MRnbvItE/DmM88ijOxACVw+m9rBI1X72OE+MZ9YMwgdAxCqSy7UKIGm+V8zv5VuCTRjoTxlDJSWm78uFuN/ob8FQqTvCCu1r6DDjfB5pHZocw5UsF7pDuKTc1XpfuOLjwaJ1y8SyXrCKGvnYHX1xE8D4yJdax/i1BQL4Qa1bW3oG35XvzxKZDLztNpknXR3Peaoo0G+pQB+MHs6TerYcxexxuwVKVKjGM3fTklbu0+7NvZpU7uo7O2zzfZkInYSFnneRdMjTvJHNExWRVYCtxW4OrY2MJf8AJLMXIhzCNHPpMzlCJjQCkIQdK6kVQT08RA32mZMvIFtuIRjnyWEDZSQQRdqTv56b2vFLbtPmb/Lv8DX92NiRrw/RfaL5JLT/AKXPuRJ8R7IZhspolzIKwIO7VI9IIQc5N/E5UaRVAWTRw54F2TN5XMS5hpXiVO7tQKj7tgENHc/jLLddI2GJKLPd7DC7yhC6Wy0CGFlWodLrp57Y5yYEaiP50WCLp0heVDSOVnbbr0wHPnh1Cdnw0+AcR7JJNMztJII3KGWEEaJGStJbaxyUEA76RhuOwUJTS8uYk0gCNmk8UKgggREAaTsBZskCrw5ikRqIzExAs7XyuvLfnhTvEPjvMHVew1ciLFDauexwg6uL4HXB+y8GVdmhVlsFa1EgC7oDpvZ+J88Psrk0i1BBWt2c782Y2TvyvyxGJAl0I5zs3MmtyXIPi53jh4FGwy8jKtEnV10g7ktZIoDDuSUUtkORwPKCVZe6hEiCgwAFeW3K9zvV48HDcnGpHdwKtFSNKVTGyD6Egc/L0wvFw6NwdUKiydjRv1+N8sLx5SNbARBfPYYAUVyOMrwyFADHFGo5gqqjpzFDy8sRvapXdBDFEzSSkASAAJF4hbO3u3A3uhiZSZKoFa5CiP8AjpiO4zxGHuSHl0h9gybm+fS/twNpLUU6blBxSv3FVeaRSVV2qM6VN1QVjVgdR/8AeLl2IyiRzZYpuZI31G7slVb3D3DFc4ll8vDBpTu5ZmYAE1q8Q58xpoVRPpie7E5AwyZYspWR2fWDXSKSthsBQuvXripbtHIjg6tFSlOzuueq8PlfuNKwYMGGZTieUIrMeSgk+4C8ZB8lcunJT5hwSZsy7bCyfYQbc/avGi9us53XDc2/KoZAPew0j7WGKV2DiEXCskrKzd4NfhrYs7SgncbAUfhjFjX+mlzZow69q5acvmVcBlNg7+v1cwccZvIRyrpljSRdtnVWG3LYg8rP14hxwXKs7hWAYCiAw8PhC352BXXazyJNvRw9g9rL/wBnpVTyugAx333o8rxybJbM23fEdZvh8csTROgaNl0lemny25fDlQxCZnsHBImlmmY2vjeQu4VTYQFr0re5rckAkmsPzFmVC0yNSANfVgDZG3U116+m/mVzWYtRKqgHUSwBNAagoNEgsQFJA8yByxJOS2YnZ7ogsl8nXdTxyfOGkpoWcOgtjEHCVpICgBk2r6F8zjrO9lTPxR3nTXl2itaLCnUKgDEVRp5SKPU4mT2gEcSPJzZdR0grQ5VTG7B2OOo+08Jv2wQLIKG+SnpfR0/WXzxPPUvfyI5YrQpUnZl1nk77LTyq5k7gRuQobv2IExDUqMiwG2vZPPEz2L7NeBczPrXMtNPIaLAUzuNGk/8AZm9dEXZBxaV4jHdF1DVekkBhtq3B3G2+OsznFjR3J2QEmvQXhOrJrKGRJ3Kp8p+0GVb8zO5c/wBY4he3CD50l7AxrZ5/SYcuu2OflB7ULPkiugoyyxOu4INNv0FED78SParhwmzUSlwlxvRIJ9lmNbel47GCi4U7S5nX6CxEHXc09LfRjHMdiJArNFIrqga78LagSKVbOq9qPr0x6nY5XCBMwmsiIsrA7d4gZa0arPMUaJoeYx7mOzWaRlHe2sriMMJDuGIGplBsLuAQetDHY7CzvTI9oUDKzhlbyUFabSeVb+yQdt62HoO1NK8sQu5pL14eWg4j+TzSsbSS0Gan0ryHhK0WoDYmydgaHPbERx/s8mWVCJu8ZyaUKBQG1khjz2I8wQfTEyvydMRRnGsNR8JK0aIN3Y572NsRfFuyyZeASnMKxbTpVUO9gtzvYUNzWx2wXFhsWpVUnXza7KG9721s/wCib4JKBlMudaKaceMc/wAY3Lry8sPDmh9GdOdnwgmrG23v54jOBN+5IiHjVgZAO8G3tX7+vTEhLMQbE0Sqbqks16HltXriJx8TJRrTVv3PlzZ18+UrXftfRgh9PSj/AL8Ekloall6+ILVUN+nx5Y4jzOgePMAgrtpSqvkbG/8Avwd7pJuaVrHLRdXy3rnuPqwFHWJbL5fY6Q6mr8f1NnbnXX0rl6nBDlha+Cbp4mb12J33P92OZF2PjzB1AHbbTvZ6UNxuMdGG2cFZzZP0vDsbBBuxdV8cFhdbyOly3XuTZJsGTzFbdK6dMcy5fSKEKE8t22qrvzG5Ix5FlAY2Bhl3I2Z9zz3Bvbn/APePYMhtRgAHi5vfSvqOwwB1r/L/AHHOVjjC2URDe+4obkA3/wAc8J5/LZZq70R+EkiyB5A3vv0G+PMrk0GoPFEgJHIg2Nqu/W/swvmeFwzKwZVIbmRV3d3Y3BvA1dEW2zPDwp2Y92tpqNHYLV112G+x/vsYunY/jivmMrEdfeRuQdQ8oXQ735nrhjxHiC5ZhDBAvgq3YWFscxW5PnuOXqMS/AeJmZ4GdQrCeOwD0Iq/iS31Y59GmqdRpzu+X49/yxDE1pVKTUuCdjSsGPLwY2nnCh/Ldnu74PMBzkZEH16/9jBk8qsS5WEoD3US02qtGhVUmvLf7/LEf8tLd4eG5b9+zSkj0BVT9khw/wCJ8U7qa3iBSj4wAWC0SxJ+iNm260d+mOdjXdxiu814daNnOVXKSMwQgs9grbb+ex25bbdNuuO8pwiNA5ik8RAAa1JUBr6VttR33rntjzh2by0mkRppvVXgKja7ojw9T192EV4VlpG1BzasF3f+QxUXv4gFB9NhjB3amnwB+EZpdPd5i638fVqPo3hsjbyBA52Fsyc2hJWpAvIeEFthz5eZO1e49ePwJIKKZhgNq22oDbkaIFD373eO/m+YUx1Ja+EMfaJJZiTy6Ajf+Lyw735BYBxOepNUIBRR+dpYkjkQDsBfmdumE4OKwyh+8hpogdQKgm9lIXrfIeu3ljrMZrNRyGk7xGbblajfy3IO3Pz3oY6l46O9MRhdrbQDWxokfSodPPy36BW5L1FcSzeYykwOpjzu11DnpGqwK0+Fd+VL5YecNykKxsiMro5NglTdqAQaG/hA57+ePMnDFOhJiC3udh1HO15mjfpeGPGclloFDMHGogBVo2QS10222okkny61gWvsq4SaiszsU35VeDRwQEwqEDIdSg8tLKQa572B/RXEh20mIOWdSQdLURz+if78Q/b/AD0csUmhiU7gKoNghgWLKemrcHbn8MTvFcgczlsmQ6LUJclyaru4yaoE+uO3hbqCzGvoGrBYuT/b6e6xlFwLNTQoUm71TpfRrYab1jUdelbBjcGrIq+W+Osh2fzOY1KZWEh7ykZmNhCAxZroC2q9739L5j4bncvJHGXMALFVYuAu2o8+deN687IwtHwTPgvolYLesv32kNqUnX7W9qCb8hjUernVavlqwS3i7cL8eG/LX5ikXyfTMSHmiV9RXTqLHVoD0f6G+wPTEBxnhBy0nds6M1AkLq2sAgHUo3og4n17IZ530mUai1kGYkg6QLarPJlX+kOnLz/m9ncau9jbdgT4zRUlSPZs0wrltueQvBcdHGxpzvVrxatslx8ddBXs0byY3jBErgd4ARyT/EcsS0rNqUCSJQfZGmzf8Xp0P1YYcGyRhiljDRuUnK2wIUkKtgagDYK+XrviQaRgRXcbD4qQCSBXPqfdhHGxVSLrSa4u/wAfE4+eWoAnUMBZpOl37PTbzx4ua0sLndgdwBHtR3HTHhzj1fe5cD3Hys9diPLHrZ7UbXMIFHPw35D4b3hGfrFy+X2F4sqXW+9lo+4H7tv92FRw/ameQ0fzvW9/PywxSc6GPzhnANEqgtTsfeRsR1wTT7D8bOdh7Kc9vdteHoR6xj38FpQB1GiTux6m9/PHScKjBFLy5bn/ABwwrUSf3TQN1uAd9q61X347hysbIdRkXf6b0duVb7D0wC6yXMeDhUQH5Mc768+f9+Krxrj3dTPHGQgj2AUWC2x8W4qt/PliwJPloiCZkBF7tML35829MUTtTmcv84do54SGpj+NQjUbuvFfma9cX0IUpytU2+ByOlq1dUP0nrfXe/oT3EJxIsWYUm3SiKBorQIHkef1euHHZtmOYjaxWqDagDvPH8TQJ6Ab+uGPDON8OWCFWzEaso3USWSTz1aef/HliRyHGcmZYxAzO5lhC0kzAfjYzQJXSo8IPPpjkywlsU6ytb+PD6mlVr4e0mrta+NjW8GO8GNZxzLO2zd92i4dFzEMTyn0NSf3qmJiDiEpk0shKsWolStUW266hQXc1z2vDvjXye99nTnYs1LDPoCbLG6aaG2ll60Dz88Iv2d4kns5nKzDykgeM/WjsP6uMGJoTqSulwNNKpGKsxvluLQu4Rk0sRsCByYCx5iwbrqLOGqJkpKN0xr6TXZA87BO6i/d57uzDxCMANkIZAooGHMDlVbCVF6euGM+cUfl+HZuMi91h1jer3hZuoBuuYB6YyOjOPBl6qRfEf5rg0ciIuvwKKAsEHYH3chyHTyAwnFwaZA2jMMRXgBPLcVZOrYLfIczfui5eN8OdUjabuQrXpkDxfSBo94oIHhA2I225bYkFgSZ2kgzamwKVHBUVW3hbexY9L23xVaS39UT0ew6zjZpbKBHG1LVHkAdyR11GvcMJvxOSOJX7vWLbUEvbxBb634iTXkD5YSTheajPgmDBiS2uz5CxYO3tEgHnp5C8OM7PmFao0DKADqobm9xQPUX7vW8Ky0Wgz3L8fQ3aOtLqIoedUBzJvblW3PDTieYy2bQKzlCKZWogg16jcEHl1v44Uk7RMD4oGVbolrHuO4ob87O3v2wlLxTLN3ReLSZbrUoDCgp8VejD7RhpNO6RGVpKzITP9nUTJ5098kztl5AlKBpAu/pNvqAF2BtiKg7S1w/LF8pnNPcqBKipVd2FYglj4Ct7keR2xYe08mWhyWYdLBky0mj2qPh2G/snwgUfzcLZuHueChPLLRJ9aqv9+OrgnKak2Z+teFa6rQrGX4w+dPdLl81IQTIEkmgjPtElqK7jU59BqPniYbJ55xpOVfSSTUnEBVmwT4Izzsj44edoo5jm1EMndGPKSsWoE+0ukC7AsqL9AcN+znaLMzyRzSaVysn4tRtfebKKAGrUXDele7HQSWw30nimtJW8kJScFz1lhloC3m2dzBPIDmFHQD6sMX4VxAXeTyoFk7PLJ8aMoNmz9ZxJdpZEfO6JI806pCukZfV7TMx8RUitlFX6484Xx+bK6oJIJ5WCtMq6g8iRaiArsa1MKvmTuB0wnFPS5H/ACWL/wB38SLl+fBNDLDGoJpRk5iPfs5Fn34d8EyskxJk4jBl23FHLRqxoD98e+tcumJ/h3bbLzSTIpKiFSzO1BaBputij5gX0wZTtdDPOURlaPutZckiqLagwPKgF51zxSqLUr9Y7ctPokKWOnKLTjrzvL7sUyvyftJuOJu/83Flhz9yHoMPV+TMdc/nf6LQqP6sIxC57jnDgI2PzdxI+kMFWxXtE7XQ2+sYmIeHxb92zLXPu5pFo+RCvQPwxdkfBmftE+LfxFV+TCH6Wazze/NMP7IGFf8AmvyR9r5w/wDKzeYP/qDHK5eRfZzOYHvZX/toxwouYzS8swrfzkIP9hkwurkLrm92zkfJXw3rlg38qSVv7TnDiL5NuGryyOXPvjB++8eLxnNrzXLv7jIn9z4UXtLMPaypP83Krf2gmI5WLOmLxdicgvs5LKj3QR/+3D6HgkCezBEvujUfcMR69rV+lBmE/wA2G/8ALZsdjthlvpSFP5xJE/tKMKzQ7ol0iA5AD3Csd4YZfj2Xk9ieJvdIpP34fK18t8IZ7gwXgwAGDGdTdoZwryy59MunfzxqHjiCjRNJGoDOdzpS/rx5ku0MkzaIuKxSNV6USBjXU0DeI5kUutFGjYMUi87+mn/V4scyzZxVLNn9KjckwRAAeZJ2GDMhdogXaSEMKYAjyIsfbiFzvYbITbyZOAnz7tQfrABxA5fNZuRQycQDqeTLDCQfcRscKXnf00/6vFhZkHaIcx43ya5UfkmzEH81mZQP1SxX7MIt2HzC/kuIzj0mjhlH16Ub7cI3nf00/wCrxY4inzbC1z+ob7iCIjY0dx5EEYg405boksXFbMUbgnFE9mTJzD+MksR+wuPsw2nGeH5XhqyCjvDPE+x50JAh3w4vO/pp/wBXiwXnf00/6vFil4ei+BYsdbiU/t5xENkZIzlMzA76I0MkJCDVIARrUsnItzO94vZCfkzpND2TR2HKx9WKl2xOZb5lFLme9WXOwDT3SL7JL3a7/RxYpIVkklGsEmPQV07qN979dX3Y2YWmoReUhUq9baQ7bKoSWKgll0k9Su+1+W5wwyfZjLRSd5HGFYctzpBqrVSdKtW1gXhqnZ6VG8E7BQVpDdADVY59WI92J1Seo6+fTGsqG8XD1WaSUXqkVFPlS6qr9Y44i4aFzMk92XSNKrkFLHn1st9mHuDAFylz9kMwYe6DxaYjqjCghpafUqzn80Cxtdmj0xHTdn8386lzD5ZSsjKXijkU6lBjJAJq7KWbq6I640XBiORDzMrEkEskkD/NxEdc70KJB7kqhlI2DEnlZ6b4qaZETS5JYVlhNqmZk0sjNJu5sn2nGmQ6umob8saizAAk7Ab3hpLxmBSoaaMFvZtxv7t8DirjTfAOFcNECFFZ2XUxGtixUE3pBO5A6Xvh7jlJAeRB9xx1iRArfbnioghhLsVR8xEshF/k7LONt6IWiBzG2KX2bGRCr3mfYPrs6JZo106txTJVBKI5EnUNgLxI/LPmKhyyebu31KB/tYynHSoUs1PexVKVmalwrOvJJME4jKFMhWDdHDAKHYnWABswAUsCN9zWJDhHFc7JnXy8ebjmSN1R5Pm59oswoBOlKTrvTys4zXs9wuKfWJXK1pqivW7589hj3j3Czk5AI5CVcWCLBrY0eQbmDYsdOYOG6Mb5b6+A8+lzUZM5xDTcuTykthm06qbSL30sCd6IHnhhwnjkGdhbuoBl51my6eA0fHMq2rLp6ahjOI+1WbUUMzNRFV3jctvM+gxcfkryuop5yZ2EfCOOSb7wDiivQUKcpO3dYlCd5JI33BgrBjkGwzvLx3lMxtf43P17/nGY5YgmDtHwXun7tnj0lwoJVTlgzFQdtVLQsEWeRxZuCLcUgPL5xnP/AOubDlOHxqIwEUCIVHsPANOjw+Xhtfdtih7s5cpWk/FlD4R2lzUjtLJKqxZNhFOn0pSAyllQJuzvpC+NRakAbnFj4/l0mzeVgmAaJ1mfQfZeVDHoDC/FSmRtJ2NemJH/AJP5fvRL3EXeKSQ+hdQJJYkGrvUxN+Zwvn+GxTqFmjWRQQQGANEciPI+owXE5Ju60KZk+JombeTK+DLtmMtDMmjR+NImRvCQChs5e2AF0PXCKdos1msxKkE8caQyTPqcgK0aSItbI2pFXVe6+2Dq2xcm7PZYqy9xFpZVRhoWioNqpAG4B3Hljh+zGVIAOXhIVtSgopAalWwKobKoobeEYEyWePIrmR49JLmElDu2WzMhhjCSKpjJXbVC0WoOtMSwc1d1prELwqZofmcaSyL85EiNIW1Ml5oKdBcEISF07CtT3RNY0SPg8KzGdYoxMwoyBRrPTdqvpjiXgOXddLQxstMNJQEUzB2HxcBj6gHBcOsW1iix8bzxlz6JmNSZOJnRyiEylGfwttW9MjFQLKCq3vzO9qM0uWnzgmAjlMiQRDdldZdrXQNIESPrOpvaB22xf8vweGMaUiRQU7ulUAaLY6a/NtmNfxj54QHZrKgu3zeK3XSx0LbLtsduWw+oYLh1keRXM3lZxxHh0c03ffjJZR4FUqUhph4diuthpsWOpPPFhzUUbiQF2UNIobXQFr0TUtHZR54jZTr43EP3rJyN8XlVfuGJMxwMg7xWUNIxAdibbcEjxEVz/wAMbKPumin7qG0vZxStRTFANHI2PDVE+Lc2D9Z59JbI5Mx6rN6jd23OgK8RO23niBzfBMtK1JLVsNQWRaAB5Ac9z4frxNcLyHdBqcurGxe9eVG+QG3uA+NqJsf4MGDEiIYMGDABG9oM+sULAjUZAUVQaskG9+gAsk4zA8N0mi7VR8QChRXOxp3A25Em/LFt7VcQAzWliajjFUCd2Nkmr6BRyxCxzRsWJBAPV1oEHbbyG3XfHnMfjasarhC6S5cz0XR+HiqSk3q/kI8A4hNk5FoCpdireFSb23PsbUQTvzBxqanbfnjMsgGfMoqkyKCtB6J1BtzVXQFgsfXnjTsdLo+tOrTvPc53SEIxqLKZN8s+YvMZdPzY2P1tX+ziB4fwzKS5VA0qRzlyWJNUtnbfblRw8+VnMauIkfmRIPvb/axTMeopQvSik7cTjSftMtDdmIG0rHP4zIVHssCNNjkdiNLeYsgeuPZ+wr6QUlU0H1arUDTuaO4qje9Yq2FFzDAEBmAPMAnE8k+EhXXIc8U4TJl2CyAAkXsb6kVfmCOWNP8Akhy2+T9ZM3L+rHHEPtkOMpzObeQ27s5Aq2JJr442z5I8tXzf+Lk3b4y5gn7osZcc2qNnzLaOs9DUsGDBjhm4zfL5N5YWCSaCMznCCOpGZn0/AMQT7sKPk8wkM1ShpCLXY2CANuW5IHlz+xPL5QSQONej90Z3xDnRzOYDVvsdJJvoQDvhwvByHRtZY2NYugedmrrn08tr2xQzlyftPxYl8wzJJucUaFC+Ve67PPn5cq35XhWZA2zGwFAb+Z5kgmwu3XlfXZWLgZEzSGZmDEnSbr2CvPVXI3y6bVvfGT4OIn0pMR+LYBL9myfEF1UBZXp9EURZsuRv+WO81kcw0upJlCUBp3Hlq6GroiwbFg71WPYeGS6XEkupmUKCCy8uZoVTHc2N965YTHASHX8e4FligLANuSa8VgbgHn7I6k2f8nzQDTMxBsMQQRzsWH5eIjajud8AX7/QUy/C5QrI8xYEIF5gitN7ijuQ297gqNqs95bISh0Z5dYW9rPOqs0AG9xG1euFshldIQiQuAuzWTqJq2J1EG+YoUL2w7EgIsEEHkfP3eeATZ1gwYMIiVXhU4fi3EHFEQwQRXe1+N2BPTfY4lFny/dxB0RQ4LKF3Xcb0QBv8OddaxW52l4bmM1Ioyzrmn7zQ8rq4Cgj97YEHc/GvPCsPyhgjxZQECvyc0RrfoH0HmMb6a9i62NsZRSSuviPkyuRGq3qvDWplr2r59KkPwPriX4dloYrMcgpiAd1IsUALA578ul8hiur2oybVrymYSuWmLVW4POFm6gH3gYdDtRw78WDKYu7vSJEdKJFX41onDjKL2aLL5ti24MRmV7TZWT2MzA/ulS/qvEijg8iD7t8TInWDBgwwKV2oySd+7nunBAJUsmpSq9Aa5gDa7vFfL2DGurSdtPduXGrehQo3vXlti253s1L3jGMoyuzMdRIKkm/I6h9WGeY7LSoGbSsuoglV5ihX0tmGw8ufLHmcVhas6spqm7X4Na96XM9DhsTShTjBzV7cU9O5vkSPZbhzI8kjIU1KAARRO5JJHxHPfFjxA9mMjJHr1qUU6dKEjnvZobLzA+GJ7HcwcFCjFJNdz3OPipOVaTbT71sYH8oE2viWZP5rhf1VC/3YU7NLw54mTONIkjMdMiAkKoC0Ot2dX0TyG42w2zfaAxZzNSCiZJHrVyrvL5ddhW3niR4XHPM7leHCXX10FYwaAsM1Ai7Ox6nHenNQgot2056mGMJSldK/kKDsvw511JxLTZrTJFv8dxt6/8AAZ9pOxq5VC65uCYaiAqMS1XVmgR1F7+dXWLJkvk4mdAJIcvFuTbSO7C+gCaRQH8byw+y3yR5WPfMTu3paxJ/e39bGV42Edczfkv4NccFVn+2xk5x9EfJjldPefxMvk4/iI2kP2y4yHt/2ZjymcjSBdMc0SlQCSNQYq25JJu1PPrjcuwcdLmj55ll+CRRRfYUOK8VXVWlGS43IQpOlUcXwLRgwYMc0vM3y2XieJhLVDMZ6rqv+kZizuKFLZv0wpkuHwRy2sniDeyWWiTS8gBZ8C/FfO7ShERgcTex84zpPOqGYzBa66FNQI6ixjpvmqsNzqj5btZo/wBfxL15n34oZy5bvxZ6eCQuNpGrVQplO4WtNEV7Nbenvw4znZ6OUDVqsKFva6BB3sG7qjexBI645yogjY6SQQO8IOraxsSDy2bby+GJXAQbdyI4hweJqLuw2oHw2KW7sr+ahNHb2vPDePhWXRkqWigqiyeK3O7WviOoV6UvKhiU4mIylS+ySb59FZjZHTSGHrddcRU8eSpVcgADYktuLkU79ecl+++lgQ03biOcpwWFdRRrLoQDamgRp1LQ+F+4dMeSdl4i1+L2r07VzBrlZBoA77gAdBTnIzQizG1+LT12LHVpF+zZN4f4LicnciuHcMEHNmI1+DVRO6qu5Cjc6ft33w8HEov3xOQPtDka3+0fWPPHudVStPdMyixsQbGk308Vb4iEjybBEXlpLqVLbKFvnd1pegPLbpgHvqxXjPZuPNuHLspUaToKnqTRsGiCTiG4p2Khgy8rq0hKKSLZau+tKDVm6vFvgiCrtyO9879b64Zdo0JykwHMrQ/WGJTr1FTcFJ2s9CicVZuxlqQG/ZPnyPLnfurFrk4vkzuMtOp3NI5UaATv4SBfLp52TzLOHI5pFCgqNLUBtZ2O91uP8PTCOWkzDzN4k1HUCSF0nSGLAbVW5Hlv9XEgnDS2/cjn070+G/NIfNnuHOxDZWVwarVTk8jyZjXXl09+IDPZSBpT82ywRTdKoKtt1tCDdVe+2+HM3GpA4PfRvKL8Ef4x/EBfhQHyG3TDmPL8RmZSsDDTdPLpjG4q6Nvy/i40frS0V14K31N0I4qqrQT8lb6jXhBdmkAlzEemKVxozEnNULDZy4o15YvHZzs3msxk8tmE4jMpmijkKyRQyAFlBoHSrVv54hst2OzbuzzZmNCyFGEceo6SukjU9AGid9OJbK9joliSKSXMTRxqqqkkz6AoFAaEKodvMHHRw/WRjab1O5hMHiFC1XfvEuK5rMZQ0/EuHs35kkbpIf6McjMfguGWV7W5930rkVlX98V5Ik/8eNW+oHD/AD3FcjwwAFUiLclijGo+pCjl6nEzw/iEc8ayROHRuRH3HqD6HGnNNK/A3LCQvZsjtWfk/RsuP6cz/wDpoD8DhHNcEAUtms5O69R3ghj92mIJfuJOJ/FS+UOEmKFuiuwPxAr+yfrxTVqyjFyN2GwdKVRQtucQ8V4blPyESX5xxi/12on68SC8cnlkkjiijQxmiZHLfRZvCqi28KsaHMDGex5V2FqrEcrANX5e/ErHnc3KvhdgvhQ6SFsjSBqqixArc3jAsROW/odyWApwXsW834cETfajMZiF3U5mho1KECrfiUaTXi1BGDb/AO/FNllLG2JY+ZNn6ziVfgwVvxsniOo7WbC3q3I57X8DgzMGWVGAZi+kUbsA72AQADRAG+1HzFYpqJyd/qaqGWnFJavmlYbzZH5xFw83vFnViN9Eloj4a1r442DsELySv++Szv8ArTSEfZWMeyhZstnEU+MRCeP+chYSCvWgcbb2Sy4TI5VVYOBDHTAUGtQdVb1d3zx08PUcqKXI8n0tR6vFSfPUlsGDBi45hmQeVBJFJw/NygZjMMCsaFCGzErqVuQEjS45jqenPxpr03wrOHTWn8THtXl+N9B9WNNvBiOVFDoRbuZv+EHsn8G52zpv8XHvpFD/ALXoNsLfhyb+D89/o4/2uNCwYWRC7PAzmfikjjS3Dc6w22MUf7XCLT2oU8KzlDkO6jr6X+V8mYf0j540zBeDIg7PEzdeIOG1Dhudvz7tP2v/ABvhb8OTfwfnv9HH+1xoV4LwZEHZ4GdTcWkdSrcOzxB5ju4/2uGsmbCDW3DM2oQN4jHEoUE22/egAEn3Y0/ET2r4SM3kczBsTLE6i/zip0n4NR+GDIg7PEzyD5TIZH0R5fNyN/k40cfEpIR9uH8+fzGYRkXJFVcUTmZVTY/xY+8a/qwxzfEc1JwyLMZR44/3P3rgx6m1BASqD2V3DDcHpthCTPZjKywCOV84c4lR98VVFkFPfgUaVMZY0ATajCyrY2LAUV712JZb5NnbebMkD82FAP673fwUYR4jkeFZIsssb5mVBqZG1Ssq0DqZSQirRuzQx1w3trmJZ5pyoXJwLplQ6daPoBIH0mbvbTopA23xE/KDnovwi0TaSDDG0iyyvHGzKW06ggLymnFKK5dcRjSjD3Ui6FChSjenBLyLxP2iyeTSK2WJJV1KFjIGnbxMFHgXcCztZwyXt7G5zKRrqeFZDGveJczJqsIgJerXy3G4xWOzfCc3GsmYiyi6J0aIZUyFQqkD8avebqjOGJQ70bxLcM+T6Re5jmeFoowGLJHpnZu70aTIK8AskH2jteLDSpTdrIm+yfaU5pCsg0zKNTARyIpQkhWQSDURtRPmMTztQJomhyHM+71xFcE7PDLsztLLPIyquuUgkIt6VFAACySTzJ3OJbCZbC9tTM832YzOfzEjzquXjJU6L1yVQoc6U0L+PLEnJnfwXBccY7vXpIGqjsac7klyRRO1/VVnl2lcX4mph7qC7eYBGILMMKEbQ2xbUYwNn5+yOX0tzy68+Xla3SGI7a6avljL3Vpfv721xdyT2Unq1z+Wn0K0/wAoubd1ZU0oGBI0gAi992snbyOL52pgEuSkrelDj4b/ANm8I5fs8kjmR4ylhQF8IJq9203W1CtXTEyMsujuwKXTpr0qq+rHo4SlVp3lHLdbXu/MdKc4zU21o+Ctt8/MyjJ53uwfDZtStkgKR1ob9T1GHkEWZk1MgIDGyRsN9tid6O2177cziLmhKMynmpIPvBrD5+LuIkRWrw6W23IDMVF86APwxzoy4M9XON9Ypa8xw3BJUOt3oKwViDZANKd+WwYbeRwz4llI49kfWbYHl0NdPPmN+WEjnWOssSxcUSxJPMX8TVYb4UpR4IcIzveTJLs5OEzUWr2WbQ38lgUP9rGrfJlmCeGxRsbfLNJl2/zTlF/qBD8cYwrEGxzHL341f5P87+689Htpl7jNoP52PQ/1PF9uNuDlo4nnunqXuVPIvWDBgxvPMmX57MsGzEs3Ecxl0GZmjUCRFQBXYKq2hPIYRyOaSZwkXGMy7EEgLLGSQOZH4vfErlVtM5/3jN/+Y2KyUkfL8FETmNmAUuACVU5Y6iL21UDV3viaRpUVZOxZPwLP/COd/Xj/AGeGXEgcuAZuLZqMMaGqSIWfQd3Z+GK5wztBmXld5MwFTItolT6U1FwSFApmc6QNxuPXFm4twJjP86TMCAiIIS8SOFUEtaliO7u9/Ohg0HaL2Qpk8nJMiyR8Uzbo3JleIg9P3vzwt+B8x/COc/Wi/ZYquS7XzBM00silBlpXy8gQJ3mhmUOF33YslDkdj1w1i47njlzOs9/ulYAhVaqRVGsmrtXdaHKgbu8GgezyLp+B8x/CWc+uL9lg/BGY/hLOfXF+yxWpMzm1zqZNcy9d6QZWCl+7aHvBfh0lgyuAa6jnWE8hxzNrFHmpZC2nMNl3iAARlUMhflYkMi3sarasGgWjyLT+Ccz/AAlnPrh/ZYPwVmf4Szf/AIP7LFHy/afMvKsUeYJZ2yZLEKQplVzIqUK0LaUD1G5w+zkmaXMy5ZcyGkYxFWJWKR49MzVrEbLqHhs6RYBqt8GgvZ5E/wBjIe7izGVYlvm88qW1WyPUqk1Q3EhG1DbCuR7NlYMpG722VkDIwHNV1qqm/OJgp9cQPZDtF33Epl0lTLlYm8TA6niZoywYUGBDe0NiFxZ5uNMCAIXa75bkEWDYG3MVz+kp5Hat76GunZxV/AQPYrKGczGK5C/eG2ai2xFqDpYBhqAINEk4lnySM4copdeTFQWHuNWMMGGZaR6KoisNPLxizd8yOnQdeXMcycDVZDKZGUa9dXQvrd2L359Kwie2yHc/GIUvVIuxogGyDyogcje2GJ7UIxqNHc0CNqsXV9TWzbgdMJZ+LKjvIyAXbS7CixA5A7+EDcgb9fdjuLtArJJ3MZqMA8qFHSdgOVBuXmrDasAnJ33JXIzM6KzroYi9Pl6H1wuRiK4XLmWb8aqqtVW13fPmeleX2byL5lRdsoqrsja+V+WETT0IA8P74ooBFA69aNV7dSRbE9bO2PYeGBHOlZAygqNAK6hS0dQpTei9zQ1EYlZOMRhQwOoG6K7jar35ACxuTX1HDSDjrSxh44mO4BB8q5ir8iN/Q8jjnf46HVqClLe9768dL8tSOlyVg1aF1Vqoaq5XW9fHHePFO2PcdAmZj2vyvd5yTyanHxG/9bVhrwrgkuZ1CJdRUAkWBzuufuOLF8oeU8UMnmGQ/A2Pvb6sRC8MlgajKIgw3ZWPTcXVHn92OXOnao7rQ9JRqt0I5Wr249247j7DSAEzSwwhQCdTWevQbdPP+60+I8NyMURKZh5pCBpCigLH0tjdG9rH9+GjJCJm1u03IhhvqbawepFEjn0wpky2kd3lravbb67F7A7g88O0dkvqK1T3pTfgkor1uyJXLsQSFJA60cXPsVntOb4e/wC+JmMo3vFTx38FcD34imWdowWlWNCBzIs2BdjbYkfA4acPzRjgkkq/mk+XzO35qvpko+sZPwxZQ9iolzMvSa67DS7tTe8GEu+X84fXgx0zxhSeFjfM/wDesz/5pw4TIRgIAigR+wABSbEeHy2JG3niIfLK4zGt9AGczBvbnrbbf3+/3YU/Abkqe/J8SseZBpgw+l1qvjixGyL0Q9PAsuZBIYIu8Ukh9C6gSbJBq7J3vC+cySSpokRXQkHSwBGxsbH1xHz8Kka6zDAiyu3IHbffcUPrvA3DH0KqytY16nBPMm9xd+fXDJDzNcKhl095Ej6L06lB02K8N+zt5YIuFQogRY0C6g2nSK1CqNeY0jf0w0l4TKyrU7BhsWA5i73F8/XCicMkpgZmNkGxtW1UN9hdH4YA8h0chH3neaF1/nUNXLTz/kkj3HAOHx1p0LWvXVCtd6tX8rUSb8ziN/BUwstmDVNWx8PhKg3e9c/h646bJvIq6Jz7JHeA3ve3I7kAn6heAPIXh7O5ZChWCJShtSqAaTd2PI3vjrPcCgnvvYY5L03rUG9N6fq1NXvOEWyEgjIM5DFidW4AG+yi9gP/ALx3Hw+QWTMTYIG2wPQ8/dgDyIztFlEhmyOYVVXu5lhYgVUUqmMDb6IdkNdMP8zn5xIypFqW6DeukGzvuLbmaHhI9cRvaXgEsuVmHfMxETFV5XItOh517Sj4n3Yerm5p0hmgICSQq+9c2Wxtp35g8xyPniue5Om90GWGZaYCVlCaCSg6+IDxEDbwkjnzX345/AcdhpHNg3Wob6Wuz1O4BPkSfPHZ4TNJRknYeKyq7bb+GxXQrvvuDzFY5GQy6INb69Grc8+eptl32O/vPqMQLbHj56AyGVVD6l0Ehdj7LUWbatIU15WcKZbiLzBiIGUFFI1/SHPSegNGufO+gvHGZ4gkR0pASKDqVIFk+HccwBZB50L2oYcTTZgt4AulgCCwoiwPa8Xnq6HpgAby8NzMvtyhVb2kG4qqOk89/In6R6jd3mOARSNqYWdtxtuKo+f0Rhzk1KRqHNkAAkm795ob8sey5+NWVS41P7I5k+6vcfqOAkkuIZfJJGioqgKt0OdXd8/ecL4iZO0Saiqq7EGuVC/Ft1O+hq23288JjO5qTVpjWOl2LfSOoja6IGim3W9yOeEGZcCawhPn40IDMBf+BO/kKB3OIaDISsXbMTEKrHYEha8Jq/CCB4l+J5VhlDxTh8LaUl7+T82ENK5NVyiB9efxw7Cc7b6D/ttldeUY9UZW+F6T9jfZimQtl9IZ9ckhqxfXn7yNvXF5TPZyYVDw6TSdtWadIV+KeOQj0047yfYfOnnPlsqPLK5fU3+klof1MZ6lByldGql0nCjDI7vXhoVLJQTuWMGVoFiVLD2QRWzHThI1AVWfPwRFdhGjd5JXKtCbn68aGnyY5Zt8y+YzZ/y8zFf1E0JXppxYOGcBy+WFQQRQj/Joq/XQF4ccOlu2UVOl5v3Iper9TJspwISV3WTz2ZobNIq5aOum8hDke4HE7H2HzssMkOnJ5OKVSrhBJPIQQQbYlFuifOsaXgxbGlCOyMNXG16ukpacuBnX/NTP/CU3+iX/AN2DGi4MWGMzuNgBmdQYj55PstX+Usczy/xwhBlcqY2pyULLe/JiCAOXkfhhxFJpGa8Ib92TbMf8pz5H34Si4jAUY9ydmXUugXqq7q96rn19cWI1x2Qhlctle81LI5ZgPCb2sGgPDte4+FdMcwZbLROKlcMpY71zHh3Gnf0+J64cZbimXMhREZSCpYhQBY5Bt/Ox/wAXjg8SyzPRht2NA6VJbe7BBrn67YY9CTfjMSgEuKJIHvBo/bjr8LxUTrFKASd+RNA8tx7sQ78QyxCt3WpBqFUtA2t7Xz2/wxIcPSBwyrEFoKCpUDY+IcidsA7j9pQU1DcEXt1FYgYY8uzNodlkZCulvVdidj0Hn0Hlie7oKpCgUL26eeIfL8QhL+KLTIqlrAvwgXsdrPpXPCGxoOGZSRUCytvyogMdRI51z8VbctvTD7hvDIDegsTRBvbYgrVVy/wGGz8QysZvuaZb+iLtdwNj6be7bphSPjsCNaxtbVuoFnkKq+YJH2+RwyOgrmuDRIO8eR1CbklhXMHex5gYjOyTF8kYomLfN55IhT6dSCTUtkdO6Zfswp2ukWeIIHKlSHNjYrp61/KBxGdlMmI5szl1fUJ4Y5l1D6as0b7A+ztH8DimWbNa2hfHq1FNP2trd39liXgV20shJZQCel7b7+E77Dw8jWETlMpA1G2YXsSSeSg6gNt6WyefW8Ns/lsrAdWYzKJt7JdVA31UqmzV0AAOQA3rDabthlCWMME+YZxRZImANUPbk0jqNxfO/XCJaE1leOBnVEhcKG0lqFL4Qel+YG9cm5VvyXzjmqRBt6/R352eZ8hyB3uhU872+zulu6yiRBKBMr62G1glV09PU4heJZ7ikjaZJpRquhDpRTQs0y7nb+Niag2XQpTl+JfyX7iPCYwgOZzHdjSA1uFU+EKT4qF0OddThtkuP5XwCFZc3JGKvLxPIL3s6gBGPaYXYoMcUbsx2cb54jzRagO8DGTxkHu2rVqsjcjGw/JOP/8AGyX81/tNglGxmxN6DS0fqRkKcRlvuslHADvqzMyg+8pEHN+9hh3F2Jzkn/SM+UB5plYlT+vJrb40MXbBiNjFKtN8Sq5b5MsiCGlibMuPpZmR5f6rkoPgoxY8rko4lCxoqKOSooUfUKGF8GGVABgwYMABgwYMABgwYMABgwYMAFF4X7Wa/wC9z/2sP6xHJlszFLmAMpLIrzyurI8NFWNj2pQR8RhXvs1+gZj9fL/tsWJo1xnGy1HlYY8UzLxqDHH3jfm8th5euOu+zX6BmP18v+2wd9mf0DMfr5f9tguh548xLLZuRnYNHpAsA7kEj1obfDDWDi8+wfLnlZZbqt+Q086HL1Hwf99mf0DMfr5f9tg77M/oGY/Xy/7bBdCzx5jfMcTkVyogZl6MCd+XStjv1PTCvzp+5L6LcfRAPnyF7nbHffZn9AzH62X/AG2Dv8z+gZj9bL/tsF0GaPMQyGfeRhriMYo8wbvw+m3Xn5Ykgo8sNO/zP6BmP1sv+2wd/mf0DMfrZf8AbYLoeePMdSMACTsALJ9MZx2llhz2YjMcjoFjk1MO8U6eZUhd2QkBvrvF8eTMEEHIZijsRqy/7bDTJcOeG+74ZMt86OX93WY7V0xTWg6ispW7+P543LIVacdXq+HLzRmT8Gy2XCt3iEsLUxIGN1Y1ltwOW25w2z3FJXZpRIULkHShIH3/AB+ONIPZOMm/wRL+tCPuzFfVhN+xkZP/AFTP8JIx92YxVRw0aUs7k2+btty2N8cdRTu/kreSTKNDGk+5zZR5NOtTZF9Bz5Dbz+zdNChZVbNtVvbdBRFVvsTzxfB2Kj/gqf8A0sf/AMnB/wAiov4KzH+kj/8AkY350T7fR5v4IrXAGHzpKzTzMwY1vXsP7Vk2aANY035Jv+psl/Nf7TYgMl2f7jUYeGToxUjVqhJ3Hm05r4YtPydcKly3DMrDMmiSNKZSQaOpjzBI5EcsVTaexysZWjVknH8+BZMGDBiBiDBgwYADBgwYADBgwYADBgwYADBgwYADBgwYADBgwYADBgwYADBgwYADBgwYADBgwYADBgwYADBgwYADBgwYADBgwYADBgwYADBgwYADBgwYADBgwYADBgwYAP/Z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3492" name="AutoShape 4" descr="data:image/jpeg;base64,/9j/4AAQSkZJRgABAQAAAQABAAD/2wCEAAkGBhQREBMUExQWFRUVFxgaGRcXGBweGhoaIhocHB0cGB0fHyYeFxokGxoZHy8hIycqLC0sHB4xNTAqNSYrLCkBCQoKDgwOGg8PGi4kHyQqLSksLC8uLC8sLCwvLCksLCwsLCwsLCwsLC8sLDQpLCwsNCwsLCwsLCwsLCwsLCwsLP/AABEIAOEA4QMBIgACEQEDEQH/xAAcAAABBQEBAQAAAAAAAAAAAAAAAwQFBgcCAQj/xABVEAACAgAEAwUDBgcLBwwDAQABAgMRAAQSIQUxQQYTIlFhMnGBBxRCkaGxFSMzUlSS0yRTVWJyc4KissHRY4OTlMLh8BYXNDVDdKOzw9LU8URktCX/xAAaAQACAwEBAAAAAAAAAAAAAAAAAQIDBAUG/8QAMxEAAgECBAIHBwQDAAAAAAAAAAECAxEEEiExQVEFExRhcYGhIjKRscHR8CNC4fEVUnL/2gAMAwEAAhEDEQA/ANxwYMMc7x3LwuElnijciwryKpIsiwCRYsEfDAA+wY4inVhakMPMGx9Yx1eAD3BgwYADBgwYADBgwYADBiifKBx3Mw5zIQQTdymY74OwRGNqoYVrBA8sVTtN2vzGVZU+e5mV2q0QZZCN+gEBYt6YaVy6FGU45lsbLeC8ZnlcrJKiuc5nvELoyhCPMEKoog2MdtwMH2p843vzc/3BwMNK+pcsHUfI0rHhauePnTiK/l5DmkBSWVI8uTLLJIVcqoNzarbzAxNwNw/53HlXykffsqlrCsFcprKbksdr3quWEkQWHbdmzZ5uKwp7Usa+91H3nDGXtjkV9rOZYe+eP/3YyHN8Sy0S96vDkWHV4Je6iqVQGuttSWQCL5jfCo7W6ZYoRw8JLMLjQmMWpFqxIWl5NqHMV1vDsS7MlvL0Zp8nyh8OH/5uXPosit914SPyk5DpOW/kxTN/ZjOKA/a2dA0jZdI4YWjScF/xis2mylDSyKGU70TfSsKnj2bKK+mFVzDIsF6iyajsZRdN+Lt6BFEAeuCxPs0f9vQvB+UjK/RGZf8Ak5TMf3xgYYy/K1lQ4TuswWOwUoqk9Ng7qeeKf2L402aneV61Pl4r08iUmzCEgHcA1deuKrml/FSxtkkRHnnWXOlO9KjvXsgKpZWA2BJAFXgsJ4eKjmTNjPygH6OQzZ9/cL981/ZhJu3WYPs8Pf8Apzwj7i2M9HaKZJpswsqvk4B3YjDBmkJiTuyq6d2Z2B1auV7bYYZHtNJbxHNNUnzQtMSp7oyKTL3ZIpVsogBsKWwWRLqaS3v6Gkwdvs1IWCZSC0NNebNqfUCA+R+rHTdqOInlDk198srfdGuMj4bPLJnu6+csQ+YCtJE1d4v47URp2DMK3HInbpjrinE5BriLSPNk3VYN2sqsju8hr2yIVRCTftfxsGglClZtp/E1ZuP8S/PyS/5qZvtMq/diS7N8TzT5gpmJInBjLL3cRSiGUGyZGsU3piIi4jArMrp3zzKCi+m/0uSDmdXvq7rDvsrmAc0gDK1Qyg6Tf04SPsvA0FSFNRlZWt3l3wYMGImEMZPxNRme07hgGXL5SqIsW2np/nTjWDjJOyDd9xfjE/OpViB9FZx9ypjPiZZaUmW0leaOXeESyq/CyjRKGZoGhBCtqo2rxtdITQvFgyPD9ccckGZzcauquo75m2IBHhm1gbHliI4iHSLjMpVrK6Y7B8QXLKBp8xrdhtiAzcU+WzUWRjzLJ30ETPJJI+zoJbVCGBi16QKWqCUMc6Ll+2VvjyuzU0uK/Lmgoc6h8OcV/SbLoftiMX3YWXjmfT2ostL6rJJGfqKSD+tiBHHGThneq/eyKqxiUileTUIu8HnGXOq+o9+I/tNkYcnEGEsi5mYrEJDLJqkLOodmF6RSksNgF2qthiUK9W9r92wpU4WvYua9sZF/KZLMD1jaGQfZIHP6uFh28yo/KNLF/OwSoP1imn7cU1flEjBJkidFIgZCDqLRysyoSoFq1Lq0bkgjrth5F21jZnVUkLppUwlSsveMWATSaX2ULXqoCyeWLViqq3iQdGD2Zdcl2lysxqLMwyE9ElRj9QN4kdWM7j4llMyoOYjjQl+70ZkR6+8oEpTXbDVVddiNiCXUfZjLjeJWi9YJZI9/82wF4n21L3osj2d8GNPlS2zvB2//AGJF/WQDDb5vGhmdI0DMaZkUatwPETzO5N79MRnbvItE/DmM88ijOxACVw+m9rBI1X72OE+MZ9YMwgdAxCqSy7UKIGm+V8zv5VuCTRjoTxlDJSWm78uFuN/ob8FQqTvCCu1r6DDjfB5pHZocw5UsF7pDuKTc1XpfuOLjwaJ1y8SyXrCKGvnYHX1xE8D4yJdax/i1BQL4Qa1bW3oG35XvzxKZDLztNpknXR3Peaoo0G+pQB+MHs6TerYcxexxuwVKVKjGM3fTklbu0+7NvZpU7uo7O2zzfZkInYSFnneRdMjTvJHNExWRVYCtxW4OrY2MJf8AJLMXIhzCNHPpMzlCJjQCkIQdK6kVQT08RA32mZMvIFtuIRjnyWEDZSQQRdqTv56b2vFLbtPmb/Lv8DX92NiRrw/RfaL5JLT/AKXPuRJ8R7IZhspolzIKwIO7VI9IIQc5N/E5UaRVAWTRw54F2TN5XMS5hpXiVO7tQKj7tgENHc/jLLddI2GJKLPd7DC7yhC6Wy0CGFlWodLrp57Y5yYEaiP50WCLp0heVDSOVnbbr0wHPnh1Cdnw0+AcR7JJNMztJII3KGWEEaJGStJbaxyUEA76RhuOwUJTS8uYk0gCNmk8UKgggREAaTsBZskCrw5ikRqIzExAs7XyuvLfnhTvEPjvMHVew1ciLFDauexwg6uL4HXB+y8GVdmhVlsFa1EgC7oDpvZ+J88Psrk0i1BBWt2c782Y2TvyvyxGJAl0I5zs3MmtyXIPi53jh4FGwy8jKtEnV10g7ktZIoDDuSUUtkORwPKCVZe6hEiCgwAFeW3K9zvV48HDcnGpHdwKtFSNKVTGyD6Egc/L0wvFw6NwdUKiydjRv1+N8sLx5SNbARBfPYYAUVyOMrwyFADHFGo5gqqjpzFDy8sRvapXdBDFEzSSkASAAJF4hbO3u3A3uhiZSZKoFa5CiP8AjpiO4zxGHuSHl0h9gybm+fS/twNpLUU6blBxSv3FVeaRSVV2qM6VN1QVjVgdR/8AeLl2IyiRzZYpuZI31G7slVb3D3DFc4ll8vDBpTu5ZmYAE1q8Q58xpoVRPpie7E5AwyZYspWR2fWDXSKSthsBQuvXripbtHIjg6tFSlOzuueq8PlfuNKwYMGGZTieUIrMeSgk+4C8ZB8lcunJT5hwSZsy7bCyfYQbc/avGi9us53XDc2/KoZAPew0j7WGKV2DiEXCskrKzd4NfhrYs7SgncbAUfhjFjX+mlzZow69q5acvmVcBlNg7+v1cwccZvIRyrpljSRdtnVWG3LYg8rP14hxwXKs7hWAYCiAw8PhC352BXXazyJNvRw9g9rL/wBnpVTyugAx333o8rxybJbM23fEdZvh8csTROgaNl0lemny25fDlQxCZnsHBImlmmY2vjeQu4VTYQFr0re5rckAkmsPzFmVC0yNSANfVgDZG3U116+m/mVzWYtRKqgHUSwBNAagoNEgsQFJA8yByxJOS2YnZ7ogsl8nXdTxyfOGkpoWcOgtjEHCVpICgBk2r6F8zjrO9lTPxR3nTXl2itaLCnUKgDEVRp5SKPU4mT2gEcSPJzZdR0grQ5VTG7B2OOo+08Jv2wQLIKG+SnpfR0/WXzxPPUvfyI5YrQpUnZl1nk77LTyq5k7gRuQobv2IExDUqMiwG2vZPPEz2L7NeBczPrXMtNPIaLAUzuNGk/8AZm9dEXZBxaV4jHdF1DVekkBhtq3B3G2+OsznFjR3J2QEmvQXhOrJrKGRJ3Kp8p+0GVb8zO5c/wBY4he3CD50l7AxrZ5/SYcuu2OflB7ULPkiugoyyxOu4INNv0FED78SParhwmzUSlwlxvRIJ9lmNbel47GCi4U7S5nX6CxEHXc09LfRjHMdiJArNFIrqga78LagSKVbOq9qPr0x6nY5XCBMwmsiIsrA7d4gZa0arPMUaJoeYx7mOzWaRlHe2sriMMJDuGIGplBsLuAQetDHY7CzvTI9oUDKzhlbyUFabSeVb+yQdt62HoO1NK8sQu5pL14eWg4j+TzSsbSS0Gan0ryHhK0WoDYmydgaHPbERx/s8mWVCJu8ZyaUKBQG1khjz2I8wQfTEyvydMRRnGsNR8JK0aIN3Y572NsRfFuyyZeASnMKxbTpVUO9gtzvYUNzWx2wXFhsWpVUnXza7KG9721s/wCib4JKBlMudaKaceMc/wAY3Lry8sPDmh9GdOdnwgmrG23v54jOBN+5IiHjVgZAO8G3tX7+vTEhLMQbE0Sqbqks16HltXriJx8TJRrTVv3PlzZ18+UrXftfRgh9PSj/AL8Ekloall6+ILVUN+nx5Y4jzOgePMAgrtpSqvkbG/8Avwd7pJuaVrHLRdXy3rnuPqwFHWJbL5fY6Q6mr8f1NnbnXX0rl6nBDlha+Cbp4mb12J33P92OZF2PjzB1AHbbTvZ6UNxuMdGG2cFZzZP0vDsbBBuxdV8cFhdbyOly3XuTZJsGTzFbdK6dMcy5fSKEKE8t22qrvzG5Ix5FlAY2Bhl3I2Z9zz3Bvbn/APePYMhtRgAHi5vfSvqOwwB1r/L/AHHOVjjC2URDe+4obkA3/wAc8J5/LZZq70R+EkiyB5A3vv0G+PMrk0GoPFEgJHIg2Nqu/W/swvmeFwzKwZVIbmRV3d3Y3BvA1dEW2zPDwp2Y92tpqNHYLV112G+x/vsYunY/jivmMrEdfeRuQdQ8oXQ735nrhjxHiC5ZhDBAvgq3YWFscxW5PnuOXqMS/AeJmZ4GdQrCeOwD0Iq/iS31Y59GmqdRpzu+X49/yxDE1pVKTUuCdjSsGPLwY2nnCh/Ldnu74PMBzkZEH16/9jBk8qsS5WEoD3US02qtGhVUmvLf7/LEf8tLd4eG5b9+zSkj0BVT9khw/wCJ8U7qa3iBSj4wAWC0SxJ+iNm260d+mOdjXdxiu814daNnOVXKSMwQgs9grbb+ex25bbdNuuO8pwiNA5ik8RAAa1JUBr6VttR33rntjzh2by0mkRppvVXgKja7ojw9T192EV4VlpG1BzasF3f+QxUXv4gFB9NhjB3amnwB+EZpdPd5i638fVqPo3hsjbyBA52Fsyc2hJWpAvIeEFthz5eZO1e49ePwJIKKZhgNq22oDbkaIFD373eO/m+YUx1Ja+EMfaJJZiTy6Ajf+Lyw735BYBxOepNUIBRR+dpYkjkQDsBfmdumE4OKwyh+8hpogdQKgm9lIXrfIeu3ljrMZrNRyGk7xGbblajfy3IO3Pz3oY6l46O9MRhdrbQDWxokfSodPPy36BW5L1FcSzeYykwOpjzu11DnpGqwK0+Fd+VL5YecNykKxsiMro5NglTdqAQaG/hA57+ePMnDFOhJiC3udh1HO15mjfpeGPGclloFDMHGogBVo2QS10222okkny61gWvsq4SaiszsU35VeDRwQEwqEDIdSg8tLKQa572B/RXEh20mIOWdSQdLURz+if78Q/b/AD0csUmhiU7gKoNghgWLKemrcHbn8MTvFcgczlsmQ6LUJclyaru4yaoE+uO3hbqCzGvoGrBYuT/b6e6xlFwLNTQoUm71TpfRrYab1jUdelbBjcGrIq+W+Osh2fzOY1KZWEh7ykZmNhCAxZroC2q9739L5j4bncvJHGXMALFVYuAu2o8+deN687IwtHwTPgvolYLesv32kNqUnX7W9qCb8hjUernVavlqwS3i7cL8eG/LX5ikXyfTMSHmiV9RXTqLHVoD0f6G+wPTEBxnhBy0nds6M1AkLq2sAgHUo3og4n17IZ530mUai1kGYkg6QLarPJlX+kOnLz/m9ncau9jbdgT4zRUlSPZs0wrltueQvBcdHGxpzvVrxatslx8ddBXs0byY3jBErgd4ARyT/EcsS0rNqUCSJQfZGmzf8Xp0P1YYcGyRhiljDRuUnK2wIUkKtgagDYK+XrviQaRgRXcbD4qQCSBXPqfdhHGxVSLrSa4u/wAfE4+eWoAnUMBZpOl37PTbzx4ua0sLndgdwBHtR3HTHhzj1fe5cD3Hys9diPLHrZ7UbXMIFHPw35D4b3hGfrFy+X2F4sqXW+9lo+4H7tv92FRw/ameQ0fzvW9/PywxSc6GPzhnANEqgtTsfeRsR1wTT7D8bOdh7Kc9vdteHoR6xj38FpQB1GiTux6m9/PHScKjBFLy5bn/ABwwrUSf3TQN1uAd9q61X347hysbIdRkXf6b0duVb7D0wC6yXMeDhUQH5Mc768+f9+Krxrj3dTPHGQgj2AUWC2x8W4qt/PliwJPloiCZkBF7tML35829MUTtTmcv84do54SGpj+NQjUbuvFfma9cX0IUpytU2+ByOlq1dUP0nrfXe/oT3EJxIsWYUm3SiKBorQIHkef1euHHZtmOYjaxWqDagDvPH8TQJ6Ab+uGPDON8OWCFWzEaso3USWSTz1aef/HliRyHGcmZYxAzO5lhC0kzAfjYzQJXSo8IPPpjkywlsU6ytb+PD6mlVr4e0mrta+NjW8GO8GNZxzLO2zd92i4dFzEMTyn0NSf3qmJiDiEpk0shKsWolStUW266hQXc1z2vDvjXye99nTnYs1LDPoCbLG6aaG2ll60Dz88Iv2d4kns5nKzDykgeM/WjsP6uMGJoTqSulwNNKpGKsxvluLQu4Rk0sRsCByYCx5iwbrqLOGqJkpKN0xr6TXZA87BO6i/d57uzDxCMANkIZAooGHMDlVbCVF6euGM+cUfl+HZuMi91h1jer3hZuoBuuYB6YyOjOPBl6qRfEf5rg0ciIuvwKKAsEHYH3chyHTyAwnFwaZA2jMMRXgBPLcVZOrYLfIczfui5eN8OdUjabuQrXpkDxfSBo94oIHhA2I225bYkFgSZ2kgzamwKVHBUVW3hbexY9L23xVaS39UT0ew6zjZpbKBHG1LVHkAdyR11GvcMJvxOSOJX7vWLbUEvbxBb634iTXkD5YSTheajPgmDBiS2uz5CxYO3tEgHnp5C8OM7PmFao0DKADqobm9xQPUX7vW8Ky0Wgz3L8fQ3aOtLqIoedUBzJvblW3PDTieYy2bQKzlCKZWogg16jcEHl1v44Uk7RMD4oGVbolrHuO4ob87O3v2wlLxTLN3ReLSZbrUoDCgp8VejD7RhpNO6RGVpKzITP9nUTJ5098kztl5AlKBpAu/pNvqAF2BtiKg7S1w/LF8pnNPcqBKipVd2FYglj4Ct7keR2xYe08mWhyWYdLBky0mj2qPh2G/snwgUfzcLZuHueChPLLRJ9aqv9+OrgnKak2Z+teFa6rQrGX4w+dPdLl81IQTIEkmgjPtElqK7jU59BqPniYbJ55xpOVfSSTUnEBVmwT4Izzsj44edoo5jm1EMndGPKSsWoE+0ukC7AsqL9AcN+znaLMzyRzSaVysn4tRtfebKKAGrUXDele7HQSWw30nimtJW8kJScFz1lhloC3m2dzBPIDmFHQD6sMX4VxAXeTyoFk7PLJ8aMoNmz9ZxJdpZEfO6JI806pCukZfV7TMx8RUitlFX6484Xx+bK6oJIJ5WCtMq6g8iRaiArsa1MKvmTuB0wnFPS5H/ACWL/wB38SLl+fBNDLDGoJpRk5iPfs5Fn34d8EyskxJk4jBl23FHLRqxoD98e+tcumJ/h3bbLzSTIpKiFSzO1BaBputij5gX0wZTtdDPOURlaPutZckiqLagwPKgF51zxSqLUr9Y7ctPokKWOnKLTjrzvL7sUyvyftJuOJu/83Flhz9yHoMPV+TMdc/nf6LQqP6sIxC57jnDgI2PzdxI+kMFWxXtE7XQ2+sYmIeHxb92zLXPu5pFo+RCvQPwxdkfBmftE+LfxFV+TCH6Wazze/NMP7IGFf8AmvyR9r5w/wDKzeYP/qDHK5eRfZzOYHvZX/toxwouYzS8swrfzkIP9hkwurkLrm92zkfJXw3rlg38qSVv7TnDiL5NuGryyOXPvjB++8eLxnNrzXLv7jIn9z4UXtLMPaypP83Krf2gmI5WLOmLxdicgvs5LKj3QR/+3D6HgkCezBEvujUfcMR69rV+lBmE/wA2G/8ALZsdjthlvpSFP5xJE/tKMKzQ7ol0iA5AD3Csd4YZfj2Xk9ieJvdIpP34fK18t8IZ7gwXgwAGDGdTdoZwryy59MunfzxqHjiCjRNJGoDOdzpS/rx5ku0MkzaIuKxSNV6USBjXU0DeI5kUutFGjYMUi87+mn/V4scyzZxVLNn9KjckwRAAeZJ2GDMhdogXaSEMKYAjyIsfbiFzvYbITbyZOAnz7tQfrABxA5fNZuRQycQDqeTLDCQfcRscKXnf00/6vFhZkHaIcx43ya5UfkmzEH81mZQP1SxX7MIt2HzC/kuIzj0mjhlH16Ub7cI3nf00/wCrxY4inzbC1z+ob7iCIjY0dx5EEYg405boksXFbMUbgnFE9mTJzD+MksR+wuPsw2nGeH5XhqyCjvDPE+x50JAh3w4vO/pp/wBXiwXnf00/6vFil4ei+BYsdbiU/t5xENkZIzlMzA76I0MkJCDVIARrUsnItzO94vZCfkzpND2TR2HKx9WKl2xOZb5lFLme9WXOwDT3SL7JL3a7/RxYpIVkklGsEmPQV07qN979dX3Y2YWmoReUhUq9baQ7bKoSWKgll0k9Su+1+W5wwyfZjLRSd5HGFYctzpBqrVSdKtW1gXhqnZ6VG8E7BQVpDdADVY59WI92J1Seo6+fTGsqG8XD1WaSUXqkVFPlS6qr9Y44i4aFzMk92XSNKrkFLHn1st9mHuDAFylz9kMwYe6DxaYjqjCghpafUqzn80Cxtdmj0xHTdn8386lzD5ZSsjKXijkU6lBjJAJq7KWbq6I640XBiORDzMrEkEskkD/NxEdc70KJB7kqhlI2DEnlZ6b4qaZETS5JYVlhNqmZk0sjNJu5sn2nGmQ6umob8saizAAk7Ab3hpLxmBSoaaMFvZtxv7t8DirjTfAOFcNECFFZ2XUxGtixUE3pBO5A6Xvh7jlJAeRB9xx1iRArfbnioghhLsVR8xEshF/k7LONt6IWiBzG2KX2bGRCr3mfYPrs6JZo106txTJVBKI5EnUNgLxI/LPmKhyyebu31KB/tYynHSoUs1PexVKVmalwrOvJJME4jKFMhWDdHDAKHYnWABswAUsCN9zWJDhHFc7JnXy8ebjmSN1R5Pm59oswoBOlKTrvTys4zXs9wuKfWJXK1pqivW7589hj3j3Czk5AI5CVcWCLBrY0eQbmDYsdOYOG6Mb5b6+A8+lzUZM5xDTcuTykthm06qbSL30sCd6IHnhhwnjkGdhbuoBl51my6eA0fHMq2rLp6ahjOI+1WbUUMzNRFV3jctvM+gxcfkryuop5yZ2EfCOOSb7wDiivQUKcpO3dYlCd5JI33BgrBjkGwzvLx3lMxtf43P17/nGY5YgmDtHwXun7tnj0lwoJVTlgzFQdtVLQsEWeRxZuCLcUgPL5xnP/AOubDlOHxqIwEUCIVHsPANOjw+Xhtfdtih7s5cpWk/FlD4R2lzUjtLJKqxZNhFOn0pSAyllQJuzvpC+NRakAbnFj4/l0mzeVgmAaJ1mfQfZeVDHoDC/FSmRtJ2NemJH/AJP5fvRL3EXeKSQ+hdQJJYkGrvUxN+Zwvn+GxTqFmjWRQQQGANEciPI+owXE5Ju60KZk+JombeTK+DLtmMtDMmjR+NImRvCQChs5e2AF0PXCKdos1msxKkE8caQyTPqcgK0aSItbI2pFXVe6+2Dq2xcm7PZYqy9xFpZVRhoWioNqpAG4B3Hljh+zGVIAOXhIVtSgopAalWwKobKoobeEYEyWePIrmR49JLmElDu2WzMhhjCSKpjJXbVC0WoOtMSwc1d1prELwqZofmcaSyL85EiNIW1Ml5oKdBcEISF07CtT3RNY0SPg8KzGdYoxMwoyBRrPTdqvpjiXgOXddLQxstMNJQEUzB2HxcBj6gHBcOsW1iix8bzxlz6JmNSZOJnRyiEylGfwttW9MjFQLKCq3vzO9qM0uWnzgmAjlMiQRDdldZdrXQNIESPrOpvaB22xf8vweGMaUiRQU7ulUAaLY6a/NtmNfxj54QHZrKgu3zeK3XSx0LbLtsduWw+oYLh1keRXM3lZxxHh0c03ffjJZR4FUqUhph4diuthpsWOpPPFhzUUbiQF2UNIobXQFr0TUtHZR54jZTr43EP3rJyN8XlVfuGJMxwMg7xWUNIxAdibbcEjxEVz/wAMbKPumin7qG0vZxStRTFANHI2PDVE+Lc2D9Z59JbI5Mx6rN6jd23OgK8RO23niBzfBMtK1JLVsNQWRaAB5Ac9z4frxNcLyHdBqcurGxe9eVG+QG3uA+NqJsf4MGDEiIYMGDABG9oM+sULAjUZAUVQaskG9+gAsk4zA8N0mi7VR8QChRXOxp3A25Em/LFt7VcQAzWliajjFUCd2Nkmr6BRyxCxzRsWJBAPV1oEHbbyG3XfHnMfjasarhC6S5cz0XR+HiqSk3q/kI8A4hNk5FoCpdireFSb23PsbUQTvzBxqanbfnjMsgGfMoqkyKCtB6J1BtzVXQFgsfXnjTsdLo+tOrTvPc53SEIxqLKZN8s+YvMZdPzY2P1tX+ziB4fwzKS5VA0qRzlyWJNUtnbfblRw8+VnMauIkfmRIPvb/axTMeopQvSik7cTjSftMtDdmIG0rHP4zIVHssCNNjkdiNLeYsgeuPZ+wr6QUlU0H1arUDTuaO4qje9Yq2FFzDAEBmAPMAnE8k+EhXXIc8U4TJl2CyAAkXsb6kVfmCOWNP8Akhy2+T9ZM3L+rHHEPtkOMpzObeQ27s5Aq2JJr442z5I8tXzf+Lk3b4y5gn7osZcc2qNnzLaOs9DUsGDBjhm4zfL5N5YWCSaCMznCCOpGZn0/AMQT7sKPk8wkM1ShpCLXY2CANuW5IHlz+xPL5QSQONej90Z3xDnRzOYDVvsdJJvoQDvhwvByHRtZY2NYugedmrrn08tr2xQzlyftPxYl8wzJJucUaFC+Ve67PPn5cq35XhWZA2zGwFAb+Z5kgmwu3XlfXZWLgZEzSGZmDEnSbr2CvPVXI3y6bVvfGT4OIn0pMR+LYBL9myfEF1UBZXp9EURZsuRv+WO81kcw0upJlCUBp3Hlq6GroiwbFg71WPYeGS6XEkupmUKCCy8uZoVTHc2N965YTHASHX8e4FligLANuSa8VgbgHn7I6k2f8nzQDTMxBsMQQRzsWH5eIjajud8AX7/QUy/C5QrI8xYEIF5gitN7ijuQ297gqNqs95bISh0Z5dYW9rPOqs0AG9xG1euFshldIQiQuAuzWTqJq2J1EG+YoUL2w7EgIsEEHkfP3eeATZ1gwYMIiVXhU4fi3EHFEQwQRXe1+N2BPTfY4lFny/dxB0RQ4LKF3Xcb0QBv8OddaxW52l4bmM1Ioyzrmn7zQ8rq4Cgj97YEHc/GvPCsPyhgjxZQECvyc0RrfoH0HmMb6a9i62NsZRSSuviPkyuRGq3qvDWplr2r59KkPwPriX4dloYrMcgpiAd1IsUALA578ul8hiur2oybVrymYSuWmLVW4POFm6gH3gYdDtRw78WDKYu7vSJEdKJFX41onDjKL2aLL5ti24MRmV7TZWT2MzA/ulS/qvEijg8iD7t8TInWDBgwwKV2oySd+7nunBAJUsmpSq9Aa5gDa7vFfL2DGurSdtPduXGrehQo3vXlti253s1L3jGMoyuzMdRIKkm/I6h9WGeY7LSoGbSsuoglV5ihX0tmGw8ufLHmcVhas6spqm7X4Na96XM9DhsTShTjBzV7cU9O5vkSPZbhzI8kjIU1KAARRO5JJHxHPfFjxA9mMjJHr1qUU6dKEjnvZobLzA+GJ7HcwcFCjFJNdz3OPipOVaTbT71sYH8oE2viWZP5rhf1VC/3YU7NLw54mTONIkjMdMiAkKoC0Ot2dX0TyG42w2zfaAxZzNSCiZJHrVyrvL5ddhW3niR4XHPM7leHCXX10FYwaAsM1Ai7Ox6nHenNQgot2056mGMJSldK/kKDsvw511JxLTZrTJFv8dxt6/8AAZ9pOxq5VC65uCYaiAqMS1XVmgR1F7+dXWLJkvk4mdAJIcvFuTbSO7C+gCaRQH8byw+y3yR5WPfMTu3paxJ/e39bGV42Edczfkv4NccFVn+2xk5x9EfJjldPefxMvk4/iI2kP2y4yHt/2ZjymcjSBdMc0SlQCSNQYq25JJu1PPrjcuwcdLmj55ll+CRRRfYUOK8VXVWlGS43IQpOlUcXwLRgwYMc0vM3y2XieJhLVDMZ6rqv+kZizuKFLZv0wpkuHwRy2sniDeyWWiTS8gBZ8C/FfO7ShERgcTex84zpPOqGYzBa66FNQI6ixjpvmqsNzqj5btZo/wBfxL15n34oZy5bvxZ6eCQuNpGrVQplO4WtNEV7Nbenvw4znZ6OUDVqsKFva6BB3sG7qjexBI645yogjY6SQQO8IOraxsSDy2bby+GJXAQbdyI4hweJqLuw2oHw2KW7sr+ahNHb2vPDePhWXRkqWigqiyeK3O7WviOoV6UvKhiU4mIylS+ySb59FZjZHTSGHrddcRU8eSpVcgADYktuLkU79ecl+++lgQ03biOcpwWFdRRrLoQDamgRp1LQ+F+4dMeSdl4i1+L2r07VzBrlZBoA77gAdBTnIzQizG1+LT12LHVpF+zZN4f4LicnciuHcMEHNmI1+DVRO6qu5Cjc6ft33w8HEov3xOQPtDka3+0fWPPHudVStPdMyixsQbGk308Vb4iEjybBEXlpLqVLbKFvnd1pegPLbpgHvqxXjPZuPNuHLspUaToKnqTRsGiCTiG4p2Khgy8rq0hKKSLZau+tKDVm6vFvgiCrtyO9879b64Zdo0JykwHMrQ/WGJTr1FTcFJ2s9CicVZuxlqQG/ZPnyPLnfurFrk4vkzuMtOp3NI5UaATv4SBfLp52TzLOHI5pFCgqNLUBtZ2O91uP8PTCOWkzDzN4k1HUCSF0nSGLAbVW5Hlv9XEgnDS2/cjn070+G/NIfNnuHOxDZWVwarVTk8jyZjXXl09+IDPZSBpT82ywRTdKoKtt1tCDdVe+2+HM3GpA4PfRvKL8Ef4x/EBfhQHyG3TDmPL8RmZSsDDTdPLpjG4q6Nvy/i40frS0V14K31N0I4qqrQT8lb6jXhBdmkAlzEemKVxozEnNULDZy4o15YvHZzs3msxk8tmE4jMpmijkKyRQyAFlBoHSrVv54hst2OzbuzzZmNCyFGEceo6SukjU9AGid9OJbK9joliSKSXMTRxqqqkkz6AoFAaEKodvMHHRw/WRjab1O5hMHiFC1XfvEuK5rMZQ0/EuHs35kkbpIf6McjMfguGWV7W5930rkVlX98V5Ik/8eNW+oHD/AD3FcjwwAFUiLclijGo+pCjl6nEzw/iEc8ayROHRuRH3HqD6HGnNNK/A3LCQvZsjtWfk/RsuP6cz/wDpoD8DhHNcEAUtms5O69R3ghj92mIJfuJOJ/FS+UOEmKFuiuwPxAr+yfrxTVqyjFyN2GwdKVRQtucQ8V4blPyESX5xxi/12on68SC8cnlkkjiijQxmiZHLfRZvCqi28KsaHMDGex5V2FqrEcrANX5e/ErHnc3KvhdgvhQ6SFsjSBqqixArc3jAsROW/odyWApwXsW834cETfajMZiF3U5mho1KECrfiUaTXi1BGDb/AO/FNllLG2JY+ZNn6ziVfgwVvxsniOo7WbC3q3I57X8DgzMGWVGAZi+kUbsA72AQADRAG+1HzFYpqJyd/qaqGWnFJavmlYbzZH5xFw83vFnViN9Eloj4a1r442DsELySv++Szv8ArTSEfZWMeyhZstnEU+MRCeP+chYSCvWgcbb2Sy4TI5VVYOBDHTAUGtQdVb1d3zx08PUcqKXI8n0tR6vFSfPUlsGDBi45hmQeVBJFJw/NygZjMMCsaFCGzErqVuQEjS45jqenPxpr03wrOHTWn8THtXl+N9B9WNNvBiOVFDoRbuZv+EHsn8G52zpv8XHvpFD/ALXoNsLfhyb+D89/o4/2uNCwYWRC7PAzmfikjjS3Dc6w22MUf7XCLT2oU8KzlDkO6jr6X+V8mYf0j540zBeDIg7PEzdeIOG1Dhudvz7tP2v/ABvhb8OTfwfnv9HH+1xoV4LwZEHZ4GdTcWkdSrcOzxB5ju4/2uGsmbCDW3DM2oQN4jHEoUE22/egAEn3Y0/ET2r4SM3kczBsTLE6i/zip0n4NR+GDIg7PEzyD5TIZH0R5fNyN/k40cfEpIR9uH8+fzGYRkXJFVcUTmZVTY/xY+8a/qwxzfEc1JwyLMZR44/3P3rgx6m1BASqD2V3DDcHpthCTPZjKywCOV84c4lR98VVFkFPfgUaVMZY0ATajCyrY2LAUV712JZb5NnbebMkD82FAP673fwUYR4jkeFZIsssb5mVBqZG1Ssq0DqZSQirRuzQx1w3trmJZ5pyoXJwLplQ6daPoBIH0mbvbTopA23xE/KDnovwi0TaSDDG0iyyvHGzKW06ggLymnFKK5dcRjSjD3Ui6FChSjenBLyLxP2iyeTSK2WJJV1KFjIGnbxMFHgXcCztZwyXt7G5zKRrqeFZDGveJczJqsIgJerXy3G4xWOzfCc3GsmYiyi6J0aIZUyFQqkD8avebqjOGJQ70bxLcM+T6Re5jmeFoowGLJHpnZu70aTIK8AskH2jteLDSpTdrIm+yfaU5pCsg0zKNTARyIpQkhWQSDURtRPmMTztQJomhyHM+71xFcE7PDLsztLLPIyquuUgkIt6VFAACySTzJ3OJbCZbC9tTM832YzOfzEjzquXjJU6L1yVQoc6U0L+PLEnJnfwXBccY7vXpIGqjsac7klyRRO1/VVnl2lcX4mph7qC7eYBGILMMKEbQ2xbUYwNn5+yOX0tzy68+Xla3SGI7a6avljL3Vpfv721xdyT2Unq1z+Wn0K0/wAoubd1ZU0oGBI0gAi992snbyOL52pgEuSkrelDj4b/ANm8I5fs8kjmR4ylhQF8IJq9203W1CtXTEyMsujuwKXTpr0qq+rHo4SlVp3lHLdbXu/MdKc4zU21o+Ctt8/MyjJ53uwfDZtStkgKR1ob9T1GHkEWZk1MgIDGyRsN9tid6O2177cziLmhKMynmpIPvBrD5+LuIkRWrw6W23IDMVF86APwxzoy4M9XON9Ypa8xw3BJUOt3oKwViDZANKd+WwYbeRwz4llI49kfWbYHl0NdPPmN+WEjnWOssSxcUSxJPMX8TVYb4UpR4IcIzveTJLs5OEzUWr2WbQ38lgUP9rGrfJlmCeGxRsbfLNJl2/zTlF/qBD8cYwrEGxzHL341f5P87+689Htpl7jNoP52PQ/1PF9uNuDlo4nnunqXuVPIvWDBgxvPMmX57MsGzEs3Ecxl0GZmjUCRFQBXYKq2hPIYRyOaSZwkXGMy7EEgLLGSQOZH4vfErlVtM5/3jN/+Y2KyUkfL8FETmNmAUuACVU5Y6iL21UDV3viaRpUVZOxZPwLP/COd/Xj/AGeGXEgcuAZuLZqMMaGqSIWfQd3Z+GK5wztBmXld5MwFTItolT6U1FwSFApmc6QNxuPXFm4twJjP86TMCAiIIS8SOFUEtaliO7u9/Ohg0HaL2Qpk8nJMiyR8Uzbo3JleIg9P3vzwt+B8x/COc/Wi/ZYquS7XzBM00silBlpXy8gQJ3mhmUOF33YslDkdj1w1i47njlzOs9/ulYAhVaqRVGsmrtXdaHKgbu8GgezyLp+B8x/CWc+uL9lg/BGY/hLOfXF+yxWpMzm1zqZNcy9d6QZWCl+7aHvBfh0lgyuAa6jnWE8hxzNrFHmpZC2nMNl3iAARlUMhflYkMi3sarasGgWjyLT+Ccz/AAlnPrh/ZYPwVmf4Szf/AIP7LFHy/afMvKsUeYJZ2yZLEKQplVzIqUK0LaUD1G5w+zkmaXMy5ZcyGkYxFWJWKR49MzVrEbLqHhs6RYBqt8GgvZ5E/wBjIe7izGVYlvm88qW1WyPUqk1Q3EhG1DbCuR7NlYMpG722VkDIwHNV1qqm/OJgp9cQPZDtF33Epl0lTLlYm8TA6niZoywYUGBDe0NiFxZ5uNMCAIXa75bkEWDYG3MVz+kp5Hat76GunZxV/AQPYrKGczGK5C/eG2ai2xFqDpYBhqAINEk4lnySM4copdeTFQWHuNWMMGGZaR6KoisNPLxizd8yOnQdeXMcycDVZDKZGUa9dXQvrd2L359Kwie2yHc/GIUvVIuxogGyDyogcje2GJ7UIxqNHc0CNqsXV9TWzbgdMJZ+LKjvIyAXbS7CixA5A7+EDcgb9fdjuLtArJJ3MZqMA8qFHSdgOVBuXmrDasAnJ33JXIzM6KzroYi9Pl6H1wuRiK4XLmWb8aqqtVW13fPmeleX2byL5lRdsoqrsja+V+WETT0IA8P74ooBFA69aNV7dSRbE9bO2PYeGBHOlZAygqNAK6hS0dQpTei9zQ1EYlZOMRhQwOoG6K7jar35ACxuTX1HDSDjrSxh44mO4BB8q5ir8iN/Q8jjnf46HVqClLe9768dL8tSOlyVg1aF1Vqoaq5XW9fHHePFO2PcdAmZj2vyvd5yTyanHxG/9bVhrwrgkuZ1CJdRUAkWBzuufuOLF8oeU8UMnmGQ/A2Pvb6sRC8MlgajKIgw3ZWPTcXVHn92OXOnao7rQ9JRqt0I5Wr249247j7DSAEzSwwhQCdTWevQbdPP+60+I8NyMURKZh5pCBpCigLH0tjdG9rH9+GjJCJm1u03IhhvqbawepFEjn0wpky2kd3lravbb67F7A7g88O0dkvqK1T3pTfgkor1uyJXLsQSFJA60cXPsVntOb4e/wC+JmMo3vFTx38FcD34imWdowWlWNCBzIs2BdjbYkfA4acPzRjgkkq/mk+XzO35qvpko+sZPwxZQ9iolzMvSa67DS7tTe8GEu+X84fXgx0zxhSeFjfM/wDesz/5pw4TIRgIAigR+wABSbEeHy2JG3niIfLK4zGt9AGczBvbnrbbf3+/3YU/Abkqe/J8SseZBpgw+l1qvjixGyL0Q9PAsuZBIYIu8Ukh9C6gSbJBq7J3vC+cySSpokRXQkHSwBGxsbH1xHz8Kka6zDAiyu3IHbffcUPrvA3DH0KqytY16nBPMm9xd+fXDJDzNcKhl095Ej6L06lB02K8N+zt5YIuFQogRY0C6g2nSK1CqNeY0jf0w0l4TKyrU7BhsWA5i73F8/XCicMkpgZmNkGxtW1UN9hdH4YA8h0chH3neaF1/nUNXLTz/kkj3HAOHx1p0LWvXVCtd6tX8rUSb8ziN/BUwstmDVNWx8PhKg3e9c/h646bJvIq6Jz7JHeA3ve3I7kAn6heAPIXh7O5ZChWCJShtSqAaTd2PI3vjrPcCgnvvYY5L03rUG9N6fq1NXvOEWyEgjIM5DFidW4AG+yi9gP/ALx3Hw+QWTMTYIG2wPQ8/dgDyIztFlEhmyOYVVXu5lhYgVUUqmMDb6IdkNdMP8zn5xIypFqW6DeukGzvuLbmaHhI9cRvaXgEsuVmHfMxETFV5XItOh517Sj4n3Yerm5p0hmgICSQq+9c2Wxtp35g8xyPniue5Om90GWGZaYCVlCaCSg6+IDxEDbwkjnzX345/AcdhpHNg3Wob6Wuz1O4BPkSfPHZ4TNJRknYeKyq7bb+GxXQrvvuDzFY5GQy6INb69Grc8+eptl32O/vPqMQLbHj56AyGVVD6l0Ehdj7LUWbatIU15WcKZbiLzBiIGUFFI1/SHPSegNGufO+gvHGZ4gkR0pASKDqVIFk+HccwBZB50L2oYcTTZgt4AulgCCwoiwPa8Xnq6HpgAby8NzMvtyhVb2kG4qqOk89/In6R6jd3mOARSNqYWdtxtuKo+f0Rhzk1KRqHNkAAkm795ob8sey5+NWVS41P7I5k+6vcfqOAkkuIZfJJGioqgKt0OdXd8/ecL4iZO0Saiqq7EGuVC/Ft1O+hq23288JjO5qTVpjWOl2LfSOoja6IGim3W9yOeEGZcCawhPn40IDMBf+BO/kKB3OIaDISsXbMTEKrHYEha8Jq/CCB4l+J5VhlDxTh8LaUl7+T82ENK5NVyiB9efxw7Cc7b6D/ttldeUY9UZW+F6T9jfZimQtl9IZ9ckhqxfXn7yNvXF5TPZyYVDw6TSdtWadIV+KeOQj0047yfYfOnnPlsqPLK5fU3+klof1MZ6lByldGql0nCjDI7vXhoVLJQTuWMGVoFiVLD2QRWzHThI1AVWfPwRFdhGjd5JXKtCbn68aGnyY5Zt8y+YzZ/y8zFf1E0JXppxYOGcBy+WFQQRQj/Joq/XQF4ccOlu2UVOl5v3Iper9TJspwISV3WTz2ZobNIq5aOum8hDke4HE7H2HzssMkOnJ5OKVSrhBJPIQQQbYlFuifOsaXgxbGlCOyMNXG16ukpacuBnX/NTP/CU3+iX/AN2DGi4MWGMzuNgBmdQYj55PstX+Usczy/xwhBlcqY2pyULLe/JiCAOXkfhhxFJpGa8Ib92TbMf8pz5H34Si4jAUY9ydmXUugXqq7q96rn19cWI1x2Qhlctle81LI5ZgPCb2sGgPDte4+FdMcwZbLROKlcMpY71zHh3Gnf0+J64cZbimXMhREZSCpYhQBY5Bt/Ox/wAXjg8SyzPRht2NA6VJbe7BBrn67YY9CTfjMSgEuKJIHvBo/bjr8LxUTrFKASd+RNA8tx7sQ78QyxCt3WpBqFUtA2t7Xz2/wxIcPSBwyrEFoKCpUDY+IcidsA7j9pQU1DcEXt1FYgYY8uzNodlkZCulvVdidj0Hn0Hlie7oKpCgUL26eeIfL8QhL+KLTIqlrAvwgXsdrPpXPCGxoOGZSRUCytvyogMdRI51z8VbctvTD7hvDIDegsTRBvbYgrVVy/wGGz8QysZvuaZb+iLtdwNj6be7bphSPjsCNaxtbVuoFnkKq+YJH2+RwyOgrmuDRIO8eR1CbklhXMHex5gYjOyTF8kYomLfN55IhT6dSCTUtkdO6Zfswp2ukWeIIHKlSHNjYrp61/KBxGdlMmI5szl1fUJ4Y5l1D6as0b7A+ztH8DimWbNa2hfHq1FNP2trd39liXgV20shJZQCel7b7+E77Dw8jWETlMpA1G2YXsSSeSg6gNt6WyefW8Ns/lsrAdWYzKJt7JdVA31UqmzV0AAOQA3rDabthlCWMME+YZxRZImANUPbk0jqNxfO/XCJaE1leOBnVEhcKG0lqFL4Qel+YG9cm5VvyXzjmqRBt6/R352eZ8hyB3uhU872+zulu6yiRBKBMr62G1glV09PU4heJZ7ikjaZJpRquhDpRTQs0y7nb+Niag2XQpTl+JfyX7iPCYwgOZzHdjSA1uFU+EKT4qF0OddThtkuP5XwCFZc3JGKvLxPIL3s6gBGPaYXYoMcUbsx2cb54jzRagO8DGTxkHu2rVqsjcjGw/JOP/8AGyX81/tNglGxmxN6DS0fqRkKcRlvuslHADvqzMyg+8pEHN+9hh3F2Jzkn/SM+UB5plYlT+vJrb40MXbBiNjFKtN8Sq5b5MsiCGlibMuPpZmR5f6rkoPgoxY8rko4lCxoqKOSooUfUKGF8GGVABgwYMABgwYMABgwYMABgwYMAFF4X7Wa/wC9z/2sP6xHJlszFLmAMpLIrzyurI8NFWNj2pQR8RhXvs1+gZj9fL/tsWJo1xnGy1HlYY8UzLxqDHH3jfm8th5euOu+zX6BmP18v+2wd9mf0DMfr5f9tguh548xLLZuRnYNHpAsA7kEj1obfDDWDi8+wfLnlZZbqt+Q086HL1Hwf99mf0DMfr5f9tg77M/oGY/Xy/7bBdCzx5jfMcTkVyogZl6MCd+XStjv1PTCvzp+5L6LcfRAPnyF7nbHffZn9AzH62X/AG2Dv8z+gZj9bL/tsF0GaPMQyGfeRhriMYo8wbvw+m3Xn5Ykgo8sNO/zP6BmP1sv+2wd/mf0DMfrZf8AbYLoeePMdSMACTsALJ9MZx2llhz2YjMcjoFjk1MO8U6eZUhd2QkBvrvF8eTMEEHIZijsRqy/7bDTJcOeG+74ZMt86OX93WY7V0xTWg6ispW7+P543LIVacdXq+HLzRmT8Gy2XCt3iEsLUxIGN1Y1ltwOW25w2z3FJXZpRIULkHShIH3/AB+ONIPZOMm/wRL+tCPuzFfVhN+xkZP/AFTP8JIx92YxVRw0aUs7k2+btty2N8cdRTu/kreSTKNDGk+5zZR5NOtTZF9Bz5Dbz+zdNChZVbNtVvbdBRFVvsTzxfB2Kj/gqf8A0sf/AMnB/wAiov4KzH+kj/8AkY350T7fR5v4IrXAGHzpKzTzMwY1vXsP7Vk2aANY035Jv+psl/Nf7TYgMl2f7jUYeGToxUjVqhJ3Hm05r4YtPydcKly3DMrDMmiSNKZSQaOpjzBI5EcsVTaexysZWjVknH8+BZMGDBiBiDBgwYADBgwYADBgwYADBgwYADBgwYADBgwYADBgwYADBgwYADBgwYADBgwYADBgwYADBgwYADBgwYADBgwYADBgwYADBgwYADBgwYADBgwYADBgwYADBgwYAP/Z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242587"/>
          </a:xfrm>
        </p:spPr>
        <p:txBody>
          <a:bodyPr>
            <a:normAutofit/>
          </a:bodyPr>
          <a:lstStyle/>
          <a:p>
            <a:r>
              <a:rPr lang="en-US" altLang="zh-TW" sz="3200" dirty="0" smtClean="0"/>
              <a:t>Distribute one card to each member of the group identifying each person's unique role. </a:t>
            </a:r>
          </a:p>
          <a:p>
            <a:pPr lvl="1"/>
            <a:r>
              <a:rPr lang="en-US" altLang="zh-TW" sz="3600" dirty="0" smtClean="0">
                <a:solidFill>
                  <a:srgbClr val="0070C0"/>
                </a:solidFill>
              </a:rPr>
              <a:t>Summarizer </a:t>
            </a:r>
          </a:p>
          <a:p>
            <a:pPr lvl="1"/>
            <a:r>
              <a:rPr lang="en-US" altLang="zh-TW" sz="3600" dirty="0" smtClean="0">
                <a:solidFill>
                  <a:srgbClr val="0070C0"/>
                </a:solidFill>
              </a:rPr>
              <a:t>Questioner </a:t>
            </a:r>
          </a:p>
          <a:p>
            <a:pPr lvl="1"/>
            <a:r>
              <a:rPr lang="en-US" altLang="zh-TW" sz="3600" dirty="0" smtClean="0">
                <a:solidFill>
                  <a:srgbClr val="0070C0"/>
                </a:solidFill>
              </a:rPr>
              <a:t>Clarifier </a:t>
            </a:r>
          </a:p>
          <a:p>
            <a:pPr lvl="1"/>
            <a:r>
              <a:rPr lang="en-US" altLang="zh-TW" sz="3600" dirty="0" smtClean="0">
                <a:solidFill>
                  <a:srgbClr val="0070C0"/>
                </a:solidFill>
              </a:rPr>
              <a:t>Predictor </a:t>
            </a:r>
          </a:p>
          <a:p>
            <a:pPr lvl="1"/>
            <a:r>
              <a:rPr lang="en-US" altLang="zh-TW" sz="3600" dirty="0" smtClean="0">
                <a:solidFill>
                  <a:srgbClr val="7030A0"/>
                </a:solidFill>
              </a:rPr>
              <a:t>Group leader</a:t>
            </a:r>
          </a:p>
          <a:p>
            <a:pPr lvl="1"/>
            <a:r>
              <a:rPr lang="en-US" altLang="zh-TW" sz="3600" dirty="0" smtClean="0">
                <a:solidFill>
                  <a:srgbClr val="7030A0"/>
                </a:solidFill>
              </a:rPr>
              <a:t>Reporter</a:t>
            </a:r>
          </a:p>
        </p:txBody>
      </p:sp>
      <p:pic>
        <p:nvPicPr>
          <p:cNvPr id="75778" name="Picture 2" descr="E:\DCIM\100NIKON\DSCN4598.JPG"/>
          <p:cNvPicPr>
            <a:picLocks noChangeAspect="1" noChangeArrowheads="1"/>
          </p:cNvPicPr>
          <p:nvPr/>
        </p:nvPicPr>
        <p:blipFill>
          <a:blip r:embed="rId2" cstate="screen">
            <a:lum bright="2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836268" y="2732683"/>
            <a:ext cx="4223991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409728"/>
            <a:ext cx="3544513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0419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360734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5488" y="932770"/>
            <a:ext cx="4608512" cy="5925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文字方塊 9"/>
          <p:cNvSpPr txBox="1"/>
          <p:nvPr/>
        </p:nvSpPr>
        <p:spPr>
          <a:xfrm>
            <a:off x="683568" y="188640"/>
            <a:ext cx="7812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Reciprocal Teaching on  </a:t>
            </a:r>
            <a:r>
              <a:rPr lang="en-US" altLang="zh-TW" sz="2400" i="1" dirty="0" smtClean="0">
                <a:solidFill>
                  <a:srgbClr val="0070C0"/>
                </a:solidFill>
              </a:rPr>
              <a:t>The Trumpet of the Swan</a:t>
            </a:r>
            <a:r>
              <a:rPr lang="zh-TW" altLang="en-US" sz="2400" i="1" dirty="0" smtClean="0">
                <a:solidFill>
                  <a:srgbClr val="0070C0"/>
                </a:solidFill>
              </a:rPr>
              <a:t>                   </a:t>
            </a:r>
            <a:r>
              <a:rPr lang="en-US" altLang="zh-TW" sz="2400" dirty="0" smtClean="0"/>
              <a:t>Chapter 16~21</a:t>
            </a:r>
            <a:endParaRPr lang="zh-TW" altLang="en-US" sz="2400" dirty="0"/>
          </a:p>
        </p:txBody>
      </p:sp>
      <p:pic>
        <p:nvPicPr>
          <p:cNvPr id="72706" name="Picture 2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6022" y="3041576"/>
            <a:ext cx="5227978" cy="3816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/>
          </p:nvPr>
        </p:nvSpPr>
        <p:spPr>
          <a:xfrm>
            <a:off x="395288" y="188913"/>
            <a:ext cx="8748712" cy="1143000"/>
          </a:xfrm>
        </p:spPr>
        <p:txBody>
          <a:bodyPr/>
          <a:lstStyle/>
          <a:p>
            <a:pPr>
              <a:defRPr/>
            </a:pPr>
            <a:r>
              <a:rPr kumimoji="1" lang="en-US" altLang="zh-TW" sz="3200" dirty="0" smtClean="0">
                <a:solidFill>
                  <a:schemeClr val="tx1"/>
                </a:solidFill>
              </a:rPr>
              <a:t>The darkness shows how much North Korea has lagged behind its neighbors.</a:t>
            </a:r>
            <a:endParaRPr lang="zh-TW" altLang="en-US" sz="3200" dirty="0" smtClean="0">
              <a:solidFill>
                <a:schemeClr val="tx1"/>
              </a:solidFill>
            </a:endParaRPr>
          </a:p>
        </p:txBody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3316" name="Picture 5" descr="111219-holiday-korea1-120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il_fi" descr="http://2.bp.blogspot.com/-REfMCl3KcrE/T0v7myeRNUI/AAAAAAAABJg/Ax8wjdfWyRM/s1600/a%2BReading%2Bjournal%2Bheader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0"/>
            <a:ext cx="383381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內容版面配置區 7"/>
          <p:cNvSpPr>
            <a:spLocks noGrp="1"/>
          </p:cNvSpPr>
          <p:nvPr>
            <p:ph idx="1"/>
          </p:nvPr>
        </p:nvSpPr>
        <p:spPr>
          <a:xfrm>
            <a:off x="468313" y="765175"/>
            <a:ext cx="8229600" cy="5546725"/>
          </a:xfrm>
        </p:spPr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en-US" altLang="zh-TW" sz="3200" b="1" dirty="0" smtClean="0"/>
              <a:t>Reading Opens Your World</a:t>
            </a:r>
            <a:endParaRPr lang="zh-TW" altLang="zh-TW" sz="3200" dirty="0" smtClean="0"/>
          </a:p>
          <a:p>
            <a:pPr algn="ctr">
              <a:buFont typeface="Wingdings 3" pitchFamily="18" charset="2"/>
              <a:buNone/>
            </a:pPr>
            <a:r>
              <a:rPr lang="zh-TW" altLang="zh-TW" sz="3200" b="1" dirty="0" smtClean="0"/>
              <a:t>書林第二屆全國高中職英文讀書心得比賽</a:t>
            </a:r>
            <a:endParaRPr lang="en-US" altLang="zh-TW" sz="3200" b="1" dirty="0" smtClean="0"/>
          </a:p>
          <a:p>
            <a:pPr algn="ctr">
              <a:buFont typeface="Wingdings 3" pitchFamily="18" charset="2"/>
              <a:buNone/>
            </a:pPr>
            <a:endParaRPr lang="zh-TW" altLang="zh-TW" sz="3200" dirty="0" smtClean="0"/>
          </a:p>
          <a:p>
            <a:endParaRPr lang="zh-TW" altLang="en-US" sz="3200" dirty="0" smtClean="0"/>
          </a:p>
        </p:txBody>
      </p:sp>
      <p:sp>
        <p:nvSpPr>
          <p:cNvPr id="44035" name="文字方塊 10"/>
          <p:cNvSpPr txBox="1">
            <a:spLocks noChangeArrowheads="1"/>
          </p:cNvSpPr>
          <p:nvPr/>
        </p:nvSpPr>
        <p:spPr bwMode="auto">
          <a:xfrm>
            <a:off x="5076825" y="0"/>
            <a:ext cx="935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800" b="1" i="1" dirty="0" smtClean="0">
                <a:solidFill>
                  <a:srgbClr val="0070C0"/>
                </a:solidFill>
                <a:latin typeface="French Script MT" pitchFamily="66" charset="0"/>
                <a:ea typeface="微軟正黑體" pitchFamily="34" charset="-120"/>
              </a:rPr>
              <a:t>2012</a:t>
            </a:r>
            <a:endParaRPr kumimoji="0" lang="zh-TW" altLang="en-US" sz="2800" b="1" i="1" dirty="0">
              <a:solidFill>
                <a:srgbClr val="0070C0"/>
              </a:solidFill>
              <a:latin typeface="French Script MT" pitchFamily="66" charset="0"/>
              <a:ea typeface="微軟正黑體" pitchFamily="34" charset="-120"/>
            </a:endParaRPr>
          </a:p>
        </p:txBody>
      </p:sp>
      <p:pic>
        <p:nvPicPr>
          <p:cNvPr id="44036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4771777" cy="388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il_fi" descr="http://www.olneyisd.net/pages/uploaded_images/reading%20pic.jp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3213100"/>
            <a:ext cx="1839913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7236296" y="508518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辦法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il_fi" descr="http://2.bp.blogspot.com/-REfMCl3KcrE/T0v7myeRNUI/AAAAAAAABJg/Ax8wjdfWyRM/s1600/a%2BReading%2Bjournal%2Bheader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0"/>
            <a:ext cx="383381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文字方塊 10"/>
          <p:cNvSpPr txBox="1">
            <a:spLocks noChangeArrowheads="1"/>
          </p:cNvSpPr>
          <p:nvPr/>
        </p:nvSpPr>
        <p:spPr bwMode="auto">
          <a:xfrm>
            <a:off x="5076825" y="0"/>
            <a:ext cx="935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800" b="1" i="1" dirty="0" smtClean="0">
                <a:solidFill>
                  <a:srgbClr val="0070C0"/>
                </a:solidFill>
                <a:latin typeface="French Script MT" pitchFamily="66" charset="0"/>
                <a:ea typeface="微軟正黑體" pitchFamily="34" charset="-120"/>
              </a:rPr>
              <a:t>2012</a:t>
            </a:r>
            <a:endParaRPr kumimoji="0" lang="zh-TW" altLang="en-US" sz="2800" b="1" i="1" dirty="0">
              <a:solidFill>
                <a:srgbClr val="0070C0"/>
              </a:solidFill>
              <a:latin typeface="French Script MT" pitchFamily="66" charset="0"/>
              <a:ea typeface="微軟正黑體" pitchFamily="34" charset="-120"/>
            </a:endParaRPr>
          </a:p>
        </p:txBody>
      </p:sp>
      <p:pic>
        <p:nvPicPr>
          <p:cNvPr id="45059" name="Picture 1" descr="D:\英文科\書林閱讀比賽\504書林閱讀比賽\DSCN447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3743325" cy="2809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60" name="Picture 2" descr="D:\英文科\書林閱讀比賽\504書林閱讀比賽\DSCN448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95936" y="764704"/>
            <a:ext cx="5148064" cy="3860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5061" name="矩形 6"/>
          <p:cNvSpPr>
            <a:spLocks noChangeArrowheads="1"/>
          </p:cNvSpPr>
          <p:nvPr/>
        </p:nvSpPr>
        <p:spPr bwMode="auto">
          <a:xfrm>
            <a:off x="395288" y="4724400"/>
            <a:ext cx="79819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zh-TW" sz="3200">
                <a:latin typeface="Lucida Sans Unicode" pitchFamily="34" charset="0"/>
                <a:ea typeface="微軟正黑體" pitchFamily="34" charset="-120"/>
              </a:rPr>
              <a:t>班級全體報名，可獲精選英文好書每人一本</a:t>
            </a:r>
            <a:endParaRPr kumimoji="0" lang="en-US" altLang="zh-TW" sz="3200">
              <a:latin typeface="Lucida Sans Unicode" pitchFamily="34" charset="0"/>
              <a:ea typeface="微軟正黑體" pitchFamily="34" charset="-120"/>
            </a:endParaRPr>
          </a:p>
          <a:p>
            <a:r>
              <a:rPr kumimoji="0" lang="zh-TW" altLang="en-US" sz="3200">
                <a:latin typeface="Lucida Sans Unicode" pitchFamily="34" charset="0"/>
                <a:ea typeface="微軟正黑體" pitchFamily="34" charset="-120"/>
              </a:rPr>
              <a:t>及參賽證明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il_fi" descr="http://2.bp.blogspot.com/-REfMCl3KcrE/T0v7myeRNUI/AAAAAAAABJg/Ax8wjdfWyRM/s1600/a%2BReading%2Bjournal%2Bheader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0"/>
            <a:ext cx="383381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內容版面配置區 7"/>
          <p:cNvSpPr>
            <a:spLocks noGrp="1"/>
          </p:cNvSpPr>
          <p:nvPr>
            <p:ph idx="1"/>
          </p:nvPr>
        </p:nvSpPr>
        <p:spPr>
          <a:xfrm>
            <a:off x="468313" y="765175"/>
            <a:ext cx="8229600" cy="5546725"/>
          </a:xfrm>
        </p:spPr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zh-TW" altLang="zh-TW" sz="3200" dirty="0" smtClean="0"/>
              <a:t>台南市立永仁高級中學</a:t>
            </a:r>
            <a:r>
              <a:rPr lang="en-US" altLang="zh-TW" sz="3200" dirty="0" smtClean="0"/>
              <a:t>100</a:t>
            </a:r>
            <a:r>
              <a:rPr lang="zh-TW" altLang="zh-TW" sz="3200" dirty="0" smtClean="0"/>
              <a:t>學年度第</a:t>
            </a:r>
            <a:r>
              <a:rPr lang="en-US" altLang="zh-TW" sz="3200" dirty="0" smtClean="0"/>
              <a:t>2</a:t>
            </a:r>
            <a:r>
              <a:rPr lang="zh-TW" altLang="zh-TW" sz="3200" dirty="0" smtClean="0"/>
              <a:t>學期英文科</a:t>
            </a:r>
            <a:r>
              <a:rPr lang="en-US" altLang="zh-TW" sz="3200" dirty="0" err="1" smtClean="0"/>
              <a:t>IWill</a:t>
            </a:r>
            <a:r>
              <a:rPr lang="zh-TW" altLang="zh-TW" sz="3200" dirty="0" smtClean="0"/>
              <a:t>線上閱讀競賽辦法</a:t>
            </a:r>
          </a:p>
          <a:p>
            <a:pPr algn="ctr">
              <a:buFont typeface="Wingdings 3" pitchFamily="18" charset="2"/>
              <a:buNone/>
            </a:pPr>
            <a:r>
              <a:rPr lang="en-US" altLang="zh-TW" sz="3200" dirty="0" smtClean="0"/>
              <a:t>2012 </a:t>
            </a:r>
            <a:r>
              <a:rPr lang="en-US" altLang="zh-TW" sz="3200" dirty="0" err="1" smtClean="0"/>
              <a:t>IWill</a:t>
            </a:r>
            <a:r>
              <a:rPr lang="en-US" altLang="zh-TW" sz="3200" dirty="0" smtClean="0"/>
              <a:t> Reading Challenge in Yong </a:t>
            </a:r>
            <a:r>
              <a:rPr lang="en-US" altLang="zh-TW" sz="3200" dirty="0" err="1" smtClean="0"/>
              <a:t>Ren</a:t>
            </a:r>
            <a:r>
              <a:rPr lang="en-US" altLang="zh-TW" sz="3200" dirty="0" smtClean="0"/>
              <a:t> High School</a:t>
            </a:r>
            <a:endParaRPr lang="zh-TW" altLang="zh-TW" sz="3200" dirty="0" smtClean="0"/>
          </a:p>
          <a:p>
            <a:endParaRPr lang="zh-TW" altLang="en-US" sz="3200" dirty="0" smtClean="0"/>
          </a:p>
        </p:txBody>
      </p:sp>
      <p:sp>
        <p:nvSpPr>
          <p:cNvPr id="47107" name="文字方塊 10"/>
          <p:cNvSpPr txBox="1">
            <a:spLocks noChangeArrowheads="1"/>
          </p:cNvSpPr>
          <p:nvPr/>
        </p:nvSpPr>
        <p:spPr bwMode="auto">
          <a:xfrm>
            <a:off x="5076825" y="0"/>
            <a:ext cx="935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800" b="1" i="1">
                <a:solidFill>
                  <a:srgbClr val="0070C0"/>
                </a:solidFill>
                <a:latin typeface="French Script MT" pitchFamily="66" charset="0"/>
                <a:ea typeface="微軟正黑體" pitchFamily="34" charset="-120"/>
              </a:rPr>
              <a:t>2012</a:t>
            </a:r>
            <a:endParaRPr kumimoji="0" lang="zh-TW" altLang="en-US" sz="2800" b="1" i="1">
              <a:solidFill>
                <a:srgbClr val="0070C0"/>
              </a:solidFill>
              <a:latin typeface="French Script MT" pitchFamily="66" charset="0"/>
              <a:ea typeface="微軟正黑體" pitchFamily="34" charset="-120"/>
            </a:endParaRPr>
          </a:p>
        </p:txBody>
      </p:sp>
      <p:pic>
        <p:nvPicPr>
          <p:cNvPr id="47108" name="il_fi" descr="http://abcphoneticblog.com/wp-content/uploads/2011/05/roswell-summer-reading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75" y="3860800"/>
            <a:ext cx="1860550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4572000" y="537321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辦法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il_fi" descr="http://2.bp.blogspot.com/-REfMCl3KcrE/T0v7myeRNUI/AAAAAAAABJg/Ax8wjdfWyRM/s1600/a%2BReading%2Bjournal%2Bheader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0"/>
            <a:ext cx="383381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文字方塊 10"/>
          <p:cNvSpPr txBox="1">
            <a:spLocks noChangeArrowheads="1"/>
          </p:cNvSpPr>
          <p:nvPr/>
        </p:nvSpPr>
        <p:spPr bwMode="auto">
          <a:xfrm>
            <a:off x="5076825" y="0"/>
            <a:ext cx="935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800" b="1" i="1">
                <a:solidFill>
                  <a:srgbClr val="0070C0"/>
                </a:solidFill>
                <a:latin typeface="French Script MT" pitchFamily="66" charset="0"/>
                <a:ea typeface="微軟正黑體" pitchFamily="34" charset="-120"/>
              </a:rPr>
              <a:t>2012</a:t>
            </a:r>
            <a:endParaRPr kumimoji="0" lang="zh-TW" altLang="en-US" sz="2800" b="1" i="1">
              <a:solidFill>
                <a:srgbClr val="0070C0"/>
              </a:solidFill>
              <a:latin typeface="French Script MT" pitchFamily="66" charset="0"/>
              <a:ea typeface="微軟正黑體" pitchFamily="34" charset="-120"/>
            </a:endParaRPr>
          </a:p>
        </p:txBody>
      </p:sp>
      <p:pic>
        <p:nvPicPr>
          <p:cNvPr id="48131" name="Picture 3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1196975"/>
            <a:ext cx="69850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il_fi" descr="http://2.bp.blogspot.com/-REfMCl3KcrE/T0v7myeRNUI/AAAAAAAABJg/Ax8wjdfWyRM/s1600/a%2BReading%2Bjournal%2Bheader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0"/>
            <a:ext cx="383381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文字方塊 10"/>
          <p:cNvSpPr txBox="1">
            <a:spLocks noChangeArrowheads="1"/>
          </p:cNvSpPr>
          <p:nvPr/>
        </p:nvSpPr>
        <p:spPr bwMode="auto">
          <a:xfrm>
            <a:off x="5076825" y="0"/>
            <a:ext cx="935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800" b="1" i="1" dirty="0">
                <a:solidFill>
                  <a:srgbClr val="0070C0"/>
                </a:solidFill>
                <a:latin typeface="French Script MT" pitchFamily="66" charset="0"/>
                <a:ea typeface="微軟正黑體" pitchFamily="34" charset="-120"/>
              </a:rPr>
              <a:t>2012</a:t>
            </a:r>
            <a:endParaRPr kumimoji="0" lang="zh-TW" altLang="en-US" sz="2800" b="1" i="1" dirty="0">
              <a:solidFill>
                <a:srgbClr val="0070C0"/>
              </a:solidFill>
              <a:latin typeface="French Script MT" pitchFamily="66" charset="0"/>
              <a:ea typeface="微軟正黑體" pitchFamily="34" charset="-120"/>
            </a:endParaRP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91440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altLang="zh-TW" sz="4400" dirty="0" smtClean="0">
                <a:solidFill>
                  <a:srgbClr val="FF0000"/>
                </a:solidFill>
              </a:rPr>
              <a:t>How to Get Students Involved in the Activities</a:t>
            </a:r>
            <a:endParaRPr lang="zh-TW" altLang="en-US" sz="4400" dirty="0">
              <a:solidFill>
                <a:srgbClr val="FF0000"/>
              </a:solidFill>
            </a:endParaRPr>
          </a:p>
        </p:txBody>
      </p:sp>
      <p:pic>
        <p:nvPicPr>
          <p:cNvPr id="92162" name="Picture 2" descr="E:\DCIM\100NIKON\DSCN460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69568"/>
            <a:ext cx="9253538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zh-TW" altLang="zh-TW" sz="4900" i="1" dirty="0" smtClean="0">
                <a:solidFill>
                  <a:srgbClr val="FF0000"/>
                </a:solidFill>
              </a:rPr>
              <a:t>Try and fail. </a:t>
            </a:r>
            <a:r>
              <a:rPr lang="en-US" altLang="zh-TW" sz="4900" i="1" dirty="0" smtClean="0">
                <a:solidFill>
                  <a:srgbClr val="FF0000"/>
                </a:solidFill>
              </a:rPr>
              <a:t/>
            </a:r>
            <a:br>
              <a:rPr lang="en-US" altLang="zh-TW" sz="4900" i="1" dirty="0" smtClean="0">
                <a:solidFill>
                  <a:srgbClr val="FF0000"/>
                </a:solidFill>
              </a:rPr>
            </a:br>
            <a:r>
              <a:rPr lang="zh-TW" altLang="zh-TW" sz="4900" i="1" dirty="0" smtClean="0">
                <a:solidFill>
                  <a:srgbClr val="FF0000"/>
                </a:solidFill>
              </a:rPr>
              <a:t>But never fail to try.</a:t>
            </a:r>
            <a:r>
              <a:rPr lang="en-US" altLang="zh-TW" sz="4200" dirty="0" smtClean="0"/>
              <a:t/>
            </a:r>
            <a:br>
              <a:rPr lang="en-US" altLang="zh-TW" sz="4200" dirty="0" smtClean="0"/>
            </a:br>
            <a:endParaRPr lang="zh-TW" altLang="en-US" sz="4200" dirty="0" smtClean="0"/>
          </a:p>
        </p:txBody>
      </p:sp>
      <p:sp>
        <p:nvSpPr>
          <p:cNvPr id="95235" name="Rectangle 3"/>
          <p:cNvSpPr>
            <a:spLocks noGrp="1"/>
          </p:cNvSpPr>
          <p:nvPr>
            <p:ph type="body" idx="1"/>
          </p:nvPr>
        </p:nvSpPr>
        <p:spPr>
          <a:xfrm>
            <a:off x="-252536" y="3789040"/>
            <a:ext cx="9396536" cy="1236662"/>
          </a:xfrm>
        </p:spPr>
        <p:txBody>
          <a:bodyPr/>
          <a:lstStyle/>
          <a:p>
            <a:r>
              <a:rPr lang="en-US" altLang="zh-TW" sz="4000" dirty="0" smtClean="0"/>
              <a:t>Give our students opportunities and encourage them to keep going.  They can do much more and b</a:t>
            </a:r>
            <a:r>
              <a:rPr lang="zh-TW" altLang="zh-TW" sz="4000" dirty="0" smtClean="0"/>
              <a:t>etter than </a:t>
            </a:r>
            <a:r>
              <a:rPr lang="en-US" altLang="zh-TW" sz="4000" dirty="0" smtClean="0"/>
              <a:t>we t</a:t>
            </a:r>
            <a:r>
              <a:rPr lang="zh-TW" altLang="zh-TW" sz="4000" dirty="0" smtClean="0"/>
              <a:t>hink</a:t>
            </a:r>
            <a:r>
              <a:rPr lang="en-US" altLang="zh-TW" sz="4000" dirty="0" smtClean="0"/>
              <a:t>.</a:t>
            </a:r>
            <a:r>
              <a:rPr lang="zh-TW" altLang="zh-TW" sz="4000" dirty="0" smtClean="0"/>
              <a:t> </a:t>
            </a:r>
          </a:p>
        </p:txBody>
      </p:sp>
      <p:pic>
        <p:nvPicPr>
          <p:cNvPr id="58372" name="Picture 4" descr="http://dontheideaguy.com/wp-content/uploads/2012/02/success01-300x247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556792"/>
            <a:ext cx="2448272" cy="21424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92150"/>
            <a:ext cx="8229600" cy="5175250"/>
          </a:xfrm>
        </p:spPr>
        <p:txBody>
          <a:bodyPr/>
          <a:lstStyle/>
          <a:p>
            <a:r>
              <a:rPr lang="en-US" altLang="zh-TW" sz="4000" b="1" i="1" dirty="0"/>
              <a:t>Read together, work together, and enjoy </a:t>
            </a:r>
            <a:r>
              <a:rPr lang="en-US" altLang="zh-TW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</a:t>
            </a:r>
            <a:r>
              <a:rPr lang="en-US" altLang="zh-TW" sz="4000" b="1" i="1" dirty="0"/>
              <a:t> together!</a:t>
            </a:r>
          </a:p>
        </p:txBody>
      </p:sp>
      <p:pic>
        <p:nvPicPr>
          <p:cNvPr id="25605" name="Picture 5" descr="two boys readi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1916832"/>
            <a:ext cx="3312368" cy="2334621"/>
          </a:xfrm>
          <a:prstGeom prst="rect">
            <a:avLst/>
          </a:prstGeom>
          <a:noFill/>
        </p:spPr>
      </p:pic>
      <p:sp>
        <p:nvSpPr>
          <p:cNvPr id="4" name="內容版面配置區 7"/>
          <p:cNvSpPr txBox="1">
            <a:spLocks/>
          </p:cNvSpPr>
          <p:nvPr/>
        </p:nvSpPr>
        <p:spPr>
          <a:xfrm>
            <a:off x="2987824" y="4365104"/>
            <a:ext cx="3528392" cy="144016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altLang="zh-TW" sz="8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lephant" pitchFamily="18" charset="0"/>
                <a:ea typeface="+mn-ea"/>
                <a:cs typeface="+mn-cs"/>
              </a:rPr>
              <a:t>Q</a:t>
            </a:r>
            <a:r>
              <a:rPr kumimoji="0" lang="zh-TW" altLang="en-US" sz="8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lephant" pitchFamily="18" charset="0"/>
                <a:ea typeface="+mn-ea"/>
                <a:cs typeface="+mn-cs"/>
              </a:rPr>
              <a:t> </a:t>
            </a:r>
            <a:r>
              <a:rPr kumimoji="0" lang="en-US" altLang="zh-TW" sz="8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lephant" pitchFamily="18" charset="0"/>
                <a:ea typeface="+mn-ea"/>
                <a:cs typeface="+mn-cs"/>
              </a:rPr>
              <a:t>&amp;</a:t>
            </a:r>
            <a:r>
              <a:rPr kumimoji="0" lang="zh-TW" altLang="en-US" sz="8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lephant" pitchFamily="18" charset="0"/>
                <a:ea typeface="+mn-ea"/>
                <a:cs typeface="+mn-cs"/>
              </a:rPr>
              <a:t> </a:t>
            </a:r>
            <a:r>
              <a:rPr kumimoji="0" lang="en-US" altLang="zh-TW" sz="8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lephant" pitchFamily="18" charset="0"/>
                <a:ea typeface="+mn-ea"/>
                <a:cs typeface="+mn-cs"/>
              </a:rPr>
              <a:t>A</a:t>
            </a:r>
            <a:endParaRPr kumimoji="0" lang="zh-TW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Elephant" pitchFamily="18" charset="0"/>
              <a:ea typeface="+mn-ea"/>
              <a:cs typeface="+mn-cs"/>
            </a:endParaRPr>
          </a:p>
        </p:txBody>
      </p:sp>
      <p:pic>
        <p:nvPicPr>
          <p:cNvPr id="5" name="il_fi" descr="http://2.bp.blogspot.com/-REfMCl3KcrE/T0v7myeRNUI/AAAAAAAABJg/Ax8wjdfWyRM/s1600/a%2BReading%2Bjournal%2Bheader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6165304"/>
            <a:ext cx="383502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5076056" y="6334780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dirty="0" smtClean="0">
                <a:solidFill>
                  <a:srgbClr val="0070C0"/>
                </a:solidFill>
                <a:latin typeface="French Script MT" pitchFamily="66" charset="0"/>
              </a:rPr>
              <a:t>2012</a:t>
            </a:r>
            <a:endParaRPr lang="zh-TW" altLang="en-US" sz="2800" b="1" i="1" dirty="0">
              <a:solidFill>
                <a:srgbClr val="0070C0"/>
              </a:solidFill>
              <a:latin typeface="Frenc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200" dirty="0" smtClean="0"/>
              <a:t>Book: Another World</a:t>
            </a:r>
          </a:p>
          <a:p>
            <a:r>
              <a:rPr lang="en-US" altLang="zh-TW" sz="3200" dirty="0" smtClean="0"/>
              <a:t>Group: Two persons in a group</a:t>
            </a:r>
          </a:p>
          <a:p>
            <a:r>
              <a:rPr lang="en-US" altLang="zh-TW" sz="3200" dirty="0" smtClean="0"/>
              <a:t>             Partner A &amp; Partner B</a:t>
            </a:r>
          </a:p>
          <a:p>
            <a:r>
              <a:rPr lang="en-US" altLang="zh-TW" sz="3200" dirty="0" smtClean="0"/>
              <a:t>Journal: Appendix 7</a:t>
            </a:r>
            <a:endParaRPr lang="zh-TW" altLang="en-US" sz="32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Exercises—Reading Journal</a:t>
            </a:r>
            <a:endParaRPr lang="zh-TW" altLang="en-US" dirty="0"/>
          </a:p>
        </p:txBody>
      </p:sp>
      <p:pic>
        <p:nvPicPr>
          <p:cNvPr id="96258" name="Picture 2" descr="http://rlv.zcache.com/school_bus_reading_journal_binder-p127601386847533661z74bm_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429000"/>
            <a:ext cx="3080370" cy="308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3238" y="404813"/>
            <a:ext cx="8640762" cy="10715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z="4400" dirty="0" smtClean="0">
                <a:solidFill>
                  <a:srgbClr val="FF0000"/>
                </a:solidFill>
              </a:rPr>
              <a:t>Taiwan’s Story…</a:t>
            </a:r>
            <a:r>
              <a:rPr lang="en-US" altLang="zh-TW" sz="4400" dirty="0" smtClean="0"/>
              <a:t/>
            </a:r>
            <a:br>
              <a:rPr lang="en-US" altLang="zh-TW" sz="4400" dirty="0" smtClean="0"/>
            </a:br>
            <a:r>
              <a:rPr lang="en-US" altLang="zh-TW" sz="4400" dirty="0" smtClean="0"/>
              <a:t>           </a:t>
            </a:r>
            <a:r>
              <a:rPr lang="en-US" altLang="zh-TW" sz="2700" dirty="0" smtClean="0"/>
              <a:t>from an Singapore Deputy Prime Minister</a:t>
            </a:r>
            <a:br>
              <a:rPr lang="en-US" altLang="zh-TW" sz="2700" dirty="0" smtClean="0"/>
            </a:br>
            <a:r>
              <a:rPr lang="en-US" altLang="zh-TW" sz="2700" dirty="0" smtClean="0"/>
              <a:t>                                                                 </a:t>
            </a:r>
            <a:r>
              <a:rPr lang="en-US" altLang="zh-TW" sz="2200" dirty="0" smtClean="0"/>
              <a:t>2012-04-12</a:t>
            </a:r>
            <a:endParaRPr lang="zh-TW" altLang="en-US" sz="2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989138"/>
            <a:ext cx="8934450" cy="4259262"/>
          </a:xfrm>
        </p:spPr>
        <p:txBody>
          <a:bodyPr/>
          <a:lstStyle/>
          <a:p>
            <a:r>
              <a:rPr lang="en-US" altLang="zh-TW" sz="3200" dirty="0" smtClean="0"/>
              <a:t>Singapore risks becoming a 'Taiwan story' and will lose its competitive edge globally if it closes its doors to foreign talent.</a:t>
            </a:r>
          </a:p>
          <a:p>
            <a:r>
              <a:rPr lang="en-US" altLang="zh-TW" sz="3200" dirty="0" smtClean="0"/>
              <a:t>On this question, he has given a clear answer: "</a:t>
            </a:r>
            <a:r>
              <a:rPr lang="en-US" altLang="zh-TW" sz="3200" b="1" u="sng" dirty="0" smtClean="0"/>
              <a:t>Even if we don't have foreigners here, you are still competing with foreigners somewhere else</a:t>
            </a:r>
            <a:r>
              <a:rPr lang="en-US" altLang="zh-TW" sz="3200" dirty="0" smtClean="0"/>
              <a:t>." </a:t>
            </a:r>
            <a:endParaRPr lang="zh-TW" alt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zh-TW" sz="3900" dirty="0" smtClean="0">
                <a:solidFill>
                  <a:srgbClr val="FF0000"/>
                </a:solidFill>
                <a:effectLst/>
              </a:rPr>
              <a:t>To get rid of “Taiwan’s Story”….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3200" dirty="0" smtClean="0"/>
              <a:t>We can not stay in the ivory tower any more. The next Taiwan generation must have the ability to stand and perform on the international stage.</a:t>
            </a:r>
            <a:endParaRPr lang="zh-TW" altLang="en-US" sz="3200" dirty="0" smtClean="0"/>
          </a:p>
        </p:txBody>
      </p:sp>
      <p:pic>
        <p:nvPicPr>
          <p:cNvPr id="43010" name="Picture 2" descr="http://www.nzmsa.org.nz/wp-content/uploads/2012/05/MA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933056"/>
            <a:ext cx="4486275" cy="2686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/>
          </p:cNvSpPr>
          <p:nvPr>
            <p:ph type="title"/>
          </p:nvPr>
        </p:nvSpPr>
        <p:spPr>
          <a:xfrm>
            <a:off x="457200" y="476250"/>
            <a:ext cx="86868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zh-TW" altLang="en-US" sz="4200" dirty="0" smtClean="0"/>
              <a:t>教育部中小學國際教育白皮書　</a:t>
            </a:r>
            <a:r>
              <a:rPr lang="en-US" altLang="zh-TW" sz="4200" dirty="0" smtClean="0"/>
              <a:t/>
            </a:r>
            <a:br>
              <a:rPr lang="en-US" altLang="zh-TW" sz="4200" dirty="0" smtClean="0"/>
            </a:br>
            <a:r>
              <a:rPr lang="en-US" altLang="zh-TW" sz="3100" dirty="0" smtClean="0"/>
              <a:t>100.04</a:t>
            </a:r>
            <a:endParaRPr lang="zh-TW" altLang="en-US" sz="3100" dirty="0" smtClean="0"/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>
          <a:xfrm>
            <a:off x="0" y="1484313"/>
            <a:ext cx="8460432" cy="3992562"/>
          </a:xfrm>
        </p:spPr>
        <p:txBody>
          <a:bodyPr/>
          <a:lstStyle/>
          <a:p>
            <a:r>
              <a:rPr lang="zh-TW" altLang="en-US" sz="3200" dirty="0" smtClean="0"/>
              <a:t>未來將透過學校</a:t>
            </a:r>
            <a:r>
              <a:rPr lang="zh-TW" altLang="en-US" sz="3200" b="1" dirty="0" smtClean="0"/>
              <a:t>國際</a:t>
            </a:r>
            <a:r>
              <a:rPr lang="zh-TW" altLang="en-US" sz="3200" dirty="0" smtClean="0"/>
              <a:t>交流、多</a:t>
            </a:r>
            <a:r>
              <a:rPr lang="zh-TW" altLang="en-US" sz="3200" b="1" dirty="0" smtClean="0"/>
              <a:t>語言</a:t>
            </a:r>
            <a:r>
              <a:rPr lang="zh-TW" altLang="en-US" sz="3200" dirty="0" smtClean="0"/>
              <a:t>能力培養、</a:t>
            </a:r>
            <a:r>
              <a:rPr lang="zh-TW" altLang="en-US" sz="3200" b="1" dirty="0" smtClean="0"/>
              <a:t>國際</a:t>
            </a:r>
            <a:r>
              <a:rPr lang="zh-TW" altLang="en-US" sz="3200" dirty="0" smtClean="0"/>
              <a:t>教育教師交換、</a:t>
            </a:r>
            <a:r>
              <a:rPr lang="zh-TW" altLang="en-US" sz="3200" b="1" dirty="0" smtClean="0"/>
              <a:t>國際</a:t>
            </a:r>
            <a:r>
              <a:rPr lang="zh-TW" altLang="en-US" sz="3200" dirty="0" smtClean="0"/>
              <a:t>教育課程統整和教材研發等推動策略，培養學生</a:t>
            </a:r>
            <a:r>
              <a:rPr lang="zh-TW" altLang="en-US" sz="3200" b="1" dirty="0" smtClean="0"/>
              <a:t>世界</a:t>
            </a:r>
            <a:r>
              <a:rPr lang="zh-TW" altLang="en-US" sz="3200" dirty="0" smtClean="0"/>
              <a:t>公民意識，提高學生適應</a:t>
            </a:r>
            <a:r>
              <a:rPr lang="zh-TW" altLang="en-US" sz="3200" b="1" dirty="0" smtClean="0"/>
              <a:t>全球化</a:t>
            </a:r>
            <a:r>
              <a:rPr lang="zh-TW" altLang="en-US" sz="3200" dirty="0" smtClean="0"/>
              <a:t>的生活和</a:t>
            </a:r>
            <a:r>
              <a:rPr lang="zh-TW" altLang="en-US" sz="3200" b="1" dirty="0" smtClean="0"/>
              <a:t>國際</a:t>
            </a:r>
            <a:r>
              <a:rPr lang="zh-TW" altLang="en-US" sz="3200" dirty="0" smtClean="0"/>
              <a:t>競爭力。 </a:t>
            </a: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4105866"/>
            <a:ext cx="1872208" cy="27521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389" name="矩形 4"/>
          <p:cNvSpPr>
            <a:spLocks noChangeArrowheads="1"/>
          </p:cNvSpPr>
          <p:nvPr/>
        </p:nvSpPr>
        <p:spPr bwMode="auto">
          <a:xfrm>
            <a:off x="3779838" y="260350"/>
            <a:ext cx="2325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zh-TW"/>
              <a:t>Ministry of Education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548680"/>
            <a:ext cx="8219876" cy="6858000"/>
          </a:xfrm>
        </p:spPr>
        <p:txBody>
          <a:bodyPr/>
          <a:lstStyle/>
          <a:p>
            <a:pPr eaLnBrk="1" hangingPunct="1"/>
            <a:r>
              <a:rPr lang="en-US" altLang="zh-TW" sz="2800" dirty="0" smtClean="0"/>
              <a:t>In a chemistry experiment…</a:t>
            </a:r>
          </a:p>
          <a:p>
            <a:pPr eaLnBrk="1" hangingPunct="1"/>
            <a:endParaRPr lang="en-US" altLang="zh-TW" sz="4400" dirty="0" smtClean="0"/>
          </a:p>
          <a:p>
            <a:pPr eaLnBrk="1" hangingPunct="1"/>
            <a:endParaRPr lang="en-US" altLang="zh-TW" sz="4400" dirty="0" smtClean="0"/>
          </a:p>
          <a:p>
            <a:pPr eaLnBrk="1" hangingPunct="1"/>
            <a:endParaRPr lang="en-US" altLang="zh-TW" sz="4400" dirty="0" smtClean="0"/>
          </a:p>
          <a:p>
            <a:pPr eaLnBrk="1" hangingPunct="1"/>
            <a:endParaRPr lang="en-US" altLang="zh-TW" sz="4400" dirty="0" smtClean="0"/>
          </a:p>
          <a:p>
            <a:pPr eaLnBrk="1" hangingPunct="1"/>
            <a:endParaRPr lang="en-US" altLang="zh-TW" sz="4400" dirty="0" smtClean="0"/>
          </a:p>
          <a:p>
            <a:pPr eaLnBrk="1" hangingPunct="1"/>
            <a:endParaRPr lang="en-US" altLang="zh-TW" sz="4400" dirty="0" smtClean="0"/>
          </a:p>
          <a:p>
            <a:pPr eaLnBrk="1" hangingPunct="1"/>
            <a:r>
              <a:rPr lang="en-US" altLang="zh-TW" sz="3200" dirty="0" smtClean="0">
                <a:solidFill>
                  <a:srgbClr val="0000CC"/>
                </a:solidFill>
              </a:rPr>
              <a:t>The larger contact areas are, the faster the reaction will be.</a:t>
            </a: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196752"/>
            <a:ext cx="4475163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allAtOnce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匯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匯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匯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匯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1073</TotalTime>
  <Words>1508</Words>
  <Application>Microsoft Office PowerPoint</Application>
  <PresentationFormat>如螢幕大小 (4:3)</PresentationFormat>
  <Paragraphs>262</Paragraphs>
  <Slides>59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59</vt:i4>
      </vt:variant>
    </vt:vector>
  </HeadingPairs>
  <TitlesOfParts>
    <vt:vector size="60" baseType="lpstr">
      <vt:lpstr>匯合</vt:lpstr>
      <vt:lpstr>From Reading Journal to Reciprocal Teaching to Reading Reflection Contest</vt:lpstr>
      <vt:lpstr>PowerPoint 簡報</vt:lpstr>
      <vt:lpstr>9 Reasons to Quit Teaching </vt:lpstr>
      <vt:lpstr>PowerPoint 簡報</vt:lpstr>
      <vt:lpstr>The darkness shows how much North Korea has lagged behind its neighbors.</vt:lpstr>
      <vt:lpstr>Taiwan’s Story…            from an Singapore Deputy Prime Minister                                                                  2012-04-12</vt:lpstr>
      <vt:lpstr>To get rid of “Taiwan’s Story”….</vt:lpstr>
      <vt:lpstr>教育部中小學國際教育白皮書　 100.04</vt:lpstr>
      <vt:lpstr>PowerPoint 簡報</vt:lpstr>
      <vt:lpstr>In an English classroom…</vt:lpstr>
      <vt:lpstr>PowerPoint 簡報</vt:lpstr>
      <vt:lpstr>From Reading Journal to Reciprocal Teaching to Reading Reflection Contest 從閱讀日誌、交互教學法      到閱讀心得比賽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Reflection</vt:lpstr>
      <vt:lpstr>PowerPoint 簡報</vt:lpstr>
      <vt:lpstr>PowerPoint 簡報</vt:lpstr>
      <vt:lpstr>PowerPoint 簡報</vt:lpstr>
      <vt:lpstr>Rubrics for Reading Journal</vt:lpstr>
      <vt:lpstr>Training in English Classes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Raising Questions in Textbooks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How to Get Students Involved in the Activities</vt:lpstr>
      <vt:lpstr>Try and fail.  But never fail to try. </vt:lpstr>
      <vt:lpstr>PowerPoint 簡報</vt:lpstr>
      <vt:lpstr>Exercises—Reading Journal</vt:lpstr>
      <vt:lpstr>PowerPoint 簡報</vt:lpstr>
    </vt:vector>
  </TitlesOfParts>
  <Company>NONE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Reading Journal to Reciprocal Teaching to Reading Reflection Contest</dc:title>
  <dc:creator>USER</dc:creator>
  <cp:lastModifiedBy>Windows User</cp:lastModifiedBy>
  <cp:revision>54</cp:revision>
  <dcterms:created xsi:type="dcterms:W3CDTF">2012-04-03T05:35:53Z</dcterms:created>
  <dcterms:modified xsi:type="dcterms:W3CDTF">2012-06-04T01:50:41Z</dcterms:modified>
</cp:coreProperties>
</file>