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358" r:id="rId2"/>
    <p:sldId id="516" r:id="rId3"/>
    <p:sldId id="519" r:id="rId4"/>
    <p:sldId id="515" r:id="rId5"/>
    <p:sldId id="520" r:id="rId6"/>
    <p:sldId id="517" r:id="rId7"/>
    <p:sldId id="389" r:id="rId8"/>
    <p:sldId id="370" r:id="rId9"/>
    <p:sldId id="521" r:id="rId10"/>
    <p:sldId id="522" r:id="rId11"/>
    <p:sldId id="523" r:id="rId12"/>
    <p:sldId id="524" r:id="rId13"/>
    <p:sldId id="525" r:id="rId14"/>
    <p:sldId id="526" r:id="rId15"/>
    <p:sldId id="527" r:id="rId16"/>
    <p:sldId id="528" r:id="rId17"/>
    <p:sldId id="529" r:id="rId18"/>
    <p:sldId id="491" r:id="rId19"/>
    <p:sldId id="492" r:id="rId20"/>
    <p:sldId id="453" r:id="rId21"/>
    <p:sldId id="478" r:id="rId22"/>
    <p:sldId id="488" r:id="rId23"/>
    <p:sldId id="489" r:id="rId24"/>
    <p:sldId id="490" r:id="rId25"/>
    <p:sldId id="493" r:id="rId26"/>
    <p:sldId id="496" r:id="rId27"/>
    <p:sldId id="464" r:id="rId28"/>
    <p:sldId id="457" r:id="rId29"/>
    <p:sldId id="483" r:id="rId30"/>
    <p:sldId id="499" r:id="rId31"/>
    <p:sldId id="470" r:id="rId32"/>
    <p:sldId id="435" r:id="rId33"/>
    <p:sldId id="436" r:id="rId34"/>
    <p:sldId id="500" r:id="rId35"/>
    <p:sldId id="501" r:id="rId36"/>
    <p:sldId id="502" r:id="rId37"/>
    <p:sldId id="503" r:id="rId38"/>
    <p:sldId id="504" r:id="rId39"/>
    <p:sldId id="511" r:id="rId40"/>
    <p:sldId id="505" r:id="rId41"/>
    <p:sldId id="507" r:id="rId42"/>
    <p:sldId id="424" r:id="rId43"/>
    <p:sldId id="484" r:id="rId44"/>
    <p:sldId id="485" r:id="rId45"/>
    <p:sldId id="486" r:id="rId46"/>
    <p:sldId id="508" r:id="rId47"/>
    <p:sldId id="341" r:id="rId48"/>
    <p:sldId id="278" r:id="rId49"/>
    <p:sldId id="411" r:id="rId50"/>
    <p:sldId id="410" r:id="rId51"/>
    <p:sldId id="338" r:id="rId52"/>
    <p:sldId id="425" r:id="rId53"/>
    <p:sldId id="476" r:id="rId54"/>
    <p:sldId id="426" r:id="rId55"/>
    <p:sldId id="477" r:id="rId56"/>
    <p:sldId id="427" r:id="rId57"/>
    <p:sldId id="465" r:id="rId58"/>
    <p:sldId id="480" r:id="rId59"/>
    <p:sldId id="512" r:id="rId60"/>
    <p:sldId id="468" r:id="rId61"/>
    <p:sldId id="348" r:id="rId62"/>
    <p:sldId id="349" r:id="rId63"/>
    <p:sldId id="350" r:id="rId64"/>
    <p:sldId id="304" r:id="rId65"/>
    <p:sldId id="305" r:id="rId66"/>
  </p:sldIdLst>
  <p:sldSz cx="9144000" cy="6858000" type="screen4x3"/>
  <p:notesSz cx="6797675" cy="9928225"/>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B7"/>
    <a:srgbClr val="254061"/>
    <a:srgbClr val="0000FF"/>
    <a:srgbClr val="10253F"/>
    <a:srgbClr val="FDF66F"/>
    <a:srgbClr val="FFFF00"/>
    <a:srgbClr val="FF5050"/>
    <a:srgbClr val="FF9900"/>
    <a:srgbClr val="66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98" autoAdjust="0"/>
    <p:restoredTop sz="86355" autoAdjust="0"/>
  </p:normalViewPr>
  <p:slideViewPr>
    <p:cSldViewPr>
      <p:cViewPr>
        <p:scale>
          <a:sx n="124" d="100"/>
          <a:sy n="124" d="100"/>
        </p:scale>
        <p:origin x="-1254" y="-72"/>
      </p:cViewPr>
      <p:guideLst>
        <p:guide orient="horz" pos="2160"/>
        <p:guide pos="2880"/>
      </p:guideLst>
    </p:cSldViewPr>
  </p:slideViewPr>
  <p:outlineViewPr>
    <p:cViewPr>
      <p:scale>
        <a:sx n="33" d="100"/>
        <a:sy n="33" d="100"/>
      </p:scale>
      <p:origin x="12" y="13536"/>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5BFFA8BE-8196-4ABB-ABCA-34953F2FE5C9}" type="datetimeFigureOut">
              <a:rPr lang="zh-TW" altLang="en-US" smtClean="0"/>
              <a:pPr/>
              <a:t>2016/8/10</a:t>
            </a:fld>
            <a:endParaRPr lang="zh-TW" altLang="en-US"/>
          </a:p>
        </p:txBody>
      </p:sp>
      <p:sp>
        <p:nvSpPr>
          <p:cNvPr id="4" name="頁尾版面配置區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7F3AA37-51C4-444B-866F-B625768DE175}" type="slidenum">
              <a:rPr lang="zh-TW" altLang="en-US" smtClean="0"/>
              <a:pPr/>
              <a:t>‹#›</a:t>
            </a:fld>
            <a:endParaRPr lang="zh-TW" altLang="en-US"/>
          </a:p>
        </p:txBody>
      </p:sp>
    </p:spTree>
    <p:extLst>
      <p:ext uri="{BB962C8B-B14F-4D97-AF65-F5344CB8AC3E}">
        <p14:creationId xmlns:p14="http://schemas.microsoft.com/office/powerpoint/2010/main" val="2382501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19459"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7C0A65F8-53B4-49EB-A5F6-C5081A289EB3}" type="datetimeFigureOut">
              <a:rPr lang="zh-TW" altLang="en-US"/>
              <a:pPr/>
              <a:t>2016/8/10</a:t>
            </a:fld>
            <a:endParaRPr lang="en-US" altLang="zh-TW"/>
          </a:p>
        </p:txBody>
      </p:sp>
      <p:sp>
        <p:nvSpPr>
          <p:cNvPr id="1946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9462"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19463"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D80C6E5-514F-4AD5-AD87-A5A4241D3392}" type="slidenum">
              <a:rPr lang="zh-TW" altLang="en-US"/>
              <a:pPr/>
              <a:t>‹#›</a:t>
            </a:fld>
            <a:endParaRPr lang="en-US" altLang="zh-TW"/>
          </a:p>
        </p:txBody>
      </p:sp>
    </p:spTree>
    <p:extLst>
      <p:ext uri="{BB962C8B-B14F-4D97-AF65-F5344CB8AC3E}">
        <p14:creationId xmlns:p14="http://schemas.microsoft.com/office/powerpoint/2010/main" val="31091291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fontAlgn="base">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fontAlgn="base">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fontAlgn="base">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fontAlgn="base">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p:txBody>
          <a:bodyPr/>
          <a:lstStyle/>
          <a:p>
            <a:pPr>
              <a:spcBef>
                <a:spcPct val="0"/>
              </a:spcBef>
            </a:pPr>
            <a:endParaRPr lang="zh-TW" altLang="en-US"/>
          </a:p>
        </p:txBody>
      </p:sp>
      <p:sp>
        <p:nvSpPr>
          <p:cNvPr id="50180" name="投影片編號版面配置區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448EC351-B8C5-4F45-BB1B-197BC84EA3FC}" type="slidenum">
              <a:rPr kumimoji="0" lang="zh-TW" altLang="en-US" sz="1200">
                <a:latin typeface="Calibri" pitchFamily="34" charset="0"/>
              </a:rPr>
              <a:pPr algn="r"/>
              <a:t>1</a:t>
            </a:fld>
            <a:endParaRPr kumimoji="0" lang="en-US" altLang="zh-TW" sz="1200">
              <a:latin typeface="Calibri" pitchFamily="34" charset="0"/>
            </a:endParaRPr>
          </a:p>
        </p:txBody>
      </p:sp>
    </p:spTree>
    <p:extLst>
      <p:ext uri="{BB962C8B-B14F-4D97-AF65-F5344CB8AC3E}">
        <p14:creationId xmlns:p14="http://schemas.microsoft.com/office/powerpoint/2010/main" val="124710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17</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962576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86CA768-BC5E-4F9B-B8F8-EF7E73F6FDB2}" type="slidenum">
              <a:rPr lang="en-US" altLang="zh-TW" smtClean="0">
                <a:solidFill>
                  <a:srgbClr val="000000"/>
                </a:solidFill>
                <a:latin typeface="Arial" charset="0"/>
              </a:rPr>
              <a:pPr eaLnBrk="1" hangingPunct="1">
                <a:spcBef>
                  <a:spcPct val="0"/>
                </a:spcBef>
              </a:pPr>
              <a:t>18</a:t>
            </a:fld>
            <a:endParaRPr lang="en-US" altLang="zh-TW" smtClean="0">
              <a:solidFill>
                <a:srgbClr val="000000"/>
              </a:solidFill>
              <a:latin typeface="Arial"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ea typeface="新細明體" charset="-120"/>
              </a:rPr>
              <a:t>自我介紹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245B961E-4D3A-4DFF-8A48-9E4FC7078C34}" type="slidenum">
              <a:rPr lang="en-US" altLang="zh-TW" smtClean="0">
                <a:solidFill>
                  <a:srgbClr val="000000"/>
                </a:solidFill>
                <a:latin typeface="Arial" charset="0"/>
              </a:rPr>
              <a:pPr eaLnBrk="1" hangingPunct="1">
                <a:spcBef>
                  <a:spcPct val="0"/>
                </a:spcBef>
              </a:pPr>
              <a:t>19</a:t>
            </a:fld>
            <a:endParaRPr lang="en-US" altLang="zh-TW" smtClean="0">
              <a:solidFill>
                <a:srgbClr val="000000"/>
              </a:solidFill>
              <a:latin typeface="Arial"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ea typeface="新細明體" charset="-120"/>
              </a:rPr>
              <a:t>自我介紹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20</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33120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21</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4178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a:ln/>
        </p:spPr>
      </p:sp>
      <p:sp>
        <p:nvSpPr>
          <p:cNvPr id="14643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ea typeface="新細明體" charset="-120"/>
              </a:rPr>
              <a:t>可看綜合能力指標的評量標準</a:t>
            </a:r>
          </a:p>
        </p:txBody>
      </p:sp>
      <p:sp>
        <p:nvSpPr>
          <p:cNvPr id="14643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E8FE87-38B6-46B1-AB24-9433C5E6782C}" type="slidenum">
              <a:rPr lang="zh-TW" altLang="en-US" smtClean="0">
                <a:latin typeface="Arial" charset="0"/>
              </a:rPr>
              <a:pPr eaLnBrk="1" hangingPunct="1">
                <a:spcBef>
                  <a:spcPct val="0"/>
                </a:spcBef>
              </a:pPr>
              <a:t>24</a:t>
            </a:fld>
            <a:endParaRPr lang="en-US" altLang="zh-TW"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p:cNvSpPr>
            <a:spLocks noGrp="1" noRot="1" noChangeAspect="1" noTextEdit="1"/>
          </p:cNvSpPr>
          <p:nvPr>
            <p:ph type="sldImg"/>
          </p:nvPr>
        </p:nvSpPr>
        <p:spPr>
          <a:ln/>
        </p:spPr>
      </p:sp>
      <p:sp>
        <p:nvSpPr>
          <p:cNvPr id="1495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TW" smtClean="0">
              <a:ea typeface="新細明體" charset="-120"/>
            </a:endParaRPr>
          </a:p>
        </p:txBody>
      </p:sp>
      <p:sp>
        <p:nvSpPr>
          <p:cNvPr id="1495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8BD19B4-67FD-48C5-91E0-46E57A3B59F2}" type="slidenum">
              <a:rPr lang="zh-TW" altLang="en-US" smtClean="0">
                <a:solidFill>
                  <a:srgbClr val="000000"/>
                </a:solidFill>
                <a:latin typeface="Arial" charset="0"/>
              </a:rPr>
              <a:pPr eaLnBrk="1" hangingPunct="1">
                <a:spcBef>
                  <a:spcPct val="0"/>
                </a:spcBef>
              </a:pPr>
              <a:t>25</a:t>
            </a:fld>
            <a:endParaRPr lang="en-US" altLang="zh-TW" smtClean="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27</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2504847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28</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33120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29</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63044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9</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983031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a:ln/>
        </p:spPr>
      </p:sp>
      <p:sp>
        <p:nvSpPr>
          <p:cNvPr id="1515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TW" smtClean="0">
              <a:ea typeface="新細明體" charset="-120"/>
            </a:endParaRPr>
          </a:p>
        </p:txBody>
      </p:sp>
      <p:sp>
        <p:nvSpPr>
          <p:cNvPr id="1515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charset="-120"/>
              </a:defRPr>
            </a:lvl1pPr>
            <a:lvl2pPr marL="742950" indent="-285750" eaLnBrk="0" hangingPunct="0">
              <a:spcBef>
                <a:spcPct val="30000"/>
              </a:spcBef>
              <a:defRPr sz="1200">
                <a:solidFill>
                  <a:schemeClr val="tx1"/>
                </a:solidFill>
                <a:latin typeface="Calibri" pitchFamily="34" charset="0"/>
                <a:ea typeface="新細明體" charset="-120"/>
              </a:defRPr>
            </a:lvl2pPr>
            <a:lvl3pPr marL="1143000" indent="-228600" eaLnBrk="0" hangingPunct="0">
              <a:spcBef>
                <a:spcPct val="30000"/>
              </a:spcBef>
              <a:defRPr sz="1200">
                <a:solidFill>
                  <a:schemeClr val="tx1"/>
                </a:solidFill>
                <a:latin typeface="Calibri" pitchFamily="34" charset="0"/>
                <a:ea typeface="新細明體" charset="-120"/>
              </a:defRPr>
            </a:lvl3pPr>
            <a:lvl4pPr marL="1600200" indent="-228600" eaLnBrk="0" hangingPunct="0">
              <a:spcBef>
                <a:spcPct val="30000"/>
              </a:spcBef>
              <a:defRPr sz="1200">
                <a:solidFill>
                  <a:schemeClr val="tx1"/>
                </a:solidFill>
                <a:latin typeface="Calibri" pitchFamily="34" charset="0"/>
                <a:ea typeface="新細明體" charset="-120"/>
              </a:defRPr>
            </a:lvl4pPr>
            <a:lvl5pPr marL="2057400" indent="-228600" eaLnBrk="0" hangingPunct="0">
              <a:spcBef>
                <a:spcPct val="30000"/>
              </a:spcBef>
              <a:defRPr sz="1200">
                <a:solidFill>
                  <a:schemeClr val="tx1"/>
                </a:solidFill>
                <a:latin typeface="Calibri" pitchFamily="34" charset="0"/>
                <a:ea typeface="新細明體"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B51A1EB-6ED6-4C32-B4A2-8B73D8736572}" type="slidenum">
              <a:rPr lang="zh-TW" altLang="en-US" smtClean="0">
                <a:solidFill>
                  <a:srgbClr val="000000"/>
                </a:solidFill>
                <a:latin typeface="Arial" charset="0"/>
              </a:rPr>
              <a:pPr eaLnBrk="1" hangingPunct="1">
                <a:spcBef>
                  <a:spcPct val="0"/>
                </a:spcBef>
              </a:pPr>
              <a:t>30</a:t>
            </a:fld>
            <a:endParaRPr lang="en-US" altLang="zh-TW" smtClean="0">
              <a:solidFill>
                <a:srgbClr val="000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mtClean="0"/>
          </a:p>
        </p:txBody>
      </p:sp>
      <p:sp>
        <p:nvSpPr>
          <p:cNvPr id="121859"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510D8A8-6D7D-4E7E-B728-93DEE450E2F8}" type="slidenum">
              <a:rPr kumimoji="0" lang="zh-TW" altLang="en-US">
                <a:solidFill>
                  <a:prstClr val="black"/>
                </a:solidFill>
                <a:latin typeface="Calibri" panose="020F0502020204030204" pitchFamily="34" charset="0"/>
              </a:rPr>
              <a:pPr eaLnBrk="1" hangingPunct="1"/>
              <a:t>31</a:t>
            </a:fld>
            <a:endParaRPr kumimoji="0" lang="en-US" altLang="zh-TW">
              <a:solidFill>
                <a:prstClr val="black"/>
              </a:solidFill>
              <a:latin typeface="Calibri" panose="020F0502020204030204" pitchFamily="34" charset="0"/>
            </a:endParaRPr>
          </a:p>
        </p:txBody>
      </p:sp>
    </p:spTree>
    <p:extLst>
      <p:ext uri="{BB962C8B-B14F-4D97-AF65-F5344CB8AC3E}">
        <p14:creationId xmlns:p14="http://schemas.microsoft.com/office/powerpoint/2010/main" val="2294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圖像版面配置區 1"/>
          <p:cNvSpPr>
            <a:spLocks noGrp="1" noRot="1" noChangeAspec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mtClean="0"/>
          </a:p>
        </p:txBody>
      </p:sp>
      <p:sp>
        <p:nvSpPr>
          <p:cNvPr id="12185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F0794F-F333-41EC-9402-D7BF892F1781}" type="slidenum">
              <a:rPr lang="zh-TW" altLang="en-US">
                <a:solidFill>
                  <a:prstClr val="black"/>
                </a:solidFill>
              </a:rPr>
              <a:pPr/>
              <a:t>32</a:t>
            </a:fld>
            <a:endParaRPr lang="en-US" altLang="zh-TW">
              <a:solidFill>
                <a:prstClr val="black"/>
              </a:solidFill>
            </a:endParaRPr>
          </a:p>
        </p:txBody>
      </p:sp>
    </p:spTree>
    <p:extLst>
      <p:ext uri="{BB962C8B-B14F-4D97-AF65-F5344CB8AC3E}">
        <p14:creationId xmlns:p14="http://schemas.microsoft.com/office/powerpoint/2010/main" val="150858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圖像版面配置區 1"/>
          <p:cNvSpPr>
            <a:spLocks noGrp="1" noRot="1" noChangeAspec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mtClean="0"/>
          </a:p>
        </p:txBody>
      </p:sp>
      <p:sp>
        <p:nvSpPr>
          <p:cNvPr id="12185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F0794F-F333-41EC-9402-D7BF892F1781}" type="slidenum">
              <a:rPr lang="zh-TW" altLang="en-US">
                <a:solidFill>
                  <a:prstClr val="black"/>
                </a:solidFill>
              </a:rPr>
              <a:pPr/>
              <a:t>33</a:t>
            </a:fld>
            <a:endParaRPr lang="en-US" altLang="zh-TW">
              <a:solidFill>
                <a:prstClr val="black"/>
              </a:solidFill>
            </a:endParaRPr>
          </a:p>
        </p:txBody>
      </p:sp>
    </p:spTree>
    <p:extLst>
      <p:ext uri="{BB962C8B-B14F-4D97-AF65-F5344CB8AC3E}">
        <p14:creationId xmlns:p14="http://schemas.microsoft.com/office/powerpoint/2010/main" val="2595979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E437B8-89A0-4BC2-AB9C-C42369FB811F}" type="slidenum">
              <a:rPr lang="en-US" altLang="zh-TW" smtClean="0"/>
              <a:pPr fontAlgn="base">
                <a:spcBef>
                  <a:spcPct val="0"/>
                </a:spcBef>
                <a:spcAft>
                  <a:spcPct val="0"/>
                </a:spcAft>
                <a:defRPr/>
              </a:pPr>
              <a:t>35</a:t>
            </a:fld>
            <a:endParaRPr lang="en-US" altLang="zh-TW"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z="16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7E82A-846E-47CC-987A-816D73E6DBF7}" type="slidenum">
              <a:rPr lang="en-US" altLang="zh-TW" smtClean="0"/>
              <a:pPr fontAlgn="base">
                <a:spcBef>
                  <a:spcPct val="0"/>
                </a:spcBef>
                <a:spcAft>
                  <a:spcPct val="0"/>
                </a:spcAft>
                <a:defRPr/>
              </a:pPr>
              <a:t>36</a:t>
            </a:fld>
            <a:endParaRPr lang="en-US" altLang="zh-TW"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z="1600" smtClean="0">
              <a:latin typeface="Tahom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E3935-D0BA-4ED6-867C-43E63FB15D8B}" type="slidenum">
              <a:rPr lang="en-US" altLang="zh-TW" smtClean="0"/>
              <a:pPr fontAlgn="base">
                <a:spcBef>
                  <a:spcPct val="0"/>
                </a:spcBef>
                <a:spcAft>
                  <a:spcPct val="0"/>
                </a:spcAft>
                <a:defRPr/>
              </a:pPr>
              <a:t>37</a:t>
            </a:fld>
            <a:endParaRPr lang="en-US" altLang="zh-TW"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z="1600" smtClean="0">
              <a:latin typeface="Tahoma" pitchFamily="34" charset="0"/>
              <a:ea typeface="標楷體" pitchFamily="65" charset="-12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mtClean="0">
              <a:ea typeface="標楷體" pitchFamily="65" charset="-120"/>
              <a:cs typeface="Times New Roman" pitchFamily="18" charset="0"/>
            </a:endParaRPr>
          </a:p>
          <a:p>
            <a:pPr eaLnBrk="1" hangingPunct="1">
              <a:spcBef>
                <a:spcPct val="0"/>
              </a:spcBef>
            </a:pPr>
            <a:endParaRPr lang="en-US" altLang="zh-TW" smtClean="0">
              <a:ea typeface="標楷體" pitchFamily="65" charset="-120"/>
              <a:cs typeface="Times New Roman" pitchFamily="18" charset="0"/>
            </a:endParaRPr>
          </a:p>
          <a:p>
            <a:pPr eaLnBrk="1" hangingPunct="1">
              <a:spcBef>
                <a:spcPct val="0"/>
              </a:spcBef>
            </a:pPr>
            <a:endParaRPr lang="zh-TW" altLang="en-US" smtClean="0">
              <a:ea typeface="標楷體" pitchFamily="65" charset="-120"/>
              <a:cs typeface="Times New Roman" pitchFamily="18" charset="0"/>
            </a:endParaRPr>
          </a:p>
        </p:txBody>
      </p:sp>
      <p:sp>
        <p:nvSpPr>
          <p:cNvPr id="26628"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0A955F-5685-44E4-B8A3-423A063B6951}" type="slidenum">
              <a:rPr lang="en-US" altLang="zh-TW" smtClean="0"/>
              <a:pPr fontAlgn="base">
                <a:spcBef>
                  <a:spcPct val="0"/>
                </a:spcBef>
                <a:spcAft>
                  <a:spcPct val="0"/>
                </a:spcAft>
                <a:defRPr/>
              </a:pPr>
              <a:t>38</a:t>
            </a:fld>
            <a:endParaRPr lang="en-US"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39</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291141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ea typeface="標楷體" pitchFamily="65" charset="-120"/>
              <a:cs typeface="Times New Roman" pitchFamily="18" charset="0"/>
            </a:endParaRPr>
          </a:p>
        </p:txBody>
      </p:sp>
      <p:sp>
        <p:nvSpPr>
          <p:cNvPr id="2765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15B96B-B637-4DA4-BE01-FDAC39578F74}" type="slidenum">
              <a:rPr lang="en-US" altLang="zh-TW" smtClean="0"/>
              <a:pPr fontAlgn="base">
                <a:spcBef>
                  <a:spcPct val="0"/>
                </a:spcBef>
                <a:spcAft>
                  <a:spcPct val="0"/>
                </a:spcAft>
                <a:defRPr/>
              </a:pPr>
              <a:t>40</a:t>
            </a:fld>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10</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725254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183DECF-9009-4E90-BD75-97D6B50DB9E8}" type="slidenum">
              <a:rPr lang="en-US" altLang="zh-TW" smtClean="0">
                <a:solidFill>
                  <a:srgbClr val="000000"/>
                </a:solidFill>
              </a:rPr>
              <a:pPr>
                <a:defRPr/>
              </a:pPr>
              <a:t>41</a:t>
            </a:fld>
            <a:endParaRPr lang="en-US" altLang="zh-TW"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32640A-5166-471E-BD9F-18200AE982E2}" type="slidenum">
              <a:rPr lang="en-US" altLang="zh-TW" smtClean="0">
                <a:solidFill>
                  <a:srgbClr val="000000"/>
                </a:solidFill>
              </a:rPr>
              <a:pPr/>
              <a:t>42</a:t>
            </a:fld>
            <a:endParaRPr lang="en-US" altLang="zh-TW" smtClean="0">
              <a:solidFill>
                <a:srgbClr val="000000"/>
              </a:solidFill>
            </a:endParaRPr>
          </a:p>
        </p:txBody>
      </p:sp>
    </p:spTree>
    <p:extLst>
      <p:ext uri="{BB962C8B-B14F-4D97-AF65-F5344CB8AC3E}">
        <p14:creationId xmlns:p14="http://schemas.microsoft.com/office/powerpoint/2010/main" val="2058924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32640A-5166-471E-BD9F-18200AE982E2}" type="slidenum">
              <a:rPr lang="en-US" altLang="zh-TW" smtClean="0">
                <a:solidFill>
                  <a:srgbClr val="000000"/>
                </a:solidFill>
              </a:rPr>
              <a:pPr/>
              <a:t>43</a:t>
            </a:fld>
            <a:endParaRPr lang="en-US" altLang="zh-TW" smtClean="0">
              <a:solidFill>
                <a:srgbClr val="000000"/>
              </a:solidFill>
            </a:endParaRPr>
          </a:p>
        </p:txBody>
      </p:sp>
    </p:spTree>
    <p:extLst>
      <p:ext uri="{BB962C8B-B14F-4D97-AF65-F5344CB8AC3E}">
        <p14:creationId xmlns:p14="http://schemas.microsoft.com/office/powerpoint/2010/main" val="486843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32640A-5166-471E-BD9F-18200AE982E2}" type="slidenum">
              <a:rPr lang="en-US" altLang="zh-TW" smtClean="0">
                <a:solidFill>
                  <a:srgbClr val="000000"/>
                </a:solidFill>
              </a:rPr>
              <a:pPr/>
              <a:t>44</a:t>
            </a:fld>
            <a:endParaRPr lang="en-US" altLang="zh-TW" smtClean="0">
              <a:solidFill>
                <a:srgbClr val="000000"/>
              </a:solidFill>
            </a:endParaRPr>
          </a:p>
        </p:txBody>
      </p:sp>
    </p:spTree>
    <p:extLst>
      <p:ext uri="{BB962C8B-B14F-4D97-AF65-F5344CB8AC3E}">
        <p14:creationId xmlns:p14="http://schemas.microsoft.com/office/powerpoint/2010/main" val="1089379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32640A-5166-471E-BD9F-18200AE982E2}" type="slidenum">
              <a:rPr lang="en-US" altLang="zh-TW" smtClean="0">
                <a:solidFill>
                  <a:srgbClr val="000000"/>
                </a:solidFill>
              </a:rPr>
              <a:pPr/>
              <a:t>45</a:t>
            </a:fld>
            <a:endParaRPr lang="en-US" altLang="zh-TW" smtClean="0">
              <a:solidFill>
                <a:srgbClr val="000000"/>
              </a:solidFill>
            </a:endParaRPr>
          </a:p>
        </p:txBody>
      </p:sp>
    </p:spTree>
    <p:extLst>
      <p:ext uri="{BB962C8B-B14F-4D97-AF65-F5344CB8AC3E}">
        <p14:creationId xmlns:p14="http://schemas.microsoft.com/office/powerpoint/2010/main" val="518982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31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omic Sans MS" pitchFamily="66" charset="0"/>
                <a:ea typeface="新細明體" pitchFamily="18" charset="-120"/>
              </a:defRPr>
            </a:lvl1pPr>
            <a:lvl2pPr marL="742950" indent="-285750" eaLnBrk="0" hangingPunct="0">
              <a:defRPr kumimoji="1">
                <a:solidFill>
                  <a:schemeClr val="tx1"/>
                </a:solidFill>
                <a:latin typeface="Comic Sans MS" pitchFamily="66" charset="0"/>
                <a:ea typeface="新細明體" pitchFamily="18" charset="-120"/>
              </a:defRPr>
            </a:lvl2pPr>
            <a:lvl3pPr marL="1143000" indent="-228600" eaLnBrk="0" hangingPunct="0">
              <a:defRPr kumimoji="1">
                <a:solidFill>
                  <a:schemeClr val="tx1"/>
                </a:solidFill>
                <a:latin typeface="Comic Sans MS" pitchFamily="66" charset="0"/>
                <a:ea typeface="新細明體" pitchFamily="18" charset="-120"/>
              </a:defRPr>
            </a:lvl3pPr>
            <a:lvl4pPr marL="1600200" indent="-228600" eaLnBrk="0" hangingPunct="0">
              <a:defRPr kumimoji="1">
                <a:solidFill>
                  <a:schemeClr val="tx1"/>
                </a:solidFill>
                <a:latin typeface="Comic Sans MS" pitchFamily="66" charset="0"/>
                <a:ea typeface="新細明體" pitchFamily="18" charset="-120"/>
              </a:defRPr>
            </a:lvl4pPr>
            <a:lvl5pPr marL="2057400" indent="-228600" eaLnBrk="0" hangingPunct="0">
              <a:defRPr kumimoji="1">
                <a:solidFill>
                  <a:schemeClr val="tx1"/>
                </a:solidFill>
                <a:latin typeface="Comic Sans MS" pitchFamily="66"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9pPr>
          </a:lstStyle>
          <a:p>
            <a:fld id="{079451DE-AAB6-4345-8180-3BBC5C6F7E76}" type="slidenum">
              <a:rPr lang="en-US" altLang="zh-TW" sz="1400" smtClean="0">
                <a:latin typeface="Times New Roman" pitchFamily="18" charset="0"/>
              </a:rPr>
              <a:pPr/>
              <a:t>51</a:t>
            </a:fld>
            <a:endParaRPr lang="en-US" altLang="zh-TW" sz="1400" smtClean="0">
              <a:latin typeface="Times New Roman" pitchFamily="18" charset="0"/>
            </a:endParaRPr>
          </a:p>
        </p:txBody>
      </p:sp>
    </p:spTree>
    <p:extLst>
      <p:ext uri="{BB962C8B-B14F-4D97-AF65-F5344CB8AC3E}">
        <p14:creationId xmlns:p14="http://schemas.microsoft.com/office/powerpoint/2010/main" val="3898317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dirty="0"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A9C2C-07AC-499F-9CD7-19C52137B410}" type="slidenum">
              <a:rPr lang="zh-TW" altLang="en-US">
                <a:solidFill>
                  <a:prstClr val="black"/>
                </a:solidFill>
              </a:rPr>
              <a:pPr/>
              <a:t>52</a:t>
            </a:fld>
            <a:endParaRPr lang="en-US" altLang="zh-TW">
              <a:solidFill>
                <a:prstClr val="black"/>
              </a:solidFill>
            </a:endParaRPr>
          </a:p>
        </p:txBody>
      </p:sp>
    </p:spTree>
    <p:extLst>
      <p:ext uri="{BB962C8B-B14F-4D97-AF65-F5344CB8AC3E}">
        <p14:creationId xmlns:p14="http://schemas.microsoft.com/office/powerpoint/2010/main" val="2570466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dirty="0"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A9C2C-07AC-499F-9CD7-19C52137B410}" type="slidenum">
              <a:rPr lang="zh-TW" altLang="en-US">
                <a:solidFill>
                  <a:prstClr val="black"/>
                </a:solidFill>
              </a:rPr>
              <a:pPr/>
              <a:t>53</a:t>
            </a:fld>
            <a:endParaRPr lang="en-US" altLang="zh-TW">
              <a:solidFill>
                <a:prstClr val="black"/>
              </a:solidFill>
            </a:endParaRPr>
          </a:p>
        </p:txBody>
      </p:sp>
    </p:spTree>
    <p:extLst>
      <p:ext uri="{BB962C8B-B14F-4D97-AF65-F5344CB8AC3E}">
        <p14:creationId xmlns:p14="http://schemas.microsoft.com/office/powerpoint/2010/main" val="1474460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A9C2C-07AC-499F-9CD7-19C52137B410}" type="slidenum">
              <a:rPr lang="zh-TW" altLang="en-US">
                <a:solidFill>
                  <a:prstClr val="black"/>
                </a:solidFill>
              </a:rPr>
              <a:pPr/>
              <a:t>54</a:t>
            </a:fld>
            <a:endParaRPr lang="en-US" altLang="zh-TW">
              <a:solidFill>
                <a:prstClr val="black"/>
              </a:solidFill>
            </a:endParaRPr>
          </a:p>
        </p:txBody>
      </p:sp>
    </p:spTree>
    <p:extLst>
      <p:ext uri="{BB962C8B-B14F-4D97-AF65-F5344CB8AC3E}">
        <p14:creationId xmlns:p14="http://schemas.microsoft.com/office/powerpoint/2010/main" val="3205329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A9C2C-07AC-499F-9CD7-19C52137B410}" type="slidenum">
              <a:rPr lang="zh-TW" altLang="en-US">
                <a:solidFill>
                  <a:prstClr val="black"/>
                </a:solidFill>
              </a:rPr>
              <a:pPr/>
              <a:t>55</a:t>
            </a:fld>
            <a:endParaRPr lang="en-US" altLang="zh-TW">
              <a:solidFill>
                <a:prstClr val="black"/>
              </a:solidFill>
            </a:endParaRPr>
          </a:p>
        </p:txBody>
      </p:sp>
    </p:spTree>
    <p:extLst>
      <p:ext uri="{BB962C8B-B14F-4D97-AF65-F5344CB8AC3E}">
        <p14:creationId xmlns:p14="http://schemas.microsoft.com/office/powerpoint/2010/main" val="86147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11</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454144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投影片圖像版面配置區 1"/>
          <p:cNvSpPr>
            <a:spLocks noGrp="1" noRot="1" noChangeAspect="1"/>
          </p:cNvSpPr>
          <p:nvPr>
            <p:ph type="sldImg"/>
          </p:nvPr>
        </p:nvSpPr>
        <p:spPr bwMode="auto">
          <a:noFill/>
          <a:ln>
            <a:solidFill>
              <a:srgbClr val="000000"/>
            </a:solidFill>
            <a:miter lim="800000"/>
            <a:headEnd/>
            <a:tailEnd/>
          </a:ln>
        </p:spPr>
      </p:sp>
      <p:sp>
        <p:nvSpPr>
          <p:cNvPr id="13209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TW" smtClean="0"/>
          </a:p>
        </p:txBody>
      </p:sp>
      <p:sp>
        <p:nvSpPr>
          <p:cNvPr id="13209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A9C2C-07AC-499F-9CD7-19C52137B410}" type="slidenum">
              <a:rPr lang="zh-TW" altLang="en-US">
                <a:solidFill>
                  <a:prstClr val="black"/>
                </a:solidFill>
              </a:rPr>
              <a:pPr/>
              <a:t>56</a:t>
            </a:fld>
            <a:endParaRPr lang="en-US" altLang="zh-TW">
              <a:solidFill>
                <a:prstClr val="black"/>
              </a:solidFill>
            </a:endParaRPr>
          </a:p>
        </p:txBody>
      </p:sp>
    </p:spTree>
    <p:extLst>
      <p:ext uri="{BB962C8B-B14F-4D97-AF65-F5344CB8AC3E}">
        <p14:creationId xmlns:p14="http://schemas.microsoft.com/office/powerpoint/2010/main" val="2006073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57</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2908128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58</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46738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12</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8730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13</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69821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14</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162255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15</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296144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57C13-A230-41FC-9063-2779845076A0}" type="slidenum">
              <a:rPr lang="en-US" altLang="zh-TW">
                <a:solidFill>
                  <a:prstClr val="black"/>
                </a:solidFill>
              </a:rPr>
              <a:pPr/>
              <a:t>16</a:t>
            </a:fld>
            <a:endParaRPr lang="en-US" altLang="zh-TW">
              <a:solidFill>
                <a:prstClr val="black"/>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zh-TW" altLang="en-US"/>
              <a:t>自我介紹</a:t>
            </a:r>
          </a:p>
        </p:txBody>
      </p:sp>
    </p:spTree>
    <p:extLst>
      <p:ext uri="{BB962C8B-B14F-4D97-AF65-F5344CB8AC3E}">
        <p14:creationId xmlns:p14="http://schemas.microsoft.com/office/powerpoint/2010/main" val="331205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3077F44-D991-4A30-A126-227B2A775EFB}" type="datetimeFigureOut">
              <a:rPr lang="zh-TW" altLang="en-US"/>
              <a:pPr>
                <a:defRPr/>
              </a:pPr>
              <a:t>2016/8/10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C75E0BA-4DE0-48C8-B24D-36CBC3602911}" type="slidenum">
              <a:rPr lang="zh-TW" altLang="en-US"/>
              <a:pPr>
                <a:defRPr/>
              </a:pPr>
              <a:t>‹#›</a:t>
            </a:fld>
            <a:endParaRPr lang="zh-TW" altLang="en-US"/>
          </a:p>
        </p:txBody>
      </p:sp>
      <p:pic>
        <p:nvPicPr>
          <p:cNvPr id="7" name="Picture 1" descr="C:\Users\yusin\Desktop\圖片4.png"/>
          <p:cNvPicPr>
            <a:picLocks noChangeAspect="1" noChangeArrowheads="1"/>
          </p:cNvPicPr>
          <p:nvPr userDrawn="1"/>
        </p:nvPicPr>
        <p:blipFill>
          <a:blip r:embed="rId2" cstate="print"/>
          <a:srcRect/>
          <a:stretch>
            <a:fillRect/>
          </a:stretch>
        </p:blipFill>
        <p:spPr bwMode="auto">
          <a:xfrm>
            <a:off x="-18256" y="-33885"/>
            <a:ext cx="9180512" cy="6597351"/>
          </a:xfrm>
          <a:prstGeom prst="rect">
            <a:avLst/>
          </a:prstGeom>
          <a:noFill/>
        </p:spPr>
      </p:pic>
    </p:spTree>
    <p:extLst>
      <p:ext uri="{BB962C8B-B14F-4D97-AF65-F5344CB8AC3E}">
        <p14:creationId xmlns:p14="http://schemas.microsoft.com/office/powerpoint/2010/main" val="17238739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標題投影片">
    <p:spTree>
      <p:nvGrpSpPr>
        <p:cNvPr id="1" name=""/>
        <p:cNvGrpSpPr/>
        <p:nvPr/>
      </p:nvGrpSpPr>
      <p:grpSpPr>
        <a:xfrm>
          <a:off x="0" y="0"/>
          <a:ext cx="0" cy="0"/>
          <a:chOff x="0" y="0"/>
          <a:chExt cx="0" cy="0"/>
        </a:xfrm>
      </p:grpSpPr>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0" y="0"/>
            <a:ext cx="9180512" cy="6597351"/>
          </a:xfrm>
          <a:prstGeom prst="rect">
            <a:avLst/>
          </a:prstGeom>
          <a:noFill/>
        </p:spPr>
      </p:pic>
    </p:spTree>
    <p:extLst>
      <p:ext uri="{BB962C8B-B14F-4D97-AF65-F5344CB8AC3E}">
        <p14:creationId xmlns:p14="http://schemas.microsoft.com/office/powerpoint/2010/main" val="42560246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Picture 2" descr="D:\Documents and Settings\Peter\桌面\素材-PNG-透明底\圖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版面配置區 3"/>
          <p:cNvSpPr>
            <a:spLocks noGrp="1"/>
          </p:cNvSpPr>
          <p:nvPr>
            <p:ph type="dt" sz="half" idx="10"/>
          </p:nvPr>
        </p:nvSpPr>
        <p:spPr/>
        <p:txBody>
          <a:bodyPr/>
          <a:lstStyle>
            <a:lvl1pPr>
              <a:defRPr/>
            </a:lvl1pPr>
          </a:lstStyle>
          <a:p>
            <a:pPr>
              <a:defRPr/>
            </a:pPr>
            <a:fld id="{0151B56A-FD73-408C-B25E-D2B82A646B42}" type="datetimeFigureOut">
              <a:rPr lang="zh-TW" altLang="en-US"/>
              <a:pPr>
                <a:defRPr/>
              </a:pPr>
              <a:t>2016/8/10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1244BF72-7BA6-46C7-9575-B11ADC2D6BA5}" type="slidenum">
              <a:rPr lang="zh-TW" altLang="en-US"/>
              <a:pPr>
                <a:defRPr/>
              </a:pPr>
              <a:t>‹#›</a:t>
            </a:fld>
            <a:endParaRPr lang="zh-TW" altLang="en-US"/>
          </a:p>
        </p:txBody>
      </p:sp>
    </p:spTree>
    <p:extLst>
      <p:ext uri="{BB962C8B-B14F-4D97-AF65-F5344CB8AC3E}">
        <p14:creationId xmlns:p14="http://schemas.microsoft.com/office/powerpoint/2010/main" val="295920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会议-商务-洽谈副本2.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6168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32998329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29405528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20481818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3072034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99694959-A617-41B3-8862-B34563BEA4D1}" type="datetimeFigureOut">
              <a:rPr lang="zh-TW" altLang="en-US"/>
              <a:pPr>
                <a:defRPr/>
              </a:pPr>
              <a:t>2016/8/10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DA9D0D0-BF60-4523-B48F-C0AB087E620A}" type="slidenum">
              <a:rPr lang="zh-TW" altLang="en-US"/>
              <a:pPr>
                <a:defRPr/>
              </a:pPr>
              <a:t>‹#›</a:t>
            </a:fld>
            <a:endParaRPr lang="zh-TW" altLang="en-US"/>
          </a:p>
        </p:txBody>
      </p:sp>
      <p:pic>
        <p:nvPicPr>
          <p:cNvPr id="7" name="Picture 1" descr="C:\Users\yusin\Desktop\圖片4.png"/>
          <p:cNvPicPr>
            <a:picLocks noChangeAspect="1" noChangeArrowheads="1"/>
          </p:cNvPicPr>
          <p:nvPr userDrawn="1"/>
        </p:nvPicPr>
        <p:blipFill>
          <a:blip r:embed="rId2" cstate="print"/>
          <a:srcRect/>
          <a:stretch>
            <a:fillRect/>
          </a:stretch>
        </p:blipFill>
        <p:spPr bwMode="auto">
          <a:xfrm>
            <a:off x="0" y="0"/>
            <a:ext cx="9180512" cy="6597351"/>
          </a:xfrm>
          <a:prstGeom prst="rect">
            <a:avLst/>
          </a:prstGeom>
          <a:noFill/>
        </p:spPr>
      </p:pic>
    </p:spTree>
    <p:extLst>
      <p:ext uri="{BB962C8B-B14F-4D97-AF65-F5344CB8AC3E}">
        <p14:creationId xmlns:p14="http://schemas.microsoft.com/office/powerpoint/2010/main" val="42510617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79D3D70-123E-46A3-BD2A-940040712CCB}" type="datetimeFigureOut">
              <a:rPr lang="zh-TW" altLang="en-US"/>
              <a:pPr>
                <a:defRPr/>
              </a:pPr>
              <a:t>2016/8/10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42E23EA-91A1-47E2-9524-C25EB502D28F}" type="slidenum">
              <a:rPr lang="zh-TW" altLang="en-US"/>
              <a:pPr>
                <a:defRPr/>
              </a:pPr>
              <a:t>‹#›</a:t>
            </a:fld>
            <a:endParaRPr lang="zh-TW" altLang="en-US"/>
          </a:p>
        </p:txBody>
      </p:sp>
      <p:pic>
        <p:nvPicPr>
          <p:cNvPr id="7" name="Picture 1" descr="C:\Users\yusin\Desktop\圖片4.png"/>
          <p:cNvPicPr>
            <a:picLocks noChangeAspect="1" noChangeArrowheads="1"/>
          </p:cNvPicPr>
          <p:nvPr userDrawn="1"/>
        </p:nvPicPr>
        <p:blipFill>
          <a:blip r:embed="rId2" cstate="print"/>
          <a:srcRect/>
          <a:stretch>
            <a:fillRect/>
          </a:stretch>
        </p:blipFill>
        <p:spPr bwMode="auto">
          <a:xfrm>
            <a:off x="0" y="0"/>
            <a:ext cx="9180512" cy="6597351"/>
          </a:xfrm>
          <a:prstGeom prst="rect">
            <a:avLst/>
          </a:prstGeom>
          <a:noFill/>
        </p:spPr>
      </p:pic>
    </p:spTree>
    <p:extLst>
      <p:ext uri="{BB962C8B-B14F-4D97-AF65-F5344CB8AC3E}">
        <p14:creationId xmlns:p14="http://schemas.microsoft.com/office/powerpoint/2010/main" val="39313463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8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2184806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9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32148048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0_標題投影片">
    <p:spTree>
      <p:nvGrpSpPr>
        <p:cNvPr id="1" name=""/>
        <p:cNvGrpSpPr/>
        <p:nvPr/>
      </p:nvGrpSpPr>
      <p:grpSpPr>
        <a:xfrm>
          <a:off x="0" y="0"/>
          <a:ext cx="0" cy="0"/>
          <a:chOff x="0" y="0"/>
          <a:chExt cx="0" cy="0"/>
        </a:xfrm>
      </p:grpSpPr>
      <p:sp>
        <p:nvSpPr>
          <p:cNvPr id="15" name="矩形 14"/>
          <p:cNvSpPr/>
          <p:nvPr userDrawn="1"/>
        </p:nvSpPr>
        <p:spPr>
          <a:xfrm>
            <a:off x="0" y="0"/>
            <a:ext cx="9144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6" name="Group 15"/>
          <p:cNvGrpSpPr/>
          <p:nvPr userDrawn="1"/>
        </p:nvGrpSpPr>
        <p:grpSpPr>
          <a:xfrm>
            <a:off x="-20464" y="-31304"/>
            <a:ext cx="9144000" cy="6858000"/>
            <a:chOff x="0" y="0"/>
            <a:chExt cx="9144000" cy="6858000"/>
          </a:xfrm>
        </p:grpSpPr>
        <p:sp>
          <p:nvSpPr>
            <p:cNvPr id="17"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sp>
          <p:nvSpPr>
            <p:cNvPr id="18"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a:solidFill>
                  <a:prstClr val="white"/>
                </a:solidFill>
              </a:endParaRPr>
            </a:p>
          </p:txBody>
        </p:sp>
      </p:grpSp>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228061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標題投影片">
    <p:spTree>
      <p:nvGrpSpPr>
        <p:cNvPr id="1" name=""/>
        <p:cNvGrpSpPr/>
        <p:nvPr/>
      </p:nvGrpSpPr>
      <p:grpSpPr>
        <a:xfrm>
          <a:off x="0" y="0"/>
          <a:ext cx="0" cy="0"/>
          <a:chOff x="0" y="0"/>
          <a:chExt cx="0" cy="0"/>
        </a:xfrm>
      </p:grpSpPr>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15877155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3_標題投影片">
    <p:spTree>
      <p:nvGrpSpPr>
        <p:cNvPr id="1" name=""/>
        <p:cNvGrpSpPr/>
        <p:nvPr/>
      </p:nvGrpSpPr>
      <p:grpSpPr>
        <a:xfrm>
          <a:off x="0" y="0"/>
          <a:ext cx="0" cy="0"/>
          <a:chOff x="0" y="0"/>
          <a:chExt cx="0" cy="0"/>
        </a:xfrm>
      </p:grpSpPr>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18256" y="-25297"/>
            <a:ext cx="9180512" cy="6597351"/>
          </a:xfrm>
          <a:prstGeom prst="rect">
            <a:avLst/>
          </a:prstGeom>
          <a:noFill/>
        </p:spPr>
      </p:pic>
    </p:spTree>
    <p:extLst>
      <p:ext uri="{BB962C8B-B14F-4D97-AF65-F5344CB8AC3E}">
        <p14:creationId xmlns:p14="http://schemas.microsoft.com/office/powerpoint/2010/main" val="1027288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4_標題投影片">
    <p:spTree>
      <p:nvGrpSpPr>
        <p:cNvPr id="1" name=""/>
        <p:cNvGrpSpPr/>
        <p:nvPr/>
      </p:nvGrpSpPr>
      <p:grpSpPr>
        <a:xfrm>
          <a:off x="0" y="0"/>
          <a:ext cx="0" cy="0"/>
          <a:chOff x="0" y="0"/>
          <a:chExt cx="0" cy="0"/>
        </a:xfrm>
      </p:grpSpPr>
      <p:pic>
        <p:nvPicPr>
          <p:cNvPr id="6" name="Picture 1" descr="C:\Users\yusin\Desktop\圖片4.png"/>
          <p:cNvPicPr>
            <a:picLocks noChangeAspect="1" noChangeArrowheads="1"/>
          </p:cNvPicPr>
          <p:nvPr userDrawn="1"/>
        </p:nvPicPr>
        <p:blipFill>
          <a:blip r:embed="rId2" cstate="print"/>
          <a:srcRect/>
          <a:stretch>
            <a:fillRect/>
          </a:stretch>
        </p:blipFill>
        <p:spPr bwMode="auto">
          <a:xfrm>
            <a:off x="0" y="0"/>
            <a:ext cx="9180512" cy="6597351"/>
          </a:xfrm>
          <a:prstGeom prst="rect">
            <a:avLst/>
          </a:prstGeom>
          <a:noFill/>
        </p:spPr>
      </p:pic>
    </p:spTree>
    <p:extLst>
      <p:ext uri="{BB962C8B-B14F-4D97-AF65-F5344CB8AC3E}">
        <p14:creationId xmlns:p14="http://schemas.microsoft.com/office/powerpoint/2010/main" val="18361996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lum/>
          </a:blip>
          <a:srcRect/>
          <a:stretch>
            <a:fillRect/>
          </a:stretch>
        </a:blipFill>
        <a:effectLst/>
      </p:bgPr>
    </p:bg>
    <p:spTree>
      <p:nvGrpSpPr>
        <p:cNvPr id="1" name=""/>
        <p:cNvGrpSpPr/>
        <p:nvPr/>
      </p:nvGrpSpPr>
      <p:grpSpPr>
        <a:xfrm>
          <a:off x="0" y="0"/>
          <a:ext cx="0" cy="0"/>
          <a:chOff x="0" y="0"/>
          <a:chExt cx="0" cy="0"/>
        </a:xfrm>
      </p:grpSpPr>
      <p:sp>
        <p:nvSpPr>
          <p:cNvPr id="7" name="手繪多邊形 6"/>
          <p:cNvSpPr/>
          <p:nvPr userDrawn="1"/>
        </p:nvSpPr>
        <p:spPr>
          <a:xfrm>
            <a:off x="-25400" y="114300"/>
            <a:ext cx="9169400" cy="6311900"/>
          </a:xfrm>
          <a:custGeom>
            <a:avLst/>
            <a:gdLst>
              <a:gd name="connsiteX0" fmla="*/ 381000 w 9004300"/>
              <a:gd name="connsiteY0" fmla="*/ 1028700 h 6311900"/>
              <a:gd name="connsiteX1" fmla="*/ 457200 w 9004300"/>
              <a:gd name="connsiteY1" fmla="*/ 1041400 h 6311900"/>
              <a:gd name="connsiteX2" fmla="*/ 736600 w 9004300"/>
              <a:gd name="connsiteY2" fmla="*/ 1117600 h 6311900"/>
              <a:gd name="connsiteX3" fmla="*/ 952500 w 9004300"/>
              <a:gd name="connsiteY3" fmla="*/ 1143000 h 6311900"/>
              <a:gd name="connsiteX4" fmla="*/ 1054100 w 9004300"/>
              <a:gd name="connsiteY4" fmla="*/ 1181100 h 6311900"/>
              <a:gd name="connsiteX5" fmla="*/ 1155700 w 9004300"/>
              <a:gd name="connsiteY5" fmla="*/ 1193800 h 6311900"/>
              <a:gd name="connsiteX6" fmla="*/ 1244600 w 9004300"/>
              <a:gd name="connsiteY6" fmla="*/ 1206500 h 6311900"/>
              <a:gd name="connsiteX7" fmla="*/ 1803400 w 9004300"/>
              <a:gd name="connsiteY7" fmla="*/ 1181100 h 6311900"/>
              <a:gd name="connsiteX8" fmla="*/ 2171700 w 9004300"/>
              <a:gd name="connsiteY8" fmla="*/ 1155700 h 6311900"/>
              <a:gd name="connsiteX9" fmla="*/ 2362200 w 9004300"/>
              <a:gd name="connsiteY9" fmla="*/ 1117600 h 6311900"/>
              <a:gd name="connsiteX10" fmla="*/ 2463800 w 9004300"/>
              <a:gd name="connsiteY10" fmla="*/ 1092200 h 6311900"/>
              <a:gd name="connsiteX11" fmla="*/ 2501900 w 9004300"/>
              <a:gd name="connsiteY11" fmla="*/ 1079500 h 6311900"/>
              <a:gd name="connsiteX12" fmla="*/ 2654300 w 9004300"/>
              <a:gd name="connsiteY12" fmla="*/ 1016000 h 6311900"/>
              <a:gd name="connsiteX13" fmla="*/ 2806700 w 9004300"/>
              <a:gd name="connsiteY13" fmla="*/ 990600 h 6311900"/>
              <a:gd name="connsiteX14" fmla="*/ 2933700 w 9004300"/>
              <a:gd name="connsiteY14" fmla="*/ 965200 h 6311900"/>
              <a:gd name="connsiteX15" fmla="*/ 2997200 w 9004300"/>
              <a:gd name="connsiteY15" fmla="*/ 939800 h 6311900"/>
              <a:gd name="connsiteX16" fmla="*/ 3048000 w 9004300"/>
              <a:gd name="connsiteY16" fmla="*/ 901700 h 6311900"/>
              <a:gd name="connsiteX17" fmla="*/ 3098800 w 9004300"/>
              <a:gd name="connsiteY17" fmla="*/ 876300 h 6311900"/>
              <a:gd name="connsiteX18" fmla="*/ 3124200 w 9004300"/>
              <a:gd name="connsiteY18" fmla="*/ 838200 h 6311900"/>
              <a:gd name="connsiteX19" fmla="*/ 3213100 w 9004300"/>
              <a:gd name="connsiteY19" fmla="*/ 787400 h 6311900"/>
              <a:gd name="connsiteX20" fmla="*/ 3263900 w 9004300"/>
              <a:gd name="connsiteY20" fmla="*/ 762000 h 6311900"/>
              <a:gd name="connsiteX21" fmla="*/ 3429000 w 9004300"/>
              <a:gd name="connsiteY21" fmla="*/ 736600 h 6311900"/>
              <a:gd name="connsiteX22" fmla="*/ 3479800 w 9004300"/>
              <a:gd name="connsiteY22" fmla="*/ 723900 h 6311900"/>
              <a:gd name="connsiteX23" fmla="*/ 3517900 w 9004300"/>
              <a:gd name="connsiteY23" fmla="*/ 685800 h 6311900"/>
              <a:gd name="connsiteX24" fmla="*/ 3581400 w 9004300"/>
              <a:gd name="connsiteY24" fmla="*/ 609600 h 6311900"/>
              <a:gd name="connsiteX25" fmla="*/ 3619500 w 9004300"/>
              <a:gd name="connsiteY25" fmla="*/ 520700 h 6311900"/>
              <a:gd name="connsiteX26" fmla="*/ 3670300 w 9004300"/>
              <a:gd name="connsiteY26" fmla="*/ 431800 h 6311900"/>
              <a:gd name="connsiteX27" fmla="*/ 3683000 w 9004300"/>
              <a:gd name="connsiteY27" fmla="*/ 381000 h 6311900"/>
              <a:gd name="connsiteX28" fmla="*/ 3721100 w 9004300"/>
              <a:gd name="connsiteY28" fmla="*/ 342900 h 6311900"/>
              <a:gd name="connsiteX29" fmla="*/ 3771900 w 9004300"/>
              <a:gd name="connsiteY29" fmla="*/ 304800 h 6311900"/>
              <a:gd name="connsiteX30" fmla="*/ 3848100 w 9004300"/>
              <a:gd name="connsiteY30" fmla="*/ 279400 h 6311900"/>
              <a:gd name="connsiteX31" fmla="*/ 3886200 w 9004300"/>
              <a:gd name="connsiteY31" fmla="*/ 266700 h 6311900"/>
              <a:gd name="connsiteX32" fmla="*/ 4038600 w 9004300"/>
              <a:gd name="connsiteY32" fmla="*/ 190500 h 6311900"/>
              <a:gd name="connsiteX33" fmla="*/ 4089400 w 9004300"/>
              <a:gd name="connsiteY33" fmla="*/ 165100 h 6311900"/>
              <a:gd name="connsiteX34" fmla="*/ 4140200 w 9004300"/>
              <a:gd name="connsiteY34" fmla="*/ 152400 h 6311900"/>
              <a:gd name="connsiteX35" fmla="*/ 5156200 w 9004300"/>
              <a:gd name="connsiteY35" fmla="*/ 152400 h 6311900"/>
              <a:gd name="connsiteX36" fmla="*/ 5219700 w 9004300"/>
              <a:gd name="connsiteY36" fmla="*/ 139700 h 6311900"/>
              <a:gd name="connsiteX37" fmla="*/ 5384800 w 9004300"/>
              <a:gd name="connsiteY37" fmla="*/ 114300 h 6311900"/>
              <a:gd name="connsiteX38" fmla="*/ 5448300 w 9004300"/>
              <a:gd name="connsiteY38" fmla="*/ 101600 h 6311900"/>
              <a:gd name="connsiteX39" fmla="*/ 5575300 w 9004300"/>
              <a:gd name="connsiteY39" fmla="*/ 88900 h 6311900"/>
              <a:gd name="connsiteX40" fmla="*/ 5715000 w 9004300"/>
              <a:gd name="connsiteY40" fmla="*/ 63500 h 6311900"/>
              <a:gd name="connsiteX41" fmla="*/ 5956300 w 9004300"/>
              <a:gd name="connsiteY41" fmla="*/ 38100 h 6311900"/>
              <a:gd name="connsiteX42" fmla="*/ 5994400 w 9004300"/>
              <a:gd name="connsiteY42" fmla="*/ 25400 h 6311900"/>
              <a:gd name="connsiteX43" fmla="*/ 6223000 w 9004300"/>
              <a:gd name="connsiteY43" fmla="*/ 0 h 6311900"/>
              <a:gd name="connsiteX44" fmla="*/ 7302500 w 9004300"/>
              <a:gd name="connsiteY44" fmla="*/ 25400 h 6311900"/>
              <a:gd name="connsiteX45" fmla="*/ 7569200 w 9004300"/>
              <a:gd name="connsiteY45" fmla="*/ 50800 h 6311900"/>
              <a:gd name="connsiteX46" fmla="*/ 7772400 w 9004300"/>
              <a:gd name="connsiteY46" fmla="*/ 76200 h 6311900"/>
              <a:gd name="connsiteX47" fmla="*/ 8077200 w 9004300"/>
              <a:gd name="connsiteY47" fmla="*/ 88900 h 6311900"/>
              <a:gd name="connsiteX48" fmla="*/ 8115300 w 9004300"/>
              <a:gd name="connsiteY48" fmla="*/ 101600 h 6311900"/>
              <a:gd name="connsiteX49" fmla="*/ 8191500 w 9004300"/>
              <a:gd name="connsiteY49" fmla="*/ 139700 h 6311900"/>
              <a:gd name="connsiteX50" fmla="*/ 8255000 w 9004300"/>
              <a:gd name="connsiteY50" fmla="*/ 152400 h 6311900"/>
              <a:gd name="connsiteX51" fmla="*/ 8305800 w 9004300"/>
              <a:gd name="connsiteY51" fmla="*/ 165100 h 6311900"/>
              <a:gd name="connsiteX52" fmla="*/ 8458200 w 9004300"/>
              <a:gd name="connsiteY52" fmla="*/ 190500 h 6311900"/>
              <a:gd name="connsiteX53" fmla="*/ 8496300 w 9004300"/>
              <a:gd name="connsiteY53" fmla="*/ 203200 h 6311900"/>
              <a:gd name="connsiteX54" fmla="*/ 8572500 w 9004300"/>
              <a:gd name="connsiteY54" fmla="*/ 279400 h 6311900"/>
              <a:gd name="connsiteX55" fmla="*/ 8648700 w 9004300"/>
              <a:gd name="connsiteY55" fmla="*/ 317500 h 6311900"/>
              <a:gd name="connsiteX56" fmla="*/ 8699500 w 9004300"/>
              <a:gd name="connsiteY56" fmla="*/ 355600 h 6311900"/>
              <a:gd name="connsiteX57" fmla="*/ 8813800 w 9004300"/>
              <a:gd name="connsiteY57" fmla="*/ 406400 h 6311900"/>
              <a:gd name="connsiteX58" fmla="*/ 8851900 w 9004300"/>
              <a:gd name="connsiteY58" fmla="*/ 482600 h 6311900"/>
              <a:gd name="connsiteX59" fmla="*/ 8877300 w 9004300"/>
              <a:gd name="connsiteY59" fmla="*/ 520700 h 6311900"/>
              <a:gd name="connsiteX60" fmla="*/ 8902700 w 9004300"/>
              <a:gd name="connsiteY60" fmla="*/ 622300 h 6311900"/>
              <a:gd name="connsiteX61" fmla="*/ 8915400 w 9004300"/>
              <a:gd name="connsiteY61" fmla="*/ 812800 h 6311900"/>
              <a:gd name="connsiteX62" fmla="*/ 8940800 w 9004300"/>
              <a:gd name="connsiteY62" fmla="*/ 2552700 h 6311900"/>
              <a:gd name="connsiteX63" fmla="*/ 8953500 w 9004300"/>
              <a:gd name="connsiteY63" fmla="*/ 2997200 h 6311900"/>
              <a:gd name="connsiteX64" fmla="*/ 8966200 w 9004300"/>
              <a:gd name="connsiteY64" fmla="*/ 3251200 h 6311900"/>
              <a:gd name="connsiteX65" fmla="*/ 8978900 w 9004300"/>
              <a:gd name="connsiteY65" fmla="*/ 3708400 h 6311900"/>
              <a:gd name="connsiteX66" fmla="*/ 9004300 w 9004300"/>
              <a:gd name="connsiteY66" fmla="*/ 4102100 h 6311900"/>
              <a:gd name="connsiteX67" fmla="*/ 8978900 w 9004300"/>
              <a:gd name="connsiteY67" fmla="*/ 4902200 h 6311900"/>
              <a:gd name="connsiteX68" fmla="*/ 8953500 w 9004300"/>
              <a:gd name="connsiteY68" fmla="*/ 5245100 h 6311900"/>
              <a:gd name="connsiteX69" fmla="*/ 8928100 w 9004300"/>
              <a:gd name="connsiteY69" fmla="*/ 5803900 h 6311900"/>
              <a:gd name="connsiteX70" fmla="*/ 8915400 w 9004300"/>
              <a:gd name="connsiteY70" fmla="*/ 5842000 h 6311900"/>
              <a:gd name="connsiteX71" fmla="*/ 8890000 w 9004300"/>
              <a:gd name="connsiteY71" fmla="*/ 5930900 h 6311900"/>
              <a:gd name="connsiteX72" fmla="*/ 8788400 w 9004300"/>
              <a:gd name="connsiteY72" fmla="*/ 6096000 h 6311900"/>
              <a:gd name="connsiteX73" fmla="*/ 8775700 w 9004300"/>
              <a:gd name="connsiteY73" fmla="*/ 6146800 h 6311900"/>
              <a:gd name="connsiteX74" fmla="*/ 8699500 w 9004300"/>
              <a:gd name="connsiteY74" fmla="*/ 6223000 h 6311900"/>
              <a:gd name="connsiteX75" fmla="*/ 8674100 w 9004300"/>
              <a:gd name="connsiteY75" fmla="*/ 6261100 h 6311900"/>
              <a:gd name="connsiteX76" fmla="*/ 8293100 w 9004300"/>
              <a:gd name="connsiteY76" fmla="*/ 6261100 h 6311900"/>
              <a:gd name="connsiteX77" fmla="*/ 8115300 w 9004300"/>
              <a:gd name="connsiteY77" fmla="*/ 6223000 h 6311900"/>
              <a:gd name="connsiteX78" fmla="*/ 7937500 w 9004300"/>
              <a:gd name="connsiteY78" fmla="*/ 6172200 h 6311900"/>
              <a:gd name="connsiteX79" fmla="*/ 7861300 w 9004300"/>
              <a:gd name="connsiteY79" fmla="*/ 6146800 h 6311900"/>
              <a:gd name="connsiteX80" fmla="*/ 7797800 w 9004300"/>
              <a:gd name="connsiteY80" fmla="*/ 6134100 h 6311900"/>
              <a:gd name="connsiteX81" fmla="*/ 7683500 w 9004300"/>
              <a:gd name="connsiteY81" fmla="*/ 6096000 h 6311900"/>
              <a:gd name="connsiteX82" fmla="*/ 7569200 w 9004300"/>
              <a:gd name="connsiteY82" fmla="*/ 6083300 h 6311900"/>
              <a:gd name="connsiteX83" fmla="*/ 7467600 w 9004300"/>
              <a:gd name="connsiteY83" fmla="*/ 6070600 h 6311900"/>
              <a:gd name="connsiteX84" fmla="*/ 7124700 w 9004300"/>
              <a:gd name="connsiteY84" fmla="*/ 6045200 h 6311900"/>
              <a:gd name="connsiteX85" fmla="*/ 6413500 w 9004300"/>
              <a:gd name="connsiteY85" fmla="*/ 6032500 h 6311900"/>
              <a:gd name="connsiteX86" fmla="*/ 6375400 w 9004300"/>
              <a:gd name="connsiteY86" fmla="*/ 6019800 h 6311900"/>
              <a:gd name="connsiteX87" fmla="*/ 5905500 w 9004300"/>
              <a:gd name="connsiteY87" fmla="*/ 6032500 h 6311900"/>
              <a:gd name="connsiteX88" fmla="*/ 5867400 w 9004300"/>
              <a:gd name="connsiteY88" fmla="*/ 6045200 h 6311900"/>
              <a:gd name="connsiteX89" fmla="*/ 5816600 w 9004300"/>
              <a:gd name="connsiteY89" fmla="*/ 6057900 h 6311900"/>
              <a:gd name="connsiteX90" fmla="*/ 5778500 w 9004300"/>
              <a:gd name="connsiteY90" fmla="*/ 6083300 h 6311900"/>
              <a:gd name="connsiteX91" fmla="*/ 5410200 w 9004300"/>
              <a:gd name="connsiteY91" fmla="*/ 6096000 h 6311900"/>
              <a:gd name="connsiteX92" fmla="*/ 5270500 w 9004300"/>
              <a:gd name="connsiteY92" fmla="*/ 6083300 h 6311900"/>
              <a:gd name="connsiteX93" fmla="*/ 5016500 w 9004300"/>
              <a:gd name="connsiteY93" fmla="*/ 6032500 h 6311900"/>
              <a:gd name="connsiteX94" fmla="*/ 4851400 w 9004300"/>
              <a:gd name="connsiteY94" fmla="*/ 5981700 h 6311900"/>
              <a:gd name="connsiteX95" fmla="*/ 4686300 w 9004300"/>
              <a:gd name="connsiteY95" fmla="*/ 5943600 h 6311900"/>
              <a:gd name="connsiteX96" fmla="*/ 4457700 w 9004300"/>
              <a:gd name="connsiteY96" fmla="*/ 5918200 h 6311900"/>
              <a:gd name="connsiteX97" fmla="*/ 3860800 w 9004300"/>
              <a:gd name="connsiteY97" fmla="*/ 5930900 h 6311900"/>
              <a:gd name="connsiteX98" fmla="*/ 3797300 w 9004300"/>
              <a:gd name="connsiteY98" fmla="*/ 5943600 h 6311900"/>
              <a:gd name="connsiteX99" fmla="*/ 3619500 w 9004300"/>
              <a:gd name="connsiteY99" fmla="*/ 5994400 h 6311900"/>
              <a:gd name="connsiteX100" fmla="*/ 3556000 w 9004300"/>
              <a:gd name="connsiteY100" fmla="*/ 6032500 h 6311900"/>
              <a:gd name="connsiteX101" fmla="*/ 3454400 w 9004300"/>
              <a:gd name="connsiteY101" fmla="*/ 6057900 h 6311900"/>
              <a:gd name="connsiteX102" fmla="*/ 3352800 w 9004300"/>
              <a:gd name="connsiteY102" fmla="*/ 6108700 h 6311900"/>
              <a:gd name="connsiteX103" fmla="*/ 3136900 w 9004300"/>
              <a:gd name="connsiteY103" fmla="*/ 6210300 h 6311900"/>
              <a:gd name="connsiteX104" fmla="*/ 2921000 w 9004300"/>
              <a:gd name="connsiteY104" fmla="*/ 6223000 h 6311900"/>
              <a:gd name="connsiteX105" fmla="*/ 2705100 w 9004300"/>
              <a:gd name="connsiteY105" fmla="*/ 6286500 h 6311900"/>
              <a:gd name="connsiteX106" fmla="*/ 2400300 w 9004300"/>
              <a:gd name="connsiteY106" fmla="*/ 6311900 h 6311900"/>
              <a:gd name="connsiteX107" fmla="*/ 2324100 w 9004300"/>
              <a:gd name="connsiteY107" fmla="*/ 6235700 h 6311900"/>
              <a:gd name="connsiteX108" fmla="*/ 2171700 w 9004300"/>
              <a:gd name="connsiteY108" fmla="*/ 6108700 h 6311900"/>
              <a:gd name="connsiteX109" fmla="*/ 2120900 w 9004300"/>
              <a:gd name="connsiteY109" fmla="*/ 6032500 h 6311900"/>
              <a:gd name="connsiteX110" fmla="*/ 1866900 w 9004300"/>
              <a:gd name="connsiteY110" fmla="*/ 5969000 h 6311900"/>
              <a:gd name="connsiteX111" fmla="*/ 1765300 w 9004300"/>
              <a:gd name="connsiteY111" fmla="*/ 5943600 h 6311900"/>
              <a:gd name="connsiteX112" fmla="*/ 1701800 w 9004300"/>
              <a:gd name="connsiteY112" fmla="*/ 5930900 h 6311900"/>
              <a:gd name="connsiteX113" fmla="*/ 1612900 w 9004300"/>
              <a:gd name="connsiteY113" fmla="*/ 5905500 h 6311900"/>
              <a:gd name="connsiteX114" fmla="*/ 1155700 w 9004300"/>
              <a:gd name="connsiteY114" fmla="*/ 5892800 h 6311900"/>
              <a:gd name="connsiteX115" fmla="*/ 1066800 w 9004300"/>
              <a:gd name="connsiteY115" fmla="*/ 5880100 h 6311900"/>
              <a:gd name="connsiteX116" fmla="*/ 1028700 w 9004300"/>
              <a:gd name="connsiteY116" fmla="*/ 5867400 h 6311900"/>
              <a:gd name="connsiteX117" fmla="*/ 381000 w 9004300"/>
              <a:gd name="connsiteY117" fmla="*/ 5842000 h 6311900"/>
              <a:gd name="connsiteX118" fmla="*/ 292100 w 9004300"/>
              <a:gd name="connsiteY118" fmla="*/ 5791200 h 6311900"/>
              <a:gd name="connsiteX119" fmla="*/ 279400 w 9004300"/>
              <a:gd name="connsiteY119" fmla="*/ 5753100 h 6311900"/>
              <a:gd name="connsiteX120" fmla="*/ 215900 w 9004300"/>
              <a:gd name="connsiteY120" fmla="*/ 5651500 h 6311900"/>
              <a:gd name="connsiteX121" fmla="*/ 165100 w 9004300"/>
              <a:gd name="connsiteY121" fmla="*/ 5473700 h 6311900"/>
              <a:gd name="connsiteX122" fmla="*/ 139700 w 9004300"/>
              <a:gd name="connsiteY122" fmla="*/ 5422900 h 6311900"/>
              <a:gd name="connsiteX123" fmla="*/ 127000 w 9004300"/>
              <a:gd name="connsiteY123" fmla="*/ 5346700 h 6311900"/>
              <a:gd name="connsiteX124" fmla="*/ 76200 w 9004300"/>
              <a:gd name="connsiteY124" fmla="*/ 5143500 h 6311900"/>
              <a:gd name="connsiteX125" fmla="*/ 63500 w 9004300"/>
              <a:gd name="connsiteY125" fmla="*/ 5016500 h 6311900"/>
              <a:gd name="connsiteX126" fmla="*/ 0 w 9004300"/>
              <a:gd name="connsiteY126" fmla="*/ 4749800 h 6311900"/>
              <a:gd name="connsiteX127" fmla="*/ 12700 w 9004300"/>
              <a:gd name="connsiteY127" fmla="*/ 4279900 h 6311900"/>
              <a:gd name="connsiteX128" fmla="*/ 25400 w 9004300"/>
              <a:gd name="connsiteY128" fmla="*/ 4203700 h 6311900"/>
              <a:gd name="connsiteX129" fmla="*/ 38100 w 9004300"/>
              <a:gd name="connsiteY129" fmla="*/ 3937000 h 6311900"/>
              <a:gd name="connsiteX130" fmla="*/ 63500 w 9004300"/>
              <a:gd name="connsiteY130" fmla="*/ 3822700 h 6311900"/>
              <a:gd name="connsiteX131" fmla="*/ 76200 w 9004300"/>
              <a:gd name="connsiteY131" fmla="*/ 3733800 h 6311900"/>
              <a:gd name="connsiteX132" fmla="*/ 114300 w 9004300"/>
              <a:gd name="connsiteY132" fmla="*/ 3352800 h 6311900"/>
              <a:gd name="connsiteX133" fmla="*/ 127000 w 9004300"/>
              <a:gd name="connsiteY133" fmla="*/ 2501900 h 6311900"/>
              <a:gd name="connsiteX134" fmla="*/ 139700 w 9004300"/>
              <a:gd name="connsiteY134" fmla="*/ 2159000 h 6311900"/>
              <a:gd name="connsiteX135" fmla="*/ 152400 w 9004300"/>
              <a:gd name="connsiteY135" fmla="*/ 2095500 h 6311900"/>
              <a:gd name="connsiteX136" fmla="*/ 177800 w 9004300"/>
              <a:gd name="connsiteY136" fmla="*/ 2044700 h 6311900"/>
              <a:gd name="connsiteX137" fmla="*/ 203200 w 9004300"/>
              <a:gd name="connsiteY137" fmla="*/ 1955800 h 6311900"/>
              <a:gd name="connsiteX138" fmla="*/ 215900 w 9004300"/>
              <a:gd name="connsiteY138" fmla="*/ 1892300 h 6311900"/>
              <a:gd name="connsiteX139" fmla="*/ 241300 w 9004300"/>
              <a:gd name="connsiteY139" fmla="*/ 1854200 h 6311900"/>
              <a:gd name="connsiteX140" fmla="*/ 254000 w 9004300"/>
              <a:gd name="connsiteY140" fmla="*/ 1638300 h 6311900"/>
              <a:gd name="connsiteX141" fmla="*/ 279400 w 9004300"/>
              <a:gd name="connsiteY141" fmla="*/ 1574800 h 6311900"/>
              <a:gd name="connsiteX142" fmla="*/ 292100 w 9004300"/>
              <a:gd name="connsiteY142" fmla="*/ 1536700 h 6311900"/>
              <a:gd name="connsiteX143" fmla="*/ 292100 w 9004300"/>
              <a:gd name="connsiteY143" fmla="*/ 1193800 h 6311900"/>
              <a:gd name="connsiteX144" fmla="*/ 355600 w 9004300"/>
              <a:gd name="connsiteY144" fmla="*/ 1117600 h 6311900"/>
              <a:gd name="connsiteX145" fmla="*/ 381000 w 9004300"/>
              <a:gd name="connsiteY145" fmla="*/ 1028700 h 63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004300" h="6311900">
                <a:moveTo>
                  <a:pt x="381000" y="1028700"/>
                </a:moveTo>
                <a:cubicBezTo>
                  <a:pt x="397933" y="1016000"/>
                  <a:pt x="432218" y="1035155"/>
                  <a:pt x="457200" y="1041400"/>
                </a:cubicBezTo>
                <a:cubicBezTo>
                  <a:pt x="467463" y="1043966"/>
                  <a:pt x="689097" y="1110000"/>
                  <a:pt x="736600" y="1117600"/>
                </a:cubicBezTo>
                <a:cubicBezTo>
                  <a:pt x="808153" y="1129048"/>
                  <a:pt x="880533" y="1134533"/>
                  <a:pt x="952500" y="1143000"/>
                </a:cubicBezTo>
                <a:cubicBezTo>
                  <a:pt x="986367" y="1155700"/>
                  <a:pt x="1019010" y="1172328"/>
                  <a:pt x="1054100" y="1181100"/>
                </a:cubicBezTo>
                <a:cubicBezTo>
                  <a:pt x="1087211" y="1189378"/>
                  <a:pt x="1121869" y="1189289"/>
                  <a:pt x="1155700" y="1193800"/>
                </a:cubicBezTo>
                <a:lnTo>
                  <a:pt x="1244600" y="1206500"/>
                </a:lnTo>
                <a:lnTo>
                  <a:pt x="1803400" y="1181100"/>
                </a:lnTo>
                <a:cubicBezTo>
                  <a:pt x="1977745" y="1171414"/>
                  <a:pt x="2007207" y="1168353"/>
                  <a:pt x="2171700" y="1155700"/>
                </a:cubicBezTo>
                <a:cubicBezTo>
                  <a:pt x="2268875" y="1139504"/>
                  <a:pt x="2249322" y="1144159"/>
                  <a:pt x="2362200" y="1117600"/>
                </a:cubicBezTo>
                <a:cubicBezTo>
                  <a:pt x="2396181" y="1109604"/>
                  <a:pt x="2430682" y="1103239"/>
                  <a:pt x="2463800" y="1092200"/>
                </a:cubicBezTo>
                <a:cubicBezTo>
                  <a:pt x="2476500" y="1087967"/>
                  <a:pt x="2489926" y="1085487"/>
                  <a:pt x="2501900" y="1079500"/>
                </a:cubicBezTo>
                <a:cubicBezTo>
                  <a:pt x="2580687" y="1040107"/>
                  <a:pt x="2506390" y="1037130"/>
                  <a:pt x="2654300" y="1016000"/>
                </a:cubicBezTo>
                <a:cubicBezTo>
                  <a:pt x="2824659" y="991663"/>
                  <a:pt x="2670516" y="1015361"/>
                  <a:pt x="2806700" y="990600"/>
                </a:cubicBezTo>
                <a:cubicBezTo>
                  <a:pt x="2847969" y="983097"/>
                  <a:pt x="2893266" y="978678"/>
                  <a:pt x="2933700" y="965200"/>
                </a:cubicBezTo>
                <a:cubicBezTo>
                  <a:pt x="2955327" y="957991"/>
                  <a:pt x="2977272" y="950871"/>
                  <a:pt x="2997200" y="939800"/>
                </a:cubicBezTo>
                <a:cubicBezTo>
                  <a:pt x="3015703" y="929521"/>
                  <a:pt x="3030051" y="912918"/>
                  <a:pt x="3048000" y="901700"/>
                </a:cubicBezTo>
                <a:cubicBezTo>
                  <a:pt x="3064054" y="891666"/>
                  <a:pt x="3081867" y="884767"/>
                  <a:pt x="3098800" y="876300"/>
                </a:cubicBezTo>
                <a:cubicBezTo>
                  <a:pt x="3107267" y="863600"/>
                  <a:pt x="3113407" y="848993"/>
                  <a:pt x="3124200" y="838200"/>
                </a:cubicBezTo>
                <a:cubicBezTo>
                  <a:pt x="3174131" y="788269"/>
                  <a:pt x="3162242" y="809196"/>
                  <a:pt x="3213100" y="787400"/>
                </a:cubicBezTo>
                <a:cubicBezTo>
                  <a:pt x="3230501" y="779942"/>
                  <a:pt x="3245939" y="767987"/>
                  <a:pt x="3263900" y="762000"/>
                </a:cubicBezTo>
                <a:cubicBezTo>
                  <a:pt x="3302745" y="749052"/>
                  <a:pt x="3397881" y="741786"/>
                  <a:pt x="3429000" y="736600"/>
                </a:cubicBezTo>
                <a:cubicBezTo>
                  <a:pt x="3446217" y="733731"/>
                  <a:pt x="3462867" y="728133"/>
                  <a:pt x="3479800" y="723900"/>
                </a:cubicBezTo>
                <a:cubicBezTo>
                  <a:pt x="3492500" y="711200"/>
                  <a:pt x="3506402" y="699598"/>
                  <a:pt x="3517900" y="685800"/>
                </a:cubicBezTo>
                <a:cubicBezTo>
                  <a:pt x="3606307" y="579712"/>
                  <a:pt x="3470090" y="720910"/>
                  <a:pt x="3581400" y="609600"/>
                </a:cubicBezTo>
                <a:cubicBezTo>
                  <a:pt x="3595648" y="566856"/>
                  <a:pt x="3594391" y="564642"/>
                  <a:pt x="3619500" y="520700"/>
                </a:cubicBezTo>
                <a:cubicBezTo>
                  <a:pt x="3646297" y="473805"/>
                  <a:pt x="3649366" y="487623"/>
                  <a:pt x="3670300" y="431800"/>
                </a:cubicBezTo>
                <a:cubicBezTo>
                  <a:pt x="3676429" y="415457"/>
                  <a:pt x="3674340" y="396155"/>
                  <a:pt x="3683000" y="381000"/>
                </a:cubicBezTo>
                <a:cubicBezTo>
                  <a:pt x="3691911" y="365406"/>
                  <a:pt x="3707463" y="354589"/>
                  <a:pt x="3721100" y="342900"/>
                </a:cubicBezTo>
                <a:cubicBezTo>
                  <a:pt x="3737171" y="329125"/>
                  <a:pt x="3752968" y="314266"/>
                  <a:pt x="3771900" y="304800"/>
                </a:cubicBezTo>
                <a:cubicBezTo>
                  <a:pt x="3795847" y="292826"/>
                  <a:pt x="3822700" y="287867"/>
                  <a:pt x="3848100" y="279400"/>
                </a:cubicBezTo>
                <a:cubicBezTo>
                  <a:pt x="3860800" y="275167"/>
                  <a:pt x="3874226" y="272687"/>
                  <a:pt x="3886200" y="266700"/>
                </a:cubicBezTo>
                <a:lnTo>
                  <a:pt x="4038600" y="190500"/>
                </a:lnTo>
                <a:cubicBezTo>
                  <a:pt x="4055533" y="182033"/>
                  <a:pt x="4071033" y="169692"/>
                  <a:pt x="4089400" y="165100"/>
                </a:cubicBezTo>
                <a:lnTo>
                  <a:pt x="4140200" y="152400"/>
                </a:lnTo>
                <a:cubicBezTo>
                  <a:pt x="4610972" y="162416"/>
                  <a:pt x="4724891" y="175100"/>
                  <a:pt x="5156200" y="152400"/>
                </a:cubicBezTo>
                <a:cubicBezTo>
                  <a:pt x="5177756" y="151265"/>
                  <a:pt x="5198408" y="143249"/>
                  <a:pt x="5219700" y="139700"/>
                </a:cubicBezTo>
                <a:cubicBezTo>
                  <a:pt x="5390945" y="111159"/>
                  <a:pt x="5230166" y="142415"/>
                  <a:pt x="5384800" y="114300"/>
                </a:cubicBezTo>
                <a:cubicBezTo>
                  <a:pt x="5406038" y="110439"/>
                  <a:pt x="5426904" y="104453"/>
                  <a:pt x="5448300" y="101600"/>
                </a:cubicBezTo>
                <a:cubicBezTo>
                  <a:pt x="5490471" y="95977"/>
                  <a:pt x="5532967" y="93133"/>
                  <a:pt x="5575300" y="88900"/>
                </a:cubicBezTo>
                <a:cubicBezTo>
                  <a:pt x="5641879" y="66707"/>
                  <a:pt x="5610058" y="74546"/>
                  <a:pt x="5715000" y="63500"/>
                </a:cubicBezTo>
                <a:cubicBezTo>
                  <a:pt x="6015010" y="31920"/>
                  <a:pt x="5716099" y="68125"/>
                  <a:pt x="5956300" y="38100"/>
                </a:cubicBezTo>
                <a:cubicBezTo>
                  <a:pt x="5969000" y="33867"/>
                  <a:pt x="5981413" y="28647"/>
                  <a:pt x="5994400" y="25400"/>
                </a:cubicBezTo>
                <a:cubicBezTo>
                  <a:pt x="6078044" y="4489"/>
                  <a:pt x="6123267" y="7672"/>
                  <a:pt x="6223000" y="0"/>
                </a:cubicBezTo>
                <a:cubicBezTo>
                  <a:pt x="6494541" y="4053"/>
                  <a:pt x="6967074" y="-402"/>
                  <a:pt x="7302500" y="25400"/>
                </a:cubicBezTo>
                <a:cubicBezTo>
                  <a:pt x="7391539" y="32249"/>
                  <a:pt x="7480795" y="38171"/>
                  <a:pt x="7569200" y="50800"/>
                </a:cubicBezTo>
                <a:cubicBezTo>
                  <a:pt x="7626979" y="59054"/>
                  <a:pt x="7716801" y="72830"/>
                  <a:pt x="7772400" y="76200"/>
                </a:cubicBezTo>
                <a:cubicBezTo>
                  <a:pt x="7873902" y="82352"/>
                  <a:pt x="7975600" y="84667"/>
                  <a:pt x="8077200" y="88900"/>
                </a:cubicBezTo>
                <a:cubicBezTo>
                  <a:pt x="8089900" y="93133"/>
                  <a:pt x="8103067" y="96163"/>
                  <a:pt x="8115300" y="101600"/>
                </a:cubicBezTo>
                <a:cubicBezTo>
                  <a:pt x="8141250" y="113134"/>
                  <a:pt x="8164812" y="129995"/>
                  <a:pt x="8191500" y="139700"/>
                </a:cubicBezTo>
                <a:cubicBezTo>
                  <a:pt x="8211786" y="147077"/>
                  <a:pt x="8233928" y="147717"/>
                  <a:pt x="8255000" y="152400"/>
                </a:cubicBezTo>
                <a:cubicBezTo>
                  <a:pt x="8272039" y="156186"/>
                  <a:pt x="8288627" y="161978"/>
                  <a:pt x="8305800" y="165100"/>
                </a:cubicBezTo>
                <a:cubicBezTo>
                  <a:pt x="8384653" y="179437"/>
                  <a:pt x="8388001" y="172950"/>
                  <a:pt x="8458200" y="190500"/>
                </a:cubicBezTo>
                <a:cubicBezTo>
                  <a:pt x="8471187" y="193747"/>
                  <a:pt x="8483600" y="198967"/>
                  <a:pt x="8496300" y="203200"/>
                </a:cubicBezTo>
                <a:cubicBezTo>
                  <a:pt x="8521700" y="228600"/>
                  <a:pt x="8538422" y="268041"/>
                  <a:pt x="8572500" y="279400"/>
                </a:cubicBezTo>
                <a:cubicBezTo>
                  <a:pt x="8619682" y="295127"/>
                  <a:pt x="8605616" y="286726"/>
                  <a:pt x="8648700" y="317500"/>
                </a:cubicBezTo>
                <a:cubicBezTo>
                  <a:pt x="8665924" y="329803"/>
                  <a:pt x="8681350" y="344710"/>
                  <a:pt x="8699500" y="355600"/>
                </a:cubicBezTo>
                <a:cubicBezTo>
                  <a:pt x="8754609" y="388665"/>
                  <a:pt x="8764346" y="389915"/>
                  <a:pt x="8813800" y="406400"/>
                </a:cubicBezTo>
                <a:cubicBezTo>
                  <a:pt x="8886593" y="515589"/>
                  <a:pt x="8799320" y="377440"/>
                  <a:pt x="8851900" y="482600"/>
                </a:cubicBezTo>
                <a:cubicBezTo>
                  <a:pt x="8858726" y="496252"/>
                  <a:pt x="8870474" y="507048"/>
                  <a:pt x="8877300" y="520700"/>
                </a:cubicBezTo>
                <a:cubicBezTo>
                  <a:pt x="8890317" y="546735"/>
                  <a:pt x="8897870" y="598148"/>
                  <a:pt x="8902700" y="622300"/>
                </a:cubicBezTo>
                <a:cubicBezTo>
                  <a:pt x="8906933" y="685800"/>
                  <a:pt x="8914510" y="749165"/>
                  <a:pt x="8915400" y="812800"/>
                </a:cubicBezTo>
                <a:cubicBezTo>
                  <a:pt x="8940151" y="2582497"/>
                  <a:pt x="8867428" y="1892349"/>
                  <a:pt x="8940800" y="2552700"/>
                </a:cubicBezTo>
                <a:cubicBezTo>
                  <a:pt x="8945033" y="2700867"/>
                  <a:pt x="8948113" y="2849071"/>
                  <a:pt x="8953500" y="2997200"/>
                </a:cubicBezTo>
                <a:cubicBezTo>
                  <a:pt x="8956581" y="3081916"/>
                  <a:pt x="8963174" y="3166482"/>
                  <a:pt x="8966200" y="3251200"/>
                </a:cubicBezTo>
                <a:cubicBezTo>
                  <a:pt x="8971641" y="3403562"/>
                  <a:pt x="8973257" y="3556046"/>
                  <a:pt x="8978900" y="3708400"/>
                </a:cubicBezTo>
                <a:cubicBezTo>
                  <a:pt x="8984529" y="3860388"/>
                  <a:pt x="8993075" y="3956175"/>
                  <a:pt x="9004300" y="4102100"/>
                </a:cubicBezTo>
                <a:cubicBezTo>
                  <a:pt x="8987602" y="4836811"/>
                  <a:pt x="9002330" y="4433607"/>
                  <a:pt x="8978900" y="4902200"/>
                </a:cubicBezTo>
                <a:cubicBezTo>
                  <a:pt x="8963981" y="5200589"/>
                  <a:pt x="8981119" y="5079384"/>
                  <a:pt x="8953500" y="5245100"/>
                </a:cubicBezTo>
                <a:cubicBezTo>
                  <a:pt x="8951772" y="5286566"/>
                  <a:pt x="8933789" y="5738477"/>
                  <a:pt x="8928100" y="5803900"/>
                </a:cubicBezTo>
                <a:cubicBezTo>
                  <a:pt x="8926940" y="5817237"/>
                  <a:pt x="8919247" y="5829178"/>
                  <a:pt x="8915400" y="5842000"/>
                </a:cubicBezTo>
                <a:cubicBezTo>
                  <a:pt x="8906544" y="5871519"/>
                  <a:pt x="8903783" y="5903335"/>
                  <a:pt x="8890000" y="5930900"/>
                </a:cubicBezTo>
                <a:cubicBezTo>
                  <a:pt x="8861101" y="5988697"/>
                  <a:pt x="8788400" y="6096000"/>
                  <a:pt x="8788400" y="6096000"/>
                </a:cubicBezTo>
                <a:cubicBezTo>
                  <a:pt x="8784167" y="6112933"/>
                  <a:pt x="8783506" y="6131188"/>
                  <a:pt x="8775700" y="6146800"/>
                </a:cubicBezTo>
                <a:cubicBezTo>
                  <a:pt x="8752071" y="6194058"/>
                  <a:pt x="8738173" y="6197218"/>
                  <a:pt x="8699500" y="6223000"/>
                </a:cubicBezTo>
                <a:cubicBezTo>
                  <a:pt x="8691033" y="6235700"/>
                  <a:pt x="8687043" y="6253010"/>
                  <a:pt x="8674100" y="6261100"/>
                </a:cubicBezTo>
                <a:cubicBezTo>
                  <a:pt x="8572382" y="6324674"/>
                  <a:pt x="8353450" y="6266129"/>
                  <a:pt x="8293100" y="6261100"/>
                </a:cubicBezTo>
                <a:cubicBezTo>
                  <a:pt x="8233833" y="6248400"/>
                  <a:pt x="8174102" y="6237701"/>
                  <a:pt x="8115300" y="6223000"/>
                </a:cubicBezTo>
                <a:cubicBezTo>
                  <a:pt x="8055502" y="6208051"/>
                  <a:pt x="7995975" y="6191692"/>
                  <a:pt x="7937500" y="6172200"/>
                </a:cubicBezTo>
                <a:cubicBezTo>
                  <a:pt x="7912100" y="6163733"/>
                  <a:pt x="7887131" y="6153845"/>
                  <a:pt x="7861300" y="6146800"/>
                </a:cubicBezTo>
                <a:cubicBezTo>
                  <a:pt x="7840475" y="6141120"/>
                  <a:pt x="7818555" y="6140030"/>
                  <a:pt x="7797800" y="6134100"/>
                </a:cubicBezTo>
                <a:cubicBezTo>
                  <a:pt x="7759184" y="6123067"/>
                  <a:pt x="7722705" y="6104712"/>
                  <a:pt x="7683500" y="6096000"/>
                </a:cubicBezTo>
                <a:cubicBezTo>
                  <a:pt x="7646078" y="6087684"/>
                  <a:pt x="7607272" y="6087779"/>
                  <a:pt x="7569200" y="6083300"/>
                </a:cubicBezTo>
                <a:lnTo>
                  <a:pt x="7467600" y="6070600"/>
                </a:lnTo>
                <a:cubicBezTo>
                  <a:pt x="7285873" y="6044639"/>
                  <a:pt x="7478428" y="6054388"/>
                  <a:pt x="7124700" y="6045200"/>
                </a:cubicBezTo>
                <a:lnTo>
                  <a:pt x="6413500" y="6032500"/>
                </a:lnTo>
                <a:cubicBezTo>
                  <a:pt x="6400800" y="6028267"/>
                  <a:pt x="6388670" y="6021569"/>
                  <a:pt x="6375400" y="6019800"/>
                </a:cubicBezTo>
                <a:cubicBezTo>
                  <a:pt x="6177712" y="5993442"/>
                  <a:pt x="6147771" y="6013118"/>
                  <a:pt x="5905500" y="6032500"/>
                </a:cubicBezTo>
                <a:cubicBezTo>
                  <a:pt x="5892800" y="6036733"/>
                  <a:pt x="5880272" y="6041522"/>
                  <a:pt x="5867400" y="6045200"/>
                </a:cubicBezTo>
                <a:cubicBezTo>
                  <a:pt x="5850617" y="6049995"/>
                  <a:pt x="5832643" y="6051024"/>
                  <a:pt x="5816600" y="6057900"/>
                </a:cubicBezTo>
                <a:cubicBezTo>
                  <a:pt x="5802571" y="6063913"/>
                  <a:pt x="5793697" y="6081875"/>
                  <a:pt x="5778500" y="6083300"/>
                </a:cubicBezTo>
                <a:cubicBezTo>
                  <a:pt x="5656197" y="6094766"/>
                  <a:pt x="5532967" y="6091767"/>
                  <a:pt x="5410200" y="6096000"/>
                </a:cubicBezTo>
                <a:cubicBezTo>
                  <a:pt x="5335602" y="6120866"/>
                  <a:pt x="5393902" y="6109009"/>
                  <a:pt x="5270500" y="6083300"/>
                </a:cubicBezTo>
                <a:cubicBezTo>
                  <a:pt x="4939967" y="6014439"/>
                  <a:pt x="5162062" y="6068890"/>
                  <a:pt x="5016500" y="6032500"/>
                </a:cubicBezTo>
                <a:cubicBezTo>
                  <a:pt x="4925733" y="5964425"/>
                  <a:pt x="5003579" y="6009369"/>
                  <a:pt x="4851400" y="5981700"/>
                </a:cubicBezTo>
                <a:cubicBezTo>
                  <a:pt x="4795831" y="5971597"/>
                  <a:pt x="4741683" y="5954677"/>
                  <a:pt x="4686300" y="5943600"/>
                </a:cubicBezTo>
                <a:cubicBezTo>
                  <a:pt x="4621924" y="5930725"/>
                  <a:pt x="4516598" y="5923554"/>
                  <a:pt x="4457700" y="5918200"/>
                </a:cubicBezTo>
                <a:lnTo>
                  <a:pt x="3860800" y="5930900"/>
                </a:lnTo>
                <a:cubicBezTo>
                  <a:pt x="3839230" y="5931730"/>
                  <a:pt x="3818333" y="5938746"/>
                  <a:pt x="3797300" y="5943600"/>
                </a:cubicBezTo>
                <a:cubicBezTo>
                  <a:pt x="3757894" y="5952694"/>
                  <a:pt x="3661195" y="5975448"/>
                  <a:pt x="3619500" y="5994400"/>
                </a:cubicBezTo>
                <a:cubicBezTo>
                  <a:pt x="3597028" y="6004614"/>
                  <a:pt x="3578078" y="6021461"/>
                  <a:pt x="3556000" y="6032500"/>
                </a:cubicBezTo>
                <a:cubicBezTo>
                  <a:pt x="3529965" y="6045517"/>
                  <a:pt x="3478552" y="6053070"/>
                  <a:pt x="3454400" y="6057900"/>
                </a:cubicBezTo>
                <a:cubicBezTo>
                  <a:pt x="3303130" y="6171352"/>
                  <a:pt x="3495469" y="6037365"/>
                  <a:pt x="3352800" y="6108700"/>
                </a:cubicBezTo>
                <a:cubicBezTo>
                  <a:pt x="3234947" y="6167627"/>
                  <a:pt x="3238546" y="6201059"/>
                  <a:pt x="3136900" y="6210300"/>
                </a:cubicBezTo>
                <a:cubicBezTo>
                  <a:pt x="3065105" y="6216827"/>
                  <a:pt x="2992967" y="6218767"/>
                  <a:pt x="2921000" y="6223000"/>
                </a:cubicBezTo>
                <a:cubicBezTo>
                  <a:pt x="2849033" y="6244167"/>
                  <a:pt x="2779856" y="6280270"/>
                  <a:pt x="2705100" y="6286500"/>
                </a:cubicBezTo>
                <a:lnTo>
                  <a:pt x="2400300" y="6311900"/>
                </a:lnTo>
                <a:cubicBezTo>
                  <a:pt x="2217782" y="6238893"/>
                  <a:pt x="2421046" y="6340103"/>
                  <a:pt x="2324100" y="6235700"/>
                </a:cubicBezTo>
                <a:cubicBezTo>
                  <a:pt x="2279104" y="6187243"/>
                  <a:pt x="2208381" y="6163721"/>
                  <a:pt x="2171700" y="6108700"/>
                </a:cubicBezTo>
                <a:cubicBezTo>
                  <a:pt x="2154767" y="6083300"/>
                  <a:pt x="2149244" y="6043837"/>
                  <a:pt x="2120900" y="6032500"/>
                </a:cubicBezTo>
                <a:cubicBezTo>
                  <a:pt x="1990138" y="5980195"/>
                  <a:pt x="2100026" y="6019680"/>
                  <a:pt x="1866900" y="5969000"/>
                </a:cubicBezTo>
                <a:cubicBezTo>
                  <a:pt x="1832788" y="5961584"/>
                  <a:pt x="1799315" y="5951450"/>
                  <a:pt x="1765300" y="5943600"/>
                </a:cubicBezTo>
                <a:cubicBezTo>
                  <a:pt x="1744267" y="5938746"/>
                  <a:pt x="1722741" y="5936135"/>
                  <a:pt x="1701800" y="5930900"/>
                </a:cubicBezTo>
                <a:cubicBezTo>
                  <a:pt x="1671901" y="5923425"/>
                  <a:pt x="1643644" y="5907645"/>
                  <a:pt x="1612900" y="5905500"/>
                </a:cubicBezTo>
                <a:cubicBezTo>
                  <a:pt x="1460811" y="5894889"/>
                  <a:pt x="1308100" y="5897033"/>
                  <a:pt x="1155700" y="5892800"/>
                </a:cubicBezTo>
                <a:cubicBezTo>
                  <a:pt x="1126067" y="5888567"/>
                  <a:pt x="1096153" y="5885971"/>
                  <a:pt x="1066800" y="5880100"/>
                </a:cubicBezTo>
                <a:cubicBezTo>
                  <a:pt x="1053673" y="5877475"/>
                  <a:pt x="1042050" y="5868389"/>
                  <a:pt x="1028700" y="5867400"/>
                </a:cubicBezTo>
                <a:cubicBezTo>
                  <a:pt x="976315" y="5863520"/>
                  <a:pt x="413062" y="5843187"/>
                  <a:pt x="381000" y="5842000"/>
                </a:cubicBezTo>
                <a:cubicBezTo>
                  <a:pt x="351367" y="5825067"/>
                  <a:pt x="317786" y="5813675"/>
                  <a:pt x="292100" y="5791200"/>
                </a:cubicBezTo>
                <a:cubicBezTo>
                  <a:pt x="282025" y="5782385"/>
                  <a:pt x="285387" y="5765074"/>
                  <a:pt x="279400" y="5753100"/>
                </a:cubicBezTo>
                <a:cubicBezTo>
                  <a:pt x="218350" y="5630999"/>
                  <a:pt x="297364" y="5830720"/>
                  <a:pt x="215900" y="5651500"/>
                </a:cubicBezTo>
                <a:cubicBezTo>
                  <a:pt x="185323" y="5584231"/>
                  <a:pt x="189350" y="5546449"/>
                  <a:pt x="165100" y="5473700"/>
                </a:cubicBezTo>
                <a:cubicBezTo>
                  <a:pt x="159113" y="5455739"/>
                  <a:pt x="148167" y="5439833"/>
                  <a:pt x="139700" y="5422900"/>
                </a:cubicBezTo>
                <a:cubicBezTo>
                  <a:pt x="135467" y="5397500"/>
                  <a:pt x="133245" y="5371682"/>
                  <a:pt x="127000" y="5346700"/>
                </a:cubicBezTo>
                <a:cubicBezTo>
                  <a:pt x="85184" y="5179436"/>
                  <a:pt x="111308" y="5377551"/>
                  <a:pt x="76200" y="5143500"/>
                </a:cubicBezTo>
                <a:cubicBezTo>
                  <a:pt x="69889" y="5101426"/>
                  <a:pt x="70494" y="5058466"/>
                  <a:pt x="63500" y="5016500"/>
                </a:cubicBezTo>
                <a:cubicBezTo>
                  <a:pt x="42706" y="4891739"/>
                  <a:pt x="29968" y="4854689"/>
                  <a:pt x="0" y="4749800"/>
                </a:cubicBezTo>
                <a:cubicBezTo>
                  <a:pt x="4233" y="4593167"/>
                  <a:pt x="5420" y="4436421"/>
                  <a:pt x="12700" y="4279900"/>
                </a:cubicBezTo>
                <a:cubicBezTo>
                  <a:pt x="13896" y="4254177"/>
                  <a:pt x="23498" y="4229380"/>
                  <a:pt x="25400" y="4203700"/>
                </a:cubicBezTo>
                <a:cubicBezTo>
                  <a:pt x="31975" y="4114942"/>
                  <a:pt x="31274" y="4025739"/>
                  <a:pt x="38100" y="3937000"/>
                </a:cubicBezTo>
                <a:cubicBezTo>
                  <a:pt x="41461" y="3893304"/>
                  <a:pt x="55884" y="3864588"/>
                  <a:pt x="63500" y="3822700"/>
                </a:cubicBezTo>
                <a:cubicBezTo>
                  <a:pt x="68855" y="3793249"/>
                  <a:pt x="73406" y="3763604"/>
                  <a:pt x="76200" y="3733800"/>
                </a:cubicBezTo>
                <a:cubicBezTo>
                  <a:pt x="112096" y="3350910"/>
                  <a:pt x="78994" y="3529330"/>
                  <a:pt x="114300" y="3352800"/>
                </a:cubicBezTo>
                <a:cubicBezTo>
                  <a:pt x="118533" y="3069167"/>
                  <a:pt x="120966" y="2785501"/>
                  <a:pt x="127000" y="2501900"/>
                </a:cubicBezTo>
                <a:cubicBezTo>
                  <a:pt x="129433" y="2387548"/>
                  <a:pt x="132565" y="2273156"/>
                  <a:pt x="139700" y="2159000"/>
                </a:cubicBezTo>
                <a:cubicBezTo>
                  <a:pt x="141046" y="2137456"/>
                  <a:pt x="145574" y="2115978"/>
                  <a:pt x="152400" y="2095500"/>
                </a:cubicBezTo>
                <a:cubicBezTo>
                  <a:pt x="158387" y="2077539"/>
                  <a:pt x="171330" y="2062492"/>
                  <a:pt x="177800" y="2044700"/>
                </a:cubicBezTo>
                <a:cubicBezTo>
                  <a:pt x="188332" y="2015736"/>
                  <a:pt x="195725" y="1985699"/>
                  <a:pt x="203200" y="1955800"/>
                </a:cubicBezTo>
                <a:cubicBezTo>
                  <a:pt x="208435" y="1934859"/>
                  <a:pt x="208321" y="1912511"/>
                  <a:pt x="215900" y="1892300"/>
                </a:cubicBezTo>
                <a:cubicBezTo>
                  <a:pt x="221259" y="1878008"/>
                  <a:pt x="232833" y="1866900"/>
                  <a:pt x="241300" y="1854200"/>
                </a:cubicBezTo>
                <a:cubicBezTo>
                  <a:pt x="245533" y="1782233"/>
                  <a:pt x="244260" y="1709730"/>
                  <a:pt x="254000" y="1638300"/>
                </a:cubicBezTo>
                <a:cubicBezTo>
                  <a:pt x="257080" y="1615712"/>
                  <a:pt x="271395" y="1596146"/>
                  <a:pt x="279400" y="1574800"/>
                </a:cubicBezTo>
                <a:cubicBezTo>
                  <a:pt x="284100" y="1562265"/>
                  <a:pt x="287867" y="1549400"/>
                  <a:pt x="292100" y="1536700"/>
                </a:cubicBezTo>
                <a:cubicBezTo>
                  <a:pt x="287843" y="1455820"/>
                  <a:pt x="265072" y="1292903"/>
                  <a:pt x="292100" y="1193800"/>
                </a:cubicBezTo>
                <a:cubicBezTo>
                  <a:pt x="300269" y="1163848"/>
                  <a:pt x="338706" y="1139321"/>
                  <a:pt x="355600" y="1117600"/>
                </a:cubicBezTo>
                <a:cubicBezTo>
                  <a:pt x="417606" y="1037878"/>
                  <a:pt x="364067" y="1041400"/>
                  <a:pt x="381000" y="1028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E7FAF79-3E4B-467E-9089-DC2115882D8B}" type="datetimeFigureOut">
              <a:rPr lang="zh-TW" altLang="en-US"/>
              <a:pPr>
                <a:defRPr/>
              </a:pPr>
              <a:t>2016/8/10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CA849FAB-ACCA-4EDA-BFE5-D77B23286892}" type="slidenum">
              <a:rPr lang="zh-TW" altLang="en-US"/>
              <a:pPr>
                <a:defRPr/>
              </a:pPr>
              <a:t>‹#›</a:t>
            </a:fld>
            <a:endParaRPr lang="zh-TW" altLang="en-US"/>
          </a:p>
        </p:txBody>
      </p:sp>
      <p:pic>
        <p:nvPicPr>
          <p:cNvPr id="8" name="Picture 1" descr="C:\Users\yusin\Desktop\圖片4.png"/>
          <p:cNvPicPr>
            <a:picLocks noChangeAspect="1" noChangeArrowheads="1"/>
          </p:cNvPicPr>
          <p:nvPr userDrawn="1"/>
        </p:nvPicPr>
        <p:blipFill>
          <a:blip r:embed="rId19" cstate="print"/>
          <a:srcRect/>
          <a:stretch>
            <a:fillRect/>
          </a:stretch>
        </p:blipFill>
        <p:spPr bwMode="auto">
          <a:xfrm>
            <a:off x="0" y="-28426"/>
            <a:ext cx="9180512" cy="6597351"/>
          </a:xfrm>
          <a:prstGeom prst="rect">
            <a:avLst/>
          </a:prstGeom>
          <a:noFill/>
        </p:spPr>
      </p:pic>
    </p:spTree>
    <p:extLst>
      <p:ext uri="{BB962C8B-B14F-4D97-AF65-F5344CB8AC3E}">
        <p14:creationId xmlns:p14="http://schemas.microsoft.com/office/powerpoint/2010/main" val="653979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0" r:id="rId4"/>
    <p:sldLayoutId id="2147483721" r:id="rId5"/>
    <p:sldLayoutId id="2147483722" r:id="rId6"/>
    <p:sldLayoutId id="2147483724" r:id="rId7"/>
    <p:sldLayoutId id="2147483725" r:id="rId8"/>
    <p:sldLayoutId id="2147483726" r:id="rId9"/>
    <p:sldLayoutId id="2147483685" r:id="rId10"/>
    <p:sldLayoutId id="2147483728" r:id="rId11"/>
    <p:sldLayoutId id="2147483729" r:id="rId12"/>
    <p:sldLayoutId id="2147483730" r:id="rId13"/>
    <p:sldLayoutId id="2147483731" r:id="rId14"/>
    <p:sldLayoutId id="2147483732" r:id="rId15"/>
    <p:sldLayoutId id="2147483733" r:id="rId1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27714;&#23416;&#19981;&#26159;&#27714;&#20998;&#25976;.flv" TargetMode="External"/><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22810;&#20803;&#35413;&#37327;&#23560;&#26360;&#31777;&#22577;-&#27861;&#22283;&#33756;&#21934;.ppt"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128963" y="5300663"/>
            <a:ext cx="3240087"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smtClean="0">
                <a:solidFill>
                  <a:schemeClr val="tx1"/>
                </a:solidFill>
                <a:latin typeface="標楷體" panose="03000509000000000000" pitchFamily="65" charset="-120"/>
                <a:ea typeface="標楷體" panose="03000509000000000000" pitchFamily="65" charset="-120"/>
              </a:rPr>
              <a:t>高雄市楠梓國中 曾怡菁老師</a:t>
            </a:r>
            <a:endParaRPr lang="zh-TW" altLang="en-US"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8961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文字方塊 6"/>
          <p:cNvSpPr txBox="1"/>
          <p:nvPr/>
        </p:nvSpPr>
        <p:spPr>
          <a:xfrm>
            <a:off x="467544" y="2090172"/>
            <a:ext cx="8208912" cy="2677656"/>
          </a:xfrm>
          <a:prstGeom prst="rect">
            <a:avLst/>
          </a:prstGeom>
          <a:noFill/>
        </p:spPr>
        <p:txBody>
          <a:bodyPr wrap="square" rtlCol="0">
            <a:spAutoFit/>
          </a:bodyPr>
          <a:lstStyle/>
          <a:p>
            <a:pPr algn="ct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國家制訂教育政策，</a:t>
            </a:r>
            <a:b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提升教育品質，</a:t>
            </a:r>
          </a:p>
          <a:p>
            <a:pPr algn="ctr"/>
            <a:r>
              <a:rPr lang="zh-TW" altLang="en-US" sz="5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但往往無法掌握教育成效</a:t>
            </a:r>
            <a:endParaRPr lang="zh-TW" altLang="en-US" sz="56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1602928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35" y="1484784"/>
            <a:ext cx="8892480" cy="448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7438" y="192993"/>
            <a:ext cx="8991060" cy="1077218"/>
          </a:xfrm>
          <a:prstGeom prst="rect">
            <a:avLst/>
          </a:prstGeom>
          <a:noFill/>
        </p:spPr>
        <p:txBody>
          <a:bodyPr wrap="square" rtlCol="0">
            <a:spAutoFit/>
          </a:bodyPr>
          <a:lstStyle/>
          <a:p>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例如：</a:t>
            </a:r>
            <a:endPar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2009</a:t>
            </a: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年臺灣在</a:t>
            </a:r>
            <a: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PISA</a:t>
            </a: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閱讀素養中排名較 </a:t>
            </a:r>
            <a: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2006</a:t>
            </a: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年退步</a:t>
            </a:r>
            <a:endParaRPr lang="zh-TW" altLang="en-US" sz="3200"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2" name="矩形 1"/>
          <p:cNvSpPr/>
          <p:nvPr/>
        </p:nvSpPr>
        <p:spPr>
          <a:xfrm>
            <a:off x="251520" y="2132856"/>
            <a:ext cx="194421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161954" y="5972423"/>
            <a:ext cx="4896544" cy="369332"/>
          </a:xfrm>
          <a:prstGeom prst="rect">
            <a:avLst/>
          </a:prstGeom>
          <a:noFill/>
        </p:spPr>
        <p:txBody>
          <a:bodyPr wrap="square" rtlCol="0">
            <a:spAutoFit/>
          </a:bodyPr>
          <a:lstStyle/>
          <a:p>
            <a:r>
              <a:rPr lang="zh-TW" altLang="en-US" dirty="0" smtClean="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資料來源：</a:t>
            </a:r>
            <a:r>
              <a:rPr lang="en-US" altLang="zh-TW" dirty="0" smtClean="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h</a:t>
            </a:r>
            <a:r>
              <a:rPr lang="en-US" altLang="zh-TW" dirty="0" smtClean="0">
                <a:solidFill>
                  <a:schemeClr val="bg1"/>
                </a:solidFill>
                <a:latin typeface="Times New Roman" panose="02020603050405020304" pitchFamily="18" charset="0"/>
                <a:cs typeface="Times New Roman" panose="02020603050405020304" pitchFamily="18" charset="0"/>
              </a:rPr>
              <a:t>ttp</a:t>
            </a:r>
            <a:r>
              <a:rPr lang="en-US" altLang="zh-TW" dirty="0">
                <a:solidFill>
                  <a:schemeClr val="bg1"/>
                </a:solidFill>
                <a:latin typeface="Times New Roman" panose="02020603050405020304" pitchFamily="18" charset="0"/>
                <a:cs typeface="Times New Roman" panose="02020603050405020304" pitchFamily="18" charset="0"/>
              </a:rPr>
              <a:t>://pisa.nutn.edu.tw/taiwan_tw.htm</a:t>
            </a:r>
            <a:endParaRPr lang="zh-TW"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038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文字方塊 6"/>
          <p:cNvSpPr txBox="1"/>
          <p:nvPr/>
        </p:nvSpPr>
        <p:spPr>
          <a:xfrm>
            <a:off x="359532" y="797510"/>
            <a:ext cx="8424936" cy="5262979"/>
          </a:xfrm>
          <a:prstGeom prst="rect">
            <a:avLst/>
          </a:prstGeom>
          <a:noFill/>
        </p:spPr>
        <p:txBody>
          <a:bodyPr wrap="square" rtlCol="0">
            <a:spAutoFit/>
          </a:bodyPr>
          <a:lstStyle/>
          <a:p>
            <a:pPr algn="ct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監察院及教育部想知道</a:t>
            </a:r>
            <a:b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問題出在哪裡？</a:t>
            </a:r>
            <a:b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endPar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pPr algn="ct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但是，發現沒有政府單位</a:t>
            </a:r>
            <a:b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能說明臺灣學生的</a:t>
            </a:r>
            <a:endParaRPr lang="en-US" altLang="zh-TW"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pPr algn="ctr"/>
            <a:r>
              <a:rPr lang="zh-TW" altLang="en-US" sz="5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程度</a:t>
            </a:r>
            <a:r>
              <a:rPr lang="zh-TW" altLang="en-US" sz="5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及</a:t>
            </a:r>
            <a:r>
              <a:rPr lang="zh-TW" altLang="en-US" sz="5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學力</a:t>
            </a:r>
            <a:endParaRPr lang="zh-TW" altLang="en-US" sz="56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3253782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文字方塊 6"/>
          <p:cNvSpPr txBox="1"/>
          <p:nvPr/>
        </p:nvSpPr>
        <p:spPr>
          <a:xfrm>
            <a:off x="467544" y="476672"/>
            <a:ext cx="8208912" cy="2308324"/>
          </a:xfrm>
          <a:prstGeom prst="rect">
            <a:avLst/>
          </a:prstGeom>
          <a:noFill/>
        </p:spPr>
        <p:txBody>
          <a:bodyPr wrap="square" rtlCol="0">
            <a:spAutoFit/>
          </a:bodyPr>
          <a:lstStyle/>
          <a:p>
            <a:r>
              <a:rPr lang="zh-TW" altLang="en-US"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政府發現無論是學校裡的評量或是升學考試成績都無法提供學生學力的資訊。</a:t>
            </a:r>
            <a:endParaRPr lang="zh-TW" altLang="en-US" sz="48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3" name="文字方塊 2"/>
          <p:cNvSpPr txBox="1"/>
          <p:nvPr/>
        </p:nvSpPr>
        <p:spPr>
          <a:xfrm>
            <a:off x="467544" y="3422864"/>
            <a:ext cx="8435984" cy="2308324"/>
          </a:xfrm>
          <a:prstGeom prst="rect">
            <a:avLst/>
          </a:prstGeom>
          <a:noFill/>
        </p:spPr>
        <p:txBody>
          <a:bodyPr wrap="square" rtlCol="0">
            <a:spAutoFit/>
          </a:bodyPr>
          <a:lstStyle/>
          <a:p>
            <a:r>
              <a:rPr lang="zh-TW" altLang="en-US" sz="36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例如：</a:t>
            </a:r>
            <a:endParaRPr lang="en-US" altLang="zh-TW" sz="3600"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聯考</a:t>
            </a:r>
            <a:r>
              <a:rPr lang="en-US" altLang="zh-TW"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a:t>
            </a:r>
            <a: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基測</a:t>
            </a:r>
            <a:r>
              <a:rPr lang="en-US" altLang="zh-TW"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a:t>
            </a:r>
            <a: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學測</a:t>
            </a:r>
            <a:r>
              <a:rPr lang="en-US" altLang="zh-TW"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a:t>
            </a:r>
            <a: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指考成績只能區分當屆學生的排名，後一階段的學校教育無從</a:t>
            </a:r>
            <a:b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br>
            <a:r>
              <a:rPr lang="zh-TW" altLang="en-US" sz="36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參考安排教學措施。</a:t>
            </a:r>
            <a:endParaRPr lang="zh-TW" altLang="en-US" sz="36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1492355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文字方塊 5"/>
          <p:cNvSpPr txBox="1"/>
          <p:nvPr/>
        </p:nvSpPr>
        <p:spPr>
          <a:xfrm>
            <a:off x="503548" y="2780928"/>
            <a:ext cx="8136904" cy="1938992"/>
          </a:xfrm>
          <a:prstGeom prst="rect">
            <a:avLst/>
          </a:prstGeom>
          <a:noFill/>
        </p:spPr>
        <p:txBody>
          <a:bodyPr wrap="square" rtlCol="0">
            <a:spAutoFit/>
          </a:bodyPr>
          <a:lstStyle/>
          <a:p>
            <a:pPr algn="ctr"/>
            <a:r>
              <a:rPr lang="zh-TW" altLang="en-US" sz="6000" b="1"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二、改變社會對考試的觀念</a:t>
            </a:r>
            <a:endParaRPr lang="zh-TW" altLang="en-US" sz="6000" b="1"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4056217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5764" y="1077218"/>
            <a:ext cx="7152471" cy="520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5652120" y="6210364"/>
            <a:ext cx="3096344" cy="369332"/>
          </a:xfrm>
          <a:prstGeom prst="rect">
            <a:avLst/>
          </a:prstGeom>
          <a:noFill/>
        </p:spPr>
        <p:txBody>
          <a:bodyPr wrap="square" rtlCol="0">
            <a:spAutoFit/>
          </a:bodyPr>
          <a:lstStyle/>
          <a:p>
            <a:r>
              <a:rPr lang="zh-TW" altLang="en-US" dirty="0" smtClean="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資料來源：心測中心（</a:t>
            </a:r>
            <a:r>
              <a:rPr lang="en-US" altLang="zh-TW" dirty="0" smtClean="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2012</a:t>
            </a:r>
            <a:r>
              <a:rPr lang="zh-TW" altLang="en-US" dirty="0" smtClean="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a:t>
            </a:r>
            <a:endParaRPr lang="zh-TW" altLang="en-US" dirty="0">
              <a:solidFill>
                <a:schemeClr val="bg1"/>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endParaRPr>
          </a:p>
        </p:txBody>
      </p:sp>
      <p:sp>
        <p:nvSpPr>
          <p:cNvPr id="4" name="文字方塊 3"/>
          <p:cNvSpPr txBox="1"/>
          <p:nvPr/>
        </p:nvSpPr>
        <p:spPr>
          <a:xfrm>
            <a:off x="395535" y="6648"/>
            <a:ext cx="7752700" cy="1077218"/>
          </a:xfrm>
          <a:prstGeom prst="rect">
            <a:avLst/>
          </a:prstGeom>
          <a:noFill/>
        </p:spPr>
        <p:txBody>
          <a:bodyPr wrap="square" rtlCol="0">
            <a:spAutoFit/>
          </a:bodyPr>
          <a:lstStyle/>
          <a:p>
            <a:pPr algn="ct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心測中心調查發現最依賴補習的是</a:t>
            </a:r>
            <a: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
            </a:r>
            <a:b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基測 </a:t>
            </a:r>
            <a:r>
              <a:rPr lang="en-US" altLang="zh-TW" sz="32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PR89-PR49</a:t>
            </a:r>
            <a:r>
              <a:rPr lang="en-US" altLang="zh-TW"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 </a:t>
            </a: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的學生（</a:t>
            </a:r>
            <a:r>
              <a:rPr lang="zh-TW" altLang="en-US" sz="32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補習天數最多</a:t>
            </a:r>
            <a:r>
              <a:rPr lang="zh-TW" altLang="en-US" sz="32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3200"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2" name="文字方塊 1"/>
          <p:cNvSpPr txBox="1"/>
          <p:nvPr/>
        </p:nvSpPr>
        <p:spPr>
          <a:xfrm>
            <a:off x="2339752" y="1484784"/>
            <a:ext cx="720080" cy="276999"/>
          </a:xfrm>
          <a:prstGeom prst="rect">
            <a:avLst/>
          </a:prstGeom>
          <a:solidFill>
            <a:schemeClr val="bg1"/>
          </a:solidFill>
        </p:spPr>
        <p:txBody>
          <a:bodyPr wrap="square" rtlCol="0">
            <a:spAutoFit/>
          </a:bodyPr>
          <a:lstStyle/>
          <a:p>
            <a:r>
              <a:rPr kumimoji="1" lang="zh-TW" altLang="en-US" sz="1200" smtClean="0"/>
              <a:t>沒補習</a:t>
            </a:r>
            <a:endParaRPr kumimoji="1" lang="zh-TW" altLang="en-US" sz="1200"/>
          </a:p>
        </p:txBody>
      </p:sp>
      <p:sp>
        <p:nvSpPr>
          <p:cNvPr id="6" name="文字方塊 5"/>
          <p:cNvSpPr txBox="1"/>
          <p:nvPr/>
        </p:nvSpPr>
        <p:spPr>
          <a:xfrm>
            <a:off x="3199421" y="1467194"/>
            <a:ext cx="872950" cy="276999"/>
          </a:xfrm>
          <a:prstGeom prst="rect">
            <a:avLst/>
          </a:prstGeom>
          <a:solidFill>
            <a:schemeClr val="bg1"/>
          </a:solidFill>
        </p:spPr>
        <p:txBody>
          <a:bodyPr wrap="square" rtlCol="0">
            <a:spAutoFit/>
          </a:bodyPr>
          <a:lstStyle/>
          <a:p>
            <a:r>
              <a:rPr kumimoji="1" lang="zh-TW" altLang="en-US" sz="1200" dirty="0" smtClean="0"/>
              <a:t>補習</a:t>
            </a:r>
            <a:r>
              <a:rPr kumimoji="1" lang="en-US" altLang="zh-TW" sz="1200" dirty="0" smtClean="0"/>
              <a:t>1</a:t>
            </a:r>
            <a:r>
              <a:rPr kumimoji="1" lang="zh-TW" altLang="en-US" sz="1200" dirty="0" smtClean="0"/>
              <a:t>天</a:t>
            </a:r>
            <a:endParaRPr kumimoji="1" lang="zh-TW" altLang="en-US" sz="1200" dirty="0"/>
          </a:p>
        </p:txBody>
      </p:sp>
      <p:sp>
        <p:nvSpPr>
          <p:cNvPr id="11" name="文字方塊 10"/>
          <p:cNvSpPr txBox="1"/>
          <p:nvPr/>
        </p:nvSpPr>
        <p:spPr>
          <a:xfrm>
            <a:off x="4211960" y="1484784"/>
            <a:ext cx="872950" cy="276999"/>
          </a:xfrm>
          <a:prstGeom prst="rect">
            <a:avLst/>
          </a:prstGeom>
          <a:solidFill>
            <a:schemeClr val="bg1"/>
          </a:solidFill>
        </p:spPr>
        <p:txBody>
          <a:bodyPr wrap="square" rtlCol="0">
            <a:spAutoFit/>
          </a:bodyPr>
          <a:lstStyle/>
          <a:p>
            <a:r>
              <a:rPr kumimoji="1" lang="zh-TW" altLang="en-US" sz="1200" dirty="0" smtClean="0"/>
              <a:t>補習</a:t>
            </a:r>
            <a:r>
              <a:rPr kumimoji="1" lang="en-US" altLang="zh-TW" sz="1200" dirty="0" smtClean="0"/>
              <a:t>2</a:t>
            </a:r>
            <a:r>
              <a:rPr kumimoji="1" lang="zh-TW" altLang="en-US" sz="1200" dirty="0" smtClean="0"/>
              <a:t>天</a:t>
            </a:r>
            <a:endParaRPr kumimoji="1" lang="zh-TW" altLang="en-US" sz="1200" dirty="0"/>
          </a:p>
        </p:txBody>
      </p:sp>
      <p:sp>
        <p:nvSpPr>
          <p:cNvPr id="12" name="文字方塊 11"/>
          <p:cNvSpPr txBox="1"/>
          <p:nvPr/>
        </p:nvSpPr>
        <p:spPr>
          <a:xfrm>
            <a:off x="5215645" y="1484784"/>
            <a:ext cx="872950" cy="276999"/>
          </a:xfrm>
          <a:prstGeom prst="rect">
            <a:avLst/>
          </a:prstGeom>
          <a:solidFill>
            <a:schemeClr val="bg1"/>
          </a:solidFill>
        </p:spPr>
        <p:txBody>
          <a:bodyPr wrap="square" rtlCol="0">
            <a:spAutoFit/>
          </a:bodyPr>
          <a:lstStyle/>
          <a:p>
            <a:r>
              <a:rPr kumimoji="1" lang="zh-TW" altLang="en-US" sz="1200" dirty="0" smtClean="0"/>
              <a:t>補習</a:t>
            </a:r>
            <a:r>
              <a:rPr kumimoji="1" lang="en-US" altLang="zh-TW" sz="1200" dirty="0" smtClean="0"/>
              <a:t>3</a:t>
            </a:r>
            <a:r>
              <a:rPr kumimoji="1" lang="zh-TW" altLang="en-US" sz="1200" dirty="0" smtClean="0"/>
              <a:t>天</a:t>
            </a:r>
            <a:endParaRPr kumimoji="1" lang="zh-TW" altLang="en-US" sz="1200" dirty="0"/>
          </a:p>
        </p:txBody>
      </p:sp>
      <p:sp>
        <p:nvSpPr>
          <p:cNvPr id="13" name="文字方塊 12"/>
          <p:cNvSpPr txBox="1"/>
          <p:nvPr/>
        </p:nvSpPr>
        <p:spPr>
          <a:xfrm>
            <a:off x="6156176" y="1484784"/>
            <a:ext cx="872950" cy="276999"/>
          </a:xfrm>
          <a:prstGeom prst="rect">
            <a:avLst/>
          </a:prstGeom>
          <a:solidFill>
            <a:schemeClr val="bg1"/>
          </a:solidFill>
        </p:spPr>
        <p:txBody>
          <a:bodyPr wrap="square" rtlCol="0">
            <a:spAutoFit/>
          </a:bodyPr>
          <a:lstStyle/>
          <a:p>
            <a:r>
              <a:rPr kumimoji="1" lang="zh-TW" altLang="en-US" sz="1200" dirty="0" smtClean="0"/>
              <a:t>補習</a:t>
            </a:r>
            <a:r>
              <a:rPr kumimoji="1" lang="en-US" altLang="zh-TW" sz="1200" dirty="0" smtClean="0"/>
              <a:t>4</a:t>
            </a:r>
            <a:r>
              <a:rPr kumimoji="1" lang="zh-TW" altLang="en-US" sz="1200" dirty="0" smtClean="0"/>
              <a:t>天</a:t>
            </a:r>
            <a:endParaRPr kumimoji="1" lang="zh-TW" altLang="en-US" sz="1200" dirty="0"/>
          </a:p>
        </p:txBody>
      </p:sp>
      <p:sp>
        <p:nvSpPr>
          <p:cNvPr id="14" name="文字方塊 13"/>
          <p:cNvSpPr txBox="1"/>
          <p:nvPr/>
        </p:nvSpPr>
        <p:spPr>
          <a:xfrm>
            <a:off x="7164288" y="1484784"/>
            <a:ext cx="872950" cy="276999"/>
          </a:xfrm>
          <a:prstGeom prst="rect">
            <a:avLst/>
          </a:prstGeom>
          <a:solidFill>
            <a:schemeClr val="bg1"/>
          </a:solidFill>
        </p:spPr>
        <p:txBody>
          <a:bodyPr wrap="square" rtlCol="0">
            <a:spAutoFit/>
          </a:bodyPr>
          <a:lstStyle/>
          <a:p>
            <a:r>
              <a:rPr kumimoji="1" lang="en-US" altLang="zh-TW" sz="1200" dirty="0" smtClean="0"/>
              <a:t>5</a:t>
            </a:r>
            <a:r>
              <a:rPr kumimoji="1" lang="zh-TW" altLang="en-US" sz="1200" dirty="0" smtClean="0"/>
              <a:t>天以上</a:t>
            </a:r>
            <a:endParaRPr kumimoji="1" lang="zh-TW" altLang="en-US" sz="1200" dirty="0"/>
          </a:p>
        </p:txBody>
      </p:sp>
    </p:spTree>
    <p:extLst>
      <p:ext uri="{BB962C8B-B14F-4D97-AF65-F5344CB8AC3E}">
        <p14:creationId xmlns:p14="http://schemas.microsoft.com/office/powerpoint/2010/main" val="637202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文字方塊 11"/>
          <p:cNvSpPr txBox="1"/>
          <p:nvPr/>
        </p:nvSpPr>
        <p:spPr>
          <a:xfrm>
            <a:off x="467544" y="1166842"/>
            <a:ext cx="8208912" cy="4524315"/>
          </a:xfrm>
          <a:prstGeom prst="rect">
            <a:avLst/>
          </a:prstGeom>
          <a:noFill/>
        </p:spPr>
        <p:txBody>
          <a:bodyPr wrap="square" rtlCol="0">
            <a:spAutoFit/>
          </a:bodyPr>
          <a:lstStyle/>
          <a:p>
            <a:pPr marL="914400" indent="-914400">
              <a:buFont typeface="+mj-lt"/>
              <a:buAutoNum type="arabicPeriod"/>
            </a:pPr>
            <a:r>
              <a:rPr lang="zh-TW" altLang="en-US"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對真正需要補救的學生</a:t>
            </a:r>
            <a:br>
              <a:rPr lang="zh-TW" altLang="en-US"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br>
            <a:r>
              <a:rPr lang="zh-TW" altLang="en-US"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缺乏加強措施。</a:t>
            </a:r>
            <a:endParaRPr lang="en-US" altLang="zh-TW"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pPr marL="914400" indent="-914400">
              <a:buFont typeface="+mj-lt"/>
              <a:buAutoNum type="arabicPeriod"/>
            </a:pPr>
            <a:endParaRPr lang="en-US" altLang="zh-TW"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endParaRPr>
          </a:p>
          <a:p>
            <a:pPr marL="914400" indent="-914400">
              <a:buFont typeface="+mj-lt"/>
              <a:buAutoNum type="arabicPeriod"/>
            </a:pPr>
            <a:r>
              <a:rPr lang="zh-TW" altLang="en-US" sz="4800"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學生花過多時間在追求考試排名，而非學習本身的意</a:t>
            </a:r>
            <a:r>
              <a:rPr lang="zh-TW" altLang="en-US" sz="4800" dirty="0">
                <a:solidFill>
                  <a:schemeClr val="bg1"/>
                </a:solidFill>
                <a:effectLst>
                  <a:outerShdw blurRad="38100" dist="38100" dir="2700000" algn="tl">
                    <a:srgbClr val="000000">
                      <a:alpha val="43137"/>
                    </a:srgbClr>
                  </a:outerShdw>
                </a:effectLst>
                <a:latin typeface="SimHei" pitchFamily="49" charset="-122"/>
                <a:ea typeface="SimHei" pitchFamily="49" charset="-122"/>
              </a:rPr>
              <a:t>涵（提升自我）</a:t>
            </a:r>
          </a:p>
        </p:txBody>
      </p:sp>
    </p:spTree>
    <p:extLst>
      <p:ext uri="{BB962C8B-B14F-4D97-AF65-F5344CB8AC3E}">
        <p14:creationId xmlns:p14="http://schemas.microsoft.com/office/powerpoint/2010/main" val="361945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文字方塊 5"/>
          <p:cNvSpPr txBox="1"/>
          <p:nvPr/>
        </p:nvSpPr>
        <p:spPr>
          <a:xfrm>
            <a:off x="251774" y="2921168"/>
            <a:ext cx="8640452" cy="1015663"/>
          </a:xfrm>
          <a:prstGeom prst="rect">
            <a:avLst/>
          </a:prstGeom>
          <a:noFill/>
        </p:spPr>
        <p:txBody>
          <a:bodyPr wrap="square" rtlCol="0">
            <a:spAutoFit/>
          </a:bodyPr>
          <a:lstStyle/>
          <a:p>
            <a:pPr algn="ctr"/>
            <a:r>
              <a:rPr lang="zh-TW" altLang="en-US" sz="6000" b="1"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三、提升教學專業與品質</a:t>
            </a:r>
            <a:endParaRPr lang="zh-TW" altLang="en-US" sz="6000" b="1"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3105875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154" name="文字方塊 3"/>
          <p:cNvSpPr txBox="1">
            <a:spLocks noChangeAspect="1" noChangeArrowheads="1"/>
          </p:cNvSpPr>
          <p:nvPr/>
        </p:nvSpPr>
        <p:spPr bwMode="auto">
          <a:xfrm>
            <a:off x="0" y="404704"/>
            <a:ext cx="9144000" cy="707886"/>
          </a:xfrm>
          <a:prstGeom prst="rect">
            <a:avLst/>
          </a:prstGeom>
          <a:solidFill>
            <a:schemeClr val="bg1">
              <a:alpha val="60000"/>
            </a:schemeClr>
          </a:solidFill>
          <a:ln>
            <a:noFill/>
          </a:ln>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4000" b="1" dirty="0">
                <a:solidFill>
                  <a:srgbClr val="F0FBB7"/>
                </a:solidFill>
                <a:effectLst>
                  <a:outerShdw blurRad="38100" dist="38100" dir="2700000" algn="tl">
                    <a:srgbClr val="000000">
                      <a:alpha val="43137"/>
                    </a:srgbClr>
                  </a:outerShdw>
                </a:effectLst>
                <a:latin typeface="微軟正黑體" pitchFamily="34" charset="-120"/>
                <a:ea typeface="微軟正黑體" pitchFamily="34" charset="-120"/>
                <a:cs typeface="+mj-cs"/>
              </a:rPr>
              <a:t>什麼是「綜合活動領域」教師的專業？</a:t>
            </a:r>
          </a:p>
        </p:txBody>
      </p:sp>
      <p:sp>
        <p:nvSpPr>
          <p:cNvPr id="5" name="文字方塊 4"/>
          <p:cNvSpPr txBox="1"/>
          <p:nvPr/>
        </p:nvSpPr>
        <p:spPr>
          <a:xfrm>
            <a:off x="533400" y="1466850"/>
            <a:ext cx="8059738" cy="4524375"/>
          </a:xfrm>
          <a:prstGeom prst="rect">
            <a:avLst/>
          </a:prstGeom>
          <a:solidFill>
            <a:schemeClr val="bg1"/>
          </a:solidFill>
        </p:spPr>
        <p:txBody>
          <a:bodyPr>
            <a:spAutoFit/>
          </a:bodyPr>
          <a:lstStyle/>
          <a:p>
            <a:pPr marL="457200" indent="-457200">
              <a:buFont typeface="Arial" pitchFamily="34" charset="0"/>
              <a:buChar char="•"/>
              <a:defRPr/>
            </a:pPr>
            <a:r>
              <a:rPr lang="zh-TW" altLang="en-US" sz="3200" dirty="0">
                <a:latin typeface="SimHei" pitchFamily="49" charset="-122"/>
                <a:ea typeface="SimHei" pitchFamily="49" charset="-122"/>
              </a:rPr>
              <a:t>能依照綜合活動課本上課？</a:t>
            </a:r>
            <a:endParaRPr lang="en-US" altLang="zh-TW" sz="3200" dirty="0">
              <a:latin typeface="SimHei" pitchFamily="49" charset="-122"/>
              <a:ea typeface="SimHei" pitchFamily="49" charset="-122"/>
            </a:endParaRPr>
          </a:p>
          <a:p>
            <a:pPr marL="457200" indent="-457200">
              <a:buFont typeface="Arial" pitchFamily="34" charset="0"/>
              <a:buChar char="•"/>
              <a:defRPr/>
            </a:pPr>
            <a:endParaRPr lang="en-US" altLang="zh-TW" sz="3200" dirty="0">
              <a:latin typeface="SimHei" pitchFamily="49" charset="-122"/>
              <a:ea typeface="SimHei" pitchFamily="49" charset="-122"/>
            </a:endParaRPr>
          </a:p>
          <a:p>
            <a:pPr marL="457200" indent="-457200">
              <a:buFont typeface="Arial" pitchFamily="34" charset="0"/>
              <a:buChar char="•"/>
              <a:defRPr/>
            </a:pPr>
            <a:endParaRPr lang="en-US" altLang="zh-TW" sz="3200" dirty="0">
              <a:latin typeface="SimHei" pitchFamily="49" charset="-122"/>
              <a:ea typeface="SimHei" pitchFamily="49" charset="-122"/>
            </a:endParaRPr>
          </a:p>
          <a:p>
            <a:pPr marL="457200" indent="-457200">
              <a:buFont typeface="Arial" pitchFamily="34" charset="0"/>
              <a:buChar char="•"/>
              <a:defRPr/>
            </a:pPr>
            <a:r>
              <a:rPr lang="zh-TW" altLang="en-US" sz="3200" dirty="0">
                <a:latin typeface="SimHei" pitchFamily="49" charset="-122"/>
                <a:ea typeface="SimHei" pitchFamily="49" charset="-122"/>
              </a:rPr>
              <a:t>烹飪、手縫、露營、繩結、情緒管理、生涯規劃</a:t>
            </a:r>
            <a:r>
              <a:rPr lang="en-US" altLang="zh-TW" sz="3200" dirty="0">
                <a:latin typeface="SimHei" pitchFamily="49" charset="-122"/>
                <a:ea typeface="SimHei" pitchFamily="49" charset="-122"/>
              </a:rPr>
              <a:t>……</a:t>
            </a:r>
            <a:r>
              <a:rPr lang="zh-TW" altLang="en-US" sz="3200" dirty="0">
                <a:latin typeface="SimHei" pitchFamily="49" charset="-122"/>
                <a:ea typeface="SimHei" pitchFamily="49" charset="-122"/>
              </a:rPr>
              <a:t>？</a:t>
            </a:r>
            <a:endParaRPr lang="en-US" altLang="zh-TW" sz="3200" dirty="0">
              <a:latin typeface="SimHei" pitchFamily="49" charset="-122"/>
              <a:ea typeface="SimHei" pitchFamily="49" charset="-122"/>
            </a:endParaRPr>
          </a:p>
          <a:p>
            <a:pPr marL="457200" indent="-457200">
              <a:buFont typeface="Arial" pitchFamily="34" charset="0"/>
              <a:buChar char="•"/>
              <a:defRPr/>
            </a:pPr>
            <a:endParaRPr lang="en-US" altLang="zh-TW" sz="3200" dirty="0">
              <a:latin typeface="SimHei" pitchFamily="49" charset="-122"/>
              <a:ea typeface="SimHei" pitchFamily="49" charset="-122"/>
            </a:endParaRPr>
          </a:p>
          <a:p>
            <a:pPr marL="457200" indent="-457200">
              <a:buFont typeface="Arial" pitchFamily="34" charset="0"/>
              <a:buChar char="•"/>
              <a:defRPr/>
            </a:pPr>
            <a:endParaRPr lang="en-US" altLang="zh-TW" sz="3200" dirty="0">
              <a:latin typeface="SimHei" pitchFamily="49" charset="-122"/>
              <a:ea typeface="SimHei" pitchFamily="49" charset="-122"/>
            </a:endParaRPr>
          </a:p>
          <a:p>
            <a:pPr marL="457200" indent="-457200">
              <a:buFont typeface="Arial" pitchFamily="34" charset="0"/>
              <a:buChar char="•"/>
              <a:defRPr/>
            </a:pPr>
            <a:r>
              <a:rPr lang="zh-TW" altLang="en-US" sz="3200" b="1" dirty="0">
                <a:solidFill>
                  <a:schemeClr val="accent4">
                    <a:lumMod val="50000"/>
                  </a:schemeClr>
                </a:solidFill>
                <a:latin typeface="SimHei" pitchFamily="49" charset="-122"/>
                <a:ea typeface="SimHei" pitchFamily="49" charset="-122"/>
              </a:rPr>
              <a:t>能將綜合活動領域課綱、能力指標，轉化成課程及教學活動的能力。</a:t>
            </a:r>
            <a:endParaRPr lang="en-US" altLang="zh-TW" sz="3200" b="1" dirty="0">
              <a:solidFill>
                <a:schemeClr val="accent4">
                  <a:lumMod val="50000"/>
                </a:schemeClr>
              </a:solidFill>
              <a:latin typeface="SimHei" pitchFamily="49" charset="-122"/>
              <a:ea typeface="SimHei" pitchFamily="49" charset="-122"/>
            </a:endParaRPr>
          </a:p>
        </p:txBody>
      </p:sp>
      <p:sp>
        <p:nvSpPr>
          <p:cNvPr id="2" name="文字方塊 1"/>
          <p:cNvSpPr txBox="1"/>
          <p:nvPr/>
        </p:nvSpPr>
        <p:spPr>
          <a:xfrm>
            <a:off x="971550" y="2073275"/>
            <a:ext cx="6264275" cy="522288"/>
          </a:xfrm>
          <a:prstGeom prst="rect">
            <a:avLst/>
          </a:prstGeom>
          <a:noFill/>
        </p:spPr>
        <p:txBody>
          <a:bodyPr>
            <a:spAutoFit/>
          </a:bodyPr>
          <a:lstStyle/>
          <a:p>
            <a:pPr>
              <a:defRPr/>
            </a:pPr>
            <a:r>
              <a:rPr lang="en-US" altLang="zh-TW" sz="2800" dirty="0">
                <a:solidFill>
                  <a:srgbClr val="008000"/>
                </a:solidFill>
                <a:effectLst>
                  <a:outerShdw blurRad="38100" dist="38100" dir="2700000" algn="tl">
                    <a:srgbClr val="000000">
                      <a:alpha val="43137"/>
                    </a:srgbClr>
                  </a:outerShdw>
                </a:effectLst>
                <a:latin typeface="SimHei" pitchFamily="49" charset="-122"/>
                <a:ea typeface="SimHei" pitchFamily="49" charset="-122"/>
                <a:sym typeface="Wingdings" panose="05000000000000000000" pitchFamily="2" charset="2"/>
              </a:rPr>
              <a:t></a:t>
            </a:r>
            <a:r>
              <a:rPr lang="zh-TW" altLang="en-US" sz="2800" dirty="0">
                <a:solidFill>
                  <a:srgbClr val="008000"/>
                </a:solidFill>
                <a:effectLst>
                  <a:outerShdw blurRad="38100" dist="38100" dir="2700000" algn="tl">
                    <a:srgbClr val="000000">
                      <a:alpha val="43137"/>
                    </a:srgbClr>
                  </a:outerShdw>
                </a:effectLst>
                <a:latin typeface="SimHei" pitchFamily="49" charset="-122"/>
                <a:ea typeface="SimHei" pitchFamily="49" charset="-122"/>
                <a:sym typeface="Wingdings" panose="05000000000000000000" pitchFamily="2" charset="2"/>
              </a:rPr>
              <a:t>只要有心，人人都可以。</a:t>
            </a:r>
            <a:endParaRPr lang="zh-TW" altLang="en-US" sz="2800" dirty="0">
              <a:solidFill>
                <a:srgbClr val="008000"/>
              </a:solidFill>
              <a:latin typeface="Arial" pitchFamily="34" charset="0"/>
              <a:ea typeface="新細明體" pitchFamily="18" charset="-120"/>
            </a:endParaRPr>
          </a:p>
        </p:txBody>
      </p:sp>
      <p:sp>
        <p:nvSpPr>
          <p:cNvPr id="6" name="文字方塊 5"/>
          <p:cNvSpPr txBox="1"/>
          <p:nvPr/>
        </p:nvSpPr>
        <p:spPr>
          <a:xfrm>
            <a:off x="971550" y="4041775"/>
            <a:ext cx="8539163" cy="522288"/>
          </a:xfrm>
          <a:prstGeom prst="rect">
            <a:avLst/>
          </a:prstGeom>
          <a:noFill/>
        </p:spPr>
        <p:txBody>
          <a:bodyPr>
            <a:spAutoFit/>
          </a:bodyPr>
          <a:lstStyle/>
          <a:p>
            <a:pPr>
              <a:defRPr/>
            </a:pPr>
            <a:r>
              <a:rPr lang="en-US" altLang="zh-TW" sz="2800" dirty="0">
                <a:solidFill>
                  <a:srgbClr val="008000"/>
                </a:solidFill>
                <a:effectLst>
                  <a:outerShdw blurRad="38100" dist="38100" dir="2700000" algn="tl">
                    <a:srgbClr val="000000">
                      <a:alpha val="43137"/>
                    </a:srgbClr>
                  </a:outerShdw>
                </a:effectLst>
                <a:latin typeface="SimHei" pitchFamily="49" charset="-122"/>
                <a:ea typeface="SimHei" pitchFamily="49" charset="-122"/>
                <a:sym typeface="Wingdings" panose="05000000000000000000" pitchFamily="2" charset="2"/>
              </a:rPr>
              <a:t></a:t>
            </a:r>
            <a:r>
              <a:rPr lang="zh-TW" altLang="en-US" sz="2800" dirty="0">
                <a:solidFill>
                  <a:srgbClr val="008000"/>
                </a:solidFill>
                <a:effectLst>
                  <a:outerShdw blurRad="38100" dist="38100" dir="2700000" algn="tl">
                    <a:srgbClr val="000000">
                      <a:alpha val="43137"/>
                    </a:srgbClr>
                  </a:outerShdw>
                </a:effectLst>
                <a:latin typeface="SimHei" pitchFamily="49" charset="-122"/>
                <a:ea typeface="SimHei" pitchFamily="49" charset="-122"/>
                <a:sym typeface="Wingdings" panose="05000000000000000000" pitchFamily="2" charset="2"/>
              </a:rPr>
              <a:t>這些是「家政」、「童軍」、「輔導」的專長。</a:t>
            </a:r>
            <a:endParaRPr lang="en-US" altLang="zh-TW" sz="2800" dirty="0">
              <a:solidFill>
                <a:srgbClr val="0080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7" name="矩形 6"/>
          <p:cNvSpPr/>
          <p:nvPr/>
        </p:nvSpPr>
        <p:spPr>
          <a:xfrm>
            <a:off x="468313" y="4868863"/>
            <a:ext cx="8424862" cy="12969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340068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2"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文字方塊 2"/>
          <p:cNvSpPr txBox="1"/>
          <p:nvPr/>
        </p:nvSpPr>
        <p:spPr>
          <a:xfrm>
            <a:off x="0" y="411163"/>
            <a:ext cx="9144000" cy="646112"/>
          </a:xfrm>
          <a:prstGeom prst="rect">
            <a:avLst/>
          </a:prstGeom>
          <a:solidFill>
            <a:schemeClr val="bg1">
              <a:alpha val="69804"/>
            </a:schemeClr>
          </a:solidFill>
        </p:spPr>
        <p:txBody>
          <a:bodyPr>
            <a:spAutoFit/>
          </a:bodyPr>
          <a:lstStyle/>
          <a:p>
            <a:pPr algn="ctr">
              <a:defRPr/>
            </a:pPr>
            <a:r>
              <a:rPr lang="zh-TW" altLang="en-US" sz="3600" b="1" dirty="0">
                <a:solidFill>
                  <a:srgbClr val="F0FBB7"/>
                </a:solidFill>
                <a:effectLst>
                  <a:outerShdw blurRad="38100" dist="38100" dir="2700000" algn="tl">
                    <a:srgbClr val="000000">
                      <a:alpha val="43137"/>
                    </a:srgbClr>
                  </a:outerShdw>
                </a:effectLst>
                <a:latin typeface="SimHei" pitchFamily="49" charset="-122"/>
                <a:ea typeface="SimHei" pitchFamily="49" charset="-122"/>
              </a:rPr>
              <a:t>國中階段九年一貫課程實施十多年</a:t>
            </a:r>
            <a:r>
              <a:rPr lang="en-US" altLang="zh-TW" sz="3600" b="1" dirty="0">
                <a:solidFill>
                  <a:srgbClr val="F0FBB7"/>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3600" b="1" dirty="0">
              <a:solidFill>
                <a:srgbClr val="F0FBB7"/>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4" name="文字方塊 3"/>
          <p:cNvSpPr txBox="1"/>
          <p:nvPr/>
        </p:nvSpPr>
        <p:spPr>
          <a:xfrm>
            <a:off x="611560" y="1412875"/>
            <a:ext cx="8061325" cy="4032250"/>
          </a:xfrm>
          <a:prstGeom prst="rect">
            <a:avLst/>
          </a:prstGeom>
          <a:solidFill>
            <a:schemeClr val="bg1"/>
          </a:solidFill>
        </p:spPr>
        <p:txBody>
          <a:bodyPr>
            <a:spAutoFit/>
          </a:bodyPr>
          <a:lstStyle/>
          <a:p>
            <a:pPr marL="457200" indent="-457200">
              <a:buFont typeface="Arial" pitchFamily="34" charset="0"/>
              <a:buChar char="•"/>
              <a:defRPr/>
            </a:pPr>
            <a:r>
              <a:rPr lang="zh-TW" altLang="en-US" sz="3200" dirty="0">
                <a:effectLst>
                  <a:outerShdw blurRad="38100" dist="38100" dir="2700000" algn="tl">
                    <a:srgbClr val="000000">
                      <a:alpha val="43137"/>
                    </a:srgbClr>
                  </a:outerShdw>
                </a:effectLst>
                <a:latin typeface="SimHei" pitchFamily="49" charset="-122"/>
                <a:ea typeface="SimHei" pitchFamily="49" charset="-122"/>
              </a:rPr>
              <a:t>老師們</a:t>
            </a:r>
            <a:r>
              <a:rPr lang="zh-TW" altLang="en-US" sz="3200" dirty="0">
                <a:solidFill>
                  <a:srgbClr val="FF0000"/>
                </a:solidFill>
                <a:effectLst>
                  <a:outerShdw blurRad="38100" dist="38100" dir="2700000" algn="tl">
                    <a:srgbClr val="000000">
                      <a:alpha val="43137"/>
                    </a:srgbClr>
                  </a:outerShdw>
                </a:effectLst>
                <a:latin typeface="SimHei" pitchFamily="49" charset="-122"/>
                <a:ea typeface="SimHei" pitchFamily="49" charset="-122"/>
              </a:rPr>
              <a:t>教學活動</a:t>
            </a:r>
            <a:r>
              <a:rPr lang="zh-TW" altLang="en-US" sz="3200" dirty="0">
                <a:effectLst>
                  <a:outerShdw blurRad="38100" dist="38100" dir="2700000" algn="tl">
                    <a:srgbClr val="000000">
                      <a:alpha val="43137"/>
                    </a:srgbClr>
                  </a:outerShdw>
                </a:effectLst>
                <a:latin typeface="SimHei" pitchFamily="49" charset="-122"/>
                <a:ea typeface="SimHei" pitchFamily="49" charset="-122"/>
              </a:rPr>
              <a:t>已經逐漸能掌握到體驗、反思、實踐的精神。</a:t>
            </a:r>
            <a:endParaRPr lang="en-US" altLang="zh-TW" sz="3200" dirty="0">
              <a:effectLst>
                <a:outerShdw blurRad="38100" dist="38100" dir="2700000" algn="tl">
                  <a:srgbClr val="000000">
                    <a:alpha val="43137"/>
                  </a:srgbClr>
                </a:outerShdw>
              </a:effectLst>
              <a:latin typeface="SimHei" pitchFamily="49" charset="-122"/>
              <a:ea typeface="SimHei" pitchFamily="49" charset="-122"/>
            </a:endParaRPr>
          </a:p>
          <a:p>
            <a:pPr marL="457200" indent="-457200">
              <a:buFont typeface="Arial" pitchFamily="34" charset="0"/>
              <a:buChar char="•"/>
              <a:defRPr/>
            </a:pPr>
            <a:endParaRPr lang="en-US" altLang="zh-TW" sz="3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457200" indent="-457200">
              <a:buFont typeface="Arial" pitchFamily="34" charset="0"/>
              <a:buChar char="•"/>
              <a:defRPr/>
            </a:pPr>
            <a:r>
              <a:rPr lang="zh-TW" altLang="en-US" sz="3200" dirty="0">
                <a:effectLst>
                  <a:outerShdw blurRad="38100" dist="38100" dir="2700000" algn="tl">
                    <a:srgbClr val="000000">
                      <a:alpha val="43137"/>
                    </a:srgbClr>
                  </a:outerShdw>
                </a:effectLst>
                <a:latin typeface="SimHei" pitchFamily="49" charset="-122"/>
                <a:ea typeface="SimHei" pitchFamily="49" charset="-122"/>
              </a:rPr>
              <a:t>能注意</a:t>
            </a:r>
            <a:r>
              <a:rPr lang="zh-TW" altLang="en-US" sz="3200" dirty="0">
                <a:solidFill>
                  <a:srgbClr val="FF0000"/>
                </a:solidFill>
                <a:effectLst>
                  <a:outerShdw blurRad="38100" dist="38100" dir="2700000" algn="tl">
                    <a:srgbClr val="000000">
                      <a:alpha val="43137"/>
                    </a:srgbClr>
                  </a:outerShdw>
                </a:effectLst>
                <a:latin typeface="SimHei" pitchFamily="49" charset="-122"/>
                <a:ea typeface="SimHei" pitchFamily="49" charset="-122"/>
              </a:rPr>
              <a:t>課綱</a:t>
            </a:r>
            <a:r>
              <a:rPr lang="zh-TW" altLang="en-US" sz="3200" dirty="0">
                <a:effectLst>
                  <a:outerShdw blurRad="38100" dist="38100" dir="2700000" algn="tl">
                    <a:srgbClr val="000000">
                      <a:alpha val="43137"/>
                    </a:srgbClr>
                  </a:outerShdw>
                </a:effectLst>
                <a:latin typeface="SimHei" pitchFamily="49" charset="-122"/>
                <a:ea typeface="SimHei" pitchFamily="49" charset="-122"/>
              </a:rPr>
              <a:t>能力指標的</a:t>
            </a:r>
            <a:r>
              <a:rPr lang="zh-TW" altLang="en-US" sz="3200" dirty="0">
                <a:solidFill>
                  <a:srgbClr val="FF0000"/>
                </a:solidFill>
                <a:effectLst>
                  <a:outerShdw blurRad="38100" dist="38100" dir="2700000" algn="tl">
                    <a:srgbClr val="000000">
                      <a:alpha val="43137"/>
                    </a:srgbClr>
                  </a:outerShdw>
                </a:effectLst>
                <a:latin typeface="SimHei" pitchFamily="49" charset="-122"/>
                <a:ea typeface="SimHei" pitchFamily="49" charset="-122"/>
              </a:rPr>
              <a:t>引用</a:t>
            </a:r>
            <a:r>
              <a:rPr lang="zh-TW" altLang="en-US" sz="3200" dirty="0">
                <a:effectLst>
                  <a:outerShdw blurRad="38100" dist="38100" dir="2700000" algn="tl">
                    <a:srgbClr val="000000">
                      <a:alpha val="43137"/>
                    </a:srgbClr>
                  </a:outerShdw>
                </a:effectLst>
                <a:latin typeface="SimHei" pitchFamily="49" charset="-122"/>
                <a:ea typeface="SimHei" pitchFamily="49" charset="-122"/>
              </a:rPr>
              <a:t>與對應。</a:t>
            </a:r>
            <a:endParaRPr lang="en-US" altLang="zh-TW" sz="3200" dirty="0">
              <a:effectLst>
                <a:outerShdw blurRad="38100" dist="38100" dir="2700000" algn="tl">
                  <a:srgbClr val="000000">
                    <a:alpha val="43137"/>
                  </a:srgbClr>
                </a:outerShdw>
              </a:effectLst>
              <a:latin typeface="SimHei" pitchFamily="49" charset="-122"/>
              <a:ea typeface="SimHei" pitchFamily="49" charset="-122"/>
            </a:endParaRPr>
          </a:p>
          <a:p>
            <a:pPr marL="457200" indent="-457200">
              <a:buFont typeface="Arial" pitchFamily="34" charset="0"/>
              <a:buChar char="•"/>
              <a:defRPr/>
            </a:pPr>
            <a:endParaRPr lang="en-US" altLang="zh-TW" sz="3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457200" indent="-457200">
              <a:buFont typeface="Arial" pitchFamily="34" charset="0"/>
              <a:buChar char="•"/>
              <a:defRPr/>
            </a:pPr>
            <a:r>
              <a:rPr lang="zh-TW" altLang="en-US" sz="3200" dirty="0">
                <a:effectLst>
                  <a:outerShdw blurRad="38100" dist="38100" dir="2700000" algn="tl">
                    <a:srgbClr val="000000">
                      <a:alpha val="43137"/>
                    </a:srgbClr>
                  </a:outerShdw>
                </a:effectLst>
                <a:latin typeface="SimHei" pitchFamily="49" charset="-122"/>
                <a:ea typeface="SimHei" pitchFamily="49" charset="-122"/>
              </a:rPr>
              <a:t>但整體教學設計往往</a:t>
            </a:r>
            <a:r>
              <a:rPr lang="zh-TW" altLang="en-US" sz="3200" dirty="0">
                <a:solidFill>
                  <a:srgbClr val="FF0000"/>
                </a:solidFill>
                <a:effectLst>
                  <a:outerShdw blurRad="38100" dist="38100" dir="2700000" algn="tl">
                    <a:srgbClr val="000000">
                      <a:alpha val="43137"/>
                    </a:srgbClr>
                  </a:outerShdw>
                </a:effectLst>
                <a:latin typeface="SimHei" pitchFamily="49" charset="-122"/>
                <a:ea typeface="SimHei" pitchFamily="49" charset="-122"/>
              </a:rPr>
              <a:t>無法非常切合能力指標</a:t>
            </a:r>
            <a:r>
              <a:rPr lang="zh-TW" altLang="en-US" sz="3200" dirty="0">
                <a:effectLst>
                  <a:outerShdw blurRad="38100" dist="38100" dir="2700000" algn="tl">
                    <a:srgbClr val="000000">
                      <a:alpha val="43137"/>
                    </a:srgbClr>
                  </a:outerShdw>
                </a:effectLst>
                <a:latin typeface="SimHei" pitchFamily="49" charset="-122"/>
                <a:ea typeface="SimHei" pitchFamily="49" charset="-122"/>
              </a:rPr>
              <a:t>，或者未能檢核是否完整地將能力指標，落實於課程與教學中。 </a:t>
            </a:r>
          </a:p>
        </p:txBody>
      </p:sp>
    </p:spTree>
    <p:extLst>
      <p:ext uri="{BB962C8B-B14F-4D97-AF65-F5344CB8AC3E}">
        <p14:creationId xmlns:p14="http://schemas.microsoft.com/office/powerpoint/2010/main" val="3676084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6" y="0"/>
            <a:ext cx="91988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l.stickershop.line.naver.jp/products/0/0/1/1120219/android/stickers/49108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0291"/>
            <a:ext cx="2438400" cy="2133601"/>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a:xfrm>
            <a:off x="827584" y="980728"/>
            <a:ext cx="7272808" cy="262215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dirty="0" smtClean="0">
                <a:latin typeface="Source Han Sans Bold" pitchFamily="34" charset="-128"/>
                <a:ea typeface="Source Han Sans Bold" pitchFamily="34" charset="-128"/>
              </a:rPr>
              <a:t>當大家知道要來參加本次研習時，心情如何呢</a:t>
            </a:r>
            <a:r>
              <a:rPr lang="en-US" altLang="zh-TW" sz="4800" dirty="0" smtClean="0">
                <a:latin typeface="Source Han Sans Bold" pitchFamily="34" charset="-128"/>
                <a:ea typeface="Source Han Sans Bold" pitchFamily="34" charset="-128"/>
              </a:rPr>
              <a:t>?</a:t>
            </a:r>
            <a:endParaRPr lang="zh-TW" altLang="en-US" sz="4800" dirty="0" smtClean="0">
              <a:latin typeface="Source Han Sans Bold" pitchFamily="34" charset="-128"/>
              <a:ea typeface="Source Han Sans Bold" pitchFamily="34" charset="-128"/>
            </a:endParaRPr>
          </a:p>
        </p:txBody>
      </p:sp>
      <p:pic>
        <p:nvPicPr>
          <p:cNvPr id="1029" name="Picture 5" descr="http://dl.stickershop.line.naver.jp/products/0/0/1/1120219/android/stickers/49108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990290"/>
            <a:ext cx="24384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img.cat2.me/products/0/0/2/2832/android/ma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8520" y="2824943"/>
            <a:ext cx="2290936" cy="229093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7447384" y="6381328"/>
            <a:ext cx="1584176" cy="246221"/>
          </a:xfrm>
          <a:prstGeom prst="rect">
            <a:avLst/>
          </a:prstGeom>
          <a:noFill/>
        </p:spPr>
        <p:txBody>
          <a:bodyPr wrap="square" rtlCol="0">
            <a:spAutoFit/>
          </a:bodyPr>
          <a:lstStyle/>
          <a:p>
            <a:r>
              <a:rPr lang="zh-TW" altLang="en-US" sz="1000" dirty="0" smtClean="0"/>
              <a:t>圖片取自部落客兔包臉書</a:t>
            </a:r>
            <a:endParaRPr lang="zh-TW" altLang="en-US" sz="1000" dirty="0"/>
          </a:p>
        </p:txBody>
      </p:sp>
      <p:sp>
        <p:nvSpPr>
          <p:cNvPr id="9" name="標題 1"/>
          <p:cNvSpPr txBox="1">
            <a:spLocks/>
          </p:cNvSpPr>
          <p:nvPr/>
        </p:nvSpPr>
        <p:spPr bwMode="auto">
          <a:xfrm>
            <a:off x="6647" y="5125485"/>
            <a:ext cx="9144000" cy="1143000"/>
          </a:xfrm>
          <a:prstGeom prst="rect">
            <a:avLst/>
          </a:prstGeom>
          <a:solidFill>
            <a:srgbClr val="EEECE1">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dirty="0">
                <a:solidFill>
                  <a:srgbClr val="254061"/>
                </a:solidFill>
                <a:latin typeface="Source Han Sans Bold" pitchFamily="34" charset="-128"/>
                <a:ea typeface="Source Han Sans Bold" pitchFamily="34" charset="-128"/>
                <a:cs typeface="+mj-cs"/>
              </a:rPr>
              <a:t>不管如何，都希望大家能</a:t>
            </a:r>
            <a:r>
              <a:rPr lang="zh-TW" altLang="en-US" dirty="0" smtClean="0">
                <a:solidFill>
                  <a:srgbClr val="254061"/>
                </a:solidFill>
                <a:latin typeface="Source Han Sans Bold" pitchFamily="34" charset="-128"/>
                <a:ea typeface="Source Han Sans Bold" pitchFamily="34" charset="-128"/>
                <a:cs typeface="+mj-cs"/>
              </a:rPr>
              <a:t>很有</a:t>
            </a:r>
            <a:r>
              <a:rPr lang="zh-TW" altLang="en-US" dirty="0">
                <a:solidFill>
                  <a:srgbClr val="254061"/>
                </a:solidFill>
                <a:latin typeface="Source Han Sans Bold" pitchFamily="34" charset="-128"/>
                <a:ea typeface="Source Han Sans Bold" pitchFamily="34" charset="-128"/>
                <a:cs typeface="+mj-cs"/>
              </a:rPr>
              <a:t>收穫喔！</a:t>
            </a:r>
          </a:p>
        </p:txBody>
      </p:sp>
    </p:spTree>
    <p:extLst>
      <p:ext uri="{BB962C8B-B14F-4D97-AF65-F5344CB8AC3E}">
        <p14:creationId xmlns:p14="http://schemas.microsoft.com/office/powerpoint/2010/main" val="21645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500"/>
                                        <p:tgtEl>
                                          <p:spTgt spid="10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4600600" y="3081668"/>
            <a:ext cx="4363888" cy="3477875"/>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流程：</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800100" lvl="1" indent="-342900">
              <a:buFont typeface="+mj-lt"/>
              <a:buAutoNum type="arabicPeriod"/>
            </a:pPr>
            <a:r>
              <a:rPr lang="zh-TW" altLang="en-US" sz="2200" dirty="0" smtClean="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a:t>
            </a: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教室簡介</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烹飪安全守則</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烹飪課程（果凍製作）講解與分工</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巧鮮果凍示範</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進行鮮果凍實作</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分享與互評</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花費結算</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回饋與檢討</a:t>
            </a:r>
          </a:p>
        </p:txBody>
      </p:sp>
      <p:sp>
        <p:nvSpPr>
          <p:cNvPr id="4" name="矩形 3"/>
          <p:cNvSpPr/>
          <p:nvPr/>
        </p:nvSpPr>
        <p:spPr>
          <a:xfrm>
            <a:off x="784176" y="44624"/>
            <a:ext cx="7632848" cy="830997"/>
          </a:xfrm>
          <a:prstGeom prst="rect">
            <a:avLst/>
          </a:prstGeom>
        </p:spPr>
        <p:txBody>
          <a:bodyPr wrap="square">
            <a:spAutoFit/>
          </a:bodyPr>
          <a:lstStyle/>
          <a:p>
            <a:pPr algn="ctr"/>
            <a:r>
              <a:rPr lang="zh-TW" altLang="en-US" sz="48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主題：○○冰</a:t>
            </a:r>
            <a:r>
              <a:rPr lang="zh-TW" altLang="en-US" sz="4800" dirty="0">
                <a:solidFill>
                  <a:srgbClr val="FFFF00"/>
                </a:solidFill>
                <a:effectLst>
                  <a:outerShdw blurRad="38100" dist="38100" dir="2700000" algn="tl">
                    <a:srgbClr val="000000">
                      <a:alpha val="43137"/>
                    </a:srgbClr>
                  </a:outerShdw>
                </a:effectLst>
                <a:latin typeface="SimHei" pitchFamily="49" charset="-122"/>
                <a:ea typeface="SimHei" pitchFamily="49" charset="-122"/>
              </a:rPr>
              <a:t>果室</a:t>
            </a:r>
            <a:r>
              <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a:t>
            </a:r>
            <a:r>
              <a:rPr lang="en-US" altLang="zh-TW"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3</a:t>
            </a:r>
            <a:r>
              <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節課</a:t>
            </a: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5" name="矩形 4"/>
          <p:cNvSpPr/>
          <p:nvPr/>
        </p:nvSpPr>
        <p:spPr>
          <a:xfrm>
            <a:off x="208112" y="3140969"/>
            <a:ext cx="3562185" cy="3477875"/>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課程</a:t>
            </a:r>
            <a:r>
              <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a:t>
            </a:r>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教學目標：</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971550" lvl="1" indent="-514350">
              <a:buFont typeface="+mj-lt"/>
              <a:buAutoNum type="arabicPeriod"/>
            </a:pPr>
            <a:r>
              <a:rPr lang="zh-TW" altLang="zh-TW" sz="22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能</a:t>
            </a: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說出烹飪教室的使用規範</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能說出廚房內的安全守則</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小組能做出衛生可食的巧鮮果凍</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能欣賞他組的作品</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樂意跟師長、家人分享成果</a:t>
            </a:r>
          </a:p>
        </p:txBody>
      </p:sp>
      <p:sp>
        <p:nvSpPr>
          <p:cNvPr id="6" name="矩形 5"/>
          <p:cNvSpPr/>
          <p:nvPr/>
        </p:nvSpPr>
        <p:spPr>
          <a:xfrm>
            <a:off x="496144" y="895366"/>
            <a:ext cx="8208912" cy="1785104"/>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能力指標：</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2-4-6</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有效蒐集、分析各項資源，加以整合並充分運用。</a:t>
            </a: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2-4-1</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妥善計劃與執行個人生活中重要事務。</a:t>
            </a: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3-4-1</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參與各項團體活動，與他人有效溝通與合作，並負責完成分內工作。</a:t>
            </a:r>
          </a:p>
        </p:txBody>
      </p:sp>
      <p:sp>
        <p:nvSpPr>
          <p:cNvPr id="7" name="上-下雙向箭號 6"/>
          <p:cNvSpPr/>
          <p:nvPr/>
        </p:nvSpPr>
        <p:spPr>
          <a:xfrm rot="2433112">
            <a:off x="2872408" y="2353834"/>
            <a:ext cx="216024" cy="11672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上-下雙向箭號 7"/>
          <p:cNvSpPr/>
          <p:nvPr/>
        </p:nvSpPr>
        <p:spPr>
          <a:xfrm rot="19081680">
            <a:off x="5516214" y="2346306"/>
            <a:ext cx="216024" cy="11672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上-下雙向箭號 8"/>
          <p:cNvSpPr/>
          <p:nvPr/>
        </p:nvSpPr>
        <p:spPr>
          <a:xfrm rot="16200000">
            <a:off x="4192696" y="3740625"/>
            <a:ext cx="216024" cy="11672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rotWithShape="1">
          <a:blip r:embed="rId3" cstate="print"/>
          <a:srcRect l="36297" r="39178" b="49362"/>
          <a:stretch/>
        </p:blipFill>
        <p:spPr>
          <a:xfrm>
            <a:off x="3770297" y="2541708"/>
            <a:ext cx="894181" cy="1430689"/>
          </a:xfrm>
          <a:prstGeom prst="rect">
            <a:avLst/>
          </a:prstGeom>
        </p:spPr>
      </p:pic>
    </p:spTree>
    <p:extLst>
      <p:ext uri="{BB962C8B-B14F-4D97-AF65-F5344CB8AC3E}">
        <p14:creationId xmlns:p14="http://schemas.microsoft.com/office/powerpoint/2010/main" val="1233285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4600600" y="3081668"/>
            <a:ext cx="4363888" cy="3477875"/>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流程：</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800100" lvl="1" indent="-342900">
              <a:buFont typeface="+mj-lt"/>
              <a:buAutoNum type="arabicPeriod"/>
            </a:pPr>
            <a:r>
              <a:rPr lang="zh-TW" altLang="en-US" sz="2200" dirty="0" smtClean="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a:t>
            </a: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教室簡介</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烹飪安全守則</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烹飪課程（果凍製作）講解與分工</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巧鮮果凍示範</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進行鮮果凍實作</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分享與互評</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花費結算</a:t>
            </a:r>
          </a:p>
          <a:p>
            <a:pPr marL="800100" lvl="1" indent="-342900">
              <a:buFont typeface="+mj-lt"/>
              <a:buAutoNum type="arabicPeriod"/>
            </a:pPr>
            <a:r>
              <a:rPr lang="zh-TW" altLang="en-US" sz="2200" dirty="0">
                <a:solidFill>
                  <a:schemeClr val="accent2">
                    <a:lumMod val="20000"/>
                    <a:lumOff val="80000"/>
                  </a:schemeClr>
                </a:solidFill>
                <a:effectLst>
                  <a:outerShdw blurRad="38100" dist="38100" dir="2700000" algn="tl">
                    <a:srgbClr val="000000">
                      <a:alpha val="43137"/>
                    </a:srgbClr>
                  </a:outerShdw>
                </a:effectLst>
                <a:latin typeface="SimHei" pitchFamily="49" charset="-122"/>
                <a:ea typeface="SimHei" pitchFamily="49" charset="-122"/>
              </a:rPr>
              <a:t>回饋與檢討</a:t>
            </a:r>
          </a:p>
        </p:txBody>
      </p:sp>
      <p:sp>
        <p:nvSpPr>
          <p:cNvPr id="5" name="矩形 4"/>
          <p:cNvSpPr/>
          <p:nvPr/>
        </p:nvSpPr>
        <p:spPr>
          <a:xfrm>
            <a:off x="208112" y="3140969"/>
            <a:ext cx="3562185" cy="3477875"/>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課程</a:t>
            </a:r>
            <a:r>
              <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a:t>
            </a:r>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教學目標：</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971550" lvl="1" indent="-514350">
              <a:buFont typeface="+mj-lt"/>
              <a:buAutoNum type="arabicPeriod"/>
            </a:pPr>
            <a:r>
              <a:rPr lang="zh-TW" altLang="zh-TW" sz="22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能</a:t>
            </a: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說出烹飪教室的使用規範</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能說出廚房內的安全守則</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小組能做出衛生可食的巧鮮果凍</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能欣賞他組的作品</a:t>
            </a:r>
          </a:p>
          <a:p>
            <a:pPr marL="971550" lvl="1" indent="-514350">
              <a:buFont typeface="+mj-lt"/>
              <a:buAutoNum type="arabicPeriod"/>
            </a:pPr>
            <a:r>
              <a:rPr lang="zh-TW" altLang="zh-TW" sz="2200" dirty="0">
                <a:solidFill>
                  <a:srgbClr val="FFFF00"/>
                </a:solidFill>
                <a:effectLst>
                  <a:outerShdw blurRad="38100" dist="38100" dir="2700000" algn="tl">
                    <a:srgbClr val="000000">
                      <a:alpha val="43137"/>
                    </a:srgbClr>
                  </a:outerShdw>
                </a:effectLst>
                <a:latin typeface="SimHei" pitchFamily="49" charset="-122"/>
                <a:ea typeface="SimHei" pitchFamily="49" charset="-122"/>
              </a:rPr>
              <a:t>樂意跟師長、家人分享成果</a:t>
            </a:r>
          </a:p>
        </p:txBody>
      </p:sp>
      <p:sp>
        <p:nvSpPr>
          <p:cNvPr id="12" name="矩形 11"/>
          <p:cNvSpPr/>
          <p:nvPr/>
        </p:nvSpPr>
        <p:spPr>
          <a:xfrm>
            <a:off x="244116" y="2856123"/>
            <a:ext cx="8756376" cy="38852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p:cNvSpPr/>
          <p:nvPr/>
        </p:nvSpPr>
        <p:spPr>
          <a:xfrm>
            <a:off x="784176" y="44624"/>
            <a:ext cx="7632848" cy="830997"/>
          </a:xfrm>
          <a:prstGeom prst="rect">
            <a:avLst/>
          </a:prstGeom>
        </p:spPr>
        <p:txBody>
          <a:bodyPr wrap="square">
            <a:spAutoFit/>
          </a:bodyPr>
          <a:lstStyle/>
          <a:p>
            <a:pPr algn="ctr"/>
            <a:r>
              <a:rPr lang="zh-TW" altLang="en-US" sz="48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主題：○○冰</a:t>
            </a:r>
            <a:r>
              <a:rPr lang="zh-TW" altLang="en-US" sz="4800" dirty="0">
                <a:solidFill>
                  <a:srgbClr val="FFFF00"/>
                </a:solidFill>
                <a:effectLst>
                  <a:outerShdw blurRad="38100" dist="38100" dir="2700000" algn="tl">
                    <a:srgbClr val="000000">
                      <a:alpha val="43137"/>
                    </a:srgbClr>
                  </a:outerShdw>
                </a:effectLst>
                <a:latin typeface="SimHei" pitchFamily="49" charset="-122"/>
                <a:ea typeface="SimHei" pitchFamily="49" charset="-122"/>
              </a:rPr>
              <a:t>果室</a:t>
            </a:r>
            <a:r>
              <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a:t>
            </a:r>
            <a:r>
              <a:rPr lang="en-US" altLang="zh-TW"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3</a:t>
            </a:r>
            <a:r>
              <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rPr>
              <a:t>節課</a:t>
            </a: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6" name="矩形 5"/>
          <p:cNvSpPr/>
          <p:nvPr/>
        </p:nvSpPr>
        <p:spPr>
          <a:xfrm>
            <a:off x="496144" y="895366"/>
            <a:ext cx="8208912" cy="1785104"/>
          </a:xfrm>
          <a:prstGeom prst="rect">
            <a:avLst/>
          </a:prstGeom>
        </p:spPr>
        <p:txBody>
          <a:bodyPr wrap="square">
            <a:spAutoFit/>
          </a:bodyPr>
          <a:lstStyle/>
          <a:p>
            <a:r>
              <a:rPr lang="zh-TW" altLang="en-US"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能力指標：</a:t>
            </a:r>
            <a:endParaRPr lang="en-US" altLang="zh-TW" sz="2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2-4-6</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有效蒐集、分析各項資源，加以整合並充分運用。</a:t>
            </a: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2-4-1</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妥善計劃與執行個人生活中重要事務。</a:t>
            </a:r>
          </a:p>
          <a:p>
            <a:pPr lvl="1"/>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3-4-1</a:t>
            </a: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參與各項團體活動，與他人有效溝通與合作，並負責完成分內工作。</a:t>
            </a:r>
          </a:p>
        </p:txBody>
      </p:sp>
      <p:sp>
        <p:nvSpPr>
          <p:cNvPr id="2" name="文字方塊 1"/>
          <p:cNvSpPr txBox="1"/>
          <p:nvPr/>
        </p:nvSpPr>
        <p:spPr>
          <a:xfrm>
            <a:off x="251700" y="3056148"/>
            <a:ext cx="8666096" cy="2677656"/>
          </a:xfrm>
          <a:prstGeom prst="rect">
            <a:avLst/>
          </a:prstGeom>
          <a:noFill/>
        </p:spPr>
        <p:txBody>
          <a:bodyPr wrap="square" rtlCol="0">
            <a:spAutoFit/>
          </a:bodyPr>
          <a:lstStyle/>
          <a:p>
            <a:r>
              <a:rPr kumimoji="1" lang="zh-TW" altLang="en-US" sz="2800" dirty="0" smtClean="0">
                <a:latin typeface="SimHei" charset="0"/>
                <a:ea typeface="SimHei" charset="0"/>
                <a:cs typeface="SimHei" charset="0"/>
              </a:rPr>
              <a:t>教學活動設計：教師介紹烹飪教室安全守則、統一採購材料、提供食譜，讓學生製作果凍之後分享。</a:t>
            </a:r>
            <a:endParaRPr kumimoji="1" lang="en-US" altLang="zh-TW" sz="2800" dirty="0" smtClean="0">
              <a:latin typeface="SimHei" charset="0"/>
              <a:ea typeface="SimHei" charset="0"/>
              <a:cs typeface="SimHei" charset="0"/>
            </a:endParaRPr>
          </a:p>
          <a:p>
            <a:endParaRPr kumimoji="1" lang="zh-TW" altLang="en-US" sz="2800" dirty="0" smtClean="0">
              <a:latin typeface="SimHei" charset="0"/>
              <a:ea typeface="SimHei" charset="0"/>
              <a:cs typeface="SimHei" charset="0"/>
            </a:endParaRPr>
          </a:p>
          <a:p>
            <a:pPr marL="457200" indent="-457200">
              <a:buFont typeface="Arial" charset="0"/>
              <a:buChar char="•"/>
            </a:pPr>
            <a:r>
              <a:rPr kumimoji="1" lang="zh-TW" altLang="en-US" sz="2800" dirty="0" smtClean="0">
                <a:latin typeface="SimHei" charset="0"/>
                <a:ea typeface="SimHei" charset="0"/>
                <a:cs typeface="SimHei" charset="0"/>
              </a:rPr>
              <a:t>未讓學生蒐集分析各項資源整合運用（</a:t>
            </a:r>
            <a:r>
              <a:rPr kumimoji="1" lang="zh-TW" altLang="en-US" sz="2800" dirty="0" smtClean="0">
                <a:solidFill>
                  <a:srgbClr val="FF0000"/>
                </a:solidFill>
                <a:latin typeface="SimHei" charset="0"/>
                <a:ea typeface="SimHei" charset="0"/>
                <a:cs typeface="SimHei" charset="0"/>
              </a:rPr>
              <a:t>未達成</a:t>
            </a:r>
            <a:r>
              <a:rPr kumimoji="1" lang="en-US" altLang="zh-TW" sz="2800" dirty="0" smtClean="0">
                <a:solidFill>
                  <a:srgbClr val="FF0000"/>
                </a:solidFill>
                <a:latin typeface="SimHei" charset="0"/>
                <a:ea typeface="SimHei" charset="0"/>
                <a:cs typeface="SimHei" charset="0"/>
              </a:rPr>
              <a:t>2-4-6</a:t>
            </a:r>
            <a:r>
              <a:rPr kumimoji="1" lang="zh-TW" altLang="en-US" sz="2800" dirty="0" smtClean="0">
                <a:latin typeface="SimHei" charset="0"/>
                <a:ea typeface="SimHei" charset="0"/>
                <a:cs typeface="SimHei" charset="0"/>
              </a:rPr>
              <a:t>）</a:t>
            </a:r>
            <a:endParaRPr kumimoji="1" lang="en-US" altLang="zh-TW" sz="2800" dirty="0" smtClean="0">
              <a:latin typeface="SimHei" charset="0"/>
              <a:ea typeface="SimHei" charset="0"/>
              <a:cs typeface="SimHei" charset="0"/>
            </a:endParaRPr>
          </a:p>
          <a:p>
            <a:pPr marL="457200" indent="-457200">
              <a:buFont typeface="Arial" charset="0"/>
              <a:buChar char="•"/>
            </a:pPr>
            <a:r>
              <a:rPr kumimoji="1" lang="zh-TW" altLang="en-US" sz="2800" dirty="0" smtClean="0">
                <a:latin typeface="SimHei" charset="0"/>
                <a:ea typeface="SimHei" charset="0"/>
                <a:cs typeface="SimHei" charset="0"/>
              </a:rPr>
              <a:t>未讓學生計畫製作果凍（</a:t>
            </a:r>
            <a:r>
              <a:rPr kumimoji="1" lang="zh-TW" altLang="en-US" sz="2800" dirty="0" smtClean="0">
                <a:solidFill>
                  <a:srgbClr val="FF0000"/>
                </a:solidFill>
                <a:latin typeface="SimHei" charset="0"/>
                <a:ea typeface="SimHei" charset="0"/>
                <a:cs typeface="SimHei" charset="0"/>
              </a:rPr>
              <a:t>未達成</a:t>
            </a:r>
            <a:r>
              <a:rPr kumimoji="1" lang="en-US" altLang="zh-TW" sz="2800" dirty="0" smtClean="0">
                <a:solidFill>
                  <a:srgbClr val="FF0000"/>
                </a:solidFill>
                <a:latin typeface="SimHei" charset="0"/>
                <a:ea typeface="SimHei" charset="0"/>
                <a:cs typeface="SimHei" charset="0"/>
              </a:rPr>
              <a:t>2-4-1</a:t>
            </a:r>
            <a:r>
              <a:rPr kumimoji="1" lang="zh-TW" altLang="en-US" sz="2800" dirty="0" smtClean="0">
                <a:latin typeface="SimHei" charset="0"/>
                <a:ea typeface="SimHei" charset="0"/>
                <a:cs typeface="SimHei" charset="0"/>
              </a:rPr>
              <a:t>）</a:t>
            </a:r>
          </a:p>
          <a:p>
            <a:pPr marL="457200" indent="-457200">
              <a:buFont typeface="Arial" charset="0"/>
              <a:buChar char="•"/>
            </a:pPr>
            <a:r>
              <a:rPr kumimoji="1" lang="zh-TW" altLang="en-US" sz="2800" dirty="0" smtClean="0">
                <a:latin typeface="SimHei" charset="0"/>
                <a:ea typeface="SimHei" charset="0"/>
                <a:cs typeface="SimHei" charset="0"/>
              </a:rPr>
              <a:t>未引導學生運用溝通與合作完成任務（</a:t>
            </a:r>
            <a:r>
              <a:rPr kumimoji="1" lang="zh-TW" altLang="en-US" sz="2800" dirty="0" smtClean="0">
                <a:solidFill>
                  <a:srgbClr val="FF0000"/>
                </a:solidFill>
                <a:latin typeface="SimHei" charset="0"/>
                <a:ea typeface="SimHei" charset="0"/>
                <a:cs typeface="SimHei" charset="0"/>
              </a:rPr>
              <a:t>未達成</a:t>
            </a:r>
            <a:r>
              <a:rPr kumimoji="1" lang="en-US" altLang="zh-TW" sz="2800" dirty="0" smtClean="0">
                <a:solidFill>
                  <a:srgbClr val="FF0000"/>
                </a:solidFill>
                <a:latin typeface="SimHei" charset="0"/>
                <a:ea typeface="SimHei" charset="0"/>
                <a:cs typeface="SimHei" charset="0"/>
              </a:rPr>
              <a:t>3-4-1</a:t>
            </a:r>
            <a:r>
              <a:rPr kumimoji="1" lang="zh-TW" altLang="en-US" sz="2800" dirty="0" smtClean="0">
                <a:latin typeface="SimHei" charset="0"/>
                <a:ea typeface="SimHei" charset="0"/>
                <a:cs typeface="SimHei" charset="0"/>
              </a:rPr>
              <a:t>）</a:t>
            </a:r>
            <a:endParaRPr kumimoji="1" lang="zh-TW" altLang="en-US" sz="2800" dirty="0">
              <a:latin typeface="SimHei" charset="0"/>
              <a:ea typeface="SimHei" charset="0"/>
              <a:cs typeface="SimHei" charset="0"/>
            </a:endParaRPr>
          </a:p>
        </p:txBody>
      </p:sp>
    </p:spTree>
    <p:extLst>
      <p:ext uri="{BB962C8B-B14F-4D97-AF65-F5344CB8AC3E}">
        <p14:creationId xmlns:p14="http://schemas.microsoft.com/office/powerpoint/2010/main" val="1777716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2" name="Rectangle 2"/>
          <p:cNvSpPr>
            <a:spLocks noGrp="1"/>
          </p:cNvSpPr>
          <p:nvPr>
            <p:ph type="title" idx="4294967295"/>
          </p:nvPr>
        </p:nvSpPr>
        <p:spPr>
          <a:xfrm>
            <a:off x="0" y="-30191"/>
            <a:ext cx="9144000" cy="1439862"/>
          </a:xfrm>
          <a:solidFill>
            <a:schemeClr val="accent1">
              <a:lumMod val="60000"/>
              <a:lumOff val="40000"/>
              <a:alpha val="58824"/>
            </a:schemeClr>
          </a:solidFill>
        </p:spPr>
        <p:txBody>
          <a:bodyPr/>
          <a:lstStyle/>
          <a:p>
            <a:pPr algn="l" eaLnBrk="1" hangingPunct="1">
              <a:defRPr/>
            </a:pPr>
            <a:r>
              <a:rPr lang="zh-TW" altLang="en-US" sz="4000" b="1"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            「優秀」</a:t>
            </a:r>
            <a:r>
              <a:rPr lang="zh-TW" altLang="en-US" sz="3200" b="1" dirty="0" smtClean="0">
                <a:effectLst>
                  <a:outerShdw blurRad="38100" dist="38100" dir="2700000" algn="tl">
                    <a:srgbClr val="000000">
                      <a:alpha val="43137"/>
                    </a:srgbClr>
                  </a:outerShdw>
                </a:effectLst>
                <a:latin typeface="微軟正黑體" pitchFamily="34" charset="-120"/>
                <a:ea typeface="微軟正黑體" pitchFamily="34" charset="-120"/>
              </a:rPr>
              <a:t>，並非只有全班第一名</a:t>
            </a:r>
            <a:r>
              <a:rPr lang="en-US" altLang="zh-TW" sz="3200" b="1" dirty="0" smtClean="0">
                <a:effectLst>
                  <a:outerShdw blurRad="38100" dist="38100" dir="2700000" algn="tl">
                    <a:srgbClr val="000000">
                      <a:alpha val="43137"/>
                    </a:srgbClr>
                  </a:outerShdw>
                </a:effectLst>
                <a:latin typeface="微軟正黑體" pitchFamily="34" charset="-120"/>
                <a:ea typeface="微軟正黑體" pitchFamily="34" charset="-120"/>
              </a:rPr>
              <a:t>!</a:t>
            </a:r>
            <a:br>
              <a:rPr lang="en-US" altLang="zh-TW" sz="3200" b="1" dirty="0" smtClean="0">
                <a:effectLst>
                  <a:outerShdw blurRad="38100" dist="38100" dir="2700000" algn="tl">
                    <a:srgbClr val="000000">
                      <a:alpha val="43137"/>
                    </a:srgbClr>
                  </a:outerShdw>
                </a:effectLst>
                <a:latin typeface="微軟正黑體" pitchFamily="34" charset="-120"/>
                <a:ea typeface="微軟正黑體" pitchFamily="34" charset="-120"/>
              </a:rPr>
            </a:br>
            <a:r>
              <a:rPr lang="zh-TW" altLang="en-US" sz="3200" b="1" dirty="0" smtClean="0">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sz="4000" b="1"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「求學」</a:t>
            </a:r>
            <a:r>
              <a:rPr lang="zh-TW" altLang="en-US" sz="3200" b="1" dirty="0" smtClean="0">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3200" b="1" dirty="0">
                <a:effectLst>
                  <a:outerShdw blurRad="38100" dist="38100" dir="2700000" algn="tl">
                    <a:srgbClr val="000000">
                      <a:alpha val="43137"/>
                    </a:srgbClr>
                  </a:outerShdw>
                </a:effectLst>
                <a:latin typeface="微軟正黑體" pitchFamily="34" charset="-120"/>
                <a:ea typeface="微軟正黑體" pitchFamily="34" charset="-120"/>
              </a:rPr>
              <a:t>不只是求</a:t>
            </a:r>
            <a:r>
              <a:rPr lang="zh-TW" altLang="en-US" sz="3200" b="1" dirty="0" smtClean="0">
                <a:effectLst>
                  <a:outerShdw blurRad="38100" dist="38100" dir="2700000" algn="tl">
                    <a:srgbClr val="000000">
                      <a:alpha val="43137"/>
                    </a:srgbClr>
                  </a:outerShdw>
                </a:effectLst>
                <a:latin typeface="微軟正黑體" pitchFamily="34" charset="-120"/>
                <a:ea typeface="微軟正黑體" pitchFamily="34" charset="-120"/>
                <a:hlinkClick r:id="rId3" action="ppaction://hlinkfile"/>
              </a:rPr>
              <a:t>分數</a:t>
            </a:r>
            <a:endParaRPr lang="zh-TW" altLang="en-US" sz="3200" b="1" dirty="0" smtClean="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 name="矩形 1"/>
          <p:cNvSpPr/>
          <p:nvPr/>
        </p:nvSpPr>
        <p:spPr>
          <a:xfrm>
            <a:off x="606109" y="1844824"/>
            <a:ext cx="8281987" cy="4278313"/>
          </a:xfrm>
          <a:prstGeom prst="rect">
            <a:avLst/>
          </a:prstGeom>
        </p:spPr>
        <p:txBody>
          <a:bodyPr>
            <a:spAutoFit/>
          </a:bodyPr>
          <a:lstStyle/>
          <a:p>
            <a:pPr marL="342900" indent="-342900">
              <a:buFont typeface="Arial" panose="020B0604020202020204" pitchFamily="34" charset="0"/>
              <a:buChar char="•"/>
              <a:defRPr/>
            </a:pPr>
            <a:r>
              <a:rPr lang="zh-TW" altLang="en-US" sz="2800" dirty="0">
                <a:latin typeface="微軟正黑體" panose="020B0604030504040204" pitchFamily="34" charset="-120"/>
                <a:ea typeface="微軟正黑體" panose="020B0604030504040204" pitchFamily="34" charset="-120"/>
              </a:rPr>
              <a:t>傳統考試重視排名、跟他人比較（即：</a:t>
            </a:r>
            <a:r>
              <a:rPr lang="zh-TW" altLang="en-US" sz="2800" b="1" dirty="0">
                <a:solidFill>
                  <a:srgbClr val="C00000"/>
                </a:solidFill>
                <a:latin typeface="微軟正黑體" panose="020B0604030504040204" pitchFamily="34" charset="-120"/>
                <a:ea typeface="微軟正黑體" panose="020B0604030504040204" pitchFamily="34" charset="-120"/>
              </a:rPr>
              <a:t>常模參照</a:t>
            </a:r>
            <a:r>
              <a:rPr lang="zh-TW" altLang="en-US" sz="2800" dirty="0">
                <a:latin typeface="微軟正黑體" panose="020B0604030504040204" pitchFamily="34" charset="-120"/>
                <a:ea typeface="微軟正黑體" panose="020B0604030504040204" pitchFamily="34" charset="-120"/>
              </a:rPr>
              <a:t>） ，而</a:t>
            </a:r>
            <a:r>
              <a:rPr lang="zh-TW" altLang="en-US" sz="2800" u="sng" dirty="0">
                <a:latin typeface="微軟正黑體" panose="020B0604030504040204" pitchFamily="34" charset="-120"/>
                <a:ea typeface="微軟正黑體" panose="020B0604030504040204" pitchFamily="34" charset="-120"/>
              </a:rPr>
              <a:t>將成績轉化為與表現標準對照、跟自己比較（即：</a:t>
            </a:r>
            <a:r>
              <a:rPr lang="zh-TW" altLang="en-US" sz="2800" b="1" u="sng" dirty="0">
                <a:solidFill>
                  <a:srgbClr val="C00000"/>
                </a:solidFill>
                <a:latin typeface="微軟正黑體" panose="020B0604030504040204" pitchFamily="34" charset="-120"/>
                <a:ea typeface="微軟正黑體" panose="020B0604030504040204" pitchFamily="34" charset="-120"/>
              </a:rPr>
              <a:t>標準參照</a:t>
            </a:r>
            <a:r>
              <a:rPr lang="zh-TW" altLang="en-US" sz="2800" u="sng"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，則重點在於學生屬於哪種表現等級（如：「良好」）、是否能維持、進步或退步。</a:t>
            </a:r>
            <a:endParaRPr lang="en-US" altLang="zh-TW" sz="28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defRPr/>
            </a:pPr>
            <a:endParaRPr lang="en-US" altLang="zh-TW" sz="10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defRPr/>
            </a:pPr>
            <a:r>
              <a:rPr lang="zh-TW" altLang="en-US" sz="2800" dirty="0">
                <a:latin typeface="微軟正黑體" panose="020B0604030504040204" pitchFamily="34" charset="-120"/>
                <a:ea typeface="微軟正黑體" panose="020B0604030504040204" pitchFamily="34" charset="-120"/>
              </a:rPr>
              <a:t>由於學生不需一味的拼到最高分、「優秀」並非只有全班第一名才是。</a:t>
            </a:r>
            <a:endParaRPr lang="en-US" altLang="zh-TW" sz="2800" dirty="0">
              <a:latin typeface="微軟正黑體" panose="020B0604030504040204" pitchFamily="34" charset="-120"/>
              <a:ea typeface="微軟正黑體" panose="020B0604030504040204" pitchFamily="34" charset="-120"/>
            </a:endParaRPr>
          </a:p>
          <a:p>
            <a:pPr>
              <a:defRPr/>
            </a:pPr>
            <a:endParaRPr lang="en-US" altLang="zh-TW" sz="10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defRPr/>
            </a:pPr>
            <a:r>
              <a:rPr lang="zh-TW" altLang="en-US" sz="2800" dirty="0">
                <a:latin typeface="微軟正黑體" panose="020B0604030504040204" pitchFamily="34" charset="-120"/>
                <a:ea typeface="微軟正黑體" panose="020B0604030504040204" pitchFamily="34" charset="-120"/>
              </a:rPr>
              <a:t>學生可根據自身狀況，依據不同內容的主題、次主題，自我要求設立可達到之表現與目標。 </a:t>
            </a:r>
          </a:p>
        </p:txBody>
      </p:sp>
      <p:sp>
        <p:nvSpPr>
          <p:cNvPr id="3" name="矩形 2"/>
          <p:cNvSpPr/>
          <p:nvPr/>
        </p:nvSpPr>
        <p:spPr>
          <a:xfrm>
            <a:off x="6588125" y="6415088"/>
            <a:ext cx="2376488" cy="398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取自林如萍教授</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8014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8" name="標題 1"/>
          <p:cNvSpPr>
            <a:spLocks noGrp="1"/>
          </p:cNvSpPr>
          <p:nvPr>
            <p:ph type="title"/>
          </p:nvPr>
        </p:nvSpPr>
        <p:spPr>
          <a:xfrm>
            <a:off x="0" y="0"/>
            <a:ext cx="9144000" cy="1143000"/>
          </a:xfrm>
          <a:solidFill>
            <a:schemeClr val="accent1">
              <a:lumMod val="60000"/>
              <a:lumOff val="40000"/>
              <a:alpha val="69804"/>
            </a:schemeClr>
          </a:solidFill>
        </p:spPr>
        <p:txBody>
          <a:bodyPr/>
          <a:lstStyle/>
          <a:p>
            <a:pPr>
              <a:defRPr/>
            </a:pP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Assessment for Learning(</a:t>
            </a:r>
            <a:r>
              <a:rPr lang="zh-TW" altLang="en-US" sz="32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以評量促進學習</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4339" name="內容版面配置區 2"/>
          <p:cNvSpPr>
            <a:spLocks noGrp="1"/>
          </p:cNvSpPr>
          <p:nvPr>
            <p:ph idx="1"/>
          </p:nvPr>
        </p:nvSpPr>
        <p:spPr>
          <a:xfrm>
            <a:off x="611188" y="1125538"/>
            <a:ext cx="8229600" cy="4524375"/>
          </a:xfrm>
        </p:spPr>
        <p:txBody>
          <a:bodyPr/>
          <a:lstStyle/>
          <a:p>
            <a:r>
              <a:rPr lang="zh-TW" altLang="zh-TW" sz="2800" dirty="0" smtClean="0">
                <a:latin typeface="微軟正黑體" pitchFamily="34" charset="-120"/>
                <a:ea typeface="微軟正黑體" pitchFamily="34" charset="-120"/>
              </a:rPr>
              <a:t>許多國家已經實施</a:t>
            </a:r>
            <a:r>
              <a:rPr lang="zh-TW" altLang="zh-TW" sz="2800" dirty="0" smtClean="0">
                <a:solidFill>
                  <a:srgbClr val="FF0000"/>
                </a:solidFill>
                <a:latin typeface="微軟正黑體" pitchFamily="34" charset="-120"/>
                <a:ea typeface="微軟正黑體" pitchFamily="34" charset="-120"/>
              </a:rPr>
              <a:t>「標準為本的評量</a:t>
            </a:r>
            <a:r>
              <a:rPr lang="zh-TW" altLang="zh-TW" sz="2400" dirty="0" smtClean="0">
                <a:latin typeface="微軟正黑體" pitchFamily="34" charset="-120"/>
                <a:ea typeface="微軟正黑體" pitchFamily="34" charset="-120"/>
              </a:rPr>
              <a:t>（</a:t>
            </a:r>
            <a:r>
              <a:rPr lang="en-US" altLang="zh-TW" sz="2400" dirty="0" smtClean="0">
                <a:latin typeface="微軟正黑體" pitchFamily="34" charset="-120"/>
                <a:ea typeface="微軟正黑體" pitchFamily="34" charset="-120"/>
              </a:rPr>
              <a:t>standards-based assessment</a:t>
            </a:r>
            <a:r>
              <a:rPr lang="zh-TW" altLang="zh-TW" sz="2400" dirty="0" smtClean="0">
                <a:latin typeface="微軟正黑體" pitchFamily="34" charset="-120"/>
                <a:ea typeface="微軟正黑體" pitchFamily="34" charset="-120"/>
              </a:rPr>
              <a:t>）</a:t>
            </a:r>
            <a:r>
              <a:rPr lang="zh-TW" altLang="zh-TW" sz="2400" dirty="0" smtClean="0">
                <a:solidFill>
                  <a:srgbClr val="FF0000"/>
                </a:solidFill>
                <a:latin typeface="微軟正黑體" pitchFamily="34" charset="-120"/>
                <a:ea typeface="微軟正黑體" pitchFamily="34" charset="-120"/>
              </a:rPr>
              <a:t>」</a:t>
            </a:r>
            <a:r>
              <a:rPr lang="zh-TW" altLang="zh-TW" sz="2800" dirty="0" smtClean="0">
                <a:latin typeface="微軟正黑體" pitchFamily="34" charset="-120"/>
                <a:ea typeface="微軟正黑體" pitchFamily="34" charset="-120"/>
              </a:rPr>
              <a:t>，如美國以及澳洲、英國。</a:t>
            </a:r>
            <a:endParaRPr lang="en-US" altLang="zh-TW" sz="2800" dirty="0" smtClean="0">
              <a:latin typeface="微軟正黑體" pitchFamily="34" charset="-120"/>
              <a:ea typeface="微軟正黑體" pitchFamily="34" charset="-120"/>
            </a:endParaRPr>
          </a:p>
          <a:p>
            <a:endParaRPr lang="en-US" altLang="zh-TW" sz="800" dirty="0" smtClean="0">
              <a:latin typeface="微軟正黑體" pitchFamily="34" charset="-120"/>
              <a:ea typeface="微軟正黑體" pitchFamily="34" charset="-120"/>
            </a:endParaRPr>
          </a:p>
          <a:p>
            <a:r>
              <a:rPr lang="zh-TW" altLang="zh-TW" sz="2800" dirty="0" smtClean="0">
                <a:solidFill>
                  <a:srgbClr val="FF0000"/>
                </a:solidFill>
                <a:latin typeface="微軟正黑體" pitchFamily="34" charset="-120"/>
                <a:ea typeface="微軟正黑體" pitchFamily="34" charset="-120"/>
              </a:rPr>
              <a:t>標準為本</a:t>
            </a:r>
            <a:r>
              <a:rPr lang="zh-TW" altLang="zh-TW" sz="2800" dirty="0" smtClean="0">
                <a:latin typeface="微軟正黑體" pitchFamily="34" charset="-120"/>
                <a:ea typeface="微軟正黑體" pitchFamily="34" charset="-120"/>
              </a:rPr>
              <a:t>的特色，就是強調</a:t>
            </a:r>
            <a:endParaRPr lang="en-US" altLang="zh-TW" sz="2800" dirty="0" smtClean="0">
              <a:latin typeface="微軟正黑體" pitchFamily="34" charset="-120"/>
              <a:ea typeface="微軟正黑體" pitchFamily="34" charset="-120"/>
            </a:endParaRPr>
          </a:p>
          <a:p>
            <a:pPr lvl="1"/>
            <a:r>
              <a:rPr lang="zh-TW" altLang="zh-TW" sz="2400" b="1" dirty="0" smtClean="0">
                <a:effectLst>
                  <a:outerShdw blurRad="38100" dist="38100" dir="2700000" algn="tl">
                    <a:srgbClr val="000000">
                      <a:alpha val="43137"/>
                    </a:srgbClr>
                  </a:outerShdw>
                </a:effectLst>
                <a:latin typeface="微軟正黑體" pitchFamily="34" charset="-120"/>
                <a:ea typeface="微軟正黑體" pitchFamily="34" charset="-120"/>
              </a:rPr>
              <a:t>以評量促進學習，而非考試領導教學</a:t>
            </a:r>
            <a:r>
              <a:rPr lang="zh-TW" altLang="zh-TW" sz="2400" dirty="0" smtClean="0">
                <a:latin typeface="微軟正黑體" pitchFamily="34" charset="-120"/>
                <a:ea typeface="微軟正黑體" pitchFamily="34" charset="-120"/>
              </a:rPr>
              <a:t>。</a:t>
            </a:r>
            <a:endParaRPr lang="en-US" altLang="zh-TW" sz="2400" dirty="0" smtClean="0">
              <a:latin typeface="微軟正黑體" pitchFamily="34" charset="-120"/>
              <a:ea typeface="微軟正黑體" pitchFamily="34" charset="-120"/>
            </a:endParaRPr>
          </a:p>
          <a:p>
            <a:pPr lvl="1"/>
            <a:endParaRPr lang="en-US" altLang="zh-TW" sz="800" dirty="0" smtClean="0">
              <a:latin typeface="微軟正黑體" pitchFamily="34" charset="-120"/>
              <a:ea typeface="微軟正黑體" pitchFamily="34" charset="-120"/>
            </a:endParaRPr>
          </a:p>
          <a:p>
            <a:r>
              <a:rPr lang="zh-TW" altLang="zh-TW" sz="2800" dirty="0" smtClean="0">
                <a:latin typeface="微軟正黑體" pitchFamily="34" charset="-120"/>
                <a:ea typeface="微軟正黑體" pitchFamily="34" charset="-120"/>
              </a:rPr>
              <a:t>除了有教無類之外，</a:t>
            </a:r>
            <a:r>
              <a:rPr lang="zh-TW" altLang="zh-TW" sz="2800" dirty="0" smtClean="0">
                <a:solidFill>
                  <a:srgbClr val="FF0000"/>
                </a:solidFill>
                <a:latin typeface="微軟正黑體" pitchFamily="34" charset="-120"/>
                <a:ea typeface="微軟正黑體" pitchFamily="34" charset="-120"/>
              </a:rPr>
              <a:t>因材施教</a:t>
            </a:r>
            <a:r>
              <a:rPr lang="zh-TW" altLang="zh-TW" sz="2800" dirty="0" smtClean="0">
                <a:latin typeface="微軟正黑體" pitchFamily="34" charset="-120"/>
                <a:ea typeface="微軟正黑體" pitchFamily="34" charset="-120"/>
              </a:rPr>
              <a:t>也是重點</a:t>
            </a:r>
            <a:endParaRPr lang="en-US" altLang="zh-TW" sz="2800" dirty="0" smtClean="0">
              <a:latin typeface="微軟正黑體" pitchFamily="34" charset="-120"/>
              <a:ea typeface="微軟正黑體" pitchFamily="34" charset="-120"/>
            </a:endParaRPr>
          </a:p>
          <a:p>
            <a:pPr lvl="1"/>
            <a:r>
              <a:rPr lang="zh-TW" altLang="zh-TW" sz="2400" dirty="0" smtClean="0">
                <a:latin typeface="微軟正黑體" pitchFamily="34" charset="-120"/>
                <a:ea typeface="微軟正黑體" pitchFamily="34" charset="-120"/>
              </a:rPr>
              <a:t>透過「評分規準（</a:t>
            </a:r>
            <a:r>
              <a:rPr lang="en-US" altLang="zh-TW" sz="2400" dirty="0" smtClean="0">
                <a:latin typeface="微軟正黑體" pitchFamily="34" charset="-120"/>
                <a:ea typeface="微軟正黑體" pitchFamily="34" charset="-120"/>
              </a:rPr>
              <a:t>scoring rubric</a:t>
            </a:r>
            <a:r>
              <a:rPr lang="zh-TW" altLang="zh-TW" sz="2400" dirty="0" smtClean="0">
                <a:latin typeface="微軟正黑體" pitchFamily="34" charset="-120"/>
                <a:ea typeface="微軟正黑體" pitchFamily="34" charset="-120"/>
              </a:rPr>
              <a:t>）」與「評分說明」，可了解班上每個學生的學習成效屬於哪個表現等級，並對</a:t>
            </a:r>
            <a:r>
              <a:rPr lang="zh-TW" altLang="zh-TW" sz="2400" dirty="0" smtClean="0">
                <a:solidFill>
                  <a:srgbClr val="FF0000"/>
                </a:solidFill>
                <a:latin typeface="微軟正黑體" pitchFamily="34" charset="-120"/>
                <a:ea typeface="微軟正黑體" pitchFamily="34" charset="-120"/>
              </a:rPr>
              <a:t>不同程度的落後者施以補救教學</a:t>
            </a:r>
            <a:r>
              <a:rPr lang="zh-TW" altLang="zh-TW" sz="2400" dirty="0" smtClean="0">
                <a:latin typeface="微軟正黑體" pitchFamily="34" charset="-120"/>
                <a:ea typeface="微軟正黑體" pitchFamily="34" charset="-120"/>
              </a:rPr>
              <a:t>。</a:t>
            </a:r>
            <a:endParaRPr lang="en-US" altLang="zh-TW" sz="2400" dirty="0" smtClean="0">
              <a:latin typeface="微軟正黑體" pitchFamily="34" charset="-120"/>
              <a:ea typeface="微軟正黑體" pitchFamily="34" charset="-120"/>
            </a:endParaRPr>
          </a:p>
          <a:p>
            <a:pPr lvl="1"/>
            <a:endParaRPr lang="zh-TW" altLang="en-US" sz="8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十二</a:t>
            </a:r>
            <a:r>
              <a:rPr lang="zh-TW" altLang="zh-TW" sz="2400" dirty="0" smtClean="0">
                <a:latin typeface="微軟正黑體" pitchFamily="34" charset="-120"/>
                <a:ea typeface="微軟正黑體" pitchFamily="34" charset="-120"/>
              </a:rPr>
              <a:t>年國民基本教育實施後，如何能維持學生良好的學習動機和學習成效，以順利銜接下一個學習階段</a:t>
            </a:r>
            <a:r>
              <a:rPr lang="en-US" altLang="zh-TW" sz="2400" dirty="0" smtClean="0">
                <a:latin typeface="微軟正黑體" pitchFamily="34" charset="-120"/>
                <a:ea typeface="微軟正黑體" pitchFamily="34" charset="-120"/>
              </a:rPr>
              <a:t> ? </a:t>
            </a:r>
          </a:p>
          <a:p>
            <a:pPr lvl="1"/>
            <a:r>
              <a:rPr lang="zh-TW" altLang="zh-TW" sz="2000" b="1" dirty="0" smtClean="0">
                <a:effectLst>
                  <a:outerShdw blurRad="38100" dist="38100" dir="2700000" algn="tl">
                    <a:srgbClr val="000000">
                      <a:alpha val="43137"/>
                    </a:srgbClr>
                  </a:outerShdw>
                </a:effectLst>
                <a:latin typeface="微軟正黑體" pitchFamily="34" charset="-120"/>
                <a:ea typeface="微軟正黑體" pitchFamily="34" charset="-120"/>
              </a:rPr>
              <a:t>透過評量標準，除了確保學生自身與國家競爭力，更重要的是希望能適性揚才</a:t>
            </a:r>
            <a:r>
              <a:rPr lang="en-US" altLang="zh-TW" sz="2000" b="1" dirty="0" smtClean="0">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2000" b="1" dirty="0" smtClean="0">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 name="矩形 4"/>
          <p:cNvSpPr/>
          <p:nvPr/>
        </p:nvSpPr>
        <p:spPr>
          <a:xfrm>
            <a:off x="6588125" y="6415088"/>
            <a:ext cx="2376488" cy="398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取自林如萍教授</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7856617" y="3356992"/>
            <a:ext cx="1107996" cy="369332"/>
          </a:xfrm>
          <a:prstGeom prst="rect">
            <a:avLst/>
          </a:prstGeom>
        </p:spPr>
        <p:txBody>
          <a:bodyPr wrap="none">
            <a:spAutoFit/>
          </a:bodyPr>
          <a:lstStyle/>
          <a:p>
            <a:r>
              <a:rPr lang="zh-TW" altLang="en-US" dirty="0" smtClean="0">
                <a:hlinkClick r:id="rId3" action="ppaction://hlinkpres?slideindex=1&amp;slidetitle="/>
              </a:rPr>
              <a:t>法國</a:t>
            </a:r>
            <a:r>
              <a:rPr lang="zh-TW" altLang="en-US" dirty="0">
                <a:hlinkClick r:id="rId3" action="ppaction://hlinkpres?slideindex=1&amp;slidetitle="/>
              </a:rPr>
              <a:t>菜單</a:t>
            </a:r>
            <a:endParaRPr lang="en-US" altLang="zh-TW" dirty="0"/>
          </a:p>
        </p:txBody>
      </p:sp>
    </p:spTree>
    <p:extLst>
      <p:ext uri="{BB962C8B-B14F-4D97-AF65-F5344CB8AC3E}">
        <p14:creationId xmlns:p14="http://schemas.microsoft.com/office/powerpoint/2010/main" val="333904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33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1618" name="標題 1"/>
          <p:cNvSpPr>
            <a:spLocks noGrp="1"/>
          </p:cNvSpPr>
          <p:nvPr>
            <p:ph type="title"/>
          </p:nvPr>
        </p:nvSpPr>
        <p:spPr>
          <a:xfrm>
            <a:off x="0" y="0"/>
            <a:ext cx="9144000" cy="922114"/>
          </a:xfrm>
          <a:solidFill>
            <a:schemeClr val="accent1">
              <a:lumMod val="60000"/>
              <a:lumOff val="40000"/>
              <a:alpha val="69803"/>
            </a:schemeClr>
          </a:solidFill>
        </p:spPr>
        <p:txBody>
          <a:bodyPr/>
          <a:lstStyle/>
          <a:p>
            <a:r>
              <a:rPr lang="zh-TW" altLang="zh-TW" dirty="0" smtClean="0">
                <a:latin typeface="微軟正黑體" pitchFamily="34" charset="-120"/>
                <a:ea typeface="微軟正黑體" pitchFamily="34" charset="-120"/>
              </a:rPr>
              <a:t>常模參照</a:t>
            </a:r>
            <a:r>
              <a:rPr lang="en-US" altLang="zh-TW" dirty="0" smtClean="0">
                <a:latin typeface="微軟正黑體" pitchFamily="34" charset="-120"/>
                <a:ea typeface="微軟正黑體" pitchFamily="34" charset="-120"/>
              </a:rPr>
              <a:t> Vs. </a:t>
            </a:r>
            <a:r>
              <a:rPr lang="zh-TW" altLang="zh-TW" b="1" dirty="0" smtClean="0">
                <a:solidFill>
                  <a:srgbClr val="FF0000"/>
                </a:solidFill>
                <a:latin typeface="微軟正黑體" pitchFamily="34" charset="-120"/>
                <a:ea typeface="微軟正黑體" pitchFamily="34" charset="-120"/>
              </a:rPr>
              <a:t>標準參照</a:t>
            </a:r>
            <a:endParaRPr lang="zh-TW" altLang="en-US" dirty="0" smtClean="0">
              <a:solidFill>
                <a:srgbClr val="FF0000"/>
              </a:solidFill>
              <a:latin typeface="微軟正黑體" pitchFamily="34" charset="-120"/>
              <a:ea typeface="微軟正黑體" pitchFamily="34" charset="-120"/>
            </a:endParaRPr>
          </a:p>
        </p:txBody>
      </p:sp>
      <p:sp>
        <p:nvSpPr>
          <p:cNvPr id="111619" name="內容版面配置區 2"/>
          <p:cNvSpPr>
            <a:spLocks noGrp="1"/>
          </p:cNvSpPr>
          <p:nvPr>
            <p:ph idx="1"/>
          </p:nvPr>
        </p:nvSpPr>
        <p:spPr>
          <a:xfrm>
            <a:off x="457200" y="1340768"/>
            <a:ext cx="8229600" cy="4896544"/>
          </a:xfrm>
        </p:spPr>
        <p:txBody>
          <a:bodyPr/>
          <a:lstStyle/>
          <a:p>
            <a:r>
              <a:rPr lang="zh-TW" altLang="zh-TW" b="1" dirty="0" smtClean="0">
                <a:latin typeface="微軟正黑體" pitchFamily="34" charset="-120"/>
                <a:ea typeface="微軟正黑體" pitchFamily="34" charset="-120"/>
              </a:rPr>
              <a:t>評量標準（</a:t>
            </a:r>
            <a:r>
              <a:rPr lang="en-US" altLang="zh-TW" b="1" dirty="0" smtClean="0">
                <a:latin typeface="微軟正黑體" pitchFamily="34" charset="-120"/>
                <a:ea typeface="微軟正黑體" pitchFamily="34" charset="-120"/>
              </a:rPr>
              <a:t>assessment standards</a:t>
            </a:r>
            <a:r>
              <a:rPr lang="zh-TW" altLang="zh-TW"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endParaRPr lang="en-US" altLang="zh-TW" sz="500" b="1" dirty="0" smtClean="0">
              <a:latin typeface="微軟正黑體" pitchFamily="34" charset="-120"/>
              <a:ea typeface="微軟正黑體" pitchFamily="34" charset="-120"/>
            </a:endParaRPr>
          </a:p>
          <a:p>
            <a:pPr lvl="1"/>
            <a:r>
              <a:rPr lang="zh-TW" altLang="zh-TW" b="1" dirty="0" smtClean="0">
                <a:latin typeface="微軟正黑體" pitchFamily="34" charset="-120"/>
                <a:ea typeface="微軟正黑體" pitchFamily="34" charset="-120"/>
              </a:rPr>
              <a:t>內容標準（</a:t>
            </a:r>
            <a:r>
              <a:rPr lang="en-US" altLang="zh-TW" b="1" dirty="0" smtClean="0">
                <a:latin typeface="微軟正黑體" pitchFamily="34" charset="-120"/>
                <a:ea typeface="微軟正黑體" pitchFamily="34" charset="-120"/>
              </a:rPr>
              <a:t>content standard</a:t>
            </a:r>
            <a:r>
              <a:rPr lang="zh-TW" altLang="zh-TW"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buFont typeface="Arial" charset="0"/>
              <a:buNone/>
            </a:pPr>
            <a:r>
              <a:rPr lang="zh-TW" altLang="en-US" b="1" dirty="0" smtClean="0">
                <a:latin typeface="微軟正黑體" pitchFamily="34" charset="-120"/>
                <a:ea typeface="微軟正黑體" pitchFamily="34" charset="-120"/>
              </a:rPr>
              <a:t>    </a:t>
            </a:r>
            <a:r>
              <a:rPr lang="zh-TW" altLang="zh-TW" dirty="0" smtClean="0">
                <a:latin typeface="微軟正黑體" pitchFamily="34" charset="-120"/>
                <a:ea typeface="微軟正黑體" pitchFamily="34" charset="-120"/>
              </a:rPr>
              <a:t>學習後能力或成就的陳述</a:t>
            </a:r>
            <a:endParaRPr lang="en-US" altLang="zh-TW" dirty="0" smtClean="0">
              <a:latin typeface="微軟正黑體" pitchFamily="34" charset="-120"/>
              <a:ea typeface="微軟正黑體" pitchFamily="34" charset="-120"/>
            </a:endParaRPr>
          </a:p>
          <a:p>
            <a:pPr>
              <a:buFont typeface="Arial" charset="0"/>
              <a:buNone/>
            </a:pPr>
            <a:r>
              <a:rPr lang="en-US" altLang="zh-TW" sz="2400" dirty="0" smtClean="0">
                <a:latin typeface="微軟正黑體" pitchFamily="34" charset="-120"/>
                <a:ea typeface="微軟正黑體" pitchFamily="34" charset="-120"/>
              </a:rPr>
              <a:t> ◎</a:t>
            </a:r>
            <a:r>
              <a:rPr lang="zh-TW" altLang="zh-TW" sz="2400" dirty="0" smtClean="0">
                <a:solidFill>
                  <a:srgbClr val="FF0000"/>
                </a:solidFill>
                <a:latin typeface="微軟正黑體" pitchFamily="34" charset="-120"/>
                <a:ea typeface="微軟正黑體" pitchFamily="34" charset="-120"/>
              </a:rPr>
              <a:t>學生應該知道什麼、能做什麼（</a:t>
            </a:r>
            <a:r>
              <a:rPr lang="en-US" altLang="zh-TW" sz="2400" dirty="0" smtClean="0">
                <a:solidFill>
                  <a:srgbClr val="FF0000"/>
                </a:solidFill>
                <a:latin typeface="微軟正黑體" pitchFamily="34" charset="-120"/>
                <a:ea typeface="微軟正黑體" pitchFamily="34" charset="-120"/>
              </a:rPr>
              <a:t>what students should know and be able to do</a:t>
            </a:r>
            <a:r>
              <a:rPr lang="zh-TW" altLang="zh-TW" sz="2400" dirty="0" smtClean="0">
                <a:solidFill>
                  <a:srgbClr val="FF0000"/>
                </a:solidFill>
                <a:latin typeface="微軟正黑體" pitchFamily="34" charset="-120"/>
                <a:ea typeface="微軟正黑體" pitchFamily="34" charset="-120"/>
              </a:rPr>
              <a:t>），學生應具備之基本知識與能力的核心</a:t>
            </a:r>
            <a:endParaRPr lang="en-US" altLang="zh-TW" sz="2400" dirty="0" smtClean="0">
              <a:solidFill>
                <a:srgbClr val="FF0000"/>
              </a:solidFill>
              <a:latin typeface="微軟正黑體" pitchFamily="34" charset="-120"/>
              <a:ea typeface="微軟正黑體" pitchFamily="34" charset="-120"/>
            </a:endParaRPr>
          </a:p>
          <a:p>
            <a:pPr>
              <a:buFont typeface="Arial" charset="0"/>
              <a:buNone/>
            </a:pPr>
            <a:endParaRPr lang="en-US" altLang="zh-TW" sz="1200" b="1" dirty="0" smtClean="0">
              <a:solidFill>
                <a:srgbClr val="FF0000"/>
              </a:solidFill>
              <a:latin typeface="微軟正黑體" pitchFamily="34" charset="-120"/>
              <a:ea typeface="微軟正黑體" pitchFamily="34" charset="-120"/>
            </a:endParaRPr>
          </a:p>
          <a:p>
            <a:pPr lvl="1"/>
            <a:r>
              <a:rPr lang="zh-TW" altLang="zh-TW" b="1" dirty="0" smtClean="0">
                <a:latin typeface="微軟正黑體" pitchFamily="34" charset="-120"/>
                <a:ea typeface="微軟正黑體" pitchFamily="34" charset="-120"/>
              </a:rPr>
              <a:t>表現標準（</a:t>
            </a:r>
            <a:r>
              <a:rPr lang="en-US" altLang="zh-TW" b="1" dirty="0" smtClean="0">
                <a:latin typeface="微軟正黑體" pitchFamily="34" charset="-120"/>
                <a:ea typeface="微軟正黑體" pitchFamily="34" charset="-120"/>
              </a:rPr>
              <a:t>performance standard</a:t>
            </a:r>
            <a:r>
              <a:rPr lang="zh-TW" altLang="zh-TW"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buFont typeface="Arial" charset="0"/>
              <a:buNone/>
            </a:pPr>
            <a:r>
              <a:rPr lang="zh-TW" altLang="en-US" dirty="0" smtClean="0">
                <a:latin typeface="微軟正黑體" pitchFamily="34" charset="-120"/>
                <a:ea typeface="微軟正黑體" pitchFamily="34" charset="-120"/>
              </a:rPr>
              <a:t>    </a:t>
            </a:r>
            <a:r>
              <a:rPr lang="zh-TW" altLang="zh-TW" dirty="0" smtClean="0">
                <a:latin typeface="微軟正黑體" pitchFamily="34" charset="-120"/>
                <a:ea typeface="微軟正黑體" pitchFamily="34" charset="-120"/>
              </a:rPr>
              <a:t>界定各程度所達到的標準為何，針對不同表現等級加以描述</a:t>
            </a:r>
            <a:endParaRPr lang="zh-TW" altLang="en-US" dirty="0" smtClean="0">
              <a:latin typeface="微軟正黑體" pitchFamily="34" charset="-120"/>
              <a:ea typeface="微軟正黑體" pitchFamily="34" charset="-120"/>
            </a:endParaRPr>
          </a:p>
        </p:txBody>
      </p:sp>
      <p:sp>
        <p:nvSpPr>
          <p:cNvPr id="4" name="矩形 3"/>
          <p:cNvSpPr/>
          <p:nvPr/>
        </p:nvSpPr>
        <p:spPr>
          <a:xfrm>
            <a:off x="6588125" y="6415088"/>
            <a:ext cx="2376488" cy="398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取自林如萍教授</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02231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4690" name="群組 8"/>
          <p:cNvGrpSpPr>
            <a:grpSpLocks/>
          </p:cNvGrpSpPr>
          <p:nvPr/>
        </p:nvGrpSpPr>
        <p:grpSpPr bwMode="auto">
          <a:xfrm>
            <a:off x="1619250" y="188913"/>
            <a:ext cx="3600450" cy="6408737"/>
            <a:chOff x="536101" y="260648"/>
            <a:chExt cx="3853581" cy="6264696"/>
          </a:xfrm>
        </p:grpSpPr>
        <p:sp>
          <p:nvSpPr>
            <p:cNvPr id="5" name="Rectangle 3"/>
            <p:cNvSpPr>
              <a:spLocks noChangeArrowheads="1"/>
            </p:cNvSpPr>
            <p:nvPr/>
          </p:nvSpPr>
          <p:spPr bwMode="auto">
            <a:xfrm>
              <a:off x="536101" y="260648"/>
              <a:ext cx="3853581" cy="6264696"/>
            </a:xfrm>
            <a:prstGeom prst="rect">
              <a:avLst/>
            </a:prstGeom>
            <a:solidFill>
              <a:srgbClr val="FFFFFF">
                <a:alpha val="80000"/>
              </a:srgbClr>
            </a:solidFill>
            <a:ln w="9525">
              <a:noFill/>
              <a:miter lim="800000"/>
              <a:headEnd/>
              <a:tailEnd/>
            </a:ln>
            <a:effectLst/>
          </p:spPr>
          <p:txBody>
            <a:bodyPr wrap="none" anchor="ctr"/>
            <a:lstStyle/>
            <a:p>
              <a:pPr algn="ctr">
                <a:defRPr/>
              </a:pPr>
              <a:endPar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14706" name="文字方塊 6"/>
            <p:cNvSpPr txBox="1">
              <a:spLocks noChangeArrowheads="1"/>
            </p:cNvSpPr>
            <p:nvPr/>
          </p:nvSpPr>
          <p:spPr bwMode="auto">
            <a:xfrm>
              <a:off x="1422226" y="297009"/>
              <a:ext cx="20882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zh-TW" altLang="en-US" sz="2200">
                  <a:solidFill>
                    <a:srgbClr val="000000"/>
                  </a:solidFill>
                  <a:latin typeface="SimHei" pitchFamily="49" charset="-122"/>
                  <a:ea typeface="SimHei" pitchFamily="49" charset="-122"/>
                </a:rPr>
                <a:t>教學活動設計</a:t>
              </a:r>
            </a:p>
          </p:txBody>
        </p:sp>
      </p:grpSp>
      <p:sp>
        <p:nvSpPr>
          <p:cNvPr id="3" name="Rectangle 3"/>
          <p:cNvSpPr>
            <a:spLocks noChangeArrowheads="1"/>
          </p:cNvSpPr>
          <p:nvPr/>
        </p:nvSpPr>
        <p:spPr bwMode="auto">
          <a:xfrm>
            <a:off x="2041525" y="746125"/>
            <a:ext cx="2576513" cy="792163"/>
          </a:xfrm>
          <a:prstGeom prst="rect">
            <a:avLst/>
          </a:prstGeom>
          <a:solidFill>
            <a:schemeClr val="tx2">
              <a:lumMod val="50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課程綱要</a:t>
            </a:r>
            <a: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
            </a:r>
            <a:br>
              <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b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（能力指標、細項）</a:t>
            </a:r>
          </a:p>
        </p:txBody>
      </p:sp>
      <p:sp>
        <p:nvSpPr>
          <p:cNvPr id="4" name="Rectangle 3"/>
          <p:cNvSpPr>
            <a:spLocks noChangeArrowheads="1"/>
          </p:cNvSpPr>
          <p:nvPr/>
        </p:nvSpPr>
        <p:spPr bwMode="auto">
          <a:xfrm>
            <a:off x="2041525" y="3048000"/>
            <a:ext cx="2576513" cy="479425"/>
          </a:xfrm>
          <a:prstGeom prst="rect">
            <a:avLst/>
          </a:prstGeom>
          <a:solidFill>
            <a:schemeClr val="tx2">
              <a:lumMod val="50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教學目標</a:t>
            </a:r>
          </a:p>
        </p:txBody>
      </p:sp>
      <p:sp>
        <p:nvSpPr>
          <p:cNvPr id="11" name="Rectangle 3"/>
          <p:cNvSpPr>
            <a:spLocks noChangeArrowheads="1"/>
          </p:cNvSpPr>
          <p:nvPr/>
        </p:nvSpPr>
        <p:spPr bwMode="auto">
          <a:xfrm>
            <a:off x="2041525" y="4041775"/>
            <a:ext cx="2576513" cy="481013"/>
          </a:xfrm>
          <a:prstGeom prst="rect">
            <a:avLst/>
          </a:prstGeom>
          <a:solidFill>
            <a:schemeClr val="tx2">
              <a:lumMod val="50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教學活動</a:t>
            </a:r>
          </a:p>
        </p:txBody>
      </p:sp>
      <p:sp>
        <p:nvSpPr>
          <p:cNvPr id="12" name="Rectangle 3"/>
          <p:cNvSpPr>
            <a:spLocks noChangeArrowheads="1"/>
          </p:cNvSpPr>
          <p:nvPr/>
        </p:nvSpPr>
        <p:spPr bwMode="auto">
          <a:xfrm>
            <a:off x="2041525" y="2052638"/>
            <a:ext cx="2576513" cy="479425"/>
          </a:xfrm>
          <a:prstGeom prst="rect">
            <a:avLst/>
          </a:prstGeom>
          <a:solidFill>
            <a:schemeClr val="tx2">
              <a:lumMod val="50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課程目標</a:t>
            </a:r>
          </a:p>
        </p:txBody>
      </p:sp>
      <p:sp>
        <p:nvSpPr>
          <p:cNvPr id="13" name="Rectangle 3"/>
          <p:cNvSpPr>
            <a:spLocks noChangeArrowheads="1"/>
          </p:cNvSpPr>
          <p:nvPr/>
        </p:nvSpPr>
        <p:spPr bwMode="auto">
          <a:xfrm>
            <a:off x="2041525" y="5037138"/>
            <a:ext cx="2576513" cy="479425"/>
          </a:xfrm>
          <a:prstGeom prst="rect">
            <a:avLst/>
          </a:prstGeom>
          <a:solidFill>
            <a:schemeClr val="accent1">
              <a:lumMod val="50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評量設計</a:t>
            </a:r>
          </a:p>
        </p:txBody>
      </p:sp>
      <p:sp>
        <p:nvSpPr>
          <p:cNvPr id="14" name="向下箭號 13"/>
          <p:cNvSpPr/>
          <p:nvPr/>
        </p:nvSpPr>
        <p:spPr>
          <a:xfrm>
            <a:off x="3114675" y="1593850"/>
            <a:ext cx="431800" cy="403225"/>
          </a:xfrm>
          <a:prstGeom prst="down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5" name="向下箭號 14"/>
          <p:cNvSpPr/>
          <p:nvPr/>
        </p:nvSpPr>
        <p:spPr>
          <a:xfrm>
            <a:off x="3114675" y="2587625"/>
            <a:ext cx="431800" cy="404813"/>
          </a:xfrm>
          <a:prstGeom prst="down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6" name="向下箭號 15"/>
          <p:cNvSpPr/>
          <p:nvPr/>
        </p:nvSpPr>
        <p:spPr>
          <a:xfrm>
            <a:off x="3114675" y="3582988"/>
            <a:ext cx="431800" cy="403225"/>
          </a:xfrm>
          <a:prstGeom prst="down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 name="向下箭號 16"/>
          <p:cNvSpPr/>
          <p:nvPr/>
        </p:nvSpPr>
        <p:spPr>
          <a:xfrm>
            <a:off x="3114675" y="4578350"/>
            <a:ext cx="431800" cy="403225"/>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3" name="Rectangle 3"/>
          <p:cNvSpPr>
            <a:spLocks noChangeArrowheads="1"/>
          </p:cNvSpPr>
          <p:nvPr/>
        </p:nvSpPr>
        <p:spPr bwMode="auto">
          <a:xfrm>
            <a:off x="2024063" y="5902325"/>
            <a:ext cx="2574925" cy="479425"/>
          </a:xfrm>
          <a:prstGeom prst="rect">
            <a:avLst/>
          </a:prstGeom>
          <a:solidFill>
            <a:schemeClr val="accent2">
              <a:lumMod val="75000"/>
            </a:schemeClr>
          </a:solidFill>
          <a:ln w="9525">
            <a:solidFill>
              <a:schemeClr val="bg1"/>
            </a:solidFill>
            <a:miter lim="800000"/>
            <a:headEnd/>
            <a:tailEnd/>
          </a:ln>
          <a:effectLst/>
        </p:spPr>
        <p:txBody>
          <a:bodyPr wrap="none" anchor="ctr"/>
          <a:lstStyle/>
          <a:p>
            <a:pPr algn="ct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教學檢討</a:t>
            </a:r>
          </a:p>
        </p:txBody>
      </p:sp>
      <p:sp>
        <p:nvSpPr>
          <p:cNvPr id="24" name="向下箭號 23"/>
          <p:cNvSpPr/>
          <p:nvPr/>
        </p:nvSpPr>
        <p:spPr>
          <a:xfrm>
            <a:off x="3808413" y="4578350"/>
            <a:ext cx="431800" cy="1323975"/>
          </a:xfrm>
          <a:prstGeom prst="down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26" name="肘形接點 25"/>
          <p:cNvCxnSpPr>
            <a:stCxn id="23" idx="1"/>
            <a:endCxn id="11" idx="1"/>
          </p:cNvCxnSpPr>
          <p:nvPr/>
        </p:nvCxnSpPr>
        <p:spPr>
          <a:xfrm rot="10800000" flipH="1">
            <a:off x="2024063" y="4283075"/>
            <a:ext cx="17462" cy="1858963"/>
          </a:xfrm>
          <a:prstGeom prst="bentConnector3">
            <a:avLst>
              <a:gd name="adj1" fmla="val -1230488"/>
            </a:avLst>
          </a:prstGeom>
          <a:ln w="571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403350" y="3789363"/>
            <a:ext cx="3889375" cy="2740025"/>
          </a:xfrm>
          <a:prstGeom prst="rect">
            <a:avLst/>
          </a:prstGeom>
          <a:solidFill>
            <a:srgbClr val="FFC000">
              <a:alpha val="2509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2" name="矩形圖說文字 21"/>
          <p:cNvSpPr/>
          <p:nvPr/>
        </p:nvSpPr>
        <p:spPr>
          <a:xfrm>
            <a:off x="6156325" y="908050"/>
            <a:ext cx="2519363" cy="3670300"/>
          </a:xfrm>
          <a:prstGeom prst="wedgeRectCallout">
            <a:avLst>
              <a:gd name="adj1" fmla="val -106354"/>
              <a:gd name="adj2" fmla="val 64095"/>
            </a:avLst>
          </a:prstGeom>
          <a:solidFill>
            <a:schemeClr val="accent2">
              <a:lumMod val="75000"/>
              <a:alpha val="74902"/>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itchFamily="34" charset="0"/>
              <a:buChar cha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綜合活動領域的教學研究缺少對於評量的研究。</a:t>
            </a:r>
            <a:endPar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342900" indent="-342900">
              <a:buFont typeface="Arial" pitchFamily="34" charset="0"/>
              <a:buChar char="•"/>
              <a:defRPr/>
            </a:pPr>
            <a:endParaRPr lang="en-US" altLang="zh-TW" sz="2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marL="342900" indent="-342900">
              <a:buFont typeface="Arial" pitchFamily="34" charset="0"/>
              <a:buChar char="•"/>
              <a:defRPr/>
            </a:pPr>
            <a:r>
              <a:rPr lang="zh-TW" altLang="en-US" sz="2200" dirty="0">
                <a:solidFill>
                  <a:prstClr val="white"/>
                </a:solidFill>
                <a:effectLst>
                  <a:outerShdw blurRad="38100" dist="38100" dir="2700000" algn="tl">
                    <a:srgbClr val="000000">
                      <a:alpha val="43137"/>
                    </a:srgbClr>
                  </a:outerShdw>
                </a:effectLst>
                <a:latin typeface="SimHei" pitchFamily="49" charset="-122"/>
                <a:ea typeface="SimHei" pitchFamily="49" charset="-122"/>
              </a:rPr>
              <a:t>對於課程與教學的檢視很少回歸到課程綱要、課程目標。</a:t>
            </a:r>
          </a:p>
        </p:txBody>
      </p:sp>
    </p:spTree>
    <p:extLst>
      <p:ext uri="{BB962C8B-B14F-4D97-AF65-F5344CB8AC3E}">
        <p14:creationId xmlns:p14="http://schemas.microsoft.com/office/powerpoint/2010/main" val="2519793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nodeType="afterGroup">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P spid="13" grpId="0" animBg="1"/>
      <p:bldP spid="14" grpId="0" animBg="1"/>
      <p:bldP spid="15" grpId="0" animBg="1"/>
      <p:bldP spid="16" grpId="0" animBg="1"/>
      <p:bldP spid="17" grpId="0" animBg="1"/>
      <p:bldP spid="23" grpId="0" animBg="1"/>
      <p:bldP spid="24" grpId="0" animBg="1"/>
      <p:bldP spid="2"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C:\Users\yusin\Desktop\圖片2.png"/>
          <p:cNvPicPr>
            <a:picLocks noChangeAspect="1" noChangeArrowheads="1"/>
          </p:cNvPicPr>
          <p:nvPr/>
        </p:nvPicPr>
        <p:blipFill>
          <a:blip r:embed="rId2" cstate="print"/>
          <a:srcRect/>
          <a:stretch>
            <a:fillRect/>
          </a:stretch>
        </p:blipFill>
        <p:spPr bwMode="auto">
          <a:xfrm>
            <a:off x="0" y="0"/>
            <a:ext cx="9153525" cy="6394028"/>
          </a:xfrm>
          <a:prstGeom prst="rect">
            <a:avLst/>
          </a:prstGeom>
          <a:noFill/>
        </p:spPr>
      </p:pic>
      <p:sp>
        <p:nvSpPr>
          <p:cNvPr id="41" name="矩形 40"/>
          <p:cNvSpPr/>
          <p:nvPr/>
        </p:nvSpPr>
        <p:spPr>
          <a:xfrm>
            <a:off x="2411759" y="2636912"/>
            <a:ext cx="4827809" cy="1800200"/>
          </a:xfrm>
          <a:prstGeom prst="rect">
            <a:avLst/>
          </a:prstGeom>
          <a:solidFill>
            <a:schemeClr val="tx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矩形 39"/>
          <p:cNvSpPr/>
          <p:nvPr/>
        </p:nvSpPr>
        <p:spPr>
          <a:xfrm>
            <a:off x="1547664" y="2132856"/>
            <a:ext cx="2016224" cy="843118"/>
          </a:xfrm>
          <a:prstGeom prst="rect">
            <a:avLst/>
          </a:prstGeom>
          <a:solidFill>
            <a:srgbClr val="254061">
              <a:alpha val="50196"/>
            </a:srgb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2" name="矩形 41"/>
          <p:cNvSpPr/>
          <p:nvPr/>
        </p:nvSpPr>
        <p:spPr>
          <a:xfrm>
            <a:off x="934952" y="2209248"/>
            <a:ext cx="3241647" cy="646331"/>
          </a:xfrm>
          <a:prstGeom prst="rect">
            <a:avLst/>
          </a:prstGeom>
        </p:spPr>
        <p:txBody>
          <a:bodyPr wrap="square">
            <a:spAutoFit/>
          </a:bodyPr>
          <a:lstStyle/>
          <a:p>
            <a:pPr algn="ctr"/>
            <a:r>
              <a:rPr lang="zh-TW" altLang="en-US" sz="36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觀念說明</a:t>
            </a:r>
            <a:endParaRPr lang="zh-TW" altLang="en-US" sz="36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43" name="矩形 42"/>
          <p:cNvSpPr/>
          <p:nvPr/>
        </p:nvSpPr>
        <p:spPr>
          <a:xfrm>
            <a:off x="2361915" y="2948751"/>
            <a:ext cx="4802373" cy="1200329"/>
          </a:xfrm>
          <a:prstGeom prst="rect">
            <a:avLst/>
          </a:prstGeom>
        </p:spPr>
        <p:txBody>
          <a:bodyPr wrap="square">
            <a:spAutoFit/>
          </a:bodyPr>
          <a:lstStyle/>
          <a:p>
            <a:pPr algn="ctr"/>
            <a:r>
              <a:rPr lang="zh-TW" altLang="en-US" sz="3600" dirty="0" smtClean="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標準參照評量與</a:t>
            </a:r>
            <a:r>
              <a:rPr lang="en-US" altLang="zh-TW" sz="3600" dirty="0" smtClean="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
            </a:r>
            <a:br>
              <a:rPr lang="en-US" altLang="zh-TW" sz="3600" dirty="0" smtClean="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TW" altLang="en-US" sz="3600" dirty="0" smtClean="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學生學習成就評量標準</a:t>
            </a:r>
            <a:endParaRPr lang="zh-TW" altLang="en-US" sz="3600" dirty="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593009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476734" y="1628800"/>
            <a:ext cx="8208912" cy="954107"/>
          </a:xfrm>
          <a:prstGeom prst="rect">
            <a:avLst/>
          </a:prstGeom>
          <a:noFill/>
        </p:spPr>
        <p:txBody>
          <a:bodyPr wrap="square" rtlCol="0">
            <a:spAutoFit/>
          </a:bodyPr>
          <a:lstStyle/>
          <a:p>
            <a:pPr algn="ctr"/>
            <a:r>
              <a:rPr lang="zh-TW" altLang="en-US" sz="5600" dirty="0">
                <a:effectLst>
                  <a:outerShdw blurRad="38100" dist="38100" dir="2700000" algn="tl">
                    <a:srgbClr val="000000">
                      <a:alpha val="43137"/>
                    </a:srgbClr>
                  </a:outerShdw>
                </a:effectLst>
                <a:latin typeface="SimHei" pitchFamily="49" charset="-122"/>
                <a:ea typeface="SimHei" pitchFamily="49" charset="-122"/>
              </a:rPr>
              <a:t>另</a:t>
            </a:r>
            <a:r>
              <a:rPr lang="zh-TW" altLang="en-US" sz="5600" dirty="0" smtClean="0">
                <a:effectLst>
                  <a:outerShdw blurRad="38100" dist="38100" dir="2700000" algn="tl">
                    <a:srgbClr val="000000">
                      <a:alpha val="43137"/>
                    </a:srgbClr>
                  </a:outerShdw>
                </a:effectLst>
                <a:latin typeface="SimHei" pitchFamily="49" charset="-122"/>
                <a:ea typeface="SimHei" pitchFamily="49" charset="-122"/>
              </a:rPr>
              <a:t>一種評量的概念</a:t>
            </a:r>
          </a:p>
        </p:txBody>
      </p:sp>
      <p:sp>
        <p:nvSpPr>
          <p:cNvPr id="2" name="矩形 1"/>
          <p:cNvSpPr/>
          <p:nvPr/>
        </p:nvSpPr>
        <p:spPr>
          <a:xfrm>
            <a:off x="0" y="3068960"/>
            <a:ext cx="9144000" cy="1446550"/>
          </a:xfrm>
          <a:prstGeom prst="rect">
            <a:avLst/>
          </a:prstGeom>
          <a:solidFill>
            <a:schemeClr val="accent5">
              <a:lumMod val="60000"/>
              <a:lumOff val="40000"/>
            </a:schemeClr>
          </a:solidFill>
        </p:spPr>
        <p:txBody>
          <a:bodyPr wrap="square">
            <a:spAutoFit/>
          </a:bodyPr>
          <a:lstStyle/>
          <a:p>
            <a:pPr algn="ctr"/>
            <a:r>
              <a:rPr lang="zh-TW" altLang="en-US" sz="5600" b="1" dirty="0" smtClean="0">
                <a:solidFill>
                  <a:srgbClr val="10253F"/>
                </a:solidFill>
                <a:effectLst>
                  <a:outerShdw blurRad="38100" dist="38100" dir="2700000" algn="tl">
                    <a:srgbClr val="000000">
                      <a:alpha val="43137"/>
                    </a:srgbClr>
                  </a:outerShdw>
                </a:effectLst>
                <a:latin typeface="SimHei" pitchFamily="49" charset="-122"/>
                <a:ea typeface="SimHei" pitchFamily="49" charset="-122"/>
              </a:rPr>
              <a:t>標準本位評量</a:t>
            </a:r>
            <a:endParaRPr lang="en-US" altLang="zh-TW" sz="5600" b="1" dirty="0">
              <a:solidFill>
                <a:srgbClr val="10253F"/>
              </a:solidFill>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3200" b="1" dirty="0">
                <a:solidFill>
                  <a:srgbClr val="10253F"/>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(standard-based assessment)</a:t>
            </a:r>
            <a:endParaRPr lang="zh-TW" altLang="en-US" sz="3200" b="1" dirty="0">
              <a:solidFill>
                <a:srgbClr val="10253F"/>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endParaRPr>
          </a:p>
        </p:txBody>
      </p:sp>
    </p:spTree>
    <p:extLst>
      <p:ext uri="{BB962C8B-B14F-4D97-AF65-F5344CB8AC3E}">
        <p14:creationId xmlns:p14="http://schemas.microsoft.com/office/powerpoint/2010/main" val="1610017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0" y="549254"/>
            <a:ext cx="9144000" cy="1323439"/>
          </a:xfrm>
          <a:prstGeom prst="rect">
            <a:avLst/>
          </a:prstGeom>
          <a:solidFill>
            <a:schemeClr val="accent5">
              <a:lumMod val="60000"/>
              <a:lumOff val="40000"/>
            </a:schemeClr>
          </a:solidFill>
        </p:spPr>
        <p:txBody>
          <a:bodyPr wrap="square" rtlCol="0">
            <a:spAutoFit/>
          </a:bodyPr>
          <a:lstStyle/>
          <a:p>
            <a:pPr algn="ctr"/>
            <a:r>
              <a:rPr lang="zh-TW" altLang="en-US" sz="4000" dirty="0">
                <a:effectLst>
                  <a:outerShdw blurRad="38100" dist="38100" dir="2700000" algn="tl">
                    <a:srgbClr val="000000">
                      <a:alpha val="43137"/>
                    </a:srgbClr>
                  </a:outerShdw>
                </a:effectLst>
                <a:latin typeface="SimHei" pitchFamily="49" charset="-122"/>
                <a:ea typeface="SimHei" pitchFamily="49" charset="-122"/>
              </a:rPr>
              <a:t>標準本位評量</a:t>
            </a:r>
            <a:endParaRPr lang="en-US" altLang="zh-TW" sz="4000" dirty="0">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4000" dirty="0">
                <a:effectLst>
                  <a:outerShdw blurRad="38100" dist="38100" dir="2700000" algn="tl">
                    <a:srgbClr val="000000">
                      <a:alpha val="43137"/>
                    </a:srgbClr>
                  </a:outerShdw>
                </a:effectLst>
                <a:latin typeface="SimHei" pitchFamily="49" charset="-122"/>
                <a:ea typeface="SimHei" pitchFamily="49" charset="-122"/>
              </a:rPr>
              <a:t>(standard-based assessment)</a:t>
            </a:r>
            <a:endParaRPr lang="zh-TW" altLang="en-US" sz="4000" dirty="0">
              <a:effectLst>
                <a:outerShdw blurRad="38100" dist="38100" dir="2700000" algn="tl">
                  <a:srgbClr val="000000">
                    <a:alpha val="43137"/>
                  </a:srgbClr>
                </a:outerShdw>
              </a:effectLst>
              <a:latin typeface="SimHei" pitchFamily="49" charset="-122"/>
              <a:ea typeface="SimHei" pitchFamily="49" charset="-122"/>
            </a:endParaRPr>
          </a:p>
        </p:txBody>
      </p:sp>
      <p:sp>
        <p:nvSpPr>
          <p:cNvPr id="4" name="文字方塊 3"/>
          <p:cNvSpPr txBox="1"/>
          <p:nvPr/>
        </p:nvSpPr>
        <p:spPr>
          <a:xfrm>
            <a:off x="1348376" y="2564904"/>
            <a:ext cx="6552728" cy="2308324"/>
          </a:xfrm>
          <a:prstGeom prst="rect">
            <a:avLst/>
          </a:prstGeom>
          <a:noFill/>
        </p:spPr>
        <p:txBody>
          <a:bodyPr wrap="square" rtlCol="0">
            <a:spAutoFit/>
          </a:bodyPr>
          <a:lstStyle/>
          <a:p>
            <a:r>
              <a:rPr lang="zh-TW" altLang="en-US" sz="3600" dirty="0" smtClean="0">
                <a:solidFill>
                  <a:srgbClr val="10253F"/>
                </a:solidFill>
                <a:latin typeface="SimHei" pitchFamily="49" charset="-122"/>
                <a:ea typeface="SimHei" pitchFamily="49" charset="-122"/>
              </a:rPr>
              <a:t>標準本位評量是將</a:t>
            </a:r>
            <a:r>
              <a:rPr lang="zh-TW" altLang="en-US" sz="3600" dirty="0" smtClean="0">
                <a:solidFill>
                  <a:srgbClr val="7030A0"/>
                </a:solidFill>
                <a:latin typeface="SimHei" pitchFamily="49" charset="-122"/>
                <a:ea typeface="SimHei" pitchFamily="49" charset="-122"/>
              </a:rPr>
              <a:t>評量結果</a:t>
            </a:r>
            <a:r>
              <a:rPr lang="zh-TW" altLang="en-US" sz="3600" dirty="0" smtClean="0">
                <a:solidFill>
                  <a:srgbClr val="10253F"/>
                </a:solidFill>
                <a:latin typeface="SimHei" pitchFamily="49" charset="-122"/>
                <a:ea typeface="SimHei" pitchFamily="49" charset="-122"/>
              </a:rPr>
              <a:t>與</a:t>
            </a:r>
            <a:r>
              <a:rPr lang="zh-TW" altLang="en-US" sz="3600" dirty="0" smtClean="0">
                <a:solidFill>
                  <a:srgbClr val="7030A0"/>
                </a:solidFill>
                <a:latin typeface="SimHei" pitchFamily="49" charset="-122"/>
                <a:ea typeface="SimHei" pitchFamily="49" charset="-122"/>
              </a:rPr>
              <a:t>事先預定</a:t>
            </a:r>
            <a:r>
              <a:rPr lang="zh-TW" altLang="en-US" sz="3600" dirty="0" smtClean="0">
                <a:solidFill>
                  <a:srgbClr val="10253F"/>
                </a:solidFill>
                <a:latin typeface="SimHei" pitchFamily="49" charset="-122"/>
                <a:ea typeface="SimHei" pitchFamily="49" charset="-122"/>
              </a:rPr>
              <a:t>的標準做比較，然後瞭解評量表現與所訂定的標準的差異</a:t>
            </a:r>
            <a:r>
              <a:rPr lang="zh-TW" altLang="en-US" sz="3600" dirty="0" smtClean="0">
                <a:solidFill>
                  <a:srgbClr val="10253F"/>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3600" dirty="0">
              <a:solidFill>
                <a:srgbClr val="10253F"/>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1233285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0" y="549255"/>
            <a:ext cx="9144000" cy="1323439"/>
          </a:xfrm>
          <a:prstGeom prst="rect">
            <a:avLst/>
          </a:prstGeom>
          <a:solidFill>
            <a:schemeClr val="accent5">
              <a:lumMod val="60000"/>
              <a:lumOff val="40000"/>
            </a:schemeClr>
          </a:solidFill>
        </p:spPr>
        <p:txBody>
          <a:bodyPr wrap="square" rtlCol="0">
            <a:spAutoFit/>
          </a:bodyPr>
          <a:lstStyle/>
          <a:p>
            <a:pPr algn="ctr"/>
            <a:r>
              <a:rPr lang="zh-TW" altLang="en-US" sz="4000" dirty="0">
                <a:effectLst>
                  <a:outerShdw blurRad="38100" dist="38100" dir="2700000" algn="tl">
                    <a:srgbClr val="000000">
                      <a:alpha val="43137"/>
                    </a:srgbClr>
                  </a:outerShdw>
                </a:effectLst>
                <a:latin typeface="SimHei" pitchFamily="49" charset="-122"/>
                <a:ea typeface="SimHei" pitchFamily="49" charset="-122"/>
              </a:rPr>
              <a:t>標準本位評量</a:t>
            </a:r>
            <a:endParaRPr lang="en-US" altLang="zh-TW" sz="4000" dirty="0">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4000" dirty="0">
                <a:effectLst>
                  <a:outerShdw blurRad="38100" dist="38100" dir="2700000" algn="tl">
                    <a:srgbClr val="000000">
                      <a:alpha val="43137"/>
                    </a:srgbClr>
                  </a:outerShdw>
                </a:effectLst>
                <a:latin typeface="SimHei" pitchFamily="49" charset="-122"/>
                <a:ea typeface="SimHei" pitchFamily="49" charset="-122"/>
              </a:rPr>
              <a:t>(standard-based assessment)</a:t>
            </a:r>
            <a:endParaRPr lang="zh-TW" altLang="en-US" sz="4000" dirty="0">
              <a:effectLst>
                <a:outerShdw blurRad="38100" dist="38100" dir="2700000" algn="tl">
                  <a:srgbClr val="000000">
                    <a:alpha val="43137"/>
                  </a:srgbClr>
                </a:outerShdw>
              </a:effectLst>
              <a:latin typeface="SimHei" pitchFamily="49" charset="-122"/>
              <a:ea typeface="SimHei" pitchFamily="49" charset="-122"/>
            </a:endParaRPr>
          </a:p>
        </p:txBody>
      </p:sp>
      <p:sp>
        <p:nvSpPr>
          <p:cNvPr id="4" name="文字方塊 3"/>
          <p:cNvSpPr txBox="1"/>
          <p:nvPr/>
        </p:nvSpPr>
        <p:spPr>
          <a:xfrm>
            <a:off x="647564" y="2132856"/>
            <a:ext cx="7848872" cy="3970318"/>
          </a:xfrm>
          <a:prstGeom prst="rect">
            <a:avLst/>
          </a:prstGeom>
          <a:noFill/>
        </p:spPr>
        <p:txBody>
          <a:bodyPr wrap="square" rtlCol="0">
            <a:spAutoFit/>
          </a:bodyPr>
          <a:lstStyle/>
          <a:p>
            <a:r>
              <a:rPr lang="zh-TW" altLang="en-US" sz="3600" dirty="0">
                <a:solidFill>
                  <a:srgbClr val="10253F"/>
                </a:solidFill>
                <a:latin typeface="SimHei" pitchFamily="49" charset="-122"/>
                <a:ea typeface="SimHei" pitchFamily="49" charset="-122"/>
              </a:rPr>
              <a:t>常見的標準本位評量型態有兩類：</a:t>
            </a:r>
          </a:p>
          <a:p>
            <a:endParaRPr lang="zh-TW" altLang="en-US" sz="3600" dirty="0">
              <a:solidFill>
                <a:srgbClr val="10253F"/>
              </a:solidFill>
              <a:latin typeface="SimHei" pitchFamily="49" charset="-122"/>
              <a:ea typeface="SimHei" pitchFamily="49" charset="-122"/>
            </a:endParaRPr>
          </a:p>
          <a:p>
            <a:pPr marL="742950" indent="-742950">
              <a:buFont typeface="+mj-lt"/>
              <a:buAutoNum type="arabicPeriod"/>
            </a:pPr>
            <a:r>
              <a:rPr lang="zh-TW" altLang="en-US" sz="3600" dirty="0">
                <a:solidFill>
                  <a:srgbClr val="7030A0"/>
                </a:solidFill>
                <a:latin typeface="SimHei" pitchFamily="49" charset="-122"/>
                <a:ea typeface="SimHei" pitchFamily="49" charset="-122"/>
              </a:rPr>
              <a:t>有明確的分數水準</a:t>
            </a:r>
            <a:r>
              <a:rPr lang="zh-TW" altLang="en-US" sz="3600" dirty="0">
                <a:solidFill>
                  <a:srgbClr val="10253F"/>
                </a:solidFill>
                <a:latin typeface="SimHei" pitchFamily="49" charset="-122"/>
                <a:ea typeface="SimHei" pitchFamily="49" charset="-122"/>
              </a:rPr>
              <a:t>（例如英語檢定考試；考駕照等）</a:t>
            </a:r>
          </a:p>
          <a:p>
            <a:pPr marL="742950" indent="-742950">
              <a:buFont typeface="+mj-lt"/>
              <a:buAutoNum type="arabicPeriod"/>
            </a:pPr>
            <a:endParaRPr lang="zh-TW" altLang="en-US" sz="3600" dirty="0">
              <a:solidFill>
                <a:srgbClr val="10253F"/>
              </a:solidFill>
              <a:latin typeface="SimHei" pitchFamily="49" charset="-122"/>
              <a:ea typeface="SimHei" pitchFamily="49" charset="-122"/>
            </a:endParaRPr>
          </a:p>
          <a:p>
            <a:pPr marL="742950" indent="-742950">
              <a:buFont typeface="+mj-lt"/>
              <a:buAutoNum type="arabicPeriod"/>
            </a:pPr>
            <a:r>
              <a:rPr lang="zh-TW" altLang="en-US" sz="3600" dirty="0">
                <a:solidFill>
                  <a:srgbClr val="10253F"/>
                </a:solidFill>
                <a:latin typeface="SimHei" pitchFamily="49" charset="-122"/>
                <a:ea typeface="SimHei" pitchFamily="49" charset="-122"/>
              </a:rPr>
              <a:t>對於某些能力表現的</a:t>
            </a:r>
            <a:r>
              <a:rPr lang="zh-TW" altLang="en-US" sz="3600" dirty="0">
                <a:solidFill>
                  <a:srgbClr val="7030A0"/>
                </a:solidFill>
                <a:latin typeface="SimHei" pitchFamily="49" charset="-122"/>
                <a:ea typeface="SimHei" pitchFamily="49" charset="-122"/>
              </a:rPr>
              <a:t>質性描述</a:t>
            </a:r>
            <a:r>
              <a:rPr lang="zh-TW" altLang="en-US" sz="3600" dirty="0">
                <a:solidFill>
                  <a:srgbClr val="10253F"/>
                </a:solidFill>
                <a:latin typeface="SimHei" pitchFamily="49" charset="-122"/>
                <a:ea typeface="SimHei" pitchFamily="49" charset="-122"/>
              </a:rPr>
              <a:t>。（例如會考作文級分）</a:t>
            </a:r>
          </a:p>
        </p:txBody>
      </p:sp>
    </p:spTree>
    <p:extLst>
      <p:ext uri="{BB962C8B-B14F-4D97-AF65-F5344CB8AC3E}">
        <p14:creationId xmlns:p14="http://schemas.microsoft.com/office/powerpoint/2010/main" val="186213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User\Pictures\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6322" name="標題 1"/>
          <p:cNvSpPr>
            <a:spLocks noGrp="1"/>
          </p:cNvSpPr>
          <p:nvPr>
            <p:ph type="title"/>
          </p:nvPr>
        </p:nvSpPr>
        <p:spPr>
          <a:xfrm>
            <a:off x="251520" y="1700808"/>
            <a:ext cx="8208912" cy="1143000"/>
          </a:xfrm>
          <a:solidFill>
            <a:schemeClr val="bg1">
              <a:alpha val="69804"/>
            </a:schemeClr>
          </a:solidFill>
        </p:spPr>
        <p:txBody>
          <a:bodyPr/>
          <a:lstStyle/>
          <a:p>
            <a:pPr>
              <a:defRPr/>
            </a:pPr>
            <a:r>
              <a:rPr lang="zh-TW" altLang="en-US" b="1" dirty="0" smtClean="0">
                <a:solidFill>
                  <a:srgbClr val="0000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分享前，先來做一件事吧！</a:t>
            </a:r>
          </a:p>
        </p:txBody>
      </p:sp>
      <p:sp>
        <p:nvSpPr>
          <p:cNvPr id="4" name="圓角矩形 3"/>
          <p:cNvSpPr/>
          <p:nvPr/>
        </p:nvSpPr>
        <p:spPr>
          <a:xfrm>
            <a:off x="4355976" y="2852936"/>
            <a:ext cx="2781382" cy="1554096"/>
          </a:xfrm>
          <a:prstGeom prst="roundRect">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zh-TW" altLang="en-US" sz="2400" b="1" dirty="0" smtClean="0">
                <a:solidFill>
                  <a:srgbClr val="FF0000"/>
                </a:solidFill>
              </a:rPr>
              <a:t>工作大未來</a:t>
            </a:r>
            <a:endParaRPr kumimoji="0" lang="en-US" altLang="zh-TW" sz="2400" b="1" dirty="0" smtClean="0">
              <a:solidFill>
                <a:srgbClr val="FF0000"/>
              </a:solidFill>
            </a:endParaRPr>
          </a:p>
          <a:p>
            <a:r>
              <a:rPr kumimoji="0" lang="en-US" altLang="zh-TW" sz="2400" b="1" dirty="0" smtClean="0">
                <a:solidFill>
                  <a:srgbClr val="FF0000"/>
                </a:solidFill>
              </a:rPr>
              <a:t>(</a:t>
            </a:r>
            <a:r>
              <a:rPr kumimoji="0" lang="zh-TW" altLang="en-US" sz="2400" b="1" dirty="0" smtClean="0">
                <a:solidFill>
                  <a:srgbClr val="FF0000"/>
                </a:solidFill>
              </a:rPr>
              <a:t>職涯楷模心智圖</a:t>
            </a:r>
            <a:r>
              <a:rPr kumimoji="0" lang="en-US" altLang="zh-TW" sz="2400" b="1" dirty="0" smtClean="0">
                <a:solidFill>
                  <a:srgbClr val="FF0000"/>
                </a:solidFill>
              </a:rPr>
              <a:t>)</a:t>
            </a:r>
            <a:endParaRPr kumimoji="0" lang="zh-TW" altLang="en-US" sz="2400" b="1" dirty="0">
              <a:solidFill>
                <a:srgbClr val="FF0000"/>
              </a:solidFill>
            </a:endParaRPr>
          </a:p>
        </p:txBody>
      </p:sp>
    </p:spTree>
    <p:extLst>
      <p:ext uri="{BB962C8B-B14F-4D97-AF65-F5344CB8AC3E}">
        <p14:creationId xmlns:p14="http://schemas.microsoft.com/office/powerpoint/2010/main" val="37252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0" y="0"/>
            <a:ext cx="9144000" cy="708025"/>
          </a:xfrm>
          <a:prstGeom prst="rect">
            <a:avLst/>
          </a:prstGeom>
          <a:solidFill>
            <a:schemeClr val="accent1">
              <a:lumMod val="60000"/>
              <a:lumOff val="40000"/>
              <a:alpha val="69804"/>
            </a:schemeClr>
          </a:solidFill>
        </p:spPr>
        <p:txBody>
          <a:bodyPr>
            <a:spAutoFit/>
          </a:bodyPr>
          <a:lstStyle/>
          <a:p>
            <a:pPr algn="ctr">
              <a:defRPr/>
            </a:pPr>
            <a:r>
              <a:rPr lang="zh-TW" altLang="en-US" sz="4000" dirty="0">
                <a:solidFill>
                  <a:prstClr val="black"/>
                </a:solidFill>
                <a:effectLst>
                  <a:outerShdw blurRad="38100" dist="38100" dir="2700000" algn="tl">
                    <a:srgbClr val="000000">
                      <a:alpha val="43137"/>
                    </a:srgbClr>
                  </a:outerShdw>
                </a:effectLst>
                <a:latin typeface="SimHei" pitchFamily="49" charset="-122"/>
                <a:ea typeface="SimHei" pitchFamily="49" charset="-122"/>
              </a:rPr>
              <a:t>生活中本來就很常用標準參照</a:t>
            </a:r>
          </a:p>
        </p:txBody>
      </p:sp>
      <p:sp>
        <p:nvSpPr>
          <p:cNvPr id="117763" name="文字方塊 11"/>
          <p:cNvSpPr txBox="1">
            <a:spLocks noChangeArrowheads="1"/>
          </p:cNvSpPr>
          <p:nvPr/>
        </p:nvSpPr>
        <p:spPr bwMode="auto">
          <a:xfrm>
            <a:off x="395288" y="1052513"/>
            <a:ext cx="83534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dirty="0">
                <a:solidFill>
                  <a:srgbClr val="000000"/>
                </a:solidFill>
                <a:latin typeface="SimHei" pitchFamily="49" charset="-122"/>
                <a:ea typeface="SimHei" pitchFamily="49" charset="-122"/>
              </a:rPr>
              <a:t>請回答 </a:t>
            </a:r>
            <a:r>
              <a:rPr lang="en-US" altLang="zh-TW" dirty="0">
                <a:solidFill>
                  <a:srgbClr val="000000"/>
                </a:solidFill>
                <a:latin typeface="SimHei" pitchFamily="49" charset="-122"/>
                <a:ea typeface="SimHei" pitchFamily="49" charset="-122"/>
              </a:rPr>
              <a:t/>
            </a:r>
            <a:br>
              <a:rPr lang="en-US" altLang="zh-TW" dirty="0">
                <a:solidFill>
                  <a:srgbClr val="000000"/>
                </a:solidFill>
                <a:latin typeface="SimHei" pitchFamily="49" charset="-122"/>
                <a:ea typeface="SimHei" pitchFamily="49" charset="-122"/>
              </a:rPr>
            </a:br>
            <a:r>
              <a:rPr lang="zh-TW" altLang="en-US" dirty="0">
                <a:solidFill>
                  <a:srgbClr val="000000"/>
                </a:solidFill>
                <a:latin typeface="SimHei" pitchFamily="49" charset="-122"/>
                <a:ea typeface="SimHei" pitchFamily="49" charset="-122"/>
              </a:rPr>
              <a:t>高雄市的</a:t>
            </a:r>
            <a:r>
              <a:rPr lang="zh-TW" altLang="en-US" dirty="0">
                <a:solidFill>
                  <a:srgbClr val="FF0000"/>
                </a:solidFill>
                <a:latin typeface="SimHei" pitchFamily="49" charset="-122"/>
                <a:ea typeface="SimHei" pitchFamily="49" charset="-122"/>
              </a:rPr>
              <a:t>康</a:t>
            </a:r>
            <a:r>
              <a:rPr lang="en-US" altLang="zh-TW" b="1" dirty="0">
                <a:solidFill>
                  <a:srgbClr val="FF0000"/>
                </a:solidFill>
                <a:latin typeface="SimHei" pitchFamily="49" charset="-122"/>
                <a:ea typeface="SimHei" pitchFamily="49" charset="-122"/>
              </a:rPr>
              <a:t>○</a:t>
            </a:r>
            <a:r>
              <a:rPr lang="zh-TW" altLang="en-US" b="1" dirty="0">
                <a:solidFill>
                  <a:srgbClr val="FF0000"/>
                </a:solidFill>
                <a:latin typeface="SimHei" pitchFamily="49" charset="-122"/>
                <a:ea typeface="SimHei" pitchFamily="49" charset="-122"/>
              </a:rPr>
              <a:t>商旅</a:t>
            </a:r>
            <a:r>
              <a:rPr lang="zh-TW" altLang="en-US" dirty="0">
                <a:solidFill>
                  <a:srgbClr val="000000"/>
                </a:solidFill>
                <a:latin typeface="SimHei" pitchFamily="49" charset="-122"/>
                <a:ea typeface="SimHei" pitchFamily="49" charset="-122"/>
              </a:rPr>
              <a:t>是一間怎麼樣的飯店？</a:t>
            </a:r>
          </a:p>
        </p:txBody>
      </p:sp>
      <p:sp>
        <p:nvSpPr>
          <p:cNvPr id="17412" name="文字方塊 12"/>
          <p:cNvSpPr txBox="1">
            <a:spLocks noChangeArrowheads="1"/>
          </p:cNvSpPr>
          <p:nvPr/>
        </p:nvSpPr>
        <p:spPr bwMode="auto">
          <a:xfrm>
            <a:off x="460015" y="2492896"/>
            <a:ext cx="83534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b="1" dirty="0">
                <a:latin typeface="SimHei" pitchFamily="49" charset="-122"/>
                <a:ea typeface="SimHei" pitchFamily="49" charset="-122"/>
              </a:rPr>
              <a:t>回答</a:t>
            </a:r>
            <a:r>
              <a:rPr lang="en-US" altLang="zh-TW" b="1" dirty="0">
                <a:latin typeface="SimHei" pitchFamily="49" charset="-122"/>
                <a:ea typeface="SimHei" pitchFamily="49" charset="-122"/>
              </a:rPr>
              <a:t>1</a:t>
            </a:r>
            <a:r>
              <a:rPr lang="zh-TW" altLang="en-US" b="1" dirty="0">
                <a:latin typeface="SimHei" pitchFamily="49" charset="-122"/>
                <a:ea typeface="SimHei" pitchFamily="49" charset="-122"/>
              </a:rPr>
              <a:t>： </a:t>
            </a:r>
            <a:r>
              <a:rPr lang="en-US" altLang="zh-TW" b="1" dirty="0">
                <a:solidFill>
                  <a:srgbClr val="FFFFFF"/>
                </a:solidFill>
                <a:latin typeface="SimHei" pitchFamily="49" charset="-122"/>
                <a:ea typeface="SimHei" pitchFamily="49" charset="-122"/>
              </a:rPr>
              <a:t/>
            </a:r>
            <a:br>
              <a:rPr lang="en-US" altLang="zh-TW" b="1" dirty="0">
                <a:solidFill>
                  <a:srgbClr val="FFFFFF"/>
                </a:solidFill>
                <a:latin typeface="SimHei" pitchFamily="49" charset="-122"/>
                <a:ea typeface="SimHei" pitchFamily="49" charset="-122"/>
              </a:rPr>
            </a:br>
            <a:r>
              <a:rPr lang="zh-TW" altLang="en-US" dirty="0">
                <a:solidFill>
                  <a:srgbClr val="FF0000"/>
                </a:solidFill>
                <a:latin typeface="SimHei" pitchFamily="49" charset="-122"/>
                <a:ea typeface="SimHei" pitchFamily="49" charset="-122"/>
              </a:rPr>
              <a:t>康</a:t>
            </a:r>
            <a:r>
              <a:rPr lang="en-US" altLang="zh-TW" b="1" dirty="0">
                <a:solidFill>
                  <a:srgbClr val="FF0000"/>
                </a:solidFill>
                <a:latin typeface="SimHei" pitchFamily="49" charset="-122"/>
                <a:ea typeface="SimHei" pitchFamily="49" charset="-122"/>
              </a:rPr>
              <a:t>○</a:t>
            </a:r>
            <a:r>
              <a:rPr lang="zh-TW" altLang="en-US" b="1" dirty="0">
                <a:solidFill>
                  <a:srgbClr val="FF0000"/>
                </a:solidFill>
                <a:latin typeface="SimHei" pitchFamily="49" charset="-122"/>
                <a:ea typeface="SimHei" pitchFamily="49" charset="-122"/>
              </a:rPr>
              <a:t>商旅</a:t>
            </a:r>
            <a:r>
              <a:rPr lang="zh-TW" altLang="en-US" b="1" dirty="0" smtClean="0">
                <a:solidFill>
                  <a:srgbClr val="000000"/>
                </a:solidFill>
                <a:latin typeface="SimHei" pitchFamily="49" charset="-122"/>
                <a:ea typeface="SimHei" pitchFamily="49" charset="-122"/>
              </a:rPr>
              <a:t>在</a:t>
            </a:r>
            <a:r>
              <a:rPr lang="en-US" altLang="zh-TW" b="1" dirty="0" smtClean="0">
                <a:solidFill>
                  <a:srgbClr val="0000FF"/>
                </a:solidFill>
                <a:latin typeface="SimHei" pitchFamily="49" charset="-122"/>
                <a:ea typeface="SimHei" pitchFamily="49" charset="-122"/>
              </a:rPr>
              <a:t>TRIVAGO</a:t>
            </a:r>
            <a:r>
              <a:rPr lang="zh-TW" altLang="en-US" b="1" dirty="0" smtClean="0">
                <a:solidFill>
                  <a:srgbClr val="000000"/>
                </a:solidFill>
                <a:latin typeface="SimHei" pitchFamily="49" charset="-122"/>
                <a:ea typeface="SimHei" pitchFamily="49" charset="-122"/>
              </a:rPr>
              <a:t>上</a:t>
            </a:r>
            <a:r>
              <a:rPr lang="zh-TW" altLang="en-US" b="1" dirty="0">
                <a:solidFill>
                  <a:srgbClr val="000000"/>
                </a:solidFill>
                <a:latin typeface="SimHei" pitchFamily="49" charset="-122"/>
                <a:ea typeface="SimHei" pitchFamily="49" charset="-122"/>
              </a:rPr>
              <a:t>獲得</a:t>
            </a:r>
            <a:r>
              <a:rPr lang="en-US" altLang="zh-TW" sz="4000" b="1" dirty="0">
                <a:solidFill>
                  <a:srgbClr val="0000FF"/>
                </a:solidFill>
                <a:latin typeface="SimHei" pitchFamily="49" charset="-122"/>
                <a:ea typeface="SimHei" pitchFamily="49" charset="-122"/>
              </a:rPr>
              <a:t>95</a:t>
            </a:r>
            <a:r>
              <a:rPr lang="zh-TW" altLang="en-US" sz="4000" b="1" dirty="0" smtClean="0">
                <a:solidFill>
                  <a:srgbClr val="0000FF"/>
                </a:solidFill>
                <a:latin typeface="SimHei" pitchFamily="49" charset="-122"/>
                <a:ea typeface="SimHei" pitchFamily="49" charset="-122"/>
              </a:rPr>
              <a:t>分</a:t>
            </a:r>
            <a:endParaRPr lang="en-US" altLang="zh-TW" sz="4000" b="1" dirty="0" smtClean="0">
              <a:solidFill>
                <a:srgbClr val="0000FF"/>
              </a:solidFill>
              <a:latin typeface="SimHei" pitchFamily="49" charset="-122"/>
              <a:ea typeface="SimHei" pitchFamily="49" charset="-122"/>
            </a:endParaRPr>
          </a:p>
          <a:p>
            <a:pPr eaLnBrk="1" hangingPunct="1">
              <a:spcBef>
                <a:spcPct val="0"/>
              </a:spcBef>
              <a:buFontTx/>
              <a:buNone/>
            </a:pPr>
            <a:endParaRPr lang="en-US" altLang="zh-TW" sz="4000" b="1" dirty="0">
              <a:solidFill>
                <a:srgbClr val="0000FF"/>
              </a:solidFill>
              <a:latin typeface="SimHei" pitchFamily="49" charset="-122"/>
              <a:ea typeface="SimHei" pitchFamily="49" charset="-122"/>
            </a:endParaRPr>
          </a:p>
          <a:p>
            <a:pPr eaLnBrk="1" hangingPunct="1">
              <a:spcBef>
                <a:spcPct val="0"/>
              </a:spcBef>
              <a:buFontTx/>
              <a:buNone/>
            </a:pPr>
            <a:r>
              <a:rPr lang="en-US" altLang="zh-TW" b="1" dirty="0" smtClean="0">
                <a:solidFill>
                  <a:srgbClr val="FFFFFF"/>
                </a:solidFill>
                <a:latin typeface="SimHei" pitchFamily="49" charset="-122"/>
                <a:ea typeface="SimHei" pitchFamily="49" charset="-122"/>
              </a:rPr>
              <a:t>…</a:t>
            </a:r>
            <a:endParaRPr lang="zh-TW" altLang="en-US" b="1" dirty="0">
              <a:solidFill>
                <a:srgbClr val="FFFFFF"/>
              </a:solidFill>
              <a:latin typeface="SimHei" pitchFamily="49" charset="-122"/>
              <a:ea typeface="SimHei" pitchFamily="49" charset="-122"/>
            </a:endParaRPr>
          </a:p>
        </p:txBody>
      </p:sp>
      <p:sp>
        <p:nvSpPr>
          <p:cNvPr id="17413" name="文字方塊 13"/>
          <p:cNvSpPr txBox="1">
            <a:spLocks noChangeArrowheads="1"/>
          </p:cNvSpPr>
          <p:nvPr/>
        </p:nvSpPr>
        <p:spPr bwMode="auto">
          <a:xfrm>
            <a:off x="466724" y="3789040"/>
            <a:ext cx="8353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b="1" dirty="0">
                <a:latin typeface="SimHei" pitchFamily="49" charset="-122"/>
                <a:ea typeface="SimHei" pitchFamily="49" charset="-122"/>
              </a:rPr>
              <a:t>回答</a:t>
            </a:r>
            <a:r>
              <a:rPr lang="en-US" altLang="zh-TW" b="1" dirty="0">
                <a:latin typeface="SimHei" pitchFamily="49" charset="-122"/>
                <a:ea typeface="SimHei" pitchFamily="49" charset="-122"/>
              </a:rPr>
              <a:t>2</a:t>
            </a:r>
            <a:r>
              <a:rPr lang="zh-TW" altLang="en-US" b="1" dirty="0">
                <a:latin typeface="SimHei" pitchFamily="49" charset="-122"/>
                <a:ea typeface="SimHei" pitchFamily="49" charset="-122"/>
              </a:rPr>
              <a:t>： </a:t>
            </a:r>
            <a:r>
              <a:rPr lang="en-US" altLang="zh-TW" b="1" dirty="0">
                <a:solidFill>
                  <a:srgbClr val="FFFFFF"/>
                </a:solidFill>
                <a:latin typeface="SimHei" pitchFamily="49" charset="-122"/>
                <a:ea typeface="SimHei" pitchFamily="49" charset="-122"/>
              </a:rPr>
              <a:t/>
            </a:r>
            <a:br>
              <a:rPr lang="en-US" altLang="zh-TW" b="1" dirty="0">
                <a:solidFill>
                  <a:srgbClr val="FFFFFF"/>
                </a:solidFill>
                <a:latin typeface="SimHei" pitchFamily="49" charset="-122"/>
                <a:ea typeface="SimHei" pitchFamily="49" charset="-122"/>
              </a:rPr>
            </a:br>
            <a:r>
              <a:rPr lang="zh-TW" altLang="en-US" dirty="0">
                <a:solidFill>
                  <a:srgbClr val="FF0000"/>
                </a:solidFill>
                <a:latin typeface="SimHei" pitchFamily="49" charset="-122"/>
                <a:ea typeface="SimHei" pitchFamily="49" charset="-122"/>
              </a:rPr>
              <a:t>康</a:t>
            </a:r>
            <a:r>
              <a:rPr lang="en-US" altLang="zh-TW" b="1" dirty="0">
                <a:solidFill>
                  <a:srgbClr val="FF0000"/>
                </a:solidFill>
                <a:latin typeface="SimHei" pitchFamily="49" charset="-122"/>
                <a:ea typeface="SimHei" pitchFamily="49" charset="-122"/>
              </a:rPr>
              <a:t>○</a:t>
            </a:r>
            <a:r>
              <a:rPr lang="zh-TW" altLang="en-US" b="1" dirty="0">
                <a:solidFill>
                  <a:srgbClr val="FF0000"/>
                </a:solidFill>
                <a:latin typeface="SimHei" pitchFamily="49" charset="-122"/>
                <a:ea typeface="SimHei" pitchFamily="49" charset="-122"/>
              </a:rPr>
              <a:t>商旅</a:t>
            </a:r>
            <a:r>
              <a:rPr lang="zh-TW" altLang="en-US" b="1" dirty="0">
                <a:solidFill>
                  <a:srgbClr val="000000"/>
                </a:solidFill>
                <a:latin typeface="SimHei" pitchFamily="49" charset="-122"/>
                <a:ea typeface="SimHei" pitchFamily="49" charset="-122"/>
              </a:rPr>
              <a:t>是一間</a:t>
            </a:r>
            <a:r>
              <a:rPr lang="zh-TW" altLang="en-US" b="1" dirty="0">
                <a:solidFill>
                  <a:srgbClr val="0000FF"/>
                </a:solidFill>
                <a:latin typeface="SimHei" pitchFamily="49" charset="-122"/>
                <a:ea typeface="SimHei" pitchFamily="49" charset="-122"/>
              </a:rPr>
              <a:t>三星級</a:t>
            </a:r>
            <a:r>
              <a:rPr lang="zh-TW" altLang="en-US" b="1" dirty="0">
                <a:solidFill>
                  <a:srgbClr val="000000"/>
                </a:solidFill>
                <a:latin typeface="SimHei" pitchFamily="49" charset="-122"/>
                <a:ea typeface="SimHei" pitchFamily="49" charset="-122"/>
              </a:rPr>
              <a:t>飯店，它的</a:t>
            </a:r>
            <a:r>
              <a:rPr lang="zh-TW" altLang="en-US" b="1" dirty="0">
                <a:solidFill>
                  <a:srgbClr val="0000FF"/>
                </a:solidFill>
                <a:latin typeface="SimHei" pitchFamily="49" charset="-122"/>
                <a:ea typeface="SimHei" pitchFamily="49" charset="-122"/>
              </a:rPr>
              <a:t>特色是</a:t>
            </a:r>
            <a:r>
              <a:rPr lang="en-US" altLang="zh-TW" b="1" dirty="0">
                <a:solidFill>
                  <a:srgbClr val="000000"/>
                </a:solidFill>
                <a:latin typeface="SimHei" pitchFamily="49" charset="-122"/>
                <a:ea typeface="SimHei" pitchFamily="49" charset="-122"/>
              </a:rPr>
              <a:t>…</a:t>
            </a:r>
            <a:endParaRPr lang="zh-TW" altLang="en-US" b="1" dirty="0">
              <a:solidFill>
                <a:srgbClr val="000000"/>
              </a:solidFill>
              <a:latin typeface="SimHei" pitchFamily="49" charset="-122"/>
              <a:ea typeface="SimHei" pitchFamily="49" charset="-122"/>
            </a:endParaRPr>
          </a:p>
        </p:txBody>
      </p:sp>
    </p:spTree>
    <p:extLst>
      <p:ext uri="{BB962C8B-B14F-4D97-AF65-F5344CB8AC3E}">
        <p14:creationId xmlns:p14="http://schemas.microsoft.com/office/powerpoint/2010/main" val="258313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208898" name="Picture 2" descr="http://www.toeic.com.tw/contextimages/1036500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36578" y="827211"/>
            <a:ext cx="6070841" cy="515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354893" y="156569"/>
            <a:ext cx="9577065" cy="523220"/>
          </a:xfrm>
          <a:prstGeom prst="rect">
            <a:avLst/>
          </a:prstGeom>
          <a:noFill/>
        </p:spPr>
        <p:txBody>
          <a:bodyPr wrap="square" rtlCol="0">
            <a:spAutoFit/>
          </a:bodyPr>
          <a:lstStyle/>
          <a:p>
            <a:pPr algn="ct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標準參照評量的例子</a:t>
            </a:r>
            <a:r>
              <a:rPr lang="en-US" altLang="zh-TW"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(1)</a:t>
            </a: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a:t>
            </a:r>
            <a:r>
              <a:rPr lang="en-US" altLang="zh-TW"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TOEIC</a:t>
            </a: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考試（有分數範圍）</a:t>
            </a:r>
            <a:endParaRPr lang="zh-TW" altLang="en-US" sz="28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5" name="矩形圖說文字 4"/>
          <p:cNvSpPr/>
          <p:nvPr/>
        </p:nvSpPr>
        <p:spPr>
          <a:xfrm>
            <a:off x="1589208" y="2132856"/>
            <a:ext cx="659157" cy="504056"/>
          </a:xfrm>
          <a:prstGeom prst="wedgeRectCallout">
            <a:avLst>
              <a:gd name="adj1" fmla="val -103085"/>
              <a:gd name="adj2" fmla="val 4002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88316" y="2042051"/>
            <a:ext cx="966566" cy="830997"/>
          </a:xfrm>
          <a:prstGeom prst="rect">
            <a:avLst/>
          </a:prstGeom>
          <a:noFill/>
        </p:spPr>
        <p:txBody>
          <a:bodyPr wrap="square" rtlCol="0">
            <a:spAutoFit/>
          </a:bodyPr>
          <a:lstStyle/>
          <a:p>
            <a:r>
              <a:rPr lang="zh-TW" altLang="en-US" sz="24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分數水準</a:t>
            </a:r>
            <a:endParaRPr lang="zh-TW" altLang="en-US" sz="24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8" name="矩形圖說文字 7"/>
          <p:cNvSpPr/>
          <p:nvPr/>
        </p:nvSpPr>
        <p:spPr>
          <a:xfrm>
            <a:off x="2261379" y="2780928"/>
            <a:ext cx="4248471" cy="560172"/>
          </a:xfrm>
          <a:prstGeom prst="wedgeRectCallout">
            <a:avLst>
              <a:gd name="adj1" fmla="val -73867"/>
              <a:gd name="adj2" fmla="val 1620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79710" y="3505363"/>
            <a:ext cx="926397" cy="830997"/>
          </a:xfrm>
          <a:prstGeom prst="rect">
            <a:avLst/>
          </a:prstGeom>
          <a:noFill/>
        </p:spPr>
        <p:txBody>
          <a:bodyPr wrap="square" rtlCol="0">
            <a:spAutoFit/>
          </a:bodyPr>
          <a:lstStyle/>
          <a:p>
            <a:r>
              <a:rPr lang="zh-TW" altLang="en-US" sz="24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質性描述</a:t>
            </a:r>
            <a:endParaRPr lang="zh-TW" altLang="en-US" sz="24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1" name="文字方塊 10"/>
          <p:cNvSpPr txBox="1"/>
          <p:nvPr/>
        </p:nvSpPr>
        <p:spPr>
          <a:xfrm>
            <a:off x="7956376" y="1146111"/>
            <a:ext cx="966566" cy="461665"/>
          </a:xfrm>
          <a:prstGeom prst="rect">
            <a:avLst/>
          </a:prstGeom>
          <a:noFill/>
        </p:spPr>
        <p:txBody>
          <a:bodyPr wrap="square" rtlCol="0">
            <a:spAutoFit/>
          </a:bodyPr>
          <a:lstStyle/>
          <a:p>
            <a:r>
              <a:rPr lang="zh-TW" altLang="en-US" sz="24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等級</a:t>
            </a:r>
            <a:endParaRPr lang="zh-TW" altLang="en-US" sz="24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6" name="矩形 5"/>
          <p:cNvSpPr/>
          <p:nvPr/>
        </p:nvSpPr>
        <p:spPr>
          <a:xfrm>
            <a:off x="3275856" y="6068922"/>
            <a:ext cx="4572000" cy="276999"/>
          </a:xfrm>
          <a:prstGeom prst="rect">
            <a:avLst/>
          </a:prstGeom>
        </p:spPr>
        <p:txBody>
          <a:bodyPr>
            <a:spAutoFit/>
          </a:bodyPr>
          <a:lstStyle/>
          <a:p>
            <a:r>
              <a:rPr lang="en-US" altLang="zh-TW" sz="1200" dirty="0">
                <a:solidFill>
                  <a:schemeClr val="bg1"/>
                </a:solidFill>
                <a:effectLst>
                  <a:outerShdw blurRad="38100" dist="38100" dir="2700000" algn="tl">
                    <a:srgbClr val="000000">
                      <a:alpha val="43137"/>
                    </a:srgbClr>
                  </a:outerShdw>
                </a:effectLst>
              </a:rPr>
              <a:t>http://www.toeic.com.tw/toeic_news_pub.jsp?type=4&amp;pmid=84</a:t>
            </a:r>
            <a:endParaRPr lang="zh-TW" altLang="en-US" sz="1200" dirty="0">
              <a:solidFill>
                <a:schemeClr val="bg1"/>
              </a:solidFill>
              <a:effectLst>
                <a:outerShdw blurRad="38100" dist="38100" dir="2700000" algn="tl">
                  <a:srgbClr val="000000">
                    <a:alpha val="43137"/>
                  </a:srgbClr>
                </a:outerShdw>
              </a:effectLst>
            </a:endParaRPr>
          </a:p>
        </p:txBody>
      </p:sp>
      <p:sp>
        <p:nvSpPr>
          <p:cNvPr id="2" name="文字方塊 1"/>
          <p:cNvSpPr txBox="1"/>
          <p:nvPr/>
        </p:nvSpPr>
        <p:spPr>
          <a:xfrm>
            <a:off x="6744809" y="1340966"/>
            <a:ext cx="759267" cy="769441"/>
          </a:xfrm>
          <a:prstGeom prst="rect">
            <a:avLst/>
          </a:prstGeom>
          <a:solidFill>
            <a:schemeClr val="bg1"/>
          </a:solidFill>
        </p:spPr>
        <p:txBody>
          <a:bodyPr wrap="square" rtlCol="0">
            <a:spAutoFit/>
          </a:bodyPr>
          <a:lstStyle/>
          <a:p>
            <a:r>
              <a:rPr kumimoji="1" lang="zh-TW" altLang="en-US" sz="1600" dirty="0" smtClean="0"/>
              <a:t>金色</a:t>
            </a:r>
          </a:p>
          <a:p>
            <a:r>
              <a:rPr kumimoji="1" lang="zh-TW" altLang="en-US" sz="1400" dirty="0" smtClean="0"/>
              <a:t>（</a:t>
            </a:r>
            <a:r>
              <a:rPr kumimoji="1" lang="en-US" altLang="zh-TW" sz="1400" dirty="0" smtClean="0"/>
              <a:t>860~900</a:t>
            </a:r>
            <a:r>
              <a:rPr kumimoji="1" lang="zh-TW" altLang="en-US" sz="1400" dirty="0" smtClean="0"/>
              <a:t>）</a:t>
            </a:r>
            <a:endParaRPr kumimoji="1" lang="zh-TW" altLang="en-US" sz="1400" dirty="0"/>
          </a:p>
        </p:txBody>
      </p:sp>
      <p:sp>
        <p:nvSpPr>
          <p:cNvPr id="12" name="文字方塊 11"/>
          <p:cNvSpPr txBox="1"/>
          <p:nvPr/>
        </p:nvSpPr>
        <p:spPr>
          <a:xfrm>
            <a:off x="6693243" y="3151420"/>
            <a:ext cx="811957" cy="769441"/>
          </a:xfrm>
          <a:prstGeom prst="rect">
            <a:avLst/>
          </a:prstGeom>
          <a:solidFill>
            <a:schemeClr val="bg1"/>
          </a:solidFill>
        </p:spPr>
        <p:txBody>
          <a:bodyPr wrap="square" rtlCol="0">
            <a:spAutoFit/>
          </a:bodyPr>
          <a:lstStyle/>
          <a:p>
            <a:r>
              <a:rPr kumimoji="1" lang="zh-TW" altLang="en-US" sz="1600" dirty="0" smtClean="0"/>
              <a:t>綠色</a:t>
            </a:r>
          </a:p>
          <a:p>
            <a:r>
              <a:rPr kumimoji="1" lang="zh-TW" altLang="en-US" sz="1400" dirty="0" smtClean="0"/>
              <a:t>（</a:t>
            </a:r>
            <a:r>
              <a:rPr kumimoji="1" lang="en-US" altLang="zh-TW" sz="1400" dirty="0" smtClean="0"/>
              <a:t>470~725</a:t>
            </a:r>
            <a:r>
              <a:rPr kumimoji="1" lang="zh-TW" altLang="en-US" sz="1400" dirty="0" smtClean="0"/>
              <a:t>）</a:t>
            </a:r>
            <a:endParaRPr kumimoji="1" lang="zh-TW" altLang="en-US" sz="1400" dirty="0"/>
          </a:p>
        </p:txBody>
      </p:sp>
      <p:sp>
        <p:nvSpPr>
          <p:cNvPr id="13" name="文字方塊 12"/>
          <p:cNvSpPr txBox="1"/>
          <p:nvPr/>
        </p:nvSpPr>
        <p:spPr>
          <a:xfrm>
            <a:off x="6718463" y="2291573"/>
            <a:ext cx="811957" cy="769441"/>
          </a:xfrm>
          <a:prstGeom prst="rect">
            <a:avLst/>
          </a:prstGeom>
          <a:solidFill>
            <a:schemeClr val="bg1"/>
          </a:solidFill>
        </p:spPr>
        <p:txBody>
          <a:bodyPr wrap="square" rtlCol="0">
            <a:spAutoFit/>
          </a:bodyPr>
          <a:lstStyle/>
          <a:p>
            <a:r>
              <a:rPr kumimoji="1" lang="zh-TW" altLang="en-US" sz="1600" dirty="0" smtClean="0"/>
              <a:t>藍色</a:t>
            </a:r>
          </a:p>
          <a:p>
            <a:r>
              <a:rPr kumimoji="1" lang="zh-TW" altLang="en-US" sz="1400" dirty="0" smtClean="0"/>
              <a:t>（</a:t>
            </a:r>
            <a:r>
              <a:rPr kumimoji="1" lang="en-US" altLang="zh-TW" sz="1400" dirty="0" smtClean="0"/>
              <a:t>730~855</a:t>
            </a:r>
            <a:r>
              <a:rPr kumimoji="1" lang="zh-TW" altLang="en-US" sz="1400" dirty="0" smtClean="0"/>
              <a:t>）</a:t>
            </a:r>
            <a:endParaRPr kumimoji="1" lang="zh-TW" altLang="en-US" sz="1400" dirty="0"/>
          </a:p>
        </p:txBody>
      </p:sp>
      <p:sp>
        <p:nvSpPr>
          <p:cNvPr id="10" name="矩形圖說文字 9"/>
          <p:cNvSpPr/>
          <p:nvPr/>
        </p:nvSpPr>
        <p:spPr>
          <a:xfrm>
            <a:off x="6744809" y="1323310"/>
            <a:ext cx="842087" cy="4481954"/>
          </a:xfrm>
          <a:prstGeom prst="wedgeRectCallout">
            <a:avLst>
              <a:gd name="adj1" fmla="val 144897"/>
              <a:gd name="adj2" fmla="val -4215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50325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12" name="圖片 11" descr="螢幕快照 2014-07-17 上午7.08.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5" y="2348880"/>
            <a:ext cx="9144000" cy="2819939"/>
          </a:xfrm>
          <a:prstGeom prst="rect">
            <a:avLst/>
          </a:prstGeom>
        </p:spPr>
      </p:pic>
      <p:sp>
        <p:nvSpPr>
          <p:cNvPr id="6" name="文字方塊 5"/>
          <p:cNvSpPr txBox="1"/>
          <p:nvPr/>
        </p:nvSpPr>
        <p:spPr>
          <a:xfrm>
            <a:off x="395535" y="116632"/>
            <a:ext cx="8352928" cy="1077218"/>
          </a:xfrm>
          <a:prstGeom prst="rect">
            <a:avLst/>
          </a:prstGeom>
          <a:noFill/>
        </p:spPr>
        <p:txBody>
          <a:bodyPr wrap="square" rtlCol="0">
            <a:spAutoFit/>
          </a:bodyPr>
          <a:lstStyle/>
          <a:p>
            <a:pPr algn="ctr"/>
            <a:r>
              <a:rPr lang="zh-TW" altLang="en-US" sz="3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標準參照評量的例子</a:t>
            </a:r>
            <a:r>
              <a:rPr lang="en-US" altLang="zh-TW" sz="3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(2)</a:t>
            </a:r>
            <a:r>
              <a:rPr lang="zh-TW" altLang="en-US" sz="32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：會考作文的級分（無分數範圍）</a:t>
            </a:r>
            <a:endParaRPr lang="zh-TW" altLang="en-US" sz="3200"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8" name="矩形圖說文字 7"/>
          <p:cNvSpPr/>
          <p:nvPr/>
        </p:nvSpPr>
        <p:spPr>
          <a:xfrm>
            <a:off x="1115616" y="2852936"/>
            <a:ext cx="864096" cy="2232248"/>
          </a:xfrm>
          <a:prstGeom prst="wedgeRectCallout">
            <a:avLst>
              <a:gd name="adj1" fmla="val -66118"/>
              <a:gd name="adj2" fmla="val -995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67544" y="1268760"/>
            <a:ext cx="966566" cy="461665"/>
          </a:xfrm>
          <a:prstGeom prst="rect">
            <a:avLst/>
          </a:prstGeom>
          <a:noFill/>
        </p:spPr>
        <p:txBody>
          <a:bodyPr wrap="square" rtlCol="0">
            <a:spAutoFit/>
          </a:bodyPr>
          <a:lstStyle/>
          <a:p>
            <a:r>
              <a:rPr lang="zh-TW" altLang="en-US" sz="24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等級</a:t>
            </a:r>
            <a:endParaRPr lang="zh-TW" altLang="en-US" sz="24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0" name="矩形圖說文字 9"/>
          <p:cNvSpPr/>
          <p:nvPr/>
        </p:nvSpPr>
        <p:spPr>
          <a:xfrm>
            <a:off x="2195736" y="2780928"/>
            <a:ext cx="6768751" cy="504056"/>
          </a:xfrm>
          <a:prstGeom prst="wedgeRectCallout">
            <a:avLst>
              <a:gd name="adj1" fmla="val -32142"/>
              <a:gd name="adj2" fmla="val -19732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2566750" y="1484784"/>
            <a:ext cx="2016224" cy="461665"/>
          </a:xfrm>
          <a:prstGeom prst="rect">
            <a:avLst/>
          </a:prstGeom>
          <a:noFill/>
        </p:spPr>
        <p:txBody>
          <a:bodyPr wrap="square" rtlCol="0">
            <a:spAutoFit/>
          </a:bodyPr>
          <a:lstStyle/>
          <a:p>
            <a:r>
              <a:rPr lang="zh-TW" altLang="en-US" sz="2400"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質性描述</a:t>
            </a:r>
            <a:endParaRPr lang="zh-TW" altLang="en-US" sz="2400"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2490113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2013" y="980728"/>
            <a:ext cx="741997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755576" y="5879343"/>
            <a:ext cx="7776864" cy="307777"/>
          </a:xfrm>
          <a:prstGeom prst="rect">
            <a:avLst/>
          </a:prstGeom>
          <a:noFill/>
        </p:spPr>
        <p:txBody>
          <a:bodyPr wrap="square" rtlCol="0">
            <a:spAutoFit/>
          </a:bodyPr>
          <a:lstStyle/>
          <a:p>
            <a:pPr algn="r"/>
            <a:r>
              <a:rPr lang="zh-TW" altLang="en-US" sz="1400" dirty="0" smtClean="0">
                <a:solidFill>
                  <a:schemeClr val="bg1"/>
                </a:solidFill>
                <a:effectLst>
                  <a:outerShdw blurRad="38100" dist="38100" dir="2700000" algn="tl">
                    <a:srgbClr val="000000">
                      <a:alpha val="43137"/>
                    </a:srgbClr>
                  </a:outerShdw>
                </a:effectLst>
                <a:latin typeface="Arial" charset="0"/>
                <a:ea typeface="新細明體" charset="-120"/>
              </a:rPr>
              <a:t>引自林世華（</a:t>
            </a:r>
            <a:r>
              <a:rPr lang="en-US" altLang="zh-TW" sz="1400" dirty="0" smtClean="0">
                <a:solidFill>
                  <a:schemeClr val="bg1"/>
                </a:solidFill>
                <a:effectLst>
                  <a:outerShdw blurRad="38100" dist="38100" dir="2700000" algn="tl">
                    <a:srgbClr val="000000">
                      <a:alpha val="43137"/>
                    </a:srgbClr>
                  </a:outerShdw>
                </a:effectLst>
                <a:latin typeface="Arial" charset="0"/>
                <a:ea typeface="新細明體" charset="-120"/>
              </a:rPr>
              <a:t>2012</a:t>
            </a:r>
            <a:r>
              <a:rPr lang="zh-TW" altLang="en-US" sz="1400" dirty="0" smtClean="0">
                <a:solidFill>
                  <a:schemeClr val="bg1"/>
                </a:solidFill>
                <a:effectLst>
                  <a:outerShdw blurRad="38100" dist="38100" dir="2700000" algn="tl">
                    <a:srgbClr val="000000">
                      <a:alpha val="43137"/>
                    </a:srgbClr>
                  </a:outerShdw>
                </a:effectLst>
                <a:latin typeface="Arial" charset="0"/>
                <a:ea typeface="新細明體" charset="-120"/>
              </a:rPr>
              <a:t>年</a:t>
            </a:r>
            <a:r>
              <a:rPr lang="en-US" altLang="zh-TW" sz="1400" dirty="0" smtClean="0">
                <a:solidFill>
                  <a:schemeClr val="bg1"/>
                </a:solidFill>
                <a:effectLst>
                  <a:outerShdw blurRad="38100" dist="38100" dir="2700000" algn="tl">
                    <a:srgbClr val="000000">
                      <a:alpha val="43137"/>
                    </a:srgbClr>
                  </a:outerShdw>
                </a:effectLst>
                <a:latin typeface="Arial" charset="0"/>
                <a:ea typeface="新細明體" charset="-120"/>
              </a:rPr>
              <a:t>8</a:t>
            </a:r>
            <a:r>
              <a:rPr lang="zh-TW" altLang="en-US" sz="1400" dirty="0" smtClean="0">
                <a:solidFill>
                  <a:schemeClr val="bg1"/>
                </a:solidFill>
                <a:effectLst>
                  <a:outerShdw blurRad="38100" dist="38100" dir="2700000" algn="tl">
                    <a:srgbClr val="000000">
                      <a:alpha val="43137"/>
                    </a:srgbClr>
                  </a:outerShdw>
                </a:effectLst>
                <a:latin typeface="Arial" charset="0"/>
                <a:ea typeface="新細明體" charset="-120"/>
              </a:rPr>
              <a:t>月</a:t>
            </a:r>
            <a:r>
              <a:rPr lang="zh-TW" altLang="en-US" sz="1400" dirty="0">
                <a:solidFill>
                  <a:schemeClr val="bg1"/>
                </a:solidFill>
                <a:effectLst>
                  <a:outerShdw blurRad="38100" dist="38100" dir="2700000" algn="tl">
                    <a:srgbClr val="000000">
                      <a:alpha val="43137"/>
                    </a:srgbClr>
                  </a:outerShdw>
                </a:effectLst>
                <a:latin typeface="Arial" charset="0"/>
                <a:ea typeface="新細明體" charset="-120"/>
              </a:rPr>
              <a:t>）。評量方式概念簡介。</a:t>
            </a:r>
            <a:r>
              <a:rPr lang="zh-TW" altLang="en-US" sz="1400" dirty="0" smtClean="0">
                <a:solidFill>
                  <a:schemeClr val="bg1"/>
                </a:solidFill>
                <a:effectLst>
                  <a:outerShdw blurRad="38100" dist="38100" dir="2700000" algn="tl">
                    <a:srgbClr val="000000">
                      <a:alpha val="43137"/>
                    </a:srgbClr>
                  </a:outerShdw>
                </a:effectLst>
                <a:latin typeface="Arial" charset="0"/>
                <a:ea typeface="新細明體" charset="-120"/>
              </a:rPr>
              <a:t>評量</a:t>
            </a:r>
            <a:r>
              <a:rPr lang="zh-TW" altLang="en-US" sz="1400" dirty="0">
                <a:solidFill>
                  <a:schemeClr val="bg1"/>
                </a:solidFill>
                <a:effectLst>
                  <a:outerShdw blurRad="38100" dist="38100" dir="2700000" algn="tl">
                    <a:srgbClr val="000000">
                      <a:alpha val="43137"/>
                    </a:srgbClr>
                  </a:outerShdw>
                </a:effectLst>
                <a:latin typeface="Arial" charset="0"/>
                <a:ea typeface="新細明體" charset="-120"/>
              </a:rPr>
              <a:t>標準試辦教師知能</a:t>
            </a:r>
            <a:r>
              <a:rPr lang="zh-TW" altLang="en-US" sz="1400" dirty="0" smtClean="0">
                <a:solidFill>
                  <a:schemeClr val="bg1"/>
                </a:solidFill>
                <a:effectLst>
                  <a:outerShdw blurRad="38100" dist="38100" dir="2700000" algn="tl">
                    <a:srgbClr val="000000">
                      <a:alpha val="43137"/>
                    </a:srgbClr>
                  </a:outerShdw>
                </a:effectLst>
                <a:latin typeface="Arial" charset="0"/>
                <a:ea typeface="新細明體" charset="-120"/>
              </a:rPr>
              <a:t>研習之演說講義。台北。</a:t>
            </a:r>
            <a:endParaRPr lang="en-US" altLang="zh-TW" sz="1400" dirty="0" smtClean="0">
              <a:solidFill>
                <a:schemeClr val="bg1"/>
              </a:solidFill>
              <a:effectLst>
                <a:outerShdw blurRad="38100" dist="38100" dir="2700000" algn="tl">
                  <a:srgbClr val="000000">
                    <a:alpha val="43137"/>
                  </a:srgbClr>
                </a:outerShdw>
              </a:effectLst>
              <a:latin typeface="Arial" charset="0"/>
              <a:ea typeface="新細明體" charset="-120"/>
            </a:endParaRPr>
          </a:p>
        </p:txBody>
      </p:sp>
      <p:sp>
        <p:nvSpPr>
          <p:cNvPr id="2" name="矩形 1"/>
          <p:cNvSpPr/>
          <p:nvPr/>
        </p:nvSpPr>
        <p:spPr>
          <a:xfrm>
            <a:off x="7092280" y="2708920"/>
            <a:ext cx="936104"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矩形 4"/>
          <p:cNvSpPr/>
          <p:nvPr/>
        </p:nvSpPr>
        <p:spPr>
          <a:xfrm>
            <a:off x="7092280" y="4293096"/>
            <a:ext cx="936104"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矩形 6"/>
          <p:cNvSpPr/>
          <p:nvPr/>
        </p:nvSpPr>
        <p:spPr>
          <a:xfrm>
            <a:off x="6189995" y="2269499"/>
            <a:ext cx="2304256"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smtClean="0">
                <a:solidFill>
                  <a:schemeClr val="bg1"/>
                </a:solidFill>
                <a:latin typeface="Simhei"/>
                <a:ea typeface="Simhei"/>
                <a:cs typeface="Simhei"/>
              </a:rPr>
              <a:t>只能分程度高下</a:t>
            </a:r>
            <a:endParaRPr lang="zh-TW" altLang="en-US" sz="2200" b="1" dirty="0">
              <a:solidFill>
                <a:schemeClr val="bg1"/>
              </a:solidFill>
              <a:latin typeface="Simhei"/>
              <a:ea typeface="Simhei"/>
              <a:cs typeface="Simhei"/>
            </a:endParaRPr>
          </a:p>
        </p:txBody>
      </p:sp>
      <p:sp>
        <p:nvSpPr>
          <p:cNvPr id="8" name="矩形 7"/>
          <p:cNvSpPr/>
          <p:nvPr/>
        </p:nvSpPr>
        <p:spPr>
          <a:xfrm>
            <a:off x="6228184" y="5013176"/>
            <a:ext cx="2304256"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smtClean="0">
                <a:solidFill>
                  <a:schemeClr val="bg1"/>
                </a:solidFill>
                <a:latin typeface="Simhei"/>
                <a:ea typeface="Simhei"/>
                <a:cs typeface="Simhei"/>
              </a:rPr>
              <a:t>分高下</a:t>
            </a:r>
            <a:r>
              <a:rPr lang="en-US" altLang="zh-TW" sz="2200" b="1" dirty="0" smtClean="0">
                <a:solidFill>
                  <a:schemeClr val="bg1"/>
                </a:solidFill>
                <a:latin typeface="Simhei"/>
                <a:ea typeface="Simhei"/>
                <a:cs typeface="Simhei"/>
              </a:rPr>
              <a:t>+</a:t>
            </a:r>
            <a:r>
              <a:rPr lang="zh-TW" altLang="en-US" sz="2200" b="1" dirty="0" smtClean="0">
                <a:solidFill>
                  <a:schemeClr val="bg1"/>
                </a:solidFill>
                <a:latin typeface="Simhei"/>
                <a:ea typeface="Simhei"/>
                <a:cs typeface="Simhei"/>
              </a:rPr>
              <a:t>給說明</a:t>
            </a:r>
            <a:endParaRPr lang="zh-TW" altLang="en-US" sz="2200" b="1" dirty="0">
              <a:solidFill>
                <a:schemeClr val="bg1"/>
              </a:solidFill>
              <a:latin typeface="Simhei"/>
              <a:ea typeface="Simhei"/>
              <a:cs typeface="Simhei"/>
            </a:endParaRPr>
          </a:p>
        </p:txBody>
      </p:sp>
      <p:sp>
        <p:nvSpPr>
          <p:cNvPr id="9" name="矩形 8"/>
          <p:cNvSpPr/>
          <p:nvPr/>
        </p:nvSpPr>
        <p:spPr>
          <a:xfrm>
            <a:off x="4601736" y="2636912"/>
            <a:ext cx="1122392"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0" name="矩形 9"/>
          <p:cNvSpPr/>
          <p:nvPr/>
        </p:nvSpPr>
        <p:spPr>
          <a:xfrm>
            <a:off x="4546410" y="3789040"/>
            <a:ext cx="1249726" cy="15841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0"/>
          <p:cNvSpPr/>
          <p:nvPr/>
        </p:nvSpPr>
        <p:spPr>
          <a:xfrm>
            <a:off x="3233585" y="2271571"/>
            <a:ext cx="2319622"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smtClean="0">
                <a:solidFill>
                  <a:schemeClr val="bg1"/>
                </a:solidFill>
                <a:latin typeface="Simhei"/>
                <a:ea typeface="Simhei"/>
                <a:cs typeface="Simhei"/>
              </a:rPr>
              <a:t>與他人表現比較</a:t>
            </a:r>
            <a:endParaRPr lang="zh-TW" altLang="en-US" sz="2200" b="1" dirty="0">
              <a:solidFill>
                <a:schemeClr val="bg1"/>
              </a:solidFill>
              <a:latin typeface="Simhei"/>
              <a:ea typeface="Simhei"/>
              <a:cs typeface="Simhei"/>
            </a:endParaRPr>
          </a:p>
        </p:txBody>
      </p:sp>
      <p:sp>
        <p:nvSpPr>
          <p:cNvPr id="12" name="矩形 11"/>
          <p:cNvSpPr/>
          <p:nvPr/>
        </p:nvSpPr>
        <p:spPr>
          <a:xfrm>
            <a:off x="2507823" y="4005064"/>
            <a:ext cx="1902941" cy="78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smtClean="0">
                <a:solidFill>
                  <a:schemeClr val="bg1"/>
                </a:solidFill>
                <a:latin typeface="Simhei"/>
                <a:ea typeface="Simhei"/>
                <a:cs typeface="Simhei"/>
              </a:rPr>
              <a:t>與預先</a:t>
            </a:r>
            <a:r>
              <a:rPr lang="zh-TW" altLang="en-US" sz="2200" b="1" smtClean="0">
                <a:solidFill>
                  <a:schemeClr val="bg1"/>
                </a:solidFill>
                <a:latin typeface="Simhei"/>
                <a:ea typeface="Simhei"/>
                <a:cs typeface="Simhei"/>
              </a:rPr>
              <a:t>設定標準比較</a:t>
            </a:r>
            <a:endParaRPr lang="zh-TW" altLang="en-US" sz="2200" b="1" dirty="0" smtClean="0">
              <a:solidFill>
                <a:schemeClr val="bg1"/>
              </a:solidFill>
              <a:latin typeface="Simhei"/>
              <a:ea typeface="Simhei"/>
              <a:cs typeface="Simhei"/>
            </a:endParaRPr>
          </a:p>
        </p:txBody>
      </p:sp>
    </p:spTree>
    <p:extLst>
      <p:ext uri="{BB962C8B-B14F-4D97-AF65-F5344CB8AC3E}">
        <p14:creationId xmlns:p14="http://schemas.microsoft.com/office/powerpoint/2010/main" val="1535447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908050"/>
            <a:ext cx="74485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151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457200" y="274638"/>
            <a:ext cx="8229600" cy="850106"/>
          </a:xfrm>
          <a:solidFill>
            <a:schemeClr val="accent2">
              <a:lumMod val="40000"/>
              <a:lumOff val="60000"/>
            </a:schemeClr>
          </a:solidFill>
        </p:spPr>
        <p:txBody>
          <a:bodyPr lIns="92075" tIns="46038" rIns="92075" bIns="46038"/>
          <a:lstStyle/>
          <a:p>
            <a:pPr eaLnBrk="1" hangingPunct="1"/>
            <a:r>
              <a:rPr lang="zh-TW" altLang="en-US" sz="4000" b="1" dirty="0" smtClean="0">
                <a:latin typeface="微軟正黑體" pitchFamily="34" charset="-120"/>
                <a:ea typeface="微軟正黑體" pitchFamily="34" charset="-120"/>
              </a:rPr>
              <a:t>緣起：配合十二年國教實施</a:t>
            </a:r>
            <a:endParaRPr lang="en-US" altLang="zh-TW" sz="4000" b="1" dirty="0" smtClean="0">
              <a:latin typeface="微軟正黑體" pitchFamily="34" charset="-120"/>
              <a:ea typeface="微軟正黑體" pitchFamily="34" charset="-120"/>
            </a:endParaRPr>
          </a:p>
        </p:txBody>
      </p:sp>
      <p:sp>
        <p:nvSpPr>
          <p:cNvPr id="18435" name="Rectangle 3"/>
          <p:cNvSpPr>
            <a:spLocks noGrp="1" noChangeArrowheads="1"/>
          </p:cNvSpPr>
          <p:nvPr>
            <p:ph idx="1"/>
          </p:nvPr>
        </p:nvSpPr>
        <p:spPr>
          <a:xfrm>
            <a:off x="539750" y="1341438"/>
            <a:ext cx="8353425" cy="5183187"/>
          </a:xfrm>
        </p:spPr>
        <p:txBody>
          <a:bodyPr lIns="92075" tIns="46038" rIns="92075" bIns="46038" rtlCol="0">
            <a:normAutofit/>
          </a:bodyPr>
          <a:lstStyle/>
          <a:p>
            <a:pPr eaLnBrk="1" fontAlgn="auto" hangingPunct="1">
              <a:spcAft>
                <a:spcPts val="0"/>
              </a:spcAft>
              <a:defRPr/>
            </a:pPr>
            <a:r>
              <a:rPr lang="zh-TW" altLang="zh-TW" sz="2800" dirty="0" smtClean="0">
                <a:latin typeface="微軟正黑體" pitchFamily="34" charset="-120"/>
                <a:ea typeface="微軟正黑體" pitchFamily="34" charset="-120"/>
              </a:rPr>
              <a:t>十二年國民基本教育</a:t>
            </a:r>
            <a:r>
              <a:rPr lang="en-US" altLang="zh-TW" sz="2800" dirty="0" smtClean="0">
                <a:latin typeface="微軟正黑體" pitchFamily="34" charset="-120"/>
                <a:ea typeface="微軟正黑體" pitchFamily="34" charset="-120"/>
              </a:rPr>
              <a:t> </a:t>
            </a:r>
            <a:r>
              <a:rPr lang="en-US" altLang="zh-TW" sz="2800" dirty="0" smtClean="0">
                <a:latin typeface="微軟正黑體" pitchFamily="34" charset="-120"/>
                <a:ea typeface="微軟正黑體" pitchFamily="34" charset="-120"/>
                <a:sym typeface="Wingdings" pitchFamily="2" charset="2"/>
              </a:rPr>
              <a:t> </a:t>
            </a:r>
            <a:r>
              <a:rPr lang="en-US" altLang="zh-TW" sz="2800" dirty="0" smtClean="0">
                <a:latin typeface="微軟正黑體" pitchFamily="34" charset="-120"/>
                <a:ea typeface="微軟正黑體" pitchFamily="34" charset="-120"/>
              </a:rPr>
              <a:t>103</a:t>
            </a:r>
            <a:r>
              <a:rPr lang="zh-TW" altLang="zh-TW" sz="2800" dirty="0" smtClean="0">
                <a:latin typeface="微軟正黑體" pitchFamily="34" charset="-120"/>
                <a:ea typeface="微軟正黑體" pitchFamily="34" charset="-120"/>
              </a:rPr>
              <a:t>年</a:t>
            </a:r>
            <a:r>
              <a:rPr lang="zh-TW" altLang="en-US" sz="2800" dirty="0" smtClean="0">
                <a:latin typeface="微軟正黑體" pitchFamily="34" charset="-120"/>
                <a:ea typeface="微軟正黑體" pitchFamily="34" charset="-120"/>
              </a:rPr>
              <a:t>起</a:t>
            </a:r>
            <a:r>
              <a:rPr lang="zh-TW" altLang="zh-TW" sz="2800" b="1" dirty="0" smtClean="0">
                <a:latin typeface="微軟正黑體" pitchFamily="34" charset="-120"/>
                <a:ea typeface="微軟正黑體" pitchFamily="34" charset="-120"/>
              </a:rPr>
              <a:t>免試入學</a:t>
            </a:r>
            <a:r>
              <a:rPr lang="zh-TW" altLang="zh-TW" sz="2800" dirty="0" smtClean="0">
                <a:latin typeface="微軟正黑體" pitchFamily="34" charset="-120"/>
                <a:ea typeface="微軟正黑體" pitchFamily="34" charset="-120"/>
              </a:rPr>
              <a:t>將成為國民中學學生之主要升學管道</a:t>
            </a:r>
            <a:r>
              <a:rPr lang="zh-TW" altLang="en-US" sz="2800" dirty="0" smtClean="0">
                <a:latin typeface="微軟正黑體" pitchFamily="34" charset="-120"/>
                <a:ea typeface="微軟正黑體" pitchFamily="34" charset="-120"/>
              </a:rPr>
              <a:t>。</a:t>
            </a:r>
            <a:endParaRPr lang="en-US" altLang="zh-TW" sz="2800" dirty="0" smtClean="0">
              <a:latin typeface="微軟正黑體" pitchFamily="34" charset="-120"/>
              <a:ea typeface="微軟正黑體" pitchFamily="34" charset="-120"/>
            </a:endParaRPr>
          </a:p>
          <a:p>
            <a:pPr eaLnBrk="1" fontAlgn="auto" hangingPunct="1">
              <a:spcAft>
                <a:spcPts val="0"/>
              </a:spcAft>
              <a:defRPr/>
            </a:pPr>
            <a:r>
              <a:rPr lang="zh-TW" altLang="en-US" sz="2800" dirty="0">
                <a:latin typeface="微軟正黑體" pitchFamily="34" charset="-120"/>
                <a:ea typeface="微軟正黑體" pitchFamily="34" charset="-120"/>
              </a:rPr>
              <a:t>十二年國教主要</a:t>
            </a:r>
            <a:r>
              <a:rPr lang="zh-TW" altLang="en-US" sz="2800" dirty="0" smtClean="0">
                <a:latin typeface="微軟正黑體" pitchFamily="34" charset="-120"/>
                <a:ea typeface="微軟正黑體" pitchFamily="34" charset="-120"/>
              </a:rPr>
              <a:t>目的 </a:t>
            </a:r>
            <a:r>
              <a:rPr lang="en-US" altLang="zh-TW" sz="2800" dirty="0" smtClean="0">
                <a:latin typeface="微軟正黑體" pitchFamily="34" charset="-120"/>
                <a:ea typeface="微軟正黑體" pitchFamily="34" charset="-120"/>
                <a:sym typeface="Wingdings" pitchFamily="2" charset="2"/>
              </a:rPr>
              <a:t></a:t>
            </a:r>
            <a:r>
              <a:rPr lang="zh-TW" altLang="en-US" sz="2800" dirty="0" smtClean="0">
                <a:latin typeface="微軟正黑體" pitchFamily="34" charset="-120"/>
                <a:ea typeface="微軟正黑體" pitchFamily="34" charset="-120"/>
                <a:sym typeface="Wingdings" pitchFamily="2" charset="2"/>
              </a:rPr>
              <a:t> 教學正常化</a:t>
            </a:r>
            <a:endParaRPr lang="en-US" altLang="zh-TW" sz="2800" dirty="0" smtClean="0">
              <a:latin typeface="微軟正黑體" pitchFamily="34" charset="-120"/>
              <a:ea typeface="微軟正黑體" pitchFamily="34" charset="-120"/>
              <a:sym typeface="Wingdings" pitchFamily="2" charset="2"/>
            </a:endParaRPr>
          </a:p>
          <a:p>
            <a:pPr eaLnBrk="1" fontAlgn="auto" hangingPunct="1">
              <a:spcAft>
                <a:spcPts val="0"/>
              </a:spcAft>
              <a:defRPr/>
            </a:pPr>
            <a:r>
              <a:rPr lang="zh-TW" altLang="en-US" sz="2800" dirty="0" smtClean="0">
                <a:latin typeface="微軟正黑體" pitchFamily="34" charset="-120"/>
                <a:ea typeface="微軟正黑體" pitchFamily="34" charset="-120"/>
                <a:sym typeface="Wingdings" pitchFamily="2" charset="2"/>
              </a:rPr>
              <a:t>教學評量變革</a:t>
            </a:r>
            <a:endParaRPr lang="en-US" altLang="zh-TW" sz="2800" dirty="0" smtClean="0">
              <a:latin typeface="微軟正黑體" pitchFamily="34" charset="-120"/>
              <a:ea typeface="微軟正黑體" pitchFamily="34" charset="-120"/>
              <a:sym typeface="Wingdings" pitchFamily="2" charset="2"/>
            </a:endParaRPr>
          </a:p>
          <a:p>
            <a:pPr lvl="1" eaLnBrk="1" fontAlgn="auto" hangingPunct="1">
              <a:spcAft>
                <a:spcPts val="0"/>
              </a:spcAft>
              <a:defRPr/>
            </a:pPr>
            <a:r>
              <a:rPr lang="zh-TW" altLang="en-US" sz="2400" dirty="0" smtClean="0">
                <a:latin typeface="微軟正黑體" pitchFamily="34" charset="-120"/>
                <a:ea typeface="微軟正黑體" pitchFamily="34" charset="-120"/>
              </a:rPr>
              <a:t>呈現</a:t>
            </a:r>
            <a:r>
              <a:rPr lang="zh-TW" altLang="en-US" sz="2400" dirty="0">
                <a:latin typeface="微軟正黑體" pitchFamily="34" charset="-120"/>
                <a:ea typeface="微軟正黑體" pitchFamily="34" charset="-120"/>
              </a:rPr>
              <a:t>方式從</a:t>
            </a:r>
            <a:r>
              <a:rPr lang="zh-TW" altLang="en-US" sz="2400" b="1" u="sng" dirty="0">
                <a:solidFill>
                  <a:schemeClr val="accent5">
                    <a:lumMod val="75000"/>
                  </a:schemeClr>
                </a:solidFill>
                <a:latin typeface="微軟正黑體" pitchFamily="34" charset="-120"/>
                <a:ea typeface="微軟正黑體" pitchFamily="34" charset="-120"/>
              </a:rPr>
              <a:t>常模參照</a:t>
            </a:r>
            <a:r>
              <a:rPr lang="zh-TW" altLang="en-US" sz="2400" dirty="0">
                <a:solidFill>
                  <a:schemeClr val="accent5">
                    <a:lumMod val="75000"/>
                  </a:schemeClr>
                </a:solidFill>
                <a:latin typeface="微軟正黑體" pitchFamily="34" charset="-120"/>
                <a:ea typeface="微軟正黑體" pitchFamily="34" charset="-120"/>
              </a:rPr>
              <a:t>，改為</a:t>
            </a:r>
            <a:r>
              <a:rPr lang="zh-TW" altLang="en-US" sz="2400" b="1" u="sng" dirty="0">
                <a:solidFill>
                  <a:srgbClr val="FF0000"/>
                </a:solidFill>
                <a:latin typeface="微軟正黑體" pitchFamily="34" charset="-120"/>
                <a:ea typeface="微軟正黑體" pitchFamily="34" charset="-120"/>
              </a:rPr>
              <a:t>標準參照</a:t>
            </a:r>
            <a:endParaRPr lang="en-US" altLang="zh-TW" sz="2400" b="1" dirty="0">
              <a:solidFill>
                <a:srgbClr val="FF0000"/>
              </a:solidFill>
              <a:latin typeface="微軟正黑體" pitchFamily="34" charset="-120"/>
              <a:ea typeface="微軟正黑體" pitchFamily="34" charset="-120"/>
            </a:endParaRPr>
          </a:p>
          <a:p>
            <a:pPr lvl="1" eaLnBrk="1" fontAlgn="auto" hangingPunct="1">
              <a:spcAft>
                <a:spcPts val="0"/>
              </a:spcAft>
              <a:defRPr/>
            </a:pPr>
            <a:r>
              <a:rPr lang="zh-TW" altLang="en-US" sz="2400" dirty="0">
                <a:latin typeface="微軟正黑體" pitchFamily="34" charset="-120"/>
                <a:ea typeface="微軟正黑體" pitchFamily="34" charset="-120"/>
              </a:rPr>
              <a:t>紓緩學生升學壓力，促進國中教學正常化。</a:t>
            </a:r>
            <a:r>
              <a:rPr lang="zh-TW" altLang="zh-TW" sz="2400" dirty="0">
                <a:latin typeface="微軟正黑體" pitchFamily="34" charset="-120"/>
                <a:ea typeface="微軟正黑體" pitchFamily="34" charset="-120"/>
              </a:rPr>
              <a:t>學生的目標</a:t>
            </a:r>
            <a:r>
              <a:rPr lang="zh-TW" altLang="en-US" sz="2400" dirty="0">
                <a:latin typeface="微軟正黑體" pitchFamily="34" charset="-120"/>
                <a:ea typeface="微軟正黑體" pitchFamily="34" charset="-120"/>
              </a:rPr>
              <a:t>非與</a:t>
            </a:r>
            <a:r>
              <a:rPr lang="zh-TW" altLang="zh-TW" sz="2400" dirty="0">
                <a:latin typeface="微軟正黑體" pitchFamily="34" charset="-120"/>
                <a:ea typeface="微軟正黑體" pitchFamily="34" charset="-120"/>
              </a:rPr>
              <a:t>其他學生比較，而是要求自</a:t>
            </a:r>
            <a:r>
              <a:rPr lang="zh-TW" altLang="en-US" sz="2400" dirty="0">
                <a:latin typeface="微軟正黑體" pitchFamily="34" charset="-120"/>
                <a:ea typeface="微軟正黑體" pitchFamily="34" charset="-120"/>
              </a:rPr>
              <a:t>我</a:t>
            </a:r>
            <a:r>
              <a:rPr lang="zh-TW" altLang="zh-TW" sz="2400" dirty="0">
                <a:latin typeface="微軟正黑體" pitchFamily="34" charset="-120"/>
                <a:ea typeface="微軟正黑體" pitchFamily="34" charset="-120"/>
              </a:rPr>
              <a:t>達到絕對的表現</a:t>
            </a:r>
            <a:r>
              <a:rPr lang="zh-TW" altLang="zh-TW" sz="2400" dirty="0" smtClean="0">
                <a:latin typeface="微軟正黑體" pitchFamily="34" charset="-120"/>
                <a:ea typeface="微軟正黑體" pitchFamily="34" charset="-120"/>
              </a:rPr>
              <a:t>標準</a:t>
            </a:r>
            <a:endParaRPr lang="en-US" altLang="zh-TW" dirty="0" smtClean="0">
              <a:latin typeface="微軟正黑體" pitchFamily="34" charset="-120"/>
              <a:ea typeface="微軟正黑體" pitchFamily="34" charset="-120"/>
              <a:sym typeface="Wingdings" pitchFamily="2" charset="2"/>
            </a:endParaRPr>
          </a:p>
          <a:p>
            <a:pPr lvl="1" eaLnBrk="1" fontAlgn="auto" hangingPunct="1">
              <a:spcAft>
                <a:spcPts val="0"/>
              </a:spcAft>
              <a:defRPr/>
            </a:pPr>
            <a:r>
              <a:rPr lang="zh-TW" altLang="en-US" sz="2400" dirty="0" smtClean="0">
                <a:latin typeface="微軟正黑體" pitchFamily="34" charset="-120"/>
                <a:ea typeface="微軟正黑體" pitchFamily="34" charset="-120"/>
              </a:rPr>
              <a:t>解決方法</a:t>
            </a:r>
            <a:endParaRPr lang="en-US" altLang="zh-TW" sz="2400" dirty="0" smtClean="0">
              <a:latin typeface="微軟正黑體" pitchFamily="34" charset="-120"/>
              <a:ea typeface="微軟正黑體" pitchFamily="34" charset="-120"/>
            </a:endParaRPr>
          </a:p>
          <a:p>
            <a:pPr lvl="2" eaLnBrk="1" fontAlgn="auto" hangingPunct="1">
              <a:spcAft>
                <a:spcPts val="0"/>
              </a:spcAft>
              <a:defRPr/>
            </a:pPr>
            <a:r>
              <a:rPr lang="zh-TW" altLang="en-US" sz="2800" b="1" dirty="0" smtClean="0">
                <a:solidFill>
                  <a:schemeClr val="accent5">
                    <a:lumMod val="75000"/>
                  </a:schemeClr>
                </a:solidFill>
                <a:latin typeface="微軟正黑體" pitchFamily="34" charset="-120"/>
                <a:ea typeface="微軟正黑體" pitchFamily="34" charset="-120"/>
              </a:rPr>
              <a:t>研發制定</a:t>
            </a:r>
            <a:r>
              <a:rPr lang="zh-TW" altLang="en-US" sz="2800" b="1" dirty="0" smtClean="0">
                <a:solidFill>
                  <a:srgbClr val="FF0000"/>
                </a:solidFill>
                <a:latin typeface="微軟正黑體" pitchFamily="34" charset="-120"/>
                <a:ea typeface="微軟正黑體" pitchFamily="34" charset="-120"/>
              </a:rPr>
              <a:t>「國民中學學生學習成就評量標準」</a:t>
            </a:r>
            <a:endParaRPr lang="en-US" altLang="zh-TW" sz="2800" b="1" dirty="0" smtClean="0">
              <a:solidFill>
                <a:srgbClr val="FF0000"/>
              </a:solidFill>
              <a:latin typeface="微軟正黑體" pitchFamily="34" charset="-120"/>
              <a:ea typeface="微軟正黑體" pitchFamily="34" charset="-120"/>
            </a:endParaRPr>
          </a:p>
          <a:p>
            <a:pPr lvl="2" eaLnBrk="1" fontAlgn="auto" hangingPunct="1">
              <a:spcAft>
                <a:spcPts val="0"/>
              </a:spcAft>
              <a:buFont typeface="Arial" pitchFamily="34" charset="0"/>
              <a:buNone/>
              <a:defRPr/>
            </a:pPr>
            <a:r>
              <a:rPr lang="zh-TW" altLang="en-US" sz="2800" b="1" dirty="0" smtClean="0">
                <a:solidFill>
                  <a:schemeClr val="accent5">
                    <a:lumMod val="75000"/>
                  </a:schemeClr>
                </a:solidFill>
                <a:latin typeface="微軟正黑體" pitchFamily="34" charset="-120"/>
                <a:ea typeface="微軟正黑體" pitchFamily="34" charset="-120"/>
              </a:rPr>
              <a:t>  </a:t>
            </a:r>
            <a:r>
              <a:rPr lang="zh-TW" altLang="zh-TW" sz="2800" b="1" dirty="0" smtClean="0">
                <a:solidFill>
                  <a:schemeClr val="accent5">
                    <a:lumMod val="75000"/>
                  </a:schemeClr>
                </a:solidFill>
                <a:latin typeface="微軟正黑體" pitchFamily="34" charset="-120"/>
                <a:ea typeface="微軟正黑體" pitchFamily="34" charset="-120"/>
              </a:rPr>
              <a:t>維持國中學生學習品質</a:t>
            </a:r>
            <a:endParaRPr lang="en-US" altLang="zh-TW" sz="2800" b="1" dirty="0" smtClean="0">
              <a:solidFill>
                <a:schemeClr val="accent5">
                  <a:lumMod val="75000"/>
                </a:schemeClr>
              </a:solidFill>
              <a:latin typeface="微軟正黑體" pitchFamily="34" charset="-120"/>
              <a:ea typeface="微軟正黑體" pitchFamily="34" charset="-120"/>
            </a:endParaRPr>
          </a:p>
        </p:txBody>
      </p:sp>
      <p:sp>
        <p:nvSpPr>
          <p:cNvPr id="18433" name="Slide Number Placeholder 5"/>
          <p:cNvSpPr>
            <a:spLocks noGrp="1"/>
          </p:cNvSpPr>
          <p:nvPr>
            <p:ph type="sldNum" sz="quarter" idx="12"/>
          </p:nvPr>
        </p:nvSpPr>
        <p:spPr/>
        <p:txBody>
          <a:bodyPr/>
          <a:lstStyle/>
          <a:p>
            <a:pPr>
              <a:defRPr/>
            </a:pPr>
            <a:fld id="{C2191E87-3EA0-44D0-B7E0-6753E8404B28}" type="slidenum">
              <a:rPr lang="en-US" altLang="zh-TW"/>
              <a:pPr>
                <a:defRPr/>
              </a:pPr>
              <a:t>35</a:t>
            </a:fld>
            <a:endParaRPr lang="en-US" altLang="zh-TW"/>
          </a:p>
        </p:txBody>
      </p:sp>
    </p:spTree>
    <p:extLst>
      <p:ext uri="{BB962C8B-B14F-4D97-AF65-F5344CB8AC3E}">
        <p14:creationId xmlns:p14="http://schemas.microsoft.com/office/powerpoint/2010/main" val="2280843868"/>
      </p:ext>
    </p:extLst>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457200" y="274638"/>
            <a:ext cx="8229600" cy="778098"/>
          </a:xfrm>
          <a:solidFill>
            <a:schemeClr val="accent2">
              <a:lumMod val="40000"/>
              <a:lumOff val="60000"/>
            </a:schemeClr>
          </a:solidFill>
        </p:spPr>
        <p:txBody>
          <a:bodyPr lIns="92075" tIns="46038" rIns="92075" bIns="46038"/>
          <a:lstStyle/>
          <a:p>
            <a:pPr eaLnBrk="1" hangingPunct="1"/>
            <a:r>
              <a:rPr lang="zh-TW" altLang="en-US" sz="4000" b="1" dirty="0" smtClean="0">
                <a:latin typeface="微軟正黑體" pitchFamily="34" charset="-120"/>
                <a:ea typeface="微軟正黑體" pitchFamily="34" charset="-120"/>
              </a:rPr>
              <a:t>目標</a:t>
            </a:r>
            <a:endParaRPr lang="en-US" altLang="zh-TW" sz="4000" b="1" dirty="0" smtClean="0">
              <a:latin typeface="微軟正黑體" pitchFamily="34" charset="-120"/>
              <a:ea typeface="微軟正黑體" pitchFamily="34" charset="-120"/>
            </a:endParaRPr>
          </a:p>
        </p:txBody>
      </p:sp>
      <p:sp>
        <p:nvSpPr>
          <p:cNvPr id="23555" name="Rectangle 3"/>
          <p:cNvSpPr>
            <a:spLocks noGrp="1" noChangeArrowheads="1"/>
          </p:cNvSpPr>
          <p:nvPr>
            <p:ph idx="1"/>
          </p:nvPr>
        </p:nvSpPr>
        <p:spPr>
          <a:xfrm>
            <a:off x="684213" y="1341438"/>
            <a:ext cx="7772400" cy="4114800"/>
          </a:xfrm>
        </p:spPr>
        <p:txBody>
          <a:bodyPr lIns="92075" tIns="46038" rIns="92075" bIns="46038"/>
          <a:lstStyle/>
          <a:p>
            <a:pPr eaLnBrk="1" hangingPunct="1"/>
            <a:r>
              <a:rPr lang="zh-TW" altLang="en-US" smtClean="0">
                <a:latin typeface="微軟正黑體" pitchFamily="34" charset="-120"/>
                <a:ea typeface="微軟正黑體" pitchFamily="34" charset="-120"/>
              </a:rPr>
              <a:t>提供專業評量多元化應用，以引導國中教學正常化。</a:t>
            </a:r>
          </a:p>
          <a:p>
            <a:pPr eaLnBrk="1" hangingPunct="1"/>
            <a:r>
              <a:rPr lang="zh-TW" altLang="en-US" smtClean="0">
                <a:latin typeface="微軟正黑體" pitchFamily="34" charset="-120"/>
                <a:ea typeface="微軟正黑體" pitchFamily="34" charset="-120"/>
              </a:rPr>
              <a:t>建立各學習領域明確</a:t>
            </a:r>
            <a:r>
              <a:rPr lang="zh-TW" altLang="en-US" b="1" smtClean="0">
                <a:solidFill>
                  <a:srgbClr val="FF0000"/>
                </a:solidFill>
                <a:latin typeface="微軟正黑體" pitchFamily="34" charset="-120"/>
                <a:ea typeface="微軟正黑體" pitchFamily="34" charset="-120"/>
              </a:rPr>
              <a:t>學習成就評量標準</a:t>
            </a:r>
            <a:r>
              <a:rPr lang="zh-TW" altLang="en-US" smtClean="0">
                <a:latin typeface="微軟正黑體" pitchFamily="34" charset="-120"/>
                <a:ea typeface="微軟正黑體" pitchFamily="34" charset="-120"/>
              </a:rPr>
              <a:t>，以提升教師教學與評量專業</a:t>
            </a:r>
            <a:r>
              <a:rPr lang="zh-TW" altLang="en-US" sz="2800" smtClean="0">
                <a:latin typeface="微軟正黑體" pitchFamily="34" charset="-120"/>
                <a:ea typeface="微軟正黑體" pitchFamily="34" charset="-120"/>
              </a:rPr>
              <a:t>。</a:t>
            </a:r>
          </a:p>
          <a:p>
            <a:pPr eaLnBrk="1" hangingPunct="1"/>
            <a:endParaRPr lang="zh-TW" altLang="zh-TW" sz="2400" smtClean="0">
              <a:latin typeface="標楷體" pitchFamily="65" charset="-120"/>
            </a:endParaRPr>
          </a:p>
        </p:txBody>
      </p:sp>
      <p:sp>
        <p:nvSpPr>
          <p:cNvPr id="18433" name="Slide Number Placeholder 5"/>
          <p:cNvSpPr>
            <a:spLocks noGrp="1"/>
          </p:cNvSpPr>
          <p:nvPr>
            <p:ph type="sldNum" sz="quarter" idx="12"/>
          </p:nvPr>
        </p:nvSpPr>
        <p:spPr/>
        <p:txBody>
          <a:bodyPr/>
          <a:lstStyle/>
          <a:p>
            <a:pPr>
              <a:defRPr/>
            </a:pPr>
            <a:fld id="{D2C7D57A-397E-4F81-9E9C-43B9D1DAB5F5}" type="slidenum">
              <a:rPr lang="en-US" altLang="zh-TW"/>
              <a:pPr>
                <a:defRPr/>
              </a:pPr>
              <a:t>36</a:t>
            </a:fld>
            <a:endParaRPr lang="en-US" altLang="zh-TW"/>
          </a:p>
        </p:txBody>
      </p:sp>
    </p:spTree>
    <p:extLst>
      <p:ext uri="{BB962C8B-B14F-4D97-AF65-F5344CB8AC3E}">
        <p14:creationId xmlns:p14="http://schemas.microsoft.com/office/powerpoint/2010/main" val="316147400"/>
      </p:ext>
    </p:extLst>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1034"/>
          <p:cNvSpPr>
            <a:spLocks noGrp="1" noChangeArrowheads="1"/>
          </p:cNvSpPr>
          <p:nvPr>
            <p:ph type="ctrTitle"/>
          </p:nvPr>
        </p:nvSpPr>
        <p:spPr>
          <a:xfrm>
            <a:off x="0" y="2133600"/>
            <a:ext cx="9144000" cy="1470025"/>
          </a:xfrm>
          <a:solidFill>
            <a:schemeClr val="accent2">
              <a:lumMod val="40000"/>
              <a:lumOff val="60000"/>
            </a:schemeClr>
          </a:solidFill>
        </p:spPr>
        <p:txBody>
          <a:bodyPr anchorCtr="1"/>
          <a:lstStyle/>
          <a:p>
            <a:pPr eaLnBrk="1" hangingPunct="1"/>
            <a:r>
              <a:rPr lang="zh-TW" altLang="zh-TW" b="1" dirty="0" smtClean="0">
                <a:latin typeface="微軟正黑體" pitchFamily="34" charset="-120"/>
                <a:ea typeface="微軟正黑體" pitchFamily="34" charset="-120"/>
              </a:rPr>
              <a:t>評量標準</a:t>
            </a:r>
            <a:r>
              <a:rPr lang="zh-TW" altLang="en-US" b="1" dirty="0" smtClean="0">
                <a:latin typeface="微軟正黑體" pitchFamily="34" charset="-120"/>
                <a:ea typeface="微軟正黑體" pitchFamily="34" charset="-120"/>
              </a:rPr>
              <a:t>的</a:t>
            </a:r>
            <a:r>
              <a:rPr lang="zh-TW" altLang="zh-TW" b="1" dirty="0" smtClean="0">
                <a:latin typeface="微軟正黑體" pitchFamily="34" charset="-120"/>
                <a:ea typeface="微軟正黑體" pitchFamily="34" charset="-120"/>
              </a:rPr>
              <a:t>架構</a:t>
            </a:r>
            <a:endParaRPr lang="zh-TW" altLang="zh-TW" dirty="0" smtClean="0">
              <a:latin typeface="微軟正黑體" pitchFamily="34" charset="-120"/>
              <a:ea typeface="微軟正黑體" pitchFamily="34" charset="-120"/>
            </a:endParaRPr>
          </a:p>
        </p:txBody>
      </p:sp>
      <p:sp>
        <p:nvSpPr>
          <p:cNvPr id="5" name="副標題 4"/>
          <p:cNvSpPr>
            <a:spLocks noGrp="1"/>
          </p:cNvSpPr>
          <p:nvPr>
            <p:ph type="subTitle" idx="1"/>
          </p:nvPr>
        </p:nvSpPr>
        <p:spPr>
          <a:xfrm>
            <a:off x="971550" y="3716338"/>
            <a:ext cx="6769100" cy="1752600"/>
          </a:xfrm>
        </p:spPr>
        <p:txBody>
          <a:bodyPr rtlCol="0">
            <a:normAutofit fontScale="92500" lnSpcReduction="10000"/>
          </a:bodyPr>
          <a:lstStyle/>
          <a:p>
            <a:pPr algn="l" eaLnBrk="1" fontAlgn="auto" hangingPunct="1">
              <a:spcAft>
                <a:spcPts val="0"/>
              </a:spcAft>
              <a:defRPr/>
            </a:pPr>
            <a:r>
              <a:rPr lang="zh-TW" altLang="en-US" sz="3600" b="1" dirty="0" smtClean="0">
                <a:cs typeface="Times New Roman"/>
              </a:rPr>
              <a:t>內容標準 </a:t>
            </a:r>
            <a:r>
              <a:rPr lang="zh-TW" altLang="en-US" sz="2800" dirty="0" smtClean="0">
                <a:cs typeface="Times New Roman"/>
              </a:rPr>
              <a:t>（</a:t>
            </a:r>
            <a:r>
              <a:rPr lang="en-US" altLang="zh-TW" sz="2800" dirty="0" smtClean="0">
                <a:cs typeface="Times New Roman"/>
              </a:rPr>
              <a:t>content standard</a:t>
            </a:r>
            <a:r>
              <a:rPr lang="zh-TW" altLang="en-US" sz="2800" dirty="0" smtClean="0">
                <a:cs typeface="Times New Roman"/>
              </a:rPr>
              <a:t>）</a:t>
            </a:r>
            <a:endParaRPr lang="en-US" altLang="zh-TW" sz="3600" dirty="0" smtClean="0">
              <a:cs typeface="Times New Roman"/>
            </a:endParaRPr>
          </a:p>
          <a:p>
            <a:pPr algn="l" eaLnBrk="1" fontAlgn="auto" hangingPunct="1">
              <a:spcAft>
                <a:spcPts val="0"/>
              </a:spcAft>
              <a:defRPr/>
            </a:pPr>
            <a:r>
              <a:rPr lang="zh-TW" altLang="en-US" sz="3600" b="1" dirty="0" smtClean="0">
                <a:cs typeface="Times New Roman"/>
              </a:rPr>
              <a:t>表現標準 </a:t>
            </a:r>
            <a:r>
              <a:rPr lang="zh-TW" altLang="en-US" sz="2800" dirty="0" smtClean="0">
                <a:cs typeface="Times New Roman"/>
              </a:rPr>
              <a:t>（</a:t>
            </a:r>
            <a:r>
              <a:rPr lang="en-US" altLang="zh-TW" sz="2800" dirty="0" smtClean="0">
                <a:cs typeface="Times New Roman"/>
              </a:rPr>
              <a:t>performance standard</a:t>
            </a:r>
            <a:r>
              <a:rPr lang="zh-TW" altLang="en-US" sz="2800" dirty="0" smtClean="0">
                <a:cs typeface="Times New Roman"/>
              </a:rPr>
              <a:t>）</a:t>
            </a:r>
            <a:endParaRPr lang="en-US" altLang="zh-TW" sz="2800" dirty="0" smtClean="0">
              <a:cs typeface="Times New Roman"/>
            </a:endParaRPr>
          </a:p>
          <a:p>
            <a:pPr algn="l" eaLnBrk="1" fontAlgn="auto" hangingPunct="1">
              <a:spcAft>
                <a:spcPts val="0"/>
              </a:spcAft>
              <a:defRPr/>
            </a:pPr>
            <a:r>
              <a:rPr lang="zh-TW" altLang="en-US" sz="3600" b="1" dirty="0" smtClean="0">
                <a:cs typeface="Times New Roman"/>
              </a:rPr>
              <a:t>表現</a:t>
            </a:r>
            <a:r>
              <a:rPr lang="zh-TW" altLang="en-US" sz="3600" b="1" dirty="0">
                <a:cs typeface="Times New Roman"/>
              </a:rPr>
              <a:t>等級</a:t>
            </a:r>
            <a:r>
              <a:rPr lang="zh-TW" altLang="en-US" sz="2800" dirty="0">
                <a:cs typeface="Times New Roman"/>
              </a:rPr>
              <a:t>（</a:t>
            </a:r>
            <a:r>
              <a:rPr lang="en-US" altLang="zh-TW" sz="2800" dirty="0">
                <a:cs typeface="Times New Roman"/>
              </a:rPr>
              <a:t>performance level</a:t>
            </a:r>
            <a:r>
              <a:rPr lang="zh-TW" altLang="en-US" sz="2800" dirty="0">
                <a:cs typeface="Times New Roman"/>
              </a:rPr>
              <a:t>）</a:t>
            </a:r>
            <a:endParaRPr lang="en-US" altLang="zh-TW" sz="3600" dirty="0">
              <a:cs typeface="Times New Roman"/>
            </a:endParaRPr>
          </a:p>
          <a:p>
            <a:pPr algn="l" eaLnBrk="1" fontAlgn="auto" hangingPunct="1">
              <a:spcAft>
                <a:spcPts val="0"/>
              </a:spcAft>
              <a:defRPr/>
            </a:pPr>
            <a:endParaRPr lang="zh-TW" altLang="en-US" sz="2000" dirty="0" smtClean="0">
              <a:cs typeface="Times New Roman"/>
            </a:endParaRPr>
          </a:p>
        </p:txBody>
      </p:sp>
      <p:sp>
        <p:nvSpPr>
          <p:cNvPr id="16385" name="Slide Number Placeholder 5"/>
          <p:cNvSpPr>
            <a:spLocks noGrp="1"/>
          </p:cNvSpPr>
          <p:nvPr>
            <p:ph type="sldNum" sz="quarter" idx="12"/>
          </p:nvPr>
        </p:nvSpPr>
        <p:spPr/>
        <p:txBody>
          <a:bodyPr/>
          <a:lstStyle/>
          <a:p>
            <a:pPr>
              <a:defRPr/>
            </a:pPr>
            <a:fld id="{903E87D3-9154-48CD-BB06-EC3F2EBEA0B3}" type="slidenum">
              <a:rPr lang="en-US" altLang="zh-TW"/>
              <a:pPr>
                <a:defRPr/>
              </a:pPr>
              <a:t>37</a:t>
            </a:fld>
            <a:endParaRPr lang="en-US" altLang="zh-TW"/>
          </a:p>
        </p:txBody>
      </p:sp>
      <p:sp>
        <p:nvSpPr>
          <p:cNvPr id="52229" name="Line 1028"/>
          <p:cNvSpPr>
            <a:spLocks noChangeShapeType="1"/>
          </p:cNvSpPr>
          <p:nvPr/>
        </p:nvSpPr>
        <p:spPr bwMode="auto">
          <a:xfrm>
            <a:off x="0" y="686435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TW" altLang="en-US"/>
          </a:p>
        </p:txBody>
      </p:sp>
      <p:sp>
        <p:nvSpPr>
          <p:cNvPr id="7" name="矩形 6"/>
          <p:cNvSpPr/>
          <p:nvPr/>
        </p:nvSpPr>
        <p:spPr>
          <a:xfrm>
            <a:off x="6588125" y="6415088"/>
            <a:ext cx="2376488" cy="398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取自林如萍教授</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01285652"/>
      </p:ext>
    </p:extLst>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0" name="標題 1"/>
          <p:cNvSpPr>
            <a:spLocks noGrp="1"/>
          </p:cNvSpPr>
          <p:nvPr>
            <p:ph type="title"/>
          </p:nvPr>
        </p:nvSpPr>
        <p:spPr>
          <a:solidFill>
            <a:schemeClr val="accent2">
              <a:lumMod val="40000"/>
              <a:lumOff val="60000"/>
            </a:schemeClr>
          </a:solidFill>
        </p:spPr>
        <p:txBody>
          <a:bodyPr/>
          <a:lstStyle/>
          <a:p>
            <a:pPr eaLnBrk="1" hangingPunct="1"/>
            <a:r>
              <a:rPr lang="zh-TW" altLang="en-US" b="1" dirty="0" smtClean="0">
                <a:latin typeface="微軟正黑體" pitchFamily="34" charset="-120"/>
                <a:ea typeface="微軟正黑體" pitchFamily="34" charset="-120"/>
              </a:rPr>
              <a:t>什麼是</a:t>
            </a:r>
            <a:r>
              <a:rPr lang="zh-TW" altLang="en-US" b="1" dirty="0" smtClean="0">
                <a:solidFill>
                  <a:srgbClr val="FF0000"/>
                </a:solidFill>
                <a:latin typeface="微軟正黑體" pitchFamily="34" charset="-120"/>
                <a:ea typeface="微軟正黑體" pitchFamily="34" charset="-120"/>
              </a:rPr>
              <a:t>評量標準</a:t>
            </a:r>
            <a:r>
              <a:rPr lang="en-US" altLang="zh-TW" b="1" dirty="0" smtClean="0">
                <a:latin typeface="微軟正黑體" pitchFamily="34" charset="-120"/>
                <a:ea typeface="微軟正黑體" pitchFamily="34" charset="-120"/>
              </a:rPr>
              <a:t>?</a:t>
            </a:r>
            <a:endParaRPr lang="zh-TW" altLang="en-US" b="1" dirty="0" smtClean="0">
              <a:latin typeface="微軟正黑體" pitchFamily="34" charset="-120"/>
              <a:ea typeface="微軟正黑體" pitchFamily="34" charset="-120"/>
            </a:endParaRPr>
          </a:p>
        </p:txBody>
      </p:sp>
      <p:sp>
        <p:nvSpPr>
          <p:cNvPr id="3" name="內容版面配置區 2"/>
          <p:cNvSpPr>
            <a:spLocks noGrp="1"/>
          </p:cNvSpPr>
          <p:nvPr>
            <p:ph idx="1"/>
          </p:nvPr>
        </p:nvSpPr>
        <p:spPr>
          <a:xfrm>
            <a:off x="250825" y="1484313"/>
            <a:ext cx="8507413" cy="5113337"/>
          </a:xfrm>
        </p:spPr>
        <p:txBody>
          <a:bodyPr rtlCol="0">
            <a:normAutofit fontScale="92500" lnSpcReduction="10000"/>
          </a:bodyPr>
          <a:lstStyle/>
          <a:p>
            <a:pPr eaLnBrk="1" fontAlgn="auto" hangingPunct="1">
              <a:spcAft>
                <a:spcPts val="0"/>
              </a:spcAft>
              <a:defRPr/>
            </a:pPr>
            <a:r>
              <a:rPr lang="zh-TW" altLang="en-US" dirty="0" smtClean="0">
                <a:latin typeface="微軟正黑體" pitchFamily="34" charset="-120"/>
                <a:ea typeface="微軟正黑體" pitchFamily="34" charset="-120"/>
              </a:rPr>
              <a:t>完整的評量系統需與</a:t>
            </a:r>
            <a:r>
              <a:rPr lang="zh-TW" altLang="en-US" sz="3000" b="1" dirty="0">
                <a:solidFill>
                  <a:srgbClr val="00B050"/>
                </a:solidFill>
                <a:latin typeface="微軟正黑體" pitchFamily="34" charset="-120"/>
                <a:ea typeface="微軟正黑體" pitchFamily="34" charset="-120"/>
              </a:rPr>
              <a:t>內容標準</a:t>
            </a:r>
            <a:r>
              <a:rPr lang="zh-TW" altLang="en-US" dirty="0" smtClean="0">
                <a:latin typeface="微軟正黑體" pitchFamily="34" charset="-120"/>
                <a:ea typeface="微軟正黑體" pitchFamily="34" charset="-120"/>
              </a:rPr>
              <a:t>與</a:t>
            </a:r>
            <a:r>
              <a:rPr lang="zh-TW" altLang="en-US" sz="3000" b="1" dirty="0">
                <a:solidFill>
                  <a:schemeClr val="accent6">
                    <a:lumMod val="75000"/>
                  </a:schemeClr>
                </a:solidFill>
                <a:latin typeface="微軟正黑體" pitchFamily="34" charset="-120"/>
                <a:ea typeface="微軟正黑體" pitchFamily="34" charset="-120"/>
              </a:rPr>
              <a:t>表現標準</a:t>
            </a:r>
            <a:r>
              <a:rPr lang="zh-TW" altLang="en-US" dirty="0" smtClean="0">
                <a:latin typeface="微軟正黑體" pitchFamily="34" charset="-120"/>
                <a:ea typeface="微軟正黑體" pitchFamily="34" charset="-120"/>
              </a:rPr>
              <a:t>相對應</a:t>
            </a:r>
          </a:p>
          <a:p>
            <a:pPr lvl="1" eaLnBrk="1" fontAlgn="auto" hangingPunct="1">
              <a:spcAft>
                <a:spcPts val="0"/>
              </a:spcAft>
              <a:defRPr/>
            </a:pPr>
            <a:r>
              <a:rPr lang="zh-TW" altLang="en-US" sz="3500" b="1" dirty="0" smtClean="0">
                <a:solidFill>
                  <a:srgbClr val="00B050"/>
                </a:solidFill>
                <a:latin typeface="微軟正黑體" pitchFamily="34" charset="-120"/>
                <a:ea typeface="微軟正黑體" pitchFamily="34" charset="-120"/>
              </a:rPr>
              <a:t>內容標準</a:t>
            </a:r>
            <a:endParaRPr lang="en-US" altLang="zh-TW" sz="3500" b="1" dirty="0" smtClean="0">
              <a:solidFill>
                <a:srgbClr val="00B050"/>
              </a:solidFill>
              <a:latin typeface="微軟正黑體" pitchFamily="34" charset="-120"/>
              <a:ea typeface="微軟正黑體" pitchFamily="34" charset="-120"/>
            </a:endParaRPr>
          </a:p>
          <a:p>
            <a:pPr lvl="2" eaLnBrk="1" fontAlgn="auto" hangingPunct="1">
              <a:spcAft>
                <a:spcPts val="0"/>
              </a:spcAft>
              <a:defRPr/>
            </a:pPr>
            <a:r>
              <a:rPr lang="zh-TW" altLang="en-US" sz="3000" b="1" u="sng" dirty="0" smtClean="0">
                <a:solidFill>
                  <a:schemeClr val="accent5">
                    <a:lumMod val="75000"/>
                  </a:schemeClr>
                </a:solidFill>
                <a:latin typeface="微軟正黑體" pitchFamily="34" charset="-120"/>
                <a:ea typeface="微軟正黑體" pitchFamily="34" charset="-120"/>
              </a:rPr>
              <a:t>預期學生能知道與做什麼   </a:t>
            </a:r>
            <a:r>
              <a:rPr lang="en-US" altLang="zh-TW" sz="3000" b="1" u="sng" dirty="0" smtClean="0">
                <a:solidFill>
                  <a:schemeClr val="accent5">
                    <a:lumMod val="75000"/>
                  </a:schemeClr>
                </a:solidFill>
                <a:latin typeface="微軟正黑體" pitchFamily="34" charset="-120"/>
                <a:ea typeface="微軟正黑體" pitchFamily="34" charset="-120"/>
              </a:rPr>
              <a:t>(</a:t>
            </a:r>
            <a:r>
              <a:rPr lang="zh-TW" altLang="en-US" sz="3000" b="1" u="sng" dirty="0" smtClean="0">
                <a:solidFill>
                  <a:schemeClr val="accent5">
                    <a:lumMod val="75000"/>
                  </a:schemeClr>
                </a:solidFill>
                <a:latin typeface="微軟正黑體" pitchFamily="34" charset="-120"/>
                <a:ea typeface="微軟正黑體" pitchFamily="34" charset="-120"/>
              </a:rPr>
              <a:t>例</a:t>
            </a:r>
            <a:r>
              <a:rPr lang="en-US" altLang="zh-TW" sz="3000" b="1" u="sng" dirty="0" smtClean="0">
                <a:solidFill>
                  <a:schemeClr val="accent5">
                    <a:lumMod val="75000"/>
                  </a:schemeClr>
                </a:solidFill>
                <a:latin typeface="微軟正黑體" pitchFamily="34" charset="-120"/>
                <a:ea typeface="微軟正黑體" pitchFamily="34" charset="-120"/>
              </a:rPr>
              <a:t>: </a:t>
            </a:r>
            <a:r>
              <a:rPr lang="zh-TW" altLang="en-US" sz="3000" b="1" u="sng" dirty="0" smtClean="0">
                <a:solidFill>
                  <a:schemeClr val="accent5">
                    <a:lumMod val="75000"/>
                  </a:schemeClr>
                </a:solidFill>
                <a:latin typeface="微軟正黑體" pitchFamily="34" charset="-120"/>
                <a:ea typeface="微軟正黑體" pitchFamily="34" charset="-120"/>
              </a:rPr>
              <a:t>能力指標</a:t>
            </a:r>
            <a:r>
              <a:rPr lang="en-US" altLang="zh-TW" sz="3000" b="1" u="sng" dirty="0" smtClean="0">
                <a:solidFill>
                  <a:schemeClr val="accent5">
                    <a:lumMod val="75000"/>
                  </a:schemeClr>
                </a:solidFill>
                <a:latin typeface="微軟正黑體" pitchFamily="34" charset="-120"/>
                <a:ea typeface="微軟正黑體" pitchFamily="34" charset="-120"/>
              </a:rPr>
              <a:t>)</a:t>
            </a:r>
            <a:endParaRPr lang="en-US" altLang="zh-TW" sz="3000" dirty="0" smtClean="0">
              <a:latin typeface="微軟正黑體" pitchFamily="34" charset="-120"/>
              <a:ea typeface="微軟正黑體" pitchFamily="34" charset="-120"/>
            </a:endParaRPr>
          </a:p>
          <a:p>
            <a:pPr lvl="2" eaLnBrk="1" fontAlgn="auto" hangingPunct="1">
              <a:spcAft>
                <a:spcPts val="0"/>
              </a:spcAft>
              <a:defRPr/>
            </a:pPr>
            <a:r>
              <a:rPr lang="zh-TW" altLang="zh-TW" sz="3000" kern="100" dirty="0" smtClean="0">
                <a:latin typeface="微軟正黑體" pitchFamily="34" charset="-120"/>
                <a:ea typeface="微軟正黑體" pitchFamily="34" charset="-120"/>
              </a:rPr>
              <a:t>涉及課程內容的</a:t>
            </a:r>
            <a:r>
              <a:rPr lang="zh-TW" altLang="en-US" sz="3000" kern="100" dirty="0" smtClean="0">
                <a:latin typeface="微軟正黑體" pitchFamily="34" charset="-120"/>
                <a:ea typeface="微軟正黑體" pitchFamily="34" charset="-120"/>
              </a:rPr>
              <a:t>難</a:t>
            </a:r>
            <a:r>
              <a:rPr lang="zh-TW" altLang="zh-TW" sz="3000" kern="100" dirty="0" smtClean="0">
                <a:latin typeface="微軟正黑體" pitchFamily="34" charset="-120"/>
                <a:ea typeface="微軟正黑體" pitchFamily="34" charset="-120"/>
              </a:rPr>
              <a:t>度和廣度</a:t>
            </a:r>
            <a:endParaRPr lang="zh-TW" altLang="en-US" sz="3000" dirty="0" smtClean="0">
              <a:latin typeface="微軟正黑體" pitchFamily="34" charset="-120"/>
              <a:ea typeface="微軟正黑體" pitchFamily="34" charset="-120"/>
            </a:endParaRPr>
          </a:p>
          <a:p>
            <a:pPr lvl="1" eaLnBrk="1" fontAlgn="auto" hangingPunct="1">
              <a:spcAft>
                <a:spcPts val="0"/>
              </a:spcAft>
              <a:defRPr/>
            </a:pPr>
            <a:r>
              <a:rPr lang="zh-TW" altLang="en-US" sz="3500" b="1" dirty="0" smtClean="0">
                <a:solidFill>
                  <a:schemeClr val="accent6">
                    <a:lumMod val="75000"/>
                  </a:schemeClr>
                </a:solidFill>
                <a:latin typeface="微軟正黑體" pitchFamily="34" charset="-120"/>
                <a:ea typeface="微軟正黑體" pitchFamily="34" charset="-120"/>
              </a:rPr>
              <a:t>表現標準</a:t>
            </a:r>
            <a:endParaRPr lang="en-US" altLang="zh-TW" sz="3500" b="1" dirty="0" smtClean="0">
              <a:solidFill>
                <a:schemeClr val="accent6">
                  <a:lumMod val="75000"/>
                </a:schemeClr>
              </a:solidFill>
              <a:latin typeface="微軟正黑體" pitchFamily="34" charset="-120"/>
              <a:ea typeface="微軟正黑體" pitchFamily="34" charset="-120"/>
            </a:endParaRPr>
          </a:p>
          <a:p>
            <a:pPr lvl="2" eaLnBrk="1" fontAlgn="auto" hangingPunct="1">
              <a:spcAft>
                <a:spcPts val="0"/>
              </a:spcAft>
              <a:defRPr/>
            </a:pPr>
            <a:r>
              <a:rPr lang="zh-TW" altLang="en-US" sz="3000" b="1" u="sng" dirty="0" smtClean="0">
                <a:solidFill>
                  <a:schemeClr val="accent6">
                    <a:lumMod val="75000"/>
                  </a:schemeClr>
                </a:solidFill>
                <a:latin typeface="微軟正黑體" pitchFamily="34" charset="-120"/>
                <a:ea typeface="微軟正黑體" pitchFamily="34" charset="-120"/>
              </a:rPr>
              <a:t>敘述做到怎樣才算「好」</a:t>
            </a:r>
            <a:endParaRPr lang="en-US" altLang="zh-TW" sz="3000" dirty="0" smtClean="0">
              <a:latin typeface="微軟正黑體" pitchFamily="34" charset="-120"/>
              <a:ea typeface="微軟正黑體" pitchFamily="34" charset="-120"/>
            </a:endParaRPr>
          </a:p>
          <a:p>
            <a:pPr lvl="2" eaLnBrk="1" fontAlgn="auto" hangingPunct="1">
              <a:spcAft>
                <a:spcPts val="0"/>
              </a:spcAft>
              <a:defRPr/>
            </a:pPr>
            <a:r>
              <a:rPr lang="zh-TW" altLang="en-US" sz="3000" dirty="0" smtClean="0">
                <a:latin typeface="微軟正黑體" pitchFamily="34" charset="-120"/>
                <a:ea typeface="微軟正黑體" pitchFamily="34" charset="-120"/>
              </a:rPr>
              <a:t>學生學習課程後可以達到甚麼樣的程度，並給予對應的描述</a:t>
            </a:r>
            <a:endParaRPr lang="en-US" altLang="zh-TW" sz="3000" dirty="0" smtClean="0">
              <a:latin typeface="微軟正黑體" pitchFamily="34" charset="-120"/>
              <a:ea typeface="微軟正黑體" pitchFamily="34" charset="-120"/>
            </a:endParaRPr>
          </a:p>
          <a:p>
            <a:pPr eaLnBrk="1" fontAlgn="auto" hangingPunct="1">
              <a:spcAft>
                <a:spcPts val="0"/>
              </a:spcAft>
              <a:defRPr/>
            </a:pPr>
            <a:r>
              <a:rPr lang="zh-TW" altLang="en-US" dirty="0" smtClean="0">
                <a:latin typeface="微軟正黑體" pitchFamily="34" charset="-120"/>
                <a:ea typeface="微軟正黑體" pitchFamily="34" charset="-120"/>
              </a:rPr>
              <a:t>發展順序</a:t>
            </a:r>
            <a:endParaRPr lang="en-US" altLang="zh-TW" dirty="0" smtClean="0">
              <a:latin typeface="微軟正黑體" pitchFamily="34" charset="-120"/>
              <a:ea typeface="微軟正黑體" pitchFamily="34" charset="-120"/>
            </a:endParaRPr>
          </a:p>
          <a:p>
            <a:pPr lvl="1" eaLnBrk="1" fontAlgn="auto" hangingPunct="1">
              <a:spcAft>
                <a:spcPts val="0"/>
              </a:spcAft>
              <a:defRPr/>
            </a:pPr>
            <a:r>
              <a:rPr lang="zh-TW" altLang="en-US" dirty="0" smtClean="0">
                <a:latin typeface="微軟正黑體" pitchFamily="34" charset="-120"/>
                <a:ea typeface="微軟正黑體" pitchFamily="34" charset="-120"/>
              </a:rPr>
              <a:t>內容標準→表現標準</a:t>
            </a:r>
            <a:endParaRPr lang="en-US" altLang="zh-TW" dirty="0" smtClean="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82D8A35-1ADB-404B-BEDD-D09C87BC6D90}" type="slidenum">
              <a:rPr lang="en-US"/>
              <a:pPr>
                <a:defRPr/>
              </a:pPr>
              <a:t>38</a:t>
            </a:fld>
            <a:endParaRPr lang="en-US"/>
          </a:p>
        </p:txBody>
      </p:sp>
    </p:spTree>
    <p:extLst>
      <p:ext uri="{BB962C8B-B14F-4D97-AF65-F5344CB8AC3E}">
        <p14:creationId xmlns:p14="http://schemas.microsoft.com/office/powerpoint/2010/main" val="865418452"/>
      </p:ext>
    </p:extLst>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331640" y="404664"/>
            <a:ext cx="6480720" cy="1261884"/>
          </a:xfrm>
          <a:prstGeom prst="rect">
            <a:avLst/>
          </a:prstGeom>
          <a:noFill/>
        </p:spPr>
        <p:txBody>
          <a:bodyPr wrap="square" rtlCol="0">
            <a:spAutoFit/>
          </a:bodyPr>
          <a:lstStyle/>
          <a:p>
            <a:pPr algn="ctr"/>
            <a:r>
              <a:rPr lang="zh-TW" altLang="en-US" sz="4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標準本位評量</a:t>
            </a:r>
            <a:endParaRPr lang="en-US" altLang="zh-TW" sz="4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2800" dirty="0" smtClean="0">
                <a:solidFill>
                  <a:prstClr val="white"/>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(standard-based assessment)</a:t>
            </a:r>
            <a:endParaRPr lang="zh-TW" altLang="en-US" sz="2800" dirty="0">
              <a:solidFill>
                <a:prstClr val="white"/>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endParaRPr>
          </a:p>
        </p:txBody>
      </p:sp>
      <p:sp>
        <p:nvSpPr>
          <p:cNvPr id="7" name="矩形 6"/>
          <p:cNvSpPr/>
          <p:nvPr/>
        </p:nvSpPr>
        <p:spPr>
          <a:xfrm>
            <a:off x="2941156" y="1755686"/>
            <a:ext cx="324036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發展順序</a:t>
            </a:r>
            <a:endParaRPr lang="zh-TW" altLang="en-US" sz="48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8" name="摺角紙張 7"/>
          <p:cNvSpPr/>
          <p:nvPr/>
        </p:nvSpPr>
        <p:spPr>
          <a:xfrm>
            <a:off x="323528" y="3438948"/>
            <a:ext cx="2179259" cy="2044276"/>
          </a:xfrm>
          <a:prstGeom prst="foldedCorner">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內容標準</a:t>
            </a:r>
            <a:r>
              <a:rPr lang="en-US" altLang="zh-TW"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
            </a:r>
            <a:br>
              <a:rPr lang="en-US" altLang="zh-TW"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（課綱）</a:t>
            </a:r>
          </a:p>
          <a:p>
            <a:pPr algn="ctr"/>
            <a:endParaRPr lang="zh-TW" altLang="en-US"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9" name="摺角紙張 8"/>
          <p:cNvSpPr/>
          <p:nvPr/>
        </p:nvSpPr>
        <p:spPr>
          <a:xfrm>
            <a:off x="3523129" y="3407018"/>
            <a:ext cx="2179259" cy="2044276"/>
          </a:xfrm>
          <a:prstGeom prst="foldedCorner">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表現標準</a:t>
            </a:r>
            <a:endPar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a:p>
            <a:pPr algn="ctr"/>
            <a:endParaRPr lang="zh-TW" altLang="en-US"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11" name="向右箭號 10"/>
          <p:cNvSpPr/>
          <p:nvPr/>
        </p:nvSpPr>
        <p:spPr>
          <a:xfrm>
            <a:off x="2688922" y="4077072"/>
            <a:ext cx="648072" cy="64807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6012160" y="3412252"/>
            <a:ext cx="2931949" cy="1815882"/>
          </a:xfrm>
          <a:prstGeom prst="rect">
            <a:avLst/>
          </a:prstGeom>
          <a:noFill/>
        </p:spPr>
        <p:txBody>
          <a:bodyPr wrap="square" rtlCol="0">
            <a:spAutoFit/>
          </a:bodyPr>
          <a:lstStyle/>
          <a:p>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目前已由研發小組，依據課綱（能力指標）發展</a:t>
            </a:r>
            <a:r>
              <a:rPr lang="en-US" altLang="zh-TW"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22</a:t>
            </a:r>
            <a:r>
              <a:rPr lang="zh-TW" altLang="en-US" sz="2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條表現標準。</a:t>
            </a:r>
            <a:endParaRPr lang="zh-TW" altLang="en-US" sz="2800" dirty="0">
              <a:solidFill>
                <a:prstClr val="white"/>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endParaRPr>
          </a:p>
        </p:txBody>
      </p:sp>
    </p:spTree>
    <p:extLst>
      <p:ext uri="{BB962C8B-B14F-4D97-AF65-F5344CB8AC3E}">
        <p14:creationId xmlns:p14="http://schemas.microsoft.com/office/powerpoint/2010/main" val="456022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254061"/>
                </a:solidFill>
                <a:effectLst>
                  <a:outerShdw blurRad="38100" dist="38100" dir="2700000" algn="tl">
                    <a:srgbClr val="000000">
                      <a:alpha val="43137"/>
                    </a:srgbClr>
                  </a:outerShdw>
                </a:effectLst>
                <a:latin typeface="微軟正黑體" pitchFamily="34" charset="-120"/>
                <a:ea typeface="微軟正黑體" pitchFamily="34" charset="-120"/>
              </a:rPr>
              <a:t>教學實況</a:t>
            </a:r>
            <a:endParaRPr lang="zh-TW" altLang="en-US" b="1" dirty="0">
              <a:solidFill>
                <a:srgbClr val="254061"/>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7" name="Picture 2" descr="C:\Users\ESAE\Pictures\馬來磨\200x200.r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888" y="2549864"/>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 7"/>
          <p:cNvSpPr/>
          <p:nvPr/>
        </p:nvSpPr>
        <p:spPr>
          <a:xfrm>
            <a:off x="678103" y="1454704"/>
            <a:ext cx="3312368" cy="24482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zh-TW" altLang="en-US" sz="2400" dirty="0" smtClean="0">
                <a:solidFill>
                  <a:srgbClr val="FF0000"/>
                </a:solidFill>
              </a:rPr>
              <a:t>實況一</a:t>
            </a:r>
            <a:endParaRPr kumimoji="0" lang="en-US" altLang="zh-TW" sz="2400" dirty="0" smtClean="0">
              <a:solidFill>
                <a:srgbClr val="FF0000"/>
              </a:solidFill>
            </a:endParaRPr>
          </a:p>
          <a:p>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家長至教務處調出班級總平均，為何某某老師教的班級分數特別低？給他教真不公平</a:t>
            </a:r>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8"/>
          <p:cNvSpPr/>
          <p:nvPr/>
        </p:nvSpPr>
        <p:spPr>
          <a:xfrm>
            <a:off x="5436096" y="1556792"/>
            <a:ext cx="3312368" cy="155409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zh-TW" altLang="en-US" sz="2400" dirty="0">
                <a:solidFill>
                  <a:srgbClr val="FF0000"/>
                </a:solidFill>
              </a:rPr>
              <a:t>實況二</a:t>
            </a:r>
            <a:endParaRPr kumimoji="0" lang="en-US" altLang="zh-TW" sz="2400" dirty="0">
              <a:solidFill>
                <a:srgbClr val="FF0000"/>
              </a:solidFill>
            </a:endParaRPr>
          </a:p>
          <a:p>
            <a:pPr marL="0" indent="0">
              <a:buFont typeface="Arial" charset="0"/>
              <a:buNone/>
            </a:pPr>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老師</a:t>
            </a:r>
            <a:r>
              <a:rPr kumimoji="0" lang="en-US" altLang="zh-TW"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為什麼我寫那麼多，分數卻比他低？</a:t>
            </a:r>
            <a:endParaRPr kumimoji="0" lang="zh-TW" altLang="en-US" sz="2400" dirty="0">
              <a:solidFill>
                <a:srgbClr val="FF0000"/>
              </a:solidFill>
            </a:endParaRPr>
          </a:p>
        </p:txBody>
      </p:sp>
      <p:sp>
        <p:nvSpPr>
          <p:cNvPr id="10" name="圓角矩形 9"/>
          <p:cNvSpPr/>
          <p:nvPr/>
        </p:nvSpPr>
        <p:spPr>
          <a:xfrm>
            <a:off x="683568" y="4293096"/>
            <a:ext cx="3312368" cy="155409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zh-TW" altLang="en-US" sz="2400" dirty="0" smtClean="0">
                <a:solidFill>
                  <a:srgbClr val="FF0000"/>
                </a:solidFill>
              </a:rPr>
              <a:t>實況三</a:t>
            </a:r>
            <a:endParaRPr kumimoji="0" lang="en-US" altLang="zh-TW" sz="2400" dirty="0" smtClean="0">
              <a:solidFill>
                <a:srgbClr val="FF0000"/>
              </a:solidFill>
            </a:endParaRPr>
          </a:p>
          <a:p>
            <a:pPr fontAlgn="auto">
              <a:spcBef>
                <a:spcPts val="0"/>
              </a:spcBef>
              <a:spcAft>
                <a:spcPts val="0"/>
              </a:spcAft>
              <a:defRPr/>
            </a:pPr>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昨天改的那一班學生的學習單比較高</a:t>
            </a:r>
            <a:r>
              <a:rPr kumimoji="0" lang="en-US" altLang="zh-TW"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那ㄟ安內！？</a:t>
            </a:r>
            <a:endParaRPr kumimoji="0" lang="en-US" altLang="zh-TW"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圓角矩形 10"/>
          <p:cNvSpPr/>
          <p:nvPr/>
        </p:nvSpPr>
        <p:spPr>
          <a:xfrm>
            <a:off x="5436096" y="3558459"/>
            <a:ext cx="3312368" cy="227417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zh-TW" altLang="en-US" sz="2400" dirty="0" smtClean="0">
                <a:solidFill>
                  <a:srgbClr val="FF0000"/>
                </a:solidFill>
              </a:rPr>
              <a:t>實況四</a:t>
            </a:r>
            <a:endParaRPr kumimoji="0" lang="en-US" altLang="zh-TW" sz="2400" dirty="0" smtClean="0">
              <a:solidFill>
                <a:srgbClr val="FF0000"/>
              </a:solidFill>
            </a:endParaRPr>
          </a:p>
          <a:p>
            <a:r>
              <a:rPr kumimoji="0" lang="zh-TW" altLang="en-US"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明明學習單內容不怎樣，但工整的字、美美的小插圖似乎影響評分</a:t>
            </a:r>
            <a:r>
              <a:rPr kumimoji="0" lang="en-US" altLang="zh-TW" sz="2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a:p>
            <a:endParaRPr kumimoji="0" lang="zh-TW" altLang="en-US" sz="2400" dirty="0">
              <a:solidFill>
                <a:srgbClr val="FF0000"/>
              </a:solidFill>
            </a:endParaRPr>
          </a:p>
        </p:txBody>
      </p:sp>
    </p:spTree>
    <p:extLst>
      <p:ext uri="{BB962C8B-B14F-4D97-AF65-F5344CB8AC3E}">
        <p14:creationId xmlns:p14="http://schemas.microsoft.com/office/powerpoint/2010/main" val="20538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Pictures\圖片1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4" name="標題 1"/>
          <p:cNvSpPr>
            <a:spLocks noGrp="1"/>
          </p:cNvSpPr>
          <p:nvPr>
            <p:ph type="title"/>
          </p:nvPr>
        </p:nvSpPr>
        <p:spPr>
          <a:xfrm>
            <a:off x="251520" y="2953"/>
            <a:ext cx="8229600" cy="977775"/>
          </a:xfrm>
          <a:solidFill>
            <a:schemeClr val="accent2">
              <a:lumMod val="40000"/>
              <a:lumOff val="60000"/>
            </a:schemeClr>
          </a:solidFill>
        </p:spPr>
        <p:txBody>
          <a:bodyPr/>
          <a:lstStyle/>
          <a:p>
            <a:pPr eaLnBrk="1" hangingPunct="1"/>
            <a:r>
              <a:rPr lang="zh-TW" altLang="zh-TW" b="1" dirty="0" smtClean="0">
                <a:latin typeface="微軟正黑體" pitchFamily="34" charset="-120"/>
                <a:ea typeface="微軟正黑體" pitchFamily="34" charset="-120"/>
                <a:cs typeface="Times New Roman" pitchFamily="18" charset="0"/>
              </a:rPr>
              <a:t>表現等級</a:t>
            </a:r>
            <a:r>
              <a:rPr lang="zh-TW" altLang="en-US" b="1" dirty="0" smtClean="0">
                <a:latin typeface="微軟正黑體" pitchFamily="34" charset="-120"/>
                <a:ea typeface="微軟正黑體" pitchFamily="34" charset="-120"/>
                <a:cs typeface="Times New Roman" pitchFamily="18" charset="0"/>
              </a:rPr>
              <a:t> </a:t>
            </a:r>
            <a:r>
              <a:rPr lang="en-US" altLang="zh-TW" sz="3200" b="1" dirty="0" smtClean="0">
                <a:latin typeface="微軟正黑體" pitchFamily="34" charset="-120"/>
                <a:ea typeface="微軟正黑體" pitchFamily="34" charset="-120"/>
                <a:cs typeface="Times New Roman" pitchFamily="18" charset="0"/>
              </a:rPr>
              <a:t>(Performance Level)</a:t>
            </a:r>
            <a:endParaRPr lang="zh-TW" altLang="en-US" sz="3200" b="1" dirty="0" smtClean="0">
              <a:latin typeface="微軟正黑體" pitchFamily="34" charset="-120"/>
              <a:ea typeface="微軟正黑體" pitchFamily="34" charset="-120"/>
              <a:cs typeface="Times New Roman" pitchFamily="18" charset="0"/>
            </a:endParaRPr>
          </a:p>
        </p:txBody>
      </p:sp>
      <p:sp>
        <p:nvSpPr>
          <p:cNvPr id="3" name="內容版面配置區 2"/>
          <p:cNvSpPr>
            <a:spLocks noGrp="1"/>
          </p:cNvSpPr>
          <p:nvPr>
            <p:ph idx="1"/>
          </p:nvPr>
        </p:nvSpPr>
        <p:spPr>
          <a:xfrm>
            <a:off x="395288" y="1233488"/>
            <a:ext cx="8255000" cy="4608512"/>
          </a:xfrm>
        </p:spPr>
        <p:txBody>
          <a:bodyPr rtlCol="0">
            <a:noAutofit/>
          </a:bodyPr>
          <a:lstStyle/>
          <a:p>
            <a:pPr eaLnBrk="1" fontAlgn="auto" hangingPunct="1">
              <a:spcAft>
                <a:spcPts val="0"/>
              </a:spcAft>
              <a:defRPr/>
            </a:pPr>
            <a:r>
              <a:rPr lang="zh-TW" altLang="en-US" b="1" dirty="0" smtClean="0">
                <a:latin typeface="微軟正黑體" pitchFamily="34" charset="-120"/>
                <a:ea typeface="微軟正黑體" pitchFamily="34" charset="-120"/>
                <a:cs typeface="Times New Roman"/>
              </a:rPr>
              <a:t>表現等級 </a:t>
            </a:r>
            <a:r>
              <a:rPr lang="en-US" altLang="zh-TW" sz="2800" b="1" dirty="0" smtClean="0">
                <a:latin typeface="微軟正黑體" pitchFamily="34" charset="-120"/>
                <a:ea typeface="微軟正黑體" pitchFamily="34" charset="-120"/>
                <a:cs typeface="Times New Roman"/>
              </a:rPr>
              <a:t>(Performance Level)</a:t>
            </a:r>
          </a:p>
          <a:p>
            <a:pPr lvl="1" eaLnBrk="1" fontAlgn="auto" hangingPunct="1">
              <a:spcAft>
                <a:spcPts val="0"/>
              </a:spcAft>
              <a:defRPr/>
            </a:pPr>
            <a:r>
              <a:rPr lang="zh-TW" altLang="en-US" b="1" u="sng" dirty="0" smtClean="0">
                <a:solidFill>
                  <a:schemeClr val="accent5">
                    <a:lumMod val="75000"/>
                  </a:schemeClr>
                </a:solidFill>
                <a:latin typeface="微軟正黑體" pitchFamily="34" charset="-120"/>
                <a:ea typeface="微軟正黑體" pitchFamily="34" charset="-120"/>
              </a:rPr>
              <a:t>對成就加以區分並視需要命名</a:t>
            </a:r>
            <a:endParaRPr lang="en-US" altLang="zh-TW" b="1" dirty="0" smtClean="0">
              <a:latin typeface="微軟正黑體" pitchFamily="34" charset="-120"/>
              <a:ea typeface="微軟正黑體" pitchFamily="34" charset="-120"/>
              <a:cs typeface="Times New Roman"/>
            </a:endParaRPr>
          </a:p>
          <a:p>
            <a:pPr eaLnBrk="1" fontAlgn="auto" hangingPunct="1">
              <a:spcAft>
                <a:spcPts val="0"/>
              </a:spcAft>
              <a:defRPr/>
            </a:pPr>
            <a:endParaRPr lang="en-US" altLang="zh-TW" b="1" dirty="0" smtClean="0">
              <a:latin typeface="微軟正黑體" pitchFamily="34" charset="-120"/>
              <a:ea typeface="微軟正黑體" pitchFamily="34" charset="-120"/>
              <a:cs typeface="Times New Roman"/>
            </a:endParaRPr>
          </a:p>
          <a:p>
            <a:pPr eaLnBrk="1" fontAlgn="auto" hangingPunct="1">
              <a:spcAft>
                <a:spcPts val="0"/>
              </a:spcAft>
              <a:defRPr/>
            </a:pPr>
            <a:r>
              <a:rPr lang="zh-TW" altLang="en-US" b="1" dirty="0" smtClean="0">
                <a:latin typeface="微軟正黑體" pitchFamily="34" charset="-120"/>
                <a:ea typeface="微軟正黑體" pitchFamily="34" charset="-120"/>
                <a:cs typeface="Times New Roman"/>
              </a:rPr>
              <a:t>將評分的等級取決於使用的目的</a:t>
            </a:r>
            <a:endParaRPr lang="en-US" altLang="zh-TW" b="1" dirty="0" smtClean="0">
              <a:latin typeface="微軟正黑體" pitchFamily="34" charset="-120"/>
              <a:ea typeface="微軟正黑體" pitchFamily="34" charset="-120"/>
              <a:cs typeface="Times New Roman"/>
            </a:endParaRPr>
          </a:p>
          <a:p>
            <a:pPr lvl="1" eaLnBrk="1" fontAlgn="auto" hangingPunct="1">
              <a:spcAft>
                <a:spcPts val="0"/>
              </a:spcAft>
              <a:defRPr/>
            </a:pPr>
            <a:r>
              <a:rPr lang="zh-TW" altLang="en-US" b="1" dirty="0" smtClean="0">
                <a:latin typeface="微軟正黑體" pitchFamily="34" charset="-120"/>
                <a:ea typeface="微軟正黑體" pitchFamily="34" charset="-120"/>
                <a:cs typeface="Times New Roman"/>
              </a:rPr>
              <a:t>通過 </a:t>
            </a:r>
            <a:r>
              <a:rPr lang="en-US" altLang="zh-TW" b="1" dirty="0" smtClean="0">
                <a:latin typeface="微軟正黑體" pitchFamily="34" charset="-120"/>
                <a:ea typeface="微軟正黑體" pitchFamily="34" charset="-120"/>
                <a:cs typeface="Times New Roman"/>
              </a:rPr>
              <a:t>vs. </a:t>
            </a:r>
            <a:r>
              <a:rPr lang="zh-TW" altLang="en-US" b="1" dirty="0" smtClean="0">
                <a:latin typeface="微軟正黑體" pitchFamily="34" charset="-120"/>
                <a:ea typeface="微軟正黑體" pitchFamily="34" charset="-120"/>
                <a:cs typeface="Times New Roman"/>
              </a:rPr>
              <a:t>不通過：將學生分成兩類</a:t>
            </a:r>
            <a:endParaRPr lang="en-US" altLang="zh-TW" b="1" dirty="0" smtClean="0">
              <a:latin typeface="微軟正黑體" pitchFamily="34" charset="-120"/>
              <a:ea typeface="微軟正黑體" pitchFamily="34" charset="-120"/>
              <a:cs typeface="Times New Roman"/>
            </a:endParaRPr>
          </a:p>
          <a:p>
            <a:pPr lvl="1" eaLnBrk="1" fontAlgn="auto" hangingPunct="1">
              <a:spcAft>
                <a:spcPts val="0"/>
              </a:spcAft>
              <a:defRPr/>
            </a:pPr>
            <a:r>
              <a:rPr lang="zh-TW" altLang="en-US" b="1" dirty="0">
                <a:latin typeface="微軟正黑體" pitchFamily="34" charset="-120"/>
                <a:ea typeface="微軟正黑體" pitchFamily="34" charset="-120"/>
                <a:cs typeface="Times New Roman"/>
              </a:rPr>
              <a:t>美國</a:t>
            </a:r>
            <a:r>
              <a:rPr lang="en-US" altLang="zh-TW" b="1" dirty="0">
                <a:latin typeface="微軟正黑體" pitchFamily="34" charset="-120"/>
                <a:ea typeface="微軟正黑體" pitchFamily="34" charset="-120"/>
                <a:cs typeface="Times New Roman"/>
              </a:rPr>
              <a:t>NAEP</a:t>
            </a:r>
            <a:r>
              <a:rPr lang="zh-TW" altLang="en-US" b="1" dirty="0">
                <a:latin typeface="微軟正黑體" pitchFamily="34" charset="-120"/>
                <a:ea typeface="微軟正黑體" pitchFamily="34" charset="-120"/>
                <a:cs typeface="Times New Roman"/>
              </a:rPr>
              <a:t>的表現等級</a:t>
            </a:r>
            <a:endParaRPr lang="en-US" altLang="zh-TW" b="1" dirty="0">
              <a:latin typeface="微軟正黑體" pitchFamily="34" charset="-120"/>
              <a:ea typeface="微軟正黑體" pitchFamily="34" charset="-120"/>
              <a:cs typeface="Times New Roman"/>
            </a:endParaRPr>
          </a:p>
          <a:p>
            <a:pPr lvl="2" eaLnBrk="1" fontAlgn="auto" hangingPunct="1">
              <a:spcAft>
                <a:spcPts val="0"/>
              </a:spcAft>
              <a:defRPr/>
            </a:pPr>
            <a:r>
              <a:rPr lang="zh-TW" altLang="en-US" sz="2000" b="1" dirty="0">
                <a:latin typeface="微軟正黑體" pitchFamily="34" charset="-120"/>
                <a:ea typeface="微軟正黑體" pitchFamily="34" charset="-120"/>
                <a:cs typeface="Times New Roman"/>
              </a:rPr>
              <a:t>基本</a:t>
            </a:r>
            <a:r>
              <a:rPr lang="en-US" altLang="zh-TW" sz="2000" b="1" dirty="0">
                <a:latin typeface="微軟正黑體" pitchFamily="34" charset="-120"/>
                <a:ea typeface="微軟正黑體" pitchFamily="34" charset="-120"/>
                <a:cs typeface="Times New Roman"/>
              </a:rPr>
              <a:t>(basic)</a:t>
            </a:r>
            <a:r>
              <a:rPr lang="zh-TW" altLang="en-US" sz="2000" b="1" dirty="0">
                <a:latin typeface="微軟正黑體" pitchFamily="34" charset="-120"/>
                <a:ea typeface="微軟正黑體" pitchFamily="34" charset="-120"/>
                <a:cs typeface="Times New Roman"/>
              </a:rPr>
              <a:t>、精熟</a:t>
            </a:r>
            <a:r>
              <a:rPr lang="en-US" altLang="zh-TW" sz="2000" b="1" dirty="0">
                <a:latin typeface="微軟正黑體" pitchFamily="34" charset="-120"/>
                <a:ea typeface="微軟正黑體" pitchFamily="34" charset="-120"/>
                <a:cs typeface="Times New Roman"/>
              </a:rPr>
              <a:t>(proficiency)</a:t>
            </a:r>
            <a:r>
              <a:rPr lang="zh-TW" altLang="en-US" sz="2000" b="1" dirty="0">
                <a:latin typeface="微軟正黑體" pitchFamily="34" charset="-120"/>
                <a:ea typeface="微軟正黑體" pitchFamily="34" charset="-120"/>
                <a:cs typeface="Times New Roman"/>
              </a:rPr>
              <a:t>、進階</a:t>
            </a:r>
            <a:r>
              <a:rPr lang="en-US" altLang="zh-TW" sz="2000" b="1" dirty="0">
                <a:latin typeface="微軟正黑體" pitchFamily="34" charset="-120"/>
                <a:ea typeface="微軟正黑體" pitchFamily="34" charset="-120"/>
                <a:cs typeface="Times New Roman"/>
              </a:rPr>
              <a:t>(advance</a:t>
            </a:r>
            <a:r>
              <a:rPr lang="en-US" altLang="zh-TW" sz="2000" b="1" dirty="0" smtClean="0">
                <a:latin typeface="微軟正黑體" pitchFamily="34" charset="-120"/>
                <a:ea typeface="微軟正黑體" pitchFamily="34" charset="-120"/>
                <a:cs typeface="Times New Roman"/>
              </a:rPr>
              <a:t>)</a:t>
            </a:r>
            <a:endParaRPr lang="en-US" altLang="zh-TW" sz="2800" b="1" dirty="0" smtClean="0">
              <a:latin typeface="微軟正黑體" pitchFamily="34" charset="-120"/>
              <a:ea typeface="微軟正黑體" pitchFamily="34" charset="-120"/>
              <a:cs typeface="Times New Roman"/>
            </a:endParaRPr>
          </a:p>
          <a:p>
            <a:pPr lvl="1" eaLnBrk="1" fontAlgn="auto" hangingPunct="1">
              <a:spcAft>
                <a:spcPts val="0"/>
              </a:spcAft>
              <a:defRPr/>
            </a:pPr>
            <a:r>
              <a:rPr lang="zh-TW" altLang="zh-TW" b="1" dirty="0" smtClean="0">
                <a:latin typeface="微軟正黑體" pitchFamily="34" charset="-120"/>
                <a:ea typeface="微軟正黑體" pitchFamily="34" charset="-120"/>
                <a:cs typeface="Times New Roman"/>
              </a:rPr>
              <a:t>基本學力測驗</a:t>
            </a:r>
            <a:r>
              <a:rPr lang="zh-TW" altLang="en-US" b="1" dirty="0" smtClean="0">
                <a:latin typeface="微軟正黑體" pitchFamily="34" charset="-120"/>
                <a:ea typeface="微軟正黑體" pitchFamily="34" charset="-120"/>
                <a:cs typeface="Times New Roman"/>
              </a:rPr>
              <a:t>：</a:t>
            </a:r>
            <a:r>
              <a:rPr lang="zh-TW" altLang="zh-TW" b="1" dirty="0" smtClean="0">
                <a:latin typeface="微軟正黑體" pitchFamily="34" charset="-120"/>
                <a:ea typeface="微軟正黑體" pitchFamily="34" charset="-120"/>
                <a:cs typeface="Times New Roman"/>
              </a:rPr>
              <a:t>寫作測驗</a:t>
            </a:r>
            <a:r>
              <a:rPr lang="en-US" altLang="zh-TW" b="1" dirty="0" smtClean="0">
                <a:latin typeface="微軟正黑體" pitchFamily="34" charset="-120"/>
                <a:ea typeface="微軟正黑體" pitchFamily="34" charset="-120"/>
                <a:cs typeface="Times New Roman"/>
              </a:rPr>
              <a:t>(</a:t>
            </a:r>
            <a:r>
              <a:rPr lang="zh-TW" altLang="en-US" b="1" dirty="0" smtClean="0">
                <a:latin typeface="微軟正黑體" pitchFamily="34" charset="-120"/>
                <a:ea typeface="微軟正黑體" pitchFamily="34" charset="-120"/>
                <a:cs typeface="Times New Roman"/>
              </a:rPr>
              <a:t>一至</a:t>
            </a:r>
            <a:r>
              <a:rPr lang="zh-TW" altLang="zh-TW" b="1" dirty="0" smtClean="0">
                <a:latin typeface="微軟正黑體" pitchFamily="34" charset="-120"/>
                <a:ea typeface="微軟正黑體" pitchFamily="34" charset="-120"/>
                <a:cs typeface="Times New Roman"/>
              </a:rPr>
              <a:t>六級分</a:t>
            </a:r>
            <a:r>
              <a:rPr lang="en-US" altLang="zh-TW" b="1" dirty="0" smtClean="0">
                <a:latin typeface="微軟正黑體" pitchFamily="34" charset="-120"/>
                <a:ea typeface="微軟正黑體" pitchFamily="34" charset="-120"/>
                <a:cs typeface="Times New Roman"/>
              </a:rPr>
              <a:t>)</a:t>
            </a:r>
          </a:p>
          <a:p>
            <a:pPr lvl="1" eaLnBrk="1" fontAlgn="auto" hangingPunct="1">
              <a:spcAft>
                <a:spcPts val="0"/>
              </a:spcAft>
              <a:defRPr/>
            </a:pPr>
            <a:r>
              <a:rPr lang="zh-TW" altLang="en-US" sz="3200" b="1" u="sng" dirty="0">
                <a:solidFill>
                  <a:srgbClr val="31859C"/>
                </a:solidFill>
                <a:latin typeface="微軟正黑體" pitchFamily="34" charset="-120"/>
                <a:ea typeface="微軟正黑體" pitchFamily="34" charset="-120"/>
              </a:rPr>
              <a:t>學生表現</a:t>
            </a:r>
            <a:r>
              <a:rPr lang="zh-TW" altLang="en-US" sz="3200" b="1" dirty="0">
                <a:latin typeface="微軟正黑體" pitchFamily="34" charset="-120"/>
                <a:ea typeface="微軟正黑體" pitchFamily="34" charset="-120"/>
              </a:rPr>
              <a:t>區分為</a:t>
            </a:r>
            <a:r>
              <a:rPr lang="en-US" altLang="zh-TW" sz="3200" b="1" dirty="0">
                <a:latin typeface="微軟正黑體" pitchFamily="34" charset="-120"/>
                <a:ea typeface="微軟正黑體" pitchFamily="34" charset="-120"/>
              </a:rPr>
              <a:t>A</a:t>
            </a:r>
            <a:r>
              <a:rPr lang="zh-TW" altLang="en-US" sz="3200" b="1" dirty="0">
                <a:latin typeface="微軟正黑體" pitchFamily="34" charset="-120"/>
                <a:ea typeface="微軟正黑體" pitchFamily="34" charset="-120"/>
              </a:rPr>
              <a:t>、</a:t>
            </a:r>
            <a:r>
              <a:rPr lang="en-US" altLang="zh-TW" sz="3200" b="1" dirty="0">
                <a:latin typeface="微軟正黑體" pitchFamily="34" charset="-120"/>
                <a:ea typeface="微軟正黑體" pitchFamily="34" charset="-120"/>
              </a:rPr>
              <a:t>B</a:t>
            </a:r>
            <a:r>
              <a:rPr lang="zh-TW" altLang="en-US" sz="3200" b="1" dirty="0">
                <a:latin typeface="微軟正黑體" pitchFamily="34" charset="-120"/>
                <a:ea typeface="微軟正黑體" pitchFamily="34" charset="-120"/>
              </a:rPr>
              <a:t>、</a:t>
            </a:r>
            <a:r>
              <a:rPr lang="en-US" altLang="zh-TW" sz="3200" b="1" dirty="0">
                <a:latin typeface="微軟正黑體" pitchFamily="34" charset="-120"/>
                <a:ea typeface="微軟正黑體" pitchFamily="34" charset="-120"/>
              </a:rPr>
              <a:t>C</a:t>
            </a:r>
            <a:r>
              <a:rPr lang="zh-TW" altLang="en-US" sz="3200" b="1" dirty="0">
                <a:latin typeface="微軟正黑體" pitchFamily="34" charset="-120"/>
                <a:ea typeface="微軟正黑體" pitchFamily="34" charset="-120"/>
              </a:rPr>
              <a:t>、</a:t>
            </a:r>
            <a:r>
              <a:rPr lang="en-US" altLang="zh-TW" sz="3200" b="1" dirty="0">
                <a:latin typeface="微軟正黑體" pitchFamily="34" charset="-120"/>
                <a:ea typeface="微軟正黑體" pitchFamily="34" charset="-120"/>
              </a:rPr>
              <a:t>D</a:t>
            </a:r>
            <a:r>
              <a:rPr lang="zh-TW" altLang="en-US" sz="3200" b="1" dirty="0">
                <a:latin typeface="微軟正黑體" pitchFamily="34" charset="-120"/>
                <a:ea typeface="微軟正黑體" pitchFamily="34" charset="-120"/>
              </a:rPr>
              <a:t>、</a:t>
            </a:r>
            <a:r>
              <a:rPr lang="en-US" altLang="zh-TW" sz="3200" b="1" dirty="0">
                <a:latin typeface="微軟正黑體" pitchFamily="34" charset="-120"/>
                <a:ea typeface="微軟正黑體" pitchFamily="34" charset="-120"/>
              </a:rPr>
              <a:t>E</a:t>
            </a:r>
            <a:r>
              <a:rPr lang="zh-TW" altLang="en-US" sz="3200" b="1" dirty="0">
                <a:latin typeface="微軟正黑體" pitchFamily="34" charset="-120"/>
                <a:ea typeface="微軟正黑體" pitchFamily="34" charset="-120"/>
              </a:rPr>
              <a:t>五等級</a:t>
            </a:r>
            <a:endParaRPr lang="en-US" altLang="zh-TW" sz="3200" b="1" dirty="0" smtClean="0">
              <a:latin typeface="微軟正黑體" pitchFamily="34" charset="-120"/>
              <a:ea typeface="微軟正黑體" pitchFamily="34" charset="-120"/>
              <a:cs typeface="Times New Roman"/>
            </a:endParaRPr>
          </a:p>
        </p:txBody>
      </p:sp>
      <p:sp>
        <p:nvSpPr>
          <p:cNvPr id="4" name="投影片編號版面配置區 3"/>
          <p:cNvSpPr>
            <a:spLocks noGrp="1"/>
          </p:cNvSpPr>
          <p:nvPr>
            <p:ph type="sldNum" sz="quarter" idx="12"/>
          </p:nvPr>
        </p:nvSpPr>
        <p:spPr/>
        <p:txBody>
          <a:bodyPr/>
          <a:lstStyle/>
          <a:p>
            <a:pPr>
              <a:defRPr/>
            </a:pPr>
            <a:fld id="{4D48972A-9CAA-4C08-8CD3-1855FBAF253C}" type="slidenum">
              <a:rPr lang="en-US"/>
              <a:pPr>
                <a:defRPr/>
              </a:pPr>
              <a:t>40</a:t>
            </a:fld>
            <a:endParaRPr lang="en-US"/>
          </a:p>
        </p:txBody>
      </p:sp>
    </p:spTree>
    <p:extLst>
      <p:ext uri="{BB962C8B-B14F-4D97-AF65-F5344CB8AC3E}">
        <p14:creationId xmlns:p14="http://schemas.microsoft.com/office/powerpoint/2010/main" val="891404884"/>
      </p:ext>
    </p:extLst>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684213" y="2852738"/>
          <a:ext cx="7921625" cy="1439862"/>
        </p:xfrm>
        <a:graphic>
          <a:graphicData uri="http://schemas.openxmlformats.org/drawingml/2006/table">
            <a:tbl>
              <a:tblPr firstRow="1" bandRow="1">
                <a:tableStyleId>{5C22544A-7EE6-4342-B048-85BDC9FD1C3A}</a:tableStyleId>
              </a:tblPr>
              <a:tblGrid>
                <a:gridCol w="1584325"/>
                <a:gridCol w="1584325"/>
                <a:gridCol w="1584325"/>
                <a:gridCol w="1584325"/>
                <a:gridCol w="1584325"/>
              </a:tblGrid>
              <a:tr h="719931">
                <a:tc>
                  <a:txBody>
                    <a:bodyPr/>
                    <a:lstStyle/>
                    <a:p>
                      <a:pPr algn="ctr"/>
                      <a:r>
                        <a:rPr lang="en-US" altLang="zh-TW" sz="3600" dirty="0" smtClean="0">
                          <a:latin typeface="SimHei" pitchFamily="49" charset="-122"/>
                          <a:ea typeface="SimHei" pitchFamily="49" charset="-122"/>
                        </a:rPr>
                        <a:t>A</a:t>
                      </a:r>
                      <a:endParaRPr lang="zh-TW" altLang="en-US" sz="3600" dirty="0">
                        <a:latin typeface="SimHei" pitchFamily="49" charset="-122"/>
                        <a:ea typeface="SimHei" pitchFamily="49" charset="-122"/>
                      </a:endParaRPr>
                    </a:p>
                  </a:txBody>
                  <a:tcPr marL="91450" marR="91450" marT="45725" marB="45725"/>
                </a:tc>
                <a:tc>
                  <a:txBody>
                    <a:bodyPr/>
                    <a:lstStyle/>
                    <a:p>
                      <a:pPr algn="ctr"/>
                      <a:r>
                        <a:rPr lang="en-US" altLang="zh-TW" sz="3600" dirty="0" smtClean="0">
                          <a:latin typeface="SimHei" pitchFamily="49" charset="-122"/>
                          <a:ea typeface="SimHei" pitchFamily="49" charset="-122"/>
                        </a:rPr>
                        <a:t>B</a:t>
                      </a:r>
                      <a:endParaRPr lang="zh-TW" altLang="en-US" sz="3600" dirty="0">
                        <a:latin typeface="SimHei" pitchFamily="49" charset="-122"/>
                        <a:ea typeface="SimHei" pitchFamily="49" charset="-122"/>
                      </a:endParaRPr>
                    </a:p>
                  </a:txBody>
                  <a:tcPr marL="91450" marR="91450" marT="45725" marB="45725"/>
                </a:tc>
                <a:tc>
                  <a:txBody>
                    <a:bodyPr/>
                    <a:lstStyle/>
                    <a:p>
                      <a:pPr algn="ctr"/>
                      <a:r>
                        <a:rPr lang="en-US" altLang="zh-TW" sz="3600" b="1" dirty="0" smtClean="0">
                          <a:solidFill>
                            <a:srgbClr val="FF0000"/>
                          </a:solidFill>
                          <a:latin typeface="SimHei" pitchFamily="49" charset="-122"/>
                          <a:ea typeface="SimHei" pitchFamily="49" charset="-122"/>
                        </a:rPr>
                        <a:t>C</a:t>
                      </a:r>
                      <a:endParaRPr lang="zh-TW" altLang="en-US" sz="3600" b="1" dirty="0">
                        <a:solidFill>
                          <a:srgbClr val="FF0000"/>
                        </a:solidFill>
                        <a:latin typeface="SimHei" pitchFamily="49" charset="-122"/>
                        <a:ea typeface="SimHei" pitchFamily="49" charset="-122"/>
                      </a:endParaRPr>
                    </a:p>
                  </a:txBody>
                  <a:tcPr marL="91450" marR="91450" marT="45725" marB="45725"/>
                </a:tc>
                <a:tc>
                  <a:txBody>
                    <a:bodyPr/>
                    <a:lstStyle/>
                    <a:p>
                      <a:pPr algn="ctr"/>
                      <a:r>
                        <a:rPr lang="en-US" altLang="zh-TW" sz="3600" dirty="0" smtClean="0">
                          <a:latin typeface="SimHei" pitchFamily="49" charset="-122"/>
                          <a:ea typeface="SimHei" pitchFamily="49" charset="-122"/>
                        </a:rPr>
                        <a:t>D</a:t>
                      </a:r>
                      <a:endParaRPr lang="zh-TW" altLang="en-US" sz="3600" dirty="0">
                        <a:latin typeface="SimHei" pitchFamily="49" charset="-122"/>
                        <a:ea typeface="SimHei" pitchFamily="49" charset="-122"/>
                      </a:endParaRPr>
                    </a:p>
                  </a:txBody>
                  <a:tcPr marL="91450" marR="91450" marT="45725" marB="45725"/>
                </a:tc>
                <a:tc>
                  <a:txBody>
                    <a:bodyPr/>
                    <a:lstStyle/>
                    <a:p>
                      <a:pPr algn="ctr"/>
                      <a:r>
                        <a:rPr lang="en-US" altLang="zh-TW" sz="3600" dirty="0" smtClean="0">
                          <a:latin typeface="SimHei" pitchFamily="49" charset="-122"/>
                          <a:ea typeface="SimHei" pitchFamily="49" charset="-122"/>
                        </a:rPr>
                        <a:t>E</a:t>
                      </a:r>
                      <a:endParaRPr lang="zh-TW" altLang="en-US" sz="3600" dirty="0">
                        <a:latin typeface="SimHei" pitchFamily="49" charset="-122"/>
                        <a:ea typeface="SimHei" pitchFamily="49" charset="-122"/>
                      </a:endParaRPr>
                    </a:p>
                  </a:txBody>
                  <a:tcPr marL="91450" marR="91450" marT="45725" marB="45725"/>
                </a:tc>
              </a:tr>
              <a:tr h="719931">
                <a:tc>
                  <a:txBody>
                    <a:bodyPr/>
                    <a:lstStyle/>
                    <a:p>
                      <a:pPr algn="ctr"/>
                      <a:r>
                        <a:rPr lang="zh-TW" altLang="en-US" sz="3200" b="1" dirty="0" smtClean="0">
                          <a:latin typeface="SimHei" pitchFamily="49" charset="-122"/>
                          <a:ea typeface="SimHei" pitchFamily="49" charset="-122"/>
                        </a:rPr>
                        <a:t>優秀</a:t>
                      </a:r>
                      <a:endParaRPr lang="zh-TW" altLang="en-US" sz="3200" b="1" dirty="0">
                        <a:latin typeface="SimHei" pitchFamily="49" charset="-122"/>
                        <a:ea typeface="SimHei" pitchFamily="49" charset="-122"/>
                      </a:endParaRPr>
                    </a:p>
                  </a:txBody>
                  <a:tcPr marL="91450" marR="91450" marT="45725" marB="45725"/>
                </a:tc>
                <a:tc>
                  <a:txBody>
                    <a:bodyPr/>
                    <a:lstStyle/>
                    <a:p>
                      <a:pPr algn="ctr"/>
                      <a:r>
                        <a:rPr lang="zh-TW" altLang="en-US" sz="3200" b="1" dirty="0" smtClean="0">
                          <a:latin typeface="SimHei" pitchFamily="49" charset="-122"/>
                          <a:ea typeface="SimHei" pitchFamily="49" charset="-122"/>
                        </a:rPr>
                        <a:t>良好</a:t>
                      </a:r>
                      <a:endParaRPr lang="zh-TW" altLang="en-US" sz="3200" b="1" dirty="0">
                        <a:latin typeface="SimHei" pitchFamily="49" charset="-122"/>
                        <a:ea typeface="SimHei" pitchFamily="49" charset="-122"/>
                      </a:endParaRPr>
                    </a:p>
                  </a:txBody>
                  <a:tcPr marL="91450" marR="91450" marT="45725" marB="45725"/>
                </a:tc>
                <a:tc>
                  <a:txBody>
                    <a:bodyPr/>
                    <a:lstStyle/>
                    <a:p>
                      <a:pPr algn="ctr"/>
                      <a:r>
                        <a:rPr lang="zh-TW" altLang="en-US" sz="3200" b="1" dirty="0" smtClean="0">
                          <a:solidFill>
                            <a:srgbClr val="FF0000"/>
                          </a:solidFill>
                          <a:latin typeface="SimHei" pitchFamily="49" charset="-122"/>
                          <a:ea typeface="SimHei" pitchFamily="49" charset="-122"/>
                        </a:rPr>
                        <a:t>基礎</a:t>
                      </a:r>
                      <a:endParaRPr lang="zh-TW" altLang="en-US" sz="3200" b="1" dirty="0">
                        <a:solidFill>
                          <a:srgbClr val="FF0000"/>
                        </a:solidFill>
                        <a:latin typeface="SimHei" pitchFamily="49" charset="-122"/>
                        <a:ea typeface="SimHei" pitchFamily="49" charset="-122"/>
                      </a:endParaRPr>
                    </a:p>
                  </a:txBody>
                  <a:tcPr marL="91450" marR="91450" marT="45725" marB="45725"/>
                </a:tc>
                <a:tc>
                  <a:txBody>
                    <a:bodyPr/>
                    <a:lstStyle/>
                    <a:p>
                      <a:pPr algn="ctr"/>
                      <a:r>
                        <a:rPr lang="zh-TW" altLang="en-US" sz="3200" b="1" dirty="0" smtClean="0">
                          <a:latin typeface="SimHei" pitchFamily="49" charset="-122"/>
                          <a:ea typeface="SimHei" pitchFamily="49" charset="-122"/>
                        </a:rPr>
                        <a:t>不足</a:t>
                      </a:r>
                      <a:endParaRPr lang="zh-TW" altLang="en-US" sz="3200" b="1" dirty="0">
                        <a:latin typeface="SimHei" pitchFamily="49" charset="-122"/>
                        <a:ea typeface="SimHei" pitchFamily="49" charset="-122"/>
                      </a:endParaRPr>
                    </a:p>
                  </a:txBody>
                  <a:tcPr marL="91450" marR="91450" marT="45725" marB="45725"/>
                </a:tc>
                <a:tc>
                  <a:txBody>
                    <a:bodyPr/>
                    <a:lstStyle/>
                    <a:p>
                      <a:pPr algn="ctr"/>
                      <a:r>
                        <a:rPr lang="zh-TW" altLang="en-US" sz="3200" b="1" dirty="0" smtClean="0">
                          <a:latin typeface="SimHei" pitchFamily="49" charset="-122"/>
                          <a:ea typeface="SimHei" pitchFamily="49" charset="-122"/>
                        </a:rPr>
                        <a:t>落後</a:t>
                      </a:r>
                      <a:endParaRPr lang="zh-TW" altLang="en-US" sz="3200" b="1" dirty="0">
                        <a:latin typeface="SimHei" pitchFamily="49" charset="-122"/>
                        <a:ea typeface="SimHei" pitchFamily="49" charset="-122"/>
                      </a:endParaRPr>
                    </a:p>
                  </a:txBody>
                  <a:tcPr marL="91450" marR="91450" marT="45725" marB="45725"/>
                </a:tc>
              </a:tr>
            </a:tbl>
          </a:graphicData>
        </a:graphic>
      </p:graphicFrame>
      <p:sp>
        <p:nvSpPr>
          <p:cNvPr id="56342" name="標題 1"/>
          <p:cNvSpPr txBox="1">
            <a:spLocks/>
          </p:cNvSpPr>
          <p:nvPr/>
        </p:nvSpPr>
        <p:spPr bwMode="auto">
          <a:xfrm>
            <a:off x="1533525" y="1052513"/>
            <a:ext cx="6119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zh-TW" altLang="en-US" sz="4400" b="1" dirty="0">
                <a:solidFill>
                  <a:srgbClr val="FFFF00"/>
                </a:solidFill>
                <a:latin typeface="SimHei" pitchFamily="49" charset="-122"/>
                <a:ea typeface="SimHei" pitchFamily="49" charset="-122"/>
              </a:rPr>
              <a:t>表現等級之訂定</a:t>
            </a:r>
          </a:p>
        </p:txBody>
      </p:sp>
      <p:sp>
        <p:nvSpPr>
          <p:cNvPr id="56343" name="矩形 5"/>
          <p:cNvSpPr>
            <a:spLocks noChangeArrowheads="1"/>
          </p:cNvSpPr>
          <p:nvPr/>
        </p:nvSpPr>
        <p:spPr bwMode="auto">
          <a:xfrm>
            <a:off x="7573963" y="6237288"/>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latin typeface="SimHei" pitchFamily="49" charset="-122"/>
                <a:ea typeface="SimHei" pitchFamily="49" charset="-122"/>
              </a:rPr>
              <a:t>張雨霖</a:t>
            </a:r>
            <a:r>
              <a:rPr lang="en-US" altLang="zh-TW" sz="1800">
                <a:latin typeface="SimHei" pitchFamily="49" charset="-122"/>
                <a:ea typeface="SimHei" pitchFamily="49" charset="-122"/>
              </a:rPr>
              <a:t>(2014)</a:t>
            </a:r>
            <a:endParaRPr lang="zh-TW" altLang="en-US" sz="1800">
              <a:latin typeface="Arial" pitchFamily="34" charset="0"/>
            </a:endParaRPr>
          </a:p>
        </p:txBody>
      </p:sp>
    </p:spTree>
    <p:extLst>
      <p:ext uri="{BB962C8B-B14F-4D97-AF65-F5344CB8AC3E}">
        <p14:creationId xmlns:p14="http://schemas.microsoft.com/office/powerpoint/2010/main" val="346819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62489" name="日期版面配置區 5"/>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fld id="{D4E14BCB-ACFF-4960-814C-43C962F1FD0F}" type="datetime1">
              <a:rPr lang="zh-TW" altLang="en-US" smtClean="0">
                <a:solidFill>
                  <a:srgbClr val="045C75"/>
                </a:solidFill>
              </a:rPr>
              <a:pPr/>
              <a:t>2016/8/10</a:t>
            </a:fld>
            <a:endParaRPr lang="en-US" altLang="zh-TW" dirty="0" smtClean="0">
              <a:solidFill>
                <a:srgbClr val="045C75"/>
              </a:solidFill>
            </a:endParaRPr>
          </a:p>
        </p:txBody>
      </p:sp>
      <p:sp>
        <p:nvSpPr>
          <p:cNvPr id="62467" name="投影片編號版面配置區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55A5774C-0FA3-4588-A3E0-7DF7B4036CF6}" type="slidenum">
              <a:rPr lang="en-US" altLang="zh-TW" smtClean="0">
                <a:solidFill>
                  <a:srgbClr val="045C75"/>
                </a:solidFill>
              </a:rPr>
              <a:pPr/>
              <a:t>42</a:t>
            </a:fld>
            <a:endParaRPr lang="en-US" altLang="zh-TW" smtClean="0">
              <a:solidFill>
                <a:srgbClr val="045C75"/>
              </a:solidFill>
            </a:endParaRPr>
          </a:p>
        </p:txBody>
      </p:sp>
      <p:graphicFrame>
        <p:nvGraphicFramePr>
          <p:cNvPr id="5" name="表格 4"/>
          <p:cNvGraphicFramePr>
            <a:graphicFrameLocks noGrp="1"/>
          </p:cNvGraphicFramePr>
          <p:nvPr>
            <p:extLst/>
          </p:nvPr>
        </p:nvGraphicFramePr>
        <p:xfrm>
          <a:off x="683568" y="2852936"/>
          <a:ext cx="7920880" cy="1440160"/>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720080">
                <a:tc>
                  <a:txBody>
                    <a:bodyPr/>
                    <a:lstStyle/>
                    <a:p>
                      <a:pPr algn="ctr"/>
                      <a:r>
                        <a:rPr lang="en-US" altLang="zh-TW" sz="3600" dirty="0" smtClean="0">
                          <a:latin typeface="SimHei" pitchFamily="49" charset="-122"/>
                          <a:ea typeface="SimHei" pitchFamily="49" charset="-122"/>
                        </a:rPr>
                        <a:t>A</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B</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b="1" dirty="0" smtClean="0">
                          <a:solidFill>
                            <a:srgbClr val="FF0000"/>
                          </a:solidFill>
                          <a:latin typeface="SimHei" pitchFamily="49" charset="-122"/>
                          <a:ea typeface="SimHei" pitchFamily="49" charset="-122"/>
                        </a:rPr>
                        <a:t>C</a:t>
                      </a:r>
                      <a:endParaRPr lang="zh-TW" altLang="en-US" sz="3600" b="1" dirty="0">
                        <a:solidFill>
                          <a:srgbClr val="FF0000"/>
                        </a:solidFill>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D</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E</a:t>
                      </a:r>
                      <a:endParaRPr lang="zh-TW" altLang="en-US" sz="3600" dirty="0">
                        <a:latin typeface="SimHei" pitchFamily="49" charset="-122"/>
                        <a:ea typeface="SimHei" pitchFamily="49" charset="-122"/>
                      </a:endParaRPr>
                    </a:p>
                  </a:txBody>
                  <a:tcPr marL="91441" marR="91441" marT="45734" marB="45734"/>
                </a:tc>
              </a:tr>
              <a:tr h="720080">
                <a:tc>
                  <a:txBody>
                    <a:bodyPr/>
                    <a:lstStyle/>
                    <a:p>
                      <a:pPr algn="ctr"/>
                      <a:r>
                        <a:rPr lang="zh-TW" altLang="en-US" sz="3200" b="1" dirty="0" smtClean="0">
                          <a:latin typeface="SimHei" pitchFamily="49" charset="-122"/>
                          <a:ea typeface="SimHei" pitchFamily="49" charset="-122"/>
                        </a:rPr>
                        <a:t>優秀</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良好</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solidFill>
                            <a:srgbClr val="FF0000"/>
                          </a:solidFill>
                          <a:latin typeface="SimHei" pitchFamily="49" charset="-122"/>
                          <a:ea typeface="SimHei" pitchFamily="49" charset="-122"/>
                        </a:rPr>
                        <a:t>基礎</a:t>
                      </a:r>
                      <a:endParaRPr lang="zh-TW" altLang="en-US" sz="3200" b="1" dirty="0">
                        <a:solidFill>
                          <a:srgbClr val="FF0000"/>
                        </a:solidFill>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不足</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落後</a:t>
                      </a:r>
                      <a:endParaRPr lang="zh-TW" altLang="en-US" sz="3200" b="1" dirty="0">
                        <a:latin typeface="SimHei" pitchFamily="49" charset="-122"/>
                        <a:ea typeface="SimHei" pitchFamily="49" charset="-122"/>
                      </a:endParaRPr>
                    </a:p>
                  </a:txBody>
                  <a:tcPr marL="91441" marR="91441" marT="45734" marB="45734"/>
                </a:tc>
              </a:tr>
            </a:tbl>
          </a:graphicData>
        </a:graphic>
      </p:graphicFrame>
      <p:sp>
        <p:nvSpPr>
          <p:cNvPr id="9" name="標題 1"/>
          <p:cNvSpPr txBox="1">
            <a:spLocks/>
          </p:cNvSpPr>
          <p:nvPr/>
        </p:nvSpPr>
        <p:spPr>
          <a:xfrm>
            <a:off x="1532801" y="1052736"/>
            <a:ext cx="6120680" cy="792088"/>
          </a:xfrm>
          <a:prstGeom prst="rect">
            <a:avLst/>
          </a:prstGeom>
          <a:noFill/>
          <a:ln>
            <a:noFill/>
          </a:ln>
        </p:spPr>
        <p:txBody>
          <a:bodyPr/>
          <a:lstStyle/>
          <a:p>
            <a:pPr algn="ctr" eaLnBrk="0" hangingPunct="0">
              <a:defRPr/>
            </a:pPr>
            <a:r>
              <a:rPr kumimoji="0" lang="zh-TW" altLang="en-US" sz="4400" b="1"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表現等級之訂定</a:t>
            </a:r>
            <a:endParaRPr kumimoji="0" lang="zh-TW" altLang="en-US" sz="4400" b="1"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82207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62489" name="日期版面配置區 5"/>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fld id="{D4E14BCB-ACFF-4960-814C-43C962F1FD0F}" type="datetime1">
              <a:rPr lang="zh-TW" altLang="en-US" smtClean="0">
                <a:solidFill>
                  <a:srgbClr val="045C75"/>
                </a:solidFill>
              </a:rPr>
              <a:pPr/>
              <a:t>2016/8/10</a:t>
            </a:fld>
            <a:endParaRPr lang="en-US" altLang="zh-TW" dirty="0" smtClean="0">
              <a:solidFill>
                <a:srgbClr val="045C75"/>
              </a:solidFill>
            </a:endParaRPr>
          </a:p>
        </p:txBody>
      </p:sp>
      <p:sp>
        <p:nvSpPr>
          <p:cNvPr id="62467" name="投影片編號版面配置區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55A5774C-0FA3-4588-A3E0-7DF7B4036CF6}" type="slidenum">
              <a:rPr lang="en-US" altLang="zh-TW" smtClean="0">
                <a:solidFill>
                  <a:srgbClr val="045C75"/>
                </a:solidFill>
              </a:rPr>
              <a:pPr/>
              <a:t>43</a:t>
            </a:fld>
            <a:endParaRPr lang="en-US" altLang="zh-TW" smtClean="0">
              <a:solidFill>
                <a:srgbClr val="045C75"/>
              </a:solidFill>
            </a:endParaRPr>
          </a:p>
        </p:txBody>
      </p:sp>
      <p:graphicFrame>
        <p:nvGraphicFramePr>
          <p:cNvPr id="5" name="表格 4"/>
          <p:cNvGraphicFramePr>
            <a:graphicFrameLocks noGrp="1"/>
          </p:cNvGraphicFramePr>
          <p:nvPr>
            <p:extLst/>
          </p:nvPr>
        </p:nvGraphicFramePr>
        <p:xfrm>
          <a:off x="683568" y="2852936"/>
          <a:ext cx="7920880" cy="1440160"/>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720080">
                <a:tc>
                  <a:txBody>
                    <a:bodyPr/>
                    <a:lstStyle/>
                    <a:p>
                      <a:pPr algn="ctr"/>
                      <a:r>
                        <a:rPr lang="en-US" altLang="zh-TW" sz="3600" dirty="0" smtClean="0">
                          <a:latin typeface="SimHei" pitchFamily="49" charset="-122"/>
                          <a:ea typeface="SimHei" pitchFamily="49" charset="-122"/>
                        </a:rPr>
                        <a:t>A</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B</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b="1" dirty="0" smtClean="0">
                          <a:solidFill>
                            <a:srgbClr val="FF0000"/>
                          </a:solidFill>
                          <a:latin typeface="SimHei" pitchFamily="49" charset="-122"/>
                          <a:ea typeface="SimHei" pitchFamily="49" charset="-122"/>
                        </a:rPr>
                        <a:t>C</a:t>
                      </a:r>
                      <a:endParaRPr lang="zh-TW" altLang="en-US" sz="3600" b="1" dirty="0">
                        <a:solidFill>
                          <a:srgbClr val="FF0000"/>
                        </a:solidFill>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D</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E</a:t>
                      </a:r>
                      <a:endParaRPr lang="zh-TW" altLang="en-US" sz="3600" dirty="0">
                        <a:latin typeface="SimHei" pitchFamily="49" charset="-122"/>
                        <a:ea typeface="SimHei" pitchFamily="49" charset="-122"/>
                      </a:endParaRPr>
                    </a:p>
                  </a:txBody>
                  <a:tcPr marL="91441" marR="91441" marT="45734" marB="45734"/>
                </a:tc>
              </a:tr>
              <a:tr h="720080">
                <a:tc>
                  <a:txBody>
                    <a:bodyPr/>
                    <a:lstStyle/>
                    <a:p>
                      <a:pPr algn="ctr"/>
                      <a:r>
                        <a:rPr lang="zh-TW" altLang="en-US" sz="3200" b="1" dirty="0" smtClean="0">
                          <a:latin typeface="SimHei" pitchFamily="49" charset="-122"/>
                          <a:ea typeface="SimHei" pitchFamily="49" charset="-122"/>
                        </a:rPr>
                        <a:t>優秀</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良好</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solidFill>
                            <a:srgbClr val="FF0000"/>
                          </a:solidFill>
                          <a:latin typeface="SimHei" pitchFamily="49" charset="-122"/>
                          <a:ea typeface="SimHei" pitchFamily="49" charset="-122"/>
                        </a:rPr>
                        <a:t>基礎</a:t>
                      </a:r>
                      <a:endParaRPr lang="zh-TW" altLang="en-US" sz="3200" b="1" dirty="0">
                        <a:solidFill>
                          <a:srgbClr val="FF0000"/>
                        </a:solidFill>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不足</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落後</a:t>
                      </a:r>
                      <a:endParaRPr lang="zh-TW" altLang="en-US" sz="3200" b="1" dirty="0">
                        <a:latin typeface="SimHei" pitchFamily="49" charset="-122"/>
                        <a:ea typeface="SimHei" pitchFamily="49" charset="-122"/>
                      </a:endParaRPr>
                    </a:p>
                  </a:txBody>
                  <a:tcPr marL="91441" marR="91441" marT="45734" marB="45734"/>
                </a:tc>
              </a:tr>
            </a:tbl>
          </a:graphicData>
        </a:graphic>
      </p:graphicFrame>
      <p:sp>
        <p:nvSpPr>
          <p:cNvPr id="9" name="標題 1"/>
          <p:cNvSpPr txBox="1">
            <a:spLocks/>
          </p:cNvSpPr>
          <p:nvPr/>
        </p:nvSpPr>
        <p:spPr>
          <a:xfrm>
            <a:off x="1532801" y="1052736"/>
            <a:ext cx="6120680" cy="792088"/>
          </a:xfrm>
          <a:prstGeom prst="rect">
            <a:avLst/>
          </a:prstGeom>
          <a:noFill/>
          <a:ln>
            <a:noFill/>
          </a:ln>
        </p:spPr>
        <p:txBody>
          <a:bodyPr/>
          <a:lstStyle/>
          <a:p>
            <a:pPr algn="ctr" eaLnBrk="0" hangingPunct="0">
              <a:defRPr/>
            </a:pPr>
            <a:r>
              <a:rPr kumimoji="0" lang="zh-TW" altLang="en-US" sz="4400" b="1"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表現等級之訂定</a:t>
            </a:r>
            <a:endParaRPr kumimoji="0" lang="zh-TW" altLang="en-US" sz="4400" b="1"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grpSp>
        <p:nvGrpSpPr>
          <p:cNvPr id="3" name="群組 2"/>
          <p:cNvGrpSpPr/>
          <p:nvPr/>
        </p:nvGrpSpPr>
        <p:grpSpPr>
          <a:xfrm>
            <a:off x="457200" y="2492896"/>
            <a:ext cx="5050904" cy="3096344"/>
            <a:chOff x="457200" y="2492896"/>
            <a:chExt cx="5050904" cy="3096344"/>
          </a:xfrm>
        </p:grpSpPr>
        <p:sp>
          <p:nvSpPr>
            <p:cNvPr id="2" name="矩形 1"/>
            <p:cNvSpPr/>
            <p:nvPr/>
          </p:nvSpPr>
          <p:spPr>
            <a:xfrm>
              <a:off x="457200" y="2492896"/>
              <a:ext cx="5050904" cy="309634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p:cNvSpPr txBox="1">
              <a:spLocks/>
            </p:cNvSpPr>
            <p:nvPr/>
          </p:nvSpPr>
          <p:spPr>
            <a:xfrm>
              <a:off x="1907704" y="4638632"/>
              <a:ext cx="1907232" cy="792088"/>
            </a:xfrm>
            <a:prstGeom prst="rect">
              <a:avLst/>
            </a:prstGeom>
            <a:noFill/>
            <a:ln>
              <a:noFill/>
            </a:ln>
          </p:spPr>
          <p:txBody>
            <a:bodyPr/>
            <a:lstStyle/>
            <a:p>
              <a:pPr algn="ctr" eaLnBrk="0" hangingPunct="0">
                <a:defRPr/>
              </a:pPr>
              <a:r>
                <a:rPr kumimoji="0" lang="zh-TW" altLang="en-US" sz="4400" b="1" smtClean="0">
                  <a:solidFill>
                    <a:schemeClr val="bg1"/>
                  </a:solidFill>
                  <a:effectLst>
                    <a:outerShdw blurRad="38100" dist="38100" dir="2700000" algn="tl">
                      <a:srgbClr val="000000">
                        <a:alpha val="43137"/>
                      </a:srgbClr>
                    </a:outerShdw>
                  </a:effectLst>
                  <a:latin typeface="SimHei" pitchFamily="49" charset="-122"/>
                  <a:ea typeface="SimHei" pitchFamily="49" charset="-122"/>
                </a:rPr>
                <a:t>通過</a:t>
              </a:r>
              <a:endParaRPr kumimoji="0" lang="zh-TW" altLang="en-US" sz="4400" b="1"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p:txBody>
        </p:sp>
      </p:grpSp>
    </p:spTree>
    <p:extLst>
      <p:ext uri="{BB962C8B-B14F-4D97-AF65-F5344CB8AC3E}">
        <p14:creationId xmlns:p14="http://schemas.microsoft.com/office/powerpoint/2010/main" val="45988460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62489" name="日期版面配置區 5"/>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fld id="{D4E14BCB-ACFF-4960-814C-43C962F1FD0F}" type="datetime1">
              <a:rPr lang="zh-TW" altLang="en-US" smtClean="0">
                <a:solidFill>
                  <a:srgbClr val="045C75"/>
                </a:solidFill>
              </a:rPr>
              <a:pPr/>
              <a:t>2016/8/10</a:t>
            </a:fld>
            <a:endParaRPr lang="en-US" altLang="zh-TW" dirty="0" smtClean="0">
              <a:solidFill>
                <a:srgbClr val="045C75"/>
              </a:solidFill>
            </a:endParaRPr>
          </a:p>
        </p:txBody>
      </p:sp>
      <p:sp>
        <p:nvSpPr>
          <p:cNvPr id="62467" name="投影片編號版面配置區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55A5774C-0FA3-4588-A3E0-7DF7B4036CF6}" type="slidenum">
              <a:rPr lang="en-US" altLang="zh-TW" smtClean="0">
                <a:solidFill>
                  <a:srgbClr val="045C75"/>
                </a:solidFill>
              </a:rPr>
              <a:pPr/>
              <a:t>44</a:t>
            </a:fld>
            <a:endParaRPr lang="en-US" altLang="zh-TW" smtClean="0">
              <a:solidFill>
                <a:srgbClr val="045C75"/>
              </a:solidFill>
            </a:endParaRPr>
          </a:p>
        </p:txBody>
      </p:sp>
      <p:graphicFrame>
        <p:nvGraphicFramePr>
          <p:cNvPr id="5" name="表格 4"/>
          <p:cNvGraphicFramePr>
            <a:graphicFrameLocks noGrp="1"/>
          </p:cNvGraphicFramePr>
          <p:nvPr>
            <p:extLst/>
          </p:nvPr>
        </p:nvGraphicFramePr>
        <p:xfrm>
          <a:off x="683568" y="2852936"/>
          <a:ext cx="7920880" cy="1440160"/>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720080">
                <a:tc>
                  <a:txBody>
                    <a:bodyPr/>
                    <a:lstStyle/>
                    <a:p>
                      <a:pPr algn="ctr"/>
                      <a:r>
                        <a:rPr lang="en-US" altLang="zh-TW" sz="3600" dirty="0" smtClean="0">
                          <a:latin typeface="SimHei" pitchFamily="49" charset="-122"/>
                          <a:ea typeface="SimHei" pitchFamily="49" charset="-122"/>
                        </a:rPr>
                        <a:t>A</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B</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b="1" dirty="0" smtClean="0">
                          <a:solidFill>
                            <a:srgbClr val="FF0000"/>
                          </a:solidFill>
                          <a:latin typeface="SimHei" pitchFamily="49" charset="-122"/>
                          <a:ea typeface="SimHei" pitchFamily="49" charset="-122"/>
                        </a:rPr>
                        <a:t>C</a:t>
                      </a:r>
                      <a:endParaRPr lang="zh-TW" altLang="en-US" sz="3600" b="1" dirty="0">
                        <a:solidFill>
                          <a:srgbClr val="FF0000"/>
                        </a:solidFill>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D</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E</a:t>
                      </a:r>
                      <a:endParaRPr lang="zh-TW" altLang="en-US" sz="3600" dirty="0">
                        <a:latin typeface="SimHei" pitchFamily="49" charset="-122"/>
                        <a:ea typeface="SimHei" pitchFamily="49" charset="-122"/>
                      </a:endParaRPr>
                    </a:p>
                  </a:txBody>
                  <a:tcPr marL="91441" marR="91441" marT="45734" marB="45734"/>
                </a:tc>
              </a:tr>
              <a:tr h="720080">
                <a:tc>
                  <a:txBody>
                    <a:bodyPr/>
                    <a:lstStyle/>
                    <a:p>
                      <a:pPr algn="ctr"/>
                      <a:r>
                        <a:rPr lang="zh-TW" altLang="en-US" sz="3200" b="1" dirty="0" smtClean="0">
                          <a:latin typeface="SimHei" pitchFamily="49" charset="-122"/>
                          <a:ea typeface="SimHei" pitchFamily="49" charset="-122"/>
                        </a:rPr>
                        <a:t>優秀</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良好</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solidFill>
                            <a:srgbClr val="FF0000"/>
                          </a:solidFill>
                          <a:latin typeface="SimHei" pitchFamily="49" charset="-122"/>
                          <a:ea typeface="SimHei" pitchFamily="49" charset="-122"/>
                        </a:rPr>
                        <a:t>基礎</a:t>
                      </a:r>
                      <a:endParaRPr lang="zh-TW" altLang="en-US" sz="3200" b="1" dirty="0">
                        <a:solidFill>
                          <a:srgbClr val="FF0000"/>
                        </a:solidFill>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不足</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落後</a:t>
                      </a:r>
                      <a:endParaRPr lang="zh-TW" altLang="en-US" sz="3200" b="1" dirty="0">
                        <a:latin typeface="SimHei" pitchFamily="49" charset="-122"/>
                        <a:ea typeface="SimHei" pitchFamily="49" charset="-122"/>
                      </a:endParaRPr>
                    </a:p>
                  </a:txBody>
                  <a:tcPr marL="91441" marR="91441" marT="45734" marB="45734"/>
                </a:tc>
              </a:tr>
            </a:tbl>
          </a:graphicData>
        </a:graphic>
      </p:graphicFrame>
      <p:sp>
        <p:nvSpPr>
          <p:cNvPr id="9" name="標題 1"/>
          <p:cNvSpPr txBox="1">
            <a:spLocks/>
          </p:cNvSpPr>
          <p:nvPr/>
        </p:nvSpPr>
        <p:spPr>
          <a:xfrm>
            <a:off x="1532801" y="1052736"/>
            <a:ext cx="6120680" cy="792088"/>
          </a:xfrm>
          <a:prstGeom prst="rect">
            <a:avLst/>
          </a:prstGeom>
          <a:noFill/>
          <a:ln>
            <a:noFill/>
          </a:ln>
        </p:spPr>
        <p:txBody>
          <a:bodyPr/>
          <a:lstStyle/>
          <a:p>
            <a:pPr algn="ctr" eaLnBrk="0" hangingPunct="0">
              <a:defRPr/>
            </a:pPr>
            <a:r>
              <a:rPr kumimoji="0" lang="zh-TW" altLang="en-US" sz="4400" b="1"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表現等級之訂定</a:t>
            </a:r>
            <a:endParaRPr kumimoji="0" lang="zh-TW" altLang="en-US" sz="4400" b="1"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2" name="矩形 1"/>
          <p:cNvSpPr/>
          <p:nvPr/>
        </p:nvSpPr>
        <p:spPr>
          <a:xfrm>
            <a:off x="5292080" y="2359906"/>
            <a:ext cx="3413776" cy="309634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p:cNvSpPr txBox="1">
            <a:spLocks/>
          </p:cNvSpPr>
          <p:nvPr/>
        </p:nvSpPr>
        <p:spPr>
          <a:xfrm>
            <a:off x="6012983" y="4540344"/>
            <a:ext cx="1971970" cy="792088"/>
          </a:xfrm>
          <a:prstGeom prst="rect">
            <a:avLst/>
          </a:prstGeom>
          <a:noFill/>
          <a:ln>
            <a:noFill/>
          </a:ln>
        </p:spPr>
        <p:txBody>
          <a:bodyPr/>
          <a:lstStyle/>
          <a:p>
            <a:pPr algn="ctr" eaLnBrk="0" hangingPunct="0">
              <a:defRPr/>
            </a:pPr>
            <a:r>
              <a:rPr kumimoji="0" lang="zh-TW" altLang="en-US" sz="4400" b="1" smtClean="0">
                <a:solidFill>
                  <a:schemeClr val="bg1"/>
                </a:solidFill>
                <a:effectLst>
                  <a:outerShdw blurRad="38100" dist="38100" dir="2700000" algn="tl">
                    <a:srgbClr val="000000">
                      <a:alpha val="43137"/>
                    </a:srgbClr>
                  </a:outerShdw>
                </a:effectLst>
                <a:latin typeface="SimHei" pitchFamily="49" charset="-122"/>
                <a:ea typeface="SimHei" pitchFamily="49" charset="-122"/>
              </a:rPr>
              <a:t>未通過</a:t>
            </a:r>
            <a:endParaRPr kumimoji="0" lang="zh-TW" altLang="en-US" sz="4400" b="1"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120023819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62489" name="日期版面配置區 5"/>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fld id="{D4E14BCB-ACFF-4960-814C-43C962F1FD0F}" type="datetime1">
              <a:rPr lang="zh-TW" altLang="en-US" smtClean="0">
                <a:solidFill>
                  <a:srgbClr val="045C75"/>
                </a:solidFill>
              </a:rPr>
              <a:pPr/>
              <a:t>2016/8/10</a:t>
            </a:fld>
            <a:endParaRPr lang="en-US" altLang="zh-TW" dirty="0" smtClean="0">
              <a:solidFill>
                <a:srgbClr val="045C75"/>
              </a:solidFill>
            </a:endParaRPr>
          </a:p>
        </p:txBody>
      </p:sp>
      <p:sp>
        <p:nvSpPr>
          <p:cNvPr id="62467" name="投影片編號版面配置區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55A5774C-0FA3-4588-A3E0-7DF7B4036CF6}" type="slidenum">
              <a:rPr lang="en-US" altLang="zh-TW" smtClean="0">
                <a:solidFill>
                  <a:srgbClr val="045C75"/>
                </a:solidFill>
              </a:rPr>
              <a:pPr/>
              <a:t>45</a:t>
            </a:fld>
            <a:endParaRPr lang="en-US" altLang="zh-TW" smtClean="0">
              <a:solidFill>
                <a:srgbClr val="045C75"/>
              </a:solidFill>
            </a:endParaRPr>
          </a:p>
        </p:txBody>
      </p:sp>
      <p:graphicFrame>
        <p:nvGraphicFramePr>
          <p:cNvPr id="5" name="表格 4"/>
          <p:cNvGraphicFramePr>
            <a:graphicFrameLocks noGrp="1"/>
          </p:cNvGraphicFramePr>
          <p:nvPr>
            <p:extLst/>
          </p:nvPr>
        </p:nvGraphicFramePr>
        <p:xfrm>
          <a:off x="683568" y="2852936"/>
          <a:ext cx="7920880" cy="1440160"/>
        </p:xfrm>
        <a:graphic>
          <a:graphicData uri="http://schemas.openxmlformats.org/drawingml/2006/table">
            <a:tbl>
              <a:tblPr firstRow="1" bandRow="1">
                <a:tableStyleId>{5C22544A-7EE6-4342-B048-85BDC9FD1C3A}</a:tableStyleId>
              </a:tblPr>
              <a:tblGrid>
                <a:gridCol w="1584176"/>
                <a:gridCol w="1584176"/>
                <a:gridCol w="1584176"/>
                <a:gridCol w="1584176"/>
                <a:gridCol w="1584176"/>
              </a:tblGrid>
              <a:tr h="720080">
                <a:tc>
                  <a:txBody>
                    <a:bodyPr/>
                    <a:lstStyle/>
                    <a:p>
                      <a:pPr algn="ctr"/>
                      <a:r>
                        <a:rPr lang="en-US" altLang="zh-TW" sz="3600" dirty="0" smtClean="0">
                          <a:latin typeface="SimHei" pitchFamily="49" charset="-122"/>
                          <a:ea typeface="SimHei" pitchFamily="49" charset="-122"/>
                        </a:rPr>
                        <a:t>A</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B</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b="1" dirty="0" smtClean="0">
                          <a:solidFill>
                            <a:srgbClr val="FF0000"/>
                          </a:solidFill>
                          <a:latin typeface="SimHei" pitchFamily="49" charset="-122"/>
                          <a:ea typeface="SimHei" pitchFamily="49" charset="-122"/>
                        </a:rPr>
                        <a:t>C</a:t>
                      </a:r>
                      <a:endParaRPr lang="zh-TW" altLang="en-US" sz="3600" b="1" dirty="0">
                        <a:solidFill>
                          <a:srgbClr val="FF0000"/>
                        </a:solidFill>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D</a:t>
                      </a:r>
                      <a:endParaRPr lang="zh-TW" altLang="en-US" sz="3600" dirty="0">
                        <a:latin typeface="SimHei" pitchFamily="49" charset="-122"/>
                        <a:ea typeface="SimHei" pitchFamily="49" charset="-122"/>
                      </a:endParaRPr>
                    </a:p>
                  </a:txBody>
                  <a:tcPr marL="91441" marR="91441" marT="45734" marB="45734"/>
                </a:tc>
                <a:tc>
                  <a:txBody>
                    <a:bodyPr/>
                    <a:lstStyle/>
                    <a:p>
                      <a:pPr algn="ctr"/>
                      <a:r>
                        <a:rPr lang="en-US" altLang="zh-TW" sz="3600" dirty="0" smtClean="0">
                          <a:latin typeface="SimHei" pitchFamily="49" charset="-122"/>
                          <a:ea typeface="SimHei" pitchFamily="49" charset="-122"/>
                        </a:rPr>
                        <a:t>E</a:t>
                      </a:r>
                      <a:endParaRPr lang="zh-TW" altLang="en-US" sz="3600" dirty="0">
                        <a:latin typeface="SimHei" pitchFamily="49" charset="-122"/>
                        <a:ea typeface="SimHei" pitchFamily="49" charset="-122"/>
                      </a:endParaRPr>
                    </a:p>
                  </a:txBody>
                  <a:tcPr marL="91441" marR="91441" marT="45734" marB="45734"/>
                </a:tc>
              </a:tr>
              <a:tr h="720080">
                <a:tc>
                  <a:txBody>
                    <a:bodyPr/>
                    <a:lstStyle/>
                    <a:p>
                      <a:pPr algn="ctr"/>
                      <a:r>
                        <a:rPr lang="zh-TW" altLang="en-US" sz="3200" b="1" dirty="0" smtClean="0">
                          <a:latin typeface="SimHei" pitchFamily="49" charset="-122"/>
                          <a:ea typeface="SimHei" pitchFamily="49" charset="-122"/>
                        </a:rPr>
                        <a:t>優秀</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良好</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solidFill>
                            <a:srgbClr val="FF0000"/>
                          </a:solidFill>
                          <a:latin typeface="SimHei" pitchFamily="49" charset="-122"/>
                          <a:ea typeface="SimHei" pitchFamily="49" charset="-122"/>
                        </a:rPr>
                        <a:t>基礎</a:t>
                      </a:r>
                      <a:endParaRPr lang="zh-TW" altLang="en-US" sz="3200" b="1" dirty="0">
                        <a:solidFill>
                          <a:srgbClr val="FF0000"/>
                        </a:solidFill>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不足</a:t>
                      </a:r>
                      <a:endParaRPr lang="zh-TW" altLang="en-US" sz="3200" b="1" dirty="0">
                        <a:latin typeface="SimHei" pitchFamily="49" charset="-122"/>
                        <a:ea typeface="SimHei" pitchFamily="49" charset="-122"/>
                      </a:endParaRPr>
                    </a:p>
                  </a:txBody>
                  <a:tcPr marL="91441" marR="91441" marT="45734" marB="45734"/>
                </a:tc>
                <a:tc>
                  <a:txBody>
                    <a:bodyPr/>
                    <a:lstStyle/>
                    <a:p>
                      <a:pPr algn="ctr"/>
                      <a:r>
                        <a:rPr lang="zh-TW" altLang="en-US" sz="3200" b="1" dirty="0" smtClean="0">
                          <a:latin typeface="SimHei" pitchFamily="49" charset="-122"/>
                          <a:ea typeface="SimHei" pitchFamily="49" charset="-122"/>
                        </a:rPr>
                        <a:t>落後</a:t>
                      </a:r>
                      <a:endParaRPr lang="zh-TW" altLang="en-US" sz="3200" b="1" dirty="0">
                        <a:latin typeface="SimHei" pitchFamily="49" charset="-122"/>
                        <a:ea typeface="SimHei" pitchFamily="49" charset="-122"/>
                      </a:endParaRPr>
                    </a:p>
                  </a:txBody>
                  <a:tcPr marL="91441" marR="91441" marT="45734" marB="45734"/>
                </a:tc>
              </a:tr>
            </a:tbl>
          </a:graphicData>
        </a:graphic>
      </p:graphicFrame>
      <p:sp>
        <p:nvSpPr>
          <p:cNvPr id="9" name="標題 1"/>
          <p:cNvSpPr txBox="1">
            <a:spLocks/>
          </p:cNvSpPr>
          <p:nvPr/>
        </p:nvSpPr>
        <p:spPr>
          <a:xfrm>
            <a:off x="1532801" y="1052736"/>
            <a:ext cx="6120680" cy="792088"/>
          </a:xfrm>
          <a:prstGeom prst="rect">
            <a:avLst/>
          </a:prstGeom>
          <a:noFill/>
          <a:ln>
            <a:noFill/>
          </a:ln>
        </p:spPr>
        <p:txBody>
          <a:bodyPr/>
          <a:lstStyle/>
          <a:p>
            <a:pPr algn="ctr" eaLnBrk="0" hangingPunct="0">
              <a:defRPr/>
            </a:pPr>
            <a:r>
              <a:rPr kumimoji="0" lang="zh-TW" altLang="en-US" sz="4400" b="1"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表現等級之訂定</a:t>
            </a:r>
            <a:endParaRPr kumimoji="0" lang="zh-TW" altLang="en-US" sz="4400" b="1" dirty="0">
              <a:solidFill>
                <a:srgbClr val="FFFF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7" name="標題 1"/>
          <p:cNvSpPr txBox="1">
            <a:spLocks/>
          </p:cNvSpPr>
          <p:nvPr/>
        </p:nvSpPr>
        <p:spPr>
          <a:xfrm>
            <a:off x="4546800" y="4473116"/>
            <a:ext cx="3240360" cy="1656184"/>
          </a:xfrm>
          <a:prstGeom prst="rect">
            <a:avLst/>
          </a:prstGeom>
          <a:noFill/>
          <a:ln>
            <a:noFill/>
          </a:ln>
        </p:spPr>
        <p:txBody>
          <a:bodyPr/>
          <a:lstStyle/>
          <a:p>
            <a:pPr algn="ctr" eaLnBrk="0" hangingPunct="0">
              <a:defRPr/>
            </a:pPr>
            <a:r>
              <a:rPr kumimoji="0" lang="zh-TW" altLang="en-US" sz="4400" b="1"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a:t>
            </a:r>
          </a:p>
          <a:p>
            <a:pPr algn="ctr" eaLnBrk="0" hangingPunct="0">
              <a:defRPr/>
            </a:pPr>
            <a:r>
              <a:rPr kumimoji="0" lang="zh-TW" altLang="en-US" sz="4400" b="1" dirty="0" smtClean="0">
                <a:solidFill>
                  <a:schemeClr val="bg1"/>
                </a:solidFill>
                <a:effectLst>
                  <a:outerShdw blurRad="38100" dist="38100" dir="2700000" algn="tl">
                    <a:srgbClr val="000000">
                      <a:alpha val="43137"/>
                    </a:srgbClr>
                  </a:outerShdw>
                </a:effectLst>
                <a:latin typeface="SimHei" pitchFamily="49" charset="-122"/>
                <a:ea typeface="SimHei" pitchFamily="49" charset="-122"/>
              </a:rPr>
              <a:t>待加強</a:t>
            </a:r>
            <a:endParaRPr kumimoji="0" lang="zh-TW" altLang="en-US" sz="4400" b="1" dirty="0">
              <a:solidFill>
                <a:schemeClr val="bg1"/>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13559821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C:\Users\yusin\Desktop\圖片2.png"/>
          <p:cNvPicPr>
            <a:picLocks noChangeAspect="1" noChangeArrowheads="1"/>
          </p:cNvPicPr>
          <p:nvPr/>
        </p:nvPicPr>
        <p:blipFill>
          <a:blip r:embed="rId2" cstate="print"/>
          <a:srcRect/>
          <a:stretch>
            <a:fillRect/>
          </a:stretch>
        </p:blipFill>
        <p:spPr bwMode="auto">
          <a:xfrm>
            <a:off x="0" y="0"/>
            <a:ext cx="9153525" cy="6394028"/>
          </a:xfrm>
          <a:prstGeom prst="rect">
            <a:avLst/>
          </a:prstGeom>
          <a:noFill/>
        </p:spPr>
      </p:pic>
      <p:sp>
        <p:nvSpPr>
          <p:cNvPr id="41" name="矩形 40"/>
          <p:cNvSpPr/>
          <p:nvPr/>
        </p:nvSpPr>
        <p:spPr>
          <a:xfrm>
            <a:off x="2452526" y="2636912"/>
            <a:ext cx="4248472" cy="1584176"/>
          </a:xfrm>
          <a:prstGeom prst="rect">
            <a:avLst/>
          </a:prstGeom>
          <a:solidFill>
            <a:schemeClr val="tx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矩形 39"/>
          <p:cNvSpPr/>
          <p:nvPr/>
        </p:nvSpPr>
        <p:spPr>
          <a:xfrm>
            <a:off x="1547664" y="2132856"/>
            <a:ext cx="2016224" cy="843118"/>
          </a:xfrm>
          <a:prstGeom prst="rect">
            <a:avLst/>
          </a:prstGeom>
          <a:solidFill>
            <a:srgbClr val="254061">
              <a:alpha val="50196"/>
            </a:srgb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2" name="矩形 41"/>
          <p:cNvSpPr/>
          <p:nvPr/>
        </p:nvSpPr>
        <p:spPr>
          <a:xfrm>
            <a:off x="934952" y="2209248"/>
            <a:ext cx="3241647" cy="646331"/>
          </a:xfrm>
          <a:prstGeom prst="rect">
            <a:avLst/>
          </a:prstGeom>
        </p:spPr>
        <p:txBody>
          <a:bodyPr wrap="square">
            <a:spAutoFit/>
          </a:bodyPr>
          <a:lstStyle/>
          <a:p>
            <a:pPr algn="ctr"/>
            <a:r>
              <a:rPr lang="zh-TW" altLang="en-US" sz="36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觀念說明</a:t>
            </a:r>
            <a:endParaRPr lang="zh-TW" altLang="en-US" sz="36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43" name="矩形 42"/>
          <p:cNvSpPr/>
          <p:nvPr/>
        </p:nvSpPr>
        <p:spPr>
          <a:xfrm>
            <a:off x="3003667" y="2917699"/>
            <a:ext cx="3146189" cy="1200329"/>
          </a:xfrm>
          <a:prstGeom prst="rect">
            <a:avLst/>
          </a:prstGeom>
        </p:spPr>
        <p:txBody>
          <a:bodyPr wrap="square">
            <a:spAutoFit/>
          </a:bodyPr>
          <a:lstStyle/>
          <a:p>
            <a:pPr algn="ctr"/>
            <a:r>
              <a:rPr lang="zh-TW" altLang="en-US" sz="3600" dirty="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綜合活動成就評量標準</a:t>
            </a:r>
          </a:p>
        </p:txBody>
      </p:sp>
    </p:spTree>
    <p:extLst>
      <p:ext uri="{BB962C8B-B14F-4D97-AF65-F5344CB8AC3E}">
        <p14:creationId xmlns:p14="http://schemas.microsoft.com/office/powerpoint/2010/main" val="496807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內容版面配置區 2"/>
          <p:cNvSpPr>
            <a:spLocks noGrp="1"/>
          </p:cNvSpPr>
          <p:nvPr>
            <p:ph idx="1"/>
          </p:nvPr>
        </p:nvSpPr>
        <p:spPr>
          <a:xfrm>
            <a:off x="215516" y="1417688"/>
            <a:ext cx="8712968" cy="684076"/>
          </a:xfrm>
          <a:noFill/>
          <a:ln>
            <a:noFill/>
          </a:ln>
          <a:effectLst/>
        </p:spPr>
        <p:txBody>
          <a:bodyPr/>
          <a:lstStyle/>
          <a:p>
            <a:r>
              <a:rPr lang="zh-TW" altLang="en-US" b="1" dirty="0" smtClean="0">
                <a:solidFill>
                  <a:srgbClr val="008000"/>
                </a:solidFill>
                <a:latin typeface="SimHei" pitchFamily="49" charset="-122"/>
                <a:ea typeface="SimHei" pitchFamily="49" charset="-122"/>
              </a:rPr>
              <a:t>國中不分年段、不分科專長，</a:t>
            </a:r>
            <a:r>
              <a:rPr lang="zh-TW" altLang="zh-TW" b="1" dirty="0" smtClean="0">
                <a:solidFill>
                  <a:srgbClr val="008000"/>
                </a:solidFill>
                <a:latin typeface="SimHei" pitchFamily="49" charset="-122"/>
                <a:ea typeface="SimHei" pitchFamily="49" charset="-122"/>
              </a:rPr>
              <a:t>共用</a:t>
            </a:r>
            <a:r>
              <a:rPr lang="zh-TW" altLang="zh-TW" b="1" dirty="0">
                <a:solidFill>
                  <a:srgbClr val="008000"/>
                </a:solidFill>
                <a:latin typeface="SimHei" pitchFamily="49" charset="-122"/>
                <a:ea typeface="SimHei" pitchFamily="49" charset="-122"/>
              </a:rPr>
              <a:t>評量</a:t>
            </a:r>
            <a:r>
              <a:rPr lang="zh-TW" altLang="zh-TW" b="1" dirty="0" smtClean="0">
                <a:solidFill>
                  <a:srgbClr val="008000"/>
                </a:solidFill>
                <a:latin typeface="SimHei" pitchFamily="49" charset="-122"/>
                <a:ea typeface="SimHei" pitchFamily="49" charset="-122"/>
              </a:rPr>
              <a:t>標準</a:t>
            </a:r>
            <a:endParaRPr lang="zh-TW" altLang="en-US" b="1" dirty="0" smtClean="0">
              <a:solidFill>
                <a:srgbClr val="006600"/>
              </a:solidFill>
              <a:latin typeface="標楷體" pitchFamily="65" charset="-120"/>
              <a:ea typeface="標楷體" pitchFamily="65" charset="-120"/>
            </a:endParaRPr>
          </a:p>
        </p:txBody>
      </p:sp>
      <p:sp>
        <p:nvSpPr>
          <p:cNvPr id="4" name="標題 1"/>
          <p:cNvSpPr txBox="1">
            <a:spLocks/>
          </p:cNvSpPr>
          <p:nvPr/>
        </p:nvSpPr>
        <p:spPr>
          <a:xfrm>
            <a:off x="0" y="404664"/>
            <a:ext cx="7056784" cy="792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綜合活動領域評量標準發展說明</a:t>
            </a:r>
            <a:endParaRPr kumimoji="0" lang="zh-TW" altLang="en-US" sz="3600" b="1" dirty="0">
              <a:latin typeface="SimHei" pitchFamily="49" charset="-122"/>
              <a:ea typeface="SimHei" pitchFamily="49" charset="-122"/>
              <a:cs typeface="+mj-cs"/>
            </a:endParaRPr>
          </a:p>
        </p:txBody>
      </p:sp>
      <p:pic>
        <p:nvPicPr>
          <p:cNvPr id="71682" name="Picture 2" descr="http://www.takingcharge.csh.umn.edu/sites/default/files/images/inline/spiral.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4955" r="15877"/>
          <a:stretch/>
        </p:blipFill>
        <p:spPr bwMode="auto">
          <a:xfrm>
            <a:off x="215516" y="2564904"/>
            <a:ext cx="2664296" cy="3047442"/>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p:cNvSpPr txBox="1">
            <a:spLocks/>
          </p:cNvSpPr>
          <p:nvPr/>
        </p:nvSpPr>
        <p:spPr bwMode="auto">
          <a:xfrm>
            <a:off x="2879812" y="2420888"/>
            <a:ext cx="6048672" cy="271346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zh-TW" altLang="zh-TW" b="1" dirty="0">
                <a:solidFill>
                  <a:srgbClr val="008000"/>
                </a:solidFill>
                <a:latin typeface="SimHei" pitchFamily="49" charset="-122"/>
                <a:ea typeface="SimHei" pitchFamily="49" charset="-122"/>
              </a:rPr>
              <a:t>評量</a:t>
            </a:r>
            <a:r>
              <a:rPr kumimoji="0" lang="zh-TW" altLang="zh-TW" b="1" dirty="0" smtClean="0">
                <a:solidFill>
                  <a:srgbClr val="008000"/>
                </a:solidFill>
                <a:latin typeface="SimHei" pitchFamily="49" charset="-122"/>
                <a:ea typeface="SimHei" pitchFamily="49" charset="-122"/>
              </a:rPr>
              <a:t>標準</a:t>
            </a:r>
            <a:r>
              <a:rPr kumimoji="0" lang="zh-TW" altLang="en-US" b="1" dirty="0" smtClean="0">
                <a:solidFill>
                  <a:srgbClr val="008000"/>
                </a:solidFill>
                <a:latin typeface="SimHei" pitchFamily="49" charset="-122"/>
                <a:ea typeface="SimHei" pitchFamily="49" charset="-122"/>
              </a:rPr>
              <a:t>因應能力指標多為螺旋式發展特色，</a:t>
            </a:r>
            <a:r>
              <a:rPr kumimoji="0" lang="zh-TW" altLang="zh-TW" b="1" dirty="0" smtClean="0">
                <a:solidFill>
                  <a:srgbClr val="FF0000"/>
                </a:solidFill>
                <a:latin typeface="SimHei" pitchFamily="49" charset="-122"/>
                <a:ea typeface="SimHei" pitchFamily="49" charset="-122"/>
              </a:rPr>
              <a:t>採</a:t>
            </a:r>
            <a:r>
              <a:rPr kumimoji="0" lang="zh-TW" altLang="zh-TW" b="1" dirty="0">
                <a:solidFill>
                  <a:srgbClr val="FF0000"/>
                </a:solidFill>
                <a:latin typeface="SimHei" pitchFamily="49" charset="-122"/>
                <a:ea typeface="SimHei" pitchFamily="49" charset="-122"/>
              </a:rPr>
              <a:t>跨年整體性</a:t>
            </a:r>
            <a:r>
              <a:rPr kumimoji="0" lang="zh-TW" altLang="zh-TW" b="1" dirty="0" smtClean="0">
                <a:solidFill>
                  <a:srgbClr val="008000"/>
                </a:solidFill>
                <a:latin typeface="SimHei" pitchFamily="49" charset="-122"/>
                <a:ea typeface="SimHei" pitchFamily="49" charset="-122"/>
              </a:rPr>
              <a:t>設計</a:t>
            </a:r>
            <a:r>
              <a:rPr kumimoji="0" lang="zh-TW" altLang="en-US" b="1" dirty="0" smtClean="0">
                <a:solidFill>
                  <a:srgbClr val="008000"/>
                </a:solidFill>
                <a:latin typeface="SimHei" pitchFamily="49" charset="-122"/>
                <a:ea typeface="SimHei" pitchFamily="49" charset="-122"/>
              </a:rPr>
              <a:t>。</a:t>
            </a:r>
            <a:r>
              <a:rPr kumimoji="0" lang="zh-TW" altLang="zh-TW" b="1" dirty="0" smtClean="0">
                <a:solidFill>
                  <a:srgbClr val="008000"/>
                </a:solidFill>
                <a:latin typeface="SimHei" pitchFamily="49" charset="-122"/>
                <a:ea typeface="SimHei" pitchFamily="49" charset="-122"/>
              </a:rPr>
              <a:t>相同的</a:t>
            </a:r>
            <a:r>
              <a:rPr kumimoji="0" lang="zh-TW" altLang="en-US" b="1" dirty="0" smtClean="0">
                <a:solidFill>
                  <a:srgbClr val="008000"/>
                </a:solidFill>
                <a:latin typeface="SimHei" pitchFamily="49" charset="-122"/>
                <a:ea typeface="SimHei" pitchFamily="49" charset="-122"/>
              </a:rPr>
              <a:t>評量標準</a:t>
            </a:r>
            <a:r>
              <a:rPr kumimoji="0" lang="zh-TW" altLang="zh-TW" b="1" dirty="0" smtClean="0">
                <a:solidFill>
                  <a:srgbClr val="008000"/>
                </a:solidFill>
                <a:latin typeface="SimHei" pitchFamily="49" charset="-122"/>
                <a:ea typeface="SimHei" pitchFamily="49" charset="-122"/>
              </a:rPr>
              <a:t>可透過</a:t>
            </a:r>
            <a:r>
              <a:rPr kumimoji="0" lang="zh-TW" altLang="zh-TW" b="1" dirty="0" smtClean="0">
                <a:solidFill>
                  <a:srgbClr val="FF0000"/>
                </a:solidFill>
                <a:latin typeface="SimHei" pitchFamily="49" charset="-122"/>
                <a:ea typeface="SimHei" pitchFamily="49" charset="-122"/>
              </a:rPr>
              <a:t>加深、加廣</a:t>
            </a:r>
            <a:r>
              <a:rPr kumimoji="0" lang="zh-TW" altLang="zh-TW" b="1" dirty="0" smtClean="0">
                <a:solidFill>
                  <a:srgbClr val="008000"/>
                </a:solidFill>
                <a:latin typeface="SimHei" pitchFamily="49" charset="-122"/>
                <a:ea typeface="SimHei" pitchFamily="49" charset="-122"/>
              </a:rPr>
              <a:t>方式，在</a:t>
            </a:r>
            <a:r>
              <a:rPr kumimoji="0" lang="zh-TW" altLang="en-US" b="1" dirty="0" smtClean="0">
                <a:solidFill>
                  <a:srgbClr val="008000"/>
                </a:solidFill>
                <a:latin typeface="SimHei" pitchFamily="49" charset="-122"/>
                <a:ea typeface="SimHei" pitchFamily="49" charset="-122"/>
              </a:rPr>
              <a:t>各</a:t>
            </a:r>
            <a:r>
              <a:rPr kumimoji="0" lang="zh-TW" altLang="zh-TW" b="1" dirty="0" smtClean="0">
                <a:solidFill>
                  <a:srgbClr val="008000"/>
                </a:solidFill>
                <a:latin typeface="SimHei" pitchFamily="49" charset="-122"/>
                <a:ea typeface="SimHei" pitchFamily="49" charset="-122"/>
              </a:rPr>
              <a:t>年級</a:t>
            </a:r>
            <a:r>
              <a:rPr kumimoji="0" lang="zh-TW" altLang="zh-TW" b="1" dirty="0" smtClean="0">
                <a:solidFill>
                  <a:srgbClr val="0000CC"/>
                </a:solidFill>
                <a:latin typeface="SimHei" pitchFamily="49" charset="-122"/>
                <a:ea typeface="SimHei" pitchFamily="49" charset="-122"/>
              </a:rPr>
              <a:t>重複</a:t>
            </a:r>
            <a:r>
              <a:rPr kumimoji="0" lang="zh-TW" altLang="en-US" b="1" dirty="0" smtClean="0">
                <a:solidFill>
                  <a:srgbClr val="0000CC"/>
                </a:solidFill>
                <a:latin typeface="SimHei" pitchFamily="49" charset="-122"/>
                <a:ea typeface="SimHei" pitchFamily="49" charset="-122"/>
              </a:rPr>
              <a:t>實施</a:t>
            </a:r>
            <a:r>
              <a:rPr kumimoji="0" lang="zh-TW" altLang="zh-TW" b="1" dirty="0" smtClean="0">
                <a:solidFill>
                  <a:srgbClr val="008000"/>
                </a:solidFill>
                <a:latin typeface="SimHei" pitchFamily="49" charset="-122"/>
                <a:ea typeface="SimHei" pitchFamily="49" charset="-122"/>
              </a:rPr>
              <a:t>。</a:t>
            </a:r>
          </a:p>
        </p:txBody>
      </p:sp>
    </p:spTree>
    <p:extLst>
      <p:ext uri="{BB962C8B-B14F-4D97-AF65-F5344CB8AC3E}">
        <p14:creationId xmlns:p14="http://schemas.microsoft.com/office/powerpoint/2010/main" val="152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heel(1)">
                                      <p:cBhvr>
                                        <p:cTn id="7" dur="20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nvPr>
        </p:nvGraphicFramePr>
        <p:xfrm>
          <a:off x="457200" y="1447800"/>
          <a:ext cx="8229600" cy="460276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09643">
                <a:tc gridSpan="5">
                  <a:txBody>
                    <a:bodyPr/>
                    <a:lstStyle/>
                    <a:p>
                      <a:pPr algn="ctr"/>
                      <a:r>
                        <a:rPr lang="zh-TW" altLang="en-US" sz="2800" b="1" dirty="0" smtClean="0">
                          <a:solidFill>
                            <a:schemeClr val="bg1"/>
                          </a:solidFill>
                          <a:latin typeface="SimHei" pitchFamily="49" charset="-122"/>
                          <a:ea typeface="SimHei" pitchFamily="49" charset="-122"/>
                        </a:rPr>
                        <a:t>綜合活動學習領域</a:t>
                      </a:r>
                      <a:r>
                        <a:rPr lang="zh-TW" altLang="en-US" sz="2800" b="1" dirty="0" smtClean="0">
                          <a:solidFill>
                            <a:srgbClr val="FFFF00"/>
                          </a:solidFill>
                          <a:latin typeface="SimHei" pitchFamily="49" charset="-122"/>
                          <a:ea typeface="SimHei" pitchFamily="49" charset="-122"/>
                        </a:rPr>
                        <a:t>課綱之內涵架構</a:t>
                      </a:r>
                      <a:endParaRPr lang="zh-TW" altLang="en-US" sz="2800" dirty="0">
                        <a:solidFill>
                          <a:srgbClr val="FFFF00"/>
                        </a:solidFill>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r>
              <a:tr h="518196">
                <a:tc gridSpan="5">
                  <a:txBody>
                    <a:bodyPr/>
                    <a:lstStyle/>
                    <a:p>
                      <a:r>
                        <a:rPr lang="zh-TW" altLang="en-US" sz="3200" b="1" dirty="0" smtClean="0">
                          <a:solidFill>
                            <a:srgbClr val="006600"/>
                          </a:solidFill>
                          <a:latin typeface="SimHei" pitchFamily="49" charset="-122"/>
                          <a:ea typeface="SimHei" pitchFamily="49" charset="-122"/>
                        </a:rPr>
                        <a:t>課程總目標：培養學生具備生活實踐的能力</a:t>
                      </a:r>
                      <a:endParaRPr lang="zh-TW" altLang="en-US" sz="3200" dirty="0">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44946">
                <a:tc>
                  <a:txBody>
                    <a:bodyPr/>
                    <a:lstStyle/>
                    <a:p>
                      <a:r>
                        <a:rPr lang="zh-TW" altLang="en-US" sz="2800" b="1" dirty="0" smtClean="0">
                          <a:solidFill>
                            <a:srgbClr val="0070C0"/>
                          </a:solidFill>
                          <a:latin typeface="SimHei" pitchFamily="49" charset="-122"/>
                          <a:ea typeface="SimHei" pitchFamily="49" charset="-122"/>
                        </a:rPr>
                        <a:t>四大</a:t>
                      </a:r>
                    </a:p>
                    <a:p>
                      <a:r>
                        <a:rPr lang="zh-TW" altLang="en-US" sz="2800" b="1" dirty="0" smtClean="0">
                          <a:solidFill>
                            <a:srgbClr val="0070C0"/>
                          </a:solidFill>
                          <a:latin typeface="SimHei" pitchFamily="49" charset="-122"/>
                          <a:ea typeface="SimHei" pitchFamily="49" charset="-122"/>
                        </a:rPr>
                        <a:t>主題軸</a:t>
                      </a:r>
                      <a:endParaRPr lang="zh-TW" altLang="en-US" sz="2800" b="1" dirty="0">
                        <a:solidFill>
                          <a:srgbClr val="0070C0"/>
                        </a:solidFill>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自我發展</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生活經營</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社會參與</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保護自我與環境</a:t>
                      </a:r>
                      <a:endParaRPr lang="zh-TW" altLang="en-US" sz="2400" b="1" dirty="0">
                        <a:latin typeface="SimHei" pitchFamily="49" charset="-122"/>
                        <a:ea typeface="SimHei" pitchFamily="49" charset="-122"/>
                      </a:endParaRPr>
                    </a:p>
                  </a:txBody>
                  <a:tcPr marT="45723" marB="45723"/>
                </a:tc>
              </a:tr>
              <a:tr h="823018">
                <a:tc rowSpan="3">
                  <a:txBody>
                    <a:bodyPr/>
                    <a:lstStyle/>
                    <a:p>
                      <a:endParaRPr lang="en-US" altLang="zh-TW" sz="2400" b="1" dirty="0" smtClean="0">
                        <a:latin typeface="SimHei" pitchFamily="49" charset="-122"/>
                        <a:ea typeface="SimHei" pitchFamily="49" charset="-122"/>
                      </a:endParaRPr>
                    </a:p>
                    <a:p>
                      <a:endParaRPr lang="en-US" altLang="zh-TW" sz="2800" b="1" dirty="0" smtClean="0">
                        <a:solidFill>
                          <a:srgbClr val="0070C0"/>
                        </a:solidFill>
                        <a:latin typeface="SimHei" pitchFamily="49" charset="-122"/>
                        <a:ea typeface="SimHei" pitchFamily="49" charset="-122"/>
                      </a:endParaRPr>
                    </a:p>
                    <a:p>
                      <a:r>
                        <a:rPr lang="zh-TW" altLang="en-US" sz="2800" b="1" dirty="0" smtClean="0">
                          <a:solidFill>
                            <a:srgbClr val="0070C0"/>
                          </a:solidFill>
                          <a:latin typeface="SimHei" pitchFamily="49" charset="-122"/>
                          <a:ea typeface="SimHei" pitchFamily="49" charset="-122"/>
                        </a:rPr>
                        <a:t>十二項核心素養</a:t>
                      </a:r>
                      <a:endParaRPr lang="en-US" altLang="zh-TW" sz="2800" b="1" dirty="0" smtClean="0">
                        <a:latin typeface="SimHei" pitchFamily="49" charset="-122"/>
                        <a:ea typeface="SimHei" pitchFamily="49" charset="-122"/>
                      </a:endParaRPr>
                    </a:p>
                    <a:p>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自我探索</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人際互動</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危機辨識與處理</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自我管理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生活適應與創新</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社會關懷與服務</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戶外生活	</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尊重生命</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資源運用與開發</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尊重多元文化</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環境保護	</a:t>
                      </a:r>
                      <a:endParaRPr lang="zh-TW" altLang="en-US" sz="2400" b="1" dirty="0">
                        <a:latin typeface="SimHei" pitchFamily="49" charset="-122"/>
                        <a:ea typeface="SimHei" pitchFamily="49" charset="-122"/>
                      </a:endParaRPr>
                    </a:p>
                  </a:txBody>
                  <a:tcPr marT="45723" marB="45723"/>
                </a:tc>
              </a:tr>
            </a:tbl>
          </a:graphicData>
        </a:graphic>
      </p:graphicFrame>
      <p:sp>
        <p:nvSpPr>
          <p:cNvPr id="2" name="矩形 1"/>
          <p:cNvSpPr/>
          <p:nvPr/>
        </p:nvSpPr>
        <p:spPr>
          <a:xfrm>
            <a:off x="1403648" y="622429"/>
            <a:ext cx="5688632" cy="1077218"/>
          </a:xfrm>
          <a:prstGeom prst="rect">
            <a:avLst/>
          </a:prstGeom>
        </p:spPr>
        <p:txBody>
          <a:bodyPr wrap="square">
            <a:spAutoFit/>
          </a:bodyPr>
          <a:lstStyle/>
          <a:p>
            <a:r>
              <a:rPr lang="en-US" altLang="zh-TW" sz="3200" b="1" dirty="0">
                <a:solidFill>
                  <a:srgbClr val="0000CC"/>
                </a:solidFill>
                <a:latin typeface="標楷體" pitchFamily="65" charset="-120"/>
                <a:ea typeface="標楷體" pitchFamily="65" charset="-120"/>
              </a:rPr>
              <a:t/>
            </a:r>
            <a:br>
              <a:rPr lang="en-US" altLang="zh-TW" sz="3200" b="1" dirty="0">
                <a:solidFill>
                  <a:srgbClr val="0000CC"/>
                </a:solidFill>
                <a:latin typeface="標楷體" pitchFamily="65" charset="-120"/>
                <a:ea typeface="標楷體" pitchFamily="65" charset="-120"/>
              </a:rPr>
            </a:br>
            <a:endParaRPr lang="zh-TW" altLang="en-US" sz="3200" dirty="0"/>
          </a:p>
        </p:txBody>
      </p:sp>
      <p:sp>
        <p:nvSpPr>
          <p:cNvPr id="8" name="標題 1"/>
          <p:cNvSpPr txBox="1">
            <a:spLocks/>
          </p:cNvSpPr>
          <p:nvPr/>
        </p:nvSpPr>
        <p:spPr>
          <a:xfrm>
            <a:off x="0" y="260648"/>
            <a:ext cx="4824536" cy="792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綜合活動內容標準</a:t>
            </a:r>
            <a:endParaRPr kumimoji="0" lang="zh-TW" altLang="en-US" sz="3600" b="1" dirty="0">
              <a:latin typeface="SimHei" pitchFamily="49" charset="-122"/>
              <a:ea typeface="SimHei" pitchFamily="49" charset="-122"/>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nvPr>
        </p:nvGraphicFramePr>
        <p:xfrm>
          <a:off x="457200" y="1447800"/>
          <a:ext cx="8229600" cy="460276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09643">
                <a:tc gridSpan="5">
                  <a:txBody>
                    <a:bodyPr/>
                    <a:lstStyle/>
                    <a:p>
                      <a:pPr algn="ctr"/>
                      <a:r>
                        <a:rPr lang="zh-TW" altLang="en-US" sz="2800" b="1" dirty="0" smtClean="0">
                          <a:solidFill>
                            <a:schemeClr val="bg1"/>
                          </a:solidFill>
                          <a:latin typeface="SimHei" pitchFamily="49" charset="-122"/>
                          <a:ea typeface="SimHei" pitchFamily="49" charset="-122"/>
                        </a:rPr>
                        <a:t>綜合活動學習領域</a:t>
                      </a:r>
                      <a:r>
                        <a:rPr lang="zh-TW" altLang="en-US" sz="2800" b="1" dirty="0" smtClean="0">
                          <a:solidFill>
                            <a:srgbClr val="FFFF00"/>
                          </a:solidFill>
                          <a:latin typeface="SimHei" pitchFamily="49" charset="-122"/>
                          <a:ea typeface="SimHei" pitchFamily="49" charset="-122"/>
                        </a:rPr>
                        <a:t>課綱之內涵架構</a:t>
                      </a:r>
                      <a:endParaRPr lang="zh-TW" altLang="en-US" sz="2800" dirty="0">
                        <a:solidFill>
                          <a:srgbClr val="FFFF00"/>
                        </a:solidFill>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r>
              <a:tr h="518196">
                <a:tc gridSpan="5">
                  <a:txBody>
                    <a:bodyPr/>
                    <a:lstStyle/>
                    <a:p>
                      <a:r>
                        <a:rPr lang="zh-TW" altLang="en-US" sz="3200" b="1" dirty="0" smtClean="0">
                          <a:solidFill>
                            <a:srgbClr val="006600"/>
                          </a:solidFill>
                          <a:latin typeface="SimHei" pitchFamily="49" charset="-122"/>
                          <a:ea typeface="SimHei" pitchFamily="49" charset="-122"/>
                        </a:rPr>
                        <a:t>課程總目標：培養學生具備生活實踐的能力</a:t>
                      </a:r>
                      <a:endParaRPr lang="zh-TW" altLang="en-US" sz="3200" dirty="0">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44946">
                <a:tc>
                  <a:txBody>
                    <a:bodyPr/>
                    <a:lstStyle/>
                    <a:p>
                      <a:r>
                        <a:rPr lang="zh-TW" altLang="en-US" sz="2800" b="1" dirty="0" smtClean="0">
                          <a:solidFill>
                            <a:srgbClr val="0070C0"/>
                          </a:solidFill>
                          <a:latin typeface="SimHei" pitchFamily="49" charset="-122"/>
                          <a:ea typeface="SimHei" pitchFamily="49" charset="-122"/>
                        </a:rPr>
                        <a:t>四大</a:t>
                      </a:r>
                    </a:p>
                    <a:p>
                      <a:r>
                        <a:rPr lang="zh-TW" altLang="en-US" sz="2800" b="1" dirty="0" smtClean="0">
                          <a:solidFill>
                            <a:srgbClr val="0070C0"/>
                          </a:solidFill>
                          <a:latin typeface="SimHei" pitchFamily="49" charset="-122"/>
                          <a:ea typeface="SimHei" pitchFamily="49" charset="-122"/>
                        </a:rPr>
                        <a:t>主題軸</a:t>
                      </a:r>
                      <a:endParaRPr lang="zh-TW" altLang="en-US" sz="2800" b="1" dirty="0">
                        <a:solidFill>
                          <a:srgbClr val="0070C0"/>
                        </a:solidFill>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自我發展</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生活經營</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社會參與</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保護自我與環境</a:t>
                      </a:r>
                      <a:endParaRPr lang="zh-TW" altLang="en-US" sz="2400" b="1" dirty="0">
                        <a:latin typeface="SimHei" pitchFamily="49" charset="-122"/>
                        <a:ea typeface="SimHei" pitchFamily="49" charset="-122"/>
                      </a:endParaRPr>
                    </a:p>
                  </a:txBody>
                  <a:tcPr marT="45723" marB="45723"/>
                </a:tc>
              </a:tr>
              <a:tr h="823018">
                <a:tc rowSpan="3">
                  <a:txBody>
                    <a:bodyPr/>
                    <a:lstStyle/>
                    <a:p>
                      <a:endParaRPr lang="en-US" altLang="zh-TW" sz="2400" b="1" dirty="0" smtClean="0">
                        <a:latin typeface="SimHei" pitchFamily="49" charset="-122"/>
                        <a:ea typeface="SimHei" pitchFamily="49" charset="-122"/>
                      </a:endParaRPr>
                    </a:p>
                    <a:p>
                      <a:endParaRPr lang="en-US" altLang="zh-TW" sz="2800" b="1" dirty="0" smtClean="0">
                        <a:solidFill>
                          <a:srgbClr val="0070C0"/>
                        </a:solidFill>
                        <a:latin typeface="SimHei" pitchFamily="49" charset="-122"/>
                        <a:ea typeface="SimHei" pitchFamily="49" charset="-122"/>
                      </a:endParaRPr>
                    </a:p>
                    <a:p>
                      <a:r>
                        <a:rPr lang="zh-TW" altLang="en-US" sz="2800" b="1" dirty="0" smtClean="0">
                          <a:solidFill>
                            <a:srgbClr val="0070C0"/>
                          </a:solidFill>
                          <a:latin typeface="SimHei" pitchFamily="49" charset="-122"/>
                          <a:ea typeface="SimHei" pitchFamily="49" charset="-122"/>
                        </a:rPr>
                        <a:t>十二項核心素養</a:t>
                      </a:r>
                      <a:endParaRPr lang="en-US" altLang="zh-TW" sz="2800" b="1" dirty="0" smtClean="0">
                        <a:latin typeface="SimHei" pitchFamily="49" charset="-122"/>
                        <a:ea typeface="SimHei" pitchFamily="49" charset="-122"/>
                      </a:endParaRPr>
                    </a:p>
                    <a:p>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自我探索</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人際互動</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危機辨識與處理</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自我管理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生活適應與創新</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社會關懷與服務</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戶外生活	</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尊重生命</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資源運用與開發</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尊重多元文化</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環境保護	</a:t>
                      </a:r>
                      <a:endParaRPr lang="zh-TW" altLang="en-US" sz="2400" b="1" dirty="0">
                        <a:latin typeface="SimHei" pitchFamily="49" charset="-122"/>
                        <a:ea typeface="SimHei" pitchFamily="49" charset="-122"/>
                      </a:endParaRPr>
                    </a:p>
                  </a:txBody>
                  <a:tcPr marT="45723" marB="45723"/>
                </a:tc>
              </a:tr>
            </a:tbl>
          </a:graphicData>
        </a:graphic>
      </p:graphicFrame>
      <p:sp>
        <p:nvSpPr>
          <p:cNvPr id="2" name="矩形 1"/>
          <p:cNvSpPr/>
          <p:nvPr/>
        </p:nvSpPr>
        <p:spPr>
          <a:xfrm>
            <a:off x="1403648" y="622429"/>
            <a:ext cx="5688632" cy="1077218"/>
          </a:xfrm>
          <a:prstGeom prst="rect">
            <a:avLst/>
          </a:prstGeom>
        </p:spPr>
        <p:txBody>
          <a:bodyPr wrap="square">
            <a:spAutoFit/>
          </a:bodyPr>
          <a:lstStyle/>
          <a:p>
            <a:r>
              <a:rPr lang="en-US" altLang="zh-TW" sz="3200" b="1" dirty="0">
                <a:solidFill>
                  <a:srgbClr val="0000CC"/>
                </a:solidFill>
                <a:latin typeface="標楷體" pitchFamily="65" charset="-120"/>
                <a:ea typeface="標楷體" pitchFamily="65" charset="-120"/>
              </a:rPr>
              <a:t/>
            </a:r>
            <a:br>
              <a:rPr lang="en-US" altLang="zh-TW" sz="3200" b="1" dirty="0">
                <a:solidFill>
                  <a:srgbClr val="0000CC"/>
                </a:solidFill>
                <a:latin typeface="標楷體" pitchFamily="65" charset="-120"/>
                <a:ea typeface="標楷體" pitchFamily="65" charset="-120"/>
              </a:rPr>
            </a:br>
            <a:endParaRPr lang="zh-TW" altLang="en-US" sz="3200" dirty="0"/>
          </a:p>
        </p:txBody>
      </p:sp>
      <p:sp>
        <p:nvSpPr>
          <p:cNvPr id="8" name="標題 1"/>
          <p:cNvSpPr txBox="1">
            <a:spLocks/>
          </p:cNvSpPr>
          <p:nvPr/>
        </p:nvSpPr>
        <p:spPr>
          <a:xfrm>
            <a:off x="0" y="260648"/>
            <a:ext cx="4824536" cy="792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綜合活動內容標準</a:t>
            </a:r>
            <a:endParaRPr kumimoji="0" lang="zh-TW" altLang="en-US" sz="3600" b="1" dirty="0">
              <a:latin typeface="SimHei" pitchFamily="49" charset="-122"/>
              <a:ea typeface="SimHei" pitchFamily="49" charset="-122"/>
              <a:cs typeface="+mj-cs"/>
            </a:endParaRPr>
          </a:p>
        </p:txBody>
      </p:sp>
      <p:pic>
        <p:nvPicPr>
          <p:cNvPr id="5" name="圖片 4"/>
          <p:cNvPicPr>
            <a:picLocks noChangeAspect="1"/>
          </p:cNvPicPr>
          <p:nvPr/>
        </p:nvPicPr>
        <p:blipFill>
          <a:blip r:embed="rId2" cstate="print">
            <a:clrChange>
              <a:clrFrom>
                <a:srgbClr val="FFFFFF"/>
              </a:clrFrom>
              <a:clrTo>
                <a:srgbClr val="FFFFFF">
                  <a:alpha val="0"/>
                </a:srgbClr>
              </a:clrTo>
            </a:clrChange>
          </a:blip>
          <a:stretch>
            <a:fillRect/>
          </a:stretch>
        </p:blipFill>
        <p:spPr>
          <a:xfrm>
            <a:off x="470529" y="1340768"/>
            <a:ext cx="8205927" cy="4682134"/>
          </a:xfrm>
          <a:prstGeom prst="rect">
            <a:avLst/>
          </a:prstGeom>
        </p:spPr>
      </p:pic>
      <p:sp>
        <p:nvSpPr>
          <p:cNvPr id="9" name="橢圓形圖說文字 8"/>
          <p:cNvSpPr/>
          <p:nvPr/>
        </p:nvSpPr>
        <p:spPr>
          <a:xfrm>
            <a:off x="251520" y="1086999"/>
            <a:ext cx="3384376" cy="1368152"/>
          </a:xfrm>
          <a:prstGeom prst="wedgeEllipseCallout">
            <a:avLst>
              <a:gd name="adj1" fmla="val -26739"/>
              <a:gd name="adj2" fmla="val 7702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FF0000"/>
                </a:solidFill>
                <a:latin typeface="SimHei" pitchFamily="49" charset="-122"/>
                <a:ea typeface="SimHei" pitchFamily="49" charset="-122"/>
              </a:rPr>
              <a:t>四大主題軸為內容標準之主題</a:t>
            </a:r>
            <a:endParaRPr lang="zh-TW" altLang="en-US" sz="2400" b="1" dirty="0">
              <a:solidFill>
                <a:srgbClr val="FF0000"/>
              </a:solidFill>
              <a:latin typeface="SimHei" pitchFamily="49" charset="-122"/>
              <a:ea typeface="SimHei" pitchFamily="49" charset="-122"/>
            </a:endParaRPr>
          </a:p>
        </p:txBody>
      </p:sp>
    </p:spTree>
    <p:extLst>
      <p:ext uri="{BB962C8B-B14F-4D97-AF65-F5344CB8AC3E}">
        <p14:creationId xmlns:p14="http://schemas.microsoft.com/office/powerpoint/2010/main" val="29418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3"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6" y="0"/>
            <a:ext cx="91988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2" name="Rectangle 2"/>
          <p:cNvSpPr>
            <a:spLocks noGrp="1"/>
          </p:cNvSpPr>
          <p:nvPr>
            <p:ph type="title" idx="4294967295"/>
          </p:nvPr>
        </p:nvSpPr>
        <p:spPr>
          <a:xfrm>
            <a:off x="0" y="260648"/>
            <a:ext cx="9144000" cy="1143000"/>
          </a:xfrm>
          <a:solidFill>
            <a:schemeClr val="bg1">
              <a:alpha val="58824"/>
            </a:schemeClr>
          </a:solidFill>
        </p:spPr>
        <p:txBody>
          <a:bodyPr/>
          <a:lstStyle/>
          <a:p>
            <a:pPr algn="l" eaLnBrk="1" hangingPunct="1">
              <a:defRPr/>
            </a:pPr>
            <a:r>
              <a:rPr lang="zh-TW" altLang="en-US" b="1" dirty="0" smtClean="0">
                <a:solidFill>
                  <a:srgbClr val="25406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b="1" dirty="0" smtClean="0">
                <a:solidFill>
                  <a:srgbClr val="254061"/>
                </a:solidFill>
                <a:effectLst>
                  <a:outerShdw blurRad="38100" dist="38100" dir="2700000" algn="tl">
                    <a:srgbClr val="000000">
                      <a:alpha val="43137"/>
                    </a:srgbClr>
                  </a:outerShdw>
                </a:effectLst>
                <a:latin typeface="微軟正黑體" pitchFamily="34" charset="-120"/>
                <a:ea typeface="微軟正黑體" pitchFamily="34" charset="-120"/>
              </a:rPr>
              <a:t>     </a:t>
            </a:r>
            <a:r>
              <a:rPr lang="zh-TW" altLang="en-US" b="1" dirty="0" smtClean="0">
                <a:solidFill>
                  <a:srgbClr val="254061"/>
                </a:solidFill>
                <a:effectLst>
                  <a:outerShdw blurRad="38100" dist="38100" dir="2700000" algn="tl">
                    <a:srgbClr val="000000">
                      <a:alpha val="43137"/>
                    </a:srgbClr>
                  </a:outerShdw>
                </a:effectLst>
                <a:latin typeface="微軟正黑體" pitchFamily="34" charset="-120"/>
                <a:ea typeface="微軟正黑體" pitchFamily="34" charset="-120"/>
              </a:rPr>
              <a:t>現場老師的反應</a:t>
            </a:r>
          </a:p>
        </p:txBody>
      </p:sp>
      <p:sp>
        <p:nvSpPr>
          <p:cNvPr id="40963" name="Rectangle 3"/>
          <p:cNvSpPr>
            <a:spLocks noGrp="1"/>
          </p:cNvSpPr>
          <p:nvPr>
            <p:ph type="body" idx="4294967295"/>
          </p:nvPr>
        </p:nvSpPr>
        <p:spPr>
          <a:xfrm>
            <a:off x="-47539" y="1412776"/>
            <a:ext cx="8748713" cy="4249737"/>
          </a:xfrm>
        </p:spPr>
        <p:txBody>
          <a:bodyPr/>
          <a:lstStyle/>
          <a:p>
            <a:pPr eaLnBrk="1" hangingPunct="1">
              <a:buFont typeface="Arial" pitchFamily="34" charset="0"/>
              <a:buNone/>
              <a:defRPr/>
            </a:pPr>
            <a:r>
              <a:rPr lang="zh-TW" altLang="en-US" dirty="0" smtClean="0"/>
              <a:t>    </a:t>
            </a:r>
            <a:r>
              <a:rPr lang="zh-TW" altLang="en-US"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又要搞什麼花樣！？</a:t>
            </a:r>
          </a:p>
          <a:p>
            <a:pPr eaLnBrk="1" hangingPunct="1">
              <a:buFont typeface="Arial" pitchFamily="34" charset="0"/>
              <a:buNone/>
              <a:defRPr/>
            </a:pPr>
            <a:r>
              <a:rPr lang="zh-TW" altLang="en-US"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我的學生都只能達到「</a:t>
            </a:r>
            <a:r>
              <a:rPr lang="en-US" altLang="zh-TW"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eaLnBrk="1" hangingPunct="1">
              <a:buFont typeface="Arial" pitchFamily="34" charset="0"/>
              <a:buNone/>
              <a:defRPr/>
            </a:pP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那所有教材不都要修改？</a:t>
            </a:r>
          </a:p>
          <a:p>
            <a:pPr eaLnBrk="1" hangingPunct="1">
              <a:buFont typeface="Arial" pitchFamily="34" charset="0"/>
              <a:buNone/>
              <a:defRPr/>
            </a:pPr>
            <a:r>
              <a:rPr lang="zh-TW" altLang="en-US" sz="30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真的會執行嗎？不依照這個標準會怎樣！？</a:t>
            </a:r>
          </a:p>
          <a:p>
            <a:pPr eaLnBrk="1" hangingPunct="1">
              <a:buFont typeface="Arial" pitchFamily="34" charset="0"/>
              <a:buNone/>
              <a:defRPr/>
            </a:pPr>
            <a:r>
              <a:rPr lang="zh-TW" altLang="en-US"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做做看！有範例參考好像也不難！</a:t>
            </a:r>
          </a:p>
          <a:p>
            <a:pPr eaLnBrk="1" hangingPunct="1">
              <a:buFont typeface="Arial" pitchFamily="34" charset="0"/>
              <a:buNone/>
              <a:defRPr/>
            </a:pPr>
            <a:r>
              <a:rPr lang="zh-TW" altLang="en-US" sz="3000" b="1" dirty="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真是可怕的驚人負擔ㄟ</a:t>
            </a:r>
            <a:r>
              <a:rPr lang="en-US" altLang="zh-TW"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分科教學有</a:t>
            </a:r>
            <a:r>
              <a:rPr lang="en-US" altLang="zh-TW"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18-20</a:t>
            </a:r>
            <a:r>
              <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個班！</a:t>
            </a:r>
            <a:r>
              <a:rPr lang="en-US" altLang="zh-TW"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r" eaLnBrk="1" hangingPunct="1">
              <a:buFont typeface="Arial" pitchFamily="34" charset="0"/>
              <a:buNone/>
              <a:defRPr/>
            </a:pPr>
            <a:r>
              <a:rPr lang="zh-TW" altLang="en-US" sz="3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我是否要讓所有的孩子達到</a:t>
            </a:r>
            <a:r>
              <a:rPr lang="en-US" altLang="zh-TW" sz="3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a:t>
            </a:r>
            <a:r>
              <a:rPr lang="zh-TW" altLang="en-US" sz="3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等第</a:t>
            </a:r>
            <a:r>
              <a:rPr lang="zh-TW" altLang="en-US"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3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eaLnBrk="1" hangingPunct="1">
              <a:buFont typeface="Arial" pitchFamily="34" charset="0"/>
              <a:buNone/>
              <a:defRPr/>
            </a:pPr>
            <a:r>
              <a:rPr lang="zh-TW" altLang="en-US" sz="3000" b="1" dirty="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不是要差異化嗎？幹嘛要評量標準？</a:t>
            </a:r>
            <a:endParaRPr lang="zh-TW" altLang="en-US" sz="3000" b="1" dirty="0" smtClean="0">
              <a:solidFill>
                <a:srgbClr val="008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19945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nvPr>
        </p:nvGraphicFramePr>
        <p:xfrm>
          <a:off x="457200" y="1700808"/>
          <a:ext cx="8229600" cy="460276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09643">
                <a:tc gridSpan="5">
                  <a:txBody>
                    <a:bodyPr/>
                    <a:lstStyle/>
                    <a:p>
                      <a:pPr algn="ctr"/>
                      <a:r>
                        <a:rPr lang="zh-TW" altLang="en-US" sz="2800" b="1" dirty="0" smtClean="0">
                          <a:solidFill>
                            <a:schemeClr val="bg1"/>
                          </a:solidFill>
                          <a:latin typeface="SimHei" pitchFamily="49" charset="-122"/>
                          <a:ea typeface="SimHei" pitchFamily="49" charset="-122"/>
                        </a:rPr>
                        <a:t>綜合活動學習領域</a:t>
                      </a:r>
                      <a:r>
                        <a:rPr lang="zh-TW" altLang="en-US" sz="2800" b="1" dirty="0" smtClean="0">
                          <a:solidFill>
                            <a:srgbClr val="FFFF00"/>
                          </a:solidFill>
                          <a:latin typeface="SimHei" pitchFamily="49" charset="-122"/>
                          <a:ea typeface="SimHei" pitchFamily="49" charset="-122"/>
                        </a:rPr>
                        <a:t>課綱之內涵架構</a:t>
                      </a:r>
                      <a:endParaRPr lang="zh-TW" altLang="en-US" sz="2800" dirty="0">
                        <a:solidFill>
                          <a:srgbClr val="FFFF00"/>
                        </a:solidFill>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r>
              <a:tr h="518196">
                <a:tc gridSpan="5">
                  <a:txBody>
                    <a:bodyPr/>
                    <a:lstStyle/>
                    <a:p>
                      <a:r>
                        <a:rPr lang="zh-TW" altLang="en-US" sz="3200" b="1" dirty="0" smtClean="0">
                          <a:solidFill>
                            <a:srgbClr val="006600"/>
                          </a:solidFill>
                          <a:latin typeface="SimHei" pitchFamily="49" charset="-122"/>
                          <a:ea typeface="SimHei" pitchFamily="49" charset="-122"/>
                        </a:rPr>
                        <a:t>課程總目標：培養學生具備生活實踐的能力</a:t>
                      </a:r>
                      <a:endParaRPr lang="zh-TW" altLang="en-US" sz="3200" dirty="0">
                        <a:latin typeface="SimHei" pitchFamily="49" charset="-122"/>
                        <a:ea typeface="SimHei" pitchFamily="49" charset="-122"/>
                      </a:endParaRPr>
                    </a:p>
                  </a:txBody>
                  <a:tcPr marT="45723" marB="45723"/>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44946">
                <a:tc>
                  <a:txBody>
                    <a:bodyPr/>
                    <a:lstStyle/>
                    <a:p>
                      <a:r>
                        <a:rPr lang="zh-TW" altLang="en-US" sz="2800" b="1" dirty="0" smtClean="0">
                          <a:solidFill>
                            <a:srgbClr val="0070C0"/>
                          </a:solidFill>
                          <a:latin typeface="SimHei" pitchFamily="49" charset="-122"/>
                          <a:ea typeface="SimHei" pitchFamily="49" charset="-122"/>
                        </a:rPr>
                        <a:t>四大</a:t>
                      </a:r>
                    </a:p>
                    <a:p>
                      <a:r>
                        <a:rPr lang="zh-TW" altLang="en-US" sz="2800" b="1" dirty="0" smtClean="0">
                          <a:solidFill>
                            <a:srgbClr val="0070C0"/>
                          </a:solidFill>
                          <a:latin typeface="SimHei" pitchFamily="49" charset="-122"/>
                          <a:ea typeface="SimHei" pitchFamily="49" charset="-122"/>
                        </a:rPr>
                        <a:t>主題軸</a:t>
                      </a:r>
                      <a:endParaRPr lang="zh-TW" altLang="en-US" sz="2800" b="1" dirty="0">
                        <a:solidFill>
                          <a:srgbClr val="0070C0"/>
                        </a:solidFill>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自我發展</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生活經營</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社會參與</a:t>
                      </a:r>
                      <a:endParaRPr lang="zh-TW" altLang="en-US" sz="2400" b="1" dirty="0">
                        <a:latin typeface="SimHei" pitchFamily="49" charset="-122"/>
                        <a:ea typeface="SimHei" pitchFamily="49" charset="-122"/>
                      </a:endParaRPr>
                    </a:p>
                  </a:txBody>
                  <a:tcPr marT="45723" marB="45723"/>
                </a:tc>
                <a:tc>
                  <a:txBody>
                    <a:bodyPr/>
                    <a:lstStyle/>
                    <a:p>
                      <a:pPr algn="ctr"/>
                      <a:r>
                        <a:rPr lang="zh-TW" altLang="en-US" sz="2400" b="1" dirty="0" smtClean="0">
                          <a:latin typeface="SimHei" pitchFamily="49" charset="-122"/>
                          <a:ea typeface="SimHei" pitchFamily="49" charset="-122"/>
                        </a:rPr>
                        <a:t>保護自我與環境</a:t>
                      </a:r>
                      <a:endParaRPr lang="zh-TW" altLang="en-US" sz="2400" b="1" dirty="0">
                        <a:latin typeface="SimHei" pitchFamily="49" charset="-122"/>
                        <a:ea typeface="SimHei" pitchFamily="49" charset="-122"/>
                      </a:endParaRPr>
                    </a:p>
                  </a:txBody>
                  <a:tcPr marT="45723" marB="45723"/>
                </a:tc>
              </a:tr>
              <a:tr h="823018">
                <a:tc rowSpan="3">
                  <a:txBody>
                    <a:bodyPr/>
                    <a:lstStyle/>
                    <a:p>
                      <a:endParaRPr lang="en-US" altLang="zh-TW" sz="2400" b="1" dirty="0" smtClean="0">
                        <a:latin typeface="SimHei" pitchFamily="49" charset="-122"/>
                        <a:ea typeface="SimHei" pitchFamily="49" charset="-122"/>
                      </a:endParaRPr>
                    </a:p>
                    <a:p>
                      <a:endParaRPr lang="en-US" altLang="zh-TW" sz="2800" b="1" dirty="0" smtClean="0">
                        <a:solidFill>
                          <a:srgbClr val="0070C0"/>
                        </a:solidFill>
                        <a:latin typeface="SimHei" pitchFamily="49" charset="-122"/>
                        <a:ea typeface="SimHei" pitchFamily="49" charset="-122"/>
                      </a:endParaRPr>
                    </a:p>
                    <a:p>
                      <a:r>
                        <a:rPr lang="zh-TW" altLang="en-US" sz="2800" b="1" dirty="0" smtClean="0">
                          <a:solidFill>
                            <a:srgbClr val="0070C0"/>
                          </a:solidFill>
                          <a:latin typeface="SimHei" pitchFamily="49" charset="-122"/>
                          <a:ea typeface="SimHei" pitchFamily="49" charset="-122"/>
                        </a:rPr>
                        <a:t>十二項核心素養</a:t>
                      </a:r>
                      <a:endParaRPr lang="en-US" altLang="zh-TW" sz="2800" b="1" dirty="0" smtClean="0">
                        <a:latin typeface="SimHei" pitchFamily="49" charset="-122"/>
                        <a:ea typeface="SimHei" pitchFamily="49" charset="-122"/>
                      </a:endParaRPr>
                    </a:p>
                    <a:p>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自我探索</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人際互動</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危機辨識與處理</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自我管理</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生活適應與創新</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社會關懷與服務</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戶外生活	</a:t>
                      </a:r>
                      <a:endParaRPr lang="zh-TW" altLang="en-US" sz="2400" b="1" dirty="0">
                        <a:latin typeface="SimHei" pitchFamily="49" charset="-122"/>
                        <a:ea typeface="SimHei" pitchFamily="49" charset="-122"/>
                      </a:endParaRPr>
                    </a:p>
                  </a:txBody>
                  <a:tcPr marT="45723" marB="45723"/>
                </a:tc>
              </a:tr>
              <a:tr h="823018">
                <a:tc vMerge="1">
                  <a:txBody>
                    <a:bodyPr/>
                    <a:lstStyle/>
                    <a:p>
                      <a:endParaRPr lang="zh-TW" altLang="en-US" dirty="0"/>
                    </a:p>
                  </a:txBody>
                  <a:tcPr/>
                </a:tc>
                <a:tc>
                  <a:txBody>
                    <a:bodyPr/>
                    <a:lstStyle/>
                    <a:p>
                      <a:r>
                        <a:rPr lang="zh-TW" altLang="en-US" sz="2400" b="1" dirty="0" smtClean="0">
                          <a:latin typeface="SimHei" pitchFamily="49" charset="-122"/>
                          <a:ea typeface="SimHei" pitchFamily="49" charset="-122"/>
                        </a:rPr>
                        <a:t>尊重生命</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資源運用與開發</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尊重多元文化</a:t>
                      </a:r>
                      <a:endParaRPr lang="zh-TW" altLang="en-US" sz="2400" b="1" dirty="0">
                        <a:latin typeface="SimHei" pitchFamily="49" charset="-122"/>
                        <a:ea typeface="SimHei" pitchFamily="49" charset="-122"/>
                      </a:endParaRPr>
                    </a:p>
                  </a:txBody>
                  <a:tcPr marT="45723" marB="45723"/>
                </a:tc>
                <a:tc>
                  <a:txBody>
                    <a:bodyPr/>
                    <a:lstStyle/>
                    <a:p>
                      <a:r>
                        <a:rPr lang="zh-TW" altLang="en-US" sz="2400" b="1" dirty="0" smtClean="0">
                          <a:latin typeface="SimHei" pitchFamily="49" charset="-122"/>
                          <a:ea typeface="SimHei" pitchFamily="49" charset="-122"/>
                        </a:rPr>
                        <a:t>環境保護	</a:t>
                      </a:r>
                      <a:endParaRPr lang="zh-TW" altLang="en-US" sz="2400" b="1" dirty="0">
                        <a:latin typeface="SimHei" pitchFamily="49" charset="-122"/>
                        <a:ea typeface="SimHei" pitchFamily="49" charset="-122"/>
                      </a:endParaRPr>
                    </a:p>
                  </a:txBody>
                  <a:tcPr marT="45723" marB="45723"/>
                </a:tc>
              </a:tr>
            </a:tbl>
          </a:graphicData>
        </a:graphic>
      </p:graphicFrame>
      <p:sp>
        <p:nvSpPr>
          <p:cNvPr id="8" name="標題 1"/>
          <p:cNvSpPr txBox="1">
            <a:spLocks/>
          </p:cNvSpPr>
          <p:nvPr/>
        </p:nvSpPr>
        <p:spPr>
          <a:xfrm>
            <a:off x="0" y="260648"/>
            <a:ext cx="4824536" cy="792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綜合活動內容標準</a:t>
            </a:r>
            <a:endParaRPr kumimoji="0" lang="zh-TW" altLang="en-US" sz="3600" b="1" dirty="0">
              <a:latin typeface="SimHei" pitchFamily="49" charset="-122"/>
              <a:ea typeface="SimHei" pitchFamily="49" charset="-122"/>
              <a:cs typeface="+mj-cs"/>
            </a:endParaRPr>
          </a:p>
        </p:txBody>
      </p:sp>
      <p:pic>
        <p:nvPicPr>
          <p:cNvPr id="10" name="圖片 9"/>
          <p:cNvPicPr>
            <a:picLocks noChangeAspect="1"/>
          </p:cNvPicPr>
          <p:nvPr/>
        </p:nvPicPr>
        <p:blipFill>
          <a:blip r:embed="rId2" cstate="print">
            <a:clrChange>
              <a:clrFrom>
                <a:srgbClr val="FFFFFF"/>
              </a:clrFrom>
              <a:clrTo>
                <a:srgbClr val="FFFFFF">
                  <a:alpha val="0"/>
                </a:srgbClr>
              </a:clrTo>
            </a:clrChange>
          </a:blip>
          <a:stretch>
            <a:fillRect/>
          </a:stretch>
        </p:blipFill>
        <p:spPr>
          <a:xfrm>
            <a:off x="469378" y="1630982"/>
            <a:ext cx="8279086" cy="4822354"/>
          </a:xfrm>
          <a:prstGeom prst="rect">
            <a:avLst/>
          </a:prstGeom>
        </p:spPr>
      </p:pic>
      <p:sp>
        <p:nvSpPr>
          <p:cNvPr id="13" name="橢圓形圖說文字 12"/>
          <p:cNvSpPr/>
          <p:nvPr/>
        </p:nvSpPr>
        <p:spPr>
          <a:xfrm>
            <a:off x="6786500" y="332656"/>
            <a:ext cx="2051720" cy="1368152"/>
          </a:xfrm>
          <a:prstGeom prst="wedgeEllipseCallout">
            <a:avLst>
              <a:gd name="adj1" fmla="val -60414"/>
              <a:gd name="adj2" fmla="val 25700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FF0000"/>
                </a:solidFill>
                <a:latin typeface="SimHei" pitchFamily="49" charset="-122"/>
                <a:ea typeface="SimHei" pitchFamily="49" charset="-122"/>
              </a:rPr>
              <a:t>十二項核心素養是次主題</a:t>
            </a:r>
            <a:endParaRPr lang="zh-TW" altLang="en-US" sz="2400" b="1" dirty="0">
              <a:solidFill>
                <a:srgbClr val="FF0000"/>
              </a:solidFill>
              <a:latin typeface="SimHei" pitchFamily="49" charset="-122"/>
              <a:ea typeface="SimHei" pitchFamily="49" charset="-122"/>
            </a:endParaRPr>
          </a:p>
        </p:txBody>
      </p:sp>
    </p:spTree>
    <p:extLst>
      <p:ext uri="{BB962C8B-B14F-4D97-AF65-F5344CB8AC3E}">
        <p14:creationId xmlns:p14="http://schemas.microsoft.com/office/powerpoint/2010/main" val="24943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9634" name="Object 59"/>
          <p:cNvGraphicFramePr>
            <a:graphicFrameLocks noChangeAspect="1"/>
          </p:cNvGraphicFramePr>
          <p:nvPr>
            <p:extLst>
              <p:ext uri="{D42A27DB-BD31-4B8C-83A1-F6EECF244321}">
                <p14:modId xmlns:p14="http://schemas.microsoft.com/office/powerpoint/2010/main" val="4062402781"/>
              </p:ext>
            </p:extLst>
          </p:nvPr>
        </p:nvGraphicFramePr>
        <p:xfrm>
          <a:off x="468313" y="1841500"/>
          <a:ext cx="8675687" cy="4522788"/>
        </p:xfrm>
        <a:graphic>
          <a:graphicData uri="http://schemas.openxmlformats.org/presentationml/2006/ole">
            <mc:AlternateContent xmlns:mc="http://schemas.openxmlformats.org/markup-compatibility/2006">
              <mc:Choice xmlns:v="urn:schemas-microsoft-com:vml" Requires="v">
                <p:oleObj spid="_x0000_s69746" name="PhotoImpact" r:id="rId4" imgW="2822454" imgH="1472062" progId="">
                  <p:embed/>
                </p:oleObj>
              </mc:Choice>
              <mc:Fallback>
                <p:oleObj name="PhotoImpact" r:id="rId4" imgW="2822454" imgH="1472062" progId="">
                  <p:embed/>
                  <p:pic>
                    <p:nvPicPr>
                      <p:cNvPr id="0" name="Picture 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841500"/>
                        <a:ext cx="8675687" cy="452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696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omic Sans MS" pitchFamily="66" charset="0"/>
                <a:ea typeface="新細明體" pitchFamily="18" charset="-120"/>
              </a:defRPr>
            </a:lvl1pPr>
            <a:lvl2pPr marL="742950" indent="-285750" eaLnBrk="0" hangingPunct="0">
              <a:defRPr kumimoji="1">
                <a:solidFill>
                  <a:schemeClr val="tx1"/>
                </a:solidFill>
                <a:latin typeface="Comic Sans MS" pitchFamily="66" charset="0"/>
                <a:ea typeface="新細明體" pitchFamily="18" charset="-120"/>
              </a:defRPr>
            </a:lvl2pPr>
            <a:lvl3pPr marL="1143000" indent="-228600" eaLnBrk="0" hangingPunct="0">
              <a:defRPr kumimoji="1">
                <a:solidFill>
                  <a:schemeClr val="tx1"/>
                </a:solidFill>
                <a:latin typeface="Comic Sans MS" pitchFamily="66" charset="0"/>
                <a:ea typeface="新細明體" pitchFamily="18" charset="-120"/>
              </a:defRPr>
            </a:lvl3pPr>
            <a:lvl4pPr marL="1600200" indent="-228600" eaLnBrk="0" hangingPunct="0">
              <a:defRPr kumimoji="1">
                <a:solidFill>
                  <a:schemeClr val="tx1"/>
                </a:solidFill>
                <a:latin typeface="Comic Sans MS" pitchFamily="66" charset="0"/>
                <a:ea typeface="新細明體" pitchFamily="18" charset="-120"/>
              </a:defRPr>
            </a:lvl4pPr>
            <a:lvl5pPr marL="2057400" indent="-228600" eaLnBrk="0" hangingPunct="0">
              <a:defRPr kumimoji="1">
                <a:solidFill>
                  <a:schemeClr val="tx1"/>
                </a:solidFill>
                <a:latin typeface="Comic Sans MS" pitchFamily="66"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9pPr>
          </a:lstStyle>
          <a:p>
            <a:pPr eaLnBrk="1" hangingPunct="1"/>
            <a:fld id="{FF992686-16DF-43CA-AAF6-10F631E62D0D}" type="slidenum">
              <a:rPr kumimoji="0" lang="en-US" altLang="zh-TW" smtClean="0">
                <a:solidFill>
                  <a:srgbClr val="045C75"/>
                </a:solidFill>
              </a:rPr>
              <a:pPr eaLnBrk="1" hangingPunct="1"/>
              <a:t>51</a:t>
            </a:fld>
            <a:endParaRPr kumimoji="0" lang="en-US" altLang="zh-TW" smtClean="0">
              <a:solidFill>
                <a:srgbClr val="045C75"/>
              </a:solidFill>
            </a:endParaRPr>
          </a:p>
        </p:txBody>
      </p:sp>
      <p:sp>
        <p:nvSpPr>
          <p:cNvPr id="12" name="圓角矩形 11"/>
          <p:cNvSpPr/>
          <p:nvPr/>
        </p:nvSpPr>
        <p:spPr>
          <a:xfrm>
            <a:off x="563563" y="1897063"/>
            <a:ext cx="1331912" cy="46450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圓角矩形 15"/>
          <p:cNvSpPr/>
          <p:nvPr/>
        </p:nvSpPr>
        <p:spPr>
          <a:xfrm>
            <a:off x="2066132" y="2291320"/>
            <a:ext cx="7021513" cy="395287"/>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圓角矩形 17"/>
          <p:cNvSpPr/>
          <p:nvPr/>
        </p:nvSpPr>
        <p:spPr>
          <a:xfrm>
            <a:off x="1989138" y="1881188"/>
            <a:ext cx="7191374" cy="450014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a:off x="7181850" y="1703388"/>
            <a:ext cx="0" cy="1149548"/>
          </a:xfrm>
          <a:prstGeom prst="straightConnector1">
            <a:avLst/>
          </a:prstGeom>
          <a:ln w="38100">
            <a:solidFill>
              <a:srgbClr val="990000"/>
            </a:solidFill>
            <a:tailEnd type="arrow"/>
          </a:ln>
        </p:spPr>
        <p:style>
          <a:lnRef idx="1">
            <a:schemeClr val="accent1"/>
          </a:lnRef>
          <a:fillRef idx="0">
            <a:schemeClr val="accent1"/>
          </a:fillRef>
          <a:effectRef idx="0">
            <a:schemeClr val="accent1"/>
          </a:effectRef>
          <a:fontRef idx="minor">
            <a:schemeClr val="tx1"/>
          </a:fontRef>
        </p:style>
      </p:cxnSp>
      <p:sp>
        <p:nvSpPr>
          <p:cNvPr id="2" name="矩形 1"/>
          <p:cNvSpPr>
            <a:spLocks noChangeArrowheads="1"/>
          </p:cNvSpPr>
          <p:nvPr/>
        </p:nvSpPr>
        <p:spPr bwMode="auto">
          <a:xfrm>
            <a:off x="6627813" y="117157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2400" b="1" dirty="0">
                <a:solidFill>
                  <a:srgbClr val="990000"/>
                </a:solidFill>
                <a:latin typeface="SimHei" pitchFamily="49" charset="-122"/>
                <a:ea typeface="SimHei" pitchFamily="49" charset="-122"/>
              </a:rPr>
              <a:t>表現描述</a:t>
            </a:r>
          </a:p>
        </p:txBody>
      </p:sp>
      <p:grpSp>
        <p:nvGrpSpPr>
          <p:cNvPr id="17" name="群組 16"/>
          <p:cNvGrpSpPr>
            <a:grpSpLocks/>
          </p:cNvGrpSpPr>
          <p:nvPr/>
        </p:nvGrpSpPr>
        <p:grpSpPr bwMode="auto">
          <a:xfrm>
            <a:off x="4551363" y="1082667"/>
            <a:ext cx="1655762" cy="1336683"/>
            <a:chOff x="4551743" y="1083237"/>
            <a:chExt cx="1655936" cy="1335797"/>
          </a:xfrm>
        </p:grpSpPr>
        <p:sp>
          <p:nvSpPr>
            <p:cNvPr id="69649" name="文字方塊 12"/>
            <p:cNvSpPr txBox="1">
              <a:spLocks noChangeArrowheads="1"/>
            </p:cNvSpPr>
            <p:nvPr/>
          </p:nvSpPr>
          <p:spPr bwMode="auto">
            <a:xfrm>
              <a:off x="4551743" y="1083237"/>
              <a:ext cx="1655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omic Sans MS" pitchFamily="66" charset="0"/>
                  <a:ea typeface="新細明體" pitchFamily="18" charset="-120"/>
                </a:defRPr>
              </a:lvl1pPr>
              <a:lvl2pPr marL="742950" indent="-285750" eaLnBrk="0" hangingPunct="0">
                <a:defRPr kumimoji="1">
                  <a:solidFill>
                    <a:schemeClr val="tx1"/>
                  </a:solidFill>
                  <a:latin typeface="Comic Sans MS" pitchFamily="66" charset="0"/>
                  <a:ea typeface="新細明體" pitchFamily="18" charset="-120"/>
                </a:defRPr>
              </a:lvl2pPr>
              <a:lvl3pPr marL="1143000" indent="-228600" eaLnBrk="0" hangingPunct="0">
                <a:defRPr kumimoji="1">
                  <a:solidFill>
                    <a:schemeClr val="tx1"/>
                  </a:solidFill>
                  <a:latin typeface="Comic Sans MS" pitchFamily="66" charset="0"/>
                  <a:ea typeface="新細明體" pitchFamily="18" charset="-120"/>
                </a:defRPr>
              </a:lvl3pPr>
              <a:lvl4pPr marL="1600200" indent="-228600" eaLnBrk="0" hangingPunct="0">
                <a:defRPr kumimoji="1">
                  <a:solidFill>
                    <a:schemeClr val="tx1"/>
                  </a:solidFill>
                  <a:latin typeface="Comic Sans MS" pitchFamily="66" charset="0"/>
                  <a:ea typeface="新細明體" pitchFamily="18" charset="-120"/>
                </a:defRPr>
              </a:lvl4pPr>
              <a:lvl5pPr marL="2057400" indent="-228600" eaLnBrk="0" hangingPunct="0">
                <a:defRPr kumimoji="1">
                  <a:solidFill>
                    <a:schemeClr val="tx1"/>
                  </a:solidFill>
                  <a:latin typeface="Comic Sans MS" pitchFamily="66"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pitchFamily="18" charset="-120"/>
                </a:defRPr>
              </a:lvl9pPr>
            </a:lstStyle>
            <a:p>
              <a:pPr algn="r" eaLnBrk="1" hangingPunct="1"/>
              <a:r>
                <a:rPr lang="zh-TW" altLang="en-US" sz="2400" b="1" dirty="0">
                  <a:solidFill>
                    <a:srgbClr val="006600"/>
                  </a:solidFill>
                  <a:latin typeface="SimHei" pitchFamily="49" charset="-122"/>
                  <a:ea typeface="SimHei" pitchFamily="49" charset="-122"/>
                </a:rPr>
                <a:t>表現等級</a:t>
              </a:r>
              <a:endParaRPr lang="zh-TW" altLang="en-US" sz="2000" b="1" dirty="0">
                <a:solidFill>
                  <a:srgbClr val="006600"/>
                </a:solidFill>
                <a:latin typeface="SimHei" pitchFamily="49" charset="-122"/>
                <a:ea typeface="SimHei" pitchFamily="49" charset="-122"/>
              </a:endParaRPr>
            </a:p>
          </p:txBody>
        </p:sp>
        <p:cxnSp>
          <p:nvCxnSpPr>
            <p:cNvPr id="14" name="直線單箭頭接點 13"/>
            <p:cNvCxnSpPr/>
            <p:nvPr/>
          </p:nvCxnSpPr>
          <p:spPr>
            <a:xfrm>
              <a:off x="5380505" y="1554420"/>
              <a:ext cx="0" cy="864614"/>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群組 7"/>
          <p:cNvGrpSpPr>
            <a:grpSpLocks/>
          </p:cNvGrpSpPr>
          <p:nvPr/>
        </p:nvGrpSpPr>
        <p:grpSpPr bwMode="auto">
          <a:xfrm>
            <a:off x="2832099" y="1119335"/>
            <a:ext cx="1422184" cy="725489"/>
            <a:chOff x="2832696" y="1152511"/>
            <a:chExt cx="1421905" cy="1087848"/>
          </a:xfrm>
        </p:grpSpPr>
        <p:sp>
          <p:nvSpPr>
            <p:cNvPr id="69647" name="矩形 2"/>
            <p:cNvSpPr>
              <a:spLocks noChangeArrowheads="1"/>
            </p:cNvSpPr>
            <p:nvPr/>
          </p:nvSpPr>
          <p:spPr bwMode="auto">
            <a:xfrm>
              <a:off x="2832696" y="1152511"/>
              <a:ext cx="1421905" cy="69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2400" b="1" dirty="0">
                  <a:solidFill>
                    <a:srgbClr val="7030A0"/>
                  </a:solidFill>
                  <a:latin typeface="SimHei" pitchFamily="49" charset="-122"/>
                  <a:ea typeface="SimHei" pitchFamily="49" charset="-122"/>
                </a:rPr>
                <a:t>表現標準</a:t>
              </a:r>
            </a:p>
          </p:txBody>
        </p:sp>
        <p:cxnSp>
          <p:nvCxnSpPr>
            <p:cNvPr id="15" name="直線單箭頭接點 14"/>
            <p:cNvCxnSpPr>
              <a:stCxn id="69647" idx="2"/>
            </p:cNvCxnSpPr>
            <p:nvPr/>
          </p:nvCxnSpPr>
          <p:spPr>
            <a:xfrm flipH="1">
              <a:off x="3529471" y="1844763"/>
              <a:ext cx="14177" cy="39559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2016125" y="2740025"/>
            <a:ext cx="7021513" cy="35687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 name="群組 2"/>
          <p:cNvGrpSpPr/>
          <p:nvPr/>
        </p:nvGrpSpPr>
        <p:grpSpPr>
          <a:xfrm>
            <a:off x="575469" y="1095376"/>
            <a:ext cx="1508125" cy="785812"/>
            <a:chOff x="575469" y="1095376"/>
            <a:chExt cx="1508125" cy="785812"/>
          </a:xfrm>
        </p:grpSpPr>
        <p:sp>
          <p:nvSpPr>
            <p:cNvPr id="7" name="矩形 6"/>
            <p:cNvSpPr>
              <a:spLocks noChangeArrowheads="1"/>
            </p:cNvSpPr>
            <p:nvPr/>
          </p:nvSpPr>
          <p:spPr bwMode="auto">
            <a:xfrm>
              <a:off x="575469" y="1095376"/>
              <a:ext cx="150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2400" b="1" dirty="0">
                  <a:solidFill>
                    <a:srgbClr val="FF0000"/>
                  </a:solidFill>
                  <a:latin typeface="SimHei" pitchFamily="49" charset="-122"/>
                  <a:ea typeface="SimHei" pitchFamily="49" charset="-122"/>
                </a:rPr>
                <a:t>內容標準</a:t>
              </a:r>
            </a:p>
          </p:txBody>
        </p:sp>
        <p:cxnSp>
          <p:nvCxnSpPr>
            <p:cNvPr id="21" name="直線單箭頭接點 20"/>
            <p:cNvCxnSpPr/>
            <p:nvPr/>
          </p:nvCxnSpPr>
          <p:spPr>
            <a:xfrm>
              <a:off x="1229519" y="1557338"/>
              <a:ext cx="0" cy="3238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矩形 21"/>
          <p:cNvSpPr>
            <a:spLocks noChangeArrowheads="1"/>
          </p:cNvSpPr>
          <p:nvPr/>
        </p:nvSpPr>
        <p:spPr bwMode="auto">
          <a:xfrm>
            <a:off x="2538463" y="1954214"/>
            <a:ext cx="646112" cy="369887"/>
          </a:xfrm>
          <a:prstGeom prst="rect">
            <a:avLst/>
          </a:prstGeom>
          <a:solidFill>
            <a:schemeClr val="bg1"/>
          </a:solidFill>
          <a:ln w="28575">
            <a:solidFill>
              <a:srgbClr val="FF0000"/>
            </a:solidFill>
            <a:miter lim="800000"/>
            <a:headEnd/>
            <a:tailEnd/>
          </a:ln>
        </p:spPr>
        <p:txBody>
          <a:bodyPr wrap="none">
            <a:spAutoFit/>
          </a:bodyPr>
          <a:lstStyle/>
          <a:p>
            <a:r>
              <a:rPr lang="zh-TW" altLang="en-US" b="1" dirty="0">
                <a:solidFill>
                  <a:srgbClr val="0000FF"/>
                </a:solidFill>
                <a:latin typeface="SimHei" pitchFamily="49" charset="-122"/>
                <a:ea typeface="SimHei" pitchFamily="49" charset="-122"/>
              </a:rPr>
              <a:t>優秀</a:t>
            </a:r>
          </a:p>
        </p:txBody>
      </p:sp>
      <p:sp>
        <p:nvSpPr>
          <p:cNvPr id="23" name="矩形 22"/>
          <p:cNvSpPr>
            <a:spLocks noChangeArrowheads="1"/>
          </p:cNvSpPr>
          <p:nvPr/>
        </p:nvSpPr>
        <p:spPr bwMode="auto">
          <a:xfrm>
            <a:off x="4248149" y="1952801"/>
            <a:ext cx="646113" cy="368300"/>
          </a:xfrm>
          <a:prstGeom prst="rect">
            <a:avLst/>
          </a:prstGeom>
          <a:solidFill>
            <a:schemeClr val="bg1"/>
          </a:solidFill>
          <a:ln w="28575">
            <a:solidFill>
              <a:srgbClr val="FF0000"/>
            </a:solidFill>
            <a:miter lim="800000"/>
            <a:headEnd/>
            <a:tailEnd/>
          </a:ln>
        </p:spPr>
        <p:txBody>
          <a:bodyPr wrap="none">
            <a:spAutoFit/>
          </a:bodyPr>
          <a:lstStyle/>
          <a:p>
            <a:r>
              <a:rPr lang="zh-TW" altLang="en-US" b="1" dirty="0">
                <a:solidFill>
                  <a:srgbClr val="0000FF"/>
                </a:solidFill>
                <a:latin typeface="SimHei" pitchFamily="49" charset="-122"/>
                <a:ea typeface="SimHei" pitchFamily="49" charset="-122"/>
              </a:rPr>
              <a:t>良好</a:t>
            </a:r>
          </a:p>
        </p:txBody>
      </p:sp>
      <p:sp>
        <p:nvSpPr>
          <p:cNvPr id="24" name="矩形 23"/>
          <p:cNvSpPr>
            <a:spLocks noChangeArrowheads="1"/>
          </p:cNvSpPr>
          <p:nvPr/>
        </p:nvSpPr>
        <p:spPr bwMode="auto">
          <a:xfrm>
            <a:off x="5981482" y="1964471"/>
            <a:ext cx="646331" cy="369332"/>
          </a:xfrm>
          <a:prstGeom prst="rect">
            <a:avLst/>
          </a:prstGeom>
          <a:solidFill>
            <a:schemeClr val="bg1"/>
          </a:solidFill>
          <a:ln w="28575">
            <a:solidFill>
              <a:srgbClr val="FF0000"/>
            </a:solidFill>
            <a:miter lim="800000"/>
            <a:headEnd/>
            <a:tailEnd/>
          </a:ln>
        </p:spPr>
        <p:txBody>
          <a:bodyPr wrap="none">
            <a:spAutoFit/>
          </a:bodyPr>
          <a:lstStyle/>
          <a:p>
            <a:r>
              <a:rPr lang="zh-TW" altLang="en-US" b="1" dirty="0" smtClean="0">
                <a:solidFill>
                  <a:srgbClr val="0000FF"/>
                </a:solidFill>
                <a:latin typeface="SimHei" pitchFamily="49" charset="-122"/>
                <a:ea typeface="SimHei" pitchFamily="49" charset="-122"/>
              </a:rPr>
              <a:t>基礎</a:t>
            </a:r>
            <a:endParaRPr lang="zh-TW" altLang="en-US" b="1" dirty="0">
              <a:solidFill>
                <a:srgbClr val="0000FF"/>
              </a:solidFill>
              <a:latin typeface="SimHei" pitchFamily="49" charset="-122"/>
              <a:ea typeface="SimHei" pitchFamily="49" charset="-122"/>
            </a:endParaRPr>
          </a:p>
        </p:txBody>
      </p:sp>
      <p:sp>
        <p:nvSpPr>
          <p:cNvPr id="25" name="矩形 24"/>
          <p:cNvSpPr>
            <a:spLocks noChangeArrowheads="1"/>
          </p:cNvSpPr>
          <p:nvPr/>
        </p:nvSpPr>
        <p:spPr bwMode="auto">
          <a:xfrm>
            <a:off x="8469094" y="1966397"/>
            <a:ext cx="646331" cy="369332"/>
          </a:xfrm>
          <a:prstGeom prst="rect">
            <a:avLst/>
          </a:prstGeom>
          <a:solidFill>
            <a:schemeClr val="bg1"/>
          </a:solidFill>
          <a:ln w="28575">
            <a:solidFill>
              <a:srgbClr val="FF0000"/>
            </a:solidFill>
            <a:miter lim="800000"/>
            <a:headEnd/>
            <a:tailEnd/>
          </a:ln>
        </p:spPr>
        <p:txBody>
          <a:bodyPr wrap="none">
            <a:spAutoFit/>
          </a:bodyPr>
          <a:lstStyle/>
          <a:p>
            <a:r>
              <a:rPr lang="zh-TW" altLang="en-US" b="1" dirty="0" smtClean="0">
                <a:solidFill>
                  <a:srgbClr val="0000FF"/>
                </a:solidFill>
                <a:latin typeface="SimHei" pitchFamily="49" charset="-122"/>
                <a:ea typeface="SimHei" pitchFamily="49" charset="-122"/>
              </a:rPr>
              <a:t>落後</a:t>
            </a:r>
            <a:endParaRPr lang="zh-TW" altLang="en-US" b="1" dirty="0">
              <a:solidFill>
                <a:srgbClr val="0000FF"/>
              </a:solidFill>
              <a:latin typeface="SimHei" pitchFamily="49" charset="-122"/>
              <a:ea typeface="SimHei" pitchFamily="49" charset="-122"/>
            </a:endParaRPr>
          </a:p>
        </p:txBody>
      </p:sp>
      <p:sp>
        <p:nvSpPr>
          <p:cNvPr id="26" name="矩形 25"/>
          <p:cNvSpPr>
            <a:spLocks noChangeArrowheads="1"/>
          </p:cNvSpPr>
          <p:nvPr/>
        </p:nvSpPr>
        <p:spPr bwMode="auto">
          <a:xfrm>
            <a:off x="7516594" y="1974484"/>
            <a:ext cx="646331" cy="369332"/>
          </a:xfrm>
          <a:prstGeom prst="rect">
            <a:avLst/>
          </a:prstGeom>
          <a:solidFill>
            <a:schemeClr val="bg1"/>
          </a:solidFill>
          <a:ln w="28575">
            <a:solidFill>
              <a:srgbClr val="FF0000"/>
            </a:solidFill>
            <a:miter lim="800000"/>
            <a:headEnd/>
            <a:tailEnd/>
          </a:ln>
        </p:spPr>
        <p:txBody>
          <a:bodyPr wrap="none">
            <a:spAutoFit/>
          </a:bodyPr>
          <a:lstStyle/>
          <a:p>
            <a:r>
              <a:rPr lang="zh-TW" altLang="en-US" b="1" dirty="0" smtClean="0">
                <a:solidFill>
                  <a:srgbClr val="0000FF"/>
                </a:solidFill>
                <a:latin typeface="SimHei" pitchFamily="49" charset="-122"/>
                <a:ea typeface="SimHei" pitchFamily="49" charset="-122"/>
              </a:rPr>
              <a:t>不足</a:t>
            </a:r>
            <a:endParaRPr lang="zh-TW" altLang="en-US" b="1" dirty="0">
              <a:solidFill>
                <a:srgbClr val="0000FF"/>
              </a:solidFill>
              <a:latin typeface="SimHei" pitchFamily="49" charset="-122"/>
              <a:ea typeface="SimHei" pitchFamily="49" charset="-122"/>
            </a:endParaRPr>
          </a:p>
        </p:txBody>
      </p:sp>
      <p:sp>
        <p:nvSpPr>
          <p:cNvPr id="31" name="標題 1"/>
          <p:cNvSpPr txBox="1">
            <a:spLocks/>
          </p:cNvSpPr>
          <p:nvPr/>
        </p:nvSpPr>
        <p:spPr>
          <a:xfrm>
            <a:off x="0" y="188640"/>
            <a:ext cx="6192688" cy="7920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綜合活動表現標準描述範例</a:t>
            </a:r>
            <a:endParaRPr kumimoji="0" lang="zh-TW" altLang="en-US" sz="3600" b="1" dirty="0">
              <a:latin typeface="SimHei" pitchFamily="49" charset="-122"/>
              <a:ea typeface="SimHei" pitchFamily="49" charset="-122"/>
              <a:cs typeface="+mj-cs"/>
            </a:endParaRPr>
          </a:p>
        </p:txBody>
      </p:sp>
    </p:spTree>
    <p:extLst>
      <p:ext uri="{BB962C8B-B14F-4D97-AF65-F5344CB8AC3E}">
        <p14:creationId xmlns:p14="http://schemas.microsoft.com/office/powerpoint/2010/main" val="339643778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6" presetClass="entr" presetSubtype="21"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arn(inVertical)">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2" grpId="0"/>
      <p:bldP spid="20" grpId="0" animBg="1"/>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44" y="785255"/>
            <a:ext cx="9000784" cy="528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7504" y="6289575"/>
            <a:ext cx="8856984" cy="307777"/>
          </a:xfrm>
          <a:prstGeom prst="rect">
            <a:avLst/>
          </a:prstGeom>
          <a:noFill/>
        </p:spPr>
        <p:txBody>
          <a:bodyPr wrap="square" rtlCol="0">
            <a:spAutoFit/>
          </a:bodyPr>
          <a:lstStyle/>
          <a:p>
            <a:pPr algn="r"/>
            <a:r>
              <a:rPr lang="zh-TW" altLang="en-US" sz="1400" dirty="0" smtClean="0">
                <a:effectLst>
                  <a:outerShdw blurRad="38100" dist="38100" dir="2700000" algn="tl">
                    <a:srgbClr val="000000">
                      <a:alpha val="43137"/>
                    </a:srgbClr>
                  </a:outerShdw>
                </a:effectLst>
                <a:latin typeface="Arial" charset="0"/>
                <a:ea typeface="新細明體" charset="-120"/>
              </a:rPr>
              <a:t>臺灣師大心測中心（</a:t>
            </a:r>
            <a:r>
              <a:rPr lang="en-US" altLang="zh-TW" sz="1400" dirty="0" smtClean="0">
                <a:effectLst>
                  <a:outerShdw blurRad="38100" dist="38100" dir="2700000" algn="tl">
                    <a:srgbClr val="000000">
                      <a:alpha val="43137"/>
                    </a:srgbClr>
                  </a:outerShdw>
                </a:effectLst>
                <a:latin typeface="Arial" charset="0"/>
                <a:ea typeface="新細明體" charset="-120"/>
              </a:rPr>
              <a:t>2012</a:t>
            </a:r>
            <a:r>
              <a:rPr lang="zh-TW" altLang="en-US" sz="1400" dirty="0" smtClean="0">
                <a:effectLst>
                  <a:outerShdw blurRad="38100" dist="38100" dir="2700000" algn="tl">
                    <a:srgbClr val="000000">
                      <a:alpha val="43137"/>
                    </a:srgbClr>
                  </a:outerShdw>
                </a:effectLst>
                <a:latin typeface="Arial" charset="0"/>
                <a:ea typeface="新細明體" charset="-120"/>
              </a:rPr>
              <a:t>）。國民中學學生學習成就評量標準（試行版）</a:t>
            </a:r>
            <a:r>
              <a:rPr lang="en-US" altLang="zh-TW" sz="1400" dirty="0" smtClean="0">
                <a:effectLst>
                  <a:outerShdw blurRad="38100" dist="38100" dir="2700000" algn="tl">
                    <a:srgbClr val="000000">
                      <a:alpha val="43137"/>
                    </a:srgbClr>
                  </a:outerShdw>
                </a:effectLst>
                <a:latin typeface="Arial" charset="0"/>
                <a:ea typeface="新細明體" charset="-120"/>
              </a:rPr>
              <a:t>-</a:t>
            </a:r>
            <a:r>
              <a:rPr lang="zh-TW" altLang="en-US" sz="1400" dirty="0" smtClean="0">
                <a:effectLst>
                  <a:outerShdw blurRad="38100" dist="38100" dir="2700000" algn="tl">
                    <a:srgbClr val="000000">
                      <a:alpha val="43137"/>
                    </a:srgbClr>
                  </a:outerShdw>
                </a:effectLst>
                <a:latin typeface="Arial" charset="0"/>
                <a:ea typeface="新細明體" charset="-120"/>
              </a:rPr>
              <a:t>綜合活動學習領域。台北：作者。</a:t>
            </a:r>
            <a:endParaRPr lang="en-US" altLang="zh-TW" sz="1400" dirty="0" smtClean="0">
              <a:effectLst>
                <a:outerShdw blurRad="38100" dist="38100" dir="2700000" algn="tl">
                  <a:srgbClr val="000000">
                    <a:alpha val="43137"/>
                  </a:srgbClr>
                </a:outerShdw>
              </a:effectLst>
              <a:latin typeface="Arial" charset="0"/>
              <a:ea typeface="新細明體" charset="-120"/>
            </a:endParaRPr>
          </a:p>
        </p:txBody>
      </p:sp>
      <p:sp>
        <p:nvSpPr>
          <p:cNvPr id="2" name="矩形 1"/>
          <p:cNvSpPr/>
          <p:nvPr/>
        </p:nvSpPr>
        <p:spPr>
          <a:xfrm>
            <a:off x="1259632" y="1099057"/>
            <a:ext cx="7416824" cy="7457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66FF33"/>
              </a:solidFill>
            </a:endParaRPr>
          </a:p>
        </p:txBody>
      </p:sp>
      <p:sp>
        <p:nvSpPr>
          <p:cNvPr id="4" name="矩形 3"/>
          <p:cNvSpPr/>
          <p:nvPr/>
        </p:nvSpPr>
        <p:spPr>
          <a:xfrm>
            <a:off x="430613" y="1927793"/>
            <a:ext cx="8501508" cy="461665"/>
          </a:xfrm>
          <a:prstGeom prst="rect">
            <a:avLst/>
          </a:prstGeom>
          <a:solidFill>
            <a:srgbClr val="000000">
              <a:alpha val="74902"/>
            </a:srgbClr>
          </a:solidFill>
        </p:spPr>
        <p:txBody>
          <a:bodyPr wrap="square">
            <a:spAutoFit/>
          </a:bodyPr>
          <a:lstStyle/>
          <a:p>
            <a:r>
              <a:rPr lang="en-US" altLang="zh-TW" sz="2400" b="1" dirty="0" smtClean="0">
                <a:solidFill>
                  <a:schemeClr val="bg1"/>
                </a:solidFill>
                <a:effectLst>
                  <a:outerShdw blurRad="38100" dist="38100" dir="2700000" algn="tl">
                    <a:srgbClr val="000000">
                      <a:alpha val="43137"/>
                    </a:srgbClr>
                  </a:outerShdw>
                </a:effectLst>
                <a:latin typeface="SimHei" charset="0"/>
                <a:ea typeface="SimHei" charset="0"/>
                <a:cs typeface="SimHei" charset="0"/>
              </a:rPr>
              <a:t>1-4-1</a:t>
            </a:r>
            <a:r>
              <a:rPr lang="zh-TW" altLang="en-US" sz="2400" dirty="0">
                <a:solidFill>
                  <a:schemeClr val="bg1"/>
                </a:solidFill>
                <a:latin typeface="SimHei" charset="0"/>
                <a:ea typeface="SimHei" charset="0"/>
                <a:cs typeface="SimHei" charset="0"/>
              </a:rPr>
              <a:t>探索自我發展的過程</a:t>
            </a:r>
            <a:r>
              <a:rPr lang="en-US" altLang="zh-TW" sz="2400" dirty="0">
                <a:solidFill>
                  <a:schemeClr val="bg1"/>
                </a:solidFill>
                <a:latin typeface="SimHei" charset="0"/>
                <a:ea typeface="SimHei" charset="0"/>
                <a:cs typeface="SimHei" charset="0"/>
              </a:rPr>
              <a:t>,</a:t>
            </a:r>
            <a:r>
              <a:rPr lang="zh-TW" altLang="en-US" sz="2400" dirty="0">
                <a:solidFill>
                  <a:schemeClr val="bg1"/>
                </a:solidFill>
                <a:latin typeface="SimHei" charset="0"/>
                <a:ea typeface="SimHei" charset="0"/>
                <a:cs typeface="SimHei" charset="0"/>
              </a:rPr>
              <a:t>並分享個人的經驗與感受。 </a:t>
            </a:r>
            <a:endParaRPr lang="zh-TW" altLang="en-US" sz="2400" b="1" dirty="0">
              <a:solidFill>
                <a:schemeClr val="bg1"/>
              </a:solidFill>
              <a:effectLst>
                <a:outerShdw blurRad="38100" dist="38100" dir="2700000" algn="tl">
                  <a:srgbClr val="000000">
                    <a:alpha val="43137"/>
                  </a:srgbClr>
                </a:outerShdw>
              </a:effectLst>
              <a:latin typeface="SimHei" charset="0"/>
              <a:ea typeface="SimHei" charset="0"/>
              <a:cs typeface="SimHei" charset="0"/>
            </a:endParaRPr>
          </a:p>
        </p:txBody>
      </p:sp>
      <p:sp>
        <p:nvSpPr>
          <p:cNvPr id="9" name="標題 1"/>
          <p:cNvSpPr txBox="1">
            <a:spLocks/>
          </p:cNvSpPr>
          <p:nvPr/>
        </p:nvSpPr>
        <p:spPr>
          <a:xfrm>
            <a:off x="0" y="109666"/>
            <a:ext cx="7812360" cy="792088"/>
          </a:xfrm>
          <a:prstGeom prst="rect">
            <a:avLst/>
          </a:prstGeom>
          <a:noFill/>
        </p:spPr>
        <p:txBody>
          <a:bodyPr/>
          <a:lstStyle/>
          <a:p>
            <a:pPr algn="ctr" eaLnBrk="0" hangingPunct="0">
              <a:defRPr/>
            </a:pPr>
            <a:r>
              <a:rPr lang="zh-TW" altLang="en-US" sz="3600" b="1" smtClean="0">
                <a:solidFill>
                  <a:srgbClr val="0000CC"/>
                </a:solidFill>
                <a:latin typeface="SimHei" pitchFamily="49" charset="-122"/>
                <a:ea typeface="SimHei" pitchFamily="49" charset="-122"/>
              </a:rPr>
              <a:t>綜合活動評量標準與能力指標之對應</a:t>
            </a:r>
            <a:endParaRPr kumimoji="0" lang="zh-TW" altLang="en-US" sz="3600" b="1" dirty="0">
              <a:latin typeface="SimHei" pitchFamily="49" charset="-122"/>
              <a:ea typeface="SimHei" pitchFamily="49" charset="-122"/>
              <a:cs typeface="+mj-cs"/>
            </a:endParaRPr>
          </a:p>
        </p:txBody>
      </p:sp>
      <p:sp>
        <p:nvSpPr>
          <p:cNvPr id="8" name="文字方塊 7"/>
          <p:cNvSpPr txBox="1"/>
          <p:nvPr/>
        </p:nvSpPr>
        <p:spPr>
          <a:xfrm>
            <a:off x="422813" y="2606288"/>
            <a:ext cx="8533523" cy="523220"/>
          </a:xfrm>
          <a:prstGeom prst="rect">
            <a:avLst/>
          </a:prstGeom>
          <a:solidFill>
            <a:srgbClr val="10253F">
              <a:alpha val="89804"/>
            </a:srgbClr>
          </a:solidFill>
        </p:spPr>
        <p:txBody>
          <a:bodyPr wrap="square" rtlCol="0">
            <a:spAutoFit/>
          </a:bodyPr>
          <a:lstStyle/>
          <a:p>
            <a:r>
              <a:rPr kumimoji="1" lang="zh-TW" altLang="en-US" sz="2800" smtClean="0">
                <a:solidFill>
                  <a:schemeClr val="bg1"/>
                </a:solidFill>
                <a:latin typeface="SimHei" charset="0"/>
                <a:ea typeface="SimHei" charset="0"/>
                <a:cs typeface="SimHei" charset="0"/>
              </a:rPr>
              <a:t>原則上每個能力指標對應一條表現標準</a:t>
            </a:r>
            <a:endParaRPr kumimoji="1" lang="zh-TW" altLang="en-US" sz="2800" dirty="0">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2319720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44" y="785255"/>
            <a:ext cx="9000784" cy="528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07504" y="6289575"/>
            <a:ext cx="8856984" cy="307777"/>
          </a:xfrm>
          <a:prstGeom prst="rect">
            <a:avLst/>
          </a:prstGeom>
          <a:noFill/>
        </p:spPr>
        <p:txBody>
          <a:bodyPr wrap="square" rtlCol="0">
            <a:spAutoFit/>
          </a:bodyPr>
          <a:lstStyle/>
          <a:p>
            <a:pPr algn="r"/>
            <a:r>
              <a:rPr lang="zh-TW" altLang="en-US" sz="1400" dirty="0" smtClean="0">
                <a:effectLst>
                  <a:outerShdw blurRad="38100" dist="38100" dir="2700000" algn="tl">
                    <a:srgbClr val="000000">
                      <a:alpha val="43137"/>
                    </a:srgbClr>
                  </a:outerShdw>
                </a:effectLst>
                <a:latin typeface="Arial" charset="0"/>
                <a:ea typeface="新細明體" charset="-120"/>
              </a:rPr>
              <a:t>臺灣師大心測中心（</a:t>
            </a:r>
            <a:r>
              <a:rPr lang="en-US" altLang="zh-TW" sz="1400" dirty="0" smtClean="0">
                <a:effectLst>
                  <a:outerShdw blurRad="38100" dist="38100" dir="2700000" algn="tl">
                    <a:srgbClr val="000000">
                      <a:alpha val="43137"/>
                    </a:srgbClr>
                  </a:outerShdw>
                </a:effectLst>
                <a:latin typeface="Arial" charset="0"/>
                <a:ea typeface="新細明體" charset="-120"/>
              </a:rPr>
              <a:t>2012</a:t>
            </a:r>
            <a:r>
              <a:rPr lang="zh-TW" altLang="en-US" sz="1400" dirty="0" smtClean="0">
                <a:effectLst>
                  <a:outerShdw blurRad="38100" dist="38100" dir="2700000" algn="tl">
                    <a:srgbClr val="000000">
                      <a:alpha val="43137"/>
                    </a:srgbClr>
                  </a:outerShdw>
                </a:effectLst>
                <a:latin typeface="Arial" charset="0"/>
                <a:ea typeface="新細明體" charset="-120"/>
              </a:rPr>
              <a:t>）。國民中學學生學習成就評量標準（試行版）</a:t>
            </a:r>
            <a:r>
              <a:rPr lang="en-US" altLang="zh-TW" sz="1400" dirty="0" smtClean="0">
                <a:effectLst>
                  <a:outerShdw blurRad="38100" dist="38100" dir="2700000" algn="tl">
                    <a:srgbClr val="000000">
                      <a:alpha val="43137"/>
                    </a:srgbClr>
                  </a:outerShdw>
                </a:effectLst>
                <a:latin typeface="Arial" charset="0"/>
                <a:ea typeface="新細明體" charset="-120"/>
              </a:rPr>
              <a:t>-</a:t>
            </a:r>
            <a:r>
              <a:rPr lang="zh-TW" altLang="en-US" sz="1400" dirty="0" smtClean="0">
                <a:effectLst>
                  <a:outerShdw blurRad="38100" dist="38100" dir="2700000" algn="tl">
                    <a:srgbClr val="000000">
                      <a:alpha val="43137"/>
                    </a:srgbClr>
                  </a:outerShdw>
                </a:effectLst>
                <a:latin typeface="Arial" charset="0"/>
                <a:ea typeface="新細明體" charset="-120"/>
              </a:rPr>
              <a:t>綜合活動學習領域。台北：作者。</a:t>
            </a:r>
            <a:endParaRPr lang="en-US" altLang="zh-TW" sz="1400" dirty="0" smtClean="0">
              <a:effectLst>
                <a:outerShdw blurRad="38100" dist="38100" dir="2700000" algn="tl">
                  <a:srgbClr val="000000">
                    <a:alpha val="43137"/>
                  </a:srgbClr>
                </a:outerShdw>
              </a:effectLst>
              <a:latin typeface="Arial" charset="0"/>
              <a:ea typeface="新細明體" charset="-120"/>
            </a:endParaRPr>
          </a:p>
        </p:txBody>
      </p:sp>
      <p:grpSp>
        <p:nvGrpSpPr>
          <p:cNvPr id="7" name="群組 6"/>
          <p:cNvGrpSpPr/>
          <p:nvPr/>
        </p:nvGrpSpPr>
        <p:grpSpPr>
          <a:xfrm>
            <a:off x="352686" y="1810341"/>
            <a:ext cx="8501508" cy="1492331"/>
            <a:chOff x="321821" y="1772816"/>
            <a:chExt cx="8501508" cy="1492331"/>
          </a:xfrm>
        </p:grpSpPr>
        <p:sp>
          <p:nvSpPr>
            <p:cNvPr id="2" name="矩形 1"/>
            <p:cNvSpPr/>
            <p:nvPr/>
          </p:nvSpPr>
          <p:spPr>
            <a:xfrm>
              <a:off x="1259632" y="1772816"/>
              <a:ext cx="7416824" cy="936104"/>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66FF33"/>
                </a:solidFill>
              </a:endParaRPr>
            </a:p>
          </p:txBody>
        </p:sp>
        <p:sp>
          <p:nvSpPr>
            <p:cNvPr id="4" name="矩形 3"/>
            <p:cNvSpPr/>
            <p:nvPr/>
          </p:nvSpPr>
          <p:spPr>
            <a:xfrm>
              <a:off x="321821" y="2803482"/>
              <a:ext cx="8501508" cy="461665"/>
            </a:xfrm>
            <a:prstGeom prst="rect">
              <a:avLst/>
            </a:prstGeom>
            <a:solidFill>
              <a:srgbClr val="000000">
                <a:alpha val="74902"/>
              </a:srgbClr>
            </a:solidFill>
          </p:spPr>
          <p:txBody>
            <a:bodyPr wrap="square">
              <a:spAutoFit/>
            </a:bodyPr>
            <a:lstStyle/>
            <a:p>
              <a:r>
                <a:rPr lang="en-US" altLang="zh-TW" sz="2400" b="1" dirty="0">
                  <a:solidFill>
                    <a:srgbClr val="66FF33"/>
                  </a:solidFill>
                  <a:effectLst>
                    <a:outerShdw blurRad="38100" dist="38100" dir="2700000" algn="tl">
                      <a:srgbClr val="000000">
                        <a:alpha val="43137"/>
                      </a:srgbClr>
                    </a:outerShdw>
                  </a:effectLst>
                  <a:latin typeface="SimHei" pitchFamily="49" charset="-122"/>
                  <a:ea typeface="SimHei" pitchFamily="49" charset="-122"/>
                </a:rPr>
                <a:t>1-4-2 </a:t>
              </a:r>
              <a:r>
                <a:rPr lang="zh-TW" altLang="en-US" sz="2400" b="1" dirty="0">
                  <a:solidFill>
                    <a:srgbClr val="66FF33"/>
                  </a:solidFill>
                  <a:effectLst>
                    <a:outerShdw blurRad="38100" dist="38100" dir="2700000" algn="tl">
                      <a:srgbClr val="000000">
                        <a:alpha val="43137"/>
                      </a:srgbClr>
                    </a:outerShdw>
                  </a:effectLst>
                  <a:latin typeface="SimHei" pitchFamily="49" charset="-122"/>
                  <a:ea typeface="SimHei" pitchFamily="49" charset="-122"/>
                </a:rPr>
                <a:t>展現自己的興趣與專長，並探索自己可能的發展方向</a:t>
              </a:r>
              <a:r>
                <a:rPr lang="zh-TW" altLang="en-US" sz="2400" b="1" dirty="0" smtClean="0">
                  <a:solidFill>
                    <a:srgbClr val="66FF33"/>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2400" b="1" dirty="0">
                <a:solidFill>
                  <a:srgbClr val="66FF33"/>
                </a:solidFill>
                <a:effectLst>
                  <a:outerShdw blurRad="38100" dist="38100" dir="2700000" algn="tl">
                    <a:srgbClr val="000000">
                      <a:alpha val="43137"/>
                    </a:srgbClr>
                  </a:outerShdw>
                </a:effectLst>
                <a:latin typeface="SimHei" pitchFamily="49" charset="-122"/>
                <a:ea typeface="SimHei" pitchFamily="49" charset="-122"/>
              </a:endParaRPr>
            </a:p>
          </p:txBody>
        </p:sp>
      </p:grpSp>
      <p:sp>
        <p:nvSpPr>
          <p:cNvPr id="9" name="標題 1"/>
          <p:cNvSpPr txBox="1">
            <a:spLocks/>
          </p:cNvSpPr>
          <p:nvPr/>
        </p:nvSpPr>
        <p:spPr>
          <a:xfrm>
            <a:off x="0" y="109666"/>
            <a:ext cx="7812360" cy="792088"/>
          </a:xfrm>
          <a:prstGeom prst="rect">
            <a:avLst/>
          </a:prstGeom>
          <a:noFill/>
        </p:spPr>
        <p:txBody>
          <a:bodyPr/>
          <a:lstStyle/>
          <a:p>
            <a:pPr algn="ctr" eaLnBrk="0" hangingPunct="0">
              <a:defRPr/>
            </a:pPr>
            <a:r>
              <a:rPr lang="zh-TW" altLang="en-US" sz="3600" b="1" smtClean="0">
                <a:solidFill>
                  <a:srgbClr val="0000CC"/>
                </a:solidFill>
                <a:latin typeface="SimHei" pitchFamily="49" charset="-122"/>
                <a:ea typeface="SimHei" pitchFamily="49" charset="-122"/>
              </a:rPr>
              <a:t>綜合活動評量標準與能力指標之對應</a:t>
            </a:r>
            <a:endParaRPr kumimoji="0" lang="zh-TW" altLang="en-US" sz="3600" b="1" dirty="0">
              <a:latin typeface="SimHei" pitchFamily="49" charset="-122"/>
              <a:ea typeface="SimHei" pitchFamily="49" charset="-122"/>
              <a:cs typeface="+mj-cs"/>
            </a:endParaRPr>
          </a:p>
        </p:txBody>
      </p:sp>
      <p:sp>
        <p:nvSpPr>
          <p:cNvPr id="3" name="文字方塊 2"/>
          <p:cNvSpPr txBox="1"/>
          <p:nvPr/>
        </p:nvSpPr>
        <p:spPr>
          <a:xfrm>
            <a:off x="320670" y="3457337"/>
            <a:ext cx="8533523" cy="1815882"/>
          </a:xfrm>
          <a:prstGeom prst="rect">
            <a:avLst/>
          </a:prstGeom>
          <a:solidFill>
            <a:srgbClr val="10253F">
              <a:alpha val="89804"/>
            </a:srgbClr>
          </a:solidFill>
        </p:spPr>
        <p:txBody>
          <a:bodyPr wrap="square" rtlCol="0">
            <a:spAutoFit/>
          </a:bodyPr>
          <a:lstStyle/>
          <a:p>
            <a:r>
              <a:rPr kumimoji="1" lang="zh-TW" altLang="en-US" sz="2800" dirty="0" smtClean="0">
                <a:solidFill>
                  <a:schemeClr val="bg1"/>
                </a:solidFill>
                <a:latin typeface="SimHei" charset="0"/>
                <a:ea typeface="SimHei" charset="0"/>
                <a:cs typeface="SimHei" charset="0"/>
              </a:rPr>
              <a:t>由於本能力指標在實務上經常分不同年級設計課程實施（例如七年級時設計「展現自己的興趣與專長」，八、</a:t>
            </a:r>
            <a:r>
              <a:rPr kumimoji="1" lang="zh-TW" altLang="en-US" sz="2800" smtClean="0">
                <a:solidFill>
                  <a:schemeClr val="bg1"/>
                </a:solidFill>
                <a:latin typeface="SimHei" charset="0"/>
                <a:ea typeface="SimHei" charset="0"/>
                <a:cs typeface="SimHei" charset="0"/>
              </a:rPr>
              <a:t>九年級時設計「探索自己可能的發展方向」），故表現標準分成兩點描述</a:t>
            </a:r>
            <a:endParaRPr kumimoji="1" lang="zh-TW" altLang="en-US" sz="2800" dirty="0">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196587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948" y="646698"/>
            <a:ext cx="8728992" cy="571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群組 1"/>
          <p:cNvGrpSpPr/>
          <p:nvPr/>
        </p:nvGrpSpPr>
        <p:grpSpPr>
          <a:xfrm>
            <a:off x="239497" y="1700808"/>
            <a:ext cx="8501508" cy="1728192"/>
            <a:chOff x="239497" y="1700808"/>
            <a:chExt cx="8501508" cy="1728192"/>
          </a:xfrm>
        </p:grpSpPr>
        <p:sp>
          <p:nvSpPr>
            <p:cNvPr id="7" name="矩形 6"/>
            <p:cNvSpPr/>
            <p:nvPr/>
          </p:nvSpPr>
          <p:spPr>
            <a:xfrm>
              <a:off x="1288232" y="2241312"/>
              <a:ext cx="7316216" cy="1187688"/>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66FF33"/>
                </a:solidFill>
              </a:endParaRPr>
            </a:p>
          </p:txBody>
        </p:sp>
        <p:sp>
          <p:nvSpPr>
            <p:cNvPr id="11" name="矩形 10"/>
            <p:cNvSpPr/>
            <p:nvPr/>
          </p:nvSpPr>
          <p:spPr>
            <a:xfrm>
              <a:off x="239497" y="1700808"/>
              <a:ext cx="8501508" cy="461665"/>
            </a:xfrm>
            <a:prstGeom prst="rect">
              <a:avLst/>
            </a:prstGeom>
            <a:solidFill>
              <a:srgbClr val="000000">
                <a:alpha val="74902"/>
              </a:srgbClr>
            </a:solidFill>
          </p:spPr>
          <p:txBody>
            <a:bodyPr wrap="square">
              <a:spAutoFit/>
            </a:bodyPr>
            <a:lstStyle/>
            <a:p>
              <a:r>
                <a:rPr lang="en-US" altLang="zh-TW" sz="2400" b="1" dirty="0">
                  <a:solidFill>
                    <a:srgbClr val="66FF33"/>
                  </a:solidFill>
                  <a:effectLst>
                    <a:outerShdw blurRad="38100" dist="38100" dir="2700000" algn="tl">
                      <a:srgbClr val="000000">
                        <a:alpha val="43137"/>
                      </a:srgbClr>
                    </a:outerShdw>
                  </a:effectLst>
                  <a:latin typeface="SimHei" pitchFamily="49" charset="-122"/>
                  <a:ea typeface="SimHei" pitchFamily="49" charset="-122"/>
                </a:rPr>
                <a:t>2-4-5 </a:t>
              </a:r>
              <a:r>
                <a:rPr lang="zh-TW" altLang="en-US" sz="2400" b="1" dirty="0">
                  <a:solidFill>
                    <a:srgbClr val="66FF33"/>
                  </a:solidFill>
                  <a:effectLst>
                    <a:outerShdw blurRad="38100" dist="38100" dir="2700000" algn="tl">
                      <a:srgbClr val="000000">
                        <a:alpha val="43137"/>
                      </a:srgbClr>
                    </a:outerShdw>
                  </a:effectLst>
                  <a:latin typeface="SimHei" pitchFamily="49" charset="-122"/>
                  <a:ea typeface="SimHei" pitchFamily="49" charset="-122"/>
                </a:rPr>
                <a:t>覺察自己與家人溝通的方式，增進經營家庭生活能力。</a:t>
              </a:r>
            </a:p>
          </p:txBody>
        </p:sp>
      </p:grpSp>
      <p:sp>
        <p:nvSpPr>
          <p:cNvPr id="13" name="文字方塊 12"/>
          <p:cNvSpPr txBox="1"/>
          <p:nvPr/>
        </p:nvSpPr>
        <p:spPr>
          <a:xfrm>
            <a:off x="35496" y="6309320"/>
            <a:ext cx="8856984" cy="307777"/>
          </a:xfrm>
          <a:prstGeom prst="rect">
            <a:avLst/>
          </a:prstGeom>
          <a:noFill/>
        </p:spPr>
        <p:txBody>
          <a:bodyPr wrap="square" rtlCol="0">
            <a:spAutoFit/>
          </a:bodyPr>
          <a:lstStyle/>
          <a:p>
            <a:pPr algn="r"/>
            <a:r>
              <a:rPr lang="zh-TW" altLang="en-US" sz="1400" dirty="0" smtClean="0">
                <a:effectLst>
                  <a:outerShdw blurRad="38100" dist="38100" dir="2700000" algn="tl">
                    <a:srgbClr val="000000">
                      <a:alpha val="43137"/>
                    </a:srgbClr>
                  </a:outerShdw>
                </a:effectLst>
                <a:latin typeface="Arial" charset="0"/>
                <a:ea typeface="新細明體" charset="-120"/>
              </a:rPr>
              <a:t>臺灣師大心測中心（</a:t>
            </a:r>
            <a:r>
              <a:rPr lang="en-US" altLang="zh-TW" sz="1400" dirty="0" smtClean="0">
                <a:effectLst>
                  <a:outerShdw blurRad="38100" dist="38100" dir="2700000" algn="tl">
                    <a:srgbClr val="000000">
                      <a:alpha val="43137"/>
                    </a:srgbClr>
                  </a:outerShdw>
                </a:effectLst>
                <a:latin typeface="Arial" charset="0"/>
                <a:ea typeface="新細明體" charset="-120"/>
              </a:rPr>
              <a:t>2012</a:t>
            </a:r>
            <a:r>
              <a:rPr lang="zh-TW" altLang="en-US" sz="1400" dirty="0" smtClean="0">
                <a:effectLst>
                  <a:outerShdw blurRad="38100" dist="38100" dir="2700000" algn="tl">
                    <a:srgbClr val="000000">
                      <a:alpha val="43137"/>
                    </a:srgbClr>
                  </a:outerShdw>
                </a:effectLst>
                <a:latin typeface="Arial" charset="0"/>
                <a:ea typeface="新細明體" charset="-120"/>
              </a:rPr>
              <a:t>）。國民中學學生學習成就評量標準（試行版）</a:t>
            </a:r>
            <a:r>
              <a:rPr lang="en-US" altLang="zh-TW" sz="1400" dirty="0" smtClean="0">
                <a:effectLst>
                  <a:outerShdw blurRad="38100" dist="38100" dir="2700000" algn="tl">
                    <a:srgbClr val="000000">
                      <a:alpha val="43137"/>
                    </a:srgbClr>
                  </a:outerShdw>
                </a:effectLst>
                <a:latin typeface="Arial" charset="0"/>
                <a:ea typeface="新細明體" charset="-120"/>
              </a:rPr>
              <a:t>-</a:t>
            </a:r>
            <a:r>
              <a:rPr lang="zh-TW" altLang="en-US" sz="1400" dirty="0" smtClean="0">
                <a:effectLst>
                  <a:outerShdw blurRad="38100" dist="38100" dir="2700000" algn="tl">
                    <a:srgbClr val="000000">
                      <a:alpha val="43137"/>
                    </a:srgbClr>
                  </a:outerShdw>
                </a:effectLst>
                <a:latin typeface="Arial" charset="0"/>
                <a:ea typeface="新細明體" charset="-120"/>
              </a:rPr>
              <a:t>綜合活動學習領域。台北：作者。</a:t>
            </a:r>
            <a:endParaRPr lang="en-US" altLang="zh-TW" sz="1400" dirty="0" smtClean="0">
              <a:effectLst>
                <a:outerShdw blurRad="38100" dist="38100" dir="2700000" algn="tl">
                  <a:srgbClr val="000000">
                    <a:alpha val="43137"/>
                  </a:srgbClr>
                </a:outerShdw>
              </a:effectLst>
              <a:latin typeface="Arial" charset="0"/>
              <a:ea typeface="新細明體" charset="-120"/>
            </a:endParaRPr>
          </a:p>
        </p:txBody>
      </p:sp>
      <p:sp>
        <p:nvSpPr>
          <p:cNvPr id="14" name="標題 1"/>
          <p:cNvSpPr txBox="1">
            <a:spLocks/>
          </p:cNvSpPr>
          <p:nvPr/>
        </p:nvSpPr>
        <p:spPr>
          <a:xfrm>
            <a:off x="0" y="109666"/>
            <a:ext cx="7812360" cy="792088"/>
          </a:xfrm>
          <a:prstGeom prst="rect">
            <a:avLst/>
          </a:prstGeom>
          <a:no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綜合活動評量標準與能力指標之對應</a:t>
            </a:r>
            <a:endParaRPr kumimoji="0" lang="zh-TW" altLang="en-US" sz="3600" b="1" dirty="0">
              <a:latin typeface="SimHei" pitchFamily="49" charset="-122"/>
              <a:ea typeface="SimHei" pitchFamily="49" charset="-122"/>
              <a:cs typeface="+mj-cs"/>
            </a:endParaRPr>
          </a:p>
        </p:txBody>
      </p:sp>
      <p:sp>
        <p:nvSpPr>
          <p:cNvPr id="15" name="文字方塊 14"/>
          <p:cNvSpPr txBox="1"/>
          <p:nvPr/>
        </p:nvSpPr>
        <p:spPr>
          <a:xfrm>
            <a:off x="272682" y="3664155"/>
            <a:ext cx="8533523" cy="954107"/>
          </a:xfrm>
          <a:prstGeom prst="rect">
            <a:avLst/>
          </a:prstGeom>
          <a:solidFill>
            <a:srgbClr val="10253F">
              <a:alpha val="89804"/>
            </a:srgbClr>
          </a:solidFill>
        </p:spPr>
        <p:txBody>
          <a:bodyPr wrap="square" rtlCol="0">
            <a:spAutoFit/>
          </a:bodyPr>
          <a:lstStyle/>
          <a:p>
            <a:r>
              <a:rPr kumimoji="1" lang="zh-TW" altLang="en-US" sz="2800" dirty="0" smtClean="0">
                <a:solidFill>
                  <a:schemeClr val="bg1"/>
                </a:solidFill>
                <a:latin typeface="SimHei" charset="0"/>
                <a:ea typeface="SimHei" charset="0"/>
                <a:cs typeface="SimHei" charset="0"/>
              </a:rPr>
              <a:t>由於本能力指標分別涉及兩個重要主題，實務上經常分開不同單元設計，故表現標準分成兩點描述</a:t>
            </a:r>
            <a:endParaRPr kumimoji="1" lang="zh-TW" altLang="en-US" sz="2800" dirty="0">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101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948" y="646698"/>
            <a:ext cx="8728992" cy="571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群組 2"/>
          <p:cNvGrpSpPr/>
          <p:nvPr/>
        </p:nvGrpSpPr>
        <p:grpSpPr>
          <a:xfrm>
            <a:off x="371600" y="3502660"/>
            <a:ext cx="8501508" cy="1648834"/>
            <a:chOff x="371600" y="3502660"/>
            <a:chExt cx="8501508" cy="1648834"/>
          </a:xfrm>
        </p:grpSpPr>
        <p:sp>
          <p:nvSpPr>
            <p:cNvPr id="9" name="矩形 8"/>
            <p:cNvSpPr/>
            <p:nvPr/>
          </p:nvSpPr>
          <p:spPr>
            <a:xfrm>
              <a:off x="1288232" y="3502660"/>
              <a:ext cx="7316216" cy="5938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p:cNvSpPr/>
            <p:nvPr/>
          </p:nvSpPr>
          <p:spPr>
            <a:xfrm>
              <a:off x="371600" y="4320497"/>
              <a:ext cx="8501508" cy="830997"/>
            </a:xfrm>
            <a:prstGeom prst="rect">
              <a:avLst/>
            </a:prstGeom>
            <a:solidFill>
              <a:srgbClr val="000000">
                <a:alpha val="74902"/>
              </a:srgbClr>
            </a:solidFill>
          </p:spPr>
          <p:txBody>
            <a:bodyPr wrap="square">
              <a:spAutoFit/>
            </a:bodyPr>
            <a:lstStyle/>
            <a:p>
              <a:r>
                <a:rPr lang="en-US" altLang="zh-TW" sz="2400" b="1" dirty="0">
                  <a:solidFill>
                    <a:schemeClr val="accent6"/>
                  </a:solidFill>
                  <a:effectLst>
                    <a:outerShdw blurRad="38100" dist="38100" dir="2700000" algn="tl">
                      <a:srgbClr val="000000">
                        <a:alpha val="43137"/>
                      </a:srgbClr>
                    </a:outerShdw>
                  </a:effectLst>
                  <a:latin typeface="SimHei" pitchFamily="49" charset="-122"/>
                  <a:ea typeface="SimHei" pitchFamily="49" charset="-122"/>
                </a:rPr>
                <a:t>2-4-6 </a:t>
              </a:r>
              <a:r>
                <a:rPr lang="zh-TW" altLang="en-US" sz="2400" b="1" dirty="0">
                  <a:solidFill>
                    <a:schemeClr val="accent6"/>
                  </a:solidFill>
                  <a:effectLst>
                    <a:outerShdw blurRad="38100" dist="38100" dir="2700000" algn="tl">
                      <a:srgbClr val="000000">
                        <a:alpha val="43137"/>
                      </a:srgbClr>
                    </a:outerShdw>
                  </a:effectLst>
                  <a:latin typeface="SimHei" pitchFamily="49" charset="-122"/>
                  <a:ea typeface="SimHei" pitchFamily="49" charset="-122"/>
                </a:rPr>
                <a:t>有效蒐集、分析各項資源，加以整合並充分運用。</a:t>
              </a:r>
            </a:p>
            <a:p>
              <a:r>
                <a:rPr lang="en-US" altLang="zh-TW" sz="2400" b="1" dirty="0">
                  <a:solidFill>
                    <a:schemeClr val="accent6"/>
                  </a:solidFill>
                  <a:effectLst>
                    <a:outerShdw blurRad="38100" dist="38100" dir="2700000" algn="tl">
                      <a:srgbClr val="000000">
                        <a:alpha val="43137"/>
                      </a:srgbClr>
                    </a:outerShdw>
                  </a:effectLst>
                  <a:latin typeface="SimHei" pitchFamily="49" charset="-122"/>
                  <a:ea typeface="SimHei" pitchFamily="49" charset="-122"/>
                </a:rPr>
                <a:t>2-4-7 </a:t>
              </a:r>
              <a:r>
                <a:rPr lang="zh-TW" altLang="en-US" sz="2400" b="1" dirty="0">
                  <a:solidFill>
                    <a:schemeClr val="accent6"/>
                  </a:solidFill>
                  <a:effectLst>
                    <a:outerShdw blurRad="38100" dist="38100" dir="2700000" algn="tl">
                      <a:srgbClr val="000000">
                        <a:alpha val="43137"/>
                      </a:srgbClr>
                    </a:outerShdw>
                  </a:effectLst>
                  <a:latin typeface="SimHei" pitchFamily="49" charset="-122"/>
                  <a:ea typeface="SimHei" pitchFamily="49" charset="-122"/>
                </a:rPr>
                <a:t>充分蒐集運用或開發各項資源，做出判斷與決定</a:t>
              </a:r>
              <a:r>
                <a:rPr lang="zh-TW" altLang="en-US" sz="2400" b="1" dirty="0" smtClean="0">
                  <a:solidFill>
                    <a:schemeClr val="accent6"/>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2400" b="1" dirty="0">
                <a:solidFill>
                  <a:schemeClr val="accent6"/>
                </a:solidFill>
                <a:effectLst>
                  <a:outerShdw blurRad="38100" dist="38100" dir="2700000" algn="tl">
                    <a:srgbClr val="000000">
                      <a:alpha val="43137"/>
                    </a:srgbClr>
                  </a:outerShdw>
                </a:effectLst>
                <a:latin typeface="SimHei" pitchFamily="49" charset="-122"/>
                <a:ea typeface="SimHei" pitchFamily="49" charset="-122"/>
              </a:endParaRPr>
            </a:p>
          </p:txBody>
        </p:sp>
      </p:grpSp>
      <p:sp>
        <p:nvSpPr>
          <p:cNvPr id="13" name="文字方塊 12"/>
          <p:cNvSpPr txBox="1"/>
          <p:nvPr/>
        </p:nvSpPr>
        <p:spPr>
          <a:xfrm>
            <a:off x="35496" y="6309320"/>
            <a:ext cx="8856984" cy="307777"/>
          </a:xfrm>
          <a:prstGeom prst="rect">
            <a:avLst/>
          </a:prstGeom>
          <a:noFill/>
        </p:spPr>
        <p:txBody>
          <a:bodyPr wrap="square" rtlCol="0">
            <a:spAutoFit/>
          </a:bodyPr>
          <a:lstStyle/>
          <a:p>
            <a:pPr algn="r"/>
            <a:r>
              <a:rPr lang="zh-TW" altLang="en-US" sz="1400" dirty="0" smtClean="0">
                <a:effectLst>
                  <a:outerShdw blurRad="38100" dist="38100" dir="2700000" algn="tl">
                    <a:srgbClr val="000000">
                      <a:alpha val="43137"/>
                    </a:srgbClr>
                  </a:outerShdw>
                </a:effectLst>
                <a:latin typeface="Arial" charset="0"/>
                <a:ea typeface="新細明體" charset="-120"/>
              </a:rPr>
              <a:t>臺灣師大心測中心（</a:t>
            </a:r>
            <a:r>
              <a:rPr lang="en-US" altLang="zh-TW" sz="1400" dirty="0" smtClean="0">
                <a:effectLst>
                  <a:outerShdw blurRad="38100" dist="38100" dir="2700000" algn="tl">
                    <a:srgbClr val="000000">
                      <a:alpha val="43137"/>
                    </a:srgbClr>
                  </a:outerShdw>
                </a:effectLst>
                <a:latin typeface="Arial" charset="0"/>
                <a:ea typeface="新細明體" charset="-120"/>
              </a:rPr>
              <a:t>2012</a:t>
            </a:r>
            <a:r>
              <a:rPr lang="zh-TW" altLang="en-US" sz="1400" dirty="0" smtClean="0">
                <a:effectLst>
                  <a:outerShdw blurRad="38100" dist="38100" dir="2700000" algn="tl">
                    <a:srgbClr val="000000">
                      <a:alpha val="43137"/>
                    </a:srgbClr>
                  </a:outerShdw>
                </a:effectLst>
                <a:latin typeface="Arial" charset="0"/>
                <a:ea typeface="新細明體" charset="-120"/>
              </a:rPr>
              <a:t>）。國民中學學生學習成就評量標準（試行版）</a:t>
            </a:r>
            <a:r>
              <a:rPr lang="en-US" altLang="zh-TW" sz="1400" dirty="0" smtClean="0">
                <a:effectLst>
                  <a:outerShdw blurRad="38100" dist="38100" dir="2700000" algn="tl">
                    <a:srgbClr val="000000">
                      <a:alpha val="43137"/>
                    </a:srgbClr>
                  </a:outerShdw>
                </a:effectLst>
                <a:latin typeface="Arial" charset="0"/>
                <a:ea typeface="新細明體" charset="-120"/>
              </a:rPr>
              <a:t>-</a:t>
            </a:r>
            <a:r>
              <a:rPr lang="zh-TW" altLang="en-US" sz="1400" dirty="0" smtClean="0">
                <a:effectLst>
                  <a:outerShdw blurRad="38100" dist="38100" dir="2700000" algn="tl">
                    <a:srgbClr val="000000">
                      <a:alpha val="43137"/>
                    </a:srgbClr>
                  </a:outerShdw>
                </a:effectLst>
                <a:latin typeface="Arial" charset="0"/>
                <a:ea typeface="新細明體" charset="-120"/>
              </a:rPr>
              <a:t>綜合活動學習領域。台北：作者。</a:t>
            </a:r>
            <a:endParaRPr lang="en-US" altLang="zh-TW" sz="1400" dirty="0" smtClean="0">
              <a:effectLst>
                <a:outerShdw blurRad="38100" dist="38100" dir="2700000" algn="tl">
                  <a:srgbClr val="000000">
                    <a:alpha val="43137"/>
                  </a:srgbClr>
                </a:outerShdw>
              </a:effectLst>
              <a:latin typeface="Arial" charset="0"/>
              <a:ea typeface="新細明體" charset="-120"/>
            </a:endParaRPr>
          </a:p>
        </p:txBody>
      </p:sp>
      <p:sp>
        <p:nvSpPr>
          <p:cNvPr id="14" name="標題 1"/>
          <p:cNvSpPr txBox="1">
            <a:spLocks/>
          </p:cNvSpPr>
          <p:nvPr/>
        </p:nvSpPr>
        <p:spPr>
          <a:xfrm>
            <a:off x="0" y="109666"/>
            <a:ext cx="7812360" cy="792088"/>
          </a:xfrm>
          <a:prstGeom prst="rect">
            <a:avLst/>
          </a:prstGeom>
          <a:no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綜合活動評量標準與能力指標之對應</a:t>
            </a:r>
            <a:endParaRPr kumimoji="0" lang="zh-TW" altLang="en-US" sz="3600" b="1" dirty="0">
              <a:latin typeface="SimHei" pitchFamily="49" charset="-122"/>
              <a:ea typeface="SimHei" pitchFamily="49" charset="-122"/>
              <a:cs typeface="+mj-cs"/>
            </a:endParaRPr>
          </a:p>
        </p:txBody>
      </p:sp>
      <p:sp>
        <p:nvSpPr>
          <p:cNvPr id="15" name="文字方塊 14"/>
          <p:cNvSpPr txBox="1"/>
          <p:nvPr/>
        </p:nvSpPr>
        <p:spPr>
          <a:xfrm>
            <a:off x="305238" y="2367196"/>
            <a:ext cx="8533523" cy="954107"/>
          </a:xfrm>
          <a:prstGeom prst="rect">
            <a:avLst/>
          </a:prstGeom>
          <a:solidFill>
            <a:srgbClr val="10253F">
              <a:alpha val="89804"/>
            </a:srgbClr>
          </a:solidFill>
        </p:spPr>
        <p:txBody>
          <a:bodyPr wrap="square" rtlCol="0">
            <a:spAutoFit/>
          </a:bodyPr>
          <a:lstStyle/>
          <a:p>
            <a:r>
              <a:rPr kumimoji="1" lang="zh-TW" altLang="en-US" sz="2800" smtClean="0">
                <a:solidFill>
                  <a:schemeClr val="bg1"/>
                </a:solidFill>
                <a:latin typeface="SimHei" charset="0"/>
                <a:ea typeface="SimHei" charset="0"/>
                <a:cs typeface="SimHei" charset="0"/>
              </a:rPr>
              <a:t>由能力</a:t>
            </a:r>
            <a:r>
              <a:rPr kumimoji="1" lang="zh-TW" altLang="en-US" sz="2800" dirty="0" smtClean="0">
                <a:solidFill>
                  <a:schemeClr val="bg1"/>
                </a:solidFill>
                <a:latin typeface="SimHei" charset="0"/>
                <a:ea typeface="SimHei" charset="0"/>
                <a:cs typeface="SimHei" charset="0"/>
              </a:rPr>
              <a:t>指標</a:t>
            </a:r>
            <a:r>
              <a:rPr kumimoji="1" lang="en-US" altLang="zh-TW" sz="2800" dirty="0" smtClean="0">
                <a:solidFill>
                  <a:schemeClr val="bg1"/>
                </a:solidFill>
                <a:latin typeface="SimHei" charset="0"/>
                <a:ea typeface="SimHei" charset="0"/>
                <a:cs typeface="SimHei" charset="0"/>
              </a:rPr>
              <a:t>2-4-6</a:t>
            </a:r>
            <a:r>
              <a:rPr kumimoji="1" lang="zh-TW" altLang="en-US" sz="2800" dirty="0" smtClean="0">
                <a:solidFill>
                  <a:schemeClr val="bg1"/>
                </a:solidFill>
                <a:latin typeface="SimHei" charset="0"/>
                <a:ea typeface="SimHei" charset="0"/>
                <a:cs typeface="SimHei" charset="0"/>
              </a:rPr>
              <a:t>、</a:t>
            </a:r>
            <a:r>
              <a:rPr kumimoji="1" lang="en-US" altLang="zh-TW" sz="2800" dirty="0" smtClean="0">
                <a:solidFill>
                  <a:schemeClr val="bg1"/>
                </a:solidFill>
                <a:latin typeface="SimHei" charset="0"/>
                <a:ea typeface="SimHei" charset="0"/>
                <a:cs typeface="SimHei" charset="0"/>
              </a:rPr>
              <a:t>2-4-7</a:t>
            </a:r>
            <a:r>
              <a:rPr kumimoji="1" lang="zh-TW" altLang="en-US" sz="2800" dirty="0" smtClean="0">
                <a:solidFill>
                  <a:schemeClr val="bg1"/>
                </a:solidFill>
                <a:latin typeface="SimHei" charset="0"/>
                <a:ea typeface="SimHei" charset="0"/>
                <a:cs typeface="SimHei" charset="0"/>
              </a:rPr>
              <a:t>實務上會設計在同一個單元，故表現標準合併成一點描述</a:t>
            </a:r>
            <a:endParaRPr kumimoji="1" lang="zh-TW" altLang="en-US" sz="2800" dirty="0">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17243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87" y="908720"/>
            <a:ext cx="9081617" cy="498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群組 3"/>
          <p:cNvGrpSpPr/>
          <p:nvPr/>
        </p:nvGrpSpPr>
        <p:grpSpPr>
          <a:xfrm>
            <a:off x="177422" y="3369112"/>
            <a:ext cx="8854510" cy="2328247"/>
            <a:chOff x="177422" y="3638813"/>
            <a:chExt cx="8854510" cy="2328247"/>
          </a:xfrm>
        </p:grpSpPr>
        <p:sp>
          <p:nvSpPr>
            <p:cNvPr id="7" name="矩形 6"/>
            <p:cNvSpPr/>
            <p:nvPr/>
          </p:nvSpPr>
          <p:spPr>
            <a:xfrm>
              <a:off x="1295128" y="5373216"/>
              <a:ext cx="7381328" cy="5938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矩形 2"/>
            <p:cNvSpPr/>
            <p:nvPr/>
          </p:nvSpPr>
          <p:spPr>
            <a:xfrm>
              <a:off x="177422" y="3638813"/>
              <a:ext cx="8854510" cy="1569660"/>
            </a:xfrm>
            <a:prstGeom prst="rect">
              <a:avLst/>
            </a:prstGeom>
            <a:solidFill>
              <a:srgbClr val="000000">
                <a:alpha val="74902"/>
              </a:srgbClr>
            </a:solidFill>
            <a:ln>
              <a:solidFill>
                <a:srgbClr val="FFFF00"/>
              </a:solidFill>
            </a:ln>
          </p:spPr>
          <p:txBody>
            <a:bodyPr wrap="square">
              <a:spAutoFit/>
            </a:bodyPr>
            <a:lstStyle/>
            <a:p>
              <a:r>
                <a:rPr lang="en-US" altLang="zh-TW" sz="2400" dirty="0">
                  <a:solidFill>
                    <a:schemeClr val="accent6"/>
                  </a:solidFill>
                  <a:effectLst>
                    <a:outerShdw blurRad="38100" dist="38100" dir="2700000" algn="tl">
                      <a:srgbClr val="000000">
                        <a:alpha val="43137"/>
                      </a:srgbClr>
                    </a:outerShdw>
                  </a:effectLst>
                  <a:latin typeface="SimHei" pitchFamily="49" charset="-122"/>
                  <a:ea typeface="SimHei" pitchFamily="49" charset="-122"/>
                </a:rPr>
                <a:t>4-4-4 </a:t>
              </a:r>
              <a:r>
                <a:rPr lang="zh-TW" altLang="en-US" sz="2400" dirty="0">
                  <a:solidFill>
                    <a:schemeClr val="accent6"/>
                  </a:solidFill>
                  <a:effectLst>
                    <a:outerShdw blurRad="38100" dist="38100" dir="2700000" algn="tl">
                      <a:srgbClr val="000000">
                        <a:alpha val="43137"/>
                      </a:srgbClr>
                    </a:outerShdw>
                  </a:effectLst>
                  <a:latin typeface="SimHei" pitchFamily="49" charset="-122"/>
                  <a:ea typeface="SimHei" pitchFamily="49" charset="-122"/>
                </a:rPr>
                <a:t>分析各種社會現象與個人行為之關係，擬定並執行保護與改善環境之策略及行動。 </a:t>
              </a:r>
            </a:p>
            <a:p>
              <a:r>
                <a:rPr lang="en-US" altLang="zh-TW" sz="2400" dirty="0">
                  <a:solidFill>
                    <a:schemeClr val="accent6"/>
                  </a:solidFill>
                  <a:effectLst>
                    <a:outerShdw blurRad="38100" dist="38100" dir="2700000" algn="tl">
                      <a:srgbClr val="000000">
                        <a:alpha val="43137"/>
                      </a:srgbClr>
                    </a:outerShdw>
                  </a:effectLst>
                  <a:latin typeface="SimHei" pitchFamily="49" charset="-122"/>
                  <a:ea typeface="SimHei" pitchFamily="49" charset="-122"/>
                </a:rPr>
                <a:t>4-4-5 </a:t>
              </a:r>
              <a:r>
                <a:rPr lang="zh-TW" altLang="en-US" sz="2400" dirty="0">
                  <a:solidFill>
                    <a:schemeClr val="accent6"/>
                  </a:solidFill>
                  <a:effectLst>
                    <a:outerShdw blurRad="38100" dist="38100" dir="2700000" algn="tl">
                      <a:srgbClr val="000000">
                        <a:alpha val="43137"/>
                      </a:srgbClr>
                    </a:outerShdw>
                  </a:effectLst>
                  <a:latin typeface="SimHei" pitchFamily="49" charset="-122"/>
                  <a:ea typeface="SimHei" pitchFamily="49" charset="-122"/>
                </a:rPr>
                <a:t>參與保護或改善環境的行動，分享推動環境永續發展的感受</a:t>
              </a:r>
              <a:r>
                <a:rPr lang="zh-TW" altLang="en-US" sz="2400" dirty="0" smtClean="0">
                  <a:solidFill>
                    <a:schemeClr val="accent6"/>
                  </a:solidFill>
                  <a:effectLst>
                    <a:outerShdw blurRad="38100" dist="38100" dir="2700000" algn="tl">
                      <a:srgbClr val="000000">
                        <a:alpha val="43137"/>
                      </a:srgbClr>
                    </a:outerShdw>
                  </a:effectLst>
                  <a:latin typeface="SimHei" pitchFamily="49" charset="-122"/>
                  <a:ea typeface="SimHei" pitchFamily="49" charset="-122"/>
                </a:rPr>
                <a:t>。</a:t>
              </a:r>
              <a:endParaRPr lang="zh-TW" altLang="en-US" sz="2400" dirty="0">
                <a:solidFill>
                  <a:schemeClr val="accent6"/>
                </a:solidFill>
                <a:effectLst>
                  <a:outerShdw blurRad="38100" dist="38100" dir="2700000" algn="tl">
                    <a:srgbClr val="000000">
                      <a:alpha val="43137"/>
                    </a:srgbClr>
                  </a:outerShdw>
                </a:effectLst>
                <a:latin typeface="SimHei" pitchFamily="49" charset="-122"/>
                <a:ea typeface="SimHei" pitchFamily="49" charset="-122"/>
              </a:endParaRPr>
            </a:p>
          </p:txBody>
        </p:sp>
      </p:grpSp>
      <p:sp>
        <p:nvSpPr>
          <p:cNvPr id="9" name="文字方塊 8"/>
          <p:cNvSpPr txBox="1"/>
          <p:nvPr/>
        </p:nvSpPr>
        <p:spPr>
          <a:xfrm>
            <a:off x="107504" y="6289575"/>
            <a:ext cx="8856984" cy="307777"/>
          </a:xfrm>
          <a:prstGeom prst="rect">
            <a:avLst/>
          </a:prstGeom>
          <a:noFill/>
        </p:spPr>
        <p:txBody>
          <a:bodyPr wrap="square" rtlCol="0">
            <a:spAutoFit/>
          </a:bodyPr>
          <a:lstStyle/>
          <a:p>
            <a:pPr algn="r"/>
            <a:r>
              <a:rPr lang="zh-TW" altLang="en-US" sz="1400" dirty="0" smtClean="0">
                <a:effectLst>
                  <a:outerShdw blurRad="38100" dist="38100" dir="2700000" algn="tl">
                    <a:srgbClr val="000000">
                      <a:alpha val="43137"/>
                    </a:srgbClr>
                  </a:outerShdw>
                </a:effectLst>
                <a:latin typeface="Arial" charset="0"/>
                <a:ea typeface="新細明體" charset="-120"/>
              </a:rPr>
              <a:t>臺灣師大心測中心（</a:t>
            </a:r>
            <a:r>
              <a:rPr lang="en-US" altLang="zh-TW" sz="1400" dirty="0" smtClean="0">
                <a:effectLst>
                  <a:outerShdw blurRad="38100" dist="38100" dir="2700000" algn="tl">
                    <a:srgbClr val="000000">
                      <a:alpha val="43137"/>
                    </a:srgbClr>
                  </a:outerShdw>
                </a:effectLst>
                <a:latin typeface="Arial" charset="0"/>
                <a:ea typeface="新細明體" charset="-120"/>
              </a:rPr>
              <a:t>2012</a:t>
            </a:r>
            <a:r>
              <a:rPr lang="zh-TW" altLang="en-US" sz="1400" dirty="0" smtClean="0">
                <a:effectLst>
                  <a:outerShdw blurRad="38100" dist="38100" dir="2700000" algn="tl">
                    <a:srgbClr val="000000">
                      <a:alpha val="43137"/>
                    </a:srgbClr>
                  </a:outerShdw>
                </a:effectLst>
                <a:latin typeface="Arial" charset="0"/>
                <a:ea typeface="新細明體" charset="-120"/>
              </a:rPr>
              <a:t>）。國民中學學生學習成就評量標準（試行版）</a:t>
            </a:r>
            <a:r>
              <a:rPr lang="en-US" altLang="zh-TW" sz="1400" dirty="0" smtClean="0">
                <a:effectLst>
                  <a:outerShdw blurRad="38100" dist="38100" dir="2700000" algn="tl">
                    <a:srgbClr val="000000">
                      <a:alpha val="43137"/>
                    </a:srgbClr>
                  </a:outerShdw>
                </a:effectLst>
                <a:latin typeface="Arial" charset="0"/>
                <a:ea typeface="新細明體" charset="-120"/>
              </a:rPr>
              <a:t>-</a:t>
            </a:r>
            <a:r>
              <a:rPr lang="zh-TW" altLang="en-US" sz="1400" dirty="0" smtClean="0">
                <a:effectLst>
                  <a:outerShdw blurRad="38100" dist="38100" dir="2700000" algn="tl">
                    <a:srgbClr val="000000">
                      <a:alpha val="43137"/>
                    </a:srgbClr>
                  </a:outerShdw>
                </a:effectLst>
                <a:latin typeface="Arial" charset="0"/>
                <a:ea typeface="新細明體" charset="-120"/>
              </a:rPr>
              <a:t>綜合活動學習領域。台北：作者。</a:t>
            </a:r>
            <a:endParaRPr lang="en-US" altLang="zh-TW" sz="1400" dirty="0" smtClean="0">
              <a:effectLst>
                <a:outerShdw blurRad="38100" dist="38100" dir="2700000" algn="tl">
                  <a:srgbClr val="000000">
                    <a:alpha val="43137"/>
                  </a:srgbClr>
                </a:outerShdw>
              </a:effectLst>
              <a:latin typeface="Arial" charset="0"/>
              <a:ea typeface="新細明體" charset="-120"/>
            </a:endParaRPr>
          </a:p>
        </p:txBody>
      </p:sp>
      <p:sp>
        <p:nvSpPr>
          <p:cNvPr id="10" name="標題 1"/>
          <p:cNvSpPr txBox="1">
            <a:spLocks/>
          </p:cNvSpPr>
          <p:nvPr/>
        </p:nvSpPr>
        <p:spPr>
          <a:xfrm>
            <a:off x="0" y="109666"/>
            <a:ext cx="7812360" cy="792088"/>
          </a:xfrm>
          <a:prstGeom prst="rect">
            <a:avLst/>
          </a:prstGeom>
          <a:noFill/>
        </p:spPr>
        <p:txBody>
          <a:bodyPr/>
          <a:lstStyle/>
          <a:p>
            <a:pPr algn="ctr" eaLnBrk="0" hangingPunct="0">
              <a:defRPr/>
            </a:pPr>
            <a:r>
              <a:rPr lang="zh-TW" altLang="en-US" sz="3600" b="1" dirty="0" smtClean="0">
                <a:solidFill>
                  <a:srgbClr val="0000CC"/>
                </a:solidFill>
                <a:latin typeface="SimHei" pitchFamily="49" charset="-122"/>
                <a:ea typeface="SimHei" pitchFamily="49" charset="-122"/>
              </a:rPr>
              <a:t>綜合活動評量標準與能力指標之對應</a:t>
            </a:r>
            <a:endParaRPr kumimoji="0" lang="zh-TW" altLang="en-US" sz="3600" b="1" dirty="0">
              <a:latin typeface="SimHei" pitchFamily="49" charset="-122"/>
              <a:ea typeface="SimHei" pitchFamily="49" charset="-122"/>
              <a:cs typeface="+mj-cs"/>
            </a:endParaRPr>
          </a:p>
        </p:txBody>
      </p:sp>
      <p:sp>
        <p:nvSpPr>
          <p:cNvPr id="8" name="文字方塊 7"/>
          <p:cNvSpPr txBox="1"/>
          <p:nvPr/>
        </p:nvSpPr>
        <p:spPr>
          <a:xfrm>
            <a:off x="305238" y="2367196"/>
            <a:ext cx="8533523" cy="954107"/>
          </a:xfrm>
          <a:prstGeom prst="rect">
            <a:avLst/>
          </a:prstGeom>
          <a:solidFill>
            <a:srgbClr val="10253F">
              <a:alpha val="89804"/>
            </a:srgbClr>
          </a:solidFill>
        </p:spPr>
        <p:txBody>
          <a:bodyPr wrap="square" rtlCol="0">
            <a:spAutoFit/>
          </a:bodyPr>
          <a:lstStyle/>
          <a:p>
            <a:r>
              <a:rPr kumimoji="1" lang="zh-TW" altLang="en-US" sz="2800" dirty="0" smtClean="0">
                <a:solidFill>
                  <a:schemeClr val="bg1"/>
                </a:solidFill>
                <a:latin typeface="SimHei" charset="0"/>
                <a:ea typeface="SimHei" charset="0"/>
                <a:cs typeface="SimHei" charset="0"/>
              </a:rPr>
              <a:t>由能力指標</a:t>
            </a:r>
            <a:r>
              <a:rPr kumimoji="1" lang="en-US" altLang="zh-TW" sz="2800" dirty="0" smtClean="0">
                <a:solidFill>
                  <a:schemeClr val="bg1"/>
                </a:solidFill>
                <a:latin typeface="SimHei" charset="0"/>
                <a:ea typeface="SimHei" charset="0"/>
                <a:cs typeface="SimHei" charset="0"/>
              </a:rPr>
              <a:t>4-4-4</a:t>
            </a:r>
            <a:r>
              <a:rPr kumimoji="1" lang="zh-TW" altLang="en-US" sz="2800" dirty="0" smtClean="0">
                <a:solidFill>
                  <a:schemeClr val="bg1"/>
                </a:solidFill>
                <a:latin typeface="SimHei" charset="0"/>
                <a:ea typeface="SimHei" charset="0"/>
                <a:cs typeface="SimHei" charset="0"/>
              </a:rPr>
              <a:t>、</a:t>
            </a:r>
            <a:r>
              <a:rPr kumimoji="1" lang="en-US" altLang="zh-TW" sz="2800" dirty="0" smtClean="0">
                <a:solidFill>
                  <a:schemeClr val="bg1"/>
                </a:solidFill>
                <a:latin typeface="SimHei" charset="0"/>
                <a:ea typeface="SimHei" charset="0"/>
                <a:cs typeface="SimHei" charset="0"/>
              </a:rPr>
              <a:t>4-4-5</a:t>
            </a:r>
            <a:r>
              <a:rPr kumimoji="1" lang="zh-TW" altLang="en-US" sz="2800" dirty="0" smtClean="0">
                <a:solidFill>
                  <a:schemeClr val="bg1"/>
                </a:solidFill>
                <a:latin typeface="SimHei" charset="0"/>
                <a:ea typeface="SimHei" charset="0"/>
                <a:cs typeface="SimHei" charset="0"/>
              </a:rPr>
              <a:t>實務上會設計在同一個單元，故表現標準合併成一點描述</a:t>
            </a:r>
            <a:endParaRPr kumimoji="1" lang="zh-TW" altLang="en-US" sz="2800" dirty="0">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1746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Picture 2" descr="C:\Users\User\Pictures\圖片1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1115616" y="332656"/>
            <a:ext cx="6912768" cy="769441"/>
          </a:xfrm>
          <a:prstGeom prst="rect">
            <a:avLst/>
          </a:prstGeom>
          <a:solidFill>
            <a:schemeClr val="accent2">
              <a:lumMod val="40000"/>
              <a:lumOff val="60000"/>
            </a:schemeClr>
          </a:solidFill>
        </p:spPr>
        <p:txBody>
          <a:bodyPr wrap="square" rtlCol="0">
            <a:spAutoFit/>
          </a:bodyPr>
          <a:lstStyle/>
          <a:p>
            <a:pPr algn="ctr"/>
            <a:r>
              <a:rPr lang="zh-TW" altLang="en-US" sz="4400" b="1" dirty="0">
                <a:latin typeface="微軟正黑體" pitchFamily="34" charset="-120"/>
                <a:ea typeface="微軟正黑體" pitchFamily="34" charset="-120"/>
                <a:cs typeface="Times New Roman" pitchFamily="18" charset="0"/>
              </a:rPr>
              <a:t>作業示例、單元評分規準</a:t>
            </a:r>
          </a:p>
        </p:txBody>
      </p:sp>
      <p:sp>
        <p:nvSpPr>
          <p:cNvPr id="4" name="文字方塊 3"/>
          <p:cNvSpPr txBox="1"/>
          <p:nvPr/>
        </p:nvSpPr>
        <p:spPr>
          <a:xfrm>
            <a:off x="413792" y="2492896"/>
            <a:ext cx="8352928" cy="3108543"/>
          </a:xfrm>
          <a:prstGeom prst="rect">
            <a:avLst/>
          </a:prstGeom>
          <a:noFill/>
        </p:spPr>
        <p:txBody>
          <a:bodyPr wrap="square" rtlCol="0">
            <a:spAutoFit/>
          </a:bodyPr>
          <a:lstStyle/>
          <a:p>
            <a:pPr marL="571500" indent="-571500">
              <a:buFont typeface="Arial" pitchFamily="34" charset="0"/>
              <a:buChar char="•"/>
            </a:pPr>
            <a:r>
              <a:rPr lang="zh-TW" altLang="en-US" sz="2800" dirty="0">
                <a:solidFill>
                  <a:srgbClr val="10253F"/>
                </a:solidFill>
                <a:latin typeface="Times New Roman" pitchFamily="18" charset="0"/>
                <a:ea typeface="SimHei" pitchFamily="49" charset="-122"/>
                <a:cs typeface="Times New Roman" pitchFamily="18" charset="0"/>
              </a:rPr>
              <a:t>作業示例：藉由老師在以內容標準和表現標準為基礎發展的評量作業中，取得</a:t>
            </a:r>
            <a:r>
              <a:rPr lang="zh-TW" altLang="en-US" sz="2800" dirty="0" smtClean="0">
                <a:solidFill>
                  <a:srgbClr val="10253F"/>
                </a:solidFill>
                <a:latin typeface="Times New Roman" pitchFamily="18" charset="0"/>
                <a:ea typeface="SimHei" pitchFamily="49" charset="-122"/>
                <a:cs typeface="Times New Roman" pitchFamily="18" charset="0"/>
              </a:rPr>
              <a:t>學生各等級具有</a:t>
            </a:r>
            <a:r>
              <a:rPr lang="zh-TW" altLang="en-US" sz="2800" dirty="0">
                <a:solidFill>
                  <a:srgbClr val="10253F"/>
                </a:solidFill>
                <a:latin typeface="Times New Roman" pitchFamily="18" charset="0"/>
                <a:ea typeface="SimHei" pitchFamily="49" charset="-122"/>
                <a:cs typeface="Times New Roman" pitchFamily="18" charset="0"/>
              </a:rPr>
              <a:t>代表性的實際</a:t>
            </a:r>
            <a:r>
              <a:rPr lang="zh-TW" altLang="en-US" sz="2800" dirty="0" smtClean="0">
                <a:solidFill>
                  <a:srgbClr val="10253F"/>
                </a:solidFill>
                <a:latin typeface="Times New Roman" pitchFamily="18" charset="0"/>
                <a:ea typeface="SimHei" pitchFamily="49" charset="-122"/>
                <a:cs typeface="Times New Roman" pitchFamily="18" charset="0"/>
              </a:rPr>
              <a:t>表現。（學習單、作品、技能表現等）</a:t>
            </a:r>
            <a:endParaRPr lang="zh-TW" altLang="en-US" sz="2800" dirty="0">
              <a:solidFill>
                <a:srgbClr val="10253F"/>
              </a:solidFill>
              <a:latin typeface="Times New Roman" pitchFamily="18" charset="0"/>
              <a:ea typeface="SimHei" pitchFamily="49" charset="-122"/>
              <a:cs typeface="Times New Roman" pitchFamily="18" charset="0"/>
            </a:endParaRPr>
          </a:p>
          <a:p>
            <a:pPr marL="571500" indent="-571500">
              <a:buFont typeface="Arial" pitchFamily="34" charset="0"/>
              <a:buChar char="•"/>
            </a:pPr>
            <a:endParaRPr lang="en-US" altLang="zh-TW" sz="2800" dirty="0" smtClean="0">
              <a:solidFill>
                <a:srgbClr val="10253F"/>
              </a:solidFill>
              <a:latin typeface="Times New Roman" pitchFamily="18" charset="0"/>
              <a:ea typeface="SimHei" pitchFamily="49" charset="-122"/>
              <a:cs typeface="Times New Roman" pitchFamily="18" charset="0"/>
            </a:endParaRPr>
          </a:p>
          <a:p>
            <a:pPr marL="571500" indent="-571500">
              <a:buFont typeface="Arial" pitchFamily="34" charset="0"/>
              <a:buChar char="•"/>
            </a:pPr>
            <a:r>
              <a:rPr lang="zh-TW" altLang="en-US" sz="2800" dirty="0" smtClean="0">
                <a:solidFill>
                  <a:srgbClr val="10253F"/>
                </a:solidFill>
                <a:latin typeface="Times New Roman" pitchFamily="18" charset="0"/>
                <a:ea typeface="SimHei" pitchFamily="49" charset="-122"/>
                <a:cs typeface="Times New Roman" pitchFamily="18" charset="0"/>
              </a:rPr>
              <a:t>單元評分規準</a:t>
            </a:r>
            <a:r>
              <a:rPr lang="zh-TW" altLang="en-US" sz="2800" dirty="0">
                <a:solidFill>
                  <a:srgbClr val="10253F"/>
                </a:solidFill>
                <a:latin typeface="Times New Roman" pitchFamily="18" charset="0"/>
                <a:ea typeface="SimHei" pitchFamily="49" charset="-122"/>
                <a:cs typeface="Times New Roman" pitchFamily="18" charset="0"/>
              </a:rPr>
              <a:t>：教師評分的準則依據作業示例與</a:t>
            </a:r>
            <a:r>
              <a:rPr lang="zh-TW" altLang="en-US" sz="2800" dirty="0" smtClean="0">
                <a:solidFill>
                  <a:srgbClr val="10253F"/>
                </a:solidFill>
                <a:latin typeface="Times New Roman" pitchFamily="18" charset="0"/>
                <a:ea typeface="SimHei" pitchFamily="49" charset="-122"/>
                <a:cs typeface="Times New Roman" pitchFamily="18" charset="0"/>
              </a:rPr>
              <a:t>評分標準，為</a:t>
            </a:r>
            <a:r>
              <a:rPr lang="zh-TW" altLang="en-US" sz="2800" dirty="0">
                <a:solidFill>
                  <a:srgbClr val="10253F"/>
                </a:solidFill>
                <a:latin typeface="Times New Roman" pitchFamily="18" charset="0"/>
                <a:ea typeface="SimHei" pitchFamily="49" charset="-122"/>
                <a:cs typeface="Times New Roman" pitchFamily="18" charset="0"/>
              </a:rPr>
              <a:t>連結「內容標準、表現標準」與「學生學習表現」的</a:t>
            </a:r>
            <a:r>
              <a:rPr lang="zh-TW" altLang="en-US" sz="2800" dirty="0" smtClean="0">
                <a:solidFill>
                  <a:srgbClr val="10253F"/>
                </a:solidFill>
                <a:latin typeface="Times New Roman" pitchFamily="18" charset="0"/>
                <a:ea typeface="SimHei" pitchFamily="49" charset="-122"/>
                <a:cs typeface="Times New Roman" pitchFamily="18" charset="0"/>
              </a:rPr>
              <a:t>橋樑（實際單元評分用）</a:t>
            </a:r>
            <a:endParaRPr lang="zh-TW" altLang="en-US" sz="2800" dirty="0">
              <a:solidFill>
                <a:srgbClr val="10253F"/>
              </a:solidFill>
              <a:latin typeface="Times New Roman" pitchFamily="18" charset="0"/>
              <a:ea typeface="SimHei" pitchFamily="49" charset="-122"/>
              <a:cs typeface="Times New Roman" pitchFamily="18" charset="0"/>
            </a:endParaRPr>
          </a:p>
        </p:txBody>
      </p:sp>
      <p:sp>
        <p:nvSpPr>
          <p:cNvPr id="5" name="文字方塊 4"/>
          <p:cNvSpPr txBox="1"/>
          <p:nvPr/>
        </p:nvSpPr>
        <p:spPr>
          <a:xfrm>
            <a:off x="395536" y="1594261"/>
            <a:ext cx="8352928" cy="523220"/>
          </a:xfrm>
          <a:prstGeom prst="rect">
            <a:avLst/>
          </a:prstGeom>
          <a:noFill/>
        </p:spPr>
        <p:txBody>
          <a:bodyPr wrap="square" rtlCol="0">
            <a:spAutoFit/>
          </a:bodyPr>
          <a:lstStyle/>
          <a:p>
            <a:pPr marL="571500" indent="-571500">
              <a:buFont typeface="Arial" pitchFamily="34" charset="0"/>
              <a:buChar char="•"/>
            </a:pPr>
            <a:r>
              <a:rPr lang="zh-TW" altLang="en-US" sz="2800" dirty="0" smtClean="0">
                <a:solidFill>
                  <a:srgbClr val="10253F"/>
                </a:solidFill>
                <a:latin typeface="Times New Roman" pitchFamily="18" charset="0"/>
                <a:ea typeface="SimHei" pitchFamily="49" charset="-122"/>
                <a:cs typeface="Times New Roman" pitchFamily="18" charset="0"/>
              </a:rPr>
              <a:t>實務上需要進一步發展作業示例及單元評分規準</a:t>
            </a:r>
            <a:endParaRPr lang="zh-TW" altLang="en-US" sz="2800" dirty="0">
              <a:solidFill>
                <a:srgbClr val="10253F"/>
              </a:solidFill>
              <a:latin typeface="Times New Roman" pitchFamily="18" charset="0"/>
              <a:ea typeface="SimHei" pitchFamily="49" charset="-122"/>
              <a:cs typeface="Times New Roman" pitchFamily="18" charset="0"/>
            </a:endParaRPr>
          </a:p>
        </p:txBody>
      </p:sp>
    </p:spTree>
    <p:extLst>
      <p:ext uri="{BB962C8B-B14F-4D97-AF65-F5344CB8AC3E}">
        <p14:creationId xmlns:p14="http://schemas.microsoft.com/office/powerpoint/2010/main" val="22433016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1331640" y="404664"/>
            <a:ext cx="6480720" cy="1261884"/>
          </a:xfrm>
          <a:prstGeom prst="rect">
            <a:avLst/>
          </a:prstGeom>
          <a:noFill/>
        </p:spPr>
        <p:txBody>
          <a:bodyPr wrap="square" rtlCol="0">
            <a:spAutoFit/>
          </a:bodyPr>
          <a:lstStyle/>
          <a:p>
            <a:pPr algn="ctr"/>
            <a:r>
              <a:rPr lang="zh-TW" altLang="en-US" sz="4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標準本位評量</a:t>
            </a:r>
            <a:endParaRPr lang="en-US" altLang="zh-TW" sz="4800" dirty="0" smtClean="0">
              <a:solidFill>
                <a:prstClr val="white"/>
              </a:solidFill>
              <a:effectLst>
                <a:outerShdw blurRad="38100" dist="38100" dir="2700000" algn="tl">
                  <a:srgbClr val="000000">
                    <a:alpha val="43137"/>
                  </a:srgbClr>
                </a:outerShdw>
              </a:effectLst>
              <a:latin typeface="SimHei" pitchFamily="49" charset="-122"/>
              <a:ea typeface="SimHei" pitchFamily="49" charset="-122"/>
            </a:endParaRPr>
          </a:p>
          <a:p>
            <a:pPr algn="ctr"/>
            <a:r>
              <a:rPr lang="en-US" altLang="zh-TW" sz="2800" dirty="0" smtClean="0">
                <a:solidFill>
                  <a:prstClr val="white"/>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rPr>
              <a:t>(standard-based assessment)</a:t>
            </a:r>
            <a:endParaRPr lang="zh-TW" altLang="en-US" sz="2800" dirty="0">
              <a:solidFill>
                <a:prstClr val="white"/>
              </a:solidFill>
              <a:effectLst>
                <a:outerShdw blurRad="38100" dist="38100" dir="2700000" algn="tl">
                  <a:srgbClr val="000000">
                    <a:alpha val="43137"/>
                  </a:srgbClr>
                </a:outerShdw>
              </a:effectLst>
              <a:latin typeface="Times New Roman" pitchFamily="18" charset="0"/>
              <a:ea typeface="SimHei" pitchFamily="49" charset="-122"/>
              <a:cs typeface="Times New Roman" pitchFamily="18" charset="0"/>
            </a:endParaRPr>
          </a:p>
        </p:txBody>
      </p:sp>
      <p:sp>
        <p:nvSpPr>
          <p:cNvPr id="7" name="矩形 6"/>
          <p:cNvSpPr/>
          <p:nvPr/>
        </p:nvSpPr>
        <p:spPr>
          <a:xfrm>
            <a:off x="2941156" y="1755686"/>
            <a:ext cx="324036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發展順序</a:t>
            </a:r>
            <a:endParaRPr lang="zh-TW" altLang="en-US" sz="48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8" name="摺角紙張 7"/>
          <p:cNvSpPr/>
          <p:nvPr/>
        </p:nvSpPr>
        <p:spPr>
          <a:xfrm>
            <a:off x="323528" y="3438948"/>
            <a:ext cx="2179259" cy="2044276"/>
          </a:xfrm>
          <a:prstGeom prst="foldedCorner">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內容標準</a:t>
            </a:r>
            <a:r>
              <a:rPr lang="en-US" altLang="zh-TW"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
            </a:r>
            <a:br>
              <a:rPr lang="en-US" altLang="zh-TW"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（課綱）</a:t>
            </a:r>
          </a:p>
          <a:p>
            <a:pPr algn="ctr"/>
            <a:endParaRPr lang="zh-TW" altLang="en-US"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9" name="摺角紙張 8"/>
          <p:cNvSpPr/>
          <p:nvPr/>
        </p:nvSpPr>
        <p:spPr>
          <a:xfrm>
            <a:off x="3523129" y="3407018"/>
            <a:ext cx="2179259" cy="2044276"/>
          </a:xfrm>
          <a:prstGeom prst="foldedCorner">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表現標準</a:t>
            </a:r>
            <a:endParaRPr lang="zh-TW" altLang="en-US" sz="3600"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a:p>
            <a:pPr algn="ctr"/>
            <a:endParaRPr lang="zh-TW" altLang="en-US" dirty="0">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10" name="摺角紙張 9"/>
          <p:cNvSpPr/>
          <p:nvPr/>
        </p:nvSpPr>
        <p:spPr>
          <a:xfrm>
            <a:off x="6516216" y="3356992"/>
            <a:ext cx="2385773" cy="2044276"/>
          </a:xfrm>
          <a:prstGeom prst="foldedCorner">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作業示例</a:t>
            </a:r>
            <a:r>
              <a:rPr lang="zh-TW" altLang="en-US" sz="2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與</a:t>
            </a:r>
            <a:r>
              <a:rPr lang="en-US" altLang="zh-TW" sz="2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
            </a:r>
            <a:br>
              <a:rPr lang="en-US" altLang="zh-TW" sz="2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br>
            <a:r>
              <a:rPr lang="zh-TW" altLang="en-US" sz="28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單元評分規準</a:t>
            </a:r>
            <a:endParaRPr lang="zh-TW" altLang="en-US" sz="28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11" name="向右箭號 10"/>
          <p:cNvSpPr/>
          <p:nvPr/>
        </p:nvSpPr>
        <p:spPr>
          <a:xfrm>
            <a:off x="2688922" y="4077072"/>
            <a:ext cx="648072" cy="64807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5888523" y="4077072"/>
            <a:ext cx="648072" cy="64807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2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 y="-187284"/>
            <a:ext cx="9144000" cy="705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767512" y="6470163"/>
            <a:ext cx="2376488" cy="398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取自林如萍教授</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(2014)</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5885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Pictures\圖片1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9" y="0"/>
            <a:ext cx="9270826" cy="6974632"/>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1"/>
          <p:cNvSpPr txBox="1">
            <a:spLocks/>
          </p:cNvSpPr>
          <p:nvPr/>
        </p:nvSpPr>
        <p:spPr>
          <a:xfrm>
            <a:off x="827584" y="476672"/>
            <a:ext cx="7992888" cy="482453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dirty="0" smtClean="0">
                <a:latin typeface="Source Han Sans Bold" pitchFamily="34" charset="-128"/>
                <a:ea typeface="Source Han Sans Bold" pitchFamily="34" charset="-128"/>
              </a:rPr>
              <a:t>緣起</a:t>
            </a:r>
            <a:endParaRPr lang="en-US" altLang="zh-TW" sz="4800" dirty="0">
              <a:latin typeface="Source Han Sans Bold" pitchFamily="34" charset="-128"/>
              <a:ea typeface="Source Han Sans Bold" pitchFamily="34" charset="-128"/>
            </a:endParaRPr>
          </a:p>
          <a:p>
            <a:endParaRPr lang="en-US" altLang="zh-TW" sz="3300" dirty="0" smtClean="0">
              <a:latin typeface="Source Han Sans Bold" pitchFamily="34" charset="-128"/>
              <a:ea typeface="Source Han Sans Bold" pitchFamily="34" charset="-128"/>
            </a:endParaRPr>
          </a:p>
          <a:p>
            <a:pPr marL="457200" indent="-457200" algn="l">
              <a:buFont typeface="Wingdings" panose="05000000000000000000" pitchFamily="2" charset="2"/>
              <a:buChar char="n"/>
            </a:pPr>
            <a:r>
              <a:rPr lang="en-US" altLang="zh-TW" sz="3300" dirty="0" smtClean="0">
                <a:latin typeface="Source Han Sans Bold" pitchFamily="34" charset="-128"/>
                <a:ea typeface="Source Han Sans Bold" pitchFamily="34" charset="-128"/>
              </a:rPr>
              <a:t>101</a:t>
            </a:r>
            <a:r>
              <a:rPr lang="zh-TW" altLang="en-US" sz="3300" dirty="0" smtClean="0">
                <a:latin typeface="Source Han Sans Bold" pitchFamily="34" charset="-128"/>
                <a:ea typeface="Source Han Sans Bold" pitchFamily="34" charset="-128"/>
              </a:rPr>
              <a:t>年參與評量標準試辦計畫</a:t>
            </a:r>
            <a:endParaRPr lang="en-US" altLang="zh-TW" sz="3300" dirty="0" smtClean="0">
              <a:latin typeface="Source Han Sans Bold" pitchFamily="34" charset="-128"/>
              <a:ea typeface="Source Han Sans Bold" pitchFamily="34" charset="-128"/>
            </a:endParaRPr>
          </a:p>
          <a:p>
            <a:pPr marL="457200" indent="-457200" algn="l">
              <a:buFont typeface="Wingdings" panose="05000000000000000000" pitchFamily="2" charset="2"/>
              <a:buChar char="n"/>
            </a:pPr>
            <a:r>
              <a:rPr lang="en-US" altLang="zh-TW" sz="3300" dirty="0" smtClean="0">
                <a:latin typeface="Source Han Sans Bold" pitchFamily="34" charset="-128"/>
                <a:ea typeface="Source Han Sans Bold" pitchFamily="34" charset="-128"/>
              </a:rPr>
              <a:t>102</a:t>
            </a:r>
            <a:r>
              <a:rPr lang="zh-TW" altLang="en-US" sz="3300" dirty="0" smtClean="0">
                <a:latin typeface="Source Han Sans Bold" pitchFamily="34" charset="-128"/>
                <a:ea typeface="Source Han Sans Bold" pitchFamily="34" charset="-128"/>
              </a:rPr>
              <a:t>年研究所碩士論文</a:t>
            </a:r>
            <a:endParaRPr lang="en-US" altLang="zh-TW" sz="3300" dirty="0" smtClean="0">
              <a:latin typeface="Source Han Sans Bold" pitchFamily="34" charset="-128"/>
              <a:ea typeface="Source Han Sans Bold" pitchFamily="34" charset="-128"/>
            </a:endParaRPr>
          </a:p>
          <a:p>
            <a:pPr algn="l"/>
            <a:r>
              <a:rPr lang="en-US" altLang="zh-TW" sz="2100" dirty="0" smtClean="0">
                <a:solidFill>
                  <a:schemeClr val="tx1">
                    <a:lumMod val="50000"/>
                    <a:lumOff val="50000"/>
                  </a:schemeClr>
                </a:solidFill>
                <a:latin typeface="Source Han Sans Bold" pitchFamily="34" charset="-128"/>
                <a:ea typeface="Source Han Sans Bold" pitchFamily="34" charset="-128"/>
              </a:rPr>
              <a:t>(</a:t>
            </a:r>
            <a:r>
              <a:rPr lang="zh-TW" altLang="en-US" sz="2100" dirty="0" smtClean="0">
                <a:solidFill>
                  <a:schemeClr val="tx1">
                    <a:lumMod val="50000"/>
                    <a:lumOff val="50000"/>
                  </a:schemeClr>
                </a:solidFill>
                <a:latin typeface="Source Han Sans Bold" pitchFamily="34" charset="-128"/>
                <a:ea typeface="Source Han Sans Bold" pitchFamily="34" charset="-128"/>
              </a:rPr>
              <a:t>教師專業學習社群發展國中學生學習成就評量標準評量示例之行動研究</a:t>
            </a:r>
            <a:r>
              <a:rPr lang="en-US" altLang="zh-TW" sz="2100" dirty="0" smtClean="0">
                <a:solidFill>
                  <a:schemeClr val="tx1">
                    <a:lumMod val="50000"/>
                    <a:lumOff val="50000"/>
                  </a:schemeClr>
                </a:solidFill>
                <a:latin typeface="Source Han Sans Bold" pitchFamily="34" charset="-128"/>
                <a:ea typeface="Source Han Sans Bold" pitchFamily="34" charset="-128"/>
              </a:rPr>
              <a:t>-</a:t>
            </a:r>
            <a:r>
              <a:rPr lang="zh-TW" altLang="en-US" sz="2100" dirty="0" smtClean="0">
                <a:solidFill>
                  <a:schemeClr val="tx1">
                    <a:lumMod val="50000"/>
                    <a:lumOff val="50000"/>
                  </a:schemeClr>
                </a:solidFill>
                <a:latin typeface="Source Han Sans Bold" pitchFamily="34" charset="-128"/>
                <a:ea typeface="Source Han Sans Bold" pitchFamily="34" charset="-128"/>
              </a:rPr>
              <a:t>以綜合活動領域為例</a:t>
            </a:r>
            <a:r>
              <a:rPr lang="en-US" altLang="zh-TW" sz="2100" dirty="0" smtClean="0">
                <a:solidFill>
                  <a:schemeClr val="tx1">
                    <a:lumMod val="50000"/>
                    <a:lumOff val="50000"/>
                  </a:schemeClr>
                </a:solidFill>
                <a:latin typeface="Source Han Sans Bold" pitchFamily="34" charset="-128"/>
                <a:ea typeface="Source Han Sans Bold" pitchFamily="34" charset="-128"/>
              </a:rPr>
              <a:t>)</a:t>
            </a:r>
          </a:p>
          <a:p>
            <a:pPr marL="457200" indent="-457200" algn="l">
              <a:buFont typeface="Wingdings" panose="05000000000000000000" pitchFamily="2" charset="2"/>
              <a:buChar char="n"/>
            </a:pPr>
            <a:r>
              <a:rPr lang="en-US" altLang="zh-TW" sz="3300" dirty="0" smtClean="0">
                <a:latin typeface="Source Han Sans Bold" pitchFamily="34" charset="-128"/>
                <a:ea typeface="Source Han Sans Bold" pitchFamily="34" charset="-128"/>
              </a:rPr>
              <a:t>103</a:t>
            </a:r>
            <a:r>
              <a:rPr lang="zh-TW" altLang="en-US" sz="3300" dirty="0" smtClean="0">
                <a:latin typeface="Source Han Sans Bold" pitchFamily="34" charset="-128"/>
                <a:ea typeface="Source Han Sans Bold" pitchFamily="34" charset="-128"/>
              </a:rPr>
              <a:t>年參與評量標準的種子講師培訓</a:t>
            </a:r>
            <a:endParaRPr lang="en-US" altLang="zh-TW" sz="3300" dirty="0" smtClean="0">
              <a:latin typeface="Source Han Sans Bold" pitchFamily="34" charset="-128"/>
              <a:ea typeface="Source Han Sans Bold" pitchFamily="34" charset="-128"/>
            </a:endParaRPr>
          </a:p>
          <a:p>
            <a:pPr marL="457200" indent="-457200" algn="l">
              <a:buFont typeface="Wingdings" panose="05000000000000000000" pitchFamily="2" charset="2"/>
              <a:buChar char="n"/>
            </a:pPr>
            <a:r>
              <a:rPr lang="en-US" altLang="zh-TW" sz="3300" dirty="0" smtClean="0">
                <a:latin typeface="Source Han Sans Bold" pitchFamily="34" charset="-128"/>
                <a:ea typeface="Source Han Sans Bold" pitchFamily="34" charset="-128"/>
              </a:rPr>
              <a:t>104</a:t>
            </a:r>
            <a:r>
              <a:rPr lang="zh-TW" altLang="en-US" sz="3300" dirty="0" smtClean="0">
                <a:latin typeface="Source Han Sans Bold" pitchFamily="34" charset="-128"/>
                <a:ea typeface="Source Han Sans Bold" pitchFamily="34" charset="-128"/>
              </a:rPr>
              <a:t>年擔任國教輔導員綜合活動領域專任輔導員</a:t>
            </a:r>
            <a:endParaRPr lang="en-US" altLang="zh-TW" sz="3300" dirty="0" smtClean="0">
              <a:latin typeface="Source Han Sans Bold" pitchFamily="34" charset="-128"/>
              <a:ea typeface="Source Han Sans Bold" pitchFamily="34" charset="-128"/>
            </a:endParaRPr>
          </a:p>
          <a:p>
            <a:pPr marL="457200" indent="-457200">
              <a:buFont typeface="Wingdings" panose="05000000000000000000" pitchFamily="2" charset="2"/>
              <a:buChar char="n"/>
            </a:pPr>
            <a:endParaRPr lang="en-US" altLang="zh-TW" sz="3300" dirty="0" smtClean="0">
              <a:latin typeface="Source Han Sans Bold" pitchFamily="34" charset="-128"/>
              <a:ea typeface="Source Han Sans Bold" pitchFamily="34" charset="-128"/>
            </a:endParaRPr>
          </a:p>
          <a:p>
            <a:pPr marL="457200" indent="-457200">
              <a:buFont typeface="Wingdings" panose="05000000000000000000" pitchFamily="2" charset="2"/>
              <a:buChar char="n"/>
            </a:pPr>
            <a:endParaRPr lang="zh-TW" altLang="en-US" sz="3300" dirty="0" smtClean="0">
              <a:latin typeface="Source Han Sans Bold" pitchFamily="34" charset="-128"/>
              <a:ea typeface="Source Han Sans Bold" pitchFamily="34" charset="-128"/>
            </a:endParaRPr>
          </a:p>
        </p:txBody>
      </p:sp>
    </p:spTree>
    <p:extLst>
      <p:ext uri="{BB962C8B-B14F-4D97-AF65-F5344CB8AC3E}">
        <p14:creationId xmlns:p14="http://schemas.microsoft.com/office/powerpoint/2010/main" val="26209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1" descr="C:\Users\yusin\Desktop\圖片1.png"/>
          <p:cNvPicPr>
            <a:picLocks noChangeAspect="1" noChangeArrowheads="1"/>
          </p:cNvPicPr>
          <p:nvPr/>
        </p:nvPicPr>
        <p:blipFill>
          <a:blip r:embed="rId3" cstate="print"/>
          <a:srcRect/>
          <a:stretch>
            <a:fillRect/>
          </a:stretch>
        </p:blipFill>
        <p:spPr bwMode="auto">
          <a:xfrm>
            <a:off x="0" y="0"/>
            <a:ext cx="9144000" cy="6355970"/>
          </a:xfrm>
          <a:prstGeom prst="rect">
            <a:avLst/>
          </a:prstGeom>
          <a:noFill/>
        </p:spPr>
      </p:pic>
      <p:sp>
        <p:nvSpPr>
          <p:cNvPr id="27" name="矩形 26"/>
          <p:cNvSpPr/>
          <p:nvPr/>
        </p:nvSpPr>
        <p:spPr>
          <a:xfrm>
            <a:off x="3159522" y="2708920"/>
            <a:ext cx="2824956" cy="1152128"/>
          </a:xfrm>
          <a:prstGeom prst="rect">
            <a:avLst/>
          </a:prstGeom>
          <a:solidFill>
            <a:schemeClr val="tx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8" name="矩形 27"/>
          <p:cNvSpPr/>
          <p:nvPr/>
        </p:nvSpPr>
        <p:spPr>
          <a:xfrm>
            <a:off x="2411760" y="2206336"/>
            <a:ext cx="2016224" cy="843118"/>
          </a:xfrm>
          <a:prstGeom prst="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9" name="矩形 28"/>
          <p:cNvSpPr/>
          <p:nvPr/>
        </p:nvSpPr>
        <p:spPr>
          <a:xfrm>
            <a:off x="1835052" y="2313746"/>
            <a:ext cx="3241647" cy="646331"/>
          </a:xfrm>
          <a:prstGeom prst="rect">
            <a:avLst/>
          </a:prstGeom>
        </p:spPr>
        <p:txBody>
          <a:bodyPr wrap="square">
            <a:spAutoFit/>
          </a:bodyPr>
          <a:lstStyle/>
          <a:p>
            <a:pPr algn="ctr"/>
            <a:r>
              <a:rPr lang="zh-TW" altLang="en-US" sz="3600" dirty="0" smtClean="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溝通交流</a:t>
            </a:r>
            <a:endParaRPr lang="zh-TW" altLang="en-US" sz="3600" dirty="0">
              <a:solidFill>
                <a:srgbClr val="FFFF00"/>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30" name="矩形 29"/>
          <p:cNvSpPr/>
          <p:nvPr/>
        </p:nvSpPr>
        <p:spPr>
          <a:xfrm>
            <a:off x="2289907" y="2931971"/>
            <a:ext cx="4564186" cy="646331"/>
          </a:xfrm>
          <a:prstGeom prst="rect">
            <a:avLst/>
          </a:prstGeom>
        </p:spPr>
        <p:txBody>
          <a:bodyPr wrap="square">
            <a:spAutoFit/>
          </a:bodyPr>
          <a:lstStyle/>
          <a:p>
            <a:pPr algn="ctr"/>
            <a:r>
              <a:rPr lang="zh-TW" altLang="en-US" sz="3600" dirty="0" smtClean="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常見問答</a:t>
            </a:r>
            <a:endParaRPr lang="zh-TW" altLang="en-US" sz="3600" dirty="0">
              <a:solidFill>
                <a:prstClr val="white"/>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732373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內容版面配置區 2"/>
          <p:cNvSpPr>
            <a:spLocks noGrp="1"/>
          </p:cNvSpPr>
          <p:nvPr>
            <p:ph idx="1"/>
          </p:nvPr>
        </p:nvSpPr>
        <p:spPr>
          <a:xfrm>
            <a:off x="4621088" y="1700808"/>
            <a:ext cx="4343400" cy="4144144"/>
          </a:xfrm>
          <a:solidFill>
            <a:srgbClr val="FFFFFF">
              <a:alpha val="67059"/>
            </a:srgbClr>
          </a:solidFill>
        </p:spPr>
        <p:txBody>
          <a:bodyPr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defRPr/>
            </a:pPr>
            <a:r>
              <a:rPr lang="zh-TW" altLang="en-US" b="1" dirty="0">
                <a:solidFill>
                  <a:srgbClr val="0000CC"/>
                </a:solidFill>
                <a:latin typeface="SimHei" pitchFamily="49" charset="-122"/>
                <a:ea typeface="SimHei" pitchFamily="49" charset="-122"/>
              </a:rPr>
              <a:t>◎</a:t>
            </a:r>
            <a:r>
              <a:rPr lang="zh-TW" altLang="en-US" b="1" dirty="0" smtClean="0">
                <a:solidFill>
                  <a:srgbClr val="0000CC"/>
                </a:solidFill>
                <a:latin typeface="SimHei" pitchFamily="49" charset="-122"/>
                <a:ea typeface="SimHei" pitchFamily="49" charset="-122"/>
              </a:rPr>
              <a:t>教師如何應用評量標準？</a:t>
            </a:r>
            <a:endParaRPr lang="en-US" altLang="zh-TW" b="1" dirty="0" smtClean="0">
              <a:solidFill>
                <a:srgbClr val="0000CC"/>
              </a:solidFill>
              <a:latin typeface="SimHei" pitchFamily="49" charset="-122"/>
              <a:ea typeface="SimHei" pitchFamily="49" charset="-122"/>
            </a:endParaRPr>
          </a:p>
          <a:p>
            <a:pPr lvl="1">
              <a:defRPr/>
            </a:pPr>
            <a:r>
              <a:rPr lang="zh-TW" altLang="en-US" sz="2200" b="1" dirty="0">
                <a:solidFill>
                  <a:srgbClr val="008000"/>
                </a:solidFill>
                <a:latin typeface="SimHei" pitchFamily="49" charset="-122"/>
                <a:ea typeface="SimHei" pitchFamily="49" charset="-122"/>
              </a:rPr>
              <a:t>評量標準構成元素及執行流程如左圖所示。</a:t>
            </a:r>
            <a:endParaRPr lang="en-US" altLang="zh-TW" sz="2200" b="1" dirty="0">
              <a:solidFill>
                <a:srgbClr val="008000"/>
              </a:solidFill>
              <a:latin typeface="SimHei" pitchFamily="49" charset="-122"/>
              <a:ea typeface="SimHei" pitchFamily="49" charset="-122"/>
            </a:endParaRPr>
          </a:p>
          <a:p>
            <a:pPr lvl="1">
              <a:defRPr/>
            </a:pPr>
            <a:r>
              <a:rPr lang="zh-TW" altLang="en-US" sz="2200" b="1" dirty="0" smtClean="0">
                <a:solidFill>
                  <a:srgbClr val="008000"/>
                </a:solidFill>
                <a:latin typeface="SimHei" pitchFamily="49" charset="-122"/>
                <a:ea typeface="SimHei" pitchFamily="49" charset="-122"/>
              </a:rPr>
              <a:t>評量標準是教師</a:t>
            </a:r>
            <a:r>
              <a:rPr lang="zh-TW" altLang="en-US" sz="2200" b="1" dirty="0">
                <a:solidFill>
                  <a:srgbClr val="008000"/>
                </a:solidFill>
                <a:latin typeface="SimHei" pitchFamily="49" charset="-122"/>
                <a:ea typeface="SimHei" pitchFamily="49" charset="-122"/>
              </a:rPr>
              <a:t>檢</a:t>
            </a:r>
            <a:r>
              <a:rPr lang="zh-TW" altLang="en-US" sz="2200" b="1" dirty="0" smtClean="0">
                <a:solidFill>
                  <a:srgbClr val="008000"/>
                </a:solidFill>
                <a:latin typeface="SimHei" pitchFamily="49" charset="-122"/>
                <a:ea typeface="SimHei" pitchFamily="49" charset="-122"/>
              </a:rPr>
              <a:t>測學生學習歷程及學習成效的依據，作為調整教學活動之參考。</a:t>
            </a:r>
            <a:endParaRPr lang="en-US" altLang="zh-TW" sz="2200" b="1" dirty="0" smtClean="0">
              <a:solidFill>
                <a:srgbClr val="008000"/>
              </a:solidFill>
              <a:latin typeface="SimHei" pitchFamily="49" charset="-122"/>
              <a:ea typeface="SimHei" pitchFamily="49" charset="-122"/>
            </a:endParaRPr>
          </a:p>
          <a:p>
            <a:pPr lvl="1">
              <a:defRPr/>
            </a:pPr>
            <a:r>
              <a:rPr lang="zh-TW" altLang="en-US" sz="2200" b="1" dirty="0" smtClean="0">
                <a:solidFill>
                  <a:srgbClr val="008000"/>
                </a:solidFill>
                <a:latin typeface="SimHei" pitchFamily="49" charset="-122"/>
                <a:ea typeface="SimHei" pitchFamily="49" charset="-122"/>
              </a:rPr>
              <a:t>教師</a:t>
            </a:r>
            <a:r>
              <a:rPr lang="zh-TW" altLang="en-US" sz="2200" b="1" dirty="0">
                <a:solidFill>
                  <a:srgbClr val="008000"/>
                </a:solidFill>
                <a:latin typeface="SimHei" pitchFamily="49" charset="-122"/>
                <a:ea typeface="SimHei" pitchFamily="49" charset="-122"/>
              </a:rPr>
              <a:t>可依據不同教學</a:t>
            </a:r>
            <a:r>
              <a:rPr lang="zh-TW" altLang="en-US" sz="2200" b="1" dirty="0" smtClean="0">
                <a:solidFill>
                  <a:srgbClr val="008000"/>
                </a:solidFill>
                <a:latin typeface="SimHei" pitchFamily="49" charset="-122"/>
                <a:ea typeface="SimHei" pitchFamily="49" charset="-122"/>
              </a:rPr>
              <a:t>內容設計教學活動，並可依據學生表現適時給予回饋，調整教學計畫與教學策略以協助學生提升其學習品質。 </a:t>
            </a:r>
            <a:endParaRPr lang="en-US" altLang="zh-TW" sz="2200" b="1" dirty="0" smtClean="0">
              <a:solidFill>
                <a:srgbClr val="008000"/>
              </a:solidFill>
              <a:latin typeface="SimHei" pitchFamily="49" charset="-122"/>
              <a:ea typeface="SimHei" pitchFamily="49" charset="-122"/>
            </a:endParaRPr>
          </a:p>
          <a:p>
            <a:pPr lvl="1">
              <a:defRPr/>
            </a:pPr>
            <a:endParaRPr lang="en-US" altLang="zh-TW" sz="2000" dirty="0" smtClean="0">
              <a:latin typeface="標楷體" pitchFamily="65" charset="-120"/>
              <a:ea typeface="標楷體" pitchFamily="65" charset="-120"/>
            </a:endParaRPr>
          </a:p>
          <a:p>
            <a:pPr lvl="1">
              <a:defRPr/>
            </a:pPr>
            <a:endParaRPr lang="en-US" altLang="zh-TW" sz="2000" dirty="0" smtClean="0">
              <a:latin typeface="+mn-ea"/>
            </a:endParaRPr>
          </a:p>
        </p:txBody>
      </p:sp>
      <p:sp>
        <p:nvSpPr>
          <p:cNvPr id="4" name="日期版面配置區 3"/>
          <p:cNvSpPr>
            <a:spLocks noGrp="1"/>
          </p:cNvSpPr>
          <p:nvPr>
            <p:ph type="dt" sz="half" idx="10"/>
          </p:nvPr>
        </p:nvSpPr>
        <p:spPr/>
        <p:txBody>
          <a:bodyPr/>
          <a:lstStyle/>
          <a:p>
            <a:pPr>
              <a:defRPr/>
            </a:pPr>
            <a:fld id="{063D465B-9027-40BA-9B2B-2B37649A968A}" type="datetime1">
              <a:rPr lang="zh-TW" altLang="en-US"/>
              <a:pPr>
                <a:defRPr/>
              </a:pPr>
              <a:t>2016/8/10</a:t>
            </a:fld>
            <a:endParaRPr lang="en-US" altLang="zh-TW" dirty="0"/>
          </a:p>
        </p:txBody>
      </p:sp>
      <p:sp>
        <p:nvSpPr>
          <p:cNvPr id="5" name="投影片編號版面配置區 4"/>
          <p:cNvSpPr>
            <a:spLocks noGrp="1"/>
          </p:cNvSpPr>
          <p:nvPr>
            <p:ph type="sldNum" sz="quarter" idx="12"/>
          </p:nvPr>
        </p:nvSpPr>
        <p:spPr/>
        <p:txBody>
          <a:bodyPr/>
          <a:lstStyle/>
          <a:p>
            <a:pPr>
              <a:defRPr/>
            </a:pPr>
            <a:fld id="{A812E2C2-6F30-4F3D-91B5-A774B4060A4B}" type="slidenum">
              <a:rPr lang="en-US" altLang="zh-TW" smtClean="0"/>
              <a:pPr>
                <a:defRPr/>
              </a:pPr>
              <a:t>61</a:t>
            </a:fld>
            <a:endParaRPr lang="en-US" altLang="zh-TW"/>
          </a:p>
        </p:txBody>
      </p:sp>
      <p:sp>
        <p:nvSpPr>
          <p:cNvPr id="51204" name="標題 1"/>
          <p:cNvSpPr txBox="1">
            <a:spLocks/>
          </p:cNvSpPr>
          <p:nvPr/>
        </p:nvSpPr>
        <p:spPr bwMode="auto">
          <a:xfrm>
            <a:off x="5220072" y="260649"/>
            <a:ext cx="3923928" cy="792087"/>
          </a:xfrm>
          <a:prstGeom prst="rect">
            <a:avLst/>
          </a:prstGeom>
          <a:solidFill>
            <a:schemeClr val="accent3">
              <a:lumMod val="20000"/>
              <a:lumOff val="80000"/>
            </a:schemeClr>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chor="ctr" anchorCtr="1"/>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4000" dirty="0" smtClean="0">
                <a:solidFill>
                  <a:srgbClr val="FF0000"/>
                </a:solidFill>
                <a:latin typeface="SimHei" pitchFamily="49" charset="-122"/>
                <a:ea typeface="SimHei" pitchFamily="49" charset="-122"/>
              </a:rPr>
              <a:t>評量標準</a:t>
            </a:r>
            <a:r>
              <a:rPr lang="en-US" altLang="zh-TW" sz="4000" dirty="0" smtClean="0">
                <a:solidFill>
                  <a:srgbClr val="FF0000"/>
                </a:solidFill>
                <a:latin typeface="Times New Roman" pitchFamily="18" charset="0"/>
                <a:ea typeface="SimHei" pitchFamily="49" charset="-122"/>
                <a:cs typeface="Times New Roman" pitchFamily="18" charset="0"/>
              </a:rPr>
              <a:t>Q&amp;A</a:t>
            </a:r>
            <a:endParaRPr lang="zh-TW" altLang="en-US" sz="4000" dirty="0">
              <a:solidFill>
                <a:srgbClr val="0000FF"/>
              </a:solidFill>
              <a:latin typeface="Times New Roman" pitchFamily="18" charset="0"/>
              <a:ea typeface="SimHei" pitchFamily="49" charset="-122"/>
              <a:cs typeface="Times New Roman" pitchFamily="18" charset="0"/>
            </a:endParaRPr>
          </a:p>
        </p:txBody>
      </p:sp>
      <p:graphicFrame>
        <p:nvGraphicFramePr>
          <p:cNvPr id="51205" name="物件 6"/>
          <p:cNvGraphicFramePr>
            <a:graphicFrameLocks noGrp="1" noChangeAspect="1"/>
          </p:cNvGraphicFramePr>
          <p:nvPr/>
        </p:nvGraphicFramePr>
        <p:xfrm>
          <a:off x="0" y="1095231"/>
          <a:ext cx="4643438" cy="5430113"/>
        </p:xfrm>
        <a:graphic>
          <a:graphicData uri="http://schemas.openxmlformats.org/presentationml/2006/ole">
            <mc:AlternateContent xmlns:mc="http://schemas.openxmlformats.org/markup-compatibility/2006">
              <mc:Choice xmlns:v="urn:schemas-microsoft-com:vml" Requires="v">
                <p:oleObj spid="_x0000_s70769" name="文件" r:id="rId3" imgW="4168454" imgH="4585599" progId="Word.Document.12">
                  <p:embed/>
                </p:oleObj>
              </mc:Choice>
              <mc:Fallback>
                <p:oleObj name="文件" r:id="rId3" imgW="4168454" imgH="4585599" progId="Word.Document.12">
                  <p:embed/>
                  <p:pic>
                    <p:nvPicPr>
                      <p:cNvPr id="0" name="Picture 9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5231"/>
                        <a:ext cx="4643438" cy="543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67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1)">
                                      <p:cBhvr>
                                        <p:cTn id="12" dur="2000"/>
                                        <p:tgtEl>
                                          <p:spTgt spid="8">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heel(1)">
                                      <p:cBhvr>
                                        <p:cTn id="15" dur="2000"/>
                                        <p:tgtEl>
                                          <p:spTgt spid="8">
                                            <p:txEl>
                                              <p:pRg st="2" end="2"/>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heel(1)">
                                      <p:cBhvr>
                                        <p:cTn id="18"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556792"/>
            <a:ext cx="8568952" cy="4464496"/>
          </a:xfrm>
        </p:spPr>
        <p:txBody>
          <a:bodyPr/>
          <a:lstStyle/>
          <a:p>
            <a:pPr marL="0" indent="0">
              <a:buNone/>
              <a:defRPr/>
            </a:pPr>
            <a:r>
              <a:rPr lang="zh-TW" altLang="en-US" sz="2800" b="1" dirty="0">
                <a:solidFill>
                  <a:srgbClr val="0000CC"/>
                </a:solidFill>
                <a:latin typeface="SimHei" pitchFamily="49" charset="-122"/>
                <a:ea typeface="SimHei" pitchFamily="49" charset="-122"/>
              </a:rPr>
              <a:t>◎</a:t>
            </a:r>
            <a:r>
              <a:rPr lang="zh-TW" altLang="en-US" sz="2800" b="1" dirty="0" smtClean="0">
                <a:solidFill>
                  <a:srgbClr val="0000CC"/>
                </a:solidFill>
                <a:latin typeface="SimHei" pitchFamily="49" charset="-122"/>
                <a:ea typeface="SimHei" pitchFamily="49" charset="-122"/>
              </a:rPr>
              <a:t>學生</a:t>
            </a:r>
            <a:r>
              <a:rPr lang="zh-TW" altLang="en-US" sz="2800" b="1" dirty="0">
                <a:solidFill>
                  <a:srgbClr val="0000CC"/>
                </a:solidFill>
                <a:latin typeface="SimHei" pitchFamily="49" charset="-122"/>
                <a:ea typeface="SimHei" pitchFamily="49" charset="-122"/>
              </a:rPr>
              <a:t>未達通過等級該怎麼辦？</a:t>
            </a:r>
            <a:endParaRPr lang="en-US" altLang="zh-TW" sz="2800" b="1" dirty="0">
              <a:solidFill>
                <a:srgbClr val="0000CC"/>
              </a:solidFill>
              <a:latin typeface="SimHei" pitchFamily="49" charset="-122"/>
              <a:ea typeface="SimHei" pitchFamily="49" charset="-122"/>
            </a:endParaRPr>
          </a:p>
          <a:p>
            <a:pPr marL="457200" lvl="1" indent="0">
              <a:buNone/>
              <a:defRPr/>
            </a:pPr>
            <a:r>
              <a:rPr lang="zh-TW" altLang="en-US" b="1" dirty="0">
                <a:solidFill>
                  <a:srgbClr val="008000"/>
                </a:solidFill>
                <a:latin typeface="SimHei" pitchFamily="49" charset="-122"/>
                <a:ea typeface="SimHei" pitchFamily="49" charset="-122"/>
              </a:rPr>
              <a:t>透過多元多次評量發現學生無法通過</a:t>
            </a:r>
            <a:r>
              <a:rPr lang="en-US" altLang="zh-TW" b="1" dirty="0">
                <a:solidFill>
                  <a:srgbClr val="008000"/>
                </a:solidFill>
                <a:latin typeface="SimHei" pitchFamily="49" charset="-122"/>
                <a:ea typeface="SimHei" pitchFamily="49" charset="-122"/>
                <a:cs typeface="Times New Roman" pitchFamily="18" charset="0"/>
              </a:rPr>
              <a:t>C</a:t>
            </a:r>
            <a:r>
              <a:rPr lang="zh-TW" altLang="en-US" b="1" dirty="0">
                <a:solidFill>
                  <a:srgbClr val="008000"/>
                </a:solidFill>
                <a:latin typeface="SimHei" pitchFamily="49" charset="-122"/>
                <a:ea typeface="SimHei" pitchFamily="49" charset="-122"/>
              </a:rPr>
              <a:t>等級時，建議進行補救教學，針對學習不足之處進行加強</a:t>
            </a:r>
            <a:r>
              <a:rPr lang="zh-TW" altLang="en-US" b="1" dirty="0" smtClean="0">
                <a:solidFill>
                  <a:srgbClr val="008000"/>
                </a:solidFill>
                <a:latin typeface="SimHei" pitchFamily="49" charset="-122"/>
                <a:ea typeface="SimHei" pitchFamily="49" charset="-122"/>
              </a:rPr>
              <a:t>。</a:t>
            </a:r>
            <a:endParaRPr lang="en-US" altLang="zh-TW" b="1" dirty="0" smtClean="0">
              <a:solidFill>
                <a:srgbClr val="008000"/>
              </a:solidFill>
              <a:latin typeface="SimHei" pitchFamily="49" charset="-122"/>
              <a:ea typeface="SimHei" pitchFamily="49" charset="-122"/>
            </a:endParaRPr>
          </a:p>
          <a:p>
            <a:pPr marL="457200" lvl="1" indent="0">
              <a:buNone/>
              <a:defRPr/>
            </a:pPr>
            <a:endParaRPr lang="en-US" altLang="zh-TW" b="1" dirty="0" smtClean="0">
              <a:solidFill>
                <a:srgbClr val="008000"/>
              </a:solidFill>
              <a:latin typeface="SimHei" pitchFamily="49" charset="-122"/>
              <a:ea typeface="SimHei" pitchFamily="49" charset="-122"/>
            </a:endParaRPr>
          </a:p>
          <a:p>
            <a:pPr marL="0" indent="0">
              <a:buNone/>
              <a:defRPr/>
            </a:pPr>
            <a:r>
              <a:rPr lang="zh-TW" altLang="en-US" sz="2800" b="1" dirty="0">
                <a:solidFill>
                  <a:srgbClr val="0000CC"/>
                </a:solidFill>
                <a:latin typeface="SimHei" pitchFamily="49" charset="-122"/>
                <a:ea typeface="SimHei" pitchFamily="49" charset="-122"/>
              </a:rPr>
              <a:t>◎</a:t>
            </a:r>
            <a:r>
              <a:rPr lang="zh-TW" altLang="en-US" sz="2800" b="1" dirty="0" smtClean="0">
                <a:solidFill>
                  <a:srgbClr val="0000CC"/>
                </a:solidFill>
                <a:latin typeface="SimHei" pitchFamily="49" charset="-122"/>
                <a:ea typeface="SimHei" pitchFamily="49" charset="-122"/>
              </a:rPr>
              <a:t>如何</a:t>
            </a:r>
            <a:r>
              <a:rPr lang="zh-TW" altLang="en-US" sz="2800" b="1" dirty="0">
                <a:solidFill>
                  <a:srgbClr val="0000CC"/>
                </a:solidFill>
                <a:latin typeface="SimHei" pitchFamily="49" charset="-122"/>
                <a:ea typeface="SimHei" pitchFamily="49" charset="-122"/>
              </a:rPr>
              <a:t>使用作業、試卷得知學生屬於哪依能力等級或把學生分成五個能力等級？</a:t>
            </a:r>
            <a:endParaRPr lang="en-US" altLang="zh-TW" sz="2800" b="1" dirty="0">
              <a:solidFill>
                <a:srgbClr val="0000CC"/>
              </a:solidFill>
              <a:latin typeface="SimHei" pitchFamily="49" charset="-122"/>
              <a:ea typeface="SimHei" pitchFamily="49" charset="-122"/>
            </a:endParaRPr>
          </a:p>
          <a:p>
            <a:pPr marL="457200" lvl="1" indent="0">
              <a:buNone/>
              <a:defRPr/>
            </a:pPr>
            <a:r>
              <a:rPr lang="zh-TW" altLang="en-US" b="1" dirty="0">
                <a:solidFill>
                  <a:srgbClr val="008000"/>
                </a:solidFill>
                <a:latin typeface="SimHei" pitchFamily="49" charset="-122"/>
                <a:ea typeface="SimHei" pitchFamily="49" charset="-122"/>
              </a:rPr>
              <a:t>每一次作業、試卷僅能測量到部分能力表現，若要真正確認、區別學生能力等級，必須藉助多次且多元的開放式評量。</a:t>
            </a:r>
            <a:endParaRPr lang="en-US" altLang="zh-TW" b="1" dirty="0">
              <a:solidFill>
                <a:srgbClr val="008000"/>
              </a:solidFill>
              <a:latin typeface="SimHei" pitchFamily="49" charset="-122"/>
              <a:ea typeface="SimHei" pitchFamily="49" charset="-122"/>
            </a:endParaRPr>
          </a:p>
          <a:p>
            <a:pPr>
              <a:defRPr/>
            </a:pPr>
            <a:endParaRPr lang="zh-TW" altLang="en-US" b="1" dirty="0">
              <a:latin typeface="標楷體" pitchFamily="65" charset="-120"/>
              <a:ea typeface="標楷體" pitchFamily="65" charset="-120"/>
            </a:endParaRPr>
          </a:p>
        </p:txBody>
      </p:sp>
      <p:sp>
        <p:nvSpPr>
          <p:cNvPr id="4" name="日期版面配置區 3"/>
          <p:cNvSpPr>
            <a:spLocks noGrp="1"/>
          </p:cNvSpPr>
          <p:nvPr>
            <p:ph type="dt" sz="half" idx="10"/>
          </p:nvPr>
        </p:nvSpPr>
        <p:spPr/>
        <p:txBody>
          <a:bodyPr/>
          <a:lstStyle/>
          <a:p>
            <a:pPr>
              <a:defRPr/>
            </a:pPr>
            <a:fld id="{985D6E94-5BC9-4570-92A4-248B418DE2A5}" type="datetime1">
              <a:rPr lang="zh-TW" altLang="en-US"/>
              <a:pPr>
                <a:defRPr/>
              </a:pPr>
              <a:t>2016/8/10</a:t>
            </a:fld>
            <a:endParaRPr lang="en-US" altLang="zh-TW" dirty="0"/>
          </a:p>
        </p:txBody>
      </p:sp>
      <p:sp>
        <p:nvSpPr>
          <p:cNvPr id="5" name="投影片編號版面配置區 4"/>
          <p:cNvSpPr>
            <a:spLocks noGrp="1"/>
          </p:cNvSpPr>
          <p:nvPr>
            <p:ph type="sldNum" sz="quarter" idx="12"/>
          </p:nvPr>
        </p:nvSpPr>
        <p:spPr/>
        <p:txBody>
          <a:bodyPr/>
          <a:lstStyle/>
          <a:p>
            <a:pPr>
              <a:defRPr/>
            </a:pPr>
            <a:fld id="{C8C4FB0D-C004-4FCF-9728-4A31A0AF342F}" type="slidenum">
              <a:rPr lang="en-US" altLang="zh-TW" smtClean="0"/>
              <a:pPr>
                <a:defRPr/>
              </a:pPr>
              <a:t>62</a:t>
            </a:fld>
            <a:endParaRPr lang="en-US" altLang="zh-TW"/>
          </a:p>
        </p:txBody>
      </p:sp>
      <p:sp>
        <p:nvSpPr>
          <p:cNvPr id="7" name="標題 1"/>
          <p:cNvSpPr txBox="1">
            <a:spLocks/>
          </p:cNvSpPr>
          <p:nvPr/>
        </p:nvSpPr>
        <p:spPr bwMode="auto">
          <a:xfrm>
            <a:off x="5220072" y="260649"/>
            <a:ext cx="3923928" cy="792087"/>
          </a:xfrm>
          <a:prstGeom prst="rect">
            <a:avLst/>
          </a:prstGeom>
          <a:solidFill>
            <a:schemeClr val="accent3">
              <a:lumMod val="20000"/>
              <a:lumOff val="80000"/>
            </a:schemeClr>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chor="ctr" anchorCtr="1"/>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4000" dirty="0" smtClean="0">
                <a:solidFill>
                  <a:srgbClr val="FF0000"/>
                </a:solidFill>
                <a:latin typeface="SimHei" pitchFamily="49" charset="-122"/>
                <a:ea typeface="SimHei" pitchFamily="49" charset="-122"/>
              </a:rPr>
              <a:t>評量標準</a:t>
            </a:r>
            <a:r>
              <a:rPr lang="en-US" altLang="zh-TW" sz="4000" dirty="0" smtClean="0">
                <a:solidFill>
                  <a:srgbClr val="FF0000"/>
                </a:solidFill>
                <a:latin typeface="Times New Roman" pitchFamily="18" charset="0"/>
                <a:ea typeface="SimHei" pitchFamily="49" charset="-122"/>
                <a:cs typeface="Times New Roman" pitchFamily="18" charset="0"/>
              </a:rPr>
              <a:t>Q&amp;A</a:t>
            </a:r>
            <a:endParaRPr lang="zh-TW" altLang="en-US" sz="4000" dirty="0">
              <a:solidFill>
                <a:srgbClr val="0000FF"/>
              </a:solidFill>
              <a:latin typeface="Times New Roman" pitchFamily="18" charset="0"/>
              <a:ea typeface="SimHei" pitchFamily="49" charset="-122"/>
              <a:cs typeface="Times New Roman" pitchFamily="18" charset="0"/>
            </a:endParaRPr>
          </a:p>
        </p:txBody>
      </p:sp>
    </p:spTree>
    <p:extLst>
      <p:ext uri="{BB962C8B-B14F-4D97-AF65-F5344CB8AC3E}">
        <p14:creationId xmlns:p14="http://schemas.microsoft.com/office/powerpoint/2010/main" val="29740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標題 1"/>
          <p:cNvSpPr>
            <a:spLocks noGrp="1"/>
          </p:cNvSpPr>
          <p:nvPr>
            <p:ph type="title"/>
          </p:nvPr>
        </p:nvSpPr>
        <p:spPr/>
        <p:txBody>
          <a:bodyPr/>
          <a:lstStyle/>
          <a:p>
            <a:r>
              <a:rPr lang="zh-TW" altLang="en-US" smtClean="0"/>
              <a:t> </a:t>
            </a:r>
          </a:p>
        </p:txBody>
      </p:sp>
      <p:sp>
        <p:nvSpPr>
          <p:cNvPr id="53251" name="內容版面配置區 2"/>
          <p:cNvSpPr>
            <a:spLocks noGrp="1"/>
          </p:cNvSpPr>
          <p:nvPr>
            <p:ph idx="1"/>
          </p:nvPr>
        </p:nvSpPr>
        <p:spPr>
          <a:xfrm>
            <a:off x="179512" y="1232805"/>
            <a:ext cx="8784976" cy="4525963"/>
          </a:xfrm>
        </p:spPr>
        <p:txBody>
          <a:bodyPr/>
          <a:lstStyle/>
          <a:p>
            <a:pPr marL="0" indent="0">
              <a:buNone/>
            </a:pPr>
            <a:r>
              <a:rPr lang="zh-TW" altLang="en-US" sz="2800" b="1" dirty="0">
                <a:solidFill>
                  <a:srgbClr val="0000CC"/>
                </a:solidFill>
                <a:latin typeface="SimHei" pitchFamily="49" charset="-122"/>
                <a:ea typeface="SimHei" pitchFamily="49" charset="-122"/>
              </a:rPr>
              <a:t>◎</a:t>
            </a:r>
            <a:r>
              <a:rPr lang="zh-TW" altLang="en-US" sz="2800" b="1" dirty="0" smtClean="0">
                <a:solidFill>
                  <a:srgbClr val="0000CC"/>
                </a:solidFill>
                <a:latin typeface="SimHei" pitchFamily="49" charset="-122"/>
                <a:ea typeface="SimHei" pitchFamily="49" charset="-122"/>
              </a:rPr>
              <a:t>有哪些跟評量標準有關的配套措施來協助教師評量？</a:t>
            </a:r>
            <a:endParaRPr lang="en-US" altLang="zh-TW" sz="2800" b="1" dirty="0" smtClean="0">
              <a:solidFill>
                <a:srgbClr val="0000CC"/>
              </a:solidFill>
              <a:latin typeface="SimHei" pitchFamily="49" charset="-122"/>
              <a:ea typeface="SimHei" pitchFamily="49" charset="-122"/>
            </a:endParaRPr>
          </a:p>
          <a:p>
            <a:pPr lvl="1"/>
            <a:r>
              <a:rPr lang="zh-TW" altLang="en-US" sz="2400" b="1" dirty="0" smtClean="0">
                <a:solidFill>
                  <a:srgbClr val="008000"/>
                </a:solidFill>
                <a:latin typeface="SimHei" pitchFamily="49" charset="-122"/>
                <a:ea typeface="SimHei" pitchFamily="49" charset="-122"/>
              </a:rPr>
              <a:t>定期辦理評量標準宣導說明會與教師評量知能研習會</a:t>
            </a:r>
            <a:endParaRPr lang="en-US" altLang="zh-TW" sz="2400" b="1" dirty="0" smtClean="0">
              <a:solidFill>
                <a:srgbClr val="008000"/>
              </a:solidFill>
              <a:latin typeface="SimHei" pitchFamily="49" charset="-122"/>
              <a:ea typeface="SimHei" pitchFamily="49" charset="-122"/>
            </a:endParaRPr>
          </a:p>
          <a:p>
            <a:pPr lvl="1"/>
            <a:r>
              <a:rPr lang="zh-TW" altLang="en-US" sz="2400" b="1" dirty="0" smtClean="0">
                <a:solidFill>
                  <a:srgbClr val="008000"/>
                </a:solidFill>
                <a:latin typeface="SimHei" pitchFamily="49" charset="-122"/>
                <a:ea typeface="SimHei" pitchFamily="49" charset="-122"/>
              </a:rPr>
              <a:t>建置評量標準之專屬網頁</a:t>
            </a:r>
            <a:endParaRPr lang="en-US" altLang="zh-TW" sz="2400" b="1" dirty="0" smtClean="0">
              <a:solidFill>
                <a:srgbClr val="008000"/>
              </a:solidFill>
              <a:latin typeface="SimHei" pitchFamily="49" charset="-122"/>
              <a:ea typeface="SimHei" pitchFamily="49" charset="-122"/>
            </a:endParaRPr>
          </a:p>
          <a:p>
            <a:pPr lvl="1"/>
            <a:r>
              <a:rPr lang="zh-TW" altLang="en-US" sz="2400" b="1" dirty="0" smtClean="0">
                <a:solidFill>
                  <a:srgbClr val="008000"/>
                </a:solidFill>
                <a:latin typeface="SimHei" pitchFamily="49" charset="-122"/>
                <a:ea typeface="SimHei" pitchFamily="49" charset="-122"/>
              </a:rPr>
              <a:t>未來將開發成績記錄系統</a:t>
            </a:r>
            <a:endParaRPr lang="en-US" altLang="zh-TW" sz="2400" b="1" dirty="0" smtClean="0">
              <a:solidFill>
                <a:srgbClr val="008000"/>
              </a:solidFill>
              <a:latin typeface="SimHei" pitchFamily="49" charset="-122"/>
              <a:ea typeface="SimHei" pitchFamily="49" charset="-122"/>
            </a:endParaRPr>
          </a:p>
          <a:p>
            <a:pPr lvl="1"/>
            <a:endParaRPr lang="en-US" altLang="zh-TW" sz="2400" b="1" dirty="0" smtClean="0">
              <a:solidFill>
                <a:srgbClr val="008000"/>
              </a:solidFill>
              <a:latin typeface="SimHei" pitchFamily="49" charset="-122"/>
              <a:ea typeface="SimHei" pitchFamily="49" charset="-122"/>
            </a:endParaRPr>
          </a:p>
          <a:p>
            <a:pPr marL="0" indent="0">
              <a:buNone/>
            </a:pPr>
            <a:r>
              <a:rPr lang="zh-TW" altLang="en-US" sz="2800" b="1" dirty="0">
                <a:solidFill>
                  <a:srgbClr val="0000CC"/>
                </a:solidFill>
                <a:latin typeface="SimHei" pitchFamily="49" charset="-122"/>
                <a:ea typeface="SimHei" pitchFamily="49" charset="-122"/>
              </a:rPr>
              <a:t>◎</a:t>
            </a:r>
            <a:r>
              <a:rPr lang="zh-TW" altLang="en-US" sz="2800" b="1" dirty="0" smtClean="0">
                <a:solidFill>
                  <a:srgbClr val="0000CC"/>
                </a:solidFill>
                <a:latin typeface="SimHei" pitchFamily="49" charset="-122"/>
                <a:ea typeface="SimHei" pitchFamily="49" charset="-122"/>
              </a:rPr>
              <a:t>評量標準會修訂嗎？</a:t>
            </a:r>
            <a:endParaRPr lang="en-US" altLang="zh-TW" sz="2800" b="1" dirty="0" smtClean="0">
              <a:solidFill>
                <a:srgbClr val="0000CC"/>
              </a:solidFill>
              <a:latin typeface="SimHei" pitchFamily="49" charset="-122"/>
              <a:ea typeface="SimHei" pitchFamily="49" charset="-122"/>
            </a:endParaRPr>
          </a:p>
          <a:p>
            <a:pPr marL="457200" lvl="1" indent="0">
              <a:buNone/>
            </a:pPr>
            <a:r>
              <a:rPr lang="zh-TW" altLang="en-US" sz="2400" b="1" dirty="0" smtClean="0">
                <a:solidFill>
                  <a:srgbClr val="008000"/>
                </a:solidFill>
                <a:latin typeface="SimHei" pitchFamily="49" charset="-122"/>
                <a:ea typeface="SimHei" pitchFamily="49" charset="-122"/>
              </a:rPr>
              <a:t>正式公告後仍將持續增進標準之完整性。除了利用預試施測觀察學生表現作為修訂參考外，若課綱有所更新時，此套評量標準將一併修訂相關內容。</a:t>
            </a:r>
            <a:endParaRPr lang="en-US" altLang="zh-TW" sz="2400" b="1" dirty="0" smtClean="0">
              <a:solidFill>
                <a:srgbClr val="008000"/>
              </a:solidFill>
              <a:latin typeface="SimHei" pitchFamily="49" charset="-122"/>
              <a:ea typeface="SimHei" pitchFamily="49" charset="-122"/>
            </a:endParaRPr>
          </a:p>
          <a:p>
            <a:endParaRPr lang="zh-TW" altLang="en-US" sz="2400" dirty="0" smtClean="0"/>
          </a:p>
        </p:txBody>
      </p:sp>
      <p:sp>
        <p:nvSpPr>
          <p:cNvPr id="5" name="投影片編號版面配置區 4"/>
          <p:cNvSpPr>
            <a:spLocks noGrp="1"/>
          </p:cNvSpPr>
          <p:nvPr>
            <p:ph type="sldNum" sz="quarter" idx="12"/>
          </p:nvPr>
        </p:nvSpPr>
        <p:spPr/>
        <p:txBody>
          <a:bodyPr/>
          <a:lstStyle/>
          <a:p>
            <a:pPr>
              <a:defRPr/>
            </a:pPr>
            <a:fld id="{79D3C8C1-1B47-4A60-A8B2-4F9048B9306E}" type="slidenum">
              <a:rPr lang="en-US" altLang="zh-TW" smtClean="0"/>
              <a:pPr>
                <a:defRPr/>
              </a:pPr>
              <a:t>63</a:t>
            </a:fld>
            <a:endParaRPr lang="en-US" altLang="zh-TW"/>
          </a:p>
        </p:txBody>
      </p:sp>
      <p:sp>
        <p:nvSpPr>
          <p:cNvPr id="9" name="標題 1"/>
          <p:cNvSpPr txBox="1">
            <a:spLocks/>
          </p:cNvSpPr>
          <p:nvPr/>
        </p:nvSpPr>
        <p:spPr bwMode="auto">
          <a:xfrm>
            <a:off x="5220072" y="260649"/>
            <a:ext cx="3923928" cy="792087"/>
          </a:xfrm>
          <a:prstGeom prst="rect">
            <a:avLst/>
          </a:prstGeom>
          <a:solidFill>
            <a:schemeClr val="accent3">
              <a:lumMod val="20000"/>
              <a:lumOff val="80000"/>
            </a:schemeClr>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chor="ctr" anchorCtr="1"/>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4000" dirty="0" smtClean="0">
                <a:solidFill>
                  <a:srgbClr val="FF0000"/>
                </a:solidFill>
                <a:latin typeface="SimHei" pitchFamily="49" charset="-122"/>
                <a:ea typeface="SimHei" pitchFamily="49" charset="-122"/>
              </a:rPr>
              <a:t>評量標準</a:t>
            </a:r>
            <a:r>
              <a:rPr lang="en-US" altLang="zh-TW" sz="4000" dirty="0" smtClean="0">
                <a:solidFill>
                  <a:srgbClr val="FF0000"/>
                </a:solidFill>
                <a:latin typeface="Times New Roman" pitchFamily="18" charset="0"/>
                <a:ea typeface="SimHei" pitchFamily="49" charset="-122"/>
                <a:cs typeface="Times New Roman" pitchFamily="18" charset="0"/>
              </a:rPr>
              <a:t>Q&amp;A</a:t>
            </a:r>
            <a:endParaRPr lang="zh-TW" altLang="en-US" sz="4000" dirty="0">
              <a:solidFill>
                <a:srgbClr val="0000FF"/>
              </a:solidFill>
              <a:latin typeface="Times New Roman" pitchFamily="18" charset="0"/>
              <a:ea typeface="SimHei" pitchFamily="49" charset="-122"/>
              <a:cs typeface="Times New Roman" pitchFamily="18" charset="0"/>
            </a:endParaRPr>
          </a:p>
        </p:txBody>
      </p:sp>
    </p:spTree>
    <p:extLst>
      <p:ext uri="{BB962C8B-B14F-4D97-AF65-F5344CB8AC3E}">
        <p14:creationId xmlns:p14="http://schemas.microsoft.com/office/powerpoint/2010/main" val="10259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2000"/>
                                        <p:tgtEl>
                                          <p:spTgt spid="532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animEffect transition="in" filter="fade">
                                      <p:cBhvr>
                                        <p:cTn id="15" dur="2000"/>
                                        <p:tgtEl>
                                          <p:spTgt spid="5325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251">
                                            <p:txEl>
                                              <p:pRg st="3" end="3"/>
                                            </p:txEl>
                                          </p:spTgt>
                                        </p:tgtEl>
                                        <p:attrNameLst>
                                          <p:attrName>style.visibility</p:attrName>
                                        </p:attrNameLst>
                                      </p:cBhvr>
                                      <p:to>
                                        <p:strVal val="visible"/>
                                      </p:to>
                                    </p:set>
                                    <p:animEffect transition="in" filter="fade">
                                      <p:cBhvr>
                                        <p:cTn id="18" dur="2000"/>
                                        <p:tgtEl>
                                          <p:spTgt spid="532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3251">
                                            <p:txEl>
                                              <p:pRg st="5" end="5"/>
                                            </p:txEl>
                                          </p:spTgt>
                                        </p:tgtEl>
                                        <p:attrNameLst>
                                          <p:attrName>style.visibility</p:attrName>
                                        </p:attrNameLst>
                                      </p:cBhvr>
                                      <p:to>
                                        <p:strVal val="visible"/>
                                      </p:to>
                                    </p:set>
                                    <p:animEffect transition="in" filter="fade">
                                      <p:cBhvr>
                                        <p:cTn id="23" dur="2000"/>
                                        <p:tgtEl>
                                          <p:spTgt spid="5325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3251">
                                            <p:txEl>
                                              <p:pRg st="6" end="6"/>
                                            </p:txEl>
                                          </p:spTgt>
                                        </p:tgtEl>
                                        <p:attrNameLst>
                                          <p:attrName>style.visibility</p:attrName>
                                        </p:attrNameLst>
                                      </p:cBhvr>
                                      <p:to>
                                        <p:strVal val="visible"/>
                                      </p:to>
                                    </p:set>
                                    <p:animEffect transition="in" filter="fade">
                                      <p:cBhvr>
                                        <p:cTn id="28" dur="2000"/>
                                        <p:tgtEl>
                                          <p:spTgt spid="53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字方塊 5"/>
          <p:cNvSpPr txBox="1"/>
          <p:nvPr/>
        </p:nvSpPr>
        <p:spPr>
          <a:xfrm>
            <a:off x="179512" y="1088152"/>
            <a:ext cx="8640960" cy="5509200"/>
          </a:xfrm>
          <a:prstGeom prst="rect">
            <a:avLst/>
          </a:prstGeom>
          <a:noFill/>
        </p:spPr>
        <p:txBody>
          <a:bodyPr wrap="square" rtlCol="0">
            <a:spAutoFit/>
          </a:bodyPr>
          <a:lstStyle/>
          <a:p>
            <a:r>
              <a:rPr lang="zh-TW" altLang="en-US" sz="2800" b="1" dirty="0" smtClean="0">
                <a:solidFill>
                  <a:srgbClr val="0000CC"/>
                </a:solidFill>
                <a:latin typeface="SimHei" pitchFamily="49" charset="-122"/>
                <a:ea typeface="SimHei" pitchFamily="49" charset="-122"/>
              </a:rPr>
              <a:t>◎同一個表現標準會不會有城鄉差距？</a:t>
            </a:r>
            <a:endParaRPr lang="en-US" altLang="zh-TW" sz="2800" b="1" dirty="0" smtClean="0">
              <a:solidFill>
                <a:srgbClr val="0000CC"/>
              </a:solidFill>
              <a:latin typeface="SimHei" pitchFamily="49" charset="-122"/>
              <a:ea typeface="SimHei" pitchFamily="49" charset="-122"/>
            </a:endParaRPr>
          </a:p>
          <a:p>
            <a:pPr lvl="0"/>
            <a:r>
              <a:rPr lang="zh-TW" altLang="zh-TW" sz="2400" b="1" dirty="0" smtClean="0">
                <a:solidFill>
                  <a:srgbClr val="008000"/>
                </a:solidFill>
                <a:latin typeface="SimHei" pitchFamily="49" charset="-122"/>
                <a:ea typeface="SimHei" pitchFamily="49" charset="-122"/>
              </a:rPr>
              <a:t>同一個</a:t>
            </a:r>
            <a:r>
              <a:rPr lang="zh-TW" altLang="en-US" sz="2400" b="1" dirty="0" smtClean="0">
                <a:solidFill>
                  <a:srgbClr val="008000"/>
                </a:solidFill>
                <a:latin typeface="SimHei" pitchFamily="49" charset="-122"/>
                <a:ea typeface="SimHei" pitchFamily="49" charset="-122"/>
              </a:rPr>
              <a:t>表現</a:t>
            </a:r>
            <a:r>
              <a:rPr lang="zh-TW" altLang="zh-TW" sz="2400" b="1" smtClean="0">
                <a:solidFill>
                  <a:srgbClr val="008000"/>
                </a:solidFill>
                <a:latin typeface="SimHei" pitchFamily="49" charset="-122"/>
                <a:ea typeface="SimHei" pitchFamily="49" charset="-122"/>
              </a:rPr>
              <a:t>標準，依照學生的</a:t>
            </a:r>
            <a:r>
              <a:rPr lang="zh-TW" altLang="en-US" sz="2400" b="1" smtClean="0">
                <a:solidFill>
                  <a:srgbClr val="008000"/>
                </a:solidFill>
                <a:latin typeface="SimHei" pitchFamily="49" charset="-122"/>
                <a:ea typeface="SimHei" pitchFamily="49" charset="-122"/>
              </a:rPr>
              <a:t>特質不同</a:t>
            </a:r>
            <a:r>
              <a:rPr lang="zh-TW" altLang="zh-TW" sz="2400" b="1" smtClean="0">
                <a:solidFill>
                  <a:srgbClr val="008000"/>
                </a:solidFill>
                <a:latin typeface="SimHei" pitchFamily="49" charset="-122"/>
                <a:ea typeface="SimHei" pitchFamily="49" charset="-122"/>
              </a:rPr>
              <a:t>，可以在</a:t>
            </a:r>
            <a:r>
              <a:rPr lang="zh-TW" altLang="en-US" sz="2400" b="1" smtClean="0">
                <a:solidFill>
                  <a:srgbClr val="008000"/>
                </a:solidFill>
                <a:latin typeface="SimHei" pitchFamily="49" charset="-122"/>
                <a:ea typeface="SimHei" pitchFamily="49" charset="-122"/>
              </a:rPr>
              <a:t>訂定單元評分規</a:t>
            </a:r>
            <a:r>
              <a:rPr lang="zh-TW" altLang="zh-TW" sz="2400" b="1" smtClean="0">
                <a:solidFill>
                  <a:srgbClr val="008000"/>
                </a:solidFill>
                <a:latin typeface="SimHei" pitchFamily="49" charset="-122"/>
                <a:ea typeface="SimHei" pitchFamily="49" charset="-122"/>
              </a:rPr>
              <a:t>準做不同的設定，所以</a:t>
            </a:r>
            <a:r>
              <a:rPr lang="zh-TW" altLang="zh-TW" sz="2400" b="1" dirty="0" smtClean="0">
                <a:solidFill>
                  <a:srgbClr val="008000"/>
                </a:solidFill>
                <a:latin typeface="SimHei" pitchFamily="49" charset="-122"/>
                <a:ea typeface="SimHei" pitchFamily="49" charset="-122"/>
              </a:rPr>
              <a:t>各縣市、各學校都可以因地制宜、因材施教。</a:t>
            </a:r>
            <a:endParaRPr lang="en-US" altLang="zh-TW" sz="2400" b="1" dirty="0" smtClean="0">
              <a:solidFill>
                <a:srgbClr val="008000"/>
              </a:solidFill>
              <a:latin typeface="SimHei" pitchFamily="49" charset="-122"/>
              <a:ea typeface="SimHei" pitchFamily="49" charset="-122"/>
            </a:endParaRPr>
          </a:p>
          <a:p>
            <a:pPr lvl="0"/>
            <a:endParaRPr lang="en-US" altLang="zh-TW" sz="2400" b="1" dirty="0" smtClean="0">
              <a:solidFill>
                <a:srgbClr val="008000"/>
              </a:solidFill>
              <a:latin typeface="SimHei" pitchFamily="49" charset="-122"/>
              <a:ea typeface="SimHei" pitchFamily="49" charset="-122"/>
            </a:endParaRPr>
          </a:p>
          <a:p>
            <a:r>
              <a:rPr lang="zh-TW" altLang="en-US" sz="2800" b="1" dirty="0" smtClean="0">
                <a:solidFill>
                  <a:srgbClr val="0000CC"/>
                </a:solidFill>
                <a:latin typeface="SimHei" pitchFamily="49" charset="-122"/>
                <a:ea typeface="SimHei" pitchFamily="49" charset="-122"/>
              </a:rPr>
              <a:t>◎實施成就評量後，原本使用教學流程和教材會不會都需要修改呢？</a:t>
            </a:r>
            <a:endParaRPr lang="en-US" altLang="zh-TW" sz="2800" b="1" dirty="0" smtClean="0">
              <a:solidFill>
                <a:srgbClr val="0000CC"/>
              </a:solidFill>
              <a:latin typeface="SimHei" pitchFamily="49" charset="-122"/>
              <a:ea typeface="SimHei" pitchFamily="49" charset="-122"/>
            </a:endParaRPr>
          </a:p>
          <a:p>
            <a:r>
              <a:rPr lang="zh-TW" altLang="en-US" sz="2400" b="1" dirty="0" smtClean="0">
                <a:solidFill>
                  <a:srgbClr val="008000"/>
                </a:solidFill>
                <a:latin typeface="SimHei" pitchFamily="49" charset="-122"/>
                <a:ea typeface="SimHei" pitchFamily="49" charset="-122"/>
              </a:rPr>
              <a:t>依據能力本位進行成就評量，教學活動設計和教材需要更緊扣能力指標和教學目標，才能讓教學和評量環環相扣。</a:t>
            </a:r>
            <a:endParaRPr lang="en-US" altLang="zh-TW" sz="2400" b="1" dirty="0" smtClean="0">
              <a:solidFill>
                <a:srgbClr val="008000"/>
              </a:solidFill>
              <a:latin typeface="SimHei" pitchFamily="49" charset="-122"/>
              <a:ea typeface="SimHei" pitchFamily="49" charset="-122"/>
            </a:endParaRPr>
          </a:p>
          <a:p>
            <a:endParaRPr lang="en-US" altLang="zh-TW" sz="2400" b="1" dirty="0" smtClean="0">
              <a:solidFill>
                <a:srgbClr val="008000"/>
              </a:solidFill>
              <a:latin typeface="SimHei" pitchFamily="49" charset="-122"/>
              <a:ea typeface="SimHei" pitchFamily="49" charset="-122"/>
            </a:endParaRPr>
          </a:p>
          <a:p>
            <a:pPr lvl="0"/>
            <a:r>
              <a:rPr lang="zh-TW" altLang="en-US" sz="2800" b="1" dirty="0" smtClean="0">
                <a:solidFill>
                  <a:srgbClr val="0000CC"/>
                </a:solidFill>
                <a:latin typeface="SimHei" pitchFamily="49" charset="-122"/>
                <a:ea typeface="SimHei" pitchFamily="49" charset="-122"/>
              </a:rPr>
              <a:t>◎能力本位成就評量，會不會製造更多的工作量呢？</a:t>
            </a:r>
            <a:endParaRPr lang="en-US" altLang="zh-TW" sz="2800" b="1" dirty="0" smtClean="0">
              <a:solidFill>
                <a:srgbClr val="0000CC"/>
              </a:solidFill>
              <a:latin typeface="SimHei" pitchFamily="49" charset="-122"/>
              <a:ea typeface="SimHei" pitchFamily="49" charset="-122"/>
            </a:endParaRPr>
          </a:p>
          <a:p>
            <a:pPr lvl="0"/>
            <a:r>
              <a:rPr lang="zh-TW" altLang="en-US" sz="2400" b="1" dirty="0" smtClean="0">
                <a:solidFill>
                  <a:srgbClr val="008000"/>
                </a:solidFill>
                <a:latin typeface="SimHei" pitchFamily="49" charset="-122"/>
                <a:ea typeface="SimHei" pitchFamily="49" charset="-122"/>
              </a:rPr>
              <a:t>備課是透過事前準備，降低課中和課後的工作分量，成就評量也是從備課前端作業開始，有系統的讓學生學習更聚焦，待教師對評量工作熟稔之後，反而能減少工作份量喔</a:t>
            </a:r>
            <a:r>
              <a:rPr lang="en-US" altLang="zh-TW" sz="2400" b="1" dirty="0" smtClean="0">
                <a:solidFill>
                  <a:srgbClr val="008000"/>
                </a:solidFill>
                <a:latin typeface="SimHei" pitchFamily="49" charset="-122"/>
                <a:ea typeface="SimHei" pitchFamily="49" charset="-122"/>
              </a:rPr>
              <a:t>!</a:t>
            </a:r>
          </a:p>
        </p:txBody>
      </p:sp>
      <p:sp>
        <p:nvSpPr>
          <p:cNvPr id="14" name="標題 1"/>
          <p:cNvSpPr txBox="1">
            <a:spLocks/>
          </p:cNvSpPr>
          <p:nvPr/>
        </p:nvSpPr>
        <p:spPr bwMode="auto">
          <a:xfrm>
            <a:off x="5220072" y="260649"/>
            <a:ext cx="3923928" cy="792087"/>
          </a:xfrm>
          <a:prstGeom prst="rect">
            <a:avLst/>
          </a:prstGeom>
          <a:solidFill>
            <a:schemeClr val="accent3">
              <a:lumMod val="20000"/>
              <a:lumOff val="80000"/>
            </a:schemeClr>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chor="ctr" anchorCtr="1"/>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4000" dirty="0" smtClean="0">
                <a:solidFill>
                  <a:srgbClr val="FF0000"/>
                </a:solidFill>
                <a:latin typeface="SimHei" pitchFamily="49" charset="-122"/>
                <a:ea typeface="SimHei" pitchFamily="49" charset="-122"/>
              </a:rPr>
              <a:t>評量標準</a:t>
            </a:r>
            <a:r>
              <a:rPr lang="en-US" altLang="zh-TW" sz="4000" dirty="0" smtClean="0">
                <a:solidFill>
                  <a:srgbClr val="FF0000"/>
                </a:solidFill>
                <a:latin typeface="Times New Roman" pitchFamily="18" charset="0"/>
                <a:ea typeface="SimHei" pitchFamily="49" charset="-122"/>
                <a:cs typeface="Times New Roman" pitchFamily="18" charset="0"/>
              </a:rPr>
              <a:t>Q&amp;A</a:t>
            </a:r>
            <a:endParaRPr lang="zh-TW" altLang="en-US" sz="4000" dirty="0">
              <a:solidFill>
                <a:srgbClr val="0000FF"/>
              </a:solidFill>
              <a:latin typeface="Times New Roman" pitchFamily="18" charset="0"/>
              <a:ea typeface="SimHei" pitchFamily="49"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20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字方塊 4"/>
          <p:cNvSpPr txBox="1"/>
          <p:nvPr/>
        </p:nvSpPr>
        <p:spPr>
          <a:xfrm>
            <a:off x="323528" y="1268760"/>
            <a:ext cx="8496944" cy="4893647"/>
          </a:xfrm>
          <a:prstGeom prst="rect">
            <a:avLst/>
          </a:prstGeom>
          <a:noFill/>
        </p:spPr>
        <p:txBody>
          <a:bodyPr wrap="square" rtlCol="0">
            <a:spAutoFit/>
          </a:bodyPr>
          <a:lstStyle/>
          <a:p>
            <a:r>
              <a:rPr lang="zh-TW" altLang="en-US" sz="2800" b="1" dirty="0" smtClean="0">
                <a:solidFill>
                  <a:srgbClr val="0000CC"/>
                </a:solidFill>
                <a:latin typeface="SimHei" pitchFamily="49" charset="-122"/>
                <a:ea typeface="SimHei" pitchFamily="49" charset="-122"/>
              </a:rPr>
              <a:t>◎成就評量能兼顧「認知」、「技能」和「情意」的評量嗎？</a:t>
            </a:r>
            <a:endParaRPr lang="en-US" altLang="zh-TW" sz="2800" b="1" dirty="0" smtClean="0">
              <a:solidFill>
                <a:srgbClr val="0000CC"/>
              </a:solidFill>
              <a:latin typeface="SimHei" pitchFamily="49" charset="-122"/>
              <a:ea typeface="SimHei" pitchFamily="49" charset="-122"/>
            </a:endParaRPr>
          </a:p>
          <a:p>
            <a:r>
              <a:rPr lang="zh-TW" altLang="en-US" sz="2400" b="1" dirty="0" smtClean="0">
                <a:solidFill>
                  <a:srgbClr val="008000"/>
                </a:solidFill>
                <a:latin typeface="SimHei" pitchFamily="49" charset="-122"/>
                <a:ea typeface="SimHei" pitchFamily="49" charset="-122"/>
              </a:rPr>
              <a:t>成就評量是將既有的「認知」、「技能」和「情意」轉化為「能力」本位的評量，以能力指標為基礎，設定教學目標後，進行評量。</a:t>
            </a:r>
            <a:endParaRPr lang="en-US" altLang="zh-TW" sz="2400" b="1" dirty="0" smtClean="0">
              <a:solidFill>
                <a:srgbClr val="008000"/>
              </a:solidFill>
              <a:latin typeface="SimHei" pitchFamily="49" charset="-122"/>
              <a:ea typeface="SimHei" pitchFamily="49" charset="-122"/>
            </a:endParaRPr>
          </a:p>
          <a:p>
            <a:endParaRPr lang="zh-TW" altLang="en-US" sz="2800" b="1" dirty="0" smtClean="0">
              <a:solidFill>
                <a:srgbClr val="008000"/>
              </a:solidFill>
              <a:latin typeface="SimHei" pitchFamily="49" charset="-122"/>
              <a:ea typeface="SimHei" pitchFamily="49" charset="-122"/>
            </a:endParaRPr>
          </a:p>
          <a:p>
            <a:r>
              <a:rPr lang="zh-TW" altLang="en-US" sz="2800" b="1" dirty="0" smtClean="0">
                <a:solidFill>
                  <a:srgbClr val="0000CC"/>
                </a:solidFill>
                <a:latin typeface="SimHei" pitchFamily="49" charset="-122"/>
                <a:ea typeface="SimHei" pitchFamily="49" charset="-122"/>
              </a:rPr>
              <a:t>◎實施成就評量後，如何進行補救教學？</a:t>
            </a:r>
            <a:endParaRPr lang="en-US" altLang="zh-TW" sz="2800" b="1" dirty="0" smtClean="0">
              <a:solidFill>
                <a:srgbClr val="0000CC"/>
              </a:solidFill>
              <a:latin typeface="SimHei" pitchFamily="49" charset="-122"/>
              <a:ea typeface="SimHei" pitchFamily="49" charset="-122"/>
            </a:endParaRPr>
          </a:p>
          <a:p>
            <a:pPr lvl="0"/>
            <a:r>
              <a:rPr lang="zh-TW" altLang="en-US" sz="2400" b="1" dirty="0" smtClean="0">
                <a:solidFill>
                  <a:srgbClr val="008000"/>
                </a:solidFill>
                <a:latin typeface="SimHei" pitchFamily="49" charset="-122"/>
                <a:ea typeface="SimHei" pitchFamily="49" charset="-122"/>
              </a:rPr>
              <a:t>透過教學與評量的結合，可以提升教學的有效程度，運用成就評量的結果，教師可針對學習成就未符合能力指標的學生進行補救教學。</a:t>
            </a:r>
            <a:endParaRPr lang="en-US" altLang="zh-TW" sz="2400" b="1" dirty="0" smtClean="0">
              <a:solidFill>
                <a:srgbClr val="008000"/>
              </a:solidFill>
              <a:latin typeface="SimHei" pitchFamily="49" charset="-122"/>
              <a:ea typeface="SimHei" pitchFamily="49" charset="-122"/>
            </a:endParaRPr>
          </a:p>
          <a:p>
            <a:endParaRPr lang="en-US" altLang="zh-TW" sz="2800" b="1" dirty="0" smtClean="0">
              <a:solidFill>
                <a:srgbClr val="0000CC"/>
              </a:solidFill>
            </a:endParaRPr>
          </a:p>
          <a:p>
            <a:pPr lvl="0"/>
            <a:endParaRPr lang="zh-TW" altLang="zh-TW" sz="2800" b="1" dirty="0">
              <a:solidFill>
                <a:srgbClr val="0000CC"/>
              </a:solidFill>
            </a:endParaRPr>
          </a:p>
        </p:txBody>
      </p:sp>
      <p:sp>
        <p:nvSpPr>
          <p:cNvPr id="10" name="標題 1"/>
          <p:cNvSpPr txBox="1">
            <a:spLocks/>
          </p:cNvSpPr>
          <p:nvPr/>
        </p:nvSpPr>
        <p:spPr bwMode="auto">
          <a:xfrm>
            <a:off x="5220072" y="260649"/>
            <a:ext cx="3923928" cy="792087"/>
          </a:xfrm>
          <a:prstGeom prst="rect">
            <a:avLst/>
          </a:prstGeom>
          <a:solidFill>
            <a:schemeClr val="accent3">
              <a:lumMod val="20000"/>
              <a:lumOff val="80000"/>
            </a:schemeClr>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anchor="ctr" anchorCtr="1"/>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4000" dirty="0" smtClean="0">
                <a:solidFill>
                  <a:srgbClr val="FF0000"/>
                </a:solidFill>
                <a:latin typeface="SimHei" pitchFamily="49" charset="-122"/>
                <a:ea typeface="SimHei" pitchFamily="49" charset="-122"/>
              </a:rPr>
              <a:t>評量標準</a:t>
            </a:r>
            <a:r>
              <a:rPr lang="en-US" altLang="zh-TW" sz="4000" dirty="0" smtClean="0">
                <a:solidFill>
                  <a:srgbClr val="FF0000"/>
                </a:solidFill>
                <a:latin typeface="Times New Roman" pitchFamily="18" charset="0"/>
                <a:ea typeface="SimHei" pitchFamily="49" charset="-122"/>
                <a:cs typeface="Times New Roman" pitchFamily="18" charset="0"/>
              </a:rPr>
              <a:t>Q&amp;A</a:t>
            </a:r>
            <a:endParaRPr lang="zh-TW" altLang="en-US" sz="4000" dirty="0">
              <a:solidFill>
                <a:srgbClr val="0000FF"/>
              </a:solidFill>
              <a:latin typeface="Times New Roman" pitchFamily="18" charset="0"/>
              <a:ea typeface="SimHei" pitchFamily="49"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descr="C:\Users\yusin\Desktop\圖片1.png"/>
          <p:cNvPicPr>
            <a:picLocks noChangeAspect="1" noChangeArrowheads="1"/>
          </p:cNvPicPr>
          <p:nvPr/>
        </p:nvPicPr>
        <p:blipFill>
          <a:blip r:embed="rId2" cstate="print"/>
          <a:srcRect/>
          <a:stretch>
            <a:fillRect/>
          </a:stretch>
        </p:blipFill>
        <p:spPr bwMode="auto">
          <a:xfrm>
            <a:off x="0" y="1"/>
            <a:ext cx="9144000" cy="6588000"/>
          </a:xfrm>
          <a:prstGeom prst="rect">
            <a:avLst/>
          </a:prstGeom>
          <a:noFill/>
        </p:spPr>
      </p:pic>
      <p:sp>
        <p:nvSpPr>
          <p:cNvPr id="8" name="矩形 7"/>
          <p:cNvSpPr/>
          <p:nvPr/>
        </p:nvSpPr>
        <p:spPr>
          <a:xfrm>
            <a:off x="3813905" y="513252"/>
            <a:ext cx="1224136" cy="52060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199717" y="676146"/>
            <a:ext cx="1224136" cy="520606"/>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480362" y="358056"/>
            <a:ext cx="1955734" cy="830997"/>
          </a:xfrm>
          <a:prstGeom prst="rect">
            <a:avLst/>
          </a:prstGeom>
        </p:spPr>
        <p:txBody>
          <a:bodyPr wrap="square">
            <a:spAutoFit/>
          </a:bodyPr>
          <a:lstStyle/>
          <a:p>
            <a:pPr algn="ctr"/>
            <a:r>
              <a:rPr lang="zh-TW" altLang="en-US" sz="4800" dirty="0" smtClean="0">
                <a:solidFill>
                  <a:schemeClr val="bg1"/>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rPr>
              <a:t>大綱</a:t>
            </a:r>
            <a:endParaRPr lang="zh-TW" altLang="en-US" sz="4800" dirty="0">
              <a:solidFill>
                <a:schemeClr val="bg1"/>
              </a:solidFill>
              <a:effectLst>
                <a:outerShdw blurRad="38100" dist="38100" dir="2700000" algn="tl">
                  <a:srgbClr val="000000">
                    <a:alpha val="43137"/>
                  </a:srgbClr>
                </a:outerShdw>
              </a:effectLst>
              <a:latin typeface="SimHei" panose="02010609060101010101" pitchFamily="49" charset="-122"/>
              <a:ea typeface="SimHei" panose="02010609060101010101" pitchFamily="49" charset="-122"/>
            </a:endParaRPr>
          </a:p>
        </p:txBody>
      </p:sp>
      <p:sp>
        <p:nvSpPr>
          <p:cNvPr id="12" name="矩形 11"/>
          <p:cNvSpPr/>
          <p:nvPr/>
        </p:nvSpPr>
        <p:spPr>
          <a:xfrm>
            <a:off x="353059" y="1556792"/>
            <a:ext cx="2088232" cy="584775"/>
          </a:xfrm>
          <a:prstGeom prst="rect">
            <a:avLst/>
          </a:prstGeom>
          <a:solidFill>
            <a:schemeClr val="tx1"/>
          </a:solidFill>
        </p:spPr>
        <p:txBody>
          <a:bodyPr wrap="square">
            <a:spAutoFit/>
          </a:bodyPr>
          <a:lstStyle/>
          <a:p>
            <a:pPr algn="just"/>
            <a:r>
              <a:rPr lang="zh-TW" altLang="en-US" sz="3200" dirty="0" smtClean="0">
                <a:solidFill>
                  <a:srgbClr val="FFFF00"/>
                </a:solidFill>
                <a:latin typeface="SimHei" panose="02010609060101010101" pitchFamily="49" charset="-122"/>
                <a:ea typeface="SimHei" panose="02010609060101010101" pitchFamily="49" charset="-122"/>
              </a:rPr>
              <a:t>觀念說明</a:t>
            </a:r>
            <a:endParaRPr lang="zh-TW" altLang="en-US" sz="3200" dirty="0">
              <a:solidFill>
                <a:srgbClr val="FFFF00"/>
              </a:solidFill>
              <a:latin typeface="SimHei" panose="02010609060101010101" pitchFamily="49" charset="-122"/>
              <a:ea typeface="SimHei" panose="02010609060101010101" pitchFamily="49" charset="-122"/>
            </a:endParaRPr>
          </a:p>
        </p:txBody>
      </p:sp>
      <p:sp>
        <p:nvSpPr>
          <p:cNvPr id="13" name="矩形 12"/>
          <p:cNvSpPr/>
          <p:nvPr/>
        </p:nvSpPr>
        <p:spPr>
          <a:xfrm>
            <a:off x="2585307" y="2297086"/>
            <a:ext cx="4572787" cy="523220"/>
          </a:xfrm>
          <a:prstGeom prst="rect">
            <a:avLst/>
          </a:prstGeom>
          <a:solidFill>
            <a:srgbClr val="FFCC00"/>
          </a:solidFill>
        </p:spPr>
        <p:txBody>
          <a:bodyPr wrap="square">
            <a:spAutoFit/>
          </a:bodyPr>
          <a:lstStyle/>
          <a:p>
            <a:r>
              <a:rPr lang="zh-TW" altLang="en-US" sz="2800" dirty="0">
                <a:latin typeface="SimHei" panose="02010609060101010101" pitchFamily="49" charset="-122"/>
                <a:ea typeface="SimHei" panose="02010609060101010101" pitchFamily="49" charset="-122"/>
              </a:rPr>
              <a:t>綜合活動成就評量表現標準</a:t>
            </a:r>
          </a:p>
        </p:txBody>
      </p:sp>
      <p:sp>
        <p:nvSpPr>
          <p:cNvPr id="14" name="矩形 13"/>
          <p:cNvSpPr/>
          <p:nvPr/>
        </p:nvSpPr>
        <p:spPr>
          <a:xfrm>
            <a:off x="353059" y="3508059"/>
            <a:ext cx="2088232" cy="584775"/>
          </a:xfrm>
          <a:prstGeom prst="rect">
            <a:avLst/>
          </a:prstGeom>
          <a:solidFill>
            <a:schemeClr val="tx1"/>
          </a:solidFill>
        </p:spPr>
        <p:txBody>
          <a:bodyPr wrap="square">
            <a:spAutoFit/>
          </a:bodyPr>
          <a:lstStyle/>
          <a:p>
            <a:pPr algn="just"/>
            <a:r>
              <a:rPr lang="zh-TW" altLang="en-US" sz="3200" dirty="0" smtClean="0">
                <a:solidFill>
                  <a:srgbClr val="FFFF00"/>
                </a:solidFill>
                <a:latin typeface="SimHei" panose="02010609060101010101" pitchFamily="49" charset="-122"/>
                <a:ea typeface="SimHei" panose="02010609060101010101" pitchFamily="49" charset="-122"/>
              </a:rPr>
              <a:t>實作示例</a:t>
            </a:r>
            <a:endParaRPr lang="zh-TW" altLang="en-US" sz="3200" dirty="0">
              <a:solidFill>
                <a:srgbClr val="FFFF00"/>
              </a:solidFill>
              <a:latin typeface="SimHei" panose="02010609060101010101" pitchFamily="49" charset="-122"/>
              <a:ea typeface="SimHei" panose="02010609060101010101" pitchFamily="49" charset="-122"/>
            </a:endParaRPr>
          </a:p>
        </p:txBody>
      </p:sp>
      <p:grpSp>
        <p:nvGrpSpPr>
          <p:cNvPr id="20" name="群組 19"/>
          <p:cNvGrpSpPr/>
          <p:nvPr/>
        </p:nvGrpSpPr>
        <p:grpSpPr>
          <a:xfrm>
            <a:off x="2585307" y="1556792"/>
            <a:ext cx="6266471" cy="528268"/>
            <a:chOff x="2577159" y="2557589"/>
            <a:chExt cx="6266471" cy="528268"/>
          </a:xfrm>
        </p:grpSpPr>
        <p:sp>
          <p:nvSpPr>
            <p:cNvPr id="21" name="矩形 20"/>
            <p:cNvSpPr/>
            <p:nvPr/>
          </p:nvSpPr>
          <p:spPr>
            <a:xfrm>
              <a:off x="2577159" y="2559882"/>
              <a:ext cx="6254604" cy="523220"/>
            </a:xfrm>
            <a:prstGeom prst="rect">
              <a:avLst/>
            </a:prstGeom>
            <a:solidFill>
              <a:schemeClr val="bg1"/>
            </a:solidFill>
          </p:spPr>
          <p:txBody>
            <a:bodyPr wrap="square">
              <a:spAutoFit/>
            </a:bodyPr>
            <a:lstStyle/>
            <a:p>
              <a:r>
                <a:rPr lang="zh-TW" altLang="en-US" sz="2800" dirty="0">
                  <a:latin typeface="SimHei" panose="02010609060101010101" pitchFamily="49" charset="-122"/>
                  <a:ea typeface="SimHei" panose="02010609060101010101" pitchFamily="49" charset="-122"/>
                </a:rPr>
                <a:t>標準參照評量與學生學習成就評量標準</a:t>
              </a:r>
            </a:p>
          </p:txBody>
        </p:sp>
        <p:sp>
          <p:nvSpPr>
            <p:cNvPr id="22" name="矩形 21"/>
            <p:cNvSpPr/>
            <p:nvPr/>
          </p:nvSpPr>
          <p:spPr>
            <a:xfrm>
              <a:off x="2581711" y="2557589"/>
              <a:ext cx="2209745" cy="523220"/>
            </a:xfrm>
            <a:prstGeom prst="rect">
              <a:avLst/>
            </a:prstGeom>
            <a:solidFill>
              <a:srgbClr val="FFCC00"/>
            </a:solidFill>
          </p:spPr>
          <p:txBody>
            <a:bodyPr wrap="square" lIns="0" rIns="0">
              <a:spAutoFit/>
            </a:bodyPr>
            <a:lstStyle/>
            <a:p>
              <a:pPr algn="ctr"/>
              <a:r>
                <a:rPr lang="zh-TW" altLang="en-US" sz="2800" dirty="0">
                  <a:latin typeface="SimHei" panose="02010609060101010101" pitchFamily="49" charset="-122"/>
                  <a:ea typeface="SimHei" panose="02010609060101010101" pitchFamily="49" charset="-122"/>
                </a:rPr>
                <a:t>標準參照</a:t>
              </a:r>
              <a:r>
                <a:rPr lang="zh-TW" altLang="en-US" sz="2800" dirty="0" smtClean="0">
                  <a:latin typeface="SimHei" panose="02010609060101010101" pitchFamily="49" charset="-122"/>
                  <a:ea typeface="SimHei" panose="02010609060101010101" pitchFamily="49" charset="-122"/>
                </a:rPr>
                <a:t>評量</a:t>
              </a:r>
              <a:endParaRPr lang="zh-TW" altLang="en-US" sz="2800" dirty="0">
                <a:latin typeface="SimHei" panose="02010609060101010101" pitchFamily="49" charset="-122"/>
                <a:ea typeface="SimHei" panose="02010609060101010101" pitchFamily="49" charset="-122"/>
              </a:endParaRPr>
            </a:p>
          </p:txBody>
        </p:sp>
        <p:sp>
          <p:nvSpPr>
            <p:cNvPr id="23" name="矩形 22"/>
            <p:cNvSpPr/>
            <p:nvPr/>
          </p:nvSpPr>
          <p:spPr>
            <a:xfrm>
              <a:off x="7294094" y="2562637"/>
              <a:ext cx="1549536" cy="523220"/>
            </a:xfrm>
            <a:prstGeom prst="rect">
              <a:avLst/>
            </a:prstGeom>
            <a:solidFill>
              <a:srgbClr val="FFCC00"/>
            </a:solidFill>
          </p:spPr>
          <p:txBody>
            <a:bodyPr wrap="square" lIns="0" rIns="0">
              <a:spAutoFit/>
            </a:bodyPr>
            <a:lstStyle/>
            <a:p>
              <a:r>
                <a:rPr lang="zh-TW" altLang="en-US" sz="2800" dirty="0">
                  <a:latin typeface="SimHei" panose="02010609060101010101" pitchFamily="49" charset="-122"/>
                  <a:ea typeface="SimHei" panose="02010609060101010101" pitchFamily="49" charset="-122"/>
                </a:rPr>
                <a:t>評量標準</a:t>
              </a:r>
            </a:p>
          </p:txBody>
        </p:sp>
      </p:grpSp>
      <p:grpSp>
        <p:nvGrpSpPr>
          <p:cNvPr id="24" name="群組 23"/>
          <p:cNvGrpSpPr/>
          <p:nvPr/>
        </p:nvGrpSpPr>
        <p:grpSpPr>
          <a:xfrm>
            <a:off x="2585307" y="3507116"/>
            <a:ext cx="5581640" cy="524163"/>
            <a:chOff x="2555776" y="4508177"/>
            <a:chExt cx="5581640" cy="524163"/>
          </a:xfrm>
        </p:grpSpPr>
        <p:sp>
          <p:nvSpPr>
            <p:cNvPr id="25" name="矩形 24"/>
            <p:cNvSpPr/>
            <p:nvPr/>
          </p:nvSpPr>
          <p:spPr>
            <a:xfrm>
              <a:off x="2555776" y="4509120"/>
              <a:ext cx="5523233" cy="523220"/>
            </a:xfrm>
            <a:prstGeom prst="rect">
              <a:avLst/>
            </a:prstGeom>
            <a:solidFill>
              <a:schemeClr val="bg1"/>
            </a:solidFill>
          </p:spPr>
          <p:txBody>
            <a:bodyPr wrap="square">
              <a:spAutoFit/>
            </a:bodyPr>
            <a:lstStyle/>
            <a:p>
              <a:r>
                <a:rPr lang="zh-TW" altLang="en-US" sz="2800" dirty="0">
                  <a:latin typeface="SimHei" panose="02010609060101010101" pitchFamily="49" charset="-122"/>
                  <a:ea typeface="SimHei" panose="02010609060101010101" pitchFamily="49" charset="-122"/>
                </a:rPr>
                <a:t>綜合活動學習成就評量示例與實作</a:t>
              </a:r>
            </a:p>
          </p:txBody>
        </p:sp>
        <p:sp>
          <p:nvSpPr>
            <p:cNvPr id="26" name="矩形 25"/>
            <p:cNvSpPr/>
            <p:nvPr/>
          </p:nvSpPr>
          <p:spPr>
            <a:xfrm>
              <a:off x="6174105" y="4508177"/>
              <a:ext cx="1963311" cy="523220"/>
            </a:xfrm>
            <a:prstGeom prst="rect">
              <a:avLst/>
            </a:prstGeom>
            <a:solidFill>
              <a:srgbClr val="FFCC00"/>
            </a:solidFill>
          </p:spPr>
          <p:txBody>
            <a:bodyPr wrap="square" lIns="0">
              <a:spAutoFit/>
            </a:bodyPr>
            <a:lstStyle/>
            <a:p>
              <a:r>
                <a:rPr lang="zh-TW" altLang="en-US" sz="2800" dirty="0" smtClean="0">
                  <a:latin typeface="SimHei" panose="02010609060101010101" pitchFamily="49" charset="-122"/>
                  <a:ea typeface="SimHei" panose="02010609060101010101" pitchFamily="49" charset="-122"/>
                </a:rPr>
                <a:t>示例</a:t>
              </a:r>
              <a:r>
                <a:rPr lang="zh-TW" altLang="en-US" sz="2800" dirty="0">
                  <a:latin typeface="SimHei" panose="02010609060101010101" pitchFamily="49" charset="-122"/>
                  <a:ea typeface="SimHei" panose="02010609060101010101" pitchFamily="49" charset="-122"/>
                </a:rPr>
                <a:t>與實作</a:t>
              </a:r>
            </a:p>
          </p:txBody>
        </p:sp>
      </p:grpSp>
      <p:sp>
        <p:nvSpPr>
          <p:cNvPr id="16" name="矩形 10"/>
          <p:cNvSpPr>
            <a:spLocks noChangeArrowheads="1"/>
          </p:cNvSpPr>
          <p:nvPr/>
        </p:nvSpPr>
        <p:spPr bwMode="auto">
          <a:xfrm>
            <a:off x="352425" y="4616450"/>
            <a:ext cx="208915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just" eaLnBrk="1" hangingPunct="1">
              <a:spcBef>
                <a:spcPct val="0"/>
              </a:spcBef>
              <a:buFontTx/>
              <a:buNone/>
            </a:pPr>
            <a:r>
              <a:rPr lang="zh-TW" altLang="en-US" dirty="0">
                <a:solidFill>
                  <a:srgbClr val="FFFF00"/>
                </a:solidFill>
                <a:latin typeface="SimHei" pitchFamily="49" charset="-122"/>
                <a:ea typeface="SimHei" pitchFamily="49" charset="-122"/>
              </a:rPr>
              <a:t>分組討論</a:t>
            </a:r>
          </a:p>
        </p:txBody>
      </p:sp>
      <p:sp>
        <p:nvSpPr>
          <p:cNvPr id="17" name="矩形 17"/>
          <p:cNvSpPr>
            <a:spLocks noChangeArrowheads="1"/>
          </p:cNvSpPr>
          <p:nvPr/>
        </p:nvSpPr>
        <p:spPr bwMode="auto">
          <a:xfrm>
            <a:off x="2584450" y="4616450"/>
            <a:ext cx="36195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zh-TW" altLang="en-US" sz="2800" dirty="0">
                <a:latin typeface="SimHei" pitchFamily="49" charset="-122"/>
                <a:ea typeface="SimHei" pitchFamily="49" charset="-122"/>
              </a:rPr>
              <a:t>評量示例實作與研發</a:t>
            </a:r>
          </a:p>
        </p:txBody>
      </p:sp>
    </p:spTree>
    <p:extLst>
      <p:ext uri="{BB962C8B-B14F-4D97-AF65-F5344CB8AC3E}">
        <p14:creationId xmlns:p14="http://schemas.microsoft.com/office/powerpoint/2010/main" val="278925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descr="C:\Users\yusin\Desktop\圖片3.png"/>
          <p:cNvPicPr>
            <a:picLocks noChangeAspect="1" noChangeArrowheads="1"/>
          </p:cNvPicPr>
          <p:nvPr/>
        </p:nvPicPr>
        <p:blipFill>
          <a:blip r:embed="rId2" cstate="print"/>
          <a:srcRect/>
          <a:stretch>
            <a:fillRect/>
          </a:stretch>
        </p:blipFill>
        <p:spPr bwMode="auto">
          <a:xfrm>
            <a:off x="-17978" y="-8850"/>
            <a:ext cx="9144000" cy="6597352"/>
          </a:xfrm>
          <a:prstGeom prst="rect">
            <a:avLst/>
          </a:prstGeom>
          <a:noFill/>
        </p:spPr>
      </p:pic>
      <p:pic>
        <p:nvPicPr>
          <p:cNvPr id="4" name="圖片 3"/>
          <p:cNvPicPr>
            <a:picLocks noChangeAspect="1"/>
          </p:cNvPicPr>
          <p:nvPr/>
        </p:nvPicPr>
        <p:blipFill rotWithShape="1">
          <a:blip r:embed="rId3" cstate="print"/>
          <a:srcRect t="18215" b="44395"/>
          <a:stretch/>
        </p:blipFill>
        <p:spPr>
          <a:xfrm>
            <a:off x="901890" y="620689"/>
            <a:ext cx="7340220" cy="2808311"/>
          </a:xfrm>
          <a:prstGeom prst="rect">
            <a:avLst/>
          </a:prstGeom>
        </p:spPr>
      </p:pic>
      <p:sp>
        <p:nvSpPr>
          <p:cNvPr id="5" name="文字方塊 4"/>
          <p:cNvSpPr txBox="1"/>
          <p:nvPr/>
        </p:nvSpPr>
        <p:spPr>
          <a:xfrm>
            <a:off x="936768" y="3789040"/>
            <a:ext cx="6984776" cy="1938992"/>
          </a:xfrm>
          <a:prstGeom prst="rect">
            <a:avLst/>
          </a:prstGeom>
          <a:noFill/>
        </p:spPr>
        <p:txBody>
          <a:bodyPr wrap="square" rtlCol="0">
            <a:spAutoFit/>
          </a:bodyPr>
          <a:lstStyle/>
          <a:p>
            <a:pPr algn="ctr"/>
            <a:r>
              <a:rPr kumimoji="1" lang="zh-TW" altLang="en-US" sz="6000" b="1" dirty="0" smtClean="0">
                <a:effectLst>
                  <a:outerShdw blurRad="38100" dist="38100" dir="2700000" algn="tl">
                    <a:srgbClr val="000000">
                      <a:alpha val="43137"/>
                    </a:srgbClr>
                  </a:outerShdw>
                </a:effectLst>
                <a:latin typeface="SimHei" charset="0"/>
                <a:ea typeface="SimHei" charset="0"/>
                <a:cs typeface="SimHei" charset="0"/>
              </a:rPr>
              <a:t>為何要</a:t>
            </a:r>
            <a:r>
              <a:rPr kumimoji="1" lang="en-US" altLang="zh-TW" sz="6000" b="1" dirty="0" smtClean="0">
                <a:effectLst>
                  <a:outerShdw blurRad="38100" dist="38100" dir="2700000" algn="tl">
                    <a:srgbClr val="000000">
                      <a:alpha val="43137"/>
                    </a:srgbClr>
                  </a:outerShdw>
                </a:effectLst>
                <a:latin typeface="SimHei" charset="0"/>
                <a:ea typeface="SimHei" charset="0"/>
                <a:cs typeface="SimHei" charset="0"/>
              </a:rPr>
              <a:t/>
            </a:r>
            <a:br>
              <a:rPr kumimoji="1" lang="en-US" altLang="zh-TW" sz="6000" b="1" dirty="0" smtClean="0">
                <a:effectLst>
                  <a:outerShdw blurRad="38100" dist="38100" dir="2700000" algn="tl">
                    <a:srgbClr val="000000">
                      <a:alpha val="43137"/>
                    </a:srgbClr>
                  </a:outerShdw>
                </a:effectLst>
                <a:latin typeface="SimHei" charset="0"/>
                <a:ea typeface="SimHei" charset="0"/>
                <a:cs typeface="SimHei" charset="0"/>
              </a:rPr>
            </a:br>
            <a:r>
              <a:rPr kumimoji="1" lang="zh-TW" altLang="en-US" sz="6000" b="1" dirty="0" smtClean="0">
                <a:effectLst>
                  <a:outerShdw blurRad="38100" dist="38100" dir="2700000" algn="tl">
                    <a:srgbClr val="000000">
                      <a:alpha val="43137"/>
                    </a:srgbClr>
                  </a:outerShdw>
                </a:effectLst>
                <a:latin typeface="SimHei" charset="0"/>
                <a:ea typeface="SimHei" charset="0"/>
                <a:cs typeface="SimHei" charset="0"/>
              </a:rPr>
              <a:t>改變評量方式</a:t>
            </a:r>
            <a:endParaRPr kumimoji="1" lang="zh-TW" altLang="en-US" sz="6000" b="1" dirty="0">
              <a:effectLst>
                <a:outerShdw blurRad="38100" dist="38100" dir="2700000" algn="tl">
                  <a:srgbClr val="000000">
                    <a:alpha val="43137"/>
                  </a:srgbClr>
                </a:outerShdw>
              </a:effectLst>
              <a:latin typeface="SimHei" charset="0"/>
              <a:ea typeface="SimHei" charset="0"/>
              <a:cs typeface="SimHei" charset="0"/>
            </a:endParaRPr>
          </a:p>
        </p:txBody>
      </p:sp>
    </p:spTree>
    <p:extLst>
      <p:ext uri="{BB962C8B-B14F-4D97-AF65-F5344CB8AC3E}">
        <p14:creationId xmlns:p14="http://schemas.microsoft.com/office/powerpoint/2010/main" val="3728061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文字方塊 5"/>
          <p:cNvSpPr txBox="1"/>
          <p:nvPr/>
        </p:nvSpPr>
        <p:spPr>
          <a:xfrm>
            <a:off x="503548" y="2921168"/>
            <a:ext cx="8136904" cy="1015663"/>
          </a:xfrm>
          <a:prstGeom prst="rect">
            <a:avLst/>
          </a:prstGeom>
          <a:noFill/>
        </p:spPr>
        <p:txBody>
          <a:bodyPr wrap="square" rtlCol="0">
            <a:spAutoFit/>
          </a:bodyPr>
          <a:lstStyle/>
          <a:p>
            <a:pPr algn="ctr"/>
            <a:r>
              <a:rPr lang="zh-TW" altLang="en-US" sz="6000" b="1" dirty="0" smtClean="0">
                <a:solidFill>
                  <a:prstClr val="white"/>
                </a:solidFill>
                <a:effectLst>
                  <a:outerShdw blurRad="38100" dist="38100" dir="2700000" algn="tl">
                    <a:srgbClr val="000000">
                      <a:alpha val="43137"/>
                    </a:srgbClr>
                  </a:outerShdw>
                </a:effectLst>
                <a:latin typeface="SimHei" pitchFamily="49" charset="-122"/>
                <a:ea typeface="SimHei" pitchFamily="49" charset="-122"/>
              </a:rPr>
              <a:t>一、國家掌握學生</a:t>
            </a:r>
            <a:r>
              <a:rPr kumimoji="0" lang="zh-TW" altLang="en-US" sz="6000" b="1" dirty="0" smtClean="0">
                <a:solidFill>
                  <a:srgbClr val="FFFF00"/>
                </a:solidFill>
                <a:effectLst>
                  <a:outerShdw blurRad="38100" dist="38100" dir="2700000" algn="tl">
                    <a:srgbClr val="000000">
                      <a:alpha val="43137"/>
                    </a:srgbClr>
                  </a:outerShdw>
                </a:effectLst>
                <a:latin typeface="SimHei" pitchFamily="49" charset="-122"/>
                <a:ea typeface="SimHei" pitchFamily="49" charset="-122"/>
              </a:rPr>
              <a:t>學力</a:t>
            </a:r>
            <a:endParaRPr lang="zh-TW" altLang="en-US" sz="6000" b="1" dirty="0">
              <a:solidFill>
                <a:prstClr val="white"/>
              </a:solidFill>
              <a:effectLst>
                <a:outerShdw blurRad="38100" dist="38100" dir="2700000" algn="tl">
                  <a:srgbClr val="000000">
                    <a:alpha val="43137"/>
                  </a:srgbClr>
                </a:outerShdw>
              </a:effectLst>
              <a:latin typeface="SimHei" pitchFamily="49" charset="-122"/>
              <a:ea typeface="SimHei" pitchFamily="49" charset="-122"/>
            </a:endParaRPr>
          </a:p>
        </p:txBody>
      </p:sp>
    </p:spTree>
    <p:extLst>
      <p:ext uri="{BB962C8B-B14F-4D97-AF65-F5344CB8AC3E}">
        <p14:creationId xmlns:p14="http://schemas.microsoft.com/office/powerpoint/2010/main" val="2030026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5586</TotalTime>
  <Words>3543</Words>
  <Application>Microsoft Office PowerPoint</Application>
  <PresentationFormat>如螢幕大小 (4:3)</PresentationFormat>
  <Paragraphs>557</Paragraphs>
  <Slides>65</Slides>
  <Notes>42</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65</vt:i4>
      </vt:variant>
    </vt:vector>
  </HeadingPairs>
  <TitlesOfParts>
    <vt:vector size="68" baseType="lpstr">
      <vt:lpstr>1_Office 佈景主題</vt:lpstr>
      <vt:lpstr>PhotoImpact</vt:lpstr>
      <vt:lpstr>文件</vt:lpstr>
      <vt:lpstr>PowerPoint 簡報</vt:lpstr>
      <vt:lpstr>PowerPoint 簡報</vt:lpstr>
      <vt:lpstr>分享前，先來做一件事吧！</vt:lpstr>
      <vt:lpstr>教學實況</vt:lpstr>
      <vt:lpstr>                  現場老師的反應</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「優秀」，並非只有全班第一名!                「求學」，不只是求分數</vt:lpstr>
      <vt:lpstr>Assessment for Learning(以評量促進學習)</vt:lpstr>
      <vt:lpstr>常模參照 Vs. 標準參照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緣起：配合十二年國教實施</vt:lpstr>
      <vt:lpstr>目標</vt:lpstr>
      <vt:lpstr>評量標準的架構</vt:lpstr>
      <vt:lpstr>什麼是評量標準?</vt:lpstr>
      <vt:lpstr>PowerPoint 簡報</vt:lpstr>
      <vt:lpstr>表現等級 (Performance Level)</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mei</dc:creator>
  <cp:lastModifiedBy>User</cp:lastModifiedBy>
  <cp:revision>336</cp:revision>
  <cp:lastPrinted>2016-08-08T08:09:01Z</cp:lastPrinted>
  <dcterms:created xsi:type="dcterms:W3CDTF">2013-05-15T01:55:01Z</dcterms:created>
  <dcterms:modified xsi:type="dcterms:W3CDTF">2016-08-10T10:07:44Z</dcterms:modified>
</cp:coreProperties>
</file>