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2"/>
  </p:sldMasterIdLst>
  <p:notesMasterIdLst>
    <p:notesMasterId r:id="rId51"/>
  </p:notesMasterIdLst>
  <p:sldIdLst>
    <p:sldId id="256" r:id="rId3"/>
    <p:sldId id="257" r:id="rId4"/>
    <p:sldId id="259" r:id="rId5"/>
    <p:sldId id="263" r:id="rId6"/>
    <p:sldId id="270" r:id="rId7"/>
    <p:sldId id="279" r:id="rId8"/>
    <p:sldId id="269" r:id="rId9"/>
    <p:sldId id="275" r:id="rId10"/>
    <p:sldId id="272" r:id="rId11"/>
    <p:sldId id="274" r:id="rId12"/>
    <p:sldId id="273" r:id="rId13"/>
    <p:sldId id="281" r:id="rId14"/>
    <p:sldId id="282" r:id="rId15"/>
    <p:sldId id="276" r:id="rId16"/>
    <p:sldId id="278" r:id="rId17"/>
    <p:sldId id="277" r:id="rId18"/>
    <p:sldId id="267" r:id="rId19"/>
    <p:sldId id="264" r:id="rId20"/>
    <p:sldId id="265" r:id="rId21"/>
    <p:sldId id="266" r:id="rId22"/>
    <p:sldId id="271" r:id="rId23"/>
    <p:sldId id="280" r:id="rId24"/>
    <p:sldId id="290" r:id="rId25"/>
    <p:sldId id="283" r:id="rId26"/>
    <p:sldId id="284" r:id="rId27"/>
    <p:sldId id="286" r:id="rId28"/>
    <p:sldId id="291" r:id="rId29"/>
    <p:sldId id="288" r:id="rId30"/>
    <p:sldId id="289" r:id="rId31"/>
    <p:sldId id="295" r:id="rId32"/>
    <p:sldId id="293" r:id="rId33"/>
    <p:sldId id="306" r:id="rId34"/>
    <p:sldId id="313" r:id="rId35"/>
    <p:sldId id="300" r:id="rId36"/>
    <p:sldId id="302" r:id="rId37"/>
    <p:sldId id="299" r:id="rId38"/>
    <p:sldId id="303" r:id="rId39"/>
    <p:sldId id="297" r:id="rId40"/>
    <p:sldId id="304" r:id="rId41"/>
    <p:sldId id="305" r:id="rId42"/>
    <p:sldId id="298" r:id="rId43"/>
    <p:sldId id="262" r:id="rId44"/>
    <p:sldId id="309" r:id="rId45"/>
    <p:sldId id="308" r:id="rId46"/>
    <p:sldId id="285" r:id="rId47"/>
    <p:sldId id="310" r:id="rId48"/>
    <p:sldId id="311" r:id="rId49"/>
    <p:sldId id="312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53968" autoAdjust="0"/>
  </p:normalViewPr>
  <p:slideViewPr>
    <p:cSldViewPr>
      <p:cViewPr varScale="1">
        <p:scale>
          <a:sx n="70" d="100"/>
          <a:sy n="70" d="100"/>
        </p:scale>
        <p:origin x="448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3B485-81AF-4CDB-9C01-BD96489CE8C1}" type="datetimeFigureOut">
              <a:rPr lang="en-US" smtClean="0"/>
              <a:t>11/11/2016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75B07-7B32-4C01-A8D7-BD825825E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53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1400" b="1" i="0" dirty="0">
                <a:ea typeface="PMingLiU" pitchFamily="18" charset="-120"/>
              </a:rPr>
              <a:t>含有反射標題的圖片</a:t>
            </a:r>
          </a:p>
          <a:p>
            <a:r>
              <a:rPr lang="en-US" sz="1400" dirty="0">
                <a:ea typeface="PMingLiU" pitchFamily="18" charset="-120"/>
              </a:rPr>
              <a:t>(基本)</a:t>
            </a:r>
          </a:p>
          <a:p>
            <a:endParaRPr lang="en-US" sz="1200" dirty="0">
              <a:ea typeface="PMingLiU" pitchFamily="18" charset="-120"/>
            </a:endParaRPr>
          </a:p>
          <a:p>
            <a:endParaRPr lang="en-US" sz="1200" dirty="0">
              <a:ea typeface="PMingLiU" pitchFamily="18" charset="-120"/>
            </a:endParaRPr>
          </a:p>
          <a:p>
            <a:r>
              <a:rPr lang="en-US" sz="1200" dirty="0">
                <a:ea typeface="PMingLiU" pitchFamily="18" charset="-120"/>
              </a:rPr>
              <a:t>若要在此投影片上重新產生圖片效果，</a:t>
            </a:r>
            <a:r>
              <a:rPr lang="en-US" sz="1200" baseline="0" dirty="0">
                <a:ea typeface="PMingLiU" pitchFamily="18" charset="-120"/>
              </a:rPr>
              <a:t>請執行下列動作：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>
                <a:ea typeface="PMingLiU" pitchFamily="18" charset="-120"/>
              </a:rPr>
              <a:t>在 [常用] 索引標籤上，按一下 [投影片] 群組中的 [版面配置]，然後按一下 [空白]。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>
                <a:ea typeface="PMingLiU" pitchFamily="18" charset="-120"/>
              </a:rPr>
              <a:t>在 [插入] 索引標籤上，按一下 [影像] 群組中的 [圖片]。在 [插入圖片] 對話方塊中，選取圖片，然後按一下 [插入]。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PMingLiU" pitchFamily="18" charset="-120"/>
                <a:cs typeface="+mn-cs"/>
              </a:rPr>
              <a:t>在 [圖片工具] 下方之 [格式] 索引標籤的 [大小] 群組中，按一下 [大小及位置] 對話方塊啟動器。在 [設定圖片格式]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PMingLiU" pitchFamily="18" charset="-120"/>
                <a:cs typeface="+mn-cs"/>
              </a:rPr>
              <a:t>對話方塊中，</a:t>
            </a:r>
            <a:r>
              <a:rPr lang="en-US" sz="1200" kern="1200" spc="0" dirty="0">
                <a:solidFill>
                  <a:schemeClr val="tx1"/>
                </a:solidFill>
                <a:effectLst/>
                <a:latin typeface="+mn-lt"/>
                <a:ea typeface="PMingLiU" pitchFamily="18" charset="-120"/>
                <a:cs typeface="+mn-cs"/>
              </a:rPr>
              <a:t>將影像大小調整</a:t>
            </a:r>
            <a:r>
              <a:rPr lang="en-US" sz="1200" kern="1200" spc="-10" dirty="0">
                <a:solidFill>
                  <a:schemeClr val="tx1"/>
                </a:solidFill>
                <a:effectLst/>
                <a:latin typeface="+mn-lt"/>
                <a:ea typeface="PMingLiU" pitchFamily="18" charset="-120"/>
                <a:cs typeface="+mn-cs"/>
              </a:rPr>
              <a:t>或裁剪成高度為 </a:t>
            </a:r>
            <a:r>
              <a:rPr lang="en-US" sz="1200" b="1" kern="1200" spc="-10" dirty="0">
                <a:solidFill>
                  <a:schemeClr val="tx1"/>
                </a:solidFill>
                <a:effectLst/>
                <a:latin typeface="+mn-lt"/>
                <a:ea typeface="PMingLiU" pitchFamily="18" charset="-120"/>
                <a:cs typeface="+mn-cs"/>
              </a:rPr>
              <a:t>3.17</a:t>
            </a:r>
            <a:r>
              <a:rPr lang="en-US" sz="1200" kern="1200" spc="-10" dirty="0">
                <a:solidFill>
                  <a:schemeClr val="tx1"/>
                </a:solidFill>
                <a:effectLst/>
                <a:latin typeface="+mn-lt"/>
                <a:ea typeface="PMingLiU" pitchFamily="18" charset="-120"/>
                <a:cs typeface="+mn-cs"/>
              </a:rPr>
              <a:t>，而寬度為 </a:t>
            </a:r>
            <a:r>
              <a:rPr lang="en-US" sz="1200" b="1" kern="1200" spc="-10" dirty="0">
                <a:solidFill>
                  <a:schemeClr val="tx1"/>
                </a:solidFill>
                <a:effectLst/>
                <a:latin typeface="+mn-lt"/>
                <a:ea typeface="PMingLiU" pitchFamily="18" charset="-120"/>
                <a:cs typeface="+mn-cs"/>
              </a:rPr>
              <a:t>10</a:t>
            </a:r>
            <a:r>
              <a:rPr lang="en-US" sz="1200" kern="1200" spc="-10" dirty="0">
                <a:solidFill>
                  <a:schemeClr val="tx1"/>
                </a:solidFill>
                <a:effectLst/>
                <a:latin typeface="+mn-lt"/>
                <a:ea typeface="PMingLiU" pitchFamily="18" charset="-120"/>
                <a:cs typeface="+mn-cs"/>
              </a:rPr>
              <a:t>。若要裁剪圖片，請在左窗格中按一下 </a:t>
            </a:r>
            <a:r>
              <a:rPr lang="en-US" sz="1200" b="0" kern="1200" spc="-10" dirty="0">
                <a:solidFill>
                  <a:schemeClr val="tx1"/>
                </a:solidFill>
                <a:effectLst/>
                <a:latin typeface="+mn-lt"/>
                <a:ea typeface="PMingLiU" pitchFamily="18" charset="-120"/>
                <a:cs typeface="+mn-cs"/>
              </a:rPr>
              <a:t>[裁剪] 然後在 [裁剪位置] 下方的右窗格中，</a:t>
            </a:r>
            <a:r>
              <a:rPr lang="en-US" sz="1200" b="0" kern="1200" spc="-10" baseline="0" dirty="0">
                <a:solidFill>
                  <a:schemeClr val="tx1"/>
                </a:solidFill>
                <a:effectLst/>
                <a:latin typeface="+mn-lt"/>
                <a:ea typeface="PMingLiU" pitchFamily="18" charset="-120"/>
                <a:cs typeface="+mn-cs"/>
              </a:rPr>
              <a:t>將值輸入至 [高度]、</a:t>
            </a:r>
            <a:r>
              <a:rPr lang="en-US" sz="1200" b="0" kern="1200" spc="-10" dirty="0">
                <a:solidFill>
                  <a:schemeClr val="tx1"/>
                </a:solidFill>
                <a:effectLst/>
                <a:latin typeface="+mn-lt"/>
                <a:ea typeface="PMingLiU" pitchFamily="18" charset="-120"/>
                <a:cs typeface="+mn-cs"/>
              </a:rPr>
              <a:t>[寬度]、</a:t>
            </a:r>
            <a:r>
              <a:rPr lang="en-US" sz="1200" b="0" kern="1200" spc="0" dirty="0">
                <a:solidFill>
                  <a:schemeClr val="tx1"/>
                </a:solidFill>
                <a:effectLst/>
                <a:latin typeface="+mn-lt"/>
                <a:ea typeface="PMingLiU" pitchFamily="18" charset="-120"/>
                <a:cs typeface="+mn-cs"/>
              </a:rPr>
              <a:t>[左] </a:t>
            </a:r>
            <a:r>
              <a:rPr lang="en-US" sz="1200" b="0" kern="1200" spc="-20" dirty="0">
                <a:solidFill>
                  <a:schemeClr val="tx1"/>
                </a:solidFill>
                <a:effectLst/>
                <a:latin typeface="+mn-lt"/>
                <a:ea typeface="PMingLiU" pitchFamily="18" charset="-120"/>
                <a:cs typeface="+mn-cs"/>
              </a:rPr>
              <a:t>及 [上] 方塊中。若要調整圖片大小，請按一下左窗格的 [大小]，並在右窗格的 [大小及旋轉] 底下，在 [高度] 及 [寬度] 方塊中輸入數值。</a:t>
            </a:r>
            <a:endParaRPr lang="en-US" sz="1200" b="0" spc="-20" baseline="0" dirty="0">
              <a:ea typeface="PMingLiU" pitchFamily="18" charset="-12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>
                <a:ea typeface="PMingLiU" pitchFamily="18" charset="-120"/>
              </a:rPr>
              <a:t>選取圖片。在 [常用] 索引標籤上，按一下 [繪圖] 群組中的 [排列]，指向 [對齊]，然後執行下列作業：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>
                <a:ea typeface="PMingLiU" pitchFamily="18" charset="-120"/>
              </a:rPr>
              <a:t>按一下 [貼齊投影片]。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>
                <a:ea typeface="PMingLiU" pitchFamily="18" charset="-120"/>
              </a:rPr>
              <a:t>按一下 [靠上對齊]。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spc="0" baseline="0" dirty="0">
                <a:ea typeface="PMingLiU" pitchFamily="18" charset="-120"/>
              </a:rPr>
              <a:t>在 [圖片工具] 下方的 [格式] 索引標籤上的 [圖片樣式] 群組中，按一下 [圖片效果]，指向 [反射]，然後在 [反射變化] 下方，按一下 [半反射，相連]</a:t>
            </a:r>
            <a:r>
              <a:rPr lang="en-US" sz="1200" b="0" spc="80" baseline="0" dirty="0">
                <a:ea typeface="PMingLiU" pitchFamily="18" charset="-120"/>
              </a:rPr>
              <a:t> (第一列，從左邊數來第二個選項)。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dirty="0">
                <a:ea typeface="PMingLiU" pitchFamily="18" charset="-120"/>
              </a:rPr>
              <a:t>在 </a:t>
            </a:r>
            <a:r>
              <a:rPr lang="en-US" sz="1200" b="0" i="0" baseline="0" dirty="0">
                <a:ea typeface="PMingLiU" pitchFamily="18" charset="-120"/>
              </a:rPr>
              <a:t>[插入] 索引標籤上，按一下 [文字] 群組中的 [文字方塊]，然後在投影片中拖曳以繪製文字方塊。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spc="0" baseline="0" dirty="0">
                <a:ea typeface="PMingLiU" pitchFamily="18" charset="-120"/>
              </a:rPr>
              <a:t>在文字方塊中輸入文字，選取該文字，</a:t>
            </a:r>
            <a:r>
              <a:rPr lang="en-US" sz="1200" b="0" i="0" spc="0" dirty="0">
                <a:ea typeface="PMingLiU" pitchFamily="18" charset="-120"/>
              </a:rPr>
              <a:t>然後在 [常用]</a:t>
            </a:r>
            <a:r>
              <a:rPr lang="en-US" sz="1200" b="0" i="0" spc="0" baseline="0" dirty="0">
                <a:ea typeface="PMingLiU" pitchFamily="18" charset="-120"/>
              </a:rPr>
              <a:t> 索引標籤上的 [字型] 群組中，選取 </a:t>
            </a:r>
            <a:r>
              <a:rPr lang="en-US" sz="1200" b="0" spc="0" dirty="0">
                <a:ea typeface="PMingLiU" pitchFamily="18" charset="-120"/>
              </a:rPr>
              <a:t>[微軟正黑體]</a:t>
            </a:r>
            <a:r>
              <a:rPr lang="en-US" sz="1200" b="0" i="0" spc="0" baseline="0" dirty="0">
                <a:ea typeface="PMingLiU" pitchFamily="18" charset="-120"/>
              </a:rPr>
              <a:t> 自 [字型] </a:t>
            </a:r>
            <a:r>
              <a:rPr lang="en-US" sz="1200" i="0" spc="0" baseline="0" dirty="0">
                <a:ea typeface="PMingLiU" pitchFamily="18" charset="-120"/>
              </a:rPr>
              <a:t>清單，然後輸入 </a:t>
            </a:r>
            <a:r>
              <a:rPr lang="en-US" sz="1200" b="1" spc="0" dirty="0">
                <a:ea typeface="PMingLiU" pitchFamily="18" charset="-120"/>
              </a:rPr>
              <a:t>42</a:t>
            </a:r>
            <a:r>
              <a:rPr lang="en-US" sz="1200" i="0" spc="0" baseline="0" dirty="0">
                <a:ea typeface="PMingLiU" pitchFamily="18" charset="-120"/>
              </a:rPr>
              <a:t> 於 </a:t>
            </a:r>
            <a:r>
              <a:rPr lang="en-US" sz="1200" b="0" i="0" spc="0" baseline="0" dirty="0">
                <a:ea typeface="PMingLiU" pitchFamily="18" charset="-120"/>
              </a:rPr>
              <a:t>[字型大小] 方塊之中。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>
                <a:ea typeface="PMingLiU" pitchFamily="18" charset="-120"/>
              </a:rPr>
              <a:t>在 [常用] 索引標籤上的 [段落] 群組中，按一下 [靠右對齊文字] 以將文字在文字方塊中向右對齊。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>
                <a:ea typeface="PMingLiU" pitchFamily="18" charset="-120"/>
              </a:rPr>
              <a:t>選取文字方塊。 在 [繪圖工具] 下方之 [格式] 索引標籤上的 [文字藝術師樣式] 群組中，按一下 [文字效果]，指向 [反射]，然後在 [反射變化] 下方，按一下 [半反射，相連] (第一列，從左邊數起第二個選項)。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>
                <a:ea typeface="PMingLiU" pitchFamily="18" charset="-120"/>
              </a:rPr>
              <a:t>在 [繪圖工具] 下方的 [格式] 索引標籤上之 [文字藝術師樣式] 群組中，按一下 [文字效果格式] 對話方塊啟動器。 在 [文字效果格式] 對話方塊中，按一下左窗格中的 [文字填滿]，選取 [實心填滿] 自 [文字填滿] 窗格中，然後執行下列動作：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>
                <a:ea typeface="PMingLiU" pitchFamily="18" charset="-120"/>
              </a:rPr>
              <a:t>按一下 [色彩] 旁的按鈕，然後在 [佈景主題色彩] 下方，按一下 [白色，背景 1] (第一列，從左邊數來第一個選項)。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>
                <a:ea typeface="PMingLiU" pitchFamily="18" charset="-120"/>
              </a:rPr>
              <a:t>在 [透明度] </a:t>
            </a:r>
            <a:r>
              <a:rPr lang="en-US" sz="1200" i="0" baseline="0" dirty="0">
                <a:ea typeface="PMingLiU" pitchFamily="18" charset="-120"/>
              </a:rPr>
              <a:t>方塊中，輸入 </a:t>
            </a:r>
            <a:r>
              <a:rPr lang="en-US" sz="1200" b="1" i="0" baseline="0" dirty="0">
                <a:ea typeface="PMingLiU" pitchFamily="18" charset="-120"/>
              </a:rPr>
              <a:t>12%</a:t>
            </a:r>
            <a:r>
              <a:rPr lang="en-US" sz="1200" i="0" baseline="0" dirty="0">
                <a:ea typeface="PMingLiU" pitchFamily="18" charset="-120"/>
              </a:rPr>
              <a:t>。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>
                <a:ea typeface="PMingLiU" pitchFamily="18" charset="-120"/>
              </a:rPr>
              <a:t>在投影片上，拖曳文字方塊至圖片上方需放置的位置。 </a:t>
            </a:r>
          </a:p>
          <a:p>
            <a:endParaRPr lang="en-US" sz="1200" dirty="0">
              <a:ea typeface="PMingLiU" pitchFamily="18" charset="-120"/>
            </a:endParaRPr>
          </a:p>
          <a:p>
            <a:endParaRPr lang="en-US" sz="1200" dirty="0">
              <a:ea typeface="PMingLiU" pitchFamily="18" charset="-120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若要複製此投影片的背景，請執行下列作業：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spc="-30" baseline="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以滑鼠右鍵按一下投影片背景區域，</a:t>
            </a:r>
            <a:r>
              <a:rPr lang="en-US" sz="1200" b="0" kern="1200" spc="-30" baseline="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然後按一下 [背景格式]。按一下 [背景格式] 對話方塊中左窗格的 [填滿]，選取 [填滿] 窗格中的 [漸層填滿]，然後執行下列作業：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在 [類型] 清單中，選取 [星形圖]。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按一下 [方向] 旁的按鈕，然後按一下 [從中央] (左邊第三個選項)。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在 [漸層停駐點] 下方，按一下 [新增] 或 [移除]，直到兩個停駐點出現在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投影片上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。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同時在 [漸層停駐點] 中，如下自訂您新增的漸層停駐點：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從清單中選取 [停駐點 1] 然後執行下列作業：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在 [停駐點位置]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方塊中，輸入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10%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。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按一下在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[色彩] 旁的按鈕，然後在 [佈景主題色彩] 下方，按一下 [白色，背景 1，較深 5%]  (第二列，從左邊數來第一個選項)。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自清單選取 [停駐點 2]，然後執行下列動作：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在 [停駐點位置] 方塊中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，輸入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99%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。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PMingLiU" pitchFamily="18" charset="-120"/>
                <a:cs typeface="+mn-cs"/>
              </a:rPr>
              <a:t>按一下 [色彩] 旁的按鈕，然後按一下 [佈景主題色彩] 底下的 [白色，背景 1，較深 35%] (左起第五列、第一個選項)。</a:t>
            </a:r>
            <a:endParaRPr lang="en-US" sz="1200" b="0" dirty="0">
              <a:ea typeface="PMingLiU" pitchFamily="18" charset="-120"/>
            </a:endParaRPr>
          </a:p>
          <a:p>
            <a:endParaRPr lang="en-US" sz="1400" dirty="0">
              <a:ea typeface="PMingLiU" pitchFamily="18" charset="-120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</p:spTree>
    <p:extLst>
      <p:ext uri="{BB962C8B-B14F-4D97-AF65-F5344CB8AC3E}">
        <p14:creationId xmlns:p14="http://schemas.microsoft.com/office/powerpoint/2010/main" val="2368660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9286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0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4649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16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3122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25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64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5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9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6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04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8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05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1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3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5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p:transition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JTolLG7GAI" TargetMode="External"/><Relationship Id="rId2" Type="http://schemas.openxmlformats.org/officeDocument/2006/relationships/hyperlink" Target="http://mail2.cjhs.kh.edu.tw/PhysicsElearning/%e5%8b%95%e7%95%ab%e6%b3%a2%e4%bb%a5%e8%80%b3%e5%ae%9a%e5%be%8b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_tEQvDDfXg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qgUn5s71LI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rct=j&amp;q=&amp;esrc=s&amp;source=images&amp;cd=&amp;cad=rja&amp;uact=8&amp;ved=0ahUKEwiK47i4x4TQAhWCl5QKHUgMCDoQjRwIBw&amp;url=http://mypaper.pchome.com.tw/tnfon/post/1323097070&amp;psig=AFQjCNEFHpS_RqBDK3enCRQsJTEoAnoFzw&amp;ust=1477986609068948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-VL0M0jmu7k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youtube.com/watch?v=fvKpqIS9k9Y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WByCKbBsY8" TargetMode="Externa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iR2zkDHrLU" TargetMode="Externa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youtube.com/watch?v=agYTafHavvU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youtube.com/watch?v=cxsI0Av5624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youtube.com/watch?v=81u7MGF7ev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zgR0ZsInjjw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youtube.com/watch?v=ifbCsha7Syc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youtube.com/watch?v=DLnXTzXVtgI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youtube.com/watch?v=2kBOqfS0nmE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youtube.com/watch?v=o08jgkut7e8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youtube.com/watch?v=39SmbzpedTM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youtube.com/watch?v=uy5DETUQq2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youtube.com/watch?v=T-P05IUxFf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youtube.com/watch?v=JGqsi_LDUn0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youtube.com/watch?v=Aggi0g67uXM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PZElgylFgU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youtube.com/watch?v=3i-zYdOPG2k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youtube.com/watch?v=psg1x7tc5rE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1">
                <a:lumMod val="95000"/>
              </a:schemeClr>
            </a:gs>
            <a:gs pos="99000">
              <a:schemeClr val="bg1">
                <a:lumMod val="6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91196551_6da7111c35_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289560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5096852" y="2156936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sz="4200" spc="100" dirty="0">
              <a:solidFill>
                <a:prstClr val="white">
                  <a:alpha val="88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Impact" pitchFamily="34" charset="0"/>
              <a:ea typeface="PMingLiU" pitchFamily="18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051720" y="3140968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+mn-ea"/>
              </a:rPr>
              <a:t>105</a:t>
            </a:r>
            <a:r>
              <a:rPr lang="zh-TW" altLang="en-US" sz="3600" dirty="0">
                <a:latin typeface="+mn-ea"/>
              </a:rPr>
              <a:t>年度自然學習領域</a:t>
            </a:r>
            <a:endParaRPr lang="en-US" altLang="zh-TW" sz="3600" dirty="0">
              <a:latin typeface="+mn-ea"/>
            </a:endParaRPr>
          </a:p>
          <a:p>
            <a:pPr algn="ctr"/>
            <a:r>
              <a:rPr lang="zh-TW" altLang="en-US" sz="3600" dirty="0">
                <a:latin typeface="+mn-ea"/>
              </a:rPr>
              <a:t>配課教師增能研習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511533" y="4586665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+mn-ea"/>
              </a:rPr>
              <a:t>中年級第三單元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079484" y="5180999"/>
            <a:ext cx="6596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自然領域輔導團</a:t>
            </a:r>
            <a:endParaRPr lang="en-US" altLang="zh-TW" dirty="0"/>
          </a:p>
          <a:p>
            <a:r>
              <a:rPr lang="zh-TW" altLang="en-US" dirty="0"/>
              <a:t>召集人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：何志中校長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安佃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</a:p>
          <a:p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副召集：曾文欽校長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仁德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 郭國成校長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仁和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</a:p>
          <a:p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團    員：</a:t>
            </a:r>
            <a:r>
              <a:rPr lang="zh-TW" altLang="en-US" dirty="0"/>
              <a:t>張容君</a:t>
            </a:r>
            <a:r>
              <a:rPr lang="en-US" altLang="zh-TW" dirty="0"/>
              <a:t>(</a:t>
            </a:r>
            <a:r>
              <a:rPr lang="zh-TW" altLang="en-US" dirty="0"/>
              <a:t>安定</a:t>
            </a:r>
            <a:r>
              <a:rPr lang="en-US" altLang="zh-TW" dirty="0"/>
              <a:t>)</a:t>
            </a:r>
            <a:r>
              <a:rPr lang="zh-TW" altLang="en-US" dirty="0"/>
              <a:t> 陳藝珍</a:t>
            </a:r>
            <a:r>
              <a:rPr lang="en-US" altLang="zh-TW" dirty="0"/>
              <a:t>(</a:t>
            </a:r>
            <a:r>
              <a:rPr lang="zh-TW" altLang="en-US" dirty="0"/>
              <a:t>海東</a:t>
            </a:r>
            <a:r>
              <a:rPr lang="en-US" altLang="zh-TW" dirty="0"/>
              <a:t>)</a:t>
            </a:r>
            <a:r>
              <a:rPr lang="zh-TW" altLang="en-US" dirty="0"/>
              <a:t> 李麗菁</a:t>
            </a:r>
            <a:r>
              <a:rPr lang="en-US" altLang="zh-TW" dirty="0"/>
              <a:t>(</a:t>
            </a:r>
            <a:r>
              <a:rPr lang="zh-TW" altLang="en-US" dirty="0"/>
              <a:t>新東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               謝文山</a:t>
            </a:r>
            <a:r>
              <a:rPr lang="en-US" altLang="zh-TW" dirty="0"/>
              <a:t>(</a:t>
            </a:r>
            <a:r>
              <a:rPr lang="zh-TW" altLang="en-US" dirty="0"/>
              <a:t>五甲</a:t>
            </a:r>
            <a:r>
              <a:rPr lang="en-US" altLang="zh-TW" dirty="0"/>
              <a:t>)</a:t>
            </a:r>
            <a:r>
              <a:rPr lang="zh-TW" altLang="en-US" dirty="0"/>
              <a:t> 尤士哲</a:t>
            </a:r>
            <a:r>
              <a:rPr lang="en-US" altLang="zh-TW" dirty="0"/>
              <a:t>(</a:t>
            </a:r>
            <a:r>
              <a:rPr lang="zh-TW" altLang="en-US" dirty="0"/>
              <a:t>崇學</a:t>
            </a:r>
            <a:r>
              <a:rPr lang="en-US" altLang="zh-TW" dirty="0"/>
              <a:t>)</a:t>
            </a:r>
            <a:r>
              <a:rPr lang="zh-TW" altLang="en-US" dirty="0"/>
              <a:t> 張良城</a:t>
            </a:r>
            <a:r>
              <a:rPr lang="en-US" altLang="zh-TW" dirty="0"/>
              <a:t>(</a:t>
            </a:r>
            <a:r>
              <a:rPr lang="zh-TW" altLang="en-US" dirty="0"/>
              <a:t>賢北</a:t>
            </a:r>
            <a:r>
              <a:rPr lang="en-US" altLang="zh-TW" dirty="0"/>
              <a:t>)</a:t>
            </a:r>
            <a:r>
              <a:rPr lang="zh-TW" altLang="en-US" dirty="0"/>
              <a:t> </a:t>
            </a:r>
            <a:r>
              <a:rPr lang="zh-TW" altLang="en-US" dirty="0">
                <a:solidFill>
                  <a:srgbClr val="7030A0"/>
                </a:solidFill>
              </a:rPr>
              <a:t>許崑泉</a:t>
            </a:r>
            <a:r>
              <a:rPr lang="en-US" altLang="zh-TW" dirty="0">
                <a:solidFill>
                  <a:srgbClr val="7030A0"/>
                </a:solidFill>
              </a:rPr>
              <a:t>(</a:t>
            </a:r>
            <a:r>
              <a:rPr lang="zh-TW" altLang="en-US" dirty="0">
                <a:solidFill>
                  <a:srgbClr val="7030A0"/>
                </a:solidFill>
              </a:rPr>
              <a:t>那拔</a:t>
            </a:r>
            <a:r>
              <a:rPr lang="en-US" altLang="zh-TW" dirty="0">
                <a:solidFill>
                  <a:srgbClr val="7030A0"/>
                </a:solidFill>
              </a:rPr>
              <a:t>)</a:t>
            </a:r>
            <a:endParaRPr lang="zh-TW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3582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空氣可以被擠壓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3376852"/>
            <a:ext cx="4714875" cy="34290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278010"/>
            <a:ext cx="6201640" cy="192431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1276557"/>
            <a:ext cx="1368152" cy="192961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536" y="5509005"/>
            <a:ext cx="2360911" cy="130437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535" y="3353267"/>
            <a:ext cx="2360911" cy="20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16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絕熱膨脹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619628"/>
            <a:ext cx="3288365" cy="2466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Awesome Compressed Air Explosion Science Experiment! - YouTube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1288" y="1284644"/>
            <a:ext cx="4608512" cy="2592289"/>
          </a:xfrm>
          <a:prstGeom prst="rect">
            <a:avLst/>
          </a:prstGeom>
        </p:spPr>
      </p:pic>
      <p:pic>
        <p:nvPicPr>
          <p:cNvPr id="6" name="Adiabatic Expansion_ Cloud in the Bottle  -- xmdemo 004 - YouTube (360p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47871" y="4077072"/>
            <a:ext cx="4709394" cy="264903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55576" y="4221088"/>
            <a:ext cx="2916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 dirty="0"/>
              <a:t>絕熱膨脹</a:t>
            </a:r>
            <a:r>
              <a:rPr lang="zh-TW" altLang="zh-TW" dirty="0"/>
              <a:t>是與外界沒有熱量交換的膨脹過程。但氣體對外界做功，氣體膨脹，</a:t>
            </a:r>
            <a:endParaRPr lang="en-US" altLang="zh-TW" dirty="0"/>
          </a:p>
          <a:p>
            <a:r>
              <a:rPr lang="zh-TW" altLang="zh-TW" dirty="0"/>
              <a:t>因此，並不同於孤立系統。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7430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19672" y="548680"/>
            <a:ext cx="6589199" cy="1280890"/>
          </a:xfrm>
        </p:spPr>
        <p:txBody>
          <a:bodyPr/>
          <a:lstStyle/>
          <a:p>
            <a:r>
              <a:rPr lang="zh-TW" altLang="en-US" dirty="0"/>
              <a:t>有趣的</a:t>
            </a:r>
            <a:r>
              <a:rPr lang="zh-TW" altLang="en-US" dirty="0">
                <a:hlinkClick r:id="rId2"/>
              </a:rPr>
              <a:t>波以耳定律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遊戲</a:t>
            </a:r>
            <a:r>
              <a:rPr lang="en-US" altLang="zh-TW" dirty="0"/>
              <a:t>1</a:t>
            </a:r>
            <a:endParaRPr lang="zh-TW" altLang="en-US" dirty="0"/>
          </a:p>
        </p:txBody>
      </p:sp>
      <p:pic>
        <p:nvPicPr>
          <p:cNvPr id="6" name="圖片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1700808"/>
            <a:ext cx="6552728" cy="491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27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4594" y="548680"/>
            <a:ext cx="6589199" cy="1280890"/>
          </a:xfrm>
        </p:spPr>
        <p:txBody>
          <a:bodyPr/>
          <a:lstStyle/>
          <a:p>
            <a:r>
              <a:rPr lang="zh-TW" altLang="en-US" dirty="0"/>
              <a:t>有趣的波以耳定律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遊戲</a:t>
            </a:r>
            <a:r>
              <a:rPr lang="en-US" altLang="zh-TW" dirty="0"/>
              <a:t>2</a:t>
            </a:r>
            <a:endParaRPr lang="zh-TW" altLang="en-US" dirty="0"/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988840"/>
            <a:ext cx="749228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42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空氣的流動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112" y="1406872"/>
            <a:ext cx="2090416" cy="2526183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4092646"/>
            <a:ext cx="1975679" cy="270892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4092646"/>
            <a:ext cx="2937520" cy="268507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338" y="1082777"/>
            <a:ext cx="2071872" cy="2762496"/>
          </a:xfrm>
          <a:prstGeom prst="rect">
            <a:avLst/>
          </a:prstGeom>
        </p:spPr>
      </p:pic>
      <p:sp>
        <p:nvSpPr>
          <p:cNvPr id="10" name="笑臉 9"/>
          <p:cNvSpPr/>
          <p:nvPr/>
        </p:nvSpPr>
        <p:spPr>
          <a:xfrm>
            <a:off x="6300192" y="1362790"/>
            <a:ext cx="792088" cy="653975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5028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空氣的流動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52883"/>
            <a:ext cx="2520280" cy="1807989"/>
          </a:xfrm>
          <a:prstGeom prst="rect">
            <a:avLst/>
          </a:prstGeom>
        </p:spPr>
      </p:pic>
      <p:pic>
        <p:nvPicPr>
          <p:cNvPr id="5" name="圖片 4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988840"/>
            <a:ext cx="6947279" cy="441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86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製作簡易的測風計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47" y="4365104"/>
            <a:ext cx="3238350" cy="2428763"/>
          </a:xfrm>
        </p:spPr>
      </p:pic>
      <p:pic>
        <p:nvPicPr>
          <p:cNvPr id="1026" name="Picture 2" descr="Image result for 製作簡易的測風計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8154" y="4295560"/>
            <a:ext cx="3292390" cy="246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211" y="1395973"/>
            <a:ext cx="3720277" cy="279020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47" y="1395973"/>
            <a:ext cx="3223358" cy="286588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800168"/>
            <a:ext cx="5857875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3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67177" y="476672"/>
            <a:ext cx="6589199" cy="1280890"/>
          </a:xfrm>
        </p:spPr>
        <p:txBody>
          <a:bodyPr/>
          <a:lstStyle/>
          <a:p>
            <a:r>
              <a:rPr lang="zh-TW" altLang="en-US" dirty="0"/>
              <a:t>空氣的創意遊戲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308" y="86678"/>
            <a:ext cx="2808108" cy="210608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173" y="1052737"/>
            <a:ext cx="1474741" cy="10948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964" y="1059638"/>
            <a:ext cx="1452773" cy="10895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059638"/>
            <a:ext cx="1552935" cy="10948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圖片 5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454" y="2364369"/>
            <a:ext cx="7714962" cy="425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70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光的世界</a:t>
            </a:r>
            <a:r>
              <a:rPr lang="en-US" altLang="zh-TW" sz="2000" dirty="0"/>
              <a:t>(</a:t>
            </a:r>
            <a:r>
              <a:rPr lang="zh-TW" altLang="en-US" sz="2000" dirty="0"/>
              <a:t>南一版四上第三單元</a:t>
            </a:r>
            <a:r>
              <a:rPr lang="en-US" altLang="zh-TW" sz="2000" dirty="0"/>
              <a:t>)</a:t>
            </a:r>
            <a:endParaRPr lang="zh-TW" altLang="en-US" sz="20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1</a:t>
            </a:r>
            <a:r>
              <a:rPr lang="zh-TW" altLang="en-US" dirty="0"/>
              <a:t>光的行進</a:t>
            </a:r>
            <a:endParaRPr lang="en-US" altLang="zh-TW" dirty="0"/>
          </a:p>
          <a:p>
            <a:pPr lvl="1"/>
            <a:r>
              <a:rPr lang="en-US" altLang="zh-TW" dirty="0"/>
              <a:t>1-1</a:t>
            </a:r>
            <a:r>
              <a:rPr lang="zh-TW" altLang="en-US" dirty="0"/>
              <a:t>黑暗中看物體</a:t>
            </a:r>
            <a:endParaRPr lang="en-US" altLang="zh-TW" dirty="0"/>
          </a:p>
          <a:p>
            <a:pPr lvl="1"/>
            <a:r>
              <a:rPr lang="en-US" altLang="zh-TW" dirty="0"/>
              <a:t>1-2</a:t>
            </a:r>
            <a:r>
              <a:rPr lang="zh-TW" altLang="en-US" dirty="0"/>
              <a:t>光的直進</a:t>
            </a:r>
            <a:endParaRPr lang="en-US" altLang="zh-TW" dirty="0"/>
          </a:p>
          <a:p>
            <a:r>
              <a:rPr lang="en-US" altLang="zh-TW" dirty="0"/>
              <a:t>2</a:t>
            </a:r>
            <a:r>
              <a:rPr lang="zh-TW" altLang="en-US" dirty="0"/>
              <a:t>光的反射與折射</a:t>
            </a:r>
            <a:endParaRPr lang="en-US" altLang="zh-TW" dirty="0"/>
          </a:p>
          <a:p>
            <a:pPr lvl="1"/>
            <a:r>
              <a:rPr lang="en-US" altLang="zh-TW" dirty="0"/>
              <a:t>2-1</a:t>
            </a:r>
            <a:r>
              <a:rPr lang="zh-TW" altLang="en-US" dirty="0"/>
              <a:t>光的反射現象</a:t>
            </a:r>
            <a:endParaRPr lang="en-US" altLang="zh-TW" dirty="0"/>
          </a:p>
          <a:p>
            <a:pPr lvl="1"/>
            <a:r>
              <a:rPr lang="en-US" altLang="zh-TW" dirty="0"/>
              <a:t>2-2</a:t>
            </a:r>
            <a:r>
              <a:rPr lang="zh-TW" altLang="en-US" dirty="0"/>
              <a:t>光的折射現象</a:t>
            </a:r>
            <a:endParaRPr lang="en-US" altLang="zh-TW" dirty="0"/>
          </a:p>
          <a:p>
            <a:r>
              <a:rPr lang="en-US" altLang="zh-TW" dirty="0"/>
              <a:t>3</a:t>
            </a:r>
            <a:r>
              <a:rPr lang="zh-TW" altLang="en-US" dirty="0"/>
              <a:t>美麗的色光</a:t>
            </a:r>
            <a:endParaRPr lang="en-US" altLang="zh-TW" dirty="0"/>
          </a:p>
          <a:p>
            <a:pPr lvl="1"/>
            <a:r>
              <a:rPr lang="en-US" altLang="zh-TW" dirty="0"/>
              <a:t>3-1</a:t>
            </a:r>
            <a:r>
              <a:rPr lang="zh-TW" altLang="en-US" dirty="0"/>
              <a:t>彩虹出現了</a:t>
            </a:r>
            <a:endParaRPr lang="en-US" altLang="zh-TW" dirty="0"/>
          </a:p>
          <a:p>
            <a:pPr lvl="1"/>
            <a:r>
              <a:rPr lang="en-US" altLang="zh-TW" dirty="0"/>
              <a:t>3-2</a:t>
            </a:r>
            <a:r>
              <a:rPr lang="zh-TW" altLang="en-US" dirty="0"/>
              <a:t>室內的人造彩虹</a:t>
            </a:r>
            <a:endParaRPr lang="en-US" altLang="zh-TW" dirty="0"/>
          </a:p>
          <a:p>
            <a:pPr lvl="1"/>
            <a:r>
              <a:rPr lang="en-US" altLang="zh-TW" dirty="0"/>
              <a:t>3-3</a:t>
            </a:r>
            <a:r>
              <a:rPr lang="zh-TW" altLang="en-US" dirty="0"/>
              <a:t>生活中的色光</a:t>
            </a:r>
            <a:endParaRPr lang="en-US" altLang="zh-TW" dirty="0"/>
          </a:p>
          <a:p>
            <a:r>
              <a:rPr lang="zh-TW" altLang="en-US" dirty="0"/>
              <a:t>科學閱讀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：牛頓運用三稜鏡分光的故事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6724041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奇妙的光</a:t>
            </a:r>
            <a:r>
              <a:rPr lang="en-US" altLang="zh-TW" sz="2000" dirty="0"/>
              <a:t>(</a:t>
            </a:r>
            <a:r>
              <a:rPr lang="zh-TW" altLang="en-US" sz="2000" dirty="0"/>
              <a:t>康軒版四上第三單元</a:t>
            </a:r>
            <a:r>
              <a:rPr lang="en-US" altLang="zh-TW" sz="2000" dirty="0"/>
              <a:t>)</a:t>
            </a:r>
            <a:endParaRPr lang="zh-TW" altLang="en-US" sz="20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TW" dirty="0"/>
              <a:t>1</a:t>
            </a:r>
            <a:r>
              <a:rPr lang="zh-TW" altLang="en-US" dirty="0"/>
              <a:t>光的直進與反射</a:t>
            </a:r>
            <a:endParaRPr lang="en-US" altLang="zh-TW" dirty="0"/>
          </a:p>
          <a:p>
            <a:pPr lvl="1"/>
            <a:r>
              <a:rPr lang="en-US" altLang="zh-TW" dirty="0"/>
              <a:t>1-1</a:t>
            </a:r>
            <a:r>
              <a:rPr lang="zh-TW" altLang="en-US" dirty="0"/>
              <a:t>光如何行進</a:t>
            </a:r>
            <a:endParaRPr lang="en-US" altLang="zh-TW" dirty="0"/>
          </a:p>
          <a:p>
            <a:pPr lvl="1"/>
            <a:r>
              <a:rPr lang="en-US" altLang="zh-TW" dirty="0"/>
              <a:t>1-2</a:t>
            </a:r>
            <a:r>
              <a:rPr lang="zh-TW" altLang="en-US" dirty="0"/>
              <a:t>光的反射</a:t>
            </a:r>
            <a:endParaRPr lang="en-US" altLang="zh-TW" dirty="0"/>
          </a:p>
          <a:p>
            <a:pPr lvl="2"/>
            <a:r>
              <a:rPr lang="zh-TW" altLang="en-US" dirty="0"/>
              <a:t>鏡中的玩具</a:t>
            </a:r>
            <a:endParaRPr lang="en-US" altLang="zh-TW" dirty="0"/>
          </a:p>
          <a:p>
            <a:r>
              <a:rPr lang="en-US" altLang="zh-TW" dirty="0"/>
              <a:t>2</a:t>
            </a:r>
            <a:r>
              <a:rPr lang="zh-TW" altLang="en-US" dirty="0"/>
              <a:t>光的折射</a:t>
            </a:r>
            <a:endParaRPr lang="en-US" altLang="zh-TW" dirty="0"/>
          </a:p>
          <a:p>
            <a:pPr lvl="1"/>
            <a:r>
              <a:rPr lang="en-US" altLang="zh-TW" dirty="0"/>
              <a:t>2-1</a:t>
            </a:r>
            <a:r>
              <a:rPr lang="zh-TW" altLang="en-US" dirty="0"/>
              <a:t>水中的物體影像</a:t>
            </a:r>
            <a:endParaRPr lang="en-US" altLang="zh-TW" dirty="0"/>
          </a:p>
          <a:p>
            <a:pPr lvl="2"/>
            <a:r>
              <a:rPr lang="zh-TW" altLang="en-US" dirty="0"/>
              <a:t>水中的尺影像</a:t>
            </a:r>
            <a:endParaRPr lang="en-US" altLang="zh-TW" dirty="0"/>
          </a:p>
          <a:p>
            <a:pPr lvl="2"/>
            <a:r>
              <a:rPr lang="zh-TW" altLang="en-US" dirty="0"/>
              <a:t>水中的硬幣影像</a:t>
            </a:r>
            <a:endParaRPr lang="en-US" altLang="zh-TW" dirty="0"/>
          </a:p>
          <a:p>
            <a:pPr lvl="1"/>
            <a:r>
              <a:rPr lang="en-US" altLang="zh-TW" dirty="0"/>
              <a:t>2-2</a:t>
            </a:r>
            <a:r>
              <a:rPr lang="zh-TW" altLang="en-US" dirty="0"/>
              <a:t>光的折射現象</a:t>
            </a:r>
            <a:endParaRPr lang="en-US" altLang="zh-TW" dirty="0"/>
          </a:p>
          <a:p>
            <a:r>
              <a:rPr lang="en-US" altLang="zh-TW" dirty="0"/>
              <a:t>3</a:t>
            </a:r>
            <a:r>
              <a:rPr lang="zh-TW" altLang="en-US" dirty="0"/>
              <a:t>美麗的色光</a:t>
            </a:r>
            <a:endParaRPr lang="en-US" altLang="zh-TW" dirty="0"/>
          </a:p>
          <a:p>
            <a:pPr lvl="1"/>
            <a:r>
              <a:rPr lang="en-US" altLang="zh-TW" dirty="0"/>
              <a:t>3-1</a:t>
            </a:r>
            <a:r>
              <a:rPr lang="zh-TW" altLang="en-US" dirty="0"/>
              <a:t>彩虹色光</a:t>
            </a:r>
            <a:endParaRPr lang="en-US" altLang="zh-TW" dirty="0"/>
          </a:p>
          <a:p>
            <a:pPr lvl="2"/>
            <a:r>
              <a:rPr lang="zh-TW" altLang="en-US" dirty="0"/>
              <a:t>噴霧器製造採紅色光</a:t>
            </a:r>
            <a:endParaRPr lang="en-US" altLang="zh-TW" dirty="0"/>
          </a:p>
          <a:p>
            <a:pPr lvl="1"/>
            <a:r>
              <a:rPr lang="en-US" altLang="zh-TW" dirty="0"/>
              <a:t>3-2</a:t>
            </a:r>
            <a:r>
              <a:rPr lang="zh-TW" altLang="en-US" dirty="0"/>
              <a:t>生活中的色光</a:t>
            </a:r>
            <a:endParaRPr lang="en-US" altLang="zh-TW" dirty="0"/>
          </a:p>
          <a:p>
            <a:r>
              <a:rPr lang="zh-TW" altLang="en-US" dirty="0"/>
              <a:t>科學閱讀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：科學家小傳</a:t>
            </a:r>
            <a:r>
              <a:rPr lang="en-US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-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牛頓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98410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空氣</a:t>
            </a:r>
            <a:r>
              <a:rPr lang="en-US" altLang="zh-TW" sz="2000" dirty="0"/>
              <a:t>(</a:t>
            </a:r>
            <a:r>
              <a:rPr lang="zh-TW" altLang="en-US" sz="2000" dirty="0"/>
              <a:t>南一版三上第三單元</a:t>
            </a:r>
            <a:r>
              <a:rPr lang="en-US" altLang="zh-TW" sz="2000" dirty="0"/>
              <a:t>)</a:t>
            </a:r>
            <a:endParaRPr lang="zh-TW" altLang="en-US" sz="20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r>
              <a:rPr lang="zh-TW" altLang="en-US" dirty="0"/>
              <a:t>無所不在的空氣</a:t>
            </a:r>
            <a:endParaRPr lang="en-US" altLang="zh-TW" dirty="0"/>
          </a:p>
          <a:p>
            <a:r>
              <a:rPr lang="en-US" altLang="zh-TW" dirty="0"/>
              <a:t>2</a:t>
            </a:r>
            <a:r>
              <a:rPr lang="zh-TW" altLang="en-US" dirty="0"/>
              <a:t>空氣的特性</a:t>
            </a:r>
            <a:endParaRPr lang="en-US" altLang="zh-TW" dirty="0"/>
          </a:p>
          <a:p>
            <a:pPr lvl="1"/>
            <a:r>
              <a:rPr lang="en-US" altLang="zh-TW" dirty="0"/>
              <a:t>2-1</a:t>
            </a:r>
            <a:r>
              <a:rPr lang="zh-TW" altLang="en-US" dirty="0"/>
              <a:t>空氣占有空間</a:t>
            </a:r>
            <a:endParaRPr lang="en-US" altLang="zh-TW" dirty="0"/>
          </a:p>
          <a:p>
            <a:pPr lvl="1"/>
            <a:r>
              <a:rPr lang="en-US" altLang="zh-TW" dirty="0"/>
              <a:t>2-2</a:t>
            </a:r>
            <a:r>
              <a:rPr lang="zh-TW" altLang="en-US" dirty="0"/>
              <a:t>空氣可以被壓縮</a:t>
            </a:r>
            <a:endParaRPr lang="en-US" altLang="zh-TW" dirty="0"/>
          </a:p>
          <a:p>
            <a:pPr lvl="1"/>
            <a:r>
              <a:rPr lang="en-US" altLang="zh-TW" dirty="0"/>
              <a:t>2-3</a:t>
            </a:r>
            <a:r>
              <a:rPr lang="zh-TW" altLang="en-US" dirty="0"/>
              <a:t>空氣流動形成風</a:t>
            </a:r>
            <a:endParaRPr lang="en-US" altLang="zh-TW" dirty="0"/>
          </a:p>
          <a:p>
            <a:pPr lvl="2"/>
            <a:r>
              <a:rPr lang="zh-TW" altLang="en-US" dirty="0"/>
              <a:t>製作簡易的測風計</a:t>
            </a:r>
            <a:endParaRPr lang="en-US" altLang="zh-TW" dirty="0"/>
          </a:p>
          <a:p>
            <a:r>
              <a:rPr lang="en-US" altLang="zh-TW" dirty="0"/>
              <a:t>3</a:t>
            </a:r>
            <a:r>
              <a:rPr lang="zh-TW" altLang="en-US" dirty="0"/>
              <a:t>空氣的應用</a:t>
            </a:r>
            <a:endParaRPr lang="en-US" altLang="zh-TW" dirty="0"/>
          </a:p>
          <a:p>
            <a:pPr lvl="1"/>
            <a:r>
              <a:rPr lang="en-US" altLang="zh-TW" dirty="0"/>
              <a:t>3-1</a:t>
            </a:r>
            <a:r>
              <a:rPr lang="zh-TW" altLang="en-US" dirty="0"/>
              <a:t>空氣流動在生活中的應用</a:t>
            </a:r>
            <a:endParaRPr lang="en-US" altLang="zh-TW" dirty="0"/>
          </a:p>
          <a:p>
            <a:pPr lvl="1"/>
            <a:r>
              <a:rPr lang="en-US" altLang="zh-TW" dirty="0"/>
              <a:t>3-2</a:t>
            </a:r>
            <a:r>
              <a:rPr lang="zh-TW" altLang="en-US" dirty="0"/>
              <a:t>好玩的空氣創意玩具</a:t>
            </a:r>
            <a:endParaRPr lang="en-US" altLang="zh-TW" dirty="0"/>
          </a:p>
          <a:p>
            <a:r>
              <a:rPr lang="zh-TW" altLang="en-US" dirty="0"/>
              <a:t>科學閱讀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：無扇葉電風扇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656952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運輸工具與能源</a:t>
            </a:r>
            <a:r>
              <a:rPr lang="en-US" altLang="zh-TW" sz="2000" dirty="0"/>
              <a:t>(</a:t>
            </a:r>
            <a:r>
              <a:rPr lang="zh-TW" altLang="en-US" sz="2000" dirty="0"/>
              <a:t>翰林版四上第三單元</a:t>
            </a:r>
            <a:r>
              <a:rPr lang="en-US" altLang="zh-TW" sz="2000" dirty="0"/>
              <a:t>)</a:t>
            </a:r>
            <a:endParaRPr lang="zh-TW" altLang="en-US" sz="20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/>
              <a:t>3-1</a:t>
            </a:r>
            <a:r>
              <a:rPr lang="zh-TW" altLang="en-US" dirty="0"/>
              <a:t>認識運輸工具</a:t>
            </a:r>
            <a:endParaRPr lang="en-US" altLang="zh-TW" dirty="0"/>
          </a:p>
          <a:p>
            <a:pPr lvl="1"/>
            <a:r>
              <a:rPr lang="zh-TW" altLang="en-US" dirty="0"/>
              <a:t>常見的運輸工具</a:t>
            </a:r>
            <a:endParaRPr lang="en-US" altLang="zh-TW" dirty="0"/>
          </a:p>
          <a:p>
            <a:pPr lvl="1"/>
            <a:r>
              <a:rPr lang="zh-TW" altLang="en-US" dirty="0"/>
              <a:t>運輸工具的演進</a:t>
            </a:r>
            <a:endParaRPr lang="en-US" altLang="zh-TW" dirty="0"/>
          </a:p>
          <a:p>
            <a:pPr lvl="1"/>
            <a:r>
              <a:rPr lang="zh-TW" altLang="en-US" dirty="0"/>
              <a:t>常見運輸工具的構造與功能</a:t>
            </a:r>
            <a:endParaRPr lang="en-US" altLang="zh-TW" dirty="0"/>
          </a:p>
          <a:p>
            <a:r>
              <a:rPr lang="en-US" altLang="zh-TW" dirty="0"/>
              <a:t>3-2</a:t>
            </a:r>
            <a:r>
              <a:rPr lang="zh-TW" altLang="en-US" dirty="0"/>
              <a:t>能源與生活</a:t>
            </a:r>
            <a:endParaRPr lang="en-US" altLang="zh-TW" dirty="0"/>
          </a:p>
          <a:p>
            <a:pPr lvl="1"/>
            <a:r>
              <a:rPr lang="zh-TW" altLang="en-US" dirty="0"/>
              <a:t>運輸工具的動力</a:t>
            </a:r>
            <a:endParaRPr lang="en-US" altLang="zh-TW" dirty="0"/>
          </a:p>
          <a:p>
            <a:pPr lvl="2"/>
            <a:r>
              <a:rPr lang="zh-TW" altLang="en-US" dirty="0"/>
              <a:t>彈力小車</a:t>
            </a:r>
            <a:endParaRPr lang="en-US" altLang="zh-TW" dirty="0"/>
          </a:p>
          <a:p>
            <a:pPr lvl="1"/>
            <a:r>
              <a:rPr lang="zh-TW" altLang="en-US" dirty="0"/>
              <a:t>認識能源</a:t>
            </a:r>
            <a:endParaRPr lang="en-US" altLang="zh-TW" dirty="0"/>
          </a:p>
          <a:p>
            <a:pPr lvl="1"/>
            <a:r>
              <a:rPr lang="zh-TW" altLang="en-US" dirty="0"/>
              <a:t>使用能源所產生的汙染</a:t>
            </a:r>
            <a:endParaRPr lang="en-US" altLang="zh-TW" dirty="0"/>
          </a:p>
          <a:p>
            <a:pPr lvl="2"/>
            <a:r>
              <a:rPr lang="zh-TW" altLang="en-US" dirty="0"/>
              <a:t>核能發電的優點與危機</a:t>
            </a:r>
            <a:endParaRPr lang="en-US" altLang="zh-TW" dirty="0"/>
          </a:p>
          <a:p>
            <a:pPr lvl="1"/>
            <a:r>
              <a:rPr lang="zh-TW" altLang="en-US" dirty="0"/>
              <a:t>節約能源</a:t>
            </a:r>
            <a:endParaRPr lang="en-US" altLang="zh-TW" dirty="0"/>
          </a:p>
          <a:p>
            <a:r>
              <a:rPr lang="zh-TW" altLang="en-US" dirty="0"/>
              <a:t>科學閱讀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：瓦特</a:t>
            </a:r>
            <a:r>
              <a:rPr lang="en-US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(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西元</a:t>
            </a:r>
            <a:r>
              <a:rPr lang="en-US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1736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年</a:t>
            </a:r>
            <a:r>
              <a:rPr lang="en-US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~1819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年</a:t>
            </a:r>
            <a:r>
              <a:rPr lang="en-US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)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9649159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光</a:t>
            </a:r>
            <a:r>
              <a:rPr lang="zh-TW" altLang="en-US" dirty="0"/>
              <a:t>的課程架構圖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1340768"/>
            <a:ext cx="4176464" cy="541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84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光的世界</a:t>
            </a:r>
            <a:r>
              <a:rPr lang="en-US" altLang="zh-TW" dirty="0"/>
              <a:t>〈</a:t>
            </a:r>
            <a:r>
              <a:rPr lang="zh-TW" altLang="en-US" dirty="0"/>
              <a:t>重點整理</a:t>
            </a:r>
            <a:r>
              <a:rPr lang="en-US" altLang="zh-TW" dirty="0"/>
              <a:t>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0" y="1296640"/>
            <a:ext cx="7920880" cy="5517232"/>
          </a:xfrm>
        </p:spPr>
        <p:txBody>
          <a:bodyPr>
            <a:no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</a:rPr>
              <a:t>●夜晚停電沒有光時，我們要如何看到屋內的物體？</a:t>
            </a:r>
            <a:br>
              <a:rPr lang="zh-TW" altLang="en-US" sz="2000" dirty="0">
                <a:solidFill>
                  <a:srgbClr val="00B0F0"/>
                </a:solidFill>
              </a:rPr>
            </a:br>
            <a:r>
              <a:rPr lang="zh-TW" altLang="en-US" sz="2000" dirty="0"/>
              <a:t>●光源、影子和物體，三者之間的位置關係是怎樣的？</a:t>
            </a:r>
            <a:br>
              <a:rPr lang="zh-TW" altLang="en-US" sz="2000" dirty="0"/>
            </a:br>
            <a:r>
              <a:rPr lang="zh-TW" altLang="en-US" sz="2000" dirty="0">
                <a:solidFill>
                  <a:srgbClr val="00B0F0"/>
                </a:solidFill>
              </a:rPr>
              <a:t>●光的行進路徑是如何的？</a:t>
            </a:r>
            <a:br>
              <a:rPr lang="zh-TW" altLang="en-US" sz="2000" dirty="0">
                <a:solidFill>
                  <a:srgbClr val="00B0F0"/>
                </a:solidFill>
              </a:rPr>
            </a:br>
            <a:r>
              <a:rPr lang="zh-TW" altLang="en-US" sz="2000" dirty="0"/>
              <a:t>●光照射到鏡子會反射，反射光有一定的方向。</a:t>
            </a:r>
            <a:br>
              <a:rPr lang="zh-TW" altLang="en-US" sz="2000" dirty="0"/>
            </a:br>
            <a:r>
              <a:rPr lang="zh-TW" altLang="en-US" sz="2000" dirty="0">
                <a:solidFill>
                  <a:srgbClr val="00B0F0"/>
                </a:solidFill>
              </a:rPr>
              <a:t>●生活中有哪些東西或現象和光的反射現象有關</a:t>
            </a:r>
            <a:r>
              <a:rPr lang="zh-TW" altLang="en-US" sz="2000" dirty="0"/>
              <a:t>？</a:t>
            </a:r>
            <a:br>
              <a:rPr lang="zh-TW" altLang="en-US" sz="2000" dirty="0"/>
            </a:br>
            <a:r>
              <a:rPr lang="zh-TW" altLang="en-US" sz="2000" dirty="0"/>
              <a:t>●由斜上方直線前進的光，從空氣中照入水中時，發生偏折的現象，稱為折射。</a:t>
            </a:r>
            <a:br>
              <a:rPr lang="zh-TW" altLang="en-US" sz="2000" dirty="0"/>
            </a:br>
            <a:r>
              <a:rPr lang="zh-TW" altLang="en-US" sz="2000" dirty="0">
                <a:solidFill>
                  <a:srgbClr val="00B0F0"/>
                </a:solidFill>
              </a:rPr>
              <a:t>●因為光的折射，讓插在水中的吸管看起來像折斷了，游泳池中小朋友的腳變短了，池底看起來比較淺</a:t>
            </a:r>
            <a:r>
              <a:rPr lang="en-US" altLang="zh-TW" sz="2000" dirty="0">
                <a:solidFill>
                  <a:srgbClr val="00B0F0"/>
                </a:solidFill>
              </a:rPr>
              <a:t>……</a:t>
            </a:r>
            <a:r>
              <a:rPr lang="zh-TW" altLang="en-US" sz="2000" dirty="0">
                <a:solidFill>
                  <a:srgbClr val="00B0F0"/>
                </a:solidFill>
              </a:rPr>
              <a:t>。生活中還有那些折射現象？</a:t>
            </a:r>
            <a:br>
              <a:rPr lang="zh-TW" altLang="en-US" sz="2000" dirty="0">
                <a:solidFill>
                  <a:srgbClr val="00B0F0"/>
                </a:solidFill>
              </a:rPr>
            </a:br>
            <a:r>
              <a:rPr lang="zh-TW" altLang="en-US" sz="2000" dirty="0"/>
              <a:t>●自然中容易看到彩虹的地方，有的共同特徵是要有陽光、小水滴、空氣。</a:t>
            </a:r>
            <a:br>
              <a:rPr lang="zh-TW" altLang="en-US" sz="2000" dirty="0"/>
            </a:br>
            <a:r>
              <a:rPr lang="zh-TW" altLang="en-US" sz="2000" dirty="0">
                <a:solidFill>
                  <a:srgbClr val="00B0F0"/>
                </a:solidFill>
              </a:rPr>
              <a:t>●觀察者要背對陽光，才能觀察到彩虹。</a:t>
            </a:r>
            <a:br>
              <a:rPr lang="zh-TW" altLang="en-US" sz="2000" dirty="0">
                <a:solidFill>
                  <a:srgbClr val="00B0F0"/>
                </a:solidFill>
              </a:rPr>
            </a:br>
            <a:r>
              <a:rPr lang="zh-TW" altLang="en-US" sz="2000" dirty="0"/>
              <a:t>●室內製造人造彩虹，光要從適當的角度，經由水、空氣才能製造人造彩虹。</a:t>
            </a:r>
            <a:br>
              <a:rPr lang="zh-TW" altLang="en-US" sz="2000" dirty="0"/>
            </a:br>
            <a:r>
              <a:rPr lang="zh-TW" altLang="en-US" sz="2000" dirty="0">
                <a:solidFill>
                  <a:srgbClr val="00B0F0"/>
                </a:solidFill>
              </a:rPr>
              <a:t>●除了彩虹和人造彩虹的色光，還有哪些東西上有色光？</a:t>
            </a:r>
            <a:br>
              <a:rPr lang="zh-TW" altLang="en-US" sz="2000" dirty="0">
                <a:solidFill>
                  <a:srgbClr val="00B0F0"/>
                </a:solidFill>
              </a:rPr>
            </a:br>
            <a:r>
              <a:rPr lang="zh-TW" altLang="en-US" sz="2000" dirty="0"/>
              <a:t>●牛頓做了一個關於光色散的實驗，讓我們知道陽光是由很多顏色的色光混合而成。</a:t>
            </a:r>
          </a:p>
        </p:txBody>
      </p:sp>
    </p:spTree>
    <p:extLst>
      <p:ext uri="{BB962C8B-B14F-4D97-AF65-F5344CB8AC3E}">
        <p14:creationId xmlns:p14="http://schemas.microsoft.com/office/powerpoint/2010/main" val="759040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光的世界</a:t>
            </a:r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431" y="1484784"/>
            <a:ext cx="7079969" cy="518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77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光的直進</a:t>
            </a:r>
            <a:r>
              <a:rPr lang="en-US" altLang="zh-TW" dirty="0"/>
              <a:t>1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676" y="0"/>
            <a:ext cx="2488582" cy="1484784"/>
          </a:xfrm>
          <a:prstGeom prst="rect">
            <a:avLst/>
          </a:prstGeom>
        </p:spPr>
      </p:pic>
      <p:pic>
        <p:nvPicPr>
          <p:cNvPr id="6" name="圖片 5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700808"/>
            <a:ext cx="7344816" cy="481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38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光的直進</a:t>
            </a:r>
            <a:r>
              <a:rPr lang="en-US" altLang="zh-TW" dirty="0"/>
              <a:t>2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800" y="112859"/>
            <a:ext cx="2212520" cy="1792141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881" y="1908399"/>
            <a:ext cx="7123773" cy="477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83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光的反射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245" y="1293685"/>
            <a:ext cx="3723213" cy="279241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832" y="4429734"/>
            <a:ext cx="3167844" cy="21118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16" y="4682218"/>
            <a:ext cx="4295775" cy="18573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293685"/>
            <a:ext cx="3332998" cy="27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6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484784"/>
            <a:ext cx="7487816" cy="518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6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196752"/>
            <a:ext cx="7560840" cy="546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7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628800"/>
            <a:ext cx="7632848" cy="49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看不見的空氣</a:t>
            </a:r>
            <a:r>
              <a:rPr lang="en-US" altLang="zh-TW" sz="2000" dirty="0"/>
              <a:t>(</a:t>
            </a:r>
            <a:r>
              <a:rPr lang="zh-TW" altLang="en-US" sz="2000" dirty="0"/>
              <a:t>康軒版三上第三單元</a:t>
            </a:r>
            <a:r>
              <a:rPr lang="en-US" altLang="zh-TW" sz="2000" dirty="0"/>
              <a:t>)</a:t>
            </a:r>
            <a:endParaRPr lang="zh-TW" altLang="en-US" sz="20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/>
              <a:t>1</a:t>
            </a:r>
            <a:r>
              <a:rPr lang="zh-TW" altLang="en-US" dirty="0"/>
              <a:t>空氣的特性</a:t>
            </a:r>
            <a:endParaRPr lang="en-US" altLang="zh-TW" dirty="0"/>
          </a:p>
          <a:p>
            <a:pPr lvl="1"/>
            <a:r>
              <a:rPr lang="en-US" altLang="zh-TW" dirty="0"/>
              <a:t>1-1</a:t>
            </a:r>
            <a:r>
              <a:rPr lang="zh-TW" altLang="en-US" dirty="0"/>
              <a:t>空氣占有空間</a:t>
            </a:r>
            <a:endParaRPr lang="en-US" altLang="zh-TW" dirty="0"/>
          </a:p>
          <a:p>
            <a:pPr lvl="1"/>
            <a:r>
              <a:rPr lang="en-US" altLang="zh-TW" dirty="0"/>
              <a:t>1-2</a:t>
            </a:r>
            <a:r>
              <a:rPr lang="zh-TW" altLang="en-US" dirty="0"/>
              <a:t>空氣可以被擠壓</a:t>
            </a:r>
            <a:endParaRPr lang="en-US" altLang="zh-TW" dirty="0"/>
          </a:p>
          <a:p>
            <a:r>
              <a:rPr lang="en-US" altLang="zh-TW" dirty="0"/>
              <a:t>2</a:t>
            </a:r>
            <a:r>
              <a:rPr lang="zh-TW" altLang="en-US" dirty="0"/>
              <a:t>空氣流動形成風</a:t>
            </a:r>
            <a:endParaRPr lang="en-US" altLang="zh-TW" dirty="0"/>
          </a:p>
          <a:p>
            <a:pPr lvl="1"/>
            <a:r>
              <a:rPr lang="en-US" altLang="zh-TW" dirty="0"/>
              <a:t>2-1</a:t>
            </a:r>
            <a:r>
              <a:rPr lang="zh-TW" altLang="en-US" dirty="0"/>
              <a:t>空氣的流動</a:t>
            </a:r>
            <a:endParaRPr lang="en-US" altLang="zh-TW" dirty="0"/>
          </a:p>
          <a:p>
            <a:pPr lvl="1"/>
            <a:r>
              <a:rPr lang="en-US" altLang="zh-TW" dirty="0"/>
              <a:t>2-2</a:t>
            </a:r>
            <a:r>
              <a:rPr lang="zh-TW" altLang="en-US" dirty="0"/>
              <a:t>製作風向風力計</a:t>
            </a:r>
            <a:endParaRPr lang="en-US" altLang="zh-TW" dirty="0"/>
          </a:p>
          <a:p>
            <a:r>
              <a:rPr lang="en-US" altLang="zh-TW" dirty="0"/>
              <a:t>3</a:t>
            </a:r>
            <a:r>
              <a:rPr lang="zh-TW" altLang="en-US" dirty="0"/>
              <a:t>空氣和風的應用</a:t>
            </a:r>
            <a:endParaRPr lang="en-US" altLang="zh-TW" dirty="0"/>
          </a:p>
          <a:p>
            <a:pPr lvl="1"/>
            <a:r>
              <a:rPr lang="en-US" altLang="zh-TW" dirty="0"/>
              <a:t>3-1</a:t>
            </a:r>
            <a:r>
              <a:rPr lang="zh-TW" altLang="en-US" dirty="0"/>
              <a:t>風的遊戲</a:t>
            </a:r>
            <a:endParaRPr lang="en-US" altLang="zh-TW" dirty="0"/>
          </a:p>
          <a:p>
            <a:pPr lvl="1"/>
            <a:r>
              <a:rPr lang="en-US" altLang="zh-TW" dirty="0"/>
              <a:t>3-2</a:t>
            </a:r>
            <a:r>
              <a:rPr lang="zh-TW" altLang="en-US" dirty="0"/>
              <a:t>空氣和風的用途</a:t>
            </a:r>
            <a:endParaRPr lang="en-US" altLang="zh-TW" dirty="0"/>
          </a:p>
          <a:p>
            <a:r>
              <a:rPr lang="zh-TW" altLang="en-US" dirty="0"/>
              <a:t>科學閱讀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：大氣層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7177948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生活裡的科學</a:t>
            </a:r>
            <a:r>
              <a:rPr lang="en-US" altLang="zh-TW" dirty="0" smtClean="0"/>
              <a:t>-</a:t>
            </a:r>
            <a:r>
              <a:rPr lang="zh-TW" altLang="en-US" dirty="0" smtClean="0"/>
              <a:t>光的反射</a:t>
            </a:r>
            <a:endParaRPr lang="zh-TW" altLang="en-US" dirty="0"/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484784"/>
            <a:ext cx="5976664" cy="504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1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雷射光的全反射</a:t>
            </a:r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3" y="2132856"/>
            <a:ext cx="8156683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光的折射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282284"/>
            <a:ext cx="4104456" cy="230875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800" y="1271022"/>
            <a:ext cx="3205509" cy="233128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3789040"/>
            <a:ext cx="3391457" cy="266429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219" y="3787651"/>
            <a:ext cx="3998528" cy="266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68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生活裡的科學</a:t>
            </a:r>
            <a:r>
              <a:rPr lang="en-US" altLang="zh-TW" dirty="0"/>
              <a:t>-</a:t>
            </a:r>
            <a:r>
              <a:rPr lang="zh-TW" altLang="en-US" dirty="0"/>
              <a:t>光</a:t>
            </a:r>
            <a:r>
              <a:rPr lang="zh-TW" altLang="en-US" dirty="0" smtClean="0"/>
              <a:t>的折射</a:t>
            </a:r>
            <a:endParaRPr lang="zh-TW" altLang="en-US" dirty="0"/>
          </a:p>
        </p:txBody>
      </p:sp>
      <p:pic>
        <p:nvPicPr>
          <p:cNvPr id="4" name="圖片 3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340768"/>
            <a:ext cx="7027479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34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1" y="624110"/>
            <a:ext cx="7056784" cy="1280890"/>
          </a:xfrm>
        </p:spPr>
        <p:txBody>
          <a:bodyPr/>
          <a:lstStyle/>
          <a:p>
            <a:r>
              <a:rPr lang="zh-TW" altLang="en-US" dirty="0"/>
              <a:t>光在水裡和空氣表面的反射與折射</a:t>
            </a:r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50" y="1628800"/>
            <a:ext cx="806489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3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水中有趣的折射</a:t>
            </a:r>
            <a:r>
              <a:rPr lang="en-US" altLang="zh-TW" dirty="0"/>
              <a:t>1</a:t>
            </a:r>
            <a:endParaRPr lang="zh-TW" altLang="en-US" dirty="0"/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484784"/>
            <a:ext cx="800916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5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水中有趣的折射</a:t>
            </a:r>
            <a:r>
              <a:rPr lang="en-US" altLang="zh-TW" dirty="0"/>
              <a:t>2</a:t>
            </a:r>
            <a:endParaRPr lang="zh-TW" altLang="en-US" dirty="0"/>
          </a:p>
        </p:txBody>
      </p:sp>
      <p:pic>
        <p:nvPicPr>
          <p:cNvPr id="4" name="圖片 3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628800"/>
            <a:ext cx="8064896" cy="479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4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TW" dirty="0"/>
              <a:t>理解折射的一些影响</a:t>
            </a:r>
            <a:endParaRPr lang="zh-TW" altLang="en-US" dirty="0"/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556792"/>
            <a:ext cx="7488832" cy="521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0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44" name="Group 1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352285"/>
              </p:ext>
            </p:extLst>
          </p:nvPr>
        </p:nvGraphicFramePr>
        <p:xfrm>
          <a:off x="1619672" y="1358278"/>
          <a:ext cx="5256585" cy="548640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7521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521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21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45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物態</a:t>
                      </a: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介質</a:t>
                      </a: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折射率</a:t>
                      </a: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5199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固體</a:t>
                      </a:r>
                      <a:endParaRPr kumimoji="1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瑪瑙</a:t>
                      </a:r>
                      <a:endParaRPr kumimoji="1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1.55</a:t>
                      </a:r>
                      <a:endParaRPr kumimoji="1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1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鑽石</a:t>
                      </a:r>
                      <a:endParaRPr kumimoji="1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2.42</a:t>
                      </a:r>
                      <a:endParaRPr kumimoji="1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1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玻璃</a:t>
                      </a: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1.50</a:t>
                      </a:r>
                      <a:endParaRPr kumimoji="1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51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塑膠</a:t>
                      </a: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1.3</a:t>
                      </a: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～</a:t>
                      </a:r>
                      <a:r>
                        <a:rPr kumimoji="1" lang="en-US" altLang="zh-TW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1.4</a:t>
                      </a:r>
                      <a:endParaRPr kumimoji="1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51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冰</a:t>
                      </a: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1.30</a:t>
                      </a:r>
                      <a:endParaRPr kumimoji="1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5199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40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40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液體</a:t>
                      </a: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苯</a:t>
                      </a: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1.50</a:t>
                      </a:r>
                      <a:endParaRPr kumimoji="1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451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四氯化碳</a:t>
                      </a: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1.46</a:t>
                      </a:r>
                      <a:endParaRPr kumimoji="1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51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乙醇 </a:t>
                      </a:r>
                      <a:r>
                        <a:rPr kumimoji="1" lang="en-US" altLang="zh-TW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酒精</a:t>
                      </a:r>
                      <a:r>
                        <a:rPr kumimoji="1" lang="en-US" altLang="zh-TW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1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1.36</a:t>
                      </a:r>
                      <a:endParaRPr kumimoji="1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51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甲醇 </a:t>
                      </a:r>
                      <a:r>
                        <a:rPr kumimoji="1" lang="en-US" altLang="zh-TW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木精</a:t>
                      </a:r>
                      <a:r>
                        <a:rPr kumimoji="1" lang="en-US" altLang="zh-TW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1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1.33</a:t>
                      </a:r>
                      <a:endParaRPr kumimoji="1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451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水（</a:t>
                      </a:r>
                      <a:r>
                        <a:rPr kumimoji="1" lang="en-US" altLang="zh-TW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20</a:t>
                      </a:r>
                      <a:r>
                        <a:rPr kumimoji="1" lang="en-US" altLang="zh-TW" sz="24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1.33</a:t>
                      </a:r>
                      <a:endParaRPr kumimoji="1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45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氣體</a:t>
                      </a: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空氣（</a:t>
                      </a:r>
                      <a:r>
                        <a:rPr kumimoji="1" lang="en-US" altLang="zh-TW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0℃</a:t>
                      </a:r>
                      <a:r>
                        <a:rPr kumimoji="1" lang="zh-TW" alt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1.00029</a:t>
                      </a:r>
                      <a:endParaRPr kumimoji="1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216" name="Text Box 167"/>
          <p:cNvSpPr txBox="1">
            <a:spLocks noChangeArrowheads="1"/>
          </p:cNvSpPr>
          <p:nvPr/>
        </p:nvSpPr>
        <p:spPr bwMode="auto">
          <a:xfrm>
            <a:off x="1619672" y="681757"/>
            <a:ext cx="4256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介質對光的折射率</a:t>
            </a:r>
          </a:p>
        </p:txBody>
      </p:sp>
      <p:sp>
        <p:nvSpPr>
          <p:cNvPr id="7217" name="AutoShape 168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518525" y="6237288"/>
            <a:ext cx="263525" cy="263525"/>
          </a:xfrm>
          <a:prstGeom prst="actionButtonHom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2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美麗的色光</a:t>
            </a:r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700808"/>
            <a:ext cx="845290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1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空氣和風</a:t>
            </a:r>
            <a:r>
              <a:rPr lang="en-US" altLang="zh-TW" sz="2000" dirty="0"/>
              <a:t>(</a:t>
            </a:r>
            <a:r>
              <a:rPr lang="zh-TW" altLang="en-US" sz="2000" dirty="0"/>
              <a:t>翰林版三上第三單元</a:t>
            </a:r>
            <a:r>
              <a:rPr lang="en-US" altLang="zh-TW" sz="2000" dirty="0"/>
              <a:t>)</a:t>
            </a:r>
            <a:endParaRPr lang="zh-TW" altLang="en-US" sz="20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/>
              <a:t>3-1</a:t>
            </a:r>
            <a:r>
              <a:rPr lang="zh-TW" altLang="en-US" dirty="0"/>
              <a:t>空氣的性質</a:t>
            </a:r>
            <a:endParaRPr lang="en-US" altLang="zh-TW" dirty="0"/>
          </a:p>
          <a:p>
            <a:pPr lvl="1"/>
            <a:r>
              <a:rPr lang="zh-TW" altLang="en-US" dirty="0"/>
              <a:t>空氣占有空間</a:t>
            </a:r>
            <a:endParaRPr lang="en-US" altLang="zh-TW" dirty="0"/>
          </a:p>
          <a:p>
            <a:pPr lvl="1"/>
            <a:r>
              <a:rPr lang="zh-TW" altLang="en-US" dirty="0"/>
              <a:t>空氣可以被擠壓</a:t>
            </a:r>
            <a:endParaRPr lang="en-US" altLang="zh-TW" dirty="0"/>
          </a:p>
          <a:p>
            <a:pPr lvl="1"/>
            <a:r>
              <a:rPr lang="zh-TW" altLang="en-US" dirty="0"/>
              <a:t>空氣的應用</a:t>
            </a:r>
            <a:endParaRPr lang="en-US" altLang="zh-TW" dirty="0"/>
          </a:p>
          <a:p>
            <a:r>
              <a:rPr lang="en-US" altLang="zh-TW" dirty="0"/>
              <a:t>3-2</a:t>
            </a:r>
            <a:r>
              <a:rPr lang="zh-TW" altLang="en-US" dirty="0"/>
              <a:t>風來了</a:t>
            </a:r>
            <a:endParaRPr lang="en-US" altLang="zh-TW" dirty="0"/>
          </a:p>
          <a:p>
            <a:pPr lvl="1"/>
            <a:r>
              <a:rPr lang="zh-TW" altLang="en-US" dirty="0"/>
              <a:t>流動的空氣</a:t>
            </a:r>
            <a:endParaRPr lang="en-US" altLang="zh-TW" dirty="0"/>
          </a:p>
          <a:p>
            <a:pPr lvl="1"/>
            <a:r>
              <a:rPr lang="zh-TW" altLang="en-US" dirty="0"/>
              <a:t>風向和風力</a:t>
            </a:r>
            <a:endParaRPr lang="en-US" altLang="zh-TW" dirty="0"/>
          </a:p>
          <a:p>
            <a:pPr lvl="1"/>
            <a:r>
              <a:rPr lang="zh-TW" altLang="en-US" dirty="0"/>
              <a:t>風的應用</a:t>
            </a:r>
            <a:endParaRPr lang="en-US" altLang="zh-TW" dirty="0"/>
          </a:p>
          <a:p>
            <a:r>
              <a:rPr lang="en-US" altLang="zh-TW" dirty="0"/>
              <a:t>3-3</a:t>
            </a:r>
            <a:r>
              <a:rPr lang="zh-TW" altLang="en-US" dirty="0"/>
              <a:t>好玩的空氣遊戲</a:t>
            </a:r>
            <a:endParaRPr lang="en-US" altLang="zh-TW" dirty="0"/>
          </a:p>
          <a:p>
            <a:r>
              <a:rPr lang="zh-TW" altLang="en-US" dirty="0"/>
              <a:t>科學閱讀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：風箏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1998426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如何利用三稜鏡製造色光</a:t>
            </a:r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412776"/>
            <a:ext cx="8069657" cy="526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0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稜鏡的折射和色散原理</a:t>
            </a:r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556792"/>
            <a:ext cx="8037468" cy="50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圓形彩虹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10322" y="1684532"/>
            <a:ext cx="6591985" cy="3777622"/>
          </a:xfrm>
        </p:spPr>
        <p:txBody>
          <a:bodyPr/>
          <a:lstStyle/>
          <a:p>
            <a:r>
              <a:rPr lang="zh-TW" altLang="en-US" dirty="0"/>
              <a:t>全圓形彩虹極為罕見，更是難以拍到，要看到全圓彩虹，和觀測者的位置有很大的關係，主要是因為雨滴對陽光的「內反射」所造成的。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2953592"/>
            <a:ext cx="2771090" cy="2309242"/>
          </a:xfrm>
          <a:prstGeom prst="rect">
            <a:avLst/>
          </a:prstGeom>
        </p:spPr>
      </p:pic>
      <p:pic>
        <p:nvPicPr>
          <p:cNvPr id="5" name="圖片 4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2965422"/>
            <a:ext cx="4109399" cy="308204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331640" y="6093296"/>
            <a:ext cx="387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16,000ft skydive above the Bay of Islands, New Zealand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7984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室外最巨大的泡泡彩虹</a:t>
            </a:r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628800"/>
            <a:ext cx="8058579" cy="455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5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台灣泡泡達人</a:t>
            </a:r>
          </a:p>
        </p:txBody>
      </p:sp>
      <p:pic>
        <p:nvPicPr>
          <p:cNvPr id="4" name="圖片 3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844824"/>
            <a:ext cx="8133246" cy="456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0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12596" y="624013"/>
            <a:ext cx="6589199" cy="1280890"/>
          </a:xfrm>
        </p:spPr>
        <p:txBody>
          <a:bodyPr/>
          <a:lstStyle/>
          <a:p>
            <a:r>
              <a:rPr lang="zh-TW" altLang="en-US" dirty="0"/>
              <a:t>天天在家玩科學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988840"/>
            <a:ext cx="2569210" cy="3778250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194" y="647956"/>
            <a:ext cx="4236805" cy="59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206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16632"/>
            <a:ext cx="4877077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34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0358" y="548680"/>
            <a:ext cx="6589199" cy="128089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-40817"/>
            <a:ext cx="5020469" cy="68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017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0"/>
            <a:ext cx="5081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空氣</a:t>
            </a:r>
            <a:r>
              <a:rPr lang="zh-TW" altLang="en-US" dirty="0"/>
              <a:t>的課程架構圖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313491"/>
            <a:ext cx="4574622" cy="54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41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看不見的空氣</a:t>
            </a:r>
            <a:r>
              <a:rPr lang="en-US" altLang="zh-TW" dirty="0"/>
              <a:t>〈</a:t>
            </a:r>
            <a:r>
              <a:rPr lang="zh-TW" altLang="en-US" dirty="0"/>
              <a:t>重點整理</a:t>
            </a:r>
            <a:r>
              <a:rPr lang="en-US" altLang="zh-TW" dirty="0"/>
              <a:t>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616" y="1484784"/>
            <a:ext cx="7704856" cy="5025935"/>
          </a:xfrm>
        </p:spPr>
        <p:txBody>
          <a:bodyPr>
            <a:no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</a:rPr>
              <a:t>●空氣無色透明，無所不在，看不見，摸不到，但可以設法抓住 它。想一想可以怎樣抓住空氣？</a:t>
            </a:r>
            <a:br>
              <a:rPr lang="zh-TW" altLang="en-US" sz="2000" dirty="0">
                <a:solidFill>
                  <a:srgbClr val="00B0F0"/>
                </a:solidFill>
              </a:rPr>
            </a:br>
            <a:r>
              <a:rPr lang="zh-TW" altLang="en-US" sz="2000" dirty="0"/>
              <a:t>●哪些東西空氣藏在它裡面？</a:t>
            </a:r>
            <a:br>
              <a:rPr lang="zh-TW" altLang="en-US" sz="2000" dirty="0"/>
            </a:br>
            <a:r>
              <a:rPr lang="zh-TW" altLang="en-US" sz="2000" dirty="0">
                <a:solidFill>
                  <a:srgbClr val="00B0F0"/>
                </a:solidFill>
              </a:rPr>
              <a:t>●空氣占有空間，怎麼證明空氣占有空間？</a:t>
            </a:r>
            <a:br>
              <a:rPr lang="zh-TW" altLang="en-US" sz="2000" dirty="0">
                <a:solidFill>
                  <a:srgbClr val="00B0F0"/>
                </a:solidFill>
              </a:rPr>
            </a:br>
            <a:r>
              <a:rPr lang="zh-TW" altLang="en-US" sz="2000" dirty="0"/>
              <a:t>●怎麼知道塑膠袋裡有空氣呢？</a:t>
            </a:r>
            <a:br>
              <a:rPr lang="zh-TW" altLang="en-US" sz="2000" dirty="0"/>
            </a:br>
            <a:r>
              <a:rPr lang="zh-TW" altLang="en-US" sz="2000" dirty="0">
                <a:solidFill>
                  <a:srgbClr val="00B0F0"/>
                </a:solidFill>
              </a:rPr>
              <a:t>●空氣沒有固定的形狀，空氣可以被擠壓嗎？日常生活中哪些物品應用了空氣壓縮的特性？</a:t>
            </a:r>
            <a:br>
              <a:rPr lang="zh-TW" altLang="en-US" sz="2000" dirty="0">
                <a:solidFill>
                  <a:srgbClr val="00B0F0"/>
                </a:solidFill>
              </a:rPr>
            </a:br>
            <a:r>
              <a:rPr lang="zh-TW" altLang="en-US" sz="2000" dirty="0"/>
              <a:t>●空氣的流動產生「風」，從哪些現象知道有風？ </a:t>
            </a:r>
            <a:br>
              <a:rPr lang="zh-TW" altLang="en-US" sz="2000" dirty="0"/>
            </a:br>
            <a:r>
              <a:rPr lang="zh-TW" altLang="en-US" sz="2000" dirty="0">
                <a:solidFill>
                  <a:srgbClr val="00B0F0"/>
                </a:solidFill>
              </a:rPr>
              <a:t>●風向是風吹來的方向，怎麼知道風吹來的方向呢？</a:t>
            </a:r>
            <a:br>
              <a:rPr lang="zh-TW" altLang="en-US" sz="2000" dirty="0">
                <a:solidFill>
                  <a:srgbClr val="00B0F0"/>
                </a:solidFill>
              </a:rPr>
            </a:br>
            <a:r>
              <a:rPr lang="zh-TW" altLang="en-US" sz="2000" dirty="0"/>
              <a:t>●風的大小稱為風力，怎樣可以知道風的大小？</a:t>
            </a:r>
            <a:br>
              <a:rPr lang="zh-TW" altLang="en-US" sz="2000" dirty="0"/>
            </a:br>
            <a:r>
              <a:rPr lang="zh-TW" altLang="en-US" sz="2000" dirty="0">
                <a:solidFill>
                  <a:srgbClr val="00B0F0"/>
                </a:solidFill>
              </a:rPr>
              <a:t>●學會製作簡易風向風力計，並利用它來測量風向風力及學會記錄。 </a:t>
            </a:r>
            <a:r>
              <a:rPr lang="zh-TW" altLang="en-US" sz="2000" dirty="0"/>
              <a:t/>
            </a:r>
            <a:br>
              <a:rPr lang="zh-TW" altLang="en-US" sz="2000" dirty="0"/>
            </a:br>
            <a:r>
              <a:rPr lang="zh-TW" altLang="en-US" sz="2000" dirty="0"/>
              <a:t>●哪些運動或玩具需要利用到風？</a:t>
            </a:r>
            <a:br>
              <a:rPr lang="zh-TW" altLang="en-US" sz="2000" dirty="0"/>
            </a:br>
            <a:r>
              <a:rPr lang="zh-TW" altLang="en-US" sz="2000" dirty="0">
                <a:solidFill>
                  <a:srgbClr val="00B0F0"/>
                </a:solidFill>
              </a:rPr>
              <a:t>●用吸管發射紙團，用力的大小會影響紙團發射的距離。</a:t>
            </a:r>
            <a:br>
              <a:rPr lang="zh-TW" altLang="en-US" sz="2000" dirty="0">
                <a:solidFill>
                  <a:srgbClr val="00B0F0"/>
                </a:solidFill>
              </a:rPr>
            </a:br>
            <a:r>
              <a:rPr lang="zh-TW" altLang="en-US" sz="2000" dirty="0"/>
              <a:t>●除了呼吸之外，還可以利用空氣做什麼？</a:t>
            </a:r>
          </a:p>
        </p:txBody>
      </p:sp>
    </p:spTree>
    <p:extLst>
      <p:ext uri="{BB962C8B-B14F-4D97-AF65-F5344CB8AC3E}">
        <p14:creationId xmlns:p14="http://schemas.microsoft.com/office/powerpoint/2010/main" val="4283566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空氣占有空間</a:t>
            </a: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484784"/>
            <a:ext cx="7272808" cy="4959120"/>
          </a:xfrm>
        </p:spPr>
      </p:pic>
    </p:spTree>
    <p:extLst>
      <p:ext uri="{BB962C8B-B14F-4D97-AF65-F5344CB8AC3E}">
        <p14:creationId xmlns:p14="http://schemas.microsoft.com/office/powerpoint/2010/main" val="329047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空氣占有空間</a:t>
            </a:r>
            <a:r>
              <a:rPr lang="en-US" altLang="zh-TW" dirty="0"/>
              <a:t>(</a:t>
            </a:r>
            <a:r>
              <a:rPr lang="zh-TW" altLang="en-US" dirty="0"/>
              <a:t>甚至還有重量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24" y="1341386"/>
            <a:ext cx="5179220" cy="3748991"/>
          </a:xfrm>
          <a:prstGeom prst="rect">
            <a:avLst/>
          </a:prstGeom>
        </p:spPr>
      </p:pic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241" y="3517921"/>
            <a:ext cx="3205311" cy="1359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5155100"/>
            <a:ext cx="4286250" cy="1581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155" y="1341386"/>
            <a:ext cx="3205311" cy="1802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823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340768"/>
            <a:ext cx="7322945" cy="499791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空氣可以被擠壓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3062558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3104326-CDF0-433C-9A28-8A3A2FE783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2486</TotalTime>
  <Words>1344</Words>
  <Application>Microsoft Office PowerPoint</Application>
  <PresentationFormat>如螢幕大小 (4:3)</PresentationFormat>
  <Paragraphs>188</Paragraphs>
  <Slides>48</Slides>
  <Notes>1</Notes>
  <HiddenSlides>0</HiddenSlides>
  <MMClips>2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8" baseType="lpstr">
      <vt:lpstr>幼圆</vt:lpstr>
      <vt:lpstr>微軟正黑體</vt:lpstr>
      <vt:lpstr>新細明體</vt:lpstr>
      <vt:lpstr>新細明體</vt:lpstr>
      <vt:lpstr>Arial</vt:lpstr>
      <vt:lpstr>Calibri</vt:lpstr>
      <vt:lpstr>Century Gothic</vt:lpstr>
      <vt:lpstr>Impact</vt:lpstr>
      <vt:lpstr>Wingdings 3</vt:lpstr>
      <vt:lpstr>絲縷</vt:lpstr>
      <vt:lpstr>PowerPoint 簡報</vt:lpstr>
      <vt:lpstr>空氣(南一版三上第三單元)</vt:lpstr>
      <vt:lpstr>看不見的空氣(康軒版三上第三單元)</vt:lpstr>
      <vt:lpstr>空氣和風(翰林版三上第三單元)</vt:lpstr>
      <vt:lpstr>空氣的課程架構圖</vt:lpstr>
      <vt:lpstr>看不見的空氣〈重點整理〉</vt:lpstr>
      <vt:lpstr>空氣占有空間</vt:lpstr>
      <vt:lpstr>空氣占有空間(甚至還有重量)</vt:lpstr>
      <vt:lpstr>空氣可以被擠壓</vt:lpstr>
      <vt:lpstr>空氣可以被擠壓</vt:lpstr>
      <vt:lpstr>絕熱膨脹</vt:lpstr>
      <vt:lpstr>有趣的波以耳定律 遊戲1</vt:lpstr>
      <vt:lpstr>有趣的波以耳定律 遊戲2</vt:lpstr>
      <vt:lpstr>空氣的流動</vt:lpstr>
      <vt:lpstr>空氣的流動</vt:lpstr>
      <vt:lpstr>製作簡易的測風計</vt:lpstr>
      <vt:lpstr>空氣的創意遊戲</vt:lpstr>
      <vt:lpstr>光的世界(南一版四上第三單元)</vt:lpstr>
      <vt:lpstr>奇妙的光(康軒版四上第三單元)</vt:lpstr>
      <vt:lpstr>運輸工具與能源(翰林版四上第三單元)</vt:lpstr>
      <vt:lpstr>光的課程架構圖</vt:lpstr>
      <vt:lpstr>光的世界〈重點整理〉</vt:lpstr>
      <vt:lpstr>光的世界</vt:lpstr>
      <vt:lpstr>光的直進1</vt:lpstr>
      <vt:lpstr>光的直進2</vt:lpstr>
      <vt:lpstr>光的反射</vt:lpstr>
      <vt:lpstr>PowerPoint 簡報</vt:lpstr>
      <vt:lpstr>PowerPoint 簡報</vt:lpstr>
      <vt:lpstr>PowerPoint 簡報</vt:lpstr>
      <vt:lpstr>生活裡的科學-光的反射</vt:lpstr>
      <vt:lpstr>雷射光的全反射</vt:lpstr>
      <vt:lpstr>光的折射</vt:lpstr>
      <vt:lpstr>生活裡的科學-光的折射</vt:lpstr>
      <vt:lpstr>光在水裡和空氣表面的反射與折射</vt:lpstr>
      <vt:lpstr>水中有趣的折射1</vt:lpstr>
      <vt:lpstr>水中有趣的折射2</vt:lpstr>
      <vt:lpstr>理解折射的一些影响</vt:lpstr>
      <vt:lpstr>PowerPoint 簡報</vt:lpstr>
      <vt:lpstr>美麗的色光</vt:lpstr>
      <vt:lpstr>如何利用三稜鏡製造色光</vt:lpstr>
      <vt:lpstr>稜鏡的折射和色散原理</vt:lpstr>
      <vt:lpstr>圓形彩虹</vt:lpstr>
      <vt:lpstr>室外最巨大的泡泡彩虹</vt:lpstr>
      <vt:lpstr>台灣泡泡達人</vt:lpstr>
      <vt:lpstr>天天在家玩科學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KUN CHUAN HSU</dc:creator>
  <cp:keywords/>
  <cp:lastModifiedBy>user</cp:lastModifiedBy>
  <cp:revision>105</cp:revision>
  <dcterms:created xsi:type="dcterms:W3CDTF">2016-10-25T03:46:27Z</dcterms:created>
  <dcterms:modified xsi:type="dcterms:W3CDTF">2016-11-11T14:51:00Z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TC018814239991</vt:lpwstr>
  </property>
</Properties>
</file>