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Lst>
  <p:sldIdLst>
    <p:sldId id="256" r:id="rId5"/>
    <p:sldId id="286" r:id="rId6"/>
    <p:sldId id="258" r:id="rId7"/>
    <p:sldId id="259" r:id="rId8"/>
    <p:sldId id="260" r:id="rId9"/>
    <p:sldId id="290" r:id="rId10"/>
    <p:sldId id="291" r:id="rId11"/>
    <p:sldId id="288" r:id="rId12"/>
    <p:sldId id="294" r:id="rId13"/>
    <p:sldId id="295" r:id="rId14"/>
    <p:sldId id="292" r:id="rId15"/>
    <p:sldId id="270" r:id="rId16"/>
    <p:sldId id="271" r:id="rId17"/>
    <p:sldId id="273" r:id="rId18"/>
    <p:sldId id="289" r:id="rId19"/>
    <p:sldId id="274" r:id="rId20"/>
    <p:sldId id="296" r:id="rId21"/>
    <p:sldId id="297" r:id="rId22"/>
    <p:sldId id="298" r:id="rId23"/>
    <p:sldId id="299" r:id="rId24"/>
    <p:sldId id="300" r:id="rId25"/>
    <p:sldId id="301" r:id="rId26"/>
    <p:sldId id="302" r:id="rId27"/>
    <p:sldId id="303"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374" y="-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8/23/2017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8/23/2017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grpSp>
      <p:grpSp>
        <p:nvGrpSpPr>
          <p:cNvPr id="7" name="Group 10"/>
          <p:cNvGrpSpPr>
            <a:grpSpLocks/>
          </p:cNvGrpSpPr>
          <p:nvPr/>
        </p:nvGrpSpPr>
        <p:grpSpPr bwMode="auto">
          <a:xfrm>
            <a:off x="203201" y="314326"/>
            <a:ext cx="1130300" cy="6543675"/>
            <a:chOff x="96" y="198"/>
            <a:chExt cx="534" cy="4122"/>
          </a:xfrm>
        </p:grpSpPr>
        <p:sp>
          <p:nvSpPr>
            <p:cNvPr id="8" name="AutoShape 11"/>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9" name="AutoShape 12"/>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11" name="AutoShape 14"/>
            <p:cNvSpPr>
              <a:spLocks noChangeArrowheads="1"/>
            </p:cNvSpPr>
            <p:nvPr/>
          </p:nvSpPr>
          <p:spPr bwMode="auto">
            <a:xfrm rot="5400000" flipH="1">
              <a:off x="83" y="378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grpSp>
      <p:sp>
        <p:nvSpPr>
          <p:cNvPr id="15" name="Rectangle 18"/>
          <p:cNvSpPr>
            <a:spLocks noChangeArrowheads="1"/>
          </p:cNvSpPr>
          <p:nvPr/>
        </p:nvSpPr>
        <p:spPr bwMode="auto">
          <a:xfrm>
            <a:off x="588434" y="0"/>
            <a:ext cx="368300"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6" name="AutoShape 19"/>
          <p:cNvSpPr>
            <a:spLocks noChangeArrowheads="1"/>
          </p:cNvSpPr>
          <p:nvPr/>
        </p:nvSpPr>
        <p:spPr bwMode="auto">
          <a:xfrm flipH="1">
            <a:off x="730251" y="2717800"/>
            <a:ext cx="11461749"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7" name="Oval 20"/>
          <p:cNvSpPr>
            <a:spLocks noChangeArrowheads="1"/>
          </p:cNvSpPr>
          <p:nvPr/>
        </p:nvSpPr>
        <p:spPr bwMode="auto">
          <a:xfrm>
            <a:off x="577851" y="2697164"/>
            <a:ext cx="3937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8" name="Rectangle 21"/>
          <p:cNvSpPr>
            <a:spLocks noChangeArrowheads="1"/>
          </p:cNvSpPr>
          <p:nvPr/>
        </p:nvSpPr>
        <p:spPr bwMode="auto">
          <a:xfrm>
            <a:off x="618067" y="2700338"/>
            <a:ext cx="215900" cy="4157662"/>
          </a:xfrm>
          <a:prstGeom prst="rect">
            <a:avLst/>
          </a:prstGeom>
          <a:no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9" name="Oval 22"/>
          <p:cNvSpPr>
            <a:spLocks noChangeArrowheads="1"/>
          </p:cNvSpPr>
          <p:nvPr/>
        </p:nvSpPr>
        <p:spPr bwMode="auto">
          <a:xfrm>
            <a:off x="12314767" y="2697164"/>
            <a:ext cx="4064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 name="Rectangle 23"/>
          <p:cNvSpPr>
            <a:spLocks noChangeArrowheads="1"/>
          </p:cNvSpPr>
          <p:nvPr/>
        </p:nvSpPr>
        <p:spPr bwMode="auto">
          <a:xfrm>
            <a:off x="645585" y="2760663"/>
            <a:ext cx="11669183" cy="190500"/>
          </a:xfrm>
          <a:prstGeom prst="rect">
            <a:avLst/>
          </a:prstGeom>
          <a:no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grpSp>
        <p:nvGrpSpPr>
          <p:cNvPr id="21" name="Group 24"/>
          <p:cNvGrpSpPr>
            <a:grpSpLocks/>
          </p:cNvGrpSpPr>
          <p:nvPr/>
        </p:nvGrpSpPr>
        <p:grpSpPr bwMode="auto">
          <a:xfrm>
            <a:off x="201084" y="0"/>
            <a:ext cx="1132416"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8" name="Freeform 31"/>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9" name="Freeform 32"/>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grpSp>
      <p:sp>
        <p:nvSpPr>
          <p:cNvPr id="3107" name="Rectangle 35"/>
          <p:cNvSpPr>
            <a:spLocks noGrp="1" noChangeArrowheads="1"/>
          </p:cNvSpPr>
          <p:nvPr>
            <p:ph type="ctrTitle" sz="quarter"/>
          </p:nvPr>
        </p:nvSpPr>
        <p:spPr>
          <a:xfrm>
            <a:off x="1538817" y="1881188"/>
            <a:ext cx="10363200" cy="762000"/>
          </a:xfrm>
        </p:spPr>
        <p:txBody>
          <a:bodyPr/>
          <a:lstStyle>
            <a:lvl1pPr>
              <a:defRPr/>
            </a:lvl1pPr>
          </a:lstStyle>
          <a:p>
            <a:r>
              <a:rPr lang="zh-TW" altLang="en-US"/>
              <a:t>按一下以編輯母片標題樣式</a:t>
            </a:r>
          </a:p>
        </p:txBody>
      </p:sp>
      <p:sp>
        <p:nvSpPr>
          <p:cNvPr id="3108" name="Rectangle 36"/>
          <p:cNvSpPr>
            <a:spLocks noGrp="1" noChangeArrowheads="1"/>
          </p:cNvSpPr>
          <p:nvPr>
            <p:ph type="subTitle" sz="quarter" idx="1"/>
          </p:nvPr>
        </p:nvSpPr>
        <p:spPr>
          <a:xfrm>
            <a:off x="1562100" y="3124200"/>
            <a:ext cx="8534400" cy="1752600"/>
          </a:xfrm>
        </p:spPr>
        <p:txBody>
          <a:bodyPr/>
          <a:lstStyle>
            <a:lvl1pPr marL="0" indent="0">
              <a:buFontTx/>
              <a:buNone/>
              <a:defRPr/>
            </a:lvl1pPr>
          </a:lstStyle>
          <a:p>
            <a:r>
              <a:rPr lang="zh-TW" altLang="en-US"/>
              <a:t>按一下以編輯母片副標題樣式</a:t>
            </a:r>
          </a:p>
        </p:txBody>
      </p:sp>
      <p:sp>
        <p:nvSpPr>
          <p:cNvPr id="30" name="Rectangle 37"/>
          <p:cNvSpPr>
            <a:spLocks noGrp="1" noChangeArrowheads="1"/>
          </p:cNvSpPr>
          <p:nvPr>
            <p:ph type="dt" sz="quarter" idx="10"/>
          </p:nvPr>
        </p:nvSpPr>
        <p:spPr>
          <a:xfrm>
            <a:off x="1492251" y="6318250"/>
            <a:ext cx="2540000" cy="457200"/>
          </a:xfrm>
        </p:spPr>
        <p:txBody>
          <a:bodyPr/>
          <a:lstStyle>
            <a:lvl1pPr>
              <a:defRPr/>
            </a:lvl1pPr>
          </a:lstStyle>
          <a:p>
            <a:pPr>
              <a:defRPr/>
            </a:pPr>
            <a:endParaRPr lang="en-US" altLang="zh-TW"/>
          </a:p>
        </p:txBody>
      </p:sp>
      <p:sp>
        <p:nvSpPr>
          <p:cNvPr id="31" name="Rectangle 38"/>
          <p:cNvSpPr>
            <a:spLocks noGrp="1" noChangeArrowheads="1"/>
          </p:cNvSpPr>
          <p:nvPr>
            <p:ph type="ftr" sz="quarter" idx="11"/>
          </p:nvPr>
        </p:nvSpPr>
        <p:spPr>
          <a:xfrm>
            <a:off x="4743451" y="6318250"/>
            <a:ext cx="3860800" cy="457200"/>
          </a:xfrm>
        </p:spPr>
        <p:txBody>
          <a:bodyPr/>
          <a:lstStyle>
            <a:lvl1pPr>
              <a:defRPr/>
            </a:lvl1pPr>
          </a:lstStyle>
          <a:p>
            <a:pPr>
              <a:defRPr/>
            </a:pPr>
            <a:endParaRPr lang="en-US" altLang="zh-TW"/>
          </a:p>
        </p:txBody>
      </p:sp>
      <p:sp>
        <p:nvSpPr>
          <p:cNvPr id="32" name="Rectangle 39"/>
          <p:cNvSpPr>
            <a:spLocks noGrp="1" noChangeArrowheads="1"/>
          </p:cNvSpPr>
          <p:nvPr>
            <p:ph type="sldNum" sz="quarter" idx="12"/>
          </p:nvPr>
        </p:nvSpPr>
        <p:spPr>
          <a:xfrm>
            <a:off x="9315451" y="6318250"/>
            <a:ext cx="2540000" cy="457200"/>
          </a:xfrm>
        </p:spPr>
        <p:txBody>
          <a:bodyPr/>
          <a:lstStyle>
            <a:lvl1pPr>
              <a:defRPr/>
            </a:lvl1pPr>
          </a:lstStyle>
          <a:p>
            <a:fld id="{C92B6B22-34A5-470A-ABE3-82104A7E0817}" type="slidenum">
              <a:rPr lang="zh-TW" altLang="en-US"/>
              <a:pPr/>
              <a:t>‹#›</a:t>
            </a:fld>
            <a:endParaRPr lang="en-US" altLang="zh-TW"/>
          </a:p>
        </p:txBody>
      </p:sp>
    </p:spTree>
    <p:extLst>
      <p:ext uri="{BB962C8B-B14F-4D97-AF65-F5344CB8AC3E}">
        <p14:creationId xmlns:p14="http://schemas.microsoft.com/office/powerpoint/2010/main" val="898887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9" grpId="0" animBg="1"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84FA06AC-84FD-411B-B477-3AD94856D13C}" type="slidenum">
              <a:rPr lang="zh-TW" altLang="en-US"/>
              <a:pPr/>
              <a:t>‹#›</a:t>
            </a:fld>
            <a:endParaRPr lang="en-US" altLang="zh-TW"/>
          </a:p>
        </p:txBody>
      </p:sp>
    </p:spTree>
    <p:extLst>
      <p:ext uri="{BB962C8B-B14F-4D97-AF65-F5344CB8AC3E}">
        <p14:creationId xmlns:p14="http://schemas.microsoft.com/office/powerpoint/2010/main" val="152998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70788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FFC883C4-E179-4EC6-9178-C7C904D4C938}" type="slidenum">
              <a:rPr lang="zh-TW" altLang="en-US"/>
              <a:pPr/>
              <a:t>‹#›</a:t>
            </a:fld>
            <a:endParaRPr lang="en-US" altLang="zh-TW"/>
          </a:p>
        </p:txBody>
      </p:sp>
    </p:spTree>
    <p:extLst>
      <p:ext uri="{BB962C8B-B14F-4D97-AF65-F5344CB8AC3E}">
        <p14:creationId xmlns:p14="http://schemas.microsoft.com/office/powerpoint/2010/main" val="25762521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422400" y="1981200"/>
            <a:ext cx="5130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756400" y="1981200"/>
            <a:ext cx="5130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fld id="{36D68C54-3193-4B58-AD33-B50627008C1B}" type="slidenum">
              <a:rPr lang="zh-TW" altLang="en-US"/>
              <a:pPr/>
              <a:t>‹#›</a:t>
            </a:fld>
            <a:endParaRPr lang="en-US" altLang="zh-TW"/>
          </a:p>
        </p:txBody>
      </p:sp>
    </p:spTree>
    <p:extLst>
      <p:ext uri="{BB962C8B-B14F-4D97-AF65-F5344CB8AC3E}">
        <p14:creationId xmlns:p14="http://schemas.microsoft.com/office/powerpoint/2010/main" val="19582377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648197"/>
            <a:ext cx="10972800" cy="769441"/>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fld id="{6CEC3B2A-E25C-49EB-84D3-CDFB4BDC5C91}" type="slidenum">
              <a:rPr lang="zh-TW" altLang="en-US"/>
              <a:pPr/>
              <a:t>‹#›</a:t>
            </a:fld>
            <a:endParaRPr lang="en-US" altLang="zh-TW"/>
          </a:p>
        </p:txBody>
      </p:sp>
    </p:spTree>
    <p:extLst>
      <p:ext uri="{BB962C8B-B14F-4D97-AF65-F5344CB8AC3E}">
        <p14:creationId xmlns:p14="http://schemas.microsoft.com/office/powerpoint/2010/main" val="29049050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fld id="{F998FA04-5CB5-4131-BBEB-BA992EE7C385}" type="slidenum">
              <a:rPr lang="zh-TW" altLang="en-US"/>
              <a:pPr/>
              <a:t>‹#›</a:t>
            </a:fld>
            <a:endParaRPr lang="en-US" altLang="zh-TW"/>
          </a:p>
        </p:txBody>
      </p:sp>
    </p:spTree>
    <p:extLst>
      <p:ext uri="{BB962C8B-B14F-4D97-AF65-F5344CB8AC3E}">
        <p14:creationId xmlns:p14="http://schemas.microsoft.com/office/powerpoint/2010/main" val="2477860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fld id="{53B886B8-671F-446A-87CB-E78D0BA8AA2E}" type="slidenum">
              <a:rPr lang="zh-TW" altLang="en-US"/>
              <a:pPr/>
              <a:t>‹#›</a:t>
            </a:fld>
            <a:endParaRPr lang="en-US" altLang="zh-TW"/>
          </a:p>
        </p:txBody>
      </p:sp>
    </p:spTree>
    <p:extLst>
      <p:ext uri="{BB962C8B-B14F-4D97-AF65-F5344CB8AC3E}">
        <p14:creationId xmlns:p14="http://schemas.microsoft.com/office/powerpoint/2010/main" val="38824685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1034990"/>
            <a:ext cx="4011084" cy="40011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fld id="{60128479-CB7B-4FC1-B572-9C3C30A07DDE}" type="slidenum">
              <a:rPr lang="zh-TW" altLang="en-US"/>
              <a:pPr/>
              <a:t>‹#›</a:t>
            </a:fld>
            <a:endParaRPr lang="en-US" altLang="zh-TW"/>
          </a:p>
        </p:txBody>
      </p:sp>
    </p:spTree>
    <p:extLst>
      <p:ext uri="{BB962C8B-B14F-4D97-AF65-F5344CB8AC3E}">
        <p14:creationId xmlns:p14="http://schemas.microsoft.com/office/powerpoint/2010/main" val="19194729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967228"/>
            <a:ext cx="7315200" cy="400110"/>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fld id="{7B5AB0C2-5B8A-437D-AD72-617480EFE56F}" type="slidenum">
              <a:rPr lang="zh-TW" altLang="en-US"/>
              <a:pPr/>
              <a:t>‹#›</a:t>
            </a:fld>
            <a:endParaRPr lang="en-US" altLang="zh-TW"/>
          </a:p>
        </p:txBody>
      </p:sp>
    </p:spTree>
    <p:extLst>
      <p:ext uri="{BB962C8B-B14F-4D97-AF65-F5344CB8AC3E}">
        <p14:creationId xmlns:p14="http://schemas.microsoft.com/office/powerpoint/2010/main" val="28420544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A21793CD-33B5-4737-86DF-48AC9A5A9E4F}" type="slidenum">
              <a:rPr lang="zh-TW" altLang="en-US"/>
              <a:pPr/>
              <a:t>‹#›</a:t>
            </a:fld>
            <a:endParaRPr lang="en-US" altLang="zh-TW"/>
          </a:p>
        </p:txBody>
      </p:sp>
    </p:spTree>
    <p:extLst>
      <p:ext uri="{BB962C8B-B14F-4D97-AF65-F5344CB8AC3E}">
        <p14:creationId xmlns:p14="http://schemas.microsoft.com/office/powerpoint/2010/main" val="17853513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271000" y="814388"/>
            <a:ext cx="1538883" cy="52816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422400" y="814388"/>
            <a:ext cx="7645400" cy="52816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79C84C0C-4DC9-4D09-81E9-58A738F9D570}" type="slidenum">
              <a:rPr lang="zh-TW" altLang="en-US"/>
              <a:pPr/>
              <a:t>‹#›</a:t>
            </a:fld>
            <a:endParaRPr lang="en-US" altLang="zh-TW"/>
          </a:p>
        </p:txBody>
      </p:sp>
    </p:spTree>
    <p:extLst>
      <p:ext uri="{BB962C8B-B14F-4D97-AF65-F5344CB8AC3E}">
        <p14:creationId xmlns:p14="http://schemas.microsoft.com/office/powerpoint/2010/main" val="6111446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44334BB-306C-43C6-8827-488B2947CE67}" type="slidenum">
              <a:rPr lang="en-US" altLang="zh-TW"/>
              <a:pPr>
                <a:defRPr/>
              </a:pPr>
              <a:t>‹#›</a:t>
            </a:fld>
            <a:endParaRPr lang="en-US" altLang="zh-TW"/>
          </a:p>
        </p:txBody>
      </p:sp>
    </p:spTree>
    <p:extLst>
      <p:ext uri="{BB962C8B-B14F-4D97-AF65-F5344CB8AC3E}">
        <p14:creationId xmlns:p14="http://schemas.microsoft.com/office/powerpoint/2010/main" val="15795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C6F8ED7-2E59-4B1A-9398-E2E4AADEA53F}" type="slidenum">
              <a:rPr lang="en-US" altLang="zh-TW"/>
              <a:pPr>
                <a:defRPr/>
              </a:pPr>
              <a:t>‹#›</a:t>
            </a:fld>
            <a:endParaRPr lang="en-US" altLang="zh-TW"/>
          </a:p>
        </p:txBody>
      </p:sp>
    </p:spTree>
    <p:extLst>
      <p:ext uri="{BB962C8B-B14F-4D97-AF65-F5344CB8AC3E}">
        <p14:creationId xmlns:p14="http://schemas.microsoft.com/office/powerpoint/2010/main" val="856402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39"/>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5A17075-BF2B-4585-9DDC-33114DA605A9}" type="slidenum">
              <a:rPr lang="en-US" altLang="zh-TW"/>
              <a:pPr>
                <a:defRPr/>
              </a:pPr>
              <a:t>‹#›</a:t>
            </a:fld>
            <a:endParaRPr lang="en-US" altLang="zh-TW"/>
          </a:p>
        </p:txBody>
      </p:sp>
    </p:spTree>
    <p:extLst>
      <p:ext uri="{BB962C8B-B14F-4D97-AF65-F5344CB8AC3E}">
        <p14:creationId xmlns:p14="http://schemas.microsoft.com/office/powerpoint/2010/main" val="156448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1981200"/>
            <a:ext cx="508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981200"/>
            <a:ext cx="508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2C7ADBC-B96C-4195-B0E4-3BAEEEEB2F24}" type="slidenum">
              <a:rPr lang="en-US" altLang="zh-TW"/>
              <a:pPr>
                <a:defRPr/>
              </a:pPr>
              <a:t>‹#›</a:t>
            </a:fld>
            <a:endParaRPr lang="en-US" altLang="zh-TW"/>
          </a:p>
        </p:txBody>
      </p:sp>
    </p:spTree>
    <p:extLst>
      <p:ext uri="{BB962C8B-B14F-4D97-AF65-F5344CB8AC3E}">
        <p14:creationId xmlns:p14="http://schemas.microsoft.com/office/powerpoint/2010/main" val="567738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317" y="365126"/>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40318" y="2505075"/>
            <a:ext cx="5158316"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71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6AD1EF1-DC77-437A-9B30-EC9222692EDB}" type="slidenum">
              <a:rPr lang="en-US" altLang="zh-TW"/>
              <a:pPr>
                <a:defRPr/>
              </a:pPr>
              <a:t>‹#›</a:t>
            </a:fld>
            <a:endParaRPr lang="en-US" altLang="zh-TW"/>
          </a:p>
        </p:txBody>
      </p:sp>
    </p:spTree>
    <p:extLst>
      <p:ext uri="{BB962C8B-B14F-4D97-AF65-F5344CB8AC3E}">
        <p14:creationId xmlns:p14="http://schemas.microsoft.com/office/powerpoint/2010/main" val="29220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5602997-9466-4B2F-8FE3-16417E63F244}" type="slidenum">
              <a:rPr lang="en-US" altLang="zh-TW"/>
              <a:pPr>
                <a:defRPr/>
              </a:pPr>
              <a:t>‹#›</a:t>
            </a:fld>
            <a:endParaRPr lang="en-US" altLang="zh-TW"/>
          </a:p>
        </p:txBody>
      </p:sp>
    </p:spTree>
    <p:extLst>
      <p:ext uri="{BB962C8B-B14F-4D97-AF65-F5344CB8AC3E}">
        <p14:creationId xmlns:p14="http://schemas.microsoft.com/office/powerpoint/2010/main" val="3434616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45599DD-DFBD-404A-B1CF-96DFFA186D99}" type="slidenum">
              <a:rPr lang="en-US" altLang="zh-TW"/>
              <a:pPr>
                <a:defRPr/>
              </a:pPr>
              <a:t>‹#›</a:t>
            </a:fld>
            <a:endParaRPr lang="en-US" altLang="zh-TW"/>
          </a:p>
        </p:txBody>
      </p:sp>
    </p:spTree>
    <p:extLst>
      <p:ext uri="{BB962C8B-B14F-4D97-AF65-F5344CB8AC3E}">
        <p14:creationId xmlns:p14="http://schemas.microsoft.com/office/powerpoint/2010/main" val="2966934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EBA1B03-73A3-427E-9AFE-DB19490E7867}" type="slidenum">
              <a:rPr lang="en-US" altLang="zh-TW"/>
              <a:pPr>
                <a:defRPr/>
              </a:pPr>
              <a:t>‹#›</a:t>
            </a:fld>
            <a:endParaRPr lang="en-US" altLang="zh-TW"/>
          </a:p>
        </p:txBody>
      </p:sp>
    </p:spTree>
    <p:extLst>
      <p:ext uri="{BB962C8B-B14F-4D97-AF65-F5344CB8AC3E}">
        <p14:creationId xmlns:p14="http://schemas.microsoft.com/office/powerpoint/2010/main" val="1869605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55023EA-5B38-4D29-A546-FBC3B57F66E0}" type="slidenum">
              <a:rPr lang="en-US" altLang="zh-TW"/>
              <a:pPr>
                <a:defRPr/>
              </a:pPr>
              <a:t>‹#›</a:t>
            </a:fld>
            <a:endParaRPr lang="en-US" altLang="zh-TW"/>
          </a:p>
        </p:txBody>
      </p:sp>
    </p:spTree>
    <p:extLst>
      <p:ext uri="{BB962C8B-B14F-4D97-AF65-F5344CB8AC3E}">
        <p14:creationId xmlns:p14="http://schemas.microsoft.com/office/powerpoint/2010/main" val="3462282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C130F0-CC35-43B1-AEAE-8EE492847496}" type="slidenum">
              <a:rPr lang="en-US" altLang="zh-TW"/>
              <a:pPr>
                <a:defRPr/>
              </a:pPr>
              <a:t>‹#›</a:t>
            </a:fld>
            <a:endParaRPr lang="en-US" altLang="zh-TW"/>
          </a:p>
        </p:txBody>
      </p:sp>
    </p:spTree>
    <p:extLst>
      <p:ext uri="{BB962C8B-B14F-4D97-AF65-F5344CB8AC3E}">
        <p14:creationId xmlns:p14="http://schemas.microsoft.com/office/powerpoint/2010/main" val="89069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609600"/>
            <a:ext cx="25908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609600"/>
            <a:ext cx="75692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DE76CFD-1C29-476B-950F-AFF1647D2ADC}" type="slidenum">
              <a:rPr lang="en-US" altLang="zh-TW"/>
              <a:pPr>
                <a:defRPr/>
              </a:pPr>
              <a:t>‹#›</a:t>
            </a:fld>
            <a:endParaRPr lang="en-US" altLang="zh-TW"/>
          </a:p>
        </p:txBody>
      </p:sp>
    </p:spTree>
    <p:extLst>
      <p:ext uri="{BB962C8B-B14F-4D97-AF65-F5344CB8AC3E}">
        <p14:creationId xmlns:p14="http://schemas.microsoft.com/office/powerpoint/2010/main" val="53769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grpSp>
      <p:grpSp>
        <p:nvGrpSpPr>
          <p:cNvPr id="7" name="Group 10"/>
          <p:cNvGrpSpPr>
            <a:grpSpLocks/>
          </p:cNvGrpSpPr>
          <p:nvPr/>
        </p:nvGrpSpPr>
        <p:grpSpPr bwMode="auto">
          <a:xfrm>
            <a:off x="203201" y="314326"/>
            <a:ext cx="1130300" cy="6543675"/>
            <a:chOff x="96" y="198"/>
            <a:chExt cx="534" cy="4122"/>
          </a:xfrm>
        </p:grpSpPr>
        <p:sp>
          <p:nvSpPr>
            <p:cNvPr id="8" name="AutoShape 11"/>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9" name="AutoShape 12"/>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11" name="AutoShape 14"/>
            <p:cNvSpPr>
              <a:spLocks noChangeArrowheads="1"/>
            </p:cNvSpPr>
            <p:nvPr/>
          </p:nvSpPr>
          <p:spPr bwMode="auto">
            <a:xfrm rot="5400000" flipH="1">
              <a:off x="83" y="3788"/>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grpSp>
      <p:sp>
        <p:nvSpPr>
          <p:cNvPr id="15" name="Rectangle 18"/>
          <p:cNvSpPr>
            <a:spLocks noChangeArrowheads="1"/>
          </p:cNvSpPr>
          <p:nvPr/>
        </p:nvSpPr>
        <p:spPr bwMode="auto">
          <a:xfrm>
            <a:off x="588434" y="0"/>
            <a:ext cx="368300"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6" name="AutoShape 19"/>
          <p:cNvSpPr>
            <a:spLocks noChangeArrowheads="1"/>
          </p:cNvSpPr>
          <p:nvPr/>
        </p:nvSpPr>
        <p:spPr bwMode="auto">
          <a:xfrm flipH="1">
            <a:off x="730251" y="2717800"/>
            <a:ext cx="11461749"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17" name="Oval 20"/>
          <p:cNvSpPr>
            <a:spLocks noChangeArrowheads="1"/>
          </p:cNvSpPr>
          <p:nvPr/>
        </p:nvSpPr>
        <p:spPr bwMode="auto">
          <a:xfrm>
            <a:off x="577851" y="2697164"/>
            <a:ext cx="3937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18" name="Rectangle 21"/>
          <p:cNvSpPr>
            <a:spLocks noChangeArrowheads="1"/>
          </p:cNvSpPr>
          <p:nvPr/>
        </p:nvSpPr>
        <p:spPr bwMode="auto">
          <a:xfrm>
            <a:off x="618067" y="2700338"/>
            <a:ext cx="2159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19" name="Oval 22"/>
          <p:cNvSpPr>
            <a:spLocks noChangeArrowheads="1"/>
          </p:cNvSpPr>
          <p:nvPr/>
        </p:nvSpPr>
        <p:spPr bwMode="auto">
          <a:xfrm>
            <a:off x="12314767" y="2697164"/>
            <a:ext cx="4064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20" name="Rectangle 23"/>
          <p:cNvSpPr>
            <a:spLocks noChangeArrowheads="1"/>
          </p:cNvSpPr>
          <p:nvPr/>
        </p:nvSpPr>
        <p:spPr bwMode="auto">
          <a:xfrm>
            <a:off x="645585" y="2760663"/>
            <a:ext cx="116691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grpSp>
        <p:nvGrpSpPr>
          <p:cNvPr id="21" name="Group 24"/>
          <p:cNvGrpSpPr>
            <a:grpSpLocks/>
          </p:cNvGrpSpPr>
          <p:nvPr/>
        </p:nvGrpSpPr>
        <p:grpSpPr bwMode="auto">
          <a:xfrm>
            <a:off x="201084" y="0"/>
            <a:ext cx="1132416"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kumimoji="1" lang="zh-TW" altLang="en-US" sz="2400" smtClean="0">
                <a:solidFill>
                  <a:srgbClr val="FFFFFF"/>
                </a:solidFill>
                <a:latin typeface="Times New Roman" panose="02020603050405020304" pitchFamily="18" charset="0"/>
              </a:endParaRPr>
            </a:p>
          </p:txBody>
        </p:sp>
        <p:sp>
          <p:nvSpPr>
            <p:cNvPr id="29" name="Freeform 32"/>
            <p:cNvSpPr>
              <a:spLocks/>
            </p:cNvSpPr>
            <p:nvPr/>
          </p:nvSpPr>
          <p:spPr bwMode="auto">
            <a:xfrm>
              <a:off x="95" y="4060"/>
              <a:ext cx="457" cy="260"/>
            </a:xfrm>
            <a:custGeom>
              <a:avLst/>
              <a:gdLst>
                <a:gd name="T0" fmla="*/ 457 w 457"/>
                <a:gd name="T1" fmla="*/ 244 h 264"/>
                <a:gd name="T2" fmla="*/ 1 w 457"/>
                <a:gd name="T3" fmla="*/ 0 h 264"/>
                <a:gd name="T4" fmla="*/ 0 w 457"/>
                <a:gd name="T5" fmla="*/ 248 h 264"/>
                <a:gd name="T6" fmla="*/ 457 w 457"/>
                <a:gd name="T7" fmla="*/ 244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kumimoji="1" lang="zh-TW" altLang="en-US" sz="2400" smtClean="0">
                <a:solidFill>
                  <a:srgbClr val="FFFFFF"/>
                </a:solidFill>
                <a:latin typeface="Times New Roman" panose="02020603050405020304" pitchFamily="18" charset="0"/>
              </a:endParaRPr>
            </a:p>
          </p:txBody>
        </p:sp>
      </p:grpSp>
      <p:sp>
        <p:nvSpPr>
          <p:cNvPr id="3107" name="Rectangle 35"/>
          <p:cNvSpPr>
            <a:spLocks noGrp="1" noChangeArrowheads="1"/>
          </p:cNvSpPr>
          <p:nvPr>
            <p:ph type="ctrTitle" sz="quarter"/>
          </p:nvPr>
        </p:nvSpPr>
        <p:spPr>
          <a:xfrm>
            <a:off x="1538817" y="1881188"/>
            <a:ext cx="10363200" cy="762000"/>
          </a:xfrm>
        </p:spPr>
        <p:txBody>
          <a:bodyPr/>
          <a:lstStyle>
            <a:lvl1pPr>
              <a:defRPr/>
            </a:lvl1pPr>
          </a:lstStyle>
          <a:p>
            <a:r>
              <a:rPr lang="zh-TW" altLang="en-US"/>
              <a:t>按一下以編輯母片標題樣式</a:t>
            </a:r>
          </a:p>
        </p:txBody>
      </p:sp>
      <p:sp>
        <p:nvSpPr>
          <p:cNvPr id="3108" name="Rectangle 36"/>
          <p:cNvSpPr>
            <a:spLocks noGrp="1" noChangeArrowheads="1"/>
          </p:cNvSpPr>
          <p:nvPr>
            <p:ph type="subTitle" sz="quarter" idx="1"/>
          </p:nvPr>
        </p:nvSpPr>
        <p:spPr>
          <a:xfrm>
            <a:off x="1562100" y="3124200"/>
            <a:ext cx="8534400" cy="1752600"/>
          </a:xfrm>
        </p:spPr>
        <p:txBody>
          <a:bodyPr/>
          <a:lstStyle>
            <a:lvl1pPr marL="0" indent="0">
              <a:buFontTx/>
              <a:buNone/>
              <a:defRPr/>
            </a:lvl1pPr>
          </a:lstStyle>
          <a:p>
            <a:r>
              <a:rPr lang="zh-TW" altLang="en-US"/>
              <a:t>按一下以編輯母片副標題樣式</a:t>
            </a:r>
          </a:p>
        </p:txBody>
      </p:sp>
      <p:sp>
        <p:nvSpPr>
          <p:cNvPr id="30" name="Rectangle 37"/>
          <p:cNvSpPr>
            <a:spLocks noGrp="1" noChangeArrowheads="1"/>
          </p:cNvSpPr>
          <p:nvPr>
            <p:ph type="dt" sz="quarter" idx="10"/>
          </p:nvPr>
        </p:nvSpPr>
        <p:spPr>
          <a:xfrm>
            <a:off x="1492251" y="6318250"/>
            <a:ext cx="2540000" cy="457200"/>
          </a:xfrm>
        </p:spPr>
        <p:txBody>
          <a:bodyPr/>
          <a:lstStyle>
            <a:lvl1pPr>
              <a:defRPr/>
            </a:lvl1pPr>
          </a:lstStyle>
          <a:p>
            <a:pPr>
              <a:defRPr/>
            </a:pPr>
            <a:endParaRPr lang="en-US" altLang="zh-TW"/>
          </a:p>
        </p:txBody>
      </p:sp>
      <p:sp>
        <p:nvSpPr>
          <p:cNvPr id="31" name="Rectangle 38"/>
          <p:cNvSpPr>
            <a:spLocks noGrp="1" noChangeArrowheads="1"/>
          </p:cNvSpPr>
          <p:nvPr>
            <p:ph type="ftr" sz="quarter" idx="11"/>
          </p:nvPr>
        </p:nvSpPr>
        <p:spPr>
          <a:xfrm>
            <a:off x="4743451" y="6318250"/>
            <a:ext cx="3860800" cy="457200"/>
          </a:xfrm>
        </p:spPr>
        <p:txBody>
          <a:bodyPr/>
          <a:lstStyle>
            <a:lvl1pPr>
              <a:defRPr/>
            </a:lvl1pPr>
          </a:lstStyle>
          <a:p>
            <a:pPr>
              <a:defRPr/>
            </a:pPr>
            <a:endParaRPr lang="en-US" altLang="zh-TW"/>
          </a:p>
        </p:txBody>
      </p:sp>
      <p:sp>
        <p:nvSpPr>
          <p:cNvPr id="32" name="Rectangle 39"/>
          <p:cNvSpPr>
            <a:spLocks noGrp="1" noChangeArrowheads="1"/>
          </p:cNvSpPr>
          <p:nvPr>
            <p:ph type="sldNum" sz="quarter" idx="12"/>
          </p:nvPr>
        </p:nvSpPr>
        <p:spPr>
          <a:xfrm>
            <a:off x="9315451" y="6318250"/>
            <a:ext cx="2540000" cy="457200"/>
          </a:xfrm>
        </p:spPr>
        <p:txBody>
          <a:bodyPr/>
          <a:lstStyle>
            <a:lvl1pPr>
              <a:defRPr/>
            </a:lvl1pPr>
          </a:lstStyle>
          <a:p>
            <a:pPr>
              <a:defRPr/>
            </a:pPr>
            <a:fld id="{D0AE7717-ADED-44FA-83F8-E1D7F1281DBA}" type="slidenum">
              <a:rPr lang="zh-TW" altLang="en-US"/>
              <a:pPr>
                <a:defRPr/>
              </a:pPr>
              <a:t>‹#›</a:t>
            </a:fld>
            <a:endParaRPr lang="en-US" altLang="zh-TW"/>
          </a:p>
        </p:txBody>
      </p:sp>
    </p:spTree>
    <p:extLst>
      <p:ext uri="{BB962C8B-B14F-4D97-AF65-F5344CB8AC3E}">
        <p14:creationId xmlns:p14="http://schemas.microsoft.com/office/powerpoint/2010/main" val="150256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9" grpId="0" animBg="1" autoUpdateAnimBg="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29BD5B8-1051-4B8A-8750-BD79C18FB28F}" type="slidenum">
              <a:rPr lang="zh-TW" altLang="en-US"/>
              <a:pPr>
                <a:defRPr/>
              </a:pPr>
              <a:t>‹#›</a:t>
            </a:fld>
            <a:endParaRPr lang="en-US" altLang="zh-TW"/>
          </a:p>
        </p:txBody>
      </p:sp>
    </p:spTree>
    <p:extLst>
      <p:ext uri="{BB962C8B-B14F-4D97-AF65-F5344CB8AC3E}">
        <p14:creationId xmlns:p14="http://schemas.microsoft.com/office/powerpoint/2010/main" val="32521654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70788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0EA26A71-7039-4040-B695-C2E5C7146274}" type="slidenum">
              <a:rPr lang="zh-TW" altLang="en-US"/>
              <a:pPr>
                <a:defRPr/>
              </a:pPr>
              <a:t>‹#›</a:t>
            </a:fld>
            <a:endParaRPr lang="en-US" altLang="zh-TW"/>
          </a:p>
        </p:txBody>
      </p:sp>
    </p:spTree>
    <p:extLst>
      <p:ext uri="{BB962C8B-B14F-4D97-AF65-F5344CB8AC3E}">
        <p14:creationId xmlns:p14="http://schemas.microsoft.com/office/powerpoint/2010/main" val="6402562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422400" y="1981200"/>
            <a:ext cx="5130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756400" y="1981200"/>
            <a:ext cx="5130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EE72458E-68B7-4210-B6E8-EAF1CAD2F4E1}" type="slidenum">
              <a:rPr lang="zh-TW" altLang="en-US"/>
              <a:pPr>
                <a:defRPr/>
              </a:pPr>
              <a:t>‹#›</a:t>
            </a:fld>
            <a:endParaRPr lang="en-US" altLang="zh-TW"/>
          </a:p>
        </p:txBody>
      </p:sp>
    </p:spTree>
    <p:extLst>
      <p:ext uri="{BB962C8B-B14F-4D97-AF65-F5344CB8AC3E}">
        <p14:creationId xmlns:p14="http://schemas.microsoft.com/office/powerpoint/2010/main" val="25472523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648197"/>
            <a:ext cx="10972800" cy="769441"/>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8AD8EB75-F9B5-428D-B1F2-5A2A6C33DB60}" type="slidenum">
              <a:rPr lang="zh-TW" altLang="en-US"/>
              <a:pPr>
                <a:defRPr/>
              </a:pPr>
              <a:t>‹#›</a:t>
            </a:fld>
            <a:endParaRPr lang="en-US" altLang="zh-TW"/>
          </a:p>
        </p:txBody>
      </p:sp>
    </p:spTree>
    <p:extLst>
      <p:ext uri="{BB962C8B-B14F-4D97-AF65-F5344CB8AC3E}">
        <p14:creationId xmlns:p14="http://schemas.microsoft.com/office/powerpoint/2010/main" val="317258340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CADB2152-1BB7-4A49-8AF2-305F2CD94E89}" type="slidenum">
              <a:rPr lang="zh-TW" altLang="en-US"/>
              <a:pPr>
                <a:defRPr/>
              </a:pPr>
              <a:t>‹#›</a:t>
            </a:fld>
            <a:endParaRPr lang="en-US" altLang="zh-TW"/>
          </a:p>
        </p:txBody>
      </p:sp>
    </p:spTree>
    <p:extLst>
      <p:ext uri="{BB962C8B-B14F-4D97-AF65-F5344CB8AC3E}">
        <p14:creationId xmlns:p14="http://schemas.microsoft.com/office/powerpoint/2010/main" val="47889640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1034990"/>
            <a:ext cx="4011084" cy="40011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CC9A023E-CE27-4F38-9772-25D5B0189B1A}" type="slidenum">
              <a:rPr lang="zh-TW" altLang="en-US"/>
              <a:pPr>
                <a:defRPr/>
              </a:pPr>
              <a:t>‹#›</a:t>
            </a:fld>
            <a:endParaRPr lang="en-US" altLang="zh-TW"/>
          </a:p>
        </p:txBody>
      </p:sp>
    </p:spTree>
    <p:extLst>
      <p:ext uri="{BB962C8B-B14F-4D97-AF65-F5344CB8AC3E}">
        <p14:creationId xmlns:p14="http://schemas.microsoft.com/office/powerpoint/2010/main" val="4893718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967228"/>
            <a:ext cx="7315200" cy="400110"/>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F4E186F6-139A-46CB-933F-BC57B1DAD2C3}" type="slidenum">
              <a:rPr lang="zh-TW" altLang="en-US"/>
              <a:pPr>
                <a:defRPr/>
              </a:pPr>
              <a:t>‹#›</a:t>
            </a:fld>
            <a:endParaRPr lang="en-US" altLang="zh-TW"/>
          </a:p>
        </p:txBody>
      </p:sp>
    </p:spTree>
    <p:extLst>
      <p:ext uri="{BB962C8B-B14F-4D97-AF65-F5344CB8AC3E}">
        <p14:creationId xmlns:p14="http://schemas.microsoft.com/office/powerpoint/2010/main" val="22333932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D9FF3B0-3B68-4A19-B732-C1E2881BD651}" type="slidenum">
              <a:rPr lang="zh-TW" altLang="en-US"/>
              <a:pPr>
                <a:defRPr/>
              </a:pPr>
              <a:t>‹#›</a:t>
            </a:fld>
            <a:endParaRPr lang="en-US" altLang="zh-TW"/>
          </a:p>
        </p:txBody>
      </p:sp>
    </p:spTree>
    <p:extLst>
      <p:ext uri="{BB962C8B-B14F-4D97-AF65-F5344CB8AC3E}">
        <p14:creationId xmlns:p14="http://schemas.microsoft.com/office/powerpoint/2010/main" val="205841972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271000" y="814388"/>
            <a:ext cx="1538883" cy="52816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422400" y="814388"/>
            <a:ext cx="7645400" cy="52816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A804976-1BF6-4EE8-A703-0010ECF34AEC}" type="slidenum">
              <a:rPr lang="zh-TW" altLang="en-US"/>
              <a:pPr>
                <a:defRPr/>
              </a:pPr>
              <a:t>‹#›</a:t>
            </a:fld>
            <a:endParaRPr lang="en-US" altLang="zh-TW"/>
          </a:p>
        </p:txBody>
      </p:sp>
    </p:spTree>
    <p:extLst>
      <p:ext uri="{BB962C8B-B14F-4D97-AF65-F5344CB8AC3E}">
        <p14:creationId xmlns:p14="http://schemas.microsoft.com/office/powerpoint/2010/main" val="1076624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482" name="Group 7"/>
          <p:cNvGrpSpPr>
            <a:grpSpLocks/>
          </p:cNvGrpSpPr>
          <p:nvPr/>
        </p:nvGrpSpPr>
        <p:grpSpPr bwMode="auto">
          <a:xfrm>
            <a:off x="203201" y="314326"/>
            <a:ext cx="1130300" cy="6543675"/>
            <a:chOff x="96" y="198"/>
            <a:chExt cx="534" cy="4122"/>
          </a:xfrm>
        </p:grpSpPr>
        <p:sp>
          <p:nvSpPr>
            <p:cNvPr id="2056" name="AutoShape 8"/>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57" name="AutoShape 9"/>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58"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59" name="AutoShape 11"/>
            <p:cNvSpPr>
              <a:spLocks noChangeArrowheads="1"/>
            </p:cNvSpPr>
            <p:nvPr/>
          </p:nvSpPr>
          <p:spPr bwMode="auto">
            <a:xfrm rot="5400000" flipH="1">
              <a:off x="83" y="378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60"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61"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62"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grpSp>
      <p:sp>
        <p:nvSpPr>
          <p:cNvPr id="2063" name="Rectangle 15"/>
          <p:cNvSpPr>
            <a:spLocks noChangeArrowheads="1"/>
          </p:cNvSpPr>
          <p:nvPr/>
        </p:nvSpPr>
        <p:spPr bwMode="auto">
          <a:xfrm>
            <a:off x="588434" y="0"/>
            <a:ext cx="368300"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4" name="AutoShape 16"/>
          <p:cNvSpPr>
            <a:spLocks noChangeArrowheads="1"/>
          </p:cNvSpPr>
          <p:nvPr/>
        </p:nvSpPr>
        <p:spPr bwMode="auto">
          <a:xfrm flipH="1">
            <a:off x="730251" y="1703388"/>
            <a:ext cx="11461749"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5" name="Oval 17"/>
          <p:cNvSpPr>
            <a:spLocks noChangeArrowheads="1"/>
          </p:cNvSpPr>
          <p:nvPr/>
        </p:nvSpPr>
        <p:spPr bwMode="auto">
          <a:xfrm>
            <a:off x="613834" y="1706564"/>
            <a:ext cx="3937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6" name="Rectangle 18"/>
          <p:cNvSpPr>
            <a:spLocks noChangeArrowheads="1"/>
          </p:cNvSpPr>
          <p:nvPr/>
        </p:nvSpPr>
        <p:spPr bwMode="auto">
          <a:xfrm>
            <a:off x="618067" y="1912938"/>
            <a:ext cx="254000" cy="4678362"/>
          </a:xfrm>
          <a:prstGeom prst="rect">
            <a:avLst/>
          </a:prstGeom>
          <a:no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7" name="Oval 19"/>
          <p:cNvSpPr>
            <a:spLocks noChangeArrowheads="1"/>
          </p:cNvSpPr>
          <p:nvPr/>
        </p:nvSpPr>
        <p:spPr bwMode="auto">
          <a:xfrm>
            <a:off x="12278784" y="1676400"/>
            <a:ext cx="4064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8" name="Rectangle 20"/>
          <p:cNvSpPr>
            <a:spLocks noChangeArrowheads="1"/>
          </p:cNvSpPr>
          <p:nvPr/>
        </p:nvSpPr>
        <p:spPr bwMode="auto">
          <a:xfrm>
            <a:off x="609600" y="1739900"/>
            <a:ext cx="11669184" cy="190500"/>
          </a:xfrm>
          <a:prstGeom prst="rect">
            <a:avLst/>
          </a:prstGeom>
          <a:no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grpSp>
        <p:nvGrpSpPr>
          <p:cNvPr id="20489" name="Group 21"/>
          <p:cNvGrpSpPr>
            <a:grpSpLocks/>
          </p:cNvGrpSpPr>
          <p:nvPr/>
        </p:nvGrpSpPr>
        <p:grpSpPr bwMode="auto">
          <a:xfrm>
            <a:off x="201084" y="0"/>
            <a:ext cx="1132416" cy="6858000"/>
            <a:chOff x="95" y="0"/>
            <a:chExt cx="535" cy="4320"/>
          </a:xfrm>
        </p:grpSpPr>
        <p:sp>
          <p:nvSpPr>
            <p:cNvPr id="2070"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1"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2"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3"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4"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5"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6" name="Freeform 2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sp>
          <p:nvSpPr>
            <p:cNvPr id="2077" name="Freeform 2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pPr defTabSz="914400" fontAlgn="base">
                <a:spcBef>
                  <a:spcPct val="0"/>
                </a:spcBef>
                <a:spcAft>
                  <a:spcPct val="0"/>
                </a:spcAft>
                <a:defRPr/>
              </a:pPr>
              <a:endParaRPr kumimoji="1" lang="zh-TW" altLang="en-US" sz="1600">
                <a:solidFill>
                  <a:srgbClr val="FFFFFF"/>
                </a:solidFill>
                <a:latin typeface="Times New Roman" panose="02020603050405020304" pitchFamily="18" charset="0"/>
                <a:ea typeface="標楷體" pitchFamily="65" charset="-120"/>
              </a:endParaRPr>
            </a:p>
          </p:txBody>
        </p:sp>
      </p:grpSp>
      <p:sp>
        <p:nvSpPr>
          <p:cNvPr id="2080" name="Rectangle 32"/>
          <p:cNvSpPr>
            <a:spLocks noGrp="1" noChangeArrowheads="1"/>
          </p:cNvSpPr>
          <p:nvPr>
            <p:ph type="title"/>
          </p:nvPr>
        </p:nvSpPr>
        <p:spPr bwMode="auto">
          <a:xfrm>
            <a:off x="1524000" y="814388"/>
            <a:ext cx="103632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zh-TW" altLang="en-US" smtClean="0"/>
              <a:t>按一下以編輯母片標題樣式</a:t>
            </a:r>
          </a:p>
        </p:txBody>
      </p:sp>
      <p:sp>
        <p:nvSpPr>
          <p:cNvPr id="2081" name="Rectangle 33"/>
          <p:cNvSpPr>
            <a:spLocks noGrp="1" noChangeArrowheads="1"/>
          </p:cNvSpPr>
          <p:nvPr>
            <p:ph type="body" idx="1"/>
          </p:nvPr>
        </p:nvSpPr>
        <p:spPr bwMode="auto">
          <a:xfrm>
            <a:off x="1422400" y="1981200"/>
            <a:ext cx="10464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082" name="Rectangle 34"/>
          <p:cNvSpPr>
            <a:spLocks noGrp="1" noChangeArrowheads="1"/>
          </p:cNvSpPr>
          <p:nvPr>
            <p:ph type="dt" sz="half" idx="2"/>
          </p:nvPr>
        </p:nvSpPr>
        <p:spPr bwMode="auto">
          <a:xfrm>
            <a:off x="1538817"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FFFFFF"/>
                </a:solidFill>
                <a:ea typeface="+mn-ea"/>
              </a:defRPr>
            </a:lvl1pPr>
          </a:lstStyle>
          <a:p>
            <a:pPr defTabSz="914400" fontAlgn="base">
              <a:spcBef>
                <a:spcPct val="0"/>
              </a:spcBef>
              <a:spcAft>
                <a:spcPct val="0"/>
              </a:spcAft>
              <a:defRPr/>
            </a:pPr>
            <a:endParaRPr lang="en-US" altLang="zh-TW">
              <a:latin typeface="Times New Roman" panose="02020603050405020304" pitchFamily="18" charset="0"/>
            </a:endParaRPr>
          </a:p>
        </p:txBody>
      </p:sp>
      <p:sp>
        <p:nvSpPr>
          <p:cNvPr id="2083" name="Rectangle 35"/>
          <p:cNvSpPr>
            <a:spLocks noGrp="1" noChangeArrowheads="1"/>
          </p:cNvSpPr>
          <p:nvPr>
            <p:ph type="ftr" sz="quarter" idx="3"/>
          </p:nvPr>
        </p:nvSpPr>
        <p:spPr bwMode="auto">
          <a:xfrm>
            <a:off x="4790017"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solidFill>
                  <a:srgbClr val="FFFFFF"/>
                </a:solidFill>
                <a:ea typeface="+mn-ea"/>
              </a:defRPr>
            </a:lvl1pPr>
          </a:lstStyle>
          <a:p>
            <a:pPr defTabSz="914400" fontAlgn="base">
              <a:spcBef>
                <a:spcPct val="0"/>
              </a:spcBef>
              <a:spcAft>
                <a:spcPct val="0"/>
              </a:spcAft>
              <a:defRPr/>
            </a:pPr>
            <a:endParaRPr lang="en-US" altLang="zh-TW">
              <a:latin typeface="Times New Roman" panose="02020603050405020304" pitchFamily="18" charset="0"/>
            </a:endParaRPr>
          </a:p>
        </p:txBody>
      </p:sp>
      <p:sp>
        <p:nvSpPr>
          <p:cNvPr id="2084" name="Rectangle 36"/>
          <p:cNvSpPr>
            <a:spLocks noGrp="1" noChangeArrowheads="1"/>
          </p:cNvSpPr>
          <p:nvPr>
            <p:ph type="sldNum" sz="quarter" idx="4"/>
          </p:nvPr>
        </p:nvSpPr>
        <p:spPr bwMode="auto">
          <a:xfrm>
            <a:off x="9362017"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FFFFFF"/>
                </a:solidFill>
              </a:defRPr>
            </a:lvl1pPr>
          </a:lstStyle>
          <a:p>
            <a:pPr defTabSz="914400" fontAlgn="base">
              <a:spcBef>
                <a:spcPct val="0"/>
              </a:spcBef>
              <a:spcAft>
                <a:spcPct val="0"/>
              </a:spcAft>
            </a:pPr>
            <a:fld id="{00556E36-0AB2-41DD-B5D6-A15DF2D91D41}" type="slidenum">
              <a:rPr lang="zh-TW" altLang="en-US" smtClean="0">
                <a:latin typeface="Times New Roman" panose="02020603050405020304" pitchFamily="18" charset="0"/>
              </a:rPr>
              <a:pPr defTabSz="914400" fontAlgn="base">
                <a:spcBef>
                  <a:spcPct val="0"/>
                </a:spcBef>
                <a:spcAft>
                  <a:spcPct val="0"/>
                </a:spcAft>
              </a:pPr>
              <a:t>‹#›</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8644723"/>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P spid="2067" grpId="0" animBg="1" autoUpdateAnimBg="0"/>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5pPr>
      <a:lvl6pPr marL="4572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6pPr>
      <a:lvl7pPr marL="9144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7pPr>
      <a:lvl8pPr marL="13716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8pPr>
      <a:lvl9pPr marL="18288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26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defRPr>
            </a:lvl1pPr>
          </a:lstStyle>
          <a:p>
            <a:pPr defTabSz="914400" fontAlgn="base">
              <a:spcBef>
                <a:spcPct val="0"/>
              </a:spcBef>
              <a:spcAft>
                <a:spcPct val="0"/>
              </a:spcAft>
              <a:defRPr/>
            </a:pPr>
            <a:endParaRPr kumimoji="1" lang="en-US" altLang="zh-TW"/>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defTabSz="914400" fontAlgn="base">
              <a:spcBef>
                <a:spcPct val="0"/>
              </a:spcBef>
              <a:spcAft>
                <a:spcPct val="0"/>
              </a:spcAft>
              <a:defRPr/>
            </a:pPr>
            <a:endParaRPr kumimoji="1" lang="en-US" altLang="zh-TW"/>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851693D5-6B03-458B-8187-04AB52D6FC79}" type="slidenum">
              <a:rPr kumimoji="1" lang="en-US" altLang="zh-TW" smtClean="0"/>
              <a:pPr defTabSz="914400" fontAlgn="base">
                <a:spcBef>
                  <a:spcPct val="0"/>
                </a:spcBef>
                <a:spcAft>
                  <a:spcPct val="0"/>
                </a:spcAft>
                <a:defRPr/>
              </a:pPr>
              <a:t>‹#›</a:t>
            </a:fld>
            <a:endParaRPr kumimoji="1" lang="en-US" altLang="zh-TW"/>
          </a:p>
        </p:txBody>
      </p:sp>
    </p:spTree>
    <p:extLst>
      <p:ext uri="{BB962C8B-B14F-4D97-AF65-F5344CB8AC3E}">
        <p14:creationId xmlns:p14="http://schemas.microsoft.com/office/powerpoint/2010/main" val="11831350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122" name="Group 7"/>
          <p:cNvGrpSpPr>
            <a:grpSpLocks/>
          </p:cNvGrpSpPr>
          <p:nvPr/>
        </p:nvGrpSpPr>
        <p:grpSpPr bwMode="auto">
          <a:xfrm>
            <a:off x="203201" y="314326"/>
            <a:ext cx="1130300" cy="6543675"/>
            <a:chOff x="96" y="198"/>
            <a:chExt cx="534" cy="4122"/>
          </a:xfrm>
        </p:grpSpPr>
        <p:sp>
          <p:nvSpPr>
            <p:cNvPr id="7191" name="AutoShape 8"/>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2" name="AutoShape 9"/>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3"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4" name="AutoShape 11"/>
            <p:cNvSpPr>
              <a:spLocks noChangeArrowheads="1"/>
            </p:cNvSpPr>
            <p:nvPr/>
          </p:nvSpPr>
          <p:spPr bwMode="auto">
            <a:xfrm rot="5400000" flipH="1">
              <a:off x="83" y="3788"/>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5"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6"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97"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grpSp>
      <p:sp>
        <p:nvSpPr>
          <p:cNvPr id="2063" name="Rectangle 15"/>
          <p:cNvSpPr>
            <a:spLocks noChangeArrowheads="1"/>
          </p:cNvSpPr>
          <p:nvPr/>
        </p:nvSpPr>
        <p:spPr bwMode="auto">
          <a:xfrm>
            <a:off x="588434" y="0"/>
            <a:ext cx="368300"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4" name="AutoShape 16"/>
          <p:cNvSpPr>
            <a:spLocks noChangeArrowheads="1"/>
          </p:cNvSpPr>
          <p:nvPr/>
        </p:nvSpPr>
        <p:spPr bwMode="auto">
          <a:xfrm flipH="1">
            <a:off x="730251" y="1703388"/>
            <a:ext cx="11461749"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defTabSz="914400" fontAlgn="base">
              <a:spcBef>
                <a:spcPct val="0"/>
              </a:spcBef>
              <a:spcAft>
                <a:spcPct val="0"/>
              </a:spcAft>
              <a:defRPr/>
            </a:pPr>
            <a:endParaRPr kumimoji="1" lang="zh-TW" altLang="en-US" sz="3600">
              <a:solidFill>
                <a:srgbClr val="FFFFFF"/>
              </a:solidFill>
              <a:latin typeface="Times New Roman" panose="02020603050405020304" pitchFamily="18" charset="0"/>
            </a:endParaRPr>
          </a:p>
        </p:txBody>
      </p:sp>
      <p:sp>
        <p:nvSpPr>
          <p:cNvPr id="2065" name="Oval 17"/>
          <p:cNvSpPr>
            <a:spLocks noChangeArrowheads="1"/>
          </p:cNvSpPr>
          <p:nvPr/>
        </p:nvSpPr>
        <p:spPr bwMode="auto">
          <a:xfrm>
            <a:off x="613834" y="1706564"/>
            <a:ext cx="3937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7174" name="Rectangle 18"/>
          <p:cNvSpPr>
            <a:spLocks noChangeArrowheads="1"/>
          </p:cNvSpPr>
          <p:nvPr/>
        </p:nvSpPr>
        <p:spPr bwMode="auto">
          <a:xfrm>
            <a:off x="618067" y="1912938"/>
            <a:ext cx="254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2067" name="Oval 19"/>
          <p:cNvSpPr>
            <a:spLocks noChangeArrowheads="1"/>
          </p:cNvSpPr>
          <p:nvPr/>
        </p:nvSpPr>
        <p:spPr bwMode="auto">
          <a:xfrm>
            <a:off x="12278784" y="1676400"/>
            <a:ext cx="4064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sp>
        <p:nvSpPr>
          <p:cNvPr id="7176" name="Rectangle 20"/>
          <p:cNvSpPr>
            <a:spLocks noChangeArrowheads="1"/>
          </p:cNvSpPr>
          <p:nvPr/>
        </p:nvSpPr>
        <p:spPr bwMode="auto">
          <a:xfrm>
            <a:off x="609600" y="1739900"/>
            <a:ext cx="116691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defRPr/>
            </a:pPr>
            <a:endParaRPr lang="zh-TW" altLang="en-US" sz="3600" smtClean="0">
              <a:solidFill>
                <a:srgbClr val="FFFFFF"/>
              </a:solidFill>
            </a:endParaRPr>
          </a:p>
        </p:txBody>
      </p:sp>
      <p:grpSp>
        <p:nvGrpSpPr>
          <p:cNvPr id="5129" name="Group 21"/>
          <p:cNvGrpSpPr>
            <a:grpSpLocks/>
          </p:cNvGrpSpPr>
          <p:nvPr/>
        </p:nvGrpSpPr>
        <p:grpSpPr bwMode="auto">
          <a:xfrm>
            <a:off x="201084" y="0"/>
            <a:ext cx="1132416" cy="6858000"/>
            <a:chOff x="95" y="0"/>
            <a:chExt cx="535" cy="4320"/>
          </a:xfrm>
        </p:grpSpPr>
        <p:sp>
          <p:nvSpPr>
            <p:cNvPr id="7183"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84"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85"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86"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87"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7188"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kumimoji="1" sz="2400">
                  <a:solidFill>
                    <a:schemeClr val="tx1"/>
                  </a:solidFill>
                  <a:latin typeface="Times New Roman" panose="02020603050405020304" pitchFamily="18" charset="0"/>
                  <a:ea typeface="新細明體" panose="02020500000000000000" pitchFamily="18" charset="-120"/>
                </a:defRPr>
              </a:lvl1pPr>
              <a:lvl2pPr marL="742950" indent="-285750" algn="ctr">
                <a:defRPr kumimoji="1" sz="2400">
                  <a:solidFill>
                    <a:schemeClr val="tx1"/>
                  </a:solidFill>
                  <a:latin typeface="Times New Roman" panose="02020603050405020304" pitchFamily="18" charset="0"/>
                  <a:ea typeface="新細明體" panose="02020500000000000000" pitchFamily="18" charset="-120"/>
                </a:defRPr>
              </a:lvl2pPr>
              <a:lvl3pPr marL="1143000" indent="-228600" algn="ctr">
                <a:defRPr kumimoji="1" sz="2400">
                  <a:solidFill>
                    <a:schemeClr val="tx1"/>
                  </a:solidFill>
                  <a:latin typeface="Times New Roman" panose="02020603050405020304" pitchFamily="18" charset="0"/>
                  <a:ea typeface="新細明體" panose="02020500000000000000" pitchFamily="18" charset="-120"/>
                </a:defRPr>
              </a:lvl3pPr>
              <a:lvl4pPr marL="1600200" indent="-228600" algn="ctr">
                <a:defRPr kumimoji="1" sz="2400">
                  <a:solidFill>
                    <a:schemeClr val="tx1"/>
                  </a:solidFill>
                  <a:latin typeface="Times New Roman" panose="02020603050405020304" pitchFamily="18" charset="0"/>
                  <a:ea typeface="新細明體" panose="02020500000000000000" pitchFamily="18" charset="-120"/>
                </a:defRPr>
              </a:lvl4pPr>
              <a:lvl5pPr marL="2057400" indent="-228600" algn="ctr">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l" defTabSz="914400" fontAlgn="base">
                <a:spcBef>
                  <a:spcPct val="0"/>
                </a:spcBef>
                <a:spcAft>
                  <a:spcPct val="0"/>
                </a:spcAft>
                <a:defRPr/>
              </a:pPr>
              <a:endParaRPr lang="zh-TW" altLang="en-US" sz="1600" smtClean="0">
                <a:solidFill>
                  <a:srgbClr val="FFFFFF"/>
                </a:solidFill>
                <a:ea typeface="標楷體" panose="03000509000000000000" pitchFamily="65" charset="-120"/>
              </a:endParaRPr>
            </a:p>
          </p:txBody>
        </p:sp>
        <p:sp>
          <p:nvSpPr>
            <p:cNvPr id="5141"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kumimoji="1" lang="zh-TW" altLang="en-US" sz="2400" smtClean="0">
                <a:solidFill>
                  <a:srgbClr val="FFFFFF"/>
                </a:solidFill>
                <a:latin typeface="Times New Roman" panose="02020603050405020304" pitchFamily="18" charset="0"/>
              </a:endParaRPr>
            </a:p>
          </p:txBody>
        </p:sp>
        <p:sp>
          <p:nvSpPr>
            <p:cNvPr id="5142" name="Freeform 29"/>
            <p:cNvSpPr>
              <a:spLocks/>
            </p:cNvSpPr>
            <p:nvPr/>
          </p:nvSpPr>
          <p:spPr bwMode="auto">
            <a:xfrm>
              <a:off x="95" y="4060"/>
              <a:ext cx="457" cy="260"/>
            </a:xfrm>
            <a:custGeom>
              <a:avLst/>
              <a:gdLst>
                <a:gd name="T0" fmla="*/ 457 w 457"/>
                <a:gd name="T1" fmla="*/ 244 h 264"/>
                <a:gd name="T2" fmla="*/ 1 w 457"/>
                <a:gd name="T3" fmla="*/ 0 h 264"/>
                <a:gd name="T4" fmla="*/ 0 w 457"/>
                <a:gd name="T5" fmla="*/ 248 h 264"/>
                <a:gd name="T6" fmla="*/ 457 w 457"/>
                <a:gd name="T7" fmla="*/ 244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kumimoji="1" lang="zh-TW" altLang="en-US" sz="2400" smtClean="0">
                <a:solidFill>
                  <a:srgbClr val="FFFFFF"/>
                </a:solidFill>
                <a:latin typeface="Times New Roman" panose="02020603050405020304" pitchFamily="18" charset="0"/>
              </a:endParaRPr>
            </a:p>
          </p:txBody>
        </p:sp>
      </p:grpSp>
      <p:sp>
        <p:nvSpPr>
          <p:cNvPr id="2080" name="Rectangle 32"/>
          <p:cNvSpPr>
            <a:spLocks noGrp="1" noChangeArrowheads="1"/>
          </p:cNvSpPr>
          <p:nvPr>
            <p:ph type="title"/>
          </p:nvPr>
        </p:nvSpPr>
        <p:spPr bwMode="auto">
          <a:xfrm>
            <a:off x="1524000" y="814388"/>
            <a:ext cx="103632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zh-TW" altLang="en-US" smtClean="0"/>
              <a:t>按一下以編輯母片標題樣式</a:t>
            </a:r>
          </a:p>
        </p:txBody>
      </p:sp>
      <p:sp>
        <p:nvSpPr>
          <p:cNvPr id="2081" name="Rectangle 33"/>
          <p:cNvSpPr>
            <a:spLocks noGrp="1" noChangeArrowheads="1"/>
          </p:cNvSpPr>
          <p:nvPr>
            <p:ph type="body" idx="1"/>
          </p:nvPr>
        </p:nvSpPr>
        <p:spPr bwMode="auto">
          <a:xfrm>
            <a:off x="1422400" y="1981200"/>
            <a:ext cx="10464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082" name="Rectangle 34"/>
          <p:cNvSpPr>
            <a:spLocks noGrp="1" noChangeArrowheads="1"/>
          </p:cNvSpPr>
          <p:nvPr>
            <p:ph type="dt" sz="half" idx="2"/>
          </p:nvPr>
        </p:nvSpPr>
        <p:spPr bwMode="auto">
          <a:xfrm>
            <a:off x="1538817"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400">
                <a:solidFill>
                  <a:srgbClr val="FFFFFF"/>
                </a:solidFill>
                <a:ea typeface="+mn-ea"/>
              </a:defRPr>
            </a:lvl1pPr>
          </a:lstStyle>
          <a:p>
            <a:pPr defTabSz="914400" fontAlgn="base">
              <a:spcBef>
                <a:spcPct val="0"/>
              </a:spcBef>
              <a:spcAft>
                <a:spcPct val="0"/>
              </a:spcAft>
              <a:defRPr/>
            </a:pPr>
            <a:endParaRPr lang="en-US" altLang="zh-TW">
              <a:latin typeface="Times New Roman" panose="02020603050405020304" pitchFamily="18" charset="0"/>
            </a:endParaRPr>
          </a:p>
        </p:txBody>
      </p:sp>
      <p:sp>
        <p:nvSpPr>
          <p:cNvPr id="2083" name="Rectangle 35"/>
          <p:cNvSpPr>
            <a:spLocks noGrp="1" noChangeArrowheads="1"/>
          </p:cNvSpPr>
          <p:nvPr>
            <p:ph type="ftr" sz="quarter" idx="3"/>
          </p:nvPr>
        </p:nvSpPr>
        <p:spPr bwMode="auto">
          <a:xfrm>
            <a:off x="4790017"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FFFFFF"/>
                </a:solidFill>
                <a:ea typeface="+mn-ea"/>
              </a:defRPr>
            </a:lvl1pPr>
          </a:lstStyle>
          <a:p>
            <a:pPr defTabSz="914400" fontAlgn="base">
              <a:spcBef>
                <a:spcPct val="0"/>
              </a:spcBef>
              <a:spcAft>
                <a:spcPct val="0"/>
              </a:spcAft>
              <a:defRPr/>
            </a:pPr>
            <a:endParaRPr lang="en-US" altLang="zh-TW">
              <a:latin typeface="Times New Roman" panose="02020603050405020304" pitchFamily="18" charset="0"/>
            </a:endParaRPr>
          </a:p>
        </p:txBody>
      </p:sp>
      <p:sp>
        <p:nvSpPr>
          <p:cNvPr id="2084" name="Rectangle 36"/>
          <p:cNvSpPr>
            <a:spLocks noGrp="1" noChangeArrowheads="1"/>
          </p:cNvSpPr>
          <p:nvPr>
            <p:ph type="sldNum" sz="quarter" idx="4"/>
          </p:nvPr>
        </p:nvSpPr>
        <p:spPr bwMode="auto">
          <a:xfrm>
            <a:off x="9362017"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rgbClr val="FFFFFF"/>
                </a:solidFill>
              </a:defRPr>
            </a:lvl1pPr>
          </a:lstStyle>
          <a:p>
            <a:pPr defTabSz="914400" fontAlgn="base">
              <a:spcBef>
                <a:spcPct val="0"/>
              </a:spcBef>
              <a:spcAft>
                <a:spcPct val="0"/>
              </a:spcAft>
              <a:defRPr/>
            </a:pPr>
            <a:fld id="{8FC4D733-1293-466E-87F1-97638FA6F6E2}" type="slidenum">
              <a:rPr lang="zh-TW" altLang="en-US" smtClean="0">
                <a:latin typeface="Times New Roman" panose="02020603050405020304" pitchFamily="18" charset="0"/>
              </a:rPr>
              <a:pPr defTabSz="914400" fontAlgn="base">
                <a:spcBef>
                  <a:spcPct val="0"/>
                </a:spcBef>
                <a:spcAft>
                  <a:spcPct val="0"/>
                </a:spcAft>
                <a:defRPr/>
              </a:pPr>
              <a:t>‹#›</a:t>
            </a:fld>
            <a:endParaRPr lang="en-US" altLang="zh-TW">
              <a:latin typeface="Times New Roman" panose="02020603050405020304" pitchFamily="18" charset="0"/>
            </a:endParaRPr>
          </a:p>
        </p:txBody>
      </p:sp>
    </p:spTree>
    <p:extLst>
      <p:ext uri="{BB962C8B-B14F-4D97-AF65-F5344CB8AC3E}">
        <p14:creationId xmlns:p14="http://schemas.microsoft.com/office/powerpoint/2010/main" val="1604769360"/>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P spid="2067" grpId="0" animBg="1" autoUpdateAnimBg="0"/>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5pPr>
      <a:lvl6pPr marL="4572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6pPr>
      <a:lvl7pPr marL="9144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7pPr>
      <a:lvl8pPr marL="13716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8pPr>
      <a:lvl9pPr marL="1828800" algn="l" rtl="0" fontAlgn="base">
        <a:spcBef>
          <a:spcPct val="0"/>
        </a:spcBef>
        <a:spcAft>
          <a:spcPct val="0"/>
        </a:spcAft>
        <a:defRPr kumimoji="1" sz="4400">
          <a:solidFill>
            <a:schemeClr val="tx2"/>
          </a:solidFill>
          <a:effectLst>
            <a:outerShdw blurRad="38100" dist="38100" dir="2700000" algn="tl">
              <a:srgbClr val="000000"/>
            </a:outerShdw>
          </a:effectLst>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26376;&#20142;&#21934;&#20803;&#22686;&#33021;&#30740;&#32722;&#35611;&#32681;.do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hyperlink" Target="http://edresource.nmns.edu.tw/ShowObject.aspx?id=0b81a1fa1d" TargetMode="External"/><Relationship Id="rId2" Type="http://schemas.openxmlformats.org/officeDocument/2006/relationships/hyperlink" Target="http://tamweb.tam.gov.tw/bew/TW/go.asp" TargetMode="External"/><Relationship Id="rId1" Type="http://schemas.openxmlformats.org/officeDocument/2006/relationships/slideLayout" Target="../slideLayouts/slideLayout35.xml"/><Relationship Id="rId5" Type="http://schemas.openxmlformats.org/officeDocument/2006/relationships/hyperlink" Target="http://163.20.10.23/awk/5a/moon/index.htm" TargetMode="External"/><Relationship Id="rId4" Type="http://schemas.openxmlformats.org/officeDocument/2006/relationships/hyperlink" Target="http://www.cwb.gov.tw/V7/astronom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ingan.com/index.asp?top=top&amp;left=meny&amp;right=space&amp;main=w3" TargetMode="External"/><Relationship Id="rId2" Type="http://schemas.openxmlformats.org/officeDocument/2006/relationships/hyperlink" Target="http://edson.tw/earth/MoonPhases.htm" TargetMode="External"/><Relationship Id="rId1" Type="http://schemas.openxmlformats.org/officeDocument/2006/relationships/slideLayout" Target="../slideLayouts/slideLayout35.xml"/><Relationship Id="rId4" Type="http://schemas.openxmlformats.org/officeDocument/2006/relationships/hyperlink" Target="http://www.phys.ncku.edu.tw/~astrolab/mirrors/apod/ap051113.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1.xml"/><Relationship Id="rId4" Type="http://schemas.openxmlformats.org/officeDocument/2006/relationships/hyperlink" Target="file:///C:\Users\USER\Desktop\&#26376;&#20142;&#22294;&#27284;\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1.xml"/><Relationship Id="rId4" Type="http://schemas.openxmlformats.org/officeDocument/2006/relationships/hyperlink" Target="file:///C:\Users\USER\Desktop\&#26376;&#20142;&#22294;&#27284;\01.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file:///C:\Users\USER\Desktop\&#26376;&#20142;&#22294;&#27284;\01.jpg" TargetMode="External"/><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22825;&#25991;&#25945;&#23416;&#36039;&#28304;/&#26376;&#20142;/&#26376;&#30456;&#30340;&#35722;&#2127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Text Box 3"/>
          <p:cNvSpPr txBox="1">
            <a:spLocks noChangeArrowheads="1"/>
          </p:cNvSpPr>
          <p:nvPr/>
        </p:nvSpPr>
        <p:spPr bwMode="auto">
          <a:xfrm>
            <a:off x="0" y="0"/>
            <a:ext cx="1219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50000"/>
              </a:spcBef>
              <a:spcAft>
                <a:spcPct val="0"/>
              </a:spcAft>
            </a:pPr>
            <a:r>
              <a:rPr lang="zh-TW" altLang="en-US" sz="4800" dirty="0" smtClean="0">
                <a:solidFill>
                  <a:srgbClr val="FFFF00"/>
                </a:solidFill>
                <a:latin typeface="文鼎粗隸" panose="02010609010101010101" pitchFamily="49" charset="-120"/>
                <a:ea typeface="文鼎粗行楷" panose="02010609010101010101" pitchFamily="49" charset="-120"/>
              </a:rPr>
              <a:t>月亮單元</a:t>
            </a:r>
            <a:r>
              <a:rPr lang="zh-TW" altLang="en-US" sz="4800" dirty="0" smtClean="0">
                <a:solidFill>
                  <a:srgbClr val="FFFFFF"/>
                </a:solidFill>
                <a:latin typeface="文鼎粗隸" panose="02010609010101010101" pitchFamily="49" charset="-120"/>
                <a:ea typeface="文鼎粗行楷" panose="02010609010101010101" pitchFamily="49" charset="-120"/>
              </a:rPr>
              <a:t>教材與教法</a:t>
            </a:r>
            <a:endParaRPr lang="en-US" altLang="zh-TW" sz="4800" dirty="0" smtClean="0">
              <a:solidFill>
                <a:srgbClr val="FFFFFF"/>
              </a:solidFill>
              <a:latin typeface="文鼎粗隸" panose="02010609010101010101" pitchFamily="49" charset="-120"/>
              <a:ea typeface="文鼎粗行楷" panose="02010609010101010101" pitchFamily="49" charset="-120"/>
            </a:endParaRPr>
          </a:p>
        </p:txBody>
      </p:sp>
      <p:sp>
        <p:nvSpPr>
          <p:cNvPr id="5" name="Text Box 9"/>
          <p:cNvSpPr txBox="1">
            <a:spLocks noChangeArrowheads="1"/>
          </p:cNvSpPr>
          <p:nvPr/>
        </p:nvSpPr>
        <p:spPr bwMode="auto">
          <a:xfrm>
            <a:off x="3009900" y="6106576"/>
            <a:ext cx="91821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50000"/>
              </a:spcBef>
            </a:pPr>
            <a:r>
              <a:rPr lang="zh-TW" altLang="en-US" sz="4400" b="1" dirty="0" smtClean="0">
                <a:solidFill>
                  <a:srgbClr val="FFFF00"/>
                </a:solidFill>
                <a:latin typeface="文鼎粗行楷" panose="02010609010101010101" pitchFamily="49" charset="-120"/>
                <a:ea typeface="文鼎粗行楷" panose="02010609010101010101" pitchFamily="49" charset="-120"/>
              </a:rPr>
              <a:t>台中市</a:t>
            </a:r>
            <a:r>
              <a:rPr lang="zh-TW" altLang="en-US" sz="4400" b="1" dirty="0">
                <a:solidFill>
                  <a:srgbClr val="FFFF00"/>
                </a:solidFill>
                <a:latin typeface="文鼎粗行楷" panose="02010609010101010101" pitchFamily="49" charset="-120"/>
                <a:ea typeface="文鼎粗行楷" panose="02010609010101010101" pitchFamily="49" charset="-120"/>
              </a:rPr>
              <a:t>自然領域輔導團 吳建德</a:t>
            </a:r>
          </a:p>
          <a:p>
            <a:pPr algn="r" eaLnBrk="1" hangingPunct="1">
              <a:spcBef>
                <a:spcPct val="50000"/>
              </a:spcBef>
            </a:pPr>
            <a:endParaRPr lang="zh-TW" altLang="en-US" sz="2800" dirty="0">
              <a:solidFill>
                <a:srgbClr val="00FF00"/>
              </a:solidFill>
              <a:ea typeface="標楷體" panose="03000509000000000000" pitchFamily="65" charset="-120"/>
            </a:endParaRPr>
          </a:p>
          <a:p>
            <a:pPr algn="r" eaLnBrk="1" hangingPunct="1">
              <a:spcBef>
                <a:spcPct val="50000"/>
              </a:spcBef>
            </a:pPr>
            <a:endParaRPr lang="zh-TW" altLang="en-US" dirty="0">
              <a:solidFill>
                <a:srgbClr val="00FF00"/>
              </a:solidFill>
              <a:ea typeface="標楷體" panose="03000509000000000000" pitchFamily="65" charset="-120"/>
            </a:endParaRPr>
          </a:p>
        </p:txBody>
      </p:sp>
    </p:spTree>
    <p:extLst>
      <p:ext uri="{BB962C8B-B14F-4D97-AF65-F5344CB8AC3E}">
        <p14:creationId xmlns:p14="http://schemas.microsoft.com/office/powerpoint/2010/main" val="377656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Text Box 4"/>
          <p:cNvSpPr txBox="1">
            <a:spLocks noChangeArrowheads="1"/>
          </p:cNvSpPr>
          <p:nvPr/>
        </p:nvSpPr>
        <p:spPr bwMode="auto">
          <a:xfrm>
            <a:off x="1524000" y="404813"/>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solidFill>
                  <a:srgbClr val="FFFFFF"/>
                </a:solidFill>
                <a:latin typeface="文鼎粗行楷" panose="02010609010101010101" pitchFamily="49" charset="-120"/>
                <a:ea typeface="文鼎粗行楷" panose="02010609010101010101" pitchFamily="49" charset="-120"/>
              </a:rPr>
              <a:t>Q3</a:t>
            </a:r>
            <a:r>
              <a:rPr kumimoji="1" lang="zh-TW" altLang="en-US" sz="3600" dirty="0">
                <a:solidFill>
                  <a:srgbClr val="FFFFFF"/>
                </a:solidFill>
                <a:latin typeface="文鼎粗行楷" panose="02010609010101010101" pitchFamily="49" charset="-120"/>
                <a:ea typeface="文鼎粗行楷" panose="02010609010101010101" pitchFamily="49" charset="-120"/>
              </a:rPr>
              <a:t>：觀察月亮單元，學生</a:t>
            </a:r>
            <a:r>
              <a:rPr kumimoji="1" lang="zh-TW" altLang="en-US" sz="3600" dirty="0">
                <a:solidFill>
                  <a:srgbClr val="FFFF00"/>
                </a:solidFill>
                <a:latin typeface="文鼎粗行楷" panose="02010609010101010101" pitchFamily="49" charset="-120"/>
                <a:ea typeface="文鼎粗行楷" panose="02010609010101010101" pitchFamily="49" charset="-120"/>
              </a:rPr>
              <a:t>很難每天都看得到</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月亮</a:t>
            </a:r>
            <a:r>
              <a:rPr kumimoji="1" lang="zh-TW" altLang="en-US" sz="3600" dirty="0">
                <a:solidFill>
                  <a:srgbClr val="FFFFFF"/>
                </a:solidFill>
                <a:latin typeface="文鼎粗行楷" panose="02010609010101010101" pitchFamily="49" charset="-120"/>
                <a:ea typeface="文鼎粗行楷" panose="02010609010101010101" pitchFamily="49" charset="-120"/>
              </a:rPr>
              <a:t>？</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（北勢國小</a:t>
            </a:r>
            <a:r>
              <a:rPr kumimoji="1" lang="en-US" altLang="zh-TW" sz="3600" dirty="0">
                <a:solidFill>
                  <a:srgbClr val="FFFFFF"/>
                </a:solidFill>
                <a:latin typeface="文鼎粗行楷" panose="02010609010101010101" pitchFamily="49" charset="-120"/>
                <a:ea typeface="文鼎粗行楷" panose="02010609010101010101" pitchFamily="49" charset="-120"/>
              </a:rPr>
              <a:t>-991103</a:t>
            </a:r>
            <a:r>
              <a:rPr kumimoji="1" lang="zh-TW" altLang="en-US" sz="3600" dirty="0">
                <a:solidFill>
                  <a:srgbClr val="FFFFFF"/>
                </a:solidFill>
                <a:latin typeface="文鼎粗行楷" panose="02010609010101010101" pitchFamily="49" charset="-120"/>
                <a:ea typeface="文鼎粗行楷" panose="02010609010101010101" pitchFamily="49" charset="-120"/>
              </a:rPr>
              <a:t>）</a:t>
            </a:r>
          </a:p>
        </p:txBody>
      </p:sp>
    </p:spTree>
    <p:extLst>
      <p:ext uri="{BB962C8B-B14F-4D97-AF65-F5344CB8AC3E}">
        <p14:creationId xmlns:p14="http://schemas.microsoft.com/office/powerpoint/2010/main" val="217075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Text Box 4"/>
          <p:cNvSpPr txBox="1">
            <a:spLocks noChangeArrowheads="1"/>
          </p:cNvSpPr>
          <p:nvPr/>
        </p:nvSpPr>
        <p:spPr bwMode="auto">
          <a:xfrm>
            <a:off x="1524000" y="2603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A3</a:t>
            </a:r>
            <a:r>
              <a:rPr kumimoji="1" lang="zh-TW" altLang="en-US" sz="3600" dirty="0">
                <a:latin typeface="文鼎粗行楷" panose="02010609010101010101" pitchFamily="49" charset="-120"/>
                <a:ea typeface="文鼎粗行楷" panose="02010609010101010101" pitchFamily="49" charset="-120"/>
              </a:rPr>
              <a:t>：</a:t>
            </a:r>
            <a:r>
              <a:rPr kumimoji="1" lang="zh-TW" altLang="en-US" sz="3600" dirty="0">
                <a:solidFill>
                  <a:srgbClr val="000000"/>
                </a:solidFill>
                <a:latin typeface="文鼎粗行楷" panose="02010609010101010101" pitchFamily="49" charset="-120"/>
                <a:ea typeface="文鼎粗行楷" panose="02010609010101010101" pitchFamily="49" charset="-120"/>
                <a:hlinkClick r:id="rId2" action="ppaction://hlinkfile"/>
              </a:rPr>
              <a:t>詳見講義</a:t>
            </a:r>
            <a:r>
              <a:rPr kumimoji="1" lang="zh-TW" altLang="en-US" sz="3600" dirty="0">
                <a:solidFill>
                  <a:srgbClr val="000000"/>
                </a:solidFill>
                <a:latin typeface="文鼎粗行楷" panose="02010609010101010101" pitchFamily="49" charset="-120"/>
                <a:ea typeface="文鼎粗行楷" panose="02010609010101010101" pitchFamily="49" charset="-120"/>
              </a:rPr>
              <a:t>。</a:t>
            </a:r>
          </a:p>
        </p:txBody>
      </p:sp>
    </p:spTree>
    <p:extLst>
      <p:ext uri="{BB962C8B-B14F-4D97-AF65-F5344CB8AC3E}">
        <p14:creationId xmlns:p14="http://schemas.microsoft.com/office/powerpoint/2010/main" val="1972491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0" y="404813"/>
            <a:ext cx="9144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solidFill>
                  <a:srgbClr val="FFFFFF"/>
                </a:solidFill>
                <a:latin typeface="文鼎粗行楷" panose="02010609010101010101" pitchFamily="49" charset="-120"/>
                <a:ea typeface="文鼎粗行楷" panose="02010609010101010101" pitchFamily="49" charset="-120"/>
              </a:rPr>
              <a:t>Q4</a:t>
            </a:r>
            <a:r>
              <a:rPr kumimoji="1" lang="zh-TW" altLang="en-US" sz="3600" dirty="0">
                <a:solidFill>
                  <a:srgbClr val="FFFFFF"/>
                </a:solidFill>
                <a:latin typeface="文鼎粗行楷" panose="02010609010101010101" pitchFamily="49" charset="-120"/>
                <a:ea typeface="文鼎粗行楷" panose="02010609010101010101" pitchFamily="49" charset="-120"/>
              </a:rPr>
              <a:t>：月亮的圓缺變化對孩子來說似乎是較難</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且不易理解的單元，課本中顯示的圓缺</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變化是左右兩邊的變化，但</a:t>
            </a:r>
            <a:r>
              <a:rPr kumimoji="1" lang="zh-TW" altLang="en-US" sz="3600" dirty="0">
                <a:solidFill>
                  <a:srgbClr val="FFFF00"/>
                </a:solidFill>
                <a:latin typeface="文鼎粗行楷" panose="02010609010101010101" pitchFamily="49" charset="-120"/>
                <a:ea typeface="文鼎粗行楷" panose="02010609010101010101" pitchFamily="49" charset="-120"/>
              </a:rPr>
              <a:t>實際天空中</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的月相觀測則不是正左，也不是正右的</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變化，對孩子來說是上下的圓缺變化</a:t>
            </a:r>
            <a:r>
              <a:rPr kumimoji="1" lang="zh-TW" altLang="en-US" sz="3600" dirty="0">
                <a:solidFill>
                  <a:srgbClr val="000000"/>
                </a:solidFill>
                <a:latin typeface="文鼎粗行楷" panose="02010609010101010101" pitchFamily="49" charset="-120"/>
                <a:ea typeface="文鼎粗行楷" panose="02010609010101010101" pitchFamily="49" charset="-120"/>
              </a:rPr>
              <a:t>。</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（僑仁國小</a:t>
            </a:r>
            <a:r>
              <a:rPr kumimoji="1" lang="en-US" altLang="zh-TW" sz="3600" dirty="0">
                <a:solidFill>
                  <a:srgbClr val="FFFFFF"/>
                </a:solidFill>
                <a:latin typeface="文鼎粗行楷" panose="02010609010101010101" pitchFamily="49" charset="-120"/>
                <a:ea typeface="文鼎粗行楷" panose="02010609010101010101" pitchFamily="49" charset="-120"/>
              </a:rPr>
              <a:t>-991124</a:t>
            </a:r>
            <a:r>
              <a:rPr kumimoji="1" lang="zh-TW" altLang="en-US" sz="3600" dirty="0">
                <a:solidFill>
                  <a:srgbClr val="FFFFFF"/>
                </a:solidFill>
                <a:latin typeface="文鼎粗行楷" panose="02010609010101010101" pitchFamily="49" charset="-120"/>
                <a:ea typeface="文鼎粗行楷" panose="02010609010101010101" pitchFamily="49" charset="-120"/>
              </a:rPr>
              <a:t>）</a:t>
            </a:r>
          </a:p>
          <a:p>
            <a:pPr defTabSz="914400" fontAlgn="base">
              <a:spcBef>
                <a:spcPct val="0"/>
              </a:spcBef>
              <a:spcAft>
                <a:spcPct val="0"/>
              </a:spcAft>
            </a:pPr>
            <a:endParaRPr kumimoji="1" lang="zh-TW" altLang="en-US" sz="3600" dirty="0">
              <a:solidFill>
                <a:srgbClr val="FFFFFF"/>
              </a:solidFill>
              <a:latin typeface="文鼎粗行楷" panose="02010609010101010101" pitchFamily="49" charset="-120"/>
              <a:ea typeface="文鼎粗行楷" panose="02010609010101010101" pitchFamily="49" charset="-120"/>
            </a:endParaRPr>
          </a:p>
        </p:txBody>
      </p:sp>
    </p:spTree>
    <p:extLst>
      <p:ext uri="{BB962C8B-B14F-4D97-AF65-F5344CB8AC3E}">
        <p14:creationId xmlns:p14="http://schemas.microsoft.com/office/powerpoint/2010/main" val="282177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defTabSz="914400" fontAlgn="base">
              <a:spcBef>
                <a:spcPct val="0"/>
              </a:spcBef>
              <a:spcAft>
                <a:spcPct val="0"/>
              </a:spcAft>
            </a:pPr>
            <a:r>
              <a:rPr kumimoji="1" lang="en-US" altLang="zh-TW" sz="3600" dirty="0" smtClean="0">
                <a:solidFill>
                  <a:srgbClr val="FFFFFF"/>
                </a:solidFill>
                <a:latin typeface="文鼎粗行楷" panose="02010609010101010101" pitchFamily="49" charset="-120"/>
                <a:ea typeface="文鼎粗行楷" panose="02010609010101010101" pitchFamily="49" charset="-120"/>
              </a:rPr>
              <a:t>A4</a:t>
            </a:r>
            <a:r>
              <a:rPr kumimoji="1" lang="zh-TW" altLang="en-US" sz="3600" dirty="0" smtClean="0">
                <a:solidFill>
                  <a:srgbClr val="FFFFFF"/>
                </a:solidFill>
                <a:latin typeface="文鼎粗行楷" panose="02010609010101010101" pitchFamily="49" charset="-120"/>
                <a:ea typeface="文鼎粗行楷" panose="02010609010101010101" pitchFamily="49" charset="-120"/>
              </a:rPr>
              <a:t>：</a:t>
            </a:r>
            <a:r>
              <a:rPr kumimoji="1" lang="zh-TW" altLang="en-US" sz="3600" dirty="0">
                <a:solidFill>
                  <a:srgbClr val="FFFFFF"/>
                </a:solidFill>
                <a:latin typeface="文鼎粗行楷" panose="02010609010101010101" pitchFamily="49" charset="-120"/>
                <a:ea typeface="文鼎粗行楷" panose="02010609010101010101" pitchFamily="49" charset="-120"/>
              </a:rPr>
              <a:t>課本中顯示的各種月相照片都是呈現出月亮在仰角達到最高時的面向。在實際的觀察上，若以農曆初三的眉形新月為例，在傍晚時分它位於西方低空，月形是暗面朝上；而農曆二十七日的眉形殘月在凌晨時分則是位於東方低空，月形也是暗面朝上。所以，若純粹以亮面朝左、朝右，或者朝上、朝下來形容上、下弦月易造成學生的迷思概念</a:t>
            </a:r>
            <a:r>
              <a:rPr kumimoji="1" lang="zh-TW" altLang="en-US" sz="3600" dirty="0" smtClean="0">
                <a:solidFill>
                  <a:srgbClr val="FFFFFF"/>
                </a:solidFill>
                <a:latin typeface="文鼎粗行楷" panose="02010609010101010101" pitchFamily="49" charset="-120"/>
                <a:ea typeface="文鼎粗行楷" panose="02010609010101010101" pitchFamily="49" charset="-120"/>
              </a:rPr>
              <a:t>。</a:t>
            </a:r>
            <a:r>
              <a:rPr kumimoji="1" lang="zh-TW" altLang="en-US" sz="3600" dirty="0">
                <a:solidFill>
                  <a:srgbClr val="FFFFFF"/>
                </a:solidFill>
                <a:latin typeface="文鼎粗行楷" panose="02010609010101010101" pitchFamily="49" charset="-120"/>
                <a:ea typeface="文鼎粗行楷" panose="02010609010101010101" pitchFamily="49" charset="-120"/>
              </a:rPr>
              <a:t>建議在教學上</a:t>
            </a:r>
            <a:r>
              <a:rPr kumimoji="1" lang="zh-TW" altLang="en-US" sz="3600" b="1" dirty="0">
                <a:solidFill>
                  <a:srgbClr val="FFFF00"/>
                </a:solidFill>
                <a:latin typeface="文鼎粗行楷" panose="02010609010101010101" pitchFamily="49" charset="-120"/>
                <a:ea typeface="文鼎粗行楷" panose="02010609010101010101" pitchFamily="49" charset="-120"/>
              </a:rPr>
              <a:t>可以倒轉</a:t>
            </a:r>
            <a:r>
              <a:rPr kumimoji="1" lang="en-US" altLang="zh-TW" sz="3600" b="1" dirty="0">
                <a:solidFill>
                  <a:srgbClr val="FFFF00"/>
                </a:solidFill>
                <a:latin typeface="文鼎粗行楷" panose="02010609010101010101" pitchFamily="49" charset="-120"/>
                <a:ea typeface="文鼎粗行楷" panose="02010609010101010101" pitchFamily="49" charset="-120"/>
              </a:rPr>
              <a:t>C</a:t>
            </a:r>
            <a:r>
              <a:rPr kumimoji="1" lang="zh-TW" altLang="en-US" sz="3600" b="1" dirty="0">
                <a:solidFill>
                  <a:srgbClr val="FFFF00"/>
                </a:solidFill>
                <a:latin typeface="文鼎粗行楷" panose="02010609010101010101" pitchFamily="49" charset="-120"/>
                <a:ea typeface="文鼎粗行楷" panose="02010609010101010101" pitchFamily="49" charset="-120"/>
              </a:rPr>
              <a:t>來比喻上弦眉月或是上弦月</a:t>
            </a:r>
            <a:r>
              <a:rPr kumimoji="1" lang="en-US" altLang="zh-TW" sz="3600" dirty="0">
                <a:solidFill>
                  <a:srgbClr val="FFFFFF"/>
                </a:solidFill>
                <a:latin typeface="文鼎粗行楷" panose="02010609010101010101" pitchFamily="49" charset="-120"/>
                <a:ea typeface="文鼎粗行楷" panose="02010609010101010101" pitchFamily="49" charset="-120"/>
              </a:rPr>
              <a:t>(</a:t>
            </a:r>
            <a:r>
              <a:rPr kumimoji="1" lang="zh-TW" altLang="en-US" sz="3600" dirty="0">
                <a:solidFill>
                  <a:srgbClr val="FFFFFF"/>
                </a:solidFill>
                <a:latin typeface="文鼎粗行楷" panose="02010609010101010101" pitchFamily="49" charset="-120"/>
                <a:ea typeface="文鼎粗行楷" panose="02010609010101010101" pitchFamily="49" charset="-120"/>
              </a:rPr>
              <a:t>東升時是缺口朝下，中天時是缺口朝左</a:t>
            </a:r>
            <a:r>
              <a:rPr kumimoji="1" lang="en-US" altLang="zh-TW" sz="3600" dirty="0">
                <a:solidFill>
                  <a:srgbClr val="FFFFFF"/>
                </a:solidFill>
                <a:latin typeface="文鼎粗行楷" panose="02010609010101010101" pitchFamily="49" charset="-120"/>
                <a:ea typeface="文鼎粗行楷" panose="02010609010101010101" pitchFamily="49" charset="-120"/>
              </a:rPr>
              <a:t>)--</a:t>
            </a:r>
            <a:r>
              <a:rPr kumimoji="1" lang="zh-TW" altLang="en-US" sz="3600" dirty="0">
                <a:solidFill>
                  <a:srgbClr val="FFFFFF"/>
                </a:solidFill>
                <a:latin typeface="文鼎粗行楷" panose="02010609010101010101" pitchFamily="49" charset="-120"/>
                <a:ea typeface="文鼎粗行楷" panose="02010609010101010101" pitchFamily="49" charset="-120"/>
              </a:rPr>
              <a:t>缺口朝東。</a:t>
            </a:r>
          </a:p>
        </p:txBody>
      </p:sp>
    </p:spTree>
    <p:extLst>
      <p:ext uri="{BB962C8B-B14F-4D97-AF65-F5344CB8AC3E}">
        <p14:creationId xmlns:p14="http://schemas.microsoft.com/office/powerpoint/2010/main" val="1265125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3457575" y="1528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en-US">
              <a:solidFill>
                <a:srgbClr val="FFFFFF"/>
              </a:solidFill>
            </a:endParaRPr>
          </a:p>
        </p:txBody>
      </p:sp>
      <p:pic>
        <p:nvPicPr>
          <p:cNvPr id="379907" name="Picture 4" descr="p23-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8" name="Rectangle 3"/>
          <p:cNvSpPr>
            <a:spLocks noChangeArrowheads="1"/>
          </p:cNvSpPr>
          <p:nvPr/>
        </p:nvSpPr>
        <p:spPr bwMode="auto">
          <a:xfrm>
            <a:off x="1524000" y="0"/>
            <a:ext cx="91440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zh-TW">
              <a:solidFill>
                <a:srgbClr val="2181B7"/>
              </a:solidFill>
            </a:endParaRPr>
          </a:p>
        </p:txBody>
      </p:sp>
      <p:sp>
        <p:nvSpPr>
          <p:cNvPr id="379909" name="Oval 5"/>
          <p:cNvSpPr>
            <a:spLocks noChangeArrowheads="1"/>
          </p:cNvSpPr>
          <p:nvPr/>
        </p:nvSpPr>
        <p:spPr bwMode="auto">
          <a:xfrm>
            <a:off x="8596314" y="3714750"/>
            <a:ext cx="1957387" cy="214153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en-US">
              <a:solidFill>
                <a:srgbClr val="FFFFFF"/>
              </a:solidFill>
            </a:endParaRPr>
          </a:p>
        </p:txBody>
      </p:sp>
      <p:sp>
        <p:nvSpPr>
          <p:cNvPr id="269316" name="Text Box 4"/>
          <p:cNvSpPr txBox="1">
            <a:spLocks noChangeArrowheads="1"/>
          </p:cNvSpPr>
          <p:nvPr/>
        </p:nvSpPr>
        <p:spPr bwMode="auto">
          <a:xfrm>
            <a:off x="1524000" y="1"/>
            <a:ext cx="9144000" cy="823913"/>
          </a:xfrm>
          <a:prstGeom prst="rect">
            <a:avLst/>
          </a:prstGeom>
          <a:noFill/>
          <a:ln w="9525">
            <a:noFill/>
            <a:miter lim="800000"/>
            <a:headEnd/>
            <a:tailEnd/>
          </a:ln>
          <a:effec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eaLnBrk="1" fontAlgn="base" hangingPunct="1">
              <a:spcBef>
                <a:spcPct val="50000"/>
              </a:spcBef>
              <a:spcAft>
                <a:spcPct val="0"/>
              </a:spcAft>
            </a:pPr>
            <a:r>
              <a:rPr lang="zh-TW" altLang="en-US" sz="4800">
                <a:solidFill>
                  <a:srgbClr val="FFFF00"/>
                </a:solidFill>
                <a:ea typeface="文鼎粗行楷" panose="02010609010101010101" pitchFamily="49" charset="-120"/>
              </a:rPr>
              <a:t>上弦月：倒轉</a:t>
            </a:r>
            <a:r>
              <a:rPr lang="en-US" altLang="zh-TW" sz="4800">
                <a:solidFill>
                  <a:srgbClr val="FFFF00"/>
                </a:solidFill>
                <a:ea typeface="文鼎粗行楷" panose="02010609010101010101" pitchFamily="49" charset="-120"/>
              </a:rPr>
              <a:t>C</a:t>
            </a:r>
            <a:r>
              <a:rPr lang="zh-TW" altLang="en-US" sz="4800">
                <a:solidFill>
                  <a:srgbClr val="FFFF00"/>
                </a:solidFill>
                <a:ea typeface="文鼎粗行楷" panose="02010609010101010101" pitchFamily="49" charset="-120"/>
              </a:rPr>
              <a:t>；落後太陽</a:t>
            </a:r>
          </a:p>
        </p:txBody>
      </p:sp>
    </p:spTree>
    <p:extLst>
      <p:ext uri="{BB962C8B-B14F-4D97-AF65-F5344CB8AC3E}">
        <p14:creationId xmlns:p14="http://schemas.microsoft.com/office/powerpoint/2010/main" val="10813735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Text Box 4"/>
          <p:cNvSpPr txBox="1">
            <a:spLocks noChangeArrowheads="1"/>
          </p:cNvSpPr>
          <p:nvPr/>
        </p:nvSpPr>
        <p:spPr bwMode="auto">
          <a:xfrm>
            <a:off x="0" y="0"/>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buFontTx/>
              <a:buNone/>
            </a:pPr>
            <a:r>
              <a:rPr lang="en-US" altLang="zh-TW" sz="3600" dirty="0" smtClean="0">
                <a:solidFill>
                  <a:srgbClr val="FFFFFF"/>
                </a:solidFill>
                <a:latin typeface="文鼎粗行楷" panose="02010609010101010101" pitchFamily="49" charset="-120"/>
                <a:ea typeface="文鼎粗行楷" panose="02010609010101010101" pitchFamily="49" charset="-120"/>
              </a:rPr>
              <a:t>A4</a:t>
            </a:r>
            <a:r>
              <a:rPr lang="zh-TW" altLang="en-US" sz="3600" dirty="0" smtClean="0">
                <a:solidFill>
                  <a:srgbClr val="FFFFFF"/>
                </a:solidFill>
                <a:latin typeface="文鼎粗行楷" panose="02010609010101010101" pitchFamily="49" charset="-120"/>
                <a:ea typeface="文鼎粗行楷" panose="02010609010101010101" pitchFamily="49" charset="-120"/>
              </a:rPr>
              <a:t>：建議在教學上可</a:t>
            </a:r>
            <a:r>
              <a:rPr lang="zh-TW" altLang="en-US" sz="3600" dirty="0" smtClean="0">
                <a:solidFill>
                  <a:srgbClr val="FFFF00"/>
                </a:solidFill>
                <a:latin typeface="文鼎粗行楷" panose="02010609010101010101" pitchFamily="49" charset="-120"/>
                <a:ea typeface="文鼎粗行楷" panose="02010609010101010101" pitchFamily="49" charset="-120"/>
              </a:rPr>
              <a:t>引用英文字母</a:t>
            </a:r>
            <a:r>
              <a:rPr lang="en-US" altLang="zh-TW" sz="3600" dirty="0" smtClean="0">
                <a:solidFill>
                  <a:srgbClr val="FFFF00"/>
                </a:solidFill>
                <a:latin typeface="文鼎粗行楷" panose="02010609010101010101" pitchFamily="49" charset="-120"/>
                <a:ea typeface="文鼎粗行楷" panose="02010609010101010101" pitchFamily="49" charset="-120"/>
              </a:rPr>
              <a:t>C</a:t>
            </a:r>
            <a:r>
              <a:rPr lang="zh-TW" altLang="en-US" sz="3600" dirty="0" smtClean="0">
                <a:solidFill>
                  <a:srgbClr val="FFFF00"/>
                </a:solidFill>
                <a:latin typeface="文鼎粗行楷" panose="02010609010101010101" pitchFamily="49" charset="-120"/>
                <a:ea typeface="文鼎粗行楷" panose="02010609010101010101" pitchFamily="49" charset="-120"/>
              </a:rPr>
              <a:t>來比喻下弦殘月或是下弦月</a:t>
            </a:r>
            <a:r>
              <a:rPr lang="en-US" altLang="zh-TW" sz="3600" dirty="0" smtClean="0">
                <a:solidFill>
                  <a:srgbClr val="FFFFFF"/>
                </a:solidFill>
                <a:latin typeface="文鼎粗行楷" panose="02010609010101010101" pitchFamily="49" charset="-120"/>
                <a:ea typeface="文鼎粗行楷" panose="02010609010101010101" pitchFamily="49" charset="-120"/>
              </a:rPr>
              <a:t>(</a:t>
            </a:r>
            <a:r>
              <a:rPr lang="zh-TW" altLang="en-US" sz="3600" dirty="0" smtClean="0">
                <a:solidFill>
                  <a:srgbClr val="FFFFFF"/>
                </a:solidFill>
                <a:latin typeface="文鼎粗行楷" panose="02010609010101010101" pitchFamily="49" charset="-120"/>
                <a:ea typeface="文鼎粗行楷" panose="02010609010101010101" pitchFamily="49" charset="-120"/>
              </a:rPr>
              <a:t>東升時是缺口朝上，中天時是缺口朝右</a:t>
            </a:r>
            <a:r>
              <a:rPr lang="en-US" altLang="zh-TW" sz="3600" dirty="0" smtClean="0">
                <a:solidFill>
                  <a:srgbClr val="FFFFFF"/>
                </a:solidFill>
                <a:latin typeface="文鼎粗行楷" panose="02010609010101010101" pitchFamily="49" charset="-120"/>
                <a:ea typeface="文鼎粗行楷" panose="02010609010101010101" pitchFamily="49" charset="-120"/>
              </a:rPr>
              <a:t>)--</a:t>
            </a:r>
            <a:r>
              <a:rPr lang="zh-TW" altLang="en-US" sz="3600" dirty="0" smtClean="0">
                <a:solidFill>
                  <a:srgbClr val="FFFF00"/>
                </a:solidFill>
                <a:latin typeface="文鼎粗行楷" panose="02010609010101010101" pitchFamily="49" charset="-120"/>
                <a:ea typeface="文鼎粗行楷" panose="02010609010101010101" pitchFamily="49" charset="-120"/>
              </a:rPr>
              <a:t>缺口朝西</a:t>
            </a:r>
            <a:r>
              <a:rPr lang="zh-TW" altLang="en-US" sz="3600" dirty="0" smtClean="0">
                <a:solidFill>
                  <a:srgbClr val="FFFFFF"/>
                </a:solidFill>
                <a:latin typeface="文鼎粗行楷" panose="02010609010101010101" pitchFamily="49" charset="-120"/>
                <a:ea typeface="文鼎粗行楷" panose="02010609010101010101" pitchFamily="49" charset="-120"/>
              </a:rPr>
              <a:t>。</a:t>
            </a:r>
          </a:p>
        </p:txBody>
      </p:sp>
    </p:spTree>
    <p:extLst>
      <p:ext uri="{BB962C8B-B14F-4D97-AF65-F5344CB8AC3E}">
        <p14:creationId xmlns:p14="http://schemas.microsoft.com/office/powerpoint/2010/main" val="1419676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3457575" y="1528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en-US">
              <a:solidFill>
                <a:srgbClr val="FFFFFF"/>
              </a:solidFill>
            </a:endParaRPr>
          </a:p>
        </p:txBody>
      </p:sp>
      <p:pic>
        <p:nvPicPr>
          <p:cNvPr id="380931" name="Picture 2" descr="p23-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2" name="Oval 5"/>
          <p:cNvSpPr>
            <a:spLocks noChangeArrowheads="1"/>
          </p:cNvSpPr>
          <p:nvPr/>
        </p:nvSpPr>
        <p:spPr bwMode="auto">
          <a:xfrm>
            <a:off x="1727200" y="3763964"/>
            <a:ext cx="1957388" cy="2141537"/>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en-US">
              <a:solidFill>
                <a:srgbClr val="FFFFFF"/>
              </a:solidFill>
            </a:endParaRPr>
          </a:p>
        </p:txBody>
      </p:sp>
      <p:sp>
        <p:nvSpPr>
          <p:cNvPr id="380933" name="Rectangle 3"/>
          <p:cNvSpPr>
            <a:spLocks noChangeArrowheads="1"/>
          </p:cNvSpPr>
          <p:nvPr/>
        </p:nvSpPr>
        <p:spPr bwMode="auto">
          <a:xfrm>
            <a:off x="1524000" y="0"/>
            <a:ext cx="91440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defTabSz="914400" eaLnBrk="1" fontAlgn="base" hangingPunct="1">
              <a:spcBef>
                <a:spcPct val="0"/>
              </a:spcBef>
              <a:spcAft>
                <a:spcPct val="0"/>
              </a:spcAft>
            </a:pPr>
            <a:endParaRPr lang="zh-TW" altLang="zh-TW">
              <a:solidFill>
                <a:srgbClr val="2181B7"/>
              </a:solidFill>
            </a:endParaRPr>
          </a:p>
        </p:txBody>
      </p:sp>
      <p:sp>
        <p:nvSpPr>
          <p:cNvPr id="269316" name="Text Box 4"/>
          <p:cNvSpPr txBox="1">
            <a:spLocks noChangeArrowheads="1"/>
          </p:cNvSpPr>
          <p:nvPr/>
        </p:nvSpPr>
        <p:spPr bwMode="auto">
          <a:xfrm>
            <a:off x="1524000" y="1"/>
            <a:ext cx="9144000" cy="823913"/>
          </a:xfrm>
          <a:prstGeom prst="rect">
            <a:avLst/>
          </a:prstGeom>
          <a:noFill/>
          <a:ln w="9525">
            <a:noFill/>
            <a:miter lim="800000"/>
            <a:headEnd/>
            <a:tailEnd/>
          </a:ln>
          <a:effec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defTabSz="914400" eaLnBrk="1" fontAlgn="base" hangingPunct="1">
              <a:spcBef>
                <a:spcPct val="50000"/>
              </a:spcBef>
              <a:spcAft>
                <a:spcPct val="0"/>
              </a:spcAft>
            </a:pPr>
            <a:r>
              <a:rPr lang="zh-TW" altLang="en-US" sz="4800">
                <a:solidFill>
                  <a:srgbClr val="FFFF00"/>
                </a:solidFill>
                <a:ea typeface="文鼎粗行楷" panose="02010609010101010101" pitchFamily="49" charset="-120"/>
              </a:rPr>
              <a:t>下弦月：正面</a:t>
            </a:r>
            <a:r>
              <a:rPr lang="en-US" altLang="zh-TW" sz="4800">
                <a:solidFill>
                  <a:srgbClr val="FFFF00"/>
                </a:solidFill>
                <a:ea typeface="文鼎粗行楷" panose="02010609010101010101" pitchFamily="49" charset="-120"/>
              </a:rPr>
              <a:t>C</a:t>
            </a:r>
            <a:r>
              <a:rPr lang="zh-TW" altLang="en-US" sz="4800">
                <a:solidFill>
                  <a:srgbClr val="FFFF00"/>
                </a:solidFill>
                <a:ea typeface="文鼎粗行楷" panose="02010609010101010101" pitchFamily="49" charset="-120"/>
              </a:rPr>
              <a:t>；領先太陽</a:t>
            </a:r>
          </a:p>
        </p:txBody>
      </p:sp>
    </p:spTree>
    <p:extLst>
      <p:ext uri="{BB962C8B-B14F-4D97-AF65-F5344CB8AC3E}">
        <p14:creationId xmlns:p14="http://schemas.microsoft.com/office/powerpoint/2010/main" val="1033755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endParaRPr lang="zh-TW" altLang="en-US" smtClean="0"/>
          </a:p>
        </p:txBody>
      </p:sp>
      <p:sp>
        <p:nvSpPr>
          <p:cNvPr id="102403" name="Rectangle 3"/>
          <p:cNvSpPr>
            <a:spLocks noGrp="1" noChangeArrowheads="1"/>
          </p:cNvSpPr>
          <p:nvPr>
            <p:ph type="body" idx="1"/>
          </p:nvPr>
        </p:nvSpPr>
        <p:spPr/>
        <p:txBody>
          <a:bodyPr/>
          <a:lstStyle/>
          <a:p>
            <a:pPr eaLnBrk="1" hangingPunct="1"/>
            <a:endParaRPr lang="zh-TW" altLang="en-US" smtClean="0"/>
          </a:p>
        </p:txBody>
      </p:sp>
      <p:pic>
        <p:nvPicPr>
          <p:cNvPr id="102404" name="Picture 4" descr="Lunar-Phase-Diagra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11450" y="0"/>
            <a:ext cx="6948488" cy="694848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5" name="Rectangle 3"/>
          <p:cNvSpPr>
            <a:spLocks noChangeArrowheads="1"/>
          </p:cNvSpPr>
          <p:nvPr/>
        </p:nvSpPr>
        <p:spPr bwMode="auto">
          <a:xfrm>
            <a:off x="2711451" y="0"/>
            <a:ext cx="6913563"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zh-TW" sz="2400">
              <a:solidFill>
                <a:srgbClr val="2181B7"/>
              </a:solidFill>
              <a:latin typeface="Times New Roman" panose="02020603050405020304" pitchFamily="18" charset="0"/>
            </a:endParaRPr>
          </a:p>
        </p:txBody>
      </p:sp>
      <p:sp>
        <p:nvSpPr>
          <p:cNvPr id="466950" name="Line 6"/>
          <p:cNvSpPr>
            <a:spLocks noChangeShapeType="1"/>
          </p:cNvSpPr>
          <p:nvPr/>
        </p:nvSpPr>
        <p:spPr bwMode="auto">
          <a:xfrm>
            <a:off x="6167438" y="3478213"/>
            <a:ext cx="309721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1" name="Line 7"/>
          <p:cNvSpPr>
            <a:spLocks noChangeShapeType="1"/>
          </p:cNvSpPr>
          <p:nvPr/>
        </p:nvSpPr>
        <p:spPr bwMode="auto">
          <a:xfrm>
            <a:off x="9282113" y="2952751"/>
            <a:ext cx="0" cy="11525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2" name="Line 8"/>
          <p:cNvSpPr>
            <a:spLocks noChangeShapeType="1"/>
          </p:cNvSpPr>
          <p:nvPr/>
        </p:nvSpPr>
        <p:spPr bwMode="auto">
          <a:xfrm flipV="1">
            <a:off x="6167439" y="1350964"/>
            <a:ext cx="2193925" cy="2149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3" name="Line 9"/>
          <p:cNvSpPr>
            <a:spLocks noChangeShapeType="1"/>
          </p:cNvSpPr>
          <p:nvPr/>
        </p:nvSpPr>
        <p:spPr bwMode="auto">
          <a:xfrm>
            <a:off x="8026401" y="939801"/>
            <a:ext cx="646113" cy="8350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4" name="Line 10"/>
          <p:cNvSpPr>
            <a:spLocks noChangeShapeType="1"/>
          </p:cNvSpPr>
          <p:nvPr/>
        </p:nvSpPr>
        <p:spPr bwMode="auto">
          <a:xfrm flipV="1">
            <a:off x="6173788" y="476250"/>
            <a:ext cx="0" cy="3024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5" name="Line 11"/>
          <p:cNvSpPr>
            <a:spLocks noChangeShapeType="1"/>
          </p:cNvSpPr>
          <p:nvPr/>
        </p:nvSpPr>
        <p:spPr bwMode="auto">
          <a:xfrm>
            <a:off x="5591176" y="476250"/>
            <a:ext cx="11525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6" name="Line 12"/>
          <p:cNvSpPr>
            <a:spLocks noChangeShapeType="1"/>
          </p:cNvSpPr>
          <p:nvPr/>
        </p:nvSpPr>
        <p:spPr bwMode="auto">
          <a:xfrm flipH="1" flipV="1">
            <a:off x="4008439" y="1412875"/>
            <a:ext cx="2187575" cy="210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7" name="Line 13"/>
          <p:cNvSpPr>
            <a:spLocks noChangeShapeType="1"/>
          </p:cNvSpPr>
          <p:nvPr/>
        </p:nvSpPr>
        <p:spPr bwMode="auto">
          <a:xfrm flipH="1">
            <a:off x="3671889" y="985838"/>
            <a:ext cx="636587" cy="88741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8" name="Line 14"/>
          <p:cNvSpPr>
            <a:spLocks noChangeShapeType="1"/>
          </p:cNvSpPr>
          <p:nvPr/>
        </p:nvSpPr>
        <p:spPr bwMode="auto">
          <a:xfrm flipH="1" flipV="1">
            <a:off x="3148014" y="3467100"/>
            <a:ext cx="3019425" cy="33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59" name="Line 15"/>
          <p:cNvSpPr>
            <a:spLocks noChangeShapeType="1"/>
          </p:cNvSpPr>
          <p:nvPr/>
        </p:nvSpPr>
        <p:spPr bwMode="auto">
          <a:xfrm>
            <a:off x="3143250" y="2924176"/>
            <a:ext cx="0" cy="11525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0" name="Line 16"/>
          <p:cNvSpPr>
            <a:spLocks noChangeShapeType="1"/>
          </p:cNvSpPr>
          <p:nvPr/>
        </p:nvSpPr>
        <p:spPr bwMode="auto">
          <a:xfrm flipH="1">
            <a:off x="4008438" y="3500439"/>
            <a:ext cx="2159000" cy="2160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1" name="Line 17"/>
          <p:cNvSpPr>
            <a:spLocks noChangeShapeType="1"/>
          </p:cNvSpPr>
          <p:nvPr/>
        </p:nvSpPr>
        <p:spPr bwMode="auto">
          <a:xfrm>
            <a:off x="3648076" y="5229226"/>
            <a:ext cx="811213" cy="92551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2" name="Line 18"/>
          <p:cNvSpPr>
            <a:spLocks noChangeShapeType="1"/>
          </p:cNvSpPr>
          <p:nvPr/>
        </p:nvSpPr>
        <p:spPr bwMode="auto">
          <a:xfrm>
            <a:off x="6167438" y="3429000"/>
            <a:ext cx="6350" cy="3060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3" name="Line 19"/>
          <p:cNvSpPr>
            <a:spLocks noChangeShapeType="1"/>
          </p:cNvSpPr>
          <p:nvPr/>
        </p:nvSpPr>
        <p:spPr bwMode="auto">
          <a:xfrm>
            <a:off x="5618164" y="6480175"/>
            <a:ext cx="11525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4" name="Line 20"/>
          <p:cNvSpPr>
            <a:spLocks noChangeShapeType="1"/>
          </p:cNvSpPr>
          <p:nvPr/>
        </p:nvSpPr>
        <p:spPr bwMode="auto">
          <a:xfrm>
            <a:off x="6167439" y="3500439"/>
            <a:ext cx="2160587" cy="2160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6965" name="Line 21"/>
          <p:cNvSpPr>
            <a:spLocks noChangeShapeType="1"/>
          </p:cNvSpPr>
          <p:nvPr/>
        </p:nvSpPr>
        <p:spPr bwMode="auto">
          <a:xfrm flipV="1">
            <a:off x="8067675" y="5111751"/>
            <a:ext cx="647700" cy="100806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422" name="Text Box 3"/>
          <p:cNvSpPr txBox="1">
            <a:spLocks noChangeArrowheads="1"/>
          </p:cNvSpPr>
          <p:nvPr/>
        </p:nvSpPr>
        <p:spPr bwMode="auto">
          <a:xfrm>
            <a:off x="152400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eaLnBrk="1" hangingPunct="1">
              <a:spcBef>
                <a:spcPct val="50000"/>
              </a:spcBef>
              <a:buFontTx/>
              <a:buNone/>
            </a:pPr>
            <a:r>
              <a:rPr lang="zh-TW" altLang="en-US" sz="4800">
                <a:solidFill>
                  <a:srgbClr val="FFFF00"/>
                </a:solidFill>
                <a:latin typeface="文鼎粗隸" panose="02010609010101010101" pitchFamily="49" charset="-120"/>
                <a:ea typeface="文鼎粗行楷" panose="02010609010101010101" pitchFamily="49" charset="-120"/>
              </a:rPr>
              <a:t>     月相變化</a:t>
            </a:r>
            <a:endParaRPr lang="zh-TW" altLang="en-US">
              <a:solidFill>
                <a:srgbClr val="FFFFFF"/>
              </a:solidFill>
              <a:latin typeface="文鼎粗隸" panose="02010609010101010101" pitchFamily="49" charset="-120"/>
              <a:ea typeface="文鼎粗隸" panose="02010609010101010101" pitchFamily="49" charset="-120"/>
              <a:cs typeface="Times New Roman" panose="02020603050405020304" pitchFamily="18" charset="0"/>
            </a:endParaRPr>
          </a:p>
          <a:p>
            <a:pPr algn="ctr" eaLnBrk="1" hangingPunct="1">
              <a:spcBef>
                <a:spcPct val="50000"/>
              </a:spcBef>
              <a:buFontTx/>
              <a:buNone/>
            </a:pPr>
            <a:endParaRPr lang="en-US" altLang="zh-TW" sz="2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40365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69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6695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6695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669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69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6695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6695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669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69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6695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6695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6695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695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6695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695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6695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695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6695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66959"/>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669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696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6696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66961"/>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669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6696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6696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66963"/>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66964"/>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66965"/>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6696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669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animBg="1"/>
      <p:bldP spid="466950" grpId="1" animBg="1"/>
      <p:bldP spid="466951" grpId="0" animBg="1"/>
      <p:bldP spid="466951" grpId="1" animBg="1"/>
      <p:bldP spid="466952" grpId="0" animBg="1"/>
      <p:bldP spid="466952" grpId="1" animBg="1"/>
      <p:bldP spid="466953" grpId="0" animBg="1"/>
      <p:bldP spid="466953" grpId="1" animBg="1"/>
      <p:bldP spid="466954" grpId="0" animBg="1"/>
      <p:bldP spid="466954" grpId="1" animBg="1"/>
      <p:bldP spid="466955" grpId="0" animBg="1"/>
      <p:bldP spid="466955" grpId="1" animBg="1"/>
      <p:bldP spid="466956" grpId="0" animBg="1"/>
      <p:bldP spid="466956" grpId="1" animBg="1"/>
      <p:bldP spid="466957" grpId="0" animBg="1"/>
      <p:bldP spid="466957" grpId="1" animBg="1"/>
      <p:bldP spid="466958" grpId="0" animBg="1"/>
      <p:bldP spid="466958" grpId="1" animBg="1"/>
      <p:bldP spid="466959" grpId="0" animBg="1"/>
      <p:bldP spid="466959" grpId="1" animBg="1"/>
      <p:bldP spid="466960" grpId="0" animBg="1"/>
      <p:bldP spid="466960" grpId="1" animBg="1"/>
      <p:bldP spid="466961" grpId="0" animBg="1"/>
      <p:bldP spid="466961" grpId="1" animBg="1"/>
      <p:bldP spid="466962" grpId="0" animBg="1"/>
      <p:bldP spid="466962" grpId="1" animBg="1"/>
      <p:bldP spid="466963" grpId="0" animBg="1"/>
      <p:bldP spid="466963" grpId="1" animBg="1"/>
      <p:bldP spid="466964" grpId="0" animBg="1"/>
      <p:bldP spid="466964" grpId="1" animBg="1"/>
      <p:bldP spid="466965" grpId="0" animBg="1"/>
      <p:bldP spid="46696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457575" y="1528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en-US" sz="2400">
              <a:latin typeface="Times New Roman" panose="02020603050405020304" pitchFamily="18" charset="0"/>
            </a:endParaRPr>
          </a:p>
        </p:txBody>
      </p:sp>
      <p:sp>
        <p:nvSpPr>
          <p:cNvPr id="103427" name="Rectangle 3"/>
          <p:cNvSpPr>
            <a:spLocks noChangeArrowheads="1"/>
          </p:cNvSpPr>
          <p:nvPr/>
        </p:nvSpPr>
        <p:spPr bwMode="auto">
          <a:xfrm>
            <a:off x="1524000" y="0"/>
            <a:ext cx="91440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zh-TW" sz="2400">
              <a:solidFill>
                <a:schemeClr val="bg1"/>
              </a:solidFill>
              <a:latin typeface="Times New Roman" panose="02020603050405020304" pitchFamily="18" charset="0"/>
            </a:endParaRPr>
          </a:p>
        </p:txBody>
      </p:sp>
      <p:grpSp>
        <p:nvGrpSpPr>
          <p:cNvPr id="103428" name="Group 21"/>
          <p:cNvGrpSpPr>
            <a:grpSpLocks/>
          </p:cNvGrpSpPr>
          <p:nvPr/>
        </p:nvGrpSpPr>
        <p:grpSpPr bwMode="auto">
          <a:xfrm>
            <a:off x="1666876" y="1928814"/>
            <a:ext cx="8759825" cy="2928937"/>
            <a:chOff x="1296" y="4352"/>
            <a:chExt cx="8830" cy="2953"/>
          </a:xfrm>
        </p:grpSpPr>
        <p:cxnSp>
          <p:nvCxnSpPr>
            <p:cNvPr id="103438" name="AutoShape 22"/>
            <p:cNvCxnSpPr>
              <a:cxnSpLocks noChangeShapeType="1"/>
            </p:cNvCxnSpPr>
            <p:nvPr/>
          </p:nvCxnSpPr>
          <p:spPr bwMode="auto">
            <a:xfrm>
              <a:off x="1296" y="5054"/>
              <a:ext cx="0" cy="1575"/>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pic>
          <p:nvPicPr>
            <p:cNvPr id="103439" name="圖片 1" descr="moon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6" y="4352"/>
              <a:ext cx="1293"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0" name="圖片 4" descr="moo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12" y="4352"/>
              <a:ext cx="1380"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圖片 3" descr="moon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80" y="4426"/>
              <a:ext cx="1290"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圖片 2" descr="moon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20" y="4352"/>
              <a:ext cx="1320"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3" name="圖片 5" descr="moon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78" y="5985"/>
              <a:ext cx="135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4" name="圖片 6" descr="moon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97" y="5985"/>
              <a:ext cx="129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圖片 7" descr="moon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65" y="5968"/>
              <a:ext cx="1335"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46" name="AutoShape 30"/>
            <p:cNvCxnSpPr>
              <a:cxnSpLocks noChangeShapeType="1"/>
            </p:cNvCxnSpPr>
            <p:nvPr/>
          </p:nvCxnSpPr>
          <p:spPr bwMode="auto">
            <a:xfrm>
              <a:off x="3076" y="5039"/>
              <a:ext cx="944" cy="15"/>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47" name="AutoShape 31"/>
            <p:cNvCxnSpPr>
              <a:cxnSpLocks noChangeShapeType="1"/>
            </p:cNvCxnSpPr>
            <p:nvPr/>
          </p:nvCxnSpPr>
          <p:spPr bwMode="auto">
            <a:xfrm>
              <a:off x="5340" y="5054"/>
              <a:ext cx="840"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48" name="AutoShape 32"/>
            <p:cNvCxnSpPr>
              <a:cxnSpLocks noChangeShapeType="1"/>
            </p:cNvCxnSpPr>
            <p:nvPr/>
          </p:nvCxnSpPr>
          <p:spPr bwMode="auto">
            <a:xfrm>
              <a:off x="7470" y="5129"/>
              <a:ext cx="842" cy="15"/>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49" name="AutoShape 33"/>
            <p:cNvCxnSpPr>
              <a:cxnSpLocks noChangeShapeType="1"/>
            </p:cNvCxnSpPr>
            <p:nvPr/>
          </p:nvCxnSpPr>
          <p:spPr bwMode="auto">
            <a:xfrm>
              <a:off x="9692" y="5129"/>
              <a:ext cx="434"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50" name="AutoShape 34"/>
            <p:cNvCxnSpPr>
              <a:cxnSpLocks noChangeShapeType="1"/>
            </p:cNvCxnSpPr>
            <p:nvPr/>
          </p:nvCxnSpPr>
          <p:spPr bwMode="auto">
            <a:xfrm flipH="1">
              <a:off x="7487" y="6614"/>
              <a:ext cx="791" cy="15"/>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51" name="AutoShape 35"/>
            <p:cNvCxnSpPr>
              <a:cxnSpLocks noChangeShapeType="1"/>
            </p:cNvCxnSpPr>
            <p:nvPr/>
          </p:nvCxnSpPr>
          <p:spPr bwMode="auto">
            <a:xfrm flipH="1">
              <a:off x="5400" y="6629"/>
              <a:ext cx="780"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52" name="AutoShape 36"/>
            <p:cNvCxnSpPr>
              <a:cxnSpLocks noChangeShapeType="1"/>
            </p:cNvCxnSpPr>
            <p:nvPr/>
          </p:nvCxnSpPr>
          <p:spPr bwMode="auto">
            <a:xfrm flipH="1">
              <a:off x="3000" y="6629"/>
              <a:ext cx="1065"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53" name="AutoShape 37"/>
            <p:cNvCxnSpPr>
              <a:cxnSpLocks noChangeShapeType="1"/>
            </p:cNvCxnSpPr>
            <p:nvPr/>
          </p:nvCxnSpPr>
          <p:spPr bwMode="auto">
            <a:xfrm>
              <a:off x="10126" y="5129"/>
              <a:ext cx="0" cy="1575"/>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3454" name="AutoShape 38"/>
            <p:cNvCxnSpPr>
              <a:cxnSpLocks noChangeShapeType="1"/>
            </p:cNvCxnSpPr>
            <p:nvPr/>
          </p:nvCxnSpPr>
          <p:spPr bwMode="auto">
            <a:xfrm>
              <a:off x="1296" y="6629"/>
              <a:ext cx="434" cy="0"/>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3455" name="AutoShape 39"/>
            <p:cNvCxnSpPr>
              <a:cxnSpLocks noChangeShapeType="1"/>
            </p:cNvCxnSpPr>
            <p:nvPr/>
          </p:nvCxnSpPr>
          <p:spPr bwMode="auto">
            <a:xfrm flipH="1">
              <a:off x="9628" y="6704"/>
              <a:ext cx="498"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3456" name="AutoShape 40"/>
            <p:cNvCxnSpPr>
              <a:cxnSpLocks noChangeShapeType="1"/>
            </p:cNvCxnSpPr>
            <p:nvPr/>
          </p:nvCxnSpPr>
          <p:spPr bwMode="auto">
            <a:xfrm>
              <a:off x="1296" y="5039"/>
              <a:ext cx="490" cy="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grpSp>
      <p:pic>
        <p:nvPicPr>
          <p:cNvPr id="103429" name="圖片 8" descr="moon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024064" y="3500438"/>
            <a:ext cx="1311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字方塊 43"/>
          <p:cNvSpPr txBox="1">
            <a:spLocks noChangeArrowheads="1"/>
          </p:cNvSpPr>
          <p:nvPr/>
        </p:nvSpPr>
        <p:spPr bwMode="auto">
          <a:xfrm>
            <a:off x="2381250" y="1357313"/>
            <a:ext cx="92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朔</a:t>
            </a:r>
          </a:p>
        </p:txBody>
      </p:sp>
      <p:sp>
        <p:nvSpPr>
          <p:cNvPr id="45" name="文字方塊 44"/>
          <p:cNvSpPr txBox="1">
            <a:spLocks noChangeArrowheads="1"/>
          </p:cNvSpPr>
          <p:nvPr/>
        </p:nvSpPr>
        <p:spPr bwMode="auto">
          <a:xfrm>
            <a:off x="4381501" y="1357313"/>
            <a:ext cx="135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眉月</a:t>
            </a:r>
          </a:p>
        </p:txBody>
      </p:sp>
      <p:sp>
        <p:nvSpPr>
          <p:cNvPr id="46" name="文字方塊 45"/>
          <p:cNvSpPr txBox="1">
            <a:spLocks noChangeArrowheads="1"/>
          </p:cNvSpPr>
          <p:nvPr/>
        </p:nvSpPr>
        <p:spPr bwMode="auto">
          <a:xfrm>
            <a:off x="6238875" y="1357313"/>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上弦月</a:t>
            </a:r>
          </a:p>
        </p:txBody>
      </p:sp>
      <p:sp>
        <p:nvSpPr>
          <p:cNvPr id="47" name="文字方塊 46"/>
          <p:cNvSpPr txBox="1">
            <a:spLocks noChangeArrowheads="1"/>
          </p:cNvSpPr>
          <p:nvPr/>
        </p:nvSpPr>
        <p:spPr bwMode="auto">
          <a:xfrm>
            <a:off x="8453438" y="1357313"/>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盈凸月</a:t>
            </a:r>
          </a:p>
        </p:txBody>
      </p:sp>
      <p:sp>
        <p:nvSpPr>
          <p:cNvPr id="48" name="文字方塊 47"/>
          <p:cNvSpPr txBox="1">
            <a:spLocks noChangeArrowheads="1"/>
          </p:cNvSpPr>
          <p:nvPr/>
        </p:nvSpPr>
        <p:spPr bwMode="auto">
          <a:xfrm>
            <a:off x="4238625" y="4857751"/>
            <a:ext cx="171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下弦月</a:t>
            </a:r>
          </a:p>
        </p:txBody>
      </p:sp>
      <p:sp>
        <p:nvSpPr>
          <p:cNvPr id="49" name="文字方塊 48"/>
          <p:cNvSpPr txBox="1">
            <a:spLocks noChangeArrowheads="1"/>
          </p:cNvSpPr>
          <p:nvPr/>
        </p:nvSpPr>
        <p:spPr bwMode="auto">
          <a:xfrm>
            <a:off x="2024063" y="4857751"/>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殘月</a:t>
            </a:r>
          </a:p>
        </p:txBody>
      </p:sp>
      <p:sp>
        <p:nvSpPr>
          <p:cNvPr id="50" name="文字方塊 49"/>
          <p:cNvSpPr txBox="1">
            <a:spLocks noChangeArrowheads="1"/>
          </p:cNvSpPr>
          <p:nvPr/>
        </p:nvSpPr>
        <p:spPr bwMode="auto">
          <a:xfrm>
            <a:off x="8596313" y="49291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望</a:t>
            </a:r>
          </a:p>
        </p:txBody>
      </p:sp>
      <p:sp>
        <p:nvSpPr>
          <p:cNvPr id="51" name="文字方塊 50"/>
          <p:cNvSpPr txBox="1">
            <a:spLocks noChangeArrowheads="1"/>
          </p:cNvSpPr>
          <p:nvPr/>
        </p:nvSpPr>
        <p:spPr bwMode="auto">
          <a:xfrm>
            <a:off x="6310313" y="4929188"/>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r>
              <a:rPr lang="zh-TW" altLang="en-US" sz="3600">
                <a:solidFill>
                  <a:srgbClr val="FFFF00"/>
                </a:solidFill>
                <a:latin typeface="文鼎粗行楷" panose="02010609010101010101" pitchFamily="49" charset="-120"/>
                <a:ea typeface="文鼎粗行楷" panose="02010609010101010101" pitchFamily="49" charset="-120"/>
              </a:rPr>
              <a:t>虧凸月</a:t>
            </a:r>
          </a:p>
        </p:txBody>
      </p:sp>
    </p:spTree>
    <p:extLst>
      <p:ext uri="{BB962C8B-B14F-4D97-AF65-F5344CB8AC3E}">
        <p14:creationId xmlns:p14="http://schemas.microsoft.com/office/powerpoint/2010/main" val="3796093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495550" y="4773613"/>
            <a:ext cx="4419600" cy="519112"/>
          </a:xfrm>
        </p:spPr>
        <p:txBody>
          <a:bodyPr/>
          <a:lstStyle/>
          <a:p>
            <a:pPr eaLnBrk="1" hangingPunct="1"/>
            <a:endParaRPr lang="zh-TW" altLang="en-US" sz="2800">
              <a:solidFill>
                <a:schemeClr val="accent1"/>
              </a:solidFill>
              <a:effectLst/>
              <a:latin typeface="Times New Roman" panose="02020603050405020304" pitchFamily="18" charset="0"/>
            </a:endParaRPr>
          </a:p>
        </p:txBody>
      </p:sp>
      <p:sp>
        <p:nvSpPr>
          <p:cNvPr id="105475" name="Rectangle 3"/>
          <p:cNvSpPr>
            <a:spLocks noChangeArrowheads="1"/>
          </p:cNvSpPr>
          <p:nvPr/>
        </p:nvSpPr>
        <p:spPr bwMode="auto">
          <a:xfrm>
            <a:off x="1524000" y="0"/>
            <a:ext cx="9144000" cy="6858000"/>
          </a:xfrm>
          <a:prstGeom prst="rect">
            <a:avLst/>
          </a:prstGeom>
          <a:solidFill>
            <a:srgbClr val="00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eaLnBrk="1" hangingPunct="1">
              <a:spcBef>
                <a:spcPct val="0"/>
              </a:spcBef>
              <a:buFontTx/>
              <a:buNone/>
            </a:pPr>
            <a:endParaRPr lang="zh-TW" altLang="en-US" sz="1600">
              <a:solidFill>
                <a:srgbClr val="FFFFFF"/>
              </a:solidFill>
              <a:latin typeface="Times New Roman" panose="02020603050405020304" pitchFamily="18" charset="0"/>
              <a:ea typeface="標楷體" panose="03000509000000000000" pitchFamily="65" charset="-120"/>
            </a:endParaRPr>
          </a:p>
        </p:txBody>
      </p:sp>
      <p:pic>
        <p:nvPicPr>
          <p:cNvPr id="105476" name="Picture 4" descr="整個月的月相變化照片"/>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354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7"/>
          <p:cNvSpPr>
            <a:spLocks noChangeArrowheads="1"/>
          </p:cNvSpPr>
          <p:nvPr/>
        </p:nvSpPr>
        <p:spPr bwMode="auto">
          <a:xfrm>
            <a:off x="152400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eaLnBrk="1" hangingPunct="1">
              <a:spcBef>
                <a:spcPct val="0"/>
              </a:spcBef>
              <a:buFontTx/>
              <a:buNone/>
            </a:pPr>
            <a:endParaRPr lang="zh-TW" altLang="en-US" sz="1600">
              <a:solidFill>
                <a:srgbClr val="FFFFFF"/>
              </a:solidFill>
              <a:latin typeface="Times New Roman" panose="02020603050405020304" pitchFamily="18" charset="0"/>
              <a:ea typeface="標楷體" panose="03000509000000000000" pitchFamily="65" charset="-120"/>
            </a:endParaRPr>
          </a:p>
        </p:txBody>
      </p:sp>
      <p:sp>
        <p:nvSpPr>
          <p:cNvPr id="105478" name="Rectangle 5"/>
          <p:cNvSpPr>
            <a:spLocks noChangeArrowheads="1"/>
          </p:cNvSpPr>
          <p:nvPr/>
        </p:nvSpPr>
        <p:spPr bwMode="auto">
          <a:xfrm>
            <a:off x="3503613" y="0"/>
            <a:ext cx="5472112"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eaLnBrk="1" hangingPunct="1">
              <a:spcBef>
                <a:spcPct val="0"/>
              </a:spcBef>
              <a:buFontTx/>
              <a:buNone/>
            </a:pPr>
            <a:endParaRPr lang="zh-TW" altLang="en-US" sz="1600">
              <a:solidFill>
                <a:srgbClr val="FFFFFF"/>
              </a:solidFill>
              <a:latin typeface="Times New Roman" panose="02020603050405020304" pitchFamily="18" charset="0"/>
              <a:ea typeface="標楷體" panose="03000509000000000000" pitchFamily="65" charset="-120"/>
            </a:endParaRPr>
          </a:p>
        </p:txBody>
      </p:sp>
      <p:sp>
        <p:nvSpPr>
          <p:cNvPr id="105479" name="Text Box 8"/>
          <p:cNvSpPr txBox="1">
            <a:spLocks noChangeArrowheads="1"/>
          </p:cNvSpPr>
          <p:nvPr/>
        </p:nvSpPr>
        <p:spPr bwMode="auto">
          <a:xfrm>
            <a:off x="9204920" y="0"/>
            <a:ext cx="9233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50000"/>
              </a:spcBef>
              <a:buFontTx/>
              <a:buNone/>
            </a:pPr>
            <a:r>
              <a:rPr lang="zh-TW" altLang="en-US" sz="4800">
                <a:solidFill>
                  <a:srgbClr val="FFFF00"/>
                </a:solidFill>
                <a:latin typeface="文鼎粗隸" panose="02010609010101010101" pitchFamily="49" charset="-120"/>
                <a:ea typeface="文鼎粗行楷" panose="02010609010101010101" pitchFamily="49" charset="-120"/>
              </a:rPr>
              <a:t>月相的盈虧變化</a:t>
            </a:r>
          </a:p>
        </p:txBody>
      </p:sp>
      <p:sp>
        <p:nvSpPr>
          <p:cNvPr id="112649" name="Oval 9"/>
          <p:cNvSpPr>
            <a:spLocks noChangeArrowheads="1"/>
          </p:cNvSpPr>
          <p:nvPr/>
        </p:nvSpPr>
        <p:spPr bwMode="auto">
          <a:xfrm>
            <a:off x="7391400" y="1292226"/>
            <a:ext cx="946150" cy="1008063"/>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en-US" sz="2400">
              <a:latin typeface="Times New Roman" panose="02020603050405020304" pitchFamily="18" charset="0"/>
            </a:endParaRPr>
          </a:p>
        </p:txBody>
      </p:sp>
      <p:sp>
        <p:nvSpPr>
          <p:cNvPr id="112650" name="Oval 10"/>
          <p:cNvSpPr>
            <a:spLocks noChangeArrowheads="1"/>
          </p:cNvSpPr>
          <p:nvPr/>
        </p:nvSpPr>
        <p:spPr bwMode="auto">
          <a:xfrm>
            <a:off x="6105525" y="4524376"/>
            <a:ext cx="946150" cy="1008063"/>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en-US" sz="2400">
              <a:latin typeface="Times New Roman" panose="02020603050405020304" pitchFamily="18" charset="0"/>
            </a:endParaRPr>
          </a:p>
        </p:txBody>
      </p:sp>
      <p:sp>
        <p:nvSpPr>
          <p:cNvPr id="112651" name="Text Box 11"/>
          <p:cNvSpPr txBox="1">
            <a:spLocks noChangeArrowheads="1"/>
          </p:cNvSpPr>
          <p:nvPr/>
        </p:nvSpPr>
        <p:spPr bwMode="auto">
          <a:xfrm>
            <a:off x="2117964" y="0"/>
            <a:ext cx="8617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50000"/>
              </a:spcBef>
              <a:buFontTx/>
              <a:buNone/>
            </a:pPr>
            <a:r>
              <a:rPr lang="zh-TW" altLang="en-US" sz="4400">
                <a:latin typeface="文鼎粗隸" panose="02010609010101010101" pitchFamily="49" charset="-120"/>
                <a:ea typeface="文鼎粗行楷" panose="02010609010101010101" pitchFamily="49" charset="-120"/>
              </a:rPr>
              <a:t>類似的月形容易造成混淆</a:t>
            </a:r>
          </a:p>
        </p:txBody>
      </p:sp>
    </p:spTree>
    <p:extLst>
      <p:ext uri="{BB962C8B-B14F-4D97-AF65-F5344CB8AC3E}">
        <p14:creationId xmlns:p14="http://schemas.microsoft.com/office/powerpoint/2010/main" val="122887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112649"/>
                                        </p:tgtEl>
                                      </p:cBhvr>
                                      <p:by x="150000" y="150000"/>
                                    </p:animScale>
                                  </p:childTnLst>
                                </p:cTn>
                              </p:par>
                            </p:childTnLst>
                          </p:cTn>
                        </p:par>
                        <p:par>
                          <p:cTn id="9" fill="hold" nodeType="afterGroup">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12650"/>
                                        </p:tgtEl>
                                        <p:attrNameLst>
                                          <p:attrName>style.visibility</p:attrName>
                                        </p:attrNameLst>
                                      </p:cBhvr>
                                      <p:to>
                                        <p:strVal val="visible"/>
                                      </p:to>
                                    </p:set>
                                  </p:childTnLst>
                                </p:cTn>
                              </p:par>
                              <p:par>
                                <p:cTn id="12" presetID="6" presetClass="emph" presetSubtype="0" fill="hold" grpId="1" nodeType="withEffect">
                                  <p:stCondLst>
                                    <p:cond delay="0"/>
                                  </p:stCondLst>
                                  <p:childTnLst>
                                    <p:animScale>
                                      <p:cBhvr>
                                        <p:cTn id="13" dur="2000" fill="hold"/>
                                        <p:tgtEl>
                                          <p:spTgt spid="112650"/>
                                        </p:tgtEl>
                                      </p:cBhvr>
                                      <p:by x="150000" y="150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2651"/>
                                        </p:tgtEl>
                                        <p:attrNameLst>
                                          <p:attrName>style.visibility</p:attrName>
                                        </p:attrNameLst>
                                      </p:cBhvr>
                                      <p:to>
                                        <p:strVal val="visible"/>
                                      </p:to>
                                    </p:set>
                                    <p:anim calcmode="discrete" valueType="clr">
                                      <p:cBhvr override="childStyle">
                                        <p:cTn id="18" dur="80"/>
                                        <p:tgtEl>
                                          <p:spTgt spid="11265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651"/>
                                        </p:tgtEl>
                                        <p:attrNameLst>
                                          <p:attrName>fillcolor</p:attrName>
                                        </p:attrNameLst>
                                      </p:cBhvr>
                                      <p:tavLst>
                                        <p:tav tm="0">
                                          <p:val>
                                            <p:clrVal>
                                              <a:schemeClr val="accent2"/>
                                            </p:clrVal>
                                          </p:val>
                                        </p:tav>
                                        <p:tav tm="50000">
                                          <p:val>
                                            <p:clrVal>
                                              <a:schemeClr val="hlink"/>
                                            </p:clrVal>
                                          </p:val>
                                        </p:tav>
                                      </p:tavLst>
                                    </p:anim>
                                    <p:set>
                                      <p:cBhvr>
                                        <p:cTn id="20" dur="80"/>
                                        <p:tgtEl>
                                          <p:spTgt spid="112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49" grpId="1" animBg="1"/>
      <p:bldP spid="112650" grpId="0" animBg="1"/>
      <p:bldP spid="112650" grpId="1" animBg="1"/>
      <p:bldP spid="1126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288887" y="530101"/>
            <a:ext cx="9614225" cy="5797798"/>
          </a:xfrm>
          <a:prstGeom prst="rect">
            <a:avLst/>
          </a:prstGeom>
        </p:spPr>
      </p:pic>
    </p:spTree>
    <p:extLst>
      <p:ext uri="{BB962C8B-B14F-4D97-AF65-F5344CB8AC3E}">
        <p14:creationId xmlns:p14="http://schemas.microsoft.com/office/powerpoint/2010/main" val="3119379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495550" y="4773613"/>
            <a:ext cx="4419600" cy="519112"/>
          </a:xfrm>
        </p:spPr>
        <p:txBody>
          <a:bodyPr/>
          <a:lstStyle/>
          <a:p>
            <a:pPr eaLnBrk="1" hangingPunct="1"/>
            <a:endParaRPr lang="zh-TW" altLang="en-US" sz="2800">
              <a:solidFill>
                <a:schemeClr val="accent1"/>
              </a:solidFill>
              <a:effectLst/>
              <a:latin typeface="Times New Roman" panose="02020603050405020304" pitchFamily="18" charset="0"/>
            </a:endParaRPr>
          </a:p>
        </p:txBody>
      </p:sp>
      <p:graphicFrame>
        <p:nvGraphicFramePr>
          <p:cNvPr id="106499" name="Object 4"/>
          <p:cNvGraphicFramePr>
            <a:graphicFrameLocks noChangeAspect="1"/>
          </p:cNvGraphicFramePr>
          <p:nvPr>
            <p:extLst>
              <p:ext uri="{D42A27DB-BD31-4B8C-83A1-F6EECF244321}">
                <p14:modId xmlns:p14="http://schemas.microsoft.com/office/powerpoint/2010/main" val="3564386984"/>
              </p:ext>
            </p:extLst>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1030" name="投影片" r:id="rId3" imgW="4032435" imgH="3023775" progId="PowerPoint.Slide.8">
                  <p:embed/>
                </p:oleObj>
              </mc:Choice>
              <mc:Fallback>
                <p:oleObj name="投影片" r:id="rId3" imgW="4032435" imgH="3023775" progId="PowerPoint.Slide.8">
                  <p:embed/>
                  <p:pic>
                    <p:nvPicPr>
                      <p:cNvPr id="0" name=""/>
                      <p:cNvPicPr>
                        <a:picLocks noChangeAspect="1" noChangeArrowheads="1"/>
                      </p:cNvPicPr>
                      <p:nvPr/>
                    </p:nvPicPr>
                    <p:blipFill>
                      <a:blip r:embed="rId4"/>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5"/>
          <p:cNvSpPr>
            <a:spLocks noChangeArrowheads="1"/>
          </p:cNvSpPr>
          <p:nvPr/>
        </p:nvSpPr>
        <p:spPr bwMode="auto">
          <a:xfrm>
            <a:off x="1524000" y="0"/>
            <a:ext cx="91440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eaLnBrk="1" hangingPunct="1">
              <a:spcBef>
                <a:spcPct val="0"/>
              </a:spcBef>
              <a:buFontTx/>
              <a:buNone/>
            </a:pPr>
            <a:endParaRPr lang="zh-TW" altLang="en-US" sz="2400">
              <a:latin typeface="Times New Roman" panose="02020603050405020304" pitchFamily="18" charset="0"/>
            </a:endParaRPr>
          </a:p>
        </p:txBody>
      </p:sp>
    </p:spTree>
    <p:extLst>
      <p:ext uri="{BB962C8B-B14F-4D97-AF65-F5344CB8AC3E}">
        <p14:creationId xmlns:p14="http://schemas.microsoft.com/office/powerpoint/2010/main" val="32004128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7522" name="Text Box 5"/>
          <p:cNvSpPr txBox="1">
            <a:spLocks noChangeArrowheads="1"/>
          </p:cNvSpPr>
          <p:nvPr/>
        </p:nvSpPr>
        <p:spPr bwMode="auto">
          <a:xfrm>
            <a:off x="2819400" y="1"/>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50000"/>
              </a:spcBef>
              <a:spcAft>
                <a:spcPct val="0"/>
              </a:spcAft>
              <a:buNone/>
            </a:pPr>
            <a:r>
              <a:rPr lang="en-US" altLang="zh-TW" sz="4000" b="1">
                <a:solidFill>
                  <a:srgbClr val="FF0000"/>
                </a:solidFill>
                <a:ea typeface="SimSun" panose="02010600030101010101" pitchFamily="2" charset="-122"/>
              </a:rPr>
              <a:t>  </a:t>
            </a:r>
            <a:endParaRPr lang="en-US" altLang="zh-TW" sz="2400">
              <a:solidFill>
                <a:srgbClr val="000000"/>
              </a:solidFill>
            </a:endParaRPr>
          </a:p>
        </p:txBody>
      </p:sp>
      <p:sp>
        <p:nvSpPr>
          <p:cNvPr id="107523" name="Rectangle 10"/>
          <p:cNvSpPr>
            <a:spLocks noChangeArrowheads="1"/>
          </p:cNvSpPr>
          <p:nvPr/>
        </p:nvSpPr>
        <p:spPr bwMode="auto">
          <a:xfrm>
            <a:off x="152400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defTabSz="914400" fontAlgn="base">
              <a:spcBef>
                <a:spcPct val="0"/>
              </a:spcBef>
              <a:spcAft>
                <a:spcPct val="0"/>
              </a:spcAft>
              <a:buNone/>
            </a:pPr>
            <a:endParaRPr lang="zh-TW" altLang="zh-TW" sz="2400">
              <a:solidFill>
                <a:srgbClr val="FFFFFF"/>
              </a:solidFill>
            </a:endParaRPr>
          </a:p>
        </p:txBody>
      </p:sp>
      <p:sp>
        <p:nvSpPr>
          <p:cNvPr id="107524" name="Text Box 5"/>
          <p:cNvSpPr txBox="1">
            <a:spLocks noChangeArrowheads="1"/>
          </p:cNvSpPr>
          <p:nvPr/>
        </p:nvSpPr>
        <p:spPr bwMode="auto">
          <a:xfrm>
            <a:off x="1524000" y="26035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defTabSz="914400" fontAlgn="base">
              <a:spcBef>
                <a:spcPct val="50000"/>
              </a:spcBef>
              <a:spcAft>
                <a:spcPct val="0"/>
              </a:spcAft>
              <a:buNone/>
            </a:pPr>
            <a:r>
              <a:rPr lang="zh-TW" altLang="en-US" sz="440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參考資料及建議網站</a:t>
            </a:r>
          </a:p>
        </p:txBody>
      </p:sp>
      <p:sp>
        <p:nvSpPr>
          <p:cNvPr id="107525" name="Text Box 6"/>
          <p:cNvSpPr txBox="1">
            <a:spLocks noChangeArrowheads="1"/>
          </p:cNvSpPr>
          <p:nvPr/>
        </p:nvSpPr>
        <p:spPr bwMode="auto">
          <a:xfrm>
            <a:off x="1524000" y="1343025"/>
            <a:ext cx="9144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buNone/>
            </a:pPr>
            <a:r>
              <a:rPr lang="en-US" altLang="zh-TW" sz="3600">
                <a:solidFill>
                  <a:srgbClr val="FFFFFF"/>
                </a:solidFill>
                <a:latin typeface="文鼎粗行楷" panose="02010609010101010101" pitchFamily="49" charset="-120"/>
                <a:ea typeface="文鼎粗行楷" panose="02010609010101010101" pitchFamily="49" charset="-120"/>
              </a:rPr>
              <a:t>1.</a:t>
            </a:r>
            <a:r>
              <a:rPr lang="zh-TW" altLang="en-US" sz="3600">
                <a:solidFill>
                  <a:srgbClr val="FFFFFF"/>
                </a:solidFill>
                <a:latin typeface="文鼎粗行楷" panose="02010609010101010101" pitchFamily="49" charset="-120"/>
                <a:ea typeface="文鼎粗行楷" panose="02010609010101010101" pitchFamily="49" charset="-120"/>
              </a:rPr>
              <a:t>台北市立天文科學教育館</a:t>
            </a:r>
            <a:r>
              <a:rPr lang="en-US" altLang="zh-TW" sz="3600">
                <a:solidFill>
                  <a:srgbClr val="FFFFFF"/>
                </a:solidFill>
                <a:latin typeface="文鼎粗行楷" panose="02010609010101010101" pitchFamily="49" charset="-120"/>
                <a:ea typeface="文鼎粗行楷" panose="02010609010101010101" pitchFamily="49" charset="-120"/>
              </a:rPr>
              <a:t>/</a:t>
            </a:r>
            <a:r>
              <a:rPr lang="zh-TW" altLang="en-US" sz="3600">
                <a:solidFill>
                  <a:srgbClr val="FFFFFF"/>
                </a:solidFill>
                <a:latin typeface="文鼎粗行楷" panose="02010609010101010101" pitchFamily="49" charset="-120"/>
                <a:ea typeface="文鼎粗行楷" panose="02010609010101010101" pitchFamily="49" charset="-120"/>
              </a:rPr>
              <a:t>網路天文台</a:t>
            </a:r>
          </a:p>
          <a:p>
            <a:pPr defTabSz="914400" fontAlgn="base">
              <a:spcBef>
                <a:spcPct val="0"/>
              </a:spcBef>
              <a:spcAft>
                <a:spcPct val="0"/>
              </a:spcAft>
              <a:buNone/>
            </a:pPr>
            <a:r>
              <a:rPr lang="zh-TW" altLang="en-US">
                <a:solidFill>
                  <a:srgbClr val="FFFFFF"/>
                </a:solidFill>
                <a:latin typeface="文鼎粗行楷" panose="02010609010101010101" pitchFamily="49" charset="-120"/>
                <a:ea typeface="文鼎粗行楷" panose="02010609010101010101" pitchFamily="49" charset="-120"/>
              </a:rPr>
              <a:t>  </a:t>
            </a:r>
            <a:r>
              <a:rPr lang="en-US" altLang="zh-TW">
                <a:solidFill>
                  <a:srgbClr val="FFFFFF"/>
                </a:solidFill>
                <a:latin typeface="文鼎粗行楷" panose="02010609010101010101" pitchFamily="49" charset="-120"/>
                <a:ea typeface="文鼎粗行楷" panose="02010609010101010101" pitchFamily="49" charset="-120"/>
                <a:hlinkClick r:id="rId2"/>
              </a:rPr>
              <a:t>http://tamweb.tam.gov.tw/bew/TW/go.asp</a:t>
            </a: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en-US" altLang="zh-TW" sz="3500">
                <a:solidFill>
                  <a:srgbClr val="FFFFFF"/>
                </a:solidFill>
                <a:latin typeface="文鼎粗行楷" panose="02010609010101010101" pitchFamily="49" charset="-120"/>
                <a:ea typeface="文鼎粗行楷" panose="02010609010101010101" pitchFamily="49" charset="-120"/>
              </a:rPr>
              <a:t>2.</a:t>
            </a:r>
            <a:r>
              <a:rPr lang="zh-TW" altLang="en-US" sz="3500">
                <a:solidFill>
                  <a:srgbClr val="FFFFFF"/>
                </a:solidFill>
                <a:latin typeface="文鼎粗行楷" panose="02010609010101010101" pitchFamily="49" charset="-120"/>
                <a:ea typeface="文鼎粗行楷" panose="02010609010101010101" pitchFamily="49" charset="-120"/>
              </a:rPr>
              <a:t>國立自然科學博物館</a:t>
            </a:r>
            <a:r>
              <a:rPr lang="en-US" altLang="zh-TW" sz="3500">
                <a:solidFill>
                  <a:srgbClr val="FFFFFF"/>
                </a:solidFill>
                <a:latin typeface="文鼎粗行楷" panose="02010609010101010101" pitchFamily="49" charset="-120"/>
                <a:ea typeface="文鼎粗行楷" panose="02010609010101010101" pitchFamily="49" charset="-120"/>
              </a:rPr>
              <a:t>/</a:t>
            </a:r>
            <a:r>
              <a:rPr lang="zh-TW" altLang="en-US" sz="3500">
                <a:solidFill>
                  <a:srgbClr val="FFFFFF"/>
                </a:solidFill>
                <a:latin typeface="文鼎粗行楷" panose="02010609010101010101" pitchFamily="49" charset="-120"/>
                <a:ea typeface="文鼎粗行楷" panose="02010609010101010101" pitchFamily="49" charset="-120"/>
              </a:rPr>
              <a:t>學習資源</a:t>
            </a:r>
            <a:r>
              <a:rPr lang="en-US" altLang="zh-TW" sz="3500">
                <a:solidFill>
                  <a:srgbClr val="FFFFFF"/>
                </a:solidFill>
                <a:latin typeface="文鼎粗行楷" panose="02010609010101010101" pitchFamily="49" charset="-120"/>
                <a:ea typeface="文鼎粗行楷" panose="02010609010101010101" pitchFamily="49" charset="-120"/>
              </a:rPr>
              <a:t>/</a:t>
            </a:r>
            <a:r>
              <a:rPr lang="zh-TW" altLang="en-US" sz="3500">
                <a:solidFill>
                  <a:srgbClr val="FFFFFF"/>
                </a:solidFill>
                <a:latin typeface="文鼎粗行楷" panose="02010609010101010101" pitchFamily="49" charset="-120"/>
                <a:ea typeface="文鼎粗行楷" panose="02010609010101010101" pitchFamily="49" charset="-120"/>
              </a:rPr>
              <a:t>氣象與天文</a:t>
            </a:r>
            <a:r>
              <a:rPr lang="zh-TW" altLang="en-US">
                <a:solidFill>
                  <a:srgbClr val="FFFFFF"/>
                </a:solidFill>
                <a:latin typeface="文鼎粗行楷" panose="02010609010101010101" pitchFamily="49" charset="-120"/>
                <a:ea typeface="文鼎粗行楷" panose="02010609010101010101" pitchFamily="49" charset="-120"/>
              </a:rPr>
              <a:t> </a:t>
            </a:r>
          </a:p>
          <a:p>
            <a:pPr defTabSz="914400" fontAlgn="base">
              <a:spcBef>
                <a:spcPct val="0"/>
              </a:spcBef>
              <a:spcAft>
                <a:spcPct val="0"/>
              </a:spcAft>
              <a:buNone/>
            </a:pPr>
            <a:r>
              <a:rPr lang="en-US" altLang="zh-TW">
                <a:solidFill>
                  <a:srgbClr val="FFFFFF"/>
                </a:solidFill>
                <a:latin typeface="文鼎粗行楷" panose="02010609010101010101" pitchFamily="49" charset="-120"/>
                <a:ea typeface="文鼎粗行楷" panose="02010609010101010101" pitchFamily="49" charset="-120"/>
              </a:rPr>
              <a:t>  </a:t>
            </a:r>
            <a:r>
              <a:rPr lang="en-US" altLang="zh-TW" sz="2200">
                <a:solidFill>
                  <a:srgbClr val="FFFFFF"/>
                </a:solidFill>
                <a:latin typeface="文鼎粗行楷" panose="02010609010101010101" pitchFamily="49" charset="-120"/>
                <a:ea typeface="文鼎粗行楷" panose="02010609010101010101" pitchFamily="49" charset="-120"/>
                <a:hlinkClick r:id="rId3"/>
              </a:rPr>
              <a:t>http://edresource.nmns.edu.tw/ShowObject.aspx?id=0b81a1fa1d</a:t>
            </a:r>
            <a:endParaRPr lang="en-US" altLang="zh-TW" sz="2200">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sz="2200">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en-US" altLang="zh-TW" sz="3600">
                <a:solidFill>
                  <a:srgbClr val="FFFFFF"/>
                </a:solidFill>
                <a:latin typeface="文鼎粗行楷" panose="02010609010101010101" pitchFamily="49" charset="-120"/>
                <a:ea typeface="文鼎粗行楷" panose="02010609010101010101" pitchFamily="49" charset="-120"/>
              </a:rPr>
              <a:t>3.</a:t>
            </a:r>
            <a:r>
              <a:rPr lang="zh-TW" altLang="en-US" sz="3600">
                <a:solidFill>
                  <a:srgbClr val="FFFFFF"/>
                </a:solidFill>
                <a:latin typeface="文鼎粗行楷" panose="02010609010101010101" pitchFamily="49" charset="-120"/>
                <a:ea typeface="文鼎粗行楷" panose="02010609010101010101" pitchFamily="49" charset="-120"/>
              </a:rPr>
              <a:t>中央氣象局</a:t>
            </a:r>
            <a:r>
              <a:rPr lang="en-US" altLang="zh-TW" sz="3600">
                <a:solidFill>
                  <a:srgbClr val="FFFFFF"/>
                </a:solidFill>
                <a:latin typeface="文鼎粗行楷" panose="02010609010101010101" pitchFamily="49" charset="-120"/>
                <a:ea typeface="文鼎粗行楷" panose="02010609010101010101" pitchFamily="49" charset="-120"/>
              </a:rPr>
              <a:t>/</a:t>
            </a:r>
            <a:r>
              <a:rPr lang="zh-TW" altLang="en-US" sz="3600">
                <a:solidFill>
                  <a:srgbClr val="FFFFFF"/>
                </a:solidFill>
                <a:latin typeface="文鼎粗行楷" panose="02010609010101010101" pitchFamily="49" charset="-120"/>
                <a:ea typeface="文鼎粗行楷" panose="02010609010101010101" pitchFamily="49" charset="-120"/>
              </a:rPr>
              <a:t>天文專區 </a:t>
            </a:r>
          </a:p>
          <a:p>
            <a:pPr defTabSz="914400" fontAlgn="base">
              <a:spcBef>
                <a:spcPct val="0"/>
              </a:spcBef>
              <a:spcAft>
                <a:spcPct val="0"/>
              </a:spcAft>
              <a:buNone/>
            </a:pPr>
            <a:r>
              <a:rPr lang="en-US" altLang="zh-TW">
                <a:solidFill>
                  <a:srgbClr val="FFFFFF"/>
                </a:solidFill>
                <a:latin typeface="文鼎粗行楷" panose="02010609010101010101" pitchFamily="49" charset="-120"/>
                <a:ea typeface="文鼎粗行楷" panose="02010609010101010101" pitchFamily="49" charset="-120"/>
              </a:rPr>
              <a:t>  </a:t>
            </a:r>
            <a:r>
              <a:rPr lang="en-US" altLang="zh-TW" sz="2400">
                <a:solidFill>
                  <a:srgbClr val="FFFFFF"/>
                </a:solidFill>
                <a:hlinkClick r:id="rId4"/>
              </a:rPr>
              <a:t>http://www.cwb.gov.tw/V7/astronomy/</a:t>
            </a:r>
            <a:endParaRPr lang="en-US" altLang="zh-TW" sz="2200">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en-US" altLang="zh-TW" sz="3600">
                <a:solidFill>
                  <a:srgbClr val="FFFFFF"/>
                </a:solidFill>
                <a:latin typeface="文鼎粗行楷" panose="02010609010101010101" pitchFamily="49" charset="-120"/>
                <a:ea typeface="文鼎粗行楷" panose="02010609010101010101" pitchFamily="49" charset="-120"/>
              </a:rPr>
              <a:t>4.</a:t>
            </a:r>
            <a:r>
              <a:rPr lang="zh-TW" altLang="en-US" sz="3600">
                <a:solidFill>
                  <a:srgbClr val="FFFFFF"/>
                </a:solidFill>
                <a:latin typeface="文鼎粗行楷" panose="02010609010101010101" pitchFamily="49" charset="-120"/>
                <a:ea typeface="文鼎粗行楷" panose="02010609010101010101" pitchFamily="49" charset="-120"/>
              </a:rPr>
              <a:t>阿威ㄎ與呂聰賢老師的月亮線上教學網</a:t>
            </a:r>
            <a:r>
              <a:rPr lang="en-US" altLang="zh-TW" sz="3600">
                <a:solidFill>
                  <a:srgbClr val="FFFFFF"/>
                </a:solidFill>
                <a:latin typeface="標楷體" panose="03000509000000000000" pitchFamily="65" charset="-120"/>
                <a:ea typeface="文鼎粗行楷" panose="02010609010101010101" pitchFamily="49" charset="-120"/>
              </a:rPr>
              <a:t>—</a:t>
            </a:r>
            <a:r>
              <a:rPr lang="zh-TW" altLang="en-US" sz="3600">
                <a:solidFill>
                  <a:srgbClr val="FFFF00"/>
                </a:solidFill>
                <a:latin typeface="文鼎粗行楷" panose="02010609010101010101" pitchFamily="49" charset="-120"/>
                <a:ea typeface="文鼎粗行楷" panose="02010609010101010101" pitchFamily="49" charset="-120"/>
              </a:rPr>
              <a:t>每天月亮的東升西落</a:t>
            </a:r>
            <a:r>
              <a:rPr lang="zh-TW" altLang="en-US" sz="3600">
                <a:solidFill>
                  <a:srgbClr val="FFFFFF"/>
                </a:solidFill>
                <a:latin typeface="文鼎粗行楷" panose="02010609010101010101" pitchFamily="49" charset="-120"/>
                <a:ea typeface="文鼎粗行楷" panose="02010609010101010101" pitchFamily="49" charset="-120"/>
              </a:rPr>
              <a:t> </a:t>
            </a:r>
          </a:p>
          <a:p>
            <a:pPr defTabSz="914400" fontAlgn="base">
              <a:spcBef>
                <a:spcPct val="0"/>
              </a:spcBef>
              <a:spcAft>
                <a:spcPct val="0"/>
              </a:spcAft>
              <a:buNone/>
            </a:pPr>
            <a:r>
              <a:rPr lang="zh-TW" altLang="en-US">
                <a:solidFill>
                  <a:srgbClr val="FFFFFF"/>
                </a:solidFill>
                <a:latin typeface="文鼎粗行楷" panose="02010609010101010101" pitchFamily="49" charset="-120"/>
                <a:ea typeface="文鼎粗行楷" panose="02010609010101010101" pitchFamily="49" charset="-120"/>
              </a:rPr>
              <a:t>  </a:t>
            </a:r>
            <a:r>
              <a:rPr lang="en-US" altLang="zh-TW" sz="2400">
                <a:solidFill>
                  <a:srgbClr val="FFFFFF"/>
                </a:solidFill>
                <a:hlinkClick r:id="rId5"/>
              </a:rPr>
              <a:t>http://163.20.10.23/awk/5a/moon/index.htm</a:t>
            </a: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zh-TW" altLang="en-US">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47783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819400" y="1"/>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50000"/>
              </a:spcBef>
              <a:spcAft>
                <a:spcPct val="0"/>
              </a:spcAft>
              <a:buNone/>
            </a:pPr>
            <a:r>
              <a:rPr lang="en-US" altLang="zh-TW" sz="4000" b="1">
                <a:solidFill>
                  <a:srgbClr val="FF0000"/>
                </a:solidFill>
                <a:ea typeface="SimSun" panose="02010600030101010101" pitchFamily="2" charset="-122"/>
              </a:rPr>
              <a:t>  </a:t>
            </a:r>
            <a:endParaRPr lang="en-US" altLang="zh-TW" sz="2400">
              <a:solidFill>
                <a:srgbClr val="000000"/>
              </a:solidFill>
            </a:endParaRPr>
          </a:p>
        </p:txBody>
      </p:sp>
      <p:sp>
        <p:nvSpPr>
          <p:cNvPr id="108547" name="Rectangle 10"/>
          <p:cNvSpPr>
            <a:spLocks noChangeArrowheads="1"/>
          </p:cNvSpPr>
          <p:nvPr/>
        </p:nvSpPr>
        <p:spPr bwMode="auto">
          <a:xfrm>
            <a:off x="1524000" y="0"/>
            <a:ext cx="9144000" cy="68580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defTabSz="914400" fontAlgn="base">
              <a:spcBef>
                <a:spcPct val="0"/>
              </a:spcBef>
              <a:spcAft>
                <a:spcPct val="0"/>
              </a:spcAft>
              <a:buNone/>
            </a:pPr>
            <a:endParaRPr lang="zh-TW" altLang="zh-TW" sz="2400">
              <a:solidFill>
                <a:srgbClr val="FFFFFF"/>
              </a:solidFill>
            </a:endParaRPr>
          </a:p>
        </p:txBody>
      </p:sp>
      <p:sp>
        <p:nvSpPr>
          <p:cNvPr id="108548" name="Text Box 5"/>
          <p:cNvSpPr txBox="1">
            <a:spLocks noChangeArrowheads="1"/>
          </p:cNvSpPr>
          <p:nvPr/>
        </p:nvSpPr>
        <p:spPr bwMode="auto">
          <a:xfrm>
            <a:off x="1524000" y="26035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ctr" defTabSz="914400" fontAlgn="base">
              <a:spcBef>
                <a:spcPct val="50000"/>
              </a:spcBef>
              <a:spcAft>
                <a:spcPct val="0"/>
              </a:spcAft>
              <a:buNone/>
            </a:pPr>
            <a:r>
              <a:rPr lang="zh-TW" altLang="en-US" sz="440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參考資料及建議網站</a:t>
            </a:r>
          </a:p>
        </p:txBody>
      </p:sp>
      <p:sp>
        <p:nvSpPr>
          <p:cNvPr id="108549" name="Text Box 6"/>
          <p:cNvSpPr txBox="1">
            <a:spLocks noChangeArrowheads="1"/>
          </p:cNvSpPr>
          <p:nvPr/>
        </p:nvSpPr>
        <p:spPr bwMode="auto">
          <a:xfrm>
            <a:off x="1524000" y="1341439"/>
            <a:ext cx="9144000"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defTabSz="914400" fontAlgn="base">
              <a:spcBef>
                <a:spcPct val="0"/>
              </a:spcBef>
              <a:spcAft>
                <a:spcPct val="0"/>
              </a:spcAft>
              <a:buNone/>
            </a:pPr>
            <a:r>
              <a:rPr lang="en-US" altLang="zh-TW" sz="3600">
                <a:solidFill>
                  <a:srgbClr val="FFFFFF"/>
                </a:solidFill>
                <a:latin typeface="文鼎粗行楷" panose="02010609010101010101" pitchFamily="49" charset="-120"/>
                <a:ea typeface="文鼎粗行楷" panose="02010609010101010101" pitchFamily="49" charset="-120"/>
              </a:rPr>
              <a:t>5.</a:t>
            </a:r>
            <a:r>
              <a:rPr lang="zh-TW" altLang="en-US" sz="3600">
                <a:solidFill>
                  <a:srgbClr val="FFFFFF"/>
                </a:solidFill>
                <a:latin typeface="文鼎粗行楷" panose="02010609010101010101" pitchFamily="49" charset="-120"/>
                <a:ea typeface="文鼎粗行楷" panose="02010609010101010101" pitchFamily="49" charset="-120"/>
              </a:rPr>
              <a:t>王建忍老師的的月相盈虧線上教學網</a:t>
            </a:r>
            <a:r>
              <a:rPr lang="en-US" altLang="zh-TW" sz="3600">
                <a:solidFill>
                  <a:srgbClr val="FFFFFF"/>
                </a:solidFill>
                <a:latin typeface="標楷體" panose="03000509000000000000" pitchFamily="65" charset="-120"/>
                <a:ea typeface="文鼎粗行楷" panose="02010609010101010101" pitchFamily="49" charset="-120"/>
              </a:rPr>
              <a:t>—</a:t>
            </a:r>
            <a:endParaRPr lang="en-US" altLang="zh-TW" sz="3600">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zh-TW" altLang="en-US" sz="3600">
                <a:solidFill>
                  <a:srgbClr val="FFFFFF"/>
                </a:solidFill>
                <a:latin typeface="文鼎粗行楷" panose="02010609010101010101" pitchFamily="49" charset="-120"/>
                <a:ea typeface="文鼎粗行楷" panose="02010609010101010101" pitchFamily="49" charset="-120"/>
              </a:rPr>
              <a:t>  </a:t>
            </a:r>
            <a:r>
              <a:rPr lang="zh-TW" altLang="en-US" sz="3600">
                <a:solidFill>
                  <a:srgbClr val="FFFF00"/>
                </a:solidFill>
                <a:latin typeface="文鼎粗行楷" panose="02010609010101010101" pitchFamily="49" charset="-120"/>
                <a:ea typeface="文鼎粗行楷" panose="02010609010101010101" pitchFamily="49" charset="-120"/>
              </a:rPr>
              <a:t>互動操作</a:t>
            </a:r>
            <a:r>
              <a:rPr lang="zh-TW" altLang="en-US" sz="3600">
                <a:solidFill>
                  <a:srgbClr val="FFFFFF"/>
                </a:solidFill>
                <a:latin typeface="文鼎粗行楷" panose="02010609010101010101" pitchFamily="49" charset="-120"/>
                <a:ea typeface="文鼎粗行楷" panose="02010609010101010101" pitchFamily="49" charset="-120"/>
              </a:rPr>
              <a:t> </a:t>
            </a:r>
          </a:p>
          <a:p>
            <a:pPr defTabSz="914400" fontAlgn="base">
              <a:spcBef>
                <a:spcPct val="0"/>
              </a:spcBef>
              <a:spcAft>
                <a:spcPct val="0"/>
              </a:spcAft>
              <a:buNone/>
            </a:pPr>
            <a:r>
              <a:rPr lang="zh-TW" altLang="en-US">
                <a:solidFill>
                  <a:srgbClr val="FFFFFF"/>
                </a:solidFill>
                <a:latin typeface="文鼎粗行楷" panose="02010609010101010101" pitchFamily="49" charset="-120"/>
                <a:ea typeface="文鼎粗行楷" panose="02010609010101010101" pitchFamily="49" charset="-120"/>
              </a:rPr>
              <a:t>   </a:t>
            </a:r>
            <a:r>
              <a:rPr lang="en-US" altLang="zh-TW" sz="2400">
                <a:solidFill>
                  <a:srgbClr val="000000"/>
                </a:solidFill>
                <a:hlinkClick r:id="rId2"/>
              </a:rPr>
              <a:t>http://edson.tw/earth/MoonPhases.htm</a:t>
            </a:r>
            <a:endParaRPr lang="en-US" altLang="zh-TW" sz="2400">
              <a:solidFill>
                <a:srgbClr val="000000"/>
              </a:solidFill>
            </a:endParaRPr>
          </a:p>
          <a:p>
            <a:pPr defTabSz="914400" fontAlgn="base">
              <a:spcBef>
                <a:spcPct val="0"/>
              </a:spcBef>
              <a:spcAft>
                <a:spcPct val="0"/>
              </a:spcAft>
              <a:buNone/>
            </a:pPr>
            <a:r>
              <a:rPr lang="en-US" altLang="zh-TW" sz="3600">
                <a:solidFill>
                  <a:srgbClr val="FFFFFF"/>
                </a:solidFill>
                <a:latin typeface="文鼎粗行楷" panose="02010609010101010101" pitchFamily="49" charset="-120"/>
                <a:ea typeface="文鼎粗行楷" panose="02010609010101010101" pitchFamily="49" charset="-120"/>
              </a:rPr>
              <a:t>6.</a:t>
            </a:r>
            <a:r>
              <a:rPr lang="zh-TW" altLang="en-US" sz="3600">
                <a:solidFill>
                  <a:srgbClr val="FFFFFF"/>
                </a:solidFill>
                <a:latin typeface="文鼎粗行楷" panose="02010609010101010101" pitchFamily="49" charset="-120"/>
                <a:ea typeface="文鼎粗行楷" panose="02010609010101010101" pitchFamily="49" charset="-120"/>
              </a:rPr>
              <a:t>月相的</a:t>
            </a:r>
            <a:r>
              <a:rPr lang="zh-TW" altLang="en-US" sz="3600">
                <a:solidFill>
                  <a:srgbClr val="FFFF00"/>
                </a:solidFill>
                <a:latin typeface="文鼎粗行楷" panose="02010609010101010101" pitchFamily="49" charset="-120"/>
                <a:ea typeface="文鼎粗行楷" panose="02010609010101010101" pitchFamily="49" charset="-120"/>
              </a:rPr>
              <a:t>萬年曆</a:t>
            </a:r>
            <a:r>
              <a:rPr lang="zh-TW" altLang="en-US">
                <a:solidFill>
                  <a:srgbClr val="FFFFFF"/>
                </a:solidFill>
                <a:latin typeface="文鼎粗行楷" panose="02010609010101010101" pitchFamily="49" charset="-120"/>
                <a:ea typeface="文鼎粗行楷" panose="02010609010101010101" pitchFamily="49" charset="-120"/>
              </a:rPr>
              <a:t>     </a:t>
            </a:r>
            <a:r>
              <a:rPr lang="en-US" altLang="zh-TW">
                <a:solidFill>
                  <a:srgbClr val="FFFFFF"/>
                </a:solidFill>
                <a:latin typeface="文鼎粗行楷" panose="02010609010101010101" pitchFamily="49" charset="-120"/>
                <a:ea typeface="文鼎粗行楷" panose="02010609010101010101" pitchFamily="49" charset="-120"/>
                <a:hlinkClick r:id="rId3"/>
              </a:rPr>
              <a:t>http://www.tingan.com/index.asp?top=top&amp;left=meny&amp;right=space&amp;main=w3</a:t>
            </a: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en-US" altLang="zh-TW">
                <a:solidFill>
                  <a:srgbClr val="FFFFFF"/>
                </a:solidFill>
                <a:latin typeface="文鼎粗行楷" panose="02010609010101010101" pitchFamily="49" charset="-120"/>
                <a:ea typeface="文鼎粗行楷" panose="02010609010101010101" pitchFamily="49" charset="-120"/>
              </a:rPr>
              <a:t>7.</a:t>
            </a:r>
            <a:r>
              <a:rPr lang="zh-TW" altLang="zh-TW">
                <a:solidFill>
                  <a:srgbClr val="FFFFFF"/>
                </a:solidFill>
                <a:latin typeface="文鼎粗行楷" panose="02010609010101010101" pitchFamily="49" charset="-120"/>
                <a:ea typeface="文鼎粗行楷" panose="02010609010101010101" pitchFamily="49" charset="-120"/>
              </a:rPr>
              <a:t>每日一天文圖 (成大物理分站) </a:t>
            </a:r>
            <a:r>
              <a:rPr lang="en-US" altLang="zh-TW" sz="3600">
                <a:solidFill>
                  <a:srgbClr val="FFFFFF"/>
                </a:solidFill>
                <a:latin typeface="標楷體" panose="03000509000000000000" pitchFamily="65" charset="-120"/>
                <a:ea typeface="文鼎粗行楷" panose="02010609010101010101" pitchFamily="49" charset="-120"/>
              </a:rPr>
              <a:t>—</a:t>
            </a:r>
            <a:endParaRPr lang="en-US" altLang="zh-TW" sz="3600">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zh-TW" altLang="en-US" sz="3600">
                <a:solidFill>
                  <a:srgbClr val="FFFFFF"/>
                </a:solidFill>
                <a:latin typeface="文鼎粗行楷" panose="02010609010101010101" pitchFamily="49" charset="-120"/>
                <a:ea typeface="文鼎粗行楷" panose="02010609010101010101" pitchFamily="49" charset="-120"/>
              </a:rPr>
              <a:t>  </a:t>
            </a:r>
            <a:r>
              <a:rPr lang="zh-TW" altLang="en-US" sz="3600">
                <a:solidFill>
                  <a:srgbClr val="FFFF00"/>
                </a:solidFill>
                <a:latin typeface="文鼎粗行楷" panose="02010609010101010101" pitchFamily="49" charset="-120"/>
                <a:ea typeface="文鼎粗行楷" panose="02010609010101010101" pitchFamily="49" charset="-120"/>
              </a:rPr>
              <a:t>月亮的盈虧變化</a:t>
            </a:r>
            <a:endParaRPr lang="zh-TW" altLang="en-US">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r>
              <a:rPr lang="zh-TW" altLang="en-US">
                <a:solidFill>
                  <a:srgbClr val="FFFFFF"/>
                </a:solidFill>
                <a:latin typeface="文鼎粗行楷" panose="02010609010101010101" pitchFamily="49" charset="-120"/>
                <a:ea typeface="文鼎粗行楷" panose="02010609010101010101" pitchFamily="49" charset="-120"/>
              </a:rPr>
              <a:t>  </a:t>
            </a:r>
            <a:r>
              <a:rPr lang="zh-TW" altLang="zh-TW" sz="2400">
                <a:solidFill>
                  <a:srgbClr val="FFFFFF"/>
                </a:solidFill>
                <a:hlinkClick r:id="rId4"/>
              </a:rPr>
              <a:t>http://www.phys.ncku.edu.tw/~astrolab/mirrors/apod/ap051113.html</a:t>
            </a:r>
            <a:endParaRPr lang="zh-TW"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zh-TW" altLang="en-US">
              <a:solidFill>
                <a:srgbClr val="FFFFFF"/>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buNone/>
            </a:pPr>
            <a:endParaRPr lang="en-US" altLang="zh-TW">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52012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sp>
        <p:nvSpPr>
          <p:cNvPr id="10957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pic>
        <p:nvPicPr>
          <p:cNvPr id="109572" name="Picture 7" descr="Screenshot_2016-10-26-08-36-5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1"/>
            <a:ext cx="4591050" cy="816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08"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1" y="-458788"/>
            <a:ext cx="4818063" cy="731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4" name="Text Box 6"/>
          <p:cNvSpPr txBox="1">
            <a:spLocks noChangeArrowheads="1"/>
          </p:cNvSpPr>
          <p:nvPr/>
        </p:nvSpPr>
        <p:spPr bwMode="auto">
          <a:xfrm>
            <a:off x="1524000" y="1"/>
            <a:ext cx="9144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defTabSz="914400" fontAlgn="base">
              <a:spcBef>
                <a:spcPct val="50000"/>
              </a:spcBef>
              <a:spcAft>
                <a:spcPct val="0"/>
              </a:spcAft>
              <a:buNone/>
            </a:pPr>
            <a:r>
              <a:rPr lang="en-US" altLang="zh-TW" sz="3600" b="1">
                <a:solidFill>
                  <a:srgbClr val="FFFF00"/>
                </a:solidFill>
                <a:latin typeface="華康儷粗圓"/>
                <a:ea typeface="華康儷粗圓"/>
                <a:cs typeface="Times New Roman" panose="02020603050405020304" pitchFamily="18" charset="0"/>
              </a:rPr>
              <a:t>APP</a:t>
            </a:r>
            <a:r>
              <a:rPr lang="zh-TW" altLang="en-US" sz="3600" b="1">
                <a:solidFill>
                  <a:srgbClr val="FFFF00"/>
                </a:solidFill>
                <a:latin typeface="華康儷粗圓"/>
                <a:ea typeface="華康儷粗圓"/>
                <a:cs typeface="Times New Roman" panose="02020603050405020304" pitchFamily="18" charset="0"/>
              </a:rPr>
              <a:t>月亮教學</a:t>
            </a:r>
          </a:p>
          <a:p>
            <a:pPr algn="ctr" defTabSz="914400" fontAlgn="base">
              <a:spcBef>
                <a:spcPct val="50000"/>
              </a:spcBef>
              <a:spcAft>
                <a:spcPct val="0"/>
              </a:spcAft>
              <a:buNone/>
            </a:pPr>
            <a:endParaRPr lang="zh-TW" altLang="en-US" sz="540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endParaRPr>
          </a:p>
          <a:p>
            <a:pPr algn="ctr" defTabSz="914400" fontAlgn="base">
              <a:spcBef>
                <a:spcPct val="50000"/>
              </a:spcBef>
              <a:spcAft>
                <a:spcPct val="0"/>
              </a:spcAft>
              <a:buNone/>
            </a:pPr>
            <a:r>
              <a:rPr lang="zh-TW" altLang="en-US">
                <a:solidFill>
                  <a:srgbClr val="000000"/>
                </a:solidFill>
                <a:latin typeface="新細明體" panose="02020500000000000000" pitchFamily="18" charset="-120"/>
                <a:ea typeface="文鼎粗隸" panose="02010609010101010101" pitchFamily="49" charset="-120"/>
                <a:cs typeface="Times New Roman" panose="02020603050405020304" pitchFamily="18" charset="0"/>
              </a:rPr>
              <a:t> </a:t>
            </a:r>
          </a:p>
        </p:txBody>
      </p:sp>
      <p:sp>
        <p:nvSpPr>
          <p:cNvPr id="7" name="Rectangle 5">
            <a:hlinkClick r:id="rId4" action="ppaction://hlinkfile"/>
          </p:cNvPr>
          <p:cNvSpPr>
            <a:spLocks noChangeArrowheads="1"/>
          </p:cNvSpPr>
          <p:nvPr/>
        </p:nvSpPr>
        <p:spPr bwMode="auto">
          <a:xfrm>
            <a:off x="6311900" y="6381750"/>
            <a:ext cx="698500" cy="469900"/>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defTabSz="914400" fontAlgn="base">
              <a:spcBef>
                <a:spcPct val="0"/>
              </a:spcBef>
              <a:spcAft>
                <a:spcPct val="0"/>
              </a:spcAft>
              <a:buNone/>
            </a:pPr>
            <a:endParaRPr lang="zh-TW" altLang="en-US" sz="2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185364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sp>
        <p:nvSpPr>
          <p:cNvPr id="11059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pic>
        <p:nvPicPr>
          <p:cNvPr id="11059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1" y="-615950"/>
            <a:ext cx="4284663" cy="747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29" name="Picture 5" descr="Screenshot_2016-10-26-08-40-2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56364" y="-531813"/>
            <a:ext cx="4452937" cy="738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Rectangle 5">
            <a:hlinkClick r:id="rId4" action="ppaction://hlinkfile"/>
          </p:cNvPr>
          <p:cNvSpPr>
            <a:spLocks noChangeArrowheads="1"/>
          </p:cNvSpPr>
          <p:nvPr/>
        </p:nvSpPr>
        <p:spPr bwMode="auto">
          <a:xfrm>
            <a:off x="2317750" y="6388100"/>
            <a:ext cx="698500" cy="469900"/>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defTabSz="914400" fontAlgn="base">
              <a:spcBef>
                <a:spcPct val="0"/>
              </a:spcBef>
              <a:spcAft>
                <a:spcPct val="0"/>
              </a:spcAft>
              <a:buNone/>
            </a:pPr>
            <a:endParaRPr lang="zh-TW" altLang="en-US" sz="2400">
              <a:solidFill>
                <a:srgbClr val="FFFFFF"/>
              </a:solidFill>
              <a:latin typeface="Times New Roman" panose="02020603050405020304" pitchFamily="18" charset="0"/>
            </a:endParaRPr>
          </a:p>
        </p:txBody>
      </p:sp>
      <p:sp>
        <p:nvSpPr>
          <p:cNvPr id="7" name="Rectangle 5">
            <a:hlinkClick r:id="rId4" action="ppaction://hlinkfile"/>
          </p:cNvPr>
          <p:cNvSpPr>
            <a:spLocks noChangeArrowheads="1"/>
          </p:cNvSpPr>
          <p:nvPr/>
        </p:nvSpPr>
        <p:spPr bwMode="auto">
          <a:xfrm>
            <a:off x="7985126" y="6388100"/>
            <a:ext cx="696913" cy="469900"/>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defTabSz="914400" fontAlgn="base">
              <a:spcBef>
                <a:spcPct val="0"/>
              </a:spcBef>
              <a:spcAft>
                <a:spcPct val="0"/>
              </a:spcAft>
              <a:buNone/>
            </a:pPr>
            <a:endParaRPr lang="zh-TW" altLang="en-US" sz="2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295270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3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sp>
        <p:nvSpPr>
          <p:cNvPr id="11161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ffectLst/>
            </a:endParaRPr>
          </a:p>
        </p:txBody>
      </p:sp>
      <p:pic>
        <p:nvPicPr>
          <p:cNvPr id="111620" name="Picture 4" descr="Screenshot_2016-10-26-08-40-3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5413" y="-566738"/>
            <a:ext cx="5116512" cy="742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a:hlinkClick r:id="rId3" action="ppaction://hlinkfile"/>
          </p:cNvPr>
          <p:cNvSpPr>
            <a:spLocks noChangeArrowheads="1"/>
          </p:cNvSpPr>
          <p:nvPr/>
        </p:nvSpPr>
        <p:spPr bwMode="auto">
          <a:xfrm>
            <a:off x="6526213" y="6359525"/>
            <a:ext cx="792162" cy="476250"/>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Black" panose="020B0A040201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Black" panose="020B0A040201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Black" panose="020B0A040201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Black" panose="020B0A04020102020204" pitchFamily="34" charset="0"/>
                <a:ea typeface="新細明體" panose="02020500000000000000" pitchFamily="18" charset="-120"/>
              </a:defRPr>
            </a:lvl9pPr>
          </a:lstStyle>
          <a:p>
            <a:pPr algn="ctr" defTabSz="914400" fontAlgn="base">
              <a:spcBef>
                <a:spcPct val="0"/>
              </a:spcBef>
              <a:spcAft>
                <a:spcPct val="0"/>
              </a:spcAft>
              <a:buNone/>
            </a:pPr>
            <a:endParaRPr lang="zh-TW" altLang="en-US" sz="2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9354033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矩形 3"/>
          <p:cNvSpPr/>
          <p:nvPr/>
        </p:nvSpPr>
        <p:spPr>
          <a:xfrm>
            <a:off x="0" y="93931"/>
            <a:ext cx="12192000" cy="5309146"/>
          </a:xfrm>
          <a:prstGeom prst="rect">
            <a:avLst/>
          </a:prstGeom>
        </p:spPr>
        <p:txBody>
          <a:bodyPr wrap="square">
            <a:spAutoFit/>
          </a:bodyPr>
          <a:lstStyle/>
          <a:p>
            <a:pPr lvl="0" algn="ctr" defTabSz="914400" fontAlgn="base">
              <a:spcBef>
                <a:spcPct val="50000"/>
              </a:spcBef>
              <a:spcAft>
                <a:spcPct val="0"/>
              </a:spcAft>
            </a:pPr>
            <a:endParaRPr kumimoji="1" lang="en-US" altLang="zh-TW" sz="5400" dirty="0" smtClean="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endParaRPr>
          </a:p>
          <a:p>
            <a:pPr lvl="0" algn="ctr" defTabSz="914400" fontAlgn="base">
              <a:spcBef>
                <a:spcPct val="50000"/>
              </a:spcBef>
              <a:spcAft>
                <a:spcPct val="0"/>
              </a:spcAft>
            </a:pPr>
            <a:r>
              <a:rPr kumimoji="1" lang="zh-TW" altLang="en-US" sz="5400" dirty="0" smtClean="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教材</a:t>
            </a:r>
            <a:r>
              <a:rPr kumimoji="1" lang="zh-TW" altLang="en-US" sz="5400" dirty="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內容細目：</a:t>
            </a:r>
          </a:p>
          <a:p>
            <a:pPr lvl="0" algn="ctr" defTabSz="914400" fontAlgn="base">
              <a:spcBef>
                <a:spcPct val="50000"/>
              </a:spcBef>
              <a:spcAft>
                <a:spcPct val="0"/>
              </a:spcAft>
            </a:pPr>
            <a:endParaRPr kumimoji="1" lang="zh-TW" altLang="en-US" sz="1200" dirty="0">
              <a:solidFill>
                <a:srgbClr val="000000"/>
              </a:solidFill>
              <a:latin typeface="新細明體" panose="02020500000000000000" pitchFamily="18" charset="-120"/>
              <a:ea typeface="文鼎粗隸" panose="02010609010101010101" pitchFamily="49" charset="-120"/>
              <a:cs typeface="Times New Roman" panose="02020603050405020304" pitchFamily="18" charset="0"/>
            </a:endParaRPr>
          </a:p>
          <a:p>
            <a:pPr lvl="0" algn="ctr" defTabSz="914400" fontAlgn="base">
              <a:spcBef>
                <a:spcPct val="50000"/>
              </a:spcBef>
              <a:spcAft>
                <a:spcPct val="0"/>
              </a:spcAft>
            </a:pPr>
            <a:endParaRPr kumimoji="1" lang="zh-TW" altLang="en-US" sz="1200" dirty="0">
              <a:solidFill>
                <a:srgbClr val="000000"/>
              </a:solidFill>
              <a:latin typeface="新細明體" panose="02020500000000000000" pitchFamily="18" charset="-120"/>
              <a:ea typeface="文鼎粗隸" panose="02010609010101010101" pitchFamily="49" charset="-120"/>
              <a:cs typeface="Times New Roman" panose="02020603050405020304" pitchFamily="18" charset="0"/>
            </a:endParaRPr>
          </a:p>
          <a:p>
            <a:pPr lvl="0" algn="ctr" defTabSz="914400" fontAlgn="base">
              <a:spcBef>
                <a:spcPct val="50000"/>
              </a:spcBef>
              <a:spcAft>
                <a:spcPct val="0"/>
              </a:spcAft>
            </a:pPr>
            <a:endParaRPr kumimoji="1" lang="zh-TW" altLang="en-US" sz="1200" dirty="0">
              <a:solidFill>
                <a:srgbClr val="000000"/>
              </a:solidFill>
              <a:latin typeface="新細明體" panose="02020500000000000000" pitchFamily="18" charset="-120"/>
              <a:ea typeface="文鼎粗隸" panose="02010609010101010101" pitchFamily="49" charset="-120"/>
              <a:cs typeface="Times New Roman" panose="02020603050405020304" pitchFamily="18" charset="0"/>
            </a:endParaRPr>
          </a:p>
          <a:p>
            <a:pPr lvl="0" defTabSz="914400" fontAlgn="base">
              <a:lnSpc>
                <a:spcPct val="125000"/>
              </a:lnSpc>
              <a:spcBef>
                <a:spcPct val="0"/>
              </a:spcBef>
              <a:spcAft>
                <a:spcPct val="0"/>
              </a:spcAft>
            </a:pPr>
            <a:r>
              <a:rPr kumimoji="1" lang="en-US" altLang="zh-TW"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111-2a  </a:t>
            </a:r>
            <a:r>
              <a:rPr kumimoji="1" lang="zh-TW" altLang="en-US"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察覺</a:t>
            </a:r>
            <a:r>
              <a:rPr kumimoji="1" lang="zh-TW" altLang="en-US" sz="4000" dirty="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月亮東升西落</a:t>
            </a:r>
            <a:r>
              <a:rPr kumimoji="1" lang="zh-TW" altLang="en-US" sz="4000" dirty="0" smtClean="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a:t>
            </a:r>
            <a:endParaRPr kumimoji="1" lang="zh-TW" altLang="en-US"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endParaRPr>
          </a:p>
          <a:p>
            <a:pPr lvl="0" defTabSz="914400" fontAlgn="base">
              <a:lnSpc>
                <a:spcPct val="125000"/>
              </a:lnSpc>
              <a:spcBef>
                <a:spcPct val="0"/>
              </a:spcBef>
              <a:spcAft>
                <a:spcPct val="0"/>
              </a:spcAft>
            </a:pPr>
            <a:r>
              <a:rPr kumimoji="1" lang="en-US" altLang="zh-TW"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111-2b  </a:t>
            </a:r>
            <a:r>
              <a:rPr kumimoji="1" lang="zh-TW" altLang="en-US"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觀察並知道</a:t>
            </a:r>
            <a:r>
              <a:rPr kumimoji="1" lang="zh-TW" altLang="en-US" sz="4000" dirty="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月亮有盈虧現象</a:t>
            </a:r>
          </a:p>
          <a:p>
            <a:pPr lvl="0" defTabSz="914400" fontAlgn="base">
              <a:lnSpc>
                <a:spcPct val="125000"/>
              </a:lnSpc>
              <a:spcBef>
                <a:spcPct val="0"/>
              </a:spcBef>
              <a:spcAft>
                <a:spcPct val="0"/>
              </a:spcAft>
            </a:pPr>
            <a:r>
              <a:rPr kumimoji="1" lang="zh-TW" altLang="en-US" sz="4000" dirty="0">
                <a:solidFill>
                  <a:srgbClr val="FFFFFF"/>
                </a:solidFill>
                <a:latin typeface="文鼎粗行楷" panose="02010609010101010101" pitchFamily="49" charset="-120"/>
                <a:ea typeface="文鼎粗行楷" panose="02010609010101010101" pitchFamily="49" charset="-120"/>
                <a:cs typeface="Times New Roman" panose="02020603050405020304" pitchFamily="18" charset="0"/>
              </a:rPr>
              <a:t>       （月相變化）。</a:t>
            </a:r>
          </a:p>
        </p:txBody>
      </p:sp>
    </p:spTree>
    <p:extLst>
      <p:ext uri="{BB962C8B-B14F-4D97-AF65-F5344CB8AC3E}">
        <p14:creationId xmlns:p14="http://schemas.microsoft.com/office/powerpoint/2010/main" val="376023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Text Box 6"/>
          <p:cNvSpPr txBox="1">
            <a:spLocks noChangeArrowheads="1"/>
          </p:cNvSpPr>
          <p:nvPr/>
        </p:nvSpPr>
        <p:spPr bwMode="auto">
          <a:xfrm>
            <a:off x="0" y="0"/>
            <a:ext cx="9144000"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5400" dirty="0">
                <a:solidFill>
                  <a:srgbClr val="FFFF00"/>
                </a:solidFill>
                <a:latin typeface="文鼎粗行楷" panose="02010609010101010101" pitchFamily="49" charset="-120"/>
                <a:ea typeface="文鼎粗行楷" panose="02010609010101010101" pitchFamily="49" charset="-120"/>
                <a:cs typeface="Times New Roman" panose="02020603050405020304" pitchFamily="18" charset="0"/>
              </a:rPr>
              <a:t>單元目標：</a:t>
            </a:r>
          </a:p>
          <a:p>
            <a:pPr eaLnBrk="1" hangingPunct="1">
              <a:spcBef>
                <a:spcPct val="50000"/>
              </a:spcBef>
            </a:pPr>
            <a:endParaRPr lang="zh-TW" altLang="en-US" sz="1200" dirty="0">
              <a:solidFill>
                <a:srgbClr val="000000"/>
              </a:solidFill>
              <a:latin typeface="新細明體" panose="02020500000000000000" pitchFamily="18" charset="-120"/>
              <a:ea typeface="文鼎粗隸" panose="02010609010101010101" pitchFamily="49" charset="-120"/>
              <a:cs typeface="Times New Roman" panose="02020603050405020304" pitchFamily="18" charset="0"/>
            </a:endParaRPr>
          </a:p>
          <a:p>
            <a:pPr algn="l" eaLnBrk="1" hangingPunct="1">
              <a:lnSpc>
                <a:spcPct val="125000"/>
              </a:lnSpc>
            </a:pPr>
            <a:r>
              <a:rPr lang="zh-TW" altLang="en-US" sz="4000" dirty="0">
                <a:solidFill>
                  <a:srgbClr val="FFFFFF"/>
                </a:solidFill>
                <a:latin typeface="文鼎粗行楷" panose="02010609010101010101" pitchFamily="49" charset="-120"/>
                <a:ea typeface="文鼎粗行楷" panose="02010609010101010101" pitchFamily="49" charset="-120"/>
              </a:rPr>
              <a:t>一、學習使用</a:t>
            </a:r>
            <a:r>
              <a:rPr lang="zh-TW" altLang="en-US" sz="4000" dirty="0">
                <a:solidFill>
                  <a:srgbClr val="00FF00"/>
                </a:solidFill>
                <a:latin typeface="文鼎粗行楷" panose="02010609010101010101" pitchFamily="49" charset="-120"/>
                <a:ea typeface="文鼎粗行楷" panose="02010609010101010101" pitchFamily="49" charset="-120"/>
              </a:rPr>
              <a:t>指北針</a:t>
            </a:r>
            <a:r>
              <a:rPr lang="zh-TW" altLang="en-US" sz="4000" dirty="0">
                <a:solidFill>
                  <a:srgbClr val="FFFFFF"/>
                </a:solidFill>
                <a:latin typeface="文鼎粗行楷" panose="02010609010101010101" pitchFamily="49" charset="-120"/>
                <a:ea typeface="文鼎粗行楷" panose="02010609010101010101" pitchFamily="49" charset="-120"/>
              </a:rPr>
              <a:t>、</a:t>
            </a:r>
            <a:r>
              <a:rPr lang="zh-TW" altLang="en-US" sz="4000" dirty="0">
                <a:solidFill>
                  <a:srgbClr val="00FF00"/>
                </a:solidFill>
                <a:latin typeface="文鼎粗行楷" panose="02010609010101010101" pitchFamily="49" charset="-120"/>
                <a:ea typeface="文鼎粗行楷" panose="02010609010101010101" pitchFamily="49" charset="-120"/>
              </a:rPr>
              <a:t>仰角觀測器</a:t>
            </a:r>
            <a:r>
              <a:rPr lang="zh-TW" altLang="en-US" sz="4000" dirty="0">
                <a:solidFill>
                  <a:srgbClr val="FFFFFF"/>
                </a:solidFill>
                <a:latin typeface="文鼎粗行楷" panose="02010609010101010101" pitchFamily="49" charset="-120"/>
                <a:ea typeface="文鼎粗行楷" panose="02010609010101010101" pitchFamily="49" charset="-120"/>
              </a:rPr>
              <a:t>等輔</a:t>
            </a:r>
          </a:p>
          <a:p>
            <a:pPr algn="l" eaLnBrk="1" hangingPunct="1">
              <a:lnSpc>
                <a:spcPct val="125000"/>
              </a:lnSpc>
            </a:pPr>
            <a:r>
              <a:rPr lang="zh-TW" altLang="en-US" sz="4000" dirty="0">
                <a:solidFill>
                  <a:srgbClr val="FFFFFF"/>
                </a:solidFill>
                <a:latin typeface="文鼎粗行楷" panose="02010609010101010101" pitchFamily="49" charset="-120"/>
                <a:ea typeface="文鼎粗行楷" panose="02010609010101010101" pitchFamily="49" charset="-120"/>
              </a:rPr>
              <a:t>    助工具，</a:t>
            </a:r>
            <a:r>
              <a:rPr lang="zh-TW" altLang="en-US" sz="4000" dirty="0">
                <a:solidFill>
                  <a:srgbClr val="FFFF00"/>
                </a:solidFill>
                <a:latin typeface="文鼎粗行楷" panose="02010609010101010101" pitchFamily="49" charset="-120"/>
                <a:ea typeface="文鼎粗行楷" panose="02010609010101010101" pitchFamily="49" charset="-120"/>
              </a:rPr>
              <a:t>觀測月亮在天空中的位</a:t>
            </a:r>
          </a:p>
          <a:p>
            <a:pPr algn="l" eaLnBrk="1" hangingPunct="1">
              <a:lnSpc>
                <a:spcPct val="125000"/>
              </a:lnSpc>
            </a:pPr>
            <a:r>
              <a:rPr lang="zh-TW" altLang="en-US" sz="4000" dirty="0">
                <a:solidFill>
                  <a:srgbClr val="FFFF00"/>
                </a:solidFill>
                <a:latin typeface="文鼎粗行楷" panose="02010609010101010101" pitchFamily="49" charset="-120"/>
                <a:ea typeface="文鼎粗行楷" panose="02010609010101010101" pitchFamily="49" charset="-120"/>
              </a:rPr>
              <a:t>    置</a:t>
            </a:r>
            <a:r>
              <a:rPr lang="zh-TW" altLang="en-US" sz="4000" dirty="0">
                <a:solidFill>
                  <a:srgbClr val="FFFFFF"/>
                </a:solidFill>
                <a:latin typeface="文鼎粗行楷" panose="02010609010101010101" pitchFamily="49" charset="-120"/>
                <a:ea typeface="文鼎粗行楷" panose="02010609010101010101" pitchFamily="49" charset="-120"/>
              </a:rPr>
              <a:t>。</a:t>
            </a:r>
          </a:p>
          <a:p>
            <a:pPr algn="l" eaLnBrk="1" hangingPunct="1">
              <a:lnSpc>
                <a:spcPct val="125000"/>
              </a:lnSpc>
            </a:pPr>
            <a:r>
              <a:rPr lang="zh-TW" altLang="en-US" sz="4000" dirty="0">
                <a:solidFill>
                  <a:srgbClr val="FFFFFF"/>
                </a:solidFill>
                <a:latin typeface="文鼎粗行楷" panose="02010609010101010101" pitchFamily="49" charset="-120"/>
                <a:ea typeface="文鼎粗行楷" panose="02010609010101010101" pitchFamily="49" charset="-120"/>
              </a:rPr>
              <a:t>二、透過實際觀測，</a:t>
            </a:r>
            <a:r>
              <a:rPr lang="zh-TW" altLang="en-US" sz="4000" dirty="0">
                <a:solidFill>
                  <a:srgbClr val="FFFF00"/>
                </a:solidFill>
                <a:latin typeface="文鼎粗行楷" panose="02010609010101010101" pitchFamily="49" charset="-120"/>
                <a:ea typeface="文鼎粗行楷" panose="02010609010101010101" pitchFamily="49" charset="-120"/>
              </a:rPr>
              <a:t>發現月亮會東升西</a:t>
            </a:r>
          </a:p>
          <a:p>
            <a:pPr algn="l" eaLnBrk="1" hangingPunct="1">
              <a:lnSpc>
                <a:spcPct val="125000"/>
              </a:lnSpc>
            </a:pPr>
            <a:r>
              <a:rPr lang="zh-TW" altLang="en-US" sz="4000" dirty="0">
                <a:solidFill>
                  <a:srgbClr val="FFFF00"/>
                </a:solidFill>
                <a:latin typeface="文鼎粗行楷" panose="02010609010101010101" pitchFamily="49" charset="-120"/>
                <a:ea typeface="文鼎粗行楷" panose="02010609010101010101" pitchFamily="49" charset="-120"/>
              </a:rPr>
              <a:t>    落</a:t>
            </a:r>
            <a:r>
              <a:rPr lang="zh-TW" altLang="en-US" sz="4000" dirty="0">
                <a:solidFill>
                  <a:srgbClr val="FFFFFF"/>
                </a:solidFill>
                <a:latin typeface="文鼎粗行楷" panose="02010609010101010101" pitchFamily="49" charset="-120"/>
                <a:ea typeface="文鼎粗行楷" panose="02010609010101010101" pitchFamily="49" charset="-120"/>
              </a:rPr>
              <a:t>。</a:t>
            </a:r>
          </a:p>
          <a:p>
            <a:pPr algn="l" eaLnBrk="1" hangingPunct="1">
              <a:lnSpc>
                <a:spcPct val="125000"/>
              </a:lnSpc>
            </a:pPr>
            <a:r>
              <a:rPr lang="zh-TW" altLang="en-US" sz="4000" dirty="0">
                <a:solidFill>
                  <a:srgbClr val="FFFFFF"/>
                </a:solidFill>
                <a:latin typeface="文鼎粗行楷" panose="02010609010101010101" pitchFamily="49" charset="-120"/>
                <a:ea typeface="文鼎粗行楷" panose="02010609010101010101" pitchFamily="49" charset="-120"/>
              </a:rPr>
              <a:t>三、透過</a:t>
            </a:r>
            <a:r>
              <a:rPr lang="zh-TW" altLang="en-US" sz="4000" dirty="0">
                <a:solidFill>
                  <a:srgbClr val="00FF00"/>
                </a:solidFill>
                <a:latin typeface="文鼎粗行楷" panose="02010609010101010101" pitchFamily="49" charset="-120"/>
                <a:ea typeface="文鼎粗行楷" panose="02010609010101010101" pitchFamily="49" charset="-120"/>
              </a:rPr>
              <a:t>長期的觀察</a:t>
            </a:r>
            <a:r>
              <a:rPr lang="zh-TW" altLang="en-US" sz="4000" dirty="0">
                <a:solidFill>
                  <a:srgbClr val="FFFFFF"/>
                </a:solidFill>
                <a:latin typeface="文鼎粗行楷" panose="02010609010101010101" pitchFamily="49" charset="-120"/>
                <a:ea typeface="文鼎粗行楷" panose="02010609010101010101" pitchFamily="49" charset="-120"/>
              </a:rPr>
              <a:t>，</a:t>
            </a:r>
            <a:r>
              <a:rPr lang="zh-TW" altLang="en-US" sz="4000" dirty="0">
                <a:solidFill>
                  <a:srgbClr val="FFFF00"/>
                </a:solidFill>
                <a:latin typeface="文鼎粗行楷" panose="02010609010101010101" pitchFamily="49" charset="-120"/>
                <a:ea typeface="文鼎粗行楷" panose="02010609010101010101" pitchFamily="49" charset="-120"/>
              </a:rPr>
              <a:t>歸納月形的變化</a:t>
            </a:r>
          </a:p>
          <a:p>
            <a:pPr algn="l" eaLnBrk="1" hangingPunct="1">
              <a:lnSpc>
                <a:spcPct val="125000"/>
              </a:lnSpc>
            </a:pPr>
            <a:r>
              <a:rPr lang="zh-TW" altLang="en-US" sz="4000" dirty="0">
                <a:solidFill>
                  <a:srgbClr val="FFFF00"/>
                </a:solidFill>
                <a:latin typeface="文鼎粗行楷" panose="02010609010101010101" pitchFamily="49" charset="-120"/>
                <a:ea typeface="文鼎粗行楷" panose="02010609010101010101" pitchFamily="49" charset="-120"/>
              </a:rPr>
              <a:t>    具有規律</a:t>
            </a:r>
            <a:r>
              <a:rPr lang="zh-TW" altLang="en-US" sz="4000" dirty="0">
                <a:solidFill>
                  <a:srgbClr val="FFFFFF"/>
                </a:solidFill>
                <a:latin typeface="文鼎粗行楷" panose="02010609010101010101" pitchFamily="49" charset="-120"/>
                <a:ea typeface="文鼎粗行楷" panose="02010609010101010101" pitchFamily="49" charset="-120"/>
              </a:rPr>
              <a:t>的週期性。</a:t>
            </a:r>
          </a:p>
        </p:txBody>
      </p:sp>
    </p:spTree>
    <p:extLst>
      <p:ext uri="{BB962C8B-B14F-4D97-AF65-F5344CB8AC3E}">
        <p14:creationId xmlns:p14="http://schemas.microsoft.com/office/powerpoint/2010/main" val="83786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 name="圖片 5"/>
          <p:cNvPicPr>
            <a:picLocks noChangeAspect="1"/>
          </p:cNvPicPr>
          <p:nvPr/>
        </p:nvPicPr>
        <p:blipFill>
          <a:blip r:embed="rId2"/>
          <a:stretch>
            <a:fillRect/>
          </a:stretch>
        </p:blipFill>
        <p:spPr>
          <a:xfrm>
            <a:off x="1551038" y="-67359"/>
            <a:ext cx="9089924" cy="6992718"/>
          </a:xfrm>
          <a:prstGeom prst="rect">
            <a:avLst/>
          </a:prstGeom>
        </p:spPr>
      </p:pic>
    </p:spTree>
    <p:extLst>
      <p:ext uri="{BB962C8B-B14F-4D97-AF65-F5344CB8AC3E}">
        <p14:creationId xmlns:p14="http://schemas.microsoft.com/office/powerpoint/2010/main" val="182179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Text Box 6"/>
          <p:cNvSpPr txBox="1">
            <a:spLocks noChangeArrowheads="1"/>
          </p:cNvSpPr>
          <p:nvPr/>
        </p:nvSpPr>
        <p:spPr bwMode="auto">
          <a:xfrm>
            <a:off x="1524000" y="404814"/>
            <a:ext cx="9144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Q1</a:t>
            </a:r>
            <a:r>
              <a:rPr kumimoji="1" lang="zh-TW" altLang="en-US" sz="3600" dirty="0">
                <a:latin typeface="文鼎粗行楷" panose="02010609010101010101" pitchFamily="49" charset="-120"/>
                <a:ea typeface="文鼎粗行楷" panose="02010609010101010101" pitchFamily="49" charset="-120"/>
              </a:rPr>
              <a:t>：關於星體（太陽、月亮、星星）觀測的</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相關單元，是否有必要列為國小階段必</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要之課程，第一線教學老師每次遇到相</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關單元，</a:t>
            </a:r>
            <a:r>
              <a:rPr kumimoji="1" lang="zh-TW" altLang="en-US" sz="3600" dirty="0">
                <a:solidFill>
                  <a:srgbClr val="FFFF00"/>
                </a:solidFill>
                <a:latin typeface="文鼎粗行楷" panose="02010609010101010101" pitchFamily="49" charset="-120"/>
                <a:ea typeface="文鼎粗行楷" panose="02010609010101010101" pitchFamily="49" charset="-120"/>
              </a:rPr>
              <a:t>除了觀測需長期紀錄之外，孩</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子也難以了解天體運行的抽象觀念</a:t>
            </a:r>
            <a:r>
              <a:rPr kumimoji="1" lang="zh-TW" altLang="en-US" sz="3600" dirty="0">
                <a:latin typeface="文鼎粗行楷" panose="02010609010101010101" pitchFamily="49" charset="-120"/>
                <a:ea typeface="文鼎粗行楷" panose="02010609010101010101" pitchFamily="49" charset="-120"/>
              </a:rPr>
              <a:t>！</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（土牛國小</a:t>
            </a:r>
            <a:r>
              <a:rPr kumimoji="1" lang="en-US" altLang="zh-TW" sz="3600" dirty="0">
                <a:latin typeface="文鼎粗行楷" panose="02010609010101010101" pitchFamily="49" charset="-120"/>
                <a:ea typeface="文鼎粗行楷" panose="02010609010101010101" pitchFamily="49" charset="-120"/>
              </a:rPr>
              <a:t>-991020</a:t>
            </a:r>
            <a:r>
              <a:rPr kumimoji="1" lang="zh-TW" altLang="en-US" sz="3600" dirty="0">
                <a:latin typeface="文鼎粗行楷" panose="02010609010101010101" pitchFamily="49" charset="-120"/>
                <a:ea typeface="文鼎粗行楷" panose="02010609010101010101" pitchFamily="49" charset="-120"/>
              </a:rPr>
              <a:t>）</a:t>
            </a:r>
          </a:p>
        </p:txBody>
      </p:sp>
    </p:spTree>
    <p:extLst>
      <p:ext uri="{BB962C8B-B14F-4D97-AF65-F5344CB8AC3E}">
        <p14:creationId xmlns:p14="http://schemas.microsoft.com/office/powerpoint/2010/main" val="23958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260351"/>
            <a:ext cx="91440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A1</a:t>
            </a:r>
            <a:r>
              <a:rPr kumimoji="1" lang="zh-TW" altLang="en-US" sz="3600" dirty="0">
                <a:latin typeface="文鼎粗行楷" panose="02010609010101010101" pitchFamily="49" charset="-120"/>
                <a:ea typeface="文鼎粗行楷" panose="02010609010101010101" pitchFamily="49" charset="-120"/>
              </a:rPr>
              <a:t>：</a:t>
            </a:r>
            <a:r>
              <a:rPr kumimoji="1" lang="en-US" altLang="zh-TW" sz="3600" dirty="0" err="1">
                <a:latin typeface="文鼎粗行楷" panose="02010609010101010101" pitchFamily="49" charset="-120"/>
                <a:ea typeface="文鼎粗行楷" panose="02010609010101010101" pitchFamily="49" charset="-120"/>
              </a:rPr>
              <a:t>九年一貫課程綱要所提及有關天文方面</a:t>
            </a:r>
            <a:endParaRPr kumimoji="1" lang="en-US" altLang="zh-TW" sz="3600" dirty="0">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    </a:t>
            </a:r>
            <a:r>
              <a:rPr kumimoji="1" lang="en-US" altLang="zh-TW" sz="3600" dirty="0" err="1">
                <a:latin typeface="文鼎粗行楷" panose="02010609010101010101" pitchFamily="49" charset="-120"/>
                <a:ea typeface="文鼎粗行楷" panose="02010609010101010101" pitchFamily="49" charset="-120"/>
              </a:rPr>
              <a:t>的教學目標僅止於天文現象的觀察而</a:t>
            </a:r>
            <a:endParaRPr kumimoji="1" lang="en-US" altLang="zh-TW" sz="3600" dirty="0">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    </a:t>
            </a:r>
            <a:r>
              <a:rPr kumimoji="1" lang="en-US" altLang="zh-TW" sz="3600" dirty="0" err="1">
                <a:latin typeface="文鼎粗行楷" panose="02010609010101010101" pitchFamily="49" charset="-120"/>
                <a:ea typeface="文鼎粗行楷" panose="02010609010101010101" pitchFamily="49" charset="-120"/>
              </a:rPr>
              <a:t>已，</a:t>
            </a:r>
            <a:r>
              <a:rPr kumimoji="1" lang="en-US" altLang="zh-TW" sz="3600" dirty="0" err="1">
                <a:solidFill>
                  <a:srgbClr val="FFFF00"/>
                </a:solidFill>
                <a:latin typeface="文鼎粗行楷" panose="02010609010101010101" pitchFamily="49" charset="-120"/>
                <a:ea typeface="文鼎粗行楷" panose="02010609010101010101" pitchFamily="49" charset="-120"/>
              </a:rPr>
              <a:t>著重在學生</a:t>
            </a:r>
            <a:r>
              <a:rPr kumimoji="1" lang="zh-TW" altLang="en-US" sz="3600" dirty="0">
                <a:solidFill>
                  <a:srgbClr val="FFFF00"/>
                </a:solidFill>
                <a:latin typeface="文鼎粗行楷" panose="02010609010101010101" pitchFamily="49" charset="-120"/>
                <a:ea typeface="文鼎粗行楷" panose="02010609010101010101" pitchFamily="49" charset="-120"/>
              </a:rPr>
              <a:t>透過觀測，歸納並</a:t>
            </a:r>
            <a:r>
              <a:rPr kumimoji="1" lang="en-US" altLang="zh-TW" sz="3600" dirty="0" err="1">
                <a:solidFill>
                  <a:srgbClr val="FFFF00"/>
                </a:solidFill>
                <a:latin typeface="文鼎粗行楷" panose="02010609010101010101" pitchFamily="49" charset="-120"/>
                <a:ea typeface="文鼎粗行楷" panose="02010609010101010101" pitchFamily="49" charset="-120"/>
              </a:rPr>
              <a:t>了解</a:t>
            </a:r>
            <a:endParaRPr kumimoji="1" lang="en-US" altLang="zh-TW" sz="3600" dirty="0">
              <a:solidFill>
                <a:srgbClr val="FFFF00"/>
              </a:solidFill>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solidFill>
                  <a:srgbClr val="FFFF00"/>
                </a:solidFill>
                <a:latin typeface="文鼎粗行楷" panose="02010609010101010101" pitchFamily="49" charset="-120"/>
                <a:ea typeface="文鼎粗行楷" panose="02010609010101010101" pitchFamily="49" charset="-120"/>
              </a:rPr>
              <a:t>    </a:t>
            </a:r>
            <a:r>
              <a:rPr kumimoji="1" lang="en-US" altLang="zh-TW" sz="3600" dirty="0" err="1">
                <a:solidFill>
                  <a:srgbClr val="FFFF00"/>
                </a:solidFill>
                <a:latin typeface="文鼎粗行楷" panose="02010609010101010101" pitchFamily="49" charset="-120"/>
                <a:ea typeface="文鼎粗行楷" panose="02010609010101010101" pitchFamily="49" charset="-120"/>
              </a:rPr>
              <a:t>日月星</a:t>
            </a:r>
            <a:r>
              <a:rPr kumimoji="1" lang="zh-TW" altLang="en-US" sz="3600" dirty="0">
                <a:solidFill>
                  <a:srgbClr val="FFFF00"/>
                </a:solidFill>
                <a:latin typeface="文鼎粗行楷" panose="02010609010101010101" pitchFamily="49" charset="-120"/>
                <a:ea typeface="文鼎粗行楷" panose="02010609010101010101" pitchFamily="49" charset="-120"/>
              </a:rPr>
              <a:t>辰的位置都會隨著時間而改變，</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且具有規律性</a:t>
            </a:r>
            <a:r>
              <a:rPr kumimoji="1" lang="zh-TW" altLang="en-US" sz="3600" dirty="0">
                <a:latin typeface="文鼎粗行楷" panose="02010609010101010101" pitchFamily="49" charset="-120"/>
                <a:ea typeface="文鼎粗行楷" panose="02010609010101010101" pitchFamily="49" charset="-120"/>
              </a:rPr>
              <a:t>，而不需要去了解這些現</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象背後的物理成因 </a:t>
            </a:r>
            <a:r>
              <a:rPr kumimoji="1" lang="en-US" altLang="zh-TW" sz="3600" dirty="0">
                <a:latin typeface="文鼎粗行楷" panose="02010609010101010101" pitchFamily="49" charset="-120"/>
                <a:ea typeface="文鼎粗行楷" panose="02010609010101010101" pitchFamily="49" charset="-120"/>
              </a:rPr>
              <a:t>(</a:t>
            </a:r>
            <a:r>
              <a:rPr kumimoji="1" lang="zh-TW" altLang="en-US" sz="3600" dirty="0">
                <a:latin typeface="文鼎粗行楷" panose="02010609010101010101" pitchFamily="49" charset="-120"/>
                <a:ea typeface="文鼎粗行楷" panose="02010609010101010101" pitchFamily="49" charset="-120"/>
              </a:rPr>
              <a:t>例如日、月、地的</a:t>
            </a:r>
          </a:p>
          <a:p>
            <a:pPr defTabSz="914400" fontAlgn="base">
              <a:spcBef>
                <a:spcPct val="0"/>
              </a:spcBef>
              <a:spcAft>
                <a:spcPct val="0"/>
              </a:spcAft>
            </a:pPr>
            <a:r>
              <a:rPr kumimoji="1" lang="zh-TW" altLang="en-US" sz="3600" dirty="0">
                <a:latin typeface="文鼎粗行楷" panose="02010609010101010101" pitchFamily="49" charset="-120"/>
                <a:ea typeface="文鼎粗行楷" panose="02010609010101010101" pitchFamily="49" charset="-120"/>
              </a:rPr>
              <a:t>    運行關係</a:t>
            </a:r>
            <a:r>
              <a:rPr kumimoji="1" lang="en-US" altLang="zh-TW" sz="3600" dirty="0">
                <a:latin typeface="文鼎粗行楷" panose="02010609010101010101" pitchFamily="49" charset="-120"/>
                <a:ea typeface="文鼎粗行楷" panose="02010609010101010101" pitchFamily="49" charset="-120"/>
              </a:rPr>
              <a:t>)。</a:t>
            </a:r>
            <a:r>
              <a:rPr kumimoji="1" lang="en-US" altLang="zh-TW" sz="3600" dirty="0" err="1">
                <a:latin typeface="文鼎粗行楷" panose="02010609010101010101" pitchFamily="49" charset="-120"/>
                <a:ea typeface="文鼎粗行楷" panose="02010609010101010101" pitchFamily="49" charset="-120"/>
              </a:rPr>
              <a:t>若學生對於這些天文現象感</a:t>
            </a:r>
            <a:endParaRPr kumimoji="1" lang="en-US" altLang="zh-TW" sz="3600" dirty="0">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    </a:t>
            </a:r>
            <a:r>
              <a:rPr kumimoji="1" lang="en-US" altLang="zh-TW" sz="3600" dirty="0" err="1">
                <a:latin typeface="文鼎粗行楷" panose="02010609010101010101" pitchFamily="49" charset="-120"/>
                <a:ea typeface="文鼎粗行楷" panose="02010609010101010101" pitchFamily="49" charset="-120"/>
              </a:rPr>
              <a:t>到興趣或疑惑，老師可酌量講解，但可</a:t>
            </a:r>
            <a:endParaRPr kumimoji="1" lang="en-US" altLang="zh-TW" sz="3600" dirty="0">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    </a:t>
            </a:r>
            <a:r>
              <a:rPr kumimoji="1" lang="en-US" altLang="zh-TW" sz="3600" dirty="0" err="1">
                <a:latin typeface="文鼎粗行楷" panose="02010609010101010101" pitchFamily="49" charset="-120"/>
                <a:ea typeface="文鼎粗行楷" panose="02010609010101010101" pitchFamily="49" charset="-120"/>
              </a:rPr>
              <a:t>事先聲明，聽不懂得人不要在意，畢竟</a:t>
            </a:r>
            <a:endParaRPr kumimoji="1" lang="en-US" altLang="zh-TW" sz="3600" dirty="0">
              <a:latin typeface="文鼎粗行楷" panose="02010609010101010101" pitchFamily="49" charset="-120"/>
              <a:ea typeface="文鼎粗行楷" panose="02010609010101010101" pitchFamily="49" charset="-120"/>
            </a:endParaRPr>
          </a:p>
          <a:p>
            <a:pPr defTabSz="914400" fontAlgn="base">
              <a:spcBef>
                <a:spcPct val="0"/>
              </a:spcBef>
              <a:spcAft>
                <a:spcPct val="0"/>
              </a:spcAft>
            </a:pPr>
            <a:r>
              <a:rPr kumimoji="1" lang="en-US" altLang="zh-TW" sz="3600" dirty="0">
                <a:latin typeface="文鼎粗行楷" panose="02010609010101010101" pitchFamily="49" charset="-120"/>
                <a:ea typeface="文鼎粗行楷" panose="02010609010101010101" pitchFamily="49" charset="-120"/>
              </a:rPr>
              <a:t>    </a:t>
            </a:r>
            <a:r>
              <a:rPr kumimoji="1" lang="en-US" altLang="zh-TW" sz="3600" dirty="0" err="1">
                <a:latin typeface="文鼎粗行楷" panose="02010609010101010101" pitchFamily="49" charset="-120"/>
                <a:ea typeface="文鼎粗行楷" panose="02010609010101010101" pitchFamily="49" charset="-120"/>
              </a:rPr>
              <a:t>這是屬於國中</a:t>
            </a:r>
            <a:r>
              <a:rPr kumimoji="1" lang="zh-TW" altLang="en-US" sz="3600" dirty="0">
                <a:latin typeface="文鼎粗行楷" panose="02010609010101010101" pitchFamily="49" charset="-120"/>
                <a:ea typeface="文鼎粗行楷" panose="02010609010101010101" pitchFamily="49" charset="-120"/>
              </a:rPr>
              <a:t>的課程範圍。</a:t>
            </a:r>
          </a:p>
        </p:txBody>
      </p:sp>
    </p:spTree>
    <p:extLst>
      <p:ext uri="{BB962C8B-B14F-4D97-AF65-F5344CB8AC3E}">
        <p14:creationId xmlns:p14="http://schemas.microsoft.com/office/powerpoint/2010/main" val="201002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sp>
        <p:nvSpPr>
          <p:cNvPr id="5" name="Text Box 4"/>
          <p:cNvSpPr txBox="1">
            <a:spLocks noChangeArrowheads="1"/>
          </p:cNvSpPr>
          <p:nvPr/>
        </p:nvSpPr>
        <p:spPr bwMode="auto">
          <a:xfrm>
            <a:off x="1524000" y="404814"/>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solidFill>
                  <a:srgbClr val="FFFFFF"/>
                </a:solidFill>
                <a:latin typeface="文鼎粗行楷" panose="02010609010101010101" pitchFamily="49" charset="-120"/>
                <a:ea typeface="文鼎粗行楷" panose="02010609010101010101" pitchFamily="49" charset="-120"/>
              </a:rPr>
              <a:t>Q2</a:t>
            </a:r>
            <a:r>
              <a:rPr kumimoji="1" lang="zh-TW" altLang="en-US" sz="3600" dirty="0">
                <a:solidFill>
                  <a:srgbClr val="FFFFFF"/>
                </a:solidFill>
                <a:latin typeface="文鼎粗行楷" panose="02010609010101010101" pitchFamily="49" charset="-120"/>
                <a:ea typeface="文鼎粗行楷" panose="02010609010101010101" pitchFamily="49" charset="-120"/>
              </a:rPr>
              <a:t>：觀察月亮單元（月相盈虧）受限於天氣</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情況及不在晚上授課，</a:t>
            </a:r>
            <a:r>
              <a:rPr kumimoji="1" lang="zh-TW" altLang="en-US" sz="3600" dirty="0">
                <a:solidFill>
                  <a:srgbClr val="FFFF00"/>
                </a:solidFill>
                <a:latin typeface="文鼎粗行楷" panose="02010609010101010101" pitchFamily="49" charset="-120"/>
                <a:ea typeface="文鼎粗行楷" panose="02010609010101010101" pitchFamily="49" charset="-120"/>
              </a:rPr>
              <a:t>較難</a:t>
            </a:r>
            <a:r>
              <a:rPr kumimoji="1" lang="zh-TW" altLang="en-US" sz="3600" dirty="0">
                <a:solidFill>
                  <a:srgbClr val="FFFFFF"/>
                </a:solidFill>
                <a:latin typeface="文鼎粗行楷" panose="02010609010101010101" pitchFamily="49" charset="-120"/>
                <a:ea typeface="文鼎粗行楷" panose="02010609010101010101" pitchFamily="49" charset="-120"/>
              </a:rPr>
              <a:t>獲得學生</a:t>
            </a:r>
            <a:r>
              <a:rPr kumimoji="1" lang="zh-TW" altLang="en-US" sz="3600" dirty="0">
                <a:solidFill>
                  <a:srgbClr val="FFFF00"/>
                </a:solidFill>
                <a:latin typeface="文鼎粗行楷" panose="02010609010101010101" pitchFamily="49" charset="-120"/>
                <a:ea typeface="文鼎粗行楷" panose="02010609010101010101" pitchFamily="49" charset="-120"/>
              </a:rPr>
              <a:t>完</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整的觀察記錄。</a:t>
            </a:r>
          </a:p>
          <a:p>
            <a:pPr defTabSz="914400" fontAlgn="base">
              <a:spcBef>
                <a:spcPct val="0"/>
              </a:spcBef>
              <a:spcAft>
                <a:spcPct val="0"/>
              </a:spcAft>
            </a:pPr>
            <a:r>
              <a:rPr kumimoji="1" lang="zh-TW" altLang="en-US" sz="3600" dirty="0">
                <a:solidFill>
                  <a:srgbClr val="000000"/>
                </a:solidFill>
                <a:latin typeface="文鼎粗行楷" panose="02010609010101010101" pitchFamily="49" charset="-120"/>
                <a:ea typeface="文鼎粗行楷" panose="02010609010101010101" pitchFamily="49" charset="-120"/>
              </a:rPr>
              <a:t>                    </a:t>
            </a:r>
            <a:r>
              <a:rPr kumimoji="1" lang="zh-TW" altLang="en-US" sz="3600" dirty="0">
                <a:solidFill>
                  <a:srgbClr val="FFFFFF"/>
                </a:solidFill>
                <a:latin typeface="文鼎粗行楷" panose="02010609010101010101" pitchFamily="49" charset="-120"/>
                <a:ea typeface="文鼎粗行楷" panose="02010609010101010101" pitchFamily="49" charset="-120"/>
              </a:rPr>
              <a:t>（瑞井國小</a:t>
            </a:r>
            <a:r>
              <a:rPr kumimoji="1" lang="en-US" altLang="zh-TW" sz="3600" dirty="0">
                <a:solidFill>
                  <a:srgbClr val="FFFFFF"/>
                </a:solidFill>
                <a:latin typeface="文鼎粗行楷" panose="02010609010101010101" pitchFamily="49" charset="-120"/>
                <a:ea typeface="文鼎粗行楷" panose="02010609010101010101" pitchFamily="49" charset="-120"/>
              </a:rPr>
              <a:t>-991124</a:t>
            </a:r>
            <a:r>
              <a:rPr kumimoji="1" lang="zh-TW" altLang="en-US" sz="3600" dirty="0">
                <a:solidFill>
                  <a:srgbClr val="FFFFFF"/>
                </a:solidFill>
                <a:latin typeface="文鼎粗行楷" panose="02010609010101010101" pitchFamily="49" charset="-120"/>
                <a:ea typeface="文鼎粗行楷" panose="02010609010101010101" pitchFamily="49" charset="-120"/>
              </a:rPr>
              <a:t>）</a:t>
            </a:r>
          </a:p>
        </p:txBody>
      </p:sp>
    </p:spTree>
    <p:extLst>
      <p:ext uri="{BB962C8B-B14F-4D97-AF65-F5344CB8AC3E}">
        <p14:creationId xmlns:p14="http://schemas.microsoft.com/office/powerpoint/2010/main" val="935297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0" y="260350"/>
            <a:ext cx="9144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kumimoji="1" lang="en-US" altLang="zh-TW" sz="3600" dirty="0">
                <a:solidFill>
                  <a:srgbClr val="FFFFFF"/>
                </a:solidFill>
                <a:latin typeface="文鼎粗行楷" panose="02010609010101010101" pitchFamily="49" charset="-120"/>
                <a:ea typeface="文鼎粗行楷" panose="02010609010101010101" pitchFamily="49" charset="-120"/>
              </a:rPr>
              <a:t>A2</a:t>
            </a:r>
            <a:r>
              <a:rPr kumimoji="1" lang="zh-TW" altLang="en-US" sz="3600" dirty="0">
                <a:solidFill>
                  <a:srgbClr val="FFFFFF"/>
                </a:solidFill>
                <a:latin typeface="文鼎粗行楷" panose="02010609010101010101" pitchFamily="49" charset="-120"/>
                <a:ea typeface="文鼎粗行楷" panose="02010609010101010101" pitchFamily="49" charset="-120"/>
              </a:rPr>
              <a:t>：建議指導學生</a:t>
            </a:r>
            <a:r>
              <a:rPr kumimoji="1" lang="zh-TW" altLang="en-US" sz="3600" dirty="0">
                <a:solidFill>
                  <a:srgbClr val="FFFF00"/>
                </a:solidFill>
                <a:latin typeface="文鼎粗行楷" panose="02010609010101010101" pitchFamily="49" charset="-120"/>
                <a:ea typeface="文鼎粗行楷" panose="02010609010101010101" pitchFamily="49" charset="-120"/>
              </a:rPr>
              <a:t>每週只要完成二至三次的</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觀測紀錄</a:t>
            </a:r>
            <a:r>
              <a:rPr kumimoji="1" lang="zh-TW" altLang="en-US" sz="3600" dirty="0">
                <a:solidFill>
                  <a:srgbClr val="FFFFFF"/>
                </a:solidFill>
                <a:latin typeface="文鼎粗行楷" panose="02010609010101010101" pitchFamily="49" charset="-120"/>
                <a:ea typeface="文鼎粗行楷" panose="02010609010101010101" pitchFamily="49" charset="-120"/>
              </a:rPr>
              <a:t>即可，若是遇到不佳的天候狀</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況時，也不需要求學生一定要完成觀測</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紀錄，</a:t>
            </a:r>
            <a:r>
              <a:rPr kumimoji="1" lang="zh-TW" altLang="en-US" sz="3600" dirty="0">
                <a:solidFill>
                  <a:srgbClr val="FFFF00"/>
                </a:solidFill>
                <a:latin typeface="文鼎粗行楷" panose="02010609010101010101" pitchFamily="49" charset="-120"/>
                <a:ea typeface="文鼎粗行楷" panose="02010609010101010101" pitchFamily="49" charset="-120"/>
              </a:rPr>
              <a:t>只要在一至兩個月的觀測期限內</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能大略拼湊完成一個月的月相變化紀錄</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即可</a:t>
            </a:r>
            <a:r>
              <a:rPr kumimoji="1" lang="zh-TW" altLang="en-US" sz="3600" dirty="0">
                <a:solidFill>
                  <a:srgbClr val="FFFFFF"/>
                </a:solidFill>
                <a:latin typeface="文鼎粗行楷" panose="02010609010101010101" pitchFamily="49" charset="-120"/>
                <a:ea typeface="文鼎粗行楷" panose="02010609010101010101" pitchFamily="49" charset="-120"/>
              </a:rPr>
              <a:t>，重點是</a:t>
            </a:r>
            <a:r>
              <a:rPr kumimoji="1" lang="zh-TW" altLang="en-US" sz="3600" dirty="0">
                <a:solidFill>
                  <a:srgbClr val="FFFF00"/>
                </a:solidFill>
                <a:latin typeface="文鼎粗行楷" panose="02010609010101010101" pitchFamily="49" charset="-120"/>
                <a:ea typeface="文鼎粗行楷" panose="02010609010101010101" pitchFamily="49" charset="-120"/>
              </a:rPr>
              <a:t>老師必須引導學生從月相</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的觀測紀錄中歸納出月亮在陰曆一個月</a:t>
            </a:r>
          </a:p>
          <a:p>
            <a:pPr defTabSz="914400" fontAlgn="base">
              <a:spcBef>
                <a:spcPct val="0"/>
              </a:spcBef>
              <a:spcAft>
                <a:spcPct val="0"/>
              </a:spcAft>
            </a:pPr>
            <a:r>
              <a:rPr kumimoji="1" lang="zh-TW" altLang="en-US" sz="3600" dirty="0">
                <a:solidFill>
                  <a:srgbClr val="FFFF00"/>
                </a:solidFill>
                <a:latin typeface="文鼎粗行楷" panose="02010609010101010101" pitchFamily="49" charset="-120"/>
                <a:ea typeface="文鼎粗行楷" panose="02010609010101010101" pitchFamily="49" charset="-120"/>
              </a:rPr>
              <a:t>    中的週期性盈虧變化</a:t>
            </a:r>
            <a:r>
              <a:rPr kumimoji="1" lang="zh-TW" altLang="en-US" sz="3600" dirty="0">
                <a:solidFill>
                  <a:srgbClr val="FFFFFF"/>
                </a:solidFill>
                <a:latin typeface="文鼎粗行楷" panose="02010609010101010101" pitchFamily="49" charset="-120"/>
                <a:ea typeface="文鼎粗行楷" panose="02010609010101010101" pitchFamily="49" charset="-120"/>
              </a:rPr>
              <a:t>。此外，若能利用</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模擬軟體來呈現，也有助於讓學生對於</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a:t>
            </a:r>
            <a:r>
              <a:rPr kumimoji="1" lang="zh-TW" altLang="en-US" sz="3600" dirty="0">
                <a:solidFill>
                  <a:srgbClr val="FFFFFF"/>
                </a:solidFill>
                <a:latin typeface="文鼎粗行楷" panose="02010609010101010101" pitchFamily="49" charset="-120"/>
                <a:ea typeface="文鼎粗行楷" panose="02010609010101010101" pitchFamily="49" charset="-120"/>
                <a:hlinkClick r:id="rId2" action="ppaction://hlinkfile"/>
              </a:rPr>
              <a:t>月相的變化</a:t>
            </a:r>
            <a:r>
              <a:rPr kumimoji="1" lang="zh-TW" altLang="en-US" sz="3600" dirty="0">
                <a:solidFill>
                  <a:srgbClr val="FFFFFF"/>
                </a:solidFill>
                <a:latin typeface="文鼎粗行楷" panose="02010609010101010101" pitchFamily="49" charset="-120"/>
                <a:ea typeface="文鼎粗行楷" panose="02010609010101010101" pitchFamily="49" charset="-120"/>
              </a:rPr>
              <a:t>有較為具體且連續的動態理</a:t>
            </a:r>
          </a:p>
          <a:p>
            <a:pPr defTabSz="914400" fontAlgn="base">
              <a:spcBef>
                <a:spcPct val="0"/>
              </a:spcBef>
              <a:spcAft>
                <a:spcPct val="0"/>
              </a:spcAft>
            </a:pPr>
            <a:r>
              <a:rPr kumimoji="1" lang="zh-TW" altLang="en-US" sz="3600" dirty="0">
                <a:solidFill>
                  <a:srgbClr val="FFFFFF"/>
                </a:solidFill>
                <a:latin typeface="文鼎粗行楷" panose="02010609010101010101" pitchFamily="49" charset="-120"/>
                <a:ea typeface="文鼎粗行楷" panose="02010609010101010101" pitchFamily="49" charset="-120"/>
              </a:rPr>
              <a:t>    解。</a:t>
            </a:r>
          </a:p>
        </p:txBody>
      </p:sp>
    </p:spTree>
    <p:extLst>
      <p:ext uri="{BB962C8B-B14F-4D97-AF65-F5344CB8AC3E}">
        <p14:creationId xmlns:p14="http://schemas.microsoft.com/office/powerpoint/2010/main" val="3683980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飛機雲">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ppt/theme/theme2.xml><?xml version="1.0" encoding="utf-8"?>
<a:theme xmlns:a="http://schemas.openxmlformats.org/drawingml/2006/main" name="5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預設簡報設計">
  <a:themeElements>
    <a:clrScheme name="9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6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TM04033937[[fn=飛機雲]]</Template>
  <TotalTime>63</TotalTime>
  <Words>906</Words>
  <Application>Microsoft Office PowerPoint</Application>
  <PresentationFormat>自訂</PresentationFormat>
  <Paragraphs>101</Paragraphs>
  <Slides>25</Slides>
  <Notes>0</Notes>
  <HiddenSlides>0</HiddenSlides>
  <MMClips>0</MMClips>
  <ScaleCrop>false</ScaleCrop>
  <HeadingPairs>
    <vt:vector size="6" baseType="variant">
      <vt:variant>
        <vt:lpstr>佈景主題</vt:lpstr>
      </vt:variant>
      <vt:variant>
        <vt:i4>4</vt:i4>
      </vt:variant>
      <vt:variant>
        <vt:lpstr>內嵌 OLE 伺服程式</vt:lpstr>
      </vt:variant>
      <vt:variant>
        <vt:i4>1</vt:i4>
      </vt:variant>
      <vt:variant>
        <vt:lpstr>投影片標題</vt:lpstr>
      </vt:variant>
      <vt:variant>
        <vt:i4>25</vt:i4>
      </vt:variant>
    </vt:vector>
  </HeadingPairs>
  <TitlesOfParts>
    <vt:vector size="30" baseType="lpstr">
      <vt:lpstr>飛機雲</vt:lpstr>
      <vt:lpstr>5_High Voltage</vt:lpstr>
      <vt:lpstr>9_預設簡報設計</vt:lpstr>
      <vt:lpstr>6_High Voltage</vt:lpstr>
      <vt:lpstr>Microsoft PowerPoint 97-2003 投影片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acer</dc:creator>
  <cp:lastModifiedBy>cang</cp:lastModifiedBy>
  <cp:revision>11</cp:revision>
  <dcterms:created xsi:type="dcterms:W3CDTF">2017-08-07T11:39:50Z</dcterms:created>
  <dcterms:modified xsi:type="dcterms:W3CDTF">2017-08-22T16:11:21Z</dcterms:modified>
</cp:coreProperties>
</file>