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95" r:id="rId2"/>
    <p:sldId id="388" r:id="rId3"/>
    <p:sldId id="389" r:id="rId4"/>
    <p:sldId id="390" r:id="rId5"/>
    <p:sldId id="391" r:id="rId6"/>
    <p:sldId id="392" r:id="rId7"/>
    <p:sldId id="393" r:id="rId8"/>
    <p:sldId id="397" r:id="rId9"/>
  </p:sldIdLst>
  <p:sldSz cx="9144000" cy="6858000" type="screen4x3"/>
  <p:notesSz cx="6797675" cy="992663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5F5F5F"/>
    <a:srgbClr val="DE9254"/>
    <a:srgbClr val="0000CC"/>
    <a:srgbClr val="CCFF99"/>
    <a:srgbClr val="CCFF66"/>
    <a:srgbClr val="990033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4660"/>
  </p:normalViewPr>
  <p:slideViewPr>
    <p:cSldViewPr>
      <p:cViewPr>
        <p:scale>
          <a:sx n="75" d="100"/>
          <a:sy n="75" d="100"/>
        </p:scale>
        <p:origin x="-12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CC4072B-E26F-4486-8493-7BA8E42609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D134D2D-1A5B-4422-9DAA-8B9A4520E4B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40EAB-ED3F-4B91-8031-94DFCBC2693D}" type="slidenum">
              <a:rPr lang="zh-TW" altLang="en-US" smtClean="0">
                <a:latin typeface="Arial" charset="0"/>
              </a:rPr>
              <a:pPr/>
              <a:t>2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F698E7D-CEEC-417E-81AA-7A0DC1FB67CE}" type="slidenum">
              <a:rPr lang="zh-TW" altLang="en-US" sz="1200"/>
              <a:pPr/>
              <a:t>2</a:t>
            </a:fld>
            <a:endParaRPr lang="en-US" altLang="zh-TW" sz="1200"/>
          </a:p>
        </p:txBody>
      </p:sp>
      <p:sp>
        <p:nvSpPr>
          <p:cNvPr id="4301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4301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latin typeface="Arial" charset="0"/>
            </a:endParaRPr>
          </a:p>
        </p:txBody>
      </p:sp>
      <p:sp>
        <p:nvSpPr>
          <p:cNvPr id="43014" name="投影片編號版面配置區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1A94E358-833E-4788-9C0B-4440E5DDF1B9}" type="slidenum">
              <a:rPr lang="zh-TW" altLang="en-US" sz="1200"/>
              <a:pPr/>
              <a:t>2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10951-00CE-45FE-A7BC-5B099A98A568}" type="slidenum">
              <a:rPr lang="zh-TW" altLang="en-US" smtClean="0">
                <a:latin typeface="Arial" charset="0"/>
              </a:rPr>
              <a:pPr/>
              <a:t>3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2EF5A06-81B8-4AA0-9768-CD37C1AC6388}" type="slidenum">
              <a:rPr lang="zh-TW" altLang="en-US" sz="1200"/>
              <a:pPr/>
              <a:t>3</a:t>
            </a:fld>
            <a:endParaRPr lang="en-US" altLang="zh-TW" sz="1200"/>
          </a:p>
        </p:txBody>
      </p:sp>
      <p:sp>
        <p:nvSpPr>
          <p:cNvPr id="4403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4403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latin typeface="Arial" charset="0"/>
            </a:endParaRPr>
          </a:p>
        </p:txBody>
      </p:sp>
      <p:sp>
        <p:nvSpPr>
          <p:cNvPr id="44038" name="投影片編號版面配置區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0B228295-D715-4864-A928-23C314FE9480}" type="slidenum">
              <a:rPr lang="zh-TW" altLang="en-US" sz="1200"/>
              <a:pPr/>
              <a:t>3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AC228-FD4C-4521-8EBE-FB189848470D}" type="slidenum">
              <a:rPr lang="zh-TW" altLang="en-US" smtClean="0">
                <a:latin typeface="Arial" charset="0"/>
              </a:rPr>
              <a:pPr/>
              <a:t>4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36F945D-5A94-41AB-A0FB-35B98A296EB3}" type="slidenum">
              <a:rPr lang="zh-TW" altLang="en-US" sz="1200"/>
              <a:pPr/>
              <a:t>4</a:t>
            </a:fld>
            <a:endParaRPr lang="en-US" altLang="zh-TW" sz="1200"/>
          </a:p>
        </p:txBody>
      </p:sp>
      <p:sp>
        <p:nvSpPr>
          <p:cNvPr id="4506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4506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latin typeface="Arial" charset="0"/>
            </a:endParaRPr>
          </a:p>
        </p:txBody>
      </p:sp>
      <p:sp>
        <p:nvSpPr>
          <p:cNvPr id="45062" name="投影片編號版面配置區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CE236886-7DD8-40B7-8BDA-351563B57DCC}" type="slidenum">
              <a:rPr lang="zh-TW" altLang="en-US" sz="1200"/>
              <a:pPr/>
              <a:t>4</a:t>
            </a:fld>
            <a:endParaRPr lang="en-US" altLang="zh-TW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4"/>
          <p:cNvGraphicFramePr>
            <a:graphicFrameLocks noChangeAspect="1"/>
          </p:cNvGraphicFramePr>
          <p:nvPr/>
        </p:nvGraphicFramePr>
        <p:xfrm>
          <a:off x="0" y="0"/>
          <a:ext cx="9144000" cy="6897688"/>
        </p:xfrm>
        <a:graphic>
          <a:graphicData uri="http://schemas.openxmlformats.org/presentationml/2006/ole">
            <p:oleObj spid="_x0000_s57346" name="Image" r:id="rId3" imgW="12203175" imgH="8431746" progId="">
              <p:embed/>
            </p:oleObj>
          </a:graphicData>
        </a:graphic>
      </p:graphicFrame>
      <p:pic>
        <p:nvPicPr>
          <p:cNvPr id="5" name="Picture 47" descr="화살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5168900" y="152400"/>
            <a:ext cx="389890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8"/>
          <p:cNvSpPr>
            <a:spLocks noChangeArrowheads="1"/>
          </p:cNvSpPr>
          <p:nvPr/>
        </p:nvSpPr>
        <p:spPr bwMode="gray">
          <a:xfrm>
            <a:off x="8240713" y="966788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AutoShape 49"/>
          <p:cNvSpPr>
            <a:spLocks noChangeArrowheads="1"/>
          </p:cNvSpPr>
          <p:nvPr/>
        </p:nvSpPr>
        <p:spPr bwMode="gray">
          <a:xfrm>
            <a:off x="6792913" y="957263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AutoShape 50"/>
          <p:cNvSpPr>
            <a:spLocks noChangeArrowheads="1"/>
          </p:cNvSpPr>
          <p:nvPr/>
        </p:nvSpPr>
        <p:spPr bwMode="gray">
          <a:xfrm>
            <a:off x="6078538" y="957263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gray">
          <a:xfrm>
            <a:off x="6802438" y="1690688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AutoShape 52"/>
          <p:cNvSpPr>
            <a:spLocks noChangeArrowheads="1"/>
          </p:cNvSpPr>
          <p:nvPr/>
        </p:nvSpPr>
        <p:spPr bwMode="gray">
          <a:xfrm>
            <a:off x="5345113" y="1690688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AutoShape 54"/>
          <p:cNvSpPr>
            <a:spLocks noChangeArrowheads="1"/>
          </p:cNvSpPr>
          <p:nvPr/>
        </p:nvSpPr>
        <p:spPr bwMode="gray">
          <a:xfrm>
            <a:off x="7696200" y="3008313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" name="AutoShape 57"/>
          <p:cNvSpPr>
            <a:spLocks noChangeArrowheads="1"/>
          </p:cNvSpPr>
          <p:nvPr/>
        </p:nvSpPr>
        <p:spPr bwMode="gray">
          <a:xfrm>
            <a:off x="7696200" y="2284413"/>
            <a:ext cx="647700" cy="649287"/>
          </a:xfrm>
          <a:prstGeom prst="roundRect">
            <a:avLst>
              <a:gd name="adj" fmla="val 16667"/>
            </a:avLst>
          </a:prstGeom>
          <a:solidFill>
            <a:srgbClr val="FCEAD8">
              <a:alpha val="0"/>
            </a:srgbClr>
          </a:solidFill>
          <a:ln w="9525">
            <a:solidFill>
              <a:srgbClr val="CD280D">
                <a:alpha val="3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3" name="Picture 45" descr="화살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3059113" y="0"/>
            <a:ext cx="24352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38675" y="5867400"/>
            <a:ext cx="43434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66900" y="5105400"/>
            <a:ext cx="7124700" cy="381000"/>
          </a:xfrm>
        </p:spPr>
        <p:txBody>
          <a:bodyPr/>
          <a:lstStyle>
            <a:lvl1pPr algn="r">
              <a:defRPr sz="3800" b="1">
                <a:solidFill>
                  <a:schemeClr val="tx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5976938" y="6594475"/>
            <a:ext cx="2895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465513" y="6613525"/>
            <a:ext cx="2133600" cy="168275"/>
          </a:xfrm>
        </p:spPr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70A1E8-6A2E-465C-A5D1-A10E5CF7CA8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274638" y="6605588"/>
            <a:ext cx="2133600" cy="1682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86160-532A-48B1-8C68-D4826B1E67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DF339-0717-40E6-B707-BBC40CFD5C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C4C2-C59A-479D-93BA-A05ED392F1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C28D7-3F01-4D8A-AECC-AD0AAE1F6BB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469BD-39F8-4D83-98BD-545826179E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069F-3A60-4301-8111-B5646E791F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BF8F4-5AA0-4D3E-A518-33A40AE6BB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C488A-FB5E-4FCB-BA83-5EC8D7D107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495A2-BC56-4F2F-A9EE-437AD023583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5424D-C3E9-4FDB-93D4-FA7BD4D9B8D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5981700" y="6667500"/>
            <a:ext cx="3009900" cy="11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35804DDF-016F-421F-B25D-D624FCD1AB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381000"/>
            <a:ext cx="449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graphicFrame>
        <p:nvGraphicFramePr>
          <p:cNvPr id="1026" name="Object 85"/>
          <p:cNvGraphicFramePr>
            <a:graphicFrameLocks noChangeAspect="1"/>
          </p:cNvGraphicFramePr>
          <p:nvPr/>
        </p:nvGraphicFramePr>
        <p:xfrm>
          <a:off x="0" y="9525"/>
          <a:ext cx="9144000" cy="1133475"/>
        </p:xfrm>
        <a:graphic>
          <a:graphicData uri="http://schemas.openxmlformats.org/presentationml/2006/ole">
            <p:oleObj spid="_x0000_s1026" name="Image" r:id="rId14" imgW="12203175" imgH="1511111" progId="">
              <p:embed/>
            </p:oleObj>
          </a:graphicData>
        </a:graphic>
      </p:graphicFrame>
      <p:pic>
        <p:nvPicPr>
          <p:cNvPr id="1032" name="Picture 84" descr="06_icon_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6" descr="透明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39125" y="104775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2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pitchFamily="34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AppData\Local\Microsoft\Windows\Temporary%20Internet%20Files\Content.IE5\&#36229;&#36899;&#32080;\101&#23416;&#24180;&#29983;&#28079;&#25163;&#20874;&#31561;\&#22283;&#20013;&#23416;&#29983;&#29983;&#28079;&#36628;&#23566;&#32000;&#37636;&#25163;&#20874;&#65288;&#23450;&#31295;&#65289;1010726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AppData\Local\Microsoft\Windows\Temporary%20Internet%20Files\Content.IE5\&#36229;&#36899;&#32080;\101&#23416;&#24180;&#29983;&#28079;&#25163;&#20874;&#31561;\&#22283;&#20013;&#23416;&#29983;&#29983;&#28079;&#36628;&#23566;&#32000;&#37636;&#25163;&#20874;&#20462;&#27491;&#23565;&#29031;&#34920;20120726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ChangeArrowheads="1"/>
          </p:cNvSpPr>
          <p:nvPr/>
        </p:nvSpPr>
        <p:spPr bwMode="auto">
          <a:xfrm>
            <a:off x="838200" y="2466975"/>
            <a:ext cx="8001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 b="1" dirty="0" smtClean="0">
                <a:solidFill>
                  <a:srgbClr val="080808"/>
                </a:solidFill>
                <a:latin typeface="Arial" pitchFamily="34" charset="0"/>
                <a:ea typeface="標楷體" pitchFamily="65" charset="-120"/>
              </a:rPr>
              <a:t>國中</a:t>
            </a:r>
            <a:r>
              <a:rPr lang="zh-TW" altLang="en-US" sz="3600" b="1" dirty="0">
                <a:solidFill>
                  <a:srgbClr val="080808"/>
                </a:solidFill>
                <a:latin typeface="Arial" pitchFamily="34" charset="0"/>
                <a:ea typeface="標楷體" pitchFamily="65" charset="-120"/>
              </a:rPr>
              <a:t>學生生涯輔導紀錄手冊說明 </a:t>
            </a:r>
          </a:p>
        </p:txBody>
      </p:sp>
      <p:sp>
        <p:nvSpPr>
          <p:cNvPr id="4099" name="Rectangle 19"/>
          <p:cNvSpPr>
            <a:spLocks noChangeArrowheads="1"/>
          </p:cNvSpPr>
          <p:nvPr/>
        </p:nvSpPr>
        <p:spPr bwMode="gray">
          <a:xfrm>
            <a:off x="2590800" y="5105400"/>
            <a:ext cx="594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50000"/>
              </a:lnSpc>
              <a:buClr>
                <a:schemeClr val="tx2"/>
              </a:buClr>
              <a:buFont typeface="Wingdings" pitchFamily="2" charset="2"/>
              <a:buNone/>
            </a:pPr>
            <a:endParaRPr lang="zh-TW" altLang="en-US" sz="1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D0665-5A15-421F-B6C6-A0B9F73B6368}" type="slidenum">
              <a:rPr lang="zh-TW" altLang="en-US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34819" name="AutoShape 105"/>
          <p:cNvSpPr>
            <a:spLocks noChangeArrowheads="1"/>
          </p:cNvSpPr>
          <p:nvPr/>
        </p:nvSpPr>
        <p:spPr bwMode="gray">
          <a:xfrm>
            <a:off x="533400" y="1219200"/>
            <a:ext cx="8305800" cy="5410200"/>
          </a:xfrm>
          <a:prstGeom prst="roundRect">
            <a:avLst>
              <a:gd name="adj" fmla="val 10889"/>
            </a:avLst>
          </a:prstGeom>
          <a:noFill/>
          <a:ln w="38100">
            <a:noFill/>
            <a:round/>
            <a:headEnd/>
            <a:tailEnd/>
          </a:ln>
        </p:spPr>
        <p:txBody>
          <a:bodyPr anchor="ctr"/>
          <a:lstStyle/>
          <a:p>
            <a:pPr algn="l">
              <a:lnSpc>
                <a:spcPct val="110000"/>
              </a:lnSpc>
              <a:buClr>
                <a:srgbClr val="0000CC"/>
              </a:buClr>
              <a:buFont typeface="Wingdings" pitchFamily="2" charset="2"/>
              <a:buChar char="Ø"/>
            </a:pPr>
            <a:r>
              <a:rPr lang="zh-TW" altLang="en-US" sz="2400">
                <a:solidFill>
                  <a:srgbClr val="080808"/>
                </a:solidFill>
                <a:ea typeface="標楷體" pitchFamily="65" charset="-120"/>
              </a:rPr>
              <a:t>為</a:t>
            </a:r>
            <a:r>
              <a:rPr lang="zh-TW" altLang="zh-TW" sz="2400">
                <a:solidFill>
                  <a:srgbClr val="080808"/>
                </a:solidFill>
                <a:ea typeface="標楷體" pitchFamily="65" charset="-120"/>
              </a:rPr>
              <a:t>落實國中學生生涯輔導機制，培養學生生涯抉擇能</a:t>
            </a:r>
            <a:endParaRPr lang="zh-TW" altLang="en-US" sz="2400">
              <a:solidFill>
                <a:srgbClr val="080808"/>
              </a:solidFill>
              <a:ea typeface="標楷體" pitchFamily="65" charset="-120"/>
            </a:endParaRPr>
          </a:p>
          <a:p>
            <a:pPr algn="l">
              <a:lnSpc>
                <a:spcPct val="110000"/>
              </a:lnSpc>
              <a:buClr>
                <a:srgbClr val="0000CC"/>
              </a:buClr>
              <a:buFont typeface="Wingdings" pitchFamily="2" charset="2"/>
              <a:buNone/>
            </a:pPr>
            <a:r>
              <a:rPr lang="zh-TW" altLang="zh-TW" sz="2400">
                <a:solidFill>
                  <a:srgbClr val="080808"/>
                </a:solidFill>
                <a:ea typeface="標楷體" pitchFamily="65" charset="-120"/>
              </a:rPr>
              <a:t>力，並協助教師、家長在輔導學生進行生涯規劃</a:t>
            </a:r>
            <a:r>
              <a:rPr lang="zh-TW" altLang="en-US" sz="2400">
                <a:solidFill>
                  <a:srgbClr val="080808"/>
                </a:solidFill>
                <a:ea typeface="標楷體" pitchFamily="65" charset="-120"/>
              </a:rPr>
              <a:t>。</a:t>
            </a:r>
            <a:endParaRPr lang="en-US" altLang="zh-TW" sz="2400">
              <a:solidFill>
                <a:srgbClr val="080808"/>
              </a:solidFill>
              <a:ea typeface="標楷體" pitchFamily="65" charset="-120"/>
            </a:endParaRPr>
          </a:p>
          <a:p>
            <a:pPr algn="l">
              <a:lnSpc>
                <a:spcPct val="110000"/>
              </a:lnSpc>
              <a:buClr>
                <a:srgbClr val="0000CC"/>
              </a:buClr>
              <a:buFont typeface="Wingdings" pitchFamily="2" charset="2"/>
              <a:buChar char="Ø"/>
            </a:pPr>
            <a:r>
              <a:rPr lang="en-US" altLang="zh-TW" sz="2400">
                <a:solidFill>
                  <a:srgbClr val="080808"/>
                </a:solidFill>
                <a:ea typeface="標楷體" pitchFamily="65" charset="-120"/>
              </a:rPr>
              <a:t>100</a:t>
            </a:r>
            <a:r>
              <a:rPr lang="zh-TW" altLang="en-US" sz="2400">
                <a:solidFill>
                  <a:srgbClr val="080808"/>
                </a:solidFill>
                <a:ea typeface="標楷體" pitchFamily="65" charset="-120"/>
              </a:rPr>
              <a:t>學年度起，入學國中新生每人一冊，</a:t>
            </a:r>
            <a:r>
              <a:rPr lang="en-US" altLang="zh-TW" sz="2400">
                <a:solidFill>
                  <a:srgbClr val="080808"/>
                </a:solidFill>
                <a:ea typeface="標楷體" pitchFamily="65" charset="-120"/>
              </a:rPr>
              <a:t>101</a:t>
            </a:r>
            <a:r>
              <a:rPr lang="zh-TW" altLang="en-US" sz="2400">
                <a:solidFill>
                  <a:srgbClr val="080808"/>
                </a:solidFill>
                <a:ea typeface="標楷體" pitchFamily="65" charset="-120"/>
              </a:rPr>
              <a:t>學年度版本內容微調。手冊設計依</a:t>
            </a:r>
            <a:r>
              <a:rPr lang="en-US" altLang="zh-TW" sz="2400">
                <a:solidFill>
                  <a:srgbClr val="080808"/>
                </a:solidFill>
                <a:ea typeface="標楷體" pitchFamily="65" charset="-120"/>
              </a:rPr>
              <a:t>Swain</a:t>
            </a:r>
            <a:r>
              <a:rPr lang="zh-TW" altLang="zh-TW" sz="2400">
                <a:solidFill>
                  <a:srgbClr val="080808"/>
                </a:solidFill>
                <a:ea typeface="標楷體" pitchFamily="65" charset="-120"/>
              </a:rPr>
              <a:t>生涯規劃金三角內涵</a:t>
            </a:r>
            <a:r>
              <a:rPr lang="en-US" altLang="zh-TW" sz="2400">
                <a:solidFill>
                  <a:srgbClr val="080808"/>
                </a:solidFill>
                <a:ea typeface="標楷體" pitchFamily="65" charset="-120"/>
              </a:rPr>
              <a:t>—</a:t>
            </a:r>
            <a:r>
              <a:rPr lang="zh-TW" altLang="zh-TW" sz="2400">
                <a:solidFill>
                  <a:srgbClr val="080808"/>
                </a:solidFill>
                <a:ea typeface="標楷體" pitchFamily="65" charset="-120"/>
              </a:rPr>
              <a:t>個人特質的澄清與了解、教育與職業資料的提供、個人與環境關係的協調，設計本紀錄</a:t>
            </a:r>
            <a:r>
              <a:rPr lang="zh-TW" altLang="en-US" sz="2400">
                <a:solidFill>
                  <a:srgbClr val="080808"/>
                </a:solidFill>
                <a:ea typeface="標楷體" pitchFamily="65" charset="-120"/>
              </a:rPr>
              <a:t>手</a:t>
            </a:r>
            <a:r>
              <a:rPr lang="zh-TW" altLang="zh-TW" sz="2400">
                <a:solidFill>
                  <a:srgbClr val="080808"/>
                </a:solidFill>
                <a:ea typeface="標楷體" pitchFamily="65" charset="-120"/>
              </a:rPr>
              <a:t>冊</a:t>
            </a:r>
            <a:r>
              <a:rPr lang="zh-TW" altLang="en-US" sz="2400">
                <a:solidFill>
                  <a:srgbClr val="080808"/>
                </a:solidFill>
                <a:ea typeface="標楷體" pitchFamily="65" charset="-120"/>
              </a:rPr>
              <a:t>。</a:t>
            </a:r>
            <a:endParaRPr lang="en-US" altLang="zh-TW" sz="2400">
              <a:solidFill>
                <a:srgbClr val="080808"/>
              </a:solidFill>
              <a:ea typeface="標楷體" pitchFamily="65" charset="-120"/>
            </a:endParaRPr>
          </a:p>
          <a:p>
            <a:pPr algn="l">
              <a:lnSpc>
                <a:spcPct val="110000"/>
              </a:lnSpc>
              <a:buClr>
                <a:srgbClr val="0000CC"/>
              </a:buClr>
              <a:buFont typeface="Wingdings" pitchFamily="2" charset="2"/>
              <a:buChar char="Ø"/>
            </a:pPr>
            <a:r>
              <a:rPr lang="zh-TW" altLang="zh-TW" sz="2400">
                <a:solidFill>
                  <a:srgbClr val="080808"/>
                </a:solidFill>
                <a:ea typeface="標楷體" pitchFamily="65" charset="-120"/>
              </a:rPr>
              <a:t>結合生涯檔案資料，透過課程的設計及教學的安排，協助學生探索自我，認識</a:t>
            </a:r>
            <a:r>
              <a:rPr lang="zh-TW" altLang="en-US" sz="2400">
                <a:solidFill>
                  <a:srgbClr val="080808"/>
                </a:solidFill>
                <a:ea typeface="標楷體" pitchFamily="65" charset="-120"/>
              </a:rPr>
              <a:t>升學進路及</a:t>
            </a:r>
            <a:r>
              <a:rPr lang="zh-TW" altLang="zh-TW" sz="2400">
                <a:solidFill>
                  <a:srgbClr val="080808"/>
                </a:solidFill>
                <a:ea typeface="標楷體" pitchFamily="65" charset="-120"/>
              </a:rPr>
              <a:t>工作世界</a:t>
            </a:r>
            <a:r>
              <a:rPr lang="zh-TW" altLang="en-US" sz="2400">
                <a:solidFill>
                  <a:srgbClr val="080808"/>
                </a:solidFill>
                <a:ea typeface="標楷體" pitchFamily="65" charset="-120"/>
              </a:rPr>
              <a:t>。</a:t>
            </a:r>
            <a:endParaRPr lang="en-US" altLang="zh-TW" sz="2400">
              <a:solidFill>
                <a:srgbClr val="080808"/>
              </a:solidFill>
              <a:ea typeface="標楷體" pitchFamily="65" charset="-120"/>
            </a:endParaRPr>
          </a:p>
          <a:p>
            <a:pPr algn="l">
              <a:lnSpc>
                <a:spcPct val="110000"/>
              </a:lnSpc>
              <a:buClr>
                <a:srgbClr val="0000CC"/>
              </a:buClr>
              <a:buFont typeface="Wingdings" pitchFamily="2" charset="2"/>
              <a:buChar char="Ø"/>
            </a:pPr>
            <a:r>
              <a:rPr lang="zh-TW" altLang="en-US" sz="2400">
                <a:solidFill>
                  <a:srgbClr val="080808"/>
                </a:solidFill>
                <a:ea typeface="標楷體" pitchFamily="65" charset="-120"/>
              </a:rPr>
              <a:t>建議</a:t>
            </a:r>
            <a:r>
              <a:rPr lang="en-US" altLang="zh-TW" sz="2400">
                <a:solidFill>
                  <a:srgbClr val="080808"/>
                </a:solidFill>
                <a:ea typeface="標楷體" pitchFamily="65" charset="-120"/>
              </a:rPr>
              <a:t>﹕</a:t>
            </a:r>
            <a:r>
              <a:rPr lang="zh-TW" altLang="en-US" sz="2400">
                <a:solidFill>
                  <a:srgbClr val="080808"/>
                </a:solidFill>
                <a:ea typeface="標楷體" pitchFamily="65" charset="-120"/>
              </a:rPr>
              <a:t>每年指導學生增置相關資料，併同</a:t>
            </a:r>
            <a:r>
              <a:rPr lang="en-US" altLang="zh-TW" sz="2400">
                <a:solidFill>
                  <a:srgbClr val="080808"/>
                </a:solidFill>
                <a:ea typeface="標楷體" pitchFamily="65" charset="-120"/>
              </a:rPr>
              <a:t>B</a:t>
            </a:r>
            <a:r>
              <a:rPr lang="zh-TW" altLang="zh-TW" sz="2400">
                <a:solidFill>
                  <a:srgbClr val="080808"/>
                </a:solidFill>
                <a:ea typeface="標楷體" pitchFamily="65" charset="-120"/>
              </a:rPr>
              <a:t>表一起保管，</a:t>
            </a:r>
            <a:r>
              <a:rPr lang="zh-TW" altLang="en-US" sz="2400">
                <a:solidFill>
                  <a:srgbClr val="080808"/>
                </a:solidFill>
                <a:ea typeface="標楷體" pitchFamily="65" charset="-120"/>
              </a:rPr>
              <a:t>以</a:t>
            </a:r>
            <a:r>
              <a:rPr lang="zh-TW" altLang="zh-TW" sz="2400">
                <a:solidFill>
                  <a:srgbClr val="080808"/>
                </a:solidFill>
                <a:ea typeface="標楷體" pitchFamily="65" charset="-120"/>
              </a:rPr>
              <a:t>方便</a:t>
            </a:r>
            <a:r>
              <a:rPr lang="zh-TW" altLang="en-US" sz="2400">
                <a:solidFill>
                  <a:srgbClr val="080808"/>
                </a:solidFill>
                <a:ea typeface="標楷體" pitchFamily="65" charset="-120"/>
              </a:rPr>
              <a:t>導師、輔導教師等</a:t>
            </a:r>
            <a:r>
              <a:rPr lang="zh-TW" altLang="zh-TW" sz="2400">
                <a:solidFill>
                  <a:srgbClr val="080808"/>
                </a:solidFill>
                <a:ea typeface="標楷體" pitchFamily="65" charset="-120"/>
              </a:rPr>
              <a:t>繕寫輔導紀錄。</a:t>
            </a:r>
            <a:endParaRPr lang="en-US" altLang="zh-TW" sz="2400">
              <a:solidFill>
                <a:srgbClr val="080808"/>
              </a:solidFill>
              <a:ea typeface="標楷體" pitchFamily="65" charset="-120"/>
            </a:endParaRPr>
          </a:p>
          <a:p>
            <a:pPr algn="l">
              <a:lnSpc>
                <a:spcPct val="110000"/>
              </a:lnSpc>
              <a:buClr>
                <a:srgbClr val="0000CC"/>
              </a:buClr>
              <a:buFont typeface="Wingdings" pitchFamily="2" charset="2"/>
              <a:buChar char="Ø"/>
            </a:pPr>
            <a:r>
              <a:rPr lang="zh-TW" altLang="en-US" sz="2400">
                <a:solidFill>
                  <a:srgbClr val="080808"/>
                </a:solidFill>
                <a:ea typeface="標楷體" pitchFamily="65" charset="-120"/>
              </a:rPr>
              <a:t>生涯輔導紀錄手冊</a:t>
            </a:r>
            <a:r>
              <a:rPr lang="en-US" altLang="zh-TW" sz="2400">
                <a:solidFill>
                  <a:srgbClr val="080808"/>
                </a:solidFill>
                <a:ea typeface="標楷體" pitchFamily="65" charset="-120"/>
              </a:rPr>
              <a:t>v.s</a:t>
            </a:r>
            <a:r>
              <a:rPr lang="zh-TW" altLang="en-US" sz="2400">
                <a:solidFill>
                  <a:srgbClr val="080808"/>
                </a:solidFill>
                <a:ea typeface="標楷體" pitchFamily="65" charset="-120"/>
              </a:rPr>
              <a:t>學生輔導資料</a:t>
            </a:r>
            <a:r>
              <a:rPr lang="en-US" altLang="zh-TW" sz="2400">
                <a:solidFill>
                  <a:srgbClr val="080808"/>
                </a:solidFill>
                <a:ea typeface="標楷體" pitchFamily="65" charset="-120"/>
              </a:rPr>
              <a:t>A</a:t>
            </a:r>
            <a:r>
              <a:rPr lang="zh-TW" altLang="en-US" sz="2400">
                <a:solidFill>
                  <a:srgbClr val="080808"/>
                </a:solidFill>
                <a:ea typeface="標楷體" pitchFamily="65" charset="-120"/>
              </a:rPr>
              <a:t>、</a:t>
            </a:r>
            <a:r>
              <a:rPr lang="en-US" altLang="zh-TW" sz="2400">
                <a:solidFill>
                  <a:srgbClr val="080808"/>
                </a:solidFill>
                <a:ea typeface="標楷體" pitchFamily="65" charset="-120"/>
              </a:rPr>
              <a:t>B</a:t>
            </a:r>
            <a:r>
              <a:rPr lang="zh-TW" altLang="en-US" sz="2400">
                <a:solidFill>
                  <a:srgbClr val="080808"/>
                </a:solidFill>
                <a:ea typeface="標楷體" pitchFamily="65" charset="-120"/>
              </a:rPr>
              <a:t>表及生涯檔案（不同格式功能，但相輔相成）</a:t>
            </a:r>
            <a:endParaRPr lang="en-US" altLang="zh-TW" sz="2400">
              <a:solidFill>
                <a:srgbClr val="080808"/>
              </a:solidFill>
              <a:ea typeface="標楷體" pitchFamily="65" charset="-120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gray">
          <a:xfrm>
            <a:off x="-304800" y="6858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zh-TW" altLang="en-US" sz="2800" b="1">
                <a:solidFill>
                  <a:srgbClr val="000000"/>
                </a:solidFill>
                <a:ea typeface="標楷體" pitchFamily="65" charset="-120"/>
              </a:rPr>
              <a:t>      </a:t>
            </a:r>
            <a:r>
              <a:rPr lang="zh-TW" altLang="en-US" sz="3300" b="1">
                <a:solidFill>
                  <a:srgbClr val="000000"/>
                </a:solidFill>
                <a:ea typeface="標楷體" pitchFamily="65" charset="-120"/>
              </a:rPr>
              <a:t>輔導紀錄手冊理念與架構說明</a:t>
            </a:r>
            <a:r>
              <a:rPr lang="zh-TW" altLang="en-US" sz="2000">
                <a:solidFill>
                  <a:srgbClr val="000000"/>
                </a:solidFill>
                <a:ea typeface="標楷體" pitchFamily="65" charset="-120"/>
              </a:rPr>
              <a:t>（</a:t>
            </a:r>
            <a:r>
              <a:rPr lang="en-US" altLang="zh-TW" sz="2000">
                <a:solidFill>
                  <a:srgbClr val="000000"/>
                </a:solidFill>
                <a:ea typeface="標楷體" pitchFamily="65" charset="-120"/>
              </a:rPr>
              <a:t>1/3</a:t>
            </a:r>
            <a:r>
              <a:rPr lang="zh-TW" altLang="en-US" sz="2000">
                <a:solidFill>
                  <a:srgbClr val="000000"/>
                </a:solidFill>
                <a:ea typeface="標楷體" pitchFamily="65" charset="-12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11B11-9925-45AB-BF3B-45459F2ED882}" type="slidenum">
              <a:rPr lang="zh-TW" altLang="en-US"/>
              <a:pPr>
                <a:defRPr/>
              </a:pPr>
              <a:t>3</a:t>
            </a:fld>
            <a:endParaRPr lang="en-US" altLang="zh-TW"/>
          </a:p>
        </p:txBody>
      </p:sp>
      <p:graphicFrame>
        <p:nvGraphicFramePr>
          <p:cNvPr id="262216" name="Group 72"/>
          <p:cNvGraphicFramePr>
            <a:graphicFrameLocks noGrp="1"/>
          </p:cNvGraphicFramePr>
          <p:nvPr/>
        </p:nvGraphicFramePr>
        <p:xfrm>
          <a:off x="152400" y="1225550"/>
          <a:ext cx="8839200" cy="5509263"/>
        </p:xfrm>
        <a:graphic>
          <a:graphicData uri="http://schemas.openxmlformats.org/drawingml/2006/table">
            <a:tbl>
              <a:tblPr/>
              <a:tblGrid>
                <a:gridCol w="1600200"/>
                <a:gridCol w="2743200"/>
                <a:gridCol w="685800"/>
                <a:gridCol w="814388"/>
                <a:gridCol w="2995612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項目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分項目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頁碼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填寫人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建議填寫時間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98450">
                <a:tc rowSpan="2">
                  <a:txBody>
                    <a:bodyPr/>
                    <a:lstStyle/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一、我的成長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Verdana" pitchFamily="34" charset="0"/>
                        <a:ea typeface="標楷體" pitchFamily="65" charset="-120"/>
                        <a:cs typeface="Arial" pitchFamily="34" charset="0"/>
                      </a:endParaRPr>
                    </a:p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      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故事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（一）自我認識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1-2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每年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月，依年級別填寫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（二）職業與我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4638">
                <a:tc rowSpan="3">
                  <a:txBody>
                    <a:bodyPr/>
                    <a:lstStyle/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二、各項心理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Verdana" pitchFamily="34" charset="0"/>
                        <a:ea typeface="標楷體" pitchFamily="65" charset="-120"/>
                        <a:cs typeface="Arial" pitchFamily="34" charset="0"/>
                      </a:endParaRPr>
                    </a:p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      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測驗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（一）性向測驗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測驗實施後填寫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（二）興趣測驗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測驗實施後填寫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（三）其它測驗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測驗實施後填寫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03388">
                <a:tc rowSpan="6">
                  <a:txBody>
                    <a:bodyPr/>
                    <a:lstStyle/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三、學習成果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Verdana" pitchFamily="34" charset="0"/>
                        <a:ea typeface="標楷體" pitchFamily="65" charset="-120"/>
                        <a:cs typeface="Arial" pitchFamily="34" charset="0"/>
                      </a:endParaRPr>
                    </a:p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      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及特殊表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Verdana" pitchFamily="34" charset="0"/>
                        <a:ea typeface="標楷體" pitchFamily="65" charset="-120"/>
                        <a:cs typeface="Arial" pitchFamily="34" charset="0"/>
                      </a:endParaRPr>
                    </a:p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      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現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（一）我的學習表現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-9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1.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領域學習成績於每年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9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月、翌年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3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月（或可配合成績單發放時間），依學期別填寫</a:t>
                      </a:r>
                    </a:p>
                    <a:p>
                      <a:pPr marL="165100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2.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國中教育會考、體適能檢測於實施後浮貼成績證明影本 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Verdana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24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（二）我的經歷（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幹部、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itchFamily="34" charset="0"/>
                        <a:ea typeface="標楷體" pitchFamily="65" charset="-120"/>
                        <a:cs typeface="Arial" pitchFamily="34" charset="0"/>
                      </a:endParaRP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        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社團）</a:t>
                      </a: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每年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9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月、翌年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3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月，依學期別填寫</a:t>
                      </a: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（三）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參與各項競賽成果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 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33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（四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）行為表現獎懲紀錄 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12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2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（五）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服務學習紀錄 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Verdana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13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2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（六）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生涯試探活動紀錄</a:t>
                      </a: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 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14-15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910" name="Rectangle 3"/>
          <p:cNvSpPr>
            <a:spLocks noChangeArrowheads="1"/>
          </p:cNvSpPr>
          <p:nvPr/>
        </p:nvSpPr>
        <p:spPr bwMode="gray">
          <a:xfrm>
            <a:off x="-304800" y="6096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zh-TW" altLang="en-US" sz="2800" b="1">
                <a:solidFill>
                  <a:srgbClr val="000000"/>
                </a:solidFill>
                <a:ea typeface="標楷體" pitchFamily="65" charset="-120"/>
              </a:rPr>
              <a:t>      </a:t>
            </a:r>
            <a:r>
              <a:rPr lang="zh-TW" altLang="en-US" sz="3300" b="1">
                <a:solidFill>
                  <a:srgbClr val="000000"/>
                </a:solidFill>
                <a:ea typeface="標楷體" pitchFamily="65" charset="-120"/>
              </a:rPr>
              <a:t>輔導紀錄手冊理念與架構說明</a:t>
            </a:r>
            <a:r>
              <a:rPr lang="zh-TW" altLang="en-US" sz="2000">
                <a:solidFill>
                  <a:srgbClr val="000000"/>
                </a:solidFill>
                <a:ea typeface="標楷體" pitchFamily="65" charset="-120"/>
              </a:rPr>
              <a:t>（</a:t>
            </a:r>
            <a:r>
              <a:rPr lang="en-US" altLang="zh-TW" sz="2000">
                <a:solidFill>
                  <a:srgbClr val="000000"/>
                </a:solidFill>
                <a:ea typeface="標楷體" pitchFamily="65" charset="-120"/>
              </a:rPr>
              <a:t>2/3</a:t>
            </a:r>
            <a:r>
              <a:rPr lang="zh-TW" altLang="en-US" sz="2000">
                <a:solidFill>
                  <a:srgbClr val="000000"/>
                </a:solidFill>
                <a:ea typeface="標楷體" pitchFamily="65" charset="-120"/>
              </a:rPr>
              <a:t>）</a:t>
            </a:r>
          </a:p>
        </p:txBody>
      </p:sp>
      <p:sp>
        <p:nvSpPr>
          <p:cNvPr id="35911" name="文字方塊 3"/>
          <p:cNvSpPr txBox="1">
            <a:spLocks noChangeArrowheads="1"/>
          </p:cNvSpPr>
          <p:nvPr/>
        </p:nvSpPr>
        <p:spPr bwMode="auto">
          <a:xfrm>
            <a:off x="7086600" y="609600"/>
            <a:ext cx="1752600" cy="4000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>
                <a:ea typeface="新細明體" charset="-120"/>
                <a:hlinkClick r:id="rId3" action="ppaction://hlinkfile"/>
              </a:rPr>
              <a:t>10108</a:t>
            </a:r>
            <a:r>
              <a:rPr lang="zh-TW" altLang="en-US" sz="2000">
                <a:ea typeface="新細明體" charset="-120"/>
                <a:hlinkClick r:id="rId3" action="ppaction://hlinkfile"/>
              </a:rPr>
              <a:t>文字版</a:t>
            </a:r>
            <a:endParaRPr lang="zh-TW" altLang="en-US" sz="200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FCD761-2896-4C80-83E5-0BAEACB157DE}" type="slidenum">
              <a:rPr lang="zh-TW" altLang="en-US"/>
              <a:pPr>
                <a:defRPr/>
              </a:pPr>
              <a:t>4</a:t>
            </a:fld>
            <a:endParaRPr lang="en-US" altLang="zh-TW"/>
          </a:p>
        </p:txBody>
      </p:sp>
      <p:graphicFrame>
        <p:nvGraphicFramePr>
          <p:cNvPr id="264247" name="Group 55"/>
          <p:cNvGraphicFramePr>
            <a:graphicFrameLocks noGrp="1"/>
          </p:cNvGraphicFramePr>
          <p:nvPr/>
        </p:nvGraphicFramePr>
        <p:xfrm>
          <a:off x="304800" y="1295400"/>
          <a:ext cx="8763000" cy="5238753"/>
        </p:xfrm>
        <a:graphic>
          <a:graphicData uri="http://schemas.openxmlformats.org/drawingml/2006/table">
            <a:tbl>
              <a:tblPr/>
              <a:tblGrid>
                <a:gridCol w="1905000"/>
                <a:gridCol w="2209800"/>
                <a:gridCol w="990600"/>
                <a:gridCol w="990600"/>
                <a:gridCol w="2667000"/>
              </a:tblGrid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項目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分項目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頁碼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填寫人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建議填寫時間</a:t>
                      </a:r>
                      <a:endParaRPr kumimoji="0" 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5812" marR="358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四、生涯統整面面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Verdana" pitchFamily="34" charset="0"/>
                        <a:ea typeface="標楷體" pitchFamily="65" charset="-120"/>
                        <a:cs typeface="Arial" pitchFamily="34" charset="0"/>
                      </a:endParaRPr>
                    </a:p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     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觀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1308" marR="31308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Verdana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1308" marR="313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16-18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九年級第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學期初（約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月）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五、生涯發展規劃</a:t>
                      </a:r>
                      <a:endParaRPr kumimoji="0" lang="zh-TW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itchFamily="34" charset="0"/>
                        <a:ea typeface="標楷體" pitchFamily="65" charset="-120"/>
                        <a:cs typeface="Arial" pitchFamily="34" charset="0"/>
                      </a:endParaRPr>
                    </a:p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     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書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1308" marR="31308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Verdana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1308" marR="313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19-20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家長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rPr>
                        <a:t>導師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rPr>
                        <a:t>輔導教師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九年級第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學期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（免試入學及特色招生前）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0863">
                <a:tc rowSpan="3">
                  <a:txBody>
                    <a:bodyPr/>
                    <a:lstStyle/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六、其他生涯輔導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 </a:t>
                      </a:r>
                    </a:p>
                    <a:p>
                      <a:pPr marL="247650" marR="0" lvl="0" indent="-24765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     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紀錄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1308" marR="31308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（一）生涯輔導紀錄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導師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輔導教師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進行學生生涯輔導後，適時填寫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08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（二）生涯諮詢紀錄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學生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每年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月、翌年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月，依學期別填寫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70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（三）家長的話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家長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每年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5-6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月，依年級別填寫。家長參閱簽章後，繳回統一保管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2538"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          附錄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Verdana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31308" marR="31308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  十三職群與相關性向</a:t>
                      </a: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  測驗、興趣測驗之對</a:t>
                      </a: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Arial" pitchFamily="34" charset="0"/>
                        </a:rPr>
                        <a:t>  應分析結果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itchFamily="34" charset="0"/>
                        <a:ea typeface="標楷體" pitchFamily="65" charset="-120"/>
                        <a:cs typeface="Arial" pitchFamily="34" charset="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  <a:cs typeface="Times New Roman" pitchFamily="18" charset="0"/>
                        </a:rPr>
                        <a:t>24-25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Verdana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1308" marR="313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Verdana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1308" marR="313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917" name="Rectangle 3"/>
          <p:cNvSpPr>
            <a:spLocks noChangeArrowheads="1"/>
          </p:cNvSpPr>
          <p:nvPr/>
        </p:nvSpPr>
        <p:spPr bwMode="gray">
          <a:xfrm>
            <a:off x="-304800" y="6096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zh-TW" altLang="en-US" sz="2800" b="1">
                <a:solidFill>
                  <a:srgbClr val="000000"/>
                </a:solidFill>
                <a:ea typeface="標楷體" pitchFamily="65" charset="-120"/>
              </a:rPr>
              <a:t>      </a:t>
            </a:r>
            <a:r>
              <a:rPr lang="zh-TW" altLang="en-US" sz="3300" b="1">
                <a:solidFill>
                  <a:srgbClr val="000000"/>
                </a:solidFill>
                <a:ea typeface="標楷體" pitchFamily="65" charset="-120"/>
              </a:rPr>
              <a:t>輔導紀錄手冊理念與架構說明</a:t>
            </a:r>
            <a:r>
              <a:rPr lang="zh-TW" altLang="en-US" sz="2000">
                <a:solidFill>
                  <a:srgbClr val="000000"/>
                </a:solidFill>
                <a:ea typeface="標楷體" pitchFamily="65" charset="-120"/>
              </a:rPr>
              <a:t>（</a:t>
            </a:r>
            <a:r>
              <a:rPr lang="en-US" altLang="zh-TW" sz="2000">
                <a:solidFill>
                  <a:srgbClr val="000000"/>
                </a:solidFill>
                <a:ea typeface="標楷體" pitchFamily="65" charset="-120"/>
              </a:rPr>
              <a:t>3/3</a:t>
            </a:r>
            <a:r>
              <a:rPr lang="zh-TW" altLang="en-US" sz="2000">
                <a:solidFill>
                  <a:srgbClr val="000000"/>
                </a:solidFill>
                <a:ea typeface="標楷體" pitchFamily="65" charset="-12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19B149-743C-4CE9-BECD-7531DF117025}" type="slidenum">
              <a:rPr lang="zh-TW" altLang="en-US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37891" name="AutoShape 105"/>
          <p:cNvSpPr>
            <a:spLocks noChangeArrowheads="1"/>
          </p:cNvSpPr>
          <p:nvPr/>
        </p:nvSpPr>
        <p:spPr bwMode="gray">
          <a:xfrm>
            <a:off x="457200" y="1752600"/>
            <a:ext cx="8305800" cy="4114800"/>
          </a:xfrm>
          <a:prstGeom prst="roundRect">
            <a:avLst>
              <a:gd name="adj" fmla="val 10889"/>
            </a:avLst>
          </a:prstGeom>
          <a:noFill/>
          <a:ln w="38100">
            <a:noFill/>
            <a:round/>
            <a:headEnd/>
            <a:tailEnd/>
          </a:ln>
        </p:spPr>
        <p:txBody>
          <a:bodyPr/>
          <a:lstStyle/>
          <a:p>
            <a:pPr algn="l">
              <a:buClr>
                <a:srgbClr val="0000FF"/>
              </a:buClr>
              <a:buFont typeface="Wingdings" pitchFamily="2" charset="2"/>
              <a:buChar char="Ø"/>
            </a:pPr>
            <a:r>
              <a:rPr lang="zh-TW" altLang="en-US" sz="2800" b="1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新增部份</a:t>
            </a:r>
            <a:r>
              <a:rPr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marL="742950" lvl="1" indent="-285750" algn="l">
              <a:lnSpc>
                <a:spcPct val="120000"/>
              </a:lnSpc>
              <a:buClr>
                <a:srgbClr val="990033"/>
              </a:buClr>
              <a:buSzPct val="70000"/>
              <a:buFont typeface="DFPHei Std W5" pitchFamily="34" charset="-128"/>
              <a:buChar char="◎"/>
            </a:pPr>
            <a:r>
              <a:rPr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三、學習成果及特殊表現（一）我的學習表現，</a:t>
            </a:r>
            <a:r>
              <a:rPr lang="en-US" altLang="zh-TW" sz="2800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sz="2800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體適能檢測表現 </a:t>
            </a:r>
          </a:p>
          <a:p>
            <a:pPr marL="742950" lvl="1" indent="-285750" algn="l">
              <a:lnSpc>
                <a:spcPct val="120000"/>
              </a:lnSpc>
              <a:buClr>
                <a:srgbClr val="990033"/>
              </a:buClr>
              <a:buSzPct val="70000"/>
              <a:buFont typeface="DFPHei Std W5" pitchFamily="34" charset="-128"/>
              <a:buChar char="◎"/>
            </a:pPr>
            <a:r>
              <a:rPr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三、學習成果及特殊表現（五）服務學習紀錄，</a:t>
            </a:r>
            <a:r>
              <a:rPr lang="en-US" altLang="zh-TW" sz="2800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2800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服務學習時數統計</a:t>
            </a:r>
          </a:p>
          <a:p>
            <a:pPr marL="742950" lvl="1" indent="-285750" algn="l">
              <a:lnSpc>
                <a:spcPct val="120000"/>
              </a:lnSpc>
              <a:buClr>
                <a:srgbClr val="990033"/>
              </a:buClr>
              <a:buSzPct val="70000"/>
              <a:buFont typeface="DFPHei Std W5" pitchFamily="34" charset="-128"/>
              <a:buChar char="◎"/>
            </a:pPr>
            <a:r>
              <a:rPr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四、生涯統整面面觀，</a:t>
            </a:r>
            <a:r>
              <a:rPr lang="zh-TW" altLang="en-US" sz="2800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升讀學校的地理位置、評估學校與住家間的交通狀況</a:t>
            </a:r>
            <a:endParaRPr lang="zh-TW" altLang="en-US" sz="280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7892" name="文字方塊 3"/>
          <p:cNvSpPr txBox="1">
            <a:spLocks noChangeArrowheads="1"/>
          </p:cNvSpPr>
          <p:nvPr/>
        </p:nvSpPr>
        <p:spPr bwMode="auto">
          <a:xfrm>
            <a:off x="6781800" y="1295400"/>
            <a:ext cx="1981200" cy="4000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>
                <a:ea typeface="新細明體" charset="-120"/>
                <a:hlinkClick r:id="rId2" action="ppaction://hlinkfile"/>
              </a:rPr>
              <a:t>10108</a:t>
            </a:r>
            <a:r>
              <a:rPr lang="zh-TW" altLang="en-US" sz="2000">
                <a:ea typeface="新細明體" charset="-120"/>
                <a:hlinkClick r:id="rId2" action="ppaction://hlinkfile"/>
              </a:rPr>
              <a:t>修訂對照</a:t>
            </a:r>
            <a:endParaRPr lang="zh-TW" altLang="en-US" sz="2000">
              <a:ea typeface="新細明體" charset="-120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838200" y="381000"/>
            <a:ext cx="6858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l">
              <a:defRPr/>
            </a:pP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輔導紀錄手冊修訂內容說明</a:t>
            </a:r>
            <a:r>
              <a:rPr lang="en-US" altLang="zh-TW" b="1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-1</a:t>
            </a:r>
            <a:endParaRPr lang="zh-TW" altLang="en-US" dirty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BA13-EFD2-4C84-8FFD-2188061381C3}" type="slidenum">
              <a:rPr lang="zh-TW" altLang="en-US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212073" name="AutoShape 105"/>
          <p:cNvSpPr>
            <a:spLocks noChangeArrowheads="1"/>
          </p:cNvSpPr>
          <p:nvPr/>
        </p:nvSpPr>
        <p:spPr bwMode="gray">
          <a:xfrm>
            <a:off x="615950" y="1377950"/>
            <a:ext cx="8153400" cy="5105400"/>
          </a:xfrm>
          <a:prstGeom prst="roundRect">
            <a:avLst>
              <a:gd name="adj" fmla="val 10889"/>
            </a:avLst>
          </a:prstGeom>
          <a:noFill/>
          <a:ln w="38100">
            <a:noFill/>
            <a:round/>
            <a:headEnd/>
            <a:tailEnd/>
          </a:ln>
        </p:spPr>
        <p:txBody>
          <a:bodyPr anchor="ctr"/>
          <a:lstStyle/>
          <a:p>
            <a:pPr algn="l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zh-TW" altLang="en-US" sz="3000" b="1" dirty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修訂部份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marL="742950" lvl="1" indent="-285750" algn="l">
              <a:lnSpc>
                <a:spcPct val="120000"/>
              </a:lnSpc>
              <a:buClr>
                <a:srgbClr val="990033"/>
              </a:buClr>
              <a:buSzPct val="70000"/>
              <a:buFont typeface="DFPHei Std W5" pitchFamily="34" charset="-128"/>
              <a:buChar char="◎"/>
              <a:defRPr/>
            </a:pPr>
            <a:r>
              <a:rPr lang="zh-TW" altLang="en-US" sz="2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一、我的成長故事（一）自我認識</a:t>
            </a:r>
          </a:p>
          <a:p>
            <a:pPr marL="742950" lvl="1" indent="-285750" algn="l">
              <a:lnSpc>
                <a:spcPct val="120000"/>
              </a:lnSpc>
              <a:buClr>
                <a:srgbClr val="990033"/>
              </a:buClr>
              <a:buSzPct val="70000"/>
              <a:defRPr/>
            </a:pPr>
            <a:r>
              <a:rPr lang="zh-TW" altLang="en-US" sz="2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   （二）職業與我</a:t>
            </a:r>
          </a:p>
          <a:p>
            <a:pPr marL="742950" lvl="1" indent="-285750" algn="l">
              <a:lnSpc>
                <a:spcPct val="120000"/>
              </a:lnSpc>
              <a:buClr>
                <a:srgbClr val="990033"/>
              </a:buClr>
              <a:buSzPct val="70000"/>
              <a:buFont typeface="DFPHei Std W5" pitchFamily="34" charset="-128"/>
              <a:buChar char="◎"/>
              <a:defRPr/>
            </a:pPr>
            <a:r>
              <a:rPr lang="zh-TW" altLang="en-US" sz="2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三、學習成果及特殊表現</a:t>
            </a:r>
            <a:endParaRPr lang="en-US" altLang="zh-TW" sz="2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742950" lvl="1" indent="-285750" algn="l">
              <a:lnSpc>
                <a:spcPct val="120000"/>
              </a:lnSpc>
              <a:buClr>
                <a:srgbClr val="990033"/>
              </a:buClr>
              <a:buSzPct val="70000"/>
              <a:defRPr/>
            </a:pPr>
            <a:r>
              <a:rPr lang="zh-TW" altLang="en-US" sz="2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（一）我的學習表現～</a:t>
            </a:r>
            <a:r>
              <a:rPr lang="zh-TW" altLang="en-US" sz="2600" strike="dblStrike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複習考</a:t>
            </a:r>
            <a:r>
              <a:rPr lang="zh-TW" altLang="en-US" sz="2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 ＋ （體適能）</a:t>
            </a:r>
          </a:p>
          <a:p>
            <a:pPr marL="742950" lvl="1" indent="-285750" algn="l">
              <a:lnSpc>
                <a:spcPct val="120000"/>
              </a:lnSpc>
              <a:buClr>
                <a:srgbClr val="990033"/>
              </a:buClr>
              <a:buSzPct val="70000"/>
              <a:defRPr/>
            </a:pPr>
            <a:r>
              <a:rPr lang="zh-TW" altLang="en-US" sz="2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（二）我的經歷（幹部、社團）</a:t>
            </a:r>
          </a:p>
          <a:p>
            <a:pPr marL="742950" lvl="1" indent="-285750" algn="l">
              <a:lnSpc>
                <a:spcPct val="120000"/>
              </a:lnSpc>
              <a:buClr>
                <a:srgbClr val="990033"/>
              </a:buClr>
              <a:buSzPct val="70000"/>
              <a:defRPr/>
            </a:pPr>
            <a:r>
              <a:rPr lang="zh-TW" altLang="en-US" sz="2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（三）參與各項競賽成果</a:t>
            </a:r>
          </a:p>
          <a:p>
            <a:pPr marL="742950" lvl="1" indent="-285750" algn="l">
              <a:lnSpc>
                <a:spcPct val="120000"/>
              </a:lnSpc>
              <a:buClr>
                <a:srgbClr val="990033"/>
              </a:buClr>
              <a:buSzPct val="70000"/>
              <a:defRPr/>
            </a:pPr>
            <a:r>
              <a:rPr lang="zh-TW" altLang="en-US" sz="2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（四）行為表現獎懲紀錄</a:t>
            </a:r>
            <a:endParaRPr lang="en-US" altLang="zh-TW" sz="2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742950" lvl="1" indent="-285750" algn="l">
              <a:lnSpc>
                <a:spcPct val="120000"/>
              </a:lnSpc>
              <a:buClr>
                <a:srgbClr val="990033"/>
              </a:buClr>
              <a:buSzPct val="70000"/>
              <a:defRPr/>
            </a:pPr>
            <a:r>
              <a:rPr lang="zh-TW" altLang="en-US" sz="2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（五）服務學習紀錄～ ＋ （</a:t>
            </a:r>
            <a:r>
              <a:rPr lang="zh-TW" altLang="zh-TW" sz="2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時數統計</a:t>
            </a:r>
            <a:r>
              <a:rPr lang="zh-TW" altLang="en-US" sz="2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）</a:t>
            </a:r>
            <a:endParaRPr lang="en-US" altLang="zh-TW" sz="2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742950" lvl="1" indent="-285750" algn="l">
              <a:lnSpc>
                <a:spcPct val="120000"/>
              </a:lnSpc>
              <a:buClr>
                <a:srgbClr val="990033"/>
              </a:buClr>
              <a:buSzPct val="70000"/>
              <a:defRPr/>
            </a:pPr>
            <a:r>
              <a:rPr lang="zh-TW" altLang="en-US" sz="2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（六）生涯試探活動紀錄</a:t>
            </a:r>
            <a:endParaRPr lang="zh-TW" altLang="en-US" sz="2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圓角矩形 5"/>
          <p:cNvSpPr/>
          <p:nvPr/>
        </p:nvSpPr>
        <p:spPr bwMode="auto">
          <a:xfrm>
            <a:off x="838200" y="381000"/>
            <a:ext cx="6858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l">
              <a:defRPr/>
            </a:pP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輔導紀錄手冊修訂內容說明</a:t>
            </a:r>
            <a:r>
              <a:rPr lang="en-US" altLang="zh-TW" b="1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-2</a:t>
            </a:r>
            <a:endParaRPr lang="zh-TW" altLang="en-US" dirty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206CD-DE8E-44AF-9F31-166F716BAFE5}" type="slidenum">
              <a:rPr lang="zh-TW" altLang="en-US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39939" name="AutoShape 105"/>
          <p:cNvSpPr>
            <a:spLocks noChangeArrowheads="1"/>
          </p:cNvSpPr>
          <p:nvPr/>
        </p:nvSpPr>
        <p:spPr bwMode="gray">
          <a:xfrm>
            <a:off x="762000" y="1524000"/>
            <a:ext cx="8077200" cy="3886200"/>
          </a:xfrm>
          <a:prstGeom prst="roundRect">
            <a:avLst>
              <a:gd name="adj" fmla="val 10889"/>
            </a:avLst>
          </a:prstGeom>
          <a:noFill/>
          <a:ln w="38100">
            <a:noFill/>
            <a:round/>
            <a:headEnd/>
            <a:tailEnd/>
          </a:ln>
        </p:spPr>
        <p:txBody>
          <a:bodyPr anchor="ctr"/>
          <a:lstStyle/>
          <a:p>
            <a:pPr algn="l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zh-TW" altLang="en-US" sz="3000" b="1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修訂部份</a:t>
            </a:r>
            <a:r>
              <a:rPr lang="zh-TW" altLang="en-US" sz="2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marL="742950" lvl="1" indent="-285750" algn="l">
              <a:lnSpc>
                <a:spcPct val="120000"/>
              </a:lnSpc>
              <a:buClr>
                <a:srgbClr val="990033"/>
              </a:buClr>
              <a:buSzPct val="70000"/>
              <a:buFont typeface="DFPHei Std W5" pitchFamily="34" charset="-128"/>
              <a:buChar char="◎"/>
            </a:pPr>
            <a:r>
              <a:rPr lang="zh-TW" altLang="en-US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四、生涯統整面面觀～ ＋ （</a:t>
            </a:r>
            <a:r>
              <a:rPr lang="zh-TW" altLang="en-US" sz="24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升讀學校的地理位置、評估學校與住家間的交通狀況</a:t>
            </a:r>
            <a:r>
              <a:rPr lang="zh-TW" altLang="en-US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）</a:t>
            </a:r>
          </a:p>
          <a:p>
            <a:pPr marL="742950" lvl="1" indent="-285750" algn="l">
              <a:lnSpc>
                <a:spcPct val="120000"/>
              </a:lnSpc>
              <a:buClr>
                <a:srgbClr val="990033"/>
              </a:buClr>
              <a:buSzPct val="70000"/>
              <a:buFont typeface="DFPHei Std W5" pitchFamily="34" charset="-128"/>
              <a:buChar char="◎"/>
            </a:pPr>
            <a:r>
              <a:rPr lang="zh-TW" altLang="en-US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五、生涯發展規劃書</a:t>
            </a:r>
          </a:p>
          <a:p>
            <a:pPr marL="742950" lvl="1" indent="-285750" algn="l">
              <a:lnSpc>
                <a:spcPct val="120000"/>
              </a:lnSpc>
              <a:buClr>
                <a:srgbClr val="990033"/>
              </a:buClr>
              <a:buSzPct val="70000"/>
              <a:buFont typeface="DFPHei Std W5" pitchFamily="34" charset="-128"/>
              <a:buChar char="◎"/>
            </a:pPr>
            <a:r>
              <a:rPr lang="zh-TW" altLang="en-US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六、其他生涯輔導紀錄</a:t>
            </a:r>
            <a:endParaRPr lang="en-US" altLang="zh-TW" sz="260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742950" lvl="1" indent="-285750" algn="l">
              <a:lnSpc>
                <a:spcPct val="120000"/>
              </a:lnSpc>
              <a:buClr>
                <a:srgbClr val="990033"/>
              </a:buClr>
              <a:buSzPct val="70000"/>
            </a:pPr>
            <a:r>
              <a:rPr lang="zh-TW" altLang="en-US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（一）生涯輔導紀錄（由導師或輔導教師填寫）</a:t>
            </a:r>
          </a:p>
          <a:p>
            <a:pPr marL="742950" lvl="1" indent="-285750" algn="l">
              <a:lnSpc>
                <a:spcPct val="120000"/>
              </a:lnSpc>
              <a:buClr>
                <a:srgbClr val="990033"/>
              </a:buClr>
              <a:buSzPct val="70000"/>
            </a:pPr>
            <a:r>
              <a:rPr lang="zh-TW" altLang="en-US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（三）家長的話</a:t>
            </a:r>
          </a:p>
          <a:p>
            <a:pPr marL="742950" lvl="1" indent="-285750" algn="l">
              <a:lnSpc>
                <a:spcPct val="120000"/>
              </a:lnSpc>
              <a:buClr>
                <a:srgbClr val="990033"/>
              </a:buClr>
              <a:buSzPct val="70000"/>
              <a:buFont typeface="DFPHei Std W5" pitchFamily="34" charset="-128"/>
              <a:buChar char="◎"/>
            </a:pPr>
            <a:r>
              <a:rPr lang="zh-TW" altLang="en-US"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附錄</a:t>
            </a:r>
          </a:p>
        </p:txBody>
      </p:sp>
      <p:sp>
        <p:nvSpPr>
          <p:cNvPr id="4" name="圓角矩形 3"/>
          <p:cNvSpPr/>
          <p:nvPr/>
        </p:nvSpPr>
        <p:spPr bwMode="auto">
          <a:xfrm>
            <a:off x="838200" y="381000"/>
            <a:ext cx="6858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l">
              <a:defRPr/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輔導紀錄手冊修訂內容說明</a:t>
            </a:r>
            <a:r>
              <a:rPr lang="en-US" altLang="zh-TW" b="1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-3</a:t>
            </a: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WordArt 2"/>
          <p:cNvSpPr>
            <a:spLocks noChangeArrowheads="1" noChangeShapeType="1" noTextEdit="1"/>
          </p:cNvSpPr>
          <p:nvPr/>
        </p:nvSpPr>
        <p:spPr bwMode="gray">
          <a:xfrm>
            <a:off x="3810000" y="5334000"/>
            <a:ext cx="4724400" cy="45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TW" alt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微軟正黑體" pitchFamily="34" charset="-120"/>
                <a:ea typeface="微軟正黑體" pitchFamily="34" charset="-120"/>
                <a:cs typeface="Arial"/>
              </a:rPr>
              <a:t>最後</a:t>
            </a:r>
            <a:r>
              <a:rPr lang="zh-TW" alt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微軟正黑體" pitchFamily="34" charset="-120"/>
                <a:ea typeface="微軟正黑體" pitchFamily="34" charset="-120"/>
                <a:cs typeface="Arial"/>
              </a:rPr>
              <a:t>關卡派人來挑戰</a:t>
            </a:r>
            <a:endParaRPr lang="zh-TW" alt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latin typeface="微軟正黑體" pitchFamily="34" charset="-120"/>
              <a:ea typeface="微軟正黑體" pitchFamily="34" charset="-120"/>
              <a:cs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9600" y="2209800"/>
            <a:ext cx="8153400" cy="1902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相關資料下載，請至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技藝教育資訊網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”</a:t>
            </a:r>
          </a:p>
          <a:p>
            <a:pPr marL="342900" indent="-342900" algn="l"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網址：</a:t>
            </a:r>
            <a:r>
              <a:rPr lang="en-US" altLang="zh-TW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http://140.122.71.231/PTAe/web2006/life/insterquest.asp?kclass=</a:t>
            </a:r>
            <a:r>
              <a:rPr lang="zh-TW" altLang="en-US" sz="2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生涯發展教育資源分享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animBg="1"/>
    </p:bldLst>
  </p:timing>
</p:sld>
</file>

<file path=ppt/theme/theme1.xml><?xml version="1.0" encoding="utf-8"?>
<a:theme xmlns:a="http://schemas.openxmlformats.org/drawingml/2006/main" name="nari_test">
  <a:themeElements>
    <a:clrScheme name="nari_test 3">
      <a:dk1>
        <a:srgbClr val="2A487E"/>
      </a:dk1>
      <a:lt1>
        <a:srgbClr val="FFFFFF"/>
      </a:lt1>
      <a:dk2>
        <a:srgbClr val="000000"/>
      </a:dk2>
      <a:lt2>
        <a:srgbClr val="DDDDDD"/>
      </a:lt2>
      <a:accent1>
        <a:srgbClr val="005AB4"/>
      </a:accent1>
      <a:accent2>
        <a:srgbClr val="DE9254"/>
      </a:accent2>
      <a:accent3>
        <a:srgbClr val="FFFFFF"/>
      </a:accent3>
      <a:accent4>
        <a:srgbClr val="223C6B"/>
      </a:accent4>
      <a:accent5>
        <a:srgbClr val="AAB5D6"/>
      </a:accent5>
      <a:accent6>
        <a:srgbClr val="C9844B"/>
      </a:accent6>
      <a:hlink>
        <a:srgbClr val="7CA7CE"/>
      </a:hlink>
      <a:folHlink>
        <a:srgbClr val="C1BE3F"/>
      </a:folHlink>
    </a:clrScheme>
    <a:fontScheme name="nari_tes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ari_test 1">
        <a:dk1>
          <a:srgbClr val="2A4C41"/>
        </a:dk1>
        <a:lt1>
          <a:srgbClr val="FFFFFF"/>
        </a:lt1>
        <a:dk2>
          <a:srgbClr val="000000"/>
        </a:dk2>
        <a:lt2>
          <a:srgbClr val="DDDDDD"/>
        </a:lt2>
        <a:accent1>
          <a:srgbClr val="42A693"/>
        </a:accent1>
        <a:accent2>
          <a:srgbClr val="BDC761"/>
        </a:accent2>
        <a:accent3>
          <a:srgbClr val="FFFFFF"/>
        </a:accent3>
        <a:accent4>
          <a:srgbClr val="224036"/>
        </a:accent4>
        <a:accent5>
          <a:srgbClr val="B0D0C8"/>
        </a:accent5>
        <a:accent6>
          <a:srgbClr val="ABB457"/>
        </a:accent6>
        <a:hlink>
          <a:srgbClr val="91CB65"/>
        </a:hlink>
        <a:folHlink>
          <a:srgbClr val="749B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i_test 2">
        <a:dk1>
          <a:srgbClr val="7B5437"/>
        </a:dk1>
        <a:lt1>
          <a:srgbClr val="FFFFFF"/>
        </a:lt1>
        <a:dk2>
          <a:srgbClr val="000000"/>
        </a:dk2>
        <a:lt2>
          <a:srgbClr val="DDDDDD"/>
        </a:lt2>
        <a:accent1>
          <a:srgbClr val="DA740E"/>
        </a:accent1>
        <a:accent2>
          <a:srgbClr val="E4C244"/>
        </a:accent2>
        <a:accent3>
          <a:srgbClr val="FFFFFF"/>
        </a:accent3>
        <a:accent4>
          <a:srgbClr val="68462D"/>
        </a:accent4>
        <a:accent5>
          <a:srgbClr val="EABCAA"/>
        </a:accent5>
        <a:accent6>
          <a:srgbClr val="CFB03D"/>
        </a:accent6>
        <a:hlink>
          <a:srgbClr val="C3D15F"/>
        </a:hlink>
        <a:folHlink>
          <a:srgbClr val="3B70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i_test 3">
        <a:dk1>
          <a:srgbClr val="2A487E"/>
        </a:dk1>
        <a:lt1>
          <a:srgbClr val="FFFFFF"/>
        </a:lt1>
        <a:dk2>
          <a:srgbClr val="000000"/>
        </a:dk2>
        <a:lt2>
          <a:srgbClr val="DDDDDD"/>
        </a:lt2>
        <a:accent1>
          <a:srgbClr val="005AB4"/>
        </a:accent1>
        <a:accent2>
          <a:srgbClr val="DE9254"/>
        </a:accent2>
        <a:accent3>
          <a:srgbClr val="FFFFFF"/>
        </a:accent3>
        <a:accent4>
          <a:srgbClr val="223C6B"/>
        </a:accent4>
        <a:accent5>
          <a:srgbClr val="AAB5D6"/>
        </a:accent5>
        <a:accent6>
          <a:srgbClr val="C9844B"/>
        </a:accent6>
        <a:hlink>
          <a:srgbClr val="7CA7CE"/>
        </a:hlink>
        <a:folHlink>
          <a:srgbClr val="C1BE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839</Words>
  <Application>Microsoft Office PowerPoint</Application>
  <PresentationFormat>如螢幕大小 (4:3)</PresentationFormat>
  <Paragraphs>146</Paragraphs>
  <Slides>8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0" baseType="lpstr">
      <vt:lpstr>nari_test</vt:lpstr>
      <vt:lpstr>Image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</vt:vector>
  </TitlesOfParts>
  <Company>Guild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Sung Ha, Park</dc:creator>
  <cp:lastModifiedBy>smallguo</cp:lastModifiedBy>
  <cp:revision>61</cp:revision>
  <dcterms:created xsi:type="dcterms:W3CDTF">2005-08-03T00:51:21Z</dcterms:created>
  <dcterms:modified xsi:type="dcterms:W3CDTF">2012-09-21T06:23:45Z</dcterms:modified>
</cp:coreProperties>
</file>