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9" r:id="rId5"/>
    <p:sldId id="271" r:id="rId6"/>
    <p:sldId id="262" r:id="rId7"/>
    <p:sldId id="263" r:id="rId8"/>
    <p:sldId id="270" r:id="rId9"/>
    <p:sldId id="272" r:id="rId10"/>
    <p:sldId id="293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2" autoAdjust="0"/>
  </p:normalViewPr>
  <p:slideViewPr>
    <p:cSldViewPr>
      <p:cViewPr varScale="1">
        <p:scale>
          <a:sx n="61" d="100"/>
          <a:sy n="61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698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C80907D1-49A4-4616-95EF-DBB3F13ED3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4BAD1A56-7326-499D-AC9B-72B4C2A20D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738EF-1DB0-405B-A1D1-BC878ADA7176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A2DB36-B716-4B25-B6C9-95B85BA6DCC6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469D0-7B1E-4D41-A3C6-9AC293537425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8871E-C0F5-44A6-8B66-B78DE5FFDA3D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1DF77-A5E4-4D39-8E39-867D4D7B9467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grpSp>
        <p:nvGrpSpPr>
          <p:cNvPr id="5" name="群組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kumimoji="0" lang="en-US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82C1825-29CD-483E-AD52-B4B8123CB4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C1AF-48DA-4350-BC54-87F4CCDF08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54394-99D4-4F0C-B27E-CC20DA9DEA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D2018-9B3E-43A6-907B-5B78B5C9A5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5" name="＞形箭號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B76CEB-580A-449D-9EEB-A6D3321ADD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0057CF-8645-48EF-8563-355FFD55A6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921FBA-FA28-4452-8060-08627D4452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44B1A1-509E-4984-BA0C-FCE2CF3DB1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E374-4B01-4E66-8B5E-868FC93A10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AE73A3-E096-410C-B4EA-CEE5384DC1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手繪多邊形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10" name="＞形箭號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5C1FBB-63D3-4A4A-8153-CEFA4866C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59CABC9-5628-4C5E-859B-EB145A4480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6" r:id="rId2"/>
    <p:sldLayoutId id="2147483721" r:id="rId3"/>
    <p:sldLayoutId id="2147483722" r:id="rId4"/>
    <p:sldLayoutId id="2147483723" r:id="rId5"/>
    <p:sldLayoutId id="2147483724" r:id="rId6"/>
    <p:sldLayoutId id="2147483717" r:id="rId7"/>
    <p:sldLayoutId id="2147483725" r:id="rId8"/>
    <p:sldLayoutId id="2147483726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生涯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發展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教育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教學設計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114800"/>
            <a:ext cx="6553200" cy="1752600"/>
          </a:xfrm>
        </p:spPr>
        <p:txBody>
          <a:bodyPr/>
          <a:lstStyle/>
          <a:p>
            <a:pPr marR="0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        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感謝您的聆聽</a:t>
            </a:r>
            <a:r>
              <a:rPr lang="en-US" altLang="zh-TW" sz="3200">
                <a:latin typeface="標楷體" pitchFamily="65" charset="-120"/>
                <a:ea typeface="標楷體" pitchFamily="65" charset="-120"/>
              </a:rPr>
              <a:t>—</a:t>
            </a:r>
            <a:br>
              <a:rPr lang="en-US" altLang="zh-TW" sz="320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期待能與您共同交換心得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zh-TW" altLang="zh-TW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ea typeface="標楷體" pitchFamily="65" charset="-120"/>
              </a:rPr>
              <a:t>學生的需求？</a:t>
            </a:r>
          </a:p>
          <a:p>
            <a:r>
              <a:rPr lang="zh-TW" altLang="en-US" sz="3200" smtClean="0">
                <a:ea typeface="標楷體" pitchFamily="65" charset="-120"/>
              </a:rPr>
              <a:t>家長的需求？</a:t>
            </a:r>
          </a:p>
          <a:p>
            <a:r>
              <a:rPr lang="zh-TW" altLang="en-US" sz="3200" smtClean="0">
                <a:ea typeface="標楷體" pitchFamily="65" charset="-120"/>
              </a:rPr>
              <a:t>社會的需求？</a:t>
            </a:r>
          </a:p>
          <a:p>
            <a:r>
              <a:rPr lang="zh-TW" altLang="en-US" sz="3200" smtClean="0">
                <a:ea typeface="標楷體" pitchFamily="65" charset="-120"/>
              </a:rPr>
              <a:t>教育的需求？</a:t>
            </a:r>
          </a:p>
          <a:p>
            <a:r>
              <a:rPr lang="zh-TW" altLang="en-US" sz="3200" smtClean="0">
                <a:ea typeface="標楷體" pitchFamily="65" charset="-120"/>
              </a:rPr>
              <a:t>我們的目的和方法。</a:t>
            </a:r>
          </a:p>
          <a:p>
            <a:endParaRPr lang="en-US" altLang="zh-TW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生涯發展教學需思考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的方向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ea typeface="標楷體" pitchFamily="65" charset="-120"/>
              </a:rPr>
              <a:t>其實，我們早已在做</a:t>
            </a:r>
            <a:r>
              <a:rPr lang="en-US" altLang="zh-TW" sz="3200" smtClean="0">
                <a:ea typeface="標楷體" pitchFamily="65" charset="-120"/>
              </a:rPr>
              <a:t>…</a:t>
            </a:r>
          </a:p>
          <a:p>
            <a:r>
              <a:rPr lang="zh-TW" altLang="en-US" sz="3200" smtClean="0">
                <a:ea typeface="標楷體" pitchFamily="65" charset="-120"/>
              </a:rPr>
              <a:t>盡量別再增加大家</a:t>
            </a:r>
            <a:r>
              <a:rPr lang="en-US" altLang="zh-TW" sz="3200" smtClean="0">
                <a:ea typeface="標楷體" pitchFamily="65" charset="-120"/>
              </a:rPr>
              <a:t>(</a:t>
            </a:r>
            <a:r>
              <a:rPr lang="zh-TW" altLang="en-US" sz="3200" smtClean="0">
                <a:ea typeface="標楷體" pitchFamily="65" charset="-120"/>
              </a:rPr>
              <a:t>學生、家長、老師</a:t>
            </a:r>
            <a:r>
              <a:rPr lang="en-US" altLang="zh-TW" sz="3200" smtClean="0">
                <a:ea typeface="標楷體" pitchFamily="65" charset="-120"/>
              </a:rPr>
              <a:t>)</a:t>
            </a:r>
            <a:r>
              <a:rPr lang="zh-TW" altLang="en-US" sz="3200" smtClean="0">
                <a:ea typeface="標楷體" pitchFamily="65" charset="-120"/>
              </a:rPr>
              <a:t>的負擔。</a:t>
            </a:r>
          </a:p>
          <a:p>
            <a:r>
              <a:rPr lang="zh-TW" altLang="en-US" sz="3200" smtClean="0">
                <a:ea typeface="標楷體" pitchFamily="65" charset="-120"/>
              </a:rPr>
              <a:t>目標在哪裡？我們就做到哪裡</a:t>
            </a:r>
            <a:r>
              <a:rPr lang="en-US" altLang="zh-TW" sz="3200" smtClean="0">
                <a:ea typeface="標楷體" pitchFamily="65" charset="-120"/>
              </a:rPr>
              <a:t>…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生涯議題迷失的破解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ea typeface="標楷體" pitchFamily="65" charset="-120"/>
              </a:rPr>
              <a:t>生涯發展是完成自我觀念的過程</a:t>
            </a:r>
          </a:p>
          <a:p>
            <a:r>
              <a:rPr lang="zh-TW" altLang="en-US" sz="3200" smtClean="0">
                <a:ea typeface="標楷體" pitchFamily="65" charset="-120"/>
              </a:rPr>
              <a:t>是一個持續變化而逐漸發展的過程</a:t>
            </a:r>
          </a:p>
          <a:p>
            <a:r>
              <a:rPr lang="zh-TW" altLang="en-US" sz="3200" smtClean="0">
                <a:ea typeface="標楷體" pitchFamily="65" charset="-120"/>
              </a:rPr>
              <a:t>是一個配合</a:t>
            </a:r>
            <a:r>
              <a:rPr lang="en-US" altLang="zh-TW" sz="3200" smtClean="0">
                <a:ea typeface="標楷體" pitchFamily="65" charset="-120"/>
              </a:rPr>
              <a:t>(</a:t>
            </a:r>
            <a:r>
              <a:rPr lang="zh-TW" altLang="en-US" sz="3200" smtClean="0">
                <a:ea typeface="標楷體" pitchFamily="65" charset="-120"/>
              </a:rPr>
              <a:t>個人與社會</a:t>
            </a:r>
            <a:r>
              <a:rPr lang="en-US" altLang="zh-TW" sz="3200" smtClean="0">
                <a:ea typeface="標楷體" pitchFamily="65" charset="-120"/>
              </a:rPr>
              <a:t>)</a:t>
            </a:r>
            <a:r>
              <a:rPr lang="zh-TW" altLang="en-US" sz="3200" smtClean="0">
                <a:ea typeface="標楷體" pitchFamily="65" charset="-120"/>
              </a:rPr>
              <a:t>的過程</a:t>
            </a:r>
          </a:p>
          <a:p>
            <a:r>
              <a:rPr lang="zh-TW" altLang="en-US" sz="3200" smtClean="0">
                <a:ea typeface="標楷體" pitchFamily="65" charset="-120"/>
              </a:rPr>
              <a:t>是一個增加選擇機會的過程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生涯發展的原則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ea typeface="標楷體" pitchFamily="65" charset="-120"/>
              </a:rPr>
              <a:t>自我探索、產業試探、生涯規劃</a:t>
            </a:r>
          </a:p>
          <a:p>
            <a:r>
              <a:rPr lang="zh-TW" altLang="en-US" sz="3200" smtClean="0">
                <a:ea typeface="標楷體" pitchFamily="65" charset="-120"/>
              </a:rPr>
              <a:t>人際關係、時間管理、壓力管理、兩性關係</a:t>
            </a:r>
          </a:p>
          <a:p>
            <a:r>
              <a:rPr lang="zh-TW" altLang="en-US" sz="3200" smtClean="0">
                <a:ea typeface="標楷體" pitchFamily="65" charset="-120"/>
              </a:rPr>
              <a:t>個人理財、休閒活動、宗教信仰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ea typeface="標楷體" pitchFamily="65" charset="-120"/>
              </a:rPr>
              <a:t>生涯教育應有的內涵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200" smtClean="0">
                <a:ea typeface="標楷體" pitchFamily="65" charset="-120"/>
              </a:rPr>
              <a:t>各種測驗</a:t>
            </a:r>
            <a:r>
              <a:rPr lang="en-US" altLang="zh-TW" sz="3200" smtClean="0">
                <a:ea typeface="標楷體" pitchFamily="65" charset="-120"/>
              </a:rPr>
              <a:t>(</a:t>
            </a:r>
            <a:r>
              <a:rPr lang="zh-TW" altLang="en-US" sz="3200" smtClean="0">
                <a:ea typeface="標楷體" pitchFamily="65" charset="-120"/>
              </a:rPr>
              <a:t>智力、人格、興趣</a:t>
            </a:r>
            <a:r>
              <a:rPr lang="en-US" altLang="zh-TW" sz="3200" smtClean="0">
                <a:ea typeface="標楷體" pitchFamily="65" charset="-120"/>
              </a:rPr>
              <a:t>)</a:t>
            </a:r>
            <a:r>
              <a:rPr lang="zh-TW" altLang="en-US" sz="3200" smtClean="0">
                <a:ea typeface="標楷體" pitchFamily="65" charset="-120"/>
              </a:rPr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sz="3200" smtClean="0">
                <a:ea typeface="標楷體" pitchFamily="65" charset="-120"/>
              </a:rPr>
              <a:t>二年級職業試探。</a:t>
            </a:r>
          </a:p>
          <a:p>
            <a:pPr>
              <a:lnSpc>
                <a:spcPct val="90000"/>
              </a:lnSpc>
            </a:pPr>
            <a:r>
              <a:rPr lang="zh-TW" altLang="en-US" sz="3200" smtClean="0">
                <a:ea typeface="標楷體" pitchFamily="65" charset="-120"/>
              </a:rPr>
              <a:t>三年級進路輔導。</a:t>
            </a:r>
          </a:p>
          <a:p>
            <a:pPr>
              <a:lnSpc>
                <a:spcPct val="90000"/>
              </a:lnSpc>
            </a:pPr>
            <a:r>
              <a:rPr lang="zh-TW" altLang="en-US" sz="3200" smtClean="0">
                <a:ea typeface="標楷體" pitchFamily="65" charset="-120"/>
              </a:rPr>
              <a:t>相關教學活動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過去我們作了什麼？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以相關領域教學活動為主軸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融入式教學活動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以綜合活動教學活動為主軸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主題式教學活動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七年級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自我覺察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各種測驗、檔案撰寫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八年級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生涯覺察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行職業探索及行業需求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九年級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生涯規劃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自我需求及社會資訊的結合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zh-TW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現在我們要做什麼？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主題式教學設計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生涯檔案為主，學校課本為輔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本校為例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學校課本為主，生涯檔案為輔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融入式教學設計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可參考教科書資料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自行規劃學習單、試卷、活動等。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endParaRPr lang="zh-TW" altLang="en-US" smtClean="0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生涯教育因教師個人特質不同，給予孩子不同的價值觀建構。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沒有對與錯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ea typeface="標楷體" pitchFamily="65" charset="-120"/>
              </a:rPr>
              <a:t>課程設計內涵</a:t>
            </a:r>
            <a:r>
              <a:rPr lang="zh-TW" altLang="en-US" dirty="0" smtClean="0">
                <a:ea typeface="標楷體" pitchFamily="65" charset="-120"/>
              </a:rPr>
              <a:t>舉例</a:t>
            </a:r>
            <a:endParaRPr lang="en-US" altLang="zh-TW" dirty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TW" smtClean="0">
              <a:ea typeface="標楷體" pitchFamily="65" charset="-120"/>
            </a:endParaRPr>
          </a:p>
          <a:p>
            <a:r>
              <a:rPr lang="zh-TW" altLang="en-US" sz="3200" smtClean="0">
                <a:ea typeface="標楷體" pitchFamily="65" charset="-120"/>
              </a:rPr>
              <a:t>主題式活動：職業類科簡介</a:t>
            </a:r>
            <a:endParaRPr lang="en-US" altLang="zh-TW" sz="3200" smtClean="0">
              <a:ea typeface="標楷體" pitchFamily="65" charset="-120"/>
            </a:endParaRPr>
          </a:p>
          <a:p>
            <a:r>
              <a:rPr lang="zh-TW" altLang="en-US" sz="3200" smtClean="0">
                <a:ea typeface="標楷體" pitchFamily="65" charset="-120"/>
              </a:rPr>
              <a:t>主題式教學：影片欣賞與學習單</a:t>
            </a:r>
            <a:endParaRPr lang="en-US" altLang="zh-TW" sz="3200" smtClean="0">
              <a:ea typeface="標楷體" pitchFamily="65" charset="-120"/>
            </a:endParaRPr>
          </a:p>
          <a:p>
            <a:r>
              <a:rPr lang="zh-TW" altLang="en-US" sz="3200" smtClean="0">
                <a:ea typeface="標楷體" pitchFamily="65" charset="-120"/>
              </a:rPr>
              <a:t>融入式教學：團隊合作與職場關係</a:t>
            </a:r>
            <a:r>
              <a:rPr lang="en-US" altLang="zh-TW" sz="3200" smtClean="0">
                <a:ea typeface="標楷體" pitchFamily="65" charset="-120"/>
              </a:rPr>
              <a:t>(</a:t>
            </a:r>
            <a:r>
              <a:rPr lang="zh-TW" altLang="en-US" sz="3200" smtClean="0">
                <a:ea typeface="標楷體" pitchFamily="65" charset="-120"/>
              </a:rPr>
              <a:t>紙疊高</a:t>
            </a:r>
            <a:r>
              <a:rPr lang="en-US" altLang="zh-TW" sz="3200" smtClean="0">
                <a:ea typeface="標楷體" pitchFamily="65" charset="-120"/>
              </a:rPr>
              <a:t>)</a:t>
            </a:r>
            <a:endParaRPr lang="en-US" altLang="zh-TW" sz="3200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ea typeface="標楷體" pitchFamily="65" charset="-120"/>
              </a:rPr>
              <a:t>教學活動設計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>
                <a:ea typeface="標楷體" pitchFamily="65" charset="-120"/>
              </a:rPr>
              <a:t>舉例</a:t>
            </a:r>
            <a:r>
              <a:rPr lang="en-US" altLang="zh-TW" dirty="0"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360</Words>
  <Application>Microsoft Office PowerPoint</Application>
  <PresentationFormat>如螢幕大小 (4:3)</PresentationFormat>
  <Paragraphs>52</Paragraphs>
  <Slides>10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匯合</vt:lpstr>
      <vt:lpstr>生涯發展教育教學設計</vt:lpstr>
      <vt:lpstr>生涯發展教學需思考的方向</vt:lpstr>
      <vt:lpstr>生涯議題迷失的破解 </vt:lpstr>
      <vt:lpstr>生涯發展的原則</vt:lpstr>
      <vt:lpstr>生涯教育應有的內涵</vt:lpstr>
      <vt:lpstr>過去我們作了什麼？ </vt:lpstr>
      <vt:lpstr>現在我們要做什麼？ </vt:lpstr>
      <vt:lpstr>課程設計內涵舉例</vt:lpstr>
      <vt:lpstr>教學活動設計(舉例)</vt:lpstr>
      <vt:lpstr>感謝您的聆聽—       期待能與您共同交換心得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國民中學生涯發展教育</dc:title>
  <dc:creator>user</dc:creator>
  <cp:lastModifiedBy>smallguo</cp:lastModifiedBy>
  <cp:revision>9</cp:revision>
  <cp:lastPrinted>1601-01-01T00:00:00Z</cp:lastPrinted>
  <dcterms:created xsi:type="dcterms:W3CDTF">2002-09-28T15:45:32Z</dcterms:created>
  <dcterms:modified xsi:type="dcterms:W3CDTF">2012-09-21T07:37:09Z</dcterms:modified>
</cp:coreProperties>
</file>